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1"/>
  </p:notesMasterIdLst>
  <p:handoutMasterIdLst>
    <p:handoutMasterId r:id="rId62"/>
  </p:handoutMasterIdLst>
  <p:sldIdLst>
    <p:sldId id="733" r:id="rId3"/>
    <p:sldId id="734" r:id="rId4"/>
    <p:sldId id="938" r:id="rId5"/>
    <p:sldId id="1046" r:id="rId6"/>
    <p:sldId id="940" r:id="rId7"/>
    <p:sldId id="941" r:id="rId8"/>
    <p:sldId id="943" r:id="rId9"/>
    <p:sldId id="944" r:id="rId10"/>
    <p:sldId id="1034" r:id="rId11"/>
    <p:sldId id="1035" r:id="rId12"/>
    <p:sldId id="1047" r:id="rId13"/>
    <p:sldId id="1070" r:id="rId14"/>
    <p:sldId id="761" r:id="rId15"/>
    <p:sldId id="1048" r:id="rId16"/>
    <p:sldId id="1037" r:id="rId17"/>
    <p:sldId id="1036" r:id="rId18"/>
    <p:sldId id="964" r:id="rId19"/>
    <p:sldId id="965" r:id="rId20"/>
    <p:sldId id="966" r:id="rId21"/>
    <p:sldId id="967" r:id="rId22"/>
    <p:sldId id="968" r:id="rId23"/>
    <p:sldId id="969" r:id="rId24"/>
    <p:sldId id="1017" r:id="rId25"/>
    <p:sldId id="1018" r:id="rId26"/>
    <p:sldId id="1019" r:id="rId27"/>
    <p:sldId id="1020" r:id="rId28"/>
    <p:sldId id="1026" r:id="rId29"/>
    <p:sldId id="1027" r:id="rId30"/>
    <p:sldId id="1028" r:id="rId31"/>
    <p:sldId id="1029" r:id="rId32"/>
    <p:sldId id="1030" r:id="rId33"/>
    <p:sldId id="1043" r:id="rId34"/>
    <p:sldId id="1049" r:id="rId35"/>
    <p:sldId id="1050" r:id="rId36"/>
    <p:sldId id="1051" r:id="rId37"/>
    <p:sldId id="1052" r:id="rId38"/>
    <p:sldId id="1053" r:id="rId39"/>
    <p:sldId id="1054" r:id="rId40"/>
    <p:sldId id="1055" r:id="rId41"/>
    <p:sldId id="1056" r:id="rId42"/>
    <p:sldId id="1061" r:id="rId43"/>
    <p:sldId id="1062" r:id="rId44"/>
    <p:sldId id="1063" r:id="rId45"/>
    <p:sldId id="1064" r:id="rId46"/>
    <p:sldId id="1065" r:id="rId47"/>
    <p:sldId id="1068" r:id="rId48"/>
    <p:sldId id="1067" r:id="rId49"/>
    <p:sldId id="1069" r:id="rId50"/>
    <p:sldId id="1044" r:id="rId51"/>
    <p:sldId id="1045" r:id="rId52"/>
    <p:sldId id="1041" r:id="rId53"/>
    <p:sldId id="1042" r:id="rId54"/>
    <p:sldId id="1033" r:id="rId55"/>
    <p:sldId id="1011" r:id="rId56"/>
    <p:sldId id="1058" r:id="rId57"/>
    <p:sldId id="1059" r:id="rId58"/>
    <p:sldId id="1071" r:id="rId59"/>
    <p:sldId id="726" r:id="rId60"/>
  </p:sldIdLst>
  <p:sldSz cx="9144000" cy="6858000" type="screen4x3"/>
  <p:notesSz cx="6858000" cy="9144000"/>
  <p:defaultTextStyle>
    <a:defPPr>
      <a:defRPr lang="zh-CN"/>
    </a:defPPr>
    <a:lvl1pPr algn="l" rtl="0" fontAlgn="base">
      <a:spcBef>
        <a:spcPct val="0"/>
      </a:spcBef>
      <a:spcAft>
        <a:spcPct val="0"/>
      </a:spcAft>
      <a:defRPr sz="2400" b="1" kern="1200">
        <a:solidFill>
          <a:srgbClr val="0000CC"/>
        </a:solidFill>
        <a:latin typeface="华文楷体" pitchFamily="2" charset="-122"/>
        <a:ea typeface="华文楷体" pitchFamily="2" charset="-122"/>
        <a:cs typeface="+mn-cs"/>
      </a:defRPr>
    </a:lvl1pPr>
    <a:lvl2pPr marL="457200" algn="l" rtl="0" fontAlgn="base">
      <a:spcBef>
        <a:spcPct val="0"/>
      </a:spcBef>
      <a:spcAft>
        <a:spcPct val="0"/>
      </a:spcAft>
      <a:defRPr sz="2400" b="1" kern="1200">
        <a:solidFill>
          <a:srgbClr val="0000CC"/>
        </a:solidFill>
        <a:latin typeface="华文楷体" pitchFamily="2" charset="-122"/>
        <a:ea typeface="华文楷体" pitchFamily="2" charset="-122"/>
        <a:cs typeface="+mn-cs"/>
      </a:defRPr>
    </a:lvl2pPr>
    <a:lvl3pPr marL="914400" algn="l" rtl="0" fontAlgn="base">
      <a:spcBef>
        <a:spcPct val="0"/>
      </a:spcBef>
      <a:spcAft>
        <a:spcPct val="0"/>
      </a:spcAft>
      <a:defRPr sz="2400" b="1" kern="1200">
        <a:solidFill>
          <a:srgbClr val="0000CC"/>
        </a:solidFill>
        <a:latin typeface="华文楷体" pitchFamily="2" charset="-122"/>
        <a:ea typeface="华文楷体" pitchFamily="2" charset="-122"/>
        <a:cs typeface="+mn-cs"/>
      </a:defRPr>
    </a:lvl3pPr>
    <a:lvl4pPr marL="1371600" algn="l" rtl="0" fontAlgn="base">
      <a:spcBef>
        <a:spcPct val="0"/>
      </a:spcBef>
      <a:spcAft>
        <a:spcPct val="0"/>
      </a:spcAft>
      <a:defRPr sz="2400" b="1" kern="1200">
        <a:solidFill>
          <a:srgbClr val="0000CC"/>
        </a:solidFill>
        <a:latin typeface="华文楷体" pitchFamily="2" charset="-122"/>
        <a:ea typeface="华文楷体" pitchFamily="2" charset="-122"/>
        <a:cs typeface="+mn-cs"/>
      </a:defRPr>
    </a:lvl4pPr>
    <a:lvl5pPr marL="1828800" algn="l" rtl="0" fontAlgn="base">
      <a:spcBef>
        <a:spcPct val="0"/>
      </a:spcBef>
      <a:spcAft>
        <a:spcPct val="0"/>
      </a:spcAft>
      <a:defRPr sz="2400" b="1" kern="1200">
        <a:solidFill>
          <a:srgbClr val="0000CC"/>
        </a:solidFill>
        <a:latin typeface="华文楷体" pitchFamily="2" charset="-122"/>
        <a:ea typeface="华文楷体" pitchFamily="2" charset="-122"/>
        <a:cs typeface="+mn-cs"/>
      </a:defRPr>
    </a:lvl5pPr>
    <a:lvl6pPr marL="2286000" algn="l" defTabSz="914400" rtl="0" eaLnBrk="1" latinLnBrk="0" hangingPunct="1">
      <a:defRPr sz="2400" b="1" kern="1200">
        <a:solidFill>
          <a:srgbClr val="0000CC"/>
        </a:solidFill>
        <a:latin typeface="华文楷体" pitchFamily="2" charset="-122"/>
        <a:ea typeface="华文楷体" pitchFamily="2" charset="-122"/>
        <a:cs typeface="+mn-cs"/>
      </a:defRPr>
    </a:lvl6pPr>
    <a:lvl7pPr marL="2743200" algn="l" defTabSz="914400" rtl="0" eaLnBrk="1" latinLnBrk="0" hangingPunct="1">
      <a:defRPr sz="2400" b="1" kern="1200">
        <a:solidFill>
          <a:srgbClr val="0000CC"/>
        </a:solidFill>
        <a:latin typeface="华文楷体" pitchFamily="2" charset="-122"/>
        <a:ea typeface="华文楷体" pitchFamily="2" charset="-122"/>
        <a:cs typeface="+mn-cs"/>
      </a:defRPr>
    </a:lvl7pPr>
    <a:lvl8pPr marL="3200400" algn="l" defTabSz="914400" rtl="0" eaLnBrk="1" latinLnBrk="0" hangingPunct="1">
      <a:defRPr sz="2400" b="1" kern="1200">
        <a:solidFill>
          <a:srgbClr val="0000CC"/>
        </a:solidFill>
        <a:latin typeface="华文楷体" pitchFamily="2" charset="-122"/>
        <a:ea typeface="华文楷体" pitchFamily="2" charset="-122"/>
        <a:cs typeface="+mn-cs"/>
      </a:defRPr>
    </a:lvl8pPr>
    <a:lvl9pPr marL="3657600" algn="l" defTabSz="914400" rtl="0" eaLnBrk="1" latinLnBrk="0" hangingPunct="1">
      <a:defRPr sz="2400" b="1" kern="1200">
        <a:solidFill>
          <a:srgbClr val="0000CC"/>
        </a:solidFill>
        <a:latin typeface="华文楷体" pitchFamily="2" charset="-122"/>
        <a:ea typeface="华文楷体"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3333FF"/>
    <a:srgbClr val="0000FF"/>
    <a:srgbClr val="E60000"/>
    <a:srgbClr val="0033CC"/>
    <a:srgbClr val="FFFF66"/>
    <a:srgbClr val="006600"/>
    <a:srgbClr val="003300"/>
    <a:srgbClr val="D0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46" autoAdjust="0"/>
    <p:restoredTop sz="94667" autoAdjust="0"/>
  </p:normalViewPr>
  <p:slideViewPr>
    <p:cSldViewPr>
      <p:cViewPr varScale="1">
        <p:scale>
          <a:sx n="67" d="100"/>
          <a:sy n="67" d="100"/>
        </p:scale>
        <p:origin x="-1308"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57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diagrams/colors1.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39FEFF-CBC9-4862-A699-D56F3F3E98F4}" type="doc">
      <dgm:prSet loTypeId="urn:microsoft.com/office/officeart/2005/8/layout/funnel1" loCatId="process" qsTypeId="urn:microsoft.com/office/officeart/2005/8/quickstyle/simple4#1" qsCatId="simple" csTypeId="urn:microsoft.com/office/officeart/2005/8/colors/accent1_2#6" csCatId="accent1" phldr="1"/>
      <dgm:spPr/>
      <dgm:t>
        <a:bodyPr/>
        <a:lstStyle/>
        <a:p>
          <a:endParaRPr lang="zh-CN" altLang="en-US"/>
        </a:p>
      </dgm:t>
    </dgm:pt>
    <dgm:pt modelId="{CF45648A-6FA1-4070-83CD-97C95C14CE65}">
      <dgm:prSet phldrT="[文本]"/>
      <dgm:spPr>
        <a:solidFill>
          <a:srgbClr val="FFC000"/>
        </a:solidFill>
        <a:ln>
          <a:noFill/>
        </a:ln>
        <a:effectLst/>
        <a:scene3d>
          <a:camera prst="orthographicFront">
            <a:rot lat="0" lon="0" rev="0"/>
          </a:camera>
          <a:lightRig rig="contrasting" dir="t">
            <a:rot lat="0" lon="0" rev="7800000"/>
          </a:lightRig>
        </a:scene3d>
        <a:sp3d>
          <a:bevelT w="139700" h="139700"/>
        </a:sp3d>
      </dgm:spPr>
      <dgm:t>
        <a:bodyPr/>
        <a:lstStyle/>
        <a:p>
          <a:r>
            <a:rPr lang="zh-CN" altLang="en-US" b="1" dirty="0" smtClean="0">
              <a:solidFill>
                <a:schemeClr val="tx1"/>
              </a:solidFill>
              <a:effectLst>
                <a:outerShdw blurRad="38100" dist="38100" dir="2700000" algn="tl">
                  <a:srgbClr val="000000">
                    <a:alpha val="43137"/>
                  </a:srgbClr>
                </a:outerShdw>
              </a:effectLst>
              <a:latin typeface="华文楷体" pitchFamily="2" charset="-122"/>
              <a:ea typeface="华文楷体" pitchFamily="2" charset="-122"/>
            </a:rPr>
            <a:t>公卫经费</a:t>
          </a:r>
          <a:endParaRPr lang="zh-CN" altLang="en-US" b="1" dirty="0">
            <a:solidFill>
              <a:schemeClr val="tx1"/>
            </a:solidFill>
            <a:effectLst>
              <a:outerShdw blurRad="38100" dist="38100" dir="2700000" algn="tl">
                <a:srgbClr val="000000">
                  <a:alpha val="43137"/>
                </a:srgbClr>
              </a:outerShdw>
            </a:effectLst>
            <a:latin typeface="华文楷体" pitchFamily="2" charset="-122"/>
            <a:ea typeface="华文楷体" pitchFamily="2" charset="-122"/>
          </a:endParaRPr>
        </a:p>
      </dgm:t>
    </dgm:pt>
    <dgm:pt modelId="{0A7D0F6B-A038-4E71-B714-B552FF72C485}" type="parTrans" cxnId="{95CAE3F1-8B6A-4FD5-A8AA-10AF41357548}">
      <dgm:prSet/>
      <dgm:spPr/>
      <dgm:t>
        <a:bodyPr/>
        <a:lstStyle/>
        <a:p>
          <a:endParaRPr lang="zh-CN" altLang="en-US"/>
        </a:p>
      </dgm:t>
    </dgm:pt>
    <dgm:pt modelId="{8C55B85B-F442-4F71-99F5-EEE38F6BFBCF}" type="sibTrans" cxnId="{95CAE3F1-8B6A-4FD5-A8AA-10AF41357548}">
      <dgm:prSet/>
      <dgm:spPr/>
      <dgm:t>
        <a:bodyPr/>
        <a:lstStyle/>
        <a:p>
          <a:endParaRPr lang="zh-CN" altLang="en-US"/>
        </a:p>
      </dgm:t>
    </dgm:pt>
    <dgm:pt modelId="{30160E27-93DF-4B73-AE87-31882CE62BF6}">
      <dgm:prSet phldrT="[文本]"/>
      <dgm:spPr>
        <a:solidFill>
          <a:srgbClr val="C00000"/>
        </a:solidFill>
        <a:ln>
          <a:noFill/>
        </a:ln>
        <a:effectLst/>
        <a:scene3d>
          <a:camera prst="orthographicFront">
            <a:rot lat="0" lon="0" rev="0"/>
          </a:camera>
          <a:lightRig rig="contrasting" dir="t">
            <a:rot lat="0" lon="0" rev="7800000"/>
          </a:lightRig>
        </a:scene3d>
        <a:sp3d>
          <a:bevelT w="139700" h="139700"/>
        </a:sp3d>
      </dgm:spPr>
      <dgm:t>
        <a:bodyPr/>
        <a:lstStyle/>
        <a:p>
          <a:r>
            <a:rPr lang="zh-CN" altLang="en-US" b="1" dirty="0" smtClean="0">
              <a:solidFill>
                <a:schemeClr val="accent1"/>
              </a:solidFill>
              <a:effectLst>
                <a:outerShdw blurRad="38100" dist="38100" dir="2700000" algn="tl">
                  <a:srgbClr val="000000">
                    <a:alpha val="43137"/>
                  </a:srgbClr>
                </a:outerShdw>
              </a:effectLst>
              <a:latin typeface="华文楷体" pitchFamily="2" charset="-122"/>
              <a:ea typeface="华文楷体" pitchFamily="2" charset="-122"/>
            </a:rPr>
            <a:t>医保基金</a:t>
          </a:r>
          <a:endParaRPr lang="zh-CN" altLang="en-US" b="1" dirty="0">
            <a:solidFill>
              <a:schemeClr val="accent1"/>
            </a:solidFill>
            <a:effectLst>
              <a:outerShdw blurRad="38100" dist="38100" dir="2700000" algn="tl">
                <a:srgbClr val="000000">
                  <a:alpha val="43137"/>
                </a:srgbClr>
              </a:outerShdw>
            </a:effectLst>
            <a:latin typeface="华文楷体" pitchFamily="2" charset="-122"/>
            <a:ea typeface="华文楷体" pitchFamily="2" charset="-122"/>
          </a:endParaRPr>
        </a:p>
      </dgm:t>
    </dgm:pt>
    <dgm:pt modelId="{C7E6C40A-B377-404D-98F3-16F6F8136741}" type="parTrans" cxnId="{80A812D5-E4E3-435C-81E2-B103E83A5F44}">
      <dgm:prSet/>
      <dgm:spPr/>
      <dgm:t>
        <a:bodyPr/>
        <a:lstStyle/>
        <a:p>
          <a:endParaRPr lang="zh-CN" altLang="en-US"/>
        </a:p>
      </dgm:t>
    </dgm:pt>
    <dgm:pt modelId="{60B90821-BEE9-4FBB-B2A3-38280BEC6183}" type="sibTrans" cxnId="{80A812D5-E4E3-435C-81E2-B103E83A5F44}">
      <dgm:prSet/>
      <dgm:spPr/>
      <dgm:t>
        <a:bodyPr/>
        <a:lstStyle/>
        <a:p>
          <a:endParaRPr lang="zh-CN" altLang="en-US"/>
        </a:p>
      </dgm:t>
    </dgm:pt>
    <dgm:pt modelId="{3658CCF9-BB08-414B-AFCD-3C9B0CF0704E}">
      <dgm:prSet phldrT="[文本]"/>
      <dgm:spPr>
        <a:solidFill>
          <a:srgbClr val="0000FF"/>
        </a:solidFill>
        <a:ln>
          <a:noFill/>
        </a:ln>
        <a:effectLst/>
        <a:scene3d>
          <a:camera prst="orthographicFront">
            <a:rot lat="0" lon="0" rev="0"/>
          </a:camera>
          <a:lightRig rig="contrasting" dir="t">
            <a:rot lat="0" lon="0" rev="7800000"/>
          </a:lightRig>
        </a:scene3d>
        <a:sp3d>
          <a:bevelT w="139700" h="139700"/>
        </a:sp3d>
      </dgm:spPr>
      <dgm:t>
        <a:bodyPr/>
        <a:lstStyle/>
        <a:p>
          <a:r>
            <a:rPr lang="zh-CN" altLang="en-US" b="1" dirty="0" smtClean="0">
              <a:effectLst>
                <a:outerShdw blurRad="38100" dist="38100" dir="2700000" algn="tl">
                  <a:srgbClr val="000000">
                    <a:alpha val="43137"/>
                  </a:srgbClr>
                </a:outerShdw>
              </a:effectLst>
              <a:latin typeface="华文楷体" pitchFamily="2" charset="-122"/>
              <a:ea typeface="华文楷体" pitchFamily="2" charset="-122"/>
            </a:rPr>
            <a:t>居民个人</a:t>
          </a:r>
          <a:endParaRPr lang="zh-CN" altLang="en-US" b="1" dirty="0">
            <a:effectLst>
              <a:outerShdw blurRad="38100" dist="38100" dir="2700000" algn="tl">
                <a:srgbClr val="000000">
                  <a:alpha val="43137"/>
                </a:srgbClr>
              </a:outerShdw>
            </a:effectLst>
            <a:latin typeface="华文楷体" pitchFamily="2" charset="-122"/>
            <a:ea typeface="华文楷体" pitchFamily="2" charset="-122"/>
          </a:endParaRPr>
        </a:p>
      </dgm:t>
    </dgm:pt>
    <dgm:pt modelId="{A42EB209-72FC-4D89-9FB0-4075A0C3D64F}" type="parTrans" cxnId="{00283693-1492-44C5-A419-DE22C3F7A076}">
      <dgm:prSet/>
      <dgm:spPr/>
      <dgm:t>
        <a:bodyPr/>
        <a:lstStyle/>
        <a:p>
          <a:endParaRPr lang="zh-CN" altLang="en-US"/>
        </a:p>
      </dgm:t>
    </dgm:pt>
    <dgm:pt modelId="{8DE6AB9F-7BEA-4676-BD7E-F0E2AFF479E4}" type="sibTrans" cxnId="{00283693-1492-44C5-A419-DE22C3F7A076}">
      <dgm:prSet/>
      <dgm:spPr/>
      <dgm:t>
        <a:bodyPr/>
        <a:lstStyle/>
        <a:p>
          <a:endParaRPr lang="zh-CN" altLang="en-US"/>
        </a:p>
      </dgm:t>
    </dgm:pt>
    <dgm:pt modelId="{584C51DA-40E9-4C38-B4DC-51182A57D0E5}">
      <dgm:prSet phldrT="[文本]"/>
      <dgm:spPr/>
      <dgm:t>
        <a:bodyPr/>
        <a:lstStyle/>
        <a:p>
          <a:r>
            <a:rPr lang="zh-CN" altLang="en-US" b="1" dirty="0" smtClean="0">
              <a:solidFill>
                <a:srgbClr val="C00000"/>
              </a:solidFill>
              <a:effectLst/>
            </a:rPr>
            <a:t>签约服务费</a:t>
          </a:r>
          <a:endParaRPr lang="zh-CN" altLang="en-US" b="1" dirty="0">
            <a:solidFill>
              <a:srgbClr val="C00000"/>
            </a:solidFill>
            <a:effectLst/>
          </a:endParaRPr>
        </a:p>
      </dgm:t>
    </dgm:pt>
    <dgm:pt modelId="{D8F6998B-1ADA-451B-996B-DF0466F67A1F}" type="parTrans" cxnId="{06C1B13D-1453-42CB-B00B-16B0D53919DC}">
      <dgm:prSet/>
      <dgm:spPr/>
      <dgm:t>
        <a:bodyPr/>
        <a:lstStyle/>
        <a:p>
          <a:endParaRPr lang="zh-CN" altLang="en-US"/>
        </a:p>
      </dgm:t>
    </dgm:pt>
    <dgm:pt modelId="{F317DFC4-2CB4-40A1-BEB5-40B0460F419C}" type="sibTrans" cxnId="{06C1B13D-1453-42CB-B00B-16B0D53919DC}">
      <dgm:prSet/>
      <dgm:spPr/>
      <dgm:t>
        <a:bodyPr/>
        <a:lstStyle/>
        <a:p>
          <a:endParaRPr lang="zh-CN" altLang="en-US"/>
        </a:p>
      </dgm:t>
    </dgm:pt>
    <dgm:pt modelId="{075D53A0-67FF-4238-8417-901A05CCA486}" type="pres">
      <dgm:prSet presAssocID="{C139FEFF-CBC9-4862-A699-D56F3F3E98F4}" presName="Name0" presStyleCnt="0">
        <dgm:presLayoutVars>
          <dgm:chMax val="4"/>
          <dgm:resizeHandles val="exact"/>
        </dgm:presLayoutVars>
      </dgm:prSet>
      <dgm:spPr/>
      <dgm:t>
        <a:bodyPr/>
        <a:lstStyle/>
        <a:p>
          <a:endParaRPr lang="zh-CN" altLang="en-US"/>
        </a:p>
      </dgm:t>
    </dgm:pt>
    <dgm:pt modelId="{2FC9D5AE-032A-4D68-B072-4BB0246E0A6E}" type="pres">
      <dgm:prSet presAssocID="{C139FEFF-CBC9-4862-A699-D56F3F3E98F4}" presName="ellipse" presStyleLbl="trBgShp" presStyleIdx="0" presStyleCnt="1"/>
      <dgm:spPr/>
    </dgm:pt>
    <dgm:pt modelId="{C3D30A38-470B-470D-92D3-6C0310B0FDC4}" type="pres">
      <dgm:prSet presAssocID="{C139FEFF-CBC9-4862-A699-D56F3F3E98F4}" presName="arrow1" presStyleLbl="fgShp" presStyleIdx="0" presStyleCnt="1"/>
      <dgm:spPr>
        <a:solidFill>
          <a:srgbClr val="006600"/>
        </a:solidFill>
      </dgm:spPr>
    </dgm:pt>
    <dgm:pt modelId="{BD823125-4D22-437C-BC9A-F47509E3010C}" type="pres">
      <dgm:prSet presAssocID="{C139FEFF-CBC9-4862-A699-D56F3F3E98F4}" presName="rectangle" presStyleLbl="revTx" presStyleIdx="0" presStyleCnt="1">
        <dgm:presLayoutVars>
          <dgm:bulletEnabled val="1"/>
        </dgm:presLayoutVars>
      </dgm:prSet>
      <dgm:spPr/>
      <dgm:t>
        <a:bodyPr/>
        <a:lstStyle/>
        <a:p>
          <a:endParaRPr lang="zh-CN" altLang="en-US"/>
        </a:p>
      </dgm:t>
    </dgm:pt>
    <dgm:pt modelId="{AED1E51E-129F-4E19-80EB-0EFE82809B4C}" type="pres">
      <dgm:prSet presAssocID="{30160E27-93DF-4B73-AE87-31882CE62BF6}" presName="item1" presStyleLbl="node1" presStyleIdx="0" presStyleCnt="3">
        <dgm:presLayoutVars>
          <dgm:bulletEnabled val="1"/>
        </dgm:presLayoutVars>
      </dgm:prSet>
      <dgm:spPr/>
      <dgm:t>
        <a:bodyPr/>
        <a:lstStyle/>
        <a:p>
          <a:endParaRPr lang="zh-CN" altLang="en-US"/>
        </a:p>
      </dgm:t>
    </dgm:pt>
    <dgm:pt modelId="{D920D7C9-7AF7-459D-A6A4-8F266D3A82B3}" type="pres">
      <dgm:prSet presAssocID="{3658CCF9-BB08-414B-AFCD-3C9B0CF0704E}" presName="item2" presStyleLbl="node1" presStyleIdx="1" presStyleCnt="3">
        <dgm:presLayoutVars>
          <dgm:bulletEnabled val="1"/>
        </dgm:presLayoutVars>
      </dgm:prSet>
      <dgm:spPr/>
      <dgm:t>
        <a:bodyPr/>
        <a:lstStyle/>
        <a:p>
          <a:endParaRPr lang="zh-CN" altLang="en-US"/>
        </a:p>
      </dgm:t>
    </dgm:pt>
    <dgm:pt modelId="{44E9EC4E-548F-44FC-AE63-2F61060D4F21}" type="pres">
      <dgm:prSet presAssocID="{584C51DA-40E9-4C38-B4DC-51182A57D0E5}" presName="item3" presStyleLbl="node1" presStyleIdx="2" presStyleCnt="3">
        <dgm:presLayoutVars>
          <dgm:bulletEnabled val="1"/>
        </dgm:presLayoutVars>
      </dgm:prSet>
      <dgm:spPr/>
      <dgm:t>
        <a:bodyPr/>
        <a:lstStyle/>
        <a:p>
          <a:endParaRPr lang="zh-CN" altLang="en-US"/>
        </a:p>
      </dgm:t>
    </dgm:pt>
    <dgm:pt modelId="{56B1BDC7-3FC3-4516-966A-A83EC46751C7}" type="pres">
      <dgm:prSet presAssocID="{C139FEFF-CBC9-4862-A699-D56F3F3E98F4}" presName="funnel" presStyleLbl="trAlignAcc1" presStyleIdx="0" presStyleCnt="1" custLinFactNeighborX="311" custLinFactNeighborY="-3998"/>
      <dgm:spPr>
        <a:solidFill>
          <a:schemeClr val="bg1">
            <a:lumMod val="50000"/>
            <a:alpha val="40000"/>
          </a:schemeClr>
        </a:solidFill>
      </dgm:spPr>
    </dgm:pt>
  </dgm:ptLst>
  <dgm:cxnLst>
    <dgm:cxn modelId="{A694BD66-2F11-44CE-9AD3-094D8F0CB4BD}" type="presOf" srcId="{3658CCF9-BB08-414B-AFCD-3C9B0CF0704E}" destId="{AED1E51E-129F-4E19-80EB-0EFE82809B4C}" srcOrd="0" destOrd="0" presId="urn:microsoft.com/office/officeart/2005/8/layout/funnel1"/>
    <dgm:cxn modelId="{95CAE3F1-8B6A-4FD5-A8AA-10AF41357548}" srcId="{C139FEFF-CBC9-4862-A699-D56F3F3E98F4}" destId="{CF45648A-6FA1-4070-83CD-97C95C14CE65}" srcOrd="0" destOrd="0" parTransId="{0A7D0F6B-A038-4E71-B714-B552FF72C485}" sibTransId="{8C55B85B-F442-4F71-99F5-EEE38F6BFBCF}"/>
    <dgm:cxn modelId="{06C1B13D-1453-42CB-B00B-16B0D53919DC}" srcId="{C139FEFF-CBC9-4862-A699-D56F3F3E98F4}" destId="{584C51DA-40E9-4C38-B4DC-51182A57D0E5}" srcOrd="3" destOrd="0" parTransId="{D8F6998B-1ADA-451B-996B-DF0466F67A1F}" sibTransId="{F317DFC4-2CB4-40A1-BEB5-40B0460F419C}"/>
    <dgm:cxn modelId="{00283693-1492-44C5-A419-DE22C3F7A076}" srcId="{C139FEFF-CBC9-4862-A699-D56F3F3E98F4}" destId="{3658CCF9-BB08-414B-AFCD-3C9B0CF0704E}" srcOrd="2" destOrd="0" parTransId="{A42EB209-72FC-4D89-9FB0-4075A0C3D64F}" sibTransId="{8DE6AB9F-7BEA-4676-BD7E-F0E2AFF479E4}"/>
    <dgm:cxn modelId="{C53CAA57-DC4A-49B1-A35A-8A51C619F895}" type="presOf" srcId="{C139FEFF-CBC9-4862-A699-D56F3F3E98F4}" destId="{075D53A0-67FF-4238-8417-901A05CCA486}" srcOrd="0" destOrd="0" presId="urn:microsoft.com/office/officeart/2005/8/layout/funnel1"/>
    <dgm:cxn modelId="{C1F510FE-F8D3-41AB-BB5E-A300112FEF40}" type="presOf" srcId="{584C51DA-40E9-4C38-B4DC-51182A57D0E5}" destId="{BD823125-4D22-437C-BC9A-F47509E3010C}" srcOrd="0" destOrd="0" presId="urn:microsoft.com/office/officeart/2005/8/layout/funnel1"/>
    <dgm:cxn modelId="{80A812D5-E4E3-435C-81E2-B103E83A5F44}" srcId="{C139FEFF-CBC9-4862-A699-D56F3F3E98F4}" destId="{30160E27-93DF-4B73-AE87-31882CE62BF6}" srcOrd="1" destOrd="0" parTransId="{C7E6C40A-B377-404D-98F3-16F6F8136741}" sibTransId="{60B90821-BEE9-4FBB-B2A3-38280BEC6183}"/>
    <dgm:cxn modelId="{F7683906-2063-498B-9851-A07904356EC7}" type="presOf" srcId="{30160E27-93DF-4B73-AE87-31882CE62BF6}" destId="{D920D7C9-7AF7-459D-A6A4-8F266D3A82B3}" srcOrd="0" destOrd="0" presId="urn:microsoft.com/office/officeart/2005/8/layout/funnel1"/>
    <dgm:cxn modelId="{B3DB781C-8251-49AC-A2C5-AF7440942EEB}" type="presOf" srcId="{CF45648A-6FA1-4070-83CD-97C95C14CE65}" destId="{44E9EC4E-548F-44FC-AE63-2F61060D4F21}" srcOrd="0" destOrd="0" presId="urn:microsoft.com/office/officeart/2005/8/layout/funnel1"/>
    <dgm:cxn modelId="{B330CBD7-ED8C-4676-8949-AD3F11C94616}" type="presParOf" srcId="{075D53A0-67FF-4238-8417-901A05CCA486}" destId="{2FC9D5AE-032A-4D68-B072-4BB0246E0A6E}" srcOrd="0" destOrd="0" presId="urn:microsoft.com/office/officeart/2005/8/layout/funnel1"/>
    <dgm:cxn modelId="{2BEF6F12-A276-4CEB-8204-D7B1B6CED6BD}" type="presParOf" srcId="{075D53A0-67FF-4238-8417-901A05CCA486}" destId="{C3D30A38-470B-470D-92D3-6C0310B0FDC4}" srcOrd="1" destOrd="0" presId="urn:microsoft.com/office/officeart/2005/8/layout/funnel1"/>
    <dgm:cxn modelId="{60F459F3-23FC-444F-80D2-8443A89E8492}" type="presParOf" srcId="{075D53A0-67FF-4238-8417-901A05CCA486}" destId="{BD823125-4D22-437C-BC9A-F47509E3010C}" srcOrd="2" destOrd="0" presId="urn:microsoft.com/office/officeart/2005/8/layout/funnel1"/>
    <dgm:cxn modelId="{C5E05AEF-AC0B-4242-AB07-0C18632606D3}" type="presParOf" srcId="{075D53A0-67FF-4238-8417-901A05CCA486}" destId="{AED1E51E-129F-4E19-80EB-0EFE82809B4C}" srcOrd="3" destOrd="0" presId="urn:microsoft.com/office/officeart/2005/8/layout/funnel1"/>
    <dgm:cxn modelId="{E89D936B-36FA-4415-8A28-6E5510A63B00}" type="presParOf" srcId="{075D53A0-67FF-4238-8417-901A05CCA486}" destId="{D920D7C9-7AF7-459D-A6A4-8F266D3A82B3}" srcOrd="4" destOrd="0" presId="urn:microsoft.com/office/officeart/2005/8/layout/funnel1"/>
    <dgm:cxn modelId="{A85A00FE-8187-44CE-9F92-CA3F1DE0F069}" type="presParOf" srcId="{075D53A0-67FF-4238-8417-901A05CCA486}" destId="{44E9EC4E-548F-44FC-AE63-2F61060D4F21}" srcOrd="5" destOrd="0" presId="urn:microsoft.com/office/officeart/2005/8/layout/funnel1"/>
    <dgm:cxn modelId="{3A0271CA-B847-41BE-9AB7-E39174349D08}" type="presParOf" srcId="{075D53A0-67FF-4238-8417-901A05CCA486}" destId="{56B1BDC7-3FC3-4516-966A-A83EC46751C7}"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A343E2-2B7E-440B-AE82-B1E0AEA30E5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18EAAA92-5C2F-465D-8A99-9B98A9DDC1FD}">
      <dgm:prSet phldrT="[文本]" custT="1"/>
      <dgm:spPr>
        <a:solidFill>
          <a:schemeClr val="accent2">
            <a:lumMod val="60000"/>
            <a:lumOff val="40000"/>
          </a:schemeClr>
        </a:solidFill>
      </dgm:spPr>
      <dgm:t>
        <a:bodyPr/>
        <a:lstStyle/>
        <a:p>
          <a:r>
            <a:rPr lang="zh-CN" altLang="en-US" sz="2800" b="1" dirty="0" smtClean="0">
              <a:solidFill>
                <a:srgbClr val="0000FF"/>
              </a:solidFill>
              <a:effectLst>
                <a:outerShdw blurRad="38100" dist="38100" dir="2700000" algn="tl">
                  <a:srgbClr val="000000">
                    <a:alpha val="43137"/>
                  </a:srgbClr>
                </a:outerShdw>
              </a:effectLst>
              <a:latin typeface="华文楷体" pitchFamily="2" charset="-122"/>
              <a:ea typeface="华文楷体" pitchFamily="2" charset="-122"/>
            </a:rPr>
            <a:t>基本医疗</a:t>
          </a:r>
          <a:endParaRPr lang="zh-CN" altLang="en-US" sz="2800" b="1" dirty="0">
            <a:solidFill>
              <a:srgbClr val="0000FF"/>
            </a:solidFill>
            <a:effectLst>
              <a:outerShdw blurRad="38100" dist="38100" dir="2700000" algn="tl">
                <a:srgbClr val="000000">
                  <a:alpha val="43137"/>
                </a:srgbClr>
              </a:outerShdw>
            </a:effectLst>
            <a:latin typeface="华文楷体" pitchFamily="2" charset="-122"/>
            <a:ea typeface="华文楷体" pitchFamily="2" charset="-122"/>
          </a:endParaRPr>
        </a:p>
      </dgm:t>
    </dgm:pt>
    <dgm:pt modelId="{31595458-CDA8-47DA-B09B-3F9FAB563B02}" type="parTrans" cxnId="{382CD3C0-406F-4F77-860C-1A5E5B0614B6}">
      <dgm:prSet/>
      <dgm:spPr/>
      <dgm:t>
        <a:bodyPr/>
        <a:lstStyle/>
        <a:p>
          <a:endParaRPr lang="zh-CN" altLang="en-US" sz="2400" b="1">
            <a:effectLst>
              <a:outerShdw blurRad="38100" dist="38100" dir="2700000" algn="tl">
                <a:srgbClr val="000000">
                  <a:alpha val="43137"/>
                </a:srgbClr>
              </a:outerShdw>
            </a:effectLst>
            <a:latin typeface="华文楷体" pitchFamily="2" charset="-122"/>
            <a:ea typeface="华文楷体" pitchFamily="2" charset="-122"/>
          </a:endParaRPr>
        </a:p>
      </dgm:t>
    </dgm:pt>
    <dgm:pt modelId="{F1C99DE7-D52B-415E-94B1-C29F76DD9743}" type="sibTrans" cxnId="{382CD3C0-406F-4F77-860C-1A5E5B0614B6}">
      <dgm:prSet/>
      <dgm:spPr/>
      <dgm:t>
        <a:bodyPr/>
        <a:lstStyle/>
        <a:p>
          <a:endParaRPr lang="zh-CN" altLang="en-US" sz="2400" b="1">
            <a:effectLst>
              <a:outerShdw blurRad="38100" dist="38100" dir="2700000" algn="tl">
                <a:srgbClr val="000000">
                  <a:alpha val="43137"/>
                </a:srgbClr>
              </a:outerShdw>
            </a:effectLst>
            <a:latin typeface="华文楷体" pitchFamily="2" charset="-122"/>
            <a:ea typeface="华文楷体" pitchFamily="2" charset="-122"/>
          </a:endParaRPr>
        </a:p>
      </dgm:t>
    </dgm:pt>
    <dgm:pt modelId="{21F6A257-77A5-4162-92AC-22D2BB0D1E28}">
      <dgm:prSet phldrT="[文本]" custT="1"/>
      <dgm:spPr>
        <a:solidFill>
          <a:schemeClr val="bg1">
            <a:lumMod val="50000"/>
            <a:alpha val="90000"/>
          </a:schemeClr>
        </a:solidFill>
      </dgm:spPr>
      <dgm:t>
        <a:bodyPr/>
        <a:lstStyle/>
        <a:p>
          <a:r>
            <a:rPr lang="zh-CN" altLang="en-US" sz="2400" b="1" dirty="0" smtClean="0">
              <a:effectLst>
                <a:outerShdw blurRad="38100" dist="38100" dir="2700000" algn="tl">
                  <a:srgbClr val="000000">
                    <a:alpha val="43137"/>
                  </a:srgbClr>
                </a:outerShdw>
              </a:effectLst>
              <a:latin typeface="华文楷体" pitchFamily="2" charset="-122"/>
              <a:ea typeface="华文楷体" pitchFamily="2" charset="-122"/>
            </a:rPr>
            <a:t>常见病诊治</a:t>
          </a:r>
          <a:endParaRPr lang="zh-CN" altLang="en-US" sz="2400" b="1" dirty="0">
            <a:effectLst>
              <a:outerShdw blurRad="38100" dist="38100" dir="2700000" algn="tl">
                <a:srgbClr val="000000">
                  <a:alpha val="43137"/>
                </a:srgbClr>
              </a:outerShdw>
            </a:effectLst>
            <a:latin typeface="华文楷体" pitchFamily="2" charset="-122"/>
            <a:ea typeface="华文楷体" pitchFamily="2" charset="-122"/>
          </a:endParaRPr>
        </a:p>
      </dgm:t>
    </dgm:pt>
    <dgm:pt modelId="{6AB99CBB-983C-43CF-8198-FCEB32A7825F}" type="parTrans" cxnId="{7A652A0B-48BC-4DCE-BAEF-3E6F49C8F23F}">
      <dgm:prSet/>
      <dgm:spPr/>
      <dgm:t>
        <a:bodyPr/>
        <a:lstStyle/>
        <a:p>
          <a:endParaRPr lang="zh-CN" altLang="en-US" sz="2400" b="1">
            <a:effectLst>
              <a:outerShdw blurRad="38100" dist="38100" dir="2700000" algn="tl">
                <a:srgbClr val="000000">
                  <a:alpha val="43137"/>
                </a:srgbClr>
              </a:outerShdw>
            </a:effectLst>
            <a:latin typeface="华文楷体" pitchFamily="2" charset="-122"/>
            <a:ea typeface="华文楷体" pitchFamily="2" charset="-122"/>
          </a:endParaRPr>
        </a:p>
      </dgm:t>
    </dgm:pt>
    <dgm:pt modelId="{CA198EF4-AACE-4D54-8815-A1302D9533A9}" type="sibTrans" cxnId="{7A652A0B-48BC-4DCE-BAEF-3E6F49C8F23F}">
      <dgm:prSet/>
      <dgm:spPr/>
      <dgm:t>
        <a:bodyPr/>
        <a:lstStyle/>
        <a:p>
          <a:endParaRPr lang="zh-CN" altLang="en-US" sz="2400" b="1">
            <a:effectLst>
              <a:outerShdw blurRad="38100" dist="38100" dir="2700000" algn="tl">
                <a:srgbClr val="000000">
                  <a:alpha val="43137"/>
                </a:srgbClr>
              </a:outerShdw>
            </a:effectLst>
            <a:latin typeface="华文楷体" pitchFamily="2" charset="-122"/>
            <a:ea typeface="华文楷体" pitchFamily="2" charset="-122"/>
          </a:endParaRPr>
        </a:p>
      </dgm:t>
    </dgm:pt>
    <dgm:pt modelId="{57495E00-F9E5-4095-BEE7-D30C7B7F37F5}">
      <dgm:prSet phldrT="[文本]" custT="1"/>
      <dgm:spPr>
        <a:solidFill>
          <a:schemeClr val="bg1">
            <a:lumMod val="50000"/>
            <a:alpha val="90000"/>
          </a:schemeClr>
        </a:solidFill>
      </dgm:spPr>
      <dgm:t>
        <a:bodyPr/>
        <a:lstStyle/>
        <a:p>
          <a:r>
            <a:rPr lang="zh-CN" altLang="en-US" sz="2400" b="1" dirty="0" smtClean="0">
              <a:effectLst>
                <a:outerShdw blurRad="38100" dist="38100" dir="2700000" algn="tl">
                  <a:srgbClr val="000000">
                    <a:alpha val="43137"/>
                  </a:srgbClr>
                </a:outerShdw>
              </a:effectLst>
              <a:latin typeface="华文楷体" pitchFamily="2" charset="-122"/>
              <a:ea typeface="华文楷体" pitchFamily="2" charset="-122"/>
            </a:rPr>
            <a:t>健康救助</a:t>
          </a:r>
          <a:endParaRPr lang="en-US" altLang="zh-CN" sz="2400" b="1" dirty="0" smtClean="0">
            <a:effectLst>
              <a:outerShdw blurRad="38100" dist="38100" dir="2700000" algn="tl">
                <a:srgbClr val="000000">
                  <a:alpha val="43137"/>
                </a:srgbClr>
              </a:outerShdw>
            </a:effectLst>
            <a:latin typeface="华文楷体" pitchFamily="2" charset="-122"/>
            <a:ea typeface="华文楷体" pitchFamily="2" charset="-122"/>
          </a:endParaRPr>
        </a:p>
      </dgm:t>
    </dgm:pt>
    <dgm:pt modelId="{B39EAEED-871E-4488-BB08-B65A38F58E25}" type="parTrans" cxnId="{EAF943A6-5210-4516-B220-CD89E6D0B0FC}">
      <dgm:prSet/>
      <dgm:spPr/>
      <dgm:t>
        <a:bodyPr/>
        <a:lstStyle/>
        <a:p>
          <a:endParaRPr lang="zh-CN" altLang="en-US" sz="2400" b="1">
            <a:effectLst>
              <a:outerShdw blurRad="38100" dist="38100" dir="2700000" algn="tl">
                <a:srgbClr val="000000">
                  <a:alpha val="43137"/>
                </a:srgbClr>
              </a:outerShdw>
            </a:effectLst>
            <a:latin typeface="华文楷体" pitchFamily="2" charset="-122"/>
            <a:ea typeface="华文楷体" pitchFamily="2" charset="-122"/>
          </a:endParaRPr>
        </a:p>
      </dgm:t>
    </dgm:pt>
    <dgm:pt modelId="{3056234F-9E65-4B0C-83EE-916552B2F312}" type="sibTrans" cxnId="{EAF943A6-5210-4516-B220-CD89E6D0B0FC}">
      <dgm:prSet/>
      <dgm:spPr/>
      <dgm:t>
        <a:bodyPr/>
        <a:lstStyle/>
        <a:p>
          <a:endParaRPr lang="zh-CN" altLang="en-US" sz="2400" b="1">
            <a:effectLst>
              <a:outerShdw blurRad="38100" dist="38100" dir="2700000" algn="tl">
                <a:srgbClr val="000000">
                  <a:alpha val="43137"/>
                </a:srgbClr>
              </a:outerShdw>
            </a:effectLst>
            <a:latin typeface="华文楷体" pitchFamily="2" charset="-122"/>
            <a:ea typeface="华文楷体" pitchFamily="2" charset="-122"/>
          </a:endParaRPr>
        </a:p>
      </dgm:t>
    </dgm:pt>
    <dgm:pt modelId="{646A3BDA-536F-4F93-AE49-D14566D4D201}">
      <dgm:prSet phldrT="[文本]" custT="1"/>
      <dgm:spPr>
        <a:solidFill>
          <a:schemeClr val="accent2">
            <a:lumMod val="60000"/>
            <a:lumOff val="40000"/>
          </a:schemeClr>
        </a:solidFill>
      </dgm:spPr>
      <dgm:t>
        <a:bodyPr/>
        <a:lstStyle/>
        <a:p>
          <a:r>
            <a:rPr lang="zh-CN" altLang="en-US" sz="2800" b="1" dirty="0" smtClean="0">
              <a:solidFill>
                <a:srgbClr val="0000FF"/>
              </a:solidFill>
              <a:effectLst>
                <a:outerShdw blurRad="38100" dist="38100" dir="2700000" algn="tl">
                  <a:srgbClr val="000000">
                    <a:alpha val="43137"/>
                  </a:srgbClr>
                </a:outerShdw>
              </a:effectLst>
              <a:latin typeface="华文楷体" pitchFamily="2" charset="-122"/>
              <a:ea typeface="华文楷体" pitchFamily="2" charset="-122"/>
            </a:rPr>
            <a:t>公共卫生</a:t>
          </a:r>
          <a:endParaRPr lang="zh-CN" altLang="en-US" sz="2800" b="1" dirty="0">
            <a:solidFill>
              <a:srgbClr val="0000FF"/>
            </a:solidFill>
            <a:effectLst>
              <a:outerShdw blurRad="38100" dist="38100" dir="2700000" algn="tl">
                <a:srgbClr val="000000">
                  <a:alpha val="43137"/>
                </a:srgbClr>
              </a:outerShdw>
            </a:effectLst>
            <a:latin typeface="华文楷体" pitchFamily="2" charset="-122"/>
            <a:ea typeface="华文楷体" pitchFamily="2" charset="-122"/>
          </a:endParaRPr>
        </a:p>
      </dgm:t>
    </dgm:pt>
    <dgm:pt modelId="{67664CE7-9BBC-4D24-BD84-05E9D42025FE}" type="parTrans" cxnId="{02700E53-0F9D-4265-AD08-8996346F0125}">
      <dgm:prSet/>
      <dgm:spPr/>
      <dgm:t>
        <a:bodyPr/>
        <a:lstStyle/>
        <a:p>
          <a:endParaRPr lang="zh-CN" altLang="en-US" sz="2400" b="1">
            <a:effectLst>
              <a:outerShdw blurRad="38100" dist="38100" dir="2700000" algn="tl">
                <a:srgbClr val="000000">
                  <a:alpha val="43137"/>
                </a:srgbClr>
              </a:outerShdw>
            </a:effectLst>
            <a:latin typeface="华文楷体" pitchFamily="2" charset="-122"/>
            <a:ea typeface="华文楷体" pitchFamily="2" charset="-122"/>
          </a:endParaRPr>
        </a:p>
      </dgm:t>
    </dgm:pt>
    <dgm:pt modelId="{E39FC2C6-9D38-451B-B163-F34DA2471D98}" type="sibTrans" cxnId="{02700E53-0F9D-4265-AD08-8996346F0125}">
      <dgm:prSet/>
      <dgm:spPr/>
      <dgm:t>
        <a:bodyPr/>
        <a:lstStyle/>
        <a:p>
          <a:endParaRPr lang="zh-CN" altLang="en-US" sz="2400" b="1">
            <a:effectLst>
              <a:outerShdw blurRad="38100" dist="38100" dir="2700000" algn="tl">
                <a:srgbClr val="000000">
                  <a:alpha val="43137"/>
                </a:srgbClr>
              </a:outerShdw>
            </a:effectLst>
            <a:latin typeface="华文楷体" pitchFamily="2" charset="-122"/>
            <a:ea typeface="华文楷体" pitchFamily="2" charset="-122"/>
          </a:endParaRPr>
        </a:p>
      </dgm:t>
    </dgm:pt>
    <dgm:pt modelId="{5D0BD137-5B38-4F21-B191-DFB484E1360F}">
      <dgm:prSet phldrT="[文本]" custT="1"/>
      <dgm:spPr>
        <a:solidFill>
          <a:schemeClr val="bg1">
            <a:lumMod val="50000"/>
            <a:alpha val="90000"/>
          </a:schemeClr>
        </a:solidFill>
      </dgm:spPr>
      <dgm:t>
        <a:bodyPr/>
        <a:lstStyle/>
        <a:p>
          <a:r>
            <a:rPr lang="zh-CN" altLang="en-US" sz="2400" b="1" dirty="0" smtClean="0">
              <a:effectLst>
                <a:outerShdw blurRad="38100" dist="38100" dir="2700000" algn="tl">
                  <a:srgbClr val="000000">
                    <a:alpha val="43137"/>
                  </a:srgbClr>
                </a:outerShdw>
              </a:effectLst>
              <a:latin typeface="华文楷体" pitchFamily="2" charset="-122"/>
              <a:ea typeface="华文楷体" pitchFamily="2" charset="-122"/>
            </a:rPr>
            <a:t>健康档案</a:t>
          </a:r>
          <a:endParaRPr lang="en-US" altLang="zh-CN" sz="2400" b="1" dirty="0" smtClean="0">
            <a:effectLst>
              <a:outerShdw blurRad="38100" dist="38100" dir="2700000" algn="tl">
                <a:srgbClr val="000000">
                  <a:alpha val="43137"/>
                </a:srgbClr>
              </a:outerShdw>
            </a:effectLst>
            <a:latin typeface="华文楷体" pitchFamily="2" charset="-122"/>
            <a:ea typeface="华文楷体" pitchFamily="2" charset="-122"/>
          </a:endParaRPr>
        </a:p>
      </dgm:t>
    </dgm:pt>
    <dgm:pt modelId="{4362BB34-C7BA-4CE8-B171-6C8F1BC828C5}" type="parTrans" cxnId="{1CC4F3AC-18BC-462C-AA8F-E84935899C3C}">
      <dgm:prSet/>
      <dgm:spPr/>
      <dgm:t>
        <a:bodyPr/>
        <a:lstStyle/>
        <a:p>
          <a:endParaRPr lang="zh-CN" altLang="en-US" sz="2400" b="1">
            <a:effectLst>
              <a:outerShdw blurRad="38100" dist="38100" dir="2700000" algn="tl">
                <a:srgbClr val="000000">
                  <a:alpha val="43137"/>
                </a:srgbClr>
              </a:outerShdw>
            </a:effectLst>
            <a:latin typeface="华文楷体" pitchFamily="2" charset="-122"/>
            <a:ea typeface="华文楷体" pitchFamily="2" charset="-122"/>
          </a:endParaRPr>
        </a:p>
      </dgm:t>
    </dgm:pt>
    <dgm:pt modelId="{7AA2943E-5F40-4DED-9E85-C62AA1ECFED6}" type="sibTrans" cxnId="{1CC4F3AC-18BC-462C-AA8F-E84935899C3C}">
      <dgm:prSet/>
      <dgm:spPr/>
      <dgm:t>
        <a:bodyPr/>
        <a:lstStyle/>
        <a:p>
          <a:endParaRPr lang="zh-CN" altLang="en-US" sz="2400" b="1">
            <a:effectLst>
              <a:outerShdw blurRad="38100" dist="38100" dir="2700000" algn="tl">
                <a:srgbClr val="000000">
                  <a:alpha val="43137"/>
                </a:srgbClr>
              </a:outerShdw>
            </a:effectLst>
            <a:latin typeface="华文楷体" pitchFamily="2" charset="-122"/>
            <a:ea typeface="华文楷体" pitchFamily="2" charset="-122"/>
          </a:endParaRPr>
        </a:p>
      </dgm:t>
    </dgm:pt>
    <dgm:pt modelId="{701E45B5-41FA-400E-9B36-D57D5F1FBD5D}">
      <dgm:prSet phldrT="[文本]" custT="1"/>
      <dgm:spPr>
        <a:solidFill>
          <a:schemeClr val="accent2">
            <a:lumMod val="60000"/>
            <a:lumOff val="40000"/>
          </a:schemeClr>
        </a:solidFill>
      </dgm:spPr>
      <dgm:t>
        <a:bodyPr/>
        <a:lstStyle/>
        <a:p>
          <a:r>
            <a:rPr lang="zh-CN" altLang="en-US" sz="2800" b="1" dirty="0" smtClean="0">
              <a:solidFill>
                <a:srgbClr val="0000FF"/>
              </a:solidFill>
              <a:effectLst>
                <a:outerShdw blurRad="38100" dist="38100" dir="2700000" algn="tl">
                  <a:srgbClr val="000000">
                    <a:alpha val="43137"/>
                  </a:srgbClr>
                </a:outerShdw>
              </a:effectLst>
              <a:latin typeface="华文楷体" pitchFamily="2" charset="-122"/>
              <a:ea typeface="华文楷体" pitchFamily="2" charset="-122"/>
            </a:rPr>
            <a:t>个性化服务</a:t>
          </a:r>
          <a:endParaRPr lang="zh-CN" altLang="en-US" sz="2800" b="1" dirty="0">
            <a:solidFill>
              <a:srgbClr val="0000FF"/>
            </a:solidFill>
            <a:effectLst>
              <a:outerShdw blurRad="38100" dist="38100" dir="2700000" algn="tl">
                <a:srgbClr val="000000">
                  <a:alpha val="43137"/>
                </a:srgbClr>
              </a:outerShdw>
            </a:effectLst>
            <a:latin typeface="华文楷体" pitchFamily="2" charset="-122"/>
            <a:ea typeface="华文楷体" pitchFamily="2" charset="-122"/>
          </a:endParaRPr>
        </a:p>
      </dgm:t>
    </dgm:pt>
    <dgm:pt modelId="{5ACE843F-B5E5-4CF4-8F8E-D144ED45909D}" type="parTrans" cxnId="{B1200777-FD43-4ABF-A0A3-D87E47C67B64}">
      <dgm:prSet/>
      <dgm:spPr/>
      <dgm:t>
        <a:bodyPr/>
        <a:lstStyle/>
        <a:p>
          <a:endParaRPr lang="zh-CN" altLang="en-US" sz="2400" b="1">
            <a:effectLst>
              <a:outerShdw blurRad="38100" dist="38100" dir="2700000" algn="tl">
                <a:srgbClr val="000000">
                  <a:alpha val="43137"/>
                </a:srgbClr>
              </a:outerShdw>
            </a:effectLst>
            <a:latin typeface="华文楷体" pitchFamily="2" charset="-122"/>
            <a:ea typeface="华文楷体" pitchFamily="2" charset="-122"/>
          </a:endParaRPr>
        </a:p>
      </dgm:t>
    </dgm:pt>
    <dgm:pt modelId="{FAB377B2-16DE-490E-BA14-12A69275173B}" type="sibTrans" cxnId="{B1200777-FD43-4ABF-A0A3-D87E47C67B64}">
      <dgm:prSet/>
      <dgm:spPr/>
      <dgm:t>
        <a:bodyPr/>
        <a:lstStyle/>
        <a:p>
          <a:endParaRPr lang="zh-CN" altLang="en-US" sz="2400" b="1">
            <a:effectLst>
              <a:outerShdw blurRad="38100" dist="38100" dir="2700000" algn="tl">
                <a:srgbClr val="000000">
                  <a:alpha val="43137"/>
                </a:srgbClr>
              </a:outerShdw>
            </a:effectLst>
            <a:latin typeface="华文楷体" pitchFamily="2" charset="-122"/>
            <a:ea typeface="华文楷体" pitchFamily="2" charset="-122"/>
          </a:endParaRPr>
        </a:p>
      </dgm:t>
    </dgm:pt>
    <dgm:pt modelId="{667DEC88-A90D-4ECB-A62E-28891718B111}">
      <dgm:prSet phldrT="[文本]" custT="1"/>
      <dgm:spPr>
        <a:solidFill>
          <a:schemeClr val="bg1">
            <a:lumMod val="50000"/>
            <a:alpha val="90000"/>
          </a:schemeClr>
        </a:solidFill>
      </dgm:spPr>
      <dgm:t>
        <a:bodyPr/>
        <a:lstStyle/>
        <a:p>
          <a:r>
            <a:rPr lang="zh-CN" altLang="en-US" sz="2400" b="1" dirty="0" smtClean="0">
              <a:effectLst>
                <a:outerShdw blurRad="38100" dist="38100" dir="2700000" algn="tl">
                  <a:srgbClr val="000000">
                    <a:alpha val="43137"/>
                  </a:srgbClr>
                </a:outerShdw>
              </a:effectLst>
              <a:latin typeface="华文楷体" pitchFamily="2" charset="-122"/>
              <a:ea typeface="华文楷体" pitchFamily="2" charset="-122"/>
            </a:rPr>
            <a:t>家庭出诊</a:t>
          </a:r>
          <a:endParaRPr lang="en-US" altLang="zh-CN" sz="2400" b="1" dirty="0" smtClean="0">
            <a:effectLst>
              <a:outerShdw blurRad="38100" dist="38100" dir="2700000" algn="tl">
                <a:srgbClr val="000000">
                  <a:alpha val="43137"/>
                </a:srgbClr>
              </a:outerShdw>
            </a:effectLst>
            <a:latin typeface="华文楷体" pitchFamily="2" charset="-122"/>
            <a:ea typeface="华文楷体" pitchFamily="2" charset="-122"/>
          </a:endParaRPr>
        </a:p>
      </dgm:t>
    </dgm:pt>
    <dgm:pt modelId="{32128153-1213-476A-BB13-732C88D08E84}" type="parTrans" cxnId="{0333C8A3-1A6D-41A5-AEDB-47C538149C5E}">
      <dgm:prSet/>
      <dgm:spPr/>
      <dgm:t>
        <a:bodyPr/>
        <a:lstStyle/>
        <a:p>
          <a:endParaRPr lang="zh-CN" altLang="en-US" sz="2400" b="1">
            <a:effectLst>
              <a:outerShdw blurRad="38100" dist="38100" dir="2700000" algn="tl">
                <a:srgbClr val="000000">
                  <a:alpha val="43137"/>
                </a:srgbClr>
              </a:outerShdw>
            </a:effectLst>
            <a:latin typeface="华文楷体" pitchFamily="2" charset="-122"/>
            <a:ea typeface="华文楷体" pitchFamily="2" charset="-122"/>
          </a:endParaRPr>
        </a:p>
      </dgm:t>
    </dgm:pt>
    <dgm:pt modelId="{CA96549A-2939-4965-8C1F-1D97E688E76F}" type="sibTrans" cxnId="{0333C8A3-1A6D-41A5-AEDB-47C538149C5E}">
      <dgm:prSet/>
      <dgm:spPr/>
      <dgm:t>
        <a:bodyPr/>
        <a:lstStyle/>
        <a:p>
          <a:endParaRPr lang="zh-CN" altLang="en-US" sz="2400" b="1">
            <a:effectLst>
              <a:outerShdw blurRad="38100" dist="38100" dir="2700000" algn="tl">
                <a:srgbClr val="000000">
                  <a:alpha val="43137"/>
                </a:srgbClr>
              </a:outerShdw>
            </a:effectLst>
            <a:latin typeface="华文楷体" pitchFamily="2" charset="-122"/>
            <a:ea typeface="华文楷体" pitchFamily="2" charset="-122"/>
          </a:endParaRPr>
        </a:p>
      </dgm:t>
    </dgm:pt>
    <dgm:pt modelId="{ADDD36BD-7BB7-493E-9A31-BB40DD1358BE}">
      <dgm:prSet phldrT="[文本]" custT="1"/>
      <dgm:spPr>
        <a:solidFill>
          <a:schemeClr val="bg1">
            <a:lumMod val="50000"/>
            <a:alpha val="90000"/>
          </a:schemeClr>
        </a:solidFill>
      </dgm:spPr>
      <dgm:t>
        <a:bodyPr/>
        <a:lstStyle/>
        <a:p>
          <a:r>
            <a:rPr lang="zh-CN" altLang="en-US" sz="2400" b="1" dirty="0" smtClean="0">
              <a:effectLst>
                <a:outerShdw blurRad="38100" dist="38100" dir="2700000" algn="tl">
                  <a:srgbClr val="000000">
                    <a:alpha val="43137"/>
                  </a:srgbClr>
                </a:outerShdw>
              </a:effectLst>
              <a:latin typeface="华文楷体" pitchFamily="2" charset="-122"/>
              <a:ea typeface="华文楷体" pitchFamily="2" charset="-122"/>
            </a:rPr>
            <a:t>预约转诊</a:t>
          </a:r>
          <a:endParaRPr lang="zh-CN" altLang="en-US" sz="2400" b="1" dirty="0">
            <a:effectLst>
              <a:outerShdw blurRad="38100" dist="38100" dir="2700000" algn="tl">
                <a:srgbClr val="000000">
                  <a:alpha val="43137"/>
                </a:srgbClr>
              </a:outerShdw>
            </a:effectLst>
            <a:latin typeface="华文楷体" pitchFamily="2" charset="-122"/>
            <a:ea typeface="华文楷体" pitchFamily="2" charset="-122"/>
          </a:endParaRPr>
        </a:p>
      </dgm:t>
    </dgm:pt>
    <dgm:pt modelId="{59D11488-FCB3-473F-8254-5EE804136315}" type="parTrans" cxnId="{38D7A23A-96BE-4FE7-A5D9-8BD94C5AF8C8}">
      <dgm:prSet/>
      <dgm:spPr/>
      <dgm:t>
        <a:bodyPr/>
        <a:lstStyle/>
        <a:p>
          <a:endParaRPr lang="zh-CN" altLang="en-US" sz="2400" b="1">
            <a:effectLst>
              <a:outerShdw blurRad="38100" dist="38100" dir="2700000" algn="tl">
                <a:srgbClr val="000000">
                  <a:alpha val="43137"/>
                </a:srgbClr>
              </a:outerShdw>
            </a:effectLst>
          </a:endParaRPr>
        </a:p>
      </dgm:t>
    </dgm:pt>
    <dgm:pt modelId="{D1F99003-C861-4BB0-BABE-C788985E695E}" type="sibTrans" cxnId="{38D7A23A-96BE-4FE7-A5D9-8BD94C5AF8C8}">
      <dgm:prSet/>
      <dgm:spPr/>
      <dgm:t>
        <a:bodyPr/>
        <a:lstStyle/>
        <a:p>
          <a:endParaRPr lang="zh-CN" altLang="en-US" sz="2400" b="1">
            <a:effectLst>
              <a:outerShdw blurRad="38100" dist="38100" dir="2700000" algn="tl">
                <a:srgbClr val="000000">
                  <a:alpha val="43137"/>
                </a:srgbClr>
              </a:outerShdw>
            </a:effectLst>
          </a:endParaRPr>
        </a:p>
      </dgm:t>
    </dgm:pt>
    <dgm:pt modelId="{09A639B5-8272-4DB6-A09B-8D5558691B8B}">
      <dgm:prSet custT="1"/>
      <dgm:spPr/>
      <dgm:t>
        <a:bodyPr/>
        <a:lstStyle/>
        <a:p>
          <a:r>
            <a:rPr lang="zh-CN" altLang="en-US" sz="2400" b="1" dirty="0" smtClean="0">
              <a:effectLst>
                <a:outerShdw blurRad="38100" dist="38100" dir="2700000" algn="tl">
                  <a:srgbClr val="000000">
                    <a:alpha val="43137"/>
                  </a:srgbClr>
                </a:outerShdw>
              </a:effectLst>
              <a:latin typeface="华文楷体" pitchFamily="2" charset="-122"/>
              <a:ea typeface="华文楷体" pitchFamily="2" charset="-122"/>
            </a:rPr>
            <a:t>健康咨询</a:t>
          </a:r>
          <a:endParaRPr lang="zh-CN" altLang="en-US" sz="2400" b="1" dirty="0">
            <a:effectLst>
              <a:outerShdw blurRad="38100" dist="38100" dir="2700000" algn="tl">
                <a:srgbClr val="000000">
                  <a:alpha val="43137"/>
                </a:srgbClr>
              </a:outerShdw>
            </a:effectLst>
            <a:latin typeface="华文楷体" pitchFamily="2" charset="-122"/>
            <a:ea typeface="华文楷体" pitchFamily="2" charset="-122"/>
          </a:endParaRPr>
        </a:p>
      </dgm:t>
    </dgm:pt>
    <dgm:pt modelId="{B8E83ED3-E178-4FEC-8832-4418560DEA60}" type="parTrans" cxnId="{B23E5D91-5903-49C3-9674-F17EE2860F8D}">
      <dgm:prSet/>
      <dgm:spPr/>
      <dgm:t>
        <a:bodyPr/>
        <a:lstStyle/>
        <a:p>
          <a:endParaRPr lang="zh-CN" altLang="en-US" sz="2400" b="1">
            <a:effectLst>
              <a:outerShdw blurRad="38100" dist="38100" dir="2700000" algn="tl">
                <a:srgbClr val="000000">
                  <a:alpha val="43137"/>
                </a:srgbClr>
              </a:outerShdw>
            </a:effectLst>
          </a:endParaRPr>
        </a:p>
      </dgm:t>
    </dgm:pt>
    <dgm:pt modelId="{4214C05E-6D18-46CE-9140-1B442432B992}" type="sibTrans" cxnId="{B23E5D91-5903-49C3-9674-F17EE2860F8D}">
      <dgm:prSet/>
      <dgm:spPr/>
      <dgm:t>
        <a:bodyPr/>
        <a:lstStyle/>
        <a:p>
          <a:endParaRPr lang="zh-CN" altLang="en-US" sz="2400" b="1">
            <a:effectLst>
              <a:outerShdw blurRad="38100" dist="38100" dir="2700000" algn="tl">
                <a:srgbClr val="000000">
                  <a:alpha val="43137"/>
                </a:srgbClr>
              </a:outerShdw>
            </a:effectLst>
          </a:endParaRPr>
        </a:p>
      </dgm:t>
    </dgm:pt>
    <dgm:pt modelId="{094BE95B-C14F-42F6-8328-87D5EE9B7720}">
      <dgm:prSet phldrT="[文本]" custT="1"/>
      <dgm:spPr>
        <a:solidFill>
          <a:schemeClr val="bg1">
            <a:lumMod val="50000"/>
            <a:alpha val="90000"/>
          </a:schemeClr>
        </a:solidFill>
      </dgm:spPr>
      <dgm:t>
        <a:bodyPr/>
        <a:lstStyle/>
        <a:p>
          <a:r>
            <a:rPr lang="zh-CN" altLang="en-US" sz="2400" b="1" dirty="0" smtClean="0">
              <a:effectLst>
                <a:outerShdw blurRad="38100" dist="38100" dir="2700000" algn="tl">
                  <a:srgbClr val="000000">
                    <a:alpha val="43137"/>
                  </a:srgbClr>
                </a:outerShdw>
              </a:effectLst>
              <a:latin typeface="华文楷体" pitchFamily="2" charset="-122"/>
              <a:ea typeface="华文楷体" pitchFamily="2" charset="-122"/>
            </a:rPr>
            <a:t>重点人群健康管理</a:t>
          </a:r>
          <a:endParaRPr lang="en-US" altLang="zh-CN" sz="2400" b="1" dirty="0" smtClean="0">
            <a:effectLst>
              <a:outerShdw blurRad="38100" dist="38100" dir="2700000" algn="tl">
                <a:srgbClr val="000000">
                  <a:alpha val="43137"/>
                </a:srgbClr>
              </a:outerShdw>
            </a:effectLst>
            <a:latin typeface="华文楷体" pitchFamily="2" charset="-122"/>
            <a:ea typeface="华文楷体" pitchFamily="2" charset="-122"/>
          </a:endParaRPr>
        </a:p>
      </dgm:t>
    </dgm:pt>
    <dgm:pt modelId="{0C92C609-7ADA-4E2D-A7DC-8DD4008F524F}" type="parTrans" cxnId="{F124FEB8-0563-4ABE-A3A4-9661E54DAA45}">
      <dgm:prSet/>
      <dgm:spPr/>
      <dgm:t>
        <a:bodyPr/>
        <a:lstStyle/>
        <a:p>
          <a:endParaRPr lang="zh-CN" altLang="en-US"/>
        </a:p>
      </dgm:t>
    </dgm:pt>
    <dgm:pt modelId="{6E6750DB-D63A-4A6C-B76B-B19B285F4DAA}" type="sibTrans" cxnId="{F124FEB8-0563-4ABE-A3A4-9661E54DAA45}">
      <dgm:prSet/>
      <dgm:spPr/>
      <dgm:t>
        <a:bodyPr/>
        <a:lstStyle/>
        <a:p>
          <a:endParaRPr lang="zh-CN" altLang="en-US"/>
        </a:p>
      </dgm:t>
    </dgm:pt>
    <dgm:pt modelId="{DBE11FC6-8758-4D33-B0A6-C9F8B3046A7C}">
      <dgm:prSet phldrT="[文本]" custT="1"/>
      <dgm:spPr>
        <a:solidFill>
          <a:schemeClr val="bg1">
            <a:lumMod val="50000"/>
            <a:alpha val="90000"/>
          </a:schemeClr>
        </a:solidFill>
      </dgm:spPr>
      <dgm:t>
        <a:bodyPr/>
        <a:lstStyle/>
        <a:p>
          <a:r>
            <a:rPr lang="zh-CN" altLang="en-US" sz="2400" b="1" dirty="0" smtClean="0">
              <a:effectLst>
                <a:outerShdw blurRad="38100" dist="38100" dir="2700000" algn="tl">
                  <a:srgbClr val="000000">
                    <a:alpha val="43137"/>
                  </a:srgbClr>
                </a:outerShdw>
              </a:effectLst>
              <a:latin typeface="华文楷体" pitchFamily="2" charset="-122"/>
              <a:ea typeface="华文楷体" pitchFamily="2" charset="-122"/>
            </a:rPr>
            <a:t>健康教育</a:t>
          </a:r>
          <a:endParaRPr lang="en-US" altLang="zh-CN" sz="2400" b="1" dirty="0" smtClean="0">
            <a:effectLst>
              <a:outerShdw blurRad="38100" dist="38100" dir="2700000" algn="tl">
                <a:srgbClr val="000000">
                  <a:alpha val="43137"/>
                </a:srgbClr>
              </a:outerShdw>
            </a:effectLst>
            <a:latin typeface="华文楷体" pitchFamily="2" charset="-122"/>
            <a:ea typeface="华文楷体" pitchFamily="2" charset="-122"/>
          </a:endParaRPr>
        </a:p>
      </dgm:t>
    </dgm:pt>
    <dgm:pt modelId="{01F4E5B5-33AA-4F69-AC2B-424EFC1B08C5}" type="parTrans" cxnId="{A3D9933C-91EC-44CA-9F12-6CB7CC0BC7A6}">
      <dgm:prSet/>
      <dgm:spPr/>
      <dgm:t>
        <a:bodyPr/>
        <a:lstStyle/>
        <a:p>
          <a:endParaRPr lang="zh-CN" altLang="en-US"/>
        </a:p>
      </dgm:t>
    </dgm:pt>
    <dgm:pt modelId="{7C0F6BB6-4503-4772-B65B-B16E7F3BC333}" type="sibTrans" cxnId="{A3D9933C-91EC-44CA-9F12-6CB7CC0BC7A6}">
      <dgm:prSet/>
      <dgm:spPr/>
      <dgm:t>
        <a:bodyPr/>
        <a:lstStyle/>
        <a:p>
          <a:endParaRPr lang="zh-CN" altLang="en-US"/>
        </a:p>
      </dgm:t>
    </dgm:pt>
    <dgm:pt modelId="{270A4749-D6B5-4B8D-B664-BE1409956CEC}">
      <dgm:prSet phldrT="[文本]" custT="1"/>
      <dgm:spPr>
        <a:solidFill>
          <a:schemeClr val="bg1">
            <a:lumMod val="50000"/>
            <a:alpha val="90000"/>
          </a:schemeClr>
        </a:solidFill>
      </dgm:spPr>
      <dgm:t>
        <a:bodyPr/>
        <a:lstStyle/>
        <a:p>
          <a:r>
            <a:rPr lang="zh-CN" altLang="en-US" sz="2400" b="1" dirty="0" smtClean="0">
              <a:effectLst>
                <a:outerShdw blurRad="38100" dist="38100" dir="2700000" algn="tl">
                  <a:srgbClr val="000000">
                    <a:alpha val="43137"/>
                  </a:srgbClr>
                </a:outerShdw>
              </a:effectLst>
              <a:latin typeface="华文楷体" pitchFamily="2" charset="-122"/>
              <a:ea typeface="华文楷体" pitchFamily="2" charset="-122"/>
            </a:rPr>
            <a:t>康复指导</a:t>
          </a:r>
          <a:endParaRPr lang="en-US" altLang="zh-CN" sz="2400" b="1" dirty="0" smtClean="0">
            <a:effectLst>
              <a:outerShdw blurRad="38100" dist="38100" dir="2700000" algn="tl">
                <a:srgbClr val="000000">
                  <a:alpha val="43137"/>
                </a:srgbClr>
              </a:outerShdw>
            </a:effectLst>
            <a:latin typeface="华文楷体" pitchFamily="2" charset="-122"/>
            <a:ea typeface="华文楷体" pitchFamily="2" charset="-122"/>
          </a:endParaRPr>
        </a:p>
      </dgm:t>
    </dgm:pt>
    <dgm:pt modelId="{37090780-B372-4549-A3BB-3F5390DD030A}" type="parTrans" cxnId="{C01CDFB8-8D3F-4652-A5A2-494D82B3DEF1}">
      <dgm:prSet/>
      <dgm:spPr/>
      <dgm:t>
        <a:bodyPr/>
        <a:lstStyle/>
        <a:p>
          <a:endParaRPr lang="zh-CN" altLang="en-US"/>
        </a:p>
      </dgm:t>
    </dgm:pt>
    <dgm:pt modelId="{835D8F8D-144B-4750-BA8A-EFA179E91824}" type="sibTrans" cxnId="{C01CDFB8-8D3F-4652-A5A2-494D82B3DEF1}">
      <dgm:prSet/>
      <dgm:spPr/>
      <dgm:t>
        <a:bodyPr/>
        <a:lstStyle/>
        <a:p>
          <a:endParaRPr lang="zh-CN" altLang="en-US"/>
        </a:p>
      </dgm:t>
    </dgm:pt>
    <dgm:pt modelId="{B44B6239-659D-4A3F-AC18-A05D2BE6E421}">
      <dgm:prSet phldrT="[文本]" custT="1"/>
      <dgm:spPr>
        <a:solidFill>
          <a:schemeClr val="bg1">
            <a:lumMod val="50000"/>
            <a:alpha val="90000"/>
          </a:schemeClr>
        </a:solidFill>
      </dgm:spPr>
      <dgm:t>
        <a:bodyPr/>
        <a:lstStyle/>
        <a:p>
          <a:r>
            <a:rPr lang="zh-CN" altLang="en-US" sz="2400" b="1" dirty="0" smtClean="0">
              <a:effectLst>
                <a:outerShdw blurRad="38100" dist="38100" dir="2700000" algn="tl">
                  <a:srgbClr val="000000">
                    <a:alpha val="43137"/>
                  </a:srgbClr>
                </a:outerShdw>
              </a:effectLst>
              <a:latin typeface="华文楷体" pitchFamily="2" charset="-122"/>
              <a:ea typeface="华文楷体" pitchFamily="2" charset="-122"/>
            </a:rPr>
            <a:t>家庭病床</a:t>
          </a:r>
          <a:endParaRPr lang="en-US" altLang="zh-CN" sz="2400" b="1" dirty="0" smtClean="0">
            <a:effectLst>
              <a:outerShdw blurRad="38100" dist="38100" dir="2700000" algn="tl">
                <a:srgbClr val="000000">
                  <a:alpha val="43137"/>
                </a:srgbClr>
              </a:outerShdw>
            </a:effectLst>
            <a:latin typeface="华文楷体" pitchFamily="2" charset="-122"/>
            <a:ea typeface="华文楷体" pitchFamily="2" charset="-122"/>
          </a:endParaRPr>
        </a:p>
      </dgm:t>
    </dgm:pt>
    <dgm:pt modelId="{BBB8F7AA-AF6D-4B66-8FE8-DCB18057E730}" type="parTrans" cxnId="{538013E9-3749-449D-BE44-8E9FB9A9B568}">
      <dgm:prSet/>
      <dgm:spPr/>
      <dgm:t>
        <a:bodyPr/>
        <a:lstStyle/>
        <a:p>
          <a:endParaRPr lang="zh-CN" altLang="en-US"/>
        </a:p>
      </dgm:t>
    </dgm:pt>
    <dgm:pt modelId="{6C6C4662-32E2-4EB9-9209-1AC198CF4CB2}" type="sibTrans" cxnId="{538013E9-3749-449D-BE44-8E9FB9A9B568}">
      <dgm:prSet/>
      <dgm:spPr/>
      <dgm:t>
        <a:bodyPr/>
        <a:lstStyle/>
        <a:p>
          <a:endParaRPr lang="zh-CN" altLang="en-US"/>
        </a:p>
      </dgm:t>
    </dgm:pt>
    <dgm:pt modelId="{2673BA01-682A-4949-BF56-DE0169916256}">
      <dgm:prSet custT="1"/>
      <dgm:spPr/>
      <dgm:t>
        <a:bodyPr/>
        <a:lstStyle/>
        <a:p>
          <a:r>
            <a:rPr lang="zh-CN" altLang="en-US" sz="2400" b="1" dirty="0" smtClean="0">
              <a:effectLst>
                <a:outerShdw blurRad="38100" dist="38100" dir="2700000" algn="tl">
                  <a:srgbClr val="000000">
                    <a:alpha val="43137"/>
                  </a:srgbClr>
                </a:outerShdw>
              </a:effectLst>
              <a:latin typeface="华文楷体" pitchFamily="2" charset="-122"/>
              <a:ea typeface="华文楷体" pitchFamily="2" charset="-122"/>
            </a:rPr>
            <a:t>家庭护理</a:t>
          </a:r>
          <a:endParaRPr lang="zh-CN" altLang="en-US" sz="2400" b="1" dirty="0">
            <a:effectLst>
              <a:outerShdw blurRad="38100" dist="38100" dir="2700000" algn="tl">
                <a:srgbClr val="000000">
                  <a:alpha val="43137"/>
                </a:srgbClr>
              </a:outerShdw>
            </a:effectLst>
            <a:latin typeface="华文楷体" pitchFamily="2" charset="-122"/>
            <a:ea typeface="华文楷体" pitchFamily="2" charset="-122"/>
          </a:endParaRPr>
        </a:p>
      </dgm:t>
    </dgm:pt>
    <dgm:pt modelId="{88E1C30B-89CF-4DC5-98E5-1D793E3A0CF1}" type="parTrans" cxnId="{FA510B75-6951-46DC-85DB-AFE6867B96E3}">
      <dgm:prSet/>
      <dgm:spPr/>
      <dgm:t>
        <a:bodyPr/>
        <a:lstStyle/>
        <a:p>
          <a:endParaRPr lang="zh-CN" altLang="en-US"/>
        </a:p>
      </dgm:t>
    </dgm:pt>
    <dgm:pt modelId="{A7063EE4-E95F-4CEE-834D-451789D4F054}" type="sibTrans" cxnId="{FA510B75-6951-46DC-85DB-AFE6867B96E3}">
      <dgm:prSet/>
      <dgm:spPr/>
      <dgm:t>
        <a:bodyPr/>
        <a:lstStyle/>
        <a:p>
          <a:endParaRPr lang="zh-CN" altLang="en-US"/>
        </a:p>
      </dgm:t>
    </dgm:pt>
    <dgm:pt modelId="{4F8367A9-5127-4329-A1FE-9A600651407A}" type="pres">
      <dgm:prSet presAssocID="{DCA343E2-2B7E-440B-AE82-B1E0AEA30E54}" presName="Name0" presStyleCnt="0">
        <dgm:presLayoutVars>
          <dgm:dir/>
          <dgm:animLvl val="lvl"/>
          <dgm:resizeHandles val="exact"/>
        </dgm:presLayoutVars>
      </dgm:prSet>
      <dgm:spPr/>
      <dgm:t>
        <a:bodyPr/>
        <a:lstStyle/>
        <a:p>
          <a:endParaRPr lang="zh-CN" altLang="en-US"/>
        </a:p>
      </dgm:t>
    </dgm:pt>
    <dgm:pt modelId="{E8BB713C-9934-42D1-92D1-06E34933860E}" type="pres">
      <dgm:prSet presAssocID="{18EAAA92-5C2F-465D-8A99-9B98A9DDC1FD}" presName="composite" presStyleCnt="0"/>
      <dgm:spPr/>
    </dgm:pt>
    <dgm:pt modelId="{E0E47219-A20F-460F-B9AF-75091BCF156A}" type="pres">
      <dgm:prSet presAssocID="{18EAAA92-5C2F-465D-8A99-9B98A9DDC1FD}" presName="parTx" presStyleLbl="alignNode1" presStyleIdx="0" presStyleCnt="3">
        <dgm:presLayoutVars>
          <dgm:chMax val="0"/>
          <dgm:chPref val="0"/>
          <dgm:bulletEnabled val="1"/>
        </dgm:presLayoutVars>
      </dgm:prSet>
      <dgm:spPr/>
      <dgm:t>
        <a:bodyPr/>
        <a:lstStyle/>
        <a:p>
          <a:endParaRPr lang="zh-CN" altLang="en-US"/>
        </a:p>
      </dgm:t>
    </dgm:pt>
    <dgm:pt modelId="{8BC76B06-B541-40BB-801A-7925A564581D}" type="pres">
      <dgm:prSet presAssocID="{18EAAA92-5C2F-465D-8A99-9B98A9DDC1FD}" presName="desTx" presStyleLbl="alignAccFollowNode1" presStyleIdx="0" presStyleCnt="3">
        <dgm:presLayoutVars>
          <dgm:bulletEnabled val="1"/>
        </dgm:presLayoutVars>
      </dgm:prSet>
      <dgm:spPr/>
      <dgm:t>
        <a:bodyPr/>
        <a:lstStyle/>
        <a:p>
          <a:endParaRPr lang="zh-CN" altLang="en-US"/>
        </a:p>
      </dgm:t>
    </dgm:pt>
    <dgm:pt modelId="{6A513B5E-24C6-4376-8668-263F664FBD78}" type="pres">
      <dgm:prSet presAssocID="{F1C99DE7-D52B-415E-94B1-C29F76DD9743}" presName="space" presStyleCnt="0"/>
      <dgm:spPr/>
    </dgm:pt>
    <dgm:pt modelId="{3D4E3AF4-A02B-42C6-88D2-015B30371E01}" type="pres">
      <dgm:prSet presAssocID="{646A3BDA-536F-4F93-AE49-D14566D4D201}" presName="composite" presStyleCnt="0"/>
      <dgm:spPr/>
    </dgm:pt>
    <dgm:pt modelId="{BE6F080F-3EF5-42E4-AB4D-872826DA55FD}" type="pres">
      <dgm:prSet presAssocID="{646A3BDA-536F-4F93-AE49-D14566D4D201}" presName="parTx" presStyleLbl="alignNode1" presStyleIdx="1" presStyleCnt="3" custScaleX="103990" custScaleY="106964" custLinFactNeighborX="-1282" custLinFactNeighborY="-1728">
        <dgm:presLayoutVars>
          <dgm:chMax val="0"/>
          <dgm:chPref val="0"/>
          <dgm:bulletEnabled val="1"/>
        </dgm:presLayoutVars>
      </dgm:prSet>
      <dgm:spPr/>
      <dgm:t>
        <a:bodyPr/>
        <a:lstStyle/>
        <a:p>
          <a:endParaRPr lang="zh-CN" altLang="en-US"/>
        </a:p>
      </dgm:t>
    </dgm:pt>
    <dgm:pt modelId="{3CE507F2-4699-4F5F-BBBE-B3C0F1338481}" type="pres">
      <dgm:prSet presAssocID="{646A3BDA-536F-4F93-AE49-D14566D4D201}" presName="desTx" presStyleLbl="alignAccFollowNode1" presStyleIdx="1" presStyleCnt="3" custScaleX="103896">
        <dgm:presLayoutVars>
          <dgm:bulletEnabled val="1"/>
        </dgm:presLayoutVars>
      </dgm:prSet>
      <dgm:spPr/>
      <dgm:t>
        <a:bodyPr/>
        <a:lstStyle/>
        <a:p>
          <a:endParaRPr lang="zh-CN" altLang="en-US"/>
        </a:p>
      </dgm:t>
    </dgm:pt>
    <dgm:pt modelId="{93ADB2ED-1094-4544-B9C5-07C6F9B75117}" type="pres">
      <dgm:prSet presAssocID="{E39FC2C6-9D38-451B-B163-F34DA2471D98}" presName="space" presStyleCnt="0"/>
      <dgm:spPr/>
    </dgm:pt>
    <dgm:pt modelId="{D1C0B8B7-B644-4951-ACC5-4EF056B041A5}" type="pres">
      <dgm:prSet presAssocID="{701E45B5-41FA-400E-9B36-D57D5F1FBD5D}" presName="composite" presStyleCnt="0"/>
      <dgm:spPr/>
    </dgm:pt>
    <dgm:pt modelId="{DCFBB0D2-F9AB-467C-8B5E-633FF16D6F21}" type="pres">
      <dgm:prSet presAssocID="{701E45B5-41FA-400E-9B36-D57D5F1FBD5D}" presName="parTx" presStyleLbl="alignNode1" presStyleIdx="2" presStyleCnt="3">
        <dgm:presLayoutVars>
          <dgm:chMax val="0"/>
          <dgm:chPref val="0"/>
          <dgm:bulletEnabled val="1"/>
        </dgm:presLayoutVars>
      </dgm:prSet>
      <dgm:spPr/>
      <dgm:t>
        <a:bodyPr/>
        <a:lstStyle/>
        <a:p>
          <a:endParaRPr lang="zh-CN" altLang="en-US"/>
        </a:p>
      </dgm:t>
    </dgm:pt>
    <dgm:pt modelId="{2EF38363-A309-422F-942D-962BDD2960C8}" type="pres">
      <dgm:prSet presAssocID="{701E45B5-41FA-400E-9B36-D57D5F1FBD5D}" presName="desTx" presStyleLbl="alignAccFollowNode1" presStyleIdx="2" presStyleCnt="3" custLinFactNeighborX="1641" custLinFactNeighborY="509">
        <dgm:presLayoutVars>
          <dgm:bulletEnabled val="1"/>
        </dgm:presLayoutVars>
      </dgm:prSet>
      <dgm:spPr/>
      <dgm:t>
        <a:bodyPr/>
        <a:lstStyle/>
        <a:p>
          <a:endParaRPr lang="zh-CN" altLang="en-US"/>
        </a:p>
      </dgm:t>
    </dgm:pt>
  </dgm:ptLst>
  <dgm:cxnLst>
    <dgm:cxn modelId="{538013E9-3749-449D-BE44-8E9FB9A9B568}" srcId="{701E45B5-41FA-400E-9B36-D57D5F1FBD5D}" destId="{B44B6239-659D-4A3F-AC18-A05D2BE6E421}" srcOrd="1" destOrd="0" parTransId="{BBB8F7AA-AF6D-4B66-8FE8-DCB18057E730}" sibTransId="{6C6C4662-32E2-4EB9-9209-1AC198CF4CB2}"/>
    <dgm:cxn modelId="{02700E53-0F9D-4265-AD08-8996346F0125}" srcId="{DCA343E2-2B7E-440B-AE82-B1E0AEA30E54}" destId="{646A3BDA-536F-4F93-AE49-D14566D4D201}" srcOrd="1" destOrd="0" parTransId="{67664CE7-9BBC-4D24-BD84-05E9D42025FE}" sibTransId="{E39FC2C6-9D38-451B-B163-F34DA2471D98}"/>
    <dgm:cxn modelId="{0333C8A3-1A6D-41A5-AEDB-47C538149C5E}" srcId="{701E45B5-41FA-400E-9B36-D57D5F1FBD5D}" destId="{667DEC88-A90D-4ECB-A62E-28891718B111}" srcOrd="0" destOrd="0" parTransId="{32128153-1213-476A-BB13-732C88D08E84}" sibTransId="{CA96549A-2939-4965-8C1F-1D97E688E76F}"/>
    <dgm:cxn modelId="{382CD3C0-406F-4F77-860C-1A5E5B0614B6}" srcId="{DCA343E2-2B7E-440B-AE82-B1E0AEA30E54}" destId="{18EAAA92-5C2F-465D-8A99-9B98A9DDC1FD}" srcOrd="0" destOrd="0" parTransId="{31595458-CDA8-47DA-B09B-3F9FAB563B02}" sibTransId="{F1C99DE7-D52B-415E-94B1-C29F76DD9743}"/>
    <dgm:cxn modelId="{5BF4E110-283A-4DFE-B69D-E5948129167E}" type="presOf" srcId="{646A3BDA-536F-4F93-AE49-D14566D4D201}" destId="{BE6F080F-3EF5-42E4-AB4D-872826DA55FD}" srcOrd="0" destOrd="0" presId="urn:microsoft.com/office/officeart/2005/8/layout/hList1"/>
    <dgm:cxn modelId="{A3D9933C-91EC-44CA-9F12-6CB7CC0BC7A6}" srcId="{646A3BDA-536F-4F93-AE49-D14566D4D201}" destId="{DBE11FC6-8758-4D33-B0A6-C9F8B3046A7C}" srcOrd="1" destOrd="0" parTransId="{01F4E5B5-33AA-4F69-AC2B-424EFC1B08C5}" sibTransId="{7C0F6BB6-4503-4772-B65B-B16E7F3BC333}"/>
    <dgm:cxn modelId="{121FA518-E3F6-487C-96D1-1E1C65E24BF5}" type="presOf" srcId="{21F6A257-77A5-4162-92AC-22D2BB0D1E28}" destId="{8BC76B06-B541-40BB-801A-7925A564581D}" srcOrd="0" destOrd="0" presId="urn:microsoft.com/office/officeart/2005/8/layout/hList1"/>
    <dgm:cxn modelId="{1C74087C-8014-4894-B095-2D05143AA400}" type="presOf" srcId="{2673BA01-682A-4949-BF56-DE0169916256}" destId="{2EF38363-A309-422F-942D-962BDD2960C8}" srcOrd="0" destOrd="2" presId="urn:microsoft.com/office/officeart/2005/8/layout/hList1"/>
    <dgm:cxn modelId="{FA932450-685E-4084-9AC5-8C44774A0945}" type="presOf" srcId="{DCA343E2-2B7E-440B-AE82-B1E0AEA30E54}" destId="{4F8367A9-5127-4329-A1FE-9A600651407A}" srcOrd="0" destOrd="0" presId="urn:microsoft.com/office/officeart/2005/8/layout/hList1"/>
    <dgm:cxn modelId="{B23E5D91-5903-49C3-9674-F17EE2860F8D}" srcId="{18EAAA92-5C2F-465D-8A99-9B98A9DDC1FD}" destId="{09A639B5-8272-4DB6-A09B-8D5558691B8B}" srcOrd="2" destOrd="0" parTransId="{B8E83ED3-E178-4FEC-8832-4418560DEA60}" sibTransId="{4214C05E-6D18-46CE-9140-1B442432B992}"/>
    <dgm:cxn modelId="{8A7F4CA7-C2EE-4249-988E-E87E087FC102}" type="presOf" srcId="{5D0BD137-5B38-4F21-B191-DFB484E1360F}" destId="{3CE507F2-4699-4F5F-BBBE-B3C0F1338481}" srcOrd="0" destOrd="0" presId="urn:microsoft.com/office/officeart/2005/8/layout/hList1"/>
    <dgm:cxn modelId="{7A652A0B-48BC-4DCE-BAEF-3E6F49C8F23F}" srcId="{18EAAA92-5C2F-465D-8A99-9B98A9DDC1FD}" destId="{21F6A257-77A5-4162-92AC-22D2BB0D1E28}" srcOrd="0" destOrd="0" parTransId="{6AB99CBB-983C-43CF-8198-FCEB32A7825F}" sibTransId="{CA198EF4-AACE-4D54-8815-A1302D9533A9}"/>
    <dgm:cxn modelId="{708B96A4-AC2F-4AE7-8139-01C5183DE5B6}" type="presOf" srcId="{18EAAA92-5C2F-465D-8A99-9B98A9DDC1FD}" destId="{E0E47219-A20F-460F-B9AF-75091BCF156A}" srcOrd="0" destOrd="0" presId="urn:microsoft.com/office/officeart/2005/8/layout/hList1"/>
    <dgm:cxn modelId="{B5097B3A-A4E0-4EA1-B1B1-AC2EFFA69D0A}" type="presOf" srcId="{57495E00-F9E5-4095-BEE7-D30C7B7F37F5}" destId="{8BC76B06-B541-40BB-801A-7925A564581D}" srcOrd="0" destOrd="3" presId="urn:microsoft.com/office/officeart/2005/8/layout/hList1"/>
    <dgm:cxn modelId="{6871A397-8E4E-4BA4-B067-D8BE812AEF94}" type="presOf" srcId="{DBE11FC6-8758-4D33-B0A6-C9F8B3046A7C}" destId="{3CE507F2-4699-4F5F-BBBE-B3C0F1338481}" srcOrd="0" destOrd="1" presId="urn:microsoft.com/office/officeart/2005/8/layout/hList1"/>
    <dgm:cxn modelId="{EAF943A6-5210-4516-B220-CD89E6D0B0FC}" srcId="{18EAAA92-5C2F-465D-8A99-9B98A9DDC1FD}" destId="{57495E00-F9E5-4095-BEE7-D30C7B7F37F5}" srcOrd="3" destOrd="0" parTransId="{B39EAEED-871E-4488-BB08-B65A38F58E25}" sibTransId="{3056234F-9E65-4B0C-83EE-916552B2F312}"/>
    <dgm:cxn modelId="{C01CDFB8-8D3F-4652-A5A2-494D82B3DEF1}" srcId="{701E45B5-41FA-400E-9B36-D57D5F1FBD5D}" destId="{270A4749-D6B5-4B8D-B664-BE1409956CEC}" srcOrd="3" destOrd="0" parTransId="{37090780-B372-4549-A3BB-3F5390DD030A}" sibTransId="{835D8F8D-144B-4750-BA8A-EFA179E91824}"/>
    <dgm:cxn modelId="{25083095-4363-45E5-8841-FD2AEC778A8C}" type="presOf" srcId="{094BE95B-C14F-42F6-8328-87D5EE9B7720}" destId="{3CE507F2-4699-4F5F-BBBE-B3C0F1338481}" srcOrd="0" destOrd="2" presId="urn:microsoft.com/office/officeart/2005/8/layout/hList1"/>
    <dgm:cxn modelId="{C1764707-ED42-4557-9ED5-0576A58935AE}" type="presOf" srcId="{667DEC88-A90D-4ECB-A62E-28891718B111}" destId="{2EF38363-A309-422F-942D-962BDD2960C8}" srcOrd="0" destOrd="0" presId="urn:microsoft.com/office/officeart/2005/8/layout/hList1"/>
    <dgm:cxn modelId="{1CC4F3AC-18BC-462C-AA8F-E84935899C3C}" srcId="{646A3BDA-536F-4F93-AE49-D14566D4D201}" destId="{5D0BD137-5B38-4F21-B191-DFB484E1360F}" srcOrd="0" destOrd="0" parTransId="{4362BB34-C7BA-4CE8-B171-6C8F1BC828C5}" sibTransId="{7AA2943E-5F40-4DED-9E85-C62AA1ECFED6}"/>
    <dgm:cxn modelId="{38D7A23A-96BE-4FE7-A5D9-8BD94C5AF8C8}" srcId="{18EAAA92-5C2F-465D-8A99-9B98A9DDC1FD}" destId="{ADDD36BD-7BB7-493E-9A31-BB40DD1358BE}" srcOrd="1" destOrd="0" parTransId="{59D11488-FCB3-473F-8254-5EE804136315}" sibTransId="{D1F99003-C861-4BB0-BABE-C788985E695E}"/>
    <dgm:cxn modelId="{C6558040-24F1-42AB-9F43-C10014261989}" type="presOf" srcId="{09A639B5-8272-4DB6-A09B-8D5558691B8B}" destId="{8BC76B06-B541-40BB-801A-7925A564581D}" srcOrd="0" destOrd="2" presId="urn:microsoft.com/office/officeart/2005/8/layout/hList1"/>
    <dgm:cxn modelId="{4B25544D-9C7D-4D29-8012-57A1814898DA}" type="presOf" srcId="{B44B6239-659D-4A3F-AC18-A05D2BE6E421}" destId="{2EF38363-A309-422F-942D-962BDD2960C8}" srcOrd="0" destOrd="1" presId="urn:microsoft.com/office/officeart/2005/8/layout/hList1"/>
    <dgm:cxn modelId="{FDEF88BD-F467-4D6B-9A03-3588106C321B}" type="presOf" srcId="{270A4749-D6B5-4B8D-B664-BE1409956CEC}" destId="{2EF38363-A309-422F-942D-962BDD2960C8}" srcOrd="0" destOrd="3" presId="urn:microsoft.com/office/officeart/2005/8/layout/hList1"/>
    <dgm:cxn modelId="{F124FEB8-0563-4ABE-A3A4-9661E54DAA45}" srcId="{646A3BDA-536F-4F93-AE49-D14566D4D201}" destId="{094BE95B-C14F-42F6-8328-87D5EE9B7720}" srcOrd="2" destOrd="0" parTransId="{0C92C609-7ADA-4E2D-A7DC-8DD4008F524F}" sibTransId="{6E6750DB-D63A-4A6C-B76B-B19B285F4DAA}"/>
    <dgm:cxn modelId="{B1200777-FD43-4ABF-A0A3-D87E47C67B64}" srcId="{DCA343E2-2B7E-440B-AE82-B1E0AEA30E54}" destId="{701E45B5-41FA-400E-9B36-D57D5F1FBD5D}" srcOrd="2" destOrd="0" parTransId="{5ACE843F-B5E5-4CF4-8F8E-D144ED45909D}" sibTransId="{FAB377B2-16DE-490E-BA14-12A69275173B}"/>
    <dgm:cxn modelId="{4B9559F2-A639-4182-9E22-AA39C5C5C87A}" type="presOf" srcId="{701E45B5-41FA-400E-9B36-D57D5F1FBD5D}" destId="{DCFBB0D2-F9AB-467C-8B5E-633FF16D6F21}" srcOrd="0" destOrd="0" presId="urn:microsoft.com/office/officeart/2005/8/layout/hList1"/>
    <dgm:cxn modelId="{0391DC08-CF38-43BA-84A3-765BC9A800E1}" type="presOf" srcId="{ADDD36BD-7BB7-493E-9A31-BB40DD1358BE}" destId="{8BC76B06-B541-40BB-801A-7925A564581D}" srcOrd="0" destOrd="1" presId="urn:microsoft.com/office/officeart/2005/8/layout/hList1"/>
    <dgm:cxn modelId="{FA510B75-6951-46DC-85DB-AFE6867B96E3}" srcId="{701E45B5-41FA-400E-9B36-D57D5F1FBD5D}" destId="{2673BA01-682A-4949-BF56-DE0169916256}" srcOrd="2" destOrd="0" parTransId="{88E1C30B-89CF-4DC5-98E5-1D793E3A0CF1}" sibTransId="{A7063EE4-E95F-4CEE-834D-451789D4F054}"/>
    <dgm:cxn modelId="{3F3E7D8B-D643-4DCD-B9C3-43C28F8502B2}" type="presParOf" srcId="{4F8367A9-5127-4329-A1FE-9A600651407A}" destId="{E8BB713C-9934-42D1-92D1-06E34933860E}" srcOrd="0" destOrd="0" presId="urn:microsoft.com/office/officeart/2005/8/layout/hList1"/>
    <dgm:cxn modelId="{F7ED8870-6287-49B5-8E36-9C0606BC1982}" type="presParOf" srcId="{E8BB713C-9934-42D1-92D1-06E34933860E}" destId="{E0E47219-A20F-460F-B9AF-75091BCF156A}" srcOrd="0" destOrd="0" presId="urn:microsoft.com/office/officeart/2005/8/layout/hList1"/>
    <dgm:cxn modelId="{26EA60A5-B362-44A4-915F-423E84B2B3BB}" type="presParOf" srcId="{E8BB713C-9934-42D1-92D1-06E34933860E}" destId="{8BC76B06-B541-40BB-801A-7925A564581D}" srcOrd="1" destOrd="0" presId="urn:microsoft.com/office/officeart/2005/8/layout/hList1"/>
    <dgm:cxn modelId="{3FEB6776-3D36-4946-85DA-5339A4FB3E4C}" type="presParOf" srcId="{4F8367A9-5127-4329-A1FE-9A600651407A}" destId="{6A513B5E-24C6-4376-8668-263F664FBD78}" srcOrd="1" destOrd="0" presId="urn:microsoft.com/office/officeart/2005/8/layout/hList1"/>
    <dgm:cxn modelId="{4EDB558B-46ED-455C-99F5-0F51857F720E}" type="presParOf" srcId="{4F8367A9-5127-4329-A1FE-9A600651407A}" destId="{3D4E3AF4-A02B-42C6-88D2-015B30371E01}" srcOrd="2" destOrd="0" presId="urn:microsoft.com/office/officeart/2005/8/layout/hList1"/>
    <dgm:cxn modelId="{929DAE24-9547-41D7-9B8F-3CEED3BFD41B}" type="presParOf" srcId="{3D4E3AF4-A02B-42C6-88D2-015B30371E01}" destId="{BE6F080F-3EF5-42E4-AB4D-872826DA55FD}" srcOrd="0" destOrd="0" presId="urn:microsoft.com/office/officeart/2005/8/layout/hList1"/>
    <dgm:cxn modelId="{4B91CC38-78E7-4C0C-8265-41619301213C}" type="presParOf" srcId="{3D4E3AF4-A02B-42C6-88D2-015B30371E01}" destId="{3CE507F2-4699-4F5F-BBBE-B3C0F1338481}" srcOrd="1" destOrd="0" presId="urn:microsoft.com/office/officeart/2005/8/layout/hList1"/>
    <dgm:cxn modelId="{03A9849E-C8DA-4BDC-A821-14B6B0E93363}" type="presParOf" srcId="{4F8367A9-5127-4329-A1FE-9A600651407A}" destId="{93ADB2ED-1094-4544-B9C5-07C6F9B75117}" srcOrd="3" destOrd="0" presId="urn:microsoft.com/office/officeart/2005/8/layout/hList1"/>
    <dgm:cxn modelId="{490E1364-187C-4E27-939A-47D1C5767190}" type="presParOf" srcId="{4F8367A9-5127-4329-A1FE-9A600651407A}" destId="{D1C0B8B7-B644-4951-ACC5-4EF056B041A5}" srcOrd="4" destOrd="0" presId="urn:microsoft.com/office/officeart/2005/8/layout/hList1"/>
    <dgm:cxn modelId="{589AF19E-31CD-4260-A9E3-B3C298C3E184}" type="presParOf" srcId="{D1C0B8B7-B644-4951-ACC5-4EF056B041A5}" destId="{DCFBB0D2-F9AB-467C-8B5E-633FF16D6F21}" srcOrd="0" destOrd="0" presId="urn:microsoft.com/office/officeart/2005/8/layout/hList1"/>
    <dgm:cxn modelId="{4920E213-FC10-47BD-B203-910626001923}" type="presParOf" srcId="{D1C0B8B7-B644-4951-ACC5-4EF056B041A5}" destId="{2EF38363-A309-422F-942D-962BDD2960C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C9D5AE-032A-4D68-B072-4BB0246E0A6E}">
      <dsp:nvSpPr>
        <dsp:cNvPr id="0" name=""/>
        <dsp:cNvSpPr/>
      </dsp:nvSpPr>
      <dsp:spPr>
        <a:xfrm>
          <a:off x="726262" y="240410"/>
          <a:ext cx="2654046" cy="921715"/>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D30A38-470B-470D-92D3-6C0310B0FDC4}">
      <dsp:nvSpPr>
        <dsp:cNvPr id="0" name=""/>
        <dsp:cNvSpPr/>
      </dsp:nvSpPr>
      <dsp:spPr>
        <a:xfrm>
          <a:off x="1800225" y="2497378"/>
          <a:ext cx="514350" cy="329184"/>
        </a:xfrm>
        <a:prstGeom prst="downArrow">
          <a:avLst/>
        </a:prstGeom>
        <a:solidFill>
          <a:srgbClr val="0066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dsp:style>
    </dsp:sp>
    <dsp:sp modelId="{BD823125-4D22-437C-BC9A-F47509E3010C}">
      <dsp:nvSpPr>
        <dsp:cNvPr id="0" name=""/>
        <dsp:cNvSpPr/>
      </dsp:nvSpPr>
      <dsp:spPr>
        <a:xfrm>
          <a:off x="822959" y="2760726"/>
          <a:ext cx="2468880" cy="617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zh-CN" altLang="en-US" sz="2100" b="1" kern="1200" dirty="0" smtClean="0">
              <a:solidFill>
                <a:srgbClr val="C00000"/>
              </a:solidFill>
              <a:effectLst/>
            </a:rPr>
            <a:t>签约服务费</a:t>
          </a:r>
          <a:endParaRPr lang="zh-CN" altLang="en-US" sz="2100" b="1" kern="1200" dirty="0">
            <a:solidFill>
              <a:srgbClr val="C00000"/>
            </a:solidFill>
            <a:effectLst/>
          </a:endParaRPr>
        </a:p>
      </dsp:txBody>
      <dsp:txXfrm>
        <a:off x="822959" y="2760726"/>
        <a:ext cx="2468880" cy="617220"/>
      </dsp:txXfrm>
    </dsp:sp>
    <dsp:sp modelId="{AED1E51E-129F-4E19-80EB-0EFE82809B4C}">
      <dsp:nvSpPr>
        <dsp:cNvPr id="0" name=""/>
        <dsp:cNvSpPr/>
      </dsp:nvSpPr>
      <dsp:spPr>
        <a:xfrm>
          <a:off x="1691182" y="1233312"/>
          <a:ext cx="925830" cy="925830"/>
        </a:xfrm>
        <a:prstGeom prst="ellipse">
          <a:avLst/>
        </a:prstGeom>
        <a:solidFill>
          <a:srgbClr val="0000FF"/>
        </a:solidFill>
        <a:ln>
          <a:noFill/>
        </a:ln>
        <a:effectLst/>
        <a:scene3d>
          <a:camera prst="orthographicFront">
            <a:rot lat="0" lon="0" rev="0"/>
          </a:camera>
          <a:lightRig rig="contrasting" dir="t">
            <a:rot lat="0" lon="0" rev="7800000"/>
          </a:lightRig>
        </a:scene3d>
        <a:sp3d>
          <a:bevelT w="139700" h="139700"/>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b="1" kern="1200" dirty="0" smtClean="0">
              <a:effectLst>
                <a:outerShdw blurRad="38100" dist="38100" dir="2700000" algn="tl">
                  <a:srgbClr val="000000">
                    <a:alpha val="43137"/>
                  </a:srgbClr>
                </a:outerShdw>
              </a:effectLst>
              <a:latin typeface="华文楷体" pitchFamily="2" charset="-122"/>
              <a:ea typeface="华文楷体" pitchFamily="2" charset="-122"/>
            </a:rPr>
            <a:t>居民个人</a:t>
          </a:r>
          <a:endParaRPr lang="zh-CN" altLang="en-US" sz="1800" b="1" kern="1200" dirty="0">
            <a:effectLst>
              <a:outerShdw blurRad="38100" dist="38100" dir="2700000" algn="tl">
                <a:srgbClr val="000000">
                  <a:alpha val="43137"/>
                </a:srgbClr>
              </a:outerShdw>
            </a:effectLst>
            <a:latin typeface="华文楷体" pitchFamily="2" charset="-122"/>
            <a:ea typeface="华文楷体" pitchFamily="2" charset="-122"/>
          </a:endParaRPr>
        </a:p>
      </dsp:txBody>
      <dsp:txXfrm>
        <a:off x="1826767" y="1368897"/>
        <a:ext cx="654660" cy="654660"/>
      </dsp:txXfrm>
    </dsp:sp>
    <dsp:sp modelId="{D920D7C9-7AF7-459D-A6A4-8F266D3A82B3}">
      <dsp:nvSpPr>
        <dsp:cNvPr id="0" name=""/>
        <dsp:cNvSpPr/>
      </dsp:nvSpPr>
      <dsp:spPr>
        <a:xfrm>
          <a:off x="1028699" y="538733"/>
          <a:ext cx="925830" cy="925830"/>
        </a:xfrm>
        <a:prstGeom prst="ellipse">
          <a:avLst/>
        </a:prstGeom>
        <a:solidFill>
          <a:srgbClr val="C00000"/>
        </a:solidFill>
        <a:ln>
          <a:noFill/>
        </a:ln>
        <a:effectLst/>
        <a:scene3d>
          <a:camera prst="orthographicFront">
            <a:rot lat="0" lon="0" rev="0"/>
          </a:camera>
          <a:lightRig rig="contrasting" dir="t">
            <a:rot lat="0" lon="0" rev="7800000"/>
          </a:lightRig>
        </a:scene3d>
        <a:sp3d>
          <a:bevelT w="139700" h="139700"/>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b="1" kern="1200" dirty="0" smtClean="0">
              <a:solidFill>
                <a:schemeClr val="accent1"/>
              </a:solidFill>
              <a:effectLst>
                <a:outerShdw blurRad="38100" dist="38100" dir="2700000" algn="tl">
                  <a:srgbClr val="000000">
                    <a:alpha val="43137"/>
                  </a:srgbClr>
                </a:outerShdw>
              </a:effectLst>
              <a:latin typeface="华文楷体" pitchFamily="2" charset="-122"/>
              <a:ea typeface="华文楷体" pitchFamily="2" charset="-122"/>
            </a:rPr>
            <a:t>医保基金</a:t>
          </a:r>
          <a:endParaRPr lang="zh-CN" altLang="en-US" sz="1800" b="1" kern="1200" dirty="0">
            <a:solidFill>
              <a:schemeClr val="accent1"/>
            </a:solidFill>
            <a:effectLst>
              <a:outerShdw blurRad="38100" dist="38100" dir="2700000" algn="tl">
                <a:srgbClr val="000000">
                  <a:alpha val="43137"/>
                </a:srgbClr>
              </a:outerShdw>
            </a:effectLst>
            <a:latin typeface="华文楷体" pitchFamily="2" charset="-122"/>
            <a:ea typeface="华文楷体" pitchFamily="2" charset="-122"/>
          </a:endParaRPr>
        </a:p>
      </dsp:txBody>
      <dsp:txXfrm>
        <a:off x="1164284" y="674318"/>
        <a:ext cx="654660" cy="654660"/>
      </dsp:txXfrm>
    </dsp:sp>
    <dsp:sp modelId="{44E9EC4E-548F-44FC-AE63-2F61060D4F21}">
      <dsp:nvSpPr>
        <dsp:cNvPr id="0" name=""/>
        <dsp:cNvSpPr/>
      </dsp:nvSpPr>
      <dsp:spPr>
        <a:xfrm>
          <a:off x="1975104" y="314888"/>
          <a:ext cx="925830" cy="925830"/>
        </a:xfrm>
        <a:prstGeom prst="ellipse">
          <a:avLst/>
        </a:prstGeom>
        <a:solidFill>
          <a:srgbClr val="FFC000"/>
        </a:solidFill>
        <a:ln>
          <a:noFill/>
        </a:ln>
        <a:effectLst/>
        <a:scene3d>
          <a:camera prst="orthographicFront">
            <a:rot lat="0" lon="0" rev="0"/>
          </a:camera>
          <a:lightRig rig="contrasting" dir="t">
            <a:rot lat="0" lon="0" rev="7800000"/>
          </a:lightRig>
        </a:scene3d>
        <a:sp3d>
          <a:bevelT w="139700" h="139700"/>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b="1" kern="1200" dirty="0" smtClean="0">
              <a:solidFill>
                <a:schemeClr val="tx1"/>
              </a:solidFill>
              <a:effectLst>
                <a:outerShdw blurRad="38100" dist="38100" dir="2700000" algn="tl">
                  <a:srgbClr val="000000">
                    <a:alpha val="43137"/>
                  </a:srgbClr>
                </a:outerShdw>
              </a:effectLst>
              <a:latin typeface="华文楷体" pitchFamily="2" charset="-122"/>
              <a:ea typeface="华文楷体" pitchFamily="2" charset="-122"/>
            </a:rPr>
            <a:t>公卫经费</a:t>
          </a:r>
          <a:endParaRPr lang="zh-CN" altLang="en-US" sz="1800" b="1" kern="1200" dirty="0">
            <a:solidFill>
              <a:schemeClr val="tx1"/>
            </a:solidFill>
            <a:effectLst>
              <a:outerShdw blurRad="38100" dist="38100" dir="2700000" algn="tl">
                <a:srgbClr val="000000">
                  <a:alpha val="43137"/>
                </a:srgbClr>
              </a:outerShdw>
            </a:effectLst>
            <a:latin typeface="华文楷体" pitchFamily="2" charset="-122"/>
            <a:ea typeface="华文楷体" pitchFamily="2" charset="-122"/>
          </a:endParaRPr>
        </a:p>
      </dsp:txBody>
      <dsp:txXfrm>
        <a:off x="2110689" y="450473"/>
        <a:ext cx="654660" cy="654660"/>
      </dsp:txXfrm>
    </dsp:sp>
    <dsp:sp modelId="{56B1BDC7-3FC3-4516-966A-A83EC46751C7}">
      <dsp:nvSpPr>
        <dsp:cNvPr id="0" name=""/>
        <dsp:cNvSpPr/>
      </dsp:nvSpPr>
      <dsp:spPr>
        <a:xfrm>
          <a:off x="626177" y="35128"/>
          <a:ext cx="2880360" cy="2304288"/>
        </a:xfrm>
        <a:prstGeom prst="funnel">
          <a:avLst/>
        </a:prstGeom>
        <a:solidFill>
          <a:schemeClr val="bg1">
            <a:lumMod val="50000"/>
            <a:alpha val="4000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E47219-A20F-460F-B9AF-75091BCF156A}">
      <dsp:nvSpPr>
        <dsp:cNvPr id="0" name=""/>
        <dsp:cNvSpPr/>
      </dsp:nvSpPr>
      <dsp:spPr>
        <a:xfrm>
          <a:off x="5253" y="34785"/>
          <a:ext cx="2200275" cy="777600"/>
        </a:xfrm>
        <a:prstGeom prst="rect">
          <a:avLst/>
        </a:prstGeom>
        <a:solidFill>
          <a:schemeClr val="accent2">
            <a:lumMod val="60000"/>
            <a:lumOff val="4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zh-CN" altLang="en-US" sz="2800" b="1" kern="1200" dirty="0" smtClean="0">
              <a:solidFill>
                <a:srgbClr val="0000FF"/>
              </a:solidFill>
              <a:effectLst>
                <a:outerShdw blurRad="38100" dist="38100" dir="2700000" algn="tl">
                  <a:srgbClr val="000000">
                    <a:alpha val="43137"/>
                  </a:srgbClr>
                </a:outerShdw>
              </a:effectLst>
              <a:latin typeface="华文楷体" pitchFamily="2" charset="-122"/>
              <a:ea typeface="华文楷体" pitchFamily="2" charset="-122"/>
            </a:rPr>
            <a:t>基本医疗</a:t>
          </a:r>
          <a:endParaRPr lang="zh-CN" altLang="en-US" sz="2800" b="1" kern="1200" dirty="0">
            <a:solidFill>
              <a:srgbClr val="0000FF"/>
            </a:solidFill>
            <a:effectLst>
              <a:outerShdw blurRad="38100" dist="38100" dir="2700000" algn="tl">
                <a:srgbClr val="000000">
                  <a:alpha val="43137"/>
                </a:srgbClr>
              </a:outerShdw>
            </a:effectLst>
            <a:latin typeface="华文楷体" pitchFamily="2" charset="-122"/>
            <a:ea typeface="华文楷体" pitchFamily="2" charset="-122"/>
          </a:endParaRPr>
        </a:p>
      </dsp:txBody>
      <dsp:txXfrm>
        <a:off x="5253" y="34785"/>
        <a:ext cx="2200275" cy="777600"/>
      </dsp:txXfrm>
    </dsp:sp>
    <dsp:sp modelId="{8BC76B06-B541-40BB-801A-7925A564581D}">
      <dsp:nvSpPr>
        <dsp:cNvPr id="0" name=""/>
        <dsp:cNvSpPr/>
      </dsp:nvSpPr>
      <dsp:spPr>
        <a:xfrm>
          <a:off x="5253" y="812385"/>
          <a:ext cx="2200275" cy="2124629"/>
        </a:xfrm>
        <a:prstGeom prst="rect">
          <a:avLst/>
        </a:prstGeom>
        <a:solidFill>
          <a:schemeClr val="bg1">
            <a:lumMod val="5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en-US" sz="2400" b="1" kern="1200" dirty="0" smtClean="0">
              <a:effectLst>
                <a:outerShdw blurRad="38100" dist="38100" dir="2700000" algn="tl">
                  <a:srgbClr val="000000">
                    <a:alpha val="43137"/>
                  </a:srgbClr>
                </a:outerShdw>
              </a:effectLst>
              <a:latin typeface="华文楷体" pitchFamily="2" charset="-122"/>
              <a:ea typeface="华文楷体" pitchFamily="2" charset="-122"/>
            </a:rPr>
            <a:t>常见病诊治</a:t>
          </a:r>
          <a:endParaRPr lang="zh-CN" altLang="en-US" sz="2400" b="1" kern="1200" dirty="0">
            <a:effectLst>
              <a:outerShdw blurRad="38100" dist="38100" dir="2700000" algn="tl">
                <a:srgbClr val="000000">
                  <a:alpha val="43137"/>
                </a:srgbClr>
              </a:outerShdw>
            </a:effectLst>
            <a:latin typeface="华文楷体" pitchFamily="2" charset="-122"/>
            <a:ea typeface="华文楷体" pitchFamily="2" charset="-122"/>
          </a:endParaRPr>
        </a:p>
        <a:p>
          <a:pPr marL="228600" lvl="1" indent="-228600" algn="l" defTabSz="1066800">
            <a:lnSpc>
              <a:spcPct val="90000"/>
            </a:lnSpc>
            <a:spcBef>
              <a:spcPct val="0"/>
            </a:spcBef>
            <a:spcAft>
              <a:spcPct val="15000"/>
            </a:spcAft>
            <a:buChar char="••"/>
          </a:pPr>
          <a:r>
            <a:rPr lang="zh-CN" altLang="en-US" sz="2400" b="1" kern="1200" dirty="0" smtClean="0">
              <a:effectLst>
                <a:outerShdw blurRad="38100" dist="38100" dir="2700000" algn="tl">
                  <a:srgbClr val="000000">
                    <a:alpha val="43137"/>
                  </a:srgbClr>
                </a:outerShdw>
              </a:effectLst>
              <a:latin typeface="华文楷体" pitchFamily="2" charset="-122"/>
              <a:ea typeface="华文楷体" pitchFamily="2" charset="-122"/>
            </a:rPr>
            <a:t>预约转诊</a:t>
          </a:r>
          <a:endParaRPr lang="zh-CN" altLang="en-US" sz="2400" b="1" kern="1200" dirty="0">
            <a:effectLst>
              <a:outerShdw blurRad="38100" dist="38100" dir="2700000" algn="tl">
                <a:srgbClr val="000000">
                  <a:alpha val="43137"/>
                </a:srgbClr>
              </a:outerShdw>
            </a:effectLst>
            <a:latin typeface="华文楷体" pitchFamily="2" charset="-122"/>
            <a:ea typeface="华文楷体" pitchFamily="2" charset="-122"/>
          </a:endParaRPr>
        </a:p>
        <a:p>
          <a:pPr marL="228600" lvl="1" indent="-228600" algn="l" defTabSz="1066800">
            <a:lnSpc>
              <a:spcPct val="90000"/>
            </a:lnSpc>
            <a:spcBef>
              <a:spcPct val="0"/>
            </a:spcBef>
            <a:spcAft>
              <a:spcPct val="15000"/>
            </a:spcAft>
            <a:buChar char="••"/>
          </a:pPr>
          <a:r>
            <a:rPr lang="zh-CN" altLang="en-US" sz="2400" b="1" kern="1200" dirty="0" smtClean="0">
              <a:effectLst>
                <a:outerShdw blurRad="38100" dist="38100" dir="2700000" algn="tl">
                  <a:srgbClr val="000000">
                    <a:alpha val="43137"/>
                  </a:srgbClr>
                </a:outerShdw>
              </a:effectLst>
              <a:latin typeface="华文楷体" pitchFamily="2" charset="-122"/>
              <a:ea typeface="华文楷体" pitchFamily="2" charset="-122"/>
            </a:rPr>
            <a:t>健康咨询</a:t>
          </a:r>
          <a:endParaRPr lang="zh-CN" altLang="en-US" sz="2400" b="1" kern="1200" dirty="0">
            <a:effectLst>
              <a:outerShdw blurRad="38100" dist="38100" dir="2700000" algn="tl">
                <a:srgbClr val="000000">
                  <a:alpha val="43137"/>
                </a:srgbClr>
              </a:outerShdw>
            </a:effectLst>
            <a:latin typeface="华文楷体" pitchFamily="2" charset="-122"/>
            <a:ea typeface="华文楷体" pitchFamily="2" charset="-122"/>
          </a:endParaRPr>
        </a:p>
        <a:p>
          <a:pPr marL="228600" lvl="1" indent="-228600" algn="l" defTabSz="1066800">
            <a:lnSpc>
              <a:spcPct val="90000"/>
            </a:lnSpc>
            <a:spcBef>
              <a:spcPct val="0"/>
            </a:spcBef>
            <a:spcAft>
              <a:spcPct val="15000"/>
            </a:spcAft>
            <a:buChar char="••"/>
          </a:pPr>
          <a:r>
            <a:rPr lang="zh-CN" altLang="en-US" sz="2400" b="1" kern="1200" dirty="0" smtClean="0">
              <a:effectLst>
                <a:outerShdw blurRad="38100" dist="38100" dir="2700000" algn="tl">
                  <a:srgbClr val="000000">
                    <a:alpha val="43137"/>
                  </a:srgbClr>
                </a:outerShdw>
              </a:effectLst>
              <a:latin typeface="华文楷体" pitchFamily="2" charset="-122"/>
              <a:ea typeface="华文楷体" pitchFamily="2" charset="-122"/>
            </a:rPr>
            <a:t>健康救助</a:t>
          </a:r>
          <a:endParaRPr lang="en-US" altLang="zh-CN" sz="2400" b="1" kern="1200" dirty="0" smtClean="0">
            <a:effectLst>
              <a:outerShdw blurRad="38100" dist="38100" dir="2700000" algn="tl">
                <a:srgbClr val="000000">
                  <a:alpha val="43137"/>
                </a:srgbClr>
              </a:outerShdw>
            </a:effectLst>
            <a:latin typeface="华文楷体" pitchFamily="2" charset="-122"/>
            <a:ea typeface="华文楷体" pitchFamily="2" charset="-122"/>
          </a:endParaRPr>
        </a:p>
      </dsp:txBody>
      <dsp:txXfrm>
        <a:off x="5253" y="812385"/>
        <a:ext cx="2200275" cy="2124629"/>
      </dsp:txXfrm>
    </dsp:sp>
    <dsp:sp modelId="{BE6F080F-3EF5-42E4-AB4D-872826DA55FD}">
      <dsp:nvSpPr>
        <dsp:cNvPr id="0" name=""/>
        <dsp:cNvSpPr/>
      </dsp:nvSpPr>
      <dsp:spPr>
        <a:xfrm>
          <a:off x="2485359" y="7810"/>
          <a:ext cx="2288065" cy="831752"/>
        </a:xfrm>
        <a:prstGeom prst="rect">
          <a:avLst/>
        </a:prstGeom>
        <a:solidFill>
          <a:schemeClr val="accent2">
            <a:lumMod val="60000"/>
            <a:lumOff val="4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zh-CN" altLang="en-US" sz="2800" b="1" kern="1200" dirty="0" smtClean="0">
              <a:solidFill>
                <a:srgbClr val="0000FF"/>
              </a:solidFill>
              <a:effectLst>
                <a:outerShdw blurRad="38100" dist="38100" dir="2700000" algn="tl">
                  <a:srgbClr val="000000">
                    <a:alpha val="43137"/>
                  </a:srgbClr>
                </a:outerShdw>
              </a:effectLst>
              <a:latin typeface="华文楷体" pitchFamily="2" charset="-122"/>
              <a:ea typeface="华文楷体" pitchFamily="2" charset="-122"/>
            </a:rPr>
            <a:t>公共卫生</a:t>
          </a:r>
          <a:endParaRPr lang="zh-CN" altLang="en-US" sz="2800" b="1" kern="1200" dirty="0">
            <a:solidFill>
              <a:srgbClr val="0000FF"/>
            </a:solidFill>
            <a:effectLst>
              <a:outerShdw blurRad="38100" dist="38100" dir="2700000" algn="tl">
                <a:srgbClr val="000000">
                  <a:alpha val="43137"/>
                </a:srgbClr>
              </a:outerShdw>
            </a:effectLst>
            <a:latin typeface="华文楷体" pitchFamily="2" charset="-122"/>
            <a:ea typeface="华文楷体" pitchFamily="2" charset="-122"/>
          </a:endParaRPr>
        </a:p>
      </dsp:txBody>
      <dsp:txXfrm>
        <a:off x="2485359" y="7810"/>
        <a:ext cx="2288065" cy="831752"/>
      </dsp:txXfrm>
    </dsp:sp>
    <dsp:sp modelId="{3CE507F2-4699-4F5F-BBBE-B3C0F1338481}">
      <dsp:nvSpPr>
        <dsp:cNvPr id="0" name=""/>
        <dsp:cNvSpPr/>
      </dsp:nvSpPr>
      <dsp:spPr>
        <a:xfrm>
          <a:off x="2514601" y="825923"/>
          <a:ext cx="2285997" cy="2124629"/>
        </a:xfrm>
        <a:prstGeom prst="rect">
          <a:avLst/>
        </a:prstGeom>
        <a:solidFill>
          <a:schemeClr val="bg1">
            <a:lumMod val="5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en-US" sz="2400" b="1" kern="1200" dirty="0" smtClean="0">
              <a:effectLst>
                <a:outerShdw blurRad="38100" dist="38100" dir="2700000" algn="tl">
                  <a:srgbClr val="000000">
                    <a:alpha val="43137"/>
                  </a:srgbClr>
                </a:outerShdw>
              </a:effectLst>
              <a:latin typeface="华文楷体" pitchFamily="2" charset="-122"/>
              <a:ea typeface="华文楷体" pitchFamily="2" charset="-122"/>
            </a:rPr>
            <a:t>健康档案</a:t>
          </a:r>
          <a:endParaRPr lang="en-US" altLang="zh-CN" sz="2400" b="1" kern="1200" dirty="0" smtClean="0">
            <a:effectLst>
              <a:outerShdw blurRad="38100" dist="38100" dir="2700000" algn="tl">
                <a:srgbClr val="000000">
                  <a:alpha val="43137"/>
                </a:srgbClr>
              </a:outerShdw>
            </a:effectLst>
            <a:latin typeface="华文楷体" pitchFamily="2" charset="-122"/>
            <a:ea typeface="华文楷体" pitchFamily="2" charset="-122"/>
          </a:endParaRPr>
        </a:p>
        <a:p>
          <a:pPr marL="228600" lvl="1" indent="-228600" algn="l" defTabSz="1066800">
            <a:lnSpc>
              <a:spcPct val="90000"/>
            </a:lnSpc>
            <a:spcBef>
              <a:spcPct val="0"/>
            </a:spcBef>
            <a:spcAft>
              <a:spcPct val="15000"/>
            </a:spcAft>
            <a:buChar char="••"/>
          </a:pPr>
          <a:r>
            <a:rPr lang="zh-CN" altLang="en-US" sz="2400" b="1" kern="1200" dirty="0" smtClean="0">
              <a:effectLst>
                <a:outerShdw blurRad="38100" dist="38100" dir="2700000" algn="tl">
                  <a:srgbClr val="000000">
                    <a:alpha val="43137"/>
                  </a:srgbClr>
                </a:outerShdw>
              </a:effectLst>
              <a:latin typeface="华文楷体" pitchFamily="2" charset="-122"/>
              <a:ea typeface="华文楷体" pitchFamily="2" charset="-122"/>
            </a:rPr>
            <a:t>健康教育</a:t>
          </a:r>
          <a:endParaRPr lang="en-US" altLang="zh-CN" sz="2400" b="1" kern="1200" dirty="0" smtClean="0">
            <a:effectLst>
              <a:outerShdw blurRad="38100" dist="38100" dir="2700000" algn="tl">
                <a:srgbClr val="000000">
                  <a:alpha val="43137"/>
                </a:srgbClr>
              </a:outerShdw>
            </a:effectLst>
            <a:latin typeface="华文楷体" pitchFamily="2" charset="-122"/>
            <a:ea typeface="华文楷体" pitchFamily="2" charset="-122"/>
          </a:endParaRPr>
        </a:p>
        <a:p>
          <a:pPr marL="228600" lvl="1" indent="-228600" algn="l" defTabSz="1066800">
            <a:lnSpc>
              <a:spcPct val="90000"/>
            </a:lnSpc>
            <a:spcBef>
              <a:spcPct val="0"/>
            </a:spcBef>
            <a:spcAft>
              <a:spcPct val="15000"/>
            </a:spcAft>
            <a:buChar char="••"/>
          </a:pPr>
          <a:r>
            <a:rPr lang="zh-CN" altLang="en-US" sz="2400" b="1" kern="1200" dirty="0" smtClean="0">
              <a:effectLst>
                <a:outerShdw blurRad="38100" dist="38100" dir="2700000" algn="tl">
                  <a:srgbClr val="000000">
                    <a:alpha val="43137"/>
                  </a:srgbClr>
                </a:outerShdw>
              </a:effectLst>
              <a:latin typeface="华文楷体" pitchFamily="2" charset="-122"/>
              <a:ea typeface="华文楷体" pitchFamily="2" charset="-122"/>
            </a:rPr>
            <a:t>重点人群健康管理</a:t>
          </a:r>
          <a:endParaRPr lang="en-US" altLang="zh-CN" sz="2400" b="1" kern="1200" dirty="0" smtClean="0">
            <a:effectLst>
              <a:outerShdw blurRad="38100" dist="38100" dir="2700000" algn="tl">
                <a:srgbClr val="000000">
                  <a:alpha val="43137"/>
                </a:srgbClr>
              </a:outerShdw>
            </a:effectLst>
            <a:latin typeface="华文楷体" pitchFamily="2" charset="-122"/>
            <a:ea typeface="华文楷体" pitchFamily="2" charset="-122"/>
          </a:endParaRPr>
        </a:p>
      </dsp:txBody>
      <dsp:txXfrm>
        <a:off x="2514601" y="825923"/>
        <a:ext cx="2285997" cy="2124629"/>
      </dsp:txXfrm>
    </dsp:sp>
    <dsp:sp modelId="{DCFBB0D2-F9AB-467C-8B5E-633FF16D6F21}">
      <dsp:nvSpPr>
        <dsp:cNvPr id="0" name=""/>
        <dsp:cNvSpPr/>
      </dsp:nvSpPr>
      <dsp:spPr>
        <a:xfrm>
          <a:off x="5109671" y="34785"/>
          <a:ext cx="2200275" cy="777600"/>
        </a:xfrm>
        <a:prstGeom prst="rect">
          <a:avLst/>
        </a:prstGeom>
        <a:solidFill>
          <a:schemeClr val="accent2">
            <a:lumMod val="60000"/>
            <a:lumOff val="4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zh-CN" altLang="en-US" sz="2800" b="1" kern="1200" dirty="0" smtClean="0">
              <a:solidFill>
                <a:srgbClr val="0000FF"/>
              </a:solidFill>
              <a:effectLst>
                <a:outerShdw blurRad="38100" dist="38100" dir="2700000" algn="tl">
                  <a:srgbClr val="000000">
                    <a:alpha val="43137"/>
                  </a:srgbClr>
                </a:outerShdw>
              </a:effectLst>
              <a:latin typeface="华文楷体" pitchFamily="2" charset="-122"/>
              <a:ea typeface="华文楷体" pitchFamily="2" charset="-122"/>
            </a:rPr>
            <a:t>个性化服务</a:t>
          </a:r>
          <a:endParaRPr lang="zh-CN" altLang="en-US" sz="2800" b="1" kern="1200" dirty="0">
            <a:solidFill>
              <a:srgbClr val="0000FF"/>
            </a:solidFill>
            <a:effectLst>
              <a:outerShdw blurRad="38100" dist="38100" dir="2700000" algn="tl">
                <a:srgbClr val="000000">
                  <a:alpha val="43137"/>
                </a:srgbClr>
              </a:outerShdw>
            </a:effectLst>
            <a:latin typeface="华文楷体" pitchFamily="2" charset="-122"/>
            <a:ea typeface="华文楷体" pitchFamily="2" charset="-122"/>
          </a:endParaRPr>
        </a:p>
      </dsp:txBody>
      <dsp:txXfrm>
        <a:off x="5109671" y="34785"/>
        <a:ext cx="2200275" cy="777600"/>
      </dsp:txXfrm>
    </dsp:sp>
    <dsp:sp modelId="{2EF38363-A309-422F-942D-962BDD2960C8}">
      <dsp:nvSpPr>
        <dsp:cNvPr id="0" name=""/>
        <dsp:cNvSpPr/>
      </dsp:nvSpPr>
      <dsp:spPr>
        <a:xfrm>
          <a:off x="5114924" y="823199"/>
          <a:ext cx="2200275" cy="2124629"/>
        </a:xfrm>
        <a:prstGeom prst="rect">
          <a:avLst/>
        </a:prstGeom>
        <a:solidFill>
          <a:schemeClr val="bg1">
            <a:lumMod val="5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en-US" sz="2400" b="1" kern="1200" dirty="0" smtClean="0">
              <a:effectLst>
                <a:outerShdw blurRad="38100" dist="38100" dir="2700000" algn="tl">
                  <a:srgbClr val="000000">
                    <a:alpha val="43137"/>
                  </a:srgbClr>
                </a:outerShdw>
              </a:effectLst>
              <a:latin typeface="华文楷体" pitchFamily="2" charset="-122"/>
              <a:ea typeface="华文楷体" pitchFamily="2" charset="-122"/>
            </a:rPr>
            <a:t>家庭出诊</a:t>
          </a:r>
          <a:endParaRPr lang="en-US" altLang="zh-CN" sz="2400" b="1" kern="1200" dirty="0" smtClean="0">
            <a:effectLst>
              <a:outerShdw blurRad="38100" dist="38100" dir="2700000" algn="tl">
                <a:srgbClr val="000000">
                  <a:alpha val="43137"/>
                </a:srgbClr>
              </a:outerShdw>
            </a:effectLst>
            <a:latin typeface="华文楷体" pitchFamily="2" charset="-122"/>
            <a:ea typeface="华文楷体" pitchFamily="2" charset="-122"/>
          </a:endParaRPr>
        </a:p>
        <a:p>
          <a:pPr marL="228600" lvl="1" indent="-228600" algn="l" defTabSz="1066800">
            <a:lnSpc>
              <a:spcPct val="90000"/>
            </a:lnSpc>
            <a:spcBef>
              <a:spcPct val="0"/>
            </a:spcBef>
            <a:spcAft>
              <a:spcPct val="15000"/>
            </a:spcAft>
            <a:buChar char="••"/>
          </a:pPr>
          <a:r>
            <a:rPr lang="zh-CN" altLang="en-US" sz="2400" b="1" kern="1200" dirty="0" smtClean="0">
              <a:effectLst>
                <a:outerShdw blurRad="38100" dist="38100" dir="2700000" algn="tl">
                  <a:srgbClr val="000000">
                    <a:alpha val="43137"/>
                  </a:srgbClr>
                </a:outerShdw>
              </a:effectLst>
              <a:latin typeface="华文楷体" pitchFamily="2" charset="-122"/>
              <a:ea typeface="华文楷体" pitchFamily="2" charset="-122"/>
            </a:rPr>
            <a:t>家庭病床</a:t>
          </a:r>
          <a:endParaRPr lang="en-US" altLang="zh-CN" sz="2400" b="1" kern="1200" dirty="0" smtClean="0">
            <a:effectLst>
              <a:outerShdw blurRad="38100" dist="38100" dir="2700000" algn="tl">
                <a:srgbClr val="000000">
                  <a:alpha val="43137"/>
                </a:srgbClr>
              </a:outerShdw>
            </a:effectLst>
            <a:latin typeface="华文楷体" pitchFamily="2" charset="-122"/>
            <a:ea typeface="华文楷体" pitchFamily="2" charset="-122"/>
          </a:endParaRPr>
        </a:p>
        <a:p>
          <a:pPr marL="228600" lvl="1" indent="-228600" algn="l" defTabSz="1066800">
            <a:lnSpc>
              <a:spcPct val="90000"/>
            </a:lnSpc>
            <a:spcBef>
              <a:spcPct val="0"/>
            </a:spcBef>
            <a:spcAft>
              <a:spcPct val="15000"/>
            </a:spcAft>
            <a:buChar char="••"/>
          </a:pPr>
          <a:r>
            <a:rPr lang="zh-CN" altLang="en-US" sz="2400" b="1" kern="1200" dirty="0" smtClean="0">
              <a:effectLst>
                <a:outerShdw blurRad="38100" dist="38100" dir="2700000" algn="tl">
                  <a:srgbClr val="000000">
                    <a:alpha val="43137"/>
                  </a:srgbClr>
                </a:outerShdw>
              </a:effectLst>
              <a:latin typeface="华文楷体" pitchFamily="2" charset="-122"/>
              <a:ea typeface="华文楷体" pitchFamily="2" charset="-122"/>
            </a:rPr>
            <a:t>家庭护理</a:t>
          </a:r>
          <a:endParaRPr lang="zh-CN" altLang="en-US" sz="2400" b="1" kern="1200" dirty="0">
            <a:effectLst>
              <a:outerShdw blurRad="38100" dist="38100" dir="2700000" algn="tl">
                <a:srgbClr val="000000">
                  <a:alpha val="43137"/>
                </a:srgbClr>
              </a:outerShdw>
            </a:effectLst>
            <a:latin typeface="华文楷体" pitchFamily="2" charset="-122"/>
            <a:ea typeface="华文楷体" pitchFamily="2" charset="-122"/>
          </a:endParaRPr>
        </a:p>
        <a:p>
          <a:pPr marL="228600" lvl="1" indent="-228600" algn="l" defTabSz="1066800">
            <a:lnSpc>
              <a:spcPct val="90000"/>
            </a:lnSpc>
            <a:spcBef>
              <a:spcPct val="0"/>
            </a:spcBef>
            <a:spcAft>
              <a:spcPct val="15000"/>
            </a:spcAft>
            <a:buChar char="••"/>
          </a:pPr>
          <a:r>
            <a:rPr lang="zh-CN" altLang="en-US" sz="2400" b="1" kern="1200" dirty="0" smtClean="0">
              <a:effectLst>
                <a:outerShdw blurRad="38100" dist="38100" dir="2700000" algn="tl">
                  <a:srgbClr val="000000">
                    <a:alpha val="43137"/>
                  </a:srgbClr>
                </a:outerShdw>
              </a:effectLst>
              <a:latin typeface="华文楷体" pitchFamily="2" charset="-122"/>
              <a:ea typeface="华文楷体" pitchFamily="2" charset="-122"/>
            </a:rPr>
            <a:t>康复指导</a:t>
          </a:r>
          <a:endParaRPr lang="en-US" altLang="zh-CN" sz="2400" b="1" kern="1200" dirty="0" smtClean="0">
            <a:effectLst>
              <a:outerShdw blurRad="38100" dist="38100" dir="2700000" algn="tl">
                <a:srgbClr val="000000">
                  <a:alpha val="43137"/>
                </a:srgbClr>
              </a:outerShdw>
            </a:effectLst>
            <a:latin typeface="华文楷体" pitchFamily="2" charset="-122"/>
            <a:ea typeface="华文楷体" pitchFamily="2" charset="-122"/>
          </a:endParaRPr>
        </a:p>
      </dsp:txBody>
      <dsp:txXfrm>
        <a:off x="5114924" y="823199"/>
        <a:ext cx="2200275" cy="2124629"/>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eaLnBrk="0" hangingPunct="0">
              <a:defRPr sz="1200" b="0">
                <a:solidFill>
                  <a:schemeClr val="tx1"/>
                </a:solidFill>
                <a:effectLst/>
                <a:latin typeface="Arial" panose="020B0604020202020204" pitchFamily="34" charset="0"/>
                <a:ea typeface="宋体" panose="02010600030101010101" pitchFamily="2" charset="-122"/>
              </a:defRPr>
            </a:lvl1pPr>
          </a:lstStyle>
          <a:p>
            <a:pPr>
              <a:defRPr/>
            </a:pPr>
            <a:endParaRPr lang="zh-CN" altLang="en-US"/>
          </a:p>
        </p:txBody>
      </p:sp>
      <p:sp>
        <p:nvSpPr>
          <p:cNvPr id="58371" name="Rectangle 3"/>
          <p:cNvSpPr>
            <a:spLocks noGrp="1" noChangeArrowheads="1"/>
          </p:cNvSpPr>
          <p:nvPr>
            <p:ph type="dt" sz="quarter"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0" hangingPunct="0">
              <a:defRPr sz="1200" b="0">
                <a:solidFill>
                  <a:schemeClr val="tx1"/>
                </a:solidFill>
                <a:effectLst/>
                <a:latin typeface="Arial" panose="020B0604020202020204" pitchFamily="34" charset="0"/>
                <a:ea typeface="宋体" panose="02010600030101010101" pitchFamily="2" charset="-122"/>
              </a:defRPr>
            </a:lvl1pPr>
          </a:lstStyle>
          <a:p>
            <a:pPr>
              <a:defRPr/>
            </a:pPr>
            <a:fld id="{73D6A576-1009-45F8-9922-DC035619BE50}" type="datetimeFigureOut">
              <a:rPr lang="zh-CN" altLang="en-US"/>
              <a:pPr>
                <a:defRPr/>
              </a:pPr>
              <a:t>2017/7/6</a:t>
            </a:fld>
            <a:endParaRPr lang="en-US" altLang="zh-CN"/>
          </a:p>
        </p:txBody>
      </p:sp>
      <p:sp>
        <p:nvSpPr>
          <p:cNvPr id="58372" name="Rectangle 4"/>
          <p:cNvSpPr>
            <a:spLocks noGrp="1" noChangeArrowheads="1"/>
          </p:cNvSpPr>
          <p:nvPr>
            <p:ph type="ftr" sz="quarter" idx="2"/>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eaLnBrk="0" hangingPunct="0">
              <a:defRPr sz="1200" b="0">
                <a:solidFill>
                  <a:schemeClr val="tx1"/>
                </a:solidFill>
                <a:effectLst/>
                <a:latin typeface="Arial" panose="020B0604020202020204" pitchFamily="34" charset="0"/>
                <a:ea typeface="宋体" panose="02010600030101010101" pitchFamily="2" charset="-122"/>
              </a:defRPr>
            </a:lvl1pPr>
          </a:lstStyle>
          <a:p>
            <a:pPr>
              <a:defRPr/>
            </a:pPr>
            <a:endParaRPr lang="en-US" altLang="zh-CN"/>
          </a:p>
        </p:txBody>
      </p:sp>
      <p:sp>
        <p:nvSpPr>
          <p:cNvPr id="58373" name="Rectangle 5"/>
          <p:cNvSpPr>
            <a:spLocks noGrp="1" noChangeArrowheads="1"/>
          </p:cNvSpPr>
          <p:nvPr>
            <p:ph type="sldNum" sz="quarter" idx="3"/>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0" hangingPunct="0">
              <a:defRPr sz="1200" b="0">
                <a:solidFill>
                  <a:schemeClr val="tx1"/>
                </a:solidFill>
                <a:latin typeface="Arial" charset="0"/>
                <a:ea typeface="宋体" pitchFamily="2" charset="-122"/>
              </a:defRPr>
            </a:lvl1pPr>
          </a:lstStyle>
          <a:p>
            <a:pPr>
              <a:defRPr/>
            </a:pPr>
            <a:fld id="{05B6CF82-00BA-4259-BD4C-AEB853B7F970}" type="slidenum">
              <a:rPr lang="zh-CN" altLang="en-US"/>
              <a:pPr>
                <a:defRPr/>
              </a:pPr>
              <a:t>‹#›</a:t>
            </a:fld>
            <a:endParaRPr lang="en-US" altLang="zh-CN"/>
          </a:p>
        </p:txBody>
      </p:sp>
    </p:spTree>
    <p:extLst>
      <p:ext uri="{BB962C8B-B14F-4D97-AF65-F5344CB8AC3E}">
        <p14:creationId xmlns:p14="http://schemas.microsoft.com/office/powerpoint/2010/main" val="40361071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effectLst/>
                <a:latin typeface="Arial" charset="0"/>
                <a:ea typeface="宋体" pitchFamily="2" charset="-122"/>
              </a:defRPr>
            </a:lvl1pPr>
          </a:lstStyle>
          <a:p>
            <a:pPr>
              <a:defRPr/>
            </a:pPr>
            <a:endParaRPr lang="en-US" altLang="zh-CN"/>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effectLst/>
                <a:latin typeface="Arial" charset="0"/>
                <a:ea typeface="宋体" pitchFamily="2" charset="-122"/>
              </a:defRPr>
            </a:lvl1pPr>
          </a:lstStyle>
          <a:p>
            <a:pPr>
              <a:defRPr/>
            </a:pPr>
            <a:endParaRPr lang="en-US" altLang="zh-CN"/>
          </a:p>
        </p:txBody>
      </p:sp>
      <p:sp>
        <p:nvSpPr>
          <p:cNvPr id="737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effectLst/>
                <a:latin typeface="Arial" charset="0"/>
                <a:ea typeface="宋体" pitchFamily="2" charset="-122"/>
              </a:defRPr>
            </a:lvl1pPr>
          </a:lstStyle>
          <a:p>
            <a:pPr>
              <a:defRPr/>
            </a:pPr>
            <a:endParaRPr lang="en-US" altLang="zh-CN"/>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charset="0"/>
                <a:ea typeface="宋体" pitchFamily="2" charset="-122"/>
              </a:defRPr>
            </a:lvl1pPr>
          </a:lstStyle>
          <a:p>
            <a:pPr>
              <a:defRPr/>
            </a:pPr>
            <a:fld id="{F0202E56-CC9F-4BFD-AD0C-316EAE6B23CB}" type="slidenum">
              <a:rPr lang="en-US" altLang="zh-CN"/>
              <a:pPr>
                <a:defRPr/>
              </a:pPr>
              <a:t>‹#›</a:t>
            </a:fld>
            <a:endParaRPr lang="en-US" altLang="zh-CN"/>
          </a:p>
        </p:txBody>
      </p:sp>
    </p:spTree>
    <p:extLst>
      <p:ext uri="{BB962C8B-B14F-4D97-AF65-F5344CB8AC3E}">
        <p14:creationId xmlns:p14="http://schemas.microsoft.com/office/powerpoint/2010/main" val="16635016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miter lim="800000"/>
          </a:ln>
        </p:spPr>
        <p:txBody>
          <a:bodyPr/>
          <a:lstStyle/>
          <a:p>
            <a:fld id="{DE1F5B73-9E0C-472C-B7F3-6B71C6DE5DFB}" type="slidenum">
              <a:rPr lang="en-US" altLang="zh-CN" smtClean="0"/>
              <a:pPr/>
              <a:t>6</a:t>
            </a:fld>
            <a:endParaRPr lang="en-US" altLang="zh-CN" smtClean="0"/>
          </a:p>
        </p:txBody>
      </p:sp>
      <p:sp>
        <p:nvSpPr>
          <p:cNvPr id="76803"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C0605246-656C-43E5-98AD-9CA96DCE9B56}" type="slidenum">
              <a:rPr lang="en-US" altLang="zh-CN" sz="1200" b="0">
                <a:solidFill>
                  <a:schemeClr val="tx1"/>
                </a:solidFill>
                <a:latin typeface="Arial" charset="0"/>
                <a:ea typeface="宋体" pitchFamily="2" charset="-122"/>
              </a:rPr>
              <a:pPr algn="r"/>
              <a:t>6</a:t>
            </a:fld>
            <a:endParaRPr lang="en-US" altLang="zh-CN" sz="1200" b="0">
              <a:solidFill>
                <a:schemeClr val="tx1"/>
              </a:solidFill>
              <a:latin typeface="Arial" charset="0"/>
              <a:ea typeface="宋体" pitchFamily="2" charset="-122"/>
            </a:endParaRPr>
          </a:p>
        </p:txBody>
      </p:sp>
      <p:sp>
        <p:nvSpPr>
          <p:cNvPr id="76804" name="幻灯片图像占位符 1"/>
          <p:cNvSpPr>
            <a:spLocks noGrp="1" noRot="1" noChangeAspect="1" noTextEdit="1"/>
          </p:cNvSpPr>
          <p:nvPr>
            <p:ph type="sldImg"/>
          </p:nvPr>
        </p:nvSpPr>
        <p:spPr/>
      </p:sp>
      <p:sp>
        <p:nvSpPr>
          <p:cNvPr id="76805" name="备注占位符 2"/>
          <p:cNvSpPr>
            <a:spLocks noGrp="1"/>
          </p:cNvSpPr>
          <p:nvPr>
            <p:ph type="body" idx="1"/>
          </p:nvPr>
        </p:nvSpPr>
        <p:spPr>
          <a:noFill/>
        </p:spPr>
        <p:txBody>
          <a:bodyPr/>
          <a:lstStyle/>
          <a:p>
            <a:pPr eaLnBrk="1" hangingPunct="1"/>
            <a:endParaRPr lang="zh-CN" altLang="zh-CN" smtClean="0"/>
          </a:p>
        </p:txBody>
      </p:sp>
      <p:sp>
        <p:nvSpPr>
          <p:cNvPr id="76806"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F3319C2D-0555-41AE-B8CD-5A5BEBE459D0}" type="slidenum">
              <a:rPr lang="en-US" altLang="zh-CN" sz="1200">
                <a:solidFill>
                  <a:schemeClr val="tx1"/>
                </a:solidFill>
                <a:latin typeface="Arial" charset="0"/>
                <a:ea typeface="宋体" pitchFamily="2" charset="-122"/>
              </a:rPr>
              <a:pPr algn="r"/>
              <a:t>6</a:t>
            </a:fld>
            <a:endParaRPr lang="en-US" altLang="zh-CN" sz="1200">
              <a:solidFill>
                <a:schemeClr val="tx1"/>
              </a:solidFill>
              <a:latin typeface="Arial" charset="0"/>
              <a:ea typeface="宋体" pitchFamily="2" charset="-122"/>
            </a:endParaRPr>
          </a:p>
        </p:txBody>
      </p:sp>
    </p:spTree>
    <p:extLst>
      <p:ext uri="{BB962C8B-B14F-4D97-AF65-F5344CB8AC3E}">
        <p14:creationId xmlns:p14="http://schemas.microsoft.com/office/powerpoint/2010/main" val="3737318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miter lim="800000"/>
          </a:ln>
        </p:spPr>
        <p:txBody>
          <a:bodyPr/>
          <a:lstStyle/>
          <a:p>
            <a:fld id="{DE1F5B73-9E0C-472C-B7F3-6B71C6DE5DFB}" type="slidenum">
              <a:rPr lang="en-US" altLang="zh-CN" smtClean="0"/>
              <a:pPr/>
              <a:t>7</a:t>
            </a:fld>
            <a:endParaRPr lang="en-US" altLang="zh-CN" smtClean="0"/>
          </a:p>
        </p:txBody>
      </p:sp>
      <p:sp>
        <p:nvSpPr>
          <p:cNvPr id="76803"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C0605246-656C-43E5-98AD-9CA96DCE9B56}" type="slidenum">
              <a:rPr lang="en-US" altLang="zh-CN" sz="1200" b="0">
                <a:solidFill>
                  <a:schemeClr val="tx1"/>
                </a:solidFill>
                <a:latin typeface="Arial" charset="0"/>
                <a:ea typeface="宋体" pitchFamily="2" charset="-122"/>
              </a:rPr>
              <a:pPr algn="r"/>
              <a:t>7</a:t>
            </a:fld>
            <a:endParaRPr lang="en-US" altLang="zh-CN" sz="1200" b="0">
              <a:solidFill>
                <a:schemeClr val="tx1"/>
              </a:solidFill>
              <a:latin typeface="Arial" charset="0"/>
              <a:ea typeface="宋体" pitchFamily="2" charset="-122"/>
            </a:endParaRPr>
          </a:p>
        </p:txBody>
      </p:sp>
      <p:sp>
        <p:nvSpPr>
          <p:cNvPr id="76804" name="幻灯片图像占位符 1"/>
          <p:cNvSpPr>
            <a:spLocks noGrp="1" noRot="1" noChangeAspect="1" noTextEdit="1"/>
          </p:cNvSpPr>
          <p:nvPr>
            <p:ph type="sldImg"/>
          </p:nvPr>
        </p:nvSpPr>
        <p:spPr/>
      </p:sp>
      <p:sp>
        <p:nvSpPr>
          <p:cNvPr id="76805" name="备注占位符 2"/>
          <p:cNvSpPr>
            <a:spLocks noGrp="1"/>
          </p:cNvSpPr>
          <p:nvPr>
            <p:ph type="body" idx="1"/>
          </p:nvPr>
        </p:nvSpPr>
        <p:spPr>
          <a:noFill/>
        </p:spPr>
        <p:txBody>
          <a:bodyPr/>
          <a:lstStyle/>
          <a:p>
            <a:pPr eaLnBrk="1" hangingPunct="1"/>
            <a:endParaRPr lang="zh-CN" altLang="zh-CN" smtClean="0"/>
          </a:p>
        </p:txBody>
      </p:sp>
      <p:sp>
        <p:nvSpPr>
          <p:cNvPr id="76806"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F3319C2D-0555-41AE-B8CD-5A5BEBE459D0}" type="slidenum">
              <a:rPr lang="en-US" altLang="zh-CN" sz="1200">
                <a:solidFill>
                  <a:schemeClr val="tx1"/>
                </a:solidFill>
                <a:latin typeface="Arial" charset="0"/>
                <a:ea typeface="宋体" pitchFamily="2" charset="-122"/>
              </a:rPr>
              <a:pPr algn="r"/>
              <a:t>7</a:t>
            </a:fld>
            <a:endParaRPr lang="en-US" altLang="zh-CN" sz="1200">
              <a:solidFill>
                <a:schemeClr val="tx1"/>
              </a:solidFill>
              <a:latin typeface="Arial" charset="0"/>
              <a:ea typeface="宋体" pitchFamily="2" charset="-122"/>
            </a:endParaRPr>
          </a:p>
        </p:txBody>
      </p:sp>
    </p:spTree>
    <p:extLst>
      <p:ext uri="{BB962C8B-B14F-4D97-AF65-F5344CB8AC3E}">
        <p14:creationId xmlns:p14="http://schemas.microsoft.com/office/powerpoint/2010/main" val="180453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miter lim="800000"/>
          </a:ln>
        </p:spPr>
        <p:txBody>
          <a:bodyPr/>
          <a:lstStyle/>
          <a:p>
            <a:fld id="{DE1F5B73-9E0C-472C-B7F3-6B71C6DE5DFB}" type="slidenum">
              <a:rPr lang="en-US" altLang="zh-CN" smtClean="0"/>
              <a:pPr/>
              <a:t>8</a:t>
            </a:fld>
            <a:endParaRPr lang="en-US" altLang="zh-CN" smtClean="0"/>
          </a:p>
        </p:txBody>
      </p:sp>
      <p:sp>
        <p:nvSpPr>
          <p:cNvPr id="76803"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C0605246-656C-43E5-98AD-9CA96DCE9B56}" type="slidenum">
              <a:rPr lang="en-US" altLang="zh-CN" sz="1200" b="0">
                <a:solidFill>
                  <a:schemeClr val="tx1"/>
                </a:solidFill>
                <a:latin typeface="Arial" charset="0"/>
                <a:ea typeface="宋体" pitchFamily="2" charset="-122"/>
              </a:rPr>
              <a:pPr algn="r"/>
              <a:t>8</a:t>
            </a:fld>
            <a:endParaRPr lang="en-US" altLang="zh-CN" sz="1200" b="0">
              <a:solidFill>
                <a:schemeClr val="tx1"/>
              </a:solidFill>
              <a:latin typeface="Arial" charset="0"/>
              <a:ea typeface="宋体" pitchFamily="2" charset="-122"/>
            </a:endParaRPr>
          </a:p>
        </p:txBody>
      </p:sp>
      <p:sp>
        <p:nvSpPr>
          <p:cNvPr id="76804" name="幻灯片图像占位符 1"/>
          <p:cNvSpPr>
            <a:spLocks noGrp="1" noRot="1" noChangeAspect="1" noTextEdit="1"/>
          </p:cNvSpPr>
          <p:nvPr>
            <p:ph type="sldImg"/>
          </p:nvPr>
        </p:nvSpPr>
        <p:spPr/>
      </p:sp>
      <p:sp>
        <p:nvSpPr>
          <p:cNvPr id="76805" name="备注占位符 2"/>
          <p:cNvSpPr>
            <a:spLocks noGrp="1"/>
          </p:cNvSpPr>
          <p:nvPr>
            <p:ph type="body" idx="1"/>
          </p:nvPr>
        </p:nvSpPr>
        <p:spPr>
          <a:noFill/>
        </p:spPr>
        <p:txBody>
          <a:bodyPr/>
          <a:lstStyle/>
          <a:p>
            <a:pPr eaLnBrk="1" hangingPunct="1"/>
            <a:endParaRPr lang="zh-CN" altLang="zh-CN" smtClean="0"/>
          </a:p>
        </p:txBody>
      </p:sp>
      <p:sp>
        <p:nvSpPr>
          <p:cNvPr id="76806"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F3319C2D-0555-41AE-B8CD-5A5BEBE459D0}" type="slidenum">
              <a:rPr lang="en-US" altLang="zh-CN" sz="1200">
                <a:solidFill>
                  <a:schemeClr val="tx1"/>
                </a:solidFill>
                <a:latin typeface="Arial" charset="0"/>
                <a:ea typeface="宋体" pitchFamily="2" charset="-122"/>
              </a:rPr>
              <a:pPr algn="r"/>
              <a:t>8</a:t>
            </a:fld>
            <a:endParaRPr lang="en-US" altLang="zh-CN" sz="1200">
              <a:solidFill>
                <a:schemeClr val="tx1"/>
              </a:solidFill>
              <a:latin typeface="Arial" charset="0"/>
              <a:ea typeface="宋体" pitchFamily="2" charset="-122"/>
            </a:endParaRPr>
          </a:p>
        </p:txBody>
      </p:sp>
    </p:spTree>
    <p:extLst>
      <p:ext uri="{BB962C8B-B14F-4D97-AF65-F5344CB8AC3E}">
        <p14:creationId xmlns:p14="http://schemas.microsoft.com/office/powerpoint/2010/main" val="2470563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a:ln/>
        </p:spPr>
      </p:sp>
      <p:sp>
        <p:nvSpPr>
          <p:cNvPr id="92163" name="备注占位符 2"/>
          <p:cNvSpPr>
            <a:spLocks noGrp="1"/>
          </p:cNvSpPr>
          <p:nvPr>
            <p:ph type="body" idx="1"/>
          </p:nvPr>
        </p:nvSpPr>
        <p:spPr>
          <a:noFill/>
        </p:spPr>
        <p:txBody>
          <a:bodyPr/>
          <a:lstStyle/>
          <a:p>
            <a:pPr eaLnBrk="1" hangingPunct="1"/>
            <a:endParaRPr lang="zh-CN" altLang="en-US" smtClean="0"/>
          </a:p>
        </p:txBody>
      </p:sp>
      <p:sp>
        <p:nvSpPr>
          <p:cNvPr id="92164" name="灯片编号占位符 3"/>
          <p:cNvSpPr txBox="1">
            <a:spLocks noGrp="1"/>
          </p:cNvSpPr>
          <p:nvPr/>
        </p:nvSpPr>
        <p:spPr bwMode="auto">
          <a:xfrm>
            <a:off x="3850443" y="9428583"/>
            <a:ext cx="2945659" cy="496332"/>
          </a:xfrm>
          <a:prstGeom prst="rect">
            <a:avLst/>
          </a:prstGeom>
          <a:noFill/>
          <a:ln w="9525">
            <a:noFill/>
            <a:miter lim="800000"/>
            <a:headEnd/>
            <a:tailEnd/>
          </a:ln>
        </p:spPr>
        <p:txBody>
          <a:bodyPr anchor="b"/>
          <a:lstStyle/>
          <a:p>
            <a:pPr algn="r"/>
            <a:fld id="{F0B70B6A-CF70-4F0C-BBE6-D3DCBB4DCC96}" type="slidenum">
              <a:rPr lang="en-US" altLang="zh-CN" sz="1200" b="0">
                <a:solidFill>
                  <a:schemeClr val="tx1"/>
                </a:solidFill>
                <a:latin typeface="Arial" charset="0"/>
                <a:ea typeface="宋体" pitchFamily="2" charset="-122"/>
              </a:rPr>
              <a:pPr algn="r"/>
              <a:t>15</a:t>
            </a:fld>
            <a:endParaRPr lang="en-US" altLang="zh-CN" sz="1200" b="0">
              <a:solidFill>
                <a:schemeClr val="tx1"/>
              </a:solidFill>
              <a:latin typeface="Arial" charset="0"/>
              <a:ea typeface="宋体" pitchFamily="2" charset="-122"/>
            </a:endParaRPr>
          </a:p>
        </p:txBody>
      </p:sp>
    </p:spTree>
    <p:extLst>
      <p:ext uri="{BB962C8B-B14F-4D97-AF65-F5344CB8AC3E}">
        <p14:creationId xmlns:p14="http://schemas.microsoft.com/office/powerpoint/2010/main" val="2817614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miter lim="800000"/>
          </a:ln>
        </p:spPr>
        <p:txBody>
          <a:bodyPr/>
          <a:lstStyle/>
          <a:p>
            <a:fld id="{DE1F5B73-9E0C-472C-B7F3-6B71C6DE5DFB}" type="slidenum">
              <a:rPr lang="en-US" altLang="zh-CN" smtClean="0"/>
              <a:pPr/>
              <a:t>17</a:t>
            </a:fld>
            <a:endParaRPr lang="en-US" altLang="zh-CN" smtClean="0"/>
          </a:p>
        </p:txBody>
      </p:sp>
      <p:sp>
        <p:nvSpPr>
          <p:cNvPr id="76803"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C0605246-656C-43E5-98AD-9CA96DCE9B56}" type="slidenum">
              <a:rPr lang="en-US" altLang="zh-CN" sz="1200" b="0">
                <a:solidFill>
                  <a:schemeClr val="tx1"/>
                </a:solidFill>
                <a:latin typeface="Arial" charset="0"/>
                <a:ea typeface="宋体" pitchFamily="2" charset="-122"/>
              </a:rPr>
              <a:pPr algn="r"/>
              <a:t>17</a:t>
            </a:fld>
            <a:endParaRPr lang="en-US" altLang="zh-CN" sz="1200" b="0">
              <a:solidFill>
                <a:schemeClr val="tx1"/>
              </a:solidFill>
              <a:latin typeface="Arial" charset="0"/>
              <a:ea typeface="宋体" pitchFamily="2" charset="-122"/>
            </a:endParaRPr>
          </a:p>
        </p:txBody>
      </p:sp>
      <p:sp>
        <p:nvSpPr>
          <p:cNvPr id="76804" name="幻灯片图像占位符 1"/>
          <p:cNvSpPr>
            <a:spLocks noGrp="1" noRot="1" noChangeAspect="1" noTextEdit="1"/>
          </p:cNvSpPr>
          <p:nvPr>
            <p:ph type="sldImg"/>
          </p:nvPr>
        </p:nvSpPr>
        <p:spPr/>
      </p:sp>
      <p:sp>
        <p:nvSpPr>
          <p:cNvPr id="76805" name="备注占位符 2"/>
          <p:cNvSpPr>
            <a:spLocks noGrp="1"/>
          </p:cNvSpPr>
          <p:nvPr>
            <p:ph type="body" idx="1"/>
          </p:nvPr>
        </p:nvSpPr>
        <p:spPr>
          <a:noFill/>
        </p:spPr>
        <p:txBody>
          <a:bodyPr/>
          <a:lstStyle/>
          <a:p>
            <a:pPr eaLnBrk="1" hangingPunct="1"/>
            <a:endParaRPr lang="zh-CN" altLang="zh-CN" smtClean="0"/>
          </a:p>
        </p:txBody>
      </p:sp>
      <p:sp>
        <p:nvSpPr>
          <p:cNvPr id="76806"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F3319C2D-0555-41AE-B8CD-5A5BEBE459D0}" type="slidenum">
              <a:rPr lang="en-US" altLang="zh-CN" sz="1200">
                <a:solidFill>
                  <a:schemeClr val="tx1"/>
                </a:solidFill>
                <a:latin typeface="Arial" charset="0"/>
                <a:ea typeface="宋体" pitchFamily="2" charset="-122"/>
              </a:rPr>
              <a:pPr algn="r"/>
              <a:t>17</a:t>
            </a:fld>
            <a:endParaRPr lang="en-US" altLang="zh-CN" sz="1200">
              <a:solidFill>
                <a:schemeClr val="tx1"/>
              </a:solidFill>
              <a:latin typeface="Arial" charset="0"/>
              <a:ea typeface="宋体" pitchFamily="2" charset="-122"/>
            </a:endParaRPr>
          </a:p>
        </p:txBody>
      </p:sp>
    </p:spTree>
    <p:extLst>
      <p:ext uri="{BB962C8B-B14F-4D97-AF65-F5344CB8AC3E}">
        <p14:creationId xmlns:p14="http://schemas.microsoft.com/office/powerpoint/2010/main" val="2306648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p:spPr>
        <p:txBody>
          <a:bodyPr/>
          <a:lstStyle/>
          <a:p>
            <a:pPr eaLnBrk="1" hangingPunct="1"/>
            <a:endParaRPr lang="zh-CN" altLang="en-US" dirty="0" smtClean="0"/>
          </a:p>
        </p:txBody>
      </p:sp>
      <p:sp>
        <p:nvSpPr>
          <p:cNvPr id="93188" name="灯片编号占位符 3"/>
          <p:cNvSpPr txBox="1">
            <a:spLocks noGrp="1"/>
          </p:cNvSpPr>
          <p:nvPr/>
        </p:nvSpPr>
        <p:spPr bwMode="auto">
          <a:xfrm>
            <a:off x="3850443" y="9428583"/>
            <a:ext cx="2945659" cy="496332"/>
          </a:xfrm>
          <a:prstGeom prst="rect">
            <a:avLst/>
          </a:prstGeom>
          <a:noFill/>
          <a:ln w="9525">
            <a:noFill/>
            <a:miter lim="800000"/>
            <a:headEnd/>
            <a:tailEnd/>
          </a:ln>
        </p:spPr>
        <p:txBody>
          <a:bodyPr anchor="b"/>
          <a:lstStyle/>
          <a:p>
            <a:pPr algn="r"/>
            <a:fld id="{BAC613C7-8AEA-4120-B923-66FE60F86839}" type="slidenum">
              <a:rPr lang="en-US" altLang="zh-CN" sz="1200" b="0">
                <a:solidFill>
                  <a:schemeClr val="tx1"/>
                </a:solidFill>
                <a:latin typeface="Arial" charset="0"/>
                <a:ea typeface="宋体" pitchFamily="2" charset="-122"/>
              </a:rPr>
              <a:pPr algn="r"/>
              <a:t>51</a:t>
            </a:fld>
            <a:endParaRPr lang="en-US" altLang="zh-CN" sz="1200" b="0">
              <a:solidFill>
                <a:schemeClr val="tx1"/>
              </a:solidFill>
              <a:latin typeface="Arial" charset="0"/>
              <a:ea typeface="宋体" pitchFamily="2" charset="-122"/>
            </a:endParaRPr>
          </a:p>
        </p:txBody>
      </p:sp>
    </p:spTree>
    <p:extLst>
      <p:ext uri="{BB962C8B-B14F-4D97-AF65-F5344CB8AC3E}">
        <p14:creationId xmlns:p14="http://schemas.microsoft.com/office/powerpoint/2010/main" val="548451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FC55967-1B1E-4891-9123-BAAF8711CC57}"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EFFF392-73BD-4924-BBED-F8EC8CEA7A21}"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A6B5E77-F624-4F72-9B14-F929E5DCD8C8}"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A06912A-AEEB-433D-A229-4124153F44CE}" type="slidenum">
              <a:rPr lang="en-US" altLang="zh-CN"/>
              <a:pPr>
                <a:defRPr/>
              </a:pPr>
              <a:t>‹#›</a:t>
            </a:fld>
            <a:endParaRPr lang="en-US" altLang="zh-C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DBBEC49-EA35-4E8B-8DF8-3CA5B8E16B7F}" type="slidenum">
              <a:rPr lang="en-US" altLang="zh-CN"/>
              <a:pPr>
                <a:defRPr/>
              </a:pPr>
              <a:t>‹#›</a:t>
            </a:fld>
            <a:endParaRPr lang="en-US" altLang="zh-C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0F85FA7-DA71-4791-973D-848E7CA65953}" type="slidenum">
              <a:rPr lang="en-US" altLang="zh-CN"/>
              <a:pPr>
                <a:defRPr/>
              </a:pPr>
              <a:t>‹#›</a:t>
            </a:fld>
            <a:endParaRPr lang="en-US" altLang="zh-C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73DBB36-D9E6-4805-8B09-F6B063F2EB75}" type="slidenum">
              <a:rPr lang="en-US" altLang="zh-CN"/>
              <a:pPr>
                <a:defRPr/>
              </a:pPr>
              <a:t>‹#›</a:t>
            </a:fld>
            <a:endParaRPr lang="en-US" altLang="zh-C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7B59E49E-9392-45D4-B007-3B43B865E8F2}" type="slidenum">
              <a:rPr lang="en-US" altLang="zh-CN"/>
              <a:pPr>
                <a:defRPr/>
              </a:pPr>
              <a:t>‹#›</a:t>
            </a:fld>
            <a:endParaRPr lang="en-US" altLang="zh-C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EAADEA35-CAED-4E5E-81F0-193EB27A07FE}" type="slidenum">
              <a:rPr lang="en-US" altLang="zh-CN"/>
              <a:pPr>
                <a:defRPr/>
              </a:pPr>
              <a:t>‹#›</a:t>
            </a:fld>
            <a:endParaRPr lang="en-US" altLang="zh-CN"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196BA976-8868-4D82-B0A5-0D0D2F7BA9FF}" type="slidenum">
              <a:rPr lang="en-US" altLang="zh-CN"/>
              <a:pPr>
                <a:defRPr/>
              </a:pPr>
              <a:t>‹#›</a:t>
            </a:fld>
            <a:endParaRPr lang="en-US" altLang="zh-CN"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EFCE2C2-DF99-491D-BFD6-8C59E5DA0354}" type="slidenum">
              <a:rPr lang="en-US" altLang="zh-CN"/>
              <a:pPr>
                <a:defRPr/>
              </a:pPr>
              <a:t>‹#›</a:t>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CD07B62-DC98-42E6-BA34-ECB6096857F3}" type="slidenum">
              <a:rPr lang="en-US" altLang="zh-CN"/>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0EA1BC4-4414-432D-B06A-10E92C8ABBD8}" type="slidenum">
              <a:rPr lang="en-US" altLang="zh-CN"/>
              <a:pPr>
                <a:defRPr/>
              </a:pPr>
              <a:t>‹#›</a:t>
            </a:fld>
            <a:endParaRPr lang="en-US" altLang="zh-CN"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8E7F1A1-A3D0-4F6C-B7A6-BE5815C871D9}" type="slidenum">
              <a:rPr lang="en-US" altLang="zh-CN"/>
              <a:pPr>
                <a:defRPr/>
              </a:pPr>
              <a:t>‹#›</a:t>
            </a:fld>
            <a:endParaRPr lang="en-US" altLang="zh-CN"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E7AAA72-532F-4DDE-BDA0-8A949776F4AF}" type="slidenum">
              <a:rPr lang="en-US" altLang="zh-CN"/>
              <a:pPr>
                <a:defRPr/>
              </a:pPr>
              <a:t>‹#›</a:t>
            </a:fld>
            <a:endParaRPr lang="en-US" altLang="zh-CN"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EF239B7E-A6C2-4011-9FFB-972549A0AECA}" type="slidenum">
              <a:rPr lang="en-US" altLang="zh-CN"/>
              <a:pPr>
                <a:defRPr/>
              </a:pPr>
              <a:t>‹#›</a:t>
            </a:fld>
            <a:endParaRPr lang="en-US" altLang="zh-CN"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1753529-5032-48B5-9CEF-B2D8008C2D16}" type="slidenum">
              <a:rPr lang="en-US" altLang="zh-CN"/>
              <a:pPr>
                <a:defRPr/>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1269714-F5B5-4063-A42B-A79AF3D980BB}"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30C6C87-5044-4E00-BD1C-3F0F0A5E23B3}"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E1A05352-44D2-4D1B-A9AA-2F1BF82206C8}"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4ED95A08-5D8B-479C-83C9-1045EF67B869}"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F9923C31-68C7-4E4E-B60A-D9666DC50AAE}"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3525287-7656-4BC1-97C6-C000E5BB91C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FA0F1D8-408A-439B-ABEA-BF1C0112B4F5}"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eaLnBrk="1" hangingPunct="1">
              <a:defRPr sz="1400" b="0">
                <a:solidFill>
                  <a:schemeClr val="tx1"/>
                </a:solidFill>
                <a:effectLst/>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1" hangingPunct="1">
              <a:defRPr sz="1400" b="0">
                <a:solidFill>
                  <a:schemeClr val="tx1"/>
                </a:solidFill>
                <a:effectLst/>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400" b="0">
                <a:solidFill>
                  <a:schemeClr val="tx1"/>
                </a:solidFill>
                <a:latin typeface="Arial" charset="0"/>
                <a:ea typeface="宋体" pitchFamily="2" charset="-122"/>
              </a:defRPr>
            </a:lvl1pPr>
          </a:lstStyle>
          <a:p>
            <a:pPr>
              <a:defRPr/>
            </a:pPr>
            <a:fld id="{BB4B9E37-C64C-4651-A1AE-47F075F87D0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943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chemeClr val="tx1"/>
                </a:solidFill>
                <a:latin typeface="Arial" charset="0"/>
                <a:ea typeface="+mn-ea"/>
              </a:defRPr>
            </a:lvl1pPr>
          </a:lstStyle>
          <a:p>
            <a:pPr>
              <a:defRPr/>
            </a:pPr>
            <a:endParaRPr lang="en-US" altLang="zh-CN"/>
          </a:p>
        </p:txBody>
      </p:sp>
      <p:sp>
        <p:nvSpPr>
          <p:cNvPr id="99430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solidFill>
                  <a:schemeClr val="tx1"/>
                </a:solidFill>
                <a:latin typeface="Arial" charset="0"/>
                <a:ea typeface="+mn-ea"/>
              </a:defRPr>
            </a:lvl1pPr>
          </a:lstStyle>
          <a:p>
            <a:pPr>
              <a:defRPr/>
            </a:pPr>
            <a:endParaRPr lang="en-US" altLang="zh-CN"/>
          </a:p>
        </p:txBody>
      </p:sp>
      <p:sp>
        <p:nvSpPr>
          <p:cNvPr id="9943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Arial" charset="0"/>
                <a:ea typeface="+mn-ea"/>
              </a:defRPr>
            </a:lvl1pPr>
          </a:lstStyle>
          <a:p>
            <a:pPr>
              <a:defRPr/>
            </a:pPr>
            <a:fld id="{15C17AAB-0E66-4FE3-A2CA-313A5A51EE81}"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09800" y="1828800"/>
            <a:ext cx="6934232" cy="1957390"/>
          </a:xfrm>
          <a:solidFill>
            <a:srgbClr val="0000FF"/>
          </a:solid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b="1" dirty="0" smtClean="0">
                <a:solidFill>
                  <a:schemeClr val="bg1"/>
                </a:solidFill>
                <a:latin typeface="华文楷体" pitchFamily="2" charset="-122"/>
                <a:ea typeface="华文楷体" pitchFamily="2" charset="-122"/>
              </a:rPr>
              <a:t>推进责任医生签约服务</a:t>
            </a:r>
            <a:endParaRPr lang="zh-CN" altLang="en-US" b="1" dirty="0">
              <a:solidFill>
                <a:schemeClr val="bg1"/>
              </a:solidFill>
              <a:latin typeface="华文楷体" pitchFamily="2" charset="-122"/>
              <a:ea typeface="华文楷体" pitchFamily="2" charset="-122"/>
            </a:endParaRPr>
          </a:p>
        </p:txBody>
      </p:sp>
      <p:sp>
        <p:nvSpPr>
          <p:cNvPr id="3" name="副标题 2"/>
          <p:cNvSpPr>
            <a:spLocks noGrp="1"/>
          </p:cNvSpPr>
          <p:nvPr>
            <p:ph type="subTitle" idx="1"/>
          </p:nvPr>
        </p:nvSpPr>
        <p:spPr>
          <a:xfrm>
            <a:off x="1528786" y="4572008"/>
            <a:ext cx="6400800" cy="1143008"/>
          </a:xfrm>
        </p:spPr>
        <p:txBody>
          <a:bodyPr>
            <a:normAutofit/>
          </a:bodyPr>
          <a:lstStyle/>
          <a:p>
            <a:r>
              <a:rPr lang="zh-CN" altLang="en-US" sz="2800" b="1" dirty="0" smtClean="0">
                <a:solidFill>
                  <a:srgbClr val="0000FF"/>
                </a:solidFill>
              </a:rPr>
              <a:t>浙江</a:t>
            </a:r>
            <a:r>
              <a:rPr lang="zh-CN" altLang="en-US" sz="2800" b="1" dirty="0" smtClean="0">
                <a:solidFill>
                  <a:srgbClr val="0000FF"/>
                </a:solidFill>
              </a:rPr>
              <a:t>省</a:t>
            </a:r>
            <a:r>
              <a:rPr lang="zh-CN" altLang="en-US" sz="2800" b="1" dirty="0" smtClean="0">
                <a:solidFill>
                  <a:srgbClr val="0000FF"/>
                </a:solidFill>
              </a:rPr>
              <a:t>卫计委基层处     胡   玲</a:t>
            </a:r>
            <a:endParaRPr lang="en-US" altLang="zh-CN" sz="2800" b="1" dirty="0" smtClean="0">
              <a:solidFill>
                <a:srgbClr val="0000FF"/>
              </a:solidFill>
            </a:endParaRPr>
          </a:p>
          <a:p>
            <a:r>
              <a:rPr lang="en-US" altLang="zh-CN" sz="2800" b="1" dirty="0" smtClean="0">
                <a:solidFill>
                  <a:srgbClr val="0000FF"/>
                </a:solidFill>
              </a:rPr>
              <a:t>2017</a:t>
            </a:r>
            <a:r>
              <a:rPr lang="zh-CN" altLang="en-US" sz="2800" b="1" dirty="0" smtClean="0">
                <a:solidFill>
                  <a:srgbClr val="0000FF"/>
                </a:solidFill>
              </a:rPr>
              <a:t>年</a:t>
            </a:r>
            <a:r>
              <a:rPr lang="en-US" altLang="zh-CN" sz="2800" b="1" dirty="0" smtClean="0">
                <a:solidFill>
                  <a:srgbClr val="0000FF"/>
                </a:solidFill>
              </a:rPr>
              <a:t>07</a:t>
            </a:r>
            <a:r>
              <a:rPr lang="zh-CN" altLang="en-US" sz="2800" b="1" dirty="0" smtClean="0">
                <a:solidFill>
                  <a:srgbClr val="0000FF"/>
                </a:solidFill>
              </a:rPr>
              <a:t>月</a:t>
            </a:r>
            <a:r>
              <a:rPr lang="en-US" altLang="zh-CN" sz="2800" b="1" dirty="0" smtClean="0">
                <a:solidFill>
                  <a:srgbClr val="0000FF"/>
                </a:solidFill>
              </a:rPr>
              <a:t>14</a:t>
            </a:r>
            <a:r>
              <a:rPr lang="zh-CN" altLang="en-US" sz="2800" b="1" dirty="0" smtClean="0">
                <a:solidFill>
                  <a:srgbClr val="0000FF"/>
                </a:solidFill>
              </a:rPr>
              <a:t>日</a:t>
            </a:r>
            <a:endParaRPr lang="zh-CN" altLang="en-US" sz="2800" b="1" dirty="0">
              <a:solidFill>
                <a:srgbClr val="0000FF"/>
              </a:solidFill>
            </a:endParaRPr>
          </a:p>
        </p:txBody>
      </p:sp>
      <p:sp>
        <p:nvSpPr>
          <p:cNvPr id="4" name="标题 1"/>
          <p:cNvSpPr txBox="1">
            <a:spLocks/>
          </p:cNvSpPr>
          <p:nvPr/>
        </p:nvSpPr>
        <p:spPr>
          <a:xfrm>
            <a:off x="-32" y="2071678"/>
            <a:ext cx="2286016" cy="1512889"/>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5" name="图片 4" descr="雷峰塔2.jpg"/>
          <p:cNvPicPr>
            <a:picLocks noChangeAspect="1"/>
          </p:cNvPicPr>
          <p:nvPr/>
        </p:nvPicPr>
        <p:blipFill>
          <a:blip r:embed="rId2" cstate="print"/>
          <a:stretch>
            <a:fillRect/>
          </a:stretch>
        </p:blipFill>
        <p:spPr>
          <a:xfrm>
            <a:off x="-32" y="1828800"/>
            <a:ext cx="2286016" cy="195739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19600" y="1371600"/>
            <a:ext cx="4343400" cy="5029200"/>
          </a:xfrm>
        </p:spPr>
        <p:txBody>
          <a:bodyPr/>
          <a:lstStyle/>
          <a:p>
            <a:pPr>
              <a:spcBef>
                <a:spcPts val="1200"/>
              </a:spcBef>
              <a:buClr>
                <a:srgbClr val="C00000"/>
              </a:buClr>
              <a:buFont typeface="Wingdings" pitchFamily="2" charset="2"/>
              <a:buChar char="p"/>
            </a:pPr>
            <a:r>
              <a:rPr lang="zh-CN" altLang="en-US" sz="2400" b="1" dirty="0" smtClean="0">
                <a:solidFill>
                  <a:srgbClr val="0000FF"/>
                </a:solidFill>
                <a:latin typeface="华文楷体" pitchFamily="2" charset="-122"/>
                <a:ea typeface="华文楷体" pitchFamily="2" charset="-122"/>
              </a:rPr>
              <a:t>责任医生为签约对象提供约定的基本医疗和基本公共卫生服务，</a:t>
            </a:r>
            <a:r>
              <a:rPr lang="zh-CN" altLang="en-US" sz="2400" b="1" dirty="0" smtClean="0">
                <a:solidFill>
                  <a:srgbClr val="FF0000"/>
                </a:solidFill>
                <a:latin typeface="华文楷体" pitchFamily="2" charset="-122"/>
                <a:ea typeface="华文楷体" pitchFamily="2" charset="-122"/>
              </a:rPr>
              <a:t>按年收取服务费</a:t>
            </a:r>
            <a:endParaRPr lang="en-US" altLang="zh-CN" sz="2400" b="1" dirty="0" smtClean="0">
              <a:solidFill>
                <a:srgbClr val="FF0000"/>
              </a:solidFill>
              <a:latin typeface="华文楷体" pitchFamily="2" charset="-122"/>
              <a:ea typeface="华文楷体" pitchFamily="2" charset="-122"/>
            </a:endParaRPr>
          </a:p>
          <a:p>
            <a:pPr>
              <a:spcBef>
                <a:spcPts val="1200"/>
              </a:spcBef>
              <a:buClr>
                <a:srgbClr val="C00000"/>
              </a:buClr>
              <a:buFont typeface="Wingdings" pitchFamily="2" charset="2"/>
              <a:buChar char="p"/>
            </a:pPr>
            <a:r>
              <a:rPr lang="zh-CN" altLang="en-US" sz="2400" b="1" dirty="0" smtClean="0">
                <a:solidFill>
                  <a:srgbClr val="0000FF"/>
                </a:solidFill>
                <a:latin typeface="华文楷体" pitchFamily="2" charset="-122"/>
                <a:ea typeface="华文楷体" pitchFamily="2" charset="-122"/>
              </a:rPr>
              <a:t>由各市、县（市、区）根据当地医疗卫生服务水平、签约人群结构及医保基金和公卫经费承受能力等因素确定</a:t>
            </a:r>
            <a:endParaRPr lang="en-US" altLang="zh-CN" sz="2400" b="1" dirty="0" smtClean="0">
              <a:solidFill>
                <a:srgbClr val="0000FF"/>
              </a:solidFill>
              <a:latin typeface="华文楷体" pitchFamily="2" charset="-122"/>
              <a:ea typeface="华文楷体" pitchFamily="2" charset="-122"/>
            </a:endParaRPr>
          </a:p>
          <a:p>
            <a:pPr>
              <a:spcBef>
                <a:spcPts val="1200"/>
              </a:spcBef>
              <a:buClr>
                <a:srgbClr val="C00000"/>
              </a:buClr>
              <a:buFont typeface="Wingdings" pitchFamily="2" charset="2"/>
              <a:buChar char="p"/>
            </a:pPr>
            <a:r>
              <a:rPr lang="zh-CN" altLang="en-US" sz="2400" b="1" dirty="0" smtClean="0">
                <a:solidFill>
                  <a:srgbClr val="0000FF"/>
                </a:solidFill>
                <a:latin typeface="华文楷体" pitchFamily="2" charset="-122"/>
                <a:ea typeface="华文楷体" pitchFamily="2" charset="-122"/>
              </a:rPr>
              <a:t>签约服务费主要用于对签约责任医生经考核认定提供有效服务的报酬，</a:t>
            </a:r>
            <a:r>
              <a:rPr lang="zh-CN" altLang="en-US" sz="2400" b="1" dirty="0" smtClean="0">
                <a:solidFill>
                  <a:srgbClr val="FF0000"/>
                </a:solidFill>
                <a:latin typeface="华文楷体" pitchFamily="2" charset="-122"/>
                <a:ea typeface="华文楷体" pitchFamily="2" charset="-122"/>
              </a:rPr>
              <a:t>不纳入绩效工资和其他应得的奖补经费总额</a:t>
            </a:r>
            <a:endParaRPr lang="zh-CN" altLang="en-US" sz="2400" b="1" dirty="0">
              <a:solidFill>
                <a:srgbClr val="FF0000"/>
              </a:solidFill>
              <a:latin typeface="华文楷体" pitchFamily="2" charset="-122"/>
              <a:ea typeface="华文楷体" pitchFamily="2" charset="-122"/>
            </a:endParaRPr>
          </a:p>
        </p:txBody>
      </p:sp>
      <p:sp>
        <p:nvSpPr>
          <p:cNvPr id="4" name="TextBox 3"/>
          <p:cNvSpPr txBox="1"/>
          <p:nvPr/>
        </p:nvSpPr>
        <p:spPr>
          <a:xfrm>
            <a:off x="0" y="0"/>
            <a:ext cx="9144000" cy="1143000"/>
          </a:xfrm>
          <a:prstGeom prst="rect">
            <a:avLst/>
          </a:prstGeom>
          <a:solidFill>
            <a:srgbClr val="0000FF"/>
          </a:solidFill>
          <a:ln w="9525">
            <a:noFill/>
            <a:miter lim="800000"/>
          </a:ln>
        </p:spPr>
        <p:txBody>
          <a:bodyPr vert="horz" wrap="square" lIns="91440" tIns="45720" rIns="91440" bIns="45720" numCol="1" anchor="ctr" anchorCtr="0" compatLnSpc="1">
            <a:noAutofit/>
          </a:bodyPr>
          <a:lstStyle/>
          <a:p>
            <a:pPr algn="ctr" eaLnBrk="0" hangingPunct="0">
              <a:defRPr/>
            </a:pPr>
            <a:r>
              <a:rPr lang="zh-CN" altLang="en-US" sz="4000" dirty="0" smtClean="0">
                <a:solidFill>
                  <a:schemeClr val="accent3"/>
                </a:solidFill>
                <a:cs typeface="+mj-cs"/>
              </a:rPr>
              <a:t>签约服务费用的来源和使用</a:t>
            </a:r>
          </a:p>
        </p:txBody>
      </p:sp>
      <p:sp>
        <p:nvSpPr>
          <p:cNvPr id="5" name="矩形 4"/>
          <p:cNvSpPr/>
          <p:nvPr/>
        </p:nvSpPr>
        <p:spPr>
          <a:xfrm>
            <a:off x="381000" y="4724400"/>
            <a:ext cx="3962400" cy="1569660"/>
          </a:xfrm>
          <a:prstGeom prst="rect">
            <a:avLst/>
          </a:prstGeom>
        </p:spPr>
        <p:txBody>
          <a:bodyPr wrap="square">
            <a:spAutoFit/>
          </a:bodyPr>
          <a:lstStyle/>
          <a:p>
            <a:r>
              <a:rPr lang="zh-CN" altLang="en-US" dirty="0" smtClean="0">
                <a:solidFill>
                  <a:srgbClr val="0000FF"/>
                </a:solidFill>
              </a:rPr>
              <a:t>起步阶段，要充分考虑居民的接受度和承受力，合理确定签约居民个人承担比例，</a:t>
            </a:r>
            <a:r>
              <a:rPr lang="zh-CN" altLang="en-US" dirty="0" smtClean="0">
                <a:solidFill>
                  <a:srgbClr val="C00000"/>
                </a:solidFill>
              </a:rPr>
              <a:t>各级财政应视情予以支持</a:t>
            </a:r>
            <a:endParaRPr lang="zh-CN" altLang="en-US" dirty="0">
              <a:solidFill>
                <a:srgbClr val="C00000"/>
              </a:solidFill>
            </a:endParaRPr>
          </a:p>
        </p:txBody>
      </p:sp>
      <p:graphicFrame>
        <p:nvGraphicFramePr>
          <p:cNvPr id="7" name="图示 6"/>
          <p:cNvGraphicFramePr/>
          <p:nvPr>
            <p:extLst>
              <p:ext uri="{D42A27DB-BD31-4B8C-83A1-F6EECF244321}">
                <p14:modId xmlns:p14="http://schemas.microsoft.com/office/powerpoint/2010/main" val="44254471"/>
              </p:ext>
            </p:extLst>
          </p:nvPr>
        </p:nvGraphicFramePr>
        <p:xfrm>
          <a:off x="0" y="1295400"/>
          <a:ext cx="4114800" cy="350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17136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1143000"/>
          </a:xfrm>
          <a:prstGeom prst="rect">
            <a:avLst/>
          </a:prstGeom>
          <a:solidFill>
            <a:srgbClr val="0000FF"/>
          </a:solidFill>
          <a:ln w="9525">
            <a:noFill/>
            <a:miter lim="800000"/>
          </a:ln>
        </p:spPr>
        <p:txBody>
          <a:bodyPr vert="horz" wrap="square" lIns="91440" tIns="45720" rIns="91440" bIns="45720" numCol="1" anchor="ctr" anchorCtr="0" compatLnSpc="1">
            <a:noAutofit/>
          </a:bodyPr>
          <a:lstStyle/>
          <a:p>
            <a:pPr algn="ctr" eaLnBrk="0" hangingPunct="0">
              <a:defRPr/>
            </a:pPr>
            <a:r>
              <a:rPr lang="zh-CN" altLang="en-US" sz="4000" dirty="0" smtClean="0">
                <a:solidFill>
                  <a:schemeClr val="accent3"/>
                </a:solidFill>
                <a:cs typeface="+mj-cs"/>
              </a:rPr>
              <a:t> 争取签约服务经费的理由</a:t>
            </a:r>
          </a:p>
        </p:txBody>
      </p:sp>
      <p:sp>
        <p:nvSpPr>
          <p:cNvPr id="4" name="矩形 3"/>
          <p:cNvSpPr/>
          <p:nvPr/>
        </p:nvSpPr>
        <p:spPr>
          <a:xfrm>
            <a:off x="2247928" y="1643050"/>
            <a:ext cx="6324600" cy="2798202"/>
          </a:xfrm>
          <a:prstGeom prst="rect">
            <a:avLst/>
          </a:prstGeom>
        </p:spPr>
        <p:txBody>
          <a:bodyPr wrap="square">
            <a:spAutoFit/>
          </a:bodyPr>
          <a:lstStyle/>
          <a:p>
            <a:pPr marL="342900" indent="-342900">
              <a:lnSpc>
                <a:spcPts val="3000"/>
              </a:lnSpc>
              <a:buFont typeface="Wingdings" pitchFamily="2" charset="2"/>
              <a:buChar char="u"/>
            </a:pPr>
            <a:r>
              <a:rPr lang="zh-CN" altLang="en-US" dirty="0" smtClean="0">
                <a:solidFill>
                  <a:srgbClr val="C00000"/>
                </a:solidFill>
                <a:effectLst>
                  <a:outerShdw blurRad="38100" dist="38100" dir="2700000" algn="tl">
                    <a:srgbClr val="000000">
                      <a:alpha val="43137"/>
                    </a:srgbClr>
                  </a:outerShdw>
                </a:effectLst>
              </a:rPr>
              <a:t>设立签约服务费，不纳入绩效工资总额</a:t>
            </a:r>
            <a:endParaRPr lang="en-US" altLang="zh-CN" dirty="0" smtClean="0">
              <a:solidFill>
                <a:srgbClr val="C00000"/>
              </a:solidFill>
              <a:effectLst>
                <a:outerShdw blurRad="38100" dist="38100" dir="2700000" algn="tl">
                  <a:srgbClr val="000000">
                    <a:alpha val="43137"/>
                  </a:srgbClr>
                </a:outerShdw>
              </a:effectLst>
            </a:endParaRPr>
          </a:p>
          <a:p>
            <a:pPr marL="342900" indent="-342900">
              <a:lnSpc>
                <a:spcPts val="3500"/>
              </a:lnSpc>
              <a:spcBef>
                <a:spcPts val="600"/>
              </a:spcBef>
            </a:pPr>
            <a:r>
              <a:rPr lang="en-US" altLang="zh-CN" dirty="0" smtClean="0">
                <a:effectLst>
                  <a:outerShdw blurRad="38100" dist="38100" dir="2700000" algn="tl">
                    <a:srgbClr val="000000">
                      <a:alpha val="43137"/>
                    </a:srgbClr>
                  </a:outerShdw>
                </a:effectLst>
              </a:rPr>
              <a:t>     </a:t>
            </a:r>
            <a:r>
              <a:rPr lang="en-US" altLang="zh-CN" dirty="0" smtClean="0">
                <a:solidFill>
                  <a:srgbClr val="000099"/>
                </a:solidFill>
                <a:effectLst>
                  <a:outerShdw blurRad="38100" dist="38100" dir="2700000" algn="tl">
                    <a:srgbClr val="000000">
                      <a:alpha val="43137"/>
                    </a:srgbClr>
                  </a:outerShdw>
                </a:effectLst>
              </a:rPr>
              <a:t>①</a:t>
            </a:r>
            <a:r>
              <a:rPr lang="zh-CN" altLang="en-US" dirty="0" smtClean="0">
                <a:solidFill>
                  <a:srgbClr val="000099"/>
                </a:solidFill>
                <a:effectLst>
                  <a:outerShdw blurRad="38100" dist="38100" dir="2700000" algn="tl">
                    <a:srgbClr val="000000">
                      <a:alpha val="43137"/>
                    </a:srgbClr>
                  </a:outerShdw>
                </a:effectLst>
              </a:rPr>
              <a:t> 发挥激励和监督作用</a:t>
            </a:r>
            <a:r>
              <a:rPr lang="en-US" altLang="zh-CN" dirty="0" smtClean="0">
                <a:solidFill>
                  <a:srgbClr val="000099"/>
                </a:solidFill>
                <a:effectLst>
                  <a:outerShdw blurRad="38100" dist="38100" dir="2700000" algn="tl">
                    <a:srgbClr val="000000">
                      <a:alpha val="43137"/>
                    </a:srgbClr>
                  </a:outerShdw>
                </a:effectLst>
              </a:rPr>
              <a:t> </a:t>
            </a:r>
          </a:p>
          <a:p>
            <a:pPr marL="342900" indent="-342900">
              <a:lnSpc>
                <a:spcPts val="3500"/>
              </a:lnSpc>
            </a:pPr>
            <a:r>
              <a:rPr lang="en-US" altLang="zh-CN" dirty="0" smtClean="0">
                <a:solidFill>
                  <a:srgbClr val="000099"/>
                </a:solidFill>
                <a:effectLst>
                  <a:outerShdw blurRad="38100" dist="38100" dir="2700000" algn="tl">
                    <a:srgbClr val="000000">
                      <a:alpha val="43137"/>
                    </a:srgbClr>
                  </a:outerShdw>
                </a:effectLst>
              </a:rPr>
              <a:t>     ②</a:t>
            </a:r>
            <a:r>
              <a:rPr lang="zh-CN" altLang="en-US" dirty="0" smtClean="0">
                <a:solidFill>
                  <a:srgbClr val="000099"/>
                </a:solidFill>
                <a:effectLst>
                  <a:outerShdw blurRad="38100" dist="38100" dir="2700000" algn="tl">
                    <a:srgbClr val="000000">
                      <a:alpha val="43137"/>
                    </a:srgbClr>
                  </a:outerShdw>
                </a:effectLst>
              </a:rPr>
              <a:t>有效签约    保证 质量</a:t>
            </a:r>
            <a:endParaRPr lang="en-US" altLang="zh-CN" dirty="0" smtClean="0">
              <a:solidFill>
                <a:srgbClr val="000099"/>
              </a:solidFill>
              <a:effectLst>
                <a:outerShdw blurRad="38100" dist="38100" dir="2700000" algn="tl">
                  <a:srgbClr val="000000">
                    <a:alpha val="43137"/>
                  </a:srgbClr>
                </a:outerShdw>
              </a:effectLst>
            </a:endParaRPr>
          </a:p>
          <a:p>
            <a:pPr marL="342900" indent="-342900">
              <a:lnSpc>
                <a:spcPts val="3500"/>
              </a:lnSpc>
            </a:pPr>
            <a:r>
              <a:rPr lang="en-US" altLang="zh-CN" dirty="0" smtClean="0">
                <a:solidFill>
                  <a:srgbClr val="000099"/>
                </a:solidFill>
                <a:effectLst>
                  <a:outerShdw blurRad="38100" dist="38100" dir="2700000" algn="tl">
                    <a:srgbClr val="000000">
                      <a:alpha val="43137"/>
                    </a:srgbClr>
                  </a:outerShdw>
                </a:effectLst>
              </a:rPr>
              <a:t>     ③</a:t>
            </a:r>
            <a:r>
              <a:rPr lang="zh-CN" altLang="en-US" dirty="0" smtClean="0">
                <a:solidFill>
                  <a:srgbClr val="000099"/>
                </a:solidFill>
                <a:effectLst>
                  <a:outerShdw blurRad="38100" dist="38100" dir="2700000" algn="tl">
                    <a:srgbClr val="000000">
                      <a:alpha val="43137"/>
                    </a:srgbClr>
                  </a:outerShdw>
                </a:effectLst>
              </a:rPr>
              <a:t>支付上级专家的费用</a:t>
            </a:r>
            <a:endParaRPr lang="en-US" altLang="zh-CN" dirty="0" smtClean="0">
              <a:solidFill>
                <a:srgbClr val="000099"/>
              </a:solidFill>
              <a:effectLst>
                <a:outerShdw blurRad="38100" dist="38100" dir="2700000" algn="tl">
                  <a:srgbClr val="000000">
                    <a:alpha val="43137"/>
                  </a:srgbClr>
                </a:outerShdw>
              </a:effectLst>
            </a:endParaRPr>
          </a:p>
          <a:p>
            <a:pPr marL="342900" indent="-342900">
              <a:lnSpc>
                <a:spcPts val="3500"/>
              </a:lnSpc>
            </a:pPr>
            <a:r>
              <a:rPr lang="en-US" altLang="zh-CN" dirty="0" smtClean="0">
                <a:solidFill>
                  <a:srgbClr val="000099"/>
                </a:solidFill>
                <a:effectLst>
                  <a:outerShdw blurRad="38100" dist="38100" dir="2700000" algn="tl">
                    <a:srgbClr val="000000">
                      <a:alpha val="43137"/>
                    </a:srgbClr>
                  </a:outerShdw>
                </a:effectLst>
              </a:rPr>
              <a:t>     ④</a:t>
            </a:r>
            <a:r>
              <a:rPr lang="zh-CN" altLang="en-US" dirty="0" smtClean="0">
                <a:solidFill>
                  <a:srgbClr val="000099"/>
                </a:solidFill>
                <a:effectLst>
                  <a:outerShdw blurRad="38100" dist="38100" dir="2700000" algn="tl">
                    <a:srgbClr val="000000">
                      <a:alpha val="43137"/>
                    </a:srgbClr>
                  </a:outerShdw>
                </a:effectLst>
              </a:rPr>
              <a:t>有些服务没有收费</a:t>
            </a:r>
            <a:endParaRPr lang="en-US" altLang="zh-CN" dirty="0" smtClean="0">
              <a:solidFill>
                <a:srgbClr val="000099"/>
              </a:solidFill>
              <a:effectLst>
                <a:outerShdw blurRad="38100" dist="38100" dir="2700000" algn="tl">
                  <a:srgbClr val="000000">
                    <a:alpha val="43137"/>
                  </a:srgbClr>
                </a:outerShdw>
              </a:effectLst>
            </a:endParaRPr>
          </a:p>
          <a:p>
            <a:pPr marL="342900" indent="-342900">
              <a:lnSpc>
                <a:spcPts val="3500"/>
              </a:lnSpc>
            </a:pPr>
            <a:r>
              <a:rPr lang="en-US" altLang="zh-CN" dirty="0" smtClean="0">
                <a:solidFill>
                  <a:srgbClr val="000099"/>
                </a:solidFill>
                <a:effectLst>
                  <a:outerShdw blurRad="38100" dist="38100" dir="2700000" algn="tl">
                    <a:srgbClr val="000000">
                      <a:alpha val="43137"/>
                    </a:srgbClr>
                  </a:outerShdw>
                </a:effectLst>
              </a:rPr>
              <a:t>     ⑤</a:t>
            </a:r>
            <a:r>
              <a:rPr lang="zh-CN" altLang="en-US" dirty="0" smtClean="0">
                <a:solidFill>
                  <a:srgbClr val="000099"/>
                </a:solidFill>
                <a:effectLst>
                  <a:outerShdw blurRad="38100" dist="38100" dir="2700000" algn="tl">
                    <a:srgbClr val="000000">
                      <a:alpha val="43137"/>
                    </a:srgbClr>
                  </a:outerShdw>
                </a:effectLst>
              </a:rPr>
              <a:t>学习上海长宁区做法</a:t>
            </a:r>
            <a:endParaRPr lang="en-US" altLang="zh-CN" dirty="0" smtClean="0">
              <a:solidFill>
                <a:srgbClr val="000099"/>
              </a:solidFill>
              <a:effectLst>
                <a:outerShdw blurRad="38100" dist="38100" dir="2700000" algn="tl">
                  <a:srgbClr val="000000">
                    <a:alpha val="43137"/>
                  </a:srgbClr>
                </a:outerShdw>
              </a:effectLst>
            </a:endParaRPr>
          </a:p>
        </p:txBody>
      </p:sp>
      <p:sp>
        <p:nvSpPr>
          <p:cNvPr id="7" name="矩形 6"/>
          <p:cNvSpPr/>
          <p:nvPr/>
        </p:nvSpPr>
        <p:spPr>
          <a:xfrm>
            <a:off x="685800" y="4678740"/>
            <a:ext cx="7696200" cy="1200329"/>
          </a:xfrm>
          <a:prstGeom prst="rect">
            <a:avLst/>
          </a:prstGeom>
        </p:spPr>
        <p:txBody>
          <a:bodyPr wrap="square">
            <a:spAutoFit/>
          </a:bodyPr>
          <a:lstStyle/>
          <a:p>
            <a:r>
              <a:rPr lang="zh-CN" altLang="en-US" dirty="0" smtClean="0">
                <a:solidFill>
                  <a:srgbClr val="000099"/>
                </a:solidFill>
                <a:effectLst>
                  <a:outerShdw blurRad="38100" dist="38100" dir="2700000" algn="tl">
                    <a:srgbClr val="000000">
                      <a:alpha val="43137"/>
                    </a:srgbClr>
                  </a:outerShdw>
                </a:effectLst>
              </a:rPr>
              <a:t>    各地出台的文件，起步阶段，签约服务经费来源各有不同，其中</a:t>
            </a:r>
            <a:r>
              <a:rPr lang="zh-CN" altLang="en-US" dirty="0" smtClean="0">
                <a:solidFill>
                  <a:srgbClr val="C00000"/>
                </a:solidFill>
                <a:effectLst>
                  <a:outerShdw blurRad="38100" dist="38100" dir="2700000" algn="tl">
                    <a:srgbClr val="000000">
                      <a:alpha val="43137"/>
                    </a:srgbClr>
                  </a:outerShdw>
                </a:effectLst>
              </a:rPr>
              <a:t>杭州市、绍兴市、台州市</a:t>
            </a:r>
            <a:r>
              <a:rPr lang="zh-CN" altLang="en-US" dirty="0" smtClean="0">
                <a:solidFill>
                  <a:srgbClr val="000099"/>
                </a:solidFill>
                <a:effectLst>
                  <a:outerShdw blurRad="38100" dist="38100" dir="2700000" algn="tl">
                    <a:srgbClr val="000000">
                      <a:alpha val="43137"/>
                    </a:srgbClr>
                  </a:outerShdw>
                </a:effectLst>
              </a:rPr>
              <a:t>等</a:t>
            </a:r>
            <a:r>
              <a:rPr lang="en-US" altLang="zh-CN" dirty="0" smtClean="0">
                <a:solidFill>
                  <a:srgbClr val="000099"/>
                </a:solidFill>
                <a:effectLst>
                  <a:outerShdw blurRad="38100" dist="38100" dir="2700000" algn="tl">
                    <a:srgbClr val="000000">
                      <a:alpha val="43137"/>
                    </a:srgbClr>
                  </a:outerShdw>
                </a:effectLst>
              </a:rPr>
              <a:t>7</a:t>
            </a:r>
            <a:r>
              <a:rPr lang="zh-CN" altLang="en-US" dirty="0" smtClean="0">
                <a:solidFill>
                  <a:srgbClr val="000099"/>
                </a:solidFill>
                <a:effectLst>
                  <a:outerShdw blurRad="38100" dist="38100" dir="2700000" algn="tl">
                    <a:srgbClr val="000000">
                      <a:alpha val="43137"/>
                    </a:srgbClr>
                  </a:outerShdw>
                </a:effectLst>
              </a:rPr>
              <a:t>个市以政府投入为主</a:t>
            </a:r>
            <a:endParaRPr lang="zh-CN" altLang="en-US" dirty="0">
              <a:solidFill>
                <a:srgbClr val="000099"/>
              </a:solidFill>
              <a:effectLst>
                <a:outerShdw blurRad="38100" dist="38100" dir="2700000" algn="tl">
                  <a:srgbClr val="000000">
                    <a:alpha val="43137"/>
                  </a:srgbClr>
                </a:outerShdw>
              </a:effectLst>
            </a:endParaRPr>
          </a:p>
        </p:txBody>
      </p:sp>
      <p:sp>
        <p:nvSpPr>
          <p:cNvPr id="8" name="圆角矩形 7"/>
          <p:cNvSpPr/>
          <p:nvPr/>
        </p:nvSpPr>
        <p:spPr>
          <a:xfrm>
            <a:off x="304800" y="2667000"/>
            <a:ext cx="1828800" cy="762000"/>
          </a:xfrm>
          <a:prstGeom prst="roundRect">
            <a:avLst/>
          </a:prstGeom>
          <a:solidFill>
            <a:srgbClr val="0070C0"/>
          </a:solidFill>
          <a:ln>
            <a:noFill/>
          </a:ln>
          <a:effectLst>
            <a:outerShdw blurRad="149987" dist="250190" dir="8460000" algn="ctr">
              <a:srgbClr val="000000">
                <a:alpha val="28000"/>
              </a:srgbClr>
            </a:outerShdw>
            <a:softEdge rad="31750"/>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accent5"/>
                </a:solidFill>
                <a:effectLst>
                  <a:outerShdw blurRad="38100" dist="38100" dir="2700000" algn="tl">
                    <a:srgbClr val="000000">
                      <a:alpha val="43137"/>
                    </a:srgbClr>
                  </a:outerShdw>
                </a:effectLst>
                <a:latin typeface="+mj-ea"/>
                <a:ea typeface="+mj-ea"/>
              </a:rPr>
              <a:t>争取理由</a:t>
            </a:r>
            <a:endParaRPr lang="zh-CN" altLang="en-US" sz="2800" dirty="0">
              <a:solidFill>
                <a:schemeClr val="accent5"/>
              </a:solidFill>
              <a:effectLst>
                <a:outerShdw blurRad="38100" dist="38100" dir="2700000" algn="tl">
                  <a:srgbClr val="000000">
                    <a:alpha val="43137"/>
                  </a:srgbClr>
                </a:outerShdw>
              </a:effectLst>
              <a:latin typeface="+mj-ea"/>
              <a:ea typeface="+mj-ea"/>
            </a:endParaRPr>
          </a:p>
        </p:txBody>
      </p:sp>
    </p:spTree>
    <p:extLst>
      <p:ext uri="{BB962C8B-B14F-4D97-AF65-F5344CB8AC3E}">
        <p14:creationId xmlns:p14="http://schemas.microsoft.com/office/powerpoint/2010/main" val="8827453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ctrTitle"/>
          </p:nvPr>
        </p:nvSpPr>
        <p:spPr>
          <a:xfrm>
            <a:off x="0" y="0"/>
            <a:ext cx="9144000" cy="1143000"/>
          </a:xfrm>
          <a:solidFill>
            <a:srgbClr val="3333FF"/>
          </a:solidFill>
        </p:spPr>
        <p:txBody>
          <a:bodyPr/>
          <a:lstStyle/>
          <a:p>
            <a:pPr eaLnBrk="1" hangingPunct="1"/>
            <a:r>
              <a:rPr lang="zh-CN" altLang="en-US" sz="4000" b="1" kern="1200" dirty="0">
                <a:solidFill>
                  <a:schemeClr val="accent3"/>
                </a:solidFill>
                <a:latin typeface="华文楷体" pitchFamily="2" charset="-122"/>
                <a:ea typeface="华文楷体" pitchFamily="2" charset="-122"/>
              </a:rPr>
              <a:t>责任医生签约服务</a:t>
            </a:r>
          </a:p>
        </p:txBody>
      </p:sp>
      <p:sp>
        <p:nvSpPr>
          <p:cNvPr id="15" name="矩形 14"/>
          <p:cNvSpPr/>
          <p:nvPr/>
        </p:nvSpPr>
        <p:spPr>
          <a:xfrm>
            <a:off x="571472" y="2292771"/>
            <a:ext cx="8001056" cy="3416320"/>
          </a:xfrm>
          <a:prstGeom prst="rect">
            <a:avLst/>
          </a:prstGeom>
        </p:spPr>
        <p:txBody>
          <a:bodyPr wrap="square">
            <a:spAutoFit/>
          </a:bodyPr>
          <a:lstStyle/>
          <a:p>
            <a:pPr marL="0" lvl="1" fontAlgn="auto">
              <a:spcBef>
                <a:spcPts val="1800"/>
              </a:spcBef>
              <a:spcAft>
                <a:spcPts val="0"/>
              </a:spcAft>
              <a:buClr>
                <a:srgbClr val="C00000"/>
              </a:buClr>
              <a:buFont typeface="Wingdings" pitchFamily="2" charset="2"/>
              <a:buChar char="Ø"/>
              <a:defRPr/>
            </a:pPr>
            <a:r>
              <a:rPr lang="zh-CN" altLang="en-US" sz="2400" b="1" dirty="0" smtClean="0">
                <a:solidFill>
                  <a:srgbClr val="00421E"/>
                </a:solidFill>
                <a:effectLst>
                  <a:outerShdw blurRad="38100" dist="38100" dir="2700000" algn="tl">
                    <a:srgbClr val="000000">
                      <a:alpha val="43137"/>
                    </a:srgbClr>
                  </a:outerShdw>
                </a:effectLst>
                <a:latin typeface="华文楷体" pitchFamily="2" charset="-122"/>
                <a:ea typeface="华文楷体" pitchFamily="2" charset="-122"/>
              </a:rPr>
              <a:t>签约服务费为</a:t>
            </a:r>
            <a:r>
              <a:rPr lang="zh-CN" altLang="en-US" sz="2400" b="1" dirty="0" smtClean="0">
                <a:solidFill>
                  <a:srgbClr val="C00000"/>
                </a:solidFill>
                <a:effectLst>
                  <a:outerShdw blurRad="38100" dist="38100" dir="2700000" algn="tl">
                    <a:srgbClr val="000000">
                      <a:alpha val="43137"/>
                    </a:srgbClr>
                  </a:outerShdw>
                </a:effectLst>
                <a:latin typeface="华文楷体" pitchFamily="2" charset="-122"/>
                <a:ea typeface="华文楷体" pitchFamily="2" charset="-122"/>
              </a:rPr>
              <a:t>绩效工资外</a:t>
            </a:r>
            <a:r>
              <a:rPr lang="zh-CN" altLang="en-US" sz="2400" b="1" dirty="0" smtClean="0">
                <a:solidFill>
                  <a:srgbClr val="00421E"/>
                </a:solidFill>
                <a:effectLst>
                  <a:outerShdw blurRad="38100" dist="38100" dir="2700000" algn="tl">
                    <a:srgbClr val="000000">
                      <a:alpha val="43137"/>
                    </a:srgbClr>
                  </a:outerShdw>
                </a:effectLst>
                <a:latin typeface="华文楷体" pitchFamily="2" charset="-122"/>
                <a:ea typeface="华文楷体" pitchFamily="2" charset="-122"/>
              </a:rPr>
              <a:t>的人员经费补助，并非用于签约工作的直接成本</a:t>
            </a:r>
            <a:endParaRPr lang="en-US" altLang="zh-CN" sz="2400" b="1" dirty="0" smtClean="0">
              <a:solidFill>
                <a:srgbClr val="00421E"/>
              </a:solidFill>
              <a:effectLst>
                <a:outerShdw blurRad="38100" dist="38100" dir="2700000" algn="tl">
                  <a:srgbClr val="000000">
                    <a:alpha val="43137"/>
                  </a:srgbClr>
                </a:outerShdw>
              </a:effectLst>
              <a:latin typeface="华文楷体" pitchFamily="2" charset="-122"/>
              <a:ea typeface="华文楷体" pitchFamily="2" charset="-122"/>
            </a:endParaRPr>
          </a:p>
          <a:p>
            <a:pPr fontAlgn="auto">
              <a:spcBef>
                <a:spcPts val="1800"/>
              </a:spcBef>
              <a:spcAft>
                <a:spcPts val="0"/>
              </a:spcAft>
              <a:buClr>
                <a:srgbClr val="C00000"/>
              </a:buClr>
              <a:buFont typeface="Wingdings" pitchFamily="2" charset="2"/>
              <a:buChar char="Ø"/>
              <a:defRPr/>
            </a:pPr>
            <a:r>
              <a:rPr lang="zh-CN" altLang="en-US" sz="2400" b="1" dirty="0" smtClean="0">
                <a:solidFill>
                  <a:srgbClr val="00421E"/>
                </a:solidFill>
                <a:effectLst>
                  <a:outerShdw blurRad="38100" dist="38100" dir="2700000" algn="tl">
                    <a:srgbClr val="000000">
                      <a:alpha val="43137"/>
                    </a:srgbClr>
                  </a:outerShdw>
                </a:effectLst>
                <a:latin typeface="华文楷体" pitchFamily="2" charset="-122"/>
                <a:ea typeface="华文楷体" pitchFamily="2" charset="-122"/>
              </a:rPr>
              <a:t> 从制度的长远安排，签约服务费由</a:t>
            </a:r>
            <a:r>
              <a:rPr lang="zh-CN" altLang="en-US" sz="2400" b="1" dirty="0" smtClean="0">
                <a:solidFill>
                  <a:srgbClr val="C00000"/>
                </a:solidFill>
                <a:effectLst>
                  <a:outerShdw blurRad="38100" dist="38100" dir="2700000" algn="tl">
                    <a:srgbClr val="000000">
                      <a:alpha val="43137"/>
                    </a:srgbClr>
                  </a:outerShdw>
                </a:effectLst>
                <a:latin typeface="华文楷体" pitchFamily="2" charset="-122"/>
                <a:ea typeface="华文楷体" pitchFamily="2" charset="-122"/>
              </a:rPr>
              <a:t>医保、公共卫生经费</a:t>
            </a:r>
            <a:r>
              <a:rPr lang="zh-CN" altLang="en-US" sz="2400" b="1" dirty="0" smtClean="0">
                <a:solidFill>
                  <a:srgbClr val="00421E"/>
                </a:solidFill>
                <a:effectLst>
                  <a:outerShdw blurRad="38100" dist="38100" dir="2700000" algn="tl">
                    <a:srgbClr val="000000">
                      <a:alpha val="43137"/>
                    </a:srgbClr>
                  </a:outerShdw>
                </a:effectLst>
                <a:latin typeface="华文楷体" pitchFamily="2" charset="-122"/>
                <a:ea typeface="华文楷体" pitchFamily="2" charset="-122"/>
              </a:rPr>
              <a:t>和</a:t>
            </a:r>
            <a:r>
              <a:rPr lang="zh-CN" altLang="en-US" sz="2400" b="1" dirty="0" smtClean="0">
                <a:solidFill>
                  <a:srgbClr val="C00000"/>
                </a:solidFill>
                <a:effectLst>
                  <a:outerShdw blurRad="38100" dist="38100" dir="2700000" algn="tl">
                    <a:srgbClr val="000000">
                      <a:alpha val="43137"/>
                    </a:srgbClr>
                  </a:outerShdw>
                </a:effectLst>
                <a:latin typeface="华文楷体" pitchFamily="2" charset="-122"/>
                <a:ea typeface="华文楷体" pitchFamily="2" charset="-122"/>
              </a:rPr>
              <a:t>个人付费</a:t>
            </a:r>
            <a:r>
              <a:rPr lang="zh-CN" altLang="en-US" sz="2400" b="1" dirty="0" smtClean="0">
                <a:solidFill>
                  <a:srgbClr val="00421E"/>
                </a:solidFill>
                <a:effectLst>
                  <a:outerShdw blurRad="38100" dist="38100" dir="2700000" algn="tl">
                    <a:srgbClr val="000000">
                      <a:alpha val="43137"/>
                    </a:srgbClr>
                  </a:outerShdw>
                </a:effectLst>
                <a:latin typeface="华文楷体" pitchFamily="2" charset="-122"/>
                <a:ea typeface="华文楷体" pitchFamily="2" charset="-122"/>
              </a:rPr>
              <a:t>三方组成</a:t>
            </a:r>
            <a:endParaRPr lang="en-US" altLang="zh-CN" sz="2400" b="1" dirty="0" smtClean="0">
              <a:solidFill>
                <a:srgbClr val="00421E"/>
              </a:solidFill>
              <a:effectLst>
                <a:outerShdw blurRad="38100" dist="38100" dir="2700000" algn="tl">
                  <a:srgbClr val="000000">
                    <a:alpha val="43137"/>
                  </a:srgbClr>
                </a:outerShdw>
              </a:effectLst>
              <a:latin typeface="华文楷体" pitchFamily="2" charset="-122"/>
              <a:ea typeface="华文楷体" pitchFamily="2" charset="-122"/>
            </a:endParaRPr>
          </a:p>
          <a:p>
            <a:pPr marL="0" lvl="1" fontAlgn="auto">
              <a:lnSpc>
                <a:spcPts val="3000"/>
              </a:lnSpc>
              <a:spcBef>
                <a:spcPts val="1800"/>
              </a:spcBef>
              <a:spcAft>
                <a:spcPts val="0"/>
              </a:spcAft>
              <a:buClr>
                <a:srgbClr val="C00000"/>
              </a:buClr>
              <a:buFont typeface="Wingdings" pitchFamily="2" charset="2"/>
              <a:buChar char="Ø"/>
              <a:defRPr/>
            </a:pPr>
            <a:r>
              <a:rPr lang="zh-CN" altLang="en-US" sz="2400" b="1" dirty="0" smtClean="0">
                <a:solidFill>
                  <a:srgbClr val="00421E"/>
                </a:solidFill>
                <a:effectLst>
                  <a:outerShdw blurRad="38100" dist="38100" dir="2700000" algn="tl">
                    <a:srgbClr val="000000">
                      <a:alpha val="43137"/>
                    </a:srgbClr>
                  </a:outerShdw>
                </a:effectLst>
                <a:latin typeface="华文楷体" pitchFamily="2" charset="-122"/>
                <a:ea typeface="华文楷体" pitchFamily="2" charset="-122"/>
              </a:rPr>
              <a:t>从目前工作实际和省政府文件精神来说，起步阶段还是由</a:t>
            </a:r>
            <a:r>
              <a:rPr lang="zh-CN" altLang="en-US" sz="2400" b="1" dirty="0" smtClean="0">
                <a:solidFill>
                  <a:srgbClr val="C00000"/>
                </a:solidFill>
                <a:effectLst>
                  <a:outerShdw blurRad="38100" dist="38100" dir="2700000" algn="tl">
                    <a:srgbClr val="000000">
                      <a:alpha val="43137"/>
                    </a:srgbClr>
                  </a:outerShdw>
                </a:effectLst>
                <a:latin typeface="华文楷体" pitchFamily="2" charset="-122"/>
                <a:ea typeface="华文楷体" pitchFamily="2" charset="-122"/>
              </a:rPr>
              <a:t>财政专项安排</a:t>
            </a:r>
            <a:r>
              <a:rPr lang="zh-CN" altLang="en-US" sz="2400" b="1" dirty="0" smtClean="0">
                <a:solidFill>
                  <a:srgbClr val="00421E"/>
                </a:solidFill>
                <a:effectLst>
                  <a:outerShdw blurRad="38100" dist="38100" dir="2700000" algn="tl">
                    <a:srgbClr val="000000">
                      <a:alpha val="43137"/>
                    </a:srgbClr>
                  </a:outerShdw>
                </a:effectLst>
                <a:latin typeface="华文楷体" pitchFamily="2" charset="-122"/>
                <a:ea typeface="华文楷体" pitchFamily="2" charset="-122"/>
              </a:rPr>
              <a:t>支持为主</a:t>
            </a:r>
            <a:endParaRPr lang="en-US" altLang="zh-CN" sz="2400" b="1" dirty="0" smtClean="0">
              <a:solidFill>
                <a:srgbClr val="00421E"/>
              </a:solidFill>
              <a:effectLst>
                <a:outerShdw blurRad="38100" dist="38100" dir="2700000" algn="tl">
                  <a:srgbClr val="000000">
                    <a:alpha val="43137"/>
                  </a:srgbClr>
                </a:outerShdw>
              </a:effectLst>
              <a:latin typeface="华文楷体" pitchFamily="2" charset="-122"/>
              <a:ea typeface="华文楷体" pitchFamily="2" charset="-122"/>
            </a:endParaRPr>
          </a:p>
          <a:p>
            <a:pPr marL="0" lvl="1" fontAlgn="auto">
              <a:lnSpc>
                <a:spcPts val="3000"/>
              </a:lnSpc>
              <a:spcBef>
                <a:spcPts val="1800"/>
              </a:spcBef>
              <a:spcAft>
                <a:spcPts val="0"/>
              </a:spcAft>
              <a:buClr>
                <a:srgbClr val="C00000"/>
              </a:buClr>
              <a:buFont typeface="Wingdings" pitchFamily="2" charset="2"/>
              <a:buChar char="Ø"/>
              <a:defRPr/>
            </a:pPr>
            <a:r>
              <a:rPr lang="zh-CN" altLang="en-US" dirty="0" smtClean="0">
                <a:solidFill>
                  <a:srgbClr val="00421E"/>
                </a:solidFill>
                <a:effectLst>
                  <a:outerShdw blurRad="38100" dist="38100" dir="2700000" algn="tl">
                    <a:srgbClr val="000000">
                      <a:alpha val="43137"/>
                    </a:srgbClr>
                  </a:outerShdw>
                </a:effectLst>
              </a:rPr>
              <a:t>医保经费</a:t>
            </a:r>
            <a:r>
              <a:rPr lang="en-US" altLang="zh-CN" dirty="0" smtClean="0">
                <a:solidFill>
                  <a:srgbClr val="00421E"/>
                </a:solidFill>
                <a:effectLst>
                  <a:outerShdw blurRad="38100" dist="38100" dir="2700000" algn="tl">
                    <a:srgbClr val="000000">
                      <a:alpha val="43137"/>
                    </a:srgbClr>
                  </a:outerShdw>
                </a:effectLst>
              </a:rPr>
              <a:t>---</a:t>
            </a:r>
            <a:r>
              <a:rPr lang="zh-CN" altLang="en-US" dirty="0" smtClean="0">
                <a:solidFill>
                  <a:srgbClr val="C00000"/>
                </a:solidFill>
                <a:effectLst>
                  <a:outerShdw blurRad="38100" dist="38100" dir="2700000" algn="tl">
                    <a:srgbClr val="000000">
                      <a:alpha val="43137"/>
                    </a:srgbClr>
                  </a:outerShdw>
                </a:effectLst>
              </a:rPr>
              <a:t>一般诊疗费 </a:t>
            </a:r>
            <a:r>
              <a:rPr lang="zh-CN" altLang="en-US" dirty="0" smtClean="0">
                <a:solidFill>
                  <a:srgbClr val="00421E"/>
                </a:solidFill>
                <a:effectLst>
                  <a:outerShdw blurRad="38100" dist="38100" dir="2700000" algn="tl">
                    <a:srgbClr val="000000">
                      <a:alpha val="43137"/>
                    </a:srgbClr>
                  </a:outerShdw>
                </a:effectLst>
              </a:rPr>
              <a:t> 公共卫生经费</a:t>
            </a:r>
            <a:r>
              <a:rPr lang="en-US" altLang="zh-CN" dirty="0" smtClean="0">
                <a:solidFill>
                  <a:srgbClr val="00421E"/>
                </a:solidFill>
                <a:effectLst>
                  <a:outerShdw blurRad="38100" dist="38100" dir="2700000" algn="tl">
                    <a:srgbClr val="000000">
                      <a:alpha val="43137"/>
                    </a:srgbClr>
                  </a:outerShdw>
                </a:effectLst>
              </a:rPr>
              <a:t>----</a:t>
            </a:r>
            <a:r>
              <a:rPr lang="zh-CN" altLang="en-US" dirty="0" smtClean="0">
                <a:solidFill>
                  <a:srgbClr val="C00000"/>
                </a:solidFill>
                <a:effectLst>
                  <a:outerShdw blurRad="38100" dist="38100" dir="2700000" algn="tl">
                    <a:srgbClr val="000000">
                      <a:alpha val="43137"/>
                    </a:srgbClr>
                  </a:outerShdw>
                </a:effectLst>
              </a:rPr>
              <a:t>绩效工资内</a:t>
            </a:r>
            <a:r>
              <a:rPr lang="zh-CN" altLang="en-US" dirty="0">
                <a:solidFill>
                  <a:srgbClr val="C00000"/>
                </a:solidFill>
                <a:effectLst>
                  <a:outerShdw blurRad="38100" dist="38100" dir="2700000" algn="tl">
                    <a:srgbClr val="000000">
                      <a:alpha val="43137"/>
                    </a:srgbClr>
                  </a:outerShdw>
                </a:effectLst>
              </a:rPr>
              <a:t>外</a:t>
            </a:r>
            <a:endParaRPr lang="en-US" altLang="zh-CN" sz="2400" b="1" dirty="0" smtClean="0">
              <a:solidFill>
                <a:srgbClr val="C00000"/>
              </a:solidFill>
              <a:effectLst>
                <a:outerShdw blurRad="38100" dist="38100" dir="2700000" algn="tl">
                  <a:srgbClr val="000000">
                    <a:alpha val="43137"/>
                  </a:srgbClr>
                </a:outerShdw>
              </a:effectLst>
            </a:endParaRPr>
          </a:p>
        </p:txBody>
      </p:sp>
      <p:sp>
        <p:nvSpPr>
          <p:cNvPr id="4" name="矩形 3"/>
          <p:cNvSpPr/>
          <p:nvPr/>
        </p:nvSpPr>
        <p:spPr>
          <a:xfrm>
            <a:off x="71406" y="1500174"/>
            <a:ext cx="3570208" cy="584775"/>
          </a:xfrm>
          <a:prstGeom prst="rect">
            <a:avLst/>
          </a:prstGeom>
        </p:spPr>
        <p:txBody>
          <a:bodyPr wrap="none">
            <a:spAutoFit/>
          </a:bodyPr>
          <a:lstStyle/>
          <a:p>
            <a:r>
              <a:rPr lang="zh-CN" altLang="en-US" sz="3200" b="1" dirty="0" smtClean="0">
                <a:solidFill>
                  <a:srgbClr val="C00000"/>
                </a:solidFill>
                <a:effectLst>
                  <a:outerShdw blurRad="38100" dist="38100" dir="2700000" algn="tl">
                    <a:srgbClr val="000000">
                      <a:alpha val="43137"/>
                    </a:srgbClr>
                  </a:outerShdw>
                </a:effectLst>
                <a:latin typeface="华文楷体" pitchFamily="2" charset="-122"/>
                <a:ea typeface="华文楷体" pitchFamily="2" charset="-122"/>
              </a:rPr>
              <a:t> 签约服务经费问题</a:t>
            </a:r>
            <a:endParaRPr lang="zh-CN" altLang="en-US" dirty="0"/>
          </a:p>
        </p:txBody>
      </p:sp>
    </p:spTree>
    <p:extLst>
      <p:ext uri="{BB962C8B-B14F-4D97-AF65-F5344CB8AC3E}">
        <p14:creationId xmlns:p14="http://schemas.microsoft.com/office/powerpoint/2010/main" val="2879480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1676400"/>
            <a:ext cx="8115300" cy="1447800"/>
          </a:xfrm>
        </p:spPr>
        <p:txBody>
          <a:bodyPr/>
          <a:lstStyle/>
          <a:p>
            <a:pPr algn="l"/>
            <a:r>
              <a:rPr lang="zh-CN" altLang="en-US" sz="2600" b="1" dirty="0" smtClean="0">
                <a:solidFill>
                  <a:srgbClr val="FF0000"/>
                </a:solidFill>
                <a:effectLst>
                  <a:outerShdw blurRad="38100" dist="38100" dir="2700000" algn="tl">
                    <a:srgbClr val="000000">
                      <a:alpha val="43137"/>
                    </a:srgbClr>
                  </a:outerShdw>
                </a:effectLst>
                <a:latin typeface="华文楷体" pitchFamily="2" charset="-122"/>
                <a:ea typeface="华文楷体" pitchFamily="2" charset="-122"/>
              </a:rPr>
              <a:t>        </a:t>
            </a:r>
            <a:r>
              <a:rPr lang="zh-CN" altLang="en-US" sz="2600" b="1" dirty="0" smtClean="0">
                <a:solidFill>
                  <a:srgbClr val="FF0000"/>
                </a:solidFill>
                <a:latin typeface="华文楷体" pitchFamily="2" charset="-122"/>
                <a:ea typeface="华文楷体" pitchFamily="2" charset="-122"/>
              </a:rPr>
              <a:t>责任医生根据自身能力，签约合适数量的居民，其中老年人、慢性病人、残疾人等人群应占一定的比例。倡导以家庭为单位，与</a:t>
            </a:r>
            <a:r>
              <a:rPr lang="en-US" altLang="zh-CN" sz="2600" b="1" dirty="0" smtClean="0">
                <a:solidFill>
                  <a:srgbClr val="FF0000"/>
                </a:solidFill>
                <a:latin typeface="华文楷体" pitchFamily="2" charset="-122"/>
                <a:ea typeface="华文楷体" pitchFamily="2" charset="-122"/>
              </a:rPr>
              <a:t>1</a:t>
            </a:r>
            <a:r>
              <a:rPr lang="zh-CN" altLang="en-US" sz="2600" b="1" dirty="0" smtClean="0">
                <a:solidFill>
                  <a:srgbClr val="FF0000"/>
                </a:solidFill>
                <a:latin typeface="华文楷体" pitchFamily="2" charset="-122"/>
                <a:ea typeface="华文楷体" pitchFamily="2" charset="-122"/>
              </a:rPr>
              <a:t>名责任医生签约。</a:t>
            </a:r>
            <a:r>
              <a:rPr lang="en-US" altLang="zh-CN" sz="2600" b="1" dirty="0" smtClean="0">
                <a:solidFill>
                  <a:srgbClr val="FF0000"/>
                </a:solidFill>
                <a:latin typeface="华文楷体" pitchFamily="2" charset="-122"/>
                <a:ea typeface="华文楷体" pitchFamily="2" charset="-122"/>
              </a:rPr>
              <a:t/>
            </a:r>
            <a:br>
              <a:rPr lang="en-US" altLang="zh-CN" sz="2600" b="1" dirty="0" smtClean="0">
                <a:solidFill>
                  <a:srgbClr val="FF0000"/>
                </a:solidFill>
                <a:latin typeface="华文楷体" pitchFamily="2" charset="-122"/>
                <a:ea typeface="华文楷体" pitchFamily="2" charset="-122"/>
              </a:rPr>
            </a:br>
            <a:endParaRPr lang="zh-CN" altLang="en-US" sz="2600" b="1" dirty="0">
              <a:solidFill>
                <a:srgbClr val="FF0000"/>
              </a:solidFill>
              <a:latin typeface="华文楷体" pitchFamily="2" charset="-122"/>
              <a:ea typeface="华文楷体" pitchFamily="2" charset="-122"/>
            </a:endParaRPr>
          </a:p>
        </p:txBody>
      </p:sp>
      <p:sp>
        <p:nvSpPr>
          <p:cNvPr id="4" name="TextBox 3"/>
          <p:cNvSpPr txBox="1"/>
          <p:nvPr/>
        </p:nvSpPr>
        <p:spPr>
          <a:xfrm>
            <a:off x="0" y="0"/>
            <a:ext cx="9144000" cy="1143000"/>
          </a:xfrm>
          <a:prstGeom prst="rect">
            <a:avLst/>
          </a:prstGeom>
          <a:solidFill>
            <a:srgbClr val="0000FF"/>
          </a:solidFill>
          <a:ln w="9525">
            <a:noFill/>
            <a:miter lim="800000"/>
            <a:headEnd/>
            <a:tailEnd/>
          </a:ln>
        </p:spPr>
        <p:txBody>
          <a:bodyPr vert="horz" wrap="square" lIns="91440" tIns="45720" rIns="91440" bIns="45720" numCol="1" anchor="ctr" anchorCtr="0" compatLnSpc="1">
            <a:prstTxWarp prst="textNoShape">
              <a:avLst/>
            </a:prstTxWarp>
            <a:noAutofit/>
          </a:bodyPr>
          <a:lstStyle/>
          <a:p>
            <a:pPr algn="ctr" eaLnBrk="0" hangingPunct="0">
              <a:defRPr/>
            </a:pPr>
            <a:r>
              <a:rPr lang="zh-CN" altLang="en-US" sz="4000" dirty="0" smtClean="0">
                <a:solidFill>
                  <a:schemeClr val="accent1"/>
                </a:solidFill>
                <a:cs typeface="+mj-cs"/>
              </a:rPr>
              <a:t>服务对象、数量及内容</a:t>
            </a:r>
          </a:p>
        </p:txBody>
      </p:sp>
      <p:graphicFrame>
        <p:nvGraphicFramePr>
          <p:cNvPr id="7" name="图示 6"/>
          <p:cNvGraphicFramePr/>
          <p:nvPr/>
        </p:nvGraphicFramePr>
        <p:xfrm>
          <a:off x="838200" y="3200400"/>
          <a:ext cx="7315200" cy="297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34972" y="4191000"/>
            <a:ext cx="5791200" cy="2362200"/>
          </a:xfrm>
          <a:solidFill>
            <a:schemeClr val="accent6">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spcBef>
                <a:spcPts val="1200"/>
              </a:spcBef>
              <a:buClr>
                <a:srgbClr val="C00000"/>
              </a:buClr>
              <a:buFont typeface="Wingdings" pitchFamily="2" charset="2"/>
              <a:buChar char="p"/>
            </a:pPr>
            <a:r>
              <a:rPr lang="zh-CN" altLang="en-US" sz="2400" b="1" dirty="0" smtClean="0">
                <a:solidFill>
                  <a:schemeClr val="accent1"/>
                </a:solidFill>
                <a:effectLst>
                  <a:outerShdw blurRad="38100" dist="38100" dir="2700000" algn="tl">
                    <a:srgbClr val="000000">
                      <a:alpha val="43137"/>
                    </a:srgbClr>
                  </a:outerShdw>
                </a:effectLst>
                <a:latin typeface="华文楷体" pitchFamily="2" charset="-122"/>
                <a:ea typeface="华文楷体" pitchFamily="2" charset="-122"/>
              </a:rPr>
              <a:t>居民可自主选择所在中心（卫生院）及站（室）的责任医生，签订服务协议</a:t>
            </a:r>
            <a:endParaRPr lang="en-US" altLang="zh-CN" sz="2400" b="1" dirty="0" smtClean="0">
              <a:solidFill>
                <a:schemeClr val="accent1"/>
              </a:solidFill>
              <a:effectLst>
                <a:outerShdw blurRad="38100" dist="38100" dir="2700000" algn="tl">
                  <a:srgbClr val="000000">
                    <a:alpha val="43137"/>
                  </a:srgbClr>
                </a:outerShdw>
              </a:effectLst>
              <a:latin typeface="华文楷体" pitchFamily="2" charset="-122"/>
              <a:ea typeface="华文楷体" pitchFamily="2" charset="-122"/>
            </a:endParaRPr>
          </a:p>
          <a:p>
            <a:pPr>
              <a:spcBef>
                <a:spcPts val="1200"/>
              </a:spcBef>
              <a:buClr>
                <a:srgbClr val="C00000"/>
              </a:buClr>
              <a:buFont typeface="Wingdings" pitchFamily="2" charset="2"/>
              <a:buChar char="p"/>
            </a:pPr>
            <a:r>
              <a:rPr lang="zh-CN" altLang="en-US" sz="2400" b="1" dirty="0" smtClean="0">
                <a:solidFill>
                  <a:schemeClr val="accent1"/>
                </a:solidFill>
                <a:effectLst>
                  <a:outerShdw blurRad="38100" dist="38100" dir="2700000" algn="tl">
                    <a:srgbClr val="000000">
                      <a:alpha val="43137"/>
                    </a:srgbClr>
                  </a:outerShdw>
                </a:effectLst>
                <a:latin typeface="华文楷体" pitchFamily="2" charset="-122"/>
                <a:ea typeface="华文楷体" pitchFamily="2" charset="-122"/>
              </a:rPr>
              <a:t>签约周期原则上不少于</a:t>
            </a:r>
            <a:r>
              <a:rPr lang="en-US" altLang="zh-CN" sz="2400" b="1" dirty="0" smtClean="0">
                <a:solidFill>
                  <a:schemeClr val="accent1"/>
                </a:solidFill>
                <a:effectLst>
                  <a:outerShdw blurRad="38100" dist="38100" dir="2700000" algn="tl">
                    <a:srgbClr val="000000">
                      <a:alpha val="43137"/>
                    </a:srgbClr>
                  </a:outerShdw>
                </a:effectLst>
                <a:latin typeface="华文楷体" pitchFamily="2" charset="-122"/>
                <a:ea typeface="华文楷体" pitchFamily="2" charset="-122"/>
              </a:rPr>
              <a:t>1</a:t>
            </a:r>
            <a:r>
              <a:rPr lang="zh-CN" altLang="en-US" sz="2400" b="1" dirty="0" smtClean="0">
                <a:solidFill>
                  <a:schemeClr val="accent1"/>
                </a:solidFill>
                <a:effectLst>
                  <a:outerShdw blurRad="38100" dist="38100" dir="2700000" algn="tl">
                    <a:srgbClr val="000000">
                      <a:alpha val="43137"/>
                    </a:srgbClr>
                  </a:outerShdw>
                </a:effectLst>
                <a:latin typeface="华文楷体" pitchFamily="2" charset="-122"/>
                <a:ea typeface="华文楷体" pitchFamily="2" charset="-122"/>
              </a:rPr>
              <a:t>年，期满后在双方自愿的基础上可续约或终止</a:t>
            </a:r>
            <a:endParaRPr lang="en-US" altLang="zh-CN" sz="2400" b="1" dirty="0" smtClean="0">
              <a:solidFill>
                <a:schemeClr val="accent1"/>
              </a:solidFill>
              <a:effectLst>
                <a:outerShdw blurRad="38100" dist="38100" dir="2700000" algn="tl">
                  <a:srgbClr val="000000">
                    <a:alpha val="43137"/>
                  </a:srgbClr>
                </a:outerShdw>
              </a:effectLst>
              <a:latin typeface="华文楷体" pitchFamily="2" charset="-122"/>
              <a:ea typeface="华文楷体" pitchFamily="2" charset="-122"/>
            </a:endParaRPr>
          </a:p>
          <a:p>
            <a:pPr>
              <a:spcBef>
                <a:spcPts val="1200"/>
              </a:spcBef>
              <a:buClr>
                <a:srgbClr val="C00000"/>
              </a:buClr>
              <a:buFont typeface="Wingdings" pitchFamily="2" charset="2"/>
              <a:buChar char="p"/>
            </a:pPr>
            <a:r>
              <a:rPr lang="zh-CN" altLang="en-US" sz="2400" b="1" dirty="0" smtClean="0">
                <a:solidFill>
                  <a:schemeClr val="accent1"/>
                </a:solidFill>
                <a:effectLst>
                  <a:outerShdw blurRad="38100" dist="38100" dir="2700000" algn="tl">
                    <a:srgbClr val="000000">
                      <a:alpha val="43137"/>
                    </a:srgbClr>
                  </a:outerShdw>
                </a:effectLst>
                <a:latin typeface="华文楷体" pitchFamily="2" charset="-122"/>
                <a:ea typeface="华文楷体" pitchFamily="2" charset="-122"/>
              </a:rPr>
              <a:t>每位居民同期只能选择</a:t>
            </a:r>
            <a:r>
              <a:rPr lang="en-US" altLang="zh-CN" sz="2400" b="1" dirty="0" smtClean="0">
                <a:solidFill>
                  <a:schemeClr val="accent1"/>
                </a:solidFill>
                <a:effectLst>
                  <a:outerShdw blurRad="38100" dist="38100" dir="2700000" algn="tl">
                    <a:srgbClr val="000000">
                      <a:alpha val="43137"/>
                    </a:srgbClr>
                  </a:outerShdw>
                </a:effectLst>
                <a:latin typeface="华文楷体" pitchFamily="2" charset="-122"/>
                <a:ea typeface="华文楷体" pitchFamily="2" charset="-122"/>
              </a:rPr>
              <a:t>1</a:t>
            </a:r>
            <a:r>
              <a:rPr lang="zh-CN" altLang="en-US" sz="2400" b="1" dirty="0" smtClean="0">
                <a:solidFill>
                  <a:schemeClr val="accent1"/>
                </a:solidFill>
                <a:effectLst>
                  <a:outerShdw blurRad="38100" dist="38100" dir="2700000" algn="tl">
                    <a:srgbClr val="000000">
                      <a:alpha val="43137"/>
                    </a:srgbClr>
                  </a:outerShdw>
                </a:effectLst>
                <a:latin typeface="华文楷体" pitchFamily="2" charset="-122"/>
                <a:ea typeface="华文楷体" pitchFamily="2" charset="-122"/>
              </a:rPr>
              <a:t>名责任医生</a:t>
            </a:r>
          </a:p>
        </p:txBody>
      </p:sp>
      <p:sp>
        <p:nvSpPr>
          <p:cNvPr id="4" name="TextBox 3"/>
          <p:cNvSpPr txBox="1"/>
          <p:nvPr/>
        </p:nvSpPr>
        <p:spPr>
          <a:xfrm>
            <a:off x="0" y="0"/>
            <a:ext cx="9144000" cy="1143000"/>
          </a:xfrm>
          <a:prstGeom prst="rect">
            <a:avLst/>
          </a:prstGeom>
          <a:solidFill>
            <a:srgbClr val="0000FF"/>
          </a:solidFill>
          <a:ln w="9525">
            <a:noFill/>
            <a:miter lim="800000"/>
            <a:headEnd/>
            <a:tailEnd/>
          </a:ln>
        </p:spPr>
        <p:txBody>
          <a:bodyPr vert="horz" wrap="square" lIns="91440" tIns="45720" rIns="91440" bIns="45720" numCol="1" anchor="ctr" anchorCtr="0" compatLnSpc="1">
            <a:prstTxWarp prst="textNoShape">
              <a:avLst/>
            </a:prstTxWarp>
            <a:noAutofit/>
          </a:bodyPr>
          <a:lstStyle/>
          <a:p>
            <a:pPr algn="ctr" eaLnBrk="0" hangingPunct="0">
              <a:defRPr/>
            </a:pPr>
            <a:r>
              <a:rPr lang="zh-CN" altLang="en-US" sz="4000" dirty="0" smtClean="0">
                <a:solidFill>
                  <a:schemeClr val="accent1"/>
                </a:solidFill>
                <a:cs typeface="+mj-cs"/>
              </a:rPr>
              <a:t>签约主体及签约方式</a:t>
            </a:r>
          </a:p>
        </p:txBody>
      </p:sp>
      <p:sp>
        <p:nvSpPr>
          <p:cNvPr id="6" name="内容占位符 2"/>
          <p:cNvSpPr txBox="1">
            <a:spLocks/>
          </p:cNvSpPr>
          <p:nvPr/>
        </p:nvSpPr>
        <p:spPr bwMode="auto">
          <a:xfrm>
            <a:off x="838200" y="1295400"/>
            <a:ext cx="7620000" cy="2590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ts val="0"/>
              </a:spcBef>
              <a:buClr>
                <a:srgbClr val="C00000"/>
              </a:buClr>
              <a:buFont typeface="Wingdings" pitchFamily="2" charset="2"/>
              <a:buChar char="p"/>
            </a:pPr>
            <a:r>
              <a:rPr lang="zh-CN" altLang="en-US" sz="2800" dirty="0" smtClean="0">
                <a:solidFill>
                  <a:srgbClr val="C00000"/>
                </a:solidFill>
              </a:rPr>
              <a:t>签约责任医生由三类医生担任：</a:t>
            </a:r>
            <a:endParaRPr lang="en-US" altLang="zh-CN" sz="2800" dirty="0" smtClean="0">
              <a:solidFill>
                <a:srgbClr val="C00000"/>
              </a:solidFill>
            </a:endParaRPr>
          </a:p>
          <a:p>
            <a:pPr lvl="2">
              <a:spcBef>
                <a:spcPts val="1200"/>
              </a:spcBef>
              <a:buClr>
                <a:srgbClr val="C00000"/>
              </a:buClr>
              <a:buFont typeface="Wingdings" pitchFamily="2" charset="2"/>
              <a:buChar char="Ø"/>
            </a:pPr>
            <a:r>
              <a:rPr lang="zh-CN" altLang="en-US" dirty="0" smtClean="0">
                <a:solidFill>
                  <a:srgbClr val="000099"/>
                </a:solidFill>
              </a:rPr>
              <a:t>基层医疗卫生机构注册的全科医师</a:t>
            </a:r>
            <a:endParaRPr lang="en-US" altLang="zh-CN" dirty="0" smtClean="0">
              <a:solidFill>
                <a:srgbClr val="000099"/>
              </a:solidFill>
            </a:endParaRPr>
          </a:p>
          <a:p>
            <a:pPr lvl="2">
              <a:spcBef>
                <a:spcPts val="0"/>
              </a:spcBef>
              <a:buClr>
                <a:srgbClr val="C00000"/>
              </a:buClr>
            </a:pPr>
            <a:r>
              <a:rPr lang="en-US" altLang="zh-CN" dirty="0" smtClean="0">
                <a:solidFill>
                  <a:srgbClr val="000099"/>
                </a:solidFill>
              </a:rPr>
              <a:t>                                     </a:t>
            </a:r>
            <a:r>
              <a:rPr lang="zh-CN" altLang="en-US" dirty="0" smtClean="0">
                <a:solidFill>
                  <a:srgbClr val="006600"/>
                </a:solidFill>
              </a:rPr>
              <a:t>（临床类别或中医类别）</a:t>
            </a:r>
            <a:endParaRPr lang="en-US" altLang="zh-CN" dirty="0" smtClean="0">
              <a:solidFill>
                <a:srgbClr val="006600"/>
              </a:solidFill>
            </a:endParaRPr>
          </a:p>
          <a:p>
            <a:pPr lvl="2">
              <a:spcBef>
                <a:spcPts val="0"/>
              </a:spcBef>
              <a:buClr>
                <a:srgbClr val="C00000"/>
              </a:buClr>
              <a:buFont typeface="Wingdings" pitchFamily="2" charset="2"/>
              <a:buChar char="Ø"/>
            </a:pPr>
            <a:r>
              <a:rPr lang="zh-CN" altLang="en-US" dirty="0" smtClean="0">
                <a:solidFill>
                  <a:srgbClr val="000099"/>
                </a:solidFill>
              </a:rPr>
              <a:t>乡村医生</a:t>
            </a:r>
            <a:endParaRPr lang="en-US" altLang="zh-CN" dirty="0" smtClean="0">
              <a:solidFill>
                <a:srgbClr val="000099"/>
              </a:solidFill>
            </a:endParaRPr>
          </a:p>
          <a:p>
            <a:pPr lvl="2">
              <a:spcBef>
                <a:spcPts val="1200"/>
              </a:spcBef>
              <a:buClr>
                <a:srgbClr val="C00000"/>
              </a:buClr>
              <a:buFont typeface="Wingdings" pitchFamily="2" charset="2"/>
              <a:buChar char="Ø"/>
            </a:pPr>
            <a:r>
              <a:rPr lang="zh-CN" altLang="en-US" dirty="0" smtClean="0">
                <a:solidFill>
                  <a:srgbClr val="000099"/>
                </a:solidFill>
              </a:rPr>
              <a:t>其他具备签约服务能力的执业医师</a:t>
            </a:r>
            <a:endParaRPr lang="en-US" altLang="zh-CN" dirty="0" smtClean="0">
              <a:solidFill>
                <a:srgbClr val="000099"/>
              </a:solidFill>
            </a:endParaRPr>
          </a:p>
          <a:p>
            <a:pPr>
              <a:spcBef>
                <a:spcPts val="0"/>
              </a:spcBef>
              <a:buClr>
                <a:srgbClr val="C00000"/>
              </a:buClr>
            </a:pPr>
            <a:r>
              <a:rPr lang="en-US" altLang="zh-CN" dirty="0" smtClean="0">
                <a:solidFill>
                  <a:srgbClr val="006600"/>
                </a:solidFill>
              </a:rPr>
              <a:t>                                                </a:t>
            </a:r>
            <a:r>
              <a:rPr lang="zh-CN" altLang="en-US" dirty="0" smtClean="0">
                <a:solidFill>
                  <a:srgbClr val="006600"/>
                </a:solidFill>
              </a:rPr>
              <a:t>（执业助理医师）</a:t>
            </a:r>
          </a:p>
        </p:txBody>
      </p:sp>
      <p:sp>
        <p:nvSpPr>
          <p:cNvPr id="7" name="矩形 6"/>
          <p:cNvSpPr/>
          <p:nvPr/>
        </p:nvSpPr>
        <p:spPr>
          <a:xfrm>
            <a:off x="685800" y="5105400"/>
            <a:ext cx="1620957" cy="523220"/>
          </a:xfrm>
          <a:prstGeom prst="rect">
            <a:avLst/>
          </a:prstGeom>
          <a:solidFill>
            <a:srgbClr val="0000FF"/>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r>
              <a:rPr lang="zh-CN" altLang="en-US" sz="2800" dirty="0" smtClean="0">
                <a:solidFill>
                  <a:schemeClr val="accent1"/>
                </a:solidFill>
              </a:rPr>
              <a:t>签约方式</a:t>
            </a:r>
            <a:endParaRPr lang="zh-CN" altLang="en-US" sz="2800" dirty="0"/>
          </a:p>
        </p:txBody>
      </p:sp>
    </p:spTree>
    <p:extLst>
      <p:ext uri="{BB962C8B-B14F-4D97-AF65-F5344CB8AC3E}">
        <p14:creationId xmlns:p14="http://schemas.microsoft.com/office/powerpoint/2010/main" val="28994879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2900" y="1524000"/>
            <a:ext cx="8267700" cy="3062377"/>
          </a:xfrm>
          <a:prstGeom prst="rect">
            <a:avLst/>
          </a:prstGeom>
        </p:spPr>
        <p:txBody>
          <a:bodyPr wrap="square">
            <a:spAutoFit/>
          </a:bodyPr>
          <a:lstStyle/>
          <a:p>
            <a:pPr marL="0" lvl="1">
              <a:spcBef>
                <a:spcPct val="20000"/>
              </a:spcBef>
              <a:defRPr/>
            </a:pPr>
            <a:r>
              <a:rPr lang="zh-CN" altLang="en-US" sz="2800" dirty="0" smtClean="0">
                <a:solidFill>
                  <a:srgbClr val="C00000"/>
                </a:solidFill>
                <a:effectLst>
                  <a:outerShdw blurRad="38100" dist="38100" dir="2700000" algn="tl">
                    <a:srgbClr val="C0C0C0"/>
                  </a:outerShdw>
                </a:effectLst>
              </a:rPr>
              <a:t>         </a:t>
            </a:r>
            <a:r>
              <a:rPr lang="zh-CN" altLang="en-US" dirty="0" smtClean="0">
                <a:solidFill>
                  <a:srgbClr val="FF0000"/>
                </a:solidFill>
              </a:rPr>
              <a:t>有效签约服务省级三类</a:t>
            </a:r>
            <a:r>
              <a:rPr lang="en-US" altLang="zh-CN" dirty="0" smtClean="0">
                <a:solidFill>
                  <a:srgbClr val="FF0000"/>
                </a:solidFill>
              </a:rPr>
              <a:t>11</a:t>
            </a:r>
            <a:r>
              <a:rPr lang="zh-CN" altLang="en-US" dirty="0" smtClean="0">
                <a:solidFill>
                  <a:srgbClr val="FF0000"/>
                </a:solidFill>
              </a:rPr>
              <a:t>个指导指标：</a:t>
            </a:r>
            <a:endParaRPr lang="en-US" altLang="zh-CN" dirty="0" smtClean="0">
              <a:solidFill>
                <a:srgbClr val="FF0000"/>
              </a:solidFill>
            </a:endParaRPr>
          </a:p>
          <a:p>
            <a:pPr marL="914400" lvl="6" indent="-342900" eaLnBrk="0" hangingPunct="0">
              <a:lnSpc>
                <a:spcPct val="125000"/>
              </a:lnSpc>
              <a:spcBef>
                <a:spcPts val="1800"/>
              </a:spcBef>
              <a:buFont typeface="Wingdings" pitchFamily="2" charset="2"/>
              <a:buChar char="p"/>
              <a:defRPr/>
            </a:pPr>
            <a:r>
              <a:rPr lang="zh-CN" altLang="en-US" dirty="0" smtClean="0">
                <a:solidFill>
                  <a:srgbClr val="FF0000"/>
                </a:solidFill>
              </a:rPr>
              <a:t>健康管理类：</a:t>
            </a:r>
            <a:r>
              <a:rPr lang="zh-CN" altLang="en-US" dirty="0" smtClean="0">
                <a:solidFill>
                  <a:srgbClr val="0000FF"/>
                </a:solidFill>
              </a:rPr>
              <a:t>档案合格率 、慢病规范管理率、慢病控制率、健康知识知晓率</a:t>
            </a:r>
            <a:endParaRPr lang="en-US" altLang="zh-CN" dirty="0" smtClean="0">
              <a:solidFill>
                <a:srgbClr val="0000FF"/>
              </a:solidFill>
            </a:endParaRPr>
          </a:p>
          <a:p>
            <a:pPr marL="914400" lvl="6" indent="-342900" eaLnBrk="0" hangingPunct="0">
              <a:lnSpc>
                <a:spcPct val="125000"/>
              </a:lnSpc>
              <a:buFont typeface="Wingdings" pitchFamily="2" charset="2"/>
              <a:buChar char="p"/>
              <a:defRPr/>
            </a:pPr>
            <a:r>
              <a:rPr lang="zh-CN" altLang="en-US" dirty="0" smtClean="0">
                <a:solidFill>
                  <a:srgbClr val="FF0000"/>
                </a:solidFill>
              </a:rPr>
              <a:t>基层首诊指标：</a:t>
            </a:r>
            <a:r>
              <a:rPr lang="zh-CN" altLang="en-US" dirty="0" smtClean="0">
                <a:solidFill>
                  <a:srgbClr val="0000FF"/>
                </a:solidFill>
              </a:rPr>
              <a:t>基层就诊率 </a:t>
            </a:r>
            <a:r>
              <a:rPr lang="zh-CN" altLang="en-US" dirty="0">
                <a:solidFill>
                  <a:srgbClr val="0000FF"/>
                </a:solidFill>
              </a:rPr>
              <a:t>、签约</a:t>
            </a:r>
            <a:r>
              <a:rPr lang="zh-CN" altLang="en-US" dirty="0" smtClean="0">
                <a:solidFill>
                  <a:srgbClr val="0000FF"/>
                </a:solidFill>
              </a:rPr>
              <a:t>医生就诊率、预约门诊率、预约到诊率、预约转诊率</a:t>
            </a:r>
            <a:endParaRPr lang="zh-CN" altLang="en-US" dirty="0">
              <a:solidFill>
                <a:srgbClr val="0000FF"/>
              </a:solidFill>
            </a:endParaRPr>
          </a:p>
          <a:p>
            <a:pPr marL="914400" lvl="6" indent="-342900" eaLnBrk="0" hangingPunct="0">
              <a:lnSpc>
                <a:spcPct val="125000"/>
              </a:lnSpc>
              <a:buFont typeface="Wingdings" pitchFamily="2" charset="2"/>
              <a:buChar char="p"/>
              <a:defRPr/>
            </a:pPr>
            <a:r>
              <a:rPr lang="zh-CN" altLang="en-US" dirty="0" smtClean="0">
                <a:solidFill>
                  <a:srgbClr val="FF0000"/>
                </a:solidFill>
              </a:rPr>
              <a:t>满意度指标：</a:t>
            </a:r>
            <a:r>
              <a:rPr lang="zh-CN" altLang="en-US" dirty="0" smtClean="0">
                <a:solidFill>
                  <a:srgbClr val="0000FF"/>
                </a:solidFill>
              </a:rPr>
              <a:t>居民签约知晓率、签约服务满意率</a:t>
            </a:r>
            <a:endParaRPr lang="zh-CN" altLang="en-US" dirty="0">
              <a:solidFill>
                <a:srgbClr val="0000FF"/>
              </a:solidFill>
            </a:endParaRPr>
          </a:p>
        </p:txBody>
      </p:sp>
      <p:sp>
        <p:nvSpPr>
          <p:cNvPr id="4" name="Rectangle 217"/>
          <p:cNvSpPr>
            <a:spLocks noChangeArrowheads="1"/>
          </p:cNvSpPr>
          <p:nvPr/>
        </p:nvSpPr>
        <p:spPr bwMode="auto">
          <a:xfrm>
            <a:off x="0" y="0"/>
            <a:ext cx="9144000" cy="1143000"/>
          </a:xfrm>
          <a:prstGeom prst="rect">
            <a:avLst/>
          </a:prstGeom>
          <a:solidFill>
            <a:srgbClr val="0000FF"/>
          </a:solidFill>
          <a:ln>
            <a:noFill/>
          </a:ln>
          <a:effectLst/>
          <a:extLst/>
        </p:spPr>
        <p:txBody>
          <a:bodyPr anchor="ctr"/>
          <a:lstStyle/>
          <a:p>
            <a:pPr algn="ctr">
              <a:lnSpc>
                <a:spcPct val="90000"/>
              </a:lnSpc>
              <a:defRPr/>
            </a:pPr>
            <a:r>
              <a:rPr lang="zh-CN" altLang="en-US" sz="4000" dirty="0" smtClean="0">
                <a:solidFill>
                  <a:schemeClr val="accent1"/>
                </a:solidFill>
              </a:rPr>
              <a:t>加强绩效考核</a:t>
            </a:r>
            <a:endParaRPr lang="zh-CN" altLang="en-US" sz="4000" dirty="0">
              <a:solidFill>
                <a:schemeClr val="accent1"/>
              </a:solidFill>
            </a:endParaRPr>
          </a:p>
        </p:txBody>
      </p:sp>
      <p:sp>
        <p:nvSpPr>
          <p:cNvPr id="5" name="矩形 4"/>
          <p:cNvSpPr/>
          <p:nvPr/>
        </p:nvSpPr>
        <p:spPr>
          <a:xfrm>
            <a:off x="685800" y="4724400"/>
            <a:ext cx="8229600" cy="1306576"/>
          </a:xfrm>
          <a:prstGeom prst="rect">
            <a:avLst/>
          </a:prstGeom>
        </p:spPr>
        <p:txBody>
          <a:bodyPr wrap="square">
            <a:spAutoFit/>
          </a:bodyPr>
          <a:lstStyle/>
          <a:p>
            <a:pPr>
              <a:lnSpc>
                <a:spcPts val="3200"/>
              </a:lnSpc>
            </a:pPr>
            <a:r>
              <a:rPr lang="zh-CN" altLang="en-US" dirty="0" smtClean="0">
                <a:solidFill>
                  <a:srgbClr val="0000FF"/>
                </a:solidFill>
              </a:rPr>
              <a:t>      </a:t>
            </a:r>
            <a:r>
              <a:rPr lang="zh-CN" altLang="en-US" dirty="0" smtClean="0">
                <a:solidFill>
                  <a:srgbClr val="0000FF"/>
                </a:solidFill>
                <a:effectLst>
                  <a:outerShdw blurRad="38100" dist="38100" dir="2700000" algn="tl">
                    <a:srgbClr val="C0C0C0"/>
                  </a:outerShdw>
                </a:effectLst>
              </a:rPr>
              <a:t>各县（市、区）根据工作进度分阶段确定有效签约服务的具体考核指标和指标值，起步阶段可选择其中</a:t>
            </a:r>
            <a:r>
              <a:rPr lang="en-US" altLang="en-US" dirty="0" smtClean="0">
                <a:solidFill>
                  <a:srgbClr val="0000FF"/>
                </a:solidFill>
                <a:effectLst>
                  <a:outerShdw blurRad="38100" dist="38100" dir="2700000" algn="tl">
                    <a:srgbClr val="C0C0C0"/>
                  </a:outerShdw>
                </a:effectLst>
              </a:rPr>
              <a:t>4</a:t>
            </a:r>
            <a:r>
              <a:rPr lang="zh-CN" altLang="en-US" dirty="0" smtClean="0">
                <a:solidFill>
                  <a:srgbClr val="0000FF"/>
                </a:solidFill>
                <a:effectLst>
                  <a:outerShdw blurRad="38100" dist="38100" dir="2700000" algn="tl">
                    <a:srgbClr val="C0C0C0"/>
                  </a:outerShdw>
                </a:effectLst>
              </a:rPr>
              <a:t>－</a:t>
            </a:r>
            <a:r>
              <a:rPr lang="en-US" altLang="en-US" dirty="0" smtClean="0">
                <a:solidFill>
                  <a:srgbClr val="0000FF"/>
                </a:solidFill>
                <a:effectLst>
                  <a:outerShdw blurRad="38100" dist="38100" dir="2700000" algn="tl">
                    <a:srgbClr val="C0C0C0"/>
                  </a:outerShdw>
                </a:effectLst>
              </a:rPr>
              <a:t>6</a:t>
            </a:r>
            <a:r>
              <a:rPr lang="zh-CN" altLang="en-US" dirty="0" smtClean="0">
                <a:solidFill>
                  <a:srgbClr val="0000FF"/>
                </a:solidFill>
                <a:effectLst>
                  <a:outerShdw blurRad="38100" dist="38100" dir="2700000" algn="tl">
                    <a:srgbClr val="C0C0C0"/>
                  </a:outerShdw>
                </a:effectLst>
              </a:rPr>
              <a:t>个作为考核指标，以后每年扩展</a:t>
            </a:r>
            <a:r>
              <a:rPr lang="en-US" altLang="en-US" dirty="0" smtClean="0">
                <a:solidFill>
                  <a:srgbClr val="0000FF"/>
                </a:solidFill>
                <a:effectLst>
                  <a:outerShdw blurRad="38100" dist="38100" dir="2700000" algn="tl">
                    <a:srgbClr val="C0C0C0"/>
                  </a:outerShdw>
                </a:effectLst>
              </a:rPr>
              <a:t>1</a:t>
            </a:r>
            <a:r>
              <a:rPr lang="zh-CN" altLang="en-US" dirty="0" smtClean="0">
                <a:solidFill>
                  <a:srgbClr val="0000FF"/>
                </a:solidFill>
                <a:effectLst>
                  <a:outerShdw blurRad="38100" dist="38100" dir="2700000" algn="tl">
                    <a:srgbClr val="C0C0C0"/>
                  </a:outerShdw>
                </a:effectLst>
              </a:rPr>
              <a:t>－</a:t>
            </a:r>
            <a:r>
              <a:rPr lang="en-US" altLang="en-US" dirty="0" smtClean="0">
                <a:solidFill>
                  <a:srgbClr val="0000FF"/>
                </a:solidFill>
                <a:effectLst>
                  <a:outerShdw blurRad="38100" dist="38100" dir="2700000" algn="tl">
                    <a:srgbClr val="C0C0C0"/>
                  </a:outerShdw>
                </a:effectLst>
              </a:rPr>
              <a:t>2</a:t>
            </a:r>
            <a:r>
              <a:rPr lang="zh-CN" altLang="en-US" dirty="0" smtClean="0">
                <a:solidFill>
                  <a:srgbClr val="0000FF"/>
                </a:solidFill>
                <a:effectLst>
                  <a:outerShdw blurRad="38100" dist="38100" dir="2700000" algn="tl">
                    <a:srgbClr val="C0C0C0"/>
                  </a:outerShdw>
                </a:effectLst>
              </a:rPr>
              <a:t>个指标进行考核</a:t>
            </a:r>
            <a:endParaRPr lang="zh-CN" altLang="en-US" dirty="0">
              <a:solidFill>
                <a:srgbClr val="0000FF"/>
              </a:solidFill>
              <a:effectLst>
                <a:outerShdw blurRad="38100" dist="38100" dir="2700000" algn="tl">
                  <a:srgbClr val="C0C0C0"/>
                </a:outerShdw>
              </a:effectLst>
            </a:endParaRPr>
          </a:p>
        </p:txBody>
      </p:sp>
    </p:spTree>
    <p:extLst>
      <p:ext uri="{BB962C8B-B14F-4D97-AF65-F5344CB8AC3E}">
        <p14:creationId xmlns:p14="http://schemas.microsoft.com/office/powerpoint/2010/main" val="3492273337"/>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 calcmode="lin" valueType="num">
                                      <p:cBhvr additive="base">
                                        <p:cTn id="1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 calcmode="lin" valueType="num">
                                      <p:cBhvr additive="base">
                                        <p:cTn id="15"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4294967295"/>
          </p:nvPr>
        </p:nvSpPr>
        <p:spPr>
          <a:xfrm>
            <a:off x="571500" y="1828800"/>
            <a:ext cx="8001000" cy="3962400"/>
          </a:xfrm>
        </p:spPr>
        <p:txBody>
          <a:bodyPr/>
          <a:lstStyle/>
          <a:p>
            <a:pPr>
              <a:spcBef>
                <a:spcPts val="1200"/>
              </a:spcBef>
              <a:buFont typeface="Wingdings" pitchFamily="2" charset="2"/>
              <a:buChar char="n"/>
              <a:defRPr/>
            </a:pPr>
            <a:r>
              <a:rPr lang="zh-CN" altLang="en-US" sz="2800" b="1" dirty="0" smtClean="0">
                <a:solidFill>
                  <a:srgbClr val="FF0000"/>
                </a:solidFill>
                <a:latin typeface="华文楷体" pitchFamily="2" charset="-122"/>
                <a:ea typeface="华文楷体" pitchFamily="2" charset="-122"/>
              </a:rPr>
              <a:t>政府主导  部门协同   </a:t>
            </a:r>
            <a:r>
              <a:rPr lang="zh-CN" altLang="en-US" sz="2800" b="1" dirty="0" smtClean="0">
                <a:solidFill>
                  <a:srgbClr val="0000FF"/>
                </a:solidFill>
                <a:latin typeface="华文楷体" pitchFamily="2" charset="-122"/>
                <a:ea typeface="华文楷体" pitchFamily="2" charset="-122"/>
              </a:rPr>
              <a:t>省财政、医保、物价</a:t>
            </a:r>
            <a:endParaRPr lang="en-US" altLang="zh-CN" sz="2800" b="1" dirty="0" smtClean="0">
              <a:solidFill>
                <a:srgbClr val="0000FF"/>
              </a:solidFill>
              <a:latin typeface="华文楷体" pitchFamily="2" charset="-122"/>
              <a:ea typeface="华文楷体" pitchFamily="2" charset="-122"/>
            </a:endParaRPr>
          </a:p>
          <a:p>
            <a:pPr>
              <a:spcBef>
                <a:spcPts val="1200"/>
              </a:spcBef>
              <a:buFont typeface="Wingdings" pitchFamily="2" charset="2"/>
              <a:buChar char="n"/>
              <a:defRPr/>
            </a:pPr>
            <a:r>
              <a:rPr lang="zh-CN" altLang="en-US" sz="2800" b="1" dirty="0">
                <a:solidFill>
                  <a:srgbClr val="FF0000"/>
                </a:solidFill>
                <a:latin typeface="华文楷体" pitchFamily="2" charset="-122"/>
                <a:ea typeface="华文楷体" pitchFamily="2" charset="-122"/>
              </a:rPr>
              <a:t>设立签约服务费用   </a:t>
            </a:r>
            <a:r>
              <a:rPr lang="zh-CN" altLang="en-US" sz="2800" b="1" dirty="0">
                <a:solidFill>
                  <a:srgbClr val="0000FF"/>
                </a:solidFill>
                <a:latin typeface="华文楷体" pitchFamily="2" charset="-122"/>
                <a:ea typeface="华文楷体" pitchFamily="2" charset="-122"/>
              </a:rPr>
              <a:t>不纳入绩效</a:t>
            </a:r>
            <a:r>
              <a:rPr lang="zh-CN" altLang="en-US" sz="2800" b="1" dirty="0" smtClean="0">
                <a:solidFill>
                  <a:srgbClr val="0000FF"/>
                </a:solidFill>
                <a:latin typeface="华文楷体" pitchFamily="2" charset="-122"/>
                <a:ea typeface="华文楷体" pitchFamily="2" charset="-122"/>
              </a:rPr>
              <a:t>工资总额</a:t>
            </a:r>
            <a:endParaRPr lang="en-US" altLang="zh-CN" sz="2800" b="1" dirty="0" smtClean="0">
              <a:solidFill>
                <a:srgbClr val="0000FF"/>
              </a:solidFill>
              <a:latin typeface="华文楷体" pitchFamily="2" charset="-122"/>
              <a:ea typeface="华文楷体" pitchFamily="2" charset="-122"/>
            </a:endParaRPr>
          </a:p>
          <a:p>
            <a:pPr>
              <a:spcBef>
                <a:spcPts val="1200"/>
              </a:spcBef>
              <a:buFont typeface="Wingdings" pitchFamily="2" charset="2"/>
              <a:buChar char="n"/>
              <a:defRPr/>
            </a:pPr>
            <a:r>
              <a:rPr lang="zh-CN" altLang="en-US" sz="2800" b="1" dirty="0" smtClean="0">
                <a:solidFill>
                  <a:srgbClr val="FF0000"/>
                </a:solidFill>
                <a:latin typeface="华文楷体" pitchFamily="2" charset="-122"/>
                <a:ea typeface="华文楷体" pitchFamily="2" charset="-122"/>
              </a:rPr>
              <a:t>服务内容   </a:t>
            </a:r>
            <a:r>
              <a:rPr lang="zh-CN" altLang="en-US" sz="2800" b="1" dirty="0" smtClean="0">
                <a:solidFill>
                  <a:srgbClr val="0000FF"/>
                </a:solidFill>
                <a:latin typeface="华文楷体" pitchFamily="2" charset="-122"/>
                <a:ea typeface="华文楷体" pitchFamily="2" charset="-122"/>
              </a:rPr>
              <a:t>防治结合   以需求为导向  个性化服务</a:t>
            </a:r>
            <a:endParaRPr lang="en-US" altLang="zh-CN" sz="2800" b="1" dirty="0" smtClean="0">
              <a:solidFill>
                <a:srgbClr val="0000FF"/>
              </a:solidFill>
              <a:latin typeface="华文楷体" pitchFamily="2" charset="-122"/>
              <a:ea typeface="华文楷体" pitchFamily="2" charset="-122"/>
            </a:endParaRPr>
          </a:p>
          <a:p>
            <a:pPr>
              <a:spcBef>
                <a:spcPts val="1200"/>
              </a:spcBef>
              <a:buFont typeface="Wingdings" pitchFamily="2" charset="2"/>
              <a:buChar char="n"/>
              <a:defRPr/>
            </a:pPr>
            <a:r>
              <a:rPr lang="zh-CN" altLang="en-US" sz="2800" b="1" dirty="0" smtClean="0">
                <a:solidFill>
                  <a:srgbClr val="FF0000"/>
                </a:solidFill>
                <a:latin typeface="华文楷体" pitchFamily="2" charset="-122"/>
                <a:ea typeface="华文楷体" pitchFamily="2" charset="-122"/>
              </a:rPr>
              <a:t>服务模式    </a:t>
            </a:r>
            <a:r>
              <a:rPr lang="zh-CN" altLang="en-US" sz="2800" b="1" dirty="0" smtClean="0">
                <a:solidFill>
                  <a:srgbClr val="0000FF"/>
                </a:solidFill>
                <a:latin typeface="华文楷体" pitchFamily="2" charset="-122"/>
                <a:ea typeface="华文楷体" pitchFamily="2" charset="-122"/>
              </a:rPr>
              <a:t>责任医生签约  团队服务</a:t>
            </a:r>
            <a:endParaRPr lang="en-US" altLang="zh-CN" sz="2800" b="1" dirty="0" smtClean="0">
              <a:solidFill>
                <a:srgbClr val="0000FF"/>
              </a:solidFill>
              <a:latin typeface="华文楷体" pitchFamily="2" charset="-122"/>
              <a:ea typeface="华文楷体" pitchFamily="2" charset="-122"/>
            </a:endParaRPr>
          </a:p>
          <a:p>
            <a:pPr>
              <a:spcBef>
                <a:spcPts val="1200"/>
              </a:spcBef>
              <a:buFont typeface="Wingdings" pitchFamily="2" charset="2"/>
              <a:buChar char="n"/>
              <a:defRPr/>
            </a:pPr>
            <a:r>
              <a:rPr lang="zh-CN" altLang="en-US" sz="2800" b="1" dirty="0" smtClean="0">
                <a:solidFill>
                  <a:srgbClr val="FF0000"/>
                </a:solidFill>
                <a:latin typeface="华文楷体" pitchFamily="2" charset="-122"/>
                <a:ea typeface="华文楷体" pitchFamily="2" charset="-122"/>
              </a:rPr>
              <a:t>建立考核激励机制    </a:t>
            </a:r>
            <a:r>
              <a:rPr lang="zh-CN" altLang="en-US" sz="2800" b="1" dirty="0" smtClean="0">
                <a:solidFill>
                  <a:srgbClr val="0000FF"/>
                </a:solidFill>
                <a:latin typeface="华文楷体" pitchFamily="2" charset="-122"/>
                <a:ea typeface="华文楷体" pitchFamily="2" charset="-122"/>
              </a:rPr>
              <a:t>规范服务  有效 服务</a:t>
            </a:r>
            <a:endParaRPr lang="en-US" altLang="zh-CN" sz="2800" b="1" dirty="0" smtClean="0">
              <a:solidFill>
                <a:srgbClr val="0000FF"/>
              </a:solidFill>
              <a:latin typeface="华文楷体" pitchFamily="2" charset="-122"/>
              <a:ea typeface="华文楷体" pitchFamily="2" charset="-122"/>
            </a:endParaRPr>
          </a:p>
          <a:p>
            <a:pPr>
              <a:spcBef>
                <a:spcPts val="1200"/>
              </a:spcBef>
              <a:buFont typeface="Wingdings" pitchFamily="2" charset="2"/>
              <a:buChar char="n"/>
              <a:defRPr/>
            </a:pPr>
            <a:r>
              <a:rPr lang="zh-CN" altLang="en-US" sz="2800" b="1" dirty="0" smtClean="0">
                <a:solidFill>
                  <a:srgbClr val="FF0000"/>
                </a:solidFill>
                <a:latin typeface="华文楷体" pitchFamily="2" charset="-122"/>
                <a:ea typeface="华文楷体" pitchFamily="2" charset="-122"/>
              </a:rPr>
              <a:t>同步推进  </a:t>
            </a:r>
            <a:r>
              <a:rPr lang="zh-CN" altLang="en-US" sz="2800" b="1" spc="-300" dirty="0" smtClean="0">
                <a:solidFill>
                  <a:srgbClr val="0000FF"/>
                </a:solidFill>
                <a:latin typeface="华文楷体" pitchFamily="2" charset="-122"/>
                <a:ea typeface="华文楷体" pitchFamily="2" charset="-122"/>
              </a:rPr>
              <a:t>分级诊疗、资源下沉、信息化建设</a:t>
            </a:r>
            <a:endParaRPr lang="en-US" altLang="zh-CN" sz="2800" b="1" spc="-300" dirty="0" smtClean="0">
              <a:solidFill>
                <a:srgbClr val="0000FF"/>
              </a:solidFill>
              <a:latin typeface="华文楷体" pitchFamily="2" charset="-122"/>
              <a:ea typeface="华文楷体" pitchFamily="2" charset="-122"/>
            </a:endParaRPr>
          </a:p>
        </p:txBody>
      </p:sp>
      <p:sp>
        <p:nvSpPr>
          <p:cNvPr id="3" name="Rectangle 217"/>
          <p:cNvSpPr>
            <a:spLocks noChangeArrowheads="1"/>
          </p:cNvSpPr>
          <p:nvPr/>
        </p:nvSpPr>
        <p:spPr bwMode="auto">
          <a:xfrm>
            <a:off x="0" y="0"/>
            <a:ext cx="9144000" cy="1143000"/>
          </a:xfrm>
          <a:prstGeom prst="rect">
            <a:avLst/>
          </a:prstGeom>
          <a:solidFill>
            <a:srgbClr val="0000FF"/>
          </a:solidFill>
          <a:ln w="9525">
            <a:noFill/>
            <a:miter lim="800000"/>
            <a:headEnd/>
            <a:tailEnd/>
          </a:ln>
          <a:extLst/>
        </p:spPr>
        <p:txBody>
          <a:bodyPr vert="horz" wrap="square" lIns="91440" tIns="45720" rIns="91440" bIns="45720" numCol="1" anchor="ctr" anchorCtr="0" compatLnSpc="1">
            <a:prstTxWarp prst="textNoShape">
              <a:avLst/>
            </a:prstTxWarp>
            <a:noAutofit/>
          </a:bodyPr>
          <a:lstStyle/>
          <a:p>
            <a:pPr algn="ctr" eaLnBrk="0" hangingPunct="0">
              <a:lnSpc>
                <a:spcPct val="90000"/>
              </a:lnSpc>
              <a:defRPr/>
            </a:pPr>
            <a:r>
              <a:rPr lang="zh-CN" altLang="en-US" sz="4000" dirty="0" smtClean="0">
                <a:solidFill>
                  <a:schemeClr val="accent1"/>
                </a:solidFill>
                <a:cs typeface="+mj-cs"/>
              </a:rPr>
              <a:t>新一轮签约服务的特点</a:t>
            </a:r>
            <a:endParaRPr lang="zh-CN" altLang="en-US" sz="4000" dirty="0">
              <a:solidFill>
                <a:schemeClr val="accent1"/>
              </a:solidFill>
              <a:cs typeface="+mj-cs"/>
            </a:endParaRPr>
          </a:p>
        </p:txBody>
      </p:sp>
    </p:spTree>
    <p:extLst>
      <p:ext uri="{BB962C8B-B14F-4D97-AF65-F5344CB8AC3E}">
        <p14:creationId xmlns:p14="http://schemas.microsoft.com/office/powerpoint/2010/main" val="325946621"/>
      </p:ext>
    </p:extLst>
  </p:cSld>
  <p:clrMapOvr>
    <a:masterClrMapping/>
  </p:clrMapOvr>
  <p:transition spd="med">
    <p:split orient="vert" dir="in"/>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17"/>
          <p:cNvSpPr>
            <a:spLocks noChangeArrowheads="1"/>
          </p:cNvSpPr>
          <p:nvPr/>
        </p:nvSpPr>
        <p:spPr bwMode="auto">
          <a:xfrm>
            <a:off x="0" y="0"/>
            <a:ext cx="9144000" cy="1143000"/>
          </a:xfrm>
          <a:prstGeom prst="rect">
            <a:avLst/>
          </a:prstGeom>
          <a:solidFill>
            <a:srgbClr val="0000FF"/>
          </a:solidFill>
          <a:ln w="9525">
            <a:noFill/>
            <a:miter lim="800000"/>
          </a:ln>
        </p:spPr>
        <p:txBody>
          <a:bodyPr vert="horz" wrap="square" lIns="91440" tIns="45720" rIns="91440" bIns="45720" numCol="1" anchor="ctr" anchorCtr="0" compatLnSpc="1">
            <a:noAutofit/>
          </a:bodyPr>
          <a:lstStyle/>
          <a:p>
            <a:pPr algn="ctr" eaLnBrk="0" hangingPunct="0">
              <a:lnSpc>
                <a:spcPct val="90000"/>
              </a:lnSpc>
              <a:defRPr/>
            </a:pPr>
            <a:r>
              <a:rPr lang="zh-CN" altLang="en-US" sz="4000" dirty="0" smtClean="0">
                <a:solidFill>
                  <a:schemeClr val="bg1"/>
                </a:solidFill>
                <a:cs typeface="+mj-cs"/>
              </a:rPr>
              <a:t>签约服务工作进展</a:t>
            </a:r>
            <a:endParaRPr lang="zh-CN" altLang="en-US" sz="4000" dirty="0">
              <a:solidFill>
                <a:schemeClr val="bg1"/>
              </a:solidFill>
              <a:cs typeface="+mj-cs"/>
            </a:endParaRPr>
          </a:p>
        </p:txBody>
      </p:sp>
      <p:pic>
        <p:nvPicPr>
          <p:cNvPr id="14" name="图片 13" descr="方向1.jpg"/>
          <p:cNvPicPr>
            <a:picLocks noChangeAspect="1"/>
          </p:cNvPicPr>
          <p:nvPr/>
        </p:nvPicPr>
        <p:blipFill>
          <a:blip r:embed="rId3" cstate="print"/>
          <a:stretch>
            <a:fillRect/>
          </a:stretch>
        </p:blipFill>
        <p:spPr>
          <a:xfrm>
            <a:off x="5562600" y="4253436"/>
            <a:ext cx="2000264" cy="2138744"/>
          </a:xfrm>
          <a:prstGeom prst="rect">
            <a:avLst/>
          </a:prstGeom>
        </p:spPr>
      </p:pic>
      <p:sp>
        <p:nvSpPr>
          <p:cNvPr id="5" name="矩形 4"/>
          <p:cNvSpPr/>
          <p:nvPr/>
        </p:nvSpPr>
        <p:spPr>
          <a:xfrm>
            <a:off x="800100" y="1752600"/>
            <a:ext cx="7543800" cy="3570208"/>
          </a:xfrm>
          <a:prstGeom prst="rect">
            <a:avLst/>
          </a:prstGeom>
        </p:spPr>
        <p:txBody>
          <a:bodyPr wrap="square">
            <a:spAutoFit/>
          </a:bodyPr>
          <a:lstStyle/>
          <a:p>
            <a:pPr eaLnBrk="0" hangingPunct="0">
              <a:spcBef>
                <a:spcPts val="1200"/>
              </a:spcBef>
              <a:defRPr/>
            </a:pPr>
            <a:r>
              <a:rPr lang="zh-CN" altLang="en-US" sz="2800" dirty="0" smtClean="0">
                <a:solidFill>
                  <a:srgbClr val="C00000"/>
                </a:solidFill>
                <a:effectLst>
                  <a:outerShdw blurRad="38100" dist="38100" dir="2700000" algn="tl">
                    <a:srgbClr val="000000">
                      <a:alpha val="43137"/>
                    </a:srgbClr>
                  </a:outerShdw>
                </a:effectLst>
                <a:sym typeface="+mn-ea"/>
              </a:rPr>
              <a:t>        </a:t>
            </a:r>
            <a:r>
              <a:rPr lang="zh-CN" altLang="en-US" sz="2800" dirty="0" smtClean="0">
                <a:solidFill>
                  <a:srgbClr val="FF0000"/>
                </a:solidFill>
                <a:sym typeface="+mn-ea"/>
              </a:rPr>
              <a:t>至</a:t>
            </a:r>
            <a:r>
              <a:rPr lang="en-US" altLang="zh-CN" sz="2800" dirty="0" smtClean="0">
                <a:solidFill>
                  <a:srgbClr val="FF0000"/>
                </a:solidFill>
                <a:sym typeface="+mn-ea"/>
              </a:rPr>
              <a:t>2016</a:t>
            </a:r>
            <a:r>
              <a:rPr lang="zh-CN" altLang="en-US" sz="2800" dirty="0" smtClean="0">
                <a:solidFill>
                  <a:srgbClr val="FF0000"/>
                </a:solidFill>
                <a:sym typeface="+mn-ea"/>
              </a:rPr>
              <a:t>年底，全省</a:t>
            </a:r>
            <a:r>
              <a:rPr lang="en-US" altLang="zh-CN" sz="2800" dirty="0" smtClean="0">
                <a:solidFill>
                  <a:srgbClr val="FF0000"/>
                </a:solidFill>
                <a:sym typeface="+mn-ea"/>
              </a:rPr>
              <a:t>11</a:t>
            </a:r>
            <a:r>
              <a:rPr lang="zh-CN" altLang="en-US" sz="2800" dirty="0" smtClean="0">
                <a:solidFill>
                  <a:srgbClr val="FF0000"/>
                </a:solidFill>
                <a:sym typeface="+mn-ea"/>
              </a:rPr>
              <a:t>个地级市政府和</a:t>
            </a:r>
            <a:r>
              <a:rPr lang="en-US" altLang="zh-CN" sz="2800" dirty="0" smtClean="0">
                <a:solidFill>
                  <a:srgbClr val="FF0000"/>
                </a:solidFill>
                <a:sym typeface="+mn-ea"/>
              </a:rPr>
              <a:t>89</a:t>
            </a:r>
            <a:r>
              <a:rPr lang="zh-CN" altLang="en-US" sz="2800" dirty="0" smtClean="0">
                <a:solidFill>
                  <a:srgbClr val="FF0000"/>
                </a:solidFill>
                <a:sym typeface="+mn-ea"/>
              </a:rPr>
              <a:t>个县</a:t>
            </a:r>
            <a:r>
              <a:rPr lang="zh-CN" altLang="en-US" sz="2800" dirty="0">
                <a:solidFill>
                  <a:srgbClr val="FF0000"/>
                </a:solidFill>
                <a:sym typeface="+mn-ea"/>
              </a:rPr>
              <a:t>（市、区）政府均</a:t>
            </a:r>
            <a:r>
              <a:rPr lang="zh-CN" altLang="en-US" sz="2800" dirty="0" smtClean="0">
                <a:solidFill>
                  <a:srgbClr val="FF0000"/>
                </a:solidFill>
                <a:sym typeface="+mn-ea"/>
              </a:rPr>
              <a:t>出台了责任医生签约服务文件，明确签约服务经费标准和来源、医保差别化支付措施等</a:t>
            </a:r>
            <a:endParaRPr lang="en-US" altLang="zh-CN" sz="2800" dirty="0" smtClean="0">
              <a:solidFill>
                <a:srgbClr val="FF0000"/>
              </a:solidFill>
              <a:sym typeface="+mn-ea"/>
            </a:endParaRPr>
          </a:p>
          <a:p>
            <a:pPr eaLnBrk="0" hangingPunct="0">
              <a:spcBef>
                <a:spcPts val="1800"/>
              </a:spcBef>
              <a:defRPr/>
            </a:pPr>
            <a:r>
              <a:rPr lang="zh-CN" altLang="en-US" sz="2800" dirty="0" smtClean="0">
                <a:solidFill>
                  <a:srgbClr val="C00000"/>
                </a:solidFill>
                <a:effectLst>
                  <a:outerShdw blurRad="38100" dist="38100" dir="2700000" algn="tl">
                    <a:srgbClr val="000000">
                      <a:alpha val="43137"/>
                    </a:srgbClr>
                  </a:outerShdw>
                </a:effectLst>
                <a:sym typeface="+mn-ea"/>
              </a:rPr>
              <a:t>      </a:t>
            </a:r>
            <a:r>
              <a:rPr lang="zh-CN" altLang="en-US" sz="2800" dirty="0" smtClean="0">
                <a:solidFill>
                  <a:srgbClr val="0000FF"/>
                </a:solidFill>
                <a:sym typeface="+mn-ea"/>
              </a:rPr>
              <a:t>其中七个市现阶段签约服务经费以政府财政支持为主</a:t>
            </a:r>
            <a:endParaRPr lang="en-US" altLang="zh-CN" sz="2800" dirty="0" smtClean="0">
              <a:solidFill>
                <a:srgbClr val="0000FF"/>
              </a:solidFill>
              <a:sym typeface="+mn-ea"/>
            </a:endParaRPr>
          </a:p>
          <a:p>
            <a:pPr eaLnBrk="0" hangingPunct="0">
              <a:spcBef>
                <a:spcPts val="1800"/>
              </a:spcBef>
              <a:defRPr/>
            </a:pPr>
            <a:r>
              <a:rPr lang="en-US" altLang="zh-CN" sz="2800" dirty="0" smtClean="0">
                <a:solidFill>
                  <a:srgbClr val="0000FF"/>
                </a:solidFill>
                <a:effectLst>
                  <a:outerShdw blurRad="38100" dist="38100" dir="2700000" algn="tl">
                    <a:srgbClr val="000000">
                      <a:alpha val="43137"/>
                    </a:srgbClr>
                  </a:outerShdw>
                </a:effectLst>
                <a:sym typeface="+mn-ea"/>
              </a:rPr>
              <a:t>      </a:t>
            </a:r>
            <a:endParaRPr lang="zh-CN" altLang="en-US" sz="2800" dirty="0" smtClean="0">
              <a:solidFill>
                <a:srgbClr val="0000FF"/>
              </a:solidFill>
              <a:effectLst>
                <a:outerShdw blurRad="38100" dist="38100" dir="2700000" algn="tl">
                  <a:srgbClr val="000000">
                    <a:alpha val="43137"/>
                  </a:srgbClr>
                </a:outerShdw>
              </a:effectLst>
              <a:sym typeface="+mn-ea"/>
            </a:endParaRPr>
          </a:p>
        </p:txBody>
      </p:sp>
    </p:spTree>
    <p:extLst>
      <p:ext uri="{BB962C8B-B14F-4D97-AF65-F5344CB8AC3E}">
        <p14:creationId xmlns:p14="http://schemas.microsoft.com/office/powerpoint/2010/main" val="2397791441"/>
      </p:ext>
    </p:extLst>
  </p:cSld>
  <p:clrMapOvr>
    <a:masterClrMapping/>
  </p:clrMapOvr>
  <p:transition spd="slow">
    <p:circl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d4a9b59cdff5bc454dd1ef497950f1a6.jpg"/>
          <p:cNvPicPr>
            <a:picLocks noChangeAspect="1"/>
          </p:cNvPicPr>
          <p:nvPr/>
        </p:nvPicPr>
        <p:blipFill>
          <a:blip r:embed="rId2" cstate="print"/>
          <a:stretch>
            <a:fillRect/>
          </a:stretch>
        </p:blipFill>
        <p:spPr>
          <a:xfrm>
            <a:off x="5943600" y="4953000"/>
            <a:ext cx="2326294" cy="1712510"/>
          </a:xfrm>
          <a:prstGeom prst="rect">
            <a:avLst/>
          </a:prstGeom>
          <a:ln>
            <a:noFill/>
          </a:ln>
        </p:spPr>
      </p:pic>
      <p:sp>
        <p:nvSpPr>
          <p:cNvPr id="3" name="内容占位符 2"/>
          <p:cNvSpPr>
            <a:spLocks noGrp="1"/>
          </p:cNvSpPr>
          <p:nvPr>
            <p:ph idx="1"/>
          </p:nvPr>
        </p:nvSpPr>
        <p:spPr>
          <a:xfrm>
            <a:off x="285720" y="1438774"/>
            <a:ext cx="8629680" cy="5038226"/>
          </a:xfrm>
        </p:spPr>
        <p:txBody>
          <a:bodyPr/>
          <a:lstStyle/>
          <a:p>
            <a:pPr lvl="1">
              <a:lnSpc>
                <a:spcPts val="3200"/>
              </a:lnSpc>
              <a:spcBef>
                <a:spcPts val="1800"/>
              </a:spcBef>
              <a:buClr>
                <a:srgbClr val="C00000"/>
              </a:buClr>
              <a:buFont typeface="Wingdings" pitchFamily="2" charset="2"/>
              <a:buChar char="p"/>
            </a:pPr>
            <a:r>
              <a:rPr lang="zh-CN" altLang="en-US" sz="2700" b="1" dirty="0" smtClean="0">
                <a:solidFill>
                  <a:srgbClr val="0000FF"/>
                </a:solidFill>
                <a:latin typeface="华文楷体" pitchFamily="2" charset="-122"/>
                <a:ea typeface="华文楷体" pitchFamily="2" charset="-122"/>
              </a:rPr>
              <a:t>截止</a:t>
            </a:r>
            <a:r>
              <a:rPr lang="en-US" altLang="zh-CN" sz="2700" b="1" dirty="0" smtClean="0">
                <a:solidFill>
                  <a:srgbClr val="0000FF"/>
                </a:solidFill>
                <a:latin typeface="华文楷体" pitchFamily="2" charset="-122"/>
                <a:ea typeface="华文楷体" pitchFamily="2" charset="-122"/>
              </a:rPr>
              <a:t>2016</a:t>
            </a:r>
            <a:r>
              <a:rPr lang="zh-CN" altLang="en-US" sz="2700" b="1" dirty="0" smtClean="0">
                <a:solidFill>
                  <a:srgbClr val="0000FF"/>
                </a:solidFill>
                <a:latin typeface="华文楷体" pitchFamily="2" charset="-122"/>
                <a:ea typeface="华文楷体" pitchFamily="2" charset="-122"/>
              </a:rPr>
              <a:t>年</a:t>
            </a:r>
            <a:r>
              <a:rPr lang="en-US" altLang="zh-CN" sz="2700" b="1" dirty="0" smtClean="0">
                <a:solidFill>
                  <a:srgbClr val="0000FF"/>
                </a:solidFill>
                <a:latin typeface="华文楷体" pitchFamily="2" charset="-122"/>
                <a:ea typeface="华文楷体" pitchFamily="2" charset="-122"/>
              </a:rPr>
              <a:t>12</a:t>
            </a:r>
            <a:r>
              <a:rPr lang="zh-CN" altLang="en-US" sz="2700" b="1" dirty="0" smtClean="0">
                <a:solidFill>
                  <a:srgbClr val="0000FF"/>
                </a:solidFill>
                <a:latin typeface="华文楷体" pitchFamily="2" charset="-122"/>
                <a:ea typeface="华文楷体" pitchFamily="2" charset="-122"/>
              </a:rPr>
              <a:t>月底，全省取得全科医生岗位培训合格证人数为</a:t>
            </a:r>
            <a:r>
              <a:rPr lang="en-US" altLang="zh-CN" sz="2700" b="1" dirty="0" smtClean="0">
                <a:solidFill>
                  <a:srgbClr val="FF0000"/>
                </a:solidFill>
                <a:latin typeface="华文楷体" pitchFamily="2" charset="-122"/>
                <a:ea typeface="华文楷体" pitchFamily="2" charset="-122"/>
              </a:rPr>
              <a:t>23676</a:t>
            </a:r>
            <a:r>
              <a:rPr lang="zh-CN" altLang="en-US" sz="2700" b="1" dirty="0" smtClean="0">
                <a:solidFill>
                  <a:srgbClr val="FF0000"/>
                </a:solidFill>
                <a:latin typeface="华文楷体" pitchFamily="2" charset="-122"/>
                <a:ea typeface="华文楷体" pitchFamily="2" charset="-122"/>
              </a:rPr>
              <a:t>人</a:t>
            </a:r>
            <a:r>
              <a:rPr lang="zh-CN" altLang="en-US" sz="2700" b="1" dirty="0" smtClean="0">
                <a:solidFill>
                  <a:srgbClr val="0000FF"/>
                </a:solidFill>
                <a:latin typeface="华文楷体" pitchFamily="2" charset="-122"/>
                <a:ea typeface="华文楷体" pitchFamily="2" charset="-122"/>
              </a:rPr>
              <a:t>，开展签约服务的全科医生为</a:t>
            </a:r>
            <a:r>
              <a:rPr lang="en-US" altLang="zh-CN" sz="2700" b="1" dirty="0" smtClean="0">
                <a:solidFill>
                  <a:srgbClr val="FF0000"/>
                </a:solidFill>
                <a:latin typeface="华文楷体" pitchFamily="2" charset="-122"/>
                <a:ea typeface="华文楷体" pitchFamily="2" charset="-122"/>
              </a:rPr>
              <a:t>17645</a:t>
            </a:r>
            <a:r>
              <a:rPr lang="zh-CN" altLang="en-US" sz="2700" b="1" dirty="0" smtClean="0">
                <a:solidFill>
                  <a:srgbClr val="FF0000"/>
                </a:solidFill>
                <a:latin typeface="华文楷体" pitchFamily="2" charset="-122"/>
                <a:ea typeface="华文楷体" pitchFamily="2" charset="-122"/>
              </a:rPr>
              <a:t>人</a:t>
            </a:r>
            <a:r>
              <a:rPr lang="zh-CN" altLang="en-US" sz="2700" b="1" dirty="0" smtClean="0">
                <a:solidFill>
                  <a:srgbClr val="0000FF"/>
                </a:solidFill>
                <a:latin typeface="华文楷体" pitchFamily="2" charset="-122"/>
                <a:ea typeface="华文楷体" pitchFamily="2" charset="-122"/>
              </a:rPr>
              <a:t>，占取得全科医生岗位培训证总人数的</a:t>
            </a:r>
            <a:r>
              <a:rPr lang="en-US" altLang="zh-CN" sz="2700" b="1" dirty="0" smtClean="0">
                <a:solidFill>
                  <a:srgbClr val="FF0000"/>
                </a:solidFill>
                <a:latin typeface="华文楷体" pitchFamily="2" charset="-122"/>
                <a:ea typeface="华文楷体" pitchFamily="2" charset="-122"/>
              </a:rPr>
              <a:t>74.53%</a:t>
            </a:r>
          </a:p>
          <a:p>
            <a:pPr lvl="1">
              <a:lnSpc>
                <a:spcPts val="3200"/>
              </a:lnSpc>
              <a:spcBef>
                <a:spcPts val="1800"/>
              </a:spcBef>
              <a:buClr>
                <a:srgbClr val="C00000"/>
              </a:buClr>
              <a:buFont typeface="Wingdings" pitchFamily="2" charset="2"/>
              <a:buChar char="p"/>
            </a:pPr>
            <a:r>
              <a:rPr lang="zh-CN" altLang="zh-CN" sz="2700" b="1" dirty="0" smtClean="0">
                <a:solidFill>
                  <a:srgbClr val="0000FF"/>
                </a:solidFill>
                <a:latin typeface="华文楷体" panose="02010600040101010101" pitchFamily="2" charset="-122"/>
                <a:ea typeface="华文楷体" panose="02010600040101010101" pitchFamily="2" charset="-122"/>
              </a:rPr>
              <a:t>开展</a:t>
            </a:r>
            <a:r>
              <a:rPr lang="zh-CN" altLang="zh-CN" sz="2700" b="1" dirty="0">
                <a:solidFill>
                  <a:srgbClr val="0000FF"/>
                </a:solidFill>
                <a:latin typeface="华文楷体" panose="02010600040101010101" pitchFamily="2" charset="-122"/>
                <a:ea typeface="华文楷体" panose="02010600040101010101" pitchFamily="2" charset="-122"/>
              </a:rPr>
              <a:t>签约服务的基层医疗卫生机构</a:t>
            </a:r>
            <a:r>
              <a:rPr lang="en-US" altLang="zh-CN" sz="2700" b="1" dirty="0">
                <a:solidFill>
                  <a:srgbClr val="FF0000"/>
                </a:solidFill>
                <a:latin typeface="华文楷体" panose="02010600040101010101" pitchFamily="2" charset="-122"/>
                <a:ea typeface="华文楷体" panose="02010600040101010101" pitchFamily="2" charset="-122"/>
              </a:rPr>
              <a:t>13485</a:t>
            </a:r>
            <a:r>
              <a:rPr lang="zh-CN" altLang="zh-CN" sz="2700" b="1" dirty="0">
                <a:solidFill>
                  <a:srgbClr val="FF0000"/>
                </a:solidFill>
                <a:latin typeface="华文楷体" panose="02010600040101010101" pitchFamily="2" charset="-122"/>
                <a:ea typeface="华文楷体" panose="02010600040101010101" pitchFamily="2" charset="-122"/>
              </a:rPr>
              <a:t>家</a:t>
            </a:r>
            <a:r>
              <a:rPr lang="zh-CN" altLang="zh-CN" sz="2700" b="1" dirty="0">
                <a:solidFill>
                  <a:srgbClr val="0000FF"/>
                </a:solidFill>
                <a:latin typeface="华文楷体" panose="02010600040101010101" pitchFamily="2" charset="-122"/>
                <a:ea typeface="华文楷体" panose="02010600040101010101" pitchFamily="2" charset="-122"/>
              </a:rPr>
              <a:t>，其</a:t>
            </a:r>
            <a:r>
              <a:rPr lang="en-US" altLang="zh-CN" sz="2700" b="1" dirty="0">
                <a:solidFill>
                  <a:srgbClr val="0000FF"/>
                </a:solidFill>
                <a:latin typeface="华文楷体" panose="02010600040101010101" pitchFamily="2" charset="-122"/>
                <a:ea typeface="华文楷体" panose="02010600040101010101" pitchFamily="2" charset="-122"/>
              </a:rPr>
              <a:t>       </a:t>
            </a:r>
            <a:r>
              <a:rPr lang="zh-CN" altLang="zh-CN" sz="2700" b="1" dirty="0">
                <a:solidFill>
                  <a:srgbClr val="0000FF"/>
                </a:solidFill>
                <a:latin typeface="华文楷体" panose="02010600040101010101" pitchFamily="2" charset="-122"/>
                <a:ea typeface="华文楷体" panose="02010600040101010101" pitchFamily="2" charset="-122"/>
              </a:rPr>
              <a:t>中中心</a:t>
            </a:r>
            <a:r>
              <a:rPr lang="en-US" altLang="zh-CN" sz="2700" b="1" dirty="0">
                <a:solidFill>
                  <a:srgbClr val="0000FF"/>
                </a:solidFill>
                <a:latin typeface="华文楷体" panose="02010600040101010101" pitchFamily="2" charset="-122"/>
                <a:ea typeface="华文楷体" panose="02010600040101010101" pitchFamily="2" charset="-122"/>
              </a:rPr>
              <a:t>481</a:t>
            </a:r>
            <a:r>
              <a:rPr lang="zh-CN" altLang="zh-CN" sz="2700" b="1" dirty="0">
                <a:solidFill>
                  <a:srgbClr val="0000FF"/>
                </a:solidFill>
                <a:latin typeface="华文楷体" panose="02010600040101010101" pitchFamily="2" charset="-122"/>
                <a:ea typeface="华文楷体" panose="02010600040101010101" pitchFamily="2" charset="-122"/>
              </a:rPr>
              <a:t>家、卫生院</a:t>
            </a:r>
            <a:r>
              <a:rPr lang="en-US" altLang="zh-CN" sz="2700" b="1" dirty="0">
                <a:solidFill>
                  <a:srgbClr val="0000FF"/>
                </a:solidFill>
                <a:latin typeface="华文楷体" panose="02010600040101010101" pitchFamily="2" charset="-122"/>
                <a:ea typeface="华文楷体" panose="02010600040101010101" pitchFamily="2" charset="-122"/>
              </a:rPr>
              <a:t>1015</a:t>
            </a:r>
            <a:r>
              <a:rPr lang="zh-CN" altLang="zh-CN" sz="2700" b="1" dirty="0">
                <a:solidFill>
                  <a:srgbClr val="0000FF"/>
                </a:solidFill>
                <a:latin typeface="华文楷体" panose="02010600040101010101" pitchFamily="2" charset="-122"/>
                <a:ea typeface="华文楷体" panose="02010600040101010101" pitchFamily="2" charset="-122"/>
              </a:rPr>
              <a:t>家</a:t>
            </a:r>
            <a:r>
              <a:rPr lang="en-US" altLang="zh-CN" sz="2700" b="1" dirty="0">
                <a:solidFill>
                  <a:srgbClr val="0000FF"/>
                </a:solidFill>
                <a:latin typeface="华文楷体" panose="02010600040101010101" pitchFamily="2" charset="-122"/>
                <a:ea typeface="华文楷体" panose="02010600040101010101" pitchFamily="2" charset="-122"/>
              </a:rPr>
              <a:t>,</a:t>
            </a:r>
            <a:r>
              <a:rPr lang="zh-CN" altLang="zh-CN" sz="2700" b="1" dirty="0">
                <a:solidFill>
                  <a:srgbClr val="0000FF"/>
                </a:solidFill>
                <a:latin typeface="华文楷体" panose="02010600040101010101" pitchFamily="2" charset="-122"/>
                <a:ea typeface="华文楷体" panose="02010600040101010101" pitchFamily="2" charset="-122"/>
              </a:rPr>
              <a:t> 开展签约</a:t>
            </a:r>
            <a:r>
              <a:rPr lang="en-US" altLang="zh-CN" sz="2700" b="1" dirty="0">
                <a:solidFill>
                  <a:srgbClr val="FF0000"/>
                </a:solidFill>
                <a:latin typeface="华文楷体" panose="02010600040101010101" pitchFamily="2" charset="-122"/>
                <a:ea typeface="华文楷体" panose="02010600040101010101" pitchFamily="2" charset="-122"/>
              </a:rPr>
              <a:t>100%</a:t>
            </a:r>
            <a:r>
              <a:rPr lang="zh-CN" altLang="zh-CN" sz="2700" b="1" dirty="0">
                <a:solidFill>
                  <a:srgbClr val="0000FF"/>
                </a:solidFill>
                <a:latin typeface="华文楷体" panose="02010600040101010101" pitchFamily="2" charset="-122"/>
                <a:ea typeface="华文楷体" panose="02010600040101010101" pitchFamily="2" charset="-122"/>
              </a:rPr>
              <a:t>；开展签约的社区卫生服务站</a:t>
            </a:r>
            <a:r>
              <a:rPr lang="en-US" altLang="zh-CN" sz="2700" b="1" dirty="0">
                <a:solidFill>
                  <a:srgbClr val="FF0000"/>
                </a:solidFill>
                <a:latin typeface="华文楷体" panose="02010600040101010101" pitchFamily="2" charset="-122"/>
                <a:ea typeface="华文楷体" panose="02010600040101010101" pitchFamily="2" charset="-122"/>
              </a:rPr>
              <a:t>4876</a:t>
            </a:r>
            <a:r>
              <a:rPr lang="zh-CN" altLang="zh-CN" sz="2700" b="1" dirty="0">
                <a:solidFill>
                  <a:srgbClr val="FF0000"/>
                </a:solidFill>
                <a:latin typeface="华文楷体" panose="02010600040101010101" pitchFamily="2" charset="-122"/>
                <a:ea typeface="华文楷体" panose="02010600040101010101" pitchFamily="2" charset="-122"/>
              </a:rPr>
              <a:t>个</a:t>
            </a:r>
            <a:r>
              <a:rPr lang="zh-CN" altLang="en-US" sz="2700" b="1" dirty="0">
                <a:solidFill>
                  <a:srgbClr val="0000FF"/>
                </a:solidFill>
                <a:latin typeface="华文楷体" panose="02010600040101010101" pitchFamily="2" charset="-122"/>
                <a:ea typeface="华文楷体" panose="02010600040101010101" pitchFamily="2" charset="-122"/>
              </a:rPr>
              <a:t>（</a:t>
            </a:r>
            <a:r>
              <a:rPr lang="zh-CN" altLang="zh-CN" sz="2700" b="1" dirty="0">
                <a:solidFill>
                  <a:srgbClr val="0000FF"/>
                </a:solidFill>
                <a:latin typeface="华文楷体" panose="02010600040101010101" pitchFamily="2" charset="-122"/>
                <a:ea typeface="华文楷体" panose="02010600040101010101" pitchFamily="2" charset="-122"/>
              </a:rPr>
              <a:t>占</a:t>
            </a:r>
            <a:r>
              <a:rPr lang="en-US" altLang="zh-CN" sz="2700" b="1" dirty="0">
                <a:solidFill>
                  <a:srgbClr val="0000FF"/>
                </a:solidFill>
                <a:latin typeface="华文楷体" panose="02010600040101010101" pitchFamily="2" charset="-122"/>
                <a:ea typeface="华文楷体" panose="02010600040101010101" pitchFamily="2" charset="-122"/>
              </a:rPr>
              <a:t>90.2%）</a:t>
            </a:r>
            <a:r>
              <a:rPr lang="zh-CN" altLang="zh-CN" sz="2700" b="1" dirty="0">
                <a:solidFill>
                  <a:srgbClr val="0000FF"/>
                </a:solidFill>
                <a:latin typeface="华文楷体" panose="02010600040101010101" pitchFamily="2" charset="-122"/>
                <a:ea typeface="华文楷体" panose="02010600040101010101" pitchFamily="2" charset="-122"/>
              </a:rPr>
              <a:t>；开展签约的村卫生室</a:t>
            </a:r>
            <a:r>
              <a:rPr lang="en-US" altLang="zh-CN" sz="2700" b="1" dirty="0">
                <a:solidFill>
                  <a:srgbClr val="FF0000"/>
                </a:solidFill>
                <a:latin typeface="华文楷体" panose="02010600040101010101" pitchFamily="2" charset="-122"/>
                <a:ea typeface="华文楷体" panose="02010600040101010101" pitchFamily="2" charset="-122"/>
              </a:rPr>
              <a:t>7110</a:t>
            </a:r>
            <a:r>
              <a:rPr lang="zh-CN" altLang="zh-CN" sz="2700" b="1" dirty="0">
                <a:solidFill>
                  <a:srgbClr val="FF0000"/>
                </a:solidFill>
                <a:latin typeface="华文楷体" panose="02010600040101010101" pitchFamily="2" charset="-122"/>
                <a:ea typeface="华文楷体" panose="02010600040101010101" pitchFamily="2" charset="-122"/>
              </a:rPr>
              <a:t>个</a:t>
            </a:r>
            <a:r>
              <a:rPr lang="zh-CN" altLang="en-US" sz="2700" b="1" dirty="0">
                <a:solidFill>
                  <a:srgbClr val="0000FF"/>
                </a:solidFill>
                <a:latin typeface="华文楷体" panose="02010600040101010101" pitchFamily="2" charset="-122"/>
                <a:ea typeface="华文楷体" panose="02010600040101010101" pitchFamily="2" charset="-122"/>
              </a:rPr>
              <a:t>（</a:t>
            </a:r>
            <a:r>
              <a:rPr lang="zh-CN" altLang="zh-CN" sz="2700" b="1" dirty="0">
                <a:solidFill>
                  <a:srgbClr val="0000FF"/>
                </a:solidFill>
                <a:latin typeface="华文楷体" panose="02010600040101010101" pitchFamily="2" charset="-122"/>
                <a:ea typeface="华文楷体" panose="02010600040101010101" pitchFamily="2" charset="-122"/>
              </a:rPr>
              <a:t>占</a:t>
            </a:r>
            <a:r>
              <a:rPr lang="en-US" altLang="zh-CN" sz="2700" b="1" dirty="0">
                <a:solidFill>
                  <a:srgbClr val="0000FF"/>
                </a:solidFill>
                <a:latin typeface="华文楷体" panose="02010600040101010101" pitchFamily="2" charset="-122"/>
                <a:ea typeface="华文楷体" panose="02010600040101010101" pitchFamily="2" charset="-122"/>
              </a:rPr>
              <a:t>60.9</a:t>
            </a:r>
            <a:r>
              <a:rPr lang="en-US" altLang="zh-CN" sz="2700" b="1" dirty="0" smtClean="0">
                <a:solidFill>
                  <a:srgbClr val="0000FF"/>
                </a:solidFill>
                <a:latin typeface="华文楷体" panose="02010600040101010101" pitchFamily="2" charset="-122"/>
                <a:ea typeface="华文楷体" panose="02010600040101010101" pitchFamily="2" charset="-122"/>
              </a:rPr>
              <a:t>%）</a:t>
            </a:r>
          </a:p>
          <a:p>
            <a:pPr lvl="1">
              <a:lnSpc>
                <a:spcPts val="3200"/>
              </a:lnSpc>
              <a:spcBef>
                <a:spcPts val="1800"/>
              </a:spcBef>
              <a:buClr>
                <a:srgbClr val="C00000"/>
              </a:buClr>
              <a:buFont typeface="Wingdings" pitchFamily="2" charset="2"/>
              <a:buChar char="p"/>
            </a:pPr>
            <a:r>
              <a:rPr lang="zh-CN" altLang="en-US" sz="2700" b="1" dirty="0" smtClean="0">
                <a:solidFill>
                  <a:srgbClr val="C00000"/>
                </a:solidFill>
                <a:latin typeface="华文楷体" panose="02010600040101010101" pitchFamily="2" charset="-122"/>
                <a:ea typeface="华文楷体" panose="02010600040101010101" pitchFamily="2" charset="-122"/>
              </a:rPr>
              <a:t>慈溪</a:t>
            </a:r>
            <a:r>
              <a:rPr lang="en-US" altLang="zh-CN" sz="2700" b="1" dirty="0" smtClean="0">
                <a:solidFill>
                  <a:srgbClr val="C00000"/>
                </a:solidFill>
                <a:latin typeface="华文楷体" panose="02010600040101010101" pitchFamily="2" charset="-122"/>
                <a:ea typeface="华文楷体" panose="02010600040101010101" pitchFamily="2" charset="-122"/>
              </a:rPr>
              <a:t>20</a:t>
            </a:r>
            <a:r>
              <a:rPr lang="zh-CN" altLang="en-US" sz="2700" b="1" dirty="0" smtClean="0">
                <a:solidFill>
                  <a:srgbClr val="C00000"/>
                </a:solidFill>
                <a:latin typeface="华文楷体" panose="02010600040101010101" pitchFamily="2" charset="-122"/>
                <a:ea typeface="华文楷体" panose="02010600040101010101" pitchFamily="2" charset="-122"/>
              </a:rPr>
              <a:t>家机构，</a:t>
            </a:r>
            <a:r>
              <a:rPr lang="en-US" altLang="zh-CN" sz="2700" b="1" dirty="0" smtClean="0">
                <a:solidFill>
                  <a:srgbClr val="C00000"/>
                </a:solidFill>
                <a:latin typeface="华文楷体" panose="02010600040101010101" pitchFamily="2" charset="-122"/>
                <a:ea typeface="华文楷体" panose="02010600040101010101" pitchFamily="2" charset="-122"/>
              </a:rPr>
              <a:t>289</a:t>
            </a:r>
            <a:r>
              <a:rPr lang="zh-CN" altLang="en-US" sz="2700" b="1" dirty="0" smtClean="0">
                <a:solidFill>
                  <a:srgbClr val="C00000"/>
                </a:solidFill>
                <a:latin typeface="华文楷体" panose="02010600040101010101" pitchFamily="2" charset="-122"/>
                <a:ea typeface="华文楷体" panose="02010600040101010101" pitchFamily="2" charset="-122"/>
              </a:rPr>
              <a:t>个团队，</a:t>
            </a:r>
            <a:endParaRPr lang="en-US" altLang="zh-CN" sz="2700" b="1" dirty="0" smtClean="0">
              <a:solidFill>
                <a:srgbClr val="C00000"/>
              </a:solidFill>
              <a:latin typeface="华文楷体" panose="02010600040101010101" pitchFamily="2" charset="-122"/>
              <a:ea typeface="华文楷体" panose="02010600040101010101" pitchFamily="2" charset="-122"/>
            </a:endParaRPr>
          </a:p>
          <a:p>
            <a:pPr marL="457200" lvl="1" indent="0">
              <a:lnSpc>
                <a:spcPts val="3200"/>
              </a:lnSpc>
              <a:spcBef>
                <a:spcPts val="1800"/>
              </a:spcBef>
              <a:buClr>
                <a:srgbClr val="C00000"/>
              </a:buClr>
              <a:buNone/>
            </a:pPr>
            <a:r>
              <a:rPr lang="en-US" altLang="zh-CN" sz="2700" b="1" dirty="0">
                <a:solidFill>
                  <a:srgbClr val="C00000"/>
                </a:solidFill>
                <a:latin typeface="华文楷体" panose="02010600040101010101" pitchFamily="2" charset="-122"/>
                <a:ea typeface="华文楷体" panose="02010600040101010101" pitchFamily="2" charset="-122"/>
              </a:rPr>
              <a:t> </a:t>
            </a:r>
            <a:r>
              <a:rPr lang="en-US" altLang="zh-CN" sz="2700" b="1" dirty="0" smtClean="0">
                <a:solidFill>
                  <a:srgbClr val="C00000"/>
                </a:solidFill>
                <a:latin typeface="华文楷体" panose="02010600040101010101" pitchFamily="2" charset="-122"/>
                <a:ea typeface="华文楷体" panose="02010600040101010101" pitchFamily="2" charset="-122"/>
              </a:rPr>
              <a:t>   1014</a:t>
            </a:r>
            <a:r>
              <a:rPr lang="zh-CN" altLang="en-US" sz="2700" b="1" dirty="0" smtClean="0">
                <a:solidFill>
                  <a:srgbClr val="C00000"/>
                </a:solidFill>
                <a:latin typeface="华文楷体" panose="02010600040101010101" pitchFamily="2" charset="-122"/>
                <a:ea typeface="华文楷体" panose="02010600040101010101" pitchFamily="2" charset="-122"/>
              </a:rPr>
              <a:t>名医生开展签约服务</a:t>
            </a:r>
            <a:endParaRPr lang="en-US" altLang="zh-CN" sz="2700" b="1" dirty="0" smtClean="0">
              <a:solidFill>
                <a:srgbClr val="C00000"/>
              </a:solidFill>
              <a:latin typeface="华文楷体" panose="02010600040101010101" pitchFamily="2" charset="-122"/>
              <a:ea typeface="华文楷体" panose="02010600040101010101" pitchFamily="2" charset="-122"/>
            </a:endParaRPr>
          </a:p>
          <a:p>
            <a:pPr lvl="1">
              <a:lnSpc>
                <a:spcPts val="3200"/>
              </a:lnSpc>
              <a:spcBef>
                <a:spcPts val="1800"/>
              </a:spcBef>
              <a:buClr>
                <a:srgbClr val="C00000"/>
              </a:buClr>
              <a:buFont typeface="Wingdings" pitchFamily="2" charset="2"/>
              <a:buChar char="p"/>
            </a:pPr>
            <a:endParaRPr lang="en-US" altLang="zh-CN" sz="2700" b="1" dirty="0">
              <a:solidFill>
                <a:srgbClr val="0000FF"/>
              </a:solidFill>
              <a:latin typeface="华文楷体" panose="02010600040101010101" pitchFamily="2" charset="-122"/>
              <a:ea typeface="华文楷体" panose="02010600040101010101" pitchFamily="2" charset="-122"/>
            </a:endParaRPr>
          </a:p>
        </p:txBody>
      </p:sp>
      <p:sp>
        <p:nvSpPr>
          <p:cNvPr id="4" name="标题 1"/>
          <p:cNvSpPr txBox="1"/>
          <p:nvPr/>
        </p:nvSpPr>
        <p:spPr bwMode="auto">
          <a:xfrm>
            <a:off x="0" y="0"/>
            <a:ext cx="9144000" cy="1143000"/>
          </a:xfrm>
          <a:prstGeom prst="rect">
            <a:avLst/>
          </a:prstGeom>
          <a:solidFill>
            <a:srgbClr val="0000FF"/>
          </a:solidFill>
          <a:ln w="9525">
            <a:noFill/>
            <a:miter lim="800000"/>
          </a:ln>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accent3"/>
                </a:solidFill>
                <a:effectLst/>
                <a:uLnTx/>
                <a:uFillTx/>
                <a:cs typeface="+mj-cs"/>
              </a:rPr>
              <a:t>签约服务工作成效</a:t>
            </a:r>
          </a:p>
        </p:txBody>
      </p:sp>
    </p:spTree>
    <p:extLst>
      <p:ext uri="{BB962C8B-B14F-4D97-AF65-F5344CB8AC3E}">
        <p14:creationId xmlns:p14="http://schemas.microsoft.com/office/powerpoint/2010/main" val="33824021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00146" y="2571744"/>
            <a:ext cx="7529506" cy="3714776"/>
          </a:xfrm>
        </p:spPr>
        <p:txBody>
          <a:bodyPr/>
          <a:lstStyle/>
          <a:p>
            <a:pPr marL="0" lvl="1" indent="0">
              <a:lnSpc>
                <a:spcPts val="3200"/>
              </a:lnSpc>
              <a:spcBef>
                <a:spcPts val="1200"/>
              </a:spcBef>
              <a:buClr>
                <a:srgbClr val="C00000"/>
              </a:buClr>
              <a:buFont typeface="Wingdings" pitchFamily="2" charset="2"/>
              <a:buChar char="p"/>
            </a:pPr>
            <a:r>
              <a:rPr lang="zh-CN" altLang="en-US" sz="2700" b="1" dirty="0" smtClean="0">
                <a:solidFill>
                  <a:srgbClr val="0000FF"/>
                </a:solidFill>
                <a:latin typeface="华文楷体" pitchFamily="2" charset="-122"/>
                <a:ea typeface="华文楷体" pitchFamily="2" charset="-122"/>
              </a:rPr>
              <a:t>至</a:t>
            </a:r>
            <a:r>
              <a:rPr lang="en-US" altLang="zh-CN" sz="2700" b="1" dirty="0" smtClean="0">
                <a:solidFill>
                  <a:srgbClr val="0000FF"/>
                </a:solidFill>
                <a:latin typeface="华文楷体" pitchFamily="2" charset="-122"/>
                <a:ea typeface="华文楷体" pitchFamily="2" charset="-122"/>
              </a:rPr>
              <a:t>2016</a:t>
            </a:r>
            <a:r>
              <a:rPr lang="zh-CN" altLang="en-US" sz="2700" b="1" dirty="0" smtClean="0">
                <a:solidFill>
                  <a:srgbClr val="0000FF"/>
                </a:solidFill>
                <a:latin typeface="华文楷体" pitchFamily="2" charset="-122"/>
                <a:ea typeface="华文楷体" pitchFamily="2" charset="-122"/>
              </a:rPr>
              <a:t>年底，全省责任医生签约服务的规范签约人数</a:t>
            </a:r>
            <a:r>
              <a:rPr lang="en-US" altLang="zh-CN" sz="2700" b="1" dirty="0">
                <a:solidFill>
                  <a:srgbClr val="0000FF"/>
                </a:solidFill>
                <a:latin typeface="华文楷体" pitchFamily="2" charset="-122"/>
                <a:ea typeface="华文楷体" pitchFamily="2" charset="-122"/>
              </a:rPr>
              <a:t>1175</a:t>
            </a:r>
            <a:r>
              <a:rPr lang="zh-CN" altLang="en-US" sz="2700" b="1" dirty="0" smtClean="0">
                <a:solidFill>
                  <a:srgbClr val="0000FF"/>
                </a:solidFill>
                <a:latin typeface="华文楷体" pitchFamily="2" charset="-122"/>
                <a:ea typeface="华文楷体" pitchFamily="2" charset="-122"/>
              </a:rPr>
              <a:t>万，规范签约率</a:t>
            </a:r>
            <a:r>
              <a:rPr lang="en-US" altLang="zh-CN" sz="2700" b="1" dirty="0" smtClean="0">
                <a:solidFill>
                  <a:srgbClr val="FF0000"/>
                </a:solidFill>
                <a:latin typeface="华文楷体" pitchFamily="2" charset="-122"/>
                <a:ea typeface="华文楷体" pitchFamily="2" charset="-122"/>
              </a:rPr>
              <a:t>24.13%（</a:t>
            </a:r>
            <a:r>
              <a:rPr lang="en-US" altLang="zh-CN" sz="2700" b="1" dirty="0" smtClean="0">
                <a:solidFill>
                  <a:srgbClr val="C00000"/>
                </a:solidFill>
                <a:latin typeface="华文楷体" pitchFamily="2" charset="-122"/>
                <a:ea typeface="华文楷体" pitchFamily="2" charset="-122"/>
              </a:rPr>
              <a:t>20.72%</a:t>
            </a:r>
            <a:r>
              <a:rPr lang="en-US" altLang="zh-CN" sz="2700" b="1" dirty="0" smtClean="0">
                <a:solidFill>
                  <a:srgbClr val="FF0000"/>
                </a:solidFill>
                <a:latin typeface="华文楷体" pitchFamily="2" charset="-122"/>
                <a:ea typeface="华文楷体" pitchFamily="2" charset="-122"/>
              </a:rPr>
              <a:t>）</a:t>
            </a:r>
          </a:p>
          <a:p>
            <a:pPr marL="0" lvl="1" indent="0">
              <a:lnSpc>
                <a:spcPts val="3200"/>
              </a:lnSpc>
              <a:spcBef>
                <a:spcPts val="1200"/>
              </a:spcBef>
              <a:buClr>
                <a:srgbClr val="C00000"/>
              </a:buClr>
              <a:buFont typeface="Wingdings" pitchFamily="2" charset="2"/>
              <a:buChar char="p"/>
            </a:pPr>
            <a:r>
              <a:rPr lang="zh-CN" altLang="zh-CN" sz="2700" b="1" dirty="0" smtClean="0">
                <a:solidFill>
                  <a:srgbClr val="0000FF"/>
                </a:solidFill>
                <a:latin typeface="华文楷体" pitchFamily="2" charset="-122"/>
                <a:ea typeface="华文楷体" pitchFamily="2" charset="-122"/>
              </a:rPr>
              <a:t>全省</a:t>
            </a:r>
            <a:r>
              <a:rPr lang="zh-CN" altLang="zh-CN" sz="2700" b="1" dirty="0">
                <a:solidFill>
                  <a:srgbClr val="0000FF"/>
                </a:solidFill>
                <a:latin typeface="华文楷体" pitchFamily="2" charset="-122"/>
                <a:ea typeface="华文楷体" pitchFamily="2" charset="-122"/>
              </a:rPr>
              <a:t>重点人群规范签约人数</a:t>
            </a:r>
            <a:r>
              <a:rPr lang="en-US" altLang="zh-CN" sz="2700" b="1" dirty="0">
                <a:solidFill>
                  <a:srgbClr val="0000FF"/>
                </a:solidFill>
                <a:latin typeface="华文楷体" pitchFamily="2" charset="-122"/>
                <a:ea typeface="华文楷体" pitchFamily="2" charset="-122"/>
              </a:rPr>
              <a:t>808.9</a:t>
            </a:r>
            <a:r>
              <a:rPr lang="zh-CN" altLang="zh-CN" sz="2700" b="1" dirty="0">
                <a:solidFill>
                  <a:srgbClr val="0000FF"/>
                </a:solidFill>
                <a:latin typeface="华文楷体" pitchFamily="2" charset="-122"/>
                <a:ea typeface="华文楷体" pitchFamily="2" charset="-122"/>
              </a:rPr>
              <a:t>万人，重点人群规范签约数占签约总人数的</a:t>
            </a:r>
            <a:r>
              <a:rPr lang="en-US" altLang="zh-CN" sz="2700" b="1" dirty="0">
                <a:solidFill>
                  <a:srgbClr val="FF0000"/>
                </a:solidFill>
                <a:latin typeface="华文楷体" pitchFamily="2" charset="-122"/>
                <a:ea typeface="华文楷体" pitchFamily="2" charset="-122"/>
              </a:rPr>
              <a:t>68.79%</a:t>
            </a:r>
            <a:r>
              <a:rPr lang="zh-CN" altLang="zh-CN" sz="2700" b="1" dirty="0">
                <a:solidFill>
                  <a:srgbClr val="0000FF"/>
                </a:solidFill>
                <a:latin typeface="华文楷体" pitchFamily="2" charset="-122"/>
                <a:ea typeface="华文楷体" pitchFamily="2" charset="-122"/>
              </a:rPr>
              <a:t>，重点人群规范签约数占</a:t>
            </a:r>
            <a:r>
              <a:rPr lang="en-US" altLang="zh-CN" sz="2700" b="1" dirty="0">
                <a:solidFill>
                  <a:srgbClr val="0000FF"/>
                </a:solidFill>
                <a:latin typeface="华文楷体" pitchFamily="2" charset="-122"/>
                <a:ea typeface="华文楷体" pitchFamily="2" charset="-122"/>
              </a:rPr>
              <a:t>10</a:t>
            </a:r>
            <a:r>
              <a:rPr lang="zh-CN" altLang="zh-CN" sz="2700" b="1" dirty="0">
                <a:solidFill>
                  <a:srgbClr val="0000FF"/>
                </a:solidFill>
                <a:latin typeface="华文楷体" pitchFamily="2" charset="-122"/>
                <a:ea typeface="华文楷体" pitchFamily="2" charset="-122"/>
              </a:rPr>
              <a:t>类重点人群统计总数的</a:t>
            </a:r>
            <a:r>
              <a:rPr lang="en-US" altLang="zh-CN" sz="2700" b="1" dirty="0">
                <a:solidFill>
                  <a:srgbClr val="FF0000"/>
                </a:solidFill>
                <a:latin typeface="华文楷体" pitchFamily="2" charset="-122"/>
                <a:ea typeface="华文楷体" pitchFamily="2" charset="-122"/>
              </a:rPr>
              <a:t>54.66%</a:t>
            </a:r>
          </a:p>
          <a:p>
            <a:pPr marL="0" indent="-400050">
              <a:lnSpc>
                <a:spcPts val="3200"/>
              </a:lnSpc>
              <a:spcBef>
                <a:spcPts val="1200"/>
              </a:spcBef>
              <a:buClr>
                <a:srgbClr val="C00000"/>
              </a:buClr>
              <a:buFont typeface="Wingdings" pitchFamily="2" charset="2"/>
              <a:buChar char="p"/>
            </a:pPr>
            <a:r>
              <a:rPr lang="en-US" altLang="zh-CN" sz="2700" b="1" dirty="0">
                <a:solidFill>
                  <a:srgbClr val="0000FF"/>
                </a:solidFill>
                <a:latin typeface="华文楷体" pitchFamily="2" charset="-122"/>
                <a:ea typeface="华文楷体" pitchFamily="2" charset="-122"/>
              </a:rPr>
              <a:t>65</a:t>
            </a:r>
            <a:r>
              <a:rPr lang="zh-CN" altLang="zh-CN" sz="2700" b="1" dirty="0">
                <a:solidFill>
                  <a:srgbClr val="0000FF"/>
                </a:solidFill>
                <a:latin typeface="华文楷体" pitchFamily="2" charset="-122"/>
                <a:ea typeface="华文楷体" pitchFamily="2" charset="-122"/>
              </a:rPr>
              <a:t>岁以上老年人</a:t>
            </a:r>
            <a:r>
              <a:rPr lang="en-US" altLang="zh-CN" sz="2700" b="1" dirty="0">
                <a:solidFill>
                  <a:srgbClr val="FF0000"/>
                </a:solidFill>
                <a:latin typeface="华文楷体" pitchFamily="2" charset="-122"/>
                <a:ea typeface="华文楷体" pitchFamily="2" charset="-122"/>
              </a:rPr>
              <a:t>398.0</a:t>
            </a:r>
            <a:r>
              <a:rPr lang="zh-CN" altLang="zh-CN" sz="2700" b="1" dirty="0">
                <a:solidFill>
                  <a:srgbClr val="FF0000"/>
                </a:solidFill>
                <a:latin typeface="华文楷体" pitchFamily="2" charset="-122"/>
                <a:ea typeface="华文楷体" pitchFamily="2" charset="-122"/>
              </a:rPr>
              <a:t>万人</a:t>
            </a:r>
            <a:r>
              <a:rPr lang="zh-CN" altLang="en-US" sz="2700" b="1" dirty="0">
                <a:solidFill>
                  <a:srgbClr val="0000FF"/>
                </a:solidFill>
                <a:latin typeface="华文楷体" pitchFamily="2" charset="-122"/>
                <a:ea typeface="华文楷体" pitchFamily="2" charset="-122"/>
              </a:rPr>
              <a:t>、</a:t>
            </a:r>
            <a:r>
              <a:rPr lang="zh-CN" altLang="zh-CN" sz="2700" b="1" dirty="0">
                <a:solidFill>
                  <a:srgbClr val="0000FF"/>
                </a:solidFill>
                <a:latin typeface="华文楷体" pitchFamily="2" charset="-122"/>
                <a:ea typeface="华文楷体" pitchFamily="2" charset="-122"/>
              </a:rPr>
              <a:t>高血压患者</a:t>
            </a:r>
            <a:r>
              <a:rPr lang="en-US" altLang="zh-CN" sz="2700" b="1" dirty="0">
                <a:solidFill>
                  <a:srgbClr val="FF0000"/>
                </a:solidFill>
                <a:latin typeface="华文楷体" pitchFamily="2" charset="-122"/>
                <a:ea typeface="华文楷体" pitchFamily="2" charset="-122"/>
              </a:rPr>
              <a:t>320.5</a:t>
            </a:r>
            <a:r>
              <a:rPr lang="zh-CN" altLang="zh-CN" sz="2700" b="1" dirty="0">
                <a:solidFill>
                  <a:srgbClr val="FF0000"/>
                </a:solidFill>
                <a:latin typeface="华文楷体" pitchFamily="2" charset="-122"/>
                <a:ea typeface="华文楷体" pitchFamily="2" charset="-122"/>
              </a:rPr>
              <a:t>万</a:t>
            </a:r>
            <a:r>
              <a:rPr lang="zh-CN" altLang="zh-CN" sz="2700" b="1" dirty="0">
                <a:solidFill>
                  <a:srgbClr val="0000FF"/>
                </a:solidFill>
                <a:latin typeface="华文楷体" pitchFamily="2" charset="-122"/>
                <a:ea typeface="华文楷体" pitchFamily="2" charset="-122"/>
              </a:rPr>
              <a:t>人、糖尿病患者</a:t>
            </a:r>
            <a:r>
              <a:rPr lang="en-US" altLang="zh-CN" sz="2700" b="1" dirty="0">
                <a:solidFill>
                  <a:srgbClr val="FF0000"/>
                </a:solidFill>
                <a:latin typeface="华文楷体" pitchFamily="2" charset="-122"/>
                <a:ea typeface="华文楷体" pitchFamily="2" charset="-122"/>
              </a:rPr>
              <a:t>81.4</a:t>
            </a:r>
            <a:r>
              <a:rPr lang="zh-CN" altLang="zh-CN" sz="2700" b="1" dirty="0">
                <a:solidFill>
                  <a:srgbClr val="FF0000"/>
                </a:solidFill>
                <a:latin typeface="华文楷体" pitchFamily="2" charset="-122"/>
                <a:ea typeface="华文楷体" pitchFamily="2" charset="-122"/>
              </a:rPr>
              <a:t>万人</a:t>
            </a:r>
            <a:endParaRPr lang="en-US" altLang="zh-CN" sz="2700" b="1" dirty="0">
              <a:solidFill>
                <a:srgbClr val="FF0000"/>
              </a:solidFill>
              <a:latin typeface="华文楷体" pitchFamily="2" charset="-122"/>
              <a:ea typeface="华文楷体" pitchFamily="2" charset="-122"/>
            </a:endParaRPr>
          </a:p>
        </p:txBody>
      </p:sp>
      <p:sp>
        <p:nvSpPr>
          <p:cNvPr id="4" name="标题 1"/>
          <p:cNvSpPr txBox="1"/>
          <p:nvPr/>
        </p:nvSpPr>
        <p:spPr bwMode="auto">
          <a:xfrm>
            <a:off x="0" y="0"/>
            <a:ext cx="9144000" cy="1143000"/>
          </a:xfrm>
          <a:prstGeom prst="rect">
            <a:avLst/>
          </a:prstGeom>
          <a:solidFill>
            <a:srgbClr val="0000FF"/>
          </a:solidFill>
          <a:ln w="9525">
            <a:noFill/>
            <a:miter lim="800000"/>
          </a:ln>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accent3"/>
                </a:solidFill>
                <a:effectLst/>
                <a:uLnTx/>
                <a:uFillTx/>
                <a:cs typeface="+mj-cs"/>
              </a:rPr>
              <a:t>签约服务工作成效</a:t>
            </a:r>
          </a:p>
        </p:txBody>
      </p:sp>
      <p:sp>
        <p:nvSpPr>
          <p:cNvPr id="5" name="矩形 4"/>
          <p:cNvSpPr/>
          <p:nvPr/>
        </p:nvSpPr>
        <p:spPr>
          <a:xfrm>
            <a:off x="500034" y="1785926"/>
            <a:ext cx="6572296" cy="584775"/>
          </a:xfrm>
          <a:prstGeom prst="rect">
            <a:avLst/>
          </a:prstGeom>
        </p:spPr>
        <p:txBody>
          <a:bodyPr wrap="square">
            <a:spAutoFit/>
          </a:bodyPr>
          <a:lstStyle/>
          <a:p>
            <a:r>
              <a:rPr lang="zh-CN" altLang="en-US" sz="3200" dirty="0" smtClean="0">
                <a:solidFill>
                  <a:srgbClr val="FF0000"/>
                </a:solidFill>
              </a:rPr>
              <a:t>一是重点人群优先获得签约服务</a:t>
            </a:r>
            <a:endParaRPr lang="zh-CN" altLang="en-US" sz="3200" dirty="0">
              <a:solidFill>
                <a:srgbClr val="FF0000"/>
              </a:solidFill>
            </a:endParaRPr>
          </a:p>
        </p:txBody>
      </p:sp>
    </p:spTree>
    <p:extLst>
      <p:ext uri="{BB962C8B-B14F-4D97-AF65-F5344CB8AC3E}">
        <p14:creationId xmlns:p14="http://schemas.microsoft.com/office/powerpoint/2010/main" val="25003388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0"/>
            <a:ext cx="9144000" cy="1214422"/>
          </a:xfrm>
          <a:solidFill>
            <a:srgbClr val="0000FF"/>
          </a:solidFill>
          <a:ln w="9525">
            <a:noFill/>
            <a:miter lim="800000"/>
            <a:headEnd/>
            <a:tailEnd/>
          </a:ln>
        </p:spPr>
        <p:txBody>
          <a:bodyPr vert="horz" wrap="square" lIns="91440" tIns="45720" rIns="91440" bIns="45720" numCol="1" anchor="ctr" anchorCtr="0" compatLnSpc="1">
            <a:prstTxWarp prst="textNoShape">
              <a:avLst/>
            </a:prstTxWarp>
            <a:noAutofit/>
          </a:bodyPr>
          <a:lstStyle/>
          <a:p>
            <a:pPr>
              <a:defRPr/>
            </a:pPr>
            <a:r>
              <a:rPr lang="zh-CN" altLang="en-US" sz="4000" b="1" kern="1200" dirty="0" smtClean="0">
                <a:solidFill>
                  <a:schemeClr val="bg1"/>
                </a:solidFill>
                <a:latin typeface="华文楷体" pitchFamily="2" charset="-122"/>
                <a:ea typeface="华文楷体" pitchFamily="2" charset="-122"/>
              </a:rPr>
              <a:t>主要内容</a:t>
            </a:r>
            <a:endParaRPr lang="zh-CN" altLang="en-US" sz="4000" b="1" kern="1200" dirty="0">
              <a:solidFill>
                <a:schemeClr val="bg1"/>
              </a:solidFill>
              <a:latin typeface="华文楷体" pitchFamily="2" charset="-122"/>
              <a:ea typeface="华文楷体" pitchFamily="2" charset="-122"/>
            </a:endParaRPr>
          </a:p>
        </p:txBody>
      </p:sp>
      <p:sp>
        <p:nvSpPr>
          <p:cNvPr id="12" name="矩形 11"/>
          <p:cNvSpPr/>
          <p:nvPr/>
        </p:nvSpPr>
        <p:spPr>
          <a:xfrm>
            <a:off x="1295400" y="2238267"/>
            <a:ext cx="785818" cy="701859"/>
          </a:xfrm>
          <a:prstGeom prst="rect">
            <a:avLst/>
          </a:prstGeom>
          <a:solidFill>
            <a:srgbClr val="969696">
              <a:lumMod val="75000"/>
            </a:srgb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marL="0" marR="0" lvl="0" indent="0" algn="ctr" defTabSz="914400" eaLnBrk="1" fontAlgn="auto" latinLnBrk="0" hangingPunct="1">
              <a:lnSpc>
                <a:spcPts val="5000"/>
              </a:lnSpc>
              <a:spcBef>
                <a:spcPts val="0"/>
              </a:spcBef>
              <a:spcAft>
                <a:spcPts val="0"/>
              </a:spcAft>
              <a:buClrTx/>
              <a:buSzTx/>
              <a:buFontTx/>
              <a:buNone/>
              <a:tabLst/>
              <a:defRPr/>
            </a:pPr>
            <a:r>
              <a:rPr kumimoji="0" lang="zh-CN" altLang="en-US" sz="3600" b="1" i="0" u="none" strike="noStrike" kern="0" cap="none" spc="0" normalizeH="0" baseline="0" noProof="0" dirty="0" smtClean="0">
                <a:ln>
                  <a:noFill/>
                </a:ln>
                <a:solidFill>
                  <a:srgbClr val="FFFFFF"/>
                </a:solidFill>
                <a:effectLst>
                  <a:outerShdw blurRad="38100" dist="38100" dir="2700000" algn="tl">
                    <a:srgbClr val="C0C0C0"/>
                  </a:outerShdw>
                </a:effectLst>
                <a:uLnTx/>
                <a:uFillTx/>
                <a:latin typeface="华文楷体" pitchFamily="2" charset="-122"/>
                <a:ea typeface="华文楷体" pitchFamily="2" charset="-122"/>
              </a:rPr>
              <a:t>一</a:t>
            </a:r>
            <a:endParaRPr kumimoji="0" lang="zh-CN" altLang="en-US" sz="3600" b="1" i="0" u="none" strike="noStrike" kern="0" cap="none" spc="0" normalizeH="0" baseline="0" noProof="0" dirty="0">
              <a:ln>
                <a:noFill/>
              </a:ln>
              <a:solidFill>
                <a:srgbClr val="FFFFFF"/>
              </a:solidFill>
              <a:effectLst/>
              <a:uLnTx/>
              <a:uFillTx/>
              <a:latin typeface="华文楷体" pitchFamily="2" charset="-122"/>
              <a:ea typeface="华文楷体" pitchFamily="2" charset="-122"/>
            </a:endParaRPr>
          </a:p>
        </p:txBody>
      </p:sp>
      <p:sp>
        <p:nvSpPr>
          <p:cNvPr id="13" name="矩形 12"/>
          <p:cNvSpPr/>
          <p:nvPr/>
        </p:nvSpPr>
        <p:spPr>
          <a:xfrm>
            <a:off x="2106352" y="2238266"/>
            <a:ext cx="5742248" cy="733534"/>
          </a:xfrm>
          <a:prstGeom prst="rect">
            <a:avLst/>
          </a:prstGeom>
          <a:solidFill>
            <a:srgbClr val="00B0F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marL="0" marR="0" lvl="0" indent="0" defTabSz="914400" eaLnBrk="1" fontAlgn="auto" latinLnBrk="0" hangingPunct="1">
              <a:lnSpc>
                <a:spcPts val="5000"/>
              </a:lnSpc>
              <a:spcBef>
                <a:spcPts val="0"/>
              </a:spcBef>
              <a:spcAft>
                <a:spcPts val="0"/>
              </a:spcAft>
              <a:buClrTx/>
              <a:buSzTx/>
              <a:buFontTx/>
              <a:buNone/>
              <a:tabLst/>
              <a:defRPr/>
            </a:pPr>
            <a:r>
              <a:rPr kumimoji="0" lang="zh-CN" altLang="en-US" sz="3600" i="0" u="none" strike="noStrike" kern="0" cap="none" normalizeH="0" noProof="0" dirty="0" smtClean="0">
                <a:ln>
                  <a:noFill/>
                </a:ln>
                <a:solidFill>
                  <a:srgbClr val="FFFFFF"/>
                </a:solidFill>
                <a:effectLst>
                  <a:outerShdw blurRad="38100" dist="38100" dir="2700000" algn="tl">
                    <a:srgbClr val="C0C0C0"/>
                  </a:outerShdw>
                </a:effectLst>
                <a:uLnTx/>
                <a:uFillTx/>
              </a:rPr>
              <a:t>      </a:t>
            </a:r>
            <a:r>
              <a:rPr kumimoji="0" lang="zh-CN" altLang="en-US" sz="3600" i="0" u="none" strike="noStrike" kern="0" cap="none" normalizeH="0" noProof="0" dirty="0" smtClean="0">
                <a:ln>
                  <a:noFill/>
                </a:ln>
                <a:solidFill>
                  <a:srgbClr val="FFFF00"/>
                </a:solidFill>
                <a:effectLst>
                  <a:outerShdw blurRad="38100" dist="38100" dir="2700000" algn="tl">
                    <a:srgbClr val="C0C0C0"/>
                  </a:outerShdw>
                </a:effectLst>
                <a:uLnTx/>
                <a:uFillTx/>
              </a:rPr>
              <a:t>签约服务的制度</a:t>
            </a:r>
            <a:r>
              <a:rPr lang="zh-CN" altLang="en-US" sz="3600" kern="0" dirty="0">
                <a:solidFill>
                  <a:srgbClr val="FFFF00"/>
                </a:solidFill>
                <a:effectLst>
                  <a:outerShdw blurRad="38100" dist="38100" dir="2700000" algn="tl">
                    <a:srgbClr val="C0C0C0"/>
                  </a:outerShdw>
                </a:effectLst>
              </a:rPr>
              <a:t>建设</a:t>
            </a:r>
            <a:endParaRPr kumimoji="0" lang="zh-CN" altLang="en-US" sz="3600" b="1" i="0" u="none" strike="noStrike" kern="0" cap="none" normalizeH="0" noProof="0" dirty="0">
              <a:ln>
                <a:noFill/>
              </a:ln>
              <a:solidFill>
                <a:srgbClr val="FFFF00"/>
              </a:solidFill>
              <a:effectLst>
                <a:outerShdw blurRad="38100" dist="38100" dir="2700000" algn="tl">
                  <a:srgbClr val="C0C0C0"/>
                </a:outerShdw>
              </a:effectLst>
              <a:uLnTx/>
              <a:uFillTx/>
            </a:endParaRPr>
          </a:p>
        </p:txBody>
      </p:sp>
      <p:sp>
        <p:nvSpPr>
          <p:cNvPr id="14" name="矩形 13"/>
          <p:cNvSpPr/>
          <p:nvPr/>
        </p:nvSpPr>
        <p:spPr>
          <a:xfrm>
            <a:off x="1295400" y="3638332"/>
            <a:ext cx="785818" cy="701859"/>
          </a:xfrm>
          <a:prstGeom prst="rect">
            <a:avLst/>
          </a:prstGeom>
          <a:solidFill>
            <a:srgbClr val="969696">
              <a:lumMod val="75000"/>
            </a:srgb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marL="0" marR="0" lvl="0" indent="0" algn="ctr" defTabSz="914400" eaLnBrk="1" fontAlgn="auto" latinLnBrk="0" hangingPunct="1">
              <a:lnSpc>
                <a:spcPts val="5000"/>
              </a:lnSpc>
              <a:spcBef>
                <a:spcPts val="0"/>
              </a:spcBef>
              <a:spcAft>
                <a:spcPts val="0"/>
              </a:spcAft>
              <a:buClrTx/>
              <a:buSzTx/>
              <a:buFontTx/>
              <a:buNone/>
              <a:tabLst/>
              <a:defRPr/>
            </a:pPr>
            <a:r>
              <a:rPr kumimoji="0" lang="zh-CN" altLang="en-US" sz="3600" b="1" i="0" u="none" strike="noStrike" kern="0" cap="none" spc="0" normalizeH="0" baseline="0" noProof="0" dirty="0" smtClean="0">
                <a:ln>
                  <a:noFill/>
                </a:ln>
                <a:solidFill>
                  <a:srgbClr val="FFFFFF"/>
                </a:solidFill>
                <a:effectLst>
                  <a:outerShdw blurRad="38100" dist="38100" dir="2700000" algn="tl">
                    <a:srgbClr val="C0C0C0"/>
                  </a:outerShdw>
                </a:effectLst>
                <a:uLnTx/>
                <a:uFillTx/>
                <a:latin typeface="华文楷体" pitchFamily="2" charset="-122"/>
                <a:ea typeface="华文楷体" pitchFamily="2" charset="-122"/>
              </a:rPr>
              <a:t>二</a:t>
            </a:r>
            <a:endParaRPr kumimoji="0" lang="zh-CN" altLang="en-US" sz="3600" b="1" i="0" u="none" strike="noStrike" kern="0" cap="none" spc="0" normalizeH="0" baseline="0" noProof="0" dirty="0">
              <a:ln>
                <a:noFill/>
              </a:ln>
              <a:solidFill>
                <a:srgbClr val="FFFFFF"/>
              </a:solidFill>
              <a:effectLst/>
              <a:uLnTx/>
              <a:uFillTx/>
              <a:latin typeface="华文楷体" pitchFamily="2" charset="-122"/>
              <a:ea typeface="华文楷体" pitchFamily="2" charset="-122"/>
            </a:endParaRPr>
          </a:p>
        </p:txBody>
      </p:sp>
      <p:sp>
        <p:nvSpPr>
          <p:cNvPr id="15" name="矩形 14"/>
          <p:cNvSpPr/>
          <p:nvPr/>
        </p:nvSpPr>
        <p:spPr>
          <a:xfrm>
            <a:off x="2106352" y="3638332"/>
            <a:ext cx="5742248" cy="701859"/>
          </a:xfrm>
          <a:prstGeom prst="rect">
            <a:avLst/>
          </a:prstGeom>
          <a:solidFill>
            <a:srgbClr val="00B0F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marL="0" marR="0" lvl="0" indent="0" algn="ctr" defTabSz="914400" eaLnBrk="1" fontAlgn="auto" latinLnBrk="0" hangingPunct="1">
              <a:lnSpc>
                <a:spcPts val="5000"/>
              </a:lnSpc>
              <a:spcBef>
                <a:spcPts val="0"/>
              </a:spcBef>
              <a:spcAft>
                <a:spcPts val="0"/>
              </a:spcAft>
              <a:buClrTx/>
              <a:buSzTx/>
              <a:buFontTx/>
              <a:buNone/>
              <a:tabLst/>
              <a:defRPr/>
            </a:pPr>
            <a:r>
              <a:rPr lang="zh-CN" altLang="en-US" sz="3600" kern="0" spc="-300" dirty="0" smtClean="0">
                <a:solidFill>
                  <a:srgbClr val="FFFF00"/>
                </a:solidFill>
                <a:effectLst>
                  <a:outerShdw blurRad="38100" dist="38100" dir="2700000" algn="tl">
                    <a:srgbClr val="C0C0C0"/>
                  </a:outerShdw>
                </a:effectLst>
              </a:rPr>
              <a:t>当前面临的主要问题</a:t>
            </a:r>
            <a:endParaRPr kumimoji="0" lang="zh-CN" altLang="en-US" sz="3600" b="1" i="0" u="none" strike="noStrike" kern="0" cap="none" spc="-300" normalizeH="0" noProof="0" dirty="0">
              <a:ln>
                <a:noFill/>
              </a:ln>
              <a:solidFill>
                <a:srgbClr val="FFFF00"/>
              </a:solidFill>
              <a:effectLst/>
              <a:uLnTx/>
              <a:uFillTx/>
            </a:endParaRPr>
          </a:p>
        </p:txBody>
      </p:sp>
      <p:sp>
        <p:nvSpPr>
          <p:cNvPr id="16" name="矩形 15"/>
          <p:cNvSpPr/>
          <p:nvPr/>
        </p:nvSpPr>
        <p:spPr>
          <a:xfrm>
            <a:off x="1295399" y="5133866"/>
            <a:ext cx="796987" cy="701859"/>
          </a:xfrm>
          <a:prstGeom prst="rect">
            <a:avLst/>
          </a:prstGeom>
          <a:solidFill>
            <a:srgbClr val="969696">
              <a:lumMod val="75000"/>
            </a:srgb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marL="0" marR="0" lvl="0" indent="0" algn="ctr" defTabSz="914400" eaLnBrk="1" fontAlgn="auto" latinLnBrk="0" hangingPunct="1">
              <a:lnSpc>
                <a:spcPts val="5000"/>
              </a:lnSpc>
              <a:spcBef>
                <a:spcPts val="0"/>
              </a:spcBef>
              <a:spcAft>
                <a:spcPts val="0"/>
              </a:spcAft>
              <a:buClrTx/>
              <a:buSzTx/>
              <a:buFontTx/>
              <a:buNone/>
              <a:tabLst/>
              <a:defRPr/>
            </a:pPr>
            <a:r>
              <a:rPr kumimoji="0" lang="zh-CN" altLang="en-US" sz="3600" b="1" i="0" u="none" strike="noStrike" kern="0" cap="none" spc="0" normalizeH="0" baseline="0" noProof="0" dirty="0" smtClean="0">
                <a:ln>
                  <a:noFill/>
                </a:ln>
                <a:solidFill>
                  <a:srgbClr val="FFFFFF"/>
                </a:solidFill>
                <a:effectLst/>
                <a:uLnTx/>
                <a:uFillTx/>
                <a:latin typeface="华文楷体" pitchFamily="2" charset="-122"/>
                <a:ea typeface="华文楷体" pitchFamily="2" charset="-122"/>
              </a:rPr>
              <a:t>三</a:t>
            </a:r>
            <a:endParaRPr kumimoji="0" lang="zh-CN" altLang="en-US" sz="3600" b="1" i="0" u="none" strike="noStrike" kern="0" cap="none" spc="0" normalizeH="0" baseline="0" noProof="0" dirty="0">
              <a:ln>
                <a:noFill/>
              </a:ln>
              <a:solidFill>
                <a:srgbClr val="FFFFFF"/>
              </a:solidFill>
              <a:effectLst/>
              <a:uLnTx/>
              <a:uFillTx/>
              <a:latin typeface="华文楷体" pitchFamily="2" charset="-122"/>
              <a:ea typeface="华文楷体" pitchFamily="2" charset="-122"/>
            </a:endParaRPr>
          </a:p>
        </p:txBody>
      </p:sp>
      <p:sp>
        <p:nvSpPr>
          <p:cNvPr id="17" name="矩形 16"/>
          <p:cNvSpPr/>
          <p:nvPr/>
        </p:nvSpPr>
        <p:spPr>
          <a:xfrm>
            <a:off x="2106352" y="5133866"/>
            <a:ext cx="5742248" cy="733534"/>
          </a:xfrm>
          <a:prstGeom prst="rect">
            <a:avLst/>
          </a:prstGeom>
          <a:solidFill>
            <a:srgbClr val="00B0F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marL="0" marR="0" lvl="0" indent="0" algn="ctr" defTabSz="914400" eaLnBrk="1" fontAlgn="auto" latinLnBrk="0" hangingPunct="1">
              <a:lnSpc>
                <a:spcPts val="5000"/>
              </a:lnSpc>
              <a:spcBef>
                <a:spcPts val="0"/>
              </a:spcBef>
              <a:spcAft>
                <a:spcPts val="0"/>
              </a:spcAft>
              <a:buClrTx/>
              <a:buSzTx/>
              <a:buFontTx/>
              <a:buNone/>
              <a:tabLst/>
              <a:defRPr/>
            </a:pPr>
            <a:r>
              <a:rPr kumimoji="0" lang="zh-CN" altLang="en-US" sz="3600" b="1" i="0" u="none" strike="noStrike" kern="0" cap="none" spc="-500" normalizeH="0" noProof="0" smtClean="0">
                <a:ln>
                  <a:noFill/>
                </a:ln>
                <a:solidFill>
                  <a:srgbClr val="FFFF00"/>
                </a:solidFill>
                <a:effectLst/>
                <a:uLnTx/>
                <a:uFillTx/>
                <a:latin typeface="华文楷体" pitchFamily="2" charset="-122"/>
                <a:ea typeface="华文楷体" pitchFamily="2" charset="-122"/>
              </a:rPr>
              <a:t>下一推进</a:t>
            </a:r>
            <a:r>
              <a:rPr kumimoji="0" lang="zh-CN" altLang="en-US" sz="3600" b="1" i="0" u="none" strike="noStrike" kern="0" cap="none" spc="-500" normalizeH="0" noProof="0" dirty="0" smtClean="0">
                <a:ln>
                  <a:noFill/>
                </a:ln>
                <a:solidFill>
                  <a:srgbClr val="FFFF00"/>
                </a:solidFill>
                <a:effectLst/>
                <a:uLnTx/>
                <a:uFillTx/>
                <a:latin typeface="华文楷体" pitchFamily="2" charset="-122"/>
                <a:ea typeface="华文楷体" pitchFamily="2" charset="-122"/>
              </a:rPr>
              <a:t>签约</a:t>
            </a:r>
            <a:r>
              <a:rPr lang="zh-CN" altLang="en-US" sz="3600" kern="0" spc="-500" dirty="0" smtClean="0">
                <a:solidFill>
                  <a:srgbClr val="FFFF00"/>
                </a:solidFill>
              </a:rPr>
              <a:t>服务思考</a:t>
            </a:r>
            <a:endParaRPr kumimoji="0" lang="zh-CN" altLang="en-US" sz="3600" b="1" i="0" u="none" strike="noStrike" kern="0" cap="none" spc="-500" normalizeH="0" noProof="0" dirty="0">
              <a:ln>
                <a:noFill/>
              </a:ln>
              <a:solidFill>
                <a:srgbClr val="FFFF00"/>
              </a:solidFill>
              <a:effectLst/>
              <a:uLnTx/>
              <a:uFillTx/>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00146" y="2428868"/>
            <a:ext cx="7672382" cy="4071966"/>
          </a:xfrm>
        </p:spPr>
        <p:txBody>
          <a:bodyPr/>
          <a:lstStyle/>
          <a:p>
            <a:pPr marL="0" lvl="1" indent="0">
              <a:lnSpc>
                <a:spcPts val="3200"/>
              </a:lnSpc>
              <a:spcBef>
                <a:spcPts val="1200"/>
              </a:spcBef>
              <a:buClr>
                <a:srgbClr val="C00000"/>
              </a:buClr>
              <a:buFont typeface="Wingdings" pitchFamily="2" charset="2"/>
              <a:buChar char="p"/>
            </a:pPr>
            <a:r>
              <a:rPr lang="en-US" altLang="zh-CN" sz="2700" b="1" dirty="0" smtClean="0">
                <a:solidFill>
                  <a:srgbClr val="0000FF"/>
                </a:solidFill>
                <a:latin typeface="华文楷体" pitchFamily="2" charset="-122"/>
                <a:ea typeface="华文楷体" pitchFamily="2" charset="-122"/>
              </a:rPr>
              <a:t>2016</a:t>
            </a:r>
            <a:r>
              <a:rPr lang="zh-CN" altLang="en-US" sz="2700" b="1" dirty="0" smtClean="0">
                <a:solidFill>
                  <a:srgbClr val="0000FF"/>
                </a:solidFill>
                <a:latin typeface="华文楷体" pitchFamily="2" charset="-122"/>
                <a:ea typeface="华文楷体" pitchFamily="2" charset="-122"/>
              </a:rPr>
              <a:t>年，</a:t>
            </a:r>
            <a:r>
              <a:rPr lang="zh-CN" altLang="zh-CN" sz="2700" b="1" dirty="0">
                <a:solidFill>
                  <a:srgbClr val="0000FF"/>
                </a:solidFill>
                <a:latin typeface="华文楷体" pitchFamily="2" charset="-122"/>
                <a:ea typeface="华文楷体" pitchFamily="2" charset="-122"/>
              </a:rPr>
              <a:t>基层医疗卫生机构诊疗人次</a:t>
            </a:r>
            <a:r>
              <a:rPr lang="en-US" altLang="zh-CN" sz="2700" b="1" dirty="0">
                <a:solidFill>
                  <a:srgbClr val="0000FF"/>
                </a:solidFill>
                <a:latin typeface="华文楷体" pitchFamily="2" charset="-122"/>
                <a:ea typeface="华文楷体" pitchFamily="2" charset="-122"/>
              </a:rPr>
              <a:t>28149.5</a:t>
            </a:r>
            <a:r>
              <a:rPr lang="zh-CN" altLang="zh-CN" sz="2700" b="1" dirty="0">
                <a:solidFill>
                  <a:srgbClr val="0000FF"/>
                </a:solidFill>
                <a:latin typeface="华文楷体" pitchFamily="2" charset="-122"/>
                <a:ea typeface="华文楷体" pitchFamily="2" charset="-122"/>
              </a:rPr>
              <a:t>万，比</a:t>
            </a:r>
            <a:r>
              <a:rPr lang="en-US" altLang="zh-CN" sz="2700" b="1" dirty="0">
                <a:solidFill>
                  <a:srgbClr val="0000FF"/>
                </a:solidFill>
                <a:latin typeface="华文楷体" pitchFamily="2" charset="-122"/>
                <a:ea typeface="华文楷体" pitchFamily="2" charset="-122"/>
              </a:rPr>
              <a:t>2015</a:t>
            </a:r>
            <a:r>
              <a:rPr lang="zh-CN" altLang="zh-CN" sz="2700" b="1" dirty="0">
                <a:solidFill>
                  <a:srgbClr val="0000FF"/>
                </a:solidFill>
                <a:latin typeface="华文楷体" pitchFamily="2" charset="-122"/>
                <a:ea typeface="华文楷体" pitchFamily="2" charset="-122"/>
              </a:rPr>
              <a:t>年增加了</a:t>
            </a:r>
            <a:r>
              <a:rPr lang="en-US" altLang="zh-CN" sz="2700" b="1" dirty="0">
                <a:solidFill>
                  <a:srgbClr val="0000FF"/>
                </a:solidFill>
                <a:latin typeface="华文楷体" pitchFamily="2" charset="-122"/>
                <a:ea typeface="华文楷体" pitchFamily="2" charset="-122"/>
              </a:rPr>
              <a:t>1517</a:t>
            </a:r>
            <a:r>
              <a:rPr lang="zh-CN" altLang="zh-CN" sz="2700" b="1" dirty="0">
                <a:solidFill>
                  <a:srgbClr val="0000FF"/>
                </a:solidFill>
                <a:latin typeface="华文楷体" pitchFamily="2" charset="-122"/>
                <a:ea typeface="华文楷体" pitchFamily="2" charset="-122"/>
              </a:rPr>
              <a:t>万，增长率为</a:t>
            </a:r>
            <a:r>
              <a:rPr lang="en-US" altLang="zh-CN" sz="2700" b="1" dirty="0">
                <a:solidFill>
                  <a:srgbClr val="FF0000"/>
                </a:solidFill>
                <a:latin typeface="华文楷体" pitchFamily="2" charset="-122"/>
                <a:ea typeface="华文楷体" pitchFamily="2" charset="-122"/>
              </a:rPr>
              <a:t>5.7%</a:t>
            </a:r>
            <a:r>
              <a:rPr lang="zh-CN" altLang="zh-CN" sz="2700" b="1" dirty="0">
                <a:solidFill>
                  <a:srgbClr val="0000FF"/>
                </a:solidFill>
                <a:latin typeface="华文楷体" pitchFamily="2" charset="-122"/>
                <a:ea typeface="华文楷体" pitchFamily="2" charset="-122"/>
              </a:rPr>
              <a:t>，增幅继续超过了全省医疗机构增长率</a:t>
            </a:r>
            <a:r>
              <a:rPr lang="en-US" altLang="zh-CN" sz="2700" b="1" dirty="0">
                <a:solidFill>
                  <a:srgbClr val="0000FF"/>
                </a:solidFill>
                <a:latin typeface="华文楷体" pitchFamily="2" charset="-122"/>
                <a:ea typeface="华文楷体" pitchFamily="2" charset="-122"/>
              </a:rPr>
              <a:t>(</a:t>
            </a:r>
            <a:r>
              <a:rPr lang="en-US" altLang="zh-CN" sz="2700" b="1" dirty="0">
                <a:solidFill>
                  <a:srgbClr val="FF0000"/>
                </a:solidFill>
                <a:latin typeface="华文楷体" pitchFamily="2" charset="-122"/>
                <a:ea typeface="华文楷体" pitchFamily="2" charset="-122"/>
              </a:rPr>
              <a:t>4.62%</a:t>
            </a:r>
            <a:r>
              <a:rPr lang="en-US" altLang="zh-CN" sz="2700" b="1" dirty="0">
                <a:solidFill>
                  <a:srgbClr val="0000FF"/>
                </a:solidFill>
                <a:latin typeface="华文楷体" pitchFamily="2" charset="-122"/>
                <a:ea typeface="华文楷体" pitchFamily="2" charset="-122"/>
              </a:rPr>
              <a:t>)</a:t>
            </a:r>
          </a:p>
          <a:p>
            <a:pPr marL="0" lvl="1" indent="0">
              <a:lnSpc>
                <a:spcPts val="3200"/>
              </a:lnSpc>
              <a:spcBef>
                <a:spcPts val="1200"/>
              </a:spcBef>
              <a:buClr>
                <a:srgbClr val="C00000"/>
              </a:buClr>
              <a:buFont typeface="Wingdings" pitchFamily="2" charset="2"/>
              <a:buChar char="p"/>
            </a:pPr>
            <a:r>
              <a:rPr lang="zh-CN" altLang="zh-CN" sz="2700" b="1" dirty="0">
                <a:solidFill>
                  <a:srgbClr val="0000FF"/>
                </a:solidFill>
                <a:latin typeface="华文楷体" pitchFamily="2" charset="-122"/>
                <a:ea typeface="华文楷体" pitchFamily="2" charset="-122"/>
              </a:rPr>
              <a:t>基层医疗卫生机构门诊诊疗人次占总门诊人次</a:t>
            </a:r>
            <a:r>
              <a:rPr lang="en-US" altLang="zh-CN" sz="2700" b="1" dirty="0">
                <a:solidFill>
                  <a:srgbClr val="FF0000"/>
                </a:solidFill>
                <a:latin typeface="华文楷体" pitchFamily="2" charset="-122"/>
                <a:ea typeface="华文楷体" pitchFamily="2" charset="-122"/>
              </a:rPr>
              <a:t>50.53%</a:t>
            </a:r>
            <a:r>
              <a:rPr lang="zh-CN" altLang="zh-CN" sz="2700" b="1" dirty="0">
                <a:solidFill>
                  <a:srgbClr val="0000FF"/>
                </a:solidFill>
                <a:latin typeface="华文楷体" pitchFamily="2" charset="-122"/>
                <a:ea typeface="华文楷体" pitchFamily="2" charset="-122"/>
              </a:rPr>
              <a:t>，比</a:t>
            </a:r>
            <a:r>
              <a:rPr lang="en-US" altLang="zh-CN" sz="2700" b="1" dirty="0">
                <a:solidFill>
                  <a:srgbClr val="0000FF"/>
                </a:solidFill>
                <a:latin typeface="华文楷体" pitchFamily="2" charset="-122"/>
                <a:ea typeface="华文楷体" pitchFamily="2" charset="-122"/>
              </a:rPr>
              <a:t>2015</a:t>
            </a:r>
            <a:r>
              <a:rPr lang="zh-CN" altLang="zh-CN" sz="2700" b="1" dirty="0">
                <a:solidFill>
                  <a:srgbClr val="0000FF"/>
                </a:solidFill>
                <a:latin typeface="华文楷体" pitchFamily="2" charset="-122"/>
                <a:ea typeface="华文楷体" pitchFamily="2" charset="-122"/>
              </a:rPr>
              <a:t>年（</a:t>
            </a:r>
            <a:r>
              <a:rPr lang="en-US" altLang="zh-CN" sz="2700" b="1" dirty="0">
                <a:solidFill>
                  <a:srgbClr val="0000FF"/>
                </a:solidFill>
                <a:latin typeface="华文楷体" pitchFamily="2" charset="-122"/>
                <a:ea typeface="华文楷体" pitchFamily="2" charset="-122"/>
              </a:rPr>
              <a:t>50.01%</a:t>
            </a:r>
            <a:r>
              <a:rPr lang="zh-CN" altLang="zh-CN" sz="2700" b="1" dirty="0">
                <a:solidFill>
                  <a:srgbClr val="0000FF"/>
                </a:solidFill>
                <a:latin typeface="华文楷体" pitchFamily="2" charset="-122"/>
                <a:ea typeface="华文楷体" pitchFamily="2" charset="-122"/>
              </a:rPr>
              <a:t>）增长了</a:t>
            </a:r>
            <a:r>
              <a:rPr lang="en-US" altLang="zh-CN" sz="2700" b="1" dirty="0">
                <a:solidFill>
                  <a:srgbClr val="FF0000"/>
                </a:solidFill>
                <a:latin typeface="华文楷体" pitchFamily="2" charset="-122"/>
                <a:ea typeface="华文楷体" pitchFamily="2" charset="-122"/>
              </a:rPr>
              <a:t>0.52</a:t>
            </a:r>
            <a:r>
              <a:rPr lang="zh-CN" altLang="zh-CN" sz="2700" b="1" dirty="0">
                <a:solidFill>
                  <a:srgbClr val="0000FF"/>
                </a:solidFill>
                <a:latin typeface="华文楷体" pitchFamily="2" charset="-122"/>
                <a:ea typeface="华文楷体" pitchFamily="2" charset="-122"/>
              </a:rPr>
              <a:t>个百分点</a:t>
            </a:r>
            <a:endParaRPr lang="en-US" altLang="zh-CN" sz="2700" b="1" dirty="0">
              <a:solidFill>
                <a:srgbClr val="0000FF"/>
              </a:solidFill>
              <a:latin typeface="华文楷体" pitchFamily="2" charset="-122"/>
              <a:ea typeface="华文楷体" pitchFamily="2" charset="-122"/>
            </a:endParaRPr>
          </a:p>
          <a:p>
            <a:pPr marL="0" lvl="1" indent="0">
              <a:lnSpc>
                <a:spcPts val="3200"/>
              </a:lnSpc>
              <a:spcBef>
                <a:spcPts val="1200"/>
              </a:spcBef>
              <a:buClr>
                <a:srgbClr val="C00000"/>
              </a:buClr>
              <a:buFont typeface="Wingdings" pitchFamily="2" charset="2"/>
              <a:buChar char="p"/>
            </a:pPr>
            <a:r>
              <a:rPr lang="zh-CN" altLang="en-US" sz="2700" b="1" dirty="0" smtClean="0">
                <a:solidFill>
                  <a:srgbClr val="0000FF"/>
                </a:solidFill>
                <a:latin typeface="华文楷体" pitchFamily="2" charset="-122"/>
                <a:ea typeface="华文楷体" pitchFamily="2" charset="-122"/>
              </a:rPr>
              <a:t>杭州市</a:t>
            </a:r>
            <a:r>
              <a:rPr lang="en-US" altLang="zh-CN" sz="2700" b="1" dirty="0" smtClean="0">
                <a:solidFill>
                  <a:srgbClr val="0000FF"/>
                </a:solidFill>
                <a:latin typeface="华文楷体" pitchFamily="2" charset="-122"/>
                <a:ea typeface="华文楷体" pitchFamily="2" charset="-122"/>
              </a:rPr>
              <a:t>2016</a:t>
            </a:r>
            <a:r>
              <a:rPr lang="zh-CN" altLang="en-US" sz="2700" b="1" dirty="0" smtClean="0">
                <a:solidFill>
                  <a:srgbClr val="0000FF"/>
                </a:solidFill>
                <a:latin typeface="华文楷体" pitchFamily="2" charset="-122"/>
                <a:ea typeface="华文楷体" pitchFamily="2" charset="-122"/>
              </a:rPr>
              <a:t>年签约居民在社区卫生服务中心的就诊率达</a:t>
            </a:r>
            <a:r>
              <a:rPr lang="en-US" altLang="zh-CN" sz="2700" b="1" dirty="0" smtClean="0">
                <a:solidFill>
                  <a:srgbClr val="FF0000"/>
                </a:solidFill>
                <a:latin typeface="华文楷体" pitchFamily="2" charset="-122"/>
                <a:ea typeface="华文楷体" pitchFamily="2" charset="-122"/>
              </a:rPr>
              <a:t>64.67%</a:t>
            </a:r>
          </a:p>
        </p:txBody>
      </p:sp>
      <p:sp>
        <p:nvSpPr>
          <p:cNvPr id="4" name="标题 1"/>
          <p:cNvSpPr txBox="1"/>
          <p:nvPr/>
        </p:nvSpPr>
        <p:spPr bwMode="auto">
          <a:xfrm>
            <a:off x="0" y="0"/>
            <a:ext cx="9144000" cy="1143000"/>
          </a:xfrm>
          <a:prstGeom prst="rect">
            <a:avLst/>
          </a:prstGeom>
          <a:solidFill>
            <a:srgbClr val="0000FF"/>
          </a:solidFill>
          <a:ln w="9525">
            <a:noFill/>
            <a:miter lim="800000"/>
          </a:ln>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accent3"/>
                </a:solidFill>
                <a:effectLst/>
                <a:uLnTx/>
                <a:uFillTx/>
                <a:cs typeface="+mj-cs"/>
              </a:rPr>
              <a:t>签约服务工作成效</a:t>
            </a:r>
          </a:p>
        </p:txBody>
      </p:sp>
      <p:sp>
        <p:nvSpPr>
          <p:cNvPr id="5" name="矩形 4"/>
          <p:cNvSpPr/>
          <p:nvPr/>
        </p:nvSpPr>
        <p:spPr>
          <a:xfrm>
            <a:off x="500034" y="1643050"/>
            <a:ext cx="6572296" cy="584775"/>
          </a:xfrm>
          <a:prstGeom prst="rect">
            <a:avLst/>
          </a:prstGeom>
        </p:spPr>
        <p:txBody>
          <a:bodyPr wrap="square">
            <a:spAutoFit/>
          </a:bodyPr>
          <a:lstStyle/>
          <a:p>
            <a:r>
              <a:rPr lang="zh-CN" altLang="en-US" sz="3200" dirty="0" smtClean="0">
                <a:solidFill>
                  <a:srgbClr val="FF0000"/>
                </a:solidFill>
              </a:rPr>
              <a:t>二是基层就诊比率止跌回升</a:t>
            </a:r>
            <a:endParaRPr lang="zh-CN" altLang="en-US" sz="3200" dirty="0">
              <a:solidFill>
                <a:srgbClr val="FF0000"/>
              </a:solidFill>
            </a:endParaRPr>
          </a:p>
        </p:txBody>
      </p:sp>
    </p:spTree>
    <p:extLst>
      <p:ext uri="{BB962C8B-B14F-4D97-AF65-F5344CB8AC3E}">
        <p14:creationId xmlns:p14="http://schemas.microsoft.com/office/powerpoint/2010/main" val="32464109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2000" y="2514600"/>
            <a:ext cx="7845468" cy="3714776"/>
          </a:xfrm>
        </p:spPr>
        <p:txBody>
          <a:bodyPr/>
          <a:lstStyle/>
          <a:p>
            <a:pPr marL="0" lvl="1" indent="0">
              <a:lnSpc>
                <a:spcPts val="3200"/>
              </a:lnSpc>
              <a:spcBef>
                <a:spcPts val="1200"/>
              </a:spcBef>
              <a:buClr>
                <a:srgbClr val="C00000"/>
              </a:buClr>
              <a:buFont typeface="Wingdings" pitchFamily="2" charset="2"/>
              <a:buChar char="p"/>
            </a:pPr>
            <a:r>
              <a:rPr lang="en-US" altLang="zh-CN" sz="2700" b="1" dirty="0" smtClean="0">
                <a:solidFill>
                  <a:srgbClr val="0000FF"/>
                </a:solidFill>
                <a:latin typeface="华文楷体" pitchFamily="2" charset="-122"/>
                <a:ea typeface="华文楷体" pitchFamily="2" charset="-122"/>
              </a:rPr>
              <a:t>2016</a:t>
            </a:r>
            <a:r>
              <a:rPr lang="zh-CN" altLang="en-US" sz="2700" b="1" dirty="0" smtClean="0">
                <a:solidFill>
                  <a:srgbClr val="0000FF"/>
                </a:solidFill>
                <a:latin typeface="华文楷体" pitchFamily="2" charset="-122"/>
                <a:ea typeface="华文楷体" pitchFamily="2" charset="-122"/>
              </a:rPr>
              <a:t>年基本公共卫生服务项目管理的各项指标均超过国家考核要求</a:t>
            </a:r>
            <a:endParaRPr lang="en-US" altLang="zh-CN" sz="2700" b="1" dirty="0" smtClean="0">
              <a:solidFill>
                <a:srgbClr val="0000FF"/>
              </a:solidFill>
              <a:latin typeface="华文楷体" pitchFamily="2" charset="-122"/>
              <a:ea typeface="华文楷体" pitchFamily="2" charset="-122"/>
            </a:endParaRPr>
          </a:p>
          <a:p>
            <a:pPr marL="0" lvl="1" indent="0">
              <a:lnSpc>
                <a:spcPts val="3200"/>
              </a:lnSpc>
              <a:spcBef>
                <a:spcPts val="1200"/>
              </a:spcBef>
              <a:buClr>
                <a:srgbClr val="C00000"/>
              </a:buClr>
              <a:buFont typeface="Wingdings" pitchFamily="2" charset="2"/>
              <a:buChar char="p"/>
            </a:pPr>
            <a:r>
              <a:rPr lang="zh-CN" altLang="en-US" sz="2700" b="1" dirty="0" smtClean="0">
                <a:solidFill>
                  <a:srgbClr val="0000FF"/>
                </a:solidFill>
                <a:latin typeface="华文楷体" pitchFamily="2" charset="-122"/>
                <a:ea typeface="华文楷体" pitchFamily="2" charset="-122"/>
              </a:rPr>
              <a:t>全省建立城乡居民电子健康档案</a:t>
            </a:r>
            <a:r>
              <a:rPr lang="en-US" altLang="zh-CN" sz="2700" b="1" dirty="0" smtClean="0">
                <a:solidFill>
                  <a:srgbClr val="0000FF"/>
                </a:solidFill>
                <a:latin typeface="华文楷体" pitchFamily="2" charset="-122"/>
                <a:ea typeface="华文楷体" pitchFamily="2" charset="-122"/>
              </a:rPr>
              <a:t>4471</a:t>
            </a:r>
            <a:r>
              <a:rPr lang="zh-CN" altLang="en-US" sz="2700" b="1" dirty="0" smtClean="0">
                <a:solidFill>
                  <a:srgbClr val="0000FF"/>
                </a:solidFill>
                <a:latin typeface="华文楷体" pitchFamily="2" charset="-122"/>
                <a:ea typeface="华文楷体" pitchFamily="2" charset="-122"/>
              </a:rPr>
              <a:t>万人份，建档率达</a:t>
            </a:r>
            <a:r>
              <a:rPr lang="en-US" altLang="zh-CN" sz="2700" b="1" dirty="0" smtClean="0">
                <a:solidFill>
                  <a:srgbClr val="FF0000"/>
                </a:solidFill>
                <a:latin typeface="华文楷体" pitchFamily="2" charset="-122"/>
                <a:ea typeface="华文楷体" pitchFamily="2" charset="-122"/>
              </a:rPr>
              <a:t>88.06 %</a:t>
            </a:r>
            <a:r>
              <a:rPr lang="zh-CN" altLang="en-US" sz="2700" b="1" dirty="0" smtClean="0">
                <a:solidFill>
                  <a:srgbClr val="0000FF"/>
                </a:solidFill>
                <a:latin typeface="华文楷体" pitchFamily="2" charset="-122"/>
                <a:ea typeface="华文楷体" pitchFamily="2" charset="-122"/>
              </a:rPr>
              <a:t>；</a:t>
            </a:r>
            <a:r>
              <a:rPr lang="en-US" altLang="zh-CN" sz="2700" b="1" dirty="0" smtClean="0">
                <a:solidFill>
                  <a:srgbClr val="0000FF"/>
                </a:solidFill>
                <a:latin typeface="华文楷体" pitchFamily="2" charset="-122"/>
                <a:ea typeface="华文楷体" pitchFamily="2" charset="-122"/>
              </a:rPr>
              <a:t>0</a:t>
            </a:r>
            <a:r>
              <a:rPr lang="zh-CN" altLang="en-US" sz="2700" b="1" dirty="0" smtClean="0">
                <a:solidFill>
                  <a:srgbClr val="0000FF"/>
                </a:solidFill>
                <a:latin typeface="华文楷体" pitchFamily="2" charset="-122"/>
                <a:ea typeface="华文楷体" pitchFamily="2" charset="-122"/>
              </a:rPr>
              <a:t>～</a:t>
            </a:r>
            <a:r>
              <a:rPr lang="en-US" altLang="zh-CN" sz="2700" b="1" dirty="0" smtClean="0">
                <a:solidFill>
                  <a:srgbClr val="0000FF"/>
                </a:solidFill>
                <a:latin typeface="华文楷体" pitchFamily="2" charset="-122"/>
                <a:ea typeface="华文楷体" pitchFamily="2" charset="-122"/>
              </a:rPr>
              <a:t>6</a:t>
            </a:r>
            <a:r>
              <a:rPr lang="zh-CN" altLang="en-US" sz="2700" b="1" dirty="0" smtClean="0">
                <a:solidFill>
                  <a:srgbClr val="0000FF"/>
                </a:solidFill>
                <a:latin typeface="华文楷体" pitchFamily="2" charset="-122"/>
                <a:ea typeface="华文楷体" pitchFamily="2" charset="-122"/>
              </a:rPr>
              <a:t>岁儿童健康管理率</a:t>
            </a:r>
            <a:r>
              <a:rPr lang="en-US" altLang="zh-CN" sz="2700" b="1" dirty="0" smtClean="0">
                <a:solidFill>
                  <a:srgbClr val="FF0000"/>
                </a:solidFill>
                <a:latin typeface="华文楷体" pitchFamily="2" charset="-122"/>
                <a:ea typeface="华文楷体" pitchFamily="2" charset="-122"/>
              </a:rPr>
              <a:t>96.96%</a:t>
            </a:r>
            <a:r>
              <a:rPr lang="zh-CN" altLang="en-US" sz="2700" b="1" dirty="0" smtClean="0">
                <a:solidFill>
                  <a:srgbClr val="0000FF"/>
                </a:solidFill>
                <a:latin typeface="华文楷体" pitchFamily="2" charset="-122"/>
                <a:ea typeface="华文楷体" pitchFamily="2" charset="-122"/>
              </a:rPr>
              <a:t>，孕产妇产前健康管理率</a:t>
            </a:r>
            <a:r>
              <a:rPr lang="en-US" altLang="zh-CN" sz="2700" b="1" dirty="0" smtClean="0">
                <a:solidFill>
                  <a:srgbClr val="FF0000"/>
                </a:solidFill>
                <a:latin typeface="华文楷体" pitchFamily="2" charset="-122"/>
                <a:ea typeface="华文楷体" pitchFamily="2" charset="-122"/>
              </a:rPr>
              <a:t>98.08%</a:t>
            </a:r>
          </a:p>
          <a:p>
            <a:pPr marL="0" lvl="1" indent="0">
              <a:lnSpc>
                <a:spcPts val="3200"/>
              </a:lnSpc>
              <a:spcBef>
                <a:spcPts val="1200"/>
              </a:spcBef>
              <a:buClr>
                <a:srgbClr val="C00000"/>
              </a:buClr>
              <a:buFont typeface="Wingdings" pitchFamily="2" charset="2"/>
              <a:buChar char="p"/>
            </a:pPr>
            <a:r>
              <a:rPr lang="zh-CN" altLang="en-US" sz="2700" b="1" dirty="0" smtClean="0">
                <a:solidFill>
                  <a:srgbClr val="0000FF"/>
                </a:solidFill>
                <a:latin typeface="华文楷体" pitchFamily="2" charset="-122"/>
                <a:ea typeface="华文楷体" pitchFamily="2" charset="-122"/>
              </a:rPr>
              <a:t>全省规范管理高血压患者</a:t>
            </a:r>
            <a:r>
              <a:rPr lang="en-US" altLang="zh-CN" sz="2700" b="1" dirty="0" smtClean="0">
                <a:solidFill>
                  <a:srgbClr val="0000FF"/>
                </a:solidFill>
                <a:latin typeface="华文楷体" pitchFamily="2" charset="-122"/>
                <a:ea typeface="华文楷体" pitchFamily="2" charset="-122"/>
              </a:rPr>
              <a:t>304</a:t>
            </a:r>
            <a:r>
              <a:rPr lang="zh-CN" altLang="en-US" sz="2700" b="1" dirty="0" smtClean="0">
                <a:solidFill>
                  <a:srgbClr val="0000FF"/>
                </a:solidFill>
                <a:latin typeface="华文楷体" pitchFamily="2" charset="-122"/>
                <a:ea typeface="华文楷体" pitchFamily="2" charset="-122"/>
              </a:rPr>
              <a:t>万，规范管理率</a:t>
            </a:r>
            <a:r>
              <a:rPr lang="en-US" altLang="zh-CN" sz="2700" b="1" dirty="0" smtClean="0">
                <a:solidFill>
                  <a:srgbClr val="FF0000"/>
                </a:solidFill>
                <a:latin typeface="华文楷体" pitchFamily="2" charset="-122"/>
                <a:ea typeface="华文楷体" pitchFamily="2" charset="-122"/>
              </a:rPr>
              <a:t>63.71%</a:t>
            </a:r>
            <a:r>
              <a:rPr lang="zh-CN" altLang="en-US" sz="2700" b="1" dirty="0" smtClean="0">
                <a:solidFill>
                  <a:srgbClr val="0000FF"/>
                </a:solidFill>
                <a:latin typeface="华文楷体" pitchFamily="2" charset="-122"/>
                <a:ea typeface="华文楷体" pitchFamily="2" charset="-122"/>
              </a:rPr>
              <a:t>；规范管理</a:t>
            </a:r>
            <a:r>
              <a:rPr lang="en-US" altLang="zh-CN" sz="2700" b="1" dirty="0" smtClean="0">
                <a:solidFill>
                  <a:srgbClr val="0000FF"/>
                </a:solidFill>
                <a:latin typeface="华文楷体" pitchFamily="2" charset="-122"/>
                <a:ea typeface="华文楷体" pitchFamily="2" charset="-122"/>
              </a:rPr>
              <a:t>2</a:t>
            </a:r>
            <a:r>
              <a:rPr lang="zh-CN" altLang="en-US" sz="2700" b="1" dirty="0" smtClean="0">
                <a:solidFill>
                  <a:srgbClr val="0000FF"/>
                </a:solidFill>
                <a:latin typeface="华文楷体" pitchFamily="2" charset="-122"/>
                <a:ea typeface="华文楷体" pitchFamily="2" charset="-122"/>
              </a:rPr>
              <a:t>型糖尿病患者</a:t>
            </a:r>
            <a:r>
              <a:rPr lang="en-US" altLang="zh-CN" sz="2700" b="1" dirty="0" smtClean="0">
                <a:solidFill>
                  <a:srgbClr val="0000FF"/>
                </a:solidFill>
                <a:latin typeface="华文楷体" pitchFamily="2" charset="-122"/>
                <a:ea typeface="华文楷体" pitchFamily="2" charset="-122"/>
              </a:rPr>
              <a:t>78</a:t>
            </a:r>
            <a:r>
              <a:rPr lang="zh-CN" altLang="en-US" sz="2700" b="1" dirty="0" smtClean="0">
                <a:solidFill>
                  <a:srgbClr val="0000FF"/>
                </a:solidFill>
                <a:latin typeface="华文楷体" pitchFamily="2" charset="-122"/>
                <a:ea typeface="华文楷体" pitchFamily="2" charset="-122"/>
              </a:rPr>
              <a:t>万，规范管理率</a:t>
            </a:r>
            <a:r>
              <a:rPr lang="en-US" altLang="zh-CN" sz="2700" b="1" dirty="0" smtClean="0">
                <a:solidFill>
                  <a:srgbClr val="FF0000"/>
                </a:solidFill>
                <a:latin typeface="华文楷体" pitchFamily="2" charset="-122"/>
                <a:ea typeface="华文楷体" pitchFamily="2" charset="-122"/>
              </a:rPr>
              <a:t>63.31%</a:t>
            </a:r>
            <a:r>
              <a:rPr lang="zh-CN" altLang="en-US" sz="2700" b="1" dirty="0" smtClean="0">
                <a:solidFill>
                  <a:srgbClr val="0000FF"/>
                </a:solidFill>
                <a:latin typeface="华文楷体" pitchFamily="2" charset="-122"/>
                <a:ea typeface="华文楷体" pitchFamily="2" charset="-122"/>
              </a:rPr>
              <a:t>；规范管理重性精神疾病患者</a:t>
            </a:r>
            <a:r>
              <a:rPr lang="en-US" altLang="zh-CN" sz="2700" b="1" dirty="0" smtClean="0">
                <a:solidFill>
                  <a:srgbClr val="0000FF"/>
                </a:solidFill>
                <a:latin typeface="华文楷体" pitchFamily="2" charset="-122"/>
                <a:ea typeface="华文楷体" pitchFamily="2" charset="-122"/>
              </a:rPr>
              <a:t>14.95</a:t>
            </a:r>
            <a:r>
              <a:rPr lang="zh-CN" altLang="en-US" sz="2700" b="1" dirty="0" smtClean="0">
                <a:solidFill>
                  <a:srgbClr val="0000FF"/>
                </a:solidFill>
                <a:latin typeface="华文楷体" pitchFamily="2" charset="-122"/>
                <a:ea typeface="华文楷体" pitchFamily="2" charset="-122"/>
              </a:rPr>
              <a:t>万</a:t>
            </a:r>
            <a:endParaRPr lang="en-US" altLang="zh-CN" sz="2700" b="1" dirty="0" smtClean="0">
              <a:solidFill>
                <a:srgbClr val="0000FF"/>
              </a:solidFill>
              <a:latin typeface="华文楷体" pitchFamily="2" charset="-122"/>
              <a:ea typeface="华文楷体" pitchFamily="2" charset="-122"/>
            </a:endParaRPr>
          </a:p>
        </p:txBody>
      </p:sp>
      <p:sp>
        <p:nvSpPr>
          <p:cNvPr id="4" name="标题 1"/>
          <p:cNvSpPr txBox="1"/>
          <p:nvPr/>
        </p:nvSpPr>
        <p:spPr bwMode="auto">
          <a:xfrm>
            <a:off x="0" y="0"/>
            <a:ext cx="9144000" cy="1143000"/>
          </a:xfrm>
          <a:prstGeom prst="rect">
            <a:avLst/>
          </a:prstGeom>
          <a:solidFill>
            <a:srgbClr val="0000FF"/>
          </a:solidFill>
          <a:ln w="9525">
            <a:noFill/>
            <a:miter lim="800000"/>
          </a:ln>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accent3"/>
                </a:solidFill>
                <a:effectLst/>
                <a:uLnTx/>
                <a:uFillTx/>
                <a:cs typeface="+mj-cs"/>
              </a:rPr>
              <a:t>签约服务工作成效</a:t>
            </a:r>
          </a:p>
        </p:txBody>
      </p:sp>
      <p:sp>
        <p:nvSpPr>
          <p:cNvPr id="5" name="矩形 4"/>
          <p:cNvSpPr/>
          <p:nvPr/>
        </p:nvSpPr>
        <p:spPr>
          <a:xfrm>
            <a:off x="500034" y="1785926"/>
            <a:ext cx="6572296" cy="584775"/>
          </a:xfrm>
          <a:prstGeom prst="rect">
            <a:avLst/>
          </a:prstGeom>
        </p:spPr>
        <p:txBody>
          <a:bodyPr wrap="square">
            <a:spAutoFit/>
          </a:bodyPr>
          <a:lstStyle/>
          <a:p>
            <a:r>
              <a:rPr lang="zh-CN" altLang="en-US" sz="3200" dirty="0" smtClean="0">
                <a:solidFill>
                  <a:srgbClr val="FF0000"/>
                </a:solidFill>
              </a:rPr>
              <a:t>三是基本公卫项目成效不断提升</a:t>
            </a:r>
            <a:endParaRPr lang="zh-CN" altLang="en-US" sz="3200" dirty="0">
              <a:solidFill>
                <a:srgbClr val="FF0000"/>
              </a:solidFill>
            </a:endParaRPr>
          </a:p>
        </p:txBody>
      </p:sp>
    </p:spTree>
    <p:extLst>
      <p:ext uri="{BB962C8B-B14F-4D97-AF65-F5344CB8AC3E}">
        <p14:creationId xmlns:p14="http://schemas.microsoft.com/office/powerpoint/2010/main" val="25636300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3D人肯定.jpg"/>
          <p:cNvPicPr>
            <a:picLocks noChangeAspect="1"/>
          </p:cNvPicPr>
          <p:nvPr/>
        </p:nvPicPr>
        <p:blipFill>
          <a:blip r:embed="rId2" cstate="print"/>
          <a:stretch>
            <a:fillRect/>
          </a:stretch>
        </p:blipFill>
        <p:spPr>
          <a:xfrm>
            <a:off x="6400800" y="4572008"/>
            <a:ext cx="2285992" cy="2285992"/>
          </a:xfrm>
          <a:prstGeom prst="rect">
            <a:avLst/>
          </a:prstGeom>
        </p:spPr>
      </p:pic>
      <p:sp>
        <p:nvSpPr>
          <p:cNvPr id="3" name="内容占位符 2"/>
          <p:cNvSpPr>
            <a:spLocks noGrp="1"/>
          </p:cNvSpPr>
          <p:nvPr>
            <p:ph idx="1"/>
          </p:nvPr>
        </p:nvSpPr>
        <p:spPr>
          <a:xfrm>
            <a:off x="640573" y="2078337"/>
            <a:ext cx="7862854" cy="3643338"/>
          </a:xfrm>
        </p:spPr>
        <p:txBody>
          <a:bodyPr/>
          <a:lstStyle/>
          <a:p>
            <a:pPr marL="0" lvl="1" indent="0">
              <a:lnSpc>
                <a:spcPts val="3200"/>
              </a:lnSpc>
              <a:spcBef>
                <a:spcPts val="1200"/>
              </a:spcBef>
              <a:buClr>
                <a:srgbClr val="C00000"/>
              </a:buClr>
              <a:buFont typeface="Wingdings" pitchFamily="2" charset="2"/>
              <a:buChar char="p"/>
            </a:pPr>
            <a:r>
              <a:rPr lang="en-US" altLang="zh-CN" sz="2700" b="1" dirty="0" smtClean="0">
                <a:solidFill>
                  <a:srgbClr val="0000FF"/>
                </a:solidFill>
                <a:latin typeface="华文楷体" pitchFamily="2" charset="-122"/>
                <a:ea typeface="华文楷体" pitchFamily="2" charset="-122"/>
              </a:rPr>
              <a:t>2017</a:t>
            </a:r>
            <a:r>
              <a:rPr lang="zh-CN" altLang="en-US" sz="2700" b="1" dirty="0" smtClean="0">
                <a:solidFill>
                  <a:srgbClr val="0000FF"/>
                </a:solidFill>
                <a:latin typeface="华文楷体" pitchFamily="2" charset="-122"/>
                <a:ea typeface="华文楷体" pitchFamily="2" charset="-122"/>
              </a:rPr>
              <a:t>年</a:t>
            </a:r>
            <a:r>
              <a:rPr lang="en-US" altLang="zh-CN" sz="2700" b="1" dirty="0" smtClean="0">
                <a:solidFill>
                  <a:srgbClr val="0000FF"/>
                </a:solidFill>
                <a:latin typeface="华文楷体" pitchFamily="2" charset="-122"/>
                <a:ea typeface="华文楷体" pitchFamily="2" charset="-122"/>
              </a:rPr>
              <a:t>2</a:t>
            </a:r>
            <a:r>
              <a:rPr lang="zh-CN" altLang="en-US" sz="2700" b="1" dirty="0" smtClean="0">
                <a:solidFill>
                  <a:srgbClr val="0000FF"/>
                </a:solidFill>
                <a:latin typeface="华文楷体" pitchFamily="2" charset="-122"/>
                <a:ea typeface="华文楷体" pitchFamily="2" charset="-122"/>
              </a:rPr>
              <a:t>月份对</a:t>
            </a:r>
            <a:r>
              <a:rPr lang="en-US" altLang="zh-CN" sz="2700" b="1" dirty="0" smtClean="0">
                <a:solidFill>
                  <a:srgbClr val="0000FF"/>
                </a:solidFill>
                <a:latin typeface="华文楷体" pitchFamily="2" charset="-122"/>
                <a:ea typeface="华文楷体" pitchFamily="2" charset="-122"/>
              </a:rPr>
              <a:t>11</a:t>
            </a:r>
            <a:r>
              <a:rPr lang="zh-CN" altLang="en-US" sz="2700" b="1" dirty="0" smtClean="0">
                <a:solidFill>
                  <a:srgbClr val="0000FF"/>
                </a:solidFill>
                <a:latin typeface="华文楷体" pitchFamily="2" charset="-122"/>
                <a:ea typeface="华文楷体" pitchFamily="2" charset="-122"/>
              </a:rPr>
              <a:t>个地市的责任医生规范签约服务的抽查结果显示，</a:t>
            </a:r>
            <a:r>
              <a:rPr lang="en-US" altLang="zh-CN" sz="2700" b="1" dirty="0" smtClean="0">
                <a:solidFill>
                  <a:srgbClr val="FF0000"/>
                </a:solidFill>
                <a:latin typeface="华文楷体" pitchFamily="2" charset="-122"/>
                <a:ea typeface="华文楷体" pitchFamily="2" charset="-122"/>
              </a:rPr>
              <a:t>88%</a:t>
            </a:r>
            <a:r>
              <a:rPr lang="zh-CN" altLang="en-US" sz="2700" b="1" dirty="0" smtClean="0">
                <a:solidFill>
                  <a:srgbClr val="0000FF"/>
                </a:solidFill>
                <a:latin typeface="华文楷体" pitchFamily="2" charset="-122"/>
                <a:ea typeface="华文楷体" pitchFamily="2" charset="-122"/>
              </a:rPr>
              <a:t>的签约居民对签约医生和服务内容表示满意</a:t>
            </a:r>
            <a:endParaRPr lang="en-US" altLang="zh-CN" sz="2700" b="1" dirty="0" smtClean="0">
              <a:solidFill>
                <a:srgbClr val="0000FF"/>
              </a:solidFill>
              <a:latin typeface="华文楷体" pitchFamily="2" charset="-122"/>
              <a:ea typeface="华文楷体" pitchFamily="2" charset="-122"/>
            </a:endParaRPr>
          </a:p>
          <a:p>
            <a:pPr marL="0" lvl="1" indent="0">
              <a:lnSpc>
                <a:spcPts val="3200"/>
              </a:lnSpc>
              <a:spcBef>
                <a:spcPts val="1800"/>
              </a:spcBef>
              <a:buClr>
                <a:srgbClr val="C00000"/>
              </a:buClr>
              <a:buFont typeface="Wingdings" pitchFamily="2" charset="2"/>
              <a:buChar char="p"/>
            </a:pPr>
            <a:r>
              <a:rPr lang="zh-CN" altLang="en-US" sz="2700" b="1" dirty="0" smtClean="0">
                <a:solidFill>
                  <a:srgbClr val="0000FF"/>
                </a:solidFill>
                <a:latin typeface="华文楷体" pitchFamily="2" charset="-122"/>
                <a:ea typeface="华文楷体" pitchFamily="2" charset="-122"/>
              </a:rPr>
              <a:t>据杭州市综合考评委员会办公室组织的第三方测评结果显示，杭州主城区</a:t>
            </a:r>
            <a:r>
              <a:rPr lang="en-US" altLang="zh-CN" sz="2700" b="1" dirty="0" smtClean="0">
                <a:solidFill>
                  <a:srgbClr val="FF0000"/>
                </a:solidFill>
                <a:latin typeface="华文楷体" pitchFamily="2" charset="-122"/>
                <a:ea typeface="华文楷体" pitchFamily="2" charset="-122"/>
              </a:rPr>
              <a:t>94.8%</a:t>
            </a:r>
            <a:r>
              <a:rPr lang="zh-CN" altLang="en-US" sz="2700" b="1" dirty="0" smtClean="0">
                <a:solidFill>
                  <a:srgbClr val="0000FF"/>
                </a:solidFill>
                <a:latin typeface="华文楷体" pitchFamily="2" charset="-122"/>
                <a:ea typeface="华文楷体" pitchFamily="2" charset="-122"/>
              </a:rPr>
              <a:t>的签约对象表示愿意优先考虑在社区卫生服务机构就诊，群众对签约服务总体满意率达到</a:t>
            </a:r>
            <a:r>
              <a:rPr lang="en-US" altLang="zh-CN" sz="2700" b="1" dirty="0" smtClean="0">
                <a:solidFill>
                  <a:srgbClr val="FF0000"/>
                </a:solidFill>
                <a:latin typeface="华文楷体" pitchFamily="2" charset="-122"/>
                <a:ea typeface="华文楷体" pitchFamily="2" charset="-122"/>
              </a:rPr>
              <a:t>95.2%</a:t>
            </a:r>
            <a:r>
              <a:rPr lang="zh-CN" altLang="en-US" sz="2700" b="1" dirty="0" smtClean="0">
                <a:solidFill>
                  <a:srgbClr val="0000FF"/>
                </a:solidFill>
                <a:latin typeface="华文楷体" pitchFamily="2" charset="-122"/>
                <a:ea typeface="华文楷体" pitchFamily="2" charset="-122"/>
              </a:rPr>
              <a:t>以上</a:t>
            </a:r>
            <a:endParaRPr lang="en-US" altLang="zh-CN" sz="2700" b="1" dirty="0" smtClean="0">
              <a:solidFill>
                <a:srgbClr val="0000FF"/>
              </a:solidFill>
              <a:latin typeface="华文楷体" pitchFamily="2" charset="-122"/>
              <a:ea typeface="华文楷体" pitchFamily="2" charset="-122"/>
            </a:endParaRPr>
          </a:p>
        </p:txBody>
      </p:sp>
      <p:sp>
        <p:nvSpPr>
          <p:cNvPr id="4" name="标题 1"/>
          <p:cNvSpPr txBox="1"/>
          <p:nvPr/>
        </p:nvSpPr>
        <p:spPr bwMode="auto">
          <a:xfrm>
            <a:off x="0" y="0"/>
            <a:ext cx="9144000" cy="1143000"/>
          </a:xfrm>
          <a:prstGeom prst="rect">
            <a:avLst/>
          </a:prstGeom>
          <a:solidFill>
            <a:srgbClr val="0000FF"/>
          </a:solidFill>
          <a:ln w="9525">
            <a:noFill/>
            <a:miter lim="800000"/>
          </a:ln>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accent3"/>
                </a:solidFill>
                <a:effectLst/>
                <a:uLnTx/>
                <a:uFillTx/>
                <a:cs typeface="+mj-cs"/>
              </a:rPr>
              <a:t>签约服务工作成效</a:t>
            </a:r>
          </a:p>
        </p:txBody>
      </p:sp>
      <p:sp>
        <p:nvSpPr>
          <p:cNvPr id="5" name="矩形 4"/>
          <p:cNvSpPr/>
          <p:nvPr/>
        </p:nvSpPr>
        <p:spPr>
          <a:xfrm>
            <a:off x="533400" y="1493562"/>
            <a:ext cx="6572296" cy="584775"/>
          </a:xfrm>
          <a:prstGeom prst="rect">
            <a:avLst/>
          </a:prstGeom>
        </p:spPr>
        <p:txBody>
          <a:bodyPr wrap="square">
            <a:spAutoFit/>
          </a:bodyPr>
          <a:lstStyle/>
          <a:p>
            <a:r>
              <a:rPr lang="zh-CN" altLang="en-US" sz="3200" dirty="0" smtClean="0">
                <a:solidFill>
                  <a:srgbClr val="FF0000"/>
                </a:solidFill>
              </a:rPr>
              <a:t>四是签约群众感受度满意率较高</a:t>
            </a:r>
            <a:endParaRPr lang="zh-CN" altLang="en-US" sz="3200" dirty="0">
              <a:solidFill>
                <a:srgbClr val="FF0000"/>
              </a:solidFill>
            </a:endParaRPr>
          </a:p>
        </p:txBody>
      </p:sp>
    </p:spTree>
    <p:extLst>
      <p:ext uri="{BB962C8B-B14F-4D97-AF65-F5344CB8AC3E}">
        <p14:creationId xmlns:p14="http://schemas.microsoft.com/office/powerpoint/2010/main" val="21322833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85984" y="2071678"/>
            <a:ext cx="6858048" cy="1714512"/>
          </a:xfrm>
          <a:solidFill>
            <a:srgbClr val="0000FF"/>
          </a:solid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b="1" spc="-500" dirty="0" smtClean="0">
                <a:solidFill>
                  <a:schemeClr val="bg1"/>
                </a:solidFill>
                <a:latin typeface="华文楷体" pitchFamily="2" charset="-122"/>
                <a:ea typeface="华文楷体" pitchFamily="2" charset="-122"/>
              </a:rPr>
              <a:t>当前面临问题的主要问题</a:t>
            </a:r>
            <a:endParaRPr lang="zh-CN" altLang="en-US" b="1" spc="-500" dirty="0">
              <a:solidFill>
                <a:schemeClr val="bg1"/>
              </a:solidFill>
              <a:latin typeface="华文楷体" pitchFamily="2" charset="-122"/>
              <a:ea typeface="华文楷体" pitchFamily="2" charset="-122"/>
            </a:endParaRPr>
          </a:p>
        </p:txBody>
      </p:sp>
      <p:sp>
        <p:nvSpPr>
          <p:cNvPr id="4" name="标题 1"/>
          <p:cNvSpPr txBox="1">
            <a:spLocks/>
          </p:cNvSpPr>
          <p:nvPr/>
        </p:nvSpPr>
        <p:spPr>
          <a:xfrm>
            <a:off x="-32" y="2071678"/>
            <a:ext cx="2286016" cy="1512889"/>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5" name="图片 4" descr="雷峰塔2.jpg"/>
          <p:cNvPicPr>
            <a:picLocks noChangeAspect="1"/>
          </p:cNvPicPr>
          <p:nvPr/>
        </p:nvPicPr>
        <p:blipFill>
          <a:blip r:embed="rId2"/>
          <a:stretch>
            <a:fillRect/>
          </a:stretch>
        </p:blipFill>
        <p:spPr>
          <a:xfrm>
            <a:off x="-32" y="1857364"/>
            <a:ext cx="2286016" cy="2071702"/>
          </a:xfrm>
          <a:prstGeom prst="rect">
            <a:avLst/>
          </a:prstGeom>
        </p:spPr>
      </p:pic>
      <p:sp>
        <p:nvSpPr>
          <p:cNvPr id="7" name="椭圆 22"/>
          <p:cNvSpPr>
            <a:spLocks noChangeArrowheads="1"/>
          </p:cNvSpPr>
          <p:nvPr/>
        </p:nvSpPr>
        <p:spPr bwMode="auto">
          <a:xfrm>
            <a:off x="142844" y="1643050"/>
            <a:ext cx="860425" cy="858837"/>
          </a:xfrm>
          <a:prstGeom prst="ellipse">
            <a:avLst/>
          </a:prstGeom>
          <a:solidFill>
            <a:srgbClr val="92D050"/>
          </a:solidFill>
          <a:ln w="9525">
            <a:noFill/>
            <a:round/>
            <a:headEnd/>
            <a:tailEnd/>
          </a:ln>
        </p:spPr>
        <p:txBody>
          <a:bodyPr anchor="ctr"/>
          <a:lstStyle/>
          <a:p>
            <a:pPr algn="ctr"/>
            <a:r>
              <a:rPr lang="en-US" altLang="zh-CN" sz="4000" dirty="0">
                <a:solidFill>
                  <a:srgbClr val="FFFFFF"/>
                </a:solidFill>
                <a:effectLst>
                  <a:outerShdw blurRad="38100" dist="38100" dir="2700000" algn="tl">
                    <a:srgbClr val="000000"/>
                  </a:outerShdw>
                </a:effectLst>
                <a:ea typeface="Arial Unicode MS" pitchFamily="34" charset="-122"/>
                <a:sym typeface="Arial Unicode MS" pitchFamily="34" charset="-122"/>
              </a:rPr>
              <a:t>2</a:t>
            </a:r>
            <a:endParaRPr lang="zh-CN" altLang="en-US" sz="2200" b="1" dirty="0">
              <a:effectLst>
                <a:outerShdw blurRad="38100" dist="38100" dir="2700000" algn="tl">
                  <a:srgbClr val="FFFFFF"/>
                </a:outerShdw>
              </a:effectLst>
            </a:endParaRPr>
          </a:p>
        </p:txBody>
      </p:sp>
    </p:spTree>
    <p:extLst>
      <p:ext uri="{BB962C8B-B14F-4D97-AF65-F5344CB8AC3E}">
        <p14:creationId xmlns:p14="http://schemas.microsoft.com/office/powerpoint/2010/main" val="4134315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82555" y="2438400"/>
            <a:ext cx="7762897" cy="3424014"/>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p>
            <a:pPr>
              <a:lnSpc>
                <a:spcPts val="3300"/>
              </a:lnSpc>
            </a:pPr>
            <a:r>
              <a:rPr lang="en-US" altLang="en-US" dirty="0" smtClean="0">
                <a:solidFill>
                  <a:srgbClr val="0000FF"/>
                </a:solidFill>
                <a:latin typeface="华文楷体" panose="02010600040101010101" pitchFamily="2" charset="-122"/>
                <a:ea typeface="华文楷体" panose="02010600040101010101" pitchFamily="2" charset="-122"/>
              </a:rPr>
              <a:t>        2017</a:t>
            </a:r>
            <a:r>
              <a:rPr lang="zh-CN" altLang="en-US" dirty="0" smtClean="0">
                <a:solidFill>
                  <a:srgbClr val="0000FF"/>
                </a:solidFill>
                <a:latin typeface="华文楷体" panose="02010600040101010101" pitchFamily="2" charset="-122"/>
                <a:ea typeface="华文楷体" panose="02010600040101010101" pitchFamily="2" charset="-122"/>
              </a:rPr>
              <a:t>年</a:t>
            </a:r>
            <a:r>
              <a:rPr lang="en-US" altLang="en-US" dirty="0" smtClean="0">
                <a:solidFill>
                  <a:srgbClr val="0000FF"/>
                </a:solidFill>
                <a:latin typeface="华文楷体" panose="02010600040101010101" pitchFamily="2" charset="-122"/>
                <a:ea typeface="华文楷体" panose="02010600040101010101" pitchFamily="2" charset="-122"/>
              </a:rPr>
              <a:t>2</a:t>
            </a:r>
            <a:r>
              <a:rPr lang="zh-CN" altLang="en-US" dirty="0" smtClean="0">
                <a:solidFill>
                  <a:srgbClr val="0000FF"/>
                </a:solidFill>
                <a:latin typeface="华文楷体" panose="02010600040101010101" pitchFamily="2" charset="-122"/>
                <a:ea typeface="华文楷体" panose="02010600040101010101" pitchFamily="2" charset="-122"/>
              </a:rPr>
              <a:t>月中旬，对全省</a:t>
            </a:r>
            <a:r>
              <a:rPr lang="en-US" altLang="en-US" dirty="0" smtClean="0">
                <a:solidFill>
                  <a:srgbClr val="FF0000"/>
                </a:solidFill>
                <a:latin typeface="华文楷体" panose="02010600040101010101" pitchFamily="2" charset="-122"/>
                <a:ea typeface="华文楷体" panose="02010600040101010101" pitchFamily="2" charset="-122"/>
              </a:rPr>
              <a:t>11</a:t>
            </a:r>
            <a:r>
              <a:rPr lang="zh-CN" altLang="en-US" dirty="0" smtClean="0">
                <a:solidFill>
                  <a:srgbClr val="FF0000"/>
                </a:solidFill>
                <a:latin typeface="华文楷体" panose="02010600040101010101" pitchFamily="2" charset="-122"/>
                <a:ea typeface="华文楷体" panose="02010600040101010101" pitchFamily="2" charset="-122"/>
              </a:rPr>
              <a:t>个市的</a:t>
            </a:r>
            <a:r>
              <a:rPr lang="en-US" altLang="en-US" dirty="0" smtClean="0">
                <a:solidFill>
                  <a:srgbClr val="FF0000"/>
                </a:solidFill>
                <a:latin typeface="华文楷体" panose="02010600040101010101" pitchFamily="2" charset="-122"/>
                <a:ea typeface="华文楷体" panose="02010600040101010101" pitchFamily="2" charset="-122"/>
              </a:rPr>
              <a:t>23</a:t>
            </a:r>
            <a:r>
              <a:rPr lang="zh-CN" altLang="en-US" dirty="0" smtClean="0">
                <a:solidFill>
                  <a:srgbClr val="FF0000"/>
                </a:solidFill>
                <a:latin typeface="华文楷体" panose="02010600040101010101" pitchFamily="2" charset="-122"/>
                <a:ea typeface="华文楷体" panose="02010600040101010101" pitchFamily="2" charset="-122"/>
              </a:rPr>
              <a:t>个县</a:t>
            </a:r>
            <a:r>
              <a:rPr lang="zh-CN" altLang="en-US" dirty="0" smtClean="0">
                <a:solidFill>
                  <a:srgbClr val="0000FF"/>
                </a:solidFill>
                <a:latin typeface="华文楷体" panose="02010600040101010101" pitchFamily="2" charset="-122"/>
                <a:ea typeface="华文楷体" panose="02010600040101010101" pitchFamily="2" charset="-122"/>
              </a:rPr>
              <a:t>（市、区）和</a:t>
            </a:r>
            <a:r>
              <a:rPr lang="en-US" altLang="en-US" dirty="0" smtClean="0">
                <a:solidFill>
                  <a:srgbClr val="0000FF"/>
                </a:solidFill>
                <a:latin typeface="华文楷体" panose="02010600040101010101" pitchFamily="2" charset="-122"/>
                <a:ea typeface="华文楷体" panose="02010600040101010101" pitchFamily="2" charset="-122"/>
              </a:rPr>
              <a:t>23</a:t>
            </a:r>
            <a:r>
              <a:rPr lang="zh-CN" altLang="en-US" dirty="0" smtClean="0">
                <a:solidFill>
                  <a:srgbClr val="0000FF"/>
                </a:solidFill>
                <a:latin typeface="华文楷体" panose="02010600040101010101" pitchFamily="2" charset="-122"/>
                <a:ea typeface="华文楷体" panose="02010600040101010101" pitchFamily="2" charset="-122"/>
              </a:rPr>
              <a:t>家基层医疗卫生机构进行了实地抽查考核，考核内容包括责任医生签约服务政策落实情况和规范签约服务数量质量达标情况</a:t>
            </a:r>
            <a:r>
              <a:rPr lang="en-US" altLang="en-US" dirty="0" smtClean="0">
                <a:solidFill>
                  <a:srgbClr val="FF0000"/>
                </a:solidFill>
                <a:latin typeface="华文楷体" panose="02010600040101010101" pitchFamily="2" charset="-122"/>
                <a:ea typeface="华文楷体" panose="02010600040101010101" pitchFamily="2" charset="-122"/>
              </a:rPr>
              <a:t>2</a:t>
            </a:r>
            <a:r>
              <a:rPr lang="zh-CN" altLang="en-US" dirty="0" smtClean="0">
                <a:solidFill>
                  <a:srgbClr val="FF0000"/>
                </a:solidFill>
                <a:latin typeface="华文楷体" panose="02010600040101010101" pitchFamily="2" charset="-122"/>
                <a:ea typeface="华文楷体" panose="02010600040101010101" pitchFamily="2" charset="-122"/>
              </a:rPr>
              <a:t>个方面、</a:t>
            </a:r>
            <a:r>
              <a:rPr lang="en-US" altLang="en-US" dirty="0" smtClean="0">
                <a:solidFill>
                  <a:srgbClr val="FF0000"/>
                </a:solidFill>
                <a:latin typeface="华文楷体" panose="02010600040101010101" pitchFamily="2" charset="-122"/>
                <a:ea typeface="华文楷体" panose="02010600040101010101" pitchFamily="2" charset="-122"/>
              </a:rPr>
              <a:t>8</a:t>
            </a:r>
            <a:r>
              <a:rPr lang="zh-CN" altLang="en-US" dirty="0" smtClean="0">
                <a:solidFill>
                  <a:srgbClr val="FF0000"/>
                </a:solidFill>
                <a:latin typeface="华文楷体" panose="02010600040101010101" pitchFamily="2" charset="-122"/>
                <a:ea typeface="华文楷体" panose="02010600040101010101" pitchFamily="2" charset="-122"/>
              </a:rPr>
              <a:t>项指标</a:t>
            </a:r>
            <a:endParaRPr lang="en-US" altLang="zh-CN" dirty="0" smtClean="0">
              <a:solidFill>
                <a:srgbClr val="FF0000"/>
              </a:solidFill>
              <a:latin typeface="华文楷体" panose="02010600040101010101" pitchFamily="2" charset="-122"/>
              <a:ea typeface="华文楷体" panose="02010600040101010101" pitchFamily="2" charset="-122"/>
            </a:endParaRPr>
          </a:p>
          <a:p>
            <a:pPr>
              <a:lnSpc>
                <a:spcPts val="3300"/>
              </a:lnSpc>
            </a:pPr>
            <a:r>
              <a:rPr lang="en-US" altLang="zh-CN" dirty="0" smtClean="0">
                <a:solidFill>
                  <a:srgbClr val="0000FF"/>
                </a:solidFill>
                <a:latin typeface="华文楷体" panose="02010600040101010101" pitchFamily="2" charset="-122"/>
                <a:ea typeface="华文楷体" panose="02010600040101010101" pitchFamily="2" charset="-122"/>
              </a:rPr>
              <a:t>     </a:t>
            </a:r>
            <a:r>
              <a:rPr lang="zh-CN" altLang="en-US" dirty="0" smtClean="0">
                <a:solidFill>
                  <a:srgbClr val="0000FF"/>
                </a:solidFill>
                <a:latin typeface="华文楷体" panose="02010600040101010101" pitchFamily="2" charset="-122"/>
                <a:ea typeface="华文楷体" panose="02010600040101010101" pitchFamily="2" charset="-122"/>
              </a:rPr>
              <a:t>考核组按照随机抽样的原则，调查访谈了</a:t>
            </a:r>
            <a:r>
              <a:rPr lang="en-US" altLang="en-US" dirty="0" smtClean="0">
                <a:solidFill>
                  <a:srgbClr val="FF0000"/>
                </a:solidFill>
                <a:latin typeface="华文楷体" panose="02010600040101010101" pitchFamily="2" charset="-122"/>
                <a:ea typeface="华文楷体" panose="02010600040101010101" pitchFamily="2" charset="-122"/>
              </a:rPr>
              <a:t>230</a:t>
            </a:r>
            <a:r>
              <a:rPr lang="zh-CN" altLang="en-US" dirty="0" smtClean="0">
                <a:solidFill>
                  <a:srgbClr val="FF0000"/>
                </a:solidFill>
                <a:latin typeface="华文楷体" panose="02010600040101010101" pitchFamily="2" charset="-122"/>
                <a:ea typeface="华文楷体" panose="02010600040101010101" pitchFamily="2" charset="-122"/>
              </a:rPr>
              <a:t>名</a:t>
            </a:r>
            <a:r>
              <a:rPr lang="zh-CN" altLang="en-US" dirty="0" smtClean="0">
                <a:solidFill>
                  <a:srgbClr val="0000FF"/>
                </a:solidFill>
                <a:latin typeface="华文楷体" panose="02010600040101010101" pitchFamily="2" charset="-122"/>
                <a:ea typeface="华文楷体" panose="02010600040101010101" pitchFamily="2" charset="-122"/>
              </a:rPr>
              <a:t>签约对象，并通过听取汇报，查阅资料、现场核查、电话访谈、全科医生座谈等形式进行全面了督导</a:t>
            </a:r>
          </a:p>
          <a:p>
            <a:endParaRPr lang="zh-CN" altLang="en-US" dirty="0" smtClean="0">
              <a:solidFill>
                <a:srgbClr val="002060"/>
              </a:solidFill>
              <a:latin typeface="华文楷体" panose="02010600040101010101" pitchFamily="2" charset="-122"/>
              <a:ea typeface="华文楷体" panose="02010600040101010101" pitchFamily="2" charset="-122"/>
            </a:endParaRPr>
          </a:p>
        </p:txBody>
      </p:sp>
      <p:sp>
        <p:nvSpPr>
          <p:cNvPr id="12" name="矩形 11"/>
          <p:cNvSpPr/>
          <p:nvPr/>
        </p:nvSpPr>
        <p:spPr>
          <a:xfrm>
            <a:off x="914400" y="1371600"/>
            <a:ext cx="2891879" cy="584775"/>
          </a:xfrm>
          <a:prstGeom prst="rect">
            <a:avLst/>
          </a:prstGeom>
          <a:solidFill>
            <a:srgbClr val="0000FF"/>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eaLnBrk="1" hangingPunct="1">
              <a:defRPr/>
            </a:pPr>
            <a:r>
              <a:rPr lang="zh-CN" altLang="en-US" sz="3200" dirty="0" smtClean="0">
                <a:solidFill>
                  <a:schemeClr val="bg1"/>
                </a:solidFill>
              </a:rPr>
              <a:t>考 核 经过</a:t>
            </a:r>
            <a:endParaRPr lang="zh-CN" altLang="en-US" sz="3200" dirty="0">
              <a:solidFill>
                <a:schemeClr val="bg1"/>
              </a:solidFill>
            </a:endParaRPr>
          </a:p>
        </p:txBody>
      </p:sp>
      <p:sp>
        <p:nvSpPr>
          <p:cNvPr id="13" name="标题 1"/>
          <p:cNvSpPr txBox="1">
            <a:spLocks/>
          </p:cNvSpPr>
          <p:nvPr/>
        </p:nvSpPr>
        <p:spPr bwMode="auto">
          <a:xfrm>
            <a:off x="0" y="2"/>
            <a:ext cx="9144000" cy="1071545"/>
          </a:xfrm>
          <a:prstGeom prst="rect">
            <a:avLst/>
          </a:prstGeom>
          <a:solidFill>
            <a:srgbClr val="0000FF"/>
          </a:solidFill>
          <a:ln>
            <a:noFill/>
          </a:ln>
          <a:extLst/>
        </p:spPr>
        <p:txBody>
          <a:bodyPr vert="horz" wrap="square" lIns="91440" tIns="45720" rIns="91440" bIns="45720" numCol="1" anchor="ctr" anchorCtr="0" compatLnSpc="1">
            <a:prstTxWarp prst="textNoShape">
              <a:avLst/>
            </a:prstTxWarp>
            <a:noAutofit/>
          </a:bodyPr>
          <a:lstStyle/>
          <a:p>
            <a:pPr lvl="0" algn="ctr">
              <a:defRPr/>
            </a:pPr>
            <a:r>
              <a:rPr kumimoji="0" lang="zh-CN" altLang="en-US" sz="3600" b="1" i="0" u="none" strike="noStrike" kern="1200" cap="none" spc="0" normalizeH="0" baseline="0" noProof="0" dirty="0" smtClean="0">
                <a:ln>
                  <a:noFill/>
                </a:ln>
                <a:solidFill>
                  <a:schemeClr val="accent1"/>
                </a:solidFill>
                <a:effectLst/>
                <a:uLnTx/>
                <a:uFillTx/>
                <a:cs typeface="+mj-cs"/>
              </a:rPr>
              <a:t>签约服务</a:t>
            </a:r>
            <a:r>
              <a:rPr lang="zh-CN" altLang="en-US" sz="3600" dirty="0" smtClean="0">
                <a:solidFill>
                  <a:schemeClr val="accent1"/>
                </a:solidFill>
                <a:cs typeface="+mj-cs"/>
              </a:rPr>
              <a:t>省级考核结果</a:t>
            </a:r>
            <a:endParaRPr lang="zh-CN" altLang="en-US" sz="3600" dirty="0">
              <a:solidFill>
                <a:schemeClr val="accent1"/>
              </a:solidFill>
              <a:cs typeface="+mj-cs"/>
            </a:endParaRPr>
          </a:p>
        </p:txBody>
      </p:sp>
    </p:spTree>
    <p:extLst>
      <p:ext uri="{BB962C8B-B14F-4D97-AF65-F5344CB8AC3E}">
        <p14:creationId xmlns:p14="http://schemas.microsoft.com/office/powerpoint/2010/main" val="2629362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7" name="矩形 4"/>
          <p:cNvSpPr>
            <a:spLocks noChangeArrowheads="1"/>
          </p:cNvSpPr>
          <p:nvPr/>
        </p:nvSpPr>
        <p:spPr bwMode="auto">
          <a:xfrm>
            <a:off x="1016001" y="1757933"/>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r>
              <a:rPr lang="zh-CN" altLang="en-US" dirty="0">
                <a:solidFill>
                  <a:srgbClr val="FFFFFF"/>
                </a:solidFill>
              </a:rPr>
              <a:t>杭州市</a:t>
            </a:r>
            <a:endParaRPr lang="en-US" altLang="zh-CN" dirty="0">
              <a:solidFill>
                <a:srgbClr val="FFFFFF"/>
              </a:solidFill>
            </a:endParaRPr>
          </a:p>
        </p:txBody>
      </p:sp>
      <p:sp>
        <p:nvSpPr>
          <p:cNvPr id="9" name="Rectangle 2"/>
          <p:cNvSpPr txBox="1">
            <a:spLocks noChangeArrowheads="1"/>
          </p:cNvSpPr>
          <p:nvPr/>
        </p:nvSpPr>
        <p:spPr bwMode="auto">
          <a:xfrm>
            <a:off x="611560" y="2196496"/>
            <a:ext cx="7920880" cy="4454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spcBef>
                <a:spcPts val="1200"/>
              </a:spcBef>
              <a:buFont typeface="Wingdings" panose="05000000000000000000" pitchFamily="2" charset="2"/>
              <a:buChar char="p"/>
              <a:defRPr/>
            </a:pPr>
            <a:r>
              <a:rPr lang="zh-CN" altLang="en-US" sz="2000" kern="0" dirty="0">
                <a:solidFill>
                  <a:srgbClr val="FF0000"/>
                </a:solidFill>
              </a:rPr>
              <a:t>医保差别化支付政策：</a:t>
            </a:r>
            <a:r>
              <a:rPr lang="en-US" altLang="en-US" sz="2000" dirty="0">
                <a:solidFill>
                  <a:srgbClr val="0000FF"/>
                </a:solidFill>
              </a:rPr>
              <a:t>11</a:t>
            </a:r>
            <a:r>
              <a:rPr lang="zh-CN" altLang="en-US" sz="2000" dirty="0">
                <a:solidFill>
                  <a:srgbClr val="0000FF"/>
                </a:solidFill>
              </a:rPr>
              <a:t>个县（市区）制定了医保差别化支付配套政策，占</a:t>
            </a:r>
            <a:r>
              <a:rPr lang="en-US" altLang="en-US" sz="2000" dirty="0">
                <a:solidFill>
                  <a:srgbClr val="0000FF"/>
                </a:solidFill>
              </a:rPr>
              <a:t>47%</a:t>
            </a:r>
          </a:p>
          <a:p>
            <a:pPr marL="342900" indent="-342900">
              <a:spcBef>
                <a:spcPts val="1200"/>
              </a:spcBef>
              <a:buFont typeface="Wingdings" panose="05000000000000000000" pitchFamily="2" charset="2"/>
              <a:buChar char="p"/>
              <a:defRPr/>
            </a:pPr>
            <a:r>
              <a:rPr lang="zh-CN" altLang="en-US" sz="2000" kern="0" dirty="0" smtClean="0">
                <a:solidFill>
                  <a:srgbClr val="FF0000"/>
                </a:solidFill>
                <a:effectLst>
                  <a:outerShdw blurRad="38100" dist="38100" dir="2700000" algn="tl">
                    <a:srgbClr val="C0C0C0"/>
                  </a:outerShdw>
                </a:effectLst>
              </a:rPr>
              <a:t>签</a:t>
            </a:r>
            <a:r>
              <a:rPr lang="zh-CN" altLang="en-US" sz="2000" kern="0" dirty="0" smtClean="0">
                <a:solidFill>
                  <a:srgbClr val="FF0000"/>
                </a:solidFill>
              </a:rPr>
              <a:t>约服务绩效考核</a:t>
            </a:r>
            <a:r>
              <a:rPr lang="zh-CN" altLang="en-US" sz="2000" dirty="0" smtClean="0">
                <a:solidFill>
                  <a:srgbClr val="0000FF"/>
                </a:solidFill>
              </a:rPr>
              <a:t>：</a:t>
            </a:r>
            <a:r>
              <a:rPr lang="en-US" sz="2000" dirty="0" smtClean="0">
                <a:solidFill>
                  <a:srgbClr val="0000FF"/>
                </a:solidFill>
              </a:rPr>
              <a:t>23</a:t>
            </a:r>
            <a:r>
              <a:rPr lang="zh-CN" altLang="en-US" sz="2000" dirty="0" smtClean="0">
                <a:solidFill>
                  <a:srgbClr val="0000FF"/>
                </a:solidFill>
              </a:rPr>
              <a:t>个县（市区）中</a:t>
            </a:r>
            <a:r>
              <a:rPr lang="en-US" sz="2000" dirty="0" smtClean="0">
                <a:solidFill>
                  <a:srgbClr val="0000FF"/>
                </a:solidFill>
              </a:rPr>
              <a:t>19</a:t>
            </a:r>
            <a:r>
              <a:rPr lang="zh-CN" altLang="en-US" sz="2000" dirty="0">
                <a:solidFill>
                  <a:srgbClr val="0000FF"/>
                </a:solidFill>
              </a:rPr>
              <a:t>个县（市区）已</a:t>
            </a:r>
            <a:r>
              <a:rPr lang="zh-CN" altLang="en-US" sz="2000" dirty="0" smtClean="0">
                <a:solidFill>
                  <a:srgbClr val="0000FF"/>
                </a:solidFill>
              </a:rPr>
              <a:t>制定签约服务考核办法，并对基层机构开展了绩效考核，占</a:t>
            </a:r>
            <a:r>
              <a:rPr lang="en-US" sz="2000" dirty="0" smtClean="0">
                <a:solidFill>
                  <a:srgbClr val="0000FF"/>
                </a:solidFill>
              </a:rPr>
              <a:t>82.6%</a:t>
            </a:r>
            <a:r>
              <a:rPr lang="zh-CN" altLang="en-US" sz="2000" dirty="0" smtClean="0">
                <a:solidFill>
                  <a:srgbClr val="0000FF"/>
                </a:solidFill>
              </a:rPr>
              <a:t>。</a:t>
            </a:r>
            <a:endParaRPr lang="en-US" altLang="zh-CN" sz="2000" dirty="0" smtClean="0">
              <a:solidFill>
                <a:srgbClr val="0000FF"/>
              </a:solidFill>
            </a:endParaRPr>
          </a:p>
          <a:p>
            <a:pPr marL="342900" indent="-342900">
              <a:spcBef>
                <a:spcPts val="1200"/>
              </a:spcBef>
              <a:buFont typeface="Wingdings" panose="05000000000000000000" pitchFamily="2" charset="2"/>
              <a:buChar char="p"/>
              <a:defRPr/>
            </a:pPr>
            <a:r>
              <a:rPr lang="zh-CN" altLang="en-US" sz="2000" kern="0" dirty="0" smtClean="0">
                <a:solidFill>
                  <a:srgbClr val="FF0000"/>
                </a:solidFill>
              </a:rPr>
              <a:t>经费</a:t>
            </a:r>
            <a:r>
              <a:rPr lang="zh-CN" altLang="en-US" sz="2000" kern="0" dirty="0">
                <a:solidFill>
                  <a:srgbClr val="FF0000"/>
                </a:solidFill>
              </a:rPr>
              <a:t>拨付与考核结果挂钩情况</a:t>
            </a:r>
            <a:r>
              <a:rPr lang="zh-CN" altLang="en-US" sz="2000" dirty="0" smtClean="0">
                <a:solidFill>
                  <a:srgbClr val="0000FF"/>
                </a:solidFill>
              </a:rPr>
              <a:t>：</a:t>
            </a:r>
            <a:r>
              <a:rPr lang="en-US" sz="2000" dirty="0" smtClean="0">
                <a:solidFill>
                  <a:srgbClr val="0000FF"/>
                </a:solidFill>
              </a:rPr>
              <a:t>18</a:t>
            </a:r>
            <a:r>
              <a:rPr lang="zh-CN" altLang="en-US" sz="2000" dirty="0">
                <a:solidFill>
                  <a:srgbClr val="0000FF"/>
                </a:solidFill>
              </a:rPr>
              <a:t>个县（市区）根据</a:t>
            </a:r>
            <a:r>
              <a:rPr lang="zh-CN" altLang="en-US" sz="2000" dirty="0" smtClean="0">
                <a:solidFill>
                  <a:srgbClr val="0000FF"/>
                </a:solidFill>
              </a:rPr>
              <a:t>考核结果下拨签约服务经费到基层机构，占</a:t>
            </a:r>
            <a:r>
              <a:rPr lang="en-US" sz="2000" dirty="0" smtClean="0">
                <a:solidFill>
                  <a:srgbClr val="0000FF"/>
                </a:solidFill>
              </a:rPr>
              <a:t>78.3%</a:t>
            </a:r>
          </a:p>
          <a:p>
            <a:pPr marL="342900" indent="-342900">
              <a:spcBef>
                <a:spcPts val="1200"/>
              </a:spcBef>
              <a:buFont typeface="Wingdings" panose="05000000000000000000" pitchFamily="2" charset="2"/>
              <a:buChar char="p"/>
              <a:defRPr/>
            </a:pPr>
            <a:r>
              <a:rPr lang="zh-CN" altLang="en-US" sz="2000" kern="0" dirty="0">
                <a:solidFill>
                  <a:srgbClr val="FF0000"/>
                </a:solidFill>
              </a:rPr>
              <a:t>签约服务经费拨付到位情况</a:t>
            </a:r>
            <a:r>
              <a:rPr lang="zh-CN" altLang="en-US" sz="2000" dirty="0" smtClean="0">
                <a:solidFill>
                  <a:srgbClr val="C00000"/>
                </a:solidFill>
              </a:rPr>
              <a:t>：</a:t>
            </a:r>
            <a:r>
              <a:rPr lang="en-US" sz="2000" dirty="0" smtClean="0">
                <a:solidFill>
                  <a:srgbClr val="0000FF"/>
                </a:solidFill>
              </a:rPr>
              <a:t>14</a:t>
            </a:r>
            <a:r>
              <a:rPr lang="zh-CN" altLang="en-US" sz="2000" dirty="0">
                <a:solidFill>
                  <a:srgbClr val="0000FF"/>
                </a:solidFill>
              </a:rPr>
              <a:t>个县（市区）已</a:t>
            </a:r>
            <a:r>
              <a:rPr lang="zh-CN" altLang="en-US" sz="2000" dirty="0" smtClean="0">
                <a:solidFill>
                  <a:srgbClr val="0000FF"/>
                </a:solidFill>
              </a:rPr>
              <a:t>将签约服务经费全额下拨基层医疗卫生机构，占</a:t>
            </a:r>
            <a:r>
              <a:rPr lang="en-US" sz="2000" dirty="0" smtClean="0">
                <a:solidFill>
                  <a:srgbClr val="0000FF"/>
                </a:solidFill>
              </a:rPr>
              <a:t>60.9%</a:t>
            </a:r>
          </a:p>
          <a:p>
            <a:pPr marL="342900" indent="-342900">
              <a:spcBef>
                <a:spcPts val="1200"/>
              </a:spcBef>
              <a:buFont typeface="Wingdings" panose="05000000000000000000" pitchFamily="2" charset="2"/>
              <a:buChar char="p"/>
              <a:defRPr/>
            </a:pPr>
            <a:r>
              <a:rPr lang="zh-CN" altLang="en-US" sz="2000" dirty="0" smtClean="0">
                <a:solidFill>
                  <a:srgbClr val="FF0000"/>
                </a:solidFill>
              </a:rPr>
              <a:t>基层机构签约服务考核与经费发放情况：</a:t>
            </a:r>
            <a:r>
              <a:rPr lang="zh-CN" altLang="zh-CN" sz="2000" dirty="0">
                <a:solidFill>
                  <a:srgbClr val="0000FF"/>
                </a:solidFill>
              </a:rPr>
              <a:t>核查的</a:t>
            </a:r>
            <a:r>
              <a:rPr lang="en-US" altLang="zh-CN" sz="2000" dirty="0">
                <a:solidFill>
                  <a:srgbClr val="0000FF"/>
                </a:solidFill>
              </a:rPr>
              <a:t>23</a:t>
            </a:r>
            <a:r>
              <a:rPr lang="zh-CN" altLang="zh-CN" sz="2000" dirty="0">
                <a:solidFill>
                  <a:srgbClr val="0000FF"/>
                </a:solidFill>
              </a:rPr>
              <a:t>家基层医疗卫生机构均制定了签约服务考核方案</a:t>
            </a:r>
            <a:r>
              <a:rPr lang="zh-CN" altLang="en-US" sz="2000" dirty="0">
                <a:solidFill>
                  <a:srgbClr val="0000FF"/>
                </a:solidFill>
              </a:rPr>
              <a:t>，有</a:t>
            </a:r>
            <a:r>
              <a:rPr lang="en-US" altLang="zh-CN" sz="2000" dirty="0">
                <a:solidFill>
                  <a:srgbClr val="0000FF"/>
                </a:solidFill>
              </a:rPr>
              <a:t>16</a:t>
            </a:r>
            <a:r>
              <a:rPr lang="zh-CN" altLang="zh-CN" sz="2000" dirty="0">
                <a:solidFill>
                  <a:srgbClr val="0000FF"/>
                </a:solidFill>
              </a:rPr>
              <a:t>家机构实施了定期考核，占</a:t>
            </a:r>
            <a:r>
              <a:rPr lang="en-US" altLang="zh-CN" sz="2000" dirty="0">
                <a:solidFill>
                  <a:srgbClr val="0000FF"/>
                </a:solidFill>
              </a:rPr>
              <a:t>69.6%，12</a:t>
            </a:r>
            <a:r>
              <a:rPr lang="zh-CN" altLang="zh-CN" sz="2000" dirty="0">
                <a:solidFill>
                  <a:srgbClr val="0000FF"/>
                </a:solidFill>
              </a:rPr>
              <a:t>家机构向责任医生团队发放签约服务经费，占</a:t>
            </a:r>
            <a:r>
              <a:rPr lang="en-US" altLang="zh-CN" sz="2000" dirty="0">
                <a:solidFill>
                  <a:srgbClr val="0000FF"/>
                </a:solidFill>
              </a:rPr>
              <a:t>52.2%</a:t>
            </a:r>
            <a:endParaRPr lang="zh-CN" altLang="en-US" sz="2000" dirty="0">
              <a:solidFill>
                <a:srgbClr val="0000FF"/>
              </a:solidFill>
            </a:endParaRPr>
          </a:p>
          <a:p>
            <a:pPr marL="342900" indent="-342900">
              <a:spcBef>
                <a:spcPts val="1200"/>
              </a:spcBef>
              <a:buFont typeface="Wingdings" panose="05000000000000000000" pitchFamily="2" charset="2"/>
              <a:buChar char="Ø"/>
              <a:defRPr/>
            </a:pPr>
            <a:endParaRPr lang="zh-CN" altLang="en-US" sz="2000" dirty="0" smtClean="0">
              <a:solidFill>
                <a:srgbClr val="002060"/>
              </a:solidFill>
            </a:endParaRPr>
          </a:p>
        </p:txBody>
      </p:sp>
      <p:sp>
        <p:nvSpPr>
          <p:cNvPr id="11" name="矩形 10"/>
          <p:cNvSpPr/>
          <p:nvPr/>
        </p:nvSpPr>
        <p:spPr>
          <a:xfrm>
            <a:off x="609285" y="1352567"/>
            <a:ext cx="5214974" cy="584775"/>
          </a:xfrm>
          <a:prstGeom prst="rect">
            <a:avLst/>
          </a:prstGeom>
          <a:solidFill>
            <a:srgbClr val="0000FF"/>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eaLnBrk="1" hangingPunct="1">
              <a:defRPr/>
            </a:pPr>
            <a:r>
              <a:rPr lang="zh-CN" altLang="en-US" sz="3200" dirty="0" smtClean="0">
                <a:solidFill>
                  <a:schemeClr val="bg1"/>
                </a:solidFill>
              </a:rPr>
              <a:t>一是签约服务政策落实情况</a:t>
            </a:r>
            <a:endParaRPr lang="zh-CN" altLang="en-US" sz="3200" dirty="0">
              <a:solidFill>
                <a:schemeClr val="bg1"/>
              </a:solidFill>
            </a:endParaRPr>
          </a:p>
        </p:txBody>
      </p:sp>
      <p:sp>
        <p:nvSpPr>
          <p:cNvPr id="12" name="标题 1"/>
          <p:cNvSpPr txBox="1">
            <a:spLocks/>
          </p:cNvSpPr>
          <p:nvPr/>
        </p:nvSpPr>
        <p:spPr bwMode="auto">
          <a:xfrm>
            <a:off x="0" y="2"/>
            <a:ext cx="9144000" cy="990598"/>
          </a:xfrm>
          <a:prstGeom prst="rect">
            <a:avLst/>
          </a:prstGeom>
          <a:solidFill>
            <a:srgbClr val="0000FF"/>
          </a:solidFill>
          <a:ln>
            <a:noFill/>
          </a:ln>
          <a:extLst/>
        </p:spPr>
        <p:txBody>
          <a:bodyPr vert="horz" wrap="square" lIns="91440" tIns="45720" rIns="91440" bIns="45720" numCol="1" anchor="ctr" anchorCtr="0" compatLnSpc="1">
            <a:prstTxWarp prst="textNoShape">
              <a:avLst/>
            </a:prstTxWarp>
            <a:noAutofit/>
          </a:bodyPr>
          <a:lstStyle/>
          <a:p>
            <a:pPr lvl="0" algn="ctr">
              <a:defRPr/>
            </a:pPr>
            <a:r>
              <a:rPr kumimoji="0" lang="zh-CN" altLang="en-US" sz="3600" b="1" i="0" u="none" strike="noStrike" kern="1200" cap="none" spc="0" normalizeH="0" baseline="0" noProof="0" dirty="0" smtClean="0">
                <a:ln>
                  <a:noFill/>
                </a:ln>
                <a:solidFill>
                  <a:schemeClr val="accent1"/>
                </a:solidFill>
                <a:effectLst/>
                <a:uLnTx/>
                <a:uFillTx/>
                <a:cs typeface="+mj-cs"/>
              </a:rPr>
              <a:t>签约服务</a:t>
            </a:r>
            <a:r>
              <a:rPr lang="zh-CN" altLang="en-US" sz="3600" dirty="0" smtClean="0">
                <a:solidFill>
                  <a:schemeClr val="accent1"/>
                </a:solidFill>
                <a:cs typeface="+mj-cs"/>
              </a:rPr>
              <a:t>省级抽查考核</a:t>
            </a:r>
            <a:endParaRPr lang="zh-CN" altLang="en-US" sz="3600" dirty="0">
              <a:solidFill>
                <a:schemeClr val="accent1"/>
              </a:solidFill>
              <a:cs typeface="+mj-cs"/>
            </a:endParaRPr>
          </a:p>
        </p:txBody>
      </p:sp>
    </p:spTree>
    <p:extLst>
      <p:ext uri="{BB962C8B-B14F-4D97-AF65-F5344CB8AC3E}">
        <p14:creationId xmlns:p14="http://schemas.microsoft.com/office/powerpoint/2010/main" val="511834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7" name="矩形 4"/>
          <p:cNvSpPr>
            <a:spLocks noChangeArrowheads="1"/>
          </p:cNvSpPr>
          <p:nvPr/>
        </p:nvSpPr>
        <p:spPr bwMode="auto">
          <a:xfrm>
            <a:off x="1016001" y="1816100"/>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r>
              <a:rPr lang="zh-CN" altLang="en-US" dirty="0">
                <a:solidFill>
                  <a:srgbClr val="FFFFFF"/>
                </a:solidFill>
              </a:rPr>
              <a:t>杭州市</a:t>
            </a:r>
            <a:endParaRPr lang="en-US" altLang="zh-CN" dirty="0">
              <a:solidFill>
                <a:srgbClr val="FFFFFF"/>
              </a:solidFill>
            </a:endParaRPr>
          </a:p>
        </p:txBody>
      </p:sp>
      <p:sp>
        <p:nvSpPr>
          <p:cNvPr id="9" name="Rectangle 2"/>
          <p:cNvSpPr txBox="1">
            <a:spLocks noChangeArrowheads="1"/>
          </p:cNvSpPr>
          <p:nvPr/>
        </p:nvSpPr>
        <p:spPr bwMode="auto">
          <a:xfrm>
            <a:off x="509516" y="2031010"/>
            <a:ext cx="8083624" cy="47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lnSpc>
                <a:spcPts val="3000"/>
              </a:lnSpc>
              <a:spcBef>
                <a:spcPts val="1200"/>
              </a:spcBef>
              <a:buFont typeface="Wingdings" panose="05000000000000000000" pitchFamily="2" charset="2"/>
              <a:buChar char="p"/>
              <a:defRPr/>
            </a:pPr>
            <a:r>
              <a:rPr lang="zh-CN" altLang="en-US" sz="2000" dirty="0" smtClean="0">
                <a:solidFill>
                  <a:srgbClr val="FF0000"/>
                </a:solidFill>
              </a:rPr>
              <a:t>规范签约率：</a:t>
            </a:r>
            <a:r>
              <a:rPr lang="en-US" sz="2000" dirty="0" smtClean="0">
                <a:solidFill>
                  <a:srgbClr val="0000FF"/>
                </a:solidFill>
              </a:rPr>
              <a:t>23</a:t>
            </a:r>
            <a:r>
              <a:rPr lang="zh-CN" altLang="en-US" sz="2000" dirty="0" smtClean="0">
                <a:solidFill>
                  <a:srgbClr val="0000FF"/>
                </a:solidFill>
              </a:rPr>
              <a:t>家机构中，</a:t>
            </a:r>
            <a:r>
              <a:rPr lang="en-US" sz="2000" dirty="0" smtClean="0">
                <a:solidFill>
                  <a:srgbClr val="0000FF"/>
                </a:solidFill>
              </a:rPr>
              <a:t>22</a:t>
            </a:r>
            <a:r>
              <a:rPr lang="zh-CN" altLang="en-US" sz="2000" dirty="0" smtClean="0">
                <a:solidFill>
                  <a:srgbClr val="0000FF"/>
                </a:solidFill>
              </a:rPr>
              <a:t>家机构完成规范签约</a:t>
            </a:r>
            <a:r>
              <a:rPr lang="en-US" sz="2000" dirty="0" smtClean="0">
                <a:solidFill>
                  <a:srgbClr val="0000FF"/>
                </a:solidFill>
              </a:rPr>
              <a:t>20%</a:t>
            </a:r>
            <a:r>
              <a:rPr lang="zh-CN" altLang="en-US" sz="2000" dirty="0" smtClean="0">
                <a:solidFill>
                  <a:srgbClr val="0000FF"/>
                </a:solidFill>
              </a:rPr>
              <a:t>目标任务，平均规范签约率</a:t>
            </a:r>
            <a:r>
              <a:rPr lang="en-US" altLang="en-US" sz="2000" dirty="0" smtClean="0">
                <a:solidFill>
                  <a:srgbClr val="0000FF"/>
                </a:solidFill>
              </a:rPr>
              <a:t>25.78%</a:t>
            </a:r>
            <a:r>
              <a:rPr lang="zh-CN" altLang="en-US" sz="2000" dirty="0" smtClean="0">
                <a:solidFill>
                  <a:srgbClr val="0000FF"/>
                </a:solidFill>
              </a:rPr>
              <a:t>；</a:t>
            </a:r>
            <a:r>
              <a:rPr lang="en-US" altLang="en-US" sz="2000" dirty="0" smtClean="0">
                <a:solidFill>
                  <a:srgbClr val="0000FF"/>
                </a:solidFill>
              </a:rPr>
              <a:t>22</a:t>
            </a:r>
            <a:r>
              <a:rPr lang="zh-CN" altLang="en-US" sz="2000" dirty="0" smtClean="0">
                <a:solidFill>
                  <a:srgbClr val="0000FF"/>
                </a:solidFill>
              </a:rPr>
              <a:t>家机构填报数据与现场考核数据误差≤</a:t>
            </a:r>
            <a:r>
              <a:rPr lang="en-US" altLang="en-US" sz="2000" dirty="0" smtClean="0">
                <a:solidFill>
                  <a:srgbClr val="0000FF"/>
                </a:solidFill>
              </a:rPr>
              <a:t>3%</a:t>
            </a:r>
            <a:r>
              <a:rPr lang="zh-CN" altLang="en-US" sz="2000" dirty="0" smtClean="0">
                <a:solidFill>
                  <a:srgbClr val="0000FF"/>
                </a:solidFill>
              </a:rPr>
              <a:t>，占机构总数</a:t>
            </a:r>
            <a:r>
              <a:rPr lang="en-US" altLang="en-US" sz="2000" dirty="0" smtClean="0">
                <a:solidFill>
                  <a:srgbClr val="0000FF"/>
                </a:solidFill>
              </a:rPr>
              <a:t>95.7%</a:t>
            </a:r>
            <a:r>
              <a:rPr lang="zh-CN" altLang="en-US" sz="2000" dirty="0" smtClean="0">
                <a:solidFill>
                  <a:srgbClr val="0000FF"/>
                </a:solidFill>
              </a:rPr>
              <a:t>，</a:t>
            </a:r>
            <a:r>
              <a:rPr lang="en-US" altLang="zh-CN" sz="2000" dirty="0" smtClean="0">
                <a:solidFill>
                  <a:srgbClr val="0000FF"/>
                </a:solidFill>
              </a:rPr>
              <a:t>1</a:t>
            </a:r>
            <a:r>
              <a:rPr lang="zh-CN" altLang="en-US" sz="2000" dirty="0" smtClean="0">
                <a:solidFill>
                  <a:srgbClr val="0000FF"/>
                </a:solidFill>
              </a:rPr>
              <a:t>家机构误差率达</a:t>
            </a:r>
            <a:r>
              <a:rPr lang="en-US" altLang="en-US" sz="2000" dirty="0" smtClean="0">
                <a:solidFill>
                  <a:srgbClr val="0000FF"/>
                </a:solidFill>
              </a:rPr>
              <a:t>7.7%</a:t>
            </a:r>
          </a:p>
          <a:p>
            <a:pPr marL="342900" indent="-342900">
              <a:lnSpc>
                <a:spcPts val="3000"/>
              </a:lnSpc>
              <a:spcBef>
                <a:spcPts val="1200"/>
              </a:spcBef>
              <a:buFont typeface="Wingdings" panose="05000000000000000000" pitchFamily="2" charset="2"/>
              <a:buChar char="p"/>
              <a:defRPr/>
            </a:pPr>
            <a:r>
              <a:rPr lang="zh-CN" altLang="en-US" sz="2000" dirty="0" smtClean="0">
                <a:solidFill>
                  <a:srgbClr val="FF0000"/>
                </a:solidFill>
              </a:rPr>
              <a:t>规范签约合格率：</a:t>
            </a:r>
            <a:r>
              <a:rPr lang="en-US" sz="2000" dirty="0" smtClean="0">
                <a:solidFill>
                  <a:srgbClr val="0000FF"/>
                </a:solidFill>
              </a:rPr>
              <a:t>230</a:t>
            </a:r>
            <a:r>
              <a:rPr lang="zh-CN" altLang="en-US" sz="2000" dirty="0" smtClean="0">
                <a:solidFill>
                  <a:srgbClr val="0000FF"/>
                </a:solidFill>
              </a:rPr>
              <a:t>名签约人群中，考核分值</a:t>
            </a:r>
            <a:r>
              <a:rPr lang="en-US" sz="2000" dirty="0" smtClean="0">
                <a:solidFill>
                  <a:srgbClr val="0000FF"/>
                </a:solidFill>
              </a:rPr>
              <a:t>10</a:t>
            </a:r>
            <a:r>
              <a:rPr lang="zh-CN" altLang="en-US" sz="2000" dirty="0" smtClean="0">
                <a:solidFill>
                  <a:srgbClr val="0000FF"/>
                </a:solidFill>
              </a:rPr>
              <a:t>分的有</a:t>
            </a:r>
            <a:r>
              <a:rPr lang="en-US" sz="2000" dirty="0" smtClean="0">
                <a:solidFill>
                  <a:srgbClr val="0000FF"/>
                </a:solidFill>
              </a:rPr>
              <a:t>163</a:t>
            </a:r>
            <a:r>
              <a:rPr lang="zh-CN" altLang="en-US" sz="2000" dirty="0" smtClean="0">
                <a:solidFill>
                  <a:srgbClr val="0000FF"/>
                </a:solidFill>
              </a:rPr>
              <a:t>人，</a:t>
            </a:r>
            <a:r>
              <a:rPr lang="en-US" sz="2000" dirty="0" smtClean="0">
                <a:solidFill>
                  <a:srgbClr val="0000FF"/>
                </a:solidFill>
              </a:rPr>
              <a:t>8-9</a:t>
            </a:r>
            <a:r>
              <a:rPr lang="zh-CN" altLang="en-US" sz="2000" dirty="0" smtClean="0">
                <a:solidFill>
                  <a:srgbClr val="0000FF"/>
                </a:solidFill>
              </a:rPr>
              <a:t>分的有</a:t>
            </a:r>
            <a:r>
              <a:rPr lang="en-US" sz="2000" dirty="0" smtClean="0">
                <a:solidFill>
                  <a:srgbClr val="0000FF"/>
                </a:solidFill>
              </a:rPr>
              <a:t>19</a:t>
            </a:r>
            <a:r>
              <a:rPr lang="zh-CN" altLang="en-US" sz="2000" dirty="0" smtClean="0">
                <a:solidFill>
                  <a:srgbClr val="0000FF"/>
                </a:solidFill>
              </a:rPr>
              <a:t>人，</a:t>
            </a:r>
            <a:r>
              <a:rPr lang="en-US" sz="2000" dirty="0" smtClean="0">
                <a:solidFill>
                  <a:srgbClr val="0000FF"/>
                </a:solidFill>
              </a:rPr>
              <a:t>8</a:t>
            </a:r>
            <a:r>
              <a:rPr lang="zh-CN" altLang="en-US" sz="2000" dirty="0" smtClean="0">
                <a:solidFill>
                  <a:srgbClr val="0000FF"/>
                </a:solidFill>
              </a:rPr>
              <a:t>分以下（即不规范）的有</a:t>
            </a:r>
            <a:r>
              <a:rPr lang="en-US" sz="2000" dirty="0" smtClean="0">
                <a:solidFill>
                  <a:srgbClr val="0000FF"/>
                </a:solidFill>
              </a:rPr>
              <a:t>48</a:t>
            </a:r>
            <a:r>
              <a:rPr lang="zh-CN" altLang="en-US" sz="2000" dirty="0" smtClean="0">
                <a:solidFill>
                  <a:srgbClr val="0000FF"/>
                </a:solidFill>
              </a:rPr>
              <a:t>人，总规范率为</a:t>
            </a:r>
            <a:r>
              <a:rPr lang="en-US" altLang="en-US" sz="2000" dirty="0" smtClean="0">
                <a:solidFill>
                  <a:srgbClr val="0000FF"/>
                </a:solidFill>
              </a:rPr>
              <a:t>79%</a:t>
            </a:r>
            <a:r>
              <a:rPr lang="zh-CN" altLang="en-US" sz="2000" dirty="0" smtClean="0">
                <a:solidFill>
                  <a:srgbClr val="0000FF"/>
                </a:solidFill>
              </a:rPr>
              <a:t>；不规范人群扣分原因主要为不知晓签约服务内容，</a:t>
            </a:r>
            <a:r>
              <a:rPr lang="zh-CN" altLang="en-US" sz="2000" dirty="0" smtClean="0">
                <a:solidFill>
                  <a:srgbClr val="FF0000"/>
                </a:solidFill>
              </a:rPr>
              <a:t>有</a:t>
            </a:r>
            <a:r>
              <a:rPr lang="en-US" altLang="en-US" sz="2000" dirty="0" smtClean="0">
                <a:solidFill>
                  <a:srgbClr val="FF0000"/>
                </a:solidFill>
              </a:rPr>
              <a:t>23</a:t>
            </a:r>
            <a:r>
              <a:rPr lang="zh-CN" altLang="en-US" sz="2000" dirty="0" smtClean="0">
                <a:solidFill>
                  <a:srgbClr val="FF0000"/>
                </a:solidFill>
              </a:rPr>
              <a:t>人直接回答不知道签约，占</a:t>
            </a:r>
            <a:r>
              <a:rPr lang="en-US" altLang="en-US" sz="2000" dirty="0" smtClean="0">
                <a:solidFill>
                  <a:srgbClr val="FF0000"/>
                </a:solidFill>
              </a:rPr>
              <a:t>10%</a:t>
            </a:r>
          </a:p>
          <a:p>
            <a:pPr marL="342900" indent="-342900">
              <a:lnSpc>
                <a:spcPts val="3000"/>
              </a:lnSpc>
              <a:spcBef>
                <a:spcPts val="1200"/>
              </a:spcBef>
              <a:buFont typeface="Wingdings" panose="05000000000000000000" pitchFamily="2" charset="2"/>
              <a:buChar char="p"/>
              <a:defRPr/>
            </a:pPr>
            <a:r>
              <a:rPr lang="zh-CN" altLang="en-US" sz="2000" dirty="0" smtClean="0">
                <a:solidFill>
                  <a:srgbClr val="FF0000"/>
                </a:solidFill>
              </a:rPr>
              <a:t>知晓率和满意率：</a:t>
            </a:r>
            <a:r>
              <a:rPr lang="zh-CN" altLang="en-US" sz="2000" dirty="0">
                <a:solidFill>
                  <a:srgbClr val="0000FF"/>
                </a:solidFill>
              </a:rPr>
              <a:t>在知晓</a:t>
            </a:r>
            <a:r>
              <a:rPr lang="zh-CN" altLang="en-US" sz="2000" dirty="0" smtClean="0">
                <a:solidFill>
                  <a:srgbClr val="0000FF"/>
                </a:solidFill>
              </a:rPr>
              <a:t>签约的</a:t>
            </a:r>
            <a:r>
              <a:rPr lang="en-US" altLang="zh-CN" sz="2000" dirty="0" smtClean="0">
                <a:solidFill>
                  <a:srgbClr val="0000FF"/>
                </a:solidFill>
              </a:rPr>
              <a:t>207</a:t>
            </a:r>
            <a:r>
              <a:rPr lang="zh-CN" altLang="en-US" sz="2000" dirty="0" smtClean="0">
                <a:solidFill>
                  <a:srgbClr val="0000FF"/>
                </a:solidFill>
              </a:rPr>
              <a:t>人（占</a:t>
            </a:r>
            <a:r>
              <a:rPr lang="en-US" altLang="en-US" sz="2000" dirty="0" smtClean="0">
                <a:solidFill>
                  <a:srgbClr val="0000FF"/>
                </a:solidFill>
              </a:rPr>
              <a:t>90%</a:t>
            </a:r>
            <a:r>
              <a:rPr lang="zh-CN" altLang="en-US" sz="2000" dirty="0" smtClean="0">
                <a:solidFill>
                  <a:srgbClr val="0000FF"/>
                </a:solidFill>
              </a:rPr>
              <a:t>）中，签约内容知晓率为</a:t>
            </a:r>
            <a:r>
              <a:rPr lang="en-US" altLang="en-US" sz="2000" dirty="0" smtClean="0">
                <a:solidFill>
                  <a:srgbClr val="0000FF"/>
                </a:solidFill>
              </a:rPr>
              <a:t>94.2%</a:t>
            </a:r>
            <a:r>
              <a:rPr lang="zh-CN" altLang="en-US" sz="2000" dirty="0" smtClean="0">
                <a:solidFill>
                  <a:srgbClr val="0000FF"/>
                </a:solidFill>
              </a:rPr>
              <a:t>，签约医生知晓率为</a:t>
            </a:r>
            <a:r>
              <a:rPr lang="en-US" altLang="en-US" sz="2000" dirty="0" smtClean="0">
                <a:solidFill>
                  <a:srgbClr val="0000FF"/>
                </a:solidFill>
              </a:rPr>
              <a:t>92.8%</a:t>
            </a:r>
            <a:r>
              <a:rPr lang="zh-CN" altLang="en-US" sz="2000" dirty="0" smtClean="0">
                <a:solidFill>
                  <a:srgbClr val="0000FF"/>
                </a:solidFill>
              </a:rPr>
              <a:t>；在接受过服务的</a:t>
            </a:r>
            <a:r>
              <a:rPr lang="en-US" altLang="en-US" sz="2000" dirty="0" smtClean="0">
                <a:solidFill>
                  <a:srgbClr val="0000FF"/>
                </a:solidFill>
              </a:rPr>
              <a:t>195</a:t>
            </a:r>
            <a:r>
              <a:rPr lang="zh-CN" altLang="en-US" sz="2000" dirty="0" smtClean="0">
                <a:solidFill>
                  <a:srgbClr val="0000FF"/>
                </a:solidFill>
              </a:rPr>
              <a:t>人（占</a:t>
            </a:r>
            <a:r>
              <a:rPr lang="en-US" altLang="zh-CN" sz="2000" dirty="0" smtClean="0">
                <a:solidFill>
                  <a:srgbClr val="0000FF"/>
                </a:solidFill>
              </a:rPr>
              <a:t>85%</a:t>
            </a:r>
            <a:r>
              <a:rPr lang="zh-CN" altLang="en-US" sz="2000" dirty="0" smtClean="0">
                <a:solidFill>
                  <a:srgbClr val="0000FF"/>
                </a:solidFill>
              </a:rPr>
              <a:t>）中，对签约医生表示满意的占</a:t>
            </a:r>
            <a:r>
              <a:rPr lang="en-US" altLang="en-US" sz="2000" dirty="0" smtClean="0">
                <a:solidFill>
                  <a:srgbClr val="0000FF"/>
                </a:solidFill>
              </a:rPr>
              <a:t>88.2%</a:t>
            </a:r>
            <a:r>
              <a:rPr lang="zh-CN" altLang="en-US" sz="2000" dirty="0" smtClean="0">
                <a:solidFill>
                  <a:srgbClr val="0000FF"/>
                </a:solidFill>
              </a:rPr>
              <a:t>，比</a:t>
            </a:r>
            <a:r>
              <a:rPr lang="en-US" altLang="en-US" sz="2000" dirty="0" smtClean="0">
                <a:solidFill>
                  <a:srgbClr val="0000FF"/>
                </a:solidFill>
              </a:rPr>
              <a:t>2015</a:t>
            </a:r>
            <a:r>
              <a:rPr lang="zh-CN" altLang="en-US" sz="2000" dirty="0" smtClean="0">
                <a:solidFill>
                  <a:srgbClr val="0000FF"/>
                </a:solidFill>
              </a:rPr>
              <a:t>年提高了</a:t>
            </a:r>
            <a:r>
              <a:rPr lang="en-US" altLang="en-US" sz="2000" dirty="0" smtClean="0">
                <a:solidFill>
                  <a:srgbClr val="0000FF"/>
                </a:solidFill>
              </a:rPr>
              <a:t>7%</a:t>
            </a:r>
            <a:r>
              <a:rPr lang="zh-CN" altLang="en-US" sz="2000" dirty="0" smtClean="0">
                <a:solidFill>
                  <a:srgbClr val="0000FF"/>
                </a:solidFill>
              </a:rPr>
              <a:t>，基本满意的占</a:t>
            </a:r>
            <a:r>
              <a:rPr lang="en-US" altLang="en-US" sz="2000" dirty="0" smtClean="0">
                <a:solidFill>
                  <a:srgbClr val="0000FF"/>
                </a:solidFill>
              </a:rPr>
              <a:t>11.8%</a:t>
            </a:r>
          </a:p>
          <a:p>
            <a:pPr marL="342900" indent="-342900">
              <a:spcBef>
                <a:spcPts val="1200"/>
              </a:spcBef>
              <a:buFont typeface="Wingdings" panose="05000000000000000000" pitchFamily="2" charset="2"/>
              <a:buChar char="Ø"/>
              <a:defRPr/>
            </a:pPr>
            <a:endParaRPr lang="en-US" altLang="zh-CN" dirty="0" smtClean="0">
              <a:solidFill>
                <a:srgbClr val="002060"/>
              </a:solidFill>
            </a:endParaRPr>
          </a:p>
          <a:p>
            <a:pPr marL="342900" indent="-342900">
              <a:spcBef>
                <a:spcPts val="1200"/>
              </a:spcBef>
              <a:buFont typeface="Wingdings" panose="05000000000000000000" pitchFamily="2" charset="2"/>
              <a:buChar char="Ø"/>
              <a:defRPr/>
            </a:pPr>
            <a:endParaRPr lang="zh-CN" altLang="en-US" dirty="0" smtClean="0"/>
          </a:p>
        </p:txBody>
      </p:sp>
      <p:sp>
        <p:nvSpPr>
          <p:cNvPr id="10" name="标题 1"/>
          <p:cNvSpPr txBox="1">
            <a:spLocks/>
          </p:cNvSpPr>
          <p:nvPr/>
        </p:nvSpPr>
        <p:spPr bwMode="auto">
          <a:xfrm>
            <a:off x="0" y="-1"/>
            <a:ext cx="9144000" cy="1016415"/>
          </a:xfrm>
          <a:prstGeom prst="rect">
            <a:avLst/>
          </a:prstGeom>
          <a:solidFill>
            <a:srgbClr val="0000FF"/>
          </a:solidFill>
          <a:ln>
            <a:noFill/>
          </a:ln>
          <a:extLst/>
        </p:spPr>
        <p:txBody>
          <a:bodyPr vert="horz" wrap="square" lIns="91440" tIns="45720" rIns="91440" bIns="45720" numCol="1" anchor="ctr" anchorCtr="0" compatLnSpc="1">
            <a:prstTxWarp prst="textNoShape">
              <a:avLst/>
            </a:prstTxWarp>
            <a:noAutofit/>
          </a:bodyPr>
          <a:lstStyle/>
          <a:p>
            <a:pPr lvl="0" algn="ctr">
              <a:defRPr/>
            </a:pPr>
            <a:r>
              <a:rPr kumimoji="0" lang="zh-CN" altLang="en-US" sz="4000" b="1" i="0" u="none" strike="noStrike" kern="1200" cap="none" spc="0" normalizeH="0" baseline="0" noProof="0" dirty="0" smtClean="0">
                <a:ln>
                  <a:noFill/>
                </a:ln>
                <a:solidFill>
                  <a:schemeClr val="bg1"/>
                </a:solidFill>
                <a:effectLst/>
                <a:uLnTx/>
                <a:uFillTx/>
                <a:latin typeface="华文楷体" panose="02010600040101010101" pitchFamily="2" charset="-122"/>
                <a:ea typeface="华文楷体" panose="02010600040101010101" pitchFamily="2" charset="-122"/>
                <a:cs typeface="+mj-cs"/>
              </a:rPr>
              <a:t>  </a:t>
            </a:r>
            <a:r>
              <a:rPr kumimoji="0" lang="zh-CN" altLang="en-US" sz="3600" b="1" i="0" u="none" strike="noStrike" kern="1200" cap="none" spc="0" normalizeH="0" baseline="0" noProof="0" dirty="0" smtClean="0">
                <a:ln>
                  <a:noFill/>
                </a:ln>
                <a:solidFill>
                  <a:schemeClr val="accent1"/>
                </a:solidFill>
                <a:effectLst/>
                <a:uLnTx/>
                <a:uFillTx/>
                <a:cs typeface="+mj-cs"/>
              </a:rPr>
              <a:t>签约服务</a:t>
            </a:r>
            <a:r>
              <a:rPr lang="zh-CN" altLang="en-US" sz="3600" dirty="0" smtClean="0">
                <a:solidFill>
                  <a:schemeClr val="accent1"/>
                </a:solidFill>
                <a:cs typeface="+mj-cs"/>
              </a:rPr>
              <a:t>省级抽查考核</a:t>
            </a:r>
            <a:endParaRPr lang="zh-CN" altLang="en-US" sz="3600" dirty="0">
              <a:solidFill>
                <a:schemeClr val="accent1"/>
              </a:solidFill>
              <a:cs typeface="+mj-cs"/>
            </a:endParaRPr>
          </a:p>
        </p:txBody>
      </p:sp>
      <p:sp>
        <p:nvSpPr>
          <p:cNvPr id="11" name="矩形 10"/>
          <p:cNvSpPr/>
          <p:nvPr/>
        </p:nvSpPr>
        <p:spPr>
          <a:xfrm>
            <a:off x="533400" y="1231325"/>
            <a:ext cx="4500594" cy="584775"/>
          </a:xfrm>
          <a:prstGeom prst="rect">
            <a:avLst/>
          </a:prstGeom>
          <a:solidFill>
            <a:srgbClr val="0000FF"/>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eaLnBrk="1" hangingPunct="1">
              <a:defRPr/>
            </a:pPr>
            <a:r>
              <a:rPr lang="zh-CN" altLang="en-US" sz="3200" dirty="0" smtClean="0">
                <a:solidFill>
                  <a:schemeClr val="bg1"/>
                </a:solidFill>
              </a:rPr>
              <a:t>二是签约服务质量情况</a:t>
            </a:r>
            <a:endParaRPr lang="zh-CN" altLang="en-US" sz="3200" dirty="0">
              <a:solidFill>
                <a:schemeClr val="bg1"/>
              </a:solidFill>
            </a:endParaRPr>
          </a:p>
        </p:txBody>
      </p:sp>
    </p:spTree>
    <p:extLst>
      <p:ext uri="{BB962C8B-B14F-4D97-AF65-F5344CB8AC3E}">
        <p14:creationId xmlns:p14="http://schemas.microsoft.com/office/powerpoint/2010/main" val="3588892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1143000"/>
          </a:xfrm>
          <a:solidFill>
            <a:srgbClr val="0000FF"/>
          </a:solidFill>
          <a:ln w="9525">
            <a:noFill/>
            <a:miter lim="800000"/>
          </a:ln>
        </p:spPr>
        <p:txBody>
          <a:bodyPr vert="horz" wrap="square" lIns="91440" tIns="45720" rIns="91440" bIns="45720" numCol="1" anchor="ctr" anchorCtr="0" compatLnSpc="1"/>
          <a:lstStyle/>
          <a:p>
            <a:pPr>
              <a:lnSpc>
                <a:spcPct val="90000"/>
              </a:lnSpc>
              <a:defRPr/>
            </a:pPr>
            <a:r>
              <a:rPr lang="zh-CN" altLang="en-US" sz="4000" b="1" kern="1200" dirty="0" smtClean="0">
                <a:solidFill>
                  <a:schemeClr val="accent1"/>
                </a:solidFill>
                <a:latin typeface="华文楷体" pitchFamily="2" charset="-122"/>
                <a:ea typeface="华文楷体" pitchFamily="2" charset="-122"/>
              </a:rPr>
              <a:t>签约工作面临问题</a:t>
            </a:r>
          </a:p>
        </p:txBody>
      </p:sp>
      <p:sp>
        <p:nvSpPr>
          <p:cNvPr id="5" name="矩形 4"/>
          <p:cNvSpPr/>
          <p:nvPr/>
        </p:nvSpPr>
        <p:spPr>
          <a:xfrm>
            <a:off x="533400" y="2176899"/>
            <a:ext cx="8229600" cy="3621504"/>
          </a:xfrm>
          <a:prstGeom prst="rect">
            <a:avLst/>
          </a:prstGeom>
        </p:spPr>
        <p:txBody>
          <a:bodyPr wrap="square">
            <a:spAutoFit/>
          </a:bodyPr>
          <a:lstStyle/>
          <a:p>
            <a:pPr marL="342900" lvl="0" indent="-342900">
              <a:spcBef>
                <a:spcPts val="800"/>
              </a:spcBef>
              <a:buClr>
                <a:srgbClr val="C00000"/>
              </a:buClr>
              <a:buFont typeface="Wingdings" panose="05000000000000000000" pitchFamily="2" charset="2"/>
              <a:buChar char="p"/>
            </a:pPr>
            <a:r>
              <a:rPr lang="zh-CN" altLang="en-US" dirty="0" smtClean="0">
                <a:solidFill>
                  <a:srgbClr val="FF0000"/>
                </a:solidFill>
              </a:rPr>
              <a:t>杭州、宁波、绍兴</a:t>
            </a:r>
            <a:r>
              <a:rPr lang="zh-CN" altLang="en-US" dirty="0" smtClean="0">
                <a:solidFill>
                  <a:srgbClr val="0000FF"/>
                </a:solidFill>
              </a:rPr>
              <a:t>等工作基础较好的地区，签约服务推进也较为顺利，效果较为明显。</a:t>
            </a:r>
            <a:r>
              <a:rPr lang="zh-CN" altLang="en-US" dirty="0" smtClean="0">
                <a:solidFill>
                  <a:srgbClr val="FF0000"/>
                </a:solidFill>
              </a:rPr>
              <a:t>温州、湖州、嘉兴、金华、衢州、台州</a:t>
            </a:r>
            <a:r>
              <a:rPr lang="zh-CN" altLang="en-US" dirty="0" smtClean="0">
                <a:solidFill>
                  <a:srgbClr val="0000FF"/>
                </a:solidFill>
              </a:rPr>
              <a:t>等地区，多为农村乡镇卫生院和村卫生室，无论是服务理念还是老百姓的接受程度都远比城市社区薄弱，签约服务工作与杭州等城市有较大差距</a:t>
            </a:r>
            <a:endParaRPr lang="en-US" altLang="zh-CN" dirty="0" smtClean="0">
              <a:solidFill>
                <a:srgbClr val="0000FF"/>
              </a:solidFill>
            </a:endParaRPr>
          </a:p>
          <a:p>
            <a:pPr marL="342900" lvl="0" indent="-342900">
              <a:spcBef>
                <a:spcPts val="800"/>
              </a:spcBef>
              <a:buClr>
                <a:srgbClr val="C00000"/>
              </a:buClr>
              <a:buFont typeface="Wingdings" panose="05000000000000000000" pitchFamily="2" charset="2"/>
              <a:buChar char="p"/>
            </a:pPr>
            <a:r>
              <a:rPr lang="zh-CN" altLang="en-US" dirty="0" smtClean="0">
                <a:solidFill>
                  <a:srgbClr val="0000FF"/>
                </a:solidFill>
              </a:rPr>
              <a:t>各地</a:t>
            </a:r>
            <a:r>
              <a:rPr lang="zh-CN" altLang="en-US" dirty="0" smtClean="0">
                <a:solidFill>
                  <a:srgbClr val="FF0000"/>
                </a:solidFill>
              </a:rPr>
              <a:t>信息化水平</a:t>
            </a:r>
            <a:r>
              <a:rPr lang="zh-CN" altLang="en-US" dirty="0" smtClean="0">
                <a:solidFill>
                  <a:srgbClr val="0000FF"/>
                </a:solidFill>
              </a:rPr>
              <a:t>的不同也影响了签约服务的开展</a:t>
            </a:r>
            <a:endParaRPr lang="en-US" altLang="zh-CN" dirty="0" smtClean="0">
              <a:solidFill>
                <a:srgbClr val="0000FF"/>
              </a:solidFill>
            </a:endParaRPr>
          </a:p>
          <a:p>
            <a:pPr marL="342900" lvl="0" indent="-342900">
              <a:spcBef>
                <a:spcPts val="800"/>
              </a:spcBef>
              <a:buClr>
                <a:srgbClr val="C00000"/>
              </a:buClr>
              <a:buFont typeface="Wingdings" panose="05000000000000000000" pitchFamily="2" charset="2"/>
              <a:buChar char="p"/>
            </a:pPr>
            <a:r>
              <a:rPr lang="zh-CN" altLang="en-US" dirty="0" smtClean="0">
                <a:solidFill>
                  <a:srgbClr val="0000FF"/>
                </a:solidFill>
              </a:rPr>
              <a:t>在推进过程中，各地也存在着重视签约</a:t>
            </a:r>
            <a:r>
              <a:rPr lang="zh-CN" altLang="en-US" dirty="0" smtClean="0">
                <a:solidFill>
                  <a:srgbClr val="FF0000"/>
                </a:solidFill>
              </a:rPr>
              <a:t>数量</a:t>
            </a:r>
            <a:r>
              <a:rPr lang="zh-CN" altLang="en-US" dirty="0" smtClean="0">
                <a:solidFill>
                  <a:srgbClr val="0000FF"/>
                </a:solidFill>
              </a:rPr>
              <a:t>而忽视服务</a:t>
            </a:r>
            <a:r>
              <a:rPr lang="zh-CN" altLang="en-US" dirty="0" smtClean="0">
                <a:solidFill>
                  <a:srgbClr val="FF0000"/>
                </a:solidFill>
              </a:rPr>
              <a:t>质量</a:t>
            </a:r>
            <a:r>
              <a:rPr lang="zh-CN" altLang="en-US" dirty="0" smtClean="0">
                <a:solidFill>
                  <a:srgbClr val="0000FF"/>
                </a:solidFill>
              </a:rPr>
              <a:t>的问题，短时期内盲目追求高签约率，导致出现</a:t>
            </a:r>
            <a:r>
              <a:rPr lang="zh-CN" altLang="en-US" dirty="0" smtClean="0">
                <a:solidFill>
                  <a:srgbClr val="FF0000"/>
                </a:solidFill>
              </a:rPr>
              <a:t>“被签约”</a:t>
            </a:r>
            <a:r>
              <a:rPr lang="zh-CN" altLang="en-US" dirty="0" smtClean="0">
                <a:solidFill>
                  <a:srgbClr val="0000FF"/>
                </a:solidFill>
              </a:rPr>
              <a:t>的情况</a:t>
            </a:r>
            <a:endParaRPr lang="zh-CN" altLang="en-US" dirty="0" smtClean="0">
              <a:solidFill>
                <a:srgbClr val="0000FF"/>
              </a:solidFill>
              <a:cs typeface="宋体" pitchFamily="2" charset="-122"/>
            </a:endParaRPr>
          </a:p>
        </p:txBody>
      </p:sp>
      <p:sp>
        <p:nvSpPr>
          <p:cNvPr id="4" name="矩形 3"/>
          <p:cNvSpPr/>
          <p:nvPr/>
        </p:nvSpPr>
        <p:spPr>
          <a:xfrm>
            <a:off x="533400" y="1524000"/>
            <a:ext cx="5211683" cy="523220"/>
          </a:xfrm>
          <a:prstGeom prst="rect">
            <a:avLst/>
          </a:prstGeom>
          <a:solidFill>
            <a:srgbClr val="0000FF"/>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r>
              <a:rPr lang="zh-CN" altLang="en-US" sz="2800" dirty="0" smtClean="0">
                <a:solidFill>
                  <a:schemeClr val="accent1"/>
                </a:solidFill>
              </a:rPr>
              <a:t>一、各地工作基础和进展不平衡</a:t>
            </a:r>
            <a:endParaRPr lang="zh-CN" altLang="en-US" sz="2800" dirty="0">
              <a:solidFill>
                <a:schemeClr val="accent1"/>
              </a:solidFill>
            </a:endParaRPr>
          </a:p>
        </p:txBody>
      </p:sp>
      <p:sp>
        <p:nvSpPr>
          <p:cNvPr id="6" name="矩形 5"/>
          <p:cNvSpPr/>
          <p:nvPr/>
        </p:nvSpPr>
        <p:spPr>
          <a:xfrm>
            <a:off x="517478" y="5638800"/>
            <a:ext cx="8245522" cy="822960"/>
          </a:xfrm>
          <a:prstGeom prst="rect">
            <a:avLst/>
          </a:prstGeom>
        </p:spPr>
        <p:txBody>
          <a:bodyPr wrap="square">
            <a:spAutoFit/>
          </a:bodyPr>
          <a:lstStyle/>
          <a:p>
            <a:r>
              <a:rPr lang="zh-CN" altLang="en-US" dirty="0" smtClean="0">
                <a:solidFill>
                  <a:srgbClr val="C00000"/>
                </a:solidFill>
                <a:effectLst>
                  <a:outerShdw blurRad="38100" dist="38100" dir="2700000" algn="tl">
                    <a:srgbClr val="000000">
                      <a:alpha val="43137"/>
                    </a:srgbClr>
                  </a:outerShdw>
                </a:effectLst>
              </a:rPr>
              <a:t>        </a:t>
            </a:r>
            <a:r>
              <a:rPr lang="zh-CN" altLang="en-US" dirty="0" smtClean="0">
                <a:solidFill>
                  <a:srgbClr val="FF0000"/>
                </a:solidFill>
              </a:rPr>
              <a:t>从我委开展的规范签约服务抽查情况来看，居民对签约服务内容的知晓率偏低</a:t>
            </a:r>
            <a:endParaRPr lang="zh-CN" altLang="en-US" dirty="0">
              <a:solidFill>
                <a:srgbClr val="FF0000"/>
              </a:solidFill>
            </a:endParaRPr>
          </a:p>
        </p:txBody>
      </p:sp>
    </p:spTree>
    <p:extLst>
      <p:ext uri="{BB962C8B-B14F-4D97-AF65-F5344CB8AC3E}">
        <p14:creationId xmlns:p14="http://schemas.microsoft.com/office/powerpoint/2010/main" val="2837652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1143000"/>
          </a:xfrm>
          <a:solidFill>
            <a:srgbClr val="0000FF"/>
          </a:solidFill>
          <a:ln w="9525">
            <a:noFill/>
            <a:miter lim="800000"/>
          </a:ln>
        </p:spPr>
        <p:txBody>
          <a:bodyPr vert="horz" wrap="square" lIns="91440" tIns="45720" rIns="91440" bIns="45720" numCol="1" anchor="ctr" anchorCtr="0" compatLnSpc="1"/>
          <a:lstStyle/>
          <a:p>
            <a:pPr>
              <a:lnSpc>
                <a:spcPct val="90000"/>
              </a:lnSpc>
              <a:defRPr/>
            </a:pPr>
            <a:r>
              <a:rPr lang="zh-CN" altLang="en-US" sz="4000" b="1" kern="1200" dirty="0" smtClean="0">
                <a:solidFill>
                  <a:schemeClr val="accent1"/>
                </a:solidFill>
                <a:latin typeface="华文楷体" pitchFamily="2" charset="-122"/>
                <a:ea typeface="华文楷体" pitchFamily="2" charset="-122"/>
              </a:rPr>
              <a:t>签约工作面临问题</a:t>
            </a:r>
          </a:p>
        </p:txBody>
      </p:sp>
      <p:sp>
        <p:nvSpPr>
          <p:cNvPr id="5" name="矩形 4"/>
          <p:cNvSpPr/>
          <p:nvPr/>
        </p:nvSpPr>
        <p:spPr>
          <a:xfrm>
            <a:off x="990600" y="2287012"/>
            <a:ext cx="7543800" cy="3169920"/>
          </a:xfrm>
          <a:prstGeom prst="rect">
            <a:avLst/>
          </a:prstGeom>
        </p:spPr>
        <p:txBody>
          <a:bodyPr wrap="square">
            <a:spAutoFit/>
          </a:bodyPr>
          <a:lstStyle/>
          <a:p>
            <a:pPr marL="342900" lvl="0" indent="-342900">
              <a:spcBef>
                <a:spcPts val="600"/>
              </a:spcBef>
              <a:buClr>
                <a:srgbClr val="C00000"/>
              </a:buClr>
              <a:buFont typeface="Wingdings" panose="05000000000000000000" pitchFamily="2" charset="2"/>
              <a:buChar char="p"/>
            </a:pPr>
            <a:r>
              <a:rPr lang="zh-CN" altLang="en-US" dirty="0" smtClean="0">
                <a:solidFill>
                  <a:srgbClr val="0000FF"/>
                </a:solidFill>
              </a:rPr>
              <a:t>一是全省</a:t>
            </a:r>
            <a:r>
              <a:rPr lang="zh-CN" altLang="en-US" dirty="0" smtClean="0">
                <a:solidFill>
                  <a:srgbClr val="FF0000"/>
                </a:solidFill>
              </a:rPr>
              <a:t>全科医生数量</a:t>
            </a:r>
            <a:r>
              <a:rPr lang="zh-CN" altLang="en-US" dirty="0" smtClean="0">
                <a:solidFill>
                  <a:srgbClr val="0000FF"/>
                </a:solidFill>
              </a:rPr>
              <a:t>存在较大缺口，目前注册为全科的基层医生仅为</a:t>
            </a:r>
            <a:r>
              <a:rPr lang="en-US" dirty="0" smtClean="0">
                <a:solidFill>
                  <a:srgbClr val="FF0000"/>
                </a:solidFill>
              </a:rPr>
              <a:t>1.7</a:t>
            </a:r>
            <a:r>
              <a:rPr lang="zh-CN" altLang="en-US" dirty="0" smtClean="0">
                <a:solidFill>
                  <a:srgbClr val="FF0000"/>
                </a:solidFill>
              </a:rPr>
              <a:t>万人</a:t>
            </a:r>
            <a:endParaRPr lang="en-US" altLang="zh-CN" dirty="0" smtClean="0">
              <a:solidFill>
                <a:srgbClr val="FF0000"/>
              </a:solidFill>
            </a:endParaRPr>
          </a:p>
          <a:p>
            <a:pPr marL="342900" lvl="0" indent="-342900">
              <a:spcBef>
                <a:spcPts val="600"/>
              </a:spcBef>
              <a:buClr>
                <a:srgbClr val="C00000"/>
              </a:buClr>
              <a:buFont typeface="Wingdings" panose="05000000000000000000" pitchFamily="2" charset="2"/>
              <a:buChar char="p"/>
            </a:pPr>
            <a:r>
              <a:rPr lang="zh-CN" altLang="en-US" dirty="0" smtClean="0">
                <a:solidFill>
                  <a:srgbClr val="0000FF"/>
                </a:solidFill>
              </a:rPr>
              <a:t>二是</a:t>
            </a:r>
            <a:r>
              <a:rPr lang="zh-CN" altLang="en-US" dirty="0" smtClean="0">
                <a:solidFill>
                  <a:srgbClr val="FF0000"/>
                </a:solidFill>
              </a:rPr>
              <a:t>全科医生地区分布不均匀</a:t>
            </a:r>
            <a:r>
              <a:rPr lang="zh-CN" altLang="en-US" dirty="0" smtClean="0">
                <a:solidFill>
                  <a:srgbClr val="0000FF"/>
                </a:solidFill>
              </a:rPr>
              <a:t>，主要集中在杭州、宁波、绍兴地区。城市地区和农村地区的责任医生差距较大，尤其是</a:t>
            </a:r>
            <a:r>
              <a:rPr lang="zh-CN" altLang="en-US" dirty="0" smtClean="0">
                <a:solidFill>
                  <a:srgbClr val="FF0000"/>
                </a:solidFill>
              </a:rPr>
              <a:t>全科服务理念和健康管理</a:t>
            </a:r>
            <a:r>
              <a:rPr lang="zh-CN" altLang="en-US" dirty="0" smtClean="0">
                <a:solidFill>
                  <a:srgbClr val="0000FF"/>
                </a:solidFill>
              </a:rPr>
              <a:t>水平上，城市社区的全科医生明显高于农村地区的责任医生</a:t>
            </a:r>
            <a:endParaRPr lang="en-US" altLang="zh-CN" dirty="0" smtClean="0">
              <a:solidFill>
                <a:srgbClr val="0000FF"/>
              </a:solidFill>
            </a:endParaRPr>
          </a:p>
          <a:p>
            <a:pPr marL="342900" lvl="0" indent="-342900">
              <a:spcBef>
                <a:spcPts val="600"/>
              </a:spcBef>
              <a:buClr>
                <a:srgbClr val="C00000"/>
              </a:buClr>
              <a:buFont typeface="Wingdings" panose="05000000000000000000" pitchFamily="2" charset="2"/>
              <a:buChar char="p"/>
            </a:pPr>
            <a:r>
              <a:rPr lang="zh-CN" altLang="en-US" dirty="0" smtClean="0">
                <a:solidFill>
                  <a:srgbClr val="0000FF"/>
                </a:solidFill>
              </a:rPr>
              <a:t>三是乡镇卫生院的</a:t>
            </a:r>
            <a:r>
              <a:rPr lang="zh-CN" altLang="en-US" dirty="0" smtClean="0">
                <a:solidFill>
                  <a:srgbClr val="FF0000"/>
                </a:solidFill>
              </a:rPr>
              <a:t>全科护士</a:t>
            </a:r>
            <a:r>
              <a:rPr lang="zh-CN" altLang="en-US" dirty="0" smtClean="0">
                <a:solidFill>
                  <a:srgbClr val="0000FF"/>
                </a:solidFill>
              </a:rPr>
              <a:t>较为缺乏，村级医疗卫生机构人员青黄不接</a:t>
            </a:r>
            <a:endParaRPr lang="zh-CN" altLang="en-US" dirty="0" smtClean="0">
              <a:solidFill>
                <a:srgbClr val="0000FF"/>
              </a:solidFill>
              <a:cs typeface="宋体" pitchFamily="2" charset="-122"/>
            </a:endParaRPr>
          </a:p>
        </p:txBody>
      </p:sp>
      <p:sp>
        <p:nvSpPr>
          <p:cNvPr id="4" name="矩形 3"/>
          <p:cNvSpPr/>
          <p:nvPr/>
        </p:nvSpPr>
        <p:spPr>
          <a:xfrm>
            <a:off x="533400" y="1524000"/>
            <a:ext cx="5929828" cy="523220"/>
          </a:xfrm>
          <a:prstGeom prst="rect">
            <a:avLst/>
          </a:prstGeom>
          <a:solidFill>
            <a:srgbClr val="0000FF"/>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r>
              <a:rPr lang="zh-CN" altLang="en-US" sz="2800" dirty="0" smtClean="0">
                <a:solidFill>
                  <a:schemeClr val="accent1"/>
                </a:solidFill>
              </a:rPr>
              <a:t>二、基层卫生人员队伍建设亟待加强</a:t>
            </a:r>
            <a:endParaRPr lang="zh-CN" altLang="en-US" sz="2800" dirty="0">
              <a:solidFill>
                <a:schemeClr val="accent1"/>
              </a:solidFill>
            </a:endParaRPr>
          </a:p>
        </p:txBody>
      </p:sp>
      <p:sp>
        <p:nvSpPr>
          <p:cNvPr id="6" name="矩形 5"/>
          <p:cNvSpPr/>
          <p:nvPr/>
        </p:nvSpPr>
        <p:spPr>
          <a:xfrm>
            <a:off x="914400" y="5493603"/>
            <a:ext cx="7620000" cy="822960"/>
          </a:xfrm>
          <a:prstGeom prst="rect">
            <a:avLst/>
          </a:prstGeom>
        </p:spPr>
        <p:txBody>
          <a:bodyPr wrap="square">
            <a:spAutoFit/>
          </a:bodyPr>
          <a:lstStyle/>
          <a:p>
            <a:r>
              <a:rPr lang="zh-CN" altLang="en-US" dirty="0" smtClean="0">
                <a:solidFill>
                  <a:srgbClr val="C00000"/>
                </a:solidFill>
                <a:effectLst>
                  <a:outerShdw blurRad="38100" dist="38100" dir="2700000" algn="tl">
                    <a:srgbClr val="000000">
                      <a:alpha val="43137"/>
                    </a:srgbClr>
                  </a:outerShdw>
                </a:effectLst>
              </a:rPr>
              <a:t>        </a:t>
            </a:r>
            <a:r>
              <a:rPr lang="zh-CN" altLang="en-US" dirty="0" smtClean="0">
                <a:solidFill>
                  <a:srgbClr val="FF0000"/>
                </a:solidFill>
              </a:rPr>
              <a:t>总体上，目前全省的责任医生数量和能力尚难以达到每名责任医生签约服务</a:t>
            </a:r>
            <a:r>
              <a:rPr lang="en-US" dirty="0" smtClean="0">
                <a:solidFill>
                  <a:srgbClr val="FF0000"/>
                </a:solidFill>
              </a:rPr>
              <a:t>1000</a:t>
            </a:r>
            <a:r>
              <a:rPr lang="zh-CN" altLang="en-US" dirty="0" smtClean="0">
                <a:solidFill>
                  <a:srgbClr val="FF0000"/>
                </a:solidFill>
              </a:rPr>
              <a:t>人左右的目标</a:t>
            </a:r>
            <a:endParaRPr lang="zh-CN" altLang="en-US" dirty="0">
              <a:solidFill>
                <a:srgbClr val="FF0000"/>
              </a:solidFill>
            </a:endParaRPr>
          </a:p>
        </p:txBody>
      </p:sp>
    </p:spTree>
    <p:extLst>
      <p:ext uri="{BB962C8B-B14F-4D97-AF65-F5344CB8AC3E}">
        <p14:creationId xmlns:p14="http://schemas.microsoft.com/office/powerpoint/2010/main" val="36321275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1143000"/>
          </a:xfrm>
          <a:solidFill>
            <a:srgbClr val="0000FF"/>
          </a:solidFill>
          <a:ln w="9525">
            <a:noFill/>
            <a:miter lim="800000"/>
          </a:ln>
        </p:spPr>
        <p:txBody>
          <a:bodyPr vert="horz" wrap="square" lIns="91440" tIns="45720" rIns="91440" bIns="45720" numCol="1" anchor="ctr" anchorCtr="0" compatLnSpc="1"/>
          <a:lstStyle/>
          <a:p>
            <a:pPr>
              <a:lnSpc>
                <a:spcPct val="90000"/>
              </a:lnSpc>
              <a:defRPr/>
            </a:pPr>
            <a:r>
              <a:rPr lang="zh-CN" altLang="en-US" sz="4000" b="1" kern="1200" dirty="0" smtClean="0">
                <a:solidFill>
                  <a:schemeClr val="accent1"/>
                </a:solidFill>
                <a:latin typeface="华文楷体" pitchFamily="2" charset="-122"/>
                <a:ea typeface="华文楷体" pitchFamily="2" charset="-122"/>
              </a:rPr>
              <a:t>签约工作面临问题</a:t>
            </a:r>
          </a:p>
        </p:txBody>
      </p:sp>
      <p:sp>
        <p:nvSpPr>
          <p:cNvPr id="5" name="矩形 4"/>
          <p:cNvSpPr/>
          <p:nvPr/>
        </p:nvSpPr>
        <p:spPr>
          <a:xfrm>
            <a:off x="533400" y="2193092"/>
            <a:ext cx="7924800" cy="4401205"/>
          </a:xfrm>
          <a:prstGeom prst="rect">
            <a:avLst/>
          </a:prstGeom>
        </p:spPr>
        <p:txBody>
          <a:bodyPr wrap="square">
            <a:spAutoFit/>
          </a:bodyPr>
          <a:lstStyle/>
          <a:p>
            <a:pPr marL="342900" lvl="0" indent="-342900">
              <a:spcBef>
                <a:spcPts val="1200"/>
              </a:spcBef>
              <a:buClr>
                <a:srgbClr val="C00000"/>
              </a:buClr>
              <a:buFont typeface="Wingdings" panose="05000000000000000000" pitchFamily="2" charset="2"/>
              <a:buChar char="p"/>
            </a:pPr>
            <a:r>
              <a:rPr lang="zh-CN" altLang="en-US" dirty="0" smtClean="0">
                <a:solidFill>
                  <a:srgbClr val="0000FF"/>
                </a:solidFill>
              </a:rPr>
              <a:t>一是部分地区基层</a:t>
            </a:r>
            <a:r>
              <a:rPr lang="zh-CN" altLang="en-US" dirty="0" smtClean="0">
                <a:solidFill>
                  <a:srgbClr val="FF0000"/>
                </a:solidFill>
              </a:rPr>
              <a:t>绩效工资改革政策</a:t>
            </a:r>
            <a:r>
              <a:rPr lang="zh-CN" altLang="en-US" dirty="0" smtClean="0">
                <a:solidFill>
                  <a:srgbClr val="0000FF"/>
                </a:solidFill>
              </a:rPr>
              <a:t>尚未落实，难以激发基层医务人员的积极性</a:t>
            </a:r>
            <a:endParaRPr lang="en-US" altLang="zh-CN" dirty="0" smtClean="0">
              <a:solidFill>
                <a:srgbClr val="0000FF"/>
              </a:solidFill>
            </a:endParaRPr>
          </a:p>
          <a:p>
            <a:pPr marL="342900" lvl="0" indent="-342900">
              <a:spcBef>
                <a:spcPts val="1200"/>
              </a:spcBef>
              <a:buClr>
                <a:srgbClr val="C00000"/>
              </a:buClr>
              <a:buFont typeface="Wingdings" panose="05000000000000000000" pitchFamily="2" charset="2"/>
              <a:buChar char="p"/>
            </a:pPr>
            <a:r>
              <a:rPr lang="zh-CN" altLang="en-US" dirty="0" smtClean="0">
                <a:solidFill>
                  <a:srgbClr val="0000FF"/>
                </a:solidFill>
              </a:rPr>
              <a:t>二是</a:t>
            </a:r>
            <a:r>
              <a:rPr lang="zh-CN" altLang="en-US" dirty="0" smtClean="0">
                <a:solidFill>
                  <a:srgbClr val="FF0000"/>
                </a:solidFill>
              </a:rPr>
              <a:t>财政补偿机制</a:t>
            </a:r>
            <a:r>
              <a:rPr lang="zh-CN" altLang="en-US" dirty="0" smtClean="0">
                <a:solidFill>
                  <a:srgbClr val="0000FF"/>
                </a:solidFill>
              </a:rPr>
              <a:t>有待完善，特别是收支差额补助的核定以及签约服务费的核定需要进一步明确</a:t>
            </a:r>
            <a:endParaRPr lang="en-US" altLang="zh-CN" dirty="0" smtClean="0">
              <a:solidFill>
                <a:srgbClr val="0000FF"/>
              </a:solidFill>
            </a:endParaRPr>
          </a:p>
          <a:p>
            <a:pPr marL="342900" lvl="0" indent="-342900">
              <a:spcBef>
                <a:spcPts val="1200"/>
              </a:spcBef>
              <a:buClr>
                <a:srgbClr val="C00000"/>
              </a:buClr>
              <a:buFont typeface="Wingdings" panose="05000000000000000000" pitchFamily="2" charset="2"/>
              <a:buChar char="p"/>
            </a:pPr>
            <a:r>
              <a:rPr lang="zh-CN" altLang="en-US" dirty="0" smtClean="0">
                <a:solidFill>
                  <a:srgbClr val="0000FF"/>
                </a:solidFill>
              </a:rPr>
              <a:t>三是</a:t>
            </a:r>
            <a:r>
              <a:rPr lang="zh-CN" altLang="en-US" dirty="0" smtClean="0">
                <a:solidFill>
                  <a:srgbClr val="FF0000"/>
                </a:solidFill>
              </a:rPr>
              <a:t>医保差别化支付政策</a:t>
            </a:r>
            <a:r>
              <a:rPr lang="zh-CN" altLang="en-US" dirty="0" smtClean="0">
                <a:solidFill>
                  <a:srgbClr val="0000FF"/>
                </a:solidFill>
              </a:rPr>
              <a:t>对居民就诊选择的限制力度不大</a:t>
            </a:r>
            <a:endParaRPr lang="en-US" altLang="zh-CN" dirty="0" smtClean="0">
              <a:solidFill>
                <a:srgbClr val="0000FF"/>
              </a:solidFill>
            </a:endParaRPr>
          </a:p>
          <a:p>
            <a:pPr marL="342900" lvl="0" indent="-342900">
              <a:spcBef>
                <a:spcPts val="1200"/>
              </a:spcBef>
              <a:buClr>
                <a:srgbClr val="C00000"/>
              </a:buClr>
              <a:buFont typeface="Wingdings" panose="05000000000000000000" pitchFamily="2" charset="2"/>
              <a:buChar char="p"/>
            </a:pPr>
            <a:r>
              <a:rPr lang="zh-CN" altLang="en-US" dirty="0" smtClean="0">
                <a:solidFill>
                  <a:srgbClr val="0000FF"/>
                </a:solidFill>
              </a:rPr>
              <a:t>四是</a:t>
            </a:r>
            <a:r>
              <a:rPr lang="zh-CN" altLang="en-US" dirty="0" smtClean="0">
                <a:solidFill>
                  <a:srgbClr val="FF0000"/>
                </a:solidFill>
              </a:rPr>
              <a:t>社区卫生服务项目价格</a:t>
            </a:r>
            <a:r>
              <a:rPr lang="zh-CN" altLang="en-US" dirty="0" smtClean="0">
                <a:solidFill>
                  <a:srgbClr val="0000FF"/>
                </a:solidFill>
              </a:rPr>
              <a:t>调整较难，目前还有</a:t>
            </a:r>
            <a:r>
              <a:rPr lang="en-US" altLang="zh-CN" dirty="0" smtClean="0">
                <a:solidFill>
                  <a:srgbClr val="0000FF"/>
                </a:solidFill>
              </a:rPr>
              <a:t>4</a:t>
            </a:r>
            <a:r>
              <a:rPr lang="zh-CN" altLang="en-US" dirty="0" smtClean="0">
                <a:solidFill>
                  <a:srgbClr val="0000FF"/>
                </a:solidFill>
              </a:rPr>
              <a:t>个市没有制定了相应的价格政策</a:t>
            </a:r>
            <a:endParaRPr lang="en-US" altLang="zh-CN" dirty="0" smtClean="0">
              <a:solidFill>
                <a:srgbClr val="0000FF"/>
              </a:solidFill>
            </a:endParaRPr>
          </a:p>
          <a:p>
            <a:pPr marL="342900" lvl="0" indent="-342900">
              <a:spcBef>
                <a:spcPts val="1200"/>
              </a:spcBef>
              <a:buClr>
                <a:srgbClr val="C00000"/>
              </a:buClr>
              <a:buFont typeface="Wingdings" panose="05000000000000000000" pitchFamily="2" charset="2"/>
              <a:buChar char="p"/>
            </a:pPr>
            <a:r>
              <a:rPr lang="zh-CN" altLang="en-US" dirty="0" smtClean="0">
                <a:solidFill>
                  <a:srgbClr val="0000FF"/>
                </a:solidFill>
              </a:rPr>
              <a:t>五是部分地市的</a:t>
            </a:r>
            <a:r>
              <a:rPr lang="zh-CN" altLang="en-US" dirty="0">
                <a:solidFill>
                  <a:srgbClr val="FF0000"/>
                </a:solidFill>
              </a:rPr>
              <a:t>“一般诊疗费”优惠由</a:t>
            </a:r>
            <a:r>
              <a:rPr lang="zh-CN" altLang="en-US" dirty="0" smtClean="0">
                <a:solidFill>
                  <a:srgbClr val="FF0000"/>
                </a:solidFill>
              </a:rPr>
              <a:t>机构承担，</a:t>
            </a:r>
            <a:r>
              <a:rPr lang="zh-CN" altLang="en-US" dirty="0" smtClean="0">
                <a:solidFill>
                  <a:srgbClr val="0000FF"/>
                </a:solidFill>
              </a:rPr>
              <a:t>给基层机构带来影响</a:t>
            </a:r>
            <a:endParaRPr lang="zh-CN" altLang="en-US" dirty="0" smtClean="0">
              <a:solidFill>
                <a:srgbClr val="0000FF"/>
              </a:solidFill>
              <a:cs typeface="宋体" pitchFamily="2" charset="-122"/>
            </a:endParaRPr>
          </a:p>
        </p:txBody>
      </p:sp>
      <p:sp>
        <p:nvSpPr>
          <p:cNvPr id="4" name="矩形 3"/>
          <p:cNvSpPr/>
          <p:nvPr/>
        </p:nvSpPr>
        <p:spPr>
          <a:xfrm>
            <a:off x="533400" y="1371600"/>
            <a:ext cx="4852610" cy="523220"/>
          </a:xfrm>
          <a:prstGeom prst="rect">
            <a:avLst/>
          </a:prstGeom>
          <a:solidFill>
            <a:srgbClr val="0000FF"/>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r>
              <a:rPr lang="zh-CN" altLang="en-US" sz="2800" dirty="0" smtClean="0">
                <a:solidFill>
                  <a:schemeClr val="accent1"/>
                </a:solidFill>
              </a:rPr>
              <a:t>三、外围配套政策的落实较难</a:t>
            </a:r>
            <a:endParaRPr lang="zh-CN" altLang="en-US" sz="2800" dirty="0">
              <a:solidFill>
                <a:schemeClr val="accent1"/>
              </a:solidFill>
            </a:endParaRPr>
          </a:p>
        </p:txBody>
      </p:sp>
    </p:spTree>
    <p:extLst>
      <p:ext uri="{BB962C8B-B14F-4D97-AF65-F5344CB8AC3E}">
        <p14:creationId xmlns:p14="http://schemas.microsoft.com/office/powerpoint/2010/main" val="1350013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09800" y="2071678"/>
            <a:ext cx="6934232" cy="1714512"/>
          </a:xfrm>
          <a:solidFill>
            <a:srgbClr val="0000FF"/>
          </a:solidFill>
        </p:spPr>
        <p:txBody>
          <a:bodyPr/>
          <a:lstStyle/>
          <a:p>
            <a:r>
              <a:rPr lang="zh-CN" altLang="en-US" b="1" dirty="0" smtClean="0">
                <a:solidFill>
                  <a:schemeClr val="bg1"/>
                </a:solidFill>
                <a:latin typeface="华文楷体" pitchFamily="2" charset="-122"/>
                <a:ea typeface="华文楷体" pitchFamily="2" charset="-122"/>
              </a:rPr>
              <a:t>签约服务的制度建设</a:t>
            </a:r>
            <a:endParaRPr lang="zh-CN" altLang="en-US" b="1" dirty="0">
              <a:solidFill>
                <a:schemeClr val="bg1"/>
              </a:solidFill>
              <a:latin typeface="华文楷体" pitchFamily="2" charset="-122"/>
              <a:ea typeface="华文楷体" pitchFamily="2" charset="-122"/>
            </a:endParaRPr>
          </a:p>
        </p:txBody>
      </p:sp>
      <p:sp>
        <p:nvSpPr>
          <p:cNvPr id="4" name="标题 1"/>
          <p:cNvSpPr txBox="1"/>
          <p:nvPr/>
        </p:nvSpPr>
        <p:spPr>
          <a:xfrm>
            <a:off x="-32" y="2071678"/>
            <a:ext cx="2286016" cy="1512889"/>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5" name="图片 4" descr="雷峰塔2.jpg"/>
          <p:cNvPicPr>
            <a:picLocks noChangeAspect="1"/>
          </p:cNvPicPr>
          <p:nvPr/>
        </p:nvPicPr>
        <p:blipFill>
          <a:blip r:embed="rId2"/>
          <a:stretch>
            <a:fillRect/>
          </a:stretch>
        </p:blipFill>
        <p:spPr>
          <a:xfrm>
            <a:off x="-32" y="1857364"/>
            <a:ext cx="2286016" cy="2071702"/>
          </a:xfrm>
          <a:prstGeom prst="rect">
            <a:avLst/>
          </a:prstGeom>
        </p:spPr>
      </p:pic>
      <p:sp>
        <p:nvSpPr>
          <p:cNvPr id="7" name="椭圆 22"/>
          <p:cNvSpPr>
            <a:spLocks noChangeArrowheads="1"/>
          </p:cNvSpPr>
          <p:nvPr/>
        </p:nvSpPr>
        <p:spPr bwMode="auto">
          <a:xfrm>
            <a:off x="1925625" y="1643050"/>
            <a:ext cx="860425" cy="858837"/>
          </a:xfrm>
          <a:prstGeom prst="ellipse">
            <a:avLst/>
          </a:prstGeom>
          <a:solidFill>
            <a:srgbClr val="92D050"/>
          </a:solidFill>
          <a:ln w="9525">
            <a:noFill/>
            <a:round/>
          </a:ln>
        </p:spPr>
        <p:txBody>
          <a:bodyPr anchor="ctr"/>
          <a:lstStyle/>
          <a:p>
            <a:pPr algn="ctr"/>
            <a:r>
              <a:rPr lang="en-US" altLang="zh-CN" sz="4000" b="1" dirty="0" smtClean="0">
                <a:solidFill>
                  <a:srgbClr val="FFFFFF"/>
                </a:solidFill>
                <a:effectLst>
                  <a:outerShdw blurRad="38100" dist="38100" dir="2700000" algn="tl">
                    <a:srgbClr val="000000"/>
                  </a:outerShdw>
                </a:effectLst>
                <a:ea typeface="Arial Unicode MS" pitchFamily="34" charset="-122"/>
                <a:sym typeface="Arial Unicode MS" pitchFamily="34" charset="-122"/>
              </a:rPr>
              <a:t>1</a:t>
            </a:r>
            <a:endParaRPr lang="zh-CN" altLang="en-US" sz="2200" b="1" dirty="0">
              <a:effectLst>
                <a:outerShdw blurRad="38100" dist="38100" dir="2700000" algn="tl">
                  <a:srgbClr val="FFFFFF"/>
                </a:outerShdw>
              </a:effectLst>
            </a:endParaRPr>
          </a:p>
        </p:txBody>
      </p:sp>
      <p:sp>
        <p:nvSpPr>
          <p:cNvPr id="6" name="矩形 5"/>
          <p:cNvSpPr/>
          <p:nvPr/>
        </p:nvSpPr>
        <p:spPr>
          <a:xfrm>
            <a:off x="3145155" y="4267200"/>
            <a:ext cx="5133340" cy="1024896"/>
          </a:xfrm>
          <a:prstGeom prst="rect">
            <a:avLst/>
          </a:prstGeom>
        </p:spPr>
        <p:txBody>
          <a:bodyPr wrap="square">
            <a:spAutoFit/>
          </a:bodyPr>
          <a:lstStyle/>
          <a:p>
            <a:pPr eaLnBrk="0" hangingPunct="0">
              <a:lnSpc>
                <a:spcPct val="90000"/>
              </a:lnSpc>
              <a:spcBef>
                <a:spcPts val="1200"/>
              </a:spcBef>
              <a:buClr>
                <a:srgbClr val="C00000"/>
              </a:buClr>
              <a:buFont typeface="Wingdings" pitchFamily="2" charset="2"/>
              <a:buChar char="p"/>
              <a:defRPr/>
            </a:pPr>
            <a:r>
              <a:rPr lang="zh-CN" altLang="en-US" sz="2800" dirty="0" smtClean="0">
                <a:solidFill>
                  <a:srgbClr val="002060"/>
                </a:solidFill>
                <a:effectLst>
                  <a:outerShdw blurRad="38100" dist="38100" dir="2700000" algn="tl">
                    <a:srgbClr val="000000">
                      <a:alpha val="43137"/>
                    </a:srgbClr>
                  </a:outerShdw>
                </a:effectLst>
              </a:rPr>
              <a:t>政府主导   部门协同</a:t>
            </a:r>
            <a:endParaRPr lang="en-US" altLang="zh-CN" sz="2800" dirty="0" smtClean="0">
              <a:solidFill>
                <a:srgbClr val="002060"/>
              </a:solidFill>
              <a:effectLst>
                <a:outerShdw blurRad="38100" dist="38100" dir="2700000" algn="tl">
                  <a:srgbClr val="000000">
                    <a:alpha val="43137"/>
                  </a:srgbClr>
                </a:outerShdw>
              </a:effectLst>
            </a:endParaRPr>
          </a:p>
          <a:p>
            <a:pPr eaLnBrk="0" hangingPunct="0">
              <a:lnSpc>
                <a:spcPct val="90000"/>
              </a:lnSpc>
              <a:spcBef>
                <a:spcPts val="1200"/>
              </a:spcBef>
              <a:buClr>
                <a:srgbClr val="C00000"/>
              </a:buClr>
              <a:buFont typeface="Wingdings" pitchFamily="2" charset="2"/>
              <a:buChar char="p"/>
              <a:defRPr/>
            </a:pPr>
            <a:r>
              <a:rPr lang="zh-CN" altLang="en-US" sz="2800" dirty="0" smtClean="0">
                <a:solidFill>
                  <a:srgbClr val="002060"/>
                </a:solidFill>
                <a:effectLst>
                  <a:outerShdw blurRad="38100" dist="38100" dir="2700000" algn="tl">
                    <a:srgbClr val="000000">
                      <a:alpha val="43137"/>
                    </a:srgbClr>
                  </a:outerShdw>
                </a:effectLst>
              </a:rPr>
              <a:t>明确任务   明确要求   </a:t>
            </a:r>
            <a:endParaRPr lang="en-US" altLang="zh-CN" sz="2800" dirty="0" smtClean="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607887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1143000"/>
          </a:xfrm>
          <a:solidFill>
            <a:srgbClr val="0000FF"/>
          </a:solidFill>
          <a:ln w="9525">
            <a:noFill/>
            <a:miter lim="800000"/>
          </a:ln>
        </p:spPr>
        <p:txBody>
          <a:bodyPr vert="horz" wrap="square" lIns="91440" tIns="45720" rIns="91440" bIns="45720" numCol="1" anchor="ctr" anchorCtr="0" compatLnSpc="1"/>
          <a:lstStyle/>
          <a:p>
            <a:pPr>
              <a:lnSpc>
                <a:spcPct val="90000"/>
              </a:lnSpc>
              <a:defRPr/>
            </a:pPr>
            <a:r>
              <a:rPr lang="zh-CN" altLang="en-US" sz="4000" b="1" kern="1200" dirty="0" smtClean="0">
                <a:solidFill>
                  <a:schemeClr val="accent1"/>
                </a:solidFill>
                <a:latin typeface="华文楷体" pitchFamily="2" charset="-122"/>
                <a:ea typeface="华文楷体" pitchFamily="2" charset="-122"/>
              </a:rPr>
              <a:t>签约工作面临问题</a:t>
            </a:r>
          </a:p>
        </p:txBody>
      </p:sp>
      <p:sp>
        <p:nvSpPr>
          <p:cNvPr id="5" name="矩形 4"/>
          <p:cNvSpPr/>
          <p:nvPr/>
        </p:nvSpPr>
        <p:spPr>
          <a:xfrm>
            <a:off x="533400" y="2362200"/>
            <a:ext cx="7620024" cy="2985433"/>
          </a:xfrm>
          <a:prstGeom prst="rect">
            <a:avLst/>
          </a:prstGeom>
        </p:spPr>
        <p:txBody>
          <a:bodyPr wrap="square">
            <a:spAutoFit/>
          </a:bodyPr>
          <a:lstStyle/>
          <a:p>
            <a:pPr marL="342900" lvl="0" indent="-342900">
              <a:spcBef>
                <a:spcPts val="1200"/>
              </a:spcBef>
              <a:buClr>
                <a:srgbClr val="C00000"/>
              </a:buClr>
              <a:buFont typeface="Wingdings" panose="05000000000000000000" pitchFamily="2" charset="2"/>
              <a:buChar char="p"/>
            </a:pPr>
            <a:r>
              <a:rPr lang="zh-CN" altLang="en-US" dirty="0" smtClean="0">
                <a:solidFill>
                  <a:srgbClr val="0000FF"/>
                </a:solidFill>
              </a:rPr>
              <a:t>从我委的抽查情况来看，居民对签约内容的知晓率还有待提升</a:t>
            </a:r>
            <a:endParaRPr lang="en-US" altLang="zh-CN" dirty="0" smtClean="0">
              <a:solidFill>
                <a:srgbClr val="0000FF"/>
              </a:solidFill>
            </a:endParaRPr>
          </a:p>
          <a:p>
            <a:pPr marL="342900" lvl="0" indent="-342900">
              <a:spcBef>
                <a:spcPts val="1200"/>
              </a:spcBef>
              <a:buClr>
                <a:srgbClr val="C00000"/>
              </a:buClr>
              <a:buFont typeface="Wingdings" panose="05000000000000000000" pitchFamily="2" charset="2"/>
              <a:buChar char="p"/>
            </a:pPr>
            <a:r>
              <a:rPr lang="zh-CN" altLang="en-US" dirty="0" smtClean="0">
                <a:solidFill>
                  <a:srgbClr val="0000FF"/>
                </a:solidFill>
              </a:rPr>
              <a:t>目前群众主动进行签约的</a:t>
            </a:r>
            <a:r>
              <a:rPr lang="zh-CN" altLang="en-US" dirty="0" smtClean="0">
                <a:solidFill>
                  <a:srgbClr val="C00000"/>
                </a:solidFill>
              </a:rPr>
              <a:t>意愿</a:t>
            </a:r>
            <a:r>
              <a:rPr lang="zh-CN" altLang="en-US" dirty="0" smtClean="0">
                <a:solidFill>
                  <a:srgbClr val="0000FF"/>
                </a:solidFill>
              </a:rPr>
              <a:t>还不够强，大部分对基层医疗机构</a:t>
            </a:r>
            <a:r>
              <a:rPr lang="zh-CN" altLang="en-US" dirty="0" smtClean="0">
                <a:solidFill>
                  <a:srgbClr val="C00000"/>
                </a:solidFill>
              </a:rPr>
              <a:t>信任度还</a:t>
            </a:r>
            <a:r>
              <a:rPr lang="zh-CN" altLang="en-US" dirty="0" smtClean="0">
                <a:solidFill>
                  <a:srgbClr val="0000FF"/>
                </a:solidFill>
              </a:rPr>
              <a:t>不够</a:t>
            </a:r>
            <a:endParaRPr lang="en-US" altLang="zh-CN" dirty="0" smtClean="0">
              <a:solidFill>
                <a:srgbClr val="0000FF"/>
              </a:solidFill>
            </a:endParaRPr>
          </a:p>
          <a:p>
            <a:pPr marL="342900" lvl="0" indent="-342900">
              <a:spcBef>
                <a:spcPts val="1200"/>
              </a:spcBef>
              <a:buClr>
                <a:srgbClr val="C00000"/>
              </a:buClr>
              <a:buFont typeface="Wingdings" panose="05000000000000000000" pitchFamily="2" charset="2"/>
              <a:buChar char="p"/>
            </a:pPr>
            <a:r>
              <a:rPr lang="zh-CN" altLang="en-US" dirty="0" smtClean="0">
                <a:solidFill>
                  <a:srgbClr val="0000FF"/>
                </a:solidFill>
              </a:rPr>
              <a:t>政府层面对</a:t>
            </a:r>
            <a:r>
              <a:rPr lang="zh-CN" altLang="en-US" dirty="0" smtClean="0">
                <a:solidFill>
                  <a:srgbClr val="C00000"/>
                </a:solidFill>
              </a:rPr>
              <a:t>签约服务、基层首诊、分级诊疗</a:t>
            </a:r>
            <a:r>
              <a:rPr lang="zh-CN" altLang="en-US" dirty="0" smtClean="0">
                <a:solidFill>
                  <a:srgbClr val="0000FF"/>
                </a:solidFill>
              </a:rPr>
              <a:t>等方面的</a:t>
            </a:r>
            <a:r>
              <a:rPr lang="zh-CN" altLang="en-US" dirty="0" smtClean="0">
                <a:solidFill>
                  <a:srgbClr val="C00000"/>
                </a:solidFill>
              </a:rPr>
              <a:t>政策宣传</a:t>
            </a:r>
            <a:r>
              <a:rPr lang="zh-CN" altLang="en-US" dirty="0" smtClean="0">
                <a:solidFill>
                  <a:srgbClr val="0000FF"/>
                </a:solidFill>
              </a:rPr>
              <a:t>力度还不够大，没有形成广泛持续的</a:t>
            </a:r>
            <a:r>
              <a:rPr lang="zh-CN" altLang="en-US" dirty="0" smtClean="0">
                <a:solidFill>
                  <a:srgbClr val="C00000"/>
                </a:solidFill>
              </a:rPr>
              <a:t>正向引导</a:t>
            </a:r>
            <a:r>
              <a:rPr lang="zh-CN" altLang="en-US" dirty="0" smtClean="0">
                <a:solidFill>
                  <a:srgbClr val="0000FF"/>
                </a:solidFill>
              </a:rPr>
              <a:t>群众转变就医观念的舆论环境</a:t>
            </a:r>
          </a:p>
        </p:txBody>
      </p:sp>
      <p:sp>
        <p:nvSpPr>
          <p:cNvPr id="4" name="矩形 3"/>
          <p:cNvSpPr/>
          <p:nvPr/>
        </p:nvSpPr>
        <p:spPr>
          <a:xfrm>
            <a:off x="692485" y="1608319"/>
            <a:ext cx="5301451" cy="523220"/>
          </a:xfrm>
          <a:prstGeom prst="rect">
            <a:avLst/>
          </a:prstGeom>
          <a:solidFill>
            <a:srgbClr val="0000FF"/>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r>
              <a:rPr lang="zh-CN" altLang="en-US" sz="2800" dirty="0" smtClean="0">
                <a:solidFill>
                  <a:schemeClr val="accent1"/>
                </a:solidFill>
              </a:rPr>
              <a:t>四、签约服务宣传需进一步加大 </a:t>
            </a:r>
            <a:endParaRPr lang="zh-CN" altLang="en-US" sz="2800" dirty="0">
              <a:solidFill>
                <a:schemeClr val="accent1"/>
              </a:solidFill>
            </a:endParaRPr>
          </a:p>
        </p:txBody>
      </p:sp>
      <p:pic>
        <p:nvPicPr>
          <p:cNvPr id="7" name="图片 6" descr="问号1.jpg"/>
          <p:cNvPicPr>
            <a:picLocks noChangeAspect="1"/>
          </p:cNvPicPr>
          <p:nvPr/>
        </p:nvPicPr>
        <p:blipFill>
          <a:blip r:embed="rId2"/>
          <a:stretch>
            <a:fillRect/>
          </a:stretch>
        </p:blipFill>
        <p:spPr>
          <a:xfrm>
            <a:off x="7010400" y="5232586"/>
            <a:ext cx="1447800" cy="1334247"/>
          </a:xfrm>
          <a:prstGeom prst="rect">
            <a:avLst/>
          </a:prstGeom>
        </p:spPr>
      </p:pic>
    </p:spTree>
    <p:extLst>
      <p:ext uri="{BB962C8B-B14F-4D97-AF65-F5344CB8AC3E}">
        <p14:creationId xmlns:p14="http://schemas.microsoft.com/office/powerpoint/2010/main" val="21845559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09800" y="2071678"/>
            <a:ext cx="6934232" cy="1714512"/>
          </a:xfrm>
          <a:solidFill>
            <a:srgbClr val="0000FF"/>
          </a:solidFill>
        </p:spPr>
        <p:txBody>
          <a:bodyPr/>
          <a:lstStyle/>
          <a:p>
            <a:r>
              <a:rPr lang="zh-CN" altLang="en-US" b="1" dirty="0" smtClean="0">
                <a:solidFill>
                  <a:schemeClr val="bg1"/>
                </a:solidFill>
                <a:latin typeface="华文楷体" pitchFamily="2" charset="-122"/>
                <a:ea typeface="华文楷体" pitchFamily="2" charset="-122"/>
              </a:rPr>
              <a:t>下一步推进签约服务思考</a:t>
            </a:r>
            <a:endParaRPr lang="zh-CN" altLang="en-US" b="1" dirty="0">
              <a:solidFill>
                <a:schemeClr val="bg1"/>
              </a:solidFill>
              <a:latin typeface="华文楷体" pitchFamily="2" charset="-122"/>
              <a:ea typeface="华文楷体" pitchFamily="2" charset="-122"/>
            </a:endParaRPr>
          </a:p>
        </p:txBody>
      </p:sp>
      <p:sp>
        <p:nvSpPr>
          <p:cNvPr id="4" name="标题 1"/>
          <p:cNvSpPr txBox="1"/>
          <p:nvPr/>
        </p:nvSpPr>
        <p:spPr>
          <a:xfrm>
            <a:off x="-32" y="2071678"/>
            <a:ext cx="2286016" cy="1512889"/>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5" name="图片 4" descr="雷峰塔2.jpg"/>
          <p:cNvPicPr>
            <a:picLocks noChangeAspect="1"/>
          </p:cNvPicPr>
          <p:nvPr/>
        </p:nvPicPr>
        <p:blipFill>
          <a:blip r:embed="rId2"/>
          <a:stretch>
            <a:fillRect/>
          </a:stretch>
        </p:blipFill>
        <p:spPr>
          <a:xfrm>
            <a:off x="-32" y="1857364"/>
            <a:ext cx="2286016" cy="2071702"/>
          </a:xfrm>
          <a:prstGeom prst="rect">
            <a:avLst/>
          </a:prstGeom>
        </p:spPr>
      </p:pic>
      <p:sp>
        <p:nvSpPr>
          <p:cNvPr id="6" name="矩形 5"/>
          <p:cNvSpPr/>
          <p:nvPr/>
        </p:nvSpPr>
        <p:spPr>
          <a:xfrm>
            <a:off x="3145155" y="4000504"/>
            <a:ext cx="5133340" cy="1566583"/>
          </a:xfrm>
          <a:prstGeom prst="rect">
            <a:avLst/>
          </a:prstGeom>
        </p:spPr>
        <p:txBody>
          <a:bodyPr wrap="square">
            <a:spAutoFit/>
          </a:bodyPr>
          <a:lstStyle/>
          <a:p>
            <a:pPr eaLnBrk="0" hangingPunct="0">
              <a:lnSpc>
                <a:spcPct val="90000"/>
              </a:lnSpc>
              <a:spcBef>
                <a:spcPts val="1200"/>
              </a:spcBef>
              <a:buClr>
                <a:srgbClr val="C00000"/>
              </a:buClr>
              <a:buFont typeface="Wingdings" pitchFamily="2" charset="2"/>
              <a:buChar char="p"/>
              <a:defRPr/>
            </a:pPr>
            <a:r>
              <a:rPr lang="zh-CN" altLang="en-US" sz="2800" dirty="0" smtClean="0">
                <a:solidFill>
                  <a:srgbClr val="0000FF"/>
                </a:solidFill>
                <a:effectLst>
                  <a:outerShdw blurRad="38100" dist="38100" dir="2700000" algn="tl">
                    <a:srgbClr val="000000">
                      <a:alpha val="43137"/>
                    </a:srgbClr>
                  </a:outerShdw>
                </a:effectLst>
              </a:rPr>
              <a:t>加强内部机制建设</a:t>
            </a:r>
            <a:endParaRPr lang="en-US" altLang="zh-CN" sz="2800" dirty="0" smtClean="0">
              <a:solidFill>
                <a:srgbClr val="0000FF"/>
              </a:solidFill>
              <a:effectLst>
                <a:outerShdw blurRad="38100" dist="38100" dir="2700000" algn="tl">
                  <a:srgbClr val="000000">
                    <a:alpha val="43137"/>
                  </a:srgbClr>
                </a:outerShdw>
              </a:effectLst>
            </a:endParaRPr>
          </a:p>
          <a:p>
            <a:pPr eaLnBrk="0" hangingPunct="0">
              <a:lnSpc>
                <a:spcPct val="90000"/>
              </a:lnSpc>
              <a:spcBef>
                <a:spcPts val="1200"/>
              </a:spcBef>
              <a:buClr>
                <a:srgbClr val="C00000"/>
              </a:buClr>
              <a:buFont typeface="Wingdings" pitchFamily="2" charset="2"/>
              <a:buChar char="p"/>
              <a:defRPr/>
            </a:pPr>
            <a:r>
              <a:rPr lang="zh-CN" altLang="en-US" sz="2800" dirty="0" smtClean="0">
                <a:solidFill>
                  <a:srgbClr val="0000FF"/>
                </a:solidFill>
                <a:effectLst>
                  <a:outerShdw blurRad="38100" dist="38100" dir="2700000" algn="tl">
                    <a:srgbClr val="000000">
                      <a:alpha val="43137"/>
                    </a:srgbClr>
                  </a:outerShdw>
                </a:effectLst>
              </a:rPr>
              <a:t>完善</a:t>
            </a:r>
            <a:r>
              <a:rPr lang="zh-CN" altLang="en-US" sz="2800" dirty="0">
                <a:solidFill>
                  <a:srgbClr val="0000FF"/>
                </a:solidFill>
                <a:effectLst>
                  <a:outerShdw blurRad="38100" dist="38100" dir="2700000" algn="tl">
                    <a:srgbClr val="000000">
                      <a:alpha val="43137"/>
                    </a:srgbClr>
                  </a:outerShdw>
                </a:effectLst>
              </a:rPr>
              <a:t>相关政策措施</a:t>
            </a:r>
            <a:endParaRPr lang="en-US" altLang="zh-CN" sz="2800" dirty="0">
              <a:solidFill>
                <a:srgbClr val="0000FF"/>
              </a:solidFill>
              <a:effectLst>
                <a:outerShdw blurRad="38100" dist="38100" dir="2700000" algn="tl">
                  <a:srgbClr val="000000">
                    <a:alpha val="43137"/>
                  </a:srgbClr>
                </a:outerShdw>
              </a:effectLst>
            </a:endParaRPr>
          </a:p>
          <a:p>
            <a:pPr eaLnBrk="0" hangingPunct="0">
              <a:lnSpc>
                <a:spcPct val="90000"/>
              </a:lnSpc>
              <a:spcBef>
                <a:spcPts val="1200"/>
              </a:spcBef>
              <a:buClr>
                <a:srgbClr val="C00000"/>
              </a:buClr>
              <a:buFont typeface="Wingdings" pitchFamily="2" charset="2"/>
              <a:buChar char="p"/>
              <a:defRPr/>
            </a:pPr>
            <a:endParaRPr lang="zh-CN" altLang="en-US" sz="2800" dirty="0" smtClean="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899495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爆炸形 1 5"/>
          <p:cNvSpPr/>
          <p:nvPr/>
        </p:nvSpPr>
        <p:spPr bwMode="auto">
          <a:xfrm>
            <a:off x="3810000" y="4800600"/>
            <a:ext cx="4191000" cy="1447800"/>
          </a:xfrm>
          <a:prstGeom prst="irregularSeal1">
            <a:avLst/>
          </a:prstGeom>
          <a:solidFill>
            <a:srgbClr val="33CCCC"/>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chemeClr val="bg1"/>
              </a:solidFill>
              <a:effectLst/>
              <a:latin typeface="Arial" charset="0"/>
              <a:ea typeface="楷体_GB2312" pitchFamily="49" charset="-122"/>
            </a:endParaRPr>
          </a:p>
        </p:txBody>
      </p:sp>
      <p:sp>
        <p:nvSpPr>
          <p:cNvPr id="4" name="标题 1"/>
          <p:cNvSpPr txBox="1">
            <a:spLocks/>
          </p:cNvSpPr>
          <p:nvPr/>
        </p:nvSpPr>
        <p:spPr bwMode="auto">
          <a:xfrm>
            <a:off x="0" y="0"/>
            <a:ext cx="9144000" cy="900107"/>
          </a:xfrm>
          <a:prstGeom prst="rect">
            <a:avLst/>
          </a:prstGeom>
          <a:solidFill>
            <a:srgbClr val="0062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p>
            <a:pPr lvl="0" algn="ctr">
              <a:defRPr/>
            </a:pPr>
            <a:r>
              <a:rPr lang="en-US" altLang="zh-CN" sz="4000" dirty="0">
                <a:solidFill>
                  <a:schemeClr val="bg1"/>
                </a:solidFill>
                <a:cs typeface="+mj-cs"/>
              </a:rPr>
              <a:t> </a:t>
            </a:r>
            <a:r>
              <a:rPr lang="en-US" altLang="zh-CN" sz="4000" dirty="0" smtClean="0">
                <a:solidFill>
                  <a:schemeClr val="bg1"/>
                </a:solidFill>
                <a:cs typeface="+mj-cs"/>
              </a:rPr>
              <a:t>  </a:t>
            </a:r>
            <a:r>
              <a:rPr lang="en-US" altLang="zh-CN" sz="3600" dirty="0" smtClean="0">
                <a:solidFill>
                  <a:schemeClr val="bg1"/>
                </a:solidFill>
                <a:cs typeface="+mj-cs"/>
              </a:rPr>
              <a:t>2017</a:t>
            </a:r>
            <a:r>
              <a:rPr lang="zh-CN" altLang="en-US" sz="3600" dirty="0" smtClean="0">
                <a:solidFill>
                  <a:schemeClr val="bg1"/>
                </a:solidFill>
                <a:cs typeface="+mj-cs"/>
              </a:rPr>
              <a:t>年签约服务工作重点</a:t>
            </a:r>
            <a:endParaRPr lang="zh-CN" altLang="en-US" sz="3600" dirty="0">
              <a:solidFill>
                <a:schemeClr val="bg1"/>
              </a:solidFill>
              <a:cs typeface="+mj-cs"/>
            </a:endParaRPr>
          </a:p>
        </p:txBody>
      </p:sp>
      <p:sp>
        <p:nvSpPr>
          <p:cNvPr id="3" name="矩形 2"/>
          <p:cNvSpPr/>
          <p:nvPr/>
        </p:nvSpPr>
        <p:spPr>
          <a:xfrm>
            <a:off x="533400" y="1371600"/>
            <a:ext cx="3057247" cy="523220"/>
          </a:xfrm>
          <a:prstGeom prst="rect">
            <a:avLst/>
          </a:prstGeom>
          <a:solidFill>
            <a:srgbClr val="0000FF"/>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r>
              <a:rPr lang="zh-CN" altLang="en-US" sz="2800" dirty="0">
                <a:solidFill>
                  <a:schemeClr val="bg1"/>
                </a:solidFill>
              </a:rPr>
              <a:t>一</a:t>
            </a:r>
            <a:r>
              <a:rPr lang="zh-CN" altLang="en-US" sz="2800" dirty="0" smtClean="0">
                <a:solidFill>
                  <a:schemeClr val="bg1"/>
                </a:solidFill>
              </a:rPr>
              <a:t>、完成目标任务</a:t>
            </a:r>
            <a:endParaRPr lang="zh-CN" altLang="en-US" sz="2800" dirty="0">
              <a:solidFill>
                <a:schemeClr val="bg1"/>
              </a:solidFill>
            </a:endParaRPr>
          </a:p>
        </p:txBody>
      </p:sp>
      <p:sp>
        <p:nvSpPr>
          <p:cNvPr id="2" name="文本框 1"/>
          <p:cNvSpPr txBox="1"/>
          <p:nvPr/>
        </p:nvSpPr>
        <p:spPr>
          <a:xfrm>
            <a:off x="533400" y="2209800"/>
            <a:ext cx="7952096" cy="2862322"/>
          </a:xfrm>
          <a:prstGeom prst="rect">
            <a:avLst/>
          </a:prstGeom>
          <a:noFill/>
        </p:spPr>
        <p:txBody>
          <a:bodyPr wrap="square" rtlCol="0">
            <a:spAutoFit/>
          </a:bodyPr>
          <a:lstStyle/>
          <a:p>
            <a:pPr>
              <a:lnSpc>
                <a:spcPct val="150000"/>
              </a:lnSpc>
            </a:pPr>
            <a:r>
              <a:rPr lang="zh-CN" altLang="en-US" dirty="0" smtClean="0"/>
              <a:t>        规范签约率达到</a:t>
            </a:r>
            <a:r>
              <a:rPr lang="en-US" altLang="zh-CN" dirty="0" smtClean="0">
                <a:solidFill>
                  <a:srgbClr val="FF0000"/>
                </a:solidFill>
              </a:rPr>
              <a:t>30%</a:t>
            </a:r>
            <a:r>
              <a:rPr lang="zh-CN" altLang="en-US" dirty="0" smtClean="0"/>
              <a:t>以上，老年人、儿童、妇女、残疾人以及高血压、糖尿病、结核病等慢性疾病和严重精神障碍患者等重点人群签约服务覆盖率达到</a:t>
            </a:r>
            <a:r>
              <a:rPr lang="en-US" altLang="zh-CN" dirty="0" smtClean="0">
                <a:solidFill>
                  <a:srgbClr val="FF0000"/>
                </a:solidFill>
              </a:rPr>
              <a:t>60%</a:t>
            </a:r>
            <a:r>
              <a:rPr lang="zh-CN" altLang="en-US" dirty="0" smtClean="0"/>
              <a:t>以上，力争实现全部建档立卡的农村贫困人口和计划生育特殊家庭的家庭医生签约服务</a:t>
            </a:r>
            <a:r>
              <a:rPr lang="zh-CN" altLang="en-US" dirty="0" smtClean="0">
                <a:solidFill>
                  <a:srgbClr val="FF0000"/>
                </a:solidFill>
              </a:rPr>
              <a:t>全覆盖</a:t>
            </a:r>
            <a:r>
              <a:rPr lang="zh-CN" altLang="en-US" dirty="0" smtClean="0"/>
              <a:t>。</a:t>
            </a:r>
            <a:endParaRPr lang="zh-CN" altLang="en-US" dirty="0"/>
          </a:p>
        </p:txBody>
      </p:sp>
      <p:sp>
        <p:nvSpPr>
          <p:cNvPr id="5" name="文本框 4"/>
          <p:cNvSpPr txBox="1"/>
          <p:nvPr/>
        </p:nvSpPr>
        <p:spPr>
          <a:xfrm>
            <a:off x="4267200" y="5257800"/>
            <a:ext cx="3416320" cy="523220"/>
          </a:xfrm>
          <a:prstGeom prst="rect">
            <a:avLst/>
          </a:prstGeom>
          <a:noFill/>
        </p:spPr>
        <p:txBody>
          <a:bodyPr wrap="none" rtlCol="0">
            <a:spAutoFit/>
          </a:bodyPr>
          <a:lstStyle/>
          <a:p>
            <a:r>
              <a:rPr lang="zh-CN" altLang="en-US" sz="2800" dirty="0" smtClean="0">
                <a:solidFill>
                  <a:schemeClr val="tx1"/>
                </a:solidFill>
              </a:rPr>
              <a:t>不盲目追求签约率！</a:t>
            </a:r>
            <a:endParaRPr lang="zh-CN" altLang="en-US" sz="2800" dirty="0">
              <a:solidFill>
                <a:schemeClr val="tx1"/>
              </a:solidFill>
            </a:endParaRPr>
          </a:p>
        </p:txBody>
      </p:sp>
    </p:spTree>
    <p:extLst>
      <p:ext uri="{BB962C8B-B14F-4D97-AF65-F5344CB8AC3E}">
        <p14:creationId xmlns:p14="http://schemas.microsoft.com/office/powerpoint/2010/main" val="41765759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1"/>
          <p:cNvSpPr>
            <a:spLocks noChangeArrowheads="1"/>
          </p:cNvSpPr>
          <p:nvPr/>
        </p:nvSpPr>
        <p:spPr bwMode="auto">
          <a:xfrm>
            <a:off x="990600" y="3145810"/>
            <a:ext cx="7086600" cy="2893100"/>
          </a:xfrm>
          <a:prstGeom prst="rect">
            <a:avLst/>
          </a:prstGeom>
          <a:solidFill>
            <a:srgbClr val="0070C0"/>
          </a:solidFill>
          <a:ln>
            <a:solidFill>
              <a:srgbClr val="0000FF"/>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txBody>
          <a:bodyPr wrap="square">
            <a:spAutoFit/>
          </a:bodyPr>
          <a:lstStyle/>
          <a:p>
            <a:r>
              <a:rPr lang="zh-CN" altLang="en-US" sz="2600" dirty="0" smtClean="0">
                <a:solidFill>
                  <a:schemeClr val="accent3"/>
                </a:solidFill>
              </a:rPr>
              <a:t>        省里分级诊疗试点任务下达后，很多地方把签约服务当作基层卫生的一项新任务、新工作来看，认为基层卫生现有的任务已经够多、够杂，再开展签约服务实在不堪重负。</a:t>
            </a:r>
            <a:endParaRPr lang="en-US" altLang="zh-CN" sz="2600" dirty="0" smtClean="0">
              <a:solidFill>
                <a:schemeClr val="accent3"/>
              </a:solidFill>
            </a:endParaRPr>
          </a:p>
          <a:p>
            <a:r>
              <a:rPr lang="en-US" altLang="zh-CN" sz="2600" dirty="0">
                <a:solidFill>
                  <a:schemeClr val="accent3"/>
                </a:solidFill>
              </a:rPr>
              <a:t> </a:t>
            </a:r>
            <a:r>
              <a:rPr lang="en-US" altLang="zh-CN" sz="2600" dirty="0" smtClean="0">
                <a:solidFill>
                  <a:schemeClr val="accent3"/>
                </a:solidFill>
              </a:rPr>
              <a:t>       </a:t>
            </a:r>
            <a:r>
              <a:rPr lang="zh-CN" altLang="en-US" sz="2600" dirty="0" smtClean="0">
                <a:solidFill>
                  <a:schemeClr val="accent3"/>
                </a:solidFill>
              </a:rPr>
              <a:t>事实上，</a:t>
            </a:r>
            <a:r>
              <a:rPr lang="zh-CN" altLang="en-US" sz="2600" dirty="0" smtClean="0">
                <a:solidFill>
                  <a:srgbClr val="FFFF00"/>
                </a:solidFill>
              </a:rPr>
              <a:t>签约服务是对现有服务模式和工作方式的一种转变</a:t>
            </a:r>
            <a:r>
              <a:rPr lang="zh-CN" altLang="en-US" sz="2600" dirty="0" smtClean="0">
                <a:solidFill>
                  <a:schemeClr val="accent3"/>
                </a:solidFill>
              </a:rPr>
              <a:t>，并不能简单地理解为增加工作量</a:t>
            </a:r>
            <a:endParaRPr lang="zh-CN" altLang="en-US" sz="2600" dirty="0">
              <a:solidFill>
                <a:schemeClr val="accent3"/>
              </a:solidFill>
              <a:effectLst>
                <a:outerShdw blurRad="38100" dist="38100" dir="2700000" algn="tl">
                  <a:srgbClr val="C0C0C0"/>
                </a:outerShdw>
              </a:effectLst>
            </a:endParaRPr>
          </a:p>
        </p:txBody>
      </p:sp>
      <p:sp>
        <p:nvSpPr>
          <p:cNvPr id="3" name="Rectangle 217"/>
          <p:cNvSpPr>
            <a:spLocks noChangeArrowheads="1"/>
          </p:cNvSpPr>
          <p:nvPr/>
        </p:nvSpPr>
        <p:spPr bwMode="auto">
          <a:xfrm>
            <a:off x="0" y="0"/>
            <a:ext cx="9144000" cy="1143000"/>
          </a:xfrm>
          <a:prstGeom prst="rect">
            <a:avLst/>
          </a:prstGeom>
          <a:solidFill>
            <a:srgbClr val="0000FF"/>
          </a:solidFill>
          <a:ln w="9525">
            <a:noFill/>
            <a:miter lim="800000"/>
            <a:headEnd/>
            <a:tailEnd/>
          </a:ln>
          <a:extLst/>
        </p:spPr>
        <p:txBody>
          <a:bodyPr vert="horz" wrap="square" lIns="91440" tIns="45720" rIns="91440" bIns="45720" numCol="1" anchor="ctr" anchorCtr="0" compatLnSpc="1">
            <a:prstTxWarp prst="textNoShape">
              <a:avLst/>
            </a:prstTxWarp>
            <a:noAutofit/>
          </a:bodyPr>
          <a:lstStyle/>
          <a:p>
            <a:pPr algn="ctr" eaLnBrk="0" hangingPunct="0">
              <a:lnSpc>
                <a:spcPct val="90000"/>
              </a:lnSpc>
              <a:defRPr/>
            </a:pPr>
            <a:r>
              <a:rPr lang="zh-CN" altLang="en-US" sz="4000" dirty="0" smtClean="0">
                <a:solidFill>
                  <a:schemeClr val="bg1"/>
                </a:solidFill>
                <a:cs typeface="+mj-cs"/>
              </a:rPr>
              <a:t>关于</a:t>
            </a:r>
            <a:r>
              <a:rPr lang="zh-CN" altLang="en-US" sz="4000" smtClean="0">
                <a:solidFill>
                  <a:schemeClr val="bg1"/>
                </a:solidFill>
                <a:cs typeface="+mj-cs"/>
              </a:rPr>
              <a:t>签约工作的再</a:t>
            </a:r>
            <a:r>
              <a:rPr lang="zh-CN" altLang="en-US" sz="4000" dirty="0" smtClean="0">
                <a:solidFill>
                  <a:schemeClr val="bg1"/>
                </a:solidFill>
                <a:cs typeface="+mj-cs"/>
              </a:rPr>
              <a:t>认识</a:t>
            </a:r>
            <a:endParaRPr lang="zh-CN" altLang="en-US" sz="4000" dirty="0">
              <a:solidFill>
                <a:schemeClr val="bg1"/>
              </a:solidFill>
              <a:cs typeface="+mj-cs"/>
            </a:endParaRPr>
          </a:p>
        </p:txBody>
      </p:sp>
      <p:sp>
        <p:nvSpPr>
          <p:cNvPr id="5" name="矩形 4"/>
          <p:cNvSpPr/>
          <p:nvPr/>
        </p:nvSpPr>
        <p:spPr>
          <a:xfrm>
            <a:off x="228600" y="1371600"/>
            <a:ext cx="4191000" cy="779124"/>
          </a:xfrm>
          <a:prstGeom prst="rect">
            <a:avLst/>
          </a:prstGeom>
        </p:spPr>
        <p:txBody>
          <a:bodyPr wrap="square">
            <a:spAutoFit/>
          </a:bodyPr>
          <a:lstStyle/>
          <a:p>
            <a:pPr marL="0" lvl="1">
              <a:lnSpc>
                <a:spcPct val="155000"/>
              </a:lnSpc>
              <a:defRPr/>
            </a:pPr>
            <a:r>
              <a:rPr lang="zh-CN" altLang="en-US" sz="3200" dirty="0" smtClean="0">
                <a:solidFill>
                  <a:srgbClr val="C00000"/>
                </a:solidFill>
                <a:effectLst>
                  <a:outerShdw blurRad="38100" dist="38100" dir="2700000" algn="tl">
                    <a:srgbClr val="C0C0C0"/>
                  </a:outerShdw>
                </a:effectLst>
              </a:rPr>
              <a:t>（一）统一思想认识 </a:t>
            </a:r>
            <a:endParaRPr lang="en-US" altLang="zh-CN" sz="3200" dirty="0" smtClean="0">
              <a:solidFill>
                <a:srgbClr val="C00000"/>
              </a:solidFill>
              <a:effectLst>
                <a:outerShdw blurRad="38100" dist="38100" dir="2700000" algn="tl">
                  <a:srgbClr val="C0C0C0"/>
                </a:outerShdw>
              </a:effectLst>
            </a:endParaRPr>
          </a:p>
        </p:txBody>
      </p:sp>
      <p:sp>
        <p:nvSpPr>
          <p:cNvPr id="6" name="矩形 5"/>
          <p:cNvSpPr/>
          <p:nvPr/>
        </p:nvSpPr>
        <p:spPr>
          <a:xfrm>
            <a:off x="685800" y="2362200"/>
            <a:ext cx="7848600" cy="523220"/>
          </a:xfrm>
          <a:prstGeom prst="rect">
            <a:avLst/>
          </a:prstGeom>
        </p:spPr>
        <p:txBody>
          <a:bodyPr wrap="square">
            <a:spAutoFit/>
          </a:bodyPr>
          <a:lstStyle/>
          <a:p>
            <a:r>
              <a:rPr lang="en-US" altLang="zh-CN" sz="2800" dirty="0" smtClean="0">
                <a:effectLst>
                  <a:outerShdw blurRad="38100" dist="38100" dir="2700000" algn="tl">
                    <a:srgbClr val="000000">
                      <a:alpha val="43137"/>
                    </a:srgbClr>
                  </a:outerShdw>
                </a:effectLst>
              </a:rPr>
              <a:t>1、</a:t>
            </a:r>
            <a:r>
              <a:rPr lang="zh-CN" altLang="en-US" sz="2800" dirty="0" smtClean="0">
                <a:effectLst>
                  <a:outerShdw blurRad="38100" dist="38100" dir="2700000" algn="tl">
                    <a:srgbClr val="000000">
                      <a:alpha val="43137"/>
                    </a:srgbClr>
                  </a:outerShdw>
                </a:effectLst>
              </a:rPr>
              <a:t>对于签约服务不能简单地理解为增加工作量</a:t>
            </a:r>
          </a:p>
        </p:txBody>
      </p:sp>
      <p:sp>
        <p:nvSpPr>
          <p:cNvPr id="9" name="矩形 8"/>
          <p:cNvSpPr/>
          <p:nvPr/>
        </p:nvSpPr>
        <p:spPr>
          <a:xfrm>
            <a:off x="6553200" y="1524000"/>
            <a:ext cx="1620957" cy="523220"/>
          </a:xfrm>
          <a:prstGeom prst="rect">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r>
              <a:rPr lang="zh-CN" altLang="en-US" sz="2800" dirty="0" smtClean="0">
                <a:solidFill>
                  <a:schemeClr val="accent3"/>
                </a:solidFill>
                <a:effectLst>
                  <a:outerShdw blurRad="38100" dist="38100" dir="2700000" algn="tl">
                    <a:srgbClr val="C0C0C0"/>
                  </a:outerShdw>
                </a:effectLst>
              </a:rPr>
              <a:t>几个问题</a:t>
            </a:r>
            <a:endParaRPr lang="zh-CN" altLang="en-US" sz="2800" dirty="0"/>
          </a:p>
        </p:txBody>
      </p:sp>
    </p:spTree>
    <p:extLst>
      <p:ext uri="{BB962C8B-B14F-4D97-AF65-F5344CB8AC3E}">
        <p14:creationId xmlns:p14="http://schemas.microsoft.com/office/powerpoint/2010/main" val="10613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fade">
                                      <p:cBhvr>
                                        <p:cTn id="7" dur="1000"/>
                                        <p:tgtEl>
                                          <p:spTgt spid="23554"/>
                                        </p:tgtEl>
                                      </p:cBhvr>
                                    </p:animEffect>
                                    <p:anim calcmode="lin" valueType="num">
                                      <p:cBhvr>
                                        <p:cTn id="8" dur="1000" fill="hold"/>
                                        <p:tgtEl>
                                          <p:spTgt spid="23554"/>
                                        </p:tgtEl>
                                        <p:attrNameLst>
                                          <p:attrName>ppt_x</p:attrName>
                                        </p:attrNameLst>
                                      </p:cBhvr>
                                      <p:tavLst>
                                        <p:tav tm="0">
                                          <p:val>
                                            <p:strVal val="#ppt_x"/>
                                          </p:val>
                                        </p:tav>
                                        <p:tav tm="100000">
                                          <p:val>
                                            <p:strVal val="#ppt_x"/>
                                          </p:val>
                                        </p:tav>
                                      </p:tavLst>
                                    </p:anim>
                                    <p:anim calcmode="lin" valueType="num">
                                      <p:cBhvr>
                                        <p:cTn id="9" dur="1000" fill="hold"/>
                                        <p:tgtEl>
                                          <p:spTgt spid="23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1"/>
          <p:cNvSpPr>
            <a:spLocks noChangeArrowheads="1"/>
          </p:cNvSpPr>
          <p:nvPr/>
        </p:nvSpPr>
        <p:spPr bwMode="auto">
          <a:xfrm>
            <a:off x="990600" y="3393519"/>
            <a:ext cx="7086600" cy="2092881"/>
          </a:xfrm>
          <a:prstGeom prst="rect">
            <a:avLst/>
          </a:prstGeom>
          <a:solidFill>
            <a:srgbClr val="0070C0"/>
          </a:solidFill>
          <a:ln>
            <a:solidFill>
              <a:srgbClr val="0000FF"/>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txBody>
          <a:bodyPr wrap="square">
            <a:spAutoFit/>
          </a:bodyPr>
          <a:lstStyle/>
          <a:p>
            <a:pPr>
              <a:spcBef>
                <a:spcPts val="1200"/>
              </a:spcBef>
            </a:pPr>
            <a:r>
              <a:rPr lang="zh-CN" altLang="en-US" sz="2600" dirty="0" smtClean="0">
                <a:solidFill>
                  <a:schemeClr val="accent3"/>
                </a:solidFill>
                <a:effectLst>
                  <a:outerShdw blurRad="38100" dist="38100" dir="2700000" algn="tl">
                    <a:srgbClr val="C0C0C0"/>
                  </a:outerShdw>
                </a:effectLst>
              </a:rPr>
              <a:t>       基层医疗卫生机构的功能定位</a:t>
            </a:r>
            <a:r>
              <a:rPr lang="en-US" altLang="zh-CN" sz="2600" dirty="0" smtClean="0">
                <a:solidFill>
                  <a:schemeClr val="accent3"/>
                </a:solidFill>
                <a:effectLst>
                  <a:outerShdw blurRad="38100" dist="38100" dir="2700000" algn="tl">
                    <a:srgbClr val="C0C0C0"/>
                  </a:outerShdw>
                </a:effectLst>
              </a:rPr>
              <a:t>—</a:t>
            </a:r>
            <a:r>
              <a:rPr lang="zh-CN" altLang="en-US" sz="2600" dirty="0" smtClean="0">
                <a:solidFill>
                  <a:schemeClr val="accent3"/>
                </a:solidFill>
                <a:effectLst>
                  <a:outerShdw blurRad="38100" dist="38100" dir="2700000" algn="tl">
                    <a:srgbClr val="C0C0C0"/>
                  </a:outerShdw>
                </a:effectLst>
              </a:rPr>
              <a:t>基本医疗加基本公共卫生服务，</a:t>
            </a:r>
            <a:r>
              <a:rPr lang="zh-CN" altLang="en-US" sz="2600" dirty="0" smtClean="0">
                <a:solidFill>
                  <a:srgbClr val="FFFF00"/>
                </a:solidFill>
                <a:effectLst>
                  <a:outerShdw blurRad="38100" dist="38100" dir="2700000" algn="tl">
                    <a:srgbClr val="C0C0C0"/>
                  </a:outerShdw>
                </a:effectLst>
              </a:rPr>
              <a:t>签约服务内容强调的是基本医疗和基本公共卫生服务有机结合</a:t>
            </a:r>
            <a:r>
              <a:rPr lang="zh-CN" altLang="en-US" sz="2600" dirty="0" smtClean="0">
                <a:solidFill>
                  <a:schemeClr val="accent3"/>
                </a:solidFill>
                <a:effectLst>
                  <a:outerShdw blurRad="38100" dist="38100" dir="2700000" algn="tl">
                    <a:srgbClr val="C0C0C0"/>
                  </a:outerShdw>
                </a:effectLst>
              </a:rPr>
              <a:t>，满足群众的需求。是对现有医疗资源的集约化利用，提高效率</a:t>
            </a:r>
            <a:endParaRPr lang="zh-CN" altLang="en-US" sz="2600" dirty="0">
              <a:solidFill>
                <a:schemeClr val="accent3"/>
              </a:solidFill>
              <a:effectLst>
                <a:outerShdw blurRad="38100" dist="38100" dir="2700000" algn="tl">
                  <a:srgbClr val="C0C0C0"/>
                </a:outerShdw>
              </a:effectLst>
            </a:endParaRPr>
          </a:p>
        </p:txBody>
      </p:sp>
      <p:sp>
        <p:nvSpPr>
          <p:cNvPr id="5" name="矩形 4"/>
          <p:cNvSpPr/>
          <p:nvPr/>
        </p:nvSpPr>
        <p:spPr>
          <a:xfrm>
            <a:off x="228600" y="1619309"/>
            <a:ext cx="4191000" cy="779124"/>
          </a:xfrm>
          <a:prstGeom prst="rect">
            <a:avLst/>
          </a:prstGeom>
        </p:spPr>
        <p:txBody>
          <a:bodyPr wrap="square">
            <a:spAutoFit/>
          </a:bodyPr>
          <a:lstStyle/>
          <a:p>
            <a:pPr marL="0" lvl="1">
              <a:lnSpc>
                <a:spcPct val="155000"/>
              </a:lnSpc>
              <a:defRPr/>
            </a:pPr>
            <a:r>
              <a:rPr lang="zh-CN" altLang="en-US" sz="3200" dirty="0" smtClean="0">
                <a:solidFill>
                  <a:srgbClr val="C00000"/>
                </a:solidFill>
                <a:effectLst>
                  <a:outerShdw blurRad="38100" dist="38100" dir="2700000" algn="tl">
                    <a:srgbClr val="C0C0C0"/>
                  </a:outerShdw>
                </a:effectLst>
              </a:rPr>
              <a:t>（一）统一思想认识 </a:t>
            </a:r>
            <a:endParaRPr lang="en-US" altLang="zh-CN" sz="3200" dirty="0" smtClean="0">
              <a:solidFill>
                <a:srgbClr val="C00000"/>
              </a:solidFill>
              <a:effectLst>
                <a:outerShdw blurRad="38100" dist="38100" dir="2700000" algn="tl">
                  <a:srgbClr val="C0C0C0"/>
                </a:outerShdw>
              </a:effectLst>
            </a:endParaRPr>
          </a:p>
        </p:txBody>
      </p:sp>
      <p:sp>
        <p:nvSpPr>
          <p:cNvPr id="6" name="矩形 5"/>
          <p:cNvSpPr/>
          <p:nvPr/>
        </p:nvSpPr>
        <p:spPr>
          <a:xfrm>
            <a:off x="685800" y="2609909"/>
            <a:ext cx="7848600" cy="523220"/>
          </a:xfrm>
          <a:prstGeom prst="rect">
            <a:avLst/>
          </a:prstGeom>
        </p:spPr>
        <p:txBody>
          <a:bodyPr wrap="square">
            <a:spAutoFit/>
          </a:bodyPr>
          <a:lstStyle/>
          <a:p>
            <a:r>
              <a:rPr lang="en-US" altLang="zh-CN" sz="2800" dirty="0" smtClean="0">
                <a:effectLst>
                  <a:outerShdw blurRad="38100" dist="38100" dir="2700000" algn="tl">
                    <a:srgbClr val="000000">
                      <a:alpha val="43137"/>
                    </a:srgbClr>
                  </a:outerShdw>
                </a:effectLst>
              </a:rPr>
              <a:t>2、</a:t>
            </a:r>
            <a:r>
              <a:rPr lang="zh-CN" altLang="en-US" sz="2800" spc="-300" dirty="0" smtClean="0"/>
              <a:t>开展签约服务不是要求基层机构更重视基本医疗</a:t>
            </a:r>
            <a:endParaRPr lang="zh-CN" altLang="en-US" sz="2800" spc="-300" dirty="0" smtClean="0">
              <a:effectLst>
                <a:outerShdw blurRad="38100" dist="38100" dir="2700000" algn="tl">
                  <a:srgbClr val="000000">
                    <a:alpha val="43137"/>
                  </a:srgbClr>
                </a:outerShdw>
              </a:effectLst>
            </a:endParaRPr>
          </a:p>
        </p:txBody>
      </p:sp>
      <p:sp>
        <p:nvSpPr>
          <p:cNvPr id="9" name="矩形 8"/>
          <p:cNvSpPr/>
          <p:nvPr/>
        </p:nvSpPr>
        <p:spPr>
          <a:xfrm>
            <a:off x="6553200" y="1524000"/>
            <a:ext cx="1620957" cy="523220"/>
          </a:xfrm>
          <a:prstGeom prst="rect">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r>
              <a:rPr lang="zh-CN" altLang="en-US" sz="2800" dirty="0" smtClean="0">
                <a:solidFill>
                  <a:schemeClr val="accent3"/>
                </a:solidFill>
                <a:effectLst>
                  <a:outerShdw blurRad="38100" dist="38100" dir="2700000" algn="tl">
                    <a:srgbClr val="C0C0C0"/>
                  </a:outerShdw>
                </a:effectLst>
              </a:rPr>
              <a:t>几个问题</a:t>
            </a:r>
            <a:endParaRPr lang="zh-CN" altLang="en-US" sz="2800" dirty="0"/>
          </a:p>
        </p:txBody>
      </p:sp>
      <p:sp>
        <p:nvSpPr>
          <p:cNvPr id="10" name="Rectangle 217"/>
          <p:cNvSpPr>
            <a:spLocks noChangeArrowheads="1"/>
          </p:cNvSpPr>
          <p:nvPr/>
        </p:nvSpPr>
        <p:spPr bwMode="auto">
          <a:xfrm>
            <a:off x="0" y="0"/>
            <a:ext cx="9144000" cy="1143000"/>
          </a:xfrm>
          <a:prstGeom prst="rect">
            <a:avLst/>
          </a:prstGeom>
          <a:solidFill>
            <a:srgbClr val="0000FF"/>
          </a:solidFill>
          <a:ln w="9525">
            <a:noFill/>
            <a:miter lim="800000"/>
            <a:headEnd/>
            <a:tailEnd/>
          </a:ln>
          <a:extLst/>
        </p:spPr>
        <p:txBody>
          <a:bodyPr vert="horz" wrap="square" lIns="91440" tIns="45720" rIns="91440" bIns="45720" numCol="1" anchor="ctr" anchorCtr="0" compatLnSpc="1">
            <a:prstTxWarp prst="textNoShape">
              <a:avLst/>
            </a:prstTxWarp>
            <a:noAutofit/>
          </a:bodyPr>
          <a:lstStyle/>
          <a:p>
            <a:pPr algn="ctr" eaLnBrk="0" hangingPunct="0">
              <a:lnSpc>
                <a:spcPct val="90000"/>
              </a:lnSpc>
              <a:defRPr/>
            </a:pPr>
            <a:r>
              <a:rPr lang="zh-CN" altLang="en-US" sz="4000" dirty="0" smtClean="0">
                <a:solidFill>
                  <a:schemeClr val="bg1"/>
                </a:solidFill>
                <a:cs typeface="+mj-cs"/>
              </a:rPr>
              <a:t>关于</a:t>
            </a:r>
            <a:r>
              <a:rPr lang="zh-CN" altLang="en-US" sz="4000" smtClean="0">
                <a:solidFill>
                  <a:schemeClr val="bg1"/>
                </a:solidFill>
                <a:cs typeface="+mj-cs"/>
              </a:rPr>
              <a:t>签约工作的再</a:t>
            </a:r>
            <a:r>
              <a:rPr lang="zh-CN" altLang="en-US" sz="4000" dirty="0" smtClean="0">
                <a:solidFill>
                  <a:schemeClr val="bg1"/>
                </a:solidFill>
                <a:cs typeface="+mj-cs"/>
              </a:rPr>
              <a:t>认识</a:t>
            </a:r>
            <a:endParaRPr lang="zh-CN" altLang="en-US" sz="4000" dirty="0">
              <a:solidFill>
                <a:schemeClr val="bg1"/>
              </a:solidFill>
              <a:cs typeface="+mj-cs"/>
            </a:endParaRPr>
          </a:p>
        </p:txBody>
      </p:sp>
    </p:spTree>
    <p:extLst>
      <p:ext uri="{BB962C8B-B14F-4D97-AF65-F5344CB8AC3E}">
        <p14:creationId xmlns:p14="http://schemas.microsoft.com/office/powerpoint/2010/main" val="4706556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fade">
                                      <p:cBhvr>
                                        <p:cTn id="7" dur="1000"/>
                                        <p:tgtEl>
                                          <p:spTgt spid="23554"/>
                                        </p:tgtEl>
                                      </p:cBhvr>
                                    </p:animEffect>
                                    <p:anim calcmode="lin" valueType="num">
                                      <p:cBhvr>
                                        <p:cTn id="8" dur="1000" fill="hold"/>
                                        <p:tgtEl>
                                          <p:spTgt spid="23554"/>
                                        </p:tgtEl>
                                        <p:attrNameLst>
                                          <p:attrName>ppt_x</p:attrName>
                                        </p:attrNameLst>
                                      </p:cBhvr>
                                      <p:tavLst>
                                        <p:tav tm="0">
                                          <p:val>
                                            <p:strVal val="#ppt_x"/>
                                          </p:val>
                                        </p:tav>
                                        <p:tav tm="100000">
                                          <p:val>
                                            <p:strVal val="#ppt_x"/>
                                          </p:val>
                                        </p:tav>
                                      </p:tavLst>
                                    </p:anim>
                                    <p:anim calcmode="lin" valueType="num">
                                      <p:cBhvr>
                                        <p:cTn id="9" dur="1000" fill="hold"/>
                                        <p:tgtEl>
                                          <p:spTgt spid="23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1"/>
          <p:cNvSpPr>
            <a:spLocks noChangeArrowheads="1"/>
          </p:cNvSpPr>
          <p:nvPr/>
        </p:nvSpPr>
        <p:spPr bwMode="auto">
          <a:xfrm>
            <a:off x="685800" y="3374410"/>
            <a:ext cx="7543800" cy="2435860"/>
          </a:xfrm>
          <a:prstGeom prst="rect">
            <a:avLst/>
          </a:prstGeom>
          <a:solidFill>
            <a:srgbClr val="0070C0"/>
          </a:solidFill>
          <a:ln>
            <a:solidFill>
              <a:srgbClr val="0000FF"/>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txBody>
          <a:bodyPr wrap="square">
            <a:spAutoFit/>
          </a:bodyPr>
          <a:lstStyle/>
          <a:p>
            <a:pPr>
              <a:lnSpc>
                <a:spcPct val="150000"/>
              </a:lnSpc>
            </a:pPr>
            <a:r>
              <a:rPr lang="zh-CN" altLang="en-US" sz="2600" dirty="0" smtClean="0">
                <a:solidFill>
                  <a:schemeClr val="accent3"/>
                </a:solidFill>
                <a:effectLst>
                  <a:outerShdw blurRad="38100" dist="38100" dir="2700000" algn="tl">
                    <a:srgbClr val="C0C0C0"/>
                  </a:outerShdw>
                </a:effectLst>
              </a:rPr>
              <a:t>       通过签约服务满足病人的需求，熟悉、固定医患关系，引导患者基层首诊。</a:t>
            </a:r>
            <a:endParaRPr lang="en-US" altLang="zh-CN" sz="2600" dirty="0" smtClean="0">
              <a:solidFill>
                <a:schemeClr val="accent3"/>
              </a:solidFill>
              <a:effectLst>
                <a:outerShdw blurRad="38100" dist="38100" dir="2700000" algn="tl">
                  <a:srgbClr val="C0C0C0"/>
                </a:outerShdw>
              </a:effectLst>
            </a:endParaRPr>
          </a:p>
          <a:p>
            <a:pPr>
              <a:lnSpc>
                <a:spcPct val="150000"/>
              </a:lnSpc>
            </a:pPr>
            <a:r>
              <a:rPr lang="en-US" altLang="zh-CN" sz="2600" dirty="0">
                <a:solidFill>
                  <a:schemeClr val="accent3"/>
                </a:solidFill>
                <a:effectLst>
                  <a:outerShdw blurRad="38100" dist="38100" dir="2700000" algn="tl">
                    <a:srgbClr val="C0C0C0"/>
                  </a:outerShdw>
                </a:effectLst>
              </a:rPr>
              <a:t> </a:t>
            </a:r>
            <a:r>
              <a:rPr lang="en-US" altLang="zh-CN" sz="2600" dirty="0" smtClean="0">
                <a:solidFill>
                  <a:schemeClr val="accent3"/>
                </a:solidFill>
                <a:effectLst>
                  <a:outerShdw blurRad="38100" dist="38100" dir="2700000" algn="tl">
                    <a:srgbClr val="C0C0C0"/>
                  </a:outerShdw>
                </a:effectLst>
              </a:rPr>
              <a:t>     </a:t>
            </a:r>
            <a:r>
              <a:rPr lang="zh-CN" altLang="en-US" sz="2600" dirty="0" smtClean="0">
                <a:solidFill>
                  <a:schemeClr val="accent3"/>
                </a:solidFill>
                <a:effectLst>
                  <a:outerShdw blurRad="38100" dist="38100" dir="2700000" algn="tl">
                    <a:srgbClr val="C0C0C0"/>
                  </a:outerShdw>
                </a:effectLst>
              </a:rPr>
              <a:t>做好签约服务，能够极大地提高基层卫生的影响力和服务效率</a:t>
            </a:r>
            <a:endParaRPr lang="zh-CN" altLang="en-US" sz="2600" dirty="0">
              <a:solidFill>
                <a:schemeClr val="accent3"/>
              </a:solidFill>
              <a:effectLst>
                <a:outerShdw blurRad="38100" dist="38100" dir="2700000" algn="tl">
                  <a:srgbClr val="C0C0C0"/>
                </a:outerShdw>
              </a:effectLst>
            </a:endParaRPr>
          </a:p>
        </p:txBody>
      </p:sp>
      <p:sp>
        <p:nvSpPr>
          <p:cNvPr id="5" name="矩形 4"/>
          <p:cNvSpPr/>
          <p:nvPr/>
        </p:nvSpPr>
        <p:spPr>
          <a:xfrm>
            <a:off x="228600" y="1600200"/>
            <a:ext cx="4191000" cy="779124"/>
          </a:xfrm>
          <a:prstGeom prst="rect">
            <a:avLst/>
          </a:prstGeom>
        </p:spPr>
        <p:txBody>
          <a:bodyPr wrap="square">
            <a:spAutoFit/>
          </a:bodyPr>
          <a:lstStyle/>
          <a:p>
            <a:pPr marL="0" lvl="1">
              <a:lnSpc>
                <a:spcPct val="155000"/>
              </a:lnSpc>
              <a:defRPr/>
            </a:pPr>
            <a:r>
              <a:rPr lang="zh-CN" altLang="en-US" sz="3200" dirty="0" smtClean="0">
                <a:solidFill>
                  <a:srgbClr val="C00000"/>
                </a:solidFill>
                <a:effectLst>
                  <a:outerShdw blurRad="38100" dist="38100" dir="2700000" algn="tl">
                    <a:srgbClr val="C0C0C0"/>
                  </a:outerShdw>
                </a:effectLst>
              </a:rPr>
              <a:t>（一）统一思想认识 </a:t>
            </a:r>
            <a:endParaRPr lang="en-US" altLang="zh-CN" sz="3200" dirty="0" smtClean="0">
              <a:solidFill>
                <a:srgbClr val="C00000"/>
              </a:solidFill>
              <a:effectLst>
                <a:outerShdw blurRad="38100" dist="38100" dir="2700000" algn="tl">
                  <a:srgbClr val="C0C0C0"/>
                </a:outerShdw>
              </a:effectLst>
            </a:endParaRPr>
          </a:p>
        </p:txBody>
      </p:sp>
      <p:sp>
        <p:nvSpPr>
          <p:cNvPr id="6" name="矩形 5"/>
          <p:cNvSpPr/>
          <p:nvPr/>
        </p:nvSpPr>
        <p:spPr>
          <a:xfrm>
            <a:off x="685800" y="2590800"/>
            <a:ext cx="7848600" cy="523220"/>
          </a:xfrm>
          <a:prstGeom prst="rect">
            <a:avLst/>
          </a:prstGeom>
        </p:spPr>
        <p:txBody>
          <a:bodyPr wrap="square">
            <a:spAutoFit/>
          </a:bodyPr>
          <a:lstStyle/>
          <a:p>
            <a:r>
              <a:rPr lang="en-US" altLang="zh-CN" sz="2800" dirty="0" smtClean="0">
                <a:effectLst>
                  <a:outerShdw blurRad="38100" dist="38100" dir="2700000" algn="tl">
                    <a:srgbClr val="000000">
                      <a:alpha val="43137"/>
                    </a:srgbClr>
                  </a:outerShdw>
                </a:effectLst>
              </a:rPr>
              <a:t>3、</a:t>
            </a:r>
            <a:r>
              <a:rPr lang="zh-CN" altLang="en-US" sz="2800" dirty="0" smtClean="0"/>
              <a:t>签约服务是拉近与老百姓关系的一次好机会</a:t>
            </a:r>
            <a:endParaRPr lang="zh-CN" altLang="en-US" sz="2800" dirty="0" smtClean="0">
              <a:effectLst>
                <a:outerShdw blurRad="38100" dist="38100" dir="2700000" algn="tl">
                  <a:srgbClr val="000000">
                    <a:alpha val="43137"/>
                  </a:srgbClr>
                </a:outerShdw>
              </a:effectLst>
            </a:endParaRPr>
          </a:p>
        </p:txBody>
      </p:sp>
      <p:sp>
        <p:nvSpPr>
          <p:cNvPr id="8" name="矩形 7"/>
          <p:cNvSpPr/>
          <p:nvPr/>
        </p:nvSpPr>
        <p:spPr>
          <a:xfrm>
            <a:off x="6553200" y="1524000"/>
            <a:ext cx="1620957" cy="523220"/>
          </a:xfrm>
          <a:prstGeom prst="rect">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r>
              <a:rPr lang="zh-CN" altLang="en-US" sz="2800" dirty="0" smtClean="0">
                <a:solidFill>
                  <a:schemeClr val="accent3"/>
                </a:solidFill>
                <a:effectLst>
                  <a:outerShdw blurRad="38100" dist="38100" dir="2700000" algn="tl">
                    <a:srgbClr val="C0C0C0"/>
                  </a:outerShdw>
                </a:effectLst>
              </a:rPr>
              <a:t>几个问题</a:t>
            </a:r>
            <a:endParaRPr lang="zh-CN" altLang="en-US" sz="2800" dirty="0"/>
          </a:p>
        </p:txBody>
      </p:sp>
      <p:sp>
        <p:nvSpPr>
          <p:cNvPr id="9" name="Rectangle 217"/>
          <p:cNvSpPr>
            <a:spLocks noChangeArrowheads="1"/>
          </p:cNvSpPr>
          <p:nvPr/>
        </p:nvSpPr>
        <p:spPr bwMode="auto">
          <a:xfrm>
            <a:off x="0" y="0"/>
            <a:ext cx="9144000" cy="1143000"/>
          </a:xfrm>
          <a:prstGeom prst="rect">
            <a:avLst/>
          </a:prstGeom>
          <a:solidFill>
            <a:srgbClr val="0000FF"/>
          </a:solidFill>
          <a:ln w="9525">
            <a:noFill/>
            <a:miter lim="800000"/>
            <a:headEnd/>
            <a:tailEnd/>
          </a:ln>
          <a:extLst/>
        </p:spPr>
        <p:txBody>
          <a:bodyPr vert="horz" wrap="square" lIns="91440" tIns="45720" rIns="91440" bIns="45720" numCol="1" anchor="ctr" anchorCtr="0" compatLnSpc="1">
            <a:prstTxWarp prst="textNoShape">
              <a:avLst/>
            </a:prstTxWarp>
            <a:noAutofit/>
          </a:bodyPr>
          <a:lstStyle/>
          <a:p>
            <a:pPr algn="ctr" eaLnBrk="0" hangingPunct="0">
              <a:lnSpc>
                <a:spcPct val="90000"/>
              </a:lnSpc>
              <a:defRPr/>
            </a:pPr>
            <a:r>
              <a:rPr lang="zh-CN" altLang="en-US" sz="4000" dirty="0" smtClean="0">
                <a:solidFill>
                  <a:schemeClr val="bg1"/>
                </a:solidFill>
                <a:cs typeface="+mj-cs"/>
              </a:rPr>
              <a:t>关于</a:t>
            </a:r>
            <a:r>
              <a:rPr lang="zh-CN" altLang="en-US" sz="4000" smtClean="0">
                <a:solidFill>
                  <a:schemeClr val="bg1"/>
                </a:solidFill>
                <a:cs typeface="+mj-cs"/>
              </a:rPr>
              <a:t>签约工作的再</a:t>
            </a:r>
            <a:r>
              <a:rPr lang="zh-CN" altLang="en-US" sz="4000" dirty="0" smtClean="0">
                <a:solidFill>
                  <a:schemeClr val="bg1"/>
                </a:solidFill>
                <a:cs typeface="+mj-cs"/>
              </a:rPr>
              <a:t>认识</a:t>
            </a:r>
            <a:endParaRPr lang="zh-CN" altLang="en-US" sz="4000" dirty="0">
              <a:solidFill>
                <a:schemeClr val="bg1"/>
              </a:solidFill>
              <a:cs typeface="+mj-cs"/>
            </a:endParaRPr>
          </a:p>
        </p:txBody>
      </p:sp>
    </p:spTree>
    <p:extLst>
      <p:ext uri="{BB962C8B-B14F-4D97-AF65-F5344CB8AC3E}">
        <p14:creationId xmlns:p14="http://schemas.microsoft.com/office/powerpoint/2010/main" val="31769059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fade">
                                      <p:cBhvr>
                                        <p:cTn id="7" dur="1000"/>
                                        <p:tgtEl>
                                          <p:spTgt spid="23554"/>
                                        </p:tgtEl>
                                      </p:cBhvr>
                                    </p:animEffect>
                                    <p:anim calcmode="lin" valueType="num">
                                      <p:cBhvr>
                                        <p:cTn id="8" dur="1000" fill="hold"/>
                                        <p:tgtEl>
                                          <p:spTgt spid="23554"/>
                                        </p:tgtEl>
                                        <p:attrNameLst>
                                          <p:attrName>ppt_x</p:attrName>
                                        </p:attrNameLst>
                                      </p:cBhvr>
                                      <p:tavLst>
                                        <p:tav tm="0">
                                          <p:val>
                                            <p:strVal val="#ppt_x"/>
                                          </p:val>
                                        </p:tav>
                                        <p:tav tm="100000">
                                          <p:val>
                                            <p:strVal val="#ppt_x"/>
                                          </p:val>
                                        </p:tav>
                                      </p:tavLst>
                                    </p:anim>
                                    <p:anim calcmode="lin" valueType="num">
                                      <p:cBhvr>
                                        <p:cTn id="9" dur="1000" fill="hold"/>
                                        <p:tgtEl>
                                          <p:spTgt spid="23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1"/>
          <p:cNvSpPr>
            <a:spLocks noChangeArrowheads="1"/>
          </p:cNvSpPr>
          <p:nvPr/>
        </p:nvSpPr>
        <p:spPr bwMode="auto">
          <a:xfrm>
            <a:off x="990600" y="3374410"/>
            <a:ext cx="7543800" cy="2492990"/>
          </a:xfrm>
          <a:prstGeom prst="rect">
            <a:avLst/>
          </a:prstGeom>
          <a:solidFill>
            <a:srgbClr val="0070C0"/>
          </a:solidFill>
          <a:ln>
            <a:solidFill>
              <a:srgbClr val="0000FF"/>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txBody>
          <a:bodyPr wrap="square">
            <a:spAutoFit/>
          </a:bodyPr>
          <a:lstStyle/>
          <a:p>
            <a:r>
              <a:rPr lang="zh-CN" altLang="en-US" sz="2600" dirty="0" smtClean="0">
                <a:solidFill>
                  <a:schemeClr val="accent3"/>
                </a:solidFill>
                <a:effectLst>
                  <a:outerShdw blurRad="38100" dist="38100" dir="2700000" algn="tl">
                    <a:srgbClr val="C0C0C0"/>
                  </a:outerShdw>
                </a:effectLst>
              </a:rPr>
              <a:t>       卫生系统内部要统一思想，转变理念。基层医疗卫生机构的职能是基本医疗和公共卫生并重，落实到服务个体上，就是要实现防治结合的健康管理，签约服务就是要解决以往基层存在的“医归医”、“防归防”的问题，</a:t>
            </a:r>
            <a:r>
              <a:rPr lang="zh-CN" altLang="en-US" sz="2600" dirty="0" smtClean="0">
                <a:solidFill>
                  <a:srgbClr val="FFFF00"/>
                </a:solidFill>
                <a:effectLst>
                  <a:outerShdw blurRad="38100" dist="38100" dir="2700000" algn="tl">
                    <a:srgbClr val="C0C0C0"/>
                  </a:outerShdw>
                </a:effectLst>
              </a:rPr>
              <a:t>需要医生彻底地转变服务理念，逐步成为真正的全科医生</a:t>
            </a:r>
            <a:endParaRPr lang="zh-CN" altLang="en-US" sz="2600" dirty="0">
              <a:solidFill>
                <a:srgbClr val="FFFF00"/>
              </a:solidFill>
              <a:effectLst>
                <a:outerShdw blurRad="38100" dist="38100" dir="2700000" algn="tl">
                  <a:srgbClr val="C0C0C0"/>
                </a:outerShdw>
              </a:effectLst>
            </a:endParaRPr>
          </a:p>
        </p:txBody>
      </p:sp>
      <p:sp>
        <p:nvSpPr>
          <p:cNvPr id="5" name="矩形 4"/>
          <p:cNvSpPr/>
          <p:nvPr/>
        </p:nvSpPr>
        <p:spPr>
          <a:xfrm>
            <a:off x="228600" y="1600200"/>
            <a:ext cx="4191000" cy="779124"/>
          </a:xfrm>
          <a:prstGeom prst="rect">
            <a:avLst/>
          </a:prstGeom>
        </p:spPr>
        <p:txBody>
          <a:bodyPr wrap="square">
            <a:spAutoFit/>
          </a:bodyPr>
          <a:lstStyle/>
          <a:p>
            <a:pPr marL="0" lvl="1">
              <a:lnSpc>
                <a:spcPct val="155000"/>
              </a:lnSpc>
              <a:defRPr/>
            </a:pPr>
            <a:r>
              <a:rPr lang="zh-CN" altLang="en-US" sz="3200" dirty="0" smtClean="0">
                <a:solidFill>
                  <a:srgbClr val="C00000"/>
                </a:solidFill>
                <a:effectLst>
                  <a:outerShdw blurRad="38100" dist="38100" dir="2700000" algn="tl">
                    <a:srgbClr val="C0C0C0"/>
                  </a:outerShdw>
                </a:effectLst>
              </a:rPr>
              <a:t>（一）统一思想认识 </a:t>
            </a:r>
            <a:endParaRPr lang="en-US" altLang="zh-CN" sz="3200" dirty="0" smtClean="0">
              <a:solidFill>
                <a:srgbClr val="C00000"/>
              </a:solidFill>
              <a:effectLst>
                <a:outerShdw blurRad="38100" dist="38100" dir="2700000" algn="tl">
                  <a:srgbClr val="C0C0C0"/>
                </a:outerShdw>
              </a:effectLst>
            </a:endParaRPr>
          </a:p>
        </p:txBody>
      </p:sp>
      <p:sp>
        <p:nvSpPr>
          <p:cNvPr id="6" name="矩形 5"/>
          <p:cNvSpPr/>
          <p:nvPr/>
        </p:nvSpPr>
        <p:spPr>
          <a:xfrm>
            <a:off x="685800" y="2590800"/>
            <a:ext cx="7848600" cy="523220"/>
          </a:xfrm>
          <a:prstGeom prst="rect">
            <a:avLst/>
          </a:prstGeom>
        </p:spPr>
        <p:txBody>
          <a:bodyPr wrap="square">
            <a:spAutoFit/>
          </a:bodyPr>
          <a:lstStyle/>
          <a:p>
            <a:r>
              <a:rPr lang="en-US" altLang="zh-CN" sz="2800" dirty="0" smtClean="0">
                <a:effectLst>
                  <a:outerShdw blurRad="38100" dist="38100" dir="2700000" algn="tl">
                    <a:srgbClr val="000000">
                      <a:alpha val="43137"/>
                    </a:srgbClr>
                  </a:outerShdw>
                </a:effectLst>
              </a:rPr>
              <a:t>4、</a:t>
            </a:r>
            <a:r>
              <a:rPr lang="zh-CN" altLang="en-US" sz="2800" dirty="0" smtClean="0"/>
              <a:t>真正的全科医疗必须是防与治的有机结合</a:t>
            </a:r>
            <a:endParaRPr lang="zh-CN" altLang="en-US" sz="2800" dirty="0" smtClean="0">
              <a:effectLst>
                <a:outerShdw blurRad="38100" dist="38100" dir="2700000" algn="tl">
                  <a:srgbClr val="000000">
                    <a:alpha val="43137"/>
                  </a:srgbClr>
                </a:outerShdw>
              </a:effectLst>
            </a:endParaRPr>
          </a:p>
        </p:txBody>
      </p:sp>
      <p:sp>
        <p:nvSpPr>
          <p:cNvPr id="7" name="矩形 6"/>
          <p:cNvSpPr/>
          <p:nvPr/>
        </p:nvSpPr>
        <p:spPr>
          <a:xfrm>
            <a:off x="6553200" y="1524000"/>
            <a:ext cx="1620957" cy="523220"/>
          </a:xfrm>
          <a:prstGeom prst="rect">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r>
              <a:rPr lang="zh-CN" altLang="en-US" sz="2800" dirty="0" smtClean="0">
                <a:solidFill>
                  <a:schemeClr val="accent3"/>
                </a:solidFill>
                <a:effectLst>
                  <a:outerShdw blurRad="38100" dist="38100" dir="2700000" algn="tl">
                    <a:srgbClr val="C0C0C0"/>
                  </a:outerShdw>
                </a:effectLst>
              </a:rPr>
              <a:t>几个问题</a:t>
            </a:r>
            <a:endParaRPr lang="zh-CN" altLang="en-US" sz="2800" dirty="0"/>
          </a:p>
        </p:txBody>
      </p:sp>
      <p:sp>
        <p:nvSpPr>
          <p:cNvPr id="8" name="Rectangle 217"/>
          <p:cNvSpPr>
            <a:spLocks noChangeArrowheads="1"/>
          </p:cNvSpPr>
          <p:nvPr/>
        </p:nvSpPr>
        <p:spPr bwMode="auto">
          <a:xfrm>
            <a:off x="0" y="0"/>
            <a:ext cx="9144000" cy="1143000"/>
          </a:xfrm>
          <a:prstGeom prst="rect">
            <a:avLst/>
          </a:prstGeom>
          <a:solidFill>
            <a:srgbClr val="0000FF"/>
          </a:solidFill>
          <a:ln w="9525">
            <a:noFill/>
            <a:miter lim="800000"/>
            <a:headEnd/>
            <a:tailEnd/>
          </a:ln>
          <a:extLst/>
        </p:spPr>
        <p:txBody>
          <a:bodyPr vert="horz" wrap="square" lIns="91440" tIns="45720" rIns="91440" bIns="45720" numCol="1" anchor="ctr" anchorCtr="0" compatLnSpc="1">
            <a:prstTxWarp prst="textNoShape">
              <a:avLst/>
            </a:prstTxWarp>
            <a:noAutofit/>
          </a:bodyPr>
          <a:lstStyle/>
          <a:p>
            <a:pPr algn="ctr" eaLnBrk="0" hangingPunct="0">
              <a:lnSpc>
                <a:spcPct val="90000"/>
              </a:lnSpc>
              <a:defRPr/>
            </a:pPr>
            <a:r>
              <a:rPr lang="zh-CN" altLang="en-US" sz="4000" dirty="0" smtClean="0">
                <a:solidFill>
                  <a:schemeClr val="bg1"/>
                </a:solidFill>
                <a:cs typeface="+mj-cs"/>
              </a:rPr>
              <a:t>关于</a:t>
            </a:r>
            <a:r>
              <a:rPr lang="zh-CN" altLang="en-US" sz="4000" smtClean="0">
                <a:solidFill>
                  <a:schemeClr val="bg1"/>
                </a:solidFill>
                <a:cs typeface="+mj-cs"/>
              </a:rPr>
              <a:t>签约工作的再</a:t>
            </a:r>
            <a:r>
              <a:rPr lang="zh-CN" altLang="en-US" sz="4000" dirty="0" smtClean="0">
                <a:solidFill>
                  <a:schemeClr val="bg1"/>
                </a:solidFill>
                <a:cs typeface="+mj-cs"/>
              </a:rPr>
              <a:t>认识</a:t>
            </a:r>
            <a:endParaRPr lang="zh-CN" altLang="en-US" sz="4000" dirty="0">
              <a:solidFill>
                <a:schemeClr val="bg1"/>
              </a:solidFill>
              <a:cs typeface="+mj-cs"/>
            </a:endParaRPr>
          </a:p>
        </p:txBody>
      </p:sp>
    </p:spTree>
    <p:extLst>
      <p:ext uri="{BB962C8B-B14F-4D97-AF65-F5344CB8AC3E}">
        <p14:creationId xmlns:p14="http://schemas.microsoft.com/office/powerpoint/2010/main" val="23099901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fade">
                                      <p:cBhvr>
                                        <p:cTn id="7" dur="1000"/>
                                        <p:tgtEl>
                                          <p:spTgt spid="23554"/>
                                        </p:tgtEl>
                                      </p:cBhvr>
                                    </p:animEffect>
                                    <p:anim calcmode="lin" valueType="num">
                                      <p:cBhvr>
                                        <p:cTn id="8" dur="1000" fill="hold"/>
                                        <p:tgtEl>
                                          <p:spTgt spid="23554"/>
                                        </p:tgtEl>
                                        <p:attrNameLst>
                                          <p:attrName>ppt_x</p:attrName>
                                        </p:attrNameLst>
                                      </p:cBhvr>
                                      <p:tavLst>
                                        <p:tav tm="0">
                                          <p:val>
                                            <p:strVal val="#ppt_x"/>
                                          </p:val>
                                        </p:tav>
                                        <p:tav tm="100000">
                                          <p:val>
                                            <p:strVal val="#ppt_x"/>
                                          </p:val>
                                        </p:tav>
                                      </p:tavLst>
                                    </p:anim>
                                    <p:anim calcmode="lin" valueType="num">
                                      <p:cBhvr>
                                        <p:cTn id="9" dur="1000" fill="hold"/>
                                        <p:tgtEl>
                                          <p:spTgt spid="23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矩形 1"/>
          <p:cNvSpPr>
            <a:spLocks noChangeArrowheads="1"/>
          </p:cNvSpPr>
          <p:nvPr/>
        </p:nvSpPr>
        <p:spPr bwMode="auto">
          <a:xfrm>
            <a:off x="755576" y="2060848"/>
            <a:ext cx="7560840" cy="4124206"/>
          </a:xfrm>
          <a:prstGeom prst="rect">
            <a:avLst/>
          </a:prstGeom>
          <a:solidFill>
            <a:schemeClr val="bg1"/>
          </a:solidFill>
          <a:ln w="9525">
            <a:solidFill>
              <a:srgbClr val="0000FF"/>
            </a:solidFill>
            <a:miter lim="800000"/>
            <a:headEnd/>
            <a:tailEnd/>
          </a:ln>
        </p:spPr>
        <p:txBody>
          <a:bodyPr wrap="square">
            <a:spAutoFit/>
          </a:bodyPr>
          <a:lstStyle/>
          <a:p>
            <a:pPr eaLnBrk="0" hangingPunct="0"/>
            <a:r>
              <a:rPr lang="zh-CN" altLang="en-US" sz="2600" b="1" dirty="0" smtClean="0">
                <a:solidFill>
                  <a:srgbClr val="1C01BF"/>
                </a:solidFill>
                <a:latin typeface="华文楷体" pitchFamily="2" charset="-122"/>
                <a:ea typeface="华文楷体" pitchFamily="2" charset="-122"/>
                <a:sym typeface="Arial" pitchFamily="34" charset="0"/>
              </a:rPr>
              <a:t>乡村一体管理基础较好的地区，</a:t>
            </a:r>
            <a:r>
              <a:rPr lang="zh-CN" altLang="en-US" sz="2600" b="1" dirty="0">
                <a:solidFill>
                  <a:srgbClr val="1C01BF"/>
                </a:solidFill>
                <a:latin typeface="华文楷体" pitchFamily="2" charset="-122"/>
                <a:ea typeface="华文楷体" pitchFamily="2" charset="-122"/>
                <a:sym typeface="Arial" pitchFamily="34" charset="0"/>
              </a:rPr>
              <a:t>签约</a:t>
            </a:r>
            <a:r>
              <a:rPr lang="zh-CN" altLang="en-US" sz="2600" b="1" dirty="0" smtClean="0">
                <a:solidFill>
                  <a:srgbClr val="1C01BF"/>
                </a:solidFill>
                <a:latin typeface="华文楷体" pitchFamily="2" charset="-122"/>
                <a:ea typeface="华文楷体" pitchFamily="2" charset="-122"/>
                <a:sym typeface="Arial" pitchFamily="34" charset="0"/>
              </a:rPr>
              <a:t>服务主要在村社区卫生服务站开展，卫生院</a:t>
            </a:r>
            <a:r>
              <a:rPr lang="en-US" altLang="zh-CN" sz="2600" b="1" dirty="0" smtClean="0">
                <a:solidFill>
                  <a:srgbClr val="1C01BF"/>
                </a:solidFill>
                <a:latin typeface="华文楷体" pitchFamily="2" charset="-122"/>
                <a:ea typeface="华文楷体" pitchFamily="2" charset="-122"/>
                <a:sym typeface="Arial" pitchFamily="34" charset="0"/>
              </a:rPr>
              <a:t>----</a:t>
            </a:r>
          </a:p>
          <a:p>
            <a:r>
              <a:rPr lang="zh-CN" altLang="zh-CN" sz="2600" b="1" dirty="0">
                <a:solidFill>
                  <a:srgbClr val="C00000"/>
                </a:solidFill>
                <a:latin typeface="华文楷体" pitchFamily="2" charset="-122"/>
                <a:ea typeface="华文楷体" pitchFamily="2" charset="-122"/>
              </a:rPr>
              <a:t>常山县招贤中心</a:t>
            </a:r>
            <a:r>
              <a:rPr lang="zh-CN" altLang="zh-CN" sz="2600" b="1" dirty="0" smtClean="0">
                <a:solidFill>
                  <a:srgbClr val="C00000"/>
                </a:solidFill>
                <a:latin typeface="华文楷体" pitchFamily="2" charset="-122"/>
                <a:ea typeface="华文楷体" pitchFamily="2" charset="-122"/>
              </a:rPr>
              <a:t>卫生院</a:t>
            </a:r>
            <a:r>
              <a:rPr lang="zh-CN" altLang="en-US" sz="2600" b="1" dirty="0" smtClean="0">
                <a:solidFill>
                  <a:srgbClr val="C00000"/>
                </a:solidFill>
                <a:latin typeface="华文楷体" pitchFamily="2" charset="-122"/>
                <a:ea typeface="华文楷体" pitchFamily="2" charset="-122"/>
              </a:rPr>
              <a:t>：</a:t>
            </a:r>
            <a:r>
              <a:rPr lang="en-US" altLang="zh-CN" sz="2600" b="1" dirty="0" smtClean="0">
                <a:solidFill>
                  <a:srgbClr val="1C01BF"/>
                </a:solidFill>
                <a:latin typeface="华文楷体" pitchFamily="2" charset="-122"/>
                <a:ea typeface="华文楷体" pitchFamily="2" charset="-122"/>
              </a:rPr>
              <a:t>1</a:t>
            </a:r>
            <a:r>
              <a:rPr lang="zh-CN" altLang="zh-CN" sz="2600" b="1" dirty="0">
                <a:solidFill>
                  <a:srgbClr val="1C01BF"/>
                </a:solidFill>
                <a:latin typeface="华文楷体" pitchFamily="2" charset="-122"/>
                <a:ea typeface="华文楷体" pitchFamily="2" charset="-122"/>
              </a:rPr>
              <a:t>．设立慢病专科，县内专家坐诊解决疑难</a:t>
            </a:r>
            <a:r>
              <a:rPr lang="zh-CN" altLang="zh-CN" sz="2600" b="1" dirty="0" smtClean="0">
                <a:solidFill>
                  <a:srgbClr val="1C01BF"/>
                </a:solidFill>
                <a:latin typeface="华文楷体" pitchFamily="2" charset="-122"/>
                <a:ea typeface="华文楷体" pitchFamily="2" charset="-122"/>
              </a:rPr>
              <a:t>患者</a:t>
            </a:r>
            <a:r>
              <a:rPr lang="zh-CN" altLang="en-US" sz="2600" b="1" dirty="0" smtClean="0">
                <a:solidFill>
                  <a:srgbClr val="1C01BF"/>
                </a:solidFill>
                <a:latin typeface="华文楷体" pitchFamily="2" charset="-122"/>
                <a:ea typeface="华文楷体" pitchFamily="2" charset="-122"/>
              </a:rPr>
              <a:t>；</a:t>
            </a:r>
            <a:r>
              <a:rPr lang="en-US" altLang="zh-CN" sz="2600" b="1" dirty="0" smtClean="0">
                <a:solidFill>
                  <a:srgbClr val="1C01BF"/>
                </a:solidFill>
                <a:latin typeface="华文楷体" pitchFamily="2" charset="-122"/>
                <a:ea typeface="华文楷体" pitchFamily="2" charset="-122"/>
              </a:rPr>
              <a:t>2</a:t>
            </a:r>
            <a:r>
              <a:rPr lang="zh-CN" altLang="zh-CN" sz="2600" b="1" dirty="0">
                <a:solidFill>
                  <a:srgbClr val="1C01BF"/>
                </a:solidFill>
                <a:latin typeface="华文楷体" pitchFamily="2" charset="-122"/>
                <a:ea typeface="华文楷体" pitchFamily="2" charset="-122"/>
              </a:rPr>
              <a:t>．将慢病在门诊随访率纳入团队和签约服务考核，差别化发</a:t>
            </a:r>
            <a:r>
              <a:rPr lang="zh-CN" altLang="zh-CN" sz="2600" b="1" dirty="0" smtClean="0">
                <a:solidFill>
                  <a:srgbClr val="1C01BF"/>
                </a:solidFill>
                <a:latin typeface="华文楷体" pitchFamily="2" charset="-122"/>
                <a:ea typeface="华文楷体" pitchFamily="2" charset="-122"/>
              </a:rPr>
              <a:t>补贴</a:t>
            </a:r>
            <a:r>
              <a:rPr lang="zh-CN" altLang="en-US" sz="2600" b="1" dirty="0" smtClean="0">
                <a:solidFill>
                  <a:srgbClr val="1C01BF"/>
                </a:solidFill>
                <a:latin typeface="华文楷体" pitchFamily="2" charset="-122"/>
                <a:ea typeface="华文楷体" pitchFamily="2" charset="-122"/>
              </a:rPr>
              <a:t>；</a:t>
            </a:r>
            <a:r>
              <a:rPr lang="en-US" altLang="zh-CN" sz="2600" b="1" dirty="0" smtClean="0">
                <a:solidFill>
                  <a:srgbClr val="1C01BF"/>
                </a:solidFill>
                <a:latin typeface="华文楷体" pitchFamily="2" charset="-122"/>
                <a:ea typeface="华文楷体" pitchFamily="2" charset="-122"/>
              </a:rPr>
              <a:t>3</a:t>
            </a:r>
            <a:r>
              <a:rPr lang="zh-CN" altLang="zh-CN" sz="2600" b="1" dirty="0">
                <a:solidFill>
                  <a:srgbClr val="1C01BF"/>
                </a:solidFill>
                <a:latin typeface="华文楷体" pitchFamily="2" charset="-122"/>
                <a:ea typeface="华文楷体" pitchFamily="2" charset="-122"/>
              </a:rPr>
              <a:t>．激励患者诊间随访，积分</a:t>
            </a:r>
            <a:r>
              <a:rPr lang="zh-CN" altLang="zh-CN" sz="2600" b="1" dirty="0" smtClean="0">
                <a:solidFill>
                  <a:srgbClr val="1C01BF"/>
                </a:solidFill>
                <a:latin typeface="华文楷体" pitchFamily="2" charset="-122"/>
                <a:ea typeface="华文楷体" pitchFamily="2" charset="-122"/>
              </a:rPr>
              <a:t>管理</a:t>
            </a:r>
            <a:endParaRPr lang="en-US" altLang="zh-CN" sz="2600" b="1" dirty="0" smtClean="0">
              <a:solidFill>
                <a:srgbClr val="1C01BF"/>
              </a:solidFill>
              <a:latin typeface="华文楷体" pitchFamily="2" charset="-122"/>
              <a:ea typeface="华文楷体" pitchFamily="2" charset="-122"/>
            </a:endParaRPr>
          </a:p>
          <a:p>
            <a:r>
              <a:rPr lang="zh-CN" altLang="zh-CN" sz="2600" b="1" dirty="0">
                <a:solidFill>
                  <a:srgbClr val="C00000"/>
                </a:solidFill>
                <a:latin typeface="华文楷体" pitchFamily="2" charset="-122"/>
                <a:ea typeface="华文楷体" pitchFamily="2" charset="-122"/>
              </a:rPr>
              <a:t>常山县青石镇卫生院</a:t>
            </a:r>
            <a:r>
              <a:rPr lang="zh-CN" altLang="zh-CN" sz="2800" b="1" dirty="0"/>
              <a:t>：</a:t>
            </a:r>
            <a:r>
              <a:rPr lang="zh-CN" altLang="zh-CN" sz="2600" b="1" dirty="0">
                <a:solidFill>
                  <a:srgbClr val="1D4D1B"/>
                </a:solidFill>
                <a:latin typeface="华文楷体" pitchFamily="2" charset="-122"/>
                <a:ea typeface="华文楷体" pitchFamily="2" charset="-122"/>
              </a:rPr>
              <a:t>解决人员少与任务重</a:t>
            </a:r>
          </a:p>
          <a:p>
            <a:r>
              <a:rPr lang="zh-CN" altLang="zh-CN" sz="2600" b="1" dirty="0">
                <a:solidFill>
                  <a:srgbClr val="1C01BF"/>
                </a:solidFill>
                <a:latin typeface="华文楷体" pitchFamily="2" charset="-122"/>
                <a:ea typeface="华文楷体" pitchFamily="2" charset="-122"/>
              </a:rPr>
              <a:t>集中</a:t>
            </a:r>
            <a:r>
              <a:rPr lang="zh-CN" altLang="zh-CN" sz="2600" b="1" dirty="0" smtClean="0">
                <a:solidFill>
                  <a:srgbClr val="1C01BF"/>
                </a:solidFill>
                <a:latin typeface="华文楷体" pitchFamily="2" charset="-122"/>
                <a:ea typeface="华文楷体" pitchFamily="2" charset="-122"/>
              </a:rPr>
              <a:t>预约随访：提前</a:t>
            </a:r>
            <a:r>
              <a:rPr lang="zh-CN" altLang="zh-CN" sz="2600" b="1" dirty="0">
                <a:solidFill>
                  <a:srgbClr val="1C01BF"/>
                </a:solidFill>
                <a:latin typeface="华文楷体" pitchFamily="2" charset="-122"/>
                <a:ea typeface="华文楷体" pitchFamily="2" charset="-122"/>
              </a:rPr>
              <a:t>预约重点人群至某地，抱团下</a:t>
            </a:r>
            <a:r>
              <a:rPr lang="zh-CN" altLang="zh-CN" sz="2600" b="1" dirty="0" smtClean="0">
                <a:solidFill>
                  <a:srgbClr val="1C01BF"/>
                </a:solidFill>
                <a:latin typeface="华文楷体" pitchFamily="2" charset="-122"/>
                <a:ea typeface="华文楷体" pitchFamily="2" charset="-122"/>
              </a:rPr>
              <a:t>村</a:t>
            </a:r>
            <a:r>
              <a:rPr lang="zh-CN" altLang="en-US" sz="2600" b="1" dirty="0" smtClean="0">
                <a:solidFill>
                  <a:srgbClr val="1C01BF"/>
                </a:solidFill>
                <a:latin typeface="华文楷体" pitchFamily="2" charset="-122"/>
                <a:ea typeface="华文楷体" pitchFamily="2" charset="-122"/>
              </a:rPr>
              <a:t>，</a:t>
            </a:r>
            <a:r>
              <a:rPr lang="zh-CN" altLang="zh-CN" sz="2600" b="1" dirty="0" smtClean="0">
                <a:solidFill>
                  <a:srgbClr val="1C01BF"/>
                </a:solidFill>
                <a:latin typeface="华文楷体" pitchFamily="2" charset="-122"/>
                <a:ea typeface="华文楷体" pitchFamily="2" charset="-122"/>
              </a:rPr>
              <a:t>进行</a:t>
            </a:r>
            <a:r>
              <a:rPr lang="zh-CN" altLang="en-US" sz="2600" b="1" dirty="0" smtClean="0">
                <a:solidFill>
                  <a:srgbClr val="C00000"/>
                </a:solidFill>
                <a:latin typeface="华文楷体" pitchFamily="2" charset="-122"/>
                <a:ea typeface="华文楷体" pitchFamily="2" charset="-122"/>
              </a:rPr>
              <a:t>基本医疗</a:t>
            </a:r>
            <a:r>
              <a:rPr lang="zh-CN" altLang="en-US" sz="2600" dirty="0" smtClean="0">
                <a:solidFill>
                  <a:srgbClr val="1C01BF"/>
                </a:solidFill>
              </a:rPr>
              <a:t>、</a:t>
            </a:r>
            <a:r>
              <a:rPr lang="zh-CN" altLang="zh-CN" sz="2600" b="1" dirty="0" smtClean="0">
                <a:solidFill>
                  <a:srgbClr val="1C01BF"/>
                </a:solidFill>
                <a:latin typeface="华文楷体" pitchFamily="2" charset="-122"/>
                <a:ea typeface="华文楷体" pitchFamily="2" charset="-122"/>
              </a:rPr>
              <a:t>健康</a:t>
            </a:r>
            <a:r>
              <a:rPr lang="zh-CN" altLang="zh-CN" sz="2600" b="1" dirty="0">
                <a:solidFill>
                  <a:srgbClr val="1C01BF"/>
                </a:solidFill>
                <a:latin typeface="华文楷体" pitchFamily="2" charset="-122"/>
                <a:ea typeface="华文楷体" pitchFamily="2" charset="-122"/>
              </a:rPr>
              <a:t>宣教、</a:t>
            </a:r>
            <a:r>
              <a:rPr lang="zh-CN" altLang="zh-CN" sz="2600" b="1" dirty="0">
                <a:solidFill>
                  <a:srgbClr val="C00000"/>
                </a:solidFill>
                <a:latin typeface="华文楷体" pitchFamily="2" charset="-122"/>
                <a:ea typeface="华文楷体" pitchFamily="2" charset="-122"/>
              </a:rPr>
              <a:t>慢病随访</a:t>
            </a:r>
            <a:r>
              <a:rPr lang="zh-CN" altLang="zh-CN" sz="2600" b="1" dirty="0">
                <a:solidFill>
                  <a:srgbClr val="1C01BF"/>
                </a:solidFill>
                <a:latin typeface="华文楷体" pitchFamily="2" charset="-122"/>
                <a:ea typeface="华文楷体" pitchFamily="2" charset="-122"/>
              </a:rPr>
              <a:t>、孕产妇访视等，提高质量和</a:t>
            </a:r>
            <a:r>
              <a:rPr lang="zh-CN" altLang="zh-CN" sz="2600" b="1" dirty="0" smtClean="0">
                <a:solidFill>
                  <a:srgbClr val="1C01BF"/>
                </a:solidFill>
                <a:latin typeface="华文楷体" pitchFamily="2" charset="-122"/>
                <a:ea typeface="华文楷体" pitchFamily="2" charset="-122"/>
              </a:rPr>
              <a:t>效率</a:t>
            </a:r>
            <a:endParaRPr lang="zh-CN" altLang="en-US" dirty="0">
              <a:latin typeface="华文楷体" pitchFamily="2" charset="-122"/>
              <a:ea typeface="华文楷体" pitchFamily="2" charset="-122"/>
            </a:endParaRPr>
          </a:p>
        </p:txBody>
      </p:sp>
      <p:sp>
        <p:nvSpPr>
          <p:cNvPr id="39939" name="矩形 5"/>
          <p:cNvSpPr>
            <a:spLocks noChangeArrowheads="1"/>
          </p:cNvSpPr>
          <p:nvPr/>
        </p:nvSpPr>
        <p:spPr bwMode="auto">
          <a:xfrm>
            <a:off x="539552" y="1340768"/>
            <a:ext cx="79948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2800" dirty="0">
                <a:solidFill>
                  <a:srgbClr val="000000"/>
                </a:solidFill>
                <a:latin typeface="华文楷体" pitchFamily="2" charset="-122"/>
                <a:ea typeface="华文楷体" pitchFamily="2" charset="-122"/>
                <a:sym typeface="Arial" pitchFamily="34" charset="0"/>
              </a:rPr>
              <a:t>4、</a:t>
            </a:r>
            <a:r>
              <a:rPr lang="zh-CN" altLang="en-US" sz="2800" dirty="0">
                <a:solidFill>
                  <a:srgbClr val="000000"/>
                </a:solidFill>
                <a:latin typeface="华文楷体" pitchFamily="2" charset="-122"/>
                <a:ea typeface="华文楷体" pitchFamily="2" charset="-122"/>
                <a:sym typeface="Arial" pitchFamily="34" charset="0"/>
              </a:rPr>
              <a:t>真正的全科医疗必须是防与治的有机结合</a:t>
            </a:r>
            <a:endParaRPr lang="zh-CN" altLang="en-US" dirty="0">
              <a:solidFill>
                <a:srgbClr val="0000CC"/>
              </a:solidFill>
              <a:latin typeface="华文楷体" pitchFamily="2" charset="-122"/>
              <a:ea typeface="华文楷体" pitchFamily="2" charset="-122"/>
            </a:endParaRPr>
          </a:p>
        </p:txBody>
      </p:sp>
      <p:sp>
        <p:nvSpPr>
          <p:cNvPr id="39941" name="Rectangle 217"/>
          <p:cNvSpPr>
            <a:spLocks noChangeArrowheads="1"/>
          </p:cNvSpPr>
          <p:nvPr/>
        </p:nvSpPr>
        <p:spPr bwMode="auto">
          <a:xfrm>
            <a:off x="0" y="0"/>
            <a:ext cx="9144000" cy="1143000"/>
          </a:xfrm>
          <a:prstGeom prst="rect">
            <a:avLst/>
          </a:prstGeom>
          <a:solidFill>
            <a:srgbClr val="3333FF"/>
          </a:solidFill>
          <a:ln>
            <a:noFill/>
          </a:ln>
          <a:extLst/>
        </p:spPr>
        <p:txBody>
          <a:bodyPr anchor="ctr"/>
          <a:lstStyle/>
          <a:p>
            <a:pPr algn="ctr" eaLnBrk="0" hangingPunct="0">
              <a:lnSpc>
                <a:spcPct val="90000"/>
              </a:lnSpc>
            </a:pPr>
            <a:r>
              <a:rPr lang="zh-CN" altLang="en-US" sz="4000" dirty="0">
                <a:solidFill>
                  <a:schemeClr val="bg1"/>
                </a:solidFill>
                <a:latin typeface="华文楷体" pitchFamily="2" charset="-122"/>
                <a:ea typeface="华文楷体" pitchFamily="2" charset="-122"/>
                <a:sym typeface="Arial" pitchFamily="34" charset="0"/>
              </a:rPr>
              <a:t>关于签约工作的再认识</a:t>
            </a:r>
            <a:endParaRPr lang="zh-CN" altLang="en-US" dirty="0">
              <a:solidFill>
                <a:srgbClr val="0000CC"/>
              </a:solidFill>
              <a:latin typeface="华文楷体" pitchFamily="2" charset="-122"/>
              <a:ea typeface="华文楷体" pitchFamily="2" charset="-122"/>
            </a:endParaRPr>
          </a:p>
        </p:txBody>
      </p:sp>
    </p:spTree>
    <p:extLst>
      <p:ext uri="{BB962C8B-B14F-4D97-AF65-F5344CB8AC3E}">
        <p14:creationId xmlns:p14="http://schemas.microsoft.com/office/powerpoint/2010/main" val="3273227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9938"/>
                                        </p:tgtEl>
                                        <p:attrNameLst>
                                          <p:attrName>style.visibility</p:attrName>
                                        </p:attrNameLst>
                                      </p:cBhvr>
                                      <p:to>
                                        <p:strVal val="visible"/>
                                      </p:to>
                                    </p:set>
                                    <p:animEffect filter="fade">
                                      <p:cBhvr>
                                        <p:cTn id="7" dur="1000"/>
                                        <p:tgtEl>
                                          <p:spTgt spid="39938"/>
                                        </p:tgtEl>
                                      </p:cBhvr>
                                    </p:animEffect>
                                    <p:anim calcmode="lin" valueType="num">
                                      <p:cBhvr>
                                        <p:cTn id="8" dur="1000" fill="hold"/>
                                        <p:tgtEl>
                                          <p:spTgt spid="39938"/>
                                        </p:tgtEl>
                                        <p:attrNameLst>
                                          <p:attrName>ppt_x</p:attrName>
                                        </p:attrNameLst>
                                      </p:cBhvr>
                                      <p:tavLst>
                                        <p:tav tm="0">
                                          <p:val>
                                            <p:strVal val="#ppt_x"/>
                                          </p:val>
                                        </p:tav>
                                        <p:tav tm="100000">
                                          <p:val>
                                            <p:strVal val="#ppt_x"/>
                                          </p:val>
                                        </p:tav>
                                      </p:tavLst>
                                    </p:anim>
                                    <p:anim calcmode="lin" valueType="num">
                                      <p:cBhvr>
                                        <p:cTn id="9" dur="1000" fill="hold"/>
                                        <p:tgtEl>
                                          <p:spTgt spid="399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1"/>
          <p:cNvSpPr>
            <a:spLocks noChangeArrowheads="1"/>
          </p:cNvSpPr>
          <p:nvPr/>
        </p:nvSpPr>
        <p:spPr bwMode="auto">
          <a:xfrm>
            <a:off x="990600" y="3374410"/>
            <a:ext cx="7086600" cy="2970044"/>
          </a:xfrm>
          <a:prstGeom prst="rect">
            <a:avLst/>
          </a:prstGeom>
          <a:solidFill>
            <a:srgbClr val="0070C0"/>
          </a:solidFill>
          <a:ln>
            <a:solidFill>
              <a:srgbClr val="0000FF"/>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txBody>
          <a:bodyPr wrap="square">
            <a:spAutoFit/>
          </a:bodyPr>
          <a:lstStyle/>
          <a:p>
            <a:r>
              <a:rPr lang="zh-CN" altLang="en-US" sz="2600" dirty="0" smtClean="0">
                <a:solidFill>
                  <a:schemeClr val="accent3"/>
                </a:solidFill>
                <a:effectLst>
                  <a:outerShdw blurRad="38100" dist="38100" dir="2700000" algn="tl">
                    <a:srgbClr val="C0C0C0"/>
                  </a:outerShdw>
                </a:effectLst>
              </a:rPr>
              <a:t>        一方面要做好基层医务人员的培训宣传，让他们充分理解政策内涵，积极主动地参与到这项工作中来</a:t>
            </a:r>
            <a:endParaRPr lang="en-US" altLang="zh-CN" sz="2600" dirty="0" smtClean="0">
              <a:solidFill>
                <a:schemeClr val="accent3"/>
              </a:solidFill>
              <a:effectLst>
                <a:outerShdw blurRad="38100" dist="38100" dir="2700000" algn="tl">
                  <a:srgbClr val="C0C0C0"/>
                </a:outerShdw>
              </a:effectLst>
            </a:endParaRPr>
          </a:p>
          <a:p>
            <a:pPr>
              <a:spcBef>
                <a:spcPts val="600"/>
              </a:spcBef>
            </a:pPr>
            <a:r>
              <a:rPr lang="en-US" altLang="zh-CN" sz="2600" dirty="0" smtClean="0">
                <a:solidFill>
                  <a:schemeClr val="accent3"/>
                </a:solidFill>
                <a:effectLst>
                  <a:outerShdw blurRad="38100" dist="38100" dir="2700000" algn="tl">
                    <a:srgbClr val="C0C0C0"/>
                  </a:outerShdw>
                </a:effectLst>
              </a:rPr>
              <a:t>       </a:t>
            </a:r>
            <a:r>
              <a:rPr lang="zh-CN" altLang="en-US" sz="2600" dirty="0" smtClean="0">
                <a:solidFill>
                  <a:schemeClr val="accent3"/>
                </a:solidFill>
                <a:effectLst>
                  <a:outerShdw blurRad="38100" dist="38100" dir="2700000" algn="tl">
                    <a:srgbClr val="C0C0C0"/>
                  </a:outerShdw>
                </a:effectLst>
              </a:rPr>
              <a:t>另一方面要向居民群众做好政策解读和宣传，</a:t>
            </a:r>
            <a:r>
              <a:rPr lang="zh-CN" altLang="en-US" sz="2600" spc="-100" dirty="0" smtClean="0">
                <a:solidFill>
                  <a:schemeClr val="accent3"/>
                </a:solidFill>
                <a:effectLst>
                  <a:outerShdw blurRad="38100" dist="38100" dir="2700000" algn="tl">
                    <a:srgbClr val="C0C0C0"/>
                  </a:outerShdw>
                </a:effectLst>
              </a:rPr>
              <a:t>让他们理解和接纳签约服务，逐步培育出理性的就医习惯，扭转大病小病都往大医院赶的局面</a:t>
            </a:r>
            <a:endParaRPr lang="zh-CN" altLang="en-US" sz="2600" spc="-100" dirty="0">
              <a:solidFill>
                <a:schemeClr val="accent3"/>
              </a:solidFill>
              <a:effectLst>
                <a:outerShdw blurRad="38100" dist="38100" dir="2700000" algn="tl">
                  <a:srgbClr val="C0C0C0"/>
                </a:outerShdw>
              </a:effectLst>
            </a:endParaRPr>
          </a:p>
        </p:txBody>
      </p:sp>
      <p:sp>
        <p:nvSpPr>
          <p:cNvPr id="5" name="矩形 4"/>
          <p:cNvSpPr/>
          <p:nvPr/>
        </p:nvSpPr>
        <p:spPr>
          <a:xfrm>
            <a:off x="228600" y="1600200"/>
            <a:ext cx="4191000" cy="779124"/>
          </a:xfrm>
          <a:prstGeom prst="rect">
            <a:avLst/>
          </a:prstGeom>
        </p:spPr>
        <p:txBody>
          <a:bodyPr wrap="square">
            <a:spAutoFit/>
          </a:bodyPr>
          <a:lstStyle/>
          <a:p>
            <a:pPr marL="0" lvl="1">
              <a:lnSpc>
                <a:spcPct val="155000"/>
              </a:lnSpc>
              <a:defRPr/>
            </a:pPr>
            <a:r>
              <a:rPr lang="zh-CN" altLang="en-US" sz="3200" dirty="0" smtClean="0">
                <a:solidFill>
                  <a:srgbClr val="C00000"/>
                </a:solidFill>
                <a:effectLst>
                  <a:outerShdw blurRad="38100" dist="38100" dir="2700000" algn="tl">
                    <a:srgbClr val="C0C0C0"/>
                  </a:outerShdw>
                </a:effectLst>
              </a:rPr>
              <a:t>（一）统一思想认识 </a:t>
            </a:r>
            <a:endParaRPr lang="en-US" altLang="zh-CN" sz="3200" dirty="0" smtClean="0">
              <a:solidFill>
                <a:srgbClr val="C00000"/>
              </a:solidFill>
              <a:effectLst>
                <a:outerShdw blurRad="38100" dist="38100" dir="2700000" algn="tl">
                  <a:srgbClr val="C0C0C0"/>
                </a:outerShdw>
              </a:effectLst>
            </a:endParaRPr>
          </a:p>
        </p:txBody>
      </p:sp>
      <p:sp>
        <p:nvSpPr>
          <p:cNvPr id="6" name="矩形 5"/>
          <p:cNvSpPr/>
          <p:nvPr/>
        </p:nvSpPr>
        <p:spPr>
          <a:xfrm>
            <a:off x="685800" y="2590800"/>
            <a:ext cx="7848600" cy="523220"/>
          </a:xfrm>
          <a:prstGeom prst="rect">
            <a:avLst/>
          </a:prstGeom>
        </p:spPr>
        <p:txBody>
          <a:bodyPr wrap="square">
            <a:spAutoFit/>
          </a:bodyPr>
          <a:lstStyle/>
          <a:p>
            <a:r>
              <a:rPr lang="en-US" altLang="zh-CN" sz="2800" dirty="0" smtClean="0">
                <a:effectLst>
                  <a:outerShdw blurRad="38100" dist="38100" dir="2700000" algn="tl">
                    <a:srgbClr val="000000">
                      <a:alpha val="43137"/>
                    </a:srgbClr>
                  </a:outerShdw>
                </a:effectLst>
              </a:rPr>
              <a:t>5、</a:t>
            </a:r>
            <a:r>
              <a:rPr lang="zh-CN" altLang="en-US" sz="2800" dirty="0" smtClean="0"/>
              <a:t>要加强签约服务的宣传</a:t>
            </a:r>
            <a:endParaRPr lang="zh-CN" altLang="en-US" sz="2800" dirty="0" smtClean="0">
              <a:effectLst>
                <a:outerShdw blurRad="38100" dist="38100" dir="2700000" algn="tl">
                  <a:srgbClr val="000000">
                    <a:alpha val="43137"/>
                  </a:srgbClr>
                </a:outerShdw>
              </a:effectLst>
            </a:endParaRPr>
          </a:p>
        </p:txBody>
      </p:sp>
      <p:sp>
        <p:nvSpPr>
          <p:cNvPr id="7" name="矩形 6"/>
          <p:cNvSpPr/>
          <p:nvPr/>
        </p:nvSpPr>
        <p:spPr>
          <a:xfrm>
            <a:off x="6553200" y="1524000"/>
            <a:ext cx="1620957" cy="523220"/>
          </a:xfrm>
          <a:prstGeom prst="rect">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r>
              <a:rPr lang="zh-CN" altLang="en-US" sz="2800" dirty="0" smtClean="0">
                <a:solidFill>
                  <a:schemeClr val="accent3"/>
                </a:solidFill>
                <a:effectLst>
                  <a:outerShdw blurRad="38100" dist="38100" dir="2700000" algn="tl">
                    <a:srgbClr val="C0C0C0"/>
                  </a:outerShdw>
                </a:effectLst>
              </a:rPr>
              <a:t>几个问题</a:t>
            </a:r>
            <a:endParaRPr lang="zh-CN" altLang="en-US" sz="2800" dirty="0"/>
          </a:p>
        </p:txBody>
      </p:sp>
      <p:sp>
        <p:nvSpPr>
          <p:cNvPr id="8" name="Rectangle 217"/>
          <p:cNvSpPr>
            <a:spLocks noChangeArrowheads="1"/>
          </p:cNvSpPr>
          <p:nvPr/>
        </p:nvSpPr>
        <p:spPr bwMode="auto">
          <a:xfrm>
            <a:off x="0" y="0"/>
            <a:ext cx="9144000" cy="1143000"/>
          </a:xfrm>
          <a:prstGeom prst="rect">
            <a:avLst/>
          </a:prstGeom>
          <a:solidFill>
            <a:srgbClr val="0000FF"/>
          </a:solidFill>
          <a:ln w="9525">
            <a:noFill/>
            <a:miter lim="800000"/>
            <a:headEnd/>
            <a:tailEnd/>
          </a:ln>
          <a:extLst/>
        </p:spPr>
        <p:txBody>
          <a:bodyPr vert="horz" wrap="square" lIns="91440" tIns="45720" rIns="91440" bIns="45720" numCol="1" anchor="ctr" anchorCtr="0" compatLnSpc="1">
            <a:prstTxWarp prst="textNoShape">
              <a:avLst/>
            </a:prstTxWarp>
            <a:noAutofit/>
          </a:bodyPr>
          <a:lstStyle/>
          <a:p>
            <a:pPr algn="ctr" eaLnBrk="0" hangingPunct="0">
              <a:lnSpc>
                <a:spcPct val="90000"/>
              </a:lnSpc>
              <a:defRPr/>
            </a:pPr>
            <a:r>
              <a:rPr lang="zh-CN" altLang="en-US" sz="4000" dirty="0" smtClean="0">
                <a:solidFill>
                  <a:schemeClr val="bg1"/>
                </a:solidFill>
                <a:cs typeface="+mj-cs"/>
              </a:rPr>
              <a:t>关于</a:t>
            </a:r>
            <a:r>
              <a:rPr lang="zh-CN" altLang="en-US" sz="4000" smtClean="0">
                <a:solidFill>
                  <a:schemeClr val="bg1"/>
                </a:solidFill>
                <a:cs typeface="+mj-cs"/>
              </a:rPr>
              <a:t>签约工作的再</a:t>
            </a:r>
            <a:r>
              <a:rPr lang="zh-CN" altLang="en-US" sz="4000" dirty="0" smtClean="0">
                <a:solidFill>
                  <a:schemeClr val="bg1"/>
                </a:solidFill>
                <a:cs typeface="+mj-cs"/>
              </a:rPr>
              <a:t>认识</a:t>
            </a:r>
            <a:endParaRPr lang="zh-CN" altLang="en-US" sz="4000" dirty="0">
              <a:solidFill>
                <a:schemeClr val="bg1"/>
              </a:solidFill>
              <a:cs typeface="+mj-cs"/>
            </a:endParaRPr>
          </a:p>
        </p:txBody>
      </p:sp>
    </p:spTree>
    <p:extLst>
      <p:ext uri="{BB962C8B-B14F-4D97-AF65-F5344CB8AC3E}">
        <p14:creationId xmlns:p14="http://schemas.microsoft.com/office/powerpoint/2010/main" val="29458827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fade">
                                      <p:cBhvr>
                                        <p:cTn id="7" dur="1000"/>
                                        <p:tgtEl>
                                          <p:spTgt spid="23554"/>
                                        </p:tgtEl>
                                      </p:cBhvr>
                                    </p:animEffect>
                                    <p:anim calcmode="lin" valueType="num">
                                      <p:cBhvr>
                                        <p:cTn id="8" dur="1000" fill="hold"/>
                                        <p:tgtEl>
                                          <p:spTgt spid="23554"/>
                                        </p:tgtEl>
                                        <p:attrNameLst>
                                          <p:attrName>ppt_x</p:attrName>
                                        </p:attrNameLst>
                                      </p:cBhvr>
                                      <p:tavLst>
                                        <p:tav tm="0">
                                          <p:val>
                                            <p:strVal val="#ppt_x"/>
                                          </p:val>
                                        </p:tav>
                                        <p:tav tm="100000">
                                          <p:val>
                                            <p:strVal val="#ppt_x"/>
                                          </p:val>
                                        </p:tav>
                                      </p:tavLst>
                                    </p:anim>
                                    <p:anim calcmode="lin" valueType="num">
                                      <p:cBhvr>
                                        <p:cTn id="9" dur="1000" fill="hold"/>
                                        <p:tgtEl>
                                          <p:spTgt spid="23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1"/>
          <p:cNvSpPr>
            <a:spLocks noChangeArrowheads="1"/>
          </p:cNvSpPr>
          <p:nvPr/>
        </p:nvSpPr>
        <p:spPr bwMode="auto">
          <a:xfrm>
            <a:off x="685800" y="3222010"/>
            <a:ext cx="7848600" cy="2893100"/>
          </a:xfrm>
          <a:prstGeom prst="rect">
            <a:avLst/>
          </a:prstGeom>
          <a:solidFill>
            <a:srgbClr val="0070C0"/>
          </a:solidFill>
          <a:ln>
            <a:solidFill>
              <a:srgbClr val="0000FF"/>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txBody>
          <a:bodyPr wrap="square">
            <a:spAutoFit/>
          </a:bodyPr>
          <a:lstStyle/>
          <a:p>
            <a:r>
              <a:rPr lang="zh-CN" altLang="en-US" sz="2600" dirty="0" smtClean="0">
                <a:solidFill>
                  <a:schemeClr val="accent3"/>
                </a:solidFill>
                <a:effectLst>
                  <a:outerShdw blurRad="38100" dist="38100" dir="2700000" algn="tl">
                    <a:srgbClr val="C0C0C0"/>
                  </a:outerShdw>
                </a:effectLst>
              </a:rPr>
              <a:t>        在开展签约服务的初期，不要盲目追求服务数量，要通过机制完善、流程再造，不断优化签约对象的服务体验，让签约对象明显感受到签与不签具有本质上的区别。通过内涵质量持续改进，提高签约服务的含金量，通过群众口碑，吸引居民群众自愿签约、主动签约，实现签约服务的良性发展。</a:t>
            </a:r>
            <a:r>
              <a:rPr lang="zh-CN" altLang="en-US" sz="2600" dirty="0" smtClean="0">
                <a:solidFill>
                  <a:srgbClr val="FFFF00"/>
                </a:solidFill>
                <a:effectLst>
                  <a:outerShdw blurRad="38100" dist="38100" dir="2700000" algn="tl">
                    <a:srgbClr val="C0C0C0"/>
                  </a:outerShdw>
                </a:effectLst>
              </a:rPr>
              <a:t>在保证质量的基础上，再扩展数量</a:t>
            </a:r>
            <a:endParaRPr lang="zh-CN" altLang="en-US" sz="2600" dirty="0">
              <a:solidFill>
                <a:srgbClr val="FFFF00"/>
              </a:solidFill>
              <a:effectLst>
                <a:outerShdw blurRad="38100" dist="38100" dir="2700000" algn="tl">
                  <a:srgbClr val="C0C0C0"/>
                </a:outerShdw>
              </a:effectLst>
            </a:endParaRPr>
          </a:p>
        </p:txBody>
      </p:sp>
      <p:sp>
        <p:nvSpPr>
          <p:cNvPr id="5" name="矩形 4"/>
          <p:cNvSpPr/>
          <p:nvPr/>
        </p:nvSpPr>
        <p:spPr>
          <a:xfrm>
            <a:off x="228600" y="1447800"/>
            <a:ext cx="4191000" cy="779124"/>
          </a:xfrm>
          <a:prstGeom prst="rect">
            <a:avLst/>
          </a:prstGeom>
        </p:spPr>
        <p:txBody>
          <a:bodyPr wrap="square">
            <a:spAutoFit/>
          </a:bodyPr>
          <a:lstStyle/>
          <a:p>
            <a:pPr marL="0" lvl="1">
              <a:lnSpc>
                <a:spcPct val="155000"/>
              </a:lnSpc>
              <a:defRPr/>
            </a:pPr>
            <a:r>
              <a:rPr lang="zh-CN" altLang="en-US" sz="3200" dirty="0" smtClean="0">
                <a:solidFill>
                  <a:srgbClr val="C00000"/>
                </a:solidFill>
                <a:effectLst>
                  <a:outerShdw blurRad="38100" dist="38100" dir="2700000" algn="tl">
                    <a:srgbClr val="C0C0C0"/>
                  </a:outerShdw>
                </a:effectLst>
              </a:rPr>
              <a:t>（一）统一思想认识 </a:t>
            </a:r>
            <a:endParaRPr lang="en-US" altLang="zh-CN" sz="3200" dirty="0" smtClean="0">
              <a:solidFill>
                <a:srgbClr val="C00000"/>
              </a:solidFill>
              <a:effectLst>
                <a:outerShdw blurRad="38100" dist="38100" dir="2700000" algn="tl">
                  <a:srgbClr val="C0C0C0"/>
                </a:outerShdw>
              </a:effectLst>
            </a:endParaRPr>
          </a:p>
        </p:txBody>
      </p:sp>
      <p:sp>
        <p:nvSpPr>
          <p:cNvPr id="6" name="矩形 5"/>
          <p:cNvSpPr/>
          <p:nvPr/>
        </p:nvSpPr>
        <p:spPr>
          <a:xfrm>
            <a:off x="685800" y="2438400"/>
            <a:ext cx="7848600" cy="523220"/>
          </a:xfrm>
          <a:prstGeom prst="rect">
            <a:avLst/>
          </a:prstGeom>
        </p:spPr>
        <p:txBody>
          <a:bodyPr wrap="square">
            <a:spAutoFit/>
          </a:bodyPr>
          <a:lstStyle/>
          <a:p>
            <a:r>
              <a:rPr lang="en-US" altLang="zh-CN" sz="2800" dirty="0" smtClean="0">
                <a:effectLst>
                  <a:outerShdw blurRad="38100" dist="38100" dir="2700000" algn="tl">
                    <a:srgbClr val="000000">
                      <a:alpha val="43137"/>
                    </a:srgbClr>
                  </a:outerShdw>
                </a:effectLst>
              </a:rPr>
              <a:t>6、</a:t>
            </a:r>
            <a:r>
              <a:rPr lang="zh-CN" altLang="en-US" sz="2800" dirty="0" smtClean="0"/>
              <a:t>把握服务质量与服务数量的关系</a:t>
            </a:r>
            <a:endParaRPr lang="zh-CN" altLang="en-US" sz="2800" dirty="0" smtClean="0">
              <a:effectLst>
                <a:outerShdw blurRad="38100" dist="38100" dir="2700000" algn="tl">
                  <a:srgbClr val="000000">
                    <a:alpha val="43137"/>
                  </a:srgbClr>
                </a:outerShdw>
              </a:effectLst>
            </a:endParaRPr>
          </a:p>
        </p:txBody>
      </p:sp>
      <p:sp>
        <p:nvSpPr>
          <p:cNvPr id="7" name="矩形 6"/>
          <p:cNvSpPr/>
          <p:nvPr/>
        </p:nvSpPr>
        <p:spPr>
          <a:xfrm>
            <a:off x="6553200" y="1524000"/>
            <a:ext cx="1620957" cy="523220"/>
          </a:xfrm>
          <a:prstGeom prst="rect">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r>
              <a:rPr lang="zh-CN" altLang="en-US" sz="2800" dirty="0" smtClean="0">
                <a:solidFill>
                  <a:schemeClr val="accent3"/>
                </a:solidFill>
                <a:effectLst>
                  <a:outerShdw blurRad="38100" dist="38100" dir="2700000" algn="tl">
                    <a:srgbClr val="C0C0C0"/>
                  </a:outerShdw>
                </a:effectLst>
              </a:rPr>
              <a:t>几个问题</a:t>
            </a:r>
            <a:endParaRPr lang="zh-CN" altLang="en-US" sz="2800" dirty="0"/>
          </a:p>
        </p:txBody>
      </p:sp>
      <p:sp>
        <p:nvSpPr>
          <p:cNvPr id="8" name="Rectangle 217"/>
          <p:cNvSpPr>
            <a:spLocks noChangeArrowheads="1"/>
          </p:cNvSpPr>
          <p:nvPr/>
        </p:nvSpPr>
        <p:spPr bwMode="auto">
          <a:xfrm>
            <a:off x="0" y="0"/>
            <a:ext cx="9144000" cy="1143000"/>
          </a:xfrm>
          <a:prstGeom prst="rect">
            <a:avLst/>
          </a:prstGeom>
          <a:solidFill>
            <a:srgbClr val="0000FF"/>
          </a:solidFill>
          <a:ln w="9525">
            <a:noFill/>
            <a:miter lim="800000"/>
            <a:headEnd/>
            <a:tailEnd/>
          </a:ln>
          <a:extLst/>
        </p:spPr>
        <p:txBody>
          <a:bodyPr vert="horz" wrap="square" lIns="91440" tIns="45720" rIns="91440" bIns="45720" numCol="1" anchor="ctr" anchorCtr="0" compatLnSpc="1">
            <a:prstTxWarp prst="textNoShape">
              <a:avLst/>
            </a:prstTxWarp>
            <a:noAutofit/>
          </a:bodyPr>
          <a:lstStyle/>
          <a:p>
            <a:pPr algn="ctr" eaLnBrk="0" hangingPunct="0">
              <a:lnSpc>
                <a:spcPct val="90000"/>
              </a:lnSpc>
              <a:defRPr/>
            </a:pPr>
            <a:r>
              <a:rPr lang="zh-CN" altLang="en-US" sz="4000" dirty="0" smtClean="0">
                <a:solidFill>
                  <a:schemeClr val="bg1"/>
                </a:solidFill>
                <a:cs typeface="+mj-cs"/>
              </a:rPr>
              <a:t>关于</a:t>
            </a:r>
            <a:r>
              <a:rPr lang="zh-CN" altLang="en-US" sz="4000" smtClean="0">
                <a:solidFill>
                  <a:schemeClr val="bg1"/>
                </a:solidFill>
                <a:cs typeface="+mj-cs"/>
              </a:rPr>
              <a:t>签约工作的再</a:t>
            </a:r>
            <a:r>
              <a:rPr lang="zh-CN" altLang="en-US" sz="4000" dirty="0" smtClean="0">
                <a:solidFill>
                  <a:schemeClr val="bg1"/>
                </a:solidFill>
                <a:cs typeface="+mj-cs"/>
              </a:rPr>
              <a:t>认识</a:t>
            </a:r>
            <a:endParaRPr lang="zh-CN" altLang="en-US" sz="4000" dirty="0">
              <a:solidFill>
                <a:schemeClr val="bg1"/>
              </a:solidFill>
              <a:cs typeface="+mj-cs"/>
            </a:endParaRPr>
          </a:p>
        </p:txBody>
      </p:sp>
    </p:spTree>
    <p:extLst>
      <p:ext uri="{BB962C8B-B14F-4D97-AF65-F5344CB8AC3E}">
        <p14:creationId xmlns:p14="http://schemas.microsoft.com/office/powerpoint/2010/main" val="38534148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fade">
                                      <p:cBhvr>
                                        <p:cTn id="7" dur="1000"/>
                                        <p:tgtEl>
                                          <p:spTgt spid="23554"/>
                                        </p:tgtEl>
                                      </p:cBhvr>
                                    </p:animEffect>
                                    <p:anim calcmode="lin" valueType="num">
                                      <p:cBhvr>
                                        <p:cTn id="8" dur="1000" fill="hold"/>
                                        <p:tgtEl>
                                          <p:spTgt spid="23554"/>
                                        </p:tgtEl>
                                        <p:attrNameLst>
                                          <p:attrName>ppt_x</p:attrName>
                                        </p:attrNameLst>
                                      </p:cBhvr>
                                      <p:tavLst>
                                        <p:tav tm="0">
                                          <p:val>
                                            <p:strVal val="#ppt_x"/>
                                          </p:val>
                                        </p:tav>
                                        <p:tav tm="100000">
                                          <p:val>
                                            <p:strVal val="#ppt_x"/>
                                          </p:val>
                                        </p:tav>
                                      </p:tavLst>
                                    </p:anim>
                                    <p:anim calcmode="lin" valueType="num">
                                      <p:cBhvr>
                                        <p:cTn id="9" dur="1000" fill="hold"/>
                                        <p:tgtEl>
                                          <p:spTgt spid="23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17"/>
          <p:cNvSpPr>
            <a:spLocks noChangeArrowheads="1"/>
          </p:cNvSpPr>
          <p:nvPr/>
        </p:nvSpPr>
        <p:spPr bwMode="auto">
          <a:xfrm>
            <a:off x="0" y="0"/>
            <a:ext cx="9144000" cy="1143000"/>
          </a:xfrm>
          <a:prstGeom prst="rect">
            <a:avLst/>
          </a:prstGeom>
          <a:solidFill>
            <a:srgbClr val="0000FF"/>
          </a:solidFill>
          <a:ln w="9525">
            <a:noFill/>
            <a:miter lim="800000"/>
          </a:ln>
        </p:spPr>
        <p:txBody>
          <a:bodyPr vert="horz" wrap="square" lIns="91440" tIns="45720" rIns="91440" bIns="45720" numCol="1" anchor="ctr" anchorCtr="0" compatLnSpc="1">
            <a:noAutofit/>
          </a:bodyPr>
          <a:lstStyle/>
          <a:p>
            <a:pPr algn="ctr" eaLnBrk="0" hangingPunct="0">
              <a:lnSpc>
                <a:spcPct val="90000"/>
              </a:lnSpc>
              <a:defRPr/>
            </a:pPr>
            <a:r>
              <a:rPr lang="zh-CN" altLang="en-US" sz="4000">
                <a:solidFill>
                  <a:schemeClr val="bg1"/>
                </a:solidFill>
                <a:cs typeface="+mj-cs"/>
              </a:rPr>
              <a:t>分级诊疗制度设计 </a:t>
            </a:r>
          </a:p>
        </p:txBody>
      </p:sp>
      <p:sp>
        <p:nvSpPr>
          <p:cNvPr id="6" name="矩形 5"/>
          <p:cNvSpPr/>
          <p:nvPr/>
        </p:nvSpPr>
        <p:spPr>
          <a:xfrm>
            <a:off x="179512" y="2439793"/>
            <a:ext cx="8393016" cy="3560975"/>
          </a:xfrm>
          <a:prstGeom prst="rect">
            <a:avLst/>
          </a:prstGeom>
        </p:spPr>
        <p:txBody>
          <a:bodyPr wrap="square">
            <a:spAutoFit/>
          </a:bodyPr>
          <a:lstStyle/>
          <a:p>
            <a:pPr marL="457200" indent="-457200" eaLnBrk="0" hangingPunct="0">
              <a:lnSpc>
                <a:spcPct val="115000"/>
              </a:lnSpc>
              <a:defRPr/>
            </a:pPr>
            <a:r>
              <a:rPr lang="en-US" altLang="zh-CN" sz="2800" dirty="0">
                <a:solidFill>
                  <a:srgbClr val="000099"/>
                </a:solidFill>
                <a:effectLst>
                  <a:outerShdw blurRad="38100" dist="38100" dir="2700000" algn="tl">
                    <a:srgbClr val="000000">
                      <a:alpha val="43137"/>
                    </a:srgbClr>
                  </a:outerShdw>
                </a:effectLst>
              </a:rPr>
              <a:t>      </a:t>
            </a:r>
            <a:r>
              <a:rPr lang="en-US" altLang="zh-CN" sz="2800" dirty="0" smtClean="0">
                <a:solidFill>
                  <a:srgbClr val="000099"/>
                </a:solidFill>
                <a:effectLst>
                  <a:outerShdw blurRad="38100" dist="38100" dir="2700000" algn="tl">
                    <a:srgbClr val="000000">
                      <a:alpha val="43137"/>
                    </a:srgbClr>
                  </a:outerShdw>
                </a:effectLst>
              </a:rPr>
              <a:t>       </a:t>
            </a:r>
            <a:r>
              <a:rPr lang="en-US" altLang="zh-CN" sz="2800" dirty="0" smtClean="0">
                <a:solidFill>
                  <a:srgbClr val="CC0000"/>
                </a:solidFill>
                <a:effectLst>
                  <a:outerShdw blurRad="38100" dist="38100" dir="2700000" algn="tl">
                    <a:srgbClr val="000000">
                      <a:alpha val="43137"/>
                    </a:srgbClr>
                  </a:outerShdw>
                </a:effectLst>
              </a:rPr>
              <a:t>2014</a:t>
            </a:r>
            <a:r>
              <a:rPr lang="zh-CN" altLang="en-US" sz="2800" dirty="0" smtClean="0">
                <a:solidFill>
                  <a:srgbClr val="CC0000"/>
                </a:solidFill>
                <a:effectLst>
                  <a:outerShdw blurRad="38100" dist="38100" dir="2700000" algn="tl">
                    <a:srgbClr val="000000">
                      <a:alpha val="43137"/>
                    </a:srgbClr>
                  </a:outerShdw>
                </a:effectLst>
              </a:rPr>
              <a:t>年</a:t>
            </a:r>
            <a:r>
              <a:rPr lang="en-US" altLang="zh-CN" sz="2800" dirty="0" smtClean="0">
                <a:solidFill>
                  <a:srgbClr val="CC0000"/>
                </a:solidFill>
                <a:effectLst>
                  <a:outerShdw blurRad="38100" dist="38100" dir="2700000" algn="tl">
                    <a:srgbClr val="000000">
                      <a:alpha val="43137"/>
                    </a:srgbClr>
                  </a:outerShdw>
                </a:effectLst>
              </a:rPr>
              <a:t>4</a:t>
            </a:r>
            <a:r>
              <a:rPr lang="zh-CN" altLang="en-US" sz="2800" dirty="0" smtClean="0">
                <a:solidFill>
                  <a:srgbClr val="CC0000"/>
                </a:solidFill>
                <a:effectLst>
                  <a:outerShdw blurRad="38100" dist="38100" dir="2700000" algn="tl">
                    <a:srgbClr val="000000">
                      <a:alpha val="43137"/>
                    </a:srgbClr>
                  </a:outerShdw>
                </a:effectLst>
              </a:rPr>
              <a:t>月，</a:t>
            </a:r>
            <a:r>
              <a:rPr lang="en-US" altLang="zh-CN" sz="2800" dirty="0" smtClean="0">
                <a:solidFill>
                  <a:srgbClr val="CC0000"/>
                </a:solidFill>
                <a:effectLst>
                  <a:outerShdw blurRad="38100" dist="38100" dir="2700000" algn="tl">
                    <a:srgbClr val="000000">
                      <a:alpha val="43137"/>
                    </a:srgbClr>
                  </a:outerShdw>
                </a:effectLst>
              </a:rPr>
              <a:t>《</a:t>
            </a:r>
            <a:r>
              <a:rPr lang="zh-CN" altLang="en-US" sz="2800" dirty="0" smtClean="0">
                <a:solidFill>
                  <a:srgbClr val="CC0000"/>
                </a:solidFill>
                <a:effectLst>
                  <a:outerShdw blurRad="38100" dist="38100" dir="2700000" algn="tl">
                    <a:srgbClr val="000000">
                      <a:alpha val="43137"/>
                    </a:srgbClr>
                  </a:outerShdw>
                </a:effectLst>
              </a:rPr>
              <a:t>关于开展分级诊疗推进合理有序就医的试点意见</a:t>
            </a:r>
            <a:r>
              <a:rPr lang="en-US" altLang="zh-CN" sz="2800" dirty="0" smtClean="0">
                <a:solidFill>
                  <a:srgbClr val="CC0000"/>
                </a:solidFill>
                <a:effectLst>
                  <a:outerShdw blurRad="38100" dist="38100" dir="2700000" algn="tl">
                    <a:srgbClr val="000000">
                      <a:alpha val="43137"/>
                    </a:srgbClr>
                  </a:outerShdw>
                </a:effectLst>
              </a:rPr>
              <a:t>》</a:t>
            </a:r>
            <a:r>
              <a:rPr lang="zh-CN" altLang="en-US" sz="2800" dirty="0" smtClean="0">
                <a:solidFill>
                  <a:srgbClr val="CC0000"/>
                </a:solidFill>
                <a:effectLst>
                  <a:outerShdw blurRad="38100" dist="38100" dir="2700000" algn="tl">
                    <a:srgbClr val="000000">
                      <a:alpha val="43137"/>
                    </a:srgbClr>
                  </a:outerShdw>
                </a:effectLst>
              </a:rPr>
              <a:t>（浙政办发</a:t>
            </a:r>
            <a:r>
              <a:rPr lang="en-US" altLang="zh-CN" sz="2800" dirty="0" smtClean="0">
                <a:solidFill>
                  <a:srgbClr val="CC0000"/>
                </a:solidFill>
                <a:effectLst>
                  <a:outerShdw blurRad="38100" dist="38100" dir="2700000" algn="tl">
                    <a:srgbClr val="000000">
                      <a:alpha val="43137"/>
                    </a:srgbClr>
                  </a:outerShdw>
                </a:effectLst>
              </a:rPr>
              <a:t>[2014]57</a:t>
            </a:r>
            <a:r>
              <a:rPr lang="zh-CN" altLang="en-US" sz="2800" dirty="0" smtClean="0">
                <a:solidFill>
                  <a:srgbClr val="CC0000"/>
                </a:solidFill>
                <a:effectLst>
                  <a:outerShdw blurRad="38100" dist="38100" dir="2700000" algn="tl">
                    <a:srgbClr val="000000">
                      <a:alpha val="43137"/>
                    </a:srgbClr>
                  </a:outerShdw>
                </a:effectLst>
              </a:rPr>
              <a:t>号）</a:t>
            </a:r>
            <a:r>
              <a:rPr lang="en-US" altLang="zh-CN" sz="2800" dirty="0" smtClean="0">
                <a:solidFill>
                  <a:srgbClr val="CC0000"/>
                </a:solidFill>
                <a:effectLst>
                  <a:outerShdw blurRad="38100" dist="38100" dir="2700000" algn="tl">
                    <a:srgbClr val="000000">
                      <a:alpha val="43137"/>
                    </a:srgbClr>
                  </a:outerShdw>
                </a:effectLst>
              </a:rPr>
              <a:t>,</a:t>
            </a:r>
            <a:r>
              <a:rPr lang="en-US" altLang="zh-CN" sz="2800" dirty="0" smtClean="0">
                <a:solidFill>
                  <a:srgbClr val="000099"/>
                </a:solidFill>
                <a:effectLst>
                  <a:outerShdw blurRad="38100" dist="38100" dir="2700000" algn="tl">
                    <a:srgbClr val="000000">
                      <a:alpha val="43137"/>
                    </a:srgbClr>
                  </a:outerShdw>
                </a:effectLst>
              </a:rPr>
              <a:t>在城市公立三甲医院与合作办医地区同步开展分级诊疗工作试点，取得一定进展，积累了经验</a:t>
            </a:r>
          </a:p>
          <a:p>
            <a:pPr marL="457200" indent="-457200" eaLnBrk="0" hangingPunct="0">
              <a:lnSpc>
                <a:spcPct val="115000"/>
              </a:lnSpc>
              <a:defRPr/>
            </a:pPr>
            <a:endParaRPr lang="en-US" altLang="zh-CN" sz="2800" dirty="0" smtClean="0">
              <a:solidFill>
                <a:srgbClr val="000099"/>
              </a:solidFill>
              <a:effectLst>
                <a:outerShdw blurRad="38100" dist="38100" dir="2700000" algn="tl">
                  <a:srgbClr val="000000">
                    <a:alpha val="43137"/>
                  </a:srgbClr>
                </a:outerShdw>
              </a:effectLst>
            </a:endParaRPr>
          </a:p>
          <a:p>
            <a:pPr marL="457200" indent="-457200" eaLnBrk="0" hangingPunct="0">
              <a:lnSpc>
                <a:spcPct val="115000"/>
              </a:lnSpc>
              <a:defRPr/>
            </a:pPr>
            <a:r>
              <a:rPr lang="en-US" altLang="zh-CN" sz="2800" dirty="0" smtClean="0">
                <a:solidFill>
                  <a:srgbClr val="000099"/>
                </a:solidFill>
                <a:effectLst>
                  <a:outerShdw blurRad="38100" dist="38100" dir="2700000" algn="tl">
                    <a:srgbClr val="000000">
                      <a:alpha val="43137"/>
                    </a:srgbClr>
                  </a:outerShdw>
                </a:effectLst>
              </a:rPr>
              <a:t>             2016</a:t>
            </a:r>
            <a:r>
              <a:rPr lang="zh-CN" altLang="en-US" sz="2800" dirty="0" smtClean="0">
                <a:solidFill>
                  <a:srgbClr val="000099"/>
                </a:solidFill>
                <a:effectLst>
                  <a:outerShdw blurRad="38100" dist="38100" dir="2700000" algn="tl">
                    <a:srgbClr val="000000">
                      <a:alpha val="43137"/>
                    </a:srgbClr>
                  </a:outerShdw>
                </a:effectLst>
              </a:rPr>
              <a:t>年</a:t>
            </a:r>
            <a:r>
              <a:rPr lang="en-US" altLang="zh-CN" sz="2800" dirty="0" smtClean="0">
                <a:solidFill>
                  <a:srgbClr val="000099"/>
                </a:solidFill>
                <a:effectLst>
                  <a:outerShdw blurRad="38100" dist="38100" dir="2700000" algn="tl">
                    <a:srgbClr val="000000">
                      <a:alpha val="43137"/>
                    </a:srgbClr>
                  </a:outerShdw>
                </a:effectLst>
              </a:rPr>
              <a:t>6</a:t>
            </a:r>
            <a:r>
              <a:rPr lang="zh-CN" altLang="en-US" sz="2800" dirty="0" smtClean="0">
                <a:solidFill>
                  <a:srgbClr val="000099"/>
                </a:solidFill>
                <a:effectLst>
                  <a:outerShdw blurRad="38100" dist="38100" dir="2700000" algn="tl">
                    <a:srgbClr val="000000">
                      <a:alpha val="43137"/>
                    </a:srgbClr>
                  </a:outerShdw>
                </a:effectLst>
              </a:rPr>
              <a:t>月</a:t>
            </a:r>
            <a:r>
              <a:rPr lang="en-US" altLang="zh-CN" sz="2800" dirty="0" smtClean="0">
                <a:solidFill>
                  <a:srgbClr val="000099"/>
                </a:solidFill>
                <a:effectLst>
                  <a:outerShdw blurRad="38100" dist="38100" dir="2700000" algn="tl">
                    <a:srgbClr val="000000">
                      <a:alpha val="43137"/>
                    </a:srgbClr>
                  </a:outerShdw>
                </a:effectLst>
              </a:rPr>
              <a:t>24</a:t>
            </a:r>
            <a:r>
              <a:rPr lang="zh-CN" altLang="en-US" sz="2800" dirty="0" smtClean="0">
                <a:solidFill>
                  <a:srgbClr val="000099"/>
                </a:solidFill>
                <a:effectLst>
                  <a:outerShdw blurRad="38100" dist="38100" dir="2700000" algn="tl">
                    <a:srgbClr val="000000">
                      <a:alpha val="43137"/>
                    </a:srgbClr>
                  </a:outerShdw>
                </a:effectLst>
              </a:rPr>
              <a:t>日，</a:t>
            </a:r>
            <a:r>
              <a:rPr lang="zh-CN" altLang="zh-CN" sz="2800" dirty="0" smtClean="0">
                <a:solidFill>
                  <a:srgbClr val="C00000"/>
                </a:solidFill>
                <a:effectLst>
                  <a:outerShdw blurRad="38100" dist="38100" dir="2700000" algn="tl">
                    <a:srgbClr val="000000">
                      <a:alpha val="43137"/>
                    </a:srgbClr>
                  </a:outerShdw>
                </a:effectLst>
              </a:rPr>
              <a:t>《浙江省人民政府办公厅关于推进分级诊疗制度建设的实施意见》</a:t>
            </a:r>
            <a:r>
              <a:rPr lang="zh-CN" altLang="zh-CN" sz="2800" dirty="0" smtClean="0">
                <a:solidFill>
                  <a:srgbClr val="000099"/>
                </a:solidFill>
                <a:effectLst>
                  <a:outerShdw blurRad="38100" dist="38100" dir="2700000" algn="tl">
                    <a:srgbClr val="000000">
                      <a:alpha val="43137"/>
                    </a:srgbClr>
                  </a:outerShdw>
                </a:effectLst>
              </a:rPr>
              <a:t>出台</a:t>
            </a:r>
            <a:endParaRPr lang="zh-CN" altLang="en-US" sz="2600" dirty="0">
              <a:solidFill>
                <a:srgbClr val="000099"/>
              </a:solidFill>
              <a:effectLst>
                <a:outerShdw blurRad="38100" dist="38100" dir="2700000" algn="tl">
                  <a:srgbClr val="000000">
                    <a:alpha val="43137"/>
                  </a:srgbClr>
                </a:outerShdw>
              </a:effectLst>
            </a:endParaRPr>
          </a:p>
        </p:txBody>
      </p:sp>
      <p:sp>
        <p:nvSpPr>
          <p:cNvPr id="225281" name="Rectangle 1"/>
          <p:cNvSpPr>
            <a:spLocks noChangeArrowheads="1"/>
          </p:cNvSpPr>
          <p:nvPr/>
        </p:nvSpPr>
        <p:spPr bwMode="auto">
          <a:xfrm>
            <a:off x="762000" y="1691334"/>
            <a:ext cx="1752600" cy="523220"/>
          </a:xfrm>
          <a:prstGeom prst="rect">
            <a:avLst/>
          </a:prstGeom>
          <a:solidFill>
            <a:srgbClr val="0000FF"/>
          </a:solidFill>
          <a:ln w="9525">
            <a:noFill/>
            <a:miter lim="800000"/>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anchor="ctr" anchorCtr="0" compatLnSpc="1">
            <a:spAutoFit/>
          </a:bodyPr>
          <a:lstStyle/>
          <a:p>
            <a:pPr marL="0" marR="0" lvl="0" algn="ctr" defTabSz="914400" rtl="0" eaLnBrk="1" fontAlgn="base" latinLnBrk="0" hangingPunct="1">
              <a:lnSpc>
                <a:spcPct val="100000"/>
              </a:lnSpc>
              <a:spcBef>
                <a:spcPct val="0"/>
              </a:spcBef>
              <a:spcAft>
                <a:spcPct val="0"/>
              </a:spcAft>
              <a:buClrTx/>
              <a:buSzTx/>
              <a:buFontTx/>
              <a:buNone/>
            </a:pPr>
            <a:r>
              <a:rPr lang="zh-CN" altLang="en-US" sz="2800" dirty="0" smtClean="0">
                <a:solidFill>
                  <a:schemeClr val="bg1"/>
                </a:solidFill>
                <a:latin typeface="Calibri" pitchFamily="34" charset="0"/>
                <a:ea typeface="宋体" pitchFamily="2" charset="-122"/>
                <a:cs typeface="仿宋_GB2312"/>
              </a:rPr>
              <a:t>省级</a:t>
            </a:r>
            <a:r>
              <a:rPr kumimoji="0" lang="zh-CN" sz="2800" b="1" i="0" u="none" strike="noStrike" cap="none" normalizeH="0" baseline="0" dirty="0" smtClean="0">
                <a:ln>
                  <a:noFill/>
                </a:ln>
                <a:solidFill>
                  <a:schemeClr val="bg1"/>
                </a:solidFill>
                <a:effectLst/>
                <a:latin typeface="Calibri" pitchFamily="34" charset="0"/>
                <a:ea typeface="宋体" pitchFamily="2" charset="-122"/>
                <a:cs typeface="仿宋_GB2312"/>
              </a:rPr>
              <a:t>层面</a:t>
            </a:r>
            <a:endParaRPr kumimoji="0" lang="zh-CN" sz="2800" b="0" i="0" u="none" strike="noStrike" cap="none" normalizeH="0" baseline="0" dirty="0" smtClean="0">
              <a:ln>
                <a:noFill/>
              </a:ln>
              <a:solidFill>
                <a:schemeClr val="bg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49303214"/>
      </p:ext>
    </p:extLst>
  </p:cSld>
  <p:clrMapOvr>
    <a:masterClrMapping/>
  </p:clrMapOvr>
  <p:transition>
    <p:zo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1"/>
          <p:cNvSpPr>
            <a:spLocks noChangeArrowheads="1"/>
          </p:cNvSpPr>
          <p:nvPr/>
        </p:nvSpPr>
        <p:spPr bwMode="auto">
          <a:xfrm>
            <a:off x="685800" y="3222010"/>
            <a:ext cx="7848600" cy="2893100"/>
          </a:xfrm>
          <a:prstGeom prst="rect">
            <a:avLst/>
          </a:prstGeom>
          <a:solidFill>
            <a:srgbClr val="0070C0"/>
          </a:solidFill>
          <a:ln>
            <a:solidFill>
              <a:srgbClr val="0000FF"/>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txBody>
          <a:bodyPr wrap="square">
            <a:spAutoFit/>
          </a:bodyPr>
          <a:lstStyle/>
          <a:p>
            <a:r>
              <a:rPr lang="zh-CN" altLang="en-US" sz="2600" dirty="0" smtClean="0">
                <a:solidFill>
                  <a:schemeClr val="accent3"/>
                </a:solidFill>
                <a:effectLst>
                  <a:outerShdw blurRad="38100" dist="38100" dir="2700000" algn="tl">
                    <a:srgbClr val="C0C0C0"/>
                  </a:outerShdw>
                </a:effectLst>
              </a:rPr>
              <a:t>        签约服务是当前和今后一个时期的一项重点工作，不管外围政策是否到位，签约服务工作是必须开展。外围政策的到位各地肯定有差别，不能因为有差别我们可以等待。</a:t>
            </a:r>
            <a:r>
              <a:rPr lang="zh-CN" altLang="en-US" sz="2600" dirty="0" smtClean="0">
                <a:solidFill>
                  <a:srgbClr val="FFFF00"/>
                </a:solidFill>
                <a:effectLst>
                  <a:outerShdw blurRad="38100" dist="38100" dir="2700000" algn="tl">
                    <a:srgbClr val="C0C0C0"/>
                  </a:outerShdw>
                </a:effectLst>
              </a:rPr>
              <a:t>在外围政策还没有完全到时位的情况下，内部工作机制的探索和建立同样重要</a:t>
            </a:r>
            <a:endParaRPr lang="en-US" altLang="zh-CN" sz="2600" dirty="0" smtClean="0">
              <a:solidFill>
                <a:schemeClr val="accent3"/>
              </a:solidFill>
              <a:effectLst>
                <a:outerShdw blurRad="38100" dist="38100" dir="2700000" algn="tl">
                  <a:srgbClr val="C0C0C0"/>
                </a:outerShdw>
              </a:effectLst>
            </a:endParaRPr>
          </a:p>
          <a:p>
            <a:r>
              <a:rPr lang="en-US" altLang="zh-CN" sz="2600" dirty="0" smtClean="0">
                <a:solidFill>
                  <a:schemeClr val="accent3"/>
                </a:solidFill>
                <a:effectLst>
                  <a:outerShdw blurRad="38100" dist="38100" dir="2700000" algn="tl">
                    <a:srgbClr val="C0C0C0"/>
                  </a:outerShdw>
                </a:effectLst>
              </a:rPr>
              <a:t>         </a:t>
            </a:r>
            <a:r>
              <a:rPr lang="zh-CN" altLang="en-US" sz="2600" dirty="0" smtClean="0">
                <a:solidFill>
                  <a:schemeClr val="accent3"/>
                </a:solidFill>
                <a:effectLst>
                  <a:outerShdw blurRad="38100" dist="38100" dir="2700000" algn="tl">
                    <a:srgbClr val="C0C0C0"/>
                  </a:outerShdw>
                </a:effectLst>
              </a:rPr>
              <a:t>省对各市的考核今年的要求是一致的，没有因为外围政策的不同而有所不同。</a:t>
            </a:r>
            <a:endParaRPr lang="zh-CN" altLang="en-US" sz="2600" dirty="0">
              <a:solidFill>
                <a:schemeClr val="accent3"/>
              </a:solidFill>
              <a:effectLst>
                <a:outerShdw blurRad="38100" dist="38100" dir="2700000" algn="tl">
                  <a:srgbClr val="C0C0C0"/>
                </a:outerShdw>
              </a:effectLst>
            </a:endParaRPr>
          </a:p>
        </p:txBody>
      </p:sp>
      <p:sp>
        <p:nvSpPr>
          <p:cNvPr id="5" name="矩形 4"/>
          <p:cNvSpPr/>
          <p:nvPr/>
        </p:nvSpPr>
        <p:spPr>
          <a:xfrm>
            <a:off x="228600" y="1447800"/>
            <a:ext cx="4191000" cy="779124"/>
          </a:xfrm>
          <a:prstGeom prst="rect">
            <a:avLst/>
          </a:prstGeom>
        </p:spPr>
        <p:txBody>
          <a:bodyPr wrap="square">
            <a:spAutoFit/>
          </a:bodyPr>
          <a:lstStyle/>
          <a:p>
            <a:pPr marL="0" lvl="1">
              <a:lnSpc>
                <a:spcPct val="155000"/>
              </a:lnSpc>
              <a:defRPr/>
            </a:pPr>
            <a:r>
              <a:rPr lang="zh-CN" altLang="en-US" sz="3200" dirty="0" smtClean="0">
                <a:solidFill>
                  <a:srgbClr val="C00000"/>
                </a:solidFill>
                <a:effectLst>
                  <a:outerShdw blurRad="38100" dist="38100" dir="2700000" algn="tl">
                    <a:srgbClr val="C0C0C0"/>
                  </a:outerShdw>
                </a:effectLst>
              </a:rPr>
              <a:t>（一）统一思想认识 </a:t>
            </a:r>
            <a:endParaRPr lang="en-US" altLang="zh-CN" sz="3200" dirty="0" smtClean="0">
              <a:solidFill>
                <a:srgbClr val="C00000"/>
              </a:solidFill>
              <a:effectLst>
                <a:outerShdw blurRad="38100" dist="38100" dir="2700000" algn="tl">
                  <a:srgbClr val="C0C0C0"/>
                </a:outerShdw>
              </a:effectLst>
            </a:endParaRPr>
          </a:p>
        </p:txBody>
      </p:sp>
      <p:sp>
        <p:nvSpPr>
          <p:cNvPr id="6" name="矩形 5"/>
          <p:cNvSpPr/>
          <p:nvPr/>
        </p:nvSpPr>
        <p:spPr>
          <a:xfrm>
            <a:off x="685800" y="2438400"/>
            <a:ext cx="7848600" cy="523220"/>
          </a:xfrm>
          <a:prstGeom prst="rect">
            <a:avLst/>
          </a:prstGeom>
        </p:spPr>
        <p:txBody>
          <a:bodyPr wrap="square">
            <a:spAutoFit/>
          </a:bodyPr>
          <a:lstStyle/>
          <a:p>
            <a:r>
              <a:rPr lang="en-US" altLang="zh-CN" sz="2800" dirty="0" smtClean="0">
                <a:effectLst>
                  <a:outerShdw blurRad="38100" dist="38100" dir="2700000" algn="tl">
                    <a:srgbClr val="000000">
                      <a:alpha val="43137"/>
                    </a:srgbClr>
                  </a:outerShdw>
                </a:effectLst>
              </a:rPr>
              <a:t>7、</a:t>
            </a:r>
            <a:r>
              <a:rPr lang="zh-CN" altLang="en-US" sz="2800" dirty="0" smtClean="0">
                <a:effectLst>
                  <a:outerShdw blurRad="38100" dist="38100" dir="2700000" algn="tl">
                    <a:srgbClr val="000000">
                      <a:alpha val="43137"/>
                    </a:srgbClr>
                  </a:outerShdw>
                </a:effectLst>
              </a:rPr>
              <a:t>外围政策没有到位，是否要推进签约服务工作</a:t>
            </a:r>
          </a:p>
        </p:txBody>
      </p:sp>
      <p:sp>
        <p:nvSpPr>
          <p:cNvPr id="7" name="矩形 6"/>
          <p:cNvSpPr/>
          <p:nvPr/>
        </p:nvSpPr>
        <p:spPr>
          <a:xfrm>
            <a:off x="6553200" y="1524000"/>
            <a:ext cx="1620957" cy="523220"/>
          </a:xfrm>
          <a:prstGeom prst="rect">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r>
              <a:rPr lang="zh-CN" altLang="en-US" sz="2800" dirty="0" smtClean="0">
                <a:solidFill>
                  <a:schemeClr val="accent3"/>
                </a:solidFill>
                <a:effectLst>
                  <a:outerShdw blurRad="38100" dist="38100" dir="2700000" algn="tl">
                    <a:srgbClr val="C0C0C0"/>
                  </a:outerShdw>
                </a:effectLst>
              </a:rPr>
              <a:t>几个问题</a:t>
            </a:r>
            <a:endParaRPr lang="zh-CN" altLang="en-US" sz="2800" dirty="0"/>
          </a:p>
        </p:txBody>
      </p:sp>
      <p:sp>
        <p:nvSpPr>
          <p:cNvPr id="8" name="Rectangle 217"/>
          <p:cNvSpPr>
            <a:spLocks noChangeArrowheads="1"/>
          </p:cNvSpPr>
          <p:nvPr/>
        </p:nvSpPr>
        <p:spPr bwMode="auto">
          <a:xfrm>
            <a:off x="0" y="0"/>
            <a:ext cx="9144000" cy="1143000"/>
          </a:xfrm>
          <a:prstGeom prst="rect">
            <a:avLst/>
          </a:prstGeom>
          <a:solidFill>
            <a:srgbClr val="0000FF"/>
          </a:solidFill>
          <a:ln w="9525">
            <a:noFill/>
            <a:miter lim="800000"/>
            <a:headEnd/>
            <a:tailEnd/>
          </a:ln>
          <a:extLst/>
        </p:spPr>
        <p:txBody>
          <a:bodyPr vert="horz" wrap="square" lIns="91440" tIns="45720" rIns="91440" bIns="45720" numCol="1" anchor="ctr" anchorCtr="0" compatLnSpc="1">
            <a:prstTxWarp prst="textNoShape">
              <a:avLst/>
            </a:prstTxWarp>
            <a:noAutofit/>
          </a:bodyPr>
          <a:lstStyle/>
          <a:p>
            <a:pPr algn="ctr" eaLnBrk="0" hangingPunct="0">
              <a:lnSpc>
                <a:spcPct val="90000"/>
              </a:lnSpc>
              <a:defRPr/>
            </a:pPr>
            <a:r>
              <a:rPr lang="zh-CN" altLang="en-US" sz="4000" dirty="0" smtClean="0">
                <a:solidFill>
                  <a:schemeClr val="bg1"/>
                </a:solidFill>
                <a:cs typeface="+mj-cs"/>
              </a:rPr>
              <a:t>关于</a:t>
            </a:r>
            <a:r>
              <a:rPr lang="zh-CN" altLang="en-US" sz="4000" smtClean="0">
                <a:solidFill>
                  <a:schemeClr val="bg1"/>
                </a:solidFill>
                <a:cs typeface="+mj-cs"/>
              </a:rPr>
              <a:t>签约工作的再</a:t>
            </a:r>
            <a:r>
              <a:rPr lang="zh-CN" altLang="en-US" sz="4000" dirty="0" smtClean="0">
                <a:solidFill>
                  <a:schemeClr val="bg1"/>
                </a:solidFill>
                <a:cs typeface="+mj-cs"/>
              </a:rPr>
              <a:t>认识</a:t>
            </a:r>
            <a:endParaRPr lang="zh-CN" altLang="en-US" sz="4000" dirty="0">
              <a:solidFill>
                <a:schemeClr val="bg1"/>
              </a:solidFill>
              <a:cs typeface="+mj-cs"/>
            </a:endParaRPr>
          </a:p>
        </p:txBody>
      </p:sp>
    </p:spTree>
    <p:extLst>
      <p:ext uri="{BB962C8B-B14F-4D97-AF65-F5344CB8AC3E}">
        <p14:creationId xmlns:p14="http://schemas.microsoft.com/office/powerpoint/2010/main" val="34430921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fade">
                                      <p:cBhvr>
                                        <p:cTn id="7" dur="1000"/>
                                        <p:tgtEl>
                                          <p:spTgt spid="23554"/>
                                        </p:tgtEl>
                                      </p:cBhvr>
                                    </p:animEffect>
                                    <p:anim calcmode="lin" valueType="num">
                                      <p:cBhvr>
                                        <p:cTn id="8" dur="1000" fill="hold"/>
                                        <p:tgtEl>
                                          <p:spTgt spid="23554"/>
                                        </p:tgtEl>
                                        <p:attrNameLst>
                                          <p:attrName>ppt_x</p:attrName>
                                        </p:attrNameLst>
                                      </p:cBhvr>
                                      <p:tavLst>
                                        <p:tav tm="0">
                                          <p:val>
                                            <p:strVal val="#ppt_x"/>
                                          </p:val>
                                        </p:tav>
                                        <p:tav tm="100000">
                                          <p:val>
                                            <p:strVal val="#ppt_x"/>
                                          </p:val>
                                        </p:tav>
                                      </p:tavLst>
                                    </p:anim>
                                    <p:anim calcmode="lin" valueType="num">
                                      <p:cBhvr>
                                        <p:cTn id="9" dur="1000" fill="hold"/>
                                        <p:tgtEl>
                                          <p:spTgt spid="23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1"/>
          <p:cNvSpPr>
            <a:spLocks noChangeArrowheads="1"/>
          </p:cNvSpPr>
          <p:nvPr/>
        </p:nvSpPr>
        <p:spPr bwMode="auto">
          <a:xfrm>
            <a:off x="914400" y="2743200"/>
            <a:ext cx="7086600" cy="3290131"/>
          </a:xfrm>
          <a:prstGeom prst="rect">
            <a:avLst/>
          </a:prstGeom>
          <a:noFill/>
          <a:ln>
            <a:noFill/>
          </a:ln>
          <a:extLst/>
        </p:spPr>
        <p:txBody>
          <a:bodyPr wrap="square">
            <a:spAutoFit/>
          </a:bodyPr>
          <a:lstStyle/>
          <a:p>
            <a:pPr marL="742950" lvl="1" indent="-285750">
              <a:lnSpc>
                <a:spcPct val="155000"/>
              </a:lnSpc>
              <a:defRPr/>
            </a:pPr>
            <a:endParaRPr lang="zh-CN" altLang="en-US" sz="400" dirty="0">
              <a:effectLst>
                <a:outerShdw blurRad="38100" dist="38100" dir="2700000" algn="tl">
                  <a:srgbClr val="C0C0C0"/>
                </a:outerShdw>
              </a:effectLst>
            </a:endParaRPr>
          </a:p>
          <a:p>
            <a:pPr>
              <a:buFont typeface="Wingdings" pitchFamily="2" charset="2"/>
              <a:buChar char="Ø"/>
            </a:pPr>
            <a:r>
              <a:rPr lang="zh-CN" altLang="en-US" dirty="0" smtClean="0"/>
              <a:t>签约服务对象需要</a:t>
            </a:r>
            <a:r>
              <a:rPr lang="zh-CN" altLang="en-US" dirty="0" smtClean="0">
                <a:solidFill>
                  <a:srgbClr val="000099"/>
                </a:solidFill>
              </a:rPr>
              <a:t>主动、方便、连续、综合、个性化</a:t>
            </a:r>
            <a:r>
              <a:rPr lang="zh-CN" altLang="en-US" dirty="0" smtClean="0"/>
              <a:t>的医疗卫生服务需求，</a:t>
            </a:r>
            <a:r>
              <a:rPr lang="zh-CN" altLang="en-US" dirty="0" smtClean="0">
                <a:solidFill>
                  <a:srgbClr val="C00000"/>
                </a:solidFill>
              </a:rPr>
              <a:t>单靠签约责任医生往往很难满足签约服务对象的需求</a:t>
            </a:r>
            <a:endParaRPr lang="en-US" altLang="zh-CN" dirty="0" smtClean="0">
              <a:solidFill>
                <a:srgbClr val="C00000"/>
              </a:solidFill>
            </a:endParaRPr>
          </a:p>
          <a:p>
            <a:pPr>
              <a:buFont typeface="Wingdings" pitchFamily="2" charset="2"/>
              <a:buChar char="Ø"/>
            </a:pPr>
            <a:endParaRPr lang="en-US" altLang="zh-CN" dirty="0" smtClean="0"/>
          </a:p>
          <a:p>
            <a:pPr>
              <a:buFont typeface="Wingdings" pitchFamily="2" charset="2"/>
              <a:buChar char="Ø"/>
            </a:pPr>
            <a:r>
              <a:rPr lang="zh-CN" altLang="en-US" dirty="0" smtClean="0"/>
              <a:t>签约责任医生需要全科团队、基层首席医生的技术支撑。所以，</a:t>
            </a:r>
            <a:r>
              <a:rPr lang="zh-CN" altLang="en-US" dirty="0" smtClean="0">
                <a:solidFill>
                  <a:srgbClr val="C00000"/>
                </a:solidFill>
              </a:rPr>
              <a:t>内部工作流程的调整，人力资源的统筹，挖掘现有人员的潜力</a:t>
            </a:r>
            <a:r>
              <a:rPr lang="zh-CN" altLang="en-US" dirty="0" smtClean="0"/>
              <a:t>至关重要</a:t>
            </a:r>
            <a:endParaRPr lang="zh-CN" altLang="en-US" sz="1400" dirty="0" smtClean="0"/>
          </a:p>
          <a:p>
            <a:pPr marL="1143000" lvl="2" indent="-228600">
              <a:lnSpc>
                <a:spcPct val="140000"/>
              </a:lnSpc>
              <a:buFont typeface="Wingdings" pitchFamily="2" charset="2"/>
              <a:buNone/>
              <a:defRPr/>
            </a:pPr>
            <a:r>
              <a:rPr lang="zh-CN" altLang="en-US" dirty="0" smtClean="0">
                <a:effectLst>
                  <a:outerShdw blurRad="38100" dist="38100" dir="2700000" algn="tl">
                    <a:srgbClr val="C0C0C0"/>
                  </a:outerShdw>
                </a:effectLst>
              </a:rPr>
              <a:t> </a:t>
            </a:r>
            <a:endParaRPr lang="zh-CN" altLang="en-US" dirty="0">
              <a:effectLst>
                <a:outerShdw blurRad="38100" dist="38100" dir="2700000" algn="tl">
                  <a:srgbClr val="C0C0C0"/>
                </a:outerShdw>
              </a:effectLst>
            </a:endParaRPr>
          </a:p>
        </p:txBody>
      </p:sp>
      <p:sp>
        <p:nvSpPr>
          <p:cNvPr id="5" name="矩形 4"/>
          <p:cNvSpPr/>
          <p:nvPr/>
        </p:nvSpPr>
        <p:spPr>
          <a:xfrm>
            <a:off x="228600" y="1600200"/>
            <a:ext cx="5638800" cy="693267"/>
          </a:xfrm>
          <a:prstGeom prst="rect">
            <a:avLst/>
          </a:prstGeom>
        </p:spPr>
        <p:txBody>
          <a:bodyPr wrap="square">
            <a:spAutoFit/>
          </a:bodyPr>
          <a:lstStyle/>
          <a:p>
            <a:pPr marL="0" lvl="1">
              <a:lnSpc>
                <a:spcPct val="155000"/>
              </a:lnSpc>
              <a:defRPr/>
            </a:pPr>
            <a:r>
              <a:rPr lang="zh-CN" altLang="en-US" sz="2800" dirty="0" smtClean="0">
                <a:solidFill>
                  <a:srgbClr val="000099"/>
                </a:solidFill>
                <a:effectLst>
                  <a:outerShdw blurRad="38100" dist="38100" dir="2700000" algn="tl">
                    <a:srgbClr val="C0C0C0"/>
                  </a:outerShdw>
                </a:effectLst>
              </a:rPr>
              <a:t>二、机构内部流程调整和团队建设 </a:t>
            </a:r>
            <a:endParaRPr lang="en-US" altLang="zh-CN" sz="2800" dirty="0" smtClean="0">
              <a:solidFill>
                <a:srgbClr val="000099"/>
              </a:solidFill>
              <a:effectLst>
                <a:outerShdw blurRad="38100" dist="38100" dir="2700000" algn="tl">
                  <a:srgbClr val="C0C0C0"/>
                </a:outerShdw>
              </a:effectLst>
            </a:endParaRPr>
          </a:p>
        </p:txBody>
      </p:sp>
      <p:sp>
        <p:nvSpPr>
          <p:cNvPr id="7" name="圆角矩形 6"/>
          <p:cNvSpPr/>
          <p:nvPr/>
        </p:nvSpPr>
        <p:spPr bwMode="auto">
          <a:xfrm>
            <a:off x="6587831" y="1621569"/>
            <a:ext cx="2175169" cy="664431"/>
          </a:xfrm>
          <a:prstGeom prst="roundRect">
            <a:avLst/>
          </a:prstGeom>
          <a:solidFill>
            <a:srgbClr val="0000FF"/>
          </a:solidFill>
          <a:ln w="9525" cap="flat" cmpd="sng" algn="ctr">
            <a:noFill/>
            <a:prstDash val="solid"/>
            <a:round/>
            <a:headEnd type="none" w="med" len="med"/>
            <a:tailEnd type="none" w="med" len="med"/>
          </a:ln>
          <a:effectLst>
            <a:glow rad="63500">
              <a:schemeClr val="accent2">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lstStyle/>
          <a:p>
            <a:pPr marL="812800" indent="-812800">
              <a:lnSpc>
                <a:spcPct val="120000"/>
              </a:lnSpc>
              <a:defRPr/>
            </a:pPr>
            <a:r>
              <a:rPr lang="zh-CN" altLang="en-US" dirty="0" smtClean="0">
                <a:solidFill>
                  <a:schemeClr val="accent3"/>
                </a:solidFill>
                <a:effectLst>
                  <a:outerShdw blurRad="38100" dist="38100" dir="2700000" algn="tl">
                    <a:srgbClr val="C0C0C0"/>
                  </a:outerShdw>
                </a:effectLst>
              </a:rPr>
              <a:t>协同工作机制</a:t>
            </a:r>
            <a:endParaRPr lang="en-US" altLang="zh-CN" dirty="0">
              <a:solidFill>
                <a:schemeClr val="accent3"/>
              </a:solidFill>
              <a:effectLst>
                <a:outerShdw blurRad="38100" dist="38100" dir="2700000" algn="tl">
                  <a:srgbClr val="C0C0C0"/>
                </a:outerShdw>
              </a:effectLst>
            </a:endParaRPr>
          </a:p>
        </p:txBody>
      </p:sp>
      <p:sp>
        <p:nvSpPr>
          <p:cNvPr id="8" name="Rectangle 217"/>
          <p:cNvSpPr>
            <a:spLocks noChangeArrowheads="1"/>
          </p:cNvSpPr>
          <p:nvPr/>
        </p:nvSpPr>
        <p:spPr bwMode="auto">
          <a:xfrm>
            <a:off x="0" y="0"/>
            <a:ext cx="9144000" cy="1143000"/>
          </a:xfrm>
          <a:prstGeom prst="rect">
            <a:avLst/>
          </a:prstGeom>
          <a:solidFill>
            <a:srgbClr val="0000FF"/>
          </a:solidFill>
          <a:ln w="9525">
            <a:noFill/>
            <a:miter lim="800000"/>
            <a:headEnd/>
            <a:tailEnd/>
          </a:ln>
          <a:extLst/>
        </p:spPr>
        <p:txBody>
          <a:bodyPr vert="horz" wrap="square" lIns="91440" tIns="45720" rIns="91440" bIns="45720" numCol="1" anchor="ctr" anchorCtr="0" compatLnSpc="1">
            <a:prstTxWarp prst="textNoShape">
              <a:avLst/>
            </a:prstTxWarp>
            <a:noAutofit/>
          </a:bodyPr>
          <a:lstStyle/>
          <a:p>
            <a:pPr algn="ctr" eaLnBrk="0" hangingPunct="0">
              <a:lnSpc>
                <a:spcPct val="90000"/>
              </a:lnSpc>
              <a:defRPr/>
            </a:pPr>
            <a:r>
              <a:rPr lang="zh-CN" altLang="en-US" sz="4000" dirty="0" smtClean="0">
                <a:solidFill>
                  <a:schemeClr val="bg1"/>
                </a:solidFill>
                <a:cs typeface="+mj-cs"/>
              </a:rPr>
              <a:t>内部联动协同工作机制</a:t>
            </a:r>
            <a:endParaRPr lang="zh-CN" altLang="en-US" sz="4000" dirty="0">
              <a:solidFill>
                <a:schemeClr val="bg1"/>
              </a:solidFill>
              <a:cs typeface="+mj-cs"/>
            </a:endParaRPr>
          </a:p>
        </p:txBody>
      </p:sp>
    </p:spTree>
    <p:extLst>
      <p:ext uri="{BB962C8B-B14F-4D97-AF65-F5344CB8AC3E}">
        <p14:creationId xmlns:p14="http://schemas.microsoft.com/office/powerpoint/2010/main" val="20524593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fade">
                                      <p:cBhvr>
                                        <p:cTn id="7" dur="1000"/>
                                        <p:tgtEl>
                                          <p:spTgt spid="23554"/>
                                        </p:tgtEl>
                                      </p:cBhvr>
                                    </p:animEffect>
                                    <p:anim calcmode="lin" valueType="num">
                                      <p:cBhvr>
                                        <p:cTn id="8" dur="1000" fill="hold"/>
                                        <p:tgtEl>
                                          <p:spTgt spid="23554"/>
                                        </p:tgtEl>
                                        <p:attrNameLst>
                                          <p:attrName>ppt_x</p:attrName>
                                        </p:attrNameLst>
                                      </p:cBhvr>
                                      <p:tavLst>
                                        <p:tav tm="0">
                                          <p:val>
                                            <p:strVal val="#ppt_x"/>
                                          </p:val>
                                        </p:tav>
                                        <p:tav tm="100000">
                                          <p:val>
                                            <p:strVal val="#ppt_x"/>
                                          </p:val>
                                        </p:tav>
                                      </p:tavLst>
                                    </p:anim>
                                    <p:anim calcmode="lin" valueType="num">
                                      <p:cBhvr>
                                        <p:cTn id="9" dur="1000" fill="hold"/>
                                        <p:tgtEl>
                                          <p:spTgt spid="23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17"/>
          <p:cNvSpPr>
            <a:spLocks noChangeArrowheads="1"/>
          </p:cNvSpPr>
          <p:nvPr/>
        </p:nvSpPr>
        <p:spPr bwMode="auto">
          <a:xfrm>
            <a:off x="0" y="0"/>
            <a:ext cx="9144000" cy="1143000"/>
          </a:xfrm>
          <a:prstGeom prst="rect">
            <a:avLst/>
          </a:prstGeom>
          <a:solidFill>
            <a:srgbClr val="0000FF"/>
          </a:solidFill>
          <a:ln w="9525">
            <a:noFill/>
            <a:miter lim="800000"/>
            <a:headEnd/>
            <a:tailEnd/>
          </a:ln>
          <a:extLst/>
        </p:spPr>
        <p:txBody>
          <a:bodyPr vert="horz" wrap="square" lIns="91440" tIns="45720" rIns="91440" bIns="45720" numCol="1" anchor="ctr" anchorCtr="0" compatLnSpc="1">
            <a:prstTxWarp prst="textNoShape">
              <a:avLst/>
            </a:prstTxWarp>
            <a:noAutofit/>
          </a:bodyPr>
          <a:lstStyle/>
          <a:p>
            <a:pPr algn="ctr" eaLnBrk="0" hangingPunct="0">
              <a:lnSpc>
                <a:spcPct val="90000"/>
              </a:lnSpc>
              <a:defRPr/>
            </a:pPr>
            <a:r>
              <a:rPr lang="zh-CN" altLang="en-US" sz="4000" dirty="0" smtClean="0">
                <a:solidFill>
                  <a:schemeClr val="bg1"/>
                </a:solidFill>
                <a:cs typeface="+mj-cs"/>
              </a:rPr>
              <a:t>签约服务推动工作机制</a:t>
            </a:r>
            <a:endParaRPr lang="zh-CN" altLang="en-US" sz="4000" dirty="0">
              <a:solidFill>
                <a:schemeClr val="bg1"/>
              </a:solidFill>
              <a:cs typeface="+mj-cs"/>
            </a:endParaRPr>
          </a:p>
        </p:txBody>
      </p:sp>
      <p:sp>
        <p:nvSpPr>
          <p:cNvPr id="5" name="矩形 4"/>
          <p:cNvSpPr/>
          <p:nvPr/>
        </p:nvSpPr>
        <p:spPr>
          <a:xfrm>
            <a:off x="228600" y="1600200"/>
            <a:ext cx="7086600" cy="760208"/>
          </a:xfrm>
          <a:prstGeom prst="rect">
            <a:avLst/>
          </a:prstGeom>
        </p:spPr>
        <p:txBody>
          <a:bodyPr wrap="square">
            <a:spAutoFit/>
          </a:bodyPr>
          <a:lstStyle/>
          <a:p>
            <a:pPr marL="0" lvl="1">
              <a:lnSpc>
                <a:spcPct val="155000"/>
              </a:lnSpc>
              <a:defRPr/>
            </a:pPr>
            <a:r>
              <a:rPr lang="zh-CN" altLang="en-US" sz="2800" dirty="0" smtClean="0">
                <a:solidFill>
                  <a:srgbClr val="C00000"/>
                </a:solidFill>
                <a:effectLst>
                  <a:outerShdw blurRad="38100" dist="38100" dir="2700000" algn="tl">
                    <a:srgbClr val="C0C0C0"/>
                  </a:outerShdw>
                </a:effectLst>
              </a:rPr>
              <a:t>结合实际加快建立内部工作推进机制</a:t>
            </a:r>
            <a:endParaRPr lang="en-US" altLang="zh-CN" sz="2800" dirty="0" smtClean="0">
              <a:solidFill>
                <a:srgbClr val="C00000"/>
              </a:solidFill>
              <a:effectLst>
                <a:outerShdw blurRad="38100" dist="38100" dir="2700000" algn="tl">
                  <a:srgbClr val="C0C0C0"/>
                </a:outerShdw>
              </a:effectLst>
            </a:endParaRPr>
          </a:p>
        </p:txBody>
      </p:sp>
      <p:sp>
        <p:nvSpPr>
          <p:cNvPr id="6" name="矩形 1"/>
          <p:cNvSpPr>
            <a:spLocks noChangeArrowheads="1"/>
          </p:cNvSpPr>
          <p:nvPr/>
        </p:nvSpPr>
        <p:spPr bwMode="auto">
          <a:xfrm>
            <a:off x="990600" y="3222010"/>
            <a:ext cx="7086600" cy="892552"/>
          </a:xfrm>
          <a:prstGeom prst="rect">
            <a:avLst/>
          </a:prstGeom>
          <a:solidFill>
            <a:schemeClr val="bg1"/>
          </a:solidFill>
          <a:ln>
            <a:solidFill>
              <a:srgbClr val="0000FF"/>
            </a:solidFill>
          </a:ln>
          <a:effectLst>
            <a:outerShdw blurRad="149987" dist="250190" dir="8460000" algn="ctr">
              <a:srgbClr val="000000">
                <a:alpha val="28000"/>
              </a:srgbClr>
            </a:outerShdw>
          </a:effectLst>
          <a:extLst/>
        </p:spPr>
        <p:txBody>
          <a:bodyPr wrap="square">
            <a:spAutoFit/>
          </a:bodyPr>
          <a:lstStyle/>
          <a:p>
            <a:r>
              <a:rPr lang="zh-CN" altLang="en-US" sz="2600" dirty="0" smtClean="0">
                <a:solidFill>
                  <a:srgbClr val="C00000"/>
                </a:solidFill>
                <a:effectLst>
                  <a:outerShdw blurRad="38100" dist="38100" dir="2700000" algn="tl">
                    <a:srgbClr val="C0C0C0"/>
                  </a:outerShdw>
                </a:effectLst>
              </a:rPr>
              <a:t>签约服务内容包括：基本医疗服务、公共卫生服务、个性化健康管理服务</a:t>
            </a:r>
          </a:p>
        </p:txBody>
      </p:sp>
      <p:sp>
        <p:nvSpPr>
          <p:cNvPr id="7" name="矩形 6"/>
          <p:cNvSpPr/>
          <p:nvPr/>
        </p:nvSpPr>
        <p:spPr>
          <a:xfrm>
            <a:off x="685800" y="2438400"/>
            <a:ext cx="7848600" cy="523220"/>
          </a:xfrm>
          <a:prstGeom prst="rect">
            <a:avLst/>
          </a:prstGeom>
        </p:spPr>
        <p:txBody>
          <a:bodyPr wrap="square">
            <a:spAutoFit/>
          </a:bodyPr>
          <a:lstStyle/>
          <a:p>
            <a:r>
              <a:rPr lang="en-US" altLang="zh-CN" sz="2800" dirty="0" smtClean="0">
                <a:effectLst>
                  <a:outerShdw blurRad="38100" dist="38100" dir="2700000" algn="tl">
                    <a:srgbClr val="000000">
                      <a:alpha val="43137"/>
                    </a:srgbClr>
                  </a:outerShdw>
                </a:effectLst>
              </a:rPr>
              <a:t>1、</a:t>
            </a:r>
            <a:r>
              <a:rPr lang="zh-CN" altLang="en-US" sz="2800" dirty="0" smtClean="0"/>
              <a:t>服务需求调查</a:t>
            </a:r>
            <a:endParaRPr lang="zh-CN" altLang="en-US" sz="2800" dirty="0" smtClean="0">
              <a:effectLst>
                <a:outerShdw blurRad="38100" dist="38100" dir="2700000" algn="tl">
                  <a:srgbClr val="000000">
                    <a:alpha val="43137"/>
                  </a:srgbClr>
                </a:outerShdw>
              </a:effectLst>
            </a:endParaRPr>
          </a:p>
        </p:txBody>
      </p:sp>
      <p:sp>
        <p:nvSpPr>
          <p:cNvPr id="8" name="矩形 7"/>
          <p:cNvSpPr/>
          <p:nvPr/>
        </p:nvSpPr>
        <p:spPr>
          <a:xfrm>
            <a:off x="5410200" y="2438400"/>
            <a:ext cx="2031325" cy="461665"/>
          </a:xfrm>
          <a:prstGeom prst="rect">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r>
              <a:rPr lang="zh-CN" altLang="en-US" dirty="0" smtClean="0">
                <a:solidFill>
                  <a:schemeClr val="accent3"/>
                </a:solidFill>
                <a:effectLst>
                  <a:outerShdw blurRad="38100" dist="38100" dir="2700000" algn="tl">
                    <a:srgbClr val="C0C0C0"/>
                  </a:outerShdw>
                </a:effectLst>
              </a:rPr>
              <a:t>以需求为导向</a:t>
            </a:r>
            <a:endParaRPr lang="zh-CN" altLang="en-US" dirty="0"/>
          </a:p>
        </p:txBody>
      </p:sp>
      <p:sp>
        <p:nvSpPr>
          <p:cNvPr id="9" name="矩形 8"/>
          <p:cNvSpPr/>
          <p:nvPr/>
        </p:nvSpPr>
        <p:spPr>
          <a:xfrm>
            <a:off x="1905000" y="4343400"/>
            <a:ext cx="6400800" cy="2308324"/>
          </a:xfrm>
          <a:prstGeom prst="rect">
            <a:avLst/>
          </a:prstGeom>
        </p:spPr>
        <p:txBody>
          <a:bodyPr wrap="square">
            <a:spAutoFit/>
          </a:bodyPr>
          <a:lstStyle/>
          <a:p>
            <a:pPr>
              <a:buFont typeface="Wingdings" pitchFamily="2" charset="2"/>
              <a:buChar char="l"/>
            </a:pPr>
            <a:r>
              <a:rPr lang="zh-CN" altLang="en-US" dirty="0" smtClean="0">
                <a:solidFill>
                  <a:srgbClr val="000099"/>
                </a:solidFill>
                <a:effectLst>
                  <a:outerShdw blurRad="38100" dist="38100" dir="2700000" algn="tl">
                    <a:srgbClr val="C0C0C0"/>
                  </a:outerShdw>
                </a:effectLst>
              </a:rPr>
              <a:t>在调查问卷的基础上，推出</a:t>
            </a:r>
            <a:r>
              <a:rPr lang="en-US" altLang="zh-CN" dirty="0" smtClean="0">
                <a:solidFill>
                  <a:srgbClr val="C00000"/>
                </a:solidFill>
                <a:effectLst>
                  <a:outerShdw blurRad="38100" dist="38100" dir="2700000" algn="tl">
                    <a:srgbClr val="C0C0C0"/>
                  </a:outerShdw>
                </a:effectLst>
              </a:rPr>
              <a:t>36</a:t>
            </a:r>
            <a:r>
              <a:rPr lang="zh-CN" altLang="en-US" dirty="0" smtClean="0">
                <a:solidFill>
                  <a:srgbClr val="000099"/>
                </a:solidFill>
                <a:effectLst>
                  <a:outerShdw blurRad="38100" dist="38100" dir="2700000" algn="tl">
                    <a:srgbClr val="C0C0C0"/>
                  </a:outerShdw>
                </a:effectLst>
              </a:rPr>
              <a:t>项居家医疗服务内容，成立全科签约一站式服务中心，统筹安排签约、预约、转诊工作</a:t>
            </a:r>
            <a:endParaRPr lang="en-US" altLang="zh-CN" dirty="0" smtClean="0">
              <a:solidFill>
                <a:srgbClr val="000099"/>
              </a:solidFill>
              <a:effectLst>
                <a:outerShdw blurRad="38100" dist="38100" dir="2700000" algn="tl">
                  <a:srgbClr val="C0C0C0"/>
                </a:outerShdw>
              </a:effectLst>
            </a:endParaRPr>
          </a:p>
          <a:p>
            <a:pPr>
              <a:buFont typeface="Wingdings" pitchFamily="2" charset="2"/>
              <a:buChar char="l"/>
            </a:pPr>
            <a:r>
              <a:rPr lang="zh-CN" altLang="en-US" dirty="0" smtClean="0">
                <a:solidFill>
                  <a:srgbClr val="000099"/>
                </a:solidFill>
                <a:effectLst>
                  <a:outerShdw blurRad="38100" dist="38100" dir="2700000" algn="tl">
                    <a:srgbClr val="C0C0C0"/>
                  </a:outerShdw>
                </a:effectLst>
              </a:rPr>
              <a:t>成立居家护理服务小组，培养</a:t>
            </a:r>
            <a:r>
              <a:rPr lang="zh-CN" altLang="en-US" dirty="0" smtClean="0">
                <a:solidFill>
                  <a:srgbClr val="C00000"/>
                </a:solidFill>
                <a:effectLst>
                  <a:outerShdw blurRad="38100" dist="38100" dir="2700000" algn="tl">
                    <a:srgbClr val="C0C0C0"/>
                  </a:outerShdw>
                </a:effectLst>
              </a:rPr>
              <a:t>专科护士</a:t>
            </a:r>
            <a:r>
              <a:rPr lang="zh-CN" altLang="en-US" dirty="0" smtClean="0">
                <a:solidFill>
                  <a:srgbClr val="000099"/>
                </a:solidFill>
                <a:effectLst>
                  <a:outerShdw blurRad="38100" dist="38100" dir="2700000" algn="tl">
                    <a:srgbClr val="C0C0C0"/>
                  </a:outerShdw>
                </a:effectLst>
              </a:rPr>
              <a:t>，负责家庭病床巡诊、导尿、鼻饲、气切、静脉置管护理等工作</a:t>
            </a:r>
          </a:p>
        </p:txBody>
      </p:sp>
      <p:sp>
        <p:nvSpPr>
          <p:cNvPr id="10" name="矩形 9"/>
          <p:cNvSpPr/>
          <p:nvPr/>
        </p:nvSpPr>
        <p:spPr>
          <a:xfrm>
            <a:off x="228600" y="4953000"/>
            <a:ext cx="1620957" cy="523220"/>
          </a:xfrm>
          <a:prstGeom prst="rect">
            <a:avLst/>
          </a:prstGeom>
          <a:solidFill>
            <a:srgbClr val="0000FF"/>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r>
              <a:rPr lang="zh-CN" altLang="en-US" sz="2800" dirty="0" smtClean="0">
                <a:solidFill>
                  <a:schemeClr val="bg1"/>
                </a:solidFill>
                <a:effectLst>
                  <a:outerShdw blurRad="38100" dist="38100" dir="2700000" algn="tl">
                    <a:srgbClr val="C0C0C0"/>
                  </a:outerShdw>
                </a:effectLst>
              </a:rPr>
              <a:t>凯旋中心</a:t>
            </a:r>
            <a:endParaRPr lang="zh-CN" altLang="en-US" sz="2800" dirty="0">
              <a:solidFill>
                <a:schemeClr val="bg1"/>
              </a:solidFill>
            </a:endParaRPr>
          </a:p>
        </p:txBody>
      </p:sp>
    </p:spTree>
    <p:extLst>
      <p:ext uri="{BB962C8B-B14F-4D97-AF65-F5344CB8AC3E}">
        <p14:creationId xmlns:p14="http://schemas.microsoft.com/office/powerpoint/2010/main" val="373978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8600" y="1600200"/>
            <a:ext cx="7086600" cy="760208"/>
          </a:xfrm>
          <a:prstGeom prst="rect">
            <a:avLst/>
          </a:prstGeom>
        </p:spPr>
        <p:txBody>
          <a:bodyPr wrap="square">
            <a:spAutoFit/>
          </a:bodyPr>
          <a:lstStyle/>
          <a:p>
            <a:pPr marL="0" lvl="1">
              <a:lnSpc>
                <a:spcPct val="155000"/>
              </a:lnSpc>
              <a:defRPr/>
            </a:pPr>
            <a:r>
              <a:rPr lang="zh-CN" altLang="en-US" sz="2800" dirty="0" smtClean="0">
                <a:solidFill>
                  <a:srgbClr val="C00000"/>
                </a:solidFill>
                <a:effectLst>
                  <a:outerShdw blurRad="38100" dist="38100" dir="2700000" algn="tl">
                    <a:srgbClr val="C0C0C0"/>
                  </a:outerShdw>
                </a:effectLst>
              </a:rPr>
              <a:t>结合实际加快建立内部工作推进机制</a:t>
            </a:r>
            <a:endParaRPr lang="en-US" altLang="zh-CN" sz="2800" dirty="0" smtClean="0">
              <a:solidFill>
                <a:srgbClr val="C00000"/>
              </a:solidFill>
              <a:effectLst>
                <a:outerShdw blurRad="38100" dist="38100" dir="2700000" algn="tl">
                  <a:srgbClr val="C0C0C0"/>
                </a:outerShdw>
              </a:effectLst>
            </a:endParaRPr>
          </a:p>
        </p:txBody>
      </p:sp>
      <p:sp>
        <p:nvSpPr>
          <p:cNvPr id="6" name="矩形 1"/>
          <p:cNvSpPr>
            <a:spLocks noChangeArrowheads="1"/>
          </p:cNvSpPr>
          <p:nvPr/>
        </p:nvSpPr>
        <p:spPr bwMode="auto">
          <a:xfrm>
            <a:off x="990600" y="3513653"/>
            <a:ext cx="7315200" cy="2831544"/>
          </a:xfrm>
          <a:prstGeom prst="rect">
            <a:avLst/>
          </a:prstGeom>
          <a:solidFill>
            <a:schemeClr val="bg1"/>
          </a:solidFill>
          <a:ln>
            <a:solidFill>
              <a:srgbClr val="0000FF"/>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txBody>
          <a:bodyPr wrap="square">
            <a:spAutoFit/>
          </a:bodyPr>
          <a:lstStyle/>
          <a:p>
            <a:pPr>
              <a:spcBef>
                <a:spcPts val="1600"/>
              </a:spcBef>
            </a:pPr>
            <a:r>
              <a:rPr lang="zh-CN" altLang="en-US" sz="2800" dirty="0" smtClean="0">
                <a:solidFill>
                  <a:srgbClr val="C00000"/>
                </a:solidFill>
              </a:rPr>
              <a:t>一是签约对象的预约诊疗，建立签约门诊</a:t>
            </a:r>
            <a:endParaRPr lang="en-US" altLang="zh-CN" sz="2800" dirty="0" smtClean="0">
              <a:solidFill>
                <a:srgbClr val="C00000"/>
              </a:solidFill>
            </a:endParaRPr>
          </a:p>
          <a:p>
            <a:pPr>
              <a:spcBef>
                <a:spcPts val="1200"/>
              </a:spcBef>
            </a:pPr>
            <a:r>
              <a:rPr lang="zh-CN" altLang="en-US" dirty="0" smtClean="0"/>
              <a:t>◆签约服务强调医患双方的契约关系，强化预约诊疗</a:t>
            </a:r>
            <a:endParaRPr lang="en-US" altLang="zh-CN" dirty="0" smtClean="0"/>
          </a:p>
          <a:p>
            <a:pPr>
              <a:spcBef>
                <a:spcPts val="1200"/>
              </a:spcBef>
            </a:pPr>
            <a:r>
              <a:rPr lang="zh-CN" altLang="en-US" dirty="0" smtClean="0"/>
              <a:t>◆依托信息化手段，建立多渠道的预约通道，不断强化预约在诊疗服务中的地位</a:t>
            </a:r>
          </a:p>
          <a:p>
            <a:pPr marL="0" lvl="1">
              <a:spcBef>
                <a:spcPts val="1200"/>
              </a:spcBef>
            </a:pPr>
            <a:r>
              <a:rPr lang="zh-CN" altLang="en-US" dirty="0" smtClean="0"/>
              <a:t>◆预约诊疗，提高就诊效率、准确性，引导居民建立稳定的医患固定关系，提高依从性</a:t>
            </a:r>
            <a:endParaRPr lang="zh-CN" altLang="en-US" sz="2800" dirty="0" smtClean="0">
              <a:solidFill>
                <a:srgbClr val="C00000"/>
              </a:solidFill>
            </a:endParaRPr>
          </a:p>
        </p:txBody>
      </p:sp>
      <p:sp>
        <p:nvSpPr>
          <p:cNvPr id="7" name="矩形 6"/>
          <p:cNvSpPr/>
          <p:nvPr/>
        </p:nvSpPr>
        <p:spPr>
          <a:xfrm>
            <a:off x="685800" y="2653843"/>
            <a:ext cx="7848600" cy="523220"/>
          </a:xfrm>
          <a:prstGeom prst="rect">
            <a:avLst/>
          </a:prstGeom>
        </p:spPr>
        <p:txBody>
          <a:bodyPr wrap="square">
            <a:spAutoFit/>
          </a:bodyPr>
          <a:lstStyle/>
          <a:p>
            <a:r>
              <a:rPr lang="en-US" altLang="zh-CN" sz="2800" dirty="0" smtClean="0">
                <a:effectLst>
                  <a:outerShdw blurRad="38100" dist="38100" dir="2700000" algn="tl">
                    <a:srgbClr val="000000">
                      <a:alpha val="43137"/>
                    </a:srgbClr>
                  </a:outerShdw>
                </a:effectLst>
              </a:rPr>
              <a:t>2、</a:t>
            </a:r>
            <a:r>
              <a:rPr lang="zh-CN" altLang="en-US" sz="2800" dirty="0" smtClean="0"/>
              <a:t>内部工作流程的调整</a:t>
            </a:r>
            <a:endParaRPr lang="zh-CN" altLang="en-US" sz="2800" dirty="0" smtClean="0">
              <a:effectLst>
                <a:outerShdw blurRad="38100" dist="38100" dir="2700000" algn="tl">
                  <a:srgbClr val="000000">
                    <a:alpha val="43137"/>
                  </a:srgbClr>
                </a:outerShdw>
              </a:effectLst>
            </a:endParaRPr>
          </a:p>
        </p:txBody>
      </p:sp>
      <p:sp>
        <p:nvSpPr>
          <p:cNvPr id="8" name="Rectangle 217"/>
          <p:cNvSpPr>
            <a:spLocks noChangeArrowheads="1"/>
          </p:cNvSpPr>
          <p:nvPr/>
        </p:nvSpPr>
        <p:spPr bwMode="auto">
          <a:xfrm>
            <a:off x="0" y="0"/>
            <a:ext cx="9144000" cy="1143000"/>
          </a:xfrm>
          <a:prstGeom prst="rect">
            <a:avLst/>
          </a:prstGeom>
          <a:solidFill>
            <a:srgbClr val="0000FF"/>
          </a:solidFill>
          <a:ln w="9525">
            <a:noFill/>
            <a:miter lim="800000"/>
            <a:headEnd/>
            <a:tailEnd/>
          </a:ln>
          <a:extLst/>
        </p:spPr>
        <p:txBody>
          <a:bodyPr vert="horz" wrap="square" lIns="91440" tIns="45720" rIns="91440" bIns="45720" numCol="1" anchor="ctr" anchorCtr="0" compatLnSpc="1">
            <a:prstTxWarp prst="textNoShape">
              <a:avLst/>
            </a:prstTxWarp>
            <a:noAutofit/>
          </a:bodyPr>
          <a:lstStyle/>
          <a:p>
            <a:pPr algn="ctr" eaLnBrk="0" hangingPunct="0">
              <a:lnSpc>
                <a:spcPct val="90000"/>
              </a:lnSpc>
              <a:defRPr/>
            </a:pPr>
            <a:r>
              <a:rPr lang="zh-CN" altLang="en-US" sz="4000" dirty="0" smtClean="0">
                <a:solidFill>
                  <a:schemeClr val="bg1"/>
                </a:solidFill>
                <a:cs typeface="+mj-cs"/>
              </a:rPr>
              <a:t>签约服务推动工作机制</a:t>
            </a:r>
            <a:endParaRPr lang="zh-CN" altLang="en-US" sz="4000" dirty="0">
              <a:solidFill>
                <a:schemeClr val="bg1"/>
              </a:solidFill>
              <a:cs typeface="+mj-cs"/>
            </a:endParaRPr>
          </a:p>
        </p:txBody>
      </p:sp>
    </p:spTree>
    <p:extLst>
      <p:ext uri="{BB962C8B-B14F-4D97-AF65-F5344CB8AC3E}">
        <p14:creationId xmlns:p14="http://schemas.microsoft.com/office/powerpoint/2010/main" val="2334375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8600" y="1600200"/>
            <a:ext cx="7086600" cy="760208"/>
          </a:xfrm>
          <a:prstGeom prst="rect">
            <a:avLst/>
          </a:prstGeom>
        </p:spPr>
        <p:txBody>
          <a:bodyPr wrap="square">
            <a:spAutoFit/>
          </a:bodyPr>
          <a:lstStyle/>
          <a:p>
            <a:pPr marL="0" lvl="1">
              <a:lnSpc>
                <a:spcPct val="155000"/>
              </a:lnSpc>
              <a:defRPr/>
            </a:pPr>
            <a:r>
              <a:rPr lang="zh-CN" altLang="en-US" sz="2800" dirty="0" smtClean="0">
                <a:solidFill>
                  <a:srgbClr val="C00000"/>
                </a:solidFill>
                <a:effectLst>
                  <a:outerShdw blurRad="38100" dist="38100" dir="2700000" algn="tl">
                    <a:srgbClr val="C0C0C0"/>
                  </a:outerShdw>
                </a:effectLst>
              </a:rPr>
              <a:t>结合实际加快建立内部工作推进机制</a:t>
            </a:r>
            <a:endParaRPr lang="en-US" altLang="zh-CN" sz="2800" dirty="0" smtClean="0">
              <a:solidFill>
                <a:srgbClr val="C00000"/>
              </a:solidFill>
              <a:effectLst>
                <a:outerShdw blurRad="38100" dist="38100" dir="2700000" algn="tl">
                  <a:srgbClr val="C0C0C0"/>
                </a:outerShdw>
              </a:effectLst>
            </a:endParaRPr>
          </a:p>
        </p:txBody>
      </p:sp>
      <p:sp>
        <p:nvSpPr>
          <p:cNvPr id="6" name="矩形 1"/>
          <p:cNvSpPr>
            <a:spLocks noChangeArrowheads="1"/>
          </p:cNvSpPr>
          <p:nvPr/>
        </p:nvSpPr>
        <p:spPr bwMode="auto">
          <a:xfrm>
            <a:off x="990600" y="3513653"/>
            <a:ext cx="7315200" cy="2410916"/>
          </a:xfrm>
          <a:prstGeom prst="rect">
            <a:avLst/>
          </a:prstGeom>
          <a:solidFill>
            <a:schemeClr val="bg1"/>
          </a:solidFill>
          <a:ln>
            <a:solidFill>
              <a:srgbClr val="0000FF"/>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txBody>
          <a:bodyPr wrap="square">
            <a:spAutoFit/>
          </a:bodyPr>
          <a:lstStyle/>
          <a:p>
            <a:pPr>
              <a:spcBef>
                <a:spcPts val="1600"/>
              </a:spcBef>
            </a:pPr>
            <a:r>
              <a:rPr lang="zh-CN" altLang="en-US" sz="2800" dirty="0" smtClean="0">
                <a:solidFill>
                  <a:srgbClr val="C00000"/>
                </a:solidFill>
              </a:rPr>
              <a:t>二是防治结合落地，引入诊间随访</a:t>
            </a:r>
            <a:endParaRPr lang="en-US" altLang="zh-CN" sz="2800" dirty="0" smtClean="0">
              <a:solidFill>
                <a:srgbClr val="C00000"/>
              </a:solidFill>
            </a:endParaRPr>
          </a:p>
          <a:p>
            <a:pPr>
              <a:spcBef>
                <a:spcPts val="1600"/>
              </a:spcBef>
            </a:pPr>
            <a:r>
              <a:rPr lang="zh-CN" altLang="en-US" dirty="0" smtClean="0"/>
              <a:t>◆签约服务的核心是对签约对象实施综合性的健康管理，提倡防与治的有机结合</a:t>
            </a:r>
            <a:endParaRPr lang="en-US" altLang="zh-CN" dirty="0" smtClean="0"/>
          </a:p>
          <a:p>
            <a:pPr>
              <a:spcBef>
                <a:spcPts val="1600"/>
              </a:spcBef>
            </a:pPr>
            <a:r>
              <a:rPr lang="zh-CN" altLang="en-US" dirty="0" smtClean="0"/>
              <a:t>◆慢病、老年人健康管理、健康档案的完善在诊疗中完成，提高基本医疗和基本公共卫生服务效率</a:t>
            </a:r>
            <a:endParaRPr lang="en-US" altLang="zh-CN" dirty="0" smtClean="0">
              <a:solidFill>
                <a:srgbClr val="C00000"/>
              </a:solidFill>
            </a:endParaRPr>
          </a:p>
        </p:txBody>
      </p:sp>
      <p:sp>
        <p:nvSpPr>
          <p:cNvPr id="7" name="矩形 6"/>
          <p:cNvSpPr/>
          <p:nvPr/>
        </p:nvSpPr>
        <p:spPr>
          <a:xfrm>
            <a:off x="685800" y="2653843"/>
            <a:ext cx="7848600" cy="523220"/>
          </a:xfrm>
          <a:prstGeom prst="rect">
            <a:avLst/>
          </a:prstGeom>
        </p:spPr>
        <p:txBody>
          <a:bodyPr wrap="square">
            <a:spAutoFit/>
          </a:bodyPr>
          <a:lstStyle/>
          <a:p>
            <a:r>
              <a:rPr lang="en-US" altLang="zh-CN" sz="2800" dirty="0" smtClean="0">
                <a:effectLst>
                  <a:outerShdw blurRad="38100" dist="38100" dir="2700000" algn="tl">
                    <a:srgbClr val="000000">
                      <a:alpha val="43137"/>
                    </a:srgbClr>
                  </a:outerShdw>
                </a:effectLst>
              </a:rPr>
              <a:t>2、</a:t>
            </a:r>
            <a:r>
              <a:rPr lang="zh-CN" altLang="en-US" sz="2800" dirty="0" smtClean="0"/>
              <a:t>内部工作流程的调整</a:t>
            </a:r>
            <a:endParaRPr lang="zh-CN" altLang="en-US" sz="2800" dirty="0" smtClean="0">
              <a:effectLst>
                <a:outerShdw blurRad="38100" dist="38100" dir="2700000" algn="tl">
                  <a:srgbClr val="000000">
                    <a:alpha val="43137"/>
                  </a:srgbClr>
                </a:outerShdw>
              </a:effectLst>
            </a:endParaRPr>
          </a:p>
        </p:txBody>
      </p:sp>
      <p:sp>
        <p:nvSpPr>
          <p:cNvPr id="8" name="Rectangle 217"/>
          <p:cNvSpPr>
            <a:spLocks noChangeArrowheads="1"/>
          </p:cNvSpPr>
          <p:nvPr/>
        </p:nvSpPr>
        <p:spPr bwMode="auto">
          <a:xfrm>
            <a:off x="0" y="0"/>
            <a:ext cx="9144000" cy="1143000"/>
          </a:xfrm>
          <a:prstGeom prst="rect">
            <a:avLst/>
          </a:prstGeom>
          <a:solidFill>
            <a:srgbClr val="0000FF"/>
          </a:solidFill>
          <a:ln w="9525">
            <a:noFill/>
            <a:miter lim="800000"/>
            <a:headEnd/>
            <a:tailEnd/>
          </a:ln>
          <a:extLst/>
        </p:spPr>
        <p:txBody>
          <a:bodyPr vert="horz" wrap="square" lIns="91440" tIns="45720" rIns="91440" bIns="45720" numCol="1" anchor="ctr" anchorCtr="0" compatLnSpc="1">
            <a:prstTxWarp prst="textNoShape">
              <a:avLst/>
            </a:prstTxWarp>
            <a:noAutofit/>
          </a:bodyPr>
          <a:lstStyle/>
          <a:p>
            <a:pPr algn="ctr" eaLnBrk="0" hangingPunct="0">
              <a:lnSpc>
                <a:spcPct val="90000"/>
              </a:lnSpc>
              <a:defRPr/>
            </a:pPr>
            <a:r>
              <a:rPr lang="zh-CN" altLang="en-US" sz="4000" dirty="0" smtClean="0">
                <a:solidFill>
                  <a:schemeClr val="bg1"/>
                </a:solidFill>
                <a:cs typeface="+mj-cs"/>
              </a:rPr>
              <a:t>签约服务推动工作机制</a:t>
            </a:r>
            <a:endParaRPr lang="zh-CN" altLang="en-US" sz="4000" dirty="0">
              <a:solidFill>
                <a:schemeClr val="bg1"/>
              </a:solidFill>
              <a:cs typeface="+mj-cs"/>
            </a:endParaRPr>
          </a:p>
        </p:txBody>
      </p:sp>
    </p:spTree>
    <p:extLst>
      <p:ext uri="{BB962C8B-B14F-4D97-AF65-F5344CB8AC3E}">
        <p14:creationId xmlns:p14="http://schemas.microsoft.com/office/powerpoint/2010/main" val="1611041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8600" y="1600200"/>
            <a:ext cx="7086600" cy="760208"/>
          </a:xfrm>
          <a:prstGeom prst="rect">
            <a:avLst/>
          </a:prstGeom>
        </p:spPr>
        <p:txBody>
          <a:bodyPr wrap="square">
            <a:spAutoFit/>
          </a:bodyPr>
          <a:lstStyle/>
          <a:p>
            <a:pPr marL="0" lvl="1">
              <a:lnSpc>
                <a:spcPct val="155000"/>
              </a:lnSpc>
              <a:defRPr/>
            </a:pPr>
            <a:r>
              <a:rPr lang="zh-CN" altLang="en-US" sz="2800" dirty="0" smtClean="0">
                <a:solidFill>
                  <a:srgbClr val="C00000"/>
                </a:solidFill>
                <a:effectLst>
                  <a:outerShdw blurRad="38100" dist="38100" dir="2700000" algn="tl">
                    <a:srgbClr val="C0C0C0"/>
                  </a:outerShdw>
                </a:effectLst>
              </a:rPr>
              <a:t>结合实际加快建立内部工作推进机制</a:t>
            </a:r>
            <a:endParaRPr lang="en-US" altLang="zh-CN" sz="2800" dirty="0" smtClean="0">
              <a:solidFill>
                <a:srgbClr val="C00000"/>
              </a:solidFill>
              <a:effectLst>
                <a:outerShdw blurRad="38100" dist="38100" dir="2700000" algn="tl">
                  <a:srgbClr val="C0C0C0"/>
                </a:outerShdw>
              </a:effectLst>
            </a:endParaRPr>
          </a:p>
        </p:txBody>
      </p:sp>
      <p:sp>
        <p:nvSpPr>
          <p:cNvPr id="6" name="矩形 1"/>
          <p:cNvSpPr>
            <a:spLocks noChangeArrowheads="1"/>
          </p:cNvSpPr>
          <p:nvPr/>
        </p:nvSpPr>
        <p:spPr bwMode="auto">
          <a:xfrm>
            <a:off x="990600" y="3124200"/>
            <a:ext cx="7315200" cy="3149580"/>
          </a:xfrm>
          <a:prstGeom prst="rect">
            <a:avLst/>
          </a:prstGeom>
          <a:solidFill>
            <a:schemeClr val="bg1"/>
          </a:solidFill>
          <a:ln>
            <a:solidFill>
              <a:srgbClr val="0000FF"/>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txBody>
          <a:bodyPr wrap="square">
            <a:spAutoFit/>
          </a:bodyPr>
          <a:lstStyle/>
          <a:p>
            <a:pPr>
              <a:spcBef>
                <a:spcPts val="1600"/>
              </a:spcBef>
            </a:pPr>
            <a:r>
              <a:rPr lang="zh-CN" altLang="en-US" sz="2800" dirty="0" smtClean="0">
                <a:solidFill>
                  <a:srgbClr val="C00000"/>
                </a:solidFill>
              </a:rPr>
              <a:t>三是慢性病规范化诊疗</a:t>
            </a:r>
            <a:r>
              <a:rPr lang="en-US" altLang="zh-CN" sz="2800" dirty="0" smtClean="0">
                <a:solidFill>
                  <a:srgbClr val="C00000"/>
                </a:solidFill>
              </a:rPr>
              <a:t>-</a:t>
            </a:r>
            <a:r>
              <a:rPr lang="zh-CN" altLang="en-US" sz="2800" dirty="0" smtClean="0">
                <a:solidFill>
                  <a:srgbClr val="C00000"/>
                </a:solidFill>
              </a:rPr>
              <a:t>首席医生、联合诊疗</a:t>
            </a:r>
            <a:endParaRPr lang="en-US" altLang="zh-CN" sz="2800" dirty="0" smtClean="0">
              <a:solidFill>
                <a:srgbClr val="C00000"/>
              </a:solidFill>
            </a:endParaRPr>
          </a:p>
          <a:p>
            <a:pPr>
              <a:spcBef>
                <a:spcPts val="1600"/>
              </a:spcBef>
            </a:pPr>
            <a:r>
              <a:rPr lang="zh-CN" altLang="en-US" dirty="0" smtClean="0"/>
              <a:t>◆慢性病人：签约医生</a:t>
            </a:r>
            <a:r>
              <a:rPr lang="en-US" dirty="0" smtClean="0"/>
              <a:t>--</a:t>
            </a:r>
            <a:r>
              <a:rPr lang="zh-CN" altLang="en-US" dirty="0" smtClean="0"/>
              <a:t>中心（卫生院）内部的首席医生</a:t>
            </a:r>
            <a:r>
              <a:rPr lang="en-US" dirty="0" smtClean="0"/>
              <a:t>-</a:t>
            </a:r>
            <a:r>
              <a:rPr lang="zh-CN" altLang="en-US" dirty="0" smtClean="0"/>
              <a:t>上级专家坐诊的联合诊疗门诊</a:t>
            </a:r>
            <a:r>
              <a:rPr lang="en-US" dirty="0" smtClean="0"/>
              <a:t>-</a:t>
            </a:r>
            <a:r>
              <a:rPr lang="zh-CN" altLang="en-US" dirty="0" smtClean="0"/>
              <a:t>转诊到上级医疗机构</a:t>
            </a:r>
            <a:endParaRPr lang="en-US" altLang="zh-CN" dirty="0" smtClean="0"/>
          </a:p>
          <a:p>
            <a:pPr>
              <a:spcBef>
                <a:spcPts val="1600"/>
              </a:spcBef>
            </a:pPr>
            <a:r>
              <a:rPr lang="zh-CN" altLang="en-US" dirty="0" smtClean="0"/>
              <a:t>◆通过预约、联合、转诊这一规范化的诊疗路径，强化患者的就医体验，提高患者对签约医生的信任度，逐步形成稳定的医患关系</a:t>
            </a:r>
            <a:endParaRPr lang="en-US" altLang="zh-CN" dirty="0" smtClean="0">
              <a:solidFill>
                <a:srgbClr val="C00000"/>
              </a:solidFill>
            </a:endParaRPr>
          </a:p>
        </p:txBody>
      </p:sp>
      <p:sp>
        <p:nvSpPr>
          <p:cNvPr id="7" name="矩形 6"/>
          <p:cNvSpPr/>
          <p:nvPr/>
        </p:nvSpPr>
        <p:spPr>
          <a:xfrm>
            <a:off x="685800" y="2362200"/>
            <a:ext cx="7848600" cy="523220"/>
          </a:xfrm>
          <a:prstGeom prst="rect">
            <a:avLst/>
          </a:prstGeom>
        </p:spPr>
        <p:txBody>
          <a:bodyPr wrap="square">
            <a:spAutoFit/>
          </a:bodyPr>
          <a:lstStyle/>
          <a:p>
            <a:r>
              <a:rPr lang="en-US" altLang="zh-CN" sz="2800" dirty="0" smtClean="0">
                <a:effectLst>
                  <a:outerShdw blurRad="38100" dist="38100" dir="2700000" algn="tl">
                    <a:srgbClr val="000000">
                      <a:alpha val="43137"/>
                    </a:srgbClr>
                  </a:outerShdw>
                </a:effectLst>
              </a:rPr>
              <a:t>2、</a:t>
            </a:r>
            <a:r>
              <a:rPr lang="zh-CN" altLang="en-US" sz="2800" dirty="0" smtClean="0"/>
              <a:t>内部工作流程的调整</a:t>
            </a:r>
            <a:endParaRPr lang="zh-CN" altLang="en-US" sz="2800" dirty="0" smtClean="0">
              <a:effectLst>
                <a:outerShdw blurRad="38100" dist="38100" dir="2700000" algn="tl">
                  <a:srgbClr val="000000">
                    <a:alpha val="43137"/>
                  </a:srgbClr>
                </a:outerShdw>
              </a:effectLst>
            </a:endParaRPr>
          </a:p>
        </p:txBody>
      </p:sp>
      <p:sp>
        <p:nvSpPr>
          <p:cNvPr id="8" name="Rectangle 217"/>
          <p:cNvSpPr>
            <a:spLocks noChangeArrowheads="1"/>
          </p:cNvSpPr>
          <p:nvPr/>
        </p:nvSpPr>
        <p:spPr bwMode="auto">
          <a:xfrm>
            <a:off x="0" y="0"/>
            <a:ext cx="9144000" cy="1143000"/>
          </a:xfrm>
          <a:prstGeom prst="rect">
            <a:avLst/>
          </a:prstGeom>
          <a:solidFill>
            <a:srgbClr val="0000FF"/>
          </a:solidFill>
          <a:ln w="9525">
            <a:noFill/>
            <a:miter lim="800000"/>
            <a:headEnd/>
            <a:tailEnd/>
          </a:ln>
          <a:extLst/>
        </p:spPr>
        <p:txBody>
          <a:bodyPr vert="horz" wrap="square" lIns="91440" tIns="45720" rIns="91440" bIns="45720" numCol="1" anchor="ctr" anchorCtr="0" compatLnSpc="1">
            <a:prstTxWarp prst="textNoShape">
              <a:avLst/>
            </a:prstTxWarp>
            <a:noAutofit/>
          </a:bodyPr>
          <a:lstStyle/>
          <a:p>
            <a:pPr algn="ctr" eaLnBrk="0" hangingPunct="0">
              <a:lnSpc>
                <a:spcPct val="90000"/>
              </a:lnSpc>
              <a:defRPr/>
            </a:pPr>
            <a:r>
              <a:rPr lang="zh-CN" altLang="en-US" sz="4000" dirty="0" smtClean="0">
                <a:solidFill>
                  <a:schemeClr val="bg1"/>
                </a:solidFill>
                <a:cs typeface="+mj-cs"/>
              </a:rPr>
              <a:t>签约服务推动工作机制</a:t>
            </a:r>
            <a:endParaRPr lang="zh-CN" altLang="en-US" sz="4000" dirty="0">
              <a:solidFill>
                <a:schemeClr val="bg1"/>
              </a:solidFill>
              <a:cs typeface="+mj-cs"/>
            </a:endParaRPr>
          </a:p>
        </p:txBody>
      </p:sp>
    </p:spTree>
    <p:extLst>
      <p:ext uri="{BB962C8B-B14F-4D97-AF65-F5344CB8AC3E}">
        <p14:creationId xmlns:p14="http://schemas.microsoft.com/office/powerpoint/2010/main" val="884752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bwMode="auto">
          <a:xfrm>
            <a:off x="0" y="0"/>
            <a:ext cx="9144000" cy="900107"/>
          </a:xfrm>
          <a:prstGeom prst="rect">
            <a:avLst/>
          </a:prstGeom>
          <a:solidFill>
            <a:srgbClr val="0062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p>
            <a:pPr lvl="0" algn="ctr">
              <a:defRPr/>
            </a:pPr>
            <a:r>
              <a:rPr lang="en-US" altLang="zh-CN" sz="4000" dirty="0">
                <a:solidFill>
                  <a:schemeClr val="bg1"/>
                </a:solidFill>
                <a:cs typeface="+mj-cs"/>
              </a:rPr>
              <a:t> </a:t>
            </a:r>
            <a:r>
              <a:rPr lang="en-US" altLang="zh-CN" sz="4000" dirty="0" smtClean="0">
                <a:solidFill>
                  <a:schemeClr val="bg1"/>
                </a:solidFill>
                <a:cs typeface="+mj-cs"/>
              </a:rPr>
              <a:t>  </a:t>
            </a:r>
            <a:r>
              <a:rPr lang="en-US" altLang="zh-CN" sz="3600" dirty="0" smtClean="0">
                <a:solidFill>
                  <a:schemeClr val="bg1"/>
                </a:solidFill>
                <a:cs typeface="+mj-cs"/>
              </a:rPr>
              <a:t>2017</a:t>
            </a:r>
            <a:r>
              <a:rPr lang="zh-CN" altLang="en-US" sz="3600" dirty="0" smtClean="0">
                <a:solidFill>
                  <a:schemeClr val="bg1"/>
                </a:solidFill>
                <a:cs typeface="+mj-cs"/>
              </a:rPr>
              <a:t>年签约服务工作重点</a:t>
            </a:r>
            <a:endParaRPr lang="zh-CN" altLang="en-US" sz="3600" dirty="0">
              <a:solidFill>
                <a:schemeClr val="bg1"/>
              </a:solidFill>
              <a:cs typeface="+mj-cs"/>
            </a:endParaRPr>
          </a:p>
        </p:txBody>
      </p:sp>
      <p:sp>
        <p:nvSpPr>
          <p:cNvPr id="3" name="矩形 2"/>
          <p:cNvSpPr/>
          <p:nvPr/>
        </p:nvSpPr>
        <p:spPr>
          <a:xfrm>
            <a:off x="533400" y="1371600"/>
            <a:ext cx="3057247" cy="523220"/>
          </a:xfrm>
          <a:prstGeom prst="rect">
            <a:avLst/>
          </a:prstGeom>
          <a:solidFill>
            <a:srgbClr val="0000FF"/>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r>
              <a:rPr lang="zh-CN" altLang="en-US" sz="2800" dirty="0" smtClean="0">
                <a:solidFill>
                  <a:schemeClr val="bg1"/>
                </a:solidFill>
              </a:rPr>
              <a:t>加强团队服务能力</a:t>
            </a:r>
            <a:endParaRPr lang="zh-CN" altLang="en-US" sz="2800" dirty="0">
              <a:solidFill>
                <a:schemeClr val="bg1"/>
              </a:solidFill>
            </a:endParaRPr>
          </a:p>
        </p:txBody>
      </p:sp>
      <p:sp>
        <p:nvSpPr>
          <p:cNvPr id="2" name="文本框 1"/>
          <p:cNvSpPr txBox="1"/>
          <p:nvPr/>
        </p:nvSpPr>
        <p:spPr>
          <a:xfrm>
            <a:off x="542499" y="2133600"/>
            <a:ext cx="7786048" cy="4196020"/>
          </a:xfrm>
          <a:prstGeom prst="rect">
            <a:avLst/>
          </a:prstGeom>
          <a:noFill/>
        </p:spPr>
        <p:txBody>
          <a:bodyPr wrap="square" rtlCol="0">
            <a:spAutoFit/>
          </a:bodyPr>
          <a:lstStyle/>
          <a:p>
            <a:pPr marL="342900" indent="-342900">
              <a:lnSpc>
                <a:spcPts val="3200"/>
              </a:lnSpc>
              <a:buFont typeface="Wingdings" panose="05000000000000000000" pitchFamily="2" charset="2"/>
              <a:buChar char="p"/>
            </a:pPr>
            <a:r>
              <a:rPr lang="zh-CN" altLang="en-US" dirty="0" smtClean="0"/>
              <a:t>基层医疗卫生机构要优先遴选</a:t>
            </a:r>
            <a:r>
              <a:rPr lang="zh-CN" altLang="en-US" dirty="0" smtClean="0">
                <a:solidFill>
                  <a:srgbClr val="FF0000"/>
                </a:solidFill>
              </a:rPr>
              <a:t>业务能力强</a:t>
            </a:r>
            <a:r>
              <a:rPr lang="zh-CN" altLang="en-US" dirty="0" smtClean="0"/>
              <a:t>、</a:t>
            </a:r>
            <a:r>
              <a:rPr lang="zh-CN" altLang="en-US" dirty="0" smtClean="0">
                <a:solidFill>
                  <a:srgbClr val="FF0000"/>
                </a:solidFill>
              </a:rPr>
              <a:t>有一定群众基础</a:t>
            </a:r>
            <a:r>
              <a:rPr lang="zh-CN" altLang="en-US" dirty="0" smtClean="0"/>
              <a:t>的全科医生、护士等卫生技术人员组成家庭医生团队</a:t>
            </a:r>
            <a:endParaRPr lang="en-US" altLang="zh-CN" dirty="0" smtClean="0"/>
          </a:p>
          <a:p>
            <a:pPr marL="342900" indent="-342900">
              <a:lnSpc>
                <a:spcPts val="3200"/>
              </a:lnSpc>
              <a:buFont typeface="Wingdings" panose="05000000000000000000" pitchFamily="2" charset="2"/>
              <a:buChar char="p"/>
            </a:pPr>
            <a:r>
              <a:rPr lang="zh-CN" altLang="en-US" dirty="0" smtClean="0"/>
              <a:t>要明确团队各成员职责分工，加强团队内成员合作，</a:t>
            </a:r>
            <a:r>
              <a:rPr lang="zh-CN" altLang="en-US" dirty="0" smtClean="0">
                <a:solidFill>
                  <a:srgbClr val="FF0000"/>
                </a:solidFill>
              </a:rPr>
              <a:t>形成团队合力</a:t>
            </a:r>
            <a:endParaRPr lang="en-US" altLang="zh-CN" dirty="0" smtClean="0">
              <a:solidFill>
                <a:srgbClr val="FF0000"/>
              </a:solidFill>
            </a:endParaRPr>
          </a:p>
          <a:p>
            <a:pPr marL="342900" indent="-342900">
              <a:lnSpc>
                <a:spcPts val="3200"/>
              </a:lnSpc>
              <a:buFont typeface="Wingdings" panose="05000000000000000000" pitchFamily="2" charset="2"/>
              <a:buChar char="p"/>
            </a:pPr>
            <a:r>
              <a:rPr lang="zh-CN" altLang="en-US" dirty="0" smtClean="0"/>
              <a:t>通过推动优质医疗资源下沉，大医院专家下基层，通过驻点服务、会诊、带教等方式，帮助基层提升医疗技术水平</a:t>
            </a:r>
            <a:endParaRPr lang="en-US" altLang="zh-CN" dirty="0" smtClean="0"/>
          </a:p>
          <a:p>
            <a:pPr marL="342900" indent="-342900">
              <a:lnSpc>
                <a:spcPts val="3200"/>
              </a:lnSpc>
              <a:buFont typeface="Wingdings" panose="05000000000000000000" pitchFamily="2" charset="2"/>
              <a:buChar char="p"/>
            </a:pPr>
            <a:r>
              <a:rPr lang="zh-CN" altLang="en-US" dirty="0" smtClean="0">
                <a:solidFill>
                  <a:srgbClr val="FF0000"/>
                </a:solidFill>
              </a:rPr>
              <a:t>鼓励专科医生加入签约服务团队</a:t>
            </a:r>
            <a:r>
              <a:rPr lang="zh-CN" altLang="en-US" dirty="0" smtClean="0"/>
              <a:t>，为家庭医生提供技术服务</a:t>
            </a:r>
            <a:endParaRPr lang="zh-CN" altLang="en-US" dirty="0"/>
          </a:p>
        </p:txBody>
      </p:sp>
    </p:spTree>
    <p:extLst>
      <p:ext uri="{BB962C8B-B14F-4D97-AF65-F5344CB8AC3E}">
        <p14:creationId xmlns:p14="http://schemas.microsoft.com/office/powerpoint/2010/main" val="20595862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8600" y="1600200"/>
            <a:ext cx="7086600" cy="760208"/>
          </a:xfrm>
          <a:prstGeom prst="rect">
            <a:avLst/>
          </a:prstGeom>
        </p:spPr>
        <p:txBody>
          <a:bodyPr wrap="square">
            <a:spAutoFit/>
          </a:bodyPr>
          <a:lstStyle/>
          <a:p>
            <a:pPr marL="0" lvl="1">
              <a:lnSpc>
                <a:spcPct val="155000"/>
              </a:lnSpc>
              <a:defRPr/>
            </a:pPr>
            <a:r>
              <a:rPr lang="zh-CN" altLang="en-US" sz="2800" dirty="0" smtClean="0">
                <a:solidFill>
                  <a:srgbClr val="C00000"/>
                </a:solidFill>
                <a:effectLst>
                  <a:outerShdw blurRad="38100" dist="38100" dir="2700000" algn="tl">
                    <a:srgbClr val="C0C0C0"/>
                  </a:outerShdw>
                </a:effectLst>
              </a:rPr>
              <a:t>结合实际加快建立内部工作推进机制</a:t>
            </a:r>
            <a:endParaRPr lang="en-US" altLang="zh-CN" sz="2800" dirty="0" smtClean="0">
              <a:solidFill>
                <a:srgbClr val="C00000"/>
              </a:solidFill>
              <a:effectLst>
                <a:outerShdw blurRad="38100" dist="38100" dir="2700000" algn="tl">
                  <a:srgbClr val="C0C0C0"/>
                </a:outerShdw>
              </a:effectLst>
            </a:endParaRPr>
          </a:p>
        </p:txBody>
      </p:sp>
      <p:sp>
        <p:nvSpPr>
          <p:cNvPr id="6" name="矩形 1"/>
          <p:cNvSpPr>
            <a:spLocks noChangeArrowheads="1"/>
          </p:cNvSpPr>
          <p:nvPr/>
        </p:nvSpPr>
        <p:spPr bwMode="auto">
          <a:xfrm>
            <a:off x="838200" y="3124200"/>
            <a:ext cx="7086600" cy="954107"/>
          </a:xfrm>
          <a:prstGeom prst="rect">
            <a:avLst/>
          </a:prstGeom>
          <a:solidFill>
            <a:schemeClr val="bg1"/>
          </a:solidFill>
          <a:ln>
            <a:solidFill>
              <a:srgbClr val="0000FF"/>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txBody>
          <a:bodyPr wrap="square">
            <a:spAutoFit/>
          </a:bodyPr>
          <a:lstStyle/>
          <a:p>
            <a:r>
              <a:rPr lang="zh-CN" altLang="en-US" sz="2800" dirty="0" smtClean="0">
                <a:solidFill>
                  <a:srgbClr val="C00000"/>
                </a:solidFill>
              </a:rPr>
              <a:t>理念和技能培训相结合：转变服务理念、改变服务方式、提升服务能力</a:t>
            </a:r>
            <a:endParaRPr lang="zh-CN" altLang="en-US" sz="2600" dirty="0">
              <a:solidFill>
                <a:srgbClr val="C00000"/>
              </a:solidFill>
              <a:effectLst>
                <a:outerShdw blurRad="38100" dist="38100" dir="2700000" algn="tl">
                  <a:srgbClr val="C0C0C0"/>
                </a:outerShdw>
              </a:effectLst>
            </a:endParaRPr>
          </a:p>
        </p:txBody>
      </p:sp>
      <p:sp>
        <p:nvSpPr>
          <p:cNvPr id="7" name="矩形 6"/>
          <p:cNvSpPr/>
          <p:nvPr/>
        </p:nvSpPr>
        <p:spPr>
          <a:xfrm>
            <a:off x="685800" y="2438400"/>
            <a:ext cx="7848600" cy="523220"/>
          </a:xfrm>
          <a:prstGeom prst="rect">
            <a:avLst/>
          </a:prstGeom>
        </p:spPr>
        <p:txBody>
          <a:bodyPr wrap="square">
            <a:spAutoFit/>
          </a:bodyPr>
          <a:lstStyle/>
          <a:p>
            <a:r>
              <a:rPr lang="en-US" altLang="zh-CN" sz="2800" dirty="0" smtClean="0">
                <a:effectLst>
                  <a:outerShdw blurRad="38100" dist="38100" dir="2700000" algn="tl">
                    <a:srgbClr val="000000">
                      <a:alpha val="43137"/>
                    </a:srgbClr>
                  </a:outerShdw>
                </a:effectLst>
              </a:rPr>
              <a:t>3、</a:t>
            </a:r>
            <a:r>
              <a:rPr lang="zh-CN" altLang="en-US" sz="2800" dirty="0" smtClean="0"/>
              <a:t>加强人员培养，不断提升服务能力</a:t>
            </a:r>
          </a:p>
        </p:txBody>
      </p:sp>
      <p:sp>
        <p:nvSpPr>
          <p:cNvPr id="8" name="矩形 7"/>
          <p:cNvSpPr/>
          <p:nvPr/>
        </p:nvSpPr>
        <p:spPr>
          <a:xfrm>
            <a:off x="2438400" y="4572000"/>
            <a:ext cx="6400800" cy="1800493"/>
          </a:xfrm>
          <a:prstGeom prst="rect">
            <a:avLst/>
          </a:prstGeom>
        </p:spPr>
        <p:txBody>
          <a:bodyPr wrap="square">
            <a:spAutoFit/>
          </a:bodyPr>
          <a:lstStyle/>
          <a:p>
            <a:pPr>
              <a:spcBef>
                <a:spcPts val="600"/>
              </a:spcBef>
              <a:buFont typeface="Wingdings" pitchFamily="2" charset="2"/>
              <a:buChar char="l"/>
            </a:pPr>
            <a:r>
              <a:rPr lang="zh-CN" altLang="en-US" dirty="0" smtClean="0"/>
              <a:t>全科医学服务模式教育培训</a:t>
            </a:r>
            <a:endParaRPr lang="en-US" altLang="zh-CN" dirty="0" smtClean="0"/>
          </a:p>
          <a:p>
            <a:pPr>
              <a:spcBef>
                <a:spcPts val="600"/>
              </a:spcBef>
              <a:buFont typeface="Wingdings" pitchFamily="2" charset="2"/>
              <a:buChar char="l"/>
            </a:pPr>
            <a:r>
              <a:rPr lang="zh-CN" altLang="en-US" dirty="0" smtClean="0"/>
              <a:t>专科护士培养</a:t>
            </a:r>
            <a:endParaRPr lang="en-US" altLang="zh-CN" dirty="0" smtClean="0"/>
          </a:p>
          <a:p>
            <a:pPr>
              <a:spcBef>
                <a:spcPts val="600"/>
              </a:spcBef>
              <a:buFont typeface="Wingdings" pitchFamily="2" charset="2"/>
              <a:buChar char="l"/>
            </a:pPr>
            <a:r>
              <a:rPr lang="zh-CN" altLang="en-US" dirty="0" smtClean="0"/>
              <a:t>营养学、心理学、康复医学等专业人才培养</a:t>
            </a:r>
            <a:endParaRPr lang="en-US" altLang="zh-CN" dirty="0" smtClean="0"/>
          </a:p>
          <a:p>
            <a:pPr>
              <a:spcBef>
                <a:spcPts val="600"/>
              </a:spcBef>
              <a:buFont typeface="Wingdings" pitchFamily="2" charset="2"/>
              <a:buChar char="l"/>
            </a:pPr>
            <a:r>
              <a:rPr lang="zh-CN" altLang="en-US" dirty="0" smtClean="0"/>
              <a:t>与台湾庚莘医院合作，开设居家医疗培训班</a:t>
            </a:r>
            <a:endParaRPr lang="zh-CN" altLang="en-US" dirty="0"/>
          </a:p>
        </p:txBody>
      </p:sp>
      <p:sp>
        <p:nvSpPr>
          <p:cNvPr id="9" name="矩形 8"/>
          <p:cNvSpPr/>
          <p:nvPr/>
        </p:nvSpPr>
        <p:spPr>
          <a:xfrm>
            <a:off x="457200" y="5191780"/>
            <a:ext cx="1676400" cy="523220"/>
          </a:xfrm>
          <a:prstGeom prst="rect">
            <a:avLst/>
          </a:prstGeom>
          <a:solidFill>
            <a:srgbClr val="0000FF"/>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r>
              <a:rPr lang="zh-CN" altLang="en-US" sz="2800" dirty="0" smtClean="0">
                <a:solidFill>
                  <a:schemeClr val="bg1"/>
                </a:solidFill>
                <a:effectLst>
                  <a:outerShdw blurRad="38100" dist="38100" dir="2700000" algn="tl">
                    <a:srgbClr val="C0C0C0"/>
                  </a:outerShdw>
                </a:effectLst>
              </a:rPr>
              <a:t>江干做法</a:t>
            </a:r>
            <a:endParaRPr lang="zh-CN" altLang="en-US" sz="2800" dirty="0">
              <a:solidFill>
                <a:schemeClr val="bg1"/>
              </a:solidFill>
            </a:endParaRPr>
          </a:p>
        </p:txBody>
      </p:sp>
      <p:sp>
        <p:nvSpPr>
          <p:cNvPr id="10" name="Rectangle 217"/>
          <p:cNvSpPr>
            <a:spLocks noChangeArrowheads="1"/>
          </p:cNvSpPr>
          <p:nvPr/>
        </p:nvSpPr>
        <p:spPr bwMode="auto">
          <a:xfrm>
            <a:off x="0" y="0"/>
            <a:ext cx="9144000" cy="1143000"/>
          </a:xfrm>
          <a:prstGeom prst="rect">
            <a:avLst/>
          </a:prstGeom>
          <a:solidFill>
            <a:srgbClr val="0000FF"/>
          </a:solidFill>
          <a:ln w="9525">
            <a:noFill/>
            <a:miter lim="800000"/>
            <a:headEnd/>
            <a:tailEnd/>
          </a:ln>
          <a:extLst/>
        </p:spPr>
        <p:txBody>
          <a:bodyPr vert="horz" wrap="square" lIns="91440" tIns="45720" rIns="91440" bIns="45720" numCol="1" anchor="ctr" anchorCtr="0" compatLnSpc="1">
            <a:prstTxWarp prst="textNoShape">
              <a:avLst/>
            </a:prstTxWarp>
            <a:noAutofit/>
          </a:bodyPr>
          <a:lstStyle/>
          <a:p>
            <a:pPr algn="ctr" eaLnBrk="0" hangingPunct="0">
              <a:lnSpc>
                <a:spcPct val="90000"/>
              </a:lnSpc>
              <a:defRPr/>
            </a:pPr>
            <a:r>
              <a:rPr lang="zh-CN" altLang="en-US" sz="4000" dirty="0" smtClean="0">
                <a:solidFill>
                  <a:schemeClr val="bg1"/>
                </a:solidFill>
                <a:cs typeface="+mj-cs"/>
              </a:rPr>
              <a:t>签约服务推动工作机制</a:t>
            </a:r>
            <a:endParaRPr lang="zh-CN" altLang="en-US" sz="4000" dirty="0">
              <a:solidFill>
                <a:schemeClr val="bg1"/>
              </a:solidFill>
              <a:cs typeface="+mj-cs"/>
            </a:endParaRPr>
          </a:p>
        </p:txBody>
      </p:sp>
    </p:spTree>
    <p:extLst>
      <p:ext uri="{BB962C8B-B14F-4D97-AF65-F5344CB8AC3E}">
        <p14:creationId xmlns:p14="http://schemas.microsoft.com/office/powerpoint/2010/main" val="117570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5304" y="1857364"/>
            <a:ext cx="7675786" cy="1631216"/>
          </a:xfrm>
          <a:prstGeom prst="rect">
            <a:avLst/>
          </a:prstGeom>
          <a:noFill/>
        </p:spPr>
        <p:txBody>
          <a:bodyPr wrap="square">
            <a:spAutoFit/>
          </a:bodyPr>
          <a:lstStyle/>
          <a:p>
            <a:r>
              <a:rPr lang="zh-CN" altLang="en-US" sz="2800" dirty="0" smtClean="0">
                <a:solidFill>
                  <a:srgbClr val="0000FF"/>
                </a:solidFill>
              </a:rPr>
              <a:t>工作安排：</a:t>
            </a:r>
            <a:r>
              <a:rPr lang="en-US" altLang="zh-CN" sz="2800" dirty="0" smtClean="0">
                <a:solidFill>
                  <a:srgbClr val="0000FF"/>
                </a:solidFill>
              </a:rPr>
              <a:t> </a:t>
            </a:r>
            <a:r>
              <a:rPr lang="en-US" dirty="0" smtClean="0">
                <a:solidFill>
                  <a:srgbClr val="FF0000"/>
                </a:solidFill>
              </a:rPr>
              <a:t>20</a:t>
            </a:r>
            <a:r>
              <a:rPr lang="zh-CN" altLang="en-US" dirty="0" smtClean="0">
                <a:solidFill>
                  <a:srgbClr val="FF0000"/>
                </a:solidFill>
              </a:rPr>
              <a:t>家</a:t>
            </a:r>
            <a:r>
              <a:rPr lang="zh-CN" altLang="en-US" dirty="0" smtClean="0">
                <a:solidFill>
                  <a:srgbClr val="0000FF"/>
                </a:solidFill>
              </a:rPr>
              <a:t>省级签约服务培训基地分片联系指导</a:t>
            </a:r>
            <a:r>
              <a:rPr lang="en-US" dirty="0" smtClean="0">
                <a:solidFill>
                  <a:srgbClr val="E60000"/>
                </a:solidFill>
              </a:rPr>
              <a:t>126</a:t>
            </a:r>
            <a:r>
              <a:rPr lang="zh-CN" altLang="en-US" dirty="0" smtClean="0">
                <a:solidFill>
                  <a:srgbClr val="E60000"/>
                </a:solidFill>
              </a:rPr>
              <a:t>家</a:t>
            </a:r>
            <a:r>
              <a:rPr lang="zh-CN" altLang="en-US" dirty="0" smtClean="0">
                <a:solidFill>
                  <a:srgbClr val="0000FF"/>
                </a:solidFill>
              </a:rPr>
              <a:t>示范点建设单位；要求各市以培训基地为核心，开展签约服务培训实践，优先培养示范点单位；省级计划在三季度开展对签约服务示范点建设单位的现场考评</a:t>
            </a:r>
            <a:endParaRPr lang="zh-CN" altLang="en-US" dirty="0">
              <a:solidFill>
                <a:srgbClr val="0000FF"/>
              </a:solidFill>
            </a:endParaRPr>
          </a:p>
        </p:txBody>
      </p:sp>
      <p:sp>
        <p:nvSpPr>
          <p:cNvPr id="8" name="标题 1"/>
          <p:cNvSpPr txBox="1">
            <a:spLocks/>
          </p:cNvSpPr>
          <p:nvPr/>
        </p:nvSpPr>
        <p:spPr bwMode="auto">
          <a:xfrm>
            <a:off x="0" y="0"/>
            <a:ext cx="9144000" cy="900107"/>
          </a:xfrm>
          <a:prstGeom prst="rect">
            <a:avLst/>
          </a:prstGeom>
          <a:solidFill>
            <a:srgbClr val="0000FF"/>
          </a:solidFill>
          <a:ln>
            <a:noFill/>
          </a:ln>
          <a:extLst/>
        </p:spPr>
        <p:txBody>
          <a:bodyPr vert="horz" wrap="square" lIns="91440" tIns="45720" rIns="91440" bIns="45720" numCol="1" anchor="ctr" anchorCtr="0" compatLnSpc="1">
            <a:prstTxWarp prst="textNoShape">
              <a:avLst/>
            </a:prstTxWarp>
            <a:noAutofit/>
          </a:bodyPr>
          <a:lstStyle/>
          <a:p>
            <a:pPr lvl="0" algn="ctr">
              <a:defRPr/>
            </a:pPr>
            <a:r>
              <a:rPr lang="en-US" altLang="zh-CN" sz="4000" dirty="0" smtClean="0">
                <a:solidFill>
                  <a:schemeClr val="bg1"/>
                </a:solidFill>
                <a:cs typeface="+mj-cs"/>
              </a:rPr>
              <a:t>  </a:t>
            </a:r>
            <a:r>
              <a:rPr lang="en-US" altLang="zh-CN" sz="3600" dirty="0" smtClean="0">
                <a:solidFill>
                  <a:schemeClr val="bg1"/>
                </a:solidFill>
                <a:cs typeface="+mj-cs"/>
              </a:rPr>
              <a:t>2017</a:t>
            </a:r>
            <a:r>
              <a:rPr lang="zh-CN" altLang="en-US" sz="3600" dirty="0" smtClean="0">
                <a:solidFill>
                  <a:schemeClr val="bg1"/>
                </a:solidFill>
                <a:cs typeface="+mj-cs"/>
              </a:rPr>
              <a:t>年签约服务工作重点</a:t>
            </a:r>
            <a:endParaRPr lang="zh-CN" altLang="en-US" sz="3600" dirty="0">
              <a:solidFill>
                <a:schemeClr val="bg1"/>
              </a:solidFill>
              <a:cs typeface="+mj-cs"/>
            </a:endParaRPr>
          </a:p>
        </p:txBody>
      </p:sp>
      <p:sp>
        <p:nvSpPr>
          <p:cNvPr id="9" name="TextBox 8"/>
          <p:cNvSpPr txBox="1"/>
          <p:nvPr/>
        </p:nvSpPr>
        <p:spPr>
          <a:xfrm>
            <a:off x="825304" y="3488580"/>
            <a:ext cx="7600950" cy="2739211"/>
          </a:xfrm>
          <a:prstGeom prst="rect">
            <a:avLst/>
          </a:prstGeom>
          <a:noFill/>
        </p:spPr>
        <p:txBody>
          <a:bodyPr>
            <a:spAutoFit/>
          </a:bodyPr>
          <a:lstStyle/>
          <a:p>
            <a:pPr algn="ctr"/>
            <a:r>
              <a:rPr lang="zh-CN" altLang="en-US" sz="2800" dirty="0" smtClean="0">
                <a:solidFill>
                  <a:srgbClr val="FF0000"/>
                </a:solidFill>
              </a:rPr>
              <a:t>示范点建设 “十有”标准</a:t>
            </a:r>
            <a:endParaRPr lang="en-US" altLang="zh-CN" sz="2800" dirty="0" smtClean="0">
              <a:solidFill>
                <a:srgbClr val="FF0000"/>
              </a:solidFill>
            </a:endParaRPr>
          </a:p>
          <a:p>
            <a:r>
              <a:rPr lang="zh-CN" altLang="en-US" dirty="0" smtClean="0">
                <a:solidFill>
                  <a:srgbClr val="0000FF"/>
                </a:solidFill>
              </a:rPr>
              <a:t>有实力的签约团队                       有个性化签约服务内容</a:t>
            </a:r>
            <a:endParaRPr lang="en-US" altLang="zh-CN" dirty="0" smtClean="0">
              <a:solidFill>
                <a:srgbClr val="0000FF"/>
              </a:solidFill>
            </a:endParaRPr>
          </a:p>
          <a:p>
            <a:r>
              <a:rPr lang="zh-CN" altLang="en-US" dirty="0" smtClean="0">
                <a:solidFill>
                  <a:srgbClr val="0000FF"/>
                </a:solidFill>
              </a:rPr>
              <a:t>有签约居民预约门诊                   有签约居民一站式服务</a:t>
            </a:r>
            <a:endParaRPr lang="en-US" altLang="zh-CN" dirty="0" smtClean="0">
              <a:solidFill>
                <a:srgbClr val="0000FF"/>
              </a:solidFill>
            </a:endParaRPr>
          </a:p>
          <a:p>
            <a:r>
              <a:rPr lang="zh-CN" altLang="en-US" dirty="0" smtClean="0">
                <a:solidFill>
                  <a:srgbClr val="0000FF"/>
                </a:solidFill>
              </a:rPr>
              <a:t>有签约绩效激励办法                   有带教培训方案</a:t>
            </a:r>
            <a:endParaRPr lang="en-US" altLang="zh-CN" dirty="0" smtClean="0">
              <a:solidFill>
                <a:srgbClr val="0000FF"/>
              </a:solidFill>
            </a:endParaRPr>
          </a:p>
          <a:p>
            <a:r>
              <a:rPr lang="zh-CN" altLang="en-US" dirty="0" smtClean="0">
                <a:solidFill>
                  <a:srgbClr val="0000FF"/>
                </a:solidFill>
              </a:rPr>
              <a:t>有明显签约服务成效                   有省市及区域经验交流</a:t>
            </a:r>
            <a:endParaRPr lang="en-US" altLang="zh-CN" dirty="0" smtClean="0">
              <a:solidFill>
                <a:srgbClr val="0000FF"/>
              </a:solidFill>
            </a:endParaRPr>
          </a:p>
          <a:p>
            <a:r>
              <a:rPr lang="zh-CN" altLang="en-US" dirty="0" smtClean="0">
                <a:solidFill>
                  <a:srgbClr val="0000FF"/>
                </a:solidFill>
              </a:rPr>
              <a:t>有签约服务和分级诊疗信息系统</a:t>
            </a:r>
            <a:endParaRPr lang="en-US" altLang="zh-CN" dirty="0" smtClean="0">
              <a:solidFill>
                <a:srgbClr val="0000FF"/>
              </a:solidFill>
            </a:endParaRPr>
          </a:p>
          <a:p>
            <a:r>
              <a:rPr lang="zh-CN" altLang="en-US" dirty="0" smtClean="0">
                <a:solidFill>
                  <a:srgbClr val="0000FF"/>
                </a:solidFill>
              </a:rPr>
              <a:t>有责任医生和签约居民的交流平台</a:t>
            </a:r>
          </a:p>
        </p:txBody>
      </p:sp>
      <p:sp>
        <p:nvSpPr>
          <p:cNvPr id="6" name="矩形 5"/>
          <p:cNvSpPr/>
          <p:nvPr/>
        </p:nvSpPr>
        <p:spPr>
          <a:xfrm>
            <a:off x="533400" y="1160020"/>
            <a:ext cx="3416320" cy="523220"/>
          </a:xfrm>
          <a:prstGeom prst="rect">
            <a:avLst/>
          </a:prstGeom>
          <a:solidFill>
            <a:srgbClr val="0000FF"/>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r>
              <a:rPr lang="zh-CN" altLang="en-US" sz="2800" dirty="0" smtClean="0">
                <a:solidFill>
                  <a:schemeClr val="bg1"/>
                </a:solidFill>
              </a:rPr>
              <a:t>以点带面，提质扩面</a:t>
            </a:r>
            <a:endParaRPr lang="zh-CN" altLang="en-US" sz="2800" dirty="0">
              <a:solidFill>
                <a:schemeClr val="bg1"/>
              </a:solidFill>
            </a:endParaRPr>
          </a:p>
        </p:txBody>
      </p:sp>
    </p:spTree>
    <p:extLst>
      <p:ext uri="{BB962C8B-B14F-4D97-AF65-F5344CB8AC3E}">
        <p14:creationId xmlns:p14="http://schemas.microsoft.com/office/powerpoint/2010/main" val="60373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bwMode="auto">
          <a:xfrm>
            <a:off x="0" y="0"/>
            <a:ext cx="9144000" cy="900107"/>
          </a:xfrm>
          <a:prstGeom prst="rect">
            <a:avLst/>
          </a:prstGeom>
          <a:solidFill>
            <a:srgbClr val="0000FF"/>
          </a:solidFill>
          <a:ln>
            <a:noFill/>
          </a:ln>
          <a:extLst/>
        </p:spPr>
        <p:txBody>
          <a:bodyPr vert="horz" wrap="square" lIns="91440" tIns="45720" rIns="91440" bIns="45720" numCol="1" anchor="ctr" anchorCtr="0" compatLnSpc="1">
            <a:prstTxWarp prst="textNoShape">
              <a:avLst/>
            </a:prstTxWarp>
            <a:noAutofit/>
          </a:bodyPr>
          <a:lstStyle/>
          <a:p>
            <a:pPr lvl="0" algn="ctr">
              <a:defRPr/>
            </a:pPr>
            <a:r>
              <a:rPr lang="en-US" altLang="zh-CN" sz="4000" dirty="0">
                <a:solidFill>
                  <a:schemeClr val="bg1"/>
                </a:solidFill>
                <a:cs typeface="+mj-cs"/>
              </a:rPr>
              <a:t> </a:t>
            </a:r>
            <a:r>
              <a:rPr lang="en-US" altLang="zh-CN" sz="4000" dirty="0" smtClean="0">
                <a:solidFill>
                  <a:schemeClr val="bg1"/>
                </a:solidFill>
                <a:cs typeface="+mj-cs"/>
              </a:rPr>
              <a:t>  </a:t>
            </a:r>
            <a:r>
              <a:rPr lang="en-US" altLang="zh-CN" sz="3600" dirty="0" smtClean="0">
                <a:solidFill>
                  <a:schemeClr val="bg1"/>
                </a:solidFill>
                <a:cs typeface="+mj-cs"/>
              </a:rPr>
              <a:t>2017</a:t>
            </a:r>
            <a:r>
              <a:rPr lang="zh-CN" altLang="en-US" sz="3600" dirty="0" smtClean="0">
                <a:solidFill>
                  <a:schemeClr val="bg1"/>
                </a:solidFill>
                <a:cs typeface="+mj-cs"/>
              </a:rPr>
              <a:t>年签约服务工作重点</a:t>
            </a:r>
            <a:endParaRPr lang="zh-CN" altLang="en-US" sz="3600" dirty="0">
              <a:solidFill>
                <a:schemeClr val="bg1"/>
              </a:solidFill>
              <a:cs typeface="+mj-cs"/>
            </a:endParaRPr>
          </a:p>
        </p:txBody>
      </p:sp>
      <p:sp>
        <p:nvSpPr>
          <p:cNvPr id="3" name="矩形 2"/>
          <p:cNvSpPr/>
          <p:nvPr/>
        </p:nvSpPr>
        <p:spPr>
          <a:xfrm>
            <a:off x="533400" y="1371600"/>
            <a:ext cx="3057247" cy="523220"/>
          </a:xfrm>
          <a:prstGeom prst="rect">
            <a:avLst/>
          </a:prstGeom>
          <a:solidFill>
            <a:srgbClr val="0000FF"/>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r>
              <a:rPr lang="zh-CN" altLang="en-US" sz="2800" dirty="0">
                <a:solidFill>
                  <a:schemeClr val="bg1"/>
                </a:solidFill>
              </a:rPr>
              <a:t>三</a:t>
            </a:r>
            <a:r>
              <a:rPr lang="zh-CN" altLang="en-US" sz="2800" dirty="0" smtClean="0">
                <a:solidFill>
                  <a:schemeClr val="bg1"/>
                </a:solidFill>
              </a:rPr>
              <a:t>、完善激励机制</a:t>
            </a:r>
            <a:endParaRPr lang="zh-CN" altLang="en-US" sz="2800" dirty="0">
              <a:solidFill>
                <a:schemeClr val="bg1"/>
              </a:solidFill>
            </a:endParaRPr>
          </a:p>
        </p:txBody>
      </p:sp>
      <p:sp>
        <p:nvSpPr>
          <p:cNvPr id="2" name="文本框 1"/>
          <p:cNvSpPr txBox="1"/>
          <p:nvPr/>
        </p:nvSpPr>
        <p:spPr>
          <a:xfrm>
            <a:off x="542499" y="2133600"/>
            <a:ext cx="7786048" cy="4196020"/>
          </a:xfrm>
          <a:prstGeom prst="rect">
            <a:avLst/>
          </a:prstGeom>
          <a:noFill/>
        </p:spPr>
        <p:txBody>
          <a:bodyPr wrap="square" rtlCol="0">
            <a:spAutoFit/>
          </a:bodyPr>
          <a:lstStyle/>
          <a:p>
            <a:pPr marL="342900" indent="-342900">
              <a:lnSpc>
                <a:spcPts val="3200"/>
              </a:lnSpc>
              <a:buFont typeface="Wingdings" panose="05000000000000000000" pitchFamily="2" charset="2"/>
              <a:buChar char="p"/>
            </a:pPr>
            <a:r>
              <a:rPr lang="zh-CN" altLang="en-US" dirty="0" smtClean="0"/>
              <a:t>将签约人群服务利用情况以及服务数量、质量和群众满意度等考核结果与团队成员的收入挂钩，鼓励</a:t>
            </a:r>
            <a:r>
              <a:rPr lang="zh-CN" altLang="en-US" dirty="0" smtClean="0">
                <a:solidFill>
                  <a:srgbClr val="FF0000"/>
                </a:solidFill>
              </a:rPr>
              <a:t>多劳多得、优劳优酬</a:t>
            </a:r>
            <a:r>
              <a:rPr lang="zh-CN" altLang="en-US" dirty="0" smtClean="0"/>
              <a:t>。</a:t>
            </a:r>
            <a:endParaRPr lang="en-US" altLang="zh-CN" dirty="0" smtClean="0"/>
          </a:p>
          <a:p>
            <a:pPr marL="342900" indent="-342900">
              <a:lnSpc>
                <a:spcPts val="3200"/>
              </a:lnSpc>
              <a:buFont typeface="Wingdings" panose="05000000000000000000" pitchFamily="2" charset="2"/>
              <a:buChar char="p"/>
            </a:pPr>
            <a:r>
              <a:rPr lang="zh-CN" altLang="en-US" dirty="0"/>
              <a:t>要</a:t>
            </a:r>
            <a:r>
              <a:rPr lang="zh-CN" altLang="en-US" dirty="0" smtClean="0"/>
              <a:t>拓宽家庭医生职业发展路径，在</a:t>
            </a:r>
            <a:r>
              <a:rPr lang="zh-CN" altLang="en-US" dirty="0" smtClean="0">
                <a:solidFill>
                  <a:srgbClr val="FF0000"/>
                </a:solidFill>
              </a:rPr>
              <a:t>编制、人员聘用、在职培训、评奖推优</a:t>
            </a:r>
            <a:r>
              <a:rPr lang="zh-CN" altLang="en-US" dirty="0" smtClean="0"/>
              <a:t>等方面重点向承担签约服务工作的人员倾斜</a:t>
            </a:r>
            <a:endParaRPr lang="en-US" altLang="zh-CN" dirty="0" smtClean="0"/>
          </a:p>
          <a:p>
            <a:pPr marL="342900" indent="-342900">
              <a:lnSpc>
                <a:spcPts val="3200"/>
              </a:lnSpc>
              <a:buFont typeface="Wingdings" panose="05000000000000000000" pitchFamily="2" charset="2"/>
              <a:buChar char="p"/>
            </a:pPr>
            <a:r>
              <a:rPr lang="zh-CN" altLang="en-US" dirty="0" smtClean="0"/>
              <a:t>增加基层医疗卫生机构全科医生高、中级岗位的比例，</a:t>
            </a:r>
            <a:r>
              <a:rPr lang="zh-CN" altLang="en-US" dirty="0" smtClean="0">
                <a:solidFill>
                  <a:srgbClr val="FF0000"/>
                </a:solidFill>
              </a:rPr>
              <a:t>将签约服务评价考核结果作为晋升的重要因素</a:t>
            </a:r>
            <a:endParaRPr lang="en-US" altLang="zh-CN" dirty="0" smtClean="0">
              <a:solidFill>
                <a:srgbClr val="FF0000"/>
              </a:solidFill>
            </a:endParaRPr>
          </a:p>
          <a:p>
            <a:pPr marL="342900" indent="-342900">
              <a:lnSpc>
                <a:spcPts val="3200"/>
              </a:lnSpc>
              <a:buFont typeface="Wingdings" panose="05000000000000000000" pitchFamily="2" charset="2"/>
              <a:buChar char="p"/>
            </a:pPr>
            <a:r>
              <a:rPr lang="zh-CN" altLang="en-US" dirty="0"/>
              <a:t>对</a:t>
            </a:r>
            <a:r>
              <a:rPr lang="zh-CN" altLang="en-US" dirty="0" smtClean="0"/>
              <a:t>成绩突出的团队和个人，以适当形式予以</a:t>
            </a:r>
            <a:r>
              <a:rPr lang="zh-CN" altLang="en-US" dirty="0" smtClean="0">
                <a:solidFill>
                  <a:srgbClr val="FF0000"/>
                </a:solidFill>
              </a:rPr>
              <a:t>表彰、表扬和宣传</a:t>
            </a:r>
            <a:endParaRPr lang="zh-CN" altLang="en-US" dirty="0">
              <a:solidFill>
                <a:srgbClr val="FF0000"/>
              </a:solidFill>
            </a:endParaRPr>
          </a:p>
        </p:txBody>
      </p:sp>
    </p:spTree>
    <p:extLst>
      <p:ext uri="{BB962C8B-B14F-4D97-AF65-F5344CB8AC3E}">
        <p14:creationId xmlns:p14="http://schemas.microsoft.com/office/powerpoint/2010/main" val="25713787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descr="猴.jpg"/>
          <p:cNvPicPr>
            <a:picLocks noChangeAspect="1"/>
          </p:cNvPicPr>
          <p:nvPr/>
        </p:nvPicPr>
        <p:blipFill>
          <a:blip r:embed="rId2" cstate="print"/>
          <a:stretch>
            <a:fillRect/>
          </a:stretch>
        </p:blipFill>
        <p:spPr>
          <a:xfrm>
            <a:off x="6429388" y="1285860"/>
            <a:ext cx="1904981" cy="1428736"/>
          </a:xfrm>
          <a:prstGeom prst="rect">
            <a:avLst/>
          </a:prstGeom>
        </p:spPr>
      </p:pic>
      <p:sp>
        <p:nvSpPr>
          <p:cNvPr id="3" name="Rectangle 217"/>
          <p:cNvSpPr>
            <a:spLocks noChangeArrowheads="1"/>
          </p:cNvSpPr>
          <p:nvPr/>
        </p:nvSpPr>
        <p:spPr bwMode="auto">
          <a:xfrm>
            <a:off x="0" y="0"/>
            <a:ext cx="9144000" cy="1143000"/>
          </a:xfrm>
          <a:prstGeom prst="rect">
            <a:avLst/>
          </a:prstGeom>
          <a:solidFill>
            <a:srgbClr val="0000FF"/>
          </a:solidFill>
          <a:ln w="9525">
            <a:noFill/>
            <a:miter lim="800000"/>
          </a:ln>
        </p:spPr>
        <p:txBody>
          <a:bodyPr vert="horz" wrap="square" lIns="91440" tIns="45720" rIns="91440" bIns="45720" numCol="1" anchor="ctr" anchorCtr="0" compatLnSpc="1">
            <a:noAutofit/>
          </a:bodyPr>
          <a:lstStyle/>
          <a:p>
            <a:pPr algn="ctr" eaLnBrk="0" hangingPunct="0">
              <a:lnSpc>
                <a:spcPct val="90000"/>
              </a:lnSpc>
              <a:defRPr/>
            </a:pPr>
            <a:r>
              <a:rPr lang="zh-CN" altLang="en-US" sz="4000" dirty="0">
                <a:solidFill>
                  <a:schemeClr val="bg1"/>
                </a:solidFill>
                <a:cs typeface="+mj-cs"/>
                <a:sym typeface="+mn-ea"/>
              </a:rPr>
              <a:t>分级诊疗</a:t>
            </a:r>
            <a:r>
              <a:rPr lang="zh-CN" altLang="en-US" sz="4000" dirty="0" smtClean="0">
                <a:solidFill>
                  <a:schemeClr val="bg1"/>
                </a:solidFill>
                <a:cs typeface="+mj-cs"/>
                <a:sym typeface="+mn-ea"/>
              </a:rPr>
              <a:t>制度安排</a:t>
            </a:r>
            <a:endParaRPr lang="zh-CN" altLang="en-US" sz="4000" dirty="0">
              <a:solidFill>
                <a:schemeClr val="bg1"/>
              </a:solidFill>
              <a:cs typeface="+mj-cs"/>
            </a:endParaRPr>
          </a:p>
        </p:txBody>
      </p:sp>
      <p:sp>
        <p:nvSpPr>
          <p:cNvPr id="225281" name="Rectangle 1"/>
          <p:cNvSpPr>
            <a:spLocks noChangeArrowheads="1"/>
          </p:cNvSpPr>
          <p:nvPr/>
        </p:nvSpPr>
        <p:spPr bwMode="auto">
          <a:xfrm>
            <a:off x="834386" y="1591919"/>
            <a:ext cx="2165978" cy="518160"/>
          </a:xfrm>
          <a:prstGeom prst="rect">
            <a:avLst/>
          </a:prstGeom>
          <a:solidFill>
            <a:srgbClr val="0070C0"/>
          </a:solidFill>
          <a:ln w="9525">
            <a:noFill/>
            <a:miter lim="800000"/>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anchor="ctr" anchorCtr="0" compatLnSpc="1">
            <a:spAutoFit/>
          </a:bodyPr>
          <a:lstStyle/>
          <a:p>
            <a:pPr marL="0" marR="0" lvl="0" algn="ctr" defTabSz="914400" rtl="0" eaLnBrk="1" fontAlgn="base" latinLnBrk="0" hangingPunct="1">
              <a:lnSpc>
                <a:spcPct val="100000"/>
              </a:lnSpc>
              <a:spcBef>
                <a:spcPct val="0"/>
              </a:spcBef>
              <a:spcAft>
                <a:spcPct val="0"/>
              </a:spcAft>
              <a:buClrTx/>
              <a:buSzTx/>
              <a:buFontTx/>
              <a:buNone/>
            </a:pPr>
            <a:r>
              <a:rPr kumimoji="0" lang="zh-CN" sz="2800" i="0" u="none" strike="noStrike" cap="none" normalizeH="0" baseline="0" dirty="0" smtClean="0">
                <a:ln>
                  <a:noFill/>
                </a:ln>
                <a:solidFill>
                  <a:schemeClr val="bg1"/>
                </a:solidFill>
                <a:effectLst>
                  <a:outerShdw blurRad="38100" dist="38100" dir="2700000" algn="tl">
                    <a:srgbClr val="000000">
                      <a:alpha val="43137"/>
                    </a:srgbClr>
                  </a:outerShdw>
                </a:effectLst>
                <a:latin typeface="Arial" pitchFamily="34" charset="0"/>
                <a:ea typeface="宋体" pitchFamily="2" charset="-122"/>
                <a:cs typeface="宋体" pitchFamily="2" charset="-122"/>
              </a:rPr>
              <a:t>指导思想</a:t>
            </a:r>
          </a:p>
        </p:txBody>
      </p:sp>
      <p:sp>
        <p:nvSpPr>
          <p:cNvPr id="2" name="Rectangle 1"/>
          <p:cNvSpPr>
            <a:spLocks noChangeArrowheads="1"/>
          </p:cNvSpPr>
          <p:nvPr/>
        </p:nvSpPr>
        <p:spPr bwMode="auto">
          <a:xfrm>
            <a:off x="857224" y="2362794"/>
            <a:ext cx="1092167" cy="461665"/>
          </a:xfrm>
          <a:prstGeom prst="rect">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ctr" anchorCtr="0" compatLnSpc="1">
            <a:spAutoFit/>
          </a:bodyPr>
          <a:lstStyle/>
          <a:p>
            <a:pPr marL="0" marR="0" lvl="0" algn="ctr" defTabSz="914400" rtl="0" eaLnBrk="1" fontAlgn="base" latinLnBrk="0" hangingPunct="1">
              <a:lnSpc>
                <a:spcPct val="100000"/>
              </a:lnSpc>
              <a:spcBef>
                <a:spcPct val="0"/>
              </a:spcBef>
              <a:spcAft>
                <a:spcPct val="0"/>
              </a:spcAft>
              <a:buClrTx/>
              <a:buSzTx/>
              <a:buFontTx/>
              <a:buNone/>
            </a:pPr>
            <a:r>
              <a:rPr kumimoji="0" lang="zh-CN" i="0" u="none" strike="noStrike" cap="none" normalizeH="0" baseline="0" dirty="0" smtClean="0">
                <a:ln>
                  <a:noFill/>
                </a:ln>
                <a:solidFill>
                  <a:schemeClr val="bg1"/>
                </a:solidFill>
                <a:effectLst>
                  <a:outerShdw blurRad="38100" dist="38100" dir="2700000" algn="tl">
                    <a:srgbClr val="000000">
                      <a:alpha val="43137"/>
                    </a:srgbClr>
                  </a:outerShdw>
                </a:effectLst>
                <a:latin typeface="Arial" pitchFamily="34" charset="0"/>
                <a:ea typeface="宋体" pitchFamily="2" charset="-122"/>
                <a:cs typeface="宋体" pitchFamily="2" charset="-122"/>
              </a:rPr>
              <a:t>原则</a:t>
            </a:r>
          </a:p>
        </p:txBody>
      </p:sp>
      <p:sp>
        <p:nvSpPr>
          <p:cNvPr id="5" name="文本框 4"/>
          <p:cNvSpPr txBox="1"/>
          <p:nvPr/>
        </p:nvSpPr>
        <p:spPr>
          <a:xfrm>
            <a:off x="1928794" y="2362794"/>
            <a:ext cx="6096023" cy="461665"/>
          </a:xfrm>
          <a:prstGeom prst="rect">
            <a:avLst/>
          </a:prstGeom>
          <a:noFill/>
          <a:ln>
            <a:solidFill>
              <a:srgbClr val="7030A0"/>
            </a:solidFill>
          </a:ln>
        </p:spPr>
        <p:txBody>
          <a:bodyPr wrap="square" rtlCol="0">
            <a:spAutoFit/>
          </a:bodyPr>
          <a:lstStyle/>
          <a:p>
            <a:r>
              <a:rPr lang="zh-CN" altLang="en-US" dirty="0">
                <a:effectLst>
                  <a:outerShdw blurRad="38100" dist="38100" dir="2700000" algn="tl">
                    <a:srgbClr val="000000">
                      <a:alpha val="43137"/>
                    </a:srgbClr>
                  </a:outerShdw>
                </a:effectLst>
              </a:rPr>
              <a:t>以人为本、群众自愿、统筹城乡、创新机制</a:t>
            </a:r>
          </a:p>
        </p:txBody>
      </p:sp>
      <p:sp>
        <p:nvSpPr>
          <p:cNvPr id="7" name="Rectangle 1"/>
          <p:cNvSpPr>
            <a:spLocks noChangeArrowheads="1"/>
          </p:cNvSpPr>
          <p:nvPr/>
        </p:nvSpPr>
        <p:spPr bwMode="auto">
          <a:xfrm>
            <a:off x="857224" y="3005736"/>
            <a:ext cx="1092167" cy="461665"/>
          </a:xfrm>
          <a:prstGeom prst="rect">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ctr" anchorCtr="0" compatLnSpc="1">
            <a:spAutoFit/>
          </a:bodyPr>
          <a:lstStyle/>
          <a:p>
            <a:pPr marL="0" marR="0" lvl="0" algn="ctr" defTabSz="914400" rtl="0" eaLnBrk="1" fontAlgn="base" latinLnBrk="0" hangingPunct="1">
              <a:lnSpc>
                <a:spcPct val="100000"/>
              </a:lnSpc>
              <a:spcBef>
                <a:spcPct val="0"/>
              </a:spcBef>
              <a:spcAft>
                <a:spcPct val="0"/>
              </a:spcAft>
              <a:buClrTx/>
              <a:buSzTx/>
              <a:buFontTx/>
              <a:buNone/>
            </a:pPr>
            <a:r>
              <a:rPr kumimoji="0" lang="zh-CN" i="0" u="none" strike="noStrike" cap="none" normalizeH="0" baseline="0" dirty="0" smtClean="0">
                <a:ln>
                  <a:noFill/>
                </a:ln>
                <a:solidFill>
                  <a:schemeClr val="bg1"/>
                </a:solidFill>
                <a:effectLst>
                  <a:outerShdw blurRad="38100" dist="38100" dir="2700000" algn="tl">
                    <a:srgbClr val="000000">
                      <a:alpha val="43137"/>
                    </a:srgbClr>
                  </a:outerShdw>
                </a:effectLst>
                <a:latin typeface="Arial" pitchFamily="34" charset="0"/>
                <a:ea typeface="宋体" pitchFamily="2" charset="-122"/>
                <a:cs typeface="宋体" pitchFamily="2" charset="-122"/>
              </a:rPr>
              <a:t>坚持</a:t>
            </a:r>
          </a:p>
        </p:txBody>
      </p:sp>
      <p:sp>
        <p:nvSpPr>
          <p:cNvPr id="8" name="Rectangle 1"/>
          <p:cNvSpPr>
            <a:spLocks noChangeArrowheads="1"/>
          </p:cNvSpPr>
          <p:nvPr/>
        </p:nvSpPr>
        <p:spPr bwMode="auto">
          <a:xfrm>
            <a:off x="857224" y="3648678"/>
            <a:ext cx="1092167" cy="461665"/>
          </a:xfrm>
          <a:prstGeom prst="rect">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ctr" anchorCtr="0" compatLnSpc="1">
            <a:spAutoFit/>
          </a:bodyPr>
          <a:lstStyle/>
          <a:p>
            <a:pPr marL="0" marR="0" lvl="0" algn="ctr" defTabSz="914400" rtl="0" eaLnBrk="1" fontAlgn="base" latinLnBrk="0" hangingPunct="1">
              <a:lnSpc>
                <a:spcPct val="100000"/>
              </a:lnSpc>
              <a:spcBef>
                <a:spcPct val="0"/>
              </a:spcBef>
              <a:spcAft>
                <a:spcPct val="0"/>
              </a:spcAft>
              <a:buClrTx/>
              <a:buSzTx/>
              <a:buFontTx/>
              <a:buNone/>
            </a:pPr>
            <a:r>
              <a:rPr kumimoji="0" lang="zh-CN" i="0" u="none" strike="noStrike" cap="none" normalizeH="0" baseline="0" dirty="0" smtClean="0">
                <a:ln>
                  <a:noFill/>
                </a:ln>
                <a:solidFill>
                  <a:schemeClr val="bg1"/>
                </a:solidFill>
                <a:effectLst>
                  <a:outerShdw blurRad="38100" dist="38100" dir="2700000" algn="tl">
                    <a:srgbClr val="000000">
                      <a:alpha val="43137"/>
                    </a:srgbClr>
                  </a:outerShdw>
                </a:effectLst>
                <a:latin typeface="Arial" pitchFamily="34" charset="0"/>
                <a:ea typeface="宋体" pitchFamily="2" charset="-122"/>
                <a:cs typeface="宋体" pitchFamily="2" charset="-122"/>
              </a:rPr>
              <a:t>重点</a:t>
            </a:r>
          </a:p>
        </p:txBody>
      </p:sp>
      <p:sp>
        <p:nvSpPr>
          <p:cNvPr id="9" name="Rectangle 1"/>
          <p:cNvSpPr>
            <a:spLocks noChangeArrowheads="1"/>
          </p:cNvSpPr>
          <p:nvPr/>
        </p:nvSpPr>
        <p:spPr bwMode="auto">
          <a:xfrm>
            <a:off x="857224" y="4324657"/>
            <a:ext cx="1066002" cy="461665"/>
          </a:xfrm>
          <a:prstGeom prst="rect">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ctr" anchorCtr="0" compatLnSpc="1">
            <a:spAutoFit/>
          </a:bodyPr>
          <a:lstStyle/>
          <a:p>
            <a:pPr marL="0" marR="0" lvl="0" algn="ctr" defTabSz="914400" rtl="0" eaLnBrk="1" fontAlgn="base" latinLnBrk="0" hangingPunct="1">
              <a:lnSpc>
                <a:spcPct val="100000"/>
              </a:lnSpc>
              <a:spcBef>
                <a:spcPct val="0"/>
              </a:spcBef>
              <a:spcAft>
                <a:spcPct val="0"/>
              </a:spcAft>
              <a:buClrTx/>
              <a:buSzTx/>
              <a:buFontTx/>
              <a:buNone/>
            </a:pPr>
            <a:r>
              <a:rPr lang="zh-CN" altLang="en-US" dirty="0" smtClean="0">
                <a:solidFill>
                  <a:schemeClr val="bg1"/>
                </a:solidFill>
                <a:effectLst>
                  <a:outerShdw blurRad="38100" dist="38100" dir="2700000" algn="tl">
                    <a:srgbClr val="000000">
                      <a:alpha val="43137"/>
                    </a:srgbClr>
                  </a:outerShdw>
                </a:effectLst>
                <a:latin typeface="Arial" pitchFamily="34" charset="0"/>
                <a:ea typeface="宋体" pitchFamily="2" charset="-122"/>
                <a:cs typeface="宋体" pitchFamily="2" charset="-122"/>
              </a:rPr>
              <a:t>入</a:t>
            </a:r>
            <a:r>
              <a:rPr kumimoji="0" lang="zh-CN" i="0" u="none" strike="noStrike" cap="none" normalizeH="0" baseline="0" dirty="0" smtClean="0">
                <a:ln>
                  <a:noFill/>
                </a:ln>
                <a:solidFill>
                  <a:schemeClr val="bg1"/>
                </a:solidFill>
                <a:effectLst>
                  <a:outerShdw blurRad="38100" dist="38100" dir="2700000" algn="tl">
                    <a:srgbClr val="000000">
                      <a:alpha val="43137"/>
                    </a:srgbClr>
                  </a:outerShdw>
                </a:effectLst>
                <a:latin typeface="Arial" pitchFamily="34" charset="0"/>
                <a:ea typeface="宋体" pitchFamily="2" charset="-122"/>
                <a:cs typeface="宋体" pitchFamily="2" charset="-122"/>
              </a:rPr>
              <a:t>口</a:t>
            </a:r>
          </a:p>
        </p:txBody>
      </p:sp>
      <p:sp>
        <p:nvSpPr>
          <p:cNvPr id="11" name="Rectangle 1"/>
          <p:cNvSpPr>
            <a:spLocks noChangeArrowheads="1"/>
          </p:cNvSpPr>
          <p:nvPr/>
        </p:nvSpPr>
        <p:spPr bwMode="auto">
          <a:xfrm>
            <a:off x="857224" y="5006000"/>
            <a:ext cx="1092167" cy="461665"/>
          </a:xfrm>
          <a:prstGeom prst="rect">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ctr" anchorCtr="0" compatLnSpc="1">
            <a:spAutoFit/>
          </a:bodyPr>
          <a:lstStyle/>
          <a:p>
            <a:pPr marL="0" marR="0" lvl="0" algn="ctr" defTabSz="914400" rtl="0" eaLnBrk="1" fontAlgn="base" latinLnBrk="0" hangingPunct="1">
              <a:lnSpc>
                <a:spcPct val="100000"/>
              </a:lnSpc>
              <a:spcBef>
                <a:spcPct val="0"/>
              </a:spcBef>
              <a:spcAft>
                <a:spcPct val="0"/>
              </a:spcAft>
              <a:buClrTx/>
              <a:buSzTx/>
              <a:buFontTx/>
              <a:buNone/>
            </a:pPr>
            <a:r>
              <a:rPr kumimoji="0" lang="zh-CN" i="0" u="none" strike="noStrike" cap="none" normalizeH="0" baseline="0" dirty="0" smtClean="0">
                <a:ln>
                  <a:noFill/>
                </a:ln>
                <a:solidFill>
                  <a:schemeClr val="bg1"/>
                </a:solidFill>
                <a:effectLst>
                  <a:outerShdw blurRad="38100" dist="38100" dir="2700000" algn="tl">
                    <a:srgbClr val="000000">
                      <a:alpha val="43137"/>
                    </a:srgbClr>
                  </a:outerShdw>
                </a:effectLst>
                <a:latin typeface="Arial" pitchFamily="34" charset="0"/>
                <a:ea typeface="宋体" pitchFamily="2" charset="-122"/>
                <a:cs typeface="宋体" pitchFamily="2" charset="-122"/>
              </a:rPr>
              <a:t>途径</a:t>
            </a:r>
          </a:p>
        </p:txBody>
      </p:sp>
      <p:sp>
        <p:nvSpPr>
          <p:cNvPr id="12" name="文本框 11"/>
          <p:cNvSpPr txBox="1"/>
          <p:nvPr/>
        </p:nvSpPr>
        <p:spPr>
          <a:xfrm>
            <a:off x="1928794" y="3005736"/>
            <a:ext cx="6096023" cy="461665"/>
          </a:xfrm>
          <a:prstGeom prst="rect">
            <a:avLst/>
          </a:prstGeom>
          <a:noFill/>
          <a:ln>
            <a:solidFill>
              <a:srgbClr val="7030A0"/>
            </a:solidFill>
          </a:ln>
        </p:spPr>
        <p:txBody>
          <a:bodyPr wrap="square" rtlCol="0">
            <a:spAutoFit/>
          </a:bodyPr>
          <a:lstStyle/>
          <a:p>
            <a:r>
              <a:rPr lang="zh-CN" altLang="en-US" dirty="0">
                <a:effectLst>
                  <a:outerShdw blurRad="38100" dist="38100" dir="2700000" algn="tl">
                    <a:srgbClr val="000000">
                      <a:alpha val="43137"/>
                    </a:srgbClr>
                  </a:outerShdw>
                </a:effectLst>
              </a:rPr>
              <a:t>需求导向、问题导向、效果导向</a:t>
            </a:r>
          </a:p>
        </p:txBody>
      </p:sp>
      <p:sp>
        <p:nvSpPr>
          <p:cNvPr id="13" name="文本框 12"/>
          <p:cNvSpPr txBox="1"/>
          <p:nvPr/>
        </p:nvSpPr>
        <p:spPr>
          <a:xfrm>
            <a:off x="1928794" y="3634400"/>
            <a:ext cx="6096023" cy="461665"/>
          </a:xfrm>
          <a:prstGeom prst="rect">
            <a:avLst/>
          </a:prstGeom>
          <a:noFill/>
          <a:ln>
            <a:solidFill>
              <a:srgbClr val="7030A0"/>
            </a:solidFill>
          </a:ln>
        </p:spPr>
        <p:txBody>
          <a:bodyPr wrap="square" rtlCol="0">
            <a:spAutoFit/>
          </a:bodyPr>
          <a:lstStyle/>
          <a:p>
            <a:r>
              <a:rPr lang="zh-CN" altLang="en-US">
                <a:effectLst>
                  <a:outerShdw blurRad="38100" dist="38100" dir="2700000" algn="tl">
                    <a:srgbClr val="000000">
                      <a:alpha val="43137"/>
                    </a:srgbClr>
                  </a:outerShdw>
                </a:effectLst>
              </a:rPr>
              <a:t>提高县域医疗服务能力</a:t>
            </a:r>
          </a:p>
        </p:txBody>
      </p:sp>
      <p:sp>
        <p:nvSpPr>
          <p:cNvPr id="14" name="文本框 13"/>
          <p:cNvSpPr txBox="1"/>
          <p:nvPr/>
        </p:nvSpPr>
        <p:spPr>
          <a:xfrm>
            <a:off x="1928794" y="4320200"/>
            <a:ext cx="6096023" cy="461665"/>
          </a:xfrm>
          <a:prstGeom prst="rect">
            <a:avLst/>
          </a:prstGeom>
          <a:noFill/>
          <a:ln>
            <a:solidFill>
              <a:srgbClr val="7030A0"/>
            </a:solidFill>
          </a:ln>
        </p:spPr>
        <p:txBody>
          <a:bodyPr wrap="square" rtlCol="0">
            <a:spAutoFit/>
          </a:bodyPr>
          <a:lstStyle/>
          <a:p>
            <a:r>
              <a:rPr lang="zh-CN" altLang="en-US" dirty="0" smtClean="0">
                <a:solidFill>
                  <a:srgbClr val="C00000"/>
                </a:solidFill>
                <a:effectLst>
                  <a:outerShdw blurRad="38100" dist="38100" dir="2700000" algn="tl">
                    <a:srgbClr val="000000">
                      <a:alpha val="43137"/>
                    </a:srgbClr>
                  </a:outerShdw>
                </a:effectLst>
              </a:rPr>
              <a:t>签约服务</a:t>
            </a:r>
            <a:r>
              <a:rPr lang="zh-CN" altLang="en-US" dirty="0" smtClean="0">
                <a:effectLst>
                  <a:outerShdw blurRad="38100" dist="38100" dir="2700000" algn="tl">
                    <a:srgbClr val="000000">
                      <a:alpha val="43137"/>
                    </a:srgbClr>
                  </a:outerShdw>
                </a:effectLst>
              </a:rPr>
              <a:t>，常见病多发病</a:t>
            </a:r>
            <a:r>
              <a:rPr lang="zh-CN" altLang="en-US" dirty="0">
                <a:effectLst>
                  <a:outerShdw blurRad="38100" dist="38100" dir="2700000" algn="tl">
                    <a:srgbClr val="000000">
                      <a:alpha val="43137"/>
                    </a:srgbClr>
                  </a:outerShdw>
                </a:effectLst>
              </a:rPr>
              <a:t>、慢性病分级诊疗</a:t>
            </a:r>
          </a:p>
        </p:txBody>
      </p:sp>
      <p:sp>
        <p:nvSpPr>
          <p:cNvPr id="15" name="文本框 14"/>
          <p:cNvSpPr txBox="1"/>
          <p:nvPr/>
        </p:nvSpPr>
        <p:spPr>
          <a:xfrm>
            <a:off x="1928794" y="5006000"/>
            <a:ext cx="6096023" cy="461665"/>
          </a:xfrm>
          <a:prstGeom prst="rect">
            <a:avLst/>
          </a:prstGeom>
          <a:noFill/>
          <a:ln>
            <a:solidFill>
              <a:srgbClr val="7030A0"/>
            </a:solidFill>
          </a:ln>
        </p:spPr>
        <p:txBody>
          <a:bodyPr wrap="square" rtlCol="0">
            <a:spAutoFit/>
          </a:bodyPr>
          <a:lstStyle/>
          <a:p>
            <a:r>
              <a:rPr lang="zh-CN" altLang="en-US" dirty="0">
                <a:effectLst>
                  <a:outerShdw blurRad="38100" dist="38100" dir="2700000" algn="tl">
                    <a:srgbClr val="000000">
                      <a:alpha val="43137"/>
                    </a:srgbClr>
                  </a:outerShdw>
                </a:effectLst>
              </a:rPr>
              <a:t>完</a:t>
            </a:r>
            <a:r>
              <a:rPr lang="zh-CN" altLang="en-US" dirty="0" smtClean="0">
                <a:effectLst>
                  <a:outerShdw blurRad="38100" dist="38100" dir="2700000" algn="tl">
                    <a:srgbClr val="000000">
                      <a:alpha val="43137"/>
                    </a:srgbClr>
                  </a:outerShdw>
                </a:effectLst>
              </a:rPr>
              <a:t>善网</a:t>
            </a:r>
            <a:r>
              <a:rPr lang="zh-CN" altLang="en-US" dirty="0">
                <a:effectLst>
                  <a:outerShdw blurRad="38100" dist="38100" dir="2700000" algn="tl">
                    <a:srgbClr val="000000">
                      <a:alpha val="43137"/>
                    </a:srgbClr>
                  </a:outerShdw>
                </a:effectLst>
              </a:rPr>
              <a:t>络</a:t>
            </a:r>
            <a:r>
              <a:rPr lang="zh-CN" altLang="en-US" dirty="0" smtClean="0">
                <a:effectLst>
                  <a:outerShdw blurRad="38100" dist="38100" dir="2700000" algn="tl">
                    <a:srgbClr val="000000">
                      <a:alpha val="43137"/>
                    </a:srgbClr>
                  </a:outerShdw>
                </a:effectLst>
              </a:rPr>
              <a:t>、调整机</a:t>
            </a:r>
            <a:r>
              <a:rPr lang="zh-CN" altLang="en-US" dirty="0">
                <a:effectLst>
                  <a:outerShdw blurRad="38100" dist="38100" dir="2700000" algn="tl">
                    <a:srgbClr val="000000">
                      <a:alpha val="43137"/>
                    </a:srgbClr>
                  </a:outerShdw>
                </a:effectLst>
              </a:rPr>
              <a:t>制，推动优</a:t>
            </a:r>
            <a:r>
              <a:rPr lang="zh-CN" altLang="en-US" dirty="0" smtClean="0">
                <a:effectLst>
                  <a:outerShdw blurRad="38100" dist="38100" dir="2700000" algn="tl">
                    <a:srgbClr val="000000">
                      <a:alpha val="43137"/>
                    </a:srgbClr>
                  </a:outerShdw>
                </a:effectLst>
              </a:rPr>
              <a:t>质资</a:t>
            </a:r>
            <a:r>
              <a:rPr lang="zh-CN" altLang="en-US" dirty="0">
                <a:effectLst>
                  <a:outerShdw blurRad="38100" dist="38100" dir="2700000" algn="tl">
                    <a:srgbClr val="000000">
                      <a:alpha val="43137"/>
                    </a:srgbClr>
                  </a:outerShdw>
                </a:effectLst>
              </a:rPr>
              <a:t>源下沉</a:t>
            </a:r>
          </a:p>
        </p:txBody>
      </p:sp>
      <p:sp>
        <p:nvSpPr>
          <p:cNvPr id="16" name="Rectangle 1"/>
          <p:cNvSpPr>
            <a:spLocks noChangeArrowheads="1"/>
          </p:cNvSpPr>
          <p:nvPr/>
        </p:nvSpPr>
        <p:spPr bwMode="auto">
          <a:xfrm>
            <a:off x="272445" y="5896293"/>
            <a:ext cx="8585835" cy="461665"/>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ctr" anchorCtr="0" compatLnSpc="1">
            <a:spAutoFit/>
          </a:bodyPr>
          <a:lstStyle/>
          <a:p>
            <a:pPr marL="0" marR="0" lvl="0" algn="l" defTabSz="914400" rtl="0" eaLnBrk="1" fontAlgn="base" latinLnBrk="0" hangingPunct="1">
              <a:lnSpc>
                <a:spcPct val="100000"/>
              </a:lnSpc>
              <a:spcBef>
                <a:spcPct val="0"/>
              </a:spcBef>
              <a:spcAft>
                <a:spcPct val="0"/>
              </a:spcAft>
              <a:buClrTx/>
              <a:buSzTx/>
              <a:buFontTx/>
              <a:buNone/>
            </a:pPr>
            <a:r>
              <a:rPr kumimoji="0" lang="zh-CN" i="0" u="none" strike="noStrike" cap="none" normalizeH="0" baseline="0" dirty="0" smtClean="0">
                <a:ln>
                  <a:noFill/>
                </a:ln>
                <a:solidFill>
                  <a:schemeClr val="bg1"/>
                </a:solidFill>
                <a:effectLst>
                  <a:outerShdw blurRad="38100" dist="38100" dir="2700000" algn="tl">
                    <a:srgbClr val="000000">
                      <a:alpha val="43137"/>
                    </a:srgbClr>
                  </a:outerShdw>
                </a:effectLst>
                <a:latin typeface="Arial" pitchFamily="34" charset="0"/>
                <a:ea typeface="宋体" pitchFamily="2" charset="-122"/>
                <a:cs typeface="宋体" pitchFamily="2" charset="-122"/>
              </a:rPr>
              <a:t>目的：</a:t>
            </a:r>
            <a:r>
              <a:rPr kumimoji="0" lang="zh-CN" altLang="en-US" i="0" u="none" strike="noStrike" cap="none" normalizeH="0" baseline="0" dirty="0" smtClean="0">
                <a:solidFill>
                  <a:srgbClr val="FFFF00"/>
                </a:solidFill>
                <a:effectLst>
                  <a:outerShdw blurRad="38100" dist="38100" dir="2700000" algn="tl">
                    <a:srgbClr val="000000">
                      <a:alpha val="43137"/>
                    </a:srgbClr>
                  </a:outerShdw>
                </a:effectLst>
                <a:latin typeface="华文楷体" pitchFamily="2" charset="-122"/>
                <a:ea typeface="华文楷体" pitchFamily="2" charset="-122"/>
              </a:rPr>
              <a:t>基</a:t>
            </a:r>
            <a:r>
              <a:rPr kumimoji="0" lang="zh-CN" altLang="en-US" i="0" u="none" strike="noStrike" cap="none" normalizeH="0" baseline="0" dirty="0">
                <a:solidFill>
                  <a:srgbClr val="FFFF00"/>
                </a:solidFill>
                <a:effectLst>
                  <a:outerShdw blurRad="38100" dist="38100" dir="2700000" algn="tl">
                    <a:srgbClr val="000000">
                      <a:alpha val="43137"/>
                    </a:srgbClr>
                  </a:outerShdw>
                </a:effectLst>
                <a:latin typeface="华文楷体" pitchFamily="2" charset="-122"/>
                <a:ea typeface="华文楷体" pitchFamily="2" charset="-122"/>
              </a:rPr>
              <a:t>层首诊、双向转诊、急慢分治、上下联</a:t>
            </a:r>
            <a:r>
              <a:rPr kumimoji="0" lang="zh-CN" altLang="en-US" i="0" u="none" strike="noStrike" cap="none" normalizeH="0" baseline="0" dirty="0" smtClean="0">
                <a:solidFill>
                  <a:srgbClr val="FFFF00"/>
                </a:solidFill>
                <a:effectLst>
                  <a:outerShdw blurRad="38100" dist="38100" dir="2700000" algn="tl">
                    <a:srgbClr val="000000">
                      <a:alpha val="43137"/>
                    </a:srgbClr>
                  </a:outerShdw>
                </a:effectLst>
                <a:latin typeface="华文楷体" pitchFamily="2" charset="-122"/>
                <a:ea typeface="华文楷体" pitchFamily="2" charset="-122"/>
              </a:rPr>
              <a:t>动</a:t>
            </a:r>
            <a:r>
              <a:rPr lang="zh-CN" altLang="en-US" dirty="0" smtClean="0">
                <a:solidFill>
                  <a:schemeClr val="bg1"/>
                </a:solidFill>
                <a:effectLst>
                  <a:outerShdw blurRad="38100" dist="38100" dir="2700000" algn="tl">
                    <a:srgbClr val="000000">
                      <a:alpha val="43137"/>
                    </a:srgbClr>
                  </a:outerShdw>
                </a:effectLst>
                <a:latin typeface="华文楷体" pitchFamily="2" charset="-122"/>
                <a:ea typeface="华文楷体" pitchFamily="2" charset="-122"/>
              </a:rPr>
              <a:t>医疗新秩序</a:t>
            </a:r>
            <a:endParaRPr kumimoji="0" lang="zh-CN" altLang="en-US" i="0" u="none" strike="noStrike" cap="none" normalizeH="0" baseline="0" dirty="0">
              <a:solidFill>
                <a:schemeClr val="bg1"/>
              </a:solidFill>
              <a:effectLst>
                <a:outerShdw blurRad="38100" dist="38100" dir="2700000" algn="tl">
                  <a:srgbClr val="000000">
                    <a:alpha val="43137"/>
                  </a:srgbClr>
                </a:outerShdw>
              </a:effectLst>
              <a:latin typeface="华文楷体" pitchFamily="2" charset="-122"/>
              <a:ea typeface="华文楷体" pitchFamily="2" charset="-122"/>
            </a:endParaRPr>
          </a:p>
        </p:txBody>
      </p:sp>
    </p:spTree>
    <p:extLst>
      <p:ext uri="{BB962C8B-B14F-4D97-AF65-F5344CB8AC3E}">
        <p14:creationId xmlns:p14="http://schemas.microsoft.com/office/powerpoint/2010/main" val="3443741462"/>
      </p:ext>
    </p:extLst>
  </p:cSld>
  <p:clrMapOvr>
    <a:masterClrMapping/>
  </p:clrMapOvr>
  <p:transition>
    <p:zo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bwMode="auto">
          <a:xfrm>
            <a:off x="0" y="0"/>
            <a:ext cx="9144000" cy="900107"/>
          </a:xfrm>
          <a:prstGeom prst="rect">
            <a:avLst/>
          </a:prstGeom>
          <a:solidFill>
            <a:srgbClr val="0000FF"/>
          </a:solidFill>
          <a:ln>
            <a:noFill/>
          </a:ln>
          <a:extLst/>
        </p:spPr>
        <p:txBody>
          <a:bodyPr vert="horz" wrap="square" lIns="91440" tIns="45720" rIns="91440" bIns="45720" numCol="1" anchor="ctr" anchorCtr="0" compatLnSpc="1">
            <a:prstTxWarp prst="textNoShape">
              <a:avLst/>
            </a:prstTxWarp>
            <a:noAutofit/>
          </a:bodyPr>
          <a:lstStyle/>
          <a:p>
            <a:pPr lvl="0" algn="ctr">
              <a:defRPr/>
            </a:pPr>
            <a:r>
              <a:rPr lang="en-US" altLang="zh-CN" sz="4000" dirty="0">
                <a:solidFill>
                  <a:schemeClr val="bg1"/>
                </a:solidFill>
                <a:cs typeface="+mj-cs"/>
              </a:rPr>
              <a:t> </a:t>
            </a:r>
            <a:r>
              <a:rPr lang="en-US" altLang="zh-CN" sz="4000" dirty="0" smtClean="0">
                <a:solidFill>
                  <a:schemeClr val="bg1"/>
                </a:solidFill>
                <a:cs typeface="+mj-cs"/>
              </a:rPr>
              <a:t>  </a:t>
            </a:r>
            <a:r>
              <a:rPr lang="en-US" altLang="zh-CN" sz="3600" dirty="0" smtClean="0">
                <a:solidFill>
                  <a:schemeClr val="bg1"/>
                </a:solidFill>
                <a:cs typeface="+mj-cs"/>
              </a:rPr>
              <a:t>2017</a:t>
            </a:r>
            <a:r>
              <a:rPr lang="zh-CN" altLang="en-US" sz="3600" dirty="0" smtClean="0">
                <a:solidFill>
                  <a:schemeClr val="bg1"/>
                </a:solidFill>
                <a:cs typeface="+mj-cs"/>
              </a:rPr>
              <a:t>年签约服务工作重点</a:t>
            </a:r>
            <a:endParaRPr lang="zh-CN" altLang="en-US" sz="3600" dirty="0">
              <a:solidFill>
                <a:schemeClr val="bg1"/>
              </a:solidFill>
              <a:cs typeface="+mj-cs"/>
            </a:endParaRPr>
          </a:p>
        </p:txBody>
      </p:sp>
      <p:sp>
        <p:nvSpPr>
          <p:cNvPr id="3" name="矩形 2"/>
          <p:cNvSpPr/>
          <p:nvPr/>
        </p:nvSpPr>
        <p:spPr>
          <a:xfrm>
            <a:off x="533400" y="1371600"/>
            <a:ext cx="3057247" cy="523220"/>
          </a:xfrm>
          <a:prstGeom prst="rect">
            <a:avLst/>
          </a:prstGeom>
          <a:solidFill>
            <a:srgbClr val="0000FF"/>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r>
              <a:rPr lang="zh-CN" altLang="en-US" sz="2800" dirty="0" smtClean="0">
                <a:solidFill>
                  <a:schemeClr val="bg1"/>
                </a:solidFill>
              </a:rPr>
              <a:t>四、完善优惠措施</a:t>
            </a:r>
            <a:endParaRPr lang="zh-CN" altLang="en-US" sz="2800" dirty="0">
              <a:solidFill>
                <a:schemeClr val="bg1"/>
              </a:solidFill>
            </a:endParaRPr>
          </a:p>
        </p:txBody>
      </p:sp>
      <p:sp>
        <p:nvSpPr>
          <p:cNvPr id="5" name="文本框 4"/>
          <p:cNvSpPr txBox="1"/>
          <p:nvPr/>
        </p:nvSpPr>
        <p:spPr>
          <a:xfrm>
            <a:off x="542499" y="2133600"/>
            <a:ext cx="7786048" cy="3656578"/>
          </a:xfrm>
          <a:prstGeom prst="rect">
            <a:avLst/>
          </a:prstGeom>
          <a:noFill/>
        </p:spPr>
        <p:txBody>
          <a:bodyPr wrap="square" rtlCol="0">
            <a:spAutoFit/>
          </a:bodyPr>
          <a:lstStyle/>
          <a:p>
            <a:pPr marL="342900" indent="-342900">
              <a:lnSpc>
                <a:spcPts val="3500"/>
              </a:lnSpc>
              <a:buFont typeface="Wingdings" panose="05000000000000000000" pitchFamily="2" charset="2"/>
              <a:buChar char="p"/>
            </a:pPr>
            <a:r>
              <a:rPr lang="zh-CN" altLang="en-US" dirty="0" smtClean="0">
                <a:solidFill>
                  <a:srgbClr val="0000FF"/>
                </a:solidFill>
              </a:rPr>
              <a:t>根据基层服务能力和需求，为签约居民提供</a:t>
            </a:r>
            <a:r>
              <a:rPr lang="zh-CN" altLang="en-US" dirty="0" smtClean="0">
                <a:solidFill>
                  <a:srgbClr val="FF0000"/>
                </a:solidFill>
              </a:rPr>
              <a:t>上门服务、错时服务、预约服务</a:t>
            </a:r>
            <a:r>
              <a:rPr lang="zh-CN" altLang="en-US" dirty="0" smtClean="0">
                <a:solidFill>
                  <a:srgbClr val="0000FF"/>
                </a:solidFill>
              </a:rPr>
              <a:t>等，方便签约居民就诊</a:t>
            </a:r>
            <a:endParaRPr lang="en-US" altLang="zh-CN" dirty="0" smtClean="0">
              <a:solidFill>
                <a:srgbClr val="0000FF"/>
              </a:solidFill>
            </a:endParaRPr>
          </a:p>
          <a:p>
            <a:pPr marL="342900" indent="-342900">
              <a:lnSpc>
                <a:spcPts val="3500"/>
              </a:lnSpc>
              <a:buFont typeface="Wingdings" panose="05000000000000000000" pitchFamily="2" charset="2"/>
              <a:buChar char="p"/>
            </a:pPr>
            <a:r>
              <a:rPr lang="zh-CN" altLang="en-US" dirty="0">
                <a:solidFill>
                  <a:srgbClr val="0000FF"/>
                </a:solidFill>
              </a:rPr>
              <a:t>要</a:t>
            </a:r>
            <a:r>
              <a:rPr lang="zh-CN" altLang="en-US" dirty="0" smtClean="0">
                <a:solidFill>
                  <a:srgbClr val="0000FF"/>
                </a:solidFill>
              </a:rPr>
              <a:t>赋予责任医生团队一定比例的</a:t>
            </a:r>
            <a:r>
              <a:rPr lang="zh-CN" altLang="en-US" dirty="0" smtClean="0">
                <a:solidFill>
                  <a:srgbClr val="FF0000"/>
                </a:solidFill>
              </a:rPr>
              <a:t>医院专家号、预约挂号、预留床位</a:t>
            </a:r>
            <a:r>
              <a:rPr lang="zh-CN" altLang="en-US" dirty="0" smtClean="0">
                <a:solidFill>
                  <a:srgbClr val="0000FF"/>
                </a:solidFill>
              </a:rPr>
              <a:t>等资源</a:t>
            </a:r>
            <a:endParaRPr lang="en-US" altLang="zh-CN" dirty="0" smtClean="0">
              <a:solidFill>
                <a:srgbClr val="0000FF"/>
              </a:solidFill>
            </a:endParaRPr>
          </a:p>
          <a:p>
            <a:pPr marL="342900" indent="-342900">
              <a:lnSpc>
                <a:spcPts val="3500"/>
              </a:lnSpc>
              <a:buFont typeface="Wingdings" panose="05000000000000000000" pitchFamily="2" charset="2"/>
              <a:buChar char="p"/>
            </a:pPr>
            <a:r>
              <a:rPr lang="zh-CN" altLang="en-US" dirty="0">
                <a:solidFill>
                  <a:srgbClr val="0000FF"/>
                </a:solidFill>
              </a:rPr>
              <a:t>适当</a:t>
            </a:r>
            <a:r>
              <a:rPr lang="zh-CN" altLang="en-US" dirty="0" smtClean="0">
                <a:solidFill>
                  <a:srgbClr val="FF0000"/>
                </a:solidFill>
              </a:rPr>
              <a:t>放宽基层用药目录</a:t>
            </a:r>
            <a:r>
              <a:rPr lang="zh-CN" altLang="en-US" dirty="0" smtClean="0">
                <a:solidFill>
                  <a:srgbClr val="0000FF"/>
                </a:solidFill>
              </a:rPr>
              <a:t>，尤其是常见慢性病用药</a:t>
            </a:r>
            <a:endParaRPr lang="en-US" altLang="zh-CN" dirty="0" smtClean="0">
              <a:solidFill>
                <a:srgbClr val="0000FF"/>
              </a:solidFill>
            </a:endParaRPr>
          </a:p>
          <a:p>
            <a:pPr marL="342900" indent="-342900">
              <a:lnSpc>
                <a:spcPts val="3500"/>
              </a:lnSpc>
              <a:buFont typeface="Wingdings" panose="05000000000000000000" pitchFamily="2" charset="2"/>
              <a:buChar char="p"/>
            </a:pPr>
            <a:r>
              <a:rPr lang="zh-CN" altLang="en-US" dirty="0" smtClean="0">
                <a:solidFill>
                  <a:srgbClr val="0000FF"/>
                </a:solidFill>
              </a:rPr>
              <a:t>赋予责任医生开具</a:t>
            </a:r>
            <a:r>
              <a:rPr lang="zh-CN" altLang="en-US" dirty="0" smtClean="0">
                <a:solidFill>
                  <a:srgbClr val="FF0000"/>
                </a:solidFill>
              </a:rPr>
              <a:t>长处方</a:t>
            </a:r>
            <a:r>
              <a:rPr lang="zh-CN" altLang="en-US" dirty="0" smtClean="0">
                <a:solidFill>
                  <a:srgbClr val="0000FF"/>
                </a:solidFill>
              </a:rPr>
              <a:t>权利，酌情延长单次配药量</a:t>
            </a:r>
            <a:endParaRPr lang="en-US" altLang="zh-CN" dirty="0" smtClean="0">
              <a:solidFill>
                <a:srgbClr val="0000FF"/>
              </a:solidFill>
            </a:endParaRPr>
          </a:p>
          <a:p>
            <a:pPr marL="342900" indent="-342900">
              <a:lnSpc>
                <a:spcPts val="3500"/>
              </a:lnSpc>
              <a:buFont typeface="Wingdings" panose="05000000000000000000" pitchFamily="2" charset="2"/>
              <a:buChar char="p"/>
            </a:pPr>
            <a:r>
              <a:rPr lang="zh-CN" altLang="en-US" dirty="0" smtClean="0">
                <a:solidFill>
                  <a:srgbClr val="0000FF"/>
                </a:solidFill>
              </a:rPr>
              <a:t>鼓励各地大力发展区域影像、心电、检验、病理、消毒供应等</a:t>
            </a:r>
            <a:r>
              <a:rPr lang="zh-CN" altLang="en-US" dirty="0" smtClean="0">
                <a:solidFill>
                  <a:srgbClr val="FF0000"/>
                </a:solidFill>
              </a:rPr>
              <a:t>共享中心</a:t>
            </a:r>
            <a:r>
              <a:rPr lang="zh-CN" altLang="en-US" dirty="0" smtClean="0">
                <a:solidFill>
                  <a:srgbClr val="0000FF"/>
                </a:solidFill>
              </a:rPr>
              <a:t>，提升基层辅助诊断能力</a:t>
            </a:r>
            <a:endParaRPr lang="zh-CN" altLang="en-US" dirty="0">
              <a:solidFill>
                <a:srgbClr val="0000FF"/>
              </a:solidFill>
            </a:endParaRPr>
          </a:p>
        </p:txBody>
      </p:sp>
    </p:spTree>
    <p:extLst>
      <p:ext uri="{BB962C8B-B14F-4D97-AF65-F5344CB8AC3E}">
        <p14:creationId xmlns:p14="http://schemas.microsoft.com/office/powerpoint/2010/main" val="9773197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36726" y="1933137"/>
            <a:ext cx="8060102" cy="523220"/>
          </a:xfrm>
          <a:prstGeom prst="rect">
            <a:avLst/>
          </a:prstGeom>
        </p:spPr>
        <p:txBody>
          <a:bodyPr wrap="square">
            <a:spAutoFit/>
          </a:bodyPr>
          <a:lstStyle/>
          <a:p>
            <a:r>
              <a:rPr lang="en-US" altLang="zh-CN" sz="2800" kern="100" dirty="0" smtClean="0">
                <a:solidFill>
                  <a:srgbClr val="0000FF"/>
                </a:solidFill>
                <a:cs typeface="Times New Roman" panose="02020603050405020304" pitchFamily="18" charset="0"/>
              </a:rPr>
              <a:t>2015</a:t>
            </a:r>
            <a:r>
              <a:rPr lang="zh-CN" altLang="zh-CN" sz="2800" kern="100" dirty="0" smtClean="0">
                <a:solidFill>
                  <a:srgbClr val="0000FF"/>
                </a:solidFill>
                <a:cs typeface="Times New Roman" panose="02020603050405020304" pitchFamily="18" charset="0"/>
              </a:rPr>
              <a:t>年启动全科</a:t>
            </a:r>
            <a:r>
              <a:rPr lang="zh-CN" altLang="zh-CN" sz="2800" kern="100" dirty="0">
                <a:solidFill>
                  <a:srgbClr val="0000FF"/>
                </a:solidFill>
                <a:cs typeface="Times New Roman" panose="02020603050405020304" pitchFamily="18" charset="0"/>
              </a:rPr>
              <a:t>签约和分级诊疗信息化试点工作</a:t>
            </a:r>
            <a:endParaRPr lang="zh-CN" altLang="en-US" sz="2800" dirty="0">
              <a:solidFill>
                <a:srgbClr val="0000FF"/>
              </a:solidFill>
            </a:endParaRPr>
          </a:p>
        </p:txBody>
      </p:sp>
      <p:sp>
        <p:nvSpPr>
          <p:cNvPr id="8" name="矩形 7"/>
          <p:cNvSpPr/>
          <p:nvPr/>
        </p:nvSpPr>
        <p:spPr>
          <a:xfrm>
            <a:off x="636726" y="2580457"/>
            <a:ext cx="7821474" cy="3361626"/>
          </a:xfrm>
          <a:prstGeom prst="rect">
            <a:avLst/>
          </a:prstGeom>
        </p:spPr>
        <p:txBody>
          <a:bodyPr wrap="square">
            <a:spAutoFit/>
          </a:bodyPr>
          <a:lstStyle/>
          <a:p>
            <a:pPr marL="342900" indent="-342900" algn="just">
              <a:lnSpc>
                <a:spcPts val="3500"/>
              </a:lnSpc>
              <a:spcBef>
                <a:spcPts val="600"/>
              </a:spcBef>
              <a:buClr>
                <a:srgbClr val="000099"/>
              </a:buClr>
              <a:buFont typeface="Wingdings" panose="05000000000000000000" pitchFamily="2" charset="2"/>
              <a:buChar char="p"/>
            </a:pPr>
            <a:r>
              <a:rPr lang="zh-CN" altLang="en-US" dirty="0">
                <a:solidFill>
                  <a:srgbClr val="0000FF"/>
                </a:solidFill>
              </a:rPr>
              <a:t>地区：</a:t>
            </a:r>
            <a:r>
              <a:rPr lang="zh-CN" altLang="zh-CN" dirty="0">
                <a:solidFill>
                  <a:srgbClr val="0000FF"/>
                </a:solidFill>
              </a:rPr>
              <a:t>经项目遴选、专家论证等，决定</a:t>
            </a:r>
            <a:r>
              <a:rPr lang="zh-CN" altLang="en-US" dirty="0">
                <a:solidFill>
                  <a:srgbClr val="0000FF"/>
                </a:solidFill>
              </a:rPr>
              <a:t>在</a:t>
            </a:r>
            <a:r>
              <a:rPr lang="zh-CN" altLang="zh-CN" dirty="0">
                <a:solidFill>
                  <a:srgbClr val="0000FF"/>
                </a:solidFill>
              </a:rPr>
              <a:t>绍兴市、杭州市江干区、宁波市鄞州区、长兴县、三门县等</a:t>
            </a:r>
            <a:r>
              <a:rPr lang="en-US" altLang="zh-CN" dirty="0">
                <a:solidFill>
                  <a:srgbClr val="0000FF"/>
                </a:solidFill>
              </a:rPr>
              <a:t>5</a:t>
            </a:r>
            <a:r>
              <a:rPr lang="zh-CN" altLang="zh-CN" dirty="0">
                <a:solidFill>
                  <a:srgbClr val="0000FF"/>
                </a:solidFill>
              </a:rPr>
              <a:t>个地区开展试点</a:t>
            </a:r>
            <a:endParaRPr lang="en-US" altLang="zh-CN" dirty="0">
              <a:solidFill>
                <a:srgbClr val="0000FF"/>
              </a:solidFill>
            </a:endParaRPr>
          </a:p>
          <a:p>
            <a:pPr marL="342900" indent="-342900" algn="just">
              <a:lnSpc>
                <a:spcPts val="3500"/>
              </a:lnSpc>
              <a:spcBef>
                <a:spcPts val="600"/>
              </a:spcBef>
              <a:buClr>
                <a:srgbClr val="000099"/>
              </a:buClr>
              <a:buFont typeface="Wingdings" panose="05000000000000000000" pitchFamily="2" charset="2"/>
              <a:buChar char="p"/>
            </a:pPr>
            <a:r>
              <a:rPr lang="zh-CN" altLang="en-US" dirty="0">
                <a:solidFill>
                  <a:srgbClr val="0000FF"/>
                </a:solidFill>
              </a:rPr>
              <a:t>经费：</a:t>
            </a:r>
            <a:r>
              <a:rPr lang="zh-CN" altLang="zh-CN" dirty="0">
                <a:solidFill>
                  <a:srgbClr val="E60000"/>
                </a:solidFill>
              </a:rPr>
              <a:t>省财政</a:t>
            </a:r>
            <a:r>
              <a:rPr lang="en-US" altLang="zh-CN" dirty="0">
                <a:solidFill>
                  <a:srgbClr val="E60000"/>
                </a:solidFill>
              </a:rPr>
              <a:t>3200</a:t>
            </a:r>
            <a:r>
              <a:rPr lang="zh-CN" altLang="zh-CN" dirty="0">
                <a:solidFill>
                  <a:srgbClr val="E60000"/>
                </a:solidFill>
              </a:rPr>
              <a:t>万元</a:t>
            </a:r>
            <a:r>
              <a:rPr lang="zh-CN" altLang="en-US" dirty="0">
                <a:solidFill>
                  <a:srgbClr val="E60000"/>
                </a:solidFill>
              </a:rPr>
              <a:t>，</a:t>
            </a:r>
            <a:r>
              <a:rPr lang="zh-CN" altLang="zh-CN" dirty="0">
                <a:solidFill>
                  <a:srgbClr val="E60000"/>
                </a:solidFill>
              </a:rPr>
              <a:t>地方配套</a:t>
            </a:r>
            <a:r>
              <a:rPr lang="en-US" altLang="zh-CN" dirty="0">
                <a:solidFill>
                  <a:srgbClr val="E60000"/>
                </a:solidFill>
              </a:rPr>
              <a:t>4843</a:t>
            </a:r>
            <a:r>
              <a:rPr lang="zh-CN" altLang="zh-CN" dirty="0">
                <a:solidFill>
                  <a:srgbClr val="E60000"/>
                </a:solidFill>
              </a:rPr>
              <a:t>万元</a:t>
            </a:r>
            <a:endParaRPr lang="en-US" altLang="zh-CN" dirty="0">
              <a:solidFill>
                <a:srgbClr val="E60000"/>
              </a:solidFill>
            </a:endParaRPr>
          </a:p>
          <a:p>
            <a:pPr marL="342900" indent="-342900" algn="just">
              <a:lnSpc>
                <a:spcPts val="3500"/>
              </a:lnSpc>
              <a:spcBef>
                <a:spcPts val="600"/>
              </a:spcBef>
              <a:buClr>
                <a:srgbClr val="000099"/>
              </a:buClr>
              <a:buFont typeface="Wingdings" panose="05000000000000000000" pitchFamily="2" charset="2"/>
              <a:buChar char="p"/>
            </a:pPr>
            <a:r>
              <a:rPr lang="zh-CN" altLang="zh-CN" dirty="0">
                <a:solidFill>
                  <a:srgbClr val="0000FF"/>
                </a:solidFill>
              </a:rPr>
              <a:t>主要内容</a:t>
            </a:r>
            <a:r>
              <a:rPr lang="zh-CN" altLang="en-US" dirty="0">
                <a:solidFill>
                  <a:srgbClr val="0000FF"/>
                </a:solidFill>
              </a:rPr>
              <a:t>：</a:t>
            </a:r>
            <a:r>
              <a:rPr lang="zh-CN" altLang="zh-CN" dirty="0">
                <a:solidFill>
                  <a:srgbClr val="0000FF"/>
                </a:solidFill>
              </a:rPr>
              <a:t>区域卫生信息平台、全科医生签约服务、预约诊疗服务、双向转诊服务、公众互动平台、综合管理平台等六个模块</a:t>
            </a:r>
            <a:endParaRPr lang="en-US" altLang="zh-CN" dirty="0">
              <a:solidFill>
                <a:srgbClr val="0000FF"/>
              </a:solidFill>
            </a:endParaRPr>
          </a:p>
        </p:txBody>
      </p:sp>
      <p:sp>
        <p:nvSpPr>
          <p:cNvPr id="9" name="标题 1"/>
          <p:cNvSpPr txBox="1">
            <a:spLocks/>
          </p:cNvSpPr>
          <p:nvPr/>
        </p:nvSpPr>
        <p:spPr bwMode="auto">
          <a:xfrm>
            <a:off x="0" y="0"/>
            <a:ext cx="9144000" cy="900107"/>
          </a:xfrm>
          <a:prstGeom prst="rect">
            <a:avLst/>
          </a:prstGeom>
          <a:solidFill>
            <a:srgbClr val="0000FF"/>
          </a:solidFill>
          <a:ln>
            <a:noFill/>
          </a:ln>
          <a:extLst/>
        </p:spPr>
        <p:txBody>
          <a:bodyPr vert="horz" wrap="square" lIns="91440" tIns="45720" rIns="91440" bIns="45720" numCol="1" anchor="ctr" anchorCtr="0" compatLnSpc="1">
            <a:prstTxWarp prst="textNoShape">
              <a:avLst/>
            </a:prstTxWarp>
            <a:noAutofit/>
          </a:bodyPr>
          <a:lstStyle/>
          <a:p>
            <a:pPr lvl="0" algn="ctr">
              <a:defRPr/>
            </a:pPr>
            <a:r>
              <a:rPr lang="en-US" altLang="zh-CN" sz="4000" dirty="0" smtClean="0">
                <a:solidFill>
                  <a:schemeClr val="bg1"/>
                </a:solidFill>
                <a:cs typeface="+mj-cs"/>
              </a:rPr>
              <a:t>  </a:t>
            </a:r>
            <a:r>
              <a:rPr lang="en-US" altLang="zh-CN" sz="3600" dirty="0" smtClean="0">
                <a:solidFill>
                  <a:schemeClr val="bg1"/>
                </a:solidFill>
                <a:cs typeface="+mj-cs"/>
              </a:rPr>
              <a:t>2017</a:t>
            </a:r>
            <a:r>
              <a:rPr lang="zh-CN" altLang="en-US" sz="3600" dirty="0" smtClean="0">
                <a:solidFill>
                  <a:schemeClr val="bg1"/>
                </a:solidFill>
                <a:cs typeface="+mj-cs"/>
              </a:rPr>
              <a:t>年签约服务工作重点</a:t>
            </a:r>
            <a:endParaRPr lang="zh-CN" altLang="en-US" sz="3600" dirty="0">
              <a:solidFill>
                <a:schemeClr val="bg1"/>
              </a:solidFill>
              <a:cs typeface="+mj-cs"/>
            </a:endParaRPr>
          </a:p>
        </p:txBody>
      </p:sp>
      <p:sp>
        <p:nvSpPr>
          <p:cNvPr id="10" name="矩形 9"/>
          <p:cNvSpPr/>
          <p:nvPr/>
        </p:nvSpPr>
        <p:spPr>
          <a:xfrm>
            <a:off x="533400" y="1285817"/>
            <a:ext cx="3416320" cy="523220"/>
          </a:xfrm>
          <a:prstGeom prst="rect">
            <a:avLst/>
          </a:prstGeom>
          <a:solidFill>
            <a:srgbClr val="0000FF"/>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r>
              <a:rPr lang="zh-CN" altLang="en-US" sz="2800" dirty="0" smtClean="0">
                <a:solidFill>
                  <a:schemeClr val="bg1"/>
                </a:solidFill>
              </a:rPr>
              <a:t>五、加强信息化建设</a:t>
            </a:r>
            <a:endParaRPr lang="zh-CN" altLang="en-US" sz="2800" dirty="0">
              <a:solidFill>
                <a:schemeClr val="bg1"/>
              </a:solidFill>
            </a:endParaRPr>
          </a:p>
        </p:txBody>
      </p:sp>
    </p:spTree>
    <p:extLst>
      <p:ext uri="{BB962C8B-B14F-4D97-AF65-F5344CB8AC3E}">
        <p14:creationId xmlns:p14="http://schemas.microsoft.com/office/powerpoint/2010/main" val="3227771956"/>
      </p:ext>
    </p:extLst>
  </p:cSld>
  <p:clrMapOvr>
    <a:masterClrMapping/>
  </p:clrMapOvr>
  <p:transition>
    <p:zo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114800" y="2362200"/>
            <a:ext cx="4495800" cy="2862322"/>
          </a:xfrm>
          <a:prstGeom prst="rect">
            <a:avLst/>
          </a:prstGeom>
          <a:noFill/>
        </p:spPr>
        <p:txBody>
          <a:bodyPr wrap="square" rtlCol="0">
            <a:spAutoFit/>
          </a:bodyPr>
          <a:lstStyle/>
          <a:p>
            <a:pPr>
              <a:lnSpc>
                <a:spcPct val="150000"/>
              </a:lnSpc>
            </a:pPr>
            <a:r>
              <a:rPr lang="zh-CN" altLang="en-US" dirty="0" smtClean="0">
                <a:solidFill>
                  <a:srgbClr val="0000FF"/>
                </a:solidFill>
              </a:rPr>
              <a:t>        为总结推广试点经验，</a:t>
            </a:r>
            <a:r>
              <a:rPr lang="en-US" altLang="zh-CN" dirty="0" smtClean="0">
                <a:solidFill>
                  <a:srgbClr val="0000FF"/>
                </a:solidFill>
              </a:rPr>
              <a:t>2017</a:t>
            </a:r>
            <a:r>
              <a:rPr lang="zh-CN" altLang="en-US" dirty="0" smtClean="0">
                <a:solidFill>
                  <a:srgbClr val="0000FF"/>
                </a:solidFill>
              </a:rPr>
              <a:t>年</a:t>
            </a:r>
            <a:r>
              <a:rPr lang="en-US" altLang="zh-CN" dirty="0" smtClean="0">
                <a:solidFill>
                  <a:srgbClr val="0000FF"/>
                </a:solidFill>
              </a:rPr>
              <a:t>2</a:t>
            </a:r>
            <a:r>
              <a:rPr lang="zh-CN" altLang="en-US" dirty="0" smtClean="0">
                <a:solidFill>
                  <a:srgbClr val="0000FF"/>
                </a:solidFill>
              </a:rPr>
              <a:t>月省卫生计生委、省财政厅联合下发</a:t>
            </a:r>
            <a:r>
              <a:rPr lang="en-US" altLang="zh-CN" dirty="0" smtClean="0">
                <a:solidFill>
                  <a:srgbClr val="FF0000"/>
                </a:solidFill>
              </a:rPr>
              <a:t>《</a:t>
            </a:r>
            <a:r>
              <a:rPr lang="zh-CN" altLang="en-US" dirty="0" smtClean="0">
                <a:solidFill>
                  <a:srgbClr val="FF0000"/>
                </a:solidFill>
              </a:rPr>
              <a:t>关于印发浙江省全科签约和分级诊疗信息化建设需求指南（实行）的通知</a:t>
            </a:r>
            <a:r>
              <a:rPr lang="en-US" altLang="zh-CN" dirty="0" smtClean="0">
                <a:solidFill>
                  <a:srgbClr val="FF0000"/>
                </a:solidFill>
              </a:rPr>
              <a:t>》</a:t>
            </a:r>
            <a:endParaRPr lang="zh-CN" altLang="en-US" dirty="0">
              <a:solidFill>
                <a:srgbClr val="FF0000"/>
              </a:solidFill>
            </a:endParaRPr>
          </a:p>
        </p:txBody>
      </p:sp>
      <p:pic>
        <p:nvPicPr>
          <p:cNvPr id="78849" name="Picture 1" descr="D:\qq接收文件\1753002891\Image\C2C\E2FD23990A5F190803A05EB1BBB6FB9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520" y="2057400"/>
            <a:ext cx="3124200" cy="3796428"/>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p:cNvSpPr txBox="1">
            <a:spLocks/>
          </p:cNvSpPr>
          <p:nvPr/>
        </p:nvSpPr>
        <p:spPr bwMode="auto">
          <a:xfrm>
            <a:off x="0" y="0"/>
            <a:ext cx="9144000" cy="900107"/>
          </a:xfrm>
          <a:prstGeom prst="rect">
            <a:avLst/>
          </a:prstGeom>
          <a:solidFill>
            <a:srgbClr val="0000FF"/>
          </a:solidFill>
          <a:ln>
            <a:noFill/>
          </a:ln>
          <a:extLst/>
        </p:spPr>
        <p:txBody>
          <a:bodyPr vert="horz" wrap="square" lIns="91440" tIns="45720" rIns="91440" bIns="45720" numCol="1" anchor="ctr" anchorCtr="0" compatLnSpc="1">
            <a:prstTxWarp prst="textNoShape">
              <a:avLst/>
            </a:prstTxWarp>
            <a:noAutofit/>
          </a:bodyPr>
          <a:lstStyle/>
          <a:p>
            <a:pPr lvl="0" algn="ctr">
              <a:defRPr/>
            </a:pPr>
            <a:r>
              <a:rPr lang="en-US" altLang="zh-CN" sz="4000" dirty="0" smtClean="0">
                <a:solidFill>
                  <a:schemeClr val="bg1"/>
                </a:solidFill>
                <a:cs typeface="+mj-cs"/>
              </a:rPr>
              <a:t>  </a:t>
            </a:r>
            <a:r>
              <a:rPr lang="en-US" altLang="zh-CN" sz="3600" dirty="0" smtClean="0">
                <a:solidFill>
                  <a:schemeClr val="bg1"/>
                </a:solidFill>
                <a:cs typeface="+mj-cs"/>
              </a:rPr>
              <a:t>2017</a:t>
            </a:r>
            <a:r>
              <a:rPr lang="zh-CN" altLang="en-US" sz="3600" dirty="0" smtClean="0">
                <a:solidFill>
                  <a:schemeClr val="bg1"/>
                </a:solidFill>
                <a:cs typeface="+mj-cs"/>
              </a:rPr>
              <a:t>年签约服务工作重点</a:t>
            </a:r>
            <a:endParaRPr lang="zh-CN" altLang="en-US" sz="3600" dirty="0">
              <a:solidFill>
                <a:schemeClr val="bg1"/>
              </a:solidFill>
              <a:cs typeface="+mj-cs"/>
            </a:endParaRPr>
          </a:p>
        </p:txBody>
      </p:sp>
      <p:sp>
        <p:nvSpPr>
          <p:cNvPr id="8" name="矩形 7"/>
          <p:cNvSpPr/>
          <p:nvPr/>
        </p:nvSpPr>
        <p:spPr>
          <a:xfrm>
            <a:off x="533400" y="1285817"/>
            <a:ext cx="3416320" cy="523220"/>
          </a:xfrm>
          <a:prstGeom prst="rect">
            <a:avLst/>
          </a:prstGeom>
          <a:solidFill>
            <a:srgbClr val="0000FF"/>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r>
              <a:rPr lang="zh-CN" altLang="en-US" sz="2800" dirty="0">
                <a:solidFill>
                  <a:schemeClr val="bg1"/>
                </a:solidFill>
              </a:rPr>
              <a:t>五</a:t>
            </a:r>
            <a:r>
              <a:rPr lang="zh-CN" altLang="en-US" sz="2800" dirty="0" smtClean="0">
                <a:solidFill>
                  <a:schemeClr val="bg1"/>
                </a:solidFill>
              </a:rPr>
              <a:t>、加强信息化建设</a:t>
            </a:r>
            <a:endParaRPr lang="zh-CN" altLang="en-US" sz="2800" dirty="0">
              <a:solidFill>
                <a:schemeClr val="bg1"/>
              </a:solidFill>
            </a:endParaRPr>
          </a:p>
        </p:txBody>
      </p:sp>
    </p:spTree>
    <p:extLst>
      <p:ext uri="{BB962C8B-B14F-4D97-AF65-F5344CB8AC3E}">
        <p14:creationId xmlns:p14="http://schemas.microsoft.com/office/powerpoint/2010/main" val="246416673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联系 3"/>
          <p:cNvSpPr/>
          <p:nvPr/>
        </p:nvSpPr>
        <p:spPr>
          <a:xfrm>
            <a:off x="323528" y="2357431"/>
            <a:ext cx="3143272" cy="3000396"/>
          </a:xfrm>
          <a:prstGeom prst="flowChartConnector">
            <a:avLst/>
          </a:prstGeom>
          <a:solidFill>
            <a:sysClr val="window" lastClr="FFFFFF"/>
          </a:solidFill>
          <a:ln w="9525" cap="flat" cmpd="sng" algn="ctr">
            <a:noFill/>
            <a:prstDash val="solid"/>
          </a:ln>
          <a:effectLst>
            <a:glow rad="228600">
              <a:srgbClr val="4F81BD">
                <a:satMod val="175000"/>
                <a:alpha val="40000"/>
              </a:srgbClr>
            </a:glow>
            <a:outerShdw blurRad="190500" dist="228600" dir="2700000" algn="ctr">
              <a:srgbClr val="000000">
                <a:alpha val="30000"/>
              </a:srgbClr>
            </a:outerShdw>
            <a:softEdge rad="12700"/>
          </a:effectLst>
          <a:scene3d>
            <a:camera prst="orthographicFront">
              <a:rot lat="0" lon="0" rev="0"/>
            </a:camera>
            <a:lightRig rig="glow" dir="t">
              <a:rot lat="0" lon="0" rev="4800000"/>
            </a:lightRig>
          </a:scene3d>
          <a:sp3d prstMaterial="matte">
            <a:bevelT w="127000" h="63500"/>
          </a:sp3d>
        </p:spPr>
        <p:txBody>
          <a:bodyPr anchor="ctr"/>
          <a:lstStyle/>
          <a:p>
            <a:pPr algn="ctr" eaLnBrk="1" fontAlgn="auto" hangingPunct="1">
              <a:spcBef>
                <a:spcPts val="0"/>
              </a:spcBef>
              <a:spcAft>
                <a:spcPts val="0"/>
              </a:spcAft>
              <a:defRPr/>
            </a:pPr>
            <a:endParaRPr lang="zh-CN" altLang="en-US" sz="1800" b="0" kern="0">
              <a:solidFill>
                <a:sysClr val="window" lastClr="FFFFFF"/>
              </a:solidFill>
              <a:latin typeface="Calibri" panose="020F0502020204030204"/>
              <a:ea typeface="宋体" panose="02010600030101010101" pitchFamily="2" charset="-122"/>
            </a:endParaRPr>
          </a:p>
        </p:txBody>
      </p:sp>
      <p:sp>
        <p:nvSpPr>
          <p:cNvPr id="5" name="流程图: 联系 4"/>
          <p:cNvSpPr/>
          <p:nvPr/>
        </p:nvSpPr>
        <p:spPr>
          <a:xfrm>
            <a:off x="2466977" y="2286002"/>
            <a:ext cx="500063" cy="500063"/>
          </a:xfrm>
          <a:prstGeom prst="flowChartConnector">
            <a:avLst/>
          </a:prstGeom>
          <a:solidFill>
            <a:sysClr val="window" lastClr="FFFFFF"/>
          </a:solidFill>
          <a:ln w="25400" cap="flat" cmpd="sng" algn="ctr">
            <a:solidFill>
              <a:srgbClr val="0070C0"/>
            </a:solidFill>
            <a:prstDash val="solid"/>
          </a:ln>
          <a:effectLst/>
        </p:spPr>
        <p:txBody>
          <a:bodyPr anchor="ctr"/>
          <a:lstStyle/>
          <a:p>
            <a:pPr algn="ctr" eaLnBrk="1" fontAlgn="auto" hangingPunct="1">
              <a:spcBef>
                <a:spcPts val="0"/>
              </a:spcBef>
              <a:spcAft>
                <a:spcPts val="0"/>
              </a:spcAft>
              <a:defRPr/>
            </a:pPr>
            <a:r>
              <a:rPr lang="en-US" altLang="zh-CN" sz="2800" kern="0" dirty="0">
                <a:solidFill>
                  <a:srgbClr val="FF0000"/>
                </a:solidFill>
                <a:effectLst>
                  <a:outerShdw blurRad="38100" dist="38100" dir="2700000" algn="tl">
                    <a:srgbClr val="000000">
                      <a:alpha val="43137"/>
                    </a:srgbClr>
                  </a:outerShdw>
                </a:effectLst>
              </a:rPr>
              <a:t>1</a:t>
            </a:r>
            <a:endParaRPr lang="zh-CN" altLang="en-US" sz="2800" kern="0" dirty="0">
              <a:solidFill>
                <a:srgbClr val="FF0000"/>
              </a:solidFill>
              <a:effectLst>
                <a:outerShdw blurRad="38100" dist="38100" dir="2700000" algn="tl">
                  <a:srgbClr val="000000">
                    <a:alpha val="43137"/>
                  </a:srgbClr>
                </a:outerShdw>
              </a:effectLst>
            </a:endParaRPr>
          </a:p>
        </p:txBody>
      </p:sp>
      <p:sp>
        <p:nvSpPr>
          <p:cNvPr id="6" name="流程图: 联系 5"/>
          <p:cNvSpPr/>
          <p:nvPr/>
        </p:nvSpPr>
        <p:spPr>
          <a:xfrm>
            <a:off x="3181352" y="3643314"/>
            <a:ext cx="500063" cy="500063"/>
          </a:xfrm>
          <a:prstGeom prst="flowChartConnector">
            <a:avLst/>
          </a:prstGeom>
          <a:solidFill>
            <a:sysClr val="window" lastClr="FFFFFF"/>
          </a:solidFill>
          <a:ln w="25400" cap="flat" cmpd="sng" algn="ctr">
            <a:solidFill>
              <a:srgbClr val="0070C0"/>
            </a:solidFill>
            <a:prstDash val="solid"/>
          </a:ln>
          <a:effectLst/>
        </p:spPr>
        <p:txBody>
          <a:bodyPr anchor="ctr"/>
          <a:lstStyle/>
          <a:p>
            <a:pPr algn="ctr" eaLnBrk="1" fontAlgn="auto" hangingPunct="1">
              <a:spcBef>
                <a:spcPts val="0"/>
              </a:spcBef>
              <a:spcAft>
                <a:spcPts val="0"/>
              </a:spcAft>
              <a:defRPr/>
            </a:pPr>
            <a:r>
              <a:rPr lang="en-US" altLang="zh-CN" sz="2800" kern="0" dirty="0">
                <a:solidFill>
                  <a:srgbClr val="FF0000"/>
                </a:solidFill>
                <a:effectLst>
                  <a:outerShdw blurRad="38100" dist="38100" dir="2700000" algn="tl">
                    <a:srgbClr val="000000">
                      <a:alpha val="43137"/>
                    </a:srgbClr>
                  </a:outerShdw>
                </a:effectLst>
              </a:rPr>
              <a:t>1</a:t>
            </a:r>
            <a:endParaRPr lang="zh-CN" altLang="en-US" sz="2800" kern="0" dirty="0">
              <a:solidFill>
                <a:srgbClr val="FF0000"/>
              </a:solidFill>
              <a:effectLst>
                <a:outerShdw blurRad="38100" dist="38100" dir="2700000" algn="tl">
                  <a:srgbClr val="000000">
                    <a:alpha val="43137"/>
                  </a:srgbClr>
                </a:outerShdw>
              </a:effectLst>
            </a:endParaRPr>
          </a:p>
        </p:txBody>
      </p:sp>
      <p:sp>
        <p:nvSpPr>
          <p:cNvPr id="7" name="流程图: 联系 6"/>
          <p:cNvSpPr/>
          <p:nvPr/>
        </p:nvSpPr>
        <p:spPr>
          <a:xfrm>
            <a:off x="2466977" y="4929189"/>
            <a:ext cx="500063" cy="500063"/>
          </a:xfrm>
          <a:prstGeom prst="flowChartConnector">
            <a:avLst/>
          </a:prstGeom>
          <a:solidFill>
            <a:sysClr val="window" lastClr="FFFFFF"/>
          </a:solidFill>
          <a:ln w="25400" cap="flat" cmpd="sng" algn="ctr">
            <a:solidFill>
              <a:srgbClr val="0070C0"/>
            </a:solidFill>
            <a:prstDash val="solid"/>
          </a:ln>
          <a:effectLst/>
        </p:spPr>
        <p:txBody>
          <a:bodyPr anchor="ctr"/>
          <a:lstStyle/>
          <a:p>
            <a:pPr algn="ctr" eaLnBrk="1" fontAlgn="auto" hangingPunct="1">
              <a:spcBef>
                <a:spcPts val="0"/>
              </a:spcBef>
              <a:spcAft>
                <a:spcPts val="0"/>
              </a:spcAft>
              <a:defRPr/>
            </a:pPr>
            <a:r>
              <a:rPr lang="en-US" altLang="zh-CN" sz="2800" kern="0" dirty="0">
                <a:solidFill>
                  <a:srgbClr val="FF0000"/>
                </a:solidFill>
                <a:effectLst>
                  <a:outerShdw blurRad="38100" dist="38100" dir="2700000" algn="tl">
                    <a:srgbClr val="000000">
                      <a:alpha val="43137"/>
                    </a:srgbClr>
                  </a:outerShdw>
                </a:effectLst>
              </a:rPr>
              <a:t>3</a:t>
            </a:r>
            <a:endParaRPr lang="zh-CN" altLang="en-US" sz="2800" kern="0" dirty="0">
              <a:solidFill>
                <a:srgbClr val="FF0000"/>
              </a:solidFill>
              <a:effectLst>
                <a:outerShdw blurRad="38100" dist="38100" dir="2700000" algn="tl">
                  <a:srgbClr val="000000">
                    <a:alpha val="43137"/>
                  </a:srgbClr>
                </a:outerShdw>
              </a:effectLst>
            </a:endParaRPr>
          </a:p>
        </p:txBody>
      </p:sp>
      <p:sp>
        <p:nvSpPr>
          <p:cNvPr id="8" name="流程图: 联系 7"/>
          <p:cNvSpPr/>
          <p:nvPr/>
        </p:nvSpPr>
        <p:spPr>
          <a:xfrm>
            <a:off x="3181352" y="3643314"/>
            <a:ext cx="500063" cy="500063"/>
          </a:xfrm>
          <a:prstGeom prst="flowChartConnector">
            <a:avLst/>
          </a:prstGeom>
          <a:solidFill>
            <a:sysClr val="window" lastClr="FFFFFF"/>
          </a:solidFill>
          <a:ln w="25400" cap="flat" cmpd="sng" algn="ctr">
            <a:solidFill>
              <a:srgbClr val="0070C0"/>
            </a:solidFill>
            <a:prstDash val="solid"/>
          </a:ln>
          <a:effectLst/>
        </p:spPr>
        <p:txBody>
          <a:bodyPr anchor="ctr"/>
          <a:lstStyle/>
          <a:p>
            <a:pPr algn="ctr" eaLnBrk="1" fontAlgn="auto" hangingPunct="1">
              <a:spcBef>
                <a:spcPts val="0"/>
              </a:spcBef>
              <a:spcAft>
                <a:spcPts val="0"/>
              </a:spcAft>
              <a:defRPr/>
            </a:pPr>
            <a:r>
              <a:rPr lang="en-US" altLang="zh-CN" sz="2800" kern="0" dirty="0">
                <a:solidFill>
                  <a:srgbClr val="FF0000"/>
                </a:solidFill>
                <a:effectLst>
                  <a:outerShdw blurRad="38100" dist="38100" dir="2700000" algn="tl">
                    <a:srgbClr val="000000">
                      <a:alpha val="43137"/>
                    </a:srgbClr>
                  </a:outerShdw>
                </a:effectLst>
              </a:rPr>
              <a:t>2</a:t>
            </a:r>
            <a:endParaRPr lang="zh-CN" altLang="en-US" sz="2800" kern="0" dirty="0">
              <a:solidFill>
                <a:srgbClr val="FF0000"/>
              </a:solidFill>
              <a:effectLst>
                <a:outerShdw blurRad="38100" dist="38100" dir="2700000" algn="tl">
                  <a:srgbClr val="000000">
                    <a:alpha val="43137"/>
                  </a:srgbClr>
                </a:outerShdw>
              </a:effectLst>
            </a:endParaRPr>
          </a:p>
        </p:txBody>
      </p:sp>
      <p:sp>
        <p:nvSpPr>
          <p:cNvPr id="9" name="圆角矩形 8"/>
          <p:cNvSpPr/>
          <p:nvPr/>
        </p:nvSpPr>
        <p:spPr>
          <a:xfrm>
            <a:off x="3276600" y="2286002"/>
            <a:ext cx="4893124" cy="571504"/>
          </a:xfrm>
          <a:prstGeom prst="roundRect">
            <a:avLst/>
          </a:prstGeom>
          <a:solidFill>
            <a:sysClr val="window" lastClr="FFFFFF"/>
          </a:solidFill>
          <a:ln w="25400" cap="flat" cmpd="sng" algn="ctr">
            <a:noFill/>
            <a:prstDash val="solid"/>
          </a:ln>
          <a:effectLst>
            <a:glow rad="101600">
              <a:srgbClr val="4F81BD">
                <a:satMod val="175000"/>
                <a:alpha val="40000"/>
              </a:srgbClr>
            </a:glow>
            <a:outerShdw blurRad="190500" dist="228600" dir="2700000" algn="ctr">
              <a:srgbClr val="000000">
                <a:alpha val="30000"/>
              </a:srgbClr>
            </a:outerShdw>
            <a:softEdge rad="12700"/>
          </a:effectLst>
          <a:scene3d>
            <a:camera prst="orthographicFront">
              <a:rot lat="0" lon="0" rev="0"/>
            </a:camera>
            <a:lightRig rig="glow" dir="t">
              <a:rot lat="0" lon="0" rev="4800000"/>
            </a:lightRig>
          </a:scene3d>
          <a:sp3d prstMaterial="matte">
            <a:bevelT w="127000" h="63500"/>
          </a:sp3d>
        </p:spPr>
        <p:txBody>
          <a:bodyPr anchor="ctr"/>
          <a:lstStyle/>
          <a:p>
            <a:pPr algn="ctr" eaLnBrk="1" fontAlgn="auto" hangingPunct="1">
              <a:spcBef>
                <a:spcPts val="0"/>
              </a:spcBef>
              <a:spcAft>
                <a:spcPts val="0"/>
              </a:spcAft>
              <a:defRPr/>
            </a:pPr>
            <a:r>
              <a:rPr lang="zh-CN" altLang="en-US" kern="0" dirty="0" smtClean="0">
                <a:solidFill>
                  <a:srgbClr val="0000FF"/>
                </a:solidFill>
              </a:rPr>
              <a:t>政府主导，加大宣传力度</a:t>
            </a:r>
            <a:endParaRPr lang="zh-CN" altLang="en-US" kern="0" dirty="0">
              <a:solidFill>
                <a:srgbClr val="0000FF"/>
              </a:solidFill>
            </a:endParaRPr>
          </a:p>
        </p:txBody>
      </p:sp>
      <p:sp>
        <p:nvSpPr>
          <p:cNvPr id="10" name="圆角矩形 9"/>
          <p:cNvSpPr/>
          <p:nvPr/>
        </p:nvSpPr>
        <p:spPr>
          <a:xfrm>
            <a:off x="3823990" y="3643315"/>
            <a:ext cx="3772346" cy="571504"/>
          </a:xfrm>
          <a:prstGeom prst="roundRect">
            <a:avLst/>
          </a:prstGeom>
          <a:solidFill>
            <a:sysClr val="window" lastClr="FFFFFF"/>
          </a:solidFill>
          <a:ln w="25400" cap="flat" cmpd="sng" algn="ctr">
            <a:noFill/>
            <a:prstDash val="solid"/>
          </a:ln>
          <a:effectLst>
            <a:glow rad="101600">
              <a:srgbClr val="4F81BD">
                <a:satMod val="175000"/>
                <a:alpha val="40000"/>
              </a:srgbClr>
            </a:glow>
            <a:outerShdw blurRad="190500" dist="228600" dir="2700000" algn="ctr">
              <a:srgbClr val="000000">
                <a:alpha val="30000"/>
              </a:srgbClr>
            </a:outerShdw>
            <a:softEdge rad="12700"/>
          </a:effectLst>
          <a:scene3d>
            <a:camera prst="orthographicFront">
              <a:rot lat="0" lon="0" rev="0"/>
            </a:camera>
            <a:lightRig rig="glow" dir="t">
              <a:rot lat="0" lon="0" rev="4800000"/>
            </a:lightRig>
          </a:scene3d>
          <a:sp3d prstMaterial="matte">
            <a:bevelT w="127000" h="63500"/>
          </a:sp3d>
        </p:spPr>
        <p:txBody>
          <a:bodyPr anchor="ctr"/>
          <a:lstStyle/>
          <a:p>
            <a:pPr eaLnBrk="1" fontAlgn="auto" hangingPunct="1">
              <a:spcBef>
                <a:spcPts val="0"/>
              </a:spcBef>
              <a:spcAft>
                <a:spcPts val="0"/>
              </a:spcAft>
              <a:defRPr/>
            </a:pPr>
            <a:r>
              <a:rPr lang="zh-CN" altLang="en-US" sz="2800" dirty="0" smtClean="0">
                <a:solidFill>
                  <a:srgbClr val="0000FF"/>
                </a:solidFill>
              </a:rPr>
              <a:t>    </a:t>
            </a:r>
            <a:r>
              <a:rPr lang="zh-CN" altLang="en-US" kern="0" dirty="0" smtClean="0">
                <a:solidFill>
                  <a:srgbClr val="0000FF"/>
                </a:solidFill>
              </a:rPr>
              <a:t>正确把握宣传内容</a:t>
            </a:r>
            <a:endParaRPr lang="zh-CN" altLang="en-US" kern="0" dirty="0">
              <a:solidFill>
                <a:srgbClr val="0000FF"/>
              </a:solidFill>
            </a:endParaRPr>
          </a:p>
        </p:txBody>
      </p:sp>
      <p:sp>
        <p:nvSpPr>
          <p:cNvPr id="11" name="圆角矩形 10"/>
          <p:cNvSpPr/>
          <p:nvPr/>
        </p:nvSpPr>
        <p:spPr>
          <a:xfrm>
            <a:off x="3109610" y="5000636"/>
            <a:ext cx="5278814" cy="571504"/>
          </a:xfrm>
          <a:prstGeom prst="roundRect">
            <a:avLst/>
          </a:prstGeom>
          <a:solidFill>
            <a:sysClr val="window" lastClr="FFFFFF"/>
          </a:solidFill>
          <a:ln w="25400" cap="flat" cmpd="sng" algn="ctr">
            <a:noFill/>
            <a:prstDash val="solid"/>
          </a:ln>
          <a:effectLst>
            <a:glow rad="101600">
              <a:srgbClr val="4F81BD">
                <a:satMod val="175000"/>
                <a:alpha val="40000"/>
              </a:srgbClr>
            </a:glow>
            <a:outerShdw blurRad="190500" dist="228600" dir="2700000" algn="ctr">
              <a:srgbClr val="000000">
                <a:alpha val="30000"/>
              </a:srgbClr>
            </a:outerShdw>
            <a:softEdge rad="12700"/>
          </a:effectLst>
          <a:scene3d>
            <a:camera prst="orthographicFront">
              <a:rot lat="0" lon="0" rev="0"/>
            </a:camera>
            <a:lightRig rig="glow" dir="t">
              <a:rot lat="0" lon="0" rev="4800000"/>
            </a:lightRig>
          </a:scene3d>
          <a:sp3d prstMaterial="matte">
            <a:bevelT w="127000" h="63500"/>
          </a:sp3d>
        </p:spPr>
        <p:txBody>
          <a:bodyPr anchor="ctr"/>
          <a:lstStyle/>
          <a:p>
            <a:pPr algn="ctr" eaLnBrk="1" fontAlgn="auto" hangingPunct="1">
              <a:spcBef>
                <a:spcPts val="0"/>
              </a:spcBef>
              <a:spcAft>
                <a:spcPts val="0"/>
              </a:spcAft>
              <a:defRPr/>
            </a:pPr>
            <a:r>
              <a:rPr lang="en-US" altLang="zh-CN" sz="2800" dirty="0" smtClean="0">
                <a:solidFill>
                  <a:srgbClr val="C00000"/>
                </a:solidFill>
              </a:rPr>
              <a:t> </a:t>
            </a:r>
            <a:r>
              <a:rPr lang="zh-CN" altLang="en-US" kern="0" dirty="0" smtClean="0">
                <a:solidFill>
                  <a:srgbClr val="0000FF"/>
                </a:solidFill>
              </a:rPr>
              <a:t>针对不同人群采用不同的宣传途径</a:t>
            </a:r>
            <a:endParaRPr lang="zh-CN" altLang="en-US" kern="0" dirty="0">
              <a:solidFill>
                <a:srgbClr val="0000FF"/>
              </a:solidFill>
            </a:endParaRPr>
          </a:p>
        </p:txBody>
      </p:sp>
      <p:sp>
        <p:nvSpPr>
          <p:cNvPr id="13" name="矩形 12"/>
          <p:cNvSpPr/>
          <p:nvPr/>
        </p:nvSpPr>
        <p:spPr>
          <a:xfrm>
            <a:off x="428596" y="3786190"/>
            <a:ext cx="2646878" cy="461665"/>
          </a:xfrm>
          <a:prstGeom prst="rect">
            <a:avLst/>
          </a:prstGeom>
        </p:spPr>
        <p:txBody>
          <a:bodyPr wrap="none">
            <a:spAutoFit/>
          </a:bodyPr>
          <a:lstStyle/>
          <a:p>
            <a:pPr eaLnBrk="1" hangingPunct="1">
              <a:defRPr/>
            </a:pPr>
            <a:r>
              <a:rPr lang="zh-CN" altLang="en-US" dirty="0" smtClean="0">
                <a:solidFill>
                  <a:srgbClr val="FF0000"/>
                </a:solidFill>
              </a:rPr>
              <a:t>引导群众主动参与</a:t>
            </a:r>
            <a:endParaRPr lang="zh-CN" altLang="en-US" dirty="0">
              <a:solidFill>
                <a:srgbClr val="FF0000"/>
              </a:solidFill>
            </a:endParaRPr>
          </a:p>
        </p:txBody>
      </p:sp>
      <p:sp>
        <p:nvSpPr>
          <p:cNvPr id="14" name="矩形 13"/>
          <p:cNvSpPr/>
          <p:nvPr/>
        </p:nvSpPr>
        <p:spPr>
          <a:xfrm>
            <a:off x="1055518" y="3140969"/>
            <a:ext cx="1620957" cy="523220"/>
          </a:xfrm>
          <a:prstGeom prst="rect">
            <a:avLst/>
          </a:prstGeom>
          <a:solidFill>
            <a:srgbClr val="C0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spAutoFit/>
          </a:bodyPr>
          <a:lstStyle/>
          <a:p>
            <a:pPr eaLnBrk="1" hangingPunct="1">
              <a:defRPr/>
            </a:pPr>
            <a:r>
              <a:rPr lang="zh-CN" altLang="en-US" sz="2800" dirty="0" smtClean="0">
                <a:solidFill>
                  <a:schemeClr val="accent5"/>
                </a:solidFill>
                <a:effectLst>
                  <a:outerShdw blurRad="38100" dist="38100" dir="2700000" algn="tl">
                    <a:srgbClr val="000000">
                      <a:alpha val="43137"/>
                    </a:srgbClr>
                  </a:outerShdw>
                </a:effectLst>
              </a:rPr>
              <a:t>政策宣传</a:t>
            </a:r>
            <a:endParaRPr lang="zh-CN" altLang="en-US" sz="2800" dirty="0">
              <a:solidFill>
                <a:schemeClr val="accent5"/>
              </a:solidFill>
              <a:effectLst>
                <a:outerShdw blurRad="38100" dist="38100" dir="2700000" algn="tl">
                  <a:srgbClr val="000000">
                    <a:alpha val="43137"/>
                  </a:srgbClr>
                </a:outerShdw>
              </a:effectLst>
            </a:endParaRPr>
          </a:p>
        </p:txBody>
      </p:sp>
      <p:sp>
        <p:nvSpPr>
          <p:cNvPr id="15" name="标题 1"/>
          <p:cNvSpPr txBox="1">
            <a:spLocks/>
          </p:cNvSpPr>
          <p:nvPr/>
        </p:nvSpPr>
        <p:spPr bwMode="auto">
          <a:xfrm>
            <a:off x="0" y="0"/>
            <a:ext cx="9144000" cy="900107"/>
          </a:xfrm>
          <a:prstGeom prst="rect">
            <a:avLst/>
          </a:prstGeom>
          <a:solidFill>
            <a:srgbClr val="0000FF"/>
          </a:solidFill>
          <a:ln>
            <a:noFill/>
          </a:ln>
          <a:extLst/>
        </p:spPr>
        <p:txBody>
          <a:bodyPr vert="horz" wrap="square" lIns="91440" tIns="45720" rIns="91440" bIns="45720" numCol="1" anchor="ctr" anchorCtr="0" compatLnSpc="1">
            <a:prstTxWarp prst="textNoShape">
              <a:avLst/>
            </a:prstTxWarp>
            <a:noAutofit/>
          </a:bodyPr>
          <a:lstStyle/>
          <a:p>
            <a:pPr lvl="0" algn="ctr">
              <a:defRPr/>
            </a:pPr>
            <a:r>
              <a:rPr lang="en-US" altLang="zh-CN" sz="4000" dirty="0">
                <a:solidFill>
                  <a:schemeClr val="bg1"/>
                </a:solidFill>
                <a:cs typeface="+mj-cs"/>
              </a:rPr>
              <a:t> </a:t>
            </a:r>
            <a:r>
              <a:rPr lang="en-US" altLang="zh-CN" sz="4000" dirty="0" smtClean="0">
                <a:solidFill>
                  <a:schemeClr val="bg1"/>
                </a:solidFill>
                <a:cs typeface="+mj-cs"/>
              </a:rPr>
              <a:t>  </a:t>
            </a:r>
            <a:r>
              <a:rPr lang="en-US" altLang="zh-CN" sz="3600" dirty="0" smtClean="0">
                <a:solidFill>
                  <a:schemeClr val="bg1"/>
                </a:solidFill>
                <a:cs typeface="+mj-cs"/>
              </a:rPr>
              <a:t>2017</a:t>
            </a:r>
            <a:r>
              <a:rPr lang="zh-CN" altLang="en-US" sz="3600" dirty="0" smtClean="0">
                <a:solidFill>
                  <a:schemeClr val="bg1"/>
                </a:solidFill>
                <a:cs typeface="+mj-cs"/>
              </a:rPr>
              <a:t>年签约服务工作重点</a:t>
            </a:r>
            <a:endParaRPr lang="zh-CN" altLang="en-US" sz="3600" dirty="0">
              <a:solidFill>
                <a:schemeClr val="bg1"/>
              </a:solidFill>
              <a:cs typeface="+mj-cs"/>
            </a:endParaRPr>
          </a:p>
        </p:txBody>
      </p:sp>
      <p:sp>
        <p:nvSpPr>
          <p:cNvPr id="16" name="矩形 15"/>
          <p:cNvSpPr/>
          <p:nvPr/>
        </p:nvSpPr>
        <p:spPr>
          <a:xfrm>
            <a:off x="533400" y="1285817"/>
            <a:ext cx="3057247" cy="523220"/>
          </a:xfrm>
          <a:prstGeom prst="rect">
            <a:avLst/>
          </a:prstGeom>
          <a:solidFill>
            <a:srgbClr val="0000FF"/>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r>
              <a:rPr lang="zh-CN" altLang="en-US" sz="2800" dirty="0">
                <a:solidFill>
                  <a:schemeClr val="bg1"/>
                </a:solidFill>
              </a:rPr>
              <a:t>六</a:t>
            </a:r>
            <a:r>
              <a:rPr lang="zh-CN" altLang="en-US" sz="2800" dirty="0" smtClean="0">
                <a:solidFill>
                  <a:schemeClr val="bg1"/>
                </a:solidFill>
              </a:rPr>
              <a:t>、加强政策宣传</a:t>
            </a:r>
            <a:endParaRPr lang="zh-CN" altLang="en-US" sz="2800" dirty="0">
              <a:solidFill>
                <a:schemeClr val="bg1"/>
              </a:solidFill>
            </a:endParaRPr>
          </a:p>
        </p:txBody>
      </p:sp>
    </p:spTree>
    <p:extLst>
      <p:ext uri="{BB962C8B-B14F-4D97-AF65-F5344CB8AC3E}">
        <p14:creationId xmlns:p14="http://schemas.microsoft.com/office/powerpoint/2010/main" val="1226904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联系 3"/>
          <p:cNvSpPr/>
          <p:nvPr/>
        </p:nvSpPr>
        <p:spPr>
          <a:xfrm>
            <a:off x="3348844" y="2645461"/>
            <a:ext cx="2368975" cy="2367715"/>
          </a:xfrm>
          <a:prstGeom prst="flowChartConnector">
            <a:avLst/>
          </a:prstGeom>
          <a:solidFill>
            <a:sysClr val="window" lastClr="FFFFFF"/>
          </a:solidFill>
          <a:ln w="9525" cap="flat" cmpd="sng" algn="ctr">
            <a:noFill/>
            <a:prstDash val="solid"/>
          </a:ln>
          <a:effectLst>
            <a:glow rad="228600">
              <a:srgbClr val="4F81BD">
                <a:satMod val="175000"/>
                <a:alpha val="40000"/>
              </a:srgbClr>
            </a:glow>
            <a:outerShdw blurRad="190500" dist="228600" dir="2700000" algn="ctr">
              <a:srgbClr val="000000">
                <a:alpha val="30000"/>
              </a:srgbClr>
            </a:outerShdw>
            <a:softEdge rad="12700"/>
          </a:effectLst>
          <a:scene3d>
            <a:camera prst="orthographicFront">
              <a:rot lat="0" lon="0" rev="0"/>
            </a:camera>
            <a:lightRig rig="glow" dir="t">
              <a:rot lat="0" lon="0" rev="4800000"/>
            </a:lightRig>
          </a:scene3d>
          <a:sp3d prstMaterial="matte">
            <a:bevelT w="127000" h="63500"/>
          </a:sp3d>
        </p:spPr>
        <p:txBody>
          <a:bodyPr anchor="ctr"/>
          <a:lstStyle/>
          <a:p>
            <a:pPr algn="ctr" eaLnBrk="1" fontAlgn="auto" hangingPunct="1">
              <a:spcBef>
                <a:spcPts val="0"/>
              </a:spcBef>
              <a:spcAft>
                <a:spcPts val="0"/>
              </a:spcAft>
              <a:defRPr/>
            </a:pPr>
            <a:endParaRPr lang="zh-CN" altLang="en-US" sz="1800" b="0" kern="0">
              <a:solidFill>
                <a:sysClr val="window" lastClr="FFFFFF"/>
              </a:solidFill>
              <a:latin typeface="Calibri" panose="020F0502020204030204"/>
              <a:ea typeface="宋体" panose="02010600030101010101" pitchFamily="2" charset="-122"/>
            </a:endParaRPr>
          </a:p>
        </p:txBody>
      </p:sp>
      <p:sp>
        <p:nvSpPr>
          <p:cNvPr id="7" name="矩形 6"/>
          <p:cNvSpPr/>
          <p:nvPr/>
        </p:nvSpPr>
        <p:spPr>
          <a:xfrm>
            <a:off x="3714744" y="3477284"/>
            <a:ext cx="1687446" cy="523220"/>
          </a:xfrm>
          <a:prstGeom prst="rect">
            <a:avLst/>
          </a:prstGeom>
          <a:solidFill>
            <a:srgbClr val="C0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eaLnBrk="1" hangingPunct="1">
              <a:defRPr/>
            </a:pPr>
            <a:r>
              <a:rPr lang="zh-CN" altLang="en-US" sz="2800" dirty="0">
                <a:solidFill>
                  <a:schemeClr val="accent5"/>
                </a:solidFill>
                <a:effectLst>
                  <a:outerShdw blurRad="38100" dist="38100" dir="2700000" algn="tl">
                    <a:srgbClr val="000000">
                      <a:alpha val="43137"/>
                    </a:srgbClr>
                  </a:outerShdw>
                </a:effectLst>
              </a:rPr>
              <a:t>完善政策</a:t>
            </a:r>
          </a:p>
        </p:txBody>
      </p:sp>
      <p:sp>
        <p:nvSpPr>
          <p:cNvPr id="9" name="流程图: 联系 8"/>
          <p:cNvSpPr/>
          <p:nvPr/>
        </p:nvSpPr>
        <p:spPr>
          <a:xfrm>
            <a:off x="3252348" y="4361633"/>
            <a:ext cx="1014413" cy="941387"/>
          </a:xfrm>
          <a:prstGeom prst="flowChartConnector">
            <a:avLst/>
          </a:prstGeom>
          <a:solidFill>
            <a:sysClr val="window" lastClr="FFFFFF"/>
          </a:solidFill>
          <a:ln w="25400" cap="flat" cmpd="sng" algn="ctr">
            <a:solidFill>
              <a:srgbClr val="0070C0"/>
            </a:solidFill>
            <a:prstDash val="solid"/>
          </a:ln>
          <a:effectLst/>
        </p:spPr>
        <p:txBody>
          <a:bodyPr anchor="ctr"/>
          <a:lstStyle/>
          <a:p>
            <a:pPr algn="ctr" eaLnBrk="1" fontAlgn="auto" hangingPunct="1">
              <a:spcBef>
                <a:spcPts val="0"/>
              </a:spcBef>
              <a:spcAft>
                <a:spcPts val="0"/>
              </a:spcAft>
              <a:defRPr/>
            </a:pPr>
            <a:r>
              <a:rPr lang="zh-CN" altLang="en-US" sz="2000" kern="0" dirty="0">
                <a:solidFill>
                  <a:srgbClr val="FF0000"/>
                </a:solidFill>
                <a:effectLst>
                  <a:outerShdw blurRad="38100" dist="38100" dir="2700000" algn="tl">
                    <a:srgbClr val="000000">
                      <a:alpha val="43137"/>
                    </a:srgbClr>
                  </a:outerShdw>
                </a:effectLst>
              </a:rPr>
              <a:t>医保政策</a:t>
            </a:r>
          </a:p>
        </p:txBody>
      </p:sp>
      <p:sp>
        <p:nvSpPr>
          <p:cNvPr id="11" name="流程图: 联系 10"/>
          <p:cNvSpPr/>
          <p:nvPr/>
        </p:nvSpPr>
        <p:spPr>
          <a:xfrm>
            <a:off x="4751412" y="2257631"/>
            <a:ext cx="1016000" cy="941387"/>
          </a:xfrm>
          <a:prstGeom prst="flowChartConnector">
            <a:avLst/>
          </a:prstGeom>
          <a:solidFill>
            <a:sysClr val="window" lastClr="FFFFFF"/>
          </a:solidFill>
          <a:ln w="25400" cap="flat" cmpd="sng" algn="ctr">
            <a:solidFill>
              <a:srgbClr val="0070C0"/>
            </a:solidFill>
            <a:prstDash val="solid"/>
          </a:ln>
          <a:effectLst/>
        </p:spPr>
        <p:txBody>
          <a:bodyPr anchor="ctr"/>
          <a:lstStyle/>
          <a:p>
            <a:pPr algn="ctr" eaLnBrk="1" fontAlgn="auto" hangingPunct="1">
              <a:spcBef>
                <a:spcPts val="0"/>
              </a:spcBef>
              <a:spcAft>
                <a:spcPts val="0"/>
              </a:spcAft>
              <a:defRPr/>
            </a:pPr>
            <a:r>
              <a:rPr lang="zh-CN" altLang="en-US" sz="2000" kern="0" dirty="0" smtClean="0">
                <a:solidFill>
                  <a:srgbClr val="FF0000"/>
                </a:solidFill>
                <a:effectLst>
                  <a:outerShdw blurRad="38100" dist="38100" dir="2700000" algn="tl">
                    <a:srgbClr val="000000">
                      <a:alpha val="43137"/>
                    </a:srgbClr>
                  </a:outerShdw>
                </a:effectLst>
              </a:rPr>
              <a:t>价格政策</a:t>
            </a:r>
            <a:endParaRPr lang="zh-CN" altLang="en-US" sz="2000" kern="0" dirty="0">
              <a:solidFill>
                <a:srgbClr val="FF0000"/>
              </a:solidFill>
              <a:effectLst>
                <a:outerShdw blurRad="38100" dist="38100" dir="2700000" algn="tl">
                  <a:srgbClr val="000000">
                    <a:alpha val="43137"/>
                  </a:srgbClr>
                </a:outerShdw>
              </a:effectLst>
            </a:endParaRPr>
          </a:p>
        </p:txBody>
      </p:sp>
      <p:sp>
        <p:nvSpPr>
          <p:cNvPr id="12" name="矩形 11"/>
          <p:cNvSpPr/>
          <p:nvPr/>
        </p:nvSpPr>
        <p:spPr>
          <a:xfrm>
            <a:off x="605820" y="4299938"/>
            <a:ext cx="2693431" cy="1569660"/>
          </a:xfrm>
          <a:prstGeom prst="rect">
            <a:avLst/>
          </a:prstGeom>
        </p:spPr>
        <p:txBody>
          <a:bodyPr wrap="square">
            <a:spAutoFit/>
          </a:bodyPr>
          <a:lstStyle/>
          <a:p>
            <a:pPr eaLnBrk="1" hangingPunct="1">
              <a:defRPr/>
            </a:pPr>
            <a:r>
              <a:rPr lang="zh-CN" altLang="en-US" dirty="0">
                <a:solidFill>
                  <a:srgbClr val="0000FF"/>
                </a:solidFill>
              </a:rPr>
              <a:t>加快制定和实施与签约服务相配套的医保差别化支付</a:t>
            </a:r>
            <a:r>
              <a:rPr lang="zh-CN" altLang="en-US" dirty="0" smtClean="0">
                <a:solidFill>
                  <a:srgbClr val="0000FF"/>
                </a:solidFill>
              </a:rPr>
              <a:t>政策</a:t>
            </a:r>
            <a:endParaRPr lang="zh-CN" altLang="en-US" dirty="0">
              <a:solidFill>
                <a:srgbClr val="0000FF"/>
              </a:solidFill>
            </a:endParaRPr>
          </a:p>
        </p:txBody>
      </p:sp>
      <p:sp>
        <p:nvSpPr>
          <p:cNvPr id="13" name="矩形 12"/>
          <p:cNvSpPr/>
          <p:nvPr/>
        </p:nvSpPr>
        <p:spPr>
          <a:xfrm>
            <a:off x="5947215" y="2195508"/>
            <a:ext cx="2889402" cy="1200329"/>
          </a:xfrm>
          <a:prstGeom prst="rect">
            <a:avLst/>
          </a:prstGeom>
        </p:spPr>
        <p:txBody>
          <a:bodyPr wrap="square">
            <a:spAutoFit/>
          </a:bodyPr>
          <a:lstStyle/>
          <a:p>
            <a:pPr eaLnBrk="1" hangingPunct="1">
              <a:defRPr/>
            </a:pPr>
            <a:r>
              <a:rPr lang="zh-CN" altLang="en-US" dirty="0" smtClean="0">
                <a:solidFill>
                  <a:srgbClr val="0000FF"/>
                </a:solidFill>
              </a:rPr>
              <a:t>合理调整与签约服务相关的医疗服务项目和价格</a:t>
            </a:r>
            <a:endParaRPr lang="zh-CN" altLang="en-US" dirty="0">
              <a:solidFill>
                <a:srgbClr val="0000FF"/>
              </a:solidFill>
            </a:endParaRPr>
          </a:p>
        </p:txBody>
      </p:sp>
      <p:sp>
        <p:nvSpPr>
          <p:cNvPr id="10" name="标题 1"/>
          <p:cNvSpPr txBox="1">
            <a:spLocks/>
          </p:cNvSpPr>
          <p:nvPr/>
        </p:nvSpPr>
        <p:spPr bwMode="auto">
          <a:xfrm>
            <a:off x="0" y="0"/>
            <a:ext cx="9144000" cy="900107"/>
          </a:xfrm>
          <a:prstGeom prst="rect">
            <a:avLst/>
          </a:prstGeom>
          <a:solidFill>
            <a:srgbClr val="0000FF"/>
          </a:solidFill>
          <a:ln>
            <a:noFill/>
          </a:ln>
          <a:extLst/>
        </p:spPr>
        <p:txBody>
          <a:bodyPr vert="horz" wrap="square" lIns="91440" tIns="45720" rIns="91440" bIns="45720" numCol="1" anchor="ctr" anchorCtr="0" compatLnSpc="1">
            <a:prstTxWarp prst="textNoShape">
              <a:avLst/>
            </a:prstTxWarp>
            <a:noAutofit/>
          </a:bodyPr>
          <a:lstStyle/>
          <a:p>
            <a:pPr lvl="0" algn="ctr">
              <a:defRPr/>
            </a:pPr>
            <a:r>
              <a:rPr lang="en-US" altLang="zh-CN" sz="4000" dirty="0">
                <a:solidFill>
                  <a:schemeClr val="bg1"/>
                </a:solidFill>
                <a:cs typeface="+mj-cs"/>
              </a:rPr>
              <a:t> </a:t>
            </a:r>
            <a:r>
              <a:rPr lang="en-US" altLang="zh-CN" sz="4000" dirty="0" smtClean="0">
                <a:solidFill>
                  <a:schemeClr val="bg1"/>
                </a:solidFill>
                <a:cs typeface="+mj-cs"/>
              </a:rPr>
              <a:t>  </a:t>
            </a:r>
            <a:r>
              <a:rPr lang="en-US" altLang="zh-CN" sz="3600" dirty="0" smtClean="0">
                <a:solidFill>
                  <a:schemeClr val="bg1"/>
                </a:solidFill>
                <a:cs typeface="+mj-cs"/>
              </a:rPr>
              <a:t>2017</a:t>
            </a:r>
            <a:r>
              <a:rPr lang="zh-CN" altLang="en-US" sz="3600" dirty="0" smtClean="0">
                <a:solidFill>
                  <a:schemeClr val="bg1"/>
                </a:solidFill>
                <a:cs typeface="+mj-cs"/>
              </a:rPr>
              <a:t>年签约服务工作重点</a:t>
            </a:r>
            <a:endParaRPr lang="zh-CN" altLang="en-US" sz="3600" dirty="0">
              <a:solidFill>
                <a:schemeClr val="bg1"/>
              </a:solidFill>
              <a:cs typeface="+mj-cs"/>
            </a:endParaRPr>
          </a:p>
        </p:txBody>
      </p:sp>
      <p:sp>
        <p:nvSpPr>
          <p:cNvPr id="14" name="流程图: 联系 13"/>
          <p:cNvSpPr/>
          <p:nvPr/>
        </p:nvSpPr>
        <p:spPr>
          <a:xfrm>
            <a:off x="3143242" y="2285993"/>
            <a:ext cx="1014413" cy="941387"/>
          </a:xfrm>
          <a:prstGeom prst="flowChartConnector">
            <a:avLst/>
          </a:prstGeom>
          <a:solidFill>
            <a:sysClr val="window" lastClr="FFFFFF"/>
          </a:solidFill>
          <a:ln w="25400" cap="flat" cmpd="sng" algn="ctr">
            <a:solidFill>
              <a:srgbClr val="0070C0"/>
            </a:solidFill>
            <a:prstDash val="solid"/>
          </a:ln>
          <a:effectLst/>
        </p:spPr>
        <p:txBody>
          <a:bodyPr anchor="ctr"/>
          <a:lstStyle/>
          <a:p>
            <a:pPr algn="ctr" eaLnBrk="1" fontAlgn="auto" hangingPunct="1">
              <a:spcBef>
                <a:spcPts val="0"/>
              </a:spcBef>
              <a:spcAft>
                <a:spcPts val="0"/>
              </a:spcAft>
              <a:defRPr/>
            </a:pPr>
            <a:r>
              <a:rPr lang="zh-CN" altLang="en-US" sz="2000" kern="0" dirty="0" smtClean="0">
                <a:solidFill>
                  <a:srgbClr val="FF0000"/>
                </a:solidFill>
                <a:effectLst>
                  <a:outerShdw blurRad="38100" dist="38100" dir="2700000" algn="tl">
                    <a:srgbClr val="000000">
                      <a:alpha val="43137"/>
                    </a:srgbClr>
                  </a:outerShdw>
                </a:effectLst>
              </a:rPr>
              <a:t>签约经费</a:t>
            </a:r>
            <a:endParaRPr lang="zh-CN" altLang="en-US" sz="2000" kern="0" dirty="0">
              <a:solidFill>
                <a:srgbClr val="FF0000"/>
              </a:solidFill>
              <a:effectLst>
                <a:outerShdw blurRad="38100" dist="38100" dir="2700000" algn="tl">
                  <a:srgbClr val="000000">
                    <a:alpha val="43137"/>
                  </a:srgbClr>
                </a:outerShdw>
              </a:effectLst>
            </a:endParaRPr>
          </a:p>
        </p:txBody>
      </p:sp>
      <p:sp>
        <p:nvSpPr>
          <p:cNvPr id="15" name="矩形 14"/>
          <p:cNvSpPr/>
          <p:nvPr/>
        </p:nvSpPr>
        <p:spPr>
          <a:xfrm>
            <a:off x="516184" y="2219262"/>
            <a:ext cx="2803973" cy="1200329"/>
          </a:xfrm>
          <a:prstGeom prst="rect">
            <a:avLst/>
          </a:prstGeom>
        </p:spPr>
        <p:txBody>
          <a:bodyPr wrap="square">
            <a:spAutoFit/>
          </a:bodyPr>
          <a:lstStyle/>
          <a:p>
            <a:pPr eaLnBrk="1" hangingPunct="1">
              <a:defRPr/>
            </a:pPr>
            <a:r>
              <a:rPr lang="zh-CN" altLang="en-US" dirty="0">
                <a:solidFill>
                  <a:srgbClr val="0000FF"/>
                </a:solidFill>
              </a:rPr>
              <a:t>要按照文件规定的经费标准和来源渠道将经费落实到位</a:t>
            </a:r>
          </a:p>
        </p:txBody>
      </p:sp>
      <p:sp>
        <p:nvSpPr>
          <p:cNvPr id="16" name="流程图: 联系 15"/>
          <p:cNvSpPr/>
          <p:nvPr/>
        </p:nvSpPr>
        <p:spPr>
          <a:xfrm>
            <a:off x="4831394" y="4369773"/>
            <a:ext cx="1016000" cy="941387"/>
          </a:xfrm>
          <a:prstGeom prst="flowChartConnector">
            <a:avLst/>
          </a:prstGeom>
          <a:solidFill>
            <a:sysClr val="window" lastClr="FFFFFF"/>
          </a:solidFill>
          <a:ln w="25400" cap="flat" cmpd="sng" algn="ctr">
            <a:solidFill>
              <a:srgbClr val="0070C0"/>
            </a:solidFill>
            <a:prstDash val="solid"/>
          </a:ln>
          <a:effectLst/>
        </p:spPr>
        <p:txBody>
          <a:bodyPr anchor="ctr"/>
          <a:lstStyle/>
          <a:p>
            <a:pPr algn="ctr" eaLnBrk="1" fontAlgn="auto" hangingPunct="1">
              <a:spcBef>
                <a:spcPts val="0"/>
              </a:spcBef>
              <a:spcAft>
                <a:spcPts val="0"/>
              </a:spcAft>
              <a:defRPr/>
            </a:pPr>
            <a:r>
              <a:rPr lang="zh-CN" altLang="en-US" sz="2000" kern="0" dirty="0" smtClean="0">
                <a:solidFill>
                  <a:srgbClr val="FF0000"/>
                </a:solidFill>
                <a:effectLst>
                  <a:outerShdw blurRad="38100" dist="38100" dir="2700000" algn="tl">
                    <a:srgbClr val="000000">
                      <a:alpha val="43137"/>
                    </a:srgbClr>
                  </a:outerShdw>
                </a:effectLst>
              </a:rPr>
              <a:t>基本药物</a:t>
            </a:r>
            <a:endParaRPr lang="zh-CN" altLang="en-US" sz="2000" kern="0" dirty="0">
              <a:solidFill>
                <a:srgbClr val="FF0000"/>
              </a:solidFill>
              <a:effectLst>
                <a:outerShdw blurRad="38100" dist="38100" dir="2700000" algn="tl">
                  <a:srgbClr val="000000">
                    <a:alpha val="43137"/>
                  </a:srgbClr>
                </a:outerShdw>
              </a:effectLst>
            </a:endParaRPr>
          </a:p>
        </p:txBody>
      </p:sp>
      <p:sp>
        <p:nvSpPr>
          <p:cNvPr id="17" name="矩形 16"/>
          <p:cNvSpPr/>
          <p:nvPr/>
        </p:nvSpPr>
        <p:spPr>
          <a:xfrm>
            <a:off x="5945779" y="4389822"/>
            <a:ext cx="2890837" cy="1200329"/>
          </a:xfrm>
          <a:prstGeom prst="rect">
            <a:avLst/>
          </a:prstGeom>
        </p:spPr>
        <p:txBody>
          <a:bodyPr>
            <a:spAutoFit/>
          </a:bodyPr>
          <a:lstStyle/>
          <a:p>
            <a:pPr eaLnBrk="1" hangingPunct="1">
              <a:defRPr/>
            </a:pPr>
            <a:r>
              <a:rPr lang="zh-CN" altLang="en-US" dirty="0">
                <a:solidFill>
                  <a:srgbClr val="0000FF"/>
                </a:solidFill>
              </a:rPr>
              <a:t>以县为单位调整完善基层医疗卫生机构的基本药物配备</a:t>
            </a:r>
          </a:p>
        </p:txBody>
      </p:sp>
      <p:sp>
        <p:nvSpPr>
          <p:cNvPr id="18" name="矩形 17"/>
          <p:cNvSpPr/>
          <p:nvPr/>
        </p:nvSpPr>
        <p:spPr>
          <a:xfrm>
            <a:off x="533400" y="1285817"/>
            <a:ext cx="3057247" cy="523220"/>
          </a:xfrm>
          <a:prstGeom prst="rect">
            <a:avLst/>
          </a:prstGeom>
          <a:solidFill>
            <a:srgbClr val="0000FF"/>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r>
              <a:rPr lang="zh-CN" altLang="en-US" sz="2800" dirty="0" smtClean="0">
                <a:solidFill>
                  <a:schemeClr val="bg1"/>
                </a:solidFill>
              </a:rPr>
              <a:t>七、完善支持政策</a:t>
            </a:r>
            <a:endParaRPr lang="zh-CN" altLang="en-US" sz="2800" dirty="0">
              <a:solidFill>
                <a:schemeClr val="bg1"/>
              </a:solidFill>
            </a:endParaRPr>
          </a:p>
        </p:txBody>
      </p:sp>
    </p:spTree>
    <p:extLst>
      <p:ext uri="{BB962C8B-B14F-4D97-AF65-F5344CB8AC3E}">
        <p14:creationId xmlns:p14="http://schemas.microsoft.com/office/powerpoint/2010/main" val="2601594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8184" y="6014"/>
            <a:ext cx="2286000" cy="1512887"/>
          </a:xfrm>
          <a:prstGeom prst="rect">
            <a:avLst/>
          </a:prstGeom>
        </p:spPr>
        <p:txBody>
          <a:bodyPr anchor="ctr">
            <a:normAutofit/>
          </a:bodyPr>
          <a:lstStyle/>
          <a:p>
            <a:pPr algn="ctr" eaLnBrk="1" fontAlgn="auto" hangingPunct="1">
              <a:spcAft>
                <a:spcPts val="0"/>
              </a:spcAft>
              <a:defRPr/>
            </a:pPr>
            <a:endParaRPr lang="zh-CN" altLang="en-US" sz="4400" b="0" dirty="0">
              <a:solidFill>
                <a:schemeClr val="tx1"/>
              </a:solidFill>
              <a:latin typeface="+mj-lt"/>
              <a:ea typeface="+mj-ea"/>
              <a:cs typeface="+mj-cs"/>
            </a:endParaRPr>
          </a:p>
        </p:txBody>
      </p:sp>
      <p:sp>
        <p:nvSpPr>
          <p:cNvPr id="8" name="流程图: 可选过程 7"/>
          <p:cNvSpPr/>
          <p:nvPr/>
        </p:nvSpPr>
        <p:spPr>
          <a:xfrm>
            <a:off x="2277816" y="2014815"/>
            <a:ext cx="5286412" cy="614371"/>
          </a:xfrm>
          <a:prstGeom prst="flowChartAlternateProcess">
            <a:avLst/>
          </a:prstGeom>
          <a:solidFill>
            <a:schemeClr val="bg1"/>
          </a:solidFill>
          <a:ln w="3175">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endParaRPr lang="en-US" altLang="zh-CN" sz="3200" dirty="0" smtClean="0">
              <a:solidFill>
                <a:srgbClr val="00206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eaLnBrk="1" hangingPunct="1">
              <a:defRPr/>
            </a:pPr>
            <a:r>
              <a:rPr lang="zh-CN" altLang="en-US" sz="3200" dirty="0" smtClean="0">
                <a:solidFill>
                  <a:srgbClr val="00206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   绩效</a:t>
            </a:r>
            <a:r>
              <a:rPr lang="zh-CN" altLang="en-US" sz="3200" dirty="0">
                <a:solidFill>
                  <a:srgbClr val="00206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工资政策调整及推广</a:t>
            </a:r>
          </a:p>
          <a:p>
            <a:pPr eaLnBrk="1" hangingPunct="1">
              <a:defRPr/>
            </a:pPr>
            <a:endParaRPr lang="zh-CN" altLang="en-US" sz="2800" dirty="0">
              <a:solidFill>
                <a:srgbClr val="002060"/>
              </a:solidFill>
              <a:latin typeface="华文楷体" panose="02010600040101010101" pitchFamily="2" charset="-122"/>
              <a:ea typeface="华文楷体" panose="02010600040101010101" pitchFamily="2" charset="-122"/>
            </a:endParaRPr>
          </a:p>
        </p:txBody>
      </p:sp>
      <p:sp>
        <p:nvSpPr>
          <p:cNvPr id="9" name="流程图: 联系 8"/>
          <p:cNvSpPr/>
          <p:nvPr/>
        </p:nvSpPr>
        <p:spPr>
          <a:xfrm>
            <a:off x="971600" y="2014815"/>
            <a:ext cx="1298994" cy="714380"/>
          </a:xfrm>
          <a:prstGeom prst="flowChartConnector">
            <a:avLst/>
          </a:prstGeom>
          <a:solidFill>
            <a:srgbClr val="0062AC"/>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32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1</a:t>
            </a:r>
            <a:endParaRPr lang="zh-CN" altLang="en-US" sz="32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11" name="流程图: 可选过程 10"/>
          <p:cNvSpPr/>
          <p:nvPr/>
        </p:nvSpPr>
        <p:spPr>
          <a:xfrm>
            <a:off x="2277816" y="2943508"/>
            <a:ext cx="5286412" cy="614371"/>
          </a:xfrm>
          <a:prstGeom prst="flowChartAlternateProcess">
            <a:avLst/>
          </a:prstGeom>
          <a:solidFill>
            <a:schemeClr val="bg1"/>
          </a:solidFill>
          <a:ln w="3175">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3200" dirty="0" smtClean="0">
                <a:solidFill>
                  <a:srgbClr val="00206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  签约</a:t>
            </a:r>
            <a:r>
              <a:rPr lang="zh-CN" altLang="en-US" sz="3200" dirty="0">
                <a:solidFill>
                  <a:srgbClr val="00206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服务制度设计及实践</a:t>
            </a:r>
          </a:p>
        </p:txBody>
      </p:sp>
      <p:sp>
        <p:nvSpPr>
          <p:cNvPr id="12" name="流程图: 联系 11"/>
          <p:cNvSpPr/>
          <p:nvPr/>
        </p:nvSpPr>
        <p:spPr>
          <a:xfrm>
            <a:off x="971600" y="2872071"/>
            <a:ext cx="1298994" cy="714380"/>
          </a:xfrm>
          <a:prstGeom prst="flowChartConnector">
            <a:avLst/>
          </a:prstGeom>
          <a:solidFill>
            <a:srgbClr val="0062AC"/>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3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2</a:t>
            </a:r>
            <a:endParaRPr lang="zh-CN" altLang="en-US" sz="32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13" name="流程图: 可选过程 12"/>
          <p:cNvSpPr/>
          <p:nvPr/>
        </p:nvSpPr>
        <p:spPr>
          <a:xfrm>
            <a:off x="2277816" y="3800764"/>
            <a:ext cx="5286412" cy="614371"/>
          </a:xfrm>
          <a:prstGeom prst="flowChartAlternateProcess">
            <a:avLst/>
          </a:prstGeom>
          <a:solidFill>
            <a:schemeClr val="bg1"/>
          </a:solidFill>
          <a:ln w="3175">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3600" dirty="0" smtClean="0">
                <a:solidFill>
                  <a:srgbClr val="00206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  </a:t>
            </a:r>
            <a:r>
              <a:rPr lang="zh-CN" altLang="en-US" sz="3200" dirty="0">
                <a:solidFill>
                  <a:srgbClr val="00206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财政补偿机制改革试点</a:t>
            </a:r>
          </a:p>
        </p:txBody>
      </p:sp>
      <p:sp>
        <p:nvSpPr>
          <p:cNvPr id="14" name="流程图: 联系 13"/>
          <p:cNvSpPr/>
          <p:nvPr/>
        </p:nvSpPr>
        <p:spPr>
          <a:xfrm>
            <a:off x="971600" y="3729327"/>
            <a:ext cx="1298994" cy="714380"/>
          </a:xfrm>
          <a:prstGeom prst="flowChartConnector">
            <a:avLst/>
          </a:prstGeom>
          <a:solidFill>
            <a:srgbClr val="0062AC"/>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3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3</a:t>
            </a:r>
            <a:endParaRPr lang="zh-CN" altLang="en-US" sz="32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15" name="流程图: 可选过程 14"/>
          <p:cNvSpPr/>
          <p:nvPr/>
        </p:nvSpPr>
        <p:spPr>
          <a:xfrm>
            <a:off x="2277816" y="4686592"/>
            <a:ext cx="5606552" cy="614371"/>
          </a:xfrm>
          <a:prstGeom prst="flowChartAlternateProcess">
            <a:avLst/>
          </a:prstGeom>
          <a:solidFill>
            <a:schemeClr val="bg1"/>
          </a:solidFill>
          <a:ln w="3175">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3600" dirty="0" smtClean="0">
                <a:solidFill>
                  <a:srgbClr val="00206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   </a:t>
            </a:r>
            <a:r>
              <a:rPr lang="zh-CN" altLang="en-US" sz="3200" dirty="0">
                <a:solidFill>
                  <a:srgbClr val="00206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提升</a:t>
            </a:r>
            <a:r>
              <a:rPr lang="zh-CN" altLang="en-US" sz="3200" dirty="0" smtClean="0">
                <a:solidFill>
                  <a:srgbClr val="00206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基层服务</a:t>
            </a:r>
            <a:r>
              <a:rPr lang="zh-CN" altLang="en-US" sz="3200" dirty="0">
                <a:solidFill>
                  <a:srgbClr val="00206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能力</a:t>
            </a:r>
          </a:p>
        </p:txBody>
      </p:sp>
      <p:sp>
        <p:nvSpPr>
          <p:cNvPr id="17" name="流程图: 联系 16"/>
          <p:cNvSpPr/>
          <p:nvPr/>
        </p:nvSpPr>
        <p:spPr>
          <a:xfrm>
            <a:off x="971600" y="4586583"/>
            <a:ext cx="1306216" cy="714380"/>
          </a:xfrm>
          <a:prstGeom prst="flowChartConnector">
            <a:avLst/>
          </a:prstGeom>
          <a:solidFill>
            <a:srgbClr val="0062AC"/>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3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4</a:t>
            </a:r>
            <a:endParaRPr lang="zh-CN" altLang="en-US" sz="32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22" name="标题 1"/>
          <p:cNvSpPr>
            <a:spLocks noGrp="1"/>
          </p:cNvSpPr>
          <p:nvPr>
            <p:ph type="ctrTitle"/>
          </p:nvPr>
        </p:nvSpPr>
        <p:spPr>
          <a:xfrm>
            <a:off x="0" y="0"/>
            <a:ext cx="9144000" cy="1214438"/>
          </a:xfrm>
          <a:solidFill>
            <a:srgbClr val="0000FF"/>
          </a:solidFill>
        </p:spPr>
        <p:txBody>
          <a:bodyPr>
            <a:noAutofit/>
          </a:bodyPr>
          <a:lstStyle/>
          <a:p>
            <a:pPr>
              <a:defRPr/>
            </a:pPr>
            <a:r>
              <a:rPr lang="zh-CN" altLang="en-US" sz="4000" b="1" kern="1200" dirty="0" smtClean="0">
                <a:solidFill>
                  <a:schemeClr val="bg1"/>
                </a:solidFill>
                <a:latin typeface="华文楷体" pitchFamily="2" charset="-122"/>
                <a:ea typeface="华文楷体" pitchFamily="2" charset="-122"/>
              </a:rPr>
              <a:t>基层卫生改革主要内容</a:t>
            </a:r>
            <a:endParaRPr lang="zh-CN" altLang="en-US" sz="4000" b="1" kern="1200" dirty="0">
              <a:solidFill>
                <a:schemeClr val="bg1"/>
              </a:solidFill>
              <a:latin typeface="华文楷体" pitchFamily="2" charset="-122"/>
              <a:ea typeface="华文楷体" pitchFamily="2" charset="-122"/>
            </a:endParaRPr>
          </a:p>
        </p:txBody>
      </p:sp>
    </p:spTree>
    <p:extLst>
      <p:ext uri="{BB962C8B-B14F-4D97-AF65-F5344CB8AC3E}">
        <p14:creationId xmlns:p14="http://schemas.microsoft.com/office/powerpoint/2010/main" val="1419878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猴.jpg"/>
          <p:cNvPicPr>
            <a:picLocks noChangeAspect="1"/>
          </p:cNvPicPr>
          <p:nvPr/>
        </p:nvPicPr>
        <p:blipFill>
          <a:blip r:embed="rId2" cstate="print"/>
          <a:stretch>
            <a:fillRect/>
          </a:stretch>
        </p:blipFill>
        <p:spPr>
          <a:xfrm>
            <a:off x="1" y="785794"/>
            <a:ext cx="2857488" cy="2143116"/>
          </a:xfrm>
          <a:prstGeom prst="rect">
            <a:avLst/>
          </a:prstGeom>
        </p:spPr>
      </p:pic>
      <p:sp>
        <p:nvSpPr>
          <p:cNvPr id="9" name="内容占位符 8"/>
          <p:cNvSpPr>
            <a:spLocks noGrp="1"/>
          </p:cNvSpPr>
          <p:nvPr>
            <p:ph idx="1"/>
          </p:nvPr>
        </p:nvSpPr>
        <p:spPr>
          <a:xfrm>
            <a:off x="1259632" y="2276872"/>
            <a:ext cx="7200800" cy="3456383"/>
          </a:xfrm>
        </p:spPr>
        <p:txBody>
          <a:bodyPr/>
          <a:lstStyle/>
          <a:p>
            <a:pPr marL="0" indent="0" eaLnBrk="1" hangingPunct="1">
              <a:spcBef>
                <a:spcPct val="0"/>
              </a:spcBef>
              <a:buNone/>
            </a:pPr>
            <a:r>
              <a:rPr lang="zh-CN" altLang="en-US" b="1" kern="1200" dirty="0" smtClean="0">
                <a:solidFill>
                  <a:srgbClr val="FF0000"/>
                </a:solidFill>
                <a:latin typeface="华文楷体" pitchFamily="2" charset="-122"/>
                <a:ea typeface="华文楷体" pitchFamily="2" charset="-122"/>
              </a:rPr>
              <a:t>相关载体</a:t>
            </a:r>
            <a:endParaRPr lang="en-US" altLang="zh-CN" b="1" kern="1200" dirty="0" smtClean="0">
              <a:solidFill>
                <a:srgbClr val="FF0000"/>
              </a:solidFill>
              <a:latin typeface="华文楷体" pitchFamily="2" charset="-122"/>
              <a:ea typeface="华文楷体" pitchFamily="2" charset="-122"/>
            </a:endParaRPr>
          </a:p>
          <a:p>
            <a:pPr eaLnBrk="1" hangingPunct="1">
              <a:lnSpc>
                <a:spcPts val="3400"/>
              </a:lnSpc>
              <a:spcBef>
                <a:spcPct val="0"/>
              </a:spcBef>
              <a:buFont typeface="Wingdings" charset="0"/>
              <a:buChar char="Ø"/>
            </a:pPr>
            <a:r>
              <a:rPr lang="zh-CN" altLang="en-US" sz="2800" b="1" kern="1200" dirty="0" smtClean="0">
                <a:solidFill>
                  <a:srgbClr val="002060"/>
                </a:solidFill>
                <a:latin typeface="华文楷体" pitchFamily="2" charset="-122"/>
                <a:ea typeface="华文楷体" pitchFamily="2" charset="-122"/>
              </a:rPr>
              <a:t>中心镇卫生院医疗服务能力</a:t>
            </a:r>
            <a:r>
              <a:rPr lang="zh-CN" altLang="en-US" sz="2800" b="1" kern="1200" dirty="0">
                <a:solidFill>
                  <a:srgbClr val="002060"/>
                </a:solidFill>
                <a:latin typeface="华文楷体" pitchFamily="2" charset="-122"/>
                <a:ea typeface="华文楷体" pitchFamily="2" charset="-122"/>
              </a:rPr>
              <a:t>提升</a:t>
            </a:r>
            <a:r>
              <a:rPr lang="zh-CN" altLang="en-US" sz="2800" b="1" kern="1200" dirty="0" smtClean="0">
                <a:solidFill>
                  <a:srgbClr val="002060"/>
                </a:solidFill>
                <a:latin typeface="华文楷体" pitchFamily="2" charset="-122"/>
                <a:ea typeface="华文楷体" pitchFamily="2" charset="-122"/>
              </a:rPr>
              <a:t>项目</a:t>
            </a:r>
            <a:endParaRPr lang="en-US" altLang="zh-CN" sz="2800" b="1" kern="1200" dirty="0" smtClean="0">
              <a:solidFill>
                <a:srgbClr val="002060"/>
              </a:solidFill>
              <a:latin typeface="华文楷体" pitchFamily="2" charset="-122"/>
              <a:ea typeface="华文楷体" pitchFamily="2" charset="-122"/>
            </a:endParaRPr>
          </a:p>
          <a:p>
            <a:pPr eaLnBrk="1" hangingPunct="1">
              <a:lnSpc>
                <a:spcPts val="3400"/>
              </a:lnSpc>
              <a:spcBef>
                <a:spcPct val="0"/>
              </a:spcBef>
              <a:buFont typeface="Wingdings" charset="0"/>
              <a:buChar char="Ø"/>
            </a:pPr>
            <a:r>
              <a:rPr lang="zh-CN" altLang="en-US" sz="2800" b="1" kern="1200" dirty="0" smtClean="0">
                <a:solidFill>
                  <a:srgbClr val="002060"/>
                </a:solidFill>
                <a:latin typeface="华文楷体" pitchFamily="2" charset="-122"/>
                <a:ea typeface="华文楷体" pitchFamily="2" charset="-122"/>
              </a:rPr>
              <a:t>第二轮乡镇</a:t>
            </a:r>
            <a:r>
              <a:rPr lang="zh-CN" altLang="en-US" sz="2800" b="1" kern="1200" dirty="0">
                <a:solidFill>
                  <a:srgbClr val="002060"/>
                </a:solidFill>
                <a:latin typeface="华文楷体" pitchFamily="2" charset="-122"/>
                <a:ea typeface="华文楷体" pitchFamily="2" charset="-122"/>
              </a:rPr>
              <a:t>卫生院等级</a:t>
            </a:r>
            <a:r>
              <a:rPr lang="zh-CN" altLang="en-US" sz="2800" b="1" kern="1200" dirty="0" smtClean="0">
                <a:solidFill>
                  <a:srgbClr val="002060"/>
                </a:solidFill>
                <a:latin typeface="华文楷体" pitchFamily="2" charset="-122"/>
                <a:ea typeface="华文楷体" pitchFamily="2" charset="-122"/>
              </a:rPr>
              <a:t>评审</a:t>
            </a:r>
            <a:endParaRPr lang="en-US" altLang="zh-CN" sz="2800" b="1" kern="1200" dirty="0" smtClean="0">
              <a:solidFill>
                <a:srgbClr val="002060"/>
              </a:solidFill>
              <a:latin typeface="华文楷体" pitchFamily="2" charset="-122"/>
              <a:ea typeface="华文楷体" pitchFamily="2" charset="-122"/>
            </a:endParaRPr>
          </a:p>
          <a:p>
            <a:pPr eaLnBrk="1" hangingPunct="1">
              <a:lnSpc>
                <a:spcPts val="3400"/>
              </a:lnSpc>
              <a:spcBef>
                <a:spcPct val="0"/>
              </a:spcBef>
              <a:buFont typeface="Wingdings" charset="0"/>
              <a:buChar char="Ø"/>
            </a:pPr>
            <a:r>
              <a:rPr lang="zh-CN" altLang="en-US" sz="2800" b="1" kern="1200" dirty="0" smtClean="0">
                <a:solidFill>
                  <a:srgbClr val="002060"/>
                </a:solidFill>
                <a:latin typeface="华文楷体" pitchFamily="2" charset="-122"/>
                <a:ea typeface="华文楷体" pitchFamily="2" charset="-122"/>
              </a:rPr>
              <a:t>建设</a:t>
            </a:r>
            <a:r>
              <a:rPr lang="zh-CN" altLang="en-US" sz="2800" b="1" kern="1200" dirty="0">
                <a:solidFill>
                  <a:srgbClr val="002060"/>
                </a:solidFill>
                <a:latin typeface="华文楷体" pitchFamily="2" charset="-122"/>
                <a:ea typeface="华文楷体" pitchFamily="2" charset="-122"/>
              </a:rPr>
              <a:t>群众满意的乡镇</a:t>
            </a:r>
            <a:r>
              <a:rPr lang="zh-CN" altLang="en-US" sz="2800" b="1" kern="1200" dirty="0" smtClean="0">
                <a:solidFill>
                  <a:srgbClr val="002060"/>
                </a:solidFill>
                <a:latin typeface="华文楷体" pitchFamily="2" charset="-122"/>
                <a:ea typeface="华文楷体" pitchFamily="2" charset="-122"/>
              </a:rPr>
              <a:t>卫生院</a:t>
            </a:r>
            <a:endParaRPr lang="zh-CN" altLang="en-US" sz="2800" b="1" kern="1200" dirty="0">
              <a:solidFill>
                <a:srgbClr val="002060"/>
              </a:solidFill>
              <a:latin typeface="华文楷体" pitchFamily="2" charset="-122"/>
              <a:ea typeface="华文楷体" pitchFamily="2" charset="-122"/>
            </a:endParaRPr>
          </a:p>
          <a:p>
            <a:pPr eaLnBrk="1" hangingPunct="1">
              <a:lnSpc>
                <a:spcPts val="3400"/>
              </a:lnSpc>
              <a:spcBef>
                <a:spcPct val="0"/>
              </a:spcBef>
              <a:buFont typeface="Wingdings" charset="0"/>
              <a:buChar char="Ø"/>
            </a:pPr>
            <a:r>
              <a:rPr lang="zh-CN" altLang="en-US" sz="2800" b="1" kern="1200" dirty="0" smtClean="0">
                <a:solidFill>
                  <a:srgbClr val="002060"/>
                </a:solidFill>
                <a:latin typeface="华文楷体" pitchFamily="2" charset="-122"/>
                <a:ea typeface="华文楷体" pitchFamily="2" charset="-122"/>
              </a:rPr>
              <a:t>社区卫生服务提升工程</a:t>
            </a:r>
            <a:endParaRPr lang="en-US" altLang="zh-CN" sz="2800" b="1" kern="1200" dirty="0" smtClean="0">
              <a:solidFill>
                <a:srgbClr val="002060"/>
              </a:solidFill>
              <a:latin typeface="华文楷体" pitchFamily="2" charset="-122"/>
              <a:ea typeface="华文楷体" pitchFamily="2" charset="-122"/>
            </a:endParaRPr>
          </a:p>
          <a:p>
            <a:pPr eaLnBrk="1" hangingPunct="1">
              <a:lnSpc>
                <a:spcPts val="3400"/>
              </a:lnSpc>
              <a:spcBef>
                <a:spcPct val="0"/>
              </a:spcBef>
              <a:buFont typeface="Wingdings" charset="0"/>
              <a:buChar char="Ø"/>
            </a:pPr>
            <a:r>
              <a:rPr lang="zh-CN" altLang="en-US" sz="2800" b="1" kern="1200" dirty="0" smtClean="0">
                <a:solidFill>
                  <a:srgbClr val="002060"/>
                </a:solidFill>
                <a:latin typeface="华文楷体" pitchFamily="2" charset="-122"/>
                <a:ea typeface="华文楷体" pitchFamily="2" charset="-122"/>
              </a:rPr>
              <a:t>卫生重点县建设</a:t>
            </a:r>
            <a:endParaRPr lang="zh-CN" altLang="en-US" sz="2800" b="1" kern="1200" dirty="0">
              <a:solidFill>
                <a:srgbClr val="002060"/>
              </a:solidFill>
              <a:latin typeface="华文楷体" pitchFamily="2" charset="-122"/>
              <a:ea typeface="华文楷体" pitchFamily="2" charset="-122"/>
            </a:endParaRPr>
          </a:p>
        </p:txBody>
      </p:sp>
      <p:sp>
        <p:nvSpPr>
          <p:cNvPr id="5" name="标题 1"/>
          <p:cNvSpPr txBox="1">
            <a:spLocks/>
          </p:cNvSpPr>
          <p:nvPr/>
        </p:nvSpPr>
        <p:spPr bwMode="auto">
          <a:xfrm>
            <a:off x="-35091" y="0"/>
            <a:ext cx="9144000" cy="836712"/>
          </a:xfrm>
          <a:prstGeom prst="rect">
            <a:avLst/>
          </a:prstGeom>
          <a:solidFill>
            <a:srgbClr val="0062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p>
            <a:pPr algn="ctr">
              <a:defRPr/>
            </a:pPr>
            <a:r>
              <a:rPr lang="zh-CN" altLang="en-US" sz="3600" dirty="0" smtClean="0">
                <a:solidFill>
                  <a:srgbClr val="FFFFFF"/>
                </a:solidFill>
              </a:rPr>
              <a:t>基层卫生服务能力提升</a:t>
            </a:r>
            <a:endParaRPr lang="zh-CN" altLang="en-US" sz="3600" dirty="0">
              <a:solidFill>
                <a:srgbClr val="FFFFFF"/>
              </a:solidFill>
            </a:endParaRPr>
          </a:p>
        </p:txBody>
      </p:sp>
    </p:spTree>
    <p:extLst>
      <p:ext uri="{BB962C8B-B14F-4D97-AF65-F5344CB8AC3E}">
        <p14:creationId xmlns:p14="http://schemas.microsoft.com/office/powerpoint/2010/main" val="3380784291"/>
      </p:ext>
    </p:extLst>
  </p:cSld>
  <p:clrMapOvr>
    <a:masterClrMapping/>
  </p:clrMapOvr>
  <p:transition>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 name="Picture 9" descr="3"/>
          <p:cNvPicPr>
            <a:picLocks noChangeAspect="1" noChangeArrowheads="1"/>
          </p:cNvPicPr>
          <p:nvPr/>
        </p:nvPicPr>
        <p:blipFill>
          <a:blip r:embed="rId2"/>
          <a:srcRect/>
          <a:stretch>
            <a:fillRect/>
          </a:stretch>
        </p:blipFill>
        <p:spPr bwMode="auto">
          <a:xfrm>
            <a:off x="7543800" y="5562600"/>
            <a:ext cx="1371600" cy="1020763"/>
          </a:xfrm>
          <a:prstGeom prst="rect">
            <a:avLst/>
          </a:prstGeom>
          <a:noFill/>
          <a:ln w="9525">
            <a:noFill/>
            <a:miter lim="800000"/>
            <a:headEnd/>
            <a:tailEnd/>
          </a:ln>
        </p:spPr>
      </p:pic>
      <p:sp>
        <p:nvSpPr>
          <p:cNvPr id="6" name="Rectangle 217"/>
          <p:cNvSpPr>
            <a:spLocks noChangeArrowheads="1"/>
          </p:cNvSpPr>
          <p:nvPr/>
        </p:nvSpPr>
        <p:spPr bwMode="auto">
          <a:xfrm>
            <a:off x="0" y="0"/>
            <a:ext cx="9144000" cy="1143000"/>
          </a:xfrm>
          <a:prstGeom prst="rect">
            <a:avLst/>
          </a:prstGeom>
          <a:solidFill>
            <a:srgbClr val="0033CC"/>
          </a:solidFill>
          <a:ln>
            <a:noFill/>
          </a:ln>
          <a:effectLst/>
          <a:extLst/>
        </p:spPr>
        <p:txBody>
          <a:bodyPr anchor="ctr"/>
          <a:lstStyle/>
          <a:p>
            <a:pPr algn="ctr" eaLnBrk="1" hangingPunct="1">
              <a:lnSpc>
                <a:spcPct val="90000"/>
              </a:lnSpc>
              <a:defRPr/>
            </a:pPr>
            <a:r>
              <a:rPr lang="zh-CN" altLang="en-US" sz="4400" dirty="0">
                <a:solidFill>
                  <a:schemeClr val="bg1"/>
                </a:solidFill>
                <a:effectLst>
                  <a:outerShdw blurRad="38100" dist="38100" dir="2700000" algn="tl">
                    <a:srgbClr val="000000"/>
                  </a:outerShdw>
                </a:effectLst>
              </a:rPr>
              <a:t>结  束  语</a:t>
            </a:r>
          </a:p>
        </p:txBody>
      </p:sp>
      <p:sp>
        <p:nvSpPr>
          <p:cNvPr id="22531" name="Rectangle 3"/>
          <p:cNvSpPr>
            <a:spLocks noChangeArrowheads="1"/>
          </p:cNvSpPr>
          <p:nvPr/>
        </p:nvSpPr>
        <p:spPr bwMode="auto">
          <a:xfrm>
            <a:off x="1071563" y="2166938"/>
            <a:ext cx="7129462" cy="2786062"/>
          </a:xfrm>
          <a:prstGeom prst="rect">
            <a:avLst/>
          </a:prstGeom>
          <a:noFill/>
          <a:ln w="9525">
            <a:noFill/>
            <a:miter lim="800000"/>
            <a:headEnd/>
            <a:tailEnd/>
          </a:ln>
          <a:effectLst/>
        </p:spPr>
        <p:txBody>
          <a:bodyPr/>
          <a:lstStyle/>
          <a:p>
            <a:pPr marL="342900" indent="-342900" eaLnBrk="1" hangingPunct="1">
              <a:spcBef>
                <a:spcPts val="4200"/>
              </a:spcBef>
              <a:buFont typeface="Wingdings" pitchFamily="2" charset="2"/>
              <a:buChar char="p"/>
              <a:defRPr/>
            </a:pPr>
            <a:r>
              <a:rPr lang="zh-CN" altLang="en-US" sz="2800" dirty="0" smtClean="0">
                <a:solidFill>
                  <a:srgbClr val="000099"/>
                </a:solidFill>
              </a:rPr>
              <a:t>签约服务</a:t>
            </a:r>
            <a:r>
              <a:rPr lang="zh-CN" altLang="en-US" sz="2800" dirty="0" smtClean="0">
                <a:solidFill>
                  <a:srgbClr val="000099"/>
                </a:solidFill>
              </a:rPr>
              <a:t>工作取得</a:t>
            </a:r>
            <a:r>
              <a:rPr lang="zh-CN" altLang="en-US" sz="2800" dirty="0">
                <a:solidFill>
                  <a:srgbClr val="000099"/>
                </a:solidFill>
              </a:rPr>
              <a:t>了阶段性成效</a:t>
            </a:r>
            <a:endParaRPr lang="en-US" altLang="zh-CN" sz="2800" dirty="0">
              <a:solidFill>
                <a:srgbClr val="000099"/>
              </a:solidFill>
            </a:endParaRPr>
          </a:p>
          <a:p>
            <a:pPr marL="342900" indent="-342900" eaLnBrk="1" hangingPunct="1">
              <a:spcBef>
                <a:spcPts val="4200"/>
              </a:spcBef>
              <a:buFont typeface="Wingdings" pitchFamily="2" charset="2"/>
              <a:buChar char="p"/>
              <a:defRPr/>
            </a:pPr>
            <a:r>
              <a:rPr lang="zh-CN" altLang="en-US" sz="2800" dirty="0">
                <a:solidFill>
                  <a:srgbClr val="000099"/>
                </a:solidFill>
              </a:rPr>
              <a:t>前面的路还很长、需要不断探索完善</a:t>
            </a:r>
          </a:p>
          <a:p>
            <a:pPr marL="342900" indent="-342900" eaLnBrk="1" hangingPunct="1">
              <a:spcBef>
                <a:spcPts val="4200"/>
              </a:spcBef>
              <a:buFont typeface="Wingdings" pitchFamily="2" charset="2"/>
              <a:buChar char="p"/>
              <a:defRPr/>
            </a:pPr>
            <a:r>
              <a:rPr lang="zh-CN" altLang="en-US" sz="2800" dirty="0" smtClean="0">
                <a:solidFill>
                  <a:srgbClr val="000099"/>
                </a:solidFill>
              </a:rPr>
              <a:t>希望专家</a:t>
            </a:r>
            <a:r>
              <a:rPr lang="zh-CN" altLang="en-US" sz="2800" dirty="0">
                <a:solidFill>
                  <a:srgbClr val="000099"/>
                </a:solidFill>
              </a:rPr>
              <a:t>、同行们多</a:t>
            </a:r>
            <a:r>
              <a:rPr lang="zh-CN" altLang="en-US" sz="2800" dirty="0" smtClean="0">
                <a:solidFill>
                  <a:srgbClr val="000099"/>
                </a:solidFill>
              </a:rPr>
              <a:t>提宝贵意见</a:t>
            </a:r>
            <a:endParaRPr lang="zh-CN" altLang="en-US" sz="2800" dirty="0">
              <a:solidFill>
                <a:srgbClr val="000099"/>
              </a:solidFill>
            </a:endParaRPr>
          </a:p>
        </p:txBody>
      </p:sp>
    </p:spTree>
    <p:extLst>
      <p:ext uri="{BB962C8B-B14F-4D97-AF65-F5344CB8AC3E}">
        <p14:creationId xmlns:p14="http://schemas.microsoft.com/office/powerpoint/2010/main" val="353879056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2000"/>
                                        <p:tgtEl>
                                          <p:spTgt spid="7"/>
                                        </p:tgtEl>
                                      </p:cBhvr>
                                    </p:animEffect>
                                  </p:childTnLst>
                                </p:cTn>
                              </p:par>
                              <p:par>
                                <p:cTn id="8" presetID="44" presetClass="entr" presetSubtype="0" fill="hold" grpId="0" nodeType="withEffect">
                                  <p:stCondLst>
                                    <p:cond delay="0"/>
                                  </p:stCondLst>
                                  <p:childTnLst>
                                    <p:set>
                                      <p:cBhvr>
                                        <p:cTn id="9" dur="0" fill="hold">
                                          <p:stCondLst>
                                            <p:cond delay="0"/>
                                          </p:stCondLst>
                                        </p:cTn>
                                        <p:tgtEl>
                                          <p:spTgt spid="22531">
                                            <p:txEl>
                                              <p:pRg st="0" end="0"/>
                                            </p:txEl>
                                          </p:spTgt>
                                        </p:tgtEl>
                                        <p:attrNameLst>
                                          <p:attrName>style.visibility</p:attrName>
                                        </p:attrNameLst>
                                      </p:cBhvr>
                                      <p:to>
                                        <p:strVal val="visible"/>
                                      </p:to>
                                    </p:set>
                                    <p:animEffect transition="in" filter="fade">
                                      <p:cBhvr>
                                        <p:cTn id="10" dur="500"/>
                                        <p:tgtEl>
                                          <p:spTgt spid="22531">
                                            <p:txEl>
                                              <p:pRg st="0" end="0"/>
                                            </p:txEl>
                                          </p:spTgt>
                                        </p:tgtEl>
                                      </p:cBhvr>
                                    </p:animEffect>
                                    <p:anim calcmode="lin" valueType="num">
                                      <p:cBhvr>
                                        <p:cTn id="11" dur="500" fill="hold"/>
                                        <p:tgtEl>
                                          <p:spTgt spid="22531">
                                            <p:txEl>
                                              <p:pRg st="0" end="0"/>
                                            </p:txEl>
                                          </p:spTgt>
                                        </p:tgtEl>
                                        <p:attrNameLst>
                                          <p:attrName>ppt_x</p:attrName>
                                        </p:attrNameLst>
                                      </p:cBhvr>
                                      <p:tavLst>
                                        <p:tav tm="0">
                                          <p:val>
                                            <p:strVal val="#ppt_x"/>
                                          </p:val>
                                        </p:tav>
                                        <p:tav tm="100000">
                                          <p:val>
                                            <p:strVal val="#ppt_x"/>
                                          </p:val>
                                        </p:tav>
                                      </p:tavLst>
                                    </p:anim>
                                    <p:anim calcmode="lin" valueType="num">
                                      <p:cBhvr>
                                        <p:cTn id="12" dur="500" fill="hold"/>
                                        <p:tgtEl>
                                          <p:spTgt spid="22531">
                                            <p:txEl>
                                              <p:pRg st="0" end="0"/>
                                            </p:txEl>
                                          </p:spTgt>
                                        </p:tgtEl>
                                        <p:attrNameLst>
                                          <p:attrName>ppt_y</p:attrName>
                                        </p:attrNameLst>
                                      </p:cBhvr>
                                      <p:tavLst>
                                        <p:tav tm="0">
                                          <p:val>
                                            <p:strVal val="#ppt_y+.05"/>
                                          </p:val>
                                        </p:tav>
                                        <p:tav tm="100000">
                                          <p:val>
                                            <p:strVal val="#ppt_y"/>
                                          </p:val>
                                        </p:tav>
                                      </p:tavLst>
                                    </p:anim>
                                  </p:childTnLst>
                                </p:cTn>
                              </p:par>
                              <p:par>
                                <p:cTn id="13" presetID="44" presetClass="entr" presetSubtype="0" fill="hold" grpId="0" nodeType="withEffect">
                                  <p:stCondLst>
                                    <p:cond delay="0"/>
                                  </p:stCondLst>
                                  <p:childTnLst>
                                    <p:set>
                                      <p:cBhvr>
                                        <p:cTn id="14" dur="0" fill="hold">
                                          <p:stCondLst>
                                            <p:cond delay="0"/>
                                          </p:stCondLst>
                                        </p:cTn>
                                        <p:tgtEl>
                                          <p:spTgt spid="22531">
                                            <p:txEl>
                                              <p:pRg st="1" end="1"/>
                                            </p:txEl>
                                          </p:spTgt>
                                        </p:tgtEl>
                                        <p:attrNameLst>
                                          <p:attrName>style.visibility</p:attrName>
                                        </p:attrNameLst>
                                      </p:cBhvr>
                                      <p:to>
                                        <p:strVal val="visible"/>
                                      </p:to>
                                    </p:set>
                                    <p:animEffect transition="in" filter="fade">
                                      <p:cBhvr>
                                        <p:cTn id="15" dur="500"/>
                                        <p:tgtEl>
                                          <p:spTgt spid="22531">
                                            <p:txEl>
                                              <p:pRg st="1" end="1"/>
                                            </p:txEl>
                                          </p:spTgt>
                                        </p:tgtEl>
                                      </p:cBhvr>
                                    </p:animEffect>
                                    <p:anim calcmode="lin" valueType="num">
                                      <p:cBhvr>
                                        <p:cTn id="16" dur="500" fill="hold"/>
                                        <p:tgtEl>
                                          <p:spTgt spid="22531">
                                            <p:txEl>
                                              <p:pRg st="1" end="1"/>
                                            </p:txEl>
                                          </p:spTgt>
                                        </p:tgtEl>
                                        <p:attrNameLst>
                                          <p:attrName>ppt_x</p:attrName>
                                        </p:attrNameLst>
                                      </p:cBhvr>
                                      <p:tavLst>
                                        <p:tav tm="0">
                                          <p:val>
                                            <p:strVal val="#ppt_x"/>
                                          </p:val>
                                        </p:tav>
                                        <p:tav tm="100000">
                                          <p:val>
                                            <p:strVal val="#ppt_x"/>
                                          </p:val>
                                        </p:tav>
                                      </p:tavLst>
                                    </p:anim>
                                    <p:anim calcmode="lin" valueType="num">
                                      <p:cBhvr>
                                        <p:cTn id="17" dur="500" fill="hold"/>
                                        <p:tgtEl>
                                          <p:spTgt spid="22531">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4" presetClass="entr" presetSubtype="0" fill="hold" grpId="0" nodeType="clickEffect">
                                  <p:stCondLst>
                                    <p:cond delay="0"/>
                                  </p:stCondLst>
                                  <p:childTnLst>
                                    <p:set>
                                      <p:cBhvr>
                                        <p:cTn id="21" dur="0" fill="hold">
                                          <p:stCondLst>
                                            <p:cond delay="0"/>
                                          </p:stCondLst>
                                        </p:cTn>
                                        <p:tgtEl>
                                          <p:spTgt spid="22531">
                                            <p:txEl>
                                              <p:pRg st="2" end="2"/>
                                            </p:txEl>
                                          </p:spTgt>
                                        </p:tgtEl>
                                        <p:attrNameLst>
                                          <p:attrName>style.visibility</p:attrName>
                                        </p:attrNameLst>
                                      </p:cBhvr>
                                      <p:to>
                                        <p:strVal val="visible"/>
                                      </p:to>
                                    </p:set>
                                    <p:animEffect transition="in" filter="fade">
                                      <p:cBhvr>
                                        <p:cTn id="22" dur="500"/>
                                        <p:tgtEl>
                                          <p:spTgt spid="22531">
                                            <p:txEl>
                                              <p:pRg st="2" end="2"/>
                                            </p:txEl>
                                          </p:spTgt>
                                        </p:tgtEl>
                                      </p:cBhvr>
                                    </p:animEffect>
                                    <p:anim calcmode="lin" valueType="num">
                                      <p:cBhvr>
                                        <p:cTn id="23" dur="5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p:cTn id="24" dur="500" fill="hold"/>
                                        <p:tgtEl>
                                          <p:spTgt spid="22531">
                                            <p:txEl>
                                              <p:pRg st="2" end="2"/>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ctrTitle"/>
          </p:nvPr>
        </p:nvSpPr>
        <p:spPr>
          <a:xfrm>
            <a:off x="3143250" y="1857375"/>
            <a:ext cx="6000750" cy="1928813"/>
          </a:xfrm>
          <a:solidFill>
            <a:srgbClr val="0000FF"/>
          </a:solidFill>
        </p:spPr>
        <p:txBody>
          <a:bodyPr/>
          <a:lstStyle/>
          <a:p>
            <a:pPr eaLnBrk="1" hangingPunct="1"/>
            <a:r>
              <a:rPr lang="zh-CN" altLang="en-US" sz="6000" b="1" dirty="0" smtClean="0">
                <a:solidFill>
                  <a:schemeClr val="bg1"/>
                </a:solidFill>
              </a:rPr>
              <a:t>谢谢聆听！</a:t>
            </a:r>
          </a:p>
        </p:txBody>
      </p:sp>
      <p:sp>
        <p:nvSpPr>
          <p:cNvPr id="4" name="标题 1"/>
          <p:cNvSpPr txBox="1">
            <a:spLocks/>
          </p:cNvSpPr>
          <p:nvPr/>
        </p:nvSpPr>
        <p:spPr>
          <a:xfrm>
            <a:off x="0" y="1857375"/>
            <a:ext cx="2286000" cy="1701800"/>
          </a:xfrm>
          <a:prstGeom prst="rect">
            <a:avLst/>
          </a:prstGeom>
        </p:spPr>
        <p:txBody>
          <a:bodyPr anchor="ctr">
            <a:normAutofit/>
          </a:bodyPr>
          <a:lstStyle/>
          <a:p>
            <a:pPr algn="ctr" fontAlgn="auto">
              <a:spcAft>
                <a:spcPts val="0"/>
              </a:spcAft>
              <a:defRPr/>
            </a:pPr>
            <a:endParaRPr lang="zh-CN" altLang="en-US" sz="4400" dirty="0">
              <a:latin typeface="+mj-lt"/>
              <a:ea typeface="+mj-ea"/>
              <a:cs typeface="+mj-cs"/>
            </a:endParaRPr>
          </a:p>
        </p:txBody>
      </p:sp>
      <p:pic>
        <p:nvPicPr>
          <p:cNvPr id="47108" name="图片 7" descr="雷峰塔2.jpg"/>
          <p:cNvPicPr>
            <a:picLocks noChangeAspect="1"/>
          </p:cNvPicPr>
          <p:nvPr/>
        </p:nvPicPr>
        <p:blipFill>
          <a:blip r:embed="rId2"/>
          <a:srcRect/>
          <a:stretch>
            <a:fillRect/>
          </a:stretch>
        </p:blipFill>
        <p:spPr bwMode="auto">
          <a:xfrm>
            <a:off x="0" y="1857375"/>
            <a:ext cx="3143250" cy="1933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方向3.jpg"/>
          <p:cNvPicPr>
            <a:picLocks noChangeAspect="1"/>
          </p:cNvPicPr>
          <p:nvPr/>
        </p:nvPicPr>
        <p:blipFill>
          <a:blip r:embed="rId3" cstate="print"/>
          <a:stretch>
            <a:fillRect/>
          </a:stretch>
        </p:blipFill>
        <p:spPr>
          <a:xfrm>
            <a:off x="1000100" y="3956298"/>
            <a:ext cx="3071834" cy="2901701"/>
          </a:xfrm>
          <a:prstGeom prst="rect">
            <a:avLst/>
          </a:prstGeom>
        </p:spPr>
      </p:pic>
      <p:sp>
        <p:nvSpPr>
          <p:cNvPr id="49156" name="Rectangle 2"/>
          <p:cNvSpPr>
            <a:spLocks noChangeArrowheads="1"/>
          </p:cNvSpPr>
          <p:nvPr/>
        </p:nvSpPr>
        <p:spPr bwMode="auto">
          <a:xfrm>
            <a:off x="526415" y="1910402"/>
            <a:ext cx="8241665" cy="2475400"/>
          </a:xfrm>
          <a:prstGeom prst="rect">
            <a:avLst/>
          </a:prstGeom>
          <a:noFill/>
          <a:ln>
            <a:noFill/>
          </a:ln>
        </p:spPr>
        <p:txBody>
          <a:bodyPr/>
          <a:lstStyle/>
          <a:p>
            <a:pPr>
              <a:lnSpc>
                <a:spcPts val="3900"/>
              </a:lnSpc>
              <a:spcBef>
                <a:spcPts val="0"/>
              </a:spcBef>
              <a:buClr>
                <a:srgbClr val="FF0000"/>
              </a:buClr>
              <a:defRPr/>
            </a:pPr>
            <a:r>
              <a:rPr lang="zh-CN" altLang="en-US" sz="2600" dirty="0" smtClean="0">
                <a:solidFill>
                  <a:srgbClr val="FF0000"/>
                </a:solidFill>
              </a:rPr>
              <a:t>        </a:t>
            </a:r>
            <a:r>
              <a:rPr lang="en-US" altLang="zh-CN" sz="3200" dirty="0" smtClean="0">
                <a:solidFill>
                  <a:srgbClr val="FF0000"/>
                </a:solidFill>
              </a:rPr>
              <a:t>2012</a:t>
            </a:r>
            <a:r>
              <a:rPr lang="zh-CN" altLang="en-US" sz="3200" dirty="0">
                <a:solidFill>
                  <a:srgbClr val="FF0000"/>
                </a:solidFill>
              </a:rPr>
              <a:t>年</a:t>
            </a:r>
            <a:r>
              <a:rPr lang="en-US" altLang="zh-CN" sz="3200" dirty="0">
                <a:solidFill>
                  <a:srgbClr val="FF0000"/>
                </a:solidFill>
              </a:rPr>
              <a:t>9</a:t>
            </a:r>
            <a:r>
              <a:rPr lang="zh-CN" altLang="en-US" sz="3200" dirty="0">
                <a:solidFill>
                  <a:srgbClr val="FF0000"/>
                </a:solidFill>
              </a:rPr>
              <a:t>月</a:t>
            </a:r>
            <a:r>
              <a:rPr lang="zh-CN" altLang="en-US" sz="3200" dirty="0" smtClean="0">
                <a:solidFill>
                  <a:srgbClr val="FF0000"/>
                </a:solidFill>
              </a:rPr>
              <a:t>，浙江省</a:t>
            </a:r>
            <a:r>
              <a:rPr lang="zh-CN" altLang="en-US" sz="3200" dirty="0">
                <a:solidFill>
                  <a:srgbClr val="FF0000"/>
                </a:solidFill>
              </a:rPr>
              <a:t>出台了</a:t>
            </a:r>
            <a:r>
              <a:rPr lang="en-US" altLang="zh-CN" sz="3200" dirty="0">
                <a:solidFill>
                  <a:srgbClr val="FF0000"/>
                </a:solidFill>
              </a:rPr>
              <a:t>《</a:t>
            </a:r>
            <a:r>
              <a:rPr lang="zh-CN" altLang="en-US" sz="3200" dirty="0">
                <a:solidFill>
                  <a:srgbClr val="FF0000"/>
                </a:solidFill>
              </a:rPr>
              <a:t>关于推进全科医生签约服务工作的通知</a:t>
            </a:r>
            <a:r>
              <a:rPr lang="en-US" altLang="zh-CN" sz="3200" dirty="0" smtClean="0">
                <a:solidFill>
                  <a:srgbClr val="FF0000"/>
                </a:solidFill>
              </a:rPr>
              <a:t>》</a:t>
            </a:r>
            <a:endParaRPr lang="en-US" altLang="zh-CN" sz="3200" dirty="0">
              <a:solidFill>
                <a:srgbClr val="FF0000"/>
              </a:solidFill>
            </a:endParaRPr>
          </a:p>
          <a:p>
            <a:pPr>
              <a:lnSpc>
                <a:spcPts val="3300"/>
              </a:lnSpc>
              <a:spcBef>
                <a:spcPts val="1200"/>
              </a:spcBef>
              <a:buClr>
                <a:srgbClr val="FF0000"/>
              </a:buClr>
              <a:defRPr/>
            </a:pPr>
            <a:r>
              <a:rPr lang="zh-CN" altLang="en-US" sz="2600" dirty="0" smtClean="0">
                <a:solidFill>
                  <a:srgbClr val="0000FF"/>
                </a:solidFill>
              </a:rPr>
              <a:t>        明</a:t>
            </a:r>
            <a:r>
              <a:rPr lang="zh-CN" altLang="en-US" sz="2600" dirty="0">
                <a:solidFill>
                  <a:srgbClr val="0000FF"/>
                </a:solidFill>
              </a:rPr>
              <a:t>确各地要在社区责任医生团队服务的工作平台上，因地制宜地开展全科医生签约服务工作，逐步引导建立社区首诊、双向转诊、分级诊疗的服务格</a:t>
            </a:r>
            <a:r>
              <a:rPr lang="zh-CN" altLang="en-US" sz="2600" dirty="0" smtClean="0">
                <a:solidFill>
                  <a:srgbClr val="0000FF"/>
                </a:solidFill>
              </a:rPr>
              <a:t>局</a:t>
            </a:r>
            <a:endParaRPr lang="zh-CN" altLang="en-US" sz="2600" dirty="0">
              <a:solidFill>
                <a:srgbClr val="0000FF"/>
              </a:solidFill>
            </a:endParaRPr>
          </a:p>
          <a:p>
            <a:pPr>
              <a:lnSpc>
                <a:spcPts val="2800"/>
              </a:lnSpc>
              <a:spcBef>
                <a:spcPts val="0"/>
              </a:spcBef>
              <a:buClr>
                <a:srgbClr val="FF0000"/>
              </a:buClr>
              <a:defRPr/>
            </a:pPr>
            <a:endParaRPr lang="zh-CN" altLang="en-US" sz="2600" dirty="0" smtClean="0">
              <a:solidFill>
                <a:srgbClr val="0000FF"/>
              </a:solidFill>
            </a:endParaRPr>
          </a:p>
          <a:p>
            <a:pPr eaLnBrk="0" hangingPunct="0">
              <a:spcBef>
                <a:spcPts val="0"/>
              </a:spcBef>
              <a:defRPr/>
            </a:pPr>
            <a:endParaRPr lang="zh-CN" altLang="en-US" sz="2600" dirty="0" smtClean="0">
              <a:solidFill>
                <a:srgbClr val="000099"/>
              </a:solidFill>
              <a:effectLst>
                <a:outerShdw blurRad="38100" dist="38100" dir="2700000" algn="tl">
                  <a:srgbClr val="C0C0C0"/>
                </a:outerShdw>
              </a:effectLst>
              <a:sym typeface="+mn-ea"/>
            </a:endParaRPr>
          </a:p>
          <a:p>
            <a:pPr eaLnBrk="0" hangingPunct="0">
              <a:spcBef>
                <a:spcPts val="0"/>
              </a:spcBef>
              <a:defRPr/>
            </a:pPr>
            <a:endParaRPr lang="zh-CN" altLang="en-US" sz="2600" dirty="0" smtClean="0">
              <a:solidFill>
                <a:srgbClr val="000099"/>
              </a:solidFill>
              <a:effectLst>
                <a:outerShdw blurRad="38100" dist="38100" dir="2700000" algn="tl">
                  <a:srgbClr val="C0C0C0"/>
                </a:outerShdw>
              </a:effectLst>
            </a:endParaRPr>
          </a:p>
          <a:p>
            <a:pPr eaLnBrk="0" hangingPunct="0">
              <a:spcBef>
                <a:spcPts val="0"/>
              </a:spcBef>
              <a:defRPr/>
            </a:pPr>
            <a:endParaRPr lang="en-US" altLang="zh-CN" sz="2600" dirty="0" smtClean="0">
              <a:solidFill>
                <a:srgbClr val="C00000"/>
              </a:solidFill>
              <a:effectLst>
                <a:outerShdw blurRad="38100" dist="38100" dir="2700000" algn="tl">
                  <a:srgbClr val="C0C0C0"/>
                </a:outerShdw>
              </a:effectLst>
            </a:endParaRPr>
          </a:p>
          <a:p>
            <a:pPr marL="0" lvl="1">
              <a:lnSpc>
                <a:spcPts val="2800"/>
              </a:lnSpc>
              <a:spcBef>
                <a:spcPts val="0"/>
              </a:spcBef>
              <a:buClr>
                <a:srgbClr val="FF0000"/>
              </a:buClr>
              <a:defRPr/>
            </a:pPr>
            <a:endParaRPr lang="zh-CN" altLang="en-US" sz="2600" dirty="0">
              <a:solidFill>
                <a:srgbClr val="C00000"/>
              </a:solidFill>
              <a:effectLst>
                <a:outerShdw blurRad="38100" dist="38100" dir="2700000" algn="tl">
                  <a:srgbClr val="C0C0C0"/>
                </a:outerShdw>
              </a:effectLst>
            </a:endParaRPr>
          </a:p>
        </p:txBody>
      </p:sp>
      <p:sp>
        <p:nvSpPr>
          <p:cNvPr id="3" name="Rectangle 217"/>
          <p:cNvSpPr>
            <a:spLocks noChangeArrowheads="1"/>
          </p:cNvSpPr>
          <p:nvPr/>
        </p:nvSpPr>
        <p:spPr bwMode="auto">
          <a:xfrm>
            <a:off x="0" y="0"/>
            <a:ext cx="9144000" cy="1143000"/>
          </a:xfrm>
          <a:prstGeom prst="rect">
            <a:avLst/>
          </a:prstGeom>
          <a:solidFill>
            <a:srgbClr val="0000FF"/>
          </a:solidFill>
          <a:ln w="9525">
            <a:noFill/>
            <a:miter lim="800000"/>
          </a:ln>
        </p:spPr>
        <p:txBody>
          <a:bodyPr vert="horz" wrap="square" lIns="91440" tIns="45720" rIns="91440" bIns="45720" numCol="1" anchor="ctr" anchorCtr="0" compatLnSpc="1">
            <a:noAutofit/>
          </a:bodyPr>
          <a:lstStyle/>
          <a:p>
            <a:pPr algn="ctr" eaLnBrk="0" hangingPunct="0">
              <a:lnSpc>
                <a:spcPct val="90000"/>
              </a:lnSpc>
              <a:defRPr/>
            </a:pPr>
            <a:r>
              <a:rPr lang="zh-CN" altLang="en-US" sz="4000" dirty="0" smtClean="0">
                <a:solidFill>
                  <a:schemeClr val="bg1"/>
                </a:solidFill>
                <a:cs typeface="+mj-cs"/>
              </a:rPr>
              <a:t>签约服务制度</a:t>
            </a:r>
            <a:r>
              <a:rPr lang="zh-CN" altLang="en-US" sz="4000" dirty="0">
                <a:solidFill>
                  <a:schemeClr val="bg1"/>
                </a:solidFill>
                <a:cs typeface="+mj-cs"/>
              </a:rPr>
              <a:t>设计</a:t>
            </a:r>
          </a:p>
        </p:txBody>
      </p:sp>
      <p:grpSp>
        <p:nvGrpSpPr>
          <p:cNvPr id="6" name="组合 5"/>
          <p:cNvGrpSpPr/>
          <p:nvPr/>
        </p:nvGrpSpPr>
        <p:grpSpPr>
          <a:xfrm>
            <a:off x="5286380" y="4363708"/>
            <a:ext cx="1933446" cy="1922812"/>
            <a:chOff x="360608" y="2257467"/>
            <a:chExt cx="1933446" cy="1922812"/>
          </a:xfrm>
        </p:grpSpPr>
        <p:sp>
          <p:nvSpPr>
            <p:cNvPr id="7" name="流程图: 联系 6"/>
            <p:cNvSpPr/>
            <p:nvPr/>
          </p:nvSpPr>
          <p:spPr>
            <a:xfrm>
              <a:off x="360608" y="2279561"/>
              <a:ext cx="1931831" cy="189319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弦形 7"/>
            <p:cNvSpPr/>
            <p:nvPr/>
          </p:nvSpPr>
          <p:spPr>
            <a:xfrm rot="18840524">
              <a:off x="372157" y="2258381"/>
              <a:ext cx="1922812" cy="1920983"/>
            </a:xfrm>
            <a:prstGeom prst="chord">
              <a:avLst>
                <a:gd name="adj1" fmla="val 2829756"/>
                <a:gd name="adj2" fmla="val 13551305"/>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5569332" y="5454748"/>
            <a:ext cx="1751879" cy="461665"/>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卫生系统</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5585120" y="4824723"/>
            <a:ext cx="1415772" cy="461665"/>
          </a:xfrm>
          <a:prstGeom prst="rect">
            <a:avLst/>
          </a:prstGeom>
        </p:spPr>
        <p:txBody>
          <a:bodyPr wrap="none">
            <a:spAutoFit/>
          </a:bodyPr>
          <a:lstStyle/>
          <a:p>
            <a:r>
              <a:rPr lang="zh-CN" altLang="en-US" dirty="0" smtClean="0">
                <a:solidFill>
                  <a:srgbClr val="0070C0"/>
                </a:solidFill>
                <a:latin typeface="微软雅黑" panose="020B0503020204020204" pitchFamily="34" charset="-122"/>
                <a:ea typeface="微软雅黑" panose="020B0503020204020204" pitchFamily="34" charset="-122"/>
              </a:rPr>
              <a:t>单项工作</a:t>
            </a:r>
            <a:endParaRPr lang="zh-CN" altLang="en-US" dirty="0">
              <a:solidFill>
                <a:srgbClr val="0070C0"/>
              </a:solidFill>
            </a:endParaRPr>
          </a:p>
        </p:txBody>
      </p:sp>
    </p:spTree>
    <p:extLst>
      <p:ext uri="{BB962C8B-B14F-4D97-AF65-F5344CB8AC3E}">
        <p14:creationId xmlns:p14="http://schemas.microsoft.com/office/powerpoint/2010/main" val="3101521057"/>
      </p:ext>
    </p:extLst>
  </p:cSld>
  <p:clrMapOvr>
    <a:masterClrMapping/>
  </p:clrMapOvr>
  <p:transition spd="slow">
    <p:circl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51b976628f46c3cf825b5256087f086d.jpg"/>
          <p:cNvPicPr>
            <a:picLocks noChangeAspect="1"/>
          </p:cNvPicPr>
          <p:nvPr/>
        </p:nvPicPr>
        <p:blipFill>
          <a:blip r:embed="rId3" cstate="print"/>
          <a:stretch>
            <a:fillRect/>
          </a:stretch>
        </p:blipFill>
        <p:spPr>
          <a:xfrm>
            <a:off x="1150354" y="4137359"/>
            <a:ext cx="3320999" cy="2720665"/>
          </a:xfrm>
          <a:prstGeom prst="rect">
            <a:avLst/>
          </a:prstGeom>
        </p:spPr>
      </p:pic>
      <p:sp>
        <p:nvSpPr>
          <p:cNvPr id="3" name="Rectangle 217"/>
          <p:cNvSpPr>
            <a:spLocks noChangeArrowheads="1"/>
          </p:cNvSpPr>
          <p:nvPr/>
        </p:nvSpPr>
        <p:spPr bwMode="auto">
          <a:xfrm>
            <a:off x="0" y="0"/>
            <a:ext cx="9144000" cy="1143000"/>
          </a:xfrm>
          <a:prstGeom prst="rect">
            <a:avLst/>
          </a:prstGeom>
          <a:solidFill>
            <a:srgbClr val="0000FF"/>
          </a:solidFill>
          <a:ln w="9525">
            <a:noFill/>
            <a:miter lim="800000"/>
          </a:ln>
        </p:spPr>
        <p:txBody>
          <a:bodyPr vert="horz" wrap="square" lIns="91440" tIns="45720" rIns="91440" bIns="45720" numCol="1" anchor="ctr" anchorCtr="0" compatLnSpc="1">
            <a:noAutofit/>
          </a:bodyPr>
          <a:lstStyle/>
          <a:p>
            <a:pPr algn="ctr" eaLnBrk="0" hangingPunct="0">
              <a:lnSpc>
                <a:spcPct val="90000"/>
              </a:lnSpc>
              <a:defRPr/>
            </a:pPr>
            <a:r>
              <a:rPr lang="zh-CN" altLang="en-US" sz="4000" dirty="0" smtClean="0">
                <a:solidFill>
                  <a:schemeClr val="bg1"/>
                </a:solidFill>
                <a:cs typeface="+mj-cs"/>
              </a:rPr>
              <a:t>签约服务制度</a:t>
            </a:r>
            <a:r>
              <a:rPr lang="zh-CN" altLang="en-US" sz="4000" dirty="0">
                <a:solidFill>
                  <a:schemeClr val="bg1"/>
                </a:solidFill>
                <a:cs typeface="+mj-cs"/>
              </a:rPr>
              <a:t>设计</a:t>
            </a:r>
          </a:p>
        </p:txBody>
      </p:sp>
      <p:sp>
        <p:nvSpPr>
          <p:cNvPr id="5" name="矩形 4"/>
          <p:cNvSpPr/>
          <p:nvPr/>
        </p:nvSpPr>
        <p:spPr>
          <a:xfrm>
            <a:off x="785786" y="1785926"/>
            <a:ext cx="7643866" cy="2400657"/>
          </a:xfrm>
          <a:prstGeom prst="rect">
            <a:avLst/>
          </a:prstGeom>
        </p:spPr>
        <p:txBody>
          <a:bodyPr wrap="square">
            <a:spAutoFit/>
          </a:bodyPr>
          <a:lstStyle/>
          <a:p>
            <a:pPr eaLnBrk="0" hangingPunct="0">
              <a:spcBef>
                <a:spcPts val="600"/>
              </a:spcBef>
              <a:defRPr/>
            </a:pPr>
            <a:r>
              <a:rPr lang="zh-CN" altLang="en-US" sz="2800" dirty="0" smtClean="0">
                <a:solidFill>
                  <a:srgbClr val="000099"/>
                </a:solidFill>
                <a:sym typeface="+mn-ea"/>
              </a:rPr>
              <a:t>       </a:t>
            </a:r>
            <a:r>
              <a:rPr lang="zh-CN" altLang="en-US" sz="2800" dirty="0" smtClean="0">
                <a:solidFill>
                  <a:srgbClr val="0000FF"/>
                </a:solidFill>
                <a:sym typeface="+mn-ea"/>
              </a:rPr>
              <a:t>从</a:t>
            </a:r>
            <a:r>
              <a:rPr lang="en-US" altLang="zh-CN" sz="2800" dirty="0" smtClean="0">
                <a:solidFill>
                  <a:srgbClr val="0000FF"/>
                </a:solidFill>
                <a:sym typeface="+mn-ea"/>
              </a:rPr>
              <a:t>2014</a:t>
            </a:r>
            <a:r>
              <a:rPr lang="zh-CN" altLang="en-US" sz="2800" dirty="0" smtClean="0">
                <a:solidFill>
                  <a:srgbClr val="0000FF"/>
                </a:solidFill>
                <a:sym typeface="+mn-ea"/>
              </a:rPr>
              <a:t>年开始，规范签约率纳入了省委组织部对各市党政领导的</a:t>
            </a:r>
            <a:r>
              <a:rPr lang="zh-CN" altLang="en-US" sz="2800" dirty="0" smtClean="0">
                <a:solidFill>
                  <a:srgbClr val="FF0000"/>
                </a:solidFill>
                <a:sym typeface="+mn-ea"/>
              </a:rPr>
              <a:t>实绩考核指标体系</a:t>
            </a:r>
            <a:r>
              <a:rPr lang="zh-CN" altLang="en-US" sz="2800" dirty="0" smtClean="0">
                <a:solidFill>
                  <a:srgbClr val="0000FF"/>
                </a:solidFill>
                <a:sym typeface="+mn-ea"/>
              </a:rPr>
              <a:t>之一  </a:t>
            </a:r>
            <a:endParaRPr lang="en-US" altLang="zh-CN" sz="2800" dirty="0" smtClean="0">
              <a:solidFill>
                <a:srgbClr val="0000FF"/>
              </a:solidFill>
              <a:sym typeface="+mn-ea"/>
            </a:endParaRPr>
          </a:p>
          <a:p>
            <a:pPr eaLnBrk="0" hangingPunct="0">
              <a:spcBef>
                <a:spcPts val="1200"/>
              </a:spcBef>
              <a:defRPr/>
            </a:pPr>
            <a:r>
              <a:rPr lang="en-US" altLang="zh-CN" sz="2800" dirty="0" smtClean="0">
                <a:solidFill>
                  <a:srgbClr val="0000FF"/>
                </a:solidFill>
                <a:sym typeface="+mn-ea"/>
              </a:rPr>
              <a:t>       </a:t>
            </a:r>
            <a:r>
              <a:rPr lang="zh-CN" altLang="en-US" sz="2800" dirty="0" smtClean="0">
                <a:solidFill>
                  <a:srgbClr val="0000FF"/>
                </a:solidFill>
                <a:sym typeface="+mn-ea"/>
              </a:rPr>
              <a:t>从</a:t>
            </a:r>
            <a:r>
              <a:rPr lang="en-US" altLang="zh-CN" sz="2800" dirty="0" smtClean="0">
                <a:solidFill>
                  <a:srgbClr val="0000FF"/>
                </a:solidFill>
                <a:sym typeface="+mn-ea"/>
              </a:rPr>
              <a:t>2015</a:t>
            </a:r>
            <a:r>
              <a:rPr lang="zh-CN" altLang="en-US" sz="2800" dirty="0" smtClean="0">
                <a:solidFill>
                  <a:srgbClr val="0000FF"/>
                </a:solidFill>
                <a:sym typeface="+mn-ea"/>
              </a:rPr>
              <a:t>、</a:t>
            </a:r>
            <a:r>
              <a:rPr lang="en-US" altLang="zh-CN" sz="2800" dirty="0" smtClean="0">
                <a:solidFill>
                  <a:srgbClr val="0000FF"/>
                </a:solidFill>
                <a:sym typeface="+mn-ea"/>
              </a:rPr>
              <a:t>2016</a:t>
            </a:r>
            <a:r>
              <a:rPr lang="zh-CN" altLang="en-US" sz="2800" dirty="0" smtClean="0">
                <a:solidFill>
                  <a:srgbClr val="0000FF"/>
                </a:solidFill>
                <a:sym typeface="+mn-ea"/>
              </a:rPr>
              <a:t>年起，</a:t>
            </a:r>
            <a:r>
              <a:rPr lang="zh-CN" altLang="en-US" sz="2800" dirty="0" smtClean="0">
                <a:solidFill>
                  <a:srgbClr val="FF0000"/>
                </a:solidFill>
                <a:sym typeface="+mn-ea"/>
              </a:rPr>
              <a:t>责任医生签约服务均列入省深化医改重点任务之一</a:t>
            </a:r>
            <a:r>
              <a:rPr lang="zh-CN" altLang="en-US" sz="2800" dirty="0" smtClean="0">
                <a:solidFill>
                  <a:srgbClr val="0000FF"/>
                </a:solidFill>
                <a:sym typeface="+mn-ea"/>
              </a:rPr>
              <a:t>，督促各市县贯彻落实</a:t>
            </a:r>
            <a:r>
              <a:rPr lang="en-US" altLang="zh-CN" sz="2800" dirty="0" smtClean="0">
                <a:solidFill>
                  <a:srgbClr val="0000FF"/>
                </a:solidFill>
                <a:sym typeface="+mn-ea"/>
              </a:rPr>
              <a:t>《</a:t>
            </a:r>
            <a:r>
              <a:rPr lang="zh-CN" altLang="en-US" sz="2800" dirty="0" smtClean="0">
                <a:solidFill>
                  <a:srgbClr val="0000FF"/>
                </a:solidFill>
                <a:sym typeface="+mn-ea"/>
              </a:rPr>
              <a:t>指导意见</a:t>
            </a:r>
            <a:r>
              <a:rPr lang="en-US" altLang="zh-CN" sz="2800" dirty="0" smtClean="0">
                <a:solidFill>
                  <a:srgbClr val="0000FF"/>
                </a:solidFill>
                <a:sym typeface="+mn-ea"/>
              </a:rPr>
              <a:t>》</a:t>
            </a:r>
            <a:endParaRPr lang="zh-CN" altLang="en-US" sz="2800" dirty="0" smtClean="0">
              <a:solidFill>
                <a:srgbClr val="0000FF"/>
              </a:solidFill>
              <a:sym typeface="+mn-ea"/>
            </a:endParaRPr>
          </a:p>
        </p:txBody>
      </p:sp>
      <p:grpSp>
        <p:nvGrpSpPr>
          <p:cNvPr id="6" name="组合 5"/>
          <p:cNvGrpSpPr/>
          <p:nvPr/>
        </p:nvGrpSpPr>
        <p:grpSpPr>
          <a:xfrm>
            <a:off x="5286380" y="4363708"/>
            <a:ext cx="1933446" cy="1922812"/>
            <a:chOff x="360608" y="2257467"/>
            <a:chExt cx="1933446" cy="1922812"/>
          </a:xfrm>
        </p:grpSpPr>
        <p:sp>
          <p:nvSpPr>
            <p:cNvPr id="7" name="流程图: 联系 6"/>
            <p:cNvSpPr/>
            <p:nvPr/>
          </p:nvSpPr>
          <p:spPr>
            <a:xfrm>
              <a:off x="360608" y="2279561"/>
              <a:ext cx="1931831" cy="189319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弦形 7"/>
            <p:cNvSpPr/>
            <p:nvPr/>
          </p:nvSpPr>
          <p:spPr>
            <a:xfrm rot="18840524">
              <a:off x="372157" y="2258381"/>
              <a:ext cx="1922812" cy="1920983"/>
            </a:xfrm>
            <a:prstGeom prst="chord">
              <a:avLst>
                <a:gd name="adj1" fmla="val 2829756"/>
                <a:gd name="adj2" fmla="val 13551305"/>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5569332" y="5454748"/>
            <a:ext cx="1751879"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综合改革</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5585120" y="4824723"/>
            <a:ext cx="1415772" cy="461665"/>
          </a:xfrm>
          <a:prstGeom prst="rect">
            <a:avLst/>
          </a:prstGeom>
        </p:spPr>
        <p:txBody>
          <a:bodyPr wrap="none">
            <a:spAutoFit/>
          </a:bodyPr>
          <a:lstStyle/>
          <a:p>
            <a:r>
              <a:rPr lang="zh-CN" altLang="en-US" dirty="0" smtClean="0">
                <a:solidFill>
                  <a:srgbClr val="0070C0"/>
                </a:solidFill>
                <a:latin typeface="微软雅黑" panose="020B0503020204020204" pitchFamily="34" charset="-122"/>
                <a:ea typeface="微软雅黑" panose="020B0503020204020204" pitchFamily="34" charset="-122"/>
              </a:rPr>
              <a:t>考核指标</a:t>
            </a:r>
            <a:endParaRPr lang="zh-CN" altLang="en-US" dirty="0">
              <a:solidFill>
                <a:srgbClr val="0070C0"/>
              </a:solidFill>
            </a:endParaRPr>
          </a:p>
        </p:txBody>
      </p:sp>
    </p:spTree>
    <p:extLst>
      <p:ext uri="{BB962C8B-B14F-4D97-AF65-F5344CB8AC3E}">
        <p14:creationId xmlns:p14="http://schemas.microsoft.com/office/powerpoint/2010/main" val="3509557665"/>
      </p:ext>
    </p:extLst>
  </p:cSld>
  <p:clrMapOvr>
    <a:masterClrMapping/>
  </p:clrMapOvr>
  <p:transition spd="slow">
    <p:circl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ChangeArrowheads="1"/>
          </p:cNvSpPr>
          <p:nvPr/>
        </p:nvSpPr>
        <p:spPr bwMode="auto">
          <a:xfrm>
            <a:off x="526415" y="1838964"/>
            <a:ext cx="8388985" cy="2232978"/>
          </a:xfrm>
          <a:prstGeom prst="rect">
            <a:avLst/>
          </a:prstGeom>
          <a:noFill/>
          <a:ln>
            <a:noFill/>
          </a:ln>
        </p:spPr>
        <p:txBody>
          <a:bodyPr/>
          <a:lstStyle/>
          <a:p>
            <a:pPr>
              <a:spcBef>
                <a:spcPts val="1200"/>
              </a:spcBef>
              <a:buClr>
                <a:srgbClr val="FF0000"/>
              </a:buClr>
              <a:defRPr/>
            </a:pPr>
            <a:r>
              <a:rPr lang="en-US" altLang="zh-CN" sz="2800" dirty="0" smtClean="0">
                <a:solidFill>
                  <a:srgbClr val="002060"/>
                </a:solidFill>
                <a:effectLst>
                  <a:outerShdw blurRad="38100" dist="38100" dir="2700000" algn="tl">
                    <a:srgbClr val="C0C0C0"/>
                  </a:outerShdw>
                </a:effectLst>
                <a:sym typeface="+mn-ea"/>
              </a:rPr>
              <a:t>       </a:t>
            </a:r>
            <a:r>
              <a:rPr lang="en-US" altLang="zh-CN" sz="2800" dirty="0" smtClean="0">
                <a:solidFill>
                  <a:srgbClr val="0000FF"/>
                </a:solidFill>
                <a:sym typeface="+mn-ea"/>
              </a:rPr>
              <a:t>2014</a:t>
            </a:r>
            <a:r>
              <a:rPr lang="zh-CN" altLang="en-US" sz="2800" dirty="0" smtClean="0">
                <a:solidFill>
                  <a:srgbClr val="0000FF"/>
                </a:solidFill>
                <a:sym typeface="+mn-ea"/>
              </a:rPr>
              <a:t>年上半年开始调研起草省政府签约服务文件</a:t>
            </a:r>
            <a:endParaRPr lang="en-US" altLang="zh-CN" sz="2800" dirty="0" smtClean="0">
              <a:solidFill>
                <a:srgbClr val="0000FF"/>
              </a:solidFill>
            </a:endParaRPr>
          </a:p>
          <a:p>
            <a:pPr>
              <a:lnSpc>
                <a:spcPts val="3600"/>
              </a:lnSpc>
              <a:spcBef>
                <a:spcPts val="1200"/>
              </a:spcBef>
              <a:buClr>
                <a:srgbClr val="FF0000"/>
              </a:buClr>
              <a:defRPr/>
            </a:pPr>
            <a:r>
              <a:rPr lang="zh-CN" altLang="en-US" sz="3200" dirty="0" smtClean="0">
                <a:solidFill>
                  <a:srgbClr val="FF0000"/>
                </a:solidFill>
                <a:sym typeface="+mn-ea"/>
              </a:rPr>
              <a:t>       </a:t>
            </a:r>
            <a:r>
              <a:rPr lang="en-US" altLang="zh-CN" sz="2800" dirty="0" smtClean="0">
                <a:solidFill>
                  <a:srgbClr val="FF0000"/>
                </a:solidFill>
                <a:sym typeface="+mn-ea"/>
              </a:rPr>
              <a:t>2015</a:t>
            </a:r>
            <a:r>
              <a:rPr lang="zh-CN" altLang="en-US" sz="2800" dirty="0" smtClean="0">
                <a:solidFill>
                  <a:srgbClr val="FF0000"/>
                </a:solidFill>
                <a:sym typeface="+mn-ea"/>
              </a:rPr>
              <a:t>年</a:t>
            </a:r>
            <a:r>
              <a:rPr lang="en-US" altLang="zh-CN" sz="2800" dirty="0" smtClean="0">
                <a:solidFill>
                  <a:srgbClr val="FF0000"/>
                </a:solidFill>
                <a:sym typeface="+mn-ea"/>
              </a:rPr>
              <a:t>6</a:t>
            </a:r>
            <a:r>
              <a:rPr lang="zh-CN" altLang="en-US" sz="2800" dirty="0" smtClean="0">
                <a:solidFill>
                  <a:srgbClr val="FF0000"/>
                </a:solidFill>
                <a:sym typeface="+mn-ea"/>
              </a:rPr>
              <a:t>月</a:t>
            </a:r>
            <a:r>
              <a:rPr lang="en-US" altLang="zh-CN" sz="2800" dirty="0" smtClean="0">
                <a:solidFill>
                  <a:srgbClr val="FF0000"/>
                </a:solidFill>
                <a:sym typeface="+mn-ea"/>
              </a:rPr>
              <a:t>8</a:t>
            </a:r>
            <a:r>
              <a:rPr lang="zh-CN" altLang="en-US" sz="2800" dirty="0" smtClean="0">
                <a:solidFill>
                  <a:srgbClr val="FF0000"/>
                </a:solidFill>
                <a:sym typeface="+mn-ea"/>
              </a:rPr>
              <a:t>日，浙江省人民政府办公厅下发</a:t>
            </a:r>
            <a:r>
              <a:rPr lang="en-US" altLang="zh-CN" sz="2800" spc="-100" dirty="0" smtClean="0">
                <a:solidFill>
                  <a:srgbClr val="FF0000"/>
                </a:solidFill>
                <a:sym typeface="+mn-ea"/>
              </a:rPr>
              <a:t>《</a:t>
            </a:r>
            <a:r>
              <a:rPr lang="zh-CN" altLang="en-US" sz="2800" spc="-100" dirty="0" smtClean="0">
                <a:solidFill>
                  <a:srgbClr val="FF0000"/>
                </a:solidFill>
                <a:sym typeface="+mn-ea"/>
              </a:rPr>
              <a:t>关于推进责任医生签约服务工作的指导意见</a:t>
            </a:r>
            <a:r>
              <a:rPr lang="en-US" altLang="zh-CN" sz="2800" spc="-100" dirty="0" smtClean="0">
                <a:solidFill>
                  <a:srgbClr val="FF0000"/>
                </a:solidFill>
                <a:sym typeface="+mn-ea"/>
              </a:rPr>
              <a:t>》</a:t>
            </a:r>
            <a:r>
              <a:rPr lang="en-US" altLang="zh-CN" sz="2800" dirty="0" smtClean="0">
                <a:solidFill>
                  <a:srgbClr val="FF0000"/>
                </a:solidFill>
                <a:sym typeface="+mn-ea"/>
              </a:rPr>
              <a:t>(</a:t>
            </a:r>
            <a:r>
              <a:rPr lang="zh-CN" altLang="en-US" sz="2800" dirty="0" smtClean="0">
                <a:solidFill>
                  <a:srgbClr val="FF0000"/>
                </a:solidFill>
                <a:sym typeface="+mn-ea"/>
              </a:rPr>
              <a:t>浙政办发</a:t>
            </a:r>
            <a:r>
              <a:rPr lang="en-US" altLang="zh-CN" sz="2800" dirty="0" smtClean="0">
                <a:solidFill>
                  <a:srgbClr val="FF0000"/>
                </a:solidFill>
                <a:sym typeface="+mn-ea"/>
              </a:rPr>
              <a:t>[2015]65</a:t>
            </a:r>
            <a:r>
              <a:rPr lang="zh-CN" altLang="en-US" sz="2800" dirty="0" smtClean="0">
                <a:solidFill>
                  <a:srgbClr val="FF0000"/>
                </a:solidFill>
                <a:sym typeface="+mn-ea"/>
              </a:rPr>
              <a:t>号</a:t>
            </a:r>
            <a:r>
              <a:rPr lang="en-US" altLang="zh-CN" sz="2800" dirty="0" smtClean="0">
                <a:solidFill>
                  <a:srgbClr val="FF0000"/>
                </a:solidFill>
                <a:sym typeface="+mn-ea"/>
              </a:rPr>
              <a:t>)</a:t>
            </a:r>
            <a:endParaRPr lang="en-US" altLang="zh-CN" sz="2800" dirty="0" smtClean="0">
              <a:solidFill>
                <a:srgbClr val="FF0000"/>
              </a:solidFill>
            </a:endParaRPr>
          </a:p>
        </p:txBody>
      </p:sp>
      <p:sp>
        <p:nvSpPr>
          <p:cNvPr id="3" name="Rectangle 217"/>
          <p:cNvSpPr>
            <a:spLocks noChangeArrowheads="1"/>
          </p:cNvSpPr>
          <p:nvPr/>
        </p:nvSpPr>
        <p:spPr bwMode="auto">
          <a:xfrm>
            <a:off x="0" y="0"/>
            <a:ext cx="9144000" cy="1143000"/>
          </a:xfrm>
          <a:prstGeom prst="rect">
            <a:avLst/>
          </a:prstGeom>
          <a:solidFill>
            <a:srgbClr val="0000FF"/>
          </a:solidFill>
          <a:ln w="9525">
            <a:noFill/>
            <a:miter lim="800000"/>
          </a:ln>
        </p:spPr>
        <p:txBody>
          <a:bodyPr vert="horz" wrap="square" lIns="91440" tIns="45720" rIns="91440" bIns="45720" numCol="1" anchor="ctr" anchorCtr="0" compatLnSpc="1">
            <a:noAutofit/>
          </a:bodyPr>
          <a:lstStyle/>
          <a:p>
            <a:pPr algn="ctr" eaLnBrk="0" hangingPunct="0">
              <a:lnSpc>
                <a:spcPct val="90000"/>
              </a:lnSpc>
              <a:defRPr/>
            </a:pPr>
            <a:r>
              <a:rPr lang="zh-CN" altLang="en-US" sz="4000" dirty="0" smtClean="0">
                <a:solidFill>
                  <a:schemeClr val="bg1"/>
                </a:solidFill>
                <a:cs typeface="+mj-cs"/>
              </a:rPr>
              <a:t>签约服务制度</a:t>
            </a:r>
            <a:r>
              <a:rPr lang="zh-CN" altLang="en-US" sz="4000" dirty="0">
                <a:solidFill>
                  <a:schemeClr val="bg1"/>
                </a:solidFill>
                <a:cs typeface="+mj-cs"/>
              </a:rPr>
              <a:t>设计</a:t>
            </a:r>
          </a:p>
        </p:txBody>
      </p:sp>
      <p:pic>
        <p:nvPicPr>
          <p:cNvPr id="6" name="图片 5" descr="方向.jpg"/>
          <p:cNvPicPr>
            <a:picLocks noChangeAspect="1"/>
          </p:cNvPicPr>
          <p:nvPr/>
        </p:nvPicPr>
        <p:blipFill>
          <a:blip r:embed="rId3"/>
          <a:stretch>
            <a:fillRect/>
          </a:stretch>
        </p:blipFill>
        <p:spPr>
          <a:xfrm>
            <a:off x="1142976" y="4071942"/>
            <a:ext cx="2357454" cy="2529951"/>
          </a:xfrm>
          <a:prstGeom prst="rect">
            <a:avLst/>
          </a:prstGeom>
        </p:spPr>
      </p:pic>
      <p:grpSp>
        <p:nvGrpSpPr>
          <p:cNvPr id="7" name="组合 6"/>
          <p:cNvGrpSpPr/>
          <p:nvPr/>
        </p:nvGrpSpPr>
        <p:grpSpPr>
          <a:xfrm>
            <a:off x="5286380" y="4363708"/>
            <a:ext cx="1933446" cy="1922812"/>
            <a:chOff x="360608" y="2257467"/>
            <a:chExt cx="1933446" cy="1922812"/>
          </a:xfrm>
        </p:grpSpPr>
        <p:sp>
          <p:nvSpPr>
            <p:cNvPr id="8" name="流程图: 联系 7"/>
            <p:cNvSpPr/>
            <p:nvPr/>
          </p:nvSpPr>
          <p:spPr>
            <a:xfrm>
              <a:off x="360608" y="2279561"/>
              <a:ext cx="1931831" cy="189319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弦形 8"/>
            <p:cNvSpPr/>
            <p:nvPr/>
          </p:nvSpPr>
          <p:spPr>
            <a:xfrm rot="18840524">
              <a:off x="372157" y="2258381"/>
              <a:ext cx="1922812" cy="1920983"/>
            </a:xfrm>
            <a:prstGeom prst="chord">
              <a:avLst>
                <a:gd name="adj1" fmla="val 2829756"/>
                <a:gd name="adj2" fmla="val 13551305"/>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8"/>
          <p:cNvSpPr txBox="1"/>
          <p:nvPr/>
        </p:nvSpPr>
        <p:spPr>
          <a:xfrm>
            <a:off x="5569332" y="5454748"/>
            <a:ext cx="1751879"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政府主导</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5585120" y="4824723"/>
            <a:ext cx="1415772" cy="461665"/>
          </a:xfrm>
          <a:prstGeom prst="rect">
            <a:avLst/>
          </a:prstGeom>
        </p:spPr>
        <p:txBody>
          <a:bodyPr wrap="none">
            <a:spAutoFit/>
          </a:bodyPr>
          <a:lstStyle/>
          <a:p>
            <a:r>
              <a:rPr lang="zh-CN" altLang="en-US" dirty="0" smtClean="0">
                <a:solidFill>
                  <a:srgbClr val="0070C0"/>
                </a:solidFill>
                <a:latin typeface="微软雅黑" panose="020B0503020204020204" pitchFamily="34" charset="-122"/>
                <a:ea typeface="微软雅黑" panose="020B0503020204020204" pitchFamily="34" charset="-122"/>
              </a:rPr>
              <a:t>部</a:t>
            </a:r>
            <a:r>
              <a:rPr lang="zh-CN" altLang="en-US" smtClean="0">
                <a:solidFill>
                  <a:srgbClr val="0070C0"/>
                </a:solidFill>
                <a:latin typeface="微软雅黑" panose="020B0503020204020204" pitchFamily="34" charset="-122"/>
                <a:ea typeface="微软雅黑" panose="020B0503020204020204" pitchFamily="34" charset="-122"/>
              </a:rPr>
              <a:t>门协同</a:t>
            </a:r>
            <a:endParaRPr lang="zh-CN" altLang="en-US" dirty="0">
              <a:solidFill>
                <a:srgbClr val="0070C0"/>
              </a:solidFill>
            </a:endParaRPr>
          </a:p>
        </p:txBody>
      </p:sp>
    </p:spTree>
    <p:extLst>
      <p:ext uri="{BB962C8B-B14F-4D97-AF65-F5344CB8AC3E}">
        <p14:creationId xmlns:p14="http://schemas.microsoft.com/office/powerpoint/2010/main" val="2060463868"/>
      </p:ext>
    </p:extLst>
  </p:cSld>
  <p:clrMapOvr>
    <a:masterClrMapping/>
  </p:clrMapOvr>
  <p:transition spd="slow">
    <p:circl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1143000"/>
          </a:xfrm>
          <a:prstGeom prst="rect">
            <a:avLst/>
          </a:prstGeom>
          <a:solidFill>
            <a:srgbClr val="0000FF"/>
          </a:solidFill>
          <a:ln w="9525">
            <a:noFill/>
            <a:miter lim="800000"/>
          </a:ln>
        </p:spPr>
        <p:txBody>
          <a:bodyPr vert="horz" wrap="square" lIns="91440" tIns="45720" rIns="91440" bIns="45720" numCol="1" anchor="ctr" anchorCtr="0" compatLnSpc="1">
            <a:noAutofit/>
          </a:bodyPr>
          <a:lstStyle/>
          <a:p>
            <a:pPr algn="ctr" eaLnBrk="0" hangingPunct="0">
              <a:defRPr/>
            </a:pPr>
            <a:r>
              <a:rPr lang="zh-CN" altLang="en-US" sz="4000" dirty="0" smtClean="0">
                <a:solidFill>
                  <a:schemeClr val="bg1"/>
                </a:solidFill>
                <a:cs typeface="+mj-cs"/>
              </a:rPr>
              <a:t>建立部门联动的工作机制</a:t>
            </a:r>
          </a:p>
        </p:txBody>
      </p:sp>
      <p:sp>
        <p:nvSpPr>
          <p:cNvPr id="6" name="矩形 5"/>
          <p:cNvSpPr/>
          <p:nvPr/>
        </p:nvSpPr>
        <p:spPr>
          <a:xfrm>
            <a:off x="304800" y="1519535"/>
            <a:ext cx="1905000" cy="523220"/>
          </a:xfrm>
          <a:prstGeom prst="rect">
            <a:avLst/>
          </a:prstGeom>
          <a:solidFill>
            <a:schemeClr val="tx1">
              <a:lumMod val="50000"/>
              <a:lumOff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algn="ctr"/>
            <a:r>
              <a:rPr lang="zh-CN" altLang="en-US" sz="2800" dirty="0" smtClean="0">
                <a:solidFill>
                  <a:srgbClr val="FFFF00"/>
                </a:solidFill>
              </a:rPr>
              <a:t>财政部门</a:t>
            </a:r>
            <a:endParaRPr lang="zh-CN" altLang="en-US" sz="2800" dirty="0">
              <a:solidFill>
                <a:srgbClr val="FFFF00"/>
              </a:solidFill>
            </a:endParaRPr>
          </a:p>
        </p:txBody>
      </p:sp>
      <p:sp>
        <p:nvSpPr>
          <p:cNvPr id="7" name="矩形 6"/>
          <p:cNvSpPr/>
          <p:nvPr/>
        </p:nvSpPr>
        <p:spPr>
          <a:xfrm>
            <a:off x="2514600" y="1519535"/>
            <a:ext cx="1905000" cy="523220"/>
          </a:xfrm>
          <a:prstGeom prst="rect">
            <a:avLst/>
          </a:prstGeom>
          <a:solidFill>
            <a:schemeClr val="tx1">
              <a:lumMod val="50000"/>
              <a:lumOff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algn="ctr"/>
            <a:r>
              <a:rPr lang="zh-CN" altLang="en-US" sz="2800" dirty="0" smtClean="0">
                <a:solidFill>
                  <a:srgbClr val="FFFF00"/>
                </a:solidFill>
              </a:rPr>
              <a:t>人社部门</a:t>
            </a:r>
            <a:endParaRPr lang="zh-CN" altLang="en-US" sz="2800" dirty="0">
              <a:solidFill>
                <a:srgbClr val="FFFF00"/>
              </a:solidFill>
            </a:endParaRPr>
          </a:p>
        </p:txBody>
      </p:sp>
      <p:sp>
        <p:nvSpPr>
          <p:cNvPr id="8" name="矩形 7"/>
          <p:cNvSpPr/>
          <p:nvPr/>
        </p:nvSpPr>
        <p:spPr>
          <a:xfrm>
            <a:off x="4724400" y="1524000"/>
            <a:ext cx="1905000" cy="523220"/>
          </a:xfrm>
          <a:prstGeom prst="rect">
            <a:avLst/>
          </a:prstGeom>
          <a:solidFill>
            <a:schemeClr val="tx1">
              <a:lumMod val="50000"/>
              <a:lumOff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algn="ctr"/>
            <a:r>
              <a:rPr lang="zh-CN" altLang="en-US" sz="2800" dirty="0" smtClean="0">
                <a:solidFill>
                  <a:srgbClr val="FFFF00"/>
                </a:solidFill>
              </a:rPr>
              <a:t>卫计部门</a:t>
            </a:r>
            <a:endParaRPr lang="zh-CN" altLang="en-US" sz="2800" dirty="0">
              <a:solidFill>
                <a:srgbClr val="FFFF00"/>
              </a:solidFill>
            </a:endParaRPr>
          </a:p>
        </p:txBody>
      </p:sp>
      <p:sp>
        <p:nvSpPr>
          <p:cNvPr id="9" name="矩形 8"/>
          <p:cNvSpPr/>
          <p:nvPr/>
        </p:nvSpPr>
        <p:spPr>
          <a:xfrm>
            <a:off x="4724400" y="2057401"/>
            <a:ext cx="1905000" cy="4524315"/>
          </a:xfrm>
          <a:prstGeom prst="rect">
            <a:avLst/>
          </a:prstGeom>
          <a:solidFill>
            <a:srgbClr val="0070C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algn="just">
              <a:buClr>
                <a:srgbClr val="C00000"/>
              </a:buClr>
            </a:pPr>
            <a:r>
              <a:rPr lang="zh-CN" altLang="en-US" dirty="0" smtClean="0">
                <a:solidFill>
                  <a:schemeClr val="bg1"/>
                </a:solidFill>
                <a:effectLst>
                  <a:outerShdw blurRad="38100" dist="38100" dir="2700000" algn="tl">
                    <a:srgbClr val="000000">
                      <a:alpha val="43137"/>
                    </a:srgbClr>
                  </a:outerShdw>
                </a:effectLst>
              </a:rPr>
              <a:t>承担签约服务的组织、协调工作，统一调配医疗卫生资源，建立和完善有利于签约服务及分级诊疗的相关制度</a:t>
            </a:r>
            <a:endParaRPr lang="en-US" altLang="zh-CN" dirty="0" smtClean="0">
              <a:solidFill>
                <a:schemeClr val="bg1"/>
              </a:solidFill>
              <a:effectLst>
                <a:outerShdw blurRad="38100" dist="38100" dir="2700000" algn="tl">
                  <a:srgbClr val="000000">
                    <a:alpha val="43137"/>
                  </a:srgbClr>
                </a:outerShdw>
              </a:effectLst>
            </a:endParaRPr>
          </a:p>
          <a:p>
            <a:pPr algn="just">
              <a:buClr>
                <a:srgbClr val="C00000"/>
              </a:buClr>
            </a:pPr>
            <a:endParaRPr lang="en-US" altLang="zh-CN" dirty="0" smtClean="0">
              <a:solidFill>
                <a:schemeClr val="bg1"/>
              </a:solidFill>
              <a:effectLst>
                <a:outerShdw blurRad="38100" dist="38100" dir="2700000" algn="tl">
                  <a:srgbClr val="000000">
                    <a:alpha val="43137"/>
                  </a:srgbClr>
                </a:outerShdw>
              </a:effectLst>
            </a:endParaRPr>
          </a:p>
          <a:p>
            <a:pPr algn="just">
              <a:buClr>
                <a:srgbClr val="C00000"/>
              </a:buClr>
            </a:pPr>
            <a:endParaRPr lang="en-US" altLang="zh-CN" dirty="0" smtClean="0">
              <a:solidFill>
                <a:schemeClr val="bg1"/>
              </a:solidFill>
              <a:effectLst>
                <a:outerShdw blurRad="38100" dist="38100" dir="2700000" algn="tl">
                  <a:srgbClr val="000000">
                    <a:alpha val="43137"/>
                  </a:srgbClr>
                </a:outerShdw>
              </a:effectLst>
            </a:endParaRPr>
          </a:p>
        </p:txBody>
      </p:sp>
      <p:sp>
        <p:nvSpPr>
          <p:cNvPr id="10" name="矩形 9"/>
          <p:cNvSpPr/>
          <p:nvPr/>
        </p:nvSpPr>
        <p:spPr>
          <a:xfrm>
            <a:off x="2514600" y="1981200"/>
            <a:ext cx="1905000" cy="4524315"/>
          </a:xfrm>
          <a:prstGeom prst="rect">
            <a:avLst/>
          </a:prstGeom>
          <a:solidFill>
            <a:srgbClr val="0070C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algn="just">
              <a:buClr>
                <a:srgbClr val="C00000"/>
              </a:buClr>
            </a:pPr>
            <a:r>
              <a:rPr lang="zh-CN" altLang="en-US" dirty="0" smtClean="0">
                <a:solidFill>
                  <a:schemeClr val="bg1"/>
                </a:solidFill>
                <a:effectLst>
                  <a:outerShdw blurRad="38100" dist="38100" dir="2700000" algn="tl">
                    <a:srgbClr val="000000">
                      <a:alpha val="43137"/>
                    </a:srgbClr>
                  </a:outerShdw>
                </a:effectLst>
              </a:rPr>
              <a:t>建立有利于分级诊疗和签约服务的医疗保险报销制度，加强医疗行为监管，探索建立责任医生参与医保资金的管理使用制度</a:t>
            </a:r>
            <a:endParaRPr lang="en-US" altLang="zh-CN" dirty="0" smtClean="0">
              <a:solidFill>
                <a:schemeClr val="bg1"/>
              </a:solidFill>
              <a:effectLst>
                <a:outerShdw blurRad="38100" dist="38100" dir="2700000" algn="tl">
                  <a:srgbClr val="000000">
                    <a:alpha val="43137"/>
                  </a:srgbClr>
                </a:outerShdw>
              </a:effectLst>
            </a:endParaRPr>
          </a:p>
          <a:p>
            <a:pPr algn="just">
              <a:buClr>
                <a:srgbClr val="C00000"/>
              </a:buClr>
            </a:pPr>
            <a:endParaRPr lang="en-US" altLang="zh-CN" dirty="0" smtClean="0">
              <a:solidFill>
                <a:schemeClr val="bg1"/>
              </a:solidFill>
              <a:effectLst>
                <a:outerShdw blurRad="38100" dist="38100" dir="2700000" algn="tl">
                  <a:srgbClr val="000000">
                    <a:alpha val="43137"/>
                  </a:srgbClr>
                </a:outerShdw>
              </a:effectLst>
            </a:endParaRPr>
          </a:p>
        </p:txBody>
      </p:sp>
      <p:sp>
        <p:nvSpPr>
          <p:cNvPr id="11" name="矩形 10"/>
          <p:cNvSpPr/>
          <p:nvPr/>
        </p:nvSpPr>
        <p:spPr>
          <a:xfrm>
            <a:off x="6934200" y="2047957"/>
            <a:ext cx="1905000" cy="4524315"/>
          </a:xfrm>
          <a:prstGeom prst="rect">
            <a:avLst/>
          </a:prstGeom>
          <a:solidFill>
            <a:srgbClr val="0070C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algn="just">
              <a:buClr>
                <a:srgbClr val="C00000"/>
              </a:buClr>
            </a:pPr>
            <a:r>
              <a:rPr lang="zh-CN" altLang="en-US" dirty="0" smtClean="0">
                <a:solidFill>
                  <a:schemeClr val="bg1"/>
                </a:solidFill>
                <a:effectLst>
                  <a:outerShdw blurRad="38100" dist="38100" dir="2700000" algn="tl">
                    <a:srgbClr val="000000">
                      <a:alpha val="43137"/>
                    </a:srgbClr>
                  </a:outerShdw>
                </a:effectLst>
              </a:rPr>
              <a:t>合理制定基层医疗卫生机构服务项目价格，积极支持责任医生签约服务工作</a:t>
            </a:r>
            <a:endParaRPr lang="en-US" altLang="zh-CN" dirty="0" smtClean="0">
              <a:solidFill>
                <a:schemeClr val="bg1"/>
              </a:solidFill>
              <a:effectLst>
                <a:outerShdw blurRad="38100" dist="38100" dir="2700000" algn="tl">
                  <a:srgbClr val="000000">
                    <a:alpha val="43137"/>
                  </a:srgbClr>
                </a:outerShdw>
              </a:effectLst>
            </a:endParaRPr>
          </a:p>
          <a:p>
            <a:pPr algn="just">
              <a:buClr>
                <a:srgbClr val="C00000"/>
              </a:buClr>
            </a:pPr>
            <a:endParaRPr lang="en-US" altLang="zh-CN" dirty="0" smtClean="0">
              <a:solidFill>
                <a:schemeClr val="bg1"/>
              </a:solidFill>
              <a:effectLst>
                <a:outerShdw blurRad="38100" dist="38100" dir="2700000" algn="tl">
                  <a:srgbClr val="000000">
                    <a:alpha val="43137"/>
                  </a:srgbClr>
                </a:outerShdw>
              </a:effectLst>
            </a:endParaRPr>
          </a:p>
          <a:p>
            <a:pPr algn="just">
              <a:buClr>
                <a:srgbClr val="C00000"/>
              </a:buClr>
            </a:pPr>
            <a:endParaRPr lang="en-US" altLang="zh-CN" dirty="0" smtClean="0">
              <a:solidFill>
                <a:schemeClr val="bg1"/>
              </a:solidFill>
              <a:effectLst>
                <a:outerShdw blurRad="38100" dist="38100" dir="2700000" algn="tl">
                  <a:srgbClr val="000000">
                    <a:alpha val="43137"/>
                  </a:srgbClr>
                </a:outerShdw>
              </a:effectLst>
            </a:endParaRPr>
          </a:p>
          <a:p>
            <a:pPr algn="just">
              <a:buClr>
                <a:srgbClr val="C00000"/>
              </a:buClr>
            </a:pPr>
            <a:endParaRPr lang="en-US" altLang="zh-CN" dirty="0" smtClean="0">
              <a:solidFill>
                <a:schemeClr val="bg1"/>
              </a:solidFill>
              <a:effectLst>
                <a:outerShdw blurRad="38100" dist="38100" dir="2700000" algn="tl">
                  <a:srgbClr val="000000">
                    <a:alpha val="43137"/>
                  </a:srgbClr>
                </a:outerShdw>
              </a:effectLst>
            </a:endParaRPr>
          </a:p>
          <a:p>
            <a:pPr algn="just">
              <a:buClr>
                <a:srgbClr val="C00000"/>
              </a:buClr>
            </a:pPr>
            <a:endParaRPr lang="en-US" altLang="zh-CN" dirty="0" smtClean="0">
              <a:solidFill>
                <a:schemeClr val="bg1"/>
              </a:solidFill>
              <a:effectLst>
                <a:outerShdw blurRad="38100" dist="38100" dir="2700000" algn="tl">
                  <a:srgbClr val="000000">
                    <a:alpha val="43137"/>
                  </a:srgbClr>
                </a:outerShdw>
              </a:effectLst>
            </a:endParaRPr>
          </a:p>
          <a:p>
            <a:pPr algn="just">
              <a:buClr>
                <a:srgbClr val="C00000"/>
              </a:buClr>
            </a:pPr>
            <a:endParaRPr lang="zh-CN" altLang="en-US" dirty="0" smtClean="0">
              <a:solidFill>
                <a:schemeClr val="bg1"/>
              </a:solidFill>
              <a:effectLst>
                <a:outerShdw blurRad="38100" dist="38100" dir="2700000" algn="tl">
                  <a:srgbClr val="000000">
                    <a:alpha val="43137"/>
                  </a:srgbClr>
                </a:outerShdw>
              </a:effectLst>
            </a:endParaRPr>
          </a:p>
        </p:txBody>
      </p:sp>
      <p:sp>
        <p:nvSpPr>
          <p:cNvPr id="12" name="矩形 11"/>
          <p:cNvSpPr/>
          <p:nvPr/>
        </p:nvSpPr>
        <p:spPr>
          <a:xfrm>
            <a:off x="6934200" y="1524000"/>
            <a:ext cx="1905000" cy="523220"/>
          </a:xfrm>
          <a:prstGeom prst="rect">
            <a:avLst/>
          </a:prstGeom>
          <a:solidFill>
            <a:schemeClr val="tx1">
              <a:lumMod val="50000"/>
              <a:lumOff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algn="ctr"/>
            <a:r>
              <a:rPr lang="zh-CN" altLang="en-US" sz="2800" dirty="0" smtClean="0">
                <a:solidFill>
                  <a:srgbClr val="FFFF00"/>
                </a:solidFill>
              </a:rPr>
              <a:t>物价部门</a:t>
            </a:r>
            <a:endParaRPr lang="zh-CN" altLang="en-US" sz="2800" dirty="0">
              <a:solidFill>
                <a:srgbClr val="FFFF00"/>
              </a:solidFill>
            </a:endParaRPr>
          </a:p>
        </p:txBody>
      </p:sp>
      <p:sp>
        <p:nvSpPr>
          <p:cNvPr id="13" name="矩形 12"/>
          <p:cNvSpPr/>
          <p:nvPr/>
        </p:nvSpPr>
        <p:spPr>
          <a:xfrm>
            <a:off x="304800" y="1981200"/>
            <a:ext cx="1905000" cy="4524315"/>
          </a:xfrm>
          <a:prstGeom prst="rect">
            <a:avLst/>
          </a:prstGeom>
          <a:solidFill>
            <a:srgbClr val="0070C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algn="just">
              <a:buClr>
                <a:srgbClr val="C00000"/>
              </a:buClr>
              <a:buNone/>
            </a:pPr>
            <a:r>
              <a:rPr lang="zh-CN" altLang="en-US" dirty="0" smtClean="0">
                <a:solidFill>
                  <a:schemeClr val="bg1"/>
                </a:solidFill>
                <a:effectLst>
                  <a:outerShdw blurRad="38100" dist="38100" dir="2700000" algn="tl">
                    <a:srgbClr val="000000">
                      <a:alpha val="43137"/>
                    </a:srgbClr>
                  </a:outerShdw>
                </a:effectLst>
              </a:rPr>
              <a:t>建立与签约服务数量和质量挂钩的补偿制度，探索将经常性收支差额补助、健康体检经费等与基本公共卫生服务经费整合统筹使用</a:t>
            </a:r>
            <a:endParaRPr lang="en-US" altLang="zh-CN" dirty="0" smtClean="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97994070"/>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CCCC"/>
        </a:solid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600" b="1" i="0" u="none" strike="noStrike" cap="none" normalizeH="0" baseline="0" smtClean="0">
            <a:ln>
              <a:noFill/>
            </a:ln>
            <a:solidFill>
              <a:schemeClr val="bg1"/>
            </a:solidFill>
            <a:effectLst/>
            <a:latin typeface="Arial" charset="0"/>
            <a:ea typeface="楷体_GB2312" pitchFamily="49" charset="-122"/>
          </a:defRPr>
        </a:defPPr>
      </a:lstStyle>
    </a:spDef>
    <a:lnDef>
      <a:spPr bwMode="auto">
        <a:xfrm>
          <a:off x="0" y="0"/>
          <a:ext cx="1" cy="1"/>
        </a:xfrm>
        <a:custGeom>
          <a:avLst/>
          <a:gdLst/>
          <a:ahLst/>
          <a:cxnLst/>
          <a:rect l="0" t="0" r="0" b="0"/>
          <a:pathLst/>
        </a:custGeom>
        <a:solidFill>
          <a:srgbClr val="33CCCC"/>
        </a:solid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600" b="1" i="0" u="none" strike="noStrike" cap="none" normalizeH="0" baseline="0" smtClean="0">
            <a:ln>
              <a:noFill/>
            </a:ln>
            <a:solidFill>
              <a:schemeClr val="bg1"/>
            </a:solidFill>
            <a:effectLst/>
            <a:latin typeface="Arial" charset="0"/>
            <a:ea typeface="楷体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0000"/>
        </a:dk2>
        <a:lt2>
          <a:srgbClr val="969696"/>
        </a:lt2>
        <a:accent1>
          <a:srgbClr val="FBDF53"/>
        </a:accent1>
        <a:accent2>
          <a:srgbClr val="008000"/>
        </a:accent2>
        <a:accent3>
          <a:srgbClr val="FFFFFF"/>
        </a:accent3>
        <a:accent4>
          <a:srgbClr val="000000"/>
        </a:accent4>
        <a:accent5>
          <a:srgbClr val="FDECB3"/>
        </a:accent5>
        <a:accent6>
          <a:srgbClr val="0073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Maple</Template>
  <TotalTime>9032</TotalTime>
  <Words>4888</Words>
  <Application>Microsoft Office PowerPoint</Application>
  <PresentationFormat>全屏显示(4:3)</PresentationFormat>
  <Paragraphs>390</Paragraphs>
  <Slides>58</Slides>
  <Notes>6</Notes>
  <HiddenSlides>0</HiddenSlides>
  <MMClips>0</MMClips>
  <ScaleCrop>false</ScaleCrop>
  <HeadingPairs>
    <vt:vector size="4" baseType="variant">
      <vt:variant>
        <vt:lpstr>主题</vt:lpstr>
      </vt:variant>
      <vt:variant>
        <vt:i4>2</vt:i4>
      </vt:variant>
      <vt:variant>
        <vt:lpstr>幻灯片标题</vt:lpstr>
      </vt:variant>
      <vt:variant>
        <vt:i4>58</vt:i4>
      </vt:variant>
    </vt:vector>
  </HeadingPairs>
  <TitlesOfParts>
    <vt:vector size="60" baseType="lpstr">
      <vt:lpstr>默认设计模板</vt:lpstr>
      <vt:lpstr>1_默认设计模板</vt:lpstr>
      <vt:lpstr>推进责任医生签约服务</vt:lpstr>
      <vt:lpstr>主要内容</vt:lpstr>
      <vt:lpstr>签约服务的制度建设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责任医生签约服务</vt:lpstr>
      <vt:lpstr>        责任医生根据自身能力，签约合适数量的居民，其中老年人、慢性病人、残疾人等人群应占一定的比例。倡导以家庭为单位，与1名责任医生签约。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当前面临问题的主要问题</vt:lpstr>
      <vt:lpstr>PowerPoint 演示文稿</vt:lpstr>
      <vt:lpstr>PowerPoint 演示文稿</vt:lpstr>
      <vt:lpstr>PowerPoint 演示文稿</vt:lpstr>
      <vt:lpstr>签约工作面临问题</vt:lpstr>
      <vt:lpstr>签约工作面临问题</vt:lpstr>
      <vt:lpstr>签约工作面临问题</vt:lpstr>
      <vt:lpstr>签约工作面临问题</vt:lpstr>
      <vt:lpstr>下一步推进签约服务思考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基层卫生改革主要内容</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lda</cp:lastModifiedBy>
  <cp:revision>856</cp:revision>
  <cp:lastPrinted>2017-03-25T08:26:40Z</cp:lastPrinted>
  <dcterms:created xsi:type="dcterms:W3CDTF">1601-01-01T00:00:00Z</dcterms:created>
  <dcterms:modified xsi:type="dcterms:W3CDTF">2017-07-06T13:23:52Z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