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rawings/drawing2.xml" ContentType="application/vnd.openxmlformats-officedocument.drawingml.chartshapes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rawings/drawing3.xml" ContentType="application/vnd.openxmlformats-officedocument.drawingml.chartshapes+xml"/>
  <Override PartName="/ppt/tags/tag7.xml" ContentType="application/vnd.openxmlformats-officedocument.presentationml.tags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549" r:id="rId3"/>
    <p:sldId id="329" r:id="rId4"/>
    <p:sldId id="529" r:id="rId5"/>
    <p:sldId id="530" r:id="rId6"/>
    <p:sldId id="531" r:id="rId7"/>
    <p:sldId id="494" r:id="rId8"/>
    <p:sldId id="535" r:id="rId9"/>
    <p:sldId id="451" r:id="rId10"/>
    <p:sldId id="452" r:id="rId11"/>
    <p:sldId id="454" r:id="rId12"/>
    <p:sldId id="537" r:id="rId13"/>
    <p:sldId id="498" r:id="rId14"/>
    <p:sldId id="527" r:id="rId15"/>
    <p:sldId id="538" r:id="rId16"/>
    <p:sldId id="487" r:id="rId17"/>
    <p:sldId id="439" r:id="rId18"/>
    <p:sldId id="522" r:id="rId19"/>
    <p:sldId id="523" r:id="rId20"/>
    <p:sldId id="524" r:id="rId21"/>
    <p:sldId id="525" r:id="rId22"/>
    <p:sldId id="486" r:id="rId23"/>
    <p:sldId id="555" r:id="rId24"/>
    <p:sldId id="500" r:id="rId25"/>
    <p:sldId id="501" r:id="rId26"/>
    <p:sldId id="502" r:id="rId27"/>
    <p:sldId id="503" r:id="rId28"/>
    <p:sldId id="504" r:id="rId29"/>
    <p:sldId id="505" r:id="rId30"/>
    <p:sldId id="550" r:id="rId31"/>
    <p:sldId id="508" r:id="rId32"/>
    <p:sldId id="511" r:id="rId33"/>
    <p:sldId id="514" r:id="rId34"/>
    <p:sldId id="551" r:id="rId35"/>
    <p:sldId id="518" r:id="rId36"/>
    <p:sldId id="519" r:id="rId37"/>
    <p:sldId id="520" r:id="rId38"/>
    <p:sldId id="547" r:id="rId39"/>
    <p:sldId id="55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99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涓害鏍峰紡 2 - 寮鸿皟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娴呰壊鏍峰紡 2 - 寮鸿皟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涓害鏍峰紡 2 - 寮鸿皟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 varScale="1">
        <p:scale>
          <a:sx n="85" d="100"/>
          <a:sy n="85" d="100"/>
        </p:scale>
        <p:origin x="-324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Office_Excel____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Office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2007年以前</c:v>
                </c:pt>
                <c:pt idx="1">
                  <c:v>2008-2011</c:v>
                </c:pt>
                <c:pt idx="2">
                  <c:v>2012-2014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8.800000000000005E-2</c:v>
                </c:pt>
                <c:pt idx="1">
                  <c:v>0.10100000000000002</c:v>
                </c:pt>
                <c:pt idx="2">
                  <c:v>0.11600000000000002</c:v>
                </c:pt>
              </c:numCache>
            </c:numRef>
          </c:val>
        </c:ser>
        <c:gapWidth val="219"/>
        <c:overlap val="-27"/>
        <c:axId val="76393856"/>
        <c:axId val="76412032"/>
      </c:barChart>
      <c:catAx>
        <c:axId val="76393856"/>
        <c:scaling>
          <c:orientation val="minMax"/>
        </c:scaling>
        <c:axPos val="b"/>
        <c:numFmt formatCode="General" sourceLinked="1"/>
        <c:maj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76412032"/>
        <c:crosses val="autoZero"/>
        <c:auto val="1"/>
        <c:lblAlgn val="ctr"/>
        <c:lblOffset val="100"/>
      </c:catAx>
      <c:valAx>
        <c:axId val="76412032"/>
        <c:scaling>
          <c:orientation val="minMax"/>
        </c:scaling>
        <c:axPos val="l"/>
        <c:numFmt formatCode="0%" sourceLinked="0"/>
        <c:majorTickMark val="in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76393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lang="zh-CN" sz="1400" b="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spPr>
              <a:solidFill>
                <a:schemeClr val="accent1">
                  <a:lumMod val="40000"/>
                  <a:lumOff val="60000"/>
                </a:schemeClr>
              </a:solidFill>
            </c:spPr>
          </c:dPt>
          <c:dPt>
            <c:idx val="1"/>
            <c:spPr>
              <a:solidFill>
                <a:srgbClr val="00B0F0"/>
              </a:solidFill>
            </c:spPr>
          </c:dPt>
          <c:dPt>
            <c:idx val="2"/>
            <c:spPr>
              <a:solidFill>
                <a:schemeClr val="accent2"/>
              </a:solidFill>
            </c:spPr>
          </c:dPt>
          <c:dPt>
            <c:idx val="3"/>
            <c:spPr>
              <a:solidFill>
                <a:srgbClr val="FF0000"/>
              </a:solidFill>
            </c:spPr>
          </c:dPt>
          <c:dLbls>
            <c:dLbl>
              <c:idx val="0"/>
              <c:layout/>
              <c:dLblPos val="in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in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spPr>
                <a:noFill/>
                <a:ln w="25368"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Val val="1"/>
              <c:extLst>
                <c:ext xmlns:c15="http://schemas.microsoft.com/office/drawing/2012/chart" uri="{CE6537A1-D6FC-4f65-9D91-7224C49458BB}">
                  <c15:layout>
                    <c:manualLayout>
                      <c:w val="0.271564581092542"/>
                      <c:h val="0.210107880844511"/>
                    </c:manualLayout>
                  </c15:layout>
                </c:ext>
              </c:extLst>
            </c:dLbl>
            <c:dLbl>
              <c:idx val="3"/>
              <c:layout/>
              <c:spPr>
                <a:noFill/>
                <a:ln w="25368"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Val val="1"/>
              <c:extLst>
                <c:ext xmlns:c15="http://schemas.microsoft.com/office/drawing/2012/chart" uri="{CE6537A1-D6FC-4f65-9D91-7224C49458BB}">
                  <c15:layout>
                    <c:manualLayout>
                      <c:w val="0.233887978197015"/>
                      <c:h val="0.210107880844511"/>
                    </c:manualLayout>
                  </c15:layout>
                </c:ext>
              </c:extLst>
            </c:dLbl>
            <c:spPr>
              <a:noFill/>
              <a:ln w="25368"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Sheet1!$A$2:$A$5</c:f>
              <c:strCache>
                <c:ptCount val="4"/>
                <c:pt idx="0">
                  <c:v>1级</c:v>
                </c:pt>
                <c:pt idx="1">
                  <c:v>2级</c:v>
                </c:pt>
                <c:pt idx="2">
                  <c:v>3级</c:v>
                </c:pt>
                <c:pt idx="3">
                  <c:v>4级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6.8000000000000019E-2</c:v>
                </c:pt>
                <c:pt idx="1">
                  <c:v>0.29400000000000015</c:v>
                </c:pt>
                <c:pt idx="2">
                  <c:v>0.39100000000000024</c:v>
                </c:pt>
                <c:pt idx="3">
                  <c:v>0.24700000000000008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b"/>
      <c:layout/>
      <c:txPr>
        <a:bodyPr rot="0" spcFirstLastPara="0" vertOverflow="ellipsis" vert="horz" wrap="square" anchor="ctr" anchorCtr="1"/>
        <a:lstStyle/>
        <a:p>
          <a:pPr>
            <a:defRPr lang="zh-CN" sz="1400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zero"/>
  </c:chart>
  <c:txPr>
    <a:bodyPr/>
    <a:lstStyle/>
    <a:p>
      <a:pPr>
        <a:defRPr lang="zh-CN" sz="18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4"/>
  <c:chart>
    <c:autoTitleDeleted val="1"/>
    <c:plotArea>
      <c:layout>
        <c:manualLayout>
          <c:layoutTarget val="inner"/>
          <c:xMode val="edge"/>
          <c:yMode val="edge"/>
          <c:x val="0.50228330403785337"/>
          <c:y val="3.4270417883221521E-2"/>
          <c:w val="0.36701253791833216"/>
          <c:h val="0.965729582116779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急性期</c:v>
                </c:pt>
              </c:strCache>
            </c:strRef>
          </c:tx>
          <c:explosion val="8"/>
          <c:dPt>
            <c:idx val="0"/>
            <c:explosion val="0"/>
          </c:dPt>
          <c:dPt>
            <c:idx val="1"/>
            <c:explosion val="0"/>
          </c:dPt>
          <c:dPt>
            <c:idx val="2"/>
            <c:explosion val="0"/>
          </c:dPt>
          <c:cat>
            <c:strRef>
              <c:f>Sheet1!$A$2:$A$4</c:f>
              <c:strCache>
                <c:ptCount val="3"/>
                <c:pt idx="0">
                  <c:v>三级医院</c:v>
                </c:pt>
                <c:pt idx="1">
                  <c:v>二级医院</c:v>
                </c:pt>
                <c:pt idx="2">
                  <c:v>基层医院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0.28000000000000008</c:v>
                </c:pt>
                <c:pt idx="1">
                  <c:v>0.16</c:v>
                </c:pt>
                <c:pt idx="2">
                  <c:v>0.56000000000000005</c:v>
                </c:pt>
              </c:numCache>
            </c:numRef>
          </c:val>
        </c:ser>
        <c:firstSliceAng val="0"/>
      </c:pieChart>
      <c:spPr>
        <a:noFill/>
        <a:ln w="25315">
          <a:noFill/>
        </a:ln>
      </c:spPr>
    </c:plotArea>
    <c:plotVisOnly val="1"/>
    <c:dispBlanksAs val="zero"/>
  </c:chart>
  <c:txPr>
    <a:bodyPr/>
    <a:lstStyle/>
    <a:p>
      <a:pPr>
        <a:defRPr lang="zh-CN" sz="2000">
          <a:latin typeface="微软雅黑" pitchFamily="34" charset="-122"/>
          <a:ea typeface="微软雅黑" pitchFamily="34" charset="-122"/>
        </a:defRPr>
      </a:pPr>
      <a:endParaRPr lang="zh-CN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0.32507264332505742"/>
          <c:y val="0.26354932476568899"/>
          <c:w val="0.48029143504205202"/>
          <c:h val="0.722365965129807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急性期</c:v>
                </c:pt>
              </c:strCache>
            </c:strRef>
          </c:tx>
          <c:dPt>
            <c:idx val="1"/>
            <c:spPr>
              <a:solidFill>
                <a:schemeClr val="accent2"/>
              </a:solidFill>
            </c:spPr>
          </c:dPt>
          <c:dPt>
            <c:idx val="2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Lbls>
            <c:spPr>
              <a:noFill/>
              <a:ln w="25340"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kern="1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Sheet1!$A$2:$A$4</c:f>
              <c:strCache>
                <c:ptCount val="3"/>
                <c:pt idx="0">
                  <c:v>急性期后终止</c:v>
                </c:pt>
                <c:pt idx="1">
                  <c:v>急性期终止并处方FC/LAMA</c:v>
                </c:pt>
                <c:pt idx="2">
                  <c:v>急性期转入稳定期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0.60000000000000031</c:v>
                </c:pt>
                <c:pt idx="1">
                  <c:v>0.1</c:v>
                </c:pt>
                <c:pt idx="2">
                  <c:v>0.30000000000000016</c:v>
                </c:pt>
              </c:numCache>
            </c:numRef>
          </c:val>
        </c:ser>
        <c:axId val="114464256"/>
        <c:axId val="114465792"/>
      </c:barChart>
      <c:catAx>
        <c:axId val="114464256"/>
        <c:scaling>
          <c:orientation val="maxMin"/>
        </c:scaling>
        <c:axPos val="l"/>
        <c:numFmt formatCode="General" sourceLinked="0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114465792"/>
        <c:crosses val="autoZero"/>
        <c:auto val="1"/>
        <c:lblAlgn val="ctr"/>
        <c:lblOffset val="100"/>
      </c:catAx>
      <c:valAx>
        <c:axId val="114465792"/>
        <c:scaling>
          <c:orientation val="minMax"/>
        </c:scaling>
        <c:axPos val="t"/>
        <c:numFmt formatCode="0%" sourceLinked="1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114464256"/>
        <c:crosses val="autoZero"/>
        <c:crossBetween val="between"/>
      </c:valAx>
      <c:spPr>
        <a:noFill/>
        <a:ln w="25340">
          <a:noFill/>
        </a:ln>
      </c:spPr>
    </c:plotArea>
    <c:plotVisOnly val="1"/>
    <c:dispBlanksAs val="gap"/>
  </c:chart>
  <c:txPr>
    <a:bodyPr/>
    <a:lstStyle/>
    <a:p>
      <a:pPr>
        <a:defRPr lang="zh-CN"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"/>
  <c:chart>
    <c:autoTitleDeleted val="1"/>
    <c:plotArea>
      <c:layout>
        <c:manualLayout>
          <c:layoutTarget val="inner"/>
          <c:xMode val="edge"/>
          <c:yMode val="edge"/>
          <c:x val="0.5424198173362863"/>
          <c:y val="0.13598408604325801"/>
          <c:w val="0.205339767739871"/>
          <c:h val="0.7200687806604972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急性期</c:v>
                </c:pt>
              </c:strCache>
            </c:strRef>
          </c:tx>
          <c:dPt>
            <c:idx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/>
            </c:spPr>
          </c:dPt>
          <c:dPt>
            <c:idx val="1"/>
            <c:spPr>
              <a:solidFill>
                <a:srgbClr val="79BADD"/>
              </a:solidFill>
              <a:ln w="25230">
                <a:noFill/>
              </a:ln>
            </c:spPr>
          </c:dPt>
          <c:dPt>
            <c:idx val="2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三级医院</c:v>
                </c:pt>
                <c:pt idx="1">
                  <c:v>二级医院</c:v>
                </c:pt>
                <c:pt idx="2">
                  <c:v>基层医院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0.32000000000000017</c:v>
                </c:pt>
                <c:pt idx="1">
                  <c:v>0.34</c:v>
                </c:pt>
                <c:pt idx="2">
                  <c:v>0.34</c:v>
                </c:pt>
              </c:numCache>
            </c:numRef>
          </c:val>
        </c:ser>
        <c:firstSliceAng val="0"/>
      </c:pieChart>
      <c:spPr>
        <a:noFill/>
        <a:ln w="25315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lang="zh-CN"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/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0.33153</cdr:x>
      <cdr:y>0.40839</cdr:y>
    </cdr:from>
    <cdr:to>
      <cdr:x>0.53937</cdr:x>
      <cdr:y>0.75215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1293143" y="605363"/>
          <a:ext cx="810677" cy="509565"/>
        </a:xfrm>
        <a:prstGeom xmlns:a="http://schemas.openxmlformats.org/drawingml/2006/main" prst="rect">
          <a:avLst/>
        </a:prstGeom>
        <a:ln xmlns:a="http://schemas.openxmlformats.org/drawingml/2006/main" w="3175"/>
      </cdr:spPr>
      <cdr:txBody>
        <a:bodyPr xmlns:a="http://schemas.openxmlformats.org/drawingml/2006/main" vertOverflow="clip" vert="horz" wrap="square" lIns="45720" tIns="45720" rIns="45720" bIns="45720" rtlCol="0" anchor="t" anchorCtr="0">
          <a:normAutofit/>
        </a:bodyPr>
        <a:lstStyle xmlns:a="http://schemas.openxmlformats.org/drawingml/2006/main"/>
        <a:p xmlns:a="http://schemas.openxmlformats.org/drawingml/2006/main">
          <a:pPr algn="ctr">
            <a:lnSpc>
              <a:spcPts val="1500"/>
            </a:lnSpc>
          </a:pPr>
          <a:r>
            <a:rPr lang="zh-CN" altLang="en-US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rPr>
            <a:t>稳定期</a:t>
          </a:r>
          <a:endParaRPr lang="en-US" altLang="zh-CN" sz="1200" dirty="0">
            <a:solidFill>
              <a:schemeClr val="accent2"/>
            </a:solidFill>
            <a:latin typeface="微软雅黑" pitchFamily="34" charset="-122"/>
            <a:ea typeface="微软雅黑" pitchFamily="34" charset="-122"/>
            <a:cs typeface="Arial Unicode MS" pitchFamily="34" charset="-122"/>
          </a:endParaRPr>
        </a:p>
        <a:p xmlns:a="http://schemas.openxmlformats.org/drawingml/2006/main">
          <a:pPr algn="ctr">
            <a:lnSpc>
              <a:spcPts val="1400"/>
            </a:lnSpc>
          </a:pPr>
          <a:r>
            <a:rPr lang="zh-CN" altLang="en-US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rPr>
            <a:t>医院分布</a:t>
          </a:r>
        </a:p>
      </cdr:txBody>
    </cdr:sp>
  </cdr:relSizeAnchor>
  <cdr:relSizeAnchor xmlns:cdr="http://schemas.openxmlformats.org/drawingml/2006/chartDrawing">
    <cdr:from>
      <cdr:x>0.69422</cdr:x>
      <cdr:y>0.24687</cdr:y>
    </cdr:from>
    <cdr:to>
      <cdr:x>0.8181</cdr:x>
      <cdr:y>0.47487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2707810" y="365938"/>
          <a:ext cx="483189" cy="3379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</a:ln>
      </cdr:spPr>
      <cdr:txBody>
        <a:bodyPr xmlns:a="http://schemas.openxmlformats.org/drawingml/2006/main" vert="horz" wrap="none" lIns="73674" tIns="46784" rIns="0" bIns="46784" anchor="ctr" anchorCtr="0">
          <a:norm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三级医院 </a:t>
          </a:r>
          <a:r>
            <a: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28%</a:t>
          </a:r>
          <a:endParaRPr lang="zh-CN" sz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cdr:txBody>
    </cdr:sp>
  </cdr:relSizeAnchor>
  <cdr:relSizeAnchor xmlns:cdr="http://schemas.openxmlformats.org/drawingml/2006/chartDrawing">
    <cdr:from>
      <cdr:x>0.69027</cdr:x>
      <cdr:y>0.60206</cdr:y>
    </cdr:from>
    <cdr:to>
      <cdr:x>0.79942</cdr:x>
      <cdr:y>0.83006</cdr:y>
    </cdr:to>
    <cdr:sp macro="" textlink="">
      <cdr:nvSpPr>
        <cdr:cNvPr id="4" name="矩形 3"/>
        <cdr:cNvSpPr/>
      </cdr:nvSpPr>
      <cdr:spPr>
        <a:xfrm xmlns:a="http://schemas.openxmlformats.org/drawingml/2006/main">
          <a:off x="2692382" y="892454"/>
          <a:ext cx="425738" cy="3379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</a:ln>
      </cdr:spPr>
      <cdr:txBody>
        <a:bodyPr xmlns:a="http://schemas.openxmlformats.org/drawingml/2006/main" vert="horz" wrap="none" lIns="73674" tIns="46784" rIns="0" bIns="46784" anchor="ctr" anchorCtr="0">
          <a:norm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ts val="1300"/>
            </a:lnSpc>
          </a:pPr>
          <a:r>
            <a: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二级医院 </a:t>
          </a:r>
          <a:r>
            <a: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16%</a:t>
          </a:r>
          <a:endParaRPr lang="zh-CN" sz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cdr:txBody>
    </cdr:sp>
  </cdr:relSizeAnchor>
  <cdr:relSizeAnchor xmlns:cdr="http://schemas.openxmlformats.org/drawingml/2006/chartDrawing">
    <cdr:from>
      <cdr:x>0.53264</cdr:x>
      <cdr:y>0.41562</cdr:y>
    </cdr:from>
    <cdr:to>
      <cdr:x>0.64178</cdr:x>
      <cdr:y>0.64362</cdr:y>
    </cdr:to>
    <cdr:sp macro="" textlink="">
      <cdr:nvSpPr>
        <cdr:cNvPr id="5" name="矩形 4"/>
        <cdr:cNvSpPr/>
      </cdr:nvSpPr>
      <cdr:spPr>
        <a:xfrm xmlns:a="http://schemas.openxmlformats.org/drawingml/2006/main">
          <a:off x="2769920" y="616352"/>
          <a:ext cx="567591" cy="33811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</a:ln>
      </cdr:spPr>
      <cdr:txBody>
        <a:bodyPr xmlns:a="http://schemas.openxmlformats.org/drawingml/2006/main" vert="horz" wrap="none" lIns="73674" tIns="46784" rIns="0" bIns="46784" anchor="ctr" anchorCtr="0">
          <a:norm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ts val="1300"/>
            </a:lnSpc>
          </a:pPr>
          <a:r>
            <a: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基层医院 </a:t>
          </a:r>
          <a:r>
            <a: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56%</a:t>
          </a:r>
          <a:endParaRPr lang="zh-CN" sz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0.01999</cdr:x>
      <cdr:y>0.2748</cdr:y>
    </cdr:from>
    <cdr:to>
      <cdr:x>0.30747</cdr:x>
      <cdr:y>0.44908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105786" y="388226"/>
          <a:ext cx="1521229" cy="2462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square" lIns="45720" tIns="45720" rIns="45720" bIns="45720" rtlCol="0" anchor="t" anchorCtr="0">
          <a:normAutofit/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0.26658</cdr:y>
    </cdr:from>
    <cdr:to>
      <cdr:x>0.32208</cdr:x>
      <cdr:y>0.9858</cdr:y>
    </cdr:to>
    <cdr:grpSp>
      <cdr:nvGrpSpPr>
        <cdr:cNvPr id="3" name="组合 2"/>
        <cdr:cNvGrpSpPr/>
      </cdr:nvGrpSpPr>
      <cdr:grpSpPr>
        <a:xfrm xmlns:a="http://schemas.openxmlformats.org/drawingml/2006/main">
          <a:off x="0" y="340475"/>
          <a:ext cx="1630738" cy="918585"/>
          <a:chOff x="28386" y="358611"/>
          <a:chExt cx="1495398" cy="877842"/>
        </a:xfrm>
      </cdr:grpSpPr>
      <cdr:sp macro="" textlink="">
        <cdr:nvSpPr>
          <cdr:cNvPr id="4" name="矩形 3"/>
          <cdr:cNvSpPr/>
        </cdr:nvSpPr>
        <cdr:spPr>
          <a:xfrm xmlns:a="http://schemas.openxmlformats.org/drawingml/2006/main">
            <a:off x="28386" y="358611"/>
            <a:ext cx="1494357" cy="222590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DFD3D8"/>
          </a:solidFill>
        </cdr:spPr>
        <cdr:txBody>
          <a:bodyPr xmlns:a="http://schemas.openxmlformats.org/drawingml/2006/main" vertOverflow="clip" vert="horz" wrap="square" lIns="45720" tIns="45720" rIns="45720" bIns="45720" rtlCol="0" anchor="t" anchorCtr="0">
            <a:normAutofit/>
          </a:bodyPr>
          <a:lstStyle xmlns:a="http://schemas.openxmlformats.org/drawingml/2006/main"/>
          <a:p xmlns:a="http://schemas.openxmlformats.org/drawingml/2006/main"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加重期后终止治疗的患者</a:t>
            </a:r>
            <a:endParaRPr lang="en-US" sz="900" dirty="0">
              <a:latin typeface="微软雅黑" pitchFamily="34" charset="-122"/>
              <a:ea typeface="微软雅黑" pitchFamily="34" charset="-122"/>
            </a:endParaRPr>
          </a:p>
        </cdr:txBody>
      </cdr:sp>
      <cdr:sp macro="" textlink="">
        <cdr:nvSpPr>
          <cdr:cNvPr id="5" name="矩形 4"/>
          <cdr:cNvSpPr/>
        </cdr:nvSpPr>
        <cdr:spPr>
          <a:xfrm xmlns:a="http://schemas.openxmlformats.org/drawingml/2006/main">
            <a:off x="29427" y="719738"/>
            <a:ext cx="1425520" cy="317332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DFD3D8"/>
          </a:solidFill>
        </cdr:spPr>
        <cdr:txBody>
          <a:bodyPr xmlns:a="http://schemas.openxmlformats.org/drawingml/2006/main" vertOverflow="clip" vert="horz" wrap="square" lIns="45720" tIns="45720" rIns="45720" bIns="45720" rtlCol="0" anchor="t" anchorCtr="0">
            <a:normAutofit/>
          </a:bodyPr>
          <a:lstStyle xmlns:a="http://schemas.openxmlformats.org/drawingml/2006/main"/>
          <a:p xmlns:a="http://schemas.openxmlformats.org/drawingml/2006/main"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加重期后处方转为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ICS/LABA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/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LAMA</a:t>
            </a:r>
            <a:endParaRPr lang="en-US" sz="800" dirty="0">
              <a:latin typeface="微软雅黑" pitchFamily="34" charset="-122"/>
              <a:ea typeface="微软雅黑" pitchFamily="34" charset="-122"/>
            </a:endParaRPr>
          </a:p>
        </cdr:txBody>
      </cdr:sp>
      <cdr:sp macro="" textlink="">
        <cdr:nvSpPr>
          <cdr:cNvPr id="6" name="矩形 5"/>
          <cdr:cNvSpPr/>
        </cdr:nvSpPr>
        <cdr:spPr>
          <a:xfrm xmlns:a="http://schemas.openxmlformats.org/drawingml/2006/main">
            <a:off x="29427" y="1013864"/>
            <a:ext cx="1494357" cy="222589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DFD3D8"/>
          </a:solidFill>
        </cdr:spPr>
        <cdr:txBody>
          <a:bodyPr xmlns:a="http://schemas.openxmlformats.org/drawingml/2006/main" vert="horz" wrap="square" lIns="45720" tIns="45720" rIns="45720" bIns="45720" rtlCol="0" anchor="t" anchorCtr="0">
            <a:normAutofit/>
          </a:bodyPr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加重期后转为茶碱等其他药物</a:t>
            </a:r>
            <a:endParaRPr lang="en-US" sz="800" dirty="0">
              <a:latin typeface="微软雅黑" pitchFamily="34" charset="-122"/>
              <a:ea typeface="微软雅黑" pitchFamily="34" charset="-122"/>
            </a:endParaRPr>
          </a:p>
        </cdr:txBody>
      </cdr:sp>
    </cdr:grp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0.3878</cdr:x>
      <cdr:y>0.428</cdr:y>
    </cdr:from>
    <cdr:to>
      <cdr:x>0.59564</cdr:x>
      <cdr:y>0.77176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2604455" y="1583552"/>
          <a:ext cx="1395847" cy="1271884"/>
        </a:xfrm>
        <a:prstGeom xmlns:a="http://schemas.openxmlformats.org/drawingml/2006/main" prst="rect">
          <a:avLst/>
        </a:prstGeom>
        <a:ln xmlns:a="http://schemas.openxmlformats.org/drawingml/2006/main" w="3175"/>
      </cdr:spPr>
      <cdr:txBody>
        <a:bodyPr xmlns:a="http://schemas.openxmlformats.org/drawingml/2006/main" vertOverflow="clip" vert="horz" wrap="square" lIns="45720" tIns="45720" rIns="45720" bIns="45720" rtlCol="0" anchor="t" anchorCtr="0">
          <a:normAutofit/>
        </a:bodyPr>
        <a:lstStyle xmlns:a="http://schemas.openxmlformats.org/drawingml/2006/main"/>
        <a:p xmlns:a="http://schemas.openxmlformats.org/drawingml/2006/main">
          <a:pPr algn="ctr">
            <a:lnSpc>
              <a:spcPts val="1500"/>
            </a:lnSpc>
          </a:pPr>
          <a:r>
            <a:rPr lang="zh-CN" altLang="en-US" sz="1200" dirty="0">
              <a:solidFill>
                <a:srgbClr val="66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rPr>
            <a:t>急性期</a:t>
          </a:r>
          <a:endParaRPr lang="en-US" altLang="zh-CN" sz="1200" dirty="0">
            <a:solidFill>
              <a:srgbClr val="660066"/>
            </a:solidFill>
            <a:latin typeface="微软雅黑" pitchFamily="34" charset="-122"/>
            <a:ea typeface="微软雅黑" pitchFamily="34" charset="-122"/>
            <a:cs typeface="Arial Unicode MS" pitchFamily="34" charset="-122"/>
          </a:endParaRPr>
        </a:p>
        <a:p xmlns:a="http://schemas.openxmlformats.org/drawingml/2006/main">
          <a:pPr algn="ctr">
            <a:lnSpc>
              <a:spcPts val="1400"/>
            </a:lnSpc>
          </a:pPr>
          <a:r>
            <a:rPr lang="zh-CN" altLang="en-US" sz="1200" dirty="0">
              <a:solidFill>
                <a:srgbClr val="66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rPr>
            <a:t>医院分布</a:t>
          </a:r>
        </a:p>
      </cdr:txBody>
    </cdr:sp>
  </cdr:relSizeAnchor>
  <cdr:relSizeAnchor xmlns:cdr="http://schemas.openxmlformats.org/drawingml/2006/chartDrawing">
    <cdr:from>
      <cdr:x>0.63427</cdr:x>
      <cdr:y>0.33564</cdr:y>
    </cdr:from>
    <cdr:to>
      <cdr:x>0.74342</cdr:x>
      <cdr:y>0.56364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4014863" y="1163407"/>
          <a:ext cx="690913" cy="7903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</a:ln>
      </cdr:spPr>
      <cdr:txBody>
        <a:bodyPr xmlns:a="http://schemas.openxmlformats.org/drawingml/2006/main" vertOverflow="clip" vert="horz" wrap="none" lIns="73674" tIns="46784" rIns="0" bIns="46784" anchor="ctr" anchorCtr="0">
          <a:normAutofit/>
        </a:bodyPr>
        <a:lstStyle xmlns:a="http://schemas.openxmlformats.org/drawingml/2006/main"/>
        <a:p xmlns:a="http://schemas.openxmlformats.org/drawingml/2006/main">
          <a:pPr algn="ctr"/>
          <a:r>
            <a: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三级医院 </a:t>
          </a:r>
          <a:r>
            <a: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32%</a:t>
          </a:r>
          <a:endParaRPr lang="zh-CN" sz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cdr:txBody>
    </cdr:sp>
  </cdr:relSizeAnchor>
  <cdr:relSizeAnchor xmlns:cdr="http://schemas.openxmlformats.org/drawingml/2006/chartDrawing">
    <cdr:from>
      <cdr:x>0.59532</cdr:x>
      <cdr:y>0.50894</cdr:y>
    </cdr:from>
    <cdr:to>
      <cdr:x>0.70446</cdr:x>
      <cdr:y>0.73693</cdr:y>
    </cdr:to>
    <cdr:sp macro="" textlink="">
      <cdr:nvSpPr>
        <cdr:cNvPr id="4" name="矩形 3"/>
        <cdr:cNvSpPr/>
      </cdr:nvSpPr>
      <cdr:spPr>
        <a:xfrm xmlns:a="http://schemas.openxmlformats.org/drawingml/2006/main">
          <a:off x="3768313" y="1764115"/>
          <a:ext cx="690850" cy="79027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</a:ln>
      </cdr:spPr>
      <cdr:txBody>
        <a:bodyPr xmlns:a="http://schemas.openxmlformats.org/drawingml/2006/main" vertOverflow="clip" vert="horz" wrap="none" lIns="73674" tIns="46784" rIns="0" bIns="46784" anchor="ctr" anchorCtr="0">
          <a:normAutofit/>
        </a:bodyPr>
        <a:lstStyle xmlns:a="http://schemas.openxmlformats.org/drawingml/2006/main"/>
        <a:p xmlns:a="http://schemas.openxmlformats.org/drawingml/2006/main">
          <a:pPr algn="ctr">
            <a:lnSpc>
              <a:spcPts val="1300"/>
            </a:lnSpc>
          </a:pPr>
          <a:r>
            <a: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二级医院 </a:t>
          </a:r>
          <a:r>
            <a: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34%</a:t>
          </a:r>
          <a:endParaRPr lang="zh-CN" sz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cdr:txBody>
    </cdr:sp>
  </cdr:relSizeAnchor>
  <cdr:relSizeAnchor xmlns:cdr="http://schemas.openxmlformats.org/drawingml/2006/chartDrawing">
    <cdr:from>
      <cdr:x>0.54075</cdr:x>
      <cdr:y>0.33315</cdr:y>
    </cdr:from>
    <cdr:to>
      <cdr:x>0.64989</cdr:x>
      <cdr:y>0.56115</cdr:y>
    </cdr:to>
    <cdr:sp macro="" textlink="">
      <cdr:nvSpPr>
        <cdr:cNvPr id="5" name="矩形 4"/>
        <cdr:cNvSpPr/>
      </cdr:nvSpPr>
      <cdr:spPr>
        <a:xfrm xmlns:a="http://schemas.openxmlformats.org/drawingml/2006/main">
          <a:off x="3422888" y="1154802"/>
          <a:ext cx="690850" cy="79030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</a:ln>
      </cdr:spPr>
      <cdr:txBody>
        <a:bodyPr xmlns:a="http://schemas.openxmlformats.org/drawingml/2006/main" vertOverflow="clip" vert="horz" wrap="none" lIns="73674" tIns="46784" rIns="0" bIns="46784" anchor="ctr" anchorCtr="0">
          <a:normAutofit/>
        </a:bodyPr>
        <a:lstStyle xmlns:a="http://schemas.openxmlformats.org/drawingml/2006/main"/>
        <a:p xmlns:a="http://schemas.openxmlformats.org/drawingml/2006/main">
          <a:pPr algn="ctr"/>
          <a:r>
            <a: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基层医院 </a:t>
          </a:r>
          <a:r>
            <a: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34%</a:t>
          </a:r>
          <a:endParaRPr lang="zh-CN" sz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F614D-D218-431A-B62E-7B968BB1DEFD}" type="datetimeFigureOut">
              <a:rPr lang="zh-CN" altLang="en-US" smtClean="0"/>
              <a:pPr/>
              <a:t>2017-9-28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D0A75-4B53-41B3-A1AC-69765852A1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0A75-4B53-41B3-A1AC-69765852A14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9F5B4-0BDD-45DB-8886-A1723B0186C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9F5B4-0BDD-45DB-8886-A1723B0186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C962DF-1A3E-4511-95D5-96B1D7E7242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C962DF-1A3E-4511-95D5-96B1D7E7242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0A75-4B53-41B3-A1AC-69765852A14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37FE9-644E-4A25-880D-096CE9D008BD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13E0F-9ED3-41DB-80C7-ABF455BA643C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charset="0"/>
              <a:ea typeface="ＭＳ Ｐゴシック" pitchFamily="34" charset="-128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FAEB799-87E0-4096-BD2C-270A0A2333CF}" type="slidenum">
              <a:rPr lang="zh-CN" altLang="en-US" sz="1200" b="0" smtClean="0"/>
              <a:pPr/>
              <a:t>8</a:t>
            </a:fld>
            <a:endParaRPr lang="zh-CN" altLang="en-US" sz="12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DA52EA0-1098-41DA-A9DE-F69979D8FC6D}" type="slidenum">
              <a:rPr lang="zh-CN" altLang="en-US" sz="1200" b="0" smtClean="0">
                <a:solidFill>
                  <a:srgbClr val="000000"/>
                </a:solidFill>
              </a:rPr>
              <a:pPr/>
              <a:t>9</a:t>
            </a:fld>
            <a:endParaRPr lang="zh-CN" altLang="en-US" sz="12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0DCFF3E-5D81-4CD8-9A62-546F7193B1C7}" type="slidenum">
              <a:rPr lang="en-US" altLang="en-US" sz="1200" b="0" smtClean="0"/>
              <a:pPr/>
              <a:t>10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6176B-5A68-48B3-948A-1590378F4D6D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2D68E-E6EF-4849-BA65-6B0AEA1CFC2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C962DF-1A3E-4511-95D5-96B1D7E7242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4B4-8802-4762-AE64-152E936EB7CA}" type="datetime1">
              <a:rPr lang="zh-CN" altLang="en-US" smtClean="0"/>
              <a:pPr/>
              <a:t>2017-9-28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7C16-41DA-4807-988C-CE19E10DBC5E}" type="datetime1">
              <a:rPr lang="zh-CN" altLang="en-US" smtClean="0"/>
              <a:pPr/>
              <a:t>2017-9-28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2FBE-27E3-4C3C-8070-E58B26AE6639}" type="datetime1">
              <a:rPr lang="zh-CN" altLang="en-US" smtClean="0"/>
              <a:pPr/>
              <a:t>2017-9-28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A43-2B0F-415D-B0DC-1217D2F31F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2017-9-28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0E75-21CB-40CF-A82B-1B9A1062CA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2017-9-28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630"/>
          <a:stretch>
            <a:fillRect/>
          </a:stretch>
        </p:blipFill>
        <p:spPr>
          <a:xfrm>
            <a:off x="9944101" y="228602"/>
            <a:ext cx="1968500" cy="1959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9F4D-2E02-4EF7-BFAB-538D444F29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2017-9-28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5CB4-4628-4DCA-85A4-31875262B8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2017-9-28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BFBE-6A64-480B-B871-2F06308E2B9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2017-9-28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CBEE-2438-4FFF-A2C5-73DE8FBF0B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2017-9-28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602E-E4C0-4CBD-89D9-B89BC9CB59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2017-9-28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FD38-48DC-4B81-B8AA-22407F6613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2017-9-28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4F8A-7798-4221-AE0F-99AE578693BA}" type="datetime1">
              <a:rPr lang="zh-CN" altLang="en-US" smtClean="0"/>
              <a:pPr/>
              <a:t>2017-9-28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0EAC-48CC-48F9-8F34-50EE76DA955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2017-9-28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F51C-B5DF-4640-B64D-FABD11ED15F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2017-9-28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F7DD-6BD3-4110-9E1C-534265B43B47}" type="datetime1">
              <a:rPr lang="zh-CN" altLang="en-US" smtClean="0"/>
              <a:pPr/>
              <a:t>2017-9-28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FA3C-92BE-43ED-B85A-600474CAE503}" type="datetime1">
              <a:rPr lang="zh-CN" altLang="en-US" smtClean="0"/>
              <a:pPr/>
              <a:t>2017-9-28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5D7-214B-41AA-865F-14C604394103}" type="datetime1">
              <a:rPr lang="zh-CN" altLang="en-US" smtClean="0"/>
              <a:pPr/>
              <a:t>2017-9-28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7DC4-98B9-4A27-9B3D-045E4BB82BDB}" type="datetime1">
              <a:rPr lang="zh-CN" altLang="en-US" smtClean="0"/>
              <a:pPr/>
              <a:t>2017-9-28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FE58-DE69-48D2-83A9-717DD6D3CC43}" type="datetime1">
              <a:rPr lang="zh-CN" altLang="en-US" smtClean="0"/>
              <a:pPr/>
              <a:t>2017-9-28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0909-B1B2-4519-916C-85E0090F0703}" type="datetime1">
              <a:rPr lang="zh-CN" altLang="en-US" smtClean="0"/>
              <a:pPr/>
              <a:t>2017-9-28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7B84-5F1A-4BCA-AEC8-8E6597445D13}" type="datetime1">
              <a:rPr lang="zh-CN" altLang="en-US" smtClean="0"/>
              <a:pPr/>
              <a:t>2017-9-28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5720-048A-465B-B881-E0F746890C33}" type="datetime1">
              <a:rPr lang="zh-CN" altLang="en-US" smtClean="0"/>
              <a:pPr/>
              <a:t>2017-9-28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2292-3380-4718-8ECC-45DD569B07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AC01D-F5C6-4CD9-8FFF-7F20156A1263}" type="datetime1">
              <a:rPr lang="zh-CN" altLang="en-US" smtClean="0"/>
              <a:pPr/>
              <a:t>2017-9-28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2292-3380-4718-8ECC-45DD569B07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3.xml"/><Relationship Id="rId7" Type="http://schemas.openxmlformats.org/officeDocument/2006/relationships/chart" Target="../charts/char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notesSlide" Target="../notesSlides/notesSlide8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19.png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image" Target="../media/image18.png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6712" y="1142984"/>
            <a:ext cx="10952112" cy="1586557"/>
          </a:xfrm>
        </p:spPr>
        <p:txBody>
          <a:bodyPr>
            <a:noAutofit/>
          </a:bodyPr>
          <a:lstStyle/>
          <a:p>
            <a:pPr lvl="0"/>
            <a:r>
              <a:rPr lang="zh-CN" altLang="en-US" b="1" kern="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慢阻肺稳定期患者长期药物</a:t>
            </a:r>
            <a:r>
              <a:rPr lang="zh-CN" altLang="en-US" b="1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治疗</a:t>
            </a:r>
            <a:endParaRPr lang="zh-CN" altLang="en-US" sz="8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1952596" y="4000504"/>
            <a:ext cx="8229600" cy="212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华文仿宋" pitchFamily="2" charset="-122"/>
                <a:ea typeface="华文仿宋" pitchFamily="2" charset="-122"/>
              </a:rPr>
              <a:t>辛晓峰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ea typeface="黑体" pitchFamily="2" charset="-122"/>
              </a:rPr>
              <a:t>解放军南京总医院呼吸科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38"/>
          <p:cNvSpPr txBox="1"/>
          <p:nvPr>
            <p:custDataLst>
              <p:tags r:id="rId1"/>
            </p:custDataLst>
          </p:nvPr>
        </p:nvSpPr>
        <p:spPr>
          <a:xfrm>
            <a:off x="2333824" y="4968126"/>
            <a:ext cx="5735162" cy="1467879"/>
          </a:xfrm>
          <a:prstGeom prst="rect">
            <a:avLst/>
          </a:prstGeom>
          <a:solidFill>
            <a:srgbClr val="DFD3D8"/>
          </a:solidFill>
        </p:spPr>
        <p:txBody>
          <a:bodyPr/>
          <a:lstStyle/>
          <a:p>
            <a:pPr marL="128905" indent="-128905">
              <a:buFont typeface="Wingdings" charset="2"/>
              <a:buChar char="Ø"/>
              <a:defRPr/>
            </a:pPr>
            <a:endParaRPr lang="zh-CN" altLang="en-US" sz="75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内容占位符 10"/>
          <p:cNvGraphicFramePr/>
          <p:nvPr/>
        </p:nvGraphicFramePr>
        <p:xfrm>
          <a:off x="4576663" y="4924314"/>
          <a:ext cx="3900488" cy="148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6" name="文本框 38"/>
          <p:cNvSpPr txBox="1"/>
          <p:nvPr>
            <p:custDataLst>
              <p:tags r:id="rId2"/>
            </p:custDataLst>
          </p:nvPr>
        </p:nvSpPr>
        <p:spPr>
          <a:xfrm>
            <a:off x="2287271" y="3529700"/>
            <a:ext cx="5735162" cy="1251789"/>
          </a:xfrm>
          <a:prstGeom prst="rect">
            <a:avLst/>
          </a:prstGeom>
          <a:solidFill>
            <a:srgbClr val="DFD3D8"/>
          </a:solidFill>
        </p:spPr>
        <p:txBody>
          <a:bodyPr/>
          <a:lstStyle/>
          <a:p>
            <a:pPr marL="128905" indent="-128905">
              <a:buFont typeface="Arial" charset="0"/>
              <a:buChar char="•"/>
              <a:defRPr/>
            </a:pPr>
            <a:endParaRPr lang="zh-CN" altLang="en-US" sz="75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2360440" y="3554834"/>
          <a:ext cx="5391743" cy="1158416"/>
        </p:xfrm>
        <a:graphic>
          <a:graphicData uri="http://schemas.openxmlformats.org/drawingml/2006/table">
            <a:tbl>
              <a:tblPr/>
              <a:tblGrid>
                <a:gridCol w="1078005"/>
                <a:gridCol w="1078002"/>
                <a:gridCol w="1079729"/>
                <a:gridCol w="1078005"/>
                <a:gridCol w="1078002"/>
              </a:tblGrid>
              <a:tr h="28960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类城市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类城市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类城市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类城市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0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三级医院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72%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39%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25%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24%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0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二级医院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62%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29%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15%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8%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0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一级医院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62%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35%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25%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19%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Pentagon 76"/>
          <p:cNvSpPr/>
          <p:nvPr/>
        </p:nvSpPr>
        <p:spPr bwMode="ltGray">
          <a:xfrm>
            <a:off x="2255043" y="1712535"/>
            <a:ext cx="5870973" cy="295970"/>
          </a:xfrm>
          <a:prstGeom prst="homePlate">
            <a:avLst>
              <a:gd name="adj" fmla="val 31469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defTabSz="80137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80137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80137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80137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80137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80137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80137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80137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80137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急性加重期转入门诊稳定期</a:t>
            </a:r>
            <a:endParaRPr lang="de-DE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8" name="文本框 38"/>
          <p:cNvSpPr txBox="1"/>
          <p:nvPr>
            <p:custDataLst>
              <p:tags r:id="rId3"/>
            </p:custDataLst>
          </p:nvPr>
        </p:nvSpPr>
        <p:spPr>
          <a:xfrm>
            <a:off x="2255043" y="2010119"/>
            <a:ext cx="5767390" cy="1334347"/>
          </a:xfrm>
          <a:prstGeom prst="rect">
            <a:avLst/>
          </a:prstGeom>
          <a:solidFill>
            <a:srgbClr val="DFD3D8"/>
          </a:solidFill>
        </p:spPr>
        <p:txBody>
          <a:bodyPr/>
          <a:lstStyle/>
          <a:p>
            <a:pPr marL="128905" indent="-128905">
              <a:buFont typeface="Arial" charset="0"/>
              <a:buChar char="•"/>
              <a:defRPr/>
            </a:pPr>
            <a:endParaRPr lang="zh-CN" altLang="en-US" sz="75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表 28"/>
          <p:cNvGraphicFramePr/>
          <p:nvPr/>
        </p:nvGraphicFramePr>
        <p:xfrm>
          <a:off x="2348384" y="1987620"/>
          <a:ext cx="5063147" cy="1277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9980" name="TextBox 14"/>
          <p:cNvSpPr txBox="1">
            <a:spLocks noChangeArrowheads="1"/>
          </p:cNvSpPr>
          <p:nvPr/>
        </p:nvSpPr>
        <p:spPr bwMode="auto">
          <a:xfrm>
            <a:off x="806941" y="1235476"/>
            <a:ext cx="86104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基于</a:t>
            </a:r>
            <a:r>
              <a:rPr lang="en-US" altLang="zh-CN" sz="1800" dirty="0">
                <a:solidFill>
                  <a:srgbClr val="FF0000"/>
                </a:solidFill>
              </a:rPr>
              <a:t>2014</a:t>
            </a:r>
            <a:r>
              <a:rPr lang="zh-CN" altLang="en-US" sz="1800" dirty="0">
                <a:solidFill>
                  <a:srgbClr val="FF0000"/>
                </a:solidFill>
              </a:rPr>
              <a:t>年医保数据库分析：</a:t>
            </a:r>
            <a:r>
              <a:rPr lang="zh-CN" altLang="en-US" sz="1800" dirty="0">
                <a:solidFill>
                  <a:srgbClr val="FF0000"/>
                </a:solidFill>
                <a:cs typeface="Arial Unicode MS" pitchFamily="34" charset="-122"/>
              </a:rPr>
              <a:t>急性加重期后，只有</a:t>
            </a:r>
            <a:r>
              <a:rPr lang="en-US" altLang="zh-CN" sz="1800" dirty="0">
                <a:solidFill>
                  <a:srgbClr val="FF0000"/>
                </a:solidFill>
                <a:cs typeface="Arial Unicode MS" pitchFamily="34" charset="-122"/>
              </a:rPr>
              <a:t>30%</a:t>
            </a:r>
            <a:r>
              <a:rPr lang="zh-CN" altLang="en-US" sz="1800" dirty="0">
                <a:solidFill>
                  <a:srgbClr val="FF0000"/>
                </a:solidFill>
                <a:cs typeface="Arial Unicode MS" pitchFamily="34" charset="-122"/>
              </a:rPr>
              <a:t>的患者转入门诊稳定期治疗</a:t>
            </a:r>
          </a:p>
        </p:txBody>
      </p:sp>
      <p:sp>
        <p:nvSpPr>
          <p:cNvPr id="39981" name="Oval 224"/>
          <p:cNvSpPr>
            <a:spLocks noChangeArrowheads="1"/>
          </p:cNvSpPr>
          <p:nvPr/>
        </p:nvSpPr>
        <p:spPr bwMode="auto">
          <a:xfrm>
            <a:off x="3791744" y="3871662"/>
            <a:ext cx="372666" cy="264319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7757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87757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defTabSz="87757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defTabSz="87757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defTabSz="87757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defTabSz="87757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defTabSz="87757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defTabSz="87757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defTabSz="87757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Pct val="120000"/>
              <a:buFontTx/>
              <a:buNone/>
            </a:pPr>
            <a:endParaRPr lang="zh-CN" altLang="en-US" sz="900">
              <a:cs typeface="Arial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00190" y="2295626"/>
            <a:ext cx="1022682" cy="943868"/>
            <a:chOff x="6959205" y="2475311"/>
            <a:chExt cx="673894" cy="943868"/>
          </a:xfrm>
        </p:grpSpPr>
        <p:sp>
          <p:nvSpPr>
            <p:cNvPr id="39978" name="TextBox 30"/>
            <p:cNvSpPr txBox="1">
              <a:spLocks noChangeArrowheads="1"/>
            </p:cNvSpPr>
            <p:nvPr/>
          </p:nvSpPr>
          <p:spPr bwMode="auto">
            <a:xfrm>
              <a:off x="6959205" y="2717008"/>
              <a:ext cx="6738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660066"/>
                  </a:solidFill>
                  <a:ea typeface="Arial Unicode MS" pitchFamily="34" charset="-122"/>
                  <a:cs typeface="Arial Unicode MS" pitchFamily="34" charset="-122"/>
                </a:rPr>
                <a:t>N=3,840</a:t>
              </a:r>
              <a:endParaRPr lang="zh-CN" altLang="en-US" sz="1200">
                <a:solidFill>
                  <a:srgbClr val="660066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9979" name="TextBox 31"/>
            <p:cNvSpPr txBox="1">
              <a:spLocks noChangeArrowheads="1"/>
            </p:cNvSpPr>
            <p:nvPr/>
          </p:nvSpPr>
          <p:spPr bwMode="auto">
            <a:xfrm>
              <a:off x="6959205" y="2475311"/>
              <a:ext cx="6738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solidFill>
                    <a:srgbClr val="660066"/>
                  </a:solidFill>
                  <a:ea typeface="Arial Unicode MS" pitchFamily="34" charset="-122"/>
                  <a:cs typeface="Arial Unicode MS" pitchFamily="34" charset="-122"/>
                </a:rPr>
                <a:t>N=25,509</a:t>
              </a:r>
              <a:endParaRPr lang="zh-CN" altLang="en-US" sz="1200" dirty="0">
                <a:solidFill>
                  <a:srgbClr val="660066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9982" name="TextBox 30"/>
            <p:cNvSpPr txBox="1">
              <a:spLocks noChangeArrowheads="1"/>
            </p:cNvSpPr>
            <p:nvPr/>
          </p:nvSpPr>
          <p:spPr bwMode="auto">
            <a:xfrm>
              <a:off x="6959205" y="2957514"/>
              <a:ext cx="6738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solidFill>
                    <a:srgbClr val="660066"/>
                  </a:solidFill>
                  <a:ea typeface="Arial Unicode MS" pitchFamily="34" charset="-122"/>
                  <a:cs typeface="Arial Unicode MS" pitchFamily="34" charset="-122"/>
                </a:rPr>
                <a:t>N=13,106</a:t>
              </a:r>
              <a:endParaRPr lang="zh-CN" altLang="en-US" sz="1200" dirty="0">
                <a:solidFill>
                  <a:srgbClr val="660066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39983" name="Oval 224"/>
          <p:cNvSpPr>
            <a:spLocks noChangeArrowheads="1"/>
          </p:cNvSpPr>
          <p:nvPr/>
        </p:nvSpPr>
        <p:spPr bwMode="auto">
          <a:xfrm>
            <a:off x="4652962" y="2877296"/>
            <a:ext cx="519113" cy="377124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7757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87757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defTabSz="87757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defTabSz="87757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defTabSz="87757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defTabSz="87757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defTabSz="87757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defTabSz="87757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defTabSz="87757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Pct val="120000"/>
              <a:buFontTx/>
              <a:buNone/>
            </a:pPr>
            <a:endParaRPr lang="zh-CN" altLang="en-US" sz="900">
              <a:cs typeface="Arial" charset="0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4501636" y="5466337"/>
            <a:ext cx="1368190" cy="46910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5256" tIns="35088" rIns="0" bIns="35088" anchor="ctr"/>
          <a:lstStyle>
            <a:lvl1pPr marL="276225" indent="-2762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400" dirty="0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急性转稳定</a:t>
            </a:r>
          </a:p>
        </p:txBody>
      </p:sp>
      <p:grpSp>
        <p:nvGrpSpPr>
          <p:cNvPr id="39985" name="组合 32"/>
          <p:cNvGrpSpPr/>
          <p:nvPr/>
        </p:nvGrpSpPr>
        <p:grpSpPr bwMode="auto">
          <a:xfrm>
            <a:off x="4915316" y="2847813"/>
            <a:ext cx="927848" cy="489912"/>
            <a:chOff x="1630266" y="2768742"/>
            <a:chExt cx="442557" cy="228128"/>
          </a:xfrm>
        </p:grpSpPr>
        <p:sp>
          <p:nvSpPr>
            <p:cNvPr id="39993" name="下箭头 34"/>
            <p:cNvSpPr>
              <a:spLocks noChangeArrowheads="1"/>
            </p:cNvSpPr>
            <p:nvPr/>
          </p:nvSpPr>
          <p:spPr bwMode="auto">
            <a:xfrm rot="10800000">
              <a:off x="1862748" y="2768742"/>
              <a:ext cx="210075" cy="181944"/>
            </a:xfrm>
            <a:prstGeom prst="downArrow">
              <a:avLst>
                <a:gd name="adj1" fmla="val 64741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defTabSz="877570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defTabSz="87757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 defTabSz="87757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 defTabSz="87757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 defTabSz="87757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defTabSz="87757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defTabSz="87757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defTabSz="87757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defTabSz="87757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Pct val="120000"/>
                <a:buFontTx/>
                <a:buNone/>
              </a:pPr>
              <a:endParaRPr lang="zh-CN" altLang="en-US" sz="2000">
                <a:cs typeface="Arial" charset="0"/>
              </a:endParaRPr>
            </a:p>
          </p:txBody>
        </p:sp>
        <p:sp>
          <p:nvSpPr>
            <p:cNvPr id="39994" name="Rectangle 235"/>
            <p:cNvSpPr txBox="1"/>
            <p:nvPr/>
          </p:nvSpPr>
          <p:spPr bwMode="auto">
            <a:xfrm>
              <a:off x="1630266" y="2832634"/>
              <a:ext cx="431075" cy="16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830051"/>
                </a:buClr>
                <a:buFontTx/>
                <a:buNone/>
              </a:pPr>
              <a:r>
                <a:rPr lang="en-US" altLang="en-US" sz="1200" dirty="0">
                  <a:solidFill>
                    <a:schemeClr val="bg1"/>
                  </a:solidFill>
                </a:rPr>
                <a:t>11%</a:t>
              </a:r>
            </a:p>
          </p:txBody>
        </p:sp>
      </p:grpSp>
      <p:sp>
        <p:nvSpPr>
          <p:cNvPr id="39986" name="TextBox 226"/>
          <p:cNvSpPr txBox="1">
            <a:spLocks noChangeArrowheads="1"/>
          </p:cNvSpPr>
          <p:nvPr/>
        </p:nvSpPr>
        <p:spPr bwMode="auto">
          <a:xfrm>
            <a:off x="-36371" y="6672443"/>
            <a:ext cx="2264767" cy="19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 defTabSz="68389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68389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defTabSz="68389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defTabSz="68389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defTabSz="68389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defTabSz="6838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defTabSz="6838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defTabSz="6838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defTabSz="6838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2014 </a:t>
            </a:r>
            <a:r>
              <a:rPr lang="zh-CN" altLang="en-US" sz="1200" dirty="0">
                <a:solidFill>
                  <a:srgbClr val="000000"/>
                </a:solidFill>
              </a:rPr>
              <a:t>全国医保数据库抽样分析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07660" y="2065392"/>
            <a:ext cx="743801" cy="4370614"/>
            <a:chOff x="1817001" y="2258616"/>
            <a:chExt cx="270272" cy="3783636"/>
          </a:xfrm>
        </p:grpSpPr>
        <p:sp>
          <p:nvSpPr>
            <p:cNvPr id="20" name="矩形 19"/>
            <p:cNvSpPr/>
            <p:nvPr/>
          </p:nvSpPr>
          <p:spPr bwMode="auto">
            <a:xfrm>
              <a:off x="1817001" y="2258616"/>
              <a:ext cx="270272" cy="10858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急性期后</a:t>
              </a: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817001" y="4769474"/>
              <a:ext cx="270272" cy="127277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医院分布</a:t>
              </a:r>
            </a:p>
          </p:txBody>
        </p:sp>
        <p:sp>
          <p:nvSpPr>
            <p:cNvPr id="37" name="矩形 27"/>
            <p:cNvSpPr/>
            <p:nvPr/>
          </p:nvSpPr>
          <p:spPr bwMode="auto">
            <a:xfrm>
              <a:off x="1817001" y="3530042"/>
              <a:ext cx="270272" cy="107989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转入门诊比例</a:t>
              </a:r>
            </a:p>
          </p:txBody>
        </p:sp>
      </p:grpSp>
      <p:sp>
        <p:nvSpPr>
          <p:cNvPr id="39988" name="Rectangle 3"/>
          <p:cNvSpPr>
            <a:spLocks noChangeArrowheads="1"/>
          </p:cNvSpPr>
          <p:nvPr/>
        </p:nvSpPr>
        <p:spPr bwMode="auto">
          <a:xfrm>
            <a:off x="8253087" y="2099545"/>
            <a:ext cx="279452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/>
              <a:t>根据城市的人口规模现状、经济发展水平、影响力、辐射力、知名度等，将中国城市分为</a:t>
            </a:r>
            <a:r>
              <a:rPr lang="en-US" altLang="zh-CN" sz="1400" dirty="0"/>
              <a:t>1-6</a:t>
            </a:r>
            <a:r>
              <a:rPr lang="zh-CN" altLang="en-US" sz="1400" dirty="0"/>
              <a:t>类。</a:t>
            </a:r>
            <a:endParaRPr lang="en-US" altLang="zh-CN" sz="1400" dirty="0"/>
          </a:p>
        </p:txBody>
      </p:sp>
      <p:sp>
        <p:nvSpPr>
          <p:cNvPr id="39989" name="TextBox 5"/>
          <p:cNvSpPr txBox="1">
            <a:spLocks noChangeArrowheads="1"/>
          </p:cNvSpPr>
          <p:nvPr/>
        </p:nvSpPr>
        <p:spPr bwMode="auto">
          <a:xfrm>
            <a:off x="8372099" y="3396494"/>
            <a:ext cx="25564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zh-CN" sz="1400" dirty="0"/>
              <a:t>1</a:t>
            </a:r>
            <a:r>
              <a:rPr lang="zh-CN" altLang="en-US" sz="1400" dirty="0"/>
              <a:t>类城市：北上广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zh-CN" sz="1400" dirty="0"/>
              <a:t>2</a:t>
            </a:r>
            <a:r>
              <a:rPr lang="zh-CN" altLang="en-US" sz="1400" dirty="0"/>
              <a:t>类城市：主要为省会城市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zh-CN" sz="1400" dirty="0"/>
              <a:t>3</a:t>
            </a:r>
            <a:r>
              <a:rPr lang="zh-CN" altLang="en-US" sz="1400" dirty="0"/>
              <a:t>类城市：主要为地级市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zh-CN" sz="1400" dirty="0"/>
              <a:t>4</a:t>
            </a:r>
            <a:r>
              <a:rPr lang="zh-CN" altLang="en-US" sz="1400" dirty="0"/>
              <a:t>类城市：主要为县级市</a:t>
            </a:r>
            <a:endParaRPr lang="en-US" altLang="en-US" sz="1400" dirty="0"/>
          </a:p>
        </p:txBody>
      </p:sp>
      <p:sp>
        <p:nvSpPr>
          <p:cNvPr id="39990" name="标题 2"/>
          <p:cNvSpPr>
            <a:spLocks noGrp="1"/>
          </p:cNvSpPr>
          <p:nvPr>
            <p:ph type="title"/>
          </p:nvPr>
        </p:nvSpPr>
        <p:spPr>
          <a:xfrm>
            <a:off x="479376" y="369959"/>
            <a:ext cx="11305256" cy="66819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60%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的慢阻肺患者在急性加重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后即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终止治疗</a:t>
            </a:r>
          </a:p>
        </p:txBody>
      </p:sp>
      <p:graphicFrame>
        <p:nvGraphicFramePr>
          <p:cNvPr id="5" name="Object 55"/>
          <p:cNvGraphicFramePr/>
          <p:nvPr/>
        </p:nvGraphicFramePr>
        <p:xfrm>
          <a:off x="-583967" y="3871662"/>
          <a:ext cx="6715971" cy="369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231229"/>
            <a:ext cx="10153128" cy="1325563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早发现、早诊断和早干预是我国慢阻肺疾病防治的主要研究方向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7671" y="1687004"/>
            <a:ext cx="7732842" cy="3047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521" y="6525344"/>
            <a:ext cx="51583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钟南山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中华结核和呼吸杂志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2012;35(4):243-245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3525" y="3627839"/>
            <a:ext cx="4513055" cy="3045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文本框 20"/>
          <p:cNvSpPr txBox="1"/>
          <p:nvPr/>
        </p:nvSpPr>
        <p:spPr>
          <a:xfrm>
            <a:off x="2203637" y="4664021"/>
            <a:ext cx="3430958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我国慢阻肺防治现状：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诊断率远远低于患病率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治疗率也远低于实际患病率</a:t>
            </a:r>
          </a:p>
        </p:txBody>
      </p:sp>
      <p:sp>
        <p:nvSpPr>
          <p:cNvPr id="5" name="矩形 4"/>
          <p:cNvSpPr/>
          <p:nvPr/>
        </p:nvSpPr>
        <p:spPr>
          <a:xfrm>
            <a:off x="1864708" y="6021288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改善慢阻肺长期预后，及早诊断是关键</a:t>
            </a:r>
          </a:p>
        </p:txBody>
      </p:sp>
      <p:sp>
        <p:nvSpPr>
          <p:cNvPr id="7" name="下箭头 6"/>
          <p:cNvSpPr/>
          <p:nvPr/>
        </p:nvSpPr>
        <p:spPr>
          <a:xfrm>
            <a:off x="3521664" y="5925052"/>
            <a:ext cx="384464" cy="186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596008" y="227896"/>
            <a:ext cx="9252520" cy="82484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做好慢阻肺防治工作，需发挥基层医院的重要作用</a:t>
            </a:r>
          </a:p>
        </p:txBody>
      </p:sp>
      <p:sp>
        <p:nvSpPr>
          <p:cNvPr id="4" name="矩形 3"/>
          <p:cNvSpPr/>
          <p:nvPr/>
        </p:nvSpPr>
        <p:spPr>
          <a:xfrm>
            <a:off x="2315580" y="1677091"/>
            <a:ext cx="7704856" cy="4056165"/>
          </a:xfrm>
          <a:prstGeom prst="rect">
            <a:avLst/>
          </a:prstGeom>
          <a:noFill/>
          <a:ln>
            <a:solidFill>
              <a:srgbClr val="CC009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" descr="d:\阿里旺旺\360se6\User Data\temp\_id=158672.png.png"/>
          <p:cNvPicPr>
            <a:picLocks noChangeAspect="1" noChangeArrowheads="1"/>
          </p:cNvPicPr>
          <p:nvPr/>
        </p:nvPicPr>
        <p:blipFill>
          <a:blip r:embed="rId2" cstate="print"/>
          <a:srcRect l="30000"/>
          <a:stretch>
            <a:fillRect/>
          </a:stretch>
        </p:blipFill>
        <p:spPr bwMode="auto">
          <a:xfrm rot="20566628" flipH="1">
            <a:off x="2137814" y="1401696"/>
            <a:ext cx="385553" cy="55079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330591" y="1903982"/>
            <a:ext cx="691276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普及肺功能检查</a:t>
            </a:r>
            <a:endParaRPr lang="en-US" altLang="zh-CN" sz="200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提高医务人员专业知识和技能</a:t>
            </a:r>
            <a:endParaRPr lang="en-US" altLang="zh-CN" sz="200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明确分级治疗与转诊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建立规范化诊疗体系</a:t>
            </a:r>
            <a:endParaRPr lang="en-US" altLang="zh-CN" sz="200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开展防治教育工作，提高公众对慢阻肺的认知，给患者和家属普及疾病知识，改善用药技巧</a:t>
            </a:r>
            <a:endParaRPr lang="en-US" altLang="zh-CN" sz="200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开展高危人群的筛查、监测与干预</a:t>
            </a:r>
            <a:endParaRPr lang="en-US" altLang="zh-CN" sz="200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建立控烟及科学戒烟体系</a:t>
            </a:r>
            <a:endParaRPr lang="en-US" altLang="zh-CN" sz="200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zh-CN" b="1" dirty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dirty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88" y="6381328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王辰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中华医学信息导报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.2013;28(8):17.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文富强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中华医学信息导报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.2013;28(8):17.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9584" y="54868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目  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6208" y="1772816"/>
            <a:ext cx="9840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慢阻肺诊断和治疗的现状与危害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GOLD 2017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稳定期药物治疗策略</a:t>
            </a:r>
            <a:endParaRPr lang="en-US" altLang="zh-CN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慢阻肺稳定期药物的吸入装置与吸入技术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106313" y="274638"/>
            <a:ext cx="12385376" cy="114300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GOLD2017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慢性阻塞性肺疾病全球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倡议正式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发布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33847" y="1523219"/>
            <a:ext cx="9505056" cy="4974574"/>
            <a:chOff x="611560" y="1731588"/>
            <a:chExt cx="7424790" cy="4081220"/>
          </a:xfrm>
        </p:grpSpPr>
        <p:cxnSp>
          <p:nvCxnSpPr>
            <p:cNvPr id="37" name="MH_Other_1"/>
            <p:cNvCxnSpPr>
              <a:cxnSpLocks noChangeShapeType="1"/>
            </p:cNvCxnSpPr>
            <p:nvPr>
              <p:custDataLst>
                <p:tags r:id="rId3"/>
              </p:custDataLst>
            </p:nvPr>
          </p:nvCxnSpPr>
          <p:spPr bwMode="auto">
            <a:xfrm>
              <a:off x="3113460" y="3416544"/>
              <a:ext cx="1692275" cy="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MH_Other_2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>
              <a:off x="4942260" y="3416544"/>
              <a:ext cx="1727200" cy="0"/>
            </a:xfrm>
            <a:prstGeom prst="line">
              <a:avLst/>
            </a:prstGeom>
            <a:noFill/>
            <a:ln w="6350">
              <a:solidFill>
                <a:schemeClr val="accent4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3" name="MH_Other_4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1271960" y="3416544"/>
              <a:ext cx="1692275" cy="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</a:ln>
          </p:spPr>
        </p:cxnSp>
        <p:sp>
          <p:nvSpPr>
            <p:cNvPr id="7" name="MH_Other_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986460" y="3362569"/>
              <a:ext cx="107950" cy="10795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8" name="MH_Other_8"/>
            <p:cNvSpPr/>
            <p:nvPr>
              <p:custDataLst>
                <p:tags r:id="rId7"/>
              </p:custDataLst>
            </p:nvPr>
          </p:nvSpPr>
          <p:spPr bwMode="auto">
            <a:xfrm rot="13500000" flipV="1">
              <a:off x="2748335" y="4022969"/>
              <a:ext cx="657225" cy="655638"/>
            </a:xfrm>
            <a:custGeom>
              <a:avLst/>
              <a:gdLst>
                <a:gd name="T0" fmla="*/ 0 w 740229"/>
                <a:gd name="T1" fmla="*/ 97232 h 740229"/>
                <a:gd name="T2" fmla="*/ 100469 w 740229"/>
                <a:gd name="T3" fmla="*/ 0 h 740229"/>
                <a:gd name="T4" fmla="*/ 200937 w 740229"/>
                <a:gd name="T5" fmla="*/ 0 h 740229"/>
                <a:gd name="T6" fmla="*/ 200937 w 740229"/>
                <a:gd name="T7" fmla="*/ 97232 h 740229"/>
                <a:gd name="T8" fmla="*/ 100468 w 740229"/>
                <a:gd name="T9" fmla="*/ 194461 h 740229"/>
                <a:gd name="T10" fmla="*/ -1 w 740229"/>
                <a:gd name="T11" fmla="*/ 97232 h 740229"/>
                <a:gd name="T12" fmla="*/ 0 w 740229"/>
                <a:gd name="T13" fmla="*/ 97232 h 7402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0229" h="740229">
                  <a:moveTo>
                    <a:pt x="0" y="370115"/>
                  </a:moveTo>
                  <a:cubicBezTo>
                    <a:pt x="0" y="165706"/>
                    <a:pt x="165706" y="0"/>
                    <a:pt x="370115" y="0"/>
                  </a:cubicBezTo>
                  <a:lnTo>
                    <a:pt x="740229" y="0"/>
                  </a:lnTo>
                  <a:lnTo>
                    <a:pt x="740229" y="370115"/>
                  </a:lnTo>
                  <a:cubicBezTo>
                    <a:pt x="740229" y="574524"/>
                    <a:pt x="574523" y="740230"/>
                    <a:pt x="370114" y="740230"/>
                  </a:cubicBezTo>
                  <a:cubicBezTo>
                    <a:pt x="165705" y="740230"/>
                    <a:pt x="-1" y="574524"/>
                    <a:pt x="-1" y="370115"/>
                  </a:cubicBezTo>
                  <a:lnTo>
                    <a:pt x="0" y="3701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MH_Other_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680573" y="3362569"/>
              <a:ext cx="107950" cy="10795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20000"/>
                  <a:lumOff val="80000"/>
                </a:schemeClr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MH_Other_10"/>
            <p:cNvSpPr/>
            <p:nvPr>
              <p:custDataLst>
                <p:tags r:id="rId9"/>
              </p:custDataLst>
            </p:nvPr>
          </p:nvSpPr>
          <p:spPr bwMode="auto">
            <a:xfrm rot="13500000" flipV="1">
              <a:off x="6442448" y="4022969"/>
              <a:ext cx="657225" cy="655638"/>
            </a:xfrm>
            <a:custGeom>
              <a:avLst/>
              <a:gdLst>
                <a:gd name="T0" fmla="*/ 0 w 740229"/>
                <a:gd name="T1" fmla="*/ 369434 h 740229"/>
                <a:gd name="T2" fmla="*/ 371817 w 740229"/>
                <a:gd name="T3" fmla="*/ 0 h 740229"/>
                <a:gd name="T4" fmla="*/ 743633 w 740229"/>
                <a:gd name="T5" fmla="*/ 0 h 740229"/>
                <a:gd name="T6" fmla="*/ 743633 w 740229"/>
                <a:gd name="T7" fmla="*/ 369434 h 740229"/>
                <a:gd name="T8" fmla="*/ 371815 w 740229"/>
                <a:gd name="T9" fmla="*/ 738869 h 740229"/>
                <a:gd name="T10" fmla="*/ -1 w 740229"/>
                <a:gd name="T11" fmla="*/ 369434 h 740229"/>
                <a:gd name="T12" fmla="*/ 0 w 740229"/>
                <a:gd name="T13" fmla="*/ 369434 h 7402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0229" h="740229">
                  <a:moveTo>
                    <a:pt x="0" y="370115"/>
                  </a:moveTo>
                  <a:cubicBezTo>
                    <a:pt x="0" y="165706"/>
                    <a:pt x="165706" y="0"/>
                    <a:pt x="370115" y="0"/>
                  </a:cubicBezTo>
                  <a:lnTo>
                    <a:pt x="740229" y="0"/>
                  </a:lnTo>
                  <a:lnTo>
                    <a:pt x="740229" y="370115"/>
                  </a:lnTo>
                  <a:cubicBezTo>
                    <a:pt x="740229" y="574524"/>
                    <a:pt x="574523" y="740230"/>
                    <a:pt x="370114" y="740230"/>
                  </a:cubicBezTo>
                  <a:cubicBezTo>
                    <a:pt x="165705" y="740230"/>
                    <a:pt x="-1" y="574524"/>
                    <a:pt x="-1" y="370115"/>
                  </a:cubicBezTo>
                  <a:lnTo>
                    <a:pt x="0" y="3701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61" name="MH_Other_11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611560" y="3416544"/>
              <a:ext cx="504825" cy="0"/>
            </a:xfrm>
            <a:prstGeom prst="line">
              <a:avLst/>
            </a:prstGeom>
            <a:noFill/>
            <a:ln w="6350">
              <a:solidFill>
                <a:srgbClr val="47D7C6"/>
              </a:solidFill>
              <a:round/>
            </a:ln>
          </p:spPr>
        </p:cxnSp>
        <p:sp>
          <p:nvSpPr>
            <p:cNvPr id="4" name="MH_Other_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146548" y="3362569"/>
              <a:ext cx="107950" cy="10795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MH_Other_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834310" y="3362569"/>
              <a:ext cx="107950" cy="10795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20000"/>
                  <a:lumOff val="80000"/>
                </a:schemeClr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MH_Other_16"/>
            <p:cNvSpPr/>
            <p:nvPr>
              <p:custDataLst>
                <p:tags r:id="rId13"/>
              </p:custDataLst>
            </p:nvPr>
          </p:nvSpPr>
          <p:spPr bwMode="auto">
            <a:xfrm rot="8100000">
              <a:off x="4596185" y="2081457"/>
              <a:ext cx="655638" cy="657225"/>
            </a:xfrm>
            <a:custGeom>
              <a:avLst/>
              <a:gdLst>
                <a:gd name="T0" fmla="*/ 0 w 740229"/>
                <a:gd name="T1" fmla="*/ 371819 h 740229"/>
                <a:gd name="T2" fmla="*/ 369434 w 740229"/>
                <a:gd name="T3" fmla="*/ 0 h 740229"/>
                <a:gd name="T4" fmla="*/ 738868 w 740229"/>
                <a:gd name="T5" fmla="*/ 0 h 740229"/>
                <a:gd name="T6" fmla="*/ 738868 w 740229"/>
                <a:gd name="T7" fmla="*/ 371819 h 740229"/>
                <a:gd name="T8" fmla="*/ 369433 w 740229"/>
                <a:gd name="T9" fmla="*/ 743637 h 740229"/>
                <a:gd name="T10" fmla="*/ -1 w 740229"/>
                <a:gd name="T11" fmla="*/ 371819 h 740229"/>
                <a:gd name="T12" fmla="*/ 0 w 740229"/>
                <a:gd name="T13" fmla="*/ 371819 h 7402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0229" h="740229">
                  <a:moveTo>
                    <a:pt x="0" y="370115"/>
                  </a:moveTo>
                  <a:cubicBezTo>
                    <a:pt x="0" y="165706"/>
                    <a:pt x="165706" y="0"/>
                    <a:pt x="370115" y="0"/>
                  </a:cubicBezTo>
                  <a:lnTo>
                    <a:pt x="740229" y="0"/>
                  </a:lnTo>
                  <a:lnTo>
                    <a:pt x="740229" y="370115"/>
                  </a:lnTo>
                  <a:cubicBezTo>
                    <a:pt x="740229" y="574524"/>
                    <a:pt x="574523" y="740230"/>
                    <a:pt x="370114" y="740230"/>
                  </a:cubicBezTo>
                  <a:cubicBezTo>
                    <a:pt x="165705" y="740230"/>
                    <a:pt x="-1" y="574524"/>
                    <a:pt x="-1" y="370115"/>
                  </a:cubicBezTo>
                  <a:lnTo>
                    <a:pt x="0" y="3701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71" name="MH_Other_21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611560" y="3416544"/>
              <a:ext cx="504825" cy="0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round/>
            </a:ln>
          </p:spPr>
        </p:cxnSp>
        <p:sp>
          <p:nvSpPr>
            <p:cNvPr id="2073" name="MH_SubTitle_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56023" y="2916482"/>
              <a:ext cx="9477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2001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4" name="MH_SubTitle_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450135" y="2916482"/>
              <a:ext cx="9477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2011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5" name="MH_SubTitle_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661023" y="3500682"/>
              <a:ext cx="8334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2006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6" name="MH_SubTitle_4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256710" y="3500682"/>
              <a:ext cx="10287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2017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MH_Text_3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333432" y="3631416"/>
              <a:ext cx="1190625" cy="120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lvl="1">
                <a:lnSpc>
                  <a:spcPts val="2325"/>
                </a:lnSpc>
                <a:buNone/>
              </a:pPr>
              <a:endParaRPr lang="en-US" altLang="zh-CN" sz="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21575" y="3588976"/>
              <a:ext cx="1357322" cy="2223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2011GOLD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对慢阻肺评估方式和管理的模式有了较大的更新，并涵盖了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个新的章节：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COPD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急性加重期和合并症。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678236" y="3623988"/>
              <a:ext cx="1357322" cy="1280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2001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年第一版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GOLD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发布，为慢阻肺的规范化诊治提供了指导。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5828722" y="1825953"/>
              <a:ext cx="2000264" cy="1752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GOLD2017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对多个章节进行了更新，主要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涉及等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方面。为慢阻肺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慢阻肺定义、综合评估工具、</a:t>
              </a:r>
              <a:r>
                <a:rPr lang="zh-CN" altLang="zh-CN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治疗方案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个体化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治疗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提出更多的治疗选择。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284828" y="2074956"/>
              <a:ext cx="1603367" cy="1516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2006GOLD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对慢阻肺的定义、肺功能评估、发病机制、治疗策略等方面进行了更新。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2710032" y="3874728"/>
              <a:ext cx="723897" cy="946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6178962" y="3874728"/>
              <a:ext cx="1176335" cy="1504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2" name="组合 51"/>
            <p:cNvGrpSpPr/>
            <p:nvPr/>
          </p:nvGrpSpPr>
          <p:grpSpPr>
            <a:xfrm>
              <a:off x="4601559" y="2017340"/>
              <a:ext cx="720147" cy="971310"/>
              <a:chOff x="4071934" y="1285860"/>
              <a:chExt cx="720147" cy="971310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4" cstate="print"/>
              <a:srcRect/>
              <a:stretch>
                <a:fillRect/>
              </a:stretch>
            </p:blipFill>
            <p:spPr bwMode="auto">
              <a:xfrm>
                <a:off x="4071934" y="1285860"/>
                <a:ext cx="720147" cy="9346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4293390" y="2055003"/>
                <a:ext cx="421486" cy="20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" b="1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2011 REPORT</a:t>
                </a:r>
                <a:endParaRPr lang="zh-CN" altLang="en-US" sz="3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821112" y="2017340"/>
              <a:ext cx="720147" cy="971310"/>
              <a:chOff x="4071934" y="1285860"/>
              <a:chExt cx="720147" cy="971310"/>
            </a:xfrm>
          </p:grpSpPr>
          <p:pic>
            <p:nvPicPr>
              <p:cNvPr id="57" name="Picture 4"/>
              <p:cNvPicPr>
                <a:picLocks noChangeAspect="1" noChangeArrowheads="1"/>
              </p:cNvPicPr>
              <p:nvPr/>
            </p:nvPicPr>
            <p:blipFill>
              <a:blip r:embed="rId24" cstate="print"/>
              <a:srcRect/>
              <a:stretch>
                <a:fillRect/>
              </a:stretch>
            </p:blipFill>
            <p:spPr bwMode="auto">
              <a:xfrm>
                <a:off x="4071934" y="1285860"/>
                <a:ext cx="720147" cy="9346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4293390" y="2055003"/>
                <a:ext cx="421486" cy="20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" b="1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2001 REPORT</a:t>
                </a:r>
                <a:endParaRPr lang="zh-CN" altLang="en-US" sz="3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2" name="圆角矩形 61"/>
            <p:cNvSpPr/>
            <p:nvPr/>
          </p:nvSpPr>
          <p:spPr>
            <a:xfrm>
              <a:off x="5678896" y="1731588"/>
              <a:ext cx="2357454" cy="3857652"/>
            </a:xfrm>
            <a:prstGeom prst="roundRect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矩形 20"/>
          <p:cNvSpPr/>
          <p:nvPr/>
        </p:nvSpPr>
        <p:spPr>
          <a:xfrm>
            <a:off x="-90530" y="6603374"/>
            <a:ext cx="792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GOLD 2001,2006,2011,2017  Global Strategy for the Diagnosis, Management and Prevention of COPD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39854" y="5086558"/>
            <a:ext cx="1770797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1631504" y="332656"/>
            <a:ext cx="8928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新版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ABCD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评估工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具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1504" y="1268760"/>
            <a:ext cx="8856984" cy="475252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1752600" y="1524001"/>
            <a:ext cx="8712200" cy="5006975"/>
            <a:chOff x="228600" y="1447800"/>
            <a:chExt cx="8712200" cy="5006975"/>
          </a:xfrm>
        </p:grpSpPr>
        <p:sp>
          <p:nvSpPr>
            <p:cNvPr id="5" name="圆角矩形 4"/>
            <p:cNvSpPr/>
            <p:nvPr/>
          </p:nvSpPr>
          <p:spPr>
            <a:xfrm>
              <a:off x="3468688" y="3214687"/>
              <a:ext cx="2160587" cy="64293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GOALS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5108575" y="1876425"/>
              <a:ext cx="0" cy="143986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108575" y="1844675"/>
              <a:ext cx="1497013" cy="158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3927475" y="1824037"/>
              <a:ext cx="17463" cy="14763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171700" y="1808162"/>
              <a:ext cx="1728788" cy="158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228600" y="1497012"/>
              <a:ext cx="3095625" cy="642938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急性期治疗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907088" y="1447800"/>
              <a:ext cx="3033712" cy="642937"/>
            </a:xfrm>
            <a:prstGeom prst="round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稳定期治疗</a:t>
              </a:r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485775" y="2649537"/>
              <a:ext cx="2838450" cy="1138238"/>
            </a:xfrm>
            <a:prstGeom prst="wedgeRoundRectCallout">
              <a:avLst>
                <a:gd name="adj1" fmla="val -56578"/>
                <a:gd name="adj2" fmla="val -22554"/>
                <a:gd name="adj3" fmla="val 1666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最大程度降低当前急需加重的影响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439738" y="4311650"/>
              <a:ext cx="2884487" cy="1155700"/>
            </a:xfrm>
            <a:prstGeom prst="wedgeRoundRectCallout">
              <a:avLst>
                <a:gd name="adj1" fmla="val -56578"/>
                <a:gd name="adj2" fmla="val -22554"/>
                <a:gd name="adj3" fmla="val 1666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预防可能发生的急性加重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57188" y="2166937"/>
              <a:ext cx="0" cy="4287838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804275" y="2060575"/>
              <a:ext cx="79375" cy="4287837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标注 15"/>
            <p:cNvSpPr/>
            <p:nvPr/>
          </p:nvSpPr>
          <p:spPr>
            <a:xfrm flipH="1">
              <a:off x="5907088" y="2311400"/>
              <a:ext cx="2786062" cy="1978025"/>
            </a:xfrm>
            <a:prstGeom prst="wedgeRoundRectCallout">
              <a:avLst>
                <a:gd name="adj1" fmla="val -56578"/>
                <a:gd name="adj2" fmla="val -22554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3737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减轻症状：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缓解症状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改善运动耐量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改善生活质量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圆角矩形标注 16"/>
            <p:cNvSpPr/>
            <p:nvPr/>
          </p:nvSpPr>
          <p:spPr>
            <a:xfrm flipH="1">
              <a:off x="5942013" y="4505325"/>
              <a:ext cx="2786062" cy="1843087"/>
            </a:xfrm>
            <a:prstGeom prst="wedgeRoundRectCallout">
              <a:avLst>
                <a:gd name="adj1" fmla="val -56578"/>
                <a:gd name="adj2" fmla="val -22554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3737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减少风险：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预防疾病进展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预防和治疗急性加重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降低死亡率</a:t>
              </a:r>
            </a:p>
          </p:txBody>
        </p:sp>
      </p:grp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0" y="6581775"/>
            <a:ext cx="6096000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© 2017 Global Initiative for Chronic Obstructive Lung Disease</a:t>
            </a: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586581" y="152866"/>
            <a:ext cx="109728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慢性阻塞性肺病全程治疗目标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3432" y="1628800"/>
            <a:ext cx="5400600" cy="38942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800" u="sng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zh-CN" sz="2800" u="sng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组患者</a:t>
            </a:r>
            <a:endParaRPr lang="zh-CN" altLang="zh-CN" sz="2800" u="sng" kern="1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sz="28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所有</a:t>
            </a:r>
            <a:r>
              <a:rPr lang="en-US" altLang="zh-CN" sz="28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zh-CN" sz="28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组患者均需要使用支气管扩张剂（短效或者长效）</a:t>
            </a:r>
            <a:endParaRPr lang="en-US" altLang="zh-CN" sz="2800" kern="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  <a:cs typeface="Helvetica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sz="2800" kern="0" dirty="0">
                <a:solidFill>
                  <a:srgbClr val="3E3E3E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评估疗效后可继续、停用或者更换其他支气管扩张剂</a:t>
            </a:r>
            <a:r>
              <a:rPr lang="en-US" altLang="zh-CN" sz="2800" kern="0" dirty="0">
                <a:solidFill>
                  <a:srgbClr val="3E3E3E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2800" kern="0" dirty="0">
                <a:solidFill>
                  <a:srgbClr val="3E3E3E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endParaRPr lang="zh-CN" altLang="zh-CN" sz="2800" kern="1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876939" y="1916832"/>
            <a:ext cx="4681672" cy="3862475"/>
            <a:chOff x="3757164" y="1948866"/>
            <a:chExt cx="4681672" cy="3862475"/>
          </a:xfrm>
        </p:grpSpPr>
        <p:sp>
          <p:nvSpPr>
            <p:cNvPr id="6" name="矩形 5"/>
            <p:cNvSpPr/>
            <p:nvPr/>
          </p:nvSpPr>
          <p:spPr>
            <a:xfrm>
              <a:off x="3757164" y="1948866"/>
              <a:ext cx="4681672" cy="3281671"/>
            </a:xfrm>
            <a:prstGeom prst="rect">
              <a:avLst/>
            </a:prstGeom>
            <a:noFill/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192822" y="4572923"/>
              <a:ext cx="2247461" cy="37965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一种支气管扩张剂</a:t>
              </a:r>
            </a:p>
          </p:txBody>
        </p:sp>
        <p:cxnSp>
          <p:nvCxnSpPr>
            <p:cNvPr id="8" name="直接箭头连接符 7"/>
            <p:cNvCxnSpPr>
              <a:stCxn id="7" idx="0"/>
            </p:cNvCxnSpPr>
            <p:nvPr/>
          </p:nvCxnSpPr>
          <p:spPr>
            <a:xfrm flipH="1" flipV="1">
              <a:off x="6312524" y="4005945"/>
              <a:ext cx="4029" cy="5669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497183" y="3589701"/>
              <a:ext cx="1630680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评估效果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6308494" y="3022723"/>
              <a:ext cx="4029" cy="56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792113" y="2298980"/>
              <a:ext cx="3063240" cy="6669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继续使用，中止使用或尝试另一种支气管扩张剂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57164" y="2021933"/>
              <a:ext cx="1034949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zh-CN" altLang="en-US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组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757164" y="5411295"/>
              <a:ext cx="4681672" cy="400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35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注：标注</a:t>
              </a:r>
              <a:r>
                <a:rPr lang="zh-CN" altLang="en-US" sz="1335" b="1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的绿色的框</a:t>
              </a:r>
              <a:r>
                <a:rPr lang="zh-CN" altLang="en-US" sz="1335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和箭头代表优先选择治疗途径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8967" y="1013145"/>
            <a:ext cx="7008681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u="sng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B</a:t>
            </a:r>
            <a:r>
              <a:rPr lang="zh-CN" altLang="zh-CN" sz="2000" u="sng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组患者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B</a:t>
            </a:r>
            <a:r>
              <a:rPr lang="zh-CN" altLang="zh-CN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组患者的起始用药是长效支气管扩张剂（</a:t>
            </a:r>
            <a:r>
              <a:rPr lang="en-US" altLang="zh-CN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LAMA</a:t>
            </a:r>
            <a:r>
              <a:rPr lang="zh-CN" altLang="zh-CN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或</a:t>
            </a:r>
            <a:r>
              <a:rPr lang="en-US" altLang="zh-CN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LABA</a:t>
            </a:r>
            <a:r>
              <a:rPr lang="zh-CN" altLang="zh-CN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）</a:t>
            </a:r>
            <a:r>
              <a:rPr lang="zh-CN" altLang="zh-CN" kern="0" dirty="0">
                <a:solidFill>
                  <a:srgbClr val="5B9BD5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：</a:t>
            </a: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长效支扩剂效果优于按需使用的短效支扩</a:t>
            </a:r>
            <a:r>
              <a:rPr lang="zh-CN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目前无证据支持在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组患者中哪类长效支扩剂作为初始治疗药物能够更好的缓解症状，具体药物选择应根据患者对症状缓解程度的感受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若单药治疗下呼吸困难未缓解，推荐</a:t>
            </a:r>
            <a:r>
              <a:rPr lang="en-US" altLang="zh-CN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LAMA/LABA</a:t>
            </a:r>
            <a:r>
              <a:rPr lang="zh-CN" altLang="zh-CN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联合治疗</a:t>
            </a:r>
            <a:endParaRPr lang="en-US" altLang="zh-CN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若患者存在重度呼吸困难，</a:t>
            </a:r>
            <a:r>
              <a:rPr lang="en-US" altLang="zh-CN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 LAMA/LABA</a:t>
            </a:r>
            <a:r>
              <a:rPr lang="zh-CN" altLang="zh-CN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可作为初始用药</a:t>
            </a:r>
            <a:endParaRPr lang="en-US" altLang="zh-CN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若加用另外一种支气管扩张剂没有改善症状，建议降级治疗至使用一种支气管扩张剂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需要综合考虑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组患者可能存在的、对症状和预后有影响的合并症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，以及采取非药物治疗（肺减容，肺康复）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433226" y="1916832"/>
            <a:ext cx="4320480" cy="3905021"/>
            <a:chOff x="3623305" y="2357072"/>
            <a:chExt cx="5118039" cy="3905021"/>
          </a:xfrm>
        </p:grpSpPr>
        <p:sp>
          <p:nvSpPr>
            <p:cNvPr id="6" name="矩形 5"/>
            <p:cNvSpPr/>
            <p:nvPr/>
          </p:nvSpPr>
          <p:spPr>
            <a:xfrm>
              <a:off x="3623305" y="2357072"/>
              <a:ext cx="5118039" cy="3281671"/>
            </a:xfrm>
            <a:prstGeom prst="rect">
              <a:avLst/>
            </a:prstGeom>
            <a:noFill/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22140" y="4570759"/>
              <a:ext cx="3320367" cy="66697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一种长效支气管扩张</a:t>
              </a:r>
              <a:r>
                <a:rPr lang="zh-CN" altLang="en-US" sz="1865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剂</a:t>
              </a:r>
              <a:endParaRPr lang="en-US" altLang="zh-CN" sz="18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865" b="1" dirty="0" smtClean="0">
                  <a:solidFill>
                    <a:srgbClr val="CC0099"/>
                  </a:solidFill>
                  <a:latin typeface="微软雅黑" pitchFamily="34" charset="-122"/>
                  <a:ea typeface="微软雅黑" pitchFamily="34" charset="-122"/>
                </a:rPr>
                <a:t>LAMA </a:t>
              </a:r>
              <a:r>
                <a:rPr lang="zh-CN" altLang="en-US" sz="1865" b="1" dirty="0">
                  <a:solidFill>
                    <a:srgbClr val="CC0099"/>
                  </a:solidFill>
                  <a:latin typeface="微软雅黑" pitchFamily="34" charset="-122"/>
                  <a:ea typeface="微软雅黑" pitchFamily="34" charset="-122"/>
                </a:rPr>
                <a:t>或</a:t>
              </a:r>
              <a:r>
                <a:rPr lang="en-US" altLang="zh-CN" sz="1865" b="1" dirty="0">
                  <a:solidFill>
                    <a:srgbClr val="CC0099"/>
                  </a:solidFill>
                  <a:latin typeface="微软雅黑" pitchFamily="34" charset="-122"/>
                  <a:ea typeface="微软雅黑" pitchFamily="34" charset="-122"/>
                </a:rPr>
                <a:t>LABA</a:t>
              </a:r>
              <a:endParaRPr lang="zh-CN" altLang="en-US" sz="1865" b="1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上箭头 7"/>
            <p:cNvSpPr/>
            <p:nvPr/>
          </p:nvSpPr>
          <p:spPr>
            <a:xfrm>
              <a:off x="6140550" y="3659338"/>
              <a:ext cx="132943" cy="911421"/>
            </a:xfrm>
            <a:prstGeom prst="upArrow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45608" y="3924001"/>
              <a:ext cx="1365713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症状明显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52571" y="3231350"/>
              <a:ext cx="2259506" cy="37965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5" b="1" dirty="0">
                  <a:solidFill>
                    <a:srgbClr val="CC0099"/>
                  </a:solidFill>
                  <a:latin typeface="微软雅黑" pitchFamily="34" charset="-122"/>
                  <a:ea typeface="微软雅黑" pitchFamily="34" charset="-122"/>
                </a:rPr>
                <a:t>LAMA+LABA</a:t>
              </a:r>
              <a:endParaRPr lang="zh-CN" altLang="en-US" sz="1865" b="1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16615" y="2430055"/>
              <a:ext cx="1034949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958305" y="5862047"/>
              <a:ext cx="4681672" cy="400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35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注：标注</a:t>
              </a:r>
              <a:r>
                <a:rPr lang="zh-CN" altLang="en-US" sz="1335" b="1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的绿色的框</a:t>
              </a:r>
              <a:r>
                <a:rPr lang="zh-CN" altLang="en-US" sz="1335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和箭头代表优先选择治疗途径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393" y="1844824"/>
            <a:ext cx="61568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u="sng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zh-CN" sz="2000" u="sng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组患者</a:t>
            </a:r>
            <a:endParaRPr lang="zh-CN" altLang="zh-CN" sz="2000" u="sng" kern="1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zh-CN" sz="20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组患者的起始用药是长效支气管扩张剂单药治疗，推荐</a:t>
            </a:r>
            <a:r>
              <a:rPr lang="en-US" altLang="zh-CN" sz="20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LAMA</a:t>
            </a:r>
            <a:r>
              <a:rPr lang="zh-CN" altLang="zh-CN" sz="2000" kern="0" dirty="0">
                <a:solidFill>
                  <a:srgbClr val="3E3E3E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：在两项头对头研究中，</a:t>
            </a:r>
            <a:r>
              <a:rPr lang="en-US" altLang="zh-CN" sz="2000" kern="0" dirty="0">
                <a:solidFill>
                  <a:srgbClr val="3E3E3E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LAMA</a:t>
            </a:r>
            <a:r>
              <a:rPr lang="zh-CN" altLang="zh-CN" sz="2000" kern="0" dirty="0">
                <a:solidFill>
                  <a:srgbClr val="3E3E3E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在预防急性加重方面优于</a:t>
            </a:r>
            <a:r>
              <a:rPr lang="en-US" altLang="zh-CN" sz="2000" kern="0" dirty="0">
                <a:solidFill>
                  <a:srgbClr val="3E3E3E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LABA</a:t>
            </a:r>
            <a:r>
              <a:rPr lang="zh-CN" altLang="zh-CN" sz="2000" kern="0" dirty="0">
                <a:solidFill>
                  <a:srgbClr val="3E3E3E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；</a:t>
            </a:r>
            <a:endParaRPr lang="en-US" altLang="zh-CN" sz="2000" kern="0" dirty="0">
              <a:solidFill>
                <a:srgbClr val="3E3E3E"/>
              </a:solidFill>
              <a:latin typeface="微软雅黑" pitchFamily="34" charset="-122"/>
              <a:ea typeface="微软雅黑" pitchFamily="34" charset="-122"/>
              <a:cs typeface="Helvetica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zh-CN" sz="20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若患者存在持续的急性加重，可联合应用</a:t>
            </a:r>
            <a:r>
              <a:rPr lang="en-US" altLang="zh-CN" sz="20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LAMA/LABA</a:t>
            </a:r>
            <a:r>
              <a:rPr lang="zh-CN" altLang="zh-CN" sz="2000" kern="0" dirty="0">
                <a:solidFill>
                  <a:srgbClr val="3E3E3E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，或者</a:t>
            </a:r>
            <a:r>
              <a:rPr lang="en-US" altLang="zh-CN" sz="2000" kern="0" dirty="0">
                <a:solidFill>
                  <a:srgbClr val="3E3E3E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LABA/ICS</a:t>
            </a:r>
            <a:r>
              <a:rPr lang="zh-CN" altLang="zh-CN" sz="2000" kern="0" dirty="0">
                <a:solidFill>
                  <a:srgbClr val="3E3E3E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。但</a:t>
            </a:r>
            <a:r>
              <a:rPr lang="en-US" altLang="zh-CN" sz="2000" kern="0" dirty="0">
                <a:solidFill>
                  <a:srgbClr val="3E3E3E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ICS</a:t>
            </a:r>
            <a:r>
              <a:rPr lang="zh-CN" altLang="zh-CN" sz="2000" kern="0" dirty="0">
                <a:solidFill>
                  <a:srgbClr val="3E3E3E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增加部分患者的肺炎风险，因此</a:t>
            </a:r>
            <a:r>
              <a:rPr lang="zh-CN" altLang="zh-CN" sz="20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首选是</a:t>
            </a:r>
            <a:r>
              <a:rPr lang="en-US" altLang="zh-CN" sz="20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LAMA/LABA</a:t>
            </a:r>
            <a:r>
              <a:rPr lang="zh-CN" altLang="zh-CN" sz="20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。</a:t>
            </a:r>
            <a:endParaRPr lang="zh-CN" altLang="zh-CN" sz="2000" kern="10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983163" y="1844824"/>
            <a:ext cx="4920805" cy="3912644"/>
            <a:chOff x="3520503" y="1953685"/>
            <a:chExt cx="4920805" cy="3912644"/>
          </a:xfrm>
        </p:grpSpPr>
        <p:sp>
          <p:nvSpPr>
            <p:cNvPr id="6" name="矩形 5"/>
            <p:cNvSpPr/>
            <p:nvPr/>
          </p:nvSpPr>
          <p:spPr>
            <a:xfrm>
              <a:off x="3700703" y="1953685"/>
              <a:ext cx="4701693" cy="3446916"/>
            </a:xfrm>
            <a:prstGeom prst="rect">
              <a:avLst/>
            </a:prstGeom>
            <a:noFill/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71588" y="2794851"/>
              <a:ext cx="1845409" cy="37965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5" b="1" dirty="0">
                  <a:solidFill>
                    <a:srgbClr val="CC0099"/>
                  </a:solidFill>
                  <a:latin typeface="微软雅黑" pitchFamily="34" charset="-122"/>
                  <a:ea typeface="微软雅黑" pitchFamily="34" charset="-122"/>
                </a:rPr>
                <a:t>LAMA+LABA</a:t>
              </a:r>
              <a:endParaRPr lang="zh-CN" altLang="en-US" sz="1865" b="1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56390" y="4143974"/>
              <a:ext cx="1209109" cy="37965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5" b="1" dirty="0">
                  <a:solidFill>
                    <a:srgbClr val="CC0099"/>
                  </a:solidFill>
                  <a:latin typeface="微软雅黑" pitchFamily="34" charset="-122"/>
                  <a:ea typeface="微软雅黑" pitchFamily="34" charset="-122"/>
                </a:rPr>
                <a:t>LAMA</a:t>
              </a:r>
              <a:endParaRPr lang="zh-CN" altLang="en-US" sz="1865" b="1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845597" y="2811063"/>
              <a:ext cx="1497977" cy="379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LABA+ICS</a:t>
              </a:r>
              <a:endPara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855675" y="3486347"/>
              <a:ext cx="1738797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更多急性加重</a:t>
              </a:r>
            </a:p>
          </p:txBody>
        </p:sp>
        <p:sp>
          <p:nvSpPr>
            <p:cNvPr id="11" name="上箭头 10"/>
            <p:cNvSpPr/>
            <p:nvPr/>
          </p:nvSpPr>
          <p:spPr>
            <a:xfrm>
              <a:off x="5594473" y="3221432"/>
              <a:ext cx="132943" cy="911421"/>
            </a:xfrm>
            <a:prstGeom prst="upArrow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箭头连接符 11"/>
            <p:cNvCxnSpPr>
              <a:stCxn id="8" idx="3"/>
              <a:endCxn id="9" idx="2"/>
            </p:cNvCxnSpPr>
            <p:nvPr/>
          </p:nvCxnSpPr>
          <p:spPr>
            <a:xfrm flipV="1">
              <a:off x="6265499" y="3190719"/>
              <a:ext cx="1329087" cy="11430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520503" y="2002204"/>
              <a:ext cx="1034949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组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3759636" y="5466283"/>
              <a:ext cx="4681672" cy="400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35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注：标注</a:t>
              </a:r>
              <a:r>
                <a:rPr lang="zh-CN" altLang="en-US" sz="1335" b="1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的绿色的框</a:t>
              </a:r>
              <a:r>
                <a:rPr lang="zh-CN" altLang="en-US" sz="1335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和箭头代表优先选择治疗途径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466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目  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慢阻肺诊断和治疗的现状与危害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GOLD 2017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稳定期药物治疗策略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慢阻肺稳定期药物的吸入装置与吸入技术</a:t>
            </a:r>
          </a:p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2215" y="1412776"/>
            <a:ext cx="6228887" cy="4568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u="sng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</a:t>
            </a:r>
            <a:r>
              <a:rPr lang="zh-CN" altLang="zh-CN" sz="2000" u="sng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组患者</a:t>
            </a:r>
            <a:endParaRPr lang="zh-CN" altLang="zh-CN" sz="2000" u="sng" kern="1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zh-CN" sz="20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对于</a:t>
            </a:r>
            <a:r>
              <a:rPr lang="en-US" altLang="zh-CN" sz="20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zh-CN" sz="20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组患者，首选</a:t>
            </a:r>
            <a:r>
              <a:rPr lang="en-US" altLang="zh-CN" sz="20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LAMA/LABA</a:t>
            </a:r>
            <a:r>
              <a:rPr lang="zh-CN" altLang="zh-CN" sz="20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联合治疗</a:t>
            </a:r>
            <a:endParaRPr lang="en-US" altLang="zh-CN" sz="2000" kern="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  <a:cs typeface="Helvetica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某些患者（既往诊断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目前怀疑为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ACOS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，或血嗜酸性粒细胞增多的患者）可能从首选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LABA/ICS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中获益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LAMA/LABA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无法控制急性加重的患者，两条推荐路线如下：</a:t>
            </a:r>
          </a:p>
          <a:p>
            <a:pPr marL="342900" indent="-34290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升级为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LAMA/LABA/ICS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转换为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LABA/ICS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，若未改善急性加重或症状，可加用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LAMA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285750" indent="-285750">
              <a:lnSpc>
                <a:spcPts val="2700"/>
              </a:lnSpc>
              <a:buFont typeface="Arial" charset="0"/>
              <a:buChar char="•"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862272" y="1716450"/>
            <a:ext cx="5121013" cy="3960696"/>
            <a:chOff x="3335717" y="1867810"/>
            <a:chExt cx="5996034" cy="3960696"/>
          </a:xfrm>
        </p:grpSpPr>
        <p:sp>
          <p:nvSpPr>
            <p:cNvPr id="7" name="矩形 6"/>
            <p:cNvSpPr/>
            <p:nvPr/>
          </p:nvSpPr>
          <p:spPr>
            <a:xfrm>
              <a:off x="3490473" y="1867810"/>
              <a:ext cx="5730190" cy="3449977"/>
            </a:xfrm>
            <a:prstGeom prst="rect">
              <a:avLst/>
            </a:prstGeom>
            <a:noFill/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43866" y="4784143"/>
              <a:ext cx="1209109" cy="3796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5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LAMA</a:t>
              </a:r>
              <a:endParaRPr lang="zh-CN" altLang="en-US" sz="1865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/>
            <p:cNvCxnSpPr>
              <a:stCxn id="8" idx="3"/>
              <a:endCxn id="10" idx="1"/>
            </p:cNvCxnSpPr>
            <p:nvPr/>
          </p:nvCxnSpPr>
          <p:spPr>
            <a:xfrm>
              <a:off x="4852976" y="4973971"/>
              <a:ext cx="2522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105203" y="4784143"/>
              <a:ext cx="2091106" cy="37965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5" b="1" dirty="0">
                  <a:solidFill>
                    <a:srgbClr val="CC0099"/>
                  </a:solidFill>
                  <a:latin typeface="微软雅黑" pitchFamily="34" charset="-122"/>
                  <a:ea typeface="微软雅黑" pitchFamily="34" charset="-122"/>
                </a:rPr>
                <a:t>LAMA+LABA</a:t>
              </a:r>
              <a:endParaRPr lang="zh-CN" altLang="en-US" sz="1865" b="1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7197396" y="5101680"/>
              <a:ext cx="3756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7571986" y="4784143"/>
              <a:ext cx="1648677" cy="379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LABA+ICS</a:t>
              </a:r>
              <a:endPara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7196308" y="4932328"/>
              <a:ext cx="3756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上箭头 13"/>
            <p:cNvSpPr/>
            <p:nvPr/>
          </p:nvSpPr>
          <p:spPr>
            <a:xfrm>
              <a:off x="5947431" y="4140358"/>
              <a:ext cx="134256" cy="575637"/>
            </a:xfrm>
            <a:prstGeom prst="upArrow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05203" y="3433990"/>
              <a:ext cx="2110357" cy="66697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5" b="1" dirty="0">
                  <a:solidFill>
                    <a:srgbClr val="CC0099"/>
                  </a:solidFill>
                  <a:latin typeface="微软雅黑" pitchFamily="34" charset="-122"/>
                  <a:ea typeface="微软雅黑" pitchFamily="34" charset="-122"/>
                </a:rPr>
                <a:t>LAMA+LABA</a:t>
              </a:r>
              <a:r>
                <a:rPr lang="en-US" altLang="zh-CN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+ICS</a:t>
              </a:r>
              <a:endPara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6562928" y="4140358"/>
              <a:ext cx="0" cy="575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214163" y="4358534"/>
              <a:ext cx="17387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更多急性加重</a:t>
              </a:r>
            </a:p>
          </p:txBody>
        </p:sp>
        <p:cxnSp>
          <p:nvCxnSpPr>
            <p:cNvPr id="18" name="直接箭头连接符 17"/>
            <p:cNvCxnSpPr>
              <a:stCxn id="12" idx="0"/>
              <a:endCxn id="15" idx="3"/>
            </p:cNvCxnSpPr>
            <p:nvPr/>
          </p:nvCxnSpPr>
          <p:spPr>
            <a:xfrm flipH="1" flipV="1">
              <a:off x="7215560" y="3767479"/>
              <a:ext cx="1180764" cy="10166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7592954" y="3599068"/>
              <a:ext cx="1738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症状明显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更多急性加重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45248" y="1904739"/>
              <a:ext cx="23490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b="1">
                  <a:latin typeface="Times New Roman" pitchFamily="18" charset="0"/>
                  <a:ea typeface="微软雅黑" pitchFamily="34" charset="-122"/>
                </a:defRPr>
              </a:lvl1pPr>
            </a:lstStyle>
            <a:p>
              <a:r>
                <a:rPr lang="zh-CN" alt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</a:rPr>
                <a:t>如果</a:t>
              </a:r>
              <a:r>
                <a:rPr lang="en-US" altLang="zh-CN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</a:rPr>
                <a:t>FEV1</a:t>
              </a:r>
              <a:r>
                <a:rPr lang="zh-CN" alt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</a:rPr>
                <a:t>＜</a:t>
              </a:r>
              <a:r>
                <a:rPr lang="en-US" altLang="zh-CN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</a:rPr>
                <a:t>50%</a:t>
              </a:r>
              <a:r>
                <a:rPr lang="zh-CN" alt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</a:rPr>
                <a:t>预计值或患者有慢性支气管炎考虑使用罗氟司特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50226" y="2038436"/>
              <a:ext cx="1899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b="1">
                  <a:latin typeface="Times New Roman" pitchFamily="18" charset="0"/>
                  <a:ea typeface="微软雅黑" pitchFamily="34" charset="-122"/>
                </a:defRPr>
              </a:lvl1pPr>
            </a:lstStyle>
            <a:p>
              <a:r>
                <a:rPr lang="zh-CN" alt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</a:rPr>
                <a:t>考虑使用大环内酯类（前期吸烟患者）</a:t>
              </a:r>
            </a:p>
          </p:txBody>
        </p:sp>
        <p:cxnSp>
          <p:nvCxnSpPr>
            <p:cNvPr id="22" name="直接箭头连接符 21"/>
            <p:cNvCxnSpPr>
              <a:stCxn id="15" idx="0"/>
              <a:endCxn id="20" idx="2"/>
            </p:cNvCxnSpPr>
            <p:nvPr/>
          </p:nvCxnSpPr>
          <p:spPr>
            <a:xfrm flipH="1" flipV="1">
              <a:off x="5519788" y="2643403"/>
              <a:ext cx="640594" cy="790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0"/>
              <a:endCxn id="21" idx="2"/>
            </p:cNvCxnSpPr>
            <p:nvPr/>
          </p:nvCxnSpPr>
          <p:spPr>
            <a:xfrm flipV="1">
              <a:off x="6160382" y="2561656"/>
              <a:ext cx="1539557" cy="872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3335717" y="1894415"/>
              <a:ext cx="1034950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zh-CN" altLang="en-US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组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3780680" y="5428460"/>
              <a:ext cx="4681672" cy="400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35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注：标注</a:t>
              </a:r>
              <a:r>
                <a:rPr lang="zh-CN" altLang="en-US" sz="1335" b="1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的绿色的框</a:t>
              </a:r>
              <a:r>
                <a:rPr lang="zh-CN" altLang="en-US" sz="1335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和箭头代表优先选择治疗途径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1424" y="1628800"/>
            <a:ext cx="10196733" cy="4294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u="sng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</a:t>
            </a:r>
            <a:r>
              <a:rPr lang="zh-CN" altLang="zh-CN" sz="2400" u="sng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组患者</a:t>
            </a:r>
            <a:endParaRPr lang="en-US" altLang="zh-CN" sz="2400" u="sng" kern="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Helvetica" pitchFamily="34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LAMA/LABA/ICS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仍无法控制急性加重，可考虑：</a:t>
            </a:r>
          </a:p>
          <a:p>
            <a:pPr marL="342900" indent="-34290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zh-CN" altLang="zh-CN" sz="24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加用罗氟司特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：针对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FEV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预计值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&lt;50%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、有慢性支气管炎，尤其是近一年至少有一次因急性加重住院的患者；</a:t>
            </a:r>
          </a:p>
          <a:p>
            <a:pPr marL="342900" indent="-34290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zh-CN" altLang="zh-CN" sz="24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加用大环内酯类抗生素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：阿奇霉素的证据最足；</a:t>
            </a:r>
          </a:p>
          <a:p>
            <a:pPr marL="342900" indent="-34290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zh-CN" altLang="zh-CN" sz="24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降级治疗、停用</a:t>
            </a:r>
            <a:r>
              <a:rPr lang="en-US" altLang="zh-CN" sz="24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ICS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：研究表明在治疗无效且增加不良反应时撤除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ICS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不会带来额外风险。</a:t>
            </a:r>
          </a:p>
          <a:p>
            <a:pPr marL="342900" indent="-342900">
              <a:lnSpc>
                <a:spcPts val="2700"/>
              </a:lnSpc>
              <a:buFont typeface="Arial" charset="0"/>
              <a:buChar char="•"/>
            </a:pPr>
            <a:endParaRPr lang="zh-CN" altLang="zh-CN" sz="2400" b="1" u="sng" kern="1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9584" y="54868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目  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6208" y="1772816"/>
            <a:ext cx="9840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慢阻肺诊断和治疗的现状与危害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GOLD 2017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稳定期药物治疗策略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慢阻肺稳定期药物的吸入装置与吸入技术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4953000" y="1905001"/>
            <a:ext cx="228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186" r="3452"/>
          <a:stretch>
            <a:fillRect/>
          </a:stretch>
        </p:blipFill>
        <p:spPr>
          <a:xfrm>
            <a:off x="1238944" y="1932915"/>
            <a:ext cx="3124200" cy="42235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487096"/>
            <a:ext cx="11463064" cy="114300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GOLD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版更新：吸入装置与吸入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11824" y="1905001"/>
            <a:ext cx="640871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吸入装置特性与慢阻肺疗效密切相关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装置使用错误普遍存在，影响疗效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合适的吸入装置、完善的装置培训和回访有助于提高疗效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吸入治疗是稳定期慢阻肺的常规基础治疗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Arial" charset="0"/>
              </a:rPr>
              <a:t>2017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charset="0"/>
              </a:rPr>
              <a:t>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Arial" charset="0"/>
              </a:rPr>
              <a:t>GOLD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charset="0"/>
              </a:rPr>
              <a:t>指南对吸入治疗的推荐力度增强，由优先选择（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Arial" charset="0"/>
              </a:rPr>
              <a:t>2016 GOLD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charset="0"/>
              </a:rPr>
              <a:t>）改为常规基础治疗。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5159896" y="3356992"/>
            <a:ext cx="5256584" cy="2209800"/>
          </a:xfrm>
          <a:prstGeom prst="wedgeRoundRectCallout">
            <a:avLst>
              <a:gd name="adj1" fmla="val -28730"/>
              <a:gd name="adj2" fmla="val -69077"/>
              <a:gd name="adj3" fmla="val 16667"/>
            </a:avLst>
          </a:prstGeom>
          <a:noFill/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GOLD 2017: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Inhaled bronchodilators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in (stable) COPD are central to symptom management and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commonly given on a regular basis 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prevent or reduce symptoms (Evidence A)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1671045" y="6527459"/>
            <a:ext cx="5791200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Arial Narrow" pitchFamily="34" charset="0"/>
                <a:ea typeface="华文细黑" pitchFamily="2" charset="-122"/>
              </a:rPr>
              <a:t>GOLD 2017 REPORT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424" y="3025600"/>
            <a:ext cx="3341183" cy="3215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152400"/>
            <a:ext cx="11305256" cy="1143000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药物在肺部的有效沉积是吸入治疗的基础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00252" y="2230626"/>
            <a:ext cx="1512168" cy="451212"/>
          </a:xfrm>
          <a:prstGeom prst="rect">
            <a:avLst/>
          </a:prstGeom>
          <a:solidFill>
            <a:srgbClr val="4BACC6">
              <a:lumMod val="50000"/>
            </a:srgbClr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zh-CN" altLang="en-US" b="0" kern="0" dirty="0">
                <a:solidFill>
                  <a:prstClr val="white"/>
                </a:solidFill>
              </a:rPr>
              <a:t>吸入装置</a:t>
            </a:r>
            <a:endParaRPr lang="en-US" altLang="zh-CN" b="0" kern="0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91827" y="4220926"/>
            <a:ext cx="1732092" cy="456673"/>
          </a:xfrm>
          <a:prstGeom prst="rect">
            <a:avLst/>
          </a:prstGeom>
          <a:solidFill>
            <a:srgbClr val="4BACC6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>
              <a:defRPr/>
            </a:pPr>
            <a:r>
              <a:rPr lang="zh-CN" altLang="en-US" sz="20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提高治疗效果</a:t>
            </a:r>
          </a:p>
        </p:txBody>
      </p:sp>
      <p:sp>
        <p:nvSpPr>
          <p:cNvPr id="6" name="矩形 5"/>
          <p:cNvSpPr/>
          <p:nvPr/>
        </p:nvSpPr>
        <p:spPr>
          <a:xfrm>
            <a:off x="5700252" y="3185895"/>
            <a:ext cx="1512169" cy="530975"/>
          </a:xfrm>
          <a:prstGeom prst="rect">
            <a:avLst/>
          </a:prstGeom>
          <a:solidFill>
            <a:srgbClr val="A40000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>
              <a:defRPr/>
            </a:pPr>
            <a:r>
              <a:rPr lang="zh-CN" altLang="en-US" sz="20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高肺部沉积</a:t>
            </a:r>
          </a:p>
        </p:txBody>
      </p:sp>
      <p:sp>
        <p:nvSpPr>
          <p:cNvPr id="7" name="矩形 6"/>
          <p:cNvSpPr/>
          <p:nvPr/>
        </p:nvSpPr>
        <p:spPr>
          <a:xfrm>
            <a:off x="1487488" y="4030448"/>
            <a:ext cx="40100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charset="0"/>
              </a:rPr>
              <a:t>吸入药物在肺部的有效沉积是治疗的关键</a:t>
            </a:r>
            <a:endParaRPr lang="en-US" altLang="zh-CN" sz="2800" baseline="300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758568" y="2400616"/>
            <a:ext cx="2581974" cy="3136562"/>
            <a:chOff x="6133806" y="2290671"/>
            <a:chExt cx="2829582" cy="3437354"/>
          </a:xfrm>
        </p:grpSpPr>
        <p:pic>
          <p:nvPicPr>
            <p:cNvPr id="9" name="Picture 2" descr="http://www2.hendrix.edu/biology/dearolf/Respiratory-System-unlabeled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5623"/>
            <a:stretch>
              <a:fillRect/>
            </a:stretch>
          </p:blipFill>
          <p:spPr bwMode="auto">
            <a:xfrm>
              <a:off x="6133806" y="2290671"/>
              <a:ext cx="2829582" cy="343735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  <a:headEnd/>
              <a:tailEnd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sp>
          <p:nvSpPr>
            <p:cNvPr id="10" name="矩形 9"/>
            <p:cNvSpPr/>
            <p:nvPr/>
          </p:nvSpPr>
          <p:spPr>
            <a:xfrm>
              <a:off x="6804248" y="3936070"/>
              <a:ext cx="1549688" cy="1224865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itchFamily="34" charset="0"/>
                <a:ea typeface="宋体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591421" y="5221537"/>
            <a:ext cx="1729830" cy="43954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>
              <a:defRPr/>
            </a:pPr>
            <a:r>
              <a:rPr lang="zh-CN" altLang="en-US" sz="20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改善生活质量</a:t>
            </a:r>
          </a:p>
        </p:txBody>
      </p:sp>
      <p:cxnSp>
        <p:nvCxnSpPr>
          <p:cNvPr id="12" name="直接箭头连接符 11"/>
          <p:cNvCxnSpPr>
            <a:stCxn id="4" idx="2"/>
            <a:endCxn id="6" idx="0"/>
          </p:cNvCxnSpPr>
          <p:nvPr/>
        </p:nvCxnSpPr>
        <p:spPr>
          <a:xfrm>
            <a:off x="6456336" y="2681838"/>
            <a:ext cx="0" cy="504056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stealth" w="lg" len="lg"/>
          </a:ln>
          <a:effectLst/>
        </p:spPr>
      </p:cxnSp>
      <p:cxnSp>
        <p:nvCxnSpPr>
          <p:cNvPr id="13" name="直接箭头连接符 12"/>
          <p:cNvCxnSpPr>
            <a:stCxn id="6" idx="2"/>
            <a:endCxn id="5" idx="0"/>
          </p:cNvCxnSpPr>
          <p:nvPr/>
        </p:nvCxnSpPr>
        <p:spPr>
          <a:xfrm>
            <a:off x="6456337" y="3716869"/>
            <a:ext cx="1537" cy="504056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stealth" w="lg" len="lg"/>
          </a:ln>
          <a:effectLst/>
        </p:spPr>
      </p:cxnSp>
      <p:cxnSp>
        <p:nvCxnSpPr>
          <p:cNvPr id="14" name="直接箭头连接符 13"/>
          <p:cNvCxnSpPr>
            <a:stCxn id="5" idx="2"/>
            <a:endCxn id="11" idx="0"/>
          </p:cNvCxnSpPr>
          <p:nvPr/>
        </p:nvCxnSpPr>
        <p:spPr>
          <a:xfrm flipH="1">
            <a:off x="6456337" y="4677598"/>
            <a:ext cx="1537" cy="543938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tailEnd type="stealth" w="lg" len="lg"/>
          </a:ln>
          <a:effectLst/>
        </p:spPr>
      </p:cxnSp>
      <p:cxnSp>
        <p:nvCxnSpPr>
          <p:cNvPr id="15" name="直接箭头连接符 14"/>
          <p:cNvCxnSpPr/>
          <p:nvPr/>
        </p:nvCxnSpPr>
        <p:spPr>
          <a:xfrm>
            <a:off x="7335796" y="3241127"/>
            <a:ext cx="1034547" cy="660904"/>
          </a:xfrm>
          <a:prstGeom prst="straightConnector1">
            <a:avLst/>
          </a:prstGeom>
          <a:noFill/>
          <a:ln w="28575" cap="flat" cmpd="sng" algn="ctr">
            <a:solidFill>
              <a:srgbClr val="F79646"/>
            </a:solidFill>
            <a:prstDash val="dash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直接箭头连接符 15"/>
          <p:cNvCxnSpPr/>
          <p:nvPr/>
        </p:nvCxnSpPr>
        <p:spPr>
          <a:xfrm>
            <a:off x="7320132" y="3747216"/>
            <a:ext cx="1064349" cy="1272496"/>
          </a:xfrm>
          <a:prstGeom prst="straightConnector1">
            <a:avLst/>
          </a:prstGeom>
          <a:noFill/>
          <a:ln w="28575" cap="flat" cmpd="sng" algn="ctr">
            <a:solidFill>
              <a:srgbClr val="F79646"/>
            </a:solidFill>
            <a:prstDash val="dash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矩形 16"/>
          <p:cNvSpPr/>
          <p:nvPr/>
        </p:nvSpPr>
        <p:spPr>
          <a:xfrm>
            <a:off x="1519492" y="2181462"/>
            <a:ext cx="3725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charset="0"/>
              </a:rPr>
              <a:t>肺部是吸入装置递送药物的靶器官</a:t>
            </a:r>
            <a:endParaRPr lang="en-US" altLang="zh-CN" sz="28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8" name="Rectangle 12"/>
          <p:cNvSpPr/>
          <p:nvPr/>
        </p:nvSpPr>
        <p:spPr>
          <a:xfrm>
            <a:off x="1671045" y="6527459"/>
            <a:ext cx="5791200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bg1"/>
                </a:solidFill>
                <a:latin typeface="Arial Narrow" pitchFamily="34" charset="0"/>
                <a:ea typeface="华文细黑" pitchFamily="2" charset="-122"/>
              </a:rPr>
              <a:t>Newman SP</a:t>
            </a:r>
            <a:r>
              <a:rPr lang="en-US" altLang="zh-CN" sz="1000" dirty="0">
                <a:solidFill>
                  <a:schemeClr val="bg1"/>
                </a:solidFill>
                <a:latin typeface="Arial Narrow" pitchFamily="34" charset="0"/>
                <a:ea typeface="华文细黑" pitchFamily="2" charset="-122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 Narrow" pitchFamily="34" charset="0"/>
                <a:ea typeface="华文细黑" pitchFamily="2" charset="-122"/>
              </a:rPr>
              <a:t> Eur Respir Rev. 2005;14:6</a:t>
            </a:r>
            <a:endParaRPr lang="en-US" altLang="zh-CN" sz="1000" dirty="0">
              <a:solidFill>
                <a:schemeClr val="bg1"/>
              </a:solidFill>
              <a:latin typeface="Arial Narrow" pitchFamily="34" charset="0"/>
              <a:ea typeface="华文细黑" pitchFamily="2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吸入装置影响药物肺部沉积的四个要素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2789" y="2176280"/>
            <a:ext cx="1530000" cy="153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5509" y="2176280"/>
            <a:ext cx="1530000" cy="153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9239" y="2176280"/>
            <a:ext cx="1530000" cy="153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176280"/>
            <a:ext cx="1530000" cy="153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2378464" y="3892956"/>
            <a:ext cx="1243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64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喷雾速度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60483" y="3892957"/>
            <a:ext cx="1243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200" spc="64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defRPr>
            </a:lvl1pPr>
          </a:lstStyle>
          <a:p>
            <a:pPr>
              <a:defRPr/>
            </a:pPr>
            <a:r>
              <a:rPr lang="zh-CN" altLang="en-US" sz="2000" kern="0" dirty="0">
                <a:solidFill>
                  <a:schemeClr val="tx1"/>
                </a:solidFill>
              </a:rPr>
              <a:t>喷雾时间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49938" y="3892957"/>
            <a:ext cx="1243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200" spc="64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defRPr>
            </a:lvl1pPr>
          </a:lstStyle>
          <a:p>
            <a:pPr>
              <a:defRPr/>
            </a:pPr>
            <a:r>
              <a:rPr lang="zh-CN" altLang="en-US" sz="2000" kern="0" dirty="0">
                <a:solidFill>
                  <a:schemeClr val="tx1"/>
                </a:solidFill>
              </a:rPr>
              <a:t>颗粒大小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90143" y="3892957"/>
            <a:ext cx="177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200" spc="64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defRPr>
            </a:lvl1pPr>
          </a:lstStyle>
          <a:p>
            <a:pPr>
              <a:defRPr/>
            </a:pPr>
            <a:r>
              <a:rPr lang="zh-CN" altLang="en-US" sz="2000" kern="0" dirty="0">
                <a:solidFill>
                  <a:schemeClr val="tx1"/>
                </a:solidFill>
              </a:rPr>
              <a:t>装置内部阻力</a:t>
            </a:r>
          </a:p>
        </p:txBody>
      </p:sp>
      <p:sp>
        <p:nvSpPr>
          <p:cNvPr id="12" name="矩形 11"/>
          <p:cNvSpPr/>
          <p:nvPr/>
        </p:nvSpPr>
        <p:spPr>
          <a:xfrm>
            <a:off x="1497100" y="4825283"/>
            <a:ext cx="8631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装置内部阻力只与需要主动吸气的干粉吸入剂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(DPI)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相关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832" y="6525344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200" dirty="0" err="1">
                <a:latin typeface="微软雅黑" pitchFamily="34" charset="-122"/>
                <a:ea typeface="微软雅黑" pitchFamily="34" charset="-122"/>
              </a:rPr>
              <a:t>Capstick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 TG, Clifton IJ. Expert Rev </a:t>
            </a:r>
            <a:r>
              <a:rPr lang="en-GB" altLang="zh-CN" sz="1200" dirty="0" err="1">
                <a:latin typeface="微软雅黑" pitchFamily="34" charset="-122"/>
                <a:ea typeface="微软雅黑" pitchFamily="34" charset="-122"/>
              </a:rPr>
              <a:t>Respir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 Med 2012;6:91–103.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药物颗粒大小和气雾流速影响肺部沉积率</a:t>
            </a:r>
          </a:p>
        </p:txBody>
      </p:sp>
      <p:sp>
        <p:nvSpPr>
          <p:cNvPr id="3" name="矩形 2"/>
          <p:cNvSpPr/>
          <p:nvPr/>
        </p:nvSpPr>
        <p:spPr>
          <a:xfrm>
            <a:off x="1046388" y="2179570"/>
            <a:ext cx="425752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charset="0"/>
              </a:rPr>
              <a:t>药物颗粒太大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charset="0"/>
              </a:rPr>
              <a:t>流速过快会导致药物过多沉积于口咽部</a:t>
            </a:r>
            <a:endParaRPr lang="en-US" altLang="zh-CN" sz="28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32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200" dirty="0" err="1">
                <a:latin typeface="微软雅黑" pitchFamily="34" charset="-122"/>
                <a:ea typeface="微软雅黑" pitchFamily="34" charset="-122"/>
              </a:rPr>
              <a:t>Capstick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 TG, Clifton IJ. Expert Rev </a:t>
            </a:r>
            <a:r>
              <a:rPr lang="en-GB" altLang="zh-CN" sz="1200" dirty="0" err="1">
                <a:latin typeface="微软雅黑" pitchFamily="34" charset="-122"/>
                <a:ea typeface="微软雅黑" pitchFamily="34" charset="-122"/>
              </a:rPr>
              <a:t>Respir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 Med 2012;6:91–103.</a:t>
            </a:r>
          </a:p>
        </p:txBody>
      </p:sp>
      <p:sp>
        <p:nvSpPr>
          <p:cNvPr id="17" name="矩形 16"/>
          <p:cNvSpPr/>
          <p:nvPr/>
        </p:nvSpPr>
        <p:spPr>
          <a:xfrm>
            <a:off x="1055440" y="3956565"/>
            <a:ext cx="42484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charset="0"/>
              </a:rPr>
              <a:t>过小的药物颗粒容易随呼吸被排出</a:t>
            </a:r>
            <a:endParaRPr lang="en-US" altLang="zh-CN" sz="28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493060" y="1694070"/>
            <a:ext cx="5063866" cy="4107394"/>
            <a:chOff x="3900622" y="1706538"/>
            <a:chExt cx="5063866" cy="4107394"/>
          </a:xfrm>
        </p:grpSpPr>
        <p:sp>
          <p:nvSpPr>
            <p:cNvPr id="5" name="Rounded Rectangle 19"/>
            <p:cNvSpPr/>
            <p:nvPr/>
          </p:nvSpPr>
          <p:spPr>
            <a:xfrm>
              <a:off x="3900622" y="1706538"/>
              <a:ext cx="5063866" cy="4107394"/>
            </a:xfrm>
            <a:prstGeom prst="roundRect">
              <a:avLst>
                <a:gd name="adj" fmla="val 2954"/>
              </a:avLst>
            </a:prstGeom>
            <a:noFill/>
            <a:ln w="9525" cap="flat" cmpd="sng" algn="ctr">
              <a:solidFill>
                <a:srgbClr val="CC0099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4100" kern="0">
                <a:latin typeface="Calibri" pitchFamily="34" charset="0"/>
                <a:sym typeface="Gill Sans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151244" y="1904359"/>
              <a:ext cx="2562624" cy="3568566"/>
              <a:chOff x="5669674" y="4791074"/>
              <a:chExt cx="2773626" cy="3547287"/>
            </a:xfrm>
          </p:grpSpPr>
          <p:grpSp>
            <p:nvGrpSpPr>
              <p:cNvPr id="7" name="Group 11"/>
              <p:cNvGrpSpPr/>
              <p:nvPr/>
            </p:nvGrpSpPr>
            <p:grpSpPr>
              <a:xfrm>
                <a:off x="5669674" y="4791074"/>
                <a:ext cx="2773625" cy="3547287"/>
                <a:chOff x="5669674" y="4791074"/>
                <a:chExt cx="2773625" cy="3547287"/>
              </a:xfrm>
            </p:grpSpPr>
            <p:pic>
              <p:nvPicPr>
                <p:cNvPr id="11" name="Picture 16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t="4529" r="13322" b="12037"/>
                <a:stretch>
                  <a:fillRect/>
                </a:stretch>
              </p:blipFill>
              <p:spPr>
                <a:xfrm>
                  <a:off x="5669674" y="4791074"/>
                  <a:ext cx="2773625" cy="3547287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7"/>
                <p:cNvCxnSpPr/>
                <p:nvPr/>
              </p:nvCxnSpPr>
              <p:spPr>
                <a:xfrm>
                  <a:off x="5760486" y="6483175"/>
                  <a:ext cx="2592000" cy="0"/>
                </a:xfrm>
                <a:prstGeom prst="line">
                  <a:avLst/>
                </a:prstGeom>
                <a:noFill/>
                <a:ln w="19050" cap="rnd" cmpd="sng" algn="ctr">
                  <a:solidFill>
                    <a:srgbClr val="7A99AC">
                      <a:lumMod val="50000"/>
                    </a:srgbClr>
                  </a:solidFill>
                  <a:prstDash val="sysDot"/>
                  <a:round/>
                </a:ln>
                <a:effectLst/>
              </p:spPr>
            </p:cxnSp>
            <p:cxnSp>
              <p:nvCxnSpPr>
                <p:cNvPr id="13" name="Straight Connector 18"/>
                <p:cNvCxnSpPr/>
                <p:nvPr/>
              </p:nvCxnSpPr>
              <p:spPr>
                <a:xfrm>
                  <a:off x="5760486" y="7459477"/>
                  <a:ext cx="2592000" cy="0"/>
                </a:xfrm>
                <a:prstGeom prst="line">
                  <a:avLst/>
                </a:prstGeom>
                <a:noFill/>
                <a:ln w="19050" cap="rnd" cmpd="sng" algn="ctr">
                  <a:solidFill>
                    <a:srgbClr val="7A99AC">
                      <a:lumMod val="50000"/>
                    </a:srgbClr>
                  </a:solidFill>
                  <a:prstDash val="sysDot"/>
                  <a:round/>
                </a:ln>
                <a:effectLst/>
              </p:spPr>
            </p:cxnSp>
          </p:grpSp>
          <p:sp>
            <p:nvSpPr>
              <p:cNvPr id="8" name="Rectangle 4"/>
              <p:cNvSpPr/>
              <p:nvPr/>
            </p:nvSpPr>
            <p:spPr>
              <a:xfrm>
                <a:off x="6881807" y="5127426"/>
                <a:ext cx="1561493" cy="520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34670" lvl="1" algn="r">
                  <a:defRPr/>
                </a:pPr>
                <a:r>
                  <a:rPr lang="zh-CN" altLang="en-US" sz="2800" kern="0" dirty="0">
                    <a:latin typeface="微软雅黑" pitchFamily="34" charset="-122"/>
                    <a:ea typeface="微软雅黑" pitchFamily="34" charset="-122"/>
                    <a:sym typeface="Gill Sans" charset="0"/>
                  </a:rPr>
                  <a:t>冲击</a:t>
                </a:r>
                <a:endParaRPr lang="en-GB" sz="2800" kern="0" dirty="0">
                  <a:latin typeface="微软雅黑" pitchFamily="34" charset="-122"/>
                  <a:ea typeface="微软雅黑" pitchFamily="34" charset="-122"/>
                  <a:sym typeface="Gill Sans" charset="0"/>
                </a:endParaRPr>
              </a:p>
            </p:txBody>
          </p:sp>
          <p:sp>
            <p:nvSpPr>
              <p:cNvPr id="9" name="Rectangle 20"/>
              <p:cNvSpPr/>
              <p:nvPr/>
            </p:nvSpPr>
            <p:spPr>
              <a:xfrm>
                <a:off x="6881805" y="6898948"/>
                <a:ext cx="1561493" cy="520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34670" lvl="1" algn="r">
                  <a:defRPr/>
                </a:pPr>
                <a:r>
                  <a:rPr lang="zh-CN" altLang="en-US" sz="2800" kern="0" dirty="0">
                    <a:latin typeface="微软雅黑" pitchFamily="34" charset="-122"/>
                    <a:ea typeface="微软雅黑" pitchFamily="34" charset="-122"/>
                    <a:sym typeface="Gill Sans" charset="0"/>
                  </a:rPr>
                  <a:t>沉积</a:t>
                </a:r>
                <a:endParaRPr lang="en-GB" sz="2800" kern="0" dirty="0">
                  <a:latin typeface="微软雅黑" pitchFamily="34" charset="-122"/>
                  <a:ea typeface="微软雅黑" pitchFamily="34" charset="-122"/>
                  <a:sym typeface="Gill Sans" charset="0"/>
                </a:endParaRPr>
              </a:p>
            </p:txBody>
          </p:sp>
          <p:sp>
            <p:nvSpPr>
              <p:cNvPr id="10" name="Rectangle 21"/>
              <p:cNvSpPr/>
              <p:nvPr/>
            </p:nvSpPr>
            <p:spPr>
              <a:xfrm>
                <a:off x="6881805" y="7732284"/>
                <a:ext cx="1561493" cy="520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34670" lvl="1" algn="r">
                  <a:defRPr/>
                </a:pPr>
                <a:r>
                  <a:rPr lang="zh-CN" altLang="en-US" sz="2800" kern="0" dirty="0">
                    <a:latin typeface="微软雅黑" pitchFamily="34" charset="-122"/>
                    <a:ea typeface="微软雅黑" pitchFamily="34" charset="-122"/>
                    <a:sym typeface="Gill Sans" charset="0"/>
                  </a:rPr>
                  <a:t>扩散</a:t>
                </a:r>
                <a:endParaRPr lang="en-GB" sz="2800" kern="0" dirty="0">
                  <a:latin typeface="微软雅黑" pitchFamily="34" charset="-122"/>
                  <a:ea typeface="微软雅黑" pitchFamily="34" charset="-122"/>
                  <a:sym typeface="Gill Sans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926203" y="1994281"/>
              <a:ext cx="1205912" cy="3559360"/>
              <a:chOff x="-112304" y="2861645"/>
              <a:chExt cx="623945" cy="3559360"/>
            </a:xfrm>
          </p:grpSpPr>
          <p:sp>
            <p:nvSpPr>
              <p:cNvPr id="15" name="Right Arrow 13"/>
              <p:cNvSpPr/>
              <p:nvPr/>
            </p:nvSpPr>
            <p:spPr>
              <a:xfrm rot="16200000">
                <a:off x="-1580011" y="4329352"/>
                <a:ext cx="3559360" cy="623945"/>
              </a:xfrm>
              <a:prstGeom prst="rightArrow">
                <a:avLst/>
              </a:prstGeom>
              <a:solidFill>
                <a:srgbClr val="CC009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130047" tIns="65023" rIns="130047" bIns="65023" rtlCol="0" anchor="ctr"/>
              <a:lstStyle/>
              <a:p>
                <a:pPr algn="ctr">
                  <a:defRPr/>
                </a:pPr>
                <a:endParaRPr lang="en-GB" sz="3600" kern="0" dirty="0">
                  <a:latin typeface="Calibri" pitchFamily="34" charset="0"/>
                  <a:sym typeface="Gill Sans" charset="0"/>
                </a:endParaRPr>
              </a:p>
            </p:txBody>
          </p:sp>
          <p:sp>
            <p:nvSpPr>
              <p:cNvPr id="16" name="TextBox 14"/>
              <p:cNvSpPr txBox="1"/>
              <p:nvPr/>
            </p:nvSpPr>
            <p:spPr>
              <a:xfrm rot="16200000">
                <a:off x="-1069263" y="4741882"/>
                <a:ext cx="2511375" cy="290887"/>
              </a:xfrm>
              <a:prstGeom prst="rect">
                <a:avLst/>
              </a:prstGeom>
              <a:noFill/>
            </p:spPr>
            <p:txBody>
              <a:bodyPr wrap="square" lIns="130047" tIns="65023" rIns="130047" bIns="65023" rtlCol="0" anchor="ctr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kern="0" spc="64" dirty="0">
                    <a:ln w="13500">
                      <a:solidFill>
                        <a:srgbClr val="4F81BD">
                          <a:shade val="2500"/>
                          <a:alpha val="6500"/>
                        </a:srgb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latin typeface="微软雅黑" pitchFamily="34" charset="-122"/>
                    <a:ea typeface="微软雅黑" pitchFamily="34" charset="-122"/>
                    <a:cs typeface="Arial" charset="0"/>
                    <a:sym typeface="Gill Sans" charset="0"/>
                  </a:rPr>
                  <a:t>药物颗粒大小</a:t>
                </a:r>
                <a:endParaRPr lang="en-GB" sz="2800" kern="0" spc="64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  <a:cs typeface="Arial" charset="0"/>
                  <a:sym typeface="Gill Sans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7698388" y="1913565"/>
              <a:ext cx="1205912" cy="3559360"/>
              <a:chOff x="-96137" y="2780929"/>
              <a:chExt cx="623945" cy="3559360"/>
            </a:xfrm>
          </p:grpSpPr>
          <p:sp>
            <p:nvSpPr>
              <p:cNvPr id="19" name="Right Arrow 13"/>
              <p:cNvSpPr/>
              <p:nvPr/>
            </p:nvSpPr>
            <p:spPr>
              <a:xfrm rot="16200000">
                <a:off x="-1563844" y="4248636"/>
                <a:ext cx="3559360" cy="623945"/>
              </a:xfrm>
              <a:prstGeom prst="rightArrow">
                <a:avLst/>
              </a:prstGeom>
              <a:solidFill>
                <a:srgbClr val="CC009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130047" tIns="65023" rIns="130047" bIns="65023" rtlCol="0" anchor="ctr"/>
              <a:lstStyle/>
              <a:p>
                <a:pPr algn="ctr">
                  <a:defRPr/>
                </a:pPr>
                <a:endParaRPr lang="en-GB" sz="3600" kern="0" dirty="0">
                  <a:latin typeface="Calibri" pitchFamily="34" charset="0"/>
                  <a:sym typeface="Gill Sans" charset="0"/>
                </a:endParaRPr>
              </a:p>
            </p:txBody>
          </p:sp>
          <p:sp>
            <p:nvSpPr>
              <p:cNvPr id="20" name="TextBox 14"/>
              <p:cNvSpPr txBox="1"/>
              <p:nvPr/>
            </p:nvSpPr>
            <p:spPr>
              <a:xfrm rot="16200000">
                <a:off x="-1039312" y="4430789"/>
                <a:ext cx="2511375" cy="290887"/>
              </a:xfrm>
              <a:prstGeom prst="rect">
                <a:avLst/>
              </a:prstGeom>
              <a:noFill/>
            </p:spPr>
            <p:txBody>
              <a:bodyPr wrap="square" lIns="130047" tIns="65023" rIns="130047" bIns="65023" rtlCol="0" anchor="ctr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kern="0" spc="64" dirty="0">
                    <a:ln w="13500">
                      <a:solidFill>
                        <a:srgbClr val="4F81BD">
                          <a:shade val="2500"/>
                          <a:alpha val="6500"/>
                        </a:srgb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latin typeface="微软雅黑" pitchFamily="34" charset="-122"/>
                    <a:ea typeface="微软雅黑" pitchFamily="34" charset="-122"/>
                    <a:cs typeface="Arial" charset="0"/>
                    <a:sym typeface="Gill Sans" charset="0"/>
                  </a:rPr>
                  <a:t>气雾流速</a:t>
                </a:r>
                <a:endParaRPr lang="en-GB" sz="2800" kern="0" spc="64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  <a:cs typeface="Arial" charset="0"/>
                  <a:sym typeface="Gill Sans" charset="0"/>
                </a:endParaRPr>
              </a:p>
            </p:txBody>
          </p:sp>
        </p:grpSp>
      </p:grpSp>
      <p:sp>
        <p:nvSpPr>
          <p:cNvPr id="21" name="Rectangle 12"/>
          <p:cNvSpPr/>
          <p:nvPr/>
        </p:nvSpPr>
        <p:spPr>
          <a:xfrm>
            <a:off x="2297832" y="5922421"/>
            <a:ext cx="6390456" cy="55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4" tIns="45708" rIns="91414" bIns="45708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*干粉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吸入剂（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DPI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）颗粒大小取决于患者吸气速度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药物颗粒大小决定药物沉积部位</a:t>
            </a:r>
          </a:p>
        </p:txBody>
      </p:sp>
      <p:graphicFrame>
        <p:nvGraphicFramePr>
          <p:cNvPr id="4" name="Content Placeholder 8"/>
          <p:cNvGraphicFramePr/>
          <p:nvPr/>
        </p:nvGraphicFramePr>
        <p:xfrm>
          <a:off x="1127448" y="2996952"/>
          <a:ext cx="10009112" cy="311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4"/>
                <a:gridCol w="2585620"/>
                <a:gridCol w="2703634"/>
                <a:gridCol w="2703634"/>
              </a:tblGrid>
              <a:tr h="410863">
                <a:tc>
                  <a:txBody>
                    <a:bodyPr/>
                    <a:lstStyle/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药物颗粒大小</a:t>
                      </a:r>
                      <a:endParaRPr lang="en-GB" sz="20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L="140400" marR="140400" marT="46800" marB="46800"/>
                </a:tc>
                <a:tc>
                  <a:txBody>
                    <a:bodyPr/>
                    <a:lstStyle/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&lt;2</a:t>
                      </a:r>
                      <a:r>
                        <a:rPr lang="en-US" altLang="zh-CN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μm</a:t>
                      </a:r>
                      <a:endParaRPr lang="en-GB" sz="20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L="140400" marR="140400" marT="46800" marB="46800"/>
                </a:tc>
                <a:tc>
                  <a:txBody>
                    <a:bodyPr/>
                    <a:lstStyle/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2-5</a:t>
                      </a:r>
                      <a:r>
                        <a:rPr lang="en-US" altLang="zh-CN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μm</a:t>
                      </a:r>
                      <a:endParaRPr lang="en-GB" sz="20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L="140400" marR="140400" marT="46800" marB="46800"/>
                </a:tc>
                <a:tc>
                  <a:txBody>
                    <a:bodyPr/>
                    <a:lstStyle/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&gt;5</a:t>
                      </a:r>
                      <a:r>
                        <a:rPr lang="en-US" altLang="zh-CN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μm</a:t>
                      </a:r>
                      <a:endParaRPr lang="en-GB" sz="20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L="140400" marR="140400" marT="46800" marB="46800"/>
                </a:tc>
              </a:tr>
              <a:tr h="386167">
                <a:tc>
                  <a:txBody>
                    <a:bodyPr/>
                    <a:lstStyle/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有效性</a:t>
                      </a:r>
                      <a:endParaRPr lang="en-GB" sz="20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L="140400" marR="140400" marT="46800" marB="46800"/>
                </a:tc>
                <a:tc>
                  <a:txBody>
                    <a:bodyPr/>
                    <a:lstStyle/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部分有效</a:t>
                      </a:r>
                      <a:endParaRPr lang="en-GB" sz="2000" b="0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L="140400" marR="140400" marT="46800" marB="46800"/>
                </a:tc>
                <a:tc>
                  <a:txBody>
                    <a:bodyPr/>
                    <a:lstStyle/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产生临床疗效</a:t>
                      </a:r>
                      <a:endParaRPr lang="en-GB" sz="2000" b="0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L="140400" marR="140400" marT="46800" marB="46800"/>
                </a:tc>
                <a:tc>
                  <a:txBody>
                    <a:bodyPr/>
                    <a:lstStyle/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不产生疗效</a:t>
                      </a:r>
                      <a:endParaRPr lang="en-GB" sz="20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L="140400" marR="140400" marT="46800" marB="46800"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主要</a:t>
                      </a:r>
                      <a:r>
                        <a:rPr lang="zh-CN" altLang="en-US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沉积部位</a:t>
                      </a:r>
                      <a:endParaRPr lang="en-GB" sz="2000" b="0" kern="1200" baseline="30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L="140400" marR="140400" marT="46800" marB="46800"/>
                </a:tc>
                <a:tc>
                  <a:txBody>
                    <a:bodyPr/>
                    <a:lstStyle/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肺泡</a:t>
                      </a:r>
                      <a:r>
                        <a:rPr lang="zh-CN" altLang="en-US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和外周气管</a:t>
                      </a:r>
                      <a:endParaRPr lang="en-GB" altLang="zh-CN" sz="20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L="140400" marR="140400" marT="46800" marB="46800"/>
                </a:tc>
                <a:tc>
                  <a:txBody>
                    <a:bodyPr/>
                    <a:lstStyle/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肺泡</a:t>
                      </a:r>
                      <a:r>
                        <a:rPr lang="zh-CN" altLang="en-US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和气管</a:t>
                      </a:r>
                      <a:r>
                        <a:rPr lang="en-US" altLang="zh-CN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支气管区</a:t>
                      </a:r>
                      <a:endParaRPr lang="en-GB" sz="20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L="140400" marR="140400" marT="46800" marB="46800"/>
                </a:tc>
                <a:tc>
                  <a:txBody>
                    <a:bodyPr/>
                    <a:lstStyle/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口咽</a:t>
                      </a:r>
                      <a:r>
                        <a:rPr lang="zh-CN" altLang="en-US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部</a:t>
                      </a:r>
                      <a:endParaRPr lang="en-GB" sz="20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L="140400" marR="140400" marT="46800" marB="46800"/>
                </a:tc>
              </a:tr>
              <a:tr h="1201016">
                <a:tc>
                  <a:txBody>
                    <a:bodyPr/>
                    <a:lstStyle/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000" kern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  <a:endParaRPr lang="en-GB" sz="2000" b="0" kern="1200" baseline="30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L="140400" marR="140400" marT="46800" marB="46800"/>
                </a:tc>
                <a:tc>
                  <a:txBody>
                    <a:bodyPr/>
                    <a:lstStyle/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需要患者在吸入后屏气，以减少该部分药物颗粒随呼吸呼出</a:t>
                      </a:r>
                      <a:endParaRPr lang="en-GB" sz="20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L="140400" marR="140400" marT="46800" marB="46800"/>
                </a:tc>
                <a:tc>
                  <a:txBody>
                    <a:bodyPr/>
                    <a:lstStyle/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被肺部吸收，降低所需药物剂量和产生全身副作用的风险</a:t>
                      </a:r>
                      <a:endParaRPr lang="en-GB" sz="20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L="140400" marR="140400" marT="46800" marB="46800"/>
                </a:tc>
                <a:tc>
                  <a:txBody>
                    <a:bodyPr/>
                    <a:lstStyle/>
                    <a:p>
                      <a:pPr marL="0" marR="0" indent="0" algn="ctr" defTabSz="12998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latin typeface="微软雅黑" pitchFamily="34" charset="-122"/>
                          <a:ea typeface="微软雅黑" pitchFamily="34" charset="-122"/>
                        </a:rPr>
                        <a:t>导致局部副作用；如经消化道吸收，产生全身性副作用。</a:t>
                      </a:r>
                      <a:endParaRPr lang="en-GB" sz="20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L="140400" marR="140400" marT="46800" marB="4680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09600" y="1700808"/>
            <a:ext cx="121920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粒径小于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5μm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的药物颗粒（理想颗粒）才可能真正起效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高理想颗粒比例带来更好的疗效和更少的副作用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4953000" y="1905001"/>
            <a:ext cx="228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186" r="3452"/>
          <a:stretch>
            <a:fillRect/>
          </a:stretch>
        </p:blipFill>
        <p:spPr>
          <a:xfrm>
            <a:off x="1238944" y="1932915"/>
            <a:ext cx="3124200" cy="42235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487096"/>
            <a:ext cx="11463064" cy="114300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GOLD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版更新：吸入装置与吸入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11824" y="1905001"/>
            <a:ext cx="640871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吸入装置特性与慢阻肺疗效密切相关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装置使用错误普遍存在，影响疗效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合适的吸入装置、完善的装置培训和回访有助于提高疗效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1325563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中国疾控中心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分析：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1990-2014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年中国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岁及以上人群慢阻肺患病率仍较高并呈上升趋势</a:t>
            </a:r>
          </a:p>
        </p:txBody>
      </p:sp>
      <p:sp>
        <p:nvSpPr>
          <p:cNvPr id="5" name="矩形 4"/>
          <p:cNvSpPr/>
          <p:nvPr/>
        </p:nvSpPr>
        <p:spPr>
          <a:xfrm>
            <a:off x="51998" y="6525344"/>
            <a:ext cx="3523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包鹤玲等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中华流行病学杂志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2016,37(1):119-124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07568" y="1981201"/>
            <a:ext cx="7488832" cy="4234639"/>
            <a:chOff x="1554480" y="1981200"/>
            <a:chExt cx="5760720" cy="4234639"/>
          </a:xfrm>
        </p:grpSpPr>
        <p:graphicFrame>
          <p:nvGraphicFramePr>
            <p:cNvPr id="10" name="图表 9"/>
            <p:cNvGraphicFramePr/>
            <p:nvPr/>
          </p:nvGraphicFramePr>
          <p:xfrm>
            <a:off x="1554480" y="2500085"/>
            <a:ext cx="5760720" cy="37157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2727960" y="1981200"/>
              <a:ext cx="35356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按照文献发表年份统计的≥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40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岁人群慢阻肺患病率合并分析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RCT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研究不能反映真实的吸入治疗依从性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2013595" y="2016420"/>
            <a:ext cx="3506341" cy="3303395"/>
            <a:chOff x="314631" y="1779299"/>
            <a:chExt cx="3506341" cy="3303395"/>
          </a:xfrm>
        </p:grpSpPr>
        <p:sp>
          <p:nvSpPr>
            <p:cNvPr id="6" name="矩形 5"/>
            <p:cNvSpPr/>
            <p:nvPr/>
          </p:nvSpPr>
          <p:spPr>
            <a:xfrm>
              <a:off x="387185" y="2381430"/>
              <a:ext cx="3021208" cy="21902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390468" y="1779299"/>
              <a:ext cx="3130455" cy="661601"/>
            </a:xfrm>
            <a:custGeom>
              <a:avLst/>
              <a:gdLst>
                <a:gd name="connsiteX0" fmla="*/ 0 w 3130455"/>
                <a:gd name="connsiteY0" fmla="*/ 0 h 661601"/>
                <a:gd name="connsiteX1" fmla="*/ 3130455 w 3130455"/>
                <a:gd name="connsiteY1" fmla="*/ 0 h 661601"/>
                <a:gd name="connsiteX2" fmla="*/ 3130455 w 3130455"/>
                <a:gd name="connsiteY2" fmla="*/ 661601 h 661601"/>
                <a:gd name="connsiteX3" fmla="*/ 0 w 3130455"/>
                <a:gd name="connsiteY3" fmla="*/ 661601 h 661601"/>
                <a:gd name="connsiteX4" fmla="*/ 0 w 3130455"/>
                <a:gd name="connsiteY4" fmla="*/ 0 h 66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0455" h="661601">
                  <a:moveTo>
                    <a:pt x="0" y="0"/>
                  </a:moveTo>
                  <a:lnTo>
                    <a:pt x="3130455" y="0"/>
                  </a:lnTo>
                  <a:lnTo>
                    <a:pt x="3130455" y="661601"/>
                  </a:lnTo>
                  <a:lnTo>
                    <a:pt x="0" y="6616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RCT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研究的受试者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27311" y="2725408"/>
              <a:ext cx="3193612" cy="536058"/>
            </a:xfrm>
            <a:custGeom>
              <a:avLst/>
              <a:gdLst>
                <a:gd name="connsiteX0" fmla="*/ 0 w 2911323"/>
                <a:gd name="connsiteY0" fmla="*/ 0 h 536058"/>
                <a:gd name="connsiteX1" fmla="*/ 2911323 w 2911323"/>
                <a:gd name="connsiteY1" fmla="*/ 0 h 536058"/>
                <a:gd name="connsiteX2" fmla="*/ 2911323 w 2911323"/>
                <a:gd name="connsiteY2" fmla="*/ 536058 h 536058"/>
                <a:gd name="connsiteX3" fmla="*/ 0 w 2911323"/>
                <a:gd name="connsiteY3" fmla="*/ 536058 h 536058"/>
                <a:gd name="connsiteX4" fmla="*/ 0 w 2911323"/>
                <a:gd name="connsiteY4" fmla="*/ 0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1323" h="536058">
                  <a:moveTo>
                    <a:pt x="0" y="0"/>
                  </a:moveTo>
                  <a:lnTo>
                    <a:pt x="2911323" y="0"/>
                  </a:lnTo>
                  <a:lnTo>
                    <a:pt x="2911323" y="536058"/>
                  </a:lnTo>
                  <a:lnTo>
                    <a:pt x="0" y="5360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285750" indent="-28575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charset="0"/>
                <a:buChar char="•"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掌握吸入技术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14631" y="3284949"/>
              <a:ext cx="3506341" cy="536058"/>
            </a:xfrm>
            <a:custGeom>
              <a:avLst/>
              <a:gdLst>
                <a:gd name="connsiteX0" fmla="*/ 0 w 2911323"/>
                <a:gd name="connsiteY0" fmla="*/ 0 h 536058"/>
                <a:gd name="connsiteX1" fmla="*/ 2911323 w 2911323"/>
                <a:gd name="connsiteY1" fmla="*/ 0 h 536058"/>
                <a:gd name="connsiteX2" fmla="*/ 2911323 w 2911323"/>
                <a:gd name="connsiteY2" fmla="*/ 536058 h 536058"/>
                <a:gd name="connsiteX3" fmla="*/ 0 w 2911323"/>
                <a:gd name="connsiteY3" fmla="*/ 536058 h 536058"/>
                <a:gd name="connsiteX4" fmla="*/ 0 w 2911323"/>
                <a:gd name="connsiteY4" fmla="*/ 0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1323" h="536058">
                  <a:moveTo>
                    <a:pt x="0" y="0"/>
                  </a:moveTo>
                  <a:lnTo>
                    <a:pt x="2911323" y="0"/>
                  </a:lnTo>
                  <a:lnTo>
                    <a:pt x="2911323" y="536058"/>
                  </a:lnTo>
                  <a:lnTo>
                    <a:pt x="0" y="5360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285750" indent="-28575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charset="0"/>
                <a:buChar char="•"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接受良好的患者教育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30477" y="3801366"/>
              <a:ext cx="3130455" cy="536058"/>
            </a:xfrm>
            <a:custGeom>
              <a:avLst/>
              <a:gdLst>
                <a:gd name="connsiteX0" fmla="*/ 0 w 2911323"/>
                <a:gd name="connsiteY0" fmla="*/ 0 h 536058"/>
                <a:gd name="connsiteX1" fmla="*/ 2911323 w 2911323"/>
                <a:gd name="connsiteY1" fmla="*/ 0 h 536058"/>
                <a:gd name="connsiteX2" fmla="*/ 2911323 w 2911323"/>
                <a:gd name="connsiteY2" fmla="*/ 536058 h 536058"/>
                <a:gd name="connsiteX3" fmla="*/ 0 w 2911323"/>
                <a:gd name="connsiteY3" fmla="*/ 536058 h 536058"/>
                <a:gd name="connsiteX4" fmla="*/ 0 w 2911323"/>
                <a:gd name="connsiteY4" fmla="*/ 0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1323" h="536058">
                  <a:moveTo>
                    <a:pt x="0" y="0"/>
                  </a:moveTo>
                  <a:lnTo>
                    <a:pt x="2911323" y="0"/>
                  </a:lnTo>
                  <a:lnTo>
                    <a:pt x="2911323" y="536058"/>
                  </a:lnTo>
                  <a:lnTo>
                    <a:pt x="0" y="5360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285750" indent="-28575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charset="0"/>
                <a:buChar char="•"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随访装置使用情况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311" y="3177694"/>
              <a:ext cx="4732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charset="2"/>
                <a:buChar char="ü"/>
              </a:pP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7311" y="4559474"/>
              <a:ext cx="4732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charset="2"/>
                <a:buChar char="ü"/>
              </a:pP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5" name="Picture 3"/>
          <p:cNvPicPr>
            <a:picLocks noChangeAspect="1" noChangeArrowheads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 bwMode="auto">
          <a:xfrm>
            <a:off x="6576816" y="3585877"/>
            <a:ext cx="1781261" cy="1097306"/>
          </a:xfrm>
          <a:prstGeom prst="rect">
            <a:avLst/>
          </a:prstGeom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6473071" y="2695959"/>
            <a:ext cx="1988748" cy="545418"/>
          </a:xfrm>
          <a:prstGeom prst="wedgeRoundRectCallout">
            <a:avLst>
              <a:gd name="adj1" fmla="val 15430"/>
              <a:gd name="adj2" fmla="val 865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77900">
              <a:lnSpc>
                <a:spcPct val="90000"/>
              </a:lnSpc>
              <a:spcAft>
                <a:spcPct val="35000"/>
              </a:spcAft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装置使用错误</a:t>
            </a:r>
          </a:p>
        </p:txBody>
      </p:sp>
      <p:sp>
        <p:nvSpPr>
          <p:cNvPr id="76" name="圆角矩形标注 75"/>
          <p:cNvSpPr/>
          <p:nvPr/>
        </p:nvSpPr>
        <p:spPr>
          <a:xfrm>
            <a:off x="8708509" y="3679441"/>
            <a:ext cx="1694872" cy="583628"/>
          </a:xfrm>
          <a:prstGeom prst="wedgeRoundRectCallout">
            <a:avLst>
              <a:gd name="adj1" fmla="val -65805"/>
              <a:gd name="adj2" fmla="val 16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7900">
              <a:lnSpc>
                <a:spcPct val="90000"/>
              </a:lnSpc>
              <a:spcAft>
                <a:spcPct val="35000"/>
              </a:spcAft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未按时用药</a:t>
            </a:r>
          </a:p>
        </p:txBody>
      </p:sp>
      <p:sp>
        <p:nvSpPr>
          <p:cNvPr id="77" name="圆角矩形标注 76"/>
          <p:cNvSpPr/>
          <p:nvPr/>
        </p:nvSpPr>
        <p:spPr>
          <a:xfrm>
            <a:off x="8745777" y="4664819"/>
            <a:ext cx="1416614" cy="583628"/>
          </a:xfrm>
          <a:prstGeom prst="wedgeRoundRectCallout">
            <a:avLst>
              <a:gd name="adj1" fmla="val -70188"/>
              <a:gd name="adj2" fmla="val -56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7900">
              <a:lnSpc>
                <a:spcPct val="90000"/>
              </a:lnSpc>
              <a:spcAft>
                <a:spcPct val="35000"/>
              </a:spcAft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吸入不足</a:t>
            </a:r>
          </a:p>
        </p:txBody>
      </p:sp>
      <p:sp>
        <p:nvSpPr>
          <p:cNvPr id="78" name="圆角矩形标注 77"/>
          <p:cNvSpPr/>
          <p:nvPr/>
        </p:nvSpPr>
        <p:spPr>
          <a:xfrm>
            <a:off x="8708509" y="2765746"/>
            <a:ext cx="1416614" cy="583628"/>
          </a:xfrm>
          <a:prstGeom prst="wedgeRoundRectCallout">
            <a:avLst>
              <a:gd name="adj1" fmla="val -67250"/>
              <a:gd name="adj2" fmla="val 501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7900">
              <a:lnSpc>
                <a:spcPct val="90000"/>
              </a:lnSpc>
              <a:spcAft>
                <a:spcPct val="35000"/>
              </a:spcAft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储存不当</a:t>
            </a:r>
          </a:p>
        </p:txBody>
      </p:sp>
      <p:sp>
        <p:nvSpPr>
          <p:cNvPr id="79" name="圆角矩形标注 78"/>
          <p:cNvSpPr/>
          <p:nvPr/>
        </p:nvSpPr>
        <p:spPr>
          <a:xfrm>
            <a:off x="6705600" y="4866028"/>
            <a:ext cx="1416614" cy="488551"/>
          </a:xfrm>
          <a:prstGeom prst="wedgeRoundRectCallout">
            <a:avLst>
              <a:gd name="adj1" fmla="val 23241"/>
              <a:gd name="adj2" fmla="val -719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7900">
              <a:lnSpc>
                <a:spcPct val="90000"/>
              </a:lnSpc>
              <a:spcAft>
                <a:spcPct val="35000"/>
              </a:spcAft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吸入过量</a:t>
            </a:r>
          </a:p>
        </p:txBody>
      </p:sp>
      <p:sp>
        <p:nvSpPr>
          <p:cNvPr id="80" name="任意多边形 79"/>
          <p:cNvSpPr/>
          <p:nvPr/>
        </p:nvSpPr>
        <p:spPr>
          <a:xfrm>
            <a:off x="2101047" y="4608557"/>
            <a:ext cx="3521581" cy="661601"/>
          </a:xfrm>
          <a:custGeom>
            <a:avLst/>
            <a:gdLst>
              <a:gd name="connsiteX0" fmla="*/ 0 w 3130455"/>
              <a:gd name="connsiteY0" fmla="*/ 0 h 661601"/>
              <a:gd name="connsiteX1" fmla="*/ 3130455 w 3130455"/>
              <a:gd name="connsiteY1" fmla="*/ 0 h 661601"/>
              <a:gd name="connsiteX2" fmla="*/ 3130455 w 3130455"/>
              <a:gd name="connsiteY2" fmla="*/ 661601 h 661601"/>
              <a:gd name="connsiteX3" fmla="*/ 0 w 3130455"/>
              <a:gd name="connsiteY3" fmla="*/ 661601 h 661601"/>
              <a:gd name="connsiteX4" fmla="*/ 0 w 3130455"/>
              <a:gd name="connsiteY4" fmla="*/ 0 h 66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0455" h="661601">
                <a:moveTo>
                  <a:pt x="0" y="0"/>
                </a:moveTo>
                <a:lnTo>
                  <a:pt x="3130455" y="0"/>
                </a:lnTo>
                <a:lnTo>
                  <a:pt x="3130455" y="661601"/>
                </a:lnTo>
                <a:lnTo>
                  <a:pt x="0" y="6616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35560" rIns="53340" bIns="3556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Arial" charset="0"/>
              </a:rPr>
              <a:t>RCT: </a:t>
            </a:r>
            <a:r>
              <a:rPr lang="zh-CN" altLang="en-US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Arial" charset="0"/>
              </a:rPr>
              <a:t>随机对照临床试验</a:t>
            </a:r>
          </a:p>
        </p:txBody>
      </p:sp>
      <p:sp>
        <p:nvSpPr>
          <p:cNvPr id="4" name="矩形 3"/>
          <p:cNvSpPr/>
          <p:nvPr/>
        </p:nvSpPr>
        <p:spPr>
          <a:xfrm>
            <a:off x="5592547" y="3543959"/>
            <a:ext cx="7441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dirty="0">
                <a:latin typeface="Arial Black" pitchFamily="34" charset="0"/>
              </a:rPr>
              <a:t>≠</a:t>
            </a:r>
          </a:p>
        </p:txBody>
      </p:sp>
      <p:sp>
        <p:nvSpPr>
          <p:cNvPr id="81" name="任意多边形 80"/>
          <p:cNvSpPr/>
          <p:nvPr/>
        </p:nvSpPr>
        <p:spPr>
          <a:xfrm>
            <a:off x="6473072" y="2005891"/>
            <a:ext cx="3130455" cy="661601"/>
          </a:xfrm>
          <a:custGeom>
            <a:avLst/>
            <a:gdLst>
              <a:gd name="connsiteX0" fmla="*/ 0 w 3130455"/>
              <a:gd name="connsiteY0" fmla="*/ 0 h 661601"/>
              <a:gd name="connsiteX1" fmla="*/ 3130455 w 3130455"/>
              <a:gd name="connsiteY1" fmla="*/ 0 h 661601"/>
              <a:gd name="connsiteX2" fmla="*/ 3130455 w 3130455"/>
              <a:gd name="connsiteY2" fmla="*/ 661601 h 661601"/>
              <a:gd name="connsiteX3" fmla="*/ 0 w 3130455"/>
              <a:gd name="connsiteY3" fmla="*/ 661601 h 661601"/>
              <a:gd name="connsiteX4" fmla="*/ 0 w 3130455"/>
              <a:gd name="connsiteY4" fmla="*/ 0 h 66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0455" h="661601">
                <a:moveTo>
                  <a:pt x="0" y="0"/>
                </a:moveTo>
                <a:lnTo>
                  <a:pt x="3130455" y="0"/>
                </a:lnTo>
                <a:lnTo>
                  <a:pt x="3130455" y="661601"/>
                </a:lnTo>
                <a:lnTo>
                  <a:pt x="0" y="6616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35560" rIns="53340" bIns="3556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真实世界的患者</a:t>
            </a:r>
          </a:p>
        </p:txBody>
      </p:sp>
      <p:sp>
        <p:nvSpPr>
          <p:cNvPr id="83" name="矩形 82"/>
          <p:cNvSpPr/>
          <p:nvPr/>
        </p:nvSpPr>
        <p:spPr>
          <a:xfrm>
            <a:off x="11832" y="6544594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GOLD 2017 REPORT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6340434" y="5650198"/>
            <a:ext cx="4062947" cy="661601"/>
          </a:xfrm>
          <a:custGeom>
            <a:avLst/>
            <a:gdLst>
              <a:gd name="connsiteX0" fmla="*/ 0 w 3130455"/>
              <a:gd name="connsiteY0" fmla="*/ 0 h 661601"/>
              <a:gd name="connsiteX1" fmla="*/ 3130455 w 3130455"/>
              <a:gd name="connsiteY1" fmla="*/ 0 h 661601"/>
              <a:gd name="connsiteX2" fmla="*/ 3130455 w 3130455"/>
              <a:gd name="connsiteY2" fmla="*/ 661601 h 661601"/>
              <a:gd name="connsiteX3" fmla="*/ 0 w 3130455"/>
              <a:gd name="connsiteY3" fmla="*/ 661601 h 661601"/>
              <a:gd name="connsiteX4" fmla="*/ 0 w 3130455"/>
              <a:gd name="connsiteY4" fmla="*/ 0 h 66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0455" h="661601">
                <a:moveTo>
                  <a:pt x="0" y="0"/>
                </a:moveTo>
                <a:lnTo>
                  <a:pt x="3130455" y="0"/>
                </a:lnTo>
                <a:lnTo>
                  <a:pt x="3130455" y="661601"/>
                </a:lnTo>
                <a:lnTo>
                  <a:pt x="0" y="6616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35560" rIns="53340" bIns="35560" numCol="1" spcCol="1270" anchor="ctr" anchorCtr="0">
            <a:noAutofit/>
          </a:bodyPr>
          <a:lstStyle/>
          <a:p>
            <a:pPr defTabSz="1244600">
              <a:lnSpc>
                <a:spcPct val="150000"/>
              </a:lnSpc>
              <a:spcAft>
                <a:spcPct val="35000"/>
              </a:spcAft>
            </a:pPr>
            <a:r>
              <a:rPr lang="zh-CN" altLang="en-US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Arial" charset="0"/>
              </a:rPr>
              <a:t>观察性研究</a:t>
            </a:r>
            <a:r>
              <a:rPr lang="zh-CN" altLang="en-US" sz="20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Arial" charset="0"/>
              </a:rPr>
              <a:t>可以更好的反映慢阻肺患者真实的吸入技术！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装置使用错误可能发生在使用的各个环节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890237" y="1402163"/>
            <a:ext cx="11249726" cy="1220528"/>
          </a:xfrm>
          <a:custGeom>
            <a:avLst/>
            <a:gdLst>
              <a:gd name="connsiteX0" fmla="*/ 0 w 2911323"/>
              <a:gd name="connsiteY0" fmla="*/ 0 h 536058"/>
              <a:gd name="connsiteX1" fmla="*/ 2911323 w 2911323"/>
              <a:gd name="connsiteY1" fmla="*/ 0 h 536058"/>
              <a:gd name="connsiteX2" fmla="*/ 2911323 w 2911323"/>
              <a:gd name="connsiteY2" fmla="*/ 536058 h 536058"/>
              <a:gd name="connsiteX3" fmla="*/ 0 w 2911323"/>
              <a:gd name="connsiteY3" fmla="*/ 536058 h 536058"/>
              <a:gd name="connsiteX4" fmla="*/ 0 w 2911323"/>
              <a:gd name="connsiteY4" fmla="*/ 0 h 53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323" h="536058">
                <a:moveTo>
                  <a:pt x="0" y="0"/>
                </a:moveTo>
                <a:lnTo>
                  <a:pt x="2911323" y="0"/>
                </a:lnTo>
                <a:lnTo>
                  <a:pt x="2911323" y="536058"/>
                </a:lnTo>
                <a:lnTo>
                  <a:pt x="0" y="5360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marL="342900" indent="-342900" defTabSz="977900">
              <a:lnSpc>
                <a:spcPct val="15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一项回顾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1975-2014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年间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144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个观察性研究的系统综述，分析共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59,584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次装置使用记录。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342900" indent="-342900" defTabSz="977900">
              <a:lnSpc>
                <a:spcPct val="15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结果显示常规吸入装置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(MDI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DPI)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使用错误发生在使用的各个环节。</a:t>
            </a:r>
          </a:p>
        </p:txBody>
      </p:sp>
      <p:sp>
        <p:nvSpPr>
          <p:cNvPr id="4" name="矩形 3"/>
          <p:cNvSpPr/>
          <p:nvPr/>
        </p:nvSpPr>
        <p:spPr>
          <a:xfrm>
            <a:off x="14144" y="6627127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Sanchis J. Chest, 2016; 150(2):394-406.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59496" y="2852936"/>
            <a:ext cx="8928991" cy="3399444"/>
            <a:chOff x="1974887" y="3449771"/>
            <a:chExt cx="7954732" cy="2519715"/>
          </a:xfrm>
        </p:grpSpPr>
        <p:grpSp>
          <p:nvGrpSpPr>
            <p:cNvPr id="34" name="组合 33"/>
            <p:cNvGrpSpPr/>
            <p:nvPr/>
          </p:nvGrpSpPr>
          <p:grpSpPr>
            <a:xfrm>
              <a:off x="6187807" y="3449772"/>
              <a:ext cx="1405757" cy="1162651"/>
              <a:chOff x="4812245" y="3908649"/>
              <a:chExt cx="1405757" cy="1162651"/>
            </a:xfrm>
          </p:grpSpPr>
          <p:sp>
            <p:nvSpPr>
              <p:cNvPr id="28" name="左箭头 27"/>
              <p:cNvSpPr/>
              <p:nvPr/>
            </p:nvSpPr>
            <p:spPr>
              <a:xfrm rot="15240326">
                <a:off x="4927753" y="4379326"/>
                <a:ext cx="1022531" cy="361418"/>
              </a:xfrm>
              <a:prstGeom prst="lef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任意多边形 28"/>
              <p:cNvSpPr/>
              <p:nvPr/>
            </p:nvSpPr>
            <p:spPr>
              <a:xfrm>
                <a:off x="4812245" y="3908649"/>
                <a:ext cx="1405757" cy="795772"/>
              </a:xfrm>
              <a:custGeom>
                <a:avLst/>
                <a:gdLst>
                  <a:gd name="connsiteX0" fmla="*/ 0 w 1204727"/>
                  <a:gd name="connsiteY0" fmla="*/ 96378 h 963782"/>
                  <a:gd name="connsiteX1" fmla="*/ 96378 w 1204727"/>
                  <a:gd name="connsiteY1" fmla="*/ 0 h 963782"/>
                  <a:gd name="connsiteX2" fmla="*/ 1108349 w 1204727"/>
                  <a:gd name="connsiteY2" fmla="*/ 0 h 963782"/>
                  <a:gd name="connsiteX3" fmla="*/ 1204727 w 1204727"/>
                  <a:gd name="connsiteY3" fmla="*/ 96378 h 963782"/>
                  <a:gd name="connsiteX4" fmla="*/ 1204727 w 1204727"/>
                  <a:gd name="connsiteY4" fmla="*/ 867404 h 963782"/>
                  <a:gd name="connsiteX5" fmla="*/ 1108349 w 1204727"/>
                  <a:gd name="connsiteY5" fmla="*/ 963782 h 963782"/>
                  <a:gd name="connsiteX6" fmla="*/ 96378 w 1204727"/>
                  <a:gd name="connsiteY6" fmla="*/ 963782 h 963782"/>
                  <a:gd name="connsiteX7" fmla="*/ 0 w 1204727"/>
                  <a:gd name="connsiteY7" fmla="*/ 867404 h 963782"/>
                  <a:gd name="connsiteX8" fmla="*/ 0 w 1204727"/>
                  <a:gd name="connsiteY8" fmla="*/ 96378 h 96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4727" h="963782">
                    <a:moveTo>
                      <a:pt x="0" y="96378"/>
                    </a:moveTo>
                    <a:cubicBezTo>
                      <a:pt x="0" y="43150"/>
                      <a:pt x="43150" y="0"/>
                      <a:pt x="96378" y="0"/>
                    </a:cubicBezTo>
                    <a:lnTo>
                      <a:pt x="1108349" y="0"/>
                    </a:lnTo>
                    <a:cubicBezTo>
                      <a:pt x="1161577" y="0"/>
                      <a:pt x="1204727" y="43150"/>
                      <a:pt x="1204727" y="96378"/>
                    </a:cubicBezTo>
                    <a:lnTo>
                      <a:pt x="1204727" y="867404"/>
                    </a:lnTo>
                    <a:cubicBezTo>
                      <a:pt x="1204727" y="920632"/>
                      <a:pt x="1161577" y="963782"/>
                      <a:pt x="1108349" y="963782"/>
                    </a:cubicBezTo>
                    <a:lnTo>
                      <a:pt x="96378" y="963782"/>
                    </a:lnTo>
                    <a:cubicBezTo>
                      <a:pt x="43150" y="963782"/>
                      <a:pt x="0" y="920632"/>
                      <a:pt x="0" y="867404"/>
                    </a:cubicBezTo>
                    <a:lnTo>
                      <a:pt x="0" y="96378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4423" tIns="64423" rIns="64423" bIns="64423" numCol="1" spcCol="1270" anchor="ctr" anchorCtr="0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装置准备失败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29%</a:t>
                </a:r>
                <a:endParaRPr lang="zh-CN" altLang="en-US" sz="2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</p:grpSp>
        <p:sp>
          <p:nvSpPr>
            <p:cNvPr id="30" name="左箭头 29"/>
            <p:cNvSpPr/>
            <p:nvPr/>
          </p:nvSpPr>
          <p:spPr>
            <a:xfrm rot="18642453">
              <a:off x="7603637" y="4039166"/>
              <a:ext cx="1022531" cy="361418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7200000"/>
                <a:satOff val="-25000"/>
                <a:lumOff val="30001"/>
                <a:alphaOff val="0"/>
              </a:schemeClr>
            </a:fillRef>
            <a:effectRef idx="3">
              <a:schemeClr val="accent2">
                <a:hueOff val="-7200000"/>
                <a:satOff val="-25000"/>
                <a:lumOff val="3000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任意多边形 30"/>
            <p:cNvSpPr/>
            <p:nvPr/>
          </p:nvSpPr>
          <p:spPr>
            <a:xfrm>
              <a:off x="7993812" y="3579170"/>
              <a:ext cx="1664825" cy="794395"/>
            </a:xfrm>
            <a:custGeom>
              <a:avLst/>
              <a:gdLst>
                <a:gd name="connsiteX0" fmla="*/ 0 w 1204727"/>
                <a:gd name="connsiteY0" fmla="*/ 96378 h 963782"/>
                <a:gd name="connsiteX1" fmla="*/ 96378 w 1204727"/>
                <a:gd name="connsiteY1" fmla="*/ 0 h 963782"/>
                <a:gd name="connsiteX2" fmla="*/ 1108349 w 1204727"/>
                <a:gd name="connsiteY2" fmla="*/ 0 h 963782"/>
                <a:gd name="connsiteX3" fmla="*/ 1204727 w 1204727"/>
                <a:gd name="connsiteY3" fmla="*/ 96378 h 963782"/>
                <a:gd name="connsiteX4" fmla="*/ 1204727 w 1204727"/>
                <a:gd name="connsiteY4" fmla="*/ 867404 h 963782"/>
                <a:gd name="connsiteX5" fmla="*/ 1108349 w 1204727"/>
                <a:gd name="connsiteY5" fmla="*/ 963782 h 963782"/>
                <a:gd name="connsiteX6" fmla="*/ 96378 w 1204727"/>
                <a:gd name="connsiteY6" fmla="*/ 963782 h 963782"/>
                <a:gd name="connsiteX7" fmla="*/ 0 w 1204727"/>
                <a:gd name="connsiteY7" fmla="*/ 867404 h 963782"/>
                <a:gd name="connsiteX8" fmla="*/ 0 w 1204727"/>
                <a:gd name="connsiteY8" fmla="*/ 96378 h 96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727" h="963782">
                  <a:moveTo>
                    <a:pt x="0" y="96378"/>
                  </a:moveTo>
                  <a:cubicBezTo>
                    <a:pt x="0" y="43150"/>
                    <a:pt x="43150" y="0"/>
                    <a:pt x="96378" y="0"/>
                  </a:cubicBezTo>
                  <a:lnTo>
                    <a:pt x="1108349" y="0"/>
                  </a:lnTo>
                  <a:cubicBezTo>
                    <a:pt x="1161577" y="0"/>
                    <a:pt x="1204727" y="43150"/>
                    <a:pt x="1204727" y="96378"/>
                  </a:cubicBezTo>
                  <a:lnTo>
                    <a:pt x="1204727" y="867404"/>
                  </a:lnTo>
                  <a:cubicBezTo>
                    <a:pt x="1204727" y="920632"/>
                    <a:pt x="1161577" y="963782"/>
                    <a:pt x="1108349" y="963782"/>
                  </a:cubicBezTo>
                  <a:lnTo>
                    <a:pt x="96378" y="963782"/>
                  </a:lnTo>
                  <a:cubicBezTo>
                    <a:pt x="43150" y="963782"/>
                    <a:pt x="0" y="920632"/>
                    <a:pt x="0" y="867404"/>
                  </a:cubicBezTo>
                  <a:lnTo>
                    <a:pt x="0" y="963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7200000"/>
                <a:satOff val="-25000"/>
                <a:lumOff val="30001"/>
                <a:alphaOff val="0"/>
              </a:schemeClr>
            </a:fillRef>
            <a:effectRef idx="3">
              <a:schemeClr val="accent2">
                <a:hueOff val="-7200000"/>
                <a:satOff val="-25000"/>
                <a:lumOff val="3000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423" tIns="64423" rIns="64423" bIns="64423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吸入前未完全呼气 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46%</a:t>
              </a:r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264518" y="4755021"/>
              <a:ext cx="1665101" cy="817823"/>
              <a:chOff x="7250300" y="3945097"/>
              <a:chExt cx="1665101" cy="817823"/>
            </a:xfrm>
          </p:grpSpPr>
          <p:sp>
            <p:nvSpPr>
              <p:cNvPr id="32" name="左箭头 31"/>
              <p:cNvSpPr/>
              <p:nvPr/>
            </p:nvSpPr>
            <p:spPr>
              <a:xfrm>
                <a:off x="7250300" y="4150376"/>
                <a:ext cx="1022531" cy="361418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2">
                  <a:hueOff val="-14400000"/>
                  <a:satOff val="-50002"/>
                  <a:lumOff val="60001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任意多边形 32"/>
              <p:cNvSpPr/>
              <p:nvPr/>
            </p:nvSpPr>
            <p:spPr>
              <a:xfrm>
                <a:off x="7624607" y="3945097"/>
                <a:ext cx="1290794" cy="817823"/>
              </a:xfrm>
              <a:custGeom>
                <a:avLst/>
                <a:gdLst>
                  <a:gd name="connsiteX0" fmla="*/ 0 w 1204727"/>
                  <a:gd name="connsiteY0" fmla="*/ 96378 h 963782"/>
                  <a:gd name="connsiteX1" fmla="*/ 96378 w 1204727"/>
                  <a:gd name="connsiteY1" fmla="*/ 0 h 963782"/>
                  <a:gd name="connsiteX2" fmla="*/ 1108349 w 1204727"/>
                  <a:gd name="connsiteY2" fmla="*/ 0 h 963782"/>
                  <a:gd name="connsiteX3" fmla="*/ 1204727 w 1204727"/>
                  <a:gd name="connsiteY3" fmla="*/ 96378 h 963782"/>
                  <a:gd name="connsiteX4" fmla="*/ 1204727 w 1204727"/>
                  <a:gd name="connsiteY4" fmla="*/ 867404 h 963782"/>
                  <a:gd name="connsiteX5" fmla="*/ 1108349 w 1204727"/>
                  <a:gd name="connsiteY5" fmla="*/ 963782 h 963782"/>
                  <a:gd name="connsiteX6" fmla="*/ 96378 w 1204727"/>
                  <a:gd name="connsiteY6" fmla="*/ 963782 h 963782"/>
                  <a:gd name="connsiteX7" fmla="*/ 0 w 1204727"/>
                  <a:gd name="connsiteY7" fmla="*/ 867404 h 963782"/>
                  <a:gd name="connsiteX8" fmla="*/ 0 w 1204727"/>
                  <a:gd name="connsiteY8" fmla="*/ 96378 h 96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4727" h="963782">
                    <a:moveTo>
                      <a:pt x="0" y="96378"/>
                    </a:moveTo>
                    <a:cubicBezTo>
                      <a:pt x="0" y="43150"/>
                      <a:pt x="43150" y="0"/>
                      <a:pt x="96378" y="0"/>
                    </a:cubicBezTo>
                    <a:lnTo>
                      <a:pt x="1108349" y="0"/>
                    </a:lnTo>
                    <a:cubicBezTo>
                      <a:pt x="1161577" y="0"/>
                      <a:pt x="1204727" y="43150"/>
                      <a:pt x="1204727" y="96378"/>
                    </a:cubicBezTo>
                    <a:lnTo>
                      <a:pt x="1204727" y="867404"/>
                    </a:lnTo>
                    <a:cubicBezTo>
                      <a:pt x="1204727" y="920632"/>
                      <a:pt x="1161577" y="963782"/>
                      <a:pt x="1108349" y="963782"/>
                    </a:cubicBezTo>
                    <a:lnTo>
                      <a:pt x="96378" y="963782"/>
                    </a:lnTo>
                    <a:cubicBezTo>
                      <a:pt x="43150" y="963782"/>
                      <a:pt x="0" y="920632"/>
                      <a:pt x="0" y="867404"/>
                    </a:cubicBezTo>
                    <a:lnTo>
                      <a:pt x="0" y="9637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2">
                  <a:hueOff val="-14400000"/>
                  <a:satOff val="-50002"/>
                  <a:lumOff val="6000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4423" tIns="64423" rIns="64423" bIns="64423" numCol="1" spcCol="1270" anchor="ctr" anchorCtr="0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吸入后未屏气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37%</a:t>
                </a:r>
                <a:endParaRPr lang="zh-CN" altLang="en-US" sz="2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974887" y="4755021"/>
              <a:ext cx="1659979" cy="817823"/>
              <a:chOff x="376367" y="4081202"/>
              <a:chExt cx="1659979" cy="817823"/>
            </a:xfrm>
          </p:grpSpPr>
          <p:sp>
            <p:nvSpPr>
              <p:cNvPr id="16" name="左箭头 15"/>
              <p:cNvSpPr/>
              <p:nvPr/>
            </p:nvSpPr>
            <p:spPr>
              <a:xfrm rot="10800000">
                <a:off x="988372" y="4338411"/>
                <a:ext cx="1047974" cy="364761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gradFill rotWithShape="0">
                <a:gsLst>
                  <a:gs pos="0">
                    <a:srgbClr val="ED7D31">
                      <a:hueOff val="0"/>
                      <a:satOff val="0"/>
                      <a:lumOff val="0"/>
                      <a:alphaOff val="0"/>
                      <a:satMod val="103000"/>
                      <a:lumMod val="102000"/>
                      <a:tint val="94000"/>
                    </a:srgbClr>
                  </a:gs>
                  <a:gs pos="50000">
                    <a:srgbClr val="ED7D31">
                      <a:hueOff val="0"/>
                      <a:satOff val="0"/>
                      <a:lumOff val="0"/>
                      <a:alphaOff val="0"/>
                      <a:satMod val="110000"/>
                      <a:lumMod val="100000"/>
                      <a:shade val="100000"/>
                    </a:srgbClr>
                  </a:gs>
                  <a:gs pos="100000">
                    <a:srgbClr val="ED7D31">
                      <a:hueOff val="0"/>
                      <a:satOff val="0"/>
                      <a:lumOff val="0"/>
                      <a:alphaOff val="0"/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z="-190500" prstMaterial="plastic">
                <a:bevelT w="50800" h="50800"/>
                <a:bevelB w="25400" h="25400" prst="angle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任意多边形 16"/>
              <p:cNvSpPr/>
              <p:nvPr/>
            </p:nvSpPr>
            <p:spPr>
              <a:xfrm>
                <a:off x="376367" y="4081202"/>
                <a:ext cx="1329919" cy="817823"/>
              </a:xfrm>
              <a:custGeom>
                <a:avLst/>
                <a:gdLst>
                  <a:gd name="connsiteX0" fmla="*/ 0 w 1215871"/>
                  <a:gd name="connsiteY0" fmla="*/ 97270 h 972697"/>
                  <a:gd name="connsiteX1" fmla="*/ 97270 w 1215871"/>
                  <a:gd name="connsiteY1" fmla="*/ 0 h 972697"/>
                  <a:gd name="connsiteX2" fmla="*/ 1118601 w 1215871"/>
                  <a:gd name="connsiteY2" fmla="*/ 0 h 972697"/>
                  <a:gd name="connsiteX3" fmla="*/ 1215871 w 1215871"/>
                  <a:gd name="connsiteY3" fmla="*/ 97270 h 972697"/>
                  <a:gd name="connsiteX4" fmla="*/ 1215871 w 1215871"/>
                  <a:gd name="connsiteY4" fmla="*/ 875427 h 972697"/>
                  <a:gd name="connsiteX5" fmla="*/ 1118601 w 1215871"/>
                  <a:gd name="connsiteY5" fmla="*/ 972697 h 972697"/>
                  <a:gd name="connsiteX6" fmla="*/ 97270 w 1215871"/>
                  <a:gd name="connsiteY6" fmla="*/ 972697 h 972697"/>
                  <a:gd name="connsiteX7" fmla="*/ 0 w 1215871"/>
                  <a:gd name="connsiteY7" fmla="*/ 875427 h 972697"/>
                  <a:gd name="connsiteX8" fmla="*/ 0 w 1215871"/>
                  <a:gd name="connsiteY8" fmla="*/ 97270 h 97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5871" h="972697">
                    <a:moveTo>
                      <a:pt x="0" y="97270"/>
                    </a:moveTo>
                    <a:cubicBezTo>
                      <a:pt x="0" y="43549"/>
                      <a:pt x="43549" y="0"/>
                      <a:pt x="97270" y="0"/>
                    </a:cubicBezTo>
                    <a:lnTo>
                      <a:pt x="1118601" y="0"/>
                    </a:lnTo>
                    <a:cubicBezTo>
                      <a:pt x="1172322" y="0"/>
                      <a:pt x="1215871" y="43549"/>
                      <a:pt x="1215871" y="97270"/>
                    </a:cubicBezTo>
                    <a:lnTo>
                      <a:pt x="1215871" y="875427"/>
                    </a:lnTo>
                    <a:cubicBezTo>
                      <a:pt x="1215871" y="929148"/>
                      <a:pt x="1172322" y="972697"/>
                      <a:pt x="1118601" y="972697"/>
                    </a:cubicBezTo>
                    <a:lnTo>
                      <a:pt x="97270" y="972697"/>
                    </a:lnTo>
                    <a:cubicBezTo>
                      <a:pt x="43549" y="972697"/>
                      <a:pt x="0" y="929148"/>
                      <a:pt x="0" y="875427"/>
                    </a:cubicBezTo>
                    <a:lnTo>
                      <a:pt x="0" y="9727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D7D31">
                      <a:hueOff val="0"/>
                      <a:satOff val="0"/>
                      <a:lumOff val="0"/>
                      <a:alphaOff val="0"/>
                      <a:satMod val="103000"/>
                      <a:lumMod val="102000"/>
                      <a:tint val="94000"/>
                    </a:srgbClr>
                  </a:gs>
                  <a:gs pos="50000">
                    <a:srgbClr val="ED7D31">
                      <a:hueOff val="0"/>
                      <a:satOff val="0"/>
                      <a:lumOff val="0"/>
                      <a:alphaOff val="0"/>
                      <a:satMod val="110000"/>
                      <a:lumMod val="100000"/>
                      <a:shade val="100000"/>
                    </a:srgbClr>
                  </a:gs>
                  <a:gs pos="100000">
                    <a:srgbClr val="ED7D31">
                      <a:hueOff val="0"/>
                      <a:satOff val="0"/>
                      <a:lumOff val="0"/>
                      <a:alphaOff val="0"/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494" tIns="68494" rIns="68494" bIns="68494" numCol="1" spcCol="1270" anchor="ctr" anchorCtr="0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协同失败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45%</a:t>
                </a:r>
                <a:endParaRPr lang="zh-CN" altLang="en-US" sz="2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303981" y="3681786"/>
              <a:ext cx="1510907" cy="1150396"/>
              <a:chOff x="1847422" y="3230505"/>
              <a:chExt cx="1510907" cy="1150396"/>
            </a:xfrm>
          </p:grpSpPr>
          <p:sp>
            <p:nvSpPr>
              <p:cNvPr id="18" name="左箭头 17"/>
              <p:cNvSpPr/>
              <p:nvPr/>
            </p:nvSpPr>
            <p:spPr>
              <a:xfrm rot="13500000">
                <a:off x="2657227" y="3679799"/>
                <a:ext cx="1037443" cy="364761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gradFill rotWithShape="0">
                <a:gsLst>
                  <a:gs pos="0">
                    <a:srgbClr val="A5A5A5">
                      <a:hueOff val="0"/>
                      <a:satOff val="0"/>
                      <a:lumOff val="0"/>
                      <a:alphaOff val="0"/>
                      <a:satMod val="103000"/>
                      <a:lumMod val="102000"/>
                      <a:tint val="94000"/>
                    </a:srgbClr>
                  </a:gs>
                  <a:gs pos="50000">
                    <a:srgbClr val="A5A5A5">
                      <a:hueOff val="0"/>
                      <a:satOff val="0"/>
                      <a:lumOff val="0"/>
                      <a:alphaOff val="0"/>
                      <a:satMod val="110000"/>
                      <a:lumMod val="100000"/>
                      <a:shade val="100000"/>
                    </a:srgbClr>
                  </a:gs>
                  <a:gs pos="100000">
                    <a:srgbClr val="A5A5A5">
                      <a:hueOff val="0"/>
                      <a:satOff val="0"/>
                      <a:lumOff val="0"/>
                      <a:alphaOff val="0"/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z="-190500" prstMaterial="plastic">
                <a:bevelT w="50800" h="50800"/>
                <a:bevelB w="25400" h="25400" prst="angle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任意多边形 18"/>
              <p:cNvSpPr/>
              <p:nvPr/>
            </p:nvSpPr>
            <p:spPr>
              <a:xfrm>
                <a:off x="1847422" y="3230505"/>
                <a:ext cx="1442044" cy="760902"/>
              </a:xfrm>
              <a:custGeom>
                <a:avLst/>
                <a:gdLst>
                  <a:gd name="connsiteX0" fmla="*/ 0 w 1215871"/>
                  <a:gd name="connsiteY0" fmla="*/ 97270 h 972697"/>
                  <a:gd name="connsiteX1" fmla="*/ 97270 w 1215871"/>
                  <a:gd name="connsiteY1" fmla="*/ 0 h 972697"/>
                  <a:gd name="connsiteX2" fmla="*/ 1118601 w 1215871"/>
                  <a:gd name="connsiteY2" fmla="*/ 0 h 972697"/>
                  <a:gd name="connsiteX3" fmla="*/ 1215871 w 1215871"/>
                  <a:gd name="connsiteY3" fmla="*/ 97270 h 972697"/>
                  <a:gd name="connsiteX4" fmla="*/ 1215871 w 1215871"/>
                  <a:gd name="connsiteY4" fmla="*/ 875427 h 972697"/>
                  <a:gd name="connsiteX5" fmla="*/ 1118601 w 1215871"/>
                  <a:gd name="connsiteY5" fmla="*/ 972697 h 972697"/>
                  <a:gd name="connsiteX6" fmla="*/ 97270 w 1215871"/>
                  <a:gd name="connsiteY6" fmla="*/ 972697 h 972697"/>
                  <a:gd name="connsiteX7" fmla="*/ 0 w 1215871"/>
                  <a:gd name="connsiteY7" fmla="*/ 875427 h 972697"/>
                  <a:gd name="connsiteX8" fmla="*/ 0 w 1215871"/>
                  <a:gd name="connsiteY8" fmla="*/ 97270 h 97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5871" h="972697">
                    <a:moveTo>
                      <a:pt x="0" y="97270"/>
                    </a:moveTo>
                    <a:cubicBezTo>
                      <a:pt x="0" y="43549"/>
                      <a:pt x="43549" y="0"/>
                      <a:pt x="97270" y="0"/>
                    </a:cubicBezTo>
                    <a:lnTo>
                      <a:pt x="1118601" y="0"/>
                    </a:lnTo>
                    <a:cubicBezTo>
                      <a:pt x="1172322" y="0"/>
                      <a:pt x="1215871" y="43549"/>
                      <a:pt x="1215871" y="97270"/>
                    </a:cubicBezTo>
                    <a:lnTo>
                      <a:pt x="1215871" y="875427"/>
                    </a:lnTo>
                    <a:cubicBezTo>
                      <a:pt x="1215871" y="929148"/>
                      <a:pt x="1172322" y="972697"/>
                      <a:pt x="1118601" y="972697"/>
                    </a:cubicBezTo>
                    <a:lnTo>
                      <a:pt x="97270" y="972697"/>
                    </a:lnTo>
                    <a:cubicBezTo>
                      <a:pt x="43549" y="972697"/>
                      <a:pt x="0" y="929148"/>
                      <a:pt x="0" y="875427"/>
                    </a:cubicBezTo>
                    <a:lnTo>
                      <a:pt x="0" y="9727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A5A5A5">
                      <a:hueOff val="0"/>
                      <a:satOff val="0"/>
                      <a:lumOff val="0"/>
                      <a:alphaOff val="0"/>
                      <a:satMod val="103000"/>
                      <a:lumMod val="102000"/>
                      <a:tint val="94000"/>
                    </a:srgbClr>
                  </a:gs>
                  <a:gs pos="50000">
                    <a:srgbClr val="A5A5A5">
                      <a:hueOff val="0"/>
                      <a:satOff val="0"/>
                      <a:lumOff val="0"/>
                      <a:alphaOff val="0"/>
                      <a:satMod val="110000"/>
                      <a:lumMod val="100000"/>
                      <a:shade val="100000"/>
                    </a:srgbClr>
                  </a:gs>
                  <a:gs pos="100000">
                    <a:srgbClr val="A5A5A5">
                      <a:hueOff val="0"/>
                      <a:satOff val="0"/>
                      <a:lumOff val="0"/>
                      <a:alphaOff val="0"/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494" tIns="68494" rIns="68494" bIns="68494" numCol="1" spcCol="1270" anchor="ctr" anchorCtr="0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吸气速度不足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44%</a:t>
                </a:r>
                <a:endParaRPr lang="zh-CN" altLang="en-US" sz="2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319757" y="3449771"/>
              <a:ext cx="1353206" cy="1189902"/>
              <a:chOff x="3315243" y="3810732"/>
              <a:chExt cx="1353206" cy="1270708"/>
            </a:xfrm>
          </p:grpSpPr>
          <p:sp>
            <p:nvSpPr>
              <p:cNvPr id="20" name="左箭头 19"/>
              <p:cNvSpPr/>
              <p:nvPr/>
            </p:nvSpPr>
            <p:spPr>
              <a:xfrm rot="17100000">
                <a:off x="3442511" y="4365111"/>
                <a:ext cx="1091092" cy="341565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gradFill rotWithShape="0">
                <a:gsLst>
                  <a:gs pos="0">
                    <a:srgbClr val="FFC000">
                      <a:hueOff val="0"/>
                      <a:satOff val="0"/>
                      <a:lumOff val="0"/>
                      <a:alphaOff val="0"/>
                      <a:satMod val="103000"/>
                      <a:lumMod val="102000"/>
                      <a:tint val="94000"/>
                    </a:srgbClr>
                  </a:gs>
                  <a:gs pos="50000">
                    <a:srgbClr val="FFC000">
                      <a:hueOff val="0"/>
                      <a:satOff val="0"/>
                      <a:lumOff val="0"/>
                      <a:alphaOff val="0"/>
                      <a:satMod val="110000"/>
                      <a:lumMod val="100000"/>
                      <a:shade val="100000"/>
                    </a:srgbClr>
                  </a:gs>
                  <a:gs pos="100000">
                    <a:srgbClr val="FFC000">
                      <a:hueOff val="0"/>
                      <a:satOff val="0"/>
                      <a:lumOff val="0"/>
                      <a:alphaOff val="0"/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z="-190500" prstMaterial="plastic">
                <a:bevelT w="50800" h="50800"/>
                <a:bevelB w="25400" h="25400" prst="angle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任意多边形 20"/>
              <p:cNvSpPr/>
              <p:nvPr/>
            </p:nvSpPr>
            <p:spPr>
              <a:xfrm>
                <a:off x="3315243" y="3810732"/>
                <a:ext cx="1353206" cy="847696"/>
              </a:xfrm>
              <a:custGeom>
                <a:avLst/>
                <a:gdLst>
                  <a:gd name="connsiteX0" fmla="*/ 0 w 1215871"/>
                  <a:gd name="connsiteY0" fmla="*/ 97270 h 972697"/>
                  <a:gd name="connsiteX1" fmla="*/ 97270 w 1215871"/>
                  <a:gd name="connsiteY1" fmla="*/ 0 h 972697"/>
                  <a:gd name="connsiteX2" fmla="*/ 1118601 w 1215871"/>
                  <a:gd name="connsiteY2" fmla="*/ 0 h 972697"/>
                  <a:gd name="connsiteX3" fmla="*/ 1215871 w 1215871"/>
                  <a:gd name="connsiteY3" fmla="*/ 97270 h 972697"/>
                  <a:gd name="connsiteX4" fmla="*/ 1215871 w 1215871"/>
                  <a:gd name="connsiteY4" fmla="*/ 875427 h 972697"/>
                  <a:gd name="connsiteX5" fmla="*/ 1118601 w 1215871"/>
                  <a:gd name="connsiteY5" fmla="*/ 972697 h 972697"/>
                  <a:gd name="connsiteX6" fmla="*/ 97270 w 1215871"/>
                  <a:gd name="connsiteY6" fmla="*/ 972697 h 972697"/>
                  <a:gd name="connsiteX7" fmla="*/ 0 w 1215871"/>
                  <a:gd name="connsiteY7" fmla="*/ 875427 h 972697"/>
                  <a:gd name="connsiteX8" fmla="*/ 0 w 1215871"/>
                  <a:gd name="connsiteY8" fmla="*/ 97270 h 97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5871" h="972697">
                    <a:moveTo>
                      <a:pt x="0" y="97270"/>
                    </a:moveTo>
                    <a:cubicBezTo>
                      <a:pt x="0" y="43549"/>
                      <a:pt x="43549" y="0"/>
                      <a:pt x="97270" y="0"/>
                    </a:cubicBezTo>
                    <a:lnTo>
                      <a:pt x="1118601" y="0"/>
                    </a:lnTo>
                    <a:cubicBezTo>
                      <a:pt x="1172322" y="0"/>
                      <a:pt x="1215871" y="43549"/>
                      <a:pt x="1215871" y="97270"/>
                    </a:cubicBezTo>
                    <a:lnTo>
                      <a:pt x="1215871" y="875427"/>
                    </a:lnTo>
                    <a:cubicBezTo>
                      <a:pt x="1215871" y="929148"/>
                      <a:pt x="1172322" y="972697"/>
                      <a:pt x="1118601" y="972697"/>
                    </a:cubicBezTo>
                    <a:lnTo>
                      <a:pt x="97270" y="972697"/>
                    </a:lnTo>
                    <a:cubicBezTo>
                      <a:pt x="43549" y="972697"/>
                      <a:pt x="0" y="929148"/>
                      <a:pt x="0" y="875427"/>
                    </a:cubicBezTo>
                    <a:lnTo>
                      <a:pt x="0" y="9727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000">
                      <a:hueOff val="0"/>
                      <a:satOff val="0"/>
                      <a:lumOff val="0"/>
                      <a:alphaOff val="0"/>
                      <a:satMod val="103000"/>
                      <a:lumMod val="102000"/>
                      <a:tint val="94000"/>
                    </a:srgbClr>
                  </a:gs>
                  <a:gs pos="50000">
                    <a:srgbClr val="FFC000">
                      <a:hueOff val="0"/>
                      <a:satOff val="0"/>
                      <a:lumOff val="0"/>
                      <a:alphaOff val="0"/>
                      <a:satMod val="110000"/>
                      <a:lumMod val="100000"/>
                      <a:shade val="100000"/>
                    </a:srgbClr>
                  </a:gs>
                  <a:gs pos="100000">
                    <a:srgbClr val="FFC000">
                      <a:hueOff val="0"/>
                      <a:satOff val="0"/>
                      <a:lumOff val="0"/>
                      <a:alphaOff val="0"/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494" tIns="68494" rIns="68494" bIns="68494" numCol="1" spcCol="1270" anchor="ctr" anchorCtr="0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吸入后未屏气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46%</a:t>
                </a:r>
                <a:endParaRPr lang="zh-CN" altLang="en-US" sz="2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3811298" y="4645506"/>
              <a:ext cx="1615440" cy="1323980"/>
              <a:chOff x="1674026" y="4765320"/>
              <a:chExt cx="1615440" cy="1323980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674026" y="4765320"/>
                <a:ext cx="1615440" cy="1078230"/>
              </a:xfrm>
              <a:prstGeom prst="ellipse">
                <a:avLst/>
              </a:prstGeom>
              <a:effectLst>
                <a:softEdge rad="0"/>
              </a:effectLst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2096364" y="5815546"/>
                <a:ext cx="582949" cy="27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MDI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515100" y="4651200"/>
              <a:ext cx="1523410" cy="1263671"/>
              <a:chOff x="6152281" y="4704023"/>
              <a:chExt cx="1523410" cy="1263671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6152281" y="4704023"/>
                <a:ext cx="1523410" cy="1034642"/>
              </a:xfrm>
              <a:prstGeom prst="ellipse">
                <a:avLst/>
              </a:prstGeom>
              <a:effectLst>
                <a:softEdge rad="0"/>
              </a:effectLst>
            </p:spPr>
          </p:pic>
          <p:sp>
            <p:nvSpPr>
              <p:cNvPr id="35" name="文本框 34"/>
              <p:cNvSpPr txBox="1"/>
              <p:nvPr/>
            </p:nvSpPr>
            <p:spPr>
              <a:xfrm>
                <a:off x="6588203" y="5693940"/>
                <a:ext cx="507260" cy="27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DPI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</p:grp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Narrow" pitchFamily="34" charset="0"/>
                <a:ea typeface="微软雅黑" pitchFamily="34" charset="-122"/>
              </a:rPr>
              <a:t>装置使用错误和慢阻肺控制不佳相关</a:t>
            </a:r>
          </a:p>
        </p:txBody>
      </p:sp>
      <p:sp>
        <p:nvSpPr>
          <p:cNvPr id="3" name="矩形 2"/>
          <p:cNvSpPr/>
          <p:nvPr/>
        </p:nvSpPr>
        <p:spPr>
          <a:xfrm>
            <a:off x="1692818" y="6477001"/>
            <a:ext cx="4572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Arial Narrow" pitchFamily="34" charset="0"/>
                <a:ea typeface="华文细黑" pitchFamily="2" charset="-122"/>
              </a:rPr>
              <a:t>Melani A S. Respiratory medicine, 2011, 105(6): 930-938.</a:t>
            </a:r>
            <a:endParaRPr lang="zh-CN" altLang="en-US" sz="1000" dirty="0">
              <a:solidFill>
                <a:schemeClr val="bg1"/>
              </a:solidFill>
              <a:latin typeface="Arial Narrow" pitchFamily="34" charset="0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35560" y="2940518"/>
          <a:ext cx="7391400" cy="322478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tblPr>
              <a:tblGrid>
                <a:gridCol w="2362200"/>
                <a:gridCol w="1550894"/>
                <a:gridCol w="1739153"/>
                <a:gridCol w="1739153"/>
              </a:tblGrid>
              <a:tr h="4437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zh-CN" altLang="en-US" sz="2400" b="0" i="0" dirty="0">
                          <a:latin typeface="微软雅黑" pitchFamily="34" charset="-122"/>
                          <a:ea typeface="微软雅黑" pitchFamily="34" charset="-122"/>
                        </a:rPr>
                        <a:t>症状</a:t>
                      </a:r>
                      <a:r>
                        <a:rPr lang="en-US" altLang="zh-CN" sz="2400" b="0" i="0" dirty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400" b="0" i="0" dirty="0">
                          <a:latin typeface="微软雅黑" pitchFamily="34" charset="-122"/>
                          <a:ea typeface="微软雅黑" pitchFamily="34" charset="-122"/>
                        </a:rPr>
                        <a:t>医疗救助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B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en-US" altLang="zh-CN" sz="2400" b="0" i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OR ± SE</a:t>
                      </a:r>
                      <a:endParaRPr lang="zh-CN" altLang="en-US" sz="2400" b="0" i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B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en-US" altLang="zh-CN" sz="2400" b="0" i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2400" b="0" i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B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增加风险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B46"/>
                    </a:solidFill>
                  </a:tcPr>
                </a:tc>
              </a:tr>
              <a:tr h="4159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呼吸困难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pl-PL" altLang="zh-CN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1.32</a:t>
                      </a:r>
                      <a:r>
                        <a:rPr lang="en-US" altLang="zh-CN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 ± </a:t>
                      </a:r>
                      <a:r>
                        <a:rPr lang="pl-PL" altLang="zh-CN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0.13</a:t>
                      </a:r>
                      <a:endParaRPr lang="zh-CN" altLang="en-US" sz="20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0.03</a:t>
                      </a:r>
                      <a:endParaRPr lang="zh-CN" altLang="en-US" sz="20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微软雅黑" pitchFamily="34" charset="-122"/>
                          <a:ea typeface="微软雅黑" pitchFamily="34" charset="-122"/>
                        </a:rPr>
                        <a:t>32%</a:t>
                      </a:r>
                      <a:endParaRPr lang="zh-CN" altLang="en-US" sz="24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4159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睡眠障碍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pl-PL" altLang="zh-CN" sz="2000" b="0" i="0" u="none" strike="noStrike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1.29</a:t>
                      </a:r>
                      <a:r>
                        <a:rPr lang="en-US" altLang="zh-CN" sz="2000" b="0" i="0" u="none" strike="noStrike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 ± </a:t>
                      </a:r>
                      <a:r>
                        <a:rPr lang="pl-PL" altLang="zh-CN" sz="2000" b="0" i="0" u="none" strike="noStrike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0.12</a:t>
                      </a:r>
                      <a:endParaRPr lang="zh-CN" altLang="en-US" sz="20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pl-PL" altLang="zh-CN" sz="2000" b="0" i="0" u="none" strike="noStrike" kern="1200" baseline="0">
                          <a:latin typeface="微软雅黑" pitchFamily="34" charset="-122"/>
                          <a:ea typeface="微软雅黑" pitchFamily="34" charset="-122"/>
                        </a:rPr>
                        <a:t>0.009</a:t>
                      </a:r>
                      <a:endParaRPr lang="zh-CN" altLang="en-US" sz="20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微软雅黑" pitchFamily="34" charset="-122"/>
                          <a:ea typeface="微软雅黑" pitchFamily="34" charset="-122"/>
                        </a:rPr>
                        <a:t>29%</a:t>
                      </a:r>
                      <a:endParaRPr lang="zh-CN" altLang="en-US" sz="24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4159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住院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pl-PL" altLang="zh-CN" sz="2000" b="0" i="0" u="none" strike="noStrike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1.47</a:t>
                      </a:r>
                      <a:r>
                        <a:rPr lang="en-US" altLang="zh-CN" sz="2000" b="0" i="0" u="none" strike="noStrike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 ± </a:t>
                      </a:r>
                      <a:r>
                        <a:rPr lang="pl-PL" altLang="zh-CN" sz="2000" b="0" i="0" u="none" strike="noStrike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0.17</a:t>
                      </a:r>
                      <a:endParaRPr lang="zh-CN" altLang="en-US" sz="20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pl-PL" altLang="zh-CN" sz="2000" b="0" i="0" u="none" strike="noStrike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0.001</a:t>
                      </a:r>
                      <a:endParaRPr lang="zh-CN" altLang="en-US" sz="20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微软雅黑" pitchFamily="34" charset="-122"/>
                          <a:ea typeface="微软雅黑" pitchFamily="34" charset="-122"/>
                        </a:rPr>
                        <a:t>47%</a:t>
                      </a:r>
                      <a:endParaRPr lang="zh-CN" altLang="en-US" sz="24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4159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急诊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pl-PL" altLang="zh-CN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1.62</a:t>
                      </a:r>
                      <a:r>
                        <a:rPr lang="en-US" altLang="zh-CN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2000" b="0" i="0" u="none" strike="noStrike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± </a:t>
                      </a:r>
                      <a:r>
                        <a:rPr lang="pl-PL" altLang="zh-CN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0.20</a:t>
                      </a:r>
                      <a:endParaRPr lang="zh-CN" altLang="en-US" sz="20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pl-PL" altLang="zh-CN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0.0006</a:t>
                      </a:r>
                      <a:endParaRPr lang="zh-CN" altLang="en-US" sz="20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微软雅黑" pitchFamily="34" charset="-122"/>
                          <a:ea typeface="微软雅黑" pitchFamily="34" charset="-122"/>
                        </a:rPr>
                        <a:t>62%</a:t>
                      </a:r>
                      <a:endParaRPr lang="zh-CN" altLang="en-US" sz="24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4693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使用抗生素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pl-PL" altLang="zh-CN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1.50</a:t>
                      </a:r>
                      <a:r>
                        <a:rPr lang="en-US" altLang="zh-CN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2000" b="0" i="0" u="none" strike="noStrike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± </a:t>
                      </a:r>
                      <a:r>
                        <a:rPr lang="pl-PL" altLang="zh-CN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0.15</a:t>
                      </a:r>
                      <a:endParaRPr lang="zh-CN" altLang="en-US" sz="20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algn="ctr"/>
                      <a:r>
                        <a:rPr lang="pl-PL" altLang="zh-CN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0.00004</a:t>
                      </a:r>
                      <a:endParaRPr lang="zh-CN" altLang="en-US" sz="20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微软雅黑" pitchFamily="34" charset="-122"/>
                          <a:ea typeface="微软雅黑" pitchFamily="34" charset="-122"/>
                        </a:rPr>
                        <a:t>50%</a:t>
                      </a:r>
                      <a:endParaRPr lang="zh-CN" altLang="en-US" sz="24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469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使用糖皮质激素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altLang="zh-CN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1.54</a:t>
                      </a:r>
                      <a:r>
                        <a:rPr lang="en-US" altLang="zh-CN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2000" b="0" i="0" u="none" strike="noStrike" kern="1200" baseline="0" dirty="0">
                          <a:latin typeface="微软雅黑" pitchFamily="34" charset="-122"/>
                          <a:ea typeface="微软雅黑" pitchFamily="34" charset="-122"/>
                        </a:rPr>
                        <a:t>± </a:t>
                      </a:r>
                      <a:r>
                        <a:rPr lang="pl-PL" altLang="zh-CN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0.16</a:t>
                      </a:r>
                      <a:endParaRPr lang="zh-CN" altLang="en-US" sz="20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altLang="zh-CN" sz="2000" b="0" i="0" dirty="0">
                          <a:latin typeface="微软雅黑" pitchFamily="34" charset="-122"/>
                          <a:ea typeface="微软雅黑" pitchFamily="34" charset="-122"/>
                        </a:rPr>
                        <a:t>0.00003</a:t>
                      </a:r>
                      <a:endParaRPr lang="zh-CN" altLang="en-US" sz="20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微软雅黑" pitchFamily="34" charset="-122"/>
                          <a:ea typeface="微软雅黑" pitchFamily="34" charset="-122"/>
                        </a:rPr>
                        <a:t>54%</a:t>
                      </a:r>
                      <a:endParaRPr lang="zh-CN" altLang="en-US" sz="2400" b="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7D1"/>
                    </a:solidFill>
                  </a:tcPr>
                </a:tc>
              </a:tr>
            </a:tbl>
          </a:graphicData>
        </a:graphic>
      </p:graphicFrame>
      <p:sp>
        <p:nvSpPr>
          <p:cNvPr id="5" name="任意多边形 4"/>
          <p:cNvSpPr/>
          <p:nvPr/>
        </p:nvSpPr>
        <p:spPr>
          <a:xfrm>
            <a:off x="695400" y="1393980"/>
            <a:ext cx="10801200" cy="1220528"/>
          </a:xfrm>
          <a:custGeom>
            <a:avLst/>
            <a:gdLst>
              <a:gd name="connsiteX0" fmla="*/ 0 w 2911323"/>
              <a:gd name="connsiteY0" fmla="*/ 0 h 536058"/>
              <a:gd name="connsiteX1" fmla="*/ 2911323 w 2911323"/>
              <a:gd name="connsiteY1" fmla="*/ 0 h 536058"/>
              <a:gd name="connsiteX2" fmla="*/ 2911323 w 2911323"/>
              <a:gd name="connsiteY2" fmla="*/ 536058 h 536058"/>
              <a:gd name="connsiteX3" fmla="*/ 0 w 2911323"/>
              <a:gd name="connsiteY3" fmla="*/ 536058 h 536058"/>
              <a:gd name="connsiteX4" fmla="*/ 0 w 2911323"/>
              <a:gd name="connsiteY4" fmla="*/ 0 h 53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323" h="536058">
                <a:moveTo>
                  <a:pt x="0" y="0"/>
                </a:moveTo>
                <a:lnTo>
                  <a:pt x="2911323" y="0"/>
                </a:lnTo>
                <a:lnTo>
                  <a:pt x="2911323" y="536058"/>
                </a:lnTo>
                <a:lnTo>
                  <a:pt x="0" y="5360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marL="342900" indent="-342900" defTabSz="977900">
              <a:spcAft>
                <a:spcPct val="35000"/>
              </a:spcAft>
              <a:buFont typeface="Arial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一项意大利多中心观察性研究，招募了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1,664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位慢阻肺和哮喘患者，收集了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2,288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条吸入技巧记录。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342900" indent="-342900" defTabSz="977900">
              <a:spcAft>
                <a:spcPct val="35000"/>
              </a:spcAft>
              <a:buFont typeface="Arial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结果显示吸入装置使用过程中的关键错误与疾病控制不佳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额外医疗救助风险显著相关。</a:t>
            </a:r>
          </a:p>
        </p:txBody>
      </p:sp>
      <p:sp>
        <p:nvSpPr>
          <p:cNvPr id="6" name="下箭头 5"/>
          <p:cNvSpPr/>
          <p:nvPr/>
        </p:nvSpPr>
        <p:spPr>
          <a:xfrm rot="10800000">
            <a:off x="8934624" y="3475549"/>
            <a:ext cx="304800" cy="30612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 rot="10800000">
            <a:off x="8934624" y="3922187"/>
            <a:ext cx="304800" cy="30612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 rot="10800000">
            <a:off x="8934623" y="4399847"/>
            <a:ext cx="304800" cy="30612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 rot="10800000">
            <a:off x="8934624" y="4842622"/>
            <a:ext cx="304800" cy="30612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 rot="10800000">
            <a:off x="8934624" y="5289260"/>
            <a:ext cx="304800" cy="30612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 rot="10800000">
            <a:off x="8934623" y="5766920"/>
            <a:ext cx="304800" cy="30612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4953000" y="1905001"/>
            <a:ext cx="228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186" r="3452"/>
          <a:stretch>
            <a:fillRect/>
          </a:stretch>
        </p:blipFill>
        <p:spPr>
          <a:xfrm>
            <a:off x="1238944" y="1932915"/>
            <a:ext cx="3124200" cy="42235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487096"/>
            <a:ext cx="11463064" cy="114300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GOLD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版更新：吸入装置与吸入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11824" y="1905001"/>
            <a:ext cx="640871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吸入装置特性与慢阻肺疗效密切相关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装置使用错误普遍存在，影响疗效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合适的吸入装置、完善的装置培训和回访有助于提高疗效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圆角矩形 146"/>
          <p:cNvSpPr/>
          <p:nvPr/>
        </p:nvSpPr>
        <p:spPr>
          <a:xfrm>
            <a:off x="6408061" y="1948762"/>
            <a:ext cx="1562100" cy="457200"/>
          </a:xfrm>
          <a:prstGeom prst="roundRect">
            <a:avLst/>
          </a:prstGeom>
          <a:solidFill>
            <a:srgbClr val="619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如何减少患者在使用装置时出错？</a:t>
            </a:r>
            <a:endParaRPr lang="zh-CN" altLang="en-US" sz="5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278001" y="2231699"/>
            <a:ext cx="1732809" cy="2786308"/>
            <a:chOff x="4384333" y="898266"/>
            <a:chExt cx="1907180" cy="3066692"/>
          </a:xfrm>
        </p:grpSpPr>
        <p:sp>
          <p:nvSpPr>
            <p:cNvPr id="4" name="Freeform 2462" hidden="1"/>
            <p:cNvSpPr/>
            <p:nvPr/>
          </p:nvSpPr>
          <p:spPr bwMode="auto">
            <a:xfrm>
              <a:off x="4384333" y="1277753"/>
              <a:ext cx="1833670" cy="2687205"/>
            </a:xfrm>
            <a:custGeom>
              <a:avLst/>
              <a:gdLst>
                <a:gd name="T0" fmla="*/ 327 w 570"/>
                <a:gd name="T1" fmla="*/ 694 h 836"/>
                <a:gd name="T2" fmla="*/ 328 w 570"/>
                <a:gd name="T3" fmla="*/ 589 h 836"/>
                <a:gd name="T4" fmla="*/ 423 w 570"/>
                <a:gd name="T5" fmla="*/ 501 h 836"/>
                <a:gd name="T6" fmla="*/ 559 w 570"/>
                <a:gd name="T7" fmla="*/ 295 h 836"/>
                <a:gd name="T8" fmla="*/ 483 w 570"/>
                <a:gd name="T9" fmla="*/ 74 h 836"/>
                <a:gd name="T10" fmla="*/ 433 w 570"/>
                <a:gd name="T11" fmla="*/ 37 h 836"/>
                <a:gd name="T12" fmla="*/ 249 w 570"/>
                <a:gd name="T13" fmla="*/ 20 h 836"/>
                <a:gd name="T14" fmla="*/ 64 w 570"/>
                <a:gd name="T15" fmla="*/ 178 h 836"/>
                <a:gd name="T16" fmla="*/ 75 w 570"/>
                <a:gd name="T17" fmla="*/ 580 h 836"/>
                <a:gd name="T18" fmla="*/ 258 w 570"/>
                <a:gd name="T19" fmla="*/ 760 h 836"/>
                <a:gd name="T20" fmla="*/ 393 w 570"/>
                <a:gd name="T21" fmla="*/ 836 h 836"/>
                <a:gd name="T22" fmla="*/ 327 w 570"/>
                <a:gd name="T23" fmla="*/ 694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0" h="836">
                  <a:moveTo>
                    <a:pt x="327" y="694"/>
                  </a:moveTo>
                  <a:cubicBezTo>
                    <a:pt x="309" y="656"/>
                    <a:pt x="309" y="623"/>
                    <a:pt x="328" y="589"/>
                  </a:cubicBezTo>
                  <a:cubicBezTo>
                    <a:pt x="345" y="557"/>
                    <a:pt x="378" y="527"/>
                    <a:pt x="423" y="501"/>
                  </a:cubicBezTo>
                  <a:cubicBezTo>
                    <a:pt x="497" y="458"/>
                    <a:pt x="548" y="381"/>
                    <a:pt x="559" y="295"/>
                  </a:cubicBezTo>
                  <a:cubicBezTo>
                    <a:pt x="570" y="210"/>
                    <a:pt x="543" y="129"/>
                    <a:pt x="483" y="74"/>
                  </a:cubicBezTo>
                  <a:cubicBezTo>
                    <a:pt x="467" y="59"/>
                    <a:pt x="451" y="47"/>
                    <a:pt x="433" y="37"/>
                  </a:cubicBezTo>
                  <a:cubicBezTo>
                    <a:pt x="377" y="6"/>
                    <a:pt x="313" y="0"/>
                    <a:pt x="249" y="20"/>
                  </a:cubicBezTo>
                  <a:cubicBezTo>
                    <a:pt x="173" y="44"/>
                    <a:pt x="105" y="101"/>
                    <a:pt x="64" y="178"/>
                  </a:cubicBezTo>
                  <a:cubicBezTo>
                    <a:pt x="0" y="296"/>
                    <a:pt x="4" y="446"/>
                    <a:pt x="75" y="580"/>
                  </a:cubicBezTo>
                  <a:cubicBezTo>
                    <a:pt x="107" y="639"/>
                    <a:pt x="190" y="722"/>
                    <a:pt x="258" y="760"/>
                  </a:cubicBezTo>
                  <a:cubicBezTo>
                    <a:pt x="393" y="836"/>
                    <a:pt x="393" y="836"/>
                    <a:pt x="393" y="836"/>
                  </a:cubicBezTo>
                  <a:lnTo>
                    <a:pt x="327" y="69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5" name="Freeform 2463"/>
            <p:cNvSpPr/>
            <p:nvPr/>
          </p:nvSpPr>
          <p:spPr bwMode="auto">
            <a:xfrm>
              <a:off x="4384333" y="1277753"/>
              <a:ext cx="1833670" cy="2684482"/>
            </a:xfrm>
            <a:custGeom>
              <a:avLst/>
              <a:gdLst>
                <a:gd name="T0" fmla="*/ 326 w 570"/>
                <a:gd name="T1" fmla="*/ 695 h 835"/>
                <a:gd name="T2" fmla="*/ 327 w 570"/>
                <a:gd name="T3" fmla="*/ 588 h 835"/>
                <a:gd name="T4" fmla="*/ 423 w 570"/>
                <a:gd name="T5" fmla="*/ 500 h 835"/>
                <a:gd name="T6" fmla="*/ 559 w 570"/>
                <a:gd name="T7" fmla="*/ 295 h 835"/>
                <a:gd name="T8" fmla="*/ 483 w 570"/>
                <a:gd name="T9" fmla="*/ 74 h 835"/>
                <a:gd name="T10" fmla="*/ 433 w 570"/>
                <a:gd name="T11" fmla="*/ 38 h 835"/>
                <a:gd name="T12" fmla="*/ 249 w 570"/>
                <a:gd name="T13" fmla="*/ 20 h 835"/>
                <a:gd name="T14" fmla="*/ 64 w 570"/>
                <a:gd name="T15" fmla="*/ 178 h 835"/>
                <a:gd name="T16" fmla="*/ 76 w 570"/>
                <a:gd name="T17" fmla="*/ 580 h 835"/>
                <a:gd name="T18" fmla="*/ 259 w 570"/>
                <a:gd name="T19" fmla="*/ 760 h 835"/>
                <a:gd name="T20" fmla="*/ 392 w 570"/>
                <a:gd name="T21" fmla="*/ 835 h 835"/>
                <a:gd name="T22" fmla="*/ 326 w 570"/>
                <a:gd name="T23" fmla="*/ 69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0" h="835">
                  <a:moveTo>
                    <a:pt x="326" y="695"/>
                  </a:moveTo>
                  <a:cubicBezTo>
                    <a:pt x="308" y="656"/>
                    <a:pt x="308" y="622"/>
                    <a:pt x="327" y="588"/>
                  </a:cubicBezTo>
                  <a:cubicBezTo>
                    <a:pt x="344" y="557"/>
                    <a:pt x="378" y="526"/>
                    <a:pt x="423" y="500"/>
                  </a:cubicBezTo>
                  <a:cubicBezTo>
                    <a:pt x="496" y="458"/>
                    <a:pt x="547" y="381"/>
                    <a:pt x="559" y="295"/>
                  </a:cubicBezTo>
                  <a:cubicBezTo>
                    <a:pt x="570" y="210"/>
                    <a:pt x="542" y="129"/>
                    <a:pt x="483" y="74"/>
                  </a:cubicBezTo>
                  <a:cubicBezTo>
                    <a:pt x="467" y="60"/>
                    <a:pt x="450" y="47"/>
                    <a:pt x="433" y="38"/>
                  </a:cubicBezTo>
                  <a:cubicBezTo>
                    <a:pt x="376" y="6"/>
                    <a:pt x="313" y="0"/>
                    <a:pt x="249" y="20"/>
                  </a:cubicBezTo>
                  <a:cubicBezTo>
                    <a:pt x="173" y="44"/>
                    <a:pt x="106" y="102"/>
                    <a:pt x="64" y="178"/>
                  </a:cubicBezTo>
                  <a:cubicBezTo>
                    <a:pt x="0" y="296"/>
                    <a:pt x="5" y="446"/>
                    <a:pt x="76" y="580"/>
                  </a:cubicBezTo>
                  <a:cubicBezTo>
                    <a:pt x="107" y="639"/>
                    <a:pt x="191" y="721"/>
                    <a:pt x="259" y="760"/>
                  </a:cubicBezTo>
                  <a:cubicBezTo>
                    <a:pt x="392" y="835"/>
                    <a:pt x="392" y="835"/>
                    <a:pt x="392" y="835"/>
                  </a:cubicBezTo>
                  <a:lnTo>
                    <a:pt x="326" y="695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6" name="Freeform 2464"/>
            <p:cNvSpPr/>
            <p:nvPr/>
          </p:nvSpPr>
          <p:spPr bwMode="auto">
            <a:xfrm>
              <a:off x="4387055" y="1280476"/>
              <a:ext cx="1826864" cy="2679037"/>
            </a:xfrm>
            <a:custGeom>
              <a:avLst/>
              <a:gdLst>
                <a:gd name="T0" fmla="*/ 325 w 568"/>
                <a:gd name="T1" fmla="*/ 694 h 833"/>
                <a:gd name="T2" fmla="*/ 326 w 568"/>
                <a:gd name="T3" fmla="*/ 587 h 833"/>
                <a:gd name="T4" fmla="*/ 421 w 568"/>
                <a:gd name="T5" fmla="*/ 499 h 833"/>
                <a:gd name="T6" fmla="*/ 557 w 568"/>
                <a:gd name="T7" fmla="*/ 294 h 833"/>
                <a:gd name="T8" fmla="*/ 481 w 568"/>
                <a:gd name="T9" fmla="*/ 74 h 833"/>
                <a:gd name="T10" fmla="*/ 431 w 568"/>
                <a:gd name="T11" fmla="*/ 37 h 833"/>
                <a:gd name="T12" fmla="*/ 248 w 568"/>
                <a:gd name="T13" fmla="*/ 20 h 833"/>
                <a:gd name="T14" fmla="*/ 63 w 568"/>
                <a:gd name="T15" fmla="*/ 178 h 833"/>
                <a:gd name="T16" fmla="*/ 75 w 568"/>
                <a:gd name="T17" fmla="*/ 579 h 833"/>
                <a:gd name="T18" fmla="*/ 258 w 568"/>
                <a:gd name="T19" fmla="*/ 758 h 833"/>
                <a:gd name="T20" fmla="*/ 390 w 568"/>
                <a:gd name="T21" fmla="*/ 833 h 833"/>
                <a:gd name="T22" fmla="*/ 325 w 568"/>
                <a:gd name="T23" fmla="*/ 694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8" h="833">
                  <a:moveTo>
                    <a:pt x="325" y="694"/>
                  </a:moveTo>
                  <a:cubicBezTo>
                    <a:pt x="307" y="655"/>
                    <a:pt x="307" y="621"/>
                    <a:pt x="326" y="587"/>
                  </a:cubicBezTo>
                  <a:cubicBezTo>
                    <a:pt x="343" y="555"/>
                    <a:pt x="376" y="525"/>
                    <a:pt x="421" y="499"/>
                  </a:cubicBezTo>
                  <a:cubicBezTo>
                    <a:pt x="495" y="456"/>
                    <a:pt x="546" y="380"/>
                    <a:pt x="557" y="294"/>
                  </a:cubicBezTo>
                  <a:cubicBezTo>
                    <a:pt x="568" y="209"/>
                    <a:pt x="541" y="129"/>
                    <a:pt x="481" y="74"/>
                  </a:cubicBezTo>
                  <a:cubicBezTo>
                    <a:pt x="466" y="59"/>
                    <a:pt x="449" y="47"/>
                    <a:pt x="431" y="37"/>
                  </a:cubicBezTo>
                  <a:cubicBezTo>
                    <a:pt x="375" y="6"/>
                    <a:pt x="312" y="0"/>
                    <a:pt x="248" y="20"/>
                  </a:cubicBezTo>
                  <a:cubicBezTo>
                    <a:pt x="172" y="44"/>
                    <a:pt x="105" y="101"/>
                    <a:pt x="63" y="178"/>
                  </a:cubicBezTo>
                  <a:cubicBezTo>
                    <a:pt x="0" y="295"/>
                    <a:pt x="4" y="445"/>
                    <a:pt x="75" y="579"/>
                  </a:cubicBezTo>
                  <a:cubicBezTo>
                    <a:pt x="106" y="638"/>
                    <a:pt x="190" y="720"/>
                    <a:pt x="258" y="758"/>
                  </a:cubicBezTo>
                  <a:cubicBezTo>
                    <a:pt x="390" y="833"/>
                    <a:pt x="390" y="833"/>
                    <a:pt x="390" y="833"/>
                  </a:cubicBezTo>
                  <a:lnTo>
                    <a:pt x="325" y="694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7" name="Freeform 2465"/>
            <p:cNvSpPr/>
            <p:nvPr/>
          </p:nvSpPr>
          <p:spPr bwMode="auto">
            <a:xfrm>
              <a:off x="4387055" y="1284559"/>
              <a:ext cx="1826864" cy="2670869"/>
            </a:xfrm>
            <a:custGeom>
              <a:avLst/>
              <a:gdLst>
                <a:gd name="T0" fmla="*/ 324 w 568"/>
                <a:gd name="T1" fmla="*/ 693 h 831"/>
                <a:gd name="T2" fmla="*/ 325 w 568"/>
                <a:gd name="T3" fmla="*/ 586 h 831"/>
                <a:gd name="T4" fmla="*/ 421 w 568"/>
                <a:gd name="T5" fmla="*/ 497 h 831"/>
                <a:gd name="T6" fmla="*/ 557 w 568"/>
                <a:gd name="T7" fmla="*/ 293 h 831"/>
                <a:gd name="T8" fmla="*/ 481 w 568"/>
                <a:gd name="T9" fmla="*/ 73 h 831"/>
                <a:gd name="T10" fmla="*/ 431 w 568"/>
                <a:gd name="T11" fmla="*/ 37 h 831"/>
                <a:gd name="T12" fmla="*/ 248 w 568"/>
                <a:gd name="T13" fmla="*/ 19 h 831"/>
                <a:gd name="T14" fmla="*/ 64 w 568"/>
                <a:gd name="T15" fmla="*/ 177 h 831"/>
                <a:gd name="T16" fmla="*/ 76 w 568"/>
                <a:gd name="T17" fmla="*/ 578 h 831"/>
                <a:gd name="T18" fmla="*/ 258 w 568"/>
                <a:gd name="T19" fmla="*/ 757 h 831"/>
                <a:gd name="T20" fmla="*/ 388 w 568"/>
                <a:gd name="T21" fmla="*/ 831 h 831"/>
                <a:gd name="T22" fmla="*/ 324 w 568"/>
                <a:gd name="T23" fmla="*/ 693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8" h="831">
                  <a:moveTo>
                    <a:pt x="324" y="693"/>
                  </a:moveTo>
                  <a:cubicBezTo>
                    <a:pt x="306" y="654"/>
                    <a:pt x="306" y="620"/>
                    <a:pt x="325" y="586"/>
                  </a:cubicBezTo>
                  <a:cubicBezTo>
                    <a:pt x="343" y="554"/>
                    <a:pt x="376" y="523"/>
                    <a:pt x="421" y="497"/>
                  </a:cubicBezTo>
                  <a:cubicBezTo>
                    <a:pt x="495" y="455"/>
                    <a:pt x="545" y="379"/>
                    <a:pt x="557" y="293"/>
                  </a:cubicBezTo>
                  <a:cubicBezTo>
                    <a:pt x="568" y="208"/>
                    <a:pt x="540" y="128"/>
                    <a:pt x="481" y="73"/>
                  </a:cubicBezTo>
                  <a:cubicBezTo>
                    <a:pt x="465" y="59"/>
                    <a:pt x="449" y="46"/>
                    <a:pt x="431" y="37"/>
                  </a:cubicBezTo>
                  <a:cubicBezTo>
                    <a:pt x="375" y="5"/>
                    <a:pt x="312" y="0"/>
                    <a:pt x="248" y="19"/>
                  </a:cubicBezTo>
                  <a:cubicBezTo>
                    <a:pt x="173" y="43"/>
                    <a:pt x="105" y="100"/>
                    <a:pt x="64" y="177"/>
                  </a:cubicBezTo>
                  <a:cubicBezTo>
                    <a:pt x="0" y="294"/>
                    <a:pt x="5" y="444"/>
                    <a:pt x="76" y="578"/>
                  </a:cubicBezTo>
                  <a:cubicBezTo>
                    <a:pt x="107" y="636"/>
                    <a:pt x="190" y="718"/>
                    <a:pt x="258" y="757"/>
                  </a:cubicBezTo>
                  <a:cubicBezTo>
                    <a:pt x="388" y="831"/>
                    <a:pt x="388" y="831"/>
                    <a:pt x="388" y="831"/>
                  </a:cubicBezTo>
                  <a:lnTo>
                    <a:pt x="324" y="693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8" name="Freeform 2466"/>
            <p:cNvSpPr/>
            <p:nvPr/>
          </p:nvSpPr>
          <p:spPr bwMode="auto">
            <a:xfrm>
              <a:off x="4391139" y="1284559"/>
              <a:ext cx="1820057" cy="2664063"/>
            </a:xfrm>
            <a:custGeom>
              <a:avLst/>
              <a:gdLst>
                <a:gd name="T0" fmla="*/ 323 w 566"/>
                <a:gd name="T1" fmla="*/ 693 h 829"/>
                <a:gd name="T2" fmla="*/ 324 w 566"/>
                <a:gd name="T3" fmla="*/ 586 h 829"/>
                <a:gd name="T4" fmla="*/ 420 w 566"/>
                <a:gd name="T5" fmla="*/ 497 h 829"/>
                <a:gd name="T6" fmla="*/ 555 w 566"/>
                <a:gd name="T7" fmla="*/ 292 h 829"/>
                <a:gd name="T8" fmla="*/ 480 w 566"/>
                <a:gd name="T9" fmla="*/ 73 h 829"/>
                <a:gd name="T10" fmla="*/ 430 w 566"/>
                <a:gd name="T11" fmla="*/ 37 h 829"/>
                <a:gd name="T12" fmla="*/ 247 w 566"/>
                <a:gd name="T13" fmla="*/ 20 h 829"/>
                <a:gd name="T14" fmla="*/ 63 w 566"/>
                <a:gd name="T15" fmla="*/ 177 h 829"/>
                <a:gd name="T16" fmla="*/ 75 w 566"/>
                <a:gd name="T17" fmla="*/ 577 h 829"/>
                <a:gd name="T18" fmla="*/ 257 w 566"/>
                <a:gd name="T19" fmla="*/ 756 h 829"/>
                <a:gd name="T20" fmla="*/ 386 w 566"/>
                <a:gd name="T21" fmla="*/ 829 h 829"/>
                <a:gd name="T22" fmla="*/ 323 w 566"/>
                <a:gd name="T23" fmla="*/ 693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829">
                  <a:moveTo>
                    <a:pt x="323" y="693"/>
                  </a:moveTo>
                  <a:cubicBezTo>
                    <a:pt x="305" y="654"/>
                    <a:pt x="305" y="620"/>
                    <a:pt x="324" y="586"/>
                  </a:cubicBezTo>
                  <a:cubicBezTo>
                    <a:pt x="341" y="554"/>
                    <a:pt x="375" y="523"/>
                    <a:pt x="420" y="497"/>
                  </a:cubicBezTo>
                  <a:cubicBezTo>
                    <a:pt x="493" y="455"/>
                    <a:pt x="544" y="378"/>
                    <a:pt x="555" y="292"/>
                  </a:cubicBezTo>
                  <a:cubicBezTo>
                    <a:pt x="566" y="208"/>
                    <a:pt x="539" y="128"/>
                    <a:pt x="480" y="73"/>
                  </a:cubicBezTo>
                  <a:cubicBezTo>
                    <a:pt x="464" y="59"/>
                    <a:pt x="447" y="47"/>
                    <a:pt x="430" y="37"/>
                  </a:cubicBezTo>
                  <a:cubicBezTo>
                    <a:pt x="374" y="6"/>
                    <a:pt x="311" y="0"/>
                    <a:pt x="247" y="20"/>
                  </a:cubicBezTo>
                  <a:cubicBezTo>
                    <a:pt x="172" y="44"/>
                    <a:pt x="105" y="101"/>
                    <a:pt x="63" y="177"/>
                  </a:cubicBezTo>
                  <a:cubicBezTo>
                    <a:pt x="0" y="294"/>
                    <a:pt x="4" y="444"/>
                    <a:pt x="75" y="577"/>
                  </a:cubicBezTo>
                  <a:cubicBezTo>
                    <a:pt x="106" y="636"/>
                    <a:pt x="190" y="718"/>
                    <a:pt x="257" y="756"/>
                  </a:cubicBezTo>
                  <a:cubicBezTo>
                    <a:pt x="386" y="829"/>
                    <a:pt x="386" y="829"/>
                    <a:pt x="386" y="829"/>
                  </a:cubicBezTo>
                  <a:lnTo>
                    <a:pt x="323" y="693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9" name="Freeform 2467"/>
            <p:cNvSpPr/>
            <p:nvPr/>
          </p:nvSpPr>
          <p:spPr bwMode="auto">
            <a:xfrm>
              <a:off x="4391139" y="1287282"/>
              <a:ext cx="1820057" cy="2658618"/>
            </a:xfrm>
            <a:custGeom>
              <a:avLst/>
              <a:gdLst>
                <a:gd name="T0" fmla="*/ 322 w 566"/>
                <a:gd name="T1" fmla="*/ 693 h 827"/>
                <a:gd name="T2" fmla="*/ 323 w 566"/>
                <a:gd name="T3" fmla="*/ 584 h 827"/>
                <a:gd name="T4" fmla="*/ 420 w 566"/>
                <a:gd name="T5" fmla="*/ 495 h 827"/>
                <a:gd name="T6" fmla="*/ 554 w 566"/>
                <a:gd name="T7" fmla="*/ 291 h 827"/>
                <a:gd name="T8" fmla="*/ 479 w 566"/>
                <a:gd name="T9" fmla="*/ 73 h 827"/>
                <a:gd name="T10" fmla="*/ 430 w 566"/>
                <a:gd name="T11" fmla="*/ 37 h 827"/>
                <a:gd name="T12" fmla="*/ 247 w 566"/>
                <a:gd name="T13" fmla="*/ 20 h 827"/>
                <a:gd name="T14" fmla="*/ 64 w 566"/>
                <a:gd name="T15" fmla="*/ 176 h 827"/>
                <a:gd name="T16" fmla="*/ 76 w 566"/>
                <a:gd name="T17" fmla="*/ 576 h 827"/>
                <a:gd name="T18" fmla="*/ 258 w 566"/>
                <a:gd name="T19" fmla="*/ 755 h 827"/>
                <a:gd name="T20" fmla="*/ 385 w 566"/>
                <a:gd name="T21" fmla="*/ 827 h 827"/>
                <a:gd name="T22" fmla="*/ 322 w 566"/>
                <a:gd name="T23" fmla="*/ 693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827">
                  <a:moveTo>
                    <a:pt x="322" y="693"/>
                  </a:moveTo>
                  <a:cubicBezTo>
                    <a:pt x="304" y="654"/>
                    <a:pt x="304" y="619"/>
                    <a:pt x="323" y="584"/>
                  </a:cubicBezTo>
                  <a:cubicBezTo>
                    <a:pt x="341" y="552"/>
                    <a:pt x="374" y="521"/>
                    <a:pt x="420" y="495"/>
                  </a:cubicBezTo>
                  <a:cubicBezTo>
                    <a:pt x="493" y="453"/>
                    <a:pt x="543" y="377"/>
                    <a:pt x="554" y="291"/>
                  </a:cubicBezTo>
                  <a:cubicBezTo>
                    <a:pt x="566" y="207"/>
                    <a:pt x="538" y="128"/>
                    <a:pt x="479" y="73"/>
                  </a:cubicBezTo>
                  <a:cubicBezTo>
                    <a:pt x="464" y="58"/>
                    <a:pt x="447" y="46"/>
                    <a:pt x="430" y="37"/>
                  </a:cubicBezTo>
                  <a:cubicBezTo>
                    <a:pt x="374" y="6"/>
                    <a:pt x="311" y="0"/>
                    <a:pt x="247" y="20"/>
                  </a:cubicBezTo>
                  <a:cubicBezTo>
                    <a:pt x="172" y="43"/>
                    <a:pt x="105" y="100"/>
                    <a:pt x="64" y="176"/>
                  </a:cubicBezTo>
                  <a:cubicBezTo>
                    <a:pt x="0" y="293"/>
                    <a:pt x="5" y="443"/>
                    <a:pt x="76" y="576"/>
                  </a:cubicBezTo>
                  <a:cubicBezTo>
                    <a:pt x="107" y="635"/>
                    <a:pt x="190" y="716"/>
                    <a:pt x="258" y="755"/>
                  </a:cubicBezTo>
                  <a:cubicBezTo>
                    <a:pt x="385" y="827"/>
                    <a:pt x="385" y="827"/>
                    <a:pt x="385" y="827"/>
                  </a:cubicBezTo>
                  <a:lnTo>
                    <a:pt x="322" y="693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0" name="Freeform 2468"/>
            <p:cNvSpPr/>
            <p:nvPr/>
          </p:nvSpPr>
          <p:spPr bwMode="auto">
            <a:xfrm>
              <a:off x="4393862" y="1287282"/>
              <a:ext cx="1813251" cy="2655895"/>
            </a:xfrm>
            <a:custGeom>
              <a:avLst/>
              <a:gdLst>
                <a:gd name="T0" fmla="*/ 321 w 564"/>
                <a:gd name="T1" fmla="*/ 693 h 826"/>
                <a:gd name="T2" fmla="*/ 322 w 564"/>
                <a:gd name="T3" fmla="*/ 584 h 826"/>
                <a:gd name="T4" fmla="*/ 418 w 564"/>
                <a:gd name="T5" fmla="*/ 495 h 826"/>
                <a:gd name="T6" fmla="*/ 553 w 564"/>
                <a:gd name="T7" fmla="*/ 291 h 826"/>
                <a:gd name="T8" fmla="*/ 478 w 564"/>
                <a:gd name="T9" fmla="*/ 73 h 826"/>
                <a:gd name="T10" fmla="*/ 428 w 564"/>
                <a:gd name="T11" fmla="*/ 37 h 826"/>
                <a:gd name="T12" fmla="*/ 246 w 564"/>
                <a:gd name="T13" fmla="*/ 20 h 826"/>
                <a:gd name="T14" fmla="*/ 63 w 564"/>
                <a:gd name="T15" fmla="*/ 177 h 826"/>
                <a:gd name="T16" fmla="*/ 75 w 564"/>
                <a:gd name="T17" fmla="*/ 576 h 826"/>
                <a:gd name="T18" fmla="*/ 257 w 564"/>
                <a:gd name="T19" fmla="*/ 754 h 826"/>
                <a:gd name="T20" fmla="*/ 383 w 564"/>
                <a:gd name="T21" fmla="*/ 826 h 826"/>
                <a:gd name="T22" fmla="*/ 321 w 564"/>
                <a:gd name="T23" fmla="*/ 69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4" h="826">
                  <a:moveTo>
                    <a:pt x="321" y="693"/>
                  </a:moveTo>
                  <a:cubicBezTo>
                    <a:pt x="302" y="654"/>
                    <a:pt x="303" y="619"/>
                    <a:pt x="322" y="584"/>
                  </a:cubicBezTo>
                  <a:cubicBezTo>
                    <a:pt x="339" y="552"/>
                    <a:pt x="373" y="521"/>
                    <a:pt x="418" y="495"/>
                  </a:cubicBezTo>
                  <a:cubicBezTo>
                    <a:pt x="491" y="453"/>
                    <a:pt x="542" y="377"/>
                    <a:pt x="553" y="291"/>
                  </a:cubicBezTo>
                  <a:cubicBezTo>
                    <a:pt x="564" y="207"/>
                    <a:pt x="537" y="128"/>
                    <a:pt x="478" y="73"/>
                  </a:cubicBezTo>
                  <a:cubicBezTo>
                    <a:pt x="462" y="59"/>
                    <a:pt x="446" y="47"/>
                    <a:pt x="428" y="37"/>
                  </a:cubicBezTo>
                  <a:cubicBezTo>
                    <a:pt x="373" y="6"/>
                    <a:pt x="310" y="0"/>
                    <a:pt x="246" y="20"/>
                  </a:cubicBezTo>
                  <a:cubicBezTo>
                    <a:pt x="171" y="43"/>
                    <a:pt x="105" y="101"/>
                    <a:pt x="63" y="177"/>
                  </a:cubicBezTo>
                  <a:cubicBezTo>
                    <a:pt x="0" y="293"/>
                    <a:pt x="4" y="442"/>
                    <a:pt x="75" y="576"/>
                  </a:cubicBezTo>
                  <a:cubicBezTo>
                    <a:pt x="106" y="634"/>
                    <a:pt x="189" y="716"/>
                    <a:pt x="257" y="754"/>
                  </a:cubicBezTo>
                  <a:cubicBezTo>
                    <a:pt x="383" y="826"/>
                    <a:pt x="383" y="826"/>
                    <a:pt x="383" y="826"/>
                  </a:cubicBezTo>
                  <a:lnTo>
                    <a:pt x="321" y="693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1" name="Freeform 2469"/>
            <p:cNvSpPr/>
            <p:nvPr/>
          </p:nvSpPr>
          <p:spPr bwMode="auto">
            <a:xfrm>
              <a:off x="4396584" y="1290005"/>
              <a:ext cx="1810528" cy="2646366"/>
            </a:xfrm>
            <a:custGeom>
              <a:avLst/>
              <a:gdLst>
                <a:gd name="T0" fmla="*/ 319 w 563"/>
                <a:gd name="T1" fmla="*/ 692 h 823"/>
                <a:gd name="T2" fmla="*/ 320 w 563"/>
                <a:gd name="T3" fmla="*/ 583 h 823"/>
                <a:gd name="T4" fmla="*/ 417 w 563"/>
                <a:gd name="T5" fmla="*/ 493 h 823"/>
                <a:gd name="T6" fmla="*/ 551 w 563"/>
                <a:gd name="T7" fmla="*/ 290 h 823"/>
                <a:gd name="T8" fmla="*/ 476 w 563"/>
                <a:gd name="T9" fmla="*/ 73 h 823"/>
                <a:gd name="T10" fmla="*/ 427 w 563"/>
                <a:gd name="T11" fmla="*/ 36 h 823"/>
                <a:gd name="T12" fmla="*/ 246 w 563"/>
                <a:gd name="T13" fmla="*/ 20 h 823"/>
                <a:gd name="T14" fmla="*/ 63 w 563"/>
                <a:gd name="T15" fmla="*/ 176 h 823"/>
                <a:gd name="T16" fmla="*/ 75 w 563"/>
                <a:gd name="T17" fmla="*/ 574 h 823"/>
                <a:gd name="T18" fmla="*/ 256 w 563"/>
                <a:gd name="T19" fmla="*/ 753 h 823"/>
                <a:gd name="T20" fmla="*/ 381 w 563"/>
                <a:gd name="T21" fmla="*/ 823 h 823"/>
                <a:gd name="T22" fmla="*/ 319 w 563"/>
                <a:gd name="T23" fmla="*/ 69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3" h="823">
                  <a:moveTo>
                    <a:pt x="319" y="692"/>
                  </a:moveTo>
                  <a:cubicBezTo>
                    <a:pt x="301" y="653"/>
                    <a:pt x="301" y="618"/>
                    <a:pt x="320" y="583"/>
                  </a:cubicBezTo>
                  <a:cubicBezTo>
                    <a:pt x="338" y="551"/>
                    <a:pt x="372" y="520"/>
                    <a:pt x="417" y="493"/>
                  </a:cubicBezTo>
                  <a:cubicBezTo>
                    <a:pt x="490" y="452"/>
                    <a:pt x="540" y="376"/>
                    <a:pt x="551" y="290"/>
                  </a:cubicBezTo>
                  <a:cubicBezTo>
                    <a:pt x="563" y="207"/>
                    <a:pt x="535" y="127"/>
                    <a:pt x="476" y="73"/>
                  </a:cubicBezTo>
                  <a:cubicBezTo>
                    <a:pt x="461" y="58"/>
                    <a:pt x="444" y="46"/>
                    <a:pt x="427" y="36"/>
                  </a:cubicBezTo>
                  <a:cubicBezTo>
                    <a:pt x="372" y="6"/>
                    <a:pt x="309" y="0"/>
                    <a:pt x="246" y="20"/>
                  </a:cubicBezTo>
                  <a:cubicBezTo>
                    <a:pt x="171" y="43"/>
                    <a:pt x="104" y="100"/>
                    <a:pt x="63" y="176"/>
                  </a:cubicBezTo>
                  <a:cubicBezTo>
                    <a:pt x="0" y="292"/>
                    <a:pt x="4" y="441"/>
                    <a:pt x="75" y="574"/>
                  </a:cubicBezTo>
                  <a:cubicBezTo>
                    <a:pt x="106" y="633"/>
                    <a:pt x="189" y="715"/>
                    <a:pt x="256" y="753"/>
                  </a:cubicBezTo>
                  <a:cubicBezTo>
                    <a:pt x="381" y="823"/>
                    <a:pt x="381" y="823"/>
                    <a:pt x="381" y="823"/>
                  </a:cubicBezTo>
                  <a:lnTo>
                    <a:pt x="319" y="692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2" name="Freeform 2470"/>
            <p:cNvSpPr/>
            <p:nvPr/>
          </p:nvSpPr>
          <p:spPr bwMode="auto">
            <a:xfrm>
              <a:off x="4396584" y="1290005"/>
              <a:ext cx="1807806" cy="2643643"/>
            </a:xfrm>
            <a:custGeom>
              <a:avLst/>
              <a:gdLst>
                <a:gd name="T0" fmla="*/ 319 w 562"/>
                <a:gd name="T1" fmla="*/ 692 h 822"/>
                <a:gd name="T2" fmla="*/ 320 w 562"/>
                <a:gd name="T3" fmla="*/ 583 h 822"/>
                <a:gd name="T4" fmla="*/ 417 w 562"/>
                <a:gd name="T5" fmla="*/ 493 h 822"/>
                <a:gd name="T6" fmla="*/ 551 w 562"/>
                <a:gd name="T7" fmla="*/ 290 h 822"/>
                <a:gd name="T8" fmla="*/ 476 w 562"/>
                <a:gd name="T9" fmla="*/ 73 h 822"/>
                <a:gd name="T10" fmla="*/ 427 w 562"/>
                <a:gd name="T11" fmla="*/ 37 h 822"/>
                <a:gd name="T12" fmla="*/ 246 w 562"/>
                <a:gd name="T13" fmla="*/ 20 h 822"/>
                <a:gd name="T14" fmla="*/ 63 w 562"/>
                <a:gd name="T15" fmla="*/ 176 h 822"/>
                <a:gd name="T16" fmla="*/ 75 w 562"/>
                <a:gd name="T17" fmla="*/ 574 h 822"/>
                <a:gd name="T18" fmla="*/ 256 w 562"/>
                <a:gd name="T19" fmla="*/ 752 h 822"/>
                <a:gd name="T20" fmla="*/ 379 w 562"/>
                <a:gd name="T21" fmla="*/ 822 h 822"/>
                <a:gd name="T22" fmla="*/ 319 w 562"/>
                <a:gd name="T23" fmla="*/ 69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2" h="822">
                  <a:moveTo>
                    <a:pt x="319" y="692"/>
                  </a:moveTo>
                  <a:cubicBezTo>
                    <a:pt x="300" y="653"/>
                    <a:pt x="301" y="618"/>
                    <a:pt x="320" y="583"/>
                  </a:cubicBezTo>
                  <a:cubicBezTo>
                    <a:pt x="338" y="550"/>
                    <a:pt x="371" y="519"/>
                    <a:pt x="417" y="493"/>
                  </a:cubicBezTo>
                  <a:cubicBezTo>
                    <a:pt x="490" y="451"/>
                    <a:pt x="540" y="375"/>
                    <a:pt x="551" y="290"/>
                  </a:cubicBezTo>
                  <a:cubicBezTo>
                    <a:pt x="562" y="207"/>
                    <a:pt x="535" y="127"/>
                    <a:pt x="476" y="73"/>
                  </a:cubicBezTo>
                  <a:cubicBezTo>
                    <a:pt x="461" y="59"/>
                    <a:pt x="444" y="47"/>
                    <a:pt x="427" y="37"/>
                  </a:cubicBezTo>
                  <a:cubicBezTo>
                    <a:pt x="371" y="6"/>
                    <a:pt x="309" y="0"/>
                    <a:pt x="246" y="20"/>
                  </a:cubicBezTo>
                  <a:cubicBezTo>
                    <a:pt x="171" y="43"/>
                    <a:pt x="104" y="100"/>
                    <a:pt x="63" y="176"/>
                  </a:cubicBezTo>
                  <a:cubicBezTo>
                    <a:pt x="0" y="292"/>
                    <a:pt x="4" y="441"/>
                    <a:pt x="75" y="574"/>
                  </a:cubicBezTo>
                  <a:cubicBezTo>
                    <a:pt x="106" y="633"/>
                    <a:pt x="189" y="714"/>
                    <a:pt x="256" y="752"/>
                  </a:cubicBezTo>
                  <a:cubicBezTo>
                    <a:pt x="379" y="822"/>
                    <a:pt x="379" y="822"/>
                    <a:pt x="379" y="822"/>
                  </a:cubicBezTo>
                  <a:lnTo>
                    <a:pt x="319" y="692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3" name="Freeform 2471"/>
            <p:cNvSpPr/>
            <p:nvPr/>
          </p:nvSpPr>
          <p:spPr bwMode="auto">
            <a:xfrm>
              <a:off x="4400668" y="1294089"/>
              <a:ext cx="1800999" cy="2635476"/>
            </a:xfrm>
            <a:custGeom>
              <a:avLst/>
              <a:gdLst>
                <a:gd name="T0" fmla="*/ 317 w 560"/>
                <a:gd name="T1" fmla="*/ 692 h 820"/>
                <a:gd name="T2" fmla="*/ 318 w 560"/>
                <a:gd name="T3" fmla="*/ 581 h 820"/>
                <a:gd name="T4" fmla="*/ 416 w 560"/>
                <a:gd name="T5" fmla="*/ 491 h 820"/>
                <a:gd name="T6" fmla="*/ 549 w 560"/>
                <a:gd name="T7" fmla="*/ 289 h 820"/>
                <a:gd name="T8" fmla="*/ 475 w 560"/>
                <a:gd name="T9" fmla="*/ 72 h 820"/>
                <a:gd name="T10" fmla="*/ 426 w 560"/>
                <a:gd name="T11" fmla="*/ 36 h 820"/>
                <a:gd name="T12" fmla="*/ 245 w 560"/>
                <a:gd name="T13" fmla="*/ 20 h 820"/>
                <a:gd name="T14" fmla="*/ 63 w 560"/>
                <a:gd name="T15" fmla="*/ 175 h 820"/>
                <a:gd name="T16" fmla="*/ 74 w 560"/>
                <a:gd name="T17" fmla="*/ 573 h 820"/>
                <a:gd name="T18" fmla="*/ 256 w 560"/>
                <a:gd name="T19" fmla="*/ 751 h 820"/>
                <a:gd name="T20" fmla="*/ 377 w 560"/>
                <a:gd name="T21" fmla="*/ 820 h 820"/>
                <a:gd name="T22" fmla="*/ 317 w 560"/>
                <a:gd name="T23" fmla="*/ 692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820">
                  <a:moveTo>
                    <a:pt x="317" y="692"/>
                  </a:moveTo>
                  <a:cubicBezTo>
                    <a:pt x="299" y="652"/>
                    <a:pt x="299" y="617"/>
                    <a:pt x="318" y="581"/>
                  </a:cubicBezTo>
                  <a:cubicBezTo>
                    <a:pt x="336" y="549"/>
                    <a:pt x="370" y="518"/>
                    <a:pt x="416" y="491"/>
                  </a:cubicBezTo>
                  <a:cubicBezTo>
                    <a:pt x="488" y="450"/>
                    <a:pt x="538" y="374"/>
                    <a:pt x="549" y="289"/>
                  </a:cubicBezTo>
                  <a:cubicBezTo>
                    <a:pt x="560" y="206"/>
                    <a:pt x="533" y="127"/>
                    <a:pt x="475" y="72"/>
                  </a:cubicBezTo>
                  <a:cubicBezTo>
                    <a:pt x="459" y="58"/>
                    <a:pt x="443" y="46"/>
                    <a:pt x="426" y="36"/>
                  </a:cubicBezTo>
                  <a:cubicBezTo>
                    <a:pt x="370" y="6"/>
                    <a:pt x="308" y="0"/>
                    <a:pt x="245" y="20"/>
                  </a:cubicBezTo>
                  <a:cubicBezTo>
                    <a:pt x="170" y="43"/>
                    <a:pt x="104" y="100"/>
                    <a:pt x="63" y="175"/>
                  </a:cubicBezTo>
                  <a:cubicBezTo>
                    <a:pt x="0" y="292"/>
                    <a:pt x="4" y="440"/>
                    <a:pt x="74" y="573"/>
                  </a:cubicBezTo>
                  <a:cubicBezTo>
                    <a:pt x="105" y="631"/>
                    <a:pt x="188" y="713"/>
                    <a:pt x="256" y="751"/>
                  </a:cubicBezTo>
                  <a:cubicBezTo>
                    <a:pt x="377" y="820"/>
                    <a:pt x="377" y="820"/>
                    <a:pt x="377" y="820"/>
                  </a:cubicBezTo>
                  <a:lnTo>
                    <a:pt x="317" y="692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4" name="Freeform 2472"/>
            <p:cNvSpPr/>
            <p:nvPr/>
          </p:nvSpPr>
          <p:spPr bwMode="auto">
            <a:xfrm>
              <a:off x="4400668" y="1294089"/>
              <a:ext cx="1800999" cy="2632753"/>
            </a:xfrm>
            <a:custGeom>
              <a:avLst/>
              <a:gdLst>
                <a:gd name="T0" fmla="*/ 317 w 560"/>
                <a:gd name="T1" fmla="*/ 692 h 819"/>
                <a:gd name="T2" fmla="*/ 318 w 560"/>
                <a:gd name="T3" fmla="*/ 581 h 819"/>
                <a:gd name="T4" fmla="*/ 415 w 560"/>
                <a:gd name="T5" fmla="*/ 491 h 819"/>
                <a:gd name="T6" fmla="*/ 549 w 560"/>
                <a:gd name="T7" fmla="*/ 289 h 819"/>
                <a:gd name="T8" fmla="*/ 474 w 560"/>
                <a:gd name="T9" fmla="*/ 73 h 819"/>
                <a:gd name="T10" fmla="*/ 425 w 560"/>
                <a:gd name="T11" fmla="*/ 37 h 819"/>
                <a:gd name="T12" fmla="*/ 245 w 560"/>
                <a:gd name="T13" fmla="*/ 20 h 819"/>
                <a:gd name="T14" fmla="*/ 63 w 560"/>
                <a:gd name="T15" fmla="*/ 176 h 819"/>
                <a:gd name="T16" fmla="*/ 75 w 560"/>
                <a:gd name="T17" fmla="*/ 573 h 819"/>
                <a:gd name="T18" fmla="*/ 256 w 560"/>
                <a:gd name="T19" fmla="*/ 750 h 819"/>
                <a:gd name="T20" fmla="*/ 376 w 560"/>
                <a:gd name="T21" fmla="*/ 819 h 819"/>
                <a:gd name="T22" fmla="*/ 317 w 560"/>
                <a:gd name="T23" fmla="*/ 692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819">
                  <a:moveTo>
                    <a:pt x="317" y="692"/>
                  </a:moveTo>
                  <a:cubicBezTo>
                    <a:pt x="298" y="652"/>
                    <a:pt x="299" y="617"/>
                    <a:pt x="318" y="581"/>
                  </a:cubicBezTo>
                  <a:cubicBezTo>
                    <a:pt x="336" y="549"/>
                    <a:pt x="370" y="517"/>
                    <a:pt x="415" y="491"/>
                  </a:cubicBezTo>
                  <a:cubicBezTo>
                    <a:pt x="488" y="449"/>
                    <a:pt x="538" y="374"/>
                    <a:pt x="549" y="289"/>
                  </a:cubicBezTo>
                  <a:cubicBezTo>
                    <a:pt x="560" y="206"/>
                    <a:pt x="533" y="127"/>
                    <a:pt x="474" y="73"/>
                  </a:cubicBezTo>
                  <a:cubicBezTo>
                    <a:pt x="459" y="58"/>
                    <a:pt x="443" y="46"/>
                    <a:pt x="425" y="37"/>
                  </a:cubicBezTo>
                  <a:cubicBezTo>
                    <a:pt x="370" y="6"/>
                    <a:pt x="308" y="0"/>
                    <a:pt x="245" y="20"/>
                  </a:cubicBezTo>
                  <a:cubicBezTo>
                    <a:pt x="170" y="43"/>
                    <a:pt x="104" y="100"/>
                    <a:pt x="63" y="176"/>
                  </a:cubicBezTo>
                  <a:cubicBezTo>
                    <a:pt x="0" y="292"/>
                    <a:pt x="5" y="440"/>
                    <a:pt x="75" y="573"/>
                  </a:cubicBezTo>
                  <a:cubicBezTo>
                    <a:pt x="106" y="631"/>
                    <a:pt x="189" y="712"/>
                    <a:pt x="256" y="750"/>
                  </a:cubicBezTo>
                  <a:cubicBezTo>
                    <a:pt x="376" y="819"/>
                    <a:pt x="376" y="819"/>
                    <a:pt x="376" y="819"/>
                  </a:cubicBezTo>
                  <a:lnTo>
                    <a:pt x="317" y="692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5" name="Freeform 2473"/>
            <p:cNvSpPr/>
            <p:nvPr/>
          </p:nvSpPr>
          <p:spPr bwMode="auto">
            <a:xfrm>
              <a:off x="4403391" y="1296811"/>
              <a:ext cx="1794193" cy="2623224"/>
            </a:xfrm>
            <a:custGeom>
              <a:avLst/>
              <a:gdLst>
                <a:gd name="T0" fmla="*/ 315 w 558"/>
                <a:gd name="T1" fmla="*/ 691 h 816"/>
                <a:gd name="T2" fmla="*/ 317 w 558"/>
                <a:gd name="T3" fmla="*/ 580 h 816"/>
                <a:gd name="T4" fmla="*/ 414 w 558"/>
                <a:gd name="T5" fmla="*/ 490 h 816"/>
                <a:gd name="T6" fmla="*/ 547 w 558"/>
                <a:gd name="T7" fmla="*/ 288 h 816"/>
                <a:gd name="T8" fmla="*/ 473 w 558"/>
                <a:gd name="T9" fmla="*/ 72 h 816"/>
                <a:gd name="T10" fmla="*/ 424 w 558"/>
                <a:gd name="T11" fmla="*/ 36 h 816"/>
                <a:gd name="T12" fmla="*/ 244 w 558"/>
                <a:gd name="T13" fmla="*/ 20 h 816"/>
                <a:gd name="T14" fmla="*/ 63 w 558"/>
                <a:gd name="T15" fmla="*/ 175 h 816"/>
                <a:gd name="T16" fmla="*/ 74 w 558"/>
                <a:gd name="T17" fmla="*/ 571 h 816"/>
                <a:gd name="T18" fmla="*/ 255 w 558"/>
                <a:gd name="T19" fmla="*/ 749 h 816"/>
                <a:gd name="T20" fmla="*/ 374 w 558"/>
                <a:gd name="T21" fmla="*/ 816 h 816"/>
                <a:gd name="T22" fmla="*/ 315 w 558"/>
                <a:gd name="T23" fmla="*/ 691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816">
                  <a:moveTo>
                    <a:pt x="315" y="691"/>
                  </a:moveTo>
                  <a:cubicBezTo>
                    <a:pt x="297" y="651"/>
                    <a:pt x="297" y="615"/>
                    <a:pt x="317" y="580"/>
                  </a:cubicBezTo>
                  <a:cubicBezTo>
                    <a:pt x="334" y="547"/>
                    <a:pt x="368" y="516"/>
                    <a:pt x="414" y="490"/>
                  </a:cubicBezTo>
                  <a:cubicBezTo>
                    <a:pt x="486" y="448"/>
                    <a:pt x="536" y="373"/>
                    <a:pt x="547" y="288"/>
                  </a:cubicBezTo>
                  <a:cubicBezTo>
                    <a:pt x="558" y="205"/>
                    <a:pt x="531" y="126"/>
                    <a:pt x="473" y="72"/>
                  </a:cubicBezTo>
                  <a:cubicBezTo>
                    <a:pt x="458" y="58"/>
                    <a:pt x="441" y="46"/>
                    <a:pt x="424" y="36"/>
                  </a:cubicBezTo>
                  <a:cubicBezTo>
                    <a:pt x="369" y="6"/>
                    <a:pt x="307" y="0"/>
                    <a:pt x="244" y="20"/>
                  </a:cubicBezTo>
                  <a:cubicBezTo>
                    <a:pt x="170" y="43"/>
                    <a:pt x="104" y="99"/>
                    <a:pt x="63" y="175"/>
                  </a:cubicBezTo>
                  <a:cubicBezTo>
                    <a:pt x="0" y="291"/>
                    <a:pt x="4" y="439"/>
                    <a:pt x="74" y="571"/>
                  </a:cubicBezTo>
                  <a:cubicBezTo>
                    <a:pt x="105" y="630"/>
                    <a:pt x="188" y="711"/>
                    <a:pt x="255" y="749"/>
                  </a:cubicBezTo>
                  <a:cubicBezTo>
                    <a:pt x="374" y="816"/>
                    <a:pt x="374" y="816"/>
                    <a:pt x="374" y="816"/>
                  </a:cubicBezTo>
                  <a:lnTo>
                    <a:pt x="315" y="691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6" name="Freeform 2474"/>
            <p:cNvSpPr/>
            <p:nvPr/>
          </p:nvSpPr>
          <p:spPr bwMode="auto">
            <a:xfrm>
              <a:off x="4403391" y="1296811"/>
              <a:ext cx="1794193" cy="2620501"/>
            </a:xfrm>
            <a:custGeom>
              <a:avLst/>
              <a:gdLst>
                <a:gd name="T0" fmla="*/ 315 w 558"/>
                <a:gd name="T1" fmla="*/ 691 h 815"/>
                <a:gd name="T2" fmla="*/ 316 w 558"/>
                <a:gd name="T3" fmla="*/ 580 h 815"/>
                <a:gd name="T4" fmla="*/ 414 w 558"/>
                <a:gd name="T5" fmla="*/ 489 h 815"/>
                <a:gd name="T6" fmla="*/ 547 w 558"/>
                <a:gd name="T7" fmla="*/ 288 h 815"/>
                <a:gd name="T8" fmla="*/ 473 w 558"/>
                <a:gd name="T9" fmla="*/ 72 h 815"/>
                <a:gd name="T10" fmla="*/ 424 w 558"/>
                <a:gd name="T11" fmla="*/ 37 h 815"/>
                <a:gd name="T12" fmla="*/ 244 w 558"/>
                <a:gd name="T13" fmla="*/ 20 h 815"/>
                <a:gd name="T14" fmla="*/ 63 w 558"/>
                <a:gd name="T15" fmla="*/ 175 h 815"/>
                <a:gd name="T16" fmla="*/ 75 w 558"/>
                <a:gd name="T17" fmla="*/ 571 h 815"/>
                <a:gd name="T18" fmla="*/ 255 w 558"/>
                <a:gd name="T19" fmla="*/ 749 h 815"/>
                <a:gd name="T20" fmla="*/ 373 w 558"/>
                <a:gd name="T21" fmla="*/ 815 h 815"/>
                <a:gd name="T22" fmla="*/ 315 w 558"/>
                <a:gd name="T23" fmla="*/ 69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815">
                  <a:moveTo>
                    <a:pt x="315" y="691"/>
                  </a:moveTo>
                  <a:cubicBezTo>
                    <a:pt x="296" y="651"/>
                    <a:pt x="297" y="615"/>
                    <a:pt x="316" y="580"/>
                  </a:cubicBezTo>
                  <a:cubicBezTo>
                    <a:pt x="334" y="547"/>
                    <a:pt x="368" y="516"/>
                    <a:pt x="414" y="489"/>
                  </a:cubicBezTo>
                  <a:cubicBezTo>
                    <a:pt x="486" y="448"/>
                    <a:pt x="536" y="373"/>
                    <a:pt x="547" y="288"/>
                  </a:cubicBezTo>
                  <a:cubicBezTo>
                    <a:pt x="558" y="205"/>
                    <a:pt x="531" y="127"/>
                    <a:pt x="473" y="72"/>
                  </a:cubicBezTo>
                  <a:cubicBezTo>
                    <a:pt x="457" y="58"/>
                    <a:pt x="441" y="46"/>
                    <a:pt x="424" y="37"/>
                  </a:cubicBezTo>
                  <a:cubicBezTo>
                    <a:pt x="369" y="6"/>
                    <a:pt x="307" y="0"/>
                    <a:pt x="244" y="20"/>
                  </a:cubicBezTo>
                  <a:cubicBezTo>
                    <a:pt x="170" y="43"/>
                    <a:pt x="104" y="100"/>
                    <a:pt x="63" y="175"/>
                  </a:cubicBezTo>
                  <a:cubicBezTo>
                    <a:pt x="0" y="291"/>
                    <a:pt x="5" y="439"/>
                    <a:pt x="75" y="571"/>
                  </a:cubicBezTo>
                  <a:cubicBezTo>
                    <a:pt x="106" y="629"/>
                    <a:pt x="188" y="710"/>
                    <a:pt x="255" y="749"/>
                  </a:cubicBezTo>
                  <a:cubicBezTo>
                    <a:pt x="373" y="815"/>
                    <a:pt x="373" y="815"/>
                    <a:pt x="373" y="815"/>
                  </a:cubicBezTo>
                  <a:lnTo>
                    <a:pt x="315" y="691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7" name="Freeform 2475"/>
            <p:cNvSpPr/>
            <p:nvPr/>
          </p:nvSpPr>
          <p:spPr bwMode="auto">
            <a:xfrm>
              <a:off x="4406113" y="1299534"/>
              <a:ext cx="1788747" cy="2613695"/>
            </a:xfrm>
            <a:custGeom>
              <a:avLst/>
              <a:gdLst>
                <a:gd name="T0" fmla="*/ 313 w 556"/>
                <a:gd name="T1" fmla="*/ 690 h 813"/>
                <a:gd name="T2" fmla="*/ 315 w 556"/>
                <a:gd name="T3" fmla="*/ 579 h 813"/>
                <a:gd name="T4" fmla="*/ 413 w 556"/>
                <a:gd name="T5" fmla="*/ 488 h 813"/>
                <a:gd name="T6" fmla="*/ 545 w 556"/>
                <a:gd name="T7" fmla="*/ 287 h 813"/>
                <a:gd name="T8" fmla="*/ 471 w 556"/>
                <a:gd name="T9" fmla="*/ 72 h 813"/>
                <a:gd name="T10" fmla="*/ 423 w 556"/>
                <a:gd name="T11" fmla="*/ 36 h 813"/>
                <a:gd name="T12" fmla="*/ 243 w 556"/>
                <a:gd name="T13" fmla="*/ 20 h 813"/>
                <a:gd name="T14" fmla="*/ 62 w 556"/>
                <a:gd name="T15" fmla="*/ 174 h 813"/>
                <a:gd name="T16" fmla="*/ 74 w 556"/>
                <a:gd name="T17" fmla="*/ 570 h 813"/>
                <a:gd name="T18" fmla="*/ 255 w 556"/>
                <a:gd name="T19" fmla="*/ 747 h 813"/>
                <a:gd name="T20" fmla="*/ 371 w 556"/>
                <a:gd name="T21" fmla="*/ 813 h 813"/>
                <a:gd name="T22" fmla="*/ 313 w 556"/>
                <a:gd name="T23" fmla="*/ 69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813">
                  <a:moveTo>
                    <a:pt x="313" y="690"/>
                  </a:moveTo>
                  <a:cubicBezTo>
                    <a:pt x="295" y="650"/>
                    <a:pt x="295" y="614"/>
                    <a:pt x="315" y="579"/>
                  </a:cubicBezTo>
                  <a:cubicBezTo>
                    <a:pt x="333" y="546"/>
                    <a:pt x="367" y="514"/>
                    <a:pt x="413" y="488"/>
                  </a:cubicBezTo>
                  <a:cubicBezTo>
                    <a:pt x="485" y="446"/>
                    <a:pt x="534" y="371"/>
                    <a:pt x="545" y="287"/>
                  </a:cubicBezTo>
                  <a:cubicBezTo>
                    <a:pt x="556" y="204"/>
                    <a:pt x="529" y="126"/>
                    <a:pt x="471" y="72"/>
                  </a:cubicBezTo>
                  <a:cubicBezTo>
                    <a:pt x="456" y="58"/>
                    <a:pt x="440" y="46"/>
                    <a:pt x="423" y="36"/>
                  </a:cubicBezTo>
                  <a:cubicBezTo>
                    <a:pt x="368" y="6"/>
                    <a:pt x="306" y="0"/>
                    <a:pt x="243" y="20"/>
                  </a:cubicBezTo>
                  <a:cubicBezTo>
                    <a:pt x="169" y="43"/>
                    <a:pt x="103" y="99"/>
                    <a:pt x="62" y="174"/>
                  </a:cubicBezTo>
                  <a:cubicBezTo>
                    <a:pt x="0" y="290"/>
                    <a:pt x="4" y="438"/>
                    <a:pt x="74" y="570"/>
                  </a:cubicBezTo>
                  <a:cubicBezTo>
                    <a:pt x="105" y="628"/>
                    <a:pt x="188" y="709"/>
                    <a:pt x="255" y="747"/>
                  </a:cubicBezTo>
                  <a:cubicBezTo>
                    <a:pt x="371" y="813"/>
                    <a:pt x="371" y="813"/>
                    <a:pt x="371" y="813"/>
                  </a:cubicBezTo>
                  <a:lnTo>
                    <a:pt x="313" y="690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8" name="Freeform 2476"/>
            <p:cNvSpPr/>
            <p:nvPr/>
          </p:nvSpPr>
          <p:spPr bwMode="auto">
            <a:xfrm>
              <a:off x="4406113" y="1303618"/>
              <a:ext cx="1788747" cy="2604166"/>
            </a:xfrm>
            <a:custGeom>
              <a:avLst/>
              <a:gdLst>
                <a:gd name="T0" fmla="*/ 313 w 556"/>
                <a:gd name="T1" fmla="*/ 690 h 810"/>
                <a:gd name="T2" fmla="*/ 314 w 556"/>
                <a:gd name="T3" fmla="*/ 577 h 810"/>
                <a:gd name="T4" fmla="*/ 412 w 556"/>
                <a:gd name="T5" fmla="*/ 486 h 810"/>
                <a:gd name="T6" fmla="*/ 545 w 556"/>
                <a:gd name="T7" fmla="*/ 286 h 810"/>
                <a:gd name="T8" fmla="*/ 471 w 556"/>
                <a:gd name="T9" fmla="*/ 71 h 810"/>
                <a:gd name="T10" fmla="*/ 422 w 556"/>
                <a:gd name="T11" fmla="*/ 36 h 810"/>
                <a:gd name="T12" fmla="*/ 243 w 556"/>
                <a:gd name="T13" fmla="*/ 19 h 810"/>
                <a:gd name="T14" fmla="*/ 63 w 556"/>
                <a:gd name="T15" fmla="*/ 174 h 810"/>
                <a:gd name="T16" fmla="*/ 75 w 556"/>
                <a:gd name="T17" fmla="*/ 569 h 810"/>
                <a:gd name="T18" fmla="*/ 255 w 556"/>
                <a:gd name="T19" fmla="*/ 746 h 810"/>
                <a:gd name="T20" fmla="*/ 369 w 556"/>
                <a:gd name="T21" fmla="*/ 810 h 810"/>
                <a:gd name="T22" fmla="*/ 313 w 556"/>
                <a:gd name="T23" fmla="*/ 69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810">
                  <a:moveTo>
                    <a:pt x="313" y="690"/>
                  </a:moveTo>
                  <a:cubicBezTo>
                    <a:pt x="294" y="649"/>
                    <a:pt x="295" y="613"/>
                    <a:pt x="314" y="577"/>
                  </a:cubicBezTo>
                  <a:cubicBezTo>
                    <a:pt x="332" y="544"/>
                    <a:pt x="366" y="513"/>
                    <a:pt x="412" y="486"/>
                  </a:cubicBezTo>
                  <a:cubicBezTo>
                    <a:pt x="484" y="445"/>
                    <a:pt x="534" y="370"/>
                    <a:pt x="545" y="286"/>
                  </a:cubicBezTo>
                  <a:cubicBezTo>
                    <a:pt x="556" y="203"/>
                    <a:pt x="529" y="125"/>
                    <a:pt x="471" y="71"/>
                  </a:cubicBezTo>
                  <a:cubicBezTo>
                    <a:pt x="456" y="57"/>
                    <a:pt x="439" y="45"/>
                    <a:pt x="422" y="36"/>
                  </a:cubicBezTo>
                  <a:cubicBezTo>
                    <a:pt x="368" y="5"/>
                    <a:pt x="306" y="0"/>
                    <a:pt x="243" y="19"/>
                  </a:cubicBezTo>
                  <a:cubicBezTo>
                    <a:pt x="169" y="42"/>
                    <a:pt x="104" y="99"/>
                    <a:pt x="63" y="174"/>
                  </a:cubicBezTo>
                  <a:cubicBezTo>
                    <a:pt x="0" y="289"/>
                    <a:pt x="5" y="437"/>
                    <a:pt x="75" y="569"/>
                  </a:cubicBezTo>
                  <a:cubicBezTo>
                    <a:pt x="105" y="627"/>
                    <a:pt x="188" y="708"/>
                    <a:pt x="255" y="746"/>
                  </a:cubicBezTo>
                  <a:cubicBezTo>
                    <a:pt x="369" y="810"/>
                    <a:pt x="369" y="810"/>
                    <a:pt x="369" y="810"/>
                  </a:cubicBezTo>
                  <a:lnTo>
                    <a:pt x="313" y="690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9" name="Freeform 2477"/>
            <p:cNvSpPr/>
            <p:nvPr/>
          </p:nvSpPr>
          <p:spPr bwMode="auto">
            <a:xfrm>
              <a:off x="4410197" y="1303618"/>
              <a:ext cx="1781941" cy="2600082"/>
            </a:xfrm>
            <a:custGeom>
              <a:avLst/>
              <a:gdLst>
                <a:gd name="T0" fmla="*/ 311 w 554"/>
                <a:gd name="T1" fmla="*/ 690 h 809"/>
                <a:gd name="T2" fmla="*/ 313 w 554"/>
                <a:gd name="T3" fmla="*/ 577 h 809"/>
                <a:gd name="T4" fmla="*/ 411 w 554"/>
                <a:gd name="T5" fmla="*/ 486 h 809"/>
                <a:gd name="T6" fmla="*/ 543 w 554"/>
                <a:gd name="T7" fmla="*/ 286 h 809"/>
                <a:gd name="T8" fmla="*/ 470 w 554"/>
                <a:gd name="T9" fmla="*/ 72 h 809"/>
                <a:gd name="T10" fmla="*/ 421 w 554"/>
                <a:gd name="T11" fmla="*/ 36 h 809"/>
                <a:gd name="T12" fmla="*/ 243 w 554"/>
                <a:gd name="T13" fmla="*/ 20 h 809"/>
                <a:gd name="T14" fmla="*/ 62 w 554"/>
                <a:gd name="T15" fmla="*/ 174 h 809"/>
                <a:gd name="T16" fmla="*/ 74 w 554"/>
                <a:gd name="T17" fmla="*/ 568 h 809"/>
                <a:gd name="T18" fmla="*/ 254 w 554"/>
                <a:gd name="T19" fmla="*/ 745 h 809"/>
                <a:gd name="T20" fmla="*/ 367 w 554"/>
                <a:gd name="T21" fmla="*/ 809 h 809"/>
                <a:gd name="T22" fmla="*/ 311 w 554"/>
                <a:gd name="T23" fmla="*/ 69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4" h="809">
                  <a:moveTo>
                    <a:pt x="311" y="690"/>
                  </a:moveTo>
                  <a:cubicBezTo>
                    <a:pt x="293" y="650"/>
                    <a:pt x="293" y="613"/>
                    <a:pt x="313" y="577"/>
                  </a:cubicBezTo>
                  <a:cubicBezTo>
                    <a:pt x="331" y="544"/>
                    <a:pt x="365" y="512"/>
                    <a:pt x="411" y="486"/>
                  </a:cubicBezTo>
                  <a:cubicBezTo>
                    <a:pt x="483" y="445"/>
                    <a:pt x="532" y="370"/>
                    <a:pt x="543" y="286"/>
                  </a:cubicBezTo>
                  <a:cubicBezTo>
                    <a:pt x="554" y="203"/>
                    <a:pt x="527" y="125"/>
                    <a:pt x="470" y="72"/>
                  </a:cubicBezTo>
                  <a:cubicBezTo>
                    <a:pt x="454" y="58"/>
                    <a:pt x="438" y="46"/>
                    <a:pt x="421" y="36"/>
                  </a:cubicBezTo>
                  <a:cubicBezTo>
                    <a:pt x="366" y="6"/>
                    <a:pt x="305" y="0"/>
                    <a:pt x="243" y="20"/>
                  </a:cubicBezTo>
                  <a:cubicBezTo>
                    <a:pt x="169" y="43"/>
                    <a:pt x="103" y="99"/>
                    <a:pt x="62" y="174"/>
                  </a:cubicBezTo>
                  <a:cubicBezTo>
                    <a:pt x="0" y="289"/>
                    <a:pt x="4" y="436"/>
                    <a:pt x="74" y="568"/>
                  </a:cubicBezTo>
                  <a:cubicBezTo>
                    <a:pt x="105" y="626"/>
                    <a:pt x="187" y="707"/>
                    <a:pt x="254" y="745"/>
                  </a:cubicBezTo>
                  <a:cubicBezTo>
                    <a:pt x="367" y="809"/>
                    <a:pt x="367" y="809"/>
                    <a:pt x="367" y="809"/>
                  </a:cubicBezTo>
                  <a:lnTo>
                    <a:pt x="311" y="690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0" name="Freeform 2478"/>
            <p:cNvSpPr/>
            <p:nvPr/>
          </p:nvSpPr>
          <p:spPr bwMode="auto">
            <a:xfrm>
              <a:off x="4410197" y="1306340"/>
              <a:ext cx="1781941" cy="2594637"/>
            </a:xfrm>
            <a:custGeom>
              <a:avLst/>
              <a:gdLst>
                <a:gd name="T0" fmla="*/ 311 w 554"/>
                <a:gd name="T1" fmla="*/ 689 h 807"/>
                <a:gd name="T2" fmla="*/ 312 w 554"/>
                <a:gd name="T3" fmla="*/ 576 h 807"/>
                <a:gd name="T4" fmla="*/ 411 w 554"/>
                <a:gd name="T5" fmla="*/ 484 h 807"/>
                <a:gd name="T6" fmla="*/ 543 w 554"/>
                <a:gd name="T7" fmla="*/ 285 h 807"/>
                <a:gd name="T8" fmla="*/ 469 w 554"/>
                <a:gd name="T9" fmla="*/ 71 h 807"/>
                <a:gd name="T10" fmla="*/ 421 w 554"/>
                <a:gd name="T11" fmla="*/ 36 h 807"/>
                <a:gd name="T12" fmla="*/ 243 w 554"/>
                <a:gd name="T13" fmla="*/ 19 h 807"/>
                <a:gd name="T14" fmla="*/ 63 w 554"/>
                <a:gd name="T15" fmla="*/ 173 h 807"/>
                <a:gd name="T16" fmla="*/ 75 w 554"/>
                <a:gd name="T17" fmla="*/ 567 h 807"/>
                <a:gd name="T18" fmla="*/ 254 w 554"/>
                <a:gd name="T19" fmla="*/ 744 h 807"/>
                <a:gd name="T20" fmla="*/ 366 w 554"/>
                <a:gd name="T21" fmla="*/ 807 h 807"/>
                <a:gd name="T22" fmla="*/ 311 w 554"/>
                <a:gd name="T23" fmla="*/ 689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4" h="807">
                  <a:moveTo>
                    <a:pt x="311" y="689"/>
                  </a:moveTo>
                  <a:cubicBezTo>
                    <a:pt x="292" y="649"/>
                    <a:pt x="292" y="612"/>
                    <a:pt x="312" y="576"/>
                  </a:cubicBezTo>
                  <a:cubicBezTo>
                    <a:pt x="330" y="543"/>
                    <a:pt x="365" y="511"/>
                    <a:pt x="411" y="484"/>
                  </a:cubicBezTo>
                  <a:cubicBezTo>
                    <a:pt x="482" y="443"/>
                    <a:pt x="532" y="369"/>
                    <a:pt x="543" y="285"/>
                  </a:cubicBezTo>
                  <a:cubicBezTo>
                    <a:pt x="554" y="203"/>
                    <a:pt x="527" y="125"/>
                    <a:pt x="469" y="71"/>
                  </a:cubicBezTo>
                  <a:cubicBezTo>
                    <a:pt x="454" y="57"/>
                    <a:pt x="438" y="45"/>
                    <a:pt x="421" y="36"/>
                  </a:cubicBezTo>
                  <a:cubicBezTo>
                    <a:pt x="366" y="5"/>
                    <a:pt x="305" y="0"/>
                    <a:pt x="243" y="19"/>
                  </a:cubicBezTo>
                  <a:cubicBezTo>
                    <a:pt x="169" y="42"/>
                    <a:pt x="103" y="98"/>
                    <a:pt x="63" y="173"/>
                  </a:cubicBezTo>
                  <a:cubicBezTo>
                    <a:pt x="0" y="288"/>
                    <a:pt x="5" y="435"/>
                    <a:pt x="75" y="567"/>
                  </a:cubicBezTo>
                  <a:cubicBezTo>
                    <a:pt x="105" y="625"/>
                    <a:pt x="188" y="706"/>
                    <a:pt x="254" y="744"/>
                  </a:cubicBezTo>
                  <a:cubicBezTo>
                    <a:pt x="366" y="807"/>
                    <a:pt x="366" y="807"/>
                    <a:pt x="366" y="807"/>
                  </a:cubicBezTo>
                  <a:lnTo>
                    <a:pt x="311" y="689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1" name="Freeform 2479"/>
            <p:cNvSpPr/>
            <p:nvPr/>
          </p:nvSpPr>
          <p:spPr bwMode="auto">
            <a:xfrm>
              <a:off x="4412920" y="1306340"/>
              <a:ext cx="1775134" cy="2591914"/>
            </a:xfrm>
            <a:custGeom>
              <a:avLst/>
              <a:gdLst>
                <a:gd name="T0" fmla="*/ 310 w 552"/>
                <a:gd name="T1" fmla="*/ 689 h 806"/>
                <a:gd name="T2" fmla="*/ 311 w 552"/>
                <a:gd name="T3" fmla="*/ 576 h 806"/>
                <a:gd name="T4" fmla="*/ 410 w 552"/>
                <a:gd name="T5" fmla="*/ 484 h 806"/>
                <a:gd name="T6" fmla="*/ 541 w 552"/>
                <a:gd name="T7" fmla="*/ 285 h 806"/>
                <a:gd name="T8" fmla="*/ 468 w 552"/>
                <a:gd name="T9" fmla="*/ 71 h 806"/>
                <a:gd name="T10" fmla="*/ 420 w 552"/>
                <a:gd name="T11" fmla="*/ 36 h 806"/>
                <a:gd name="T12" fmla="*/ 242 w 552"/>
                <a:gd name="T13" fmla="*/ 20 h 806"/>
                <a:gd name="T14" fmla="*/ 62 w 552"/>
                <a:gd name="T15" fmla="*/ 173 h 806"/>
                <a:gd name="T16" fmla="*/ 74 w 552"/>
                <a:gd name="T17" fmla="*/ 567 h 806"/>
                <a:gd name="T18" fmla="*/ 254 w 552"/>
                <a:gd name="T19" fmla="*/ 743 h 806"/>
                <a:gd name="T20" fmla="*/ 364 w 552"/>
                <a:gd name="T21" fmla="*/ 806 h 806"/>
                <a:gd name="T22" fmla="*/ 310 w 552"/>
                <a:gd name="T23" fmla="*/ 689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806">
                  <a:moveTo>
                    <a:pt x="310" y="689"/>
                  </a:moveTo>
                  <a:cubicBezTo>
                    <a:pt x="291" y="649"/>
                    <a:pt x="291" y="612"/>
                    <a:pt x="311" y="576"/>
                  </a:cubicBezTo>
                  <a:cubicBezTo>
                    <a:pt x="329" y="542"/>
                    <a:pt x="363" y="511"/>
                    <a:pt x="410" y="484"/>
                  </a:cubicBezTo>
                  <a:cubicBezTo>
                    <a:pt x="481" y="443"/>
                    <a:pt x="530" y="368"/>
                    <a:pt x="541" y="285"/>
                  </a:cubicBezTo>
                  <a:cubicBezTo>
                    <a:pt x="552" y="203"/>
                    <a:pt x="525" y="125"/>
                    <a:pt x="468" y="71"/>
                  </a:cubicBezTo>
                  <a:cubicBezTo>
                    <a:pt x="453" y="57"/>
                    <a:pt x="437" y="46"/>
                    <a:pt x="420" y="36"/>
                  </a:cubicBezTo>
                  <a:cubicBezTo>
                    <a:pt x="365" y="6"/>
                    <a:pt x="304" y="0"/>
                    <a:pt x="242" y="20"/>
                  </a:cubicBezTo>
                  <a:cubicBezTo>
                    <a:pt x="168" y="43"/>
                    <a:pt x="103" y="99"/>
                    <a:pt x="62" y="173"/>
                  </a:cubicBezTo>
                  <a:cubicBezTo>
                    <a:pt x="0" y="288"/>
                    <a:pt x="4" y="435"/>
                    <a:pt x="74" y="567"/>
                  </a:cubicBezTo>
                  <a:cubicBezTo>
                    <a:pt x="105" y="625"/>
                    <a:pt x="187" y="705"/>
                    <a:pt x="254" y="743"/>
                  </a:cubicBezTo>
                  <a:cubicBezTo>
                    <a:pt x="364" y="806"/>
                    <a:pt x="364" y="806"/>
                    <a:pt x="364" y="806"/>
                  </a:cubicBezTo>
                  <a:lnTo>
                    <a:pt x="310" y="689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2" name="Freeform 2480"/>
            <p:cNvSpPr/>
            <p:nvPr/>
          </p:nvSpPr>
          <p:spPr bwMode="auto">
            <a:xfrm>
              <a:off x="4412920" y="1309063"/>
              <a:ext cx="1775134" cy="2582385"/>
            </a:xfrm>
            <a:custGeom>
              <a:avLst/>
              <a:gdLst>
                <a:gd name="T0" fmla="*/ 309 w 552"/>
                <a:gd name="T1" fmla="*/ 689 h 803"/>
                <a:gd name="T2" fmla="*/ 310 w 552"/>
                <a:gd name="T3" fmla="*/ 574 h 803"/>
                <a:gd name="T4" fmla="*/ 410 w 552"/>
                <a:gd name="T5" fmla="*/ 482 h 803"/>
                <a:gd name="T6" fmla="*/ 541 w 552"/>
                <a:gd name="T7" fmla="*/ 284 h 803"/>
                <a:gd name="T8" fmla="*/ 468 w 552"/>
                <a:gd name="T9" fmla="*/ 71 h 803"/>
                <a:gd name="T10" fmla="*/ 419 w 552"/>
                <a:gd name="T11" fmla="*/ 36 h 803"/>
                <a:gd name="T12" fmla="*/ 242 w 552"/>
                <a:gd name="T13" fmla="*/ 19 h 803"/>
                <a:gd name="T14" fmla="*/ 63 w 552"/>
                <a:gd name="T15" fmla="*/ 173 h 803"/>
                <a:gd name="T16" fmla="*/ 75 w 552"/>
                <a:gd name="T17" fmla="*/ 566 h 803"/>
                <a:gd name="T18" fmla="*/ 254 w 552"/>
                <a:gd name="T19" fmla="*/ 742 h 803"/>
                <a:gd name="T20" fmla="*/ 363 w 552"/>
                <a:gd name="T21" fmla="*/ 803 h 803"/>
                <a:gd name="T22" fmla="*/ 309 w 552"/>
                <a:gd name="T23" fmla="*/ 689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803">
                  <a:moveTo>
                    <a:pt x="309" y="689"/>
                  </a:moveTo>
                  <a:cubicBezTo>
                    <a:pt x="290" y="648"/>
                    <a:pt x="290" y="611"/>
                    <a:pt x="310" y="574"/>
                  </a:cubicBezTo>
                  <a:cubicBezTo>
                    <a:pt x="329" y="541"/>
                    <a:pt x="363" y="509"/>
                    <a:pt x="410" y="482"/>
                  </a:cubicBezTo>
                  <a:cubicBezTo>
                    <a:pt x="481" y="441"/>
                    <a:pt x="530" y="367"/>
                    <a:pt x="541" y="284"/>
                  </a:cubicBezTo>
                  <a:cubicBezTo>
                    <a:pt x="552" y="202"/>
                    <a:pt x="525" y="124"/>
                    <a:pt x="468" y="71"/>
                  </a:cubicBezTo>
                  <a:cubicBezTo>
                    <a:pt x="452" y="57"/>
                    <a:pt x="436" y="45"/>
                    <a:pt x="419" y="36"/>
                  </a:cubicBezTo>
                  <a:cubicBezTo>
                    <a:pt x="365" y="6"/>
                    <a:pt x="304" y="0"/>
                    <a:pt x="242" y="19"/>
                  </a:cubicBezTo>
                  <a:cubicBezTo>
                    <a:pt x="169" y="42"/>
                    <a:pt x="103" y="98"/>
                    <a:pt x="63" y="173"/>
                  </a:cubicBezTo>
                  <a:cubicBezTo>
                    <a:pt x="0" y="287"/>
                    <a:pt x="5" y="434"/>
                    <a:pt x="75" y="566"/>
                  </a:cubicBezTo>
                  <a:cubicBezTo>
                    <a:pt x="105" y="623"/>
                    <a:pt x="187" y="704"/>
                    <a:pt x="254" y="742"/>
                  </a:cubicBezTo>
                  <a:cubicBezTo>
                    <a:pt x="363" y="803"/>
                    <a:pt x="363" y="803"/>
                    <a:pt x="363" y="803"/>
                  </a:cubicBezTo>
                  <a:lnTo>
                    <a:pt x="309" y="689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3" name="Freeform 2481"/>
            <p:cNvSpPr/>
            <p:nvPr/>
          </p:nvSpPr>
          <p:spPr bwMode="auto">
            <a:xfrm>
              <a:off x="4417004" y="1309063"/>
              <a:ext cx="1768328" cy="2579662"/>
            </a:xfrm>
            <a:custGeom>
              <a:avLst/>
              <a:gdLst>
                <a:gd name="T0" fmla="*/ 308 w 550"/>
                <a:gd name="T1" fmla="*/ 689 h 802"/>
                <a:gd name="T2" fmla="*/ 309 w 550"/>
                <a:gd name="T3" fmla="*/ 574 h 802"/>
                <a:gd name="T4" fmla="*/ 408 w 550"/>
                <a:gd name="T5" fmla="*/ 482 h 802"/>
                <a:gd name="T6" fmla="*/ 539 w 550"/>
                <a:gd name="T7" fmla="*/ 284 h 802"/>
                <a:gd name="T8" fmla="*/ 466 w 550"/>
                <a:gd name="T9" fmla="*/ 71 h 802"/>
                <a:gd name="T10" fmla="*/ 418 w 550"/>
                <a:gd name="T11" fmla="*/ 36 h 802"/>
                <a:gd name="T12" fmla="*/ 241 w 550"/>
                <a:gd name="T13" fmla="*/ 20 h 802"/>
                <a:gd name="T14" fmla="*/ 62 w 550"/>
                <a:gd name="T15" fmla="*/ 173 h 802"/>
                <a:gd name="T16" fmla="*/ 74 w 550"/>
                <a:gd name="T17" fmla="*/ 565 h 802"/>
                <a:gd name="T18" fmla="*/ 253 w 550"/>
                <a:gd name="T19" fmla="*/ 741 h 802"/>
                <a:gd name="T20" fmla="*/ 360 w 550"/>
                <a:gd name="T21" fmla="*/ 802 h 802"/>
                <a:gd name="T22" fmla="*/ 308 w 550"/>
                <a:gd name="T23" fmla="*/ 68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802">
                  <a:moveTo>
                    <a:pt x="308" y="689"/>
                  </a:moveTo>
                  <a:cubicBezTo>
                    <a:pt x="288" y="648"/>
                    <a:pt x="289" y="611"/>
                    <a:pt x="309" y="574"/>
                  </a:cubicBezTo>
                  <a:cubicBezTo>
                    <a:pt x="327" y="541"/>
                    <a:pt x="362" y="509"/>
                    <a:pt x="408" y="482"/>
                  </a:cubicBezTo>
                  <a:cubicBezTo>
                    <a:pt x="479" y="441"/>
                    <a:pt x="528" y="367"/>
                    <a:pt x="539" y="284"/>
                  </a:cubicBezTo>
                  <a:cubicBezTo>
                    <a:pt x="550" y="202"/>
                    <a:pt x="523" y="125"/>
                    <a:pt x="466" y="71"/>
                  </a:cubicBezTo>
                  <a:cubicBezTo>
                    <a:pt x="451" y="57"/>
                    <a:pt x="435" y="45"/>
                    <a:pt x="418" y="36"/>
                  </a:cubicBezTo>
                  <a:cubicBezTo>
                    <a:pt x="364" y="6"/>
                    <a:pt x="303" y="0"/>
                    <a:pt x="241" y="20"/>
                  </a:cubicBezTo>
                  <a:cubicBezTo>
                    <a:pt x="168" y="43"/>
                    <a:pt x="103" y="98"/>
                    <a:pt x="62" y="173"/>
                  </a:cubicBezTo>
                  <a:cubicBezTo>
                    <a:pt x="0" y="287"/>
                    <a:pt x="4" y="434"/>
                    <a:pt x="74" y="565"/>
                  </a:cubicBezTo>
                  <a:cubicBezTo>
                    <a:pt x="105" y="623"/>
                    <a:pt x="187" y="703"/>
                    <a:pt x="253" y="741"/>
                  </a:cubicBezTo>
                  <a:cubicBezTo>
                    <a:pt x="360" y="802"/>
                    <a:pt x="360" y="802"/>
                    <a:pt x="360" y="802"/>
                  </a:cubicBezTo>
                  <a:lnTo>
                    <a:pt x="308" y="689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4" name="Freeform 2482"/>
            <p:cNvSpPr/>
            <p:nvPr/>
          </p:nvSpPr>
          <p:spPr bwMode="auto">
            <a:xfrm>
              <a:off x="4419726" y="1313147"/>
              <a:ext cx="1765605" cy="2571495"/>
            </a:xfrm>
            <a:custGeom>
              <a:avLst/>
              <a:gdLst>
                <a:gd name="T0" fmla="*/ 306 w 549"/>
                <a:gd name="T1" fmla="*/ 688 h 800"/>
                <a:gd name="T2" fmla="*/ 307 w 549"/>
                <a:gd name="T3" fmla="*/ 573 h 800"/>
                <a:gd name="T4" fmla="*/ 407 w 549"/>
                <a:gd name="T5" fmla="*/ 480 h 800"/>
                <a:gd name="T6" fmla="*/ 538 w 549"/>
                <a:gd name="T7" fmla="*/ 283 h 800"/>
                <a:gd name="T8" fmla="*/ 465 w 549"/>
                <a:gd name="T9" fmla="*/ 71 h 800"/>
                <a:gd name="T10" fmla="*/ 417 w 549"/>
                <a:gd name="T11" fmla="*/ 36 h 800"/>
                <a:gd name="T12" fmla="*/ 240 w 549"/>
                <a:gd name="T13" fmla="*/ 19 h 800"/>
                <a:gd name="T14" fmla="*/ 62 w 549"/>
                <a:gd name="T15" fmla="*/ 172 h 800"/>
                <a:gd name="T16" fmla="*/ 74 w 549"/>
                <a:gd name="T17" fmla="*/ 564 h 800"/>
                <a:gd name="T18" fmla="*/ 253 w 549"/>
                <a:gd name="T19" fmla="*/ 740 h 800"/>
                <a:gd name="T20" fmla="*/ 358 w 549"/>
                <a:gd name="T21" fmla="*/ 800 h 800"/>
                <a:gd name="T22" fmla="*/ 306 w 549"/>
                <a:gd name="T23" fmla="*/ 68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800">
                  <a:moveTo>
                    <a:pt x="306" y="688"/>
                  </a:moveTo>
                  <a:cubicBezTo>
                    <a:pt x="287" y="647"/>
                    <a:pt x="287" y="610"/>
                    <a:pt x="307" y="573"/>
                  </a:cubicBezTo>
                  <a:cubicBezTo>
                    <a:pt x="326" y="539"/>
                    <a:pt x="360" y="507"/>
                    <a:pt x="407" y="480"/>
                  </a:cubicBezTo>
                  <a:cubicBezTo>
                    <a:pt x="478" y="440"/>
                    <a:pt x="527" y="366"/>
                    <a:pt x="538" y="283"/>
                  </a:cubicBezTo>
                  <a:cubicBezTo>
                    <a:pt x="549" y="201"/>
                    <a:pt x="522" y="124"/>
                    <a:pt x="465" y="71"/>
                  </a:cubicBezTo>
                  <a:cubicBezTo>
                    <a:pt x="450" y="57"/>
                    <a:pt x="434" y="45"/>
                    <a:pt x="417" y="36"/>
                  </a:cubicBezTo>
                  <a:cubicBezTo>
                    <a:pt x="363" y="6"/>
                    <a:pt x="302" y="0"/>
                    <a:pt x="240" y="19"/>
                  </a:cubicBezTo>
                  <a:cubicBezTo>
                    <a:pt x="167" y="42"/>
                    <a:pt x="102" y="98"/>
                    <a:pt x="62" y="172"/>
                  </a:cubicBezTo>
                  <a:cubicBezTo>
                    <a:pt x="0" y="286"/>
                    <a:pt x="4" y="433"/>
                    <a:pt x="74" y="564"/>
                  </a:cubicBezTo>
                  <a:cubicBezTo>
                    <a:pt x="104" y="622"/>
                    <a:pt x="186" y="702"/>
                    <a:pt x="253" y="740"/>
                  </a:cubicBezTo>
                  <a:cubicBezTo>
                    <a:pt x="358" y="800"/>
                    <a:pt x="358" y="800"/>
                    <a:pt x="358" y="800"/>
                  </a:cubicBezTo>
                  <a:lnTo>
                    <a:pt x="306" y="688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5" name="Freeform 2483"/>
            <p:cNvSpPr/>
            <p:nvPr/>
          </p:nvSpPr>
          <p:spPr bwMode="auto">
            <a:xfrm>
              <a:off x="4419726" y="1313147"/>
              <a:ext cx="1762883" cy="2564688"/>
            </a:xfrm>
            <a:custGeom>
              <a:avLst/>
              <a:gdLst>
                <a:gd name="T0" fmla="*/ 306 w 548"/>
                <a:gd name="T1" fmla="*/ 688 h 798"/>
                <a:gd name="T2" fmla="*/ 307 w 548"/>
                <a:gd name="T3" fmla="*/ 573 h 798"/>
                <a:gd name="T4" fmla="*/ 407 w 548"/>
                <a:gd name="T5" fmla="*/ 480 h 798"/>
                <a:gd name="T6" fmla="*/ 537 w 548"/>
                <a:gd name="T7" fmla="*/ 283 h 798"/>
                <a:gd name="T8" fmla="*/ 464 w 548"/>
                <a:gd name="T9" fmla="*/ 71 h 798"/>
                <a:gd name="T10" fmla="*/ 416 w 548"/>
                <a:gd name="T11" fmla="*/ 36 h 798"/>
                <a:gd name="T12" fmla="*/ 240 w 548"/>
                <a:gd name="T13" fmla="*/ 20 h 798"/>
                <a:gd name="T14" fmla="*/ 62 w 548"/>
                <a:gd name="T15" fmla="*/ 172 h 798"/>
                <a:gd name="T16" fmla="*/ 74 w 548"/>
                <a:gd name="T17" fmla="*/ 564 h 798"/>
                <a:gd name="T18" fmla="*/ 253 w 548"/>
                <a:gd name="T19" fmla="*/ 739 h 798"/>
                <a:gd name="T20" fmla="*/ 357 w 548"/>
                <a:gd name="T21" fmla="*/ 798 h 798"/>
                <a:gd name="T22" fmla="*/ 306 w 548"/>
                <a:gd name="T23" fmla="*/ 68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8" h="798">
                  <a:moveTo>
                    <a:pt x="306" y="688"/>
                  </a:moveTo>
                  <a:cubicBezTo>
                    <a:pt x="286" y="647"/>
                    <a:pt x="287" y="609"/>
                    <a:pt x="307" y="573"/>
                  </a:cubicBezTo>
                  <a:cubicBezTo>
                    <a:pt x="325" y="539"/>
                    <a:pt x="360" y="507"/>
                    <a:pt x="407" y="480"/>
                  </a:cubicBezTo>
                  <a:cubicBezTo>
                    <a:pt x="478" y="439"/>
                    <a:pt x="526" y="366"/>
                    <a:pt x="537" y="283"/>
                  </a:cubicBezTo>
                  <a:cubicBezTo>
                    <a:pt x="548" y="201"/>
                    <a:pt x="521" y="124"/>
                    <a:pt x="464" y="71"/>
                  </a:cubicBezTo>
                  <a:cubicBezTo>
                    <a:pt x="449" y="57"/>
                    <a:pt x="433" y="45"/>
                    <a:pt x="416" y="36"/>
                  </a:cubicBezTo>
                  <a:cubicBezTo>
                    <a:pt x="363" y="6"/>
                    <a:pt x="302" y="0"/>
                    <a:pt x="240" y="20"/>
                  </a:cubicBezTo>
                  <a:cubicBezTo>
                    <a:pt x="167" y="42"/>
                    <a:pt x="102" y="98"/>
                    <a:pt x="62" y="172"/>
                  </a:cubicBezTo>
                  <a:cubicBezTo>
                    <a:pt x="0" y="287"/>
                    <a:pt x="5" y="433"/>
                    <a:pt x="74" y="564"/>
                  </a:cubicBezTo>
                  <a:cubicBezTo>
                    <a:pt x="104" y="621"/>
                    <a:pt x="186" y="702"/>
                    <a:pt x="253" y="739"/>
                  </a:cubicBezTo>
                  <a:cubicBezTo>
                    <a:pt x="357" y="798"/>
                    <a:pt x="357" y="798"/>
                    <a:pt x="357" y="798"/>
                  </a:cubicBezTo>
                  <a:lnTo>
                    <a:pt x="306" y="688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6" name="Freeform 2484"/>
            <p:cNvSpPr/>
            <p:nvPr/>
          </p:nvSpPr>
          <p:spPr bwMode="auto">
            <a:xfrm>
              <a:off x="4422449" y="1315869"/>
              <a:ext cx="1756076" cy="2559243"/>
            </a:xfrm>
            <a:custGeom>
              <a:avLst/>
              <a:gdLst>
                <a:gd name="T0" fmla="*/ 304 w 546"/>
                <a:gd name="T1" fmla="*/ 688 h 796"/>
                <a:gd name="T2" fmla="*/ 306 w 546"/>
                <a:gd name="T3" fmla="*/ 571 h 796"/>
                <a:gd name="T4" fmla="*/ 406 w 546"/>
                <a:gd name="T5" fmla="*/ 479 h 796"/>
                <a:gd name="T6" fmla="*/ 536 w 546"/>
                <a:gd name="T7" fmla="*/ 282 h 796"/>
                <a:gd name="T8" fmla="*/ 463 w 546"/>
                <a:gd name="T9" fmla="*/ 70 h 796"/>
                <a:gd name="T10" fmla="*/ 415 w 546"/>
                <a:gd name="T11" fmla="*/ 35 h 796"/>
                <a:gd name="T12" fmla="*/ 240 w 546"/>
                <a:gd name="T13" fmla="*/ 19 h 796"/>
                <a:gd name="T14" fmla="*/ 62 w 546"/>
                <a:gd name="T15" fmla="*/ 172 h 796"/>
                <a:gd name="T16" fmla="*/ 73 w 546"/>
                <a:gd name="T17" fmla="*/ 563 h 796"/>
                <a:gd name="T18" fmla="*/ 252 w 546"/>
                <a:gd name="T19" fmla="*/ 738 h 796"/>
                <a:gd name="T20" fmla="*/ 355 w 546"/>
                <a:gd name="T21" fmla="*/ 796 h 796"/>
                <a:gd name="T22" fmla="*/ 304 w 546"/>
                <a:gd name="T23" fmla="*/ 68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6" h="796">
                  <a:moveTo>
                    <a:pt x="304" y="688"/>
                  </a:moveTo>
                  <a:cubicBezTo>
                    <a:pt x="285" y="646"/>
                    <a:pt x="285" y="608"/>
                    <a:pt x="306" y="571"/>
                  </a:cubicBezTo>
                  <a:cubicBezTo>
                    <a:pt x="324" y="538"/>
                    <a:pt x="359" y="506"/>
                    <a:pt x="406" y="479"/>
                  </a:cubicBezTo>
                  <a:cubicBezTo>
                    <a:pt x="476" y="438"/>
                    <a:pt x="525" y="364"/>
                    <a:pt x="536" y="282"/>
                  </a:cubicBezTo>
                  <a:cubicBezTo>
                    <a:pt x="546" y="200"/>
                    <a:pt x="520" y="123"/>
                    <a:pt x="463" y="70"/>
                  </a:cubicBezTo>
                  <a:cubicBezTo>
                    <a:pt x="448" y="57"/>
                    <a:pt x="432" y="45"/>
                    <a:pt x="415" y="35"/>
                  </a:cubicBezTo>
                  <a:cubicBezTo>
                    <a:pt x="362" y="6"/>
                    <a:pt x="301" y="0"/>
                    <a:pt x="240" y="19"/>
                  </a:cubicBezTo>
                  <a:cubicBezTo>
                    <a:pt x="167" y="42"/>
                    <a:pt x="102" y="97"/>
                    <a:pt x="62" y="172"/>
                  </a:cubicBezTo>
                  <a:cubicBezTo>
                    <a:pt x="0" y="286"/>
                    <a:pt x="4" y="432"/>
                    <a:pt x="73" y="563"/>
                  </a:cubicBezTo>
                  <a:cubicBezTo>
                    <a:pt x="104" y="620"/>
                    <a:pt x="186" y="700"/>
                    <a:pt x="252" y="738"/>
                  </a:cubicBezTo>
                  <a:cubicBezTo>
                    <a:pt x="355" y="796"/>
                    <a:pt x="355" y="796"/>
                    <a:pt x="355" y="796"/>
                  </a:cubicBezTo>
                  <a:lnTo>
                    <a:pt x="304" y="688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7" name="Freeform 2485"/>
            <p:cNvSpPr/>
            <p:nvPr/>
          </p:nvSpPr>
          <p:spPr bwMode="auto">
            <a:xfrm>
              <a:off x="4422449" y="1318592"/>
              <a:ext cx="1756076" cy="2553798"/>
            </a:xfrm>
            <a:custGeom>
              <a:avLst/>
              <a:gdLst>
                <a:gd name="T0" fmla="*/ 304 w 546"/>
                <a:gd name="T1" fmla="*/ 687 h 794"/>
                <a:gd name="T2" fmla="*/ 305 w 546"/>
                <a:gd name="T3" fmla="*/ 570 h 794"/>
                <a:gd name="T4" fmla="*/ 405 w 546"/>
                <a:gd name="T5" fmla="*/ 477 h 794"/>
                <a:gd name="T6" fmla="*/ 535 w 546"/>
                <a:gd name="T7" fmla="*/ 280 h 794"/>
                <a:gd name="T8" fmla="*/ 463 w 546"/>
                <a:gd name="T9" fmla="*/ 70 h 794"/>
                <a:gd name="T10" fmla="*/ 415 w 546"/>
                <a:gd name="T11" fmla="*/ 35 h 794"/>
                <a:gd name="T12" fmla="*/ 240 w 546"/>
                <a:gd name="T13" fmla="*/ 19 h 794"/>
                <a:gd name="T14" fmla="*/ 62 w 546"/>
                <a:gd name="T15" fmla="*/ 171 h 794"/>
                <a:gd name="T16" fmla="*/ 74 w 546"/>
                <a:gd name="T17" fmla="*/ 561 h 794"/>
                <a:gd name="T18" fmla="*/ 252 w 546"/>
                <a:gd name="T19" fmla="*/ 736 h 794"/>
                <a:gd name="T20" fmla="*/ 354 w 546"/>
                <a:gd name="T21" fmla="*/ 794 h 794"/>
                <a:gd name="T22" fmla="*/ 304 w 546"/>
                <a:gd name="T23" fmla="*/ 687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6" h="794">
                  <a:moveTo>
                    <a:pt x="304" y="687"/>
                  </a:moveTo>
                  <a:cubicBezTo>
                    <a:pt x="284" y="645"/>
                    <a:pt x="285" y="607"/>
                    <a:pt x="305" y="570"/>
                  </a:cubicBezTo>
                  <a:cubicBezTo>
                    <a:pt x="324" y="536"/>
                    <a:pt x="358" y="504"/>
                    <a:pt x="405" y="477"/>
                  </a:cubicBezTo>
                  <a:cubicBezTo>
                    <a:pt x="476" y="437"/>
                    <a:pt x="524" y="363"/>
                    <a:pt x="535" y="280"/>
                  </a:cubicBezTo>
                  <a:cubicBezTo>
                    <a:pt x="546" y="199"/>
                    <a:pt x="519" y="123"/>
                    <a:pt x="463" y="70"/>
                  </a:cubicBezTo>
                  <a:cubicBezTo>
                    <a:pt x="448" y="56"/>
                    <a:pt x="432" y="44"/>
                    <a:pt x="415" y="35"/>
                  </a:cubicBezTo>
                  <a:cubicBezTo>
                    <a:pt x="361" y="5"/>
                    <a:pt x="301" y="0"/>
                    <a:pt x="240" y="19"/>
                  </a:cubicBezTo>
                  <a:cubicBezTo>
                    <a:pt x="167" y="41"/>
                    <a:pt x="102" y="97"/>
                    <a:pt x="62" y="171"/>
                  </a:cubicBezTo>
                  <a:cubicBezTo>
                    <a:pt x="0" y="285"/>
                    <a:pt x="5" y="431"/>
                    <a:pt x="74" y="561"/>
                  </a:cubicBezTo>
                  <a:cubicBezTo>
                    <a:pt x="104" y="619"/>
                    <a:pt x="186" y="699"/>
                    <a:pt x="252" y="736"/>
                  </a:cubicBezTo>
                  <a:cubicBezTo>
                    <a:pt x="354" y="794"/>
                    <a:pt x="354" y="794"/>
                    <a:pt x="354" y="794"/>
                  </a:cubicBezTo>
                  <a:lnTo>
                    <a:pt x="304" y="687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8" name="Freeform 2486"/>
            <p:cNvSpPr/>
            <p:nvPr/>
          </p:nvSpPr>
          <p:spPr bwMode="auto">
            <a:xfrm>
              <a:off x="4426533" y="1318592"/>
              <a:ext cx="1749270" cy="2549714"/>
            </a:xfrm>
            <a:custGeom>
              <a:avLst/>
              <a:gdLst>
                <a:gd name="T0" fmla="*/ 302 w 544"/>
                <a:gd name="T1" fmla="*/ 687 h 793"/>
                <a:gd name="T2" fmla="*/ 304 w 544"/>
                <a:gd name="T3" fmla="*/ 570 h 793"/>
                <a:gd name="T4" fmla="*/ 404 w 544"/>
                <a:gd name="T5" fmla="*/ 477 h 793"/>
                <a:gd name="T6" fmla="*/ 534 w 544"/>
                <a:gd name="T7" fmla="*/ 280 h 793"/>
                <a:gd name="T8" fmla="*/ 461 w 544"/>
                <a:gd name="T9" fmla="*/ 70 h 793"/>
                <a:gd name="T10" fmla="*/ 414 w 544"/>
                <a:gd name="T11" fmla="*/ 35 h 793"/>
                <a:gd name="T12" fmla="*/ 239 w 544"/>
                <a:gd name="T13" fmla="*/ 19 h 793"/>
                <a:gd name="T14" fmla="*/ 61 w 544"/>
                <a:gd name="T15" fmla="*/ 171 h 793"/>
                <a:gd name="T16" fmla="*/ 73 w 544"/>
                <a:gd name="T17" fmla="*/ 561 h 793"/>
                <a:gd name="T18" fmla="*/ 252 w 544"/>
                <a:gd name="T19" fmla="*/ 736 h 793"/>
                <a:gd name="T20" fmla="*/ 352 w 544"/>
                <a:gd name="T21" fmla="*/ 793 h 793"/>
                <a:gd name="T22" fmla="*/ 302 w 544"/>
                <a:gd name="T23" fmla="*/ 687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793">
                  <a:moveTo>
                    <a:pt x="302" y="687"/>
                  </a:moveTo>
                  <a:cubicBezTo>
                    <a:pt x="283" y="645"/>
                    <a:pt x="283" y="607"/>
                    <a:pt x="304" y="570"/>
                  </a:cubicBezTo>
                  <a:cubicBezTo>
                    <a:pt x="322" y="536"/>
                    <a:pt x="357" y="504"/>
                    <a:pt x="404" y="477"/>
                  </a:cubicBezTo>
                  <a:cubicBezTo>
                    <a:pt x="474" y="436"/>
                    <a:pt x="523" y="363"/>
                    <a:pt x="534" y="280"/>
                  </a:cubicBezTo>
                  <a:cubicBezTo>
                    <a:pt x="544" y="200"/>
                    <a:pt x="518" y="123"/>
                    <a:pt x="461" y="70"/>
                  </a:cubicBezTo>
                  <a:cubicBezTo>
                    <a:pt x="447" y="56"/>
                    <a:pt x="430" y="45"/>
                    <a:pt x="414" y="35"/>
                  </a:cubicBezTo>
                  <a:cubicBezTo>
                    <a:pt x="360" y="6"/>
                    <a:pt x="300" y="0"/>
                    <a:pt x="239" y="19"/>
                  </a:cubicBezTo>
                  <a:cubicBezTo>
                    <a:pt x="166" y="42"/>
                    <a:pt x="102" y="97"/>
                    <a:pt x="61" y="171"/>
                  </a:cubicBezTo>
                  <a:cubicBezTo>
                    <a:pt x="0" y="285"/>
                    <a:pt x="4" y="431"/>
                    <a:pt x="73" y="561"/>
                  </a:cubicBezTo>
                  <a:cubicBezTo>
                    <a:pt x="104" y="618"/>
                    <a:pt x="185" y="698"/>
                    <a:pt x="252" y="736"/>
                  </a:cubicBezTo>
                  <a:cubicBezTo>
                    <a:pt x="352" y="793"/>
                    <a:pt x="352" y="793"/>
                    <a:pt x="352" y="793"/>
                  </a:cubicBezTo>
                  <a:lnTo>
                    <a:pt x="302" y="687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9" name="Freeform 2487"/>
            <p:cNvSpPr/>
            <p:nvPr/>
          </p:nvSpPr>
          <p:spPr bwMode="auto">
            <a:xfrm>
              <a:off x="4426533" y="1322676"/>
              <a:ext cx="1749270" cy="2540185"/>
            </a:xfrm>
            <a:custGeom>
              <a:avLst/>
              <a:gdLst>
                <a:gd name="T0" fmla="*/ 302 w 544"/>
                <a:gd name="T1" fmla="*/ 686 h 790"/>
                <a:gd name="T2" fmla="*/ 303 w 544"/>
                <a:gd name="T3" fmla="*/ 569 h 790"/>
                <a:gd name="T4" fmla="*/ 404 w 544"/>
                <a:gd name="T5" fmla="*/ 475 h 790"/>
                <a:gd name="T6" fmla="*/ 533 w 544"/>
                <a:gd name="T7" fmla="*/ 279 h 790"/>
                <a:gd name="T8" fmla="*/ 461 w 544"/>
                <a:gd name="T9" fmla="*/ 70 h 790"/>
                <a:gd name="T10" fmla="*/ 413 w 544"/>
                <a:gd name="T11" fmla="*/ 35 h 790"/>
                <a:gd name="T12" fmla="*/ 239 w 544"/>
                <a:gd name="T13" fmla="*/ 19 h 790"/>
                <a:gd name="T14" fmla="*/ 62 w 544"/>
                <a:gd name="T15" fmla="*/ 170 h 790"/>
                <a:gd name="T16" fmla="*/ 74 w 544"/>
                <a:gd name="T17" fmla="*/ 560 h 790"/>
                <a:gd name="T18" fmla="*/ 252 w 544"/>
                <a:gd name="T19" fmla="*/ 734 h 790"/>
                <a:gd name="T20" fmla="*/ 350 w 544"/>
                <a:gd name="T21" fmla="*/ 790 h 790"/>
                <a:gd name="T22" fmla="*/ 302 w 544"/>
                <a:gd name="T23" fmla="*/ 686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790">
                  <a:moveTo>
                    <a:pt x="302" y="686"/>
                  </a:moveTo>
                  <a:cubicBezTo>
                    <a:pt x="282" y="644"/>
                    <a:pt x="283" y="606"/>
                    <a:pt x="303" y="569"/>
                  </a:cubicBezTo>
                  <a:cubicBezTo>
                    <a:pt x="322" y="535"/>
                    <a:pt x="357" y="502"/>
                    <a:pt x="404" y="475"/>
                  </a:cubicBezTo>
                  <a:cubicBezTo>
                    <a:pt x="474" y="435"/>
                    <a:pt x="522" y="362"/>
                    <a:pt x="533" y="279"/>
                  </a:cubicBezTo>
                  <a:cubicBezTo>
                    <a:pt x="544" y="199"/>
                    <a:pt x="518" y="122"/>
                    <a:pt x="461" y="70"/>
                  </a:cubicBezTo>
                  <a:cubicBezTo>
                    <a:pt x="446" y="56"/>
                    <a:pt x="430" y="44"/>
                    <a:pt x="413" y="35"/>
                  </a:cubicBezTo>
                  <a:cubicBezTo>
                    <a:pt x="360" y="5"/>
                    <a:pt x="300" y="0"/>
                    <a:pt x="239" y="19"/>
                  </a:cubicBezTo>
                  <a:cubicBezTo>
                    <a:pt x="166" y="41"/>
                    <a:pt x="102" y="97"/>
                    <a:pt x="62" y="170"/>
                  </a:cubicBezTo>
                  <a:cubicBezTo>
                    <a:pt x="0" y="284"/>
                    <a:pt x="5" y="429"/>
                    <a:pt x="74" y="560"/>
                  </a:cubicBezTo>
                  <a:cubicBezTo>
                    <a:pt x="104" y="617"/>
                    <a:pt x="186" y="697"/>
                    <a:pt x="252" y="734"/>
                  </a:cubicBezTo>
                  <a:cubicBezTo>
                    <a:pt x="350" y="790"/>
                    <a:pt x="350" y="790"/>
                    <a:pt x="350" y="790"/>
                  </a:cubicBezTo>
                  <a:lnTo>
                    <a:pt x="302" y="68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30" name="Freeform 2488"/>
            <p:cNvSpPr/>
            <p:nvPr/>
          </p:nvSpPr>
          <p:spPr bwMode="auto">
            <a:xfrm>
              <a:off x="4429255" y="1322676"/>
              <a:ext cx="1742463" cy="2536101"/>
            </a:xfrm>
            <a:custGeom>
              <a:avLst/>
              <a:gdLst>
                <a:gd name="T0" fmla="*/ 300 w 542"/>
                <a:gd name="T1" fmla="*/ 687 h 789"/>
                <a:gd name="T2" fmla="*/ 302 w 542"/>
                <a:gd name="T3" fmla="*/ 568 h 789"/>
                <a:gd name="T4" fmla="*/ 403 w 542"/>
                <a:gd name="T5" fmla="*/ 475 h 789"/>
                <a:gd name="T6" fmla="*/ 532 w 542"/>
                <a:gd name="T7" fmla="*/ 279 h 789"/>
                <a:gd name="T8" fmla="*/ 460 w 542"/>
                <a:gd name="T9" fmla="*/ 70 h 789"/>
                <a:gd name="T10" fmla="*/ 412 w 542"/>
                <a:gd name="T11" fmla="*/ 35 h 789"/>
                <a:gd name="T12" fmla="*/ 238 w 542"/>
                <a:gd name="T13" fmla="*/ 19 h 789"/>
                <a:gd name="T14" fmla="*/ 61 w 542"/>
                <a:gd name="T15" fmla="*/ 171 h 789"/>
                <a:gd name="T16" fmla="*/ 73 w 542"/>
                <a:gd name="T17" fmla="*/ 559 h 789"/>
                <a:gd name="T18" fmla="*/ 251 w 542"/>
                <a:gd name="T19" fmla="*/ 734 h 789"/>
                <a:gd name="T20" fmla="*/ 348 w 542"/>
                <a:gd name="T21" fmla="*/ 789 h 789"/>
                <a:gd name="T22" fmla="*/ 300 w 542"/>
                <a:gd name="T23" fmla="*/ 687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" h="789">
                  <a:moveTo>
                    <a:pt x="300" y="687"/>
                  </a:moveTo>
                  <a:cubicBezTo>
                    <a:pt x="281" y="645"/>
                    <a:pt x="281" y="606"/>
                    <a:pt x="302" y="568"/>
                  </a:cubicBezTo>
                  <a:cubicBezTo>
                    <a:pt x="320" y="534"/>
                    <a:pt x="355" y="502"/>
                    <a:pt x="403" y="475"/>
                  </a:cubicBezTo>
                  <a:cubicBezTo>
                    <a:pt x="473" y="434"/>
                    <a:pt x="521" y="361"/>
                    <a:pt x="532" y="279"/>
                  </a:cubicBezTo>
                  <a:cubicBezTo>
                    <a:pt x="542" y="199"/>
                    <a:pt x="516" y="123"/>
                    <a:pt x="460" y="70"/>
                  </a:cubicBezTo>
                  <a:cubicBezTo>
                    <a:pt x="445" y="56"/>
                    <a:pt x="429" y="45"/>
                    <a:pt x="412" y="35"/>
                  </a:cubicBezTo>
                  <a:cubicBezTo>
                    <a:pt x="359" y="6"/>
                    <a:pt x="299" y="0"/>
                    <a:pt x="238" y="19"/>
                  </a:cubicBezTo>
                  <a:cubicBezTo>
                    <a:pt x="166" y="42"/>
                    <a:pt x="101" y="97"/>
                    <a:pt x="61" y="171"/>
                  </a:cubicBezTo>
                  <a:cubicBezTo>
                    <a:pt x="0" y="284"/>
                    <a:pt x="4" y="429"/>
                    <a:pt x="73" y="559"/>
                  </a:cubicBezTo>
                  <a:cubicBezTo>
                    <a:pt x="104" y="617"/>
                    <a:pt x="185" y="696"/>
                    <a:pt x="251" y="734"/>
                  </a:cubicBezTo>
                  <a:cubicBezTo>
                    <a:pt x="348" y="789"/>
                    <a:pt x="348" y="789"/>
                    <a:pt x="348" y="789"/>
                  </a:cubicBezTo>
                  <a:lnTo>
                    <a:pt x="300" y="687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31" name="Freeform 2489"/>
            <p:cNvSpPr/>
            <p:nvPr/>
          </p:nvSpPr>
          <p:spPr bwMode="auto">
            <a:xfrm>
              <a:off x="4429255" y="1325398"/>
              <a:ext cx="1742463" cy="2530656"/>
            </a:xfrm>
            <a:custGeom>
              <a:avLst/>
              <a:gdLst>
                <a:gd name="T0" fmla="*/ 300 w 542"/>
                <a:gd name="T1" fmla="*/ 686 h 787"/>
                <a:gd name="T2" fmla="*/ 301 w 542"/>
                <a:gd name="T3" fmla="*/ 567 h 787"/>
                <a:gd name="T4" fmla="*/ 402 w 542"/>
                <a:gd name="T5" fmla="*/ 473 h 787"/>
                <a:gd name="T6" fmla="*/ 531 w 542"/>
                <a:gd name="T7" fmla="*/ 278 h 787"/>
                <a:gd name="T8" fmla="*/ 459 w 542"/>
                <a:gd name="T9" fmla="*/ 69 h 787"/>
                <a:gd name="T10" fmla="*/ 412 w 542"/>
                <a:gd name="T11" fmla="*/ 35 h 787"/>
                <a:gd name="T12" fmla="*/ 238 w 542"/>
                <a:gd name="T13" fmla="*/ 19 h 787"/>
                <a:gd name="T14" fmla="*/ 62 w 542"/>
                <a:gd name="T15" fmla="*/ 170 h 787"/>
                <a:gd name="T16" fmla="*/ 74 w 542"/>
                <a:gd name="T17" fmla="*/ 558 h 787"/>
                <a:gd name="T18" fmla="*/ 251 w 542"/>
                <a:gd name="T19" fmla="*/ 733 h 787"/>
                <a:gd name="T20" fmla="*/ 347 w 542"/>
                <a:gd name="T21" fmla="*/ 787 h 787"/>
                <a:gd name="T22" fmla="*/ 300 w 542"/>
                <a:gd name="T23" fmla="*/ 686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" h="787">
                  <a:moveTo>
                    <a:pt x="300" y="686"/>
                  </a:moveTo>
                  <a:cubicBezTo>
                    <a:pt x="280" y="644"/>
                    <a:pt x="281" y="605"/>
                    <a:pt x="301" y="567"/>
                  </a:cubicBezTo>
                  <a:cubicBezTo>
                    <a:pt x="320" y="533"/>
                    <a:pt x="355" y="500"/>
                    <a:pt x="402" y="473"/>
                  </a:cubicBezTo>
                  <a:cubicBezTo>
                    <a:pt x="472" y="433"/>
                    <a:pt x="520" y="360"/>
                    <a:pt x="531" y="278"/>
                  </a:cubicBezTo>
                  <a:cubicBezTo>
                    <a:pt x="542" y="198"/>
                    <a:pt x="516" y="122"/>
                    <a:pt x="459" y="69"/>
                  </a:cubicBezTo>
                  <a:cubicBezTo>
                    <a:pt x="445" y="56"/>
                    <a:pt x="429" y="44"/>
                    <a:pt x="412" y="35"/>
                  </a:cubicBezTo>
                  <a:cubicBezTo>
                    <a:pt x="359" y="5"/>
                    <a:pt x="299" y="0"/>
                    <a:pt x="238" y="19"/>
                  </a:cubicBezTo>
                  <a:cubicBezTo>
                    <a:pt x="166" y="41"/>
                    <a:pt x="102" y="96"/>
                    <a:pt x="62" y="170"/>
                  </a:cubicBezTo>
                  <a:cubicBezTo>
                    <a:pt x="0" y="283"/>
                    <a:pt x="5" y="428"/>
                    <a:pt x="74" y="558"/>
                  </a:cubicBezTo>
                  <a:cubicBezTo>
                    <a:pt x="104" y="615"/>
                    <a:pt x="185" y="695"/>
                    <a:pt x="251" y="733"/>
                  </a:cubicBezTo>
                  <a:cubicBezTo>
                    <a:pt x="347" y="787"/>
                    <a:pt x="347" y="787"/>
                    <a:pt x="347" y="787"/>
                  </a:cubicBezTo>
                  <a:lnTo>
                    <a:pt x="300" y="68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32" name="Freeform 2490"/>
            <p:cNvSpPr/>
            <p:nvPr/>
          </p:nvSpPr>
          <p:spPr bwMode="auto">
            <a:xfrm>
              <a:off x="4431978" y="1325398"/>
              <a:ext cx="1737018" cy="2523849"/>
            </a:xfrm>
            <a:custGeom>
              <a:avLst/>
              <a:gdLst>
                <a:gd name="T0" fmla="*/ 298 w 540"/>
                <a:gd name="T1" fmla="*/ 686 h 785"/>
                <a:gd name="T2" fmla="*/ 300 w 540"/>
                <a:gd name="T3" fmla="*/ 567 h 785"/>
                <a:gd name="T4" fmla="*/ 401 w 540"/>
                <a:gd name="T5" fmla="*/ 473 h 785"/>
                <a:gd name="T6" fmla="*/ 530 w 540"/>
                <a:gd name="T7" fmla="*/ 278 h 785"/>
                <a:gd name="T8" fmla="*/ 458 w 540"/>
                <a:gd name="T9" fmla="*/ 70 h 785"/>
                <a:gd name="T10" fmla="*/ 411 w 540"/>
                <a:gd name="T11" fmla="*/ 35 h 785"/>
                <a:gd name="T12" fmla="*/ 237 w 540"/>
                <a:gd name="T13" fmla="*/ 19 h 785"/>
                <a:gd name="T14" fmla="*/ 61 w 540"/>
                <a:gd name="T15" fmla="*/ 170 h 785"/>
                <a:gd name="T16" fmla="*/ 73 w 540"/>
                <a:gd name="T17" fmla="*/ 558 h 785"/>
                <a:gd name="T18" fmla="*/ 251 w 540"/>
                <a:gd name="T19" fmla="*/ 732 h 785"/>
                <a:gd name="T20" fmla="*/ 345 w 540"/>
                <a:gd name="T21" fmla="*/ 785 h 785"/>
                <a:gd name="T22" fmla="*/ 298 w 540"/>
                <a:gd name="T23" fmla="*/ 686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785">
                  <a:moveTo>
                    <a:pt x="298" y="686"/>
                  </a:moveTo>
                  <a:cubicBezTo>
                    <a:pt x="279" y="644"/>
                    <a:pt x="279" y="605"/>
                    <a:pt x="300" y="567"/>
                  </a:cubicBezTo>
                  <a:cubicBezTo>
                    <a:pt x="319" y="533"/>
                    <a:pt x="354" y="500"/>
                    <a:pt x="401" y="473"/>
                  </a:cubicBezTo>
                  <a:cubicBezTo>
                    <a:pt x="471" y="433"/>
                    <a:pt x="519" y="360"/>
                    <a:pt x="530" y="278"/>
                  </a:cubicBezTo>
                  <a:cubicBezTo>
                    <a:pt x="540" y="198"/>
                    <a:pt x="514" y="122"/>
                    <a:pt x="458" y="70"/>
                  </a:cubicBezTo>
                  <a:cubicBezTo>
                    <a:pt x="443" y="56"/>
                    <a:pt x="427" y="45"/>
                    <a:pt x="411" y="35"/>
                  </a:cubicBezTo>
                  <a:cubicBezTo>
                    <a:pt x="358" y="6"/>
                    <a:pt x="298" y="0"/>
                    <a:pt x="237" y="19"/>
                  </a:cubicBezTo>
                  <a:cubicBezTo>
                    <a:pt x="165" y="42"/>
                    <a:pt x="101" y="97"/>
                    <a:pt x="61" y="170"/>
                  </a:cubicBezTo>
                  <a:cubicBezTo>
                    <a:pt x="0" y="283"/>
                    <a:pt x="4" y="428"/>
                    <a:pt x="73" y="558"/>
                  </a:cubicBezTo>
                  <a:cubicBezTo>
                    <a:pt x="103" y="615"/>
                    <a:pt x="185" y="695"/>
                    <a:pt x="251" y="732"/>
                  </a:cubicBezTo>
                  <a:cubicBezTo>
                    <a:pt x="345" y="785"/>
                    <a:pt x="345" y="785"/>
                    <a:pt x="345" y="785"/>
                  </a:cubicBezTo>
                  <a:lnTo>
                    <a:pt x="298" y="68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33" name="Freeform 2491"/>
            <p:cNvSpPr/>
            <p:nvPr/>
          </p:nvSpPr>
          <p:spPr bwMode="auto">
            <a:xfrm>
              <a:off x="4431978" y="1329482"/>
              <a:ext cx="1737018" cy="2517043"/>
            </a:xfrm>
            <a:custGeom>
              <a:avLst/>
              <a:gdLst>
                <a:gd name="T0" fmla="*/ 298 w 540"/>
                <a:gd name="T1" fmla="*/ 685 h 783"/>
                <a:gd name="T2" fmla="*/ 299 w 540"/>
                <a:gd name="T3" fmla="*/ 566 h 783"/>
                <a:gd name="T4" fmla="*/ 401 w 540"/>
                <a:gd name="T5" fmla="*/ 471 h 783"/>
                <a:gd name="T6" fmla="*/ 529 w 540"/>
                <a:gd name="T7" fmla="*/ 277 h 783"/>
                <a:gd name="T8" fmla="*/ 458 w 540"/>
                <a:gd name="T9" fmla="*/ 69 h 783"/>
                <a:gd name="T10" fmla="*/ 410 w 540"/>
                <a:gd name="T11" fmla="*/ 35 h 783"/>
                <a:gd name="T12" fmla="*/ 238 w 540"/>
                <a:gd name="T13" fmla="*/ 19 h 783"/>
                <a:gd name="T14" fmla="*/ 62 w 540"/>
                <a:gd name="T15" fmla="*/ 169 h 783"/>
                <a:gd name="T16" fmla="*/ 74 w 540"/>
                <a:gd name="T17" fmla="*/ 557 h 783"/>
                <a:gd name="T18" fmla="*/ 251 w 540"/>
                <a:gd name="T19" fmla="*/ 731 h 783"/>
                <a:gd name="T20" fmla="*/ 344 w 540"/>
                <a:gd name="T21" fmla="*/ 783 h 783"/>
                <a:gd name="T22" fmla="*/ 298 w 540"/>
                <a:gd name="T23" fmla="*/ 685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783">
                  <a:moveTo>
                    <a:pt x="298" y="685"/>
                  </a:moveTo>
                  <a:cubicBezTo>
                    <a:pt x="278" y="643"/>
                    <a:pt x="279" y="604"/>
                    <a:pt x="299" y="566"/>
                  </a:cubicBezTo>
                  <a:cubicBezTo>
                    <a:pt x="318" y="531"/>
                    <a:pt x="353" y="499"/>
                    <a:pt x="401" y="471"/>
                  </a:cubicBezTo>
                  <a:cubicBezTo>
                    <a:pt x="470" y="431"/>
                    <a:pt x="518" y="359"/>
                    <a:pt x="529" y="277"/>
                  </a:cubicBezTo>
                  <a:cubicBezTo>
                    <a:pt x="540" y="197"/>
                    <a:pt x="514" y="121"/>
                    <a:pt x="458" y="69"/>
                  </a:cubicBezTo>
                  <a:cubicBezTo>
                    <a:pt x="443" y="56"/>
                    <a:pt x="427" y="44"/>
                    <a:pt x="410" y="35"/>
                  </a:cubicBezTo>
                  <a:cubicBezTo>
                    <a:pt x="358" y="5"/>
                    <a:pt x="298" y="0"/>
                    <a:pt x="238" y="19"/>
                  </a:cubicBezTo>
                  <a:cubicBezTo>
                    <a:pt x="166" y="41"/>
                    <a:pt x="101" y="96"/>
                    <a:pt x="62" y="169"/>
                  </a:cubicBezTo>
                  <a:cubicBezTo>
                    <a:pt x="0" y="282"/>
                    <a:pt x="5" y="427"/>
                    <a:pt x="74" y="557"/>
                  </a:cubicBezTo>
                  <a:cubicBezTo>
                    <a:pt x="104" y="614"/>
                    <a:pt x="185" y="693"/>
                    <a:pt x="251" y="731"/>
                  </a:cubicBezTo>
                  <a:cubicBezTo>
                    <a:pt x="344" y="783"/>
                    <a:pt x="344" y="783"/>
                    <a:pt x="344" y="783"/>
                  </a:cubicBezTo>
                  <a:lnTo>
                    <a:pt x="298" y="685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34" name="Freeform 2492"/>
            <p:cNvSpPr/>
            <p:nvPr/>
          </p:nvSpPr>
          <p:spPr bwMode="auto">
            <a:xfrm>
              <a:off x="4436062" y="1329482"/>
              <a:ext cx="1730212" cy="2512959"/>
            </a:xfrm>
            <a:custGeom>
              <a:avLst/>
              <a:gdLst>
                <a:gd name="T0" fmla="*/ 296 w 538"/>
                <a:gd name="T1" fmla="*/ 686 h 782"/>
                <a:gd name="T2" fmla="*/ 298 w 538"/>
                <a:gd name="T3" fmla="*/ 565 h 782"/>
                <a:gd name="T4" fmla="*/ 400 w 538"/>
                <a:gd name="T5" fmla="*/ 471 h 782"/>
                <a:gd name="T6" fmla="*/ 528 w 538"/>
                <a:gd name="T7" fmla="*/ 277 h 782"/>
                <a:gd name="T8" fmla="*/ 456 w 538"/>
                <a:gd name="T9" fmla="*/ 70 h 782"/>
                <a:gd name="T10" fmla="*/ 409 w 538"/>
                <a:gd name="T11" fmla="*/ 35 h 782"/>
                <a:gd name="T12" fmla="*/ 237 w 538"/>
                <a:gd name="T13" fmla="*/ 19 h 782"/>
                <a:gd name="T14" fmla="*/ 61 w 538"/>
                <a:gd name="T15" fmla="*/ 170 h 782"/>
                <a:gd name="T16" fmla="*/ 73 w 538"/>
                <a:gd name="T17" fmla="*/ 556 h 782"/>
                <a:gd name="T18" fmla="*/ 250 w 538"/>
                <a:gd name="T19" fmla="*/ 730 h 782"/>
                <a:gd name="T20" fmla="*/ 341 w 538"/>
                <a:gd name="T21" fmla="*/ 782 h 782"/>
                <a:gd name="T22" fmla="*/ 296 w 538"/>
                <a:gd name="T23" fmla="*/ 686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782">
                  <a:moveTo>
                    <a:pt x="296" y="686"/>
                  </a:moveTo>
                  <a:cubicBezTo>
                    <a:pt x="277" y="643"/>
                    <a:pt x="277" y="604"/>
                    <a:pt x="298" y="565"/>
                  </a:cubicBezTo>
                  <a:cubicBezTo>
                    <a:pt x="317" y="531"/>
                    <a:pt x="352" y="498"/>
                    <a:pt x="400" y="471"/>
                  </a:cubicBezTo>
                  <a:cubicBezTo>
                    <a:pt x="469" y="431"/>
                    <a:pt x="517" y="359"/>
                    <a:pt x="528" y="277"/>
                  </a:cubicBezTo>
                  <a:cubicBezTo>
                    <a:pt x="538" y="197"/>
                    <a:pt x="512" y="122"/>
                    <a:pt x="456" y="70"/>
                  </a:cubicBezTo>
                  <a:cubicBezTo>
                    <a:pt x="442" y="56"/>
                    <a:pt x="426" y="44"/>
                    <a:pt x="409" y="35"/>
                  </a:cubicBezTo>
                  <a:cubicBezTo>
                    <a:pt x="356" y="6"/>
                    <a:pt x="297" y="0"/>
                    <a:pt x="237" y="19"/>
                  </a:cubicBezTo>
                  <a:cubicBezTo>
                    <a:pt x="165" y="42"/>
                    <a:pt x="101" y="96"/>
                    <a:pt x="61" y="170"/>
                  </a:cubicBezTo>
                  <a:cubicBezTo>
                    <a:pt x="0" y="282"/>
                    <a:pt x="4" y="427"/>
                    <a:pt x="73" y="556"/>
                  </a:cubicBezTo>
                  <a:cubicBezTo>
                    <a:pt x="103" y="613"/>
                    <a:pt x="184" y="693"/>
                    <a:pt x="250" y="730"/>
                  </a:cubicBezTo>
                  <a:cubicBezTo>
                    <a:pt x="341" y="782"/>
                    <a:pt x="341" y="782"/>
                    <a:pt x="341" y="782"/>
                  </a:cubicBezTo>
                  <a:lnTo>
                    <a:pt x="296" y="68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35" name="Freeform 2493"/>
            <p:cNvSpPr/>
            <p:nvPr/>
          </p:nvSpPr>
          <p:spPr bwMode="auto">
            <a:xfrm>
              <a:off x="4436062" y="1332205"/>
              <a:ext cx="1730212" cy="2507514"/>
            </a:xfrm>
            <a:custGeom>
              <a:avLst/>
              <a:gdLst>
                <a:gd name="T0" fmla="*/ 296 w 538"/>
                <a:gd name="T1" fmla="*/ 685 h 780"/>
                <a:gd name="T2" fmla="*/ 298 w 538"/>
                <a:gd name="T3" fmla="*/ 564 h 780"/>
                <a:gd name="T4" fmla="*/ 399 w 538"/>
                <a:gd name="T5" fmla="*/ 469 h 780"/>
                <a:gd name="T6" fmla="*/ 527 w 538"/>
                <a:gd name="T7" fmla="*/ 276 h 780"/>
                <a:gd name="T8" fmla="*/ 456 w 538"/>
                <a:gd name="T9" fmla="*/ 69 h 780"/>
                <a:gd name="T10" fmla="*/ 409 w 538"/>
                <a:gd name="T11" fmla="*/ 35 h 780"/>
                <a:gd name="T12" fmla="*/ 237 w 538"/>
                <a:gd name="T13" fmla="*/ 19 h 780"/>
                <a:gd name="T14" fmla="*/ 62 w 538"/>
                <a:gd name="T15" fmla="*/ 169 h 780"/>
                <a:gd name="T16" fmla="*/ 74 w 538"/>
                <a:gd name="T17" fmla="*/ 555 h 780"/>
                <a:gd name="T18" fmla="*/ 250 w 538"/>
                <a:gd name="T19" fmla="*/ 729 h 780"/>
                <a:gd name="T20" fmla="*/ 340 w 538"/>
                <a:gd name="T21" fmla="*/ 780 h 780"/>
                <a:gd name="T22" fmla="*/ 296 w 538"/>
                <a:gd name="T23" fmla="*/ 685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780">
                  <a:moveTo>
                    <a:pt x="296" y="685"/>
                  </a:moveTo>
                  <a:cubicBezTo>
                    <a:pt x="276" y="642"/>
                    <a:pt x="276" y="602"/>
                    <a:pt x="298" y="564"/>
                  </a:cubicBezTo>
                  <a:cubicBezTo>
                    <a:pt x="316" y="530"/>
                    <a:pt x="352" y="497"/>
                    <a:pt x="399" y="469"/>
                  </a:cubicBezTo>
                  <a:cubicBezTo>
                    <a:pt x="469" y="430"/>
                    <a:pt x="516" y="357"/>
                    <a:pt x="527" y="276"/>
                  </a:cubicBezTo>
                  <a:cubicBezTo>
                    <a:pt x="538" y="196"/>
                    <a:pt x="512" y="121"/>
                    <a:pt x="456" y="69"/>
                  </a:cubicBezTo>
                  <a:cubicBezTo>
                    <a:pt x="441" y="55"/>
                    <a:pt x="425" y="44"/>
                    <a:pt x="409" y="35"/>
                  </a:cubicBezTo>
                  <a:cubicBezTo>
                    <a:pt x="356" y="5"/>
                    <a:pt x="297" y="0"/>
                    <a:pt x="237" y="19"/>
                  </a:cubicBezTo>
                  <a:cubicBezTo>
                    <a:pt x="165" y="41"/>
                    <a:pt x="101" y="96"/>
                    <a:pt x="62" y="169"/>
                  </a:cubicBezTo>
                  <a:cubicBezTo>
                    <a:pt x="0" y="281"/>
                    <a:pt x="5" y="426"/>
                    <a:pt x="74" y="555"/>
                  </a:cubicBezTo>
                  <a:cubicBezTo>
                    <a:pt x="104" y="612"/>
                    <a:pt x="185" y="691"/>
                    <a:pt x="250" y="729"/>
                  </a:cubicBezTo>
                  <a:cubicBezTo>
                    <a:pt x="340" y="780"/>
                    <a:pt x="340" y="780"/>
                    <a:pt x="340" y="780"/>
                  </a:cubicBezTo>
                  <a:lnTo>
                    <a:pt x="296" y="685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36" name="Freeform 2526"/>
            <p:cNvSpPr/>
            <p:nvPr/>
          </p:nvSpPr>
          <p:spPr bwMode="auto">
            <a:xfrm>
              <a:off x="4476901" y="1367599"/>
              <a:ext cx="1814612" cy="2465313"/>
            </a:xfrm>
            <a:custGeom>
              <a:avLst/>
              <a:gdLst>
                <a:gd name="T0" fmla="*/ 291 w 564"/>
                <a:gd name="T1" fmla="*/ 690 h 767"/>
                <a:gd name="T2" fmla="*/ 315 w 564"/>
                <a:gd name="T3" fmla="*/ 569 h 767"/>
                <a:gd name="T4" fmla="*/ 431 w 564"/>
                <a:gd name="T5" fmla="*/ 485 h 767"/>
                <a:gd name="T6" fmla="*/ 556 w 564"/>
                <a:gd name="T7" fmla="*/ 282 h 767"/>
                <a:gd name="T8" fmla="*/ 471 w 564"/>
                <a:gd name="T9" fmla="*/ 69 h 767"/>
                <a:gd name="T10" fmla="*/ 419 w 564"/>
                <a:gd name="T11" fmla="*/ 34 h 767"/>
                <a:gd name="T12" fmla="*/ 236 w 564"/>
                <a:gd name="T13" fmla="*/ 21 h 767"/>
                <a:gd name="T14" fmla="*/ 59 w 564"/>
                <a:gd name="T15" fmla="*/ 180 h 767"/>
                <a:gd name="T16" fmla="*/ 91 w 564"/>
                <a:gd name="T17" fmla="*/ 580 h 767"/>
                <a:gd name="T18" fmla="*/ 287 w 564"/>
                <a:gd name="T19" fmla="*/ 757 h 767"/>
                <a:gd name="T20" fmla="*/ 326 w 564"/>
                <a:gd name="T21" fmla="*/ 767 h 767"/>
                <a:gd name="T22" fmla="*/ 291 w 564"/>
                <a:gd name="T23" fmla="*/ 69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4" h="767">
                  <a:moveTo>
                    <a:pt x="291" y="690"/>
                  </a:moveTo>
                  <a:cubicBezTo>
                    <a:pt x="268" y="646"/>
                    <a:pt x="288" y="604"/>
                    <a:pt x="315" y="569"/>
                  </a:cubicBezTo>
                  <a:cubicBezTo>
                    <a:pt x="351" y="522"/>
                    <a:pt x="382" y="514"/>
                    <a:pt x="431" y="485"/>
                  </a:cubicBezTo>
                  <a:cubicBezTo>
                    <a:pt x="502" y="442"/>
                    <a:pt x="549" y="366"/>
                    <a:pt x="556" y="282"/>
                  </a:cubicBezTo>
                  <a:cubicBezTo>
                    <a:pt x="564" y="199"/>
                    <a:pt x="532" y="121"/>
                    <a:pt x="471" y="69"/>
                  </a:cubicBezTo>
                  <a:cubicBezTo>
                    <a:pt x="454" y="55"/>
                    <a:pt x="437" y="43"/>
                    <a:pt x="419" y="34"/>
                  </a:cubicBezTo>
                  <a:cubicBezTo>
                    <a:pt x="362" y="5"/>
                    <a:pt x="299" y="0"/>
                    <a:pt x="236" y="21"/>
                  </a:cubicBezTo>
                  <a:cubicBezTo>
                    <a:pt x="162" y="45"/>
                    <a:pt x="97" y="103"/>
                    <a:pt x="59" y="180"/>
                  </a:cubicBezTo>
                  <a:cubicBezTo>
                    <a:pt x="0" y="298"/>
                    <a:pt x="12" y="448"/>
                    <a:pt x="91" y="580"/>
                  </a:cubicBezTo>
                  <a:cubicBezTo>
                    <a:pt x="126" y="639"/>
                    <a:pt x="215" y="719"/>
                    <a:pt x="287" y="757"/>
                  </a:cubicBezTo>
                  <a:cubicBezTo>
                    <a:pt x="326" y="767"/>
                    <a:pt x="326" y="767"/>
                    <a:pt x="326" y="767"/>
                  </a:cubicBezTo>
                  <a:lnTo>
                    <a:pt x="291" y="690"/>
                  </a:lnTo>
                  <a:close/>
                </a:path>
              </a:pathLst>
            </a:custGeom>
            <a:solidFill>
              <a:srgbClr val="E6E7E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37" name="Freeform 2636"/>
            <p:cNvSpPr/>
            <p:nvPr/>
          </p:nvSpPr>
          <p:spPr bwMode="auto">
            <a:xfrm>
              <a:off x="4768004" y="1532359"/>
              <a:ext cx="1477907" cy="1774143"/>
            </a:xfrm>
            <a:custGeom>
              <a:avLst/>
              <a:gdLst>
                <a:gd name="T0" fmla="*/ 324 w 574"/>
                <a:gd name="T1" fmla="*/ 718 h 818"/>
                <a:gd name="T2" fmla="*/ 323 w 574"/>
                <a:gd name="T3" fmla="*/ 592 h 818"/>
                <a:gd name="T4" fmla="*/ 431 w 574"/>
                <a:gd name="T5" fmla="*/ 494 h 818"/>
                <a:gd name="T6" fmla="*/ 564 w 574"/>
                <a:gd name="T7" fmla="*/ 294 h 818"/>
                <a:gd name="T8" fmla="*/ 484 w 574"/>
                <a:gd name="T9" fmla="*/ 75 h 818"/>
                <a:gd name="T10" fmla="*/ 433 w 574"/>
                <a:gd name="T11" fmla="*/ 39 h 818"/>
                <a:gd name="T12" fmla="*/ 249 w 574"/>
                <a:gd name="T13" fmla="*/ 19 h 818"/>
                <a:gd name="T14" fmla="*/ 64 w 574"/>
                <a:gd name="T15" fmla="*/ 173 h 818"/>
                <a:gd name="T16" fmla="*/ 83 w 574"/>
                <a:gd name="T17" fmla="*/ 578 h 818"/>
                <a:gd name="T18" fmla="*/ 276 w 574"/>
                <a:gd name="T19" fmla="*/ 763 h 818"/>
                <a:gd name="T20" fmla="*/ 373 w 574"/>
                <a:gd name="T21" fmla="*/ 818 h 818"/>
                <a:gd name="T22" fmla="*/ 324 w 574"/>
                <a:gd name="T23" fmla="*/ 718 h 818"/>
                <a:gd name="connsiteX0" fmla="*/ 5282 w 9496"/>
                <a:gd name="connsiteY0" fmla="*/ 8674 h 9224"/>
                <a:gd name="connsiteX1" fmla="*/ 5264 w 9496"/>
                <a:gd name="connsiteY1" fmla="*/ 7133 h 9224"/>
                <a:gd name="connsiteX2" fmla="*/ 7146 w 9496"/>
                <a:gd name="connsiteY2" fmla="*/ 5935 h 9224"/>
                <a:gd name="connsiteX3" fmla="*/ 9463 w 9496"/>
                <a:gd name="connsiteY3" fmla="*/ 3490 h 9224"/>
                <a:gd name="connsiteX4" fmla="*/ 8069 w 9496"/>
                <a:gd name="connsiteY4" fmla="*/ 813 h 9224"/>
                <a:gd name="connsiteX5" fmla="*/ 7181 w 9496"/>
                <a:gd name="connsiteY5" fmla="*/ 373 h 9224"/>
                <a:gd name="connsiteX6" fmla="*/ 3975 w 9496"/>
                <a:gd name="connsiteY6" fmla="*/ 128 h 9224"/>
                <a:gd name="connsiteX7" fmla="*/ 752 w 9496"/>
                <a:gd name="connsiteY7" fmla="*/ 2011 h 9224"/>
                <a:gd name="connsiteX8" fmla="*/ 1083 w 9496"/>
                <a:gd name="connsiteY8" fmla="*/ 6962 h 9224"/>
                <a:gd name="connsiteX9" fmla="*/ 4445 w 9496"/>
                <a:gd name="connsiteY9" fmla="*/ 9224 h 9224"/>
                <a:gd name="connsiteX10" fmla="*/ 5282 w 9496"/>
                <a:gd name="connsiteY10" fmla="*/ 8674 h 9224"/>
                <a:gd name="-1" fmla="*/ 5562 w 10000"/>
                <a:gd name="-2" fmla="*/ 9404 h 9404"/>
                <a:gd name="-3" fmla="*/ 5543 w 10000"/>
                <a:gd name="-4" fmla="*/ 7733 h 9404"/>
                <a:gd name="-5" fmla="*/ 7525 w 10000"/>
                <a:gd name="-6" fmla="*/ 6434 h 9404"/>
                <a:gd name="-7" fmla="*/ 9965 w 10000"/>
                <a:gd name="-8" fmla="*/ 3784 h 9404"/>
                <a:gd name="-9" fmla="*/ 8497 w 10000"/>
                <a:gd name="-10" fmla="*/ 881 h 9404"/>
                <a:gd name="-11" fmla="*/ 7562 w 10000"/>
                <a:gd name="-12" fmla="*/ 404 h 9404"/>
                <a:gd name="-13" fmla="*/ 4186 w 10000"/>
                <a:gd name="-14" fmla="*/ 139 h 9404"/>
                <a:gd name="-15" fmla="*/ 792 w 10000"/>
                <a:gd name="-16" fmla="*/ 2180 h 9404"/>
                <a:gd name="-17" fmla="*/ 1140 w 10000"/>
                <a:gd name="-18" fmla="*/ 7548 h 9404"/>
                <a:gd name="-19" fmla="*/ 5562 w 10000"/>
                <a:gd name="-20" fmla="*/ 9404 h 9404"/>
                <a:gd name="-21" fmla="*/ 1140 w 10000"/>
                <a:gd name="-22" fmla="*/ 8026 h 8578"/>
                <a:gd name="-23" fmla="*/ 5543 w 10000"/>
                <a:gd name="-24" fmla="*/ 8223 h 8578"/>
                <a:gd name="-25" fmla="*/ 7525 w 10000"/>
                <a:gd name="-26" fmla="*/ 6842 h 8578"/>
                <a:gd name="-27" fmla="*/ 9965 w 10000"/>
                <a:gd name="-28" fmla="*/ 4024 h 8578"/>
                <a:gd name="-29" fmla="*/ 8497 w 10000"/>
                <a:gd name="-30" fmla="*/ 937 h 8578"/>
                <a:gd name="-31" fmla="*/ 7562 w 10000"/>
                <a:gd name="-32" fmla="*/ 430 h 8578"/>
                <a:gd name="-33" fmla="*/ 4186 w 10000"/>
                <a:gd name="-34" fmla="*/ 148 h 8578"/>
                <a:gd name="-35" fmla="*/ 792 w 10000"/>
                <a:gd name="-36" fmla="*/ 2318 h 8578"/>
                <a:gd name="-37" fmla="*/ 1140 w 10000"/>
                <a:gd name="-38" fmla="*/ 8026 h 8578"/>
                <a:gd name="-39" fmla="*/ 1140 w 10000"/>
                <a:gd name="-40" fmla="*/ 9356 h 9626"/>
                <a:gd name="-41" fmla="*/ 7525 w 10000"/>
                <a:gd name="-42" fmla="*/ 7976 h 9626"/>
                <a:gd name="-43" fmla="*/ 9965 w 10000"/>
                <a:gd name="-44" fmla="*/ 4691 h 9626"/>
                <a:gd name="-45" fmla="*/ 8497 w 10000"/>
                <a:gd name="-46" fmla="*/ 1092 h 9626"/>
                <a:gd name="-47" fmla="*/ 7562 w 10000"/>
                <a:gd name="-48" fmla="*/ 501 h 9626"/>
                <a:gd name="-49" fmla="*/ 4186 w 10000"/>
                <a:gd name="-50" fmla="*/ 173 h 9626"/>
                <a:gd name="-51" fmla="*/ 792 w 10000"/>
                <a:gd name="-52" fmla="*/ 2702 h 9626"/>
                <a:gd name="-53" fmla="*/ 1140 w 10000"/>
                <a:gd name="-54" fmla="*/ 9356 h 9626"/>
                <a:gd name="-55" fmla="*/ 1182 w 9456"/>
                <a:gd name="-56" fmla="*/ 10326 h 10555"/>
                <a:gd name="-57" fmla="*/ 6981 w 9456"/>
                <a:gd name="-58" fmla="*/ 8286 h 10555"/>
                <a:gd name="-59" fmla="*/ 9421 w 9456"/>
                <a:gd name="-60" fmla="*/ 4873 h 10555"/>
                <a:gd name="-61" fmla="*/ 7953 w 9456"/>
                <a:gd name="-62" fmla="*/ 1134 h 10555"/>
                <a:gd name="-63" fmla="*/ 7018 w 9456"/>
                <a:gd name="-64" fmla="*/ 520 h 10555"/>
                <a:gd name="-65" fmla="*/ 3642 w 9456"/>
                <a:gd name="-66" fmla="*/ 180 h 10555"/>
                <a:gd name="-67" fmla="*/ 248 w 9456"/>
                <a:gd name="-68" fmla="*/ 2807 h 10555"/>
                <a:gd name="-69" fmla="*/ 1182 w 9456"/>
                <a:gd name="-70" fmla="*/ 10326 h 10555"/>
              </a:gdLst>
              <a:ahLst/>
              <a:cxnLst>
                <a:cxn ang="0">
                  <a:pos x="-55" y="-56"/>
                </a:cxn>
                <a:cxn ang="0">
                  <a:pos x="-57" y="-58"/>
                </a:cxn>
                <a:cxn ang="0">
                  <a:pos x="-59" y="-60"/>
                </a:cxn>
                <a:cxn ang="0">
                  <a:pos x="-61" y="-62"/>
                </a:cxn>
                <a:cxn ang="0">
                  <a:pos x="-63" y="-64"/>
                </a:cxn>
                <a:cxn ang="0">
                  <a:pos x="-65" y="-66"/>
                </a:cxn>
                <a:cxn ang="0">
                  <a:pos x="-67" y="-68"/>
                </a:cxn>
                <a:cxn ang="0">
                  <a:pos x="-69" y="-70"/>
                </a:cxn>
              </a:cxnLst>
              <a:rect l="l" t="t" r="r" b="b"/>
              <a:pathLst>
                <a:path w="9456" h="10555">
                  <a:moveTo>
                    <a:pt x="1182" y="10326"/>
                  </a:moveTo>
                  <a:cubicBezTo>
                    <a:pt x="2304" y="11239"/>
                    <a:pt x="5608" y="9195"/>
                    <a:pt x="6981" y="8286"/>
                  </a:cubicBezTo>
                  <a:cubicBezTo>
                    <a:pt x="8354" y="7377"/>
                    <a:pt x="9238" y="6323"/>
                    <a:pt x="9421" y="4873"/>
                  </a:cubicBezTo>
                  <a:cubicBezTo>
                    <a:pt x="9604" y="3439"/>
                    <a:pt x="9073" y="2090"/>
                    <a:pt x="7953" y="1134"/>
                  </a:cubicBezTo>
                  <a:cubicBezTo>
                    <a:pt x="7659" y="897"/>
                    <a:pt x="7348" y="692"/>
                    <a:pt x="7018" y="520"/>
                  </a:cubicBezTo>
                  <a:cubicBezTo>
                    <a:pt x="5972" y="-25"/>
                    <a:pt x="4816" y="-145"/>
                    <a:pt x="3642" y="180"/>
                  </a:cubicBezTo>
                  <a:cubicBezTo>
                    <a:pt x="2230" y="554"/>
                    <a:pt x="658" y="1116"/>
                    <a:pt x="248" y="2807"/>
                  </a:cubicBezTo>
                  <a:cubicBezTo>
                    <a:pt x="-162" y="4498"/>
                    <a:pt x="-194" y="8005"/>
                    <a:pt x="1182" y="10326"/>
                  </a:cubicBezTo>
                  <a:close/>
                </a:path>
              </a:pathLst>
            </a:custGeom>
            <a:solidFill>
              <a:sysClr val="windowText" lastClr="000000">
                <a:alpha val="2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38" name="Freeform 2565"/>
            <p:cNvSpPr/>
            <p:nvPr/>
          </p:nvSpPr>
          <p:spPr bwMode="auto">
            <a:xfrm>
              <a:off x="4423129" y="1317230"/>
              <a:ext cx="1841838" cy="2631392"/>
            </a:xfrm>
            <a:custGeom>
              <a:avLst/>
              <a:gdLst>
                <a:gd name="T0" fmla="*/ 323 w 573"/>
                <a:gd name="T1" fmla="*/ 718 h 818"/>
                <a:gd name="T2" fmla="*/ 323 w 573"/>
                <a:gd name="T3" fmla="*/ 591 h 818"/>
                <a:gd name="T4" fmla="*/ 430 w 573"/>
                <a:gd name="T5" fmla="*/ 494 h 818"/>
                <a:gd name="T6" fmla="*/ 563 w 573"/>
                <a:gd name="T7" fmla="*/ 293 h 818"/>
                <a:gd name="T8" fmla="*/ 483 w 573"/>
                <a:gd name="T9" fmla="*/ 75 h 818"/>
                <a:gd name="T10" fmla="*/ 432 w 573"/>
                <a:gd name="T11" fmla="*/ 38 h 818"/>
                <a:gd name="T12" fmla="*/ 248 w 573"/>
                <a:gd name="T13" fmla="*/ 18 h 818"/>
                <a:gd name="T14" fmla="*/ 63 w 573"/>
                <a:gd name="T15" fmla="*/ 173 h 818"/>
                <a:gd name="T16" fmla="*/ 83 w 573"/>
                <a:gd name="T17" fmla="*/ 578 h 818"/>
                <a:gd name="T18" fmla="*/ 275 w 573"/>
                <a:gd name="T19" fmla="*/ 763 h 818"/>
                <a:gd name="T20" fmla="*/ 372 w 573"/>
                <a:gd name="T21" fmla="*/ 818 h 818"/>
                <a:gd name="T22" fmla="*/ 323 w 573"/>
                <a:gd name="T23" fmla="*/ 7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3" h="818">
                  <a:moveTo>
                    <a:pt x="323" y="718"/>
                  </a:moveTo>
                  <a:cubicBezTo>
                    <a:pt x="301" y="672"/>
                    <a:pt x="301" y="631"/>
                    <a:pt x="323" y="591"/>
                  </a:cubicBezTo>
                  <a:cubicBezTo>
                    <a:pt x="342" y="555"/>
                    <a:pt x="379" y="522"/>
                    <a:pt x="430" y="494"/>
                  </a:cubicBezTo>
                  <a:cubicBezTo>
                    <a:pt x="503" y="453"/>
                    <a:pt x="553" y="378"/>
                    <a:pt x="563" y="293"/>
                  </a:cubicBezTo>
                  <a:cubicBezTo>
                    <a:pt x="573" y="210"/>
                    <a:pt x="544" y="130"/>
                    <a:pt x="483" y="75"/>
                  </a:cubicBezTo>
                  <a:cubicBezTo>
                    <a:pt x="467" y="60"/>
                    <a:pt x="450" y="48"/>
                    <a:pt x="432" y="38"/>
                  </a:cubicBezTo>
                  <a:cubicBezTo>
                    <a:pt x="376" y="7"/>
                    <a:pt x="312" y="0"/>
                    <a:pt x="248" y="18"/>
                  </a:cubicBezTo>
                  <a:cubicBezTo>
                    <a:pt x="172" y="41"/>
                    <a:pt x="104" y="97"/>
                    <a:pt x="63" y="173"/>
                  </a:cubicBezTo>
                  <a:cubicBezTo>
                    <a:pt x="0" y="290"/>
                    <a:pt x="7" y="441"/>
                    <a:pt x="83" y="578"/>
                  </a:cubicBezTo>
                  <a:cubicBezTo>
                    <a:pt x="116" y="638"/>
                    <a:pt x="204" y="723"/>
                    <a:pt x="275" y="763"/>
                  </a:cubicBezTo>
                  <a:cubicBezTo>
                    <a:pt x="372" y="818"/>
                    <a:pt x="372" y="818"/>
                    <a:pt x="372" y="818"/>
                  </a:cubicBezTo>
                  <a:lnTo>
                    <a:pt x="323" y="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16800000" algn="b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39" name="Freeform 2572"/>
            <p:cNvSpPr/>
            <p:nvPr/>
          </p:nvSpPr>
          <p:spPr bwMode="auto">
            <a:xfrm>
              <a:off x="4538840" y="1270180"/>
              <a:ext cx="1742463" cy="2399971"/>
            </a:xfrm>
            <a:custGeom>
              <a:avLst/>
              <a:gdLst>
                <a:gd name="T0" fmla="*/ 261 w 542"/>
                <a:gd name="T1" fmla="*/ 746 h 746"/>
                <a:gd name="T2" fmla="*/ 382 w 542"/>
                <a:gd name="T3" fmla="*/ 477 h 746"/>
                <a:gd name="T4" fmla="*/ 429 w 542"/>
                <a:gd name="T5" fmla="*/ 114 h 746"/>
                <a:gd name="T6" fmla="*/ 62 w 542"/>
                <a:gd name="T7" fmla="*/ 202 h 746"/>
                <a:gd name="T8" fmla="*/ 82 w 542"/>
                <a:gd name="T9" fmla="*/ 575 h 746"/>
                <a:gd name="T10" fmla="*/ 261 w 542"/>
                <a:gd name="T11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2" h="746">
                  <a:moveTo>
                    <a:pt x="261" y="746"/>
                  </a:moveTo>
                  <a:cubicBezTo>
                    <a:pt x="203" y="627"/>
                    <a:pt x="280" y="533"/>
                    <a:pt x="382" y="477"/>
                  </a:cubicBezTo>
                  <a:cubicBezTo>
                    <a:pt x="513" y="404"/>
                    <a:pt x="542" y="217"/>
                    <a:pt x="429" y="114"/>
                  </a:cubicBezTo>
                  <a:cubicBezTo>
                    <a:pt x="304" y="0"/>
                    <a:pt x="135" y="68"/>
                    <a:pt x="62" y="202"/>
                  </a:cubicBezTo>
                  <a:cubicBezTo>
                    <a:pt x="0" y="318"/>
                    <a:pt x="18" y="460"/>
                    <a:pt x="82" y="575"/>
                  </a:cubicBezTo>
                  <a:cubicBezTo>
                    <a:pt x="110" y="626"/>
                    <a:pt x="192" y="707"/>
                    <a:pt x="261" y="746"/>
                  </a:cubicBezTo>
                  <a:close/>
                </a:path>
              </a:pathLst>
            </a:custGeom>
            <a:solidFill>
              <a:srgbClr val="CF5F55"/>
            </a:solidFill>
            <a:ln>
              <a:noFill/>
            </a:ln>
            <a:scene3d>
              <a:camera prst="orthographicFront"/>
              <a:lightRig rig="balanced" dir="t">
                <a:rot lat="0" lon="0" rev="12000000"/>
              </a:lightRig>
            </a:scene3d>
            <a:sp3d>
              <a:bevelT w="114300" h="139700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40" name="Freeform 2580"/>
            <p:cNvSpPr>
              <a:spLocks noEditPoints="1"/>
            </p:cNvSpPr>
            <p:nvPr/>
          </p:nvSpPr>
          <p:spPr bwMode="auto">
            <a:xfrm>
              <a:off x="4656253" y="1509854"/>
              <a:ext cx="1423919" cy="1992943"/>
            </a:xfrm>
            <a:custGeom>
              <a:avLst/>
              <a:gdLst>
                <a:gd name="T0" fmla="*/ 154 w 443"/>
                <a:gd name="T1" fmla="*/ 604 h 620"/>
                <a:gd name="T2" fmla="*/ 127 w 443"/>
                <a:gd name="T3" fmla="*/ 580 h 620"/>
                <a:gd name="T4" fmla="*/ 184 w 443"/>
                <a:gd name="T5" fmla="*/ 600 h 620"/>
                <a:gd name="T6" fmla="*/ 111 w 443"/>
                <a:gd name="T7" fmla="*/ 562 h 620"/>
                <a:gd name="T8" fmla="*/ 103 w 443"/>
                <a:gd name="T9" fmla="*/ 553 h 620"/>
                <a:gd name="T10" fmla="*/ 87 w 443"/>
                <a:gd name="T11" fmla="*/ 536 h 620"/>
                <a:gd name="T12" fmla="*/ 183 w 443"/>
                <a:gd name="T13" fmla="*/ 589 h 620"/>
                <a:gd name="T14" fmla="*/ 71 w 443"/>
                <a:gd name="T15" fmla="*/ 517 h 620"/>
                <a:gd name="T16" fmla="*/ 58 w 443"/>
                <a:gd name="T17" fmla="*/ 497 h 620"/>
                <a:gd name="T18" fmla="*/ 185 w 443"/>
                <a:gd name="T19" fmla="*/ 565 h 620"/>
                <a:gd name="T20" fmla="*/ 191 w 443"/>
                <a:gd name="T21" fmla="*/ 541 h 620"/>
                <a:gd name="T22" fmla="*/ 31 w 443"/>
                <a:gd name="T23" fmla="*/ 442 h 620"/>
                <a:gd name="T24" fmla="*/ 23 w 443"/>
                <a:gd name="T25" fmla="*/ 418 h 620"/>
                <a:gd name="T26" fmla="*/ 206 w 443"/>
                <a:gd name="T27" fmla="*/ 507 h 620"/>
                <a:gd name="T28" fmla="*/ 17 w 443"/>
                <a:gd name="T29" fmla="*/ 396 h 620"/>
                <a:gd name="T30" fmla="*/ 219 w 443"/>
                <a:gd name="T31" fmla="*/ 488 h 620"/>
                <a:gd name="T32" fmla="*/ 13 w 443"/>
                <a:gd name="T33" fmla="*/ 385 h 620"/>
                <a:gd name="T34" fmla="*/ 8 w 443"/>
                <a:gd name="T35" fmla="*/ 361 h 620"/>
                <a:gd name="T36" fmla="*/ 225 w 443"/>
                <a:gd name="T37" fmla="*/ 478 h 620"/>
                <a:gd name="T38" fmla="*/ 240 w 443"/>
                <a:gd name="T39" fmla="*/ 460 h 620"/>
                <a:gd name="T40" fmla="*/ 0 w 443"/>
                <a:gd name="T41" fmla="*/ 301 h 620"/>
                <a:gd name="T42" fmla="*/ 267 w 443"/>
                <a:gd name="T43" fmla="*/ 434 h 620"/>
                <a:gd name="T44" fmla="*/ 2 w 443"/>
                <a:gd name="T45" fmla="*/ 277 h 620"/>
                <a:gd name="T46" fmla="*/ 286 w 443"/>
                <a:gd name="T47" fmla="*/ 420 h 620"/>
                <a:gd name="T48" fmla="*/ 2 w 443"/>
                <a:gd name="T49" fmla="*/ 265 h 620"/>
                <a:gd name="T50" fmla="*/ 295 w 443"/>
                <a:gd name="T51" fmla="*/ 413 h 620"/>
                <a:gd name="T52" fmla="*/ 3 w 443"/>
                <a:gd name="T53" fmla="*/ 241 h 620"/>
                <a:gd name="T54" fmla="*/ 8 w 443"/>
                <a:gd name="T55" fmla="*/ 217 h 620"/>
                <a:gd name="T56" fmla="*/ 337 w 443"/>
                <a:gd name="T57" fmla="*/ 386 h 620"/>
                <a:gd name="T58" fmla="*/ 18 w 443"/>
                <a:gd name="T59" fmla="*/ 181 h 620"/>
                <a:gd name="T60" fmla="*/ 367 w 443"/>
                <a:gd name="T61" fmla="*/ 366 h 620"/>
                <a:gd name="T62" fmla="*/ 23 w 443"/>
                <a:gd name="T63" fmla="*/ 171 h 620"/>
                <a:gd name="T64" fmla="*/ 376 w 443"/>
                <a:gd name="T65" fmla="*/ 359 h 620"/>
                <a:gd name="T66" fmla="*/ 32 w 443"/>
                <a:gd name="T67" fmla="*/ 149 h 620"/>
                <a:gd name="T68" fmla="*/ 392 w 443"/>
                <a:gd name="T69" fmla="*/ 341 h 620"/>
                <a:gd name="T70" fmla="*/ 43 w 443"/>
                <a:gd name="T71" fmla="*/ 128 h 620"/>
                <a:gd name="T72" fmla="*/ 56 w 443"/>
                <a:gd name="T73" fmla="*/ 108 h 620"/>
                <a:gd name="T74" fmla="*/ 423 w 443"/>
                <a:gd name="T75" fmla="*/ 289 h 620"/>
                <a:gd name="T76" fmla="*/ 79 w 443"/>
                <a:gd name="T77" fmla="*/ 79 h 620"/>
                <a:gd name="T78" fmla="*/ 433 w 443"/>
                <a:gd name="T79" fmla="*/ 267 h 620"/>
                <a:gd name="T80" fmla="*/ 97 w 443"/>
                <a:gd name="T81" fmla="*/ 63 h 620"/>
                <a:gd name="T82" fmla="*/ 435 w 443"/>
                <a:gd name="T83" fmla="*/ 256 h 620"/>
                <a:gd name="T84" fmla="*/ 106 w 443"/>
                <a:gd name="T85" fmla="*/ 55 h 620"/>
                <a:gd name="T86" fmla="*/ 440 w 443"/>
                <a:gd name="T87" fmla="*/ 232 h 620"/>
                <a:gd name="T88" fmla="*/ 125 w 443"/>
                <a:gd name="T89" fmla="*/ 41 h 620"/>
                <a:gd name="T90" fmla="*/ 441 w 443"/>
                <a:gd name="T91" fmla="*/ 208 h 620"/>
                <a:gd name="T92" fmla="*/ 441 w 443"/>
                <a:gd name="T93" fmla="*/ 184 h 620"/>
                <a:gd name="T94" fmla="*/ 167 w 443"/>
                <a:gd name="T95" fmla="*/ 16 h 620"/>
                <a:gd name="T96" fmla="*/ 435 w 443"/>
                <a:gd name="T97" fmla="*/ 147 h 620"/>
                <a:gd name="T98" fmla="*/ 202 w 443"/>
                <a:gd name="T99" fmla="*/ 5 h 620"/>
                <a:gd name="T100" fmla="*/ 427 w 443"/>
                <a:gd name="T101" fmla="*/ 124 h 620"/>
                <a:gd name="T102" fmla="*/ 226 w 443"/>
                <a:gd name="T103" fmla="*/ 2 h 620"/>
                <a:gd name="T104" fmla="*/ 423 w 443"/>
                <a:gd name="T105" fmla="*/ 114 h 620"/>
                <a:gd name="T106" fmla="*/ 238 w 443"/>
                <a:gd name="T107" fmla="*/ 1 h 620"/>
                <a:gd name="T108" fmla="*/ 410 w 443"/>
                <a:gd name="T109" fmla="*/ 94 h 620"/>
                <a:gd name="T110" fmla="*/ 261 w 443"/>
                <a:gd name="T111" fmla="*/ 1 h 620"/>
                <a:gd name="T112" fmla="*/ 285 w 443"/>
                <a:gd name="T113" fmla="*/ 4 h 620"/>
                <a:gd name="T114" fmla="*/ 377 w 443"/>
                <a:gd name="T115" fmla="*/ 54 h 620"/>
                <a:gd name="T116" fmla="*/ 308 w 443"/>
                <a:gd name="T117" fmla="*/ 11 h 620"/>
                <a:gd name="T118" fmla="*/ 351 w 443"/>
                <a:gd name="T119" fmla="*/ 34 h 620"/>
                <a:gd name="T120" fmla="*/ 342 w 443"/>
                <a:gd name="T121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3" h="620">
                  <a:moveTo>
                    <a:pt x="172" y="620"/>
                  </a:moveTo>
                  <a:cubicBezTo>
                    <a:pt x="169" y="617"/>
                    <a:pt x="166" y="615"/>
                    <a:pt x="163" y="612"/>
                  </a:cubicBezTo>
                  <a:cubicBezTo>
                    <a:pt x="163" y="612"/>
                    <a:pt x="163" y="611"/>
                    <a:pt x="163" y="611"/>
                  </a:cubicBezTo>
                  <a:cubicBezTo>
                    <a:pt x="163" y="611"/>
                    <a:pt x="164" y="611"/>
                    <a:pt x="164" y="611"/>
                  </a:cubicBezTo>
                  <a:cubicBezTo>
                    <a:pt x="167" y="614"/>
                    <a:pt x="170" y="616"/>
                    <a:pt x="173" y="619"/>
                  </a:cubicBezTo>
                  <a:cubicBezTo>
                    <a:pt x="174" y="619"/>
                    <a:pt x="174" y="619"/>
                    <a:pt x="173" y="620"/>
                  </a:cubicBezTo>
                  <a:cubicBezTo>
                    <a:pt x="173" y="620"/>
                    <a:pt x="173" y="620"/>
                    <a:pt x="173" y="620"/>
                  </a:cubicBezTo>
                  <a:cubicBezTo>
                    <a:pt x="172" y="620"/>
                    <a:pt x="172" y="620"/>
                    <a:pt x="172" y="620"/>
                  </a:cubicBezTo>
                  <a:close/>
                  <a:moveTo>
                    <a:pt x="154" y="604"/>
                  </a:moveTo>
                  <a:cubicBezTo>
                    <a:pt x="151" y="602"/>
                    <a:pt x="148" y="599"/>
                    <a:pt x="145" y="596"/>
                  </a:cubicBezTo>
                  <a:cubicBezTo>
                    <a:pt x="145" y="596"/>
                    <a:pt x="144" y="596"/>
                    <a:pt x="145" y="595"/>
                  </a:cubicBezTo>
                  <a:cubicBezTo>
                    <a:pt x="145" y="595"/>
                    <a:pt x="146" y="595"/>
                    <a:pt x="146" y="595"/>
                  </a:cubicBezTo>
                  <a:cubicBezTo>
                    <a:pt x="149" y="598"/>
                    <a:pt x="152" y="601"/>
                    <a:pt x="155" y="603"/>
                  </a:cubicBezTo>
                  <a:cubicBezTo>
                    <a:pt x="155" y="603"/>
                    <a:pt x="155" y="604"/>
                    <a:pt x="155" y="604"/>
                  </a:cubicBezTo>
                  <a:cubicBezTo>
                    <a:pt x="155" y="604"/>
                    <a:pt x="154" y="605"/>
                    <a:pt x="154" y="604"/>
                  </a:cubicBezTo>
                  <a:cubicBezTo>
                    <a:pt x="154" y="604"/>
                    <a:pt x="154" y="604"/>
                    <a:pt x="154" y="604"/>
                  </a:cubicBezTo>
                  <a:close/>
                  <a:moveTo>
                    <a:pt x="136" y="588"/>
                  </a:moveTo>
                  <a:cubicBezTo>
                    <a:pt x="133" y="585"/>
                    <a:pt x="130" y="583"/>
                    <a:pt x="127" y="580"/>
                  </a:cubicBezTo>
                  <a:cubicBezTo>
                    <a:pt x="127" y="579"/>
                    <a:pt x="127" y="579"/>
                    <a:pt x="127" y="579"/>
                  </a:cubicBezTo>
                  <a:cubicBezTo>
                    <a:pt x="127" y="578"/>
                    <a:pt x="128" y="578"/>
                    <a:pt x="128" y="579"/>
                  </a:cubicBezTo>
                  <a:cubicBezTo>
                    <a:pt x="131" y="581"/>
                    <a:pt x="134" y="584"/>
                    <a:pt x="137" y="587"/>
                  </a:cubicBezTo>
                  <a:cubicBezTo>
                    <a:pt x="137" y="587"/>
                    <a:pt x="137" y="588"/>
                    <a:pt x="137" y="588"/>
                  </a:cubicBezTo>
                  <a:cubicBezTo>
                    <a:pt x="137" y="588"/>
                    <a:pt x="136" y="588"/>
                    <a:pt x="136" y="588"/>
                  </a:cubicBezTo>
                  <a:cubicBezTo>
                    <a:pt x="136" y="588"/>
                    <a:pt x="136" y="588"/>
                    <a:pt x="136" y="588"/>
                  </a:cubicBezTo>
                  <a:close/>
                  <a:moveTo>
                    <a:pt x="184" y="613"/>
                  </a:moveTo>
                  <a:cubicBezTo>
                    <a:pt x="183" y="609"/>
                    <a:pt x="183" y="605"/>
                    <a:pt x="183" y="601"/>
                  </a:cubicBezTo>
                  <a:cubicBezTo>
                    <a:pt x="183" y="600"/>
                    <a:pt x="183" y="600"/>
                    <a:pt x="184" y="600"/>
                  </a:cubicBezTo>
                  <a:cubicBezTo>
                    <a:pt x="184" y="600"/>
                    <a:pt x="184" y="600"/>
                    <a:pt x="184" y="601"/>
                  </a:cubicBezTo>
                  <a:cubicBezTo>
                    <a:pt x="185" y="605"/>
                    <a:pt x="185" y="609"/>
                    <a:pt x="185" y="613"/>
                  </a:cubicBezTo>
                  <a:cubicBezTo>
                    <a:pt x="185" y="613"/>
                    <a:pt x="185" y="613"/>
                    <a:pt x="185" y="614"/>
                  </a:cubicBezTo>
                  <a:cubicBezTo>
                    <a:pt x="184" y="614"/>
                    <a:pt x="184" y="613"/>
                    <a:pt x="184" y="613"/>
                  </a:cubicBezTo>
                  <a:cubicBezTo>
                    <a:pt x="184" y="613"/>
                    <a:pt x="184" y="613"/>
                    <a:pt x="184" y="613"/>
                  </a:cubicBezTo>
                  <a:close/>
                  <a:moveTo>
                    <a:pt x="119" y="571"/>
                  </a:moveTo>
                  <a:cubicBezTo>
                    <a:pt x="116" y="568"/>
                    <a:pt x="113" y="565"/>
                    <a:pt x="110" y="563"/>
                  </a:cubicBezTo>
                  <a:cubicBezTo>
                    <a:pt x="110" y="562"/>
                    <a:pt x="110" y="562"/>
                    <a:pt x="110" y="561"/>
                  </a:cubicBezTo>
                  <a:cubicBezTo>
                    <a:pt x="111" y="561"/>
                    <a:pt x="111" y="561"/>
                    <a:pt x="111" y="562"/>
                  </a:cubicBezTo>
                  <a:cubicBezTo>
                    <a:pt x="114" y="564"/>
                    <a:pt x="117" y="567"/>
                    <a:pt x="120" y="570"/>
                  </a:cubicBezTo>
                  <a:cubicBezTo>
                    <a:pt x="120" y="570"/>
                    <a:pt x="120" y="571"/>
                    <a:pt x="120" y="571"/>
                  </a:cubicBezTo>
                  <a:cubicBezTo>
                    <a:pt x="119" y="571"/>
                    <a:pt x="119" y="572"/>
                    <a:pt x="119" y="571"/>
                  </a:cubicBezTo>
                  <a:cubicBezTo>
                    <a:pt x="119" y="571"/>
                    <a:pt x="119" y="571"/>
                    <a:pt x="119" y="571"/>
                  </a:cubicBezTo>
                  <a:close/>
                  <a:moveTo>
                    <a:pt x="102" y="554"/>
                  </a:moveTo>
                  <a:cubicBezTo>
                    <a:pt x="99" y="551"/>
                    <a:pt x="96" y="548"/>
                    <a:pt x="94" y="545"/>
                  </a:cubicBezTo>
                  <a:cubicBezTo>
                    <a:pt x="94" y="544"/>
                    <a:pt x="94" y="544"/>
                    <a:pt x="94" y="544"/>
                  </a:cubicBezTo>
                  <a:cubicBezTo>
                    <a:pt x="94" y="543"/>
                    <a:pt x="95" y="543"/>
                    <a:pt x="95" y="544"/>
                  </a:cubicBezTo>
                  <a:cubicBezTo>
                    <a:pt x="98" y="547"/>
                    <a:pt x="100" y="550"/>
                    <a:pt x="103" y="553"/>
                  </a:cubicBezTo>
                  <a:cubicBezTo>
                    <a:pt x="103" y="553"/>
                    <a:pt x="103" y="553"/>
                    <a:pt x="103" y="554"/>
                  </a:cubicBezTo>
                  <a:cubicBezTo>
                    <a:pt x="103" y="554"/>
                    <a:pt x="102" y="554"/>
                    <a:pt x="102" y="554"/>
                  </a:cubicBezTo>
                  <a:cubicBezTo>
                    <a:pt x="102" y="554"/>
                    <a:pt x="102" y="554"/>
                    <a:pt x="102" y="554"/>
                  </a:cubicBezTo>
                  <a:close/>
                  <a:moveTo>
                    <a:pt x="86" y="536"/>
                  </a:moveTo>
                  <a:cubicBezTo>
                    <a:pt x="83" y="532"/>
                    <a:pt x="81" y="529"/>
                    <a:pt x="78" y="526"/>
                  </a:cubicBezTo>
                  <a:cubicBezTo>
                    <a:pt x="78" y="526"/>
                    <a:pt x="78" y="525"/>
                    <a:pt x="79" y="525"/>
                  </a:cubicBezTo>
                  <a:cubicBezTo>
                    <a:pt x="79" y="525"/>
                    <a:pt x="79" y="525"/>
                    <a:pt x="80" y="525"/>
                  </a:cubicBezTo>
                  <a:cubicBezTo>
                    <a:pt x="82" y="528"/>
                    <a:pt x="85" y="531"/>
                    <a:pt x="87" y="535"/>
                  </a:cubicBezTo>
                  <a:cubicBezTo>
                    <a:pt x="87" y="535"/>
                    <a:pt x="87" y="535"/>
                    <a:pt x="87" y="536"/>
                  </a:cubicBezTo>
                  <a:cubicBezTo>
                    <a:pt x="87" y="536"/>
                    <a:pt x="86" y="536"/>
                    <a:pt x="86" y="536"/>
                  </a:cubicBezTo>
                  <a:cubicBezTo>
                    <a:pt x="86" y="536"/>
                    <a:pt x="86" y="536"/>
                    <a:pt x="86" y="536"/>
                  </a:cubicBezTo>
                  <a:close/>
                  <a:moveTo>
                    <a:pt x="183" y="589"/>
                  </a:moveTo>
                  <a:cubicBezTo>
                    <a:pt x="183" y="585"/>
                    <a:pt x="183" y="581"/>
                    <a:pt x="183" y="577"/>
                  </a:cubicBezTo>
                  <a:cubicBezTo>
                    <a:pt x="183" y="576"/>
                    <a:pt x="184" y="576"/>
                    <a:pt x="184" y="576"/>
                  </a:cubicBezTo>
                  <a:cubicBezTo>
                    <a:pt x="185" y="576"/>
                    <a:pt x="185" y="576"/>
                    <a:pt x="185" y="577"/>
                  </a:cubicBezTo>
                  <a:cubicBezTo>
                    <a:pt x="184" y="581"/>
                    <a:pt x="184" y="585"/>
                    <a:pt x="184" y="589"/>
                  </a:cubicBezTo>
                  <a:cubicBezTo>
                    <a:pt x="184" y="589"/>
                    <a:pt x="184" y="589"/>
                    <a:pt x="183" y="589"/>
                  </a:cubicBezTo>
                  <a:cubicBezTo>
                    <a:pt x="183" y="589"/>
                    <a:pt x="183" y="589"/>
                    <a:pt x="183" y="589"/>
                  </a:cubicBezTo>
                  <a:cubicBezTo>
                    <a:pt x="183" y="589"/>
                    <a:pt x="183" y="589"/>
                    <a:pt x="183" y="589"/>
                  </a:cubicBezTo>
                  <a:close/>
                  <a:moveTo>
                    <a:pt x="71" y="517"/>
                  </a:moveTo>
                  <a:cubicBezTo>
                    <a:pt x="69" y="513"/>
                    <a:pt x="66" y="510"/>
                    <a:pt x="64" y="507"/>
                  </a:cubicBezTo>
                  <a:cubicBezTo>
                    <a:pt x="64" y="506"/>
                    <a:pt x="64" y="506"/>
                    <a:pt x="64" y="506"/>
                  </a:cubicBezTo>
                  <a:cubicBezTo>
                    <a:pt x="65" y="505"/>
                    <a:pt x="65" y="505"/>
                    <a:pt x="65" y="506"/>
                  </a:cubicBezTo>
                  <a:cubicBezTo>
                    <a:pt x="67" y="509"/>
                    <a:pt x="70" y="512"/>
                    <a:pt x="72" y="516"/>
                  </a:cubicBezTo>
                  <a:cubicBezTo>
                    <a:pt x="73" y="516"/>
                    <a:pt x="72" y="516"/>
                    <a:pt x="72" y="517"/>
                  </a:cubicBezTo>
                  <a:cubicBezTo>
                    <a:pt x="72" y="517"/>
                    <a:pt x="72" y="517"/>
                    <a:pt x="71" y="517"/>
                  </a:cubicBezTo>
                  <a:cubicBezTo>
                    <a:pt x="71" y="517"/>
                    <a:pt x="71" y="517"/>
                    <a:pt x="71" y="517"/>
                  </a:cubicBezTo>
                  <a:close/>
                  <a:moveTo>
                    <a:pt x="58" y="496"/>
                  </a:moveTo>
                  <a:cubicBezTo>
                    <a:pt x="57" y="495"/>
                    <a:pt x="57" y="495"/>
                    <a:pt x="56" y="494"/>
                  </a:cubicBezTo>
                  <a:cubicBezTo>
                    <a:pt x="55" y="491"/>
                    <a:pt x="53" y="488"/>
                    <a:pt x="52" y="486"/>
                  </a:cubicBezTo>
                  <a:cubicBezTo>
                    <a:pt x="52" y="485"/>
                    <a:pt x="52" y="485"/>
                    <a:pt x="52" y="485"/>
                  </a:cubicBezTo>
                  <a:cubicBezTo>
                    <a:pt x="53" y="484"/>
                    <a:pt x="53" y="485"/>
                    <a:pt x="53" y="485"/>
                  </a:cubicBezTo>
                  <a:cubicBezTo>
                    <a:pt x="55" y="488"/>
                    <a:pt x="56" y="490"/>
                    <a:pt x="58" y="493"/>
                  </a:cubicBezTo>
                  <a:cubicBezTo>
                    <a:pt x="58" y="494"/>
                    <a:pt x="58" y="495"/>
                    <a:pt x="59" y="496"/>
                  </a:cubicBezTo>
                  <a:cubicBezTo>
                    <a:pt x="59" y="496"/>
                    <a:pt x="59" y="496"/>
                    <a:pt x="59" y="497"/>
                  </a:cubicBezTo>
                  <a:cubicBezTo>
                    <a:pt x="58" y="497"/>
                    <a:pt x="58" y="497"/>
                    <a:pt x="58" y="497"/>
                  </a:cubicBezTo>
                  <a:cubicBezTo>
                    <a:pt x="58" y="497"/>
                    <a:pt x="58" y="496"/>
                    <a:pt x="58" y="496"/>
                  </a:cubicBezTo>
                  <a:close/>
                  <a:moveTo>
                    <a:pt x="185" y="565"/>
                  </a:moveTo>
                  <a:cubicBezTo>
                    <a:pt x="186" y="561"/>
                    <a:pt x="186" y="557"/>
                    <a:pt x="187" y="553"/>
                  </a:cubicBezTo>
                  <a:cubicBezTo>
                    <a:pt x="187" y="552"/>
                    <a:pt x="188" y="552"/>
                    <a:pt x="188" y="552"/>
                  </a:cubicBezTo>
                  <a:cubicBezTo>
                    <a:pt x="189" y="552"/>
                    <a:pt x="189" y="553"/>
                    <a:pt x="189" y="553"/>
                  </a:cubicBezTo>
                  <a:cubicBezTo>
                    <a:pt x="188" y="557"/>
                    <a:pt x="187" y="561"/>
                    <a:pt x="186" y="565"/>
                  </a:cubicBezTo>
                  <a:cubicBezTo>
                    <a:pt x="186" y="565"/>
                    <a:pt x="186" y="565"/>
                    <a:pt x="186" y="565"/>
                  </a:cubicBezTo>
                  <a:cubicBezTo>
                    <a:pt x="185" y="565"/>
                    <a:pt x="185" y="565"/>
                    <a:pt x="185" y="565"/>
                  </a:cubicBezTo>
                  <a:cubicBezTo>
                    <a:pt x="185" y="565"/>
                    <a:pt x="185" y="565"/>
                    <a:pt x="185" y="565"/>
                  </a:cubicBezTo>
                  <a:close/>
                  <a:moveTo>
                    <a:pt x="46" y="475"/>
                  </a:moveTo>
                  <a:cubicBezTo>
                    <a:pt x="45" y="471"/>
                    <a:pt x="43" y="468"/>
                    <a:pt x="41" y="464"/>
                  </a:cubicBezTo>
                  <a:cubicBezTo>
                    <a:pt x="41" y="464"/>
                    <a:pt x="41" y="463"/>
                    <a:pt x="41" y="463"/>
                  </a:cubicBezTo>
                  <a:cubicBezTo>
                    <a:pt x="42" y="463"/>
                    <a:pt x="42" y="463"/>
                    <a:pt x="42" y="463"/>
                  </a:cubicBezTo>
                  <a:cubicBezTo>
                    <a:pt x="44" y="467"/>
                    <a:pt x="46" y="471"/>
                    <a:pt x="48" y="474"/>
                  </a:cubicBezTo>
                  <a:cubicBezTo>
                    <a:pt x="48" y="475"/>
                    <a:pt x="48" y="475"/>
                    <a:pt x="47" y="475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47" y="475"/>
                    <a:pt x="46" y="475"/>
                    <a:pt x="46" y="475"/>
                  </a:cubicBezTo>
                  <a:close/>
                  <a:moveTo>
                    <a:pt x="191" y="541"/>
                  </a:moveTo>
                  <a:cubicBezTo>
                    <a:pt x="192" y="537"/>
                    <a:pt x="193" y="533"/>
                    <a:pt x="195" y="530"/>
                  </a:cubicBezTo>
                  <a:cubicBezTo>
                    <a:pt x="195" y="529"/>
                    <a:pt x="195" y="529"/>
                    <a:pt x="196" y="529"/>
                  </a:cubicBezTo>
                  <a:cubicBezTo>
                    <a:pt x="196" y="529"/>
                    <a:pt x="196" y="530"/>
                    <a:pt x="196" y="530"/>
                  </a:cubicBezTo>
                  <a:cubicBezTo>
                    <a:pt x="195" y="534"/>
                    <a:pt x="193" y="538"/>
                    <a:pt x="192" y="541"/>
                  </a:cubicBezTo>
                  <a:cubicBezTo>
                    <a:pt x="192" y="542"/>
                    <a:pt x="191" y="542"/>
                    <a:pt x="191" y="542"/>
                  </a:cubicBezTo>
                  <a:cubicBezTo>
                    <a:pt x="191" y="542"/>
                    <a:pt x="191" y="542"/>
                    <a:pt x="191" y="542"/>
                  </a:cubicBezTo>
                  <a:cubicBezTo>
                    <a:pt x="191" y="542"/>
                    <a:pt x="190" y="541"/>
                    <a:pt x="191" y="541"/>
                  </a:cubicBezTo>
                  <a:close/>
                  <a:moveTo>
                    <a:pt x="36" y="453"/>
                  </a:moveTo>
                  <a:cubicBezTo>
                    <a:pt x="35" y="449"/>
                    <a:pt x="33" y="446"/>
                    <a:pt x="31" y="442"/>
                  </a:cubicBezTo>
                  <a:cubicBezTo>
                    <a:pt x="31" y="442"/>
                    <a:pt x="31" y="441"/>
                    <a:pt x="32" y="441"/>
                  </a:cubicBezTo>
                  <a:cubicBezTo>
                    <a:pt x="32" y="441"/>
                    <a:pt x="33" y="441"/>
                    <a:pt x="33" y="441"/>
                  </a:cubicBezTo>
                  <a:cubicBezTo>
                    <a:pt x="34" y="445"/>
                    <a:pt x="36" y="449"/>
                    <a:pt x="38" y="452"/>
                  </a:cubicBezTo>
                  <a:cubicBezTo>
                    <a:pt x="38" y="453"/>
                    <a:pt x="37" y="453"/>
                    <a:pt x="37" y="453"/>
                  </a:cubicBezTo>
                  <a:cubicBezTo>
                    <a:pt x="37" y="454"/>
                    <a:pt x="37" y="454"/>
                    <a:pt x="36" y="453"/>
                  </a:cubicBezTo>
                  <a:cubicBezTo>
                    <a:pt x="36" y="453"/>
                    <a:pt x="36" y="453"/>
                    <a:pt x="36" y="453"/>
                  </a:cubicBezTo>
                  <a:close/>
                  <a:moveTo>
                    <a:pt x="27" y="431"/>
                  </a:moveTo>
                  <a:cubicBezTo>
                    <a:pt x="26" y="427"/>
                    <a:pt x="24" y="423"/>
                    <a:pt x="23" y="419"/>
                  </a:cubicBezTo>
                  <a:cubicBezTo>
                    <a:pt x="23" y="419"/>
                    <a:pt x="23" y="418"/>
                    <a:pt x="23" y="418"/>
                  </a:cubicBezTo>
                  <a:cubicBezTo>
                    <a:pt x="24" y="418"/>
                    <a:pt x="24" y="418"/>
                    <a:pt x="24" y="419"/>
                  </a:cubicBezTo>
                  <a:cubicBezTo>
                    <a:pt x="26" y="423"/>
                    <a:pt x="27" y="426"/>
                    <a:pt x="28" y="430"/>
                  </a:cubicBezTo>
                  <a:cubicBezTo>
                    <a:pt x="29" y="430"/>
                    <a:pt x="28" y="431"/>
                    <a:pt x="28" y="431"/>
                  </a:cubicBezTo>
                  <a:cubicBezTo>
                    <a:pt x="28" y="431"/>
                    <a:pt x="28" y="431"/>
                    <a:pt x="27" y="431"/>
                  </a:cubicBezTo>
                  <a:cubicBezTo>
                    <a:pt x="27" y="431"/>
                    <a:pt x="27" y="431"/>
                    <a:pt x="27" y="431"/>
                  </a:cubicBezTo>
                  <a:close/>
                  <a:moveTo>
                    <a:pt x="199" y="518"/>
                  </a:moveTo>
                  <a:cubicBezTo>
                    <a:pt x="201" y="515"/>
                    <a:pt x="203" y="511"/>
                    <a:pt x="205" y="508"/>
                  </a:cubicBezTo>
                  <a:cubicBezTo>
                    <a:pt x="205" y="507"/>
                    <a:pt x="205" y="507"/>
                    <a:pt x="206" y="507"/>
                  </a:cubicBezTo>
                  <a:cubicBezTo>
                    <a:pt x="206" y="507"/>
                    <a:pt x="206" y="507"/>
                    <a:pt x="206" y="507"/>
                  </a:cubicBezTo>
                  <a:cubicBezTo>
                    <a:pt x="206" y="507"/>
                    <a:pt x="206" y="508"/>
                    <a:pt x="206" y="508"/>
                  </a:cubicBezTo>
                  <a:cubicBezTo>
                    <a:pt x="204" y="512"/>
                    <a:pt x="202" y="515"/>
                    <a:pt x="201" y="519"/>
                  </a:cubicBezTo>
                  <a:cubicBezTo>
                    <a:pt x="201" y="519"/>
                    <a:pt x="200" y="520"/>
                    <a:pt x="200" y="519"/>
                  </a:cubicBezTo>
                  <a:cubicBezTo>
                    <a:pt x="200" y="519"/>
                    <a:pt x="200" y="519"/>
                    <a:pt x="200" y="519"/>
                  </a:cubicBezTo>
                  <a:cubicBezTo>
                    <a:pt x="199" y="519"/>
                    <a:pt x="199" y="519"/>
                    <a:pt x="199" y="518"/>
                  </a:cubicBezTo>
                  <a:close/>
                  <a:moveTo>
                    <a:pt x="19" y="408"/>
                  </a:moveTo>
                  <a:cubicBezTo>
                    <a:pt x="18" y="404"/>
                    <a:pt x="17" y="400"/>
                    <a:pt x="16" y="396"/>
                  </a:cubicBezTo>
                  <a:cubicBezTo>
                    <a:pt x="16" y="396"/>
                    <a:pt x="16" y="395"/>
                    <a:pt x="16" y="395"/>
                  </a:cubicBezTo>
                  <a:cubicBezTo>
                    <a:pt x="17" y="395"/>
                    <a:pt x="17" y="395"/>
                    <a:pt x="17" y="396"/>
                  </a:cubicBezTo>
                  <a:cubicBezTo>
                    <a:pt x="18" y="400"/>
                    <a:pt x="19" y="403"/>
                    <a:pt x="21" y="407"/>
                  </a:cubicBezTo>
                  <a:cubicBezTo>
                    <a:pt x="21" y="408"/>
                    <a:pt x="20" y="408"/>
                    <a:pt x="20" y="408"/>
                  </a:cubicBezTo>
                  <a:cubicBezTo>
                    <a:pt x="20" y="408"/>
                    <a:pt x="20" y="408"/>
                    <a:pt x="19" y="408"/>
                  </a:cubicBezTo>
                  <a:cubicBezTo>
                    <a:pt x="19" y="408"/>
                    <a:pt x="19" y="408"/>
                    <a:pt x="19" y="408"/>
                  </a:cubicBezTo>
                  <a:close/>
                  <a:moveTo>
                    <a:pt x="211" y="498"/>
                  </a:moveTo>
                  <a:cubicBezTo>
                    <a:pt x="211" y="498"/>
                    <a:pt x="211" y="497"/>
                    <a:pt x="211" y="497"/>
                  </a:cubicBezTo>
                  <a:cubicBezTo>
                    <a:pt x="213" y="494"/>
                    <a:pt x="215" y="490"/>
                    <a:pt x="217" y="487"/>
                  </a:cubicBezTo>
                  <a:cubicBezTo>
                    <a:pt x="218" y="487"/>
                    <a:pt x="218" y="487"/>
                    <a:pt x="219" y="487"/>
                  </a:cubicBezTo>
                  <a:cubicBezTo>
                    <a:pt x="219" y="487"/>
                    <a:pt x="219" y="487"/>
                    <a:pt x="219" y="488"/>
                  </a:cubicBezTo>
                  <a:cubicBezTo>
                    <a:pt x="216" y="491"/>
                    <a:pt x="214" y="495"/>
                    <a:pt x="212" y="498"/>
                  </a:cubicBezTo>
                  <a:cubicBezTo>
                    <a:pt x="212" y="498"/>
                    <a:pt x="211" y="498"/>
                    <a:pt x="211" y="498"/>
                  </a:cubicBezTo>
                  <a:cubicBezTo>
                    <a:pt x="211" y="498"/>
                    <a:pt x="211" y="498"/>
                    <a:pt x="211" y="498"/>
                  </a:cubicBezTo>
                  <a:close/>
                  <a:moveTo>
                    <a:pt x="12" y="385"/>
                  </a:moveTo>
                  <a:cubicBezTo>
                    <a:pt x="11" y="381"/>
                    <a:pt x="11" y="377"/>
                    <a:pt x="10" y="373"/>
                  </a:cubicBezTo>
                  <a:cubicBezTo>
                    <a:pt x="10" y="372"/>
                    <a:pt x="10" y="372"/>
                    <a:pt x="10" y="372"/>
                  </a:cubicBezTo>
                  <a:cubicBezTo>
                    <a:pt x="11" y="372"/>
                    <a:pt x="11" y="372"/>
                    <a:pt x="11" y="372"/>
                  </a:cubicBezTo>
                  <a:cubicBezTo>
                    <a:pt x="12" y="376"/>
                    <a:pt x="13" y="380"/>
                    <a:pt x="14" y="384"/>
                  </a:cubicBezTo>
                  <a:cubicBezTo>
                    <a:pt x="14" y="385"/>
                    <a:pt x="14" y="385"/>
                    <a:pt x="13" y="385"/>
                  </a:cubicBezTo>
                  <a:cubicBezTo>
                    <a:pt x="13" y="385"/>
                    <a:pt x="13" y="385"/>
                    <a:pt x="13" y="385"/>
                  </a:cubicBezTo>
                  <a:cubicBezTo>
                    <a:pt x="13" y="385"/>
                    <a:pt x="13" y="385"/>
                    <a:pt x="12" y="385"/>
                  </a:cubicBezTo>
                  <a:close/>
                  <a:moveTo>
                    <a:pt x="7" y="361"/>
                  </a:moveTo>
                  <a:cubicBezTo>
                    <a:pt x="6" y="357"/>
                    <a:pt x="6" y="353"/>
                    <a:pt x="5" y="349"/>
                  </a:cubicBezTo>
                  <a:cubicBezTo>
                    <a:pt x="5" y="349"/>
                    <a:pt x="5" y="348"/>
                    <a:pt x="6" y="348"/>
                  </a:cubicBezTo>
                  <a:cubicBezTo>
                    <a:pt x="6" y="348"/>
                    <a:pt x="7" y="348"/>
                    <a:pt x="7" y="349"/>
                  </a:cubicBezTo>
                  <a:cubicBezTo>
                    <a:pt x="7" y="353"/>
                    <a:pt x="8" y="357"/>
                    <a:pt x="9" y="361"/>
                  </a:cubicBezTo>
                  <a:cubicBezTo>
                    <a:pt x="9" y="361"/>
                    <a:pt x="9" y="361"/>
                    <a:pt x="8" y="362"/>
                  </a:cubicBezTo>
                  <a:cubicBezTo>
                    <a:pt x="8" y="362"/>
                    <a:pt x="8" y="362"/>
                    <a:pt x="8" y="361"/>
                  </a:cubicBezTo>
                  <a:cubicBezTo>
                    <a:pt x="7" y="361"/>
                    <a:pt x="7" y="361"/>
                    <a:pt x="7" y="361"/>
                  </a:cubicBezTo>
                  <a:close/>
                  <a:moveTo>
                    <a:pt x="225" y="478"/>
                  </a:moveTo>
                  <a:cubicBezTo>
                    <a:pt x="224" y="478"/>
                    <a:pt x="224" y="478"/>
                    <a:pt x="225" y="477"/>
                  </a:cubicBezTo>
                  <a:cubicBezTo>
                    <a:pt x="227" y="474"/>
                    <a:pt x="230" y="471"/>
                    <a:pt x="232" y="468"/>
                  </a:cubicBezTo>
                  <a:cubicBezTo>
                    <a:pt x="233" y="468"/>
                    <a:pt x="233" y="467"/>
                    <a:pt x="233" y="468"/>
                  </a:cubicBezTo>
                  <a:cubicBezTo>
                    <a:pt x="234" y="468"/>
                    <a:pt x="234" y="468"/>
                    <a:pt x="233" y="469"/>
                  </a:cubicBezTo>
                  <a:cubicBezTo>
                    <a:pt x="231" y="472"/>
                    <a:pt x="228" y="475"/>
                    <a:pt x="226" y="478"/>
                  </a:cubicBezTo>
                  <a:cubicBezTo>
                    <a:pt x="226" y="478"/>
                    <a:pt x="225" y="479"/>
                    <a:pt x="225" y="478"/>
                  </a:cubicBezTo>
                  <a:cubicBezTo>
                    <a:pt x="225" y="478"/>
                    <a:pt x="225" y="478"/>
                    <a:pt x="225" y="478"/>
                  </a:cubicBezTo>
                  <a:close/>
                  <a:moveTo>
                    <a:pt x="3" y="337"/>
                  </a:moveTo>
                  <a:cubicBezTo>
                    <a:pt x="3" y="333"/>
                    <a:pt x="2" y="329"/>
                    <a:pt x="2" y="325"/>
                  </a:cubicBezTo>
                  <a:cubicBezTo>
                    <a:pt x="2" y="325"/>
                    <a:pt x="2" y="324"/>
                    <a:pt x="3" y="324"/>
                  </a:cubicBezTo>
                  <a:cubicBezTo>
                    <a:pt x="3" y="324"/>
                    <a:pt x="3" y="324"/>
                    <a:pt x="3" y="325"/>
                  </a:cubicBezTo>
                  <a:cubicBezTo>
                    <a:pt x="4" y="329"/>
                    <a:pt x="4" y="333"/>
                    <a:pt x="5" y="337"/>
                  </a:cubicBezTo>
                  <a:cubicBezTo>
                    <a:pt x="5" y="337"/>
                    <a:pt x="5" y="338"/>
                    <a:pt x="4" y="338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8"/>
                    <a:pt x="3" y="337"/>
                    <a:pt x="3" y="337"/>
                  </a:cubicBezTo>
                  <a:close/>
                  <a:moveTo>
                    <a:pt x="240" y="460"/>
                  </a:moveTo>
                  <a:cubicBezTo>
                    <a:pt x="240" y="460"/>
                    <a:pt x="240" y="459"/>
                    <a:pt x="240" y="459"/>
                  </a:cubicBezTo>
                  <a:cubicBezTo>
                    <a:pt x="243" y="456"/>
                    <a:pt x="246" y="453"/>
                    <a:pt x="249" y="450"/>
                  </a:cubicBezTo>
                  <a:cubicBezTo>
                    <a:pt x="249" y="450"/>
                    <a:pt x="250" y="450"/>
                    <a:pt x="250" y="450"/>
                  </a:cubicBezTo>
                  <a:cubicBezTo>
                    <a:pt x="250" y="450"/>
                    <a:pt x="250" y="451"/>
                    <a:pt x="250" y="451"/>
                  </a:cubicBezTo>
                  <a:cubicBezTo>
                    <a:pt x="247" y="454"/>
                    <a:pt x="244" y="457"/>
                    <a:pt x="241" y="460"/>
                  </a:cubicBezTo>
                  <a:cubicBezTo>
                    <a:pt x="241" y="460"/>
                    <a:pt x="241" y="460"/>
                    <a:pt x="241" y="460"/>
                  </a:cubicBezTo>
                  <a:cubicBezTo>
                    <a:pt x="240" y="460"/>
                    <a:pt x="240" y="460"/>
                    <a:pt x="240" y="460"/>
                  </a:cubicBezTo>
                  <a:close/>
                  <a:moveTo>
                    <a:pt x="1" y="313"/>
                  </a:moveTo>
                  <a:cubicBezTo>
                    <a:pt x="1" y="309"/>
                    <a:pt x="0" y="305"/>
                    <a:pt x="0" y="301"/>
                  </a:cubicBezTo>
                  <a:cubicBezTo>
                    <a:pt x="0" y="301"/>
                    <a:pt x="1" y="300"/>
                    <a:pt x="1" y="300"/>
                  </a:cubicBezTo>
                  <a:cubicBezTo>
                    <a:pt x="1" y="300"/>
                    <a:pt x="2" y="300"/>
                    <a:pt x="2" y="301"/>
                  </a:cubicBezTo>
                  <a:cubicBezTo>
                    <a:pt x="2" y="305"/>
                    <a:pt x="2" y="309"/>
                    <a:pt x="2" y="313"/>
                  </a:cubicBezTo>
                  <a:cubicBezTo>
                    <a:pt x="2" y="313"/>
                    <a:pt x="2" y="314"/>
                    <a:pt x="2" y="314"/>
                  </a:cubicBezTo>
                  <a:cubicBezTo>
                    <a:pt x="2" y="314"/>
                    <a:pt x="1" y="314"/>
                    <a:pt x="1" y="314"/>
                  </a:cubicBezTo>
                  <a:cubicBezTo>
                    <a:pt x="1" y="314"/>
                    <a:pt x="1" y="313"/>
                    <a:pt x="1" y="313"/>
                  </a:cubicBezTo>
                  <a:close/>
                  <a:moveTo>
                    <a:pt x="257" y="443"/>
                  </a:moveTo>
                  <a:cubicBezTo>
                    <a:pt x="257" y="443"/>
                    <a:pt x="257" y="442"/>
                    <a:pt x="258" y="442"/>
                  </a:cubicBezTo>
                  <a:cubicBezTo>
                    <a:pt x="260" y="439"/>
                    <a:pt x="264" y="436"/>
                    <a:pt x="267" y="434"/>
                  </a:cubicBezTo>
                  <a:cubicBezTo>
                    <a:pt x="267" y="434"/>
                    <a:pt x="267" y="434"/>
                    <a:pt x="268" y="434"/>
                  </a:cubicBezTo>
                  <a:cubicBezTo>
                    <a:pt x="268" y="434"/>
                    <a:pt x="268" y="435"/>
                    <a:pt x="268" y="435"/>
                  </a:cubicBezTo>
                  <a:cubicBezTo>
                    <a:pt x="265" y="438"/>
                    <a:pt x="261" y="440"/>
                    <a:pt x="259" y="443"/>
                  </a:cubicBezTo>
                  <a:cubicBezTo>
                    <a:pt x="258" y="443"/>
                    <a:pt x="258" y="443"/>
                    <a:pt x="258" y="443"/>
                  </a:cubicBezTo>
                  <a:cubicBezTo>
                    <a:pt x="258" y="443"/>
                    <a:pt x="258" y="443"/>
                    <a:pt x="257" y="443"/>
                  </a:cubicBezTo>
                  <a:close/>
                  <a:moveTo>
                    <a:pt x="0" y="289"/>
                  </a:moveTo>
                  <a:cubicBezTo>
                    <a:pt x="0" y="285"/>
                    <a:pt x="0" y="281"/>
                    <a:pt x="0" y="277"/>
                  </a:cubicBezTo>
                  <a:cubicBezTo>
                    <a:pt x="0" y="276"/>
                    <a:pt x="1" y="276"/>
                    <a:pt x="1" y="276"/>
                  </a:cubicBezTo>
                  <a:cubicBezTo>
                    <a:pt x="1" y="276"/>
                    <a:pt x="2" y="276"/>
                    <a:pt x="2" y="277"/>
                  </a:cubicBezTo>
                  <a:cubicBezTo>
                    <a:pt x="2" y="281"/>
                    <a:pt x="2" y="285"/>
                    <a:pt x="2" y="289"/>
                  </a:cubicBezTo>
                  <a:cubicBezTo>
                    <a:pt x="2" y="289"/>
                    <a:pt x="1" y="290"/>
                    <a:pt x="1" y="290"/>
                  </a:cubicBezTo>
                  <a:cubicBezTo>
                    <a:pt x="1" y="290"/>
                    <a:pt x="1" y="290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lose/>
                  <a:moveTo>
                    <a:pt x="276" y="427"/>
                  </a:moveTo>
                  <a:cubicBezTo>
                    <a:pt x="276" y="427"/>
                    <a:pt x="276" y="426"/>
                    <a:pt x="276" y="426"/>
                  </a:cubicBezTo>
                  <a:cubicBezTo>
                    <a:pt x="279" y="424"/>
                    <a:pt x="282" y="421"/>
                    <a:pt x="286" y="419"/>
                  </a:cubicBezTo>
                  <a:cubicBezTo>
                    <a:pt x="286" y="419"/>
                    <a:pt x="286" y="419"/>
                    <a:pt x="287" y="419"/>
                  </a:cubicBezTo>
                  <a:cubicBezTo>
                    <a:pt x="287" y="419"/>
                    <a:pt x="287" y="420"/>
                    <a:pt x="286" y="420"/>
                  </a:cubicBezTo>
                  <a:cubicBezTo>
                    <a:pt x="283" y="422"/>
                    <a:pt x="280" y="425"/>
                    <a:pt x="277" y="427"/>
                  </a:cubicBezTo>
                  <a:cubicBezTo>
                    <a:pt x="277" y="428"/>
                    <a:pt x="276" y="428"/>
                    <a:pt x="276" y="427"/>
                  </a:cubicBezTo>
                  <a:cubicBezTo>
                    <a:pt x="276" y="427"/>
                    <a:pt x="276" y="427"/>
                    <a:pt x="276" y="427"/>
                  </a:cubicBezTo>
                  <a:close/>
                  <a:moveTo>
                    <a:pt x="1" y="265"/>
                  </a:moveTo>
                  <a:cubicBezTo>
                    <a:pt x="1" y="261"/>
                    <a:pt x="2" y="257"/>
                    <a:pt x="2" y="253"/>
                  </a:cubicBezTo>
                  <a:cubicBezTo>
                    <a:pt x="2" y="252"/>
                    <a:pt x="2" y="252"/>
                    <a:pt x="3" y="252"/>
                  </a:cubicBezTo>
                  <a:cubicBezTo>
                    <a:pt x="3" y="252"/>
                    <a:pt x="3" y="252"/>
                    <a:pt x="3" y="253"/>
                  </a:cubicBezTo>
                  <a:cubicBezTo>
                    <a:pt x="3" y="257"/>
                    <a:pt x="3" y="261"/>
                    <a:pt x="2" y="265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1" y="265"/>
                    <a:pt x="1" y="265"/>
                    <a:pt x="1" y="265"/>
                  </a:cubicBezTo>
                  <a:cubicBezTo>
                    <a:pt x="1" y="265"/>
                    <a:pt x="1" y="265"/>
                    <a:pt x="1" y="265"/>
                  </a:cubicBezTo>
                  <a:close/>
                  <a:moveTo>
                    <a:pt x="295" y="413"/>
                  </a:moveTo>
                  <a:cubicBezTo>
                    <a:pt x="295" y="412"/>
                    <a:pt x="295" y="412"/>
                    <a:pt x="295" y="412"/>
                  </a:cubicBezTo>
                  <a:cubicBezTo>
                    <a:pt x="299" y="409"/>
                    <a:pt x="302" y="407"/>
                    <a:pt x="305" y="405"/>
                  </a:cubicBezTo>
                  <a:cubicBezTo>
                    <a:pt x="306" y="405"/>
                    <a:pt x="306" y="405"/>
                    <a:pt x="306" y="405"/>
                  </a:cubicBezTo>
                  <a:cubicBezTo>
                    <a:pt x="307" y="406"/>
                    <a:pt x="307" y="406"/>
                    <a:pt x="306" y="406"/>
                  </a:cubicBezTo>
                  <a:cubicBezTo>
                    <a:pt x="303" y="408"/>
                    <a:pt x="300" y="411"/>
                    <a:pt x="296" y="413"/>
                  </a:cubicBezTo>
                  <a:cubicBezTo>
                    <a:pt x="296" y="413"/>
                    <a:pt x="296" y="413"/>
                    <a:pt x="295" y="413"/>
                  </a:cubicBezTo>
                  <a:cubicBezTo>
                    <a:pt x="295" y="413"/>
                    <a:pt x="295" y="413"/>
                    <a:pt x="295" y="413"/>
                  </a:cubicBezTo>
                  <a:close/>
                  <a:moveTo>
                    <a:pt x="3" y="241"/>
                  </a:moveTo>
                  <a:cubicBezTo>
                    <a:pt x="4" y="237"/>
                    <a:pt x="5" y="233"/>
                    <a:pt x="5" y="229"/>
                  </a:cubicBezTo>
                  <a:cubicBezTo>
                    <a:pt x="5" y="228"/>
                    <a:pt x="6" y="228"/>
                    <a:pt x="6" y="228"/>
                  </a:cubicBezTo>
                  <a:cubicBezTo>
                    <a:pt x="7" y="228"/>
                    <a:pt x="7" y="229"/>
                    <a:pt x="7" y="229"/>
                  </a:cubicBezTo>
                  <a:cubicBezTo>
                    <a:pt x="6" y="233"/>
                    <a:pt x="5" y="237"/>
                    <a:pt x="5" y="241"/>
                  </a:cubicBezTo>
                  <a:cubicBezTo>
                    <a:pt x="5" y="241"/>
                    <a:pt x="4" y="242"/>
                    <a:pt x="4" y="241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3" y="241"/>
                    <a:pt x="3" y="241"/>
                    <a:pt x="3" y="241"/>
                  </a:cubicBezTo>
                  <a:close/>
                  <a:moveTo>
                    <a:pt x="315" y="400"/>
                  </a:moveTo>
                  <a:cubicBezTo>
                    <a:pt x="315" y="399"/>
                    <a:pt x="315" y="399"/>
                    <a:pt x="316" y="399"/>
                  </a:cubicBezTo>
                  <a:cubicBezTo>
                    <a:pt x="319" y="396"/>
                    <a:pt x="323" y="394"/>
                    <a:pt x="326" y="392"/>
                  </a:cubicBezTo>
                  <a:cubicBezTo>
                    <a:pt x="326" y="392"/>
                    <a:pt x="327" y="392"/>
                    <a:pt x="327" y="393"/>
                  </a:cubicBezTo>
                  <a:cubicBezTo>
                    <a:pt x="327" y="393"/>
                    <a:pt x="327" y="393"/>
                    <a:pt x="327" y="394"/>
                  </a:cubicBezTo>
                  <a:cubicBezTo>
                    <a:pt x="323" y="396"/>
                    <a:pt x="320" y="398"/>
                    <a:pt x="316" y="400"/>
                  </a:cubicBezTo>
                  <a:cubicBezTo>
                    <a:pt x="316" y="400"/>
                    <a:pt x="316" y="400"/>
                    <a:pt x="316" y="400"/>
                  </a:cubicBezTo>
                  <a:cubicBezTo>
                    <a:pt x="316" y="400"/>
                    <a:pt x="315" y="400"/>
                    <a:pt x="315" y="400"/>
                  </a:cubicBezTo>
                  <a:close/>
                  <a:moveTo>
                    <a:pt x="8" y="217"/>
                  </a:moveTo>
                  <a:cubicBezTo>
                    <a:pt x="8" y="213"/>
                    <a:pt x="9" y="209"/>
                    <a:pt x="10" y="205"/>
                  </a:cubicBezTo>
                  <a:cubicBezTo>
                    <a:pt x="10" y="205"/>
                    <a:pt x="11" y="204"/>
                    <a:pt x="11" y="205"/>
                  </a:cubicBezTo>
                  <a:cubicBezTo>
                    <a:pt x="12" y="205"/>
                    <a:pt x="12" y="205"/>
                    <a:pt x="12" y="205"/>
                  </a:cubicBezTo>
                  <a:cubicBezTo>
                    <a:pt x="11" y="209"/>
                    <a:pt x="10" y="213"/>
                    <a:pt x="9" y="217"/>
                  </a:cubicBezTo>
                  <a:cubicBezTo>
                    <a:pt x="9" y="218"/>
                    <a:pt x="9" y="218"/>
                    <a:pt x="8" y="21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8" y="217"/>
                    <a:pt x="8" y="217"/>
                  </a:cubicBezTo>
                  <a:close/>
                  <a:moveTo>
                    <a:pt x="336" y="387"/>
                  </a:moveTo>
                  <a:cubicBezTo>
                    <a:pt x="336" y="387"/>
                    <a:pt x="336" y="387"/>
                    <a:pt x="337" y="386"/>
                  </a:cubicBezTo>
                  <a:cubicBezTo>
                    <a:pt x="340" y="384"/>
                    <a:pt x="343" y="382"/>
                    <a:pt x="347" y="380"/>
                  </a:cubicBezTo>
                  <a:cubicBezTo>
                    <a:pt x="347" y="380"/>
                    <a:pt x="348" y="380"/>
                    <a:pt x="348" y="380"/>
                  </a:cubicBezTo>
                  <a:cubicBezTo>
                    <a:pt x="348" y="381"/>
                    <a:pt x="348" y="381"/>
                    <a:pt x="348" y="381"/>
                  </a:cubicBezTo>
                  <a:cubicBezTo>
                    <a:pt x="344" y="384"/>
                    <a:pt x="341" y="386"/>
                    <a:pt x="337" y="388"/>
                  </a:cubicBezTo>
                  <a:cubicBezTo>
                    <a:pt x="337" y="388"/>
                    <a:pt x="337" y="388"/>
                    <a:pt x="337" y="388"/>
                  </a:cubicBezTo>
                  <a:cubicBezTo>
                    <a:pt x="336" y="388"/>
                    <a:pt x="336" y="388"/>
                    <a:pt x="336" y="387"/>
                  </a:cubicBezTo>
                  <a:close/>
                  <a:moveTo>
                    <a:pt x="14" y="193"/>
                  </a:moveTo>
                  <a:cubicBezTo>
                    <a:pt x="15" y="190"/>
                    <a:pt x="16" y="186"/>
                    <a:pt x="17" y="182"/>
                  </a:cubicBezTo>
                  <a:cubicBezTo>
                    <a:pt x="17" y="182"/>
                    <a:pt x="18" y="181"/>
                    <a:pt x="18" y="181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17" y="186"/>
                    <a:pt x="16" y="190"/>
                    <a:pt x="15" y="194"/>
                  </a:cubicBezTo>
                  <a:cubicBezTo>
                    <a:pt x="15" y="194"/>
                    <a:pt x="15" y="195"/>
                    <a:pt x="14" y="19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14" y="194"/>
                    <a:pt x="14" y="194"/>
                    <a:pt x="14" y="193"/>
                  </a:cubicBezTo>
                  <a:close/>
                  <a:moveTo>
                    <a:pt x="357" y="374"/>
                  </a:moveTo>
                  <a:cubicBezTo>
                    <a:pt x="356" y="374"/>
                    <a:pt x="356" y="373"/>
                    <a:pt x="357" y="373"/>
                  </a:cubicBezTo>
                  <a:cubicBezTo>
                    <a:pt x="360" y="371"/>
                    <a:pt x="363" y="368"/>
                    <a:pt x="366" y="366"/>
                  </a:cubicBezTo>
                  <a:cubicBezTo>
                    <a:pt x="366" y="365"/>
                    <a:pt x="367" y="366"/>
                    <a:pt x="367" y="366"/>
                  </a:cubicBezTo>
                  <a:cubicBezTo>
                    <a:pt x="367" y="366"/>
                    <a:pt x="367" y="367"/>
                    <a:pt x="367" y="367"/>
                  </a:cubicBezTo>
                  <a:cubicBezTo>
                    <a:pt x="364" y="370"/>
                    <a:pt x="361" y="372"/>
                    <a:pt x="358" y="374"/>
                  </a:cubicBezTo>
                  <a:cubicBezTo>
                    <a:pt x="357" y="375"/>
                    <a:pt x="357" y="375"/>
                    <a:pt x="357" y="375"/>
                  </a:cubicBezTo>
                  <a:cubicBezTo>
                    <a:pt x="357" y="374"/>
                    <a:pt x="357" y="374"/>
                    <a:pt x="357" y="374"/>
                  </a:cubicBezTo>
                  <a:close/>
                  <a:moveTo>
                    <a:pt x="21" y="171"/>
                  </a:moveTo>
                  <a:cubicBezTo>
                    <a:pt x="23" y="167"/>
                    <a:pt x="24" y="163"/>
                    <a:pt x="26" y="159"/>
                  </a:cubicBezTo>
                  <a:cubicBezTo>
                    <a:pt x="26" y="159"/>
                    <a:pt x="27" y="159"/>
                    <a:pt x="27" y="159"/>
                  </a:cubicBezTo>
                  <a:cubicBezTo>
                    <a:pt x="27" y="159"/>
                    <a:pt x="28" y="160"/>
                    <a:pt x="27" y="160"/>
                  </a:cubicBezTo>
                  <a:cubicBezTo>
                    <a:pt x="26" y="164"/>
                    <a:pt x="24" y="167"/>
                    <a:pt x="23" y="171"/>
                  </a:cubicBezTo>
                  <a:cubicBezTo>
                    <a:pt x="23" y="172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1" y="171"/>
                    <a:pt x="21" y="171"/>
                    <a:pt x="21" y="171"/>
                  </a:cubicBezTo>
                  <a:close/>
                  <a:moveTo>
                    <a:pt x="375" y="359"/>
                  </a:moveTo>
                  <a:cubicBezTo>
                    <a:pt x="375" y="359"/>
                    <a:pt x="375" y="358"/>
                    <a:pt x="375" y="358"/>
                  </a:cubicBezTo>
                  <a:cubicBezTo>
                    <a:pt x="378" y="355"/>
                    <a:pt x="381" y="352"/>
                    <a:pt x="384" y="349"/>
                  </a:cubicBezTo>
                  <a:cubicBezTo>
                    <a:pt x="384" y="349"/>
                    <a:pt x="384" y="349"/>
                    <a:pt x="385" y="349"/>
                  </a:cubicBezTo>
                  <a:cubicBezTo>
                    <a:pt x="385" y="349"/>
                    <a:pt x="385" y="350"/>
                    <a:pt x="385" y="350"/>
                  </a:cubicBezTo>
                  <a:cubicBezTo>
                    <a:pt x="382" y="353"/>
                    <a:pt x="379" y="356"/>
                    <a:pt x="376" y="359"/>
                  </a:cubicBezTo>
                  <a:cubicBezTo>
                    <a:pt x="376" y="359"/>
                    <a:pt x="375" y="359"/>
                    <a:pt x="375" y="359"/>
                  </a:cubicBezTo>
                  <a:cubicBezTo>
                    <a:pt x="375" y="359"/>
                    <a:pt x="375" y="359"/>
                    <a:pt x="375" y="359"/>
                  </a:cubicBezTo>
                  <a:close/>
                  <a:moveTo>
                    <a:pt x="31" y="148"/>
                  </a:moveTo>
                  <a:cubicBezTo>
                    <a:pt x="33" y="145"/>
                    <a:pt x="35" y="141"/>
                    <a:pt x="37" y="138"/>
                  </a:cubicBezTo>
                  <a:cubicBezTo>
                    <a:pt x="37" y="137"/>
                    <a:pt x="37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36" y="142"/>
                    <a:pt x="34" y="146"/>
                    <a:pt x="33" y="149"/>
                  </a:cubicBezTo>
                  <a:cubicBezTo>
                    <a:pt x="32" y="149"/>
                    <a:pt x="32" y="150"/>
                    <a:pt x="32" y="149"/>
                  </a:cubicBezTo>
                  <a:cubicBezTo>
                    <a:pt x="32" y="149"/>
                    <a:pt x="32" y="149"/>
                    <a:pt x="31" y="149"/>
                  </a:cubicBezTo>
                  <a:cubicBezTo>
                    <a:pt x="31" y="149"/>
                    <a:pt x="31" y="149"/>
                    <a:pt x="31" y="148"/>
                  </a:cubicBezTo>
                  <a:close/>
                  <a:moveTo>
                    <a:pt x="392" y="341"/>
                  </a:moveTo>
                  <a:cubicBezTo>
                    <a:pt x="391" y="341"/>
                    <a:pt x="391" y="341"/>
                    <a:pt x="392" y="340"/>
                  </a:cubicBezTo>
                  <a:cubicBezTo>
                    <a:pt x="394" y="337"/>
                    <a:pt x="397" y="334"/>
                    <a:pt x="399" y="331"/>
                  </a:cubicBezTo>
                  <a:cubicBezTo>
                    <a:pt x="399" y="330"/>
                    <a:pt x="400" y="330"/>
                    <a:pt x="400" y="331"/>
                  </a:cubicBezTo>
                  <a:cubicBezTo>
                    <a:pt x="400" y="331"/>
                    <a:pt x="400" y="331"/>
                    <a:pt x="400" y="332"/>
                  </a:cubicBezTo>
                  <a:cubicBezTo>
                    <a:pt x="398" y="335"/>
                    <a:pt x="395" y="338"/>
                    <a:pt x="393" y="341"/>
                  </a:cubicBezTo>
                  <a:cubicBezTo>
                    <a:pt x="392" y="341"/>
                    <a:pt x="392" y="342"/>
                    <a:pt x="392" y="341"/>
                  </a:cubicBezTo>
                  <a:cubicBezTo>
                    <a:pt x="392" y="341"/>
                    <a:pt x="392" y="341"/>
                    <a:pt x="392" y="341"/>
                  </a:cubicBezTo>
                  <a:close/>
                  <a:moveTo>
                    <a:pt x="43" y="128"/>
                  </a:moveTo>
                  <a:cubicBezTo>
                    <a:pt x="43" y="128"/>
                    <a:pt x="42" y="128"/>
                    <a:pt x="43" y="127"/>
                  </a:cubicBezTo>
                  <a:cubicBezTo>
                    <a:pt x="45" y="124"/>
                    <a:pt x="47" y="120"/>
                    <a:pt x="49" y="117"/>
                  </a:cubicBezTo>
                  <a:cubicBezTo>
                    <a:pt x="49" y="117"/>
                    <a:pt x="50" y="116"/>
                    <a:pt x="50" y="117"/>
                  </a:cubicBezTo>
                  <a:cubicBezTo>
                    <a:pt x="51" y="117"/>
                    <a:pt x="51" y="117"/>
                    <a:pt x="50" y="118"/>
                  </a:cubicBezTo>
                  <a:cubicBezTo>
                    <a:pt x="48" y="121"/>
                    <a:pt x="46" y="125"/>
                    <a:pt x="44" y="128"/>
                  </a:cubicBezTo>
                  <a:cubicBezTo>
                    <a:pt x="44" y="128"/>
                    <a:pt x="43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lose/>
                  <a:moveTo>
                    <a:pt x="406" y="322"/>
                  </a:moveTo>
                  <a:cubicBezTo>
                    <a:pt x="406" y="322"/>
                    <a:pt x="406" y="321"/>
                    <a:pt x="406" y="321"/>
                  </a:cubicBezTo>
                  <a:cubicBezTo>
                    <a:pt x="408" y="318"/>
                    <a:pt x="410" y="314"/>
                    <a:pt x="412" y="311"/>
                  </a:cubicBezTo>
                  <a:cubicBezTo>
                    <a:pt x="412" y="310"/>
                    <a:pt x="413" y="310"/>
                    <a:pt x="413" y="310"/>
                  </a:cubicBezTo>
                  <a:cubicBezTo>
                    <a:pt x="414" y="311"/>
                    <a:pt x="414" y="311"/>
                    <a:pt x="414" y="312"/>
                  </a:cubicBezTo>
                  <a:cubicBezTo>
                    <a:pt x="412" y="315"/>
                    <a:pt x="409" y="318"/>
                    <a:pt x="407" y="322"/>
                  </a:cubicBezTo>
                  <a:cubicBezTo>
                    <a:pt x="407" y="322"/>
                    <a:pt x="406" y="322"/>
                    <a:pt x="406" y="322"/>
                  </a:cubicBezTo>
                  <a:cubicBezTo>
                    <a:pt x="406" y="322"/>
                    <a:pt x="406" y="322"/>
                    <a:pt x="406" y="322"/>
                  </a:cubicBezTo>
                  <a:close/>
                  <a:moveTo>
                    <a:pt x="56" y="108"/>
                  </a:moveTo>
                  <a:cubicBezTo>
                    <a:pt x="56" y="108"/>
                    <a:pt x="56" y="107"/>
                    <a:pt x="56" y="107"/>
                  </a:cubicBezTo>
                  <a:cubicBezTo>
                    <a:pt x="58" y="104"/>
                    <a:pt x="61" y="100"/>
                    <a:pt x="63" y="97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5" y="97"/>
                    <a:pt x="65" y="98"/>
                    <a:pt x="64" y="98"/>
                  </a:cubicBezTo>
                  <a:cubicBezTo>
                    <a:pt x="62" y="101"/>
                    <a:pt x="60" y="105"/>
                    <a:pt x="57" y="108"/>
                  </a:cubicBezTo>
                  <a:cubicBezTo>
                    <a:pt x="57" y="108"/>
                    <a:pt x="57" y="108"/>
                    <a:pt x="56" y="108"/>
                  </a:cubicBezTo>
                  <a:cubicBezTo>
                    <a:pt x="56" y="108"/>
                    <a:pt x="56" y="108"/>
                    <a:pt x="56" y="108"/>
                  </a:cubicBezTo>
                  <a:close/>
                  <a:moveTo>
                    <a:pt x="418" y="300"/>
                  </a:moveTo>
                  <a:cubicBezTo>
                    <a:pt x="420" y="297"/>
                    <a:pt x="422" y="293"/>
                    <a:pt x="423" y="289"/>
                  </a:cubicBezTo>
                  <a:cubicBezTo>
                    <a:pt x="423" y="289"/>
                    <a:pt x="424" y="289"/>
                    <a:pt x="424" y="289"/>
                  </a:cubicBezTo>
                  <a:cubicBezTo>
                    <a:pt x="424" y="289"/>
                    <a:pt x="425" y="290"/>
                    <a:pt x="425" y="290"/>
                  </a:cubicBezTo>
                  <a:cubicBezTo>
                    <a:pt x="423" y="294"/>
                    <a:pt x="421" y="297"/>
                    <a:pt x="419" y="301"/>
                  </a:cubicBezTo>
                  <a:cubicBezTo>
                    <a:pt x="419" y="301"/>
                    <a:pt x="419" y="301"/>
                    <a:pt x="418" y="301"/>
                  </a:cubicBezTo>
                  <a:cubicBezTo>
                    <a:pt x="418" y="301"/>
                    <a:pt x="418" y="301"/>
                    <a:pt x="418" y="301"/>
                  </a:cubicBezTo>
                  <a:cubicBezTo>
                    <a:pt x="418" y="301"/>
                    <a:pt x="418" y="301"/>
                    <a:pt x="418" y="300"/>
                  </a:cubicBezTo>
                  <a:close/>
                  <a:moveTo>
                    <a:pt x="71" y="89"/>
                  </a:moveTo>
                  <a:cubicBezTo>
                    <a:pt x="71" y="89"/>
                    <a:pt x="71" y="88"/>
                    <a:pt x="71" y="88"/>
                  </a:cubicBezTo>
                  <a:cubicBezTo>
                    <a:pt x="74" y="85"/>
                    <a:pt x="76" y="82"/>
                    <a:pt x="79" y="79"/>
                  </a:cubicBezTo>
                  <a:cubicBezTo>
                    <a:pt x="79" y="79"/>
                    <a:pt x="80" y="79"/>
                    <a:pt x="80" y="79"/>
                  </a:cubicBezTo>
                  <a:cubicBezTo>
                    <a:pt x="80" y="79"/>
                    <a:pt x="80" y="80"/>
                    <a:pt x="80" y="80"/>
                  </a:cubicBezTo>
                  <a:cubicBezTo>
                    <a:pt x="77" y="83"/>
                    <a:pt x="75" y="86"/>
                    <a:pt x="72" y="89"/>
                  </a:cubicBezTo>
                  <a:cubicBezTo>
                    <a:pt x="72" y="89"/>
                    <a:pt x="71" y="89"/>
                    <a:pt x="71" y="89"/>
                  </a:cubicBezTo>
                  <a:cubicBezTo>
                    <a:pt x="71" y="89"/>
                    <a:pt x="71" y="89"/>
                    <a:pt x="71" y="89"/>
                  </a:cubicBezTo>
                  <a:close/>
                  <a:moveTo>
                    <a:pt x="428" y="278"/>
                  </a:moveTo>
                  <a:cubicBezTo>
                    <a:pt x="429" y="274"/>
                    <a:pt x="430" y="271"/>
                    <a:pt x="432" y="267"/>
                  </a:cubicBezTo>
                  <a:cubicBezTo>
                    <a:pt x="432" y="266"/>
                    <a:pt x="432" y="266"/>
                    <a:pt x="433" y="266"/>
                  </a:cubicBezTo>
                  <a:cubicBezTo>
                    <a:pt x="433" y="266"/>
                    <a:pt x="433" y="267"/>
                    <a:pt x="433" y="267"/>
                  </a:cubicBezTo>
                  <a:cubicBezTo>
                    <a:pt x="432" y="271"/>
                    <a:pt x="430" y="275"/>
                    <a:pt x="429" y="279"/>
                  </a:cubicBezTo>
                  <a:cubicBezTo>
                    <a:pt x="429" y="279"/>
                    <a:pt x="428" y="279"/>
                    <a:pt x="428" y="279"/>
                  </a:cubicBezTo>
                  <a:cubicBezTo>
                    <a:pt x="428" y="279"/>
                    <a:pt x="428" y="279"/>
                    <a:pt x="428" y="279"/>
                  </a:cubicBezTo>
                  <a:cubicBezTo>
                    <a:pt x="428" y="279"/>
                    <a:pt x="428" y="279"/>
                    <a:pt x="428" y="278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7" y="70"/>
                  </a:cubicBezTo>
                  <a:cubicBezTo>
                    <a:pt x="90" y="67"/>
                    <a:pt x="93" y="65"/>
                    <a:pt x="96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8" y="62"/>
                    <a:pt x="98" y="63"/>
                    <a:pt x="97" y="63"/>
                  </a:cubicBezTo>
                  <a:cubicBezTo>
                    <a:pt x="94" y="66"/>
                    <a:pt x="91" y="69"/>
                    <a:pt x="89" y="71"/>
                  </a:cubicBezTo>
                  <a:cubicBezTo>
                    <a:pt x="88" y="72"/>
                    <a:pt x="88" y="72"/>
                    <a:pt x="88" y="71"/>
                  </a:cubicBezTo>
                  <a:cubicBezTo>
                    <a:pt x="88" y="71"/>
                    <a:pt x="88" y="71"/>
                    <a:pt x="87" y="71"/>
                  </a:cubicBezTo>
                  <a:close/>
                  <a:moveTo>
                    <a:pt x="435" y="255"/>
                  </a:moveTo>
                  <a:cubicBezTo>
                    <a:pt x="436" y="251"/>
                    <a:pt x="437" y="247"/>
                    <a:pt x="437" y="243"/>
                  </a:cubicBezTo>
                  <a:cubicBezTo>
                    <a:pt x="438" y="243"/>
                    <a:pt x="438" y="243"/>
                    <a:pt x="438" y="243"/>
                  </a:cubicBezTo>
                  <a:cubicBezTo>
                    <a:pt x="439" y="243"/>
                    <a:pt x="439" y="243"/>
                    <a:pt x="439" y="244"/>
                  </a:cubicBezTo>
                  <a:cubicBezTo>
                    <a:pt x="438" y="248"/>
                    <a:pt x="437" y="252"/>
                    <a:pt x="436" y="256"/>
                  </a:cubicBezTo>
                  <a:cubicBezTo>
                    <a:pt x="436" y="256"/>
                    <a:pt x="436" y="256"/>
                    <a:pt x="435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6"/>
                    <a:pt x="435" y="256"/>
                    <a:pt x="435" y="255"/>
                  </a:cubicBezTo>
                  <a:close/>
                  <a:moveTo>
                    <a:pt x="105" y="55"/>
                  </a:moveTo>
                  <a:cubicBezTo>
                    <a:pt x="105" y="55"/>
                    <a:pt x="105" y="54"/>
                    <a:pt x="105" y="54"/>
                  </a:cubicBezTo>
                  <a:cubicBezTo>
                    <a:pt x="109" y="52"/>
                    <a:pt x="112" y="49"/>
                    <a:pt x="115" y="47"/>
                  </a:cubicBezTo>
                  <a:cubicBezTo>
                    <a:pt x="115" y="46"/>
                    <a:pt x="116" y="46"/>
                    <a:pt x="116" y="47"/>
                  </a:cubicBezTo>
                  <a:cubicBezTo>
                    <a:pt x="116" y="47"/>
                    <a:pt x="116" y="48"/>
                    <a:pt x="116" y="48"/>
                  </a:cubicBezTo>
                  <a:cubicBezTo>
                    <a:pt x="113" y="50"/>
                    <a:pt x="110" y="53"/>
                    <a:pt x="106" y="55"/>
                  </a:cubicBezTo>
                  <a:cubicBezTo>
                    <a:pt x="106" y="55"/>
                    <a:pt x="106" y="56"/>
                    <a:pt x="106" y="55"/>
                  </a:cubicBezTo>
                  <a:cubicBezTo>
                    <a:pt x="106" y="55"/>
                    <a:pt x="105" y="55"/>
                    <a:pt x="105" y="55"/>
                  </a:cubicBezTo>
                  <a:close/>
                  <a:moveTo>
                    <a:pt x="439" y="232"/>
                  </a:moveTo>
                  <a:cubicBezTo>
                    <a:pt x="440" y="230"/>
                    <a:pt x="440" y="229"/>
                    <a:pt x="440" y="228"/>
                  </a:cubicBezTo>
                  <a:cubicBezTo>
                    <a:pt x="440" y="225"/>
                    <a:pt x="441" y="222"/>
                    <a:pt x="441" y="220"/>
                  </a:cubicBezTo>
                  <a:cubicBezTo>
                    <a:pt x="441" y="219"/>
                    <a:pt x="441" y="219"/>
                    <a:pt x="442" y="219"/>
                  </a:cubicBezTo>
                  <a:cubicBezTo>
                    <a:pt x="442" y="219"/>
                    <a:pt x="442" y="219"/>
                    <a:pt x="442" y="220"/>
                  </a:cubicBezTo>
                  <a:cubicBezTo>
                    <a:pt x="442" y="222"/>
                    <a:pt x="442" y="225"/>
                    <a:pt x="441" y="228"/>
                  </a:cubicBezTo>
                  <a:cubicBezTo>
                    <a:pt x="441" y="229"/>
                    <a:pt x="441" y="230"/>
                    <a:pt x="441" y="232"/>
                  </a:cubicBezTo>
                  <a:cubicBezTo>
                    <a:pt x="441" y="232"/>
                    <a:pt x="440" y="233"/>
                    <a:pt x="440" y="232"/>
                  </a:cubicBezTo>
                  <a:cubicBezTo>
                    <a:pt x="440" y="232"/>
                    <a:pt x="440" y="232"/>
                    <a:pt x="440" y="232"/>
                  </a:cubicBezTo>
                  <a:cubicBezTo>
                    <a:pt x="440" y="232"/>
                    <a:pt x="439" y="232"/>
                    <a:pt x="439" y="232"/>
                  </a:cubicBezTo>
                  <a:close/>
                  <a:moveTo>
                    <a:pt x="125" y="41"/>
                  </a:moveTo>
                  <a:cubicBezTo>
                    <a:pt x="124" y="40"/>
                    <a:pt x="124" y="40"/>
                    <a:pt x="125" y="40"/>
                  </a:cubicBezTo>
                  <a:cubicBezTo>
                    <a:pt x="128" y="37"/>
                    <a:pt x="132" y="35"/>
                    <a:pt x="135" y="33"/>
                  </a:cubicBezTo>
                  <a:cubicBezTo>
                    <a:pt x="135" y="33"/>
                    <a:pt x="136" y="33"/>
                    <a:pt x="136" y="33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2" y="36"/>
                    <a:pt x="129" y="39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41"/>
                    <a:pt x="125" y="41"/>
                    <a:pt x="125" y="41"/>
                  </a:cubicBezTo>
                  <a:close/>
                  <a:moveTo>
                    <a:pt x="441" y="208"/>
                  </a:moveTo>
                  <a:cubicBezTo>
                    <a:pt x="441" y="204"/>
                    <a:pt x="441" y="200"/>
                    <a:pt x="441" y="196"/>
                  </a:cubicBezTo>
                  <a:cubicBezTo>
                    <a:pt x="441" y="195"/>
                    <a:pt x="442" y="195"/>
                    <a:pt x="442" y="195"/>
                  </a:cubicBezTo>
                  <a:cubicBezTo>
                    <a:pt x="443" y="195"/>
                    <a:pt x="443" y="195"/>
                    <a:pt x="443" y="196"/>
                  </a:cubicBezTo>
                  <a:cubicBezTo>
                    <a:pt x="443" y="200"/>
                    <a:pt x="443" y="204"/>
                    <a:pt x="443" y="208"/>
                  </a:cubicBezTo>
                  <a:cubicBezTo>
                    <a:pt x="443" y="208"/>
                    <a:pt x="443" y="208"/>
                    <a:pt x="442" y="208"/>
                  </a:cubicBezTo>
                  <a:cubicBezTo>
                    <a:pt x="442" y="208"/>
                    <a:pt x="442" y="208"/>
                    <a:pt x="442" y="208"/>
                  </a:cubicBezTo>
                  <a:cubicBezTo>
                    <a:pt x="442" y="208"/>
                    <a:pt x="441" y="208"/>
                    <a:pt x="441" y="208"/>
                  </a:cubicBezTo>
                  <a:close/>
                  <a:moveTo>
                    <a:pt x="145" y="28"/>
                  </a:moveTo>
                  <a:cubicBezTo>
                    <a:pt x="145" y="28"/>
                    <a:pt x="145" y="27"/>
                    <a:pt x="145" y="27"/>
                  </a:cubicBezTo>
                  <a:cubicBezTo>
                    <a:pt x="149" y="25"/>
                    <a:pt x="153" y="23"/>
                    <a:pt x="156" y="21"/>
                  </a:cubicBezTo>
                  <a:cubicBezTo>
                    <a:pt x="157" y="21"/>
                    <a:pt x="157" y="21"/>
                    <a:pt x="157" y="22"/>
                  </a:cubicBezTo>
                  <a:cubicBezTo>
                    <a:pt x="157" y="22"/>
                    <a:pt x="157" y="23"/>
                    <a:pt x="157" y="23"/>
                  </a:cubicBezTo>
                  <a:cubicBezTo>
                    <a:pt x="153" y="24"/>
                    <a:pt x="150" y="26"/>
                    <a:pt x="146" y="28"/>
                  </a:cubicBezTo>
                  <a:cubicBezTo>
                    <a:pt x="146" y="28"/>
                    <a:pt x="146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lose/>
                  <a:moveTo>
                    <a:pt x="441" y="184"/>
                  </a:moveTo>
                  <a:cubicBezTo>
                    <a:pt x="440" y="180"/>
                    <a:pt x="440" y="176"/>
                    <a:pt x="439" y="172"/>
                  </a:cubicBezTo>
                  <a:cubicBezTo>
                    <a:pt x="439" y="171"/>
                    <a:pt x="439" y="171"/>
                    <a:pt x="440" y="171"/>
                  </a:cubicBezTo>
                  <a:cubicBezTo>
                    <a:pt x="440" y="171"/>
                    <a:pt x="441" y="171"/>
                    <a:pt x="441" y="171"/>
                  </a:cubicBezTo>
                  <a:cubicBezTo>
                    <a:pt x="441" y="175"/>
                    <a:pt x="442" y="179"/>
                    <a:pt x="442" y="184"/>
                  </a:cubicBezTo>
                  <a:cubicBezTo>
                    <a:pt x="442" y="184"/>
                    <a:pt x="442" y="184"/>
                    <a:pt x="441" y="184"/>
                  </a:cubicBezTo>
                  <a:cubicBezTo>
                    <a:pt x="441" y="184"/>
                    <a:pt x="441" y="184"/>
                    <a:pt x="441" y="184"/>
                  </a:cubicBezTo>
                  <a:cubicBezTo>
                    <a:pt x="441" y="184"/>
                    <a:pt x="441" y="184"/>
                    <a:pt x="441" y="184"/>
                  </a:cubicBezTo>
                  <a:close/>
                  <a:moveTo>
                    <a:pt x="167" y="17"/>
                  </a:moveTo>
                  <a:cubicBezTo>
                    <a:pt x="167" y="17"/>
                    <a:pt x="167" y="17"/>
                    <a:pt x="167" y="16"/>
                  </a:cubicBezTo>
                  <a:cubicBezTo>
                    <a:pt x="171" y="15"/>
                    <a:pt x="175" y="13"/>
                    <a:pt x="179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80" y="13"/>
                    <a:pt x="179" y="13"/>
                    <a:pt x="179" y="13"/>
                  </a:cubicBezTo>
                  <a:cubicBezTo>
                    <a:pt x="175" y="15"/>
                    <a:pt x="172" y="16"/>
                    <a:pt x="168" y="18"/>
                  </a:cubicBezTo>
                  <a:cubicBezTo>
                    <a:pt x="168" y="18"/>
                    <a:pt x="167" y="18"/>
                    <a:pt x="167" y="18"/>
                  </a:cubicBezTo>
                  <a:cubicBezTo>
                    <a:pt x="167" y="18"/>
                    <a:pt x="167" y="18"/>
                    <a:pt x="167" y="17"/>
                  </a:cubicBezTo>
                  <a:close/>
                  <a:moveTo>
                    <a:pt x="437" y="160"/>
                  </a:moveTo>
                  <a:cubicBezTo>
                    <a:pt x="436" y="156"/>
                    <a:pt x="435" y="152"/>
                    <a:pt x="434" y="148"/>
                  </a:cubicBezTo>
                  <a:cubicBezTo>
                    <a:pt x="434" y="148"/>
                    <a:pt x="434" y="147"/>
                    <a:pt x="435" y="147"/>
                  </a:cubicBezTo>
                  <a:cubicBezTo>
                    <a:pt x="435" y="147"/>
                    <a:pt x="436" y="147"/>
                    <a:pt x="436" y="148"/>
                  </a:cubicBezTo>
                  <a:cubicBezTo>
                    <a:pt x="437" y="152"/>
                    <a:pt x="438" y="156"/>
                    <a:pt x="439" y="160"/>
                  </a:cubicBezTo>
                  <a:cubicBezTo>
                    <a:pt x="439" y="160"/>
                    <a:pt x="438" y="160"/>
                    <a:pt x="438" y="160"/>
                  </a:cubicBezTo>
                  <a:cubicBezTo>
                    <a:pt x="438" y="160"/>
                    <a:pt x="438" y="160"/>
                    <a:pt x="437" y="160"/>
                  </a:cubicBezTo>
                  <a:cubicBezTo>
                    <a:pt x="437" y="160"/>
                    <a:pt x="437" y="160"/>
                    <a:pt x="437" y="160"/>
                  </a:cubicBezTo>
                  <a:close/>
                  <a:moveTo>
                    <a:pt x="190" y="9"/>
                  </a:moveTo>
                  <a:cubicBezTo>
                    <a:pt x="189" y="9"/>
                    <a:pt x="190" y="8"/>
                    <a:pt x="190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5" y="7"/>
                    <a:pt x="198" y="6"/>
                    <a:pt x="202" y="5"/>
                  </a:cubicBezTo>
                  <a:cubicBezTo>
                    <a:pt x="202" y="5"/>
                    <a:pt x="203" y="5"/>
                    <a:pt x="203" y="6"/>
                  </a:cubicBezTo>
                  <a:cubicBezTo>
                    <a:pt x="203" y="6"/>
                    <a:pt x="202" y="6"/>
                    <a:pt x="202" y="7"/>
                  </a:cubicBezTo>
                  <a:cubicBezTo>
                    <a:pt x="199" y="7"/>
                    <a:pt x="195" y="8"/>
                    <a:pt x="192" y="9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0" y="9"/>
                    <a:pt x="190" y="9"/>
                    <a:pt x="190" y="9"/>
                  </a:cubicBezTo>
                  <a:close/>
                  <a:moveTo>
                    <a:pt x="431" y="137"/>
                  </a:moveTo>
                  <a:cubicBezTo>
                    <a:pt x="430" y="133"/>
                    <a:pt x="428" y="129"/>
                    <a:pt x="427" y="125"/>
                  </a:cubicBezTo>
                  <a:cubicBezTo>
                    <a:pt x="426" y="125"/>
                    <a:pt x="427" y="125"/>
                    <a:pt x="427" y="124"/>
                  </a:cubicBezTo>
                  <a:cubicBezTo>
                    <a:pt x="427" y="124"/>
                    <a:pt x="428" y="124"/>
                    <a:pt x="428" y="125"/>
                  </a:cubicBezTo>
                  <a:cubicBezTo>
                    <a:pt x="430" y="129"/>
                    <a:pt x="431" y="132"/>
                    <a:pt x="432" y="136"/>
                  </a:cubicBezTo>
                  <a:cubicBezTo>
                    <a:pt x="432" y="137"/>
                    <a:pt x="432" y="137"/>
                    <a:pt x="432" y="137"/>
                  </a:cubicBezTo>
                  <a:cubicBezTo>
                    <a:pt x="432" y="137"/>
                    <a:pt x="431" y="137"/>
                    <a:pt x="431" y="137"/>
                  </a:cubicBezTo>
                  <a:cubicBezTo>
                    <a:pt x="431" y="137"/>
                    <a:pt x="431" y="137"/>
                    <a:pt x="431" y="137"/>
                  </a:cubicBezTo>
                  <a:close/>
                  <a:moveTo>
                    <a:pt x="213" y="3"/>
                  </a:moveTo>
                  <a:cubicBezTo>
                    <a:pt x="213" y="3"/>
                    <a:pt x="213" y="3"/>
                    <a:pt x="214" y="3"/>
                  </a:cubicBezTo>
                  <a:cubicBezTo>
                    <a:pt x="218" y="2"/>
                    <a:pt x="222" y="1"/>
                    <a:pt x="226" y="1"/>
                  </a:cubicBezTo>
                  <a:cubicBezTo>
                    <a:pt x="226" y="1"/>
                    <a:pt x="226" y="1"/>
                    <a:pt x="226" y="2"/>
                  </a:cubicBezTo>
                  <a:cubicBezTo>
                    <a:pt x="226" y="2"/>
                    <a:pt x="226" y="2"/>
                    <a:pt x="226" y="2"/>
                  </a:cubicBezTo>
                  <a:cubicBezTo>
                    <a:pt x="222" y="3"/>
                    <a:pt x="218" y="3"/>
                    <a:pt x="214" y="4"/>
                  </a:cubicBezTo>
                  <a:cubicBezTo>
                    <a:pt x="214" y="4"/>
                    <a:pt x="213" y="4"/>
                    <a:pt x="213" y="4"/>
                  </a:cubicBezTo>
                  <a:cubicBezTo>
                    <a:pt x="213" y="4"/>
                    <a:pt x="213" y="4"/>
                    <a:pt x="213" y="3"/>
                  </a:cubicBezTo>
                  <a:close/>
                  <a:moveTo>
                    <a:pt x="422" y="114"/>
                  </a:moveTo>
                  <a:cubicBezTo>
                    <a:pt x="420" y="111"/>
                    <a:pt x="418" y="107"/>
                    <a:pt x="416" y="104"/>
                  </a:cubicBezTo>
                  <a:cubicBezTo>
                    <a:pt x="416" y="103"/>
                    <a:pt x="416" y="103"/>
                    <a:pt x="416" y="103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9" y="107"/>
                    <a:pt x="421" y="110"/>
                    <a:pt x="423" y="114"/>
                  </a:cubicBezTo>
                  <a:cubicBezTo>
                    <a:pt x="423" y="114"/>
                    <a:pt x="423" y="115"/>
                    <a:pt x="423" y="115"/>
                  </a:cubicBezTo>
                  <a:cubicBezTo>
                    <a:pt x="422" y="115"/>
                    <a:pt x="422" y="115"/>
                    <a:pt x="422" y="115"/>
                  </a:cubicBezTo>
                  <a:cubicBezTo>
                    <a:pt x="422" y="115"/>
                    <a:pt x="422" y="115"/>
                    <a:pt x="422" y="114"/>
                  </a:cubicBezTo>
                  <a:close/>
                  <a:moveTo>
                    <a:pt x="237" y="1"/>
                  </a:moveTo>
                  <a:cubicBezTo>
                    <a:pt x="237" y="0"/>
                    <a:pt x="237" y="0"/>
                    <a:pt x="238" y="0"/>
                  </a:cubicBezTo>
                  <a:cubicBezTo>
                    <a:pt x="242" y="0"/>
                    <a:pt x="246" y="0"/>
                    <a:pt x="250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1"/>
                    <a:pt x="250" y="1"/>
                    <a:pt x="250" y="1"/>
                  </a:cubicBezTo>
                  <a:cubicBezTo>
                    <a:pt x="246" y="1"/>
                    <a:pt x="242" y="1"/>
                    <a:pt x="238" y="1"/>
                  </a:cubicBezTo>
                  <a:cubicBezTo>
                    <a:pt x="238" y="1"/>
                    <a:pt x="237" y="1"/>
                    <a:pt x="237" y="1"/>
                  </a:cubicBezTo>
                  <a:cubicBezTo>
                    <a:pt x="237" y="1"/>
                    <a:pt x="237" y="1"/>
                    <a:pt x="237" y="1"/>
                  </a:cubicBezTo>
                  <a:close/>
                  <a:moveTo>
                    <a:pt x="410" y="93"/>
                  </a:moveTo>
                  <a:cubicBezTo>
                    <a:pt x="408" y="90"/>
                    <a:pt x="406" y="87"/>
                    <a:pt x="403" y="84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3"/>
                  </a:cubicBezTo>
                  <a:cubicBezTo>
                    <a:pt x="407" y="86"/>
                    <a:pt x="409" y="89"/>
                    <a:pt x="411" y="93"/>
                  </a:cubicBezTo>
                  <a:cubicBezTo>
                    <a:pt x="411" y="93"/>
                    <a:pt x="411" y="93"/>
                    <a:pt x="411" y="94"/>
                  </a:cubicBezTo>
                  <a:cubicBezTo>
                    <a:pt x="411" y="94"/>
                    <a:pt x="410" y="94"/>
                    <a:pt x="410" y="94"/>
                  </a:cubicBezTo>
                  <a:cubicBezTo>
                    <a:pt x="410" y="94"/>
                    <a:pt x="410" y="94"/>
                    <a:pt x="410" y="93"/>
                  </a:cubicBezTo>
                  <a:close/>
                  <a:moveTo>
                    <a:pt x="261" y="1"/>
                  </a:moveTo>
                  <a:cubicBezTo>
                    <a:pt x="261" y="1"/>
                    <a:pt x="261" y="0"/>
                    <a:pt x="262" y="0"/>
                  </a:cubicBezTo>
                  <a:cubicBezTo>
                    <a:pt x="266" y="1"/>
                    <a:pt x="270" y="1"/>
                    <a:pt x="274" y="2"/>
                  </a:cubicBezTo>
                  <a:cubicBezTo>
                    <a:pt x="274" y="2"/>
                    <a:pt x="275" y="2"/>
                    <a:pt x="275" y="3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0" y="3"/>
                    <a:pt x="266" y="2"/>
                    <a:pt x="262" y="2"/>
                  </a:cubicBezTo>
                  <a:cubicBezTo>
                    <a:pt x="262" y="2"/>
                    <a:pt x="261" y="2"/>
                    <a:pt x="261" y="2"/>
                  </a:cubicBezTo>
                  <a:cubicBezTo>
                    <a:pt x="261" y="2"/>
                    <a:pt x="261" y="1"/>
                    <a:pt x="261" y="1"/>
                  </a:cubicBezTo>
                  <a:close/>
                  <a:moveTo>
                    <a:pt x="396" y="74"/>
                  </a:moveTo>
                  <a:cubicBezTo>
                    <a:pt x="393" y="71"/>
                    <a:pt x="391" y="68"/>
                    <a:pt x="388" y="65"/>
                  </a:cubicBezTo>
                  <a:cubicBezTo>
                    <a:pt x="388" y="65"/>
                    <a:pt x="388" y="64"/>
                    <a:pt x="388" y="64"/>
                  </a:cubicBezTo>
                  <a:cubicBezTo>
                    <a:pt x="388" y="64"/>
                    <a:pt x="389" y="64"/>
                    <a:pt x="389" y="64"/>
                  </a:cubicBezTo>
                  <a:cubicBezTo>
                    <a:pt x="392" y="67"/>
                    <a:pt x="394" y="70"/>
                    <a:pt x="397" y="73"/>
                  </a:cubicBezTo>
                  <a:cubicBezTo>
                    <a:pt x="397" y="73"/>
                    <a:pt x="397" y="74"/>
                    <a:pt x="397" y="74"/>
                  </a:cubicBezTo>
                  <a:cubicBezTo>
                    <a:pt x="397" y="74"/>
                    <a:pt x="396" y="74"/>
                    <a:pt x="396" y="74"/>
                  </a:cubicBezTo>
                  <a:cubicBezTo>
                    <a:pt x="396" y="74"/>
                    <a:pt x="396" y="74"/>
                    <a:pt x="396" y="74"/>
                  </a:cubicBezTo>
                  <a:close/>
                  <a:moveTo>
                    <a:pt x="285" y="4"/>
                  </a:moveTo>
                  <a:cubicBezTo>
                    <a:pt x="285" y="4"/>
                    <a:pt x="285" y="4"/>
                    <a:pt x="286" y="4"/>
                  </a:cubicBezTo>
                  <a:cubicBezTo>
                    <a:pt x="290" y="5"/>
                    <a:pt x="294" y="6"/>
                    <a:pt x="298" y="7"/>
                  </a:cubicBezTo>
                  <a:cubicBezTo>
                    <a:pt x="298" y="7"/>
                    <a:pt x="298" y="7"/>
                    <a:pt x="298" y="8"/>
                  </a:cubicBezTo>
                  <a:cubicBezTo>
                    <a:pt x="298" y="8"/>
                    <a:pt x="298" y="8"/>
                    <a:pt x="297" y="8"/>
                  </a:cubicBezTo>
                  <a:cubicBezTo>
                    <a:pt x="293" y="7"/>
                    <a:pt x="289" y="6"/>
                    <a:pt x="285" y="5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85" y="5"/>
                    <a:pt x="285" y="5"/>
                    <a:pt x="285" y="4"/>
                  </a:cubicBezTo>
                  <a:close/>
                  <a:moveTo>
                    <a:pt x="379" y="57"/>
                  </a:moveTo>
                  <a:cubicBezTo>
                    <a:pt x="378" y="56"/>
                    <a:pt x="378" y="55"/>
                    <a:pt x="377" y="54"/>
                  </a:cubicBezTo>
                  <a:cubicBezTo>
                    <a:pt x="375" y="52"/>
                    <a:pt x="373" y="50"/>
                    <a:pt x="370" y="49"/>
                  </a:cubicBezTo>
                  <a:cubicBezTo>
                    <a:pt x="370" y="48"/>
                    <a:pt x="370" y="48"/>
                    <a:pt x="370" y="47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374" y="49"/>
                    <a:pt x="376" y="51"/>
                    <a:pt x="378" y="53"/>
                  </a:cubicBezTo>
                  <a:cubicBezTo>
                    <a:pt x="379" y="54"/>
                    <a:pt x="380" y="55"/>
                    <a:pt x="380" y="55"/>
                  </a:cubicBezTo>
                  <a:cubicBezTo>
                    <a:pt x="381" y="56"/>
                    <a:pt x="381" y="56"/>
                    <a:pt x="380" y="57"/>
                  </a:cubicBezTo>
                  <a:cubicBezTo>
                    <a:pt x="380" y="57"/>
                    <a:pt x="380" y="57"/>
                    <a:pt x="379" y="57"/>
                  </a:cubicBezTo>
                  <a:cubicBezTo>
                    <a:pt x="379" y="57"/>
                    <a:pt x="379" y="57"/>
                    <a:pt x="379" y="57"/>
                  </a:cubicBezTo>
                  <a:close/>
                  <a:moveTo>
                    <a:pt x="308" y="11"/>
                  </a:moveTo>
                  <a:cubicBezTo>
                    <a:pt x="308" y="11"/>
                    <a:pt x="309" y="10"/>
                    <a:pt x="309" y="11"/>
                  </a:cubicBezTo>
                  <a:cubicBezTo>
                    <a:pt x="313" y="12"/>
                    <a:pt x="317" y="14"/>
                    <a:pt x="320" y="15"/>
                  </a:cubicBezTo>
                  <a:cubicBezTo>
                    <a:pt x="321" y="15"/>
                    <a:pt x="321" y="16"/>
                    <a:pt x="321" y="16"/>
                  </a:cubicBezTo>
                  <a:cubicBezTo>
                    <a:pt x="321" y="17"/>
                    <a:pt x="320" y="17"/>
                    <a:pt x="320" y="17"/>
                  </a:cubicBezTo>
                  <a:cubicBezTo>
                    <a:pt x="316" y="15"/>
                    <a:pt x="312" y="13"/>
                    <a:pt x="309" y="12"/>
                  </a:cubicBezTo>
                  <a:cubicBezTo>
                    <a:pt x="308" y="12"/>
                    <a:pt x="308" y="12"/>
                    <a:pt x="308" y="12"/>
                  </a:cubicBezTo>
                  <a:cubicBezTo>
                    <a:pt x="308" y="12"/>
                    <a:pt x="308" y="11"/>
                    <a:pt x="308" y="11"/>
                  </a:cubicBezTo>
                  <a:close/>
                  <a:moveTo>
                    <a:pt x="361" y="41"/>
                  </a:moveTo>
                  <a:cubicBezTo>
                    <a:pt x="358" y="39"/>
                    <a:pt x="354" y="36"/>
                    <a:pt x="351" y="34"/>
                  </a:cubicBezTo>
                  <a:cubicBezTo>
                    <a:pt x="351" y="34"/>
                    <a:pt x="351" y="33"/>
                    <a:pt x="351" y="33"/>
                  </a:cubicBezTo>
                  <a:cubicBezTo>
                    <a:pt x="351" y="33"/>
                    <a:pt x="352" y="33"/>
                    <a:pt x="352" y="33"/>
                  </a:cubicBezTo>
                  <a:cubicBezTo>
                    <a:pt x="355" y="35"/>
                    <a:pt x="359" y="37"/>
                    <a:pt x="362" y="40"/>
                  </a:cubicBezTo>
                  <a:cubicBezTo>
                    <a:pt x="362" y="40"/>
                    <a:pt x="362" y="41"/>
                    <a:pt x="362" y="41"/>
                  </a:cubicBezTo>
                  <a:cubicBezTo>
                    <a:pt x="362" y="41"/>
                    <a:pt x="361" y="41"/>
                    <a:pt x="361" y="41"/>
                  </a:cubicBezTo>
                  <a:cubicBezTo>
                    <a:pt x="361" y="41"/>
                    <a:pt x="361" y="41"/>
                    <a:pt x="361" y="41"/>
                  </a:cubicBezTo>
                  <a:close/>
                  <a:moveTo>
                    <a:pt x="330" y="21"/>
                  </a:moveTo>
                  <a:cubicBezTo>
                    <a:pt x="330" y="20"/>
                    <a:pt x="331" y="20"/>
                    <a:pt x="331" y="20"/>
                  </a:cubicBezTo>
                  <a:cubicBezTo>
                    <a:pt x="335" y="22"/>
                    <a:pt x="338" y="24"/>
                    <a:pt x="342" y="26"/>
                  </a:cubicBezTo>
                  <a:cubicBezTo>
                    <a:pt x="342" y="26"/>
                    <a:pt x="342" y="27"/>
                    <a:pt x="342" y="27"/>
                  </a:cubicBezTo>
                  <a:cubicBezTo>
                    <a:pt x="342" y="28"/>
                    <a:pt x="341" y="28"/>
                    <a:pt x="341" y="28"/>
                  </a:cubicBezTo>
                  <a:cubicBezTo>
                    <a:pt x="338" y="25"/>
                    <a:pt x="334" y="24"/>
                    <a:pt x="331" y="22"/>
                  </a:cubicBezTo>
                  <a:cubicBezTo>
                    <a:pt x="331" y="22"/>
                    <a:pt x="331" y="22"/>
                    <a:pt x="331" y="22"/>
                  </a:cubicBezTo>
                  <a:cubicBezTo>
                    <a:pt x="330" y="21"/>
                    <a:pt x="330" y="21"/>
                    <a:pt x="330" y="21"/>
                  </a:cubicBezTo>
                  <a:close/>
                </a:path>
              </a:pathLst>
            </a:custGeom>
            <a:solidFill>
              <a:sysClr val="window" lastClr="FFFFFF"/>
            </a:solidFill>
            <a:ln w="14288" cap="flat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41" name="Freeform 2613"/>
            <p:cNvSpPr/>
            <p:nvPr/>
          </p:nvSpPr>
          <p:spPr bwMode="auto">
            <a:xfrm>
              <a:off x="4758432" y="967268"/>
              <a:ext cx="583998" cy="939297"/>
            </a:xfrm>
            <a:custGeom>
              <a:avLst/>
              <a:gdLst>
                <a:gd name="T0" fmla="*/ 83 w 182"/>
                <a:gd name="T1" fmla="*/ 0 h 292"/>
                <a:gd name="T2" fmla="*/ 29 w 182"/>
                <a:gd name="T3" fmla="*/ 13 h 292"/>
                <a:gd name="T4" fmla="*/ 28 w 182"/>
                <a:gd name="T5" fmla="*/ 48 h 292"/>
                <a:gd name="T6" fmla="*/ 54 w 182"/>
                <a:gd name="T7" fmla="*/ 39 h 292"/>
                <a:gd name="T8" fmla="*/ 82 w 182"/>
                <a:gd name="T9" fmla="*/ 34 h 292"/>
                <a:gd name="T10" fmla="*/ 83 w 182"/>
                <a:gd name="T11" fmla="*/ 34 h 292"/>
                <a:gd name="T12" fmla="*/ 115 w 182"/>
                <a:gd name="T13" fmla="*/ 47 h 292"/>
                <a:gd name="T14" fmla="*/ 127 w 182"/>
                <a:gd name="T15" fmla="*/ 78 h 292"/>
                <a:gd name="T16" fmla="*/ 113 w 182"/>
                <a:gd name="T17" fmla="*/ 108 h 292"/>
                <a:gd name="T18" fmla="*/ 80 w 182"/>
                <a:gd name="T19" fmla="*/ 120 h 292"/>
                <a:gd name="T20" fmla="*/ 79 w 182"/>
                <a:gd name="T21" fmla="*/ 120 h 292"/>
                <a:gd name="T22" fmla="*/ 56 w 182"/>
                <a:gd name="T23" fmla="*/ 120 h 292"/>
                <a:gd name="T24" fmla="*/ 56 w 182"/>
                <a:gd name="T25" fmla="*/ 155 h 292"/>
                <a:gd name="T26" fmla="*/ 79 w 182"/>
                <a:gd name="T27" fmla="*/ 155 h 292"/>
                <a:gd name="T28" fmla="*/ 125 w 182"/>
                <a:gd name="T29" fmla="*/ 170 h 292"/>
                <a:gd name="T30" fmla="*/ 141 w 182"/>
                <a:gd name="T31" fmla="*/ 209 h 292"/>
                <a:gd name="T32" fmla="*/ 124 w 182"/>
                <a:gd name="T33" fmla="*/ 241 h 292"/>
                <a:gd name="T34" fmla="*/ 81 w 182"/>
                <a:gd name="T35" fmla="*/ 257 h 292"/>
                <a:gd name="T36" fmla="*/ 79 w 182"/>
                <a:gd name="T37" fmla="*/ 257 h 292"/>
                <a:gd name="T38" fmla="*/ 0 w 182"/>
                <a:gd name="T39" fmla="*/ 232 h 292"/>
                <a:gd name="T40" fmla="*/ 0 w 182"/>
                <a:gd name="T41" fmla="*/ 268 h 292"/>
                <a:gd name="T42" fmla="*/ 79 w 182"/>
                <a:gd name="T43" fmla="*/ 292 h 292"/>
                <a:gd name="T44" fmla="*/ 81 w 182"/>
                <a:gd name="T45" fmla="*/ 292 h 292"/>
                <a:gd name="T46" fmla="*/ 155 w 182"/>
                <a:gd name="T47" fmla="*/ 265 h 292"/>
                <a:gd name="T48" fmla="*/ 181 w 182"/>
                <a:gd name="T49" fmla="*/ 212 h 292"/>
                <a:gd name="T50" fmla="*/ 134 w 182"/>
                <a:gd name="T51" fmla="*/ 136 h 292"/>
                <a:gd name="T52" fmla="*/ 166 w 182"/>
                <a:gd name="T53" fmla="*/ 77 h 292"/>
                <a:gd name="T54" fmla="*/ 142 w 182"/>
                <a:gd name="T55" fmla="*/ 22 h 292"/>
                <a:gd name="T56" fmla="*/ 85 w 182"/>
                <a:gd name="T57" fmla="*/ 0 h 292"/>
                <a:gd name="T58" fmla="*/ 83 w 182"/>
                <a:gd name="T5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2" h="292">
                  <a:moveTo>
                    <a:pt x="83" y="0"/>
                  </a:moveTo>
                  <a:cubicBezTo>
                    <a:pt x="65" y="0"/>
                    <a:pt x="47" y="4"/>
                    <a:pt x="29" y="1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5"/>
                    <a:pt x="43" y="42"/>
                    <a:pt x="54" y="39"/>
                  </a:cubicBezTo>
                  <a:cubicBezTo>
                    <a:pt x="65" y="36"/>
                    <a:pt x="74" y="34"/>
                    <a:pt x="82" y="34"/>
                  </a:cubicBezTo>
                  <a:cubicBezTo>
                    <a:pt x="82" y="34"/>
                    <a:pt x="83" y="34"/>
                    <a:pt x="83" y="34"/>
                  </a:cubicBezTo>
                  <a:cubicBezTo>
                    <a:pt x="96" y="35"/>
                    <a:pt x="107" y="39"/>
                    <a:pt x="115" y="47"/>
                  </a:cubicBezTo>
                  <a:cubicBezTo>
                    <a:pt x="123" y="55"/>
                    <a:pt x="127" y="65"/>
                    <a:pt x="127" y="78"/>
                  </a:cubicBezTo>
                  <a:cubicBezTo>
                    <a:pt x="127" y="90"/>
                    <a:pt x="122" y="100"/>
                    <a:pt x="113" y="108"/>
                  </a:cubicBezTo>
                  <a:cubicBezTo>
                    <a:pt x="104" y="116"/>
                    <a:pt x="93" y="120"/>
                    <a:pt x="80" y="120"/>
                  </a:cubicBezTo>
                  <a:cubicBezTo>
                    <a:pt x="79" y="120"/>
                    <a:pt x="79" y="120"/>
                    <a:pt x="79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99" y="155"/>
                    <a:pt x="114" y="160"/>
                    <a:pt x="125" y="170"/>
                  </a:cubicBezTo>
                  <a:cubicBezTo>
                    <a:pt x="136" y="180"/>
                    <a:pt x="142" y="193"/>
                    <a:pt x="141" y="209"/>
                  </a:cubicBezTo>
                  <a:cubicBezTo>
                    <a:pt x="141" y="220"/>
                    <a:pt x="135" y="231"/>
                    <a:pt x="124" y="241"/>
                  </a:cubicBezTo>
                  <a:cubicBezTo>
                    <a:pt x="112" y="251"/>
                    <a:pt x="98" y="257"/>
                    <a:pt x="81" y="257"/>
                  </a:cubicBezTo>
                  <a:cubicBezTo>
                    <a:pt x="80" y="257"/>
                    <a:pt x="80" y="257"/>
                    <a:pt x="79" y="257"/>
                  </a:cubicBezTo>
                  <a:cubicBezTo>
                    <a:pt x="54" y="256"/>
                    <a:pt x="27" y="248"/>
                    <a:pt x="0" y="232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3" y="283"/>
                    <a:pt x="50" y="291"/>
                    <a:pt x="79" y="292"/>
                  </a:cubicBezTo>
                  <a:cubicBezTo>
                    <a:pt x="80" y="292"/>
                    <a:pt x="80" y="292"/>
                    <a:pt x="81" y="292"/>
                  </a:cubicBezTo>
                  <a:cubicBezTo>
                    <a:pt x="111" y="292"/>
                    <a:pt x="135" y="283"/>
                    <a:pt x="155" y="265"/>
                  </a:cubicBezTo>
                  <a:cubicBezTo>
                    <a:pt x="172" y="248"/>
                    <a:pt x="181" y="231"/>
                    <a:pt x="181" y="212"/>
                  </a:cubicBezTo>
                  <a:cubicBezTo>
                    <a:pt x="182" y="176"/>
                    <a:pt x="166" y="151"/>
                    <a:pt x="134" y="136"/>
                  </a:cubicBezTo>
                  <a:cubicBezTo>
                    <a:pt x="155" y="122"/>
                    <a:pt x="166" y="102"/>
                    <a:pt x="166" y="77"/>
                  </a:cubicBezTo>
                  <a:cubicBezTo>
                    <a:pt x="166" y="55"/>
                    <a:pt x="158" y="37"/>
                    <a:pt x="142" y="22"/>
                  </a:cubicBezTo>
                  <a:cubicBezTo>
                    <a:pt x="127" y="8"/>
                    <a:pt x="107" y="0"/>
                    <a:pt x="85" y="0"/>
                  </a:cubicBezTo>
                  <a:cubicBezTo>
                    <a:pt x="84" y="0"/>
                    <a:pt x="84" y="0"/>
                    <a:pt x="83" y="0"/>
                  </a:cubicBezTo>
                </a:path>
              </a:pathLst>
            </a:custGeom>
            <a:solidFill>
              <a:sysClr val="windowText" lastClr="000000">
                <a:alpha val="29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42" name="Freeform 2605"/>
            <p:cNvSpPr/>
            <p:nvPr/>
          </p:nvSpPr>
          <p:spPr bwMode="auto">
            <a:xfrm>
              <a:off x="4748225" y="898266"/>
              <a:ext cx="594889" cy="1038671"/>
            </a:xfrm>
            <a:custGeom>
              <a:avLst/>
              <a:gdLst>
                <a:gd name="T0" fmla="*/ 81 w 185"/>
                <a:gd name="T1" fmla="*/ 284 h 323"/>
                <a:gd name="T2" fmla="*/ 126 w 185"/>
                <a:gd name="T3" fmla="*/ 266 h 323"/>
                <a:gd name="T4" fmla="*/ 144 w 185"/>
                <a:gd name="T5" fmla="*/ 232 h 323"/>
                <a:gd name="T6" fmla="*/ 128 w 185"/>
                <a:gd name="T7" fmla="*/ 188 h 323"/>
                <a:gd name="T8" fmla="*/ 81 w 185"/>
                <a:gd name="T9" fmla="*/ 172 h 323"/>
                <a:gd name="T10" fmla="*/ 57 w 185"/>
                <a:gd name="T11" fmla="*/ 171 h 323"/>
                <a:gd name="T12" fmla="*/ 57 w 185"/>
                <a:gd name="T13" fmla="*/ 132 h 323"/>
                <a:gd name="T14" fmla="*/ 80 w 185"/>
                <a:gd name="T15" fmla="*/ 133 h 323"/>
                <a:gd name="T16" fmla="*/ 115 w 185"/>
                <a:gd name="T17" fmla="*/ 120 h 323"/>
                <a:gd name="T18" fmla="*/ 129 w 185"/>
                <a:gd name="T19" fmla="*/ 86 h 323"/>
                <a:gd name="T20" fmla="*/ 117 w 185"/>
                <a:gd name="T21" fmla="*/ 52 h 323"/>
                <a:gd name="T22" fmla="*/ 85 w 185"/>
                <a:gd name="T23" fmla="*/ 38 h 323"/>
                <a:gd name="T24" fmla="*/ 55 w 185"/>
                <a:gd name="T25" fmla="*/ 43 h 323"/>
                <a:gd name="T26" fmla="*/ 29 w 185"/>
                <a:gd name="T27" fmla="*/ 53 h 323"/>
                <a:gd name="T28" fmla="*/ 30 w 185"/>
                <a:gd name="T29" fmla="*/ 15 h 323"/>
                <a:gd name="T30" fmla="*/ 86 w 185"/>
                <a:gd name="T31" fmla="*/ 0 h 323"/>
                <a:gd name="T32" fmla="*/ 145 w 185"/>
                <a:gd name="T33" fmla="*/ 25 h 323"/>
                <a:gd name="T34" fmla="*/ 169 w 185"/>
                <a:gd name="T35" fmla="*/ 85 h 323"/>
                <a:gd name="T36" fmla="*/ 136 w 185"/>
                <a:gd name="T37" fmla="*/ 151 h 323"/>
                <a:gd name="T38" fmla="*/ 184 w 185"/>
                <a:gd name="T39" fmla="*/ 234 h 323"/>
                <a:gd name="T40" fmla="*/ 157 w 185"/>
                <a:gd name="T41" fmla="*/ 293 h 323"/>
                <a:gd name="T42" fmla="*/ 80 w 185"/>
                <a:gd name="T43" fmla="*/ 323 h 323"/>
                <a:gd name="T44" fmla="*/ 0 w 185"/>
                <a:gd name="T45" fmla="*/ 296 h 323"/>
                <a:gd name="T46" fmla="*/ 0 w 185"/>
                <a:gd name="T47" fmla="*/ 256 h 323"/>
                <a:gd name="T48" fmla="*/ 81 w 185"/>
                <a:gd name="T49" fmla="*/ 28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5" h="323">
                  <a:moveTo>
                    <a:pt x="81" y="284"/>
                  </a:moveTo>
                  <a:cubicBezTo>
                    <a:pt x="98" y="284"/>
                    <a:pt x="114" y="278"/>
                    <a:pt x="126" y="266"/>
                  </a:cubicBezTo>
                  <a:cubicBezTo>
                    <a:pt x="138" y="255"/>
                    <a:pt x="144" y="244"/>
                    <a:pt x="144" y="232"/>
                  </a:cubicBezTo>
                  <a:cubicBezTo>
                    <a:pt x="144" y="213"/>
                    <a:pt x="139" y="199"/>
                    <a:pt x="128" y="188"/>
                  </a:cubicBezTo>
                  <a:cubicBezTo>
                    <a:pt x="116" y="177"/>
                    <a:pt x="101" y="172"/>
                    <a:pt x="81" y="172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94" y="133"/>
                    <a:pt x="106" y="129"/>
                    <a:pt x="115" y="120"/>
                  </a:cubicBezTo>
                  <a:cubicBezTo>
                    <a:pt x="124" y="111"/>
                    <a:pt x="129" y="100"/>
                    <a:pt x="129" y="86"/>
                  </a:cubicBezTo>
                  <a:cubicBezTo>
                    <a:pt x="130" y="72"/>
                    <a:pt x="126" y="61"/>
                    <a:pt x="117" y="52"/>
                  </a:cubicBezTo>
                  <a:cubicBezTo>
                    <a:pt x="109" y="43"/>
                    <a:pt x="98" y="38"/>
                    <a:pt x="85" y="38"/>
                  </a:cubicBezTo>
                  <a:cubicBezTo>
                    <a:pt x="77" y="38"/>
                    <a:pt x="67" y="40"/>
                    <a:pt x="55" y="43"/>
                  </a:cubicBezTo>
                  <a:cubicBezTo>
                    <a:pt x="44" y="46"/>
                    <a:pt x="35" y="50"/>
                    <a:pt x="29" y="53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49" y="5"/>
                    <a:pt x="68" y="0"/>
                    <a:pt x="86" y="0"/>
                  </a:cubicBezTo>
                  <a:cubicBezTo>
                    <a:pt x="110" y="1"/>
                    <a:pt x="129" y="9"/>
                    <a:pt x="145" y="25"/>
                  </a:cubicBezTo>
                  <a:cubicBezTo>
                    <a:pt x="161" y="41"/>
                    <a:pt x="169" y="61"/>
                    <a:pt x="169" y="85"/>
                  </a:cubicBezTo>
                  <a:cubicBezTo>
                    <a:pt x="168" y="113"/>
                    <a:pt x="158" y="135"/>
                    <a:pt x="136" y="151"/>
                  </a:cubicBezTo>
                  <a:cubicBezTo>
                    <a:pt x="169" y="167"/>
                    <a:pt x="185" y="195"/>
                    <a:pt x="184" y="234"/>
                  </a:cubicBezTo>
                  <a:cubicBezTo>
                    <a:pt x="184" y="255"/>
                    <a:pt x="175" y="275"/>
                    <a:pt x="157" y="293"/>
                  </a:cubicBezTo>
                  <a:cubicBezTo>
                    <a:pt x="137" y="313"/>
                    <a:pt x="111" y="323"/>
                    <a:pt x="80" y="323"/>
                  </a:cubicBezTo>
                  <a:cubicBezTo>
                    <a:pt x="50" y="322"/>
                    <a:pt x="23" y="313"/>
                    <a:pt x="0" y="29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8" y="274"/>
                    <a:pt x="54" y="283"/>
                    <a:pt x="81" y="2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>
                    <a:lumMod val="75000"/>
                    <a:lumOff val="25000"/>
                  </a:prstClr>
                </a:solidFill>
                <a:latin typeface="Calibri" pitchFamily="34" charset="0"/>
                <a:ea typeface="宋体" charset="-122"/>
              </a:endParaRPr>
            </a:p>
          </p:txBody>
        </p:sp>
      </p:grpSp>
      <p:sp>
        <p:nvSpPr>
          <p:cNvPr id="80" name="Oval 2589"/>
          <p:cNvSpPr>
            <a:spLocks noChangeArrowheads="1"/>
          </p:cNvSpPr>
          <p:nvPr/>
        </p:nvSpPr>
        <p:spPr bwMode="auto">
          <a:xfrm>
            <a:off x="3139811" y="2519200"/>
            <a:ext cx="1355574" cy="1432258"/>
          </a:xfrm>
          <a:prstGeom prst="ellipse">
            <a:avLst/>
          </a:prstGeom>
          <a:gradFill>
            <a:gsLst>
              <a:gs pos="0">
                <a:sysClr val="window" lastClr="FFFFFF">
                  <a:alpha val="15000"/>
                </a:sysClr>
              </a:gs>
              <a:gs pos="100000">
                <a:sysClr val="window" lastClr="FFFFFF">
                  <a:lumMod val="95000"/>
                  <a:alpha val="0"/>
                </a:sys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131" name="TextBox 159"/>
          <p:cNvSpPr txBox="1"/>
          <p:nvPr/>
        </p:nvSpPr>
        <p:spPr>
          <a:xfrm>
            <a:off x="3917465" y="3115232"/>
            <a:ext cx="1116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定期</a:t>
            </a:r>
            <a:endParaRPr lang="en-US" altLang="zh-CN" sz="2200" spc="64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zh-CN" altLang="en-US" sz="2200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随访</a:t>
            </a:r>
          </a:p>
        </p:txBody>
      </p:sp>
      <p:sp>
        <p:nvSpPr>
          <p:cNvPr id="133" name="Freeform 50"/>
          <p:cNvSpPr>
            <a:spLocks noEditPoints="1"/>
          </p:cNvSpPr>
          <p:nvPr/>
        </p:nvSpPr>
        <p:spPr bwMode="auto">
          <a:xfrm>
            <a:off x="5352895" y="2561991"/>
            <a:ext cx="610251" cy="415453"/>
          </a:xfrm>
          <a:custGeom>
            <a:avLst/>
            <a:gdLst>
              <a:gd name="T0" fmla="*/ 24 w 150"/>
              <a:gd name="T1" fmla="*/ 77 h 102"/>
              <a:gd name="T2" fmla="*/ 60 w 150"/>
              <a:gd name="T3" fmla="*/ 81 h 102"/>
              <a:gd name="T4" fmla="*/ 60 w 150"/>
              <a:gd name="T5" fmla="*/ 55 h 102"/>
              <a:gd name="T6" fmla="*/ 24 w 150"/>
              <a:gd name="T7" fmla="*/ 58 h 102"/>
              <a:gd name="T8" fmla="*/ 60 w 150"/>
              <a:gd name="T9" fmla="*/ 55 h 102"/>
              <a:gd name="T10" fmla="*/ 24 w 150"/>
              <a:gd name="T11" fmla="*/ 66 h 102"/>
              <a:gd name="T12" fmla="*/ 60 w 150"/>
              <a:gd name="T13" fmla="*/ 70 h 102"/>
              <a:gd name="T14" fmla="*/ 60 w 150"/>
              <a:gd name="T15" fmla="*/ 24 h 102"/>
              <a:gd name="T16" fmla="*/ 24 w 150"/>
              <a:gd name="T17" fmla="*/ 45 h 102"/>
              <a:gd name="T18" fmla="*/ 60 w 150"/>
              <a:gd name="T19" fmla="*/ 24 h 102"/>
              <a:gd name="T20" fmla="*/ 71 w 150"/>
              <a:gd name="T21" fmla="*/ 0 h 102"/>
              <a:gd name="T22" fmla="*/ 0 w 150"/>
              <a:gd name="T23" fmla="*/ 0 h 102"/>
              <a:gd name="T24" fmla="*/ 80 w 150"/>
              <a:gd name="T25" fmla="*/ 102 h 102"/>
              <a:gd name="T26" fmla="*/ 150 w 150"/>
              <a:gd name="T27" fmla="*/ 102 h 102"/>
              <a:gd name="T28" fmla="*/ 117 w 150"/>
              <a:gd name="T29" fmla="*/ 0 h 102"/>
              <a:gd name="T30" fmla="*/ 10 w 150"/>
              <a:gd name="T31" fmla="*/ 92 h 102"/>
              <a:gd name="T32" fmla="*/ 70 w 150"/>
              <a:gd name="T33" fmla="*/ 10 h 102"/>
              <a:gd name="T34" fmla="*/ 141 w 150"/>
              <a:gd name="T35" fmla="*/ 92 h 102"/>
              <a:gd name="T36" fmla="*/ 80 w 150"/>
              <a:gd name="T37" fmla="*/ 10 h 102"/>
              <a:gd name="T38" fmla="*/ 113 w 150"/>
              <a:gd name="T39" fmla="*/ 23 h 102"/>
              <a:gd name="T40" fmla="*/ 140 w 150"/>
              <a:gd name="T41" fmla="*/ 38 h 102"/>
              <a:gd name="T42" fmla="*/ 141 w 150"/>
              <a:gd name="T43" fmla="*/ 92 h 102"/>
              <a:gd name="T44" fmla="*/ 128 w 150"/>
              <a:gd name="T45" fmla="*/ 58 h 102"/>
              <a:gd name="T46" fmla="*/ 93 w 150"/>
              <a:gd name="T47" fmla="*/ 55 h 102"/>
              <a:gd name="T48" fmla="*/ 93 w 150"/>
              <a:gd name="T49" fmla="*/ 70 h 102"/>
              <a:gd name="T50" fmla="*/ 128 w 150"/>
              <a:gd name="T51" fmla="*/ 66 h 102"/>
              <a:gd name="T52" fmla="*/ 93 w 150"/>
              <a:gd name="T53" fmla="*/ 70 h 102"/>
              <a:gd name="T54" fmla="*/ 93 w 150"/>
              <a:gd name="T55" fmla="*/ 43 h 102"/>
              <a:gd name="T56" fmla="*/ 109 w 150"/>
              <a:gd name="T57" fmla="*/ 46 h 102"/>
              <a:gd name="T58" fmla="*/ 93 w 150"/>
              <a:gd name="T59" fmla="*/ 81 h 102"/>
              <a:gd name="T60" fmla="*/ 128 w 150"/>
              <a:gd name="T61" fmla="*/ 77 h 102"/>
              <a:gd name="T62" fmla="*/ 93 w 150"/>
              <a:gd name="T6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0" h="102">
                <a:moveTo>
                  <a:pt x="60" y="77"/>
                </a:moveTo>
                <a:cubicBezTo>
                  <a:pt x="24" y="77"/>
                  <a:pt x="24" y="77"/>
                  <a:pt x="24" y="77"/>
                </a:cubicBezTo>
                <a:cubicBezTo>
                  <a:pt x="24" y="81"/>
                  <a:pt x="24" y="81"/>
                  <a:pt x="24" y="81"/>
                </a:cubicBezTo>
                <a:cubicBezTo>
                  <a:pt x="60" y="81"/>
                  <a:pt x="60" y="81"/>
                  <a:pt x="60" y="81"/>
                </a:cubicBezTo>
                <a:lnTo>
                  <a:pt x="60" y="77"/>
                </a:lnTo>
                <a:close/>
                <a:moveTo>
                  <a:pt x="60" y="55"/>
                </a:moveTo>
                <a:cubicBezTo>
                  <a:pt x="24" y="55"/>
                  <a:pt x="24" y="55"/>
                  <a:pt x="24" y="55"/>
                </a:cubicBezTo>
                <a:cubicBezTo>
                  <a:pt x="24" y="58"/>
                  <a:pt x="24" y="58"/>
                  <a:pt x="24" y="58"/>
                </a:cubicBezTo>
                <a:cubicBezTo>
                  <a:pt x="60" y="58"/>
                  <a:pt x="60" y="58"/>
                  <a:pt x="60" y="58"/>
                </a:cubicBezTo>
                <a:lnTo>
                  <a:pt x="60" y="55"/>
                </a:lnTo>
                <a:close/>
                <a:moveTo>
                  <a:pt x="60" y="66"/>
                </a:moveTo>
                <a:cubicBezTo>
                  <a:pt x="24" y="66"/>
                  <a:pt x="24" y="66"/>
                  <a:pt x="24" y="66"/>
                </a:cubicBezTo>
                <a:cubicBezTo>
                  <a:pt x="24" y="70"/>
                  <a:pt x="24" y="70"/>
                  <a:pt x="24" y="70"/>
                </a:cubicBezTo>
                <a:cubicBezTo>
                  <a:pt x="60" y="70"/>
                  <a:pt x="60" y="70"/>
                  <a:pt x="60" y="70"/>
                </a:cubicBezTo>
                <a:lnTo>
                  <a:pt x="60" y="66"/>
                </a:lnTo>
                <a:close/>
                <a:moveTo>
                  <a:pt x="60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45"/>
                  <a:pt x="24" y="45"/>
                  <a:pt x="24" y="45"/>
                </a:cubicBezTo>
                <a:cubicBezTo>
                  <a:pt x="60" y="45"/>
                  <a:pt x="60" y="45"/>
                  <a:pt x="60" y="45"/>
                </a:cubicBezTo>
                <a:lnTo>
                  <a:pt x="60" y="24"/>
                </a:lnTo>
                <a:close/>
                <a:moveTo>
                  <a:pt x="117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2"/>
                  <a:pt x="0" y="102"/>
                  <a:pt x="0" y="102"/>
                </a:cubicBezTo>
                <a:cubicBezTo>
                  <a:pt x="80" y="102"/>
                  <a:pt x="80" y="102"/>
                  <a:pt x="80" y="102"/>
                </a:cubicBezTo>
                <a:cubicBezTo>
                  <a:pt x="80" y="102"/>
                  <a:pt x="80" y="102"/>
                  <a:pt x="80" y="102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34"/>
                  <a:pt x="150" y="34"/>
                  <a:pt x="150" y="34"/>
                </a:cubicBezTo>
                <a:lnTo>
                  <a:pt x="117" y="0"/>
                </a:lnTo>
                <a:close/>
                <a:moveTo>
                  <a:pt x="70" y="92"/>
                </a:moveTo>
                <a:cubicBezTo>
                  <a:pt x="10" y="92"/>
                  <a:pt x="10" y="92"/>
                  <a:pt x="10" y="92"/>
                </a:cubicBezTo>
                <a:cubicBezTo>
                  <a:pt x="10" y="10"/>
                  <a:pt x="10" y="10"/>
                  <a:pt x="10" y="10"/>
                </a:cubicBezTo>
                <a:cubicBezTo>
                  <a:pt x="70" y="10"/>
                  <a:pt x="70" y="10"/>
                  <a:pt x="70" y="10"/>
                </a:cubicBezTo>
                <a:lnTo>
                  <a:pt x="70" y="92"/>
                </a:lnTo>
                <a:close/>
                <a:moveTo>
                  <a:pt x="141" y="92"/>
                </a:moveTo>
                <a:cubicBezTo>
                  <a:pt x="80" y="92"/>
                  <a:pt x="80" y="92"/>
                  <a:pt x="80" y="92"/>
                </a:cubicBezTo>
                <a:cubicBezTo>
                  <a:pt x="80" y="10"/>
                  <a:pt x="80" y="10"/>
                  <a:pt x="80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3" y="23"/>
                  <a:pt x="112" y="37"/>
                  <a:pt x="123" y="38"/>
                </a:cubicBezTo>
                <a:cubicBezTo>
                  <a:pt x="131" y="38"/>
                  <a:pt x="137" y="38"/>
                  <a:pt x="140" y="38"/>
                </a:cubicBezTo>
                <a:cubicBezTo>
                  <a:pt x="141" y="38"/>
                  <a:pt x="141" y="38"/>
                  <a:pt x="141" y="38"/>
                </a:cubicBezTo>
                <a:lnTo>
                  <a:pt x="141" y="92"/>
                </a:lnTo>
                <a:close/>
                <a:moveTo>
                  <a:pt x="93" y="58"/>
                </a:moveTo>
                <a:cubicBezTo>
                  <a:pt x="128" y="58"/>
                  <a:pt x="128" y="58"/>
                  <a:pt x="128" y="58"/>
                </a:cubicBezTo>
                <a:cubicBezTo>
                  <a:pt x="128" y="55"/>
                  <a:pt x="128" y="55"/>
                  <a:pt x="128" y="55"/>
                </a:cubicBezTo>
                <a:cubicBezTo>
                  <a:pt x="93" y="55"/>
                  <a:pt x="93" y="55"/>
                  <a:pt x="93" y="55"/>
                </a:cubicBezTo>
                <a:lnTo>
                  <a:pt x="93" y="58"/>
                </a:lnTo>
                <a:close/>
                <a:moveTo>
                  <a:pt x="93" y="70"/>
                </a:moveTo>
                <a:cubicBezTo>
                  <a:pt x="128" y="70"/>
                  <a:pt x="128" y="70"/>
                  <a:pt x="128" y="70"/>
                </a:cubicBezTo>
                <a:cubicBezTo>
                  <a:pt x="128" y="66"/>
                  <a:pt x="128" y="66"/>
                  <a:pt x="128" y="66"/>
                </a:cubicBezTo>
                <a:cubicBezTo>
                  <a:pt x="93" y="66"/>
                  <a:pt x="93" y="66"/>
                  <a:pt x="93" y="66"/>
                </a:cubicBezTo>
                <a:lnTo>
                  <a:pt x="93" y="70"/>
                </a:lnTo>
                <a:close/>
                <a:moveTo>
                  <a:pt x="109" y="43"/>
                </a:moveTo>
                <a:cubicBezTo>
                  <a:pt x="93" y="43"/>
                  <a:pt x="93" y="43"/>
                  <a:pt x="93" y="43"/>
                </a:cubicBezTo>
                <a:cubicBezTo>
                  <a:pt x="93" y="46"/>
                  <a:pt x="93" y="46"/>
                  <a:pt x="93" y="46"/>
                </a:cubicBezTo>
                <a:cubicBezTo>
                  <a:pt x="109" y="46"/>
                  <a:pt x="109" y="46"/>
                  <a:pt x="109" y="46"/>
                </a:cubicBezTo>
                <a:lnTo>
                  <a:pt x="109" y="43"/>
                </a:lnTo>
                <a:close/>
                <a:moveTo>
                  <a:pt x="93" y="81"/>
                </a:moveTo>
                <a:cubicBezTo>
                  <a:pt x="128" y="81"/>
                  <a:pt x="128" y="81"/>
                  <a:pt x="128" y="81"/>
                </a:cubicBezTo>
                <a:cubicBezTo>
                  <a:pt x="128" y="77"/>
                  <a:pt x="128" y="77"/>
                  <a:pt x="128" y="77"/>
                </a:cubicBezTo>
                <a:cubicBezTo>
                  <a:pt x="93" y="77"/>
                  <a:pt x="93" y="77"/>
                  <a:pt x="93" y="77"/>
                </a:cubicBezTo>
                <a:lnTo>
                  <a:pt x="93" y="81"/>
                </a:lnTo>
                <a:close/>
              </a:path>
            </a:pathLst>
          </a:custGeom>
          <a:solidFill>
            <a:srgbClr val="5F938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134" name="Freeform 51"/>
          <p:cNvSpPr>
            <a:spLocks noEditPoints="1"/>
          </p:cNvSpPr>
          <p:nvPr/>
        </p:nvSpPr>
        <p:spPr bwMode="auto">
          <a:xfrm>
            <a:off x="5334000" y="4052415"/>
            <a:ext cx="720578" cy="436140"/>
          </a:xfrm>
          <a:custGeom>
            <a:avLst/>
            <a:gdLst>
              <a:gd name="T0" fmla="*/ 66 w 177"/>
              <a:gd name="T1" fmla="*/ 36 h 107"/>
              <a:gd name="T2" fmla="*/ 86 w 177"/>
              <a:gd name="T3" fmla="*/ 5 h 107"/>
              <a:gd name="T4" fmla="*/ 61 w 177"/>
              <a:gd name="T5" fmla="*/ 2 h 107"/>
              <a:gd name="T6" fmla="*/ 0 w 177"/>
              <a:gd name="T7" fmla="*/ 44 h 107"/>
              <a:gd name="T8" fmla="*/ 48 w 177"/>
              <a:gd name="T9" fmla="*/ 85 h 107"/>
              <a:gd name="T10" fmla="*/ 36 w 177"/>
              <a:gd name="T11" fmla="*/ 107 h 107"/>
              <a:gd name="T12" fmla="*/ 68 w 177"/>
              <a:gd name="T13" fmla="*/ 86 h 107"/>
              <a:gd name="T14" fmla="*/ 104 w 177"/>
              <a:gd name="T15" fmla="*/ 74 h 107"/>
              <a:gd name="T16" fmla="*/ 66 w 177"/>
              <a:gd name="T17" fmla="*/ 36 h 107"/>
              <a:gd name="T18" fmla="*/ 177 w 177"/>
              <a:gd name="T19" fmla="*/ 36 h 107"/>
              <a:gd name="T20" fmla="*/ 123 w 177"/>
              <a:gd name="T21" fmla="*/ 0 h 107"/>
              <a:gd name="T22" fmla="*/ 70 w 177"/>
              <a:gd name="T23" fmla="*/ 36 h 107"/>
              <a:gd name="T24" fmla="*/ 118 w 177"/>
              <a:gd name="T25" fmla="*/ 72 h 107"/>
              <a:gd name="T26" fmla="*/ 145 w 177"/>
              <a:gd name="T27" fmla="*/ 91 h 107"/>
              <a:gd name="T28" fmla="*/ 135 w 177"/>
              <a:gd name="T29" fmla="*/ 72 h 107"/>
              <a:gd name="T30" fmla="*/ 177 w 177"/>
              <a:gd name="T31" fmla="*/ 3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107">
                <a:moveTo>
                  <a:pt x="66" y="36"/>
                </a:moveTo>
                <a:cubicBezTo>
                  <a:pt x="66" y="23"/>
                  <a:pt x="74" y="13"/>
                  <a:pt x="86" y="5"/>
                </a:cubicBezTo>
                <a:cubicBezTo>
                  <a:pt x="79" y="3"/>
                  <a:pt x="70" y="2"/>
                  <a:pt x="61" y="2"/>
                </a:cubicBezTo>
                <a:cubicBezTo>
                  <a:pt x="27" y="2"/>
                  <a:pt x="0" y="21"/>
                  <a:pt x="0" y="44"/>
                </a:cubicBezTo>
                <a:cubicBezTo>
                  <a:pt x="0" y="64"/>
                  <a:pt x="20" y="81"/>
                  <a:pt x="48" y="85"/>
                </a:cubicBezTo>
                <a:cubicBezTo>
                  <a:pt x="48" y="95"/>
                  <a:pt x="36" y="107"/>
                  <a:pt x="36" y="107"/>
                </a:cubicBezTo>
                <a:cubicBezTo>
                  <a:pt x="51" y="107"/>
                  <a:pt x="63" y="92"/>
                  <a:pt x="68" y="86"/>
                </a:cubicBezTo>
                <a:cubicBezTo>
                  <a:pt x="82" y="85"/>
                  <a:pt x="94" y="81"/>
                  <a:pt x="104" y="74"/>
                </a:cubicBezTo>
                <a:cubicBezTo>
                  <a:pt x="82" y="69"/>
                  <a:pt x="66" y="55"/>
                  <a:pt x="66" y="36"/>
                </a:cubicBezTo>
                <a:close/>
                <a:moveTo>
                  <a:pt x="177" y="36"/>
                </a:moveTo>
                <a:cubicBezTo>
                  <a:pt x="177" y="16"/>
                  <a:pt x="153" y="0"/>
                  <a:pt x="123" y="0"/>
                </a:cubicBezTo>
                <a:cubicBezTo>
                  <a:pt x="94" y="0"/>
                  <a:pt x="70" y="16"/>
                  <a:pt x="70" y="36"/>
                </a:cubicBezTo>
                <a:cubicBezTo>
                  <a:pt x="70" y="55"/>
                  <a:pt x="91" y="71"/>
                  <a:pt x="118" y="72"/>
                </a:cubicBezTo>
                <a:cubicBezTo>
                  <a:pt x="121" y="78"/>
                  <a:pt x="132" y="91"/>
                  <a:pt x="145" y="91"/>
                </a:cubicBezTo>
                <a:cubicBezTo>
                  <a:pt x="145" y="91"/>
                  <a:pt x="135" y="81"/>
                  <a:pt x="135" y="72"/>
                </a:cubicBezTo>
                <a:cubicBezTo>
                  <a:pt x="159" y="68"/>
                  <a:pt x="177" y="54"/>
                  <a:pt x="177" y="36"/>
                </a:cubicBezTo>
                <a:close/>
              </a:path>
            </a:pathLst>
          </a:custGeom>
          <a:solidFill>
            <a:srgbClr val="F2C06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kern="0">
              <a:solidFill>
                <a:prstClr val="black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135" name="Freeform 52"/>
          <p:cNvSpPr>
            <a:spLocks noEditPoints="1"/>
          </p:cNvSpPr>
          <p:nvPr/>
        </p:nvSpPr>
        <p:spPr bwMode="auto">
          <a:xfrm>
            <a:off x="5412458" y="5563527"/>
            <a:ext cx="618871" cy="415454"/>
          </a:xfrm>
          <a:custGeom>
            <a:avLst/>
            <a:gdLst>
              <a:gd name="T0" fmla="*/ 0 w 152"/>
              <a:gd name="T1" fmla="*/ 7 h 102"/>
              <a:gd name="T2" fmla="*/ 0 w 152"/>
              <a:gd name="T3" fmla="*/ 95 h 102"/>
              <a:gd name="T4" fmla="*/ 48 w 152"/>
              <a:gd name="T5" fmla="*/ 39 h 102"/>
              <a:gd name="T6" fmla="*/ 0 w 152"/>
              <a:gd name="T7" fmla="*/ 7 h 102"/>
              <a:gd name="T8" fmla="*/ 151 w 152"/>
              <a:gd name="T9" fmla="*/ 0 h 102"/>
              <a:gd name="T10" fmla="*/ 151 w 152"/>
              <a:gd name="T11" fmla="*/ 0 h 102"/>
              <a:gd name="T12" fmla="*/ 3 w 152"/>
              <a:gd name="T13" fmla="*/ 0 h 102"/>
              <a:gd name="T14" fmla="*/ 78 w 152"/>
              <a:gd name="T15" fmla="*/ 50 h 102"/>
              <a:gd name="T16" fmla="*/ 151 w 152"/>
              <a:gd name="T17" fmla="*/ 0 h 102"/>
              <a:gd name="T18" fmla="*/ 80 w 152"/>
              <a:gd name="T19" fmla="*/ 58 h 102"/>
              <a:gd name="T20" fmla="*/ 80 w 152"/>
              <a:gd name="T21" fmla="*/ 58 h 102"/>
              <a:gd name="T22" fmla="*/ 78 w 152"/>
              <a:gd name="T23" fmla="*/ 58 h 102"/>
              <a:gd name="T24" fmla="*/ 78 w 152"/>
              <a:gd name="T25" fmla="*/ 58 h 102"/>
              <a:gd name="T26" fmla="*/ 78 w 152"/>
              <a:gd name="T27" fmla="*/ 58 h 102"/>
              <a:gd name="T28" fmla="*/ 78 w 152"/>
              <a:gd name="T29" fmla="*/ 58 h 102"/>
              <a:gd name="T30" fmla="*/ 78 w 152"/>
              <a:gd name="T31" fmla="*/ 58 h 102"/>
              <a:gd name="T32" fmla="*/ 76 w 152"/>
              <a:gd name="T33" fmla="*/ 58 h 102"/>
              <a:gd name="T34" fmla="*/ 76 w 152"/>
              <a:gd name="T35" fmla="*/ 58 h 102"/>
              <a:gd name="T36" fmla="*/ 55 w 152"/>
              <a:gd name="T37" fmla="*/ 43 h 102"/>
              <a:gd name="T38" fmla="*/ 4 w 152"/>
              <a:gd name="T39" fmla="*/ 102 h 102"/>
              <a:gd name="T40" fmla="*/ 147 w 152"/>
              <a:gd name="T41" fmla="*/ 102 h 102"/>
              <a:gd name="T42" fmla="*/ 100 w 152"/>
              <a:gd name="T43" fmla="*/ 44 h 102"/>
              <a:gd name="T44" fmla="*/ 80 w 152"/>
              <a:gd name="T45" fmla="*/ 58 h 102"/>
              <a:gd name="T46" fmla="*/ 106 w 152"/>
              <a:gd name="T47" fmla="*/ 40 h 102"/>
              <a:gd name="T48" fmla="*/ 152 w 152"/>
              <a:gd name="T49" fmla="*/ 96 h 102"/>
              <a:gd name="T50" fmla="*/ 152 w 152"/>
              <a:gd name="T51" fmla="*/ 8 h 102"/>
              <a:gd name="T52" fmla="*/ 106 w 152"/>
              <a:gd name="T53" fmla="*/ 4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2" h="102">
                <a:moveTo>
                  <a:pt x="0" y="7"/>
                </a:moveTo>
                <a:cubicBezTo>
                  <a:pt x="0" y="95"/>
                  <a:pt x="0" y="95"/>
                  <a:pt x="0" y="95"/>
                </a:cubicBezTo>
                <a:cubicBezTo>
                  <a:pt x="48" y="39"/>
                  <a:pt x="48" y="39"/>
                  <a:pt x="48" y="39"/>
                </a:cubicBezTo>
                <a:lnTo>
                  <a:pt x="0" y="7"/>
                </a:lnTo>
                <a:close/>
                <a:moveTo>
                  <a:pt x="151" y="0"/>
                </a:moveTo>
                <a:cubicBezTo>
                  <a:pt x="151" y="0"/>
                  <a:pt x="151" y="0"/>
                  <a:pt x="151" y="0"/>
                </a:cubicBezTo>
                <a:cubicBezTo>
                  <a:pt x="3" y="0"/>
                  <a:pt x="3" y="0"/>
                  <a:pt x="3" y="0"/>
                </a:cubicBezTo>
                <a:cubicBezTo>
                  <a:pt x="78" y="50"/>
                  <a:pt x="78" y="50"/>
                  <a:pt x="78" y="50"/>
                </a:cubicBezTo>
                <a:lnTo>
                  <a:pt x="151" y="0"/>
                </a:lnTo>
                <a:close/>
                <a:moveTo>
                  <a:pt x="80" y="58"/>
                </a:moveTo>
                <a:cubicBezTo>
                  <a:pt x="80" y="58"/>
                  <a:pt x="80" y="58"/>
                  <a:pt x="80" y="58"/>
                </a:cubicBezTo>
                <a:cubicBezTo>
                  <a:pt x="79" y="58"/>
                  <a:pt x="79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7" y="58"/>
                  <a:pt x="77" y="58"/>
                  <a:pt x="76" y="58"/>
                </a:cubicBezTo>
                <a:cubicBezTo>
                  <a:pt x="76" y="58"/>
                  <a:pt x="76" y="58"/>
                  <a:pt x="76" y="58"/>
                </a:cubicBezTo>
                <a:cubicBezTo>
                  <a:pt x="55" y="43"/>
                  <a:pt x="55" y="43"/>
                  <a:pt x="55" y="43"/>
                </a:cubicBezTo>
                <a:cubicBezTo>
                  <a:pt x="4" y="102"/>
                  <a:pt x="4" y="102"/>
                  <a:pt x="4" y="102"/>
                </a:cubicBezTo>
                <a:cubicBezTo>
                  <a:pt x="147" y="102"/>
                  <a:pt x="147" y="102"/>
                  <a:pt x="147" y="102"/>
                </a:cubicBezTo>
                <a:cubicBezTo>
                  <a:pt x="100" y="44"/>
                  <a:pt x="100" y="44"/>
                  <a:pt x="100" y="44"/>
                </a:cubicBezTo>
                <a:lnTo>
                  <a:pt x="80" y="58"/>
                </a:lnTo>
                <a:close/>
                <a:moveTo>
                  <a:pt x="106" y="40"/>
                </a:moveTo>
                <a:cubicBezTo>
                  <a:pt x="152" y="96"/>
                  <a:pt x="152" y="96"/>
                  <a:pt x="152" y="96"/>
                </a:cubicBezTo>
                <a:cubicBezTo>
                  <a:pt x="152" y="8"/>
                  <a:pt x="152" y="8"/>
                  <a:pt x="152" y="8"/>
                </a:cubicBezTo>
                <a:lnTo>
                  <a:pt x="106" y="40"/>
                </a:lnTo>
                <a:close/>
              </a:path>
            </a:pathLst>
          </a:custGeom>
          <a:solidFill>
            <a:srgbClr val="CF5F5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kern="0">
              <a:solidFill>
                <a:prstClr val="black"/>
              </a:solidFill>
              <a:latin typeface="Calibri" pitchFamily="34" charset="0"/>
              <a:ea typeface="宋体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2026657" y="3026419"/>
            <a:ext cx="2596296" cy="2023971"/>
            <a:chOff x="774782" y="3366124"/>
            <a:chExt cx="2596296" cy="2023971"/>
          </a:xfrm>
        </p:grpSpPr>
        <p:sp>
          <p:nvSpPr>
            <p:cNvPr id="44" name="Freeform 2494"/>
            <p:cNvSpPr/>
            <p:nvPr/>
          </p:nvSpPr>
          <p:spPr bwMode="auto">
            <a:xfrm>
              <a:off x="1118797" y="3482891"/>
              <a:ext cx="2252281" cy="1907204"/>
            </a:xfrm>
            <a:custGeom>
              <a:avLst/>
              <a:gdLst>
                <a:gd name="T0" fmla="*/ 617 w 771"/>
                <a:gd name="T1" fmla="*/ 507 h 653"/>
                <a:gd name="T2" fmla="*/ 532 w 771"/>
                <a:gd name="T3" fmla="*/ 444 h 653"/>
                <a:gd name="T4" fmla="*/ 517 w 771"/>
                <a:gd name="T5" fmla="*/ 315 h 653"/>
                <a:gd name="T6" fmla="*/ 430 w 771"/>
                <a:gd name="T7" fmla="*/ 84 h 653"/>
                <a:gd name="T8" fmla="*/ 207 w 771"/>
                <a:gd name="T9" fmla="*/ 16 h 653"/>
                <a:gd name="T10" fmla="*/ 148 w 771"/>
                <a:gd name="T11" fmla="*/ 35 h 653"/>
                <a:gd name="T12" fmla="*/ 25 w 771"/>
                <a:gd name="T13" fmla="*/ 174 h 653"/>
                <a:gd name="T14" fmla="*/ 45 w 771"/>
                <a:gd name="T15" fmla="*/ 417 h 653"/>
                <a:gd name="T16" fmla="*/ 377 w 771"/>
                <a:gd name="T17" fmla="*/ 643 h 653"/>
                <a:gd name="T18" fmla="*/ 630 w 771"/>
                <a:gd name="T19" fmla="*/ 601 h 653"/>
                <a:gd name="T20" fmla="*/ 771 w 771"/>
                <a:gd name="T21" fmla="*/ 537 h 653"/>
                <a:gd name="T22" fmla="*/ 617 w 771"/>
                <a:gd name="T23" fmla="*/ 507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653">
                  <a:moveTo>
                    <a:pt x="617" y="507"/>
                  </a:moveTo>
                  <a:cubicBezTo>
                    <a:pt x="575" y="499"/>
                    <a:pt x="548" y="479"/>
                    <a:pt x="532" y="444"/>
                  </a:cubicBezTo>
                  <a:cubicBezTo>
                    <a:pt x="517" y="412"/>
                    <a:pt x="511" y="367"/>
                    <a:pt x="517" y="315"/>
                  </a:cubicBezTo>
                  <a:cubicBezTo>
                    <a:pt x="526" y="231"/>
                    <a:pt x="493" y="144"/>
                    <a:pt x="430" y="84"/>
                  </a:cubicBezTo>
                  <a:cubicBezTo>
                    <a:pt x="368" y="25"/>
                    <a:pt x="286" y="0"/>
                    <a:pt x="207" y="16"/>
                  </a:cubicBezTo>
                  <a:cubicBezTo>
                    <a:pt x="186" y="20"/>
                    <a:pt x="166" y="26"/>
                    <a:pt x="148" y="35"/>
                  </a:cubicBezTo>
                  <a:cubicBezTo>
                    <a:pt x="89" y="62"/>
                    <a:pt x="47" y="110"/>
                    <a:pt x="25" y="174"/>
                  </a:cubicBezTo>
                  <a:cubicBezTo>
                    <a:pt x="0" y="249"/>
                    <a:pt x="7" y="338"/>
                    <a:pt x="45" y="417"/>
                  </a:cubicBezTo>
                  <a:cubicBezTo>
                    <a:pt x="102" y="537"/>
                    <a:pt x="227" y="622"/>
                    <a:pt x="377" y="643"/>
                  </a:cubicBezTo>
                  <a:cubicBezTo>
                    <a:pt x="443" y="653"/>
                    <a:pt x="559" y="633"/>
                    <a:pt x="630" y="601"/>
                  </a:cubicBezTo>
                  <a:cubicBezTo>
                    <a:pt x="771" y="537"/>
                    <a:pt x="771" y="537"/>
                    <a:pt x="771" y="537"/>
                  </a:cubicBezTo>
                  <a:lnTo>
                    <a:pt x="617" y="507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Freeform 2495"/>
            <p:cNvSpPr/>
            <p:nvPr/>
          </p:nvSpPr>
          <p:spPr bwMode="auto">
            <a:xfrm>
              <a:off x="1118797" y="3485365"/>
              <a:ext cx="2246097" cy="1902256"/>
            </a:xfrm>
            <a:custGeom>
              <a:avLst/>
              <a:gdLst>
                <a:gd name="T0" fmla="*/ 617 w 769"/>
                <a:gd name="T1" fmla="*/ 507 h 651"/>
                <a:gd name="T2" fmla="*/ 531 w 769"/>
                <a:gd name="T3" fmla="*/ 443 h 651"/>
                <a:gd name="T4" fmla="*/ 516 w 769"/>
                <a:gd name="T5" fmla="*/ 314 h 651"/>
                <a:gd name="T6" fmla="*/ 430 w 769"/>
                <a:gd name="T7" fmla="*/ 84 h 651"/>
                <a:gd name="T8" fmla="*/ 207 w 769"/>
                <a:gd name="T9" fmla="*/ 15 h 651"/>
                <a:gd name="T10" fmla="*/ 148 w 769"/>
                <a:gd name="T11" fmla="*/ 34 h 651"/>
                <a:gd name="T12" fmla="*/ 26 w 769"/>
                <a:gd name="T13" fmla="*/ 173 h 651"/>
                <a:gd name="T14" fmla="*/ 45 w 769"/>
                <a:gd name="T15" fmla="*/ 415 h 651"/>
                <a:gd name="T16" fmla="*/ 377 w 769"/>
                <a:gd name="T17" fmla="*/ 642 h 651"/>
                <a:gd name="T18" fmla="*/ 630 w 769"/>
                <a:gd name="T19" fmla="*/ 599 h 651"/>
                <a:gd name="T20" fmla="*/ 769 w 769"/>
                <a:gd name="T21" fmla="*/ 536 h 651"/>
                <a:gd name="T22" fmla="*/ 617 w 769"/>
                <a:gd name="T23" fmla="*/ 50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9" h="651">
                  <a:moveTo>
                    <a:pt x="617" y="507"/>
                  </a:moveTo>
                  <a:cubicBezTo>
                    <a:pt x="575" y="499"/>
                    <a:pt x="548" y="478"/>
                    <a:pt x="531" y="443"/>
                  </a:cubicBezTo>
                  <a:cubicBezTo>
                    <a:pt x="516" y="411"/>
                    <a:pt x="511" y="366"/>
                    <a:pt x="516" y="314"/>
                  </a:cubicBezTo>
                  <a:cubicBezTo>
                    <a:pt x="525" y="230"/>
                    <a:pt x="493" y="143"/>
                    <a:pt x="430" y="84"/>
                  </a:cubicBezTo>
                  <a:cubicBezTo>
                    <a:pt x="368" y="25"/>
                    <a:pt x="286" y="0"/>
                    <a:pt x="207" y="15"/>
                  </a:cubicBezTo>
                  <a:cubicBezTo>
                    <a:pt x="186" y="20"/>
                    <a:pt x="166" y="26"/>
                    <a:pt x="148" y="34"/>
                  </a:cubicBezTo>
                  <a:cubicBezTo>
                    <a:pt x="89" y="62"/>
                    <a:pt x="47" y="110"/>
                    <a:pt x="26" y="173"/>
                  </a:cubicBezTo>
                  <a:cubicBezTo>
                    <a:pt x="0" y="248"/>
                    <a:pt x="8" y="337"/>
                    <a:pt x="45" y="415"/>
                  </a:cubicBezTo>
                  <a:cubicBezTo>
                    <a:pt x="103" y="536"/>
                    <a:pt x="227" y="621"/>
                    <a:pt x="377" y="642"/>
                  </a:cubicBezTo>
                  <a:cubicBezTo>
                    <a:pt x="443" y="651"/>
                    <a:pt x="559" y="632"/>
                    <a:pt x="630" y="599"/>
                  </a:cubicBezTo>
                  <a:cubicBezTo>
                    <a:pt x="769" y="536"/>
                    <a:pt x="769" y="536"/>
                    <a:pt x="769" y="536"/>
                  </a:cubicBezTo>
                  <a:lnTo>
                    <a:pt x="617" y="50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2496"/>
            <p:cNvSpPr/>
            <p:nvPr/>
          </p:nvSpPr>
          <p:spPr bwMode="auto">
            <a:xfrm>
              <a:off x="1121271" y="3485365"/>
              <a:ext cx="2237439" cy="1902256"/>
            </a:xfrm>
            <a:custGeom>
              <a:avLst/>
              <a:gdLst>
                <a:gd name="T0" fmla="*/ 616 w 766"/>
                <a:gd name="T1" fmla="*/ 507 h 651"/>
                <a:gd name="T2" fmla="*/ 530 w 766"/>
                <a:gd name="T3" fmla="*/ 444 h 651"/>
                <a:gd name="T4" fmla="*/ 515 w 766"/>
                <a:gd name="T5" fmla="*/ 314 h 651"/>
                <a:gd name="T6" fmla="*/ 428 w 766"/>
                <a:gd name="T7" fmla="*/ 84 h 651"/>
                <a:gd name="T8" fmla="*/ 206 w 766"/>
                <a:gd name="T9" fmla="*/ 16 h 651"/>
                <a:gd name="T10" fmla="*/ 147 w 766"/>
                <a:gd name="T11" fmla="*/ 35 h 651"/>
                <a:gd name="T12" fmla="*/ 25 w 766"/>
                <a:gd name="T13" fmla="*/ 173 h 651"/>
                <a:gd name="T14" fmla="*/ 45 w 766"/>
                <a:gd name="T15" fmla="*/ 415 h 651"/>
                <a:gd name="T16" fmla="*/ 376 w 766"/>
                <a:gd name="T17" fmla="*/ 641 h 651"/>
                <a:gd name="T18" fmla="*/ 629 w 766"/>
                <a:gd name="T19" fmla="*/ 599 h 651"/>
                <a:gd name="T20" fmla="*/ 766 w 766"/>
                <a:gd name="T21" fmla="*/ 536 h 651"/>
                <a:gd name="T22" fmla="*/ 616 w 766"/>
                <a:gd name="T23" fmla="*/ 50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651">
                  <a:moveTo>
                    <a:pt x="616" y="507"/>
                  </a:moveTo>
                  <a:cubicBezTo>
                    <a:pt x="574" y="499"/>
                    <a:pt x="547" y="479"/>
                    <a:pt x="530" y="444"/>
                  </a:cubicBezTo>
                  <a:cubicBezTo>
                    <a:pt x="514" y="411"/>
                    <a:pt x="509" y="366"/>
                    <a:pt x="515" y="314"/>
                  </a:cubicBezTo>
                  <a:cubicBezTo>
                    <a:pt x="524" y="230"/>
                    <a:pt x="491" y="144"/>
                    <a:pt x="428" y="84"/>
                  </a:cubicBezTo>
                  <a:cubicBezTo>
                    <a:pt x="366" y="25"/>
                    <a:pt x="285" y="0"/>
                    <a:pt x="206" y="16"/>
                  </a:cubicBezTo>
                  <a:cubicBezTo>
                    <a:pt x="185" y="20"/>
                    <a:pt x="165" y="26"/>
                    <a:pt x="147" y="35"/>
                  </a:cubicBezTo>
                  <a:cubicBezTo>
                    <a:pt x="89" y="62"/>
                    <a:pt x="47" y="110"/>
                    <a:pt x="25" y="173"/>
                  </a:cubicBezTo>
                  <a:cubicBezTo>
                    <a:pt x="0" y="248"/>
                    <a:pt x="7" y="337"/>
                    <a:pt x="45" y="415"/>
                  </a:cubicBezTo>
                  <a:cubicBezTo>
                    <a:pt x="102" y="536"/>
                    <a:pt x="226" y="620"/>
                    <a:pt x="376" y="641"/>
                  </a:cubicBezTo>
                  <a:cubicBezTo>
                    <a:pt x="442" y="651"/>
                    <a:pt x="558" y="631"/>
                    <a:pt x="629" y="599"/>
                  </a:cubicBezTo>
                  <a:cubicBezTo>
                    <a:pt x="766" y="536"/>
                    <a:pt x="766" y="536"/>
                    <a:pt x="766" y="536"/>
                  </a:cubicBezTo>
                  <a:lnTo>
                    <a:pt x="616" y="507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Freeform 2497"/>
            <p:cNvSpPr/>
            <p:nvPr/>
          </p:nvSpPr>
          <p:spPr bwMode="auto">
            <a:xfrm>
              <a:off x="1123744" y="3487838"/>
              <a:ext cx="2232491" cy="1896072"/>
            </a:xfrm>
            <a:custGeom>
              <a:avLst/>
              <a:gdLst>
                <a:gd name="T0" fmla="*/ 615 w 764"/>
                <a:gd name="T1" fmla="*/ 507 h 649"/>
                <a:gd name="T2" fmla="*/ 529 w 764"/>
                <a:gd name="T3" fmla="*/ 443 h 649"/>
                <a:gd name="T4" fmla="*/ 513 w 764"/>
                <a:gd name="T5" fmla="*/ 313 h 649"/>
                <a:gd name="T6" fmla="*/ 427 w 764"/>
                <a:gd name="T7" fmla="*/ 83 h 649"/>
                <a:gd name="T8" fmla="*/ 205 w 764"/>
                <a:gd name="T9" fmla="*/ 15 h 649"/>
                <a:gd name="T10" fmla="*/ 146 w 764"/>
                <a:gd name="T11" fmla="*/ 34 h 649"/>
                <a:gd name="T12" fmla="*/ 25 w 764"/>
                <a:gd name="T13" fmla="*/ 173 h 649"/>
                <a:gd name="T14" fmla="*/ 44 w 764"/>
                <a:gd name="T15" fmla="*/ 414 h 649"/>
                <a:gd name="T16" fmla="*/ 375 w 764"/>
                <a:gd name="T17" fmla="*/ 640 h 649"/>
                <a:gd name="T18" fmla="*/ 627 w 764"/>
                <a:gd name="T19" fmla="*/ 597 h 649"/>
                <a:gd name="T20" fmla="*/ 764 w 764"/>
                <a:gd name="T21" fmla="*/ 535 h 649"/>
                <a:gd name="T22" fmla="*/ 615 w 764"/>
                <a:gd name="T23" fmla="*/ 50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4" h="649">
                  <a:moveTo>
                    <a:pt x="615" y="507"/>
                  </a:moveTo>
                  <a:cubicBezTo>
                    <a:pt x="573" y="499"/>
                    <a:pt x="545" y="478"/>
                    <a:pt x="529" y="443"/>
                  </a:cubicBezTo>
                  <a:cubicBezTo>
                    <a:pt x="513" y="410"/>
                    <a:pt x="508" y="365"/>
                    <a:pt x="513" y="313"/>
                  </a:cubicBezTo>
                  <a:cubicBezTo>
                    <a:pt x="522" y="229"/>
                    <a:pt x="490" y="143"/>
                    <a:pt x="427" y="83"/>
                  </a:cubicBezTo>
                  <a:cubicBezTo>
                    <a:pt x="365" y="25"/>
                    <a:pt x="284" y="0"/>
                    <a:pt x="205" y="15"/>
                  </a:cubicBezTo>
                  <a:cubicBezTo>
                    <a:pt x="184" y="20"/>
                    <a:pt x="164" y="26"/>
                    <a:pt x="146" y="34"/>
                  </a:cubicBezTo>
                  <a:cubicBezTo>
                    <a:pt x="88" y="61"/>
                    <a:pt x="46" y="109"/>
                    <a:pt x="25" y="173"/>
                  </a:cubicBezTo>
                  <a:cubicBezTo>
                    <a:pt x="0" y="247"/>
                    <a:pt x="7" y="335"/>
                    <a:pt x="44" y="414"/>
                  </a:cubicBezTo>
                  <a:cubicBezTo>
                    <a:pt x="101" y="534"/>
                    <a:pt x="225" y="619"/>
                    <a:pt x="375" y="640"/>
                  </a:cubicBezTo>
                  <a:cubicBezTo>
                    <a:pt x="441" y="649"/>
                    <a:pt x="556" y="630"/>
                    <a:pt x="627" y="597"/>
                  </a:cubicBezTo>
                  <a:cubicBezTo>
                    <a:pt x="764" y="535"/>
                    <a:pt x="764" y="535"/>
                    <a:pt x="764" y="535"/>
                  </a:cubicBezTo>
                  <a:lnTo>
                    <a:pt x="615" y="507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Freeform 2498"/>
            <p:cNvSpPr/>
            <p:nvPr/>
          </p:nvSpPr>
          <p:spPr bwMode="auto">
            <a:xfrm>
              <a:off x="1123744" y="3487838"/>
              <a:ext cx="2226308" cy="1896072"/>
            </a:xfrm>
            <a:custGeom>
              <a:avLst/>
              <a:gdLst>
                <a:gd name="T0" fmla="*/ 615 w 762"/>
                <a:gd name="T1" fmla="*/ 507 h 649"/>
                <a:gd name="T2" fmla="*/ 528 w 762"/>
                <a:gd name="T3" fmla="*/ 443 h 649"/>
                <a:gd name="T4" fmla="*/ 513 w 762"/>
                <a:gd name="T5" fmla="*/ 313 h 649"/>
                <a:gd name="T6" fmla="*/ 427 w 762"/>
                <a:gd name="T7" fmla="*/ 84 h 649"/>
                <a:gd name="T8" fmla="*/ 205 w 762"/>
                <a:gd name="T9" fmla="*/ 16 h 649"/>
                <a:gd name="T10" fmla="*/ 146 w 762"/>
                <a:gd name="T11" fmla="*/ 35 h 649"/>
                <a:gd name="T12" fmla="*/ 25 w 762"/>
                <a:gd name="T13" fmla="*/ 173 h 649"/>
                <a:gd name="T14" fmla="*/ 45 w 762"/>
                <a:gd name="T15" fmla="*/ 414 h 649"/>
                <a:gd name="T16" fmla="*/ 375 w 762"/>
                <a:gd name="T17" fmla="*/ 639 h 649"/>
                <a:gd name="T18" fmla="*/ 627 w 762"/>
                <a:gd name="T19" fmla="*/ 597 h 649"/>
                <a:gd name="T20" fmla="*/ 762 w 762"/>
                <a:gd name="T21" fmla="*/ 536 h 649"/>
                <a:gd name="T22" fmla="*/ 615 w 762"/>
                <a:gd name="T23" fmla="*/ 50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649">
                  <a:moveTo>
                    <a:pt x="615" y="507"/>
                  </a:moveTo>
                  <a:cubicBezTo>
                    <a:pt x="572" y="499"/>
                    <a:pt x="545" y="479"/>
                    <a:pt x="528" y="443"/>
                  </a:cubicBezTo>
                  <a:cubicBezTo>
                    <a:pt x="512" y="410"/>
                    <a:pt x="507" y="365"/>
                    <a:pt x="513" y="313"/>
                  </a:cubicBezTo>
                  <a:cubicBezTo>
                    <a:pt x="522" y="229"/>
                    <a:pt x="489" y="143"/>
                    <a:pt x="427" y="84"/>
                  </a:cubicBezTo>
                  <a:cubicBezTo>
                    <a:pt x="365" y="25"/>
                    <a:pt x="284" y="0"/>
                    <a:pt x="205" y="16"/>
                  </a:cubicBezTo>
                  <a:cubicBezTo>
                    <a:pt x="184" y="20"/>
                    <a:pt x="165" y="26"/>
                    <a:pt x="146" y="35"/>
                  </a:cubicBezTo>
                  <a:cubicBezTo>
                    <a:pt x="89" y="62"/>
                    <a:pt x="47" y="110"/>
                    <a:pt x="25" y="173"/>
                  </a:cubicBezTo>
                  <a:cubicBezTo>
                    <a:pt x="0" y="248"/>
                    <a:pt x="7" y="335"/>
                    <a:pt x="45" y="414"/>
                  </a:cubicBezTo>
                  <a:cubicBezTo>
                    <a:pt x="102" y="534"/>
                    <a:pt x="226" y="618"/>
                    <a:pt x="375" y="639"/>
                  </a:cubicBezTo>
                  <a:cubicBezTo>
                    <a:pt x="441" y="649"/>
                    <a:pt x="556" y="629"/>
                    <a:pt x="627" y="597"/>
                  </a:cubicBezTo>
                  <a:cubicBezTo>
                    <a:pt x="762" y="536"/>
                    <a:pt x="762" y="536"/>
                    <a:pt x="762" y="536"/>
                  </a:cubicBezTo>
                  <a:lnTo>
                    <a:pt x="615" y="507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Freeform 2499"/>
            <p:cNvSpPr/>
            <p:nvPr/>
          </p:nvSpPr>
          <p:spPr bwMode="auto">
            <a:xfrm>
              <a:off x="1127455" y="3491549"/>
              <a:ext cx="2217650" cy="1889888"/>
            </a:xfrm>
            <a:custGeom>
              <a:avLst/>
              <a:gdLst>
                <a:gd name="T0" fmla="*/ 613 w 759"/>
                <a:gd name="T1" fmla="*/ 507 h 647"/>
                <a:gd name="T2" fmla="*/ 527 w 759"/>
                <a:gd name="T3" fmla="*/ 442 h 647"/>
                <a:gd name="T4" fmla="*/ 511 w 759"/>
                <a:gd name="T5" fmla="*/ 312 h 647"/>
                <a:gd name="T6" fmla="*/ 425 w 759"/>
                <a:gd name="T7" fmla="*/ 83 h 647"/>
                <a:gd name="T8" fmla="*/ 204 w 759"/>
                <a:gd name="T9" fmla="*/ 16 h 647"/>
                <a:gd name="T10" fmla="*/ 146 w 759"/>
                <a:gd name="T11" fmla="*/ 34 h 647"/>
                <a:gd name="T12" fmla="*/ 25 w 759"/>
                <a:gd name="T13" fmla="*/ 172 h 647"/>
                <a:gd name="T14" fmla="*/ 44 w 759"/>
                <a:gd name="T15" fmla="*/ 413 h 647"/>
                <a:gd name="T16" fmla="*/ 374 w 759"/>
                <a:gd name="T17" fmla="*/ 638 h 647"/>
                <a:gd name="T18" fmla="*/ 626 w 759"/>
                <a:gd name="T19" fmla="*/ 596 h 647"/>
                <a:gd name="T20" fmla="*/ 759 w 759"/>
                <a:gd name="T21" fmla="*/ 535 h 647"/>
                <a:gd name="T22" fmla="*/ 613 w 759"/>
                <a:gd name="T23" fmla="*/ 50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9" h="647">
                  <a:moveTo>
                    <a:pt x="613" y="507"/>
                  </a:moveTo>
                  <a:cubicBezTo>
                    <a:pt x="571" y="498"/>
                    <a:pt x="544" y="478"/>
                    <a:pt x="527" y="442"/>
                  </a:cubicBezTo>
                  <a:cubicBezTo>
                    <a:pt x="511" y="409"/>
                    <a:pt x="506" y="364"/>
                    <a:pt x="511" y="312"/>
                  </a:cubicBezTo>
                  <a:cubicBezTo>
                    <a:pt x="520" y="228"/>
                    <a:pt x="488" y="143"/>
                    <a:pt x="425" y="83"/>
                  </a:cubicBezTo>
                  <a:cubicBezTo>
                    <a:pt x="364" y="25"/>
                    <a:pt x="283" y="0"/>
                    <a:pt x="204" y="16"/>
                  </a:cubicBezTo>
                  <a:cubicBezTo>
                    <a:pt x="183" y="20"/>
                    <a:pt x="164" y="26"/>
                    <a:pt x="146" y="34"/>
                  </a:cubicBezTo>
                  <a:cubicBezTo>
                    <a:pt x="88" y="61"/>
                    <a:pt x="46" y="109"/>
                    <a:pt x="25" y="172"/>
                  </a:cubicBezTo>
                  <a:cubicBezTo>
                    <a:pt x="0" y="247"/>
                    <a:pt x="7" y="334"/>
                    <a:pt x="44" y="413"/>
                  </a:cubicBezTo>
                  <a:cubicBezTo>
                    <a:pt x="101" y="532"/>
                    <a:pt x="225" y="617"/>
                    <a:pt x="374" y="638"/>
                  </a:cubicBezTo>
                  <a:cubicBezTo>
                    <a:pt x="440" y="647"/>
                    <a:pt x="555" y="628"/>
                    <a:pt x="626" y="596"/>
                  </a:cubicBezTo>
                  <a:cubicBezTo>
                    <a:pt x="759" y="535"/>
                    <a:pt x="759" y="535"/>
                    <a:pt x="759" y="535"/>
                  </a:cubicBezTo>
                  <a:lnTo>
                    <a:pt x="613" y="507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Freeform 2500"/>
            <p:cNvSpPr/>
            <p:nvPr/>
          </p:nvSpPr>
          <p:spPr bwMode="auto">
            <a:xfrm>
              <a:off x="1127455" y="3494023"/>
              <a:ext cx="2211465" cy="1883704"/>
            </a:xfrm>
            <a:custGeom>
              <a:avLst/>
              <a:gdLst>
                <a:gd name="T0" fmla="*/ 613 w 757"/>
                <a:gd name="T1" fmla="*/ 506 h 645"/>
                <a:gd name="T2" fmla="*/ 526 w 757"/>
                <a:gd name="T3" fmla="*/ 442 h 645"/>
                <a:gd name="T4" fmla="*/ 511 w 757"/>
                <a:gd name="T5" fmla="*/ 311 h 645"/>
                <a:gd name="T6" fmla="*/ 425 w 757"/>
                <a:gd name="T7" fmla="*/ 82 h 645"/>
                <a:gd name="T8" fmla="*/ 204 w 757"/>
                <a:gd name="T9" fmla="*/ 15 h 645"/>
                <a:gd name="T10" fmla="*/ 146 w 757"/>
                <a:gd name="T11" fmla="*/ 34 h 645"/>
                <a:gd name="T12" fmla="*/ 25 w 757"/>
                <a:gd name="T13" fmla="*/ 171 h 645"/>
                <a:gd name="T14" fmla="*/ 44 w 757"/>
                <a:gd name="T15" fmla="*/ 411 h 645"/>
                <a:gd name="T16" fmla="*/ 374 w 757"/>
                <a:gd name="T17" fmla="*/ 636 h 645"/>
                <a:gd name="T18" fmla="*/ 626 w 757"/>
                <a:gd name="T19" fmla="*/ 594 h 645"/>
                <a:gd name="T20" fmla="*/ 757 w 757"/>
                <a:gd name="T21" fmla="*/ 534 h 645"/>
                <a:gd name="T22" fmla="*/ 613 w 757"/>
                <a:gd name="T23" fmla="*/ 50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645">
                  <a:moveTo>
                    <a:pt x="613" y="506"/>
                  </a:moveTo>
                  <a:cubicBezTo>
                    <a:pt x="571" y="498"/>
                    <a:pt x="543" y="477"/>
                    <a:pt x="526" y="442"/>
                  </a:cubicBezTo>
                  <a:cubicBezTo>
                    <a:pt x="510" y="408"/>
                    <a:pt x="505" y="363"/>
                    <a:pt x="511" y="311"/>
                  </a:cubicBezTo>
                  <a:cubicBezTo>
                    <a:pt x="520" y="227"/>
                    <a:pt x="488" y="142"/>
                    <a:pt x="425" y="82"/>
                  </a:cubicBezTo>
                  <a:cubicBezTo>
                    <a:pt x="364" y="24"/>
                    <a:pt x="283" y="0"/>
                    <a:pt x="204" y="15"/>
                  </a:cubicBezTo>
                  <a:cubicBezTo>
                    <a:pt x="184" y="19"/>
                    <a:pt x="164" y="25"/>
                    <a:pt x="146" y="34"/>
                  </a:cubicBezTo>
                  <a:cubicBezTo>
                    <a:pt x="88" y="61"/>
                    <a:pt x="46" y="108"/>
                    <a:pt x="25" y="171"/>
                  </a:cubicBezTo>
                  <a:cubicBezTo>
                    <a:pt x="0" y="246"/>
                    <a:pt x="7" y="333"/>
                    <a:pt x="44" y="411"/>
                  </a:cubicBezTo>
                  <a:cubicBezTo>
                    <a:pt x="102" y="531"/>
                    <a:pt x="225" y="615"/>
                    <a:pt x="374" y="636"/>
                  </a:cubicBezTo>
                  <a:cubicBezTo>
                    <a:pt x="440" y="645"/>
                    <a:pt x="555" y="626"/>
                    <a:pt x="626" y="594"/>
                  </a:cubicBezTo>
                  <a:cubicBezTo>
                    <a:pt x="757" y="534"/>
                    <a:pt x="757" y="534"/>
                    <a:pt x="757" y="534"/>
                  </a:cubicBezTo>
                  <a:lnTo>
                    <a:pt x="613" y="506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2501"/>
            <p:cNvSpPr/>
            <p:nvPr/>
          </p:nvSpPr>
          <p:spPr bwMode="auto">
            <a:xfrm>
              <a:off x="1129929" y="3494023"/>
              <a:ext cx="2206518" cy="1883704"/>
            </a:xfrm>
            <a:custGeom>
              <a:avLst/>
              <a:gdLst>
                <a:gd name="T0" fmla="*/ 612 w 755"/>
                <a:gd name="T1" fmla="*/ 507 h 645"/>
                <a:gd name="T2" fmla="*/ 525 w 755"/>
                <a:gd name="T3" fmla="*/ 442 h 645"/>
                <a:gd name="T4" fmla="*/ 509 w 755"/>
                <a:gd name="T5" fmla="*/ 311 h 645"/>
                <a:gd name="T6" fmla="*/ 424 w 755"/>
                <a:gd name="T7" fmla="*/ 83 h 645"/>
                <a:gd name="T8" fmla="*/ 203 w 755"/>
                <a:gd name="T9" fmla="*/ 16 h 645"/>
                <a:gd name="T10" fmla="*/ 145 w 755"/>
                <a:gd name="T11" fmla="*/ 34 h 645"/>
                <a:gd name="T12" fmla="*/ 25 w 755"/>
                <a:gd name="T13" fmla="*/ 171 h 645"/>
                <a:gd name="T14" fmla="*/ 44 w 755"/>
                <a:gd name="T15" fmla="*/ 411 h 645"/>
                <a:gd name="T16" fmla="*/ 373 w 755"/>
                <a:gd name="T17" fmla="*/ 636 h 645"/>
                <a:gd name="T18" fmla="*/ 624 w 755"/>
                <a:gd name="T19" fmla="*/ 594 h 645"/>
                <a:gd name="T20" fmla="*/ 755 w 755"/>
                <a:gd name="T21" fmla="*/ 534 h 645"/>
                <a:gd name="T22" fmla="*/ 612 w 755"/>
                <a:gd name="T23" fmla="*/ 50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5" h="645">
                  <a:moveTo>
                    <a:pt x="612" y="507"/>
                  </a:moveTo>
                  <a:cubicBezTo>
                    <a:pt x="570" y="498"/>
                    <a:pt x="542" y="478"/>
                    <a:pt x="525" y="442"/>
                  </a:cubicBezTo>
                  <a:cubicBezTo>
                    <a:pt x="509" y="408"/>
                    <a:pt x="504" y="363"/>
                    <a:pt x="509" y="311"/>
                  </a:cubicBezTo>
                  <a:cubicBezTo>
                    <a:pt x="518" y="227"/>
                    <a:pt x="486" y="142"/>
                    <a:pt x="424" y="83"/>
                  </a:cubicBezTo>
                  <a:cubicBezTo>
                    <a:pt x="362" y="25"/>
                    <a:pt x="282" y="0"/>
                    <a:pt x="203" y="16"/>
                  </a:cubicBezTo>
                  <a:cubicBezTo>
                    <a:pt x="183" y="20"/>
                    <a:pt x="163" y="26"/>
                    <a:pt x="145" y="34"/>
                  </a:cubicBezTo>
                  <a:cubicBezTo>
                    <a:pt x="88" y="61"/>
                    <a:pt x="46" y="108"/>
                    <a:pt x="25" y="171"/>
                  </a:cubicBezTo>
                  <a:cubicBezTo>
                    <a:pt x="0" y="246"/>
                    <a:pt x="7" y="333"/>
                    <a:pt x="44" y="411"/>
                  </a:cubicBezTo>
                  <a:cubicBezTo>
                    <a:pt x="101" y="531"/>
                    <a:pt x="224" y="615"/>
                    <a:pt x="373" y="636"/>
                  </a:cubicBezTo>
                  <a:cubicBezTo>
                    <a:pt x="439" y="645"/>
                    <a:pt x="554" y="626"/>
                    <a:pt x="624" y="594"/>
                  </a:cubicBezTo>
                  <a:cubicBezTo>
                    <a:pt x="755" y="534"/>
                    <a:pt x="755" y="534"/>
                    <a:pt x="755" y="534"/>
                  </a:cubicBezTo>
                  <a:lnTo>
                    <a:pt x="612" y="507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Freeform 2502"/>
            <p:cNvSpPr/>
            <p:nvPr/>
          </p:nvSpPr>
          <p:spPr bwMode="auto">
            <a:xfrm>
              <a:off x="1129929" y="3496496"/>
              <a:ext cx="2200334" cy="1878757"/>
            </a:xfrm>
            <a:custGeom>
              <a:avLst/>
              <a:gdLst>
                <a:gd name="T0" fmla="*/ 612 w 753"/>
                <a:gd name="T1" fmla="*/ 506 h 643"/>
                <a:gd name="T2" fmla="*/ 524 w 753"/>
                <a:gd name="T3" fmla="*/ 441 h 643"/>
                <a:gd name="T4" fmla="*/ 509 w 753"/>
                <a:gd name="T5" fmla="*/ 310 h 643"/>
                <a:gd name="T6" fmla="*/ 423 w 753"/>
                <a:gd name="T7" fmla="*/ 82 h 643"/>
                <a:gd name="T8" fmla="*/ 203 w 753"/>
                <a:gd name="T9" fmla="*/ 15 h 643"/>
                <a:gd name="T10" fmla="*/ 145 w 753"/>
                <a:gd name="T11" fmla="*/ 34 h 643"/>
                <a:gd name="T12" fmla="*/ 25 w 753"/>
                <a:gd name="T13" fmla="*/ 170 h 643"/>
                <a:gd name="T14" fmla="*/ 44 w 753"/>
                <a:gd name="T15" fmla="*/ 410 h 643"/>
                <a:gd name="T16" fmla="*/ 373 w 753"/>
                <a:gd name="T17" fmla="*/ 634 h 643"/>
                <a:gd name="T18" fmla="*/ 624 w 753"/>
                <a:gd name="T19" fmla="*/ 592 h 643"/>
                <a:gd name="T20" fmla="*/ 753 w 753"/>
                <a:gd name="T21" fmla="*/ 533 h 643"/>
                <a:gd name="T22" fmla="*/ 612 w 753"/>
                <a:gd name="T23" fmla="*/ 506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3" h="643">
                  <a:moveTo>
                    <a:pt x="612" y="506"/>
                  </a:moveTo>
                  <a:cubicBezTo>
                    <a:pt x="570" y="498"/>
                    <a:pt x="541" y="477"/>
                    <a:pt x="524" y="441"/>
                  </a:cubicBezTo>
                  <a:cubicBezTo>
                    <a:pt x="508" y="408"/>
                    <a:pt x="503" y="362"/>
                    <a:pt x="509" y="310"/>
                  </a:cubicBezTo>
                  <a:cubicBezTo>
                    <a:pt x="517" y="226"/>
                    <a:pt x="486" y="141"/>
                    <a:pt x="423" y="82"/>
                  </a:cubicBezTo>
                  <a:cubicBezTo>
                    <a:pt x="362" y="24"/>
                    <a:pt x="282" y="0"/>
                    <a:pt x="203" y="15"/>
                  </a:cubicBezTo>
                  <a:cubicBezTo>
                    <a:pt x="183" y="19"/>
                    <a:pt x="163" y="25"/>
                    <a:pt x="145" y="34"/>
                  </a:cubicBezTo>
                  <a:cubicBezTo>
                    <a:pt x="88" y="61"/>
                    <a:pt x="46" y="108"/>
                    <a:pt x="25" y="170"/>
                  </a:cubicBezTo>
                  <a:cubicBezTo>
                    <a:pt x="0" y="245"/>
                    <a:pt x="7" y="332"/>
                    <a:pt x="44" y="410"/>
                  </a:cubicBezTo>
                  <a:cubicBezTo>
                    <a:pt x="101" y="529"/>
                    <a:pt x="224" y="613"/>
                    <a:pt x="373" y="634"/>
                  </a:cubicBezTo>
                  <a:cubicBezTo>
                    <a:pt x="439" y="643"/>
                    <a:pt x="554" y="624"/>
                    <a:pt x="624" y="592"/>
                  </a:cubicBezTo>
                  <a:cubicBezTo>
                    <a:pt x="753" y="533"/>
                    <a:pt x="753" y="533"/>
                    <a:pt x="753" y="533"/>
                  </a:cubicBezTo>
                  <a:lnTo>
                    <a:pt x="612" y="506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Freeform 2503"/>
            <p:cNvSpPr/>
            <p:nvPr/>
          </p:nvSpPr>
          <p:spPr bwMode="auto">
            <a:xfrm>
              <a:off x="1132403" y="3496496"/>
              <a:ext cx="2191677" cy="1878757"/>
            </a:xfrm>
            <a:custGeom>
              <a:avLst/>
              <a:gdLst>
                <a:gd name="T0" fmla="*/ 611 w 750"/>
                <a:gd name="T1" fmla="*/ 507 h 643"/>
                <a:gd name="T2" fmla="*/ 523 w 750"/>
                <a:gd name="T3" fmla="*/ 441 h 643"/>
                <a:gd name="T4" fmla="*/ 507 w 750"/>
                <a:gd name="T5" fmla="*/ 310 h 643"/>
                <a:gd name="T6" fmla="*/ 422 w 750"/>
                <a:gd name="T7" fmla="*/ 83 h 643"/>
                <a:gd name="T8" fmla="*/ 203 w 750"/>
                <a:gd name="T9" fmla="*/ 16 h 643"/>
                <a:gd name="T10" fmla="*/ 145 w 750"/>
                <a:gd name="T11" fmla="*/ 34 h 643"/>
                <a:gd name="T12" fmla="*/ 25 w 750"/>
                <a:gd name="T13" fmla="*/ 171 h 643"/>
                <a:gd name="T14" fmla="*/ 44 w 750"/>
                <a:gd name="T15" fmla="*/ 410 h 643"/>
                <a:gd name="T16" fmla="*/ 373 w 750"/>
                <a:gd name="T17" fmla="*/ 634 h 643"/>
                <a:gd name="T18" fmla="*/ 623 w 750"/>
                <a:gd name="T19" fmla="*/ 592 h 643"/>
                <a:gd name="T20" fmla="*/ 750 w 750"/>
                <a:gd name="T21" fmla="*/ 534 h 643"/>
                <a:gd name="T22" fmla="*/ 611 w 750"/>
                <a:gd name="T23" fmla="*/ 507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0" h="643">
                  <a:moveTo>
                    <a:pt x="611" y="507"/>
                  </a:moveTo>
                  <a:cubicBezTo>
                    <a:pt x="568" y="498"/>
                    <a:pt x="540" y="477"/>
                    <a:pt x="523" y="441"/>
                  </a:cubicBezTo>
                  <a:cubicBezTo>
                    <a:pt x="507" y="408"/>
                    <a:pt x="502" y="362"/>
                    <a:pt x="507" y="310"/>
                  </a:cubicBezTo>
                  <a:cubicBezTo>
                    <a:pt x="516" y="226"/>
                    <a:pt x="484" y="142"/>
                    <a:pt x="422" y="83"/>
                  </a:cubicBezTo>
                  <a:cubicBezTo>
                    <a:pt x="361" y="25"/>
                    <a:pt x="281" y="0"/>
                    <a:pt x="203" y="16"/>
                  </a:cubicBezTo>
                  <a:cubicBezTo>
                    <a:pt x="182" y="20"/>
                    <a:pt x="163" y="26"/>
                    <a:pt x="145" y="34"/>
                  </a:cubicBezTo>
                  <a:cubicBezTo>
                    <a:pt x="87" y="61"/>
                    <a:pt x="46" y="108"/>
                    <a:pt x="25" y="171"/>
                  </a:cubicBezTo>
                  <a:cubicBezTo>
                    <a:pt x="0" y="245"/>
                    <a:pt x="7" y="332"/>
                    <a:pt x="44" y="410"/>
                  </a:cubicBezTo>
                  <a:cubicBezTo>
                    <a:pt x="101" y="529"/>
                    <a:pt x="224" y="613"/>
                    <a:pt x="373" y="634"/>
                  </a:cubicBezTo>
                  <a:cubicBezTo>
                    <a:pt x="438" y="643"/>
                    <a:pt x="553" y="624"/>
                    <a:pt x="623" y="592"/>
                  </a:cubicBezTo>
                  <a:cubicBezTo>
                    <a:pt x="750" y="534"/>
                    <a:pt x="750" y="534"/>
                    <a:pt x="750" y="534"/>
                  </a:cubicBezTo>
                  <a:lnTo>
                    <a:pt x="611" y="507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Freeform 2504"/>
            <p:cNvSpPr/>
            <p:nvPr/>
          </p:nvSpPr>
          <p:spPr bwMode="auto">
            <a:xfrm>
              <a:off x="1132403" y="3500207"/>
              <a:ext cx="2189202" cy="1872572"/>
            </a:xfrm>
            <a:custGeom>
              <a:avLst/>
              <a:gdLst>
                <a:gd name="T0" fmla="*/ 611 w 749"/>
                <a:gd name="T1" fmla="*/ 506 h 641"/>
                <a:gd name="T2" fmla="*/ 522 w 749"/>
                <a:gd name="T3" fmla="*/ 440 h 641"/>
                <a:gd name="T4" fmla="*/ 507 w 749"/>
                <a:gd name="T5" fmla="*/ 309 h 641"/>
                <a:gd name="T6" fmla="*/ 422 w 749"/>
                <a:gd name="T7" fmla="*/ 82 h 641"/>
                <a:gd name="T8" fmla="*/ 203 w 749"/>
                <a:gd name="T9" fmla="*/ 15 h 641"/>
                <a:gd name="T10" fmla="*/ 145 w 749"/>
                <a:gd name="T11" fmla="*/ 34 h 641"/>
                <a:gd name="T12" fmla="*/ 25 w 749"/>
                <a:gd name="T13" fmla="*/ 170 h 641"/>
                <a:gd name="T14" fmla="*/ 44 w 749"/>
                <a:gd name="T15" fmla="*/ 408 h 641"/>
                <a:gd name="T16" fmla="*/ 373 w 749"/>
                <a:gd name="T17" fmla="*/ 632 h 641"/>
                <a:gd name="T18" fmla="*/ 623 w 749"/>
                <a:gd name="T19" fmla="*/ 590 h 641"/>
                <a:gd name="T20" fmla="*/ 749 w 749"/>
                <a:gd name="T21" fmla="*/ 533 h 641"/>
                <a:gd name="T22" fmla="*/ 611 w 749"/>
                <a:gd name="T23" fmla="*/ 506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9" h="641">
                  <a:moveTo>
                    <a:pt x="611" y="506"/>
                  </a:moveTo>
                  <a:cubicBezTo>
                    <a:pt x="568" y="498"/>
                    <a:pt x="540" y="477"/>
                    <a:pt x="522" y="440"/>
                  </a:cubicBezTo>
                  <a:cubicBezTo>
                    <a:pt x="506" y="407"/>
                    <a:pt x="501" y="361"/>
                    <a:pt x="507" y="309"/>
                  </a:cubicBezTo>
                  <a:cubicBezTo>
                    <a:pt x="515" y="226"/>
                    <a:pt x="484" y="141"/>
                    <a:pt x="422" y="82"/>
                  </a:cubicBezTo>
                  <a:cubicBezTo>
                    <a:pt x="361" y="24"/>
                    <a:pt x="281" y="0"/>
                    <a:pt x="203" y="15"/>
                  </a:cubicBezTo>
                  <a:cubicBezTo>
                    <a:pt x="182" y="19"/>
                    <a:pt x="163" y="25"/>
                    <a:pt x="145" y="34"/>
                  </a:cubicBezTo>
                  <a:cubicBezTo>
                    <a:pt x="88" y="60"/>
                    <a:pt x="46" y="107"/>
                    <a:pt x="25" y="170"/>
                  </a:cubicBezTo>
                  <a:cubicBezTo>
                    <a:pt x="0" y="244"/>
                    <a:pt x="7" y="331"/>
                    <a:pt x="44" y="408"/>
                  </a:cubicBezTo>
                  <a:cubicBezTo>
                    <a:pt x="101" y="527"/>
                    <a:pt x="224" y="611"/>
                    <a:pt x="373" y="632"/>
                  </a:cubicBezTo>
                  <a:cubicBezTo>
                    <a:pt x="438" y="641"/>
                    <a:pt x="552" y="622"/>
                    <a:pt x="623" y="590"/>
                  </a:cubicBezTo>
                  <a:cubicBezTo>
                    <a:pt x="749" y="533"/>
                    <a:pt x="749" y="533"/>
                    <a:pt x="749" y="533"/>
                  </a:cubicBezTo>
                  <a:lnTo>
                    <a:pt x="611" y="506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Freeform 2505"/>
            <p:cNvSpPr/>
            <p:nvPr/>
          </p:nvSpPr>
          <p:spPr bwMode="auto">
            <a:xfrm>
              <a:off x="1136113" y="3500207"/>
              <a:ext cx="2179308" cy="1872572"/>
            </a:xfrm>
            <a:custGeom>
              <a:avLst/>
              <a:gdLst>
                <a:gd name="T0" fmla="*/ 610 w 746"/>
                <a:gd name="T1" fmla="*/ 507 h 641"/>
                <a:gd name="T2" fmla="*/ 521 w 746"/>
                <a:gd name="T3" fmla="*/ 441 h 641"/>
                <a:gd name="T4" fmla="*/ 505 w 746"/>
                <a:gd name="T5" fmla="*/ 308 h 641"/>
                <a:gd name="T6" fmla="*/ 420 w 746"/>
                <a:gd name="T7" fmla="*/ 82 h 641"/>
                <a:gd name="T8" fmla="*/ 202 w 746"/>
                <a:gd name="T9" fmla="*/ 16 h 641"/>
                <a:gd name="T10" fmla="*/ 144 w 746"/>
                <a:gd name="T11" fmla="*/ 34 h 641"/>
                <a:gd name="T12" fmla="*/ 25 w 746"/>
                <a:gd name="T13" fmla="*/ 170 h 641"/>
                <a:gd name="T14" fmla="*/ 44 w 746"/>
                <a:gd name="T15" fmla="*/ 408 h 641"/>
                <a:gd name="T16" fmla="*/ 372 w 746"/>
                <a:gd name="T17" fmla="*/ 632 h 641"/>
                <a:gd name="T18" fmla="*/ 622 w 746"/>
                <a:gd name="T19" fmla="*/ 590 h 641"/>
                <a:gd name="T20" fmla="*/ 746 w 746"/>
                <a:gd name="T21" fmla="*/ 533 h 641"/>
                <a:gd name="T22" fmla="*/ 610 w 746"/>
                <a:gd name="T23" fmla="*/ 507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6" h="641">
                  <a:moveTo>
                    <a:pt x="610" y="507"/>
                  </a:moveTo>
                  <a:cubicBezTo>
                    <a:pt x="567" y="498"/>
                    <a:pt x="538" y="477"/>
                    <a:pt x="521" y="441"/>
                  </a:cubicBezTo>
                  <a:cubicBezTo>
                    <a:pt x="505" y="407"/>
                    <a:pt x="499" y="361"/>
                    <a:pt x="505" y="308"/>
                  </a:cubicBezTo>
                  <a:cubicBezTo>
                    <a:pt x="514" y="226"/>
                    <a:pt x="482" y="141"/>
                    <a:pt x="420" y="82"/>
                  </a:cubicBezTo>
                  <a:cubicBezTo>
                    <a:pt x="359" y="25"/>
                    <a:pt x="280" y="0"/>
                    <a:pt x="202" y="16"/>
                  </a:cubicBezTo>
                  <a:cubicBezTo>
                    <a:pt x="181" y="20"/>
                    <a:pt x="162" y="26"/>
                    <a:pt x="144" y="34"/>
                  </a:cubicBezTo>
                  <a:cubicBezTo>
                    <a:pt x="87" y="61"/>
                    <a:pt x="46" y="108"/>
                    <a:pt x="25" y="170"/>
                  </a:cubicBezTo>
                  <a:cubicBezTo>
                    <a:pt x="0" y="244"/>
                    <a:pt x="7" y="331"/>
                    <a:pt x="44" y="408"/>
                  </a:cubicBezTo>
                  <a:cubicBezTo>
                    <a:pt x="101" y="527"/>
                    <a:pt x="223" y="611"/>
                    <a:pt x="372" y="632"/>
                  </a:cubicBezTo>
                  <a:cubicBezTo>
                    <a:pt x="437" y="641"/>
                    <a:pt x="551" y="622"/>
                    <a:pt x="622" y="590"/>
                  </a:cubicBezTo>
                  <a:cubicBezTo>
                    <a:pt x="746" y="533"/>
                    <a:pt x="746" y="533"/>
                    <a:pt x="746" y="533"/>
                  </a:cubicBezTo>
                  <a:lnTo>
                    <a:pt x="610" y="507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Freeform 2506"/>
            <p:cNvSpPr/>
            <p:nvPr/>
          </p:nvSpPr>
          <p:spPr bwMode="auto">
            <a:xfrm>
              <a:off x="1136113" y="3502681"/>
              <a:ext cx="2173123" cy="1866388"/>
            </a:xfrm>
            <a:custGeom>
              <a:avLst/>
              <a:gdLst>
                <a:gd name="T0" fmla="*/ 610 w 744"/>
                <a:gd name="T1" fmla="*/ 506 h 639"/>
                <a:gd name="T2" fmla="*/ 520 w 744"/>
                <a:gd name="T3" fmla="*/ 440 h 639"/>
                <a:gd name="T4" fmla="*/ 505 w 744"/>
                <a:gd name="T5" fmla="*/ 307 h 639"/>
                <a:gd name="T6" fmla="*/ 420 w 744"/>
                <a:gd name="T7" fmla="*/ 82 h 639"/>
                <a:gd name="T8" fmla="*/ 202 w 744"/>
                <a:gd name="T9" fmla="*/ 15 h 639"/>
                <a:gd name="T10" fmla="*/ 144 w 744"/>
                <a:gd name="T11" fmla="*/ 34 h 639"/>
                <a:gd name="T12" fmla="*/ 25 w 744"/>
                <a:gd name="T13" fmla="*/ 169 h 639"/>
                <a:gd name="T14" fmla="*/ 44 w 744"/>
                <a:gd name="T15" fmla="*/ 407 h 639"/>
                <a:gd name="T16" fmla="*/ 372 w 744"/>
                <a:gd name="T17" fmla="*/ 630 h 639"/>
                <a:gd name="T18" fmla="*/ 621 w 744"/>
                <a:gd name="T19" fmla="*/ 588 h 639"/>
                <a:gd name="T20" fmla="*/ 744 w 744"/>
                <a:gd name="T21" fmla="*/ 532 h 639"/>
                <a:gd name="T22" fmla="*/ 610 w 744"/>
                <a:gd name="T23" fmla="*/ 506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" h="639">
                  <a:moveTo>
                    <a:pt x="610" y="506"/>
                  </a:moveTo>
                  <a:cubicBezTo>
                    <a:pt x="567" y="498"/>
                    <a:pt x="538" y="477"/>
                    <a:pt x="520" y="440"/>
                  </a:cubicBezTo>
                  <a:cubicBezTo>
                    <a:pt x="504" y="406"/>
                    <a:pt x="499" y="360"/>
                    <a:pt x="505" y="307"/>
                  </a:cubicBezTo>
                  <a:cubicBezTo>
                    <a:pt x="513" y="225"/>
                    <a:pt x="482" y="140"/>
                    <a:pt x="420" y="82"/>
                  </a:cubicBezTo>
                  <a:cubicBezTo>
                    <a:pt x="359" y="24"/>
                    <a:pt x="280" y="0"/>
                    <a:pt x="202" y="15"/>
                  </a:cubicBezTo>
                  <a:cubicBezTo>
                    <a:pt x="181" y="19"/>
                    <a:pt x="162" y="25"/>
                    <a:pt x="144" y="34"/>
                  </a:cubicBezTo>
                  <a:cubicBezTo>
                    <a:pt x="87" y="60"/>
                    <a:pt x="46" y="107"/>
                    <a:pt x="25" y="169"/>
                  </a:cubicBezTo>
                  <a:cubicBezTo>
                    <a:pt x="0" y="243"/>
                    <a:pt x="7" y="330"/>
                    <a:pt x="44" y="407"/>
                  </a:cubicBezTo>
                  <a:cubicBezTo>
                    <a:pt x="101" y="526"/>
                    <a:pt x="223" y="609"/>
                    <a:pt x="372" y="630"/>
                  </a:cubicBezTo>
                  <a:cubicBezTo>
                    <a:pt x="437" y="639"/>
                    <a:pt x="551" y="620"/>
                    <a:pt x="621" y="588"/>
                  </a:cubicBezTo>
                  <a:cubicBezTo>
                    <a:pt x="744" y="532"/>
                    <a:pt x="744" y="532"/>
                    <a:pt x="744" y="532"/>
                  </a:cubicBezTo>
                  <a:lnTo>
                    <a:pt x="610" y="506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 2507"/>
            <p:cNvSpPr/>
            <p:nvPr/>
          </p:nvSpPr>
          <p:spPr bwMode="auto">
            <a:xfrm>
              <a:off x="1138587" y="3502681"/>
              <a:ext cx="2165702" cy="1866388"/>
            </a:xfrm>
            <a:custGeom>
              <a:avLst/>
              <a:gdLst>
                <a:gd name="T0" fmla="*/ 609 w 741"/>
                <a:gd name="T1" fmla="*/ 507 h 639"/>
                <a:gd name="T2" fmla="*/ 519 w 741"/>
                <a:gd name="T3" fmla="*/ 440 h 639"/>
                <a:gd name="T4" fmla="*/ 503 w 741"/>
                <a:gd name="T5" fmla="*/ 307 h 639"/>
                <a:gd name="T6" fmla="*/ 419 w 741"/>
                <a:gd name="T7" fmla="*/ 82 h 639"/>
                <a:gd name="T8" fmla="*/ 201 w 741"/>
                <a:gd name="T9" fmla="*/ 16 h 639"/>
                <a:gd name="T10" fmla="*/ 144 w 741"/>
                <a:gd name="T11" fmla="*/ 34 h 639"/>
                <a:gd name="T12" fmla="*/ 25 w 741"/>
                <a:gd name="T13" fmla="*/ 169 h 639"/>
                <a:gd name="T14" fmla="*/ 44 w 741"/>
                <a:gd name="T15" fmla="*/ 407 h 639"/>
                <a:gd name="T16" fmla="*/ 371 w 741"/>
                <a:gd name="T17" fmla="*/ 630 h 639"/>
                <a:gd name="T18" fmla="*/ 620 w 741"/>
                <a:gd name="T19" fmla="*/ 588 h 639"/>
                <a:gd name="T20" fmla="*/ 741 w 741"/>
                <a:gd name="T21" fmla="*/ 532 h 639"/>
                <a:gd name="T22" fmla="*/ 609 w 741"/>
                <a:gd name="T23" fmla="*/ 507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1" h="639">
                  <a:moveTo>
                    <a:pt x="609" y="507"/>
                  </a:moveTo>
                  <a:cubicBezTo>
                    <a:pt x="565" y="498"/>
                    <a:pt x="536" y="477"/>
                    <a:pt x="519" y="440"/>
                  </a:cubicBezTo>
                  <a:cubicBezTo>
                    <a:pt x="503" y="406"/>
                    <a:pt x="497" y="360"/>
                    <a:pt x="503" y="307"/>
                  </a:cubicBezTo>
                  <a:cubicBezTo>
                    <a:pt x="512" y="225"/>
                    <a:pt x="480" y="141"/>
                    <a:pt x="419" y="82"/>
                  </a:cubicBezTo>
                  <a:cubicBezTo>
                    <a:pt x="358" y="25"/>
                    <a:pt x="279" y="0"/>
                    <a:pt x="201" y="16"/>
                  </a:cubicBezTo>
                  <a:cubicBezTo>
                    <a:pt x="181" y="20"/>
                    <a:pt x="161" y="26"/>
                    <a:pt x="144" y="34"/>
                  </a:cubicBezTo>
                  <a:cubicBezTo>
                    <a:pt x="87" y="61"/>
                    <a:pt x="46" y="107"/>
                    <a:pt x="25" y="169"/>
                  </a:cubicBezTo>
                  <a:cubicBezTo>
                    <a:pt x="0" y="243"/>
                    <a:pt x="7" y="329"/>
                    <a:pt x="44" y="407"/>
                  </a:cubicBezTo>
                  <a:cubicBezTo>
                    <a:pt x="100" y="525"/>
                    <a:pt x="223" y="609"/>
                    <a:pt x="371" y="630"/>
                  </a:cubicBezTo>
                  <a:cubicBezTo>
                    <a:pt x="436" y="639"/>
                    <a:pt x="550" y="620"/>
                    <a:pt x="620" y="588"/>
                  </a:cubicBezTo>
                  <a:cubicBezTo>
                    <a:pt x="741" y="532"/>
                    <a:pt x="741" y="532"/>
                    <a:pt x="741" y="532"/>
                  </a:cubicBezTo>
                  <a:lnTo>
                    <a:pt x="609" y="507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Freeform 2508"/>
            <p:cNvSpPr/>
            <p:nvPr/>
          </p:nvSpPr>
          <p:spPr bwMode="auto">
            <a:xfrm>
              <a:off x="1138587" y="3506391"/>
              <a:ext cx="2161992" cy="1860204"/>
            </a:xfrm>
            <a:custGeom>
              <a:avLst/>
              <a:gdLst>
                <a:gd name="T0" fmla="*/ 609 w 740"/>
                <a:gd name="T1" fmla="*/ 506 h 637"/>
                <a:gd name="T2" fmla="*/ 518 w 740"/>
                <a:gd name="T3" fmla="*/ 439 h 637"/>
                <a:gd name="T4" fmla="*/ 503 w 740"/>
                <a:gd name="T5" fmla="*/ 306 h 637"/>
                <a:gd name="T6" fmla="*/ 418 w 740"/>
                <a:gd name="T7" fmla="*/ 82 h 637"/>
                <a:gd name="T8" fmla="*/ 201 w 740"/>
                <a:gd name="T9" fmla="*/ 15 h 637"/>
                <a:gd name="T10" fmla="*/ 144 w 740"/>
                <a:gd name="T11" fmla="*/ 34 h 637"/>
                <a:gd name="T12" fmla="*/ 25 w 740"/>
                <a:gd name="T13" fmla="*/ 169 h 637"/>
                <a:gd name="T14" fmla="*/ 44 w 740"/>
                <a:gd name="T15" fmla="*/ 406 h 637"/>
                <a:gd name="T16" fmla="*/ 371 w 740"/>
                <a:gd name="T17" fmla="*/ 628 h 637"/>
                <a:gd name="T18" fmla="*/ 620 w 740"/>
                <a:gd name="T19" fmla="*/ 586 h 637"/>
                <a:gd name="T20" fmla="*/ 740 w 740"/>
                <a:gd name="T21" fmla="*/ 532 h 637"/>
                <a:gd name="T22" fmla="*/ 609 w 740"/>
                <a:gd name="T23" fmla="*/ 50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0" h="637">
                  <a:moveTo>
                    <a:pt x="609" y="506"/>
                  </a:moveTo>
                  <a:cubicBezTo>
                    <a:pt x="565" y="498"/>
                    <a:pt x="536" y="476"/>
                    <a:pt x="518" y="439"/>
                  </a:cubicBezTo>
                  <a:cubicBezTo>
                    <a:pt x="502" y="405"/>
                    <a:pt x="497" y="359"/>
                    <a:pt x="503" y="306"/>
                  </a:cubicBezTo>
                  <a:cubicBezTo>
                    <a:pt x="511" y="224"/>
                    <a:pt x="480" y="140"/>
                    <a:pt x="418" y="82"/>
                  </a:cubicBezTo>
                  <a:cubicBezTo>
                    <a:pt x="358" y="24"/>
                    <a:pt x="279" y="0"/>
                    <a:pt x="201" y="15"/>
                  </a:cubicBezTo>
                  <a:cubicBezTo>
                    <a:pt x="181" y="19"/>
                    <a:pt x="161" y="25"/>
                    <a:pt x="144" y="34"/>
                  </a:cubicBezTo>
                  <a:cubicBezTo>
                    <a:pt x="87" y="60"/>
                    <a:pt x="46" y="107"/>
                    <a:pt x="25" y="169"/>
                  </a:cubicBezTo>
                  <a:cubicBezTo>
                    <a:pt x="0" y="242"/>
                    <a:pt x="7" y="328"/>
                    <a:pt x="44" y="406"/>
                  </a:cubicBezTo>
                  <a:cubicBezTo>
                    <a:pt x="101" y="524"/>
                    <a:pt x="223" y="607"/>
                    <a:pt x="371" y="628"/>
                  </a:cubicBezTo>
                  <a:cubicBezTo>
                    <a:pt x="436" y="637"/>
                    <a:pt x="550" y="618"/>
                    <a:pt x="620" y="586"/>
                  </a:cubicBezTo>
                  <a:cubicBezTo>
                    <a:pt x="740" y="532"/>
                    <a:pt x="740" y="532"/>
                    <a:pt x="740" y="532"/>
                  </a:cubicBezTo>
                  <a:lnTo>
                    <a:pt x="609" y="506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Freeform 2509"/>
            <p:cNvSpPr/>
            <p:nvPr/>
          </p:nvSpPr>
          <p:spPr bwMode="auto">
            <a:xfrm>
              <a:off x="1141061" y="3508864"/>
              <a:ext cx="2154571" cy="1857730"/>
            </a:xfrm>
            <a:custGeom>
              <a:avLst/>
              <a:gdLst>
                <a:gd name="T0" fmla="*/ 608 w 737"/>
                <a:gd name="T1" fmla="*/ 506 h 636"/>
                <a:gd name="T2" fmla="*/ 517 w 737"/>
                <a:gd name="T3" fmla="*/ 439 h 636"/>
                <a:gd name="T4" fmla="*/ 501 w 737"/>
                <a:gd name="T5" fmla="*/ 305 h 636"/>
                <a:gd name="T6" fmla="*/ 417 w 737"/>
                <a:gd name="T7" fmla="*/ 81 h 636"/>
                <a:gd name="T8" fmla="*/ 200 w 737"/>
                <a:gd name="T9" fmla="*/ 15 h 636"/>
                <a:gd name="T10" fmla="*/ 143 w 737"/>
                <a:gd name="T11" fmla="*/ 33 h 636"/>
                <a:gd name="T12" fmla="*/ 25 w 737"/>
                <a:gd name="T13" fmla="*/ 168 h 636"/>
                <a:gd name="T14" fmla="*/ 44 w 737"/>
                <a:gd name="T15" fmla="*/ 404 h 636"/>
                <a:gd name="T16" fmla="*/ 370 w 737"/>
                <a:gd name="T17" fmla="*/ 626 h 636"/>
                <a:gd name="T18" fmla="*/ 619 w 737"/>
                <a:gd name="T19" fmla="*/ 585 h 636"/>
                <a:gd name="T20" fmla="*/ 737 w 737"/>
                <a:gd name="T21" fmla="*/ 531 h 636"/>
                <a:gd name="T22" fmla="*/ 608 w 737"/>
                <a:gd name="T23" fmla="*/ 50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7" h="636">
                  <a:moveTo>
                    <a:pt x="608" y="506"/>
                  </a:moveTo>
                  <a:cubicBezTo>
                    <a:pt x="564" y="497"/>
                    <a:pt x="535" y="476"/>
                    <a:pt x="517" y="439"/>
                  </a:cubicBezTo>
                  <a:cubicBezTo>
                    <a:pt x="501" y="404"/>
                    <a:pt x="495" y="358"/>
                    <a:pt x="501" y="305"/>
                  </a:cubicBezTo>
                  <a:cubicBezTo>
                    <a:pt x="510" y="223"/>
                    <a:pt x="478" y="139"/>
                    <a:pt x="417" y="81"/>
                  </a:cubicBezTo>
                  <a:cubicBezTo>
                    <a:pt x="357" y="24"/>
                    <a:pt x="278" y="0"/>
                    <a:pt x="200" y="15"/>
                  </a:cubicBezTo>
                  <a:cubicBezTo>
                    <a:pt x="180" y="19"/>
                    <a:pt x="161" y="25"/>
                    <a:pt x="143" y="33"/>
                  </a:cubicBezTo>
                  <a:cubicBezTo>
                    <a:pt x="86" y="60"/>
                    <a:pt x="45" y="106"/>
                    <a:pt x="25" y="168"/>
                  </a:cubicBezTo>
                  <a:cubicBezTo>
                    <a:pt x="0" y="241"/>
                    <a:pt x="7" y="327"/>
                    <a:pt x="44" y="404"/>
                  </a:cubicBezTo>
                  <a:cubicBezTo>
                    <a:pt x="100" y="523"/>
                    <a:pt x="222" y="606"/>
                    <a:pt x="370" y="626"/>
                  </a:cubicBezTo>
                  <a:cubicBezTo>
                    <a:pt x="435" y="636"/>
                    <a:pt x="549" y="616"/>
                    <a:pt x="619" y="585"/>
                  </a:cubicBezTo>
                  <a:cubicBezTo>
                    <a:pt x="737" y="531"/>
                    <a:pt x="737" y="531"/>
                    <a:pt x="737" y="531"/>
                  </a:cubicBezTo>
                  <a:lnTo>
                    <a:pt x="608" y="506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Freeform 2510"/>
            <p:cNvSpPr/>
            <p:nvPr/>
          </p:nvSpPr>
          <p:spPr bwMode="auto">
            <a:xfrm>
              <a:off x="1144771" y="3508864"/>
              <a:ext cx="2144676" cy="1855256"/>
            </a:xfrm>
            <a:custGeom>
              <a:avLst/>
              <a:gdLst>
                <a:gd name="T0" fmla="*/ 607 w 734"/>
                <a:gd name="T1" fmla="*/ 506 h 635"/>
                <a:gd name="T2" fmla="*/ 516 w 734"/>
                <a:gd name="T3" fmla="*/ 439 h 635"/>
                <a:gd name="T4" fmla="*/ 499 w 734"/>
                <a:gd name="T5" fmla="*/ 305 h 635"/>
                <a:gd name="T6" fmla="*/ 416 w 734"/>
                <a:gd name="T7" fmla="*/ 81 h 635"/>
                <a:gd name="T8" fmla="*/ 199 w 734"/>
                <a:gd name="T9" fmla="*/ 15 h 635"/>
                <a:gd name="T10" fmla="*/ 142 w 734"/>
                <a:gd name="T11" fmla="*/ 34 h 635"/>
                <a:gd name="T12" fmla="*/ 24 w 734"/>
                <a:gd name="T13" fmla="*/ 168 h 635"/>
                <a:gd name="T14" fmla="*/ 43 w 734"/>
                <a:gd name="T15" fmla="*/ 404 h 635"/>
                <a:gd name="T16" fmla="*/ 369 w 734"/>
                <a:gd name="T17" fmla="*/ 626 h 635"/>
                <a:gd name="T18" fmla="*/ 617 w 734"/>
                <a:gd name="T19" fmla="*/ 584 h 635"/>
                <a:gd name="T20" fmla="*/ 734 w 734"/>
                <a:gd name="T21" fmla="*/ 531 h 635"/>
                <a:gd name="T22" fmla="*/ 607 w 734"/>
                <a:gd name="T23" fmla="*/ 506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4" h="635">
                  <a:moveTo>
                    <a:pt x="607" y="506"/>
                  </a:moveTo>
                  <a:cubicBezTo>
                    <a:pt x="563" y="498"/>
                    <a:pt x="533" y="476"/>
                    <a:pt x="516" y="439"/>
                  </a:cubicBezTo>
                  <a:cubicBezTo>
                    <a:pt x="499" y="405"/>
                    <a:pt x="494" y="358"/>
                    <a:pt x="499" y="305"/>
                  </a:cubicBezTo>
                  <a:cubicBezTo>
                    <a:pt x="508" y="223"/>
                    <a:pt x="477" y="139"/>
                    <a:pt x="416" y="81"/>
                  </a:cubicBezTo>
                  <a:cubicBezTo>
                    <a:pt x="355" y="24"/>
                    <a:pt x="277" y="0"/>
                    <a:pt x="199" y="15"/>
                  </a:cubicBezTo>
                  <a:cubicBezTo>
                    <a:pt x="179" y="19"/>
                    <a:pt x="160" y="25"/>
                    <a:pt x="142" y="34"/>
                  </a:cubicBezTo>
                  <a:cubicBezTo>
                    <a:pt x="86" y="60"/>
                    <a:pt x="45" y="106"/>
                    <a:pt x="24" y="168"/>
                  </a:cubicBezTo>
                  <a:cubicBezTo>
                    <a:pt x="0" y="241"/>
                    <a:pt x="6" y="327"/>
                    <a:pt x="43" y="404"/>
                  </a:cubicBezTo>
                  <a:cubicBezTo>
                    <a:pt x="99" y="522"/>
                    <a:pt x="221" y="605"/>
                    <a:pt x="369" y="626"/>
                  </a:cubicBezTo>
                  <a:cubicBezTo>
                    <a:pt x="434" y="635"/>
                    <a:pt x="548" y="616"/>
                    <a:pt x="617" y="584"/>
                  </a:cubicBezTo>
                  <a:cubicBezTo>
                    <a:pt x="734" y="531"/>
                    <a:pt x="734" y="531"/>
                    <a:pt x="734" y="531"/>
                  </a:cubicBezTo>
                  <a:lnTo>
                    <a:pt x="607" y="506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Freeform 2511"/>
            <p:cNvSpPr/>
            <p:nvPr/>
          </p:nvSpPr>
          <p:spPr bwMode="auto">
            <a:xfrm>
              <a:off x="1144771" y="3511338"/>
              <a:ext cx="2138492" cy="1852783"/>
            </a:xfrm>
            <a:custGeom>
              <a:avLst/>
              <a:gdLst>
                <a:gd name="T0" fmla="*/ 607 w 732"/>
                <a:gd name="T1" fmla="*/ 506 h 634"/>
                <a:gd name="T2" fmla="*/ 515 w 732"/>
                <a:gd name="T3" fmla="*/ 438 h 634"/>
                <a:gd name="T4" fmla="*/ 499 w 732"/>
                <a:gd name="T5" fmla="*/ 304 h 634"/>
                <a:gd name="T6" fmla="*/ 415 w 732"/>
                <a:gd name="T7" fmla="*/ 81 h 634"/>
                <a:gd name="T8" fmla="*/ 199 w 732"/>
                <a:gd name="T9" fmla="*/ 15 h 634"/>
                <a:gd name="T10" fmla="*/ 142 w 732"/>
                <a:gd name="T11" fmla="*/ 33 h 634"/>
                <a:gd name="T12" fmla="*/ 25 w 732"/>
                <a:gd name="T13" fmla="*/ 167 h 634"/>
                <a:gd name="T14" fmla="*/ 44 w 732"/>
                <a:gd name="T15" fmla="*/ 403 h 634"/>
                <a:gd name="T16" fmla="*/ 369 w 732"/>
                <a:gd name="T17" fmla="*/ 624 h 634"/>
                <a:gd name="T18" fmla="*/ 617 w 732"/>
                <a:gd name="T19" fmla="*/ 583 h 634"/>
                <a:gd name="T20" fmla="*/ 732 w 732"/>
                <a:gd name="T21" fmla="*/ 530 h 634"/>
                <a:gd name="T22" fmla="*/ 607 w 732"/>
                <a:gd name="T23" fmla="*/ 50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2" h="634">
                  <a:moveTo>
                    <a:pt x="607" y="506"/>
                  </a:moveTo>
                  <a:cubicBezTo>
                    <a:pt x="562" y="497"/>
                    <a:pt x="533" y="475"/>
                    <a:pt x="515" y="438"/>
                  </a:cubicBezTo>
                  <a:cubicBezTo>
                    <a:pt x="499" y="404"/>
                    <a:pt x="493" y="357"/>
                    <a:pt x="499" y="304"/>
                  </a:cubicBezTo>
                  <a:cubicBezTo>
                    <a:pt x="508" y="222"/>
                    <a:pt x="476" y="139"/>
                    <a:pt x="415" y="81"/>
                  </a:cubicBezTo>
                  <a:cubicBezTo>
                    <a:pt x="355" y="24"/>
                    <a:pt x="277" y="0"/>
                    <a:pt x="199" y="15"/>
                  </a:cubicBezTo>
                  <a:cubicBezTo>
                    <a:pt x="179" y="19"/>
                    <a:pt x="160" y="25"/>
                    <a:pt x="142" y="33"/>
                  </a:cubicBezTo>
                  <a:cubicBezTo>
                    <a:pt x="86" y="59"/>
                    <a:pt x="45" y="106"/>
                    <a:pt x="25" y="167"/>
                  </a:cubicBezTo>
                  <a:cubicBezTo>
                    <a:pt x="0" y="240"/>
                    <a:pt x="7" y="326"/>
                    <a:pt x="44" y="403"/>
                  </a:cubicBezTo>
                  <a:cubicBezTo>
                    <a:pt x="100" y="521"/>
                    <a:pt x="222" y="604"/>
                    <a:pt x="369" y="624"/>
                  </a:cubicBezTo>
                  <a:cubicBezTo>
                    <a:pt x="434" y="634"/>
                    <a:pt x="547" y="614"/>
                    <a:pt x="617" y="583"/>
                  </a:cubicBezTo>
                  <a:cubicBezTo>
                    <a:pt x="732" y="530"/>
                    <a:pt x="732" y="530"/>
                    <a:pt x="732" y="530"/>
                  </a:cubicBezTo>
                  <a:lnTo>
                    <a:pt x="607" y="506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2512"/>
            <p:cNvSpPr/>
            <p:nvPr/>
          </p:nvSpPr>
          <p:spPr bwMode="auto">
            <a:xfrm>
              <a:off x="1147244" y="3511338"/>
              <a:ext cx="2133544" cy="1849073"/>
            </a:xfrm>
            <a:custGeom>
              <a:avLst/>
              <a:gdLst>
                <a:gd name="T0" fmla="*/ 605 w 730"/>
                <a:gd name="T1" fmla="*/ 506 h 633"/>
                <a:gd name="T2" fmla="*/ 514 w 730"/>
                <a:gd name="T3" fmla="*/ 438 h 633"/>
                <a:gd name="T4" fmla="*/ 497 w 730"/>
                <a:gd name="T5" fmla="*/ 304 h 633"/>
                <a:gd name="T6" fmla="*/ 414 w 730"/>
                <a:gd name="T7" fmla="*/ 81 h 633"/>
                <a:gd name="T8" fmla="*/ 199 w 730"/>
                <a:gd name="T9" fmla="*/ 15 h 633"/>
                <a:gd name="T10" fmla="*/ 142 w 730"/>
                <a:gd name="T11" fmla="*/ 34 h 633"/>
                <a:gd name="T12" fmla="*/ 24 w 730"/>
                <a:gd name="T13" fmla="*/ 167 h 633"/>
                <a:gd name="T14" fmla="*/ 43 w 730"/>
                <a:gd name="T15" fmla="*/ 403 h 633"/>
                <a:gd name="T16" fmla="*/ 368 w 730"/>
                <a:gd name="T17" fmla="*/ 624 h 633"/>
                <a:gd name="T18" fmla="*/ 616 w 730"/>
                <a:gd name="T19" fmla="*/ 582 h 633"/>
                <a:gd name="T20" fmla="*/ 730 w 730"/>
                <a:gd name="T21" fmla="*/ 530 h 633"/>
                <a:gd name="T22" fmla="*/ 605 w 730"/>
                <a:gd name="T23" fmla="*/ 506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0" h="633">
                  <a:moveTo>
                    <a:pt x="605" y="506"/>
                  </a:moveTo>
                  <a:cubicBezTo>
                    <a:pt x="561" y="498"/>
                    <a:pt x="531" y="476"/>
                    <a:pt x="514" y="438"/>
                  </a:cubicBezTo>
                  <a:cubicBezTo>
                    <a:pt x="497" y="404"/>
                    <a:pt x="492" y="357"/>
                    <a:pt x="497" y="304"/>
                  </a:cubicBezTo>
                  <a:cubicBezTo>
                    <a:pt x="506" y="222"/>
                    <a:pt x="475" y="139"/>
                    <a:pt x="414" y="81"/>
                  </a:cubicBezTo>
                  <a:cubicBezTo>
                    <a:pt x="354" y="24"/>
                    <a:pt x="275" y="0"/>
                    <a:pt x="199" y="15"/>
                  </a:cubicBezTo>
                  <a:cubicBezTo>
                    <a:pt x="178" y="19"/>
                    <a:pt x="159" y="25"/>
                    <a:pt x="142" y="34"/>
                  </a:cubicBezTo>
                  <a:cubicBezTo>
                    <a:pt x="85" y="60"/>
                    <a:pt x="45" y="106"/>
                    <a:pt x="24" y="167"/>
                  </a:cubicBezTo>
                  <a:cubicBezTo>
                    <a:pt x="0" y="240"/>
                    <a:pt x="6" y="326"/>
                    <a:pt x="43" y="403"/>
                  </a:cubicBezTo>
                  <a:cubicBezTo>
                    <a:pt x="99" y="520"/>
                    <a:pt x="221" y="603"/>
                    <a:pt x="368" y="624"/>
                  </a:cubicBezTo>
                  <a:cubicBezTo>
                    <a:pt x="433" y="633"/>
                    <a:pt x="546" y="614"/>
                    <a:pt x="616" y="582"/>
                  </a:cubicBezTo>
                  <a:cubicBezTo>
                    <a:pt x="730" y="530"/>
                    <a:pt x="730" y="530"/>
                    <a:pt x="730" y="530"/>
                  </a:cubicBezTo>
                  <a:lnTo>
                    <a:pt x="605" y="506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Freeform 2513"/>
            <p:cNvSpPr/>
            <p:nvPr/>
          </p:nvSpPr>
          <p:spPr bwMode="auto">
            <a:xfrm>
              <a:off x="1147244" y="3515049"/>
              <a:ext cx="2127361" cy="1842888"/>
            </a:xfrm>
            <a:custGeom>
              <a:avLst/>
              <a:gdLst>
                <a:gd name="T0" fmla="*/ 605 w 728"/>
                <a:gd name="T1" fmla="*/ 506 h 631"/>
                <a:gd name="T2" fmla="*/ 513 w 728"/>
                <a:gd name="T3" fmla="*/ 437 h 631"/>
                <a:gd name="T4" fmla="*/ 497 w 728"/>
                <a:gd name="T5" fmla="*/ 303 h 631"/>
                <a:gd name="T6" fmla="*/ 413 w 728"/>
                <a:gd name="T7" fmla="*/ 80 h 631"/>
                <a:gd name="T8" fmla="*/ 199 w 728"/>
                <a:gd name="T9" fmla="*/ 15 h 631"/>
                <a:gd name="T10" fmla="*/ 142 w 728"/>
                <a:gd name="T11" fmla="*/ 33 h 631"/>
                <a:gd name="T12" fmla="*/ 25 w 728"/>
                <a:gd name="T13" fmla="*/ 167 h 631"/>
                <a:gd name="T14" fmla="*/ 44 w 728"/>
                <a:gd name="T15" fmla="*/ 401 h 631"/>
                <a:gd name="T16" fmla="*/ 368 w 728"/>
                <a:gd name="T17" fmla="*/ 622 h 631"/>
                <a:gd name="T18" fmla="*/ 616 w 728"/>
                <a:gd name="T19" fmla="*/ 581 h 631"/>
                <a:gd name="T20" fmla="*/ 728 w 728"/>
                <a:gd name="T21" fmla="*/ 530 h 631"/>
                <a:gd name="T22" fmla="*/ 605 w 728"/>
                <a:gd name="T23" fmla="*/ 506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8" h="631">
                  <a:moveTo>
                    <a:pt x="605" y="506"/>
                  </a:moveTo>
                  <a:cubicBezTo>
                    <a:pt x="561" y="497"/>
                    <a:pt x="531" y="475"/>
                    <a:pt x="513" y="437"/>
                  </a:cubicBezTo>
                  <a:cubicBezTo>
                    <a:pt x="497" y="403"/>
                    <a:pt x="491" y="356"/>
                    <a:pt x="497" y="303"/>
                  </a:cubicBezTo>
                  <a:cubicBezTo>
                    <a:pt x="506" y="221"/>
                    <a:pt x="474" y="138"/>
                    <a:pt x="413" y="80"/>
                  </a:cubicBezTo>
                  <a:cubicBezTo>
                    <a:pt x="354" y="24"/>
                    <a:pt x="275" y="0"/>
                    <a:pt x="199" y="15"/>
                  </a:cubicBezTo>
                  <a:cubicBezTo>
                    <a:pt x="179" y="19"/>
                    <a:pt x="159" y="25"/>
                    <a:pt x="142" y="33"/>
                  </a:cubicBezTo>
                  <a:cubicBezTo>
                    <a:pt x="86" y="59"/>
                    <a:pt x="45" y="105"/>
                    <a:pt x="25" y="167"/>
                  </a:cubicBezTo>
                  <a:cubicBezTo>
                    <a:pt x="0" y="239"/>
                    <a:pt x="7" y="325"/>
                    <a:pt x="44" y="401"/>
                  </a:cubicBezTo>
                  <a:cubicBezTo>
                    <a:pt x="100" y="519"/>
                    <a:pt x="221" y="602"/>
                    <a:pt x="368" y="622"/>
                  </a:cubicBezTo>
                  <a:cubicBezTo>
                    <a:pt x="433" y="631"/>
                    <a:pt x="546" y="612"/>
                    <a:pt x="616" y="581"/>
                  </a:cubicBezTo>
                  <a:cubicBezTo>
                    <a:pt x="728" y="530"/>
                    <a:pt x="728" y="530"/>
                    <a:pt x="728" y="530"/>
                  </a:cubicBezTo>
                  <a:lnTo>
                    <a:pt x="605" y="506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Freeform 2514"/>
            <p:cNvSpPr/>
            <p:nvPr/>
          </p:nvSpPr>
          <p:spPr bwMode="auto">
            <a:xfrm>
              <a:off x="1150955" y="3515049"/>
              <a:ext cx="2117466" cy="1842888"/>
            </a:xfrm>
            <a:custGeom>
              <a:avLst/>
              <a:gdLst>
                <a:gd name="T0" fmla="*/ 604 w 725"/>
                <a:gd name="T1" fmla="*/ 507 h 631"/>
                <a:gd name="T2" fmla="*/ 512 w 725"/>
                <a:gd name="T3" fmla="*/ 438 h 631"/>
                <a:gd name="T4" fmla="*/ 495 w 725"/>
                <a:gd name="T5" fmla="*/ 303 h 631"/>
                <a:gd name="T6" fmla="*/ 412 w 725"/>
                <a:gd name="T7" fmla="*/ 81 h 631"/>
                <a:gd name="T8" fmla="*/ 198 w 725"/>
                <a:gd name="T9" fmla="*/ 15 h 631"/>
                <a:gd name="T10" fmla="*/ 141 w 725"/>
                <a:gd name="T11" fmla="*/ 34 h 631"/>
                <a:gd name="T12" fmla="*/ 24 w 725"/>
                <a:gd name="T13" fmla="*/ 167 h 631"/>
                <a:gd name="T14" fmla="*/ 43 w 725"/>
                <a:gd name="T15" fmla="*/ 401 h 631"/>
                <a:gd name="T16" fmla="*/ 367 w 725"/>
                <a:gd name="T17" fmla="*/ 622 h 631"/>
                <a:gd name="T18" fmla="*/ 615 w 725"/>
                <a:gd name="T19" fmla="*/ 580 h 631"/>
                <a:gd name="T20" fmla="*/ 725 w 725"/>
                <a:gd name="T21" fmla="*/ 530 h 631"/>
                <a:gd name="T22" fmla="*/ 604 w 725"/>
                <a:gd name="T23" fmla="*/ 50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5" h="631">
                  <a:moveTo>
                    <a:pt x="604" y="507"/>
                  </a:moveTo>
                  <a:cubicBezTo>
                    <a:pt x="560" y="498"/>
                    <a:pt x="530" y="476"/>
                    <a:pt x="512" y="438"/>
                  </a:cubicBezTo>
                  <a:cubicBezTo>
                    <a:pt x="495" y="403"/>
                    <a:pt x="490" y="357"/>
                    <a:pt x="495" y="303"/>
                  </a:cubicBezTo>
                  <a:cubicBezTo>
                    <a:pt x="504" y="222"/>
                    <a:pt x="473" y="139"/>
                    <a:pt x="412" y="81"/>
                  </a:cubicBezTo>
                  <a:cubicBezTo>
                    <a:pt x="352" y="24"/>
                    <a:pt x="274" y="0"/>
                    <a:pt x="198" y="15"/>
                  </a:cubicBezTo>
                  <a:cubicBezTo>
                    <a:pt x="178" y="19"/>
                    <a:pt x="159" y="25"/>
                    <a:pt x="141" y="34"/>
                  </a:cubicBezTo>
                  <a:cubicBezTo>
                    <a:pt x="85" y="60"/>
                    <a:pt x="45" y="106"/>
                    <a:pt x="24" y="167"/>
                  </a:cubicBezTo>
                  <a:cubicBezTo>
                    <a:pt x="0" y="239"/>
                    <a:pt x="7" y="325"/>
                    <a:pt x="43" y="401"/>
                  </a:cubicBezTo>
                  <a:cubicBezTo>
                    <a:pt x="99" y="519"/>
                    <a:pt x="220" y="601"/>
                    <a:pt x="367" y="622"/>
                  </a:cubicBezTo>
                  <a:cubicBezTo>
                    <a:pt x="432" y="631"/>
                    <a:pt x="545" y="612"/>
                    <a:pt x="615" y="580"/>
                  </a:cubicBezTo>
                  <a:cubicBezTo>
                    <a:pt x="725" y="530"/>
                    <a:pt x="725" y="530"/>
                    <a:pt x="725" y="530"/>
                  </a:cubicBezTo>
                  <a:lnTo>
                    <a:pt x="604" y="507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Freeform 2515"/>
            <p:cNvSpPr/>
            <p:nvPr/>
          </p:nvSpPr>
          <p:spPr bwMode="auto">
            <a:xfrm>
              <a:off x="1150955" y="3517523"/>
              <a:ext cx="2112518" cy="1837941"/>
            </a:xfrm>
            <a:custGeom>
              <a:avLst/>
              <a:gdLst>
                <a:gd name="T0" fmla="*/ 604 w 723"/>
                <a:gd name="T1" fmla="*/ 506 h 629"/>
                <a:gd name="T2" fmla="*/ 511 w 723"/>
                <a:gd name="T3" fmla="*/ 437 h 629"/>
                <a:gd name="T4" fmla="*/ 495 w 723"/>
                <a:gd name="T5" fmla="*/ 302 h 629"/>
                <a:gd name="T6" fmla="*/ 412 w 723"/>
                <a:gd name="T7" fmla="*/ 80 h 629"/>
                <a:gd name="T8" fmla="*/ 198 w 723"/>
                <a:gd name="T9" fmla="*/ 15 h 629"/>
                <a:gd name="T10" fmla="*/ 141 w 723"/>
                <a:gd name="T11" fmla="*/ 33 h 629"/>
                <a:gd name="T12" fmla="*/ 25 w 723"/>
                <a:gd name="T13" fmla="*/ 166 h 629"/>
                <a:gd name="T14" fmla="*/ 43 w 723"/>
                <a:gd name="T15" fmla="*/ 400 h 629"/>
                <a:gd name="T16" fmla="*/ 367 w 723"/>
                <a:gd name="T17" fmla="*/ 620 h 629"/>
                <a:gd name="T18" fmla="*/ 614 w 723"/>
                <a:gd name="T19" fmla="*/ 579 h 629"/>
                <a:gd name="T20" fmla="*/ 723 w 723"/>
                <a:gd name="T21" fmla="*/ 529 h 629"/>
                <a:gd name="T22" fmla="*/ 604 w 723"/>
                <a:gd name="T23" fmla="*/ 50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3" h="629">
                  <a:moveTo>
                    <a:pt x="604" y="506"/>
                  </a:moveTo>
                  <a:cubicBezTo>
                    <a:pt x="559" y="497"/>
                    <a:pt x="529" y="475"/>
                    <a:pt x="511" y="437"/>
                  </a:cubicBezTo>
                  <a:cubicBezTo>
                    <a:pt x="495" y="402"/>
                    <a:pt x="489" y="356"/>
                    <a:pt x="495" y="302"/>
                  </a:cubicBezTo>
                  <a:cubicBezTo>
                    <a:pt x="504" y="221"/>
                    <a:pt x="472" y="138"/>
                    <a:pt x="412" y="80"/>
                  </a:cubicBezTo>
                  <a:cubicBezTo>
                    <a:pt x="352" y="24"/>
                    <a:pt x="274" y="0"/>
                    <a:pt x="198" y="15"/>
                  </a:cubicBezTo>
                  <a:cubicBezTo>
                    <a:pt x="178" y="19"/>
                    <a:pt x="159" y="25"/>
                    <a:pt x="141" y="33"/>
                  </a:cubicBezTo>
                  <a:cubicBezTo>
                    <a:pt x="86" y="59"/>
                    <a:pt x="45" y="105"/>
                    <a:pt x="25" y="166"/>
                  </a:cubicBezTo>
                  <a:cubicBezTo>
                    <a:pt x="0" y="238"/>
                    <a:pt x="7" y="324"/>
                    <a:pt x="43" y="400"/>
                  </a:cubicBezTo>
                  <a:cubicBezTo>
                    <a:pt x="99" y="517"/>
                    <a:pt x="220" y="600"/>
                    <a:pt x="367" y="620"/>
                  </a:cubicBezTo>
                  <a:cubicBezTo>
                    <a:pt x="432" y="629"/>
                    <a:pt x="545" y="610"/>
                    <a:pt x="614" y="579"/>
                  </a:cubicBezTo>
                  <a:cubicBezTo>
                    <a:pt x="723" y="529"/>
                    <a:pt x="723" y="529"/>
                    <a:pt x="723" y="529"/>
                  </a:cubicBezTo>
                  <a:lnTo>
                    <a:pt x="604" y="506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2516"/>
            <p:cNvSpPr/>
            <p:nvPr/>
          </p:nvSpPr>
          <p:spPr bwMode="auto">
            <a:xfrm>
              <a:off x="1153429" y="3517523"/>
              <a:ext cx="2106334" cy="1837941"/>
            </a:xfrm>
            <a:custGeom>
              <a:avLst/>
              <a:gdLst>
                <a:gd name="T0" fmla="*/ 603 w 721"/>
                <a:gd name="T1" fmla="*/ 507 h 629"/>
                <a:gd name="T2" fmla="*/ 510 w 721"/>
                <a:gd name="T3" fmla="*/ 437 h 629"/>
                <a:gd name="T4" fmla="*/ 493 w 721"/>
                <a:gd name="T5" fmla="*/ 302 h 629"/>
                <a:gd name="T6" fmla="*/ 410 w 721"/>
                <a:gd name="T7" fmla="*/ 81 h 629"/>
                <a:gd name="T8" fmla="*/ 197 w 721"/>
                <a:gd name="T9" fmla="*/ 15 h 629"/>
                <a:gd name="T10" fmla="*/ 141 w 721"/>
                <a:gd name="T11" fmla="*/ 34 h 629"/>
                <a:gd name="T12" fmla="*/ 24 w 721"/>
                <a:gd name="T13" fmla="*/ 166 h 629"/>
                <a:gd name="T14" fmla="*/ 43 w 721"/>
                <a:gd name="T15" fmla="*/ 400 h 629"/>
                <a:gd name="T16" fmla="*/ 366 w 721"/>
                <a:gd name="T17" fmla="*/ 620 h 629"/>
                <a:gd name="T18" fmla="*/ 613 w 721"/>
                <a:gd name="T19" fmla="*/ 578 h 629"/>
                <a:gd name="T20" fmla="*/ 721 w 721"/>
                <a:gd name="T21" fmla="*/ 529 h 629"/>
                <a:gd name="T22" fmla="*/ 603 w 721"/>
                <a:gd name="T23" fmla="*/ 507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1" h="629">
                  <a:moveTo>
                    <a:pt x="603" y="507"/>
                  </a:moveTo>
                  <a:cubicBezTo>
                    <a:pt x="558" y="498"/>
                    <a:pt x="528" y="475"/>
                    <a:pt x="510" y="437"/>
                  </a:cubicBezTo>
                  <a:cubicBezTo>
                    <a:pt x="493" y="402"/>
                    <a:pt x="488" y="356"/>
                    <a:pt x="493" y="302"/>
                  </a:cubicBezTo>
                  <a:cubicBezTo>
                    <a:pt x="502" y="221"/>
                    <a:pt x="471" y="138"/>
                    <a:pt x="410" y="81"/>
                  </a:cubicBezTo>
                  <a:cubicBezTo>
                    <a:pt x="351" y="24"/>
                    <a:pt x="273" y="0"/>
                    <a:pt x="197" y="15"/>
                  </a:cubicBezTo>
                  <a:cubicBezTo>
                    <a:pt x="177" y="19"/>
                    <a:pt x="158" y="25"/>
                    <a:pt x="141" y="34"/>
                  </a:cubicBezTo>
                  <a:cubicBezTo>
                    <a:pt x="85" y="59"/>
                    <a:pt x="45" y="105"/>
                    <a:pt x="24" y="166"/>
                  </a:cubicBezTo>
                  <a:cubicBezTo>
                    <a:pt x="0" y="238"/>
                    <a:pt x="7" y="324"/>
                    <a:pt x="43" y="400"/>
                  </a:cubicBezTo>
                  <a:cubicBezTo>
                    <a:pt x="99" y="517"/>
                    <a:pt x="220" y="599"/>
                    <a:pt x="366" y="620"/>
                  </a:cubicBezTo>
                  <a:cubicBezTo>
                    <a:pt x="431" y="629"/>
                    <a:pt x="544" y="610"/>
                    <a:pt x="613" y="578"/>
                  </a:cubicBezTo>
                  <a:cubicBezTo>
                    <a:pt x="721" y="529"/>
                    <a:pt x="721" y="529"/>
                    <a:pt x="721" y="529"/>
                  </a:cubicBezTo>
                  <a:lnTo>
                    <a:pt x="603" y="507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517"/>
            <p:cNvSpPr/>
            <p:nvPr/>
          </p:nvSpPr>
          <p:spPr bwMode="auto">
            <a:xfrm>
              <a:off x="1153429" y="3519996"/>
              <a:ext cx="2100150" cy="1831756"/>
            </a:xfrm>
            <a:custGeom>
              <a:avLst/>
              <a:gdLst>
                <a:gd name="T0" fmla="*/ 603 w 719"/>
                <a:gd name="T1" fmla="*/ 506 h 627"/>
                <a:gd name="T2" fmla="*/ 509 w 719"/>
                <a:gd name="T3" fmla="*/ 436 h 627"/>
                <a:gd name="T4" fmla="*/ 493 w 719"/>
                <a:gd name="T5" fmla="*/ 301 h 627"/>
                <a:gd name="T6" fmla="*/ 410 w 719"/>
                <a:gd name="T7" fmla="*/ 80 h 627"/>
                <a:gd name="T8" fmla="*/ 197 w 719"/>
                <a:gd name="T9" fmla="*/ 15 h 627"/>
                <a:gd name="T10" fmla="*/ 141 w 719"/>
                <a:gd name="T11" fmla="*/ 33 h 627"/>
                <a:gd name="T12" fmla="*/ 25 w 719"/>
                <a:gd name="T13" fmla="*/ 165 h 627"/>
                <a:gd name="T14" fmla="*/ 43 w 719"/>
                <a:gd name="T15" fmla="*/ 399 h 627"/>
                <a:gd name="T16" fmla="*/ 366 w 719"/>
                <a:gd name="T17" fmla="*/ 618 h 627"/>
                <a:gd name="T18" fmla="*/ 613 w 719"/>
                <a:gd name="T19" fmla="*/ 577 h 627"/>
                <a:gd name="T20" fmla="*/ 719 w 719"/>
                <a:gd name="T21" fmla="*/ 528 h 627"/>
                <a:gd name="T22" fmla="*/ 603 w 719"/>
                <a:gd name="T23" fmla="*/ 50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9" h="627">
                  <a:moveTo>
                    <a:pt x="603" y="506"/>
                  </a:moveTo>
                  <a:cubicBezTo>
                    <a:pt x="558" y="497"/>
                    <a:pt x="527" y="475"/>
                    <a:pt x="509" y="436"/>
                  </a:cubicBezTo>
                  <a:cubicBezTo>
                    <a:pt x="493" y="402"/>
                    <a:pt x="487" y="355"/>
                    <a:pt x="493" y="301"/>
                  </a:cubicBezTo>
                  <a:cubicBezTo>
                    <a:pt x="501" y="220"/>
                    <a:pt x="471" y="137"/>
                    <a:pt x="410" y="80"/>
                  </a:cubicBezTo>
                  <a:cubicBezTo>
                    <a:pt x="351" y="24"/>
                    <a:pt x="273" y="0"/>
                    <a:pt x="197" y="15"/>
                  </a:cubicBezTo>
                  <a:cubicBezTo>
                    <a:pt x="177" y="19"/>
                    <a:pt x="158" y="25"/>
                    <a:pt x="141" y="33"/>
                  </a:cubicBezTo>
                  <a:cubicBezTo>
                    <a:pt x="85" y="59"/>
                    <a:pt x="45" y="105"/>
                    <a:pt x="25" y="165"/>
                  </a:cubicBezTo>
                  <a:cubicBezTo>
                    <a:pt x="0" y="238"/>
                    <a:pt x="7" y="323"/>
                    <a:pt x="43" y="399"/>
                  </a:cubicBezTo>
                  <a:cubicBezTo>
                    <a:pt x="99" y="515"/>
                    <a:pt x="220" y="598"/>
                    <a:pt x="366" y="618"/>
                  </a:cubicBezTo>
                  <a:cubicBezTo>
                    <a:pt x="431" y="627"/>
                    <a:pt x="543" y="608"/>
                    <a:pt x="613" y="577"/>
                  </a:cubicBezTo>
                  <a:cubicBezTo>
                    <a:pt x="719" y="528"/>
                    <a:pt x="719" y="528"/>
                    <a:pt x="719" y="528"/>
                  </a:cubicBezTo>
                  <a:lnTo>
                    <a:pt x="603" y="506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518"/>
            <p:cNvSpPr/>
            <p:nvPr/>
          </p:nvSpPr>
          <p:spPr bwMode="auto">
            <a:xfrm>
              <a:off x="1155902" y="3523707"/>
              <a:ext cx="2092729" cy="1828047"/>
            </a:xfrm>
            <a:custGeom>
              <a:avLst/>
              <a:gdLst>
                <a:gd name="T0" fmla="*/ 602 w 716"/>
                <a:gd name="T1" fmla="*/ 506 h 626"/>
                <a:gd name="T2" fmla="*/ 508 w 716"/>
                <a:gd name="T3" fmla="*/ 436 h 626"/>
                <a:gd name="T4" fmla="*/ 491 w 716"/>
                <a:gd name="T5" fmla="*/ 300 h 626"/>
                <a:gd name="T6" fmla="*/ 409 w 716"/>
                <a:gd name="T7" fmla="*/ 79 h 626"/>
                <a:gd name="T8" fmla="*/ 196 w 716"/>
                <a:gd name="T9" fmla="*/ 14 h 626"/>
                <a:gd name="T10" fmla="*/ 140 w 716"/>
                <a:gd name="T11" fmla="*/ 33 h 626"/>
                <a:gd name="T12" fmla="*/ 24 w 716"/>
                <a:gd name="T13" fmla="*/ 164 h 626"/>
                <a:gd name="T14" fmla="*/ 43 w 716"/>
                <a:gd name="T15" fmla="*/ 397 h 626"/>
                <a:gd name="T16" fmla="*/ 365 w 716"/>
                <a:gd name="T17" fmla="*/ 617 h 626"/>
                <a:gd name="T18" fmla="*/ 612 w 716"/>
                <a:gd name="T19" fmla="*/ 575 h 626"/>
                <a:gd name="T20" fmla="*/ 716 w 716"/>
                <a:gd name="T21" fmla="*/ 528 h 626"/>
                <a:gd name="T22" fmla="*/ 602 w 716"/>
                <a:gd name="T23" fmla="*/ 50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6" h="626">
                  <a:moveTo>
                    <a:pt x="602" y="506"/>
                  </a:moveTo>
                  <a:cubicBezTo>
                    <a:pt x="557" y="497"/>
                    <a:pt x="526" y="474"/>
                    <a:pt x="508" y="436"/>
                  </a:cubicBezTo>
                  <a:cubicBezTo>
                    <a:pt x="491" y="401"/>
                    <a:pt x="486" y="354"/>
                    <a:pt x="491" y="300"/>
                  </a:cubicBezTo>
                  <a:cubicBezTo>
                    <a:pt x="500" y="219"/>
                    <a:pt x="469" y="137"/>
                    <a:pt x="409" y="79"/>
                  </a:cubicBezTo>
                  <a:cubicBezTo>
                    <a:pt x="350" y="23"/>
                    <a:pt x="272" y="0"/>
                    <a:pt x="196" y="14"/>
                  </a:cubicBezTo>
                  <a:cubicBezTo>
                    <a:pt x="176" y="18"/>
                    <a:pt x="157" y="24"/>
                    <a:pt x="140" y="33"/>
                  </a:cubicBezTo>
                  <a:cubicBezTo>
                    <a:pt x="85" y="58"/>
                    <a:pt x="45" y="104"/>
                    <a:pt x="24" y="164"/>
                  </a:cubicBezTo>
                  <a:cubicBezTo>
                    <a:pt x="0" y="237"/>
                    <a:pt x="7" y="321"/>
                    <a:pt x="43" y="397"/>
                  </a:cubicBezTo>
                  <a:cubicBezTo>
                    <a:pt x="99" y="514"/>
                    <a:pt x="219" y="596"/>
                    <a:pt x="365" y="617"/>
                  </a:cubicBezTo>
                  <a:cubicBezTo>
                    <a:pt x="430" y="626"/>
                    <a:pt x="542" y="607"/>
                    <a:pt x="612" y="575"/>
                  </a:cubicBezTo>
                  <a:cubicBezTo>
                    <a:pt x="716" y="528"/>
                    <a:pt x="716" y="528"/>
                    <a:pt x="716" y="528"/>
                  </a:cubicBezTo>
                  <a:lnTo>
                    <a:pt x="602" y="506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Freeform 2519"/>
            <p:cNvSpPr/>
            <p:nvPr/>
          </p:nvSpPr>
          <p:spPr bwMode="auto">
            <a:xfrm>
              <a:off x="1155902" y="3523707"/>
              <a:ext cx="2086545" cy="1825572"/>
            </a:xfrm>
            <a:custGeom>
              <a:avLst/>
              <a:gdLst>
                <a:gd name="T0" fmla="*/ 602 w 714"/>
                <a:gd name="T1" fmla="*/ 506 h 625"/>
                <a:gd name="T2" fmla="*/ 507 w 714"/>
                <a:gd name="T3" fmla="*/ 436 h 625"/>
                <a:gd name="T4" fmla="*/ 491 w 714"/>
                <a:gd name="T5" fmla="*/ 299 h 625"/>
                <a:gd name="T6" fmla="*/ 408 w 714"/>
                <a:gd name="T7" fmla="*/ 80 h 625"/>
                <a:gd name="T8" fmla="*/ 196 w 714"/>
                <a:gd name="T9" fmla="*/ 15 h 625"/>
                <a:gd name="T10" fmla="*/ 140 w 714"/>
                <a:gd name="T11" fmla="*/ 33 h 625"/>
                <a:gd name="T12" fmla="*/ 25 w 714"/>
                <a:gd name="T13" fmla="*/ 165 h 625"/>
                <a:gd name="T14" fmla="*/ 43 w 714"/>
                <a:gd name="T15" fmla="*/ 397 h 625"/>
                <a:gd name="T16" fmla="*/ 365 w 714"/>
                <a:gd name="T17" fmla="*/ 616 h 625"/>
                <a:gd name="T18" fmla="*/ 611 w 714"/>
                <a:gd name="T19" fmla="*/ 575 h 625"/>
                <a:gd name="T20" fmla="*/ 714 w 714"/>
                <a:gd name="T21" fmla="*/ 528 h 625"/>
                <a:gd name="T22" fmla="*/ 602 w 714"/>
                <a:gd name="T23" fmla="*/ 50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625">
                  <a:moveTo>
                    <a:pt x="602" y="506"/>
                  </a:moveTo>
                  <a:cubicBezTo>
                    <a:pt x="556" y="497"/>
                    <a:pt x="526" y="474"/>
                    <a:pt x="507" y="436"/>
                  </a:cubicBezTo>
                  <a:cubicBezTo>
                    <a:pt x="491" y="401"/>
                    <a:pt x="485" y="354"/>
                    <a:pt x="491" y="299"/>
                  </a:cubicBezTo>
                  <a:cubicBezTo>
                    <a:pt x="499" y="219"/>
                    <a:pt x="469" y="137"/>
                    <a:pt x="408" y="80"/>
                  </a:cubicBezTo>
                  <a:cubicBezTo>
                    <a:pt x="349" y="24"/>
                    <a:pt x="272" y="0"/>
                    <a:pt x="196" y="15"/>
                  </a:cubicBezTo>
                  <a:cubicBezTo>
                    <a:pt x="176" y="19"/>
                    <a:pt x="158" y="25"/>
                    <a:pt x="140" y="33"/>
                  </a:cubicBezTo>
                  <a:cubicBezTo>
                    <a:pt x="85" y="59"/>
                    <a:pt x="45" y="104"/>
                    <a:pt x="25" y="165"/>
                  </a:cubicBezTo>
                  <a:cubicBezTo>
                    <a:pt x="0" y="237"/>
                    <a:pt x="7" y="321"/>
                    <a:pt x="43" y="397"/>
                  </a:cubicBezTo>
                  <a:cubicBezTo>
                    <a:pt x="99" y="514"/>
                    <a:pt x="219" y="596"/>
                    <a:pt x="365" y="616"/>
                  </a:cubicBezTo>
                  <a:cubicBezTo>
                    <a:pt x="430" y="625"/>
                    <a:pt x="542" y="606"/>
                    <a:pt x="611" y="575"/>
                  </a:cubicBezTo>
                  <a:cubicBezTo>
                    <a:pt x="714" y="528"/>
                    <a:pt x="714" y="528"/>
                    <a:pt x="714" y="528"/>
                  </a:cubicBezTo>
                  <a:lnTo>
                    <a:pt x="602" y="50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Freeform 2520"/>
            <p:cNvSpPr/>
            <p:nvPr/>
          </p:nvSpPr>
          <p:spPr bwMode="auto">
            <a:xfrm>
              <a:off x="1159613" y="3526181"/>
              <a:ext cx="2080361" cy="1823098"/>
            </a:xfrm>
            <a:custGeom>
              <a:avLst/>
              <a:gdLst>
                <a:gd name="T0" fmla="*/ 601 w 712"/>
                <a:gd name="T1" fmla="*/ 506 h 624"/>
                <a:gd name="T2" fmla="*/ 506 w 712"/>
                <a:gd name="T3" fmla="*/ 435 h 624"/>
                <a:gd name="T4" fmla="*/ 489 w 712"/>
                <a:gd name="T5" fmla="*/ 298 h 624"/>
                <a:gd name="T6" fmla="*/ 407 w 712"/>
                <a:gd name="T7" fmla="*/ 79 h 624"/>
                <a:gd name="T8" fmla="*/ 195 w 712"/>
                <a:gd name="T9" fmla="*/ 14 h 624"/>
                <a:gd name="T10" fmla="*/ 139 w 712"/>
                <a:gd name="T11" fmla="*/ 32 h 624"/>
                <a:gd name="T12" fmla="*/ 24 w 712"/>
                <a:gd name="T13" fmla="*/ 164 h 624"/>
                <a:gd name="T14" fmla="*/ 43 w 712"/>
                <a:gd name="T15" fmla="*/ 396 h 624"/>
                <a:gd name="T16" fmla="*/ 364 w 712"/>
                <a:gd name="T17" fmla="*/ 615 h 624"/>
                <a:gd name="T18" fmla="*/ 610 w 712"/>
                <a:gd name="T19" fmla="*/ 573 h 624"/>
                <a:gd name="T20" fmla="*/ 712 w 712"/>
                <a:gd name="T21" fmla="*/ 527 h 624"/>
                <a:gd name="T22" fmla="*/ 601 w 712"/>
                <a:gd name="T23" fmla="*/ 50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2" h="624">
                  <a:moveTo>
                    <a:pt x="601" y="506"/>
                  </a:moveTo>
                  <a:cubicBezTo>
                    <a:pt x="555" y="497"/>
                    <a:pt x="524" y="474"/>
                    <a:pt x="506" y="435"/>
                  </a:cubicBezTo>
                  <a:cubicBezTo>
                    <a:pt x="489" y="400"/>
                    <a:pt x="484" y="353"/>
                    <a:pt x="489" y="298"/>
                  </a:cubicBezTo>
                  <a:cubicBezTo>
                    <a:pt x="498" y="218"/>
                    <a:pt x="467" y="136"/>
                    <a:pt x="407" y="79"/>
                  </a:cubicBezTo>
                  <a:cubicBezTo>
                    <a:pt x="348" y="23"/>
                    <a:pt x="271" y="0"/>
                    <a:pt x="195" y="14"/>
                  </a:cubicBezTo>
                  <a:cubicBezTo>
                    <a:pt x="176" y="18"/>
                    <a:pt x="157" y="24"/>
                    <a:pt x="139" y="32"/>
                  </a:cubicBezTo>
                  <a:cubicBezTo>
                    <a:pt x="84" y="58"/>
                    <a:pt x="44" y="104"/>
                    <a:pt x="24" y="164"/>
                  </a:cubicBezTo>
                  <a:cubicBezTo>
                    <a:pt x="0" y="236"/>
                    <a:pt x="7" y="320"/>
                    <a:pt x="43" y="396"/>
                  </a:cubicBezTo>
                  <a:cubicBezTo>
                    <a:pt x="98" y="512"/>
                    <a:pt x="219" y="594"/>
                    <a:pt x="364" y="615"/>
                  </a:cubicBezTo>
                  <a:cubicBezTo>
                    <a:pt x="428" y="624"/>
                    <a:pt x="541" y="605"/>
                    <a:pt x="610" y="573"/>
                  </a:cubicBezTo>
                  <a:cubicBezTo>
                    <a:pt x="712" y="527"/>
                    <a:pt x="712" y="527"/>
                    <a:pt x="712" y="527"/>
                  </a:cubicBezTo>
                  <a:lnTo>
                    <a:pt x="601" y="506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Freeform 2521"/>
            <p:cNvSpPr/>
            <p:nvPr/>
          </p:nvSpPr>
          <p:spPr bwMode="auto">
            <a:xfrm>
              <a:off x="1159613" y="3526181"/>
              <a:ext cx="2074176" cy="1819388"/>
            </a:xfrm>
            <a:custGeom>
              <a:avLst/>
              <a:gdLst>
                <a:gd name="T0" fmla="*/ 601 w 710"/>
                <a:gd name="T1" fmla="*/ 506 h 623"/>
                <a:gd name="T2" fmla="*/ 505 w 710"/>
                <a:gd name="T3" fmla="*/ 435 h 623"/>
                <a:gd name="T4" fmla="*/ 489 w 710"/>
                <a:gd name="T5" fmla="*/ 298 h 623"/>
                <a:gd name="T6" fmla="*/ 407 w 710"/>
                <a:gd name="T7" fmla="*/ 80 h 623"/>
                <a:gd name="T8" fmla="*/ 196 w 710"/>
                <a:gd name="T9" fmla="*/ 15 h 623"/>
                <a:gd name="T10" fmla="*/ 140 w 710"/>
                <a:gd name="T11" fmla="*/ 33 h 623"/>
                <a:gd name="T12" fmla="*/ 25 w 710"/>
                <a:gd name="T13" fmla="*/ 164 h 623"/>
                <a:gd name="T14" fmla="*/ 43 w 710"/>
                <a:gd name="T15" fmla="*/ 396 h 623"/>
                <a:gd name="T16" fmla="*/ 365 w 710"/>
                <a:gd name="T17" fmla="*/ 614 h 623"/>
                <a:gd name="T18" fmla="*/ 610 w 710"/>
                <a:gd name="T19" fmla="*/ 573 h 623"/>
                <a:gd name="T20" fmla="*/ 710 w 710"/>
                <a:gd name="T21" fmla="*/ 527 h 623"/>
                <a:gd name="T22" fmla="*/ 601 w 710"/>
                <a:gd name="T23" fmla="*/ 50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0" h="623">
                  <a:moveTo>
                    <a:pt x="601" y="506"/>
                  </a:moveTo>
                  <a:cubicBezTo>
                    <a:pt x="555" y="497"/>
                    <a:pt x="524" y="474"/>
                    <a:pt x="505" y="435"/>
                  </a:cubicBezTo>
                  <a:cubicBezTo>
                    <a:pt x="489" y="400"/>
                    <a:pt x="483" y="353"/>
                    <a:pt x="489" y="298"/>
                  </a:cubicBezTo>
                  <a:cubicBezTo>
                    <a:pt x="497" y="218"/>
                    <a:pt x="467" y="136"/>
                    <a:pt x="407" y="80"/>
                  </a:cubicBezTo>
                  <a:cubicBezTo>
                    <a:pt x="348" y="24"/>
                    <a:pt x="271" y="0"/>
                    <a:pt x="196" y="15"/>
                  </a:cubicBezTo>
                  <a:cubicBezTo>
                    <a:pt x="176" y="19"/>
                    <a:pt x="157" y="25"/>
                    <a:pt x="140" y="33"/>
                  </a:cubicBezTo>
                  <a:cubicBezTo>
                    <a:pt x="85" y="59"/>
                    <a:pt x="45" y="104"/>
                    <a:pt x="25" y="164"/>
                  </a:cubicBezTo>
                  <a:cubicBezTo>
                    <a:pt x="0" y="236"/>
                    <a:pt x="7" y="320"/>
                    <a:pt x="43" y="396"/>
                  </a:cubicBezTo>
                  <a:cubicBezTo>
                    <a:pt x="99" y="512"/>
                    <a:pt x="219" y="594"/>
                    <a:pt x="365" y="614"/>
                  </a:cubicBezTo>
                  <a:cubicBezTo>
                    <a:pt x="428" y="623"/>
                    <a:pt x="541" y="604"/>
                    <a:pt x="610" y="573"/>
                  </a:cubicBezTo>
                  <a:cubicBezTo>
                    <a:pt x="710" y="527"/>
                    <a:pt x="710" y="527"/>
                    <a:pt x="710" y="527"/>
                  </a:cubicBezTo>
                  <a:lnTo>
                    <a:pt x="601" y="50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Freeform 2522"/>
            <p:cNvSpPr/>
            <p:nvPr/>
          </p:nvSpPr>
          <p:spPr bwMode="auto">
            <a:xfrm>
              <a:off x="1162087" y="3528654"/>
              <a:ext cx="2065519" cy="1816915"/>
            </a:xfrm>
            <a:custGeom>
              <a:avLst/>
              <a:gdLst>
                <a:gd name="T0" fmla="*/ 600 w 707"/>
                <a:gd name="T1" fmla="*/ 506 h 622"/>
                <a:gd name="T2" fmla="*/ 504 w 707"/>
                <a:gd name="T3" fmla="*/ 434 h 622"/>
                <a:gd name="T4" fmla="*/ 487 w 707"/>
                <a:gd name="T5" fmla="*/ 297 h 622"/>
                <a:gd name="T6" fmla="*/ 405 w 707"/>
                <a:gd name="T7" fmla="*/ 79 h 622"/>
                <a:gd name="T8" fmla="*/ 195 w 707"/>
                <a:gd name="T9" fmla="*/ 15 h 622"/>
                <a:gd name="T10" fmla="*/ 139 w 707"/>
                <a:gd name="T11" fmla="*/ 32 h 622"/>
                <a:gd name="T12" fmla="*/ 24 w 707"/>
                <a:gd name="T13" fmla="*/ 163 h 622"/>
                <a:gd name="T14" fmla="*/ 43 w 707"/>
                <a:gd name="T15" fmla="*/ 394 h 622"/>
                <a:gd name="T16" fmla="*/ 364 w 707"/>
                <a:gd name="T17" fmla="*/ 613 h 622"/>
                <a:gd name="T18" fmla="*/ 609 w 707"/>
                <a:gd name="T19" fmla="*/ 571 h 622"/>
                <a:gd name="T20" fmla="*/ 707 w 707"/>
                <a:gd name="T21" fmla="*/ 526 h 622"/>
                <a:gd name="T22" fmla="*/ 600 w 707"/>
                <a:gd name="T23" fmla="*/ 50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7" h="622">
                  <a:moveTo>
                    <a:pt x="600" y="506"/>
                  </a:moveTo>
                  <a:cubicBezTo>
                    <a:pt x="554" y="497"/>
                    <a:pt x="522" y="474"/>
                    <a:pt x="504" y="434"/>
                  </a:cubicBezTo>
                  <a:cubicBezTo>
                    <a:pt x="487" y="399"/>
                    <a:pt x="482" y="352"/>
                    <a:pt x="487" y="297"/>
                  </a:cubicBezTo>
                  <a:cubicBezTo>
                    <a:pt x="496" y="217"/>
                    <a:pt x="465" y="136"/>
                    <a:pt x="405" y="79"/>
                  </a:cubicBezTo>
                  <a:cubicBezTo>
                    <a:pt x="347" y="23"/>
                    <a:pt x="270" y="0"/>
                    <a:pt x="195" y="15"/>
                  </a:cubicBezTo>
                  <a:cubicBezTo>
                    <a:pt x="175" y="18"/>
                    <a:pt x="156" y="24"/>
                    <a:pt x="139" y="32"/>
                  </a:cubicBezTo>
                  <a:cubicBezTo>
                    <a:pt x="84" y="58"/>
                    <a:pt x="44" y="103"/>
                    <a:pt x="24" y="163"/>
                  </a:cubicBezTo>
                  <a:cubicBezTo>
                    <a:pt x="0" y="235"/>
                    <a:pt x="7" y="319"/>
                    <a:pt x="43" y="394"/>
                  </a:cubicBezTo>
                  <a:cubicBezTo>
                    <a:pt x="98" y="511"/>
                    <a:pt x="218" y="592"/>
                    <a:pt x="364" y="613"/>
                  </a:cubicBezTo>
                  <a:cubicBezTo>
                    <a:pt x="427" y="622"/>
                    <a:pt x="540" y="603"/>
                    <a:pt x="609" y="571"/>
                  </a:cubicBezTo>
                  <a:cubicBezTo>
                    <a:pt x="707" y="526"/>
                    <a:pt x="707" y="526"/>
                    <a:pt x="707" y="526"/>
                  </a:cubicBezTo>
                  <a:lnTo>
                    <a:pt x="600" y="50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Freeform 2523"/>
            <p:cNvSpPr/>
            <p:nvPr/>
          </p:nvSpPr>
          <p:spPr bwMode="auto">
            <a:xfrm>
              <a:off x="1162087" y="3528654"/>
              <a:ext cx="2063045" cy="1814441"/>
            </a:xfrm>
            <a:custGeom>
              <a:avLst/>
              <a:gdLst>
                <a:gd name="T0" fmla="*/ 600 w 706"/>
                <a:gd name="T1" fmla="*/ 506 h 621"/>
                <a:gd name="T2" fmla="*/ 503 w 706"/>
                <a:gd name="T3" fmla="*/ 435 h 621"/>
                <a:gd name="T4" fmla="*/ 487 w 706"/>
                <a:gd name="T5" fmla="*/ 297 h 621"/>
                <a:gd name="T6" fmla="*/ 405 w 706"/>
                <a:gd name="T7" fmla="*/ 79 h 621"/>
                <a:gd name="T8" fmla="*/ 195 w 706"/>
                <a:gd name="T9" fmla="*/ 15 h 621"/>
                <a:gd name="T10" fmla="*/ 139 w 706"/>
                <a:gd name="T11" fmla="*/ 33 h 621"/>
                <a:gd name="T12" fmla="*/ 25 w 706"/>
                <a:gd name="T13" fmla="*/ 163 h 621"/>
                <a:gd name="T14" fmla="*/ 43 w 706"/>
                <a:gd name="T15" fmla="*/ 394 h 621"/>
                <a:gd name="T16" fmla="*/ 364 w 706"/>
                <a:gd name="T17" fmla="*/ 612 h 621"/>
                <a:gd name="T18" fmla="*/ 609 w 706"/>
                <a:gd name="T19" fmla="*/ 571 h 621"/>
                <a:gd name="T20" fmla="*/ 706 w 706"/>
                <a:gd name="T21" fmla="*/ 527 h 621"/>
                <a:gd name="T22" fmla="*/ 600 w 706"/>
                <a:gd name="T23" fmla="*/ 50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6" h="621">
                  <a:moveTo>
                    <a:pt x="600" y="506"/>
                  </a:moveTo>
                  <a:cubicBezTo>
                    <a:pt x="553" y="497"/>
                    <a:pt x="522" y="474"/>
                    <a:pt x="503" y="435"/>
                  </a:cubicBezTo>
                  <a:cubicBezTo>
                    <a:pt x="487" y="399"/>
                    <a:pt x="481" y="352"/>
                    <a:pt x="487" y="297"/>
                  </a:cubicBezTo>
                  <a:cubicBezTo>
                    <a:pt x="495" y="217"/>
                    <a:pt x="465" y="136"/>
                    <a:pt x="405" y="79"/>
                  </a:cubicBezTo>
                  <a:cubicBezTo>
                    <a:pt x="347" y="24"/>
                    <a:pt x="270" y="0"/>
                    <a:pt x="195" y="15"/>
                  </a:cubicBezTo>
                  <a:cubicBezTo>
                    <a:pt x="175" y="19"/>
                    <a:pt x="156" y="25"/>
                    <a:pt x="139" y="33"/>
                  </a:cubicBezTo>
                  <a:cubicBezTo>
                    <a:pt x="84" y="58"/>
                    <a:pt x="45" y="104"/>
                    <a:pt x="25" y="163"/>
                  </a:cubicBezTo>
                  <a:cubicBezTo>
                    <a:pt x="0" y="235"/>
                    <a:pt x="7" y="319"/>
                    <a:pt x="43" y="394"/>
                  </a:cubicBezTo>
                  <a:cubicBezTo>
                    <a:pt x="99" y="510"/>
                    <a:pt x="218" y="592"/>
                    <a:pt x="364" y="612"/>
                  </a:cubicBezTo>
                  <a:cubicBezTo>
                    <a:pt x="427" y="621"/>
                    <a:pt x="540" y="602"/>
                    <a:pt x="609" y="571"/>
                  </a:cubicBezTo>
                  <a:cubicBezTo>
                    <a:pt x="706" y="527"/>
                    <a:pt x="706" y="527"/>
                    <a:pt x="706" y="527"/>
                  </a:cubicBezTo>
                  <a:lnTo>
                    <a:pt x="600" y="506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Freeform 2524"/>
            <p:cNvSpPr/>
            <p:nvPr/>
          </p:nvSpPr>
          <p:spPr bwMode="auto">
            <a:xfrm>
              <a:off x="1164560" y="3532365"/>
              <a:ext cx="2054387" cy="1810730"/>
            </a:xfrm>
            <a:custGeom>
              <a:avLst/>
              <a:gdLst>
                <a:gd name="T0" fmla="*/ 598 w 703"/>
                <a:gd name="T1" fmla="*/ 506 h 620"/>
                <a:gd name="T2" fmla="*/ 502 w 703"/>
                <a:gd name="T3" fmla="*/ 434 h 620"/>
                <a:gd name="T4" fmla="*/ 485 w 703"/>
                <a:gd name="T5" fmla="*/ 296 h 620"/>
                <a:gd name="T6" fmla="*/ 404 w 703"/>
                <a:gd name="T7" fmla="*/ 79 h 620"/>
                <a:gd name="T8" fmla="*/ 194 w 703"/>
                <a:gd name="T9" fmla="*/ 15 h 620"/>
                <a:gd name="T10" fmla="*/ 138 w 703"/>
                <a:gd name="T11" fmla="*/ 32 h 620"/>
                <a:gd name="T12" fmla="*/ 24 w 703"/>
                <a:gd name="T13" fmla="*/ 163 h 620"/>
                <a:gd name="T14" fmla="*/ 43 w 703"/>
                <a:gd name="T15" fmla="*/ 393 h 620"/>
                <a:gd name="T16" fmla="*/ 363 w 703"/>
                <a:gd name="T17" fmla="*/ 611 h 620"/>
                <a:gd name="T18" fmla="*/ 607 w 703"/>
                <a:gd name="T19" fmla="*/ 569 h 620"/>
                <a:gd name="T20" fmla="*/ 703 w 703"/>
                <a:gd name="T21" fmla="*/ 526 h 620"/>
                <a:gd name="T22" fmla="*/ 598 w 703"/>
                <a:gd name="T23" fmla="*/ 50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3" h="620">
                  <a:moveTo>
                    <a:pt x="598" y="506"/>
                  </a:moveTo>
                  <a:cubicBezTo>
                    <a:pt x="552" y="497"/>
                    <a:pt x="521" y="473"/>
                    <a:pt x="502" y="434"/>
                  </a:cubicBezTo>
                  <a:cubicBezTo>
                    <a:pt x="485" y="398"/>
                    <a:pt x="479" y="351"/>
                    <a:pt x="485" y="296"/>
                  </a:cubicBezTo>
                  <a:cubicBezTo>
                    <a:pt x="494" y="216"/>
                    <a:pt x="463" y="135"/>
                    <a:pt x="404" y="79"/>
                  </a:cubicBezTo>
                  <a:cubicBezTo>
                    <a:pt x="345" y="23"/>
                    <a:pt x="269" y="0"/>
                    <a:pt x="194" y="15"/>
                  </a:cubicBezTo>
                  <a:cubicBezTo>
                    <a:pt x="174" y="18"/>
                    <a:pt x="156" y="24"/>
                    <a:pt x="138" y="32"/>
                  </a:cubicBezTo>
                  <a:cubicBezTo>
                    <a:pt x="84" y="58"/>
                    <a:pt x="44" y="103"/>
                    <a:pt x="24" y="163"/>
                  </a:cubicBezTo>
                  <a:cubicBezTo>
                    <a:pt x="0" y="234"/>
                    <a:pt x="7" y="318"/>
                    <a:pt x="43" y="393"/>
                  </a:cubicBezTo>
                  <a:cubicBezTo>
                    <a:pt x="98" y="509"/>
                    <a:pt x="218" y="590"/>
                    <a:pt x="363" y="611"/>
                  </a:cubicBezTo>
                  <a:cubicBezTo>
                    <a:pt x="426" y="620"/>
                    <a:pt x="538" y="601"/>
                    <a:pt x="607" y="569"/>
                  </a:cubicBezTo>
                  <a:cubicBezTo>
                    <a:pt x="703" y="526"/>
                    <a:pt x="703" y="526"/>
                    <a:pt x="703" y="526"/>
                  </a:cubicBezTo>
                  <a:lnTo>
                    <a:pt x="598" y="50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Freeform 2525"/>
            <p:cNvSpPr/>
            <p:nvPr/>
          </p:nvSpPr>
          <p:spPr bwMode="auto">
            <a:xfrm>
              <a:off x="1168271" y="3532365"/>
              <a:ext cx="2044493" cy="1808257"/>
            </a:xfrm>
            <a:custGeom>
              <a:avLst/>
              <a:gdLst>
                <a:gd name="T0" fmla="*/ 597 w 700"/>
                <a:gd name="T1" fmla="*/ 506 h 619"/>
                <a:gd name="T2" fmla="*/ 501 w 700"/>
                <a:gd name="T3" fmla="*/ 434 h 619"/>
                <a:gd name="T4" fmla="*/ 484 w 700"/>
                <a:gd name="T5" fmla="*/ 296 h 619"/>
                <a:gd name="T6" fmla="*/ 402 w 700"/>
                <a:gd name="T7" fmla="*/ 79 h 619"/>
                <a:gd name="T8" fmla="*/ 193 w 700"/>
                <a:gd name="T9" fmla="*/ 15 h 619"/>
                <a:gd name="T10" fmla="*/ 138 w 700"/>
                <a:gd name="T11" fmla="*/ 33 h 619"/>
                <a:gd name="T12" fmla="*/ 24 w 700"/>
                <a:gd name="T13" fmla="*/ 163 h 619"/>
                <a:gd name="T14" fmla="*/ 42 w 700"/>
                <a:gd name="T15" fmla="*/ 393 h 619"/>
                <a:gd name="T16" fmla="*/ 362 w 700"/>
                <a:gd name="T17" fmla="*/ 610 h 619"/>
                <a:gd name="T18" fmla="*/ 606 w 700"/>
                <a:gd name="T19" fmla="*/ 569 h 619"/>
                <a:gd name="T20" fmla="*/ 700 w 700"/>
                <a:gd name="T21" fmla="*/ 526 h 619"/>
                <a:gd name="T22" fmla="*/ 597 w 700"/>
                <a:gd name="T23" fmla="*/ 50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0" h="619">
                  <a:moveTo>
                    <a:pt x="597" y="506"/>
                  </a:moveTo>
                  <a:cubicBezTo>
                    <a:pt x="551" y="497"/>
                    <a:pt x="519" y="474"/>
                    <a:pt x="501" y="434"/>
                  </a:cubicBezTo>
                  <a:cubicBezTo>
                    <a:pt x="484" y="399"/>
                    <a:pt x="478" y="351"/>
                    <a:pt x="484" y="296"/>
                  </a:cubicBezTo>
                  <a:cubicBezTo>
                    <a:pt x="492" y="217"/>
                    <a:pt x="462" y="135"/>
                    <a:pt x="402" y="79"/>
                  </a:cubicBezTo>
                  <a:cubicBezTo>
                    <a:pt x="344" y="24"/>
                    <a:pt x="268" y="0"/>
                    <a:pt x="193" y="15"/>
                  </a:cubicBezTo>
                  <a:cubicBezTo>
                    <a:pt x="173" y="19"/>
                    <a:pt x="155" y="25"/>
                    <a:pt x="138" y="33"/>
                  </a:cubicBezTo>
                  <a:cubicBezTo>
                    <a:pt x="83" y="58"/>
                    <a:pt x="44" y="103"/>
                    <a:pt x="24" y="163"/>
                  </a:cubicBezTo>
                  <a:cubicBezTo>
                    <a:pt x="0" y="234"/>
                    <a:pt x="6" y="318"/>
                    <a:pt x="42" y="393"/>
                  </a:cubicBezTo>
                  <a:cubicBezTo>
                    <a:pt x="97" y="508"/>
                    <a:pt x="217" y="590"/>
                    <a:pt x="362" y="610"/>
                  </a:cubicBezTo>
                  <a:cubicBezTo>
                    <a:pt x="425" y="619"/>
                    <a:pt x="537" y="600"/>
                    <a:pt x="606" y="569"/>
                  </a:cubicBezTo>
                  <a:cubicBezTo>
                    <a:pt x="700" y="526"/>
                    <a:pt x="700" y="526"/>
                    <a:pt x="700" y="526"/>
                  </a:cubicBezTo>
                  <a:lnTo>
                    <a:pt x="597" y="506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Freeform 2527"/>
            <p:cNvSpPr/>
            <p:nvPr/>
          </p:nvSpPr>
          <p:spPr bwMode="auto">
            <a:xfrm>
              <a:off x="1241244" y="3515049"/>
              <a:ext cx="1945545" cy="1795889"/>
            </a:xfrm>
            <a:custGeom>
              <a:avLst/>
              <a:gdLst>
                <a:gd name="T0" fmla="*/ 584 w 666"/>
                <a:gd name="T1" fmla="*/ 515 h 615"/>
                <a:gd name="T2" fmla="*/ 504 w 666"/>
                <a:gd name="T3" fmla="*/ 426 h 615"/>
                <a:gd name="T4" fmla="*/ 508 w 666"/>
                <a:gd name="T5" fmla="*/ 288 h 615"/>
                <a:gd name="T6" fmla="*/ 425 w 666"/>
                <a:gd name="T7" fmla="*/ 73 h 615"/>
                <a:gd name="T8" fmla="*/ 206 w 666"/>
                <a:gd name="T9" fmla="*/ 19 h 615"/>
                <a:gd name="T10" fmla="*/ 147 w 666"/>
                <a:gd name="T11" fmla="*/ 39 h 615"/>
                <a:gd name="T12" fmla="*/ 26 w 666"/>
                <a:gd name="T13" fmla="*/ 175 h 615"/>
                <a:gd name="T14" fmla="*/ 43 w 666"/>
                <a:gd name="T15" fmla="*/ 405 h 615"/>
                <a:gd name="T16" fmla="*/ 376 w 666"/>
                <a:gd name="T17" fmla="*/ 609 h 615"/>
                <a:gd name="T18" fmla="*/ 634 w 666"/>
                <a:gd name="T19" fmla="*/ 556 h 615"/>
                <a:gd name="T20" fmla="*/ 666 w 666"/>
                <a:gd name="T21" fmla="*/ 531 h 615"/>
                <a:gd name="T22" fmla="*/ 584 w 666"/>
                <a:gd name="T23" fmla="*/ 5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6" h="615">
                  <a:moveTo>
                    <a:pt x="584" y="515"/>
                  </a:moveTo>
                  <a:cubicBezTo>
                    <a:pt x="535" y="508"/>
                    <a:pt x="515" y="468"/>
                    <a:pt x="504" y="426"/>
                  </a:cubicBezTo>
                  <a:cubicBezTo>
                    <a:pt x="489" y="371"/>
                    <a:pt x="502" y="343"/>
                    <a:pt x="508" y="288"/>
                  </a:cubicBezTo>
                  <a:cubicBezTo>
                    <a:pt x="518" y="207"/>
                    <a:pt x="487" y="127"/>
                    <a:pt x="425" y="73"/>
                  </a:cubicBezTo>
                  <a:cubicBezTo>
                    <a:pt x="365" y="20"/>
                    <a:pt x="285" y="0"/>
                    <a:pt x="206" y="19"/>
                  </a:cubicBezTo>
                  <a:cubicBezTo>
                    <a:pt x="185" y="23"/>
                    <a:pt x="165" y="30"/>
                    <a:pt x="147" y="39"/>
                  </a:cubicBezTo>
                  <a:cubicBezTo>
                    <a:pt x="89" y="67"/>
                    <a:pt x="47" y="114"/>
                    <a:pt x="26" y="175"/>
                  </a:cubicBezTo>
                  <a:cubicBezTo>
                    <a:pt x="0" y="248"/>
                    <a:pt x="6" y="332"/>
                    <a:pt x="43" y="405"/>
                  </a:cubicBezTo>
                  <a:cubicBezTo>
                    <a:pt x="99" y="519"/>
                    <a:pt x="224" y="595"/>
                    <a:pt x="376" y="609"/>
                  </a:cubicBezTo>
                  <a:cubicBezTo>
                    <a:pt x="443" y="615"/>
                    <a:pt x="561" y="591"/>
                    <a:pt x="634" y="556"/>
                  </a:cubicBezTo>
                  <a:cubicBezTo>
                    <a:pt x="666" y="531"/>
                    <a:pt x="666" y="531"/>
                    <a:pt x="666" y="531"/>
                  </a:cubicBezTo>
                  <a:lnTo>
                    <a:pt x="584" y="51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Freeform 2566"/>
            <p:cNvSpPr/>
            <p:nvPr/>
          </p:nvSpPr>
          <p:spPr bwMode="auto">
            <a:xfrm>
              <a:off x="1156521" y="3475470"/>
              <a:ext cx="2181781" cy="1884941"/>
            </a:xfrm>
            <a:custGeom>
              <a:avLst/>
              <a:gdLst>
                <a:gd name="T0" fmla="*/ 637 w 747"/>
                <a:gd name="T1" fmla="*/ 524 h 645"/>
                <a:gd name="T2" fmla="*/ 534 w 747"/>
                <a:gd name="T3" fmla="*/ 450 h 645"/>
                <a:gd name="T4" fmla="*/ 518 w 747"/>
                <a:gd name="T5" fmla="*/ 306 h 645"/>
                <a:gd name="T6" fmla="*/ 434 w 747"/>
                <a:gd name="T7" fmla="*/ 80 h 645"/>
                <a:gd name="T8" fmla="*/ 211 w 747"/>
                <a:gd name="T9" fmla="*/ 17 h 645"/>
                <a:gd name="T10" fmla="*/ 151 w 747"/>
                <a:gd name="T11" fmla="*/ 36 h 645"/>
                <a:gd name="T12" fmla="*/ 27 w 747"/>
                <a:gd name="T13" fmla="*/ 174 h 645"/>
                <a:gd name="T14" fmla="*/ 43 w 747"/>
                <a:gd name="T15" fmla="*/ 414 h 645"/>
                <a:gd name="T16" fmla="*/ 382 w 747"/>
                <a:gd name="T17" fmla="*/ 636 h 645"/>
                <a:gd name="T18" fmla="*/ 645 w 747"/>
                <a:gd name="T19" fmla="*/ 589 h 645"/>
                <a:gd name="T20" fmla="*/ 747 w 747"/>
                <a:gd name="T21" fmla="*/ 543 h 645"/>
                <a:gd name="T22" fmla="*/ 637 w 747"/>
                <a:gd name="T23" fmla="*/ 524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7" h="645">
                  <a:moveTo>
                    <a:pt x="637" y="524"/>
                  </a:moveTo>
                  <a:cubicBezTo>
                    <a:pt x="587" y="515"/>
                    <a:pt x="554" y="491"/>
                    <a:pt x="534" y="450"/>
                  </a:cubicBezTo>
                  <a:cubicBezTo>
                    <a:pt x="517" y="413"/>
                    <a:pt x="511" y="363"/>
                    <a:pt x="518" y="306"/>
                  </a:cubicBezTo>
                  <a:cubicBezTo>
                    <a:pt x="529" y="223"/>
                    <a:pt x="497" y="138"/>
                    <a:pt x="434" y="80"/>
                  </a:cubicBezTo>
                  <a:cubicBezTo>
                    <a:pt x="373" y="23"/>
                    <a:pt x="291" y="0"/>
                    <a:pt x="211" y="17"/>
                  </a:cubicBezTo>
                  <a:cubicBezTo>
                    <a:pt x="190" y="21"/>
                    <a:pt x="170" y="28"/>
                    <a:pt x="151" y="36"/>
                  </a:cubicBezTo>
                  <a:cubicBezTo>
                    <a:pt x="92" y="64"/>
                    <a:pt x="49" y="111"/>
                    <a:pt x="27" y="174"/>
                  </a:cubicBezTo>
                  <a:cubicBezTo>
                    <a:pt x="0" y="249"/>
                    <a:pt x="6" y="336"/>
                    <a:pt x="43" y="414"/>
                  </a:cubicBezTo>
                  <a:cubicBezTo>
                    <a:pt x="100" y="534"/>
                    <a:pt x="227" y="617"/>
                    <a:pt x="382" y="636"/>
                  </a:cubicBezTo>
                  <a:cubicBezTo>
                    <a:pt x="451" y="645"/>
                    <a:pt x="571" y="623"/>
                    <a:pt x="645" y="589"/>
                  </a:cubicBezTo>
                  <a:cubicBezTo>
                    <a:pt x="747" y="543"/>
                    <a:pt x="747" y="543"/>
                    <a:pt x="747" y="543"/>
                  </a:cubicBezTo>
                  <a:lnTo>
                    <a:pt x="637" y="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17400000" algn="b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Freeform 2573"/>
            <p:cNvSpPr/>
            <p:nvPr/>
          </p:nvSpPr>
          <p:spPr bwMode="auto">
            <a:xfrm>
              <a:off x="1194863" y="3529195"/>
              <a:ext cx="1820625" cy="1724151"/>
            </a:xfrm>
            <a:custGeom>
              <a:avLst/>
              <a:gdLst>
                <a:gd name="T0" fmla="*/ 623 w 623"/>
                <a:gd name="T1" fmla="*/ 538 h 590"/>
                <a:gd name="T2" fmla="*/ 476 w 623"/>
                <a:gd name="T3" fmla="*/ 282 h 590"/>
                <a:gd name="T4" fmla="*/ 210 w 623"/>
                <a:gd name="T5" fmla="*/ 31 h 590"/>
                <a:gd name="T6" fmla="*/ 66 w 623"/>
                <a:gd name="T7" fmla="*/ 380 h 590"/>
                <a:gd name="T8" fmla="*/ 379 w 623"/>
                <a:gd name="T9" fmla="*/ 582 h 590"/>
                <a:gd name="T10" fmla="*/ 623 w 623"/>
                <a:gd name="T11" fmla="*/ 538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3" h="590">
                  <a:moveTo>
                    <a:pt x="623" y="538"/>
                  </a:moveTo>
                  <a:cubicBezTo>
                    <a:pt x="492" y="516"/>
                    <a:pt x="462" y="398"/>
                    <a:pt x="476" y="282"/>
                  </a:cubicBezTo>
                  <a:cubicBezTo>
                    <a:pt x="495" y="133"/>
                    <a:pt x="360" y="0"/>
                    <a:pt x="210" y="31"/>
                  </a:cubicBezTo>
                  <a:cubicBezTo>
                    <a:pt x="44" y="65"/>
                    <a:pt x="0" y="242"/>
                    <a:pt x="66" y="380"/>
                  </a:cubicBezTo>
                  <a:cubicBezTo>
                    <a:pt x="123" y="498"/>
                    <a:pt x="249" y="566"/>
                    <a:pt x="379" y="582"/>
                  </a:cubicBezTo>
                  <a:cubicBezTo>
                    <a:pt x="437" y="590"/>
                    <a:pt x="551" y="571"/>
                    <a:pt x="623" y="538"/>
                  </a:cubicBezTo>
                  <a:close/>
                </a:path>
              </a:pathLst>
            </a:custGeom>
            <a:solidFill>
              <a:srgbClr val="F2C06B"/>
            </a:solidFill>
            <a:ln>
              <a:noFill/>
            </a:ln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14300" h="146050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Freeform 2582"/>
            <p:cNvSpPr>
              <a:spLocks noEditPoints="1"/>
            </p:cNvSpPr>
            <p:nvPr/>
          </p:nvSpPr>
          <p:spPr bwMode="auto">
            <a:xfrm>
              <a:off x="1338646" y="3657904"/>
              <a:ext cx="1460705" cy="1533679"/>
            </a:xfrm>
            <a:custGeom>
              <a:avLst/>
              <a:gdLst>
                <a:gd name="T0" fmla="*/ 474 w 500"/>
                <a:gd name="T1" fmla="*/ 509 h 525"/>
                <a:gd name="T2" fmla="*/ 439 w 500"/>
                <a:gd name="T3" fmla="*/ 516 h 525"/>
                <a:gd name="T4" fmla="*/ 488 w 500"/>
                <a:gd name="T5" fmla="*/ 483 h 525"/>
                <a:gd name="T6" fmla="*/ 415 w 500"/>
                <a:gd name="T7" fmla="*/ 519 h 525"/>
                <a:gd name="T8" fmla="*/ 403 w 500"/>
                <a:gd name="T9" fmla="*/ 520 h 525"/>
                <a:gd name="T10" fmla="*/ 380 w 500"/>
                <a:gd name="T11" fmla="*/ 523 h 525"/>
                <a:gd name="T12" fmla="*/ 480 w 500"/>
                <a:gd name="T13" fmla="*/ 477 h 525"/>
                <a:gd name="T14" fmla="*/ 355 w 500"/>
                <a:gd name="T15" fmla="*/ 525 h 525"/>
                <a:gd name="T16" fmla="*/ 331 w 500"/>
                <a:gd name="T17" fmla="*/ 524 h 525"/>
                <a:gd name="T18" fmla="*/ 461 w 500"/>
                <a:gd name="T19" fmla="*/ 461 h 525"/>
                <a:gd name="T20" fmla="*/ 445 w 500"/>
                <a:gd name="T21" fmla="*/ 442 h 525"/>
                <a:gd name="T22" fmla="*/ 271 w 500"/>
                <a:gd name="T23" fmla="*/ 513 h 525"/>
                <a:gd name="T24" fmla="*/ 247 w 500"/>
                <a:gd name="T25" fmla="*/ 506 h 525"/>
                <a:gd name="T26" fmla="*/ 426 w 500"/>
                <a:gd name="T27" fmla="*/ 410 h 525"/>
                <a:gd name="T28" fmla="*/ 225 w 500"/>
                <a:gd name="T29" fmla="*/ 497 h 525"/>
                <a:gd name="T30" fmla="*/ 418 w 500"/>
                <a:gd name="T31" fmla="*/ 388 h 525"/>
                <a:gd name="T32" fmla="*/ 215 w 500"/>
                <a:gd name="T33" fmla="*/ 494 h 525"/>
                <a:gd name="T34" fmla="*/ 192 w 500"/>
                <a:gd name="T35" fmla="*/ 485 h 525"/>
                <a:gd name="T36" fmla="*/ 414 w 500"/>
                <a:gd name="T37" fmla="*/ 378 h 525"/>
                <a:gd name="T38" fmla="*/ 408 w 500"/>
                <a:gd name="T39" fmla="*/ 354 h 525"/>
                <a:gd name="T40" fmla="*/ 139 w 500"/>
                <a:gd name="T41" fmla="*/ 455 h 525"/>
                <a:gd name="T42" fmla="*/ 403 w 500"/>
                <a:gd name="T43" fmla="*/ 318 h 525"/>
                <a:gd name="T44" fmla="*/ 120 w 500"/>
                <a:gd name="T45" fmla="*/ 440 h 525"/>
                <a:gd name="T46" fmla="*/ 403 w 500"/>
                <a:gd name="T47" fmla="*/ 294 h 525"/>
                <a:gd name="T48" fmla="*/ 111 w 500"/>
                <a:gd name="T49" fmla="*/ 433 h 525"/>
                <a:gd name="T50" fmla="*/ 403 w 500"/>
                <a:gd name="T51" fmla="*/ 282 h 525"/>
                <a:gd name="T52" fmla="*/ 92 w 500"/>
                <a:gd name="T53" fmla="*/ 417 h 525"/>
                <a:gd name="T54" fmla="*/ 75 w 500"/>
                <a:gd name="T55" fmla="*/ 400 h 525"/>
                <a:gd name="T56" fmla="*/ 406 w 500"/>
                <a:gd name="T57" fmla="*/ 233 h 525"/>
                <a:gd name="T58" fmla="*/ 53 w 500"/>
                <a:gd name="T59" fmla="*/ 371 h 525"/>
                <a:gd name="T60" fmla="*/ 407 w 500"/>
                <a:gd name="T61" fmla="*/ 197 h 525"/>
                <a:gd name="T62" fmla="*/ 47 w 500"/>
                <a:gd name="T63" fmla="*/ 361 h 525"/>
                <a:gd name="T64" fmla="*/ 406 w 500"/>
                <a:gd name="T65" fmla="*/ 185 h 525"/>
                <a:gd name="T66" fmla="*/ 35 w 500"/>
                <a:gd name="T67" fmla="*/ 341 h 525"/>
                <a:gd name="T68" fmla="*/ 401 w 500"/>
                <a:gd name="T69" fmla="*/ 162 h 525"/>
                <a:gd name="T70" fmla="*/ 24 w 500"/>
                <a:gd name="T71" fmla="*/ 319 h 525"/>
                <a:gd name="T72" fmla="*/ 15 w 500"/>
                <a:gd name="T73" fmla="*/ 297 h 525"/>
                <a:gd name="T74" fmla="*/ 378 w 500"/>
                <a:gd name="T75" fmla="*/ 106 h 525"/>
                <a:gd name="T76" fmla="*/ 5 w 500"/>
                <a:gd name="T77" fmla="*/ 261 h 525"/>
                <a:gd name="T78" fmla="*/ 366 w 500"/>
                <a:gd name="T79" fmla="*/ 85 h 525"/>
                <a:gd name="T80" fmla="*/ 3 w 500"/>
                <a:gd name="T81" fmla="*/ 237 h 525"/>
                <a:gd name="T82" fmla="*/ 358 w 500"/>
                <a:gd name="T83" fmla="*/ 77 h 525"/>
                <a:gd name="T84" fmla="*/ 2 w 500"/>
                <a:gd name="T85" fmla="*/ 226 h 525"/>
                <a:gd name="T86" fmla="*/ 342 w 500"/>
                <a:gd name="T87" fmla="*/ 59 h 525"/>
                <a:gd name="T88" fmla="*/ 2 w 500"/>
                <a:gd name="T89" fmla="*/ 202 h 525"/>
                <a:gd name="T90" fmla="*/ 322 w 500"/>
                <a:gd name="T91" fmla="*/ 44 h 525"/>
                <a:gd name="T92" fmla="*/ 303 w 500"/>
                <a:gd name="T93" fmla="*/ 30 h 525"/>
                <a:gd name="T94" fmla="*/ 7 w 500"/>
                <a:gd name="T95" fmla="*/ 153 h 525"/>
                <a:gd name="T96" fmla="*/ 270 w 500"/>
                <a:gd name="T97" fmla="*/ 13 h 525"/>
                <a:gd name="T98" fmla="*/ 18 w 500"/>
                <a:gd name="T99" fmla="*/ 118 h 525"/>
                <a:gd name="T100" fmla="*/ 247 w 500"/>
                <a:gd name="T101" fmla="*/ 6 h 525"/>
                <a:gd name="T102" fmla="*/ 29 w 500"/>
                <a:gd name="T103" fmla="*/ 96 h 525"/>
                <a:gd name="T104" fmla="*/ 236 w 500"/>
                <a:gd name="T105" fmla="*/ 3 h 525"/>
                <a:gd name="T106" fmla="*/ 36 w 500"/>
                <a:gd name="T107" fmla="*/ 87 h 525"/>
                <a:gd name="T108" fmla="*/ 212 w 500"/>
                <a:gd name="T109" fmla="*/ 2 h 525"/>
                <a:gd name="T110" fmla="*/ 49 w 500"/>
                <a:gd name="T111" fmla="*/ 68 h 525"/>
                <a:gd name="T112" fmla="*/ 66 w 500"/>
                <a:gd name="T113" fmla="*/ 51 h 525"/>
                <a:gd name="T114" fmla="*/ 160 w 500"/>
                <a:gd name="T115" fmla="*/ 6 h 525"/>
                <a:gd name="T116" fmla="*/ 85 w 500"/>
                <a:gd name="T117" fmla="*/ 36 h 525"/>
                <a:gd name="T118" fmla="*/ 129 w 500"/>
                <a:gd name="T119" fmla="*/ 14 h 525"/>
                <a:gd name="T120" fmla="*/ 117 w 500"/>
                <a:gd name="T121" fmla="*/ 18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0" h="525">
                  <a:moveTo>
                    <a:pt x="498" y="503"/>
                  </a:moveTo>
                  <a:cubicBezTo>
                    <a:pt x="494" y="504"/>
                    <a:pt x="490" y="505"/>
                    <a:pt x="486" y="506"/>
                  </a:cubicBezTo>
                  <a:cubicBezTo>
                    <a:pt x="486" y="507"/>
                    <a:pt x="485" y="506"/>
                    <a:pt x="485" y="506"/>
                  </a:cubicBezTo>
                  <a:cubicBezTo>
                    <a:pt x="485" y="505"/>
                    <a:pt x="485" y="505"/>
                    <a:pt x="486" y="505"/>
                  </a:cubicBezTo>
                  <a:cubicBezTo>
                    <a:pt x="490" y="504"/>
                    <a:pt x="494" y="503"/>
                    <a:pt x="498" y="502"/>
                  </a:cubicBezTo>
                  <a:cubicBezTo>
                    <a:pt x="498" y="502"/>
                    <a:pt x="498" y="502"/>
                    <a:pt x="498" y="502"/>
                  </a:cubicBezTo>
                  <a:cubicBezTo>
                    <a:pt x="499" y="503"/>
                    <a:pt x="498" y="503"/>
                    <a:pt x="498" y="503"/>
                  </a:cubicBezTo>
                  <a:cubicBezTo>
                    <a:pt x="498" y="503"/>
                    <a:pt x="498" y="503"/>
                    <a:pt x="498" y="503"/>
                  </a:cubicBezTo>
                  <a:close/>
                  <a:moveTo>
                    <a:pt x="474" y="509"/>
                  </a:moveTo>
                  <a:cubicBezTo>
                    <a:pt x="471" y="510"/>
                    <a:pt x="467" y="511"/>
                    <a:pt x="463" y="512"/>
                  </a:cubicBezTo>
                  <a:cubicBezTo>
                    <a:pt x="462" y="512"/>
                    <a:pt x="462" y="512"/>
                    <a:pt x="462" y="511"/>
                  </a:cubicBezTo>
                  <a:cubicBezTo>
                    <a:pt x="462" y="511"/>
                    <a:pt x="462" y="510"/>
                    <a:pt x="462" y="510"/>
                  </a:cubicBezTo>
                  <a:cubicBezTo>
                    <a:pt x="466" y="510"/>
                    <a:pt x="470" y="509"/>
                    <a:pt x="474" y="508"/>
                  </a:cubicBezTo>
                  <a:cubicBezTo>
                    <a:pt x="475" y="508"/>
                    <a:pt x="475" y="508"/>
                    <a:pt x="475" y="508"/>
                  </a:cubicBezTo>
                  <a:cubicBezTo>
                    <a:pt x="475" y="509"/>
                    <a:pt x="475" y="509"/>
                    <a:pt x="475" y="509"/>
                  </a:cubicBezTo>
                  <a:cubicBezTo>
                    <a:pt x="475" y="509"/>
                    <a:pt x="475" y="509"/>
                    <a:pt x="474" y="509"/>
                  </a:cubicBezTo>
                  <a:close/>
                  <a:moveTo>
                    <a:pt x="451" y="514"/>
                  </a:moveTo>
                  <a:cubicBezTo>
                    <a:pt x="447" y="515"/>
                    <a:pt x="443" y="516"/>
                    <a:pt x="439" y="516"/>
                  </a:cubicBezTo>
                  <a:cubicBezTo>
                    <a:pt x="439" y="516"/>
                    <a:pt x="438" y="516"/>
                    <a:pt x="438" y="516"/>
                  </a:cubicBezTo>
                  <a:cubicBezTo>
                    <a:pt x="438" y="515"/>
                    <a:pt x="438" y="515"/>
                    <a:pt x="439" y="515"/>
                  </a:cubicBezTo>
                  <a:cubicBezTo>
                    <a:pt x="443" y="514"/>
                    <a:pt x="447" y="513"/>
                    <a:pt x="451" y="513"/>
                  </a:cubicBezTo>
                  <a:cubicBezTo>
                    <a:pt x="451" y="513"/>
                    <a:pt x="451" y="513"/>
                    <a:pt x="451" y="513"/>
                  </a:cubicBezTo>
                  <a:cubicBezTo>
                    <a:pt x="451" y="514"/>
                    <a:pt x="451" y="514"/>
                    <a:pt x="451" y="514"/>
                  </a:cubicBezTo>
                  <a:cubicBezTo>
                    <a:pt x="451" y="514"/>
                    <a:pt x="451" y="514"/>
                    <a:pt x="451" y="514"/>
                  </a:cubicBezTo>
                  <a:close/>
                  <a:moveTo>
                    <a:pt x="499" y="490"/>
                  </a:moveTo>
                  <a:cubicBezTo>
                    <a:pt x="495" y="488"/>
                    <a:pt x="492" y="486"/>
                    <a:pt x="489" y="484"/>
                  </a:cubicBezTo>
                  <a:cubicBezTo>
                    <a:pt x="488" y="484"/>
                    <a:pt x="488" y="483"/>
                    <a:pt x="488" y="483"/>
                  </a:cubicBezTo>
                  <a:cubicBezTo>
                    <a:pt x="489" y="482"/>
                    <a:pt x="489" y="482"/>
                    <a:pt x="489" y="482"/>
                  </a:cubicBezTo>
                  <a:cubicBezTo>
                    <a:pt x="493" y="485"/>
                    <a:pt x="496" y="487"/>
                    <a:pt x="500" y="489"/>
                  </a:cubicBezTo>
                  <a:cubicBezTo>
                    <a:pt x="500" y="489"/>
                    <a:pt x="500" y="489"/>
                    <a:pt x="500" y="490"/>
                  </a:cubicBezTo>
                  <a:cubicBezTo>
                    <a:pt x="500" y="490"/>
                    <a:pt x="500" y="490"/>
                    <a:pt x="500" y="490"/>
                  </a:cubicBezTo>
                  <a:cubicBezTo>
                    <a:pt x="499" y="490"/>
                    <a:pt x="499" y="490"/>
                    <a:pt x="499" y="490"/>
                  </a:cubicBezTo>
                  <a:close/>
                  <a:moveTo>
                    <a:pt x="427" y="518"/>
                  </a:moveTo>
                  <a:cubicBezTo>
                    <a:pt x="423" y="519"/>
                    <a:pt x="419" y="520"/>
                    <a:pt x="415" y="520"/>
                  </a:cubicBezTo>
                  <a:cubicBezTo>
                    <a:pt x="415" y="520"/>
                    <a:pt x="414" y="520"/>
                    <a:pt x="414" y="519"/>
                  </a:cubicBezTo>
                  <a:cubicBezTo>
                    <a:pt x="414" y="519"/>
                    <a:pt x="414" y="519"/>
                    <a:pt x="415" y="519"/>
                  </a:cubicBezTo>
                  <a:cubicBezTo>
                    <a:pt x="419" y="518"/>
                    <a:pt x="423" y="517"/>
                    <a:pt x="427" y="517"/>
                  </a:cubicBezTo>
                  <a:cubicBezTo>
                    <a:pt x="427" y="517"/>
                    <a:pt x="428" y="517"/>
                    <a:pt x="428" y="517"/>
                  </a:cubicBezTo>
                  <a:cubicBezTo>
                    <a:pt x="428" y="518"/>
                    <a:pt x="428" y="518"/>
                    <a:pt x="427" y="518"/>
                  </a:cubicBezTo>
                  <a:cubicBezTo>
                    <a:pt x="427" y="518"/>
                    <a:pt x="427" y="518"/>
                    <a:pt x="427" y="518"/>
                  </a:cubicBezTo>
                  <a:close/>
                  <a:moveTo>
                    <a:pt x="403" y="522"/>
                  </a:moveTo>
                  <a:cubicBezTo>
                    <a:pt x="399" y="522"/>
                    <a:pt x="395" y="522"/>
                    <a:pt x="391" y="523"/>
                  </a:cubicBezTo>
                  <a:cubicBezTo>
                    <a:pt x="391" y="523"/>
                    <a:pt x="390" y="523"/>
                    <a:pt x="390" y="522"/>
                  </a:cubicBezTo>
                  <a:cubicBezTo>
                    <a:pt x="390" y="522"/>
                    <a:pt x="390" y="521"/>
                    <a:pt x="391" y="521"/>
                  </a:cubicBezTo>
                  <a:cubicBezTo>
                    <a:pt x="395" y="521"/>
                    <a:pt x="399" y="520"/>
                    <a:pt x="403" y="520"/>
                  </a:cubicBezTo>
                  <a:cubicBezTo>
                    <a:pt x="403" y="520"/>
                    <a:pt x="404" y="520"/>
                    <a:pt x="404" y="521"/>
                  </a:cubicBezTo>
                  <a:cubicBezTo>
                    <a:pt x="404" y="521"/>
                    <a:pt x="404" y="521"/>
                    <a:pt x="403" y="521"/>
                  </a:cubicBezTo>
                  <a:cubicBezTo>
                    <a:pt x="403" y="522"/>
                    <a:pt x="403" y="522"/>
                    <a:pt x="403" y="522"/>
                  </a:cubicBezTo>
                  <a:close/>
                  <a:moveTo>
                    <a:pt x="379" y="524"/>
                  </a:moveTo>
                  <a:cubicBezTo>
                    <a:pt x="375" y="524"/>
                    <a:pt x="371" y="524"/>
                    <a:pt x="367" y="524"/>
                  </a:cubicBezTo>
                  <a:cubicBezTo>
                    <a:pt x="366" y="524"/>
                    <a:pt x="366" y="524"/>
                    <a:pt x="366" y="524"/>
                  </a:cubicBezTo>
                  <a:cubicBezTo>
                    <a:pt x="366" y="523"/>
                    <a:pt x="366" y="523"/>
                    <a:pt x="367" y="523"/>
                  </a:cubicBezTo>
                  <a:cubicBezTo>
                    <a:pt x="371" y="523"/>
                    <a:pt x="375" y="523"/>
                    <a:pt x="379" y="522"/>
                  </a:cubicBezTo>
                  <a:cubicBezTo>
                    <a:pt x="379" y="522"/>
                    <a:pt x="380" y="523"/>
                    <a:pt x="380" y="523"/>
                  </a:cubicBezTo>
                  <a:cubicBezTo>
                    <a:pt x="380" y="523"/>
                    <a:pt x="380" y="524"/>
                    <a:pt x="379" y="524"/>
                  </a:cubicBezTo>
                  <a:cubicBezTo>
                    <a:pt x="379" y="524"/>
                    <a:pt x="379" y="524"/>
                    <a:pt x="379" y="524"/>
                  </a:cubicBezTo>
                  <a:close/>
                  <a:moveTo>
                    <a:pt x="479" y="477"/>
                  </a:moveTo>
                  <a:cubicBezTo>
                    <a:pt x="476" y="474"/>
                    <a:pt x="472" y="472"/>
                    <a:pt x="469" y="469"/>
                  </a:cubicBezTo>
                  <a:cubicBezTo>
                    <a:pt x="469" y="469"/>
                    <a:pt x="469" y="468"/>
                    <a:pt x="469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3" y="471"/>
                    <a:pt x="476" y="473"/>
                    <a:pt x="480" y="476"/>
                  </a:cubicBezTo>
                  <a:cubicBezTo>
                    <a:pt x="480" y="476"/>
                    <a:pt x="480" y="476"/>
                    <a:pt x="480" y="477"/>
                  </a:cubicBezTo>
                  <a:cubicBezTo>
                    <a:pt x="480" y="477"/>
                    <a:pt x="480" y="477"/>
                    <a:pt x="480" y="477"/>
                  </a:cubicBezTo>
                  <a:cubicBezTo>
                    <a:pt x="479" y="477"/>
                    <a:pt x="479" y="477"/>
                    <a:pt x="479" y="477"/>
                  </a:cubicBezTo>
                  <a:close/>
                  <a:moveTo>
                    <a:pt x="355" y="525"/>
                  </a:moveTo>
                  <a:cubicBezTo>
                    <a:pt x="351" y="525"/>
                    <a:pt x="347" y="525"/>
                    <a:pt x="343" y="524"/>
                  </a:cubicBezTo>
                  <a:cubicBezTo>
                    <a:pt x="342" y="524"/>
                    <a:pt x="342" y="524"/>
                    <a:pt x="342" y="524"/>
                  </a:cubicBezTo>
                  <a:cubicBezTo>
                    <a:pt x="342" y="523"/>
                    <a:pt x="342" y="523"/>
                    <a:pt x="343" y="523"/>
                  </a:cubicBezTo>
                  <a:cubicBezTo>
                    <a:pt x="347" y="523"/>
                    <a:pt x="351" y="523"/>
                    <a:pt x="355" y="523"/>
                  </a:cubicBezTo>
                  <a:cubicBezTo>
                    <a:pt x="355" y="523"/>
                    <a:pt x="356" y="523"/>
                    <a:pt x="356" y="524"/>
                  </a:cubicBezTo>
                  <a:cubicBezTo>
                    <a:pt x="356" y="524"/>
                    <a:pt x="355" y="524"/>
                    <a:pt x="355" y="525"/>
                  </a:cubicBezTo>
                  <a:cubicBezTo>
                    <a:pt x="355" y="525"/>
                    <a:pt x="355" y="525"/>
                    <a:pt x="355" y="525"/>
                  </a:cubicBezTo>
                  <a:close/>
                  <a:moveTo>
                    <a:pt x="331" y="524"/>
                  </a:moveTo>
                  <a:cubicBezTo>
                    <a:pt x="330" y="524"/>
                    <a:pt x="329" y="523"/>
                    <a:pt x="328" y="523"/>
                  </a:cubicBezTo>
                  <a:cubicBezTo>
                    <a:pt x="325" y="523"/>
                    <a:pt x="322" y="523"/>
                    <a:pt x="319" y="522"/>
                  </a:cubicBezTo>
                  <a:cubicBezTo>
                    <a:pt x="318" y="522"/>
                    <a:pt x="318" y="522"/>
                    <a:pt x="318" y="521"/>
                  </a:cubicBezTo>
                  <a:cubicBezTo>
                    <a:pt x="318" y="521"/>
                    <a:pt x="318" y="521"/>
                    <a:pt x="319" y="521"/>
                  </a:cubicBezTo>
                  <a:cubicBezTo>
                    <a:pt x="322" y="521"/>
                    <a:pt x="325" y="521"/>
                    <a:pt x="328" y="522"/>
                  </a:cubicBezTo>
                  <a:cubicBezTo>
                    <a:pt x="329" y="522"/>
                    <a:pt x="330" y="522"/>
                    <a:pt x="331" y="522"/>
                  </a:cubicBezTo>
                  <a:cubicBezTo>
                    <a:pt x="331" y="522"/>
                    <a:pt x="331" y="523"/>
                    <a:pt x="331" y="523"/>
                  </a:cubicBezTo>
                  <a:cubicBezTo>
                    <a:pt x="331" y="523"/>
                    <a:pt x="331" y="523"/>
                    <a:pt x="331" y="524"/>
                  </a:cubicBezTo>
                  <a:cubicBezTo>
                    <a:pt x="331" y="524"/>
                    <a:pt x="331" y="524"/>
                    <a:pt x="331" y="524"/>
                  </a:cubicBezTo>
                  <a:close/>
                  <a:moveTo>
                    <a:pt x="461" y="461"/>
                  </a:moveTo>
                  <a:cubicBezTo>
                    <a:pt x="458" y="458"/>
                    <a:pt x="455" y="455"/>
                    <a:pt x="452" y="452"/>
                  </a:cubicBezTo>
                  <a:cubicBezTo>
                    <a:pt x="452" y="451"/>
                    <a:pt x="452" y="451"/>
                    <a:pt x="452" y="451"/>
                  </a:cubicBezTo>
                  <a:cubicBezTo>
                    <a:pt x="453" y="450"/>
                    <a:pt x="453" y="451"/>
                    <a:pt x="454" y="451"/>
                  </a:cubicBezTo>
                  <a:cubicBezTo>
                    <a:pt x="456" y="454"/>
                    <a:pt x="459" y="457"/>
                    <a:pt x="462" y="460"/>
                  </a:cubicBezTo>
                  <a:cubicBezTo>
                    <a:pt x="462" y="460"/>
                    <a:pt x="462" y="460"/>
                    <a:pt x="462" y="461"/>
                  </a:cubicBezTo>
                  <a:cubicBezTo>
                    <a:pt x="462" y="461"/>
                    <a:pt x="461" y="461"/>
                    <a:pt x="461" y="461"/>
                  </a:cubicBezTo>
                  <a:cubicBezTo>
                    <a:pt x="461" y="461"/>
                    <a:pt x="461" y="461"/>
                    <a:pt x="461" y="461"/>
                  </a:cubicBezTo>
                  <a:close/>
                  <a:moveTo>
                    <a:pt x="307" y="520"/>
                  </a:moveTo>
                  <a:cubicBezTo>
                    <a:pt x="303" y="520"/>
                    <a:pt x="299" y="519"/>
                    <a:pt x="295" y="518"/>
                  </a:cubicBezTo>
                  <a:cubicBezTo>
                    <a:pt x="294" y="518"/>
                    <a:pt x="294" y="518"/>
                    <a:pt x="294" y="517"/>
                  </a:cubicBezTo>
                  <a:cubicBezTo>
                    <a:pt x="294" y="517"/>
                    <a:pt x="295" y="517"/>
                    <a:pt x="295" y="517"/>
                  </a:cubicBezTo>
                  <a:cubicBezTo>
                    <a:pt x="299" y="517"/>
                    <a:pt x="303" y="518"/>
                    <a:pt x="307" y="519"/>
                  </a:cubicBezTo>
                  <a:cubicBezTo>
                    <a:pt x="307" y="519"/>
                    <a:pt x="308" y="519"/>
                    <a:pt x="308" y="520"/>
                  </a:cubicBezTo>
                  <a:cubicBezTo>
                    <a:pt x="307" y="520"/>
                    <a:pt x="307" y="520"/>
                    <a:pt x="307" y="520"/>
                  </a:cubicBezTo>
                  <a:cubicBezTo>
                    <a:pt x="307" y="520"/>
                    <a:pt x="307" y="520"/>
                    <a:pt x="307" y="520"/>
                  </a:cubicBezTo>
                  <a:close/>
                  <a:moveTo>
                    <a:pt x="445" y="442"/>
                  </a:moveTo>
                  <a:cubicBezTo>
                    <a:pt x="442" y="439"/>
                    <a:pt x="440" y="436"/>
                    <a:pt x="438" y="432"/>
                  </a:cubicBezTo>
                  <a:cubicBezTo>
                    <a:pt x="438" y="432"/>
                    <a:pt x="438" y="432"/>
                    <a:pt x="438" y="431"/>
                  </a:cubicBezTo>
                  <a:cubicBezTo>
                    <a:pt x="439" y="431"/>
                    <a:pt x="439" y="431"/>
                    <a:pt x="439" y="432"/>
                  </a:cubicBezTo>
                  <a:cubicBezTo>
                    <a:pt x="441" y="435"/>
                    <a:pt x="444" y="438"/>
                    <a:pt x="446" y="441"/>
                  </a:cubicBezTo>
                  <a:cubicBezTo>
                    <a:pt x="446" y="442"/>
                    <a:pt x="446" y="442"/>
                    <a:pt x="446" y="442"/>
                  </a:cubicBezTo>
                  <a:cubicBezTo>
                    <a:pt x="446" y="443"/>
                    <a:pt x="446" y="443"/>
                    <a:pt x="446" y="443"/>
                  </a:cubicBezTo>
                  <a:cubicBezTo>
                    <a:pt x="445" y="443"/>
                    <a:pt x="445" y="443"/>
                    <a:pt x="445" y="442"/>
                  </a:cubicBezTo>
                  <a:close/>
                  <a:moveTo>
                    <a:pt x="283" y="516"/>
                  </a:moveTo>
                  <a:cubicBezTo>
                    <a:pt x="279" y="515"/>
                    <a:pt x="275" y="514"/>
                    <a:pt x="271" y="513"/>
                  </a:cubicBezTo>
                  <a:cubicBezTo>
                    <a:pt x="271" y="513"/>
                    <a:pt x="270" y="512"/>
                    <a:pt x="271" y="512"/>
                  </a:cubicBezTo>
                  <a:cubicBezTo>
                    <a:pt x="271" y="512"/>
                    <a:pt x="271" y="511"/>
                    <a:pt x="271" y="511"/>
                  </a:cubicBezTo>
                  <a:cubicBezTo>
                    <a:pt x="275" y="512"/>
                    <a:pt x="279" y="513"/>
                    <a:pt x="283" y="514"/>
                  </a:cubicBezTo>
                  <a:cubicBezTo>
                    <a:pt x="284" y="514"/>
                    <a:pt x="284" y="515"/>
                    <a:pt x="284" y="515"/>
                  </a:cubicBezTo>
                  <a:cubicBezTo>
                    <a:pt x="284" y="515"/>
                    <a:pt x="284" y="516"/>
                    <a:pt x="283" y="516"/>
                  </a:cubicBezTo>
                  <a:cubicBezTo>
                    <a:pt x="283" y="516"/>
                    <a:pt x="283" y="516"/>
                    <a:pt x="283" y="516"/>
                  </a:cubicBezTo>
                  <a:close/>
                  <a:moveTo>
                    <a:pt x="259" y="510"/>
                  </a:moveTo>
                  <a:cubicBezTo>
                    <a:pt x="256" y="509"/>
                    <a:pt x="252" y="508"/>
                    <a:pt x="248" y="506"/>
                  </a:cubicBezTo>
                  <a:cubicBezTo>
                    <a:pt x="247" y="506"/>
                    <a:pt x="247" y="506"/>
                    <a:pt x="247" y="506"/>
                  </a:cubicBezTo>
                  <a:cubicBezTo>
                    <a:pt x="247" y="505"/>
                    <a:pt x="248" y="505"/>
                    <a:pt x="248" y="505"/>
                  </a:cubicBezTo>
                  <a:cubicBezTo>
                    <a:pt x="252" y="506"/>
                    <a:pt x="256" y="507"/>
                    <a:pt x="260" y="508"/>
                  </a:cubicBezTo>
                  <a:cubicBezTo>
                    <a:pt x="260" y="509"/>
                    <a:pt x="260" y="509"/>
                    <a:pt x="260" y="509"/>
                  </a:cubicBezTo>
                  <a:cubicBezTo>
                    <a:pt x="260" y="510"/>
                    <a:pt x="260" y="510"/>
                    <a:pt x="260" y="510"/>
                  </a:cubicBezTo>
                  <a:cubicBezTo>
                    <a:pt x="260" y="510"/>
                    <a:pt x="260" y="510"/>
                    <a:pt x="259" y="510"/>
                  </a:cubicBezTo>
                  <a:close/>
                  <a:moveTo>
                    <a:pt x="432" y="422"/>
                  </a:moveTo>
                  <a:cubicBezTo>
                    <a:pt x="430" y="418"/>
                    <a:pt x="428" y="415"/>
                    <a:pt x="426" y="411"/>
                  </a:cubicBezTo>
                  <a:cubicBezTo>
                    <a:pt x="426" y="411"/>
                    <a:pt x="426" y="410"/>
                    <a:pt x="426" y="410"/>
                  </a:cubicBezTo>
                  <a:cubicBezTo>
                    <a:pt x="426" y="410"/>
                    <a:pt x="426" y="410"/>
                    <a:pt x="426" y="410"/>
                  </a:cubicBezTo>
                  <a:cubicBezTo>
                    <a:pt x="427" y="410"/>
                    <a:pt x="427" y="410"/>
                    <a:pt x="428" y="411"/>
                  </a:cubicBezTo>
                  <a:cubicBezTo>
                    <a:pt x="429" y="414"/>
                    <a:pt x="431" y="418"/>
                    <a:pt x="433" y="421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2" y="422"/>
                    <a:pt x="432" y="422"/>
                    <a:pt x="432" y="422"/>
                  </a:cubicBezTo>
                  <a:close/>
                  <a:moveTo>
                    <a:pt x="236" y="503"/>
                  </a:moveTo>
                  <a:cubicBezTo>
                    <a:pt x="232" y="502"/>
                    <a:pt x="229" y="500"/>
                    <a:pt x="225" y="499"/>
                  </a:cubicBezTo>
                  <a:cubicBezTo>
                    <a:pt x="224" y="499"/>
                    <a:pt x="224" y="498"/>
                    <a:pt x="224" y="498"/>
                  </a:cubicBezTo>
                  <a:cubicBezTo>
                    <a:pt x="225" y="497"/>
                    <a:pt x="225" y="497"/>
                    <a:pt x="225" y="497"/>
                  </a:cubicBezTo>
                  <a:cubicBezTo>
                    <a:pt x="229" y="499"/>
                    <a:pt x="233" y="500"/>
                    <a:pt x="237" y="501"/>
                  </a:cubicBezTo>
                  <a:cubicBezTo>
                    <a:pt x="237" y="502"/>
                    <a:pt x="237" y="502"/>
                    <a:pt x="237" y="502"/>
                  </a:cubicBezTo>
                  <a:cubicBezTo>
                    <a:pt x="237" y="503"/>
                    <a:pt x="237" y="503"/>
                    <a:pt x="237" y="503"/>
                  </a:cubicBezTo>
                  <a:cubicBezTo>
                    <a:pt x="237" y="503"/>
                    <a:pt x="236" y="503"/>
                    <a:pt x="236" y="503"/>
                  </a:cubicBezTo>
                  <a:close/>
                  <a:moveTo>
                    <a:pt x="422" y="401"/>
                  </a:moveTo>
                  <a:cubicBezTo>
                    <a:pt x="422" y="401"/>
                    <a:pt x="421" y="401"/>
                    <a:pt x="421" y="400"/>
                  </a:cubicBezTo>
                  <a:cubicBezTo>
                    <a:pt x="420" y="396"/>
                    <a:pt x="418" y="393"/>
                    <a:pt x="417" y="389"/>
                  </a:cubicBezTo>
                  <a:cubicBezTo>
                    <a:pt x="417" y="388"/>
                    <a:pt x="417" y="388"/>
                    <a:pt x="417" y="388"/>
                  </a:cubicBezTo>
                  <a:cubicBezTo>
                    <a:pt x="418" y="388"/>
                    <a:pt x="418" y="388"/>
                    <a:pt x="418" y="388"/>
                  </a:cubicBezTo>
                  <a:cubicBezTo>
                    <a:pt x="420" y="392"/>
                    <a:pt x="421" y="396"/>
                    <a:pt x="423" y="400"/>
                  </a:cubicBezTo>
                  <a:cubicBezTo>
                    <a:pt x="423" y="400"/>
                    <a:pt x="423" y="400"/>
                    <a:pt x="422" y="401"/>
                  </a:cubicBezTo>
                  <a:cubicBezTo>
                    <a:pt x="422" y="401"/>
                    <a:pt x="422" y="401"/>
                    <a:pt x="422" y="401"/>
                  </a:cubicBezTo>
                  <a:close/>
                  <a:moveTo>
                    <a:pt x="214" y="495"/>
                  </a:moveTo>
                  <a:cubicBezTo>
                    <a:pt x="210" y="493"/>
                    <a:pt x="206" y="491"/>
                    <a:pt x="202" y="490"/>
                  </a:cubicBezTo>
                  <a:cubicBezTo>
                    <a:pt x="202" y="490"/>
                    <a:pt x="202" y="489"/>
                    <a:pt x="202" y="489"/>
                  </a:cubicBezTo>
                  <a:cubicBezTo>
                    <a:pt x="202" y="488"/>
                    <a:pt x="203" y="488"/>
                    <a:pt x="203" y="488"/>
                  </a:cubicBezTo>
                  <a:cubicBezTo>
                    <a:pt x="207" y="490"/>
                    <a:pt x="210" y="492"/>
                    <a:pt x="214" y="493"/>
                  </a:cubicBezTo>
                  <a:cubicBezTo>
                    <a:pt x="215" y="493"/>
                    <a:pt x="215" y="494"/>
                    <a:pt x="215" y="494"/>
                  </a:cubicBezTo>
                  <a:cubicBezTo>
                    <a:pt x="215" y="494"/>
                    <a:pt x="214" y="494"/>
                    <a:pt x="214" y="495"/>
                  </a:cubicBezTo>
                  <a:cubicBezTo>
                    <a:pt x="214" y="495"/>
                    <a:pt x="214" y="495"/>
                    <a:pt x="214" y="495"/>
                  </a:cubicBezTo>
                  <a:close/>
                  <a:moveTo>
                    <a:pt x="191" y="485"/>
                  </a:moveTo>
                  <a:cubicBezTo>
                    <a:pt x="188" y="483"/>
                    <a:pt x="184" y="481"/>
                    <a:pt x="181" y="480"/>
                  </a:cubicBezTo>
                  <a:cubicBezTo>
                    <a:pt x="180" y="479"/>
                    <a:pt x="180" y="479"/>
                    <a:pt x="180" y="479"/>
                  </a:cubicBezTo>
                  <a:cubicBezTo>
                    <a:pt x="180" y="478"/>
                    <a:pt x="181" y="478"/>
                    <a:pt x="181" y="478"/>
                  </a:cubicBezTo>
                  <a:cubicBezTo>
                    <a:pt x="185" y="480"/>
                    <a:pt x="188" y="482"/>
                    <a:pt x="192" y="484"/>
                  </a:cubicBezTo>
                  <a:cubicBezTo>
                    <a:pt x="192" y="484"/>
                    <a:pt x="193" y="484"/>
                    <a:pt x="192" y="485"/>
                  </a:cubicBezTo>
                  <a:cubicBezTo>
                    <a:pt x="192" y="485"/>
                    <a:pt x="192" y="485"/>
                    <a:pt x="192" y="485"/>
                  </a:cubicBezTo>
                  <a:cubicBezTo>
                    <a:pt x="192" y="485"/>
                    <a:pt x="192" y="485"/>
                    <a:pt x="191" y="485"/>
                  </a:cubicBezTo>
                  <a:close/>
                  <a:moveTo>
                    <a:pt x="414" y="378"/>
                  </a:moveTo>
                  <a:cubicBezTo>
                    <a:pt x="414" y="378"/>
                    <a:pt x="413" y="378"/>
                    <a:pt x="413" y="377"/>
                  </a:cubicBezTo>
                  <a:cubicBezTo>
                    <a:pt x="412" y="373"/>
                    <a:pt x="411" y="370"/>
                    <a:pt x="410" y="366"/>
                  </a:cubicBezTo>
                  <a:cubicBezTo>
                    <a:pt x="410" y="365"/>
                    <a:pt x="410" y="365"/>
                    <a:pt x="411" y="365"/>
                  </a:cubicBezTo>
                  <a:cubicBezTo>
                    <a:pt x="411" y="365"/>
                    <a:pt x="411" y="365"/>
                    <a:pt x="412" y="365"/>
                  </a:cubicBezTo>
                  <a:cubicBezTo>
                    <a:pt x="413" y="369"/>
                    <a:pt x="414" y="373"/>
                    <a:pt x="415" y="377"/>
                  </a:cubicBezTo>
                  <a:cubicBezTo>
                    <a:pt x="415" y="377"/>
                    <a:pt x="415" y="378"/>
                    <a:pt x="414" y="378"/>
                  </a:cubicBezTo>
                  <a:cubicBezTo>
                    <a:pt x="414" y="378"/>
                    <a:pt x="414" y="378"/>
                    <a:pt x="414" y="378"/>
                  </a:cubicBezTo>
                  <a:close/>
                  <a:moveTo>
                    <a:pt x="170" y="474"/>
                  </a:moveTo>
                  <a:cubicBezTo>
                    <a:pt x="166" y="472"/>
                    <a:pt x="163" y="470"/>
                    <a:pt x="159" y="468"/>
                  </a:cubicBezTo>
                  <a:cubicBezTo>
                    <a:pt x="159" y="468"/>
                    <a:pt x="159" y="467"/>
                    <a:pt x="159" y="467"/>
                  </a:cubicBezTo>
                  <a:cubicBezTo>
                    <a:pt x="159" y="467"/>
                    <a:pt x="160" y="467"/>
                    <a:pt x="160" y="467"/>
                  </a:cubicBezTo>
                  <a:cubicBezTo>
                    <a:pt x="163" y="469"/>
                    <a:pt x="167" y="471"/>
                    <a:pt x="171" y="473"/>
                  </a:cubicBezTo>
                  <a:cubicBezTo>
                    <a:pt x="171" y="473"/>
                    <a:pt x="171" y="473"/>
                    <a:pt x="171" y="474"/>
                  </a:cubicBezTo>
                  <a:cubicBezTo>
                    <a:pt x="171" y="474"/>
                    <a:pt x="171" y="474"/>
                    <a:pt x="170" y="474"/>
                  </a:cubicBezTo>
                  <a:cubicBezTo>
                    <a:pt x="170" y="474"/>
                    <a:pt x="170" y="474"/>
                    <a:pt x="170" y="474"/>
                  </a:cubicBezTo>
                  <a:close/>
                  <a:moveTo>
                    <a:pt x="408" y="354"/>
                  </a:moveTo>
                  <a:cubicBezTo>
                    <a:pt x="408" y="354"/>
                    <a:pt x="408" y="354"/>
                    <a:pt x="408" y="354"/>
                  </a:cubicBezTo>
                  <a:cubicBezTo>
                    <a:pt x="407" y="350"/>
                    <a:pt x="406" y="346"/>
                    <a:pt x="405" y="342"/>
                  </a:cubicBezTo>
                  <a:cubicBezTo>
                    <a:pt x="405" y="341"/>
                    <a:pt x="406" y="341"/>
                    <a:pt x="406" y="341"/>
                  </a:cubicBezTo>
                  <a:cubicBezTo>
                    <a:pt x="407" y="341"/>
                    <a:pt x="407" y="341"/>
                    <a:pt x="407" y="342"/>
                  </a:cubicBezTo>
                  <a:cubicBezTo>
                    <a:pt x="408" y="346"/>
                    <a:pt x="408" y="350"/>
                    <a:pt x="409" y="353"/>
                  </a:cubicBezTo>
                  <a:cubicBezTo>
                    <a:pt x="409" y="354"/>
                    <a:pt x="409" y="354"/>
                    <a:pt x="409" y="354"/>
                  </a:cubicBezTo>
                  <a:cubicBezTo>
                    <a:pt x="409" y="354"/>
                    <a:pt x="408" y="354"/>
                    <a:pt x="408" y="354"/>
                  </a:cubicBezTo>
                  <a:close/>
                  <a:moveTo>
                    <a:pt x="149" y="462"/>
                  </a:moveTo>
                  <a:cubicBezTo>
                    <a:pt x="145" y="460"/>
                    <a:pt x="142" y="457"/>
                    <a:pt x="139" y="455"/>
                  </a:cubicBezTo>
                  <a:cubicBezTo>
                    <a:pt x="138" y="455"/>
                    <a:pt x="138" y="455"/>
                    <a:pt x="139" y="454"/>
                  </a:cubicBezTo>
                  <a:cubicBezTo>
                    <a:pt x="139" y="454"/>
                    <a:pt x="139" y="454"/>
                    <a:pt x="140" y="454"/>
                  </a:cubicBezTo>
                  <a:cubicBezTo>
                    <a:pt x="143" y="456"/>
                    <a:pt x="146" y="458"/>
                    <a:pt x="150" y="461"/>
                  </a:cubicBezTo>
                  <a:cubicBezTo>
                    <a:pt x="150" y="461"/>
                    <a:pt x="150" y="461"/>
                    <a:pt x="150" y="462"/>
                  </a:cubicBezTo>
                  <a:cubicBezTo>
                    <a:pt x="150" y="462"/>
                    <a:pt x="150" y="462"/>
                    <a:pt x="150" y="462"/>
                  </a:cubicBezTo>
                  <a:cubicBezTo>
                    <a:pt x="149" y="462"/>
                    <a:pt x="149" y="462"/>
                    <a:pt x="149" y="462"/>
                  </a:cubicBezTo>
                  <a:close/>
                  <a:moveTo>
                    <a:pt x="405" y="331"/>
                  </a:moveTo>
                  <a:cubicBezTo>
                    <a:pt x="404" y="331"/>
                    <a:pt x="404" y="330"/>
                    <a:pt x="404" y="330"/>
                  </a:cubicBezTo>
                  <a:cubicBezTo>
                    <a:pt x="403" y="326"/>
                    <a:pt x="403" y="322"/>
                    <a:pt x="403" y="318"/>
                  </a:cubicBezTo>
                  <a:cubicBezTo>
                    <a:pt x="403" y="317"/>
                    <a:pt x="403" y="317"/>
                    <a:pt x="403" y="317"/>
                  </a:cubicBezTo>
                  <a:cubicBezTo>
                    <a:pt x="404" y="317"/>
                    <a:pt x="404" y="317"/>
                    <a:pt x="404" y="318"/>
                  </a:cubicBezTo>
                  <a:cubicBezTo>
                    <a:pt x="405" y="322"/>
                    <a:pt x="405" y="326"/>
                    <a:pt x="405" y="330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5" y="330"/>
                    <a:pt x="405" y="331"/>
                    <a:pt x="405" y="331"/>
                  </a:cubicBezTo>
                  <a:close/>
                  <a:moveTo>
                    <a:pt x="129" y="448"/>
                  </a:moveTo>
                  <a:cubicBezTo>
                    <a:pt x="126" y="446"/>
                    <a:pt x="122" y="444"/>
                    <a:pt x="119" y="441"/>
                  </a:cubicBezTo>
                  <a:cubicBezTo>
                    <a:pt x="119" y="441"/>
                    <a:pt x="119" y="440"/>
                    <a:pt x="119" y="440"/>
                  </a:cubicBezTo>
                  <a:cubicBezTo>
                    <a:pt x="119" y="440"/>
                    <a:pt x="120" y="440"/>
                    <a:pt x="120" y="440"/>
                  </a:cubicBezTo>
                  <a:cubicBezTo>
                    <a:pt x="123" y="442"/>
                    <a:pt x="127" y="445"/>
                    <a:pt x="130" y="447"/>
                  </a:cubicBezTo>
                  <a:cubicBezTo>
                    <a:pt x="130" y="447"/>
                    <a:pt x="130" y="448"/>
                    <a:pt x="130" y="448"/>
                  </a:cubicBezTo>
                  <a:cubicBezTo>
                    <a:pt x="130" y="448"/>
                    <a:pt x="130" y="448"/>
                    <a:pt x="130" y="448"/>
                  </a:cubicBezTo>
                  <a:cubicBezTo>
                    <a:pt x="129" y="449"/>
                    <a:pt x="129" y="449"/>
                    <a:pt x="129" y="448"/>
                  </a:cubicBezTo>
                  <a:close/>
                  <a:moveTo>
                    <a:pt x="403" y="306"/>
                  </a:moveTo>
                  <a:cubicBezTo>
                    <a:pt x="402" y="306"/>
                    <a:pt x="402" y="306"/>
                    <a:pt x="402" y="306"/>
                  </a:cubicBezTo>
                  <a:cubicBezTo>
                    <a:pt x="402" y="302"/>
                    <a:pt x="402" y="298"/>
                    <a:pt x="402" y="294"/>
                  </a:cubicBezTo>
                  <a:cubicBezTo>
                    <a:pt x="402" y="293"/>
                    <a:pt x="402" y="293"/>
                    <a:pt x="402" y="293"/>
                  </a:cubicBezTo>
                  <a:cubicBezTo>
                    <a:pt x="403" y="293"/>
                    <a:pt x="403" y="293"/>
                    <a:pt x="403" y="294"/>
                  </a:cubicBezTo>
                  <a:cubicBezTo>
                    <a:pt x="403" y="298"/>
                    <a:pt x="403" y="302"/>
                    <a:pt x="404" y="306"/>
                  </a:cubicBezTo>
                  <a:cubicBezTo>
                    <a:pt x="404" y="306"/>
                    <a:pt x="403" y="306"/>
                    <a:pt x="403" y="306"/>
                  </a:cubicBezTo>
                  <a:cubicBezTo>
                    <a:pt x="403" y="306"/>
                    <a:pt x="403" y="306"/>
                    <a:pt x="403" y="306"/>
                  </a:cubicBezTo>
                  <a:close/>
                  <a:moveTo>
                    <a:pt x="110" y="433"/>
                  </a:moveTo>
                  <a:cubicBezTo>
                    <a:pt x="107" y="431"/>
                    <a:pt x="104" y="428"/>
                    <a:pt x="101" y="426"/>
                  </a:cubicBezTo>
                  <a:cubicBezTo>
                    <a:pt x="100" y="425"/>
                    <a:pt x="100" y="425"/>
                    <a:pt x="101" y="425"/>
                  </a:cubicBezTo>
                  <a:cubicBezTo>
                    <a:pt x="101" y="424"/>
                    <a:pt x="101" y="424"/>
                    <a:pt x="102" y="424"/>
                  </a:cubicBezTo>
                  <a:cubicBezTo>
                    <a:pt x="105" y="427"/>
                    <a:pt x="108" y="430"/>
                    <a:pt x="111" y="432"/>
                  </a:cubicBezTo>
                  <a:cubicBezTo>
                    <a:pt x="111" y="433"/>
                    <a:pt x="111" y="433"/>
                    <a:pt x="111" y="433"/>
                  </a:cubicBezTo>
                  <a:cubicBezTo>
                    <a:pt x="111" y="433"/>
                    <a:pt x="111" y="434"/>
                    <a:pt x="111" y="434"/>
                  </a:cubicBezTo>
                  <a:cubicBezTo>
                    <a:pt x="110" y="434"/>
                    <a:pt x="110" y="434"/>
                    <a:pt x="110" y="433"/>
                  </a:cubicBezTo>
                  <a:close/>
                  <a:moveTo>
                    <a:pt x="403" y="282"/>
                  </a:moveTo>
                  <a:cubicBezTo>
                    <a:pt x="402" y="282"/>
                    <a:pt x="402" y="282"/>
                    <a:pt x="402" y="282"/>
                  </a:cubicBezTo>
                  <a:cubicBezTo>
                    <a:pt x="402" y="278"/>
                    <a:pt x="402" y="273"/>
                    <a:pt x="402" y="269"/>
                  </a:cubicBezTo>
                  <a:cubicBezTo>
                    <a:pt x="402" y="269"/>
                    <a:pt x="403" y="269"/>
                    <a:pt x="403" y="269"/>
                  </a:cubicBezTo>
                  <a:cubicBezTo>
                    <a:pt x="403" y="269"/>
                    <a:pt x="404" y="269"/>
                    <a:pt x="404" y="270"/>
                  </a:cubicBezTo>
                  <a:cubicBezTo>
                    <a:pt x="404" y="274"/>
                    <a:pt x="403" y="278"/>
                    <a:pt x="403" y="282"/>
                  </a:cubicBezTo>
                  <a:cubicBezTo>
                    <a:pt x="403" y="282"/>
                    <a:pt x="403" y="282"/>
                    <a:pt x="403" y="282"/>
                  </a:cubicBezTo>
                  <a:cubicBezTo>
                    <a:pt x="403" y="282"/>
                    <a:pt x="403" y="282"/>
                    <a:pt x="403" y="282"/>
                  </a:cubicBezTo>
                  <a:close/>
                  <a:moveTo>
                    <a:pt x="92" y="417"/>
                  </a:moveTo>
                  <a:cubicBezTo>
                    <a:pt x="89" y="415"/>
                    <a:pt x="86" y="412"/>
                    <a:pt x="83" y="409"/>
                  </a:cubicBezTo>
                  <a:cubicBezTo>
                    <a:pt x="83" y="409"/>
                    <a:pt x="83" y="408"/>
                    <a:pt x="83" y="408"/>
                  </a:cubicBezTo>
                  <a:cubicBezTo>
                    <a:pt x="84" y="407"/>
                    <a:pt x="84" y="407"/>
                    <a:pt x="84" y="408"/>
                  </a:cubicBezTo>
                  <a:cubicBezTo>
                    <a:pt x="87" y="411"/>
                    <a:pt x="90" y="413"/>
                    <a:pt x="93" y="416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92" y="418"/>
                    <a:pt x="92" y="418"/>
                    <a:pt x="92" y="417"/>
                  </a:cubicBezTo>
                  <a:close/>
                  <a:moveTo>
                    <a:pt x="404" y="258"/>
                  </a:moveTo>
                  <a:cubicBezTo>
                    <a:pt x="403" y="258"/>
                    <a:pt x="403" y="258"/>
                    <a:pt x="403" y="257"/>
                  </a:cubicBezTo>
                  <a:cubicBezTo>
                    <a:pt x="403" y="253"/>
                    <a:pt x="404" y="249"/>
                    <a:pt x="404" y="245"/>
                  </a:cubicBezTo>
                  <a:cubicBezTo>
                    <a:pt x="404" y="245"/>
                    <a:pt x="405" y="245"/>
                    <a:pt x="405" y="245"/>
                  </a:cubicBezTo>
                  <a:cubicBezTo>
                    <a:pt x="405" y="245"/>
                    <a:pt x="406" y="245"/>
                    <a:pt x="406" y="246"/>
                  </a:cubicBezTo>
                  <a:cubicBezTo>
                    <a:pt x="405" y="250"/>
                    <a:pt x="405" y="254"/>
                    <a:pt x="405" y="258"/>
                  </a:cubicBezTo>
                  <a:cubicBezTo>
                    <a:pt x="405" y="258"/>
                    <a:pt x="404" y="258"/>
                    <a:pt x="404" y="258"/>
                  </a:cubicBezTo>
                  <a:cubicBezTo>
                    <a:pt x="404" y="258"/>
                    <a:pt x="404" y="258"/>
                    <a:pt x="404" y="258"/>
                  </a:cubicBezTo>
                  <a:close/>
                  <a:moveTo>
                    <a:pt x="75" y="400"/>
                  </a:moveTo>
                  <a:cubicBezTo>
                    <a:pt x="72" y="397"/>
                    <a:pt x="70" y="394"/>
                    <a:pt x="67" y="391"/>
                  </a:cubicBezTo>
                  <a:cubicBezTo>
                    <a:pt x="67" y="390"/>
                    <a:pt x="67" y="390"/>
                    <a:pt x="67" y="390"/>
                  </a:cubicBezTo>
                  <a:cubicBezTo>
                    <a:pt x="68" y="389"/>
                    <a:pt x="68" y="390"/>
                    <a:pt x="68" y="390"/>
                  </a:cubicBezTo>
                  <a:cubicBezTo>
                    <a:pt x="71" y="393"/>
                    <a:pt x="73" y="396"/>
                    <a:pt x="76" y="399"/>
                  </a:cubicBezTo>
                  <a:cubicBezTo>
                    <a:pt x="76" y="399"/>
                    <a:pt x="76" y="400"/>
                    <a:pt x="76" y="400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6" y="400"/>
                    <a:pt x="75" y="400"/>
                    <a:pt x="75" y="400"/>
                  </a:cubicBezTo>
                  <a:close/>
                  <a:moveTo>
                    <a:pt x="406" y="234"/>
                  </a:moveTo>
                  <a:cubicBezTo>
                    <a:pt x="406" y="234"/>
                    <a:pt x="405" y="234"/>
                    <a:pt x="406" y="233"/>
                  </a:cubicBezTo>
                  <a:cubicBezTo>
                    <a:pt x="406" y="229"/>
                    <a:pt x="406" y="225"/>
                    <a:pt x="406" y="221"/>
                  </a:cubicBezTo>
                  <a:cubicBezTo>
                    <a:pt x="406" y="221"/>
                    <a:pt x="407" y="221"/>
                    <a:pt x="407" y="221"/>
                  </a:cubicBezTo>
                  <a:cubicBezTo>
                    <a:pt x="408" y="221"/>
                    <a:pt x="408" y="221"/>
                    <a:pt x="408" y="221"/>
                  </a:cubicBezTo>
                  <a:cubicBezTo>
                    <a:pt x="408" y="225"/>
                    <a:pt x="407" y="230"/>
                    <a:pt x="407" y="234"/>
                  </a:cubicBezTo>
                  <a:cubicBezTo>
                    <a:pt x="407" y="234"/>
                    <a:pt x="407" y="234"/>
                    <a:pt x="407" y="234"/>
                  </a:cubicBezTo>
                  <a:cubicBezTo>
                    <a:pt x="406" y="234"/>
                    <a:pt x="406" y="234"/>
                    <a:pt x="406" y="234"/>
                  </a:cubicBezTo>
                  <a:close/>
                  <a:moveTo>
                    <a:pt x="60" y="381"/>
                  </a:moveTo>
                  <a:cubicBezTo>
                    <a:pt x="57" y="378"/>
                    <a:pt x="55" y="375"/>
                    <a:pt x="52" y="372"/>
                  </a:cubicBezTo>
                  <a:cubicBezTo>
                    <a:pt x="52" y="371"/>
                    <a:pt x="52" y="371"/>
                    <a:pt x="53" y="371"/>
                  </a:cubicBezTo>
                  <a:cubicBezTo>
                    <a:pt x="53" y="370"/>
                    <a:pt x="54" y="370"/>
                    <a:pt x="54" y="371"/>
                  </a:cubicBezTo>
                  <a:cubicBezTo>
                    <a:pt x="56" y="374"/>
                    <a:pt x="58" y="377"/>
                    <a:pt x="61" y="380"/>
                  </a:cubicBezTo>
                  <a:cubicBezTo>
                    <a:pt x="61" y="381"/>
                    <a:pt x="61" y="381"/>
                    <a:pt x="61" y="382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0" y="382"/>
                    <a:pt x="60" y="382"/>
                    <a:pt x="60" y="381"/>
                  </a:cubicBezTo>
                  <a:close/>
                  <a:moveTo>
                    <a:pt x="407" y="210"/>
                  </a:moveTo>
                  <a:cubicBezTo>
                    <a:pt x="407" y="210"/>
                    <a:pt x="407" y="210"/>
                    <a:pt x="407" y="209"/>
                  </a:cubicBezTo>
                  <a:cubicBezTo>
                    <a:pt x="407" y="205"/>
                    <a:pt x="406" y="201"/>
                    <a:pt x="406" y="197"/>
                  </a:cubicBezTo>
                  <a:cubicBezTo>
                    <a:pt x="406" y="197"/>
                    <a:pt x="406" y="197"/>
                    <a:pt x="407" y="197"/>
                  </a:cubicBezTo>
                  <a:cubicBezTo>
                    <a:pt x="407" y="197"/>
                    <a:pt x="408" y="197"/>
                    <a:pt x="408" y="197"/>
                  </a:cubicBezTo>
                  <a:cubicBezTo>
                    <a:pt x="408" y="201"/>
                    <a:pt x="408" y="205"/>
                    <a:pt x="408" y="209"/>
                  </a:cubicBezTo>
                  <a:cubicBezTo>
                    <a:pt x="408" y="210"/>
                    <a:pt x="408" y="210"/>
                    <a:pt x="408" y="210"/>
                  </a:cubicBezTo>
                  <a:cubicBezTo>
                    <a:pt x="408" y="210"/>
                    <a:pt x="408" y="210"/>
                    <a:pt x="407" y="210"/>
                  </a:cubicBezTo>
                  <a:close/>
                  <a:moveTo>
                    <a:pt x="46" y="362"/>
                  </a:moveTo>
                  <a:cubicBezTo>
                    <a:pt x="44" y="358"/>
                    <a:pt x="41" y="355"/>
                    <a:pt x="39" y="351"/>
                  </a:cubicBezTo>
                  <a:cubicBezTo>
                    <a:pt x="39" y="351"/>
                    <a:pt x="39" y="350"/>
                    <a:pt x="40" y="350"/>
                  </a:cubicBezTo>
                  <a:cubicBezTo>
                    <a:pt x="40" y="350"/>
                    <a:pt x="41" y="350"/>
                    <a:pt x="41" y="351"/>
                  </a:cubicBezTo>
                  <a:cubicBezTo>
                    <a:pt x="43" y="354"/>
                    <a:pt x="45" y="357"/>
                    <a:pt x="47" y="361"/>
                  </a:cubicBezTo>
                  <a:cubicBezTo>
                    <a:pt x="47" y="361"/>
                    <a:pt x="47" y="362"/>
                    <a:pt x="47" y="362"/>
                  </a:cubicBezTo>
                  <a:cubicBezTo>
                    <a:pt x="47" y="362"/>
                    <a:pt x="47" y="362"/>
                    <a:pt x="47" y="362"/>
                  </a:cubicBezTo>
                  <a:cubicBezTo>
                    <a:pt x="46" y="362"/>
                    <a:pt x="46" y="362"/>
                    <a:pt x="46" y="362"/>
                  </a:cubicBezTo>
                  <a:close/>
                  <a:moveTo>
                    <a:pt x="406" y="186"/>
                  </a:moveTo>
                  <a:cubicBezTo>
                    <a:pt x="405" y="186"/>
                    <a:pt x="405" y="186"/>
                    <a:pt x="405" y="185"/>
                  </a:cubicBezTo>
                  <a:cubicBezTo>
                    <a:pt x="404" y="181"/>
                    <a:pt x="404" y="177"/>
                    <a:pt x="403" y="174"/>
                  </a:cubicBezTo>
                  <a:cubicBezTo>
                    <a:pt x="403" y="173"/>
                    <a:pt x="403" y="173"/>
                    <a:pt x="404" y="173"/>
                  </a:cubicBezTo>
                  <a:cubicBezTo>
                    <a:pt x="404" y="173"/>
                    <a:pt x="404" y="173"/>
                    <a:pt x="404" y="173"/>
                  </a:cubicBezTo>
                  <a:cubicBezTo>
                    <a:pt x="405" y="177"/>
                    <a:pt x="406" y="181"/>
                    <a:pt x="406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6" y="186"/>
                    <a:pt x="406" y="186"/>
                    <a:pt x="406" y="186"/>
                  </a:cubicBezTo>
                  <a:close/>
                  <a:moveTo>
                    <a:pt x="34" y="341"/>
                  </a:moveTo>
                  <a:cubicBezTo>
                    <a:pt x="32" y="337"/>
                    <a:pt x="30" y="334"/>
                    <a:pt x="28" y="330"/>
                  </a:cubicBezTo>
                  <a:cubicBezTo>
                    <a:pt x="28" y="330"/>
                    <a:pt x="28" y="329"/>
                    <a:pt x="28" y="329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31" y="333"/>
                    <a:pt x="33" y="336"/>
                    <a:pt x="35" y="340"/>
                  </a:cubicBezTo>
                  <a:cubicBezTo>
                    <a:pt x="35" y="340"/>
                    <a:pt x="35" y="341"/>
                    <a:pt x="35" y="341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34" y="341"/>
                    <a:pt x="34" y="341"/>
                    <a:pt x="34" y="341"/>
                  </a:cubicBezTo>
                  <a:close/>
                  <a:moveTo>
                    <a:pt x="401" y="162"/>
                  </a:moveTo>
                  <a:cubicBezTo>
                    <a:pt x="401" y="162"/>
                    <a:pt x="401" y="162"/>
                    <a:pt x="400" y="162"/>
                  </a:cubicBezTo>
                  <a:cubicBezTo>
                    <a:pt x="399" y="158"/>
                    <a:pt x="398" y="154"/>
                    <a:pt x="397" y="150"/>
                  </a:cubicBezTo>
                  <a:cubicBezTo>
                    <a:pt x="397" y="150"/>
                    <a:pt x="397" y="149"/>
                    <a:pt x="398" y="149"/>
                  </a:cubicBezTo>
                  <a:cubicBezTo>
                    <a:pt x="398" y="149"/>
                    <a:pt x="398" y="149"/>
                    <a:pt x="399" y="150"/>
                  </a:cubicBezTo>
                  <a:cubicBezTo>
                    <a:pt x="400" y="154"/>
                    <a:pt x="401" y="158"/>
                    <a:pt x="402" y="161"/>
                  </a:cubicBezTo>
                  <a:cubicBezTo>
                    <a:pt x="402" y="162"/>
                    <a:pt x="402" y="162"/>
                    <a:pt x="401" y="162"/>
                  </a:cubicBezTo>
                  <a:cubicBezTo>
                    <a:pt x="401" y="162"/>
                    <a:pt x="401" y="162"/>
                    <a:pt x="401" y="162"/>
                  </a:cubicBezTo>
                  <a:close/>
                  <a:moveTo>
                    <a:pt x="24" y="319"/>
                  </a:moveTo>
                  <a:cubicBezTo>
                    <a:pt x="24" y="319"/>
                    <a:pt x="23" y="319"/>
                    <a:pt x="23" y="319"/>
                  </a:cubicBezTo>
                  <a:cubicBezTo>
                    <a:pt x="21" y="315"/>
                    <a:pt x="20" y="311"/>
                    <a:pt x="19" y="308"/>
                  </a:cubicBezTo>
                  <a:cubicBezTo>
                    <a:pt x="18" y="307"/>
                    <a:pt x="19" y="307"/>
                    <a:pt x="19" y="307"/>
                  </a:cubicBezTo>
                  <a:cubicBezTo>
                    <a:pt x="19" y="307"/>
                    <a:pt x="20" y="307"/>
                    <a:pt x="20" y="307"/>
                  </a:cubicBezTo>
                  <a:cubicBezTo>
                    <a:pt x="21" y="311"/>
                    <a:pt x="23" y="315"/>
                    <a:pt x="24" y="318"/>
                  </a:cubicBezTo>
                  <a:cubicBezTo>
                    <a:pt x="25" y="319"/>
                    <a:pt x="24" y="319"/>
                    <a:pt x="24" y="319"/>
                  </a:cubicBezTo>
                  <a:cubicBezTo>
                    <a:pt x="24" y="319"/>
                    <a:pt x="24" y="319"/>
                    <a:pt x="24" y="319"/>
                  </a:cubicBezTo>
                  <a:close/>
                  <a:moveTo>
                    <a:pt x="394" y="139"/>
                  </a:moveTo>
                  <a:cubicBezTo>
                    <a:pt x="394" y="139"/>
                    <a:pt x="393" y="139"/>
                    <a:pt x="393" y="139"/>
                  </a:cubicBezTo>
                  <a:cubicBezTo>
                    <a:pt x="392" y="135"/>
                    <a:pt x="390" y="131"/>
                    <a:pt x="389" y="128"/>
                  </a:cubicBezTo>
                  <a:cubicBezTo>
                    <a:pt x="389" y="127"/>
                    <a:pt x="389" y="127"/>
                    <a:pt x="389" y="127"/>
                  </a:cubicBezTo>
                  <a:cubicBezTo>
                    <a:pt x="389" y="127"/>
                    <a:pt x="390" y="127"/>
                    <a:pt x="390" y="127"/>
                  </a:cubicBezTo>
                  <a:cubicBezTo>
                    <a:pt x="392" y="131"/>
                    <a:pt x="393" y="135"/>
                    <a:pt x="395" y="138"/>
                  </a:cubicBezTo>
                  <a:cubicBezTo>
                    <a:pt x="395" y="139"/>
                    <a:pt x="395" y="139"/>
                    <a:pt x="394" y="139"/>
                  </a:cubicBezTo>
                  <a:cubicBezTo>
                    <a:pt x="394" y="139"/>
                    <a:pt x="394" y="139"/>
                    <a:pt x="394" y="139"/>
                  </a:cubicBezTo>
                  <a:close/>
                  <a:moveTo>
                    <a:pt x="15" y="297"/>
                  </a:moveTo>
                  <a:cubicBezTo>
                    <a:pt x="15" y="297"/>
                    <a:pt x="15" y="297"/>
                    <a:pt x="15" y="296"/>
                  </a:cubicBezTo>
                  <a:cubicBezTo>
                    <a:pt x="13" y="292"/>
                    <a:pt x="12" y="289"/>
                    <a:pt x="11" y="285"/>
                  </a:cubicBezTo>
                  <a:cubicBezTo>
                    <a:pt x="11" y="284"/>
                    <a:pt x="11" y="284"/>
                    <a:pt x="12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4" y="288"/>
                    <a:pt x="15" y="292"/>
                    <a:pt x="16" y="296"/>
                  </a:cubicBezTo>
                  <a:cubicBezTo>
                    <a:pt x="16" y="296"/>
                    <a:pt x="16" y="297"/>
                    <a:pt x="16" y="297"/>
                  </a:cubicBezTo>
                  <a:cubicBezTo>
                    <a:pt x="16" y="297"/>
                    <a:pt x="16" y="297"/>
                    <a:pt x="15" y="297"/>
                  </a:cubicBezTo>
                  <a:close/>
                  <a:moveTo>
                    <a:pt x="384" y="117"/>
                  </a:moveTo>
                  <a:cubicBezTo>
                    <a:pt x="382" y="113"/>
                    <a:pt x="380" y="110"/>
                    <a:pt x="378" y="106"/>
                  </a:cubicBezTo>
                  <a:cubicBezTo>
                    <a:pt x="378" y="106"/>
                    <a:pt x="378" y="105"/>
                    <a:pt x="378" y="105"/>
                  </a:cubicBezTo>
                  <a:cubicBezTo>
                    <a:pt x="378" y="105"/>
                    <a:pt x="379" y="105"/>
                    <a:pt x="379" y="106"/>
                  </a:cubicBezTo>
                  <a:cubicBezTo>
                    <a:pt x="381" y="109"/>
                    <a:pt x="383" y="113"/>
                    <a:pt x="385" y="116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384" y="117"/>
                    <a:pt x="384" y="117"/>
                    <a:pt x="384" y="117"/>
                  </a:cubicBezTo>
                  <a:close/>
                  <a:moveTo>
                    <a:pt x="9" y="274"/>
                  </a:moveTo>
                  <a:cubicBezTo>
                    <a:pt x="8" y="274"/>
                    <a:pt x="8" y="273"/>
                    <a:pt x="8" y="273"/>
                  </a:cubicBezTo>
                  <a:cubicBezTo>
                    <a:pt x="7" y="269"/>
                    <a:pt x="6" y="265"/>
                    <a:pt x="5" y="261"/>
                  </a:cubicBezTo>
                  <a:cubicBezTo>
                    <a:pt x="5" y="261"/>
                    <a:pt x="6" y="260"/>
                    <a:pt x="6" y="260"/>
                  </a:cubicBezTo>
                  <a:cubicBezTo>
                    <a:pt x="6" y="260"/>
                    <a:pt x="7" y="260"/>
                    <a:pt x="7" y="261"/>
                  </a:cubicBezTo>
                  <a:cubicBezTo>
                    <a:pt x="8" y="265"/>
                    <a:pt x="9" y="269"/>
                    <a:pt x="9" y="273"/>
                  </a:cubicBezTo>
                  <a:cubicBezTo>
                    <a:pt x="10" y="273"/>
                    <a:pt x="9" y="273"/>
                    <a:pt x="9" y="273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371" y="96"/>
                  </a:moveTo>
                  <a:cubicBezTo>
                    <a:pt x="369" y="93"/>
                    <a:pt x="367" y="89"/>
                    <a:pt x="365" y="86"/>
                  </a:cubicBezTo>
                  <a:cubicBezTo>
                    <a:pt x="364" y="86"/>
                    <a:pt x="364" y="85"/>
                    <a:pt x="365" y="85"/>
                  </a:cubicBezTo>
                  <a:cubicBezTo>
                    <a:pt x="365" y="85"/>
                    <a:pt x="365" y="85"/>
                    <a:pt x="366" y="85"/>
                  </a:cubicBezTo>
                  <a:cubicBezTo>
                    <a:pt x="368" y="89"/>
                    <a:pt x="370" y="92"/>
                    <a:pt x="373" y="95"/>
                  </a:cubicBezTo>
                  <a:cubicBezTo>
                    <a:pt x="373" y="96"/>
                    <a:pt x="373" y="96"/>
                    <a:pt x="372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2" y="97"/>
                    <a:pt x="372" y="96"/>
                    <a:pt x="371" y="96"/>
                  </a:cubicBezTo>
                  <a:close/>
                  <a:moveTo>
                    <a:pt x="4" y="250"/>
                  </a:moveTo>
                  <a:cubicBezTo>
                    <a:pt x="4" y="250"/>
                    <a:pt x="3" y="250"/>
                    <a:pt x="3" y="249"/>
                  </a:cubicBezTo>
                  <a:cubicBezTo>
                    <a:pt x="3" y="245"/>
                    <a:pt x="2" y="241"/>
                    <a:pt x="2" y="237"/>
                  </a:cubicBezTo>
                  <a:cubicBezTo>
                    <a:pt x="2" y="237"/>
                    <a:pt x="2" y="236"/>
                    <a:pt x="2" y="236"/>
                  </a:cubicBezTo>
                  <a:cubicBezTo>
                    <a:pt x="3" y="236"/>
                    <a:pt x="3" y="237"/>
                    <a:pt x="3" y="237"/>
                  </a:cubicBezTo>
                  <a:cubicBezTo>
                    <a:pt x="4" y="241"/>
                    <a:pt x="4" y="245"/>
                    <a:pt x="5" y="249"/>
                  </a:cubicBezTo>
                  <a:cubicBezTo>
                    <a:pt x="5" y="249"/>
                    <a:pt x="5" y="250"/>
                    <a:pt x="4" y="250"/>
                  </a:cubicBezTo>
                  <a:cubicBezTo>
                    <a:pt x="4" y="250"/>
                    <a:pt x="4" y="250"/>
                    <a:pt x="4" y="250"/>
                  </a:cubicBezTo>
                  <a:close/>
                  <a:moveTo>
                    <a:pt x="357" y="77"/>
                  </a:moveTo>
                  <a:cubicBezTo>
                    <a:pt x="355" y="74"/>
                    <a:pt x="352" y="71"/>
                    <a:pt x="349" y="68"/>
                  </a:cubicBezTo>
                  <a:cubicBezTo>
                    <a:pt x="349" y="67"/>
                    <a:pt x="349" y="67"/>
                    <a:pt x="349" y="67"/>
                  </a:cubicBezTo>
                  <a:cubicBezTo>
                    <a:pt x="349" y="66"/>
                    <a:pt x="350" y="66"/>
                    <a:pt x="350" y="67"/>
                  </a:cubicBezTo>
                  <a:cubicBezTo>
                    <a:pt x="353" y="70"/>
                    <a:pt x="356" y="73"/>
                    <a:pt x="358" y="76"/>
                  </a:cubicBezTo>
                  <a:cubicBezTo>
                    <a:pt x="359" y="76"/>
                    <a:pt x="358" y="77"/>
                    <a:pt x="358" y="77"/>
                  </a:cubicBezTo>
                  <a:cubicBezTo>
                    <a:pt x="358" y="77"/>
                    <a:pt x="358" y="77"/>
                    <a:pt x="358" y="77"/>
                  </a:cubicBezTo>
                  <a:cubicBezTo>
                    <a:pt x="358" y="77"/>
                    <a:pt x="357" y="77"/>
                    <a:pt x="357" y="77"/>
                  </a:cubicBezTo>
                  <a:close/>
                  <a:moveTo>
                    <a:pt x="2" y="226"/>
                  </a:moveTo>
                  <a:cubicBezTo>
                    <a:pt x="1" y="226"/>
                    <a:pt x="1" y="226"/>
                    <a:pt x="1" y="225"/>
                  </a:cubicBezTo>
                  <a:cubicBezTo>
                    <a:pt x="1" y="221"/>
                    <a:pt x="0" y="217"/>
                    <a:pt x="0" y="213"/>
                  </a:cubicBezTo>
                  <a:cubicBezTo>
                    <a:pt x="0" y="213"/>
                    <a:pt x="1" y="212"/>
                    <a:pt x="1" y="212"/>
                  </a:cubicBezTo>
                  <a:cubicBezTo>
                    <a:pt x="2" y="212"/>
                    <a:pt x="2" y="213"/>
                    <a:pt x="2" y="213"/>
                  </a:cubicBezTo>
                  <a:cubicBezTo>
                    <a:pt x="2" y="217"/>
                    <a:pt x="2" y="221"/>
                    <a:pt x="2" y="225"/>
                  </a:cubicBezTo>
                  <a:cubicBezTo>
                    <a:pt x="2" y="225"/>
                    <a:pt x="2" y="226"/>
                    <a:pt x="2" y="226"/>
                  </a:cubicBezTo>
                  <a:cubicBezTo>
                    <a:pt x="2" y="226"/>
                    <a:pt x="2" y="226"/>
                    <a:pt x="2" y="226"/>
                  </a:cubicBezTo>
                  <a:close/>
                  <a:moveTo>
                    <a:pt x="341" y="59"/>
                  </a:moveTo>
                  <a:cubicBezTo>
                    <a:pt x="340" y="58"/>
                    <a:pt x="339" y="57"/>
                    <a:pt x="338" y="56"/>
                  </a:cubicBezTo>
                  <a:cubicBezTo>
                    <a:pt x="336" y="55"/>
                    <a:pt x="334" y="53"/>
                    <a:pt x="332" y="51"/>
                  </a:cubicBezTo>
                  <a:cubicBezTo>
                    <a:pt x="331" y="51"/>
                    <a:pt x="331" y="50"/>
                    <a:pt x="332" y="50"/>
                  </a:cubicBezTo>
                  <a:cubicBezTo>
                    <a:pt x="332" y="50"/>
                    <a:pt x="332" y="50"/>
                    <a:pt x="333" y="50"/>
                  </a:cubicBezTo>
                  <a:cubicBezTo>
                    <a:pt x="335" y="52"/>
                    <a:pt x="337" y="53"/>
                    <a:pt x="339" y="55"/>
                  </a:cubicBezTo>
                  <a:cubicBezTo>
                    <a:pt x="340" y="56"/>
                    <a:pt x="341" y="57"/>
                    <a:pt x="342" y="58"/>
                  </a:cubicBezTo>
                  <a:cubicBezTo>
                    <a:pt x="342" y="58"/>
                    <a:pt x="342" y="59"/>
                    <a:pt x="342" y="59"/>
                  </a:cubicBezTo>
                  <a:cubicBezTo>
                    <a:pt x="342" y="59"/>
                    <a:pt x="342" y="59"/>
                    <a:pt x="342" y="59"/>
                  </a:cubicBezTo>
                  <a:cubicBezTo>
                    <a:pt x="341" y="59"/>
                    <a:pt x="341" y="59"/>
                    <a:pt x="341" y="59"/>
                  </a:cubicBezTo>
                  <a:close/>
                  <a:moveTo>
                    <a:pt x="1" y="202"/>
                  </a:moveTo>
                  <a:cubicBezTo>
                    <a:pt x="1" y="202"/>
                    <a:pt x="0" y="201"/>
                    <a:pt x="0" y="201"/>
                  </a:cubicBezTo>
                  <a:cubicBezTo>
                    <a:pt x="1" y="197"/>
                    <a:pt x="1" y="193"/>
                    <a:pt x="1" y="189"/>
                  </a:cubicBezTo>
                  <a:cubicBezTo>
                    <a:pt x="1" y="188"/>
                    <a:pt x="1" y="188"/>
                    <a:pt x="2" y="188"/>
                  </a:cubicBezTo>
                  <a:cubicBezTo>
                    <a:pt x="2" y="188"/>
                    <a:pt x="3" y="189"/>
                    <a:pt x="3" y="189"/>
                  </a:cubicBezTo>
                  <a:cubicBezTo>
                    <a:pt x="2" y="193"/>
                    <a:pt x="2" y="197"/>
                    <a:pt x="2" y="201"/>
                  </a:cubicBezTo>
                  <a:cubicBezTo>
                    <a:pt x="2" y="201"/>
                    <a:pt x="2" y="202"/>
                    <a:pt x="2" y="202"/>
                  </a:cubicBezTo>
                  <a:cubicBezTo>
                    <a:pt x="1" y="202"/>
                    <a:pt x="1" y="202"/>
                    <a:pt x="1" y="202"/>
                  </a:cubicBezTo>
                  <a:close/>
                  <a:moveTo>
                    <a:pt x="322" y="44"/>
                  </a:moveTo>
                  <a:cubicBezTo>
                    <a:pt x="319" y="41"/>
                    <a:pt x="316" y="39"/>
                    <a:pt x="313" y="37"/>
                  </a:cubicBezTo>
                  <a:cubicBezTo>
                    <a:pt x="312" y="36"/>
                    <a:pt x="312" y="36"/>
                    <a:pt x="312" y="35"/>
                  </a:cubicBezTo>
                  <a:cubicBezTo>
                    <a:pt x="313" y="35"/>
                    <a:pt x="313" y="35"/>
                    <a:pt x="314" y="35"/>
                  </a:cubicBezTo>
                  <a:cubicBezTo>
                    <a:pt x="317" y="38"/>
                    <a:pt x="320" y="40"/>
                    <a:pt x="323" y="42"/>
                  </a:cubicBezTo>
                  <a:cubicBezTo>
                    <a:pt x="324" y="43"/>
                    <a:pt x="324" y="43"/>
                    <a:pt x="323" y="43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3" y="44"/>
                    <a:pt x="323" y="44"/>
                    <a:pt x="322" y="44"/>
                  </a:cubicBezTo>
                  <a:close/>
                  <a:moveTo>
                    <a:pt x="3" y="178"/>
                  </a:moveTo>
                  <a:cubicBezTo>
                    <a:pt x="3" y="178"/>
                    <a:pt x="2" y="177"/>
                    <a:pt x="2" y="177"/>
                  </a:cubicBezTo>
                  <a:cubicBezTo>
                    <a:pt x="3" y="173"/>
                    <a:pt x="3" y="169"/>
                    <a:pt x="4" y="165"/>
                  </a:cubicBezTo>
                  <a:cubicBezTo>
                    <a:pt x="4" y="164"/>
                    <a:pt x="5" y="164"/>
                    <a:pt x="5" y="164"/>
                  </a:cubicBezTo>
                  <a:cubicBezTo>
                    <a:pt x="5" y="164"/>
                    <a:pt x="6" y="165"/>
                    <a:pt x="6" y="165"/>
                  </a:cubicBezTo>
                  <a:cubicBezTo>
                    <a:pt x="5" y="169"/>
                    <a:pt x="4" y="173"/>
                    <a:pt x="4" y="177"/>
                  </a:cubicBezTo>
                  <a:cubicBezTo>
                    <a:pt x="4" y="177"/>
                    <a:pt x="4" y="178"/>
                    <a:pt x="3" y="178"/>
                  </a:cubicBezTo>
                  <a:cubicBezTo>
                    <a:pt x="3" y="178"/>
                    <a:pt x="3" y="178"/>
                    <a:pt x="3" y="178"/>
                  </a:cubicBezTo>
                  <a:close/>
                  <a:moveTo>
                    <a:pt x="303" y="30"/>
                  </a:moveTo>
                  <a:cubicBezTo>
                    <a:pt x="299" y="28"/>
                    <a:pt x="296" y="26"/>
                    <a:pt x="292" y="24"/>
                  </a:cubicBezTo>
                  <a:cubicBezTo>
                    <a:pt x="292" y="24"/>
                    <a:pt x="292" y="24"/>
                    <a:pt x="292" y="23"/>
                  </a:cubicBezTo>
                  <a:cubicBezTo>
                    <a:pt x="292" y="23"/>
                    <a:pt x="292" y="23"/>
                    <a:pt x="293" y="23"/>
                  </a:cubicBezTo>
                  <a:cubicBezTo>
                    <a:pt x="296" y="25"/>
                    <a:pt x="300" y="27"/>
                    <a:pt x="303" y="29"/>
                  </a:cubicBezTo>
                  <a:cubicBezTo>
                    <a:pt x="304" y="29"/>
                    <a:pt x="304" y="29"/>
                    <a:pt x="304" y="30"/>
                  </a:cubicBezTo>
                  <a:cubicBezTo>
                    <a:pt x="304" y="30"/>
                    <a:pt x="303" y="30"/>
                    <a:pt x="303" y="30"/>
                  </a:cubicBezTo>
                  <a:cubicBezTo>
                    <a:pt x="303" y="30"/>
                    <a:pt x="303" y="30"/>
                    <a:pt x="303" y="30"/>
                  </a:cubicBezTo>
                  <a:close/>
                  <a:moveTo>
                    <a:pt x="7" y="154"/>
                  </a:moveTo>
                  <a:cubicBezTo>
                    <a:pt x="7" y="154"/>
                    <a:pt x="6" y="153"/>
                    <a:pt x="7" y="153"/>
                  </a:cubicBezTo>
                  <a:cubicBezTo>
                    <a:pt x="7" y="149"/>
                    <a:pt x="8" y="145"/>
                    <a:pt x="10" y="141"/>
                  </a:cubicBezTo>
                  <a:cubicBezTo>
                    <a:pt x="10" y="141"/>
                    <a:pt x="10" y="141"/>
                    <a:pt x="11" y="141"/>
                  </a:cubicBezTo>
                  <a:cubicBezTo>
                    <a:pt x="11" y="141"/>
                    <a:pt x="11" y="141"/>
                    <a:pt x="11" y="142"/>
                  </a:cubicBezTo>
                  <a:cubicBezTo>
                    <a:pt x="10" y="146"/>
                    <a:pt x="9" y="149"/>
                    <a:pt x="8" y="153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7" y="154"/>
                    <a:pt x="7" y="154"/>
                    <a:pt x="7" y="154"/>
                  </a:cubicBezTo>
                  <a:close/>
                  <a:moveTo>
                    <a:pt x="281" y="19"/>
                  </a:moveTo>
                  <a:cubicBezTo>
                    <a:pt x="278" y="17"/>
                    <a:pt x="274" y="16"/>
                    <a:pt x="270" y="14"/>
                  </a:cubicBezTo>
                  <a:cubicBezTo>
                    <a:pt x="270" y="14"/>
                    <a:pt x="270" y="14"/>
                    <a:pt x="270" y="13"/>
                  </a:cubicBezTo>
                  <a:cubicBezTo>
                    <a:pt x="270" y="13"/>
                    <a:pt x="270" y="13"/>
                    <a:pt x="271" y="13"/>
                  </a:cubicBezTo>
                  <a:cubicBezTo>
                    <a:pt x="274" y="14"/>
                    <a:pt x="278" y="16"/>
                    <a:pt x="282" y="18"/>
                  </a:cubicBezTo>
                  <a:cubicBezTo>
                    <a:pt x="282" y="18"/>
                    <a:pt x="282" y="18"/>
                    <a:pt x="282" y="19"/>
                  </a:cubicBezTo>
                  <a:cubicBezTo>
                    <a:pt x="282" y="19"/>
                    <a:pt x="282" y="19"/>
                    <a:pt x="282" y="19"/>
                  </a:cubicBezTo>
                  <a:cubicBezTo>
                    <a:pt x="282" y="19"/>
                    <a:pt x="281" y="19"/>
                    <a:pt x="281" y="19"/>
                  </a:cubicBezTo>
                  <a:close/>
                  <a:moveTo>
                    <a:pt x="14" y="131"/>
                  </a:moveTo>
                  <a:cubicBezTo>
                    <a:pt x="13" y="131"/>
                    <a:pt x="13" y="130"/>
                    <a:pt x="13" y="130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25"/>
                    <a:pt x="16" y="122"/>
                    <a:pt x="18" y="118"/>
                  </a:cubicBezTo>
                  <a:cubicBezTo>
                    <a:pt x="18" y="118"/>
                    <a:pt x="18" y="118"/>
                    <a:pt x="19" y="118"/>
                  </a:cubicBezTo>
                  <a:cubicBezTo>
                    <a:pt x="19" y="118"/>
                    <a:pt x="19" y="119"/>
                    <a:pt x="19" y="119"/>
                  </a:cubicBezTo>
                  <a:cubicBezTo>
                    <a:pt x="18" y="122"/>
                    <a:pt x="16" y="126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1"/>
                    <a:pt x="14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259" y="10"/>
                  </a:moveTo>
                  <a:cubicBezTo>
                    <a:pt x="255" y="9"/>
                    <a:pt x="251" y="8"/>
                    <a:pt x="247" y="7"/>
                  </a:cubicBezTo>
                  <a:cubicBezTo>
                    <a:pt x="247" y="7"/>
                    <a:pt x="247" y="7"/>
                    <a:pt x="247" y="6"/>
                  </a:cubicBezTo>
                  <a:cubicBezTo>
                    <a:pt x="247" y="6"/>
                    <a:pt x="247" y="6"/>
                    <a:pt x="248" y="6"/>
                  </a:cubicBezTo>
                  <a:cubicBezTo>
                    <a:pt x="251" y="7"/>
                    <a:pt x="255" y="8"/>
                    <a:pt x="259" y="9"/>
                  </a:cubicBezTo>
                  <a:cubicBezTo>
                    <a:pt x="260" y="9"/>
                    <a:pt x="260" y="10"/>
                    <a:pt x="260" y="10"/>
                  </a:cubicBezTo>
                  <a:cubicBezTo>
                    <a:pt x="260" y="10"/>
                    <a:pt x="259" y="10"/>
                    <a:pt x="259" y="10"/>
                  </a:cubicBezTo>
                  <a:cubicBezTo>
                    <a:pt x="259" y="10"/>
                    <a:pt x="259" y="10"/>
                    <a:pt x="259" y="10"/>
                  </a:cubicBezTo>
                  <a:close/>
                  <a:moveTo>
                    <a:pt x="23" y="108"/>
                  </a:moveTo>
                  <a:cubicBezTo>
                    <a:pt x="23" y="108"/>
                    <a:pt x="22" y="108"/>
                    <a:pt x="23" y="107"/>
                  </a:cubicBezTo>
                  <a:cubicBezTo>
                    <a:pt x="24" y="104"/>
                    <a:pt x="26" y="100"/>
                    <a:pt x="28" y="97"/>
                  </a:cubicBezTo>
                  <a:cubicBezTo>
                    <a:pt x="28" y="96"/>
                    <a:pt x="29" y="96"/>
                    <a:pt x="29" y="9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8" y="101"/>
                    <a:pt x="26" y="104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3" y="109"/>
                    <a:pt x="23" y="109"/>
                    <a:pt x="23" y="108"/>
                  </a:cubicBezTo>
                  <a:close/>
                  <a:moveTo>
                    <a:pt x="235" y="5"/>
                  </a:moveTo>
                  <a:cubicBezTo>
                    <a:pt x="231" y="4"/>
                    <a:pt x="227" y="3"/>
                    <a:pt x="224" y="3"/>
                  </a:cubicBezTo>
                  <a:cubicBezTo>
                    <a:pt x="223" y="3"/>
                    <a:pt x="223" y="2"/>
                    <a:pt x="223" y="2"/>
                  </a:cubicBezTo>
                  <a:cubicBezTo>
                    <a:pt x="223" y="2"/>
                    <a:pt x="223" y="1"/>
                    <a:pt x="224" y="1"/>
                  </a:cubicBezTo>
                  <a:cubicBezTo>
                    <a:pt x="228" y="2"/>
                    <a:pt x="232" y="2"/>
                    <a:pt x="236" y="3"/>
                  </a:cubicBezTo>
                  <a:cubicBezTo>
                    <a:pt x="236" y="3"/>
                    <a:pt x="236" y="4"/>
                    <a:pt x="236" y="4"/>
                  </a:cubicBezTo>
                  <a:cubicBezTo>
                    <a:pt x="236" y="4"/>
                    <a:pt x="236" y="5"/>
                    <a:pt x="236" y="5"/>
                  </a:cubicBezTo>
                  <a:cubicBezTo>
                    <a:pt x="236" y="5"/>
                    <a:pt x="236" y="5"/>
                    <a:pt x="235" y="5"/>
                  </a:cubicBezTo>
                  <a:close/>
                  <a:moveTo>
                    <a:pt x="35" y="87"/>
                  </a:moveTo>
                  <a:cubicBezTo>
                    <a:pt x="34" y="87"/>
                    <a:pt x="34" y="87"/>
                    <a:pt x="35" y="86"/>
                  </a:cubicBezTo>
                  <a:cubicBezTo>
                    <a:pt x="37" y="83"/>
                    <a:pt x="39" y="80"/>
                    <a:pt x="42" y="76"/>
                  </a:cubicBezTo>
                  <a:cubicBezTo>
                    <a:pt x="42" y="76"/>
                    <a:pt x="42" y="76"/>
                    <a:pt x="43" y="76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0" y="81"/>
                    <a:pt x="38" y="84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5" y="88"/>
                    <a:pt x="35" y="88"/>
                    <a:pt x="35" y="87"/>
                  </a:cubicBezTo>
                  <a:close/>
                  <a:moveTo>
                    <a:pt x="212" y="2"/>
                  </a:moveTo>
                  <a:cubicBezTo>
                    <a:pt x="208" y="2"/>
                    <a:pt x="204" y="2"/>
                    <a:pt x="200" y="2"/>
                  </a:cubicBezTo>
                  <a:cubicBezTo>
                    <a:pt x="199" y="2"/>
                    <a:pt x="199" y="1"/>
                    <a:pt x="199" y="1"/>
                  </a:cubicBezTo>
                  <a:cubicBezTo>
                    <a:pt x="199" y="0"/>
                    <a:pt x="199" y="0"/>
                    <a:pt x="200" y="0"/>
                  </a:cubicBezTo>
                  <a:cubicBezTo>
                    <a:pt x="204" y="0"/>
                    <a:pt x="208" y="0"/>
                    <a:pt x="212" y="0"/>
                  </a:cubicBezTo>
                  <a:cubicBezTo>
                    <a:pt x="212" y="0"/>
                    <a:pt x="212" y="1"/>
                    <a:pt x="212" y="1"/>
                  </a:cubicBezTo>
                  <a:cubicBezTo>
                    <a:pt x="212" y="1"/>
                    <a:pt x="212" y="2"/>
                    <a:pt x="212" y="2"/>
                  </a:cubicBezTo>
                  <a:cubicBezTo>
                    <a:pt x="212" y="2"/>
                    <a:pt x="212" y="2"/>
                    <a:pt x="212" y="2"/>
                  </a:cubicBezTo>
                  <a:close/>
                  <a:moveTo>
                    <a:pt x="49" y="68"/>
                  </a:moveTo>
                  <a:cubicBezTo>
                    <a:pt x="49" y="68"/>
                    <a:pt x="49" y="67"/>
                    <a:pt x="49" y="67"/>
                  </a:cubicBezTo>
                  <a:cubicBezTo>
                    <a:pt x="52" y="64"/>
                    <a:pt x="55" y="61"/>
                    <a:pt x="5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6" y="62"/>
                    <a:pt x="53" y="65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8"/>
                    <a:pt x="49" y="68"/>
                    <a:pt x="49" y="68"/>
                  </a:cubicBezTo>
                  <a:close/>
                  <a:moveTo>
                    <a:pt x="188" y="2"/>
                  </a:moveTo>
                  <a:cubicBezTo>
                    <a:pt x="184" y="2"/>
                    <a:pt x="180" y="3"/>
                    <a:pt x="176" y="3"/>
                  </a:cubicBezTo>
                  <a:cubicBezTo>
                    <a:pt x="175" y="3"/>
                    <a:pt x="175" y="3"/>
                    <a:pt x="175" y="2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9" y="1"/>
                    <a:pt x="183" y="1"/>
                    <a:pt x="187" y="0"/>
                  </a:cubicBezTo>
                  <a:cubicBezTo>
                    <a:pt x="188" y="0"/>
                    <a:pt x="188" y="1"/>
                    <a:pt x="188" y="1"/>
                  </a:cubicBezTo>
                  <a:cubicBezTo>
                    <a:pt x="188" y="2"/>
                    <a:pt x="188" y="2"/>
                    <a:pt x="188" y="2"/>
                  </a:cubicBezTo>
                  <a:cubicBezTo>
                    <a:pt x="188" y="2"/>
                    <a:pt x="188" y="2"/>
                    <a:pt x="188" y="2"/>
                  </a:cubicBezTo>
                  <a:close/>
                  <a:moveTo>
                    <a:pt x="66" y="51"/>
                  </a:moveTo>
                  <a:cubicBezTo>
                    <a:pt x="66" y="51"/>
                    <a:pt x="66" y="50"/>
                    <a:pt x="66" y="50"/>
                  </a:cubicBezTo>
                  <a:cubicBezTo>
                    <a:pt x="69" y="47"/>
                    <a:pt x="72" y="44"/>
                    <a:pt x="75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2"/>
                    <a:pt x="77" y="43"/>
                    <a:pt x="76" y="43"/>
                  </a:cubicBezTo>
                  <a:cubicBezTo>
                    <a:pt x="73" y="46"/>
                    <a:pt x="70" y="48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1"/>
                    <a:pt x="66" y="51"/>
                    <a:pt x="66" y="51"/>
                  </a:cubicBezTo>
                  <a:close/>
                  <a:moveTo>
                    <a:pt x="164" y="5"/>
                  </a:moveTo>
                  <a:cubicBezTo>
                    <a:pt x="163" y="5"/>
                    <a:pt x="161" y="5"/>
                    <a:pt x="160" y="6"/>
                  </a:cubicBezTo>
                  <a:cubicBezTo>
                    <a:pt x="158" y="6"/>
                    <a:pt x="155" y="7"/>
                    <a:pt x="152" y="8"/>
                  </a:cubicBezTo>
                  <a:cubicBezTo>
                    <a:pt x="152" y="8"/>
                    <a:pt x="151" y="7"/>
                    <a:pt x="151" y="7"/>
                  </a:cubicBezTo>
                  <a:cubicBezTo>
                    <a:pt x="151" y="7"/>
                    <a:pt x="151" y="6"/>
                    <a:pt x="152" y="6"/>
                  </a:cubicBezTo>
                  <a:cubicBezTo>
                    <a:pt x="154" y="5"/>
                    <a:pt x="157" y="5"/>
                    <a:pt x="160" y="4"/>
                  </a:cubicBezTo>
                  <a:cubicBezTo>
                    <a:pt x="161" y="4"/>
                    <a:pt x="162" y="4"/>
                    <a:pt x="163" y="4"/>
                  </a:cubicBezTo>
                  <a:cubicBezTo>
                    <a:pt x="164" y="3"/>
                    <a:pt x="164" y="4"/>
                    <a:pt x="164" y="4"/>
                  </a:cubicBezTo>
                  <a:cubicBezTo>
                    <a:pt x="164" y="4"/>
                    <a:pt x="164" y="5"/>
                    <a:pt x="164" y="5"/>
                  </a:cubicBezTo>
                  <a:cubicBezTo>
                    <a:pt x="164" y="5"/>
                    <a:pt x="164" y="5"/>
                    <a:pt x="164" y="5"/>
                  </a:cubicBezTo>
                  <a:close/>
                  <a:moveTo>
                    <a:pt x="85" y="36"/>
                  </a:moveTo>
                  <a:cubicBezTo>
                    <a:pt x="85" y="36"/>
                    <a:pt x="85" y="35"/>
                    <a:pt x="85" y="35"/>
                  </a:cubicBezTo>
                  <a:cubicBezTo>
                    <a:pt x="89" y="33"/>
                    <a:pt x="92" y="30"/>
                    <a:pt x="96" y="28"/>
                  </a:cubicBezTo>
                  <a:cubicBezTo>
                    <a:pt x="96" y="28"/>
                    <a:pt x="96" y="28"/>
                    <a:pt x="97" y="29"/>
                  </a:cubicBezTo>
                  <a:cubicBezTo>
                    <a:pt x="97" y="29"/>
                    <a:pt x="97" y="30"/>
                    <a:pt x="96" y="30"/>
                  </a:cubicBezTo>
                  <a:cubicBezTo>
                    <a:pt x="93" y="32"/>
                    <a:pt x="89" y="34"/>
                    <a:pt x="86" y="36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6"/>
                    <a:pt x="85" y="36"/>
                    <a:pt x="85" y="36"/>
                  </a:cubicBezTo>
                  <a:close/>
                  <a:moveTo>
                    <a:pt x="140" y="11"/>
                  </a:moveTo>
                  <a:cubicBezTo>
                    <a:pt x="136" y="12"/>
                    <a:pt x="133" y="13"/>
                    <a:pt x="129" y="14"/>
                  </a:cubicBezTo>
                  <a:cubicBezTo>
                    <a:pt x="129" y="15"/>
                    <a:pt x="128" y="14"/>
                    <a:pt x="128" y="14"/>
                  </a:cubicBezTo>
                  <a:cubicBezTo>
                    <a:pt x="128" y="14"/>
                    <a:pt x="128" y="13"/>
                    <a:pt x="128" y="13"/>
                  </a:cubicBezTo>
                  <a:cubicBezTo>
                    <a:pt x="132" y="12"/>
                    <a:pt x="136" y="10"/>
                    <a:pt x="140" y="9"/>
                  </a:cubicBezTo>
                  <a:cubicBezTo>
                    <a:pt x="140" y="9"/>
                    <a:pt x="141" y="9"/>
                    <a:pt x="141" y="10"/>
                  </a:cubicBezTo>
                  <a:cubicBezTo>
                    <a:pt x="141" y="10"/>
                    <a:pt x="141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lose/>
                  <a:moveTo>
                    <a:pt x="106" y="24"/>
                  </a:moveTo>
                  <a:cubicBezTo>
                    <a:pt x="106" y="23"/>
                    <a:pt x="106" y="23"/>
                    <a:pt x="106" y="23"/>
                  </a:cubicBezTo>
                  <a:cubicBezTo>
                    <a:pt x="110" y="21"/>
                    <a:pt x="113" y="19"/>
                    <a:pt x="117" y="18"/>
                  </a:cubicBezTo>
                  <a:cubicBezTo>
                    <a:pt x="118" y="17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4" y="21"/>
                    <a:pt x="110" y="22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4"/>
                    <a:pt x="106" y="24"/>
                    <a:pt x="106" y="24"/>
                  </a:cubicBezTo>
                  <a:close/>
                </a:path>
              </a:pathLst>
            </a:custGeom>
            <a:solidFill>
              <a:sysClr val="window" lastClr="FFFFFF"/>
            </a:solidFill>
            <a:ln w="14288" cap="flat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scene3d>
              <a:camera prst="orthographicFront"/>
              <a:lightRig rig="balance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Oval 2590"/>
            <p:cNvSpPr>
              <a:spLocks noChangeArrowheads="1"/>
            </p:cNvSpPr>
            <p:nvPr/>
          </p:nvSpPr>
          <p:spPr bwMode="auto">
            <a:xfrm>
              <a:off x="774782" y="3370957"/>
              <a:ext cx="1299917" cy="1369180"/>
            </a:xfrm>
            <a:prstGeom prst="ellipse">
              <a:avLst/>
            </a:prstGeom>
            <a:gradFill>
              <a:gsLst>
                <a:gs pos="0">
                  <a:sysClr val="window" lastClr="FFFFFF">
                    <a:alpha val="15000"/>
                  </a:sysClr>
                </a:gs>
                <a:gs pos="100000">
                  <a:sysClr val="window" lastClr="FFFFFF">
                    <a:lumMod val="95000"/>
                    <a:alpha val="0"/>
                  </a:sys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921744" y="3366124"/>
              <a:ext cx="531967" cy="868260"/>
              <a:chOff x="1201532" y="3175344"/>
              <a:chExt cx="531967" cy="868260"/>
            </a:xfrm>
          </p:grpSpPr>
          <p:sp>
            <p:nvSpPr>
              <p:cNvPr id="82" name="Freeform 2612"/>
              <p:cNvSpPr/>
              <p:nvPr/>
            </p:nvSpPr>
            <p:spPr bwMode="auto">
              <a:xfrm>
                <a:off x="1201532" y="3246694"/>
                <a:ext cx="521946" cy="769312"/>
              </a:xfrm>
              <a:custGeom>
                <a:avLst/>
                <a:gdLst>
                  <a:gd name="T0" fmla="*/ 96 w 179"/>
                  <a:gd name="T1" fmla="*/ 0 h 263"/>
                  <a:gd name="T2" fmla="*/ 54 w 179"/>
                  <a:gd name="T3" fmla="*/ 7 h 263"/>
                  <a:gd name="T4" fmla="*/ 7 w 179"/>
                  <a:gd name="T5" fmla="*/ 41 h 263"/>
                  <a:gd name="T6" fmla="*/ 30 w 179"/>
                  <a:gd name="T7" fmla="*/ 63 h 263"/>
                  <a:gd name="T8" fmla="*/ 94 w 179"/>
                  <a:gd name="T9" fmla="*/ 32 h 263"/>
                  <a:gd name="T10" fmla="*/ 96 w 179"/>
                  <a:gd name="T11" fmla="*/ 32 h 263"/>
                  <a:gd name="T12" fmla="*/ 139 w 179"/>
                  <a:gd name="T13" fmla="*/ 71 h 263"/>
                  <a:gd name="T14" fmla="*/ 103 w 179"/>
                  <a:gd name="T15" fmla="*/ 113 h 263"/>
                  <a:gd name="T16" fmla="*/ 39 w 179"/>
                  <a:gd name="T17" fmla="*/ 156 h 263"/>
                  <a:gd name="T18" fmla="*/ 1 w 179"/>
                  <a:gd name="T19" fmla="*/ 244 h 263"/>
                  <a:gd name="T20" fmla="*/ 1 w 179"/>
                  <a:gd name="T21" fmla="*/ 261 h 263"/>
                  <a:gd name="T22" fmla="*/ 166 w 179"/>
                  <a:gd name="T23" fmla="*/ 263 h 263"/>
                  <a:gd name="T24" fmla="*/ 167 w 179"/>
                  <a:gd name="T25" fmla="*/ 231 h 263"/>
                  <a:gd name="T26" fmla="*/ 41 w 179"/>
                  <a:gd name="T27" fmla="*/ 229 h 263"/>
                  <a:gd name="T28" fmla="*/ 78 w 179"/>
                  <a:gd name="T29" fmla="*/ 168 h 263"/>
                  <a:gd name="T30" fmla="*/ 142 w 179"/>
                  <a:gd name="T31" fmla="*/ 129 h 263"/>
                  <a:gd name="T32" fmla="*/ 178 w 179"/>
                  <a:gd name="T33" fmla="*/ 72 h 263"/>
                  <a:gd name="T34" fmla="*/ 156 w 179"/>
                  <a:gd name="T35" fmla="*/ 19 h 263"/>
                  <a:gd name="T36" fmla="*/ 97 w 179"/>
                  <a:gd name="T37" fmla="*/ 0 h 263"/>
                  <a:gd name="T38" fmla="*/ 96 w 179"/>
                  <a:gd name="T3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263">
                    <a:moveTo>
                      <a:pt x="96" y="0"/>
                    </a:moveTo>
                    <a:cubicBezTo>
                      <a:pt x="82" y="0"/>
                      <a:pt x="68" y="2"/>
                      <a:pt x="54" y="7"/>
                    </a:cubicBezTo>
                    <a:cubicBezTo>
                      <a:pt x="34" y="14"/>
                      <a:pt x="19" y="25"/>
                      <a:pt x="7" y="41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46" y="42"/>
                      <a:pt x="67" y="32"/>
                      <a:pt x="94" y="32"/>
                    </a:cubicBezTo>
                    <a:cubicBezTo>
                      <a:pt x="95" y="32"/>
                      <a:pt x="95" y="32"/>
                      <a:pt x="96" y="32"/>
                    </a:cubicBezTo>
                    <a:cubicBezTo>
                      <a:pt x="126" y="33"/>
                      <a:pt x="140" y="46"/>
                      <a:pt x="139" y="71"/>
                    </a:cubicBezTo>
                    <a:cubicBezTo>
                      <a:pt x="138" y="85"/>
                      <a:pt x="126" y="99"/>
                      <a:pt x="103" y="113"/>
                    </a:cubicBezTo>
                    <a:cubicBezTo>
                      <a:pt x="69" y="133"/>
                      <a:pt x="47" y="148"/>
                      <a:pt x="39" y="156"/>
                    </a:cubicBezTo>
                    <a:cubicBezTo>
                      <a:pt x="15" y="179"/>
                      <a:pt x="3" y="208"/>
                      <a:pt x="1" y="244"/>
                    </a:cubicBezTo>
                    <a:cubicBezTo>
                      <a:pt x="0" y="249"/>
                      <a:pt x="0" y="255"/>
                      <a:pt x="1" y="261"/>
                    </a:cubicBezTo>
                    <a:cubicBezTo>
                      <a:pt x="166" y="263"/>
                      <a:pt x="166" y="263"/>
                      <a:pt x="166" y="263"/>
                    </a:cubicBezTo>
                    <a:cubicBezTo>
                      <a:pt x="167" y="231"/>
                      <a:pt x="167" y="231"/>
                      <a:pt x="167" y="231"/>
                    </a:cubicBezTo>
                    <a:cubicBezTo>
                      <a:pt x="41" y="229"/>
                      <a:pt x="41" y="229"/>
                      <a:pt x="41" y="229"/>
                    </a:cubicBezTo>
                    <a:cubicBezTo>
                      <a:pt x="42" y="206"/>
                      <a:pt x="54" y="185"/>
                      <a:pt x="78" y="168"/>
                    </a:cubicBezTo>
                    <a:cubicBezTo>
                      <a:pt x="99" y="155"/>
                      <a:pt x="120" y="142"/>
                      <a:pt x="142" y="129"/>
                    </a:cubicBezTo>
                    <a:cubicBezTo>
                      <a:pt x="165" y="113"/>
                      <a:pt x="177" y="94"/>
                      <a:pt x="178" y="72"/>
                    </a:cubicBezTo>
                    <a:cubicBezTo>
                      <a:pt x="179" y="50"/>
                      <a:pt x="172" y="32"/>
                      <a:pt x="156" y="19"/>
                    </a:cubicBezTo>
                    <a:cubicBezTo>
                      <a:pt x="141" y="7"/>
                      <a:pt x="122" y="0"/>
                      <a:pt x="97" y="0"/>
                    </a:cubicBezTo>
                    <a:cubicBezTo>
                      <a:pt x="97" y="0"/>
                      <a:pt x="96" y="0"/>
                      <a:pt x="96" y="0"/>
                    </a:cubicBezTo>
                  </a:path>
                </a:pathLst>
              </a:custGeom>
              <a:solidFill>
                <a:sysClr val="windowText" lastClr="000000">
                  <a:alpha val="26000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Freeform 2604"/>
              <p:cNvSpPr/>
              <p:nvPr/>
            </p:nvSpPr>
            <p:spPr bwMode="auto">
              <a:xfrm>
                <a:off x="1231343" y="3175344"/>
                <a:ext cx="502156" cy="868260"/>
              </a:xfrm>
              <a:custGeom>
                <a:avLst/>
                <a:gdLst>
                  <a:gd name="T0" fmla="*/ 0 w 172"/>
                  <a:gd name="T1" fmla="*/ 275 h 297"/>
                  <a:gd name="T2" fmla="*/ 35 w 172"/>
                  <a:gd name="T3" fmla="*/ 177 h 297"/>
                  <a:gd name="T4" fmla="*/ 98 w 172"/>
                  <a:gd name="T5" fmla="*/ 128 h 297"/>
                  <a:gd name="T6" fmla="*/ 132 w 172"/>
                  <a:gd name="T7" fmla="*/ 81 h 297"/>
                  <a:gd name="T8" fmla="*/ 88 w 172"/>
                  <a:gd name="T9" fmla="*/ 37 h 297"/>
                  <a:gd name="T10" fmla="*/ 24 w 172"/>
                  <a:gd name="T11" fmla="*/ 71 h 297"/>
                  <a:gd name="T12" fmla="*/ 0 w 172"/>
                  <a:gd name="T13" fmla="*/ 46 h 297"/>
                  <a:gd name="T14" fmla="*/ 46 w 172"/>
                  <a:gd name="T15" fmla="*/ 8 h 297"/>
                  <a:gd name="T16" fmla="*/ 89 w 172"/>
                  <a:gd name="T17" fmla="*/ 0 h 297"/>
                  <a:gd name="T18" fmla="*/ 148 w 172"/>
                  <a:gd name="T19" fmla="*/ 22 h 297"/>
                  <a:gd name="T20" fmla="*/ 172 w 172"/>
                  <a:gd name="T21" fmla="*/ 81 h 297"/>
                  <a:gd name="T22" fmla="*/ 137 w 172"/>
                  <a:gd name="T23" fmla="*/ 146 h 297"/>
                  <a:gd name="T24" fmla="*/ 74 w 172"/>
                  <a:gd name="T25" fmla="*/ 190 h 297"/>
                  <a:gd name="T26" fmla="*/ 40 w 172"/>
                  <a:gd name="T27" fmla="*/ 259 h 297"/>
                  <a:gd name="T28" fmla="*/ 166 w 172"/>
                  <a:gd name="T29" fmla="*/ 261 h 297"/>
                  <a:gd name="T30" fmla="*/ 166 w 172"/>
                  <a:gd name="T31" fmla="*/ 297 h 297"/>
                  <a:gd name="T32" fmla="*/ 1 w 172"/>
                  <a:gd name="T33" fmla="*/ 295 h 297"/>
                  <a:gd name="T34" fmla="*/ 0 w 172"/>
                  <a:gd name="T35" fmla="*/ 27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2" h="297">
                    <a:moveTo>
                      <a:pt x="0" y="275"/>
                    </a:moveTo>
                    <a:cubicBezTo>
                      <a:pt x="1" y="235"/>
                      <a:pt x="12" y="202"/>
                      <a:pt x="35" y="177"/>
                    </a:cubicBezTo>
                    <a:cubicBezTo>
                      <a:pt x="44" y="167"/>
                      <a:pt x="65" y="151"/>
                      <a:pt x="98" y="128"/>
                    </a:cubicBezTo>
                    <a:cubicBezTo>
                      <a:pt x="121" y="112"/>
                      <a:pt x="132" y="96"/>
                      <a:pt x="132" y="81"/>
                    </a:cubicBezTo>
                    <a:cubicBezTo>
                      <a:pt x="133" y="52"/>
                      <a:pt x="118" y="37"/>
                      <a:pt x="88" y="37"/>
                    </a:cubicBezTo>
                    <a:cubicBezTo>
                      <a:pt x="60" y="37"/>
                      <a:pt x="39" y="48"/>
                      <a:pt x="24" y="7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1" y="29"/>
                      <a:pt x="26" y="16"/>
                      <a:pt x="46" y="8"/>
                    </a:cubicBezTo>
                    <a:cubicBezTo>
                      <a:pt x="60" y="3"/>
                      <a:pt x="74" y="0"/>
                      <a:pt x="89" y="0"/>
                    </a:cubicBezTo>
                    <a:cubicBezTo>
                      <a:pt x="113" y="1"/>
                      <a:pt x="132" y="8"/>
                      <a:pt x="148" y="22"/>
                    </a:cubicBezTo>
                    <a:cubicBezTo>
                      <a:pt x="164" y="37"/>
                      <a:pt x="172" y="57"/>
                      <a:pt x="172" y="81"/>
                    </a:cubicBezTo>
                    <a:cubicBezTo>
                      <a:pt x="171" y="106"/>
                      <a:pt x="160" y="127"/>
                      <a:pt x="137" y="146"/>
                    </a:cubicBezTo>
                    <a:cubicBezTo>
                      <a:pt x="116" y="161"/>
                      <a:pt x="95" y="176"/>
                      <a:pt x="74" y="190"/>
                    </a:cubicBezTo>
                    <a:cubicBezTo>
                      <a:pt x="52" y="210"/>
                      <a:pt x="40" y="232"/>
                      <a:pt x="40" y="259"/>
                    </a:cubicBezTo>
                    <a:cubicBezTo>
                      <a:pt x="166" y="261"/>
                      <a:pt x="166" y="261"/>
                      <a:pt x="166" y="261"/>
                    </a:cubicBezTo>
                    <a:cubicBezTo>
                      <a:pt x="166" y="297"/>
                      <a:pt x="166" y="297"/>
                      <a:pt x="166" y="297"/>
                    </a:cubicBezTo>
                    <a:cubicBezTo>
                      <a:pt x="1" y="295"/>
                      <a:pt x="1" y="295"/>
                      <a:pt x="1" y="295"/>
                    </a:cubicBezTo>
                    <a:cubicBezTo>
                      <a:pt x="0" y="288"/>
                      <a:pt x="0" y="282"/>
                      <a:pt x="0" y="2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scene3d>
                <a:camera prst="orthographicFront"/>
                <a:lightRig rig="soft" dir="t">
                  <a:rot lat="0" lon="0" rev="1800000"/>
                </a:lightRig>
              </a:scene3d>
              <a:sp3d prstMaterial="softEdge">
                <a:bevelT/>
              </a:sp3d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9" name="TextBox 161"/>
            <p:cNvSpPr txBox="1"/>
            <p:nvPr/>
          </p:nvSpPr>
          <p:spPr>
            <a:xfrm>
              <a:off x="1468304" y="3894472"/>
              <a:ext cx="1399629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altLang="zh-CN" sz="2200" spc="64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  <a:cs typeface="Arial" charset="0"/>
                </a:rPr>
                <a:t>Teach-back</a:t>
              </a:r>
              <a:endParaRPr lang="zh-CN" altLang="en-US" sz="2200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879271" y="4079059"/>
            <a:ext cx="2520849" cy="1832375"/>
            <a:chOff x="2832259" y="2739107"/>
            <a:chExt cx="2774520" cy="2016766"/>
          </a:xfrm>
        </p:grpSpPr>
        <p:sp>
          <p:nvSpPr>
            <p:cNvPr id="85" name="Freeform 2528"/>
            <p:cNvSpPr/>
            <p:nvPr/>
          </p:nvSpPr>
          <p:spPr bwMode="auto">
            <a:xfrm>
              <a:off x="3027117" y="2978016"/>
              <a:ext cx="2579662" cy="1777857"/>
            </a:xfrm>
            <a:custGeom>
              <a:avLst/>
              <a:gdLst>
                <a:gd name="T0" fmla="*/ 680 w 802"/>
                <a:gd name="T1" fmla="*/ 140 h 553"/>
                <a:gd name="T2" fmla="*/ 577 w 802"/>
                <a:gd name="T3" fmla="*/ 165 h 553"/>
                <a:gd name="T4" fmla="*/ 469 w 802"/>
                <a:gd name="T5" fmla="*/ 93 h 553"/>
                <a:gd name="T6" fmla="*/ 236 w 802"/>
                <a:gd name="T7" fmla="*/ 10 h 553"/>
                <a:gd name="T8" fmla="*/ 40 w 802"/>
                <a:gd name="T9" fmla="*/ 137 h 553"/>
                <a:gd name="T10" fmla="*/ 16 w 802"/>
                <a:gd name="T11" fmla="*/ 194 h 553"/>
                <a:gd name="T12" fmla="*/ 44 w 802"/>
                <a:gd name="T13" fmla="*/ 377 h 553"/>
                <a:gd name="T14" fmla="*/ 242 w 802"/>
                <a:gd name="T15" fmla="*/ 519 h 553"/>
                <a:gd name="T16" fmla="*/ 629 w 802"/>
                <a:gd name="T17" fmla="*/ 411 h 553"/>
                <a:gd name="T18" fmla="*/ 760 w 802"/>
                <a:gd name="T19" fmla="*/ 191 h 553"/>
                <a:gd name="T20" fmla="*/ 802 w 802"/>
                <a:gd name="T21" fmla="*/ 42 h 553"/>
                <a:gd name="T22" fmla="*/ 680 w 802"/>
                <a:gd name="T23" fmla="*/ 14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2" h="553">
                  <a:moveTo>
                    <a:pt x="680" y="140"/>
                  </a:moveTo>
                  <a:cubicBezTo>
                    <a:pt x="647" y="167"/>
                    <a:pt x="614" y="174"/>
                    <a:pt x="577" y="165"/>
                  </a:cubicBezTo>
                  <a:cubicBezTo>
                    <a:pt x="542" y="155"/>
                    <a:pt x="505" y="131"/>
                    <a:pt x="469" y="93"/>
                  </a:cubicBezTo>
                  <a:cubicBezTo>
                    <a:pt x="410" y="31"/>
                    <a:pt x="323" y="0"/>
                    <a:pt x="236" y="10"/>
                  </a:cubicBezTo>
                  <a:cubicBezTo>
                    <a:pt x="151" y="20"/>
                    <a:pt x="80" y="66"/>
                    <a:pt x="40" y="137"/>
                  </a:cubicBezTo>
                  <a:cubicBezTo>
                    <a:pt x="30" y="155"/>
                    <a:pt x="22" y="175"/>
                    <a:pt x="16" y="194"/>
                  </a:cubicBezTo>
                  <a:cubicBezTo>
                    <a:pt x="0" y="256"/>
                    <a:pt x="9" y="320"/>
                    <a:pt x="44" y="377"/>
                  </a:cubicBezTo>
                  <a:cubicBezTo>
                    <a:pt x="85" y="445"/>
                    <a:pt x="157" y="497"/>
                    <a:pt x="242" y="519"/>
                  </a:cubicBezTo>
                  <a:cubicBezTo>
                    <a:pt x="371" y="553"/>
                    <a:pt x="516" y="513"/>
                    <a:pt x="629" y="411"/>
                  </a:cubicBezTo>
                  <a:cubicBezTo>
                    <a:pt x="679" y="367"/>
                    <a:pt x="739" y="266"/>
                    <a:pt x="760" y="191"/>
                  </a:cubicBezTo>
                  <a:cubicBezTo>
                    <a:pt x="802" y="42"/>
                    <a:pt x="802" y="42"/>
                    <a:pt x="802" y="42"/>
                  </a:cubicBezTo>
                  <a:lnTo>
                    <a:pt x="680" y="14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86" name="Freeform 2529"/>
            <p:cNvSpPr/>
            <p:nvPr/>
          </p:nvSpPr>
          <p:spPr bwMode="auto">
            <a:xfrm>
              <a:off x="3027117" y="2982100"/>
              <a:ext cx="2575578" cy="1771051"/>
            </a:xfrm>
            <a:custGeom>
              <a:avLst/>
              <a:gdLst>
                <a:gd name="T0" fmla="*/ 680 w 801"/>
                <a:gd name="T1" fmla="*/ 140 h 551"/>
                <a:gd name="T2" fmla="*/ 577 w 801"/>
                <a:gd name="T3" fmla="*/ 164 h 551"/>
                <a:gd name="T4" fmla="*/ 468 w 801"/>
                <a:gd name="T5" fmla="*/ 92 h 551"/>
                <a:gd name="T6" fmla="*/ 236 w 801"/>
                <a:gd name="T7" fmla="*/ 10 h 551"/>
                <a:gd name="T8" fmla="*/ 40 w 801"/>
                <a:gd name="T9" fmla="*/ 136 h 551"/>
                <a:gd name="T10" fmla="*/ 17 w 801"/>
                <a:gd name="T11" fmla="*/ 193 h 551"/>
                <a:gd name="T12" fmla="*/ 44 w 801"/>
                <a:gd name="T13" fmla="*/ 376 h 551"/>
                <a:gd name="T14" fmla="*/ 242 w 801"/>
                <a:gd name="T15" fmla="*/ 518 h 551"/>
                <a:gd name="T16" fmla="*/ 629 w 801"/>
                <a:gd name="T17" fmla="*/ 410 h 551"/>
                <a:gd name="T18" fmla="*/ 760 w 801"/>
                <a:gd name="T19" fmla="*/ 190 h 551"/>
                <a:gd name="T20" fmla="*/ 801 w 801"/>
                <a:gd name="T21" fmla="*/ 42 h 551"/>
                <a:gd name="T22" fmla="*/ 680 w 801"/>
                <a:gd name="T23" fmla="*/ 14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1" h="551">
                  <a:moveTo>
                    <a:pt x="680" y="140"/>
                  </a:moveTo>
                  <a:cubicBezTo>
                    <a:pt x="647" y="166"/>
                    <a:pt x="614" y="174"/>
                    <a:pt x="577" y="164"/>
                  </a:cubicBezTo>
                  <a:cubicBezTo>
                    <a:pt x="542" y="155"/>
                    <a:pt x="504" y="130"/>
                    <a:pt x="468" y="92"/>
                  </a:cubicBezTo>
                  <a:cubicBezTo>
                    <a:pt x="410" y="31"/>
                    <a:pt x="323" y="0"/>
                    <a:pt x="236" y="10"/>
                  </a:cubicBezTo>
                  <a:cubicBezTo>
                    <a:pt x="151" y="19"/>
                    <a:pt x="80" y="65"/>
                    <a:pt x="40" y="136"/>
                  </a:cubicBezTo>
                  <a:cubicBezTo>
                    <a:pt x="30" y="155"/>
                    <a:pt x="22" y="174"/>
                    <a:pt x="17" y="193"/>
                  </a:cubicBezTo>
                  <a:cubicBezTo>
                    <a:pt x="0" y="255"/>
                    <a:pt x="10" y="319"/>
                    <a:pt x="44" y="376"/>
                  </a:cubicBezTo>
                  <a:cubicBezTo>
                    <a:pt x="85" y="444"/>
                    <a:pt x="157" y="495"/>
                    <a:pt x="242" y="518"/>
                  </a:cubicBezTo>
                  <a:cubicBezTo>
                    <a:pt x="371" y="551"/>
                    <a:pt x="516" y="511"/>
                    <a:pt x="629" y="410"/>
                  </a:cubicBezTo>
                  <a:cubicBezTo>
                    <a:pt x="679" y="366"/>
                    <a:pt x="739" y="265"/>
                    <a:pt x="760" y="190"/>
                  </a:cubicBezTo>
                  <a:cubicBezTo>
                    <a:pt x="801" y="42"/>
                    <a:pt x="801" y="42"/>
                    <a:pt x="801" y="42"/>
                  </a:cubicBezTo>
                  <a:lnTo>
                    <a:pt x="680" y="14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87" name="Freeform 2530"/>
            <p:cNvSpPr/>
            <p:nvPr/>
          </p:nvSpPr>
          <p:spPr bwMode="auto">
            <a:xfrm>
              <a:off x="3029840" y="2984822"/>
              <a:ext cx="2570133" cy="1768328"/>
            </a:xfrm>
            <a:custGeom>
              <a:avLst/>
              <a:gdLst>
                <a:gd name="T0" fmla="*/ 680 w 799"/>
                <a:gd name="T1" fmla="*/ 139 h 550"/>
                <a:gd name="T2" fmla="*/ 576 w 799"/>
                <a:gd name="T3" fmla="*/ 164 h 550"/>
                <a:gd name="T4" fmla="*/ 467 w 799"/>
                <a:gd name="T5" fmla="*/ 92 h 550"/>
                <a:gd name="T6" fmla="*/ 235 w 799"/>
                <a:gd name="T7" fmla="*/ 9 h 550"/>
                <a:gd name="T8" fmla="*/ 40 w 799"/>
                <a:gd name="T9" fmla="*/ 135 h 550"/>
                <a:gd name="T10" fmla="*/ 16 w 799"/>
                <a:gd name="T11" fmla="*/ 192 h 550"/>
                <a:gd name="T12" fmla="*/ 44 w 799"/>
                <a:gd name="T13" fmla="*/ 375 h 550"/>
                <a:gd name="T14" fmla="*/ 241 w 799"/>
                <a:gd name="T15" fmla="*/ 516 h 550"/>
                <a:gd name="T16" fmla="*/ 628 w 799"/>
                <a:gd name="T17" fmla="*/ 409 h 550"/>
                <a:gd name="T18" fmla="*/ 758 w 799"/>
                <a:gd name="T19" fmla="*/ 188 h 550"/>
                <a:gd name="T20" fmla="*/ 799 w 799"/>
                <a:gd name="T21" fmla="*/ 43 h 550"/>
                <a:gd name="T22" fmla="*/ 680 w 799"/>
                <a:gd name="T23" fmla="*/ 13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9" h="550">
                  <a:moveTo>
                    <a:pt x="680" y="139"/>
                  </a:moveTo>
                  <a:cubicBezTo>
                    <a:pt x="647" y="166"/>
                    <a:pt x="614" y="173"/>
                    <a:pt x="576" y="164"/>
                  </a:cubicBezTo>
                  <a:cubicBezTo>
                    <a:pt x="541" y="154"/>
                    <a:pt x="503" y="129"/>
                    <a:pt x="467" y="92"/>
                  </a:cubicBezTo>
                  <a:cubicBezTo>
                    <a:pt x="408" y="30"/>
                    <a:pt x="322" y="0"/>
                    <a:pt x="235" y="9"/>
                  </a:cubicBezTo>
                  <a:cubicBezTo>
                    <a:pt x="151" y="19"/>
                    <a:pt x="79" y="65"/>
                    <a:pt x="40" y="135"/>
                  </a:cubicBezTo>
                  <a:cubicBezTo>
                    <a:pt x="30" y="154"/>
                    <a:pt x="22" y="173"/>
                    <a:pt x="16" y="192"/>
                  </a:cubicBezTo>
                  <a:cubicBezTo>
                    <a:pt x="0" y="254"/>
                    <a:pt x="9" y="317"/>
                    <a:pt x="44" y="375"/>
                  </a:cubicBezTo>
                  <a:cubicBezTo>
                    <a:pt x="85" y="443"/>
                    <a:pt x="157" y="494"/>
                    <a:pt x="241" y="516"/>
                  </a:cubicBezTo>
                  <a:cubicBezTo>
                    <a:pt x="370" y="550"/>
                    <a:pt x="515" y="510"/>
                    <a:pt x="628" y="409"/>
                  </a:cubicBezTo>
                  <a:cubicBezTo>
                    <a:pt x="677" y="364"/>
                    <a:pt x="737" y="263"/>
                    <a:pt x="758" y="188"/>
                  </a:cubicBezTo>
                  <a:cubicBezTo>
                    <a:pt x="799" y="43"/>
                    <a:pt x="799" y="43"/>
                    <a:pt x="799" y="43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88" name="Freeform 2531"/>
            <p:cNvSpPr/>
            <p:nvPr/>
          </p:nvSpPr>
          <p:spPr bwMode="auto">
            <a:xfrm>
              <a:off x="3029840" y="2984822"/>
              <a:ext cx="2567411" cy="1765605"/>
            </a:xfrm>
            <a:custGeom>
              <a:avLst/>
              <a:gdLst>
                <a:gd name="T0" fmla="*/ 680 w 798"/>
                <a:gd name="T1" fmla="*/ 139 h 549"/>
                <a:gd name="T2" fmla="*/ 576 w 798"/>
                <a:gd name="T3" fmla="*/ 164 h 549"/>
                <a:gd name="T4" fmla="*/ 467 w 798"/>
                <a:gd name="T5" fmla="*/ 92 h 549"/>
                <a:gd name="T6" fmla="*/ 236 w 798"/>
                <a:gd name="T7" fmla="*/ 10 h 549"/>
                <a:gd name="T8" fmla="*/ 40 w 798"/>
                <a:gd name="T9" fmla="*/ 136 h 549"/>
                <a:gd name="T10" fmla="*/ 17 w 798"/>
                <a:gd name="T11" fmla="*/ 193 h 549"/>
                <a:gd name="T12" fmla="*/ 44 w 798"/>
                <a:gd name="T13" fmla="*/ 375 h 549"/>
                <a:gd name="T14" fmla="*/ 241 w 798"/>
                <a:gd name="T15" fmla="*/ 516 h 549"/>
                <a:gd name="T16" fmla="*/ 627 w 798"/>
                <a:gd name="T17" fmla="*/ 408 h 549"/>
                <a:gd name="T18" fmla="*/ 758 w 798"/>
                <a:gd name="T19" fmla="*/ 188 h 549"/>
                <a:gd name="T20" fmla="*/ 798 w 798"/>
                <a:gd name="T21" fmla="*/ 44 h 549"/>
                <a:gd name="T22" fmla="*/ 680 w 798"/>
                <a:gd name="T23" fmla="*/ 13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8" h="549">
                  <a:moveTo>
                    <a:pt x="680" y="139"/>
                  </a:moveTo>
                  <a:cubicBezTo>
                    <a:pt x="647" y="166"/>
                    <a:pt x="614" y="174"/>
                    <a:pt x="576" y="164"/>
                  </a:cubicBezTo>
                  <a:cubicBezTo>
                    <a:pt x="541" y="155"/>
                    <a:pt x="503" y="130"/>
                    <a:pt x="467" y="92"/>
                  </a:cubicBezTo>
                  <a:cubicBezTo>
                    <a:pt x="408" y="31"/>
                    <a:pt x="322" y="0"/>
                    <a:pt x="236" y="10"/>
                  </a:cubicBezTo>
                  <a:cubicBezTo>
                    <a:pt x="151" y="19"/>
                    <a:pt x="80" y="65"/>
                    <a:pt x="40" y="136"/>
                  </a:cubicBezTo>
                  <a:cubicBezTo>
                    <a:pt x="30" y="154"/>
                    <a:pt x="22" y="173"/>
                    <a:pt x="17" y="193"/>
                  </a:cubicBezTo>
                  <a:cubicBezTo>
                    <a:pt x="0" y="254"/>
                    <a:pt x="10" y="317"/>
                    <a:pt x="44" y="375"/>
                  </a:cubicBezTo>
                  <a:cubicBezTo>
                    <a:pt x="85" y="442"/>
                    <a:pt x="157" y="494"/>
                    <a:pt x="241" y="516"/>
                  </a:cubicBezTo>
                  <a:cubicBezTo>
                    <a:pt x="370" y="549"/>
                    <a:pt x="514" y="509"/>
                    <a:pt x="627" y="408"/>
                  </a:cubicBezTo>
                  <a:cubicBezTo>
                    <a:pt x="677" y="364"/>
                    <a:pt x="737" y="263"/>
                    <a:pt x="758" y="188"/>
                  </a:cubicBezTo>
                  <a:cubicBezTo>
                    <a:pt x="798" y="44"/>
                    <a:pt x="798" y="44"/>
                    <a:pt x="798" y="44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89" name="Freeform 2532"/>
            <p:cNvSpPr/>
            <p:nvPr/>
          </p:nvSpPr>
          <p:spPr bwMode="auto">
            <a:xfrm>
              <a:off x="3033923" y="2987545"/>
              <a:ext cx="2559243" cy="1762883"/>
            </a:xfrm>
            <a:custGeom>
              <a:avLst/>
              <a:gdLst>
                <a:gd name="T0" fmla="*/ 679 w 796"/>
                <a:gd name="T1" fmla="*/ 139 h 548"/>
                <a:gd name="T2" fmla="*/ 575 w 796"/>
                <a:gd name="T3" fmla="*/ 164 h 548"/>
                <a:gd name="T4" fmla="*/ 465 w 796"/>
                <a:gd name="T5" fmla="*/ 91 h 548"/>
                <a:gd name="T6" fmla="*/ 235 w 796"/>
                <a:gd name="T7" fmla="*/ 9 h 548"/>
                <a:gd name="T8" fmla="*/ 40 w 796"/>
                <a:gd name="T9" fmla="*/ 135 h 548"/>
                <a:gd name="T10" fmla="*/ 17 w 796"/>
                <a:gd name="T11" fmla="*/ 192 h 548"/>
                <a:gd name="T12" fmla="*/ 44 w 796"/>
                <a:gd name="T13" fmla="*/ 373 h 548"/>
                <a:gd name="T14" fmla="*/ 240 w 796"/>
                <a:gd name="T15" fmla="*/ 514 h 548"/>
                <a:gd name="T16" fmla="*/ 626 w 796"/>
                <a:gd name="T17" fmla="*/ 407 h 548"/>
                <a:gd name="T18" fmla="*/ 756 w 796"/>
                <a:gd name="T19" fmla="*/ 187 h 548"/>
                <a:gd name="T20" fmla="*/ 796 w 796"/>
                <a:gd name="T21" fmla="*/ 45 h 548"/>
                <a:gd name="T22" fmla="*/ 679 w 796"/>
                <a:gd name="T23" fmla="*/ 139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6" h="548">
                  <a:moveTo>
                    <a:pt x="679" y="139"/>
                  </a:moveTo>
                  <a:cubicBezTo>
                    <a:pt x="646" y="166"/>
                    <a:pt x="613" y="174"/>
                    <a:pt x="575" y="164"/>
                  </a:cubicBezTo>
                  <a:cubicBezTo>
                    <a:pt x="539" y="154"/>
                    <a:pt x="502" y="129"/>
                    <a:pt x="465" y="91"/>
                  </a:cubicBezTo>
                  <a:cubicBezTo>
                    <a:pt x="407" y="30"/>
                    <a:pt x="321" y="0"/>
                    <a:pt x="235" y="9"/>
                  </a:cubicBezTo>
                  <a:cubicBezTo>
                    <a:pt x="150" y="18"/>
                    <a:pt x="79" y="64"/>
                    <a:pt x="40" y="135"/>
                  </a:cubicBezTo>
                  <a:cubicBezTo>
                    <a:pt x="30" y="153"/>
                    <a:pt x="22" y="172"/>
                    <a:pt x="17" y="192"/>
                  </a:cubicBezTo>
                  <a:cubicBezTo>
                    <a:pt x="0" y="253"/>
                    <a:pt x="9" y="316"/>
                    <a:pt x="44" y="373"/>
                  </a:cubicBezTo>
                  <a:cubicBezTo>
                    <a:pt x="85" y="441"/>
                    <a:pt x="156" y="492"/>
                    <a:pt x="240" y="514"/>
                  </a:cubicBezTo>
                  <a:cubicBezTo>
                    <a:pt x="369" y="548"/>
                    <a:pt x="513" y="508"/>
                    <a:pt x="626" y="407"/>
                  </a:cubicBezTo>
                  <a:cubicBezTo>
                    <a:pt x="675" y="363"/>
                    <a:pt x="735" y="262"/>
                    <a:pt x="756" y="187"/>
                  </a:cubicBezTo>
                  <a:cubicBezTo>
                    <a:pt x="796" y="45"/>
                    <a:pt x="796" y="45"/>
                    <a:pt x="796" y="45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90" name="Freeform 2533"/>
            <p:cNvSpPr/>
            <p:nvPr/>
          </p:nvSpPr>
          <p:spPr bwMode="auto">
            <a:xfrm>
              <a:off x="3033923" y="2987545"/>
              <a:ext cx="2556520" cy="1758799"/>
            </a:xfrm>
            <a:custGeom>
              <a:avLst/>
              <a:gdLst>
                <a:gd name="T0" fmla="*/ 680 w 795"/>
                <a:gd name="T1" fmla="*/ 139 h 547"/>
                <a:gd name="T2" fmla="*/ 575 w 795"/>
                <a:gd name="T3" fmla="*/ 164 h 547"/>
                <a:gd name="T4" fmla="*/ 465 w 795"/>
                <a:gd name="T5" fmla="*/ 92 h 547"/>
                <a:gd name="T6" fmla="*/ 235 w 795"/>
                <a:gd name="T7" fmla="*/ 10 h 547"/>
                <a:gd name="T8" fmla="*/ 40 w 795"/>
                <a:gd name="T9" fmla="*/ 135 h 547"/>
                <a:gd name="T10" fmla="*/ 17 w 795"/>
                <a:gd name="T11" fmla="*/ 192 h 547"/>
                <a:gd name="T12" fmla="*/ 44 w 795"/>
                <a:gd name="T13" fmla="*/ 373 h 547"/>
                <a:gd name="T14" fmla="*/ 240 w 795"/>
                <a:gd name="T15" fmla="*/ 514 h 547"/>
                <a:gd name="T16" fmla="*/ 626 w 795"/>
                <a:gd name="T17" fmla="*/ 406 h 547"/>
                <a:gd name="T18" fmla="*/ 756 w 795"/>
                <a:gd name="T19" fmla="*/ 187 h 547"/>
                <a:gd name="T20" fmla="*/ 795 w 795"/>
                <a:gd name="T21" fmla="*/ 46 h 547"/>
                <a:gd name="T22" fmla="*/ 680 w 795"/>
                <a:gd name="T23" fmla="*/ 13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5" h="547">
                  <a:moveTo>
                    <a:pt x="680" y="139"/>
                  </a:moveTo>
                  <a:cubicBezTo>
                    <a:pt x="646" y="166"/>
                    <a:pt x="613" y="174"/>
                    <a:pt x="575" y="164"/>
                  </a:cubicBezTo>
                  <a:cubicBezTo>
                    <a:pt x="539" y="155"/>
                    <a:pt x="501" y="130"/>
                    <a:pt x="465" y="92"/>
                  </a:cubicBezTo>
                  <a:cubicBezTo>
                    <a:pt x="407" y="31"/>
                    <a:pt x="321" y="0"/>
                    <a:pt x="235" y="10"/>
                  </a:cubicBezTo>
                  <a:cubicBezTo>
                    <a:pt x="150" y="19"/>
                    <a:pt x="79" y="65"/>
                    <a:pt x="40" y="135"/>
                  </a:cubicBezTo>
                  <a:cubicBezTo>
                    <a:pt x="30" y="154"/>
                    <a:pt x="22" y="173"/>
                    <a:pt x="17" y="192"/>
                  </a:cubicBezTo>
                  <a:cubicBezTo>
                    <a:pt x="0" y="253"/>
                    <a:pt x="10" y="316"/>
                    <a:pt x="44" y="373"/>
                  </a:cubicBezTo>
                  <a:cubicBezTo>
                    <a:pt x="85" y="440"/>
                    <a:pt x="156" y="492"/>
                    <a:pt x="240" y="514"/>
                  </a:cubicBezTo>
                  <a:cubicBezTo>
                    <a:pt x="369" y="547"/>
                    <a:pt x="513" y="507"/>
                    <a:pt x="626" y="406"/>
                  </a:cubicBezTo>
                  <a:cubicBezTo>
                    <a:pt x="675" y="362"/>
                    <a:pt x="735" y="262"/>
                    <a:pt x="756" y="187"/>
                  </a:cubicBezTo>
                  <a:cubicBezTo>
                    <a:pt x="795" y="46"/>
                    <a:pt x="795" y="46"/>
                    <a:pt x="795" y="46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91" name="Freeform 2534"/>
            <p:cNvSpPr/>
            <p:nvPr/>
          </p:nvSpPr>
          <p:spPr bwMode="auto">
            <a:xfrm>
              <a:off x="3036646" y="2991629"/>
              <a:ext cx="2551075" cy="1754715"/>
            </a:xfrm>
            <a:custGeom>
              <a:avLst/>
              <a:gdLst>
                <a:gd name="T0" fmla="*/ 679 w 793"/>
                <a:gd name="T1" fmla="*/ 139 h 546"/>
                <a:gd name="T2" fmla="*/ 573 w 793"/>
                <a:gd name="T3" fmla="*/ 164 h 546"/>
                <a:gd name="T4" fmla="*/ 464 w 793"/>
                <a:gd name="T5" fmla="*/ 91 h 546"/>
                <a:gd name="T6" fmla="*/ 234 w 793"/>
                <a:gd name="T7" fmla="*/ 9 h 546"/>
                <a:gd name="T8" fmla="*/ 40 w 793"/>
                <a:gd name="T9" fmla="*/ 134 h 546"/>
                <a:gd name="T10" fmla="*/ 17 w 793"/>
                <a:gd name="T11" fmla="*/ 191 h 546"/>
                <a:gd name="T12" fmla="*/ 44 w 793"/>
                <a:gd name="T13" fmla="*/ 372 h 546"/>
                <a:gd name="T14" fmla="*/ 240 w 793"/>
                <a:gd name="T15" fmla="*/ 512 h 546"/>
                <a:gd name="T16" fmla="*/ 624 w 793"/>
                <a:gd name="T17" fmla="*/ 405 h 546"/>
                <a:gd name="T18" fmla="*/ 754 w 793"/>
                <a:gd name="T19" fmla="*/ 186 h 546"/>
                <a:gd name="T20" fmla="*/ 793 w 793"/>
                <a:gd name="T21" fmla="*/ 46 h 546"/>
                <a:gd name="T22" fmla="*/ 679 w 793"/>
                <a:gd name="T23" fmla="*/ 13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3" h="546">
                  <a:moveTo>
                    <a:pt x="679" y="139"/>
                  </a:moveTo>
                  <a:cubicBezTo>
                    <a:pt x="645" y="166"/>
                    <a:pt x="612" y="174"/>
                    <a:pt x="573" y="164"/>
                  </a:cubicBezTo>
                  <a:cubicBezTo>
                    <a:pt x="538" y="154"/>
                    <a:pt x="500" y="129"/>
                    <a:pt x="464" y="91"/>
                  </a:cubicBezTo>
                  <a:cubicBezTo>
                    <a:pt x="405" y="30"/>
                    <a:pt x="319" y="0"/>
                    <a:pt x="234" y="9"/>
                  </a:cubicBezTo>
                  <a:cubicBezTo>
                    <a:pt x="150" y="18"/>
                    <a:pt x="79" y="64"/>
                    <a:pt x="40" y="134"/>
                  </a:cubicBezTo>
                  <a:cubicBezTo>
                    <a:pt x="30" y="153"/>
                    <a:pt x="22" y="172"/>
                    <a:pt x="17" y="191"/>
                  </a:cubicBezTo>
                  <a:cubicBezTo>
                    <a:pt x="0" y="252"/>
                    <a:pt x="9" y="315"/>
                    <a:pt x="44" y="372"/>
                  </a:cubicBezTo>
                  <a:cubicBezTo>
                    <a:pt x="84" y="439"/>
                    <a:pt x="156" y="490"/>
                    <a:pt x="240" y="512"/>
                  </a:cubicBezTo>
                  <a:cubicBezTo>
                    <a:pt x="368" y="546"/>
                    <a:pt x="512" y="506"/>
                    <a:pt x="624" y="405"/>
                  </a:cubicBezTo>
                  <a:cubicBezTo>
                    <a:pt x="674" y="361"/>
                    <a:pt x="733" y="261"/>
                    <a:pt x="754" y="186"/>
                  </a:cubicBezTo>
                  <a:cubicBezTo>
                    <a:pt x="793" y="46"/>
                    <a:pt x="793" y="46"/>
                    <a:pt x="793" y="46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92" name="Freeform 2535"/>
            <p:cNvSpPr/>
            <p:nvPr/>
          </p:nvSpPr>
          <p:spPr bwMode="auto">
            <a:xfrm>
              <a:off x="3036646" y="2991629"/>
              <a:ext cx="2546991" cy="1751992"/>
            </a:xfrm>
            <a:custGeom>
              <a:avLst/>
              <a:gdLst>
                <a:gd name="T0" fmla="*/ 679 w 792"/>
                <a:gd name="T1" fmla="*/ 139 h 545"/>
                <a:gd name="T2" fmla="*/ 573 w 792"/>
                <a:gd name="T3" fmla="*/ 164 h 545"/>
                <a:gd name="T4" fmla="*/ 463 w 792"/>
                <a:gd name="T5" fmla="*/ 91 h 545"/>
                <a:gd name="T6" fmla="*/ 234 w 792"/>
                <a:gd name="T7" fmla="*/ 10 h 545"/>
                <a:gd name="T8" fmla="*/ 40 w 792"/>
                <a:gd name="T9" fmla="*/ 135 h 545"/>
                <a:gd name="T10" fmla="*/ 17 w 792"/>
                <a:gd name="T11" fmla="*/ 191 h 545"/>
                <a:gd name="T12" fmla="*/ 44 w 792"/>
                <a:gd name="T13" fmla="*/ 372 h 545"/>
                <a:gd name="T14" fmla="*/ 240 w 792"/>
                <a:gd name="T15" fmla="*/ 512 h 545"/>
                <a:gd name="T16" fmla="*/ 624 w 792"/>
                <a:gd name="T17" fmla="*/ 405 h 545"/>
                <a:gd name="T18" fmla="*/ 754 w 792"/>
                <a:gd name="T19" fmla="*/ 186 h 545"/>
                <a:gd name="T20" fmla="*/ 792 w 792"/>
                <a:gd name="T21" fmla="*/ 48 h 545"/>
                <a:gd name="T22" fmla="*/ 679 w 792"/>
                <a:gd name="T23" fmla="*/ 139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2" h="545">
                  <a:moveTo>
                    <a:pt x="679" y="139"/>
                  </a:moveTo>
                  <a:cubicBezTo>
                    <a:pt x="646" y="166"/>
                    <a:pt x="612" y="174"/>
                    <a:pt x="573" y="164"/>
                  </a:cubicBezTo>
                  <a:cubicBezTo>
                    <a:pt x="538" y="155"/>
                    <a:pt x="500" y="129"/>
                    <a:pt x="463" y="91"/>
                  </a:cubicBezTo>
                  <a:cubicBezTo>
                    <a:pt x="405" y="31"/>
                    <a:pt x="319" y="0"/>
                    <a:pt x="234" y="10"/>
                  </a:cubicBezTo>
                  <a:cubicBezTo>
                    <a:pt x="150" y="19"/>
                    <a:pt x="79" y="65"/>
                    <a:pt x="40" y="135"/>
                  </a:cubicBezTo>
                  <a:cubicBezTo>
                    <a:pt x="30" y="153"/>
                    <a:pt x="22" y="172"/>
                    <a:pt x="17" y="191"/>
                  </a:cubicBezTo>
                  <a:cubicBezTo>
                    <a:pt x="0" y="252"/>
                    <a:pt x="10" y="315"/>
                    <a:pt x="44" y="372"/>
                  </a:cubicBezTo>
                  <a:cubicBezTo>
                    <a:pt x="85" y="439"/>
                    <a:pt x="156" y="490"/>
                    <a:pt x="240" y="512"/>
                  </a:cubicBezTo>
                  <a:cubicBezTo>
                    <a:pt x="368" y="545"/>
                    <a:pt x="511" y="505"/>
                    <a:pt x="624" y="405"/>
                  </a:cubicBezTo>
                  <a:cubicBezTo>
                    <a:pt x="673" y="361"/>
                    <a:pt x="733" y="260"/>
                    <a:pt x="754" y="186"/>
                  </a:cubicBezTo>
                  <a:cubicBezTo>
                    <a:pt x="792" y="48"/>
                    <a:pt x="792" y="48"/>
                    <a:pt x="792" y="48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93" name="Freeform 2536"/>
            <p:cNvSpPr/>
            <p:nvPr/>
          </p:nvSpPr>
          <p:spPr bwMode="auto">
            <a:xfrm>
              <a:off x="3039369" y="2994352"/>
              <a:ext cx="2541546" cy="1749270"/>
            </a:xfrm>
            <a:custGeom>
              <a:avLst/>
              <a:gdLst>
                <a:gd name="T0" fmla="*/ 679 w 790"/>
                <a:gd name="T1" fmla="*/ 138 h 544"/>
                <a:gd name="T2" fmla="*/ 572 w 790"/>
                <a:gd name="T3" fmla="*/ 164 h 544"/>
                <a:gd name="T4" fmla="*/ 462 w 790"/>
                <a:gd name="T5" fmla="*/ 91 h 544"/>
                <a:gd name="T6" fmla="*/ 233 w 790"/>
                <a:gd name="T7" fmla="*/ 9 h 544"/>
                <a:gd name="T8" fmla="*/ 40 w 790"/>
                <a:gd name="T9" fmla="*/ 134 h 544"/>
                <a:gd name="T10" fmla="*/ 17 w 790"/>
                <a:gd name="T11" fmla="*/ 190 h 544"/>
                <a:gd name="T12" fmla="*/ 44 w 790"/>
                <a:gd name="T13" fmla="*/ 370 h 544"/>
                <a:gd name="T14" fmla="*/ 239 w 790"/>
                <a:gd name="T15" fmla="*/ 510 h 544"/>
                <a:gd name="T16" fmla="*/ 622 w 790"/>
                <a:gd name="T17" fmla="*/ 403 h 544"/>
                <a:gd name="T18" fmla="*/ 752 w 790"/>
                <a:gd name="T19" fmla="*/ 185 h 544"/>
                <a:gd name="T20" fmla="*/ 790 w 790"/>
                <a:gd name="T21" fmla="*/ 48 h 544"/>
                <a:gd name="T22" fmla="*/ 679 w 790"/>
                <a:gd name="T23" fmla="*/ 13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0" h="544">
                  <a:moveTo>
                    <a:pt x="679" y="138"/>
                  </a:moveTo>
                  <a:cubicBezTo>
                    <a:pt x="645" y="166"/>
                    <a:pt x="611" y="174"/>
                    <a:pt x="572" y="164"/>
                  </a:cubicBezTo>
                  <a:cubicBezTo>
                    <a:pt x="536" y="154"/>
                    <a:pt x="498" y="129"/>
                    <a:pt x="462" y="91"/>
                  </a:cubicBezTo>
                  <a:cubicBezTo>
                    <a:pt x="404" y="30"/>
                    <a:pt x="318" y="0"/>
                    <a:pt x="233" y="9"/>
                  </a:cubicBezTo>
                  <a:cubicBezTo>
                    <a:pt x="149" y="18"/>
                    <a:pt x="79" y="64"/>
                    <a:pt x="40" y="134"/>
                  </a:cubicBezTo>
                  <a:cubicBezTo>
                    <a:pt x="30" y="152"/>
                    <a:pt x="22" y="171"/>
                    <a:pt x="17" y="190"/>
                  </a:cubicBezTo>
                  <a:cubicBezTo>
                    <a:pt x="0" y="251"/>
                    <a:pt x="9" y="314"/>
                    <a:pt x="44" y="370"/>
                  </a:cubicBezTo>
                  <a:cubicBezTo>
                    <a:pt x="84" y="437"/>
                    <a:pt x="155" y="488"/>
                    <a:pt x="239" y="510"/>
                  </a:cubicBezTo>
                  <a:cubicBezTo>
                    <a:pt x="367" y="544"/>
                    <a:pt x="510" y="504"/>
                    <a:pt x="622" y="403"/>
                  </a:cubicBezTo>
                  <a:cubicBezTo>
                    <a:pt x="672" y="359"/>
                    <a:pt x="731" y="259"/>
                    <a:pt x="752" y="185"/>
                  </a:cubicBezTo>
                  <a:cubicBezTo>
                    <a:pt x="790" y="48"/>
                    <a:pt x="790" y="48"/>
                    <a:pt x="790" y="48"/>
                  </a:cubicBezTo>
                  <a:lnTo>
                    <a:pt x="679" y="138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94" name="Freeform 2537"/>
            <p:cNvSpPr/>
            <p:nvPr/>
          </p:nvSpPr>
          <p:spPr bwMode="auto">
            <a:xfrm>
              <a:off x="3043453" y="2994352"/>
              <a:ext cx="2533378" cy="1745186"/>
            </a:xfrm>
            <a:custGeom>
              <a:avLst/>
              <a:gdLst>
                <a:gd name="T0" fmla="*/ 678 w 788"/>
                <a:gd name="T1" fmla="*/ 139 h 543"/>
                <a:gd name="T2" fmla="*/ 571 w 788"/>
                <a:gd name="T3" fmla="*/ 164 h 543"/>
                <a:gd name="T4" fmla="*/ 460 w 788"/>
                <a:gd name="T5" fmla="*/ 91 h 543"/>
                <a:gd name="T6" fmla="*/ 232 w 788"/>
                <a:gd name="T7" fmla="*/ 10 h 543"/>
                <a:gd name="T8" fmla="*/ 39 w 788"/>
                <a:gd name="T9" fmla="*/ 134 h 543"/>
                <a:gd name="T10" fmla="*/ 16 w 788"/>
                <a:gd name="T11" fmla="*/ 190 h 543"/>
                <a:gd name="T12" fmla="*/ 43 w 788"/>
                <a:gd name="T13" fmla="*/ 370 h 543"/>
                <a:gd name="T14" fmla="*/ 238 w 788"/>
                <a:gd name="T15" fmla="*/ 510 h 543"/>
                <a:gd name="T16" fmla="*/ 621 w 788"/>
                <a:gd name="T17" fmla="*/ 403 h 543"/>
                <a:gd name="T18" fmla="*/ 751 w 788"/>
                <a:gd name="T19" fmla="*/ 184 h 543"/>
                <a:gd name="T20" fmla="*/ 788 w 788"/>
                <a:gd name="T21" fmla="*/ 50 h 543"/>
                <a:gd name="T22" fmla="*/ 678 w 788"/>
                <a:gd name="T23" fmla="*/ 13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8" h="543">
                  <a:moveTo>
                    <a:pt x="678" y="139"/>
                  </a:moveTo>
                  <a:cubicBezTo>
                    <a:pt x="644" y="166"/>
                    <a:pt x="610" y="174"/>
                    <a:pt x="571" y="164"/>
                  </a:cubicBezTo>
                  <a:cubicBezTo>
                    <a:pt x="535" y="155"/>
                    <a:pt x="497" y="129"/>
                    <a:pt x="460" y="91"/>
                  </a:cubicBezTo>
                  <a:cubicBezTo>
                    <a:pt x="403" y="31"/>
                    <a:pt x="317" y="0"/>
                    <a:pt x="232" y="10"/>
                  </a:cubicBezTo>
                  <a:cubicBezTo>
                    <a:pt x="148" y="19"/>
                    <a:pt x="78" y="64"/>
                    <a:pt x="39" y="134"/>
                  </a:cubicBezTo>
                  <a:cubicBezTo>
                    <a:pt x="29" y="152"/>
                    <a:pt x="21" y="171"/>
                    <a:pt x="16" y="190"/>
                  </a:cubicBezTo>
                  <a:cubicBezTo>
                    <a:pt x="0" y="251"/>
                    <a:pt x="9" y="314"/>
                    <a:pt x="43" y="370"/>
                  </a:cubicBezTo>
                  <a:cubicBezTo>
                    <a:pt x="84" y="437"/>
                    <a:pt x="155" y="488"/>
                    <a:pt x="238" y="510"/>
                  </a:cubicBezTo>
                  <a:cubicBezTo>
                    <a:pt x="366" y="543"/>
                    <a:pt x="509" y="503"/>
                    <a:pt x="621" y="403"/>
                  </a:cubicBezTo>
                  <a:cubicBezTo>
                    <a:pt x="670" y="359"/>
                    <a:pt x="730" y="259"/>
                    <a:pt x="751" y="184"/>
                  </a:cubicBezTo>
                  <a:cubicBezTo>
                    <a:pt x="788" y="50"/>
                    <a:pt x="788" y="50"/>
                    <a:pt x="788" y="50"/>
                  </a:cubicBezTo>
                  <a:lnTo>
                    <a:pt x="678" y="139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95" name="Freeform 2538"/>
            <p:cNvSpPr/>
            <p:nvPr/>
          </p:nvSpPr>
          <p:spPr bwMode="auto">
            <a:xfrm>
              <a:off x="3043453" y="2997074"/>
              <a:ext cx="2530656" cy="1739741"/>
            </a:xfrm>
            <a:custGeom>
              <a:avLst/>
              <a:gdLst>
                <a:gd name="T0" fmla="*/ 678 w 787"/>
                <a:gd name="T1" fmla="*/ 138 h 541"/>
                <a:gd name="T2" fmla="*/ 571 w 787"/>
                <a:gd name="T3" fmla="*/ 164 h 541"/>
                <a:gd name="T4" fmla="*/ 460 w 787"/>
                <a:gd name="T5" fmla="*/ 90 h 541"/>
                <a:gd name="T6" fmla="*/ 232 w 787"/>
                <a:gd name="T7" fmla="*/ 9 h 541"/>
                <a:gd name="T8" fmla="*/ 40 w 787"/>
                <a:gd name="T9" fmla="*/ 133 h 541"/>
                <a:gd name="T10" fmla="*/ 17 w 787"/>
                <a:gd name="T11" fmla="*/ 190 h 541"/>
                <a:gd name="T12" fmla="*/ 43 w 787"/>
                <a:gd name="T13" fmla="*/ 369 h 541"/>
                <a:gd name="T14" fmla="*/ 238 w 787"/>
                <a:gd name="T15" fmla="*/ 508 h 541"/>
                <a:gd name="T16" fmla="*/ 621 w 787"/>
                <a:gd name="T17" fmla="*/ 402 h 541"/>
                <a:gd name="T18" fmla="*/ 750 w 787"/>
                <a:gd name="T19" fmla="*/ 183 h 541"/>
                <a:gd name="T20" fmla="*/ 787 w 787"/>
                <a:gd name="T21" fmla="*/ 50 h 541"/>
                <a:gd name="T22" fmla="*/ 678 w 787"/>
                <a:gd name="T23" fmla="*/ 138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7" h="541">
                  <a:moveTo>
                    <a:pt x="678" y="138"/>
                  </a:moveTo>
                  <a:cubicBezTo>
                    <a:pt x="644" y="166"/>
                    <a:pt x="610" y="174"/>
                    <a:pt x="571" y="164"/>
                  </a:cubicBezTo>
                  <a:cubicBezTo>
                    <a:pt x="535" y="154"/>
                    <a:pt x="497" y="129"/>
                    <a:pt x="460" y="90"/>
                  </a:cubicBezTo>
                  <a:cubicBezTo>
                    <a:pt x="402" y="30"/>
                    <a:pt x="317" y="0"/>
                    <a:pt x="232" y="9"/>
                  </a:cubicBezTo>
                  <a:cubicBezTo>
                    <a:pt x="149" y="18"/>
                    <a:pt x="78" y="64"/>
                    <a:pt x="40" y="133"/>
                  </a:cubicBezTo>
                  <a:cubicBezTo>
                    <a:pt x="30" y="152"/>
                    <a:pt x="22" y="171"/>
                    <a:pt x="17" y="190"/>
                  </a:cubicBezTo>
                  <a:cubicBezTo>
                    <a:pt x="0" y="250"/>
                    <a:pt x="9" y="312"/>
                    <a:pt x="43" y="369"/>
                  </a:cubicBezTo>
                  <a:cubicBezTo>
                    <a:pt x="84" y="436"/>
                    <a:pt x="155" y="486"/>
                    <a:pt x="238" y="508"/>
                  </a:cubicBezTo>
                  <a:cubicBezTo>
                    <a:pt x="366" y="541"/>
                    <a:pt x="509" y="502"/>
                    <a:pt x="621" y="402"/>
                  </a:cubicBezTo>
                  <a:cubicBezTo>
                    <a:pt x="670" y="358"/>
                    <a:pt x="729" y="258"/>
                    <a:pt x="750" y="183"/>
                  </a:cubicBezTo>
                  <a:cubicBezTo>
                    <a:pt x="787" y="50"/>
                    <a:pt x="787" y="50"/>
                    <a:pt x="787" y="50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96" name="Freeform 2539"/>
            <p:cNvSpPr/>
            <p:nvPr/>
          </p:nvSpPr>
          <p:spPr bwMode="auto">
            <a:xfrm>
              <a:off x="3046175" y="2997074"/>
              <a:ext cx="2525210" cy="1739741"/>
            </a:xfrm>
            <a:custGeom>
              <a:avLst/>
              <a:gdLst>
                <a:gd name="T0" fmla="*/ 678 w 785"/>
                <a:gd name="T1" fmla="*/ 139 h 541"/>
                <a:gd name="T2" fmla="*/ 570 w 785"/>
                <a:gd name="T3" fmla="*/ 164 h 541"/>
                <a:gd name="T4" fmla="*/ 459 w 785"/>
                <a:gd name="T5" fmla="*/ 91 h 541"/>
                <a:gd name="T6" fmla="*/ 231 w 785"/>
                <a:gd name="T7" fmla="*/ 10 h 541"/>
                <a:gd name="T8" fmla="*/ 39 w 785"/>
                <a:gd name="T9" fmla="*/ 134 h 541"/>
                <a:gd name="T10" fmla="*/ 16 w 785"/>
                <a:gd name="T11" fmla="*/ 190 h 541"/>
                <a:gd name="T12" fmla="*/ 43 w 785"/>
                <a:gd name="T13" fmla="*/ 368 h 541"/>
                <a:gd name="T14" fmla="*/ 237 w 785"/>
                <a:gd name="T15" fmla="*/ 508 h 541"/>
                <a:gd name="T16" fmla="*/ 619 w 785"/>
                <a:gd name="T17" fmla="*/ 401 h 541"/>
                <a:gd name="T18" fmla="*/ 748 w 785"/>
                <a:gd name="T19" fmla="*/ 183 h 541"/>
                <a:gd name="T20" fmla="*/ 785 w 785"/>
                <a:gd name="T21" fmla="*/ 52 h 541"/>
                <a:gd name="T22" fmla="*/ 678 w 785"/>
                <a:gd name="T23" fmla="*/ 139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5" h="541">
                  <a:moveTo>
                    <a:pt x="678" y="139"/>
                  </a:moveTo>
                  <a:cubicBezTo>
                    <a:pt x="644" y="166"/>
                    <a:pt x="609" y="174"/>
                    <a:pt x="570" y="164"/>
                  </a:cubicBezTo>
                  <a:cubicBezTo>
                    <a:pt x="534" y="154"/>
                    <a:pt x="495" y="129"/>
                    <a:pt x="459" y="91"/>
                  </a:cubicBezTo>
                  <a:cubicBezTo>
                    <a:pt x="401" y="31"/>
                    <a:pt x="316" y="0"/>
                    <a:pt x="231" y="10"/>
                  </a:cubicBezTo>
                  <a:cubicBezTo>
                    <a:pt x="148" y="19"/>
                    <a:pt x="78" y="64"/>
                    <a:pt x="39" y="134"/>
                  </a:cubicBezTo>
                  <a:cubicBezTo>
                    <a:pt x="29" y="152"/>
                    <a:pt x="21" y="171"/>
                    <a:pt x="16" y="190"/>
                  </a:cubicBezTo>
                  <a:cubicBezTo>
                    <a:pt x="0" y="250"/>
                    <a:pt x="9" y="312"/>
                    <a:pt x="43" y="368"/>
                  </a:cubicBezTo>
                  <a:cubicBezTo>
                    <a:pt x="83" y="435"/>
                    <a:pt x="154" y="486"/>
                    <a:pt x="237" y="508"/>
                  </a:cubicBezTo>
                  <a:cubicBezTo>
                    <a:pt x="365" y="541"/>
                    <a:pt x="508" y="501"/>
                    <a:pt x="619" y="401"/>
                  </a:cubicBezTo>
                  <a:cubicBezTo>
                    <a:pt x="668" y="357"/>
                    <a:pt x="728" y="257"/>
                    <a:pt x="748" y="183"/>
                  </a:cubicBezTo>
                  <a:cubicBezTo>
                    <a:pt x="785" y="52"/>
                    <a:pt x="785" y="52"/>
                    <a:pt x="785" y="52"/>
                  </a:cubicBezTo>
                  <a:lnTo>
                    <a:pt x="678" y="139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97" name="Freeform 2540"/>
            <p:cNvSpPr/>
            <p:nvPr/>
          </p:nvSpPr>
          <p:spPr bwMode="auto">
            <a:xfrm>
              <a:off x="3046175" y="3001158"/>
              <a:ext cx="2521127" cy="1732934"/>
            </a:xfrm>
            <a:custGeom>
              <a:avLst/>
              <a:gdLst>
                <a:gd name="T0" fmla="*/ 678 w 784"/>
                <a:gd name="T1" fmla="*/ 138 h 539"/>
                <a:gd name="T2" fmla="*/ 570 w 784"/>
                <a:gd name="T3" fmla="*/ 164 h 539"/>
                <a:gd name="T4" fmla="*/ 458 w 784"/>
                <a:gd name="T5" fmla="*/ 90 h 539"/>
                <a:gd name="T6" fmla="*/ 231 w 784"/>
                <a:gd name="T7" fmla="*/ 9 h 539"/>
                <a:gd name="T8" fmla="*/ 40 w 784"/>
                <a:gd name="T9" fmla="*/ 133 h 539"/>
                <a:gd name="T10" fmla="*/ 17 w 784"/>
                <a:gd name="T11" fmla="*/ 189 h 539"/>
                <a:gd name="T12" fmla="*/ 43 w 784"/>
                <a:gd name="T13" fmla="*/ 367 h 539"/>
                <a:gd name="T14" fmla="*/ 237 w 784"/>
                <a:gd name="T15" fmla="*/ 506 h 539"/>
                <a:gd name="T16" fmla="*/ 619 w 784"/>
                <a:gd name="T17" fmla="*/ 400 h 539"/>
                <a:gd name="T18" fmla="*/ 748 w 784"/>
                <a:gd name="T19" fmla="*/ 182 h 539"/>
                <a:gd name="T20" fmla="*/ 784 w 784"/>
                <a:gd name="T21" fmla="*/ 52 h 539"/>
                <a:gd name="T22" fmla="*/ 678 w 784"/>
                <a:gd name="T23" fmla="*/ 1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4" h="539">
                  <a:moveTo>
                    <a:pt x="678" y="138"/>
                  </a:moveTo>
                  <a:cubicBezTo>
                    <a:pt x="644" y="166"/>
                    <a:pt x="609" y="174"/>
                    <a:pt x="570" y="164"/>
                  </a:cubicBezTo>
                  <a:cubicBezTo>
                    <a:pt x="533" y="154"/>
                    <a:pt x="495" y="129"/>
                    <a:pt x="458" y="90"/>
                  </a:cubicBezTo>
                  <a:cubicBezTo>
                    <a:pt x="401" y="30"/>
                    <a:pt x="316" y="0"/>
                    <a:pt x="231" y="9"/>
                  </a:cubicBezTo>
                  <a:cubicBezTo>
                    <a:pt x="148" y="18"/>
                    <a:pt x="78" y="64"/>
                    <a:pt x="40" y="133"/>
                  </a:cubicBezTo>
                  <a:cubicBezTo>
                    <a:pt x="30" y="151"/>
                    <a:pt x="22" y="170"/>
                    <a:pt x="17" y="189"/>
                  </a:cubicBezTo>
                  <a:cubicBezTo>
                    <a:pt x="0" y="249"/>
                    <a:pt x="9" y="311"/>
                    <a:pt x="43" y="367"/>
                  </a:cubicBezTo>
                  <a:cubicBezTo>
                    <a:pt x="84" y="434"/>
                    <a:pt x="154" y="484"/>
                    <a:pt x="237" y="506"/>
                  </a:cubicBezTo>
                  <a:cubicBezTo>
                    <a:pt x="365" y="539"/>
                    <a:pt x="507" y="500"/>
                    <a:pt x="619" y="400"/>
                  </a:cubicBezTo>
                  <a:cubicBezTo>
                    <a:pt x="668" y="356"/>
                    <a:pt x="727" y="256"/>
                    <a:pt x="748" y="182"/>
                  </a:cubicBezTo>
                  <a:cubicBezTo>
                    <a:pt x="784" y="52"/>
                    <a:pt x="784" y="52"/>
                    <a:pt x="784" y="52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98" name="Freeform 2541"/>
            <p:cNvSpPr/>
            <p:nvPr/>
          </p:nvSpPr>
          <p:spPr bwMode="auto">
            <a:xfrm>
              <a:off x="3050259" y="3001158"/>
              <a:ext cx="2517043" cy="1732934"/>
            </a:xfrm>
            <a:custGeom>
              <a:avLst/>
              <a:gdLst>
                <a:gd name="T0" fmla="*/ 677 w 783"/>
                <a:gd name="T1" fmla="*/ 138 h 539"/>
                <a:gd name="T2" fmla="*/ 568 w 783"/>
                <a:gd name="T3" fmla="*/ 164 h 539"/>
                <a:gd name="T4" fmla="*/ 457 w 783"/>
                <a:gd name="T5" fmla="*/ 90 h 539"/>
                <a:gd name="T6" fmla="*/ 230 w 783"/>
                <a:gd name="T7" fmla="*/ 10 h 539"/>
                <a:gd name="T8" fmla="*/ 39 w 783"/>
                <a:gd name="T9" fmla="*/ 133 h 539"/>
                <a:gd name="T10" fmla="*/ 16 w 783"/>
                <a:gd name="T11" fmla="*/ 189 h 539"/>
                <a:gd name="T12" fmla="*/ 43 w 783"/>
                <a:gd name="T13" fmla="*/ 367 h 539"/>
                <a:gd name="T14" fmla="*/ 236 w 783"/>
                <a:gd name="T15" fmla="*/ 506 h 539"/>
                <a:gd name="T16" fmla="*/ 618 w 783"/>
                <a:gd name="T17" fmla="*/ 399 h 539"/>
                <a:gd name="T18" fmla="*/ 746 w 783"/>
                <a:gd name="T19" fmla="*/ 182 h 539"/>
                <a:gd name="T20" fmla="*/ 783 w 783"/>
                <a:gd name="T21" fmla="*/ 54 h 539"/>
                <a:gd name="T22" fmla="*/ 677 w 783"/>
                <a:gd name="T23" fmla="*/ 1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3" h="539">
                  <a:moveTo>
                    <a:pt x="677" y="138"/>
                  </a:moveTo>
                  <a:cubicBezTo>
                    <a:pt x="643" y="166"/>
                    <a:pt x="608" y="174"/>
                    <a:pt x="568" y="164"/>
                  </a:cubicBezTo>
                  <a:cubicBezTo>
                    <a:pt x="532" y="154"/>
                    <a:pt x="494" y="129"/>
                    <a:pt x="457" y="90"/>
                  </a:cubicBezTo>
                  <a:cubicBezTo>
                    <a:pt x="399" y="31"/>
                    <a:pt x="315" y="0"/>
                    <a:pt x="230" y="10"/>
                  </a:cubicBezTo>
                  <a:cubicBezTo>
                    <a:pt x="147" y="19"/>
                    <a:pt x="78" y="64"/>
                    <a:pt x="39" y="133"/>
                  </a:cubicBezTo>
                  <a:cubicBezTo>
                    <a:pt x="29" y="151"/>
                    <a:pt x="21" y="170"/>
                    <a:pt x="16" y="189"/>
                  </a:cubicBezTo>
                  <a:cubicBezTo>
                    <a:pt x="0" y="249"/>
                    <a:pt x="9" y="311"/>
                    <a:pt x="43" y="367"/>
                  </a:cubicBezTo>
                  <a:cubicBezTo>
                    <a:pt x="83" y="433"/>
                    <a:pt x="154" y="484"/>
                    <a:pt x="236" y="506"/>
                  </a:cubicBezTo>
                  <a:cubicBezTo>
                    <a:pt x="364" y="539"/>
                    <a:pt x="506" y="499"/>
                    <a:pt x="618" y="399"/>
                  </a:cubicBezTo>
                  <a:cubicBezTo>
                    <a:pt x="667" y="356"/>
                    <a:pt x="726" y="256"/>
                    <a:pt x="746" y="182"/>
                  </a:cubicBezTo>
                  <a:cubicBezTo>
                    <a:pt x="783" y="54"/>
                    <a:pt x="783" y="54"/>
                    <a:pt x="783" y="54"/>
                  </a:cubicBezTo>
                  <a:lnTo>
                    <a:pt x="677" y="138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99" name="Freeform 2542"/>
            <p:cNvSpPr/>
            <p:nvPr/>
          </p:nvSpPr>
          <p:spPr bwMode="auto">
            <a:xfrm>
              <a:off x="3050259" y="3003881"/>
              <a:ext cx="2514320" cy="1726128"/>
            </a:xfrm>
            <a:custGeom>
              <a:avLst/>
              <a:gdLst>
                <a:gd name="T0" fmla="*/ 678 w 782"/>
                <a:gd name="T1" fmla="*/ 138 h 537"/>
                <a:gd name="T2" fmla="*/ 568 w 782"/>
                <a:gd name="T3" fmla="*/ 164 h 537"/>
                <a:gd name="T4" fmla="*/ 456 w 782"/>
                <a:gd name="T5" fmla="*/ 90 h 537"/>
                <a:gd name="T6" fmla="*/ 230 w 782"/>
                <a:gd name="T7" fmla="*/ 9 h 537"/>
                <a:gd name="T8" fmla="*/ 40 w 782"/>
                <a:gd name="T9" fmla="*/ 132 h 537"/>
                <a:gd name="T10" fmla="*/ 17 w 782"/>
                <a:gd name="T11" fmla="*/ 188 h 537"/>
                <a:gd name="T12" fmla="*/ 43 w 782"/>
                <a:gd name="T13" fmla="*/ 366 h 537"/>
                <a:gd name="T14" fmla="*/ 237 w 782"/>
                <a:gd name="T15" fmla="*/ 504 h 537"/>
                <a:gd name="T16" fmla="*/ 617 w 782"/>
                <a:gd name="T17" fmla="*/ 398 h 537"/>
                <a:gd name="T18" fmla="*/ 746 w 782"/>
                <a:gd name="T19" fmla="*/ 181 h 537"/>
                <a:gd name="T20" fmla="*/ 782 w 782"/>
                <a:gd name="T21" fmla="*/ 54 h 537"/>
                <a:gd name="T22" fmla="*/ 678 w 782"/>
                <a:gd name="T23" fmla="*/ 13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2" h="537">
                  <a:moveTo>
                    <a:pt x="678" y="138"/>
                  </a:moveTo>
                  <a:cubicBezTo>
                    <a:pt x="643" y="166"/>
                    <a:pt x="608" y="174"/>
                    <a:pt x="568" y="164"/>
                  </a:cubicBezTo>
                  <a:cubicBezTo>
                    <a:pt x="532" y="154"/>
                    <a:pt x="493" y="128"/>
                    <a:pt x="456" y="90"/>
                  </a:cubicBezTo>
                  <a:cubicBezTo>
                    <a:pt x="399" y="30"/>
                    <a:pt x="315" y="0"/>
                    <a:pt x="230" y="9"/>
                  </a:cubicBezTo>
                  <a:cubicBezTo>
                    <a:pt x="147" y="18"/>
                    <a:pt x="78" y="63"/>
                    <a:pt x="40" y="132"/>
                  </a:cubicBezTo>
                  <a:cubicBezTo>
                    <a:pt x="29" y="150"/>
                    <a:pt x="22" y="169"/>
                    <a:pt x="17" y="188"/>
                  </a:cubicBezTo>
                  <a:cubicBezTo>
                    <a:pt x="0" y="248"/>
                    <a:pt x="9" y="310"/>
                    <a:pt x="43" y="366"/>
                  </a:cubicBezTo>
                  <a:cubicBezTo>
                    <a:pt x="83" y="432"/>
                    <a:pt x="154" y="482"/>
                    <a:pt x="237" y="504"/>
                  </a:cubicBezTo>
                  <a:cubicBezTo>
                    <a:pt x="364" y="537"/>
                    <a:pt x="506" y="498"/>
                    <a:pt x="617" y="398"/>
                  </a:cubicBezTo>
                  <a:cubicBezTo>
                    <a:pt x="666" y="354"/>
                    <a:pt x="725" y="255"/>
                    <a:pt x="746" y="181"/>
                  </a:cubicBezTo>
                  <a:cubicBezTo>
                    <a:pt x="782" y="54"/>
                    <a:pt x="782" y="54"/>
                    <a:pt x="782" y="54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00" name="Freeform 2543"/>
            <p:cNvSpPr/>
            <p:nvPr/>
          </p:nvSpPr>
          <p:spPr bwMode="auto">
            <a:xfrm>
              <a:off x="3052982" y="3003881"/>
              <a:ext cx="2508875" cy="1726128"/>
            </a:xfrm>
            <a:custGeom>
              <a:avLst/>
              <a:gdLst>
                <a:gd name="T0" fmla="*/ 677 w 780"/>
                <a:gd name="T1" fmla="*/ 138 h 537"/>
                <a:gd name="T2" fmla="*/ 567 w 780"/>
                <a:gd name="T3" fmla="*/ 164 h 537"/>
                <a:gd name="T4" fmla="*/ 455 w 780"/>
                <a:gd name="T5" fmla="*/ 90 h 537"/>
                <a:gd name="T6" fmla="*/ 229 w 780"/>
                <a:gd name="T7" fmla="*/ 10 h 537"/>
                <a:gd name="T8" fmla="*/ 39 w 780"/>
                <a:gd name="T9" fmla="*/ 133 h 537"/>
                <a:gd name="T10" fmla="*/ 16 w 780"/>
                <a:gd name="T11" fmla="*/ 188 h 537"/>
                <a:gd name="T12" fmla="*/ 43 w 780"/>
                <a:gd name="T13" fmla="*/ 365 h 537"/>
                <a:gd name="T14" fmla="*/ 236 w 780"/>
                <a:gd name="T15" fmla="*/ 504 h 537"/>
                <a:gd name="T16" fmla="*/ 616 w 780"/>
                <a:gd name="T17" fmla="*/ 398 h 537"/>
                <a:gd name="T18" fmla="*/ 744 w 780"/>
                <a:gd name="T19" fmla="*/ 181 h 537"/>
                <a:gd name="T20" fmla="*/ 780 w 780"/>
                <a:gd name="T21" fmla="*/ 56 h 537"/>
                <a:gd name="T22" fmla="*/ 677 w 780"/>
                <a:gd name="T23" fmla="*/ 13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0" h="537">
                  <a:moveTo>
                    <a:pt x="677" y="138"/>
                  </a:moveTo>
                  <a:cubicBezTo>
                    <a:pt x="642" y="166"/>
                    <a:pt x="607" y="175"/>
                    <a:pt x="567" y="164"/>
                  </a:cubicBezTo>
                  <a:cubicBezTo>
                    <a:pt x="531" y="154"/>
                    <a:pt x="492" y="129"/>
                    <a:pt x="455" y="90"/>
                  </a:cubicBezTo>
                  <a:cubicBezTo>
                    <a:pt x="398" y="31"/>
                    <a:pt x="314" y="0"/>
                    <a:pt x="229" y="10"/>
                  </a:cubicBezTo>
                  <a:cubicBezTo>
                    <a:pt x="147" y="19"/>
                    <a:pt x="77" y="64"/>
                    <a:pt x="39" y="133"/>
                  </a:cubicBezTo>
                  <a:cubicBezTo>
                    <a:pt x="29" y="151"/>
                    <a:pt x="21" y="169"/>
                    <a:pt x="16" y="188"/>
                  </a:cubicBezTo>
                  <a:cubicBezTo>
                    <a:pt x="0" y="248"/>
                    <a:pt x="9" y="310"/>
                    <a:pt x="43" y="365"/>
                  </a:cubicBezTo>
                  <a:cubicBezTo>
                    <a:pt x="83" y="432"/>
                    <a:pt x="153" y="482"/>
                    <a:pt x="236" y="504"/>
                  </a:cubicBezTo>
                  <a:cubicBezTo>
                    <a:pt x="362" y="537"/>
                    <a:pt x="505" y="497"/>
                    <a:pt x="616" y="398"/>
                  </a:cubicBezTo>
                  <a:cubicBezTo>
                    <a:pt x="665" y="354"/>
                    <a:pt x="724" y="255"/>
                    <a:pt x="744" y="181"/>
                  </a:cubicBezTo>
                  <a:cubicBezTo>
                    <a:pt x="780" y="56"/>
                    <a:pt x="780" y="56"/>
                    <a:pt x="780" y="56"/>
                  </a:cubicBezTo>
                  <a:lnTo>
                    <a:pt x="677" y="138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01" name="Freeform 2544"/>
            <p:cNvSpPr/>
            <p:nvPr/>
          </p:nvSpPr>
          <p:spPr bwMode="auto">
            <a:xfrm>
              <a:off x="3052982" y="3006603"/>
              <a:ext cx="2504791" cy="1720682"/>
            </a:xfrm>
            <a:custGeom>
              <a:avLst/>
              <a:gdLst>
                <a:gd name="T0" fmla="*/ 678 w 779"/>
                <a:gd name="T1" fmla="*/ 138 h 535"/>
                <a:gd name="T2" fmla="*/ 567 w 779"/>
                <a:gd name="T3" fmla="*/ 163 h 535"/>
                <a:gd name="T4" fmla="*/ 455 w 779"/>
                <a:gd name="T5" fmla="*/ 90 h 535"/>
                <a:gd name="T6" fmla="*/ 229 w 779"/>
                <a:gd name="T7" fmla="*/ 9 h 535"/>
                <a:gd name="T8" fmla="*/ 40 w 779"/>
                <a:gd name="T9" fmla="*/ 132 h 535"/>
                <a:gd name="T10" fmla="*/ 17 w 779"/>
                <a:gd name="T11" fmla="*/ 187 h 535"/>
                <a:gd name="T12" fmla="*/ 43 w 779"/>
                <a:gd name="T13" fmla="*/ 364 h 535"/>
                <a:gd name="T14" fmla="*/ 236 w 779"/>
                <a:gd name="T15" fmla="*/ 502 h 535"/>
                <a:gd name="T16" fmla="*/ 616 w 779"/>
                <a:gd name="T17" fmla="*/ 396 h 535"/>
                <a:gd name="T18" fmla="*/ 744 w 779"/>
                <a:gd name="T19" fmla="*/ 179 h 535"/>
                <a:gd name="T20" fmla="*/ 779 w 779"/>
                <a:gd name="T21" fmla="*/ 56 h 535"/>
                <a:gd name="T22" fmla="*/ 678 w 779"/>
                <a:gd name="T23" fmla="*/ 138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9" h="535">
                  <a:moveTo>
                    <a:pt x="678" y="138"/>
                  </a:moveTo>
                  <a:cubicBezTo>
                    <a:pt x="643" y="166"/>
                    <a:pt x="607" y="174"/>
                    <a:pt x="567" y="163"/>
                  </a:cubicBezTo>
                  <a:cubicBezTo>
                    <a:pt x="531" y="154"/>
                    <a:pt x="492" y="128"/>
                    <a:pt x="455" y="90"/>
                  </a:cubicBezTo>
                  <a:cubicBezTo>
                    <a:pt x="398" y="30"/>
                    <a:pt x="313" y="0"/>
                    <a:pt x="229" y="9"/>
                  </a:cubicBezTo>
                  <a:cubicBezTo>
                    <a:pt x="147" y="18"/>
                    <a:pt x="78" y="63"/>
                    <a:pt x="40" y="132"/>
                  </a:cubicBezTo>
                  <a:cubicBezTo>
                    <a:pt x="29" y="150"/>
                    <a:pt x="22" y="169"/>
                    <a:pt x="17" y="187"/>
                  </a:cubicBezTo>
                  <a:cubicBezTo>
                    <a:pt x="0" y="247"/>
                    <a:pt x="10" y="309"/>
                    <a:pt x="43" y="364"/>
                  </a:cubicBezTo>
                  <a:cubicBezTo>
                    <a:pt x="83" y="430"/>
                    <a:pt x="153" y="481"/>
                    <a:pt x="236" y="502"/>
                  </a:cubicBezTo>
                  <a:cubicBezTo>
                    <a:pt x="362" y="535"/>
                    <a:pt x="504" y="496"/>
                    <a:pt x="616" y="396"/>
                  </a:cubicBezTo>
                  <a:cubicBezTo>
                    <a:pt x="664" y="353"/>
                    <a:pt x="723" y="253"/>
                    <a:pt x="744" y="179"/>
                  </a:cubicBezTo>
                  <a:cubicBezTo>
                    <a:pt x="779" y="56"/>
                    <a:pt x="779" y="56"/>
                    <a:pt x="779" y="56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02" name="Freeform 2545"/>
            <p:cNvSpPr/>
            <p:nvPr/>
          </p:nvSpPr>
          <p:spPr bwMode="auto">
            <a:xfrm>
              <a:off x="3055704" y="3010687"/>
              <a:ext cx="2499346" cy="1716599"/>
            </a:xfrm>
            <a:custGeom>
              <a:avLst/>
              <a:gdLst>
                <a:gd name="T0" fmla="*/ 677 w 777"/>
                <a:gd name="T1" fmla="*/ 137 h 534"/>
                <a:gd name="T2" fmla="*/ 566 w 777"/>
                <a:gd name="T3" fmla="*/ 163 h 534"/>
                <a:gd name="T4" fmla="*/ 453 w 777"/>
                <a:gd name="T5" fmla="*/ 89 h 534"/>
                <a:gd name="T6" fmla="*/ 229 w 777"/>
                <a:gd name="T7" fmla="*/ 9 h 534"/>
                <a:gd name="T8" fmla="*/ 39 w 777"/>
                <a:gd name="T9" fmla="*/ 131 h 534"/>
                <a:gd name="T10" fmla="*/ 16 w 777"/>
                <a:gd name="T11" fmla="*/ 187 h 534"/>
                <a:gd name="T12" fmla="*/ 43 w 777"/>
                <a:gd name="T13" fmla="*/ 363 h 534"/>
                <a:gd name="T14" fmla="*/ 235 w 777"/>
                <a:gd name="T15" fmla="*/ 501 h 534"/>
                <a:gd name="T16" fmla="*/ 614 w 777"/>
                <a:gd name="T17" fmla="*/ 395 h 534"/>
                <a:gd name="T18" fmla="*/ 742 w 777"/>
                <a:gd name="T19" fmla="*/ 178 h 534"/>
                <a:gd name="T20" fmla="*/ 777 w 777"/>
                <a:gd name="T21" fmla="*/ 56 h 534"/>
                <a:gd name="T22" fmla="*/ 677 w 777"/>
                <a:gd name="T23" fmla="*/ 137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7" h="534">
                  <a:moveTo>
                    <a:pt x="677" y="137"/>
                  </a:moveTo>
                  <a:cubicBezTo>
                    <a:pt x="642" y="165"/>
                    <a:pt x="606" y="174"/>
                    <a:pt x="566" y="163"/>
                  </a:cubicBezTo>
                  <a:cubicBezTo>
                    <a:pt x="529" y="153"/>
                    <a:pt x="490" y="128"/>
                    <a:pt x="453" y="89"/>
                  </a:cubicBezTo>
                  <a:cubicBezTo>
                    <a:pt x="396" y="29"/>
                    <a:pt x="312" y="0"/>
                    <a:pt x="229" y="9"/>
                  </a:cubicBezTo>
                  <a:cubicBezTo>
                    <a:pt x="146" y="18"/>
                    <a:pt x="77" y="63"/>
                    <a:pt x="39" y="131"/>
                  </a:cubicBezTo>
                  <a:cubicBezTo>
                    <a:pt x="29" y="149"/>
                    <a:pt x="21" y="168"/>
                    <a:pt x="16" y="187"/>
                  </a:cubicBezTo>
                  <a:cubicBezTo>
                    <a:pt x="0" y="246"/>
                    <a:pt x="9" y="308"/>
                    <a:pt x="43" y="363"/>
                  </a:cubicBezTo>
                  <a:cubicBezTo>
                    <a:pt x="83" y="429"/>
                    <a:pt x="153" y="479"/>
                    <a:pt x="235" y="501"/>
                  </a:cubicBezTo>
                  <a:cubicBezTo>
                    <a:pt x="361" y="534"/>
                    <a:pt x="503" y="494"/>
                    <a:pt x="614" y="395"/>
                  </a:cubicBezTo>
                  <a:cubicBezTo>
                    <a:pt x="663" y="351"/>
                    <a:pt x="722" y="252"/>
                    <a:pt x="742" y="178"/>
                  </a:cubicBezTo>
                  <a:cubicBezTo>
                    <a:pt x="777" y="56"/>
                    <a:pt x="777" y="56"/>
                    <a:pt x="777" y="56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03" name="Freeform 2546"/>
            <p:cNvSpPr/>
            <p:nvPr/>
          </p:nvSpPr>
          <p:spPr bwMode="auto">
            <a:xfrm>
              <a:off x="3055704" y="3010687"/>
              <a:ext cx="2496623" cy="1713876"/>
            </a:xfrm>
            <a:custGeom>
              <a:avLst/>
              <a:gdLst>
                <a:gd name="T0" fmla="*/ 677 w 776"/>
                <a:gd name="T1" fmla="*/ 137 h 533"/>
                <a:gd name="T2" fmla="*/ 566 w 776"/>
                <a:gd name="T3" fmla="*/ 163 h 533"/>
                <a:gd name="T4" fmla="*/ 453 w 776"/>
                <a:gd name="T5" fmla="*/ 89 h 533"/>
                <a:gd name="T6" fmla="*/ 229 w 776"/>
                <a:gd name="T7" fmla="*/ 9 h 533"/>
                <a:gd name="T8" fmla="*/ 39 w 776"/>
                <a:gd name="T9" fmla="*/ 131 h 533"/>
                <a:gd name="T10" fmla="*/ 17 w 776"/>
                <a:gd name="T11" fmla="*/ 187 h 533"/>
                <a:gd name="T12" fmla="*/ 43 w 776"/>
                <a:gd name="T13" fmla="*/ 363 h 533"/>
                <a:gd name="T14" fmla="*/ 235 w 776"/>
                <a:gd name="T15" fmla="*/ 500 h 533"/>
                <a:gd name="T16" fmla="*/ 614 w 776"/>
                <a:gd name="T17" fmla="*/ 394 h 533"/>
                <a:gd name="T18" fmla="*/ 742 w 776"/>
                <a:gd name="T19" fmla="*/ 178 h 533"/>
                <a:gd name="T20" fmla="*/ 776 w 776"/>
                <a:gd name="T21" fmla="*/ 58 h 533"/>
                <a:gd name="T22" fmla="*/ 677 w 776"/>
                <a:gd name="T23" fmla="*/ 137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6" h="533">
                  <a:moveTo>
                    <a:pt x="677" y="137"/>
                  </a:moveTo>
                  <a:cubicBezTo>
                    <a:pt x="642" y="166"/>
                    <a:pt x="606" y="174"/>
                    <a:pt x="566" y="163"/>
                  </a:cubicBezTo>
                  <a:cubicBezTo>
                    <a:pt x="529" y="154"/>
                    <a:pt x="490" y="128"/>
                    <a:pt x="453" y="89"/>
                  </a:cubicBezTo>
                  <a:cubicBezTo>
                    <a:pt x="396" y="30"/>
                    <a:pt x="312" y="0"/>
                    <a:pt x="229" y="9"/>
                  </a:cubicBezTo>
                  <a:cubicBezTo>
                    <a:pt x="146" y="18"/>
                    <a:pt x="78" y="63"/>
                    <a:pt x="39" y="131"/>
                  </a:cubicBezTo>
                  <a:cubicBezTo>
                    <a:pt x="29" y="149"/>
                    <a:pt x="22" y="168"/>
                    <a:pt x="17" y="187"/>
                  </a:cubicBezTo>
                  <a:cubicBezTo>
                    <a:pt x="0" y="247"/>
                    <a:pt x="10" y="307"/>
                    <a:pt x="43" y="363"/>
                  </a:cubicBezTo>
                  <a:cubicBezTo>
                    <a:pt x="83" y="429"/>
                    <a:pt x="153" y="479"/>
                    <a:pt x="235" y="500"/>
                  </a:cubicBezTo>
                  <a:cubicBezTo>
                    <a:pt x="361" y="533"/>
                    <a:pt x="503" y="494"/>
                    <a:pt x="614" y="394"/>
                  </a:cubicBezTo>
                  <a:cubicBezTo>
                    <a:pt x="662" y="351"/>
                    <a:pt x="721" y="252"/>
                    <a:pt x="742" y="178"/>
                  </a:cubicBezTo>
                  <a:cubicBezTo>
                    <a:pt x="776" y="58"/>
                    <a:pt x="776" y="58"/>
                    <a:pt x="776" y="58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04" name="Freeform 2547"/>
            <p:cNvSpPr/>
            <p:nvPr/>
          </p:nvSpPr>
          <p:spPr bwMode="auto">
            <a:xfrm>
              <a:off x="3059788" y="3013410"/>
              <a:ext cx="2488455" cy="1711153"/>
            </a:xfrm>
            <a:custGeom>
              <a:avLst/>
              <a:gdLst>
                <a:gd name="T0" fmla="*/ 677 w 774"/>
                <a:gd name="T1" fmla="*/ 137 h 532"/>
                <a:gd name="T2" fmla="*/ 565 w 774"/>
                <a:gd name="T3" fmla="*/ 163 h 532"/>
                <a:gd name="T4" fmla="*/ 451 w 774"/>
                <a:gd name="T5" fmla="*/ 89 h 532"/>
                <a:gd name="T6" fmla="*/ 228 w 774"/>
                <a:gd name="T7" fmla="*/ 9 h 532"/>
                <a:gd name="T8" fmla="*/ 39 w 774"/>
                <a:gd name="T9" fmla="*/ 131 h 532"/>
                <a:gd name="T10" fmla="*/ 16 w 774"/>
                <a:gd name="T11" fmla="*/ 186 h 532"/>
                <a:gd name="T12" fmla="*/ 43 w 774"/>
                <a:gd name="T13" fmla="*/ 361 h 532"/>
                <a:gd name="T14" fmla="*/ 234 w 774"/>
                <a:gd name="T15" fmla="*/ 499 h 532"/>
                <a:gd name="T16" fmla="*/ 612 w 774"/>
                <a:gd name="T17" fmla="*/ 393 h 532"/>
                <a:gd name="T18" fmla="*/ 740 w 774"/>
                <a:gd name="T19" fmla="*/ 177 h 532"/>
                <a:gd name="T20" fmla="*/ 774 w 774"/>
                <a:gd name="T21" fmla="*/ 58 h 532"/>
                <a:gd name="T22" fmla="*/ 677 w 774"/>
                <a:gd name="T23" fmla="*/ 13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4" h="532">
                  <a:moveTo>
                    <a:pt x="677" y="137"/>
                  </a:moveTo>
                  <a:cubicBezTo>
                    <a:pt x="641" y="165"/>
                    <a:pt x="605" y="174"/>
                    <a:pt x="565" y="163"/>
                  </a:cubicBezTo>
                  <a:cubicBezTo>
                    <a:pt x="528" y="153"/>
                    <a:pt x="489" y="128"/>
                    <a:pt x="451" y="89"/>
                  </a:cubicBezTo>
                  <a:cubicBezTo>
                    <a:pt x="395" y="29"/>
                    <a:pt x="311" y="0"/>
                    <a:pt x="228" y="9"/>
                  </a:cubicBezTo>
                  <a:cubicBezTo>
                    <a:pt x="146" y="18"/>
                    <a:pt x="77" y="62"/>
                    <a:pt x="39" y="131"/>
                  </a:cubicBezTo>
                  <a:cubicBezTo>
                    <a:pt x="29" y="149"/>
                    <a:pt x="21" y="167"/>
                    <a:pt x="16" y="186"/>
                  </a:cubicBezTo>
                  <a:cubicBezTo>
                    <a:pt x="0" y="246"/>
                    <a:pt x="9" y="306"/>
                    <a:pt x="43" y="361"/>
                  </a:cubicBezTo>
                  <a:cubicBezTo>
                    <a:pt x="82" y="427"/>
                    <a:pt x="152" y="477"/>
                    <a:pt x="234" y="499"/>
                  </a:cubicBezTo>
                  <a:cubicBezTo>
                    <a:pt x="360" y="532"/>
                    <a:pt x="502" y="492"/>
                    <a:pt x="612" y="393"/>
                  </a:cubicBezTo>
                  <a:cubicBezTo>
                    <a:pt x="661" y="350"/>
                    <a:pt x="720" y="251"/>
                    <a:pt x="740" y="177"/>
                  </a:cubicBezTo>
                  <a:cubicBezTo>
                    <a:pt x="774" y="58"/>
                    <a:pt x="774" y="58"/>
                    <a:pt x="774" y="58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05" name="Freeform 2548"/>
            <p:cNvSpPr/>
            <p:nvPr/>
          </p:nvSpPr>
          <p:spPr bwMode="auto">
            <a:xfrm>
              <a:off x="3062511" y="3013410"/>
              <a:ext cx="2483010" cy="1707069"/>
            </a:xfrm>
            <a:custGeom>
              <a:avLst/>
              <a:gdLst>
                <a:gd name="T0" fmla="*/ 676 w 772"/>
                <a:gd name="T1" fmla="*/ 137 h 531"/>
                <a:gd name="T2" fmla="*/ 564 w 772"/>
                <a:gd name="T3" fmla="*/ 163 h 531"/>
                <a:gd name="T4" fmla="*/ 450 w 772"/>
                <a:gd name="T5" fmla="*/ 89 h 531"/>
                <a:gd name="T6" fmla="*/ 227 w 772"/>
                <a:gd name="T7" fmla="*/ 9 h 531"/>
                <a:gd name="T8" fmla="*/ 38 w 772"/>
                <a:gd name="T9" fmla="*/ 131 h 531"/>
                <a:gd name="T10" fmla="*/ 16 w 772"/>
                <a:gd name="T11" fmla="*/ 186 h 531"/>
                <a:gd name="T12" fmla="*/ 42 w 772"/>
                <a:gd name="T13" fmla="*/ 361 h 531"/>
                <a:gd name="T14" fmla="*/ 233 w 772"/>
                <a:gd name="T15" fmla="*/ 498 h 531"/>
                <a:gd name="T16" fmla="*/ 611 w 772"/>
                <a:gd name="T17" fmla="*/ 393 h 531"/>
                <a:gd name="T18" fmla="*/ 739 w 772"/>
                <a:gd name="T19" fmla="*/ 177 h 531"/>
                <a:gd name="T20" fmla="*/ 772 w 772"/>
                <a:gd name="T21" fmla="*/ 60 h 531"/>
                <a:gd name="T22" fmla="*/ 676 w 772"/>
                <a:gd name="T23" fmla="*/ 137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2" h="531">
                  <a:moveTo>
                    <a:pt x="676" y="137"/>
                  </a:moveTo>
                  <a:cubicBezTo>
                    <a:pt x="641" y="166"/>
                    <a:pt x="604" y="174"/>
                    <a:pt x="564" y="163"/>
                  </a:cubicBezTo>
                  <a:cubicBezTo>
                    <a:pt x="527" y="154"/>
                    <a:pt x="487" y="128"/>
                    <a:pt x="450" y="89"/>
                  </a:cubicBezTo>
                  <a:cubicBezTo>
                    <a:pt x="394" y="30"/>
                    <a:pt x="310" y="0"/>
                    <a:pt x="227" y="9"/>
                  </a:cubicBezTo>
                  <a:cubicBezTo>
                    <a:pt x="145" y="18"/>
                    <a:pt x="76" y="63"/>
                    <a:pt x="38" y="131"/>
                  </a:cubicBezTo>
                  <a:cubicBezTo>
                    <a:pt x="28" y="149"/>
                    <a:pt x="21" y="167"/>
                    <a:pt x="16" y="186"/>
                  </a:cubicBezTo>
                  <a:cubicBezTo>
                    <a:pt x="0" y="246"/>
                    <a:pt x="9" y="306"/>
                    <a:pt x="42" y="361"/>
                  </a:cubicBezTo>
                  <a:cubicBezTo>
                    <a:pt x="82" y="427"/>
                    <a:pt x="151" y="477"/>
                    <a:pt x="233" y="498"/>
                  </a:cubicBezTo>
                  <a:cubicBezTo>
                    <a:pt x="359" y="531"/>
                    <a:pt x="500" y="492"/>
                    <a:pt x="611" y="393"/>
                  </a:cubicBezTo>
                  <a:cubicBezTo>
                    <a:pt x="660" y="349"/>
                    <a:pt x="718" y="250"/>
                    <a:pt x="739" y="177"/>
                  </a:cubicBezTo>
                  <a:cubicBezTo>
                    <a:pt x="772" y="60"/>
                    <a:pt x="772" y="60"/>
                    <a:pt x="772" y="60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06" name="Freeform 2549"/>
            <p:cNvSpPr/>
            <p:nvPr/>
          </p:nvSpPr>
          <p:spPr bwMode="auto">
            <a:xfrm>
              <a:off x="3062511" y="3017494"/>
              <a:ext cx="2478926" cy="1700263"/>
            </a:xfrm>
            <a:custGeom>
              <a:avLst/>
              <a:gdLst>
                <a:gd name="T0" fmla="*/ 676 w 771"/>
                <a:gd name="T1" fmla="*/ 137 h 529"/>
                <a:gd name="T2" fmla="*/ 563 w 771"/>
                <a:gd name="T3" fmla="*/ 163 h 529"/>
                <a:gd name="T4" fmla="*/ 450 w 771"/>
                <a:gd name="T5" fmla="*/ 88 h 529"/>
                <a:gd name="T6" fmla="*/ 227 w 771"/>
                <a:gd name="T7" fmla="*/ 9 h 529"/>
                <a:gd name="T8" fmla="*/ 39 w 771"/>
                <a:gd name="T9" fmla="*/ 130 h 529"/>
                <a:gd name="T10" fmla="*/ 16 w 771"/>
                <a:gd name="T11" fmla="*/ 185 h 529"/>
                <a:gd name="T12" fmla="*/ 43 w 771"/>
                <a:gd name="T13" fmla="*/ 360 h 529"/>
                <a:gd name="T14" fmla="*/ 233 w 771"/>
                <a:gd name="T15" fmla="*/ 497 h 529"/>
                <a:gd name="T16" fmla="*/ 611 w 771"/>
                <a:gd name="T17" fmla="*/ 391 h 529"/>
                <a:gd name="T18" fmla="*/ 738 w 771"/>
                <a:gd name="T19" fmla="*/ 176 h 529"/>
                <a:gd name="T20" fmla="*/ 771 w 771"/>
                <a:gd name="T21" fmla="*/ 60 h 529"/>
                <a:gd name="T22" fmla="*/ 676 w 771"/>
                <a:gd name="T23" fmla="*/ 1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529">
                  <a:moveTo>
                    <a:pt x="676" y="137"/>
                  </a:moveTo>
                  <a:cubicBezTo>
                    <a:pt x="641" y="165"/>
                    <a:pt x="604" y="174"/>
                    <a:pt x="563" y="163"/>
                  </a:cubicBezTo>
                  <a:cubicBezTo>
                    <a:pt x="526" y="153"/>
                    <a:pt x="487" y="127"/>
                    <a:pt x="450" y="88"/>
                  </a:cubicBezTo>
                  <a:cubicBezTo>
                    <a:pt x="393" y="29"/>
                    <a:pt x="310" y="0"/>
                    <a:pt x="227" y="9"/>
                  </a:cubicBezTo>
                  <a:cubicBezTo>
                    <a:pt x="145" y="18"/>
                    <a:pt x="77" y="62"/>
                    <a:pt x="39" y="130"/>
                  </a:cubicBezTo>
                  <a:cubicBezTo>
                    <a:pt x="29" y="148"/>
                    <a:pt x="21" y="166"/>
                    <a:pt x="16" y="185"/>
                  </a:cubicBezTo>
                  <a:cubicBezTo>
                    <a:pt x="0" y="245"/>
                    <a:pt x="9" y="305"/>
                    <a:pt x="43" y="360"/>
                  </a:cubicBezTo>
                  <a:cubicBezTo>
                    <a:pt x="82" y="425"/>
                    <a:pt x="152" y="475"/>
                    <a:pt x="233" y="497"/>
                  </a:cubicBezTo>
                  <a:cubicBezTo>
                    <a:pt x="359" y="529"/>
                    <a:pt x="500" y="490"/>
                    <a:pt x="611" y="391"/>
                  </a:cubicBezTo>
                  <a:cubicBezTo>
                    <a:pt x="659" y="348"/>
                    <a:pt x="718" y="249"/>
                    <a:pt x="738" y="176"/>
                  </a:cubicBezTo>
                  <a:cubicBezTo>
                    <a:pt x="771" y="60"/>
                    <a:pt x="771" y="60"/>
                    <a:pt x="771" y="60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07" name="Freeform 2550"/>
            <p:cNvSpPr/>
            <p:nvPr/>
          </p:nvSpPr>
          <p:spPr bwMode="auto">
            <a:xfrm>
              <a:off x="3065233" y="3017494"/>
              <a:ext cx="2473481" cy="1700263"/>
            </a:xfrm>
            <a:custGeom>
              <a:avLst/>
              <a:gdLst>
                <a:gd name="T0" fmla="*/ 676 w 769"/>
                <a:gd name="T1" fmla="*/ 137 h 529"/>
                <a:gd name="T2" fmla="*/ 562 w 769"/>
                <a:gd name="T3" fmla="*/ 163 h 529"/>
                <a:gd name="T4" fmla="*/ 448 w 769"/>
                <a:gd name="T5" fmla="*/ 89 h 529"/>
                <a:gd name="T6" fmla="*/ 226 w 769"/>
                <a:gd name="T7" fmla="*/ 9 h 529"/>
                <a:gd name="T8" fmla="*/ 38 w 769"/>
                <a:gd name="T9" fmla="*/ 130 h 529"/>
                <a:gd name="T10" fmla="*/ 16 w 769"/>
                <a:gd name="T11" fmla="*/ 185 h 529"/>
                <a:gd name="T12" fmla="*/ 42 w 769"/>
                <a:gd name="T13" fmla="*/ 360 h 529"/>
                <a:gd name="T14" fmla="*/ 233 w 769"/>
                <a:gd name="T15" fmla="*/ 496 h 529"/>
                <a:gd name="T16" fmla="*/ 609 w 769"/>
                <a:gd name="T17" fmla="*/ 391 h 529"/>
                <a:gd name="T18" fmla="*/ 737 w 769"/>
                <a:gd name="T19" fmla="*/ 176 h 529"/>
                <a:gd name="T20" fmla="*/ 769 w 769"/>
                <a:gd name="T21" fmla="*/ 62 h 529"/>
                <a:gd name="T22" fmla="*/ 676 w 769"/>
                <a:gd name="T23" fmla="*/ 1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9" h="529">
                  <a:moveTo>
                    <a:pt x="676" y="137"/>
                  </a:moveTo>
                  <a:cubicBezTo>
                    <a:pt x="640" y="166"/>
                    <a:pt x="603" y="174"/>
                    <a:pt x="562" y="163"/>
                  </a:cubicBezTo>
                  <a:cubicBezTo>
                    <a:pt x="525" y="154"/>
                    <a:pt x="486" y="128"/>
                    <a:pt x="448" y="89"/>
                  </a:cubicBezTo>
                  <a:cubicBezTo>
                    <a:pt x="392" y="30"/>
                    <a:pt x="309" y="0"/>
                    <a:pt x="226" y="9"/>
                  </a:cubicBezTo>
                  <a:cubicBezTo>
                    <a:pt x="144" y="18"/>
                    <a:pt x="76" y="63"/>
                    <a:pt x="38" y="130"/>
                  </a:cubicBezTo>
                  <a:cubicBezTo>
                    <a:pt x="28" y="148"/>
                    <a:pt x="21" y="167"/>
                    <a:pt x="16" y="185"/>
                  </a:cubicBezTo>
                  <a:cubicBezTo>
                    <a:pt x="0" y="245"/>
                    <a:pt x="9" y="305"/>
                    <a:pt x="42" y="360"/>
                  </a:cubicBezTo>
                  <a:cubicBezTo>
                    <a:pt x="82" y="425"/>
                    <a:pt x="151" y="475"/>
                    <a:pt x="233" y="496"/>
                  </a:cubicBezTo>
                  <a:cubicBezTo>
                    <a:pt x="358" y="529"/>
                    <a:pt x="499" y="490"/>
                    <a:pt x="609" y="391"/>
                  </a:cubicBezTo>
                  <a:cubicBezTo>
                    <a:pt x="658" y="348"/>
                    <a:pt x="716" y="249"/>
                    <a:pt x="737" y="176"/>
                  </a:cubicBezTo>
                  <a:cubicBezTo>
                    <a:pt x="769" y="62"/>
                    <a:pt x="769" y="62"/>
                    <a:pt x="769" y="62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08" name="Freeform 2551"/>
            <p:cNvSpPr/>
            <p:nvPr/>
          </p:nvSpPr>
          <p:spPr bwMode="auto">
            <a:xfrm>
              <a:off x="3065233" y="3020216"/>
              <a:ext cx="2470758" cy="1694818"/>
            </a:xfrm>
            <a:custGeom>
              <a:avLst/>
              <a:gdLst>
                <a:gd name="T0" fmla="*/ 676 w 768"/>
                <a:gd name="T1" fmla="*/ 136 h 527"/>
                <a:gd name="T2" fmla="*/ 562 w 768"/>
                <a:gd name="T3" fmla="*/ 163 h 527"/>
                <a:gd name="T4" fmla="*/ 448 w 768"/>
                <a:gd name="T5" fmla="*/ 88 h 527"/>
                <a:gd name="T6" fmla="*/ 226 w 768"/>
                <a:gd name="T7" fmla="*/ 9 h 527"/>
                <a:gd name="T8" fmla="*/ 39 w 768"/>
                <a:gd name="T9" fmla="*/ 130 h 527"/>
                <a:gd name="T10" fmla="*/ 16 w 768"/>
                <a:gd name="T11" fmla="*/ 184 h 527"/>
                <a:gd name="T12" fmla="*/ 42 w 768"/>
                <a:gd name="T13" fmla="*/ 358 h 527"/>
                <a:gd name="T14" fmla="*/ 233 w 768"/>
                <a:gd name="T15" fmla="*/ 495 h 527"/>
                <a:gd name="T16" fmla="*/ 609 w 768"/>
                <a:gd name="T17" fmla="*/ 390 h 527"/>
                <a:gd name="T18" fmla="*/ 736 w 768"/>
                <a:gd name="T19" fmla="*/ 174 h 527"/>
                <a:gd name="T20" fmla="*/ 768 w 768"/>
                <a:gd name="T21" fmla="*/ 62 h 527"/>
                <a:gd name="T22" fmla="*/ 676 w 768"/>
                <a:gd name="T23" fmla="*/ 136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8" h="527">
                  <a:moveTo>
                    <a:pt x="676" y="136"/>
                  </a:moveTo>
                  <a:cubicBezTo>
                    <a:pt x="640" y="165"/>
                    <a:pt x="603" y="174"/>
                    <a:pt x="562" y="163"/>
                  </a:cubicBezTo>
                  <a:cubicBezTo>
                    <a:pt x="525" y="153"/>
                    <a:pt x="485" y="127"/>
                    <a:pt x="448" y="88"/>
                  </a:cubicBezTo>
                  <a:cubicBezTo>
                    <a:pt x="392" y="29"/>
                    <a:pt x="309" y="0"/>
                    <a:pt x="226" y="9"/>
                  </a:cubicBezTo>
                  <a:cubicBezTo>
                    <a:pt x="145" y="18"/>
                    <a:pt x="76" y="62"/>
                    <a:pt x="39" y="130"/>
                  </a:cubicBezTo>
                  <a:cubicBezTo>
                    <a:pt x="29" y="147"/>
                    <a:pt x="21" y="166"/>
                    <a:pt x="16" y="184"/>
                  </a:cubicBezTo>
                  <a:cubicBezTo>
                    <a:pt x="0" y="244"/>
                    <a:pt x="9" y="304"/>
                    <a:pt x="42" y="358"/>
                  </a:cubicBezTo>
                  <a:cubicBezTo>
                    <a:pt x="82" y="424"/>
                    <a:pt x="151" y="473"/>
                    <a:pt x="233" y="495"/>
                  </a:cubicBezTo>
                  <a:cubicBezTo>
                    <a:pt x="358" y="527"/>
                    <a:pt x="499" y="488"/>
                    <a:pt x="609" y="390"/>
                  </a:cubicBezTo>
                  <a:cubicBezTo>
                    <a:pt x="657" y="346"/>
                    <a:pt x="716" y="248"/>
                    <a:pt x="736" y="174"/>
                  </a:cubicBezTo>
                  <a:cubicBezTo>
                    <a:pt x="768" y="62"/>
                    <a:pt x="768" y="62"/>
                    <a:pt x="768" y="62"/>
                  </a:cubicBezTo>
                  <a:lnTo>
                    <a:pt x="676" y="136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09" name="Freeform 2552"/>
            <p:cNvSpPr/>
            <p:nvPr/>
          </p:nvSpPr>
          <p:spPr bwMode="auto">
            <a:xfrm>
              <a:off x="3069317" y="3020216"/>
              <a:ext cx="2462591" cy="1694818"/>
            </a:xfrm>
            <a:custGeom>
              <a:avLst/>
              <a:gdLst>
                <a:gd name="T0" fmla="*/ 675 w 766"/>
                <a:gd name="T1" fmla="*/ 137 h 527"/>
                <a:gd name="T2" fmla="*/ 561 w 766"/>
                <a:gd name="T3" fmla="*/ 163 h 527"/>
                <a:gd name="T4" fmla="*/ 447 w 766"/>
                <a:gd name="T5" fmla="*/ 88 h 527"/>
                <a:gd name="T6" fmla="*/ 225 w 766"/>
                <a:gd name="T7" fmla="*/ 9 h 527"/>
                <a:gd name="T8" fmla="*/ 38 w 766"/>
                <a:gd name="T9" fmla="*/ 130 h 527"/>
                <a:gd name="T10" fmla="*/ 16 w 766"/>
                <a:gd name="T11" fmla="*/ 185 h 527"/>
                <a:gd name="T12" fmla="*/ 42 w 766"/>
                <a:gd name="T13" fmla="*/ 358 h 527"/>
                <a:gd name="T14" fmla="*/ 232 w 766"/>
                <a:gd name="T15" fmla="*/ 494 h 527"/>
                <a:gd name="T16" fmla="*/ 608 w 766"/>
                <a:gd name="T17" fmla="*/ 389 h 527"/>
                <a:gd name="T18" fmla="*/ 735 w 766"/>
                <a:gd name="T19" fmla="*/ 174 h 527"/>
                <a:gd name="T20" fmla="*/ 766 w 766"/>
                <a:gd name="T21" fmla="*/ 64 h 527"/>
                <a:gd name="T22" fmla="*/ 675 w 766"/>
                <a:gd name="T23" fmla="*/ 13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27">
                  <a:moveTo>
                    <a:pt x="675" y="137"/>
                  </a:moveTo>
                  <a:cubicBezTo>
                    <a:pt x="639" y="166"/>
                    <a:pt x="602" y="174"/>
                    <a:pt x="561" y="163"/>
                  </a:cubicBezTo>
                  <a:cubicBezTo>
                    <a:pt x="524" y="154"/>
                    <a:pt x="484" y="128"/>
                    <a:pt x="447" y="88"/>
                  </a:cubicBezTo>
                  <a:cubicBezTo>
                    <a:pt x="390" y="30"/>
                    <a:pt x="308" y="0"/>
                    <a:pt x="225" y="9"/>
                  </a:cubicBezTo>
                  <a:cubicBezTo>
                    <a:pt x="144" y="18"/>
                    <a:pt x="76" y="62"/>
                    <a:pt x="38" y="130"/>
                  </a:cubicBezTo>
                  <a:cubicBezTo>
                    <a:pt x="28" y="148"/>
                    <a:pt x="21" y="166"/>
                    <a:pt x="16" y="185"/>
                  </a:cubicBezTo>
                  <a:cubicBezTo>
                    <a:pt x="0" y="244"/>
                    <a:pt x="9" y="304"/>
                    <a:pt x="42" y="358"/>
                  </a:cubicBezTo>
                  <a:cubicBezTo>
                    <a:pt x="81" y="423"/>
                    <a:pt x="151" y="473"/>
                    <a:pt x="232" y="494"/>
                  </a:cubicBezTo>
                  <a:cubicBezTo>
                    <a:pt x="357" y="527"/>
                    <a:pt x="497" y="488"/>
                    <a:pt x="608" y="389"/>
                  </a:cubicBezTo>
                  <a:cubicBezTo>
                    <a:pt x="656" y="346"/>
                    <a:pt x="714" y="248"/>
                    <a:pt x="735" y="174"/>
                  </a:cubicBezTo>
                  <a:cubicBezTo>
                    <a:pt x="766" y="64"/>
                    <a:pt x="766" y="64"/>
                    <a:pt x="766" y="64"/>
                  </a:cubicBezTo>
                  <a:lnTo>
                    <a:pt x="675" y="137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10" name="Freeform 2553"/>
            <p:cNvSpPr/>
            <p:nvPr/>
          </p:nvSpPr>
          <p:spPr bwMode="auto">
            <a:xfrm>
              <a:off x="3069317" y="3022939"/>
              <a:ext cx="2459868" cy="1688011"/>
            </a:xfrm>
            <a:custGeom>
              <a:avLst/>
              <a:gdLst>
                <a:gd name="T0" fmla="*/ 676 w 765"/>
                <a:gd name="T1" fmla="*/ 136 h 525"/>
                <a:gd name="T2" fmla="*/ 561 w 765"/>
                <a:gd name="T3" fmla="*/ 163 h 525"/>
                <a:gd name="T4" fmla="*/ 446 w 765"/>
                <a:gd name="T5" fmla="*/ 88 h 525"/>
                <a:gd name="T6" fmla="*/ 225 w 765"/>
                <a:gd name="T7" fmla="*/ 9 h 525"/>
                <a:gd name="T8" fmla="*/ 39 w 765"/>
                <a:gd name="T9" fmla="*/ 129 h 525"/>
                <a:gd name="T10" fmla="*/ 16 w 765"/>
                <a:gd name="T11" fmla="*/ 184 h 525"/>
                <a:gd name="T12" fmla="*/ 42 w 765"/>
                <a:gd name="T13" fmla="*/ 357 h 525"/>
                <a:gd name="T14" fmla="*/ 232 w 765"/>
                <a:gd name="T15" fmla="*/ 493 h 525"/>
                <a:gd name="T16" fmla="*/ 607 w 765"/>
                <a:gd name="T17" fmla="*/ 388 h 525"/>
                <a:gd name="T18" fmla="*/ 734 w 765"/>
                <a:gd name="T19" fmla="*/ 173 h 525"/>
                <a:gd name="T20" fmla="*/ 765 w 765"/>
                <a:gd name="T21" fmla="*/ 64 h 525"/>
                <a:gd name="T22" fmla="*/ 676 w 765"/>
                <a:gd name="T23" fmla="*/ 136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5" h="525">
                  <a:moveTo>
                    <a:pt x="676" y="136"/>
                  </a:moveTo>
                  <a:cubicBezTo>
                    <a:pt x="640" y="165"/>
                    <a:pt x="602" y="174"/>
                    <a:pt x="561" y="163"/>
                  </a:cubicBezTo>
                  <a:cubicBezTo>
                    <a:pt x="523" y="153"/>
                    <a:pt x="484" y="127"/>
                    <a:pt x="446" y="88"/>
                  </a:cubicBezTo>
                  <a:cubicBezTo>
                    <a:pt x="390" y="29"/>
                    <a:pt x="308" y="0"/>
                    <a:pt x="225" y="9"/>
                  </a:cubicBezTo>
                  <a:cubicBezTo>
                    <a:pt x="144" y="18"/>
                    <a:pt x="76" y="62"/>
                    <a:pt x="39" y="129"/>
                  </a:cubicBezTo>
                  <a:cubicBezTo>
                    <a:pt x="29" y="147"/>
                    <a:pt x="21" y="165"/>
                    <a:pt x="16" y="184"/>
                  </a:cubicBezTo>
                  <a:cubicBezTo>
                    <a:pt x="0" y="243"/>
                    <a:pt x="9" y="302"/>
                    <a:pt x="42" y="357"/>
                  </a:cubicBezTo>
                  <a:cubicBezTo>
                    <a:pt x="82" y="422"/>
                    <a:pt x="151" y="471"/>
                    <a:pt x="232" y="493"/>
                  </a:cubicBezTo>
                  <a:cubicBezTo>
                    <a:pt x="357" y="525"/>
                    <a:pt x="497" y="486"/>
                    <a:pt x="607" y="388"/>
                  </a:cubicBezTo>
                  <a:cubicBezTo>
                    <a:pt x="655" y="345"/>
                    <a:pt x="714" y="246"/>
                    <a:pt x="734" y="173"/>
                  </a:cubicBezTo>
                  <a:cubicBezTo>
                    <a:pt x="765" y="64"/>
                    <a:pt x="765" y="64"/>
                    <a:pt x="765" y="64"/>
                  </a:cubicBezTo>
                  <a:lnTo>
                    <a:pt x="676" y="13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11" name="Freeform 2554"/>
            <p:cNvSpPr/>
            <p:nvPr/>
          </p:nvSpPr>
          <p:spPr bwMode="auto">
            <a:xfrm>
              <a:off x="3072040" y="3022939"/>
              <a:ext cx="2454423" cy="1688011"/>
            </a:xfrm>
            <a:custGeom>
              <a:avLst/>
              <a:gdLst>
                <a:gd name="T0" fmla="*/ 675 w 763"/>
                <a:gd name="T1" fmla="*/ 137 h 525"/>
                <a:gd name="T2" fmla="*/ 560 w 763"/>
                <a:gd name="T3" fmla="*/ 163 h 525"/>
                <a:gd name="T4" fmla="*/ 445 w 763"/>
                <a:gd name="T5" fmla="*/ 88 h 525"/>
                <a:gd name="T6" fmla="*/ 224 w 763"/>
                <a:gd name="T7" fmla="*/ 9 h 525"/>
                <a:gd name="T8" fmla="*/ 38 w 763"/>
                <a:gd name="T9" fmla="*/ 129 h 525"/>
                <a:gd name="T10" fmla="*/ 16 w 763"/>
                <a:gd name="T11" fmla="*/ 184 h 525"/>
                <a:gd name="T12" fmla="*/ 42 w 763"/>
                <a:gd name="T13" fmla="*/ 357 h 525"/>
                <a:gd name="T14" fmla="*/ 231 w 763"/>
                <a:gd name="T15" fmla="*/ 492 h 525"/>
                <a:gd name="T16" fmla="*/ 606 w 763"/>
                <a:gd name="T17" fmla="*/ 387 h 525"/>
                <a:gd name="T18" fmla="*/ 733 w 763"/>
                <a:gd name="T19" fmla="*/ 173 h 525"/>
                <a:gd name="T20" fmla="*/ 763 w 763"/>
                <a:gd name="T21" fmla="*/ 66 h 525"/>
                <a:gd name="T22" fmla="*/ 675 w 763"/>
                <a:gd name="T23" fmla="*/ 13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525">
                  <a:moveTo>
                    <a:pt x="675" y="137"/>
                  </a:moveTo>
                  <a:cubicBezTo>
                    <a:pt x="639" y="166"/>
                    <a:pt x="601" y="174"/>
                    <a:pt x="560" y="163"/>
                  </a:cubicBezTo>
                  <a:cubicBezTo>
                    <a:pt x="522" y="154"/>
                    <a:pt x="482" y="127"/>
                    <a:pt x="445" y="88"/>
                  </a:cubicBezTo>
                  <a:cubicBezTo>
                    <a:pt x="389" y="30"/>
                    <a:pt x="306" y="0"/>
                    <a:pt x="224" y="9"/>
                  </a:cubicBezTo>
                  <a:cubicBezTo>
                    <a:pt x="143" y="18"/>
                    <a:pt x="76" y="62"/>
                    <a:pt x="38" y="129"/>
                  </a:cubicBezTo>
                  <a:cubicBezTo>
                    <a:pt x="28" y="147"/>
                    <a:pt x="21" y="165"/>
                    <a:pt x="16" y="184"/>
                  </a:cubicBezTo>
                  <a:cubicBezTo>
                    <a:pt x="0" y="243"/>
                    <a:pt x="9" y="302"/>
                    <a:pt x="42" y="357"/>
                  </a:cubicBezTo>
                  <a:cubicBezTo>
                    <a:pt x="81" y="422"/>
                    <a:pt x="150" y="471"/>
                    <a:pt x="231" y="492"/>
                  </a:cubicBezTo>
                  <a:cubicBezTo>
                    <a:pt x="356" y="525"/>
                    <a:pt x="496" y="486"/>
                    <a:pt x="606" y="387"/>
                  </a:cubicBezTo>
                  <a:cubicBezTo>
                    <a:pt x="654" y="344"/>
                    <a:pt x="712" y="246"/>
                    <a:pt x="733" y="173"/>
                  </a:cubicBezTo>
                  <a:cubicBezTo>
                    <a:pt x="763" y="66"/>
                    <a:pt x="763" y="66"/>
                    <a:pt x="763" y="66"/>
                  </a:cubicBezTo>
                  <a:lnTo>
                    <a:pt x="675" y="137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12" name="Freeform 2555"/>
            <p:cNvSpPr/>
            <p:nvPr/>
          </p:nvSpPr>
          <p:spPr bwMode="auto">
            <a:xfrm>
              <a:off x="3072040" y="3027023"/>
              <a:ext cx="2450339" cy="1681205"/>
            </a:xfrm>
            <a:custGeom>
              <a:avLst/>
              <a:gdLst>
                <a:gd name="T0" fmla="*/ 675 w 762"/>
                <a:gd name="T1" fmla="*/ 136 h 523"/>
                <a:gd name="T2" fmla="*/ 560 w 762"/>
                <a:gd name="T3" fmla="*/ 163 h 523"/>
                <a:gd name="T4" fmla="*/ 444 w 762"/>
                <a:gd name="T5" fmla="*/ 87 h 523"/>
                <a:gd name="T6" fmla="*/ 224 w 762"/>
                <a:gd name="T7" fmla="*/ 9 h 523"/>
                <a:gd name="T8" fmla="*/ 39 w 762"/>
                <a:gd name="T9" fmla="*/ 129 h 523"/>
                <a:gd name="T10" fmla="*/ 16 w 762"/>
                <a:gd name="T11" fmla="*/ 183 h 523"/>
                <a:gd name="T12" fmla="*/ 42 w 762"/>
                <a:gd name="T13" fmla="*/ 355 h 523"/>
                <a:gd name="T14" fmla="*/ 231 w 762"/>
                <a:gd name="T15" fmla="*/ 491 h 523"/>
                <a:gd name="T16" fmla="*/ 606 w 762"/>
                <a:gd name="T17" fmla="*/ 386 h 523"/>
                <a:gd name="T18" fmla="*/ 732 w 762"/>
                <a:gd name="T19" fmla="*/ 172 h 523"/>
                <a:gd name="T20" fmla="*/ 762 w 762"/>
                <a:gd name="T21" fmla="*/ 66 h 523"/>
                <a:gd name="T22" fmla="*/ 675 w 762"/>
                <a:gd name="T23" fmla="*/ 13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523">
                  <a:moveTo>
                    <a:pt x="675" y="136"/>
                  </a:moveTo>
                  <a:cubicBezTo>
                    <a:pt x="639" y="165"/>
                    <a:pt x="601" y="174"/>
                    <a:pt x="560" y="163"/>
                  </a:cubicBezTo>
                  <a:cubicBezTo>
                    <a:pt x="522" y="153"/>
                    <a:pt x="482" y="127"/>
                    <a:pt x="444" y="87"/>
                  </a:cubicBezTo>
                  <a:cubicBezTo>
                    <a:pt x="389" y="29"/>
                    <a:pt x="306" y="0"/>
                    <a:pt x="224" y="9"/>
                  </a:cubicBezTo>
                  <a:cubicBezTo>
                    <a:pt x="144" y="18"/>
                    <a:pt x="76" y="61"/>
                    <a:pt x="39" y="129"/>
                  </a:cubicBezTo>
                  <a:cubicBezTo>
                    <a:pt x="29" y="146"/>
                    <a:pt x="21" y="165"/>
                    <a:pt x="16" y="183"/>
                  </a:cubicBezTo>
                  <a:cubicBezTo>
                    <a:pt x="0" y="242"/>
                    <a:pt x="9" y="301"/>
                    <a:pt x="42" y="355"/>
                  </a:cubicBezTo>
                  <a:cubicBezTo>
                    <a:pt x="81" y="420"/>
                    <a:pt x="150" y="469"/>
                    <a:pt x="231" y="491"/>
                  </a:cubicBezTo>
                  <a:cubicBezTo>
                    <a:pt x="356" y="523"/>
                    <a:pt x="496" y="484"/>
                    <a:pt x="606" y="386"/>
                  </a:cubicBezTo>
                  <a:cubicBezTo>
                    <a:pt x="654" y="343"/>
                    <a:pt x="712" y="245"/>
                    <a:pt x="732" y="172"/>
                  </a:cubicBezTo>
                  <a:cubicBezTo>
                    <a:pt x="762" y="66"/>
                    <a:pt x="762" y="66"/>
                    <a:pt x="762" y="66"/>
                  </a:cubicBezTo>
                  <a:lnTo>
                    <a:pt x="675" y="13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13" name="Freeform 2556"/>
            <p:cNvSpPr/>
            <p:nvPr/>
          </p:nvSpPr>
          <p:spPr bwMode="auto">
            <a:xfrm>
              <a:off x="3074762" y="3027023"/>
              <a:ext cx="2444894" cy="1681205"/>
            </a:xfrm>
            <a:custGeom>
              <a:avLst/>
              <a:gdLst>
                <a:gd name="T0" fmla="*/ 675 w 760"/>
                <a:gd name="T1" fmla="*/ 136 h 523"/>
                <a:gd name="T2" fmla="*/ 558 w 760"/>
                <a:gd name="T3" fmla="*/ 163 h 523"/>
                <a:gd name="T4" fmla="*/ 443 w 760"/>
                <a:gd name="T5" fmla="*/ 88 h 523"/>
                <a:gd name="T6" fmla="*/ 223 w 760"/>
                <a:gd name="T7" fmla="*/ 9 h 523"/>
                <a:gd name="T8" fmla="*/ 38 w 760"/>
                <a:gd name="T9" fmla="*/ 129 h 523"/>
                <a:gd name="T10" fmla="*/ 16 w 760"/>
                <a:gd name="T11" fmla="*/ 183 h 523"/>
                <a:gd name="T12" fmla="*/ 42 w 760"/>
                <a:gd name="T13" fmla="*/ 355 h 523"/>
                <a:gd name="T14" fmla="*/ 230 w 760"/>
                <a:gd name="T15" fmla="*/ 490 h 523"/>
                <a:gd name="T16" fmla="*/ 604 w 760"/>
                <a:gd name="T17" fmla="*/ 386 h 523"/>
                <a:gd name="T18" fmla="*/ 731 w 760"/>
                <a:gd name="T19" fmla="*/ 172 h 523"/>
                <a:gd name="T20" fmla="*/ 760 w 760"/>
                <a:gd name="T21" fmla="*/ 68 h 523"/>
                <a:gd name="T22" fmla="*/ 675 w 760"/>
                <a:gd name="T23" fmla="*/ 13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0" h="523">
                  <a:moveTo>
                    <a:pt x="675" y="136"/>
                  </a:moveTo>
                  <a:cubicBezTo>
                    <a:pt x="638" y="166"/>
                    <a:pt x="600" y="175"/>
                    <a:pt x="558" y="163"/>
                  </a:cubicBezTo>
                  <a:cubicBezTo>
                    <a:pt x="521" y="153"/>
                    <a:pt x="481" y="127"/>
                    <a:pt x="443" y="88"/>
                  </a:cubicBezTo>
                  <a:cubicBezTo>
                    <a:pt x="387" y="30"/>
                    <a:pt x="305" y="0"/>
                    <a:pt x="223" y="9"/>
                  </a:cubicBezTo>
                  <a:cubicBezTo>
                    <a:pt x="143" y="18"/>
                    <a:pt x="75" y="62"/>
                    <a:pt x="38" y="129"/>
                  </a:cubicBezTo>
                  <a:cubicBezTo>
                    <a:pt x="28" y="147"/>
                    <a:pt x="21" y="165"/>
                    <a:pt x="16" y="183"/>
                  </a:cubicBezTo>
                  <a:cubicBezTo>
                    <a:pt x="0" y="242"/>
                    <a:pt x="9" y="301"/>
                    <a:pt x="42" y="355"/>
                  </a:cubicBezTo>
                  <a:cubicBezTo>
                    <a:pt x="81" y="420"/>
                    <a:pt x="150" y="469"/>
                    <a:pt x="230" y="490"/>
                  </a:cubicBezTo>
                  <a:cubicBezTo>
                    <a:pt x="355" y="523"/>
                    <a:pt x="495" y="484"/>
                    <a:pt x="604" y="386"/>
                  </a:cubicBezTo>
                  <a:cubicBezTo>
                    <a:pt x="652" y="343"/>
                    <a:pt x="710" y="245"/>
                    <a:pt x="731" y="172"/>
                  </a:cubicBezTo>
                  <a:cubicBezTo>
                    <a:pt x="760" y="68"/>
                    <a:pt x="760" y="68"/>
                    <a:pt x="760" y="68"/>
                  </a:cubicBezTo>
                  <a:lnTo>
                    <a:pt x="675" y="13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14" name="Freeform 2557"/>
            <p:cNvSpPr/>
            <p:nvPr/>
          </p:nvSpPr>
          <p:spPr bwMode="auto">
            <a:xfrm>
              <a:off x="3078846" y="3029745"/>
              <a:ext cx="2438087" cy="1674398"/>
            </a:xfrm>
            <a:custGeom>
              <a:avLst/>
              <a:gdLst>
                <a:gd name="T0" fmla="*/ 674 w 758"/>
                <a:gd name="T1" fmla="*/ 136 h 521"/>
                <a:gd name="T2" fmla="*/ 557 w 758"/>
                <a:gd name="T3" fmla="*/ 163 h 521"/>
                <a:gd name="T4" fmla="*/ 442 w 758"/>
                <a:gd name="T5" fmla="*/ 87 h 521"/>
                <a:gd name="T6" fmla="*/ 222 w 758"/>
                <a:gd name="T7" fmla="*/ 9 h 521"/>
                <a:gd name="T8" fmla="*/ 38 w 758"/>
                <a:gd name="T9" fmla="*/ 128 h 521"/>
                <a:gd name="T10" fmla="*/ 15 w 758"/>
                <a:gd name="T11" fmla="*/ 182 h 521"/>
                <a:gd name="T12" fmla="*/ 41 w 758"/>
                <a:gd name="T13" fmla="*/ 354 h 521"/>
                <a:gd name="T14" fmla="*/ 230 w 758"/>
                <a:gd name="T15" fmla="*/ 489 h 521"/>
                <a:gd name="T16" fmla="*/ 603 w 758"/>
                <a:gd name="T17" fmla="*/ 384 h 521"/>
                <a:gd name="T18" fmla="*/ 729 w 758"/>
                <a:gd name="T19" fmla="*/ 171 h 521"/>
                <a:gd name="T20" fmla="*/ 758 w 758"/>
                <a:gd name="T21" fmla="*/ 68 h 521"/>
                <a:gd name="T22" fmla="*/ 674 w 758"/>
                <a:gd name="T23" fmla="*/ 13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521">
                  <a:moveTo>
                    <a:pt x="674" y="136"/>
                  </a:moveTo>
                  <a:cubicBezTo>
                    <a:pt x="638" y="165"/>
                    <a:pt x="599" y="174"/>
                    <a:pt x="557" y="163"/>
                  </a:cubicBezTo>
                  <a:cubicBezTo>
                    <a:pt x="520" y="153"/>
                    <a:pt x="480" y="127"/>
                    <a:pt x="442" y="87"/>
                  </a:cubicBezTo>
                  <a:cubicBezTo>
                    <a:pt x="386" y="29"/>
                    <a:pt x="304" y="0"/>
                    <a:pt x="222" y="9"/>
                  </a:cubicBezTo>
                  <a:cubicBezTo>
                    <a:pt x="142" y="18"/>
                    <a:pt x="75" y="61"/>
                    <a:pt x="38" y="128"/>
                  </a:cubicBezTo>
                  <a:cubicBezTo>
                    <a:pt x="28" y="146"/>
                    <a:pt x="20" y="164"/>
                    <a:pt x="15" y="182"/>
                  </a:cubicBezTo>
                  <a:cubicBezTo>
                    <a:pt x="0" y="241"/>
                    <a:pt x="8" y="300"/>
                    <a:pt x="41" y="354"/>
                  </a:cubicBezTo>
                  <a:cubicBezTo>
                    <a:pt x="80" y="418"/>
                    <a:pt x="149" y="468"/>
                    <a:pt x="230" y="489"/>
                  </a:cubicBezTo>
                  <a:cubicBezTo>
                    <a:pt x="354" y="521"/>
                    <a:pt x="493" y="482"/>
                    <a:pt x="603" y="384"/>
                  </a:cubicBezTo>
                  <a:cubicBezTo>
                    <a:pt x="651" y="341"/>
                    <a:pt x="709" y="243"/>
                    <a:pt x="729" y="171"/>
                  </a:cubicBezTo>
                  <a:cubicBezTo>
                    <a:pt x="758" y="68"/>
                    <a:pt x="758" y="68"/>
                    <a:pt x="758" y="68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15" name="Freeform 2558"/>
            <p:cNvSpPr/>
            <p:nvPr/>
          </p:nvSpPr>
          <p:spPr bwMode="auto">
            <a:xfrm>
              <a:off x="3078846" y="3029745"/>
              <a:ext cx="2434003" cy="1674398"/>
            </a:xfrm>
            <a:custGeom>
              <a:avLst/>
              <a:gdLst>
                <a:gd name="T0" fmla="*/ 674 w 757"/>
                <a:gd name="T1" fmla="*/ 136 h 521"/>
                <a:gd name="T2" fmla="*/ 557 w 757"/>
                <a:gd name="T3" fmla="*/ 163 h 521"/>
                <a:gd name="T4" fmla="*/ 441 w 757"/>
                <a:gd name="T5" fmla="*/ 87 h 521"/>
                <a:gd name="T6" fmla="*/ 222 w 757"/>
                <a:gd name="T7" fmla="*/ 9 h 521"/>
                <a:gd name="T8" fmla="*/ 38 w 757"/>
                <a:gd name="T9" fmla="*/ 128 h 521"/>
                <a:gd name="T10" fmla="*/ 16 w 757"/>
                <a:gd name="T11" fmla="*/ 182 h 521"/>
                <a:gd name="T12" fmla="*/ 42 w 757"/>
                <a:gd name="T13" fmla="*/ 354 h 521"/>
                <a:gd name="T14" fmla="*/ 230 w 757"/>
                <a:gd name="T15" fmla="*/ 488 h 521"/>
                <a:gd name="T16" fmla="*/ 602 w 757"/>
                <a:gd name="T17" fmla="*/ 384 h 521"/>
                <a:gd name="T18" fmla="*/ 729 w 757"/>
                <a:gd name="T19" fmla="*/ 170 h 521"/>
                <a:gd name="T20" fmla="*/ 757 w 757"/>
                <a:gd name="T21" fmla="*/ 69 h 521"/>
                <a:gd name="T22" fmla="*/ 674 w 757"/>
                <a:gd name="T23" fmla="*/ 13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521">
                  <a:moveTo>
                    <a:pt x="674" y="136"/>
                  </a:moveTo>
                  <a:cubicBezTo>
                    <a:pt x="638" y="166"/>
                    <a:pt x="599" y="175"/>
                    <a:pt x="557" y="163"/>
                  </a:cubicBezTo>
                  <a:cubicBezTo>
                    <a:pt x="519" y="153"/>
                    <a:pt x="479" y="127"/>
                    <a:pt x="441" y="87"/>
                  </a:cubicBezTo>
                  <a:cubicBezTo>
                    <a:pt x="386" y="30"/>
                    <a:pt x="304" y="0"/>
                    <a:pt x="222" y="9"/>
                  </a:cubicBezTo>
                  <a:cubicBezTo>
                    <a:pt x="142" y="18"/>
                    <a:pt x="75" y="62"/>
                    <a:pt x="38" y="128"/>
                  </a:cubicBezTo>
                  <a:cubicBezTo>
                    <a:pt x="28" y="146"/>
                    <a:pt x="21" y="164"/>
                    <a:pt x="16" y="182"/>
                  </a:cubicBezTo>
                  <a:cubicBezTo>
                    <a:pt x="0" y="241"/>
                    <a:pt x="9" y="300"/>
                    <a:pt x="42" y="354"/>
                  </a:cubicBezTo>
                  <a:cubicBezTo>
                    <a:pt x="81" y="418"/>
                    <a:pt x="149" y="467"/>
                    <a:pt x="230" y="488"/>
                  </a:cubicBezTo>
                  <a:cubicBezTo>
                    <a:pt x="354" y="521"/>
                    <a:pt x="493" y="482"/>
                    <a:pt x="602" y="384"/>
                  </a:cubicBezTo>
                  <a:cubicBezTo>
                    <a:pt x="650" y="341"/>
                    <a:pt x="708" y="243"/>
                    <a:pt x="729" y="170"/>
                  </a:cubicBezTo>
                  <a:cubicBezTo>
                    <a:pt x="757" y="69"/>
                    <a:pt x="757" y="69"/>
                    <a:pt x="757" y="69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16" name="Freeform 2559"/>
            <p:cNvSpPr/>
            <p:nvPr/>
          </p:nvSpPr>
          <p:spPr bwMode="auto">
            <a:xfrm>
              <a:off x="3081569" y="3032468"/>
              <a:ext cx="2428558" cy="1668953"/>
            </a:xfrm>
            <a:custGeom>
              <a:avLst/>
              <a:gdLst>
                <a:gd name="T0" fmla="*/ 674 w 755"/>
                <a:gd name="T1" fmla="*/ 136 h 519"/>
                <a:gd name="T2" fmla="*/ 556 w 755"/>
                <a:gd name="T3" fmla="*/ 163 h 519"/>
                <a:gd name="T4" fmla="*/ 440 w 755"/>
                <a:gd name="T5" fmla="*/ 87 h 519"/>
                <a:gd name="T6" fmla="*/ 222 w 755"/>
                <a:gd name="T7" fmla="*/ 9 h 519"/>
                <a:gd name="T8" fmla="*/ 38 w 755"/>
                <a:gd name="T9" fmla="*/ 128 h 519"/>
                <a:gd name="T10" fmla="*/ 15 w 755"/>
                <a:gd name="T11" fmla="*/ 181 h 519"/>
                <a:gd name="T12" fmla="*/ 41 w 755"/>
                <a:gd name="T13" fmla="*/ 352 h 519"/>
                <a:gd name="T14" fmla="*/ 229 w 755"/>
                <a:gd name="T15" fmla="*/ 487 h 519"/>
                <a:gd name="T16" fmla="*/ 601 w 755"/>
                <a:gd name="T17" fmla="*/ 383 h 519"/>
                <a:gd name="T18" fmla="*/ 727 w 755"/>
                <a:gd name="T19" fmla="*/ 169 h 519"/>
                <a:gd name="T20" fmla="*/ 755 w 755"/>
                <a:gd name="T21" fmla="*/ 70 h 519"/>
                <a:gd name="T22" fmla="*/ 674 w 755"/>
                <a:gd name="T23" fmla="*/ 13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5" h="519">
                  <a:moveTo>
                    <a:pt x="674" y="136"/>
                  </a:moveTo>
                  <a:cubicBezTo>
                    <a:pt x="637" y="165"/>
                    <a:pt x="598" y="174"/>
                    <a:pt x="556" y="163"/>
                  </a:cubicBezTo>
                  <a:cubicBezTo>
                    <a:pt x="518" y="153"/>
                    <a:pt x="478" y="127"/>
                    <a:pt x="440" y="87"/>
                  </a:cubicBezTo>
                  <a:cubicBezTo>
                    <a:pt x="385" y="29"/>
                    <a:pt x="303" y="0"/>
                    <a:pt x="222" y="9"/>
                  </a:cubicBezTo>
                  <a:cubicBezTo>
                    <a:pt x="142" y="18"/>
                    <a:pt x="75" y="61"/>
                    <a:pt x="38" y="128"/>
                  </a:cubicBezTo>
                  <a:cubicBezTo>
                    <a:pt x="28" y="145"/>
                    <a:pt x="20" y="163"/>
                    <a:pt x="15" y="181"/>
                  </a:cubicBezTo>
                  <a:cubicBezTo>
                    <a:pt x="0" y="240"/>
                    <a:pt x="9" y="299"/>
                    <a:pt x="41" y="352"/>
                  </a:cubicBezTo>
                  <a:cubicBezTo>
                    <a:pt x="80" y="417"/>
                    <a:pt x="148" y="466"/>
                    <a:pt x="229" y="487"/>
                  </a:cubicBezTo>
                  <a:cubicBezTo>
                    <a:pt x="353" y="519"/>
                    <a:pt x="492" y="480"/>
                    <a:pt x="601" y="383"/>
                  </a:cubicBezTo>
                  <a:cubicBezTo>
                    <a:pt x="649" y="340"/>
                    <a:pt x="707" y="242"/>
                    <a:pt x="727" y="169"/>
                  </a:cubicBezTo>
                  <a:cubicBezTo>
                    <a:pt x="755" y="70"/>
                    <a:pt x="755" y="70"/>
                    <a:pt x="755" y="70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17" name="Freeform 2560"/>
            <p:cNvSpPr/>
            <p:nvPr/>
          </p:nvSpPr>
          <p:spPr bwMode="auto">
            <a:xfrm>
              <a:off x="3110156" y="2869112"/>
              <a:ext cx="2470758" cy="1775134"/>
            </a:xfrm>
            <a:custGeom>
              <a:avLst/>
              <a:gdLst>
                <a:gd name="T0" fmla="*/ 681 w 768"/>
                <a:gd name="T1" fmla="*/ 161 h 552"/>
                <a:gd name="T2" fmla="*/ 561 w 768"/>
                <a:gd name="T3" fmla="*/ 184 h 552"/>
                <a:gd name="T4" fmla="*/ 452 w 768"/>
                <a:gd name="T5" fmla="*/ 98 h 552"/>
                <a:gd name="T6" fmla="*/ 241 w 768"/>
                <a:gd name="T7" fmla="*/ 6 h 552"/>
                <a:gd name="T8" fmla="*/ 65 w 768"/>
                <a:gd name="T9" fmla="*/ 134 h 552"/>
                <a:gd name="T10" fmla="*/ 21 w 768"/>
                <a:gd name="T11" fmla="*/ 179 h 552"/>
                <a:gd name="T12" fmla="*/ 31 w 768"/>
                <a:gd name="T13" fmla="*/ 361 h 552"/>
                <a:gd name="T14" fmla="*/ 206 w 768"/>
                <a:gd name="T15" fmla="*/ 511 h 552"/>
                <a:gd name="T16" fmla="*/ 587 w 768"/>
                <a:gd name="T17" fmla="*/ 419 h 552"/>
                <a:gd name="T18" fmla="*/ 731 w 768"/>
                <a:gd name="T19" fmla="*/ 199 h 552"/>
                <a:gd name="T20" fmla="*/ 768 w 768"/>
                <a:gd name="T21" fmla="*/ 95 h 552"/>
                <a:gd name="T22" fmla="*/ 681 w 768"/>
                <a:gd name="T23" fmla="*/ 16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8" h="552">
                  <a:moveTo>
                    <a:pt x="681" y="161"/>
                  </a:moveTo>
                  <a:cubicBezTo>
                    <a:pt x="641" y="191"/>
                    <a:pt x="602" y="198"/>
                    <a:pt x="561" y="184"/>
                  </a:cubicBezTo>
                  <a:cubicBezTo>
                    <a:pt x="524" y="172"/>
                    <a:pt x="486" y="142"/>
                    <a:pt x="452" y="98"/>
                  </a:cubicBezTo>
                  <a:cubicBezTo>
                    <a:pt x="402" y="35"/>
                    <a:pt x="323" y="0"/>
                    <a:pt x="241" y="6"/>
                  </a:cubicBezTo>
                  <a:cubicBezTo>
                    <a:pt x="161" y="12"/>
                    <a:pt x="107" y="65"/>
                    <a:pt x="65" y="134"/>
                  </a:cubicBezTo>
                  <a:cubicBezTo>
                    <a:pt x="53" y="152"/>
                    <a:pt x="27" y="160"/>
                    <a:pt x="21" y="179"/>
                  </a:cubicBezTo>
                  <a:cubicBezTo>
                    <a:pt x="0" y="240"/>
                    <a:pt x="4" y="302"/>
                    <a:pt x="31" y="361"/>
                  </a:cubicBezTo>
                  <a:cubicBezTo>
                    <a:pt x="64" y="431"/>
                    <a:pt x="128" y="486"/>
                    <a:pt x="206" y="511"/>
                  </a:cubicBezTo>
                  <a:cubicBezTo>
                    <a:pt x="327" y="552"/>
                    <a:pt x="469" y="517"/>
                    <a:pt x="587" y="419"/>
                  </a:cubicBezTo>
                  <a:cubicBezTo>
                    <a:pt x="638" y="376"/>
                    <a:pt x="704" y="275"/>
                    <a:pt x="731" y="199"/>
                  </a:cubicBezTo>
                  <a:cubicBezTo>
                    <a:pt x="768" y="95"/>
                    <a:pt x="768" y="95"/>
                    <a:pt x="768" y="95"/>
                  </a:cubicBezTo>
                  <a:lnTo>
                    <a:pt x="681" y="16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18" name="Freeform 2567"/>
            <p:cNvSpPr/>
            <p:nvPr/>
          </p:nvSpPr>
          <p:spPr bwMode="auto">
            <a:xfrm>
              <a:off x="3053662" y="2922202"/>
              <a:ext cx="2536101" cy="1794193"/>
            </a:xfrm>
            <a:custGeom>
              <a:avLst/>
              <a:gdLst>
                <a:gd name="T0" fmla="*/ 703 w 789"/>
                <a:gd name="T1" fmla="*/ 142 h 558"/>
                <a:gd name="T2" fmla="*/ 581 w 789"/>
                <a:gd name="T3" fmla="*/ 173 h 558"/>
                <a:gd name="T4" fmla="*/ 460 w 789"/>
                <a:gd name="T5" fmla="*/ 92 h 558"/>
                <a:gd name="T6" fmla="*/ 234 w 789"/>
                <a:gd name="T7" fmla="*/ 11 h 558"/>
                <a:gd name="T8" fmla="*/ 41 w 789"/>
                <a:gd name="T9" fmla="*/ 140 h 558"/>
                <a:gd name="T10" fmla="*/ 17 w 789"/>
                <a:gd name="T11" fmla="*/ 198 h 558"/>
                <a:gd name="T12" fmla="*/ 42 w 789"/>
                <a:gd name="T13" fmla="*/ 382 h 558"/>
                <a:gd name="T14" fmla="*/ 236 w 789"/>
                <a:gd name="T15" fmla="*/ 525 h 558"/>
                <a:gd name="T16" fmla="*/ 625 w 789"/>
                <a:gd name="T17" fmla="*/ 409 h 558"/>
                <a:gd name="T18" fmla="*/ 759 w 789"/>
                <a:gd name="T19" fmla="*/ 178 h 558"/>
                <a:gd name="T20" fmla="*/ 789 w 789"/>
                <a:gd name="T21" fmla="*/ 71 h 558"/>
                <a:gd name="T22" fmla="*/ 703 w 789"/>
                <a:gd name="T23" fmla="*/ 14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9" h="558">
                  <a:moveTo>
                    <a:pt x="703" y="142"/>
                  </a:moveTo>
                  <a:cubicBezTo>
                    <a:pt x="665" y="174"/>
                    <a:pt x="625" y="185"/>
                    <a:pt x="581" y="173"/>
                  </a:cubicBezTo>
                  <a:cubicBezTo>
                    <a:pt x="541" y="162"/>
                    <a:pt x="499" y="134"/>
                    <a:pt x="460" y="92"/>
                  </a:cubicBezTo>
                  <a:cubicBezTo>
                    <a:pt x="403" y="30"/>
                    <a:pt x="319" y="0"/>
                    <a:pt x="234" y="11"/>
                  </a:cubicBezTo>
                  <a:cubicBezTo>
                    <a:pt x="150" y="21"/>
                    <a:pt x="80" y="68"/>
                    <a:pt x="41" y="140"/>
                  </a:cubicBezTo>
                  <a:cubicBezTo>
                    <a:pt x="31" y="159"/>
                    <a:pt x="23" y="179"/>
                    <a:pt x="17" y="198"/>
                  </a:cubicBezTo>
                  <a:cubicBezTo>
                    <a:pt x="0" y="261"/>
                    <a:pt x="9" y="325"/>
                    <a:pt x="42" y="382"/>
                  </a:cubicBezTo>
                  <a:cubicBezTo>
                    <a:pt x="82" y="451"/>
                    <a:pt x="153" y="503"/>
                    <a:pt x="236" y="525"/>
                  </a:cubicBezTo>
                  <a:cubicBezTo>
                    <a:pt x="365" y="558"/>
                    <a:pt x="510" y="515"/>
                    <a:pt x="625" y="409"/>
                  </a:cubicBezTo>
                  <a:cubicBezTo>
                    <a:pt x="675" y="362"/>
                    <a:pt x="737" y="256"/>
                    <a:pt x="759" y="178"/>
                  </a:cubicBezTo>
                  <a:cubicBezTo>
                    <a:pt x="789" y="71"/>
                    <a:pt x="789" y="71"/>
                    <a:pt x="789" y="71"/>
                  </a:cubicBezTo>
                  <a:lnTo>
                    <a:pt x="703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19" name="Freeform 2574"/>
            <p:cNvSpPr/>
            <p:nvPr/>
          </p:nvSpPr>
          <p:spPr bwMode="auto">
            <a:xfrm>
              <a:off x="3037327" y="2936410"/>
              <a:ext cx="2363216" cy="1668953"/>
            </a:xfrm>
            <a:custGeom>
              <a:avLst/>
              <a:gdLst>
                <a:gd name="T0" fmla="*/ 735 w 735"/>
                <a:gd name="T1" fmla="*/ 163 h 519"/>
                <a:gd name="T2" fmla="*/ 445 w 735"/>
                <a:gd name="T3" fmla="*/ 110 h 519"/>
                <a:gd name="T4" fmla="*/ 81 w 735"/>
                <a:gd name="T5" fmla="*/ 151 h 519"/>
                <a:gd name="T6" fmla="*/ 255 w 735"/>
                <a:gd name="T7" fmla="*/ 486 h 519"/>
                <a:gd name="T8" fmla="*/ 612 w 735"/>
                <a:gd name="T9" fmla="*/ 378 h 519"/>
                <a:gd name="T10" fmla="*/ 735 w 735"/>
                <a:gd name="T11" fmla="*/ 16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5" h="519">
                  <a:moveTo>
                    <a:pt x="735" y="163"/>
                  </a:moveTo>
                  <a:cubicBezTo>
                    <a:pt x="633" y="248"/>
                    <a:pt x="524" y="196"/>
                    <a:pt x="445" y="110"/>
                  </a:cubicBezTo>
                  <a:cubicBezTo>
                    <a:pt x="343" y="0"/>
                    <a:pt x="155" y="16"/>
                    <a:pt x="81" y="151"/>
                  </a:cubicBezTo>
                  <a:cubicBezTo>
                    <a:pt x="0" y="300"/>
                    <a:pt x="107" y="447"/>
                    <a:pt x="255" y="486"/>
                  </a:cubicBezTo>
                  <a:cubicBezTo>
                    <a:pt x="382" y="519"/>
                    <a:pt x="515" y="467"/>
                    <a:pt x="612" y="378"/>
                  </a:cubicBezTo>
                  <a:cubicBezTo>
                    <a:pt x="655" y="338"/>
                    <a:pt x="714" y="239"/>
                    <a:pt x="735" y="163"/>
                  </a:cubicBezTo>
                  <a:close/>
                </a:path>
              </a:pathLst>
            </a:custGeom>
            <a:solidFill>
              <a:srgbClr val="5F9387"/>
            </a:solidFill>
            <a:ln>
              <a:noFill/>
            </a:ln>
            <a:scene3d>
              <a:camera prst="orthographicFront"/>
              <a:lightRig rig="balanced" dir="t">
                <a:rot lat="0" lon="0" rev="9600000"/>
              </a:lightRig>
            </a:scene3d>
            <a:sp3d>
              <a:bevelT w="114300" h="139700"/>
            </a:sp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20" name="Freeform 2579"/>
            <p:cNvSpPr/>
            <p:nvPr/>
          </p:nvSpPr>
          <p:spPr bwMode="auto">
            <a:xfrm>
              <a:off x="5241612" y="3516410"/>
              <a:ext cx="19058" cy="21781"/>
            </a:xfrm>
            <a:custGeom>
              <a:avLst/>
              <a:gdLst>
                <a:gd name="T0" fmla="*/ 5 w 6"/>
                <a:gd name="T1" fmla="*/ 7 h 7"/>
                <a:gd name="T2" fmla="*/ 6 w 6"/>
                <a:gd name="T3" fmla="*/ 7 h 7"/>
                <a:gd name="T4" fmla="*/ 6 w 6"/>
                <a:gd name="T5" fmla="*/ 6 h 7"/>
                <a:gd name="T6" fmla="*/ 5 w 6"/>
                <a:gd name="T7" fmla="*/ 1 h 7"/>
                <a:gd name="T8" fmla="*/ 4 w 6"/>
                <a:gd name="T9" fmla="*/ 0 h 7"/>
                <a:gd name="T10" fmla="*/ 4 w 6"/>
                <a:gd name="T11" fmla="*/ 1 h 7"/>
                <a:gd name="T12" fmla="*/ 4 w 6"/>
                <a:gd name="T13" fmla="*/ 5 h 7"/>
                <a:gd name="T14" fmla="*/ 1 w 6"/>
                <a:gd name="T15" fmla="*/ 2 h 7"/>
                <a:gd name="T16" fmla="*/ 0 w 6"/>
                <a:gd name="T17" fmla="*/ 3 h 7"/>
                <a:gd name="T18" fmla="*/ 0 w 6"/>
                <a:gd name="T19" fmla="*/ 4 h 7"/>
                <a:gd name="T20" fmla="*/ 5 w 6"/>
                <a:gd name="T21" fmla="*/ 7 h 7"/>
                <a:gd name="T22" fmla="*/ 5 w 6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5" y="3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3"/>
                    <a:pt x="4" y="5"/>
                  </a:cubicBezTo>
                  <a:cubicBezTo>
                    <a:pt x="3" y="4"/>
                    <a:pt x="2" y="3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2" y="5"/>
                    <a:pt x="4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lose/>
                </a:path>
              </a:pathLst>
            </a:custGeom>
            <a:solidFill>
              <a:sysClr val="window" lastClr="FFFFFF"/>
            </a:solidFill>
            <a:ln w="14288" cap="flat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21" name="Freeform 2581"/>
            <p:cNvSpPr/>
            <p:nvPr/>
          </p:nvSpPr>
          <p:spPr bwMode="auto">
            <a:xfrm>
              <a:off x="5256586" y="3573584"/>
              <a:ext cx="23142" cy="19058"/>
            </a:xfrm>
            <a:custGeom>
              <a:avLst/>
              <a:gdLst>
                <a:gd name="T0" fmla="*/ 7 w 7"/>
                <a:gd name="T1" fmla="*/ 4 h 6"/>
                <a:gd name="T2" fmla="*/ 7 w 7"/>
                <a:gd name="T3" fmla="*/ 3 h 6"/>
                <a:gd name="T4" fmla="*/ 7 w 7"/>
                <a:gd name="T5" fmla="*/ 3 h 6"/>
                <a:gd name="T6" fmla="*/ 1 w 7"/>
                <a:gd name="T7" fmla="*/ 0 h 6"/>
                <a:gd name="T8" fmla="*/ 0 w 7"/>
                <a:gd name="T9" fmla="*/ 1 h 6"/>
                <a:gd name="T10" fmla="*/ 1 w 7"/>
                <a:gd name="T11" fmla="*/ 2 h 6"/>
                <a:gd name="T12" fmla="*/ 4 w 7"/>
                <a:gd name="T13" fmla="*/ 3 h 6"/>
                <a:gd name="T14" fmla="*/ 1 w 7"/>
                <a:gd name="T15" fmla="*/ 4 h 6"/>
                <a:gd name="T16" fmla="*/ 0 w 7"/>
                <a:gd name="T17" fmla="*/ 5 h 6"/>
                <a:gd name="T18" fmla="*/ 1 w 7"/>
                <a:gd name="T19" fmla="*/ 6 h 6"/>
                <a:gd name="T20" fmla="*/ 7 w 7"/>
                <a:gd name="T21" fmla="*/ 4 h 6"/>
                <a:gd name="T22" fmla="*/ 7 w 7"/>
                <a:gd name="T2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">
                  <a:moveTo>
                    <a:pt x="7" y="4"/>
                  </a:move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2"/>
                    <a:pt x="3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2" y="2"/>
                    <a:pt x="3" y="3"/>
                    <a:pt x="4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solidFill>
              <a:sysClr val="window" lastClr="FFFFFF"/>
            </a:solidFill>
            <a:ln w="14288" cap="flat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22" name="Freeform 2583"/>
            <p:cNvSpPr/>
            <p:nvPr/>
          </p:nvSpPr>
          <p:spPr bwMode="auto">
            <a:xfrm>
              <a:off x="5260670" y="3599449"/>
              <a:ext cx="25865" cy="23142"/>
            </a:xfrm>
            <a:custGeom>
              <a:avLst/>
              <a:gdLst>
                <a:gd name="T0" fmla="*/ 8 w 8"/>
                <a:gd name="T1" fmla="*/ 1 h 7"/>
                <a:gd name="T2" fmla="*/ 7 w 8"/>
                <a:gd name="T3" fmla="*/ 0 h 7"/>
                <a:gd name="T4" fmla="*/ 7 w 8"/>
                <a:gd name="T5" fmla="*/ 0 h 7"/>
                <a:gd name="T6" fmla="*/ 1 w 8"/>
                <a:gd name="T7" fmla="*/ 3 h 7"/>
                <a:gd name="T8" fmla="*/ 1 w 8"/>
                <a:gd name="T9" fmla="*/ 4 h 7"/>
                <a:gd name="T10" fmla="*/ 2 w 8"/>
                <a:gd name="T11" fmla="*/ 4 h 7"/>
                <a:gd name="T12" fmla="*/ 5 w 8"/>
                <a:gd name="T13" fmla="*/ 2 h 7"/>
                <a:gd name="T14" fmla="*/ 4 w 8"/>
                <a:gd name="T15" fmla="*/ 6 h 7"/>
                <a:gd name="T16" fmla="*/ 4 w 8"/>
                <a:gd name="T17" fmla="*/ 7 h 7"/>
                <a:gd name="T18" fmla="*/ 5 w 8"/>
                <a:gd name="T19" fmla="*/ 7 h 7"/>
                <a:gd name="T20" fmla="*/ 8 w 8"/>
                <a:gd name="T21" fmla="*/ 1 h 7"/>
                <a:gd name="T22" fmla="*/ 8 w 8"/>
                <a:gd name="T2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7">
                  <a:moveTo>
                    <a:pt x="8" y="1"/>
                  </a:move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1"/>
                    <a:pt x="3" y="2"/>
                    <a:pt x="1" y="3"/>
                  </a:cubicBezTo>
                  <a:cubicBezTo>
                    <a:pt x="1" y="3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3"/>
                    <a:pt x="4" y="3"/>
                    <a:pt x="5" y="2"/>
                  </a:cubicBezTo>
                  <a:cubicBezTo>
                    <a:pt x="5" y="3"/>
                    <a:pt x="4" y="5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5"/>
                    <a:pt x="7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lose/>
                </a:path>
              </a:pathLst>
            </a:custGeom>
            <a:solidFill>
              <a:sysClr val="window" lastClr="FFFFFF"/>
            </a:solidFill>
            <a:ln w="14288" cap="flat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23" name="Freeform 2584"/>
            <p:cNvSpPr>
              <a:spLocks noEditPoints="1"/>
            </p:cNvSpPr>
            <p:nvPr/>
          </p:nvSpPr>
          <p:spPr bwMode="auto">
            <a:xfrm>
              <a:off x="3251392" y="3113465"/>
              <a:ext cx="2009278" cy="1370829"/>
            </a:xfrm>
            <a:custGeom>
              <a:avLst/>
              <a:gdLst>
                <a:gd name="T0" fmla="*/ 614 w 625"/>
                <a:gd name="T1" fmla="*/ 191 h 426"/>
                <a:gd name="T2" fmla="*/ 597 w 625"/>
                <a:gd name="T3" fmla="*/ 222 h 426"/>
                <a:gd name="T4" fmla="*/ 603 w 625"/>
                <a:gd name="T5" fmla="*/ 163 h 426"/>
                <a:gd name="T6" fmla="*/ 583 w 625"/>
                <a:gd name="T7" fmla="*/ 242 h 426"/>
                <a:gd name="T8" fmla="*/ 576 w 625"/>
                <a:gd name="T9" fmla="*/ 252 h 426"/>
                <a:gd name="T10" fmla="*/ 564 w 625"/>
                <a:gd name="T11" fmla="*/ 272 h 426"/>
                <a:gd name="T12" fmla="*/ 593 w 625"/>
                <a:gd name="T13" fmla="*/ 166 h 426"/>
                <a:gd name="T14" fmla="*/ 549 w 625"/>
                <a:gd name="T15" fmla="*/ 292 h 426"/>
                <a:gd name="T16" fmla="*/ 533 w 625"/>
                <a:gd name="T17" fmla="*/ 310 h 426"/>
                <a:gd name="T18" fmla="*/ 568 w 625"/>
                <a:gd name="T19" fmla="*/ 170 h 426"/>
                <a:gd name="T20" fmla="*/ 544 w 625"/>
                <a:gd name="T21" fmla="*/ 170 h 426"/>
                <a:gd name="T22" fmla="*/ 486 w 625"/>
                <a:gd name="T23" fmla="*/ 348 h 426"/>
                <a:gd name="T24" fmla="*/ 465 w 625"/>
                <a:gd name="T25" fmla="*/ 362 h 426"/>
                <a:gd name="T26" fmla="*/ 508 w 625"/>
                <a:gd name="T27" fmla="*/ 163 h 426"/>
                <a:gd name="T28" fmla="*/ 445 w 625"/>
                <a:gd name="T29" fmla="*/ 373 h 426"/>
                <a:gd name="T30" fmla="*/ 486 w 625"/>
                <a:gd name="T31" fmla="*/ 156 h 426"/>
                <a:gd name="T32" fmla="*/ 435 w 625"/>
                <a:gd name="T33" fmla="*/ 380 h 426"/>
                <a:gd name="T34" fmla="*/ 414 w 625"/>
                <a:gd name="T35" fmla="*/ 391 h 426"/>
                <a:gd name="T36" fmla="*/ 475 w 625"/>
                <a:gd name="T37" fmla="*/ 152 h 426"/>
                <a:gd name="T38" fmla="*/ 453 w 625"/>
                <a:gd name="T39" fmla="*/ 141 h 426"/>
                <a:gd name="T40" fmla="*/ 357 w 625"/>
                <a:gd name="T41" fmla="*/ 412 h 426"/>
                <a:gd name="T42" fmla="*/ 422 w 625"/>
                <a:gd name="T43" fmla="*/ 122 h 426"/>
                <a:gd name="T44" fmla="*/ 333 w 625"/>
                <a:gd name="T45" fmla="*/ 417 h 426"/>
                <a:gd name="T46" fmla="*/ 404 w 625"/>
                <a:gd name="T47" fmla="*/ 106 h 426"/>
                <a:gd name="T48" fmla="*/ 322 w 625"/>
                <a:gd name="T49" fmla="*/ 420 h 426"/>
                <a:gd name="T50" fmla="*/ 395 w 625"/>
                <a:gd name="T51" fmla="*/ 99 h 426"/>
                <a:gd name="T52" fmla="*/ 297 w 625"/>
                <a:gd name="T53" fmla="*/ 424 h 426"/>
                <a:gd name="T54" fmla="*/ 273 w 625"/>
                <a:gd name="T55" fmla="*/ 425 h 426"/>
                <a:gd name="T56" fmla="*/ 359 w 625"/>
                <a:gd name="T57" fmla="*/ 65 h 426"/>
                <a:gd name="T58" fmla="*/ 236 w 625"/>
                <a:gd name="T59" fmla="*/ 424 h 426"/>
                <a:gd name="T60" fmla="*/ 332 w 625"/>
                <a:gd name="T61" fmla="*/ 41 h 426"/>
                <a:gd name="T62" fmla="*/ 225 w 625"/>
                <a:gd name="T63" fmla="*/ 422 h 426"/>
                <a:gd name="T64" fmla="*/ 323 w 625"/>
                <a:gd name="T65" fmla="*/ 34 h 426"/>
                <a:gd name="T66" fmla="*/ 202 w 625"/>
                <a:gd name="T67" fmla="*/ 418 h 426"/>
                <a:gd name="T68" fmla="*/ 302 w 625"/>
                <a:gd name="T69" fmla="*/ 23 h 426"/>
                <a:gd name="T70" fmla="*/ 179 w 625"/>
                <a:gd name="T71" fmla="*/ 412 h 426"/>
                <a:gd name="T72" fmla="*/ 156 w 625"/>
                <a:gd name="T73" fmla="*/ 404 h 426"/>
                <a:gd name="T74" fmla="*/ 244 w 625"/>
                <a:gd name="T75" fmla="*/ 5 h 426"/>
                <a:gd name="T76" fmla="*/ 122 w 625"/>
                <a:gd name="T77" fmla="*/ 389 h 426"/>
                <a:gd name="T78" fmla="*/ 220 w 625"/>
                <a:gd name="T79" fmla="*/ 0 h 426"/>
                <a:gd name="T80" fmla="*/ 102 w 625"/>
                <a:gd name="T81" fmla="*/ 375 h 426"/>
                <a:gd name="T82" fmla="*/ 209 w 625"/>
                <a:gd name="T83" fmla="*/ 1 h 426"/>
                <a:gd name="T84" fmla="*/ 93 w 625"/>
                <a:gd name="T85" fmla="*/ 369 h 426"/>
                <a:gd name="T86" fmla="*/ 185 w 625"/>
                <a:gd name="T87" fmla="*/ 2 h 426"/>
                <a:gd name="T88" fmla="*/ 74 w 625"/>
                <a:gd name="T89" fmla="*/ 354 h 426"/>
                <a:gd name="T90" fmla="*/ 160 w 625"/>
                <a:gd name="T91" fmla="*/ 6 h 426"/>
                <a:gd name="T92" fmla="*/ 137 w 625"/>
                <a:gd name="T93" fmla="*/ 13 h 426"/>
                <a:gd name="T94" fmla="*/ 40 w 625"/>
                <a:gd name="T95" fmla="*/ 318 h 426"/>
                <a:gd name="T96" fmla="*/ 103 w 625"/>
                <a:gd name="T97" fmla="*/ 27 h 426"/>
                <a:gd name="T98" fmla="*/ 21 w 625"/>
                <a:gd name="T99" fmla="*/ 288 h 426"/>
                <a:gd name="T100" fmla="*/ 83 w 625"/>
                <a:gd name="T101" fmla="*/ 40 h 426"/>
                <a:gd name="T102" fmla="*/ 12 w 625"/>
                <a:gd name="T103" fmla="*/ 265 h 426"/>
                <a:gd name="T104" fmla="*/ 74 w 625"/>
                <a:gd name="T105" fmla="*/ 47 h 426"/>
                <a:gd name="T106" fmla="*/ 9 w 625"/>
                <a:gd name="T107" fmla="*/ 254 h 426"/>
                <a:gd name="T108" fmla="*/ 57 w 625"/>
                <a:gd name="T109" fmla="*/ 64 h 426"/>
                <a:gd name="T110" fmla="*/ 3 w 625"/>
                <a:gd name="T111" fmla="*/ 231 h 426"/>
                <a:gd name="T112" fmla="*/ 1 w 625"/>
                <a:gd name="T113" fmla="*/ 207 h 426"/>
                <a:gd name="T114" fmla="*/ 27 w 625"/>
                <a:gd name="T115" fmla="*/ 106 h 426"/>
                <a:gd name="T116" fmla="*/ 1 w 625"/>
                <a:gd name="T117" fmla="*/ 183 h 426"/>
                <a:gd name="T118" fmla="*/ 13 w 625"/>
                <a:gd name="T119" fmla="*/ 136 h 426"/>
                <a:gd name="T120" fmla="*/ 8 w 625"/>
                <a:gd name="T121" fmla="*/ 14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5" h="426">
                  <a:moveTo>
                    <a:pt x="625" y="169"/>
                  </a:moveTo>
                  <a:cubicBezTo>
                    <a:pt x="623" y="173"/>
                    <a:pt x="622" y="176"/>
                    <a:pt x="620" y="180"/>
                  </a:cubicBezTo>
                  <a:cubicBezTo>
                    <a:pt x="620" y="180"/>
                    <a:pt x="619" y="180"/>
                    <a:pt x="619" y="180"/>
                  </a:cubicBezTo>
                  <a:cubicBezTo>
                    <a:pt x="618" y="180"/>
                    <a:pt x="618" y="180"/>
                    <a:pt x="618" y="179"/>
                  </a:cubicBezTo>
                  <a:cubicBezTo>
                    <a:pt x="620" y="176"/>
                    <a:pt x="622" y="172"/>
                    <a:pt x="624" y="168"/>
                  </a:cubicBezTo>
                  <a:cubicBezTo>
                    <a:pt x="624" y="168"/>
                    <a:pt x="624" y="168"/>
                    <a:pt x="625" y="168"/>
                  </a:cubicBezTo>
                  <a:cubicBezTo>
                    <a:pt x="625" y="168"/>
                    <a:pt x="625" y="169"/>
                    <a:pt x="625" y="169"/>
                  </a:cubicBezTo>
                  <a:cubicBezTo>
                    <a:pt x="625" y="169"/>
                    <a:pt x="625" y="169"/>
                    <a:pt x="625" y="169"/>
                  </a:cubicBezTo>
                  <a:close/>
                  <a:moveTo>
                    <a:pt x="614" y="191"/>
                  </a:moveTo>
                  <a:cubicBezTo>
                    <a:pt x="612" y="194"/>
                    <a:pt x="611" y="198"/>
                    <a:pt x="609" y="201"/>
                  </a:cubicBezTo>
                  <a:cubicBezTo>
                    <a:pt x="608" y="202"/>
                    <a:pt x="608" y="202"/>
                    <a:pt x="608" y="202"/>
                  </a:cubicBezTo>
                  <a:cubicBezTo>
                    <a:pt x="607" y="202"/>
                    <a:pt x="607" y="201"/>
                    <a:pt x="607" y="201"/>
                  </a:cubicBezTo>
                  <a:cubicBezTo>
                    <a:pt x="609" y="197"/>
                    <a:pt x="611" y="194"/>
                    <a:pt x="613" y="190"/>
                  </a:cubicBezTo>
                  <a:cubicBezTo>
                    <a:pt x="613" y="190"/>
                    <a:pt x="614" y="189"/>
                    <a:pt x="614" y="190"/>
                  </a:cubicBezTo>
                  <a:cubicBezTo>
                    <a:pt x="614" y="190"/>
                    <a:pt x="614" y="190"/>
                    <a:pt x="614" y="191"/>
                  </a:cubicBezTo>
                  <a:cubicBezTo>
                    <a:pt x="614" y="191"/>
                    <a:pt x="614" y="191"/>
                    <a:pt x="614" y="191"/>
                  </a:cubicBezTo>
                  <a:close/>
                  <a:moveTo>
                    <a:pt x="603" y="212"/>
                  </a:moveTo>
                  <a:cubicBezTo>
                    <a:pt x="601" y="216"/>
                    <a:pt x="599" y="219"/>
                    <a:pt x="597" y="222"/>
                  </a:cubicBezTo>
                  <a:cubicBezTo>
                    <a:pt x="597" y="223"/>
                    <a:pt x="596" y="223"/>
                    <a:pt x="596" y="223"/>
                  </a:cubicBezTo>
                  <a:cubicBezTo>
                    <a:pt x="595" y="223"/>
                    <a:pt x="595" y="222"/>
                    <a:pt x="596" y="222"/>
                  </a:cubicBezTo>
                  <a:cubicBezTo>
                    <a:pt x="598" y="218"/>
                    <a:pt x="600" y="215"/>
                    <a:pt x="602" y="211"/>
                  </a:cubicBezTo>
                  <a:cubicBezTo>
                    <a:pt x="602" y="211"/>
                    <a:pt x="602" y="211"/>
                    <a:pt x="603" y="211"/>
                  </a:cubicBezTo>
                  <a:cubicBezTo>
                    <a:pt x="603" y="211"/>
                    <a:pt x="603" y="212"/>
                    <a:pt x="603" y="212"/>
                  </a:cubicBezTo>
                  <a:cubicBezTo>
                    <a:pt x="603" y="212"/>
                    <a:pt x="603" y="212"/>
                    <a:pt x="603" y="212"/>
                  </a:cubicBezTo>
                  <a:close/>
                  <a:moveTo>
                    <a:pt x="615" y="160"/>
                  </a:moveTo>
                  <a:cubicBezTo>
                    <a:pt x="612" y="161"/>
                    <a:pt x="608" y="162"/>
                    <a:pt x="604" y="163"/>
                  </a:cubicBezTo>
                  <a:cubicBezTo>
                    <a:pt x="604" y="164"/>
                    <a:pt x="603" y="163"/>
                    <a:pt x="603" y="163"/>
                  </a:cubicBezTo>
                  <a:cubicBezTo>
                    <a:pt x="603" y="163"/>
                    <a:pt x="603" y="162"/>
                    <a:pt x="604" y="162"/>
                  </a:cubicBezTo>
                  <a:cubicBezTo>
                    <a:pt x="607" y="161"/>
                    <a:pt x="611" y="160"/>
                    <a:pt x="615" y="158"/>
                  </a:cubicBezTo>
                  <a:cubicBezTo>
                    <a:pt x="615" y="158"/>
                    <a:pt x="616" y="158"/>
                    <a:pt x="616" y="159"/>
                  </a:cubicBezTo>
                  <a:cubicBezTo>
                    <a:pt x="616" y="159"/>
                    <a:pt x="616" y="159"/>
                    <a:pt x="616" y="159"/>
                  </a:cubicBezTo>
                  <a:cubicBezTo>
                    <a:pt x="616" y="159"/>
                    <a:pt x="616" y="159"/>
                    <a:pt x="615" y="160"/>
                  </a:cubicBezTo>
                  <a:close/>
                  <a:moveTo>
                    <a:pt x="591" y="233"/>
                  </a:moveTo>
                  <a:cubicBezTo>
                    <a:pt x="589" y="236"/>
                    <a:pt x="586" y="240"/>
                    <a:pt x="584" y="243"/>
                  </a:cubicBezTo>
                  <a:cubicBezTo>
                    <a:pt x="584" y="243"/>
                    <a:pt x="584" y="244"/>
                    <a:pt x="583" y="243"/>
                  </a:cubicBezTo>
                  <a:cubicBezTo>
                    <a:pt x="583" y="243"/>
                    <a:pt x="583" y="243"/>
                    <a:pt x="583" y="242"/>
                  </a:cubicBezTo>
                  <a:cubicBezTo>
                    <a:pt x="585" y="239"/>
                    <a:pt x="587" y="236"/>
                    <a:pt x="589" y="232"/>
                  </a:cubicBezTo>
                  <a:cubicBezTo>
                    <a:pt x="590" y="232"/>
                    <a:pt x="590" y="232"/>
                    <a:pt x="590" y="232"/>
                  </a:cubicBezTo>
                  <a:cubicBezTo>
                    <a:pt x="591" y="232"/>
                    <a:pt x="591" y="232"/>
                    <a:pt x="591" y="233"/>
                  </a:cubicBezTo>
                  <a:cubicBezTo>
                    <a:pt x="591" y="233"/>
                    <a:pt x="591" y="233"/>
                    <a:pt x="591" y="233"/>
                  </a:cubicBezTo>
                  <a:close/>
                  <a:moveTo>
                    <a:pt x="578" y="253"/>
                  </a:moveTo>
                  <a:cubicBezTo>
                    <a:pt x="575" y="257"/>
                    <a:pt x="573" y="260"/>
                    <a:pt x="571" y="263"/>
                  </a:cubicBezTo>
                  <a:cubicBezTo>
                    <a:pt x="571" y="264"/>
                    <a:pt x="570" y="264"/>
                    <a:pt x="570" y="263"/>
                  </a:cubicBezTo>
                  <a:cubicBezTo>
                    <a:pt x="569" y="263"/>
                    <a:pt x="569" y="263"/>
                    <a:pt x="570" y="262"/>
                  </a:cubicBezTo>
                  <a:cubicBezTo>
                    <a:pt x="572" y="259"/>
                    <a:pt x="574" y="256"/>
                    <a:pt x="576" y="252"/>
                  </a:cubicBezTo>
                  <a:cubicBezTo>
                    <a:pt x="577" y="252"/>
                    <a:pt x="577" y="252"/>
                    <a:pt x="577" y="252"/>
                  </a:cubicBezTo>
                  <a:cubicBezTo>
                    <a:pt x="578" y="252"/>
                    <a:pt x="578" y="253"/>
                    <a:pt x="578" y="253"/>
                  </a:cubicBezTo>
                  <a:cubicBezTo>
                    <a:pt x="578" y="253"/>
                    <a:pt x="578" y="253"/>
                    <a:pt x="578" y="253"/>
                  </a:cubicBezTo>
                  <a:close/>
                  <a:moveTo>
                    <a:pt x="564" y="273"/>
                  </a:moveTo>
                  <a:cubicBezTo>
                    <a:pt x="561" y="276"/>
                    <a:pt x="559" y="280"/>
                    <a:pt x="556" y="283"/>
                  </a:cubicBezTo>
                  <a:cubicBezTo>
                    <a:pt x="556" y="283"/>
                    <a:pt x="556" y="283"/>
                    <a:pt x="555" y="283"/>
                  </a:cubicBezTo>
                  <a:cubicBezTo>
                    <a:pt x="555" y="283"/>
                    <a:pt x="555" y="282"/>
                    <a:pt x="555" y="282"/>
                  </a:cubicBezTo>
                  <a:cubicBezTo>
                    <a:pt x="558" y="279"/>
                    <a:pt x="560" y="275"/>
                    <a:pt x="563" y="272"/>
                  </a:cubicBezTo>
                  <a:cubicBezTo>
                    <a:pt x="563" y="272"/>
                    <a:pt x="563" y="272"/>
                    <a:pt x="564" y="272"/>
                  </a:cubicBezTo>
                  <a:cubicBezTo>
                    <a:pt x="564" y="272"/>
                    <a:pt x="564" y="273"/>
                    <a:pt x="564" y="273"/>
                  </a:cubicBezTo>
                  <a:cubicBezTo>
                    <a:pt x="564" y="273"/>
                    <a:pt x="564" y="273"/>
                    <a:pt x="564" y="273"/>
                  </a:cubicBezTo>
                  <a:close/>
                  <a:moveTo>
                    <a:pt x="592" y="167"/>
                  </a:moveTo>
                  <a:cubicBezTo>
                    <a:pt x="588" y="167"/>
                    <a:pt x="584" y="168"/>
                    <a:pt x="580" y="169"/>
                  </a:cubicBezTo>
                  <a:cubicBezTo>
                    <a:pt x="580" y="169"/>
                    <a:pt x="580" y="169"/>
                    <a:pt x="579" y="168"/>
                  </a:cubicBezTo>
                  <a:cubicBezTo>
                    <a:pt x="579" y="168"/>
                    <a:pt x="580" y="167"/>
                    <a:pt x="580" y="167"/>
                  </a:cubicBezTo>
                  <a:cubicBezTo>
                    <a:pt x="584" y="167"/>
                    <a:pt x="588" y="166"/>
                    <a:pt x="592" y="165"/>
                  </a:cubicBezTo>
                  <a:cubicBezTo>
                    <a:pt x="592" y="165"/>
                    <a:pt x="593" y="165"/>
                    <a:pt x="593" y="166"/>
                  </a:cubicBezTo>
                  <a:cubicBezTo>
                    <a:pt x="593" y="166"/>
                    <a:pt x="593" y="166"/>
                    <a:pt x="593" y="166"/>
                  </a:cubicBezTo>
                  <a:cubicBezTo>
                    <a:pt x="593" y="166"/>
                    <a:pt x="593" y="166"/>
                    <a:pt x="592" y="167"/>
                  </a:cubicBezTo>
                  <a:close/>
                  <a:moveTo>
                    <a:pt x="549" y="292"/>
                  </a:moveTo>
                  <a:cubicBezTo>
                    <a:pt x="546" y="295"/>
                    <a:pt x="544" y="298"/>
                    <a:pt x="541" y="301"/>
                  </a:cubicBezTo>
                  <a:cubicBezTo>
                    <a:pt x="541" y="302"/>
                    <a:pt x="540" y="302"/>
                    <a:pt x="540" y="301"/>
                  </a:cubicBezTo>
                  <a:cubicBezTo>
                    <a:pt x="540" y="301"/>
                    <a:pt x="540" y="301"/>
                    <a:pt x="540" y="300"/>
                  </a:cubicBezTo>
                  <a:cubicBezTo>
                    <a:pt x="542" y="297"/>
                    <a:pt x="545" y="294"/>
                    <a:pt x="548" y="291"/>
                  </a:cubicBezTo>
                  <a:cubicBezTo>
                    <a:pt x="548" y="291"/>
                    <a:pt x="548" y="291"/>
                    <a:pt x="549" y="291"/>
                  </a:cubicBezTo>
                  <a:cubicBezTo>
                    <a:pt x="549" y="291"/>
                    <a:pt x="549" y="292"/>
                    <a:pt x="549" y="292"/>
                  </a:cubicBezTo>
                  <a:cubicBezTo>
                    <a:pt x="549" y="292"/>
                    <a:pt x="549" y="292"/>
                    <a:pt x="549" y="292"/>
                  </a:cubicBezTo>
                  <a:close/>
                  <a:moveTo>
                    <a:pt x="532" y="310"/>
                  </a:moveTo>
                  <a:cubicBezTo>
                    <a:pt x="532" y="311"/>
                    <a:pt x="531" y="311"/>
                    <a:pt x="530" y="312"/>
                  </a:cubicBezTo>
                  <a:cubicBezTo>
                    <a:pt x="528" y="314"/>
                    <a:pt x="526" y="316"/>
                    <a:pt x="524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2" y="318"/>
                    <a:pt x="522" y="317"/>
                    <a:pt x="523" y="317"/>
                  </a:cubicBezTo>
                  <a:cubicBezTo>
                    <a:pt x="525" y="315"/>
                    <a:pt x="527" y="313"/>
                    <a:pt x="529" y="311"/>
                  </a:cubicBezTo>
                  <a:cubicBezTo>
                    <a:pt x="530" y="310"/>
                    <a:pt x="531" y="310"/>
                    <a:pt x="531" y="309"/>
                  </a:cubicBezTo>
                  <a:cubicBezTo>
                    <a:pt x="532" y="309"/>
                    <a:pt x="532" y="309"/>
                    <a:pt x="533" y="309"/>
                  </a:cubicBezTo>
                  <a:cubicBezTo>
                    <a:pt x="533" y="309"/>
                    <a:pt x="533" y="309"/>
                    <a:pt x="533" y="310"/>
                  </a:cubicBezTo>
                  <a:cubicBezTo>
                    <a:pt x="533" y="310"/>
                    <a:pt x="533" y="310"/>
                    <a:pt x="532" y="310"/>
                  </a:cubicBezTo>
                  <a:close/>
                  <a:moveTo>
                    <a:pt x="568" y="170"/>
                  </a:moveTo>
                  <a:cubicBezTo>
                    <a:pt x="564" y="170"/>
                    <a:pt x="560" y="171"/>
                    <a:pt x="556" y="171"/>
                  </a:cubicBezTo>
                  <a:cubicBezTo>
                    <a:pt x="556" y="171"/>
                    <a:pt x="555" y="170"/>
                    <a:pt x="555" y="170"/>
                  </a:cubicBezTo>
                  <a:cubicBezTo>
                    <a:pt x="555" y="169"/>
                    <a:pt x="556" y="169"/>
                    <a:pt x="556" y="169"/>
                  </a:cubicBezTo>
                  <a:cubicBezTo>
                    <a:pt x="560" y="169"/>
                    <a:pt x="564" y="169"/>
                    <a:pt x="568" y="169"/>
                  </a:cubicBezTo>
                  <a:cubicBezTo>
                    <a:pt x="569" y="169"/>
                    <a:pt x="569" y="169"/>
                    <a:pt x="569" y="169"/>
                  </a:cubicBezTo>
                  <a:cubicBezTo>
                    <a:pt x="569" y="169"/>
                    <a:pt x="569" y="169"/>
                    <a:pt x="569" y="170"/>
                  </a:cubicBezTo>
                  <a:cubicBezTo>
                    <a:pt x="569" y="170"/>
                    <a:pt x="569" y="170"/>
                    <a:pt x="568" y="170"/>
                  </a:cubicBezTo>
                  <a:close/>
                  <a:moveTo>
                    <a:pt x="514" y="326"/>
                  </a:moveTo>
                  <a:cubicBezTo>
                    <a:pt x="511" y="329"/>
                    <a:pt x="508" y="331"/>
                    <a:pt x="505" y="334"/>
                  </a:cubicBezTo>
                  <a:cubicBezTo>
                    <a:pt x="505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7" y="330"/>
                    <a:pt x="510" y="328"/>
                    <a:pt x="513" y="325"/>
                  </a:cubicBezTo>
                  <a:cubicBezTo>
                    <a:pt x="514" y="325"/>
                    <a:pt x="514" y="325"/>
                    <a:pt x="515" y="325"/>
                  </a:cubicBezTo>
                  <a:cubicBezTo>
                    <a:pt x="515" y="325"/>
                    <a:pt x="515" y="325"/>
                    <a:pt x="515" y="326"/>
                  </a:cubicBezTo>
                  <a:cubicBezTo>
                    <a:pt x="515" y="326"/>
                    <a:pt x="515" y="326"/>
                    <a:pt x="514" y="326"/>
                  </a:cubicBezTo>
                  <a:close/>
                  <a:moveTo>
                    <a:pt x="544" y="170"/>
                  </a:moveTo>
                  <a:cubicBezTo>
                    <a:pt x="540" y="170"/>
                    <a:pt x="536" y="170"/>
                    <a:pt x="532" y="169"/>
                  </a:cubicBezTo>
                  <a:cubicBezTo>
                    <a:pt x="532" y="169"/>
                    <a:pt x="531" y="169"/>
                    <a:pt x="531" y="168"/>
                  </a:cubicBezTo>
                  <a:cubicBezTo>
                    <a:pt x="531" y="168"/>
                    <a:pt x="532" y="167"/>
                    <a:pt x="532" y="168"/>
                  </a:cubicBezTo>
                  <a:cubicBezTo>
                    <a:pt x="536" y="168"/>
                    <a:pt x="540" y="168"/>
                    <a:pt x="544" y="169"/>
                  </a:cubicBezTo>
                  <a:cubicBezTo>
                    <a:pt x="545" y="169"/>
                    <a:pt x="545" y="169"/>
                    <a:pt x="545" y="170"/>
                  </a:cubicBezTo>
                  <a:cubicBezTo>
                    <a:pt x="545" y="170"/>
                    <a:pt x="545" y="170"/>
                    <a:pt x="545" y="170"/>
                  </a:cubicBezTo>
                  <a:cubicBezTo>
                    <a:pt x="545" y="170"/>
                    <a:pt x="544" y="170"/>
                    <a:pt x="544" y="170"/>
                  </a:cubicBezTo>
                  <a:close/>
                  <a:moveTo>
                    <a:pt x="496" y="341"/>
                  </a:moveTo>
                  <a:cubicBezTo>
                    <a:pt x="492" y="344"/>
                    <a:pt x="489" y="346"/>
                    <a:pt x="486" y="348"/>
                  </a:cubicBezTo>
                  <a:cubicBezTo>
                    <a:pt x="486" y="349"/>
                    <a:pt x="485" y="349"/>
                    <a:pt x="485" y="348"/>
                  </a:cubicBezTo>
                  <a:cubicBezTo>
                    <a:pt x="485" y="348"/>
                    <a:pt x="485" y="347"/>
                    <a:pt x="485" y="347"/>
                  </a:cubicBezTo>
                  <a:cubicBezTo>
                    <a:pt x="488" y="345"/>
                    <a:pt x="492" y="342"/>
                    <a:pt x="495" y="340"/>
                  </a:cubicBezTo>
                  <a:cubicBezTo>
                    <a:pt x="495" y="340"/>
                    <a:pt x="496" y="340"/>
                    <a:pt x="496" y="340"/>
                  </a:cubicBezTo>
                  <a:cubicBezTo>
                    <a:pt x="496" y="340"/>
                    <a:pt x="496" y="341"/>
                    <a:pt x="496" y="341"/>
                  </a:cubicBezTo>
                  <a:cubicBezTo>
                    <a:pt x="496" y="341"/>
                    <a:pt x="496" y="341"/>
                    <a:pt x="496" y="341"/>
                  </a:cubicBezTo>
                  <a:close/>
                  <a:moveTo>
                    <a:pt x="476" y="355"/>
                  </a:moveTo>
                  <a:cubicBezTo>
                    <a:pt x="473" y="358"/>
                    <a:pt x="469" y="360"/>
                    <a:pt x="466" y="362"/>
                  </a:cubicBezTo>
                  <a:cubicBezTo>
                    <a:pt x="466" y="362"/>
                    <a:pt x="465" y="362"/>
                    <a:pt x="465" y="362"/>
                  </a:cubicBezTo>
                  <a:cubicBezTo>
                    <a:pt x="465" y="362"/>
                    <a:pt x="465" y="361"/>
                    <a:pt x="465" y="361"/>
                  </a:cubicBezTo>
                  <a:cubicBezTo>
                    <a:pt x="469" y="359"/>
                    <a:pt x="472" y="356"/>
                    <a:pt x="475" y="354"/>
                  </a:cubicBezTo>
                  <a:cubicBezTo>
                    <a:pt x="476" y="354"/>
                    <a:pt x="476" y="354"/>
                    <a:pt x="476" y="354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lose/>
                  <a:moveTo>
                    <a:pt x="520" y="167"/>
                  </a:moveTo>
                  <a:cubicBezTo>
                    <a:pt x="516" y="166"/>
                    <a:pt x="512" y="165"/>
                    <a:pt x="508" y="164"/>
                  </a:cubicBezTo>
                  <a:cubicBezTo>
                    <a:pt x="508" y="164"/>
                    <a:pt x="508" y="164"/>
                    <a:pt x="508" y="163"/>
                  </a:cubicBezTo>
                  <a:cubicBezTo>
                    <a:pt x="508" y="163"/>
                    <a:pt x="508" y="163"/>
                    <a:pt x="508" y="163"/>
                  </a:cubicBezTo>
                  <a:cubicBezTo>
                    <a:pt x="508" y="163"/>
                    <a:pt x="508" y="163"/>
                    <a:pt x="509" y="163"/>
                  </a:cubicBezTo>
                  <a:cubicBezTo>
                    <a:pt x="513" y="164"/>
                    <a:pt x="516" y="165"/>
                    <a:pt x="520" y="166"/>
                  </a:cubicBezTo>
                  <a:cubicBezTo>
                    <a:pt x="521" y="166"/>
                    <a:pt x="521" y="166"/>
                    <a:pt x="521" y="167"/>
                  </a:cubicBezTo>
                  <a:cubicBezTo>
                    <a:pt x="521" y="167"/>
                    <a:pt x="521" y="167"/>
                    <a:pt x="521" y="167"/>
                  </a:cubicBezTo>
                  <a:cubicBezTo>
                    <a:pt x="521" y="167"/>
                    <a:pt x="520" y="167"/>
                    <a:pt x="520" y="167"/>
                  </a:cubicBezTo>
                  <a:close/>
                  <a:moveTo>
                    <a:pt x="456" y="369"/>
                  </a:moveTo>
                  <a:cubicBezTo>
                    <a:pt x="452" y="371"/>
                    <a:pt x="449" y="373"/>
                    <a:pt x="445" y="375"/>
                  </a:cubicBezTo>
                  <a:cubicBezTo>
                    <a:pt x="445" y="375"/>
                    <a:pt x="445" y="375"/>
                    <a:pt x="444" y="374"/>
                  </a:cubicBezTo>
                  <a:cubicBezTo>
                    <a:pt x="444" y="374"/>
                    <a:pt x="444" y="374"/>
                    <a:pt x="445" y="373"/>
                  </a:cubicBezTo>
                  <a:cubicBezTo>
                    <a:pt x="448" y="371"/>
                    <a:pt x="452" y="369"/>
                    <a:pt x="455" y="367"/>
                  </a:cubicBezTo>
                  <a:cubicBezTo>
                    <a:pt x="455" y="367"/>
                    <a:pt x="456" y="367"/>
                    <a:pt x="456" y="368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6" y="368"/>
                    <a:pt x="456" y="368"/>
                    <a:pt x="456" y="369"/>
                  </a:cubicBezTo>
                  <a:close/>
                  <a:moveTo>
                    <a:pt x="498" y="161"/>
                  </a:moveTo>
                  <a:cubicBezTo>
                    <a:pt x="497" y="161"/>
                    <a:pt x="497" y="161"/>
                    <a:pt x="497" y="161"/>
                  </a:cubicBezTo>
                  <a:cubicBezTo>
                    <a:pt x="493" y="160"/>
                    <a:pt x="489" y="158"/>
                    <a:pt x="485" y="157"/>
                  </a:cubicBezTo>
                  <a:cubicBezTo>
                    <a:pt x="485" y="157"/>
                    <a:pt x="485" y="156"/>
                    <a:pt x="485" y="156"/>
                  </a:cubicBezTo>
                  <a:cubicBezTo>
                    <a:pt x="485" y="156"/>
                    <a:pt x="485" y="155"/>
                    <a:pt x="486" y="156"/>
                  </a:cubicBezTo>
                  <a:cubicBezTo>
                    <a:pt x="489" y="157"/>
                    <a:pt x="493" y="158"/>
                    <a:pt x="497" y="160"/>
                  </a:cubicBezTo>
                  <a:cubicBezTo>
                    <a:pt x="497" y="160"/>
                    <a:pt x="498" y="160"/>
                    <a:pt x="498" y="161"/>
                  </a:cubicBezTo>
                  <a:cubicBezTo>
                    <a:pt x="498" y="161"/>
                    <a:pt x="498" y="161"/>
                    <a:pt x="498" y="161"/>
                  </a:cubicBezTo>
                  <a:close/>
                  <a:moveTo>
                    <a:pt x="435" y="381"/>
                  </a:moveTo>
                  <a:cubicBezTo>
                    <a:pt x="431" y="382"/>
                    <a:pt x="428" y="384"/>
                    <a:pt x="424" y="386"/>
                  </a:cubicBezTo>
                  <a:cubicBezTo>
                    <a:pt x="424" y="386"/>
                    <a:pt x="423" y="386"/>
                    <a:pt x="423" y="386"/>
                  </a:cubicBezTo>
                  <a:cubicBezTo>
                    <a:pt x="423" y="385"/>
                    <a:pt x="423" y="385"/>
                    <a:pt x="423" y="385"/>
                  </a:cubicBezTo>
                  <a:cubicBezTo>
                    <a:pt x="427" y="383"/>
                    <a:pt x="430" y="381"/>
                    <a:pt x="434" y="379"/>
                  </a:cubicBezTo>
                  <a:cubicBezTo>
                    <a:pt x="434" y="379"/>
                    <a:pt x="435" y="379"/>
                    <a:pt x="435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5" y="380"/>
                    <a:pt x="435" y="380"/>
                    <a:pt x="435" y="381"/>
                  </a:cubicBezTo>
                  <a:close/>
                  <a:moveTo>
                    <a:pt x="413" y="391"/>
                  </a:moveTo>
                  <a:cubicBezTo>
                    <a:pt x="409" y="393"/>
                    <a:pt x="406" y="395"/>
                    <a:pt x="402" y="396"/>
                  </a:cubicBezTo>
                  <a:cubicBezTo>
                    <a:pt x="402" y="396"/>
                    <a:pt x="401" y="396"/>
                    <a:pt x="401" y="396"/>
                  </a:cubicBezTo>
                  <a:cubicBezTo>
                    <a:pt x="401" y="395"/>
                    <a:pt x="401" y="395"/>
                    <a:pt x="401" y="395"/>
                  </a:cubicBezTo>
                  <a:cubicBezTo>
                    <a:pt x="405" y="393"/>
                    <a:pt x="409" y="392"/>
                    <a:pt x="412" y="390"/>
                  </a:cubicBezTo>
                  <a:cubicBezTo>
                    <a:pt x="413" y="390"/>
                    <a:pt x="413" y="390"/>
                    <a:pt x="413" y="390"/>
                  </a:cubicBezTo>
                  <a:cubicBezTo>
                    <a:pt x="414" y="391"/>
                    <a:pt x="414" y="391"/>
                    <a:pt x="414" y="391"/>
                  </a:cubicBezTo>
                  <a:cubicBezTo>
                    <a:pt x="413" y="391"/>
                    <a:pt x="413" y="391"/>
                    <a:pt x="413" y="391"/>
                  </a:cubicBezTo>
                  <a:close/>
                  <a:moveTo>
                    <a:pt x="475" y="152"/>
                  </a:moveTo>
                  <a:cubicBezTo>
                    <a:pt x="475" y="152"/>
                    <a:pt x="474" y="153"/>
                    <a:pt x="474" y="152"/>
                  </a:cubicBezTo>
                  <a:cubicBezTo>
                    <a:pt x="470" y="151"/>
                    <a:pt x="467" y="149"/>
                    <a:pt x="463" y="147"/>
                  </a:cubicBezTo>
                  <a:cubicBezTo>
                    <a:pt x="463" y="147"/>
                    <a:pt x="463" y="147"/>
                    <a:pt x="463" y="146"/>
                  </a:cubicBezTo>
                  <a:cubicBezTo>
                    <a:pt x="463" y="146"/>
                    <a:pt x="463" y="146"/>
                    <a:pt x="464" y="146"/>
                  </a:cubicBezTo>
                  <a:cubicBezTo>
                    <a:pt x="467" y="148"/>
                    <a:pt x="471" y="149"/>
                    <a:pt x="475" y="151"/>
                  </a:cubicBezTo>
                  <a:cubicBezTo>
                    <a:pt x="475" y="151"/>
                    <a:pt x="475" y="152"/>
                    <a:pt x="475" y="152"/>
                  </a:cubicBezTo>
                  <a:cubicBezTo>
                    <a:pt x="475" y="152"/>
                    <a:pt x="475" y="152"/>
                    <a:pt x="475" y="152"/>
                  </a:cubicBezTo>
                  <a:close/>
                  <a:moveTo>
                    <a:pt x="391" y="401"/>
                  </a:moveTo>
                  <a:cubicBezTo>
                    <a:pt x="387" y="402"/>
                    <a:pt x="383" y="404"/>
                    <a:pt x="380" y="405"/>
                  </a:cubicBezTo>
                  <a:cubicBezTo>
                    <a:pt x="379" y="405"/>
                    <a:pt x="379" y="405"/>
                    <a:pt x="379" y="405"/>
                  </a:cubicBezTo>
                  <a:cubicBezTo>
                    <a:pt x="378" y="404"/>
                    <a:pt x="379" y="404"/>
                    <a:pt x="379" y="404"/>
                  </a:cubicBezTo>
                  <a:cubicBezTo>
                    <a:pt x="383" y="402"/>
                    <a:pt x="387" y="401"/>
                    <a:pt x="390" y="399"/>
                  </a:cubicBezTo>
                  <a:cubicBezTo>
                    <a:pt x="391" y="399"/>
                    <a:pt x="391" y="399"/>
                    <a:pt x="391" y="400"/>
                  </a:cubicBezTo>
                  <a:cubicBezTo>
                    <a:pt x="391" y="400"/>
                    <a:pt x="391" y="400"/>
                    <a:pt x="391" y="400"/>
                  </a:cubicBezTo>
                  <a:cubicBezTo>
                    <a:pt x="391" y="401"/>
                    <a:pt x="391" y="401"/>
                    <a:pt x="391" y="401"/>
                  </a:cubicBezTo>
                  <a:close/>
                  <a:moveTo>
                    <a:pt x="453" y="141"/>
                  </a:moveTo>
                  <a:cubicBezTo>
                    <a:pt x="453" y="142"/>
                    <a:pt x="453" y="142"/>
                    <a:pt x="452" y="142"/>
                  </a:cubicBezTo>
                  <a:cubicBezTo>
                    <a:pt x="449" y="140"/>
                    <a:pt x="445" y="138"/>
                    <a:pt x="442" y="135"/>
                  </a:cubicBezTo>
                  <a:cubicBezTo>
                    <a:pt x="442" y="135"/>
                    <a:pt x="441" y="135"/>
                    <a:pt x="442" y="134"/>
                  </a:cubicBezTo>
                  <a:cubicBezTo>
                    <a:pt x="442" y="134"/>
                    <a:pt x="442" y="134"/>
                    <a:pt x="443" y="134"/>
                  </a:cubicBezTo>
                  <a:cubicBezTo>
                    <a:pt x="446" y="136"/>
                    <a:pt x="450" y="138"/>
                    <a:pt x="453" y="140"/>
                  </a:cubicBezTo>
                  <a:cubicBezTo>
                    <a:pt x="453" y="140"/>
                    <a:pt x="454" y="141"/>
                    <a:pt x="453" y="141"/>
                  </a:cubicBezTo>
                  <a:cubicBezTo>
                    <a:pt x="453" y="141"/>
                    <a:pt x="453" y="141"/>
                    <a:pt x="453" y="141"/>
                  </a:cubicBezTo>
                  <a:close/>
                  <a:moveTo>
                    <a:pt x="368" y="409"/>
                  </a:moveTo>
                  <a:cubicBezTo>
                    <a:pt x="364" y="410"/>
                    <a:pt x="360" y="411"/>
                    <a:pt x="357" y="412"/>
                  </a:cubicBezTo>
                  <a:cubicBezTo>
                    <a:pt x="356" y="413"/>
                    <a:pt x="356" y="412"/>
                    <a:pt x="356" y="412"/>
                  </a:cubicBezTo>
                  <a:cubicBezTo>
                    <a:pt x="355" y="411"/>
                    <a:pt x="356" y="411"/>
                    <a:pt x="356" y="411"/>
                  </a:cubicBezTo>
                  <a:cubicBezTo>
                    <a:pt x="360" y="410"/>
                    <a:pt x="364" y="409"/>
                    <a:pt x="368" y="407"/>
                  </a:cubicBezTo>
                  <a:cubicBezTo>
                    <a:pt x="368" y="407"/>
                    <a:pt x="368" y="408"/>
                    <a:pt x="369" y="408"/>
                  </a:cubicBezTo>
                  <a:cubicBezTo>
                    <a:pt x="369" y="408"/>
                    <a:pt x="369" y="408"/>
                    <a:pt x="369" y="408"/>
                  </a:cubicBezTo>
                  <a:cubicBezTo>
                    <a:pt x="369" y="409"/>
                    <a:pt x="368" y="409"/>
                    <a:pt x="368" y="409"/>
                  </a:cubicBezTo>
                  <a:close/>
                  <a:moveTo>
                    <a:pt x="433" y="129"/>
                  </a:moveTo>
                  <a:cubicBezTo>
                    <a:pt x="433" y="129"/>
                    <a:pt x="432" y="129"/>
                    <a:pt x="432" y="129"/>
                  </a:cubicBezTo>
                  <a:cubicBezTo>
                    <a:pt x="428" y="127"/>
                    <a:pt x="425" y="124"/>
                    <a:pt x="422" y="122"/>
                  </a:cubicBezTo>
                  <a:cubicBezTo>
                    <a:pt x="421" y="122"/>
                    <a:pt x="421" y="121"/>
                    <a:pt x="422" y="121"/>
                  </a:cubicBezTo>
                  <a:cubicBezTo>
                    <a:pt x="422" y="121"/>
                    <a:pt x="422" y="121"/>
                    <a:pt x="423" y="121"/>
                  </a:cubicBezTo>
                  <a:cubicBezTo>
                    <a:pt x="426" y="123"/>
                    <a:pt x="429" y="125"/>
                    <a:pt x="433" y="128"/>
                  </a:cubicBezTo>
                  <a:cubicBezTo>
                    <a:pt x="433" y="128"/>
                    <a:pt x="433" y="128"/>
                    <a:pt x="433" y="129"/>
                  </a:cubicBezTo>
                  <a:cubicBezTo>
                    <a:pt x="433" y="129"/>
                    <a:pt x="433" y="129"/>
                    <a:pt x="433" y="129"/>
                  </a:cubicBezTo>
                  <a:close/>
                  <a:moveTo>
                    <a:pt x="345" y="416"/>
                  </a:moveTo>
                  <a:cubicBezTo>
                    <a:pt x="341" y="416"/>
                    <a:pt x="337" y="417"/>
                    <a:pt x="333" y="418"/>
                  </a:cubicBezTo>
                  <a:cubicBezTo>
                    <a:pt x="333" y="418"/>
                    <a:pt x="332" y="418"/>
                    <a:pt x="332" y="418"/>
                  </a:cubicBezTo>
                  <a:cubicBezTo>
                    <a:pt x="332" y="417"/>
                    <a:pt x="332" y="417"/>
                    <a:pt x="333" y="417"/>
                  </a:cubicBezTo>
                  <a:cubicBezTo>
                    <a:pt x="337" y="416"/>
                    <a:pt x="341" y="415"/>
                    <a:pt x="344" y="414"/>
                  </a:cubicBezTo>
                  <a:cubicBezTo>
                    <a:pt x="345" y="414"/>
                    <a:pt x="345" y="414"/>
                    <a:pt x="345" y="415"/>
                  </a:cubicBezTo>
                  <a:cubicBezTo>
                    <a:pt x="345" y="415"/>
                    <a:pt x="345" y="415"/>
                    <a:pt x="345" y="415"/>
                  </a:cubicBezTo>
                  <a:cubicBezTo>
                    <a:pt x="345" y="415"/>
                    <a:pt x="345" y="415"/>
                    <a:pt x="345" y="416"/>
                  </a:cubicBezTo>
                  <a:close/>
                  <a:moveTo>
                    <a:pt x="413" y="115"/>
                  </a:moveTo>
                  <a:cubicBezTo>
                    <a:pt x="413" y="115"/>
                    <a:pt x="412" y="115"/>
                    <a:pt x="412" y="115"/>
                  </a:cubicBezTo>
                  <a:cubicBezTo>
                    <a:pt x="409" y="112"/>
                    <a:pt x="406" y="110"/>
                    <a:pt x="403" y="107"/>
                  </a:cubicBezTo>
                  <a:cubicBezTo>
                    <a:pt x="402" y="107"/>
                    <a:pt x="402" y="107"/>
                    <a:pt x="403" y="106"/>
                  </a:cubicBezTo>
                  <a:cubicBezTo>
                    <a:pt x="403" y="106"/>
                    <a:pt x="403" y="106"/>
                    <a:pt x="404" y="106"/>
                  </a:cubicBezTo>
                  <a:cubicBezTo>
                    <a:pt x="407" y="109"/>
                    <a:pt x="410" y="111"/>
                    <a:pt x="413" y="114"/>
                  </a:cubicBezTo>
                  <a:cubicBezTo>
                    <a:pt x="413" y="114"/>
                    <a:pt x="413" y="114"/>
                    <a:pt x="413" y="114"/>
                  </a:cubicBezTo>
                  <a:cubicBezTo>
                    <a:pt x="413" y="115"/>
                    <a:pt x="413" y="115"/>
                    <a:pt x="413" y="115"/>
                  </a:cubicBezTo>
                  <a:close/>
                  <a:moveTo>
                    <a:pt x="321" y="421"/>
                  </a:moveTo>
                  <a:cubicBezTo>
                    <a:pt x="317" y="421"/>
                    <a:pt x="313" y="422"/>
                    <a:pt x="309" y="422"/>
                  </a:cubicBezTo>
                  <a:cubicBezTo>
                    <a:pt x="309" y="422"/>
                    <a:pt x="308" y="422"/>
                    <a:pt x="308" y="422"/>
                  </a:cubicBezTo>
                  <a:cubicBezTo>
                    <a:pt x="308" y="421"/>
                    <a:pt x="309" y="421"/>
                    <a:pt x="309" y="421"/>
                  </a:cubicBezTo>
                  <a:cubicBezTo>
                    <a:pt x="313" y="420"/>
                    <a:pt x="317" y="420"/>
                    <a:pt x="321" y="419"/>
                  </a:cubicBezTo>
                  <a:cubicBezTo>
                    <a:pt x="321" y="419"/>
                    <a:pt x="322" y="419"/>
                    <a:pt x="322" y="420"/>
                  </a:cubicBezTo>
                  <a:cubicBezTo>
                    <a:pt x="322" y="420"/>
                    <a:pt x="322" y="420"/>
                    <a:pt x="322" y="420"/>
                  </a:cubicBezTo>
                  <a:cubicBezTo>
                    <a:pt x="322" y="420"/>
                    <a:pt x="321" y="420"/>
                    <a:pt x="321" y="421"/>
                  </a:cubicBezTo>
                  <a:close/>
                  <a:moveTo>
                    <a:pt x="395" y="99"/>
                  </a:moveTo>
                  <a:cubicBezTo>
                    <a:pt x="394" y="100"/>
                    <a:pt x="394" y="100"/>
                    <a:pt x="393" y="99"/>
                  </a:cubicBezTo>
                  <a:cubicBezTo>
                    <a:pt x="390" y="97"/>
                    <a:pt x="387" y="94"/>
                    <a:pt x="385" y="91"/>
                  </a:cubicBezTo>
                  <a:cubicBezTo>
                    <a:pt x="384" y="91"/>
                    <a:pt x="384" y="90"/>
                    <a:pt x="384" y="90"/>
                  </a:cubicBezTo>
                  <a:cubicBezTo>
                    <a:pt x="385" y="90"/>
                    <a:pt x="385" y="90"/>
                    <a:pt x="386" y="90"/>
                  </a:cubicBezTo>
                  <a:cubicBezTo>
                    <a:pt x="388" y="93"/>
                    <a:pt x="391" y="96"/>
                    <a:pt x="394" y="98"/>
                  </a:cubicBezTo>
                  <a:cubicBezTo>
                    <a:pt x="395" y="98"/>
                    <a:pt x="395" y="99"/>
                    <a:pt x="395" y="99"/>
                  </a:cubicBezTo>
                  <a:cubicBezTo>
                    <a:pt x="395" y="99"/>
                    <a:pt x="395" y="99"/>
                    <a:pt x="395" y="99"/>
                  </a:cubicBezTo>
                  <a:close/>
                  <a:moveTo>
                    <a:pt x="297" y="424"/>
                  </a:moveTo>
                  <a:cubicBezTo>
                    <a:pt x="293" y="424"/>
                    <a:pt x="289" y="425"/>
                    <a:pt x="285" y="425"/>
                  </a:cubicBezTo>
                  <a:cubicBezTo>
                    <a:pt x="285" y="425"/>
                    <a:pt x="284" y="425"/>
                    <a:pt x="284" y="424"/>
                  </a:cubicBezTo>
                  <a:cubicBezTo>
                    <a:pt x="284" y="424"/>
                    <a:pt x="285" y="423"/>
                    <a:pt x="285" y="423"/>
                  </a:cubicBezTo>
                  <a:cubicBezTo>
                    <a:pt x="289" y="423"/>
                    <a:pt x="293" y="423"/>
                    <a:pt x="297" y="422"/>
                  </a:cubicBezTo>
                  <a:cubicBezTo>
                    <a:pt x="297" y="422"/>
                    <a:pt x="298" y="423"/>
                    <a:pt x="298" y="423"/>
                  </a:cubicBezTo>
                  <a:cubicBezTo>
                    <a:pt x="298" y="423"/>
                    <a:pt x="298" y="423"/>
                    <a:pt x="298" y="423"/>
                  </a:cubicBezTo>
                  <a:cubicBezTo>
                    <a:pt x="298" y="424"/>
                    <a:pt x="298" y="424"/>
                    <a:pt x="297" y="424"/>
                  </a:cubicBezTo>
                  <a:close/>
                  <a:moveTo>
                    <a:pt x="377" y="83"/>
                  </a:moveTo>
                  <a:cubicBezTo>
                    <a:pt x="377" y="83"/>
                    <a:pt x="376" y="83"/>
                    <a:pt x="376" y="83"/>
                  </a:cubicBezTo>
                  <a:cubicBezTo>
                    <a:pt x="373" y="80"/>
                    <a:pt x="370" y="77"/>
                    <a:pt x="367" y="74"/>
                  </a:cubicBezTo>
                  <a:cubicBezTo>
                    <a:pt x="367" y="74"/>
                    <a:pt x="367" y="73"/>
                    <a:pt x="367" y="73"/>
                  </a:cubicBezTo>
                  <a:cubicBezTo>
                    <a:pt x="368" y="73"/>
                    <a:pt x="368" y="73"/>
                    <a:pt x="368" y="73"/>
                  </a:cubicBezTo>
                  <a:cubicBezTo>
                    <a:pt x="371" y="76"/>
                    <a:pt x="374" y="79"/>
                    <a:pt x="377" y="82"/>
                  </a:cubicBezTo>
                  <a:cubicBezTo>
                    <a:pt x="377" y="82"/>
                    <a:pt x="377" y="82"/>
                    <a:pt x="377" y="83"/>
                  </a:cubicBezTo>
                  <a:cubicBezTo>
                    <a:pt x="377" y="83"/>
                    <a:pt x="377" y="83"/>
                    <a:pt x="377" y="83"/>
                  </a:cubicBezTo>
                  <a:close/>
                  <a:moveTo>
                    <a:pt x="273" y="425"/>
                  </a:moveTo>
                  <a:cubicBezTo>
                    <a:pt x="269" y="426"/>
                    <a:pt x="265" y="426"/>
                    <a:pt x="261" y="426"/>
                  </a:cubicBezTo>
                  <a:cubicBezTo>
                    <a:pt x="261" y="426"/>
                    <a:pt x="260" y="425"/>
                    <a:pt x="260" y="425"/>
                  </a:cubicBezTo>
                  <a:cubicBezTo>
                    <a:pt x="260" y="424"/>
                    <a:pt x="261" y="424"/>
                    <a:pt x="261" y="424"/>
                  </a:cubicBezTo>
                  <a:cubicBezTo>
                    <a:pt x="265" y="424"/>
                    <a:pt x="269" y="424"/>
                    <a:pt x="273" y="424"/>
                  </a:cubicBezTo>
                  <a:cubicBezTo>
                    <a:pt x="274" y="424"/>
                    <a:pt x="274" y="424"/>
                    <a:pt x="274" y="425"/>
                  </a:cubicBezTo>
                  <a:cubicBezTo>
                    <a:pt x="274" y="425"/>
                    <a:pt x="274" y="425"/>
                    <a:pt x="274" y="425"/>
                  </a:cubicBezTo>
                  <a:cubicBezTo>
                    <a:pt x="274" y="425"/>
                    <a:pt x="273" y="425"/>
                    <a:pt x="273" y="425"/>
                  </a:cubicBezTo>
                  <a:close/>
                  <a:moveTo>
                    <a:pt x="360" y="65"/>
                  </a:moveTo>
                  <a:cubicBezTo>
                    <a:pt x="360" y="66"/>
                    <a:pt x="359" y="66"/>
                    <a:pt x="359" y="65"/>
                  </a:cubicBezTo>
                  <a:cubicBezTo>
                    <a:pt x="356" y="63"/>
                    <a:pt x="353" y="60"/>
                    <a:pt x="350" y="57"/>
                  </a:cubicBezTo>
                  <a:cubicBezTo>
                    <a:pt x="350" y="57"/>
                    <a:pt x="350" y="56"/>
                    <a:pt x="350" y="56"/>
                  </a:cubicBezTo>
                  <a:cubicBezTo>
                    <a:pt x="351" y="56"/>
                    <a:pt x="351" y="56"/>
                    <a:pt x="352" y="56"/>
                  </a:cubicBezTo>
                  <a:cubicBezTo>
                    <a:pt x="354" y="59"/>
                    <a:pt x="357" y="61"/>
                    <a:pt x="360" y="64"/>
                  </a:cubicBezTo>
                  <a:cubicBezTo>
                    <a:pt x="360" y="65"/>
                    <a:pt x="360" y="65"/>
                    <a:pt x="360" y="65"/>
                  </a:cubicBezTo>
                  <a:cubicBezTo>
                    <a:pt x="360" y="65"/>
                    <a:pt x="360" y="65"/>
                    <a:pt x="360" y="65"/>
                  </a:cubicBezTo>
                  <a:close/>
                  <a:moveTo>
                    <a:pt x="249" y="425"/>
                  </a:moveTo>
                  <a:cubicBezTo>
                    <a:pt x="245" y="425"/>
                    <a:pt x="241" y="425"/>
                    <a:pt x="237" y="424"/>
                  </a:cubicBezTo>
                  <a:cubicBezTo>
                    <a:pt x="237" y="424"/>
                    <a:pt x="236" y="424"/>
                    <a:pt x="236" y="424"/>
                  </a:cubicBezTo>
                  <a:cubicBezTo>
                    <a:pt x="236" y="423"/>
                    <a:pt x="237" y="423"/>
                    <a:pt x="237" y="423"/>
                  </a:cubicBezTo>
                  <a:cubicBezTo>
                    <a:pt x="241" y="423"/>
                    <a:pt x="245" y="423"/>
                    <a:pt x="249" y="424"/>
                  </a:cubicBezTo>
                  <a:cubicBezTo>
                    <a:pt x="249" y="424"/>
                    <a:pt x="250" y="424"/>
                    <a:pt x="250" y="424"/>
                  </a:cubicBezTo>
                  <a:cubicBezTo>
                    <a:pt x="250" y="425"/>
                    <a:pt x="250" y="425"/>
                    <a:pt x="250" y="425"/>
                  </a:cubicBezTo>
                  <a:cubicBezTo>
                    <a:pt x="250" y="425"/>
                    <a:pt x="249" y="425"/>
                    <a:pt x="249" y="425"/>
                  </a:cubicBezTo>
                  <a:close/>
                  <a:moveTo>
                    <a:pt x="342" y="49"/>
                  </a:moveTo>
                  <a:cubicBezTo>
                    <a:pt x="342" y="49"/>
                    <a:pt x="342" y="49"/>
                    <a:pt x="341" y="49"/>
                  </a:cubicBezTo>
                  <a:cubicBezTo>
                    <a:pt x="338" y="47"/>
                    <a:pt x="335" y="44"/>
                    <a:pt x="332" y="42"/>
                  </a:cubicBezTo>
                  <a:cubicBezTo>
                    <a:pt x="332" y="42"/>
                    <a:pt x="332" y="41"/>
                    <a:pt x="332" y="41"/>
                  </a:cubicBezTo>
                  <a:cubicBezTo>
                    <a:pt x="332" y="40"/>
                    <a:pt x="332" y="40"/>
                    <a:pt x="333" y="41"/>
                  </a:cubicBezTo>
                  <a:cubicBezTo>
                    <a:pt x="336" y="43"/>
                    <a:pt x="339" y="45"/>
                    <a:pt x="342" y="48"/>
                  </a:cubicBezTo>
                  <a:cubicBezTo>
                    <a:pt x="343" y="48"/>
                    <a:pt x="343" y="48"/>
                    <a:pt x="343" y="49"/>
                  </a:cubicBezTo>
                  <a:cubicBezTo>
                    <a:pt x="343" y="49"/>
                    <a:pt x="343" y="49"/>
                    <a:pt x="342" y="49"/>
                  </a:cubicBezTo>
                  <a:close/>
                  <a:moveTo>
                    <a:pt x="225" y="423"/>
                  </a:moveTo>
                  <a:cubicBezTo>
                    <a:pt x="221" y="423"/>
                    <a:pt x="217" y="422"/>
                    <a:pt x="213" y="421"/>
                  </a:cubicBezTo>
                  <a:cubicBezTo>
                    <a:pt x="213" y="421"/>
                    <a:pt x="212" y="421"/>
                    <a:pt x="212" y="420"/>
                  </a:cubicBezTo>
                  <a:cubicBezTo>
                    <a:pt x="212" y="420"/>
                    <a:pt x="213" y="420"/>
                    <a:pt x="213" y="420"/>
                  </a:cubicBezTo>
                  <a:cubicBezTo>
                    <a:pt x="217" y="420"/>
                    <a:pt x="221" y="421"/>
                    <a:pt x="225" y="422"/>
                  </a:cubicBezTo>
                  <a:cubicBezTo>
                    <a:pt x="226" y="422"/>
                    <a:pt x="226" y="422"/>
                    <a:pt x="226" y="422"/>
                  </a:cubicBezTo>
                  <a:cubicBezTo>
                    <a:pt x="226" y="422"/>
                    <a:pt x="226" y="422"/>
                    <a:pt x="226" y="422"/>
                  </a:cubicBezTo>
                  <a:cubicBezTo>
                    <a:pt x="226" y="423"/>
                    <a:pt x="225" y="423"/>
                    <a:pt x="225" y="423"/>
                  </a:cubicBezTo>
                  <a:close/>
                  <a:moveTo>
                    <a:pt x="323" y="35"/>
                  </a:moveTo>
                  <a:cubicBezTo>
                    <a:pt x="323" y="35"/>
                    <a:pt x="322" y="35"/>
                    <a:pt x="322" y="35"/>
                  </a:cubicBezTo>
                  <a:cubicBezTo>
                    <a:pt x="319" y="33"/>
                    <a:pt x="315" y="31"/>
                    <a:pt x="312" y="29"/>
                  </a:cubicBezTo>
                  <a:cubicBezTo>
                    <a:pt x="311" y="29"/>
                    <a:pt x="311" y="28"/>
                    <a:pt x="311" y="28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6" y="29"/>
                    <a:pt x="319" y="32"/>
                    <a:pt x="323" y="34"/>
                  </a:cubicBezTo>
                  <a:cubicBezTo>
                    <a:pt x="323" y="34"/>
                    <a:pt x="323" y="34"/>
                    <a:pt x="323" y="35"/>
                  </a:cubicBezTo>
                  <a:cubicBezTo>
                    <a:pt x="323" y="35"/>
                    <a:pt x="323" y="35"/>
                    <a:pt x="323" y="35"/>
                  </a:cubicBezTo>
                  <a:close/>
                  <a:moveTo>
                    <a:pt x="201" y="419"/>
                  </a:moveTo>
                  <a:cubicBezTo>
                    <a:pt x="197" y="418"/>
                    <a:pt x="193" y="417"/>
                    <a:pt x="189" y="416"/>
                  </a:cubicBezTo>
                  <a:cubicBezTo>
                    <a:pt x="189" y="416"/>
                    <a:pt x="189" y="416"/>
                    <a:pt x="189" y="415"/>
                  </a:cubicBezTo>
                  <a:cubicBezTo>
                    <a:pt x="189" y="415"/>
                    <a:pt x="189" y="415"/>
                    <a:pt x="189" y="415"/>
                  </a:cubicBezTo>
                  <a:cubicBezTo>
                    <a:pt x="189" y="415"/>
                    <a:pt x="189" y="415"/>
                    <a:pt x="190" y="415"/>
                  </a:cubicBezTo>
                  <a:cubicBezTo>
                    <a:pt x="194" y="416"/>
                    <a:pt x="198" y="417"/>
                    <a:pt x="201" y="417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9"/>
                    <a:pt x="201" y="419"/>
                    <a:pt x="201" y="419"/>
                  </a:cubicBezTo>
                  <a:close/>
                  <a:moveTo>
                    <a:pt x="302" y="23"/>
                  </a:moveTo>
                  <a:cubicBezTo>
                    <a:pt x="302" y="23"/>
                    <a:pt x="301" y="23"/>
                    <a:pt x="301" y="23"/>
                  </a:cubicBezTo>
                  <a:cubicBezTo>
                    <a:pt x="297" y="21"/>
                    <a:pt x="294" y="20"/>
                    <a:pt x="290" y="18"/>
                  </a:cubicBezTo>
                  <a:cubicBezTo>
                    <a:pt x="290" y="18"/>
                    <a:pt x="290" y="18"/>
                    <a:pt x="290" y="17"/>
                  </a:cubicBezTo>
                  <a:cubicBezTo>
                    <a:pt x="290" y="17"/>
                    <a:pt x="290" y="17"/>
                    <a:pt x="291" y="17"/>
                  </a:cubicBezTo>
                  <a:cubicBezTo>
                    <a:pt x="294" y="18"/>
                    <a:pt x="298" y="20"/>
                    <a:pt x="302" y="22"/>
                  </a:cubicBezTo>
                  <a:cubicBezTo>
                    <a:pt x="302" y="22"/>
                    <a:pt x="302" y="22"/>
                    <a:pt x="302" y="23"/>
                  </a:cubicBezTo>
                  <a:cubicBezTo>
                    <a:pt x="302" y="23"/>
                    <a:pt x="302" y="23"/>
                    <a:pt x="302" y="23"/>
                  </a:cubicBezTo>
                  <a:close/>
                  <a:moveTo>
                    <a:pt x="179" y="412"/>
                  </a:moveTo>
                  <a:cubicBezTo>
                    <a:pt x="178" y="413"/>
                    <a:pt x="178" y="413"/>
                    <a:pt x="178" y="413"/>
                  </a:cubicBezTo>
                  <a:cubicBezTo>
                    <a:pt x="174" y="412"/>
                    <a:pt x="170" y="410"/>
                    <a:pt x="166" y="409"/>
                  </a:cubicBezTo>
                  <a:cubicBezTo>
                    <a:pt x="166" y="409"/>
                    <a:pt x="166" y="408"/>
                    <a:pt x="166" y="408"/>
                  </a:cubicBezTo>
                  <a:cubicBezTo>
                    <a:pt x="166" y="408"/>
                    <a:pt x="166" y="407"/>
                    <a:pt x="167" y="408"/>
                  </a:cubicBezTo>
                  <a:cubicBezTo>
                    <a:pt x="170" y="409"/>
                    <a:pt x="174" y="410"/>
                    <a:pt x="178" y="411"/>
                  </a:cubicBezTo>
                  <a:cubicBezTo>
                    <a:pt x="179" y="412"/>
                    <a:pt x="179" y="412"/>
                    <a:pt x="179" y="412"/>
                  </a:cubicBezTo>
                  <a:cubicBezTo>
                    <a:pt x="179" y="412"/>
                    <a:pt x="179" y="412"/>
                    <a:pt x="179" y="412"/>
                  </a:cubicBezTo>
                  <a:close/>
                  <a:moveTo>
                    <a:pt x="280" y="13"/>
                  </a:moveTo>
                  <a:cubicBezTo>
                    <a:pt x="280" y="14"/>
                    <a:pt x="279" y="14"/>
                    <a:pt x="279" y="14"/>
                  </a:cubicBezTo>
                  <a:cubicBezTo>
                    <a:pt x="275" y="12"/>
                    <a:pt x="271" y="11"/>
                    <a:pt x="267" y="10"/>
                  </a:cubicBezTo>
                  <a:cubicBezTo>
                    <a:pt x="267" y="10"/>
                    <a:pt x="267" y="10"/>
                    <a:pt x="267" y="9"/>
                  </a:cubicBezTo>
                  <a:cubicBezTo>
                    <a:pt x="267" y="9"/>
                    <a:pt x="267" y="9"/>
                    <a:pt x="268" y="9"/>
                  </a:cubicBezTo>
                  <a:cubicBezTo>
                    <a:pt x="272" y="10"/>
                    <a:pt x="276" y="11"/>
                    <a:pt x="279" y="12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80" y="13"/>
                    <a:pt x="280" y="13"/>
                    <a:pt x="280" y="13"/>
                  </a:cubicBezTo>
                  <a:close/>
                  <a:moveTo>
                    <a:pt x="156" y="404"/>
                  </a:moveTo>
                  <a:cubicBezTo>
                    <a:pt x="156" y="405"/>
                    <a:pt x="155" y="405"/>
                    <a:pt x="155" y="405"/>
                  </a:cubicBezTo>
                  <a:cubicBezTo>
                    <a:pt x="151" y="403"/>
                    <a:pt x="147" y="402"/>
                    <a:pt x="144" y="400"/>
                  </a:cubicBezTo>
                  <a:cubicBezTo>
                    <a:pt x="143" y="400"/>
                    <a:pt x="143" y="399"/>
                    <a:pt x="143" y="399"/>
                  </a:cubicBezTo>
                  <a:cubicBezTo>
                    <a:pt x="144" y="399"/>
                    <a:pt x="144" y="398"/>
                    <a:pt x="144" y="399"/>
                  </a:cubicBezTo>
                  <a:cubicBezTo>
                    <a:pt x="148" y="400"/>
                    <a:pt x="152" y="402"/>
                    <a:pt x="155" y="403"/>
                  </a:cubicBezTo>
                  <a:cubicBezTo>
                    <a:pt x="156" y="403"/>
                    <a:pt x="156" y="404"/>
                    <a:pt x="156" y="404"/>
                  </a:cubicBezTo>
                  <a:cubicBezTo>
                    <a:pt x="156" y="404"/>
                    <a:pt x="156" y="404"/>
                    <a:pt x="156" y="404"/>
                  </a:cubicBezTo>
                  <a:close/>
                  <a:moveTo>
                    <a:pt x="256" y="7"/>
                  </a:moveTo>
                  <a:cubicBezTo>
                    <a:pt x="252" y="6"/>
                    <a:pt x="248" y="5"/>
                    <a:pt x="244" y="5"/>
                  </a:cubicBezTo>
                  <a:cubicBezTo>
                    <a:pt x="244" y="5"/>
                    <a:pt x="243" y="4"/>
                    <a:pt x="243" y="4"/>
                  </a:cubicBezTo>
                  <a:cubicBezTo>
                    <a:pt x="244" y="3"/>
                    <a:pt x="244" y="3"/>
                    <a:pt x="244" y="3"/>
                  </a:cubicBezTo>
                  <a:cubicBezTo>
                    <a:pt x="248" y="4"/>
                    <a:pt x="252" y="5"/>
                    <a:pt x="256" y="6"/>
                  </a:cubicBezTo>
                  <a:cubicBezTo>
                    <a:pt x="257" y="6"/>
                    <a:pt x="257" y="6"/>
                    <a:pt x="257" y="7"/>
                  </a:cubicBezTo>
                  <a:cubicBezTo>
                    <a:pt x="257" y="7"/>
                    <a:pt x="257" y="7"/>
                    <a:pt x="257" y="7"/>
                  </a:cubicBezTo>
                  <a:cubicBezTo>
                    <a:pt x="257" y="7"/>
                    <a:pt x="256" y="7"/>
                    <a:pt x="256" y="7"/>
                  </a:cubicBezTo>
                  <a:close/>
                  <a:moveTo>
                    <a:pt x="134" y="394"/>
                  </a:moveTo>
                  <a:cubicBezTo>
                    <a:pt x="134" y="395"/>
                    <a:pt x="133" y="395"/>
                    <a:pt x="133" y="395"/>
                  </a:cubicBezTo>
                  <a:cubicBezTo>
                    <a:pt x="129" y="393"/>
                    <a:pt x="126" y="391"/>
                    <a:pt x="122" y="389"/>
                  </a:cubicBezTo>
                  <a:cubicBezTo>
                    <a:pt x="122" y="389"/>
                    <a:pt x="122" y="388"/>
                    <a:pt x="122" y="388"/>
                  </a:cubicBezTo>
                  <a:cubicBezTo>
                    <a:pt x="122" y="388"/>
                    <a:pt x="123" y="388"/>
                    <a:pt x="123" y="388"/>
                  </a:cubicBezTo>
                  <a:cubicBezTo>
                    <a:pt x="126" y="390"/>
                    <a:pt x="130" y="392"/>
                    <a:pt x="134" y="393"/>
                  </a:cubicBezTo>
                  <a:cubicBezTo>
                    <a:pt x="134" y="394"/>
                    <a:pt x="134" y="394"/>
                    <a:pt x="134" y="394"/>
                  </a:cubicBezTo>
                  <a:cubicBezTo>
                    <a:pt x="134" y="394"/>
                    <a:pt x="134" y="394"/>
                    <a:pt x="134" y="394"/>
                  </a:cubicBezTo>
                  <a:close/>
                  <a:moveTo>
                    <a:pt x="232" y="3"/>
                  </a:moveTo>
                  <a:cubicBezTo>
                    <a:pt x="228" y="2"/>
                    <a:pt x="224" y="2"/>
                    <a:pt x="220" y="2"/>
                  </a:cubicBezTo>
                  <a:cubicBezTo>
                    <a:pt x="220" y="2"/>
                    <a:pt x="219" y="1"/>
                    <a:pt x="219" y="1"/>
                  </a:cubicBezTo>
                  <a:cubicBezTo>
                    <a:pt x="219" y="1"/>
                    <a:pt x="220" y="0"/>
                    <a:pt x="220" y="0"/>
                  </a:cubicBezTo>
                  <a:cubicBezTo>
                    <a:pt x="224" y="1"/>
                    <a:pt x="228" y="1"/>
                    <a:pt x="232" y="1"/>
                  </a:cubicBezTo>
                  <a:cubicBezTo>
                    <a:pt x="233" y="1"/>
                    <a:pt x="233" y="2"/>
                    <a:pt x="233" y="2"/>
                  </a:cubicBezTo>
                  <a:cubicBezTo>
                    <a:pt x="233" y="2"/>
                    <a:pt x="233" y="2"/>
                    <a:pt x="233" y="2"/>
                  </a:cubicBezTo>
                  <a:cubicBezTo>
                    <a:pt x="233" y="3"/>
                    <a:pt x="233" y="3"/>
                    <a:pt x="232" y="3"/>
                  </a:cubicBezTo>
                  <a:close/>
                  <a:moveTo>
                    <a:pt x="113" y="383"/>
                  </a:moveTo>
                  <a:cubicBezTo>
                    <a:pt x="113" y="383"/>
                    <a:pt x="112" y="383"/>
                    <a:pt x="112" y="383"/>
                  </a:cubicBezTo>
                  <a:cubicBezTo>
                    <a:pt x="108" y="381"/>
                    <a:pt x="105" y="379"/>
                    <a:pt x="102" y="376"/>
                  </a:cubicBezTo>
                  <a:cubicBezTo>
                    <a:pt x="101" y="376"/>
                    <a:pt x="101" y="376"/>
                    <a:pt x="101" y="375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6" y="377"/>
                    <a:pt x="109" y="380"/>
                    <a:pt x="113" y="382"/>
                  </a:cubicBezTo>
                  <a:cubicBezTo>
                    <a:pt x="113" y="382"/>
                    <a:pt x="113" y="382"/>
                    <a:pt x="113" y="383"/>
                  </a:cubicBezTo>
                  <a:cubicBezTo>
                    <a:pt x="113" y="383"/>
                    <a:pt x="113" y="383"/>
                    <a:pt x="113" y="383"/>
                  </a:cubicBezTo>
                  <a:close/>
                  <a:moveTo>
                    <a:pt x="208" y="1"/>
                  </a:moveTo>
                  <a:cubicBezTo>
                    <a:pt x="204" y="1"/>
                    <a:pt x="200" y="2"/>
                    <a:pt x="196" y="2"/>
                  </a:cubicBezTo>
                  <a:cubicBezTo>
                    <a:pt x="196" y="2"/>
                    <a:pt x="195" y="1"/>
                    <a:pt x="195" y="1"/>
                  </a:cubicBezTo>
                  <a:cubicBezTo>
                    <a:pt x="195" y="1"/>
                    <a:pt x="196" y="0"/>
                    <a:pt x="196" y="0"/>
                  </a:cubicBezTo>
                  <a:cubicBezTo>
                    <a:pt x="200" y="0"/>
                    <a:pt x="204" y="0"/>
                    <a:pt x="208" y="0"/>
                  </a:cubicBezTo>
                  <a:cubicBezTo>
                    <a:pt x="209" y="0"/>
                    <a:pt x="209" y="0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8" y="1"/>
                  </a:cubicBezTo>
                  <a:close/>
                  <a:moveTo>
                    <a:pt x="93" y="369"/>
                  </a:moveTo>
                  <a:cubicBezTo>
                    <a:pt x="93" y="370"/>
                    <a:pt x="92" y="370"/>
                    <a:pt x="92" y="369"/>
                  </a:cubicBezTo>
                  <a:cubicBezTo>
                    <a:pt x="88" y="367"/>
                    <a:pt x="85" y="364"/>
                    <a:pt x="82" y="362"/>
                  </a:cubicBezTo>
                  <a:cubicBezTo>
                    <a:pt x="82" y="362"/>
                    <a:pt x="82" y="361"/>
                    <a:pt x="82" y="361"/>
                  </a:cubicBezTo>
                  <a:cubicBezTo>
                    <a:pt x="82" y="361"/>
                    <a:pt x="83" y="360"/>
                    <a:pt x="83" y="361"/>
                  </a:cubicBezTo>
                  <a:cubicBezTo>
                    <a:pt x="86" y="363"/>
                    <a:pt x="89" y="366"/>
                    <a:pt x="93" y="368"/>
                  </a:cubicBezTo>
                  <a:cubicBezTo>
                    <a:pt x="93" y="368"/>
                    <a:pt x="93" y="369"/>
                    <a:pt x="93" y="369"/>
                  </a:cubicBezTo>
                  <a:cubicBezTo>
                    <a:pt x="93" y="369"/>
                    <a:pt x="93" y="369"/>
                    <a:pt x="93" y="369"/>
                  </a:cubicBezTo>
                  <a:close/>
                  <a:moveTo>
                    <a:pt x="184" y="3"/>
                  </a:moveTo>
                  <a:cubicBezTo>
                    <a:pt x="183" y="3"/>
                    <a:pt x="181" y="3"/>
                    <a:pt x="180" y="3"/>
                  </a:cubicBezTo>
                  <a:cubicBezTo>
                    <a:pt x="177" y="3"/>
                    <a:pt x="175" y="4"/>
                    <a:pt x="172" y="4"/>
                  </a:cubicBezTo>
                  <a:cubicBezTo>
                    <a:pt x="172" y="4"/>
                    <a:pt x="171" y="4"/>
                    <a:pt x="171" y="4"/>
                  </a:cubicBezTo>
                  <a:cubicBezTo>
                    <a:pt x="171" y="3"/>
                    <a:pt x="172" y="3"/>
                    <a:pt x="172" y="3"/>
                  </a:cubicBezTo>
                  <a:cubicBezTo>
                    <a:pt x="175" y="2"/>
                    <a:pt x="177" y="2"/>
                    <a:pt x="180" y="2"/>
                  </a:cubicBezTo>
                  <a:cubicBezTo>
                    <a:pt x="181" y="1"/>
                    <a:pt x="183" y="1"/>
                    <a:pt x="184" y="1"/>
                  </a:cubicBezTo>
                  <a:cubicBezTo>
                    <a:pt x="184" y="1"/>
                    <a:pt x="185" y="1"/>
                    <a:pt x="185" y="2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5" y="2"/>
                    <a:pt x="184" y="3"/>
                    <a:pt x="184" y="3"/>
                  </a:cubicBezTo>
                  <a:close/>
                  <a:moveTo>
                    <a:pt x="74" y="354"/>
                  </a:moveTo>
                  <a:cubicBezTo>
                    <a:pt x="74" y="354"/>
                    <a:pt x="73" y="354"/>
                    <a:pt x="73" y="354"/>
                  </a:cubicBezTo>
                  <a:cubicBezTo>
                    <a:pt x="70" y="351"/>
                    <a:pt x="67" y="349"/>
                    <a:pt x="64" y="346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4"/>
                    <a:pt x="65" y="344"/>
                    <a:pt x="65" y="345"/>
                  </a:cubicBezTo>
                  <a:cubicBezTo>
                    <a:pt x="68" y="347"/>
                    <a:pt x="71" y="350"/>
                    <a:pt x="74" y="353"/>
                  </a:cubicBezTo>
                  <a:cubicBezTo>
                    <a:pt x="74" y="353"/>
                    <a:pt x="74" y="353"/>
                    <a:pt x="74" y="354"/>
                  </a:cubicBezTo>
                  <a:cubicBezTo>
                    <a:pt x="74" y="354"/>
                    <a:pt x="74" y="354"/>
                    <a:pt x="74" y="354"/>
                  </a:cubicBezTo>
                  <a:close/>
                  <a:moveTo>
                    <a:pt x="160" y="6"/>
                  </a:moveTo>
                  <a:cubicBezTo>
                    <a:pt x="157" y="7"/>
                    <a:pt x="153" y="8"/>
                    <a:pt x="149" y="9"/>
                  </a:cubicBezTo>
                  <a:cubicBezTo>
                    <a:pt x="148" y="10"/>
                    <a:pt x="148" y="9"/>
                    <a:pt x="148" y="9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52" y="7"/>
                    <a:pt x="156" y="6"/>
                    <a:pt x="160" y="5"/>
                  </a:cubicBezTo>
                  <a:cubicBezTo>
                    <a:pt x="160" y="5"/>
                    <a:pt x="161" y="5"/>
                    <a:pt x="161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6"/>
                    <a:pt x="161" y="6"/>
                    <a:pt x="160" y="6"/>
                  </a:cubicBezTo>
                  <a:close/>
                  <a:moveTo>
                    <a:pt x="57" y="337"/>
                  </a:moveTo>
                  <a:cubicBezTo>
                    <a:pt x="56" y="337"/>
                    <a:pt x="56" y="337"/>
                    <a:pt x="56" y="337"/>
                  </a:cubicBezTo>
                  <a:cubicBezTo>
                    <a:pt x="53" y="334"/>
                    <a:pt x="50" y="331"/>
                    <a:pt x="48" y="328"/>
                  </a:cubicBezTo>
                  <a:cubicBezTo>
                    <a:pt x="47" y="328"/>
                    <a:pt x="48" y="327"/>
                    <a:pt x="48" y="327"/>
                  </a:cubicBezTo>
                  <a:cubicBezTo>
                    <a:pt x="48" y="327"/>
                    <a:pt x="49" y="327"/>
                    <a:pt x="49" y="327"/>
                  </a:cubicBezTo>
                  <a:cubicBezTo>
                    <a:pt x="51" y="330"/>
                    <a:pt x="54" y="333"/>
                    <a:pt x="57" y="336"/>
                  </a:cubicBezTo>
                  <a:cubicBezTo>
                    <a:pt x="57" y="336"/>
                    <a:pt x="57" y="337"/>
                    <a:pt x="57" y="337"/>
                  </a:cubicBezTo>
                  <a:cubicBezTo>
                    <a:pt x="57" y="337"/>
                    <a:pt x="57" y="337"/>
                    <a:pt x="57" y="337"/>
                  </a:cubicBezTo>
                  <a:close/>
                  <a:moveTo>
                    <a:pt x="137" y="13"/>
                  </a:moveTo>
                  <a:cubicBezTo>
                    <a:pt x="133" y="14"/>
                    <a:pt x="130" y="16"/>
                    <a:pt x="126" y="17"/>
                  </a:cubicBezTo>
                  <a:cubicBezTo>
                    <a:pt x="126" y="17"/>
                    <a:pt x="125" y="17"/>
                    <a:pt x="125" y="17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9" y="14"/>
                    <a:pt x="133" y="13"/>
                    <a:pt x="137" y="12"/>
                  </a:cubicBezTo>
                  <a:cubicBezTo>
                    <a:pt x="137" y="11"/>
                    <a:pt x="138" y="12"/>
                    <a:pt x="138" y="12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3"/>
                    <a:pt x="138" y="13"/>
                    <a:pt x="137" y="13"/>
                  </a:cubicBezTo>
                  <a:close/>
                  <a:moveTo>
                    <a:pt x="41" y="319"/>
                  </a:moveTo>
                  <a:cubicBezTo>
                    <a:pt x="41" y="319"/>
                    <a:pt x="40" y="319"/>
                    <a:pt x="40" y="318"/>
                  </a:cubicBezTo>
                  <a:cubicBezTo>
                    <a:pt x="38" y="315"/>
                    <a:pt x="35" y="312"/>
                    <a:pt x="33" y="309"/>
                  </a:cubicBezTo>
                  <a:cubicBezTo>
                    <a:pt x="33" y="308"/>
                    <a:pt x="33" y="308"/>
                    <a:pt x="33" y="308"/>
                  </a:cubicBezTo>
                  <a:cubicBezTo>
                    <a:pt x="34" y="307"/>
                    <a:pt x="34" y="307"/>
                    <a:pt x="35" y="308"/>
                  </a:cubicBezTo>
                  <a:cubicBezTo>
                    <a:pt x="37" y="311"/>
                    <a:pt x="39" y="314"/>
                    <a:pt x="41" y="318"/>
                  </a:cubicBezTo>
                  <a:cubicBezTo>
                    <a:pt x="42" y="318"/>
                    <a:pt x="42" y="318"/>
                    <a:pt x="42" y="318"/>
                  </a:cubicBezTo>
                  <a:cubicBezTo>
                    <a:pt x="42" y="318"/>
                    <a:pt x="41" y="318"/>
                    <a:pt x="41" y="319"/>
                  </a:cubicBezTo>
                  <a:close/>
                  <a:moveTo>
                    <a:pt x="115" y="22"/>
                  </a:moveTo>
                  <a:cubicBezTo>
                    <a:pt x="111" y="24"/>
                    <a:pt x="108" y="26"/>
                    <a:pt x="104" y="28"/>
                  </a:cubicBezTo>
                  <a:cubicBezTo>
                    <a:pt x="104" y="28"/>
                    <a:pt x="104" y="28"/>
                    <a:pt x="103" y="27"/>
                  </a:cubicBezTo>
                  <a:cubicBezTo>
                    <a:pt x="103" y="27"/>
                    <a:pt x="103" y="26"/>
                    <a:pt x="104" y="26"/>
                  </a:cubicBezTo>
                  <a:cubicBezTo>
                    <a:pt x="107" y="24"/>
                    <a:pt x="111" y="22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1"/>
                    <a:pt x="115" y="21"/>
                    <a:pt x="115" y="22"/>
                  </a:cubicBezTo>
                  <a:cubicBezTo>
                    <a:pt x="115" y="22"/>
                    <a:pt x="115" y="22"/>
                    <a:pt x="115" y="22"/>
                  </a:cubicBezTo>
                  <a:close/>
                  <a:moveTo>
                    <a:pt x="28" y="299"/>
                  </a:moveTo>
                  <a:cubicBezTo>
                    <a:pt x="28" y="299"/>
                    <a:pt x="27" y="299"/>
                    <a:pt x="27" y="298"/>
                  </a:cubicBezTo>
                  <a:cubicBezTo>
                    <a:pt x="26" y="297"/>
                    <a:pt x="26" y="297"/>
                    <a:pt x="26" y="297"/>
                  </a:cubicBezTo>
                  <a:cubicBezTo>
                    <a:pt x="24" y="294"/>
                    <a:pt x="23" y="291"/>
                    <a:pt x="21" y="288"/>
                  </a:cubicBezTo>
                  <a:cubicBezTo>
                    <a:pt x="21" y="287"/>
                    <a:pt x="21" y="287"/>
                    <a:pt x="21" y="287"/>
                  </a:cubicBezTo>
                  <a:cubicBezTo>
                    <a:pt x="22" y="286"/>
                    <a:pt x="22" y="287"/>
                    <a:pt x="22" y="287"/>
                  </a:cubicBezTo>
                  <a:cubicBezTo>
                    <a:pt x="24" y="290"/>
                    <a:pt x="26" y="293"/>
                    <a:pt x="28" y="296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8" y="298"/>
                    <a:pt x="28" y="298"/>
                    <a:pt x="28" y="299"/>
                  </a:cubicBezTo>
                  <a:close/>
                  <a:moveTo>
                    <a:pt x="94" y="34"/>
                  </a:moveTo>
                  <a:cubicBezTo>
                    <a:pt x="91" y="36"/>
                    <a:pt x="87" y="38"/>
                    <a:pt x="84" y="41"/>
                  </a:cubicBezTo>
                  <a:cubicBezTo>
                    <a:pt x="84" y="41"/>
                    <a:pt x="83" y="41"/>
                    <a:pt x="83" y="40"/>
                  </a:cubicBezTo>
                  <a:cubicBezTo>
                    <a:pt x="83" y="40"/>
                    <a:pt x="83" y="40"/>
                    <a:pt x="83" y="39"/>
                  </a:cubicBezTo>
                  <a:cubicBezTo>
                    <a:pt x="86" y="37"/>
                    <a:pt x="90" y="35"/>
                    <a:pt x="93" y="32"/>
                  </a:cubicBezTo>
                  <a:cubicBezTo>
                    <a:pt x="94" y="32"/>
                    <a:pt x="94" y="32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4"/>
                    <a:pt x="94" y="34"/>
                  </a:cubicBezTo>
                  <a:close/>
                  <a:moveTo>
                    <a:pt x="17" y="277"/>
                  </a:moveTo>
                  <a:cubicBezTo>
                    <a:pt x="16" y="277"/>
                    <a:pt x="16" y="277"/>
                    <a:pt x="16" y="277"/>
                  </a:cubicBezTo>
                  <a:cubicBezTo>
                    <a:pt x="14" y="273"/>
                    <a:pt x="13" y="269"/>
                    <a:pt x="11" y="266"/>
                  </a:cubicBezTo>
                  <a:cubicBezTo>
                    <a:pt x="11" y="265"/>
                    <a:pt x="11" y="265"/>
                    <a:pt x="12" y="265"/>
                  </a:cubicBezTo>
                  <a:cubicBezTo>
                    <a:pt x="12" y="264"/>
                    <a:pt x="13" y="265"/>
                    <a:pt x="13" y="265"/>
                  </a:cubicBezTo>
                  <a:cubicBezTo>
                    <a:pt x="14" y="269"/>
                    <a:pt x="16" y="272"/>
                    <a:pt x="17" y="276"/>
                  </a:cubicBezTo>
                  <a:cubicBezTo>
                    <a:pt x="17" y="276"/>
                    <a:pt x="17" y="276"/>
                    <a:pt x="17" y="277"/>
                  </a:cubicBezTo>
                  <a:cubicBezTo>
                    <a:pt x="17" y="277"/>
                    <a:pt x="17" y="277"/>
                    <a:pt x="17" y="277"/>
                  </a:cubicBezTo>
                  <a:close/>
                  <a:moveTo>
                    <a:pt x="75" y="48"/>
                  </a:moveTo>
                  <a:cubicBezTo>
                    <a:pt x="72" y="50"/>
                    <a:pt x="68" y="53"/>
                    <a:pt x="66" y="56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67" y="52"/>
                    <a:pt x="71" y="49"/>
                    <a:pt x="74" y="47"/>
                  </a:cubicBezTo>
                  <a:cubicBezTo>
                    <a:pt x="74" y="46"/>
                    <a:pt x="74" y="47"/>
                    <a:pt x="75" y="47"/>
                  </a:cubicBezTo>
                  <a:cubicBezTo>
                    <a:pt x="75" y="47"/>
                    <a:pt x="75" y="47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" y="255"/>
                  </a:moveTo>
                  <a:cubicBezTo>
                    <a:pt x="8" y="255"/>
                    <a:pt x="8" y="254"/>
                    <a:pt x="7" y="254"/>
                  </a:cubicBezTo>
                  <a:cubicBezTo>
                    <a:pt x="6" y="250"/>
                    <a:pt x="5" y="246"/>
                    <a:pt x="4" y="242"/>
                  </a:cubicBezTo>
                  <a:cubicBezTo>
                    <a:pt x="4" y="242"/>
                    <a:pt x="5" y="242"/>
                    <a:pt x="5" y="241"/>
                  </a:cubicBezTo>
                  <a:cubicBezTo>
                    <a:pt x="5" y="241"/>
                    <a:pt x="6" y="242"/>
                    <a:pt x="6" y="242"/>
                  </a:cubicBezTo>
                  <a:cubicBezTo>
                    <a:pt x="7" y="246"/>
                    <a:pt x="8" y="250"/>
                    <a:pt x="9" y="254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9" y="254"/>
                    <a:pt x="9" y="254"/>
                    <a:pt x="8" y="255"/>
                  </a:cubicBezTo>
                  <a:close/>
                  <a:moveTo>
                    <a:pt x="57" y="64"/>
                  </a:moveTo>
                  <a:cubicBezTo>
                    <a:pt x="54" y="67"/>
                    <a:pt x="52" y="70"/>
                    <a:pt x="49" y="73"/>
                  </a:cubicBezTo>
                  <a:cubicBezTo>
                    <a:pt x="49" y="74"/>
                    <a:pt x="48" y="74"/>
                    <a:pt x="48" y="73"/>
                  </a:cubicBezTo>
                  <a:cubicBezTo>
                    <a:pt x="48" y="73"/>
                    <a:pt x="48" y="73"/>
                    <a:pt x="48" y="72"/>
                  </a:cubicBezTo>
                  <a:cubicBezTo>
                    <a:pt x="50" y="69"/>
                    <a:pt x="53" y="66"/>
                    <a:pt x="56" y="63"/>
                  </a:cubicBezTo>
                  <a:cubicBezTo>
                    <a:pt x="56" y="63"/>
                    <a:pt x="57" y="63"/>
                    <a:pt x="57" y="63"/>
                  </a:cubicBezTo>
                  <a:cubicBezTo>
                    <a:pt x="57" y="63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lose/>
                  <a:moveTo>
                    <a:pt x="3" y="231"/>
                  </a:moveTo>
                  <a:cubicBezTo>
                    <a:pt x="2" y="231"/>
                    <a:pt x="2" y="231"/>
                    <a:pt x="2" y="230"/>
                  </a:cubicBezTo>
                  <a:cubicBezTo>
                    <a:pt x="1" y="226"/>
                    <a:pt x="1" y="222"/>
                    <a:pt x="1" y="218"/>
                  </a:cubicBezTo>
                  <a:cubicBezTo>
                    <a:pt x="0" y="218"/>
                    <a:pt x="1" y="218"/>
                    <a:pt x="1" y="218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222"/>
                    <a:pt x="3" y="226"/>
                    <a:pt x="4" y="230"/>
                  </a:cubicBezTo>
                  <a:cubicBezTo>
                    <a:pt x="4" y="230"/>
                    <a:pt x="4" y="230"/>
                    <a:pt x="4" y="231"/>
                  </a:cubicBezTo>
                  <a:cubicBezTo>
                    <a:pt x="3" y="231"/>
                    <a:pt x="3" y="231"/>
                    <a:pt x="3" y="231"/>
                  </a:cubicBezTo>
                  <a:close/>
                  <a:moveTo>
                    <a:pt x="42" y="83"/>
                  </a:moveTo>
                  <a:cubicBezTo>
                    <a:pt x="39" y="86"/>
                    <a:pt x="37" y="89"/>
                    <a:pt x="35" y="93"/>
                  </a:cubicBezTo>
                  <a:cubicBezTo>
                    <a:pt x="35" y="93"/>
                    <a:pt x="34" y="93"/>
                    <a:pt x="34" y="93"/>
                  </a:cubicBezTo>
                  <a:cubicBezTo>
                    <a:pt x="33" y="93"/>
                    <a:pt x="33" y="92"/>
                    <a:pt x="34" y="92"/>
                  </a:cubicBezTo>
                  <a:cubicBezTo>
                    <a:pt x="36" y="88"/>
                    <a:pt x="38" y="85"/>
                    <a:pt x="40" y="82"/>
                  </a:cubicBezTo>
                  <a:cubicBezTo>
                    <a:pt x="41" y="82"/>
                    <a:pt x="41" y="81"/>
                    <a:pt x="41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3"/>
                    <a:pt x="42" y="83"/>
                    <a:pt x="42" y="83"/>
                  </a:cubicBezTo>
                  <a:close/>
                  <a:moveTo>
                    <a:pt x="1" y="207"/>
                  </a:moveTo>
                  <a:cubicBezTo>
                    <a:pt x="0" y="207"/>
                    <a:pt x="0" y="207"/>
                    <a:pt x="0" y="206"/>
                  </a:cubicBezTo>
                  <a:cubicBezTo>
                    <a:pt x="0" y="202"/>
                    <a:pt x="0" y="198"/>
                    <a:pt x="0" y="194"/>
                  </a:cubicBezTo>
                  <a:cubicBezTo>
                    <a:pt x="0" y="194"/>
                    <a:pt x="0" y="193"/>
                    <a:pt x="1" y="193"/>
                  </a:cubicBezTo>
                  <a:cubicBezTo>
                    <a:pt x="1" y="193"/>
                    <a:pt x="1" y="194"/>
                    <a:pt x="1" y="194"/>
                  </a:cubicBezTo>
                  <a:cubicBezTo>
                    <a:pt x="1" y="198"/>
                    <a:pt x="1" y="202"/>
                    <a:pt x="1" y="206"/>
                  </a:cubicBezTo>
                  <a:cubicBezTo>
                    <a:pt x="1" y="206"/>
                    <a:pt x="1" y="206"/>
                    <a:pt x="1" y="207"/>
                  </a:cubicBezTo>
                  <a:cubicBezTo>
                    <a:pt x="1" y="207"/>
                    <a:pt x="1" y="207"/>
                    <a:pt x="1" y="207"/>
                  </a:cubicBezTo>
                  <a:close/>
                  <a:moveTo>
                    <a:pt x="29" y="103"/>
                  </a:moveTo>
                  <a:cubicBezTo>
                    <a:pt x="28" y="104"/>
                    <a:pt x="27" y="105"/>
                    <a:pt x="27" y="106"/>
                  </a:cubicBezTo>
                  <a:cubicBezTo>
                    <a:pt x="26" y="108"/>
                    <a:pt x="24" y="111"/>
                    <a:pt x="23" y="114"/>
                  </a:cubicBezTo>
                  <a:cubicBezTo>
                    <a:pt x="23" y="114"/>
                    <a:pt x="22" y="114"/>
                    <a:pt x="22" y="114"/>
                  </a:cubicBezTo>
                  <a:cubicBezTo>
                    <a:pt x="22" y="114"/>
                    <a:pt x="21" y="113"/>
                    <a:pt x="22" y="113"/>
                  </a:cubicBezTo>
                  <a:cubicBezTo>
                    <a:pt x="23" y="110"/>
                    <a:pt x="24" y="108"/>
                    <a:pt x="26" y="105"/>
                  </a:cubicBezTo>
                  <a:cubicBezTo>
                    <a:pt x="26" y="104"/>
                    <a:pt x="27" y="103"/>
                    <a:pt x="27" y="102"/>
                  </a:cubicBezTo>
                  <a:cubicBezTo>
                    <a:pt x="27" y="102"/>
                    <a:pt x="28" y="102"/>
                    <a:pt x="28" y="102"/>
                  </a:cubicBezTo>
                  <a:cubicBezTo>
                    <a:pt x="29" y="102"/>
                    <a:pt x="29" y="102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lose/>
                  <a:moveTo>
                    <a:pt x="1" y="183"/>
                  </a:moveTo>
                  <a:cubicBezTo>
                    <a:pt x="1" y="183"/>
                    <a:pt x="1" y="183"/>
                    <a:pt x="1" y="182"/>
                  </a:cubicBezTo>
                  <a:cubicBezTo>
                    <a:pt x="1" y="178"/>
                    <a:pt x="2" y="174"/>
                    <a:pt x="2" y="170"/>
                  </a:cubicBezTo>
                  <a:cubicBezTo>
                    <a:pt x="3" y="170"/>
                    <a:pt x="3" y="169"/>
                    <a:pt x="3" y="169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3" y="174"/>
                    <a:pt x="3" y="178"/>
                    <a:pt x="2" y="182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2" y="183"/>
                    <a:pt x="2" y="183"/>
                    <a:pt x="1" y="183"/>
                  </a:cubicBezTo>
                  <a:close/>
                  <a:moveTo>
                    <a:pt x="18" y="124"/>
                  </a:moveTo>
                  <a:cubicBezTo>
                    <a:pt x="16" y="128"/>
                    <a:pt x="15" y="132"/>
                    <a:pt x="13" y="136"/>
                  </a:cubicBezTo>
                  <a:cubicBezTo>
                    <a:pt x="13" y="136"/>
                    <a:pt x="13" y="136"/>
                    <a:pt x="12" y="136"/>
                  </a:cubicBezTo>
                  <a:cubicBezTo>
                    <a:pt x="12" y="136"/>
                    <a:pt x="12" y="135"/>
                    <a:pt x="12" y="135"/>
                  </a:cubicBezTo>
                  <a:cubicBezTo>
                    <a:pt x="13" y="131"/>
                    <a:pt x="15" y="128"/>
                    <a:pt x="16" y="124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4"/>
                    <a:pt x="18" y="124"/>
                    <a:pt x="18" y="124"/>
                  </a:cubicBezTo>
                  <a:close/>
                  <a:moveTo>
                    <a:pt x="5" y="159"/>
                  </a:moveTo>
                  <a:cubicBezTo>
                    <a:pt x="5" y="159"/>
                    <a:pt x="5" y="159"/>
                    <a:pt x="5" y="158"/>
                  </a:cubicBezTo>
                  <a:cubicBezTo>
                    <a:pt x="6" y="154"/>
                    <a:pt x="7" y="150"/>
                    <a:pt x="8" y="147"/>
                  </a:cubicBezTo>
                  <a:cubicBezTo>
                    <a:pt x="8" y="146"/>
                    <a:pt x="9" y="146"/>
                    <a:pt x="9" y="146"/>
                  </a:cubicBezTo>
                  <a:cubicBezTo>
                    <a:pt x="9" y="146"/>
                    <a:pt x="10" y="147"/>
                    <a:pt x="10" y="147"/>
                  </a:cubicBezTo>
                  <a:cubicBezTo>
                    <a:pt x="8" y="151"/>
                    <a:pt x="7" y="155"/>
                    <a:pt x="6" y="159"/>
                  </a:cubicBezTo>
                  <a:cubicBezTo>
                    <a:pt x="6" y="159"/>
                    <a:pt x="6" y="159"/>
                    <a:pt x="6" y="159"/>
                  </a:cubicBezTo>
                  <a:cubicBezTo>
                    <a:pt x="6" y="159"/>
                    <a:pt x="6" y="159"/>
                    <a:pt x="5" y="159"/>
                  </a:cubicBezTo>
                  <a:close/>
                </a:path>
              </a:pathLst>
            </a:custGeom>
            <a:solidFill>
              <a:sysClr val="window" lastClr="FFFFFF"/>
            </a:solidFill>
            <a:ln w="14288" cap="flat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24" name="Oval 2591"/>
            <p:cNvSpPr>
              <a:spLocks noChangeArrowheads="1"/>
            </p:cNvSpPr>
            <p:nvPr/>
          </p:nvSpPr>
          <p:spPr bwMode="auto">
            <a:xfrm>
              <a:off x="2832259" y="2739107"/>
              <a:ext cx="1346326" cy="142119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alpha val="15000"/>
                  </a:sysClr>
                </a:gs>
                <a:gs pos="100000">
                  <a:sysClr val="window" lastClr="FFFFFF">
                    <a:lumMod val="95000"/>
                    <a:alpha val="0"/>
                  </a:sys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25" name="Freeform 2610"/>
            <p:cNvSpPr/>
            <p:nvPr/>
          </p:nvSpPr>
          <p:spPr bwMode="auto">
            <a:xfrm>
              <a:off x="3261449" y="3410971"/>
              <a:ext cx="349854" cy="884844"/>
            </a:xfrm>
            <a:custGeom>
              <a:avLst/>
              <a:gdLst>
                <a:gd name="T0" fmla="*/ 127 w 257"/>
                <a:gd name="T1" fmla="*/ 0 h 650"/>
                <a:gd name="T2" fmla="*/ 0 w 257"/>
                <a:gd name="T3" fmla="*/ 118 h 650"/>
                <a:gd name="T4" fmla="*/ 63 w 257"/>
                <a:gd name="T5" fmla="*/ 175 h 650"/>
                <a:gd name="T6" fmla="*/ 122 w 257"/>
                <a:gd name="T7" fmla="*/ 120 h 650"/>
                <a:gd name="T8" fmla="*/ 160 w 257"/>
                <a:gd name="T9" fmla="*/ 650 h 650"/>
                <a:gd name="T10" fmla="*/ 257 w 257"/>
                <a:gd name="T11" fmla="*/ 650 h 650"/>
                <a:gd name="T12" fmla="*/ 217 w 257"/>
                <a:gd name="T13" fmla="*/ 2 h 650"/>
                <a:gd name="T14" fmla="*/ 127 w 257"/>
                <a:gd name="T1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7" h="650">
                  <a:moveTo>
                    <a:pt x="127" y="0"/>
                  </a:moveTo>
                  <a:lnTo>
                    <a:pt x="0" y="118"/>
                  </a:lnTo>
                  <a:lnTo>
                    <a:pt x="63" y="175"/>
                  </a:lnTo>
                  <a:lnTo>
                    <a:pt x="122" y="120"/>
                  </a:lnTo>
                  <a:lnTo>
                    <a:pt x="160" y="650"/>
                  </a:lnTo>
                  <a:lnTo>
                    <a:pt x="257" y="650"/>
                  </a:lnTo>
                  <a:lnTo>
                    <a:pt x="217" y="2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ysClr val="windowText" lastClr="000000">
                <a:alpha val="26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26" name="Freeform 2603"/>
            <p:cNvSpPr/>
            <p:nvPr/>
          </p:nvSpPr>
          <p:spPr bwMode="auto">
            <a:xfrm>
              <a:off x="3279829" y="3219454"/>
              <a:ext cx="337601" cy="1106736"/>
            </a:xfrm>
            <a:custGeom>
              <a:avLst/>
              <a:gdLst>
                <a:gd name="T0" fmla="*/ 248 w 248"/>
                <a:gd name="T1" fmla="*/ 3 h 813"/>
                <a:gd name="T2" fmla="*/ 243 w 248"/>
                <a:gd name="T3" fmla="*/ 813 h 813"/>
                <a:gd name="T4" fmla="*/ 132 w 248"/>
                <a:gd name="T5" fmla="*/ 813 h 813"/>
                <a:gd name="T6" fmla="*/ 137 w 248"/>
                <a:gd name="T7" fmla="*/ 152 h 813"/>
                <a:gd name="T8" fmla="*/ 66 w 248"/>
                <a:gd name="T9" fmla="*/ 220 h 813"/>
                <a:gd name="T10" fmla="*/ 0 w 248"/>
                <a:gd name="T11" fmla="*/ 149 h 813"/>
                <a:gd name="T12" fmla="*/ 151 w 248"/>
                <a:gd name="T13" fmla="*/ 0 h 813"/>
                <a:gd name="T14" fmla="*/ 248 w 248"/>
                <a:gd name="T15" fmla="*/ 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813">
                  <a:moveTo>
                    <a:pt x="248" y="3"/>
                  </a:moveTo>
                  <a:lnTo>
                    <a:pt x="243" y="813"/>
                  </a:lnTo>
                  <a:lnTo>
                    <a:pt x="132" y="813"/>
                  </a:lnTo>
                  <a:lnTo>
                    <a:pt x="137" y="152"/>
                  </a:lnTo>
                  <a:lnTo>
                    <a:pt x="66" y="220"/>
                  </a:lnTo>
                  <a:lnTo>
                    <a:pt x="0" y="149"/>
                  </a:lnTo>
                  <a:lnTo>
                    <a:pt x="151" y="0"/>
                  </a:lnTo>
                  <a:lnTo>
                    <a:pt x="24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 extrusionH="76200" prstMaterial="softEdge">
              <a:bevelT/>
              <a:extrusionClr>
                <a:sysClr val="window" lastClr="FFFFFF"/>
              </a:extrusionClr>
            </a:sp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</p:grpSp>
      <p:sp>
        <p:nvSpPr>
          <p:cNvPr id="130" name="TextBox 161"/>
          <p:cNvSpPr txBox="1"/>
          <p:nvPr/>
        </p:nvSpPr>
        <p:spPr>
          <a:xfrm>
            <a:off x="2749476" y="4733772"/>
            <a:ext cx="785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装置</a:t>
            </a:r>
            <a:endParaRPr lang="en-US" altLang="zh-CN" sz="2200" spc="64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zh-CN" altLang="en-US" sz="2200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培训</a:t>
            </a:r>
          </a:p>
        </p:txBody>
      </p:sp>
      <p:grpSp>
        <p:nvGrpSpPr>
          <p:cNvPr id="127" name="组合 126"/>
          <p:cNvGrpSpPr/>
          <p:nvPr/>
        </p:nvGrpSpPr>
        <p:grpSpPr>
          <a:xfrm>
            <a:off x="4065656" y="4611649"/>
            <a:ext cx="274578" cy="274578"/>
            <a:chOff x="5184261" y="3422480"/>
            <a:chExt cx="302209" cy="302209"/>
          </a:xfrm>
        </p:grpSpPr>
        <p:sp>
          <p:nvSpPr>
            <p:cNvPr id="128" name="Oval 2618"/>
            <p:cNvSpPr>
              <a:spLocks noChangeArrowheads="1"/>
            </p:cNvSpPr>
            <p:nvPr/>
          </p:nvSpPr>
          <p:spPr bwMode="auto">
            <a:xfrm>
              <a:off x="5184261" y="3422480"/>
              <a:ext cx="302209" cy="3022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29" name="Freeform 2619"/>
            <p:cNvSpPr/>
            <p:nvPr/>
          </p:nvSpPr>
          <p:spPr bwMode="auto">
            <a:xfrm>
              <a:off x="5242797" y="3509603"/>
              <a:ext cx="147021" cy="151105"/>
            </a:xfrm>
            <a:custGeom>
              <a:avLst/>
              <a:gdLst>
                <a:gd name="T0" fmla="*/ 14 w 46"/>
                <a:gd name="T1" fmla="*/ 0 h 47"/>
                <a:gd name="T2" fmla="*/ 0 w 46"/>
                <a:gd name="T3" fmla="*/ 22 h 47"/>
                <a:gd name="T4" fmla="*/ 25 w 46"/>
                <a:gd name="T5" fmla="*/ 47 h 47"/>
                <a:gd name="T6" fmla="*/ 46 w 46"/>
                <a:gd name="T7" fmla="*/ 36 h 47"/>
                <a:gd name="T8" fmla="*/ 34 w 46"/>
                <a:gd name="T9" fmla="*/ 37 h 47"/>
                <a:gd name="T10" fmla="*/ 25 w 46"/>
                <a:gd name="T11" fmla="*/ 40 h 47"/>
                <a:gd name="T12" fmla="*/ 7 w 46"/>
                <a:gd name="T13" fmla="*/ 22 h 47"/>
                <a:gd name="T14" fmla="*/ 8 w 46"/>
                <a:gd name="T15" fmla="*/ 18 h 47"/>
                <a:gd name="T16" fmla="*/ 8 w 46"/>
                <a:gd name="T17" fmla="*/ 18 h 47"/>
                <a:gd name="T18" fmla="*/ 8 w 46"/>
                <a:gd name="T19" fmla="*/ 18 h 47"/>
                <a:gd name="T20" fmla="*/ 9 w 46"/>
                <a:gd name="T21" fmla="*/ 15 h 47"/>
                <a:gd name="T22" fmla="*/ 11 w 46"/>
                <a:gd name="T23" fmla="*/ 8 h 47"/>
                <a:gd name="T24" fmla="*/ 18 w 46"/>
                <a:gd name="T25" fmla="*/ 1 h 47"/>
                <a:gd name="T26" fmla="*/ 14 w 46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7">
                  <a:moveTo>
                    <a:pt x="14" y="0"/>
                  </a:moveTo>
                  <a:cubicBezTo>
                    <a:pt x="5" y="4"/>
                    <a:pt x="0" y="13"/>
                    <a:pt x="0" y="22"/>
                  </a:cubicBezTo>
                  <a:cubicBezTo>
                    <a:pt x="0" y="36"/>
                    <a:pt x="11" y="47"/>
                    <a:pt x="25" y="47"/>
                  </a:cubicBezTo>
                  <a:cubicBezTo>
                    <a:pt x="34" y="47"/>
                    <a:pt x="42" y="43"/>
                    <a:pt x="46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9"/>
                    <a:pt x="28" y="40"/>
                    <a:pt x="25" y="40"/>
                  </a:cubicBezTo>
                  <a:cubicBezTo>
                    <a:pt x="15" y="40"/>
                    <a:pt x="7" y="32"/>
                    <a:pt x="7" y="22"/>
                  </a:cubicBezTo>
                  <a:cubicBezTo>
                    <a:pt x="7" y="21"/>
                    <a:pt x="8" y="19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6"/>
                    <a:pt x="9" y="15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</p:grpSp>
      <p:sp>
        <p:nvSpPr>
          <p:cNvPr id="142" name="任意多边形 141"/>
          <p:cNvSpPr/>
          <p:nvPr/>
        </p:nvSpPr>
        <p:spPr>
          <a:xfrm>
            <a:off x="6234272" y="2242716"/>
            <a:ext cx="3200400" cy="1220528"/>
          </a:xfrm>
          <a:custGeom>
            <a:avLst/>
            <a:gdLst>
              <a:gd name="connsiteX0" fmla="*/ 0 w 2911323"/>
              <a:gd name="connsiteY0" fmla="*/ 0 h 536058"/>
              <a:gd name="connsiteX1" fmla="*/ 2911323 w 2911323"/>
              <a:gd name="connsiteY1" fmla="*/ 0 h 536058"/>
              <a:gd name="connsiteX2" fmla="*/ 2911323 w 2911323"/>
              <a:gd name="connsiteY2" fmla="*/ 536058 h 536058"/>
              <a:gd name="connsiteX3" fmla="*/ 0 w 2911323"/>
              <a:gd name="connsiteY3" fmla="*/ 536058 h 536058"/>
              <a:gd name="connsiteX4" fmla="*/ 0 w 2911323"/>
              <a:gd name="connsiteY4" fmla="*/ 0 h 53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323" h="536058">
                <a:moveTo>
                  <a:pt x="0" y="0"/>
                </a:moveTo>
                <a:lnTo>
                  <a:pt x="2911323" y="0"/>
                </a:lnTo>
                <a:lnTo>
                  <a:pt x="2911323" y="536058"/>
                </a:lnTo>
                <a:lnTo>
                  <a:pt x="0" y="5360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defTabSz="977900">
              <a:spcAft>
                <a:spcPct val="35000"/>
              </a:spcAft>
            </a:pPr>
            <a:r>
              <a:rPr lang="zh-CN" altLang="en-US" sz="2000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处方时医师需对患者进行吸入装置的使用训练</a:t>
            </a:r>
            <a:endParaRPr lang="en-US" altLang="zh-CN" sz="2000" spc="64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43" name="任意多边形 142"/>
          <p:cNvSpPr/>
          <p:nvPr/>
        </p:nvSpPr>
        <p:spPr>
          <a:xfrm>
            <a:off x="6248400" y="3939408"/>
            <a:ext cx="3200400" cy="792631"/>
          </a:xfrm>
          <a:custGeom>
            <a:avLst/>
            <a:gdLst>
              <a:gd name="connsiteX0" fmla="*/ 0 w 2911323"/>
              <a:gd name="connsiteY0" fmla="*/ 0 h 536058"/>
              <a:gd name="connsiteX1" fmla="*/ 2911323 w 2911323"/>
              <a:gd name="connsiteY1" fmla="*/ 0 h 536058"/>
              <a:gd name="connsiteX2" fmla="*/ 2911323 w 2911323"/>
              <a:gd name="connsiteY2" fmla="*/ 536058 h 536058"/>
              <a:gd name="connsiteX3" fmla="*/ 0 w 2911323"/>
              <a:gd name="connsiteY3" fmla="*/ 536058 h 536058"/>
              <a:gd name="connsiteX4" fmla="*/ 0 w 2911323"/>
              <a:gd name="connsiteY4" fmla="*/ 0 h 53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323" h="536058">
                <a:moveTo>
                  <a:pt x="0" y="0"/>
                </a:moveTo>
                <a:lnTo>
                  <a:pt x="2911323" y="0"/>
                </a:lnTo>
                <a:lnTo>
                  <a:pt x="2911323" y="536058"/>
                </a:lnTo>
                <a:lnTo>
                  <a:pt x="0" y="5360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defTabSz="977900">
              <a:spcAft>
                <a:spcPct val="35000"/>
              </a:spcAft>
            </a:pPr>
            <a:r>
              <a:rPr lang="zh-CN" altLang="en-US" sz="2000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患者向医师演示装置的使用方法，以确保掌握</a:t>
            </a:r>
            <a:endParaRPr lang="en-US" altLang="zh-CN" sz="2000" spc="64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324977" y="5444255"/>
            <a:ext cx="3129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定期随访确保始终正确使用吸入装置</a:t>
            </a:r>
          </a:p>
        </p:txBody>
      </p:sp>
      <p:sp>
        <p:nvSpPr>
          <p:cNvPr id="146" name="TextBox 161"/>
          <p:cNvSpPr txBox="1"/>
          <p:nvPr/>
        </p:nvSpPr>
        <p:spPr>
          <a:xfrm>
            <a:off x="6499257" y="1948763"/>
            <a:ext cx="178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装置培训</a:t>
            </a:r>
          </a:p>
        </p:txBody>
      </p:sp>
      <p:sp>
        <p:nvSpPr>
          <p:cNvPr id="149" name="圆角矩形 148"/>
          <p:cNvSpPr/>
          <p:nvPr/>
        </p:nvSpPr>
        <p:spPr>
          <a:xfrm>
            <a:off x="6408061" y="3429000"/>
            <a:ext cx="1562100" cy="457200"/>
          </a:xfrm>
          <a:prstGeom prst="roundRect">
            <a:avLst/>
          </a:prstGeom>
          <a:solidFill>
            <a:srgbClr val="ED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TextBox 161"/>
          <p:cNvSpPr txBox="1"/>
          <p:nvPr/>
        </p:nvSpPr>
        <p:spPr>
          <a:xfrm>
            <a:off x="6424777" y="3441298"/>
            <a:ext cx="178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Teach-back</a:t>
            </a:r>
          </a:p>
        </p:txBody>
      </p:sp>
      <p:sp>
        <p:nvSpPr>
          <p:cNvPr id="151" name="圆角矩形 150"/>
          <p:cNvSpPr/>
          <p:nvPr/>
        </p:nvSpPr>
        <p:spPr>
          <a:xfrm>
            <a:off x="6408061" y="4931879"/>
            <a:ext cx="1562100" cy="457200"/>
          </a:xfrm>
          <a:prstGeom prst="roundRect">
            <a:avLst/>
          </a:prstGeom>
          <a:solidFill>
            <a:srgbClr val="CC6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TextBox 161"/>
          <p:cNvSpPr txBox="1"/>
          <p:nvPr/>
        </p:nvSpPr>
        <p:spPr>
          <a:xfrm>
            <a:off x="6499257" y="4931880"/>
            <a:ext cx="178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定期随访</a:t>
            </a:r>
          </a:p>
        </p:txBody>
      </p:sp>
      <p:sp>
        <p:nvSpPr>
          <p:cNvPr id="154" name="矩形 153"/>
          <p:cNvSpPr/>
          <p:nvPr/>
        </p:nvSpPr>
        <p:spPr>
          <a:xfrm>
            <a:off x="7290" y="6381328"/>
            <a:ext cx="4936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GOLD 2017 REPORT</a:t>
            </a:r>
          </a:p>
          <a:p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Dantic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D E. Health Education Journal, 2014, 73(1): 41-50.</a:t>
            </a: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在考虑目前治疗方案不充分之前，需要先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>
          <a:xfrm>
            <a:off x="2327612" y="3319264"/>
            <a:ext cx="1800200" cy="216024"/>
          </a:xfrm>
          <a:prstGeom prst="chevron">
            <a:avLst/>
          </a:prstGeom>
          <a:solidFill>
            <a:srgbClr val="CF5F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black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30" name="燕尾形 29"/>
          <p:cNvSpPr/>
          <p:nvPr/>
        </p:nvSpPr>
        <p:spPr>
          <a:xfrm>
            <a:off x="4210767" y="3319264"/>
            <a:ext cx="1800200" cy="216024"/>
          </a:xfrm>
          <a:prstGeom prst="chevron">
            <a:avLst/>
          </a:prstGeom>
          <a:solidFill>
            <a:srgbClr val="F2C06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black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31" name="燕尾形 30"/>
          <p:cNvSpPr/>
          <p:nvPr/>
        </p:nvSpPr>
        <p:spPr>
          <a:xfrm>
            <a:off x="6093920" y="3319264"/>
            <a:ext cx="1800200" cy="216024"/>
          </a:xfrm>
          <a:prstGeom prst="chevron">
            <a:avLst/>
          </a:prstGeom>
          <a:solidFill>
            <a:srgbClr val="5F93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black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7977075" y="3319264"/>
            <a:ext cx="1800200" cy="216024"/>
          </a:xfrm>
          <a:prstGeom prst="chevron">
            <a:avLst/>
          </a:prstGeom>
          <a:solidFill>
            <a:srgbClr val="97A6A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black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96344" y="2743200"/>
            <a:ext cx="66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CF5F55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Narrow" pitchFamily="34" charset="0"/>
                <a:ea typeface="微软雅黑" pitchFamily="34" charset="-122"/>
                <a:cs typeface="Arial" charset="0"/>
              </a:rPr>
              <a:t>问题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659980" y="2743200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2C06B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Narrow" pitchFamily="34" charset="0"/>
                <a:ea typeface="微软雅黑" pitchFamily="34" charset="-122"/>
                <a:cs typeface="Arial" charset="0"/>
              </a:rPr>
              <a:t>步骤一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543134" y="2743200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5F9387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Narrow" pitchFamily="34" charset="0"/>
                <a:ea typeface="微软雅黑" pitchFamily="34" charset="-122"/>
                <a:cs typeface="Arial" charset="0"/>
              </a:rPr>
              <a:t>步骤二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426281" y="2743199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97A6AB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Narrow" pitchFamily="34" charset="0"/>
                <a:ea typeface="微软雅黑" pitchFamily="34" charset="-122"/>
                <a:cs typeface="Arial" charset="0"/>
              </a:rPr>
              <a:t>步骤三</a:t>
            </a:r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2867711" y="4038704"/>
            <a:ext cx="720000" cy="720000"/>
          </a:xfrm>
          <a:prstGeom prst="ellipse">
            <a:avLst/>
          </a:prstGeom>
          <a:noFill/>
          <a:ln w="38100" cap="flat" cmpd="sng" algn="ctr">
            <a:solidFill>
              <a:srgbClr val="CF5F5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3200" kern="0" dirty="0">
              <a:solidFill>
                <a:prstClr val="white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42" name="椭圆 41"/>
          <p:cNvSpPr>
            <a:spLocks noChangeAspect="1"/>
          </p:cNvSpPr>
          <p:nvPr/>
        </p:nvSpPr>
        <p:spPr>
          <a:xfrm>
            <a:off x="4750865" y="4038704"/>
            <a:ext cx="720000" cy="720000"/>
          </a:xfrm>
          <a:prstGeom prst="ellipse">
            <a:avLst/>
          </a:prstGeom>
          <a:noFill/>
          <a:ln w="38100" cap="flat" cmpd="sng" algn="ctr">
            <a:solidFill>
              <a:srgbClr val="F2C06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3200" kern="0" dirty="0">
              <a:solidFill>
                <a:prstClr val="white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6634019" y="4038704"/>
            <a:ext cx="720000" cy="720000"/>
          </a:xfrm>
          <a:prstGeom prst="ellipse">
            <a:avLst/>
          </a:prstGeom>
          <a:noFill/>
          <a:ln w="38100" cap="flat" cmpd="sng" algn="ctr">
            <a:solidFill>
              <a:srgbClr val="5F938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3200" kern="0" dirty="0">
              <a:solidFill>
                <a:prstClr val="white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8517172" y="4038704"/>
            <a:ext cx="720000" cy="720000"/>
          </a:xfrm>
          <a:prstGeom prst="ellipse">
            <a:avLst/>
          </a:prstGeom>
          <a:noFill/>
          <a:ln w="38100" cap="flat" cmpd="sng" algn="ctr">
            <a:solidFill>
              <a:srgbClr val="97A6A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3200" kern="0" dirty="0">
              <a:solidFill>
                <a:prstClr val="white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45" name="直接箭头连接符 44"/>
          <p:cNvCxnSpPr>
            <a:stCxn id="33" idx="2"/>
            <a:endCxn id="41" idx="0"/>
          </p:cNvCxnSpPr>
          <p:nvPr/>
        </p:nvCxnSpPr>
        <p:spPr>
          <a:xfrm flipH="1">
            <a:off x="3227711" y="3112532"/>
            <a:ext cx="6" cy="926172"/>
          </a:xfrm>
          <a:prstGeom prst="straightConnector1">
            <a:avLst/>
          </a:prstGeom>
          <a:noFill/>
          <a:ln w="28575" cap="flat" cmpd="sng" algn="ctr">
            <a:solidFill>
              <a:srgbClr val="CF5F5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直接箭头连接符 45"/>
          <p:cNvCxnSpPr>
            <a:stCxn id="34" idx="2"/>
            <a:endCxn id="42" idx="0"/>
          </p:cNvCxnSpPr>
          <p:nvPr/>
        </p:nvCxnSpPr>
        <p:spPr>
          <a:xfrm flipH="1">
            <a:off x="5110866" y="3112532"/>
            <a:ext cx="7" cy="926172"/>
          </a:xfrm>
          <a:prstGeom prst="straightConnector1">
            <a:avLst/>
          </a:prstGeom>
          <a:noFill/>
          <a:ln w="28575" cap="flat" cmpd="sng" algn="ctr">
            <a:solidFill>
              <a:srgbClr val="F2C06B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直接箭头连接符 46"/>
          <p:cNvCxnSpPr>
            <a:stCxn id="35" idx="2"/>
            <a:endCxn id="43" idx="0"/>
          </p:cNvCxnSpPr>
          <p:nvPr/>
        </p:nvCxnSpPr>
        <p:spPr>
          <a:xfrm flipH="1">
            <a:off x="6994020" y="3112532"/>
            <a:ext cx="7" cy="926172"/>
          </a:xfrm>
          <a:prstGeom prst="straightConnector1">
            <a:avLst/>
          </a:prstGeom>
          <a:noFill/>
          <a:ln w="28575" cap="flat" cmpd="sng" algn="ctr">
            <a:solidFill>
              <a:srgbClr val="5F938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直接箭头连接符 47"/>
          <p:cNvCxnSpPr>
            <a:stCxn id="36" idx="2"/>
            <a:endCxn id="44" idx="0"/>
          </p:cNvCxnSpPr>
          <p:nvPr/>
        </p:nvCxnSpPr>
        <p:spPr>
          <a:xfrm flipH="1">
            <a:off x="8877173" y="3112532"/>
            <a:ext cx="1" cy="926173"/>
          </a:xfrm>
          <a:prstGeom prst="straightConnector1">
            <a:avLst/>
          </a:prstGeom>
          <a:noFill/>
          <a:ln w="28575" cap="flat" cmpd="sng" algn="ctr">
            <a:solidFill>
              <a:srgbClr val="97A6AB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Freeform 217"/>
          <p:cNvSpPr>
            <a:spLocks noChangeAspect="1" noEditPoints="1"/>
          </p:cNvSpPr>
          <p:nvPr/>
        </p:nvSpPr>
        <p:spPr bwMode="auto">
          <a:xfrm>
            <a:off x="8682291" y="4195476"/>
            <a:ext cx="389764" cy="39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rgbClr val="97A6AB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50" name="Freeform 218"/>
          <p:cNvSpPr>
            <a:spLocks noChangeAspect="1" noEditPoints="1"/>
          </p:cNvSpPr>
          <p:nvPr/>
        </p:nvSpPr>
        <p:spPr bwMode="auto">
          <a:xfrm>
            <a:off x="3039376" y="4200124"/>
            <a:ext cx="376683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rgbClr val="CF5F55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51" name="Freeform 219"/>
          <p:cNvSpPr>
            <a:spLocks noChangeAspect="1" noEditPoints="1"/>
          </p:cNvSpPr>
          <p:nvPr/>
        </p:nvSpPr>
        <p:spPr bwMode="auto">
          <a:xfrm>
            <a:off x="4956524" y="4193306"/>
            <a:ext cx="30869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rgbClr val="F2C06B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52" name="Freeform 221"/>
          <p:cNvSpPr>
            <a:spLocks noChangeAspect="1"/>
          </p:cNvSpPr>
          <p:nvPr/>
        </p:nvSpPr>
        <p:spPr bwMode="auto">
          <a:xfrm>
            <a:off x="6787117" y="4200124"/>
            <a:ext cx="412639" cy="39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rgbClr val="5F9387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306760" y="5001015"/>
            <a:ext cx="1140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考虑更换</a:t>
            </a:r>
            <a:endParaRPr lang="en-US" altLang="zh-CN" spc="64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治疗方案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6093920" y="5003526"/>
            <a:ext cx="182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评估患者</a:t>
            </a:r>
            <a:endParaRPr lang="en-US" altLang="zh-CN" spc="64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治疗依从性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4200827" y="5001016"/>
            <a:ext cx="182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检查患者的吸入技术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2484117" y="5001017"/>
            <a:ext cx="148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慢阻肺</a:t>
            </a:r>
            <a:endParaRPr lang="en-US" altLang="zh-CN" spc="64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控制不佳</a:t>
            </a:r>
          </a:p>
        </p:txBody>
      </p:sp>
      <p:sp>
        <p:nvSpPr>
          <p:cNvPr id="85" name="矩形 84"/>
          <p:cNvSpPr/>
          <p:nvPr/>
        </p:nvSpPr>
        <p:spPr>
          <a:xfrm>
            <a:off x="7290" y="6525344"/>
            <a:ext cx="4936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GOLD 2017 REPORT</a:t>
            </a: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294" r="10582"/>
          <a:stretch>
            <a:fillRect/>
          </a:stretch>
        </p:blipFill>
        <p:spPr>
          <a:xfrm>
            <a:off x="2624816" y="3785160"/>
            <a:ext cx="1143000" cy="1134963"/>
          </a:xfrm>
          <a:prstGeom prst="ellipse">
            <a:avLst/>
          </a:prstGeom>
          <a:effectLst>
            <a:softEdge rad="25400"/>
          </a:effectLst>
        </p:spPr>
      </p:pic>
      <p:pic>
        <p:nvPicPr>
          <p:cNvPr id="88" name="图片 8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075" r="10592"/>
          <a:stretch>
            <a:fillRect/>
          </a:stretch>
        </p:blipFill>
        <p:spPr>
          <a:xfrm>
            <a:off x="4548617" y="3785160"/>
            <a:ext cx="1129002" cy="1134963"/>
          </a:xfrm>
          <a:prstGeom prst="ellipse">
            <a:avLst/>
          </a:prstGeom>
          <a:effectLst>
            <a:softEdge rad="25400"/>
          </a:effectLst>
        </p:spPr>
      </p:pic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13" r="5365"/>
          <a:stretch>
            <a:fillRect/>
          </a:stretch>
        </p:blipFill>
        <p:spPr>
          <a:xfrm>
            <a:off x="6403493" y="3780110"/>
            <a:ext cx="1181051" cy="1140013"/>
          </a:xfrm>
          <a:prstGeom prst="ellipse">
            <a:avLst/>
          </a:prstGeom>
          <a:effectLst>
            <a:softEdge rad="25400"/>
          </a:effectLst>
        </p:spPr>
      </p:pic>
      <p:pic>
        <p:nvPicPr>
          <p:cNvPr id="92" name="图片 9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595" r="8477"/>
          <a:stretch>
            <a:fillRect/>
          </a:stretch>
        </p:blipFill>
        <p:spPr>
          <a:xfrm>
            <a:off x="8294064" y="3776728"/>
            <a:ext cx="1170473" cy="1143395"/>
          </a:xfrm>
          <a:prstGeom prst="ellipse">
            <a:avLst/>
          </a:prstGeom>
          <a:effectLst>
            <a:softEdge rad="25400"/>
          </a:effectLst>
        </p:spPr>
      </p:pic>
      <p:sp>
        <p:nvSpPr>
          <p:cNvPr id="93" name="任意多边形 92"/>
          <p:cNvSpPr/>
          <p:nvPr/>
        </p:nvSpPr>
        <p:spPr>
          <a:xfrm>
            <a:off x="897436" y="1353273"/>
            <a:ext cx="12192000" cy="1220528"/>
          </a:xfrm>
          <a:custGeom>
            <a:avLst/>
            <a:gdLst>
              <a:gd name="connsiteX0" fmla="*/ 0 w 2911323"/>
              <a:gd name="connsiteY0" fmla="*/ 0 h 536058"/>
              <a:gd name="connsiteX1" fmla="*/ 2911323 w 2911323"/>
              <a:gd name="connsiteY1" fmla="*/ 0 h 536058"/>
              <a:gd name="connsiteX2" fmla="*/ 2911323 w 2911323"/>
              <a:gd name="connsiteY2" fmla="*/ 536058 h 536058"/>
              <a:gd name="connsiteX3" fmla="*/ 0 w 2911323"/>
              <a:gd name="connsiteY3" fmla="*/ 536058 h 536058"/>
              <a:gd name="connsiteX4" fmla="*/ 0 w 2911323"/>
              <a:gd name="connsiteY4" fmla="*/ 0 h 53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323" h="536058">
                <a:moveTo>
                  <a:pt x="0" y="0"/>
                </a:moveTo>
                <a:lnTo>
                  <a:pt x="2911323" y="0"/>
                </a:lnTo>
                <a:lnTo>
                  <a:pt x="2911323" y="536058"/>
                </a:lnTo>
                <a:lnTo>
                  <a:pt x="0" y="5360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marL="342900" indent="-342900" defTabSz="977900">
              <a:spcAft>
                <a:spcPct val="35000"/>
              </a:spcAft>
              <a:buFont typeface="Arial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Arial" charset="0"/>
              </a:rPr>
              <a:t>在考虑目前治疗方案不充分之前，需要先评估患者吸入技术和治疗依从性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1892071" y="1530737"/>
            <a:ext cx="1640533" cy="909317"/>
          </a:xfrm>
          <a:prstGeom prst="roundRect">
            <a:avLst/>
          </a:prstGeom>
          <a:solidFill>
            <a:srgbClr val="5BB7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47728" y="908720"/>
            <a:ext cx="4147743" cy="4904161"/>
            <a:chOff x="2962326" y="2396028"/>
            <a:chExt cx="3193850" cy="3776308"/>
          </a:xfrm>
        </p:grpSpPr>
        <p:grpSp>
          <p:nvGrpSpPr>
            <p:cNvPr id="4" name="组合 4"/>
            <p:cNvGrpSpPr/>
            <p:nvPr/>
          </p:nvGrpSpPr>
          <p:grpSpPr>
            <a:xfrm>
              <a:off x="2962326" y="2396028"/>
              <a:ext cx="2421406" cy="3109682"/>
              <a:chOff x="1931229" y="992567"/>
              <a:chExt cx="2971786" cy="3816507"/>
            </a:xfrm>
          </p:grpSpPr>
          <p:grpSp>
            <p:nvGrpSpPr>
              <p:cNvPr id="10" name="组合 5"/>
              <p:cNvGrpSpPr/>
              <p:nvPr/>
            </p:nvGrpSpPr>
            <p:grpSpPr>
              <a:xfrm>
                <a:off x="1931229" y="992567"/>
                <a:ext cx="2971786" cy="3816507"/>
                <a:chOff x="2104269" y="1249283"/>
                <a:chExt cx="2971786" cy="3816507"/>
              </a:xfrm>
            </p:grpSpPr>
            <p:sp>
              <p:nvSpPr>
                <p:cNvPr id="12" name="空心弧 13"/>
                <p:cNvSpPr/>
                <p:nvPr/>
              </p:nvSpPr>
              <p:spPr>
                <a:xfrm rot="17578576">
                  <a:off x="1533243" y="2304397"/>
                  <a:ext cx="3440880" cy="2081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0880" h="2081906">
                      <a:moveTo>
                        <a:pt x="3440880" y="961297"/>
                      </a:moveTo>
                      <a:lnTo>
                        <a:pt x="2891543" y="1194209"/>
                      </a:lnTo>
                      <a:cubicBezTo>
                        <a:pt x="2701588" y="808306"/>
                        <a:pt x="2347568" y="513519"/>
                        <a:pt x="1900886" y="415768"/>
                      </a:cubicBezTo>
                      <a:cubicBezTo>
                        <a:pt x="1101852" y="240910"/>
                        <a:pt x="308885" y="762762"/>
                        <a:pt x="129748" y="1581355"/>
                      </a:cubicBezTo>
                      <a:cubicBezTo>
                        <a:pt x="104339" y="1697460"/>
                        <a:pt x="92644" y="1813298"/>
                        <a:pt x="95053" y="1927042"/>
                      </a:cubicBezTo>
                      <a:lnTo>
                        <a:pt x="97910" y="1999727"/>
                      </a:lnTo>
                      <a:cubicBezTo>
                        <a:pt x="98463" y="2027324"/>
                        <a:pt x="100942" y="2054702"/>
                        <a:pt x="104186" y="2081906"/>
                      </a:cubicBezTo>
                      <a:lnTo>
                        <a:pt x="97658" y="2027742"/>
                      </a:lnTo>
                      <a:lnTo>
                        <a:pt x="0" y="1797410"/>
                      </a:lnTo>
                      <a:lnTo>
                        <a:pt x="13675" y="1579391"/>
                      </a:lnTo>
                      <a:lnTo>
                        <a:pt x="72076" y="1206588"/>
                      </a:lnTo>
                      <a:lnTo>
                        <a:pt x="249086" y="813208"/>
                      </a:lnTo>
                      <a:lnTo>
                        <a:pt x="699835" y="354698"/>
                      </a:lnTo>
                      <a:lnTo>
                        <a:pt x="747029" y="390891"/>
                      </a:lnTo>
                      <a:cubicBezTo>
                        <a:pt x="1114571" y="96546"/>
                        <a:pt x="1589835" y="-44447"/>
                        <a:pt x="2070027" y="12378"/>
                      </a:cubicBezTo>
                      <a:cubicBezTo>
                        <a:pt x="2659198" y="82098"/>
                        <a:pt x="3171648" y="439655"/>
                        <a:pt x="3440880" y="96129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31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3" name="空心弧 13"/>
                <p:cNvSpPr/>
                <p:nvPr/>
              </p:nvSpPr>
              <p:spPr>
                <a:xfrm rot="17578576">
                  <a:off x="1290783" y="2062769"/>
                  <a:ext cx="3768930" cy="2141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2717" h="2854509">
                      <a:moveTo>
                        <a:pt x="5022717" y="1184507"/>
                      </a:moveTo>
                      <a:lnTo>
                        <a:pt x="4714007" y="2854509"/>
                      </a:lnTo>
                      <a:lnTo>
                        <a:pt x="3299038" y="1915323"/>
                      </a:lnTo>
                      <a:lnTo>
                        <a:pt x="3803232" y="1701552"/>
                      </a:lnTo>
                      <a:cubicBezTo>
                        <a:pt x="3562338" y="1134599"/>
                        <a:pt x="3066325" y="693643"/>
                        <a:pt x="2428573" y="554079"/>
                      </a:cubicBezTo>
                      <a:cubicBezTo>
                        <a:pt x="1363729" y="321052"/>
                        <a:pt x="306971" y="1016504"/>
                        <a:pt x="68241" y="2107414"/>
                      </a:cubicBezTo>
                      <a:cubicBezTo>
                        <a:pt x="18868" y="2333024"/>
                        <a:pt x="8351" y="2557878"/>
                        <a:pt x="34176" y="2774480"/>
                      </a:cubicBezTo>
                      <a:cubicBezTo>
                        <a:pt x="-73420" y="2148278"/>
                        <a:pt x="74250" y="1495420"/>
                        <a:pt x="460103" y="969762"/>
                      </a:cubicBezTo>
                      <a:cubicBezTo>
                        <a:pt x="966350" y="280089"/>
                        <a:pt x="1804377" y="-84044"/>
                        <a:pt x="2653981" y="16495"/>
                      </a:cubicBezTo>
                      <a:cubicBezTo>
                        <a:pt x="3480110" y="114255"/>
                        <a:pt x="4193051" y="636675"/>
                        <a:pt x="4535198" y="139120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31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" name="平行四边形 9"/>
                <p:cNvSpPr/>
                <p:nvPr/>
              </p:nvSpPr>
              <p:spPr>
                <a:xfrm flipH="1">
                  <a:off x="3755664" y="1339021"/>
                  <a:ext cx="1320391" cy="681402"/>
                </a:xfrm>
                <a:prstGeom prst="parallelogram">
                  <a:avLst>
                    <a:gd name="adj" fmla="val 148256"/>
                  </a:avLst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31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" name="平行四边形 10"/>
                <p:cNvSpPr/>
                <p:nvPr/>
              </p:nvSpPr>
              <p:spPr>
                <a:xfrm>
                  <a:off x="3721598" y="2020423"/>
                  <a:ext cx="1352697" cy="705786"/>
                </a:xfrm>
                <a:prstGeom prst="parallelogram">
                  <a:avLst>
                    <a:gd name="adj" fmla="val 148256"/>
                  </a:avLst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8100000" scaled="1"/>
                  <a:tileRect/>
                </a:gradFill>
                <a:ln w="31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1" name="TextBox 30"/>
              <p:cNvSpPr txBox="1"/>
              <p:nvPr/>
            </p:nvSpPr>
            <p:spPr>
              <a:xfrm>
                <a:off x="3452221" y="1463430"/>
                <a:ext cx="950152" cy="55263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itchFamily="34" charset="-127"/>
                    <a:ea typeface="Dotum" pitchFamily="34" charset="-127"/>
                  </a:defRPr>
                </a:lvl1pPr>
              </a:lstStyle>
              <a:p>
                <a:pPr algn="ctr">
                  <a:defRPr/>
                </a:pPr>
                <a:r>
                  <a:rPr lang="zh-CN" altLang="en-US" sz="3200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装置</a:t>
                </a:r>
              </a:p>
            </p:txBody>
          </p:sp>
        </p:grpSp>
        <p:grpSp>
          <p:nvGrpSpPr>
            <p:cNvPr id="5" name="组合 11"/>
            <p:cNvGrpSpPr/>
            <p:nvPr/>
          </p:nvGrpSpPr>
          <p:grpSpPr>
            <a:xfrm>
              <a:off x="3735089" y="3103049"/>
              <a:ext cx="2421087" cy="3069287"/>
              <a:chOff x="3585384" y="2273421"/>
              <a:chExt cx="2421087" cy="3069287"/>
            </a:xfrm>
          </p:grpSpPr>
          <p:sp>
            <p:nvSpPr>
              <p:cNvPr id="6" name="空心弧 13"/>
              <p:cNvSpPr/>
              <p:nvPr/>
            </p:nvSpPr>
            <p:spPr>
              <a:xfrm rot="6778576">
                <a:off x="3847667" y="3057398"/>
                <a:ext cx="2788517" cy="1316991"/>
              </a:xfrm>
              <a:custGeom>
                <a:avLst/>
                <a:gdLst/>
                <a:ahLst/>
                <a:cxnLst/>
                <a:rect l="l" t="t" r="r" b="b"/>
                <a:pathLst>
                  <a:path w="2788517" h="1316991">
                    <a:moveTo>
                      <a:pt x="0" y="1261585"/>
                    </a:moveTo>
                    <a:lnTo>
                      <a:pt x="43621" y="983125"/>
                    </a:lnTo>
                    <a:lnTo>
                      <a:pt x="187849" y="662600"/>
                    </a:lnTo>
                    <a:lnTo>
                      <a:pt x="555118" y="289007"/>
                    </a:lnTo>
                    <a:lnTo>
                      <a:pt x="593572" y="318497"/>
                    </a:lnTo>
                    <a:cubicBezTo>
                      <a:pt x="893044" y="78665"/>
                      <a:pt x="1280289" y="-36215"/>
                      <a:pt x="1671548" y="10085"/>
                    </a:cubicBezTo>
                    <a:cubicBezTo>
                      <a:pt x="2151604" y="66893"/>
                      <a:pt x="2569147" y="358230"/>
                      <a:pt x="2788517" y="783263"/>
                    </a:cubicBezTo>
                    <a:lnTo>
                      <a:pt x="2340919" y="973039"/>
                    </a:lnTo>
                    <a:cubicBezTo>
                      <a:pt x="2186143" y="658606"/>
                      <a:pt x="1897688" y="418414"/>
                      <a:pt x="1533733" y="338767"/>
                    </a:cubicBezTo>
                    <a:cubicBezTo>
                      <a:pt x="882681" y="196293"/>
                      <a:pt x="236573" y="621497"/>
                      <a:pt x="90612" y="1288485"/>
                    </a:cubicBezTo>
                    <a:lnTo>
                      <a:pt x="86054" y="1316991"/>
                    </a:lnTo>
                    <a:close/>
                  </a:path>
                </a:pathLst>
              </a:custGeom>
              <a:gradFill flip="none" rotWithShape="1">
                <a:gsLst>
                  <a:gs pos="27000">
                    <a:srgbClr val="FF7711"/>
                  </a:gs>
                  <a:gs pos="59000">
                    <a:srgbClr val="FFAA01"/>
                  </a:gs>
                  <a:gs pos="100000">
                    <a:srgbClr val="FECE02"/>
                  </a:gs>
                  <a:gs pos="0">
                    <a:srgbClr val="C73E01"/>
                  </a:gs>
                  <a:gs pos="80000">
                    <a:srgbClr val="FFC000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空心弧 13"/>
              <p:cNvSpPr/>
              <p:nvPr/>
            </p:nvSpPr>
            <p:spPr>
              <a:xfrm rot="6778576">
                <a:off x="3599196" y="2935433"/>
                <a:ext cx="3069287" cy="1745263"/>
              </a:xfrm>
              <a:custGeom>
                <a:avLst/>
                <a:gdLst/>
                <a:ahLst/>
                <a:cxnLst/>
                <a:rect l="l" t="t" r="r" b="b"/>
                <a:pathLst>
                  <a:path w="3069287" h="1745263">
                    <a:moveTo>
                      <a:pt x="157" y="1464603"/>
                    </a:moveTo>
                    <a:cubicBezTo>
                      <a:pt x="-4415" y="1156390"/>
                      <a:pt x="91112" y="849810"/>
                      <a:pt x="279680" y="592918"/>
                    </a:cubicBezTo>
                    <a:cubicBezTo>
                      <a:pt x="589203" y="171248"/>
                      <a:pt x="1101577" y="-51385"/>
                      <a:pt x="1621029" y="10085"/>
                    </a:cubicBezTo>
                    <a:cubicBezTo>
                      <a:pt x="2126129" y="69856"/>
                      <a:pt x="2562025" y="389266"/>
                      <a:pt x="2771215" y="850593"/>
                    </a:cubicBezTo>
                    <a:lnTo>
                      <a:pt x="3069287" y="724214"/>
                    </a:lnTo>
                    <a:lnTo>
                      <a:pt x="2880540" y="1745263"/>
                    </a:lnTo>
                    <a:lnTo>
                      <a:pt x="2015420" y="1171039"/>
                    </a:lnTo>
                    <a:lnTo>
                      <a:pt x="2323687" y="1040338"/>
                    </a:lnTo>
                    <a:cubicBezTo>
                      <a:pt x="2176403" y="693700"/>
                      <a:pt x="1873138" y="424097"/>
                      <a:pt x="1483213" y="338767"/>
                    </a:cubicBezTo>
                    <a:cubicBezTo>
                      <a:pt x="832162" y="196293"/>
                      <a:pt x="186055" y="621496"/>
                      <a:pt x="40094" y="1288485"/>
                    </a:cubicBezTo>
                    <a:cubicBezTo>
                      <a:pt x="30695" y="1331434"/>
                      <a:pt x="23599" y="1374338"/>
                      <a:pt x="19551" y="1417149"/>
                    </a:cubicBezTo>
                    <a:lnTo>
                      <a:pt x="10745" y="1411479"/>
                    </a:lnTo>
                    <a:close/>
                  </a:path>
                </a:pathLst>
              </a:custGeom>
              <a:gradFill flip="none" rotWithShape="1">
                <a:gsLst>
                  <a:gs pos="27000">
                    <a:srgbClr val="FF7711"/>
                  </a:gs>
                  <a:gs pos="59000">
                    <a:srgbClr val="FFAA01"/>
                  </a:gs>
                  <a:gs pos="100000">
                    <a:srgbClr val="FECE02"/>
                  </a:gs>
                  <a:gs pos="0">
                    <a:srgbClr val="C73E01"/>
                  </a:gs>
                  <a:gs pos="80000">
                    <a:srgbClr val="FFC000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平行四边形 14"/>
              <p:cNvSpPr/>
              <p:nvPr/>
            </p:nvSpPr>
            <p:spPr>
              <a:xfrm rot="10800000" flipH="1">
                <a:off x="3585384" y="4714449"/>
                <a:ext cx="1075852" cy="555205"/>
              </a:xfrm>
              <a:prstGeom prst="parallelogram">
                <a:avLst>
                  <a:gd name="adj" fmla="val 148256"/>
                </a:avLst>
              </a:prstGeom>
              <a:gradFill flip="none" rotWithShape="1">
                <a:gsLst>
                  <a:gs pos="27000">
                    <a:srgbClr val="FF7711"/>
                  </a:gs>
                  <a:gs pos="59000">
                    <a:srgbClr val="FFAA01"/>
                  </a:gs>
                  <a:gs pos="100000">
                    <a:srgbClr val="FECE02"/>
                  </a:gs>
                  <a:gs pos="0">
                    <a:srgbClr val="C73E01"/>
                  </a:gs>
                  <a:gs pos="80000">
                    <a:srgbClr val="FFC000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平行四边形 15"/>
              <p:cNvSpPr/>
              <p:nvPr/>
            </p:nvSpPr>
            <p:spPr>
              <a:xfrm rot="10800000">
                <a:off x="3586819" y="4139376"/>
                <a:ext cx="1102175" cy="575073"/>
              </a:xfrm>
              <a:prstGeom prst="parallelogram">
                <a:avLst>
                  <a:gd name="adj" fmla="val 148256"/>
                </a:avLst>
              </a:prstGeom>
              <a:gradFill flip="none" rotWithShape="1">
                <a:gsLst>
                  <a:gs pos="27000">
                    <a:srgbClr val="FF7711"/>
                  </a:gs>
                  <a:gs pos="59000">
                    <a:srgbClr val="FFAA01"/>
                  </a:gs>
                  <a:gs pos="100000">
                    <a:srgbClr val="FECE02"/>
                  </a:gs>
                  <a:gs pos="0">
                    <a:srgbClr val="C73E01"/>
                  </a:gs>
                  <a:gs pos="80000">
                    <a:srgbClr val="FFC000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8" name="TextBox 11"/>
          <p:cNvSpPr txBox="1">
            <a:spLocks noChangeArrowheads="1"/>
          </p:cNvSpPr>
          <p:nvPr/>
        </p:nvSpPr>
        <p:spPr bwMode="auto">
          <a:xfrm flipH="1">
            <a:off x="1602517" y="1672506"/>
            <a:ext cx="2192937" cy="6462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383" tIns="45692" rIns="91383" bIns="456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charset="0"/>
              </a:rPr>
              <a:t>优良的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 eaLnBrk="1" hangingPunct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charset="0"/>
              </a:rPr>
              <a:t>吸入装置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0" name="TextBox 46"/>
          <p:cNvSpPr txBox="1"/>
          <p:nvPr/>
        </p:nvSpPr>
        <p:spPr>
          <a:xfrm>
            <a:off x="5309765" y="4695578"/>
            <a:ext cx="1005289" cy="584719"/>
          </a:xfrm>
          <a:prstGeom prst="rect">
            <a:avLst/>
          </a:prstGeom>
          <a:noFill/>
        </p:spPr>
        <p:txBody>
          <a:bodyPr wrap="none" lIns="91383" tIns="45692" rIns="91383" bIns="45692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effectLst/>
                <a:latin typeface="Dotum" pitchFamily="34" charset="-127"/>
                <a:ea typeface="Dotum" pitchFamily="34" charset="-127"/>
              </a:defRPr>
            </a:lvl1pPr>
          </a:lstStyle>
          <a:p>
            <a:pPr algn="ctr"/>
            <a:r>
              <a:rPr lang="zh-CN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患者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751574" y="1364188"/>
            <a:ext cx="1978167" cy="0"/>
          </a:xfrm>
          <a:prstGeom prst="line">
            <a:avLst/>
          </a:prstGeom>
          <a:noFill/>
          <a:ln w="57150" cap="flat" cmpd="sng" algn="ctr">
            <a:solidFill>
              <a:srgbClr val="ADD7D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2" name="直接连接符 21"/>
          <p:cNvCxnSpPr/>
          <p:nvPr/>
        </p:nvCxnSpPr>
        <p:spPr>
          <a:xfrm>
            <a:off x="3729740" y="1364189"/>
            <a:ext cx="921548" cy="360513"/>
          </a:xfrm>
          <a:prstGeom prst="line">
            <a:avLst/>
          </a:prstGeom>
          <a:noFill/>
          <a:ln w="57150" cap="flat" cmpd="sng" algn="ctr">
            <a:solidFill>
              <a:srgbClr val="ADD7D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3" name="直接连接符 22"/>
          <p:cNvCxnSpPr/>
          <p:nvPr/>
        </p:nvCxnSpPr>
        <p:spPr>
          <a:xfrm flipV="1">
            <a:off x="6945099" y="3819892"/>
            <a:ext cx="1080120" cy="999133"/>
          </a:xfrm>
          <a:prstGeom prst="lin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4" name="直接连接符 23"/>
          <p:cNvCxnSpPr/>
          <p:nvPr/>
        </p:nvCxnSpPr>
        <p:spPr>
          <a:xfrm>
            <a:off x="8025219" y="3819891"/>
            <a:ext cx="2036198" cy="0"/>
          </a:xfrm>
          <a:prstGeom prst="lin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6" name="TextBox 11"/>
          <p:cNvSpPr txBox="1">
            <a:spLocks noChangeArrowheads="1"/>
          </p:cNvSpPr>
          <p:nvPr/>
        </p:nvSpPr>
        <p:spPr bwMode="auto">
          <a:xfrm flipH="1">
            <a:off x="4405015" y="2835403"/>
            <a:ext cx="2739871" cy="95405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383" tIns="45692" rIns="91383" bIns="456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稳定期慢阻肺</a:t>
            </a:r>
            <a:endParaRPr lang="en-US" altLang="zh-CN" sz="2800" spc="64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 eaLnBrk="1" hangingPunct="1">
              <a:defRPr/>
            </a:pPr>
            <a:r>
              <a:rPr lang="zh-CN" altLang="en-US" sz="2800" spc="64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吸入治疗的关键</a:t>
            </a:r>
            <a:endParaRPr lang="en-US" altLang="zh-CN" sz="2800" spc="64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192935" y="3952567"/>
            <a:ext cx="1640533" cy="909317"/>
          </a:xfrm>
          <a:prstGeom prst="round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1"/>
          <p:cNvSpPr txBox="1">
            <a:spLocks noChangeArrowheads="1"/>
          </p:cNvSpPr>
          <p:nvPr/>
        </p:nvSpPr>
        <p:spPr bwMode="auto">
          <a:xfrm flipH="1">
            <a:off x="7943862" y="4052761"/>
            <a:ext cx="2198911" cy="6462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383" tIns="45692" rIns="91383" bIns="456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charset="0"/>
              </a:rPr>
              <a:t>正确的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 eaLnBrk="1" hangingPunct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charset="0"/>
              </a:rPr>
              <a:t>吸入技术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图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504" y="1409304"/>
            <a:ext cx="8712968" cy="511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0" y="33265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总结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：慢阻肺稳定期长期药物治疗策略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328" y="652534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GOLD2017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75520" y="6513253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注：绿框及绿箭头代表首选治疗路径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7488" y="242088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谢谢聆听！</a:t>
            </a:r>
            <a:endParaRPr lang="zh-CN" altLang="en-US" sz="6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856" y="116632"/>
            <a:ext cx="10992544" cy="1325563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全球疾病负担研究（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GBD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年中国慢阻肺死亡率和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DALY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排名均高于全球水平</a:t>
            </a:r>
          </a:p>
        </p:txBody>
      </p:sp>
      <p:sp>
        <p:nvSpPr>
          <p:cNvPr id="8" name="矩形 7"/>
          <p:cNvSpPr/>
          <p:nvPr/>
        </p:nvSpPr>
        <p:spPr>
          <a:xfrm>
            <a:off x="35835" y="6525344"/>
            <a:ext cx="3179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Yin P, et al. Chest. 2016;150(6):1269-1280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9856" y="1628800"/>
            <a:ext cx="842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年中国超过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万人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死于慢阻肺，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相当于全球死于慢阻肺总人数的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31.1%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25757" y="2134469"/>
          <a:ext cx="9073007" cy="414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227"/>
                <a:gridCol w="2232248"/>
                <a:gridCol w="2514532"/>
              </a:tblGrid>
              <a:tr h="34297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全球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中国</a:t>
                      </a:r>
                    </a:p>
                  </a:txBody>
                  <a:tcPr/>
                </a:tc>
              </a:tr>
              <a:tr h="519345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latin typeface="微软雅黑" pitchFamily="34" charset="-122"/>
                          <a:ea typeface="微软雅黑" pitchFamily="34" charset="-122"/>
                        </a:rPr>
                        <a:t>年龄标化死亡率</a:t>
                      </a:r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/10</a:t>
                      </a:r>
                      <a:r>
                        <a:rPr lang="zh-CN" altLang="en-US" b="0" dirty="0">
                          <a:latin typeface="微软雅黑" pitchFamily="34" charset="-122"/>
                          <a:ea typeface="微软雅黑" pitchFamily="34" charset="-122"/>
                        </a:rPr>
                        <a:t>万（</a:t>
                      </a:r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95%CI</a:t>
                      </a:r>
                      <a:r>
                        <a:rPr lang="zh-CN" altLang="en-US" b="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42970">
                <a:tc>
                  <a:txBody>
                    <a:bodyPr/>
                    <a:lstStyle/>
                    <a:p>
                      <a:pPr lvl="1"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1990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74.8</a:t>
                      </a:r>
                      <a:r>
                        <a:rPr lang="zh-CN" altLang="en-US" b="0" dirty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66.8-81.2</a:t>
                      </a:r>
                      <a:r>
                        <a:rPr lang="zh-CN" altLang="en-US" b="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159.6</a:t>
                      </a:r>
                      <a:r>
                        <a:rPr lang="zh-CN" altLang="en-US" b="0" dirty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142.1-177.0</a:t>
                      </a:r>
                      <a:r>
                        <a:rPr lang="zh-CN" altLang="en-US" b="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/>
                </a:tc>
              </a:tr>
              <a:tr h="342970">
                <a:tc>
                  <a:txBody>
                    <a:bodyPr/>
                    <a:lstStyle/>
                    <a:p>
                      <a:pPr lvl="1"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2013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50.7</a:t>
                      </a:r>
                      <a:r>
                        <a:rPr lang="zh-CN" altLang="en-US" b="0" dirty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45.4-55.6</a:t>
                      </a:r>
                      <a:r>
                        <a:rPr lang="zh-CN" altLang="en-US" b="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79.4</a:t>
                      </a:r>
                      <a:r>
                        <a:rPr lang="zh-CN" altLang="en-US" b="0" dirty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71.5-88.8</a:t>
                      </a:r>
                      <a:r>
                        <a:rPr lang="zh-CN" altLang="en-US" b="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/>
                </a:tc>
              </a:tr>
              <a:tr h="519345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latin typeface="微软雅黑" pitchFamily="34" charset="-122"/>
                          <a:ea typeface="微软雅黑" pitchFamily="34" charset="-122"/>
                        </a:rPr>
                        <a:t>慢阻肺在非传染性疾病死因中构成比（</a:t>
                      </a:r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r>
                        <a:rPr lang="zh-CN" altLang="en-US" b="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42970">
                <a:tc>
                  <a:txBody>
                    <a:bodyPr/>
                    <a:lstStyle/>
                    <a:p>
                      <a:pPr lvl="1"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1990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9.0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15.6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42970">
                <a:tc>
                  <a:txBody>
                    <a:bodyPr/>
                    <a:lstStyle/>
                    <a:p>
                      <a:pPr lvl="1"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2013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7.7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11.5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1934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solidFill>
                            <a:prstClr val="black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致残调整生命年（</a:t>
                      </a:r>
                      <a:r>
                        <a:rPr lang="en-US" altLang="zh-CN" sz="1800" b="0" dirty="0">
                          <a:solidFill>
                            <a:prstClr val="black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DALY</a:t>
                      </a:r>
                      <a:r>
                        <a:rPr lang="zh-CN" altLang="en-US" sz="1800" b="0" dirty="0">
                          <a:solidFill>
                            <a:prstClr val="black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r>
                        <a:rPr lang="zh-CN" altLang="en-US" b="0" dirty="0"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42970">
                <a:tc>
                  <a:txBody>
                    <a:bodyPr/>
                    <a:lstStyle/>
                    <a:p>
                      <a:pPr lvl="1"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1990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42970">
                <a:tc>
                  <a:txBody>
                    <a:bodyPr/>
                    <a:lstStyle/>
                    <a:p>
                      <a:pPr lvl="1"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2013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中国慢阻肺患者经济负担沉重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318" y="6381328"/>
            <a:ext cx="3908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何权瀛等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中华结核和呼吸杂志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2009;32(4):253-257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Lou P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, et al. 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BMC Public Health. 2012;12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287</a:t>
            </a:r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5669" y="1232273"/>
            <a:ext cx="10046876" cy="3228066"/>
            <a:chOff x="-66618" y="1539049"/>
            <a:chExt cx="9103115" cy="2954679"/>
          </a:xfrm>
        </p:grpSpPr>
        <p:sp>
          <p:nvSpPr>
            <p:cNvPr id="6" name="矩形 5"/>
            <p:cNvSpPr/>
            <p:nvPr/>
          </p:nvSpPr>
          <p:spPr>
            <a:xfrm>
              <a:off x="163329" y="1962522"/>
              <a:ext cx="4240931" cy="105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一项研究采用横断面调查方法</a:t>
              </a:r>
              <a:r>
                <a:rPr lang="zh-CN" altLang="en-US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，</a:t>
              </a:r>
              <a:r>
                <a:rPr lang="zh-CN" altLang="zh-CN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对</a:t>
              </a:r>
              <a:r>
                <a:rPr lang="zh-CN" altLang="en-US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北京、上海、广州、成都、西安、沈阳</a:t>
              </a:r>
              <a:r>
                <a:rPr lang="en-US" altLang="zh-CN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6</a:t>
              </a:r>
              <a:r>
                <a:rPr lang="zh-CN" altLang="zh-CN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个城市</a:t>
              </a:r>
              <a:r>
                <a:rPr lang="en-US" altLang="zh-CN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24</a:t>
              </a:r>
              <a:r>
                <a:rPr lang="zh-CN" altLang="zh-CN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家医院</a:t>
              </a:r>
              <a:r>
                <a:rPr lang="en-US" altLang="zh-CN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723</a:t>
              </a:r>
              <a:r>
                <a:rPr lang="zh-CN" altLang="zh-CN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例确诊的慢阻肺患者进行面对面访问</a:t>
              </a:r>
              <a:r>
                <a:rPr lang="zh-CN" altLang="en-US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。</a:t>
              </a:r>
              <a:endPara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-66618" y="3018872"/>
              <a:ext cx="4598272" cy="845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慢阻肺患者医疗费用约占家庭税后年平均收入</a:t>
              </a:r>
              <a:r>
                <a: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40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%</a:t>
              </a:r>
              <a:endPara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其中</a:t>
              </a:r>
              <a:r>
                <a:rPr lang="zh-CN" altLang="zh-CN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住院费用占</a:t>
              </a: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直接医疗费用的</a:t>
              </a:r>
              <a:r>
                <a: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60.6%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906675" y="1539049"/>
              <a:ext cx="26516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中国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城市横断面调查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751533" y="1913609"/>
              <a:ext cx="4284963" cy="1734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/>
                  </a:solidFill>
                  <a:ea typeface="微软雅黑" pitchFamily="34" charset="-122"/>
                  <a:cs typeface="Times New Roman" pitchFamily="18" charset="0"/>
                </a:rPr>
                <a:t>一项</a:t>
              </a:r>
              <a:r>
                <a:rPr lang="zh-CN" altLang="zh-CN" sz="1600" dirty="0">
                  <a:solidFill>
                    <a:prstClr val="black"/>
                  </a:solidFill>
                  <a:ea typeface="微软雅黑" pitchFamily="34" charset="-122"/>
                  <a:cs typeface="Times New Roman" pitchFamily="18" charset="0"/>
                </a:rPr>
                <a:t>中国农村慢阻肺患者的治疗现状和经济负担研究</a:t>
              </a:r>
              <a:r>
                <a:rPr lang="zh-CN" altLang="en-US" sz="1600" dirty="0">
                  <a:solidFill>
                    <a:prstClr val="black"/>
                  </a:solidFill>
                  <a:ea typeface="微软雅黑" pitchFamily="34" charset="-122"/>
                  <a:cs typeface="Times New Roman" pitchFamily="18" charset="0"/>
                </a:rPr>
                <a:t>。</a:t>
              </a:r>
              <a:r>
                <a:rPr lang="zh-CN" altLang="zh-CN" sz="1600" dirty="0">
                  <a:solidFill>
                    <a:prstClr val="black"/>
                  </a:solidFill>
                  <a:ea typeface="微软雅黑" pitchFamily="34" charset="-122"/>
                  <a:cs typeface="Times New Roman" pitchFamily="18" charset="0"/>
                </a:rPr>
                <a:t>对江苏徐州周边农村</a:t>
              </a:r>
              <a:r>
                <a:rPr lang="en-US" altLang="zh-CN" sz="1600" dirty="0">
                  <a:solidFill>
                    <a:prstClr val="black"/>
                  </a:solidFill>
                  <a:ea typeface="微软雅黑" pitchFamily="34" charset="-122"/>
                  <a:cs typeface="Times New Roman" pitchFamily="18" charset="0"/>
                </a:rPr>
                <a:t>8217</a:t>
              </a:r>
              <a:r>
                <a:rPr lang="zh-CN" altLang="zh-CN" sz="1600" dirty="0">
                  <a:solidFill>
                    <a:prstClr val="black"/>
                  </a:solidFill>
                  <a:ea typeface="微软雅黑" pitchFamily="34" charset="-122"/>
                  <a:cs typeface="Times New Roman" pitchFamily="18" charset="0"/>
                </a:rPr>
                <a:t>例慢阻肺患者进行面对面访视，获取有关疾病认知度、治疗用药、急性加重和经济负担的信息。</a:t>
              </a:r>
              <a:r>
                <a:rPr lang="zh-CN" altLang="en-US" sz="1600" dirty="0">
                  <a:solidFill>
                    <a:prstClr val="black"/>
                  </a:solidFill>
                  <a:ea typeface="微软雅黑" pitchFamily="34" charset="-122"/>
                  <a:cs typeface="Times New Roman" pitchFamily="18" charset="0"/>
                </a:rPr>
                <a:t>其中</a:t>
              </a:r>
              <a:r>
                <a:rPr lang="en-US" altLang="zh-CN" sz="1600" dirty="0">
                  <a:solidFill>
                    <a:prstClr val="black"/>
                  </a:solidFill>
                  <a:ea typeface="微软雅黑" pitchFamily="34" charset="-122"/>
                  <a:cs typeface="Times New Roman" pitchFamily="18" charset="0"/>
                </a:rPr>
                <a:t>7383</a:t>
              </a:r>
              <a:r>
                <a:rPr lang="zh-CN" altLang="en-US" sz="1600" dirty="0">
                  <a:solidFill>
                    <a:prstClr val="black"/>
                  </a:solidFill>
                  <a:ea typeface="微软雅黑" pitchFamily="34" charset="-122"/>
                  <a:cs typeface="Times New Roman" pitchFamily="18" charset="0"/>
                </a:rPr>
                <a:t>例患者资料符合经济学分析要求。</a:t>
              </a:r>
              <a:endPara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06093" y="1569144"/>
              <a:ext cx="2749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中国徐州周边农村调查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49275" y="3648595"/>
              <a:ext cx="4587222" cy="845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慢阻肺患者年平均直接经济负担占家庭每年人均收入</a:t>
              </a:r>
              <a:r>
                <a: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30.3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%</a:t>
              </a:r>
              <a:endPara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342900" indent="-342900">
                <a:buFont typeface="Arial" charset="0"/>
                <a:buChar char="•"/>
              </a:pP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其中</a:t>
              </a:r>
              <a:r>
                <a:rPr lang="zh-CN" altLang="zh-CN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住院费用占</a:t>
              </a: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总体医疗费用的</a:t>
              </a:r>
              <a:r>
                <a: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32.5%</a:t>
              </a:r>
              <a:endPara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5426" y="4005874"/>
            <a:ext cx="4455481" cy="22767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620" r="10704" b="9817"/>
          <a:stretch>
            <a:fillRect/>
          </a:stretch>
        </p:blipFill>
        <p:spPr>
          <a:xfrm>
            <a:off x="6384030" y="4487992"/>
            <a:ext cx="4608513" cy="2276743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itchFamily="34" charset="-122"/>
                <a:ea typeface="微软雅黑" pitchFamily="34" charset="-122"/>
                <a:cs typeface="+mj-cs"/>
              </a:rPr>
              <a:t>中国社区慢阻肺防治现状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278" y="1801692"/>
            <a:ext cx="4896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慢阻肺发病率高</a:t>
            </a:r>
            <a:endParaRPr lang="en-US" altLang="zh-CN" sz="200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早期诊断率低</a:t>
            </a:r>
            <a:endParaRPr lang="en-US" altLang="zh-CN" sz="200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肺功能检查没有普及</a:t>
            </a:r>
            <a:endParaRPr lang="en-US" altLang="zh-CN" sz="200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社区医生对慢阻肺诊治指南不熟悉</a:t>
            </a:r>
            <a:endParaRPr lang="en-US" altLang="zh-CN" sz="200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用药不规范情况普遍</a:t>
            </a:r>
            <a:endParaRPr lang="en-US" altLang="zh-CN" sz="200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一些相关药物严重匮乏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康复治疗处于空白状态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对戒烟认识理念待更新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9.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中心医院与社区医院缺乏医疗协调机制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6120" y="1989477"/>
            <a:ext cx="3168352" cy="39681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27448" y="1224836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24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第四届中国慢病大会报告了社区中国慢阻肺的防治现状</a:t>
            </a:r>
            <a:endParaRPr lang="en-US" altLang="zh-CN" sz="240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7528" y="1923960"/>
            <a:ext cx="4896544" cy="4033703"/>
          </a:xfrm>
          <a:prstGeom prst="rect">
            <a:avLst/>
          </a:prstGeom>
          <a:noFill/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88" y="6381328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王辰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中华医学信息导报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.2013;28(8):17.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文富强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中华医学信息导报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.2013;28(8):17.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6712" y="1142984"/>
            <a:ext cx="10814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一项</a:t>
            </a: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中国农村慢阻肺患者的治疗现状和经济负担研究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对江苏徐州周边农村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8217</a:t>
            </a: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例慢阻肺患者进行面对面访视，获取有关疾病认知度、治疗用药、急性加重和经济负担的信息。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52985" y="4111156"/>
            <a:ext cx="1335314" cy="812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目前确诊的慢阻肺患者</a:t>
            </a:r>
            <a:endParaRPr lang="en-US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n=8217</a:t>
            </a:r>
            <a:endParaRPr lang="zh-CN" altLang="en-US" sz="1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97036" y="3080647"/>
            <a:ext cx="0" cy="29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497037" y="3078381"/>
            <a:ext cx="27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499308" y="4024077"/>
            <a:ext cx="27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3910499" y="2840703"/>
            <a:ext cx="2304000" cy="3430822"/>
            <a:chOff x="5551521" y="2285541"/>
            <a:chExt cx="2242651" cy="3430822"/>
          </a:xfrm>
          <a:solidFill>
            <a:schemeClr val="accent2"/>
          </a:solidFill>
        </p:grpSpPr>
        <p:sp>
          <p:nvSpPr>
            <p:cNvPr id="7" name="圆角矩形 6"/>
            <p:cNvSpPr/>
            <p:nvPr/>
          </p:nvSpPr>
          <p:spPr>
            <a:xfrm>
              <a:off x="5551521" y="2285541"/>
              <a:ext cx="2242651" cy="57603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未听说过慢阻肺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n=7921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96.4%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551521" y="3238951"/>
              <a:ext cx="2242651" cy="57603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自认为患有慢性支气管炎 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n=6541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79.6%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551521" y="4189638"/>
              <a:ext cx="2242651" cy="57603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自认为患有肺气肿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n=1241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15.1%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551521" y="5140324"/>
              <a:ext cx="2242651" cy="57603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自认为患有哮喘</a:t>
              </a:r>
              <a:endParaRPr lang="en-US" altLang="zh-CN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n=444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5.4%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421498" y="2777215"/>
            <a:ext cx="2632669" cy="3537853"/>
            <a:chOff x="585270" y="2295066"/>
            <a:chExt cx="2303076" cy="3537853"/>
          </a:xfrm>
          <a:solidFill>
            <a:schemeClr val="accent6">
              <a:lumMod val="75000"/>
            </a:schemeClr>
          </a:solidFill>
        </p:grpSpPr>
        <p:sp>
          <p:nvSpPr>
            <p:cNvPr id="22" name="圆角矩形 21"/>
            <p:cNvSpPr/>
            <p:nvPr/>
          </p:nvSpPr>
          <p:spPr>
            <a:xfrm>
              <a:off x="585270" y="2295066"/>
              <a:ext cx="2242651" cy="57603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规律或间断使用吸入器、雾化器给药</a:t>
              </a: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，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n=0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0%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11759" y="3020320"/>
              <a:ext cx="2242651" cy="57603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规律或间断使用</a:t>
              </a: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氧疗</a:t>
              </a:r>
              <a:endParaRPr lang="en-US" altLang="zh-CN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n=0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0%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19013" y="3738780"/>
              <a:ext cx="2242651" cy="57603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康复治疗或外科手术</a:t>
              </a:r>
              <a:endParaRPr lang="en-US" altLang="zh-CN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n=0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0%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19013" y="4486268"/>
              <a:ext cx="2242651" cy="57603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使用茶碱治疗呼吸困难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n=4215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51.3%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645695" y="5256880"/>
              <a:ext cx="2242651" cy="57603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使用抗生素治疗急性加重</a:t>
              </a:r>
              <a:endParaRPr lang="en-US" altLang="zh-CN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n=3418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41.6%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cxnSp>
        <p:nvCxnSpPr>
          <p:cNvPr id="31" name="直接箭头连接符 30"/>
          <p:cNvCxnSpPr/>
          <p:nvPr/>
        </p:nvCxnSpPr>
        <p:spPr>
          <a:xfrm>
            <a:off x="7065022" y="4508947"/>
            <a:ext cx="27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042150" y="3054131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061201" y="3046876"/>
            <a:ext cx="27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065021" y="3790487"/>
            <a:ext cx="27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497037" y="5040067"/>
            <a:ext cx="27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499308" y="5993030"/>
            <a:ext cx="27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3441315" y="2281126"/>
            <a:ext cx="3170549" cy="500087"/>
            <a:chOff x="2555145" y="0"/>
            <a:chExt cx="3170549" cy="500087"/>
          </a:xfrm>
          <a:solidFill>
            <a:srgbClr val="C00000"/>
          </a:solidFill>
        </p:grpSpPr>
        <p:sp>
          <p:nvSpPr>
            <p:cNvPr id="43" name="燕尾形 42"/>
            <p:cNvSpPr/>
            <p:nvPr/>
          </p:nvSpPr>
          <p:spPr>
            <a:xfrm>
              <a:off x="2555145" y="0"/>
              <a:ext cx="3170549" cy="500087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燕尾形 4"/>
            <p:cNvSpPr/>
            <p:nvPr/>
          </p:nvSpPr>
          <p:spPr>
            <a:xfrm>
              <a:off x="2805189" y="0"/>
              <a:ext cx="2670462" cy="50008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未及时诊断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104814" y="2233739"/>
            <a:ext cx="3170549" cy="500087"/>
            <a:chOff x="2555145" y="0"/>
            <a:chExt cx="3170549" cy="500087"/>
          </a:xfrm>
        </p:grpSpPr>
        <p:sp>
          <p:nvSpPr>
            <p:cNvPr id="46" name="燕尾形 45"/>
            <p:cNvSpPr/>
            <p:nvPr/>
          </p:nvSpPr>
          <p:spPr>
            <a:xfrm>
              <a:off x="2555145" y="0"/>
              <a:ext cx="3170549" cy="500087"/>
            </a:xfrm>
            <a:prstGeom prst="chevr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47" name="燕尾形 4"/>
            <p:cNvSpPr/>
            <p:nvPr/>
          </p:nvSpPr>
          <p:spPr>
            <a:xfrm>
              <a:off x="2805189" y="0"/>
              <a:ext cx="2670462" cy="500087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未规范治疗</a:t>
              </a:r>
            </a:p>
          </p:txBody>
        </p:sp>
      </p:grpSp>
      <p:cxnSp>
        <p:nvCxnSpPr>
          <p:cNvPr id="52" name="直接箭头连接符 51"/>
          <p:cNvCxnSpPr/>
          <p:nvPr/>
        </p:nvCxnSpPr>
        <p:spPr>
          <a:xfrm>
            <a:off x="7065021" y="5256435"/>
            <a:ext cx="27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7066189" y="6113671"/>
            <a:ext cx="27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右箭头 53"/>
          <p:cNvSpPr/>
          <p:nvPr/>
        </p:nvSpPr>
        <p:spPr>
          <a:xfrm>
            <a:off x="6306610" y="3965256"/>
            <a:ext cx="634158" cy="1073452"/>
          </a:xfrm>
          <a:prstGeom prst="rightArrow">
            <a:avLst/>
          </a:prstGeom>
          <a:gradFill>
            <a:gsLst>
              <a:gs pos="0">
                <a:schemeClr val="bg1"/>
              </a:gs>
              <a:gs pos="99000">
                <a:srgbClr val="FF0000"/>
              </a:gs>
            </a:gsLst>
            <a:lin ang="0" scaled="1"/>
          </a:gradFill>
          <a:ln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9881" y="6525344"/>
            <a:ext cx="33818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Lou P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, et al. 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BMC Public Health. 2012;12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287</a:t>
            </a: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3163208" y="4464039"/>
            <a:ext cx="27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慢阻肺未及时发现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，导致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未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规范治疗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矩形 3"/>
          <p:cNvSpPr>
            <a:spLocks noChangeArrowheads="1"/>
          </p:cNvSpPr>
          <p:nvPr/>
        </p:nvSpPr>
        <p:spPr bwMode="auto">
          <a:xfrm>
            <a:off x="63821" y="6597352"/>
            <a:ext cx="3079851" cy="20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 defTabSz="68389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68389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defTabSz="68389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defTabSz="68389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defTabSz="68389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defTabSz="6838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defTabSz="6838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defTabSz="6838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defTabSz="6838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1200" dirty="0" err="1">
                <a:solidFill>
                  <a:srgbClr val="000000"/>
                </a:solidFill>
              </a:rPr>
              <a:t>Suissa</a:t>
            </a:r>
            <a:r>
              <a:rPr lang="en-US" altLang="zh-CN" sz="1200" dirty="0">
                <a:solidFill>
                  <a:srgbClr val="000000"/>
                </a:solidFill>
              </a:rPr>
              <a:t> S, et al Thorax 2012; 67::957-963</a:t>
            </a:r>
          </a:p>
        </p:txBody>
      </p:sp>
      <p:sp>
        <p:nvSpPr>
          <p:cNvPr id="71685" name="标题 5"/>
          <p:cNvSpPr>
            <a:spLocks noGrp="1"/>
          </p:cNvSpPr>
          <p:nvPr>
            <p:ph type="title"/>
          </p:nvPr>
        </p:nvSpPr>
        <p:spPr>
          <a:xfrm>
            <a:off x="479376" y="132993"/>
            <a:ext cx="11449272" cy="1505156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慢阻肺急性加重住院患者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，再次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住院率升高，且下次住院间隔时间缩短</a:t>
            </a:r>
          </a:p>
        </p:txBody>
      </p:sp>
      <p:sp>
        <p:nvSpPr>
          <p:cNvPr id="71686" name="文本框 76"/>
          <p:cNvSpPr txBox="1">
            <a:spLocks noChangeArrowheads="1"/>
          </p:cNvSpPr>
          <p:nvPr/>
        </p:nvSpPr>
        <p:spPr bwMode="auto">
          <a:xfrm>
            <a:off x="479376" y="1880239"/>
            <a:ext cx="111030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/>
              <a:t>一项加拿大队列研究，</a:t>
            </a:r>
            <a:r>
              <a:rPr lang="en-US" altLang="zh-CN" sz="1800" dirty="0"/>
              <a:t>1990-2005</a:t>
            </a:r>
            <a:r>
              <a:rPr lang="zh-CN" altLang="en-US" sz="1800" dirty="0"/>
              <a:t>期间入组首次</a:t>
            </a:r>
            <a:r>
              <a:rPr lang="zh-CN" altLang="en-US" sz="1800" dirty="0">
                <a:solidFill>
                  <a:srgbClr val="FF0000"/>
                </a:solidFill>
              </a:rPr>
              <a:t>因急性加重住院</a:t>
            </a:r>
            <a:r>
              <a:rPr lang="zh-CN" altLang="en-US" sz="1800" dirty="0"/>
              <a:t>的慢阻肺患者，共计</a:t>
            </a:r>
            <a:r>
              <a:rPr lang="en-US" altLang="zh-CN" sz="1800" dirty="0"/>
              <a:t>73106</a:t>
            </a:r>
            <a:r>
              <a:rPr lang="zh-CN" altLang="en-US" sz="1800" dirty="0"/>
              <a:t>例患者，随访至死亡或</a:t>
            </a:r>
            <a:r>
              <a:rPr lang="en-US" altLang="zh-CN" sz="1800" dirty="0"/>
              <a:t>2007</a:t>
            </a:r>
            <a:r>
              <a:rPr lang="zh-CN" altLang="en-US" sz="1800" dirty="0"/>
              <a:t>年</a:t>
            </a:r>
            <a:r>
              <a:rPr lang="en-US" altLang="zh-CN" sz="1800" dirty="0"/>
              <a:t>3</a:t>
            </a:r>
            <a:r>
              <a:rPr lang="zh-CN" altLang="en-US" sz="1800" dirty="0"/>
              <a:t>月，记录所有随访期间的住院史。分析连续因慢阻肺住院和全因死亡率的风险。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207568" y="2934110"/>
            <a:ext cx="7920880" cy="3663242"/>
            <a:chOff x="3329926" y="2934110"/>
            <a:chExt cx="6438482" cy="3474323"/>
          </a:xfrm>
        </p:grpSpPr>
        <p:grpSp>
          <p:nvGrpSpPr>
            <p:cNvPr id="71683" name="组合 75"/>
            <p:cNvGrpSpPr/>
            <p:nvPr/>
          </p:nvGrpSpPr>
          <p:grpSpPr bwMode="auto">
            <a:xfrm>
              <a:off x="3329926" y="2934110"/>
              <a:ext cx="5214346" cy="3230166"/>
              <a:chOff x="284627" y="2127785"/>
              <a:chExt cx="6230434" cy="3630626"/>
            </a:xfrm>
          </p:grpSpPr>
          <p:pic>
            <p:nvPicPr>
              <p:cNvPr id="71691" name="图片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9627" b="6573"/>
              <a:stretch>
                <a:fillRect/>
              </a:stretch>
            </p:blipFill>
            <p:spPr bwMode="auto">
              <a:xfrm>
                <a:off x="973749" y="2127785"/>
                <a:ext cx="5541312" cy="3307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692" name="文本框 73"/>
              <p:cNvSpPr txBox="1">
                <a:spLocks noChangeArrowheads="1"/>
              </p:cNvSpPr>
              <p:nvPr/>
            </p:nvSpPr>
            <p:spPr bwMode="auto">
              <a:xfrm rot="16200000">
                <a:off x="-507780" y="3706174"/>
                <a:ext cx="2160316" cy="5755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 dirty="0"/>
                  <a:t>再次重度急性加重发生率（</a:t>
                </a:r>
                <a:r>
                  <a:rPr lang="en-US" altLang="zh-CN" sz="1200" dirty="0"/>
                  <a:t>/10000</a:t>
                </a:r>
                <a:r>
                  <a:rPr lang="zh-CN" altLang="en-US" sz="1200" dirty="0"/>
                  <a:t>人</a:t>
                </a:r>
                <a:r>
                  <a:rPr lang="en-US" altLang="zh-CN" sz="1200" dirty="0"/>
                  <a:t>/</a:t>
                </a:r>
                <a:r>
                  <a:rPr lang="zh-CN" altLang="en-US" sz="1200" dirty="0"/>
                  <a:t>天）</a:t>
                </a:r>
              </a:p>
            </p:txBody>
          </p:sp>
          <p:sp>
            <p:nvSpPr>
              <p:cNvPr id="71693" name="文本框 74"/>
              <p:cNvSpPr txBox="1">
                <a:spLocks noChangeArrowheads="1"/>
              </p:cNvSpPr>
              <p:nvPr/>
            </p:nvSpPr>
            <p:spPr bwMode="auto">
              <a:xfrm>
                <a:off x="1323868" y="5418723"/>
                <a:ext cx="3878578" cy="3396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 dirty="0"/>
                  <a:t>至首次重度急性加重时间（年）</a:t>
                </a:r>
              </a:p>
            </p:txBody>
          </p:sp>
        </p:grpSp>
        <p:sp>
          <p:nvSpPr>
            <p:cNvPr id="71684" name="矩形 3"/>
            <p:cNvSpPr>
              <a:spLocks noChangeArrowheads="1"/>
            </p:cNvSpPr>
            <p:nvPr/>
          </p:nvSpPr>
          <p:spPr bwMode="auto">
            <a:xfrm>
              <a:off x="4338633" y="6131434"/>
              <a:ext cx="41024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/>
                <a:t>*</a:t>
              </a:r>
              <a:r>
                <a:rPr lang="zh-CN" altLang="en-US" sz="1200" dirty="0"/>
                <a:t>重度急性加重：需住院治疗，且出院主要诊断为慢阻肺。</a:t>
              </a:r>
              <a:endParaRPr lang="zh-CN" altLang="en-US" sz="1200" dirty="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" name="椭圆 11"/>
            <p:cNvSpPr/>
            <p:nvPr/>
          </p:nvSpPr>
          <p:spPr>
            <a:xfrm>
              <a:off x="7608168" y="3140968"/>
              <a:ext cx="270272" cy="2702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7877695" y="3163543"/>
              <a:ext cx="18907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>
                  <a:solidFill>
                    <a:srgbClr val="FF0000"/>
                  </a:solidFill>
                </a:rPr>
                <a:t>第</a:t>
              </a:r>
              <a:r>
                <a:rPr lang="en-US" altLang="zh-CN" sz="1200" dirty="0">
                  <a:solidFill>
                    <a:srgbClr val="FF0000"/>
                  </a:solidFill>
                </a:rPr>
                <a:t>10</a:t>
              </a:r>
              <a:r>
                <a:rPr lang="zh-CN" altLang="en-US" sz="1200" dirty="0">
                  <a:solidFill>
                    <a:srgbClr val="FF0000"/>
                  </a:solidFill>
                </a:rPr>
                <a:t>次急性加重，</a:t>
              </a:r>
              <a:r>
                <a:rPr lang="en-US" altLang="zh-CN" sz="1200" dirty="0">
                  <a:solidFill>
                    <a:srgbClr val="FF0000"/>
                  </a:solidFill>
                </a:rPr>
                <a:t>&lt; 4</a:t>
              </a:r>
              <a:r>
                <a:rPr lang="zh-CN" altLang="en-US" sz="1200" dirty="0">
                  <a:solidFill>
                    <a:srgbClr val="FF0000"/>
                  </a:solidFill>
                </a:rPr>
                <a:t>月</a:t>
              </a:r>
            </a:p>
          </p:txBody>
        </p:sp>
        <p:cxnSp>
          <p:nvCxnSpPr>
            <p:cNvPr id="13" name="直接箭头连接符 10"/>
            <p:cNvCxnSpPr/>
            <p:nvPr/>
          </p:nvCxnSpPr>
          <p:spPr>
            <a:xfrm>
              <a:off x="4338633" y="5085184"/>
              <a:ext cx="172759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4326726" y="4566095"/>
              <a:ext cx="173950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>
                  <a:solidFill>
                    <a:srgbClr val="FF0000"/>
                  </a:solidFill>
                </a:rPr>
                <a:t>第</a:t>
              </a:r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r>
                <a:rPr lang="zh-CN" altLang="en-US" sz="1200" dirty="0">
                  <a:solidFill>
                    <a:srgbClr val="FF0000"/>
                  </a:solidFill>
                </a:rPr>
                <a:t>次急性加重后，</a:t>
              </a:r>
              <a:r>
                <a:rPr lang="en-US" altLang="zh-CN" sz="1200" dirty="0">
                  <a:solidFill>
                    <a:srgbClr val="FF0000"/>
                  </a:solidFill>
                </a:rPr>
                <a:t>5</a:t>
              </a:r>
              <a:r>
                <a:rPr lang="zh-CN" altLang="en-US" sz="1200" dirty="0">
                  <a:solidFill>
                    <a:srgbClr val="FF0000"/>
                  </a:solidFill>
                </a:rPr>
                <a:t>年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4"/>
          <p:cNvSpPr>
            <a:spLocks noChangeArrowheads="1"/>
          </p:cNvSpPr>
          <p:nvPr/>
        </p:nvSpPr>
        <p:spPr bwMode="auto">
          <a:xfrm>
            <a:off x="114224" y="6453336"/>
            <a:ext cx="4109568" cy="42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 defTabSz="68389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68389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defTabSz="68389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defTabSz="68389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defTabSz="68389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defTabSz="6838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defTabSz="6838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defTabSz="6838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defTabSz="6838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1. </a:t>
            </a:r>
            <a:r>
              <a:rPr lang="zh-CN" altLang="en-US" sz="1200" dirty="0">
                <a:solidFill>
                  <a:srgbClr val="000000"/>
                </a:solidFill>
              </a:rPr>
              <a:t>孙丽娜等</a:t>
            </a:r>
            <a:r>
              <a:rPr lang="en-US" altLang="zh-CN" sz="1200" dirty="0">
                <a:solidFill>
                  <a:srgbClr val="000000"/>
                </a:solidFill>
              </a:rPr>
              <a:t>-</a:t>
            </a:r>
            <a:r>
              <a:rPr lang="zh-CN" altLang="en-US" sz="1200" dirty="0">
                <a:solidFill>
                  <a:srgbClr val="000000"/>
                </a:solidFill>
              </a:rPr>
              <a:t>中华医学杂志 </a:t>
            </a:r>
            <a:r>
              <a:rPr lang="en-US" altLang="zh-CN" sz="1200" dirty="0">
                <a:solidFill>
                  <a:srgbClr val="000000"/>
                </a:solidFill>
              </a:rPr>
              <a:t>2015;95(8) :570-576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2. </a:t>
            </a:r>
            <a:r>
              <a:rPr lang="zh-CN" altLang="en-US" sz="1200" dirty="0">
                <a:solidFill>
                  <a:srgbClr val="000000"/>
                </a:solidFill>
              </a:rPr>
              <a:t>陈亚红等</a:t>
            </a:r>
            <a:r>
              <a:rPr lang="en-US" altLang="zh-CN" sz="1200" dirty="0">
                <a:solidFill>
                  <a:srgbClr val="000000"/>
                </a:solidFill>
              </a:rPr>
              <a:t>, </a:t>
            </a:r>
            <a:r>
              <a:rPr lang="zh-CN" altLang="en-US" sz="1200" dirty="0">
                <a:solidFill>
                  <a:srgbClr val="000000"/>
                </a:solidFill>
              </a:rPr>
              <a:t>中华结核和呼吸杂志 </a:t>
            </a:r>
            <a:r>
              <a:rPr lang="en-US" altLang="zh-CN" sz="1200" dirty="0">
                <a:solidFill>
                  <a:srgbClr val="000000"/>
                </a:solidFill>
              </a:rPr>
              <a:t>2010; 33(10):750-753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37891" name="矩形 30"/>
          <p:cNvSpPr>
            <a:spLocks noChangeArrowheads="1"/>
          </p:cNvSpPr>
          <p:nvPr/>
        </p:nvSpPr>
        <p:spPr bwMode="auto">
          <a:xfrm>
            <a:off x="1278185" y="1700808"/>
            <a:ext cx="454054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000" dirty="0">
                <a:solidFill>
                  <a:srgbClr val="000000"/>
                </a:solidFill>
              </a:rPr>
              <a:t>一项在全国</a:t>
            </a:r>
            <a:r>
              <a:rPr lang="en-US" altLang="zh-CN" sz="2000" dirty="0">
                <a:solidFill>
                  <a:srgbClr val="000000"/>
                </a:solidFill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</a:rPr>
              <a:t>家三级医院门诊连续就诊的</a:t>
            </a:r>
            <a:r>
              <a:rPr lang="en-US" altLang="zh-CN" sz="2000" dirty="0">
                <a:solidFill>
                  <a:srgbClr val="000000"/>
                </a:solidFill>
              </a:rPr>
              <a:t>749</a:t>
            </a:r>
            <a:r>
              <a:rPr lang="zh-CN" altLang="en-US" sz="2000" dirty="0">
                <a:solidFill>
                  <a:srgbClr val="000000"/>
                </a:solidFill>
              </a:rPr>
              <a:t>例慢阻肺患者中进行的回顾性调查。</a:t>
            </a:r>
          </a:p>
        </p:txBody>
      </p:sp>
      <p:sp>
        <p:nvSpPr>
          <p:cNvPr id="37892" name="矩形 18"/>
          <p:cNvSpPr>
            <a:spLocks noChangeArrowheads="1"/>
          </p:cNvSpPr>
          <p:nvPr/>
        </p:nvSpPr>
        <p:spPr bwMode="auto">
          <a:xfrm>
            <a:off x="2703016" y="2582157"/>
            <a:ext cx="356135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GOLD</a:t>
            </a:r>
            <a:r>
              <a:rPr lang="zh-CN" altLang="en-US" sz="1600" dirty="0">
                <a:solidFill>
                  <a:srgbClr val="FF0000"/>
                </a:solidFill>
              </a:rPr>
              <a:t>综合评估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C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en-US" altLang="zh-CN" sz="1600" dirty="0">
                <a:solidFill>
                  <a:srgbClr val="000000"/>
                </a:solidFill>
              </a:rPr>
              <a:t>D</a:t>
            </a:r>
            <a:r>
              <a:rPr lang="zh-CN" altLang="en-US" sz="1600" dirty="0">
                <a:solidFill>
                  <a:srgbClr val="000000"/>
                </a:solidFill>
              </a:rPr>
              <a:t>组患者比例：</a:t>
            </a:r>
            <a:r>
              <a:rPr lang="en-US" altLang="zh-CN" dirty="0">
                <a:solidFill>
                  <a:srgbClr val="FF0000"/>
                </a:solidFill>
              </a:rPr>
              <a:t>81.6%</a:t>
            </a:r>
            <a:r>
              <a:rPr lang="en-US" altLang="zh-CN" baseline="30000" dirty="0"/>
              <a:t>1</a:t>
            </a:r>
          </a:p>
        </p:txBody>
      </p:sp>
      <p:pic>
        <p:nvPicPr>
          <p:cNvPr id="37893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889" t="3143" r="81111" b="67300"/>
          <a:stretch>
            <a:fillRect/>
          </a:stretch>
        </p:blipFill>
        <p:spPr bwMode="auto">
          <a:xfrm>
            <a:off x="5064721" y="3797310"/>
            <a:ext cx="42029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690" t="5083" r="20866" b="65746"/>
          <a:stretch>
            <a:fillRect/>
          </a:stretch>
        </p:blipFill>
        <p:spPr bwMode="auto">
          <a:xfrm>
            <a:off x="4384875" y="3812788"/>
            <a:ext cx="579835" cy="91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889" t="3143" r="81111" b="67300"/>
          <a:stretch>
            <a:fillRect/>
          </a:stretch>
        </p:blipFill>
        <p:spPr bwMode="auto">
          <a:xfrm>
            <a:off x="5127824" y="4774814"/>
            <a:ext cx="407194" cy="8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690" t="5083" r="20866" b="65746"/>
          <a:stretch>
            <a:fillRect/>
          </a:stretch>
        </p:blipFill>
        <p:spPr bwMode="auto">
          <a:xfrm>
            <a:off x="4483695" y="4805770"/>
            <a:ext cx="579834" cy="91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690" t="5083" r="20866" b="65746"/>
          <a:stretch>
            <a:fillRect/>
          </a:stretch>
        </p:blipFill>
        <p:spPr bwMode="auto">
          <a:xfrm>
            <a:off x="3766940" y="3812788"/>
            <a:ext cx="581025" cy="91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690" t="5083" r="20866" b="65746"/>
          <a:stretch>
            <a:fillRect/>
          </a:stretch>
        </p:blipFill>
        <p:spPr bwMode="auto">
          <a:xfrm>
            <a:off x="3215680" y="3828267"/>
            <a:ext cx="581025" cy="91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690" t="5083" r="20866" b="65746"/>
          <a:stretch>
            <a:fillRect/>
          </a:stretch>
        </p:blipFill>
        <p:spPr bwMode="auto">
          <a:xfrm>
            <a:off x="2627512" y="3828267"/>
            <a:ext cx="579835" cy="91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0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690" t="5083" r="20866" b="65746"/>
          <a:stretch>
            <a:fillRect/>
          </a:stretch>
        </p:blipFill>
        <p:spPr bwMode="auto">
          <a:xfrm>
            <a:off x="2627512" y="4809340"/>
            <a:ext cx="579835" cy="91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1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690" t="5083" r="20866" b="65746"/>
          <a:stretch>
            <a:fillRect/>
          </a:stretch>
        </p:blipFill>
        <p:spPr bwMode="auto">
          <a:xfrm>
            <a:off x="3258543" y="4818865"/>
            <a:ext cx="579835" cy="91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2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690" t="5083" r="20866" b="65746"/>
          <a:stretch>
            <a:fillRect/>
          </a:stretch>
        </p:blipFill>
        <p:spPr bwMode="auto">
          <a:xfrm>
            <a:off x="3905052" y="4805770"/>
            <a:ext cx="581025" cy="91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2587031" y="3765163"/>
            <a:ext cx="2436019" cy="1971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7904" name="标题 9"/>
          <p:cNvSpPr>
            <a:spLocks noGrp="1"/>
          </p:cNvSpPr>
          <p:nvPr>
            <p:ph type="title"/>
          </p:nvPr>
        </p:nvSpPr>
        <p:spPr>
          <a:xfrm>
            <a:off x="990342" y="475865"/>
            <a:ext cx="10585176" cy="835398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在中国，存在大量类似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的慢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急性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加重高风险患者</a:t>
            </a:r>
          </a:p>
        </p:txBody>
      </p:sp>
      <p:graphicFrame>
        <p:nvGraphicFramePr>
          <p:cNvPr id="2" name="图表 6"/>
          <p:cNvGraphicFramePr/>
          <p:nvPr/>
        </p:nvGraphicFramePr>
        <p:xfrm>
          <a:off x="6461524" y="3652650"/>
          <a:ext cx="3033713" cy="2244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7906" name="TextBox 11"/>
          <p:cNvSpPr txBox="1">
            <a:spLocks noChangeArrowheads="1"/>
          </p:cNvSpPr>
          <p:nvPr/>
        </p:nvSpPr>
        <p:spPr bwMode="auto">
          <a:xfrm>
            <a:off x="6672064" y="2697574"/>
            <a:ext cx="346112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GOLD</a:t>
            </a:r>
            <a:r>
              <a:rPr lang="zh-CN" altLang="en-US" sz="1600" dirty="0">
                <a:solidFill>
                  <a:srgbClr val="FF0000"/>
                </a:solidFill>
              </a:rPr>
              <a:t>气流受限严重程度</a:t>
            </a:r>
            <a:r>
              <a:rPr lang="zh-CN" altLang="en-US" sz="1600" dirty="0">
                <a:solidFill>
                  <a:srgbClr val="000000"/>
                </a:solidFill>
              </a:rPr>
              <a:t>，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C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en-US" altLang="zh-CN" sz="1600" dirty="0">
                <a:solidFill>
                  <a:srgbClr val="000000"/>
                </a:solidFill>
              </a:rPr>
              <a:t>D</a:t>
            </a:r>
            <a:r>
              <a:rPr lang="zh-CN" altLang="en-US" sz="1600" dirty="0">
                <a:solidFill>
                  <a:srgbClr val="000000"/>
                </a:solidFill>
              </a:rPr>
              <a:t>组比例：</a:t>
            </a:r>
            <a:r>
              <a:rPr lang="en-US" altLang="zh-CN" dirty="0">
                <a:solidFill>
                  <a:srgbClr val="FF0000"/>
                </a:solidFill>
              </a:rPr>
              <a:t>63.8%</a:t>
            </a:r>
            <a:r>
              <a:rPr lang="en-US" altLang="zh-CN" baseline="30000" dirty="0"/>
              <a:t>2</a:t>
            </a:r>
            <a:endParaRPr lang="zh-CN" altLang="en-US" sz="1600" baseline="30000" dirty="0"/>
          </a:p>
        </p:txBody>
      </p:sp>
      <p:sp>
        <p:nvSpPr>
          <p:cNvPr id="25" name="圆角矩形 2"/>
          <p:cNvSpPr/>
          <p:nvPr/>
        </p:nvSpPr>
        <p:spPr bwMode="auto">
          <a:xfrm>
            <a:off x="6486342" y="3658672"/>
            <a:ext cx="1522809" cy="17752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7908" name="矩形 3"/>
          <p:cNvSpPr>
            <a:spLocks noChangeArrowheads="1"/>
          </p:cNvSpPr>
          <p:nvPr/>
        </p:nvSpPr>
        <p:spPr bwMode="auto">
          <a:xfrm>
            <a:off x="6148389" y="1693257"/>
            <a:ext cx="470014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2007</a:t>
            </a:r>
            <a:r>
              <a:rPr lang="zh-CN" altLang="en-US" sz="2000" dirty="0">
                <a:solidFill>
                  <a:srgbClr val="000000"/>
                </a:solidFill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</a:rPr>
              <a:t>9</a:t>
            </a:r>
            <a:r>
              <a:rPr lang="zh-CN" altLang="en-US" sz="2000" dirty="0">
                <a:solidFill>
                  <a:srgbClr val="000000"/>
                </a:solidFill>
              </a:rPr>
              <a:t>月至</a:t>
            </a:r>
            <a:r>
              <a:rPr lang="en-US" altLang="zh-CN" sz="2000" dirty="0">
                <a:solidFill>
                  <a:srgbClr val="000000"/>
                </a:solidFill>
              </a:rPr>
              <a:t>2008</a:t>
            </a:r>
            <a:r>
              <a:rPr lang="zh-CN" altLang="en-US" sz="2000" dirty="0">
                <a:solidFill>
                  <a:srgbClr val="000000"/>
                </a:solidFill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</a:rPr>
              <a:t>12</a:t>
            </a:r>
            <a:r>
              <a:rPr lang="zh-CN" altLang="en-US" sz="2000" dirty="0">
                <a:solidFill>
                  <a:srgbClr val="000000"/>
                </a:solidFill>
              </a:rPr>
              <a:t>月在全国</a:t>
            </a:r>
            <a:r>
              <a:rPr lang="en-US" altLang="zh-CN" sz="2000" dirty="0">
                <a:solidFill>
                  <a:srgbClr val="000000"/>
                </a:solidFill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</a:rPr>
              <a:t>家医院进行多中心问卷调查，共收集有效问卷</a:t>
            </a:r>
            <a:r>
              <a:rPr lang="en-US" altLang="zh-CN" sz="2000" dirty="0">
                <a:solidFill>
                  <a:srgbClr val="000000"/>
                </a:solidFill>
              </a:rPr>
              <a:t>1698</a:t>
            </a:r>
            <a:r>
              <a:rPr lang="zh-CN" altLang="en-US" sz="2000" dirty="0">
                <a:solidFill>
                  <a:srgbClr val="000000"/>
                </a:solidFill>
              </a:rPr>
              <a:t>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92-3380-4718-8ECC-45DD569B07A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VopsJ3Q0id7l1BF88ap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Other"/>
  <p:tag name="MH_ORDER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Other"/>
  <p:tag name="MH_ORDER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Other"/>
  <p:tag name="MH_ORDER" val="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Other"/>
  <p:tag name="MH_ORDER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Other"/>
  <p:tag name="MH_ORDER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Other"/>
  <p:tag name="MH_ORDER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Other"/>
  <p:tag name="MH_ORDER" val="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VopsJ3Q0id7l1BF88ap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SubTitle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SubTitle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Text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VopsJ3Q0id7l1BF88ap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61201112258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PageTitle"/>
  <p:tag name="MH_ORDER" val="Page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1112258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3118</Words>
  <Application/>
  <PresentationFormat>自定义</PresentationFormat>
  <Paragraphs>463</Paragraphs>
  <Slides>38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Office 主题</vt:lpstr>
      <vt:lpstr>2_Office 主题</vt:lpstr>
      <vt:lpstr>慢阻肺稳定期患者长期药物治疗</vt:lpstr>
      <vt:lpstr>幻灯片 2</vt:lpstr>
      <vt:lpstr>中国疾控中心Meta分析：1990-2014年中国40岁及以上人群慢阻肺患病率仍较高并呈上升趋势</vt:lpstr>
      <vt:lpstr>全球疾病负担研究（GBD）：2013年中国慢阻肺死亡率和DALY排名均高于全球水平</vt:lpstr>
      <vt:lpstr>中国慢阻肺患者经济负担沉重</vt:lpstr>
      <vt:lpstr>幻灯片 6</vt:lpstr>
      <vt:lpstr>慢阻肺未及时发现，导致未规范治疗</vt:lpstr>
      <vt:lpstr>慢阻肺急性加重住院患者，再次住院率升高，且下次住院间隔时间缩短</vt:lpstr>
      <vt:lpstr>在中国，存在大量类似的慢阻肺 急性加重高风险患者</vt:lpstr>
      <vt:lpstr>60%的慢阻肺患者在急性加重后即终止治疗</vt:lpstr>
      <vt:lpstr>早发现、早诊断和早干预是我国慢阻肺疾病防治的主要研究方向</vt:lpstr>
      <vt:lpstr>幻灯片 12</vt:lpstr>
      <vt:lpstr>幻灯片 13</vt:lpstr>
      <vt:lpstr>GOLD2017 慢性阻塞性肺疾病全球倡议正式发布</vt:lpstr>
      <vt:lpstr>幻灯片 15</vt:lpstr>
      <vt:lpstr>慢性阻塞性肺病全程治疗目标</vt:lpstr>
      <vt:lpstr>幻灯片 17</vt:lpstr>
      <vt:lpstr>幻灯片 18</vt:lpstr>
      <vt:lpstr>幻灯片 19</vt:lpstr>
      <vt:lpstr>幻灯片 20</vt:lpstr>
      <vt:lpstr>幻灯片 21</vt:lpstr>
      <vt:lpstr>幻灯片 22</vt:lpstr>
      <vt:lpstr>GOLD指南2017版更新：吸入装置与吸入技术</vt:lpstr>
      <vt:lpstr>吸入治疗是稳定期慢阻肺的常规基础治疗</vt:lpstr>
      <vt:lpstr>药物在肺部的有效沉积是吸入治疗的基础</vt:lpstr>
      <vt:lpstr>吸入装置影响药物肺部沉积的四个要素</vt:lpstr>
      <vt:lpstr>药物颗粒大小和气雾流速影响肺部沉积率</vt:lpstr>
      <vt:lpstr>药物颗粒大小决定药物沉积部位</vt:lpstr>
      <vt:lpstr>GOLD指南2017版更新：吸入装置与吸入技术</vt:lpstr>
      <vt:lpstr>RCT研究不能反映真实的吸入治疗依从性</vt:lpstr>
      <vt:lpstr>装置使用错误可能发生在使用的各个环节</vt:lpstr>
      <vt:lpstr>装置使用错误和慢阻肺控制不佳相关</vt:lpstr>
      <vt:lpstr>GOLD指南2017版更新：吸入装置与吸入技术</vt:lpstr>
      <vt:lpstr>如何减少患者在使用装置时出错？</vt:lpstr>
      <vt:lpstr>在考虑目前治疗方案不充分之前，需要先…</vt:lpstr>
      <vt:lpstr>幻灯片 36</vt:lpstr>
      <vt:lpstr>幻灯片 37</vt:lpstr>
      <vt:lpstr>谢谢聆听！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xin</cp:lastModifiedBy>
  <cp:revision>760</cp:revision>
  <dcterms:created xsi:type="dcterms:W3CDTF">1900-01-01T00:00:00Z</dcterms:created>
  <dcterms:modified xsi:type="dcterms:W3CDTF">2017-09-28T00:31:17Z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2052-7.6.1</vt:lpwstr>
  </property>
</Properties>
</file>