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40"/>
  </p:notesMasterIdLst>
  <p:handoutMasterIdLst>
    <p:handoutMasterId r:id="rId41"/>
  </p:handoutMasterIdLst>
  <p:sldIdLst>
    <p:sldId id="259" r:id="rId2"/>
    <p:sldId id="805" r:id="rId3"/>
    <p:sldId id="806" r:id="rId4"/>
    <p:sldId id="807" r:id="rId5"/>
    <p:sldId id="808" r:id="rId6"/>
    <p:sldId id="809" r:id="rId7"/>
    <p:sldId id="810" r:id="rId8"/>
    <p:sldId id="841" r:id="rId9"/>
    <p:sldId id="812" r:id="rId10"/>
    <p:sldId id="813" r:id="rId11"/>
    <p:sldId id="814" r:id="rId12"/>
    <p:sldId id="842" r:id="rId13"/>
    <p:sldId id="816" r:id="rId14"/>
    <p:sldId id="818" r:id="rId15"/>
    <p:sldId id="819" r:id="rId16"/>
    <p:sldId id="855" r:id="rId17"/>
    <p:sldId id="821" r:id="rId18"/>
    <p:sldId id="822" r:id="rId19"/>
    <p:sldId id="823" r:id="rId20"/>
    <p:sldId id="824" r:id="rId21"/>
    <p:sldId id="844" r:id="rId22"/>
    <p:sldId id="826" r:id="rId23"/>
    <p:sldId id="828" r:id="rId24"/>
    <p:sldId id="846" r:id="rId25"/>
    <p:sldId id="854" r:id="rId26"/>
    <p:sldId id="851" r:id="rId27"/>
    <p:sldId id="852" r:id="rId28"/>
    <p:sldId id="829" r:id="rId29"/>
    <p:sldId id="830" r:id="rId30"/>
    <p:sldId id="832" r:id="rId31"/>
    <p:sldId id="831" r:id="rId32"/>
    <p:sldId id="834" r:id="rId33"/>
    <p:sldId id="835" r:id="rId34"/>
    <p:sldId id="836" r:id="rId35"/>
    <p:sldId id="856" r:id="rId36"/>
    <p:sldId id="839" r:id="rId37"/>
    <p:sldId id="857" r:id="rId38"/>
    <p:sldId id="507"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9CC93D-E52E-4D84-901B-11D7331DD495}">
          <p14:sldIdLst>
            <p14:sldId id="259"/>
            <p14:sldId id="805"/>
            <p14:sldId id="806"/>
            <p14:sldId id="807"/>
            <p14:sldId id="808"/>
            <p14:sldId id="809"/>
            <p14:sldId id="810"/>
            <p14:sldId id="841"/>
            <p14:sldId id="812"/>
            <p14:sldId id="813"/>
            <p14:sldId id="814"/>
            <p14:sldId id="842"/>
            <p14:sldId id="816"/>
            <p14:sldId id="818"/>
            <p14:sldId id="819"/>
            <p14:sldId id="855"/>
            <p14:sldId id="821"/>
            <p14:sldId id="822"/>
            <p14:sldId id="823"/>
            <p14:sldId id="824"/>
            <p14:sldId id="844"/>
            <p14:sldId id="826"/>
            <p14:sldId id="828"/>
            <p14:sldId id="846"/>
            <p14:sldId id="854"/>
            <p14:sldId id="851"/>
            <p14:sldId id="852"/>
            <p14:sldId id="829"/>
            <p14:sldId id="830"/>
            <p14:sldId id="832"/>
            <p14:sldId id="831"/>
            <p14:sldId id="834"/>
            <p14:sldId id="835"/>
            <p14:sldId id="836"/>
            <p14:sldId id="856"/>
            <p14:sldId id="839"/>
            <p14:sldId id="857"/>
            <p14:sldId id="50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a:srgbClr val="0066CC"/>
    <a:srgbClr val="0000FF"/>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32" autoAdjust="0"/>
    <p:restoredTop sz="90586" autoAdjust="0"/>
  </p:normalViewPr>
  <p:slideViewPr>
    <p:cSldViewPr>
      <p:cViewPr varScale="1">
        <p:scale>
          <a:sx n="103" d="100"/>
          <a:sy n="103" d="100"/>
        </p:scale>
        <p:origin x="1974" y="150"/>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oleObject" Target="\\"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zh-CN"/>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7936507936509"/>
          <c:y val="6.4748201438849295E-2"/>
          <c:w val="0.87777777777777999"/>
          <c:h val="0.84652278177457996"/>
        </c:manualLayout>
      </c:layout>
      <c:barChart>
        <c:barDir val="col"/>
        <c:grouping val="clustered"/>
        <c:varyColors val="1"/>
        <c:ser>
          <c:idx val="5"/>
          <c:order val="0"/>
          <c:tx>
            <c:strRef>
              <c:f>Sheet1!$B$1</c:f>
              <c:strCache>
                <c:ptCount val="1"/>
                <c:pt idx="0">
                  <c:v>Globa*l</c:v>
                </c:pt>
              </c:strCache>
            </c:strRef>
          </c:tx>
          <c:spPr>
            <a:gradFill rotWithShape="1">
              <a:gsLst>
                <a:gs pos="0">
                  <a:schemeClr val="accent6">
                    <a:shade val="76667"/>
                    <a:shade val="51000"/>
                    <a:satMod val="130000"/>
                  </a:schemeClr>
                </a:gs>
                <a:gs pos="80000">
                  <a:schemeClr val="accent6">
                    <a:shade val="76667"/>
                    <a:shade val="93000"/>
                    <a:satMod val="130000"/>
                  </a:schemeClr>
                </a:gs>
                <a:gs pos="100000">
                  <a:schemeClr val="accent6">
                    <a:shade val="76667"/>
                    <a:shade val="94000"/>
                    <a:satMod val="135000"/>
                  </a:schemeClr>
                </a:gs>
              </a:gsLst>
              <a:lin ang="16200000" scaled="0"/>
            </a:gradFill>
            <a:ln>
              <a:noFill/>
            </a:ln>
            <a:effectLst>
              <a:outerShdw blurRad="57150" dist="19050" dir="5400000" rotWithShape="0">
                <a:schemeClr val="dk1">
                  <a:alpha val="63000"/>
                </a:schemeClr>
              </a:outerShdw>
            </a:effectLst>
          </c:spPr>
          <c:invertIfNegative val="1"/>
          <c:dPt>
            <c:idx val="0"/>
            <c:invertIfNegative val="1"/>
            <c:bubble3D val="0"/>
            <c:spPr>
              <a:gradFill rotWithShape="1">
                <a:gsLst>
                  <a:gs pos="0">
                    <a:schemeClr val="accent6">
                      <a:shade val="76667"/>
                      <a:shade val="51000"/>
                      <a:satMod val="130000"/>
                    </a:schemeClr>
                  </a:gs>
                  <a:gs pos="80000">
                    <a:schemeClr val="accent6">
                      <a:shade val="76667"/>
                      <a:shade val="93000"/>
                      <a:satMod val="130000"/>
                    </a:schemeClr>
                  </a:gs>
                  <a:gs pos="100000">
                    <a:schemeClr val="accent6">
                      <a:shade val="76667"/>
                      <a:shade val="94000"/>
                      <a:satMod val="135000"/>
                    </a:schemeClr>
                  </a:gs>
                </a:gsLst>
                <a:lin ang="16200000" scaled="0"/>
              </a:gradFill>
              <a:ln>
                <a:noFill/>
              </a:ln>
              <a:effectLst>
                <a:outerShdw blurRad="57150" dist="19050" dir="5400000" rotWithShape="0">
                  <a:schemeClr val="dk1">
                    <a:alpha val="63000"/>
                  </a:schemeClr>
                </a:outerShdw>
              </a:effectLst>
            </c:spPr>
            <c:extLst>
              <c:ext xmlns:c16="http://schemas.microsoft.com/office/drawing/2014/chart" uri="{C3380CC4-5D6E-409C-BE32-E72D297353CC}">
                <c16:uniqueId val="{00000001-A3BB-4846-BF6C-5C07278DAB67}"/>
              </c:ext>
            </c:extLst>
          </c:dPt>
          <c:cat>
            <c:numRef>
              <c:f>Sheet1!$A$2:$A$2</c:f>
              <c:numCache>
                <c:formatCode>General</c:formatCode>
                <c:ptCount val="1"/>
              </c:numCache>
            </c:numRef>
          </c:cat>
          <c:val>
            <c:numRef>
              <c:f>Sheet1!$B$2:$B$2</c:f>
              <c:numCache>
                <c:formatCode>0%</c:formatCode>
                <c:ptCount val="1"/>
                <c:pt idx="0">
                  <c:v>0.12</c:v>
                </c:pt>
              </c:numCache>
            </c:numRef>
          </c:val>
          <c:extLst>
            <c:ext xmlns:c16="http://schemas.microsoft.com/office/drawing/2014/chart" uri="{C3380CC4-5D6E-409C-BE32-E72D297353CC}">
              <c16:uniqueId val="{00000002-A3BB-4846-BF6C-5C07278DAB67}"/>
            </c:ext>
          </c:extLst>
        </c:ser>
        <c:ser>
          <c:idx val="0"/>
          <c:order val="1"/>
          <c:tx>
            <c:strRef>
              <c:f>Sheet1!$C$1</c:f>
              <c:strCache>
                <c:ptCount val="1"/>
                <c:pt idx="0">
                  <c:v>Latin America</c:v>
                </c:pt>
              </c:strCache>
            </c:strRef>
          </c:tx>
          <c:spPr>
            <a:gradFill rotWithShape="1">
              <a:gsLst>
                <a:gs pos="0">
                  <a:schemeClr val="accent1">
                    <a:shade val="76667"/>
                    <a:shade val="51000"/>
                    <a:satMod val="130000"/>
                  </a:schemeClr>
                </a:gs>
                <a:gs pos="80000">
                  <a:schemeClr val="accent1">
                    <a:shade val="76667"/>
                    <a:shade val="93000"/>
                    <a:satMod val="130000"/>
                  </a:schemeClr>
                </a:gs>
                <a:gs pos="100000">
                  <a:schemeClr val="accent1">
                    <a:shade val="76667"/>
                    <a:shade val="94000"/>
                    <a:satMod val="135000"/>
                  </a:schemeClr>
                </a:gs>
              </a:gsLst>
              <a:lin ang="16200000" scaled="0"/>
            </a:gradFill>
            <a:ln>
              <a:noFill/>
            </a:ln>
            <a:effectLst>
              <a:outerShdw blurRad="57150" dist="19050" dir="5400000" rotWithShape="0">
                <a:schemeClr val="dk1">
                  <a:alpha val="63000"/>
                </a:schemeClr>
              </a:outerShdw>
            </a:effectLst>
          </c:spPr>
          <c:invertIfNegative val="1"/>
          <c:dPt>
            <c:idx val="0"/>
            <c:invertIfNegative val="1"/>
            <c:bubble3D val="0"/>
            <c:extLst>
              <c:ext xmlns:c16="http://schemas.microsoft.com/office/drawing/2014/chart" uri="{C3380CC4-5D6E-409C-BE32-E72D297353CC}">
                <c16:uniqueId val="{00000004-A3BB-4846-BF6C-5C07278DAB67}"/>
              </c:ext>
            </c:extLst>
          </c:dPt>
          <c:cat>
            <c:numRef>
              <c:f>Sheet1!$A$2:$A$2</c:f>
              <c:numCache>
                <c:formatCode>General</c:formatCode>
                <c:ptCount val="1"/>
              </c:numCache>
            </c:numRef>
          </c:cat>
          <c:val>
            <c:numRef>
              <c:f>Sheet1!$C$2:$C$2</c:f>
              <c:numCache>
                <c:formatCode>0%</c:formatCode>
                <c:ptCount val="1"/>
                <c:pt idx="0">
                  <c:v>0.1</c:v>
                </c:pt>
              </c:numCache>
            </c:numRef>
          </c:val>
          <c:extLst>
            <c:ext xmlns:c16="http://schemas.microsoft.com/office/drawing/2014/chart" uri="{C3380CC4-5D6E-409C-BE32-E72D297353CC}">
              <c16:uniqueId val="{00000005-A3BB-4846-BF6C-5C07278DAB67}"/>
            </c:ext>
          </c:extLst>
        </c:ser>
        <c:ser>
          <c:idx val="1"/>
          <c:order val="2"/>
          <c:tx>
            <c:strRef>
              <c:f>Sheet1!$D$1</c:f>
              <c:strCache>
                <c:ptCount val="1"/>
                <c:pt idx="0">
                  <c:v>Asia Pacific</c:v>
                </c:pt>
              </c:strCache>
            </c:strRef>
          </c:tx>
          <c:spPr>
            <a:gradFill rotWithShape="1">
              <a:gsLst>
                <a:gs pos="0">
                  <a:schemeClr val="accent2">
                    <a:shade val="76667"/>
                    <a:shade val="51000"/>
                    <a:satMod val="130000"/>
                  </a:schemeClr>
                </a:gs>
                <a:gs pos="80000">
                  <a:schemeClr val="accent2">
                    <a:shade val="76667"/>
                    <a:shade val="93000"/>
                    <a:satMod val="130000"/>
                  </a:schemeClr>
                </a:gs>
                <a:gs pos="100000">
                  <a:schemeClr val="accent2">
                    <a:shade val="76667"/>
                    <a:shade val="94000"/>
                    <a:satMod val="135000"/>
                  </a:schemeClr>
                </a:gs>
              </a:gsLst>
              <a:lin ang="16200000" scaled="0"/>
            </a:gradFill>
            <a:ln>
              <a:noFill/>
            </a:ln>
            <a:effectLst>
              <a:outerShdw blurRad="57150" dist="19050" dir="5400000" rotWithShape="0">
                <a:schemeClr val="dk1">
                  <a:alpha val="63000"/>
                </a:schemeClr>
              </a:outerShdw>
            </a:effectLst>
          </c:spPr>
          <c:invertIfNegative val="1"/>
          <c:dPt>
            <c:idx val="0"/>
            <c:invertIfNegative val="1"/>
            <c:bubble3D val="0"/>
            <c:extLst>
              <c:ext xmlns:c16="http://schemas.microsoft.com/office/drawing/2014/chart" uri="{C3380CC4-5D6E-409C-BE32-E72D297353CC}">
                <c16:uniqueId val="{00000007-A3BB-4846-BF6C-5C07278DAB67}"/>
              </c:ext>
            </c:extLst>
          </c:dPt>
          <c:cat>
            <c:numRef>
              <c:f>Sheet1!$A$2:$A$2</c:f>
              <c:numCache>
                <c:formatCode>General</c:formatCode>
                <c:ptCount val="1"/>
              </c:numCache>
            </c:numRef>
          </c:cat>
          <c:val>
            <c:numRef>
              <c:f>Sheet1!$D$2:$D$2</c:f>
              <c:numCache>
                <c:formatCode>0.00%</c:formatCode>
                <c:ptCount val="1"/>
                <c:pt idx="0">
                  <c:v>6.3E-2</c:v>
                </c:pt>
              </c:numCache>
            </c:numRef>
          </c:val>
          <c:extLst>
            <c:ext xmlns:c16="http://schemas.microsoft.com/office/drawing/2014/chart" uri="{C3380CC4-5D6E-409C-BE32-E72D297353CC}">
              <c16:uniqueId val="{00000008-A3BB-4846-BF6C-5C07278DAB67}"/>
            </c:ext>
          </c:extLst>
        </c:ser>
        <c:ser>
          <c:idx val="2"/>
          <c:order val="3"/>
          <c:tx>
            <c:strRef>
              <c:f>Sheet1!$E$1</c:f>
              <c:strCache>
                <c:ptCount val="1"/>
                <c:pt idx="0">
                  <c:v>China</c:v>
                </c:pt>
              </c:strCache>
            </c:strRef>
          </c:tx>
          <c:spPr>
            <a:gradFill rotWithShape="1">
              <a:gsLst>
                <a:gs pos="0">
                  <a:schemeClr val="accent3">
                    <a:shade val="76667"/>
                    <a:shade val="51000"/>
                    <a:satMod val="130000"/>
                  </a:schemeClr>
                </a:gs>
                <a:gs pos="80000">
                  <a:schemeClr val="accent3">
                    <a:shade val="76667"/>
                    <a:shade val="93000"/>
                    <a:satMod val="130000"/>
                  </a:schemeClr>
                </a:gs>
                <a:gs pos="100000">
                  <a:schemeClr val="accent3">
                    <a:shade val="76667"/>
                    <a:shade val="94000"/>
                    <a:satMod val="135000"/>
                  </a:schemeClr>
                </a:gs>
              </a:gsLst>
              <a:lin ang="16200000" scaled="0"/>
            </a:gradFill>
            <a:ln>
              <a:noFill/>
            </a:ln>
            <a:effectLst>
              <a:outerShdw blurRad="57150" dist="19050" dir="5400000" rotWithShape="0">
                <a:schemeClr val="dk1">
                  <a:alpha val="63000"/>
                </a:schemeClr>
              </a:outerShdw>
            </a:effectLst>
          </c:spPr>
          <c:invertIfNegative val="1"/>
          <c:dPt>
            <c:idx val="0"/>
            <c:invertIfNegative val="1"/>
            <c:bubble3D val="0"/>
            <c:extLst>
              <c:ext xmlns:c16="http://schemas.microsoft.com/office/drawing/2014/chart" uri="{C3380CC4-5D6E-409C-BE32-E72D297353CC}">
                <c16:uniqueId val="{0000000A-A3BB-4846-BF6C-5C07278DAB67}"/>
              </c:ext>
            </c:extLst>
          </c:dPt>
          <c:cat>
            <c:numRef>
              <c:f>Sheet1!$A$2:$A$2</c:f>
              <c:numCache>
                <c:formatCode>General</c:formatCode>
                <c:ptCount val="1"/>
              </c:numCache>
            </c:numRef>
          </c:cat>
          <c:val>
            <c:numRef>
              <c:f>Sheet1!$E$2:$E$2</c:f>
              <c:numCache>
                <c:formatCode>0.00%</c:formatCode>
                <c:ptCount val="1"/>
                <c:pt idx="0">
                  <c:v>8.3000000000000296E-2</c:v>
                </c:pt>
              </c:numCache>
            </c:numRef>
          </c:val>
          <c:extLst>
            <c:ext xmlns:c16="http://schemas.microsoft.com/office/drawing/2014/chart" uri="{C3380CC4-5D6E-409C-BE32-E72D297353CC}">
              <c16:uniqueId val="{0000000B-A3BB-4846-BF6C-5C07278DAB67}"/>
            </c:ext>
          </c:extLst>
        </c:ser>
        <c:ser>
          <c:idx val="3"/>
          <c:order val="4"/>
          <c:tx>
            <c:strRef>
              <c:f>Sheet1!$F$1</c:f>
              <c:strCache>
                <c:ptCount val="1"/>
                <c:pt idx="0">
                  <c:v>Europ*e</c:v>
                </c:pt>
              </c:strCache>
            </c:strRef>
          </c:tx>
          <c:spPr>
            <a:gradFill rotWithShape="1">
              <a:gsLst>
                <a:gs pos="0">
                  <a:schemeClr val="accent4">
                    <a:shade val="76667"/>
                    <a:shade val="51000"/>
                    <a:satMod val="130000"/>
                  </a:schemeClr>
                </a:gs>
                <a:gs pos="80000">
                  <a:schemeClr val="accent4">
                    <a:shade val="76667"/>
                    <a:shade val="93000"/>
                    <a:satMod val="130000"/>
                  </a:schemeClr>
                </a:gs>
                <a:gs pos="100000">
                  <a:schemeClr val="accent4">
                    <a:shade val="76667"/>
                    <a:shade val="94000"/>
                    <a:satMod val="135000"/>
                  </a:schemeClr>
                </a:gs>
              </a:gsLst>
              <a:lin ang="16200000" scaled="0"/>
            </a:gradFill>
            <a:ln>
              <a:noFill/>
            </a:ln>
            <a:effectLst>
              <a:outerShdw blurRad="57150" dist="19050" dir="5400000" rotWithShape="0">
                <a:schemeClr val="dk1">
                  <a:alpha val="63000"/>
                </a:schemeClr>
              </a:outerShdw>
            </a:effectLst>
          </c:spPr>
          <c:invertIfNegative val="1"/>
          <c:dPt>
            <c:idx val="0"/>
            <c:invertIfNegative val="1"/>
            <c:bubble3D val="0"/>
            <c:extLst>
              <c:ext xmlns:c16="http://schemas.microsoft.com/office/drawing/2014/chart" uri="{C3380CC4-5D6E-409C-BE32-E72D297353CC}">
                <c16:uniqueId val="{0000000D-A3BB-4846-BF6C-5C07278DAB67}"/>
              </c:ext>
            </c:extLst>
          </c:dPt>
          <c:cat>
            <c:numRef>
              <c:f>Sheet1!$A$2:$A$2</c:f>
              <c:numCache>
                <c:formatCode>General</c:formatCode>
                <c:ptCount val="1"/>
              </c:numCache>
            </c:numRef>
          </c:cat>
          <c:val>
            <c:numRef>
              <c:f>Sheet1!$F$2:$F$2</c:f>
              <c:numCache>
                <c:formatCode>0%</c:formatCode>
                <c:ptCount val="1"/>
                <c:pt idx="0">
                  <c:v>5.00000000000001E-2</c:v>
                </c:pt>
              </c:numCache>
            </c:numRef>
          </c:val>
          <c:extLst>
            <c:ext xmlns:c16="http://schemas.microsoft.com/office/drawing/2014/chart" uri="{C3380CC4-5D6E-409C-BE32-E72D297353CC}">
              <c16:uniqueId val="{0000000E-A3BB-4846-BF6C-5C07278DAB67}"/>
            </c:ext>
          </c:extLst>
        </c:ser>
        <c:ser>
          <c:idx val="4"/>
          <c:order val="5"/>
          <c:tx>
            <c:strRef>
              <c:f>Sheet1!$G$1</c:f>
              <c:strCache>
                <c:ptCount val="1"/>
                <c:pt idx="0">
                  <c:v>United States</c:v>
                </c:pt>
              </c:strCache>
            </c:strRef>
          </c:tx>
          <c:spPr>
            <a:gradFill rotWithShape="1">
              <a:gsLst>
                <a:gs pos="0">
                  <a:schemeClr val="accent5">
                    <a:shade val="76667"/>
                    <a:shade val="51000"/>
                    <a:satMod val="130000"/>
                  </a:schemeClr>
                </a:gs>
                <a:gs pos="80000">
                  <a:schemeClr val="accent5">
                    <a:shade val="76667"/>
                    <a:shade val="93000"/>
                    <a:satMod val="130000"/>
                  </a:schemeClr>
                </a:gs>
                <a:gs pos="100000">
                  <a:schemeClr val="accent5">
                    <a:shade val="76667"/>
                    <a:shade val="94000"/>
                    <a:satMod val="135000"/>
                  </a:schemeClr>
                </a:gs>
              </a:gsLst>
              <a:lin ang="16200000" scaled="0"/>
            </a:gradFill>
            <a:ln>
              <a:noFill/>
            </a:ln>
            <a:effectLst>
              <a:outerShdw blurRad="57150" dist="19050" dir="5400000" rotWithShape="0">
                <a:schemeClr val="dk1">
                  <a:alpha val="63000"/>
                </a:schemeClr>
              </a:outerShdw>
            </a:effectLst>
          </c:spPr>
          <c:invertIfNegative val="1"/>
          <c:dPt>
            <c:idx val="0"/>
            <c:invertIfNegative val="1"/>
            <c:bubble3D val="0"/>
            <c:extLst>
              <c:ext xmlns:c16="http://schemas.microsoft.com/office/drawing/2014/chart" uri="{C3380CC4-5D6E-409C-BE32-E72D297353CC}">
                <c16:uniqueId val="{00000010-A3BB-4846-BF6C-5C07278DAB67}"/>
              </c:ext>
            </c:extLst>
          </c:dPt>
          <c:cat>
            <c:numRef>
              <c:f>Sheet1!$A$2:$A$2</c:f>
              <c:numCache>
                <c:formatCode>General</c:formatCode>
                <c:ptCount val="1"/>
              </c:numCache>
            </c:numRef>
          </c:cat>
          <c:val>
            <c:numRef>
              <c:f>Sheet1!$G$2:$G$2</c:f>
              <c:numCache>
                <c:formatCode>0.00%</c:formatCode>
                <c:ptCount val="1"/>
                <c:pt idx="0">
                  <c:v>6.8000000000000005E-2</c:v>
                </c:pt>
              </c:numCache>
            </c:numRef>
          </c:val>
          <c:extLst>
            <c:ext xmlns:c16="http://schemas.microsoft.com/office/drawing/2014/chart" uri="{C3380CC4-5D6E-409C-BE32-E72D297353CC}">
              <c16:uniqueId val="{00000011-A3BB-4846-BF6C-5C07278DAB67}"/>
            </c:ext>
          </c:extLst>
        </c:ser>
        <c:ser>
          <c:idx val="6"/>
          <c:order val="6"/>
          <c:tx>
            <c:strRef>
              <c:f>Sheet1!$H$1</c:f>
              <c:strCache>
                <c:ptCount val="1"/>
                <c:pt idx="0">
                  <c:v>Canada</c:v>
                </c:pt>
              </c:strCache>
            </c:strRef>
          </c:tx>
          <c:spPr>
            <a:gradFill rotWithShape="1">
              <a:gsLst>
                <a:gs pos="0">
                  <a:schemeClr val="accent1">
                    <a:tint val="76667"/>
                    <a:shade val="51000"/>
                    <a:satMod val="130000"/>
                  </a:schemeClr>
                </a:gs>
                <a:gs pos="80000">
                  <a:schemeClr val="accent1">
                    <a:tint val="76667"/>
                    <a:shade val="93000"/>
                    <a:satMod val="130000"/>
                  </a:schemeClr>
                </a:gs>
                <a:gs pos="100000">
                  <a:schemeClr val="accent1">
                    <a:tint val="76667"/>
                    <a:shade val="94000"/>
                    <a:satMod val="135000"/>
                  </a:schemeClr>
                </a:gs>
              </a:gsLst>
              <a:lin ang="16200000" scaled="0"/>
            </a:gradFill>
            <a:ln>
              <a:noFill/>
            </a:ln>
            <a:effectLst>
              <a:outerShdw blurRad="57150" dist="19050" dir="5400000" rotWithShape="0">
                <a:schemeClr val="dk1">
                  <a:alpha val="63000"/>
                </a:schemeClr>
              </a:outerShdw>
            </a:effectLst>
          </c:spPr>
          <c:invertIfNegative val="1"/>
          <c:dPt>
            <c:idx val="0"/>
            <c:invertIfNegative val="1"/>
            <c:bubble3D val="0"/>
            <c:extLst>
              <c:ext xmlns:c16="http://schemas.microsoft.com/office/drawing/2014/chart" uri="{C3380CC4-5D6E-409C-BE32-E72D297353CC}">
                <c16:uniqueId val="{00000013-A3BB-4846-BF6C-5C07278DAB67}"/>
              </c:ext>
            </c:extLst>
          </c:dPt>
          <c:cat>
            <c:numRef>
              <c:f>Sheet1!$A$2:$A$2</c:f>
              <c:numCache>
                <c:formatCode>General</c:formatCode>
                <c:ptCount val="1"/>
              </c:numCache>
            </c:numRef>
          </c:cat>
          <c:val>
            <c:numRef>
              <c:f>Sheet1!$H$2:$H$2</c:f>
              <c:numCache>
                <c:formatCode>0%</c:formatCode>
                <c:ptCount val="1"/>
                <c:pt idx="0">
                  <c:v>5.00000000000001E-2</c:v>
                </c:pt>
              </c:numCache>
            </c:numRef>
          </c:val>
          <c:extLst>
            <c:ext xmlns:c16="http://schemas.microsoft.com/office/drawing/2014/chart" uri="{C3380CC4-5D6E-409C-BE32-E72D297353CC}">
              <c16:uniqueId val="{00000014-A3BB-4846-BF6C-5C07278DAB67}"/>
            </c:ext>
          </c:extLst>
        </c:ser>
        <c:ser>
          <c:idx val="7"/>
          <c:order val="7"/>
          <c:tx>
            <c:strRef>
              <c:f>Sheet1!$I$1</c:f>
              <c:strCache>
                <c:ptCount val="1"/>
                <c:pt idx="0">
                  <c:v>India</c:v>
                </c:pt>
              </c:strCache>
            </c:strRef>
          </c:tx>
          <c:spPr>
            <a:gradFill rotWithShape="1">
              <a:gsLst>
                <a:gs pos="0">
                  <a:schemeClr val="accent2">
                    <a:tint val="76667"/>
                    <a:shade val="51000"/>
                    <a:satMod val="130000"/>
                  </a:schemeClr>
                </a:gs>
                <a:gs pos="80000">
                  <a:schemeClr val="accent2">
                    <a:tint val="76667"/>
                    <a:shade val="93000"/>
                    <a:satMod val="130000"/>
                  </a:schemeClr>
                </a:gs>
                <a:gs pos="100000">
                  <a:schemeClr val="accent2">
                    <a:tint val="76667"/>
                    <a:shade val="94000"/>
                    <a:satMod val="135000"/>
                  </a:schemeClr>
                </a:gs>
              </a:gsLst>
              <a:lin ang="16200000" scaled="0"/>
            </a:gradFill>
            <a:ln>
              <a:noFill/>
            </a:ln>
            <a:effectLst>
              <a:outerShdw blurRad="57150" dist="19050" dir="5400000" rotWithShape="0">
                <a:schemeClr val="dk1">
                  <a:alpha val="63000"/>
                </a:schemeClr>
              </a:outerShdw>
            </a:effectLst>
          </c:spPr>
          <c:invertIfNegative val="1"/>
          <c:dPt>
            <c:idx val="0"/>
            <c:invertIfNegative val="1"/>
            <c:bubble3D val="0"/>
            <c:extLst>
              <c:ext xmlns:c16="http://schemas.microsoft.com/office/drawing/2014/chart" uri="{C3380CC4-5D6E-409C-BE32-E72D297353CC}">
                <c16:uniqueId val="{00000016-A3BB-4846-BF6C-5C07278DAB67}"/>
              </c:ext>
            </c:extLst>
          </c:dPt>
          <c:cat>
            <c:numRef>
              <c:f>Sheet1!$A$2:$A$2</c:f>
              <c:numCache>
                <c:formatCode>General</c:formatCode>
                <c:ptCount val="1"/>
              </c:numCache>
            </c:numRef>
          </c:cat>
          <c:val>
            <c:numRef>
              <c:f>Sheet1!$I$2:$I$2</c:f>
              <c:numCache>
                <c:formatCode>0.00%</c:formatCode>
                <c:ptCount val="1"/>
                <c:pt idx="0">
                  <c:v>7.7000000000000193E-2</c:v>
                </c:pt>
              </c:numCache>
            </c:numRef>
          </c:val>
          <c:extLst>
            <c:ext xmlns:c16="http://schemas.microsoft.com/office/drawing/2014/chart" uri="{C3380CC4-5D6E-409C-BE32-E72D297353CC}">
              <c16:uniqueId val="{00000017-A3BB-4846-BF6C-5C07278DAB67}"/>
            </c:ext>
          </c:extLst>
        </c:ser>
        <c:ser>
          <c:idx val="8"/>
          <c:order val="8"/>
          <c:tx>
            <c:strRef>
              <c:f>Sheet1!$J$1</c:f>
              <c:strCache>
                <c:ptCount val="1"/>
                <c:pt idx="0">
                  <c:v>Turkey</c:v>
                </c:pt>
              </c:strCache>
            </c:strRef>
          </c:tx>
          <c:spPr>
            <a:solidFill>
              <a:srgbClr val="00B050"/>
            </a:solidFill>
            <a:ln>
              <a:noFill/>
            </a:ln>
            <a:effectLst>
              <a:outerShdw blurRad="57150" dist="19050" dir="5400000" rotWithShape="0">
                <a:schemeClr val="dk1">
                  <a:alpha val="63000"/>
                </a:schemeClr>
              </a:outerShdw>
            </a:effectLst>
          </c:spPr>
          <c:invertIfNegative val="1"/>
          <c:dPt>
            <c:idx val="0"/>
            <c:invertIfNegative val="1"/>
            <c:bubble3D val="0"/>
            <c:extLst>
              <c:ext xmlns:c16="http://schemas.microsoft.com/office/drawing/2014/chart" uri="{C3380CC4-5D6E-409C-BE32-E72D297353CC}">
                <c16:uniqueId val="{00000019-A3BB-4846-BF6C-5C07278DAB67}"/>
              </c:ext>
            </c:extLst>
          </c:dPt>
          <c:cat>
            <c:numRef>
              <c:f>Sheet1!$A$2:$A$2</c:f>
              <c:numCache>
                <c:formatCode>General</c:formatCode>
                <c:ptCount val="1"/>
              </c:numCache>
            </c:numRef>
          </c:cat>
          <c:val>
            <c:numRef>
              <c:f>Sheet1!$J$2:$J$2</c:f>
              <c:numCache>
                <c:formatCode>0.00%</c:formatCode>
                <c:ptCount val="1"/>
                <c:pt idx="0">
                  <c:v>7.0000000000000007E-2</c:v>
                </c:pt>
              </c:numCache>
            </c:numRef>
          </c:val>
          <c:extLst>
            <c:ext xmlns:c14="http://schemas.microsoft.com/office/drawing/2007/8/2/chart" uri="{6F2FDCE9-48DA-4B69-8628-5D25D57E5C99}">
              <c14:invertSolidFillFmt>
                <c14:spPr xmlns:c14="http://schemas.microsoft.com/office/drawing/2007/8/2/chart">
                  <a:solidFill>
                    <a:srgbClr val="FFFFFF"/>
                  </a:solidFill>
                  <a:ln>
                    <a:noFill/>
                  </a:ln>
                  <a:effectLst>
                    <a:outerShdw blurRad="57150" dist="19050" dir="5400000" rotWithShape="0">
                      <a:schemeClr val="dk1">
                        <a:alpha val="63000"/>
                      </a:schemeClr>
                    </a:outerShdw>
                  </a:effectLst>
                </c14:spPr>
              </c14:invertSolidFillFmt>
            </c:ext>
            <c:ext xmlns:c16="http://schemas.microsoft.com/office/drawing/2014/chart" uri="{C3380CC4-5D6E-409C-BE32-E72D297353CC}">
              <c16:uniqueId val="{0000001A-A3BB-4846-BF6C-5C07278DAB67}"/>
            </c:ext>
          </c:extLst>
        </c:ser>
        <c:ser>
          <c:idx val="9"/>
          <c:order val="9"/>
          <c:tx>
            <c:strRef>
              <c:f>Sheet1!$K$1</c:f>
              <c:strCache>
                <c:ptCount val="1"/>
                <c:pt idx="0">
                  <c:v>Australia</c:v>
                </c:pt>
              </c:strCache>
            </c:strRef>
          </c:tx>
          <c:spPr>
            <a:gradFill rotWithShape="1">
              <a:gsLst>
                <a:gs pos="0">
                  <a:schemeClr val="accent4">
                    <a:tint val="76667"/>
                    <a:shade val="51000"/>
                    <a:satMod val="130000"/>
                  </a:schemeClr>
                </a:gs>
                <a:gs pos="80000">
                  <a:schemeClr val="accent4">
                    <a:tint val="76667"/>
                    <a:shade val="93000"/>
                    <a:satMod val="130000"/>
                  </a:schemeClr>
                </a:gs>
                <a:gs pos="100000">
                  <a:schemeClr val="accent4">
                    <a:tint val="76667"/>
                    <a:shade val="94000"/>
                    <a:satMod val="135000"/>
                  </a:schemeClr>
                </a:gs>
              </a:gsLst>
              <a:lin ang="16200000" scaled="0"/>
            </a:gradFill>
            <a:ln>
              <a:noFill/>
            </a:ln>
            <a:effectLst>
              <a:outerShdw blurRad="57150" dist="19050" dir="5400000" rotWithShape="0">
                <a:schemeClr val="dk1">
                  <a:alpha val="63000"/>
                </a:schemeClr>
              </a:outerShdw>
            </a:effectLst>
          </c:spPr>
          <c:invertIfNegative val="1"/>
          <c:dPt>
            <c:idx val="0"/>
            <c:invertIfNegative val="1"/>
            <c:bubble3D val="0"/>
            <c:extLst>
              <c:ext xmlns:c16="http://schemas.microsoft.com/office/drawing/2014/chart" uri="{C3380CC4-5D6E-409C-BE32-E72D297353CC}">
                <c16:uniqueId val="{0000001C-A3BB-4846-BF6C-5C07278DAB67}"/>
              </c:ext>
            </c:extLst>
          </c:dPt>
          <c:cat>
            <c:numRef>
              <c:f>Sheet1!$A$2:$A$2</c:f>
              <c:numCache>
                <c:formatCode>General</c:formatCode>
                <c:ptCount val="1"/>
              </c:numCache>
            </c:numRef>
          </c:cat>
          <c:val>
            <c:numRef>
              <c:f>Sheet1!$K$2:$K$2</c:f>
              <c:numCache>
                <c:formatCode>0.00%</c:formatCode>
                <c:ptCount val="1"/>
                <c:pt idx="0">
                  <c:v>4.7000000000000097E-2</c:v>
                </c:pt>
              </c:numCache>
            </c:numRef>
          </c:val>
          <c:extLst>
            <c:ext xmlns:c16="http://schemas.microsoft.com/office/drawing/2014/chart" uri="{C3380CC4-5D6E-409C-BE32-E72D297353CC}">
              <c16:uniqueId val="{0000001D-A3BB-4846-BF6C-5C07278DAB67}"/>
            </c:ext>
          </c:extLst>
        </c:ser>
        <c:dLbls>
          <c:showLegendKey val="0"/>
          <c:showVal val="0"/>
          <c:showCatName val="0"/>
          <c:showSerName val="0"/>
          <c:showPercent val="0"/>
          <c:showBubbleSize val="0"/>
        </c:dLbls>
        <c:gapWidth val="150"/>
        <c:axId val="304841784"/>
        <c:axId val="304842568"/>
      </c:barChart>
      <c:catAx>
        <c:axId val="304841784"/>
        <c:scaling>
          <c:orientation val="minMax"/>
        </c:scaling>
        <c:delete val="1"/>
        <c:axPos val="b"/>
        <c:numFmt formatCode="General" sourceLinked="1"/>
        <c:majorTickMark val="cross"/>
        <c:minorTickMark val="cross"/>
        <c:tickLblPos val="none"/>
        <c:crossAx val="304842568"/>
        <c:crosses val="autoZero"/>
        <c:auto val="1"/>
        <c:lblAlgn val="ctr"/>
        <c:lblOffset val="100"/>
        <c:tickLblSkip val="1"/>
        <c:noMultiLvlLbl val="1"/>
      </c:catAx>
      <c:valAx>
        <c:axId val="304842568"/>
        <c:scaling>
          <c:orientation val="minMax"/>
        </c:scaling>
        <c:delete val="1"/>
        <c:axPos val="l"/>
        <c:numFmt formatCode="0%" sourceLinked="1"/>
        <c:majorTickMark val="cross"/>
        <c:minorTickMark val="cross"/>
        <c:tickLblPos val="none"/>
        <c:crossAx val="304841784"/>
        <c:crosses val="autoZero"/>
        <c:crossBetween val="between"/>
      </c:valAx>
      <c:spPr>
        <a:noFill/>
        <a:ln>
          <a:noFill/>
        </a:ln>
        <a:effectLst/>
      </c:spPr>
    </c:plotArea>
    <c:plotVisOnly val="1"/>
    <c:dispBlanksAs val="gap"/>
    <c:showDLblsOverMax val="1"/>
  </c:chart>
  <c:spPr>
    <a:noFill/>
    <a:ln>
      <a:noFill/>
    </a:ln>
    <a:effectLst/>
  </c:spPr>
  <c:txPr>
    <a:bodyPr rot="0" spcFirstLastPara="0" vertOverflow="ellipsis" horzOverflow="overflow" vert="horz" wrap="square" anchor="ctr" anchorCtr="1"/>
    <a:lstStyle/>
    <a:p>
      <a:pPr>
        <a:defRPr lang="zh-CN" sz="18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2364402759485"/>
          <c:y val="3.4539437999982298E-2"/>
          <c:w val="0.78360343397847498"/>
          <c:h val="0.77434254211852804"/>
        </c:manualLayout>
      </c:layout>
      <c:barChart>
        <c:barDir val="col"/>
        <c:grouping val="clustered"/>
        <c:varyColors val="0"/>
        <c:ser>
          <c:idx val="0"/>
          <c:order val="0"/>
          <c:tx>
            <c:strRef>
              <c:f>Sheet1!$B$1</c:f>
              <c:strCache>
                <c:ptCount val="1"/>
                <c:pt idx="0">
                  <c:v>COPD患者误诊率（%）</c:v>
                </c:pt>
              </c:strCache>
            </c:strRef>
          </c:tx>
          <c:spPr>
            <a:solidFill>
              <a:schemeClr val="accent1">
                <a:lumMod val="50000"/>
              </a:schemeClr>
            </a:solidFill>
            <a:ln>
              <a:noFill/>
            </a:ln>
            <a:effectLst/>
            <a:scene3d>
              <a:camera prst="orthographicFront"/>
              <a:lightRig rig="threePt" dir="t"/>
            </a:scene3d>
            <a:sp3d prstMaterial="metal">
              <a:bevelT w="38100" h="57150" prst="angle"/>
            </a:sp3d>
          </c:spPr>
          <c:invertIfNegative val="0"/>
          <c:dLbls>
            <c:spPr>
              <a:noFill/>
              <a:ln>
                <a:noFill/>
              </a:ln>
              <a:effectLst/>
            </c:spPr>
            <c:txPr>
              <a:bodyPr rot="0" spcFirstLastPara="1" vertOverflow="ellipsis" horzOverflow="overflow" vert="horz" wrap="square" lIns="38100" tIns="19050" rIns="38100" bIns="19050" anchor="ctr" anchorCtr="1">
                <a:spAutoFit/>
              </a:bodyPr>
              <a:lstStyle/>
              <a:p>
                <a:pPr>
                  <a:defRPr sz="1195" b="1" i="0" u="none" strike="noStrike" kern="1200" baseline="0">
                    <a:solidFill>
                      <a:schemeClr val="tx1"/>
                    </a:solidFill>
                    <a:latin typeface="微软雅黑" pitchFamily="34" charset="-122"/>
                    <a:ea typeface="微软雅黑" pitchFamily="34" charset="-122"/>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prstDash val="solid"/>
                      <a:round/>
                    </a:ln>
                    <a:effectLst/>
                  </c:spPr>
                </c15:leaderLines>
              </c:ext>
            </c:extLst>
          </c:dLbls>
          <c:cat>
            <c:strRef>
              <c:f>Sheet1!$A$2:$A$4</c:f>
              <c:strCache>
                <c:ptCount val="3"/>
                <c:pt idx="0">
                  <c:v>肺气肿</c:v>
                </c:pt>
                <c:pt idx="1">
                  <c:v>支气管哮喘</c:v>
                </c:pt>
                <c:pt idx="2">
                  <c:v>慢性支气管炎</c:v>
                </c:pt>
              </c:strCache>
            </c:strRef>
          </c:cat>
          <c:val>
            <c:numRef>
              <c:f>Sheet1!$B$2:$B$4</c:f>
              <c:numCache>
                <c:formatCode>General</c:formatCode>
                <c:ptCount val="3"/>
                <c:pt idx="0">
                  <c:v>13.5</c:v>
                </c:pt>
                <c:pt idx="1">
                  <c:v>4.0999999999999996</c:v>
                </c:pt>
                <c:pt idx="2">
                  <c:v>29.1</c:v>
                </c:pt>
              </c:numCache>
            </c:numRef>
          </c:val>
          <c:extLst>
            <c:ext xmlns:c16="http://schemas.microsoft.com/office/drawing/2014/chart" uri="{C3380CC4-5D6E-409C-BE32-E72D297353CC}">
              <c16:uniqueId val="{00000000-04B8-43A7-9461-AE70ABAD5A4D}"/>
            </c:ext>
          </c:extLst>
        </c:ser>
        <c:dLbls>
          <c:dLblPos val="outEnd"/>
          <c:showLegendKey val="0"/>
          <c:showVal val="1"/>
          <c:showCatName val="0"/>
          <c:showSerName val="0"/>
          <c:showPercent val="0"/>
          <c:showBubbleSize val="0"/>
        </c:dLbls>
        <c:gapWidth val="117"/>
        <c:overlap val="-27"/>
        <c:axId val="130630784"/>
        <c:axId val="130632320"/>
      </c:barChart>
      <c:catAx>
        <c:axId val="130630784"/>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horzOverflow="overflow" vert="horz" wrap="square" anchor="ctr" anchorCtr="1"/>
          <a:lstStyle/>
          <a:p>
            <a:pPr>
              <a:defRPr sz="1600" b="1" i="0" u="none" strike="noStrike" kern="1200" baseline="0">
                <a:solidFill>
                  <a:schemeClr val="tx1"/>
                </a:solidFill>
                <a:latin typeface="微软雅黑" pitchFamily="34" charset="-122"/>
                <a:ea typeface="微软雅黑" pitchFamily="34" charset="-122"/>
                <a:cs typeface="+mn-cs"/>
              </a:defRPr>
            </a:pPr>
            <a:endParaRPr lang="zh-CN"/>
          </a:p>
        </c:txPr>
        <c:crossAx val="130632320"/>
        <c:crosses val="autoZero"/>
        <c:auto val="1"/>
        <c:lblAlgn val="ctr"/>
        <c:lblOffset val="100"/>
        <c:tickMarkSkip val="1"/>
        <c:noMultiLvlLbl val="0"/>
      </c:catAx>
      <c:valAx>
        <c:axId val="130632320"/>
        <c:scaling>
          <c:orientation val="minMax"/>
          <c:min val="0"/>
        </c:scaling>
        <c:delete val="0"/>
        <c:axPos val="l"/>
        <c:numFmt formatCode="General" sourceLinked="1"/>
        <c:majorTickMark val="out"/>
        <c:minorTickMark val="none"/>
        <c:tickLblPos val="nextTo"/>
        <c:spPr>
          <a:noFill/>
          <a:ln>
            <a:solidFill>
              <a:schemeClr val="tx1"/>
            </a:solidFill>
          </a:ln>
          <a:effectLst/>
        </c:spPr>
        <c:txPr>
          <a:bodyPr rot="-60000000" spcFirstLastPara="1" vertOverflow="ellipsis" horzOverflow="overflow" vert="horz" wrap="square" anchor="ctr" anchorCtr="1"/>
          <a:lstStyle/>
          <a:p>
            <a:pPr>
              <a:defRPr sz="1195" b="0" i="0" u="none" strike="noStrike" kern="1200" baseline="0">
                <a:solidFill>
                  <a:schemeClr val="tx1"/>
                </a:solidFill>
                <a:latin typeface="微软雅黑" pitchFamily="34" charset="-122"/>
                <a:ea typeface="微软雅黑" pitchFamily="34" charset="-122"/>
                <a:cs typeface="+mn-cs"/>
              </a:defRPr>
            </a:pPr>
            <a:endParaRPr lang="zh-CN"/>
          </a:p>
        </c:txPr>
        <c:crossAx val="130630784"/>
        <c:crosses val="autoZero"/>
        <c:crossBetween val="between"/>
      </c:valAx>
      <c:spPr>
        <a:noFill/>
        <a:ln>
          <a:noFill/>
        </a:ln>
        <a:effectLst/>
      </c:spPr>
    </c:plotArea>
    <c:plotVisOnly val="1"/>
    <c:dispBlanksAs val="gap"/>
    <c:showDLblsOverMax val="0"/>
  </c:chart>
  <c:spPr>
    <a:noFill/>
    <a:ln>
      <a:noFill/>
    </a:ln>
    <a:effectLst/>
  </c:spPr>
  <c:txPr>
    <a:bodyPr rot="0" spcFirstLastPara="0" vertOverflow="ellipsis" horzOverflow="overflow" vert="horz" wrap="square" anchor="ctr" anchorCtr="1"/>
    <a:lstStyle/>
    <a:p>
      <a:pPr>
        <a:defRPr lang="zh-CN"/>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effectLst/>
          </c:spPr>
          <c:dPt>
            <c:idx val="0"/>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1-232E-435C-989F-6AF85FD03A4A}"/>
              </c:ext>
            </c:extLst>
          </c:dPt>
          <c:dPt>
            <c:idx val="1"/>
            <c:bubble3D val="0"/>
            <c:spPr>
              <a:solidFill>
                <a:srgbClr val="00B0F0"/>
              </a:solidFill>
              <a:ln w="25400">
                <a:solidFill>
                  <a:schemeClr val="lt1"/>
                </a:solidFill>
              </a:ln>
              <a:effectLst/>
              <a:sp3d contourW="25400">
                <a:contourClr>
                  <a:schemeClr val="lt1"/>
                </a:contourClr>
              </a:sp3d>
            </c:spPr>
            <c:extLst>
              <c:ext xmlns:c16="http://schemas.microsoft.com/office/drawing/2014/chart" uri="{C3380CC4-5D6E-409C-BE32-E72D297353CC}">
                <c16:uniqueId val="{00000003-232E-435C-989F-6AF85FD03A4A}"/>
              </c:ext>
            </c:extLst>
          </c:dPt>
          <c:dLbls>
            <c:dLbl>
              <c:idx val="0"/>
              <c:spPr/>
              <c:txPr>
                <a:bodyPr/>
                <a:lstStyle/>
                <a:p>
                  <a:pPr>
                    <a:defRPr/>
                  </a:pPr>
                  <a:endParaRPr lang="zh-CN"/>
                </a:p>
              </c:txPr>
              <c:dLblPos val="in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32E-435C-989F-6AF85FD03A4A}"/>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extLst>
          </c:dLbls>
          <c:cat>
            <c:strRef>
              <c:f>Sheet1!$A$2:$A$3</c:f>
              <c:strCache>
                <c:ptCount val="2"/>
                <c:pt idx="0">
                  <c:v>未进行肺功能检查</c:v>
                </c:pt>
                <c:pt idx="1">
                  <c:v>肺功能检查</c:v>
                </c:pt>
              </c:strCache>
            </c:strRef>
          </c:cat>
          <c:val>
            <c:numRef>
              <c:f>Sheet1!$B$2:$B$3</c:f>
              <c:numCache>
                <c:formatCode>General</c:formatCode>
                <c:ptCount val="2"/>
                <c:pt idx="0">
                  <c:v>100</c:v>
                </c:pt>
                <c:pt idx="1">
                  <c:v>0</c:v>
                </c:pt>
              </c:numCache>
            </c:numRef>
          </c:val>
          <c:extLst>
            <c:ext xmlns:c16="http://schemas.microsoft.com/office/drawing/2014/chart" uri="{C3380CC4-5D6E-409C-BE32-E72D297353CC}">
              <c16:uniqueId val="{00000004-232E-435C-989F-6AF85FD03A4A}"/>
            </c:ext>
          </c:extLst>
        </c:ser>
        <c:dLbls>
          <c:showLegendKey val="0"/>
          <c:showVal val="0"/>
          <c:showCatName val="0"/>
          <c:showSerName val="0"/>
          <c:showPercent val="0"/>
          <c:showBubbleSize val="0"/>
          <c:showLeaderLines val="1"/>
        </c:dLbls>
        <c:firstSliceAng val="15"/>
      </c:pieChart>
      <c:spPr>
        <a:noFill/>
        <a:ln>
          <a:noFill/>
        </a:ln>
        <a:effectLst/>
      </c:spPr>
    </c:plotArea>
    <c:legend>
      <c:legendPos val="b"/>
      <c:overlay val="0"/>
      <c:spPr>
        <a:noFill/>
        <a:ln>
          <a:noFill/>
        </a:ln>
        <a:effectLst/>
      </c:spPr>
      <c:txPr>
        <a:bodyPr rot="0" spcFirstLastPara="1" vertOverflow="ellipsis" horzOverflow="overflow" vert="horz" wrap="square" anchor="ctr" anchorCtr="1"/>
        <a:lstStyle/>
        <a:p>
          <a:pPr>
            <a:defRPr sz="1400" b="1" i="0" u="none" strike="noStrike" kern="1200" baseline="0">
              <a:solidFill>
                <a:schemeClr val="tx1"/>
              </a:solidFill>
              <a:latin typeface="微软雅黑" pitchFamily="34" charset="-122"/>
              <a:ea typeface="微软雅黑" pitchFamily="34" charset="-122"/>
              <a:cs typeface="+mn-cs"/>
            </a:defRPr>
          </a:pPr>
          <a:endParaRPr lang="zh-CN"/>
        </a:p>
      </c:txPr>
    </c:legend>
    <c:plotVisOnly val="1"/>
    <c:dispBlanksAs val="zero"/>
    <c:showDLblsOverMax val="0"/>
  </c:chart>
  <c:spPr>
    <a:noFill/>
    <a:ln>
      <a:noFill/>
    </a:ln>
    <a:effectLst/>
  </c:spPr>
  <c:txPr>
    <a:bodyPr rot="0" spcFirstLastPara="0" vertOverflow="ellipsis" horzOverflow="overflow" vert="horz" wrap="square" anchor="ctr" anchorCtr="1"/>
    <a:lstStyle/>
    <a:p>
      <a:pPr>
        <a:defRPr lang="zh-CN"/>
      </a:pPr>
      <a:endParaRPr lang="zh-CN"/>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2_1#1">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45A9624-7EEC-4733-A340-F1553777C4C1}" type="doc">
      <dgm:prSet loTypeId="urn:microsoft.com/office/officeart/2005/8/layout/radial1#1" loCatId="relationship" qsTypeId="urn:microsoft.com/office/officeart/2005/8/quickstyle/simple2#1" qsCatId="simple" csTypeId="urn:microsoft.com/office/officeart/2005/8/colors/accent2_1#1" csCatId="accent2" phldr="1"/>
      <dgm:spPr/>
      <dgm:t>
        <a:bodyPr/>
        <a:lstStyle/>
        <a:p>
          <a:endParaRPr lang="zh-CN" altLang="en-US"/>
        </a:p>
      </dgm:t>
    </dgm:pt>
    <dgm:pt modelId="{65814FD7-11F5-4730-8464-7DEFBFF36546}">
      <dgm:prSet phldrT="[文本]"/>
      <dgm:spPr/>
      <dgm:t>
        <a:bodyPr/>
        <a:lstStyle/>
        <a:p>
          <a:r>
            <a:rPr lang="zh-CN" altLang="en-US" b="1" dirty="0">
              <a:solidFill>
                <a:srgbClr val="00B050"/>
              </a:solidFill>
              <a:latin typeface="微软雅黑" pitchFamily="34" charset="-122"/>
              <a:ea typeface="微软雅黑" pitchFamily="34" charset="-122"/>
            </a:rPr>
            <a:t>优点</a:t>
          </a:r>
        </a:p>
      </dgm:t>
    </dgm:pt>
    <dgm:pt modelId="{D848F3C6-C460-49BB-ADEB-3D71F5C8C09C}" type="parTrans" cxnId="{85B34BCB-A024-453E-8474-4E14AA9C321C}">
      <dgm:prSet/>
      <dgm:spPr/>
      <dgm:t>
        <a:bodyPr/>
        <a:lstStyle/>
        <a:p>
          <a:endParaRPr lang="zh-CN" altLang="en-US"/>
        </a:p>
      </dgm:t>
    </dgm:pt>
    <dgm:pt modelId="{C2457766-FCAA-443E-8F47-7559C5AEF209}" type="sibTrans" cxnId="{85B34BCB-A024-453E-8474-4E14AA9C321C}">
      <dgm:prSet/>
      <dgm:spPr/>
      <dgm:t>
        <a:bodyPr/>
        <a:lstStyle/>
        <a:p>
          <a:endParaRPr lang="zh-CN" altLang="en-US"/>
        </a:p>
      </dgm:t>
    </dgm:pt>
    <dgm:pt modelId="{41595444-611D-47FB-BAFE-474AEE8D3084}">
      <dgm:prSet phldrT="[文本]"/>
      <dgm:spPr/>
      <dgm:t>
        <a:bodyPr/>
        <a:lstStyle/>
        <a:p>
          <a:r>
            <a:rPr lang="zh-CN" altLang="en-US" b="1" dirty="0">
              <a:latin typeface="微软雅黑" pitchFamily="34" charset="-122"/>
              <a:ea typeface="微软雅黑" pitchFamily="34" charset="-122"/>
            </a:rPr>
            <a:t>作用时间快</a:t>
          </a:r>
        </a:p>
      </dgm:t>
    </dgm:pt>
    <dgm:pt modelId="{DA2DFE23-1E40-4F5D-9663-BB166949096B}" type="parTrans" cxnId="{396A9DCD-6DAC-43EA-8A95-CC17537701AC}">
      <dgm:prSet/>
      <dgm:spPr/>
      <dgm:t>
        <a:bodyPr/>
        <a:lstStyle/>
        <a:p>
          <a:endParaRPr lang="zh-CN" altLang="en-US"/>
        </a:p>
      </dgm:t>
    </dgm:pt>
    <dgm:pt modelId="{3C24DC72-1D04-49A6-A2C6-352B1D23DEE6}" type="sibTrans" cxnId="{396A9DCD-6DAC-43EA-8A95-CC17537701AC}">
      <dgm:prSet/>
      <dgm:spPr/>
      <dgm:t>
        <a:bodyPr/>
        <a:lstStyle/>
        <a:p>
          <a:endParaRPr lang="zh-CN" altLang="en-US"/>
        </a:p>
      </dgm:t>
    </dgm:pt>
    <dgm:pt modelId="{3AC691CF-9E89-4E8C-8873-373F9EBD3B54}">
      <dgm:prSet phldrT="[文本]"/>
      <dgm:spPr/>
      <dgm:t>
        <a:bodyPr/>
        <a:lstStyle/>
        <a:p>
          <a:r>
            <a:rPr lang="zh-CN" altLang="en-US" b="1" dirty="0">
              <a:latin typeface="微软雅黑" pitchFamily="34" charset="-122"/>
              <a:ea typeface="微软雅黑" pitchFamily="34" charset="-122"/>
            </a:rPr>
            <a:t>作用部位直接</a:t>
          </a:r>
        </a:p>
      </dgm:t>
    </dgm:pt>
    <dgm:pt modelId="{24CA1441-004A-47A3-B301-AE0D5AEB661F}" type="parTrans" cxnId="{16FCF5A5-ABFC-4DDD-B384-5D481B10713E}">
      <dgm:prSet/>
      <dgm:spPr/>
      <dgm:t>
        <a:bodyPr/>
        <a:lstStyle/>
        <a:p>
          <a:endParaRPr lang="zh-CN" altLang="en-US"/>
        </a:p>
      </dgm:t>
    </dgm:pt>
    <dgm:pt modelId="{7AA8681B-2F90-4A09-864F-FDD930811599}" type="sibTrans" cxnId="{16FCF5A5-ABFC-4DDD-B384-5D481B10713E}">
      <dgm:prSet/>
      <dgm:spPr/>
      <dgm:t>
        <a:bodyPr/>
        <a:lstStyle/>
        <a:p>
          <a:endParaRPr lang="zh-CN" altLang="en-US"/>
        </a:p>
      </dgm:t>
    </dgm:pt>
    <dgm:pt modelId="{00C7A210-9A77-4C54-BF6D-D4BB35B871A6}">
      <dgm:prSet phldrT="[文本]"/>
      <dgm:spPr/>
      <dgm:t>
        <a:bodyPr/>
        <a:lstStyle/>
        <a:p>
          <a:r>
            <a:rPr lang="zh-CN" altLang="en-US" b="1" dirty="0">
              <a:latin typeface="微软雅黑" pitchFamily="34" charset="-122"/>
              <a:ea typeface="微软雅黑" pitchFamily="34" charset="-122"/>
            </a:rPr>
            <a:t>副作用小</a:t>
          </a:r>
        </a:p>
      </dgm:t>
    </dgm:pt>
    <dgm:pt modelId="{1F69AE5A-7FC0-4061-9145-F2137C220E9F}" type="parTrans" cxnId="{A07B6FCC-FFD3-4CCA-A800-ADE14257FE55}">
      <dgm:prSet/>
      <dgm:spPr/>
      <dgm:t>
        <a:bodyPr/>
        <a:lstStyle/>
        <a:p>
          <a:endParaRPr lang="zh-CN" altLang="en-US"/>
        </a:p>
      </dgm:t>
    </dgm:pt>
    <dgm:pt modelId="{2BCE69A5-3535-4BA7-83F4-5E4FDBDDC098}" type="sibTrans" cxnId="{A07B6FCC-FFD3-4CCA-A800-ADE14257FE55}">
      <dgm:prSet/>
      <dgm:spPr/>
      <dgm:t>
        <a:bodyPr/>
        <a:lstStyle/>
        <a:p>
          <a:endParaRPr lang="zh-CN" altLang="en-US"/>
        </a:p>
      </dgm:t>
    </dgm:pt>
    <dgm:pt modelId="{AA3CAEE6-8589-41D9-8E67-982C9FBC1746}">
      <dgm:prSet phldrT="[文本]"/>
      <dgm:spPr/>
      <dgm:t>
        <a:bodyPr/>
        <a:lstStyle/>
        <a:p>
          <a:r>
            <a:rPr lang="zh-CN" altLang="en-US" b="1" dirty="0">
              <a:latin typeface="微软雅黑" pitchFamily="34" charset="-122"/>
              <a:ea typeface="微软雅黑" pitchFamily="34" charset="-122"/>
            </a:rPr>
            <a:t>用药剂量小</a:t>
          </a:r>
        </a:p>
      </dgm:t>
    </dgm:pt>
    <dgm:pt modelId="{8F23C546-4849-4BEE-9B94-75CB291B84B7}" type="parTrans" cxnId="{4C649BE6-12C5-4691-BD0C-08EDAF1F67E5}">
      <dgm:prSet/>
      <dgm:spPr/>
      <dgm:t>
        <a:bodyPr/>
        <a:lstStyle/>
        <a:p>
          <a:endParaRPr lang="zh-CN" altLang="en-US"/>
        </a:p>
      </dgm:t>
    </dgm:pt>
    <dgm:pt modelId="{7C01215E-F3C9-470C-9D41-891838E3D2E0}" type="sibTrans" cxnId="{4C649BE6-12C5-4691-BD0C-08EDAF1F67E5}">
      <dgm:prSet/>
      <dgm:spPr/>
      <dgm:t>
        <a:bodyPr/>
        <a:lstStyle/>
        <a:p>
          <a:endParaRPr lang="zh-CN" altLang="en-US"/>
        </a:p>
      </dgm:t>
    </dgm:pt>
    <dgm:pt modelId="{15DFE756-1224-4313-BB59-2C987F34C0F5}" type="pres">
      <dgm:prSet presAssocID="{045A9624-7EEC-4733-A340-F1553777C4C1}" presName="cycle" presStyleCnt="0">
        <dgm:presLayoutVars>
          <dgm:chMax val="1"/>
          <dgm:dir/>
          <dgm:animLvl val="ctr"/>
          <dgm:resizeHandles val="exact"/>
        </dgm:presLayoutVars>
      </dgm:prSet>
      <dgm:spPr/>
    </dgm:pt>
    <dgm:pt modelId="{0F6B1930-EDCF-4324-9950-3B2F6ED7006F}" type="pres">
      <dgm:prSet presAssocID="{65814FD7-11F5-4730-8464-7DEFBFF36546}" presName="centerShape" presStyleLbl="node0" presStyleIdx="0" presStyleCnt="1"/>
      <dgm:spPr/>
    </dgm:pt>
    <dgm:pt modelId="{A2F4728E-677C-4909-B8D1-A5A7527CE6D4}" type="pres">
      <dgm:prSet presAssocID="{DA2DFE23-1E40-4F5D-9663-BB166949096B}" presName="Name9" presStyleLbl="parChTrans1D2" presStyleIdx="0" presStyleCnt="4"/>
      <dgm:spPr/>
    </dgm:pt>
    <dgm:pt modelId="{66EBA054-EB91-4AD5-9D7A-6E68ECF4C818}" type="pres">
      <dgm:prSet presAssocID="{DA2DFE23-1E40-4F5D-9663-BB166949096B}" presName="connTx" presStyleLbl="parChTrans1D2" presStyleIdx="0" presStyleCnt="4"/>
      <dgm:spPr/>
    </dgm:pt>
    <dgm:pt modelId="{3AB3AA65-04F4-4CB3-B34D-B552B8553AA8}" type="pres">
      <dgm:prSet presAssocID="{41595444-611D-47FB-BAFE-474AEE8D3084}" presName="node" presStyleLbl="node1" presStyleIdx="0" presStyleCnt="4">
        <dgm:presLayoutVars>
          <dgm:bulletEnabled val="1"/>
        </dgm:presLayoutVars>
      </dgm:prSet>
      <dgm:spPr/>
    </dgm:pt>
    <dgm:pt modelId="{50BEF7B9-8824-45B2-B526-000F8DD2C24E}" type="pres">
      <dgm:prSet presAssocID="{24CA1441-004A-47A3-B301-AE0D5AEB661F}" presName="Name9" presStyleLbl="parChTrans1D2" presStyleIdx="1" presStyleCnt="4"/>
      <dgm:spPr/>
    </dgm:pt>
    <dgm:pt modelId="{F3D231D8-E4F2-4C5F-8FCB-85014919F6A2}" type="pres">
      <dgm:prSet presAssocID="{24CA1441-004A-47A3-B301-AE0D5AEB661F}" presName="connTx" presStyleLbl="parChTrans1D2" presStyleIdx="1" presStyleCnt="4"/>
      <dgm:spPr/>
    </dgm:pt>
    <dgm:pt modelId="{06AA9223-D20D-4C7E-B510-BE2C8DED5A12}" type="pres">
      <dgm:prSet presAssocID="{3AC691CF-9E89-4E8C-8873-373F9EBD3B54}" presName="node" presStyleLbl="node1" presStyleIdx="1" presStyleCnt="4">
        <dgm:presLayoutVars>
          <dgm:bulletEnabled val="1"/>
        </dgm:presLayoutVars>
      </dgm:prSet>
      <dgm:spPr/>
    </dgm:pt>
    <dgm:pt modelId="{559EC111-56D0-4E0C-BCB8-F8F5484D7615}" type="pres">
      <dgm:prSet presAssocID="{1F69AE5A-7FC0-4061-9145-F2137C220E9F}" presName="Name9" presStyleLbl="parChTrans1D2" presStyleIdx="2" presStyleCnt="4"/>
      <dgm:spPr/>
    </dgm:pt>
    <dgm:pt modelId="{5AD98B18-E59C-455A-9D3A-C67503D6AC97}" type="pres">
      <dgm:prSet presAssocID="{1F69AE5A-7FC0-4061-9145-F2137C220E9F}" presName="connTx" presStyleLbl="parChTrans1D2" presStyleIdx="2" presStyleCnt="4"/>
      <dgm:spPr/>
    </dgm:pt>
    <dgm:pt modelId="{A9C03A74-93E2-40D2-BFEC-C8441CC63CD5}" type="pres">
      <dgm:prSet presAssocID="{00C7A210-9A77-4C54-BF6D-D4BB35B871A6}" presName="node" presStyleLbl="node1" presStyleIdx="2" presStyleCnt="4">
        <dgm:presLayoutVars>
          <dgm:bulletEnabled val="1"/>
        </dgm:presLayoutVars>
      </dgm:prSet>
      <dgm:spPr/>
    </dgm:pt>
    <dgm:pt modelId="{3EE77D30-E113-4FBE-B1C2-16203E285A59}" type="pres">
      <dgm:prSet presAssocID="{8F23C546-4849-4BEE-9B94-75CB291B84B7}" presName="Name9" presStyleLbl="parChTrans1D2" presStyleIdx="3" presStyleCnt="4"/>
      <dgm:spPr/>
    </dgm:pt>
    <dgm:pt modelId="{47D3AD92-3886-45BE-BFC3-8539F5064ED0}" type="pres">
      <dgm:prSet presAssocID="{8F23C546-4849-4BEE-9B94-75CB291B84B7}" presName="connTx" presStyleLbl="parChTrans1D2" presStyleIdx="3" presStyleCnt="4"/>
      <dgm:spPr/>
    </dgm:pt>
    <dgm:pt modelId="{406A5818-5F60-4425-8865-BAAEDE460F47}" type="pres">
      <dgm:prSet presAssocID="{AA3CAEE6-8589-41D9-8E67-982C9FBC1746}" presName="node" presStyleLbl="node1" presStyleIdx="3" presStyleCnt="4">
        <dgm:presLayoutVars>
          <dgm:bulletEnabled val="1"/>
        </dgm:presLayoutVars>
      </dgm:prSet>
      <dgm:spPr/>
    </dgm:pt>
  </dgm:ptLst>
  <dgm:cxnLst>
    <dgm:cxn modelId="{F19B9903-FE39-4640-81D1-38F1400F8D02}" type="presOf" srcId="{AA3CAEE6-8589-41D9-8E67-982C9FBC1746}" destId="{406A5818-5F60-4425-8865-BAAEDE460F47}" srcOrd="0" destOrd="0" presId="urn:microsoft.com/office/officeart/2005/8/layout/radial1#1"/>
    <dgm:cxn modelId="{D586F214-FAC1-4D6E-9FDC-CC20486A6E7B}" type="presOf" srcId="{8F23C546-4849-4BEE-9B94-75CB291B84B7}" destId="{3EE77D30-E113-4FBE-B1C2-16203E285A59}" srcOrd="0" destOrd="0" presId="urn:microsoft.com/office/officeart/2005/8/layout/radial1#1"/>
    <dgm:cxn modelId="{23BA8B3C-616E-4D2A-AD94-F30F58DAEAFC}" type="presOf" srcId="{8F23C546-4849-4BEE-9B94-75CB291B84B7}" destId="{47D3AD92-3886-45BE-BFC3-8539F5064ED0}" srcOrd="1" destOrd="0" presId="urn:microsoft.com/office/officeart/2005/8/layout/radial1#1"/>
    <dgm:cxn modelId="{215F305C-4422-4E0E-B193-786E45BBAAEE}" type="presOf" srcId="{00C7A210-9A77-4C54-BF6D-D4BB35B871A6}" destId="{A9C03A74-93E2-40D2-BFEC-C8441CC63CD5}" srcOrd="0" destOrd="0" presId="urn:microsoft.com/office/officeart/2005/8/layout/radial1#1"/>
    <dgm:cxn modelId="{52EA2E77-FC78-43CC-83B8-99571C912847}" type="presOf" srcId="{DA2DFE23-1E40-4F5D-9663-BB166949096B}" destId="{A2F4728E-677C-4909-B8D1-A5A7527CE6D4}" srcOrd="0" destOrd="0" presId="urn:microsoft.com/office/officeart/2005/8/layout/radial1#1"/>
    <dgm:cxn modelId="{817E3078-A281-424F-9615-7242BB1D51D1}" type="presOf" srcId="{24CA1441-004A-47A3-B301-AE0D5AEB661F}" destId="{50BEF7B9-8824-45B2-B526-000F8DD2C24E}" srcOrd="0" destOrd="0" presId="urn:microsoft.com/office/officeart/2005/8/layout/radial1#1"/>
    <dgm:cxn modelId="{352CE688-72AA-423C-8E49-6C245D811298}" type="presOf" srcId="{045A9624-7EEC-4733-A340-F1553777C4C1}" destId="{15DFE756-1224-4313-BB59-2C987F34C0F5}" srcOrd="0" destOrd="0" presId="urn:microsoft.com/office/officeart/2005/8/layout/radial1#1"/>
    <dgm:cxn modelId="{812AC4A1-BB75-431C-B4B3-2C848081C353}" type="presOf" srcId="{1F69AE5A-7FC0-4061-9145-F2137C220E9F}" destId="{559EC111-56D0-4E0C-BCB8-F8F5484D7615}" srcOrd="0" destOrd="0" presId="urn:microsoft.com/office/officeart/2005/8/layout/radial1#1"/>
    <dgm:cxn modelId="{16FCF5A5-ABFC-4DDD-B384-5D481B10713E}" srcId="{65814FD7-11F5-4730-8464-7DEFBFF36546}" destId="{3AC691CF-9E89-4E8C-8873-373F9EBD3B54}" srcOrd="1" destOrd="0" parTransId="{24CA1441-004A-47A3-B301-AE0D5AEB661F}" sibTransId="{7AA8681B-2F90-4A09-864F-FDD930811599}"/>
    <dgm:cxn modelId="{6449E5B1-2840-4EDA-B35B-9B335052A822}" type="presOf" srcId="{41595444-611D-47FB-BAFE-474AEE8D3084}" destId="{3AB3AA65-04F4-4CB3-B34D-B552B8553AA8}" srcOrd="0" destOrd="0" presId="urn:microsoft.com/office/officeart/2005/8/layout/radial1#1"/>
    <dgm:cxn modelId="{EDBDFDB5-1329-44EC-AC5E-564134259BDD}" type="presOf" srcId="{DA2DFE23-1E40-4F5D-9663-BB166949096B}" destId="{66EBA054-EB91-4AD5-9D7A-6E68ECF4C818}" srcOrd="1" destOrd="0" presId="urn:microsoft.com/office/officeart/2005/8/layout/radial1#1"/>
    <dgm:cxn modelId="{891A1AC5-E1A0-47EE-A790-3C1007899358}" type="presOf" srcId="{1F69AE5A-7FC0-4061-9145-F2137C220E9F}" destId="{5AD98B18-E59C-455A-9D3A-C67503D6AC97}" srcOrd="1" destOrd="0" presId="urn:microsoft.com/office/officeart/2005/8/layout/radial1#1"/>
    <dgm:cxn modelId="{9F7035CB-4AFE-4EF5-B317-A8E9D9D7E715}" type="presOf" srcId="{65814FD7-11F5-4730-8464-7DEFBFF36546}" destId="{0F6B1930-EDCF-4324-9950-3B2F6ED7006F}" srcOrd="0" destOrd="0" presId="urn:microsoft.com/office/officeart/2005/8/layout/radial1#1"/>
    <dgm:cxn modelId="{85B34BCB-A024-453E-8474-4E14AA9C321C}" srcId="{045A9624-7EEC-4733-A340-F1553777C4C1}" destId="{65814FD7-11F5-4730-8464-7DEFBFF36546}" srcOrd="0" destOrd="0" parTransId="{D848F3C6-C460-49BB-ADEB-3D71F5C8C09C}" sibTransId="{C2457766-FCAA-443E-8F47-7559C5AEF209}"/>
    <dgm:cxn modelId="{A07B6FCC-FFD3-4CCA-A800-ADE14257FE55}" srcId="{65814FD7-11F5-4730-8464-7DEFBFF36546}" destId="{00C7A210-9A77-4C54-BF6D-D4BB35B871A6}" srcOrd="2" destOrd="0" parTransId="{1F69AE5A-7FC0-4061-9145-F2137C220E9F}" sibTransId="{2BCE69A5-3535-4BA7-83F4-5E4FDBDDC098}"/>
    <dgm:cxn modelId="{396A9DCD-6DAC-43EA-8A95-CC17537701AC}" srcId="{65814FD7-11F5-4730-8464-7DEFBFF36546}" destId="{41595444-611D-47FB-BAFE-474AEE8D3084}" srcOrd="0" destOrd="0" parTransId="{DA2DFE23-1E40-4F5D-9663-BB166949096B}" sibTransId="{3C24DC72-1D04-49A6-A2C6-352B1D23DEE6}"/>
    <dgm:cxn modelId="{4C649BE6-12C5-4691-BD0C-08EDAF1F67E5}" srcId="{65814FD7-11F5-4730-8464-7DEFBFF36546}" destId="{AA3CAEE6-8589-41D9-8E67-982C9FBC1746}" srcOrd="3" destOrd="0" parTransId="{8F23C546-4849-4BEE-9B94-75CB291B84B7}" sibTransId="{7C01215E-F3C9-470C-9D41-891838E3D2E0}"/>
    <dgm:cxn modelId="{53482AF4-AC75-4F6D-860E-0A4BCFA219F4}" type="presOf" srcId="{24CA1441-004A-47A3-B301-AE0D5AEB661F}" destId="{F3D231D8-E4F2-4C5F-8FCB-85014919F6A2}" srcOrd="1" destOrd="0" presId="urn:microsoft.com/office/officeart/2005/8/layout/radial1#1"/>
    <dgm:cxn modelId="{F0CC74F8-E469-4DFE-88D9-1D54D578D83D}" type="presOf" srcId="{3AC691CF-9E89-4E8C-8873-373F9EBD3B54}" destId="{06AA9223-D20D-4C7E-B510-BE2C8DED5A12}" srcOrd="0" destOrd="0" presId="urn:microsoft.com/office/officeart/2005/8/layout/radial1#1"/>
    <dgm:cxn modelId="{F5A51E53-8E62-4069-AE90-19706E732F01}" type="presParOf" srcId="{15DFE756-1224-4313-BB59-2C987F34C0F5}" destId="{0F6B1930-EDCF-4324-9950-3B2F6ED7006F}" srcOrd="0" destOrd="0" presId="urn:microsoft.com/office/officeart/2005/8/layout/radial1#1"/>
    <dgm:cxn modelId="{829C91D3-7B05-4E7F-B8E5-434EA3A5DF44}" type="presParOf" srcId="{15DFE756-1224-4313-BB59-2C987F34C0F5}" destId="{A2F4728E-677C-4909-B8D1-A5A7527CE6D4}" srcOrd="1" destOrd="0" presId="urn:microsoft.com/office/officeart/2005/8/layout/radial1#1"/>
    <dgm:cxn modelId="{10ABCC47-0E92-4DBF-BCBF-828596658352}" type="presParOf" srcId="{A2F4728E-677C-4909-B8D1-A5A7527CE6D4}" destId="{66EBA054-EB91-4AD5-9D7A-6E68ECF4C818}" srcOrd="0" destOrd="0" presId="urn:microsoft.com/office/officeart/2005/8/layout/radial1#1"/>
    <dgm:cxn modelId="{6CD64E39-BF2C-4BF4-9085-D0DAF339AC7E}" type="presParOf" srcId="{15DFE756-1224-4313-BB59-2C987F34C0F5}" destId="{3AB3AA65-04F4-4CB3-B34D-B552B8553AA8}" srcOrd="2" destOrd="0" presId="urn:microsoft.com/office/officeart/2005/8/layout/radial1#1"/>
    <dgm:cxn modelId="{40CEB3CA-B55A-4A15-AC8E-F63A34EEAD3F}" type="presParOf" srcId="{15DFE756-1224-4313-BB59-2C987F34C0F5}" destId="{50BEF7B9-8824-45B2-B526-000F8DD2C24E}" srcOrd="3" destOrd="0" presId="urn:microsoft.com/office/officeart/2005/8/layout/radial1#1"/>
    <dgm:cxn modelId="{AC76A9EC-107C-48A1-8E44-F0856A7E9D21}" type="presParOf" srcId="{50BEF7B9-8824-45B2-B526-000F8DD2C24E}" destId="{F3D231D8-E4F2-4C5F-8FCB-85014919F6A2}" srcOrd="0" destOrd="0" presId="urn:microsoft.com/office/officeart/2005/8/layout/radial1#1"/>
    <dgm:cxn modelId="{5A5A3CCA-106D-4E63-843D-B4D0D70D3066}" type="presParOf" srcId="{15DFE756-1224-4313-BB59-2C987F34C0F5}" destId="{06AA9223-D20D-4C7E-B510-BE2C8DED5A12}" srcOrd="4" destOrd="0" presId="urn:microsoft.com/office/officeart/2005/8/layout/radial1#1"/>
    <dgm:cxn modelId="{0E295E4F-9882-44F2-B970-621A14191B98}" type="presParOf" srcId="{15DFE756-1224-4313-BB59-2C987F34C0F5}" destId="{559EC111-56D0-4E0C-BCB8-F8F5484D7615}" srcOrd="5" destOrd="0" presId="urn:microsoft.com/office/officeart/2005/8/layout/radial1#1"/>
    <dgm:cxn modelId="{0595D6BF-4DC6-4741-B8AC-C058B9EBEE3A}" type="presParOf" srcId="{559EC111-56D0-4E0C-BCB8-F8F5484D7615}" destId="{5AD98B18-E59C-455A-9D3A-C67503D6AC97}" srcOrd="0" destOrd="0" presId="urn:microsoft.com/office/officeart/2005/8/layout/radial1#1"/>
    <dgm:cxn modelId="{33551D17-C202-4EC9-97B2-A504AE3DCE2E}" type="presParOf" srcId="{15DFE756-1224-4313-BB59-2C987F34C0F5}" destId="{A9C03A74-93E2-40D2-BFEC-C8441CC63CD5}" srcOrd="6" destOrd="0" presId="urn:microsoft.com/office/officeart/2005/8/layout/radial1#1"/>
    <dgm:cxn modelId="{F2BEFA11-B6ED-4F32-86A4-80508A125B64}" type="presParOf" srcId="{15DFE756-1224-4313-BB59-2C987F34C0F5}" destId="{3EE77D30-E113-4FBE-B1C2-16203E285A59}" srcOrd="7" destOrd="0" presId="urn:microsoft.com/office/officeart/2005/8/layout/radial1#1"/>
    <dgm:cxn modelId="{BEC4C748-789C-43B4-8591-CEA521A51E56}" type="presParOf" srcId="{3EE77D30-E113-4FBE-B1C2-16203E285A59}" destId="{47D3AD92-3886-45BE-BFC3-8539F5064ED0}" srcOrd="0" destOrd="0" presId="urn:microsoft.com/office/officeart/2005/8/layout/radial1#1"/>
    <dgm:cxn modelId="{8BD3BABF-BFD3-46A5-9493-935B8316EFCB}" type="presParOf" srcId="{15DFE756-1224-4313-BB59-2C987F34C0F5}" destId="{406A5818-5F60-4425-8865-BAAEDE460F47}" srcOrd="8" destOrd="0" presId="urn:microsoft.com/office/officeart/2005/8/layout/radial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6B1930-EDCF-4324-9950-3B2F6ED7006F}">
      <dsp:nvSpPr>
        <dsp:cNvPr id="0" name=""/>
        <dsp:cNvSpPr/>
      </dsp:nvSpPr>
      <dsp:spPr>
        <a:xfrm>
          <a:off x="2479488" y="1495717"/>
          <a:ext cx="1137023" cy="1137023"/>
        </a:xfrm>
        <a:prstGeom prst="ellipse">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zh-CN" altLang="en-US" sz="3000" b="1" kern="1200" dirty="0">
              <a:solidFill>
                <a:srgbClr val="00B050"/>
              </a:solidFill>
              <a:latin typeface="微软雅黑" pitchFamily="34" charset="-122"/>
              <a:ea typeface="微软雅黑" pitchFamily="34" charset="-122"/>
            </a:rPr>
            <a:t>优点</a:t>
          </a:r>
        </a:p>
      </dsp:txBody>
      <dsp:txXfrm>
        <a:off x="2646001" y="1662230"/>
        <a:ext cx="803997" cy="803997"/>
      </dsp:txXfrm>
    </dsp:sp>
    <dsp:sp modelId="{A2F4728E-677C-4909-B8D1-A5A7527CE6D4}">
      <dsp:nvSpPr>
        <dsp:cNvPr id="0" name=""/>
        <dsp:cNvSpPr/>
      </dsp:nvSpPr>
      <dsp:spPr>
        <a:xfrm rot="16200000">
          <a:off x="2876116" y="1307047"/>
          <a:ext cx="343766" cy="33573"/>
        </a:xfrm>
        <a:custGeom>
          <a:avLst/>
          <a:gdLst/>
          <a:ahLst/>
          <a:cxnLst/>
          <a:rect l="0" t="0" r="0" b="0"/>
          <a:pathLst>
            <a:path>
              <a:moveTo>
                <a:pt x="0" y="16786"/>
              </a:moveTo>
              <a:lnTo>
                <a:pt x="343766" y="16786"/>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039405" y="1315240"/>
        <a:ext cx="17188" cy="17188"/>
      </dsp:txXfrm>
    </dsp:sp>
    <dsp:sp modelId="{3AB3AA65-04F4-4CB3-B34D-B552B8553AA8}">
      <dsp:nvSpPr>
        <dsp:cNvPr id="0" name=""/>
        <dsp:cNvSpPr/>
      </dsp:nvSpPr>
      <dsp:spPr>
        <a:xfrm>
          <a:off x="2479488" y="14927"/>
          <a:ext cx="1137023" cy="1137023"/>
        </a:xfrm>
        <a:prstGeom prst="ellipse">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b="1" kern="1200" dirty="0">
              <a:latin typeface="微软雅黑" pitchFamily="34" charset="-122"/>
              <a:ea typeface="微软雅黑" pitchFamily="34" charset="-122"/>
            </a:rPr>
            <a:t>作用时间快</a:t>
          </a:r>
        </a:p>
      </dsp:txBody>
      <dsp:txXfrm>
        <a:off x="2646001" y="181440"/>
        <a:ext cx="803997" cy="803997"/>
      </dsp:txXfrm>
    </dsp:sp>
    <dsp:sp modelId="{50BEF7B9-8824-45B2-B526-000F8DD2C24E}">
      <dsp:nvSpPr>
        <dsp:cNvPr id="0" name=""/>
        <dsp:cNvSpPr/>
      </dsp:nvSpPr>
      <dsp:spPr>
        <a:xfrm>
          <a:off x="3616511" y="2047442"/>
          <a:ext cx="343766" cy="33573"/>
        </a:xfrm>
        <a:custGeom>
          <a:avLst/>
          <a:gdLst/>
          <a:ahLst/>
          <a:cxnLst/>
          <a:rect l="0" t="0" r="0" b="0"/>
          <a:pathLst>
            <a:path>
              <a:moveTo>
                <a:pt x="0" y="16786"/>
              </a:moveTo>
              <a:lnTo>
                <a:pt x="343766" y="16786"/>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779800" y="2055635"/>
        <a:ext cx="17188" cy="17188"/>
      </dsp:txXfrm>
    </dsp:sp>
    <dsp:sp modelId="{06AA9223-D20D-4C7E-B510-BE2C8DED5A12}">
      <dsp:nvSpPr>
        <dsp:cNvPr id="0" name=""/>
        <dsp:cNvSpPr/>
      </dsp:nvSpPr>
      <dsp:spPr>
        <a:xfrm>
          <a:off x="3960278" y="1495717"/>
          <a:ext cx="1137023" cy="1137023"/>
        </a:xfrm>
        <a:prstGeom prst="ellipse">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b="1" kern="1200" dirty="0">
              <a:latin typeface="微软雅黑" pitchFamily="34" charset="-122"/>
              <a:ea typeface="微软雅黑" pitchFamily="34" charset="-122"/>
            </a:rPr>
            <a:t>作用部位直接</a:t>
          </a:r>
        </a:p>
      </dsp:txBody>
      <dsp:txXfrm>
        <a:off x="4126791" y="1662230"/>
        <a:ext cx="803997" cy="803997"/>
      </dsp:txXfrm>
    </dsp:sp>
    <dsp:sp modelId="{559EC111-56D0-4E0C-BCB8-F8F5484D7615}">
      <dsp:nvSpPr>
        <dsp:cNvPr id="0" name=""/>
        <dsp:cNvSpPr/>
      </dsp:nvSpPr>
      <dsp:spPr>
        <a:xfrm rot="5400000">
          <a:off x="2876116" y="2787837"/>
          <a:ext cx="343766" cy="33573"/>
        </a:xfrm>
        <a:custGeom>
          <a:avLst/>
          <a:gdLst/>
          <a:ahLst/>
          <a:cxnLst/>
          <a:rect l="0" t="0" r="0" b="0"/>
          <a:pathLst>
            <a:path>
              <a:moveTo>
                <a:pt x="0" y="16786"/>
              </a:moveTo>
              <a:lnTo>
                <a:pt x="343766" y="16786"/>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039405" y="2796030"/>
        <a:ext cx="17188" cy="17188"/>
      </dsp:txXfrm>
    </dsp:sp>
    <dsp:sp modelId="{A9C03A74-93E2-40D2-BFEC-C8441CC63CD5}">
      <dsp:nvSpPr>
        <dsp:cNvPr id="0" name=""/>
        <dsp:cNvSpPr/>
      </dsp:nvSpPr>
      <dsp:spPr>
        <a:xfrm>
          <a:off x="2479488" y="2976507"/>
          <a:ext cx="1137023" cy="1137023"/>
        </a:xfrm>
        <a:prstGeom prst="ellipse">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b="1" kern="1200" dirty="0">
              <a:latin typeface="微软雅黑" pitchFamily="34" charset="-122"/>
              <a:ea typeface="微软雅黑" pitchFamily="34" charset="-122"/>
            </a:rPr>
            <a:t>副作用小</a:t>
          </a:r>
        </a:p>
      </dsp:txBody>
      <dsp:txXfrm>
        <a:off x="2646001" y="3143020"/>
        <a:ext cx="803997" cy="803997"/>
      </dsp:txXfrm>
    </dsp:sp>
    <dsp:sp modelId="{3EE77D30-E113-4FBE-B1C2-16203E285A59}">
      <dsp:nvSpPr>
        <dsp:cNvPr id="0" name=""/>
        <dsp:cNvSpPr/>
      </dsp:nvSpPr>
      <dsp:spPr>
        <a:xfrm rot="10800000">
          <a:off x="2135721" y="2047442"/>
          <a:ext cx="343766" cy="33573"/>
        </a:xfrm>
        <a:custGeom>
          <a:avLst/>
          <a:gdLst/>
          <a:ahLst/>
          <a:cxnLst/>
          <a:rect l="0" t="0" r="0" b="0"/>
          <a:pathLst>
            <a:path>
              <a:moveTo>
                <a:pt x="0" y="16786"/>
              </a:moveTo>
              <a:lnTo>
                <a:pt x="343766" y="16786"/>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2299010" y="2055635"/>
        <a:ext cx="17188" cy="17188"/>
      </dsp:txXfrm>
    </dsp:sp>
    <dsp:sp modelId="{406A5818-5F60-4425-8865-BAAEDE460F47}">
      <dsp:nvSpPr>
        <dsp:cNvPr id="0" name=""/>
        <dsp:cNvSpPr/>
      </dsp:nvSpPr>
      <dsp:spPr>
        <a:xfrm>
          <a:off x="998698" y="1495717"/>
          <a:ext cx="1137023" cy="1137023"/>
        </a:xfrm>
        <a:prstGeom prst="ellipse">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b="1" kern="1200" dirty="0">
              <a:latin typeface="微软雅黑" pitchFamily="34" charset="-122"/>
              <a:ea typeface="微软雅黑" pitchFamily="34" charset="-122"/>
            </a:rPr>
            <a:t>用药剂量小</a:t>
          </a:r>
        </a:p>
      </dsp:txBody>
      <dsp:txXfrm>
        <a:off x="1165211" y="1662230"/>
        <a:ext cx="803997" cy="803997"/>
      </dsp:txXfrm>
    </dsp:sp>
  </dsp:spTree>
</dsp:drawing>
</file>

<file path=ppt/diagrams/layout1.xml><?xml version="1.0" encoding="utf-8"?>
<dgm:layoutDef xmlns:dgm="http://schemas.openxmlformats.org/drawingml/2006/diagram" xmlns:a="http://schemas.openxmlformats.org/drawingml/2006/main" uniqueId="urn:microsoft.com/office/officeart/2005/8/layout/radial1#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1">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9/26/2017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23816559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9/26/2017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35175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id="{75B77F20-05FF-4754-929F-FE4B81AB6356}"/>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57347" name="Notes Placeholder 2">
            <a:extLst>
              <a:ext uri="{FF2B5EF4-FFF2-40B4-BE49-F238E27FC236}">
                <a16:creationId xmlns:a16="http://schemas.microsoft.com/office/drawing/2014/main" id="{57D59E56-98FD-41B3-ACA9-2F0E3649FA15}"/>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Tree>
    <p:extLst>
      <p:ext uri="{BB962C8B-B14F-4D97-AF65-F5344CB8AC3E}">
        <p14:creationId xmlns:p14="http://schemas.microsoft.com/office/powerpoint/2010/main" val="1251838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F4DDE5FF-FA6A-4F61-8551-F25625A7A9EE}"/>
              </a:ext>
            </a:extLst>
          </p:cNvPr>
          <p:cNvSpPr txBox="1">
            <a:spLocks noGrp="1" noChangeArrowheads="1"/>
          </p:cNvSpPr>
          <p:nvPr/>
        </p:nvSpPr>
        <p:spPr bwMode="auto">
          <a:xfrm>
            <a:off x="3849688" y="9429750"/>
            <a:ext cx="29464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Franklin Gothic Book" panose="020B0503020102020204" pitchFamily="34" charset="0"/>
                <a:ea typeface="黑体" panose="02010609060101010101" pitchFamily="49" charset="-122"/>
              </a:defRPr>
            </a:lvl1pPr>
            <a:lvl2pPr marL="742950" indent="-285750">
              <a:defRPr>
                <a:solidFill>
                  <a:schemeClr val="tx1"/>
                </a:solidFill>
                <a:latin typeface="Franklin Gothic Book" panose="020B0503020102020204" pitchFamily="34" charset="0"/>
                <a:ea typeface="黑体" panose="02010609060101010101" pitchFamily="49" charset="-122"/>
              </a:defRPr>
            </a:lvl2pPr>
            <a:lvl3pPr marL="1143000" indent="-228600">
              <a:defRPr>
                <a:solidFill>
                  <a:schemeClr val="tx1"/>
                </a:solidFill>
                <a:latin typeface="Franklin Gothic Book" panose="020B0503020102020204" pitchFamily="34" charset="0"/>
                <a:ea typeface="黑体" panose="02010609060101010101" pitchFamily="49" charset="-122"/>
              </a:defRPr>
            </a:lvl3pPr>
            <a:lvl4pPr marL="1600200" indent="-228600">
              <a:defRPr>
                <a:solidFill>
                  <a:schemeClr val="tx1"/>
                </a:solidFill>
                <a:latin typeface="Franklin Gothic Book" panose="020B0503020102020204" pitchFamily="34" charset="0"/>
                <a:ea typeface="黑体" panose="02010609060101010101" pitchFamily="49" charset="-122"/>
              </a:defRPr>
            </a:lvl4pPr>
            <a:lvl5pPr marL="2057400" indent="-228600">
              <a:defRPr>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Franklin Gothic Book" panose="020B0503020102020204" pitchFamily="34" charset="0"/>
                <a:ea typeface="黑体" panose="02010609060101010101" pitchFamily="49" charset="-122"/>
              </a:defRPr>
            </a:lvl9pPr>
          </a:lstStyle>
          <a:p>
            <a:pPr algn="r">
              <a:buFont typeface="Arial" panose="020B0604020202020204" pitchFamily="34" charset="0"/>
              <a:buNone/>
            </a:pPr>
            <a:fld id="{08F0B770-F7A5-4A7A-9D5D-72E1BC8D6307}" type="slidenum">
              <a:rPr lang="en-US" altLang="zh-CN" sz="1200">
                <a:latin typeface="Calibri" panose="020F0502020204030204" pitchFamily="34" charset="0"/>
                <a:ea typeface="宋体" panose="02010600030101010101" pitchFamily="2" charset="-122"/>
              </a:rPr>
              <a:pPr algn="r">
                <a:buFont typeface="Arial" panose="020B0604020202020204" pitchFamily="34" charset="0"/>
                <a:buNone/>
              </a:pPr>
              <a:t>30</a:t>
            </a:fld>
            <a:endParaRPr lang="en-US" altLang="zh-CN" sz="1200">
              <a:latin typeface="Calibri" panose="020F0502020204030204" pitchFamily="34" charset="0"/>
              <a:ea typeface="宋体" panose="02010600030101010101" pitchFamily="2" charset="-122"/>
            </a:endParaRPr>
          </a:p>
        </p:txBody>
      </p:sp>
      <p:sp>
        <p:nvSpPr>
          <p:cNvPr id="61443" name="Rectangle 2">
            <a:extLst>
              <a:ext uri="{FF2B5EF4-FFF2-40B4-BE49-F238E27FC236}">
                <a16:creationId xmlns:a16="http://schemas.microsoft.com/office/drawing/2014/main" id="{DAA46799-C2AD-489B-A6DA-352B72DE66DE}"/>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61444" name="Rectangle 3">
            <a:extLst>
              <a:ext uri="{FF2B5EF4-FFF2-40B4-BE49-F238E27FC236}">
                <a16:creationId xmlns:a16="http://schemas.microsoft.com/office/drawing/2014/main" id="{49978078-5860-4657-87DD-25A11C95020E}"/>
              </a:ext>
            </a:extLst>
          </p:cNvPr>
          <p:cNvSpPr>
            <a:spLocks noGrp="1" noChangeArrowheads="1"/>
          </p:cNvSpPr>
          <p:nvPr>
            <p:ph type="body" idx="4294967295"/>
          </p:nvPr>
        </p:nvSpPr>
        <p:spPr bwMode="auto">
          <a:xfrm>
            <a:off x="679450" y="4718050"/>
            <a:ext cx="5438775" cy="44656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188" tIns="45093" rIns="90188" bIns="45093" numCol="1" anchor="t" anchorCtr="0" compatLnSpc="1">
            <a:prstTxWarp prst="textNoShape">
              <a:avLst/>
            </a:prstTxWarp>
          </a:bodyPr>
          <a:lstStyle/>
          <a:p>
            <a:pPr eaLnBrk="1" hangingPunct="1">
              <a:spcBef>
                <a:spcPct val="0"/>
              </a:spcBef>
            </a:pPr>
            <a:r>
              <a:rPr lang="en-GB" altLang="zh-CN" sz="1400"/>
              <a:t>According to </a:t>
            </a:r>
            <a:r>
              <a:rPr lang="zh-CN" altLang="en-US" sz="1400"/>
              <a:t>慢性阻塞性肺疾病</a:t>
            </a:r>
            <a:r>
              <a:rPr lang="en-GB" altLang="zh-CN" sz="1400"/>
              <a:t> 2007, </a:t>
            </a:r>
            <a:r>
              <a:rPr lang="zh-CN" altLang="en-US" sz="1400"/>
              <a:t>慢性阻塞性肺疾病</a:t>
            </a:r>
            <a:r>
              <a:rPr lang="en-GB" altLang="zh-CN" sz="1400"/>
              <a:t> treatment has the goal as above. Most patients see doctors aiming to relieve symptoms, which can be achieved in short term by pharmaco</a:t>
            </a:r>
            <a:r>
              <a:rPr lang="en-GB" altLang="zh-CN"/>
              <a:t>logical therapy. Beyond this, based on the nature of </a:t>
            </a:r>
            <a:r>
              <a:rPr lang="zh-CN" altLang="en-US"/>
              <a:t>慢性阻塞性肺疾病</a:t>
            </a:r>
            <a:r>
              <a:rPr lang="en-GB" altLang="zh-CN"/>
              <a:t>, the long term success via medication</a:t>
            </a:r>
            <a:r>
              <a:rPr lang="zh-CN" altLang="en-GB"/>
              <a:t> </a:t>
            </a:r>
            <a:r>
              <a:rPr lang="en-GB" altLang="zh-CN"/>
              <a:t>should be “impacting clinical course” and then prevent disease progression. But up to now, there is no existing medications proven to be able to slow the lung-function decline ( embodied by FEV1 decline rate) that is the hallmark of </a:t>
            </a:r>
            <a:r>
              <a:rPr lang="zh-CN" altLang="en-US"/>
              <a:t>慢性阻塞性肺疾病</a:t>
            </a:r>
            <a:r>
              <a:rPr lang="en-GB" altLang="zh-CN"/>
              <a:t>.</a:t>
            </a:r>
          </a:p>
          <a:p>
            <a:pPr eaLnBrk="1" hangingPunct="1">
              <a:spcBef>
                <a:spcPct val="0"/>
              </a:spcBef>
            </a:pPr>
            <a:endParaRPr lang="zh-CN" altLang="en-GB"/>
          </a:p>
          <a:p>
            <a:pPr eaLnBrk="1" hangingPunct="1">
              <a:spcBef>
                <a:spcPct val="0"/>
              </a:spcBef>
            </a:pPr>
            <a:r>
              <a:rPr lang="zh-CN" altLang="en-GB"/>
              <a:t>根据</a:t>
            </a:r>
            <a:r>
              <a:rPr lang="en-GB" altLang="zh-CN"/>
              <a:t>2007</a:t>
            </a:r>
            <a:r>
              <a:rPr lang="zh-CN" altLang="en-GB"/>
              <a:t>年</a:t>
            </a:r>
            <a:r>
              <a:rPr lang="en-GB" altLang="zh-CN"/>
              <a:t>GOLD</a:t>
            </a:r>
            <a:r>
              <a:rPr lang="zh-CN" altLang="en-GB"/>
              <a:t>指南，</a:t>
            </a:r>
            <a:r>
              <a:rPr lang="zh-CN" altLang="en-US"/>
              <a:t>慢性阻塞性肺疾病</a:t>
            </a:r>
            <a:r>
              <a:rPr lang="zh-CN" altLang="en-GB"/>
              <a:t>的治疗具有以上目标。绝大数病人去看医生是因为要缓解症状，以达到短期的疗效。但对于</a:t>
            </a:r>
            <a:r>
              <a:rPr lang="zh-CN" altLang="en-US"/>
              <a:t>慢性阻塞性肺疾病</a:t>
            </a:r>
            <a:r>
              <a:rPr lang="zh-CN" altLang="en-GB"/>
              <a:t>疾病进程来说，改变疾病进程的长期疗效也很重要，但目前为止，没有任何药物能直接逆转</a:t>
            </a:r>
            <a:r>
              <a:rPr lang="zh-CN" altLang="en-US"/>
              <a:t>慢性阻塞性肺疾病</a:t>
            </a:r>
            <a:r>
              <a:rPr lang="zh-CN" altLang="en-GB"/>
              <a:t>疾病进程。</a:t>
            </a:r>
          </a:p>
          <a:p>
            <a:pPr eaLnBrk="1" hangingPunct="1">
              <a:spcBef>
                <a:spcPct val="0"/>
              </a:spcBef>
            </a:pPr>
            <a:endParaRPr lang="en-US" altLang="zh-CN"/>
          </a:p>
        </p:txBody>
      </p:sp>
    </p:spTree>
    <p:extLst>
      <p:ext uri="{BB962C8B-B14F-4D97-AF65-F5344CB8AC3E}">
        <p14:creationId xmlns:p14="http://schemas.microsoft.com/office/powerpoint/2010/main" val="35955139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a:extLst>
              <a:ext uri="{FF2B5EF4-FFF2-40B4-BE49-F238E27FC236}">
                <a16:creationId xmlns:a16="http://schemas.microsoft.com/office/drawing/2014/main" id="{AFCD0391-355F-4EC4-940C-C3E4CC81B80F}"/>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59395" name="备注占位符 2">
            <a:extLst>
              <a:ext uri="{FF2B5EF4-FFF2-40B4-BE49-F238E27FC236}">
                <a16:creationId xmlns:a16="http://schemas.microsoft.com/office/drawing/2014/main" id="{D381F43C-CE57-4C44-921D-E431959104C1}"/>
              </a:ext>
            </a:extLst>
          </p:cNvPr>
          <p:cNvSpPr>
            <a:spLocks noGrp="1" noChangeArrowheads="1"/>
          </p:cNvSpPr>
          <p:nvPr>
            <p:ph type="body" idx="4294967295"/>
          </p:nvPr>
        </p:nvSpPr>
        <p:spPr bwMode="auto"/>
        <p:txBody>
          <a:bodyPr wrap="square" numCol="1" anchor="t" anchorCtr="0" compatLnSpc="1">
            <a:prstTxWarp prst="textNoShape">
              <a:avLst/>
            </a:prstTxWarp>
          </a:bodyPr>
          <a:lstStyle/>
          <a:p>
            <a:pPr eaLnBrk="1" hangingPunct="1">
              <a:spcBef>
                <a:spcPct val="0"/>
              </a:spcBef>
            </a:pPr>
            <a:r>
              <a:rPr lang="zh-CN" altLang="en-US"/>
              <a:t>那么首先我们需要了解一下慢性阻塞性肺疾病急性加重的治疗目标，包括两个目标，目标</a:t>
            </a:r>
            <a:r>
              <a:rPr lang="en-US" altLang="zh-CN"/>
              <a:t>1</a:t>
            </a:r>
            <a:r>
              <a:rPr lang="zh-CN" altLang="en-US"/>
              <a:t>：最大程度降低当前急性加重的影响；目标</a:t>
            </a:r>
            <a:r>
              <a:rPr lang="en-US" altLang="zh-CN"/>
              <a:t>2</a:t>
            </a:r>
            <a:r>
              <a:rPr lang="zh-CN" altLang="en-US"/>
              <a:t>：预防可能发生的急性加重</a:t>
            </a:r>
          </a:p>
          <a:p>
            <a:pPr eaLnBrk="1" hangingPunct="1">
              <a:spcBef>
                <a:spcPct val="0"/>
              </a:spcBef>
            </a:pPr>
            <a:r>
              <a:rPr lang="zh-CN" altLang="en-US"/>
              <a:t> </a:t>
            </a:r>
          </a:p>
          <a:p>
            <a:pPr eaLnBrk="1" hangingPunct="1">
              <a:spcBef>
                <a:spcPct val="0"/>
              </a:spcBef>
            </a:pPr>
            <a:endParaRPr lang="zh-CN" altLang="en-US"/>
          </a:p>
        </p:txBody>
      </p:sp>
      <p:sp>
        <p:nvSpPr>
          <p:cNvPr id="46083" name="灯片编号占位符 3">
            <a:extLst>
              <a:ext uri="{FF2B5EF4-FFF2-40B4-BE49-F238E27FC236}">
                <a16:creationId xmlns:a16="http://schemas.microsoft.com/office/drawing/2014/main" id="{8609601C-9F1F-4CDD-BA14-65828E4740D8}"/>
              </a:ext>
            </a:extLst>
          </p:cNvPr>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algn="l" eaLnBrk="0" hangingPunct="0">
              <a:defRPr/>
            </a:pPr>
            <a:fld id="{72B1EFFA-469C-49A7-8AA9-5FE74E191FC5}" type="slidenum">
              <a:rPr lang="zh-CN" altLang="en-US" sz="1800" smtClean="0">
                <a:latin typeface="Arial" panose="020B0604020202020204" pitchFamily="34" charset="0"/>
              </a:rPr>
              <a:pPr algn="l" eaLnBrk="0" hangingPunct="0">
                <a:defRPr/>
              </a:pPr>
              <a:t>31</a:t>
            </a:fld>
            <a:endParaRPr lang="zh-CN" altLang="en-US" sz="1800">
              <a:latin typeface="Arial" panose="020B0604020202020204" pitchFamily="34" charset="0"/>
            </a:endParaRPr>
          </a:p>
        </p:txBody>
      </p:sp>
    </p:spTree>
    <p:extLst>
      <p:ext uri="{BB962C8B-B14F-4D97-AF65-F5344CB8AC3E}">
        <p14:creationId xmlns:p14="http://schemas.microsoft.com/office/powerpoint/2010/main" val="11149769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a:extLst>
              <a:ext uri="{FF2B5EF4-FFF2-40B4-BE49-F238E27FC236}">
                <a16:creationId xmlns:a16="http://schemas.microsoft.com/office/drawing/2014/main" id="{C7074441-CF2A-4968-801B-D11CF53C81B3}"/>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65539" name="备注占位符 2">
            <a:extLst>
              <a:ext uri="{FF2B5EF4-FFF2-40B4-BE49-F238E27FC236}">
                <a16:creationId xmlns:a16="http://schemas.microsoft.com/office/drawing/2014/main" id="{916622E3-0375-47E9-B63F-6DE1494F2988}"/>
              </a:ext>
            </a:extLst>
          </p:cNvPr>
          <p:cNvSpPr>
            <a:spLocks noGrp="1" noChangeArrowheads="1"/>
          </p:cNvSpPr>
          <p:nvPr>
            <p:ph type="body" idx="4294967295"/>
          </p:nvPr>
        </p:nvSpPr>
        <p:spPr bwMode="auto"/>
        <p:txBody>
          <a:bodyPr wrap="square" numCol="1" anchor="t" anchorCtr="0" compatLnSpc="1">
            <a:prstTxWarp prst="textNoShape">
              <a:avLst/>
            </a:prstTxWarp>
          </a:bodyPr>
          <a:lstStyle/>
          <a:p>
            <a:pPr marL="0" lvl="1" eaLnBrk="1" hangingPunct="1">
              <a:spcBef>
                <a:spcPct val="0"/>
              </a:spcBef>
            </a:pPr>
            <a:r>
              <a:rPr lang="zh-CN" altLang="en-US" dirty="0"/>
              <a:t>中国慢阻肺急性加重专家共识推荐门诊使用</a:t>
            </a:r>
            <a:r>
              <a:rPr lang="en-US" altLang="zh-CN" dirty="0"/>
              <a:t>ICS</a:t>
            </a:r>
            <a:r>
              <a:rPr lang="zh-CN" altLang="en-US" dirty="0"/>
              <a:t>雾化治疗。门诊慢阻肺急性加重患者的处理推荐使用泼尼松</a:t>
            </a:r>
            <a:r>
              <a:rPr lang="en-US" altLang="zh-CN" dirty="0"/>
              <a:t>30-40 mg</a:t>
            </a:r>
            <a:r>
              <a:rPr lang="zh-CN" altLang="en-US" dirty="0"/>
              <a:t>，口服，</a:t>
            </a:r>
            <a:r>
              <a:rPr lang="en-US" altLang="zh-CN" dirty="0"/>
              <a:t>10-14</a:t>
            </a:r>
            <a:r>
              <a:rPr lang="zh-CN" altLang="en-US" dirty="0"/>
              <a:t>天；也可使用吸入糖皮质激素（如雾化吸入布地奈德</a:t>
            </a:r>
            <a:r>
              <a:rPr lang="en-US" altLang="zh-CN" dirty="0"/>
              <a:t>2mg bid)</a:t>
            </a:r>
          </a:p>
          <a:p>
            <a:pPr marL="0" lvl="1" eaLnBrk="1" hangingPunct="1">
              <a:spcBef>
                <a:spcPct val="0"/>
              </a:spcBef>
            </a:pPr>
            <a:endParaRPr lang="zh-CN" altLang="en-US" sz="2400" b="1" dirty="0">
              <a:solidFill>
                <a:srgbClr val="FF0000"/>
              </a:solidFill>
              <a:latin typeface="微软雅黑" panose="020B0503020204020204" pitchFamily="34" charset="-122"/>
              <a:ea typeface="微软雅黑" panose="020B0503020204020204" pitchFamily="34" charset="-122"/>
            </a:endParaRPr>
          </a:p>
          <a:p>
            <a:pPr eaLnBrk="1" hangingPunct="1">
              <a:spcBef>
                <a:spcPct val="0"/>
              </a:spcBef>
            </a:pPr>
            <a:endParaRPr lang="en-US" altLang="zh-CN" b="1" dirty="0">
              <a:latin typeface="微软雅黑" panose="020B0503020204020204" pitchFamily="34" charset="-122"/>
              <a:ea typeface="微软雅黑" panose="020B0503020204020204" pitchFamily="34" charset="-122"/>
            </a:endParaRPr>
          </a:p>
          <a:p>
            <a:endParaRPr lang="zh-CN" altLang="en-US" dirty="0"/>
          </a:p>
          <a:p>
            <a:endParaRPr lang="zh-CN" altLang="en-US" dirty="0"/>
          </a:p>
        </p:txBody>
      </p:sp>
      <p:sp>
        <p:nvSpPr>
          <p:cNvPr id="52227" name="灯片编号占位符 3">
            <a:extLst>
              <a:ext uri="{FF2B5EF4-FFF2-40B4-BE49-F238E27FC236}">
                <a16:creationId xmlns:a16="http://schemas.microsoft.com/office/drawing/2014/main" id="{AB848860-4FD9-4E43-B1D1-156AF66B6331}"/>
              </a:ext>
            </a:extLst>
          </p:cNvPr>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algn="l" eaLnBrk="0" hangingPunct="0">
              <a:defRPr/>
            </a:pPr>
            <a:fld id="{4AC9995C-BB49-46E0-A2B3-C00C06D384B5}" type="slidenum">
              <a:rPr lang="zh-CN" altLang="en-US" sz="1800" smtClean="0">
                <a:latin typeface="Arial" panose="020B0604020202020204" pitchFamily="34" charset="0"/>
              </a:rPr>
              <a:pPr algn="l" eaLnBrk="0" hangingPunct="0">
                <a:defRPr/>
              </a:pPr>
              <a:t>32</a:t>
            </a:fld>
            <a:endParaRPr lang="zh-CN" altLang="en-US" sz="1800">
              <a:latin typeface="Arial" panose="020B0604020202020204" pitchFamily="34" charset="0"/>
            </a:endParaRPr>
          </a:p>
        </p:txBody>
      </p:sp>
    </p:spTree>
    <p:extLst>
      <p:ext uri="{BB962C8B-B14F-4D97-AF65-F5344CB8AC3E}">
        <p14:creationId xmlns:p14="http://schemas.microsoft.com/office/powerpoint/2010/main" val="11006746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a:extLst>
              <a:ext uri="{FF2B5EF4-FFF2-40B4-BE49-F238E27FC236}">
                <a16:creationId xmlns:a16="http://schemas.microsoft.com/office/drawing/2014/main" id="{B413BC97-ECE5-44E0-8513-73243D2352DA}"/>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68611" name="Notes Placeholder 2">
            <a:extLst>
              <a:ext uri="{FF2B5EF4-FFF2-40B4-BE49-F238E27FC236}">
                <a16:creationId xmlns:a16="http://schemas.microsoft.com/office/drawing/2014/main" id="{75619BD9-458D-4C76-96BC-8160F5B1E312}"/>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zh-CN"/>
          </a:p>
        </p:txBody>
      </p:sp>
      <p:sp>
        <p:nvSpPr>
          <p:cNvPr id="68612" name="Slide Number Placeholder 3">
            <a:extLst>
              <a:ext uri="{FF2B5EF4-FFF2-40B4-BE49-F238E27FC236}">
                <a16:creationId xmlns:a16="http://schemas.microsoft.com/office/drawing/2014/main" id="{20541D5B-B6CE-456D-AC5D-1F4B310D772D}"/>
              </a:ext>
            </a:extLst>
          </p:cNvPr>
          <p:cNvSpPr txBox="1">
            <a:spLocks noGrp="1" noChangeArrowheads="1"/>
          </p:cNvSpPr>
          <p:nvPr/>
        </p:nvSpPr>
        <p:spPr bwMode="auto">
          <a:xfrm>
            <a:off x="3849688" y="9429750"/>
            <a:ext cx="29464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Franklin Gothic Book" panose="020B0503020102020204" pitchFamily="34" charset="0"/>
                <a:ea typeface="黑体" panose="02010609060101010101" pitchFamily="49" charset="-122"/>
              </a:defRPr>
            </a:lvl1pPr>
            <a:lvl2pPr marL="742950" indent="-285750">
              <a:defRPr>
                <a:solidFill>
                  <a:schemeClr val="tx1"/>
                </a:solidFill>
                <a:latin typeface="Franklin Gothic Book" panose="020B0503020102020204" pitchFamily="34" charset="0"/>
                <a:ea typeface="黑体" panose="02010609060101010101" pitchFamily="49" charset="-122"/>
              </a:defRPr>
            </a:lvl2pPr>
            <a:lvl3pPr marL="1143000" indent="-228600">
              <a:defRPr>
                <a:solidFill>
                  <a:schemeClr val="tx1"/>
                </a:solidFill>
                <a:latin typeface="Franklin Gothic Book" panose="020B0503020102020204" pitchFamily="34" charset="0"/>
                <a:ea typeface="黑体" panose="02010609060101010101" pitchFamily="49" charset="-122"/>
              </a:defRPr>
            </a:lvl3pPr>
            <a:lvl4pPr marL="1600200" indent="-228600">
              <a:defRPr>
                <a:solidFill>
                  <a:schemeClr val="tx1"/>
                </a:solidFill>
                <a:latin typeface="Franklin Gothic Book" panose="020B0503020102020204" pitchFamily="34" charset="0"/>
                <a:ea typeface="黑体" panose="02010609060101010101" pitchFamily="49" charset="-122"/>
              </a:defRPr>
            </a:lvl4pPr>
            <a:lvl5pPr marL="2057400" indent="-228600">
              <a:defRPr>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Franklin Gothic Book" panose="020B0503020102020204" pitchFamily="34" charset="0"/>
                <a:ea typeface="黑体" panose="02010609060101010101" pitchFamily="49" charset="-122"/>
              </a:defRPr>
            </a:lvl9pPr>
          </a:lstStyle>
          <a:p>
            <a:pPr algn="r" eaLnBrk="1" hangingPunct="1">
              <a:buFont typeface="Arial" panose="020B0604020202020204" pitchFamily="34" charset="0"/>
              <a:buNone/>
            </a:pPr>
            <a:fld id="{BBCF1002-71EE-4EF3-AB30-7B74E19B75D9}" type="slidenum">
              <a:rPr lang="en-US" altLang="zh-CN" sz="1200">
                <a:latin typeface="Arial" panose="020B0604020202020204" pitchFamily="34" charset="0"/>
                <a:ea typeface="MS PGothic" panose="020B0600070205080204" pitchFamily="34" charset="-128"/>
              </a:rPr>
              <a:pPr algn="r" eaLnBrk="1" hangingPunct="1">
                <a:buFont typeface="Arial" panose="020B0604020202020204" pitchFamily="34" charset="0"/>
                <a:buNone/>
              </a:pPr>
              <a:t>34</a:t>
            </a:fld>
            <a:endParaRPr lang="en-US" altLang="zh-CN" sz="1200">
              <a:latin typeface="Arial" panose="020B0604020202020204" pitchFamily="34" charset="0"/>
              <a:ea typeface="MS PGothic" panose="020B0600070205080204" pitchFamily="34" charset="-128"/>
            </a:endParaRPr>
          </a:p>
        </p:txBody>
      </p:sp>
    </p:spTree>
    <p:extLst>
      <p:ext uri="{BB962C8B-B14F-4D97-AF65-F5344CB8AC3E}">
        <p14:creationId xmlns:p14="http://schemas.microsoft.com/office/powerpoint/2010/main" val="4367664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a:ln/>
        </p:spPr>
      </p:sp>
      <p:sp>
        <p:nvSpPr>
          <p:cNvPr id="348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3801603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5986AB42-C604-41B2-80A1-8734920B8A71}"/>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21507" name="Notes Placeholder 2">
            <a:extLst>
              <a:ext uri="{FF2B5EF4-FFF2-40B4-BE49-F238E27FC236}">
                <a16:creationId xmlns:a16="http://schemas.microsoft.com/office/drawing/2014/main" id="{1C873805-3D1B-495E-8EF2-D8C5077AA0EE}"/>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Tree>
    <p:extLst>
      <p:ext uri="{BB962C8B-B14F-4D97-AF65-F5344CB8AC3E}">
        <p14:creationId xmlns:p14="http://schemas.microsoft.com/office/powerpoint/2010/main" val="2684432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D2EF644A-C7F0-436A-B294-5E21E8D24449}"/>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24579" name="Notes Placeholder 2">
            <a:extLst>
              <a:ext uri="{FF2B5EF4-FFF2-40B4-BE49-F238E27FC236}">
                <a16:creationId xmlns:a16="http://schemas.microsoft.com/office/drawing/2014/main" id="{580F80C4-4CB0-47BC-8AB4-B9CF417F8B1E}"/>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131558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3E3387BE-8386-443E-A5E4-36070B70CE1A}"/>
              </a:ext>
            </a:extLst>
          </p:cNvPr>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30000"/>
              </a:spcBef>
              <a:defRPr sz="1200">
                <a:solidFill>
                  <a:schemeClr val="tx1"/>
                </a:solidFill>
                <a:latin typeface="Franklin Gothic Book" panose="020B0503020102020204" pitchFamily="34" charset="0"/>
                <a:ea typeface="黑体" panose="02010609060101010101" pitchFamily="49" charset="-122"/>
              </a:defRPr>
            </a:lvl1pPr>
            <a:lvl2pPr marL="742950" indent="-285750">
              <a:spcBef>
                <a:spcPct val="30000"/>
              </a:spcBef>
              <a:defRPr sz="1200">
                <a:solidFill>
                  <a:schemeClr val="tx1"/>
                </a:solidFill>
                <a:latin typeface="Franklin Gothic Book" panose="020B0503020102020204" pitchFamily="34" charset="0"/>
                <a:ea typeface="黑体" panose="02010609060101010101" pitchFamily="49" charset="-122"/>
              </a:defRPr>
            </a:lvl2pPr>
            <a:lvl3pPr marL="1143000" indent="-228600">
              <a:spcBef>
                <a:spcPct val="30000"/>
              </a:spcBef>
              <a:defRPr sz="1200">
                <a:solidFill>
                  <a:schemeClr val="tx1"/>
                </a:solidFill>
                <a:latin typeface="Franklin Gothic Book" panose="020B0503020102020204" pitchFamily="34" charset="0"/>
                <a:ea typeface="黑体" panose="02010609060101010101" pitchFamily="49" charset="-122"/>
              </a:defRPr>
            </a:lvl3pPr>
            <a:lvl4pPr marL="1600200" indent="-228600">
              <a:spcBef>
                <a:spcPct val="30000"/>
              </a:spcBef>
              <a:defRPr sz="1200">
                <a:solidFill>
                  <a:schemeClr val="tx1"/>
                </a:solidFill>
                <a:latin typeface="Franklin Gothic Book" panose="020B0503020102020204" pitchFamily="34" charset="0"/>
                <a:ea typeface="黑体" panose="02010609060101010101" pitchFamily="49" charset="-122"/>
              </a:defRPr>
            </a:lvl4pPr>
            <a:lvl5pPr marL="2057400" indent="-228600">
              <a:spcBef>
                <a:spcPct val="30000"/>
              </a:spcBef>
              <a:defRPr sz="12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30000"/>
              </a:spcBef>
              <a:spcAft>
                <a:spcPct val="0"/>
              </a:spcAft>
              <a:defRPr sz="12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30000"/>
              </a:spcBef>
              <a:spcAft>
                <a:spcPct val="0"/>
              </a:spcAft>
              <a:defRPr sz="12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30000"/>
              </a:spcBef>
              <a:spcAft>
                <a:spcPct val="0"/>
              </a:spcAft>
              <a:defRPr sz="12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30000"/>
              </a:spcBef>
              <a:spcAft>
                <a:spcPct val="0"/>
              </a:spcAft>
              <a:defRPr sz="1200">
                <a:solidFill>
                  <a:schemeClr val="tx1"/>
                </a:solidFill>
                <a:latin typeface="Franklin Gothic Book" panose="020B0503020102020204" pitchFamily="34" charset="0"/>
                <a:ea typeface="黑体" panose="02010609060101010101" pitchFamily="49" charset="-122"/>
              </a:defRPr>
            </a:lvl9pPr>
          </a:lstStyle>
          <a:p>
            <a:pPr>
              <a:spcBef>
                <a:spcPct val="0"/>
              </a:spcBef>
              <a:buFontTx/>
              <a:buNone/>
            </a:pPr>
            <a:fld id="{67ECAB5F-8D85-4E98-9E1B-A586C8C89122}" type="slidenum">
              <a:rPr kumimoji="1" altLang="zh-CN" smtClean="0">
                <a:latin typeface="Times New Roman" panose="02020603050405020304" pitchFamily="18" charset="0"/>
                <a:ea typeface="宋体" panose="02010600030101010101" pitchFamily="2" charset="-122"/>
              </a:rPr>
              <a:pPr>
                <a:spcBef>
                  <a:spcPct val="0"/>
                </a:spcBef>
                <a:buFontTx/>
                <a:buNone/>
              </a:pPr>
              <a:t>5</a:t>
            </a:fld>
            <a:endParaRPr kumimoji="1" lang="zh-CN" altLang="zh-CN">
              <a:latin typeface="Times New Roman" panose="02020603050405020304" pitchFamily="18" charset="0"/>
              <a:ea typeface="宋体" panose="02010600030101010101" pitchFamily="2" charset="-122"/>
            </a:endParaRPr>
          </a:p>
        </p:txBody>
      </p:sp>
      <p:sp>
        <p:nvSpPr>
          <p:cNvPr id="26627" name="Rectangle 2">
            <a:extLst>
              <a:ext uri="{FF2B5EF4-FFF2-40B4-BE49-F238E27FC236}">
                <a16:creationId xmlns:a16="http://schemas.microsoft.com/office/drawing/2014/main" id="{2790AD57-549F-493D-BFC4-07665B64414B}"/>
              </a:ext>
            </a:extLst>
          </p:cNvPr>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26628" name="Rectangle 3">
            <a:extLst>
              <a:ext uri="{FF2B5EF4-FFF2-40B4-BE49-F238E27FC236}">
                <a16:creationId xmlns:a16="http://schemas.microsoft.com/office/drawing/2014/main" id="{3D000494-92C1-4AB2-B77E-E0101CC4DE62}"/>
              </a:ext>
            </a:extLst>
          </p:cNvPr>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r>
              <a:rPr lang="en-US" altLang="zh-CN"/>
              <a:t>© S Fiel</a:t>
            </a:r>
          </a:p>
          <a:p>
            <a:pPr eaLnBrk="1" hangingPunct="1">
              <a:spcBef>
                <a:spcPct val="0"/>
              </a:spcBef>
            </a:pPr>
            <a:r>
              <a:rPr lang="en-GB" altLang="zh-CN"/>
              <a:t>Adapted from Snider GL. </a:t>
            </a:r>
            <a:r>
              <a:rPr lang="en-US" altLang="en-US">
                <a:solidFill>
                  <a:srgbClr val="777777"/>
                </a:solidFill>
              </a:rPr>
              <a:t>American Thoracic Society. Standards for the diagnosis and care of patients with chronic obstructive pulmonary disease</a:t>
            </a:r>
          </a:p>
          <a:p>
            <a:pPr eaLnBrk="1" hangingPunct="1">
              <a:spcBef>
                <a:spcPct val="50000"/>
              </a:spcBef>
            </a:pPr>
            <a:r>
              <a:rPr lang="en-US" altLang="en-US">
                <a:solidFill>
                  <a:srgbClr val="777777"/>
                </a:solidFill>
              </a:rPr>
              <a:t>Am J Respir Crit Care Med. 1995; 152: S77–S121</a:t>
            </a:r>
          </a:p>
          <a:p>
            <a:pPr eaLnBrk="1" hangingPunct="1">
              <a:spcBef>
                <a:spcPct val="0"/>
              </a:spcBef>
            </a:pPr>
            <a:endParaRPr lang="en-US" altLang="en-US"/>
          </a:p>
          <a:p>
            <a:pPr eaLnBrk="1" hangingPunct="1">
              <a:spcBef>
                <a:spcPct val="0"/>
              </a:spcBef>
            </a:pPr>
            <a:endParaRPr lang="en-GB" altLang="zh-CN"/>
          </a:p>
          <a:p>
            <a:pPr eaLnBrk="1" hangingPunct="1">
              <a:spcBef>
                <a:spcPct val="0"/>
              </a:spcBef>
            </a:pPr>
            <a:endParaRPr lang="zh-CN" altLang="zh-CN"/>
          </a:p>
        </p:txBody>
      </p:sp>
    </p:spTree>
    <p:extLst>
      <p:ext uri="{BB962C8B-B14F-4D97-AF65-F5344CB8AC3E}">
        <p14:creationId xmlns:p14="http://schemas.microsoft.com/office/powerpoint/2010/main" val="28769627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a:extLst>
              <a:ext uri="{FF2B5EF4-FFF2-40B4-BE49-F238E27FC236}">
                <a16:creationId xmlns:a16="http://schemas.microsoft.com/office/drawing/2014/main" id="{00A0F899-9D2E-4340-A454-80076639E795}"/>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29699" name="备注占位符 2">
            <a:extLst>
              <a:ext uri="{FF2B5EF4-FFF2-40B4-BE49-F238E27FC236}">
                <a16:creationId xmlns:a16="http://schemas.microsoft.com/office/drawing/2014/main" id="{8108EB73-6DCB-43CD-8DA9-5EDC95C6C866}"/>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以美国为例，慢阻肺死亡率从</a:t>
            </a:r>
            <a:r>
              <a:rPr lang="en-US" altLang="zh-CN"/>
              <a:t>1995</a:t>
            </a:r>
            <a:r>
              <a:rPr lang="zh-CN" altLang="en-US"/>
              <a:t>年至</a:t>
            </a:r>
            <a:r>
              <a:rPr lang="en-US" altLang="zh-CN"/>
              <a:t>1998</a:t>
            </a:r>
            <a:r>
              <a:rPr lang="zh-CN" altLang="en-US"/>
              <a:t>年</a:t>
            </a:r>
            <a:r>
              <a:rPr lang="en-US" altLang="zh-CN"/>
              <a:t>30</a:t>
            </a:r>
            <a:r>
              <a:rPr lang="zh-CN" altLang="en-US"/>
              <a:t>多年间增加了</a:t>
            </a:r>
            <a:r>
              <a:rPr lang="en-US" altLang="zh-CN"/>
              <a:t>163%</a:t>
            </a:r>
            <a:r>
              <a:rPr lang="zh-CN" altLang="en-US"/>
              <a:t>，而这一时期冠心病、中风和其他心血管疾病的死亡率分别减少了</a:t>
            </a:r>
            <a:r>
              <a:rPr lang="en-US" altLang="zh-CN"/>
              <a:t>59%</a:t>
            </a:r>
            <a:r>
              <a:rPr lang="zh-CN" altLang="en-US"/>
              <a:t>、</a:t>
            </a:r>
            <a:r>
              <a:rPr lang="en-US" altLang="zh-CN"/>
              <a:t>64%</a:t>
            </a:r>
            <a:r>
              <a:rPr lang="zh-CN" altLang="en-US"/>
              <a:t>和</a:t>
            </a:r>
            <a:r>
              <a:rPr lang="en-US" altLang="zh-CN"/>
              <a:t>35%</a:t>
            </a:r>
            <a:endParaRPr lang="zh-CN" altLang="en-US"/>
          </a:p>
          <a:p>
            <a:pPr eaLnBrk="1" hangingPunct="1">
              <a:spcBef>
                <a:spcPct val="0"/>
              </a:spcBef>
            </a:pPr>
            <a:endParaRPr lang="zh-CN" altLang="en-US"/>
          </a:p>
          <a:p>
            <a:pPr eaLnBrk="1" hangingPunct="1">
              <a:spcBef>
                <a:spcPct val="0"/>
              </a:spcBef>
            </a:pPr>
            <a:endParaRPr lang="zh-CN" altLang="en-US"/>
          </a:p>
        </p:txBody>
      </p:sp>
    </p:spTree>
    <p:extLst>
      <p:ext uri="{BB962C8B-B14F-4D97-AF65-F5344CB8AC3E}">
        <p14:creationId xmlns:p14="http://schemas.microsoft.com/office/powerpoint/2010/main" val="2185681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15ED9E26-317C-42A1-B53C-1A72B26D4A6E}"/>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37891" name="Notes Placeholder 2">
            <a:extLst>
              <a:ext uri="{FF2B5EF4-FFF2-40B4-BE49-F238E27FC236}">
                <a16:creationId xmlns:a16="http://schemas.microsoft.com/office/drawing/2014/main" id="{A3ED6EAF-C700-4BCC-8999-6374F3D79DD0}"/>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Tree>
    <p:extLst>
      <p:ext uri="{BB962C8B-B14F-4D97-AF65-F5344CB8AC3E}">
        <p14:creationId xmlns:p14="http://schemas.microsoft.com/office/powerpoint/2010/main" val="1585646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a:spcBef>
                <a:spcPct val="0"/>
              </a:spcBef>
            </a:pPr>
            <a:fld id="{C7752075-CC10-4019-B8ED-EE176892251C}" type="slidenum">
              <a:rPr lang="zh-CN" altLang="en-US" sz="1300"/>
              <a:pPr algn="r">
                <a:spcBef>
                  <a:spcPct val="0"/>
                </a:spcBef>
              </a:pPr>
              <a:t>16</a:t>
            </a:fld>
            <a:endParaRPr lang="en-US" altLang="zh-CN" sz="1300"/>
          </a:p>
        </p:txBody>
      </p:sp>
      <p:sp>
        <p:nvSpPr>
          <p:cNvPr id="3072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numCol="1" anchor="t" anchorCtr="0" compatLnSpc="1">
            <a:prstTxWarp prst="textNoShape">
              <a:avLst/>
            </a:prstTxWarp>
          </a:bodyPr>
          <a:lstStyle/>
          <a:p>
            <a:endParaRPr lang="zh-CN" altLang="zh-CN"/>
          </a:p>
        </p:txBody>
      </p:sp>
    </p:spTree>
    <p:extLst>
      <p:ext uri="{BB962C8B-B14F-4D97-AF65-F5344CB8AC3E}">
        <p14:creationId xmlns:p14="http://schemas.microsoft.com/office/powerpoint/2010/main" val="16032576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DFC11D17-6741-47B1-8E6C-72F3AFE635AF}"/>
              </a:ext>
            </a:extLst>
          </p:cNvPr>
          <p:cNvSpPr txBox="1">
            <a:spLocks noGrp="1" noChangeArrowheads="1"/>
          </p:cNvSpPr>
          <p:nvPr/>
        </p:nvSpPr>
        <p:spPr bwMode="auto">
          <a:xfrm>
            <a:off x="3849688" y="9429750"/>
            <a:ext cx="29464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139" tIns="46070" rIns="92139" bIns="46070" anchor="b"/>
          <a:lstStyle>
            <a:lvl1pPr defTabSz="850900">
              <a:spcBef>
                <a:spcPct val="30000"/>
              </a:spcBef>
              <a:defRPr sz="1200">
                <a:solidFill>
                  <a:schemeClr val="tx1"/>
                </a:solidFill>
                <a:latin typeface="Franklin Gothic Book" panose="020B0503020102020204" pitchFamily="34" charset="0"/>
                <a:ea typeface="黑体" panose="02010609060101010101" pitchFamily="49" charset="-122"/>
              </a:defRPr>
            </a:lvl1pPr>
            <a:lvl2pPr marL="742950" indent="-285750" defTabSz="850900">
              <a:spcBef>
                <a:spcPct val="30000"/>
              </a:spcBef>
              <a:defRPr sz="1200">
                <a:solidFill>
                  <a:schemeClr val="tx1"/>
                </a:solidFill>
                <a:latin typeface="Franklin Gothic Book" panose="020B0503020102020204" pitchFamily="34" charset="0"/>
                <a:ea typeface="黑体" panose="02010609060101010101" pitchFamily="49" charset="-122"/>
              </a:defRPr>
            </a:lvl2pPr>
            <a:lvl3pPr marL="1143000" indent="-228600" defTabSz="850900">
              <a:spcBef>
                <a:spcPct val="30000"/>
              </a:spcBef>
              <a:defRPr sz="1200">
                <a:solidFill>
                  <a:schemeClr val="tx1"/>
                </a:solidFill>
                <a:latin typeface="Franklin Gothic Book" panose="020B0503020102020204" pitchFamily="34" charset="0"/>
                <a:ea typeface="黑体" panose="02010609060101010101" pitchFamily="49" charset="-122"/>
              </a:defRPr>
            </a:lvl3pPr>
            <a:lvl4pPr marL="1600200" indent="-228600" defTabSz="850900">
              <a:spcBef>
                <a:spcPct val="30000"/>
              </a:spcBef>
              <a:defRPr sz="1200">
                <a:solidFill>
                  <a:schemeClr val="tx1"/>
                </a:solidFill>
                <a:latin typeface="Franklin Gothic Book" panose="020B0503020102020204" pitchFamily="34" charset="0"/>
                <a:ea typeface="黑体" panose="02010609060101010101" pitchFamily="49" charset="-122"/>
              </a:defRPr>
            </a:lvl4pPr>
            <a:lvl5pPr marL="2057400" indent="-228600" defTabSz="850900">
              <a:spcBef>
                <a:spcPct val="30000"/>
              </a:spcBef>
              <a:defRPr sz="1200">
                <a:solidFill>
                  <a:schemeClr val="tx1"/>
                </a:solidFill>
                <a:latin typeface="Franklin Gothic Book" panose="020B0503020102020204" pitchFamily="34" charset="0"/>
                <a:ea typeface="黑体" panose="02010609060101010101" pitchFamily="49" charset="-122"/>
              </a:defRPr>
            </a:lvl5pPr>
            <a:lvl6pPr marL="2514600" indent="-228600" defTabSz="850900" eaLnBrk="0" fontAlgn="base" hangingPunct="0">
              <a:spcBef>
                <a:spcPct val="30000"/>
              </a:spcBef>
              <a:spcAft>
                <a:spcPct val="0"/>
              </a:spcAft>
              <a:defRPr sz="1200">
                <a:solidFill>
                  <a:schemeClr val="tx1"/>
                </a:solidFill>
                <a:latin typeface="Franklin Gothic Book" panose="020B0503020102020204" pitchFamily="34" charset="0"/>
                <a:ea typeface="黑体" panose="02010609060101010101" pitchFamily="49" charset="-122"/>
              </a:defRPr>
            </a:lvl6pPr>
            <a:lvl7pPr marL="2971800" indent="-228600" defTabSz="850900" eaLnBrk="0" fontAlgn="base" hangingPunct="0">
              <a:spcBef>
                <a:spcPct val="30000"/>
              </a:spcBef>
              <a:spcAft>
                <a:spcPct val="0"/>
              </a:spcAft>
              <a:defRPr sz="1200">
                <a:solidFill>
                  <a:schemeClr val="tx1"/>
                </a:solidFill>
                <a:latin typeface="Franklin Gothic Book" panose="020B0503020102020204" pitchFamily="34" charset="0"/>
                <a:ea typeface="黑体" panose="02010609060101010101" pitchFamily="49" charset="-122"/>
              </a:defRPr>
            </a:lvl7pPr>
            <a:lvl8pPr marL="3429000" indent="-228600" defTabSz="850900" eaLnBrk="0" fontAlgn="base" hangingPunct="0">
              <a:spcBef>
                <a:spcPct val="30000"/>
              </a:spcBef>
              <a:spcAft>
                <a:spcPct val="0"/>
              </a:spcAft>
              <a:defRPr sz="1200">
                <a:solidFill>
                  <a:schemeClr val="tx1"/>
                </a:solidFill>
                <a:latin typeface="Franklin Gothic Book" panose="020B0503020102020204" pitchFamily="34" charset="0"/>
                <a:ea typeface="黑体" panose="02010609060101010101" pitchFamily="49" charset="-122"/>
              </a:defRPr>
            </a:lvl8pPr>
            <a:lvl9pPr marL="3886200" indent="-228600" defTabSz="850900" eaLnBrk="0" fontAlgn="base" hangingPunct="0">
              <a:spcBef>
                <a:spcPct val="30000"/>
              </a:spcBef>
              <a:spcAft>
                <a:spcPct val="0"/>
              </a:spcAft>
              <a:defRPr sz="1200">
                <a:solidFill>
                  <a:schemeClr val="tx1"/>
                </a:solidFill>
                <a:latin typeface="Franklin Gothic Book" panose="020B0503020102020204" pitchFamily="34" charset="0"/>
                <a:ea typeface="黑体" panose="02010609060101010101" pitchFamily="49" charset="-122"/>
              </a:defRPr>
            </a:lvl9pPr>
          </a:lstStyle>
          <a:p>
            <a:pPr algn="r" eaLnBrk="1" hangingPunct="1">
              <a:spcBef>
                <a:spcPct val="0"/>
              </a:spcBef>
            </a:pPr>
            <a:fld id="{45F487DF-AD21-4D05-8F9D-3D7077A5AAF0}" type="slidenum">
              <a:rPr lang="en-US" altLang="zh-CN" sz="1800">
                <a:latin typeface="Arial" panose="020B0604020202020204" pitchFamily="34" charset="0"/>
                <a:ea typeface="宋体" panose="02010600030101010101" pitchFamily="2" charset="-122"/>
              </a:rPr>
              <a:pPr algn="r" eaLnBrk="1" hangingPunct="1">
                <a:spcBef>
                  <a:spcPct val="0"/>
                </a:spcBef>
              </a:pPr>
              <a:t>23</a:t>
            </a:fld>
            <a:endParaRPr lang="en-US" altLang="zh-CN" sz="1800">
              <a:latin typeface="Arial" panose="020B0604020202020204" pitchFamily="34" charset="0"/>
              <a:ea typeface="宋体" panose="02010600030101010101" pitchFamily="2" charset="-122"/>
            </a:endParaRPr>
          </a:p>
        </p:txBody>
      </p:sp>
      <p:sp>
        <p:nvSpPr>
          <p:cNvPr id="54275" name="Rectangle 2">
            <a:extLst>
              <a:ext uri="{FF2B5EF4-FFF2-40B4-BE49-F238E27FC236}">
                <a16:creationId xmlns:a16="http://schemas.microsoft.com/office/drawing/2014/main" id="{C989CC20-2CCA-48E4-BB84-C26AFB573AB8}"/>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54276" name="Rectangle 3">
            <a:extLst>
              <a:ext uri="{FF2B5EF4-FFF2-40B4-BE49-F238E27FC236}">
                <a16:creationId xmlns:a16="http://schemas.microsoft.com/office/drawing/2014/main" id="{62F36E3F-CCB1-40CB-99FE-F99F6CFD57D8}"/>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139" tIns="46070" rIns="92139" bIns="46070" numCol="1" anchor="t" anchorCtr="0" compatLnSpc="1">
            <a:prstTxWarp prst="textNoShape">
              <a:avLst/>
            </a:prstTxWarp>
          </a:bodyPr>
          <a:lstStyle/>
          <a:p>
            <a:pPr eaLnBrk="1" hangingPunct="1"/>
            <a:endParaRPr lang="zh-CN" altLang="zh-CN"/>
          </a:p>
        </p:txBody>
      </p:sp>
    </p:spTree>
    <p:extLst>
      <p:ext uri="{BB962C8B-B14F-4D97-AF65-F5344CB8AC3E}">
        <p14:creationId xmlns:p14="http://schemas.microsoft.com/office/powerpoint/2010/main" val="363267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6033882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1" name="Rectangle 10"/>
          <p:cNvSpPr/>
          <p:nvPr userDrawn="1"/>
        </p:nvSpPr>
        <p:spPr>
          <a:xfrm>
            <a:off x="0" y="1052736"/>
            <a:ext cx="6732240" cy="1819926"/>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3600" dirty="0">
              <a:solidFill>
                <a:srgbClr val="FFFF00"/>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pic>
        <p:nvPicPr>
          <p:cNvPr id="9" name="Picture 2" descr="C:\Users\c192839\Documents\201303300240403.jpg"/>
          <p:cNvPicPr>
            <a:picLocks noChangeAspect="1" noChangeArrowheads="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6732240" y="1052736"/>
            <a:ext cx="2426568" cy="18199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757B281C-5159-4971-8228-52B9A72E9ED2}" type="datetimeFigureOut">
              <a:rPr lang="en-US" smtClean="0"/>
              <a:pPr/>
              <a:t>9/26/2017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5868144" y="6675437"/>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9/26/2017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9/26/2017</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067BF8B-C9F1-4ADD-A3A6-07365DCC2A6D}" type="datetimeFigureOut">
              <a:rPr lang="zh-CN" altLang="en-US" smtClean="0"/>
              <a:t>2017/9/26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C58D87-57CA-42A4-BF7A-943C7C6F2D27}" type="slidenum">
              <a:rPr lang="zh-CN" altLang="en-US" smtClean="0"/>
              <a:t>‹#›</a:t>
            </a:fld>
            <a:endParaRPr lang="zh-CN" altLang="en-US"/>
          </a:p>
        </p:txBody>
      </p:sp>
    </p:spTree>
    <p:extLst>
      <p:ext uri="{BB962C8B-B14F-4D97-AF65-F5344CB8AC3E}">
        <p14:creationId xmlns:p14="http://schemas.microsoft.com/office/powerpoint/2010/main" val="24482822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cSld name="1_Section Header">
    <p:spTree>
      <p:nvGrpSpPr>
        <p:cNvPr id="1" name=""/>
        <p:cNvGrpSpPr/>
        <p:nvPr/>
      </p:nvGrpSpPr>
      <p:grpSpPr>
        <a:xfrm>
          <a:off x="0" y="0"/>
          <a:ext cx="0" cy="0"/>
          <a:chOff x="0" y="0"/>
          <a:chExt cx="0" cy="0"/>
        </a:xfrm>
      </p:grpSpPr>
      <p:sp>
        <p:nvSpPr>
          <p:cNvPr id="4" name="Freeform 7"/>
          <p:cNvSpPr/>
          <p:nvPr/>
        </p:nvSpPr>
        <p:spPr>
          <a:xfrm>
            <a:off x="-1588" y="-1588"/>
            <a:ext cx="9145588" cy="6859588"/>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lvl="0"/>
            <a:r>
              <a:rPr lang="en-US" altLang="zh-CN"/>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6" name="Date Placeholder 3"/>
          <p:cNvSpPr>
            <a:spLocks noGrp="1"/>
          </p:cNvSpPr>
          <p:nvPr>
            <p:ph type="dt" sz="half" idx="10"/>
          </p:nvPr>
        </p:nvSpPr>
        <p:spPr/>
        <p:txBody>
          <a:bodyPr/>
          <a:lstStyle>
            <a:lvl1pPr>
              <a:defRPr/>
            </a:lvl1pPr>
          </a:lstStyle>
          <a:p>
            <a:pPr>
              <a:defRPr/>
            </a:pPr>
            <a:fld id="{7B8AEBBE-F8B2-42CF-9895-E86A608384EB}" type="datetime1">
              <a:rPr lang="en-US"/>
              <a:pPr>
                <a:defRPr/>
              </a:pPr>
              <a:t>9/26/2017</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D52353AD-9CB2-4824-8617-EEB2F52F5904}" type="slidenum">
              <a:rPr lang="en-US"/>
              <a:pPr>
                <a:defRPr/>
              </a:pPr>
              <a:t>‹#›</a:t>
            </a:fld>
            <a:endParaRPr lang="en-US"/>
          </a:p>
        </p:txBody>
      </p:sp>
    </p:spTree>
    <p:extLst>
      <p:ext uri="{BB962C8B-B14F-4D97-AF65-F5344CB8AC3E}">
        <p14:creationId xmlns:p14="http://schemas.microsoft.com/office/powerpoint/2010/main" val="3979262757"/>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nchor="t"/>
          <a:lstStyle>
            <a:lvl1pPr>
              <a:defRPr sz="2800" b="1"/>
            </a:lvl1pPr>
          </a:lstStyle>
          <a:p>
            <a:r>
              <a:rPr lang="zh-CN" altLang="en-US"/>
              <a:t>单击此处编辑母版标题样式</a:t>
            </a:r>
          </a:p>
        </p:txBody>
      </p:sp>
      <p:sp>
        <p:nvSpPr>
          <p:cNvPr id="3" name="内容占位符 2"/>
          <p:cNvSpPr>
            <a:spLocks noGrp="1"/>
          </p:cNvSpPr>
          <p:nvPr>
            <p:ph idx="1"/>
          </p:nvPr>
        </p:nvSpPr>
        <p:spPr/>
        <p:txBody>
          <a:bodyPr>
            <a:normAutofit/>
          </a:bodyPr>
          <a:lstStyle>
            <a:lvl1pPr>
              <a:defRPr sz="28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F2B54E8-EE84-4B41-94B7-B2A9D3AA3551}" type="datetimeFigureOut">
              <a:rPr lang="zh-CN" altLang="en-US" smtClean="0"/>
              <a:pPr/>
              <a:t>2017/9/26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DF444FE-B9F4-49C9-AF59-CBF0BD82B443}" type="slidenum">
              <a:rPr lang="zh-CN" altLang="en-US" smtClean="0"/>
              <a:pPr/>
              <a:t>‹#›</a:t>
            </a:fld>
            <a:endParaRPr lang="zh-CN" altLang="en-US"/>
          </a:p>
        </p:txBody>
      </p:sp>
    </p:spTree>
    <p:extLst>
      <p:ext uri="{BB962C8B-B14F-4D97-AF65-F5344CB8AC3E}">
        <p14:creationId xmlns:p14="http://schemas.microsoft.com/office/powerpoint/2010/main" val="8830120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节标题">
    <p:bg>
      <p:bgPr>
        <a:solidFill>
          <a:schemeClr val="bg1"/>
        </a:solidFill>
        <a:effectLst/>
      </p:bgPr>
    </p:bg>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E5F0F6E-F239-43AF-95F5-1BD83F84332F}"/>
              </a:ext>
            </a:extLst>
          </p:cNvPr>
          <p:cNvSpPr>
            <a:spLocks noGrp="1"/>
          </p:cNvSpPr>
          <p:nvPr>
            <p:ph type="dt" sz="half" idx="10"/>
          </p:nvPr>
        </p:nvSpPr>
        <p:spPr/>
        <p:txBody>
          <a:bodyPr/>
          <a:lstStyle>
            <a:lvl1pPr>
              <a:defRPr/>
            </a:lvl1pPr>
          </a:lstStyle>
          <a:p>
            <a:pPr>
              <a:defRPr/>
            </a:pPr>
            <a:endParaRPr lang="zh-CN" altLang="en-US"/>
          </a:p>
        </p:txBody>
      </p:sp>
      <p:sp>
        <p:nvSpPr>
          <p:cNvPr id="3" name="页脚占位符 2">
            <a:extLst>
              <a:ext uri="{FF2B5EF4-FFF2-40B4-BE49-F238E27FC236}">
                <a16:creationId xmlns:a16="http://schemas.microsoft.com/office/drawing/2014/main" id="{97BE4238-BB78-487B-B76E-0D088A7B82FC}"/>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3">
            <a:extLst>
              <a:ext uri="{FF2B5EF4-FFF2-40B4-BE49-F238E27FC236}">
                <a16:creationId xmlns:a16="http://schemas.microsoft.com/office/drawing/2014/main" id="{6BC35CD9-B0DA-49D3-A967-859A1CB3A4A2}"/>
              </a:ext>
            </a:extLst>
          </p:cNvPr>
          <p:cNvSpPr>
            <a:spLocks noGrp="1"/>
          </p:cNvSpPr>
          <p:nvPr>
            <p:ph type="sldNum" sz="quarter" idx="12"/>
          </p:nvPr>
        </p:nvSpPr>
        <p:spPr/>
        <p:txBody>
          <a:bodyPr/>
          <a:lstStyle>
            <a:lvl1pPr>
              <a:defRPr/>
            </a:lvl1pPr>
          </a:lstStyle>
          <a:p>
            <a:pPr>
              <a:defRPr/>
            </a:pPr>
            <a:fld id="{7BAD9A6C-B51B-44D6-B7D7-AA515E10BD91}" type="slidenum">
              <a:rPr lang="zh-CN" altLang="en-US"/>
              <a:pPr>
                <a:defRPr/>
              </a:pPr>
              <a:t>‹#›</a:t>
            </a:fld>
            <a:endParaRPr lang="zh-CN" altLang="en-US"/>
          </a:p>
        </p:txBody>
      </p:sp>
    </p:spTree>
    <p:extLst>
      <p:ext uri="{BB962C8B-B14F-4D97-AF65-F5344CB8AC3E}">
        <p14:creationId xmlns:p14="http://schemas.microsoft.com/office/powerpoint/2010/main" val="3139359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fld id="{757B281C-5159-4971-8228-52B9A72E9ED2}" type="datetimeFigureOut">
              <a:rPr lang="en-US" smtClean="0"/>
              <a:pPr/>
              <a:t>9/26/2017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a:t>Company Logo</a:t>
            </a:r>
          </a:p>
        </p:txBody>
      </p:sp>
      <p:pic>
        <p:nvPicPr>
          <p:cNvPr id="8194" name="Picture 2" descr="C:\Users\c192839\Documents\201303300240403.jpg"/>
          <p:cNvPicPr>
            <a:picLocks noChangeAspect="1" noChangeArrowheads="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7615313" y="5733255"/>
            <a:ext cx="1528687" cy="11465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44624"/>
            <a:ext cx="8077200" cy="1143000"/>
          </a:xfrm>
        </p:spPr>
        <p:txBody>
          <a:bodyPr anchor="ctr" anchorCtr="0"/>
          <a:lstStyle>
            <a:lvl1pPr algn="l">
              <a:defRPr lang="en-US" b="1" dirty="0"/>
            </a:lvl1pPr>
          </a:lstStyle>
          <a:p>
            <a:r>
              <a:rPr lang="en-US" dirty="0"/>
              <a:t>        Click To Edit Master Title Style</a:t>
            </a:r>
          </a:p>
        </p:txBody>
      </p:sp>
      <p:sp>
        <p:nvSpPr>
          <p:cNvPr id="3" name="Content Placeholder 2"/>
          <p:cNvSpPr>
            <a:spLocks noGrp="1"/>
          </p:cNvSpPr>
          <p:nvPr>
            <p:ph idx="1"/>
          </p:nvPr>
        </p:nvSpPr>
        <p:spPr>
          <a:xfrm>
            <a:off x="762000" y="1596413"/>
            <a:ext cx="8077200" cy="4297363"/>
          </a:xfrm>
        </p:spPr>
        <p:txBody>
          <a:bodyPr>
            <a:normAutofit/>
          </a:bodyPr>
          <a:lstStyle>
            <a:lvl1pPr>
              <a:defRPr sz="3200" b="1">
                <a:latin typeface="+mn-lt"/>
              </a:defRPr>
            </a:lvl1pPr>
            <a:lvl2pPr>
              <a:defRPr sz="2800" b="1">
                <a:latin typeface="+mn-lt"/>
              </a:defRPr>
            </a:lvl2pPr>
            <a:lvl3pPr>
              <a:defRPr sz="2400" b="1">
                <a:latin typeface="+mn-lt"/>
              </a:defRPr>
            </a:lvl3pPr>
            <a:lvl4pPr>
              <a:defRPr sz="2400" b="1">
                <a:latin typeface="+mn-lt"/>
              </a:defRPr>
            </a:lvl4pPr>
            <a:lvl5pPr>
              <a:defRPr sz="2400" b="1">
                <a:latin typeface="+mn-lt"/>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9/26/2017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US" altLang="zh-CN" dirty="0"/>
              <a:t>  Click to edit Master title style</a:t>
            </a:r>
            <a:endParaRPr lang="en-US" dirty="0"/>
          </a:p>
        </p:txBody>
      </p:sp>
      <p:sp>
        <p:nvSpPr>
          <p:cNvPr id="3" name="Content Placeholder 2"/>
          <p:cNvSpPr>
            <a:spLocks noGrp="1"/>
          </p:cNvSpPr>
          <p:nvPr>
            <p:ph sz="half" idx="1"/>
          </p:nvPr>
        </p:nvSpPr>
        <p:spPr>
          <a:xfrm>
            <a:off x="685800" y="1600200"/>
            <a:ext cx="4038600" cy="4525963"/>
          </a:xfrm>
        </p:spPr>
        <p:txBody>
          <a:bodyPr/>
          <a:lstStyle>
            <a:lvl1pPr>
              <a:defRPr sz="2800" b="1"/>
            </a:lvl1pPr>
            <a:lvl2pPr>
              <a:defRPr sz="2400" b="1"/>
            </a:lvl2pPr>
            <a:lvl3pPr>
              <a:defRPr sz="2000" b="1"/>
            </a:lvl3pPr>
            <a:lvl4pPr>
              <a:defRPr sz="1800" b="1"/>
            </a:lvl4pPr>
            <a:lvl5pPr>
              <a:defRPr sz="1800" b="1"/>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b="1"/>
            </a:lvl1pPr>
            <a:lvl2pPr>
              <a:defRPr sz="2400" b="1"/>
            </a:lvl2pPr>
            <a:lvl3pPr>
              <a:defRPr sz="2000" b="1"/>
            </a:lvl3pPr>
            <a:lvl4pPr>
              <a:defRPr sz="1800" b="1"/>
            </a:lvl4pPr>
            <a:lvl5pPr>
              <a:defRPr sz="1800" b="1"/>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757B281C-5159-4971-8228-52B9A72E9ED2}" type="datetimeFigureOut">
              <a:rPr lang="en-US" smtClean="0"/>
              <a:pPr/>
              <a:t>9/26/2017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757B281C-5159-4971-8228-52B9A72E9ED2}" type="datetimeFigureOut">
              <a:rPr lang="en-US" smtClean="0"/>
              <a:pPr/>
              <a:t>9/26/2017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9/26/2017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9/26/2017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9/26/2017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9/26/2017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9/26/2017</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10" name="Picture 9"/>
          <p:cNvPicPr>
            <a:picLocks noChangeAspect="1"/>
          </p:cNvPicPr>
          <p:nvPr userDrawn="1"/>
        </p:nvPicPr>
        <p:blipFill rotWithShape="1">
          <a:blip r:embed="rId18" cstate="email">
            <a:extLst>
              <a:ext uri="{28A0092B-C50C-407E-A947-70E740481C1C}">
                <a14:useLocalDpi xmlns:a14="http://schemas.microsoft.com/office/drawing/2010/main"/>
              </a:ext>
            </a:extLst>
          </a:blip>
          <a:srcRect/>
          <a:stretch/>
        </p:blipFill>
        <p:spPr>
          <a:xfrm rot="5400000">
            <a:off x="4001648" y="-4209559"/>
            <a:ext cx="1168839" cy="9361039"/>
          </a:xfrm>
          <a:prstGeom prst="rect">
            <a:avLst/>
          </a:prstGeom>
        </p:spPr>
      </p:pic>
      <p:sp>
        <p:nvSpPr>
          <p:cNvPr id="2" name="Title Placeholder 1"/>
          <p:cNvSpPr>
            <a:spLocks noGrp="1"/>
          </p:cNvSpPr>
          <p:nvPr>
            <p:ph type="title"/>
          </p:nvPr>
        </p:nvSpPr>
        <p:spPr>
          <a:xfrm>
            <a:off x="179512" y="-171400"/>
            <a:ext cx="80772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pic>
        <p:nvPicPr>
          <p:cNvPr id="9" name="Picture 2" descr="C:\Users\c192839\Documents\201303300240403.jpg"/>
          <p:cNvPicPr>
            <a:picLocks noChangeAspect="1" noChangeArrowheads="1"/>
          </p:cNvPicPr>
          <p:nvPr userDrawn="1"/>
        </p:nvPicPr>
        <p:blipFill>
          <a:blip r:embed="rId19" cstate="email">
            <a:extLst>
              <a:ext uri="{28A0092B-C50C-407E-A947-70E740481C1C}">
                <a14:useLocalDpi xmlns:a14="http://schemas.microsoft.com/office/drawing/2010/main" val="0"/>
              </a:ext>
            </a:extLst>
          </a:blip>
          <a:srcRect/>
          <a:stretch>
            <a:fillRect/>
          </a:stretch>
        </p:blipFill>
        <p:spPr bwMode="auto">
          <a:xfrm>
            <a:off x="7615313" y="14371"/>
            <a:ext cx="1528687" cy="114651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 id="2147483667" r:id="rId13"/>
    <p:sldLayoutId id="2147483670" r:id="rId14"/>
    <p:sldLayoutId id="2147483671" r:id="rId15"/>
    <p:sldLayoutId id="2147483672" r:id="rId16"/>
  </p:sldLayoutIdLst>
  <p:transition spd="slow">
    <p:wipe dir="d"/>
  </p:transition>
  <p:txStyles>
    <p:titleStyle>
      <a:lvl1pPr algn="ctr" defTabSz="914400" rtl="0" eaLnBrk="1" latinLnBrk="0" hangingPunct="1">
        <a:spcBef>
          <a:spcPct val="0"/>
        </a:spcBef>
        <a:buNone/>
        <a:defRPr lang="en-US" sz="3600" b="1" kern="1200" dirty="0" smtClean="0">
          <a:solidFill>
            <a:srgbClr val="FFFF00"/>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b="1"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b="1"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b="1"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b="1"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2.xml"/><Relationship Id="rId1" Type="http://schemas.openxmlformats.org/officeDocument/2006/relationships/slideLayout" Target="../slideLayouts/slideLayout15.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259632" y="1227686"/>
            <a:ext cx="5688285" cy="1470025"/>
          </a:xfrm>
          <a:prstGeom prst="rect">
            <a:avLst/>
          </a:prstGeom>
        </p:spPr>
        <p:txBody>
          <a:bodyPr vert="horz" lIns="91440" tIns="45720" rIns="91440" bIns="45720" rtlCol="0" anchor="t">
            <a:normAutofit/>
          </a:bodyPr>
          <a:lstStyle>
            <a:lvl1pPr marL="0" marR="0" indent="0" algn="r" defTabSz="914400" rtl="0" eaLnBrk="1" fontAlgn="auto" latinLnBrk="0" hangingPunct="1">
              <a:lnSpc>
                <a:spcPct val="100000"/>
              </a:lnSpc>
              <a:spcBef>
                <a:spcPct val="0"/>
              </a:spcBef>
              <a:spcAft>
                <a:spcPts val="0"/>
              </a:spcAft>
              <a:buClrTx/>
              <a:buSzTx/>
              <a:buFontTx/>
              <a:buNone/>
              <a:tabLst/>
              <a:defRPr lang="en-US" sz="4400" b="1" kern="1200" cap="small" baseline="0">
                <a:solidFill>
                  <a:srgbClr val="003300"/>
                </a:solidFill>
                <a:latin typeface="+mj-lt"/>
                <a:ea typeface="+mj-ea"/>
                <a:cs typeface="+mj-cs"/>
              </a:defRPr>
            </a:lvl1pPr>
          </a:lstStyle>
          <a:p>
            <a:pPr algn="ctr">
              <a:defRPr/>
            </a:pPr>
            <a:endParaRPr lang="zh-CN" altLang="en-US" sz="3600" dirty="0">
              <a:solidFill>
                <a:srgbClr val="FFFF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Subtitle 2"/>
          <p:cNvSpPr>
            <a:spLocks noGrp="1"/>
          </p:cNvSpPr>
          <p:nvPr>
            <p:ph type="subTitle" idx="4294967295"/>
          </p:nvPr>
        </p:nvSpPr>
        <p:spPr>
          <a:xfrm>
            <a:off x="3347864" y="3861048"/>
            <a:ext cx="5334000" cy="1447800"/>
          </a:xfrm>
        </p:spPr>
        <p:txBody>
          <a:bodyPr anchor="ctr">
            <a:normAutofit lnSpcReduction="10000"/>
          </a:bodyPr>
          <a:lstStyle/>
          <a:p>
            <a:pPr algn="ctr">
              <a:lnSpc>
                <a:spcPct val="150000"/>
              </a:lnSpc>
              <a:spcAft>
                <a:spcPct val="0"/>
              </a:spcAft>
              <a:buClrTx/>
              <a:buFontTx/>
              <a:buNone/>
              <a:defRPr/>
            </a:pPr>
            <a:r>
              <a:rPr lang="zh-CN" altLang="en-US" b="1" kern="1200" dirty="0">
                <a:latin typeface="微软雅黑" panose="020B0503020204020204" pitchFamily="34" charset="-122"/>
                <a:ea typeface="微软雅黑" panose="020B0503020204020204" pitchFamily="34" charset="-122"/>
                <a:cs typeface="Arial" panose="020B0604020202020204" pitchFamily="34" charset="0"/>
              </a:rPr>
              <a:t>谷伟</a:t>
            </a:r>
            <a:endParaRPr lang="en-US" altLang="zh-CN" b="1" kern="1200" dirty="0">
              <a:latin typeface="微软雅黑" panose="020B0503020204020204" pitchFamily="34" charset="-122"/>
              <a:ea typeface="微软雅黑" panose="020B0503020204020204" pitchFamily="34" charset="-122"/>
              <a:cs typeface="Arial" panose="020B0604020202020204" pitchFamily="34" charset="0"/>
            </a:endParaRPr>
          </a:p>
          <a:p>
            <a:pPr algn="ctr">
              <a:lnSpc>
                <a:spcPct val="150000"/>
              </a:lnSpc>
              <a:spcAft>
                <a:spcPct val="0"/>
              </a:spcAft>
              <a:buClrTx/>
              <a:buFontTx/>
              <a:buNone/>
              <a:defRPr/>
            </a:pPr>
            <a:r>
              <a:rPr lang="zh-CN" altLang="en-US" b="1" dirty="0">
                <a:latin typeface="微软雅黑" panose="020B0503020204020204" pitchFamily="34" charset="-122"/>
                <a:ea typeface="微软雅黑" panose="020B0503020204020204" pitchFamily="34" charset="-122"/>
                <a:cs typeface="Arial" panose="020B0604020202020204" pitchFamily="34" charset="0"/>
              </a:rPr>
              <a:t>南京市第一医院</a:t>
            </a:r>
            <a:r>
              <a:rPr lang="zh-CN" altLang="en-US" b="1" kern="1200" dirty="0">
                <a:latin typeface="微软雅黑" panose="020B0503020204020204" pitchFamily="34" charset="-122"/>
                <a:ea typeface="微软雅黑" panose="020B0503020204020204" pitchFamily="34" charset="-122"/>
                <a:cs typeface="Arial" panose="020B0604020202020204" pitchFamily="34" charset="0"/>
              </a:rPr>
              <a:t>呼吸内科</a:t>
            </a:r>
          </a:p>
        </p:txBody>
      </p:sp>
      <p:sp>
        <p:nvSpPr>
          <p:cNvPr id="2" name="文本框 1"/>
          <p:cNvSpPr txBox="1"/>
          <p:nvPr/>
        </p:nvSpPr>
        <p:spPr>
          <a:xfrm>
            <a:off x="1403648" y="1374272"/>
            <a:ext cx="5328592" cy="1323439"/>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慢性阻塞性肺疾病诊断与评估</a:t>
            </a:r>
          </a:p>
        </p:txBody>
      </p:sp>
    </p:spTree>
    <p:custDataLst>
      <p:tags r:id="rId1"/>
    </p:custData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34840EE-4AD6-452A-BE4A-6A32460F0BF4}"/>
              </a:ext>
            </a:extLst>
          </p:cNvPr>
          <p:cNvSpPr txBox="1">
            <a:spLocks noChangeArrowheads="1"/>
          </p:cNvSpPr>
          <p:nvPr/>
        </p:nvSpPr>
        <p:spPr>
          <a:xfrm>
            <a:off x="-457200" y="68300"/>
            <a:ext cx="9144000" cy="785812"/>
          </a:xfrm>
          <a:prstGeom prst="rect">
            <a:avLst/>
          </a:prstGeom>
        </p:spPr>
        <p:txBody>
          <a:bodyPr lIns="92075" tIns="46038" rIns="92075" bIns="46038"/>
          <a:lstStyle/>
          <a:p>
            <a:pPr algn="ctr" eaLnBrk="1" hangingPunct="1">
              <a:defRPr/>
            </a:pPr>
            <a:r>
              <a:rPr lang="zh-CN" altLang="en-US" sz="3600" b="1" dirty="0">
                <a:solidFill>
                  <a:srgbClr val="FFFF00"/>
                </a:solidFill>
                <a:latin typeface="微软雅黑" panose="020B0503020204020204" pitchFamily="34" charset="-122"/>
                <a:ea typeface="微软雅黑" panose="020B0503020204020204" pitchFamily="34" charset="-122"/>
                <a:cs typeface="Arial" pitchFamily="34" charset="0"/>
              </a:rPr>
              <a:t>慢阻肺的危险因素</a:t>
            </a:r>
          </a:p>
        </p:txBody>
      </p:sp>
      <p:pic>
        <p:nvPicPr>
          <p:cNvPr id="33795" name="Picture 4" descr="图片1 拷贝">
            <a:extLst>
              <a:ext uri="{FF2B5EF4-FFF2-40B4-BE49-F238E27FC236}">
                <a16:creationId xmlns:a16="http://schemas.microsoft.com/office/drawing/2014/main" id="{43E679FA-0FC9-427C-A33B-7BA14E917E79}"/>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35037" y="1247775"/>
            <a:ext cx="7273925" cy="450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6" name="Text Box 5">
            <a:extLst>
              <a:ext uri="{FF2B5EF4-FFF2-40B4-BE49-F238E27FC236}">
                <a16:creationId xmlns:a16="http://schemas.microsoft.com/office/drawing/2014/main" id="{796D4B9C-0FCA-4186-A997-1C5783D53DB9}"/>
              </a:ext>
            </a:extLst>
          </p:cNvPr>
          <p:cNvSpPr txBox="1">
            <a:spLocks noChangeArrowheads="1"/>
          </p:cNvSpPr>
          <p:nvPr/>
        </p:nvSpPr>
        <p:spPr bwMode="auto">
          <a:xfrm>
            <a:off x="6802438" y="1698625"/>
            <a:ext cx="1042987" cy="461963"/>
          </a:xfrm>
          <a:prstGeom prst="rect">
            <a:avLst/>
          </a:prstGeom>
          <a:solidFill>
            <a:srgbClr val="C00000"/>
          </a:solidFill>
          <a:ln>
            <a:noFill/>
          </a:ln>
          <a:extLs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spcBef>
                <a:spcPct val="50000"/>
              </a:spcBef>
              <a:buFont typeface="Arial" panose="020B0604020202020204" pitchFamily="34" charset="0"/>
              <a:buNone/>
            </a:pPr>
            <a:r>
              <a:rPr lang="zh-CN" altLang="en-US" sz="2400" b="1">
                <a:solidFill>
                  <a:schemeClr val="bg1"/>
                </a:solidFill>
                <a:latin typeface="微软雅黑" panose="020B0503020204020204" pitchFamily="34" charset="-122"/>
                <a:ea typeface="微软雅黑" panose="020B0503020204020204" pitchFamily="34" charset="-122"/>
              </a:rPr>
              <a:t>营养</a:t>
            </a:r>
          </a:p>
        </p:txBody>
      </p:sp>
      <p:sp>
        <p:nvSpPr>
          <p:cNvPr id="33797" name="Text Box 6">
            <a:extLst>
              <a:ext uri="{FF2B5EF4-FFF2-40B4-BE49-F238E27FC236}">
                <a16:creationId xmlns:a16="http://schemas.microsoft.com/office/drawing/2014/main" id="{3F3AA483-960F-461D-9907-DAEA6B8D6468}"/>
              </a:ext>
            </a:extLst>
          </p:cNvPr>
          <p:cNvSpPr txBox="1">
            <a:spLocks noChangeArrowheads="1"/>
          </p:cNvSpPr>
          <p:nvPr/>
        </p:nvSpPr>
        <p:spPr bwMode="auto">
          <a:xfrm>
            <a:off x="6802438" y="2778125"/>
            <a:ext cx="1114425" cy="461963"/>
          </a:xfrm>
          <a:prstGeom prst="rect">
            <a:avLst/>
          </a:prstGeom>
          <a:solidFill>
            <a:srgbClr val="C00000"/>
          </a:solidFill>
          <a:ln>
            <a:noFill/>
          </a:ln>
          <a:extLs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spcBef>
                <a:spcPct val="50000"/>
              </a:spcBef>
              <a:buFont typeface="Arial" panose="020B0604020202020204" pitchFamily="34" charset="0"/>
              <a:buNone/>
            </a:pPr>
            <a:r>
              <a:rPr lang="zh-CN" altLang="en-US" sz="2400" b="1">
                <a:solidFill>
                  <a:schemeClr val="bg1"/>
                </a:solidFill>
                <a:latin typeface="微软雅黑" panose="020B0503020204020204" pitchFamily="34" charset="-122"/>
                <a:ea typeface="微软雅黑" panose="020B0503020204020204" pitchFamily="34" charset="-122"/>
              </a:rPr>
              <a:t>感染</a:t>
            </a:r>
          </a:p>
        </p:txBody>
      </p:sp>
      <p:sp>
        <p:nvSpPr>
          <p:cNvPr id="33798" name="Text Box 7">
            <a:extLst>
              <a:ext uri="{FF2B5EF4-FFF2-40B4-BE49-F238E27FC236}">
                <a16:creationId xmlns:a16="http://schemas.microsoft.com/office/drawing/2014/main" id="{DD47D91E-90C4-477E-84FD-C84F164FFC83}"/>
              </a:ext>
            </a:extLst>
          </p:cNvPr>
          <p:cNvSpPr txBox="1">
            <a:spLocks noChangeArrowheads="1"/>
          </p:cNvSpPr>
          <p:nvPr/>
        </p:nvSpPr>
        <p:spPr bwMode="auto">
          <a:xfrm>
            <a:off x="6010275" y="3498850"/>
            <a:ext cx="2093913" cy="461963"/>
          </a:xfrm>
          <a:prstGeom prst="rect">
            <a:avLst/>
          </a:prstGeom>
          <a:solidFill>
            <a:srgbClr val="C00000"/>
          </a:solidFill>
          <a:ln>
            <a:noFill/>
          </a:ln>
          <a:extLs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spcBef>
                <a:spcPct val="50000"/>
              </a:spcBef>
              <a:buFont typeface="Arial" panose="020B0604020202020204" pitchFamily="34" charset="0"/>
              <a:buNone/>
            </a:pPr>
            <a:r>
              <a:rPr lang="zh-CN" altLang="en-US" sz="2400" b="1">
                <a:solidFill>
                  <a:schemeClr val="bg1"/>
                </a:solidFill>
                <a:latin typeface="微软雅黑" panose="020B0503020204020204" pitchFamily="34" charset="-122"/>
                <a:ea typeface="微软雅黑" panose="020B0503020204020204" pitchFamily="34" charset="-122"/>
              </a:rPr>
              <a:t>社会经济状态</a:t>
            </a:r>
          </a:p>
        </p:txBody>
      </p:sp>
      <p:sp>
        <p:nvSpPr>
          <p:cNvPr id="33799" name="Text Box 8">
            <a:extLst>
              <a:ext uri="{FF2B5EF4-FFF2-40B4-BE49-F238E27FC236}">
                <a16:creationId xmlns:a16="http://schemas.microsoft.com/office/drawing/2014/main" id="{16CF5927-E83B-4C30-9247-CF69A55FA981}"/>
              </a:ext>
            </a:extLst>
          </p:cNvPr>
          <p:cNvSpPr txBox="1">
            <a:spLocks noChangeArrowheads="1"/>
          </p:cNvSpPr>
          <p:nvPr/>
        </p:nvSpPr>
        <p:spPr bwMode="auto">
          <a:xfrm>
            <a:off x="5508625" y="5300663"/>
            <a:ext cx="1512888" cy="523875"/>
          </a:xfrm>
          <a:prstGeom prst="rect">
            <a:avLst/>
          </a:prstGeom>
          <a:solidFill>
            <a:srgbClr val="C00000"/>
          </a:solidFill>
          <a:ln>
            <a:noFill/>
          </a:ln>
          <a:extLs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spcBef>
                <a:spcPct val="50000"/>
              </a:spcBef>
              <a:buFont typeface="Arial" panose="020B0604020202020204" pitchFamily="34" charset="0"/>
              <a:buNone/>
            </a:pPr>
            <a:r>
              <a:rPr lang="zh-CN" altLang="en-US" sz="2800" b="1">
                <a:solidFill>
                  <a:schemeClr val="bg1"/>
                </a:solidFill>
                <a:latin typeface="微软雅黑" panose="020B0503020204020204" pitchFamily="34" charset="-122"/>
                <a:ea typeface="微软雅黑" panose="020B0503020204020204" pitchFamily="34" charset="-122"/>
              </a:rPr>
              <a:t>基   因</a:t>
            </a:r>
          </a:p>
        </p:txBody>
      </p:sp>
      <p:sp>
        <p:nvSpPr>
          <p:cNvPr id="33800" name="Text Box 9">
            <a:extLst>
              <a:ext uri="{FF2B5EF4-FFF2-40B4-BE49-F238E27FC236}">
                <a16:creationId xmlns:a16="http://schemas.microsoft.com/office/drawing/2014/main" id="{B6282283-6AA6-4028-882C-7257E461DD89}"/>
              </a:ext>
            </a:extLst>
          </p:cNvPr>
          <p:cNvSpPr txBox="1">
            <a:spLocks noChangeArrowheads="1"/>
          </p:cNvSpPr>
          <p:nvPr/>
        </p:nvSpPr>
        <p:spPr bwMode="auto">
          <a:xfrm>
            <a:off x="1474788" y="5370513"/>
            <a:ext cx="2381250" cy="461962"/>
          </a:xfrm>
          <a:prstGeom prst="rect">
            <a:avLst/>
          </a:prstGeom>
          <a:solidFill>
            <a:srgbClr val="C00000"/>
          </a:solidFill>
          <a:ln>
            <a:noFill/>
          </a:ln>
          <a:extLs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spcBef>
                <a:spcPct val="50000"/>
              </a:spcBef>
              <a:buFont typeface="Arial" panose="020B0604020202020204" pitchFamily="34" charset="0"/>
              <a:buNone/>
            </a:pPr>
            <a:r>
              <a:rPr lang="zh-CN" altLang="en-US" sz="2400" b="1">
                <a:solidFill>
                  <a:schemeClr val="bg1"/>
                </a:solidFill>
                <a:latin typeface="微软雅黑" panose="020B0503020204020204" pitchFamily="34" charset="-122"/>
                <a:ea typeface="微软雅黑" panose="020B0503020204020204" pitchFamily="34" charset="-122"/>
              </a:rPr>
              <a:t>肺脏生长与发育</a:t>
            </a:r>
          </a:p>
        </p:txBody>
      </p:sp>
      <p:sp>
        <p:nvSpPr>
          <p:cNvPr id="33801" name="Text Box 10">
            <a:extLst>
              <a:ext uri="{FF2B5EF4-FFF2-40B4-BE49-F238E27FC236}">
                <a16:creationId xmlns:a16="http://schemas.microsoft.com/office/drawing/2014/main" id="{AED78EC6-6C3E-41E2-ACF6-F4EBF511982C}"/>
              </a:ext>
            </a:extLst>
          </p:cNvPr>
          <p:cNvSpPr txBox="1">
            <a:spLocks noChangeArrowheads="1"/>
          </p:cNvSpPr>
          <p:nvPr/>
        </p:nvSpPr>
        <p:spPr bwMode="auto">
          <a:xfrm>
            <a:off x="2627313" y="5876925"/>
            <a:ext cx="6373812" cy="523220"/>
          </a:xfrm>
          <a:prstGeom prst="rect">
            <a:avLst/>
          </a:prstGeom>
          <a:solidFill>
            <a:srgbClr val="0070C0"/>
          </a:solidFill>
          <a:ln>
            <a:noFill/>
          </a:ln>
          <a:extLs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Font typeface="Arial" panose="020B0604020202020204" pitchFamily="34" charset="0"/>
              <a:buNone/>
            </a:pPr>
            <a:r>
              <a:rPr lang="zh-CN" altLang="en-US" sz="1400" b="1" dirty="0">
                <a:solidFill>
                  <a:schemeClr val="bg1"/>
                </a:solidFill>
                <a:latin typeface="微软雅黑" panose="020B0503020204020204" pitchFamily="34" charset="-122"/>
                <a:ea typeface="微软雅黑" panose="020B0503020204020204" pitchFamily="34" charset="-122"/>
              </a:rPr>
              <a:t>（抗胰蛋白酶缺乏、支气管哮喘和气道高反应性是慢阻肺的危险因素，可能与机体某些基因和环境因素有关）</a:t>
            </a:r>
          </a:p>
        </p:txBody>
      </p:sp>
      <p:sp>
        <p:nvSpPr>
          <p:cNvPr id="33802" name="矩形 4">
            <a:extLst>
              <a:ext uri="{FF2B5EF4-FFF2-40B4-BE49-F238E27FC236}">
                <a16:creationId xmlns:a16="http://schemas.microsoft.com/office/drawing/2014/main" id="{489C6010-8AAE-497F-9715-E80D2A66D9CF}"/>
              </a:ext>
            </a:extLst>
          </p:cNvPr>
          <p:cNvSpPr>
            <a:spLocks noChangeArrowheads="1"/>
          </p:cNvSpPr>
          <p:nvPr/>
        </p:nvSpPr>
        <p:spPr bwMode="auto">
          <a:xfrm>
            <a:off x="0" y="6397625"/>
            <a:ext cx="4572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Font typeface="Arial" panose="020B0604020202020204" pitchFamily="34" charset="0"/>
              <a:buNone/>
            </a:pPr>
            <a:r>
              <a:rPr lang="zh-CN" altLang="en-US" sz="1200">
                <a:latin typeface="微软雅黑" panose="020B0503020204020204" pitchFamily="34" charset="-122"/>
                <a:ea typeface="微软雅黑" panose="020B0503020204020204" pitchFamily="34" charset="-122"/>
              </a:rPr>
              <a:t>中华医学会呼吸病学分会慢性阻塞性肺疾病学组</a:t>
            </a:r>
            <a:r>
              <a:rPr lang="en-US" altLang="zh-CN" sz="1200">
                <a:latin typeface="微软雅黑" panose="020B0503020204020204" pitchFamily="34" charset="-122"/>
                <a:ea typeface="微软雅黑" panose="020B0503020204020204" pitchFamily="34" charset="-122"/>
              </a:rPr>
              <a:t>. </a:t>
            </a:r>
            <a:r>
              <a:rPr lang="zh-CN" altLang="en-US" sz="1200">
                <a:latin typeface="微软雅黑" panose="020B0503020204020204" pitchFamily="34" charset="-122"/>
                <a:ea typeface="微软雅黑" panose="020B0503020204020204" pitchFamily="34" charset="-122"/>
              </a:rPr>
              <a:t>中华结核和呼吸杂志</a:t>
            </a:r>
            <a:r>
              <a:rPr lang="en-US" altLang="zh-CN" sz="1200">
                <a:latin typeface="微软雅黑" panose="020B0503020204020204" pitchFamily="34" charset="-122"/>
                <a:ea typeface="微软雅黑" panose="020B0503020204020204" pitchFamily="34" charset="-122"/>
              </a:rPr>
              <a:t>2013;36(4):1-10</a:t>
            </a:r>
            <a:endParaRPr lang="zh-CN" altLang="en-US" sz="1200">
              <a:latin typeface="微软雅黑" panose="020B0503020204020204" pitchFamily="34" charset="-122"/>
              <a:ea typeface="微软雅黑" panose="020B0503020204020204" pitchFamily="34" charset="-122"/>
            </a:endParaRPr>
          </a:p>
        </p:txBody>
      </p:sp>
      <p:sp>
        <p:nvSpPr>
          <p:cNvPr id="33803" name="Slide Number Placeholder 180">
            <a:extLst>
              <a:ext uri="{FF2B5EF4-FFF2-40B4-BE49-F238E27FC236}">
                <a16:creationId xmlns:a16="http://schemas.microsoft.com/office/drawing/2014/main" id="{EB1D4E93-839E-40A8-95B6-67654A6B76E8}"/>
              </a:ext>
            </a:extLst>
          </p:cNvPr>
          <p:cNvSpPr txBox="1">
            <a:spLocks noChangeArrowheads="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algn="r" eaLnBrk="1" hangingPunct="1">
              <a:spcBef>
                <a:spcPct val="0"/>
              </a:spcBef>
              <a:buFont typeface="Arial" panose="020B0604020202020204" pitchFamily="34" charset="0"/>
              <a:buNone/>
            </a:pPr>
            <a:fld id="{5CB89A01-1F59-42C1-89A3-3D198248D2B4}" type="slidenum">
              <a:rPr lang="zh-CN" altLang="en-US" sz="1200">
                <a:solidFill>
                  <a:srgbClr val="898989"/>
                </a:solidFill>
              </a:rPr>
              <a:pPr algn="r" eaLnBrk="1" hangingPunct="1">
                <a:spcBef>
                  <a:spcPct val="0"/>
                </a:spcBef>
                <a:buFont typeface="Arial" panose="020B0604020202020204" pitchFamily="34" charset="0"/>
                <a:buNone/>
              </a:pPr>
              <a:t>10</a:t>
            </a:fld>
            <a:endParaRPr lang="zh-CN" altLang="en-US" sz="1200">
              <a:solidFill>
                <a:srgbClr val="898989"/>
              </a:solidFill>
            </a:endParaRPr>
          </a:p>
        </p:txBody>
      </p:sp>
    </p:spTree>
    <p:extLst>
      <p:ext uri="{BB962C8B-B14F-4D97-AF65-F5344CB8AC3E}">
        <p14:creationId xmlns:p14="http://schemas.microsoft.com/office/powerpoint/2010/main" val="2427293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1701890-821E-4532-AEDA-D32E0496AAB8}"/>
              </a:ext>
            </a:extLst>
          </p:cNvPr>
          <p:cNvSpPr txBox="1">
            <a:spLocks noChangeArrowheads="1"/>
          </p:cNvSpPr>
          <p:nvPr/>
        </p:nvSpPr>
        <p:spPr>
          <a:xfrm>
            <a:off x="-792162" y="196055"/>
            <a:ext cx="9144000" cy="785813"/>
          </a:xfrm>
          <a:prstGeom prst="rect">
            <a:avLst/>
          </a:prstGeom>
        </p:spPr>
        <p:txBody>
          <a:bodyPr lIns="92075" tIns="46038" rIns="92075" bIns="46038"/>
          <a:lstStyle/>
          <a:p>
            <a:pPr algn="ctr" eaLnBrk="1" hangingPunct="1">
              <a:defRPr/>
            </a:pPr>
            <a:r>
              <a:rPr lang="zh-CN" altLang="en-US" sz="3600" b="1" dirty="0">
                <a:solidFill>
                  <a:srgbClr val="FFFF00"/>
                </a:solidFill>
                <a:latin typeface="微软雅黑" panose="020B0503020204020204" pitchFamily="34" charset="-122"/>
                <a:ea typeface="微软雅黑" panose="020B0503020204020204" pitchFamily="34" charset="-122"/>
                <a:cs typeface="Arial" pitchFamily="34" charset="0"/>
              </a:rPr>
              <a:t>慢阻肺的发病机制</a:t>
            </a:r>
          </a:p>
        </p:txBody>
      </p:sp>
      <p:sp>
        <p:nvSpPr>
          <p:cNvPr id="34819" name="矩形 7">
            <a:extLst>
              <a:ext uri="{FF2B5EF4-FFF2-40B4-BE49-F238E27FC236}">
                <a16:creationId xmlns:a16="http://schemas.microsoft.com/office/drawing/2014/main" id="{038C6860-E4B5-4786-9500-9264EB22374C}"/>
              </a:ext>
            </a:extLst>
          </p:cNvPr>
          <p:cNvSpPr>
            <a:spLocks noChangeArrowheads="1"/>
          </p:cNvSpPr>
          <p:nvPr/>
        </p:nvSpPr>
        <p:spPr bwMode="auto">
          <a:xfrm>
            <a:off x="0" y="2133600"/>
            <a:ext cx="43195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r>
              <a:rPr lang="zh-CN" altLang="en-US" sz="2800" b="1" u="sng">
                <a:solidFill>
                  <a:srgbClr val="C00000"/>
                </a:solidFill>
                <a:latin typeface="微软雅黑" panose="020B0503020204020204" pitchFamily="34" charset="-122"/>
                <a:ea typeface="微软雅黑" panose="020B0503020204020204" pitchFamily="34" charset="-122"/>
              </a:rPr>
              <a:t>气道炎症 </a:t>
            </a:r>
            <a:r>
              <a:rPr lang="zh-CN" altLang="en-US" sz="2600" b="1">
                <a:solidFill>
                  <a:srgbClr val="C00000"/>
                </a:solidFill>
                <a:latin typeface="微软雅黑" panose="020B0503020204020204" pitchFamily="34" charset="-122"/>
                <a:ea typeface="微软雅黑" panose="020B0503020204020204" pitchFamily="34" charset="-122"/>
              </a:rPr>
              <a:t>（核心机制）</a:t>
            </a:r>
          </a:p>
        </p:txBody>
      </p:sp>
      <p:sp>
        <p:nvSpPr>
          <p:cNvPr id="34820" name="矩形 8">
            <a:extLst>
              <a:ext uri="{FF2B5EF4-FFF2-40B4-BE49-F238E27FC236}">
                <a16:creationId xmlns:a16="http://schemas.microsoft.com/office/drawing/2014/main" id="{3286DDD6-0262-4430-AD8D-3B6866B5C69B}"/>
              </a:ext>
            </a:extLst>
          </p:cNvPr>
          <p:cNvSpPr>
            <a:spLocks noChangeArrowheads="1"/>
          </p:cNvSpPr>
          <p:nvPr/>
        </p:nvSpPr>
        <p:spPr bwMode="auto">
          <a:xfrm>
            <a:off x="34925" y="3121025"/>
            <a:ext cx="1865313"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r>
              <a:rPr lang="zh-CN" altLang="en-US" sz="2600" b="1" u="sng">
                <a:solidFill>
                  <a:srgbClr val="C00000"/>
                </a:solidFill>
                <a:latin typeface="微软雅黑" panose="020B0503020204020204" pitchFamily="34" charset="-122"/>
                <a:ea typeface="微软雅黑" panose="020B0503020204020204" pitchFamily="34" charset="-122"/>
              </a:rPr>
              <a:t>氧化应激</a:t>
            </a:r>
          </a:p>
        </p:txBody>
      </p:sp>
      <p:sp>
        <p:nvSpPr>
          <p:cNvPr id="34821" name="矩形 9">
            <a:extLst>
              <a:ext uri="{FF2B5EF4-FFF2-40B4-BE49-F238E27FC236}">
                <a16:creationId xmlns:a16="http://schemas.microsoft.com/office/drawing/2014/main" id="{BAB523D9-D5D6-47CA-8D3D-7A25057F47ED}"/>
              </a:ext>
            </a:extLst>
          </p:cNvPr>
          <p:cNvSpPr>
            <a:spLocks noChangeArrowheads="1"/>
          </p:cNvSpPr>
          <p:nvPr/>
        </p:nvSpPr>
        <p:spPr bwMode="auto">
          <a:xfrm>
            <a:off x="90488" y="4202113"/>
            <a:ext cx="36893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r>
              <a:rPr lang="zh-CN" altLang="en-US" sz="2600" b="1" u="sng">
                <a:solidFill>
                  <a:srgbClr val="C00000"/>
                </a:solidFill>
                <a:latin typeface="微软雅黑" panose="020B0503020204020204" pitchFamily="34" charset="-122"/>
                <a:ea typeface="微软雅黑" panose="020B0503020204020204" pitchFamily="34" charset="-122"/>
              </a:rPr>
              <a:t>蛋白酶</a:t>
            </a:r>
            <a:r>
              <a:rPr lang="en-US" altLang="en-US" sz="2600" b="1" u="sng">
                <a:solidFill>
                  <a:srgbClr val="C00000"/>
                </a:solidFill>
                <a:latin typeface="微软雅黑" panose="020B0503020204020204" pitchFamily="34" charset="-122"/>
                <a:ea typeface="微软雅黑" panose="020B0503020204020204" pitchFamily="34" charset="-122"/>
              </a:rPr>
              <a:t>/</a:t>
            </a:r>
            <a:r>
              <a:rPr lang="zh-CN" altLang="en-US" sz="2600" b="1" u="sng">
                <a:solidFill>
                  <a:srgbClr val="C00000"/>
                </a:solidFill>
                <a:latin typeface="微软雅黑" panose="020B0503020204020204" pitchFamily="34" charset="-122"/>
                <a:ea typeface="微软雅黑" panose="020B0503020204020204" pitchFamily="34" charset="-122"/>
              </a:rPr>
              <a:t>抗蛋白酶失衡</a:t>
            </a:r>
          </a:p>
        </p:txBody>
      </p:sp>
      <p:sp>
        <p:nvSpPr>
          <p:cNvPr id="7" name="Rectangle 6">
            <a:extLst>
              <a:ext uri="{FF2B5EF4-FFF2-40B4-BE49-F238E27FC236}">
                <a16:creationId xmlns:a16="http://schemas.microsoft.com/office/drawing/2014/main" id="{6EAA2F4C-831A-4B31-AC61-19F7E8D6FF19}"/>
              </a:ext>
            </a:extLst>
          </p:cNvPr>
          <p:cNvSpPr/>
          <p:nvPr/>
        </p:nvSpPr>
        <p:spPr>
          <a:xfrm>
            <a:off x="5651500" y="3716338"/>
            <a:ext cx="1296988" cy="649287"/>
          </a:xfrm>
          <a:prstGeom prst="rect">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4823" name="矩形 4">
            <a:extLst>
              <a:ext uri="{FF2B5EF4-FFF2-40B4-BE49-F238E27FC236}">
                <a16:creationId xmlns:a16="http://schemas.microsoft.com/office/drawing/2014/main" id="{717CFB2D-4DBF-41B4-A071-6AE71936A1B3}"/>
              </a:ext>
            </a:extLst>
          </p:cNvPr>
          <p:cNvSpPr>
            <a:spLocks noChangeArrowheads="1"/>
          </p:cNvSpPr>
          <p:nvPr/>
        </p:nvSpPr>
        <p:spPr bwMode="auto">
          <a:xfrm>
            <a:off x="114300" y="6021388"/>
            <a:ext cx="4572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Font typeface="Arial" panose="020B0604020202020204" pitchFamily="34" charset="0"/>
              <a:buNone/>
            </a:pPr>
            <a:r>
              <a:rPr lang="zh-CN" altLang="en-US" sz="1200">
                <a:latin typeface="微软雅黑" panose="020B0503020204020204" pitchFamily="34" charset="-122"/>
                <a:ea typeface="微软雅黑" panose="020B0503020204020204" pitchFamily="34" charset="-122"/>
              </a:rPr>
              <a:t>中华医学会呼吸病学分会慢性阻塞性肺疾病学组</a:t>
            </a:r>
            <a:r>
              <a:rPr lang="en-US" altLang="zh-CN" sz="1200">
                <a:latin typeface="微软雅黑" panose="020B0503020204020204" pitchFamily="34" charset="-122"/>
                <a:ea typeface="微软雅黑" panose="020B0503020204020204" pitchFamily="34" charset="-122"/>
              </a:rPr>
              <a:t>. </a:t>
            </a:r>
            <a:r>
              <a:rPr lang="zh-CN" altLang="en-US" sz="1200">
                <a:latin typeface="微软雅黑" panose="020B0503020204020204" pitchFamily="34" charset="-122"/>
                <a:ea typeface="微软雅黑" panose="020B0503020204020204" pitchFamily="34" charset="-122"/>
              </a:rPr>
              <a:t>中华结核和呼吸杂志</a:t>
            </a:r>
            <a:r>
              <a:rPr lang="en-US" altLang="zh-CN" sz="1200">
                <a:latin typeface="微软雅黑" panose="020B0503020204020204" pitchFamily="34" charset="-122"/>
                <a:ea typeface="微软雅黑" panose="020B0503020204020204" pitchFamily="34" charset="-122"/>
              </a:rPr>
              <a:t>2013;36(4):1-10</a:t>
            </a:r>
            <a:endParaRPr lang="zh-CN" altLang="en-US" sz="1200">
              <a:latin typeface="微软雅黑" panose="020B0503020204020204" pitchFamily="34" charset="-122"/>
              <a:ea typeface="微软雅黑" panose="020B0503020204020204" pitchFamily="34" charset="-122"/>
            </a:endParaRPr>
          </a:p>
        </p:txBody>
      </p:sp>
      <p:pic>
        <p:nvPicPr>
          <p:cNvPr id="14345" name="Picture 9">
            <a:extLst>
              <a:ext uri="{FF2B5EF4-FFF2-40B4-BE49-F238E27FC236}">
                <a16:creationId xmlns:a16="http://schemas.microsoft.com/office/drawing/2014/main" id="{CFA0891E-6EB8-420F-AB71-085BCF1D9ABA}"/>
              </a:ext>
            </a:extLst>
          </p:cNvPr>
          <p:cNvPicPr>
            <a:picLocks noChangeAspect="1" noChangeArrowheads="1"/>
          </p:cNvPicPr>
          <p:nvPr/>
        </p:nvPicPr>
        <p:blipFill>
          <a:blip r:embed="rId2" cstate="print"/>
          <a:srcRect/>
          <a:stretch>
            <a:fillRect/>
          </a:stretch>
        </p:blipFill>
        <p:spPr bwMode="auto">
          <a:xfrm>
            <a:off x="3851920" y="1124744"/>
            <a:ext cx="5133975" cy="4896643"/>
          </a:xfrm>
          <a:prstGeom prst="rect">
            <a:avLst/>
          </a:prstGeom>
          <a:no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34825" name="Slide Number Placeholder 180">
            <a:extLst>
              <a:ext uri="{FF2B5EF4-FFF2-40B4-BE49-F238E27FC236}">
                <a16:creationId xmlns:a16="http://schemas.microsoft.com/office/drawing/2014/main" id="{E8924E9F-0FB0-4E26-A017-E812D602B3D0}"/>
              </a:ext>
            </a:extLst>
          </p:cNvPr>
          <p:cNvSpPr txBox="1">
            <a:spLocks noChangeArrowheads="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algn="r" eaLnBrk="1" hangingPunct="1">
              <a:spcBef>
                <a:spcPct val="0"/>
              </a:spcBef>
              <a:buFont typeface="Arial" panose="020B0604020202020204" pitchFamily="34" charset="0"/>
              <a:buNone/>
            </a:pPr>
            <a:fld id="{CC34D406-6D5C-4044-A581-BCD5365818DB}" type="slidenum">
              <a:rPr lang="zh-CN" altLang="en-US" sz="1200">
                <a:solidFill>
                  <a:srgbClr val="898989"/>
                </a:solidFill>
              </a:rPr>
              <a:pPr algn="r" eaLnBrk="1" hangingPunct="1">
                <a:spcBef>
                  <a:spcPct val="0"/>
                </a:spcBef>
                <a:buFont typeface="Arial" panose="020B0604020202020204" pitchFamily="34" charset="0"/>
                <a:buNone/>
              </a:pPr>
              <a:t>11</a:t>
            </a:fld>
            <a:endParaRPr lang="zh-CN" altLang="en-US" sz="1200">
              <a:solidFill>
                <a:srgbClr val="898989"/>
              </a:solidFill>
            </a:endParaRPr>
          </a:p>
        </p:txBody>
      </p:sp>
    </p:spTree>
    <p:extLst>
      <p:ext uri="{BB962C8B-B14F-4D97-AF65-F5344CB8AC3E}">
        <p14:creationId xmlns:p14="http://schemas.microsoft.com/office/powerpoint/2010/main" val="3526268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506018" y="1510164"/>
            <a:ext cx="3771900" cy="738664"/>
          </a:xfrm>
          <a:prstGeom prst="rect">
            <a:avLst/>
          </a:prstGeom>
          <a:ln w="19050">
            <a:solidFill>
              <a:schemeClr val="tx1"/>
            </a:solidFill>
          </a:ln>
        </p:spPr>
        <p:style>
          <a:lnRef idx="1">
            <a:schemeClr val="accent5"/>
          </a:lnRef>
          <a:fillRef idx="2">
            <a:schemeClr val="accent5"/>
          </a:fillRef>
          <a:effectRef idx="1">
            <a:schemeClr val="accent5"/>
          </a:effectRef>
          <a:fontRef idx="minor">
            <a:schemeClr val="dk1"/>
          </a:fontRef>
        </p:style>
        <p:txBody>
          <a:bodyPr>
            <a:spAutoFit/>
          </a:bodyPr>
          <a:lstStyle/>
          <a:p>
            <a:pPr algn="ctr">
              <a:defRPr/>
            </a:pPr>
            <a:r>
              <a:rPr lang="zh-CN" altLang="en-US" sz="2400" b="1" dirty="0">
                <a:solidFill>
                  <a:srgbClr val="CC0099"/>
                </a:solidFill>
                <a:latin typeface="微软雅黑" panose="020B0503020204020204" pitchFamily="34" charset="-122"/>
                <a:ea typeface="微软雅黑" panose="020B0503020204020204" pitchFamily="34" charset="-122"/>
              </a:rPr>
              <a:t>病因学</a:t>
            </a:r>
          </a:p>
          <a:p>
            <a:pPr algn="ctr">
              <a:defRPr/>
            </a:pPr>
            <a:r>
              <a:rPr lang="zh-CN" altLang="en-US" b="1" dirty="0">
                <a:solidFill>
                  <a:srgbClr val="000000"/>
                </a:solidFill>
                <a:latin typeface="微软雅黑" panose="020B0503020204020204" pitchFamily="34" charset="-122"/>
                <a:ea typeface="微软雅黑" panose="020B0503020204020204" pitchFamily="34" charset="-122"/>
              </a:rPr>
              <a:t>吸烟和污染</a:t>
            </a:r>
            <a:r>
              <a:rPr lang="en-US" altLang="zh-CN" b="1" dirty="0">
                <a:solidFill>
                  <a:srgbClr val="000000"/>
                </a:solidFill>
                <a:latin typeface="微软雅黑" panose="020B0503020204020204" pitchFamily="34" charset="-122"/>
                <a:ea typeface="微软雅黑" panose="020B0503020204020204" pitchFamily="34" charset="-122"/>
              </a:rPr>
              <a:t>;</a:t>
            </a:r>
            <a:r>
              <a:rPr lang="zh-CN" altLang="en-US" b="1" dirty="0">
                <a:solidFill>
                  <a:srgbClr val="000000"/>
                </a:solidFill>
                <a:latin typeface="微软雅黑" panose="020B0503020204020204" pitchFamily="34" charset="-122"/>
                <a:ea typeface="微软雅黑" panose="020B0503020204020204" pitchFamily="34" charset="-122"/>
              </a:rPr>
              <a:t>宿主因素</a:t>
            </a:r>
          </a:p>
        </p:txBody>
      </p:sp>
      <p:grpSp>
        <p:nvGrpSpPr>
          <p:cNvPr id="25605" name="组合 4"/>
          <p:cNvGrpSpPr>
            <a:grpSpLocks/>
          </p:cNvGrpSpPr>
          <p:nvPr/>
        </p:nvGrpSpPr>
        <p:grpSpPr bwMode="auto">
          <a:xfrm>
            <a:off x="684213" y="2298700"/>
            <a:ext cx="7450137" cy="4546600"/>
            <a:chOff x="755650" y="1524219"/>
            <a:chExt cx="7450138" cy="4545885"/>
          </a:xfrm>
        </p:grpSpPr>
        <p:sp>
          <p:nvSpPr>
            <p:cNvPr id="25608" name="TextBox 7"/>
            <p:cNvSpPr txBox="1">
              <a:spLocks noChangeArrowheads="1"/>
            </p:cNvSpPr>
            <p:nvPr/>
          </p:nvSpPr>
          <p:spPr bwMode="auto">
            <a:xfrm>
              <a:off x="2938718" y="1838544"/>
              <a:ext cx="3095625" cy="1574800"/>
            </a:xfrm>
            <a:prstGeom prst="rect">
              <a:avLst/>
            </a:prstGeom>
            <a:gradFill rotWithShape="1">
              <a:gsLst>
                <a:gs pos="0">
                  <a:srgbClr val="DAFDA7"/>
                </a:gs>
                <a:gs pos="35001">
                  <a:srgbClr val="E4FDC2"/>
                </a:gs>
                <a:gs pos="100000">
                  <a:srgbClr val="F5FFE6"/>
                </a:gs>
              </a:gsLst>
              <a:lin ang="16200000" scaled="1"/>
            </a:gradFill>
            <a:ln w="19050" algn="ctr">
              <a:solidFill>
                <a:schemeClr val="tx1"/>
              </a:solidFill>
              <a:miter lim="800000"/>
              <a:headEnd/>
              <a:tailEnd/>
            </a:ln>
            <a:effectLst>
              <a:outerShdw dist="20000" dir="5400000" rotWithShape="0">
                <a:srgbClr val="000000">
                  <a:alpha val="37999"/>
                </a:srgbClr>
              </a:outerShdw>
            </a:effectLst>
          </p:spPr>
          <p:txBody>
            <a:bodyPr>
              <a:spAutoFit/>
            </a:bodyPr>
            <a:lstStyle>
              <a:lvl1pPr>
                <a:spcBef>
                  <a:spcPct val="20000"/>
                </a:spcBef>
                <a:buClr>
                  <a:srgbClr val="DB159D"/>
                </a:buClr>
                <a:buSzPct val="85000"/>
                <a:buFont typeface="Wingdings" panose="05000000000000000000" pitchFamily="2" charset="2"/>
                <a:buChar char="u"/>
                <a:defRPr sz="21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lr>
                  <a:srgbClr val="DB159D"/>
                </a:buClr>
                <a:buSzPct val="85000"/>
                <a:buFont typeface="Wingdings" panose="05000000000000000000" pitchFamily="2" charset="2"/>
                <a:buChar char="u"/>
                <a:defRPr sz="15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lr>
                  <a:srgbClr val="DB159D"/>
                </a:buClr>
                <a:buSzPct val="90000"/>
                <a:buFont typeface="Wingdings" panose="05000000000000000000" pitchFamily="2" charset="2"/>
                <a:buChar char="u"/>
                <a:defRPr>
                  <a:solidFill>
                    <a:schemeClr val="tx1"/>
                  </a:solidFill>
                  <a:latin typeface="Arial" panose="020B0604020202020204" pitchFamily="34" charset="0"/>
                  <a:ea typeface="方正舒体" panose="02010601030101010101" pitchFamily="2" charset="-122"/>
                </a:defRPr>
              </a:lvl3pPr>
              <a:lvl4pPr marL="1600200" indent="-228600">
                <a:spcBef>
                  <a:spcPct val="20000"/>
                </a:spcBef>
                <a:buClr>
                  <a:srgbClr val="DB159D"/>
                </a:buClr>
                <a:buFont typeface="Wingdings" panose="05000000000000000000" pitchFamily="2" charset="2"/>
                <a:buChar char="u"/>
                <a:defRPr sz="1200">
                  <a:solidFill>
                    <a:schemeClr val="tx1"/>
                  </a:solidFill>
                  <a:latin typeface="Arial" panose="020B0604020202020204" pitchFamily="34" charset="0"/>
                  <a:ea typeface="方正舒体" panose="02010601030101010101" pitchFamily="2" charset="-122"/>
                </a:defRPr>
              </a:lvl4pPr>
              <a:lvl5pPr marL="2057400" indent="-228600">
                <a:spcBef>
                  <a:spcPct val="20000"/>
                </a:spcBef>
                <a:buClr>
                  <a:srgbClr val="DB159D"/>
                </a:buClr>
                <a:buSzPct val="100000"/>
                <a:buFont typeface="Wingdings" panose="05000000000000000000" pitchFamily="2" charset="2"/>
                <a:buChar char="u"/>
                <a:defRPr sz="1000">
                  <a:solidFill>
                    <a:schemeClr val="tx1"/>
                  </a:solidFill>
                  <a:latin typeface="Arial" panose="020B0604020202020204" pitchFamily="34" charset="0"/>
                  <a:ea typeface="方正舒体" panose="02010601030101010101" pitchFamily="2" charset="-122"/>
                </a:defRPr>
              </a:lvl5pPr>
              <a:lvl6pPr marL="2514600" indent="-228600" eaLnBrk="0" fontAlgn="base" hangingPunct="0">
                <a:spcBef>
                  <a:spcPct val="20000"/>
                </a:spcBef>
                <a:spcAft>
                  <a:spcPct val="0"/>
                </a:spcAft>
                <a:buClr>
                  <a:srgbClr val="DB159D"/>
                </a:buClr>
                <a:buSzPct val="100000"/>
                <a:buFont typeface="Wingdings" panose="05000000000000000000" pitchFamily="2" charset="2"/>
                <a:buChar char="u"/>
                <a:defRPr sz="1000">
                  <a:solidFill>
                    <a:schemeClr val="tx1"/>
                  </a:solidFill>
                  <a:latin typeface="Arial" panose="020B0604020202020204" pitchFamily="34" charset="0"/>
                  <a:ea typeface="方正舒体" panose="02010601030101010101" pitchFamily="2" charset="-122"/>
                </a:defRPr>
              </a:lvl6pPr>
              <a:lvl7pPr marL="2971800" indent="-228600" eaLnBrk="0" fontAlgn="base" hangingPunct="0">
                <a:spcBef>
                  <a:spcPct val="20000"/>
                </a:spcBef>
                <a:spcAft>
                  <a:spcPct val="0"/>
                </a:spcAft>
                <a:buClr>
                  <a:srgbClr val="DB159D"/>
                </a:buClr>
                <a:buSzPct val="100000"/>
                <a:buFont typeface="Wingdings" panose="05000000000000000000" pitchFamily="2" charset="2"/>
                <a:buChar char="u"/>
                <a:defRPr sz="1000">
                  <a:solidFill>
                    <a:schemeClr val="tx1"/>
                  </a:solidFill>
                  <a:latin typeface="Arial" panose="020B0604020202020204" pitchFamily="34" charset="0"/>
                  <a:ea typeface="方正舒体" panose="02010601030101010101" pitchFamily="2" charset="-122"/>
                </a:defRPr>
              </a:lvl7pPr>
              <a:lvl8pPr marL="3429000" indent="-228600" eaLnBrk="0" fontAlgn="base" hangingPunct="0">
                <a:spcBef>
                  <a:spcPct val="20000"/>
                </a:spcBef>
                <a:spcAft>
                  <a:spcPct val="0"/>
                </a:spcAft>
                <a:buClr>
                  <a:srgbClr val="DB159D"/>
                </a:buClr>
                <a:buSzPct val="100000"/>
                <a:buFont typeface="Wingdings" panose="05000000000000000000" pitchFamily="2" charset="2"/>
                <a:buChar char="u"/>
                <a:defRPr sz="1000">
                  <a:solidFill>
                    <a:schemeClr val="tx1"/>
                  </a:solidFill>
                  <a:latin typeface="Arial" panose="020B0604020202020204" pitchFamily="34" charset="0"/>
                  <a:ea typeface="方正舒体" panose="02010601030101010101" pitchFamily="2" charset="-122"/>
                </a:defRPr>
              </a:lvl8pPr>
              <a:lvl9pPr marL="3886200" indent="-228600" eaLnBrk="0" fontAlgn="base" hangingPunct="0">
                <a:spcBef>
                  <a:spcPct val="20000"/>
                </a:spcBef>
                <a:spcAft>
                  <a:spcPct val="0"/>
                </a:spcAft>
                <a:buClr>
                  <a:srgbClr val="DB159D"/>
                </a:buClr>
                <a:buSzPct val="100000"/>
                <a:buFont typeface="Wingdings" panose="05000000000000000000" pitchFamily="2" charset="2"/>
                <a:buChar char="u"/>
                <a:defRPr sz="1000">
                  <a:solidFill>
                    <a:schemeClr val="tx1"/>
                  </a:solidFill>
                  <a:latin typeface="Arial" panose="020B0604020202020204" pitchFamily="34" charset="0"/>
                  <a:ea typeface="方正舒体" panose="02010601030101010101" pitchFamily="2" charset="-122"/>
                </a:defRPr>
              </a:lvl9pPr>
            </a:lstStyle>
            <a:p>
              <a:pPr algn="ctr" eaLnBrk="1" hangingPunct="1">
                <a:spcBef>
                  <a:spcPct val="0"/>
                </a:spcBef>
                <a:buClrTx/>
                <a:buSzTx/>
                <a:buFontTx/>
                <a:buNone/>
              </a:pPr>
              <a:r>
                <a:rPr lang="zh-CN" altLang="en-US" sz="2400" b="1" dirty="0">
                  <a:solidFill>
                    <a:srgbClr val="CC0099"/>
                  </a:solidFill>
                  <a:latin typeface="Calibri" panose="020F0502020204030204" pitchFamily="34" charset="0"/>
                </a:rPr>
                <a:t>病理生物学</a:t>
              </a:r>
            </a:p>
            <a:p>
              <a:pPr algn="ctr" eaLnBrk="1" hangingPunct="1">
                <a:spcBef>
                  <a:spcPct val="0"/>
                </a:spcBef>
                <a:buClrTx/>
                <a:buSzTx/>
                <a:buFontTx/>
                <a:buNone/>
              </a:pPr>
              <a:r>
                <a:rPr lang="zh-CN" altLang="en-US" sz="1800" b="1" dirty="0">
                  <a:solidFill>
                    <a:srgbClr val="000000"/>
                  </a:solidFill>
                </a:rPr>
                <a:t>肺脏发育受损</a:t>
              </a:r>
            </a:p>
            <a:p>
              <a:pPr algn="ctr" eaLnBrk="1" hangingPunct="1">
                <a:spcBef>
                  <a:spcPct val="0"/>
                </a:spcBef>
                <a:buClrTx/>
                <a:buSzTx/>
                <a:buFontTx/>
                <a:buNone/>
              </a:pPr>
              <a:r>
                <a:rPr lang="zh-CN" altLang="en-US" sz="1800" b="1" dirty="0">
                  <a:solidFill>
                    <a:srgbClr val="000000"/>
                  </a:solidFill>
                </a:rPr>
                <a:t>加速老化</a:t>
              </a:r>
            </a:p>
            <a:p>
              <a:pPr algn="ctr" eaLnBrk="1" hangingPunct="1">
                <a:spcBef>
                  <a:spcPct val="0"/>
                </a:spcBef>
                <a:buClrTx/>
                <a:buSzTx/>
                <a:buFontTx/>
                <a:buNone/>
              </a:pPr>
              <a:r>
                <a:rPr lang="zh-CN" altLang="en-US" sz="1800" b="1" dirty="0">
                  <a:solidFill>
                    <a:srgbClr val="000000"/>
                  </a:solidFill>
                </a:rPr>
                <a:t>肺损伤</a:t>
              </a:r>
            </a:p>
            <a:p>
              <a:pPr algn="ctr" eaLnBrk="1" hangingPunct="1">
                <a:spcBef>
                  <a:spcPct val="0"/>
                </a:spcBef>
                <a:buClrTx/>
                <a:buSzTx/>
                <a:buFontTx/>
                <a:buNone/>
              </a:pPr>
              <a:r>
                <a:rPr lang="zh-CN" altLang="en-US" sz="1800" b="1" dirty="0">
                  <a:solidFill>
                    <a:srgbClr val="000000"/>
                  </a:solidFill>
                </a:rPr>
                <a:t>肺部和全身炎症</a:t>
              </a:r>
            </a:p>
          </p:txBody>
        </p:sp>
        <p:sp>
          <p:nvSpPr>
            <p:cNvPr id="9" name="TextBox 8"/>
            <p:cNvSpPr txBox="1"/>
            <p:nvPr/>
          </p:nvSpPr>
          <p:spPr>
            <a:xfrm>
              <a:off x="3308350" y="3551744"/>
              <a:ext cx="2343150" cy="1292662"/>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a:spAutoFit/>
            </a:bodyPr>
            <a:lstStyle/>
            <a:p>
              <a:pPr algn="ctr">
                <a:defRPr/>
              </a:pPr>
              <a:r>
                <a:rPr lang="zh-CN" altLang="en-US" sz="2400" b="1" dirty="0">
                  <a:solidFill>
                    <a:srgbClr val="CC0099"/>
                  </a:solidFill>
                  <a:latin typeface="Calibri" pitchFamily="34" charset="0"/>
                  <a:ea typeface="微软雅黑" pitchFamily="34" charset="-122"/>
                </a:rPr>
                <a:t>病理学</a:t>
              </a:r>
            </a:p>
            <a:p>
              <a:pPr algn="ctr">
                <a:defRPr/>
              </a:pPr>
              <a:r>
                <a:rPr lang="zh-CN" altLang="en-US" b="1" dirty="0">
                  <a:solidFill>
                    <a:srgbClr val="000000"/>
                  </a:solidFill>
                  <a:latin typeface="微软雅黑" panose="020B0503020204020204" pitchFamily="34" charset="-122"/>
                  <a:ea typeface="微软雅黑" panose="020B0503020204020204" pitchFamily="34" charset="-122"/>
                </a:rPr>
                <a:t>小气道疾病或异常</a:t>
              </a:r>
            </a:p>
            <a:p>
              <a:pPr algn="ctr">
                <a:defRPr/>
              </a:pPr>
              <a:r>
                <a:rPr lang="zh-CN" altLang="en-US" b="1" dirty="0">
                  <a:solidFill>
                    <a:srgbClr val="000000"/>
                  </a:solidFill>
                  <a:latin typeface="微软雅黑" panose="020B0503020204020204" pitchFamily="34" charset="-122"/>
                  <a:ea typeface="微软雅黑" panose="020B0503020204020204" pitchFamily="34" charset="-122"/>
                </a:rPr>
                <a:t>肺气肿</a:t>
              </a:r>
            </a:p>
            <a:p>
              <a:pPr algn="ctr">
                <a:defRPr/>
              </a:pPr>
              <a:r>
                <a:rPr lang="zh-CN" altLang="en-US" b="1" dirty="0">
                  <a:solidFill>
                    <a:srgbClr val="000000"/>
                  </a:solidFill>
                  <a:latin typeface="微软雅黑" panose="020B0503020204020204" pitchFamily="34" charset="-122"/>
                  <a:ea typeface="微软雅黑" panose="020B0503020204020204" pitchFamily="34" charset="-122"/>
                </a:rPr>
                <a:t>全身效应</a:t>
              </a:r>
            </a:p>
          </p:txBody>
        </p:sp>
        <p:sp>
          <p:nvSpPr>
            <p:cNvPr id="25612" name="TextBox 9"/>
            <p:cNvSpPr txBox="1">
              <a:spLocks noChangeArrowheads="1"/>
            </p:cNvSpPr>
            <p:nvPr/>
          </p:nvSpPr>
          <p:spPr bwMode="auto">
            <a:xfrm>
              <a:off x="755650" y="5300663"/>
              <a:ext cx="2559050" cy="769441"/>
            </a:xfrm>
            <a:prstGeom prst="rect">
              <a:avLst/>
            </a:prstGeom>
            <a:gradFill rotWithShape="1">
              <a:gsLst>
                <a:gs pos="0">
                  <a:srgbClr val="FFA2A1"/>
                </a:gs>
                <a:gs pos="35001">
                  <a:srgbClr val="FFBEBD"/>
                </a:gs>
                <a:gs pos="100000">
                  <a:srgbClr val="FFE5E5"/>
                </a:gs>
              </a:gsLst>
              <a:lin ang="16200000" scaled="1"/>
            </a:gradFill>
            <a:ln w="19050" algn="ctr">
              <a:solidFill>
                <a:schemeClr val="tx1"/>
              </a:solidFill>
              <a:miter lim="800000"/>
              <a:headEnd/>
              <a:tailEnd/>
            </a:ln>
            <a:effectLst>
              <a:outerShdw dist="20000" dir="5400000" rotWithShape="0">
                <a:srgbClr val="000000">
                  <a:alpha val="37999"/>
                </a:srgbClr>
              </a:outerShdw>
            </a:effectLst>
          </p:spPr>
          <p:txBody>
            <a:bodyPr>
              <a:spAutoFit/>
            </a:bodyPr>
            <a:lstStyle>
              <a:lvl1pPr>
                <a:spcBef>
                  <a:spcPct val="20000"/>
                </a:spcBef>
                <a:buClr>
                  <a:srgbClr val="DB159D"/>
                </a:buClr>
                <a:buSzPct val="85000"/>
                <a:buFont typeface="Wingdings" panose="05000000000000000000" pitchFamily="2" charset="2"/>
                <a:buChar char="u"/>
                <a:defRPr sz="21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lr>
                  <a:srgbClr val="DB159D"/>
                </a:buClr>
                <a:buSzPct val="85000"/>
                <a:buFont typeface="Wingdings" panose="05000000000000000000" pitchFamily="2" charset="2"/>
                <a:buChar char="u"/>
                <a:defRPr sz="15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lr>
                  <a:srgbClr val="DB159D"/>
                </a:buClr>
                <a:buSzPct val="90000"/>
                <a:buFont typeface="Wingdings" panose="05000000000000000000" pitchFamily="2" charset="2"/>
                <a:buChar char="u"/>
                <a:defRPr>
                  <a:solidFill>
                    <a:schemeClr val="tx1"/>
                  </a:solidFill>
                  <a:latin typeface="Arial" panose="020B0604020202020204" pitchFamily="34" charset="0"/>
                  <a:ea typeface="方正舒体" panose="02010601030101010101" pitchFamily="2" charset="-122"/>
                </a:defRPr>
              </a:lvl3pPr>
              <a:lvl4pPr marL="1600200" indent="-228600">
                <a:spcBef>
                  <a:spcPct val="20000"/>
                </a:spcBef>
                <a:buClr>
                  <a:srgbClr val="DB159D"/>
                </a:buClr>
                <a:buFont typeface="Wingdings" panose="05000000000000000000" pitchFamily="2" charset="2"/>
                <a:buChar char="u"/>
                <a:defRPr sz="1200">
                  <a:solidFill>
                    <a:schemeClr val="tx1"/>
                  </a:solidFill>
                  <a:latin typeface="Arial" panose="020B0604020202020204" pitchFamily="34" charset="0"/>
                  <a:ea typeface="方正舒体" panose="02010601030101010101" pitchFamily="2" charset="-122"/>
                </a:defRPr>
              </a:lvl4pPr>
              <a:lvl5pPr marL="2057400" indent="-228600">
                <a:spcBef>
                  <a:spcPct val="20000"/>
                </a:spcBef>
                <a:buClr>
                  <a:srgbClr val="DB159D"/>
                </a:buClr>
                <a:buSzPct val="100000"/>
                <a:buFont typeface="Wingdings" panose="05000000000000000000" pitchFamily="2" charset="2"/>
                <a:buChar char="u"/>
                <a:defRPr sz="1000">
                  <a:solidFill>
                    <a:schemeClr val="tx1"/>
                  </a:solidFill>
                  <a:latin typeface="Arial" panose="020B0604020202020204" pitchFamily="34" charset="0"/>
                  <a:ea typeface="方正舒体" panose="02010601030101010101" pitchFamily="2" charset="-122"/>
                </a:defRPr>
              </a:lvl5pPr>
              <a:lvl6pPr marL="2514600" indent="-228600" eaLnBrk="0" fontAlgn="base" hangingPunct="0">
                <a:spcBef>
                  <a:spcPct val="20000"/>
                </a:spcBef>
                <a:spcAft>
                  <a:spcPct val="0"/>
                </a:spcAft>
                <a:buClr>
                  <a:srgbClr val="DB159D"/>
                </a:buClr>
                <a:buSzPct val="100000"/>
                <a:buFont typeface="Wingdings" panose="05000000000000000000" pitchFamily="2" charset="2"/>
                <a:buChar char="u"/>
                <a:defRPr sz="1000">
                  <a:solidFill>
                    <a:schemeClr val="tx1"/>
                  </a:solidFill>
                  <a:latin typeface="Arial" panose="020B0604020202020204" pitchFamily="34" charset="0"/>
                  <a:ea typeface="方正舒体" panose="02010601030101010101" pitchFamily="2" charset="-122"/>
                </a:defRPr>
              </a:lvl6pPr>
              <a:lvl7pPr marL="2971800" indent="-228600" eaLnBrk="0" fontAlgn="base" hangingPunct="0">
                <a:spcBef>
                  <a:spcPct val="20000"/>
                </a:spcBef>
                <a:spcAft>
                  <a:spcPct val="0"/>
                </a:spcAft>
                <a:buClr>
                  <a:srgbClr val="DB159D"/>
                </a:buClr>
                <a:buSzPct val="100000"/>
                <a:buFont typeface="Wingdings" panose="05000000000000000000" pitchFamily="2" charset="2"/>
                <a:buChar char="u"/>
                <a:defRPr sz="1000">
                  <a:solidFill>
                    <a:schemeClr val="tx1"/>
                  </a:solidFill>
                  <a:latin typeface="Arial" panose="020B0604020202020204" pitchFamily="34" charset="0"/>
                  <a:ea typeface="方正舒体" panose="02010601030101010101" pitchFamily="2" charset="-122"/>
                </a:defRPr>
              </a:lvl7pPr>
              <a:lvl8pPr marL="3429000" indent="-228600" eaLnBrk="0" fontAlgn="base" hangingPunct="0">
                <a:spcBef>
                  <a:spcPct val="20000"/>
                </a:spcBef>
                <a:spcAft>
                  <a:spcPct val="0"/>
                </a:spcAft>
                <a:buClr>
                  <a:srgbClr val="DB159D"/>
                </a:buClr>
                <a:buSzPct val="100000"/>
                <a:buFont typeface="Wingdings" panose="05000000000000000000" pitchFamily="2" charset="2"/>
                <a:buChar char="u"/>
                <a:defRPr sz="1000">
                  <a:solidFill>
                    <a:schemeClr val="tx1"/>
                  </a:solidFill>
                  <a:latin typeface="Arial" panose="020B0604020202020204" pitchFamily="34" charset="0"/>
                  <a:ea typeface="方正舒体" panose="02010601030101010101" pitchFamily="2" charset="-122"/>
                </a:defRPr>
              </a:lvl8pPr>
              <a:lvl9pPr marL="3886200" indent="-228600" eaLnBrk="0" fontAlgn="base" hangingPunct="0">
                <a:spcBef>
                  <a:spcPct val="20000"/>
                </a:spcBef>
                <a:spcAft>
                  <a:spcPct val="0"/>
                </a:spcAft>
                <a:buClr>
                  <a:srgbClr val="DB159D"/>
                </a:buClr>
                <a:buSzPct val="100000"/>
                <a:buFont typeface="Wingdings" panose="05000000000000000000" pitchFamily="2" charset="2"/>
                <a:buChar char="u"/>
                <a:defRPr sz="1000">
                  <a:solidFill>
                    <a:schemeClr val="tx1"/>
                  </a:solidFill>
                  <a:latin typeface="Arial" panose="020B0604020202020204" pitchFamily="34" charset="0"/>
                  <a:ea typeface="方正舒体" panose="02010601030101010101" pitchFamily="2" charset="-122"/>
                </a:defRPr>
              </a:lvl9pPr>
            </a:lstStyle>
            <a:p>
              <a:pPr algn="ctr" eaLnBrk="1" hangingPunct="1">
                <a:spcBef>
                  <a:spcPct val="0"/>
                </a:spcBef>
                <a:buClrTx/>
                <a:buSzTx/>
                <a:buFontTx/>
                <a:buNone/>
              </a:pPr>
              <a:r>
                <a:rPr lang="zh-CN" altLang="en-US" sz="2400" b="1" dirty="0">
                  <a:solidFill>
                    <a:srgbClr val="CC0099"/>
                  </a:solidFill>
                  <a:latin typeface="Calibri" panose="020F0502020204030204" pitchFamily="34" charset="0"/>
                </a:rPr>
                <a:t>气流受限</a:t>
              </a:r>
              <a:endParaRPr lang="en-US" altLang="zh-CN" sz="2400" b="1" dirty="0">
                <a:solidFill>
                  <a:srgbClr val="CC0099"/>
                </a:solidFill>
                <a:latin typeface="Calibri" panose="020F0502020204030204" pitchFamily="34" charset="0"/>
              </a:endParaRPr>
            </a:p>
            <a:p>
              <a:pPr algn="ctr" eaLnBrk="1" hangingPunct="1">
                <a:spcBef>
                  <a:spcPct val="0"/>
                </a:spcBef>
                <a:buClrTx/>
                <a:buSzTx/>
                <a:buFontTx/>
                <a:buNone/>
              </a:pPr>
              <a:r>
                <a:rPr lang="zh-CN" altLang="en-US" sz="2000" b="1" dirty="0">
                  <a:solidFill>
                    <a:srgbClr val="000000"/>
                  </a:solidFill>
                  <a:latin typeface="Calibri" panose="020F0502020204030204" pitchFamily="34" charset="0"/>
                  <a:ea typeface="宋体" panose="02010600030101010101" pitchFamily="2" charset="-122"/>
                </a:rPr>
                <a:t>持续存在的气流受限</a:t>
              </a:r>
            </a:p>
          </p:txBody>
        </p:sp>
        <p:sp>
          <p:nvSpPr>
            <p:cNvPr id="25613" name="TextBox 10"/>
            <p:cNvSpPr txBox="1">
              <a:spLocks noChangeArrowheads="1"/>
            </p:cNvSpPr>
            <p:nvPr/>
          </p:nvSpPr>
          <p:spPr bwMode="auto">
            <a:xfrm>
              <a:off x="5005388" y="5257800"/>
              <a:ext cx="3200400" cy="769441"/>
            </a:xfrm>
            <a:prstGeom prst="rect">
              <a:avLst/>
            </a:prstGeom>
            <a:gradFill rotWithShape="1">
              <a:gsLst>
                <a:gs pos="0">
                  <a:srgbClr val="FFA2A1"/>
                </a:gs>
                <a:gs pos="35001">
                  <a:srgbClr val="FFBEBD"/>
                </a:gs>
                <a:gs pos="100000">
                  <a:srgbClr val="FFE5E5"/>
                </a:gs>
              </a:gsLst>
              <a:lin ang="16200000" scaled="1"/>
            </a:gradFill>
            <a:ln w="19050" algn="ctr">
              <a:solidFill>
                <a:schemeClr val="tx1"/>
              </a:solidFill>
              <a:miter lim="800000"/>
              <a:headEnd/>
              <a:tailEnd/>
            </a:ln>
            <a:effectLst>
              <a:outerShdw dist="20000" dir="5400000" rotWithShape="0">
                <a:srgbClr val="000000">
                  <a:alpha val="37999"/>
                </a:srgbClr>
              </a:outerShdw>
            </a:effectLst>
          </p:spPr>
          <p:txBody>
            <a:bodyPr>
              <a:spAutoFit/>
            </a:bodyPr>
            <a:lstStyle>
              <a:lvl1pPr>
                <a:spcBef>
                  <a:spcPct val="20000"/>
                </a:spcBef>
                <a:buClr>
                  <a:srgbClr val="DB159D"/>
                </a:buClr>
                <a:buSzPct val="85000"/>
                <a:buFont typeface="Wingdings" panose="05000000000000000000" pitchFamily="2" charset="2"/>
                <a:buChar char="u"/>
                <a:defRPr sz="21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lr>
                  <a:srgbClr val="DB159D"/>
                </a:buClr>
                <a:buSzPct val="85000"/>
                <a:buFont typeface="Wingdings" panose="05000000000000000000" pitchFamily="2" charset="2"/>
                <a:buChar char="u"/>
                <a:defRPr sz="15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lr>
                  <a:srgbClr val="DB159D"/>
                </a:buClr>
                <a:buSzPct val="90000"/>
                <a:buFont typeface="Wingdings" panose="05000000000000000000" pitchFamily="2" charset="2"/>
                <a:buChar char="u"/>
                <a:defRPr>
                  <a:solidFill>
                    <a:schemeClr val="tx1"/>
                  </a:solidFill>
                  <a:latin typeface="Arial" panose="020B0604020202020204" pitchFamily="34" charset="0"/>
                  <a:ea typeface="方正舒体" panose="02010601030101010101" pitchFamily="2" charset="-122"/>
                </a:defRPr>
              </a:lvl3pPr>
              <a:lvl4pPr marL="1600200" indent="-228600">
                <a:spcBef>
                  <a:spcPct val="20000"/>
                </a:spcBef>
                <a:buClr>
                  <a:srgbClr val="DB159D"/>
                </a:buClr>
                <a:buFont typeface="Wingdings" panose="05000000000000000000" pitchFamily="2" charset="2"/>
                <a:buChar char="u"/>
                <a:defRPr sz="1200">
                  <a:solidFill>
                    <a:schemeClr val="tx1"/>
                  </a:solidFill>
                  <a:latin typeface="Arial" panose="020B0604020202020204" pitchFamily="34" charset="0"/>
                  <a:ea typeface="方正舒体" panose="02010601030101010101" pitchFamily="2" charset="-122"/>
                </a:defRPr>
              </a:lvl4pPr>
              <a:lvl5pPr marL="2057400" indent="-228600">
                <a:spcBef>
                  <a:spcPct val="20000"/>
                </a:spcBef>
                <a:buClr>
                  <a:srgbClr val="DB159D"/>
                </a:buClr>
                <a:buSzPct val="100000"/>
                <a:buFont typeface="Wingdings" panose="05000000000000000000" pitchFamily="2" charset="2"/>
                <a:buChar char="u"/>
                <a:defRPr sz="1000">
                  <a:solidFill>
                    <a:schemeClr val="tx1"/>
                  </a:solidFill>
                  <a:latin typeface="Arial" panose="020B0604020202020204" pitchFamily="34" charset="0"/>
                  <a:ea typeface="方正舒体" panose="02010601030101010101" pitchFamily="2" charset="-122"/>
                </a:defRPr>
              </a:lvl5pPr>
              <a:lvl6pPr marL="2514600" indent="-228600" eaLnBrk="0" fontAlgn="base" hangingPunct="0">
                <a:spcBef>
                  <a:spcPct val="20000"/>
                </a:spcBef>
                <a:spcAft>
                  <a:spcPct val="0"/>
                </a:spcAft>
                <a:buClr>
                  <a:srgbClr val="DB159D"/>
                </a:buClr>
                <a:buSzPct val="100000"/>
                <a:buFont typeface="Wingdings" panose="05000000000000000000" pitchFamily="2" charset="2"/>
                <a:buChar char="u"/>
                <a:defRPr sz="1000">
                  <a:solidFill>
                    <a:schemeClr val="tx1"/>
                  </a:solidFill>
                  <a:latin typeface="Arial" panose="020B0604020202020204" pitchFamily="34" charset="0"/>
                  <a:ea typeface="方正舒体" panose="02010601030101010101" pitchFamily="2" charset="-122"/>
                </a:defRPr>
              </a:lvl6pPr>
              <a:lvl7pPr marL="2971800" indent="-228600" eaLnBrk="0" fontAlgn="base" hangingPunct="0">
                <a:spcBef>
                  <a:spcPct val="20000"/>
                </a:spcBef>
                <a:spcAft>
                  <a:spcPct val="0"/>
                </a:spcAft>
                <a:buClr>
                  <a:srgbClr val="DB159D"/>
                </a:buClr>
                <a:buSzPct val="100000"/>
                <a:buFont typeface="Wingdings" panose="05000000000000000000" pitchFamily="2" charset="2"/>
                <a:buChar char="u"/>
                <a:defRPr sz="1000">
                  <a:solidFill>
                    <a:schemeClr val="tx1"/>
                  </a:solidFill>
                  <a:latin typeface="Arial" panose="020B0604020202020204" pitchFamily="34" charset="0"/>
                  <a:ea typeface="方正舒体" panose="02010601030101010101" pitchFamily="2" charset="-122"/>
                </a:defRPr>
              </a:lvl7pPr>
              <a:lvl8pPr marL="3429000" indent="-228600" eaLnBrk="0" fontAlgn="base" hangingPunct="0">
                <a:spcBef>
                  <a:spcPct val="20000"/>
                </a:spcBef>
                <a:spcAft>
                  <a:spcPct val="0"/>
                </a:spcAft>
                <a:buClr>
                  <a:srgbClr val="DB159D"/>
                </a:buClr>
                <a:buSzPct val="100000"/>
                <a:buFont typeface="Wingdings" panose="05000000000000000000" pitchFamily="2" charset="2"/>
                <a:buChar char="u"/>
                <a:defRPr sz="1000">
                  <a:solidFill>
                    <a:schemeClr val="tx1"/>
                  </a:solidFill>
                  <a:latin typeface="Arial" panose="020B0604020202020204" pitchFamily="34" charset="0"/>
                  <a:ea typeface="方正舒体" panose="02010601030101010101" pitchFamily="2" charset="-122"/>
                </a:defRPr>
              </a:lvl8pPr>
              <a:lvl9pPr marL="3886200" indent="-228600" eaLnBrk="0" fontAlgn="base" hangingPunct="0">
                <a:spcBef>
                  <a:spcPct val="20000"/>
                </a:spcBef>
                <a:spcAft>
                  <a:spcPct val="0"/>
                </a:spcAft>
                <a:buClr>
                  <a:srgbClr val="DB159D"/>
                </a:buClr>
                <a:buSzPct val="100000"/>
                <a:buFont typeface="Wingdings" panose="05000000000000000000" pitchFamily="2" charset="2"/>
                <a:buChar char="u"/>
                <a:defRPr sz="1000">
                  <a:solidFill>
                    <a:schemeClr val="tx1"/>
                  </a:solidFill>
                  <a:latin typeface="Arial" panose="020B0604020202020204" pitchFamily="34" charset="0"/>
                  <a:ea typeface="方正舒体" panose="02010601030101010101" pitchFamily="2" charset="-122"/>
                </a:defRPr>
              </a:lvl9pPr>
            </a:lstStyle>
            <a:p>
              <a:pPr algn="ctr" eaLnBrk="1" hangingPunct="1">
                <a:spcBef>
                  <a:spcPct val="0"/>
                </a:spcBef>
                <a:buClrTx/>
                <a:buSzTx/>
                <a:buFontTx/>
                <a:buNone/>
              </a:pPr>
              <a:r>
                <a:rPr lang="zh-CN" altLang="en-US" sz="2400" b="1" dirty="0">
                  <a:solidFill>
                    <a:srgbClr val="CC0099"/>
                  </a:solidFill>
                  <a:latin typeface="Calibri" panose="020F0502020204030204" pitchFamily="34" charset="0"/>
                </a:rPr>
                <a:t>临床表现</a:t>
              </a:r>
            </a:p>
            <a:p>
              <a:pPr algn="ctr" eaLnBrk="1" hangingPunct="1">
                <a:spcBef>
                  <a:spcPct val="0"/>
                </a:spcBef>
                <a:buClrTx/>
                <a:buSzTx/>
                <a:buFontTx/>
                <a:buNone/>
              </a:pPr>
              <a:r>
                <a:rPr lang="zh-CN" altLang="en-US" sz="2000" b="1" dirty="0">
                  <a:solidFill>
                    <a:srgbClr val="000000"/>
                  </a:solidFill>
                  <a:latin typeface="Calibri" panose="020F0502020204030204" pitchFamily="34" charset="0"/>
                  <a:ea typeface="宋体" panose="02010600030101010101" pitchFamily="2" charset="-122"/>
                </a:rPr>
                <a:t>症状</a:t>
              </a:r>
              <a:r>
                <a:rPr lang="en-US" altLang="zh-CN" sz="2000" b="1" dirty="0">
                  <a:solidFill>
                    <a:srgbClr val="000000"/>
                  </a:solidFill>
                  <a:latin typeface="Calibri" panose="020F0502020204030204" pitchFamily="34" charset="0"/>
                  <a:ea typeface="宋体" panose="02010600030101010101" pitchFamily="2" charset="-122"/>
                </a:rPr>
                <a:t>;</a:t>
              </a:r>
              <a:r>
                <a:rPr lang="zh-CN" altLang="en-US" sz="2000" b="1" dirty="0">
                  <a:solidFill>
                    <a:srgbClr val="000000"/>
                  </a:solidFill>
                  <a:latin typeface="Calibri" panose="020F0502020204030204" pitchFamily="34" charset="0"/>
                  <a:ea typeface="宋体" panose="02010600030101010101" pitchFamily="2" charset="-122"/>
                </a:rPr>
                <a:t>急性加重</a:t>
              </a:r>
              <a:r>
                <a:rPr lang="en-US" altLang="zh-CN" sz="2000" b="1" dirty="0">
                  <a:solidFill>
                    <a:srgbClr val="000000"/>
                  </a:solidFill>
                  <a:latin typeface="Calibri" panose="020F0502020204030204" pitchFamily="34" charset="0"/>
                  <a:ea typeface="宋体" panose="02010600030101010101" pitchFamily="2" charset="-122"/>
                </a:rPr>
                <a:t>;</a:t>
              </a:r>
              <a:r>
                <a:rPr lang="zh-CN" altLang="en-US" sz="2000" b="1" dirty="0">
                  <a:solidFill>
                    <a:srgbClr val="000000"/>
                  </a:solidFill>
                  <a:latin typeface="Calibri" panose="020F0502020204030204" pitchFamily="34" charset="0"/>
                  <a:ea typeface="宋体" panose="02010600030101010101" pitchFamily="2" charset="-122"/>
                </a:rPr>
                <a:t>合并症</a:t>
              </a:r>
            </a:p>
          </p:txBody>
        </p:sp>
        <p:cxnSp>
          <p:nvCxnSpPr>
            <p:cNvPr id="25614" name="Straight Arrow Connector 13"/>
            <p:cNvCxnSpPr>
              <a:cxnSpLocks noChangeShapeType="1"/>
            </p:cNvCxnSpPr>
            <p:nvPr/>
          </p:nvCxnSpPr>
          <p:spPr bwMode="auto">
            <a:xfrm flipH="1">
              <a:off x="4486531" y="3489038"/>
              <a:ext cx="1587" cy="125412"/>
            </a:xfrm>
            <a:prstGeom prst="straightConnector1">
              <a:avLst/>
            </a:prstGeom>
            <a:noFill/>
            <a:ln w="57150" algn="ctr">
              <a:solidFill>
                <a:srgbClr val="CC0099"/>
              </a:solidFill>
              <a:round/>
              <a:headEnd/>
              <a:tailEnd type="triangle" w="med" len="med"/>
            </a:ln>
            <a:extLst>
              <a:ext uri="{909E8E84-426E-40DD-AFC4-6F175D3DCCD1}">
                <a14:hiddenFill xmlns:a14="http://schemas.microsoft.com/office/drawing/2010/main">
                  <a:noFill/>
                </a14:hiddenFill>
              </a:ext>
            </a:extLst>
          </p:spPr>
        </p:cxnSp>
        <p:cxnSp>
          <p:nvCxnSpPr>
            <p:cNvPr id="25615" name="Straight Arrow Connector 14"/>
            <p:cNvCxnSpPr>
              <a:cxnSpLocks noChangeShapeType="1"/>
            </p:cNvCxnSpPr>
            <p:nvPr/>
          </p:nvCxnSpPr>
          <p:spPr bwMode="auto">
            <a:xfrm flipH="1">
              <a:off x="2124075" y="4724400"/>
              <a:ext cx="1204913" cy="566738"/>
            </a:xfrm>
            <a:prstGeom prst="straightConnector1">
              <a:avLst/>
            </a:prstGeom>
            <a:noFill/>
            <a:ln w="57150" algn="ctr">
              <a:solidFill>
                <a:srgbClr val="CC0099"/>
              </a:solidFill>
              <a:round/>
              <a:headEnd/>
              <a:tailEnd type="triangle" w="med" len="med"/>
            </a:ln>
            <a:extLst>
              <a:ext uri="{909E8E84-426E-40DD-AFC4-6F175D3DCCD1}">
                <a14:hiddenFill xmlns:a14="http://schemas.microsoft.com/office/drawing/2010/main">
                  <a:noFill/>
                </a14:hiddenFill>
              </a:ext>
            </a:extLst>
          </p:spPr>
        </p:cxnSp>
        <p:cxnSp>
          <p:nvCxnSpPr>
            <p:cNvPr id="25616" name="Straight Arrow Connector 17"/>
            <p:cNvCxnSpPr>
              <a:cxnSpLocks noChangeShapeType="1"/>
            </p:cNvCxnSpPr>
            <p:nvPr/>
          </p:nvCxnSpPr>
          <p:spPr bwMode="auto">
            <a:xfrm>
              <a:off x="5673725" y="4781550"/>
              <a:ext cx="676275" cy="476250"/>
            </a:xfrm>
            <a:prstGeom prst="straightConnector1">
              <a:avLst/>
            </a:prstGeom>
            <a:noFill/>
            <a:ln w="57150" algn="ctr">
              <a:solidFill>
                <a:srgbClr val="CC0099"/>
              </a:solidFill>
              <a:round/>
              <a:headEnd/>
              <a:tailEnd type="triangle" w="med" len="med"/>
            </a:ln>
            <a:extLst>
              <a:ext uri="{909E8E84-426E-40DD-AFC4-6F175D3DCCD1}">
                <a14:hiddenFill xmlns:a14="http://schemas.microsoft.com/office/drawing/2010/main">
                  <a:noFill/>
                </a14:hiddenFill>
              </a:ext>
            </a:extLst>
          </p:spPr>
        </p:cxnSp>
        <p:cxnSp>
          <p:nvCxnSpPr>
            <p:cNvPr id="25617" name="Straight Arrow Connector 21"/>
            <p:cNvCxnSpPr>
              <a:cxnSpLocks noChangeShapeType="1"/>
            </p:cNvCxnSpPr>
            <p:nvPr/>
          </p:nvCxnSpPr>
          <p:spPr bwMode="auto">
            <a:xfrm flipV="1">
              <a:off x="3348038" y="5805488"/>
              <a:ext cx="1657350" cy="6350"/>
            </a:xfrm>
            <a:prstGeom prst="straightConnector1">
              <a:avLst/>
            </a:prstGeom>
            <a:noFill/>
            <a:ln w="57150" algn="ctr">
              <a:solidFill>
                <a:srgbClr val="CC0099"/>
              </a:solidFill>
              <a:round/>
              <a:headEnd/>
              <a:tailEnd type="triangle" w="med" len="med"/>
            </a:ln>
            <a:extLst>
              <a:ext uri="{909E8E84-426E-40DD-AFC4-6F175D3DCCD1}">
                <a14:hiddenFill xmlns:a14="http://schemas.microsoft.com/office/drawing/2010/main">
                  <a:noFill/>
                </a14:hiddenFill>
              </a:ext>
            </a:extLst>
          </p:spPr>
        </p:cxnSp>
        <p:cxnSp>
          <p:nvCxnSpPr>
            <p:cNvPr id="25618" name="Straight Arrow Connector 18"/>
            <p:cNvCxnSpPr>
              <a:cxnSpLocks noChangeShapeType="1"/>
            </p:cNvCxnSpPr>
            <p:nvPr/>
          </p:nvCxnSpPr>
          <p:spPr bwMode="auto">
            <a:xfrm>
              <a:off x="4486530" y="1524219"/>
              <a:ext cx="1587" cy="314325"/>
            </a:xfrm>
            <a:prstGeom prst="straightConnector1">
              <a:avLst/>
            </a:prstGeom>
            <a:noFill/>
            <a:ln w="57150" algn="ctr">
              <a:solidFill>
                <a:srgbClr val="CC0099"/>
              </a:solidFill>
              <a:round/>
              <a:headEnd/>
              <a:tailEnd type="triangle" w="med" len="med"/>
            </a:ln>
            <a:extLst>
              <a:ext uri="{909E8E84-426E-40DD-AFC4-6F175D3DCCD1}">
                <a14:hiddenFill xmlns:a14="http://schemas.microsoft.com/office/drawing/2010/main">
                  <a:noFill/>
                </a14:hiddenFill>
              </a:ext>
            </a:extLst>
          </p:spPr>
        </p:cxnSp>
      </p:grpSp>
      <p:sp>
        <p:nvSpPr>
          <p:cNvPr id="6" name="标题 5"/>
          <p:cNvSpPr>
            <a:spLocks noGrp="1"/>
          </p:cNvSpPr>
          <p:nvPr>
            <p:ph type="title"/>
          </p:nvPr>
        </p:nvSpPr>
        <p:spPr>
          <a:xfrm>
            <a:off x="178334" y="-31383"/>
            <a:ext cx="7853883" cy="990600"/>
          </a:xfrm>
        </p:spPr>
        <p:txBody>
          <a:bodyPr>
            <a:noAutofit/>
          </a:bodyPr>
          <a:lstStyle/>
          <a:p>
            <a:pPr algn="l">
              <a:defRPr/>
            </a:pPr>
            <a:r>
              <a:rPr lang="zh-CN" altLang="en-US" sz="3200" dirty="0">
                <a:latin typeface="微软雅黑" panose="020B0503020204020204" pitchFamily="34" charset="-122"/>
                <a:ea typeface="微软雅黑" panose="020B0503020204020204" pitchFamily="34" charset="-122"/>
              </a:rPr>
              <a:t>导致慢阻肺气流受限和临床表现的病因学、病理生物学和病理学</a:t>
            </a:r>
          </a:p>
        </p:txBody>
      </p:sp>
    </p:spTree>
    <p:extLst>
      <p:ext uri="{BB962C8B-B14F-4D97-AF65-F5344CB8AC3E}">
        <p14:creationId xmlns:p14="http://schemas.microsoft.com/office/powerpoint/2010/main" val="101520619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2">
            <a:extLst>
              <a:ext uri="{FF2B5EF4-FFF2-40B4-BE49-F238E27FC236}">
                <a16:creationId xmlns:a16="http://schemas.microsoft.com/office/drawing/2014/main" id="{772AA5C8-99C3-4603-93C2-8421232823F0}"/>
              </a:ext>
            </a:extLst>
          </p:cNvPr>
          <p:cNvSpPr>
            <a:spLocks noChangeArrowheads="1"/>
          </p:cNvSpPr>
          <p:nvPr/>
        </p:nvSpPr>
        <p:spPr bwMode="auto">
          <a:xfrm>
            <a:off x="1673225" y="2941638"/>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Font typeface="Arial" panose="020B0604020202020204" pitchFamily="34" charset="0"/>
              <a:buNone/>
            </a:pPr>
            <a:endParaRPr lang="zh-CN" altLang="en-US" sz="1800">
              <a:ea typeface="华文细黑" panose="02010600040101010101" pitchFamily="2" charset="-122"/>
            </a:endParaRPr>
          </a:p>
        </p:txBody>
      </p:sp>
      <p:sp>
        <p:nvSpPr>
          <p:cNvPr id="36868" name="Rectangle 32">
            <a:extLst>
              <a:ext uri="{FF2B5EF4-FFF2-40B4-BE49-F238E27FC236}">
                <a16:creationId xmlns:a16="http://schemas.microsoft.com/office/drawing/2014/main" id="{E34DCE75-841A-4139-8E07-D303F3D7918D}"/>
              </a:ext>
            </a:extLst>
          </p:cNvPr>
          <p:cNvSpPr>
            <a:spLocks noChangeArrowheads="1"/>
          </p:cNvSpPr>
          <p:nvPr/>
        </p:nvSpPr>
        <p:spPr bwMode="auto">
          <a:xfrm>
            <a:off x="1673225" y="4003675"/>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Font typeface="Arial" panose="020B0604020202020204" pitchFamily="34" charset="0"/>
              <a:buNone/>
            </a:pPr>
            <a:endParaRPr lang="zh-CN" altLang="en-US" sz="1800">
              <a:ea typeface="华文细黑" panose="02010600040101010101" pitchFamily="2" charset="-122"/>
            </a:endParaRPr>
          </a:p>
        </p:txBody>
      </p:sp>
      <p:grpSp>
        <p:nvGrpSpPr>
          <p:cNvPr id="36869" name="组合 39">
            <a:extLst>
              <a:ext uri="{FF2B5EF4-FFF2-40B4-BE49-F238E27FC236}">
                <a16:creationId xmlns:a16="http://schemas.microsoft.com/office/drawing/2014/main" id="{ACF91785-5AF4-43C2-A526-3ABFEAABF921}"/>
              </a:ext>
            </a:extLst>
          </p:cNvPr>
          <p:cNvGrpSpPr>
            <a:grpSpLocks/>
          </p:cNvGrpSpPr>
          <p:nvPr/>
        </p:nvGrpSpPr>
        <p:grpSpPr bwMode="auto">
          <a:xfrm>
            <a:off x="1042988" y="1700213"/>
            <a:ext cx="6913562" cy="865187"/>
            <a:chOff x="971600" y="1203598"/>
            <a:chExt cx="6912768" cy="864096"/>
          </a:xfrm>
        </p:grpSpPr>
        <p:sp>
          <p:nvSpPr>
            <p:cNvPr id="41" name="圆角矩形 40">
              <a:extLst>
                <a:ext uri="{FF2B5EF4-FFF2-40B4-BE49-F238E27FC236}">
                  <a16:creationId xmlns:a16="http://schemas.microsoft.com/office/drawing/2014/main" id="{AC085262-B987-48C4-9C82-EE964B366711}"/>
                </a:ext>
              </a:extLst>
            </p:cNvPr>
            <p:cNvSpPr/>
            <p:nvPr/>
          </p:nvSpPr>
          <p:spPr>
            <a:xfrm>
              <a:off x="971600" y="1203598"/>
              <a:ext cx="6912768" cy="864096"/>
            </a:xfrm>
            <a:prstGeom prst="roundRect">
              <a:avLst>
                <a:gd name="adj" fmla="val 50000"/>
              </a:avLst>
            </a:prstGeom>
            <a:gradFill flip="none" rotWithShape="1">
              <a:gsLst>
                <a:gs pos="13000">
                  <a:srgbClr val="FCFCFC"/>
                </a:gs>
                <a:gs pos="100000">
                  <a:srgbClr val="CCCCCC"/>
                </a:gs>
              </a:gsLst>
              <a:lin ang="5400000" scaled="0"/>
              <a:tileRect/>
            </a:gradFill>
            <a:ln w="12700">
              <a:gradFill>
                <a:gsLst>
                  <a:gs pos="23000">
                    <a:schemeClr val="bg1">
                      <a:lumMod val="85000"/>
                    </a:schemeClr>
                  </a:gs>
                  <a:gs pos="100000">
                    <a:schemeClr val="bg1"/>
                  </a:gs>
                </a:gsLst>
                <a:lin ang="180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圆角矩形 41">
              <a:extLst>
                <a:ext uri="{FF2B5EF4-FFF2-40B4-BE49-F238E27FC236}">
                  <a16:creationId xmlns:a16="http://schemas.microsoft.com/office/drawing/2014/main" id="{07C985F8-5064-48F4-BE84-ACAB2406E2D5}"/>
                </a:ext>
              </a:extLst>
            </p:cNvPr>
            <p:cNvSpPr/>
            <p:nvPr/>
          </p:nvSpPr>
          <p:spPr>
            <a:xfrm>
              <a:off x="1197673" y="1262628"/>
              <a:ext cx="6460622" cy="746035"/>
            </a:xfrm>
            <a:prstGeom prst="roundRect">
              <a:avLst>
                <a:gd name="adj" fmla="val 50000"/>
              </a:avLst>
            </a:prstGeom>
            <a:gradFill flip="none" rotWithShape="1">
              <a:gsLst>
                <a:gs pos="81000">
                  <a:srgbClr val="FCFCFC"/>
                </a:gs>
                <a:gs pos="0">
                  <a:srgbClr val="CCCCCC"/>
                </a:gs>
              </a:gsLst>
              <a:lin ang="5400000" scaled="0"/>
              <a:tileRect/>
            </a:gradFill>
            <a:ln w="12700">
              <a:gradFill>
                <a:gsLst>
                  <a:gs pos="89000">
                    <a:schemeClr val="bg1">
                      <a:lumMod val="85000"/>
                    </a:schemeClr>
                  </a:gs>
                  <a:gs pos="0">
                    <a:schemeClr val="bg1"/>
                  </a:gs>
                </a:gsLst>
                <a:lin ang="72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椭圆 42">
              <a:extLst>
                <a:ext uri="{FF2B5EF4-FFF2-40B4-BE49-F238E27FC236}">
                  <a16:creationId xmlns:a16="http://schemas.microsoft.com/office/drawing/2014/main" id="{F9A2045E-275D-4C9D-A327-25B384FA95B6}"/>
                </a:ext>
              </a:extLst>
            </p:cNvPr>
            <p:cNvSpPr/>
            <p:nvPr/>
          </p:nvSpPr>
          <p:spPr>
            <a:xfrm>
              <a:off x="1289064" y="1325681"/>
              <a:ext cx="619054" cy="619930"/>
            </a:xfrm>
            <a:prstGeom prst="ellipse">
              <a:avLst/>
            </a:prstGeom>
            <a:gradFill flip="none" rotWithShape="1">
              <a:gsLst>
                <a:gs pos="81000">
                  <a:srgbClr val="FCFCFC"/>
                </a:gs>
                <a:gs pos="0">
                  <a:schemeClr val="bg1">
                    <a:lumMod val="65000"/>
                  </a:schemeClr>
                </a:gs>
              </a:gsLst>
              <a:lin ang="5400000" scaled="0"/>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椭圆 43">
              <a:extLst>
                <a:ext uri="{FF2B5EF4-FFF2-40B4-BE49-F238E27FC236}">
                  <a16:creationId xmlns:a16="http://schemas.microsoft.com/office/drawing/2014/main" id="{694BF325-610C-4AEA-858B-3887C9C89665}"/>
                </a:ext>
              </a:extLst>
            </p:cNvPr>
            <p:cNvSpPr/>
            <p:nvPr/>
          </p:nvSpPr>
          <p:spPr>
            <a:xfrm>
              <a:off x="1328804" y="1366293"/>
              <a:ext cx="538704" cy="538704"/>
            </a:xfrm>
            <a:prstGeom prst="ellipse">
              <a:avLst/>
            </a:prstGeom>
            <a:solidFill>
              <a:srgbClr val="C00000"/>
            </a:solidFill>
            <a:ln w="12700">
              <a:noFill/>
            </a:ln>
            <a:effectLst>
              <a:innerShdw blurRad="63500" dist="50800" dir="16200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燕尾形 44">
              <a:extLst>
                <a:ext uri="{FF2B5EF4-FFF2-40B4-BE49-F238E27FC236}">
                  <a16:creationId xmlns:a16="http://schemas.microsoft.com/office/drawing/2014/main" id="{189F5CF8-8604-4D3B-85CB-ECE2CB4F0FC2}"/>
                </a:ext>
              </a:extLst>
            </p:cNvPr>
            <p:cNvSpPr/>
            <p:nvPr/>
          </p:nvSpPr>
          <p:spPr>
            <a:xfrm flipH="1">
              <a:off x="7712938" y="1588874"/>
              <a:ext cx="92064" cy="91959"/>
            </a:xfrm>
            <a:prstGeom prst="chevron">
              <a:avLst>
                <a:gd name="adj" fmla="val 63227"/>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36925" name="TextBox 45">
              <a:extLst>
                <a:ext uri="{FF2B5EF4-FFF2-40B4-BE49-F238E27FC236}">
                  <a16:creationId xmlns:a16="http://schemas.microsoft.com/office/drawing/2014/main" id="{D8ADF99A-0D93-4AA2-A6C1-6DEC5E1C7261}"/>
                </a:ext>
              </a:extLst>
            </p:cNvPr>
            <p:cNvSpPr txBox="1">
              <a:spLocks noChangeArrowheads="1"/>
            </p:cNvSpPr>
            <p:nvPr/>
          </p:nvSpPr>
          <p:spPr bwMode="auto">
            <a:xfrm>
              <a:off x="1380714" y="1466369"/>
              <a:ext cx="43488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spcBef>
                  <a:spcPct val="0"/>
                </a:spcBef>
                <a:buFont typeface="Arial" panose="020B0604020202020204" pitchFamily="34" charset="0"/>
                <a:buNone/>
              </a:pPr>
              <a:r>
                <a:rPr lang="en-US" altLang="zh-CN" sz="1600" b="1">
                  <a:solidFill>
                    <a:schemeClr val="bg1"/>
                  </a:solidFill>
                  <a:latin typeface="Arial" panose="020B0604020202020204" pitchFamily="34" charset="0"/>
                </a:rPr>
                <a:t>01</a:t>
              </a:r>
              <a:endParaRPr lang="zh-CN" altLang="en-US" sz="1600" b="1">
                <a:solidFill>
                  <a:schemeClr val="bg1"/>
                </a:solidFill>
                <a:latin typeface="Arial" panose="020B0604020202020204" pitchFamily="34" charset="0"/>
              </a:endParaRPr>
            </a:p>
          </p:txBody>
        </p:sp>
        <p:sp>
          <p:nvSpPr>
            <p:cNvPr id="47" name="TextBox 46">
              <a:extLst>
                <a:ext uri="{FF2B5EF4-FFF2-40B4-BE49-F238E27FC236}">
                  <a16:creationId xmlns:a16="http://schemas.microsoft.com/office/drawing/2014/main" id="{96325DCD-6416-42B8-9BA5-C688701DE827}"/>
                </a:ext>
              </a:extLst>
            </p:cNvPr>
            <p:cNvSpPr txBox="1"/>
            <p:nvPr/>
          </p:nvSpPr>
          <p:spPr>
            <a:xfrm>
              <a:off x="2123993" y="1392272"/>
              <a:ext cx="5287355" cy="461380"/>
            </a:xfrm>
            <a:prstGeom prst="rect">
              <a:avLst/>
            </a:prstGeom>
            <a:noFill/>
          </p:spPr>
          <p:txBody>
            <a:bodyPr anchor="ctr">
              <a:spAutoFit/>
            </a:bodyPr>
            <a:lstStyle/>
            <a:p>
              <a:pPr eaLnBrk="1" fontAlgn="auto" hangingPunct="1">
                <a:spcBef>
                  <a:spcPts val="0"/>
                </a:spcBef>
                <a:spcAft>
                  <a:spcPts val="0"/>
                </a:spcAft>
                <a:defRPr/>
              </a:pPr>
              <a:r>
                <a:rPr lang="zh-CN" altLang="en-US" sz="2400" b="1" dirty="0">
                  <a:solidFill>
                    <a:schemeClr val="bg1">
                      <a:lumMod val="75000"/>
                    </a:schemeClr>
                  </a:solidFill>
                  <a:latin typeface="微软雅黑" panose="020B0503020204020204" pitchFamily="34" charset="-122"/>
                  <a:ea typeface="微软雅黑" panose="020B0503020204020204" pitchFamily="34" charset="-122"/>
                  <a:cs typeface="Arial" pitchFamily="34" charset="0"/>
                </a:rPr>
                <a:t>慢阻肺的定义与发生机制</a:t>
              </a:r>
            </a:p>
          </p:txBody>
        </p:sp>
      </p:grpSp>
      <p:grpSp>
        <p:nvGrpSpPr>
          <p:cNvPr id="36870" name="组合 48">
            <a:extLst>
              <a:ext uri="{FF2B5EF4-FFF2-40B4-BE49-F238E27FC236}">
                <a16:creationId xmlns:a16="http://schemas.microsoft.com/office/drawing/2014/main" id="{954EA064-0B84-428A-8A75-9E1929189215}"/>
              </a:ext>
            </a:extLst>
          </p:cNvPr>
          <p:cNvGrpSpPr>
            <a:grpSpLocks/>
          </p:cNvGrpSpPr>
          <p:nvPr/>
        </p:nvGrpSpPr>
        <p:grpSpPr bwMode="auto">
          <a:xfrm>
            <a:off x="1042988" y="2781300"/>
            <a:ext cx="6913562" cy="863600"/>
            <a:chOff x="971600" y="1203598"/>
            <a:chExt cx="6912768" cy="864096"/>
          </a:xfrm>
        </p:grpSpPr>
        <p:sp>
          <p:nvSpPr>
            <p:cNvPr id="50" name="圆角矩形 49">
              <a:extLst>
                <a:ext uri="{FF2B5EF4-FFF2-40B4-BE49-F238E27FC236}">
                  <a16:creationId xmlns:a16="http://schemas.microsoft.com/office/drawing/2014/main" id="{771227A6-A8AF-43BC-8181-E68FB929B651}"/>
                </a:ext>
              </a:extLst>
            </p:cNvPr>
            <p:cNvSpPr/>
            <p:nvPr/>
          </p:nvSpPr>
          <p:spPr>
            <a:xfrm>
              <a:off x="971600" y="1203598"/>
              <a:ext cx="6912768" cy="864096"/>
            </a:xfrm>
            <a:prstGeom prst="roundRect">
              <a:avLst>
                <a:gd name="adj" fmla="val 50000"/>
              </a:avLst>
            </a:prstGeom>
            <a:gradFill flip="none" rotWithShape="1">
              <a:gsLst>
                <a:gs pos="13000">
                  <a:srgbClr val="FCFCFC"/>
                </a:gs>
                <a:gs pos="100000">
                  <a:srgbClr val="CCCCCC"/>
                </a:gs>
              </a:gsLst>
              <a:lin ang="5400000" scaled="0"/>
              <a:tileRect/>
            </a:gradFill>
            <a:ln w="12700">
              <a:gradFill>
                <a:gsLst>
                  <a:gs pos="23000">
                    <a:schemeClr val="bg1">
                      <a:lumMod val="85000"/>
                    </a:schemeClr>
                  </a:gs>
                  <a:gs pos="100000">
                    <a:schemeClr val="bg1"/>
                  </a:gs>
                </a:gsLst>
                <a:lin ang="180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 name="圆角矩形 50">
              <a:extLst>
                <a:ext uri="{FF2B5EF4-FFF2-40B4-BE49-F238E27FC236}">
                  <a16:creationId xmlns:a16="http://schemas.microsoft.com/office/drawing/2014/main" id="{394745A7-7CA9-4C90-BE06-4B0F9FAD94DC}"/>
                </a:ext>
              </a:extLst>
            </p:cNvPr>
            <p:cNvSpPr/>
            <p:nvPr/>
          </p:nvSpPr>
          <p:spPr>
            <a:xfrm>
              <a:off x="1197673" y="1262628"/>
              <a:ext cx="6460622" cy="746035"/>
            </a:xfrm>
            <a:prstGeom prst="roundRect">
              <a:avLst>
                <a:gd name="adj" fmla="val 50000"/>
              </a:avLst>
            </a:prstGeom>
            <a:gradFill flip="none" rotWithShape="1">
              <a:gsLst>
                <a:gs pos="81000">
                  <a:srgbClr val="FCFCFC"/>
                </a:gs>
                <a:gs pos="0">
                  <a:srgbClr val="CCCCCC"/>
                </a:gs>
              </a:gsLst>
              <a:lin ang="5400000" scaled="0"/>
              <a:tileRect/>
            </a:gradFill>
            <a:ln w="12700">
              <a:gradFill>
                <a:gsLst>
                  <a:gs pos="89000">
                    <a:schemeClr val="bg1">
                      <a:lumMod val="85000"/>
                    </a:schemeClr>
                  </a:gs>
                  <a:gs pos="0">
                    <a:schemeClr val="bg1"/>
                  </a:gs>
                </a:gsLst>
                <a:lin ang="72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椭圆 51">
              <a:extLst>
                <a:ext uri="{FF2B5EF4-FFF2-40B4-BE49-F238E27FC236}">
                  <a16:creationId xmlns:a16="http://schemas.microsoft.com/office/drawing/2014/main" id="{D50E5303-7FCD-4C0F-98D2-E6A60D827D5A}"/>
                </a:ext>
              </a:extLst>
            </p:cNvPr>
            <p:cNvSpPr/>
            <p:nvPr/>
          </p:nvSpPr>
          <p:spPr>
            <a:xfrm>
              <a:off x="1289064" y="1325906"/>
              <a:ext cx="619054" cy="619481"/>
            </a:xfrm>
            <a:prstGeom prst="ellipse">
              <a:avLst/>
            </a:prstGeom>
            <a:gradFill flip="none" rotWithShape="1">
              <a:gsLst>
                <a:gs pos="81000">
                  <a:srgbClr val="FCFCFC"/>
                </a:gs>
                <a:gs pos="0">
                  <a:schemeClr val="bg1">
                    <a:lumMod val="65000"/>
                  </a:schemeClr>
                </a:gs>
              </a:gsLst>
              <a:lin ang="5400000" scaled="0"/>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燕尾形 53">
              <a:extLst>
                <a:ext uri="{FF2B5EF4-FFF2-40B4-BE49-F238E27FC236}">
                  <a16:creationId xmlns:a16="http://schemas.microsoft.com/office/drawing/2014/main" id="{38A8611A-6F49-4A7C-A6F6-66BB71BB625F}"/>
                </a:ext>
              </a:extLst>
            </p:cNvPr>
            <p:cNvSpPr/>
            <p:nvPr/>
          </p:nvSpPr>
          <p:spPr>
            <a:xfrm flipH="1">
              <a:off x="7712938" y="1589583"/>
              <a:ext cx="92064" cy="90539"/>
            </a:xfrm>
            <a:prstGeom prst="chevron">
              <a:avLst>
                <a:gd name="adj" fmla="val 63227"/>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grpSp>
        <p:nvGrpSpPr>
          <p:cNvPr id="36871" name="组合 57">
            <a:extLst>
              <a:ext uri="{FF2B5EF4-FFF2-40B4-BE49-F238E27FC236}">
                <a16:creationId xmlns:a16="http://schemas.microsoft.com/office/drawing/2014/main" id="{9FB5BA7F-9C23-4021-B66A-FCD0D6964374}"/>
              </a:ext>
            </a:extLst>
          </p:cNvPr>
          <p:cNvGrpSpPr>
            <a:grpSpLocks/>
          </p:cNvGrpSpPr>
          <p:nvPr/>
        </p:nvGrpSpPr>
        <p:grpSpPr bwMode="auto">
          <a:xfrm>
            <a:off x="1042988" y="3860800"/>
            <a:ext cx="6913562" cy="863600"/>
            <a:chOff x="971600" y="1203598"/>
            <a:chExt cx="6912768" cy="864096"/>
          </a:xfrm>
        </p:grpSpPr>
        <p:sp>
          <p:nvSpPr>
            <p:cNvPr id="59" name="圆角矩形 58">
              <a:extLst>
                <a:ext uri="{FF2B5EF4-FFF2-40B4-BE49-F238E27FC236}">
                  <a16:creationId xmlns:a16="http://schemas.microsoft.com/office/drawing/2014/main" id="{063A09EE-F021-43E8-9EF7-6FE876826E62}"/>
                </a:ext>
              </a:extLst>
            </p:cNvPr>
            <p:cNvSpPr/>
            <p:nvPr/>
          </p:nvSpPr>
          <p:spPr>
            <a:xfrm>
              <a:off x="971600" y="1203598"/>
              <a:ext cx="6912768" cy="864096"/>
            </a:xfrm>
            <a:prstGeom prst="roundRect">
              <a:avLst>
                <a:gd name="adj" fmla="val 50000"/>
              </a:avLst>
            </a:prstGeom>
            <a:gradFill flip="none" rotWithShape="1">
              <a:gsLst>
                <a:gs pos="13000">
                  <a:srgbClr val="FCFCFC"/>
                </a:gs>
                <a:gs pos="100000">
                  <a:srgbClr val="CCCCCC"/>
                </a:gs>
              </a:gsLst>
              <a:lin ang="5400000" scaled="0"/>
              <a:tileRect/>
            </a:gradFill>
            <a:ln w="12700">
              <a:gradFill>
                <a:gsLst>
                  <a:gs pos="23000">
                    <a:schemeClr val="bg1">
                      <a:lumMod val="85000"/>
                    </a:schemeClr>
                  </a:gs>
                  <a:gs pos="100000">
                    <a:schemeClr val="bg1"/>
                  </a:gs>
                </a:gsLst>
                <a:lin ang="180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0" name="圆角矩形 59">
              <a:extLst>
                <a:ext uri="{FF2B5EF4-FFF2-40B4-BE49-F238E27FC236}">
                  <a16:creationId xmlns:a16="http://schemas.microsoft.com/office/drawing/2014/main" id="{09DA9CCA-BA2C-4770-8607-728374E35A23}"/>
                </a:ext>
              </a:extLst>
            </p:cNvPr>
            <p:cNvSpPr/>
            <p:nvPr/>
          </p:nvSpPr>
          <p:spPr>
            <a:xfrm>
              <a:off x="1197673" y="1262628"/>
              <a:ext cx="6460622" cy="746035"/>
            </a:xfrm>
            <a:prstGeom prst="roundRect">
              <a:avLst>
                <a:gd name="adj" fmla="val 50000"/>
              </a:avLst>
            </a:prstGeom>
            <a:gradFill flip="none" rotWithShape="1">
              <a:gsLst>
                <a:gs pos="81000">
                  <a:srgbClr val="FCFCFC"/>
                </a:gs>
                <a:gs pos="0">
                  <a:srgbClr val="CCCCCC"/>
                </a:gs>
              </a:gsLst>
              <a:lin ang="5400000" scaled="0"/>
              <a:tileRect/>
            </a:gradFill>
            <a:ln w="12700">
              <a:gradFill>
                <a:gsLst>
                  <a:gs pos="89000">
                    <a:schemeClr val="bg1">
                      <a:lumMod val="85000"/>
                    </a:schemeClr>
                  </a:gs>
                  <a:gs pos="0">
                    <a:schemeClr val="bg1"/>
                  </a:gs>
                </a:gsLst>
                <a:lin ang="72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 name="椭圆 60">
              <a:extLst>
                <a:ext uri="{FF2B5EF4-FFF2-40B4-BE49-F238E27FC236}">
                  <a16:creationId xmlns:a16="http://schemas.microsoft.com/office/drawing/2014/main" id="{02DBC69F-C44A-48BC-916E-2542B5418C02}"/>
                </a:ext>
              </a:extLst>
            </p:cNvPr>
            <p:cNvSpPr/>
            <p:nvPr/>
          </p:nvSpPr>
          <p:spPr>
            <a:xfrm>
              <a:off x="1289064" y="1325906"/>
              <a:ext cx="619054" cy="619481"/>
            </a:xfrm>
            <a:prstGeom prst="ellipse">
              <a:avLst/>
            </a:prstGeom>
            <a:gradFill flip="none" rotWithShape="1">
              <a:gsLst>
                <a:gs pos="81000">
                  <a:srgbClr val="FCFCFC"/>
                </a:gs>
                <a:gs pos="0">
                  <a:schemeClr val="bg1">
                    <a:lumMod val="65000"/>
                  </a:schemeClr>
                </a:gs>
              </a:gsLst>
              <a:lin ang="5400000" scaled="0"/>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椭圆 61">
              <a:extLst>
                <a:ext uri="{FF2B5EF4-FFF2-40B4-BE49-F238E27FC236}">
                  <a16:creationId xmlns:a16="http://schemas.microsoft.com/office/drawing/2014/main" id="{85F926CA-9A5D-432F-820C-240E76675CC3}"/>
                </a:ext>
              </a:extLst>
            </p:cNvPr>
            <p:cNvSpPr/>
            <p:nvPr/>
          </p:nvSpPr>
          <p:spPr>
            <a:xfrm>
              <a:off x="1328804" y="1366293"/>
              <a:ext cx="538704" cy="538704"/>
            </a:xfrm>
            <a:prstGeom prst="ellipse">
              <a:avLst/>
            </a:prstGeom>
            <a:solidFill>
              <a:srgbClr val="C00000"/>
            </a:solidFill>
            <a:ln w="12700">
              <a:noFill/>
            </a:ln>
            <a:effectLst>
              <a:innerShdw blurRad="63500" dist="50800" dir="16200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燕尾形 62">
              <a:extLst>
                <a:ext uri="{FF2B5EF4-FFF2-40B4-BE49-F238E27FC236}">
                  <a16:creationId xmlns:a16="http://schemas.microsoft.com/office/drawing/2014/main" id="{7DBA6709-DE8B-49D4-B28E-52F33F9BE08B}"/>
                </a:ext>
              </a:extLst>
            </p:cNvPr>
            <p:cNvSpPr/>
            <p:nvPr/>
          </p:nvSpPr>
          <p:spPr>
            <a:xfrm flipH="1">
              <a:off x="7712938" y="1591170"/>
              <a:ext cx="92064" cy="88951"/>
            </a:xfrm>
            <a:prstGeom prst="chevron">
              <a:avLst>
                <a:gd name="adj" fmla="val 63227"/>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36905" name="TextBox 63">
              <a:extLst>
                <a:ext uri="{FF2B5EF4-FFF2-40B4-BE49-F238E27FC236}">
                  <a16:creationId xmlns:a16="http://schemas.microsoft.com/office/drawing/2014/main" id="{62A7F447-E21A-4A41-8B9A-27858F070748}"/>
                </a:ext>
              </a:extLst>
            </p:cNvPr>
            <p:cNvSpPr txBox="1">
              <a:spLocks noChangeArrowheads="1"/>
            </p:cNvSpPr>
            <p:nvPr/>
          </p:nvSpPr>
          <p:spPr bwMode="auto">
            <a:xfrm>
              <a:off x="1380714" y="1466369"/>
              <a:ext cx="43488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spcBef>
                  <a:spcPct val="0"/>
                </a:spcBef>
                <a:buFont typeface="Arial" panose="020B0604020202020204" pitchFamily="34" charset="0"/>
                <a:buNone/>
              </a:pPr>
              <a:r>
                <a:rPr lang="en-US" altLang="zh-CN" sz="1600" b="1">
                  <a:solidFill>
                    <a:schemeClr val="bg1"/>
                  </a:solidFill>
                  <a:latin typeface="Arial" panose="020B0604020202020204" pitchFamily="34" charset="0"/>
                </a:rPr>
                <a:t>03</a:t>
              </a:r>
              <a:endParaRPr lang="zh-CN" altLang="en-US" sz="1600" b="1">
                <a:solidFill>
                  <a:schemeClr val="bg1"/>
                </a:solidFill>
                <a:latin typeface="Arial" panose="020B0604020202020204" pitchFamily="34" charset="0"/>
              </a:endParaRPr>
            </a:p>
          </p:txBody>
        </p:sp>
      </p:grpSp>
      <p:sp>
        <p:nvSpPr>
          <p:cNvPr id="68" name="椭圆 67">
            <a:extLst>
              <a:ext uri="{FF2B5EF4-FFF2-40B4-BE49-F238E27FC236}">
                <a16:creationId xmlns:a16="http://schemas.microsoft.com/office/drawing/2014/main" id="{59398DD0-147B-44C3-9D48-5A7ECA4BAA8C}"/>
              </a:ext>
            </a:extLst>
          </p:cNvPr>
          <p:cNvSpPr/>
          <p:nvPr/>
        </p:nvSpPr>
        <p:spPr bwMode="auto">
          <a:xfrm>
            <a:off x="1403688" y="2962205"/>
            <a:ext cx="538766" cy="538803"/>
          </a:xfrm>
          <a:prstGeom prst="ellipse">
            <a:avLst/>
          </a:prstGeom>
          <a:solidFill>
            <a:srgbClr val="C00000"/>
          </a:solidFill>
          <a:ln w="12700">
            <a:noFill/>
          </a:ln>
          <a:effectLst>
            <a:innerShdw blurRad="63500" dist="50800" dir="16200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875" name="TextBox 68">
            <a:extLst>
              <a:ext uri="{FF2B5EF4-FFF2-40B4-BE49-F238E27FC236}">
                <a16:creationId xmlns:a16="http://schemas.microsoft.com/office/drawing/2014/main" id="{CBE49F5D-3E6C-49A7-B73A-77D9254D7AC1}"/>
              </a:ext>
            </a:extLst>
          </p:cNvPr>
          <p:cNvSpPr txBox="1">
            <a:spLocks noChangeArrowheads="1"/>
          </p:cNvSpPr>
          <p:nvPr/>
        </p:nvSpPr>
        <p:spPr bwMode="auto">
          <a:xfrm>
            <a:off x="1473200" y="3068638"/>
            <a:ext cx="4349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spcBef>
                <a:spcPct val="0"/>
              </a:spcBef>
              <a:buFont typeface="Arial" panose="020B0604020202020204" pitchFamily="34" charset="0"/>
              <a:buNone/>
            </a:pPr>
            <a:r>
              <a:rPr lang="en-US" altLang="zh-CN" sz="1600" b="1">
                <a:solidFill>
                  <a:schemeClr val="bg1"/>
                </a:solidFill>
                <a:latin typeface="Arial" panose="020B0604020202020204" pitchFamily="34" charset="0"/>
              </a:rPr>
              <a:t>02</a:t>
            </a:r>
            <a:endParaRPr lang="zh-CN" altLang="en-US" sz="1600" b="1">
              <a:solidFill>
                <a:schemeClr val="bg1"/>
              </a:solidFill>
              <a:latin typeface="Arial" panose="020B0604020202020204" pitchFamily="34" charset="0"/>
            </a:endParaRPr>
          </a:p>
        </p:txBody>
      </p:sp>
      <p:sp>
        <p:nvSpPr>
          <p:cNvPr id="70" name="TextBox 69">
            <a:extLst>
              <a:ext uri="{FF2B5EF4-FFF2-40B4-BE49-F238E27FC236}">
                <a16:creationId xmlns:a16="http://schemas.microsoft.com/office/drawing/2014/main" id="{D1C3CB47-1F8B-43AD-94CE-0412232FAECB}"/>
              </a:ext>
            </a:extLst>
          </p:cNvPr>
          <p:cNvSpPr txBox="1"/>
          <p:nvPr/>
        </p:nvSpPr>
        <p:spPr bwMode="auto">
          <a:xfrm>
            <a:off x="2195513" y="2997200"/>
            <a:ext cx="5040312" cy="461963"/>
          </a:xfrm>
          <a:prstGeom prst="rect">
            <a:avLst/>
          </a:prstGeom>
          <a:noFill/>
        </p:spPr>
        <p:txBody>
          <a:bodyPr anchor="ctr">
            <a:spAutoFit/>
          </a:bodyPr>
          <a:lstStyle/>
          <a:p>
            <a:pPr eaLnBrk="1" fontAlgn="auto" hangingPunct="1">
              <a:spcBef>
                <a:spcPts val="0"/>
              </a:spcBef>
              <a:spcAft>
                <a:spcPts val="0"/>
              </a:spcAft>
              <a:defRPr/>
            </a:pPr>
            <a:r>
              <a:rPr lang="zh-CN" altLang="en-US" sz="2400" b="1" dirty="0">
                <a:solidFill>
                  <a:srgbClr val="C00000"/>
                </a:solidFill>
                <a:latin typeface="微软雅黑" panose="020B0503020204020204" pitchFamily="34" charset="-122"/>
                <a:ea typeface="微软雅黑" panose="020B0503020204020204" pitchFamily="34" charset="-122"/>
                <a:cs typeface="Arial" pitchFamily="34" charset="0"/>
              </a:rPr>
              <a:t>慢阻肺的诊断与评估</a:t>
            </a:r>
          </a:p>
        </p:txBody>
      </p:sp>
      <p:sp>
        <p:nvSpPr>
          <p:cNvPr id="71" name="TextBox 70">
            <a:extLst>
              <a:ext uri="{FF2B5EF4-FFF2-40B4-BE49-F238E27FC236}">
                <a16:creationId xmlns:a16="http://schemas.microsoft.com/office/drawing/2014/main" id="{E026860A-AAFA-44B4-813F-9CA5C35C8CCD}"/>
              </a:ext>
            </a:extLst>
          </p:cNvPr>
          <p:cNvSpPr txBox="1"/>
          <p:nvPr/>
        </p:nvSpPr>
        <p:spPr bwMode="auto">
          <a:xfrm>
            <a:off x="2124075" y="4076849"/>
            <a:ext cx="5186363" cy="461665"/>
          </a:xfrm>
          <a:prstGeom prst="rect">
            <a:avLst/>
          </a:prstGeom>
          <a:noFill/>
        </p:spPr>
        <p:txBody>
          <a:bodyPr anchor="ctr">
            <a:spAutoFit/>
          </a:bodyPr>
          <a:lstStyle/>
          <a:p>
            <a:pPr eaLnBrk="1" fontAlgn="auto" hangingPunct="1">
              <a:spcBef>
                <a:spcPts val="0"/>
              </a:spcBef>
              <a:spcAft>
                <a:spcPts val="0"/>
              </a:spcAft>
              <a:defRPr/>
            </a:pPr>
            <a:r>
              <a:rPr lang="zh-CN" altLang="en-US" sz="2400" b="1" dirty="0">
                <a:solidFill>
                  <a:schemeClr val="bg1">
                    <a:lumMod val="75000"/>
                  </a:schemeClr>
                </a:solidFill>
                <a:latin typeface="微软雅黑" panose="020B0503020204020204" pitchFamily="34" charset="-122"/>
                <a:ea typeface="微软雅黑" panose="020B0503020204020204" pitchFamily="34" charset="-122"/>
                <a:cs typeface="Arial" pitchFamily="34" charset="0"/>
              </a:rPr>
              <a:t>慢阻肺的管理</a:t>
            </a:r>
          </a:p>
        </p:txBody>
      </p:sp>
      <p:sp>
        <p:nvSpPr>
          <p:cNvPr id="36878" name="TextBox 78">
            <a:extLst>
              <a:ext uri="{FF2B5EF4-FFF2-40B4-BE49-F238E27FC236}">
                <a16:creationId xmlns:a16="http://schemas.microsoft.com/office/drawing/2014/main" id="{5A796EF5-A109-4E6E-9E9A-2D2350D0EF73}"/>
              </a:ext>
            </a:extLst>
          </p:cNvPr>
          <p:cNvSpPr txBox="1">
            <a:spLocks noChangeArrowheads="1"/>
          </p:cNvSpPr>
          <p:nvPr/>
        </p:nvSpPr>
        <p:spPr bwMode="auto">
          <a:xfrm>
            <a:off x="1452563" y="4987925"/>
            <a:ext cx="4349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spcBef>
                <a:spcPct val="0"/>
              </a:spcBef>
              <a:buFont typeface="Arial" panose="020B0604020202020204" pitchFamily="34" charset="0"/>
              <a:buNone/>
            </a:pPr>
            <a:r>
              <a:rPr lang="en-US" altLang="zh-CN" sz="1600" b="1">
                <a:solidFill>
                  <a:schemeClr val="bg1"/>
                </a:solidFill>
                <a:latin typeface="Arial" panose="020B0604020202020204" pitchFamily="34" charset="0"/>
              </a:rPr>
              <a:t>04</a:t>
            </a:r>
            <a:endParaRPr lang="zh-CN" altLang="en-US" sz="1600" b="1">
              <a:solidFill>
                <a:schemeClr val="bg1"/>
              </a:solidFill>
              <a:latin typeface="Arial" panose="020B0604020202020204" pitchFamily="34" charset="0"/>
            </a:endParaRPr>
          </a:p>
        </p:txBody>
      </p:sp>
      <p:sp>
        <p:nvSpPr>
          <p:cNvPr id="89" name="TextBox 88">
            <a:extLst>
              <a:ext uri="{FF2B5EF4-FFF2-40B4-BE49-F238E27FC236}">
                <a16:creationId xmlns:a16="http://schemas.microsoft.com/office/drawing/2014/main" id="{D8E2F60C-833F-4129-A6D6-D02AC4691EF2}"/>
              </a:ext>
            </a:extLst>
          </p:cNvPr>
          <p:cNvSpPr txBox="1"/>
          <p:nvPr/>
        </p:nvSpPr>
        <p:spPr bwMode="auto">
          <a:xfrm>
            <a:off x="2617788" y="5949950"/>
            <a:ext cx="3683000" cy="461963"/>
          </a:xfrm>
          <a:prstGeom prst="rect">
            <a:avLst/>
          </a:prstGeom>
          <a:noFill/>
        </p:spPr>
        <p:txBody>
          <a:bodyPr anchor="ctr">
            <a:spAutoFit/>
          </a:bodyPr>
          <a:lstStyle/>
          <a:p>
            <a:pPr eaLnBrk="1" fontAlgn="auto" hangingPunct="1">
              <a:spcBef>
                <a:spcPts val="0"/>
              </a:spcBef>
              <a:spcAft>
                <a:spcPts val="0"/>
              </a:spcAft>
              <a:defRPr/>
            </a:pPr>
            <a:endParaRPr lang="zh-CN" altLang="en-US" sz="2400" b="1" dirty="0">
              <a:solidFill>
                <a:schemeClr val="bg1">
                  <a:lumMod val="75000"/>
                </a:schemeClr>
              </a:solidFill>
              <a:latin typeface="+mj-ea"/>
              <a:ea typeface="+mj-ea"/>
              <a:cs typeface="Arial" pitchFamily="34" charset="0"/>
            </a:endParaRPr>
          </a:p>
        </p:txBody>
      </p:sp>
    </p:spTree>
    <p:extLst>
      <p:ext uri="{BB962C8B-B14F-4D97-AF65-F5344CB8AC3E}">
        <p14:creationId xmlns:p14="http://schemas.microsoft.com/office/powerpoint/2010/main" val="2907476322"/>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051">
            <a:extLst>
              <a:ext uri="{FF2B5EF4-FFF2-40B4-BE49-F238E27FC236}">
                <a16:creationId xmlns:a16="http://schemas.microsoft.com/office/drawing/2014/main" id="{54F75ABF-AA04-4790-A5B5-665CBE864350}"/>
              </a:ext>
            </a:extLst>
          </p:cNvPr>
          <p:cNvSpPr txBox="1">
            <a:spLocks noChangeArrowheads="1"/>
          </p:cNvSpPr>
          <p:nvPr/>
        </p:nvSpPr>
        <p:spPr bwMode="auto">
          <a:xfrm>
            <a:off x="500063" y="1643063"/>
            <a:ext cx="4929187" cy="4730750"/>
          </a:xfrm>
          <a:prstGeom prst="rect">
            <a:avLst/>
          </a:prstGeom>
          <a:noFill/>
          <a:ln w="9525">
            <a:noFill/>
            <a:miter lim="800000"/>
          </a:ln>
          <a:effectLst/>
        </p:spPr>
        <p:txBody>
          <a:bodyPr/>
          <a:lstStyle/>
          <a:p>
            <a:pPr marL="342900" indent="-342900">
              <a:lnSpc>
                <a:spcPts val="3200"/>
              </a:lnSpc>
              <a:spcBef>
                <a:spcPct val="20000"/>
              </a:spcBef>
              <a:buClr>
                <a:schemeClr val="tx1"/>
              </a:buClr>
              <a:buSzPct val="65000"/>
              <a:buFont typeface="Wingdings" pitchFamily="2" charset="2"/>
              <a:buChar char="l"/>
              <a:defRPr/>
            </a:pPr>
            <a:r>
              <a:rPr lang="zh-CN" altLang="en-US" sz="2600" b="1" dirty="0">
                <a:solidFill>
                  <a:srgbClr val="C00000"/>
                </a:solidFill>
                <a:latin typeface="Arial" pitchFamily="34" charset="0"/>
                <a:ea typeface="微软雅黑" pitchFamily="34" charset="-122"/>
                <a:cs typeface="Arial" pitchFamily="34" charset="0"/>
              </a:rPr>
              <a:t>呼吸专科症状</a:t>
            </a:r>
          </a:p>
          <a:p>
            <a:pPr marL="669925" lvl="1" indent="-325755">
              <a:lnSpc>
                <a:spcPct val="120000"/>
              </a:lnSpc>
              <a:spcBef>
                <a:spcPct val="20000"/>
              </a:spcBef>
              <a:buSzPct val="60000"/>
              <a:buFont typeface="Arial" panose="020B0604020202020204" pitchFamily="34" charset="0"/>
              <a:buChar char="–"/>
              <a:defRPr/>
            </a:pPr>
            <a:r>
              <a:rPr lang="zh-CN" altLang="en-US" sz="2000" dirty="0">
                <a:solidFill>
                  <a:schemeClr val="tx1">
                    <a:lumMod val="95000"/>
                    <a:lumOff val="5000"/>
                  </a:schemeClr>
                </a:solidFill>
                <a:latin typeface="Arial" pitchFamily="34" charset="0"/>
                <a:ea typeface="微软雅黑" pitchFamily="34" charset="-122"/>
                <a:cs typeface="Arial" pitchFamily="34" charset="0"/>
              </a:rPr>
              <a:t>慢性咳嗽：首发症状</a:t>
            </a:r>
          </a:p>
          <a:p>
            <a:pPr marL="669925" lvl="1" indent="-325755">
              <a:lnSpc>
                <a:spcPct val="120000"/>
              </a:lnSpc>
              <a:spcBef>
                <a:spcPct val="20000"/>
              </a:spcBef>
              <a:buSzPct val="60000"/>
              <a:buFont typeface="Arial" panose="020B0604020202020204" pitchFamily="34" charset="0"/>
              <a:buChar char="–"/>
              <a:defRPr/>
            </a:pPr>
            <a:r>
              <a:rPr lang="zh-CN" altLang="en-US" sz="2000" dirty="0">
                <a:solidFill>
                  <a:schemeClr val="tx1">
                    <a:lumMod val="95000"/>
                    <a:lumOff val="5000"/>
                  </a:schemeClr>
                </a:solidFill>
                <a:latin typeface="Arial" pitchFamily="34" charset="0"/>
                <a:ea typeface="微软雅黑" pitchFamily="34" charset="-122"/>
                <a:cs typeface="Arial" pitchFamily="34" charset="0"/>
              </a:rPr>
              <a:t>咳痰</a:t>
            </a:r>
          </a:p>
          <a:p>
            <a:pPr marL="669925" lvl="1" indent="-325755">
              <a:lnSpc>
                <a:spcPct val="120000"/>
              </a:lnSpc>
              <a:spcBef>
                <a:spcPct val="20000"/>
              </a:spcBef>
              <a:buSzPct val="60000"/>
              <a:buFont typeface="Arial" panose="020B0604020202020204" pitchFamily="34" charset="0"/>
              <a:buChar char="–"/>
              <a:defRPr/>
            </a:pPr>
            <a:r>
              <a:rPr lang="zh-CN" altLang="en-US" sz="2000" dirty="0">
                <a:solidFill>
                  <a:schemeClr val="tx1">
                    <a:lumMod val="95000"/>
                    <a:lumOff val="5000"/>
                  </a:schemeClr>
                </a:solidFill>
                <a:latin typeface="Arial" pitchFamily="34" charset="0"/>
                <a:ea typeface="微软雅黑" pitchFamily="34" charset="-122"/>
                <a:cs typeface="Arial" pitchFamily="34" charset="0"/>
              </a:rPr>
              <a:t>喘息和胸闷</a:t>
            </a:r>
          </a:p>
          <a:p>
            <a:pPr marL="669925" lvl="1" indent="-325755">
              <a:lnSpc>
                <a:spcPct val="120000"/>
              </a:lnSpc>
              <a:spcBef>
                <a:spcPct val="20000"/>
              </a:spcBef>
              <a:buSzPct val="60000"/>
              <a:buFont typeface="Arial" panose="020B0604020202020204" pitchFamily="34" charset="0"/>
              <a:buChar char="–"/>
              <a:defRPr/>
            </a:pPr>
            <a:r>
              <a:rPr lang="zh-CN" altLang="en-US" sz="2000" dirty="0">
                <a:solidFill>
                  <a:schemeClr val="tx1">
                    <a:lumMod val="95000"/>
                    <a:lumOff val="5000"/>
                  </a:schemeClr>
                </a:solidFill>
                <a:latin typeface="Arial" pitchFamily="34" charset="0"/>
                <a:ea typeface="微软雅黑" pitchFamily="34" charset="-122"/>
                <a:cs typeface="Arial" pitchFamily="34" charset="0"/>
              </a:rPr>
              <a:t>气短或呼吸困难：标志性症状</a:t>
            </a:r>
          </a:p>
          <a:p>
            <a:pPr marL="342900" indent="-342900">
              <a:lnSpc>
                <a:spcPct val="120000"/>
              </a:lnSpc>
              <a:spcBef>
                <a:spcPct val="20000"/>
              </a:spcBef>
              <a:buClr>
                <a:schemeClr val="tx1"/>
              </a:buClr>
              <a:buSzPct val="65000"/>
              <a:buFont typeface="Wingdings" pitchFamily="2" charset="2"/>
              <a:buChar char="l"/>
              <a:defRPr/>
            </a:pPr>
            <a:r>
              <a:rPr lang="zh-CN" altLang="en-US" sz="2600" b="1" dirty="0">
                <a:solidFill>
                  <a:srgbClr val="C00000"/>
                </a:solidFill>
                <a:latin typeface="Arial" pitchFamily="34" charset="0"/>
                <a:ea typeface="微软雅黑" pitchFamily="34" charset="-122"/>
                <a:cs typeface="Arial" pitchFamily="34" charset="0"/>
              </a:rPr>
              <a:t>全身性症状</a:t>
            </a:r>
          </a:p>
          <a:p>
            <a:pPr marL="669925" lvl="1" indent="-325755">
              <a:lnSpc>
                <a:spcPct val="120000"/>
              </a:lnSpc>
              <a:spcBef>
                <a:spcPct val="20000"/>
              </a:spcBef>
              <a:buClr>
                <a:schemeClr val="tx1"/>
              </a:buClr>
              <a:buSzPct val="60000"/>
              <a:buFont typeface="Arial" panose="020B0604020202020204" pitchFamily="34" charset="0"/>
              <a:buChar char="–"/>
              <a:defRPr/>
            </a:pPr>
            <a:r>
              <a:rPr lang="zh-CN" altLang="en-US" sz="2000" dirty="0">
                <a:solidFill>
                  <a:schemeClr val="tx1">
                    <a:lumMod val="95000"/>
                    <a:lumOff val="5000"/>
                  </a:schemeClr>
                </a:solidFill>
                <a:latin typeface="Arial" pitchFamily="34" charset="0"/>
                <a:ea typeface="微软雅黑" pitchFamily="34" charset="-122"/>
                <a:cs typeface="Arial" pitchFamily="34" charset="0"/>
              </a:rPr>
              <a:t>体重下降</a:t>
            </a:r>
          </a:p>
          <a:p>
            <a:pPr marL="669925" lvl="1" indent="-325755">
              <a:lnSpc>
                <a:spcPct val="120000"/>
              </a:lnSpc>
              <a:spcBef>
                <a:spcPct val="20000"/>
              </a:spcBef>
              <a:buClr>
                <a:schemeClr val="tx1"/>
              </a:buClr>
              <a:buSzPct val="60000"/>
              <a:buFont typeface="Arial" panose="020B0604020202020204" pitchFamily="34" charset="0"/>
              <a:buChar char="–"/>
              <a:defRPr/>
            </a:pPr>
            <a:r>
              <a:rPr lang="zh-CN" altLang="en-US" sz="2000" dirty="0">
                <a:solidFill>
                  <a:schemeClr val="tx1">
                    <a:lumMod val="95000"/>
                    <a:lumOff val="5000"/>
                  </a:schemeClr>
                </a:solidFill>
                <a:latin typeface="Arial" pitchFamily="34" charset="0"/>
                <a:ea typeface="微软雅黑" pitchFamily="34" charset="-122"/>
                <a:cs typeface="Arial" pitchFamily="34" charset="0"/>
              </a:rPr>
              <a:t>食欲减退</a:t>
            </a:r>
          </a:p>
          <a:p>
            <a:pPr marL="669925" lvl="1" indent="-325755">
              <a:lnSpc>
                <a:spcPct val="120000"/>
              </a:lnSpc>
              <a:spcBef>
                <a:spcPct val="20000"/>
              </a:spcBef>
              <a:buClr>
                <a:schemeClr val="tx1"/>
              </a:buClr>
              <a:buSzPct val="60000"/>
              <a:buFont typeface="Arial" panose="020B0604020202020204" pitchFamily="34" charset="0"/>
              <a:buChar char="–"/>
              <a:defRPr/>
            </a:pPr>
            <a:r>
              <a:rPr lang="zh-CN" altLang="en-US" sz="2000" dirty="0">
                <a:solidFill>
                  <a:schemeClr val="tx1">
                    <a:lumMod val="95000"/>
                    <a:lumOff val="5000"/>
                  </a:schemeClr>
                </a:solidFill>
                <a:latin typeface="Arial" pitchFamily="34" charset="0"/>
                <a:ea typeface="微软雅黑" pitchFamily="34" charset="-122"/>
                <a:cs typeface="Arial" pitchFamily="34" charset="0"/>
              </a:rPr>
              <a:t>外周肌肉萎缩和功能障碍</a:t>
            </a:r>
          </a:p>
          <a:p>
            <a:pPr marL="669925" lvl="1" indent="-325755">
              <a:lnSpc>
                <a:spcPct val="120000"/>
              </a:lnSpc>
              <a:spcBef>
                <a:spcPct val="20000"/>
              </a:spcBef>
              <a:buClr>
                <a:schemeClr val="tx1"/>
              </a:buClr>
              <a:buSzPct val="60000"/>
              <a:buFont typeface="Arial" panose="020B0604020202020204" pitchFamily="34" charset="0"/>
              <a:buChar char="–"/>
              <a:defRPr/>
            </a:pPr>
            <a:r>
              <a:rPr lang="zh-CN" altLang="en-US" sz="2000" dirty="0">
                <a:solidFill>
                  <a:schemeClr val="tx1">
                    <a:lumMod val="95000"/>
                    <a:lumOff val="5000"/>
                  </a:schemeClr>
                </a:solidFill>
                <a:latin typeface="Arial" pitchFamily="34" charset="0"/>
                <a:ea typeface="微软雅黑" pitchFamily="34" charset="-122"/>
                <a:cs typeface="Arial" pitchFamily="34" charset="0"/>
              </a:rPr>
              <a:t>精神抑郁和</a:t>
            </a:r>
            <a:r>
              <a:rPr lang="en-US" altLang="zh-CN" sz="2000" dirty="0">
                <a:solidFill>
                  <a:schemeClr val="tx1">
                    <a:lumMod val="95000"/>
                    <a:lumOff val="5000"/>
                  </a:schemeClr>
                </a:solidFill>
                <a:latin typeface="Arial" pitchFamily="34" charset="0"/>
                <a:ea typeface="微软雅黑" pitchFamily="34" charset="-122"/>
                <a:cs typeface="Arial" pitchFamily="34" charset="0"/>
              </a:rPr>
              <a:t>(</a:t>
            </a:r>
            <a:r>
              <a:rPr lang="zh-CN" altLang="en-US" sz="2000" dirty="0">
                <a:solidFill>
                  <a:schemeClr val="tx1">
                    <a:lumMod val="95000"/>
                    <a:lumOff val="5000"/>
                  </a:schemeClr>
                </a:solidFill>
                <a:latin typeface="Arial" pitchFamily="34" charset="0"/>
                <a:ea typeface="微软雅黑" pitchFamily="34" charset="-122"/>
                <a:cs typeface="Arial" pitchFamily="34" charset="0"/>
              </a:rPr>
              <a:t>或</a:t>
            </a:r>
            <a:r>
              <a:rPr lang="en-US" altLang="zh-CN" sz="2000" dirty="0">
                <a:solidFill>
                  <a:schemeClr val="tx1">
                    <a:lumMod val="95000"/>
                    <a:lumOff val="5000"/>
                  </a:schemeClr>
                </a:solidFill>
                <a:latin typeface="Arial" pitchFamily="34" charset="0"/>
                <a:ea typeface="微软雅黑" pitchFamily="34" charset="-122"/>
                <a:cs typeface="Arial" pitchFamily="34" charset="0"/>
              </a:rPr>
              <a:t>)</a:t>
            </a:r>
            <a:r>
              <a:rPr lang="zh-CN" altLang="en-US" sz="2000" dirty="0">
                <a:solidFill>
                  <a:schemeClr val="tx1">
                    <a:lumMod val="95000"/>
                    <a:lumOff val="5000"/>
                  </a:schemeClr>
                </a:solidFill>
                <a:latin typeface="Arial" pitchFamily="34" charset="0"/>
                <a:ea typeface="微软雅黑" pitchFamily="34" charset="-122"/>
                <a:cs typeface="Arial" pitchFamily="34" charset="0"/>
              </a:rPr>
              <a:t>焦虑等</a:t>
            </a:r>
          </a:p>
        </p:txBody>
      </p:sp>
      <p:sp>
        <p:nvSpPr>
          <p:cNvPr id="5" name="Rectangle 2">
            <a:extLst>
              <a:ext uri="{FF2B5EF4-FFF2-40B4-BE49-F238E27FC236}">
                <a16:creationId xmlns:a16="http://schemas.microsoft.com/office/drawing/2014/main" id="{BE296188-A6E9-4A4B-AA2B-1E1D2D12F13C}"/>
              </a:ext>
            </a:extLst>
          </p:cNvPr>
          <p:cNvSpPr txBox="1">
            <a:spLocks noChangeArrowheads="1"/>
          </p:cNvSpPr>
          <p:nvPr/>
        </p:nvSpPr>
        <p:spPr bwMode="auto">
          <a:xfrm>
            <a:off x="107950" y="-32252"/>
            <a:ext cx="7772400" cy="1143000"/>
          </a:xfrm>
          <a:prstGeom prst="rect">
            <a:avLst/>
          </a:prstGeom>
          <a:noFill/>
          <a:ln w="9525">
            <a:noFill/>
            <a:miter lim="800000"/>
          </a:ln>
          <a:effectLst/>
        </p:spPr>
        <p:txBody>
          <a:bodyPr anchor="ctr"/>
          <a:lstStyle/>
          <a:p>
            <a:pPr algn="ctr" eaLnBrk="1" fontAlgn="auto" hangingPunct="1">
              <a:spcBef>
                <a:spcPts val="0"/>
              </a:spcBef>
              <a:spcAft>
                <a:spcPts val="0"/>
              </a:spcAft>
              <a:defRPr/>
            </a:pPr>
            <a:r>
              <a:rPr lang="zh-CN" altLang="en-US" sz="3200" b="1" kern="0" dirty="0">
                <a:effectLst>
                  <a:outerShdw blurRad="38100" dist="38100" dir="2700000" algn="tl">
                    <a:srgbClr val="C0C0C0"/>
                  </a:outerShdw>
                </a:effectLst>
                <a:latin typeface="Arial" pitchFamily="34" charset="0"/>
                <a:ea typeface="微软雅黑" pitchFamily="34" charset="-122"/>
                <a:cs typeface="Arial" pitchFamily="34" charset="0"/>
              </a:rPr>
              <a:t> </a:t>
            </a:r>
            <a:r>
              <a:rPr lang="zh-CN" altLang="en-US" sz="3600" b="1" dirty="0">
                <a:solidFill>
                  <a:srgbClr val="FFFF00"/>
                </a:solidFill>
                <a:latin typeface="微软雅黑" panose="020B0503020204020204" pitchFamily="34" charset="-122"/>
                <a:ea typeface="微软雅黑" panose="020B0503020204020204" pitchFamily="34" charset="-122"/>
                <a:cs typeface="Arial" pitchFamily="34" charset="0"/>
              </a:rPr>
              <a:t>慢阻肺的临床表现</a:t>
            </a:r>
            <a:r>
              <a:rPr lang="en-US" altLang="zh-CN" sz="3600" b="1" dirty="0">
                <a:solidFill>
                  <a:srgbClr val="FFFF00"/>
                </a:solidFill>
                <a:latin typeface="微软雅黑" panose="020B0503020204020204" pitchFamily="34" charset="-122"/>
                <a:ea typeface="微软雅黑" panose="020B0503020204020204" pitchFamily="34" charset="-122"/>
                <a:cs typeface="Arial" pitchFamily="34" charset="0"/>
              </a:rPr>
              <a:t>——</a:t>
            </a:r>
            <a:r>
              <a:rPr lang="zh-CN" altLang="en-US" sz="3600" b="1" dirty="0">
                <a:solidFill>
                  <a:srgbClr val="FFFF00"/>
                </a:solidFill>
                <a:latin typeface="微软雅黑" panose="020B0503020204020204" pitchFamily="34" charset="-122"/>
                <a:ea typeface="微软雅黑" panose="020B0503020204020204" pitchFamily="34" charset="-122"/>
                <a:cs typeface="Arial" pitchFamily="34" charset="0"/>
              </a:rPr>
              <a:t>症状</a:t>
            </a:r>
          </a:p>
        </p:txBody>
      </p:sp>
      <p:sp>
        <p:nvSpPr>
          <p:cNvPr id="40964" name="矩形 4">
            <a:extLst>
              <a:ext uri="{FF2B5EF4-FFF2-40B4-BE49-F238E27FC236}">
                <a16:creationId xmlns:a16="http://schemas.microsoft.com/office/drawing/2014/main" id="{604BEAA3-33F7-42F4-9270-627891E42935}"/>
              </a:ext>
            </a:extLst>
          </p:cNvPr>
          <p:cNvSpPr>
            <a:spLocks noChangeArrowheads="1"/>
          </p:cNvSpPr>
          <p:nvPr/>
        </p:nvSpPr>
        <p:spPr bwMode="auto">
          <a:xfrm>
            <a:off x="107950" y="6464300"/>
            <a:ext cx="66960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Font typeface="Arial" panose="020B0604020202020204" pitchFamily="34" charset="0"/>
              <a:buNone/>
            </a:pPr>
            <a:r>
              <a:rPr lang="zh-CN" altLang="en-US" sz="1200">
                <a:latin typeface="微软雅黑" panose="020B0503020204020204" pitchFamily="34" charset="-122"/>
                <a:ea typeface="微软雅黑" panose="020B0503020204020204" pitchFamily="34" charset="-122"/>
              </a:rPr>
              <a:t>中华医学会呼吸病学分会慢性阻塞性肺疾病学组</a:t>
            </a:r>
            <a:r>
              <a:rPr lang="en-US" altLang="zh-CN" sz="1200">
                <a:latin typeface="微软雅黑" panose="020B0503020204020204" pitchFamily="34" charset="-122"/>
                <a:ea typeface="微软雅黑" panose="020B0503020204020204" pitchFamily="34" charset="-122"/>
              </a:rPr>
              <a:t>. </a:t>
            </a:r>
            <a:r>
              <a:rPr lang="zh-CN" altLang="en-US" sz="1200">
                <a:latin typeface="微软雅黑" panose="020B0503020204020204" pitchFamily="34" charset="-122"/>
                <a:ea typeface="微软雅黑" panose="020B0503020204020204" pitchFamily="34" charset="-122"/>
              </a:rPr>
              <a:t>中华结核和呼吸杂志</a:t>
            </a:r>
            <a:r>
              <a:rPr lang="en-US" altLang="zh-CN" sz="1200">
                <a:latin typeface="微软雅黑" panose="020B0503020204020204" pitchFamily="34" charset="-122"/>
                <a:ea typeface="微软雅黑" panose="020B0503020204020204" pitchFamily="34" charset="-122"/>
              </a:rPr>
              <a:t>2013;36(4):1-10</a:t>
            </a:r>
            <a:endParaRPr lang="zh-CN" altLang="en-US" sz="1200">
              <a:latin typeface="微软雅黑" panose="020B0503020204020204" pitchFamily="34" charset="-122"/>
              <a:ea typeface="微软雅黑" panose="020B0503020204020204" pitchFamily="34" charset="-122"/>
            </a:endParaRPr>
          </a:p>
        </p:txBody>
      </p:sp>
      <p:sp>
        <p:nvSpPr>
          <p:cNvPr id="27652" name="Slide Number Placeholder 10">
            <a:extLst>
              <a:ext uri="{FF2B5EF4-FFF2-40B4-BE49-F238E27FC236}">
                <a16:creationId xmlns:a16="http://schemas.microsoft.com/office/drawing/2014/main" id="{24CFD3B1-7E5A-4360-82F7-D3261EC885B0}"/>
              </a:ext>
            </a:extLst>
          </p:cNvPr>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a:defRPr/>
            </a:pPr>
            <a:fld id="{D479E694-F9F6-4934-BB78-FC6F011161F5}" type="slidenum">
              <a:rPr lang="zh-CN" altLang="en-US" smtClean="0"/>
              <a:pPr>
                <a:defRPr/>
              </a:pPr>
              <a:t>14</a:t>
            </a:fld>
            <a:endParaRPr lang="zh-CN" altLang="en-US"/>
          </a:p>
        </p:txBody>
      </p:sp>
    </p:spTree>
    <p:extLst>
      <p:ext uri="{BB962C8B-B14F-4D97-AF65-F5344CB8AC3E}">
        <p14:creationId xmlns:p14="http://schemas.microsoft.com/office/powerpoint/2010/main" val="4195595397"/>
      </p:ext>
    </p:extLst>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77D739A8-438A-4957-B4F2-A3FF2DE1685E}"/>
              </a:ext>
            </a:extLst>
          </p:cNvPr>
          <p:cNvSpPr txBox="1">
            <a:spLocks noChangeArrowheads="1"/>
          </p:cNvSpPr>
          <p:nvPr/>
        </p:nvSpPr>
        <p:spPr bwMode="auto">
          <a:xfrm>
            <a:off x="-108520" y="-46118"/>
            <a:ext cx="7772400" cy="1143000"/>
          </a:xfrm>
          <a:prstGeom prst="rect">
            <a:avLst/>
          </a:prstGeom>
          <a:noFill/>
          <a:ln w="9525">
            <a:noFill/>
            <a:miter lim="800000"/>
          </a:ln>
          <a:effectLst/>
        </p:spPr>
        <p:txBody>
          <a:bodyPr anchor="ctr"/>
          <a:lstStyle/>
          <a:p>
            <a:pPr algn="ctr" eaLnBrk="1" hangingPunct="1">
              <a:defRPr/>
            </a:pPr>
            <a:r>
              <a:rPr lang="zh-CN" altLang="en-US" sz="3200" b="1" kern="0" dirty="0">
                <a:effectLst>
                  <a:outerShdw blurRad="38100" dist="38100" dir="2700000" algn="tl">
                    <a:srgbClr val="C0C0C0"/>
                  </a:outerShdw>
                </a:effectLst>
                <a:latin typeface="Arial" pitchFamily="34" charset="0"/>
                <a:ea typeface="微软雅黑" pitchFamily="34" charset="-122"/>
                <a:cs typeface="Arial" pitchFamily="34" charset="0"/>
              </a:rPr>
              <a:t> </a:t>
            </a:r>
            <a:r>
              <a:rPr lang="zh-CN" altLang="en-US" sz="3600" b="1" dirty="0">
                <a:solidFill>
                  <a:srgbClr val="FFFF00"/>
                </a:solidFill>
                <a:latin typeface="微软雅黑" panose="020B0503020204020204" pitchFamily="34" charset="-122"/>
                <a:ea typeface="微软雅黑" panose="020B0503020204020204" pitchFamily="34" charset="-122"/>
                <a:cs typeface="Arial" pitchFamily="34" charset="0"/>
              </a:rPr>
              <a:t>慢阻肺的临床表现</a:t>
            </a:r>
            <a:r>
              <a:rPr lang="en-US" altLang="zh-CN" sz="3600" b="1" dirty="0">
                <a:solidFill>
                  <a:srgbClr val="FFFF00"/>
                </a:solidFill>
                <a:latin typeface="微软雅黑" panose="020B0503020204020204" pitchFamily="34" charset="-122"/>
                <a:ea typeface="微软雅黑" panose="020B0503020204020204" pitchFamily="34" charset="-122"/>
                <a:cs typeface="Arial" pitchFamily="34" charset="0"/>
              </a:rPr>
              <a:t>——</a:t>
            </a:r>
            <a:r>
              <a:rPr lang="zh-CN" altLang="en-US" sz="3600" b="1" dirty="0">
                <a:solidFill>
                  <a:srgbClr val="FFFF00"/>
                </a:solidFill>
                <a:latin typeface="微软雅黑" panose="020B0503020204020204" pitchFamily="34" charset="-122"/>
                <a:ea typeface="微软雅黑" panose="020B0503020204020204" pitchFamily="34" charset="-122"/>
                <a:cs typeface="Arial" pitchFamily="34" charset="0"/>
              </a:rPr>
              <a:t>体征</a:t>
            </a:r>
          </a:p>
        </p:txBody>
      </p:sp>
      <p:sp>
        <p:nvSpPr>
          <p:cNvPr id="6" name="Rectangle 2051">
            <a:extLst>
              <a:ext uri="{FF2B5EF4-FFF2-40B4-BE49-F238E27FC236}">
                <a16:creationId xmlns:a16="http://schemas.microsoft.com/office/drawing/2014/main" id="{A488385E-B6B9-43CA-9C1E-CED1A9C2FCBE}"/>
              </a:ext>
            </a:extLst>
          </p:cNvPr>
          <p:cNvSpPr txBox="1">
            <a:spLocks noChangeArrowheads="1"/>
          </p:cNvSpPr>
          <p:nvPr/>
        </p:nvSpPr>
        <p:spPr bwMode="auto">
          <a:xfrm>
            <a:off x="179388" y="1714500"/>
            <a:ext cx="6192837" cy="4730750"/>
          </a:xfrm>
          <a:prstGeom prst="rect">
            <a:avLst/>
          </a:prstGeom>
          <a:noFill/>
          <a:ln w="9525">
            <a:noFill/>
            <a:miter lim="800000"/>
          </a:ln>
          <a:effectLst/>
        </p:spPr>
        <p:txBody>
          <a:bodyPr/>
          <a:lstStyle/>
          <a:p>
            <a:pPr marL="342900" indent="-342900">
              <a:lnSpc>
                <a:spcPts val="3200"/>
              </a:lnSpc>
              <a:spcBef>
                <a:spcPct val="20000"/>
              </a:spcBef>
              <a:buClr>
                <a:schemeClr val="tx1"/>
              </a:buClr>
              <a:buSzPct val="65000"/>
              <a:buFont typeface="Wingdings" pitchFamily="2" charset="2"/>
              <a:buChar char="l"/>
              <a:defRPr/>
            </a:pPr>
            <a:r>
              <a:rPr lang="zh-CN" altLang="en-US" sz="2600" b="1" dirty="0">
                <a:solidFill>
                  <a:srgbClr val="C00000"/>
                </a:solidFill>
                <a:latin typeface="Arial" pitchFamily="34" charset="0"/>
                <a:ea typeface="微软雅黑" pitchFamily="34" charset="-122"/>
                <a:cs typeface="Arial" pitchFamily="34" charset="0"/>
              </a:rPr>
              <a:t>呼吸专科体征</a:t>
            </a:r>
          </a:p>
          <a:p>
            <a:pPr marL="669925" lvl="1" indent="-325755">
              <a:lnSpc>
                <a:spcPct val="120000"/>
              </a:lnSpc>
              <a:spcBef>
                <a:spcPct val="20000"/>
              </a:spcBef>
              <a:buSzPct val="60000"/>
              <a:buFont typeface="Arial" panose="020B0604020202020204" pitchFamily="34" charset="0"/>
              <a:buChar char="–"/>
              <a:defRPr/>
            </a:pPr>
            <a:r>
              <a:rPr lang="zh-CN" altLang="en-US" sz="2000" dirty="0">
                <a:solidFill>
                  <a:schemeClr val="tx1">
                    <a:lumMod val="95000"/>
                    <a:lumOff val="5000"/>
                  </a:schemeClr>
                </a:solidFill>
                <a:latin typeface="Arial" pitchFamily="34" charset="0"/>
                <a:ea typeface="微软雅黑" pitchFamily="34" charset="-122"/>
                <a:cs typeface="Arial" pitchFamily="34" charset="0"/>
              </a:rPr>
              <a:t>呼吸频率减慢、呼气时间延长</a:t>
            </a:r>
          </a:p>
          <a:p>
            <a:pPr marL="669925" lvl="1" indent="-325755">
              <a:lnSpc>
                <a:spcPct val="120000"/>
              </a:lnSpc>
              <a:spcBef>
                <a:spcPct val="20000"/>
              </a:spcBef>
              <a:buSzPct val="60000"/>
              <a:buFont typeface="Arial" panose="020B0604020202020204" pitchFamily="34" charset="0"/>
              <a:buChar char="–"/>
              <a:defRPr/>
            </a:pPr>
            <a:r>
              <a:rPr lang="zh-CN" altLang="en-US" sz="2000" dirty="0">
                <a:solidFill>
                  <a:schemeClr val="tx1">
                    <a:lumMod val="95000"/>
                    <a:lumOff val="5000"/>
                  </a:schemeClr>
                </a:solidFill>
                <a:latin typeface="Arial" pitchFamily="34" charset="0"/>
                <a:ea typeface="微软雅黑" pitchFamily="34" charset="-122"/>
                <a:cs typeface="Arial" pitchFamily="34" charset="0"/>
              </a:rPr>
              <a:t>闭唇呼气，呼气性呼吸困难</a:t>
            </a:r>
          </a:p>
          <a:p>
            <a:pPr marL="669925" lvl="1" indent="-325755">
              <a:lnSpc>
                <a:spcPct val="120000"/>
              </a:lnSpc>
              <a:spcBef>
                <a:spcPct val="20000"/>
              </a:spcBef>
              <a:buSzPct val="60000"/>
              <a:buFont typeface="Arial" panose="020B0604020202020204" pitchFamily="34" charset="0"/>
              <a:buChar char="–"/>
              <a:defRPr/>
            </a:pPr>
            <a:r>
              <a:rPr lang="zh-CN" altLang="en-US" sz="2000" dirty="0">
                <a:solidFill>
                  <a:schemeClr val="tx1">
                    <a:lumMod val="95000"/>
                    <a:lumOff val="5000"/>
                  </a:schemeClr>
                </a:solidFill>
                <a:latin typeface="Arial" pitchFamily="34" charset="0"/>
                <a:ea typeface="微软雅黑" pitchFamily="34" charset="-122"/>
                <a:cs typeface="Arial" pitchFamily="34" charset="0"/>
              </a:rPr>
              <a:t>桶状胸（肋间隙增宽、前后径增大）</a:t>
            </a:r>
          </a:p>
          <a:p>
            <a:pPr marL="669925" lvl="1" indent="-325755">
              <a:lnSpc>
                <a:spcPct val="120000"/>
              </a:lnSpc>
              <a:spcBef>
                <a:spcPct val="20000"/>
              </a:spcBef>
              <a:buSzPct val="60000"/>
              <a:buFont typeface="Arial" panose="020B0604020202020204" pitchFamily="34" charset="0"/>
              <a:buChar char="–"/>
              <a:defRPr/>
            </a:pPr>
            <a:r>
              <a:rPr lang="zh-CN" altLang="en-US" sz="2000" dirty="0">
                <a:solidFill>
                  <a:schemeClr val="tx1">
                    <a:lumMod val="95000"/>
                    <a:lumOff val="5000"/>
                  </a:schemeClr>
                </a:solidFill>
                <a:latin typeface="Arial" pitchFamily="34" charset="0"/>
                <a:ea typeface="微软雅黑" pitchFamily="34" charset="-122"/>
                <a:cs typeface="Arial" pitchFamily="34" charset="0"/>
              </a:rPr>
              <a:t>呼吸音减弱、可闻呼气相干啰音和吸气相湿啰音</a:t>
            </a:r>
          </a:p>
          <a:p>
            <a:pPr marL="342900" indent="-342900">
              <a:lnSpc>
                <a:spcPct val="120000"/>
              </a:lnSpc>
              <a:spcBef>
                <a:spcPct val="20000"/>
              </a:spcBef>
              <a:buClr>
                <a:schemeClr val="tx1"/>
              </a:buClr>
              <a:buSzPct val="65000"/>
              <a:buFont typeface="Wingdings" pitchFamily="2" charset="2"/>
              <a:buChar char="l"/>
              <a:defRPr/>
            </a:pPr>
            <a:r>
              <a:rPr lang="zh-CN" altLang="en-US" sz="2600" b="1" dirty="0">
                <a:solidFill>
                  <a:srgbClr val="C00000"/>
                </a:solidFill>
                <a:latin typeface="Arial" pitchFamily="34" charset="0"/>
                <a:ea typeface="微软雅黑" pitchFamily="34" charset="-122"/>
                <a:cs typeface="Arial" pitchFamily="34" charset="0"/>
              </a:rPr>
              <a:t>全身性体征</a:t>
            </a:r>
          </a:p>
          <a:p>
            <a:pPr marL="669925" lvl="1" indent="-325755">
              <a:lnSpc>
                <a:spcPct val="120000"/>
              </a:lnSpc>
              <a:spcBef>
                <a:spcPct val="20000"/>
              </a:spcBef>
              <a:buClr>
                <a:schemeClr val="tx1"/>
              </a:buClr>
              <a:buSzPct val="60000"/>
              <a:buFont typeface="Arial" panose="020B0604020202020204" pitchFamily="34" charset="0"/>
              <a:buChar char="–"/>
              <a:defRPr/>
            </a:pPr>
            <a:r>
              <a:rPr lang="zh-CN" altLang="en-US" sz="2000" dirty="0">
                <a:solidFill>
                  <a:schemeClr val="tx1">
                    <a:lumMod val="95000"/>
                    <a:lumOff val="5000"/>
                  </a:schemeClr>
                </a:solidFill>
                <a:latin typeface="Arial" pitchFamily="34" charset="0"/>
                <a:ea typeface="微软雅黑" pitchFamily="34" charset="-122"/>
                <a:cs typeface="Arial" pitchFamily="34" charset="0"/>
              </a:rPr>
              <a:t>消瘦、体重减轻</a:t>
            </a:r>
          </a:p>
          <a:p>
            <a:pPr marL="669925" lvl="1" indent="-325755">
              <a:lnSpc>
                <a:spcPct val="120000"/>
              </a:lnSpc>
              <a:spcBef>
                <a:spcPct val="20000"/>
              </a:spcBef>
              <a:buClr>
                <a:schemeClr val="tx1"/>
              </a:buClr>
              <a:buSzPct val="60000"/>
              <a:buFont typeface="Arial" panose="020B0604020202020204" pitchFamily="34" charset="0"/>
              <a:buChar char="–"/>
              <a:defRPr/>
            </a:pPr>
            <a:r>
              <a:rPr lang="zh-CN" altLang="en-US" sz="2000" dirty="0">
                <a:solidFill>
                  <a:schemeClr val="tx1">
                    <a:lumMod val="95000"/>
                    <a:lumOff val="5000"/>
                  </a:schemeClr>
                </a:solidFill>
                <a:latin typeface="Arial" pitchFamily="34" charset="0"/>
                <a:ea typeface="微软雅黑" pitchFamily="34" charset="-122"/>
                <a:cs typeface="Arial" pitchFamily="34" charset="0"/>
              </a:rPr>
              <a:t>唇指发绀</a:t>
            </a:r>
          </a:p>
          <a:p>
            <a:pPr marL="669925" lvl="1" indent="-325755">
              <a:lnSpc>
                <a:spcPct val="120000"/>
              </a:lnSpc>
              <a:spcBef>
                <a:spcPct val="20000"/>
              </a:spcBef>
              <a:buClr>
                <a:schemeClr val="tx1"/>
              </a:buClr>
              <a:buSzPct val="60000"/>
              <a:buFont typeface="Arial" panose="020B0604020202020204" pitchFamily="34" charset="0"/>
              <a:buChar char="–"/>
              <a:defRPr/>
            </a:pPr>
            <a:r>
              <a:rPr lang="zh-CN" altLang="en-US" sz="2000" dirty="0">
                <a:solidFill>
                  <a:schemeClr val="tx1">
                    <a:lumMod val="95000"/>
                    <a:lumOff val="5000"/>
                  </a:schemeClr>
                </a:solidFill>
                <a:latin typeface="Arial" pitchFamily="34" charset="0"/>
                <a:ea typeface="微软雅黑" pitchFamily="34" charset="-122"/>
                <a:cs typeface="Arial" pitchFamily="34" charset="0"/>
              </a:rPr>
              <a:t>下肢浮肿、球结膜水肿</a:t>
            </a:r>
          </a:p>
        </p:txBody>
      </p:sp>
      <p:pic>
        <p:nvPicPr>
          <p:cNvPr id="41988" name="Picture 4">
            <a:extLst>
              <a:ext uri="{FF2B5EF4-FFF2-40B4-BE49-F238E27FC236}">
                <a16:creationId xmlns:a16="http://schemas.microsoft.com/office/drawing/2014/main" id="{3B58C231-0265-462F-87E5-1BF97BDABB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5738" y="3860800"/>
            <a:ext cx="192405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9" name="Picture 1028" descr="ciba149">
            <a:extLst>
              <a:ext uri="{FF2B5EF4-FFF2-40B4-BE49-F238E27FC236}">
                <a16:creationId xmlns:a16="http://schemas.microsoft.com/office/drawing/2014/main" id="{12E524EB-539D-49EE-8989-1D82A064F718}"/>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591300" y="1412875"/>
            <a:ext cx="1868488" cy="231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0" name="矩形 4">
            <a:extLst>
              <a:ext uri="{FF2B5EF4-FFF2-40B4-BE49-F238E27FC236}">
                <a16:creationId xmlns:a16="http://schemas.microsoft.com/office/drawing/2014/main" id="{482D37CA-8E4F-4A78-A285-7A4519DEF8AA}"/>
              </a:ext>
            </a:extLst>
          </p:cNvPr>
          <p:cNvSpPr>
            <a:spLocks noChangeArrowheads="1"/>
          </p:cNvSpPr>
          <p:nvPr/>
        </p:nvSpPr>
        <p:spPr bwMode="auto">
          <a:xfrm>
            <a:off x="179388" y="6381750"/>
            <a:ext cx="4572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Font typeface="Arial" panose="020B0604020202020204" pitchFamily="34" charset="0"/>
              <a:buNone/>
            </a:pPr>
            <a:r>
              <a:rPr lang="zh-CN" altLang="en-US" sz="1200">
                <a:latin typeface="微软雅黑" panose="020B0503020204020204" pitchFamily="34" charset="-122"/>
                <a:ea typeface="微软雅黑" panose="020B0503020204020204" pitchFamily="34" charset="-122"/>
              </a:rPr>
              <a:t>中华医学会呼吸病学分会慢性阻塞性肺疾病学组</a:t>
            </a:r>
            <a:r>
              <a:rPr lang="en-US" altLang="zh-CN" sz="1200">
                <a:latin typeface="微软雅黑" panose="020B0503020204020204" pitchFamily="34" charset="-122"/>
                <a:ea typeface="微软雅黑" panose="020B0503020204020204" pitchFamily="34" charset="-122"/>
              </a:rPr>
              <a:t>. </a:t>
            </a:r>
            <a:r>
              <a:rPr lang="zh-CN" altLang="en-US" sz="1200">
                <a:latin typeface="微软雅黑" panose="020B0503020204020204" pitchFamily="34" charset="-122"/>
                <a:ea typeface="微软雅黑" panose="020B0503020204020204" pitchFamily="34" charset="-122"/>
              </a:rPr>
              <a:t>中华结核和呼吸杂志</a:t>
            </a:r>
            <a:r>
              <a:rPr lang="en-US" altLang="zh-CN" sz="1200">
                <a:latin typeface="微软雅黑" panose="020B0503020204020204" pitchFamily="34" charset="-122"/>
                <a:ea typeface="微软雅黑" panose="020B0503020204020204" pitchFamily="34" charset="-122"/>
              </a:rPr>
              <a:t>2013;36(4):1-10</a:t>
            </a:r>
            <a:endParaRPr lang="zh-CN" altLang="en-US" sz="1200">
              <a:latin typeface="微软雅黑" panose="020B0503020204020204" pitchFamily="34" charset="-122"/>
              <a:ea typeface="微软雅黑" panose="020B0503020204020204" pitchFamily="34" charset="-122"/>
            </a:endParaRPr>
          </a:p>
        </p:txBody>
      </p:sp>
      <p:sp>
        <p:nvSpPr>
          <p:cNvPr id="28678" name="Slide Number Placeholder 10">
            <a:extLst>
              <a:ext uri="{FF2B5EF4-FFF2-40B4-BE49-F238E27FC236}">
                <a16:creationId xmlns:a16="http://schemas.microsoft.com/office/drawing/2014/main" id="{900D8702-09CE-4FD1-95D8-7CABBD5A5A05}"/>
              </a:ext>
            </a:extLst>
          </p:cNvPr>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a:defRPr/>
            </a:pPr>
            <a:fld id="{A40B917B-3A0F-4A90-BBD8-ACC5E924A5A1}" type="slidenum">
              <a:rPr lang="zh-CN" altLang="en-US" smtClean="0"/>
              <a:pPr>
                <a:defRPr/>
              </a:pPr>
              <a:t>15</a:t>
            </a:fld>
            <a:endParaRPr lang="zh-CN" altLang="en-US"/>
          </a:p>
        </p:txBody>
      </p:sp>
    </p:spTree>
    <p:extLst>
      <p:ext uri="{BB962C8B-B14F-4D97-AF65-F5344CB8AC3E}">
        <p14:creationId xmlns:p14="http://schemas.microsoft.com/office/powerpoint/2010/main" val="4252434053"/>
      </p:ext>
    </p:extLst>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149225" y="2305050"/>
            <a:ext cx="2351088"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DB159D"/>
              </a:buClr>
              <a:buSzPct val="85000"/>
              <a:buFont typeface="Wingdings" panose="05000000000000000000" pitchFamily="2" charset="2"/>
              <a:buChar char="u"/>
              <a:defRPr sz="21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lr>
                <a:srgbClr val="DB159D"/>
              </a:buClr>
              <a:buSzPct val="85000"/>
              <a:buFont typeface="Wingdings" panose="05000000000000000000" pitchFamily="2" charset="2"/>
              <a:buChar char="u"/>
              <a:defRPr sz="15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lr>
                <a:srgbClr val="DB159D"/>
              </a:buClr>
              <a:buSzPct val="90000"/>
              <a:buFont typeface="Wingdings" panose="05000000000000000000" pitchFamily="2" charset="2"/>
              <a:buChar char="u"/>
              <a:defRPr>
                <a:solidFill>
                  <a:schemeClr val="tx1"/>
                </a:solidFill>
                <a:latin typeface="Arial" panose="020B0604020202020204" pitchFamily="34" charset="0"/>
                <a:ea typeface="方正舒体" panose="02010601030101010101" pitchFamily="2" charset="-122"/>
              </a:defRPr>
            </a:lvl3pPr>
            <a:lvl4pPr marL="1600200" indent="-228600">
              <a:spcBef>
                <a:spcPct val="20000"/>
              </a:spcBef>
              <a:buClr>
                <a:srgbClr val="DB159D"/>
              </a:buClr>
              <a:buFont typeface="Wingdings" panose="05000000000000000000" pitchFamily="2" charset="2"/>
              <a:buChar char="u"/>
              <a:defRPr sz="1200">
                <a:solidFill>
                  <a:schemeClr val="tx1"/>
                </a:solidFill>
                <a:latin typeface="Arial" panose="020B0604020202020204" pitchFamily="34" charset="0"/>
                <a:ea typeface="方正舒体" panose="02010601030101010101" pitchFamily="2" charset="-122"/>
              </a:defRPr>
            </a:lvl4pPr>
            <a:lvl5pPr marL="2057400" indent="-228600">
              <a:spcBef>
                <a:spcPct val="20000"/>
              </a:spcBef>
              <a:buClr>
                <a:srgbClr val="DB159D"/>
              </a:buClr>
              <a:buSzPct val="100000"/>
              <a:buFont typeface="Wingdings" panose="05000000000000000000" pitchFamily="2" charset="2"/>
              <a:buChar char="u"/>
              <a:defRPr sz="1000">
                <a:solidFill>
                  <a:schemeClr val="tx1"/>
                </a:solidFill>
                <a:latin typeface="Arial" panose="020B0604020202020204" pitchFamily="34" charset="0"/>
                <a:ea typeface="方正舒体" panose="02010601030101010101" pitchFamily="2" charset="-122"/>
              </a:defRPr>
            </a:lvl5pPr>
            <a:lvl6pPr marL="2514600" indent="-228600" eaLnBrk="0" fontAlgn="base" hangingPunct="0">
              <a:spcBef>
                <a:spcPct val="20000"/>
              </a:spcBef>
              <a:spcAft>
                <a:spcPct val="0"/>
              </a:spcAft>
              <a:buClr>
                <a:srgbClr val="DB159D"/>
              </a:buClr>
              <a:buSzPct val="100000"/>
              <a:buFont typeface="Wingdings" panose="05000000000000000000" pitchFamily="2" charset="2"/>
              <a:buChar char="u"/>
              <a:defRPr sz="1000">
                <a:solidFill>
                  <a:schemeClr val="tx1"/>
                </a:solidFill>
                <a:latin typeface="Arial" panose="020B0604020202020204" pitchFamily="34" charset="0"/>
                <a:ea typeface="方正舒体" panose="02010601030101010101" pitchFamily="2" charset="-122"/>
              </a:defRPr>
            </a:lvl6pPr>
            <a:lvl7pPr marL="2971800" indent="-228600" eaLnBrk="0" fontAlgn="base" hangingPunct="0">
              <a:spcBef>
                <a:spcPct val="20000"/>
              </a:spcBef>
              <a:spcAft>
                <a:spcPct val="0"/>
              </a:spcAft>
              <a:buClr>
                <a:srgbClr val="DB159D"/>
              </a:buClr>
              <a:buSzPct val="100000"/>
              <a:buFont typeface="Wingdings" panose="05000000000000000000" pitchFamily="2" charset="2"/>
              <a:buChar char="u"/>
              <a:defRPr sz="1000">
                <a:solidFill>
                  <a:schemeClr val="tx1"/>
                </a:solidFill>
                <a:latin typeface="Arial" panose="020B0604020202020204" pitchFamily="34" charset="0"/>
                <a:ea typeface="方正舒体" panose="02010601030101010101" pitchFamily="2" charset="-122"/>
              </a:defRPr>
            </a:lvl7pPr>
            <a:lvl8pPr marL="3429000" indent="-228600" eaLnBrk="0" fontAlgn="base" hangingPunct="0">
              <a:spcBef>
                <a:spcPct val="20000"/>
              </a:spcBef>
              <a:spcAft>
                <a:spcPct val="0"/>
              </a:spcAft>
              <a:buClr>
                <a:srgbClr val="DB159D"/>
              </a:buClr>
              <a:buSzPct val="100000"/>
              <a:buFont typeface="Wingdings" panose="05000000000000000000" pitchFamily="2" charset="2"/>
              <a:buChar char="u"/>
              <a:defRPr sz="1000">
                <a:solidFill>
                  <a:schemeClr val="tx1"/>
                </a:solidFill>
                <a:latin typeface="Arial" panose="020B0604020202020204" pitchFamily="34" charset="0"/>
                <a:ea typeface="方正舒体" panose="02010601030101010101" pitchFamily="2" charset="-122"/>
              </a:defRPr>
            </a:lvl8pPr>
            <a:lvl9pPr marL="3886200" indent="-228600" eaLnBrk="0" fontAlgn="base" hangingPunct="0">
              <a:spcBef>
                <a:spcPct val="20000"/>
              </a:spcBef>
              <a:spcAft>
                <a:spcPct val="0"/>
              </a:spcAft>
              <a:buClr>
                <a:srgbClr val="DB159D"/>
              </a:buClr>
              <a:buSzPct val="100000"/>
              <a:buFont typeface="Wingdings" panose="05000000000000000000" pitchFamily="2" charset="2"/>
              <a:buChar char="u"/>
              <a:defRPr sz="1000">
                <a:solidFill>
                  <a:schemeClr val="tx1"/>
                </a:solidFill>
                <a:latin typeface="Arial" panose="020B0604020202020204" pitchFamily="34" charset="0"/>
                <a:ea typeface="方正舒体" panose="02010601030101010101" pitchFamily="2" charset="-122"/>
              </a:defRPr>
            </a:lvl9pPr>
          </a:lstStyle>
          <a:p>
            <a:pPr>
              <a:spcBef>
                <a:spcPct val="0"/>
              </a:spcBef>
              <a:buClr>
                <a:srgbClr val="FF0000"/>
              </a:buClr>
              <a:buSzTx/>
              <a:buFont typeface="Wingdings" panose="05000000000000000000" pitchFamily="2" charset="2"/>
              <a:buNone/>
            </a:pPr>
            <a:endParaRPr lang="zh-CN" altLang="en-US" sz="2000"/>
          </a:p>
        </p:txBody>
      </p:sp>
      <p:sp>
        <p:nvSpPr>
          <p:cNvPr id="29699" name="Rectangle 4"/>
          <p:cNvSpPr>
            <a:spLocks noChangeArrowheads="1"/>
          </p:cNvSpPr>
          <p:nvPr/>
        </p:nvSpPr>
        <p:spPr bwMode="auto">
          <a:xfrm>
            <a:off x="6098676" y="1661920"/>
            <a:ext cx="2700000" cy="2040559"/>
          </a:xfrm>
          <a:prstGeom prst="rect">
            <a:avLst/>
          </a:prstGeom>
          <a:noFill/>
          <a:ln w="57150">
            <a:solidFill>
              <a:srgbClr val="CC0099"/>
            </a:solidFill>
            <a:miter lim="800000"/>
            <a:headEnd/>
            <a:tailEnd/>
          </a:ln>
        </p:spPr>
        <p:txBody>
          <a:bodyPr wrap="square" lIns="0" tIns="0" rIns="0" bIns="0">
            <a:spAutoFit/>
          </a:bodyPr>
          <a:lstStyle>
            <a:lvl1pPr>
              <a:spcBef>
                <a:spcPct val="20000"/>
              </a:spcBef>
              <a:buClr>
                <a:srgbClr val="DB159D"/>
              </a:buClr>
              <a:buSzPct val="85000"/>
              <a:buFont typeface="Wingdings" panose="05000000000000000000" pitchFamily="2" charset="2"/>
              <a:buChar char="u"/>
              <a:defRPr sz="21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lr>
                <a:srgbClr val="DB159D"/>
              </a:buClr>
              <a:buSzPct val="85000"/>
              <a:buFont typeface="Wingdings" panose="05000000000000000000" pitchFamily="2" charset="2"/>
              <a:buChar char="u"/>
              <a:defRPr sz="15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lr>
                <a:srgbClr val="DB159D"/>
              </a:buClr>
              <a:buSzPct val="90000"/>
              <a:buFont typeface="Wingdings" panose="05000000000000000000" pitchFamily="2" charset="2"/>
              <a:buChar char="u"/>
              <a:defRPr>
                <a:solidFill>
                  <a:schemeClr val="tx1"/>
                </a:solidFill>
                <a:latin typeface="Arial" panose="020B0604020202020204" pitchFamily="34" charset="0"/>
                <a:ea typeface="方正舒体" panose="02010601030101010101" pitchFamily="2" charset="-122"/>
              </a:defRPr>
            </a:lvl3pPr>
            <a:lvl4pPr marL="1600200" indent="-228600">
              <a:spcBef>
                <a:spcPct val="20000"/>
              </a:spcBef>
              <a:buClr>
                <a:srgbClr val="DB159D"/>
              </a:buClr>
              <a:buFont typeface="Wingdings" panose="05000000000000000000" pitchFamily="2" charset="2"/>
              <a:buChar char="u"/>
              <a:defRPr sz="1200">
                <a:solidFill>
                  <a:schemeClr val="tx1"/>
                </a:solidFill>
                <a:latin typeface="Arial" panose="020B0604020202020204" pitchFamily="34" charset="0"/>
                <a:ea typeface="方正舒体" panose="02010601030101010101" pitchFamily="2" charset="-122"/>
              </a:defRPr>
            </a:lvl4pPr>
            <a:lvl5pPr marL="2057400" indent="-228600">
              <a:spcBef>
                <a:spcPct val="20000"/>
              </a:spcBef>
              <a:buClr>
                <a:srgbClr val="DB159D"/>
              </a:buClr>
              <a:buSzPct val="100000"/>
              <a:buFont typeface="Wingdings" panose="05000000000000000000" pitchFamily="2" charset="2"/>
              <a:buChar char="u"/>
              <a:defRPr sz="1000">
                <a:solidFill>
                  <a:schemeClr val="tx1"/>
                </a:solidFill>
                <a:latin typeface="Arial" panose="020B0604020202020204" pitchFamily="34" charset="0"/>
                <a:ea typeface="方正舒体" panose="02010601030101010101" pitchFamily="2" charset="-122"/>
              </a:defRPr>
            </a:lvl5pPr>
            <a:lvl6pPr marL="2514600" indent="-228600" eaLnBrk="0" fontAlgn="base" hangingPunct="0">
              <a:spcBef>
                <a:spcPct val="20000"/>
              </a:spcBef>
              <a:spcAft>
                <a:spcPct val="0"/>
              </a:spcAft>
              <a:buClr>
                <a:srgbClr val="DB159D"/>
              </a:buClr>
              <a:buSzPct val="100000"/>
              <a:buFont typeface="Wingdings" panose="05000000000000000000" pitchFamily="2" charset="2"/>
              <a:buChar char="u"/>
              <a:defRPr sz="1000">
                <a:solidFill>
                  <a:schemeClr val="tx1"/>
                </a:solidFill>
                <a:latin typeface="Arial" panose="020B0604020202020204" pitchFamily="34" charset="0"/>
                <a:ea typeface="方正舒体" panose="02010601030101010101" pitchFamily="2" charset="-122"/>
              </a:defRPr>
            </a:lvl6pPr>
            <a:lvl7pPr marL="2971800" indent="-228600" eaLnBrk="0" fontAlgn="base" hangingPunct="0">
              <a:spcBef>
                <a:spcPct val="20000"/>
              </a:spcBef>
              <a:spcAft>
                <a:spcPct val="0"/>
              </a:spcAft>
              <a:buClr>
                <a:srgbClr val="DB159D"/>
              </a:buClr>
              <a:buSzPct val="100000"/>
              <a:buFont typeface="Wingdings" panose="05000000000000000000" pitchFamily="2" charset="2"/>
              <a:buChar char="u"/>
              <a:defRPr sz="1000">
                <a:solidFill>
                  <a:schemeClr val="tx1"/>
                </a:solidFill>
                <a:latin typeface="Arial" panose="020B0604020202020204" pitchFamily="34" charset="0"/>
                <a:ea typeface="方正舒体" panose="02010601030101010101" pitchFamily="2" charset="-122"/>
              </a:defRPr>
            </a:lvl7pPr>
            <a:lvl8pPr marL="3429000" indent="-228600" eaLnBrk="0" fontAlgn="base" hangingPunct="0">
              <a:spcBef>
                <a:spcPct val="20000"/>
              </a:spcBef>
              <a:spcAft>
                <a:spcPct val="0"/>
              </a:spcAft>
              <a:buClr>
                <a:srgbClr val="DB159D"/>
              </a:buClr>
              <a:buSzPct val="100000"/>
              <a:buFont typeface="Wingdings" panose="05000000000000000000" pitchFamily="2" charset="2"/>
              <a:buChar char="u"/>
              <a:defRPr sz="1000">
                <a:solidFill>
                  <a:schemeClr val="tx1"/>
                </a:solidFill>
                <a:latin typeface="Arial" panose="020B0604020202020204" pitchFamily="34" charset="0"/>
                <a:ea typeface="方正舒体" panose="02010601030101010101" pitchFamily="2" charset="-122"/>
              </a:defRPr>
            </a:lvl8pPr>
            <a:lvl9pPr marL="3886200" indent="-228600" eaLnBrk="0" fontAlgn="base" hangingPunct="0">
              <a:spcBef>
                <a:spcPct val="20000"/>
              </a:spcBef>
              <a:spcAft>
                <a:spcPct val="0"/>
              </a:spcAft>
              <a:buClr>
                <a:srgbClr val="DB159D"/>
              </a:buClr>
              <a:buSzPct val="100000"/>
              <a:buFont typeface="Wingdings" panose="05000000000000000000" pitchFamily="2" charset="2"/>
              <a:buChar char="u"/>
              <a:defRPr sz="1000">
                <a:solidFill>
                  <a:schemeClr val="tx1"/>
                </a:solidFill>
                <a:latin typeface="Arial" panose="020B0604020202020204" pitchFamily="34" charset="0"/>
                <a:ea typeface="方正舒体" panose="02010601030101010101" pitchFamily="2" charset="-122"/>
              </a:defRPr>
            </a:lvl9pPr>
          </a:lstStyle>
          <a:p>
            <a:pPr algn="ctr">
              <a:lnSpc>
                <a:spcPct val="120000"/>
              </a:lnSpc>
              <a:spcBef>
                <a:spcPct val="5000"/>
              </a:spcBef>
              <a:spcAft>
                <a:spcPct val="5000"/>
              </a:spcAft>
              <a:buClr>
                <a:srgbClr val="FF0000"/>
              </a:buClr>
              <a:buSzTx/>
              <a:buFont typeface="Wingdings" panose="05000000000000000000" pitchFamily="2" charset="2"/>
              <a:buNone/>
            </a:pPr>
            <a:r>
              <a:rPr lang="zh-CN" altLang="en-US" sz="2800" b="1" dirty="0">
                <a:solidFill>
                  <a:srgbClr val="000000"/>
                </a:solidFill>
              </a:rPr>
              <a:t>暴露于危险因素</a:t>
            </a:r>
          </a:p>
          <a:p>
            <a:pPr algn="ctr">
              <a:lnSpc>
                <a:spcPct val="120000"/>
              </a:lnSpc>
              <a:spcBef>
                <a:spcPct val="5000"/>
              </a:spcBef>
              <a:spcAft>
                <a:spcPct val="5000"/>
              </a:spcAft>
              <a:buClr>
                <a:srgbClr val="FF0000"/>
              </a:buClr>
              <a:buSzTx/>
              <a:buFont typeface="Wingdings" panose="05000000000000000000" pitchFamily="2" charset="2"/>
              <a:buNone/>
            </a:pPr>
            <a:r>
              <a:rPr lang="zh-CN" altLang="en-US" sz="2800" b="1" dirty="0">
                <a:solidFill>
                  <a:srgbClr val="FF0000"/>
                </a:solidFill>
              </a:rPr>
              <a:t>宿主因素</a:t>
            </a:r>
          </a:p>
          <a:p>
            <a:pPr algn="ctr">
              <a:lnSpc>
                <a:spcPct val="120000"/>
              </a:lnSpc>
              <a:spcBef>
                <a:spcPct val="5000"/>
              </a:spcBef>
              <a:spcAft>
                <a:spcPct val="5000"/>
              </a:spcAft>
              <a:buClr>
                <a:srgbClr val="FF0000"/>
              </a:buClr>
              <a:buSzTx/>
              <a:buFont typeface="Wingdings" panose="05000000000000000000" pitchFamily="2" charset="2"/>
              <a:buNone/>
            </a:pPr>
            <a:r>
              <a:rPr lang="zh-CN" altLang="en-US" sz="2400" b="1" dirty="0">
                <a:solidFill>
                  <a:srgbClr val="CC0099"/>
                </a:solidFill>
              </a:rPr>
              <a:t>烟草，职业</a:t>
            </a:r>
          </a:p>
          <a:p>
            <a:pPr algn="ctr">
              <a:lnSpc>
                <a:spcPct val="120000"/>
              </a:lnSpc>
              <a:spcBef>
                <a:spcPct val="5000"/>
              </a:spcBef>
              <a:spcAft>
                <a:spcPct val="5000"/>
              </a:spcAft>
              <a:buClr>
                <a:srgbClr val="FF0000"/>
              </a:buClr>
              <a:buSzTx/>
              <a:buFont typeface="Wingdings" panose="05000000000000000000" pitchFamily="2" charset="2"/>
              <a:buNone/>
            </a:pPr>
            <a:r>
              <a:rPr lang="zh-CN" altLang="en-US" sz="2400" b="1" dirty="0">
                <a:solidFill>
                  <a:srgbClr val="CC0099"/>
                </a:solidFill>
              </a:rPr>
              <a:t>室内</a:t>
            </a:r>
            <a:r>
              <a:rPr lang="en-US" altLang="zh-CN" sz="2400" b="1" dirty="0">
                <a:solidFill>
                  <a:srgbClr val="CC0099"/>
                </a:solidFill>
              </a:rPr>
              <a:t>/</a:t>
            </a:r>
            <a:r>
              <a:rPr lang="zh-CN" altLang="en-US" sz="2400" b="1" dirty="0">
                <a:solidFill>
                  <a:srgbClr val="CC0099"/>
                </a:solidFill>
              </a:rPr>
              <a:t>室外污染</a:t>
            </a:r>
            <a:endParaRPr lang="zh-CN" altLang="zh-CN" sz="2400" b="1" dirty="0">
              <a:solidFill>
                <a:srgbClr val="CC0099"/>
              </a:solidFill>
            </a:endParaRPr>
          </a:p>
        </p:txBody>
      </p:sp>
      <p:sp>
        <p:nvSpPr>
          <p:cNvPr id="29700" name="Rectangle 5"/>
          <p:cNvSpPr>
            <a:spLocks noChangeArrowheads="1"/>
          </p:cNvSpPr>
          <p:nvPr/>
        </p:nvSpPr>
        <p:spPr bwMode="auto">
          <a:xfrm>
            <a:off x="2486025" y="4448175"/>
            <a:ext cx="5616575" cy="369332"/>
          </a:xfrm>
          <a:prstGeom prst="rect">
            <a:avLst/>
          </a:prstGeom>
          <a:noFill/>
          <a:ln>
            <a:noFill/>
          </a:ln>
          <a:effectLst>
            <a:outerShdw dist="17961" dir="2700000" algn="ctr" rotWithShape="0">
              <a:srgbClr val="000000"/>
            </a:outerShdw>
          </a:effectLst>
        </p:spPr>
        <p:txBody>
          <a:bodyPr lIns="0" tIns="0" rIns="0" bIns="0">
            <a:spAutoFit/>
          </a:bodyPr>
          <a:lstStyle>
            <a:lvl1pPr>
              <a:spcBef>
                <a:spcPct val="20000"/>
              </a:spcBef>
              <a:buClr>
                <a:srgbClr val="DB159D"/>
              </a:buClr>
              <a:buSzPct val="85000"/>
              <a:buFont typeface="Wingdings" panose="05000000000000000000" pitchFamily="2" charset="2"/>
              <a:buChar char="u"/>
              <a:defRPr sz="21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lr>
                <a:srgbClr val="DB159D"/>
              </a:buClr>
              <a:buSzPct val="85000"/>
              <a:buFont typeface="Wingdings" panose="05000000000000000000" pitchFamily="2" charset="2"/>
              <a:buChar char="u"/>
              <a:defRPr sz="15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lr>
                <a:srgbClr val="DB159D"/>
              </a:buClr>
              <a:buSzPct val="90000"/>
              <a:buFont typeface="Wingdings" panose="05000000000000000000" pitchFamily="2" charset="2"/>
              <a:buChar char="u"/>
              <a:defRPr>
                <a:solidFill>
                  <a:schemeClr val="tx1"/>
                </a:solidFill>
                <a:latin typeface="Arial" panose="020B0604020202020204" pitchFamily="34" charset="0"/>
                <a:ea typeface="方正舒体" panose="02010601030101010101" pitchFamily="2" charset="-122"/>
              </a:defRPr>
            </a:lvl3pPr>
            <a:lvl4pPr marL="1600200" indent="-228600">
              <a:spcBef>
                <a:spcPct val="20000"/>
              </a:spcBef>
              <a:buClr>
                <a:srgbClr val="DB159D"/>
              </a:buClr>
              <a:buFont typeface="Wingdings" panose="05000000000000000000" pitchFamily="2" charset="2"/>
              <a:buChar char="u"/>
              <a:defRPr sz="1200">
                <a:solidFill>
                  <a:schemeClr val="tx1"/>
                </a:solidFill>
                <a:latin typeface="Arial" panose="020B0604020202020204" pitchFamily="34" charset="0"/>
                <a:ea typeface="方正舒体" panose="02010601030101010101" pitchFamily="2" charset="-122"/>
              </a:defRPr>
            </a:lvl4pPr>
            <a:lvl5pPr marL="2057400" indent="-228600">
              <a:spcBef>
                <a:spcPct val="20000"/>
              </a:spcBef>
              <a:buClr>
                <a:srgbClr val="DB159D"/>
              </a:buClr>
              <a:buSzPct val="100000"/>
              <a:buFont typeface="Wingdings" panose="05000000000000000000" pitchFamily="2" charset="2"/>
              <a:buChar char="u"/>
              <a:defRPr sz="1000">
                <a:solidFill>
                  <a:schemeClr val="tx1"/>
                </a:solidFill>
                <a:latin typeface="Arial" panose="020B0604020202020204" pitchFamily="34" charset="0"/>
                <a:ea typeface="方正舒体" panose="02010601030101010101" pitchFamily="2" charset="-122"/>
              </a:defRPr>
            </a:lvl5pPr>
            <a:lvl6pPr marL="2514600" indent="-228600" eaLnBrk="0" fontAlgn="base" hangingPunct="0">
              <a:spcBef>
                <a:spcPct val="20000"/>
              </a:spcBef>
              <a:spcAft>
                <a:spcPct val="0"/>
              </a:spcAft>
              <a:buClr>
                <a:srgbClr val="DB159D"/>
              </a:buClr>
              <a:buSzPct val="100000"/>
              <a:buFont typeface="Wingdings" panose="05000000000000000000" pitchFamily="2" charset="2"/>
              <a:buChar char="u"/>
              <a:defRPr sz="1000">
                <a:solidFill>
                  <a:schemeClr val="tx1"/>
                </a:solidFill>
                <a:latin typeface="Arial" panose="020B0604020202020204" pitchFamily="34" charset="0"/>
                <a:ea typeface="方正舒体" panose="02010601030101010101" pitchFamily="2" charset="-122"/>
              </a:defRPr>
            </a:lvl6pPr>
            <a:lvl7pPr marL="2971800" indent="-228600" eaLnBrk="0" fontAlgn="base" hangingPunct="0">
              <a:spcBef>
                <a:spcPct val="20000"/>
              </a:spcBef>
              <a:spcAft>
                <a:spcPct val="0"/>
              </a:spcAft>
              <a:buClr>
                <a:srgbClr val="DB159D"/>
              </a:buClr>
              <a:buSzPct val="100000"/>
              <a:buFont typeface="Wingdings" panose="05000000000000000000" pitchFamily="2" charset="2"/>
              <a:buChar char="u"/>
              <a:defRPr sz="1000">
                <a:solidFill>
                  <a:schemeClr val="tx1"/>
                </a:solidFill>
                <a:latin typeface="Arial" panose="020B0604020202020204" pitchFamily="34" charset="0"/>
                <a:ea typeface="方正舒体" panose="02010601030101010101" pitchFamily="2" charset="-122"/>
              </a:defRPr>
            </a:lvl7pPr>
            <a:lvl8pPr marL="3429000" indent="-228600" eaLnBrk="0" fontAlgn="base" hangingPunct="0">
              <a:spcBef>
                <a:spcPct val="20000"/>
              </a:spcBef>
              <a:spcAft>
                <a:spcPct val="0"/>
              </a:spcAft>
              <a:buClr>
                <a:srgbClr val="DB159D"/>
              </a:buClr>
              <a:buSzPct val="100000"/>
              <a:buFont typeface="Wingdings" panose="05000000000000000000" pitchFamily="2" charset="2"/>
              <a:buChar char="u"/>
              <a:defRPr sz="1000">
                <a:solidFill>
                  <a:schemeClr val="tx1"/>
                </a:solidFill>
                <a:latin typeface="Arial" panose="020B0604020202020204" pitchFamily="34" charset="0"/>
                <a:ea typeface="方正舒体" panose="02010601030101010101" pitchFamily="2" charset="-122"/>
              </a:defRPr>
            </a:lvl8pPr>
            <a:lvl9pPr marL="3886200" indent="-228600" eaLnBrk="0" fontAlgn="base" hangingPunct="0">
              <a:spcBef>
                <a:spcPct val="20000"/>
              </a:spcBef>
              <a:spcAft>
                <a:spcPct val="0"/>
              </a:spcAft>
              <a:buClr>
                <a:srgbClr val="DB159D"/>
              </a:buClr>
              <a:buSzPct val="100000"/>
              <a:buFont typeface="Wingdings" panose="05000000000000000000" pitchFamily="2" charset="2"/>
              <a:buChar char="u"/>
              <a:defRPr sz="1000">
                <a:solidFill>
                  <a:schemeClr val="tx1"/>
                </a:solidFill>
                <a:latin typeface="Arial" panose="020B0604020202020204" pitchFamily="34" charset="0"/>
                <a:ea typeface="方正舒体" panose="02010601030101010101" pitchFamily="2" charset="-122"/>
              </a:defRPr>
            </a:lvl9pPr>
          </a:lstStyle>
          <a:p>
            <a:pPr algn="ctr">
              <a:spcBef>
                <a:spcPct val="0"/>
              </a:spcBef>
              <a:buClr>
                <a:srgbClr val="FF0000"/>
              </a:buClr>
              <a:buSzTx/>
              <a:buFont typeface="Wingdings" panose="05000000000000000000" pitchFamily="2" charset="2"/>
              <a:buNone/>
            </a:pPr>
            <a:r>
              <a:rPr lang="zh-CN" altLang="en-US" sz="2400" dirty="0"/>
              <a:t>肺功能测定：明确诊断</a:t>
            </a:r>
          </a:p>
        </p:txBody>
      </p:sp>
      <p:sp>
        <p:nvSpPr>
          <p:cNvPr id="29701" name="Rectangle 6"/>
          <p:cNvSpPr>
            <a:spLocks noChangeArrowheads="1"/>
          </p:cNvSpPr>
          <p:nvPr/>
        </p:nvSpPr>
        <p:spPr bwMode="auto">
          <a:xfrm>
            <a:off x="1265238" y="438150"/>
            <a:ext cx="6807200" cy="76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DB159D"/>
              </a:buClr>
              <a:buSzPct val="85000"/>
              <a:buFont typeface="Wingdings" panose="05000000000000000000" pitchFamily="2" charset="2"/>
              <a:buChar char="u"/>
              <a:defRPr sz="21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lr>
                <a:srgbClr val="DB159D"/>
              </a:buClr>
              <a:buSzPct val="85000"/>
              <a:buFont typeface="Wingdings" panose="05000000000000000000" pitchFamily="2" charset="2"/>
              <a:buChar char="u"/>
              <a:defRPr sz="15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lr>
                <a:srgbClr val="DB159D"/>
              </a:buClr>
              <a:buSzPct val="90000"/>
              <a:buFont typeface="Wingdings" panose="05000000000000000000" pitchFamily="2" charset="2"/>
              <a:buChar char="u"/>
              <a:defRPr>
                <a:solidFill>
                  <a:schemeClr val="tx1"/>
                </a:solidFill>
                <a:latin typeface="Arial" panose="020B0604020202020204" pitchFamily="34" charset="0"/>
                <a:ea typeface="方正舒体" panose="02010601030101010101" pitchFamily="2" charset="-122"/>
              </a:defRPr>
            </a:lvl3pPr>
            <a:lvl4pPr marL="1600200" indent="-228600">
              <a:spcBef>
                <a:spcPct val="20000"/>
              </a:spcBef>
              <a:buClr>
                <a:srgbClr val="DB159D"/>
              </a:buClr>
              <a:buFont typeface="Wingdings" panose="05000000000000000000" pitchFamily="2" charset="2"/>
              <a:buChar char="u"/>
              <a:defRPr sz="1200">
                <a:solidFill>
                  <a:schemeClr val="tx1"/>
                </a:solidFill>
                <a:latin typeface="Arial" panose="020B0604020202020204" pitchFamily="34" charset="0"/>
                <a:ea typeface="方正舒体" panose="02010601030101010101" pitchFamily="2" charset="-122"/>
              </a:defRPr>
            </a:lvl4pPr>
            <a:lvl5pPr marL="2057400" indent="-228600">
              <a:spcBef>
                <a:spcPct val="20000"/>
              </a:spcBef>
              <a:buClr>
                <a:srgbClr val="DB159D"/>
              </a:buClr>
              <a:buSzPct val="100000"/>
              <a:buFont typeface="Wingdings" panose="05000000000000000000" pitchFamily="2" charset="2"/>
              <a:buChar char="u"/>
              <a:defRPr sz="1000">
                <a:solidFill>
                  <a:schemeClr val="tx1"/>
                </a:solidFill>
                <a:latin typeface="Arial" panose="020B0604020202020204" pitchFamily="34" charset="0"/>
                <a:ea typeface="方正舒体" panose="02010601030101010101" pitchFamily="2" charset="-122"/>
              </a:defRPr>
            </a:lvl5pPr>
            <a:lvl6pPr marL="2514600" indent="-228600" eaLnBrk="0" fontAlgn="base" hangingPunct="0">
              <a:spcBef>
                <a:spcPct val="20000"/>
              </a:spcBef>
              <a:spcAft>
                <a:spcPct val="0"/>
              </a:spcAft>
              <a:buClr>
                <a:srgbClr val="DB159D"/>
              </a:buClr>
              <a:buSzPct val="100000"/>
              <a:buFont typeface="Wingdings" panose="05000000000000000000" pitchFamily="2" charset="2"/>
              <a:buChar char="u"/>
              <a:defRPr sz="1000">
                <a:solidFill>
                  <a:schemeClr val="tx1"/>
                </a:solidFill>
                <a:latin typeface="Arial" panose="020B0604020202020204" pitchFamily="34" charset="0"/>
                <a:ea typeface="方正舒体" panose="02010601030101010101" pitchFamily="2" charset="-122"/>
              </a:defRPr>
            </a:lvl6pPr>
            <a:lvl7pPr marL="2971800" indent="-228600" eaLnBrk="0" fontAlgn="base" hangingPunct="0">
              <a:spcBef>
                <a:spcPct val="20000"/>
              </a:spcBef>
              <a:spcAft>
                <a:spcPct val="0"/>
              </a:spcAft>
              <a:buClr>
                <a:srgbClr val="DB159D"/>
              </a:buClr>
              <a:buSzPct val="100000"/>
              <a:buFont typeface="Wingdings" panose="05000000000000000000" pitchFamily="2" charset="2"/>
              <a:buChar char="u"/>
              <a:defRPr sz="1000">
                <a:solidFill>
                  <a:schemeClr val="tx1"/>
                </a:solidFill>
                <a:latin typeface="Arial" panose="020B0604020202020204" pitchFamily="34" charset="0"/>
                <a:ea typeface="方正舒体" panose="02010601030101010101" pitchFamily="2" charset="-122"/>
              </a:defRPr>
            </a:lvl7pPr>
            <a:lvl8pPr marL="3429000" indent="-228600" eaLnBrk="0" fontAlgn="base" hangingPunct="0">
              <a:spcBef>
                <a:spcPct val="20000"/>
              </a:spcBef>
              <a:spcAft>
                <a:spcPct val="0"/>
              </a:spcAft>
              <a:buClr>
                <a:srgbClr val="DB159D"/>
              </a:buClr>
              <a:buSzPct val="100000"/>
              <a:buFont typeface="Wingdings" panose="05000000000000000000" pitchFamily="2" charset="2"/>
              <a:buChar char="u"/>
              <a:defRPr sz="1000">
                <a:solidFill>
                  <a:schemeClr val="tx1"/>
                </a:solidFill>
                <a:latin typeface="Arial" panose="020B0604020202020204" pitchFamily="34" charset="0"/>
                <a:ea typeface="方正舒体" panose="02010601030101010101" pitchFamily="2" charset="-122"/>
              </a:defRPr>
            </a:lvl8pPr>
            <a:lvl9pPr marL="3886200" indent="-228600" eaLnBrk="0" fontAlgn="base" hangingPunct="0">
              <a:spcBef>
                <a:spcPct val="20000"/>
              </a:spcBef>
              <a:spcAft>
                <a:spcPct val="0"/>
              </a:spcAft>
              <a:buClr>
                <a:srgbClr val="DB159D"/>
              </a:buClr>
              <a:buSzPct val="100000"/>
              <a:buFont typeface="Wingdings" panose="05000000000000000000" pitchFamily="2" charset="2"/>
              <a:buChar char="u"/>
              <a:defRPr sz="1000">
                <a:solidFill>
                  <a:schemeClr val="tx1"/>
                </a:solidFill>
                <a:latin typeface="Arial" panose="020B0604020202020204" pitchFamily="34" charset="0"/>
                <a:ea typeface="方正舒体" panose="02010601030101010101" pitchFamily="2" charset="-122"/>
              </a:defRPr>
            </a:lvl9pPr>
          </a:lstStyle>
          <a:p>
            <a:pPr>
              <a:spcBef>
                <a:spcPct val="0"/>
              </a:spcBef>
              <a:buClr>
                <a:srgbClr val="FF0000"/>
              </a:buClr>
              <a:buSzTx/>
              <a:buFont typeface="Wingdings" panose="05000000000000000000" pitchFamily="2" charset="2"/>
              <a:buNone/>
            </a:pPr>
            <a:endParaRPr lang="zh-CN" altLang="en-US" sz="2000"/>
          </a:p>
        </p:txBody>
      </p:sp>
      <p:sp>
        <p:nvSpPr>
          <p:cNvPr id="29702" name="AutoShape 7"/>
          <p:cNvSpPr>
            <a:spLocks/>
          </p:cNvSpPr>
          <p:nvPr/>
        </p:nvSpPr>
        <p:spPr bwMode="auto">
          <a:xfrm rot="5400000">
            <a:off x="4834732" y="2401093"/>
            <a:ext cx="412750" cy="3529013"/>
          </a:xfrm>
          <a:prstGeom prst="rightBrace">
            <a:avLst>
              <a:gd name="adj1" fmla="val 29173"/>
              <a:gd name="adj2" fmla="val 50000"/>
            </a:avLst>
          </a:prstGeom>
          <a:noFill/>
          <a:ln w="19050">
            <a:solidFill>
              <a:schemeClr val="tx1"/>
            </a:solidFill>
            <a:round/>
            <a:headEnd/>
            <a:tailEnd/>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DB159D"/>
              </a:buClr>
              <a:buSzPct val="85000"/>
              <a:buFont typeface="Wingdings" panose="05000000000000000000" pitchFamily="2" charset="2"/>
              <a:buChar char="u"/>
              <a:defRPr sz="21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lr>
                <a:srgbClr val="DB159D"/>
              </a:buClr>
              <a:buSzPct val="85000"/>
              <a:buFont typeface="Wingdings" panose="05000000000000000000" pitchFamily="2" charset="2"/>
              <a:buChar char="u"/>
              <a:defRPr sz="15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lr>
                <a:srgbClr val="DB159D"/>
              </a:buClr>
              <a:buSzPct val="90000"/>
              <a:buFont typeface="Wingdings" panose="05000000000000000000" pitchFamily="2" charset="2"/>
              <a:buChar char="u"/>
              <a:defRPr>
                <a:solidFill>
                  <a:schemeClr val="tx1"/>
                </a:solidFill>
                <a:latin typeface="Arial" panose="020B0604020202020204" pitchFamily="34" charset="0"/>
                <a:ea typeface="方正舒体" panose="02010601030101010101" pitchFamily="2" charset="-122"/>
              </a:defRPr>
            </a:lvl3pPr>
            <a:lvl4pPr marL="1600200" indent="-228600">
              <a:spcBef>
                <a:spcPct val="20000"/>
              </a:spcBef>
              <a:buClr>
                <a:srgbClr val="DB159D"/>
              </a:buClr>
              <a:buFont typeface="Wingdings" panose="05000000000000000000" pitchFamily="2" charset="2"/>
              <a:buChar char="u"/>
              <a:defRPr sz="1200">
                <a:solidFill>
                  <a:schemeClr val="tx1"/>
                </a:solidFill>
                <a:latin typeface="Arial" panose="020B0604020202020204" pitchFamily="34" charset="0"/>
                <a:ea typeface="方正舒体" panose="02010601030101010101" pitchFamily="2" charset="-122"/>
              </a:defRPr>
            </a:lvl4pPr>
            <a:lvl5pPr marL="2057400" indent="-228600">
              <a:spcBef>
                <a:spcPct val="20000"/>
              </a:spcBef>
              <a:buClr>
                <a:srgbClr val="DB159D"/>
              </a:buClr>
              <a:buSzPct val="100000"/>
              <a:buFont typeface="Wingdings" panose="05000000000000000000" pitchFamily="2" charset="2"/>
              <a:buChar char="u"/>
              <a:defRPr sz="1000">
                <a:solidFill>
                  <a:schemeClr val="tx1"/>
                </a:solidFill>
                <a:latin typeface="Arial" panose="020B0604020202020204" pitchFamily="34" charset="0"/>
                <a:ea typeface="方正舒体" panose="02010601030101010101" pitchFamily="2" charset="-122"/>
              </a:defRPr>
            </a:lvl5pPr>
            <a:lvl6pPr marL="2514600" indent="-228600" eaLnBrk="0" fontAlgn="base" hangingPunct="0">
              <a:spcBef>
                <a:spcPct val="20000"/>
              </a:spcBef>
              <a:spcAft>
                <a:spcPct val="0"/>
              </a:spcAft>
              <a:buClr>
                <a:srgbClr val="DB159D"/>
              </a:buClr>
              <a:buSzPct val="100000"/>
              <a:buFont typeface="Wingdings" panose="05000000000000000000" pitchFamily="2" charset="2"/>
              <a:buChar char="u"/>
              <a:defRPr sz="1000">
                <a:solidFill>
                  <a:schemeClr val="tx1"/>
                </a:solidFill>
                <a:latin typeface="Arial" panose="020B0604020202020204" pitchFamily="34" charset="0"/>
                <a:ea typeface="方正舒体" panose="02010601030101010101" pitchFamily="2" charset="-122"/>
              </a:defRPr>
            </a:lvl6pPr>
            <a:lvl7pPr marL="2971800" indent="-228600" eaLnBrk="0" fontAlgn="base" hangingPunct="0">
              <a:spcBef>
                <a:spcPct val="20000"/>
              </a:spcBef>
              <a:spcAft>
                <a:spcPct val="0"/>
              </a:spcAft>
              <a:buClr>
                <a:srgbClr val="DB159D"/>
              </a:buClr>
              <a:buSzPct val="100000"/>
              <a:buFont typeface="Wingdings" panose="05000000000000000000" pitchFamily="2" charset="2"/>
              <a:buChar char="u"/>
              <a:defRPr sz="1000">
                <a:solidFill>
                  <a:schemeClr val="tx1"/>
                </a:solidFill>
                <a:latin typeface="Arial" panose="020B0604020202020204" pitchFamily="34" charset="0"/>
                <a:ea typeface="方正舒体" panose="02010601030101010101" pitchFamily="2" charset="-122"/>
              </a:defRPr>
            </a:lvl7pPr>
            <a:lvl8pPr marL="3429000" indent="-228600" eaLnBrk="0" fontAlgn="base" hangingPunct="0">
              <a:spcBef>
                <a:spcPct val="20000"/>
              </a:spcBef>
              <a:spcAft>
                <a:spcPct val="0"/>
              </a:spcAft>
              <a:buClr>
                <a:srgbClr val="DB159D"/>
              </a:buClr>
              <a:buSzPct val="100000"/>
              <a:buFont typeface="Wingdings" panose="05000000000000000000" pitchFamily="2" charset="2"/>
              <a:buChar char="u"/>
              <a:defRPr sz="1000">
                <a:solidFill>
                  <a:schemeClr val="tx1"/>
                </a:solidFill>
                <a:latin typeface="Arial" panose="020B0604020202020204" pitchFamily="34" charset="0"/>
                <a:ea typeface="方正舒体" panose="02010601030101010101" pitchFamily="2" charset="-122"/>
              </a:defRPr>
            </a:lvl8pPr>
            <a:lvl9pPr marL="3886200" indent="-228600" eaLnBrk="0" fontAlgn="base" hangingPunct="0">
              <a:spcBef>
                <a:spcPct val="20000"/>
              </a:spcBef>
              <a:spcAft>
                <a:spcPct val="0"/>
              </a:spcAft>
              <a:buClr>
                <a:srgbClr val="DB159D"/>
              </a:buClr>
              <a:buSzPct val="100000"/>
              <a:buFont typeface="Wingdings" panose="05000000000000000000" pitchFamily="2" charset="2"/>
              <a:buChar char="u"/>
              <a:defRPr sz="1000">
                <a:solidFill>
                  <a:schemeClr val="tx1"/>
                </a:solidFill>
                <a:latin typeface="Arial" panose="020B0604020202020204" pitchFamily="34" charset="0"/>
                <a:ea typeface="方正舒体" panose="02010601030101010101" pitchFamily="2" charset="-122"/>
              </a:defRPr>
            </a:lvl9pPr>
          </a:lstStyle>
          <a:p>
            <a:pPr>
              <a:spcBef>
                <a:spcPct val="0"/>
              </a:spcBef>
              <a:buClr>
                <a:srgbClr val="FF0000"/>
              </a:buClr>
              <a:buSzTx/>
              <a:buFont typeface="Wingdings" panose="05000000000000000000" pitchFamily="2" charset="2"/>
              <a:buNone/>
            </a:pPr>
            <a:endParaRPr lang="zh-CN" altLang="en-US" sz="2000"/>
          </a:p>
        </p:txBody>
      </p:sp>
      <p:sp>
        <p:nvSpPr>
          <p:cNvPr id="29703" name="Text Box 9"/>
          <p:cNvSpPr txBox="1">
            <a:spLocks noChangeArrowheads="1"/>
          </p:cNvSpPr>
          <p:nvPr/>
        </p:nvSpPr>
        <p:spPr bwMode="auto">
          <a:xfrm>
            <a:off x="1485900" y="1587499"/>
            <a:ext cx="2628000" cy="2160000"/>
          </a:xfrm>
          <a:prstGeom prst="rect">
            <a:avLst/>
          </a:prstGeom>
          <a:noFill/>
          <a:ln w="57150">
            <a:solidFill>
              <a:srgbClr val="CC0099"/>
            </a:solidFill>
            <a:miter lim="800000"/>
            <a:headEnd/>
            <a:tailEnd/>
          </a:ln>
        </p:spPr>
        <p:txBody>
          <a:bodyPr>
            <a:spAutoFit/>
          </a:bodyPr>
          <a:lstStyle>
            <a:lvl1pPr>
              <a:spcBef>
                <a:spcPct val="20000"/>
              </a:spcBef>
              <a:buClr>
                <a:srgbClr val="DB159D"/>
              </a:buClr>
              <a:buSzPct val="85000"/>
              <a:buFont typeface="Wingdings" panose="05000000000000000000" pitchFamily="2" charset="2"/>
              <a:buChar char="u"/>
              <a:defRPr sz="21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lr>
                <a:srgbClr val="DB159D"/>
              </a:buClr>
              <a:buSzPct val="85000"/>
              <a:buFont typeface="Wingdings" panose="05000000000000000000" pitchFamily="2" charset="2"/>
              <a:buChar char="u"/>
              <a:defRPr sz="15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lr>
                <a:srgbClr val="DB159D"/>
              </a:buClr>
              <a:buSzPct val="90000"/>
              <a:buFont typeface="Wingdings" panose="05000000000000000000" pitchFamily="2" charset="2"/>
              <a:buChar char="u"/>
              <a:defRPr>
                <a:solidFill>
                  <a:schemeClr val="tx1"/>
                </a:solidFill>
                <a:latin typeface="Arial" panose="020B0604020202020204" pitchFamily="34" charset="0"/>
                <a:ea typeface="方正舒体" panose="02010601030101010101" pitchFamily="2" charset="-122"/>
              </a:defRPr>
            </a:lvl3pPr>
            <a:lvl4pPr marL="1600200" indent="-228600">
              <a:spcBef>
                <a:spcPct val="20000"/>
              </a:spcBef>
              <a:buClr>
                <a:srgbClr val="DB159D"/>
              </a:buClr>
              <a:buFont typeface="Wingdings" panose="05000000000000000000" pitchFamily="2" charset="2"/>
              <a:buChar char="u"/>
              <a:defRPr sz="1200">
                <a:solidFill>
                  <a:schemeClr val="tx1"/>
                </a:solidFill>
                <a:latin typeface="Arial" panose="020B0604020202020204" pitchFamily="34" charset="0"/>
                <a:ea typeface="方正舒体" panose="02010601030101010101" pitchFamily="2" charset="-122"/>
              </a:defRPr>
            </a:lvl4pPr>
            <a:lvl5pPr marL="2057400" indent="-228600">
              <a:spcBef>
                <a:spcPct val="20000"/>
              </a:spcBef>
              <a:buClr>
                <a:srgbClr val="DB159D"/>
              </a:buClr>
              <a:buSzPct val="100000"/>
              <a:buFont typeface="Wingdings" panose="05000000000000000000" pitchFamily="2" charset="2"/>
              <a:buChar char="u"/>
              <a:defRPr sz="1000">
                <a:solidFill>
                  <a:schemeClr val="tx1"/>
                </a:solidFill>
                <a:latin typeface="Arial" panose="020B0604020202020204" pitchFamily="34" charset="0"/>
                <a:ea typeface="方正舒体" panose="02010601030101010101" pitchFamily="2" charset="-122"/>
              </a:defRPr>
            </a:lvl5pPr>
            <a:lvl6pPr marL="2514600" indent="-228600" eaLnBrk="0" fontAlgn="base" hangingPunct="0">
              <a:spcBef>
                <a:spcPct val="20000"/>
              </a:spcBef>
              <a:spcAft>
                <a:spcPct val="0"/>
              </a:spcAft>
              <a:buClr>
                <a:srgbClr val="DB159D"/>
              </a:buClr>
              <a:buSzPct val="100000"/>
              <a:buFont typeface="Wingdings" panose="05000000000000000000" pitchFamily="2" charset="2"/>
              <a:buChar char="u"/>
              <a:defRPr sz="1000">
                <a:solidFill>
                  <a:schemeClr val="tx1"/>
                </a:solidFill>
                <a:latin typeface="Arial" panose="020B0604020202020204" pitchFamily="34" charset="0"/>
                <a:ea typeface="方正舒体" panose="02010601030101010101" pitchFamily="2" charset="-122"/>
              </a:defRPr>
            </a:lvl6pPr>
            <a:lvl7pPr marL="2971800" indent="-228600" eaLnBrk="0" fontAlgn="base" hangingPunct="0">
              <a:spcBef>
                <a:spcPct val="20000"/>
              </a:spcBef>
              <a:spcAft>
                <a:spcPct val="0"/>
              </a:spcAft>
              <a:buClr>
                <a:srgbClr val="DB159D"/>
              </a:buClr>
              <a:buSzPct val="100000"/>
              <a:buFont typeface="Wingdings" panose="05000000000000000000" pitchFamily="2" charset="2"/>
              <a:buChar char="u"/>
              <a:defRPr sz="1000">
                <a:solidFill>
                  <a:schemeClr val="tx1"/>
                </a:solidFill>
                <a:latin typeface="Arial" panose="020B0604020202020204" pitchFamily="34" charset="0"/>
                <a:ea typeface="方正舒体" panose="02010601030101010101" pitchFamily="2" charset="-122"/>
              </a:defRPr>
            </a:lvl7pPr>
            <a:lvl8pPr marL="3429000" indent="-228600" eaLnBrk="0" fontAlgn="base" hangingPunct="0">
              <a:spcBef>
                <a:spcPct val="20000"/>
              </a:spcBef>
              <a:spcAft>
                <a:spcPct val="0"/>
              </a:spcAft>
              <a:buClr>
                <a:srgbClr val="DB159D"/>
              </a:buClr>
              <a:buSzPct val="100000"/>
              <a:buFont typeface="Wingdings" panose="05000000000000000000" pitchFamily="2" charset="2"/>
              <a:buChar char="u"/>
              <a:defRPr sz="1000">
                <a:solidFill>
                  <a:schemeClr val="tx1"/>
                </a:solidFill>
                <a:latin typeface="Arial" panose="020B0604020202020204" pitchFamily="34" charset="0"/>
                <a:ea typeface="方正舒体" panose="02010601030101010101" pitchFamily="2" charset="-122"/>
              </a:defRPr>
            </a:lvl8pPr>
            <a:lvl9pPr marL="3886200" indent="-228600" eaLnBrk="0" fontAlgn="base" hangingPunct="0">
              <a:spcBef>
                <a:spcPct val="20000"/>
              </a:spcBef>
              <a:spcAft>
                <a:spcPct val="0"/>
              </a:spcAft>
              <a:buClr>
                <a:srgbClr val="DB159D"/>
              </a:buClr>
              <a:buSzPct val="100000"/>
              <a:buFont typeface="Wingdings" panose="05000000000000000000" pitchFamily="2" charset="2"/>
              <a:buChar char="u"/>
              <a:defRPr sz="1000">
                <a:solidFill>
                  <a:schemeClr val="tx1"/>
                </a:solidFill>
                <a:latin typeface="Arial" panose="020B0604020202020204" pitchFamily="34" charset="0"/>
                <a:ea typeface="方正舒体" panose="02010601030101010101" pitchFamily="2" charset="-122"/>
              </a:defRPr>
            </a:lvl9pPr>
          </a:lstStyle>
          <a:p>
            <a:pPr algn="ctr">
              <a:lnSpc>
                <a:spcPct val="120000"/>
              </a:lnSpc>
              <a:spcBef>
                <a:spcPct val="5000"/>
              </a:spcBef>
              <a:spcAft>
                <a:spcPct val="5000"/>
              </a:spcAft>
              <a:buClr>
                <a:srgbClr val="FF0000"/>
              </a:buClr>
              <a:buSzTx/>
              <a:buFont typeface="Wingdings" panose="05000000000000000000" pitchFamily="2" charset="2"/>
              <a:buNone/>
            </a:pPr>
            <a:r>
              <a:rPr lang="zh-CN" altLang="en-US" sz="3200" b="1" dirty="0">
                <a:solidFill>
                  <a:srgbClr val="000000"/>
                </a:solidFill>
              </a:rPr>
              <a:t>症状</a:t>
            </a:r>
          </a:p>
          <a:p>
            <a:pPr algn="ctr">
              <a:lnSpc>
                <a:spcPct val="120000"/>
              </a:lnSpc>
              <a:spcBef>
                <a:spcPct val="5000"/>
              </a:spcBef>
              <a:spcAft>
                <a:spcPct val="5000"/>
              </a:spcAft>
              <a:buClr>
                <a:srgbClr val="FF0000"/>
              </a:buClr>
              <a:buSzTx/>
              <a:buFont typeface="Wingdings" panose="05000000000000000000" pitchFamily="2" charset="2"/>
              <a:buNone/>
            </a:pPr>
            <a:r>
              <a:rPr lang="zh-CN" altLang="en-US" sz="2400" b="1" dirty="0">
                <a:solidFill>
                  <a:srgbClr val="CC0099"/>
                </a:solidFill>
              </a:rPr>
              <a:t>咳嗽</a:t>
            </a:r>
          </a:p>
          <a:p>
            <a:pPr algn="ctr">
              <a:lnSpc>
                <a:spcPct val="120000"/>
              </a:lnSpc>
              <a:spcBef>
                <a:spcPct val="5000"/>
              </a:spcBef>
              <a:spcAft>
                <a:spcPct val="5000"/>
              </a:spcAft>
              <a:buClr>
                <a:srgbClr val="FF0000"/>
              </a:buClr>
              <a:buSzTx/>
              <a:buFont typeface="Wingdings" panose="05000000000000000000" pitchFamily="2" charset="2"/>
              <a:buNone/>
            </a:pPr>
            <a:r>
              <a:rPr lang="zh-CN" altLang="en-US" sz="2400" b="1" dirty="0">
                <a:solidFill>
                  <a:srgbClr val="CC0099"/>
                </a:solidFill>
              </a:rPr>
              <a:t>咳痰</a:t>
            </a:r>
          </a:p>
          <a:p>
            <a:pPr algn="ctr">
              <a:lnSpc>
                <a:spcPct val="120000"/>
              </a:lnSpc>
              <a:spcBef>
                <a:spcPct val="5000"/>
              </a:spcBef>
              <a:spcAft>
                <a:spcPct val="5000"/>
              </a:spcAft>
              <a:buClr>
                <a:srgbClr val="FF0000"/>
              </a:buClr>
              <a:buSzTx/>
              <a:buFont typeface="Wingdings" panose="05000000000000000000" pitchFamily="2" charset="2"/>
              <a:buNone/>
            </a:pPr>
            <a:r>
              <a:rPr lang="zh-CN" altLang="en-US" sz="2400" b="1" dirty="0">
                <a:solidFill>
                  <a:srgbClr val="CC0099"/>
                </a:solidFill>
              </a:rPr>
              <a:t>呼吸困难</a:t>
            </a:r>
          </a:p>
        </p:txBody>
      </p:sp>
      <p:sp>
        <p:nvSpPr>
          <p:cNvPr id="29707" name="Rectangle 10"/>
          <p:cNvSpPr>
            <a:spLocks noGrp="1" noChangeArrowheads="1"/>
          </p:cNvSpPr>
          <p:nvPr>
            <p:ph type="title"/>
          </p:nvPr>
        </p:nvSpPr>
        <p:spPr>
          <a:xfrm>
            <a:off x="-5733" y="171570"/>
            <a:ext cx="8229600" cy="1143000"/>
          </a:xfrm>
        </p:spPr>
        <p:txBody>
          <a:bodyPr lIns="92075" tIns="46038" rIns="92075" bIns="46038">
            <a:normAutofit/>
          </a:bodyPr>
          <a:lstStyle/>
          <a:p>
            <a:pPr>
              <a:defRPr/>
            </a:pPr>
            <a:r>
              <a:rPr lang="zh-CN" altLang="en-US" sz="3600" dirty="0">
                <a:latin typeface="微软雅黑" panose="020B0503020204020204" pitchFamily="34" charset="-122"/>
                <a:ea typeface="微软雅黑" panose="020B0503020204020204" pitchFamily="34" charset="-122"/>
              </a:rPr>
              <a:t>慢阻肺诊断方面的更新</a:t>
            </a:r>
          </a:p>
        </p:txBody>
      </p:sp>
      <p:sp>
        <p:nvSpPr>
          <p:cNvPr id="29705" name="Text Box 11"/>
          <p:cNvSpPr txBox="1">
            <a:spLocks noChangeArrowheads="1"/>
          </p:cNvSpPr>
          <p:nvPr/>
        </p:nvSpPr>
        <p:spPr bwMode="auto">
          <a:xfrm>
            <a:off x="0" y="3733800"/>
            <a:ext cx="2590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DB159D"/>
              </a:buClr>
              <a:buSzPct val="85000"/>
              <a:buFont typeface="Wingdings" panose="05000000000000000000" pitchFamily="2" charset="2"/>
              <a:buChar char="u"/>
              <a:defRPr sz="21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lr>
                <a:srgbClr val="DB159D"/>
              </a:buClr>
              <a:buSzPct val="85000"/>
              <a:buFont typeface="Wingdings" panose="05000000000000000000" pitchFamily="2" charset="2"/>
              <a:buChar char="u"/>
              <a:defRPr sz="15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lr>
                <a:srgbClr val="DB159D"/>
              </a:buClr>
              <a:buSzPct val="90000"/>
              <a:buFont typeface="Wingdings" panose="05000000000000000000" pitchFamily="2" charset="2"/>
              <a:buChar char="u"/>
              <a:defRPr>
                <a:solidFill>
                  <a:schemeClr val="tx1"/>
                </a:solidFill>
                <a:latin typeface="Arial" panose="020B0604020202020204" pitchFamily="34" charset="0"/>
                <a:ea typeface="方正舒体" panose="02010601030101010101" pitchFamily="2" charset="-122"/>
              </a:defRPr>
            </a:lvl3pPr>
            <a:lvl4pPr marL="1600200" indent="-228600">
              <a:spcBef>
                <a:spcPct val="20000"/>
              </a:spcBef>
              <a:buClr>
                <a:srgbClr val="DB159D"/>
              </a:buClr>
              <a:buFont typeface="Wingdings" panose="05000000000000000000" pitchFamily="2" charset="2"/>
              <a:buChar char="u"/>
              <a:defRPr sz="1200">
                <a:solidFill>
                  <a:schemeClr val="tx1"/>
                </a:solidFill>
                <a:latin typeface="Arial" panose="020B0604020202020204" pitchFamily="34" charset="0"/>
                <a:ea typeface="方正舒体" panose="02010601030101010101" pitchFamily="2" charset="-122"/>
              </a:defRPr>
            </a:lvl4pPr>
            <a:lvl5pPr marL="2057400" indent="-228600">
              <a:spcBef>
                <a:spcPct val="20000"/>
              </a:spcBef>
              <a:buClr>
                <a:srgbClr val="DB159D"/>
              </a:buClr>
              <a:buSzPct val="100000"/>
              <a:buFont typeface="Wingdings" panose="05000000000000000000" pitchFamily="2" charset="2"/>
              <a:buChar char="u"/>
              <a:defRPr sz="1000">
                <a:solidFill>
                  <a:schemeClr val="tx1"/>
                </a:solidFill>
                <a:latin typeface="Arial" panose="020B0604020202020204" pitchFamily="34" charset="0"/>
                <a:ea typeface="方正舒体" panose="02010601030101010101" pitchFamily="2" charset="-122"/>
              </a:defRPr>
            </a:lvl5pPr>
            <a:lvl6pPr marL="2514600" indent="-228600" eaLnBrk="0" fontAlgn="base" hangingPunct="0">
              <a:spcBef>
                <a:spcPct val="20000"/>
              </a:spcBef>
              <a:spcAft>
                <a:spcPct val="0"/>
              </a:spcAft>
              <a:buClr>
                <a:srgbClr val="DB159D"/>
              </a:buClr>
              <a:buSzPct val="100000"/>
              <a:buFont typeface="Wingdings" panose="05000000000000000000" pitchFamily="2" charset="2"/>
              <a:buChar char="u"/>
              <a:defRPr sz="1000">
                <a:solidFill>
                  <a:schemeClr val="tx1"/>
                </a:solidFill>
                <a:latin typeface="Arial" panose="020B0604020202020204" pitchFamily="34" charset="0"/>
                <a:ea typeface="方正舒体" panose="02010601030101010101" pitchFamily="2" charset="-122"/>
              </a:defRPr>
            </a:lvl6pPr>
            <a:lvl7pPr marL="2971800" indent="-228600" eaLnBrk="0" fontAlgn="base" hangingPunct="0">
              <a:spcBef>
                <a:spcPct val="20000"/>
              </a:spcBef>
              <a:spcAft>
                <a:spcPct val="0"/>
              </a:spcAft>
              <a:buClr>
                <a:srgbClr val="DB159D"/>
              </a:buClr>
              <a:buSzPct val="100000"/>
              <a:buFont typeface="Wingdings" panose="05000000000000000000" pitchFamily="2" charset="2"/>
              <a:buChar char="u"/>
              <a:defRPr sz="1000">
                <a:solidFill>
                  <a:schemeClr val="tx1"/>
                </a:solidFill>
                <a:latin typeface="Arial" panose="020B0604020202020204" pitchFamily="34" charset="0"/>
                <a:ea typeface="方正舒体" panose="02010601030101010101" pitchFamily="2" charset="-122"/>
              </a:defRPr>
            </a:lvl7pPr>
            <a:lvl8pPr marL="3429000" indent="-228600" eaLnBrk="0" fontAlgn="base" hangingPunct="0">
              <a:spcBef>
                <a:spcPct val="20000"/>
              </a:spcBef>
              <a:spcAft>
                <a:spcPct val="0"/>
              </a:spcAft>
              <a:buClr>
                <a:srgbClr val="DB159D"/>
              </a:buClr>
              <a:buSzPct val="100000"/>
              <a:buFont typeface="Wingdings" panose="05000000000000000000" pitchFamily="2" charset="2"/>
              <a:buChar char="u"/>
              <a:defRPr sz="1000">
                <a:solidFill>
                  <a:schemeClr val="tx1"/>
                </a:solidFill>
                <a:latin typeface="Arial" panose="020B0604020202020204" pitchFamily="34" charset="0"/>
                <a:ea typeface="方正舒体" panose="02010601030101010101" pitchFamily="2" charset="-122"/>
              </a:defRPr>
            </a:lvl8pPr>
            <a:lvl9pPr marL="3886200" indent="-228600" eaLnBrk="0" fontAlgn="base" hangingPunct="0">
              <a:spcBef>
                <a:spcPct val="20000"/>
              </a:spcBef>
              <a:spcAft>
                <a:spcPct val="0"/>
              </a:spcAft>
              <a:buClr>
                <a:srgbClr val="DB159D"/>
              </a:buClr>
              <a:buSzPct val="100000"/>
              <a:buFont typeface="Wingdings" panose="05000000000000000000" pitchFamily="2" charset="2"/>
              <a:buChar char="u"/>
              <a:defRPr sz="1000">
                <a:solidFill>
                  <a:schemeClr val="tx1"/>
                </a:solidFill>
                <a:latin typeface="Arial" panose="020B0604020202020204" pitchFamily="34" charset="0"/>
                <a:ea typeface="方正舒体" panose="02010601030101010101" pitchFamily="2" charset="-122"/>
              </a:defRPr>
            </a:lvl9pPr>
          </a:lstStyle>
          <a:p>
            <a:pPr>
              <a:spcBef>
                <a:spcPct val="50000"/>
              </a:spcBef>
              <a:buClr>
                <a:srgbClr val="FF0000"/>
              </a:buClr>
              <a:buSzTx/>
              <a:buFont typeface="Wingdings" panose="05000000000000000000" pitchFamily="2" charset="2"/>
              <a:buNone/>
            </a:pPr>
            <a:endParaRPr lang="zh-CN" altLang="zh-CN" sz="2000"/>
          </a:p>
        </p:txBody>
      </p:sp>
      <p:pic>
        <p:nvPicPr>
          <p:cNvPr id="29706" name="Picture 12" descr="3_18a"/>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1913" y="3778250"/>
            <a:ext cx="2268537" cy="306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 Box 13"/>
          <p:cNvSpPr txBox="1">
            <a:spLocks noChangeArrowheads="1"/>
          </p:cNvSpPr>
          <p:nvPr/>
        </p:nvSpPr>
        <p:spPr bwMode="auto">
          <a:xfrm>
            <a:off x="2486025" y="5311775"/>
            <a:ext cx="5586413" cy="862013"/>
          </a:xfrm>
          <a:prstGeom prst="rect">
            <a:avLst/>
          </a:prstGeom>
          <a:noFill/>
          <a:ln>
            <a:noFill/>
          </a:ln>
        </p:spPr>
        <p:txBody>
          <a:bodyPr>
            <a:spAutoFit/>
          </a:bodyPr>
          <a:lstStyle>
            <a:lvl1pPr>
              <a:spcBef>
                <a:spcPct val="20000"/>
              </a:spcBef>
              <a:buClr>
                <a:srgbClr val="DB159D"/>
              </a:buClr>
              <a:buSzPct val="85000"/>
              <a:buFont typeface="Wingdings" panose="05000000000000000000" pitchFamily="2" charset="2"/>
              <a:buChar char="u"/>
              <a:defRPr sz="21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lr>
                <a:srgbClr val="DB159D"/>
              </a:buClr>
              <a:buSzPct val="85000"/>
              <a:buFont typeface="Wingdings" panose="05000000000000000000" pitchFamily="2" charset="2"/>
              <a:buChar char="u"/>
              <a:defRPr sz="15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lr>
                <a:srgbClr val="DB159D"/>
              </a:buClr>
              <a:buSzPct val="90000"/>
              <a:buFont typeface="Wingdings" panose="05000000000000000000" pitchFamily="2" charset="2"/>
              <a:buChar char="u"/>
              <a:defRPr>
                <a:solidFill>
                  <a:schemeClr val="tx1"/>
                </a:solidFill>
                <a:latin typeface="Arial" panose="020B0604020202020204" pitchFamily="34" charset="0"/>
                <a:ea typeface="方正舒体" panose="02010601030101010101" pitchFamily="2" charset="-122"/>
              </a:defRPr>
            </a:lvl3pPr>
            <a:lvl4pPr marL="1600200" indent="-228600">
              <a:spcBef>
                <a:spcPct val="20000"/>
              </a:spcBef>
              <a:buClr>
                <a:srgbClr val="DB159D"/>
              </a:buClr>
              <a:buFont typeface="Wingdings" panose="05000000000000000000" pitchFamily="2" charset="2"/>
              <a:buChar char="u"/>
              <a:defRPr sz="1200">
                <a:solidFill>
                  <a:schemeClr val="tx1"/>
                </a:solidFill>
                <a:latin typeface="Arial" panose="020B0604020202020204" pitchFamily="34" charset="0"/>
                <a:ea typeface="方正舒体" panose="02010601030101010101" pitchFamily="2" charset="-122"/>
              </a:defRPr>
            </a:lvl4pPr>
            <a:lvl5pPr marL="2057400" indent="-228600">
              <a:spcBef>
                <a:spcPct val="20000"/>
              </a:spcBef>
              <a:buClr>
                <a:srgbClr val="DB159D"/>
              </a:buClr>
              <a:buSzPct val="100000"/>
              <a:buFont typeface="Wingdings" panose="05000000000000000000" pitchFamily="2" charset="2"/>
              <a:buChar char="u"/>
              <a:defRPr sz="1000">
                <a:solidFill>
                  <a:schemeClr val="tx1"/>
                </a:solidFill>
                <a:latin typeface="Arial" panose="020B0604020202020204" pitchFamily="34" charset="0"/>
                <a:ea typeface="方正舒体" panose="02010601030101010101" pitchFamily="2" charset="-122"/>
              </a:defRPr>
            </a:lvl5pPr>
            <a:lvl6pPr marL="2514600" indent="-228600" eaLnBrk="0" fontAlgn="base" hangingPunct="0">
              <a:spcBef>
                <a:spcPct val="20000"/>
              </a:spcBef>
              <a:spcAft>
                <a:spcPct val="0"/>
              </a:spcAft>
              <a:buClr>
                <a:srgbClr val="DB159D"/>
              </a:buClr>
              <a:buSzPct val="100000"/>
              <a:buFont typeface="Wingdings" panose="05000000000000000000" pitchFamily="2" charset="2"/>
              <a:buChar char="u"/>
              <a:defRPr sz="1000">
                <a:solidFill>
                  <a:schemeClr val="tx1"/>
                </a:solidFill>
                <a:latin typeface="Arial" panose="020B0604020202020204" pitchFamily="34" charset="0"/>
                <a:ea typeface="方正舒体" panose="02010601030101010101" pitchFamily="2" charset="-122"/>
              </a:defRPr>
            </a:lvl6pPr>
            <a:lvl7pPr marL="2971800" indent="-228600" eaLnBrk="0" fontAlgn="base" hangingPunct="0">
              <a:spcBef>
                <a:spcPct val="20000"/>
              </a:spcBef>
              <a:spcAft>
                <a:spcPct val="0"/>
              </a:spcAft>
              <a:buClr>
                <a:srgbClr val="DB159D"/>
              </a:buClr>
              <a:buSzPct val="100000"/>
              <a:buFont typeface="Wingdings" panose="05000000000000000000" pitchFamily="2" charset="2"/>
              <a:buChar char="u"/>
              <a:defRPr sz="1000">
                <a:solidFill>
                  <a:schemeClr val="tx1"/>
                </a:solidFill>
                <a:latin typeface="Arial" panose="020B0604020202020204" pitchFamily="34" charset="0"/>
                <a:ea typeface="方正舒体" panose="02010601030101010101" pitchFamily="2" charset="-122"/>
              </a:defRPr>
            </a:lvl7pPr>
            <a:lvl8pPr marL="3429000" indent="-228600" eaLnBrk="0" fontAlgn="base" hangingPunct="0">
              <a:spcBef>
                <a:spcPct val="20000"/>
              </a:spcBef>
              <a:spcAft>
                <a:spcPct val="0"/>
              </a:spcAft>
              <a:buClr>
                <a:srgbClr val="DB159D"/>
              </a:buClr>
              <a:buSzPct val="100000"/>
              <a:buFont typeface="Wingdings" panose="05000000000000000000" pitchFamily="2" charset="2"/>
              <a:buChar char="u"/>
              <a:defRPr sz="1000">
                <a:solidFill>
                  <a:schemeClr val="tx1"/>
                </a:solidFill>
                <a:latin typeface="Arial" panose="020B0604020202020204" pitchFamily="34" charset="0"/>
                <a:ea typeface="方正舒体" panose="02010601030101010101" pitchFamily="2" charset="-122"/>
              </a:defRPr>
            </a:lvl8pPr>
            <a:lvl9pPr marL="3886200" indent="-228600" eaLnBrk="0" fontAlgn="base" hangingPunct="0">
              <a:spcBef>
                <a:spcPct val="20000"/>
              </a:spcBef>
              <a:spcAft>
                <a:spcPct val="0"/>
              </a:spcAft>
              <a:buClr>
                <a:srgbClr val="DB159D"/>
              </a:buClr>
              <a:buSzPct val="100000"/>
              <a:buFont typeface="Wingdings" panose="05000000000000000000" pitchFamily="2" charset="2"/>
              <a:buChar char="u"/>
              <a:defRPr sz="1000">
                <a:solidFill>
                  <a:schemeClr val="tx1"/>
                </a:solidFill>
                <a:latin typeface="Arial" panose="020B0604020202020204" pitchFamily="34" charset="0"/>
                <a:ea typeface="方正舒体" panose="02010601030101010101" pitchFamily="2" charset="-122"/>
              </a:defRPr>
            </a:lvl9pPr>
          </a:lstStyle>
          <a:p>
            <a:pPr marL="342900" indent="-342900">
              <a:spcBef>
                <a:spcPct val="50000"/>
              </a:spcBef>
              <a:buClrTx/>
              <a:buSzTx/>
              <a:buFont typeface="Wingdings" panose="05000000000000000000" pitchFamily="2" charset="2"/>
              <a:buChar char="Ø"/>
            </a:pPr>
            <a:r>
              <a:rPr lang="zh-CN" altLang="en-US" sz="2000" b="1" dirty="0"/>
              <a:t>吸入支气管扩张剂后：</a:t>
            </a:r>
            <a:r>
              <a:rPr lang="en-US" altLang="zh-CN" sz="2000" b="1" dirty="0"/>
              <a:t>FEV</a:t>
            </a:r>
            <a:r>
              <a:rPr lang="en-US" altLang="zh-CN" sz="2000" b="1" baseline="-25000" dirty="0"/>
              <a:t>1</a:t>
            </a:r>
            <a:r>
              <a:rPr lang="zh-CN" altLang="en-US" sz="2000" b="1" dirty="0"/>
              <a:t>／</a:t>
            </a:r>
            <a:r>
              <a:rPr lang="en-US" altLang="zh-CN" sz="2000" b="1" dirty="0"/>
              <a:t>FVC</a:t>
            </a:r>
            <a:r>
              <a:rPr lang="zh-CN" altLang="en-US" sz="2000" b="1" dirty="0"/>
              <a:t>％＜</a:t>
            </a:r>
            <a:r>
              <a:rPr lang="en-US" altLang="zh-CN" sz="2000" b="1" dirty="0"/>
              <a:t>70</a:t>
            </a:r>
            <a:r>
              <a:rPr lang="zh-CN" altLang="en-US" sz="2000" b="1" dirty="0"/>
              <a:t>％</a:t>
            </a:r>
            <a:r>
              <a:rPr lang="en-US" altLang="zh-CN" sz="2000" b="1" dirty="0"/>
              <a:t>:</a:t>
            </a:r>
            <a:r>
              <a:rPr lang="en-US" altLang="zh-CN" sz="2000" b="1" dirty="0">
                <a:solidFill>
                  <a:srgbClr val="CCFF33"/>
                </a:solidFill>
              </a:rPr>
              <a:t> </a:t>
            </a:r>
          </a:p>
          <a:p>
            <a:pPr>
              <a:spcBef>
                <a:spcPct val="50000"/>
              </a:spcBef>
              <a:buClrTx/>
              <a:buSzTx/>
              <a:buNone/>
            </a:pPr>
            <a:r>
              <a:rPr lang="zh-CN" altLang="en-US" sz="2000" b="1" dirty="0"/>
              <a:t>确定为持续存在的气流受限</a:t>
            </a:r>
          </a:p>
        </p:txBody>
      </p:sp>
      <p:sp>
        <p:nvSpPr>
          <p:cNvPr id="29708" name="Text Box 15"/>
          <p:cNvSpPr txBox="1">
            <a:spLocks noChangeArrowheads="1"/>
          </p:cNvSpPr>
          <p:nvPr/>
        </p:nvSpPr>
        <p:spPr bwMode="auto">
          <a:xfrm>
            <a:off x="4152900" y="1611313"/>
            <a:ext cx="1716088" cy="400110"/>
          </a:xfrm>
          <a:prstGeom prst="rect">
            <a:avLst/>
          </a:prstGeom>
          <a:noFill/>
          <a:ln w="28575">
            <a:solidFill>
              <a:srgbClr val="CC0099"/>
            </a:solidFill>
            <a:miter lim="800000"/>
            <a:headEnd/>
            <a:tailEnd/>
          </a:ln>
        </p:spPr>
        <p:txBody>
          <a:bodyPr wrap="square">
            <a:spAutoFit/>
          </a:bodyPr>
          <a:lstStyle>
            <a:lvl1pPr>
              <a:spcBef>
                <a:spcPct val="20000"/>
              </a:spcBef>
              <a:buClr>
                <a:srgbClr val="DB159D"/>
              </a:buClr>
              <a:buSzPct val="85000"/>
              <a:buFont typeface="Wingdings" panose="05000000000000000000" pitchFamily="2" charset="2"/>
              <a:buChar char="u"/>
              <a:defRPr sz="21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lr>
                <a:srgbClr val="DB159D"/>
              </a:buClr>
              <a:buSzPct val="85000"/>
              <a:buFont typeface="Wingdings" panose="05000000000000000000" pitchFamily="2" charset="2"/>
              <a:buChar char="u"/>
              <a:defRPr sz="15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lr>
                <a:srgbClr val="DB159D"/>
              </a:buClr>
              <a:buSzPct val="90000"/>
              <a:buFont typeface="Wingdings" panose="05000000000000000000" pitchFamily="2" charset="2"/>
              <a:buChar char="u"/>
              <a:defRPr>
                <a:solidFill>
                  <a:schemeClr val="tx1"/>
                </a:solidFill>
                <a:latin typeface="Arial" panose="020B0604020202020204" pitchFamily="34" charset="0"/>
                <a:ea typeface="方正舒体" panose="02010601030101010101" pitchFamily="2" charset="-122"/>
              </a:defRPr>
            </a:lvl3pPr>
            <a:lvl4pPr marL="1600200" indent="-228600">
              <a:spcBef>
                <a:spcPct val="20000"/>
              </a:spcBef>
              <a:buClr>
                <a:srgbClr val="DB159D"/>
              </a:buClr>
              <a:buFont typeface="Wingdings" panose="05000000000000000000" pitchFamily="2" charset="2"/>
              <a:buChar char="u"/>
              <a:defRPr sz="1200">
                <a:solidFill>
                  <a:schemeClr val="tx1"/>
                </a:solidFill>
                <a:latin typeface="Arial" panose="020B0604020202020204" pitchFamily="34" charset="0"/>
                <a:ea typeface="方正舒体" panose="02010601030101010101" pitchFamily="2" charset="-122"/>
              </a:defRPr>
            </a:lvl4pPr>
            <a:lvl5pPr marL="2057400" indent="-228600">
              <a:spcBef>
                <a:spcPct val="20000"/>
              </a:spcBef>
              <a:buClr>
                <a:srgbClr val="DB159D"/>
              </a:buClr>
              <a:buSzPct val="100000"/>
              <a:buFont typeface="Wingdings" panose="05000000000000000000" pitchFamily="2" charset="2"/>
              <a:buChar char="u"/>
              <a:defRPr sz="1000">
                <a:solidFill>
                  <a:schemeClr val="tx1"/>
                </a:solidFill>
                <a:latin typeface="Arial" panose="020B0604020202020204" pitchFamily="34" charset="0"/>
                <a:ea typeface="方正舒体" panose="02010601030101010101" pitchFamily="2" charset="-122"/>
              </a:defRPr>
            </a:lvl5pPr>
            <a:lvl6pPr marL="2514600" indent="-228600" eaLnBrk="0" fontAlgn="base" hangingPunct="0">
              <a:spcBef>
                <a:spcPct val="20000"/>
              </a:spcBef>
              <a:spcAft>
                <a:spcPct val="0"/>
              </a:spcAft>
              <a:buClr>
                <a:srgbClr val="DB159D"/>
              </a:buClr>
              <a:buSzPct val="100000"/>
              <a:buFont typeface="Wingdings" panose="05000000000000000000" pitchFamily="2" charset="2"/>
              <a:buChar char="u"/>
              <a:defRPr sz="1000">
                <a:solidFill>
                  <a:schemeClr val="tx1"/>
                </a:solidFill>
                <a:latin typeface="Arial" panose="020B0604020202020204" pitchFamily="34" charset="0"/>
                <a:ea typeface="方正舒体" panose="02010601030101010101" pitchFamily="2" charset="-122"/>
              </a:defRPr>
            </a:lvl6pPr>
            <a:lvl7pPr marL="2971800" indent="-228600" eaLnBrk="0" fontAlgn="base" hangingPunct="0">
              <a:spcBef>
                <a:spcPct val="20000"/>
              </a:spcBef>
              <a:spcAft>
                <a:spcPct val="0"/>
              </a:spcAft>
              <a:buClr>
                <a:srgbClr val="DB159D"/>
              </a:buClr>
              <a:buSzPct val="100000"/>
              <a:buFont typeface="Wingdings" panose="05000000000000000000" pitchFamily="2" charset="2"/>
              <a:buChar char="u"/>
              <a:defRPr sz="1000">
                <a:solidFill>
                  <a:schemeClr val="tx1"/>
                </a:solidFill>
                <a:latin typeface="Arial" panose="020B0604020202020204" pitchFamily="34" charset="0"/>
                <a:ea typeface="方正舒体" panose="02010601030101010101" pitchFamily="2" charset="-122"/>
              </a:defRPr>
            </a:lvl7pPr>
            <a:lvl8pPr marL="3429000" indent="-228600" eaLnBrk="0" fontAlgn="base" hangingPunct="0">
              <a:spcBef>
                <a:spcPct val="20000"/>
              </a:spcBef>
              <a:spcAft>
                <a:spcPct val="0"/>
              </a:spcAft>
              <a:buClr>
                <a:srgbClr val="DB159D"/>
              </a:buClr>
              <a:buSzPct val="100000"/>
              <a:buFont typeface="Wingdings" panose="05000000000000000000" pitchFamily="2" charset="2"/>
              <a:buChar char="u"/>
              <a:defRPr sz="1000">
                <a:solidFill>
                  <a:schemeClr val="tx1"/>
                </a:solidFill>
                <a:latin typeface="Arial" panose="020B0604020202020204" pitchFamily="34" charset="0"/>
                <a:ea typeface="方正舒体" panose="02010601030101010101" pitchFamily="2" charset="-122"/>
              </a:defRPr>
            </a:lvl8pPr>
            <a:lvl9pPr marL="3886200" indent="-228600" eaLnBrk="0" fontAlgn="base" hangingPunct="0">
              <a:spcBef>
                <a:spcPct val="20000"/>
              </a:spcBef>
              <a:spcAft>
                <a:spcPct val="0"/>
              </a:spcAft>
              <a:buClr>
                <a:srgbClr val="DB159D"/>
              </a:buClr>
              <a:buSzPct val="100000"/>
              <a:buFont typeface="Wingdings" panose="05000000000000000000" pitchFamily="2" charset="2"/>
              <a:buChar char="u"/>
              <a:defRPr sz="1000">
                <a:solidFill>
                  <a:schemeClr val="tx1"/>
                </a:solidFill>
                <a:latin typeface="Arial" panose="020B0604020202020204" pitchFamily="34" charset="0"/>
                <a:ea typeface="方正舒体" panose="02010601030101010101" pitchFamily="2" charset="-122"/>
              </a:defRPr>
            </a:lvl9pPr>
          </a:lstStyle>
          <a:p>
            <a:pPr eaLnBrk="1" hangingPunct="1">
              <a:spcBef>
                <a:spcPct val="50000"/>
              </a:spcBef>
              <a:buClrTx/>
              <a:buSzTx/>
              <a:buFontTx/>
              <a:buNone/>
            </a:pPr>
            <a:r>
              <a:rPr lang="zh-CN" altLang="en-US" sz="2000" b="1" dirty="0">
                <a:solidFill>
                  <a:srgbClr val="FF0000"/>
                </a:solidFill>
              </a:rPr>
              <a:t>增加宿主因素</a:t>
            </a:r>
          </a:p>
        </p:txBody>
      </p:sp>
      <p:sp>
        <p:nvSpPr>
          <p:cNvPr id="29709" name="Line 16"/>
          <p:cNvSpPr>
            <a:spLocks noChangeShapeType="1"/>
          </p:cNvSpPr>
          <p:nvPr/>
        </p:nvSpPr>
        <p:spPr bwMode="auto">
          <a:xfrm>
            <a:off x="5868987" y="1831028"/>
            <a:ext cx="224761" cy="0"/>
          </a:xfrm>
          <a:prstGeom prst="line">
            <a:avLst/>
          </a:prstGeom>
          <a:noFill/>
          <a:ln w="47625">
            <a:solidFill>
              <a:srgbClr val="CC0099"/>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nvGrpSpPr>
          <p:cNvPr id="15" name="组合 14">
            <a:extLst>
              <a:ext uri="{FF2B5EF4-FFF2-40B4-BE49-F238E27FC236}">
                <a16:creationId xmlns:a16="http://schemas.microsoft.com/office/drawing/2014/main" id="{EF045425-3227-4483-BB1B-2D9225AF2FE5}"/>
              </a:ext>
            </a:extLst>
          </p:cNvPr>
          <p:cNvGrpSpPr>
            <a:grpSpLocks/>
          </p:cNvGrpSpPr>
          <p:nvPr/>
        </p:nvGrpSpPr>
        <p:grpSpPr bwMode="auto">
          <a:xfrm>
            <a:off x="7236296" y="4049829"/>
            <a:ext cx="1295400" cy="668338"/>
            <a:chOff x="8966200" y="3213188"/>
            <a:chExt cx="1295400" cy="666999"/>
          </a:xfrm>
        </p:grpSpPr>
        <p:sp>
          <p:nvSpPr>
            <p:cNvPr id="16" name="椭圆 15">
              <a:extLst>
                <a:ext uri="{FF2B5EF4-FFF2-40B4-BE49-F238E27FC236}">
                  <a16:creationId xmlns:a16="http://schemas.microsoft.com/office/drawing/2014/main" id="{D5ECE29E-3910-421D-A4B3-53CFAED0F64F}"/>
                </a:ext>
              </a:extLst>
            </p:cNvPr>
            <p:cNvSpPr/>
            <p:nvPr/>
          </p:nvSpPr>
          <p:spPr>
            <a:xfrm>
              <a:off x="8966200" y="3213188"/>
              <a:ext cx="1295400" cy="651156"/>
            </a:xfrm>
            <a:prstGeom prst="ellipse">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7" name="TextBox 12">
              <a:extLst>
                <a:ext uri="{FF2B5EF4-FFF2-40B4-BE49-F238E27FC236}">
                  <a16:creationId xmlns:a16="http://schemas.microsoft.com/office/drawing/2014/main" id="{48ECC9F7-C069-45E7-927D-037AAE0D739C}"/>
                </a:ext>
              </a:extLst>
            </p:cNvPr>
            <p:cNvSpPr txBox="1">
              <a:spLocks noChangeArrowheads="1"/>
            </p:cNvSpPr>
            <p:nvPr/>
          </p:nvSpPr>
          <p:spPr bwMode="auto">
            <a:xfrm>
              <a:off x="9063185" y="3296166"/>
              <a:ext cx="1117600" cy="584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spcBef>
                  <a:spcPct val="0"/>
                </a:spcBef>
                <a:buFont typeface="Arial" panose="020B0604020202020204" pitchFamily="34" charset="0"/>
                <a:buNone/>
              </a:pPr>
              <a:r>
                <a:rPr lang="zh-CN" altLang="en-US" sz="1600" b="1" dirty="0">
                  <a:latin typeface="微软雅黑" panose="020B0503020204020204" pitchFamily="34" charset="-122"/>
                  <a:ea typeface="微软雅黑" panose="020B0503020204020204" pitchFamily="34" charset="-122"/>
                </a:rPr>
                <a:t>除外其他疾病</a:t>
              </a:r>
            </a:p>
          </p:txBody>
        </p:sp>
      </p:grpSp>
    </p:spTree>
    <p:extLst>
      <p:ext uri="{BB962C8B-B14F-4D97-AF65-F5344CB8AC3E}">
        <p14:creationId xmlns:p14="http://schemas.microsoft.com/office/powerpoint/2010/main" val="2297933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750"/>
                                        <p:tgtEl>
                                          <p:spTgt spid="15"/>
                                        </p:tgtEl>
                                      </p:cBhvr>
                                    </p:animEffect>
                                    <p:anim calcmode="lin" valueType="num">
                                      <p:cBhvr>
                                        <p:cTn id="8" dur="750" fill="hold"/>
                                        <p:tgtEl>
                                          <p:spTgt spid="15"/>
                                        </p:tgtEl>
                                        <p:attrNameLst>
                                          <p:attrName>ppt_x</p:attrName>
                                        </p:attrNameLst>
                                      </p:cBhvr>
                                      <p:tavLst>
                                        <p:tav tm="0">
                                          <p:val>
                                            <p:strVal val="#ppt_x"/>
                                          </p:val>
                                        </p:tav>
                                        <p:tav tm="100000">
                                          <p:val>
                                            <p:strVal val="#ppt_x"/>
                                          </p:val>
                                        </p:tav>
                                      </p:tavLst>
                                    </p:anim>
                                    <p:anim calcmode="lin" valueType="num">
                                      <p:cBhvr>
                                        <p:cTn id="9" dur="75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a:extLst>
              <a:ext uri="{FF2B5EF4-FFF2-40B4-BE49-F238E27FC236}">
                <a16:creationId xmlns:a16="http://schemas.microsoft.com/office/drawing/2014/main" id="{F9011531-29E6-4F0F-AE0C-9D8C7A1F4E5E}"/>
              </a:ext>
            </a:extLst>
          </p:cNvPr>
          <p:cNvSpPr/>
          <p:nvPr/>
        </p:nvSpPr>
        <p:spPr>
          <a:xfrm>
            <a:off x="0" y="2495550"/>
            <a:ext cx="9144000" cy="1866900"/>
          </a:xfrm>
          <a:prstGeom prst="rect">
            <a:avLst/>
          </a:prstGeom>
          <a:solidFill>
            <a:schemeClr val="bg2">
              <a:lumMod val="90000"/>
              <a:alpha val="50000"/>
            </a:schemeClr>
          </a:solidFill>
          <a:ln w="7620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3200">
              <a:solidFill>
                <a:prstClr val="white"/>
              </a:solidFill>
            </a:endParaRPr>
          </a:p>
        </p:txBody>
      </p:sp>
      <p:sp>
        <p:nvSpPr>
          <p:cNvPr id="45059" name="标题 1">
            <a:extLst>
              <a:ext uri="{FF2B5EF4-FFF2-40B4-BE49-F238E27FC236}">
                <a16:creationId xmlns:a16="http://schemas.microsoft.com/office/drawing/2014/main" id="{93CE9148-6378-48CB-B782-6EC0C0B7117D}"/>
              </a:ext>
            </a:extLst>
          </p:cNvPr>
          <p:cNvSpPr>
            <a:spLocks noGrp="1" noChangeArrowheads="1"/>
          </p:cNvSpPr>
          <p:nvPr>
            <p:ph type="ctrTitle"/>
          </p:nvPr>
        </p:nvSpPr>
        <p:spPr>
          <a:xfrm>
            <a:off x="3495675" y="3108325"/>
            <a:ext cx="5553075" cy="935038"/>
          </a:xfrm>
        </p:spPr>
        <p:txBody>
          <a:bodyPr>
            <a:normAutofit fontScale="90000"/>
          </a:bodyPr>
          <a:lstStyle/>
          <a:p>
            <a:r>
              <a:rPr lang="zh-CN" altLang="en-US" sz="4000" dirty="0">
                <a:solidFill>
                  <a:srgbClr val="FF0000"/>
                </a:solidFill>
                <a:latin typeface="微软雅黑" panose="020B0503020204020204" pitchFamily="34" charset="-122"/>
                <a:ea typeface="微软雅黑" panose="020B0503020204020204" pitchFamily="34" charset="-122"/>
              </a:rPr>
              <a:t>慢性支气管炎患者为何要进行肺功能检查？</a:t>
            </a:r>
          </a:p>
        </p:txBody>
      </p:sp>
      <p:sp>
        <p:nvSpPr>
          <p:cNvPr id="18" name="Oval 29">
            <a:extLst>
              <a:ext uri="{FF2B5EF4-FFF2-40B4-BE49-F238E27FC236}">
                <a16:creationId xmlns:a16="http://schemas.microsoft.com/office/drawing/2014/main" id="{6E9BF465-3981-447A-9D80-8FA8501D63DF}"/>
              </a:ext>
            </a:extLst>
          </p:cNvPr>
          <p:cNvSpPr/>
          <p:nvPr/>
        </p:nvSpPr>
        <p:spPr>
          <a:xfrm>
            <a:off x="479425" y="4405313"/>
            <a:ext cx="647700" cy="687387"/>
          </a:xfrm>
          <a:prstGeom prst="ellipse">
            <a:avLst/>
          </a:prstGeom>
          <a:solidFill>
            <a:schemeClr val="bg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3200">
              <a:solidFill>
                <a:prstClr val="white"/>
              </a:solidFill>
            </a:endParaRPr>
          </a:p>
        </p:txBody>
      </p:sp>
      <p:sp>
        <p:nvSpPr>
          <p:cNvPr id="19" name="Oval 30">
            <a:extLst>
              <a:ext uri="{FF2B5EF4-FFF2-40B4-BE49-F238E27FC236}">
                <a16:creationId xmlns:a16="http://schemas.microsoft.com/office/drawing/2014/main" id="{B090B8F8-EF54-4A15-8342-81ACD1262D41}"/>
              </a:ext>
            </a:extLst>
          </p:cNvPr>
          <p:cNvSpPr/>
          <p:nvPr/>
        </p:nvSpPr>
        <p:spPr>
          <a:xfrm>
            <a:off x="3462338" y="3689350"/>
            <a:ext cx="536575" cy="503238"/>
          </a:xfrm>
          <a:prstGeom prst="ellips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3200">
              <a:solidFill>
                <a:prstClr val="white"/>
              </a:solidFill>
            </a:endParaRPr>
          </a:p>
        </p:txBody>
      </p:sp>
      <p:sp>
        <p:nvSpPr>
          <p:cNvPr id="20" name="Oval 33">
            <a:extLst>
              <a:ext uri="{FF2B5EF4-FFF2-40B4-BE49-F238E27FC236}">
                <a16:creationId xmlns:a16="http://schemas.microsoft.com/office/drawing/2014/main" id="{C52DA31A-967D-4423-A628-0F414F445F41}"/>
              </a:ext>
            </a:extLst>
          </p:cNvPr>
          <p:cNvSpPr/>
          <p:nvPr/>
        </p:nvSpPr>
        <p:spPr>
          <a:xfrm>
            <a:off x="282575" y="3124200"/>
            <a:ext cx="388938" cy="352425"/>
          </a:xfrm>
          <a:prstGeom prst="ellips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3200">
              <a:solidFill>
                <a:prstClr val="white"/>
              </a:solidFill>
            </a:endParaRPr>
          </a:p>
        </p:txBody>
      </p:sp>
      <p:sp>
        <p:nvSpPr>
          <p:cNvPr id="21" name="Oval 28">
            <a:extLst>
              <a:ext uri="{FF2B5EF4-FFF2-40B4-BE49-F238E27FC236}">
                <a16:creationId xmlns:a16="http://schemas.microsoft.com/office/drawing/2014/main" id="{568266B2-4522-459F-B63A-849EA36E452D}"/>
              </a:ext>
            </a:extLst>
          </p:cNvPr>
          <p:cNvSpPr/>
          <p:nvPr/>
        </p:nvSpPr>
        <p:spPr>
          <a:xfrm>
            <a:off x="3108325" y="1844675"/>
            <a:ext cx="796925" cy="796925"/>
          </a:xfrm>
          <a:prstGeom prst="ellipse">
            <a:avLst/>
          </a:prstGeom>
          <a:solidFill>
            <a:schemeClr val="bg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3200">
              <a:solidFill>
                <a:prstClr val="white"/>
              </a:solidFill>
            </a:endParaRPr>
          </a:p>
        </p:txBody>
      </p:sp>
      <p:grpSp>
        <p:nvGrpSpPr>
          <p:cNvPr id="3" name="组合 21">
            <a:extLst>
              <a:ext uri="{FF2B5EF4-FFF2-40B4-BE49-F238E27FC236}">
                <a16:creationId xmlns:a16="http://schemas.microsoft.com/office/drawing/2014/main" id="{6E619968-CA90-4FBF-BD7E-17673079FBFD}"/>
              </a:ext>
            </a:extLst>
          </p:cNvPr>
          <p:cNvGrpSpPr>
            <a:grpSpLocks/>
          </p:cNvGrpSpPr>
          <p:nvPr/>
        </p:nvGrpSpPr>
        <p:grpSpPr bwMode="auto">
          <a:xfrm>
            <a:off x="693738" y="2133600"/>
            <a:ext cx="2708275" cy="2667000"/>
            <a:chOff x="1249463" y="1352550"/>
            <a:chExt cx="4343400" cy="4343400"/>
          </a:xfrm>
        </p:grpSpPr>
        <p:sp>
          <p:nvSpPr>
            <p:cNvPr id="23" name="Oval 27">
              <a:extLst>
                <a:ext uri="{FF2B5EF4-FFF2-40B4-BE49-F238E27FC236}">
                  <a16:creationId xmlns:a16="http://schemas.microsoft.com/office/drawing/2014/main" id="{10111258-D98B-44A0-9454-7333295287F7}"/>
                </a:ext>
              </a:extLst>
            </p:cNvPr>
            <p:cNvSpPr/>
            <p:nvPr/>
          </p:nvSpPr>
          <p:spPr>
            <a:xfrm>
              <a:off x="1249463" y="1352550"/>
              <a:ext cx="4343400" cy="4343400"/>
            </a:xfrm>
            <a:prstGeom prst="ellips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3200">
                <a:solidFill>
                  <a:prstClr val="white"/>
                </a:solidFill>
              </a:endParaRPr>
            </a:p>
          </p:txBody>
        </p:sp>
        <p:grpSp>
          <p:nvGrpSpPr>
            <p:cNvPr id="45069" name="组合 23">
              <a:extLst>
                <a:ext uri="{FF2B5EF4-FFF2-40B4-BE49-F238E27FC236}">
                  <a16:creationId xmlns:a16="http://schemas.microsoft.com/office/drawing/2014/main" id="{11CE54A6-B82E-4824-9146-024F74AF54C3}"/>
                </a:ext>
              </a:extLst>
            </p:cNvPr>
            <p:cNvGrpSpPr>
              <a:grpSpLocks/>
            </p:cNvGrpSpPr>
            <p:nvPr/>
          </p:nvGrpSpPr>
          <p:grpSpPr bwMode="auto">
            <a:xfrm>
              <a:off x="1471064" y="1574151"/>
              <a:ext cx="3900197" cy="3900197"/>
              <a:chOff x="4376738" y="1781176"/>
              <a:chExt cx="2085974" cy="2085974"/>
            </a:xfrm>
          </p:grpSpPr>
          <p:sp>
            <p:nvSpPr>
              <p:cNvPr id="25" name="椭圆 24">
                <a:extLst>
                  <a:ext uri="{FF2B5EF4-FFF2-40B4-BE49-F238E27FC236}">
                    <a16:creationId xmlns:a16="http://schemas.microsoft.com/office/drawing/2014/main" id="{E4B061C0-A9D9-413F-8AD3-54415793403F}"/>
                  </a:ext>
                </a:extLst>
              </p:cNvPr>
              <p:cNvSpPr/>
              <p:nvPr/>
            </p:nvSpPr>
            <p:spPr>
              <a:xfrm>
                <a:off x="4376682" y="1781571"/>
                <a:ext cx="2086085" cy="208518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905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a:solidFill>
                    <a:prstClr val="white"/>
                  </a:solidFill>
                </a:endParaRPr>
              </a:p>
            </p:txBody>
          </p:sp>
          <p:sp>
            <p:nvSpPr>
              <p:cNvPr id="26" name="椭圆 25">
                <a:extLst>
                  <a:ext uri="{FF2B5EF4-FFF2-40B4-BE49-F238E27FC236}">
                    <a16:creationId xmlns:a16="http://schemas.microsoft.com/office/drawing/2014/main" id="{D6D09564-C00B-4D6F-AB08-9EBA9F2CA472}"/>
                  </a:ext>
                </a:extLst>
              </p:cNvPr>
              <p:cNvSpPr/>
              <p:nvPr/>
            </p:nvSpPr>
            <p:spPr>
              <a:xfrm>
                <a:off x="4376738" y="1781176"/>
                <a:ext cx="2085974" cy="2085974"/>
              </a:xfrm>
              <a:prstGeom prst="ellipse">
                <a:avLst/>
              </a:prstGeom>
              <a:gradFill flip="none" rotWithShape="1">
                <a:gsLst>
                  <a:gs pos="0">
                    <a:schemeClr val="bg1">
                      <a:lumMod val="87000"/>
                    </a:schemeClr>
                  </a:gs>
                  <a:gs pos="100000">
                    <a:schemeClr val="bg1">
                      <a:lumMod val="95000"/>
                    </a:schemeClr>
                  </a:gs>
                </a:gsLst>
                <a:lin ang="5400000" scaled="1"/>
                <a:tileRect/>
              </a:gradFill>
              <a:ln>
                <a:noFill/>
              </a:ln>
              <a:effectLst>
                <a:softEdge rad="3048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a:solidFill>
                    <a:prstClr val="white"/>
                  </a:solidFill>
                </a:endParaRPr>
              </a:p>
            </p:txBody>
          </p:sp>
          <p:sp>
            <p:nvSpPr>
              <p:cNvPr id="27" name="椭圆 26" hidden="1">
                <a:extLst>
                  <a:ext uri="{FF2B5EF4-FFF2-40B4-BE49-F238E27FC236}">
                    <a16:creationId xmlns:a16="http://schemas.microsoft.com/office/drawing/2014/main" id="{4E88EAC8-397F-4F2C-B052-27F9691E6165}"/>
                  </a:ext>
                </a:extLst>
              </p:cNvPr>
              <p:cNvSpPr/>
              <p:nvPr/>
            </p:nvSpPr>
            <p:spPr>
              <a:xfrm>
                <a:off x="1845661755" y="1868892971"/>
                <a:ext cx="0" cy="0"/>
              </a:xfrm>
              <a:prstGeom prst="ellipse">
                <a:avLst/>
              </a:prstGeom>
              <a:gradFill>
                <a:gsLst>
                  <a:gs pos="100000">
                    <a:schemeClr val="bg1">
                      <a:lumMod val="83000"/>
                    </a:schemeClr>
                  </a:gs>
                  <a:gs pos="0">
                    <a:schemeClr val="bg1">
                      <a:lumMod val="97000"/>
                    </a:schemeClr>
                  </a:gs>
                </a:gsLst>
                <a:lin ang="5400000" scaled="1"/>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a:solidFill>
                    <a:prstClr val="white"/>
                  </a:solidFill>
                </a:endParaRPr>
              </a:p>
            </p:txBody>
          </p:sp>
        </p:grpSp>
      </p:grpSp>
      <p:pic>
        <p:nvPicPr>
          <p:cNvPr id="45065" name="Picture 23">
            <a:extLst>
              <a:ext uri="{FF2B5EF4-FFF2-40B4-BE49-F238E27FC236}">
                <a16:creationId xmlns:a16="http://schemas.microsoft.com/office/drawing/2014/main" id="{0D289C4D-EDAA-4C83-B7E0-0941295EAB1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870200" y="3359150"/>
            <a:ext cx="17463" cy="14288"/>
          </a:xfrm>
          <a:prstGeom prst="rect">
            <a:avLst/>
          </a:prstGeom>
          <a:solidFill>
            <a:srgbClr val="25718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5066" name="TextBox 15">
            <a:extLst>
              <a:ext uri="{FF2B5EF4-FFF2-40B4-BE49-F238E27FC236}">
                <a16:creationId xmlns:a16="http://schemas.microsoft.com/office/drawing/2014/main" id="{27CC1376-72D4-43C5-A64A-49769F4CC55F}"/>
              </a:ext>
            </a:extLst>
          </p:cNvPr>
          <p:cNvSpPr txBox="1">
            <a:spLocks noChangeArrowheads="1"/>
          </p:cNvSpPr>
          <p:nvPr/>
        </p:nvSpPr>
        <p:spPr bwMode="auto">
          <a:xfrm>
            <a:off x="15875" y="6445250"/>
            <a:ext cx="32194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a:spcBef>
                <a:spcPct val="0"/>
              </a:spcBef>
              <a:buFont typeface="Arial" panose="020B0604020202020204" pitchFamily="34" charset="0"/>
              <a:buNone/>
            </a:pPr>
            <a:r>
              <a:rPr lang="zh-CN" altLang="en-US" sz="1800" b="1">
                <a:solidFill>
                  <a:srgbClr val="FFFFFF"/>
                </a:solidFill>
                <a:latin typeface="微软雅黑" panose="020B0503020204020204" pitchFamily="34" charset="-122"/>
                <a:ea typeface="微软雅黑" panose="020B0503020204020204" pitchFamily="34" charset="-122"/>
              </a:rPr>
              <a:t>仅供医疗专业人士参考</a:t>
            </a:r>
          </a:p>
        </p:txBody>
      </p:sp>
      <p:sp>
        <p:nvSpPr>
          <p:cNvPr id="45067" name="Rectangle 27">
            <a:extLst>
              <a:ext uri="{FF2B5EF4-FFF2-40B4-BE49-F238E27FC236}">
                <a16:creationId xmlns:a16="http://schemas.microsoft.com/office/drawing/2014/main" id="{F3442549-92E9-491F-B9B2-96F77593D408}"/>
              </a:ext>
            </a:extLst>
          </p:cNvPr>
          <p:cNvSpPr>
            <a:spLocks noChangeArrowheads="1"/>
          </p:cNvSpPr>
          <p:nvPr/>
        </p:nvSpPr>
        <p:spPr bwMode="auto">
          <a:xfrm>
            <a:off x="3852863" y="6488113"/>
            <a:ext cx="36226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a:spcBef>
                <a:spcPct val="0"/>
              </a:spcBef>
              <a:buFont typeface="Arial" panose="020B0604020202020204" pitchFamily="34" charset="0"/>
              <a:buNone/>
            </a:pPr>
            <a:r>
              <a:rPr lang="en-US" altLang="zh-CN" sz="1800">
                <a:solidFill>
                  <a:schemeClr val="bg1"/>
                </a:solidFill>
                <a:latin typeface="Arial" panose="020B0604020202020204" pitchFamily="34" charset="0"/>
                <a:ea typeface="宋体" panose="02010600030101010101" pitchFamily="2" charset="-122"/>
              </a:rPr>
              <a:t>420.265,022</a:t>
            </a:r>
            <a:r>
              <a:rPr lang="zh-CN" altLang="en-US" sz="1800">
                <a:solidFill>
                  <a:schemeClr val="bg1"/>
                </a:solidFill>
                <a:latin typeface="Arial" panose="020B0604020202020204" pitchFamily="34" charset="0"/>
                <a:ea typeface="宋体" panose="02010600030101010101" pitchFamily="2" charset="-122"/>
              </a:rPr>
              <a:t>，有效期至</a:t>
            </a:r>
            <a:r>
              <a:rPr lang="en-US" altLang="zh-CN" sz="1800">
                <a:solidFill>
                  <a:schemeClr val="bg1"/>
                </a:solidFill>
                <a:latin typeface="Arial" panose="020B0604020202020204" pitchFamily="34" charset="0"/>
                <a:ea typeface="宋体" panose="02010600030101010101" pitchFamily="2" charset="-122"/>
              </a:rPr>
              <a:t>2016/11/29</a:t>
            </a:r>
            <a:endParaRPr lang="zh-CN" altLang="en-US" sz="1800">
              <a:solidFill>
                <a:schemeClr val="bg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5541878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outVertical)">
                                      <p:cBhvr>
                                        <p:cTn id="7" dur="500"/>
                                        <p:tgtEl>
                                          <p:spTgt spid="17"/>
                                        </p:tgtEl>
                                      </p:cBhvr>
                                    </p:animEffect>
                                  </p:childTnLst>
                                </p:cTn>
                              </p:par>
                            </p:childTnLst>
                          </p:cTn>
                        </p:par>
                        <p:par>
                          <p:cTn id="8" fill="hold" nodeType="afterGroup">
                            <p:stCondLst>
                              <p:cond delay="500"/>
                            </p:stCondLst>
                            <p:childTnLst>
                              <p:par>
                                <p:cTn id="9" presetID="49" presetClass="entr" presetSubtype="0" decel="10000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750" fill="hold"/>
                                        <p:tgtEl>
                                          <p:spTgt spid="3"/>
                                        </p:tgtEl>
                                        <p:attrNameLst>
                                          <p:attrName>ppt_w</p:attrName>
                                        </p:attrNameLst>
                                      </p:cBhvr>
                                      <p:tavLst>
                                        <p:tav tm="0">
                                          <p:val>
                                            <p:fltVal val="0"/>
                                          </p:val>
                                        </p:tav>
                                        <p:tav tm="100000">
                                          <p:val>
                                            <p:strVal val="#ppt_w"/>
                                          </p:val>
                                        </p:tav>
                                      </p:tavLst>
                                    </p:anim>
                                    <p:anim calcmode="lin" valueType="num">
                                      <p:cBhvr>
                                        <p:cTn id="12" dur="750" fill="hold"/>
                                        <p:tgtEl>
                                          <p:spTgt spid="3"/>
                                        </p:tgtEl>
                                        <p:attrNameLst>
                                          <p:attrName>ppt_h</p:attrName>
                                        </p:attrNameLst>
                                      </p:cBhvr>
                                      <p:tavLst>
                                        <p:tav tm="0">
                                          <p:val>
                                            <p:fltVal val="0"/>
                                          </p:val>
                                        </p:tav>
                                        <p:tav tm="100000">
                                          <p:val>
                                            <p:strVal val="#ppt_h"/>
                                          </p:val>
                                        </p:tav>
                                      </p:tavLst>
                                    </p:anim>
                                    <p:anim calcmode="lin" valueType="num">
                                      <p:cBhvr>
                                        <p:cTn id="13" dur="750" fill="hold"/>
                                        <p:tgtEl>
                                          <p:spTgt spid="3"/>
                                        </p:tgtEl>
                                        <p:attrNameLst>
                                          <p:attrName>style.rotation</p:attrName>
                                        </p:attrNameLst>
                                      </p:cBhvr>
                                      <p:tavLst>
                                        <p:tav tm="0">
                                          <p:val>
                                            <p:fltVal val="360"/>
                                          </p:val>
                                        </p:tav>
                                        <p:tav tm="100000">
                                          <p:val>
                                            <p:fltVal val="0"/>
                                          </p:val>
                                        </p:tav>
                                      </p:tavLst>
                                    </p:anim>
                                    <p:animEffect transition="in" filter="fade">
                                      <p:cBhvr>
                                        <p:cTn id="14" dur="750"/>
                                        <p:tgtEl>
                                          <p:spTgt spid="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p:cTn id="17" dur="500" fill="hold"/>
                                        <p:tgtEl>
                                          <p:spTgt spid="20"/>
                                        </p:tgtEl>
                                        <p:attrNameLst>
                                          <p:attrName>ppt_w</p:attrName>
                                        </p:attrNameLst>
                                      </p:cBhvr>
                                      <p:tavLst>
                                        <p:tav tm="0">
                                          <p:val>
                                            <p:fltVal val="0"/>
                                          </p:val>
                                        </p:tav>
                                        <p:tav tm="100000">
                                          <p:val>
                                            <p:strVal val="#ppt_w"/>
                                          </p:val>
                                        </p:tav>
                                      </p:tavLst>
                                    </p:anim>
                                    <p:anim calcmode="lin" valueType="num">
                                      <p:cBhvr>
                                        <p:cTn id="18" dur="500" fill="hold"/>
                                        <p:tgtEl>
                                          <p:spTgt spid="20"/>
                                        </p:tgtEl>
                                        <p:attrNameLst>
                                          <p:attrName>ppt_h</p:attrName>
                                        </p:attrNameLst>
                                      </p:cBhvr>
                                      <p:tavLst>
                                        <p:tav tm="0">
                                          <p:val>
                                            <p:fltVal val="0"/>
                                          </p:val>
                                        </p:tav>
                                        <p:tav tm="100000">
                                          <p:val>
                                            <p:strVal val="#ppt_h"/>
                                          </p:val>
                                        </p:tav>
                                      </p:tavLst>
                                    </p:anim>
                                    <p:animEffect transition="in" filter="fade">
                                      <p:cBhvr>
                                        <p:cTn id="19" dur="500"/>
                                        <p:tgtEl>
                                          <p:spTgt spid="20"/>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 calcmode="lin" valueType="num">
                                      <p:cBhvr>
                                        <p:cTn id="22" dur="500" fill="hold"/>
                                        <p:tgtEl>
                                          <p:spTgt spid="21"/>
                                        </p:tgtEl>
                                        <p:attrNameLst>
                                          <p:attrName>ppt_w</p:attrName>
                                        </p:attrNameLst>
                                      </p:cBhvr>
                                      <p:tavLst>
                                        <p:tav tm="0">
                                          <p:val>
                                            <p:fltVal val="0"/>
                                          </p:val>
                                        </p:tav>
                                        <p:tav tm="100000">
                                          <p:val>
                                            <p:strVal val="#ppt_w"/>
                                          </p:val>
                                        </p:tav>
                                      </p:tavLst>
                                    </p:anim>
                                    <p:anim calcmode="lin" valueType="num">
                                      <p:cBhvr>
                                        <p:cTn id="23" dur="500" fill="hold"/>
                                        <p:tgtEl>
                                          <p:spTgt spid="21"/>
                                        </p:tgtEl>
                                        <p:attrNameLst>
                                          <p:attrName>ppt_h</p:attrName>
                                        </p:attrNameLst>
                                      </p:cBhvr>
                                      <p:tavLst>
                                        <p:tav tm="0">
                                          <p:val>
                                            <p:fltVal val="0"/>
                                          </p:val>
                                        </p:tav>
                                        <p:tav tm="100000">
                                          <p:val>
                                            <p:strVal val="#ppt_h"/>
                                          </p:val>
                                        </p:tav>
                                      </p:tavLst>
                                    </p:anim>
                                    <p:animEffect transition="in" filter="fade">
                                      <p:cBhvr>
                                        <p:cTn id="24" dur="500"/>
                                        <p:tgtEl>
                                          <p:spTgt spid="21"/>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500" fill="hold"/>
                                        <p:tgtEl>
                                          <p:spTgt spid="19"/>
                                        </p:tgtEl>
                                        <p:attrNameLst>
                                          <p:attrName>ppt_w</p:attrName>
                                        </p:attrNameLst>
                                      </p:cBhvr>
                                      <p:tavLst>
                                        <p:tav tm="0">
                                          <p:val>
                                            <p:fltVal val="0"/>
                                          </p:val>
                                        </p:tav>
                                        <p:tav tm="100000">
                                          <p:val>
                                            <p:strVal val="#ppt_w"/>
                                          </p:val>
                                        </p:tav>
                                      </p:tavLst>
                                    </p:anim>
                                    <p:anim calcmode="lin" valueType="num">
                                      <p:cBhvr>
                                        <p:cTn id="28" dur="500" fill="hold"/>
                                        <p:tgtEl>
                                          <p:spTgt spid="19"/>
                                        </p:tgtEl>
                                        <p:attrNameLst>
                                          <p:attrName>ppt_h</p:attrName>
                                        </p:attrNameLst>
                                      </p:cBhvr>
                                      <p:tavLst>
                                        <p:tav tm="0">
                                          <p:val>
                                            <p:fltVal val="0"/>
                                          </p:val>
                                        </p:tav>
                                        <p:tav tm="100000">
                                          <p:val>
                                            <p:strVal val="#ppt_h"/>
                                          </p:val>
                                        </p:tav>
                                      </p:tavLst>
                                    </p:anim>
                                    <p:animEffect transition="in" filter="fade">
                                      <p:cBhvr>
                                        <p:cTn id="29" dur="500"/>
                                        <p:tgtEl>
                                          <p:spTgt spid="19"/>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 calcmode="lin" valueType="num">
                                      <p:cBhvr>
                                        <p:cTn id="32" dur="500" fill="hold"/>
                                        <p:tgtEl>
                                          <p:spTgt spid="18"/>
                                        </p:tgtEl>
                                        <p:attrNameLst>
                                          <p:attrName>ppt_w</p:attrName>
                                        </p:attrNameLst>
                                      </p:cBhvr>
                                      <p:tavLst>
                                        <p:tav tm="0">
                                          <p:val>
                                            <p:fltVal val="0"/>
                                          </p:val>
                                        </p:tav>
                                        <p:tav tm="100000">
                                          <p:val>
                                            <p:strVal val="#ppt_w"/>
                                          </p:val>
                                        </p:tav>
                                      </p:tavLst>
                                    </p:anim>
                                    <p:anim calcmode="lin" valueType="num">
                                      <p:cBhvr>
                                        <p:cTn id="33" dur="500" fill="hold"/>
                                        <p:tgtEl>
                                          <p:spTgt spid="18"/>
                                        </p:tgtEl>
                                        <p:attrNameLst>
                                          <p:attrName>ppt_h</p:attrName>
                                        </p:attrNameLst>
                                      </p:cBhvr>
                                      <p:tavLst>
                                        <p:tav tm="0">
                                          <p:val>
                                            <p:fltVal val="0"/>
                                          </p:val>
                                        </p:tav>
                                        <p:tav tm="100000">
                                          <p:val>
                                            <p:strVal val="#ppt_h"/>
                                          </p:val>
                                        </p:tav>
                                      </p:tavLst>
                                    </p:anim>
                                    <p:animEffect transition="in" filter="fade">
                                      <p:cBhvr>
                                        <p:cTn id="3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a:extLst>
              <a:ext uri="{FF2B5EF4-FFF2-40B4-BE49-F238E27FC236}">
                <a16:creationId xmlns:a16="http://schemas.microsoft.com/office/drawing/2014/main" id="{8B2B933C-A94B-4D1C-B507-387EFE1D683F}"/>
              </a:ext>
            </a:extLst>
          </p:cNvPr>
          <p:cNvSpPr/>
          <p:nvPr/>
        </p:nvSpPr>
        <p:spPr>
          <a:xfrm>
            <a:off x="422930" y="952500"/>
            <a:ext cx="8336237" cy="726009"/>
          </a:xfrm>
          <a:prstGeom prst="round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zh-CN" altLang="en-US" b="1" dirty="0">
              <a:latin typeface="微软雅黑" pitchFamily="34" charset="-122"/>
              <a:ea typeface="微软雅黑" pitchFamily="34" charset="-122"/>
            </a:endParaRPr>
          </a:p>
        </p:txBody>
      </p:sp>
      <p:sp>
        <p:nvSpPr>
          <p:cNvPr id="46085" name="Title 1">
            <a:extLst>
              <a:ext uri="{FF2B5EF4-FFF2-40B4-BE49-F238E27FC236}">
                <a16:creationId xmlns:a16="http://schemas.microsoft.com/office/drawing/2014/main" id="{2989F2CA-9918-4A70-B098-8AD7458326BE}"/>
              </a:ext>
            </a:extLst>
          </p:cNvPr>
          <p:cNvSpPr>
            <a:spLocks noGrp="1" noChangeArrowheads="1"/>
          </p:cNvSpPr>
          <p:nvPr>
            <p:ph type="title"/>
          </p:nvPr>
        </p:nvSpPr>
        <p:spPr>
          <a:xfrm>
            <a:off x="309563" y="168276"/>
            <a:ext cx="9144000" cy="604837"/>
          </a:xfrm>
        </p:spPr>
        <p:txBody>
          <a:bodyPr>
            <a:noAutofit/>
          </a:bodyPr>
          <a:lstStyle/>
          <a:p>
            <a:pPr algn="l"/>
            <a:r>
              <a:rPr lang="zh-CN" altLang="en-US" sz="3200" b="1" dirty="0">
                <a:latin typeface="微软雅黑" panose="020B0503020204020204" pitchFamily="34" charset="-122"/>
                <a:ea typeface="微软雅黑" panose="020B0503020204020204" pitchFamily="34" charset="-122"/>
              </a:rPr>
              <a:t>慢性支气管炎</a:t>
            </a:r>
            <a:r>
              <a:rPr lang="zh-CN" altLang="zh-CN" sz="3200" b="1" dirty="0">
                <a:latin typeface="微软雅黑" panose="020B0503020204020204" pitchFamily="34" charset="-122"/>
                <a:ea typeface="微软雅黑" panose="020B0503020204020204" pitchFamily="34" charset="-122"/>
              </a:rPr>
              <a:t>表现的慢阻肺患者</a:t>
            </a:r>
            <a:br>
              <a:rPr lang="en-US" altLang="zh-CN" sz="3200" b="1" dirty="0">
                <a:latin typeface="微软雅黑" panose="020B0503020204020204" pitchFamily="34" charset="-122"/>
                <a:ea typeface="微软雅黑" panose="020B0503020204020204" pitchFamily="34" charset="-122"/>
              </a:rPr>
            </a:br>
            <a:r>
              <a:rPr lang="zh-CN" altLang="zh-CN" sz="3200" b="1" dirty="0">
                <a:latin typeface="微软雅黑" panose="020B0503020204020204" pitchFamily="34" charset="-122"/>
                <a:ea typeface="微软雅黑" panose="020B0503020204020204" pitchFamily="34" charset="-122"/>
              </a:rPr>
              <a:t>急性加重、住院率、死亡率</a:t>
            </a:r>
            <a:r>
              <a:rPr lang="zh-CN" altLang="en-US" sz="3200" b="1" dirty="0">
                <a:latin typeface="微软雅黑" panose="020B0503020204020204" pitchFamily="34" charset="-122"/>
                <a:ea typeface="微软雅黑" panose="020B0503020204020204" pitchFamily="34" charset="-122"/>
              </a:rPr>
              <a:t>显著</a:t>
            </a:r>
            <a:r>
              <a:rPr lang="zh-CN" altLang="zh-CN" sz="3200" b="1" dirty="0">
                <a:latin typeface="微软雅黑" panose="020B0503020204020204" pitchFamily="34" charset="-122"/>
                <a:ea typeface="微软雅黑" panose="020B0503020204020204" pitchFamily="34" charset="-122"/>
              </a:rPr>
              <a:t>增加</a:t>
            </a:r>
            <a:endParaRPr lang="zh-CN" altLang="en-US" sz="3200" b="1" dirty="0">
              <a:latin typeface="微软雅黑" panose="020B0503020204020204" pitchFamily="34" charset="-122"/>
              <a:ea typeface="微软雅黑" panose="020B0503020204020204" pitchFamily="34" charset="-122"/>
            </a:endParaRPr>
          </a:p>
        </p:txBody>
      </p:sp>
      <p:sp>
        <p:nvSpPr>
          <p:cNvPr id="46086" name="Rectangle 3">
            <a:extLst>
              <a:ext uri="{FF2B5EF4-FFF2-40B4-BE49-F238E27FC236}">
                <a16:creationId xmlns:a16="http://schemas.microsoft.com/office/drawing/2014/main" id="{8A9CF612-00F1-41FF-8EF0-DFF002FFC116}"/>
              </a:ext>
            </a:extLst>
          </p:cNvPr>
          <p:cNvSpPr>
            <a:spLocks noChangeArrowheads="1"/>
          </p:cNvSpPr>
          <p:nvPr/>
        </p:nvSpPr>
        <p:spPr bwMode="auto">
          <a:xfrm>
            <a:off x="6019800" y="6592888"/>
            <a:ext cx="30861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66700">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Font typeface="Arial" panose="020B0604020202020204" pitchFamily="34" charset="0"/>
              <a:buNone/>
            </a:pPr>
            <a:r>
              <a:rPr lang="en-US" altLang="zh-CN" sz="1000">
                <a:latin typeface="微软雅黑" panose="020B0503020204020204" pitchFamily="34" charset="-122"/>
                <a:ea typeface="微软雅黑" panose="020B0503020204020204" pitchFamily="34" charset="-122"/>
              </a:rPr>
              <a:t>Burgel PR, et al. Chest. 2009;135(4):975-82 </a:t>
            </a:r>
            <a:endParaRPr lang="en-US" altLang="zh-CN" sz="1800">
              <a:latin typeface="微软雅黑" panose="020B0503020204020204" pitchFamily="34" charset="-122"/>
              <a:ea typeface="微软雅黑" panose="020B0503020204020204" pitchFamily="34" charset="-122"/>
            </a:endParaRPr>
          </a:p>
        </p:txBody>
      </p:sp>
      <p:sp>
        <p:nvSpPr>
          <p:cNvPr id="46087" name="文本框 2">
            <a:extLst>
              <a:ext uri="{FF2B5EF4-FFF2-40B4-BE49-F238E27FC236}">
                <a16:creationId xmlns:a16="http://schemas.microsoft.com/office/drawing/2014/main" id="{CB2F41E9-4CE3-49C6-A52B-99BACD2D8702}"/>
              </a:ext>
            </a:extLst>
          </p:cNvPr>
          <p:cNvSpPr txBox="1">
            <a:spLocks noChangeArrowheads="1"/>
          </p:cNvSpPr>
          <p:nvPr/>
        </p:nvSpPr>
        <p:spPr bwMode="auto">
          <a:xfrm>
            <a:off x="422275" y="1060450"/>
            <a:ext cx="835977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a:spcBef>
                <a:spcPct val="0"/>
              </a:spcBef>
              <a:buFont typeface="Arial" panose="020B0604020202020204" pitchFamily="34" charset="0"/>
              <a:buNone/>
            </a:pPr>
            <a:r>
              <a:rPr lang="zh-CN" altLang="en-US" sz="1600" b="1">
                <a:latin typeface="微软雅黑" panose="020B0503020204020204" pitchFamily="34" charset="-122"/>
                <a:ea typeface="微软雅黑" panose="020B0503020204020204" pitchFamily="34" charset="-122"/>
              </a:rPr>
              <a:t>一项纳入</a:t>
            </a:r>
            <a:r>
              <a:rPr lang="en-US" altLang="zh-CN" sz="1600" b="1">
                <a:latin typeface="微软雅黑" panose="020B0503020204020204" pitchFamily="34" charset="-122"/>
                <a:ea typeface="微软雅黑" panose="020B0503020204020204" pitchFamily="34" charset="-122"/>
              </a:rPr>
              <a:t>17</a:t>
            </a:r>
            <a:r>
              <a:rPr lang="zh-CN" altLang="en-US" sz="1600" b="1">
                <a:latin typeface="微软雅黑" panose="020B0503020204020204" pitchFamily="34" charset="-122"/>
                <a:ea typeface="微软雅黑" panose="020B0503020204020204" pitchFamily="34" charset="-122"/>
              </a:rPr>
              <a:t>所医院</a:t>
            </a:r>
            <a:r>
              <a:rPr lang="en-US" altLang="zh-CN" sz="1600" b="1">
                <a:latin typeface="微软雅黑" panose="020B0503020204020204" pitchFamily="34" charset="-122"/>
                <a:ea typeface="微软雅黑" panose="020B0503020204020204" pitchFamily="34" charset="-122"/>
              </a:rPr>
              <a:t>433</a:t>
            </a:r>
            <a:r>
              <a:rPr lang="zh-CN" altLang="en-US" sz="1600" b="1">
                <a:latin typeface="微软雅黑" panose="020B0503020204020204" pitchFamily="34" charset="-122"/>
                <a:ea typeface="微软雅黑" panose="020B0503020204020204" pitchFamily="34" charset="-122"/>
              </a:rPr>
              <a:t>例慢阻肺患者的法国多中心横断面研究，比较了有慢性咳嗽、咳痰症状的患者与无症状患者临床表现的差异。</a:t>
            </a:r>
          </a:p>
        </p:txBody>
      </p:sp>
      <p:pic>
        <p:nvPicPr>
          <p:cNvPr id="46088" name="图片 3">
            <a:extLst>
              <a:ext uri="{FF2B5EF4-FFF2-40B4-BE49-F238E27FC236}">
                <a16:creationId xmlns:a16="http://schemas.microsoft.com/office/drawing/2014/main" id="{A2D55614-A74C-43E3-A64B-3C1B58AF3AF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0" y="2386013"/>
            <a:ext cx="9144000" cy="242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圆角矩形 5">
            <a:extLst>
              <a:ext uri="{FF2B5EF4-FFF2-40B4-BE49-F238E27FC236}">
                <a16:creationId xmlns:a16="http://schemas.microsoft.com/office/drawing/2014/main" id="{560EDD5E-EA9B-48CC-94AA-61F57166F156}"/>
              </a:ext>
            </a:extLst>
          </p:cNvPr>
          <p:cNvSpPr/>
          <p:nvPr/>
        </p:nvSpPr>
        <p:spPr>
          <a:xfrm>
            <a:off x="179388" y="1825625"/>
            <a:ext cx="3086100" cy="538163"/>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b="1" dirty="0">
                <a:latin typeface="微软雅黑" pitchFamily="34" charset="-122"/>
                <a:ea typeface="微软雅黑" pitchFamily="34" charset="-122"/>
              </a:rPr>
              <a:t>频繁急性加重患者比例（</a:t>
            </a:r>
            <a:r>
              <a:rPr lang="en-US" altLang="zh-CN" sz="1600" b="1" dirty="0">
                <a:latin typeface="微软雅黑" pitchFamily="34" charset="-122"/>
                <a:ea typeface="微软雅黑" pitchFamily="34" charset="-122"/>
              </a:rPr>
              <a:t>%</a:t>
            </a:r>
            <a:r>
              <a:rPr lang="zh-CN" altLang="en-US" sz="1600" b="1" dirty="0">
                <a:latin typeface="微软雅黑" pitchFamily="34" charset="-122"/>
                <a:ea typeface="微软雅黑" pitchFamily="34" charset="-122"/>
              </a:rPr>
              <a:t>）</a:t>
            </a:r>
          </a:p>
        </p:txBody>
      </p:sp>
      <p:sp>
        <p:nvSpPr>
          <p:cNvPr id="46090" name="文本框 6">
            <a:extLst>
              <a:ext uri="{FF2B5EF4-FFF2-40B4-BE49-F238E27FC236}">
                <a16:creationId xmlns:a16="http://schemas.microsoft.com/office/drawing/2014/main" id="{FF7288AE-CD96-4E03-AD1E-BB52FDE903C1}"/>
              </a:ext>
            </a:extLst>
          </p:cNvPr>
          <p:cNvSpPr txBox="1">
            <a:spLocks noChangeArrowheads="1"/>
          </p:cNvSpPr>
          <p:nvPr/>
        </p:nvSpPr>
        <p:spPr bwMode="auto">
          <a:xfrm>
            <a:off x="309563" y="4981575"/>
            <a:ext cx="1403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algn="ctr">
              <a:spcBef>
                <a:spcPct val="0"/>
              </a:spcBef>
              <a:buFont typeface="Arial" panose="020B0604020202020204" pitchFamily="34" charset="0"/>
              <a:buNone/>
            </a:pPr>
            <a:r>
              <a:rPr lang="zh-CN" altLang="en-US" sz="1600" b="1">
                <a:solidFill>
                  <a:srgbClr val="FF0000"/>
                </a:solidFill>
                <a:latin typeface="微软雅黑" panose="020B0503020204020204" pitchFamily="34" charset="-122"/>
                <a:ea typeface="微软雅黑" panose="020B0503020204020204" pitchFamily="34" charset="-122"/>
              </a:rPr>
              <a:t>慢性</a:t>
            </a:r>
            <a:endParaRPr lang="en-US" altLang="zh-CN" sz="1600" b="1">
              <a:solidFill>
                <a:srgbClr val="FF0000"/>
              </a:solidFill>
              <a:latin typeface="微软雅黑" panose="020B0503020204020204" pitchFamily="34" charset="-122"/>
              <a:ea typeface="微软雅黑" panose="020B0503020204020204" pitchFamily="34" charset="-122"/>
            </a:endParaRPr>
          </a:p>
          <a:p>
            <a:pPr algn="ctr">
              <a:spcBef>
                <a:spcPct val="0"/>
              </a:spcBef>
              <a:buFont typeface="Arial" panose="020B0604020202020204" pitchFamily="34" charset="0"/>
              <a:buNone/>
            </a:pPr>
            <a:r>
              <a:rPr lang="zh-CN" altLang="en-US" sz="1600" b="1">
                <a:solidFill>
                  <a:srgbClr val="FF0000"/>
                </a:solidFill>
                <a:latin typeface="微软雅黑" panose="020B0503020204020204" pitchFamily="34" charset="-122"/>
                <a:ea typeface="微软雅黑" panose="020B0503020204020204" pitchFamily="34" charset="-122"/>
              </a:rPr>
              <a:t>咳嗽咳痰</a:t>
            </a:r>
          </a:p>
        </p:txBody>
      </p:sp>
      <p:sp>
        <p:nvSpPr>
          <p:cNvPr id="46091" name="文本框 9">
            <a:extLst>
              <a:ext uri="{FF2B5EF4-FFF2-40B4-BE49-F238E27FC236}">
                <a16:creationId xmlns:a16="http://schemas.microsoft.com/office/drawing/2014/main" id="{B097E5E1-1384-44E0-B9C9-367488689D3C}"/>
              </a:ext>
            </a:extLst>
          </p:cNvPr>
          <p:cNvSpPr txBox="1">
            <a:spLocks noChangeArrowheads="1"/>
          </p:cNvSpPr>
          <p:nvPr/>
        </p:nvSpPr>
        <p:spPr bwMode="auto">
          <a:xfrm>
            <a:off x="3565525" y="4991100"/>
            <a:ext cx="1403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algn="ctr">
              <a:spcBef>
                <a:spcPct val="0"/>
              </a:spcBef>
              <a:buFont typeface="Arial" panose="020B0604020202020204" pitchFamily="34" charset="0"/>
              <a:buNone/>
            </a:pPr>
            <a:r>
              <a:rPr lang="zh-CN" altLang="en-US" sz="1600">
                <a:latin typeface="微软雅黑" panose="020B0503020204020204" pitchFamily="34" charset="-122"/>
                <a:ea typeface="微软雅黑" panose="020B0503020204020204" pitchFamily="34" charset="-122"/>
              </a:rPr>
              <a:t>慢性</a:t>
            </a:r>
            <a:endParaRPr lang="en-US" altLang="zh-CN" sz="1600">
              <a:latin typeface="微软雅黑" panose="020B0503020204020204" pitchFamily="34" charset="-122"/>
              <a:ea typeface="微软雅黑" panose="020B0503020204020204" pitchFamily="34" charset="-122"/>
            </a:endParaRPr>
          </a:p>
          <a:p>
            <a:pPr algn="ctr">
              <a:spcBef>
                <a:spcPct val="0"/>
              </a:spcBef>
              <a:buFont typeface="Arial" panose="020B0604020202020204" pitchFamily="34" charset="0"/>
              <a:buNone/>
            </a:pPr>
            <a:r>
              <a:rPr lang="zh-CN" altLang="en-US" sz="1600">
                <a:latin typeface="微软雅黑" panose="020B0503020204020204" pitchFamily="34" charset="-122"/>
                <a:ea typeface="微软雅黑" panose="020B0503020204020204" pitchFamily="34" charset="-122"/>
              </a:rPr>
              <a:t>咳嗽咳痰</a:t>
            </a:r>
          </a:p>
        </p:txBody>
      </p:sp>
      <p:sp>
        <p:nvSpPr>
          <p:cNvPr id="46092" name="文本框 6">
            <a:extLst>
              <a:ext uri="{FF2B5EF4-FFF2-40B4-BE49-F238E27FC236}">
                <a16:creationId xmlns:a16="http://schemas.microsoft.com/office/drawing/2014/main" id="{5CE21576-0C96-42FA-941D-E08C50306F6C}"/>
              </a:ext>
            </a:extLst>
          </p:cNvPr>
          <p:cNvSpPr txBox="1">
            <a:spLocks noChangeArrowheads="1"/>
          </p:cNvSpPr>
          <p:nvPr/>
        </p:nvSpPr>
        <p:spPr bwMode="auto">
          <a:xfrm>
            <a:off x="6835775" y="4948238"/>
            <a:ext cx="10668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spcBef>
                <a:spcPct val="0"/>
              </a:spcBef>
              <a:buFont typeface="Arial" panose="020B0604020202020204" pitchFamily="34" charset="0"/>
              <a:buNone/>
            </a:pPr>
            <a:r>
              <a:rPr lang="zh-CN" altLang="en-US" sz="1600">
                <a:latin typeface="微软雅黑" panose="020B0503020204020204" pitchFamily="34" charset="-122"/>
                <a:ea typeface="微软雅黑" panose="020B0503020204020204" pitchFamily="34" charset="-122"/>
              </a:rPr>
              <a:t>慢性</a:t>
            </a:r>
            <a:endParaRPr lang="en-US" altLang="zh-CN" sz="1600">
              <a:latin typeface="微软雅黑" panose="020B0503020204020204" pitchFamily="34" charset="-122"/>
              <a:ea typeface="微软雅黑" panose="020B0503020204020204" pitchFamily="34" charset="-122"/>
            </a:endParaRPr>
          </a:p>
          <a:p>
            <a:pPr algn="ctr" eaLnBrk="1" hangingPunct="1">
              <a:spcBef>
                <a:spcPct val="0"/>
              </a:spcBef>
              <a:buFont typeface="Arial" panose="020B0604020202020204" pitchFamily="34" charset="0"/>
              <a:buNone/>
            </a:pPr>
            <a:r>
              <a:rPr lang="zh-CN" altLang="en-US" sz="1600">
                <a:latin typeface="微软雅黑" panose="020B0503020204020204" pitchFamily="34" charset="-122"/>
                <a:ea typeface="微软雅黑" panose="020B0503020204020204" pitchFamily="34" charset="-122"/>
              </a:rPr>
              <a:t>咳嗽咳痰</a:t>
            </a:r>
          </a:p>
        </p:txBody>
      </p:sp>
      <p:sp>
        <p:nvSpPr>
          <p:cNvPr id="46093" name="文本框 6">
            <a:extLst>
              <a:ext uri="{FF2B5EF4-FFF2-40B4-BE49-F238E27FC236}">
                <a16:creationId xmlns:a16="http://schemas.microsoft.com/office/drawing/2014/main" id="{21BA45EB-0118-4EA8-BCBF-17ADBC2DCD99}"/>
              </a:ext>
            </a:extLst>
          </p:cNvPr>
          <p:cNvSpPr txBox="1">
            <a:spLocks noChangeArrowheads="1"/>
          </p:cNvSpPr>
          <p:nvPr/>
        </p:nvSpPr>
        <p:spPr bwMode="auto">
          <a:xfrm>
            <a:off x="1489075" y="4979988"/>
            <a:ext cx="16541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spcBef>
                <a:spcPct val="0"/>
              </a:spcBef>
              <a:buFont typeface="Arial" panose="020B0604020202020204" pitchFamily="34" charset="0"/>
              <a:buNone/>
            </a:pPr>
            <a:r>
              <a:rPr lang="zh-CN" altLang="en-US" sz="1600" b="1">
                <a:latin typeface="微软雅黑" panose="020B0503020204020204" pitchFamily="34" charset="-122"/>
                <a:ea typeface="微软雅黑" panose="020B0503020204020204" pitchFamily="34" charset="-122"/>
              </a:rPr>
              <a:t>无慢性</a:t>
            </a:r>
            <a:endParaRPr lang="en-US" altLang="zh-CN" sz="1600" b="1">
              <a:latin typeface="微软雅黑" panose="020B0503020204020204" pitchFamily="34" charset="-122"/>
              <a:ea typeface="微软雅黑" panose="020B0503020204020204" pitchFamily="34" charset="-122"/>
            </a:endParaRPr>
          </a:p>
          <a:p>
            <a:pPr algn="ctr" eaLnBrk="1" hangingPunct="1">
              <a:spcBef>
                <a:spcPct val="0"/>
              </a:spcBef>
              <a:buFont typeface="Arial" panose="020B0604020202020204" pitchFamily="34" charset="0"/>
              <a:buNone/>
            </a:pPr>
            <a:r>
              <a:rPr lang="zh-CN" altLang="en-US" sz="1600" b="1">
                <a:latin typeface="微软雅黑" panose="020B0503020204020204" pitchFamily="34" charset="-122"/>
                <a:ea typeface="微软雅黑" panose="020B0503020204020204" pitchFamily="34" charset="-122"/>
              </a:rPr>
              <a:t>咳嗽咳痰</a:t>
            </a:r>
          </a:p>
        </p:txBody>
      </p:sp>
      <p:sp>
        <p:nvSpPr>
          <p:cNvPr id="46094" name="文本框 6">
            <a:extLst>
              <a:ext uri="{FF2B5EF4-FFF2-40B4-BE49-F238E27FC236}">
                <a16:creationId xmlns:a16="http://schemas.microsoft.com/office/drawing/2014/main" id="{38A0DC64-45B6-470E-AC40-BA658F1BFABE}"/>
              </a:ext>
            </a:extLst>
          </p:cNvPr>
          <p:cNvSpPr txBox="1">
            <a:spLocks noChangeArrowheads="1"/>
          </p:cNvSpPr>
          <p:nvPr/>
        </p:nvSpPr>
        <p:spPr bwMode="auto">
          <a:xfrm>
            <a:off x="4773613" y="4970463"/>
            <a:ext cx="16541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spcBef>
                <a:spcPct val="0"/>
              </a:spcBef>
              <a:buFont typeface="Arial" panose="020B0604020202020204" pitchFamily="34" charset="0"/>
              <a:buNone/>
            </a:pPr>
            <a:r>
              <a:rPr lang="zh-CN" altLang="en-US" sz="1600">
                <a:latin typeface="微软雅黑" panose="020B0503020204020204" pitchFamily="34" charset="-122"/>
                <a:ea typeface="微软雅黑" panose="020B0503020204020204" pitchFamily="34" charset="-122"/>
              </a:rPr>
              <a:t>无慢性</a:t>
            </a:r>
            <a:endParaRPr lang="en-US" altLang="zh-CN" sz="1600">
              <a:latin typeface="微软雅黑" panose="020B0503020204020204" pitchFamily="34" charset="-122"/>
              <a:ea typeface="微软雅黑" panose="020B0503020204020204" pitchFamily="34" charset="-122"/>
            </a:endParaRPr>
          </a:p>
          <a:p>
            <a:pPr algn="ctr" eaLnBrk="1" hangingPunct="1">
              <a:spcBef>
                <a:spcPct val="0"/>
              </a:spcBef>
              <a:buFont typeface="Arial" panose="020B0604020202020204" pitchFamily="34" charset="0"/>
              <a:buNone/>
            </a:pPr>
            <a:r>
              <a:rPr lang="zh-CN" altLang="en-US" sz="1600">
                <a:latin typeface="微软雅黑" panose="020B0503020204020204" pitchFamily="34" charset="-122"/>
                <a:ea typeface="微软雅黑" panose="020B0503020204020204" pitchFamily="34" charset="-122"/>
              </a:rPr>
              <a:t>咳嗽咳痰</a:t>
            </a:r>
          </a:p>
        </p:txBody>
      </p:sp>
      <p:sp>
        <p:nvSpPr>
          <p:cNvPr id="46095" name="文本框 6">
            <a:extLst>
              <a:ext uri="{FF2B5EF4-FFF2-40B4-BE49-F238E27FC236}">
                <a16:creationId xmlns:a16="http://schemas.microsoft.com/office/drawing/2014/main" id="{2E2145B0-C30E-4E45-BDD7-701D87D1CB98}"/>
              </a:ext>
            </a:extLst>
          </p:cNvPr>
          <p:cNvSpPr txBox="1">
            <a:spLocks noChangeArrowheads="1"/>
          </p:cNvSpPr>
          <p:nvPr/>
        </p:nvSpPr>
        <p:spPr bwMode="auto">
          <a:xfrm>
            <a:off x="8120063" y="4957763"/>
            <a:ext cx="10239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spcBef>
                <a:spcPct val="0"/>
              </a:spcBef>
              <a:buFont typeface="Arial" panose="020B0604020202020204" pitchFamily="34" charset="0"/>
              <a:buNone/>
            </a:pPr>
            <a:r>
              <a:rPr lang="zh-CN" altLang="en-US" sz="1600">
                <a:latin typeface="微软雅黑" panose="020B0503020204020204" pitchFamily="34" charset="-122"/>
                <a:ea typeface="微软雅黑" panose="020B0503020204020204" pitchFamily="34" charset="-122"/>
              </a:rPr>
              <a:t>无慢性</a:t>
            </a:r>
            <a:endParaRPr lang="en-US" altLang="zh-CN" sz="1600">
              <a:latin typeface="微软雅黑" panose="020B0503020204020204" pitchFamily="34" charset="-122"/>
              <a:ea typeface="微软雅黑" panose="020B0503020204020204" pitchFamily="34" charset="-122"/>
            </a:endParaRPr>
          </a:p>
          <a:p>
            <a:pPr algn="ctr" eaLnBrk="1" hangingPunct="1">
              <a:spcBef>
                <a:spcPct val="0"/>
              </a:spcBef>
              <a:buFont typeface="Arial" panose="020B0604020202020204" pitchFamily="34" charset="0"/>
              <a:buNone/>
            </a:pPr>
            <a:r>
              <a:rPr lang="zh-CN" altLang="en-US" sz="1600">
                <a:latin typeface="微软雅黑" panose="020B0503020204020204" pitchFamily="34" charset="-122"/>
                <a:ea typeface="微软雅黑" panose="020B0503020204020204" pitchFamily="34" charset="-122"/>
              </a:rPr>
              <a:t>咳嗽咳痰</a:t>
            </a:r>
          </a:p>
        </p:txBody>
      </p:sp>
      <p:sp>
        <p:nvSpPr>
          <p:cNvPr id="46096" name="文本框 7">
            <a:extLst>
              <a:ext uri="{FF2B5EF4-FFF2-40B4-BE49-F238E27FC236}">
                <a16:creationId xmlns:a16="http://schemas.microsoft.com/office/drawing/2014/main" id="{99BB3E80-D4A2-4B3B-951A-4D32AA88AEEA}"/>
              </a:ext>
            </a:extLst>
          </p:cNvPr>
          <p:cNvSpPr txBox="1">
            <a:spLocks noChangeArrowheads="1"/>
          </p:cNvSpPr>
          <p:nvPr/>
        </p:nvSpPr>
        <p:spPr bwMode="auto">
          <a:xfrm>
            <a:off x="671513" y="3022600"/>
            <a:ext cx="6286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a:spcBef>
                <a:spcPct val="0"/>
              </a:spcBef>
              <a:buFont typeface="Arial" panose="020B0604020202020204" pitchFamily="34" charset="0"/>
              <a:buNone/>
            </a:pPr>
            <a:r>
              <a:rPr lang="en-US" altLang="zh-CN" sz="1600" b="1">
                <a:solidFill>
                  <a:srgbClr val="FF0000"/>
                </a:solidFill>
                <a:latin typeface="微软雅黑" panose="020B0503020204020204" pitchFamily="34" charset="-122"/>
                <a:ea typeface="微软雅黑" panose="020B0503020204020204" pitchFamily="34" charset="-122"/>
              </a:rPr>
              <a:t>55%</a:t>
            </a:r>
            <a:endParaRPr lang="zh-CN" altLang="en-US" sz="1600" b="1">
              <a:solidFill>
                <a:srgbClr val="FF0000"/>
              </a:solidFill>
              <a:latin typeface="微软雅黑" panose="020B0503020204020204" pitchFamily="34" charset="-122"/>
              <a:ea typeface="微软雅黑" panose="020B0503020204020204" pitchFamily="34" charset="-122"/>
            </a:endParaRPr>
          </a:p>
        </p:txBody>
      </p:sp>
      <p:sp>
        <p:nvSpPr>
          <p:cNvPr id="46097" name="文本框 15">
            <a:extLst>
              <a:ext uri="{FF2B5EF4-FFF2-40B4-BE49-F238E27FC236}">
                <a16:creationId xmlns:a16="http://schemas.microsoft.com/office/drawing/2014/main" id="{C22E94A4-A4C1-4A57-BB63-F49FDD8DB85B}"/>
              </a:ext>
            </a:extLst>
          </p:cNvPr>
          <p:cNvSpPr txBox="1">
            <a:spLocks noChangeArrowheads="1"/>
          </p:cNvSpPr>
          <p:nvPr/>
        </p:nvSpPr>
        <p:spPr bwMode="auto">
          <a:xfrm>
            <a:off x="2001838" y="4010025"/>
            <a:ext cx="6286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a:spcBef>
                <a:spcPct val="0"/>
              </a:spcBef>
              <a:buFont typeface="Arial" panose="020B0604020202020204" pitchFamily="34" charset="0"/>
              <a:buNone/>
            </a:pPr>
            <a:r>
              <a:rPr lang="en-US" altLang="zh-CN" sz="1600" b="1">
                <a:latin typeface="微软雅黑" panose="020B0503020204020204" pitchFamily="34" charset="-122"/>
                <a:ea typeface="微软雅黑" panose="020B0503020204020204" pitchFamily="34" charset="-122"/>
              </a:rPr>
              <a:t>22%</a:t>
            </a:r>
            <a:endParaRPr lang="zh-CN" altLang="en-US" sz="1600" b="1">
              <a:latin typeface="微软雅黑" panose="020B0503020204020204" pitchFamily="34" charset="-122"/>
              <a:ea typeface="微软雅黑" panose="020B0503020204020204" pitchFamily="34" charset="-122"/>
            </a:endParaRPr>
          </a:p>
        </p:txBody>
      </p:sp>
      <p:sp>
        <p:nvSpPr>
          <p:cNvPr id="46098" name="矩形 8">
            <a:extLst>
              <a:ext uri="{FF2B5EF4-FFF2-40B4-BE49-F238E27FC236}">
                <a16:creationId xmlns:a16="http://schemas.microsoft.com/office/drawing/2014/main" id="{0E033A89-3C0E-47CE-97E0-94AD4BE92C33}"/>
              </a:ext>
            </a:extLst>
          </p:cNvPr>
          <p:cNvSpPr>
            <a:spLocks noChangeArrowheads="1"/>
          </p:cNvSpPr>
          <p:nvPr/>
        </p:nvSpPr>
        <p:spPr bwMode="auto">
          <a:xfrm>
            <a:off x="3883025" y="1836738"/>
            <a:ext cx="20097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algn="ctr">
              <a:spcBef>
                <a:spcPct val="0"/>
              </a:spcBef>
              <a:buFont typeface="Arial" panose="020B0604020202020204" pitchFamily="34" charset="0"/>
              <a:buNone/>
            </a:pPr>
            <a:r>
              <a:rPr lang="zh-CN" altLang="en-US" sz="1600" b="1" dirty="0">
                <a:latin typeface="微软雅黑" panose="020B0503020204020204" pitchFamily="34" charset="-122"/>
                <a:ea typeface="微软雅黑" panose="020B0503020204020204" pitchFamily="34" charset="-122"/>
              </a:rPr>
              <a:t>频繁中度急性</a:t>
            </a:r>
            <a:endParaRPr lang="en-US" altLang="zh-CN" sz="1600" b="1" dirty="0">
              <a:latin typeface="微软雅黑" panose="020B0503020204020204" pitchFamily="34" charset="-122"/>
              <a:ea typeface="微软雅黑" panose="020B0503020204020204" pitchFamily="34" charset="-122"/>
            </a:endParaRPr>
          </a:p>
          <a:p>
            <a:pPr algn="ctr">
              <a:spcBef>
                <a:spcPct val="0"/>
              </a:spcBef>
              <a:buFont typeface="Arial" panose="020B0604020202020204" pitchFamily="34" charset="0"/>
              <a:buNone/>
            </a:pPr>
            <a:r>
              <a:rPr lang="zh-CN" altLang="en-US" sz="1600" b="1" dirty="0">
                <a:latin typeface="微软雅黑" panose="020B0503020204020204" pitchFamily="34" charset="-122"/>
                <a:ea typeface="微软雅黑" panose="020B0503020204020204" pitchFamily="34" charset="-122"/>
              </a:rPr>
              <a:t>加重患者比例（</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a:t>
            </a:r>
          </a:p>
        </p:txBody>
      </p:sp>
      <p:sp>
        <p:nvSpPr>
          <p:cNvPr id="46099" name="矩形 17">
            <a:extLst>
              <a:ext uri="{FF2B5EF4-FFF2-40B4-BE49-F238E27FC236}">
                <a16:creationId xmlns:a16="http://schemas.microsoft.com/office/drawing/2014/main" id="{31E24915-8DD5-490B-9955-ED6559287742}"/>
              </a:ext>
            </a:extLst>
          </p:cNvPr>
          <p:cNvSpPr>
            <a:spLocks noChangeArrowheads="1"/>
          </p:cNvSpPr>
          <p:nvPr/>
        </p:nvSpPr>
        <p:spPr bwMode="auto">
          <a:xfrm>
            <a:off x="6764338" y="1825625"/>
            <a:ext cx="20081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algn="ctr">
              <a:spcBef>
                <a:spcPct val="0"/>
              </a:spcBef>
              <a:buFont typeface="Arial" panose="020B0604020202020204" pitchFamily="34" charset="0"/>
              <a:buNone/>
            </a:pPr>
            <a:r>
              <a:rPr lang="zh-CN" altLang="en-US" sz="1600" b="1" dirty="0">
                <a:latin typeface="微软雅黑" panose="020B0503020204020204" pitchFamily="34" charset="-122"/>
                <a:ea typeface="微软雅黑" panose="020B0503020204020204" pitchFamily="34" charset="-122"/>
              </a:rPr>
              <a:t>频繁严重急性</a:t>
            </a:r>
            <a:endParaRPr lang="en-US" altLang="zh-CN" sz="1600" b="1" dirty="0">
              <a:latin typeface="微软雅黑" panose="020B0503020204020204" pitchFamily="34" charset="-122"/>
              <a:ea typeface="微软雅黑" panose="020B0503020204020204" pitchFamily="34" charset="-122"/>
            </a:endParaRPr>
          </a:p>
          <a:p>
            <a:pPr algn="ctr">
              <a:spcBef>
                <a:spcPct val="0"/>
              </a:spcBef>
              <a:buFont typeface="Arial" panose="020B0604020202020204" pitchFamily="34" charset="0"/>
              <a:buNone/>
            </a:pPr>
            <a:r>
              <a:rPr lang="zh-CN" altLang="en-US" sz="1600" b="1" dirty="0">
                <a:latin typeface="微软雅黑" panose="020B0503020204020204" pitchFamily="34" charset="-122"/>
                <a:ea typeface="微软雅黑" panose="020B0503020204020204" pitchFamily="34" charset="-122"/>
              </a:rPr>
              <a:t>加重患者比例（</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a:t>
            </a:r>
          </a:p>
        </p:txBody>
      </p:sp>
      <p:sp>
        <p:nvSpPr>
          <p:cNvPr id="15" name="文本框 14">
            <a:extLst>
              <a:ext uri="{FF2B5EF4-FFF2-40B4-BE49-F238E27FC236}">
                <a16:creationId xmlns:a16="http://schemas.microsoft.com/office/drawing/2014/main" id="{4B0D72D5-B13B-40B8-9F04-66BB20C5E6DC}"/>
              </a:ext>
            </a:extLst>
          </p:cNvPr>
          <p:cNvSpPr txBox="1"/>
          <p:nvPr/>
        </p:nvSpPr>
        <p:spPr>
          <a:xfrm>
            <a:off x="119216" y="5969250"/>
            <a:ext cx="8905002" cy="400110"/>
          </a:xfrm>
          <a:prstGeom prst="rect">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pPr>
              <a:defRPr/>
            </a:pPr>
            <a:r>
              <a:rPr lang="zh-CN" altLang="en-US" sz="2000" b="1" dirty="0">
                <a:solidFill>
                  <a:schemeClr val="bg1"/>
                </a:solidFill>
                <a:latin typeface="微软雅黑" pitchFamily="34" charset="-122"/>
                <a:ea typeface="微软雅黑" pitchFamily="34" charset="-122"/>
              </a:rPr>
              <a:t>有慢性咳嗽咳痰症状的慢阻肺患者中频繁急性加重的比例显著高于无症状患者</a:t>
            </a:r>
          </a:p>
        </p:txBody>
      </p:sp>
    </p:spTree>
    <p:extLst>
      <p:ext uri="{BB962C8B-B14F-4D97-AF65-F5344CB8AC3E}">
        <p14:creationId xmlns:p14="http://schemas.microsoft.com/office/powerpoint/2010/main" val="317212419"/>
      </p:ext>
    </p:extLst>
  </p:cSld>
  <p:clrMapOvr>
    <a:masterClrMapping/>
  </p:clrMapOvr>
  <p:transition spd="slow">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文本框 3">
            <a:extLst>
              <a:ext uri="{FF2B5EF4-FFF2-40B4-BE49-F238E27FC236}">
                <a16:creationId xmlns:a16="http://schemas.microsoft.com/office/drawing/2014/main" id="{B4F4C884-EF12-450D-B98D-0BB7625776EE}"/>
              </a:ext>
            </a:extLst>
          </p:cNvPr>
          <p:cNvSpPr txBox="1">
            <a:spLocks noChangeArrowheads="1"/>
          </p:cNvSpPr>
          <p:nvPr/>
        </p:nvSpPr>
        <p:spPr bwMode="auto">
          <a:xfrm>
            <a:off x="228599" y="192881"/>
            <a:ext cx="8391491"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algn="ctr">
              <a:spcBef>
                <a:spcPct val="0"/>
              </a:spcBef>
              <a:buFont typeface="Arial" panose="020B0604020202020204" pitchFamily="34" charset="0"/>
              <a:buNone/>
            </a:pPr>
            <a:r>
              <a:rPr lang="zh-CN" altLang="en-US" b="1" dirty="0">
                <a:solidFill>
                  <a:srgbClr val="FFFF00"/>
                </a:solidFill>
                <a:latin typeface="微软雅黑" panose="020B0503020204020204" pitchFamily="34" charset="-122"/>
                <a:ea typeface="微软雅黑" panose="020B0503020204020204" pitchFamily="34" charset="-122"/>
              </a:rPr>
              <a:t>慢阻肺未确诊导致患者治疗不规范</a:t>
            </a:r>
          </a:p>
        </p:txBody>
      </p:sp>
      <p:sp>
        <p:nvSpPr>
          <p:cNvPr id="47107" name="文本框 4">
            <a:extLst>
              <a:ext uri="{FF2B5EF4-FFF2-40B4-BE49-F238E27FC236}">
                <a16:creationId xmlns:a16="http://schemas.microsoft.com/office/drawing/2014/main" id="{25C713BD-9F11-4D54-9B72-0ED5669D63A0}"/>
              </a:ext>
            </a:extLst>
          </p:cNvPr>
          <p:cNvSpPr txBox="1">
            <a:spLocks noChangeArrowheads="1"/>
          </p:cNvSpPr>
          <p:nvPr/>
        </p:nvSpPr>
        <p:spPr bwMode="auto">
          <a:xfrm>
            <a:off x="437337" y="960293"/>
            <a:ext cx="7974013" cy="1156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a:lnSpc>
                <a:spcPct val="150000"/>
              </a:lnSpc>
              <a:spcBef>
                <a:spcPct val="0"/>
              </a:spcBef>
              <a:buFont typeface="Arial" panose="020B0604020202020204" pitchFamily="34" charset="0"/>
              <a:buNone/>
            </a:pPr>
            <a:r>
              <a:rPr lang="zh-CN" altLang="en-US" sz="1600" b="1" dirty="0">
                <a:latin typeface="微软雅黑" panose="020B0503020204020204" pitchFamily="34" charset="-122"/>
                <a:ea typeface="微软雅黑" panose="020B0503020204020204" pitchFamily="34" charset="-122"/>
              </a:rPr>
              <a:t>对江苏省徐州市周边农村进行调查，确诊的</a:t>
            </a:r>
            <a:r>
              <a:rPr lang="en-US" altLang="zh-CN" sz="1600" b="1" dirty="0">
                <a:latin typeface="微软雅黑" panose="020B0503020204020204" pitchFamily="34" charset="-122"/>
                <a:ea typeface="微软雅黑" panose="020B0503020204020204" pitchFamily="34" charset="-122"/>
              </a:rPr>
              <a:t>8217</a:t>
            </a:r>
            <a:r>
              <a:rPr lang="zh-CN" altLang="en-US" sz="1600" b="1" dirty="0">
                <a:latin typeface="微软雅黑" panose="020B0503020204020204" pitchFamily="34" charset="-122"/>
                <a:ea typeface="微软雅黑" panose="020B0503020204020204" pitchFamily="34" charset="-122"/>
              </a:rPr>
              <a:t>例</a:t>
            </a:r>
            <a:r>
              <a:rPr lang="en-US" altLang="zh-CN" sz="1600" b="1" dirty="0">
                <a:latin typeface="微软雅黑" panose="020B0503020204020204" pitchFamily="34" charset="-122"/>
                <a:ea typeface="微软雅黑" panose="020B0503020204020204" pitchFamily="34" charset="-122"/>
              </a:rPr>
              <a:t>COPD</a:t>
            </a:r>
            <a:r>
              <a:rPr lang="zh-CN" altLang="en-US" sz="1600" b="1" dirty="0">
                <a:latin typeface="微软雅黑" panose="020B0503020204020204" pitchFamily="34" charset="-122"/>
                <a:ea typeface="微软雅黑" panose="020B0503020204020204" pitchFamily="34" charset="-122"/>
              </a:rPr>
              <a:t>患者中，</a:t>
            </a:r>
            <a:r>
              <a:rPr lang="en-US" altLang="zh-CN" sz="1600" b="1" dirty="0">
                <a:latin typeface="微软雅黑" panose="020B0503020204020204" pitchFamily="34" charset="-122"/>
                <a:ea typeface="微软雅黑" panose="020B0503020204020204" pitchFamily="34" charset="-122"/>
              </a:rPr>
              <a:t>7921</a:t>
            </a:r>
            <a:r>
              <a:rPr lang="zh-CN" altLang="en-US" sz="1600" b="1" dirty="0">
                <a:latin typeface="微软雅黑" panose="020B0503020204020204" pitchFamily="34" charset="-122"/>
                <a:ea typeface="微软雅黑" panose="020B0503020204020204" pitchFamily="34" charset="-122"/>
              </a:rPr>
              <a:t>（</a:t>
            </a:r>
            <a:r>
              <a:rPr lang="en-US" altLang="zh-CN" sz="1600" b="1" dirty="0">
                <a:latin typeface="微软雅黑" panose="020B0503020204020204" pitchFamily="34" charset="-122"/>
                <a:ea typeface="微软雅黑" panose="020B0503020204020204" pitchFamily="34" charset="-122"/>
              </a:rPr>
              <a:t>96.4%</a:t>
            </a:r>
            <a:r>
              <a:rPr lang="zh-CN" altLang="en-US" sz="1600" b="1" dirty="0">
                <a:latin typeface="微软雅黑" panose="020B0503020204020204" pitchFamily="34" charset="-122"/>
                <a:ea typeface="微软雅黑" panose="020B0503020204020204" pitchFamily="34" charset="-122"/>
              </a:rPr>
              <a:t>）人未曾听说过慢阻肺，</a:t>
            </a:r>
            <a:r>
              <a:rPr lang="en-US" altLang="zh-CN" sz="1600" b="1" dirty="0">
                <a:latin typeface="微软雅黑" panose="020B0503020204020204" pitchFamily="34" charset="-122"/>
                <a:ea typeface="微软雅黑" panose="020B0503020204020204" pitchFamily="34" charset="-122"/>
              </a:rPr>
              <a:t>6541</a:t>
            </a:r>
            <a:r>
              <a:rPr lang="zh-CN" altLang="en-US" sz="1600" b="1" dirty="0">
                <a:latin typeface="微软雅黑" panose="020B0503020204020204" pitchFamily="34" charset="-122"/>
                <a:ea typeface="微软雅黑" panose="020B0503020204020204" pitchFamily="34" charset="-122"/>
              </a:rPr>
              <a:t>（</a:t>
            </a:r>
            <a:r>
              <a:rPr lang="en-US" altLang="zh-CN" sz="1600" b="1" dirty="0">
                <a:latin typeface="微软雅黑" panose="020B0503020204020204" pitchFamily="34" charset="-122"/>
                <a:ea typeface="微软雅黑" panose="020B0503020204020204" pitchFamily="34" charset="-122"/>
              </a:rPr>
              <a:t>79.6%</a:t>
            </a:r>
            <a:r>
              <a:rPr lang="zh-CN" altLang="en-US" sz="1600" b="1" dirty="0">
                <a:latin typeface="微软雅黑" panose="020B0503020204020204" pitchFamily="34" charset="-122"/>
                <a:ea typeface="微软雅黑" panose="020B0503020204020204" pitchFamily="34" charset="-122"/>
              </a:rPr>
              <a:t>）认为自己患有慢性支气管炎，自行对症治疗，均未进行规范化治疗。</a:t>
            </a:r>
          </a:p>
        </p:txBody>
      </p:sp>
      <p:sp>
        <p:nvSpPr>
          <p:cNvPr id="6" name="圆角矩形 5">
            <a:extLst>
              <a:ext uri="{FF2B5EF4-FFF2-40B4-BE49-F238E27FC236}">
                <a16:creationId xmlns:a16="http://schemas.microsoft.com/office/drawing/2014/main" id="{FF0762C3-B06D-43F1-855D-176AE27BD574}"/>
              </a:ext>
            </a:extLst>
          </p:cNvPr>
          <p:cNvSpPr/>
          <p:nvPr/>
        </p:nvSpPr>
        <p:spPr>
          <a:xfrm>
            <a:off x="228600" y="4111625"/>
            <a:ext cx="1335088" cy="812800"/>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latin typeface="微软雅黑" pitchFamily="34" charset="-122"/>
                <a:ea typeface="微软雅黑" pitchFamily="34" charset="-122"/>
              </a:rPr>
              <a:t>目前确诊</a:t>
            </a:r>
            <a:r>
              <a:rPr lang="en-US" altLang="zh-CN" sz="1600" dirty="0">
                <a:latin typeface="微软雅黑" pitchFamily="34" charset="-122"/>
                <a:ea typeface="微软雅黑" pitchFamily="34" charset="-122"/>
              </a:rPr>
              <a:t>COPD</a:t>
            </a:r>
            <a:r>
              <a:rPr lang="zh-CN" altLang="en-US" sz="1600" dirty="0">
                <a:latin typeface="微软雅黑" pitchFamily="34" charset="-122"/>
                <a:ea typeface="微软雅黑" pitchFamily="34" charset="-122"/>
              </a:rPr>
              <a:t>患者</a:t>
            </a:r>
            <a:endParaRPr lang="en-US" altLang="zh-CN" sz="1600" dirty="0">
              <a:latin typeface="微软雅黑" pitchFamily="34" charset="-122"/>
              <a:ea typeface="微软雅黑" pitchFamily="34" charset="-122"/>
            </a:endParaRPr>
          </a:p>
          <a:p>
            <a:pPr algn="ctr">
              <a:defRPr/>
            </a:pPr>
            <a:r>
              <a:rPr lang="en-US" altLang="zh-CN" sz="1400" dirty="0">
                <a:latin typeface="微软雅黑" pitchFamily="34" charset="-122"/>
                <a:ea typeface="微软雅黑" pitchFamily="34" charset="-122"/>
              </a:rPr>
              <a:t>n=8217</a:t>
            </a:r>
            <a:endParaRPr lang="zh-CN" altLang="en-US" sz="1400" dirty="0">
              <a:latin typeface="微软雅黑" pitchFamily="34" charset="-122"/>
              <a:ea typeface="微软雅黑" pitchFamily="34" charset="-122"/>
            </a:endParaRPr>
          </a:p>
        </p:txBody>
      </p:sp>
      <p:cxnSp>
        <p:nvCxnSpPr>
          <p:cNvPr id="11" name="直接连接符 10">
            <a:extLst>
              <a:ext uri="{FF2B5EF4-FFF2-40B4-BE49-F238E27FC236}">
                <a16:creationId xmlns:a16="http://schemas.microsoft.com/office/drawing/2014/main" id="{F50C22F8-540E-4D77-981C-608E3C4B4A1B}"/>
              </a:ext>
            </a:extLst>
          </p:cNvPr>
          <p:cNvCxnSpPr/>
          <p:nvPr/>
        </p:nvCxnSpPr>
        <p:spPr>
          <a:xfrm>
            <a:off x="1973263" y="3081338"/>
            <a:ext cx="0" cy="29146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82BA4505-3E85-4C30-9674-C4536A7C162D}"/>
              </a:ext>
            </a:extLst>
          </p:cNvPr>
          <p:cNvCxnSpPr/>
          <p:nvPr/>
        </p:nvCxnSpPr>
        <p:spPr>
          <a:xfrm>
            <a:off x="1973263" y="3078163"/>
            <a:ext cx="27781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95882C35-9EBE-4E10-82C7-0493F35E9C60}"/>
              </a:ext>
            </a:extLst>
          </p:cNvPr>
          <p:cNvCxnSpPr/>
          <p:nvPr/>
        </p:nvCxnSpPr>
        <p:spPr>
          <a:xfrm>
            <a:off x="1974850" y="4024313"/>
            <a:ext cx="2778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 name="组合 27">
            <a:extLst>
              <a:ext uri="{FF2B5EF4-FFF2-40B4-BE49-F238E27FC236}">
                <a16:creationId xmlns:a16="http://schemas.microsoft.com/office/drawing/2014/main" id="{5FE8D51E-6138-4A9D-B46B-9AD4E07D32B3}"/>
              </a:ext>
            </a:extLst>
          </p:cNvPr>
          <p:cNvGrpSpPr/>
          <p:nvPr/>
        </p:nvGrpSpPr>
        <p:grpSpPr>
          <a:xfrm>
            <a:off x="2386499" y="2840703"/>
            <a:ext cx="2304000" cy="3430822"/>
            <a:chOff x="5551521" y="2285541"/>
            <a:chExt cx="2242651" cy="3430822"/>
          </a:xfrm>
          <a:solidFill>
            <a:schemeClr val="accent2"/>
          </a:solidFill>
        </p:grpSpPr>
        <p:sp>
          <p:nvSpPr>
            <p:cNvPr id="7" name="圆角矩形 6">
              <a:extLst>
                <a:ext uri="{FF2B5EF4-FFF2-40B4-BE49-F238E27FC236}">
                  <a16:creationId xmlns:a16="http://schemas.microsoft.com/office/drawing/2014/main" id="{1A7D7125-230E-4645-9D00-1E3A763411A7}"/>
                </a:ext>
              </a:extLst>
            </p:cNvPr>
            <p:cNvSpPr/>
            <p:nvPr/>
          </p:nvSpPr>
          <p:spPr>
            <a:xfrm>
              <a:off x="5551521" y="2285541"/>
              <a:ext cx="2242651" cy="57603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latin typeface="微软雅黑" pitchFamily="34" charset="-122"/>
                  <a:ea typeface="微软雅黑" pitchFamily="34" charset="-122"/>
                </a:rPr>
                <a:t>未听说过慢阻肺</a:t>
              </a:r>
              <a:r>
                <a:rPr lang="en-US" altLang="zh-CN" sz="1400" dirty="0">
                  <a:latin typeface="微软雅黑" pitchFamily="34" charset="-122"/>
                  <a:ea typeface="微软雅黑" pitchFamily="34" charset="-122"/>
                </a:rPr>
                <a:t>n=7921</a:t>
              </a:r>
              <a:r>
                <a:rPr lang="zh-CN" altLang="en-US" sz="1400" dirty="0">
                  <a:latin typeface="微软雅黑" pitchFamily="34" charset="-122"/>
                  <a:ea typeface="微软雅黑" pitchFamily="34" charset="-122"/>
                </a:rPr>
                <a:t>（</a:t>
              </a:r>
              <a:r>
                <a:rPr lang="en-US" altLang="zh-CN" sz="1400" dirty="0">
                  <a:latin typeface="微软雅黑" pitchFamily="34" charset="-122"/>
                  <a:ea typeface="微软雅黑" pitchFamily="34" charset="-122"/>
                </a:rPr>
                <a:t>96.4%</a:t>
              </a:r>
              <a:r>
                <a:rPr lang="zh-CN" altLang="en-US" sz="1400" dirty="0">
                  <a:latin typeface="微软雅黑" pitchFamily="34" charset="-122"/>
                  <a:ea typeface="微软雅黑" pitchFamily="34" charset="-122"/>
                </a:rPr>
                <a:t>）</a:t>
              </a:r>
            </a:p>
          </p:txBody>
        </p:sp>
        <p:sp>
          <p:nvSpPr>
            <p:cNvPr id="14" name="圆角矩形 13">
              <a:extLst>
                <a:ext uri="{FF2B5EF4-FFF2-40B4-BE49-F238E27FC236}">
                  <a16:creationId xmlns:a16="http://schemas.microsoft.com/office/drawing/2014/main" id="{D81741C8-7132-4494-8647-A95479BBAC88}"/>
                </a:ext>
              </a:extLst>
            </p:cNvPr>
            <p:cNvSpPr/>
            <p:nvPr/>
          </p:nvSpPr>
          <p:spPr>
            <a:xfrm>
              <a:off x="5551521" y="3238951"/>
              <a:ext cx="2242651" cy="576039"/>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b="1" dirty="0">
                  <a:latin typeface="微软雅黑" pitchFamily="34" charset="-122"/>
                  <a:ea typeface="微软雅黑" pitchFamily="34" charset="-122"/>
                </a:rPr>
                <a:t>自认为患有慢性支气管炎 </a:t>
              </a:r>
              <a:r>
                <a:rPr lang="en-US" altLang="zh-CN" sz="1400" b="1" dirty="0">
                  <a:latin typeface="微软雅黑" pitchFamily="34" charset="-122"/>
                  <a:ea typeface="微软雅黑" pitchFamily="34" charset="-122"/>
                </a:rPr>
                <a:t>n=6541</a:t>
              </a:r>
              <a:r>
                <a:rPr lang="zh-CN" altLang="en-US" sz="1400" b="1" dirty="0">
                  <a:latin typeface="微软雅黑" pitchFamily="34" charset="-122"/>
                  <a:ea typeface="微软雅黑" pitchFamily="34" charset="-122"/>
                </a:rPr>
                <a:t>（</a:t>
              </a:r>
              <a:r>
                <a:rPr lang="en-US" altLang="zh-CN" sz="1400" b="1" dirty="0">
                  <a:latin typeface="微软雅黑" pitchFamily="34" charset="-122"/>
                  <a:ea typeface="微软雅黑" pitchFamily="34" charset="-122"/>
                </a:rPr>
                <a:t>79.6%</a:t>
              </a:r>
              <a:r>
                <a:rPr lang="zh-CN" altLang="en-US" sz="1400" b="1" dirty="0">
                  <a:latin typeface="微软雅黑" pitchFamily="34" charset="-122"/>
                  <a:ea typeface="微软雅黑" pitchFamily="34" charset="-122"/>
                </a:rPr>
                <a:t>）</a:t>
              </a:r>
            </a:p>
          </p:txBody>
        </p:sp>
        <p:sp>
          <p:nvSpPr>
            <p:cNvPr id="15" name="圆角矩形 14">
              <a:extLst>
                <a:ext uri="{FF2B5EF4-FFF2-40B4-BE49-F238E27FC236}">
                  <a16:creationId xmlns:a16="http://schemas.microsoft.com/office/drawing/2014/main" id="{BDDCDFD3-5025-4540-B389-8F8A3AB842AF}"/>
                </a:ext>
              </a:extLst>
            </p:cNvPr>
            <p:cNvSpPr/>
            <p:nvPr/>
          </p:nvSpPr>
          <p:spPr>
            <a:xfrm>
              <a:off x="5551521" y="4189638"/>
              <a:ext cx="2242651" cy="57603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latin typeface="微软雅黑" pitchFamily="34" charset="-122"/>
                  <a:ea typeface="微软雅黑" pitchFamily="34" charset="-122"/>
                </a:rPr>
                <a:t>自认为患有肺气肿</a:t>
              </a:r>
              <a:r>
                <a:rPr lang="en-US" altLang="zh-CN" sz="1400" dirty="0">
                  <a:latin typeface="微软雅黑" pitchFamily="34" charset="-122"/>
                  <a:ea typeface="微软雅黑" pitchFamily="34" charset="-122"/>
                </a:rPr>
                <a:t>n=1241</a:t>
              </a:r>
              <a:r>
                <a:rPr lang="zh-CN" altLang="en-US" sz="1400" dirty="0">
                  <a:latin typeface="微软雅黑" pitchFamily="34" charset="-122"/>
                  <a:ea typeface="微软雅黑" pitchFamily="34" charset="-122"/>
                </a:rPr>
                <a:t>（</a:t>
              </a:r>
              <a:r>
                <a:rPr lang="en-US" altLang="zh-CN" sz="1400" dirty="0">
                  <a:latin typeface="微软雅黑" pitchFamily="34" charset="-122"/>
                  <a:ea typeface="微软雅黑" pitchFamily="34" charset="-122"/>
                </a:rPr>
                <a:t>15.1%</a:t>
              </a:r>
              <a:r>
                <a:rPr lang="zh-CN" altLang="en-US" sz="1400" dirty="0">
                  <a:latin typeface="微软雅黑" pitchFamily="34" charset="-122"/>
                  <a:ea typeface="微软雅黑" pitchFamily="34" charset="-122"/>
                </a:rPr>
                <a:t>）</a:t>
              </a:r>
            </a:p>
          </p:txBody>
        </p:sp>
        <p:sp>
          <p:nvSpPr>
            <p:cNvPr id="16" name="圆角矩形 15">
              <a:extLst>
                <a:ext uri="{FF2B5EF4-FFF2-40B4-BE49-F238E27FC236}">
                  <a16:creationId xmlns:a16="http://schemas.microsoft.com/office/drawing/2014/main" id="{FEDEE72E-56B5-424A-BCF7-6739D39E03B9}"/>
                </a:ext>
              </a:extLst>
            </p:cNvPr>
            <p:cNvSpPr/>
            <p:nvPr/>
          </p:nvSpPr>
          <p:spPr>
            <a:xfrm>
              <a:off x="5551521" y="5140324"/>
              <a:ext cx="2242651" cy="57603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latin typeface="微软雅黑" pitchFamily="34" charset="-122"/>
                  <a:ea typeface="微软雅黑" pitchFamily="34" charset="-122"/>
                </a:rPr>
                <a:t>自认为患有哮喘</a:t>
              </a:r>
              <a:endParaRPr lang="en-US" altLang="zh-CN" sz="1600" dirty="0">
                <a:latin typeface="微软雅黑" pitchFamily="34" charset="-122"/>
                <a:ea typeface="微软雅黑" pitchFamily="34" charset="-122"/>
              </a:endParaRPr>
            </a:p>
            <a:p>
              <a:pPr algn="ctr">
                <a:defRPr/>
              </a:pPr>
              <a:r>
                <a:rPr lang="en-US" altLang="zh-CN" sz="1400" dirty="0">
                  <a:latin typeface="微软雅黑" pitchFamily="34" charset="-122"/>
                  <a:ea typeface="微软雅黑" pitchFamily="34" charset="-122"/>
                </a:rPr>
                <a:t>n=444</a:t>
              </a:r>
              <a:r>
                <a:rPr lang="zh-CN" altLang="en-US" sz="1400" dirty="0">
                  <a:latin typeface="微软雅黑" pitchFamily="34" charset="-122"/>
                  <a:ea typeface="微软雅黑" pitchFamily="34" charset="-122"/>
                </a:rPr>
                <a:t>（</a:t>
              </a:r>
              <a:r>
                <a:rPr lang="en-US" altLang="zh-CN" sz="1400" dirty="0">
                  <a:latin typeface="微软雅黑" pitchFamily="34" charset="-122"/>
                  <a:ea typeface="微软雅黑" pitchFamily="34" charset="-122"/>
                </a:rPr>
                <a:t>5.4%</a:t>
              </a:r>
              <a:r>
                <a:rPr lang="zh-CN" altLang="en-US" sz="1400" dirty="0">
                  <a:latin typeface="微软雅黑" pitchFamily="34" charset="-122"/>
                  <a:ea typeface="微软雅黑" pitchFamily="34" charset="-122"/>
                </a:rPr>
                <a:t>）</a:t>
              </a:r>
            </a:p>
          </p:txBody>
        </p:sp>
      </p:grpSp>
      <p:grpSp>
        <p:nvGrpSpPr>
          <p:cNvPr id="3" name="组合 26">
            <a:extLst>
              <a:ext uri="{FF2B5EF4-FFF2-40B4-BE49-F238E27FC236}">
                <a16:creationId xmlns:a16="http://schemas.microsoft.com/office/drawing/2014/main" id="{CF8F30AC-D3AD-43B7-AC7F-CE57632BB002}"/>
              </a:ext>
            </a:extLst>
          </p:cNvPr>
          <p:cNvGrpSpPr/>
          <p:nvPr/>
        </p:nvGrpSpPr>
        <p:grpSpPr>
          <a:xfrm>
            <a:off x="5897497" y="2777214"/>
            <a:ext cx="2376000" cy="3537853"/>
            <a:chOff x="585270" y="2295066"/>
            <a:chExt cx="2303076" cy="3537853"/>
          </a:xfrm>
          <a:solidFill>
            <a:schemeClr val="accent6">
              <a:lumMod val="75000"/>
            </a:schemeClr>
          </a:solidFill>
        </p:grpSpPr>
        <p:sp>
          <p:nvSpPr>
            <p:cNvPr id="22" name="圆角矩形 21">
              <a:extLst>
                <a:ext uri="{FF2B5EF4-FFF2-40B4-BE49-F238E27FC236}">
                  <a16:creationId xmlns:a16="http://schemas.microsoft.com/office/drawing/2014/main" id="{235EF783-A3D4-41DD-AE1F-AF7D23625B77}"/>
                </a:ext>
              </a:extLst>
            </p:cNvPr>
            <p:cNvSpPr/>
            <p:nvPr/>
          </p:nvSpPr>
          <p:spPr>
            <a:xfrm>
              <a:off x="585270" y="2295066"/>
              <a:ext cx="2242651" cy="57603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latin typeface="微软雅黑" pitchFamily="34" charset="-122"/>
                  <a:ea typeface="微软雅黑" pitchFamily="34" charset="-122"/>
                </a:rPr>
                <a:t>吸入糖皮质激素</a:t>
              </a:r>
              <a:endParaRPr lang="en-US" altLang="zh-CN" sz="1600" dirty="0">
                <a:latin typeface="微软雅黑" pitchFamily="34" charset="-122"/>
                <a:ea typeface="微软雅黑" pitchFamily="34" charset="-122"/>
              </a:endParaRPr>
            </a:p>
            <a:p>
              <a:pPr algn="ctr">
                <a:defRPr/>
              </a:pPr>
              <a:r>
                <a:rPr lang="en-US" altLang="zh-CN" sz="1400" dirty="0">
                  <a:latin typeface="微软雅黑" pitchFamily="34" charset="-122"/>
                  <a:ea typeface="微软雅黑" pitchFamily="34" charset="-122"/>
                </a:rPr>
                <a:t>n=0</a:t>
              </a:r>
              <a:r>
                <a:rPr lang="zh-CN" altLang="en-US" sz="1400" dirty="0">
                  <a:latin typeface="微软雅黑" pitchFamily="34" charset="-122"/>
                  <a:ea typeface="微软雅黑" pitchFamily="34" charset="-122"/>
                </a:rPr>
                <a:t>（</a:t>
              </a:r>
              <a:r>
                <a:rPr lang="en-US" altLang="zh-CN" sz="1400" dirty="0">
                  <a:latin typeface="微软雅黑" pitchFamily="34" charset="-122"/>
                  <a:ea typeface="微软雅黑" pitchFamily="34" charset="-122"/>
                </a:rPr>
                <a:t>0%</a:t>
              </a:r>
              <a:r>
                <a:rPr lang="zh-CN" altLang="en-US" sz="1400" dirty="0">
                  <a:latin typeface="微软雅黑" pitchFamily="34" charset="-122"/>
                  <a:ea typeface="微软雅黑" pitchFamily="34" charset="-122"/>
                </a:rPr>
                <a:t>）</a:t>
              </a:r>
            </a:p>
          </p:txBody>
        </p:sp>
        <p:sp>
          <p:nvSpPr>
            <p:cNvPr id="23" name="圆角矩形 22">
              <a:extLst>
                <a:ext uri="{FF2B5EF4-FFF2-40B4-BE49-F238E27FC236}">
                  <a16:creationId xmlns:a16="http://schemas.microsoft.com/office/drawing/2014/main" id="{135F0A19-3F22-4894-9766-ABDE1D2DEE1F}"/>
                </a:ext>
              </a:extLst>
            </p:cNvPr>
            <p:cNvSpPr/>
            <p:nvPr/>
          </p:nvSpPr>
          <p:spPr>
            <a:xfrm>
              <a:off x="611759" y="3020320"/>
              <a:ext cx="2242651" cy="57603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latin typeface="微软雅黑" pitchFamily="34" charset="-122"/>
                  <a:ea typeface="微软雅黑" pitchFamily="34" charset="-122"/>
                </a:rPr>
                <a:t>氧疗</a:t>
              </a:r>
              <a:endParaRPr lang="en-US" altLang="zh-CN" sz="1600" dirty="0">
                <a:latin typeface="微软雅黑" pitchFamily="34" charset="-122"/>
                <a:ea typeface="微软雅黑" pitchFamily="34" charset="-122"/>
              </a:endParaRPr>
            </a:p>
            <a:p>
              <a:pPr algn="ctr">
                <a:defRPr/>
              </a:pPr>
              <a:r>
                <a:rPr lang="en-US" altLang="zh-CN" sz="1400" dirty="0">
                  <a:latin typeface="微软雅黑" pitchFamily="34" charset="-122"/>
                  <a:ea typeface="微软雅黑" pitchFamily="34" charset="-122"/>
                </a:rPr>
                <a:t>n=0</a:t>
              </a:r>
              <a:r>
                <a:rPr lang="zh-CN" altLang="en-US" sz="1400" dirty="0">
                  <a:latin typeface="微软雅黑" pitchFamily="34" charset="-122"/>
                  <a:ea typeface="微软雅黑" pitchFamily="34" charset="-122"/>
                </a:rPr>
                <a:t>（</a:t>
              </a:r>
              <a:r>
                <a:rPr lang="en-US" altLang="zh-CN" sz="1400" dirty="0">
                  <a:latin typeface="微软雅黑" pitchFamily="34" charset="-122"/>
                  <a:ea typeface="微软雅黑" pitchFamily="34" charset="-122"/>
                </a:rPr>
                <a:t>0%</a:t>
              </a:r>
              <a:r>
                <a:rPr lang="zh-CN" altLang="en-US" sz="1400" dirty="0">
                  <a:latin typeface="微软雅黑" pitchFamily="34" charset="-122"/>
                  <a:ea typeface="微软雅黑" pitchFamily="34" charset="-122"/>
                </a:rPr>
                <a:t>）</a:t>
              </a:r>
            </a:p>
          </p:txBody>
        </p:sp>
        <p:sp>
          <p:nvSpPr>
            <p:cNvPr id="24" name="圆角矩形 23">
              <a:extLst>
                <a:ext uri="{FF2B5EF4-FFF2-40B4-BE49-F238E27FC236}">
                  <a16:creationId xmlns:a16="http://schemas.microsoft.com/office/drawing/2014/main" id="{42BAF801-6166-4EC6-8A70-F46FA9BB008A}"/>
                </a:ext>
              </a:extLst>
            </p:cNvPr>
            <p:cNvSpPr/>
            <p:nvPr/>
          </p:nvSpPr>
          <p:spPr>
            <a:xfrm>
              <a:off x="619013" y="3738780"/>
              <a:ext cx="2242651" cy="57603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zh-CN" altLang="en-US" sz="1600" dirty="0">
                  <a:latin typeface="微软雅黑" pitchFamily="34" charset="-122"/>
                  <a:ea typeface="微软雅黑" pitchFamily="34" charset="-122"/>
                </a:rPr>
                <a:t>外科手术</a:t>
              </a:r>
              <a:endParaRPr lang="en-US" altLang="zh-CN" sz="1600" dirty="0">
                <a:latin typeface="微软雅黑" pitchFamily="34" charset="-122"/>
                <a:ea typeface="微软雅黑" pitchFamily="34" charset="-122"/>
              </a:endParaRPr>
            </a:p>
            <a:p>
              <a:pPr algn="ctr">
                <a:defRPr/>
              </a:pPr>
              <a:r>
                <a:rPr lang="en-US" altLang="zh-CN" sz="1400" dirty="0">
                  <a:latin typeface="微软雅黑" pitchFamily="34" charset="-122"/>
                  <a:ea typeface="微软雅黑" pitchFamily="34" charset="-122"/>
                </a:rPr>
                <a:t>n=0</a:t>
              </a:r>
              <a:r>
                <a:rPr lang="zh-CN" altLang="en-US" sz="1400" dirty="0">
                  <a:latin typeface="微软雅黑" pitchFamily="34" charset="-122"/>
                  <a:ea typeface="微软雅黑" pitchFamily="34" charset="-122"/>
                </a:rPr>
                <a:t>（</a:t>
              </a:r>
              <a:r>
                <a:rPr lang="en-US" altLang="zh-CN" sz="1400" dirty="0">
                  <a:latin typeface="微软雅黑" pitchFamily="34" charset="-122"/>
                  <a:ea typeface="微软雅黑" pitchFamily="34" charset="-122"/>
                </a:rPr>
                <a:t>0%</a:t>
              </a:r>
              <a:r>
                <a:rPr lang="zh-CN" altLang="en-US" sz="1400" dirty="0">
                  <a:latin typeface="微软雅黑" pitchFamily="34" charset="-122"/>
                  <a:ea typeface="微软雅黑" pitchFamily="34" charset="-122"/>
                </a:rPr>
                <a:t>）</a:t>
              </a:r>
            </a:p>
          </p:txBody>
        </p:sp>
        <p:sp>
          <p:nvSpPr>
            <p:cNvPr id="25" name="圆角矩形 24">
              <a:extLst>
                <a:ext uri="{FF2B5EF4-FFF2-40B4-BE49-F238E27FC236}">
                  <a16:creationId xmlns:a16="http://schemas.microsoft.com/office/drawing/2014/main" id="{D95F31B7-AC5B-4F0D-8BEF-34AAA4339916}"/>
                </a:ext>
              </a:extLst>
            </p:cNvPr>
            <p:cNvSpPr/>
            <p:nvPr/>
          </p:nvSpPr>
          <p:spPr>
            <a:xfrm>
              <a:off x="619013" y="4486268"/>
              <a:ext cx="2242651" cy="57603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zh-CN" altLang="en-US" sz="1600" dirty="0">
                  <a:latin typeface="微软雅黑" pitchFamily="34" charset="-122"/>
                  <a:ea typeface="微软雅黑" pitchFamily="34" charset="-122"/>
                </a:rPr>
                <a:t>呼吸困难</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茶碱</a:t>
              </a:r>
              <a:endParaRPr lang="en-US" altLang="zh-CN" sz="1600" dirty="0">
                <a:latin typeface="微软雅黑" pitchFamily="34" charset="-122"/>
                <a:ea typeface="微软雅黑" pitchFamily="34" charset="-122"/>
              </a:endParaRPr>
            </a:p>
            <a:p>
              <a:pPr algn="ctr">
                <a:defRPr/>
              </a:pPr>
              <a:r>
                <a:rPr lang="en-US" altLang="zh-CN" sz="1400" dirty="0">
                  <a:latin typeface="微软雅黑" pitchFamily="34" charset="-122"/>
                  <a:ea typeface="微软雅黑" pitchFamily="34" charset="-122"/>
                </a:rPr>
                <a:t>n=4215</a:t>
              </a:r>
              <a:r>
                <a:rPr lang="zh-CN" altLang="en-US" sz="1400" dirty="0">
                  <a:latin typeface="微软雅黑" pitchFamily="34" charset="-122"/>
                  <a:ea typeface="微软雅黑" pitchFamily="34" charset="-122"/>
                </a:rPr>
                <a:t>（</a:t>
              </a:r>
              <a:r>
                <a:rPr lang="en-US" altLang="zh-CN" sz="1400" dirty="0">
                  <a:latin typeface="微软雅黑" pitchFamily="34" charset="-122"/>
                  <a:ea typeface="微软雅黑" pitchFamily="34" charset="-122"/>
                </a:rPr>
                <a:t>51.3%</a:t>
              </a:r>
              <a:r>
                <a:rPr lang="zh-CN" altLang="en-US" sz="1400" dirty="0">
                  <a:latin typeface="微软雅黑" pitchFamily="34" charset="-122"/>
                  <a:ea typeface="微软雅黑" pitchFamily="34" charset="-122"/>
                </a:rPr>
                <a:t>）</a:t>
              </a:r>
            </a:p>
          </p:txBody>
        </p:sp>
        <p:sp>
          <p:nvSpPr>
            <p:cNvPr id="26" name="圆角矩形 25">
              <a:extLst>
                <a:ext uri="{FF2B5EF4-FFF2-40B4-BE49-F238E27FC236}">
                  <a16:creationId xmlns:a16="http://schemas.microsoft.com/office/drawing/2014/main" id="{A0363CA5-D5AA-419F-9205-AA3CDE584D9D}"/>
                </a:ext>
              </a:extLst>
            </p:cNvPr>
            <p:cNvSpPr/>
            <p:nvPr/>
          </p:nvSpPr>
          <p:spPr>
            <a:xfrm>
              <a:off x="645695" y="5256880"/>
              <a:ext cx="2242651" cy="57603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zh-CN" altLang="en-US" sz="1600" dirty="0">
                  <a:latin typeface="微软雅黑" pitchFamily="34" charset="-122"/>
                  <a:ea typeface="微软雅黑" pitchFamily="34" charset="-122"/>
                </a:rPr>
                <a:t>急性加重</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抗生素</a:t>
              </a:r>
              <a:endParaRPr lang="en-US" altLang="zh-CN" sz="1600" dirty="0">
                <a:latin typeface="微软雅黑" pitchFamily="34" charset="-122"/>
                <a:ea typeface="微软雅黑" pitchFamily="34" charset="-122"/>
              </a:endParaRPr>
            </a:p>
            <a:p>
              <a:pPr algn="ctr">
                <a:defRPr/>
              </a:pPr>
              <a:r>
                <a:rPr lang="en-US" altLang="zh-CN" sz="1400" dirty="0">
                  <a:latin typeface="微软雅黑" pitchFamily="34" charset="-122"/>
                  <a:ea typeface="微软雅黑" pitchFamily="34" charset="-122"/>
                </a:rPr>
                <a:t>n=3418</a:t>
              </a:r>
              <a:r>
                <a:rPr lang="zh-CN" altLang="en-US" sz="1400" dirty="0">
                  <a:latin typeface="微软雅黑" pitchFamily="34" charset="-122"/>
                  <a:ea typeface="微软雅黑" pitchFamily="34" charset="-122"/>
                </a:rPr>
                <a:t>（</a:t>
              </a:r>
              <a:r>
                <a:rPr lang="en-US" altLang="zh-CN" sz="1400" dirty="0">
                  <a:latin typeface="微软雅黑" pitchFamily="34" charset="-122"/>
                  <a:ea typeface="微软雅黑" pitchFamily="34" charset="-122"/>
                </a:rPr>
                <a:t>41.6%</a:t>
              </a:r>
              <a:r>
                <a:rPr lang="zh-CN" altLang="en-US" sz="1400" dirty="0">
                  <a:latin typeface="微软雅黑" pitchFamily="34" charset="-122"/>
                  <a:ea typeface="微软雅黑" pitchFamily="34" charset="-122"/>
                </a:rPr>
                <a:t>）</a:t>
              </a:r>
            </a:p>
          </p:txBody>
        </p:sp>
      </p:grpSp>
      <p:cxnSp>
        <p:nvCxnSpPr>
          <p:cNvPr id="31" name="直接箭头连接符 30">
            <a:extLst>
              <a:ext uri="{FF2B5EF4-FFF2-40B4-BE49-F238E27FC236}">
                <a16:creationId xmlns:a16="http://schemas.microsoft.com/office/drawing/2014/main" id="{72902A08-8FFD-4E08-A497-61B132A5AB4F}"/>
              </a:ext>
            </a:extLst>
          </p:cNvPr>
          <p:cNvCxnSpPr/>
          <p:nvPr/>
        </p:nvCxnSpPr>
        <p:spPr>
          <a:xfrm>
            <a:off x="5540375" y="4508500"/>
            <a:ext cx="2794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1A06E6F1-1AAD-4511-9DD1-08035F0980ED}"/>
              </a:ext>
            </a:extLst>
          </p:cNvPr>
          <p:cNvCxnSpPr/>
          <p:nvPr/>
        </p:nvCxnSpPr>
        <p:spPr>
          <a:xfrm>
            <a:off x="5518150" y="3054350"/>
            <a:ext cx="0" cy="30591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9754AE75-9F43-4C59-8660-2F35C70CFF7D}"/>
              </a:ext>
            </a:extLst>
          </p:cNvPr>
          <p:cNvCxnSpPr/>
          <p:nvPr/>
        </p:nvCxnSpPr>
        <p:spPr>
          <a:xfrm>
            <a:off x="5537200" y="3046413"/>
            <a:ext cx="2778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7525FAA3-D615-4D77-95E0-DBEB7ED03EB3}"/>
              </a:ext>
            </a:extLst>
          </p:cNvPr>
          <p:cNvCxnSpPr/>
          <p:nvPr/>
        </p:nvCxnSpPr>
        <p:spPr>
          <a:xfrm>
            <a:off x="5540375" y="3790950"/>
            <a:ext cx="2794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46E1E7C1-03DC-43A8-84D0-A0F94E7C707C}"/>
              </a:ext>
            </a:extLst>
          </p:cNvPr>
          <p:cNvCxnSpPr/>
          <p:nvPr/>
        </p:nvCxnSpPr>
        <p:spPr>
          <a:xfrm>
            <a:off x="1973263" y="5040313"/>
            <a:ext cx="27781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1DE1431A-1377-4582-8DC0-5B73D803F5C4}"/>
              </a:ext>
            </a:extLst>
          </p:cNvPr>
          <p:cNvCxnSpPr/>
          <p:nvPr/>
        </p:nvCxnSpPr>
        <p:spPr>
          <a:xfrm>
            <a:off x="1974850" y="5992813"/>
            <a:ext cx="2778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 name="组合 41">
            <a:extLst>
              <a:ext uri="{FF2B5EF4-FFF2-40B4-BE49-F238E27FC236}">
                <a16:creationId xmlns:a16="http://schemas.microsoft.com/office/drawing/2014/main" id="{17B14DFA-36E8-468C-A1A6-C21C41EA090E}"/>
              </a:ext>
            </a:extLst>
          </p:cNvPr>
          <p:cNvGrpSpPr/>
          <p:nvPr/>
        </p:nvGrpSpPr>
        <p:grpSpPr>
          <a:xfrm>
            <a:off x="1804953" y="2052026"/>
            <a:ext cx="3170549" cy="500087"/>
            <a:chOff x="2555145" y="0"/>
            <a:chExt cx="3170549" cy="500087"/>
          </a:xfrm>
          <a:solidFill>
            <a:srgbClr val="C00000"/>
          </a:solidFill>
        </p:grpSpPr>
        <p:sp>
          <p:nvSpPr>
            <p:cNvPr id="43" name="燕尾形 42">
              <a:extLst>
                <a:ext uri="{FF2B5EF4-FFF2-40B4-BE49-F238E27FC236}">
                  <a16:creationId xmlns:a16="http://schemas.microsoft.com/office/drawing/2014/main" id="{D928EA12-9955-43E4-89FB-3360E17D3526}"/>
                </a:ext>
              </a:extLst>
            </p:cNvPr>
            <p:cNvSpPr/>
            <p:nvPr/>
          </p:nvSpPr>
          <p:spPr>
            <a:xfrm>
              <a:off x="2555145" y="0"/>
              <a:ext cx="3170549" cy="500087"/>
            </a:xfrm>
            <a:prstGeom prst="chevron">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4" name="燕尾形 4">
              <a:extLst>
                <a:ext uri="{FF2B5EF4-FFF2-40B4-BE49-F238E27FC236}">
                  <a16:creationId xmlns:a16="http://schemas.microsoft.com/office/drawing/2014/main" id="{55553B4F-0425-4031-8001-0B2B72C3171A}"/>
                </a:ext>
              </a:extLst>
            </p:cNvPr>
            <p:cNvSpPr/>
            <p:nvPr/>
          </p:nvSpPr>
          <p:spPr>
            <a:xfrm>
              <a:off x="2805189" y="0"/>
              <a:ext cx="2670462" cy="500087"/>
            </a:xfrm>
            <a:prstGeom prst="rect">
              <a:avLst/>
            </a:prstGeom>
            <a:noFill/>
            <a:ln>
              <a:noFill/>
            </a:ln>
          </p:spPr>
          <p:style>
            <a:lnRef idx="0">
              <a:scrgbClr r="0" g="0" b="0"/>
            </a:lnRef>
            <a:fillRef idx="0">
              <a:scrgbClr r="0" g="0" b="0"/>
            </a:fillRef>
            <a:effectRef idx="0">
              <a:scrgbClr r="0" g="0" b="0"/>
            </a:effectRef>
            <a:fontRef idx="minor">
              <a:schemeClr val="lt1"/>
            </a:fontRef>
          </p:style>
          <p:txBody>
            <a:bodyPr lIns="72009" tIns="24003" rIns="24003" bIns="24003" spcCol="1270" anchor="ctr"/>
            <a:lstStyle/>
            <a:p>
              <a:pPr algn="ctr" defTabSz="800100">
                <a:lnSpc>
                  <a:spcPct val="90000"/>
                </a:lnSpc>
                <a:spcAft>
                  <a:spcPct val="35000"/>
                </a:spcAft>
                <a:defRPr/>
              </a:pPr>
              <a:r>
                <a:rPr lang="zh-CN" altLang="en-US" dirty="0">
                  <a:latin typeface="微软雅黑" pitchFamily="34" charset="-122"/>
                  <a:ea typeface="微软雅黑" pitchFamily="34" charset="-122"/>
                </a:rPr>
                <a:t>前期</a:t>
              </a:r>
              <a:r>
                <a:rPr lang="zh-CN" altLang="en-US" sz="2000" b="1" dirty="0">
                  <a:latin typeface="微软雅黑" pitchFamily="34" charset="-122"/>
                  <a:ea typeface="微软雅黑" pitchFamily="34" charset="-122"/>
                </a:rPr>
                <a:t>未明确诊断</a:t>
              </a:r>
            </a:p>
          </p:txBody>
        </p:sp>
      </p:grpSp>
      <p:grpSp>
        <p:nvGrpSpPr>
          <p:cNvPr id="9" name="组合 44">
            <a:extLst>
              <a:ext uri="{FF2B5EF4-FFF2-40B4-BE49-F238E27FC236}">
                <a16:creationId xmlns:a16="http://schemas.microsoft.com/office/drawing/2014/main" id="{F721211A-0CDC-4218-B0FB-D3B5FEEED3F0}"/>
              </a:ext>
            </a:extLst>
          </p:cNvPr>
          <p:cNvGrpSpPr>
            <a:grpSpLocks/>
          </p:cNvGrpSpPr>
          <p:nvPr/>
        </p:nvGrpSpPr>
        <p:grpSpPr bwMode="auto">
          <a:xfrm>
            <a:off x="5359400" y="2035175"/>
            <a:ext cx="3170238" cy="500063"/>
            <a:chOff x="2555145" y="0"/>
            <a:chExt cx="3170549" cy="500087"/>
          </a:xfrm>
        </p:grpSpPr>
        <p:sp>
          <p:nvSpPr>
            <p:cNvPr id="46" name="燕尾形 45">
              <a:extLst>
                <a:ext uri="{FF2B5EF4-FFF2-40B4-BE49-F238E27FC236}">
                  <a16:creationId xmlns:a16="http://schemas.microsoft.com/office/drawing/2014/main" id="{4F772684-876E-4731-A661-5927622A2FBD}"/>
                </a:ext>
              </a:extLst>
            </p:cNvPr>
            <p:cNvSpPr/>
            <p:nvPr/>
          </p:nvSpPr>
          <p:spPr>
            <a:xfrm>
              <a:off x="2555145" y="0"/>
              <a:ext cx="3170549" cy="500087"/>
            </a:xfrm>
            <a:prstGeom prst="chevron">
              <a:avLst/>
            </a:prstGeom>
            <a:solidFill>
              <a:schemeClr val="accent6">
                <a:lumMod val="5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7" name="燕尾形 4">
              <a:extLst>
                <a:ext uri="{FF2B5EF4-FFF2-40B4-BE49-F238E27FC236}">
                  <a16:creationId xmlns:a16="http://schemas.microsoft.com/office/drawing/2014/main" id="{FE2B9E4F-F1E0-4111-8AA5-5955BC9BBFB2}"/>
                </a:ext>
              </a:extLst>
            </p:cNvPr>
            <p:cNvSpPr/>
            <p:nvPr/>
          </p:nvSpPr>
          <p:spPr>
            <a:xfrm>
              <a:off x="2804407" y="0"/>
              <a:ext cx="2672024" cy="500087"/>
            </a:xfrm>
            <a:prstGeom prst="rect">
              <a:avLst/>
            </a:prstGeom>
            <a:ln>
              <a:noFill/>
            </a:ln>
          </p:spPr>
          <p:style>
            <a:lnRef idx="0">
              <a:scrgbClr r="0" g="0" b="0"/>
            </a:lnRef>
            <a:fillRef idx="0">
              <a:scrgbClr r="0" g="0" b="0"/>
            </a:fillRef>
            <a:effectRef idx="0">
              <a:scrgbClr r="0" g="0" b="0"/>
            </a:effectRef>
            <a:fontRef idx="minor">
              <a:schemeClr val="lt1"/>
            </a:fontRef>
          </p:style>
          <p:txBody>
            <a:bodyPr lIns="72009" tIns="24003" rIns="24003" bIns="24003" spcCol="1270" anchor="ctr"/>
            <a:lstStyle/>
            <a:p>
              <a:pPr algn="ctr" defTabSz="800100">
                <a:lnSpc>
                  <a:spcPct val="90000"/>
                </a:lnSpc>
                <a:spcAft>
                  <a:spcPct val="35000"/>
                </a:spcAft>
                <a:defRPr/>
              </a:pPr>
              <a:r>
                <a:rPr lang="zh-CN" altLang="en-US" dirty="0">
                  <a:latin typeface="微软雅黑" pitchFamily="34" charset="-122"/>
                  <a:ea typeface="微软雅黑" pitchFamily="34" charset="-122"/>
                </a:rPr>
                <a:t>前期</a:t>
              </a:r>
              <a:r>
                <a:rPr lang="zh-CN" altLang="en-US" sz="2000" b="1" dirty="0">
                  <a:latin typeface="微软雅黑" pitchFamily="34" charset="-122"/>
                  <a:ea typeface="微软雅黑" pitchFamily="34" charset="-122"/>
                </a:rPr>
                <a:t>未规范治疗</a:t>
              </a:r>
            </a:p>
          </p:txBody>
        </p:sp>
      </p:grpSp>
      <p:cxnSp>
        <p:nvCxnSpPr>
          <p:cNvPr id="52" name="直接箭头连接符 51">
            <a:extLst>
              <a:ext uri="{FF2B5EF4-FFF2-40B4-BE49-F238E27FC236}">
                <a16:creationId xmlns:a16="http://schemas.microsoft.com/office/drawing/2014/main" id="{24DE6FF7-048B-45B4-843F-A8D07C3D3D1F}"/>
              </a:ext>
            </a:extLst>
          </p:cNvPr>
          <p:cNvCxnSpPr/>
          <p:nvPr/>
        </p:nvCxnSpPr>
        <p:spPr>
          <a:xfrm>
            <a:off x="5540375" y="5256213"/>
            <a:ext cx="2794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A6387916-7BB9-4D75-BD91-11E1B04E8889}"/>
              </a:ext>
            </a:extLst>
          </p:cNvPr>
          <p:cNvCxnSpPr/>
          <p:nvPr/>
        </p:nvCxnSpPr>
        <p:spPr>
          <a:xfrm>
            <a:off x="5541963" y="6113463"/>
            <a:ext cx="27781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右箭头 53">
            <a:extLst>
              <a:ext uri="{FF2B5EF4-FFF2-40B4-BE49-F238E27FC236}">
                <a16:creationId xmlns:a16="http://schemas.microsoft.com/office/drawing/2014/main" id="{67A1A570-4623-4CBA-B16B-D0EFA4907FAE}"/>
              </a:ext>
            </a:extLst>
          </p:cNvPr>
          <p:cNvSpPr/>
          <p:nvPr/>
        </p:nvSpPr>
        <p:spPr>
          <a:xfrm>
            <a:off x="4782609" y="3965256"/>
            <a:ext cx="634158" cy="1073452"/>
          </a:xfrm>
          <a:prstGeom prst="rightArrow">
            <a:avLst/>
          </a:prstGeom>
          <a:gradFill>
            <a:gsLst>
              <a:gs pos="0">
                <a:schemeClr val="bg1"/>
              </a:gs>
              <a:gs pos="99000">
                <a:srgbClr val="FF0000"/>
              </a:gs>
            </a:gsLst>
            <a:lin ang="0" scaled="1"/>
          </a:gradFill>
          <a:ln>
            <a:gradFill flip="none" rotWithShape="1">
              <a:gsLst>
                <a:gs pos="0">
                  <a:srgbClr val="FF0000"/>
                </a:gs>
                <a:gs pos="100000">
                  <a:schemeClr val="bg1"/>
                </a:gs>
              </a:gsLst>
              <a:lin ang="108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7127" name="矩形 54">
            <a:extLst>
              <a:ext uri="{FF2B5EF4-FFF2-40B4-BE49-F238E27FC236}">
                <a16:creationId xmlns:a16="http://schemas.microsoft.com/office/drawing/2014/main" id="{93C9DA17-416D-4C14-AB23-7E124610E80C}"/>
              </a:ext>
            </a:extLst>
          </p:cNvPr>
          <p:cNvSpPr>
            <a:spLocks noChangeArrowheads="1"/>
          </p:cNvSpPr>
          <p:nvPr/>
        </p:nvSpPr>
        <p:spPr bwMode="auto">
          <a:xfrm>
            <a:off x="6481763" y="6646863"/>
            <a:ext cx="2662237"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a:spcBef>
                <a:spcPct val="0"/>
              </a:spcBef>
              <a:buFont typeface="Arial" panose="020B0604020202020204" pitchFamily="34" charset="0"/>
              <a:buNone/>
            </a:pPr>
            <a:r>
              <a:rPr lang="zh-CN" altLang="en-US" sz="900">
                <a:latin typeface="微软雅黑" panose="020B0503020204020204" pitchFamily="34" charset="-122"/>
                <a:ea typeface="微软雅黑" panose="020B0503020204020204" pitchFamily="34" charset="-122"/>
              </a:rPr>
              <a:t>Lou P-BMC Public Health. 2012 Apr 20;12287</a:t>
            </a:r>
          </a:p>
        </p:txBody>
      </p:sp>
      <p:cxnSp>
        <p:nvCxnSpPr>
          <p:cNvPr id="56" name="直接箭头连接符 55">
            <a:extLst>
              <a:ext uri="{FF2B5EF4-FFF2-40B4-BE49-F238E27FC236}">
                <a16:creationId xmlns:a16="http://schemas.microsoft.com/office/drawing/2014/main" id="{AAC81BC5-6C29-4D18-B731-557B6CE66923}"/>
              </a:ext>
            </a:extLst>
          </p:cNvPr>
          <p:cNvCxnSpPr/>
          <p:nvPr/>
        </p:nvCxnSpPr>
        <p:spPr>
          <a:xfrm>
            <a:off x="1639888" y="4464050"/>
            <a:ext cx="27781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57848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p:cTn id="7" dur="1000" fill="hold"/>
                                        <p:tgtEl>
                                          <p:spTgt spid="54"/>
                                        </p:tgtEl>
                                        <p:attrNameLst>
                                          <p:attrName>ppt_w</p:attrName>
                                        </p:attrNameLst>
                                      </p:cBhvr>
                                      <p:tavLst>
                                        <p:tav tm="0">
                                          <p:val>
                                            <p:fltVal val="0"/>
                                          </p:val>
                                        </p:tav>
                                        <p:tav tm="100000">
                                          <p:val>
                                            <p:strVal val="#ppt_w"/>
                                          </p:val>
                                        </p:tav>
                                      </p:tavLst>
                                    </p:anim>
                                    <p:anim calcmode="lin" valueType="num">
                                      <p:cBhvr>
                                        <p:cTn id="8" dur="1000" fill="hold"/>
                                        <p:tgtEl>
                                          <p:spTgt spid="54"/>
                                        </p:tgtEl>
                                        <p:attrNameLst>
                                          <p:attrName>ppt_h</p:attrName>
                                        </p:attrNameLst>
                                      </p:cBhvr>
                                      <p:tavLst>
                                        <p:tav tm="0">
                                          <p:val>
                                            <p:fltVal val="0"/>
                                          </p:val>
                                        </p:tav>
                                        <p:tav tm="100000">
                                          <p:val>
                                            <p:strVal val="#ppt_h"/>
                                          </p:val>
                                        </p:tav>
                                      </p:tavLst>
                                    </p:anim>
                                    <p:anim calcmode="lin" valueType="num">
                                      <p:cBhvr>
                                        <p:cTn id="9" dur="1000" fill="hold"/>
                                        <p:tgtEl>
                                          <p:spTgt spid="54"/>
                                        </p:tgtEl>
                                        <p:attrNameLst>
                                          <p:attrName>style.rotation</p:attrName>
                                        </p:attrNameLst>
                                      </p:cBhvr>
                                      <p:tavLst>
                                        <p:tav tm="0">
                                          <p:val>
                                            <p:fltVal val="90"/>
                                          </p:val>
                                        </p:tav>
                                        <p:tav tm="100000">
                                          <p:val>
                                            <p:fltVal val="0"/>
                                          </p:val>
                                        </p:tav>
                                      </p:tavLst>
                                    </p:anim>
                                    <p:animEffect transition="in" filter="fade">
                                      <p:cBhvr>
                                        <p:cTn id="10" dur="1000"/>
                                        <p:tgtEl>
                                          <p:spTgt spid="54"/>
                                        </p:tgtEl>
                                      </p:cBhvr>
                                    </p:animEffect>
                                  </p:childTnLst>
                                </p:cTn>
                              </p:par>
                              <p:par>
                                <p:cTn id="11" presetID="3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fltVal val="0"/>
                                          </p:val>
                                        </p:tav>
                                        <p:tav tm="100000">
                                          <p:val>
                                            <p:strVal val="#ppt_w"/>
                                          </p:val>
                                        </p:tav>
                                      </p:tavLst>
                                    </p:anim>
                                    <p:anim calcmode="lin" valueType="num">
                                      <p:cBhvr>
                                        <p:cTn id="14" dur="1000" fill="hold"/>
                                        <p:tgtEl>
                                          <p:spTgt spid="3"/>
                                        </p:tgtEl>
                                        <p:attrNameLst>
                                          <p:attrName>ppt_h</p:attrName>
                                        </p:attrNameLst>
                                      </p:cBhvr>
                                      <p:tavLst>
                                        <p:tav tm="0">
                                          <p:val>
                                            <p:fltVal val="0"/>
                                          </p:val>
                                        </p:tav>
                                        <p:tav tm="100000">
                                          <p:val>
                                            <p:strVal val="#ppt_h"/>
                                          </p:val>
                                        </p:tav>
                                      </p:tavLst>
                                    </p:anim>
                                    <p:anim calcmode="lin" valueType="num">
                                      <p:cBhvr>
                                        <p:cTn id="15" dur="1000" fill="hold"/>
                                        <p:tgtEl>
                                          <p:spTgt spid="3"/>
                                        </p:tgtEl>
                                        <p:attrNameLst>
                                          <p:attrName>style.rotation</p:attrName>
                                        </p:attrNameLst>
                                      </p:cBhvr>
                                      <p:tavLst>
                                        <p:tav tm="0">
                                          <p:val>
                                            <p:fltVal val="90"/>
                                          </p:val>
                                        </p:tav>
                                        <p:tav tm="100000">
                                          <p:val>
                                            <p:fltVal val="0"/>
                                          </p:val>
                                        </p:tav>
                                      </p:tavLst>
                                    </p:anim>
                                    <p:animEffect transition="in" filter="fade">
                                      <p:cBhvr>
                                        <p:cTn id="16" dur="1000"/>
                                        <p:tgtEl>
                                          <p:spTgt spid="3"/>
                                        </p:tgtEl>
                                      </p:cBhvr>
                                    </p:animEffect>
                                  </p:childTnLst>
                                </p:cTn>
                              </p:par>
                              <p:par>
                                <p:cTn id="17" presetID="31"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p:cTn id="19" dur="1000" fill="hold"/>
                                        <p:tgtEl>
                                          <p:spTgt spid="31"/>
                                        </p:tgtEl>
                                        <p:attrNameLst>
                                          <p:attrName>ppt_w</p:attrName>
                                        </p:attrNameLst>
                                      </p:cBhvr>
                                      <p:tavLst>
                                        <p:tav tm="0">
                                          <p:val>
                                            <p:fltVal val="0"/>
                                          </p:val>
                                        </p:tav>
                                        <p:tav tm="100000">
                                          <p:val>
                                            <p:strVal val="#ppt_w"/>
                                          </p:val>
                                        </p:tav>
                                      </p:tavLst>
                                    </p:anim>
                                    <p:anim calcmode="lin" valueType="num">
                                      <p:cBhvr>
                                        <p:cTn id="20" dur="1000" fill="hold"/>
                                        <p:tgtEl>
                                          <p:spTgt spid="31"/>
                                        </p:tgtEl>
                                        <p:attrNameLst>
                                          <p:attrName>ppt_h</p:attrName>
                                        </p:attrNameLst>
                                      </p:cBhvr>
                                      <p:tavLst>
                                        <p:tav tm="0">
                                          <p:val>
                                            <p:fltVal val="0"/>
                                          </p:val>
                                        </p:tav>
                                        <p:tav tm="100000">
                                          <p:val>
                                            <p:strVal val="#ppt_h"/>
                                          </p:val>
                                        </p:tav>
                                      </p:tavLst>
                                    </p:anim>
                                    <p:anim calcmode="lin" valueType="num">
                                      <p:cBhvr>
                                        <p:cTn id="21" dur="1000" fill="hold"/>
                                        <p:tgtEl>
                                          <p:spTgt spid="31"/>
                                        </p:tgtEl>
                                        <p:attrNameLst>
                                          <p:attrName>style.rotation</p:attrName>
                                        </p:attrNameLst>
                                      </p:cBhvr>
                                      <p:tavLst>
                                        <p:tav tm="0">
                                          <p:val>
                                            <p:fltVal val="90"/>
                                          </p:val>
                                        </p:tav>
                                        <p:tav tm="100000">
                                          <p:val>
                                            <p:fltVal val="0"/>
                                          </p:val>
                                        </p:tav>
                                      </p:tavLst>
                                    </p:anim>
                                    <p:animEffect transition="in" filter="fade">
                                      <p:cBhvr>
                                        <p:cTn id="22" dur="1000"/>
                                        <p:tgtEl>
                                          <p:spTgt spid="31"/>
                                        </p:tgtEl>
                                      </p:cBhvr>
                                    </p:animEffect>
                                  </p:childTnLst>
                                </p:cTn>
                              </p:par>
                              <p:par>
                                <p:cTn id="23" presetID="31" presetClass="entr" presetSubtype="0"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p:cTn id="25" dur="1000" fill="hold"/>
                                        <p:tgtEl>
                                          <p:spTgt spid="32"/>
                                        </p:tgtEl>
                                        <p:attrNameLst>
                                          <p:attrName>ppt_w</p:attrName>
                                        </p:attrNameLst>
                                      </p:cBhvr>
                                      <p:tavLst>
                                        <p:tav tm="0">
                                          <p:val>
                                            <p:fltVal val="0"/>
                                          </p:val>
                                        </p:tav>
                                        <p:tav tm="100000">
                                          <p:val>
                                            <p:strVal val="#ppt_w"/>
                                          </p:val>
                                        </p:tav>
                                      </p:tavLst>
                                    </p:anim>
                                    <p:anim calcmode="lin" valueType="num">
                                      <p:cBhvr>
                                        <p:cTn id="26" dur="1000" fill="hold"/>
                                        <p:tgtEl>
                                          <p:spTgt spid="32"/>
                                        </p:tgtEl>
                                        <p:attrNameLst>
                                          <p:attrName>ppt_h</p:attrName>
                                        </p:attrNameLst>
                                      </p:cBhvr>
                                      <p:tavLst>
                                        <p:tav tm="0">
                                          <p:val>
                                            <p:fltVal val="0"/>
                                          </p:val>
                                        </p:tav>
                                        <p:tav tm="100000">
                                          <p:val>
                                            <p:strVal val="#ppt_h"/>
                                          </p:val>
                                        </p:tav>
                                      </p:tavLst>
                                    </p:anim>
                                    <p:anim calcmode="lin" valueType="num">
                                      <p:cBhvr>
                                        <p:cTn id="27" dur="1000" fill="hold"/>
                                        <p:tgtEl>
                                          <p:spTgt spid="32"/>
                                        </p:tgtEl>
                                        <p:attrNameLst>
                                          <p:attrName>style.rotation</p:attrName>
                                        </p:attrNameLst>
                                      </p:cBhvr>
                                      <p:tavLst>
                                        <p:tav tm="0">
                                          <p:val>
                                            <p:fltVal val="90"/>
                                          </p:val>
                                        </p:tav>
                                        <p:tav tm="100000">
                                          <p:val>
                                            <p:fltVal val="0"/>
                                          </p:val>
                                        </p:tav>
                                      </p:tavLst>
                                    </p:anim>
                                    <p:animEffect transition="in" filter="fade">
                                      <p:cBhvr>
                                        <p:cTn id="28" dur="1000"/>
                                        <p:tgtEl>
                                          <p:spTgt spid="32"/>
                                        </p:tgtEl>
                                      </p:cBhvr>
                                    </p:animEffect>
                                  </p:childTnLst>
                                </p:cTn>
                              </p:par>
                              <p:par>
                                <p:cTn id="29" presetID="31" presetClass="entr" presetSubtype="0" fill="hold" nodeType="withEffect">
                                  <p:stCondLst>
                                    <p:cond delay="0"/>
                                  </p:stCondLst>
                                  <p:childTnLst>
                                    <p:set>
                                      <p:cBhvr>
                                        <p:cTn id="30" dur="1" fill="hold">
                                          <p:stCondLst>
                                            <p:cond delay="0"/>
                                          </p:stCondLst>
                                        </p:cTn>
                                        <p:tgtEl>
                                          <p:spTgt spid="33"/>
                                        </p:tgtEl>
                                        <p:attrNameLst>
                                          <p:attrName>style.visibility</p:attrName>
                                        </p:attrNameLst>
                                      </p:cBhvr>
                                      <p:to>
                                        <p:strVal val="visible"/>
                                      </p:to>
                                    </p:set>
                                    <p:anim calcmode="lin" valueType="num">
                                      <p:cBhvr>
                                        <p:cTn id="31" dur="1000" fill="hold"/>
                                        <p:tgtEl>
                                          <p:spTgt spid="33"/>
                                        </p:tgtEl>
                                        <p:attrNameLst>
                                          <p:attrName>ppt_w</p:attrName>
                                        </p:attrNameLst>
                                      </p:cBhvr>
                                      <p:tavLst>
                                        <p:tav tm="0">
                                          <p:val>
                                            <p:fltVal val="0"/>
                                          </p:val>
                                        </p:tav>
                                        <p:tav tm="100000">
                                          <p:val>
                                            <p:strVal val="#ppt_w"/>
                                          </p:val>
                                        </p:tav>
                                      </p:tavLst>
                                    </p:anim>
                                    <p:anim calcmode="lin" valueType="num">
                                      <p:cBhvr>
                                        <p:cTn id="32" dur="1000" fill="hold"/>
                                        <p:tgtEl>
                                          <p:spTgt spid="33"/>
                                        </p:tgtEl>
                                        <p:attrNameLst>
                                          <p:attrName>ppt_h</p:attrName>
                                        </p:attrNameLst>
                                      </p:cBhvr>
                                      <p:tavLst>
                                        <p:tav tm="0">
                                          <p:val>
                                            <p:fltVal val="0"/>
                                          </p:val>
                                        </p:tav>
                                        <p:tav tm="100000">
                                          <p:val>
                                            <p:strVal val="#ppt_h"/>
                                          </p:val>
                                        </p:tav>
                                      </p:tavLst>
                                    </p:anim>
                                    <p:anim calcmode="lin" valueType="num">
                                      <p:cBhvr>
                                        <p:cTn id="33" dur="1000" fill="hold"/>
                                        <p:tgtEl>
                                          <p:spTgt spid="33"/>
                                        </p:tgtEl>
                                        <p:attrNameLst>
                                          <p:attrName>style.rotation</p:attrName>
                                        </p:attrNameLst>
                                      </p:cBhvr>
                                      <p:tavLst>
                                        <p:tav tm="0">
                                          <p:val>
                                            <p:fltVal val="90"/>
                                          </p:val>
                                        </p:tav>
                                        <p:tav tm="100000">
                                          <p:val>
                                            <p:fltVal val="0"/>
                                          </p:val>
                                        </p:tav>
                                      </p:tavLst>
                                    </p:anim>
                                    <p:animEffect transition="in" filter="fade">
                                      <p:cBhvr>
                                        <p:cTn id="34" dur="1000"/>
                                        <p:tgtEl>
                                          <p:spTgt spid="33"/>
                                        </p:tgtEl>
                                      </p:cBhvr>
                                    </p:animEffect>
                                  </p:childTnLst>
                                </p:cTn>
                              </p:par>
                              <p:par>
                                <p:cTn id="35" presetID="31"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cBhvr>
                                        <p:cTn id="37" dur="1000" fill="hold"/>
                                        <p:tgtEl>
                                          <p:spTgt spid="34"/>
                                        </p:tgtEl>
                                        <p:attrNameLst>
                                          <p:attrName>ppt_w</p:attrName>
                                        </p:attrNameLst>
                                      </p:cBhvr>
                                      <p:tavLst>
                                        <p:tav tm="0">
                                          <p:val>
                                            <p:fltVal val="0"/>
                                          </p:val>
                                        </p:tav>
                                        <p:tav tm="100000">
                                          <p:val>
                                            <p:strVal val="#ppt_w"/>
                                          </p:val>
                                        </p:tav>
                                      </p:tavLst>
                                    </p:anim>
                                    <p:anim calcmode="lin" valueType="num">
                                      <p:cBhvr>
                                        <p:cTn id="38" dur="1000" fill="hold"/>
                                        <p:tgtEl>
                                          <p:spTgt spid="34"/>
                                        </p:tgtEl>
                                        <p:attrNameLst>
                                          <p:attrName>ppt_h</p:attrName>
                                        </p:attrNameLst>
                                      </p:cBhvr>
                                      <p:tavLst>
                                        <p:tav tm="0">
                                          <p:val>
                                            <p:fltVal val="0"/>
                                          </p:val>
                                        </p:tav>
                                        <p:tav tm="100000">
                                          <p:val>
                                            <p:strVal val="#ppt_h"/>
                                          </p:val>
                                        </p:tav>
                                      </p:tavLst>
                                    </p:anim>
                                    <p:anim calcmode="lin" valueType="num">
                                      <p:cBhvr>
                                        <p:cTn id="39" dur="1000" fill="hold"/>
                                        <p:tgtEl>
                                          <p:spTgt spid="34"/>
                                        </p:tgtEl>
                                        <p:attrNameLst>
                                          <p:attrName>style.rotation</p:attrName>
                                        </p:attrNameLst>
                                      </p:cBhvr>
                                      <p:tavLst>
                                        <p:tav tm="0">
                                          <p:val>
                                            <p:fltVal val="90"/>
                                          </p:val>
                                        </p:tav>
                                        <p:tav tm="100000">
                                          <p:val>
                                            <p:fltVal val="0"/>
                                          </p:val>
                                        </p:tav>
                                      </p:tavLst>
                                    </p:anim>
                                    <p:animEffect transition="in" filter="fade">
                                      <p:cBhvr>
                                        <p:cTn id="40" dur="1000"/>
                                        <p:tgtEl>
                                          <p:spTgt spid="34"/>
                                        </p:tgtEl>
                                      </p:cBhvr>
                                    </p:animEffect>
                                  </p:childTnLst>
                                </p:cTn>
                              </p:par>
                              <p:par>
                                <p:cTn id="41" presetID="31" presetClass="entr" presetSubtype="0" fill="hold"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p:cTn id="43" dur="1000" fill="hold"/>
                                        <p:tgtEl>
                                          <p:spTgt spid="9"/>
                                        </p:tgtEl>
                                        <p:attrNameLst>
                                          <p:attrName>ppt_w</p:attrName>
                                        </p:attrNameLst>
                                      </p:cBhvr>
                                      <p:tavLst>
                                        <p:tav tm="0">
                                          <p:val>
                                            <p:fltVal val="0"/>
                                          </p:val>
                                        </p:tav>
                                        <p:tav tm="100000">
                                          <p:val>
                                            <p:strVal val="#ppt_w"/>
                                          </p:val>
                                        </p:tav>
                                      </p:tavLst>
                                    </p:anim>
                                    <p:anim calcmode="lin" valueType="num">
                                      <p:cBhvr>
                                        <p:cTn id="44" dur="1000" fill="hold"/>
                                        <p:tgtEl>
                                          <p:spTgt spid="9"/>
                                        </p:tgtEl>
                                        <p:attrNameLst>
                                          <p:attrName>ppt_h</p:attrName>
                                        </p:attrNameLst>
                                      </p:cBhvr>
                                      <p:tavLst>
                                        <p:tav tm="0">
                                          <p:val>
                                            <p:fltVal val="0"/>
                                          </p:val>
                                        </p:tav>
                                        <p:tav tm="100000">
                                          <p:val>
                                            <p:strVal val="#ppt_h"/>
                                          </p:val>
                                        </p:tav>
                                      </p:tavLst>
                                    </p:anim>
                                    <p:anim calcmode="lin" valueType="num">
                                      <p:cBhvr>
                                        <p:cTn id="45" dur="1000" fill="hold"/>
                                        <p:tgtEl>
                                          <p:spTgt spid="9"/>
                                        </p:tgtEl>
                                        <p:attrNameLst>
                                          <p:attrName>style.rotation</p:attrName>
                                        </p:attrNameLst>
                                      </p:cBhvr>
                                      <p:tavLst>
                                        <p:tav tm="0">
                                          <p:val>
                                            <p:fltVal val="90"/>
                                          </p:val>
                                        </p:tav>
                                        <p:tav tm="100000">
                                          <p:val>
                                            <p:fltVal val="0"/>
                                          </p:val>
                                        </p:tav>
                                      </p:tavLst>
                                    </p:anim>
                                    <p:animEffect transition="in" filter="fade">
                                      <p:cBhvr>
                                        <p:cTn id="46" dur="1000"/>
                                        <p:tgtEl>
                                          <p:spTgt spid="9"/>
                                        </p:tgtEl>
                                      </p:cBhvr>
                                    </p:animEffect>
                                  </p:childTnLst>
                                </p:cTn>
                              </p:par>
                              <p:par>
                                <p:cTn id="47" presetID="31" presetClass="entr" presetSubtype="0" fill="hold" nodeType="withEffect">
                                  <p:stCondLst>
                                    <p:cond delay="0"/>
                                  </p:stCondLst>
                                  <p:childTnLst>
                                    <p:set>
                                      <p:cBhvr>
                                        <p:cTn id="48" dur="1" fill="hold">
                                          <p:stCondLst>
                                            <p:cond delay="0"/>
                                          </p:stCondLst>
                                        </p:cTn>
                                        <p:tgtEl>
                                          <p:spTgt spid="52"/>
                                        </p:tgtEl>
                                        <p:attrNameLst>
                                          <p:attrName>style.visibility</p:attrName>
                                        </p:attrNameLst>
                                      </p:cBhvr>
                                      <p:to>
                                        <p:strVal val="visible"/>
                                      </p:to>
                                    </p:set>
                                    <p:anim calcmode="lin" valueType="num">
                                      <p:cBhvr>
                                        <p:cTn id="49" dur="1000" fill="hold"/>
                                        <p:tgtEl>
                                          <p:spTgt spid="52"/>
                                        </p:tgtEl>
                                        <p:attrNameLst>
                                          <p:attrName>ppt_w</p:attrName>
                                        </p:attrNameLst>
                                      </p:cBhvr>
                                      <p:tavLst>
                                        <p:tav tm="0">
                                          <p:val>
                                            <p:fltVal val="0"/>
                                          </p:val>
                                        </p:tav>
                                        <p:tav tm="100000">
                                          <p:val>
                                            <p:strVal val="#ppt_w"/>
                                          </p:val>
                                        </p:tav>
                                      </p:tavLst>
                                    </p:anim>
                                    <p:anim calcmode="lin" valueType="num">
                                      <p:cBhvr>
                                        <p:cTn id="50" dur="1000" fill="hold"/>
                                        <p:tgtEl>
                                          <p:spTgt spid="52"/>
                                        </p:tgtEl>
                                        <p:attrNameLst>
                                          <p:attrName>ppt_h</p:attrName>
                                        </p:attrNameLst>
                                      </p:cBhvr>
                                      <p:tavLst>
                                        <p:tav tm="0">
                                          <p:val>
                                            <p:fltVal val="0"/>
                                          </p:val>
                                        </p:tav>
                                        <p:tav tm="100000">
                                          <p:val>
                                            <p:strVal val="#ppt_h"/>
                                          </p:val>
                                        </p:tav>
                                      </p:tavLst>
                                    </p:anim>
                                    <p:anim calcmode="lin" valueType="num">
                                      <p:cBhvr>
                                        <p:cTn id="51" dur="1000" fill="hold"/>
                                        <p:tgtEl>
                                          <p:spTgt spid="52"/>
                                        </p:tgtEl>
                                        <p:attrNameLst>
                                          <p:attrName>style.rotation</p:attrName>
                                        </p:attrNameLst>
                                      </p:cBhvr>
                                      <p:tavLst>
                                        <p:tav tm="0">
                                          <p:val>
                                            <p:fltVal val="90"/>
                                          </p:val>
                                        </p:tav>
                                        <p:tav tm="100000">
                                          <p:val>
                                            <p:fltVal val="0"/>
                                          </p:val>
                                        </p:tav>
                                      </p:tavLst>
                                    </p:anim>
                                    <p:animEffect transition="in" filter="fade">
                                      <p:cBhvr>
                                        <p:cTn id="52" dur="1000"/>
                                        <p:tgtEl>
                                          <p:spTgt spid="52"/>
                                        </p:tgtEl>
                                      </p:cBhvr>
                                    </p:animEffect>
                                  </p:childTnLst>
                                </p:cTn>
                              </p:par>
                              <p:par>
                                <p:cTn id="53" presetID="31" presetClass="entr" presetSubtype="0" fill="hold" nodeType="withEffect">
                                  <p:stCondLst>
                                    <p:cond delay="0"/>
                                  </p:stCondLst>
                                  <p:childTnLst>
                                    <p:set>
                                      <p:cBhvr>
                                        <p:cTn id="54" dur="1" fill="hold">
                                          <p:stCondLst>
                                            <p:cond delay="0"/>
                                          </p:stCondLst>
                                        </p:cTn>
                                        <p:tgtEl>
                                          <p:spTgt spid="53"/>
                                        </p:tgtEl>
                                        <p:attrNameLst>
                                          <p:attrName>style.visibility</p:attrName>
                                        </p:attrNameLst>
                                      </p:cBhvr>
                                      <p:to>
                                        <p:strVal val="visible"/>
                                      </p:to>
                                    </p:set>
                                    <p:anim calcmode="lin" valueType="num">
                                      <p:cBhvr>
                                        <p:cTn id="55" dur="1000" fill="hold"/>
                                        <p:tgtEl>
                                          <p:spTgt spid="53"/>
                                        </p:tgtEl>
                                        <p:attrNameLst>
                                          <p:attrName>ppt_w</p:attrName>
                                        </p:attrNameLst>
                                      </p:cBhvr>
                                      <p:tavLst>
                                        <p:tav tm="0">
                                          <p:val>
                                            <p:fltVal val="0"/>
                                          </p:val>
                                        </p:tav>
                                        <p:tav tm="100000">
                                          <p:val>
                                            <p:strVal val="#ppt_w"/>
                                          </p:val>
                                        </p:tav>
                                      </p:tavLst>
                                    </p:anim>
                                    <p:anim calcmode="lin" valueType="num">
                                      <p:cBhvr>
                                        <p:cTn id="56" dur="1000" fill="hold"/>
                                        <p:tgtEl>
                                          <p:spTgt spid="53"/>
                                        </p:tgtEl>
                                        <p:attrNameLst>
                                          <p:attrName>ppt_h</p:attrName>
                                        </p:attrNameLst>
                                      </p:cBhvr>
                                      <p:tavLst>
                                        <p:tav tm="0">
                                          <p:val>
                                            <p:fltVal val="0"/>
                                          </p:val>
                                        </p:tav>
                                        <p:tav tm="100000">
                                          <p:val>
                                            <p:strVal val="#ppt_h"/>
                                          </p:val>
                                        </p:tav>
                                      </p:tavLst>
                                    </p:anim>
                                    <p:anim calcmode="lin" valueType="num">
                                      <p:cBhvr>
                                        <p:cTn id="57" dur="1000" fill="hold"/>
                                        <p:tgtEl>
                                          <p:spTgt spid="53"/>
                                        </p:tgtEl>
                                        <p:attrNameLst>
                                          <p:attrName>style.rotation</p:attrName>
                                        </p:attrNameLst>
                                      </p:cBhvr>
                                      <p:tavLst>
                                        <p:tav tm="0">
                                          <p:val>
                                            <p:fltVal val="90"/>
                                          </p:val>
                                        </p:tav>
                                        <p:tav tm="100000">
                                          <p:val>
                                            <p:fltVal val="0"/>
                                          </p:val>
                                        </p:tav>
                                      </p:tavLst>
                                    </p:anim>
                                    <p:animEffect transition="in" filter="fade">
                                      <p:cBhvr>
                                        <p:cTn id="58" dur="1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灯片编号占位符 1">
            <a:extLst>
              <a:ext uri="{FF2B5EF4-FFF2-40B4-BE49-F238E27FC236}">
                <a16:creationId xmlns:a16="http://schemas.microsoft.com/office/drawing/2014/main" id="{08EB0517-34BC-4989-9495-25DDAAD71673}"/>
              </a:ext>
            </a:extLst>
          </p:cNvPr>
          <p:cNvSpPr>
            <a:spLocks noGrp="1" noChangeArrowheads="1"/>
          </p:cNvSpPr>
          <p:nvPr>
            <p:ph type="sldNum" sz="quarter" idx="12"/>
          </p:nvPr>
        </p:nvSpPr>
        <p:spPr bwMode="auto">
          <a:xfrm>
            <a:off x="7021513" y="6492875"/>
            <a:ext cx="21336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a:defRPr/>
            </a:pPr>
            <a:fld id="{59B228F0-25BC-4B59-8A92-62CEEDC9EED7}" type="slidenum">
              <a:rPr lang="zh-CN" altLang="en-US" smtClean="0"/>
              <a:pPr>
                <a:defRPr/>
              </a:pPr>
              <a:t>2</a:t>
            </a:fld>
            <a:endParaRPr lang="zh-CN" altLang="en-US"/>
          </a:p>
        </p:txBody>
      </p:sp>
      <p:sp>
        <p:nvSpPr>
          <p:cNvPr id="10" name="文本框 88">
            <a:extLst>
              <a:ext uri="{FF2B5EF4-FFF2-40B4-BE49-F238E27FC236}">
                <a16:creationId xmlns:a16="http://schemas.microsoft.com/office/drawing/2014/main" id="{F87068DA-F732-4D5E-AA5B-0EAB55309965}"/>
              </a:ext>
            </a:extLst>
          </p:cNvPr>
          <p:cNvSpPr txBox="1"/>
          <p:nvPr/>
        </p:nvSpPr>
        <p:spPr>
          <a:xfrm>
            <a:off x="2987824" y="151497"/>
            <a:ext cx="2663825" cy="646331"/>
          </a:xfrm>
          <a:prstGeom prst="rect">
            <a:avLst/>
          </a:prstGeom>
          <a:noFill/>
        </p:spPr>
        <p:txBody>
          <a:bodyPr>
            <a:spAutoFit/>
          </a:bodyPr>
          <a:lstStyle/>
          <a:p>
            <a:pPr eaLnBrk="1" fontAlgn="auto" hangingPunct="1">
              <a:spcBef>
                <a:spcPts val="0"/>
              </a:spcBef>
              <a:spcAft>
                <a:spcPts val="0"/>
              </a:spcAft>
              <a:defRPr/>
            </a:pPr>
            <a:r>
              <a:rPr lang="zh-CN" altLang="en-US" sz="3600" b="1" dirty="0">
                <a:solidFill>
                  <a:srgbClr val="FFFF00"/>
                </a:solidFill>
                <a:latin typeface="微软雅黑" panose="020B0503020204020204" pitchFamily="34" charset="-122"/>
                <a:ea typeface="微软雅黑" panose="020B0503020204020204" pitchFamily="34" charset="-122"/>
                <a:cs typeface="Arial" pitchFamily="34" charset="0"/>
              </a:rPr>
              <a:t>主要内容</a:t>
            </a:r>
            <a:endParaRPr lang="en-US" altLang="zh-CN" sz="3600" b="1" dirty="0">
              <a:solidFill>
                <a:srgbClr val="FFFF00"/>
              </a:solidFill>
              <a:latin typeface="微软雅黑" panose="020B0503020204020204" pitchFamily="34" charset="-122"/>
              <a:ea typeface="微软雅黑" panose="020B0503020204020204" pitchFamily="34" charset="-122"/>
              <a:cs typeface="Arial" pitchFamily="34" charset="0"/>
            </a:endParaRPr>
          </a:p>
        </p:txBody>
      </p:sp>
      <p:sp>
        <p:nvSpPr>
          <p:cNvPr id="20484" name="Rectangle 32">
            <a:extLst>
              <a:ext uri="{FF2B5EF4-FFF2-40B4-BE49-F238E27FC236}">
                <a16:creationId xmlns:a16="http://schemas.microsoft.com/office/drawing/2014/main" id="{B5CE7F7E-FA62-4D9F-925B-2D06330578B3}"/>
              </a:ext>
            </a:extLst>
          </p:cNvPr>
          <p:cNvSpPr>
            <a:spLocks noChangeArrowheads="1"/>
          </p:cNvSpPr>
          <p:nvPr/>
        </p:nvSpPr>
        <p:spPr bwMode="auto">
          <a:xfrm>
            <a:off x="1673225" y="2941638"/>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Font typeface="Arial" panose="020B0604020202020204" pitchFamily="34" charset="0"/>
              <a:buNone/>
            </a:pPr>
            <a:endParaRPr lang="zh-CN" altLang="en-US" sz="1800">
              <a:ea typeface="华文细黑" panose="02010600040101010101" pitchFamily="2" charset="-122"/>
            </a:endParaRPr>
          </a:p>
        </p:txBody>
      </p:sp>
      <p:sp>
        <p:nvSpPr>
          <p:cNvPr id="20485" name="Rectangle 32">
            <a:extLst>
              <a:ext uri="{FF2B5EF4-FFF2-40B4-BE49-F238E27FC236}">
                <a16:creationId xmlns:a16="http://schemas.microsoft.com/office/drawing/2014/main" id="{CE2D7AE0-3D2C-4838-851B-9194173FB02F}"/>
              </a:ext>
            </a:extLst>
          </p:cNvPr>
          <p:cNvSpPr>
            <a:spLocks noChangeArrowheads="1"/>
          </p:cNvSpPr>
          <p:nvPr/>
        </p:nvSpPr>
        <p:spPr bwMode="auto">
          <a:xfrm>
            <a:off x="1673225" y="4003675"/>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Font typeface="Arial" panose="020B0604020202020204" pitchFamily="34" charset="0"/>
              <a:buNone/>
            </a:pPr>
            <a:endParaRPr lang="zh-CN" altLang="en-US" sz="1800">
              <a:ea typeface="华文细黑" panose="02010600040101010101" pitchFamily="2" charset="-122"/>
            </a:endParaRPr>
          </a:p>
        </p:txBody>
      </p:sp>
      <p:grpSp>
        <p:nvGrpSpPr>
          <p:cNvPr id="20486" name="组合 39">
            <a:extLst>
              <a:ext uri="{FF2B5EF4-FFF2-40B4-BE49-F238E27FC236}">
                <a16:creationId xmlns:a16="http://schemas.microsoft.com/office/drawing/2014/main" id="{294FF662-6036-4C19-A724-CAF0D1665DCB}"/>
              </a:ext>
            </a:extLst>
          </p:cNvPr>
          <p:cNvGrpSpPr>
            <a:grpSpLocks/>
          </p:cNvGrpSpPr>
          <p:nvPr/>
        </p:nvGrpSpPr>
        <p:grpSpPr bwMode="auto">
          <a:xfrm>
            <a:off x="1042988" y="1700213"/>
            <a:ext cx="6913562" cy="865187"/>
            <a:chOff x="971600" y="1203598"/>
            <a:chExt cx="6912768" cy="864096"/>
          </a:xfrm>
        </p:grpSpPr>
        <p:sp>
          <p:nvSpPr>
            <p:cNvPr id="41" name="圆角矩形 40">
              <a:extLst>
                <a:ext uri="{FF2B5EF4-FFF2-40B4-BE49-F238E27FC236}">
                  <a16:creationId xmlns:a16="http://schemas.microsoft.com/office/drawing/2014/main" id="{564C7EE9-75F3-45A9-8E48-34F8CB825CC0}"/>
                </a:ext>
              </a:extLst>
            </p:cNvPr>
            <p:cNvSpPr/>
            <p:nvPr/>
          </p:nvSpPr>
          <p:spPr>
            <a:xfrm>
              <a:off x="971600" y="1203598"/>
              <a:ext cx="6912768" cy="864096"/>
            </a:xfrm>
            <a:prstGeom prst="roundRect">
              <a:avLst>
                <a:gd name="adj" fmla="val 50000"/>
              </a:avLst>
            </a:prstGeom>
            <a:gradFill flip="none" rotWithShape="1">
              <a:gsLst>
                <a:gs pos="13000">
                  <a:srgbClr val="FCFCFC"/>
                </a:gs>
                <a:gs pos="100000">
                  <a:srgbClr val="CCCCCC"/>
                </a:gs>
              </a:gsLst>
              <a:lin ang="5400000" scaled="0"/>
              <a:tileRect/>
            </a:gradFill>
            <a:ln w="12700">
              <a:gradFill>
                <a:gsLst>
                  <a:gs pos="23000">
                    <a:schemeClr val="bg1">
                      <a:lumMod val="85000"/>
                    </a:schemeClr>
                  </a:gs>
                  <a:gs pos="100000">
                    <a:schemeClr val="bg1"/>
                  </a:gs>
                </a:gsLst>
                <a:lin ang="180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圆角矩形 41">
              <a:extLst>
                <a:ext uri="{FF2B5EF4-FFF2-40B4-BE49-F238E27FC236}">
                  <a16:creationId xmlns:a16="http://schemas.microsoft.com/office/drawing/2014/main" id="{1C115B30-6832-49D8-853D-8F46FC6F1F34}"/>
                </a:ext>
              </a:extLst>
            </p:cNvPr>
            <p:cNvSpPr/>
            <p:nvPr/>
          </p:nvSpPr>
          <p:spPr>
            <a:xfrm>
              <a:off x="1197673" y="1262628"/>
              <a:ext cx="6460622" cy="746035"/>
            </a:xfrm>
            <a:prstGeom prst="roundRect">
              <a:avLst>
                <a:gd name="adj" fmla="val 50000"/>
              </a:avLst>
            </a:prstGeom>
            <a:gradFill flip="none" rotWithShape="1">
              <a:gsLst>
                <a:gs pos="81000">
                  <a:srgbClr val="FCFCFC"/>
                </a:gs>
                <a:gs pos="0">
                  <a:srgbClr val="CCCCCC"/>
                </a:gs>
              </a:gsLst>
              <a:lin ang="5400000" scaled="0"/>
              <a:tileRect/>
            </a:gradFill>
            <a:ln w="12700">
              <a:gradFill>
                <a:gsLst>
                  <a:gs pos="89000">
                    <a:schemeClr val="bg1">
                      <a:lumMod val="85000"/>
                    </a:schemeClr>
                  </a:gs>
                  <a:gs pos="0">
                    <a:schemeClr val="bg1"/>
                  </a:gs>
                </a:gsLst>
                <a:lin ang="72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椭圆 42">
              <a:extLst>
                <a:ext uri="{FF2B5EF4-FFF2-40B4-BE49-F238E27FC236}">
                  <a16:creationId xmlns:a16="http://schemas.microsoft.com/office/drawing/2014/main" id="{DABF53D5-CB2B-40DD-863B-F4149F46ECE3}"/>
                </a:ext>
              </a:extLst>
            </p:cNvPr>
            <p:cNvSpPr/>
            <p:nvPr/>
          </p:nvSpPr>
          <p:spPr>
            <a:xfrm>
              <a:off x="1289064" y="1325681"/>
              <a:ext cx="619054" cy="619930"/>
            </a:xfrm>
            <a:prstGeom prst="ellipse">
              <a:avLst/>
            </a:prstGeom>
            <a:gradFill flip="none" rotWithShape="1">
              <a:gsLst>
                <a:gs pos="81000">
                  <a:srgbClr val="FCFCFC"/>
                </a:gs>
                <a:gs pos="0">
                  <a:schemeClr val="bg1">
                    <a:lumMod val="65000"/>
                  </a:schemeClr>
                </a:gs>
              </a:gsLst>
              <a:lin ang="5400000" scaled="0"/>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椭圆 43">
              <a:extLst>
                <a:ext uri="{FF2B5EF4-FFF2-40B4-BE49-F238E27FC236}">
                  <a16:creationId xmlns:a16="http://schemas.microsoft.com/office/drawing/2014/main" id="{0ABD26D0-136F-4C5D-83A9-876C2944451C}"/>
                </a:ext>
              </a:extLst>
            </p:cNvPr>
            <p:cNvSpPr/>
            <p:nvPr/>
          </p:nvSpPr>
          <p:spPr>
            <a:xfrm>
              <a:off x="1328804" y="1366293"/>
              <a:ext cx="538704" cy="538704"/>
            </a:xfrm>
            <a:prstGeom prst="ellipse">
              <a:avLst/>
            </a:prstGeom>
            <a:solidFill>
              <a:srgbClr val="C00000"/>
            </a:solidFill>
            <a:ln w="12700">
              <a:noFill/>
            </a:ln>
            <a:effectLst>
              <a:innerShdw blurRad="63500" dist="50800" dir="16200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燕尾形 44">
              <a:extLst>
                <a:ext uri="{FF2B5EF4-FFF2-40B4-BE49-F238E27FC236}">
                  <a16:creationId xmlns:a16="http://schemas.microsoft.com/office/drawing/2014/main" id="{F8BDA864-FA17-406E-A275-94CD4EB3BF8F}"/>
                </a:ext>
              </a:extLst>
            </p:cNvPr>
            <p:cNvSpPr/>
            <p:nvPr/>
          </p:nvSpPr>
          <p:spPr>
            <a:xfrm flipH="1">
              <a:off x="7712938" y="1588874"/>
              <a:ext cx="92064" cy="91959"/>
            </a:xfrm>
            <a:prstGeom prst="chevron">
              <a:avLst>
                <a:gd name="adj" fmla="val 63227"/>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20528" name="TextBox 45">
              <a:extLst>
                <a:ext uri="{FF2B5EF4-FFF2-40B4-BE49-F238E27FC236}">
                  <a16:creationId xmlns:a16="http://schemas.microsoft.com/office/drawing/2014/main" id="{D18DD6F9-4557-4A7D-9AEE-BBADD14EE475}"/>
                </a:ext>
              </a:extLst>
            </p:cNvPr>
            <p:cNvSpPr txBox="1">
              <a:spLocks noChangeArrowheads="1"/>
            </p:cNvSpPr>
            <p:nvPr/>
          </p:nvSpPr>
          <p:spPr bwMode="auto">
            <a:xfrm>
              <a:off x="1380714" y="1466369"/>
              <a:ext cx="43488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spcBef>
                  <a:spcPct val="0"/>
                </a:spcBef>
                <a:buFont typeface="Arial" panose="020B0604020202020204" pitchFamily="34" charset="0"/>
                <a:buNone/>
              </a:pPr>
              <a:r>
                <a:rPr lang="en-US" altLang="zh-CN" sz="1600" b="1">
                  <a:solidFill>
                    <a:schemeClr val="bg1"/>
                  </a:solidFill>
                  <a:latin typeface="Arial" panose="020B0604020202020204" pitchFamily="34" charset="0"/>
                </a:rPr>
                <a:t>01</a:t>
              </a:r>
              <a:endParaRPr lang="zh-CN" altLang="en-US" sz="1600" b="1">
                <a:solidFill>
                  <a:schemeClr val="bg1"/>
                </a:solidFill>
                <a:latin typeface="Arial" panose="020B0604020202020204" pitchFamily="34" charset="0"/>
              </a:endParaRPr>
            </a:p>
          </p:txBody>
        </p:sp>
        <p:sp>
          <p:nvSpPr>
            <p:cNvPr id="47" name="TextBox 46">
              <a:extLst>
                <a:ext uri="{FF2B5EF4-FFF2-40B4-BE49-F238E27FC236}">
                  <a16:creationId xmlns:a16="http://schemas.microsoft.com/office/drawing/2014/main" id="{CC8B9299-B193-4754-8749-E6408F546487}"/>
                </a:ext>
              </a:extLst>
            </p:cNvPr>
            <p:cNvSpPr txBox="1"/>
            <p:nvPr/>
          </p:nvSpPr>
          <p:spPr>
            <a:xfrm>
              <a:off x="2123993" y="1392272"/>
              <a:ext cx="5287355" cy="461380"/>
            </a:xfrm>
            <a:prstGeom prst="rect">
              <a:avLst/>
            </a:prstGeom>
            <a:noFill/>
          </p:spPr>
          <p:txBody>
            <a:bodyPr anchor="ctr">
              <a:spAutoFit/>
            </a:bodyPr>
            <a:lstStyle/>
            <a:p>
              <a:pPr eaLnBrk="1" fontAlgn="auto" hangingPunct="1">
                <a:spcBef>
                  <a:spcPts val="0"/>
                </a:spcBef>
                <a:spcAft>
                  <a:spcPts val="0"/>
                </a:spcAft>
                <a:defRPr/>
              </a:pPr>
              <a:r>
                <a:rPr lang="zh-CN" altLang="en-US" sz="2400" b="1" dirty="0">
                  <a:solidFill>
                    <a:srgbClr val="C00000"/>
                  </a:solidFill>
                  <a:latin typeface="微软雅黑" panose="020B0503020204020204" pitchFamily="34" charset="-122"/>
                  <a:ea typeface="微软雅黑" panose="020B0503020204020204" pitchFamily="34" charset="-122"/>
                  <a:cs typeface="Arial" pitchFamily="34" charset="0"/>
                </a:rPr>
                <a:t>慢阻肺的定义与发生机制</a:t>
              </a:r>
            </a:p>
          </p:txBody>
        </p:sp>
      </p:grpSp>
      <p:grpSp>
        <p:nvGrpSpPr>
          <p:cNvPr id="20487" name="组合 48">
            <a:extLst>
              <a:ext uri="{FF2B5EF4-FFF2-40B4-BE49-F238E27FC236}">
                <a16:creationId xmlns:a16="http://schemas.microsoft.com/office/drawing/2014/main" id="{9D93E6E7-B2A6-4ED4-9DBA-69393DFDD6A2}"/>
              </a:ext>
            </a:extLst>
          </p:cNvPr>
          <p:cNvGrpSpPr>
            <a:grpSpLocks/>
          </p:cNvGrpSpPr>
          <p:nvPr/>
        </p:nvGrpSpPr>
        <p:grpSpPr bwMode="auto">
          <a:xfrm>
            <a:off x="1042988" y="2781300"/>
            <a:ext cx="6913562" cy="863600"/>
            <a:chOff x="971600" y="1203598"/>
            <a:chExt cx="6912768" cy="864096"/>
          </a:xfrm>
        </p:grpSpPr>
        <p:sp>
          <p:nvSpPr>
            <p:cNvPr id="50" name="圆角矩形 49">
              <a:extLst>
                <a:ext uri="{FF2B5EF4-FFF2-40B4-BE49-F238E27FC236}">
                  <a16:creationId xmlns:a16="http://schemas.microsoft.com/office/drawing/2014/main" id="{F435F3FF-EAAE-4147-96E7-54DC42E87A28}"/>
                </a:ext>
              </a:extLst>
            </p:cNvPr>
            <p:cNvSpPr/>
            <p:nvPr/>
          </p:nvSpPr>
          <p:spPr>
            <a:xfrm>
              <a:off x="971600" y="1203598"/>
              <a:ext cx="6912768" cy="864096"/>
            </a:xfrm>
            <a:prstGeom prst="roundRect">
              <a:avLst>
                <a:gd name="adj" fmla="val 50000"/>
              </a:avLst>
            </a:prstGeom>
            <a:gradFill flip="none" rotWithShape="1">
              <a:gsLst>
                <a:gs pos="13000">
                  <a:srgbClr val="FCFCFC"/>
                </a:gs>
                <a:gs pos="100000">
                  <a:srgbClr val="CCCCCC"/>
                </a:gs>
              </a:gsLst>
              <a:lin ang="5400000" scaled="0"/>
              <a:tileRect/>
            </a:gradFill>
            <a:ln w="12700">
              <a:gradFill>
                <a:gsLst>
                  <a:gs pos="23000">
                    <a:schemeClr val="bg1">
                      <a:lumMod val="85000"/>
                    </a:schemeClr>
                  </a:gs>
                  <a:gs pos="100000">
                    <a:schemeClr val="bg1"/>
                  </a:gs>
                </a:gsLst>
                <a:lin ang="180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 name="圆角矩形 50">
              <a:extLst>
                <a:ext uri="{FF2B5EF4-FFF2-40B4-BE49-F238E27FC236}">
                  <a16:creationId xmlns:a16="http://schemas.microsoft.com/office/drawing/2014/main" id="{6F845092-E699-4E0C-9712-06C237B598DC}"/>
                </a:ext>
              </a:extLst>
            </p:cNvPr>
            <p:cNvSpPr/>
            <p:nvPr/>
          </p:nvSpPr>
          <p:spPr>
            <a:xfrm>
              <a:off x="1197673" y="1262628"/>
              <a:ext cx="6460622" cy="746035"/>
            </a:xfrm>
            <a:prstGeom prst="roundRect">
              <a:avLst>
                <a:gd name="adj" fmla="val 50000"/>
              </a:avLst>
            </a:prstGeom>
            <a:gradFill flip="none" rotWithShape="1">
              <a:gsLst>
                <a:gs pos="81000">
                  <a:srgbClr val="FCFCFC"/>
                </a:gs>
                <a:gs pos="0">
                  <a:srgbClr val="CCCCCC"/>
                </a:gs>
              </a:gsLst>
              <a:lin ang="5400000" scaled="0"/>
              <a:tileRect/>
            </a:gradFill>
            <a:ln w="12700">
              <a:gradFill>
                <a:gsLst>
                  <a:gs pos="89000">
                    <a:schemeClr val="bg1">
                      <a:lumMod val="85000"/>
                    </a:schemeClr>
                  </a:gs>
                  <a:gs pos="0">
                    <a:schemeClr val="bg1"/>
                  </a:gs>
                </a:gsLst>
                <a:lin ang="72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椭圆 51">
              <a:extLst>
                <a:ext uri="{FF2B5EF4-FFF2-40B4-BE49-F238E27FC236}">
                  <a16:creationId xmlns:a16="http://schemas.microsoft.com/office/drawing/2014/main" id="{A4668AE4-3EA3-4E26-9B4A-F8233E13A247}"/>
                </a:ext>
              </a:extLst>
            </p:cNvPr>
            <p:cNvSpPr/>
            <p:nvPr/>
          </p:nvSpPr>
          <p:spPr>
            <a:xfrm>
              <a:off x="1289064" y="1325906"/>
              <a:ext cx="619054" cy="619481"/>
            </a:xfrm>
            <a:prstGeom prst="ellipse">
              <a:avLst/>
            </a:prstGeom>
            <a:gradFill flip="none" rotWithShape="1">
              <a:gsLst>
                <a:gs pos="81000">
                  <a:srgbClr val="FCFCFC"/>
                </a:gs>
                <a:gs pos="0">
                  <a:schemeClr val="bg1">
                    <a:lumMod val="65000"/>
                  </a:schemeClr>
                </a:gs>
              </a:gsLst>
              <a:lin ang="5400000" scaled="0"/>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燕尾形 53">
              <a:extLst>
                <a:ext uri="{FF2B5EF4-FFF2-40B4-BE49-F238E27FC236}">
                  <a16:creationId xmlns:a16="http://schemas.microsoft.com/office/drawing/2014/main" id="{0D7FF643-7CCA-4A56-8EF3-46BE194D20BC}"/>
                </a:ext>
              </a:extLst>
            </p:cNvPr>
            <p:cNvSpPr/>
            <p:nvPr/>
          </p:nvSpPr>
          <p:spPr>
            <a:xfrm flipH="1">
              <a:off x="7712938" y="1589583"/>
              <a:ext cx="92064" cy="90539"/>
            </a:xfrm>
            <a:prstGeom prst="chevron">
              <a:avLst>
                <a:gd name="adj" fmla="val 63227"/>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grpSp>
        <p:nvGrpSpPr>
          <p:cNvPr id="20488" name="组合 57">
            <a:extLst>
              <a:ext uri="{FF2B5EF4-FFF2-40B4-BE49-F238E27FC236}">
                <a16:creationId xmlns:a16="http://schemas.microsoft.com/office/drawing/2014/main" id="{A463D898-60EC-4EAC-A4DB-CA2A44CEF9A2}"/>
              </a:ext>
            </a:extLst>
          </p:cNvPr>
          <p:cNvGrpSpPr>
            <a:grpSpLocks/>
          </p:cNvGrpSpPr>
          <p:nvPr/>
        </p:nvGrpSpPr>
        <p:grpSpPr bwMode="auto">
          <a:xfrm>
            <a:off x="1042988" y="3860800"/>
            <a:ext cx="6913562" cy="863600"/>
            <a:chOff x="971600" y="1203598"/>
            <a:chExt cx="6912768" cy="864096"/>
          </a:xfrm>
        </p:grpSpPr>
        <p:sp>
          <p:nvSpPr>
            <p:cNvPr id="59" name="圆角矩形 58">
              <a:extLst>
                <a:ext uri="{FF2B5EF4-FFF2-40B4-BE49-F238E27FC236}">
                  <a16:creationId xmlns:a16="http://schemas.microsoft.com/office/drawing/2014/main" id="{5C7D909C-97A1-40F9-B54F-100037316812}"/>
                </a:ext>
              </a:extLst>
            </p:cNvPr>
            <p:cNvSpPr/>
            <p:nvPr/>
          </p:nvSpPr>
          <p:spPr>
            <a:xfrm>
              <a:off x="971600" y="1203598"/>
              <a:ext cx="6912768" cy="864096"/>
            </a:xfrm>
            <a:prstGeom prst="roundRect">
              <a:avLst>
                <a:gd name="adj" fmla="val 50000"/>
              </a:avLst>
            </a:prstGeom>
            <a:gradFill flip="none" rotWithShape="1">
              <a:gsLst>
                <a:gs pos="13000">
                  <a:srgbClr val="FCFCFC"/>
                </a:gs>
                <a:gs pos="100000">
                  <a:srgbClr val="CCCCCC"/>
                </a:gs>
              </a:gsLst>
              <a:lin ang="5400000" scaled="0"/>
              <a:tileRect/>
            </a:gradFill>
            <a:ln w="12700">
              <a:gradFill>
                <a:gsLst>
                  <a:gs pos="23000">
                    <a:schemeClr val="bg1">
                      <a:lumMod val="85000"/>
                    </a:schemeClr>
                  </a:gs>
                  <a:gs pos="100000">
                    <a:schemeClr val="bg1"/>
                  </a:gs>
                </a:gsLst>
                <a:lin ang="180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0" name="圆角矩形 59">
              <a:extLst>
                <a:ext uri="{FF2B5EF4-FFF2-40B4-BE49-F238E27FC236}">
                  <a16:creationId xmlns:a16="http://schemas.microsoft.com/office/drawing/2014/main" id="{46E0627B-CB25-499C-82DD-D9746204160D}"/>
                </a:ext>
              </a:extLst>
            </p:cNvPr>
            <p:cNvSpPr/>
            <p:nvPr/>
          </p:nvSpPr>
          <p:spPr>
            <a:xfrm>
              <a:off x="1197673" y="1262628"/>
              <a:ext cx="6460622" cy="746035"/>
            </a:xfrm>
            <a:prstGeom prst="roundRect">
              <a:avLst>
                <a:gd name="adj" fmla="val 50000"/>
              </a:avLst>
            </a:prstGeom>
            <a:gradFill flip="none" rotWithShape="1">
              <a:gsLst>
                <a:gs pos="81000">
                  <a:srgbClr val="FCFCFC"/>
                </a:gs>
                <a:gs pos="0">
                  <a:srgbClr val="CCCCCC"/>
                </a:gs>
              </a:gsLst>
              <a:lin ang="5400000" scaled="0"/>
              <a:tileRect/>
            </a:gradFill>
            <a:ln w="12700">
              <a:gradFill>
                <a:gsLst>
                  <a:gs pos="89000">
                    <a:schemeClr val="bg1">
                      <a:lumMod val="85000"/>
                    </a:schemeClr>
                  </a:gs>
                  <a:gs pos="0">
                    <a:schemeClr val="bg1"/>
                  </a:gs>
                </a:gsLst>
                <a:lin ang="72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 name="椭圆 60">
              <a:extLst>
                <a:ext uri="{FF2B5EF4-FFF2-40B4-BE49-F238E27FC236}">
                  <a16:creationId xmlns:a16="http://schemas.microsoft.com/office/drawing/2014/main" id="{64C31BD8-5C33-46FE-87FA-0F512877A674}"/>
                </a:ext>
              </a:extLst>
            </p:cNvPr>
            <p:cNvSpPr/>
            <p:nvPr/>
          </p:nvSpPr>
          <p:spPr>
            <a:xfrm>
              <a:off x="1289064" y="1325906"/>
              <a:ext cx="619054" cy="619481"/>
            </a:xfrm>
            <a:prstGeom prst="ellipse">
              <a:avLst/>
            </a:prstGeom>
            <a:gradFill flip="none" rotWithShape="1">
              <a:gsLst>
                <a:gs pos="81000">
                  <a:srgbClr val="FCFCFC"/>
                </a:gs>
                <a:gs pos="0">
                  <a:schemeClr val="bg1">
                    <a:lumMod val="65000"/>
                  </a:schemeClr>
                </a:gs>
              </a:gsLst>
              <a:lin ang="5400000" scaled="0"/>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椭圆 61">
              <a:extLst>
                <a:ext uri="{FF2B5EF4-FFF2-40B4-BE49-F238E27FC236}">
                  <a16:creationId xmlns:a16="http://schemas.microsoft.com/office/drawing/2014/main" id="{A8AEB91C-98E0-4C2B-9C27-4D4840DE9985}"/>
                </a:ext>
              </a:extLst>
            </p:cNvPr>
            <p:cNvSpPr/>
            <p:nvPr/>
          </p:nvSpPr>
          <p:spPr>
            <a:xfrm>
              <a:off x="1328804" y="1366293"/>
              <a:ext cx="538704" cy="538704"/>
            </a:xfrm>
            <a:prstGeom prst="ellipse">
              <a:avLst/>
            </a:prstGeom>
            <a:solidFill>
              <a:srgbClr val="C00000"/>
            </a:solidFill>
            <a:ln w="12700">
              <a:noFill/>
            </a:ln>
            <a:effectLst>
              <a:innerShdw blurRad="63500" dist="50800" dir="16200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燕尾形 62">
              <a:extLst>
                <a:ext uri="{FF2B5EF4-FFF2-40B4-BE49-F238E27FC236}">
                  <a16:creationId xmlns:a16="http://schemas.microsoft.com/office/drawing/2014/main" id="{2B207B8B-EC78-44CA-8437-20EAFEB0BA2B}"/>
                </a:ext>
              </a:extLst>
            </p:cNvPr>
            <p:cNvSpPr/>
            <p:nvPr/>
          </p:nvSpPr>
          <p:spPr>
            <a:xfrm flipH="1">
              <a:off x="7712938" y="1591170"/>
              <a:ext cx="92064" cy="88951"/>
            </a:xfrm>
            <a:prstGeom prst="chevron">
              <a:avLst>
                <a:gd name="adj" fmla="val 63227"/>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20508" name="TextBox 63">
              <a:extLst>
                <a:ext uri="{FF2B5EF4-FFF2-40B4-BE49-F238E27FC236}">
                  <a16:creationId xmlns:a16="http://schemas.microsoft.com/office/drawing/2014/main" id="{C9748A0B-813B-43F1-AB9F-2D14CB326B26}"/>
                </a:ext>
              </a:extLst>
            </p:cNvPr>
            <p:cNvSpPr txBox="1">
              <a:spLocks noChangeArrowheads="1"/>
            </p:cNvSpPr>
            <p:nvPr/>
          </p:nvSpPr>
          <p:spPr bwMode="auto">
            <a:xfrm>
              <a:off x="1380714" y="1466369"/>
              <a:ext cx="43488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spcBef>
                  <a:spcPct val="0"/>
                </a:spcBef>
                <a:buFont typeface="Arial" panose="020B0604020202020204" pitchFamily="34" charset="0"/>
                <a:buNone/>
              </a:pPr>
              <a:r>
                <a:rPr lang="en-US" altLang="zh-CN" sz="1600" b="1">
                  <a:solidFill>
                    <a:schemeClr val="bg1"/>
                  </a:solidFill>
                  <a:latin typeface="Arial" panose="020B0604020202020204" pitchFamily="34" charset="0"/>
                </a:rPr>
                <a:t>03</a:t>
              </a:r>
              <a:endParaRPr lang="zh-CN" altLang="en-US" sz="1600" b="1">
                <a:solidFill>
                  <a:schemeClr val="bg1"/>
                </a:solidFill>
                <a:latin typeface="Arial" panose="020B0604020202020204" pitchFamily="34" charset="0"/>
              </a:endParaRPr>
            </a:p>
          </p:txBody>
        </p:sp>
      </p:grpSp>
      <p:sp>
        <p:nvSpPr>
          <p:cNvPr id="68" name="椭圆 67">
            <a:extLst>
              <a:ext uri="{FF2B5EF4-FFF2-40B4-BE49-F238E27FC236}">
                <a16:creationId xmlns:a16="http://schemas.microsoft.com/office/drawing/2014/main" id="{35A91438-D78D-46A1-973E-82AE02C0A6CA}"/>
              </a:ext>
            </a:extLst>
          </p:cNvPr>
          <p:cNvSpPr/>
          <p:nvPr/>
        </p:nvSpPr>
        <p:spPr bwMode="auto">
          <a:xfrm>
            <a:off x="1403688" y="2962205"/>
            <a:ext cx="538766" cy="538803"/>
          </a:xfrm>
          <a:prstGeom prst="ellipse">
            <a:avLst/>
          </a:prstGeom>
          <a:solidFill>
            <a:srgbClr val="C00000"/>
          </a:solidFill>
          <a:ln w="12700">
            <a:noFill/>
          </a:ln>
          <a:effectLst>
            <a:innerShdw blurRad="63500" dist="50800" dir="16200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492" name="TextBox 68">
            <a:extLst>
              <a:ext uri="{FF2B5EF4-FFF2-40B4-BE49-F238E27FC236}">
                <a16:creationId xmlns:a16="http://schemas.microsoft.com/office/drawing/2014/main" id="{A80C2FF2-AC36-46F7-8BED-97180C8B8EAC}"/>
              </a:ext>
            </a:extLst>
          </p:cNvPr>
          <p:cNvSpPr txBox="1">
            <a:spLocks noChangeArrowheads="1"/>
          </p:cNvSpPr>
          <p:nvPr/>
        </p:nvSpPr>
        <p:spPr bwMode="auto">
          <a:xfrm>
            <a:off x="1473200" y="3068638"/>
            <a:ext cx="4349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spcBef>
                <a:spcPct val="0"/>
              </a:spcBef>
              <a:buFont typeface="Arial" panose="020B0604020202020204" pitchFamily="34" charset="0"/>
              <a:buNone/>
            </a:pPr>
            <a:r>
              <a:rPr lang="en-US" altLang="zh-CN" sz="1600" b="1">
                <a:solidFill>
                  <a:schemeClr val="bg1"/>
                </a:solidFill>
                <a:latin typeface="Arial" panose="020B0604020202020204" pitchFamily="34" charset="0"/>
              </a:rPr>
              <a:t>02</a:t>
            </a:r>
            <a:endParaRPr lang="zh-CN" altLang="en-US" sz="1600" b="1">
              <a:solidFill>
                <a:schemeClr val="bg1"/>
              </a:solidFill>
              <a:latin typeface="Arial" panose="020B0604020202020204" pitchFamily="34" charset="0"/>
            </a:endParaRPr>
          </a:p>
        </p:txBody>
      </p:sp>
      <p:sp>
        <p:nvSpPr>
          <p:cNvPr id="70" name="TextBox 69">
            <a:extLst>
              <a:ext uri="{FF2B5EF4-FFF2-40B4-BE49-F238E27FC236}">
                <a16:creationId xmlns:a16="http://schemas.microsoft.com/office/drawing/2014/main" id="{99295CB4-3F1A-4C8F-A600-310CB683349A}"/>
              </a:ext>
            </a:extLst>
          </p:cNvPr>
          <p:cNvSpPr txBox="1"/>
          <p:nvPr/>
        </p:nvSpPr>
        <p:spPr bwMode="auto">
          <a:xfrm>
            <a:off x="2195513" y="2997200"/>
            <a:ext cx="5040312" cy="461963"/>
          </a:xfrm>
          <a:prstGeom prst="rect">
            <a:avLst/>
          </a:prstGeom>
          <a:noFill/>
        </p:spPr>
        <p:txBody>
          <a:bodyPr anchor="ctr">
            <a:spAutoFit/>
          </a:bodyPr>
          <a:lstStyle/>
          <a:p>
            <a:pPr eaLnBrk="1" fontAlgn="auto" hangingPunct="1">
              <a:spcBef>
                <a:spcPts val="0"/>
              </a:spcBef>
              <a:spcAft>
                <a:spcPts val="0"/>
              </a:spcAft>
              <a:defRPr/>
            </a:pPr>
            <a:r>
              <a:rPr lang="zh-CN" altLang="en-US" sz="2400" b="1" dirty="0">
                <a:solidFill>
                  <a:schemeClr val="bg1">
                    <a:lumMod val="75000"/>
                  </a:schemeClr>
                </a:solidFill>
                <a:latin typeface="微软雅黑" panose="020B0503020204020204" pitchFamily="34" charset="-122"/>
                <a:ea typeface="微软雅黑" panose="020B0503020204020204" pitchFamily="34" charset="-122"/>
                <a:cs typeface="Arial" pitchFamily="34" charset="0"/>
              </a:rPr>
              <a:t>慢阻肺的诊断与评估</a:t>
            </a:r>
          </a:p>
        </p:txBody>
      </p:sp>
      <p:sp>
        <p:nvSpPr>
          <p:cNvPr id="71" name="TextBox 70">
            <a:extLst>
              <a:ext uri="{FF2B5EF4-FFF2-40B4-BE49-F238E27FC236}">
                <a16:creationId xmlns:a16="http://schemas.microsoft.com/office/drawing/2014/main" id="{B2856479-10C7-4D75-A878-8018BCF6CD0A}"/>
              </a:ext>
            </a:extLst>
          </p:cNvPr>
          <p:cNvSpPr txBox="1"/>
          <p:nvPr/>
        </p:nvSpPr>
        <p:spPr bwMode="auto">
          <a:xfrm>
            <a:off x="2124075" y="4076849"/>
            <a:ext cx="5186363" cy="461665"/>
          </a:xfrm>
          <a:prstGeom prst="rect">
            <a:avLst/>
          </a:prstGeom>
          <a:noFill/>
        </p:spPr>
        <p:txBody>
          <a:bodyPr anchor="ctr">
            <a:spAutoFit/>
          </a:bodyPr>
          <a:lstStyle/>
          <a:p>
            <a:pPr eaLnBrk="1" fontAlgn="auto" hangingPunct="1">
              <a:spcBef>
                <a:spcPts val="0"/>
              </a:spcBef>
              <a:spcAft>
                <a:spcPts val="0"/>
              </a:spcAft>
              <a:defRPr/>
            </a:pPr>
            <a:r>
              <a:rPr lang="zh-CN" altLang="en-US" sz="2400" b="1" dirty="0">
                <a:solidFill>
                  <a:schemeClr val="bg1">
                    <a:lumMod val="75000"/>
                  </a:schemeClr>
                </a:solidFill>
                <a:latin typeface="微软雅黑" panose="020B0503020204020204" pitchFamily="34" charset="-122"/>
                <a:ea typeface="微软雅黑" panose="020B0503020204020204" pitchFamily="34" charset="-122"/>
                <a:cs typeface="Arial" pitchFamily="34" charset="0"/>
              </a:rPr>
              <a:t>慢阻肺的管理</a:t>
            </a:r>
          </a:p>
        </p:txBody>
      </p:sp>
      <p:sp>
        <p:nvSpPr>
          <p:cNvPr id="20495" name="TextBox 78">
            <a:extLst>
              <a:ext uri="{FF2B5EF4-FFF2-40B4-BE49-F238E27FC236}">
                <a16:creationId xmlns:a16="http://schemas.microsoft.com/office/drawing/2014/main" id="{BFD2B72F-BFFC-4C0B-B4C5-4C5253ABD1D9}"/>
              </a:ext>
            </a:extLst>
          </p:cNvPr>
          <p:cNvSpPr txBox="1">
            <a:spLocks noChangeArrowheads="1"/>
          </p:cNvSpPr>
          <p:nvPr/>
        </p:nvSpPr>
        <p:spPr bwMode="auto">
          <a:xfrm>
            <a:off x="1452563" y="4987925"/>
            <a:ext cx="4349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spcBef>
                <a:spcPct val="0"/>
              </a:spcBef>
              <a:buFont typeface="Arial" panose="020B0604020202020204" pitchFamily="34" charset="0"/>
              <a:buNone/>
            </a:pPr>
            <a:r>
              <a:rPr lang="en-US" altLang="zh-CN" sz="1600" b="1">
                <a:solidFill>
                  <a:schemeClr val="bg1"/>
                </a:solidFill>
                <a:latin typeface="Arial" panose="020B0604020202020204" pitchFamily="34" charset="0"/>
              </a:rPr>
              <a:t>04</a:t>
            </a:r>
            <a:endParaRPr lang="zh-CN" altLang="en-US" sz="1600" b="1">
              <a:solidFill>
                <a:schemeClr val="bg1"/>
              </a:solidFill>
              <a:latin typeface="Arial" panose="020B0604020202020204" pitchFamily="34" charset="0"/>
            </a:endParaRPr>
          </a:p>
        </p:txBody>
      </p:sp>
      <p:sp>
        <p:nvSpPr>
          <p:cNvPr id="89" name="TextBox 88">
            <a:extLst>
              <a:ext uri="{FF2B5EF4-FFF2-40B4-BE49-F238E27FC236}">
                <a16:creationId xmlns:a16="http://schemas.microsoft.com/office/drawing/2014/main" id="{8FD6E8CB-C08F-4906-AF5E-D3A644A94617}"/>
              </a:ext>
            </a:extLst>
          </p:cNvPr>
          <p:cNvSpPr txBox="1"/>
          <p:nvPr/>
        </p:nvSpPr>
        <p:spPr bwMode="auto">
          <a:xfrm>
            <a:off x="2617788" y="5949950"/>
            <a:ext cx="3683000" cy="461963"/>
          </a:xfrm>
          <a:prstGeom prst="rect">
            <a:avLst/>
          </a:prstGeom>
          <a:noFill/>
        </p:spPr>
        <p:txBody>
          <a:bodyPr anchor="ctr">
            <a:spAutoFit/>
          </a:bodyPr>
          <a:lstStyle/>
          <a:p>
            <a:pPr eaLnBrk="1" fontAlgn="auto" hangingPunct="1">
              <a:spcBef>
                <a:spcPts val="0"/>
              </a:spcBef>
              <a:spcAft>
                <a:spcPts val="0"/>
              </a:spcAft>
              <a:defRPr/>
            </a:pPr>
            <a:endParaRPr lang="zh-CN" altLang="en-US" sz="2400" b="1" dirty="0">
              <a:solidFill>
                <a:schemeClr val="bg1">
                  <a:lumMod val="75000"/>
                </a:schemeClr>
              </a:solidFill>
              <a:latin typeface="+mj-ea"/>
              <a:ea typeface="+mj-ea"/>
              <a:cs typeface="Arial" pitchFamily="34" charset="0"/>
            </a:endParaRPr>
          </a:p>
        </p:txBody>
      </p:sp>
    </p:spTree>
    <p:extLst>
      <p:ext uri="{BB962C8B-B14F-4D97-AF65-F5344CB8AC3E}">
        <p14:creationId xmlns:p14="http://schemas.microsoft.com/office/powerpoint/2010/main" val="3667045209"/>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矩形 3">
            <a:extLst>
              <a:ext uri="{FF2B5EF4-FFF2-40B4-BE49-F238E27FC236}">
                <a16:creationId xmlns:a16="http://schemas.microsoft.com/office/drawing/2014/main" id="{5FCDAB19-B5BB-4DB4-A6EB-4F429602BCC9}"/>
              </a:ext>
            </a:extLst>
          </p:cNvPr>
          <p:cNvSpPr>
            <a:spLocks noChangeArrowheads="1"/>
          </p:cNvSpPr>
          <p:nvPr/>
        </p:nvSpPr>
        <p:spPr bwMode="auto">
          <a:xfrm>
            <a:off x="-458787" y="189592"/>
            <a:ext cx="9144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algn="ctr">
              <a:spcBef>
                <a:spcPct val="0"/>
              </a:spcBef>
              <a:buFont typeface="Arial" panose="020B0604020202020204" pitchFamily="34" charset="0"/>
              <a:buNone/>
            </a:pPr>
            <a:r>
              <a:rPr lang="zh-CN" altLang="en-US" b="1" dirty="0">
                <a:solidFill>
                  <a:srgbClr val="FFFF00"/>
                </a:solidFill>
                <a:latin typeface="微软雅黑" panose="020B0503020204020204" pitchFamily="34" charset="-122"/>
                <a:ea typeface="微软雅黑" panose="020B0503020204020204" pitchFamily="34" charset="-122"/>
              </a:rPr>
              <a:t>慢阻肺明确诊断率低，肺功能检查至关重要</a:t>
            </a:r>
          </a:p>
        </p:txBody>
      </p:sp>
      <p:sp>
        <p:nvSpPr>
          <p:cNvPr id="48131" name="文本框 4">
            <a:extLst>
              <a:ext uri="{FF2B5EF4-FFF2-40B4-BE49-F238E27FC236}">
                <a16:creationId xmlns:a16="http://schemas.microsoft.com/office/drawing/2014/main" id="{172CB2D9-5213-43D6-84CA-C0B32473B411}"/>
              </a:ext>
            </a:extLst>
          </p:cNvPr>
          <p:cNvSpPr txBox="1">
            <a:spLocks noChangeArrowheads="1"/>
          </p:cNvSpPr>
          <p:nvPr/>
        </p:nvSpPr>
        <p:spPr bwMode="auto">
          <a:xfrm>
            <a:off x="622300" y="1047750"/>
            <a:ext cx="79105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a:spcBef>
                <a:spcPct val="0"/>
              </a:spcBef>
              <a:buFont typeface="Arial" panose="020B0604020202020204" pitchFamily="34" charset="0"/>
              <a:buNone/>
            </a:pPr>
            <a:r>
              <a:rPr lang="zh-CN" altLang="en-US" sz="1600" b="1" dirty="0">
                <a:latin typeface="微软雅黑" panose="020B0503020204020204" pitchFamily="34" charset="-122"/>
                <a:ea typeface="微软雅黑" panose="020B0503020204020204" pitchFamily="34" charset="-122"/>
              </a:rPr>
              <a:t>对北京市延庆县</a:t>
            </a:r>
            <a:r>
              <a:rPr lang="en-US" altLang="zh-CN" sz="1600" b="1" dirty="0">
                <a:latin typeface="微软雅黑" panose="020B0503020204020204" pitchFamily="34" charset="-122"/>
                <a:ea typeface="微软雅黑" panose="020B0503020204020204" pitchFamily="34" charset="-122"/>
              </a:rPr>
              <a:t>5</a:t>
            </a:r>
            <a:r>
              <a:rPr lang="zh-CN" altLang="en-US" sz="1600" b="1" dirty="0">
                <a:latin typeface="微软雅黑" panose="020B0503020204020204" pitchFamily="34" charset="-122"/>
                <a:ea typeface="微软雅黑" panose="020B0503020204020204" pitchFamily="34" charset="-122"/>
              </a:rPr>
              <a:t>个自然村</a:t>
            </a:r>
            <a:r>
              <a:rPr lang="en-US" altLang="zh-CN" sz="1600" b="1" dirty="0">
                <a:latin typeface="微软雅黑" panose="020B0503020204020204" pitchFamily="34" charset="-122"/>
                <a:ea typeface="微软雅黑" panose="020B0503020204020204" pitchFamily="34" charset="-122"/>
              </a:rPr>
              <a:t>40</a:t>
            </a:r>
            <a:r>
              <a:rPr lang="zh-CN" altLang="en-US" sz="1600" b="1" dirty="0">
                <a:latin typeface="微软雅黑" panose="020B0503020204020204" pitchFamily="34" charset="-122"/>
                <a:ea typeface="微软雅黑" panose="020B0503020204020204" pitchFamily="34" charset="-122"/>
              </a:rPr>
              <a:t>岁以上的</a:t>
            </a:r>
            <a:r>
              <a:rPr lang="en-US" altLang="zh-CN" sz="1600" b="1" dirty="0">
                <a:latin typeface="微软雅黑" panose="020B0503020204020204" pitchFamily="34" charset="-122"/>
                <a:ea typeface="微软雅黑" panose="020B0503020204020204" pitchFamily="34" charset="-122"/>
              </a:rPr>
              <a:t>1624</a:t>
            </a:r>
            <a:r>
              <a:rPr lang="zh-CN" altLang="en-US" sz="1600" b="1" dirty="0">
                <a:latin typeface="微软雅黑" panose="020B0503020204020204" pitchFamily="34" charset="-122"/>
                <a:ea typeface="微软雅黑" panose="020B0503020204020204" pitchFamily="34" charset="-122"/>
              </a:rPr>
              <a:t>人进行入户调查，最终确诊</a:t>
            </a:r>
            <a:r>
              <a:rPr lang="en-US" altLang="zh-CN" sz="1600" b="1" dirty="0">
                <a:latin typeface="微软雅黑" panose="020B0503020204020204" pitchFamily="34" charset="-122"/>
                <a:ea typeface="微软雅黑" panose="020B0503020204020204" pitchFamily="34" charset="-122"/>
              </a:rPr>
              <a:t>148</a:t>
            </a:r>
            <a:r>
              <a:rPr lang="zh-CN" altLang="en-US" sz="1600" b="1" dirty="0">
                <a:latin typeface="微软雅黑" panose="020B0503020204020204" pitchFamily="34" charset="-122"/>
                <a:ea typeface="微软雅黑" panose="020B0503020204020204" pitchFamily="34" charset="-122"/>
              </a:rPr>
              <a:t>例</a:t>
            </a:r>
            <a:r>
              <a:rPr lang="en-US" altLang="zh-CN" sz="1600" b="1" dirty="0">
                <a:latin typeface="微软雅黑" panose="020B0503020204020204" pitchFamily="34" charset="-122"/>
                <a:ea typeface="微软雅黑" panose="020B0503020204020204" pitchFamily="34" charset="-122"/>
              </a:rPr>
              <a:t>COPD</a:t>
            </a:r>
            <a:r>
              <a:rPr lang="zh-CN" altLang="en-US" sz="1600" b="1" dirty="0">
                <a:latin typeface="微软雅黑" panose="020B0503020204020204" pitchFamily="34" charset="-122"/>
                <a:ea typeface="微软雅黑" panose="020B0503020204020204" pitchFamily="34" charset="-122"/>
              </a:rPr>
              <a:t>患者，所有确诊患者前期均未进行过肺功能检查，</a:t>
            </a:r>
            <a:r>
              <a:rPr lang="en-US" altLang="zh-CN" sz="1600" b="1" dirty="0">
                <a:latin typeface="微软雅黑" panose="020B0503020204020204" pitchFamily="34" charset="-122"/>
                <a:ea typeface="微软雅黑" panose="020B0503020204020204" pitchFamily="34" charset="-122"/>
              </a:rPr>
              <a:t>46.7%</a:t>
            </a:r>
            <a:r>
              <a:rPr lang="zh-CN" altLang="en-US" sz="1600" b="1" dirty="0">
                <a:latin typeface="微软雅黑" panose="020B0503020204020204" pitchFamily="34" charset="-122"/>
                <a:ea typeface="微软雅黑" panose="020B0503020204020204" pitchFamily="34" charset="-122"/>
              </a:rPr>
              <a:t>的确诊慢阻肺患者曾被诊断为慢性支气管炎</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肺气肿</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支气管哮喘等。</a:t>
            </a:r>
          </a:p>
        </p:txBody>
      </p:sp>
      <p:sp>
        <p:nvSpPr>
          <p:cNvPr id="48132" name="矩形 6">
            <a:extLst>
              <a:ext uri="{FF2B5EF4-FFF2-40B4-BE49-F238E27FC236}">
                <a16:creationId xmlns:a16="http://schemas.microsoft.com/office/drawing/2014/main" id="{17AB551D-49FC-4662-B33D-6BB2060819CE}"/>
              </a:ext>
            </a:extLst>
          </p:cNvPr>
          <p:cNvSpPr>
            <a:spLocks noChangeArrowheads="1"/>
          </p:cNvSpPr>
          <p:nvPr/>
        </p:nvSpPr>
        <p:spPr bwMode="auto">
          <a:xfrm>
            <a:off x="6354763" y="6627813"/>
            <a:ext cx="2789237"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a:spcBef>
                <a:spcPct val="0"/>
              </a:spcBef>
              <a:buFont typeface="Arial" panose="020B0604020202020204" pitchFamily="34" charset="0"/>
              <a:buNone/>
            </a:pPr>
            <a:r>
              <a:rPr lang="zh-CN" altLang="en-US" sz="900">
                <a:latin typeface="微软雅黑" panose="020B0503020204020204" pitchFamily="34" charset="-122"/>
                <a:ea typeface="微软雅黑" panose="020B0503020204020204" pitchFamily="34" charset="-122"/>
              </a:rPr>
              <a:t>沈宁,姚婉贞-中华结核和呼吸杂志2008;31;206-208</a:t>
            </a:r>
          </a:p>
        </p:txBody>
      </p:sp>
      <p:grpSp>
        <p:nvGrpSpPr>
          <p:cNvPr id="48133" name="组合 8">
            <a:extLst>
              <a:ext uri="{FF2B5EF4-FFF2-40B4-BE49-F238E27FC236}">
                <a16:creationId xmlns:a16="http://schemas.microsoft.com/office/drawing/2014/main" id="{C2232E7A-8FD6-4E9A-86E9-8F15B7A6219B}"/>
              </a:ext>
            </a:extLst>
          </p:cNvPr>
          <p:cNvGrpSpPr>
            <a:grpSpLocks/>
          </p:cNvGrpSpPr>
          <p:nvPr/>
        </p:nvGrpSpPr>
        <p:grpSpPr bwMode="auto">
          <a:xfrm>
            <a:off x="3965575" y="2508250"/>
            <a:ext cx="4902200" cy="3298825"/>
            <a:chOff x="2561372" y="2067588"/>
            <a:chExt cx="6109663" cy="4398945"/>
          </a:xfrm>
        </p:grpSpPr>
        <p:graphicFrame>
          <p:nvGraphicFramePr>
            <p:cNvPr id="6" name="图表 5">
              <a:extLst>
                <a:ext uri="{FF2B5EF4-FFF2-40B4-BE49-F238E27FC236}">
                  <a16:creationId xmlns:a16="http://schemas.microsoft.com/office/drawing/2014/main" id="{67E2E5E2-FC67-468F-B550-B5C0E8E96466}"/>
                </a:ext>
              </a:extLst>
            </p:cNvPr>
            <p:cNvGraphicFramePr/>
            <p:nvPr/>
          </p:nvGraphicFramePr>
          <p:xfrm>
            <a:off x="2561372" y="2103212"/>
            <a:ext cx="6109663" cy="4363321"/>
          </p:xfrm>
          <a:graphic>
            <a:graphicData uri="http://schemas.openxmlformats.org/drawingml/2006/chart">
              <c:chart xmlns:c="http://schemas.openxmlformats.org/drawingml/2006/chart" xmlns:r="http://schemas.openxmlformats.org/officeDocument/2006/relationships" r:id="rId2"/>
            </a:graphicData>
          </a:graphic>
        </p:graphicFrame>
        <p:sp>
          <p:nvSpPr>
            <p:cNvPr id="8" name="圆角矩形 7">
              <a:extLst>
                <a:ext uri="{FF2B5EF4-FFF2-40B4-BE49-F238E27FC236}">
                  <a16:creationId xmlns:a16="http://schemas.microsoft.com/office/drawing/2014/main" id="{EB53EA2D-A008-47D7-BDC9-749FA6ED5ED3}"/>
                </a:ext>
              </a:extLst>
            </p:cNvPr>
            <p:cNvSpPr/>
            <p:nvPr/>
          </p:nvSpPr>
          <p:spPr>
            <a:xfrm>
              <a:off x="6757809" y="2067588"/>
              <a:ext cx="1685697" cy="4341789"/>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grpSp>
      <p:graphicFrame>
        <p:nvGraphicFramePr>
          <p:cNvPr id="14" name="图表 13">
            <a:extLst>
              <a:ext uri="{FF2B5EF4-FFF2-40B4-BE49-F238E27FC236}">
                <a16:creationId xmlns:a16="http://schemas.microsoft.com/office/drawing/2014/main" id="{D20F7F40-F9F5-49C3-AB00-AE0DE9CDDBF7}"/>
              </a:ext>
            </a:extLst>
          </p:cNvPr>
          <p:cNvGraphicFramePr/>
          <p:nvPr/>
        </p:nvGraphicFramePr>
        <p:xfrm>
          <a:off x="200129" y="3144017"/>
          <a:ext cx="3717470" cy="2244271"/>
        </p:xfrm>
        <a:graphic>
          <a:graphicData uri="http://schemas.openxmlformats.org/drawingml/2006/chart">
            <c:chart xmlns:c="http://schemas.openxmlformats.org/drawingml/2006/chart" xmlns:r="http://schemas.openxmlformats.org/officeDocument/2006/relationships" r:id="rId3"/>
          </a:graphicData>
        </a:graphic>
      </p:graphicFrame>
      <p:sp>
        <p:nvSpPr>
          <p:cNvPr id="48135" name="矩形 14">
            <a:extLst>
              <a:ext uri="{FF2B5EF4-FFF2-40B4-BE49-F238E27FC236}">
                <a16:creationId xmlns:a16="http://schemas.microsoft.com/office/drawing/2014/main" id="{B863D56A-8A95-488F-A00F-4A673CE34427}"/>
              </a:ext>
            </a:extLst>
          </p:cNvPr>
          <p:cNvSpPr>
            <a:spLocks noChangeArrowheads="1"/>
          </p:cNvSpPr>
          <p:nvPr/>
        </p:nvSpPr>
        <p:spPr bwMode="auto">
          <a:xfrm>
            <a:off x="528638" y="2311400"/>
            <a:ext cx="30607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algn="ctr">
              <a:spcBef>
                <a:spcPct val="0"/>
              </a:spcBef>
              <a:buFont typeface="Arial" panose="020B0604020202020204" pitchFamily="34" charset="0"/>
              <a:buNone/>
            </a:pPr>
            <a:r>
              <a:rPr lang="zh-CN" altLang="en-US" sz="1800" b="1">
                <a:solidFill>
                  <a:srgbClr val="FF0000"/>
                </a:solidFill>
                <a:latin typeface="微软雅黑" panose="020B0503020204020204" pitchFamily="34" charset="-122"/>
                <a:ea typeface="微软雅黑" panose="020B0503020204020204" pitchFamily="34" charset="-122"/>
              </a:rPr>
              <a:t>所有确诊患者前期均未进行过肺功能检查</a:t>
            </a:r>
            <a:endParaRPr lang="zh-CN" altLang="en-US" sz="1800" b="1">
              <a:solidFill>
                <a:srgbClr val="FF0000"/>
              </a:solidFill>
              <a:latin typeface="Arial" panose="020B0604020202020204" pitchFamily="34" charset="0"/>
              <a:ea typeface="宋体" panose="02010600030101010101" pitchFamily="2" charset="-122"/>
            </a:endParaRPr>
          </a:p>
        </p:txBody>
      </p:sp>
      <p:cxnSp>
        <p:nvCxnSpPr>
          <p:cNvPr id="10" name="直接连接符 9">
            <a:extLst>
              <a:ext uri="{FF2B5EF4-FFF2-40B4-BE49-F238E27FC236}">
                <a16:creationId xmlns:a16="http://schemas.microsoft.com/office/drawing/2014/main" id="{B61EA36B-4F40-43D4-B8A0-1A82F0BE05E2}"/>
              </a:ext>
            </a:extLst>
          </p:cNvPr>
          <p:cNvCxnSpPr/>
          <p:nvPr/>
        </p:nvCxnSpPr>
        <p:spPr>
          <a:xfrm>
            <a:off x="687388" y="5326063"/>
            <a:ext cx="158273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1DD28E39-BFC3-4B00-808F-D47DCC044B46}"/>
              </a:ext>
            </a:extLst>
          </p:cNvPr>
          <p:cNvSpPr/>
          <p:nvPr/>
        </p:nvSpPr>
        <p:spPr>
          <a:xfrm>
            <a:off x="3810000" y="2120900"/>
            <a:ext cx="5124450" cy="4119563"/>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48138" name="文本框 2">
            <a:extLst>
              <a:ext uri="{FF2B5EF4-FFF2-40B4-BE49-F238E27FC236}">
                <a16:creationId xmlns:a16="http://schemas.microsoft.com/office/drawing/2014/main" id="{8656CDFC-F687-4CEB-A3B3-36FF3075439D}"/>
              </a:ext>
            </a:extLst>
          </p:cNvPr>
          <p:cNvSpPr txBox="1">
            <a:spLocks noChangeArrowheads="1"/>
          </p:cNvSpPr>
          <p:nvPr/>
        </p:nvSpPr>
        <p:spPr bwMode="auto">
          <a:xfrm>
            <a:off x="4754563" y="5899150"/>
            <a:ext cx="3641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a:spcBef>
                <a:spcPct val="0"/>
              </a:spcBef>
              <a:buFont typeface="Arial" panose="020B0604020202020204" pitchFamily="34" charset="0"/>
              <a:buNone/>
            </a:pPr>
            <a:r>
              <a:rPr lang="zh-CN" altLang="en-US" sz="1200">
                <a:latin typeface="微软雅黑" panose="020B0503020204020204" pitchFamily="34" charset="-122"/>
                <a:ea typeface="微软雅黑" panose="020B0503020204020204" pitchFamily="34" charset="-122"/>
              </a:rPr>
              <a:t>*误诊率：慢阻肺患者被告知患有其他呼吸系统疾病</a:t>
            </a:r>
          </a:p>
        </p:txBody>
      </p:sp>
      <p:sp>
        <p:nvSpPr>
          <p:cNvPr id="48139" name="矩形 10">
            <a:extLst>
              <a:ext uri="{FF2B5EF4-FFF2-40B4-BE49-F238E27FC236}">
                <a16:creationId xmlns:a16="http://schemas.microsoft.com/office/drawing/2014/main" id="{0A549C5B-2B18-498C-A362-9E383AA49EB0}"/>
              </a:ext>
            </a:extLst>
          </p:cNvPr>
          <p:cNvSpPr>
            <a:spLocks noChangeArrowheads="1"/>
          </p:cNvSpPr>
          <p:nvPr/>
        </p:nvSpPr>
        <p:spPr bwMode="auto">
          <a:xfrm rot="-5400000">
            <a:off x="3160713" y="3754438"/>
            <a:ext cx="21939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algn="ctr">
              <a:spcBef>
                <a:spcPct val="0"/>
              </a:spcBef>
              <a:buFont typeface="Arial" panose="020B0604020202020204" pitchFamily="34" charset="0"/>
              <a:buNone/>
            </a:pPr>
            <a:r>
              <a:rPr lang="en-US" altLang="zh-CN" sz="1400">
                <a:solidFill>
                  <a:srgbClr val="000000"/>
                </a:solidFill>
                <a:latin typeface="微软雅黑" panose="020B0503020204020204" pitchFamily="34" charset="-122"/>
                <a:ea typeface="微软雅黑" panose="020B0503020204020204" pitchFamily="34" charset="-122"/>
              </a:rPr>
              <a:t>COPD</a:t>
            </a:r>
            <a:r>
              <a:rPr lang="zh-CN" altLang="en-US" sz="1400">
                <a:solidFill>
                  <a:srgbClr val="000000"/>
                </a:solidFill>
                <a:latin typeface="微软雅黑" panose="020B0503020204020204" pitchFamily="34" charset="-122"/>
                <a:ea typeface="微软雅黑" panose="020B0503020204020204" pitchFamily="34" charset="-122"/>
              </a:rPr>
              <a:t>患者*误诊率（</a:t>
            </a:r>
            <a:r>
              <a:rPr lang="en-US" altLang="zh-CN" sz="1400">
                <a:solidFill>
                  <a:srgbClr val="000000"/>
                </a:solidFill>
                <a:latin typeface="微软雅黑" panose="020B0503020204020204" pitchFamily="34" charset="-122"/>
                <a:ea typeface="微软雅黑" panose="020B0503020204020204" pitchFamily="34" charset="-122"/>
              </a:rPr>
              <a:t>%</a:t>
            </a:r>
            <a:r>
              <a:rPr lang="zh-CN" altLang="en-US" sz="1400">
                <a:solidFill>
                  <a:srgbClr val="000000"/>
                </a:solidFill>
                <a:latin typeface="微软雅黑" panose="020B0503020204020204" pitchFamily="34" charset="-122"/>
                <a:ea typeface="微软雅黑" panose="020B0503020204020204" pitchFamily="34" charset="-122"/>
              </a:rPr>
              <a:t>）</a:t>
            </a:r>
            <a:endParaRPr lang="zh-CN" altLang="zh-CN" sz="140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067239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 y="159545"/>
            <a:ext cx="8460433" cy="990600"/>
          </a:xfrm>
        </p:spPr>
        <p:txBody>
          <a:bodyPr wrap="square" numCol="1" anchorCtr="0" compatLnSpc="1">
            <a:prstTxWarp prst="textNoShape">
              <a:avLst/>
            </a:prstTxWarp>
            <a:noAutofit/>
          </a:bodyPr>
          <a:lstStyle/>
          <a:p>
            <a:r>
              <a:rPr lang="zh-CN" altLang="en-US" sz="3600" dirty="0">
                <a:latin typeface="微软雅黑" panose="020B0503020204020204" pitchFamily="34" charset="-122"/>
                <a:ea typeface="微软雅黑" panose="020B0503020204020204" pitchFamily="34" charset="-122"/>
                <a:cs typeface="Arial Unicode MS" panose="020B0604020202020204" pitchFamily="34" charset="-122"/>
              </a:rPr>
              <a:t>关于慢阻肺筛查的论述</a:t>
            </a:r>
            <a:r>
              <a:rPr lang="en-US" altLang="zh-CN" sz="3600" dirty="0">
                <a:latin typeface="微软雅黑" panose="020B0503020204020204" pitchFamily="34" charset="-122"/>
                <a:ea typeface="微软雅黑" panose="020B0503020204020204" pitchFamily="34" charset="-122"/>
                <a:cs typeface="Arial Unicode MS" panose="020B0604020202020204" pitchFamily="34" charset="-122"/>
              </a:rPr>
              <a:t>—GOLD2017</a:t>
            </a:r>
            <a:endParaRPr lang="zh-CN" altLang="en-US" sz="3600"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6867" name="Rectangle 3"/>
          <p:cNvSpPr>
            <a:spLocks noGrp="1" noChangeArrowheads="1"/>
          </p:cNvSpPr>
          <p:nvPr>
            <p:ph idx="1"/>
          </p:nvPr>
        </p:nvSpPr>
        <p:spPr>
          <a:xfrm>
            <a:off x="260350" y="1340768"/>
            <a:ext cx="8578850" cy="3984625"/>
          </a:xfrm>
        </p:spPr>
        <p:txBody>
          <a:bodyPr>
            <a:noAutofit/>
          </a:bodyPr>
          <a:lstStyle/>
          <a:p>
            <a:pPr>
              <a:lnSpc>
                <a:spcPct val="150000"/>
              </a:lnSpc>
              <a:spcBef>
                <a:spcPts val="800"/>
              </a:spcBef>
            </a:pPr>
            <a:r>
              <a:rPr lang="zh-CN" altLang="en-US" sz="2000" dirty="0">
                <a:latin typeface="微软雅黑" panose="020B0503020204020204" pitchFamily="34" charset="-122"/>
                <a:ea typeface="微软雅黑" panose="020B0503020204020204" pitchFamily="34" charset="-122"/>
              </a:rPr>
              <a:t>普通人群中应用肺功能筛查的作用存在争议</a:t>
            </a:r>
          </a:p>
          <a:p>
            <a:pPr>
              <a:lnSpc>
                <a:spcPct val="150000"/>
              </a:lnSpc>
              <a:spcBef>
                <a:spcPts val="800"/>
              </a:spcBef>
            </a:pPr>
            <a:r>
              <a:rPr lang="zh-CN" altLang="en-US" sz="2000" dirty="0">
                <a:latin typeface="微软雅黑" panose="020B0503020204020204" pitchFamily="34" charset="-122"/>
                <a:ea typeface="微软雅黑" panose="020B0503020204020204" pitchFamily="34" charset="-122"/>
              </a:rPr>
              <a:t>无症状人群、无显著烟草或毒性物质接触史，肺功能筛查可能无指征</a:t>
            </a:r>
          </a:p>
          <a:p>
            <a:pPr>
              <a:lnSpc>
                <a:spcPct val="150000"/>
              </a:lnSpc>
              <a:spcBef>
                <a:spcPts val="800"/>
              </a:spcBef>
            </a:pPr>
            <a:r>
              <a:rPr lang="zh-CN" altLang="en-US" sz="2000" dirty="0">
                <a:latin typeface="微软雅黑" panose="020B0503020204020204" pitchFamily="34" charset="-122"/>
                <a:ea typeface="微软雅黑" panose="020B0503020204020204" pitchFamily="34" charset="-122"/>
              </a:rPr>
              <a:t>合并症状或危险因素（如 </a:t>
            </a:r>
            <a:r>
              <a:rPr lang="en-US" altLang="zh-CN" sz="2000" dirty="0">
                <a:latin typeface="微软雅黑" panose="020B0503020204020204" pitchFamily="34" charset="-122"/>
                <a:ea typeface="微软雅黑" panose="020B0503020204020204" pitchFamily="34" charset="-122"/>
              </a:rPr>
              <a:t>&gt;20 </a:t>
            </a:r>
            <a:r>
              <a:rPr lang="zh-CN" altLang="en-US" sz="2000" dirty="0">
                <a:latin typeface="微软雅黑" panose="020B0503020204020204" pitchFamily="34" charset="-122"/>
                <a:ea typeface="微软雅黑" panose="020B0503020204020204" pitchFamily="34" charset="-122"/>
              </a:rPr>
              <a:t>包年吸烟史或反复肺部感染），慢阻肺可能相对较高，肺功能应作为早期发现慢阻肺病例的方法</a:t>
            </a:r>
          </a:p>
          <a:p>
            <a:pPr>
              <a:lnSpc>
                <a:spcPct val="150000"/>
              </a:lnSpc>
              <a:spcBef>
                <a:spcPts val="800"/>
              </a:spcBef>
            </a:pPr>
            <a:r>
              <a:rPr lang="zh-CN" altLang="en-US" sz="2000" dirty="0">
                <a:latin typeface="微软雅黑" panose="020B0503020204020204" pitchFamily="34" charset="-122"/>
                <a:ea typeface="微软雅黑" panose="020B0503020204020204" pitchFamily="34" charset="-122"/>
              </a:rPr>
              <a:t> 尚无资料表明肺功能筛查能有效地指导治疗，或筛查发现的慢阻肺患者，在出现显著症状前可改善预后</a:t>
            </a:r>
          </a:p>
          <a:p>
            <a:pPr>
              <a:lnSpc>
                <a:spcPct val="150000"/>
              </a:lnSpc>
              <a:spcBef>
                <a:spcPts val="800"/>
              </a:spcBef>
            </a:pPr>
            <a:r>
              <a:rPr lang="zh-CN" altLang="en-US" sz="2000" dirty="0">
                <a:latin typeface="微软雅黑" panose="020B0503020204020204" pitchFamily="34" charset="-122"/>
                <a:ea typeface="微软雅黑" panose="020B0503020204020204" pitchFamily="34" charset="-122"/>
              </a:rPr>
              <a:t> 应用肺功能筛查，不能使发现的未诊断慢阻肺患者从现有治疗中获益</a:t>
            </a:r>
          </a:p>
          <a:p>
            <a:pPr>
              <a:lnSpc>
                <a:spcPct val="150000"/>
              </a:lnSpc>
              <a:spcBef>
                <a:spcPts val="800"/>
              </a:spcBef>
            </a:pPr>
            <a:r>
              <a:rPr lang="en-US" altLang="zh-CN" sz="2000" dirty="0">
                <a:solidFill>
                  <a:srgbClr val="CC0099"/>
                </a:solidFill>
                <a:latin typeface="微软雅黑" panose="020B0503020204020204" pitchFamily="34" charset="-122"/>
                <a:ea typeface="微软雅黑" panose="020B0503020204020204" pitchFamily="34" charset="-122"/>
              </a:rPr>
              <a:t>GOLD </a:t>
            </a:r>
            <a:r>
              <a:rPr lang="zh-CN" altLang="en-US" sz="2000" dirty="0">
                <a:solidFill>
                  <a:srgbClr val="CC0099"/>
                </a:solidFill>
                <a:latin typeface="微软雅黑" panose="020B0503020204020204" pitchFamily="34" charset="-122"/>
                <a:ea typeface="微软雅黑" panose="020B0503020204020204" pitchFamily="34" charset="-122"/>
              </a:rPr>
              <a:t>推荐积极发现慢阻肺病例，即：对有症状和</a:t>
            </a:r>
            <a:r>
              <a:rPr lang="en-US" altLang="zh-CN" sz="2000" dirty="0">
                <a:solidFill>
                  <a:srgbClr val="CC0099"/>
                </a:solidFill>
                <a:latin typeface="微软雅黑" panose="020B0503020204020204" pitchFamily="34" charset="-122"/>
                <a:ea typeface="微软雅黑" panose="020B0503020204020204" pitchFamily="34" charset="-122"/>
              </a:rPr>
              <a:t>/</a:t>
            </a:r>
            <a:r>
              <a:rPr lang="zh-CN" altLang="en-US" sz="2000" dirty="0">
                <a:solidFill>
                  <a:srgbClr val="CC0099"/>
                </a:solidFill>
                <a:latin typeface="微软雅黑" panose="020B0503020204020204" pitchFamily="34" charset="-122"/>
                <a:ea typeface="微软雅黑" panose="020B0503020204020204" pitchFamily="34" charset="-122"/>
              </a:rPr>
              <a:t>或有危险因素的患者进行肺功能检查，但不对普通人群进行肺功能筛查</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21</a:t>
            </a:fld>
            <a:endParaRPr lang="zh-CN" altLang="en-US"/>
          </a:p>
        </p:txBody>
      </p:sp>
    </p:spTree>
    <p:extLst>
      <p:ext uri="{BB962C8B-B14F-4D97-AF65-F5344CB8AC3E}">
        <p14:creationId xmlns:p14="http://schemas.microsoft.com/office/powerpoint/2010/main" val="1376209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8D2C1304-7178-43E0-A64B-265045E14B5F}"/>
              </a:ext>
            </a:extLst>
          </p:cNvPr>
          <p:cNvSpPr/>
          <p:nvPr/>
        </p:nvSpPr>
        <p:spPr>
          <a:xfrm>
            <a:off x="3256053" y="1257871"/>
            <a:ext cx="5697447" cy="1689698"/>
          </a:xfrm>
          <a:prstGeom prst="roundRect">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zh-CN" altLang="en-US" b="1" dirty="0">
              <a:latin typeface="微软雅黑" pitchFamily="34" charset="-122"/>
              <a:ea typeface="微软雅黑" pitchFamily="34" charset="-122"/>
            </a:endParaRPr>
          </a:p>
        </p:txBody>
      </p:sp>
      <p:sp>
        <p:nvSpPr>
          <p:cNvPr id="50181" name="矩形 3">
            <a:extLst>
              <a:ext uri="{FF2B5EF4-FFF2-40B4-BE49-F238E27FC236}">
                <a16:creationId xmlns:a16="http://schemas.microsoft.com/office/drawing/2014/main" id="{89994B56-5384-4AF5-A670-FBB46D47BA32}"/>
              </a:ext>
            </a:extLst>
          </p:cNvPr>
          <p:cNvSpPr>
            <a:spLocks noChangeArrowheads="1"/>
          </p:cNvSpPr>
          <p:nvPr/>
        </p:nvSpPr>
        <p:spPr bwMode="auto">
          <a:xfrm>
            <a:off x="0" y="-17382"/>
            <a:ext cx="91440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a:spcBef>
                <a:spcPct val="0"/>
              </a:spcBef>
              <a:buFont typeface="Arial" panose="020B0604020202020204" pitchFamily="34" charset="0"/>
              <a:buNone/>
            </a:pPr>
            <a:r>
              <a:rPr lang="zh-CN" altLang="en-US" b="1" dirty="0">
                <a:solidFill>
                  <a:srgbClr val="FFFF00"/>
                </a:solidFill>
                <a:latin typeface="微软雅黑" panose="020B0503020204020204" pitchFamily="34" charset="-122"/>
                <a:ea typeface="微软雅黑" panose="020B0503020204020204" pitchFamily="34" charset="-122"/>
              </a:rPr>
              <a:t>慢性支气管炎患者需进行肺功能检查，</a:t>
            </a:r>
            <a:endParaRPr lang="en-US" altLang="zh-CN" b="1" dirty="0">
              <a:solidFill>
                <a:srgbClr val="FFFF00"/>
              </a:solidFill>
              <a:latin typeface="微软雅黑" panose="020B0503020204020204" pitchFamily="34" charset="-122"/>
              <a:ea typeface="微软雅黑" panose="020B0503020204020204" pitchFamily="34" charset="-122"/>
            </a:endParaRPr>
          </a:p>
          <a:p>
            <a:pPr>
              <a:spcBef>
                <a:spcPct val="0"/>
              </a:spcBef>
              <a:buFont typeface="Arial" panose="020B0604020202020204" pitchFamily="34" charset="0"/>
              <a:buNone/>
            </a:pPr>
            <a:r>
              <a:rPr lang="zh-CN" altLang="en-US" b="1" dirty="0">
                <a:solidFill>
                  <a:srgbClr val="FFFF00"/>
                </a:solidFill>
                <a:latin typeface="微软雅黑" panose="020B0503020204020204" pitchFamily="34" charset="-122"/>
                <a:ea typeface="微软雅黑" panose="020B0503020204020204" pitchFamily="34" charset="-122"/>
              </a:rPr>
              <a:t>以确诊是否为慢阻肺，进而进行规范治疗治疗</a:t>
            </a:r>
          </a:p>
        </p:txBody>
      </p:sp>
      <p:sp>
        <p:nvSpPr>
          <p:cNvPr id="50182" name="矩形 19">
            <a:extLst>
              <a:ext uri="{FF2B5EF4-FFF2-40B4-BE49-F238E27FC236}">
                <a16:creationId xmlns:a16="http://schemas.microsoft.com/office/drawing/2014/main" id="{36A5C559-061E-4DE8-AF69-DB2EEAF20232}"/>
              </a:ext>
            </a:extLst>
          </p:cNvPr>
          <p:cNvSpPr>
            <a:spLocks noChangeArrowheads="1"/>
          </p:cNvSpPr>
          <p:nvPr/>
        </p:nvSpPr>
        <p:spPr bwMode="auto">
          <a:xfrm>
            <a:off x="3916363" y="6477000"/>
            <a:ext cx="52085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algn="r">
              <a:spcBef>
                <a:spcPct val="0"/>
              </a:spcBef>
              <a:buFont typeface="Arial" panose="020B0604020202020204" pitchFamily="34" charset="0"/>
              <a:buNone/>
            </a:pPr>
            <a:r>
              <a:rPr lang="en-US" altLang="zh-CN" sz="900">
                <a:latin typeface="微软雅黑" panose="020B0503020204020204" pitchFamily="34" charset="-122"/>
                <a:ea typeface="微软雅黑" panose="020B0503020204020204" pitchFamily="34" charset="-122"/>
              </a:rPr>
              <a:t>1. </a:t>
            </a:r>
            <a:r>
              <a:rPr lang="zh-CN" altLang="en-US" sz="900">
                <a:latin typeface="微软雅黑" panose="020B0503020204020204" pitchFamily="34" charset="-122"/>
                <a:ea typeface="微软雅黑" panose="020B0503020204020204" pitchFamily="34" charset="-122"/>
              </a:rPr>
              <a:t>中华医学会呼吸病学分会慢性阻塞性肺疾病学组.中华结核和呼吸杂志.2013;36(4);1-10.</a:t>
            </a:r>
            <a:endParaRPr lang="en-US" altLang="zh-CN" sz="900">
              <a:latin typeface="微软雅黑" panose="020B0503020204020204" pitchFamily="34" charset="-122"/>
              <a:ea typeface="微软雅黑" panose="020B0503020204020204" pitchFamily="34" charset="-122"/>
            </a:endParaRPr>
          </a:p>
          <a:p>
            <a:pPr algn="r">
              <a:spcBef>
                <a:spcPct val="0"/>
              </a:spcBef>
              <a:buFont typeface="Arial" panose="020B0604020202020204" pitchFamily="34" charset="0"/>
              <a:buNone/>
            </a:pPr>
            <a:r>
              <a:rPr lang="en-US" altLang="zh-CN" sz="900">
                <a:latin typeface="微软雅黑" panose="020B0503020204020204" pitchFamily="34" charset="-122"/>
                <a:ea typeface="微软雅黑" panose="020B0503020204020204" pitchFamily="34" charset="-122"/>
              </a:rPr>
              <a:t>2. Global Strategy for the Diagnosis, Management, and Prevention of COPD. Updated 2015</a:t>
            </a:r>
          </a:p>
        </p:txBody>
      </p:sp>
      <p:pic>
        <p:nvPicPr>
          <p:cNvPr id="50183" name="图片 20">
            <a:extLst>
              <a:ext uri="{FF2B5EF4-FFF2-40B4-BE49-F238E27FC236}">
                <a16:creationId xmlns:a16="http://schemas.microsoft.com/office/drawing/2014/main" id="{AA2B70DF-4C8B-498D-BE3F-556882DFFDF5}"/>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15913" y="1257300"/>
            <a:ext cx="1951037" cy="184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4" name="文本框 11">
            <a:extLst>
              <a:ext uri="{FF2B5EF4-FFF2-40B4-BE49-F238E27FC236}">
                <a16:creationId xmlns:a16="http://schemas.microsoft.com/office/drawing/2014/main" id="{9B403265-4B0C-44F4-A50C-BDD58620F677}"/>
              </a:ext>
            </a:extLst>
          </p:cNvPr>
          <p:cNvSpPr txBox="1">
            <a:spLocks noChangeArrowheads="1"/>
          </p:cNvSpPr>
          <p:nvPr/>
        </p:nvSpPr>
        <p:spPr bwMode="auto">
          <a:xfrm>
            <a:off x="2433638" y="1277938"/>
            <a:ext cx="430212"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a:spcBef>
                <a:spcPct val="0"/>
              </a:spcBef>
              <a:buFont typeface="Arial" panose="020B0604020202020204" pitchFamily="34" charset="0"/>
              <a:buNone/>
            </a:pPr>
            <a:r>
              <a:rPr lang="zh-CN" altLang="en-US" sz="1600" b="1">
                <a:latin typeface="微软雅黑" panose="020B0503020204020204" pitchFamily="34" charset="-122"/>
                <a:ea typeface="微软雅黑" panose="020B0503020204020204" pitchFamily="34" charset="-122"/>
              </a:rPr>
              <a:t>慢性支气管炎患者</a:t>
            </a:r>
          </a:p>
        </p:txBody>
      </p:sp>
      <p:sp>
        <p:nvSpPr>
          <p:cNvPr id="50185" name="矩形 16">
            <a:extLst>
              <a:ext uri="{FF2B5EF4-FFF2-40B4-BE49-F238E27FC236}">
                <a16:creationId xmlns:a16="http://schemas.microsoft.com/office/drawing/2014/main" id="{688DC39D-182D-4674-94EA-DC1DCA0D3889}"/>
              </a:ext>
            </a:extLst>
          </p:cNvPr>
          <p:cNvSpPr>
            <a:spLocks noChangeArrowheads="1"/>
          </p:cNvSpPr>
          <p:nvPr/>
        </p:nvSpPr>
        <p:spPr bwMode="auto">
          <a:xfrm>
            <a:off x="3389313" y="1538288"/>
            <a:ext cx="54451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a:lnSpc>
                <a:spcPct val="150000"/>
              </a:lnSpc>
              <a:spcBef>
                <a:spcPct val="0"/>
              </a:spcBef>
              <a:buFont typeface="Arial" panose="020B0604020202020204" pitchFamily="34" charset="0"/>
              <a:buNone/>
            </a:pPr>
            <a:r>
              <a:rPr lang="zh-CN" altLang="en-US" sz="1600" b="1">
                <a:solidFill>
                  <a:schemeClr val="bg1"/>
                </a:solidFill>
                <a:latin typeface="微软雅黑" panose="020B0503020204020204" pitchFamily="34" charset="-122"/>
                <a:ea typeface="微软雅黑" panose="020B0503020204020204" pitchFamily="34" charset="-122"/>
              </a:rPr>
              <a:t>慢性支气管炎是指在除外慢性咳嗽的其他已知原因后，患者每年咳嗽、咳痰</a:t>
            </a:r>
            <a:r>
              <a:rPr lang="en-US" altLang="zh-CN" sz="1600" b="1">
                <a:solidFill>
                  <a:schemeClr val="bg1"/>
                </a:solidFill>
                <a:latin typeface="微软雅黑" panose="020B0503020204020204" pitchFamily="34" charset="-122"/>
                <a:ea typeface="微软雅黑" panose="020B0503020204020204" pitchFamily="34" charset="-122"/>
              </a:rPr>
              <a:t>3</a:t>
            </a:r>
            <a:r>
              <a:rPr lang="zh-CN" altLang="en-US" sz="1600" b="1">
                <a:solidFill>
                  <a:schemeClr val="bg1"/>
                </a:solidFill>
                <a:latin typeface="微软雅黑" panose="020B0503020204020204" pitchFamily="34" charset="-122"/>
                <a:ea typeface="微软雅黑" panose="020B0503020204020204" pitchFamily="34" charset="-122"/>
              </a:rPr>
              <a:t>个月以上，并连续</a:t>
            </a:r>
            <a:r>
              <a:rPr lang="en-US" altLang="zh-CN" sz="1600" b="1">
                <a:solidFill>
                  <a:schemeClr val="bg1"/>
                </a:solidFill>
                <a:latin typeface="微软雅黑" panose="020B0503020204020204" pitchFamily="34" charset="-122"/>
                <a:ea typeface="微软雅黑" panose="020B0503020204020204" pitchFamily="34" charset="-122"/>
              </a:rPr>
              <a:t>2</a:t>
            </a:r>
            <a:r>
              <a:rPr lang="zh-CN" altLang="en-US" sz="1600" b="1">
                <a:solidFill>
                  <a:schemeClr val="bg1"/>
                </a:solidFill>
                <a:latin typeface="微软雅黑" panose="020B0503020204020204" pitchFamily="34" charset="-122"/>
                <a:ea typeface="微软雅黑" panose="020B0503020204020204" pitchFamily="34" charset="-122"/>
              </a:rPr>
              <a:t>年以上者。</a:t>
            </a:r>
            <a:endParaRPr lang="en-US" altLang="zh-CN" sz="1600" b="1">
              <a:solidFill>
                <a:schemeClr val="bg1"/>
              </a:solidFill>
              <a:latin typeface="微软雅黑" panose="020B0503020204020204" pitchFamily="34" charset="-122"/>
              <a:ea typeface="微软雅黑" panose="020B0503020204020204" pitchFamily="34" charset="-122"/>
            </a:endParaRPr>
          </a:p>
          <a:p>
            <a:pPr>
              <a:lnSpc>
                <a:spcPct val="150000"/>
              </a:lnSpc>
              <a:spcBef>
                <a:spcPct val="0"/>
              </a:spcBef>
              <a:buFont typeface="Arial" panose="020B0604020202020204" pitchFamily="34" charset="0"/>
              <a:buNone/>
            </a:pPr>
            <a:r>
              <a:rPr lang="en-US" altLang="zh-CN" sz="1600" b="1">
                <a:solidFill>
                  <a:schemeClr val="bg1"/>
                </a:solidFill>
                <a:latin typeface="微软雅黑" panose="020B0503020204020204" pitchFamily="34" charset="-122"/>
                <a:ea typeface="微软雅黑" panose="020B0503020204020204" pitchFamily="34" charset="-122"/>
              </a:rPr>
              <a:t>                          ——</a:t>
            </a:r>
            <a:r>
              <a:rPr lang="zh-CN" altLang="en-US" sz="1600" b="1">
                <a:solidFill>
                  <a:schemeClr val="bg1"/>
                </a:solidFill>
                <a:latin typeface="微软雅黑" panose="020B0503020204020204" pitchFamily="34" charset="-122"/>
                <a:ea typeface="微软雅黑" panose="020B0503020204020204" pitchFamily="34" charset="-122"/>
              </a:rPr>
              <a:t>中国慢性阻塞性肺病诊治指南</a:t>
            </a:r>
            <a:r>
              <a:rPr lang="en-US" altLang="zh-CN" sz="1600" b="1">
                <a:solidFill>
                  <a:schemeClr val="bg1"/>
                </a:solidFill>
                <a:latin typeface="微软雅黑" panose="020B0503020204020204" pitchFamily="34" charset="-122"/>
                <a:ea typeface="微软雅黑" panose="020B0503020204020204" pitchFamily="34" charset="-122"/>
              </a:rPr>
              <a:t>2013</a:t>
            </a:r>
            <a:endParaRPr lang="zh-CN" altLang="en-US" sz="1600" b="1">
              <a:solidFill>
                <a:schemeClr val="bg1"/>
              </a:solidFill>
              <a:latin typeface="微软雅黑" panose="020B0503020204020204" pitchFamily="34" charset="-122"/>
              <a:ea typeface="微软雅黑" panose="020B0503020204020204" pitchFamily="34" charset="-122"/>
            </a:endParaRPr>
          </a:p>
        </p:txBody>
      </p:sp>
      <p:sp>
        <p:nvSpPr>
          <p:cNvPr id="10" name="右箭头 9">
            <a:extLst>
              <a:ext uri="{FF2B5EF4-FFF2-40B4-BE49-F238E27FC236}">
                <a16:creationId xmlns:a16="http://schemas.microsoft.com/office/drawing/2014/main" id="{A7359873-D879-4AE8-905B-2B9F78BDAB0D}"/>
              </a:ext>
            </a:extLst>
          </p:cNvPr>
          <p:cNvSpPr/>
          <p:nvPr/>
        </p:nvSpPr>
        <p:spPr>
          <a:xfrm rot="5400000">
            <a:off x="1012276" y="2941860"/>
            <a:ext cx="634158" cy="1073453"/>
          </a:xfrm>
          <a:prstGeom prst="rightArrow">
            <a:avLst/>
          </a:prstGeom>
          <a:gradFill>
            <a:gsLst>
              <a:gs pos="0">
                <a:schemeClr val="bg1"/>
              </a:gs>
              <a:gs pos="99000">
                <a:srgbClr val="FF0000"/>
              </a:gs>
            </a:gsLst>
            <a:lin ang="0" scaled="1"/>
          </a:gradFill>
          <a:ln>
            <a:gradFill flip="none" rotWithShape="1">
              <a:gsLst>
                <a:gs pos="0">
                  <a:srgbClr val="FF0000"/>
                </a:gs>
                <a:gs pos="100000">
                  <a:schemeClr val="bg1"/>
                </a:gs>
              </a:gsLst>
              <a:lin ang="108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50189" name="组合 12">
            <a:extLst>
              <a:ext uri="{FF2B5EF4-FFF2-40B4-BE49-F238E27FC236}">
                <a16:creationId xmlns:a16="http://schemas.microsoft.com/office/drawing/2014/main" id="{F519ECCC-B302-4021-AFFF-BDBC36376558}"/>
              </a:ext>
            </a:extLst>
          </p:cNvPr>
          <p:cNvGrpSpPr>
            <a:grpSpLocks/>
          </p:cNvGrpSpPr>
          <p:nvPr/>
        </p:nvGrpSpPr>
        <p:grpSpPr bwMode="auto">
          <a:xfrm>
            <a:off x="296863" y="4000500"/>
            <a:ext cx="2089150" cy="1887538"/>
            <a:chOff x="6338807" y="-133350"/>
            <a:chExt cx="2088133" cy="1888360"/>
          </a:xfrm>
        </p:grpSpPr>
        <p:sp>
          <p:nvSpPr>
            <p:cNvPr id="14" name="圆角矩形 13">
              <a:extLst>
                <a:ext uri="{FF2B5EF4-FFF2-40B4-BE49-F238E27FC236}">
                  <a16:creationId xmlns:a16="http://schemas.microsoft.com/office/drawing/2014/main" id="{526AD48A-EBA1-4575-A367-5A2D86B47E3D}"/>
                </a:ext>
              </a:extLst>
            </p:cNvPr>
            <p:cNvSpPr/>
            <p:nvPr/>
          </p:nvSpPr>
          <p:spPr>
            <a:xfrm>
              <a:off x="6338807" y="-133350"/>
              <a:ext cx="2088133" cy="1888360"/>
            </a:xfrm>
            <a:prstGeom prst="roundRect">
              <a:avLst>
                <a:gd name="adj" fmla="val 5000"/>
              </a:avLst>
            </a:prstGeom>
          </p:spPr>
          <p:style>
            <a:lnRef idx="0">
              <a:schemeClr val="accent2">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15" name="圆角矩形 4">
              <a:extLst>
                <a:ext uri="{FF2B5EF4-FFF2-40B4-BE49-F238E27FC236}">
                  <a16:creationId xmlns:a16="http://schemas.microsoft.com/office/drawing/2014/main" id="{1997AD10-9AE8-470D-917A-8B080573220D}"/>
                </a:ext>
              </a:extLst>
            </p:cNvPr>
            <p:cNvSpPr/>
            <p:nvPr/>
          </p:nvSpPr>
          <p:spPr>
            <a:xfrm rot="16200000">
              <a:off x="5921576" y="564854"/>
              <a:ext cx="1548487" cy="41889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0" tIns="58293" rIns="75565" bIns="0" spcCol="1270"/>
            <a:lstStyle/>
            <a:p>
              <a:pPr algn="r" defTabSz="755650">
                <a:lnSpc>
                  <a:spcPct val="90000"/>
                </a:lnSpc>
                <a:spcAft>
                  <a:spcPct val="35000"/>
                </a:spcAft>
                <a:defRPr/>
              </a:pPr>
              <a:r>
                <a:rPr lang="en-US" altLang="zh-CN" sz="1700" dirty="0">
                  <a:latin typeface="微软雅黑" pitchFamily="34" charset="-122"/>
                  <a:ea typeface="微软雅黑" pitchFamily="34" charset="-122"/>
                </a:rPr>
                <a:t> </a:t>
              </a:r>
              <a:endParaRPr lang="zh-CN" altLang="en-US" sz="1700" dirty="0">
                <a:latin typeface="微软雅黑" pitchFamily="34" charset="-122"/>
                <a:ea typeface="微软雅黑" pitchFamily="34" charset="-122"/>
              </a:endParaRPr>
            </a:p>
          </p:txBody>
        </p:sp>
      </p:grpSp>
      <p:sp>
        <p:nvSpPr>
          <p:cNvPr id="2" name="矩形 1">
            <a:extLst>
              <a:ext uri="{FF2B5EF4-FFF2-40B4-BE49-F238E27FC236}">
                <a16:creationId xmlns:a16="http://schemas.microsoft.com/office/drawing/2014/main" id="{AA40AC8D-A5B1-4C34-8B9A-FD2651D42B25}"/>
              </a:ext>
            </a:extLst>
          </p:cNvPr>
          <p:cNvSpPr/>
          <p:nvPr/>
        </p:nvSpPr>
        <p:spPr>
          <a:xfrm>
            <a:off x="503238" y="4000500"/>
            <a:ext cx="1687512" cy="1852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zh-CN" altLang="en-US" sz="2000" b="1" dirty="0">
                <a:solidFill>
                  <a:schemeClr val="tx1"/>
                </a:solidFill>
                <a:latin typeface="微软雅黑" pitchFamily="34" charset="-122"/>
                <a:ea typeface="微软雅黑" pitchFamily="34" charset="-122"/>
              </a:rPr>
              <a:t>肺功能检查</a:t>
            </a:r>
          </a:p>
          <a:p>
            <a:pPr algn="ctr">
              <a:lnSpc>
                <a:spcPct val="150000"/>
              </a:lnSpc>
              <a:defRPr/>
            </a:pPr>
            <a:r>
              <a:rPr lang="zh-CN" altLang="en-US" b="1" dirty="0">
                <a:solidFill>
                  <a:schemeClr val="tx1"/>
                </a:solidFill>
                <a:latin typeface="微软雅黑" pitchFamily="34" charset="-122"/>
                <a:ea typeface="微软雅黑" pitchFamily="34" charset="-122"/>
              </a:rPr>
              <a:t>持续气流受限（</a:t>
            </a:r>
            <a:r>
              <a:rPr lang="en-US" altLang="zh-CN" b="1" dirty="0">
                <a:solidFill>
                  <a:srgbClr val="FF0000"/>
                </a:solidFill>
                <a:latin typeface="微软雅黑" pitchFamily="34" charset="-122"/>
                <a:ea typeface="微软雅黑" pitchFamily="34" charset="-122"/>
                <a:cs typeface="Times New Roman" pitchFamily="18" charset="0"/>
              </a:rPr>
              <a:t>FEV</a:t>
            </a:r>
            <a:r>
              <a:rPr lang="en-US" altLang="zh-CN" b="1" baseline="-25000" dirty="0">
                <a:solidFill>
                  <a:srgbClr val="FF0000"/>
                </a:solidFill>
                <a:latin typeface="微软雅黑" pitchFamily="34" charset="-122"/>
                <a:ea typeface="微软雅黑" pitchFamily="34" charset="-122"/>
                <a:cs typeface="Times New Roman" pitchFamily="18" charset="0"/>
              </a:rPr>
              <a:t>1 </a:t>
            </a:r>
            <a:r>
              <a:rPr lang="en-US" altLang="zh-CN" b="1" dirty="0">
                <a:solidFill>
                  <a:srgbClr val="FF0000"/>
                </a:solidFill>
                <a:latin typeface="微软雅黑" pitchFamily="34" charset="-122"/>
                <a:ea typeface="微软雅黑" pitchFamily="34" charset="-122"/>
                <a:cs typeface="Times New Roman" pitchFamily="18" charset="0"/>
              </a:rPr>
              <a:t>/FVC &lt; 70%</a:t>
            </a:r>
            <a:r>
              <a:rPr lang="zh-CN" altLang="en-US" b="1" dirty="0">
                <a:solidFill>
                  <a:schemeClr val="tx1"/>
                </a:solidFill>
                <a:latin typeface="微软雅黑" pitchFamily="34" charset="-122"/>
                <a:ea typeface="微软雅黑" pitchFamily="34" charset="-122"/>
              </a:rPr>
              <a:t>）</a:t>
            </a:r>
          </a:p>
        </p:txBody>
      </p:sp>
      <p:grpSp>
        <p:nvGrpSpPr>
          <p:cNvPr id="50191" name="组合 17">
            <a:extLst>
              <a:ext uri="{FF2B5EF4-FFF2-40B4-BE49-F238E27FC236}">
                <a16:creationId xmlns:a16="http://schemas.microsoft.com/office/drawing/2014/main" id="{0EDB9636-1B60-4355-97D6-C5C6E1B70775}"/>
              </a:ext>
            </a:extLst>
          </p:cNvPr>
          <p:cNvGrpSpPr>
            <a:grpSpLocks/>
          </p:cNvGrpSpPr>
          <p:nvPr/>
        </p:nvGrpSpPr>
        <p:grpSpPr bwMode="auto">
          <a:xfrm>
            <a:off x="2447925" y="3995738"/>
            <a:ext cx="2087563" cy="1887537"/>
            <a:chOff x="6338807" y="-133350"/>
            <a:chExt cx="2088133" cy="1888360"/>
          </a:xfrm>
        </p:grpSpPr>
        <p:sp>
          <p:nvSpPr>
            <p:cNvPr id="19" name="圆角矩形 18">
              <a:extLst>
                <a:ext uri="{FF2B5EF4-FFF2-40B4-BE49-F238E27FC236}">
                  <a16:creationId xmlns:a16="http://schemas.microsoft.com/office/drawing/2014/main" id="{A754BFF8-DF62-4AA2-8AE2-08728DA1F295}"/>
                </a:ext>
              </a:extLst>
            </p:cNvPr>
            <p:cNvSpPr/>
            <p:nvPr/>
          </p:nvSpPr>
          <p:spPr>
            <a:xfrm>
              <a:off x="6338807" y="-133350"/>
              <a:ext cx="2088133" cy="1888360"/>
            </a:xfrm>
            <a:prstGeom prst="roundRect">
              <a:avLst>
                <a:gd name="adj" fmla="val 5000"/>
              </a:avLst>
            </a:prstGeom>
          </p:spPr>
          <p:style>
            <a:lnRef idx="0">
              <a:schemeClr val="accent2">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22" name="圆角矩形 4">
              <a:extLst>
                <a:ext uri="{FF2B5EF4-FFF2-40B4-BE49-F238E27FC236}">
                  <a16:creationId xmlns:a16="http://schemas.microsoft.com/office/drawing/2014/main" id="{B216E921-D2C6-4F3D-ADE7-5648F6C03386}"/>
                </a:ext>
              </a:extLst>
            </p:cNvPr>
            <p:cNvSpPr/>
            <p:nvPr/>
          </p:nvSpPr>
          <p:spPr>
            <a:xfrm rot="16200000">
              <a:off x="5921055" y="565489"/>
              <a:ext cx="1548487" cy="41762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0" tIns="58293" rIns="75565" bIns="0" spcCol="1270"/>
            <a:lstStyle/>
            <a:p>
              <a:pPr algn="r" defTabSz="755650">
                <a:lnSpc>
                  <a:spcPct val="90000"/>
                </a:lnSpc>
                <a:spcAft>
                  <a:spcPct val="35000"/>
                </a:spcAft>
                <a:defRPr/>
              </a:pPr>
              <a:r>
                <a:rPr lang="en-US" altLang="zh-CN" sz="1700" dirty="0">
                  <a:latin typeface="微软雅黑" pitchFamily="34" charset="-122"/>
                  <a:ea typeface="微软雅黑" pitchFamily="34" charset="-122"/>
                </a:rPr>
                <a:t> </a:t>
              </a:r>
              <a:endParaRPr lang="zh-CN" altLang="en-US" sz="1700" dirty="0">
                <a:latin typeface="微软雅黑" pitchFamily="34" charset="-122"/>
                <a:ea typeface="微软雅黑" pitchFamily="34" charset="-122"/>
              </a:endParaRPr>
            </a:p>
          </p:txBody>
        </p:sp>
      </p:grpSp>
      <p:sp>
        <p:nvSpPr>
          <p:cNvPr id="23" name="矩形 22">
            <a:extLst>
              <a:ext uri="{FF2B5EF4-FFF2-40B4-BE49-F238E27FC236}">
                <a16:creationId xmlns:a16="http://schemas.microsoft.com/office/drawing/2014/main" id="{C7FEC952-49CA-4FAD-A2A6-D8B3E745641C}"/>
              </a:ext>
            </a:extLst>
          </p:cNvPr>
          <p:cNvSpPr/>
          <p:nvPr/>
        </p:nvSpPr>
        <p:spPr>
          <a:xfrm>
            <a:off x="2690813" y="4030663"/>
            <a:ext cx="1689100" cy="18526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zh-CN" altLang="en-US" sz="3200" b="1" dirty="0">
                <a:solidFill>
                  <a:schemeClr val="tx1"/>
                </a:solidFill>
                <a:latin typeface="微软雅黑" pitchFamily="34" charset="-122"/>
                <a:ea typeface="微软雅黑" pitchFamily="34" charset="-122"/>
              </a:rPr>
              <a:t>慢阻肺确诊</a:t>
            </a:r>
          </a:p>
        </p:txBody>
      </p:sp>
      <p:sp>
        <p:nvSpPr>
          <p:cNvPr id="25" name="流程图: 摘录 24">
            <a:extLst>
              <a:ext uri="{FF2B5EF4-FFF2-40B4-BE49-F238E27FC236}">
                <a16:creationId xmlns:a16="http://schemas.microsoft.com/office/drawing/2014/main" id="{BD6BD65F-A68D-4C90-9A68-128104B1ED06}"/>
              </a:ext>
            </a:extLst>
          </p:cNvPr>
          <p:cNvSpPr/>
          <p:nvPr/>
        </p:nvSpPr>
        <p:spPr>
          <a:xfrm rot="5400000">
            <a:off x="2309019" y="5563394"/>
            <a:ext cx="276225" cy="312737"/>
          </a:xfrm>
          <a:prstGeom prst="flowChartExtract">
            <a:avLst/>
          </a:prstGeom>
        </p:spPr>
        <p:style>
          <a:lnRef idx="1">
            <a:schemeClr val="accent2">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grpSp>
        <p:nvGrpSpPr>
          <p:cNvPr id="50194" name="组合 25">
            <a:extLst>
              <a:ext uri="{FF2B5EF4-FFF2-40B4-BE49-F238E27FC236}">
                <a16:creationId xmlns:a16="http://schemas.microsoft.com/office/drawing/2014/main" id="{BC34657D-6996-4B5A-818F-147BC41839FE}"/>
              </a:ext>
            </a:extLst>
          </p:cNvPr>
          <p:cNvGrpSpPr>
            <a:grpSpLocks/>
          </p:cNvGrpSpPr>
          <p:nvPr/>
        </p:nvGrpSpPr>
        <p:grpSpPr bwMode="auto">
          <a:xfrm>
            <a:off x="4600575" y="3995738"/>
            <a:ext cx="2087563" cy="1887537"/>
            <a:chOff x="6338807" y="-133350"/>
            <a:chExt cx="2088133" cy="1888360"/>
          </a:xfrm>
        </p:grpSpPr>
        <p:sp>
          <p:nvSpPr>
            <p:cNvPr id="27" name="圆角矩形 26">
              <a:extLst>
                <a:ext uri="{FF2B5EF4-FFF2-40B4-BE49-F238E27FC236}">
                  <a16:creationId xmlns:a16="http://schemas.microsoft.com/office/drawing/2014/main" id="{DD39A4B5-4C4A-4060-AA1A-633AAA72D2E1}"/>
                </a:ext>
              </a:extLst>
            </p:cNvPr>
            <p:cNvSpPr/>
            <p:nvPr/>
          </p:nvSpPr>
          <p:spPr>
            <a:xfrm>
              <a:off x="6338807" y="-133350"/>
              <a:ext cx="2088133" cy="1888360"/>
            </a:xfrm>
            <a:prstGeom prst="roundRect">
              <a:avLst>
                <a:gd name="adj" fmla="val 5000"/>
              </a:avLst>
            </a:prstGeom>
          </p:spPr>
          <p:style>
            <a:lnRef idx="0">
              <a:schemeClr val="accent2">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txBody>
            <a:bodyPr/>
            <a:lstStyle/>
            <a:p>
              <a:pPr>
                <a:defRPr/>
              </a:pPr>
              <a:endParaRPr lang="zh-CN" altLang="en-US"/>
            </a:p>
          </p:txBody>
        </p:sp>
        <p:sp>
          <p:nvSpPr>
            <p:cNvPr id="28" name="圆角矩形 4">
              <a:extLst>
                <a:ext uri="{FF2B5EF4-FFF2-40B4-BE49-F238E27FC236}">
                  <a16:creationId xmlns:a16="http://schemas.microsoft.com/office/drawing/2014/main" id="{E3D1D7C3-CF3F-4782-A391-ACE71BE7EDB4}"/>
                </a:ext>
              </a:extLst>
            </p:cNvPr>
            <p:cNvSpPr/>
            <p:nvPr/>
          </p:nvSpPr>
          <p:spPr>
            <a:xfrm rot="16200000">
              <a:off x="5921055" y="565489"/>
              <a:ext cx="1548487" cy="41762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0" tIns="58293" rIns="75565" bIns="0" spcCol="1270"/>
            <a:lstStyle/>
            <a:p>
              <a:pPr algn="r" defTabSz="755650">
                <a:lnSpc>
                  <a:spcPct val="90000"/>
                </a:lnSpc>
                <a:spcAft>
                  <a:spcPct val="35000"/>
                </a:spcAft>
                <a:defRPr/>
              </a:pPr>
              <a:r>
                <a:rPr lang="en-US" altLang="zh-CN" sz="1700" dirty="0">
                  <a:latin typeface="微软雅黑" pitchFamily="34" charset="-122"/>
                  <a:ea typeface="微软雅黑" pitchFamily="34" charset="-122"/>
                </a:rPr>
                <a:t> </a:t>
              </a:r>
              <a:endParaRPr lang="zh-CN" altLang="en-US" sz="1700" dirty="0">
                <a:latin typeface="微软雅黑" pitchFamily="34" charset="-122"/>
                <a:ea typeface="微软雅黑" pitchFamily="34" charset="-122"/>
              </a:endParaRPr>
            </a:p>
          </p:txBody>
        </p:sp>
      </p:grpSp>
      <p:sp>
        <p:nvSpPr>
          <p:cNvPr id="29" name="矩形 28">
            <a:extLst>
              <a:ext uri="{FF2B5EF4-FFF2-40B4-BE49-F238E27FC236}">
                <a16:creationId xmlns:a16="http://schemas.microsoft.com/office/drawing/2014/main" id="{2E4BA150-F897-4854-A652-D49F58B007AB}"/>
              </a:ext>
            </a:extLst>
          </p:cNvPr>
          <p:cNvSpPr/>
          <p:nvPr/>
        </p:nvSpPr>
        <p:spPr>
          <a:xfrm>
            <a:off x="4622800" y="4030663"/>
            <a:ext cx="2065338" cy="18526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defRPr/>
            </a:pPr>
            <a:r>
              <a:rPr lang="zh-CN" altLang="en-US" sz="2800" b="1" dirty="0">
                <a:solidFill>
                  <a:schemeClr val="tx1"/>
                </a:solidFill>
                <a:latin typeface="微软雅黑" pitchFamily="34" charset="-122"/>
                <a:ea typeface="微软雅黑" pitchFamily="34" charset="-122"/>
              </a:rPr>
              <a:t>长期持续规范治疗</a:t>
            </a:r>
            <a:endParaRPr lang="en-US" altLang="zh-CN" sz="2800" b="1" dirty="0">
              <a:solidFill>
                <a:schemeClr val="tx1"/>
              </a:solidFill>
              <a:latin typeface="微软雅黑" pitchFamily="34" charset="-122"/>
              <a:ea typeface="微软雅黑" pitchFamily="34" charset="-122"/>
            </a:endParaRPr>
          </a:p>
          <a:p>
            <a:pPr>
              <a:lnSpc>
                <a:spcPct val="150000"/>
              </a:lnSpc>
              <a:defRPr/>
            </a:pPr>
            <a:r>
              <a:rPr lang="zh-CN" altLang="en-US" sz="2000" b="1" dirty="0">
                <a:solidFill>
                  <a:schemeClr val="tx1"/>
                </a:solidFill>
                <a:latin typeface="微软雅黑" pitchFamily="34" charset="-122"/>
                <a:ea typeface="微软雅黑" pitchFamily="34" charset="-122"/>
              </a:rPr>
              <a:t>药物治疗</a:t>
            </a:r>
            <a:endParaRPr lang="en-US" altLang="zh-CN" sz="2000" b="1" dirty="0">
              <a:solidFill>
                <a:schemeClr val="tx1"/>
              </a:solidFill>
              <a:latin typeface="微软雅黑" pitchFamily="34" charset="-122"/>
              <a:ea typeface="微软雅黑" pitchFamily="34" charset="-122"/>
            </a:endParaRPr>
          </a:p>
        </p:txBody>
      </p:sp>
      <p:sp>
        <p:nvSpPr>
          <p:cNvPr id="30" name="流程图: 摘录 29">
            <a:extLst>
              <a:ext uri="{FF2B5EF4-FFF2-40B4-BE49-F238E27FC236}">
                <a16:creationId xmlns:a16="http://schemas.microsoft.com/office/drawing/2014/main" id="{27BB1CCC-5788-445B-B101-D8D6337FDD38}"/>
              </a:ext>
            </a:extLst>
          </p:cNvPr>
          <p:cNvSpPr/>
          <p:nvPr/>
        </p:nvSpPr>
        <p:spPr>
          <a:xfrm rot="5400000">
            <a:off x="4461669" y="5563394"/>
            <a:ext cx="276225" cy="312737"/>
          </a:xfrm>
          <a:prstGeom prst="flowChartExtract">
            <a:avLst/>
          </a:prstGeom>
        </p:spPr>
        <p:style>
          <a:lnRef idx="1">
            <a:schemeClr val="accent2">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grpSp>
        <p:nvGrpSpPr>
          <p:cNvPr id="50197" name="组合 30">
            <a:extLst>
              <a:ext uri="{FF2B5EF4-FFF2-40B4-BE49-F238E27FC236}">
                <a16:creationId xmlns:a16="http://schemas.microsoft.com/office/drawing/2014/main" id="{FB3361F8-A72B-419C-9D58-D27FB00544D0}"/>
              </a:ext>
            </a:extLst>
          </p:cNvPr>
          <p:cNvGrpSpPr>
            <a:grpSpLocks/>
          </p:cNvGrpSpPr>
          <p:nvPr/>
        </p:nvGrpSpPr>
        <p:grpSpPr bwMode="auto">
          <a:xfrm>
            <a:off x="6753225" y="3995738"/>
            <a:ext cx="2087563" cy="1887537"/>
            <a:chOff x="6338807" y="-133350"/>
            <a:chExt cx="2088133" cy="1888360"/>
          </a:xfrm>
        </p:grpSpPr>
        <p:sp>
          <p:nvSpPr>
            <p:cNvPr id="32" name="圆角矩形 31">
              <a:extLst>
                <a:ext uri="{FF2B5EF4-FFF2-40B4-BE49-F238E27FC236}">
                  <a16:creationId xmlns:a16="http://schemas.microsoft.com/office/drawing/2014/main" id="{3FD57194-61D6-4F27-9758-FD77439DD145}"/>
                </a:ext>
              </a:extLst>
            </p:cNvPr>
            <p:cNvSpPr/>
            <p:nvPr/>
          </p:nvSpPr>
          <p:spPr>
            <a:xfrm>
              <a:off x="6338807" y="-133350"/>
              <a:ext cx="2088133" cy="1888360"/>
            </a:xfrm>
            <a:prstGeom prst="roundRect">
              <a:avLst>
                <a:gd name="adj" fmla="val 5000"/>
              </a:avLst>
            </a:prstGeom>
          </p:spPr>
          <p:style>
            <a:lnRef idx="0">
              <a:schemeClr val="accent2">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33" name="圆角矩形 4">
              <a:extLst>
                <a:ext uri="{FF2B5EF4-FFF2-40B4-BE49-F238E27FC236}">
                  <a16:creationId xmlns:a16="http://schemas.microsoft.com/office/drawing/2014/main" id="{B16628DD-5D83-4E24-8606-A9318E2A862B}"/>
                </a:ext>
              </a:extLst>
            </p:cNvPr>
            <p:cNvSpPr/>
            <p:nvPr/>
          </p:nvSpPr>
          <p:spPr>
            <a:xfrm rot="16200000">
              <a:off x="5921055" y="565489"/>
              <a:ext cx="1548487" cy="41762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0" tIns="58293" rIns="75565" bIns="0" spcCol="1270"/>
            <a:lstStyle/>
            <a:p>
              <a:pPr algn="r" defTabSz="755650">
                <a:lnSpc>
                  <a:spcPct val="90000"/>
                </a:lnSpc>
                <a:spcAft>
                  <a:spcPct val="35000"/>
                </a:spcAft>
                <a:defRPr/>
              </a:pPr>
              <a:r>
                <a:rPr lang="en-US" altLang="zh-CN" sz="1700" dirty="0">
                  <a:latin typeface="微软雅黑" pitchFamily="34" charset="-122"/>
                  <a:ea typeface="微软雅黑" pitchFamily="34" charset="-122"/>
                </a:rPr>
                <a:t> </a:t>
              </a:r>
              <a:endParaRPr lang="zh-CN" altLang="en-US" sz="1700" dirty="0">
                <a:latin typeface="微软雅黑" pitchFamily="34" charset="-122"/>
                <a:ea typeface="微软雅黑" pitchFamily="34" charset="-122"/>
              </a:endParaRPr>
            </a:p>
          </p:txBody>
        </p:sp>
      </p:grpSp>
      <p:sp>
        <p:nvSpPr>
          <p:cNvPr id="34" name="矩形 33">
            <a:extLst>
              <a:ext uri="{FF2B5EF4-FFF2-40B4-BE49-F238E27FC236}">
                <a16:creationId xmlns:a16="http://schemas.microsoft.com/office/drawing/2014/main" id="{1E5828F4-E642-42D3-B31A-5A629AFA3D41}"/>
              </a:ext>
            </a:extLst>
          </p:cNvPr>
          <p:cNvSpPr/>
          <p:nvPr/>
        </p:nvSpPr>
        <p:spPr>
          <a:xfrm>
            <a:off x="6938963" y="4011613"/>
            <a:ext cx="1689100" cy="18526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zh-CN" altLang="en-US" sz="2800" b="1" dirty="0">
                <a:solidFill>
                  <a:schemeClr val="tx1"/>
                </a:solidFill>
                <a:latin typeface="微软雅黑" pitchFamily="34" charset="-122"/>
                <a:ea typeface="微软雅黑" pitchFamily="34" charset="-122"/>
              </a:rPr>
              <a:t>减轻症状</a:t>
            </a:r>
            <a:endParaRPr lang="en-US" altLang="zh-CN" sz="2800" b="1" dirty="0">
              <a:solidFill>
                <a:schemeClr val="tx1"/>
              </a:solidFill>
              <a:latin typeface="微软雅黑" pitchFamily="34" charset="-122"/>
              <a:ea typeface="微软雅黑" pitchFamily="34" charset="-122"/>
            </a:endParaRPr>
          </a:p>
          <a:p>
            <a:pPr algn="ctr">
              <a:lnSpc>
                <a:spcPct val="150000"/>
              </a:lnSpc>
              <a:defRPr/>
            </a:pPr>
            <a:r>
              <a:rPr lang="zh-CN" altLang="en-US" sz="2800" b="1" dirty="0">
                <a:solidFill>
                  <a:schemeClr val="tx1"/>
                </a:solidFill>
                <a:latin typeface="微软雅黑" pitchFamily="34" charset="-122"/>
                <a:ea typeface="微软雅黑" pitchFamily="34" charset="-122"/>
              </a:rPr>
              <a:t>降低风险</a:t>
            </a:r>
          </a:p>
        </p:txBody>
      </p:sp>
      <p:sp>
        <p:nvSpPr>
          <p:cNvPr id="35" name="流程图: 摘录 34">
            <a:extLst>
              <a:ext uri="{FF2B5EF4-FFF2-40B4-BE49-F238E27FC236}">
                <a16:creationId xmlns:a16="http://schemas.microsoft.com/office/drawing/2014/main" id="{19F554AF-99BF-4817-A4B8-B4E2D2AF9362}"/>
              </a:ext>
            </a:extLst>
          </p:cNvPr>
          <p:cNvSpPr/>
          <p:nvPr/>
        </p:nvSpPr>
        <p:spPr>
          <a:xfrm rot="5400000">
            <a:off x="6614319" y="5563394"/>
            <a:ext cx="276225" cy="312737"/>
          </a:xfrm>
          <a:prstGeom prst="flowChartExtract">
            <a:avLst/>
          </a:prstGeom>
        </p:spPr>
        <p:style>
          <a:lnRef idx="1">
            <a:schemeClr val="accent2">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37469856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49409FFD-55F4-4746-9D92-188774169EB9}"/>
              </a:ext>
            </a:extLst>
          </p:cNvPr>
          <p:cNvSpPr/>
          <p:nvPr/>
        </p:nvSpPr>
        <p:spPr>
          <a:xfrm>
            <a:off x="232562" y="156284"/>
            <a:ext cx="8181975" cy="646331"/>
          </a:xfrm>
          <a:prstGeom prst="rect">
            <a:avLst/>
          </a:prstGeom>
        </p:spPr>
        <p:txBody>
          <a:bodyPr>
            <a:spAutoFit/>
          </a:bodyPr>
          <a:lstStyle/>
          <a:p>
            <a:pPr eaLnBrk="1" hangingPunct="1">
              <a:defRPr/>
            </a:pPr>
            <a:r>
              <a:rPr lang="zh-CN" altLang="en-US" sz="3600" b="1" dirty="0">
                <a:solidFill>
                  <a:srgbClr val="FFFF00"/>
                </a:solidFill>
                <a:latin typeface="微软雅黑" panose="020B0503020204020204" pitchFamily="34" charset="-122"/>
                <a:ea typeface="微软雅黑" panose="020B0503020204020204" pitchFamily="34" charset="-122"/>
                <a:cs typeface="Arial" pitchFamily="34" charset="0"/>
              </a:rPr>
              <a:t>慢阻肺的鉴别诊断 </a:t>
            </a:r>
            <a:r>
              <a:rPr lang="en-US" altLang="zh-CN" sz="3600" b="1" dirty="0">
                <a:solidFill>
                  <a:srgbClr val="FFFF00"/>
                </a:solidFill>
                <a:latin typeface="微软雅黑" panose="020B0503020204020204" pitchFamily="34" charset="-122"/>
                <a:ea typeface="微软雅黑" panose="020B0503020204020204" pitchFamily="34" charset="-122"/>
                <a:cs typeface="Arial" pitchFamily="34" charset="0"/>
              </a:rPr>
              <a:t>--</a:t>
            </a:r>
            <a:r>
              <a:rPr lang="zh-CN" altLang="en-US" sz="3600" b="1" dirty="0">
                <a:solidFill>
                  <a:srgbClr val="FFFF00"/>
                </a:solidFill>
                <a:latin typeface="微软雅黑" panose="020B0503020204020204" pitchFamily="34" charset="-122"/>
                <a:ea typeface="微软雅黑" panose="020B0503020204020204" pitchFamily="34" charset="-122"/>
                <a:cs typeface="Arial" pitchFamily="34" charset="0"/>
              </a:rPr>
              <a:t> 慢阻肺和其他疾病</a:t>
            </a:r>
          </a:p>
        </p:txBody>
      </p:sp>
      <p:sp>
        <p:nvSpPr>
          <p:cNvPr id="8" name="TextBox 1">
            <a:extLst>
              <a:ext uri="{FF2B5EF4-FFF2-40B4-BE49-F238E27FC236}">
                <a16:creationId xmlns:a16="http://schemas.microsoft.com/office/drawing/2014/main" id="{98CCE11B-C1DF-44E1-96DE-C9B1F4C58651}"/>
              </a:ext>
            </a:extLst>
          </p:cNvPr>
          <p:cNvSpPr txBox="1">
            <a:spLocks noChangeArrowheads="1"/>
          </p:cNvSpPr>
          <p:nvPr/>
        </p:nvSpPr>
        <p:spPr bwMode="auto">
          <a:xfrm>
            <a:off x="179388" y="6427788"/>
            <a:ext cx="6096000" cy="430212"/>
          </a:xfrm>
          <a:prstGeom prst="rect">
            <a:avLst/>
          </a:prstGeom>
          <a:noFill/>
          <a:ln w="9525">
            <a:noFill/>
            <a:miter lim="800000"/>
          </a:ln>
        </p:spPr>
        <p:txBody>
          <a:bodyPr>
            <a:spAutoFit/>
          </a:bodyPr>
          <a:lstStyle/>
          <a:p>
            <a:pPr eaLnBrk="1" hangingPunct="1">
              <a:defRPr/>
            </a:pPr>
            <a:r>
              <a:rPr lang="zh-CN" altLang="en-US" sz="1100" dirty="0">
                <a:latin typeface="+mj-ea"/>
                <a:ea typeface="+mj-ea"/>
              </a:rPr>
              <a:t>* </a:t>
            </a:r>
            <a:r>
              <a:rPr lang="en-US" altLang="zh-CN" sz="1100" dirty="0">
                <a:latin typeface="+mj-ea"/>
                <a:ea typeface="+mj-ea"/>
              </a:rPr>
              <a:t>GOLD 2015</a:t>
            </a:r>
          </a:p>
          <a:p>
            <a:pPr eaLnBrk="1" hangingPunct="1">
              <a:defRPr/>
            </a:pPr>
            <a:r>
              <a:rPr lang="zh-CN" altLang="en-US" sz="1100" dirty="0">
                <a:latin typeface="+mj-ea"/>
                <a:ea typeface="+mj-ea"/>
              </a:rPr>
              <a:t>* 慢性阻塞性肺疾病诊治指南</a:t>
            </a:r>
            <a:r>
              <a:rPr lang="en-US" altLang="zh-CN" sz="1100" dirty="0">
                <a:latin typeface="+mj-ea"/>
                <a:ea typeface="+mj-ea"/>
              </a:rPr>
              <a:t>(2013</a:t>
            </a:r>
            <a:r>
              <a:rPr lang="zh-CN" altLang="en-US" sz="1100" dirty="0">
                <a:latin typeface="+mj-ea"/>
                <a:ea typeface="+mj-ea"/>
              </a:rPr>
              <a:t>修订版</a:t>
            </a:r>
            <a:r>
              <a:rPr lang="en-US" altLang="zh-CN" sz="1100" dirty="0">
                <a:latin typeface="+mj-ea"/>
                <a:ea typeface="+mj-ea"/>
              </a:rPr>
              <a:t>)</a:t>
            </a:r>
            <a:r>
              <a:rPr lang="zh-CN" altLang="en-US" sz="1100" dirty="0">
                <a:latin typeface="+mj-ea"/>
                <a:ea typeface="+mj-ea"/>
              </a:rPr>
              <a:t> </a:t>
            </a:r>
            <a:endParaRPr lang="en-US" altLang="zh-CN" sz="1100" dirty="0">
              <a:latin typeface="+mj-ea"/>
              <a:ea typeface="+mj-ea"/>
            </a:endParaRPr>
          </a:p>
        </p:txBody>
      </p:sp>
      <p:grpSp>
        <p:nvGrpSpPr>
          <p:cNvPr id="53252" name="Group 52">
            <a:extLst>
              <a:ext uri="{FF2B5EF4-FFF2-40B4-BE49-F238E27FC236}">
                <a16:creationId xmlns:a16="http://schemas.microsoft.com/office/drawing/2014/main" id="{D29E3441-7306-4FFA-9347-6EBB951A2713}"/>
              </a:ext>
            </a:extLst>
          </p:cNvPr>
          <p:cNvGrpSpPr>
            <a:grpSpLocks/>
          </p:cNvGrpSpPr>
          <p:nvPr/>
        </p:nvGrpSpPr>
        <p:grpSpPr bwMode="auto">
          <a:xfrm>
            <a:off x="0" y="1851025"/>
            <a:ext cx="8934450" cy="4243388"/>
            <a:chOff x="-117" y="0"/>
            <a:chExt cx="4076" cy="3397"/>
          </a:xfrm>
        </p:grpSpPr>
        <p:grpSp>
          <p:nvGrpSpPr>
            <p:cNvPr id="53255" name="Group 21">
              <a:extLst>
                <a:ext uri="{FF2B5EF4-FFF2-40B4-BE49-F238E27FC236}">
                  <a16:creationId xmlns:a16="http://schemas.microsoft.com/office/drawing/2014/main" id="{82409E27-EA3B-4A3D-8739-CFD8703EE224}"/>
                </a:ext>
              </a:extLst>
            </p:cNvPr>
            <p:cNvGrpSpPr>
              <a:grpSpLocks/>
            </p:cNvGrpSpPr>
            <p:nvPr/>
          </p:nvGrpSpPr>
          <p:grpSpPr bwMode="auto">
            <a:xfrm>
              <a:off x="-117" y="0"/>
              <a:ext cx="1326" cy="456"/>
              <a:chOff x="-117" y="0"/>
              <a:chExt cx="1326" cy="456"/>
            </a:xfrm>
          </p:grpSpPr>
          <p:sp>
            <p:nvSpPr>
              <p:cNvPr id="53287" name="Rectangle 4">
                <a:extLst>
                  <a:ext uri="{FF2B5EF4-FFF2-40B4-BE49-F238E27FC236}">
                    <a16:creationId xmlns:a16="http://schemas.microsoft.com/office/drawing/2014/main" id="{1D803D8D-0067-4296-9953-545F35073075}"/>
                  </a:ext>
                </a:extLst>
              </p:cNvPr>
              <p:cNvSpPr>
                <a:spLocks noChangeArrowheads="1"/>
              </p:cNvSpPr>
              <p:nvPr/>
            </p:nvSpPr>
            <p:spPr bwMode="auto">
              <a:xfrm>
                <a:off x="-117" y="53"/>
                <a:ext cx="112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spcBef>
                    <a:spcPct val="0"/>
                  </a:spcBef>
                  <a:buFont typeface="Arial" panose="020B0604020202020204" pitchFamily="34" charset="0"/>
                  <a:buNone/>
                </a:pPr>
                <a:r>
                  <a:rPr lang="en-US" altLang="zh-CN" sz="1800">
                    <a:latin typeface="Arial" panose="020B0604020202020204" pitchFamily="34" charset="0"/>
                    <a:ea typeface="微软雅黑" panose="020B0503020204020204" pitchFamily="34" charset="-122"/>
                  </a:rPr>
                  <a:t>    </a:t>
                </a:r>
                <a:r>
                  <a:rPr lang="zh-CN" altLang="en-US" sz="1800" b="1">
                    <a:solidFill>
                      <a:srgbClr val="FF0000"/>
                    </a:solidFill>
                    <a:latin typeface="Arial" panose="020B0604020202020204" pitchFamily="34" charset="0"/>
                    <a:ea typeface="微软雅黑" panose="020B0503020204020204" pitchFamily="34" charset="-122"/>
                  </a:rPr>
                  <a:t>诊断    </a:t>
                </a:r>
              </a:p>
              <a:p>
                <a:pPr algn="ctr">
                  <a:spcBef>
                    <a:spcPct val="0"/>
                  </a:spcBef>
                  <a:buFont typeface="Arial" panose="020B0604020202020204" pitchFamily="34" charset="0"/>
                  <a:buNone/>
                </a:pPr>
                <a:endParaRPr lang="en-US" altLang="zh-CN" sz="1800">
                  <a:latin typeface="Arial" panose="020B0604020202020204" pitchFamily="34" charset="0"/>
                  <a:ea typeface="微软雅黑" panose="020B0503020204020204" pitchFamily="34" charset="-122"/>
                </a:endParaRPr>
              </a:p>
            </p:txBody>
          </p:sp>
          <p:sp>
            <p:nvSpPr>
              <p:cNvPr id="61" name="Rectangle 20">
                <a:extLst>
                  <a:ext uri="{FF2B5EF4-FFF2-40B4-BE49-F238E27FC236}">
                    <a16:creationId xmlns:a16="http://schemas.microsoft.com/office/drawing/2014/main" id="{E1CB7AC9-3C53-441D-A96A-CC6510CAF7C3}"/>
                  </a:ext>
                </a:extLst>
              </p:cNvPr>
              <p:cNvSpPr>
                <a:spLocks noChangeArrowheads="1"/>
              </p:cNvSpPr>
              <p:nvPr/>
            </p:nvSpPr>
            <p:spPr bwMode="auto">
              <a:xfrm>
                <a:off x="0" y="0"/>
                <a:ext cx="1209" cy="403"/>
              </a:xfrm>
              <a:prstGeom prst="rect">
                <a:avLst/>
              </a:prstGeom>
              <a:noFill/>
              <a:ln w="7">
                <a:solidFill>
                  <a:srgbClr val="A0A0A0"/>
                </a:solidFill>
                <a:miter lim="800000"/>
              </a:ln>
              <a:effectLst/>
            </p:spPr>
            <p:txBody>
              <a:bodyPr/>
              <a:lstStyle/>
              <a:p>
                <a:pPr algn="ctr" eaLnBrk="1" hangingPunct="1">
                  <a:defRPr/>
                </a:pPr>
                <a:endParaRPr lang="zh-CN" altLang="en-US">
                  <a:effectLst>
                    <a:outerShdw blurRad="38100" dist="38100" dir="2700000" algn="tl">
                      <a:srgbClr val="000000">
                        <a:alpha val="43137"/>
                      </a:srgbClr>
                    </a:outerShdw>
                  </a:effectLst>
                  <a:latin typeface="Arial" pitchFamily="34" charset="0"/>
                  <a:ea typeface="微软雅黑" pitchFamily="34" charset="-122"/>
                  <a:cs typeface="Arial" pitchFamily="34" charset="0"/>
                </a:endParaRPr>
              </a:p>
            </p:txBody>
          </p:sp>
        </p:grpSp>
        <p:grpSp>
          <p:nvGrpSpPr>
            <p:cNvPr id="53256" name="Group 23">
              <a:extLst>
                <a:ext uri="{FF2B5EF4-FFF2-40B4-BE49-F238E27FC236}">
                  <a16:creationId xmlns:a16="http://schemas.microsoft.com/office/drawing/2014/main" id="{0800DE29-9363-45D3-B30F-16A63AC5952A}"/>
                </a:ext>
              </a:extLst>
            </p:cNvPr>
            <p:cNvGrpSpPr>
              <a:grpSpLocks/>
            </p:cNvGrpSpPr>
            <p:nvPr/>
          </p:nvGrpSpPr>
          <p:grpSpPr bwMode="auto">
            <a:xfrm>
              <a:off x="984" y="0"/>
              <a:ext cx="2975" cy="457"/>
              <a:chOff x="984" y="0"/>
              <a:chExt cx="2975" cy="457"/>
            </a:xfrm>
          </p:grpSpPr>
          <p:sp>
            <p:nvSpPr>
              <p:cNvPr id="53285" name="Rectangle 5">
                <a:extLst>
                  <a:ext uri="{FF2B5EF4-FFF2-40B4-BE49-F238E27FC236}">
                    <a16:creationId xmlns:a16="http://schemas.microsoft.com/office/drawing/2014/main" id="{68700C13-765E-47D3-8E99-5278FAE8450C}"/>
                  </a:ext>
                </a:extLst>
              </p:cNvPr>
              <p:cNvSpPr>
                <a:spLocks noChangeArrowheads="1"/>
              </p:cNvSpPr>
              <p:nvPr/>
            </p:nvSpPr>
            <p:spPr bwMode="auto">
              <a:xfrm>
                <a:off x="984" y="54"/>
                <a:ext cx="2664"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spcBef>
                    <a:spcPct val="0"/>
                  </a:spcBef>
                  <a:buFont typeface="Arial" panose="020B0604020202020204" pitchFamily="34" charset="0"/>
                  <a:buNone/>
                </a:pPr>
                <a:r>
                  <a:rPr lang="en-US" altLang="zh-CN" sz="1800">
                    <a:latin typeface="Arial" panose="020B0604020202020204" pitchFamily="34" charset="0"/>
                    <a:ea typeface="微软雅黑" panose="020B0503020204020204" pitchFamily="34" charset="-122"/>
                  </a:rPr>
                  <a:t>                   </a:t>
                </a:r>
                <a:r>
                  <a:rPr lang="zh-CN" altLang="en-US" sz="1800" b="1">
                    <a:solidFill>
                      <a:srgbClr val="FF0000"/>
                    </a:solidFill>
                    <a:latin typeface="Arial" panose="020B0604020202020204" pitchFamily="34" charset="0"/>
                    <a:ea typeface="微软雅黑" panose="020B0503020204020204" pitchFamily="34" charset="-122"/>
                  </a:rPr>
                  <a:t>鉴别诊断要点</a:t>
                </a:r>
                <a:r>
                  <a:rPr lang="zh-CN" altLang="en-US" sz="1800" b="1">
                    <a:latin typeface="Arial" panose="020B0604020202020204" pitchFamily="34" charset="0"/>
                    <a:ea typeface="微软雅黑" panose="020B0503020204020204" pitchFamily="34" charset="-122"/>
                  </a:rPr>
                  <a:t>                                                  </a:t>
                </a:r>
              </a:p>
              <a:p>
                <a:pPr algn="ctr">
                  <a:spcBef>
                    <a:spcPct val="0"/>
                  </a:spcBef>
                  <a:buFont typeface="Arial" panose="020B0604020202020204" pitchFamily="34" charset="0"/>
                  <a:buNone/>
                </a:pPr>
                <a:endParaRPr lang="en-US" altLang="zh-CN" sz="1800">
                  <a:latin typeface="Arial" panose="020B0604020202020204" pitchFamily="34" charset="0"/>
                  <a:ea typeface="微软雅黑" panose="020B0503020204020204" pitchFamily="34" charset="-122"/>
                </a:endParaRPr>
              </a:p>
            </p:txBody>
          </p:sp>
          <p:sp>
            <p:nvSpPr>
              <p:cNvPr id="59" name="Rectangle 22">
                <a:extLst>
                  <a:ext uri="{FF2B5EF4-FFF2-40B4-BE49-F238E27FC236}">
                    <a16:creationId xmlns:a16="http://schemas.microsoft.com/office/drawing/2014/main" id="{91EE6ECD-DE87-472E-B5AD-4B1DAED92A72}"/>
                  </a:ext>
                </a:extLst>
              </p:cNvPr>
              <p:cNvSpPr>
                <a:spLocks noChangeArrowheads="1"/>
              </p:cNvSpPr>
              <p:nvPr/>
            </p:nvSpPr>
            <p:spPr bwMode="auto">
              <a:xfrm>
                <a:off x="1209" y="0"/>
                <a:ext cx="2750" cy="403"/>
              </a:xfrm>
              <a:prstGeom prst="rect">
                <a:avLst/>
              </a:prstGeom>
              <a:noFill/>
              <a:ln w="7">
                <a:solidFill>
                  <a:srgbClr val="A0A0A0"/>
                </a:solidFill>
                <a:miter lim="800000"/>
              </a:ln>
              <a:effectLst/>
            </p:spPr>
            <p:txBody>
              <a:bodyPr/>
              <a:lstStyle/>
              <a:p>
                <a:pPr algn="ctr" eaLnBrk="1" hangingPunct="1">
                  <a:defRPr/>
                </a:pPr>
                <a:endParaRPr lang="zh-CN" altLang="en-US" dirty="0">
                  <a:effectLst>
                    <a:outerShdw blurRad="38100" dist="38100" dir="2700000" algn="tl">
                      <a:srgbClr val="000000">
                        <a:alpha val="43137"/>
                      </a:srgbClr>
                    </a:outerShdw>
                  </a:effectLst>
                  <a:latin typeface="Arial" pitchFamily="34" charset="0"/>
                  <a:ea typeface="微软雅黑" pitchFamily="34" charset="-122"/>
                  <a:cs typeface="Arial" pitchFamily="34" charset="0"/>
                </a:endParaRPr>
              </a:p>
            </p:txBody>
          </p:sp>
        </p:grpSp>
        <p:grpSp>
          <p:nvGrpSpPr>
            <p:cNvPr id="53257" name="Group 25">
              <a:extLst>
                <a:ext uri="{FF2B5EF4-FFF2-40B4-BE49-F238E27FC236}">
                  <a16:creationId xmlns:a16="http://schemas.microsoft.com/office/drawing/2014/main" id="{06686D33-8355-4FBF-B252-2C330556B869}"/>
                </a:ext>
              </a:extLst>
            </p:cNvPr>
            <p:cNvGrpSpPr>
              <a:grpSpLocks/>
            </p:cNvGrpSpPr>
            <p:nvPr/>
          </p:nvGrpSpPr>
          <p:grpSpPr bwMode="auto">
            <a:xfrm>
              <a:off x="-2" y="403"/>
              <a:ext cx="1211" cy="687"/>
              <a:chOff x="-2" y="403"/>
              <a:chExt cx="1211" cy="687"/>
            </a:xfrm>
          </p:grpSpPr>
          <p:sp>
            <p:nvSpPr>
              <p:cNvPr id="53283" name="Rectangle 6">
                <a:extLst>
                  <a:ext uri="{FF2B5EF4-FFF2-40B4-BE49-F238E27FC236}">
                    <a16:creationId xmlns:a16="http://schemas.microsoft.com/office/drawing/2014/main" id="{5FE83E89-A55B-4315-BE19-BBD3C615382D}"/>
                  </a:ext>
                </a:extLst>
              </p:cNvPr>
              <p:cNvSpPr>
                <a:spLocks noChangeArrowheads="1"/>
              </p:cNvSpPr>
              <p:nvPr/>
            </p:nvSpPr>
            <p:spPr bwMode="auto">
              <a:xfrm>
                <a:off x="-2" y="572"/>
                <a:ext cx="112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spcBef>
                    <a:spcPct val="0"/>
                  </a:spcBef>
                  <a:buFont typeface="Arial" panose="020B0604020202020204" pitchFamily="34" charset="0"/>
                  <a:buNone/>
                </a:pPr>
                <a:r>
                  <a:rPr lang="zh-CN" altLang="en-US" sz="1800" b="1">
                    <a:latin typeface="Arial" panose="020B0604020202020204" pitchFamily="34" charset="0"/>
                    <a:ea typeface="微软雅黑" panose="020B0503020204020204" pitchFamily="34" charset="-122"/>
                  </a:rPr>
                  <a:t>慢阻肺</a:t>
                </a:r>
                <a:r>
                  <a:rPr lang="zh-CN" altLang="en-US" sz="1800">
                    <a:latin typeface="Arial" panose="020B0604020202020204" pitchFamily="34" charset="0"/>
                    <a:ea typeface="微软雅黑" panose="020B0503020204020204" pitchFamily="34" charset="-122"/>
                  </a:rPr>
                  <a:t>    </a:t>
                </a:r>
              </a:p>
              <a:p>
                <a:pPr algn="ctr">
                  <a:spcBef>
                    <a:spcPct val="0"/>
                  </a:spcBef>
                  <a:buFont typeface="Arial" panose="020B0604020202020204" pitchFamily="34" charset="0"/>
                  <a:buNone/>
                </a:pPr>
                <a:r>
                  <a:rPr lang="zh-CN" altLang="en-US" sz="1800">
                    <a:latin typeface="Arial" panose="020B0604020202020204" pitchFamily="34" charset="0"/>
                    <a:ea typeface="微软雅黑" panose="020B0503020204020204" pitchFamily="34" charset="-122"/>
                  </a:rPr>
                  <a:t>              </a:t>
                </a:r>
              </a:p>
              <a:p>
                <a:pPr algn="ctr">
                  <a:spcBef>
                    <a:spcPct val="0"/>
                  </a:spcBef>
                  <a:buFont typeface="Arial" panose="020B0604020202020204" pitchFamily="34" charset="0"/>
                  <a:buNone/>
                </a:pPr>
                <a:endParaRPr lang="en-US" altLang="zh-CN" sz="1800">
                  <a:latin typeface="Arial" panose="020B0604020202020204" pitchFamily="34" charset="0"/>
                  <a:ea typeface="微软雅黑" panose="020B0503020204020204" pitchFamily="34" charset="-122"/>
                </a:endParaRPr>
              </a:p>
            </p:txBody>
          </p:sp>
          <p:sp>
            <p:nvSpPr>
              <p:cNvPr id="57" name="Rectangle 24">
                <a:extLst>
                  <a:ext uri="{FF2B5EF4-FFF2-40B4-BE49-F238E27FC236}">
                    <a16:creationId xmlns:a16="http://schemas.microsoft.com/office/drawing/2014/main" id="{4D2A51AB-C6F8-45B9-8BED-68645B749AFF}"/>
                  </a:ext>
                </a:extLst>
              </p:cNvPr>
              <p:cNvSpPr>
                <a:spLocks noChangeArrowheads="1"/>
              </p:cNvSpPr>
              <p:nvPr/>
            </p:nvSpPr>
            <p:spPr bwMode="auto">
              <a:xfrm>
                <a:off x="0" y="403"/>
                <a:ext cx="1209" cy="520"/>
              </a:xfrm>
              <a:prstGeom prst="rect">
                <a:avLst/>
              </a:prstGeom>
              <a:noFill/>
              <a:ln w="7">
                <a:solidFill>
                  <a:srgbClr val="A0A0A0"/>
                </a:solidFill>
                <a:miter lim="800000"/>
              </a:ln>
              <a:effectLst/>
            </p:spPr>
            <p:txBody>
              <a:bodyPr/>
              <a:lstStyle/>
              <a:p>
                <a:pPr algn="ctr" eaLnBrk="1" hangingPunct="1">
                  <a:defRPr/>
                </a:pPr>
                <a:endParaRPr lang="zh-CN" altLang="en-US">
                  <a:effectLst>
                    <a:outerShdw blurRad="38100" dist="38100" dir="2700000" algn="tl">
                      <a:srgbClr val="000000">
                        <a:alpha val="43137"/>
                      </a:srgbClr>
                    </a:outerShdw>
                  </a:effectLst>
                  <a:latin typeface="Arial" pitchFamily="34" charset="0"/>
                  <a:ea typeface="微软雅黑" pitchFamily="34" charset="-122"/>
                  <a:cs typeface="Arial" pitchFamily="34" charset="0"/>
                </a:endParaRPr>
              </a:p>
            </p:txBody>
          </p:sp>
        </p:grpSp>
        <p:grpSp>
          <p:nvGrpSpPr>
            <p:cNvPr id="53258" name="Group 27">
              <a:extLst>
                <a:ext uri="{FF2B5EF4-FFF2-40B4-BE49-F238E27FC236}">
                  <a16:creationId xmlns:a16="http://schemas.microsoft.com/office/drawing/2014/main" id="{6E2163AA-86DA-43ED-882C-450748FD316A}"/>
                </a:ext>
              </a:extLst>
            </p:cNvPr>
            <p:cNvGrpSpPr>
              <a:grpSpLocks/>
            </p:cNvGrpSpPr>
            <p:nvPr/>
          </p:nvGrpSpPr>
          <p:grpSpPr bwMode="auto">
            <a:xfrm>
              <a:off x="1209" y="403"/>
              <a:ext cx="2750" cy="518"/>
              <a:chOff x="1209" y="403"/>
              <a:chExt cx="2750" cy="518"/>
            </a:xfrm>
          </p:grpSpPr>
          <p:sp>
            <p:nvSpPr>
              <p:cNvPr id="53281" name="Rectangle 7">
                <a:extLst>
                  <a:ext uri="{FF2B5EF4-FFF2-40B4-BE49-F238E27FC236}">
                    <a16:creationId xmlns:a16="http://schemas.microsoft.com/office/drawing/2014/main" id="{67674A6B-27C8-4952-ADDF-B5838130BB1C}"/>
                  </a:ext>
                </a:extLst>
              </p:cNvPr>
              <p:cNvSpPr>
                <a:spLocks noChangeArrowheads="1"/>
              </p:cNvSpPr>
              <p:nvPr/>
            </p:nvSpPr>
            <p:spPr bwMode="auto">
              <a:xfrm>
                <a:off x="1252" y="403"/>
                <a:ext cx="2664"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Font typeface="Arial" panose="020B0604020202020204" pitchFamily="34" charset="0"/>
                  <a:buNone/>
                </a:pPr>
                <a:r>
                  <a:rPr lang="zh-CN" altLang="en-US" sz="1600" b="1" dirty="0">
                    <a:latin typeface="Arial" panose="020B0604020202020204" pitchFamily="34" charset="0"/>
                    <a:ea typeface="微软雅黑" panose="020B0503020204020204" pitchFamily="34" charset="-122"/>
                  </a:rPr>
                  <a:t>中年发病；症状缓慢进展；吸烟史；活动后气促；不可逆气流受限                                                      </a:t>
                </a:r>
              </a:p>
            </p:txBody>
          </p:sp>
          <p:sp>
            <p:nvSpPr>
              <p:cNvPr id="55" name="Rectangle 26">
                <a:extLst>
                  <a:ext uri="{FF2B5EF4-FFF2-40B4-BE49-F238E27FC236}">
                    <a16:creationId xmlns:a16="http://schemas.microsoft.com/office/drawing/2014/main" id="{E02D8C60-64AB-4097-BEF7-6F9481BA682C}"/>
                  </a:ext>
                </a:extLst>
              </p:cNvPr>
              <p:cNvSpPr>
                <a:spLocks noChangeArrowheads="1"/>
              </p:cNvSpPr>
              <p:nvPr/>
            </p:nvSpPr>
            <p:spPr bwMode="auto">
              <a:xfrm>
                <a:off x="1209" y="403"/>
                <a:ext cx="2750" cy="521"/>
              </a:xfrm>
              <a:prstGeom prst="rect">
                <a:avLst/>
              </a:prstGeom>
              <a:noFill/>
              <a:ln w="7">
                <a:solidFill>
                  <a:srgbClr val="A0A0A0"/>
                </a:solidFill>
                <a:miter lim="800000"/>
              </a:ln>
              <a:effectLst/>
            </p:spPr>
            <p:txBody>
              <a:bodyPr/>
              <a:lstStyle/>
              <a:p>
                <a:pPr algn="ctr" eaLnBrk="1" hangingPunct="1">
                  <a:defRPr/>
                </a:pPr>
                <a:endParaRPr lang="zh-CN" altLang="en-US">
                  <a:effectLst>
                    <a:outerShdw blurRad="38100" dist="38100" dir="2700000" algn="tl">
                      <a:srgbClr val="000000">
                        <a:alpha val="43137"/>
                      </a:srgbClr>
                    </a:outerShdw>
                  </a:effectLst>
                  <a:latin typeface="Arial" pitchFamily="34" charset="0"/>
                  <a:ea typeface="微软雅黑" pitchFamily="34" charset="-122"/>
                  <a:cs typeface="Arial" pitchFamily="34" charset="0"/>
                </a:endParaRPr>
              </a:p>
            </p:txBody>
          </p:sp>
        </p:grpSp>
        <p:grpSp>
          <p:nvGrpSpPr>
            <p:cNvPr id="53259" name="Group 29">
              <a:extLst>
                <a:ext uri="{FF2B5EF4-FFF2-40B4-BE49-F238E27FC236}">
                  <a16:creationId xmlns:a16="http://schemas.microsoft.com/office/drawing/2014/main" id="{D447BDA0-9249-4C9B-A2A9-7DA974325F88}"/>
                </a:ext>
              </a:extLst>
            </p:cNvPr>
            <p:cNvGrpSpPr>
              <a:grpSpLocks/>
            </p:cNvGrpSpPr>
            <p:nvPr/>
          </p:nvGrpSpPr>
          <p:grpSpPr bwMode="auto">
            <a:xfrm>
              <a:off x="0" y="921"/>
              <a:ext cx="1209" cy="861"/>
              <a:chOff x="0" y="921"/>
              <a:chExt cx="1209" cy="861"/>
            </a:xfrm>
          </p:grpSpPr>
          <p:sp>
            <p:nvSpPr>
              <p:cNvPr id="53279" name="Rectangle 8">
                <a:extLst>
                  <a:ext uri="{FF2B5EF4-FFF2-40B4-BE49-F238E27FC236}">
                    <a16:creationId xmlns:a16="http://schemas.microsoft.com/office/drawing/2014/main" id="{514E5004-5E69-497F-B02D-E19579E7D9AD}"/>
                  </a:ext>
                </a:extLst>
              </p:cNvPr>
              <p:cNvSpPr>
                <a:spLocks noChangeArrowheads="1"/>
              </p:cNvSpPr>
              <p:nvPr/>
            </p:nvSpPr>
            <p:spPr bwMode="auto">
              <a:xfrm>
                <a:off x="31" y="1149"/>
                <a:ext cx="1123"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spcBef>
                    <a:spcPct val="0"/>
                  </a:spcBef>
                  <a:buFont typeface="Arial" panose="020B0604020202020204" pitchFamily="34" charset="0"/>
                  <a:buNone/>
                </a:pPr>
                <a:r>
                  <a:rPr lang="zh-CN" altLang="en-US" sz="1800" b="1">
                    <a:latin typeface="Arial" panose="020B0604020202020204" pitchFamily="34" charset="0"/>
                    <a:ea typeface="微软雅黑" panose="020B0503020204020204" pitchFamily="34" charset="-122"/>
                  </a:rPr>
                  <a:t>支气管哮喘      </a:t>
                </a:r>
              </a:p>
              <a:p>
                <a:pPr algn="ctr">
                  <a:spcBef>
                    <a:spcPct val="0"/>
                  </a:spcBef>
                  <a:buFont typeface="Arial" panose="020B0604020202020204" pitchFamily="34" charset="0"/>
                  <a:buNone/>
                </a:pPr>
                <a:r>
                  <a:rPr lang="zh-CN" altLang="en-US" sz="1800">
                    <a:latin typeface="Arial" panose="020B0604020202020204" pitchFamily="34" charset="0"/>
                    <a:ea typeface="微软雅黑" panose="020B0503020204020204" pitchFamily="34" charset="-122"/>
                  </a:rPr>
                  <a:t>              </a:t>
                </a:r>
              </a:p>
              <a:p>
                <a:pPr algn="ctr">
                  <a:spcBef>
                    <a:spcPct val="0"/>
                  </a:spcBef>
                  <a:buFont typeface="Arial" panose="020B0604020202020204" pitchFamily="34" charset="0"/>
                  <a:buNone/>
                </a:pPr>
                <a:endParaRPr lang="en-US" altLang="zh-CN" sz="1800">
                  <a:latin typeface="Arial" panose="020B0604020202020204" pitchFamily="34" charset="0"/>
                  <a:ea typeface="微软雅黑" panose="020B0503020204020204" pitchFamily="34" charset="-122"/>
                </a:endParaRPr>
              </a:p>
            </p:txBody>
          </p:sp>
          <p:sp>
            <p:nvSpPr>
              <p:cNvPr id="53" name="Rectangle 28">
                <a:extLst>
                  <a:ext uri="{FF2B5EF4-FFF2-40B4-BE49-F238E27FC236}">
                    <a16:creationId xmlns:a16="http://schemas.microsoft.com/office/drawing/2014/main" id="{BE50AA79-99F3-4FF0-AD39-4A637F6B0293}"/>
                  </a:ext>
                </a:extLst>
              </p:cNvPr>
              <p:cNvSpPr>
                <a:spLocks noChangeArrowheads="1"/>
              </p:cNvSpPr>
              <p:nvPr/>
            </p:nvSpPr>
            <p:spPr bwMode="auto">
              <a:xfrm>
                <a:off x="0" y="921"/>
                <a:ext cx="1209" cy="633"/>
              </a:xfrm>
              <a:prstGeom prst="rect">
                <a:avLst/>
              </a:prstGeom>
              <a:noFill/>
              <a:ln w="7">
                <a:solidFill>
                  <a:srgbClr val="A0A0A0"/>
                </a:solidFill>
                <a:miter lim="800000"/>
              </a:ln>
              <a:effectLst/>
            </p:spPr>
            <p:txBody>
              <a:bodyPr/>
              <a:lstStyle/>
              <a:p>
                <a:pPr algn="ctr" eaLnBrk="1" hangingPunct="1">
                  <a:defRPr/>
                </a:pPr>
                <a:endParaRPr lang="zh-CN" altLang="en-US">
                  <a:effectLst>
                    <a:outerShdw blurRad="38100" dist="38100" dir="2700000" algn="tl">
                      <a:srgbClr val="000000">
                        <a:alpha val="43137"/>
                      </a:srgbClr>
                    </a:outerShdw>
                  </a:effectLst>
                  <a:latin typeface="Arial" pitchFamily="34" charset="0"/>
                  <a:ea typeface="微软雅黑" pitchFamily="34" charset="-122"/>
                  <a:cs typeface="Arial" pitchFamily="34" charset="0"/>
                </a:endParaRPr>
              </a:p>
            </p:txBody>
          </p:sp>
        </p:grpSp>
        <p:grpSp>
          <p:nvGrpSpPr>
            <p:cNvPr id="53260" name="Group 31">
              <a:extLst>
                <a:ext uri="{FF2B5EF4-FFF2-40B4-BE49-F238E27FC236}">
                  <a16:creationId xmlns:a16="http://schemas.microsoft.com/office/drawing/2014/main" id="{3ED44B2F-9E35-4757-A88D-43200ED85329}"/>
                </a:ext>
              </a:extLst>
            </p:cNvPr>
            <p:cNvGrpSpPr>
              <a:grpSpLocks/>
            </p:cNvGrpSpPr>
            <p:nvPr/>
          </p:nvGrpSpPr>
          <p:grpSpPr bwMode="auto">
            <a:xfrm>
              <a:off x="1209" y="921"/>
              <a:ext cx="2750" cy="633"/>
              <a:chOff x="1209" y="921"/>
              <a:chExt cx="2750" cy="633"/>
            </a:xfrm>
          </p:grpSpPr>
          <p:sp>
            <p:nvSpPr>
              <p:cNvPr id="53277" name="Rectangle 9">
                <a:extLst>
                  <a:ext uri="{FF2B5EF4-FFF2-40B4-BE49-F238E27FC236}">
                    <a16:creationId xmlns:a16="http://schemas.microsoft.com/office/drawing/2014/main" id="{67BE3265-05F1-4395-B181-0EE94262A1FF}"/>
                  </a:ext>
                </a:extLst>
              </p:cNvPr>
              <p:cNvSpPr>
                <a:spLocks noChangeArrowheads="1"/>
              </p:cNvSpPr>
              <p:nvPr/>
            </p:nvSpPr>
            <p:spPr bwMode="auto">
              <a:xfrm>
                <a:off x="1252" y="921"/>
                <a:ext cx="2664"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Font typeface="Arial" panose="020B0604020202020204" pitchFamily="34" charset="0"/>
                  <a:buNone/>
                </a:pPr>
                <a:r>
                  <a:rPr lang="zh-CN" altLang="en-US" sz="1600" b="1" dirty="0">
                    <a:latin typeface="微软雅黑" panose="020B0503020204020204" pitchFamily="34" charset="-122"/>
                    <a:ea typeface="微软雅黑" panose="020B0503020204020204" pitchFamily="34" charset="-122"/>
                  </a:rPr>
                  <a:t>早年发病</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通常在儿童期</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；每日症状变化快；夜间和清晨症状明显；过敏史、过敏性鼻炎和（或）湿疹；哮喘家族史；气流受限大部分可逆                                                 </a:t>
                </a:r>
              </a:p>
            </p:txBody>
          </p:sp>
          <p:sp>
            <p:nvSpPr>
              <p:cNvPr id="51" name="Rectangle 30">
                <a:extLst>
                  <a:ext uri="{FF2B5EF4-FFF2-40B4-BE49-F238E27FC236}">
                    <a16:creationId xmlns:a16="http://schemas.microsoft.com/office/drawing/2014/main" id="{8F9956C5-F735-4CA9-8808-784BC0464DF4}"/>
                  </a:ext>
                </a:extLst>
              </p:cNvPr>
              <p:cNvSpPr>
                <a:spLocks noChangeArrowheads="1"/>
              </p:cNvSpPr>
              <p:nvPr/>
            </p:nvSpPr>
            <p:spPr bwMode="auto">
              <a:xfrm>
                <a:off x="1209" y="921"/>
                <a:ext cx="2750" cy="633"/>
              </a:xfrm>
              <a:prstGeom prst="rect">
                <a:avLst/>
              </a:prstGeom>
              <a:noFill/>
              <a:ln w="7">
                <a:solidFill>
                  <a:srgbClr val="A0A0A0"/>
                </a:solidFill>
                <a:miter lim="800000"/>
              </a:ln>
              <a:effectLst/>
            </p:spPr>
            <p:txBody>
              <a:bodyPr/>
              <a:lstStyle/>
              <a:p>
                <a:pPr algn="ctr" eaLnBrk="1" hangingPunct="1">
                  <a:defRPr/>
                </a:pPr>
                <a:endParaRPr lang="zh-CN" altLang="en-US">
                  <a:effectLst>
                    <a:outerShdw blurRad="38100" dist="38100" dir="2700000" algn="tl">
                      <a:srgbClr val="000000">
                        <a:alpha val="43137"/>
                      </a:srgbClr>
                    </a:outerShdw>
                  </a:effectLst>
                  <a:latin typeface="Arial" pitchFamily="34" charset="0"/>
                  <a:ea typeface="微软雅黑" pitchFamily="34" charset="-122"/>
                  <a:cs typeface="Arial" pitchFamily="34" charset="0"/>
                </a:endParaRPr>
              </a:p>
            </p:txBody>
          </p:sp>
        </p:grpSp>
        <p:grpSp>
          <p:nvGrpSpPr>
            <p:cNvPr id="53261" name="Group 33">
              <a:extLst>
                <a:ext uri="{FF2B5EF4-FFF2-40B4-BE49-F238E27FC236}">
                  <a16:creationId xmlns:a16="http://schemas.microsoft.com/office/drawing/2014/main" id="{3F742923-8D37-4B2A-A141-AB3E6928BD19}"/>
                </a:ext>
              </a:extLst>
            </p:cNvPr>
            <p:cNvGrpSpPr>
              <a:grpSpLocks/>
            </p:cNvGrpSpPr>
            <p:nvPr/>
          </p:nvGrpSpPr>
          <p:grpSpPr bwMode="auto">
            <a:xfrm>
              <a:off x="0" y="1554"/>
              <a:ext cx="1209" cy="631"/>
              <a:chOff x="0" y="1554"/>
              <a:chExt cx="1209" cy="631"/>
            </a:xfrm>
          </p:grpSpPr>
          <p:sp>
            <p:nvSpPr>
              <p:cNvPr id="53275" name="Rectangle 10">
                <a:extLst>
                  <a:ext uri="{FF2B5EF4-FFF2-40B4-BE49-F238E27FC236}">
                    <a16:creationId xmlns:a16="http://schemas.microsoft.com/office/drawing/2014/main" id="{DA093632-132E-4F1E-AAE4-DB9F83D34266}"/>
                  </a:ext>
                </a:extLst>
              </p:cNvPr>
              <p:cNvSpPr>
                <a:spLocks noChangeArrowheads="1"/>
              </p:cNvSpPr>
              <p:nvPr/>
            </p:nvSpPr>
            <p:spPr bwMode="auto">
              <a:xfrm>
                <a:off x="31" y="1667"/>
                <a:ext cx="112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spcBef>
                    <a:spcPct val="0"/>
                  </a:spcBef>
                  <a:buFont typeface="Arial" panose="020B0604020202020204" pitchFamily="34" charset="0"/>
                  <a:buNone/>
                </a:pPr>
                <a:r>
                  <a:rPr lang="zh-CN" altLang="en-US" sz="1800" b="1">
                    <a:latin typeface="Arial" panose="020B0604020202020204" pitchFamily="34" charset="0"/>
                    <a:ea typeface="微软雅黑" panose="020B0503020204020204" pitchFamily="34" charset="-122"/>
                  </a:rPr>
                  <a:t>充血性心力衰竭</a:t>
                </a:r>
              </a:p>
              <a:p>
                <a:pPr algn="ctr">
                  <a:spcBef>
                    <a:spcPct val="0"/>
                  </a:spcBef>
                  <a:buFont typeface="Arial" panose="020B0604020202020204" pitchFamily="34" charset="0"/>
                  <a:buNone/>
                </a:pPr>
                <a:r>
                  <a:rPr lang="zh-CN" altLang="en-US" sz="1800">
                    <a:latin typeface="Arial" panose="020B0604020202020204" pitchFamily="34" charset="0"/>
                    <a:ea typeface="微软雅黑" panose="020B0503020204020204" pitchFamily="34" charset="-122"/>
                  </a:rPr>
                  <a:t>              </a:t>
                </a:r>
              </a:p>
              <a:p>
                <a:pPr algn="ctr">
                  <a:spcBef>
                    <a:spcPct val="0"/>
                  </a:spcBef>
                  <a:buFont typeface="Arial" panose="020B0604020202020204" pitchFamily="34" charset="0"/>
                  <a:buNone/>
                </a:pPr>
                <a:endParaRPr lang="en-US" altLang="zh-CN" sz="1800">
                  <a:latin typeface="Arial" panose="020B0604020202020204" pitchFamily="34" charset="0"/>
                  <a:ea typeface="微软雅黑" panose="020B0503020204020204" pitchFamily="34" charset="-122"/>
                </a:endParaRPr>
              </a:p>
            </p:txBody>
          </p:sp>
          <p:sp>
            <p:nvSpPr>
              <p:cNvPr id="49" name="Rectangle 32">
                <a:extLst>
                  <a:ext uri="{FF2B5EF4-FFF2-40B4-BE49-F238E27FC236}">
                    <a16:creationId xmlns:a16="http://schemas.microsoft.com/office/drawing/2014/main" id="{423D8C56-152D-4A1D-8854-FEC8CEBB79CC}"/>
                  </a:ext>
                </a:extLst>
              </p:cNvPr>
              <p:cNvSpPr>
                <a:spLocks noChangeArrowheads="1"/>
              </p:cNvSpPr>
              <p:nvPr/>
            </p:nvSpPr>
            <p:spPr bwMode="auto">
              <a:xfrm>
                <a:off x="0" y="1554"/>
                <a:ext cx="1209" cy="516"/>
              </a:xfrm>
              <a:prstGeom prst="rect">
                <a:avLst/>
              </a:prstGeom>
              <a:noFill/>
              <a:ln w="7">
                <a:solidFill>
                  <a:srgbClr val="A0A0A0"/>
                </a:solidFill>
                <a:miter lim="800000"/>
              </a:ln>
              <a:effectLst/>
            </p:spPr>
            <p:txBody>
              <a:bodyPr/>
              <a:lstStyle/>
              <a:p>
                <a:pPr algn="ctr" eaLnBrk="1" hangingPunct="1">
                  <a:defRPr/>
                </a:pPr>
                <a:endParaRPr lang="zh-CN" altLang="en-US">
                  <a:effectLst>
                    <a:outerShdw blurRad="38100" dist="38100" dir="2700000" algn="tl">
                      <a:srgbClr val="000000">
                        <a:alpha val="43137"/>
                      </a:srgbClr>
                    </a:outerShdw>
                  </a:effectLst>
                  <a:latin typeface="Arial" pitchFamily="34" charset="0"/>
                  <a:ea typeface="微软雅黑" pitchFamily="34" charset="-122"/>
                  <a:cs typeface="Arial" pitchFamily="34" charset="0"/>
                </a:endParaRPr>
              </a:p>
            </p:txBody>
          </p:sp>
        </p:grpSp>
        <p:grpSp>
          <p:nvGrpSpPr>
            <p:cNvPr id="53262" name="Group 35">
              <a:extLst>
                <a:ext uri="{FF2B5EF4-FFF2-40B4-BE49-F238E27FC236}">
                  <a16:creationId xmlns:a16="http://schemas.microsoft.com/office/drawing/2014/main" id="{7C7A6C8E-ACD4-40C8-B9FA-4E5309169A81}"/>
                </a:ext>
              </a:extLst>
            </p:cNvPr>
            <p:cNvGrpSpPr>
              <a:grpSpLocks/>
            </p:cNvGrpSpPr>
            <p:nvPr/>
          </p:nvGrpSpPr>
          <p:grpSpPr bwMode="auto">
            <a:xfrm>
              <a:off x="1209" y="1554"/>
              <a:ext cx="2750" cy="518"/>
              <a:chOff x="1209" y="1554"/>
              <a:chExt cx="2750" cy="518"/>
            </a:xfrm>
          </p:grpSpPr>
          <p:sp>
            <p:nvSpPr>
              <p:cNvPr id="53273" name="Rectangle 11">
                <a:extLst>
                  <a:ext uri="{FF2B5EF4-FFF2-40B4-BE49-F238E27FC236}">
                    <a16:creationId xmlns:a16="http://schemas.microsoft.com/office/drawing/2014/main" id="{92DF4015-3D80-49B4-922C-0359DF95AE75}"/>
                  </a:ext>
                </a:extLst>
              </p:cNvPr>
              <p:cNvSpPr>
                <a:spLocks noChangeArrowheads="1"/>
              </p:cNvSpPr>
              <p:nvPr/>
            </p:nvSpPr>
            <p:spPr bwMode="auto">
              <a:xfrm>
                <a:off x="1252" y="1554"/>
                <a:ext cx="2664"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Font typeface="Arial" panose="020B0604020202020204" pitchFamily="34" charset="0"/>
                  <a:buNone/>
                </a:pPr>
                <a:r>
                  <a:rPr lang="zh-CN" altLang="en-US" sz="1600" b="1" dirty="0">
                    <a:latin typeface="微软雅黑" panose="020B0503020204020204" pitchFamily="34" charset="-122"/>
                    <a:ea typeface="微软雅黑" panose="020B0503020204020204" pitchFamily="34" charset="-122"/>
                  </a:rPr>
                  <a:t>听诊肺基底部可闻细啰音；</a:t>
                </a:r>
                <a:r>
                  <a:rPr lang="en-US" altLang="zh-CN" sz="1600" b="1" dirty="0">
                    <a:latin typeface="微软雅黑" panose="020B0503020204020204" pitchFamily="34" charset="-122"/>
                    <a:ea typeface="微软雅黑" panose="020B0503020204020204" pitchFamily="34" charset="-122"/>
                  </a:rPr>
                  <a:t>X</a:t>
                </a:r>
                <a:r>
                  <a:rPr lang="zh-CN" altLang="en-US" sz="1600" b="1" dirty="0">
                    <a:latin typeface="微软雅黑" panose="020B0503020204020204" pitchFamily="34" charset="-122"/>
                    <a:ea typeface="微软雅黑" panose="020B0503020204020204" pitchFamily="34" charset="-122"/>
                  </a:rPr>
                  <a:t>线胸片示心脏扩大、肺水肿；肺功能测定示限制性通气障碍</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而非气流受限</a:t>
                </a:r>
                <a:r>
                  <a:rPr lang="en-US" altLang="zh-CN" sz="1600" b="1" dirty="0">
                    <a:latin typeface="微软雅黑" panose="020B0503020204020204" pitchFamily="34" charset="-122"/>
                    <a:ea typeface="微软雅黑" panose="020B0503020204020204" pitchFamily="34" charset="-122"/>
                  </a:rPr>
                  <a:t>)                                   </a:t>
                </a:r>
              </a:p>
              <a:p>
                <a:pPr>
                  <a:spcBef>
                    <a:spcPct val="0"/>
                  </a:spcBef>
                  <a:buFont typeface="Arial" panose="020B0604020202020204" pitchFamily="34" charset="0"/>
                  <a:buNone/>
                </a:pPr>
                <a:endParaRPr lang="en-US" altLang="zh-CN" sz="1600" dirty="0">
                  <a:latin typeface="Arial" panose="020B0604020202020204" pitchFamily="34" charset="0"/>
                  <a:ea typeface="微软雅黑" panose="020B0503020204020204" pitchFamily="34" charset="-122"/>
                </a:endParaRPr>
              </a:p>
            </p:txBody>
          </p:sp>
          <p:sp>
            <p:nvSpPr>
              <p:cNvPr id="47" name="Rectangle 34">
                <a:extLst>
                  <a:ext uri="{FF2B5EF4-FFF2-40B4-BE49-F238E27FC236}">
                    <a16:creationId xmlns:a16="http://schemas.microsoft.com/office/drawing/2014/main" id="{890238BA-CA02-42B0-B735-121BDF97CCEA}"/>
                  </a:ext>
                </a:extLst>
              </p:cNvPr>
              <p:cNvSpPr>
                <a:spLocks noChangeArrowheads="1"/>
              </p:cNvSpPr>
              <p:nvPr/>
            </p:nvSpPr>
            <p:spPr bwMode="auto">
              <a:xfrm>
                <a:off x="1209" y="1554"/>
                <a:ext cx="2750" cy="515"/>
              </a:xfrm>
              <a:prstGeom prst="rect">
                <a:avLst/>
              </a:prstGeom>
              <a:noFill/>
              <a:ln w="7">
                <a:solidFill>
                  <a:srgbClr val="A0A0A0"/>
                </a:solidFill>
                <a:miter lim="800000"/>
              </a:ln>
              <a:effectLst/>
            </p:spPr>
            <p:txBody>
              <a:bodyPr/>
              <a:lstStyle/>
              <a:p>
                <a:pPr algn="ctr" eaLnBrk="1" hangingPunct="1">
                  <a:defRPr/>
                </a:pPr>
                <a:endParaRPr lang="zh-CN" altLang="en-US">
                  <a:effectLst>
                    <a:outerShdw blurRad="38100" dist="38100" dir="2700000" algn="tl">
                      <a:srgbClr val="000000">
                        <a:alpha val="43137"/>
                      </a:srgbClr>
                    </a:outerShdw>
                  </a:effectLst>
                  <a:latin typeface="Arial" pitchFamily="34" charset="0"/>
                  <a:ea typeface="微软雅黑" pitchFamily="34" charset="-122"/>
                  <a:cs typeface="Arial" pitchFamily="34" charset="0"/>
                </a:endParaRPr>
              </a:p>
            </p:txBody>
          </p:sp>
        </p:grpSp>
        <p:grpSp>
          <p:nvGrpSpPr>
            <p:cNvPr id="53263" name="Group 37">
              <a:extLst>
                <a:ext uri="{FF2B5EF4-FFF2-40B4-BE49-F238E27FC236}">
                  <a16:creationId xmlns:a16="http://schemas.microsoft.com/office/drawing/2014/main" id="{6476C360-E038-42A5-9C3C-819A7854E1F4}"/>
                </a:ext>
              </a:extLst>
            </p:cNvPr>
            <p:cNvGrpSpPr>
              <a:grpSpLocks/>
            </p:cNvGrpSpPr>
            <p:nvPr/>
          </p:nvGrpSpPr>
          <p:grpSpPr bwMode="auto">
            <a:xfrm>
              <a:off x="0" y="2072"/>
              <a:ext cx="1209" cy="632"/>
              <a:chOff x="0" y="2072"/>
              <a:chExt cx="1209" cy="632"/>
            </a:xfrm>
          </p:grpSpPr>
          <p:sp>
            <p:nvSpPr>
              <p:cNvPr id="53271" name="Rectangle 12">
                <a:extLst>
                  <a:ext uri="{FF2B5EF4-FFF2-40B4-BE49-F238E27FC236}">
                    <a16:creationId xmlns:a16="http://schemas.microsoft.com/office/drawing/2014/main" id="{98238F39-0322-4826-9F6E-F646DDDB02EA}"/>
                  </a:ext>
                </a:extLst>
              </p:cNvPr>
              <p:cNvSpPr>
                <a:spLocks noChangeArrowheads="1"/>
              </p:cNvSpPr>
              <p:nvPr/>
            </p:nvSpPr>
            <p:spPr bwMode="auto">
              <a:xfrm>
                <a:off x="31" y="2186"/>
                <a:ext cx="112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spcBef>
                    <a:spcPct val="0"/>
                  </a:spcBef>
                  <a:buFont typeface="Arial" panose="020B0604020202020204" pitchFamily="34" charset="0"/>
                  <a:buNone/>
                </a:pPr>
                <a:r>
                  <a:rPr lang="zh-CN" altLang="en-US" sz="1800" b="1">
                    <a:latin typeface="Arial" panose="020B0604020202020204" pitchFamily="34" charset="0"/>
                    <a:ea typeface="微软雅黑" panose="020B0503020204020204" pitchFamily="34" charset="-122"/>
                  </a:rPr>
                  <a:t>支气管扩张</a:t>
                </a:r>
                <a:r>
                  <a:rPr lang="zh-CN" altLang="en-US" sz="1800">
                    <a:latin typeface="Arial" panose="020B0604020202020204" pitchFamily="34" charset="0"/>
                    <a:ea typeface="微软雅黑" panose="020B0503020204020204" pitchFamily="34" charset="-122"/>
                  </a:rPr>
                  <a:t>               </a:t>
                </a:r>
              </a:p>
              <a:p>
                <a:pPr algn="ctr">
                  <a:spcBef>
                    <a:spcPct val="0"/>
                  </a:spcBef>
                  <a:buFont typeface="Arial" panose="020B0604020202020204" pitchFamily="34" charset="0"/>
                  <a:buNone/>
                </a:pPr>
                <a:endParaRPr lang="en-US" altLang="zh-CN" sz="1800">
                  <a:latin typeface="Arial" panose="020B0604020202020204" pitchFamily="34" charset="0"/>
                  <a:ea typeface="微软雅黑" panose="020B0503020204020204" pitchFamily="34" charset="-122"/>
                </a:endParaRPr>
              </a:p>
            </p:txBody>
          </p:sp>
          <p:sp>
            <p:nvSpPr>
              <p:cNvPr id="45" name="Rectangle 36">
                <a:extLst>
                  <a:ext uri="{FF2B5EF4-FFF2-40B4-BE49-F238E27FC236}">
                    <a16:creationId xmlns:a16="http://schemas.microsoft.com/office/drawing/2014/main" id="{6D52D6C7-8A68-4B6A-B8DA-D7BB0A0A843A}"/>
                  </a:ext>
                </a:extLst>
              </p:cNvPr>
              <p:cNvSpPr>
                <a:spLocks noChangeArrowheads="1"/>
              </p:cNvSpPr>
              <p:nvPr/>
            </p:nvSpPr>
            <p:spPr bwMode="auto">
              <a:xfrm>
                <a:off x="0" y="2069"/>
                <a:ext cx="1209" cy="521"/>
              </a:xfrm>
              <a:prstGeom prst="rect">
                <a:avLst/>
              </a:prstGeom>
              <a:noFill/>
              <a:ln w="7">
                <a:solidFill>
                  <a:srgbClr val="A0A0A0"/>
                </a:solidFill>
                <a:miter lim="800000"/>
              </a:ln>
              <a:effectLst/>
            </p:spPr>
            <p:txBody>
              <a:bodyPr/>
              <a:lstStyle/>
              <a:p>
                <a:pPr algn="ctr" eaLnBrk="1" hangingPunct="1">
                  <a:defRPr/>
                </a:pPr>
                <a:endParaRPr lang="zh-CN" altLang="en-US">
                  <a:effectLst>
                    <a:outerShdw blurRad="38100" dist="38100" dir="2700000" algn="tl">
                      <a:srgbClr val="000000">
                        <a:alpha val="43137"/>
                      </a:srgbClr>
                    </a:outerShdw>
                  </a:effectLst>
                  <a:latin typeface="Arial" pitchFamily="34" charset="0"/>
                  <a:ea typeface="微软雅黑" pitchFamily="34" charset="-122"/>
                  <a:cs typeface="Arial" pitchFamily="34" charset="0"/>
                </a:endParaRPr>
              </a:p>
            </p:txBody>
          </p:sp>
        </p:grpSp>
        <p:grpSp>
          <p:nvGrpSpPr>
            <p:cNvPr id="53264" name="Group 39">
              <a:extLst>
                <a:ext uri="{FF2B5EF4-FFF2-40B4-BE49-F238E27FC236}">
                  <a16:creationId xmlns:a16="http://schemas.microsoft.com/office/drawing/2014/main" id="{7F47559B-DDA6-44D5-8F2A-3A58B3B04361}"/>
                </a:ext>
              </a:extLst>
            </p:cNvPr>
            <p:cNvGrpSpPr>
              <a:grpSpLocks/>
            </p:cNvGrpSpPr>
            <p:nvPr/>
          </p:nvGrpSpPr>
          <p:grpSpPr bwMode="auto">
            <a:xfrm>
              <a:off x="1209" y="2072"/>
              <a:ext cx="2750" cy="518"/>
              <a:chOff x="1209" y="2072"/>
              <a:chExt cx="2750" cy="518"/>
            </a:xfrm>
          </p:grpSpPr>
          <p:sp>
            <p:nvSpPr>
              <p:cNvPr id="53269" name="Rectangle 13">
                <a:extLst>
                  <a:ext uri="{FF2B5EF4-FFF2-40B4-BE49-F238E27FC236}">
                    <a16:creationId xmlns:a16="http://schemas.microsoft.com/office/drawing/2014/main" id="{D848A8DE-A9EC-440D-AF30-F2D6133F7EAB}"/>
                  </a:ext>
                </a:extLst>
              </p:cNvPr>
              <p:cNvSpPr>
                <a:spLocks noChangeArrowheads="1"/>
              </p:cNvSpPr>
              <p:nvPr/>
            </p:nvSpPr>
            <p:spPr bwMode="auto">
              <a:xfrm>
                <a:off x="1252" y="2072"/>
                <a:ext cx="2664"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Font typeface="Arial" panose="020B0604020202020204" pitchFamily="34" charset="0"/>
                  <a:buNone/>
                </a:pPr>
                <a:r>
                  <a:rPr lang="zh-CN" altLang="en-US" sz="1600" b="1" dirty="0">
                    <a:latin typeface="微软雅黑" panose="020B0503020204020204" pitchFamily="34" charset="-122"/>
                    <a:ea typeface="微软雅黑" panose="020B0503020204020204" pitchFamily="34" charset="-122"/>
                  </a:rPr>
                  <a:t>大量脓痰；伴有细菌感染；粗湿啰音、杵状指；</a:t>
                </a:r>
                <a:r>
                  <a:rPr lang="en-US" altLang="zh-CN" sz="1600" b="1" dirty="0">
                    <a:latin typeface="微软雅黑" panose="020B0503020204020204" pitchFamily="34" charset="-122"/>
                    <a:ea typeface="微软雅黑" panose="020B0503020204020204" pitchFamily="34" charset="-122"/>
                  </a:rPr>
                  <a:t>X</a:t>
                </a:r>
                <a:r>
                  <a:rPr lang="zh-CN" altLang="en-US" sz="1600" b="1" dirty="0">
                    <a:latin typeface="微软雅黑" panose="020B0503020204020204" pitchFamily="34" charset="-122"/>
                    <a:ea typeface="微软雅黑" panose="020B0503020204020204" pitchFamily="34" charset="-122"/>
                  </a:rPr>
                  <a:t>线胸片或</a:t>
                </a:r>
                <a:r>
                  <a:rPr lang="en-US" altLang="zh-CN" sz="1600" b="1" dirty="0">
                    <a:latin typeface="微软雅黑" panose="020B0503020204020204" pitchFamily="34" charset="-122"/>
                    <a:ea typeface="微软雅黑" panose="020B0503020204020204" pitchFamily="34" charset="-122"/>
                  </a:rPr>
                  <a:t>CT</a:t>
                </a:r>
                <a:r>
                  <a:rPr lang="zh-CN" altLang="en-US" sz="1600" b="1" dirty="0">
                    <a:latin typeface="微软雅黑" panose="020B0503020204020204" pitchFamily="34" charset="-122"/>
                    <a:ea typeface="微软雅黑" panose="020B0503020204020204" pitchFamily="34" charset="-122"/>
                  </a:rPr>
                  <a:t>示支气管扩张、管壁增厚                                                            </a:t>
                </a:r>
              </a:p>
            </p:txBody>
          </p:sp>
          <p:sp>
            <p:nvSpPr>
              <p:cNvPr id="43" name="Rectangle 38">
                <a:extLst>
                  <a:ext uri="{FF2B5EF4-FFF2-40B4-BE49-F238E27FC236}">
                    <a16:creationId xmlns:a16="http://schemas.microsoft.com/office/drawing/2014/main" id="{1A1DEF91-980B-44F9-BBDB-8EDF67134C0D}"/>
                  </a:ext>
                </a:extLst>
              </p:cNvPr>
              <p:cNvSpPr>
                <a:spLocks noChangeArrowheads="1"/>
              </p:cNvSpPr>
              <p:nvPr/>
            </p:nvSpPr>
            <p:spPr bwMode="auto">
              <a:xfrm>
                <a:off x="1209" y="2069"/>
                <a:ext cx="2750" cy="521"/>
              </a:xfrm>
              <a:prstGeom prst="rect">
                <a:avLst/>
              </a:prstGeom>
              <a:noFill/>
              <a:ln w="7">
                <a:solidFill>
                  <a:srgbClr val="A0A0A0"/>
                </a:solidFill>
                <a:miter lim="800000"/>
              </a:ln>
              <a:effectLst/>
            </p:spPr>
            <p:txBody>
              <a:bodyPr/>
              <a:lstStyle/>
              <a:p>
                <a:pPr algn="ctr" eaLnBrk="1" hangingPunct="1">
                  <a:defRPr/>
                </a:pPr>
                <a:endParaRPr lang="zh-CN" altLang="en-US">
                  <a:effectLst>
                    <a:outerShdw blurRad="38100" dist="38100" dir="2700000" algn="tl">
                      <a:srgbClr val="000000">
                        <a:alpha val="43137"/>
                      </a:srgbClr>
                    </a:outerShdw>
                  </a:effectLst>
                  <a:latin typeface="Arial" pitchFamily="34" charset="0"/>
                  <a:ea typeface="微软雅黑" pitchFamily="34" charset="-122"/>
                  <a:cs typeface="Arial" pitchFamily="34" charset="0"/>
                </a:endParaRPr>
              </a:p>
            </p:txBody>
          </p:sp>
        </p:grpSp>
        <p:sp>
          <p:nvSpPr>
            <p:cNvPr id="41" name="Rectangle 40">
              <a:extLst>
                <a:ext uri="{FF2B5EF4-FFF2-40B4-BE49-F238E27FC236}">
                  <a16:creationId xmlns:a16="http://schemas.microsoft.com/office/drawing/2014/main" id="{5608B7D7-C3D2-4347-B727-2AAE5ECF3B2C}"/>
                </a:ext>
              </a:extLst>
            </p:cNvPr>
            <p:cNvSpPr>
              <a:spLocks noChangeArrowheads="1"/>
            </p:cNvSpPr>
            <p:nvPr/>
          </p:nvSpPr>
          <p:spPr bwMode="auto">
            <a:xfrm>
              <a:off x="0" y="2590"/>
              <a:ext cx="1209" cy="807"/>
            </a:xfrm>
            <a:prstGeom prst="rect">
              <a:avLst/>
            </a:prstGeom>
            <a:noFill/>
            <a:ln w="7">
              <a:solidFill>
                <a:srgbClr val="A0A0A0"/>
              </a:solidFill>
              <a:miter lim="800000"/>
            </a:ln>
            <a:effectLst/>
          </p:spPr>
          <p:txBody>
            <a:bodyPr/>
            <a:lstStyle/>
            <a:p>
              <a:pPr algn="ctr" eaLnBrk="1" hangingPunct="1">
                <a:defRPr/>
              </a:pPr>
              <a:endParaRPr lang="zh-CN" altLang="en-US">
                <a:effectLst>
                  <a:outerShdw blurRad="38100" dist="38100" dir="2700000" algn="tl">
                    <a:srgbClr val="000000">
                      <a:alpha val="43137"/>
                    </a:srgbClr>
                  </a:outerShdw>
                </a:effectLst>
                <a:latin typeface="Arial" pitchFamily="34" charset="0"/>
                <a:ea typeface="微软雅黑" pitchFamily="34" charset="-122"/>
                <a:cs typeface="Arial" pitchFamily="34" charset="0"/>
              </a:endParaRPr>
            </a:p>
          </p:txBody>
        </p:sp>
        <p:grpSp>
          <p:nvGrpSpPr>
            <p:cNvPr id="53266" name="Group 43">
              <a:extLst>
                <a:ext uri="{FF2B5EF4-FFF2-40B4-BE49-F238E27FC236}">
                  <a16:creationId xmlns:a16="http://schemas.microsoft.com/office/drawing/2014/main" id="{C3288BDB-EF6B-4E00-AC4B-209935324699}"/>
                </a:ext>
              </a:extLst>
            </p:cNvPr>
            <p:cNvGrpSpPr>
              <a:grpSpLocks/>
            </p:cNvGrpSpPr>
            <p:nvPr/>
          </p:nvGrpSpPr>
          <p:grpSpPr bwMode="auto">
            <a:xfrm>
              <a:off x="1209" y="2590"/>
              <a:ext cx="2750" cy="807"/>
              <a:chOff x="1209" y="2590"/>
              <a:chExt cx="2750" cy="807"/>
            </a:xfrm>
          </p:grpSpPr>
          <p:sp>
            <p:nvSpPr>
              <p:cNvPr id="53267" name="Rectangle 15">
                <a:extLst>
                  <a:ext uri="{FF2B5EF4-FFF2-40B4-BE49-F238E27FC236}">
                    <a16:creationId xmlns:a16="http://schemas.microsoft.com/office/drawing/2014/main" id="{CE1BDC55-6147-4D96-8677-1CB8463B3E99}"/>
                  </a:ext>
                </a:extLst>
              </p:cNvPr>
              <p:cNvSpPr>
                <a:spLocks noChangeArrowheads="1"/>
              </p:cNvSpPr>
              <p:nvPr/>
            </p:nvSpPr>
            <p:spPr bwMode="auto">
              <a:xfrm>
                <a:off x="1252" y="2590"/>
                <a:ext cx="2664"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Font typeface="Arial" panose="020B0604020202020204" pitchFamily="34" charset="0"/>
                  <a:buNone/>
                </a:pPr>
                <a:r>
                  <a:rPr lang="zh-CN" altLang="en-US" sz="1600" b="1" dirty="0">
                    <a:latin typeface="微软雅黑" panose="020B0503020204020204" pitchFamily="34" charset="-122"/>
                    <a:ea typeface="微软雅黑" panose="020B0503020204020204" pitchFamily="34" charset="-122"/>
                  </a:rPr>
                  <a:t>在除外慢性咳嗽的其他已知原因后，患者每年咳嗽、咳痰</a:t>
                </a:r>
                <a:r>
                  <a:rPr lang="en-US" altLang="zh-CN" sz="1600" b="1" dirty="0">
                    <a:latin typeface="微软雅黑" panose="020B0503020204020204" pitchFamily="34" charset="-122"/>
                    <a:ea typeface="微软雅黑" panose="020B0503020204020204" pitchFamily="34" charset="-122"/>
                  </a:rPr>
                  <a:t>3</a:t>
                </a:r>
                <a:r>
                  <a:rPr lang="zh-CN" altLang="en-US" sz="1600" b="1" dirty="0">
                    <a:latin typeface="微软雅黑" panose="020B0503020204020204" pitchFamily="34" charset="-122"/>
                    <a:ea typeface="微软雅黑" panose="020B0503020204020204" pitchFamily="34" charset="-122"/>
                  </a:rPr>
                  <a:t>个月以上，并连续</a:t>
                </a:r>
                <a:r>
                  <a:rPr lang="en-US" altLang="zh-CN" sz="1600" b="1" dirty="0">
                    <a:latin typeface="微软雅黑" panose="020B0503020204020204" pitchFamily="34" charset="-122"/>
                    <a:ea typeface="微软雅黑" panose="020B0503020204020204" pitchFamily="34" charset="-122"/>
                  </a:rPr>
                  <a:t>2</a:t>
                </a:r>
                <a:r>
                  <a:rPr lang="zh-CN" altLang="en-US" sz="1600" b="1" dirty="0">
                    <a:latin typeface="微软雅黑" panose="020B0503020204020204" pitchFamily="34" charset="-122"/>
                    <a:ea typeface="微软雅黑" panose="020B0503020204020204" pitchFamily="34" charset="-122"/>
                  </a:rPr>
                  <a:t>年以上者。如肺功能检查出现持续气流受限时</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 则能诊断为慢阻肺</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如患者仅有慢支</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而无持续气流受限</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则不能诊断慢阻肺</a:t>
                </a:r>
              </a:p>
              <a:p>
                <a:pPr eaLnBrk="1" hangingPunct="1">
                  <a:spcBef>
                    <a:spcPct val="0"/>
                  </a:spcBef>
                  <a:buFont typeface="Arial" panose="020B0604020202020204" pitchFamily="34" charset="0"/>
                  <a:buNone/>
                </a:pPr>
                <a:endParaRPr lang="zh-CN" altLang="en-US" sz="1600" dirty="0">
                  <a:latin typeface="Arial" panose="020B0604020202020204" pitchFamily="34" charset="0"/>
                  <a:ea typeface="微软雅黑" panose="020B0503020204020204" pitchFamily="34" charset="-122"/>
                </a:endParaRPr>
              </a:p>
            </p:txBody>
          </p:sp>
          <p:sp>
            <p:nvSpPr>
              <p:cNvPr id="39" name="Rectangle 42">
                <a:extLst>
                  <a:ext uri="{FF2B5EF4-FFF2-40B4-BE49-F238E27FC236}">
                    <a16:creationId xmlns:a16="http://schemas.microsoft.com/office/drawing/2014/main" id="{1D917C1F-2A87-4590-BAA6-D9044E0B9E02}"/>
                  </a:ext>
                </a:extLst>
              </p:cNvPr>
              <p:cNvSpPr>
                <a:spLocks noChangeArrowheads="1"/>
              </p:cNvSpPr>
              <p:nvPr/>
            </p:nvSpPr>
            <p:spPr bwMode="auto">
              <a:xfrm>
                <a:off x="1209" y="2590"/>
                <a:ext cx="2750" cy="807"/>
              </a:xfrm>
              <a:prstGeom prst="rect">
                <a:avLst/>
              </a:prstGeom>
              <a:noFill/>
              <a:ln w="7">
                <a:solidFill>
                  <a:srgbClr val="A0A0A0"/>
                </a:solidFill>
                <a:miter lim="800000"/>
              </a:ln>
              <a:effectLst/>
            </p:spPr>
            <p:txBody>
              <a:bodyPr/>
              <a:lstStyle/>
              <a:p>
                <a:pPr algn="ctr" eaLnBrk="1" hangingPunct="1">
                  <a:defRPr/>
                </a:pPr>
                <a:endParaRPr lang="zh-CN" altLang="en-US">
                  <a:effectLst>
                    <a:outerShdw blurRad="38100" dist="38100" dir="2700000" algn="tl">
                      <a:srgbClr val="000000">
                        <a:alpha val="43137"/>
                      </a:srgbClr>
                    </a:outerShdw>
                  </a:effectLst>
                  <a:latin typeface="Arial" pitchFamily="34" charset="0"/>
                  <a:ea typeface="微软雅黑" pitchFamily="34" charset="-122"/>
                  <a:cs typeface="Arial" pitchFamily="34" charset="0"/>
                </a:endParaRPr>
              </a:p>
            </p:txBody>
          </p:sp>
        </p:grpSp>
      </p:grpSp>
      <p:sp>
        <p:nvSpPr>
          <p:cNvPr id="53253" name="Rectangle 12">
            <a:extLst>
              <a:ext uri="{FF2B5EF4-FFF2-40B4-BE49-F238E27FC236}">
                <a16:creationId xmlns:a16="http://schemas.microsoft.com/office/drawing/2014/main" id="{B484F99F-17C2-42BD-B0E8-AEC0467D229A}"/>
              </a:ext>
            </a:extLst>
          </p:cNvPr>
          <p:cNvSpPr>
            <a:spLocks noChangeArrowheads="1"/>
          </p:cNvSpPr>
          <p:nvPr/>
        </p:nvSpPr>
        <p:spPr bwMode="auto">
          <a:xfrm>
            <a:off x="323850" y="5300663"/>
            <a:ext cx="246062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spcBef>
                <a:spcPct val="0"/>
              </a:spcBef>
              <a:buFont typeface="Arial" panose="020B0604020202020204" pitchFamily="34" charset="0"/>
              <a:buNone/>
            </a:pPr>
            <a:r>
              <a:rPr lang="zh-CN" altLang="en-US" sz="1800" b="1">
                <a:latin typeface="Arial" panose="020B0604020202020204" pitchFamily="34" charset="0"/>
                <a:ea typeface="微软雅黑" panose="020B0503020204020204" pitchFamily="34" charset="-122"/>
              </a:rPr>
              <a:t>慢性支气管炎               </a:t>
            </a:r>
          </a:p>
          <a:p>
            <a:pPr algn="ctr">
              <a:spcBef>
                <a:spcPct val="0"/>
              </a:spcBef>
              <a:buFont typeface="Arial" panose="020B0604020202020204" pitchFamily="34" charset="0"/>
              <a:buNone/>
            </a:pPr>
            <a:endParaRPr lang="en-US" altLang="zh-CN" sz="1800">
              <a:latin typeface="Arial" panose="020B0604020202020204" pitchFamily="34" charset="0"/>
              <a:ea typeface="微软雅黑" panose="020B0503020204020204" pitchFamily="34" charset="-122"/>
            </a:endParaRPr>
          </a:p>
        </p:txBody>
      </p:sp>
      <p:sp>
        <p:nvSpPr>
          <p:cNvPr id="39975" name="Slide Number Placeholder 47">
            <a:extLst>
              <a:ext uri="{FF2B5EF4-FFF2-40B4-BE49-F238E27FC236}">
                <a16:creationId xmlns:a16="http://schemas.microsoft.com/office/drawing/2014/main" id="{B4C978B1-4CBD-436D-8E29-8333F420D3DB}"/>
              </a:ext>
            </a:extLst>
          </p:cNvPr>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a:defRPr/>
            </a:pPr>
            <a:fld id="{CF5D105E-AAE7-4EA3-BDEB-26439DD8CA83}" type="slidenum">
              <a:rPr lang="zh-CN" altLang="en-US" smtClean="0"/>
              <a:pPr>
                <a:defRPr/>
              </a:pPr>
              <a:t>23</a:t>
            </a:fld>
            <a:endParaRPr lang="zh-CN" altLang="en-US"/>
          </a:p>
        </p:txBody>
      </p:sp>
    </p:spTree>
    <p:extLst>
      <p:ext uri="{BB962C8B-B14F-4D97-AF65-F5344CB8AC3E}">
        <p14:creationId xmlns:p14="http://schemas.microsoft.com/office/powerpoint/2010/main" val="1885302674"/>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 y="101601"/>
            <a:ext cx="8028384" cy="990600"/>
          </a:xfrm>
        </p:spPr>
        <p:txBody>
          <a:bodyPr lIns="92075" tIns="46038" rIns="92075" bIns="46038">
            <a:normAutofit/>
          </a:bodyPr>
          <a:lstStyle/>
          <a:p>
            <a:pPr>
              <a:defRPr/>
            </a:pPr>
            <a:r>
              <a:rPr lang="zh-CN" altLang="en-US" sz="4000" dirty="0"/>
              <a:t> </a:t>
            </a:r>
            <a:r>
              <a:rPr lang="zh-CN" altLang="en-US" sz="3600" dirty="0">
                <a:latin typeface="微软雅黑" panose="020B0503020204020204" pitchFamily="34" charset="-122"/>
                <a:ea typeface="微软雅黑" panose="020B0503020204020204" pitchFamily="34" charset="-122"/>
              </a:rPr>
              <a:t>慢阻肺综合评估的方法</a:t>
            </a:r>
            <a:r>
              <a:rPr lang="en-US" altLang="zh-CN" sz="3600" dirty="0">
                <a:latin typeface="微软雅黑" panose="020B0503020204020204" pitchFamily="34" charset="-122"/>
                <a:ea typeface="微软雅黑" panose="020B0503020204020204" pitchFamily="34" charset="-122"/>
              </a:rPr>
              <a:t>—</a:t>
            </a:r>
            <a:r>
              <a:rPr lang="en-US" altLang="zh-CN" sz="3600" dirty="0">
                <a:latin typeface="微软雅黑" panose="020B0503020204020204" pitchFamily="34" charset="-122"/>
                <a:ea typeface="微软雅黑" panose="020B0503020204020204" pitchFamily="34" charset="-122"/>
                <a:cs typeface="Arial Unicode MS" panose="020B0604020202020204" pitchFamily="34" charset="-122"/>
              </a:rPr>
              <a:t>GOLD2017 </a:t>
            </a:r>
          </a:p>
        </p:txBody>
      </p:sp>
      <p:sp>
        <p:nvSpPr>
          <p:cNvPr id="38915" name="Rectangle 3"/>
          <p:cNvSpPr>
            <a:spLocks noGrp="1" noChangeArrowheads="1"/>
          </p:cNvSpPr>
          <p:nvPr>
            <p:ph idx="1"/>
          </p:nvPr>
        </p:nvSpPr>
        <p:spPr>
          <a:xfrm>
            <a:off x="250825" y="1484313"/>
            <a:ext cx="8229600" cy="3984625"/>
          </a:xfrm>
        </p:spPr>
        <p:txBody>
          <a:bodyPr>
            <a:normAutofit fontScale="92500" lnSpcReduction="20000"/>
          </a:bodyPr>
          <a:lstStyle/>
          <a:p>
            <a:pPr marL="609600" indent="-609600">
              <a:lnSpc>
                <a:spcPct val="150000"/>
              </a:lnSpc>
              <a:buFont typeface="Wingdings" panose="05000000000000000000" pitchFamily="2" charset="2"/>
              <a:buNone/>
            </a:pPr>
            <a:r>
              <a:rPr lang="zh-CN" altLang="en-US" sz="3200" dirty="0">
                <a:solidFill>
                  <a:srgbClr val="FF0000"/>
                </a:solidFill>
              </a:rPr>
              <a:t>   </a:t>
            </a:r>
            <a:r>
              <a:rPr lang="zh-CN" altLang="en-US" sz="3200" dirty="0">
                <a:solidFill>
                  <a:srgbClr val="FF0000"/>
                </a:solidFill>
                <a:latin typeface="微软雅黑" panose="020B0503020204020204" pitchFamily="34" charset="-122"/>
                <a:ea typeface="微软雅黑" panose="020B0503020204020204" pitchFamily="34" charset="-122"/>
              </a:rPr>
              <a:t>评估症状</a:t>
            </a:r>
            <a:endParaRPr lang="zh-CN" altLang="en-US" sz="3200" dirty="0">
              <a:solidFill>
                <a:srgbClr val="FF0000"/>
              </a:solidFill>
              <a:latin typeface="微软雅黑" panose="020B0503020204020204" pitchFamily="34" charset="-122"/>
              <a:ea typeface="微软雅黑" panose="020B0503020204020204" pitchFamily="34" charset="-122"/>
              <a:sym typeface="Wingdings" panose="05000000000000000000" pitchFamily="2" charset="2"/>
            </a:endParaRPr>
          </a:p>
          <a:p>
            <a:pPr marL="609600" indent="-609600">
              <a:lnSpc>
                <a:spcPct val="150000"/>
              </a:lnSpc>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sym typeface="Wingdings" panose="05000000000000000000" pitchFamily="2" charset="2"/>
              </a:rPr>
              <a:t>（</a:t>
            </a:r>
            <a:r>
              <a:rPr lang="en-US" altLang="zh-CN" sz="2400" dirty="0">
                <a:latin typeface="微软雅黑" panose="020B0503020204020204" pitchFamily="34" charset="-122"/>
                <a:ea typeface="微软雅黑" panose="020B0503020204020204" pitchFamily="34" charset="-122"/>
                <a:sym typeface="Wingdings" panose="05000000000000000000" pitchFamily="2" charset="2"/>
              </a:rPr>
              <a:t>1</a:t>
            </a:r>
            <a:r>
              <a:rPr lang="zh-CN" altLang="en-US" sz="2400" dirty="0">
                <a:latin typeface="微软雅黑" panose="020B0503020204020204" pitchFamily="34" charset="-122"/>
                <a:ea typeface="微软雅黑" panose="020B0503020204020204" pitchFamily="34" charset="-122"/>
                <a:sym typeface="Wingdings" panose="05000000000000000000" pitchFamily="2" charset="2"/>
              </a:rPr>
              <a:t>）</a:t>
            </a:r>
            <a:r>
              <a:rPr lang="zh-CN" altLang="da-DK" sz="2400" dirty="0">
                <a:latin typeface="微软雅黑" panose="020B0503020204020204" pitchFamily="34" charset="-122"/>
                <a:ea typeface="微软雅黑" panose="020B0503020204020204" pitchFamily="34" charset="-122"/>
              </a:rPr>
              <a:t>应用慢阻肺评估测试</a:t>
            </a:r>
            <a:r>
              <a:rPr lang="da-DK" altLang="zh-CN" sz="2400" dirty="0">
                <a:latin typeface="微软雅黑" panose="020B0503020204020204" pitchFamily="34" charset="-122"/>
                <a:ea typeface="微软雅黑" panose="020B0503020204020204" pitchFamily="34" charset="-122"/>
              </a:rPr>
              <a:t>(CAT),  </a:t>
            </a:r>
          </a:p>
          <a:p>
            <a:pPr marL="609600" indent="-609600">
              <a:lnSpc>
                <a:spcPct val="150000"/>
              </a:lnSpc>
              <a:buFont typeface="Wingdings" panose="05000000000000000000" pitchFamily="2" charset="2"/>
              <a:buNone/>
            </a:pPr>
            <a:r>
              <a:rPr lang="zh-CN" altLang="da-DK" sz="2400" dirty="0">
                <a:latin typeface="微软雅黑" panose="020B0503020204020204" pitchFamily="34" charset="-122"/>
                <a:ea typeface="微软雅黑" panose="020B0503020204020204" pitchFamily="34" charset="-122"/>
              </a:rPr>
              <a:t>（</a:t>
            </a:r>
            <a:r>
              <a:rPr lang="da-DK" altLang="zh-CN" sz="2400" dirty="0">
                <a:latin typeface="微软雅黑" panose="020B0503020204020204" pitchFamily="34" charset="-122"/>
                <a:ea typeface="微软雅黑" panose="020B0503020204020204" pitchFamily="34" charset="-122"/>
              </a:rPr>
              <a:t>2</a:t>
            </a:r>
            <a:r>
              <a:rPr lang="zh-CN" altLang="da-DK" sz="2400" dirty="0">
                <a:latin typeface="微软雅黑" panose="020B0503020204020204" pitchFamily="34" charset="-122"/>
                <a:ea typeface="微软雅黑" panose="020B0503020204020204" pitchFamily="34" charset="-122"/>
              </a:rPr>
              <a:t>）或者应用</a:t>
            </a:r>
            <a:r>
              <a:rPr lang="da-DK" altLang="zh-CN" sz="2400" dirty="0">
                <a:latin typeface="微软雅黑" panose="020B0503020204020204" pitchFamily="34" charset="-122"/>
                <a:ea typeface="微软雅黑" panose="020B0503020204020204" pitchFamily="34" charset="-122"/>
              </a:rPr>
              <a:t> mMRC </a:t>
            </a:r>
            <a:r>
              <a:rPr lang="zh-CN" altLang="da-DK" sz="2400" dirty="0">
                <a:latin typeface="微软雅黑" panose="020B0503020204020204" pitchFamily="34" charset="-122"/>
                <a:ea typeface="微软雅黑" panose="020B0503020204020204" pitchFamily="34" charset="-122"/>
              </a:rPr>
              <a:t>呼吸困难问卷</a:t>
            </a:r>
            <a:endParaRPr lang="en-US" altLang="zh-CN" sz="2400" dirty="0">
              <a:latin typeface="微软雅黑" panose="020B0503020204020204" pitchFamily="34" charset="-122"/>
              <a:ea typeface="微软雅黑" panose="020B0503020204020204" pitchFamily="34" charset="-122"/>
            </a:endParaRPr>
          </a:p>
          <a:p>
            <a:pPr marL="609600" indent="-609600">
              <a:lnSpc>
                <a:spcPct val="150000"/>
              </a:lnSpc>
              <a:buFont typeface="Wingdings" panose="05000000000000000000" pitchFamily="2" charset="2"/>
              <a:buNone/>
            </a:pPr>
            <a:endParaRPr lang="zh-CN" altLang="da-DK" sz="2400" dirty="0">
              <a:latin typeface="微软雅黑" panose="020B0503020204020204" pitchFamily="34" charset="-122"/>
              <a:ea typeface="微软雅黑" panose="020B0503020204020204" pitchFamily="34" charset="-122"/>
            </a:endParaRPr>
          </a:p>
          <a:p>
            <a:pPr marL="609600" indent="-609600">
              <a:lnSpc>
                <a:spcPct val="150000"/>
              </a:lnSpc>
              <a:buFont typeface="Wingdings" panose="05000000000000000000" pitchFamily="2" charset="2"/>
              <a:buNone/>
            </a:pPr>
            <a:r>
              <a:rPr lang="zh-CN" altLang="en-US" sz="3200" dirty="0">
                <a:solidFill>
                  <a:srgbClr val="FF0000"/>
                </a:solidFill>
                <a:latin typeface="微软雅黑" panose="020B0503020204020204" pitchFamily="34" charset="-122"/>
                <a:ea typeface="微软雅黑" panose="020B0503020204020204" pitchFamily="34" charset="-122"/>
              </a:rPr>
              <a:t>   评估急性加重风险</a:t>
            </a:r>
          </a:p>
          <a:p>
            <a:pPr marL="609600" indent="-609600">
              <a:lnSpc>
                <a:spcPct val="150000"/>
              </a:lnSpc>
              <a:buFontTx/>
              <a:buNone/>
            </a:pPr>
            <a:r>
              <a:rPr lang="zh-CN" altLang="da-DK" sz="2400" dirty="0">
                <a:latin typeface="微软雅黑" panose="020B0503020204020204" pitchFamily="34" charset="-122"/>
                <a:ea typeface="微软雅黑" panose="020B0503020204020204" pitchFamily="34" charset="-122"/>
              </a:rPr>
              <a:t>（</a:t>
            </a:r>
            <a:r>
              <a:rPr lang="da-DK" altLang="zh-CN" sz="2400" dirty="0">
                <a:latin typeface="微软雅黑" panose="020B0503020204020204" pitchFamily="34" charset="-122"/>
                <a:ea typeface="微软雅黑" panose="020B0503020204020204" pitchFamily="34" charset="-122"/>
              </a:rPr>
              <a:t>1</a:t>
            </a:r>
            <a:r>
              <a:rPr lang="zh-CN" altLang="da-DK" sz="2400" dirty="0">
                <a:latin typeface="微软雅黑" panose="020B0503020204020204" pitchFamily="34" charset="-122"/>
                <a:ea typeface="微软雅黑" panose="020B0503020204020204" pitchFamily="34" charset="-122"/>
              </a:rPr>
              <a:t>）急性加重史：去年</a:t>
            </a:r>
            <a:r>
              <a:rPr lang="da-DK" altLang="zh-CN" sz="2400" dirty="0">
                <a:latin typeface="微软雅黑" panose="020B0503020204020204" pitchFamily="34" charset="-122"/>
                <a:ea typeface="微软雅黑" panose="020B0503020204020204" pitchFamily="34" charset="-122"/>
              </a:rPr>
              <a:t>2</a:t>
            </a:r>
            <a:r>
              <a:rPr lang="zh-CN" altLang="da-DK" sz="2400" dirty="0">
                <a:latin typeface="微软雅黑" panose="020B0503020204020204" pitchFamily="34" charset="-122"/>
                <a:ea typeface="微软雅黑" panose="020B0503020204020204" pitchFamily="34" charset="-122"/>
              </a:rPr>
              <a:t>次或 </a:t>
            </a:r>
            <a:r>
              <a:rPr lang="da-DK" altLang="zh-CN" sz="2400" dirty="0">
                <a:latin typeface="微软雅黑" panose="020B0503020204020204" pitchFamily="34" charset="-122"/>
                <a:ea typeface="微软雅黑" panose="020B0503020204020204" pitchFamily="34" charset="-122"/>
              </a:rPr>
              <a:t>2</a:t>
            </a:r>
            <a:r>
              <a:rPr lang="zh-CN" altLang="da-DK" sz="2400" dirty="0">
                <a:latin typeface="微软雅黑" panose="020B0503020204020204" pitchFamily="34" charset="-122"/>
                <a:ea typeface="微软雅黑" panose="020B0503020204020204" pitchFamily="34" charset="-122"/>
              </a:rPr>
              <a:t>次以上急性加重；</a:t>
            </a:r>
          </a:p>
          <a:p>
            <a:pPr marL="609600" indent="-609600">
              <a:lnSpc>
                <a:spcPct val="150000"/>
              </a:lnSpc>
              <a:buFontTx/>
              <a:buNone/>
            </a:pPr>
            <a:r>
              <a:rPr lang="zh-CN" altLang="da-DK" sz="2400" dirty="0">
                <a:latin typeface="微软雅黑" panose="020B0503020204020204" pitchFamily="34" charset="-122"/>
                <a:ea typeface="微软雅黑" panose="020B0503020204020204" pitchFamily="34" charset="-122"/>
              </a:rPr>
              <a:t>（</a:t>
            </a:r>
            <a:r>
              <a:rPr lang="da-DK" altLang="zh-CN" sz="2400" dirty="0">
                <a:latin typeface="微软雅黑" panose="020B0503020204020204" pitchFamily="34" charset="-122"/>
                <a:ea typeface="微软雅黑" panose="020B0503020204020204" pitchFamily="34" charset="-122"/>
              </a:rPr>
              <a:t>2</a:t>
            </a:r>
            <a:r>
              <a:rPr lang="zh-CN" altLang="da-DK"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因慢阻肺</a:t>
            </a:r>
            <a:r>
              <a:rPr lang="zh-CN" altLang="da-DK" sz="2400" dirty="0">
                <a:latin typeface="微软雅黑" panose="020B0503020204020204" pitchFamily="34" charset="-122"/>
                <a:ea typeface="微软雅黑" panose="020B0503020204020204" pitchFamily="34" charset="-122"/>
              </a:rPr>
              <a:t>急性加重</a:t>
            </a:r>
            <a:r>
              <a:rPr lang="en-US" altLang="zh-CN" sz="2400" dirty="0">
                <a:latin typeface="微软雅黑" panose="020B0503020204020204" pitchFamily="34" charset="-122"/>
                <a:ea typeface="微软雅黑" panose="020B0503020204020204" pitchFamily="34" charset="-122"/>
              </a:rPr>
              <a:t>1 </a:t>
            </a:r>
            <a:r>
              <a:rPr lang="zh-CN" altLang="en-US" sz="2400" dirty="0">
                <a:latin typeface="微软雅黑" panose="020B0503020204020204" pitchFamily="34" charset="-122"/>
                <a:ea typeface="微软雅黑" panose="020B0503020204020204" pitchFamily="34" charset="-122"/>
              </a:rPr>
              <a:t>次或 </a:t>
            </a:r>
            <a:r>
              <a:rPr lang="en-US" altLang="zh-CN" sz="2400" dirty="0">
                <a:latin typeface="微软雅黑" panose="020B0503020204020204" pitchFamily="34" charset="-122"/>
                <a:ea typeface="微软雅黑" panose="020B0503020204020204" pitchFamily="34" charset="-122"/>
              </a:rPr>
              <a:t>1 </a:t>
            </a:r>
            <a:r>
              <a:rPr lang="zh-CN" altLang="en-US" sz="2400" dirty="0">
                <a:latin typeface="微软雅黑" panose="020B0503020204020204" pitchFamily="34" charset="-122"/>
                <a:ea typeface="微软雅黑" panose="020B0503020204020204" pitchFamily="34" charset="-122"/>
              </a:rPr>
              <a:t>次以上住院</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考虑高风险</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24</a:t>
            </a:fld>
            <a:endParaRPr lang="zh-CN" altLang="en-US"/>
          </a:p>
        </p:txBody>
      </p:sp>
    </p:spTree>
    <p:extLst>
      <p:ext uri="{BB962C8B-B14F-4D97-AF65-F5344CB8AC3E}">
        <p14:creationId xmlns:p14="http://schemas.microsoft.com/office/powerpoint/2010/main" val="4094893001"/>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66BD9A41-3BAD-4BDD-81AC-DCF5E881375E}"/>
              </a:ext>
            </a:extLst>
          </p:cNvPr>
          <p:cNvSpPr>
            <a:spLocks noGrp="1" noChangeArrowheads="1"/>
          </p:cNvSpPr>
          <p:nvPr>
            <p:ph type="title"/>
          </p:nvPr>
        </p:nvSpPr>
        <p:spPr>
          <a:xfrm>
            <a:off x="465138" y="276225"/>
            <a:ext cx="8229600" cy="1143000"/>
          </a:xfrm>
        </p:spPr>
        <p:txBody>
          <a:bodyPr/>
          <a:lstStyle/>
          <a:p>
            <a:pPr algn="ctr" eaLnBrk="1" hangingPunct="1"/>
            <a:r>
              <a:rPr lang="zh-CN" altLang="en-US" sz="3600">
                <a:latin typeface="微软雅黑" panose="020B0503020204020204" pitchFamily="34" charset="-122"/>
                <a:ea typeface="微软雅黑" panose="020B0503020204020204" pitchFamily="34" charset="-122"/>
              </a:rPr>
              <a:t>慢阻肺的临床评估</a:t>
            </a:r>
            <a:r>
              <a:rPr lang="en-US" altLang="zh-CN" sz="3600">
                <a:latin typeface="微软雅黑" panose="020B0503020204020204" pitchFamily="34" charset="-122"/>
                <a:ea typeface="微软雅黑" panose="020B0503020204020204" pitchFamily="34" charset="-122"/>
              </a:rPr>
              <a:t>--</a:t>
            </a:r>
            <a:r>
              <a:rPr lang="zh-CN" altLang="en-US" sz="3600">
                <a:latin typeface="微软雅黑" panose="020B0503020204020204" pitchFamily="34" charset="-122"/>
                <a:ea typeface="微软雅黑" panose="020B0503020204020204" pitchFamily="34" charset="-122"/>
              </a:rPr>
              <a:t>症状</a:t>
            </a:r>
          </a:p>
        </p:txBody>
      </p:sp>
      <p:sp>
        <p:nvSpPr>
          <p:cNvPr id="7171" name="Rectangle 3">
            <a:extLst>
              <a:ext uri="{FF2B5EF4-FFF2-40B4-BE49-F238E27FC236}">
                <a16:creationId xmlns:a16="http://schemas.microsoft.com/office/drawing/2014/main" id="{A5C953D6-1E96-4206-9676-16F778D807D6}"/>
              </a:ext>
            </a:extLst>
          </p:cNvPr>
          <p:cNvSpPr>
            <a:spLocks noGrp="1" noChangeArrowheads="1"/>
          </p:cNvSpPr>
          <p:nvPr>
            <p:ph idx="1"/>
          </p:nvPr>
        </p:nvSpPr>
        <p:spPr>
          <a:xfrm>
            <a:off x="428625" y="1700213"/>
            <a:ext cx="8464550" cy="1152525"/>
          </a:xfrm>
        </p:spPr>
        <p:txBody>
          <a:bodyPr>
            <a:normAutofit/>
          </a:bodyPr>
          <a:lstStyle/>
          <a:p>
            <a:pPr marL="274320" indent="-274320" eaLnBrk="1" fontAlgn="auto" hangingPunct="1">
              <a:lnSpc>
                <a:spcPct val="150000"/>
              </a:lnSpc>
              <a:spcAft>
                <a:spcPts val="0"/>
              </a:spcAft>
              <a:buClr>
                <a:schemeClr val="accent3"/>
              </a:buClr>
              <a:buFont typeface="Wingdings 2"/>
              <a:buChar char=""/>
              <a:defRPr/>
            </a:pPr>
            <a:r>
              <a:rPr lang="zh-CN" altLang="en-US" sz="2400" dirty="0">
                <a:latin typeface="微软雅黑" pitchFamily="34" charset="-122"/>
                <a:ea typeface="微软雅黑" pitchFamily="34" charset="-122"/>
              </a:rPr>
              <a:t>最新版</a:t>
            </a:r>
            <a:r>
              <a:rPr lang="en-US" altLang="zh-CN" sz="2400" dirty="0">
                <a:latin typeface="微软雅黑" pitchFamily="34" charset="-122"/>
                <a:ea typeface="微软雅黑" pitchFamily="34" charset="-122"/>
              </a:rPr>
              <a:t>GOLD</a:t>
            </a:r>
            <a:r>
              <a:rPr lang="zh-CN" altLang="en-US" sz="2400" dirty="0">
                <a:latin typeface="微软雅黑" pitchFamily="34" charset="-122"/>
                <a:ea typeface="微软雅黑" pitchFamily="34" charset="-122"/>
              </a:rPr>
              <a:t>推荐使用：</a:t>
            </a:r>
          </a:p>
        </p:txBody>
      </p:sp>
      <p:grpSp>
        <p:nvGrpSpPr>
          <p:cNvPr id="2" name="组合 1">
            <a:extLst>
              <a:ext uri="{FF2B5EF4-FFF2-40B4-BE49-F238E27FC236}">
                <a16:creationId xmlns:a16="http://schemas.microsoft.com/office/drawing/2014/main" id="{9347FB6C-F7BA-4978-B35C-F70BAF566115}"/>
              </a:ext>
            </a:extLst>
          </p:cNvPr>
          <p:cNvGrpSpPr>
            <a:grpSpLocks/>
          </p:cNvGrpSpPr>
          <p:nvPr/>
        </p:nvGrpSpPr>
        <p:grpSpPr bwMode="auto">
          <a:xfrm>
            <a:off x="571500" y="2781300"/>
            <a:ext cx="7888288" cy="895350"/>
            <a:chOff x="611188" y="2924175"/>
            <a:chExt cx="7888932" cy="895350"/>
          </a:xfrm>
        </p:grpSpPr>
        <p:sp>
          <p:nvSpPr>
            <p:cNvPr id="6" name="AutoShape 4">
              <a:extLst>
                <a:ext uri="{FF2B5EF4-FFF2-40B4-BE49-F238E27FC236}">
                  <a16:creationId xmlns:a16="http://schemas.microsoft.com/office/drawing/2014/main" id="{EA638310-4CDE-4A53-9C41-6490631FE214}"/>
                </a:ext>
              </a:extLst>
            </p:cNvPr>
            <p:cNvSpPr>
              <a:spLocks noChangeArrowheads="1"/>
            </p:cNvSpPr>
            <p:nvPr/>
          </p:nvSpPr>
          <p:spPr bwMode="gray">
            <a:xfrm>
              <a:off x="777890" y="2924175"/>
              <a:ext cx="7539652" cy="895350"/>
            </a:xfrm>
            <a:prstGeom prst="roundRect">
              <a:avLst>
                <a:gd name="adj" fmla="val 16667"/>
              </a:avLst>
            </a:prstGeom>
            <a:gradFill rotWithShape="1">
              <a:gsLst>
                <a:gs pos="0">
                  <a:srgbClr val="DDDDDD"/>
                </a:gs>
                <a:gs pos="50000">
                  <a:srgbClr val="DDDDDD">
                    <a:gamma/>
                    <a:tint val="38039"/>
                    <a:invGamma/>
                  </a:srgbClr>
                </a:gs>
                <a:gs pos="100000">
                  <a:srgbClr val="DDDDDD"/>
                </a:gs>
              </a:gsLst>
              <a:lin ang="2700000" scaled="1"/>
            </a:gradFill>
            <a:ln w="15875">
              <a:solidFill>
                <a:srgbClr val="B2B2B2"/>
              </a:solidFill>
              <a:round/>
              <a:headEnd/>
              <a:tailEnd/>
            </a:ln>
            <a:effectLs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Arial" charset="0"/>
                <a:ea typeface="宋体" charset="-122"/>
              </a:endParaRPr>
            </a:p>
          </p:txBody>
        </p:sp>
        <p:sp>
          <p:nvSpPr>
            <p:cNvPr id="7" name="Oval 10">
              <a:extLst>
                <a:ext uri="{FF2B5EF4-FFF2-40B4-BE49-F238E27FC236}">
                  <a16:creationId xmlns:a16="http://schemas.microsoft.com/office/drawing/2014/main" id="{DEB39717-40EE-4415-BAAB-2F6AACB3B98A}"/>
                </a:ext>
              </a:extLst>
            </p:cNvPr>
            <p:cNvSpPr>
              <a:spLocks noChangeArrowheads="1"/>
            </p:cNvSpPr>
            <p:nvPr/>
          </p:nvSpPr>
          <p:spPr bwMode="gray">
            <a:xfrm rot="5400000">
              <a:off x="611202" y="3194036"/>
              <a:ext cx="346075" cy="346103"/>
            </a:xfrm>
            <a:prstGeom prst="ellipse">
              <a:avLst/>
            </a:prstGeom>
            <a:solidFill>
              <a:srgbClr val="83CE5A"/>
            </a:solidFill>
            <a:ln w="19050">
              <a:solidFill>
                <a:srgbClr val="F8F8F8"/>
              </a:solidFill>
              <a:round/>
              <a:headEnd/>
              <a:tailEnd/>
            </a:ln>
            <a:effectLst>
              <a:outerShdw sy="50000" rotWithShape="0">
                <a:srgbClr val="000000">
                  <a:alpha val="50000"/>
                </a:srgbClr>
              </a:outerShdw>
            </a:effec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Arial" charset="0"/>
                <a:ea typeface="宋体" charset="-122"/>
              </a:endParaRPr>
            </a:p>
          </p:txBody>
        </p:sp>
        <p:sp>
          <p:nvSpPr>
            <p:cNvPr id="33809" name="Text Box 16">
              <a:extLst>
                <a:ext uri="{FF2B5EF4-FFF2-40B4-BE49-F238E27FC236}">
                  <a16:creationId xmlns:a16="http://schemas.microsoft.com/office/drawing/2014/main" id="{C2F65782-1A79-4682-ACA0-589EC723FBF6}"/>
                </a:ext>
              </a:extLst>
            </p:cNvPr>
            <p:cNvSpPr txBox="1">
              <a:spLocks noChangeArrowheads="1"/>
            </p:cNvSpPr>
            <p:nvPr/>
          </p:nvSpPr>
          <p:spPr bwMode="gray">
            <a:xfrm>
              <a:off x="2666815" y="3034308"/>
              <a:ext cx="5833305" cy="667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eaLnBrk="1" hangingPunct="1">
                <a:lnSpc>
                  <a:spcPct val="170000"/>
                </a:lnSpc>
              </a:pPr>
              <a:r>
                <a:rPr lang="zh-CN" altLang="en-US" sz="2200">
                  <a:latin typeface="微软雅黑" panose="020B0503020204020204" pitchFamily="34" charset="-122"/>
                  <a:ea typeface="微软雅黑" panose="020B0503020204020204" pitchFamily="34" charset="-122"/>
                </a:rPr>
                <a:t>仅评估呼吸困难对患者活动能力的影响</a:t>
              </a:r>
            </a:p>
          </p:txBody>
        </p:sp>
        <p:sp>
          <p:nvSpPr>
            <p:cNvPr id="11" name="AutoShape 28">
              <a:extLst>
                <a:ext uri="{FF2B5EF4-FFF2-40B4-BE49-F238E27FC236}">
                  <a16:creationId xmlns:a16="http://schemas.microsoft.com/office/drawing/2014/main" id="{F7CA77C1-962E-4857-A671-1D9FFC861CAD}"/>
                </a:ext>
              </a:extLst>
            </p:cNvPr>
            <p:cNvSpPr>
              <a:spLocks noChangeArrowheads="1"/>
            </p:cNvSpPr>
            <p:nvPr/>
          </p:nvSpPr>
          <p:spPr bwMode="gray">
            <a:xfrm>
              <a:off x="971580" y="3087688"/>
              <a:ext cx="1992475" cy="628650"/>
            </a:xfrm>
            <a:prstGeom prst="roundRect">
              <a:avLst>
                <a:gd name="adj" fmla="val 50000"/>
              </a:avLst>
            </a:prstGeom>
            <a:solidFill>
              <a:srgbClr val="83CE5A">
                <a:alpha val="50000"/>
              </a:srgbClr>
            </a:solidFill>
            <a:ln>
              <a:noFill/>
            </a:ln>
            <a:effectLs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Arial" charset="0"/>
                <a:ea typeface="宋体" charset="-122"/>
              </a:endParaRPr>
            </a:p>
          </p:txBody>
        </p:sp>
        <p:sp>
          <p:nvSpPr>
            <p:cNvPr id="33811" name="TextBox 1">
              <a:extLst>
                <a:ext uri="{FF2B5EF4-FFF2-40B4-BE49-F238E27FC236}">
                  <a16:creationId xmlns:a16="http://schemas.microsoft.com/office/drawing/2014/main" id="{9BA4CF36-5595-46BC-AA48-B18FE9191811}"/>
                </a:ext>
              </a:extLst>
            </p:cNvPr>
            <p:cNvSpPr txBox="1">
              <a:spLocks noChangeArrowheads="1"/>
            </p:cNvSpPr>
            <p:nvPr/>
          </p:nvSpPr>
          <p:spPr bwMode="auto">
            <a:xfrm>
              <a:off x="1043585" y="3200558"/>
              <a:ext cx="1920278" cy="46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微软雅黑" panose="020B0503020204020204" pitchFamily="34" charset="-122"/>
                  <a:ea typeface="微软雅黑" panose="020B0503020204020204" pitchFamily="34" charset="-122"/>
                </a:rPr>
                <a:t>mMRC</a:t>
              </a:r>
              <a:r>
                <a:rPr lang="zh-CN" altLang="en-US" sz="2400" b="1">
                  <a:latin typeface="微软雅黑" panose="020B0503020204020204" pitchFamily="34" charset="-122"/>
                  <a:ea typeface="微软雅黑" panose="020B0503020204020204" pitchFamily="34" charset="-122"/>
                </a:rPr>
                <a:t>问卷</a:t>
              </a:r>
              <a:endParaRPr lang="zh-CN" altLang="en-US" sz="2400" b="1">
                <a:latin typeface="Times New Roman" panose="02020603050405020304" pitchFamily="18" charset="0"/>
                <a:ea typeface="楷体_GB2312" pitchFamily="49" charset="-122"/>
              </a:endParaRPr>
            </a:p>
          </p:txBody>
        </p:sp>
      </p:grpSp>
      <p:grpSp>
        <p:nvGrpSpPr>
          <p:cNvPr id="3" name="组合 2">
            <a:extLst>
              <a:ext uri="{FF2B5EF4-FFF2-40B4-BE49-F238E27FC236}">
                <a16:creationId xmlns:a16="http://schemas.microsoft.com/office/drawing/2014/main" id="{8EEF8614-71C6-42DF-A26E-D63C19E8E254}"/>
              </a:ext>
            </a:extLst>
          </p:cNvPr>
          <p:cNvGrpSpPr>
            <a:grpSpLocks/>
          </p:cNvGrpSpPr>
          <p:nvPr/>
        </p:nvGrpSpPr>
        <p:grpSpPr bwMode="auto">
          <a:xfrm>
            <a:off x="642938" y="3852863"/>
            <a:ext cx="7705725" cy="1333500"/>
            <a:chOff x="611188" y="3986213"/>
            <a:chExt cx="7705725" cy="1333504"/>
          </a:xfrm>
        </p:grpSpPr>
        <p:sp>
          <p:nvSpPr>
            <p:cNvPr id="5" name="AutoShape 3">
              <a:extLst>
                <a:ext uri="{FF2B5EF4-FFF2-40B4-BE49-F238E27FC236}">
                  <a16:creationId xmlns:a16="http://schemas.microsoft.com/office/drawing/2014/main" id="{93D658EE-7F48-4CEA-BA30-6EB073C798C7}"/>
                </a:ext>
              </a:extLst>
            </p:cNvPr>
            <p:cNvSpPr>
              <a:spLocks noChangeArrowheads="1"/>
            </p:cNvSpPr>
            <p:nvPr/>
          </p:nvSpPr>
          <p:spPr bwMode="gray">
            <a:xfrm>
              <a:off x="777875" y="3986213"/>
              <a:ext cx="7539038" cy="1314454"/>
            </a:xfrm>
            <a:prstGeom prst="roundRect">
              <a:avLst>
                <a:gd name="adj" fmla="val 16667"/>
              </a:avLst>
            </a:prstGeom>
            <a:gradFill rotWithShape="1">
              <a:gsLst>
                <a:gs pos="0">
                  <a:srgbClr val="DDDDDD"/>
                </a:gs>
                <a:gs pos="50000">
                  <a:srgbClr val="DDDDDD">
                    <a:gamma/>
                    <a:tint val="38039"/>
                    <a:invGamma/>
                  </a:srgbClr>
                </a:gs>
                <a:gs pos="100000">
                  <a:srgbClr val="DDDDDD"/>
                </a:gs>
              </a:gsLst>
              <a:lin ang="2700000" scaled="1"/>
            </a:gradFill>
            <a:ln w="15875">
              <a:solidFill>
                <a:srgbClr val="B2B2B2"/>
              </a:solidFill>
              <a:round/>
              <a:headEnd/>
              <a:tailEnd/>
            </a:ln>
            <a:effectLs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Arial" charset="0"/>
                <a:ea typeface="宋体" charset="-122"/>
              </a:endParaRPr>
            </a:p>
          </p:txBody>
        </p:sp>
        <p:sp>
          <p:nvSpPr>
            <p:cNvPr id="8" name="Oval 11">
              <a:extLst>
                <a:ext uri="{FF2B5EF4-FFF2-40B4-BE49-F238E27FC236}">
                  <a16:creationId xmlns:a16="http://schemas.microsoft.com/office/drawing/2014/main" id="{C6A2AC62-62DF-4ADD-8ED6-A69B5A6ED676}"/>
                </a:ext>
              </a:extLst>
            </p:cNvPr>
            <p:cNvSpPr>
              <a:spLocks noChangeArrowheads="1"/>
            </p:cNvSpPr>
            <p:nvPr/>
          </p:nvSpPr>
          <p:spPr bwMode="ltGray">
            <a:xfrm rot="5400000">
              <a:off x="611187" y="4449765"/>
              <a:ext cx="346076" cy="346075"/>
            </a:xfrm>
            <a:prstGeom prst="ellipse">
              <a:avLst/>
            </a:prstGeom>
            <a:solidFill>
              <a:srgbClr val="DE585B"/>
            </a:solidFill>
            <a:ln w="19050">
              <a:solidFill>
                <a:srgbClr val="F8F8F8"/>
              </a:solidFill>
              <a:round/>
              <a:headEnd/>
              <a:tailEnd/>
            </a:ln>
            <a:effectLst>
              <a:outerShdw sy="50000" rotWithShape="0">
                <a:srgbClr val="000000">
                  <a:alpha val="50000"/>
                </a:srgbClr>
              </a:outerShdw>
            </a:effec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Arial" charset="0"/>
                <a:ea typeface="宋体" charset="-122"/>
              </a:endParaRPr>
            </a:p>
          </p:txBody>
        </p:sp>
        <p:sp>
          <p:nvSpPr>
            <p:cNvPr id="33803" name="Text Box 9">
              <a:extLst>
                <a:ext uri="{FF2B5EF4-FFF2-40B4-BE49-F238E27FC236}">
                  <a16:creationId xmlns:a16="http://schemas.microsoft.com/office/drawing/2014/main" id="{BC9B6365-244D-4842-91E3-8F4B1033C494}"/>
                </a:ext>
              </a:extLst>
            </p:cNvPr>
            <p:cNvSpPr txBox="1">
              <a:spLocks noChangeArrowheads="1"/>
            </p:cNvSpPr>
            <p:nvPr/>
          </p:nvSpPr>
          <p:spPr bwMode="gray">
            <a:xfrm>
              <a:off x="2411591" y="4076300"/>
              <a:ext cx="5833306" cy="1243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eaLnBrk="1" hangingPunct="1">
                <a:lnSpc>
                  <a:spcPct val="170000"/>
                </a:lnSpc>
              </a:pPr>
              <a:r>
                <a:rPr lang="zh-CN" altLang="en-US" sz="2200">
                  <a:latin typeface="微软雅黑" panose="020B0503020204020204" pitchFamily="34" charset="-122"/>
                  <a:ea typeface="微软雅黑" panose="020B0503020204020204" pitchFamily="34" charset="-122"/>
                </a:rPr>
                <a:t>更广泛的覆盖了慢阻肺对患者日常生活和身心健康的影响 </a:t>
              </a:r>
            </a:p>
          </p:txBody>
        </p:sp>
        <p:grpSp>
          <p:nvGrpSpPr>
            <p:cNvPr id="33804" name="组合 13">
              <a:extLst>
                <a:ext uri="{FF2B5EF4-FFF2-40B4-BE49-F238E27FC236}">
                  <a16:creationId xmlns:a16="http://schemas.microsoft.com/office/drawing/2014/main" id="{35B7FEC5-5637-45AB-A794-30AD7277F9C4}"/>
                </a:ext>
              </a:extLst>
            </p:cNvPr>
            <p:cNvGrpSpPr>
              <a:grpSpLocks/>
            </p:cNvGrpSpPr>
            <p:nvPr/>
          </p:nvGrpSpPr>
          <p:grpSpPr bwMode="auto">
            <a:xfrm>
              <a:off x="957263" y="4316413"/>
              <a:ext cx="1885950" cy="625475"/>
              <a:chOff x="-466755" y="6184696"/>
              <a:chExt cx="2643714" cy="624712"/>
            </a:xfrm>
          </p:grpSpPr>
          <p:sp>
            <p:nvSpPr>
              <p:cNvPr id="12" name="AutoShape 28">
                <a:extLst>
                  <a:ext uri="{FF2B5EF4-FFF2-40B4-BE49-F238E27FC236}">
                    <a16:creationId xmlns:a16="http://schemas.microsoft.com/office/drawing/2014/main" id="{318E04D7-E6B0-4126-93B9-2AF8948D7AC5}"/>
                  </a:ext>
                </a:extLst>
              </p:cNvPr>
              <p:cNvSpPr>
                <a:spLocks noChangeArrowheads="1"/>
              </p:cNvSpPr>
              <p:nvPr/>
            </p:nvSpPr>
            <p:spPr bwMode="gray">
              <a:xfrm>
                <a:off x="-466755" y="6184697"/>
                <a:ext cx="2643714" cy="624714"/>
              </a:xfrm>
              <a:prstGeom prst="roundRect">
                <a:avLst>
                  <a:gd name="adj" fmla="val 50000"/>
                </a:avLst>
              </a:prstGeom>
              <a:solidFill>
                <a:srgbClr val="C00000">
                  <a:alpha val="50000"/>
                </a:srgbClr>
              </a:solidFill>
              <a:ln>
                <a:noFill/>
              </a:ln>
              <a:effec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Arial" charset="0"/>
                  <a:ea typeface="宋体" charset="-122"/>
                </a:endParaRPr>
              </a:p>
            </p:txBody>
          </p:sp>
          <p:sp>
            <p:nvSpPr>
              <p:cNvPr id="33806" name="TextBox 12">
                <a:extLst>
                  <a:ext uri="{FF2B5EF4-FFF2-40B4-BE49-F238E27FC236}">
                    <a16:creationId xmlns:a16="http://schemas.microsoft.com/office/drawing/2014/main" id="{E847AAAD-AC39-4827-8205-7CAF539489FE}"/>
                  </a:ext>
                </a:extLst>
              </p:cNvPr>
              <p:cNvSpPr txBox="1">
                <a:spLocks noChangeArrowheads="1"/>
              </p:cNvSpPr>
              <p:nvPr/>
            </p:nvSpPr>
            <p:spPr bwMode="auto">
              <a:xfrm>
                <a:off x="-245324" y="6233344"/>
                <a:ext cx="22204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微软雅黑" panose="020B0503020204020204" pitchFamily="34" charset="-122"/>
                    <a:ea typeface="微软雅黑" panose="020B0503020204020204" pitchFamily="34" charset="-122"/>
                  </a:rPr>
                  <a:t>CAT</a:t>
                </a:r>
                <a:r>
                  <a:rPr lang="zh-CN" altLang="en-US" sz="2400" b="1">
                    <a:latin typeface="微软雅黑" panose="020B0503020204020204" pitchFamily="34" charset="-122"/>
                    <a:ea typeface="微软雅黑" panose="020B0503020204020204" pitchFamily="34" charset="-122"/>
                  </a:rPr>
                  <a:t>问卷</a:t>
                </a:r>
              </a:p>
            </p:txBody>
          </p:sp>
        </p:grpSp>
      </p:grpSp>
      <p:pic>
        <p:nvPicPr>
          <p:cNvPr id="19" name="Picture 18" descr="C:\Documents and Settings\Administrator\Application Data\Tencent\Users\1191934380\QQ\WinTemp\RichOle\A~FL{P}1$(LATH1GTP(FSIQ.jpg">
            <a:extLst>
              <a:ext uri="{FF2B5EF4-FFF2-40B4-BE49-F238E27FC236}">
                <a16:creationId xmlns:a16="http://schemas.microsoft.com/office/drawing/2014/main" id="{C523BD3C-5427-451B-B0ED-CC799D91EE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975" y="1851025"/>
            <a:ext cx="7416800" cy="400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7" descr="C:\Documents and Settings\Administrator\Application Data\Tencent\Users\1191934380\QQ\WinTemp\RichOle\D2P[Z}83AF5VOI~`NL][J49.jpg">
            <a:extLst>
              <a:ext uri="{FF2B5EF4-FFF2-40B4-BE49-F238E27FC236}">
                <a16:creationId xmlns:a16="http://schemas.microsoft.com/office/drawing/2014/main" id="{C1CA3B17-D663-44B0-BCAF-D6419FE4F0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925" y="2416175"/>
            <a:ext cx="8183563"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0" name="灯片编号占位符 3">
            <a:extLst>
              <a:ext uri="{FF2B5EF4-FFF2-40B4-BE49-F238E27FC236}">
                <a16:creationId xmlns:a16="http://schemas.microsoft.com/office/drawing/2014/main" id="{F271B2F9-F974-4B80-9647-C6E505FFDBC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2D7CC6B-7562-4890-B60C-16672EEC8624}" type="slidenum">
              <a:rPr lang="en-US" altLang="zh-CN" sz="1200">
                <a:solidFill>
                  <a:srgbClr val="045C75"/>
                </a:solidFill>
                <a:latin typeface="Times New Roman" panose="02020603050405020304" pitchFamily="18" charset="0"/>
                <a:ea typeface="楷体_GB2312" pitchFamily="49" charset="-122"/>
              </a:rPr>
              <a:pPr/>
              <a:t>25</a:t>
            </a:fld>
            <a:endParaRPr lang="en-US" altLang="zh-CN" sz="1200">
              <a:solidFill>
                <a:srgbClr val="045C75"/>
              </a:solidFill>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3479208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fill="hold"/>
                                        <p:tgtEl>
                                          <p:spTgt spid="19"/>
                                        </p:tgtEl>
                                        <p:attrNameLst>
                                          <p:attrName>ppt_x</p:attrName>
                                        </p:attrNameLst>
                                      </p:cBhvr>
                                      <p:tavLst>
                                        <p:tav tm="0">
                                          <p:val>
                                            <p:strVal val="#ppt_x"/>
                                          </p:val>
                                        </p:tav>
                                        <p:tav tm="100000">
                                          <p:val>
                                            <p:strVal val="#ppt_x"/>
                                          </p:val>
                                        </p:tav>
                                      </p:tavLst>
                                    </p:anim>
                                    <p:anim calcmode="lin" valueType="num">
                                      <p:cBhvr additive="base">
                                        <p:cTn id="1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500" fill="hold"/>
                                        <p:tgtEl>
                                          <p:spTgt spid="20"/>
                                        </p:tgtEl>
                                        <p:attrNameLst>
                                          <p:attrName>ppt_x</p:attrName>
                                        </p:attrNameLst>
                                      </p:cBhvr>
                                      <p:tavLst>
                                        <p:tav tm="0">
                                          <p:val>
                                            <p:strVal val="#ppt_x"/>
                                          </p:val>
                                        </p:tav>
                                        <p:tav tm="100000">
                                          <p:val>
                                            <p:strVal val="#ppt_x"/>
                                          </p:val>
                                        </p:tav>
                                      </p:tavLst>
                                    </p:anim>
                                    <p:anim calcmode="lin" valueType="num">
                                      <p:cBhvr additive="base">
                                        <p:cTn id="2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0" y="98731"/>
            <a:ext cx="8388424" cy="990600"/>
          </a:xfrm>
        </p:spPr>
        <p:txBody>
          <a:bodyPr>
            <a:noAutofit/>
          </a:bodyPr>
          <a:lstStyle/>
          <a:p>
            <a:pPr>
              <a:defRPr/>
            </a:pPr>
            <a:r>
              <a:rPr lang="zh-CN" altLang="en-US" sz="3600" dirty="0">
                <a:latin typeface="微软雅黑" panose="020B0503020204020204" pitchFamily="34" charset="-122"/>
                <a:ea typeface="微软雅黑" panose="020B0503020204020204" pitchFamily="34" charset="-122"/>
              </a:rPr>
              <a:t>修正的</a:t>
            </a:r>
            <a:r>
              <a:rPr lang="en-US" altLang="zh-CN" sz="3600" dirty="0">
                <a:latin typeface="微软雅黑" panose="020B0503020204020204" pitchFamily="34" charset="-122"/>
                <a:ea typeface="微软雅黑" panose="020B0503020204020204" pitchFamily="34" charset="-122"/>
              </a:rPr>
              <a:t>ABCD</a:t>
            </a:r>
            <a:r>
              <a:rPr lang="zh-CN" altLang="en-US" sz="3600" dirty="0">
                <a:latin typeface="微软雅黑" panose="020B0503020204020204" pitchFamily="34" charset="-122"/>
                <a:ea typeface="微软雅黑" panose="020B0503020204020204" pitchFamily="34" charset="-122"/>
              </a:rPr>
              <a:t>综合评估</a:t>
            </a:r>
            <a:r>
              <a:rPr lang="en-US" altLang="zh-CN" sz="3600" dirty="0">
                <a:latin typeface="微软雅黑" panose="020B0503020204020204" pitchFamily="34" charset="-122"/>
                <a:ea typeface="微软雅黑" panose="020B0503020204020204" pitchFamily="34" charset="-122"/>
              </a:rPr>
              <a:t>—GOLD2017 </a:t>
            </a:r>
            <a:endParaRPr lang="zh-CN" altLang="en-US" sz="3600" dirty="0">
              <a:latin typeface="微软雅黑" panose="020B0503020204020204" pitchFamily="34" charset="-122"/>
              <a:ea typeface="微软雅黑" panose="020B0503020204020204" pitchFamily="34" charset="-122"/>
            </a:endParaRPr>
          </a:p>
        </p:txBody>
      </p:sp>
      <p:pic>
        <p:nvPicPr>
          <p:cNvPr id="51204" name="Picture 4" descr="abcd 评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1412875"/>
            <a:ext cx="8388350" cy="448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5" name="Text Box 5"/>
          <p:cNvSpPr txBox="1">
            <a:spLocks noChangeArrowheads="1"/>
          </p:cNvSpPr>
          <p:nvPr/>
        </p:nvSpPr>
        <p:spPr bwMode="auto">
          <a:xfrm>
            <a:off x="1014" y="5685837"/>
            <a:ext cx="6888162" cy="874407"/>
          </a:xfrm>
          <a:prstGeom prst="rect">
            <a:avLst/>
          </a:prstGeom>
          <a:noFill/>
          <a:ln w="38100">
            <a:solidFill>
              <a:srgbClr val="CC0099"/>
            </a:solidFill>
            <a:miter lim="800000"/>
            <a:headEnd/>
            <a:tailEnd/>
          </a:ln>
          <a:extLst/>
        </p:spPr>
        <p:txBody>
          <a:bodyPr>
            <a:spAutoFit/>
          </a:bodyPr>
          <a:lstStyle>
            <a:lvl1pPr>
              <a:spcBef>
                <a:spcPct val="20000"/>
              </a:spcBef>
              <a:buClr>
                <a:srgbClr val="DB159D"/>
              </a:buClr>
              <a:buSzPct val="85000"/>
              <a:buFont typeface="Wingdings" panose="05000000000000000000" pitchFamily="2" charset="2"/>
              <a:buChar char="u"/>
              <a:defRPr sz="21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lr>
                <a:srgbClr val="DB159D"/>
              </a:buClr>
              <a:buSzPct val="85000"/>
              <a:buFont typeface="Wingdings" panose="05000000000000000000" pitchFamily="2" charset="2"/>
              <a:buChar char="u"/>
              <a:defRPr sz="15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lr>
                <a:srgbClr val="DB159D"/>
              </a:buClr>
              <a:buSzPct val="90000"/>
              <a:buFont typeface="Wingdings" panose="05000000000000000000" pitchFamily="2" charset="2"/>
              <a:buChar char="u"/>
              <a:defRPr>
                <a:solidFill>
                  <a:schemeClr val="tx1"/>
                </a:solidFill>
                <a:latin typeface="Arial" panose="020B0604020202020204" pitchFamily="34" charset="0"/>
                <a:ea typeface="方正舒体" panose="02010601030101010101" pitchFamily="2" charset="-122"/>
              </a:defRPr>
            </a:lvl3pPr>
            <a:lvl4pPr marL="1600200" indent="-228600">
              <a:spcBef>
                <a:spcPct val="20000"/>
              </a:spcBef>
              <a:buClr>
                <a:srgbClr val="DB159D"/>
              </a:buClr>
              <a:buFont typeface="Wingdings" panose="05000000000000000000" pitchFamily="2" charset="2"/>
              <a:buChar char="u"/>
              <a:defRPr sz="1200">
                <a:solidFill>
                  <a:schemeClr val="tx1"/>
                </a:solidFill>
                <a:latin typeface="Arial" panose="020B0604020202020204" pitchFamily="34" charset="0"/>
                <a:ea typeface="方正舒体" panose="02010601030101010101" pitchFamily="2" charset="-122"/>
              </a:defRPr>
            </a:lvl4pPr>
            <a:lvl5pPr marL="2057400" indent="-228600">
              <a:spcBef>
                <a:spcPct val="20000"/>
              </a:spcBef>
              <a:buClr>
                <a:srgbClr val="DB159D"/>
              </a:buClr>
              <a:buSzPct val="100000"/>
              <a:buFont typeface="Wingdings" panose="05000000000000000000" pitchFamily="2" charset="2"/>
              <a:buChar char="u"/>
              <a:defRPr sz="1000">
                <a:solidFill>
                  <a:schemeClr val="tx1"/>
                </a:solidFill>
                <a:latin typeface="Arial" panose="020B0604020202020204" pitchFamily="34" charset="0"/>
                <a:ea typeface="方正舒体" panose="02010601030101010101" pitchFamily="2" charset="-122"/>
              </a:defRPr>
            </a:lvl5pPr>
            <a:lvl6pPr marL="2514600" indent="-228600" eaLnBrk="0" fontAlgn="base" hangingPunct="0">
              <a:spcBef>
                <a:spcPct val="20000"/>
              </a:spcBef>
              <a:spcAft>
                <a:spcPct val="0"/>
              </a:spcAft>
              <a:buClr>
                <a:srgbClr val="DB159D"/>
              </a:buClr>
              <a:buSzPct val="100000"/>
              <a:buFont typeface="Wingdings" panose="05000000000000000000" pitchFamily="2" charset="2"/>
              <a:buChar char="u"/>
              <a:defRPr sz="1000">
                <a:solidFill>
                  <a:schemeClr val="tx1"/>
                </a:solidFill>
                <a:latin typeface="Arial" panose="020B0604020202020204" pitchFamily="34" charset="0"/>
                <a:ea typeface="方正舒体" panose="02010601030101010101" pitchFamily="2" charset="-122"/>
              </a:defRPr>
            </a:lvl6pPr>
            <a:lvl7pPr marL="2971800" indent="-228600" eaLnBrk="0" fontAlgn="base" hangingPunct="0">
              <a:spcBef>
                <a:spcPct val="20000"/>
              </a:spcBef>
              <a:spcAft>
                <a:spcPct val="0"/>
              </a:spcAft>
              <a:buClr>
                <a:srgbClr val="DB159D"/>
              </a:buClr>
              <a:buSzPct val="100000"/>
              <a:buFont typeface="Wingdings" panose="05000000000000000000" pitchFamily="2" charset="2"/>
              <a:buChar char="u"/>
              <a:defRPr sz="1000">
                <a:solidFill>
                  <a:schemeClr val="tx1"/>
                </a:solidFill>
                <a:latin typeface="Arial" panose="020B0604020202020204" pitchFamily="34" charset="0"/>
                <a:ea typeface="方正舒体" panose="02010601030101010101" pitchFamily="2" charset="-122"/>
              </a:defRPr>
            </a:lvl7pPr>
            <a:lvl8pPr marL="3429000" indent="-228600" eaLnBrk="0" fontAlgn="base" hangingPunct="0">
              <a:spcBef>
                <a:spcPct val="20000"/>
              </a:spcBef>
              <a:spcAft>
                <a:spcPct val="0"/>
              </a:spcAft>
              <a:buClr>
                <a:srgbClr val="DB159D"/>
              </a:buClr>
              <a:buSzPct val="100000"/>
              <a:buFont typeface="Wingdings" panose="05000000000000000000" pitchFamily="2" charset="2"/>
              <a:buChar char="u"/>
              <a:defRPr sz="1000">
                <a:solidFill>
                  <a:schemeClr val="tx1"/>
                </a:solidFill>
                <a:latin typeface="Arial" panose="020B0604020202020204" pitchFamily="34" charset="0"/>
                <a:ea typeface="方正舒体" panose="02010601030101010101" pitchFamily="2" charset="-122"/>
              </a:defRPr>
            </a:lvl8pPr>
            <a:lvl9pPr marL="3886200" indent="-228600" eaLnBrk="0" fontAlgn="base" hangingPunct="0">
              <a:spcBef>
                <a:spcPct val="20000"/>
              </a:spcBef>
              <a:spcAft>
                <a:spcPct val="0"/>
              </a:spcAft>
              <a:buClr>
                <a:srgbClr val="DB159D"/>
              </a:buClr>
              <a:buSzPct val="100000"/>
              <a:buFont typeface="Wingdings" panose="05000000000000000000" pitchFamily="2" charset="2"/>
              <a:buChar char="u"/>
              <a:defRPr sz="1000">
                <a:solidFill>
                  <a:schemeClr val="tx1"/>
                </a:solidFill>
                <a:latin typeface="Arial" panose="020B0604020202020204" pitchFamily="34" charset="0"/>
                <a:ea typeface="方正舒体" panose="02010601030101010101" pitchFamily="2" charset="-122"/>
              </a:defRPr>
            </a:lvl9pPr>
          </a:lstStyle>
          <a:p>
            <a:pPr eaLnBrk="1" hangingPunct="1">
              <a:lnSpc>
                <a:spcPct val="150000"/>
              </a:lnSpc>
              <a:spcBef>
                <a:spcPct val="0"/>
              </a:spcBef>
              <a:buClrTx/>
              <a:buSzTx/>
              <a:buFontTx/>
              <a:buNone/>
            </a:pPr>
            <a:r>
              <a:rPr lang="zh-CN" altLang="en-US" sz="1800" dirty="0">
                <a:solidFill>
                  <a:srgbClr val="CC0099"/>
                </a:solidFill>
              </a:rPr>
              <a:t>使用支气管舒张剂后的肺功能确诊慢阻肺，根据 </a:t>
            </a:r>
            <a:r>
              <a:rPr lang="en-US" altLang="zh-CN" sz="1800" dirty="0">
                <a:solidFill>
                  <a:srgbClr val="CC0099"/>
                </a:solidFill>
              </a:rPr>
              <a:t>FEV1</a:t>
            </a:r>
            <a:r>
              <a:rPr lang="zh-CN" altLang="en-US" sz="1800" dirty="0">
                <a:solidFill>
                  <a:srgbClr val="CC0099"/>
                </a:solidFill>
              </a:rPr>
              <a:t>评估气流受限，进行肺功能分级</a:t>
            </a:r>
            <a:r>
              <a:rPr lang="en-US" altLang="zh-CN" sz="1800" dirty="0">
                <a:solidFill>
                  <a:srgbClr val="CC0099"/>
                </a:solidFill>
              </a:rPr>
              <a:t>(GOLD1-4</a:t>
            </a:r>
            <a:r>
              <a:rPr lang="zh-CN" altLang="en-US" sz="1800" dirty="0">
                <a:solidFill>
                  <a:srgbClr val="CC0099"/>
                </a:solidFill>
              </a:rPr>
              <a:t>级</a:t>
            </a:r>
            <a:r>
              <a:rPr lang="en-US" altLang="zh-CN" sz="1800" dirty="0">
                <a:solidFill>
                  <a:srgbClr val="CC0099"/>
                </a:solidFill>
              </a:rPr>
              <a:t>)</a:t>
            </a:r>
            <a:r>
              <a:rPr lang="zh-CN" altLang="en-US" sz="1800" dirty="0">
                <a:solidFill>
                  <a:srgbClr val="CC0099"/>
                </a:solidFill>
              </a:rPr>
              <a:t>，再采用 </a:t>
            </a:r>
            <a:r>
              <a:rPr lang="en-US" altLang="zh-CN" sz="1800" dirty="0">
                <a:solidFill>
                  <a:srgbClr val="CC0099"/>
                </a:solidFill>
              </a:rPr>
              <a:t>ABCD </a:t>
            </a:r>
            <a:r>
              <a:rPr lang="zh-CN" altLang="en-US" sz="1800" dirty="0">
                <a:solidFill>
                  <a:srgbClr val="CC0099"/>
                </a:solidFill>
              </a:rPr>
              <a:t>综合评估</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26</a:t>
            </a:fld>
            <a:endParaRPr lang="zh-CN" altLang="en-US"/>
          </a:p>
        </p:txBody>
      </p:sp>
    </p:spTree>
    <p:extLst>
      <p:ext uri="{BB962C8B-B14F-4D97-AF65-F5344CB8AC3E}">
        <p14:creationId xmlns:p14="http://schemas.microsoft.com/office/powerpoint/2010/main" val="3247105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2373" y="116632"/>
            <a:ext cx="8229600" cy="1143000"/>
          </a:xfrm>
        </p:spPr>
        <p:txBody>
          <a:bodyPr>
            <a:normAutofit/>
          </a:bodyPr>
          <a:lstStyle/>
          <a:p>
            <a:pPr>
              <a:defRPr/>
            </a:pPr>
            <a:r>
              <a:rPr lang="zh-CN" altLang="en-US" sz="3600" dirty="0">
                <a:latin typeface="微软雅黑" panose="020B0503020204020204" pitchFamily="34" charset="-122"/>
                <a:ea typeface="微软雅黑" panose="020B0503020204020204" pitchFamily="34" charset="-122"/>
              </a:rPr>
              <a:t>新旧慢阻肺综合评估的差异</a:t>
            </a:r>
          </a:p>
        </p:txBody>
      </p:sp>
      <p:sp>
        <p:nvSpPr>
          <p:cNvPr id="52227" name="Rectangle 3"/>
          <p:cNvSpPr>
            <a:spLocks noGrp="1" noChangeArrowheads="1"/>
          </p:cNvSpPr>
          <p:nvPr>
            <p:ph idx="1"/>
          </p:nvPr>
        </p:nvSpPr>
        <p:spPr>
          <a:xfrm>
            <a:off x="827584" y="1340768"/>
            <a:ext cx="7776864" cy="4464496"/>
          </a:xfrm>
        </p:spPr>
        <p:txBody>
          <a:bodyPr>
            <a:normAutofit fontScale="92500" lnSpcReduction="20000"/>
          </a:bodyPr>
          <a:lstStyle/>
          <a:p>
            <a:pPr>
              <a:lnSpc>
                <a:spcPct val="150000"/>
              </a:lnSpc>
              <a:buFont typeface="Wingdings" panose="05000000000000000000" pitchFamily="2" charset="2"/>
              <a:buNone/>
            </a:pPr>
            <a:r>
              <a:rPr lang="zh-CN" altLang="en-US" sz="3600" b="1" dirty="0">
                <a:solidFill>
                  <a:srgbClr val="CC0099"/>
                </a:solidFill>
                <a:latin typeface="微软雅黑" panose="020B0503020204020204" pitchFamily="34" charset="-122"/>
                <a:ea typeface="微软雅黑" panose="020B0503020204020204" pitchFamily="34" charset="-122"/>
              </a:rPr>
              <a:t>举例</a:t>
            </a:r>
          </a:p>
          <a:p>
            <a:pPr>
              <a:lnSpc>
                <a:spcPct val="160000"/>
              </a:lnSpc>
            </a:pPr>
            <a:r>
              <a:rPr lang="en-US" altLang="zh-CN" sz="2400" b="1" dirty="0">
                <a:latin typeface="微软雅黑" panose="020B0503020204020204" pitchFamily="34" charset="-122"/>
                <a:ea typeface="微软雅黑" panose="020B0503020204020204" pitchFamily="34" charset="-122"/>
              </a:rPr>
              <a:t>2 </a:t>
            </a:r>
            <a:r>
              <a:rPr lang="zh-CN" altLang="en-US" sz="2400" b="1" dirty="0">
                <a:latin typeface="微软雅黑" panose="020B0503020204020204" pitchFamily="34" charset="-122"/>
                <a:ea typeface="微软雅黑" panose="020B0503020204020204" pitchFamily="34" charset="-122"/>
              </a:rPr>
              <a:t>例慢阻肺病例： </a:t>
            </a:r>
            <a:r>
              <a:rPr lang="en-US" altLang="zh-CN" sz="2400" b="1" dirty="0">
                <a:latin typeface="微软雅黑" panose="020B0503020204020204" pitchFamily="34" charset="-122"/>
                <a:ea typeface="微软雅黑" panose="020B0503020204020204" pitchFamily="34" charset="-122"/>
              </a:rPr>
              <a:t>FEV1 &lt; 30%</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CAT </a:t>
            </a:r>
            <a:r>
              <a:rPr lang="zh-CN" altLang="en-US" sz="2400" b="1" dirty="0">
                <a:latin typeface="微软雅黑" panose="020B0503020204020204" pitchFamily="34" charset="-122"/>
                <a:ea typeface="微软雅黑" panose="020B0503020204020204" pitchFamily="34" charset="-122"/>
              </a:rPr>
              <a:t>评分为</a:t>
            </a:r>
            <a:r>
              <a:rPr lang="en-US" altLang="zh-CN" sz="2400" b="1" dirty="0">
                <a:latin typeface="微软雅黑" panose="020B0503020204020204" pitchFamily="34" charset="-122"/>
                <a:ea typeface="微软雅黑" panose="020B0503020204020204" pitchFamily="34" charset="-122"/>
              </a:rPr>
              <a:t>18</a:t>
            </a:r>
            <a:r>
              <a:rPr lang="zh-CN" altLang="en-US" sz="2400" b="1" dirty="0">
                <a:latin typeface="微软雅黑" panose="020B0503020204020204" pitchFamily="34" charset="-122"/>
                <a:ea typeface="微软雅黑" panose="020B0503020204020204" pitchFamily="34" charset="-122"/>
              </a:rPr>
              <a:t>；其中一例过去一年中无急性加重，而另外一例过去一年中有 </a:t>
            </a:r>
            <a:r>
              <a:rPr lang="en-US" altLang="zh-CN" sz="2400" b="1" dirty="0">
                <a:latin typeface="微软雅黑" panose="020B0503020204020204" pitchFamily="34" charset="-122"/>
                <a:ea typeface="微软雅黑" panose="020B0503020204020204" pitchFamily="34" charset="-122"/>
              </a:rPr>
              <a:t>3 </a:t>
            </a:r>
            <a:r>
              <a:rPr lang="zh-CN" altLang="en-US" sz="2400" b="1" dirty="0">
                <a:latin typeface="微软雅黑" panose="020B0503020204020204" pitchFamily="34" charset="-122"/>
                <a:ea typeface="微软雅黑" panose="020B0503020204020204" pitchFamily="34" charset="-122"/>
              </a:rPr>
              <a:t>次急性加重</a:t>
            </a:r>
          </a:p>
          <a:p>
            <a:pPr>
              <a:lnSpc>
                <a:spcPct val="160000"/>
              </a:lnSpc>
            </a:pPr>
            <a:r>
              <a:rPr lang="zh-CN" altLang="en-US" sz="2400" b="1" dirty="0">
                <a:latin typeface="微软雅黑" panose="020B0503020204020204" pitchFamily="34" charset="-122"/>
                <a:ea typeface="微软雅黑" panose="020B0503020204020204" pitchFamily="34" charset="-122"/>
              </a:rPr>
              <a:t>如按照以前综合评估， </a:t>
            </a:r>
            <a:r>
              <a:rPr lang="en-US" altLang="zh-CN" sz="2400" b="1" dirty="0">
                <a:latin typeface="微软雅黑" panose="020B0503020204020204" pitchFamily="34" charset="-122"/>
                <a:ea typeface="微软雅黑" panose="020B0503020204020204" pitchFamily="34" charset="-122"/>
              </a:rPr>
              <a:t>2 </a:t>
            </a:r>
            <a:r>
              <a:rPr lang="zh-CN" altLang="en-US" sz="2400" b="1" dirty="0">
                <a:latin typeface="微软雅黑" panose="020B0503020204020204" pitchFamily="34" charset="-122"/>
                <a:ea typeface="微软雅黑" panose="020B0503020204020204" pitchFamily="34" charset="-122"/>
              </a:rPr>
              <a:t>例病例都评为 </a:t>
            </a:r>
            <a:r>
              <a:rPr lang="en-US" altLang="zh-CN" sz="2400" b="1" dirty="0">
                <a:latin typeface="微软雅黑" panose="020B0503020204020204" pitchFamily="34" charset="-122"/>
                <a:ea typeface="微软雅黑" panose="020B0503020204020204" pitchFamily="34" charset="-122"/>
              </a:rPr>
              <a:t>GOLD  D</a:t>
            </a:r>
            <a:r>
              <a:rPr lang="zh-CN" altLang="en-US" sz="2400" b="1" dirty="0">
                <a:latin typeface="微软雅黑" panose="020B0503020204020204" pitchFamily="34" charset="-122"/>
                <a:ea typeface="微软雅黑" panose="020B0503020204020204" pitchFamily="34" charset="-122"/>
              </a:rPr>
              <a:t>级</a:t>
            </a:r>
          </a:p>
          <a:p>
            <a:pPr>
              <a:lnSpc>
                <a:spcPct val="160000"/>
              </a:lnSpc>
            </a:pPr>
            <a:r>
              <a:rPr lang="zh-CN" altLang="en-US" sz="2400" b="1" dirty="0">
                <a:latin typeface="微软雅黑" panose="020B0503020204020204" pitchFamily="34" charset="-122"/>
                <a:ea typeface="微软雅黑" panose="020B0503020204020204" pitchFamily="34" charset="-122"/>
              </a:rPr>
              <a:t>按照新评估方法，</a:t>
            </a:r>
            <a:r>
              <a:rPr lang="en-US" altLang="zh-CN" sz="2400" b="1" dirty="0">
                <a:latin typeface="微软雅黑" panose="020B0503020204020204" pitchFamily="34" charset="-122"/>
                <a:ea typeface="微软雅黑" panose="020B0503020204020204" pitchFamily="34" charset="-122"/>
              </a:rPr>
              <a:t>3 </a:t>
            </a:r>
            <a:r>
              <a:rPr lang="zh-CN" altLang="en-US" sz="2400" b="1" dirty="0">
                <a:latin typeface="微软雅黑" panose="020B0503020204020204" pitchFamily="34" charset="-122"/>
                <a:ea typeface="微软雅黑" panose="020B0503020204020204" pitchFamily="34" charset="-122"/>
              </a:rPr>
              <a:t>次急性加重的病例评为</a:t>
            </a:r>
            <a:r>
              <a:rPr lang="en-US" altLang="zh-CN" sz="2400" b="1" dirty="0">
                <a:latin typeface="微软雅黑" panose="020B0503020204020204" pitchFamily="34" charset="-122"/>
                <a:ea typeface="微软雅黑" panose="020B0503020204020204" pitchFamily="34" charset="-122"/>
              </a:rPr>
              <a:t>GOLD </a:t>
            </a:r>
            <a:r>
              <a:rPr lang="zh-CN" altLang="en-US" sz="2400" b="1" dirty="0">
                <a:latin typeface="微软雅黑" panose="020B0503020204020204" pitchFamily="34" charset="-122"/>
                <a:ea typeface="微软雅黑" panose="020B0503020204020204" pitchFamily="34" charset="-122"/>
              </a:rPr>
              <a:t>肺功能</a:t>
            </a:r>
            <a:r>
              <a:rPr lang="en-US" altLang="zh-CN" sz="2400" b="1" dirty="0">
                <a:latin typeface="微软雅黑" panose="020B0503020204020204" pitchFamily="34" charset="-122"/>
                <a:ea typeface="微软雅黑" panose="020B0503020204020204" pitchFamily="34" charset="-122"/>
              </a:rPr>
              <a:t>4</a:t>
            </a:r>
            <a:r>
              <a:rPr lang="zh-CN" altLang="en-US" sz="2400" b="1" dirty="0">
                <a:latin typeface="微软雅黑" panose="020B0503020204020204" pitchFamily="34" charset="-122"/>
                <a:ea typeface="微软雅黑" panose="020B0503020204020204" pitchFamily="34" charset="-122"/>
              </a:rPr>
              <a:t>级</a:t>
            </a:r>
            <a:r>
              <a:rPr lang="en-US" altLang="zh-CN" sz="2400" b="1" dirty="0">
                <a:latin typeface="微软雅黑" panose="020B0503020204020204" pitchFamily="34" charset="-122"/>
                <a:ea typeface="微软雅黑" panose="020B0503020204020204" pitchFamily="34" charset="-122"/>
              </a:rPr>
              <a:t>,  D</a:t>
            </a:r>
            <a:r>
              <a:rPr lang="zh-CN" altLang="en-US" sz="2400" b="1" dirty="0">
                <a:latin typeface="微软雅黑" panose="020B0503020204020204" pitchFamily="34" charset="-122"/>
                <a:ea typeface="微软雅黑" panose="020B0503020204020204" pitchFamily="34" charset="-122"/>
              </a:rPr>
              <a:t>组</a:t>
            </a:r>
          </a:p>
          <a:p>
            <a:pPr>
              <a:lnSpc>
                <a:spcPct val="160000"/>
              </a:lnSpc>
            </a:pPr>
            <a:r>
              <a:rPr lang="zh-CN" altLang="en-US" sz="2400" b="1" dirty="0">
                <a:latin typeface="微软雅黑" panose="020B0503020204020204" pitchFamily="34" charset="-122"/>
                <a:ea typeface="微软雅黑" panose="020B0503020204020204" pitchFamily="34" charset="-122"/>
              </a:rPr>
              <a:t>而另外一例没有急性加重，则评为</a:t>
            </a:r>
            <a:r>
              <a:rPr lang="en-US" altLang="zh-CN" sz="2400" b="1" dirty="0">
                <a:latin typeface="微软雅黑" panose="020B0503020204020204" pitchFamily="34" charset="-122"/>
                <a:ea typeface="微软雅黑" panose="020B0503020204020204" pitchFamily="34" charset="-122"/>
              </a:rPr>
              <a:t>GOLD </a:t>
            </a:r>
            <a:r>
              <a:rPr lang="zh-CN" altLang="en-US" sz="2400" b="1" dirty="0">
                <a:latin typeface="微软雅黑" panose="020B0503020204020204" pitchFamily="34" charset="-122"/>
                <a:ea typeface="微软雅黑" panose="020B0503020204020204" pitchFamily="34" charset="-122"/>
              </a:rPr>
              <a:t>肺功能</a:t>
            </a:r>
            <a:r>
              <a:rPr lang="en-US" altLang="zh-CN" sz="2400" b="1" dirty="0">
                <a:latin typeface="微软雅黑" panose="020B0503020204020204" pitchFamily="34" charset="-122"/>
                <a:ea typeface="微软雅黑" panose="020B0503020204020204" pitchFamily="34" charset="-122"/>
              </a:rPr>
              <a:t>4</a:t>
            </a:r>
            <a:r>
              <a:rPr lang="zh-CN" altLang="en-US" sz="2400" b="1" dirty="0">
                <a:latin typeface="微软雅黑" panose="020B0503020204020204" pitchFamily="34" charset="-122"/>
                <a:ea typeface="微软雅黑" panose="020B0503020204020204" pitchFamily="34" charset="-122"/>
              </a:rPr>
              <a:t>级</a:t>
            </a:r>
            <a:r>
              <a:rPr lang="en-US" altLang="zh-CN" sz="2400" b="1" dirty="0">
                <a:latin typeface="微软雅黑" panose="020B0503020204020204" pitchFamily="34" charset="-122"/>
                <a:ea typeface="微软雅黑" panose="020B0503020204020204" pitchFamily="34" charset="-122"/>
              </a:rPr>
              <a:t>, B</a:t>
            </a:r>
            <a:r>
              <a:rPr lang="zh-CN" altLang="en-US" sz="2400" b="1" dirty="0">
                <a:latin typeface="微软雅黑" panose="020B0503020204020204" pitchFamily="34" charset="-122"/>
                <a:ea typeface="微软雅黑" panose="020B0503020204020204" pitchFamily="34" charset="-122"/>
              </a:rPr>
              <a:t>组</a:t>
            </a:r>
          </a:p>
        </p:txBody>
      </p:sp>
    </p:spTree>
    <p:extLst>
      <p:ext uri="{BB962C8B-B14F-4D97-AF65-F5344CB8AC3E}">
        <p14:creationId xmlns:p14="http://schemas.microsoft.com/office/powerpoint/2010/main" val="31252884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47207150-E41A-4548-9D00-3093A1089433}"/>
              </a:ext>
            </a:extLst>
          </p:cNvPr>
          <p:cNvSpPr>
            <a:spLocks noGrp="1"/>
          </p:cNvSpPr>
          <p:nvPr>
            <p:ph type="title"/>
          </p:nvPr>
        </p:nvSpPr>
        <p:spPr>
          <a:xfrm>
            <a:off x="251520" y="96044"/>
            <a:ext cx="8229600" cy="1143000"/>
          </a:xfrm>
          <a:ln>
            <a:miter/>
          </a:ln>
        </p:spPr>
        <p:txBody>
          <a:bodyPr>
            <a:normAutofit/>
          </a:bodyPr>
          <a:lstStyle/>
          <a:p>
            <a:pPr eaLnBrk="1" hangingPunct="1">
              <a:defRPr/>
            </a:pPr>
            <a:r>
              <a:rPr lang="zh-CN" altLang="en-US" sz="3600" b="1" dirty="0">
                <a:latin typeface="微软雅黑" panose="020B0503020204020204" pitchFamily="34" charset="-122"/>
                <a:ea typeface="微软雅黑" panose="020B0503020204020204" pitchFamily="34" charset="-122"/>
                <a:cs typeface="Arial" pitchFamily="34" charset="0"/>
              </a:rPr>
              <a:t>慢阻肺病程分期</a:t>
            </a:r>
          </a:p>
        </p:txBody>
      </p:sp>
      <p:sp>
        <p:nvSpPr>
          <p:cNvPr id="55299" name="Rounded Rectangle 3">
            <a:extLst>
              <a:ext uri="{FF2B5EF4-FFF2-40B4-BE49-F238E27FC236}">
                <a16:creationId xmlns:a16="http://schemas.microsoft.com/office/drawing/2014/main" id="{58383F1B-7762-4811-B219-DF09B524EA59}"/>
              </a:ext>
            </a:extLst>
          </p:cNvPr>
          <p:cNvSpPr>
            <a:spLocks noChangeArrowheads="1"/>
          </p:cNvSpPr>
          <p:nvPr/>
        </p:nvSpPr>
        <p:spPr bwMode="auto">
          <a:xfrm>
            <a:off x="1066800" y="1905000"/>
            <a:ext cx="3124200" cy="3657600"/>
          </a:xfrm>
          <a:prstGeom prst="roundRect">
            <a:avLst>
              <a:gd name="adj" fmla="val 16667"/>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algn="ctr">
              <a:spcBef>
                <a:spcPct val="0"/>
              </a:spcBef>
              <a:buFont typeface="Arial" panose="020B0604020202020204" pitchFamily="34" charset="0"/>
              <a:buNone/>
            </a:pPr>
            <a:endParaRPr lang="zh-CN" altLang="en-US" sz="1800">
              <a:latin typeface="Arial" panose="020B0604020202020204" pitchFamily="34" charset="0"/>
              <a:ea typeface="宋体" panose="02010600030101010101" pitchFamily="2" charset="-122"/>
              <a:cs typeface="Arial" panose="020B0604020202020204" pitchFamily="34" charset="0"/>
            </a:endParaRPr>
          </a:p>
        </p:txBody>
      </p:sp>
      <p:sp>
        <p:nvSpPr>
          <p:cNvPr id="55300" name="TextBox 5">
            <a:extLst>
              <a:ext uri="{FF2B5EF4-FFF2-40B4-BE49-F238E27FC236}">
                <a16:creationId xmlns:a16="http://schemas.microsoft.com/office/drawing/2014/main" id="{F7E16175-481B-4350-9283-4E14009C333B}"/>
              </a:ext>
            </a:extLst>
          </p:cNvPr>
          <p:cNvSpPr txBox="1">
            <a:spLocks noChangeArrowheads="1"/>
          </p:cNvSpPr>
          <p:nvPr/>
        </p:nvSpPr>
        <p:spPr bwMode="auto">
          <a:xfrm>
            <a:off x="0" y="6288088"/>
            <a:ext cx="6781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Font typeface="Arial" panose="020B0604020202020204" pitchFamily="34" charset="0"/>
              <a:buNone/>
            </a:pPr>
            <a:r>
              <a:rPr lang="en-US" altLang="zh-CN" sz="1200">
                <a:latin typeface="微软雅黑" panose="020B0503020204020204" pitchFamily="34" charset="-122"/>
                <a:ea typeface="微软雅黑" panose="020B0503020204020204" pitchFamily="34" charset="-122"/>
              </a:rPr>
              <a:t>1.</a:t>
            </a:r>
            <a:r>
              <a:rPr lang="zh-CN" altLang="en-US" sz="1200">
                <a:latin typeface="微软雅黑" panose="020B0503020204020204" pitchFamily="34" charset="-122"/>
                <a:ea typeface="微软雅黑" panose="020B0503020204020204" pitchFamily="34" charset="-122"/>
              </a:rPr>
              <a:t>中华医学会呼吸病学分会慢性阻塞性肺疾病学组</a:t>
            </a:r>
            <a:r>
              <a:rPr lang="en-US" altLang="zh-CN" sz="1200">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慢性阻塞性肺疾病诊治指南（</a:t>
            </a:r>
            <a:r>
              <a:rPr lang="en-US" altLang="zh-CN" sz="1200">
                <a:latin typeface="微软雅黑" panose="020B0503020204020204" pitchFamily="34" charset="-122"/>
                <a:ea typeface="微软雅黑" panose="020B0503020204020204" pitchFamily="34" charset="-122"/>
              </a:rPr>
              <a:t>2013</a:t>
            </a:r>
            <a:r>
              <a:rPr lang="zh-CN" altLang="en-US" sz="1200">
                <a:latin typeface="微软雅黑" panose="020B0503020204020204" pitchFamily="34" charset="-122"/>
                <a:ea typeface="微软雅黑" panose="020B0503020204020204" pitchFamily="34" charset="-122"/>
              </a:rPr>
              <a:t>年修订版）</a:t>
            </a:r>
            <a:r>
              <a:rPr lang="en-US" altLang="zh-CN" sz="1200">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中华结核和呼吸杂志</a:t>
            </a:r>
            <a:r>
              <a:rPr lang="en-US" altLang="zh-CN" sz="1200">
                <a:latin typeface="微软雅黑" panose="020B0503020204020204" pitchFamily="34" charset="-122"/>
                <a:ea typeface="微软雅黑" panose="020B0503020204020204" pitchFamily="34" charset="-122"/>
              </a:rPr>
              <a:t>.2013</a:t>
            </a:r>
            <a:r>
              <a:rPr lang="zh-CN" altLang="en-US" sz="1200">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36</a:t>
            </a:r>
            <a:r>
              <a:rPr lang="zh-CN" altLang="en-US" sz="1200">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4</a:t>
            </a:r>
            <a:r>
              <a:rPr lang="zh-CN" altLang="en-US" sz="1200">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255-264</a:t>
            </a:r>
            <a:endParaRPr lang="zh-CN" altLang="en-US" sz="1200">
              <a:latin typeface="微软雅黑" panose="020B0503020204020204" pitchFamily="34" charset="-122"/>
              <a:ea typeface="微软雅黑" panose="020B0503020204020204" pitchFamily="34" charset="-122"/>
            </a:endParaRPr>
          </a:p>
        </p:txBody>
      </p:sp>
      <p:sp>
        <p:nvSpPr>
          <p:cNvPr id="55301" name="Rounded Rectangle 7">
            <a:extLst>
              <a:ext uri="{FF2B5EF4-FFF2-40B4-BE49-F238E27FC236}">
                <a16:creationId xmlns:a16="http://schemas.microsoft.com/office/drawing/2014/main" id="{927BD66D-C920-4770-AD55-591850F3A8D0}"/>
              </a:ext>
            </a:extLst>
          </p:cNvPr>
          <p:cNvSpPr>
            <a:spLocks noChangeArrowheads="1"/>
          </p:cNvSpPr>
          <p:nvPr/>
        </p:nvSpPr>
        <p:spPr bwMode="auto">
          <a:xfrm>
            <a:off x="4876800" y="1905000"/>
            <a:ext cx="3124200" cy="3657600"/>
          </a:xfrm>
          <a:prstGeom prst="roundRect">
            <a:avLst>
              <a:gd name="adj" fmla="val 16667"/>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algn="ctr">
              <a:spcBef>
                <a:spcPct val="0"/>
              </a:spcBef>
              <a:buFont typeface="Arial" panose="020B0604020202020204" pitchFamily="34" charset="0"/>
              <a:buNone/>
            </a:pPr>
            <a:endParaRPr lang="zh-CN" altLang="en-US" sz="1800">
              <a:latin typeface="Arial" panose="020B0604020202020204" pitchFamily="34" charset="0"/>
              <a:ea typeface="宋体" panose="02010600030101010101" pitchFamily="2" charset="-122"/>
              <a:cs typeface="Arial" panose="020B0604020202020204" pitchFamily="34" charset="0"/>
            </a:endParaRPr>
          </a:p>
        </p:txBody>
      </p:sp>
      <p:sp>
        <p:nvSpPr>
          <p:cNvPr id="16390" name="TextBox 8">
            <a:extLst>
              <a:ext uri="{FF2B5EF4-FFF2-40B4-BE49-F238E27FC236}">
                <a16:creationId xmlns:a16="http://schemas.microsoft.com/office/drawing/2014/main" id="{055BD6B2-724C-4D28-9D42-C9E14ECC3205}"/>
              </a:ext>
            </a:extLst>
          </p:cNvPr>
          <p:cNvSpPr txBox="1">
            <a:spLocks noChangeArrowheads="1"/>
          </p:cNvSpPr>
          <p:nvPr/>
        </p:nvSpPr>
        <p:spPr bwMode="auto">
          <a:xfrm>
            <a:off x="1498600" y="1964532"/>
            <a:ext cx="2667000" cy="3400931"/>
          </a:xfrm>
          <a:prstGeom prst="rect">
            <a:avLst/>
          </a:prstGeom>
          <a:noFill/>
          <a:ln w="9525">
            <a:noFill/>
            <a:miter lim="800000"/>
          </a:ln>
        </p:spPr>
        <p:txBody>
          <a:bodyPr>
            <a:spAutoFit/>
          </a:bodyPr>
          <a:lstStyle/>
          <a:p>
            <a:pPr eaLnBrk="1" fontAlgn="auto" hangingPunct="1">
              <a:spcBef>
                <a:spcPts val="0"/>
              </a:spcBef>
              <a:spcAft>
                <a:spcPts val="0"/>
              </a:spcAft>
              <a:defRPr/>
            </a:pPr>
            <a:r>
              <a:rPr lang="zh-CN" altLang="en-US" sz="2600" b="1" dirty="0">
                <a:solidFill>
                  <a:srgbClr val="C00000"/>
                </a:solidFill>
                <a:latin typeface="微软雅黑" panose="020B0503020204020204" pitchFamily="34" charset="-122"/>
                <a:ea typeface="微软雅黑" panose="020B0503020204020204" pitchFamily="34" charset="-122"/>
                <a:cs typeface="Arial" pitchFamily="34" charset="0"/>
              </a:rPr>
              <a:t>急性加重期：</a:t>
            </a:r>
            <a:endParaRPr lang="en-US" altLang="zh-CN" sz="2800" b="1" dirty="0">
              <a:latin typeface="微软雅黑" panose="020B0503020204020204" pitchFamily="34" charset="-122"/>
              <a:ea typeface="微软雅黑" panose="020B0503020204020204" pitchFamily="34" charset="-122"/>
            </a:endParaRPr>
          </a:p>
          <a:p>
            <a:pPr>
              <a:lnSpc>
                <a:spcPct val="150000"/>
              </a:lnSpc>
              <a:defRPr/>
            </a:pPr>
            <a:r>
              <a:rPr lang="zh-CN" altLang="en-US" b="1" dirty="0">
                <a:latin typeface="微软雅黑" panose="020B0503020204020204" pitchFamily="34" charset="-122"/>
                <a:ea typeface="微软雅黑" panose="020B0503020204020204" pitchFamily="34" charset="-122"/>
              </a:rPr>
              <a:t>患者呼吸道症状超过日常变异范围的持续恶化，并需改变药物治疗方案，在疾病过程中，患者常有短期内咳嗽、咳痰、气短和（或）喘息加重的表现</a:t>
            </a:r>
          </a:p>
        </p:txBody>
      </p:sp>
      <p:sp>
        <p:nvSpPr>
          <p:cNvPr id="16391" name="TextBox 9">
            <a:extLst>
              <a:ext uri="{FF2B5EF4-FFF2-40B4-BE49-F238E27FC236}">
                <a16:creationId xmlns:a16="http://schemas.microsoft.com/office/drawing/2014/main" id="{693C9CC7-BA77-40D7-AC3E-A65A701DC6BD}"/>
              </a:ext>
            </a:extLst>
          </p:cNvPr>
          <p:cNvSpPr txBox="1">
            <a:spLocks noChangeArrowheads="1"/>
          </p:cNvSpPr>
          <p:nvPr/>
        </p:nvSpPr>
        <p:spPr bwMode="auto">
          <a:xfrm>
            <a:off x="4966494" y="1971428"/>
            <a:ext cx="2667000" cy="1969770"/>
          </a:xfrm>
          <a:prstGeom prst="rect">
            <a:avLst/>
          </a:prstGeom>
          <a:noFill/>
          <a:ln w="9525">
            <a:noFill/>
            <a:miter lim="800000"/>
          </a:ln>
        </p:spPr>
        <p:txBody>
          <a:bodyPr>
            <a:spAutoFit/>
          </a:bodyPr>
          <a:lstStyle/>
          <a:p>
            <a:pPr eaLnBrk="1" fontAlgn="auto" hangingPunct="1">
              <a:spcBef>
                <a:spcPts val="0"/>
              </a:spcBef>
              <a:spcAft>
                <a:spcPts val="0"/>
              </a:spcAft>
              <a:defRPr/>
            </a:pPr>
            <a:r>
              <a:rPr lang="zh-CN" altLang="en-US" sz="2600" b="1" dirty="0">
                <a:solidFill>
                  <a:srgbClr val="C00000"/>
                </a:solidFill>
                <a:latin typeface="微软雅黑" panose="020B0503020204020204" pitchFamily="34" charset="-122"/>
                <a:ea typeface="微软雅黑" panose="020B0503020204020204" pitchFamily="34" charset="-122"/>
                <a:cs typeface="Arial" pitchFamily="34" charset="0"/>
              </a:rPr>
              <a:t>稳定期：</a:t>
            </a:r>
            <a:endParaRPr lang="en-US" altLang="zh-CN" sz="2600" b="1" dirty="0">
              <a:solidFill>
                <a:srgbClr val="C00000"/>
              </a:solidFill>
              <a:latin typeface="微软雅黑" panose="020B0503020204020204" pitchFamily="34" charset="-122"/>
              <a:ea typeface="微软雅黑" panose="020B0503020204020204" pitchFamily="34" charset="-122"/>
              <a:cs typeface="Arial" pitchFamily="34" charset="0"/>
            </a:endParaRPr>
          </a:p>
          <a:p>
            <a:pPr>
              <a:lnSpc>
                <a:spcPct val="150000"/>
              </a:lnSpc>
              <a:defRPr/>
            </a:pPr>
            <a:r>
              <a:rPr lang="zh-CN" altLang="en-US" sz="1600" b="1" dirty="0">
                <a:latin typeface="微软雅黑" panose="020B0503020204020204" pitchFamily="34" charset="-122"/>
                <a:ea typeface="微软雅黑" panose="020B0503020204020204" pitchFamily="34" charset="-122"/>
              </a:rPr>
              <a:t>患者的咳嗽、咳痰和气短等症状稳定或症状轻微，病情基本恢复到急性加重前的状态</a:t>
            </a:r>
          </a:p>
        </p:txBody>
      </p:sp>
      <p:sp>
        <p:nvSpPr>
          <p:cNvPr id="8" name="Rounded Rectangle 7">
            <a:extLst>
              <a:ext uri="{FF2B5EF4-FFF2-40B4-BE49-F238E27FC236}">
                <a16:creationId xmlns:a16="http://schemas.microsoft.com/office/drawing/2014/main" id="{B3530FC6-39FC-4EEB-9195-9329E68064EE}"/>
              </a:ext>
            </a:extLst>
          </p:cNvPr>
          <p:cNvSpPr/>
          <p:nvPr/>
        </p:nvSpPr>
        <p:spPr>
          <a:xfrm>
            <a:off x="1258888" y="1844675"/>
            <a:ext cx="2881312" cy="3529013"/>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Rounded Rectangle 8">
            <a:extLst>
              <a:ext uri="{FF2B5EF4-FFF2-40B4-BE49-F238E27FC236}">
                <a16:creationId xmlns:a16="http://schemas.microsoft.com/office/drawing/2014/main" id="{8F061486-5C95-43AA-8F41-F7537BC24E98}"/>
              </a:ext>
            </a:extLst>
          </p:cNvPr>
          <p:cNvSpPr/>
          <p:nvPr/>
        </p:nvSpPr>
        <p:spPr>
          <a:xfrm>
            <a:off x="4859338" y="1844675"/>
            <a:ext cx="2881312" cy="3529013"/>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1993" name="Slide Number Placeholder 13">
            <a:extLst>
              <a:ext uri="{FF2B5EF4-FFF2-40B4-BE49-F238E27FC236}">
                <a16:creationId xmlns:a16="http://schemas.microsoft.com/office/drawing/2014/main" id="{3CEE9155-266A-4B27-A5D6-055DB3702FCB}"/>
              </a:ext>
            </a:extLst>
          </p:cNvPr>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a:defRPr/>
            </a:pPr>
            <a:fld id="{C70F0AFE-3C84-4F12-AB0D-78A014600CB6}" type="slidenum">
              <a:rPr lang="zh-CN" altLang="en-US" smtClean="0"/>
              <a:pPr>
                <a:defRPr/>
              </a:pPr>
              <a:t>28</a:t>
            </a:fld>
            <a:endParaRPr lang="zh-CN" altLang="en-US"/>
          </a:p>
        </p:txBody>
      </p:sp>
    </p:spTree>
    <p:extLst>
      <p:ext uri="{BB962C8B-B14F-4D97-AF65-F5344CB8AC3E}">
        <p14:creationId xmlns:p14="http://schemas.microsoft.com/office/powerpoint/2010/main" val="10672363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灯片编号占位符 1">
            <a:extLst>
              <a:ext uri="{FF2B5EF4-FFF2-40B4-BE49-F238E27FC236}">
                <a16:creationId xmlns:a16="http://schemas.microsoft.com/office/drawing/2014/main" id="{064288CE-B911-4477-B604-CF35A4FABE1E}"/>
              </a:ext>
            </a:extLst>
          </p:cNvPr>
          <p:cNvSpPr>
            <a:spLocks noGrp="1" noChangeArrowheads="1"/>
          </p:cNvSpPr>
          <p:nvPr>
            <p:ph type="sldNum" sz="quarter" idx="12"/>
          </p:nvPr>
        </p:nvSpPr>
        <p:spPr bwMode="auto">
          <a:xfrm>
            <a:off x="7021513" y="6492875"/>
            <a:ext cx="21336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a:defRPr/>
            </a:pPr>
            <a:fld id="{1FDC9EB0-0E0C-4CF0-AE8E-1810A6194E18}" type="slidenum">
              <a:rPr lang="zh-CN" altLang="en-US" smtClean="0"/>
              <a:pPr>
                <a:defRPr/>
              </a:pPr>
              <a:t>29</a:t>
            </a:fld>
            <a:endParaRPr lang="zh-CN" altLang="en-US"/>
          </a:p>
        </p:txBody>
      </p:sp>
      <p:sp>
        <p:nvSpPr>
          <p:cNvPr id="56323" name="Rectangle 32">
            <a:extLst>
              <a:ext uri="{FF2B5EF4-FFF2-40B4-BE49-F238E27FC236}">
                <a16:creationId xmlns:a16="http://schemas.microsoft.com/office/drawing/2014/main" id="{E243AC46-1ED9-4611-A5E3-0DC5599E99B6}"/>
              </a:ext>
            </a:extLst>
          </p:cNvPr>
          <p:cNvSpPr>
            <a:spLocks noChangeArrowheads="1"/>
          </p:cNvSpPr>
          <p:nvPr/>
        </p:nvSpPr>
        <p:spPr bwMode="auto">
          <a:xfrm>
            <a:off x="1673225" y="2941638"/>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Font typeface="Arial" panose="020B0604020202020204" pitchFamily="34" charset="0"/>
              <a:buNone/>
            </a:pPr>
            <a:endParaRPr lang="zh-CN" altLang="en-US" sz="1800">
              <a:ea typeface="华文细黑" panose="02010600040101010101" pitchFamily="2" charset="-122"/>
            </a:endParaRPr>
          </a:p>
        </p:txBody>
      </p:sp>
      <p:sp>
        <p:nvSpPr>
          <p:cNvPr id="56324" name="Rectangle 32">
            <a:extLst>
              <a:ext uri="{FF2B5EF4-FFF2-40B4-BE49-F238E27FC236}">
                <a16:creationId xmlns:a16="http://schemas.microsoft.com/office/drawing/2014/main" id="{22D32A92-4B7F-447F-8482-E02D60FB11D9}"/>
              </a:ext>
            </a:extLst>
          </p:cNvPr>
          <p:cNvSpPr>
            <a:spLocks noChangeArrowheads="1"/>
          </p:cNvSpPr>
          <p:nvPr/>
        </p:nvSpPr>
        <p:spPr bwMode="auto">
          <a:xfrm>
            <a:off x="1673225" y="4003675"/>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Font typeface="Arial" panose="020B0604020202020204" pitchFamily="34" charset="0"/>
              <a:buNone/>
            </a:pPr>
            <a:endParaRPr lang="zh-CN" altLang="en-US" sz="1800">
              <a:ea typeface="华文细黑" panose="02010600040101010101" pitchFamily="2" charset="-122"/>
            </a:endParaRPr>
          </a:p>
        </p:txBody>
      </p:sp>
      <p:grpSp>
        <p:nvGrpSpPr>
          <p:cNvPr id="56325" name="组合 39">
            <a:extLst>
              <a:ext uri="{FF2B5EF4-FFF2-40B4-BE49-F238E27FC236}">
                <a16:creationId xmlns:a16="http://schemas.microsoft.com/office/drawing/2014/main" id="{E41830A2-43C8-42B9-A490-2DAD98D735B9}"/>
              </a:ext>
            </a:extLst>
          </p:cNvPr>
          <p:cNvGrpSpPr>
            <a:grpSpLocks/>
          </p:cNvGrpSpPr>
          <p:nvPr/>
        </p:nvGrpSpPr>
        <p:grpSpPr bwMode="auto">
          <a:xfrm>
            <a:off x="1042988" y="1700213"/>
            <a:ext cx="6913562" cy="865187"/>
            <a:chOff x="971600" y="1203598"/>
            <a:chExt cx="6912768" cy="864096"/>
          </a:xfrm>
        </p:grpSpPr>
        <p:sp>
          <p:nvSpPr>
            <p:cNvPr id="41" name="圆角矩形 40">
              <a:extLst>
                <a:ext uri="{FF2B5EF4-FFF2-40B4-BE49-F238E27FC236}">
                  <a16:creationId xmlns:a16="http://schemas.microsoft.com/office/drawing/2014/main" id="{870792B6-7121-48D4-A03E-00753DEA09D5}"/>
                </a:ext>
              </a:extLst>
            </p:cNvPr>
            <p:cNvSpPr/>
            <p:nvPr/>
          </p:nvSpPr>
          <p:spPr>
            <a:xfrm>
              <a:off x="971600" y="1203598"/>
              <a:ext cx="6912768" cy="864096"/>
            </a:xfrm>
            <a:prstGeom prst="roundRect">
              <a:avLst>
                <a:gd name="adj" fmla="val 50000"/>
              </a:avLst>
            </a:prstGeom>
            <a:gradFill flip="none" rotWithShape="1">
              <a:gsLst>
                <a:gs pos="13000">
                  <a:srgbClr val="FCFCFC"/>
                </a:gs>
                <a:gs pos="100000">
                  <a:srgbClr val="CCCCCC"/>
                </a:gs>
              </a:gsLst>
              <a:lin ang="5400000" scaled="0"/>
              <a:tileRect/>
            </a:gradFill>
            <a:ln w="12700">
              <a:gradFill>
                <a:gsLst>
                  <a:gs pos="23000">
                    <a:schemeClr val="bg1">
                      <a:lumMod val="85000"/>
                    </a:schemeClr>
                  </a:gs>
                  <a:gs pos="100000">
                    <a:schemeClr val="bg1"/>
                  </a:gs>
                </a:gsLst>
                <a:lin ang="180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圆角矩形 41">
              <a:extLst>
                <a:ext uri="{FF2B5EF4-FFF2-40B4-BE49-F238E27FC236}">
                  <a16:creationId xmlns:a16="http://schemas.microsoft.com/office/drawing/2014/main" id="{016D2AEA-2780-40F5-8F6D-F044E48B5BFF}"/>
                </a:ext>
              </a:extLst>
            </p:cNvPr>
            <p:cNvSpPr/>
            <p:nvPr/>
          </p:nvSpPr>
          <p:spPr>
            <a:xfrm>
              <a:off x="1197673" y="1262628"/>
              <a:ext cx="6460622" cy="746035"/>
            </a:xfrm>
            <a:prstGeom prst="roundRect">
              <a:avLst>
                <a:gd name="adj" fmla="val 50000"/>
              </a:avLst>
            </a:prstGeom>
            <a:gradFill flip="none" rotWithShape="1">
              <a:gsLst>
                <a:gs pos="81000">
                  <a:srgbClr val="FCFCFC"/>
                </a:gs>
                <a:gs pos="0">
                  <a:srgbClr val="CCCCCC"/>
                </a:gs>
              </a:gsLst>
              <a:lin ang="5400000" scaled="0"/>
              <a:tileRect/>
            </a:gradFill>
            <a:ln w="12700">
              <a:gradFill>
                <a:gsLst>
                  <a:gs pos="89000">
                    <a:schemeClr val="bg1">
                      <a:lumMod val="85000"/>
                    </a:schemeClr>
                  </a:gs>
                  <a:gs pos="0">
                    <a:schemeClr val="bg1"/>
                  </a:gs>
                </a:gsLst>
                <a:lin ang="72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椭圆 42">
              <a:extLst>
                <a:ext uri="{FF2B5EF4-FFF2-40B4-BE49-F238E27FC236}">
                  <a16:creationId xmlns:a16="http://schemas.microsoft.com/office/drawing/2014/main" id="{8B875C6B-8562-4A19-B259-C917AF57C996}"/>
                </a:ext>
              </a:extLst>
            </p:cNvPr>
            <p:cNvSpPr/>
            <p:nvPr/>
          </p:nvSpPr>
          <p:spPr>
            <a:xfrm>
              <a:off x="1289064" y="1325681"/>
              <a:ext cx="619054" cy="619930"/>
            </a:xfrm>
            <a:prstGeom prst="ellipse">
              <a:avLst/>
            </a:prstGeom>
            <a:gradFill flip="none" rotWithShape="1">
              <a:gsLst>
                <a:gs pos="81000">
                  <a:srgbClr val="FCFCFC"/>
                </a:gs>
                <a:gs pos="0">
                  <a:schemeClr val="bg1">
                    <a:lumMod val="65000"/>
                  </a:schemeClr>
                </a:gs>
              </a:gsLst>
              <a:lin ang="5400000" scaled="0"/>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椭圆 43">
              <a:extLst>
                <a:ext uri="{FF2B5EF4-FFF2-40B4-BE49-F238E27FC236}">
                  <a16:creationId xmlns:a16="http://schemas.microsoft.com/office/drawing/2014/main" id="{9D298928-8AB6-49EE-AEA4-52FA541EFE50}"/>
                </a:ext>
              </a:extLst>
            </p:cNvPr>
            <p:cNvSpPr/>
            <p:nvPr/>
          </p:nvSpPr>
          <p:spPr>
            <a:xfrm>
              <a:off x="1328804" y="1366293"/>
              <a:ext cx="538704" cy="538704"/>
            </a:xfrm>
            <a:prstGeom prst="ellipse">
              <a:avLst/>
            </a:prstGeom>
            <a:solidFill>
              <a:srgbClr val="C00000"/>
            </a:solidFill>
            <a:ln w="12700">
              <a:noFill/>
            </a:ln>
            <a:effectLst>
              <a:innerShdw blurRad="63500" dist="50800" dir="16200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燕尾形 44">
              <a:extLst>
                <a:ext uri="{FF2B5EF4-FFF2-40B4-BE49-F238E27FC236}">
                  <a16:creationId xmlns:a16="http://schemas.microsoft.com/office/drawing/2014/main" id="{4C9A0773-6420-414D-AE6A-D4CF4AD7CDF3}"/>
                </a:ext>
              </a:extLst>
            </p:cNvPr>
            <p:cNvSpPr/>
            <p:nvPr/>
          </p:nvSpPr>
          <p:spPr>
            <a:xfrm flipH="1">
              <a:off x="7712938" y="1588874"/>
              <a:ext cx="92064" cy="91959"/>
            </a:xfrm>
            <a:prstGeom prst="chevron">
              <a:avLst>
                <a:gd name="adj" fmla="val 63227"/>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56381" name="TextBox 45">
              <a:extLst>
                <a:ext uri="{FF2B5EF4-FFF2-40B4-BE49-F238E27FC236}">
                  <a16:creationId xmlns:a16="http://schemas.microsoft.com/office/drawing/2014/main" id="{90911FAA-3F64-4D9E-B4D9-CC67C8E9F145}"/>
                </a:ext>
              </a:extLst>
            </p:cNvPr>
            <p:cNvSpPr txBox="1">
              <a:spLocks noChangeArrowheads="1"/>
            </p:cNvSpPr>
            <p:nvPr/>
          </p:nvSpPr>
          <p:spPr bwMode="auto">
            <a:xfrm>
              <a:off x="1380714" y="1466369"/>
              <a:ext cx="43488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spcBef>
                  <a:spcPct val="0"/>
                </a:spcBef>
                <a:buFont typeface="Arial" panose="020B0604020202020204" pitchFamily="34" charset="0"/>
                <a:buNone/>
              </a:pPr>
              <a:r>
                <a:rPr lang="en-US" altLang="zh-CN" sz="1600" b="1">
                  <a:solidFill>
                    <a:schemeClr val="bg1"/>
                  </a:solidFill>
                  <a:latin typeface="Arial" panose="020B0604020202020204" pitchFamily="34" charset="0"/>
                </a:rPr>
                <a:t>01</a:t>
              </a:r>
              <a:endParaRPr lang="zh-CN" altLang="en-US" sz="1600" b="1">
                <a:solidFill>
                  <a:schemeClr val="bg1"/>
                </a:solidFill>
                <a:latin typeface="Arial" panose="020B0604020202020204" pitchFamily="34" charset="0"/>
              </a:endParaRPr>
            </a:p>
          </p:txBody>
        </p:sp>
        <p:sp>
          <p:nvSpPr>
            <p:cNvPr id="47" name="TextBox 46">
              <a:extLst>
                <a:ext uri="{FF2B5EF4-FFF2-40B4-BE49-F238E27FC236}">
                  <a16:creationId xmlns:a16="http://schemas.microsoft.com/office/drawing/2014/main" id="{DC84EF95-226A-4DC7-A510-0A674861180B}"/>
                </a:ext>
              </a:extLst>
            </p:cNvPr>
            <p:cNvSpPr txBox="1"/>
            <p:nvPr/>
          </p:nvSpPr>
          <p:spPr>
            <a:xfrm>
              <a:off x="2123993" y="1392272"/>
              <a:ext cx="5287355" cy="461380"/>
            </a:xfrm>
            <a:prstGeom prst="rect">
              <a:avLst/>
            </a:prstGeom>
            <a:noFill/>
          </p:spPr>
          <p:txBody>
            <a:bodyPr anchor="ctr">
              <a:spAutoFit/>
            </a:bodyPr>
            <a:lstStyle/>
            <a:p>
              <a:pPr eaLnBrk="1" fontAlgn="auto" hangingPunct="1">
                <a:spcBef>
                  <a:spcPts val="0"/>
                </a:spcBef>
                <a:spcAft>
                  <a:spcPts val="0"/>
                </a:spcAft>
                <a:defRPr/>
              </a:pPr>
              <a:r>
                <a:rPr lang="zh-CN" altLang="en-US" sz="2400" b="1" dirty="0">
                  <a:solidFill>
                    <a:schemeClr val="bg1">
                      <a:lumMod val="75000"/>
                    </a:schemeClr>
                  </a:solidFill>
                  <a:latin typeface="微软雅黑" panose="020B0503020204020204" pitchFamily="34" charset="-122"/>
                  <a:ea typeface="微软雅黑" panose="020B0503020204020204" pitchFamily="34" charset="-122"/>
                  <a:cs typeface="Arial" pitchFamily="34" charset="0"/>
                </a:rPr>
                <a:t>慢阻肺的定义与发生机制</a:t>
              </a:r>
            </a:p>
          </p:txBody>
        </p:sp>
      </p:grpSp>
      <p:grpSp>
        <p:nvGrpSpPr>
          <p:cNvPr id="56326" name="组合 48">
            <a:extLst>
              <a:ext uri="{FF2B5EF4-FFF2-40B4-BE49-F238E27FC236}">
                <a16:creationId xmlns:a16="http://schemas.microsoft.com/office/drawing/2014/main" id="{CB650DE7-7E42-475B-AE58-EA1871D75400}"/>
              </a:ext>
            </a:extLst>
          </p:cNvPr>
          <p:cNvGrpSpPr>
            <a:grpSpLocks/>
          </p:cNvGrpSpPr>
          <p:nvPr/>
        </p:nvGrpSpPr>
        <p:grpSpPr bwMode="auto">
          <a:xfrm>
            <a:off x="1042988" y="2781300"/>
            <a:ext cx="6913562" cy="863600"/>
            <a:chOff x="971600" y="1203598"/>
            <a:chExt cx="6912768" cy="864096"/>
          </a:xfrm>
        </p:grpSpPr>
        <p:sp>
          <p:nvSpPr>
            <p:cNvPr id="50" name="圆角矩形 49">
              <a:extLst>
                <a:ext uri="{FF2B5EF4-FFF2-40B4-BE49-F238E27FC236}">
                  <a16:creationId xmlns:a16="http://schemas.microsoft.com/office/drawing/2014/main" id="{EA771374-56FB-475D-91BA-808C82BF0AAE}"/>
                </a:ext>
              </a:extLst>
            </p:cNvPr>
            <p:cNvSpPr/>
            <p:nvPr/>
          </p:nvSpPr>
          <p:spPr>
            <a:xfrm>
              <a:off x="971600" y="1203598"/>
              <a:ext cx="6912768" cy="864096"/>
            </a:xfrm>
            <a:prstGeom prst="roundRect">
              <a:avLst>
                <a:gd name="adj" fmla="val 50000"/>
              </a:avLst>
            </a:prstGeom>
            <a:gradFill flip="none" rotWithShape="1">
              <a:gsLst>
                <a:gs pos="13000">
                  <a:srgbClr val="FCFCFC"/>
                </a:gs>
                <a:gs pos="100000">
                  <a:srgbClr val="CCCCCC"/>
                </a:gs>
              </a:gsLst>
              <a:lin ang="5400000" scaled="0"/>
              <a:tileRect/>
            </a:gradFill>
            <a:ln w="12700">
              <a:gradFill>
                <a:gsLst>
                  <a:gs pos="23000">
                    <a:schemeClr val="bg1">
                      <a:lumMod val="85000"/>
                    </a:schemeClr>
                  </a:gs>
                  <a:gs pos="100000">
                    <a:schemeClr val="bg1"/>
                  </a:gs>
                </a:gsLst>
                <a:lin ang="180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 name="圆角矩形 50">
              <a:extLst>
                <a:ext uri="{FF2B5EF4-FFF2-40B4-BE49-F238E27FC236}">
                  <a16:creationId xmlns:a16="http://schemas.microsoft.com/office/drawing/2014/main" id="{AD32DEC2-B2AA-435E-AE8E-4AF47E299358}"/>
                </a:ext>
              </a:extLst>
            </p:cNvPr>
            <p:cNvSpPr/>
            <p:nvPr/>
          </p:nvSpPr>
          <p:spPr>
            <a:xfrm>
              <a:off x="1197673" y="1262628"/>
              <a:ext cx="6460622" cy="746035"/>
            </a:xfrm>
            <a:prstGeom prst="roundRect">
              <a:avLst>
                <a:gd name="adj" fmla="val 50000"/>
              </a:avLst>
            </a:prstGeom>
            <a:gradFill flip="none" rotWithShape="1">
              <a:gsLst>
                <a:gs pos="81000">
                  <a:srgbClr val="FCFCFC"/>
                </a:gs>
                <a:gs pos="0">
                  <a:srgbClr val="CCCCCC"/>
                </a:gs>
              </a:gsLst>
              <a:lin ang="5400000" scaled="0"/>
              <a:tileRect/>
            </a:gradFill>
            <a:ln w="12700">
              <a:gradFill>
                <a:gsLst>
                  <a:gs pos="89000">
                    <a:schemeClr val="bg1">
                      <a:lumMod val="85000"/>
                    </a:schemeClr>
                  </a:gs>
                  <a:gs pos="0">
                    <a:schemeClr val="bg1"/>
                  </a:gs>
                </a:gsLst>
                <a:lin ang="72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椭圆 51">
              <a:extLst>
                <a:ext uri="{FF2B5EF4-FFF2-40B4-BE49-F238E27FC236}">
                  <a16:creationId xmlns:a16="http://schemas.microsoft.com/office/drawing/2014/main" id="{ECEF4D00-16AD-45DB-A8C6-2563B69F55EF}"/>
                </a:ext>
              </a:extLst>
            </p:cNvPr>
            <p:cNvSpPr/>
            <p:nvPr/>
          </p:nvSpPr>
          <p:spPr>
            <a:xfrm>
              <a:off x="1289064" y="1325906"/>
              <a:ext cx="619054" cy="619481"/>
            </a:xfrm>
            <a:prstGeom prst="ellipse">
              <a:avLst/>
            </a:prstGeom>
            <a:gradFill flip="none" rotWithShape="1">
              <a:gsLst>
                <a:gs pos="81000">
                  <a:srgbClr val="FCFCFC"/>
                </a:gs>
                <a:gs pos="0">
                  <a:schemeClr val="bg1">
                    <a:lumMod val="65000"/>
                  </a:schemeClr>
                </a:gs>
              </a:gsLst>
              <a:lin ang="5400000" scaled="0"/>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燕尾形 53">
              <a:extLst>
                <a:ext uri="{FF2B5EF4-FFF2-40B4-BE49-F238E27FC236}">
                  <a16:creationId xmlns:a16="http://schemas.microsoft.com/office/drawing/2014/main" id="{795FD32D-0740-4C13-9905-5831F465127A}"/>
                </a:ext>
              </a:extLst>
            </p:cNvPr>
            <p:cNvSpPr/>
            <p:nvPr/>
          </p:nvSpPr>
          <p:spPr>
            <a:xfrm flipH="1">
              <a:off x="7712938" y="1589583"/>
              <a:ext cx="92064" cy="90539"/>
            </a:xfrm>
            <a:prstGeom prst="chevron">
              <a:avLst>
                <a:gd name="adj" fmla="val 63227"/>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grpSp>
        <p:nvGrpSpPr>
          <p:cNvPr id="56327" name="组合 57">
            <a:extLst>
              <a:ext uri="{FF2B5EF4-FFF2-40B4-BE49-F238E27FC236}">
                <a16:creationId xmlns:a16="http://schemas.microsoft.com/office/drawing/2014/main" id="{653C7394-6F95-493B-A5A5-617D523BAC34}"/>
              </a:ext>
            </a:extLst>
          </p:cNvPr>
          <p:cNvGrpSpPr>
            <a:grpSpLocks/>
          </p:cNvGrpSpPr>
          <p:nvPr/>
        </p:nvGrpSpPr>
        <p:grpSpPr bwMode="auto">
          <a:xfrm>
            <a:off x="1042988" y="3860800"/>
            <a:ext cx="6913562" cy="863600"/>
            <a:chOff x="971600" y="1203598"/>
            <a:chExt cx="6912768" cy="864096"/>
          </a:xfrm>
        </p:grpSpPr>
        <p:sp>
          <p:nvSpPr>
            <p:cNvPr id="59" name="圆角矩形 58">
              <a:extLst>
                <a:ext uri="{FF2B5EF4-FFF2-40B4-BE49-F238E27FC236}">
                  <a16:creationId xmlns:a16="http://schemas.microsoft.com/office/drawing/2014/main" id="{A21294CC-DD96-428E-869C-3E08A4C714CD}"/>
                </a:ext>
              </a:extLst>
            </p:cNvPr>
            <p:cNvSpPr/>
            <p:nvPr/>
          </p:nvSpPr>
          <p:spPr>
            <a:xfrm>
              <a:off x="971600" y="1203598"/>
              <a:ext cx="6912768" cy="864096"/>
            </a:xfrm>
            <a:prstGeom prst="roundRect">
              <a:avLst>
                <a:gd name="adj" fmla="val 50000"/>
              </a:avLst>
            </a:prstGeom>
            <a:gradFill flip="none" rotWithShape="1">
              <a:gsLst>
                <a:gs pos="13000">
                  <a:srgbClr val="FCFCFC"/>
                </a:gs>
                <a:gs pos="100000">
                  <a:srgbClr val="CCCCCC"/>
                </a:gs>
              </a:gsLst>
              <a:lin ang="5400000" scaled="0"/>
              <a:tileRect/>
            </a:gradFill>
            <a:ln w="12700">
              <a:gradFill>
                <a:gsLst>
                  <a:gs pos="23000">
                    <a:schemeClr val="bg1">
                      <a:lumMod val="85000"/>
                    </a:schemeClr>
                  </a:gs>
                  <a:gs pos="100000">
                    <a:schemeClr val="bg1"/>
                  </a:gs>
                </a:gsLst>
                <a:lin ang="180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0" name="圆角矩形 59">
              <a:extLst>
                <a:ext uri="{FF2B5EF4-FFF2-40B4-BE49-F238E27FC236}">
                  <a16:creationId xmlns:a16="http://schemas.microsoft.com/office/drawing/2014/main" id="{1E160E21-0CAC-4EE2-BDD6-CE8498886B8A}"/>
                </a:ext>
              </a:extLst>
            </p:cNvPr>
            <p:cNvSpPr/>
            <p:nvPr/>
          </p:nvSpPr>
          <p:spPr>
            <a:xfrm>
              <a:off x="1197673" y="1262628"/>
              <a:ext cx="6460622" cy="746035"/>
            </a:xfrm>
            <a:prstGeom prst="roundRect">
              <a:avLst>
                <a:gd name="adj" fmla="val 50000"/>
              </a:avLst>
            </a:prstGeom>
            <a:gradFill flip="none" rotWithShape="1">
              <a:gsLst>
                <a:gs pos="81000">
                  <a:srgbClr val="FCFCFC"/>
                </a:gs>
                <a:gs pos="0">
                  <a:srgbClr val="CCCCCC"/>
                </a:gs>
              </a:gsLst>
              <a:lin ang="5400000" scaled="0"/>
              <a:tileRect/>
            </a:gradFill>
            <a:ln w="12700">
              <a:gradFill>
                <a:gsLst>
                  <a:gs pos="89000">
                    <a:schemeClr val="bg1">
                      <a:lumMod val="85000"/>
                    </a:schemeClr>
                  </a:gs>
                  <a:gs pos="0">
                    <a:schemeClr val="bg1"/>
                  </a:gs>
                </a:gsLst>
                <a:lin ang="72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 name="椭圆 60">
              <a:extLst>
                <a:ext uri="{FF2B5EF4-FFF2-40B4-BE49-F238E27FC236}">
                  <a16:creationId xmlns:a16="http://schemas.microsoft.com/office/drawing/2014/main" id="{61301851-1798-44FC-8E99-8FCB96D29310}"/>
                </a:ext>
              </a:extLst>
            </p:cNvPr>
            <p:cNvSpPr/>
            <p:nvPr/>
          </p:nvSpPr>
          <p:spPr>
            <a:xfrm>
              <a:off x="1289064" y="1325906"/>
              <a:ext cx="619054" cy="619481"/>
            </a:xfrm>
            <a:prstGeom prst="ellipse">
              <a:avLst/>
            </a:prstGeom>
            <a:gradFill flip="none" rotWithShape="1">
              <a:gsLst>
                <a:gs pos="81000">
                  <a:srgbClr val="FCFCFC"/>
                </a:gs>
                <a:gs pos="0">
                  <a:schemeClr val="bg1">
                    <a:lumMod val="65000"/>
                  </a:schemeClr>
                </a:gs>
              </a:gsLst>
              <a:lin ang="5400000" scaled="0"/>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椭圆 61">
              <a:extLst>
                <a:ext uri="{FF2B5EF4-FFF2-40B4-BE49-F238E27FC236}">
                  <a16:creationId xmlns:a16="http://schemas.microsoft.com/office/drawing/2014/main" id="{67A09083-A3AB-4A8D-A0FF-7741899D3712}"/>
                </a:ext>
              </a:extLst>
            </p:cNvPr>
            <p:cNvSpPr/>
            <p:nvPr/>
          </p:nvSpPr>
          <p:spPr>
            <a:xfrm>
              <a:off x="1328804" y="1366293"/>
              <a:ext cx="538704" cy="538704"/>
            </a:xfrm>
            <a:prstGeom prst="ellipse">
              <a:avLst/>
            </a:prstGeom>
            <a:solidFill>
              <a:srgbClr val="C00000"/>
            </a:solidFill>
            <a:ln w="12700">
              <a:noFill/>
            </a:ln>
            <a:effectLst>
              <a:innerShdw blurRad="63500" dist="50800" dir="16200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燕尾形 62">
              <a:extLst>
                <a:ext uri="{FF2B5EF4-FFF2-40B4-BE49-F238E27FC236}">
                  <a16:creationId xmlns:a16="http://schemas.microsoft.com/office/drawing/2014/main" id="{A25E4830-3340-4B54-A846-668BE777016E}"/>
                </a:ext>
              </a:extLst>
            </p:cNvPr>
            <p:cNvSpPr/>
            <p:nvPr/>
          </p:nvSpPr>
          <p:spPr>
            <a:xfrm flipH="1">
              <a:off x="7712938" y="1591170"/>
              <a:ext cx="92064" cy="88951"/>
            </a:xfrm>
            <a:prstGeom prst="chevron">
              <a:avLst>
                <a:gd name="adj" fmla="val 63227"/>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56361" name="TextBox 63">
              <a:extLst>
                <a:ext uri="{FF2B5EF4-FFF2-40B4-BE49-F238E27FC236}">
                  <a16:creationId xmlns:a16="http://schemas.microsoft.com/office/drawing/2014/main" id="{5BA9D09F-7445-4A11-A878-60736C8B3A82}"/>
                </a:ext>
              </a:extLst>
            </p:cNvPr>
            <p:cNvSpPr txBox="1">
              <a:spLocks noChangeArrowheads="1"/>
            </p:cNvSpPr>
            <p:nvPr/>
          </p:nvSpPr>
          <p:spPr bwMode="auto">
            <a:xfrm>
              <a:off x="1380714" y="1466369"/>
              <a:ext cx="43488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spcBef>
                  <a:spcPct val="0"/>
                </a:spcBef>
                <a:buFont typeface="Arial" panose="020B0604020202020204" pitchFamily="34" charset="0"/>
                <a:buNone/>
              </a:pPr>
              <a:r>
                <a:rPr lang="en-US" altLang="zh-CN" sz="1600" b="1">
                  <a:solidFill>
                    <a:schemeClr val="bg1"/>
                  </a:solidFill>
                  <a:latin typeface="Arial" panose="020B0604020202020204" pitchFamily="34" charset="0"/>
                </a:rPr>
                <a:t>03</a:t>
              </a:r>
              <a:endParaRPr lang="zh-CN" altLang="en-US" sz="1600" b="1">
                <a:solidFill>
                  <a:schemeClr val="bg1"/>
                </a:solidFill>
                <a:latin typeface="Arial" panose="020B0604020202020204" pitchFamily="34" charset="0"/>
              </a:endParaRPr>
            </a:p>
          </p:txBody>
        </p:sp>
      </p:grpSp>
      <p:sp>
        <p:nvSpPr>
          <p:cNvPr id="68" name="椭圆 67">
            <a:extLst>
              <a:ext uri="{FF2B5EF4-FFF2-40B4-BE49-F238E27FC236}">
                <a16:creationId xmlns:a16="http://schemas.microsoft.com/office/drawing/2014/main" id="{F3767D92-8C08-469C-83B2-D246D8B6AD10}"/>
              </a:ext>
            </a:extLst>
          </p:cNvPr>
          <p:cNvSpPr/>
          <p:nvPr/>
        </p:nvSpPr>
        <p:spPr bwMode="auto">
          <a:xfrm>
            <a:off x="1403688" y="2962205"/>
            <a:ext cx="538766" cy="538803"/>
          </a:xfrm>
          <a:prstGeom prst="ellipse">
            <a:avLst/>
          </a:prstGeom>
          <a:solidFill>
            <a:srgbClr val="C00000"/>
          </a:solidFill>
          <a:ln w="12700">
            <a:noFill/>
          </a:ln>
          <a:effectLst>
            <a:innerShdw blurRad="63500" dist="50800" dir="16200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6331" name="TextBox 68">
            <a:extLst>
              <a:ext uri="{FF2B5EF4-FFF2-40B4-BE49-F238E27FC236}">
                <a16:creationId xmlns:a16="http://schemas.microsoft.com/office/drawing/2014/main" id="{BE994426-4B44-4B26-AE96-B0905AEF9E12}"/>
              </a:ext>
            </a:extLst>
          </p:cNvPr>
          <p:cNvSpPr txBox="1">
            <a:spLocks noChangeArrowheads="1"/>
          </p:cNvSpPr>
          <p:nvPr/>
        </p:nvSpPr>
        <p:spPr bwMode="auto">
          <a:xfrm>
            <a:off x="1473200" y="3068638"/>
            <a:ext cx="4349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spcBef>
                <a:spcPct val="0"/>
              </a:spcBef>
              <a:buFont typeface="Arial" panose="020B0604020202020204" pitchFamily="34" charset="0"/>
              <a:buNone/>
            </a:pPr>
            <a:r>
              <a:rPr lang="en-US" altLang="zh-CN" sz="1600" b="1">
                <a:solidFill>
                  <a:schemeClr val="bg1"/>
                </a:solidFill>
                <a:latin typeface="Arial" panose="020B0604020202020204" pitchFamily="34" charset="0"/>
              </a:rPr>
              <a:t>02</a:t>
            </a:r>
            <a:endParaRPr lang="zh-CN" altLang="en-US" sz="1600" b="1">
              <a:solidFill>
                <a:schemeClr val="bg1"/>
              </a:solidFill>
              <a:latin typeface="Arial" panose="020B0604020202020204" pitchFamily="34" charset="0"/>
            </a:endParaRPr>
          </a:p>
        </p:txBody>
      </p:sp>
      <p:sp>
        <p:nvSpPr>
          <p:cNvPr id="70" name="TextBox 69">
            <a:extLst>
              <a:ext uri="{FF2B5EF4-FFF2-40B4-BE49-F238E27FC236}">
                <a16:creationId xmlns:a16="http://schemas.microsoft.com/office/drawing/2014/main" id="{375DBE3C-3789-4AC8-ABD5-30E6723C502C}"/>
              </a:ext>
            </a:extLst>
          </p:cNvPr>
          <p:cNvSpPr txBox="1"/>
          <p:nvPr/>
        </p:nvSpPr>
        <p:spPr bwMode="auto">
          <a:xfrm>
            <a:off x="2195513" y="2997200"/>
            <a:ext cx="5040312" cy="461963"/>
          </a:xfrm>
          <a:prstGeom prst="rect">
            <a:avLst/>
          </a:prstGeom>
          <a:noFill/>
        </p:spPr>
        <p:txBody>
          <a:bodyPr anchor="ctr">
            <a:spAutoFit/>
          </a:bodyPr>
          <a:lstStyle/>
          <a:p>
            <a:pPr eaLnBrk="1" fontAlgn="auto" hangingPunct="1">
              <a:spcBef>
                <a:spcPts val="0"/>
              </a:spcBef>
              <a:spcAft>
                <a:spcPts val="0"/>
              </a:spcAft>
              <a:defRPr/>
            </a:pPr>
            <a:r>
              <a:rPr lang="zh-CN" altLang="en-US" sz="2400" b="1" dirty="0">
                <a:solidFill>
                  <a:schemeClr val="bg1">
                    <a:lumMod val="75000"/>
                  </a:schemeClr>
                </a:solidFill>
                <a:latin typeface="微软雅黑" panose="020B0503020204020204" pitchFamily="34" charset="-122"/>
                <a:ea typeface="微软雅黑" panose="020B0503020204020204" pitchFamily="34" charset="-122"/>
                <a:cs typeface="Arial" pitchFamily="34" charset="0"/>
              </a:rPr>
              <a:t>慢阻肺的诊断与评估</a:t>
            </a:r>
          </a:p>
        </p:txBody>
      </p:sp>
      <p:sp>
        <p:nvSpPr>
          <p:cNvPr id="71" name="TextBox 70">
            <a:extLst>
              <a:ext uri="{FF2B5EF4-FFF2-40B4-BE49-F238E27FC236}">
                <a16:creationId xmlns:a16="http://schemas.microsoft.com/office/drawing/2014/main" id="{8B204805-4C8F-4998-984E-7001E0FD52EE}"/>
              </a:ext>
            </a:extLst>
          </p:cNvPr>
          <p:cNvSpPr txBox="1"/>
          <p:nvPr/>
        </p:nvSpPr>
        <p:spPr bwMode="auto">
          <a:xfrm>
            <a:off x="2124075" y="4076849"/>
            <a:ext cx="5186363" cy="461665"/>
          </a:xfrm>
          <a:prstGeom prst="rect">
            <a:avLst/>
          </a:prstGeom>
          <a:noFill/>
        </p:spPr>
        <p:txBody>
          <a:bodyPr anchor="ctr">
            <a:spAutoFit/>
          </a:bodyPr>
          <a:lstStyle/>
          <a:p>
            <a:pPr eaLnBrk="1" fontAlgn="auto" hangingPunct="1">
              <a:spcBef>
                <a:spcPts val="0"/>
              </a:spcBef>
              <a:spcAft>
                <a:spcPts val="0"/>
              </a:spcAft>
              <a:defRPr/>
            </a:pPr>
            <a:r>
              <a:rPr lang="zh-CN" altLang="en-US" sz="2400" b="1" dirty="0">
                <a:solidFill>
                  <a:srgbClr val="C00000"/>
                </a:solidFill>
                <a:latin typeface="微软雅黑" panose="020B0503020204020204" pitchFamily="34" charset="-122"/>
                <a:ea typeface="微软雅黑" panose="020B0503020204020204" pitchFamily="34" charset="-122"/>
                <a:cs typeface="Arial" pitchFamily="34" charset="0"/>
              </a:rPr>
              <a:t>慢阻肺的管理</a:t>
            </a:r>
          </a:p>
        </p:txBody>
      </p:sp>
      <p:sp>
        <p:nvSpPr>
          <p:cNvPr id="56334" name="TextBox 78">
            <a:extLst>
              <a:ext uri="{FF2B5EF4-FFF2-40B4-BE49-F238E27FC236}">
                <a16:creationId xmlns:a16="http://schemas.microsoft.com/office/drawing/2014/main" id="{4977C5B7-079F-4A48-BCE6-10726B777DAC}"/>
              </a:ext>
            </a:extLst>
          </p:cNvPr>
          <p:cNvSpPr txBox="1">
            <a:spLocks noChangeArrowheads="1"/>
          </p:cNvSpPr>
          <p:nvPr/>
        </p:nvSpPr>
        <p:spPr bwMode="auto">
          <a:xfrm>
            <a:off x="1452563" y="4987925"/>
            <a:ext cx="4349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spcBef>
                <a:spcPct val="0"/>
              </a:spcBef>
              <a:buFont typeface="Arial" panose="020B0604020202020204" pitchFamily="34" charset="0"/>
              <a:buNone/>
            </a:pPr>
            <a:r>
              <a:rPr lang="en-US" altLang="zh-CN" sz="1600" b="1">
                <a:solidFill>
                  <a:schemeClr val="bg1"/>
                </a:solidFill>
                <a:latin typeface="Arial" panose="020B0604020202020204" pitchFamily="34" charset="0"/>
              </a:rPr>
              <a:t>04</a:t>
            </a:r>
            <a:endParaRPr lang="zh-CN" altLang="en-US" sz="1600" b="1">
              <a:solidFill>
                <a:schemeClr val="bg1"/>
              </a:solidFill>
              <a:latin typeface="Arial" panose="020B0604020202020204" pitchFamily="34" charset="0"/>
            </a:endParaRPr>
          </a:p>
        </p:txBody>
      </p:sp>
      <p:sp>
        <p:nvSpPr>
          <p:cNvPr id="89" name="TextBox 88">
            <a:extLst>
              <a:ext uri="{FF2B5EF4-FFF2-40B4-BE49-F238E27FC236}">
                <a16:creationId xmlns:a16="http://schemas.microsoft.com/office/drawing/2014/main" id="{C4B2EB6A-1CFC-4DF4-B561-D65EC2DA9ACB}"/>
              </a:ext>
            </a:extLst>
          </p:cNvPr>
          <p:cNvSpPr txBox="1"/>
          <p:nvPr/>
        </p:nvSpPr>
        <p:spPr bwMode="auto">
          <a:xfrm>
            <a:off x="2617788" y="5949950"/>
            <a:ext cx="3683000" cy="461963"/>
          </a:xfrm>
          <a:prstGeom prst="rect">
            <a:avLst/>
          </a:prstGeom>
          <a:noFill/>
        </p:spPr>
        <p:txBody>
          <a:bodyPr anchor="ctr">
            <a:spAutoFit/>
          </a:bodyPr>
          <a:lstStyle/>
          <a:p>
            <a:pPr eaLnBrk="1" fontAlgn="auto" hangingPunct="1">
              <a:spcBef>
                <a:spcPts val="0"/>
              </a:spcBef>
              <a:spcAft>
                <a:spcPts val="0"/>
              </a:spcAft>
              <a:defRPr/>
            </a:pPr>
            <a:endParaRPr lang="zh-CN" altLang="en-US" sz="2400" b="1" dirty="0">
              <a:solidFill>
                <a:schemeClr val="bg1">
                  <a:lumMod val="75000"/>
                </a:schemeClr>
              </a:solidFill>
              <a:latin typeface="+mj-ea"/>
              <a:ea typeface="+mj-ea"/>
              <a:cs typeface="Arial" pitchFamily="34" charset="0"/>
            </a:endParaRPr>
          </a:p>
        </p:txBody>
      </p:sp>
    </p:spTree>
    <p:extLst>
      <p:ext uri="{BB962C8B-B14F-4D97-AF65-F5344CB8AC3E}">
        <p14:creationId xmlns:p14="http://schemas.microsoft.com/office/powerpoint/2010/main" val="340271705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灯片编号占位符 3">
            <a:extLst>
              <a:ext uri="{FF2B5EF4-FFF2-40B4-BE49-F238E27FC236}">
                <a16:creationId xmlns:a16="http://schemas.microsoft.com/office/drawing/2014/main" id="{E54429C6-6377-4070-8FB8-C0762E3B69BF}"/>
              </a:ext>
            </a:extLst>
          </p:cNvPr>
          <p:cNvSpPr>
            <a:spLocks noGrp="1" noChangeArrowheads="1"/>
          </p:cNvSpPr>
          <p:nvPr>
            <p:ph type="sldNum" sz="quarter" idx="12"/>
          </p:nvPr>
        </p:nvSpPr>
        <p:spPr bwMode="auto">
          <a:xfrm>
            <a:off x="7021513" y="6492875"/>
            <a:ext cx="21336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a:defRPr/>
            </a:pPr>
            <a:fld id="{BB593323-FBF1-4200-BA59-A9408B63327A}" type="slidenum">
              <a:rPr lang="zh-CN" altLang="en-US" smtClean="0"/>
              <a:pPr>
                <a:defRPr/>
              </a:pPr>
              <a:t>3</a:t>
            </a:fld>
            <a:endParaRPr lang="zh-CN" altLang="en-US"/>
          </a:p>
        </p:txBody>
      </p:sp>
      <p:sp>
        <p:nvSpPr>
          <p:cNvPr id="5" name="文本框 88">
            <a:extLst>
              <a:ext uri="{FF2B5EF4-FFF2-40B4-BE49-F238E27FC236}">
                <a16:creationId xmlns:a16="http://schemas.microsoft.com/office/drawing/2014/main" id="{6CEA7B38-D63F-44E6-9EB4-F707F8D82119}"/>
              </a:ext>
            </a:extLst>
          </p:cNvPr>
          <p:cNvSpPr txBox="1"/>
          <p:nvPr/>
        </p:nvSpPr>
        <p:spPr>
          <a:xfrm>
            <a:off x="1248232" y="131544"/>
            <a:ext cx="5262979" cy="646331"/>
          </a:xfrm>
          <a:prstGeom prst="rect">
            <a:avLst/>
          </a:prstGeom>
          <a:noFill/>
        </p:spPr>
        <p:txBody>
          <a:bodyPr wrap="none">
            <a:spAutoFit/>
          </a:bodyPr>
          <a:lstStyle/>
          <a:p>
            <a:pPr eaLnBrk="1" fontAlgn="auto" hangingPunct="1">
              <a:spcBef>
                <a:spcPts val="0"/>
              </a:spcBef>
              <a:spcAft>
                <a:spcPts val="0"/>
              </a:spcAft>
              <a:defRPr/>
            </a:pPr>
            <a:r>
              <a:rPr lang="zh-CN" altLang="en-US" sz="3600" b="1" dirty="0">
                <a:solidFill>
                  <a:srgbClr val="FFFF00"/>
                </a:solidFill>
                <a:latin typeface="微软雅黑" panose="020B0503020204020204" pitchFamily="34" charset="-122"/>
                <a:ea typeface="微软雅黑" panose="020B0503020204020204" pitchFamily="34" charset="-122"/>
                <a:cs typeface="Arial" pitchFamily="34" charset="0"/>
              </a:rPr>
              <a:t>慢性阻塞性肺疾病的定义</a:t>
            </a:r>
            <a:endParaRPr lang="en-US" altLang="zh-CN" sz="3600" b="1" dirty="0">
              <a:solidFill>
                <a:srgbClr val="FFFF00"/>
              </a:solidFill>
              <a:latin typeface="微软雅黑" panose="020B0503020204020204" pitchFamily="34" charset="-122"/>
              <a:ea typeface="微软雅黑" panose="020B0503020204020204" pitchFamily="34" charset="-122"/>
              <a:cs typeface="Arial" pitchFamily="34" charset="0"/>
            </a:endParaRPr>
          </a:p>
        </p:txBody>
      </p:sp>
      <p:sp>
        <p:nvSpPr>
          <p:cNvPr id="6" name="灯片编号占位符 1">
            <a:extLst>
              <a:ext uri="{FF2B5EF4-FFF2-40B4-BE49-F238E27FC236}">
                <a16:creationId xmlns:a16="http://schemas.microsoft.com/office/drawing/2014/main" id="{9107BD14-C305-4B64-832F-D990C39635DE}"/>
              </a:ext>
            </a:extLst>
          </p:cNvPr>
          <p:cNvSpPr txBox="1"/>
          <p:nvPr/>
        </p:nvSpPr>
        <p:spPr>
          <a:xfrm>
            <a:off x="569118" y="6389687"/>
            <a:ext cx="5414963" cy="360362"/>
          </a:xfrm>
          <a:prstGeom prst="rect">
            <a:avLst/>
          </a:prstGeom>
        </p:spPr>
        <p:txBody>
          <a:bodyPr anchor="ctr"/>
          <a:lstStyle>
            <a:defPPr>
              <a:defRPr lang="zh-CN"/>
            </a:defPPr>
            <a:lvl1pPr marL="0" algn="r" defTabSz="914400" rtl="0" eaLnBrk="1" latinLnBrk="0" hangingPunct="1">
              <a:defRPr sz="1200" kern="1200">
                <a:solidFill>
                  <a:schemeClr val="tx1"/>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fontAlgn="auto">
              <a:spcBef>
                <a:spcPts val="0"/>
              </a:spcBef>
              <a:spcAft>
                <a:spcPts val="0"/>
              </a:spcAft>
              <a:defRPr/>
            </a:pPr>
            <a:r>
              <a:rPr lang="en-US" altLang="zh-CN" sz="1100" dirty="0">
                <a:latin typeface="+mj-ea"/>
                <a:ea typeface="+mj-ea"/>
                <a:cs typeface="Times New Roman" pitchFamily="18" charset="0"/>
              </a:rPr>
              <a:t>GOLD 2017</a:t>
            </a:r>
            <a:endParaRPr lang="zh-CN" altLang="en-US" dirty="0">
              <a:latin typeface="+mj-ea"/>
              <a:ea typeface="+mj-ea"/>
            </a:endParaRPr>
          </a:p>
        </p:txBody>
      </p:sp>
      <p:sp>
        <p:nvSpPr>
          <p:cNvPr id="7" name="圆角矩形 6">
            <a:extLst>
              <a:ext uri="{FF2B5EF4-FFF2-40B4-BE49-F238E27FC236}">
                <a16:creationId xmlns:a16="http://schemas.microsoft.com/office/drawing/2014/main" id="{4E00A41C-5A03-42E4-A440-67A5F0DF01EB}"/>
              </a:ext>
            </a:extLst>
          </p:cNvPr>
          <p:cNvSpPr/>
          <p:nvPr/>
        </p:nvSpPr>
        <p:spPr>
          <a:xfrm>
            <a:off x="900113" y="1989138"/>
            <a:ext cx="2447925" cy="1152525"/>
          </a:xfrm>
          <a:prstGeom prst="roundRect">
            <a:avLst>
              <a:gd name="adj" fmla="val 4071"/>
            </a:avLst>
          </a:prstGeom>
          <a:solidFill>
            <a:srgbClr val="EFEFEF"/>
          </a:solidFill>
          <a:ln w="38100">
            <a:solidFill>
              <a:srgbClr val="C00000"/>
            </a:soli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mj-ea"/>
              <a:ea typeface="+mj-ea"/>
            </a:endParaRPr>
          </a:p>
        </p:txBody>
      </p:sp>
      <p:sp>
        <p:nvSpPr>
          <p:cNvPr id="8" name="TextBox 7">
            <a:extLst>
              <a:ext uri="{FF2B5EF4-FFF2-40B4-BE49-F238E27FC236}">
                <a16:creationId xmlns:a16="http://schemas.microsoft.com/office/drawing/2014/main" id="{E881DE5D-C29A-46DB-A288-8BE9793E47C4}"/>
              </a:ext>
            </a:extLst>
          </p:cNvPr>
          <p:cNvSpPr txBox="1"/>
          <p:nvPr/>
        </p:nvSpPr>
        <p:spPr>
          <a:xfrm>
            <a:off x="971550" y="2073275"/>
            <a:ext cx="2305050" cy="961289"/>
          </a:xfrm>
          <a:prstGeom prst="rect">
            <a:avLst/>
          </a:prstGeom>
          <a:noFill/>
        </p:spPr>
        <p:txBody>
          <a:bodyPr>
            <a:spAutoFit/>
          </a:bodyPr>
          <a:lstStyle/>
          <a:p>
            <a:pPr eaLnBrk="1" fontAlgn="auto" hangingPunct="1">
              <a:lnSpc>
                <a:spcPct val="150000"/>
              </a:lnSpc>
              <a:spcBef>
                <a:spcPts val="0"/>
              </a:spcBef>
              <a:spcAft>
                <a:spcPts val="0"/>
              </a:spcAft>
              <a:defRPr/>
            </a:pPr>
            <a:r>
              <a:rPr lang="zh-CN" altLang="en-US" sz="2000" b="1" dirty="0">
                <a:latin typeface="微软雅黑" panose="020B0503020204020204" pitchFamily="34" charset="-122"/>
                <a:ea typeface="微软雅黑" panose="020B0503020204020204" pitchFamily="34" charset="-122"/>
                <a:cs typeface="Arial" charset="0"/>
              </a:rPr>
              <a:t>是一种</a:t>
            </a:r>
            <a:r>
              <a:rPr lang="zh-CN" altLang="en-US" sz="2000" b="1" dirty="0">
                <a:solidFill>
                  <a:srgbClr val="FF0000"/>
                </a:solidFill>
                <a:latin typeface="微软雅黑" panose="020B0503020204020204" pitchFamily="34" charset="-122"/>
                <a:ea typeface="微软雅黑" panose="020B0503020204020204" pitchFamily="34" charset="-122"/>
                <a:cs typeface="Arial" charset="0"/>
              </a:rPr>
              <a:t>可预防、可治疗</a:t>
            </a:r>
            <a:r>
              <a:rPr lang="zh-CN" altLang="en-US" sz="2000" b="1" dirty="0">
                <a:latin typeface="微软雅黑" panose="020B0503020204020204" pitchFamily="34" charset="-122"/>
                <a:ea typeface="微软雅黑" panose="020B0503020204020204" pitchFamily="34" charset="-122"/>
                <a:cs typeface="Arial" charset="0"/>
              </a:rPr>
              <a:t>的常见疾病</a:t>
            </a:r>
            <a:endParaRPr lang="zh-CN" altLang="en-US" sz="2000" b="1" dirty="0">
              <a:latin typeface="微软雅黑" panose="020B0503020204020204" pitchFamily="34" charset="-122"/>
              <a:ea typeface="微软雅黑" panose="020B0503020204020204" pitchFamily="34" charset="-122"/>
            </a:endParaRPr>
          </a:p>
        </p:txBody>
      </p:sp>
      <p:sp>
        <p:nvSpPr>
          <p:cNvPr id="9" name="圆角矩形 8">
            <a:extLst>
              <a:ext uri="{FF2B5EF4-FFF2-40B4-BE49-F238E27FC236}">
                <a16:creationId xmlns:a16="http://schemas.microsoft.com/office/drawing/2014/main" id="{6C08FAB2-205C-44CE-A3C7-D838C72FE199}"/>
              </a:ext>
            </a:extLst>
          </p:cNvPr>
          <p:cNvSpPr/>
          <p:nvPr/>
        </p:nvSpPr>
        <p:spPr>
          <a:xfrm>
            <a:off x="5724129" y="1916113"/>
            <a:ext cx="2592287" cy="1152525"/>
          </a:xfrm>
          <a:prstGeom prst="roundRect">
            <a:avLst>
              <a:gd name="adj" fmla="val 4071"/>
            </a:avLst>
          </a:prstGeom>
          <a:solidFill>
            <a:srgbClr val="EFEFEF"/>
          </a:solidFill>
          <a:ln w="38100">
            <a:solidFill>
              <a:srgbClr val="C00000"/>
            </a:soli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mj-ea"/>
              <a:ea typeface="+mj-ea"/>
            </a:endParaRPr>
          </a:p>
        </p:txBody>
      </p:sp>
      <p:sp>
        <p:nvSpPr>
          <p:cNvPr id="10" name="TextBox 9">
            <a:extLst>
              <a:ext uri="{FF2B5EF4-FFF2-40B4-BE49-F238E27FC236}">
                <a16:creationId xmlns:a16="http://schemas.microsoft.com/office/drawing/2014/main" id="{72CA0422-B11B-41CD-B12B-6B6D61FD50D8}"/>
              </a:ext>
            </a:extLst>
          </p:cNvPr>
          <p:cNvSpPr txBox="1"/>
          <p:nvPr/>
        </p:nvSpPr>
        <p:spPr>
          <a:xfrm>
            <a:off x="5724129" y="2009775"/>
            <a:ext cx="2592287" cy="1015663"/>
          </a:xfrm>
          <a:prstGeom prst="rect">
            <a:avLst/>
          </a:prstGeom>
          <a:noFill/>
        </p:spPr>
        <p:txBody>
          <a:bodyPr wrap="square">
            <a:spAutoFit/>
          </a:bodyPr>
          <a:lstStyle/>
          <a:p>
            <a:pPr eaLnBrk="1" fontAlgn="auto" hangingPunct="1">
              <a:lnSpc>
                <a:spcPct val="150000"/>
              </a:lnSpc>
              <a:spcBef>
                <a:spcPts val="0"/>
              </a:spcBef>
              <a:spcAft>
                <a:spcPts val="0"/>
              </a:spcAft>
              <a:defRPr/>
            </a:pPr>
            <a:r>
              <a:rPr lang="zh-CN" altLang="en-US" sz="2000" b="1" dirty="0">
                <a:latin typeface="微软雅黑" panose="020B0503020204020204" pitchFamily="34" charset="-122"/>
                <a:ea typeface="微软雅黑" panose="020B0503020204020204" pitchFamily="34" charset="-122"/>
                <a:cs typeface="Arial" charset="0"/>
              </a:rPr>
              <a:t>特征为</a:t>
            </a:r>
            <a:r>
              <a:rPr lang="zh-CN" altLang="en-US" sz="2000" b="1" dirty="0">
                <a:solidFill>
                  <a:srgbClr val="FF0000"/>
                </a:solidFill>
                <a:latin typeface="微软雅黑" panose="020B0503020204020204" pitchFamily="34" charset="-122"/>
                <a:ea typeface="微软雅黑" panose="020B0503020204020204" pitchFamily="34" charset="-122"/>
                <a:cs typeface="Arial" charset="0"/>
              </a:rPr>
              <a:t>持续存在的呼吸道症状和气流受限</a:t>
            </a:r>
            <a:endParaRPr lang="en-US" altLang="zh-CN" sz="2000" b="1" dirty="0">
              <a:solidFill>
                <a:srgbClr val="FF0000"/>
              </a:solidFill>
              <a:latin typeface="微软雅黑" panose="020B0503020204020204" pitchFamily="34" charset="-122"/>
              <a:ea typeface="微软雅黑" panose="020B0503020204020204" pitchFamily="34" charset="-122"/>
              <a:cs typeface="Arial" charset="0"/>
            </a:endParaRPr>
          </a:p>
        </p:txBody>
      </p:sp>
      <p:sp>
        <p:nvSpPr>
          <p:cNvPr id="11" name="AutoShape 5">
            <a:extLst>
              <a:ext uri="{FF2B5EF4-FFF2-40B4-BE49-F238E27FC236}">
                <a16:creationId xmlns:a16="http://schemas.microsoft.com/office/drawing/2014/main" id="{30CB78FE-BAA6-4CB4-8174-6E63804BBD56}"/>
              </a:ext>
            </a:extLst>
          </p:cNvPr>
          <p:cNvSpPr>
            <a:spLocks noChangeArrowheads="1"/>
          </p:cNvSpPr>
          <p:nvPr/>
        </p:nvSpPr>
        <p:spPr bwMode="gray">
          <a:xfrm>
            <a:off x="2916238" y="3257550"/>
            <a:ext cx="3422650" cy="963613"/>
          </a:xfrm>
          <a:prstGeom prst="roundRect">
            <a:avLst>
              <a:gd name="adj" fmla="val 16667"/>
            </a:avLst>
          </a:prstGeom>
          <a:solidFill>
            <a:srgbClr val="C00000"/>
          </a:solidFill>
          <a:ln>
            <a:noFill/>
          </a:ln>
        </p:spPr>
        <p:style>
          <a:lnRef idx="1">
            <a:schemeClr val="dk1"/>
          </a:lnRef>
          <a:fillRef idx="2">
            <a:schemeClr val="dk1"/>
          </a:fillRef>
          <a:effectRef idx="1">
            <a:schemeClr val="dk1"/>
          </a:effectRef>
          <a:fontRef idx="minor">
            <a:schemeClr val="dk1"/>
          </a:fontRef>
        </p:style>
        <p:txBody>
          <a:bodyPr wrap="none" anchor="ctr"/>
          <a:lstStyle/>
          <a:p>
            <a:pPr algn="ctr" eaLnBrk="1" fontAlgn="auto" hangingPunct="1">
              <a:spcBef>
                <a:spcPts val="0"/>
              </a:spcBef>
              <a:spcAft>
                <a:spcPts val="0"/>
              </a:spcAft>
              <a:defRPr/>
            </a:pPr>
            <a:r>
              <a:rPr lang="zh-CN" altLang="en-US" sz="2800" b="1" dirty="0">
                <a:solidFill>
                  <a:schemeClr val="bg1"/>
                </a:solidFill>
                <a:latin typeface="微软雅黑" panose="020B0503020204020204" pitchFamily="34" charset="-122"/>
                <a:ea typeface="微软雅黑" panose="020B0503020204020204" pitchFamily="34" charset="-122"/>
              </a:rPr>
              <a:t>慢性阻塞性肺疾病</a:t>
            </a:r>
          </a:p>
        </p:txBody>
      </p:sp>
      <p:sp>
        <p:nvSpPr>
          <p:cNvPr id="12" name="圆角矩形 11">
            <a:extLst>
              <a:ext uri="{FF2B5EF4-FFF2-40B4-BE49-F238E27FC236}">
                <a16:creationId xmlns:a16="http://schemas.microsoft.com/office/drawing/2014/main" id="{D01949B6-8AB7-4007-9151-D76BAC415A7A}"/>
              </a:ext>
            </a:extLst>
          </p:cNvPr>
          <p:cNvSpPr/>
          <p:nvPr/>
        </p:nvSpPr>
        <p:spPr>
          <a:xfrm>
            <a:off x="900113" y="4410075"/>
            <a:ext cx="2878782" cy="711200"/>
          </a:xfrm>
          <a:prstGeom prst="roundRect">
            <a:avLst>
              <a:gd name="adj" fmla="val 4071"/>
            </a:avLst>
          </a:prstGeom>
          <a:solidFill>
            <a:srgbClr val="EFEFEF"/>
          </a:solidFill>
          <a:ln w="38100">
            <a:solidFill>
              <a:srgbClr val="C00000"/>
            </a:soli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000" b="1" dirty="0">
                <a:solidFill>
                  <a:schemeClr val="tx1"/>
                </a:solidFill>
                <a:latin typeface="Times New Roman" panose="02020603050405020304" pitchFamily="18" charset="0"/>
                <a:ea typeface="微软雅黑" panose="020B0503020204020204" pitchFamily="34" charset="-122"/>
              </a:rPr>
              <a:t>暴露于有害颗粒或气体</a:t>
            </a:r>
            <a:endParaRPr lang="zh-CN" altLang="en-US" sz="2000" dirty="0">
              <a:solidFill>
                <a:schemeClr val="tx1"/>
              </a:solidFill>
              <a:latin typeface="+mj-ea"/>
              <a:ea typeface="+mj-ea"/>
            </a:endParaRPr>
          </a:p>
        </p:txBody>
      </p:sp>
      <p:sp>
        <p:nvSpPr>
          <p:cNvPr id="14" name="圆角矩形 13">
            <a:extLst>
              <a:ext uri="{FF2B5EF4-FFF2-40B4-BE49-F238E27FC236}">
                <a16:creationId xmlns:a16="http://schemas.microsoft.com/office/drawing/2014/main" id="{D67EEE89-EB86-4D78-85C2-59BBCD5CD213}"/>
              </a:ext>
            </a:extLst>
          </p:cNvPr>
          <p:cNvSpPr/>
          <p:nvPr/>
        </p:nvSpPr>
        <p:spPr>
          <a:xfrm>
            <a:off x="5927724" y="4400550"/>
            <a:ext cx="2388691" cy="720725"/>
          </a:xfrm>
          <a:prstGeom prst="roundRect">
            <a:avLst>
              <a:gd name="adj" fmla="val 4071"/>
            </a:avLst>
          </a:prstGeom>
          <a:solidFill>
            <a:srgbClr val="EFEFEF"/>
          </a:solidFill>
          <a:ln w="38100">
            <a:solidFill>
              <a:srgbClr val="C00000"/>
            </a:soli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mj-ea"/>
              <a:ea typeface="+mj-ea"/>
            </a:endParaRPr>
          </a:p>
        </p:txBody>
      </p:sp>
      <p:sp>
        <p:nvSpPr>
          <p:cNvPr id="15" name="TextBox 14">
            <a:extLst>
              <a:ext uri="{FF2B5EF4-FFF2-40B4-BE49-F238E27FC236}">
                <a16:creationId xmlns:a16="http://schemas.microsoft.com/office/drawing/2014/main" id="{96D4B046-6984-4910-8936-98FD2589F783}"/>
              </a:ext>
            </a:extLst>
          </p:cNvPr>
          <p:cNvSpPr txBox="1"/>
          <p:nvPr/>
        </p:nvSpPr>
        <p:spPr>
          <a:xfrm>
            <a:off x="5919788" y="4506913"/>
            <a:ext cx="2468636" cy="553998"/>
          </a:xfrm>
          <a:prstGeom prst="rect">
            <a:avLst/>
          </a:prstGeom>
          <a:noFill/>
        </p:spPr>
        <p:txBody>
          <a:bodyPr wrap="square">
            <a:spAutoFit/>
          </a:bodyPr>
          <a:lstStyle/>
          <a:p>
            <a:pPr eaLnBrk="1" fontAlgn="auto" hangingPunct="1">
              <a:lnSpc>
                <a:spcPct val="150000"/>
              </a:lnSpc>
              <a:spcBef>
                <a:spcPts val="0"/>
              </a:spcBef>
              <a:spcAft>
                <a:spcPts val="0"/>
              </a:spcAft>
              <a:defRPr/>
            </a:pPr>
            <a:r>
              <a:rPr lang="zh-CN" altLang="en-US" sz="2000" b="1" dirty="0">
                <a:latin typeface="微软雅黑" panose="020B0503020204020204" pitchFamily="34" charset="-122"/>
                <a:ea typeface="微软雅黑" panose="020B0503020204020204" pitchFamily="34" charset="-122"/>
              </a:rPr>
              <a:t>气道和</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或肺泡异常</a:t>
            </a:r>
            <a:endParaRPr lang="en-US" altLang="zh-CN" sz="2000" b="1" dirty="0">
              <a:latin typeface="微软雅黑" panose="020B0503020204020204" pitchFamily="34" charset="-122"/>
              <a:ea typeface="微软雅黑" panose="020B0503020204020204" pitchFamily="34" charset="-122"/>
              <a:cs typeface="Arial" charset="0"/>
            </a:endParaRPr>
          </a:p>
        </p:txBody>
      </p:sp>
      <p:sp>
        <p:nvSpPr>
          <p:cNvPr id="16" name="AutoShape 8">
            <a:extLst>
              <a:ext uri="{FF2B5EF4-FFF2-40B4-BE49-F238E27FC236}">
                <a16:creationId xmlns:a16="http://schemas.microsoft.com/office/drawing/2014/main" id="{C23FE357-D9C5-4991-A2F4-D10893A73A2B}"/>
              </a:ext>
            </a:extLst>
          </p:cNvPr>
          <p:cNvSpPr>
            <a:spLocks noChangeArrowheads="1"/>
          </p:cNvSpPr>
          <p:nvPr/>
        </p:nvSpPr>
        <p:spPr bwMode="gray">
          <a:xfrm rot="5400000">
            <a:off x="2130425" y="3511551"/>
            <a:ext cx="776287" cy="500062"/>
          </a:xfrm>
          <a:prstGeom prst="upArrow">
            <a:avLst>
              <a:gd name="adj1" fmla="val 50093"/>
              <a:gd name="adj2" fmla="val 54046"/>
            </a:avLst>
          </a:prstGeom>
          <a:solidFill>
            <a:srgbClr val="C00000"/>
          </a:solidFill>
          <a:ln w="9525">
            <a:noFill/>
            <a:miter lim="800000"/>
          </a:ln>
          <a:effectLst/>
        </p:spPr>
        <p:txBody>
          <a:bodyPr vert="eaVert" wrap="none" anchor="ctr"/>
          <a:lstStyle/>
          <a:p>
            <a:pPr eaLnBrk="1" fontAlgn="auto" hangingPunct="1">
              <a:spcBef>
                <a:spcPts val="0"/>
              </a:spcBef>
              <a:spcAft>
                <a:spcPts val="0"/>
              </a:spcAft>
              <a:defRPr/>
            </a:pPr>
            <a:endParaRPr lang="zh-CN" altLang="en-US">
              <a:latin typeface="+mj-ea"/>
              <a:ea typeface="+mj-ea"/>
            </a:endParaRPr>
          </a:p>
        </p:txBody>
      </p:sp>
      <p:sp>
        <p:nvSpPr>
          <p:cNvPr id="17" name="AutoShape 9">
            <a:extLst>
              <a:ext uri="{FF2B5EF4-FFF2-40B4-BE49-F238E27FC236}">
                <a16:creationId xmlns:a16="http://schemas.microsoft.com/office/drawing/2014/main" id="{2D39B682-2641-4A87-AD6D-3CD8981C087C}"/>
              </a:ext>
            </a:extLst>
          </p:cNvPr>
          <p:cNvSpPr>
            <a:spLocks noChangeArrowheads="1"/>
          </p:cNvSpPr>
          <p:nvPr/>
        </p:nvSpPr>
        <p:spPr bwMode="gray">
          <a:xfrm rot="16200000">
            <a:off x="6358732" y="3515519"/>
            <a:ext cx="792162" cy="476250"/>
          </a:xfrm>
          <a:prstGeom prst="upArrow">
            <a:avLst>
              <a:gd name="adj1" fmla="val 50093"/>
              <a:gd name="adj2" fmla="val 54046"/>
            </a:avLst>
          </a:prstGeom>
          <a:solidFill>
            <a:srgbClr val="C00000"/>
          </a:solidFill>
          <a:ln w="9525">
            <a:noFill/>
            <a:miter lim="800000"/>
          </a:ln>
          <a:effectLst/>
        </p:spPr>
        <p:txBody>
          <a:bodyPr vert="eaVert" wrap="none" anchor="ctr"/>
          <a:lstStyle/>
          <a:p>
            <a:pPr eaLnBrk="1" fontAlgn="auto" hangingPunct="1">
              <a:spcBef>
                <a:spcPts val="0"/>
              </a:spcBef>
              <a:spcAft>
                <a:spcPts val="0"/>
              </a:spcAft>
              <a:defRPr/>
            </a:pPr>
            <a:endParaRPr lang="zh-CN" altLang="en-US">
              <a:latin typeface="+mj-ea"/>
              <a:ea typeface="+mj-ea"/>
            </a:endParaRPr>
          </a:p>
        </p:txBody>
      </p:sp>
    </p:spTree>
    <p:extLst>
      <p:ext uri="{BB962C8B-B14F-4D97-AF65-F5344CB8AC3E}">
        <p14:creationId xmlns:p14="http://schemas.microsoft.com/office/powerpoint/2010/main" val="3747654392"/>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a:extLst>
              <a:ext uri="{FF2B5EF4-FFF2-40B4-BE49-F238E27FC236}">
                <a16:creationId xmlns:a16="http://schemas.microsoft.com/office/drawing/2014/main" id="{F38715F3-4C17-4479-AA52-CF39724ED747}"/>
              </a:ext>
            </a:extLst>
          </p:cNvPr>
          <p:cNvSpPr>
            <a:spLocks noGrp="1" noChangeArrowheads="1"/>
          </p:cNvSpPr>
          <p:nvPr>
            <p:ph type="title" idx="4294967295"/>
          </p:nvPr>
        </p:nvSpPr>
        <p:spPr>
          <a:xfrm>
            <a:off x="107504" y="-37623"/>
            <a:ext cx="7056784" cy="863600"/>
          </a:xfrm>
          <a:ln>
            <a:miter/>
          </a:ln>
        </p:spPr>
        <p:txBody>
          <a:bodyPr lIns="0" tIns="0" rIns="0" bIns="0" anchor="b">
            <a:normAutofit/>
          </a:bodyPr>
          <a:lstStyle/>
          <a:p>
            <a:pPr defTabSz="1687195" eaLnBrk="1" fontAlgn="auto" hangingPunct="1">
              <a:spcBef>
                <a:spcPts val="0"/>
              </a:spcBef>
              <a:spcAft>
                <a:spcPts val="0"/>
              </a:spcAft>
              <a:defRPr/>
            </a:pPr>
            <a:r>
              <a:rPr lang="zh-CN" altLang="en-US" b="1" dirty="0">
                <a:latin typeface="微软雅黑" panose="020B0503020204020204" pitchFamily="34" charset="-122"/>
                <a:ea typeface="微软雅黑" panose="020B0503020204020204" pitchFamily="34" charset="-122"/>
                <a:cs typeface="Arial" pitchFamily="34" charset="0"/>
              </a:rPr>
              <a:t>稳定期慢阻肺的治疗目标</a:t>
            </a:r>
          </a:p>
        </p:txBody>
      </p:sp>
      <p:sp>
        <p:nvSpPr>
          <p:cNvPr id="60419" name="Rectangle 3">
            <a:extLst>
              <a:ext uri="{FF2B5EF4-FFF2-40B4-BE49-F238E27FC236}">
                <a16:creationId xmlns:a16="http://schemas.microsoft.com/office/drawing/2014/main" id="{474BD604-0DE6-48F1-8E4A-786D681C5280}"/>
              </a:ext>
            </a:extLst>
          </p:cNvPr>
          <p:cNvSpPr>
            <a:spLocks noGrp="1" noChangeArrowheads="1"/>
          </p:cNvSpPr>
          <p:nvPr>
            <p:ph type="body" sz="half" idx="4294967295"/>
          </p:nvPr>
        </p:nvSpPr>
        <p:spPr>
          <a:xfrm>
            <a:off x="1214438" y="1425575"/>
            <a:ext cx="4284662" cy="2146300"/>
          </a:xfrm>
        </p:spPr>
        <p:txBody>
          <a:bodyPr lIns="0" tIns="244140" rIns="0" bIns="244140">
            <a:normAutofit fontScale="92500" lnSpcReduction="10000"/>
          </a:bodyPr>
          <a:lstStyle/>
          <a:p>
            <a:pPr eaLnBrk="1" hangingPunct="1">
              <a:lnSpc>
                <a:spcPct val="200000"/>
              </a:lnSpc>
              <a:buSzPct val="65000"/>
              <a:buFont typeface="Wingdings" panose="05000000000000000000" pitchFamily="2" charset="2"/>
              <a:buChar char="l"/>
            </a:pPr>
            <a:r>
              <a:rPr lang="zh-CN" altLang="en-US" sz="1800" b="1">
                <a:solidFill>
                  <a:schemeClr val="bg1"/>
                </a:solidFill>
                <a:latin typeface="Arial" panose="020B0604020202020204" pitchFamily="34" charset="0"/>
                <a:ea typeface="微软雅黑" panose="020B0503020204020204" pitchFamily="34" charset="-122"/>
              </a:rPr>
              <a:t>缓解症状</a:t>
            </a:r>
            <a:endParaRPr lang="zh-CN" altLang="en-US" sz="1800" b="1">
              <a:solidFill>
                <a:schemeClr val="bg1"/>
              </a:solidFill>
              <a:latin typeface="Arial" panose="020B0604020202020204" pitchFamily="34" charset="0"/>
              <a:ea typeface="微软雅黑" panose="020B0503020204020204" pitchFamily="34" charset="-122"/>
              <a:sym typeface="Wingdings" panose="05000000000000000000" pitchFamily="2" charset="2"/>
            </a:endParaRPr>
          </a:p>
          <a:p>
            <a:pPr eaLnBrk="1" hangingPunct="1">
              <a:lnSpc>
                <a:spcPct val="200000"/>
              </a:lnSpc>
              <a:buSzPct val="65000"/>
              <a:buFont typeface="Wingdings" panose="05000000000000000000" pitchFamily="2" charset="2"/>
              <a:buChar char="l"/>
            </a:pPr>
            <a:r>
              <a:rPr lang="zh-CN" altLang="en-US" sz="1800" b="1">
                <a:solidFill>
                  <a:schemeClr val="bg1"/>
                </a:solidFill>
                <a:latin typeface="Arial" panose="020B0604020202020204" pitchFamily="34" charset="0"/>
                <a:ea typeface="微软雅黑" panose="020B0503020204020204" pitchFamily="34" charset="-122"/>
              </a:rPr>
              <a:t>改运动耐量</a:t>
            </a:r>
          </a:p>
          <a:p>
            <a:pPr eaLnBrk="1" hangingPunct="1">
              <a:lnSpc>
                <a:spcPct val="200000"/>
              </a:lnSpc>
              <a:buSzPct val="65000"/>
              <a:buFont typeface="Wingdings" panose="05000000000000000000" pitchFamily="2" charset="2"/>
              <a:buChar char="l"/>
            </a:pPr>
            <a:r>
              <a:rPr lang="zh-CN" altLang="en-US" sz="1800" b="1">
                <a:solidFill>
                  <a:schemeClr val="bg1"/>
                </a:solidFill>
                <a:latin typeface="Arial" panose="020B0604020202020204" pitchFamily="34" charset="0"/>
                <a:ea typeface="微软雅黑" panose="020B0503020204020204" pitchFamily="34" charset="-122"/>
              </a:rPr>
              <a:t>改善健康状况</a:t>
            </a:r>
            <a:endParaRPr lang="zh-CN" altLang="en-US" sz="1800" b="1">
              <a:solidFill>
                <a:schemeClr val="bg1"/>
              </a:solidFill>
              <a:latin typeface="Arial" panose="020B0604020202020204" pitchFamily="34" charset="0"/>
              <a:ea typeface="微软雅黑" panose="020B0503020204020204" pitchFamily="34" charset="-122"/>
              <a:sym typeface="Wingdings" panose="05000000000000000000" pitchFamily="2" charset="2"/>
            </a:endParaRPr>
          </a:p>
        </p:txBody>
      </p:sp>
      <p:sp>
        <p:nvSpPr>
          <p:cNvPr id="60420" name="Text Box 13">
            <a:extLst>
              <a:ext uri="{FF2B5EF4-FFF2-40B4-BE49-F238E27FC236}">
                <a16:creationId xmlns:a16="http://schemas.microsoft.com/office/drawing/2014/main" id="{0262FD10-CE02-4E05-BB13-12955E60F83C}"/>
              </a:ext>
            </a:extLst>
          </p:cNvPr>
          <p:cNvSpPr txBox="1">
            <a:spLocks noChangeArrowheads="1"/>
          </p:cNvSpPr>
          <p:nvPr/>
        </p:nvSpPr>
        <p:spPr bwMode="auto">
          <a:xfrm>
            <a:off x="1109663" y="4143375"/>
            <a:ext cx="4248150"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95" tIns="45647" rIns="91295" bIns="45647">
            <a:spAutoFit/>
          </a:bodyPr>
          <a:lstStyle>
            <a:lvl1pPr marL="342900" indent="-342900">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a:lnSpc>
                <a:spcPct val="200000"/>
              </a:lnSpc>
              <a:buSzPct val="65000"/>
              <a:buFont typeface="Wingdings" panose="05000000000000000000" pitchFamily="2" charset="2"/>
              <a:buChar char="l"/>
            </a:pPr>
            <a:r>
              <a:rPr lang="zh-CN" altLang="en-US" sz="1800" b="1">
                <a:solidFill>
                  <a:schemeClr val="bg1"/>
                </a:solidFill>
                <a:latin typeface="Arial" panose="020B0604020202020204" pitchFamily="34" charset="0"/>
                <a:ea typeface="微软雅黑" panose="020B0503020204020204" pitchFamily="34" charset="-122"/>
              </a:rPr>
              <a:t>预防疾病进展</a:t>
            </a:r>
          </a:p>
          <a:p>
            <a:pPr>
              <a:lnSpc>
                <a:spcPct val="200000"/>
              </a:lnSpc>
              <a:buSzPct val="65000"/>
              <a:buFont typeface="Wingdings" panose="05000000000000000000" pitchFamily="2" charset="2"/>
              <a:buChar char="l"/>
            </a:pPr>
            <a:r>
              <a:rPr lang="zh-CN" altLang="en-US" sz="1800" b="1">
                <a:solidFill>
                  <a:schemeClr val="bg1"/>
                </a:solidFill>
                <a:latin typeface="Arial" panose="020B0604020202020204" pitchFamily="34" charset="0"/>
                <a:ea typeface="微软雅黑" panose="020B0503020204020204" pitchFamily="34" charset="-122"/>
              </a:rPr>
              <a:t>预防和治疗急性加重</a:t>
            </a:r>
          </a:p>
          <a:p>
            <a:pPr>
              <a:lnSpc>
                <a:spcPct val="200000"/>
              </a:lnSpc>
              <a:buSzPct val="65000"/>
              <a:buFont typeface="Wingdings" panose="05000000000000000000" pitchFamily="2" charset="2"/>
              <a:buChar char="l"/>
            </a:pPr>
            <a:r>
              <a:rPr lang="zh-CN" altLang="en-US" sz="1800" b="1">
                <a:solidFill>
                  <a:schemeClr val="bg1"/>
                </a:solidFill>
                <a:latin typeface="Arial" panose="020B0604020202020204" pitchFamily="34" charset="0"/>
                <a:ea typeface="微软雅黑" panose="020B0503020204020204" pitchFamily="34" charset="-122"/>
              </a:rPr>
              <a:t>降低死亡率</a:t>
            </a:r>
          </a:p>
        </p:txBody>
      </p:sp>
      <p:sp>
        <p:nvSpPr>
          <p:cNvPr id="60421" name="矩形 37">
            <a:extLst>
              <a:ext uri="{FF2B5EF4-FFF2-40B4-BE49-F238E27FC236}">
                <a16:creationId xmlns:a16="http://schemas.microsoft.com/office/drawing/2014/main" id="{0BC47F70-A270-41AF-A5C6-5DDF9932990A}"/>
              </a:ext>
            </a:extLst>
          </p:cNvPr>
          <p:cNvSpPr>
            <a:spLocks noChangeArrowheads="1"/>
          </p:cNvSpPr>
          <p:nvPr/>
        </p:nvSpPr>
        <p:spPr bwMode="auto">
          <a:xfrm>
            <a:off x="395288" y="6535738"/>
            <a:ext cx="66246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algn="r">
              <a:spcBef>
                <a:spcPct val="0"/>
              </a:spcBef>
              <a:buFont typeface="Arial" panose="020B0604020202020204" pitchFamily="34" charset="0"/>
              <a:buNone/>
            </a:pPr>
            <a:r>
              <a:rPr lang="en-US" altLang="zh-CN" sz="1200">
                <a:latin typeface="微软雅黑" panose="020B0503020204020204" pitchFamily="34" charset="-122"/>
                <a:ea typeface="微软雅黑" panose="020B0503020204020204" pitchFamily="34" charset="-122"/>
              </a:rPr>
              <a:t>Global Strategy for the Diagnosis, Management, and Prevention of COPD. Updated 2015</a:t>
            </a:r>
          </a:p>
        </p:txBody>
      </p:sp>
      <p:sp>
        <p:nvSpPr>
          <p:cNvPr id="60422" name="Text Box 2">
            <a:extLst>
              <a:ext uri="{FF2B5EF4-FFF2-40B4-BE49-F238E27FC236}">
                <a16:creationId xmlns:a16="http://schemas.microsoft.com/office/drawing/2014/main" id="{F88D3582-1E58-4458-BA1E-414237B89DC3}"/>
              </a:ext>
            </a:extLst>
          </p:cNvPr>
          <p:cNvSpPr txBox="1">
            <a:spLocks noChangeArrowheads="1"/>
          </p:cNvSpPr>
          <p:nvPr/>
        </p:nvSpPr>
        <p:spPr bwMode="auto">
          <a:xfrm>
            <a:off x="539750" y="1773238"/>
            <a:ext cx="6508750" cy="345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a:lnSpc>
                <a:spcPct val="130000"/>
              </a:lnSpc>
              <a:spcBef>
                <a:spcPct val="0"/>
              </a:spcBef>
              <a:buSzPct val="60000"/>
              <a:buFont typeface="Wingdings" panose="05000000000000000000" pitchFamily="2" charset="2"/>
              <a:buChar char="l"/>
            </a:pPr>
            <a:r>
              <a:rPr lang="ja-JP" altLang="en-US" sz="2400">
                <a:latin typeface="微软雅黑" panose="020B0503020204020204" pitchFamily="34" charset="-122"/>
                <a:ea typeface="微软雅黑" panose="020B0503020204020204" pitchFamily="34" charset="-122"/>
              </a:rPr>
              <a:t>  </a:t>
            </a:r>
            <a:r>
              <a:rPr lang="zh-CN" altLang="en-US" sz="2400" b="1">
                <a:latin typeface="微软雅黑" panose="020B0503020204020204" pitchFamily="34" charset="-122"/>
                <a:ea typeface="微软雅黑" panose="020B0503020204020204" pitchFamily="34" charset="-122"/>
              </a:rPr>
              <a:t>缓解症状</a:t>
            </a:r>
            <a:endParaRPr lang="en-US" altLang="zh-CN" sz="2400" b="1">
              <a:latin typeface="微软雅黑" panose="020B0503020204020204" pitchFamily="34" charset="-122"/>
              <a:ea typeface="微软雅黑" panose="020B0503020204020204" pitchFamily="34" charset="-122"/>
            </a:endParaRPr>
          </a:p>
          <a:p>
            <a:pPr>
              <a:lnSpc>
                <a:spcPct val="130000"/>
              </a:lnSpc>
              <a:spcBef>
                <a:spcPct val="0"/>
              </a:spcBef>
              <a:buSzPct val="60000"/>
              <a:buFont typeface="Wingdings" panose="05000000000000000000" pitchFamily="2" charset="2"/>
              <a:buChar char="l"/>
            </a:pPr>
            <a:r>
              <a:rPr lang="zh-CN" altLang="en-US" sz="2400">
                <a:latin typeface="微软雅黑" panose="020B0503020204020204" pitchFamily="34" charset="-122"/>
                <a:ea typeface="微软雅黑" panose="020B0503020204020204" pitchFamily="34" charset="-122"/>
              </a:rPr>
              <a:t>  </a:t>
            </a:r>
            <a:r>
              <a:rPr lang="zh-CN" altLang="en-US" sz="2400" b="1">
                <a:latin typeface="微软雅黑" panose="020B0503020204020204" pitchFamily="34" charset="-122"/>
                <a:ea typeface="微软雅黑" panose="020B0503020204020204" pitchFamily="34" charset="-122"/>
              </a:rPr>
              <a:t>提高运动耐力</a:t>
            </a:r>
            <a:endParaRPr lang="en-US" altLang="zh-CN" sz="2400" b="1">
              <a:latin typeface="微软雅黑" panose="020B0503020204020204" pitchFamily="34" charset="-122"/>
              <a:ea typeface="微软雅黑" panose="020B0503020204020204" pitchFamily="34" charset="-122"/>
            </a:endParaRPr>
          </a:p>
          <a:p>
            <a:pPr>
              <a:lnSpc>
                <a:spcPct val="130000"/>
              </a:lnSpc>
              <a:spcBef>
                <a:spcPct val="0"/>
              </a:spcBef>
              <a:buSzPct val="60000"/>
              <a:buFont typeface="Wingdings" panose="05000000000000000000" pitchFamily="2" charset="2"/>
              <a:buChar char="l"/>
            </a:pPr>
            <a:r>
              <a:rPr lang="en-US" altLang="zh-CN" sz="2400">
                <a:latin typeface="微软雅黑" panose="020B0503020204020204" pitchFamily="34" charset="-122"/>
                <a:ea typeface="微软雅黑" panose="020B0503020204020204" pitchFamily="34" charset="-122"/>
              </a:rPr>
              <a:t>  </a:t>
            </a:r>
            <a:r>
              <a:rPr lang="zh-CN" altLang="en-US" sz="2400" b="1">
                <a:latin typeface="微软雅黑" panose="020B0503020204020204" pitchFamily="34" charset="-122"/>
                <a:ea typeface="微软雅黑" panose="020B0503020204020204" pitchFamily="34" charset="-122"/>
              </a:rPr>
              <a:t>改善健康状况</a:t>
            </a:r>
            <a:endParaRPr lang="en-US" altLang="zh-CN" sz="2400" b="1">
              <a:latin typeface="微软雅黑" panose="020B0503020204020204" pitchFamily="34" charset="-122"/>
              <a:ea typeface="微软雅黑" panose="020B0503020204020204" pitchFamily="34" charset="-122"/>
            </a:endParaRPr>
          </a:p>
          <a:p>
            <a:pPr>
              <a:lnSpc>
                <a:spcPct val="130000"/>
              </a:lnSpc>
              <a:spcBef>
                <a:spcPct val="0"/>
              </a:spcBef>
              <a:buSzPct val="60000"/>
              <a:buFont typeface="Arial" panose="020B0604020202020204" pitchFamily="34" charset="0"/>
              <a:buNone/>
            </a:pPr>
            <a:endParaRPr lang="en-US" altLang="zh-CN" sz="2400">
              <a:latin typeface="微软雅黑" panose="020B0503020204020204" pitchFamily="34" charset="-122"/>
              <a:ea typeface="微软雅黑" panose="020B0503020204020204" pitchFamily="34" charset="-122"/>
            </a:endParaRPr>
          </a:p>
          <a:p>
            <a:pPr>
              <a:lnSpc>
                <a:spcPct val="130000"/>
              </a:lnSpc>
              <a:spcBef>
                <a:spcPct val="0"/>
              </a:spcBef>
              <a:buSzPct val="60000"/>
              <a:buFont typeface="Wingdings" panose="05000000000000000000" pitchFamily="2" charset="2"/>
              <a:buChar char="l"/>
            </a:pPr>
            <a:r>
              <a:rPr lang="zh-CN" altLang="en-US" sz="2400">
                <a:latin typeface="微软雅黑" panose="020B0503020204020204" pitchFamily="34" charset="-122"/>
                <a:ea typeface="微软雅黑" panose="020B0503020204020204" pitchFamily="34" charset="-122"/>
              </a:rPr>
              <a:t>  </a:t>
            </a:r>
            <a:r>
              <a:rPr lang="zh-CN" altLang="en-US" sz="2400" b="1">
                <a:latin typeface="微软雅黑" panose="020B0503020204020204" pitchFamily="34" charset="-122"/>
                <a:ea typeface="微软雅黑" panose="020B0503020204020204" pitchFamily="34" charset="-122"/>
              </a:rPr>
              <a:t>预防疾病进展</a:t>
            </a:r>
          </a:p>
          <a:p>
            <a:pPr>
              <a:lnSpc>
                <a:spcPct val="130000"/>
              </a:lnSpc>
              <a:spcBef>
                <a:spcPct val="0"/>
              </a:spcBef>
              <a:buSzPct val="60000"/>
              <a:buFont typeface="Wingdings" panose="05000000000000000000" pitchFamily="2" charset="2"/>
              <a:buChar char="l"/>
            </a:pPr>
            <a:r>
              <a:rPr lang="zh-CN" altLang="en-US" sz="2400">
                <a:latin typeface="微软雅黑" panose="020B0503020204020204" pitchFamily="34" charset="-122"/>
                <a:ea typeface="微软雅黑" panose="020B0503020204020204" pitchFamily="34" charset="-122"/>
              </a:rPr>
              <a:t>  </a:t>
            </a:r>
            <a:r>
              <a:rPr lang="zh-CN" altLang="en-US" sz="2400" b="1">
                <a:latin typeface="微软雅黑" panose="020B0503020204020204" pitchFamily="34" charset="-122"/>
                <a:ea typeface="微软雅黑" panose="020B0503020204020204" pitchFamily="34" charset="-122"/>
              </a:rPr>
              <a:t>预防和治疗急性加重</a:t>
            </a:r>
          </a:p>
          <a:p>
            <a:pPr>
              <a:lnSpc>
                <a:spcPct val="130000"/>
              </a:lnSpc>
              <a:spcBef>
                <a:spcPct val="0"/>
              </a:spcBef>
              <a:buSzPct val="60000"/>
              <a:buFont typeface="Wingdings" panose="05000000000000000000" pitchFamily="2" charset="2"/>
              <a:buChar char="l"/>
            </a:pPr>
            <a:r>
              <a:rPr lang="zh-CN" altLang="en-US" sz="2400">
                <a:latin typeface="微软雅黑" panose="020B0503020204020204" pitchFamily="34" charset="-122"/>
                <a:ea typeface="微软雅黑" panose="020B0503020204020204" pitchFamily="34" charset="-122"/>
              </a:rPr>
              <a:t>  </a:t>
            </a:r>
            <a:r>
              <a:rPr lang="zh-CN" altLang="en-US" sz="2400" b="1">
                <a:latin typeface="微软雅黑" panose="020B0503020204020204" pitchFamily="34" charset="-122"/>
                <a:ea typeface="微软雅黑" panose="020B0503020204020204" pitchFamily="34" charset="-122"/>
              </a:rPr>
              <a:t>降低死亡率</a:t>
            </a:r>
          </a:p>
        </p:txBody>
      </p:sp>
      <p:sp>
        <p:nvSpPr>
          <p:cNvPr id="60423" name="TextBox 12">
            <a:extLst>
              <a:ext uri="{FF2B5EF4-FFF2-40B4-BE49-F238E27FC236}">
                <a16:creationId xmlns:a16="http://schemas.microsoft.com/office/drawing/2014/main" id="{A1048A07-E250-4DFF-8DFB-8553124E38AA}"/>
              </a:ext>
            </a:extLst>
          </p:cNvPr>
          <p:cNvSpPr txBox="1">
            <a:spLocks noChangeArrowheads="1"/>
          </p:cNvSpPr>
          <p:nvPr/>
        </p:nvSpPr>
        <p:spPr bwMode="auto">
          <a:xfrm>
            <a:off x="5219700" y="2205038"/>
            <a:ext cx="2376488" cy="522287"/>
          </a:xfrm>
          <a:prstGeom prst="rect">
            <a:avLst/>
          </a:prstGeom>
          <a:solidFill>
            <a:srgbClr val="FF0000"/>
          </a:solidFill>
          <a:ln w="9525">
            <a:solidFill>
              <a:schemeClr val="bg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algn="ctr">
              <a:spcBef>
                <a:spcPct val="0"/>
              </a:spcBef>
              <a:buFont typeface="Arial" panose="020B0604020202020204" pitchFamily="34" charset="0"/>
              <a:buNone/>
            </a:pPr>
            <a:r>
              <a:rPr lang="zh-CN" altLang="en-US" sz="2800">
                <a:solidFill>
                  <a:schemeClr val="bg1"/>
                </a:solidFill>
                <a:latin typeface="微软雅黑" panose="020B0503020204020204" pitchFamily="34" charset="-122"/>
                <a:ea typeface="微软雅黑" panose="020B0503020204020204" pitchFamily="34" charset="-122"/>
              </a:rPr>
              <a:t>减轻当前症状</a:t>
            </a:r>
          </a:p>
        </p:txBody>
      </p:sp>
      <p:sp>
        <p:nvSpPr>
          <p:cNvPr id="60424" name="TextBox 13">
            <a:extLst>
              <a:ext uri="{FF2B5EF4-FFF2-40B4-BE49-F238E27FC236}">
                <a16:creationId xmlns:a16="http://schemas.microsoft.com/office/drawing/2014/main" id="{B2FF9FB2-FFA9-40D2-95CE-27103863530B}"/>
              </a:ext>
            </a:extLst>
          </p:cNvPr>
          <p:cNvSpPr txBox="1">
            <a:spLocks noChangeArrowheads="1"/>
          </p:cNvSpPr>
          <p:nvPr/>
        </p:nvSpPr>
        <p:spPr bwMode="auto">
          <a:xfrm>
            <a:off x="5219700" y="4092575"/>
            <a:ext cx="2376488" cy="523875"/>
          </a:xfrm>
          <a:prstGeom prst="rect">
            <a:avLst/>
          </a:prstGeom>
          <a:solidFill>
            <a:srgbClr val="FF0000"/>
          </a:solidFill>
          <a:ln w="9525">
            <a:solidFill>
              <a:schemeClr val="bg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algn="ctr">
              <a:spcBef>
                <a:spcPct val="0"/>
              </a:spcBef>
              <a:buFont typeface="Arial" panose="020B0604020202020204" pitchFamily="34" charset="0"/>
              <a:buNone/>
            </a:pPr>
            <a:r>
              <a:rPr lang="zh-CN" altLang="en-US" sz="2800">
                <a:solidFill>
                  <a:schemeClr val="bg1"/>
                </a:solidFill>
                <a:latin typeface="微软雅黑" panose="020B0503020204020204" pitchFamily="34" charset="-122"/>
                <a:ea typeface="微软雅黑" panose="020B0503020204020204" pitchFamily="34" charset="-122"/>
              </a:rPr>
              <a:t>降低未来风险</a:t>
            </a:r>
          </a:p>
        </p:txBody>
      </p:sp>
      <p:grpSp>
        <p:nvGrpSpPr>
          <p:cNvPr id="60425" name="组合 16">
            <a:extLst>
              <a:ext uri="{FF2B5EF4-FFF2-40B4-BE49-F238E27FC236}">
                <a16:creationId xmlns:a16="http://schemas.microsoft.com/office/drawing/2014/main" id="{48043C3A-B615-4033-8224-6AF20E45D527}"/>
              </a:ext>
            </a:extLst>
          </p:cNvPr>
          <p:cNvGrpSpPr>
            <a:grpSpLocks/>
          </p:cNvGrpSpPr>
          <p:nvPr/>
        </p:nvGrpSpPr>
        <p:grpSpPr bwMode="auto">
          <a:xfrm>
            <a:off x="4429125" y="1892300"/>
            <a:ext cx="574675" cy="1152525"/>
            <a:chOff x="4428430" y="1892122"/>
            <a:chExt cx="575578" cy="1152128"/>
          </a:xfrm>
        </p:grpSpPr>
        <p:sp>
          <p:nvSpPr>
            <p:cNvPr id="16" name="右中括号 11">
              <a:extLst>
                <a:ext uri="{FF2B5EF4-FFF2-40B4-BE49-F238E27FC236}">
                  <a16:creationId xmlns:a16="http://schemas.microsoft.com/office/drawing/2014/main" id="{8DCE09C0-7BBD-4631-884A-54BB7064B387}"/>
                </a:ext>
              </a:extLst>
            </p:cNvPr>
            <p:cNvSpPr/>
            <p:nvPr/>
          </p:nvSpPr>
          <p:spPr>
            <a:xfrm>
              <a:off x="4428430" y="1892122"/>
              <a:ext cx="216239" cy="1152128"/>
            </a:xfrm>
            <a:prstGeom prst="rightBracket">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cxnSp>
          <p:nvCxnSpPr>
            <p:cNvPr id="17" name="直接箭头连接符 15">
              <a:extLst>
                <a:ext uri="{FF2B5EF4-FFF2-40B4-BE49-F238E27FC236}">
                  <a16:creationId xmlns:a16="http://schemas.microsoft.com/office/drawing/2014/main" id="{FAF0F3A9-DD81-4F1F-80D2-16DC0D90AF07}"/>
                </a:ext>
              </a:extLst>
            </p:cNvPr>
            <p:cNvCxnSpPr/>
            <p:nvPr/>
          </p:nvCxnSpPr>
          <p:spPr>
            <a:xfrm>
              <a:off x="4644669" y="2458665"/>
              <a:ext cx="359339" cy="0"/>
            </a:xfrm>
            <a:prstGeom prst="straightConnector1">
              <a:avLst/>
            </a:prstGeom>
            <a:ln w="38100">
              <a:solidFill>
                <a:schemeClr val="tx1">
                  <a:lumMod val="85000"/>
                  <a:lumOff val="15000"/>
                </a:schemeClr>
              </a:solidFill>
              <a:tailEnd type="triangle" w="lg" len="med"/>
            </a:ln>
          </p:spPr>
          <p:style>
            <a:lnRef idx="1">
              <a:schemeClr val="accent1"/>
            </a:lnRef>
            <a:fillRef idx="0">
              <a:schemeClr val="accent1"/>
            </a:fillRef>
            <a:effectRef idx="0">
              <a:schemeClr val="accent1"/>
            </a:effectRef>
            <a:fontRef idx="minor">
              <a:schemeClr val="tx1"/>
            </a:fontRef>
          </p:style>
        </p:cxnSp>
      </p:grpSp>
      <p:grpSp>
        <p:nvGrpSpPr>
          <p:cNvPr id="60426" name="组合 17">
            <a:extLst>
              <a:ext uri="{FF2B5EF4-FFF2-40B4-BE49-F238E27FC236}">
                <a16:creationId xmlns:a16="http://schemas.microsoft.com/office/drawing/2014/main" id="{DE8BA64D-C740-4226-A52C-265698016585}"/>
              </a:ext>
            </a:extLst>
          </p:cNvPr>
          <p:cNvGrpSpPr>
            <a:grpSpLocks/>
          </p:cNvGrpSpPr>
          <p:nvPr/>
        </p:nvGrpSpPr>
        <p:grpSpPr bwMode="auto">
          <a:xfrm>
            <a:off x="4427538" y="3789363"/>
            <a:ext cx="576262" cy="1152525"/>
            <a:chOff x="4428430" y="1892122"/>
            <a:chExt cx="575578" cy="1152128"/>
          </a:xfrm>
        </p:grpSpPr>
        <p:sp>
          <p:nvSpPr>
            <p:cNvPr id="19" name="右中括号 18">
              <a:extLst>
                <a:ext uri="{FF2B5EF4-FFF2-40B4-BE49-F238E27FC236}">
                  <a16:creationId xmlns:a16="http://schemas.microsoft.com/office/drawing/2014/main" id="{35C4ABC7-3B76-4BA7-81D2-2BC679CEA6D0}"/>
                </a:ext>
              </a:extLst>
            </p:cNvPr>
            <p:cNvSpPr/>
            <p:nvPr/>
          </p:nvSpPr>
          <p:spPr>
            <a:xfrm>
              <a:off x="4428430" y="1892122"/>
              <a:ext cx="215644" cy="1152128"/>
            </a:xfrm>
            <a:prstGeom prst="rightBracket">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cxnSp>
          <p:nvCxnSpPr>
            <p:cNvPr id="20" name="直接箭头连接符 19">
              <a:extLst>
                <a:ext uri="{FF2B5EF4-FFF2-40B4-BE49-F238E27FC236}">
                  <a16:creationId xmlns:a16="http://schemas.microsoft.com/office/drawing/2014/main" id="{C28C2FBA-721D-4922-BE46-F33950D81E6D}"/>
                </a:ext>
              </a:extLst>
            </p:cNvPr>
            <p:cNvCxnSpPr/>
            <p:nvPr/>
          </p:nvCxnSpPr>
          <p:spPr>
            <a:xfrm>
              <a:off x="4644074" y="2458664"/>
              <a:ext cx="359934" cy="0"/>
            </a:xfrm>
            <a:prstGeom prst="straightConnector1">
              <a:avLst/>
            </a:prstGeom>
            <a:ln w="38100">
              <a:solidFill>
                <a:schemeClr val="tx1">
                  <a:lumMod val="85000"/>
                  <a:lumOff val="15000"/>
                </a:schemeClr>
              </a:solidFill>
              <a:tailEnd type="triangle" w="lg" len="med"/>
            </a:ln>
          </p:spPr>
          <p:style>
            <a:lnRef idx="1">
              <a:schemeClr val="accent1"/>
            </a:lnRef>
            <a:fillRef idx="0">
              <a:schemeClr val="accent1"/>
            </a:fillRef>
            <a:effectRef idx="0">
              <a:schemeClr val="accent1"/>
            </a:effectRef>
            <a:fontRef idx="minor">
              <a:schemeClr val="tx1"/>
            </a:fontRef>
          </p:style>
        </p:cxnSp>
      </p:grpSp>
      <p:sp>
        <p:nvSpPr>
          <p:cNvPr id="47118" name="Slide Number Placeholder 22">
            <a:extLst>
              <a:ext uri="{FF2B5EF4-FFF2-40B4-BE49-F238E27FC236}">
                <a16:creationId xmlns:a16="http://schemas.microsoft.com/office/drawing/2014/main" id="{60DEDFC1-D27F-4548-9250-AD2DCEEF6CB1}"/>
              </a:ext>
            </a:extLst>
          </p:cNvPr>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a:defRPr/>
            </a:pPr>
            <a:fld id="{94B51A8C-4CEB-4861-A102-EF00508ECD28}" type="slidenum">
              <a:rPr lang="zh-CN" altLang="en-US" smtClean="0"/>
              <a:pPr>
                <a:defRPr/>
              </a:pPr>
              <a:t>30</a:t>
            </a:fld>
            <a:endParaRPr lang="zh-CN" altLang="en-US"/>
          </a:p>
        </p:txBody>
      </p:sp>
    </p:spTree>
    <p:extLst>
      <p:ext uri="{BB962C8B-B14F-4D97-AF65-F5344CB8AC3E}">
        <p14:creationId xmlns:p14="http://schemas.microsoft.com/office/powerpoint/2010/main" val="1153919410"/>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a:extLst>
              <a:ext uri="{FF2B5EF4-FFF2-40B4-BE49-F238E27FC236}">
                <a16:creationId xmlns:a16="http://schemas.microsoft.com/office/drawing/2014/main" id="{B42658A0-8669-4A36-8ECF-800ED004C418}"/>
              </a:ext>
            </a:extLst>
          </p:cNvPr>
          <p:cNvSpPr>
            <a:spLocks noGrp="1" noChangeArrowheads="1"/>
          </p:cNvSpPr>
          <p:nvPr>
            <p:ph type="title"/>
          </p:nvPr>
        </p:nvSpPr>
        <p:spPr>
          <a:xfrm>
            <a:off x="0" y="71015"/>
            <a:ext cx="8229600" cy="1143000"/>
          </a:xfrm>
        </p:spPr>
        <p:txBody>
          <a:bodyPr>
            <a:normAutofit/>
          </a:bodyPr>
          <a:lstStyle/>
          <a:p>
            <a:r>
              <a:rPr lang="zh-CN" altLang="en-US" sz="3600" b="1" dirty="0">
                <a:latin typeface="微软雅黑" panose="020B0503020204020204" pitchFamily="34" charset="-122"/>
                <a:ea typeface="微软雅黑" panose="020B0503020204020204" pitchFamily="34" charset="-122"/>
              </a:rPr>
              <a:t>慢性阻塞性肺疾病急性加重的治疗目标</a:t>
            </a:r>
            <a:endParaRPr lang="zh-CN" altLang="en-US" sz="3600" dirty="0">
              <a:latin typeface="微软雅黑" panose="020B0503020204020204" pitchFamily="34" charset="-122"/>
              <a:ea typeface="微软雅黑" panose="020B0503020204020204" pitchFamily="34" charset="-122"/>
            </a:endParaRPr>
          </a:p>
        </p:txBody>
      </p:sp>
      <p:pic>
        <p:nvPicPr>
          <p:cNvPr id="58371" name="图片 3">
            <a:extLst>
              <a:ext uri="{FF2B5EF4-FFF2-40B4-BE49-F238E27FC236}">
                <a16:creationId xmlns:a16="http://schemas.microsoft.com/office/drawing/2014/main" id="{FE7D99CA-74B3-473A-B04A-563E58D3DCCE}"/>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772275" y="2794000"/>
            <a:ext cx="2389188" cy="256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a:extLst>
              <a:ext uri="{FF2B5EF4-FFF2-40B4-BE49-F238E27FC236}">
                <a16:creationId xmlns:a16="http://schemas.microsoft.com/office/drawing/2014/main" id="{FDCCD35A-650C-4CFA-896D-EC8F9A962E31}"/>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261100" y="2492375"/>
            <a:ext cx="1619250"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a:extLst>
              <a:ext uri="{FF2B5EF4-FFF2-40B4-BE49-F238E27FC236}">
                <a16:creationId xmlns:a16="http://schemas.microsoft.com/office/drawing/2014/main" id="{6C10B817-E77B-47A6-88BB-6C26C0556EF6}"/>
              </a:ext>
            </a:extLst>
          </p:cNvPr>
          <p:cNvSpPr/>
          <p:nvPr/>
        </p:nvSpPr>
        <p:spPr>
          <a:xfrm>
            <a:off x="183779" y="1866135"/>
            <a:ext cx="6476453" cy="1490857"/>
          </a:xfrm>
          <a:prstGeom prst="rect">
            <a:avLst/>
          </a:prstGeom>
        </p:spPr>
        <p:txBody>
          <a:bodyPr wrap="none">
            <a:spAutoFit/>
          </a:bodyPr>
          <a:lstStyle/>
          <a:p>
            <a:pPr eaLnBrk="1" hangingPunct="1">
              <a:lnSpc>
                <a:spcPct val="150000"/>
              </a:lnSpc>
              <a:buFont typeface="Arial" panose="020B0604020202020204" pitchFamily="34" charset="0"/>
              <a:buNone/>
              <a:defRPr/>
            </a:pPr>
            <a:r>
              <a:rPr lang="zh-CN" altLang="en-US" sz="3200" b="1" noProof="1">
                <a:ln>
                  <a:solidFill>
                    <a:schemeClr val="bg1">
                      <a:lumMod val="65000"/>
                    </a:schemeClr>
                  </a:solidFill>
                </a:ln>
                <a:solidFill>
                  <a:srgbClr val="EC3B43"/>
                </a:solidFill>
                <a:latin typeface="微软雅黑" pitchFamily="34" charset="-122"/>
                <a:ea typeface="微软雅黑" pitchFamily="34" charset="-122"/>
                <a:cs typeface="+mn-ea"/>
              </a:rPr>
              <a:t>目标</a:t>
            </a:r>
            <a:r>
              <a:rPr lang="en-US" altLang="zh-CN" sz="3200" b="1" noProof="1">
                <a:ln>
                  <a:solidFill>
                    <a:schemeClr val="bg1">
                      <a:lumMod val="65000"/>
                    </a:schemeClr>
                  </a:solidFill>
                </a:ln>
                <a:solidFill>
                  <a:srgbClr val="EC3B43"/>
                </a:solidFill>
                <a:latin typeface="微软雅黑" pitchFamily="34" charset="-122"/>
                <a:ea typeface="微软雅黑" pitchFamily="34" charset="-122"/>
                <a:cs typeface="+mn-ea"/>
              </a:rPr>
              <a:t>1</a:t>
            </a:r>
            <a:r>
              <a:rPr lang="zh-CN" altLang="en-US" sz="3200" b="1" noProof="1">
                <a:ln>
                  <a:solidFill>
                    <a:schemeClr val="bg1">
                      <a:lumMod val="65000"/>
                    </a:schemeClr>
                  </a:solidFill>
                </a:ln>
                <a:solidFill>
                  <a:srgbClr val="EC3B43"/>
                </a:solidFill>
                <a:latin typeface="微软雅黑" pitchFamily="34" charset="-122"/>
                <a:ea typeface="微软雅黑" pitchFamily="34" charset="-122"/>
                <a:cs typeface="+mn-ea"/>
              </a:rPr>
              <a:t>：</a:t>
            </a:r>
            <a:endParaRPr lang="en-US" altLang="zh-CN" sz="3200" b="1" noProof="1">
              <a:ln>
                <a:solidFill>
                  <a:schemeClr val="bg1">
                    <a:lumMod val="65000"/>
                  </a:schemeClr>
                </a:solidFill>
              </a:ln>
              <a:solidFill>
                <a:srgbClr val="EC3B43"/>
              </a:solidFill>
              <a:latin typeface="微软雅黑" pitchFamily="34" charset="-122"/>
              <a:ea typeface="微软雅黑" pitchFamily="34" charset="-122"/>
            </a:endParaRPr>
          </a:p>
          <a:p>
            <a:pPr eaLnBrk="1" hangingPunct="1">
              <a:lnSpc>
                <a:spcPct val="150000"/>
              </a:lnSpc>
              <a:buFont typeface="Arial" panose="020B0604020202020204" pitchFamily="34" charset="0"/>
              <a:buNone/>
              <a:defRPr/>
            </a:pPr>
            <a:r>
              <a:rPr lang="zh-CN" altLang="en-US" sz="3200" b="1" noProof="1">
                <a:ln>
                  <a:solidFill>
                    <a:schemeClr val="bg1">
                      <a:lumMod val="65000"/>
                    </a:schemeClr>
                  </a:solidFill>
                </a:ln>
                <a:solidFill>
                  <a:srgbClr val="EC3B43"/>
                </a:solidFill>
                <a:latin typeface="微软雅黑" pitchFamily="34" charset="-122"/>
                <a:ea typeface="微软雅黑" pitchFamily="34" charset="-122"/>
                <a:cs typeface="+mn-ea"/>
              </a:rPr>
              <a:t>最大程度降低当前急性加重的影响</a:t>
            </a:r>
            <a:r>
              <a:rPr lang="en-US" altLang="zh-CN" sz="3200" b="1" noProof="1">
                <a:ln>
                  <a:solidFill>
                    <a:schemeClr val="bg1">
                      <a:lumMod val="65000"/>
                    </a:schemeClr>
                  </a:solidFill>
                </a:ln>
                <a:solidFill>
                  <a:srgbClr val="EC3B43"/>
                </a:solidFill>
                <a:latin typeface="Arial Black" pitchFamily="34" charset="0"/>
                <a:ea typeface="宋体" pitchFamily="2" charset="-122"/>
                <a:cs typeface="+mn-ea"/>
              </a:rPr>
              <a:t> </a:t>
            </a:r>
            <a:endParaRPr lang="en-US" altLang="zh-CN" sz="3200" b="1" noProof="1">
              <a:ln>
                <a:solidFill>
                  <a:schemeClr val="bg1">
                    <a:lumMod val="65000"/>
                  </a:schemeClr>
                </a:solidFill>
              </a:ln>
              <a:solidFill>
                <a:srgbClr val="EC3B43"/>
              </a:solidFill>
              <a:latin typeface="Arial Black" pitchFamily="34" charset="0"/>
            </a:endParaRPr>
          </a:p>
        </p:txBody>
      </p:sp>
      <p:sp>
        <p:nvSpPr>
          <p:cNvPr id="10" name="矩形 9">
            <a:extLst>
              <a:ext uri="{FF2B5EF4-FFF2-40B4-BE49-F238E27FC236}">
                <a16:creationId xmlns:a16="http://schemas.microsoft.com/office/drawing/2014/main" id="{F33E53EF-8C04-4CF1-AC66-5A22AE94EC5D}"/>
              </a:ext>
            </a:extLst>
          </p:cNvPr>
          <p:cNvSpPr/>
          <p:nvPr/>
        </p:nvSpPr>
        <p:spPr>
          <a:xfrm>
            <a:off x="1169422" y="3746550"/>
            <a:ext cx="4698722" cy="1482650"/>
          </a:xfrm>
          <a:prstGeom prst="rect">
            <a:avLst/>
          </a:prstGeom>
        </p:spPr>
        <p:txBody>
          <a:bodyPr wrap="none">
            <a:spAutoFit/>
          </a:bodyPr>
          <a:lstStyle/>
          <a:p>
            <a:pPr eaLnBrk="1" hangingPunct="1">
              <a:lnSpc>
                <a:spcPct val="150000"/>
              </a:lnSpc>
              <a:buFont typeface="Arial" panose="020B0604020202020204" pitchFamily="34" charset="0"/>
              <a:buNone/>
              <a:defRPr/>
            </a:pPr>
            <a:r>
              <a:rPr lang="zh-CN" altLang="en-US" sz="3200" b="1" noProof="1">
                <a:ln>
                  <a:solidFill>
                    <a:schemeClr val="bg1">
                      <a:lumMod val="65000"/>
                    </a:schemeClr>
                  </a:solidFill>
                </a:ln>
                <a:solidFill>
                  <a:schemeClr val="accent1">
                    <a:lumMod val="75000"/>
                  </a:schemeClr>
                </a:solidFill>
                <a:latin typeface="微软雅黑" pitchFamily="34" charset="-122"/>
                <a:ea typeface="微软雅黑" pitchFamily="34" charset="-122"/>
                <a:cs typeface="+mn-ea"/>
              </a:rPr>
              <a:t>目标</a:t>
            </a:r>
            <a:r>
              <a:rPr lang="en-US" altLang="zh-CN" sz="3200" b="1" noProof="1">
                <a:ln>
                  <a:solidFill>
                    <a:schemeClr val="bg1">
                      <a:lumMod val="65000"/>
                    </a:schemeClr>
                  </a:solidFill>
                </a:ln>
                <a:solidFill>
                  <a:schemeClr val="accent1">
                    <a:lumMod val="75000"/>
                  </a:schemeClr>
                </a:solidFill>
                <a:latin typeface="微软雅黑" pitchFamily="34" charset="-122"/>
                <a:ea typeface="微软雅黑" pitchFamily="34" charset="-122"/>
                <a:cs typeface="+mn-ea"/>
              </a:rPr>
              <a:t>2</a:t>
            </a:r>
            <a:r>
              <a:rPr lang="zh-CN" altLang="en-US" sz="3200" b="1" noProof="1">
                <a:ln>
                  <a:solidFill>
                    <a:schemeClr val="bg1">
                      <a:lumMod val="65000"/>
                    </a:schemeClr>
                  </a:solidFill>
                </a:ln>
                <a:solidFill>
                  <a:schemeClr val="accent1">
                    <a:lumMod val="75000"/>
                  </a:schemeClr>
                </a:solidFill>
                <a:latin typeface="微软雅黑" pitchFamily="34" charset="-122"/>
                <a:ea typeface="微软雅黑" pitchFamily="34" charset="-122"/>
                <a:cs typeface="+mn-ea"/>
              </a:rPr>
              <a:t>：</a:t>
            </a:r>
            <a:endParaRPr lang="en-US" altLang="zh-CN" sz="3200" b="1" noProof="1">
              <a:ln>
                <a:solidFill>
                  <a:schemeClr val="bg1">
                    <a:lumMod val="65000"/>
                  </a:schemeClr>
                </a:solidFill>
              </a:ln>
              <a:solidFill>
                <a:schemeClr val="accent1">
                  <a:lumMod val="75000"/>
                </a:schemeClr>
              </a:solidFill>
              <a:latin typeface="微软雅黑" pitchFamily="34" charset="-122"/>
              <a:ea typeface="微软雅黑" pitchFamily="34" charset="-122"/>
            </a:endParaRPr>
          </a:p>
          <a:p>
            <a:pPr eaLnBrk="1" hangingPunct="1">
              <a:lnSpc>
                <a:spcPct val="150000"/>
              </a:lnSpc>
              <a:buFont typeface="Arial" panose="020B0604020202020204" pitchFamily="34" charset="0"/>
              <a:buNone/>
              <a:defRPr/>
            </a:pPr>
            <a:r>
              <a:rPr lang="zh-CN" altLang="en-US" sz="3200" b="1" noProof="1">
                <a:ln>
                  <a:solidFill>
                    <a:schemeClr val="bg1">
                      <a:lumMod val="65000"/>
                    </a:schemeClr>
                  </a:solidFill>
                </a:ln>
                <a:solidFill>
                  <a:schemeClr val="accent1">
                    <a:lumMod val="75000"/>
                  </a:schemeClr>
                </a:solidFill>
                <a:latin typeface="微软雅黑" pitchFamily="34" charset="-122"/>
                <a:ea typeface="微软雅黑" pitchFamily="34" charset="-122"/>
                <a:cs typeface="+mn-ea"/>
              </a:rPr>
              <a:t>预防可能发生的急性加重</a:t>
            </a:r>
            <a:endParaRPr lang="zh-CN" altLang="en-US" sz="3200" b="1" noProof="1">
              <a:ln>
                <a:solidFill>
                  <a:schemeClr val="bg1">
                    <a:lumMod val="65000"/>
                  </a:schemeClr>
                </a:solidFill>
              </a:ln>
              <a:solidFill>
                <a:schemeClr val="accent1">
                  <a:lumMod val="75000"/>
                </a:schemeClr>
              </a:solidFill>
              <a:latin typeface="微软雅黑" pitchFamily="34" charset="-122"/>
              <a:ea typeface="微软雅黑" pitchFamily="34" charset="-122"/>
            </a:endParaRPr>
          </a:p>
        </p:txBody>
      </p:sp>
      <p:sp>
        <p:nvSpPr>
          <p:cNvPr id="11" name="圆角矩形 10">
            <a:extLst>
              <a:ext uri="{FF2B5EF4-FFF2-40B4-BE49-F238E27FC236}">
                <a16:creationId xmlns:a16="http://schemas.microsoft.com/office/drawing/2014/main" id="{2036B587-C3EF-4BE7-B512-C9C91D69E5F7}"/>
              </a:ext>
            </a:extLst>
          </p:cNvPr>
          <p:cNvSpPr/>
          <p:nvPr/>
        </p:nvSpPr>
        <p:spPr>
          <a:xfrm>
            <a:off x="111125" y="1844675"/>
            <a:ext cx="6261100" cy="1728788"/>
          </a:xfrm>
          <a:prstGeom prst="round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noProof="1"/>
          </a:p>
        </p:txBody>
      </p:sp>
      <p:sp>
        <p:nvSpPr>
          <p:cNvPr id="12" name="圆角矩形 11">
            <a:extLst>
              <a:ext uri="{FF2B5EF4-FFF2-40B4-BE49-F238E27FC236}">
                <a16:creationId xmlns:a16="http://schemas.microsoft.com/office/drawing/2014/main" id="{A81BE541-3A54-4B50-A531-63478833635D}"/>
              </a:ext>
            </a:extLst>
          </p:cNvPr>
          <p:cNvSpPr/>
          <p:nvPr/>
        </p:nvSpPr>
        <p:spPr>
          <a:xfrm>
            <a:off x="1042988" y="3789363"/>
            <a:ext cx="5329237" cy="1571625"/>
          </a:xfrm>
          <a:prstGeom prst="roundRect">
            <a:avLst/>
          </a:prstGeom>
          <a:noFill/>
          <a:ln w="571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noProof="1"/>
          </a:p>
        </p:txBody>
      </p:sp>
      <p:sp>
        <p:nvSpPr>
          <p:cNvPr id="58377" name="TextBox 12">
            <a:extLst>
              <a:ext uri="{FF2B5EF4-FFF2-40B4-BE49-F238E27FC236}">
                <a16:creationId xmlns:a16="http://schemas.microsoft.com/office/drawing/2014/main" id="{FDA482F9-7BE4-4D16-A28E-AA45FAC43D0D}"/>
              </a:ext>
            </a:extLst>
          </p:cNvPr>
          <p:cNvSpPr txBox="1">
            <a:spLocks noChangeArrowheads="1"/>
          </p:cNvSpPr>
          <p:nvPr/>
        </p:nvSpPr>
        <p:spPr bwMode="auto">
          <a:xfrm>
            <a:off x="111125" y="6457950"/>
            <a:ext cx="66976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a:spcBef>
                <a:spcPct val="0"/>
              </a:spcBef>
              <a:buFont typeface="Arial" panose="020B0604020202020204" pitchFamily="34" charset="0"/>
              <a:buNone/>
            </a:pPr>
            <a:r>
              <a:rPr lang="en-US" altLang="zh-CN" sz="1000">
                <a:latin typeface="微软雅黑" panose="020B0503020204020204" pitchFamily="34" charset="-122"/>
                <a:ea typeface="微软雅黑" panose="020B0503020204020204" pitchFamily="34" charset="-122"/>
              </a:rPr>
              <a:t>Global Strategy for the Diagnosis,Management,and Prevention of Chronic Obstructive Pulmonary Disease updated 2015.www.goldcopd.org/.</a:t>
            </a:r>
          </a:p>
        </p:txBody>
      </p:sp>
    </p:spTree>
    <p:extLst>
      <p:ext uri="{BB962C8B-B14F-4D97-AF65-F5344CB8AC3E}">
        <p14:creationId xmlns:p14="http://schemas.microsoft.com/office/powerpoint/2010/main" val="28408105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0-#ppt_w/2"/>
                                          </p:val>
                                        </p:tav>
                                        <p:tav tm="100000">
                                          <p:val>
                                            <p:strVal val="#ppt_x"/>
                                          </p:val>
                                        </p:tav>
                                      </p:tavLst>
                                    </p:anim>
                                    <p:anim calcmode="lin" valueType="num">
                                      <p:cBhvr>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Box 5">
            <a:extLst>
              <a:ext uri="{FF2B5EF4-FFF2-40B4-BE49-F238E27FC236}">
                <a16:creationId xmlns:a16="http://schemas.microsoft.com/office/drawing/2014/main" id="{6F75BE56-1CC9-459E-967D-391BAC6177F1}"/>
              </a:ext>
            </a:extLst>
          </p:cNvPr>
          <p:cNvSpPr txBox="1">
            <a:spLocks noChangeArrowheads="1"/>
          </p:cNvSpPr>
          <p:nvPr/>
        </p:nvSpPr>
        <p:spPr bwMode="auto">
          <a:xfrm>
            <a:off x="755576" y="0"/>
            <a:ext cx="676875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algn="ctr">
              <a:lnSpc>
                <a:spcPct val="150000"/>
              </a:lnSpc>
              <a:spcBef>
                <a:spcPct val="0"/>
              </a:spcBef>
              <a:buFont typeface="Arial" panose="020B0604020202020204" pitchFamily="34" charset="0"/>
              <a:buNone/>
            </a:pPr>
            <a:r>
              <a:rPr lang="zh-CN" altLang="en-US" sz="3600" b="1" dirty="0">
                <a:solidFill>
                  <a:srgbClr val="FFFF00"/>
                </a:solidFill>
                <a:latin typeface="微软雅黑" panose="020B0503020204020204" pitchFamily="34" charset="-122"/>
                <a:ea typeface="微软雅黑" panose="020B0503020204020204" pitchFamily="34" charset="-122"/>
              </a:rPr>
              <a:t>中国慢阻肺急性加重专家共识</a:t>
            </a:r>
            <a:endParaRPr lang="en-US" altLang="zh-CN" sz="3600" b="1" dirty="0">
              <a:solidFill>
                <a:srgbClr val="FFFF00"/>
              </a:solidFill>
              <a:latin typeface="微软雅黑" panose="020B0503020204020204" pitchFamily="34" charset="-122"/>
              <a:ea typeface="微软雅黑" panose="020B0503020204020204" pitchFamily="34" charset="-122"/>
            </a:endParaRPr>
          </a:p>
        </p:txBody>
      </p:sp>
      <p:graphicFrame>
        <p:nvGraphicFramePr>
          <p:cNvPr id="8" name="表格 7">
            <a:extLst>
              <a:ext uri="{FF2B5EF4-FFF2-40B4-BE49-F238E27FC236}">
                <a16:creationId xmlns:a16="http://schemas.microsoft.com/office/drawing/2014/main" id="{180B9EF4-0D4F-4A98-91F2-F72F5C183FA1}"/>
              </a:ext>
            </a:extLst>
          </p:cNvPr>
          <p:cNvGraphicFramePr>
            <a:graphicFrameLocks noGrp="1"/>
          </p:cNvGraphicFramePr>
          <p:nvPr>
            <p:extLst>
              <p:ext uri="{D42A27DB-BD31-4B8C-83A1-F6EECF244321}">
                <p14:modId xmlns:p14="http://schemas.microsoft.com/office/powerpoint/2010/main" val="2517128380"/>
              </p:ext>
            </p:extLst>
          </p:nvPr>
        </p:nvGraphicFramePr>
        <p:xfrm>
          <a:off x="611188" y="1844675"/>
          <a:ext cx="7921625" cy="3886200"/>
        </p:xfrm>
        <a:graphic>
          <a:graphicData uri="http://schemas.openxmlformats.org/drawingml/2006/table">
            <a:tbl>
              <a:tblPr firstRow="1" bandRow="1">
                <a:tableStyleId>{F5AB1C69-6EDB-4FF4-983F-18BD219EF322}</a:tableStyleId>
              </a:tblPr>
              <a:tblGrid>
                <a:gridCol w="7921625">
                  <a:extLst>
                    <a:ext uri="{9D8B030D-6E8A-4147-A177-3AD203B41FA5}">
                      <a16:colId xmlns:a16="http://schemas.microsoft.com/office/drawing/2014/main" val="20000"/>
                    </a:ext>
                  </a:extLst>
                </a:gridCol>
              </a:tblGrid>
              <a:tr h="561779">
                <a:tc>
                  <a:txBody>
                    <a:bodyPr/>
                    <a:lstStyle/>
                    <a:p>
                      <a:pPr algn="ctr"/>
                      <a:r>
                        <a:rPr lang="zh-CN" altLang="en-US" sz="2400" dirty="0">
                          <a:latin typeface="微软雅黑" pitchFamily="34" charset="-122"/>
                          <a:ea typeface="微软雅黑" pitchFamily="34" charset="-122"/>
                        </a:rPr>
                        <a:t>门诊慢阻肺急性加重患者的处理</a:t>
                      </a:r>
                      <a:endParaRPr lang="en-US" altLang="zh-CN" sz="2400" b="1" dirty="0">
                        <a:latin typeface="微软雅黑" pitchFamily="34" charset="-122"/>
                        <a:ea typeface="微软雅黑" pitchFamily="34" charset="-122"/>
                      </a:endParaRPr>
                    </a:p>
                  </a:txBody>
                  <a:tcPr marL="91451" marR="91451" marT="46171" marB="46171"/>
                </a:tc>
                <a:extLst>
                  <a:ext uri="{0D108BD9-81ED-4DB2-BD59-A6C34878D82A}">
                    <a16:rowId xmlns:a16="http://schemas.microsoft.com/office/drawing/2014/main" val="10000"/>
                  </a:ext>
                </a:extLst>
              </a:tr>
              <a:tr h="692604">
                <a:tc>
                  <a:txBody>
                    <a:bodyPr/>
                    <a:lstStyle/>
                    <a:p>
                      <a:r>
                        <a:rPr lang="zh-CN" altLang="en-US" sz="1800" dirty="0">
                          <a:latin typeface="微软雅黑" pitchFamily="34" charset="-122"/>
                          <a:ea typeface="微软雅黑" pitchFamily="34" charset="-122"/>
                        </a:rPr>
                        <a:t>患者教育</a:t>
                      </a:r>
                      <a:endParaRPr lang="en-US" altLang="zh-CN" sz="1800" dirty="0">
                        <a:latin typeface="微软雅黑" pitchFamily="34" charset="-122"/>
                        <a:ea typeface="微软雅黑" pitchFamily="34" charset="-122"/>
                      </a:endParaRPr>
                    </a:p>
                    <a:p>
                      <a:pPr lvl="1"/>
                      <a:r>
                        <a:rPr lang="zh-CN" altLang="en-US" sz="1800" dirty="0">
                          <a:latin typeface="微软雅黑" pitchFamily="34" charset="-122"/>
                          <a:ea typeface="微软雅黑" pitchFamily="34" charset="-122"/>
                        </a:rPr>
                        <a:t>检查吸入技术，考虑应用储雾罐装置</a:t>
                      </a:r>
                      <a:endParaRPr lang="zh-CN" altLang="en-US" sz="1800" b="0" dirty="0">
                        <a:latin typeface="微软雅黑" pitchFamily="34" charset="-122"/>
                        <a:ea typeface="微软雅黑" pitchFamily="34" charset="-122"/>
                      </a:endParaRPr>
                    </a:p>
                  </a:txBody>
                  <a:tcPr marL="91451" marR="91451" marT="46171" marB="46171"/>
                </a:tc>
                <a:extLst>
                  <a:ext uri="{0D108BD9-81ED-4DB2-BD59-A6C34878D82A}">
                    <a16:rowId xmlns:a16="http://schemas.microsoft.com/office/drawing/2014/main" val="10001"/>
                  </a:ext>
                </a:extLst>
              </a:tr>
              <a:tr h="923429">
                <a:tc>
                  <a:txBody>
                    <a:bodyPr/>
                    <a:lstStyle/>
                    <a:p>
                      <a:r>
                        <a:rPr lang="zh-CN" altLang="en-US" sz="1800" dirty="0">
                          <a:latin typeface="微软雅黑" pitchFamily="34" charset="-122"/>
                          <a:ea typeface="微软雅黑" pitchFamily="34" charset="-122"/>
                        </a:rPr>
                        <a:t>支气管扩张剂</a:t>
                      </a:r>
                      <a:endParaRPr lang="en-US" altLang="zh-CN" sz="1800" dirty="0">
                        <a:latin typeface="微软雅黑" pitchFamily="34" charset="-122"/>
                        <a:ea typeface="微软雅黑" pitchFamily="34" charset="-122"/>
                      </a:endParaRPr>
                    </a:p>
                    <a:p>
                      <a:pPr marL="457200" marR="0" lvl="1" indent="0" algn="l" defTabSz="914400" rtl="0" eaLnBrk="1" fontAlgn="auto" latinLnBrk="0" hangingPunct="1">
                        <a:lnSpc>
                          <a:spcPct val="100000"/>
                        </a:lnSpc>
                        <a:spcBef>
                          <a:spcPts val="0"/>
                        </a:spcBef>
                        <a:spcAft>
                          <a:spcPts val="0"/>
                        </a:spcAft>
                        <a:buClrTx/>
                        <a:buSzTx/>
                        <a:buFontTx/>
                        <a:buNone/>
                        <a:defRPr/>
                      </a:pPr>
                      <a:r>
                        <a:rPr lang="zh-CN" altLang="en-US" sz="1800" dirty="0">
                          <a:latin typeface="微软雅黑" pitchFamily="34" charset="-122"/>
                          <a:ea typeface="微软雅黑" pitchFamily="34" charset="-122"/>
                        </a:rPr>
                        <a:t>短效</a:t>
                      </a:r>
                      <a:r>
                        <a:rPr lang="el-GR" altLang="zh-CN" sz="1800" dirty="0">
                          <a:latin typeface="微软雅黑" pitchFamily="34" charset="-122"/>
                          <a:ea typeface="微软雅黑" pitchFamily="34" charset="-122"/>
                        </a:rPr>
                        <a:t>β</a:t>
                      </a:r>
                      <a:r>
                        <a:rPr lang="en-US" altLang="zh-CN" sz="1800" baseline="-25000" dirty="0">
                          <a:latin typeface="微软雅黑" pitchFamily="34" charset="-122"/>
                          <a:ea typeface="微软雅黑" pitchFamily="34" charset="-122"/>
                        </a:rPr>
                        <a:t>2</a:t>
                      </a:r>
                      <a:r>
                        <a:rPr lang="zh-CN" altLang="en-US" sz="1800" dirty="0">
                          <a:latin typeface="微软雅黑" pitchFamily="34" charset="-122"/>
                          <a:ea typeface="微软雅黑" pitchFamily="34" charset="-122"/>
                        </a:rPr>
                        <a:t>受体激动剂和</a:t>
                      </a:r>
                      <a:r>
                        <a:rPr lang="en-US" altLang="zh-CN" sz="1800" dirty="0">
                          <a:latin typeface="微软雅黑" pitchFamily="34" charset="-122"/>
                          <a:ea typeface="微软雅黑" pitchFamily="34" charset="-122"/>
                        </a:rPr>
                        <a:t>/</a:t>
                      </a:r>
                      <a:r>
                        <a:rPr lang="zh-CN" altLang="en-US" sz="1800" dirty="0">
                          <a:latin typeface="微软雅黑" pitchFamily="34" charset="-122"/>
                          <a:ea typeface="微软雅黑" pitchFamily="34" charset="-122"/>
                        </a:rPr>
                        <a:t>或应用储雾罐或湿化器定量吸入异丙托溴铵，可考虑加用长效支气管扩张剂</a:t>
                      </a:r>
                      <a:endParaRPr lang="zh-CN" altLang="en-US" sz="1800" b="0" dirty="0">
                        <a:latin typeface="微软雅黑" pitchFamily="34" charset="-122"/>
                        <a:ea typeface="微软雅黑" pitchFamily="34" charset="-122"/>
                      </a:endParaRPr>
                    </a:p>
                  </a:txBody>
                  <a:tcPr marL="91451" marR="91451" marT="46171" marB="46171"/>
                </a:tc>
                <a:extLst>
                  <a:ext uri="{0D108BD9-81ED-4DB2-BD59-A6C34878D82A}">
                    <a16:rowId xmlns:a16="http://schemas.microsoft.com/office/drawing/2014/main" val="10002"/>
                  </a:ext>
                </a:extLst>
              </a:tr>
              <a:tr h="738743">
                <a:tc>
                  <a:txBody>
                    <a:bodyPr/>
                    <a:lstStyle/>
                    <a:p>
                      <a:r>
                        <a:rPr lang="zh-CN" altLang="en-US" sz="1800" dirty="0">
                          <a:latin typeface="微软雅黑" pitchFamily="34" charset="-122"/>
                          <a:ea typeface="微软雅黑" pitchFamily="34" charset="-122"/>
                        </a:rPr>
                        <a:t>糖皮质激素（实际应用剂量可能有所不同）</a:t>
                      </a:r>
                      <a:endParaRPr lang="en-US" altLang="zh-CN" sz="1800" dirty="0">
                        <a:latin typeface="微软雅黑" pitchFamily="34" charset="-122"/>
                        <a:ea typeface="微软雅黑" pitchFamily="34" charset="-122"/>
                      </a:endParaRPr>
                    </a:p>
                    <a:p>
                      <a:pPr lvl="1"/>
                      <a:r>
                        <a:rPr lang="zh-CN" altLang="en-US" sz="1800" dirty="0">
                          <a:latin typeface="微软雅黑" pitchFamily="34" charset="-122"/>
                          <a:ea typeface="微软雅黑" pitchFamily="34" charset="-122"/>
                        </a:rPr>
                        <a:t>泼尼松</a:t>
                      </a:r>
                      <a:r>
                        <a:rPr lang="en-US" altLang="zh-CN" sz="1800" dirty="0">
                          <a:latin typeface="微软雅黑" pitchFamily="34" charset="-122"/>
                          <a:ea typeface="微软雅黑" pitchFamily="34" charset="-122"/>
                        </a:rPr>
                        <a:t>30-40 mg</a:t>
                      </a:r>
                      <a:r>
                        <a:rPr lang="zh-CN" altLang="en-US" sz="1800" dirty="0">
                          <a:latin typeface="微软雅黑" pitchFamily="34" charset="-122"/>
                          <a:ea typeface="微软雅黑" pitchFamily="34" charset="-122"/>
                        </a:rPr>
                        <a:t>，口服，</a:t>
                      </a:r>
                      <a:r>
                        <a:rPr lang="en-US" altLang="zh-CN" sz="1800" dirty="0">
                          <a:latin typeface="微软雅黑" pitchFamily="34" charset="-122"/>
                          <a:ea typeface="微软雅黑" pitchFamily="34" charset="-122"/>
                        </a:rPr>
                        <a:t>9-14</a:t>
                      </a:r>
                      <a:r>
                        <a:rPr lang="zh-CN" altLang="en-US" sz="1800" dirty="0">
                          <a:latin typeface="微软雅黑" pitchFamily="34" charset="-122"/>
                          <a:ea typeface="微软雅黑" pitchFamily="34" charset="-122"/>
                        </a:rPr>
                        <a:t>天；</a:t>
                      </a:r>
                      <a:r>
                        <a:rPr lang="zh-CN" altLang="en-US" sz="2400" b="1" dirty="0">
                          <a:solidFill>
                            <a:srgbClr val="FF0000"/>
                          </a:solidFill>
                          <a:latin typeface="微软雅黑" pitchFamily="34" charset="-122"/>
                          <a:ea typeface="微软雅黑" pitchFamily="34" charset="-122"/>
                        </a:rPr>
                        <a:t>考虑使用吸入糖皮质激素</a:t>
                      </a:r>
                    </a:p>
                  </a:txBody>
                  <a:tcPr marL="91451" marR="91451" marT="46171" marB="46171"/>
                </a:tc>
                <a:extLst>
                  <a:ext uri="{0D108BD9-81ED-4DB2-BD59-A6C34878D82A}">
                    <a16:rowId xmlns:a16="http://schemas.microsoft.com/office/drawing/2014/main" val="10003"/>
                  </a:ext>
                </a:extLst>
              </a:tr>
              <a:tr h="969645">
                <a:tc>
                  <a:txBody>
                    <a:bodyPr/>
                    <a:lstStyle/>
                    <a:p>
                      <a:r>
                        <a:rPr lang="zh-CN" altLang="en-US" sz="1800" dirty="0">
                          <a:latin typeface="微软雅黑" pitchFamily="34" charset="-122"/>
                          <a:ea typeface="微软雅黑" pitchFamily="34" charset="-122"/>
                        </a:rPr>
                        <a:t>抗菌药物</a:t>
                      </a:r>
                      <a:endParaRPr lang="en-US" altLang="zh-CN" sz="1800" dirty="0">
                        <a:latin typeface="微软雅黑" pitchFamily="34" charset="-122"/>
                        <a:ea typeface="微软雅黑" pitchFamily="34" charset="-122"/>
                      </a:endParaRPr>
                    </a:p>
                    <a:p>
                      <a:pPr lvl="1"/>
                      <a:r>
                        <a:rPr lang="zh-CN" altLang="en-US" sz="1800" dirty="0">
                          <a:latin typeface="微软雅黑" pitchFamily="34" charset="-122"/>
                          <a:ea typeface="微软雅黑" pitchFamily="34" charset="-122"/>
                        </a:rPr>
                        <a:t>按照患者痰液特征的改变，开始抗菌药物治疗</a:t>
                      </a:r>
                      <a:endParaRPr lang="en-US" altLang="zh-CN" sz="1800" dirty="0">
                        <a:latin typeface="微软雅黑" pitchFamily="34" charset="-122"/>
                        <a:ea typeface="微软雅黑" pitchFamily="34" charset="-122"/>
                      </a:endParaRPr>
                    </a:p>
                    <a:p>
                      <a:pPr lvl="1"/>
                      <a:r>
                        <a:rPr lang="zh-CN" altLang="en-US" sz="1800" dirty="0">
                          <a:latin typeface="微软雅黑" pitchFamily="34" charset="-122"/>
                          <a:ea typeface="微软雅黑" pitchFamily="34" charset="-122"/>
                        </a:rPr>
                        <a:t>应该根据当地细菌耐药的情况选用抗菌药物</a:t>
                      </a:r>
                      <a:endParaRPr lang="zh-CN" altLang="en-US" sz="1800" b="0" dirty="0">
                        <a:latin typeface="微软雅黑" pitchFamily="34" charset="-122"/>
                        <a:ea typeface="微软雅黑" pitchFamily="34" charset="-122"/>
                      </a:endParaRPr>
                    </a:p>
                  </a:txBody>
                  <a:tcPr marL="91451" marR="91451" marT="46171" marB="46171"/>
                </a:tc>
                <a:extLst>
                  <a:ext uri="{0D108BD9-81ED-4DB2-BD59-A6C34878D82A}">
                    <a16:rowId xmlns:a16="http://schemas.microsoft.com/office/drawing/2014/main" val="10004"/>
                  </a:ext>
                </a:extLst>
              </a:tr>
            </a:tbl>
          </a:graphicData>
        </a:graphic>
      </p:graphicFrame>
      <p:sp>
        <p:nvSpPr>
          <p:cNvPr id="64529" name="矩形 8">
            <a:extLst>
              <a:ext uri="{FF2B5EF4-FFF2-40B4-BE49-F238E27FC236}">
                <a16:creationId xmlns:a16="http://schemas.microsoft.com/office/drawing/2014/main" id="{CAD92277-3F84-429E-A1B2-329DA6FF348B}"/>
              </a:ext>
            </a:extLst>
          </p:cNvPr>
          <p:cNvSpPr>
            <a:spLocks noChangeArrowheads="1"/>
          </p:cNvSpPr>
          <p:nvPr/>
        </p:nvSpPr>
        <p:spPr bwMode="auto">
          <a:xfrm>
            <a:off x="287176" y="5954822"/>
            <a:ext cx="770555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lvl="1">
              <a:spcBef>
                <a:spcPct val="0"/>
              </a:spcBef>
              <a:buFont typeface="Arial" panose="020B0604020202020204" pitchFamily="34" charset="0"/>
              <a:buNone/>
            </a:pPr>
            <a:r>
              <a:rPr lang="zh-CN" altLang="en-US" sz="1600" b="1" dirty="0">
                <a:solidFill>
                  <a:srgbClr val="FF0000"/>
                </a:solidFill>
                <a:latin typeface="微软雅黑" panose="020B0503020204020204" pitchFamily="34" charset="-122"/>
                <a:ea typeface="微软雅黑" panose="020B0503020204020204" pitchFamily="34" charset="-122"/>
              </a:rPr>
              <a:t>* 吸入糖皮质激素</a:t>
            </a:r>
            <a:r>
              <a:rPr lang="en-US" altLang="zh-CN" sz="1600" b="1" dirty="0">
                <a:solidFill>
                  <a:srgbClr val="FF0000"/>
                </a:solidFill>
                <a:latin typeface="微软雅黑" panose="020B0503020204020204" pitchFamily="34" charset="-122"/>
                <a:ea typeface="微软雅黑" panose="020B0503020204020204" pitchFamily="34" charset="-122"/>
              </a:rPr>
              <a:t>:</a:t>
            </a:r>
            <a:r>
              <a:rPr lang="zh-CN" altLang="en-US" sz="1600" b="1" dirty="0">
                <a:solidFill>
                  <a:srgbClr val="FF0000"/>
                </a:solidFill>
                <a:latin typeface="微软雅黑" panose="020B0503020204020204" pitchFamily="34" charset="-122"/>
                <a:ea typeface="微软雅黑" panose="020B0503020204020204" pitchFamily="34" charset="-122"/>
              </a:rPr>
              <a:t>雾化吸入布地奈德</a:t>
            </a:r>
            <a:r>
              <a:rPr lang="en-US" altLang="zh-CN" sz="1600" b="1" dirty="0">
                <a:solidFill>
                  <a:srgbClr val="FF0000"/>
                </a:solidFill>
                <a:latin typeface="微软雅黑" panose="020B0503020204020204" pitchFamily="34" charset="-122"/>
                <a:ea typeface="微软雅黑" panose="020B0503020204020204" pitchFamily="34" charset="-122"/>
              </a:rPr>
              <a:t>8mg</a:t>
            </a:r>
            <a:r>
              <a:rPr lang="zh-CN" altLang="en-US" sz="1600" b="1" dirty="0">
                <a:solidFill>
                  <a:srgbClr val="FF0000"/>
                </a:solidFill>
                <a:latin typeface="微软雅黑" panose="020B0503020204020204" pitchFamily="34" charset="-122"/>
                <a:ea typeface="微软雅黑" panose="020B0503020204020204" pitchFamily="34" charset="-122"/>
              </a:rPr>
              <a:t>与全身使用泼尼松龙</a:t>
            </a:r>
            <a:r>
              <a:rPr lang="en-US" altLang="zh-CN" sz="1600" b="1" dirty="0">
                <a:solidFill>
                  <a:srgbClr val="FF0000"/>
                </a:solidFill>
                <a:latin typeface="微软雅黑" panose="020B0503020204020204" pitchFamily="34" charset="-122"/>
                <a:ea typeface="微软雅黑" panose="020B0503020204020204" pitchFamily="34" charset="-122"/>
              </a:rPr>
              <a:t>40mg</a:t>
            </a:r>
            <a:r>
              <a:rPr lang="zh-CN" altLang="en-US" sz="1600" b="1" dirty="0">
                <a:solidFill>
                  <a:srgbClr val="FF0000"/>
                </a:solidFill>
                <a:latin typeface="微软雅黑" panose="020B0503020204020204" pitchFamily="34" charset="-122"/>
                <a:ea typeface="微软雅黑" panose="020B0503020204020204" pitchFamily="34" charset="-122"/>
              </a:rPr>
              <a:t>相当</a:t>
            </a:r>
          </a:p>
        </p:txBody>
      </p:sp>
      <p:sp>
        <p:nvSpPr>
          <p:cNvPr id="64530" name="矩形 9">
            <a:extLst>
              <a:ext uri="{FF2B5EF4-FFF2-40B4-BE49-F238E27FC236}">
                <a16:creationId xmlns:a16="http://schemas.microsoft.com/office/drawing/2014/main" id="{1BE06EA6-D5D9-4413-9B86-778567249AFA}"/>
              </a:ext>
            </a:extLst>
          </p:cNvPr>
          <p:cNvSpPr>
            <a:spLocks noChangeArrowheads="1"/>
          </p:cNvSpPr>
          <p:nvPr/>
        </p:nvSpPr>
        <p:spPr bwMode="auto">
          <a:xfrm>
            <a:off x="12700" y="6524625"/>
            <a:ext cx="6824663"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a:spcBef>
                <a:spcPct val="0"/>
              </a:spcBef>
              <a:buFont typeface="Arial" panose="020B0604020202020204" pitchFamily="34" charset="0"/>
              <a:buNone/>
            </a:pPr>
            <a:r>
              <a:rPr lang="en-US" altLang="zh-CN" sz="1000" dirty="0">
                <a:latin typeface="微软雅黑" panose="020B0503020204020204" pitchFamily="34" charset="-122"/>
                <a:ea typeface="微软雅黑" panose="020B0503020204020204" pitchFamily="34" charset="-122"/>
              </a:rPr>
              <a:t>1.</a:t>
            </a:r>
            <a:r>
              <a:rPr lang="zh-CN" altLang="en-US" sz="1000" dirty="0">
                <a:latin typeface="微软雅黑" panose="020B0503020204020204" pitchFamily="34" charset="-122"/>
                <a:ea typeface="微软雅黑" panose="020B0503020204020204" pitchFamily="34" charset="-122"/>
              </a:rPr>
              <a:t>慢性阻塞性肺疾病急性加重</a:t>
            </a:r>
            <a:r>
              <a:rPr lang="en-US" altLang="zh-CN" sz="1000" dirty="0">
                <a:latin typeface="微软雅黑" panose="020B0503020204020204" pitchFamily="34" charset="-122"/>
                <a:ea typeface="微软雅黑" panose="020B0503020204020204" pitchFamily="34" charset="-122"/>
              </a:rPr>
              <a:t>(AECOPD)</a:t>
            </a:r>
            <a:r>
              <a:rPr lang="zh-CN" altLang="en-US" sz="1000" dirty="0">
                <a:latin typeface="微软雅黑" panose="020B0503020204020204" pitchFamily="34" charset="-122"/>
                <a:ea typeface="微软雅黑" panose="020B0503020204020204" pitchFamily="34" charset="-122"/>
              </a:rPr>
              <a:t>诊治中国专家共识</a:t>
            </a:r>
            <a:r>
              <a:rPr lang="en-US" altLang="zh-CN" sz="1000" dirty="0">
                <a:latin typeface="微软雅黑" panose="020B0503020204020204" pitchFamily="34" charset="-122"/>
                <a:ea typeface="微软雅黑" panose="020B0503020204020204" pitchFamily="34" charset="-122"/>
              </a:rPr>
              <a:t>(2017</a:t>
            </a:r>
            <a:r>
              <a:rPr lang="zh-CN" altLang="en-US" sz="1000" dirty="0">
                <a:latin typeface="微软雅黑" panose="020B0503020204020204" pitchFamily="34" charset="-122"/>
                <a:ea typeface="微软雅黑" panose="020B0503020204020204" pitchFamily="34" charset="-122"/>
              </a:rPr>
              <a:t>年修订版）国际呼吸杂志，</a:t>
            </a:r>
            <a:r>
              <a:rPr lang="en-US" altLang="zh-CN" sz="1000" dirty="0">
                <a:latin typeface="微软雅黑" panose="020B0503020204020204" pitchFamily="34" charset="-122"/>
                <a:ea typeface="微软雅黑" panose="020B0503020204020204" pitchFamily="34" charset="-122"/>
              </a:rPr>
              <a:t>2014,34</a:t>
            </a:r>
            <a:r>
              <a:rPr lang="zh-CN" altLang="en-US" sz="1000" dirty="0">
                <a:latin typeface="微软雅黑" panose="020B0503020204020204" pitchFamily="34" charset="-122"/>
                <a:ea typeface="微软雅黑" panose="020B0503020204020204" pitchFamily="34" charset="-122"/>
              </a:rPr>
              <a:t>（</a:t>
            </a:r>
            <a:r>
              <a:rPr lang="en-US" altLang="zh-CN" sz="1000" dirty="0">
                <a:latin typeface="微软雅黑" panose="020B0503020204020204" pitchFamily="34" charset="-122"/>
                <a:ea typeface="微软雅黑" panose="020B0503020204020204" pitchFamily="34" charset="-122"/>
              </a:rPr>
              <a:t>1</a:t>
            </a:r>
            <a:r>
              <a:rPr lang="zh-CN" altLang="en-US" sz="1000" dirty="0">
                <a:latin typeface="微软雅黑" panose="020B0503020204020204" pitchFamily="34" charset="-122"/>
                <a:ea typeface="微软雅黑" panose="020B0503020204020204" pitchFamily="34" charset="-122"/>
              </a:rPr>
              <a:t>）：</a:t>
            </a:r>
            <a:r>
              <a:rPr lang="en-US" altLang="zh-CN" sz="1000" dirty="0">
                <a:latin typeface="微软雅黑" panose="020B0503020204020204" pitchFamily="34" charset="-122"/>
                <a:ea typeface="微软雅黑" panose="020B0503020204020204" pitchFamily="34" charset="-122"/>
              </a:rPr>
              <a:t>1-12. </a:t>
            </a:r>
            <a:endParaRPr lang="zh-CN" altLang="en-US" sz="1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06199743"/>
      </p:ext>
    </p:extLst>
  </p:cSld>
  <p:clrMapOvr>
    <a:masterClrMapping/>
  </p:clrMapOvr>
  <p:transition spd="slow">
    <p:wipe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3">
            <a:extLst>
              <a:ext uri="{FF2B5EF4-FFF2-40B4-BE49-F238E27FC236}">
                <a16:creationId xmlns:a16="http://schemas.microsoft.com/office/drawing/2014/main" id="{8C9EB540-077D-4A1C-BA6A-DD3AA5A6522C}"/>
              </a:ext>
            </a:extLst>
          </p:cNvPr>
          <p:cNvSpPr txBox="1">
            <a:spLocks noChangeArrowheads="1"/>
          </p:cNvSpPr>
          <p:nvPr/>
        </p:nvSpPr>
        <p:spPr bwMode="auto">
          <a:xfrm>
            <a:off x="3792538" y="2286000"/>
            <a:ext cx="3794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a:spcBef>
                <a:spcPct val="50000"/>
              </a:spcBef>
              <a:buFont typeface="Arial" panose="020B0604020202020204" pitchFamily="34" charset="0"/>
              <a:buNone/>
            </a:pPr>
            <a:endParaRPr lang="en-US" altLang="zh-CN">
              <a:latin typeface="Arial" panose="020B0604020202020204" pitchFamily="34" charset="0"/>
              <a:ea typeface="宋体" panose="02010600030101010101" pitchFamily="2" charset="-122"/>
            </a:endParaRPr>
          </a:p>
        </p:txBody>
      </p:sp>
      <p:sp>
        <p:nvSpPr>
          <p:cNvPr id="7" name="Rectangle 2">
            <a:extLst>
              <a:ext uri="{FF2B5EF4-FFF2-40B4-BE49-F238E27FC236}">
                <a16:creationId xmlns:a16="http://schemas.microsoft.com/office/drawing/2014/main" id="{4F9DB885-3404-44A5-82F7-AEE981640E31}"/>
              </a:ext>
            </a:extLst>
          </p:cNvPr>
          <p:cNvSpPr txBox="1">
            <a:spLocks noChangeArrowheads="1"/>
          </p:cNvSpPr>
          <p:nvPr/>
        </p:nvSpPr>
        <p:spPr bwMode="auto">
          <a:xfrm>
            <a:off x="-108520" y="-99392"/>
            <a:ext cx="8318500" cy="863600"/>
          </a:xfrm>
          <a:prstGeom prst="rect">
            <a:avLst/>
          </a:prstGeom>
          <a:noFill/>
          <a:ln w="9525">
            <a:noFill/>
            <a:miter lim="800000"/>
          </a:ln>
        </p:spPr>
        <p:txBody>
          <a:bodyPr lIns="0" tIns="0" rIns="0" bIns="0" anchor="b">
            <a:normAutofit/>
          </a:bodyPr>
          <a:lstStyle/>
          <a:p>
            <a:pPr algn="ctr" defTabSz="1687195" eaLnBrk="1" fontAlgn="auto" hangingPunct="1">
              <a:spcBef>
                <a:spcPts val="0"/>
              </a:spcBef>
              <a:spcAft>
                <a:spcPts val="0"/>
              </a:spcAft>
              <a:defRPr/>
            </a:pPr>
            <a:r>
              <a:rPr lang="zh-CN" altLang="en-US" sz="3600" b="1" dirty="0">
                <a:solidFill>
                  <a:srgbClr val="FFFF00"/>
                </a:solidFill>
                <a:latin typeface="微软雅黑" panose="020B0503020204020204" pitchFamily="34" charset="-122"/>
                <a:ea typeface="微软雅黑" panose="020B0503020204020204" pitchFamily="34" charset="-122"/>
                <a:cs typeface="Arial" pitchFamily="34" charset="0"/>
              </a:rPr>
              <a:t>稳定期慢阻肺的管理</a:t>
            </a:r>
          </a:p>
        </p:txBody>
      </p:sp>
      <p:sp>
        <p:nvSpPr>
          <p:cNvPr id="9" name="TextBox 8">
            <a:extLst>
              <a:ext uri="{FF2B5EF4-FFF2-40B4-BE49-F238E27FC236}">
                <a16:creationId xmlns:a16="http://schemas.microsoft.com/office/drawing/2014/main" id="{A933118D-CB37-47EB-B79A-2EC01CD9F6C6}"/>
              </a:ext>
            </a:extLst>
          </p:cNvPr>
          <p:cNvSpPr txBox="1"/>
          <p:nvPr/>
        </p:nvSpPr>
        <p:spPr>
          <a:xfrm>
            <a:off x="1258888" y="1916113"/>
            <a:ext cx="6121400" cy="3970337"/>
          </a:xfrm>
          <a:prstGeom prst="rect">
            <a:avLst/>
          </a:prstGeom>
          <a:noFill/>
        </p:spPr>
        <p:txBody>
          <a:bodyPr>
            <a:spAutoFit/>
          </a:bodyPr>
          <a:lstStyle/>
          <a:p>
            <a:pPr>
              <a:lnSpc>
                <a:spcPct val="150000"/>
              </a:lnSpc>
              <a:buFont typeface="Wingdings" pitchFamily="2" charset="2"/>
              <a:buChar char="ü"/>
              <a:defRPr/>
            </a:pPr>
            <a:r>
              <a:rPr lang="en-US" altLang="zh-CN" dirty="0">
                <a:latin typeface="Arial" pitchFamily="34" charset="0"/>
                <a:ea typeface="宋体" pitchFamily="2" charset="-122"/>
              </a:rPr>
              <a:t> </a:t>
            </a:r>
            <a:r>
              <a:rPr lang="zh-CN" altLang="en-US" sz="2400" b="1" dirty="0">
                <a:latin typeface="微软雅黑" panose="020B0503020204020204" pitchFamily="34" charset="-122"/>
                <a:ea typeface="微软雅黑" panose="020B0503020204020204" pitchFamily="34" charset="-122"/>
              </a:rPr>
              <a:t>发现和减少暴露于危险因素</a:t>
            </a:r>
            <a:endParaRPr lang="en-US" altLang="zh-CN" sz="2400" b="1" dirty="0">
              <a:latin typeface="微软雅黑" panose="020B0503020204020204" pitchFamily="34" charset="-122"/>
              <a:ea typeface="微软雅黑" panose="020B0503020204020204" pitchFamily="34" charset="-122"/>
            </a:endParaRPr>
          </a:p>
          <a:p>
            <a:pPr lvl="1">
              <a:lnSpc>
                <a:spcPct val="150000"/>
              </a:lnSpc>
              <a:buFont typeface="Arial" panose="020B0604020202020204" pitchFamily="34" charset="0"/>
              <a:buChar char="•"/>
              <a:defRPr/>
            </a:pPr>
            <a:r>
              <a:rPr lang="zh-CN" altLang="en-US" sz="2000" dirty="0">
                <a:latin typeface="微软雅黑" panose="020B0503020204020204" pitchFamily="34" charset="-122"/>
                <a:ea typeface="微软雅黑" panose="020B0503020204020204" pitchFamily="34" charset="-122"/>
              </a:rPr>
              <a:t>吸烟</a:t>
            </a:r>
            <a:endParaRPr lang="en-US" altLang="zh-CN" sz="2000" dirty="0">
              <a:latin typeface="微软雅黑" panose="020B0503020204020204" pitchFamily="34" charset="-122"/>
              <a:ea typeface="微软雅黑" panose="020B0503020204020204" pitchFamily="34" charset="-122"/>
            </a:endParaRPr>
          </a:p>
          <a:p>
            <a:pPr lvl="1">
              <a:lnSpc>
                <a:spcPct val="150000"/>
              </a:lnSpc>
              <a:buFont typeface="Arial" panose="020B0604020202020204" pitchFamily="34" charset="0"/>
              <a:buChar char="•"/>
              <a:defRPr/>
            </a:pPr>
            <a:r>
              <a:rPr lang="zh-CN" altLang="en-US" sz="2000" dirty="0">
                <a:latin typeface="微软雅黑" panose="020B0503020204020204" pitchFamily="34" charset="-122"/>
                <a:ea typeface="微软雅黑" panose="020B0503020204020204" pitchFamily="34" charset="-122"/>
              </a:rPr>
              <a:t>职业暴露</a:t>
            </a:r>
            <a:endParaRPr lang="en-US" altLang="zh-CN" sz="2000" dirty="0">
              <a:latin typeface="微软雅黑" panose="020B0503020204020204" pitchFamily="34" charset="-122"/>
              <a:ea typeface="微软雅黑" panose="020B0503020204020204" pitchFamily="34" charset="-122"/>
            </a:endParaRPr>
          </a:p>
          <a:p>
            <a:pPr lvl="1">
              <a:lnSpc>
                <a:spcPct val="150000"/>
              </a:lnSpc>
              <a:buFont typeface="Arial" panose="020B0604020202020204" pitchFamily="34" charset="0"/>
              <a:buChar char="•"/>
              <a:defRPr/>
            </a:pPr>
            <a:r>
              <a:rPr lang="zh-CN" altLang="en-US" sz="2000" dirty="0">
                <a:latin typeface="微软雅黑" panose="020B0503020204020204" pitchFamily="34" charset="-122"/>
                <a:ea typeface="微软雅黑" panose="020B0503020204020204" pitchFamily="34" charset="-122"/>
              </a:rPr>
              <a:t>室内外空气污染</a:t>
            </a:r>
            <a:endParaRPr lang="en-US" altLang="zh-CN" sz="2000" dirty="0">
              <a:latin typeface="微软雅黑" panose="020B0503020204020204" pitchFamily="34" charset="-122"/>
              <a:ea typeface="微软雅黑" panose="020B0503020204020204" pitchFamily="34" charset="-122"/>
            </a:endParaRPr>
          </a:p>
          <a:p>
            <a:pPr>
              <a:lnSpc>
                <a:spcPct val="150000"/>
              </a:lnSpc>
              <a:buFont typeface="Wingdings" pitchFamily="2" charset="2"/>
              <a:buChar char="ü"/>
              <a:defRPr/>
            </a:pPr>
            <a:r>
              <a:rPr lang="zh-CN" altLang="en-US" sz="2400" b="1" dirty="0">
                <a:latin typeface="微软雅黑" panose="020B0503020204020204" pitchFamily="34" charset="-122"/>
                <a:ea typeface="微软雅黑" panose="020B0503020204020204" pitchFamily="34" charset="-122"/>
              </a:rPr>
              <a:t>非药物治疗</a:t>
            </a:r>
            <a:endParaRPr lang="en-US" altLang="zh-CN" sz="2400" b="1" dirty="0">
              <a:latin typeface="微软雅黑" panose="020B0503020204020204" pitchFamily="34" charset="-122"/>
              <a:ea typeface="微软雅黑" panose="020B0503020204020204" pitchFamily="34" charset="-122"/>
            </a:endParaRPr>
          </a:p>
          <a:p>
            <a:pPr>
              <a:lnSpc>
                <a:spcPct val="150000"/>
              </a:lnSpc>
              <a:buFont typeface="Wingdings" pitchFamily="2" charset="2"/>
              <a:buChar char="ü"/>
              <a:defRPr/>
            </a:pPr>
            <a:r>
              <a:rPr lang="zh-CN" altLang="en-US" sz="2400" b="1" dirty="0">
                <a:latin typeface="微软雅黑" panose="020B0503020204020204" pitchFamily="34" charset="-122"/>
                <a:ea typeface="微软雅黑" panose="020B0503020204020204" pitchFamily="34" charset="-122"/>
              </a:rPr>
              <a:t>药物治疗</a:t>
            </a:r>
            <a:endParaRPr lang="en-US" altLang="zh-CN" sz="2400" b="1" dirty="0">
              <a:latin typeface="微软雅黑" panose="020B0503020204020204" pitchFamily="34" charset="-122"/>
              <a:ea typeface="微软雅黑" panose="020B0503020204020204" pitchFamily="34" charset="-122"/>
            </a:endParaRPr>
          </a:p>
          <a:p>
            <a:pPr>
              <a:lnSpc>
                <a:spcPct val="150000"/>
              </a:lnSpc>
              <a:buFont typeface="Wingdings" pitchFamily="2" charset="2"/>
              <a:buChar char="ü"/>
              <a:defRPr/>
            </a:pPr>
            <a:r>
              <a:rPr lang="zh-CN" altLang="en-US" sz="2400" b="1" dirty="0">
                <a:latin typeface="微软雅黑" panose="020B0503020204020204" pitchFamily="34" charset="-122"/>
                <a:ea typeface="微软雅黑" panose="020B0503020204020204" pitchFamily="34" charset="-122"/>
              </a:rPr>
              <a:t>检测和随访</a:t>
            </a:r>
            <a:endParaRPr lang="en-US" altLang="zh-CN" sz="2400" b="1" dirty="0">
              <a:latin typeface="微软雅黑" panose="020B0503020204020204" pitchFamily="34" charset="-122"/>
              <a:ea typeface="微软雅黑" panose="020B0503020204020204" pitchFamily="34" charset="-122"/>
            </a:endParaRPr>
          </a:p>
          <a:p>
            <a:pPr lvl="1">
              <a:defRPr/>
            </a:pPr>
            <a:endParaRPr lang="en-US" altLang="zh-CN" dirty="0">
              <a:latin typeface="Arial" pitchFamily="34" charset="0"/>
              <a:ea typeface="宋体" pitchFamily="2" charset="-122"/>
            </a:endParaRPr>
          </a:p>
        </p:txBody>
      </p:sp>
      <p:sp>
        <p:nvSpPr>
          <p:cNvPr id="66565" name="矩形 37">
            <a:extLst>
              <a:ext uri="{FF2B5EF4-FFF2-40B4-BE49-F238E27FC236}">
                <a16:creationId xmlns:a16="http://schemas.microsoft.com/office/drawing/2014/main" id="{F690FD67-7FCA-4BDF-B903-310B9AB698B8}"/>
              </a:ext>
            </a:extLst>
          </p:cNvPr>
          <p:cNvSpPr>
            <a:spLocks noChangeArrowheads="1"/>
          </p:cNvSpPr>
          <p:nvPr/>
        </p:nvSpPr>
        <p:spPr bwMode="auto">
          <a:xfrm>
            <a:off x="179388" y="6381750"/>
            <a:ext cx="662463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algn="r">
              <a:spcBef>
                <a:spcPct val="0"/>
              </a:spcBef>
              <a:buFont typeface="Arial" panose="020B0604020202020204" pitchFamily="34" charset="0"/>
              <a:buNone/>
            </a:pPr>
            <a:r>
              <a:rPr lang="en-US" altLang="zh-CN" sz="1200">
                <a:latin typeface="微软雅黑" panose="020B0503020204020204" pitchFamily="34" charset="-122"/>
                <a:ea typeface="微软雅黑" panose="020B0503020204020204" pitchFamily="34" charset="-122"/>
              </a:rPr>
              <a:t>Global Strategy for the Diagnosis, Management, and Prevention of COPD. Updated 2015</a:t>
            </a:r>
          </a:p>
        </p:txBody>
      </p:sp>
      <p:sp>
        <p:nvSpPr>
          <p:cNvPr id="53253" name="Slide Number Placeholder 11">
            <a:extLst>
              <a:ext uri="{FF2B5EF4-FFF2-40B4-BE49-F238E27FC236}">
                <a16:creationId xmlns:a16="http://schemas.microsoft.com/office/drawing/2014/main" id="{A64E09F7-DEBE-4C7F-A59F-55D9D5BE236D}"/>
              </a:ext>
            </a:extLst>
          </p:cNvPr>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a:defRPr/>
            </a:pPr>
            <a:fld id="{6BF6EC06-3CCF-4B3E-B541-A93D5424F3F7}" type="slidenum">
              <a:rPr lang="zh-CN" altLang="en-US" smtClean="0"/>
              <a:pPr>
                <a:defRPr/>
              </a:pPr>
              <a:t>33</a:t>
            </a:fld>
            <a:endParaRPr lang="zh-CN" altLang="en-US"/>
          </a:p>
        </p:txBody>
      </p:sp>
    </p:spTree>
    <p:extLst>
      <p:ext uri="{BB962C8B-B14F-4D97-AF65-F5344CB8AC3E}">
        <p14:creationId xmlns:p14="http://schemas.microsoft.com/office/powerpoint/2010/main" val="737306090"/>
      </p:ext>
    </p:extLst>
  </p:cSld>
  <p:clrMapOvr>
    <a:masterClrMapping/>
  </p:clrMapOvr>
  <p:transition spd="slow">
    <p:wipe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el 1">
            <a:extLst>
              <a:ext uri="{FF2B5EF4-FFF2-40B4-BE49-F238E27FC236}">
                <a16:creationId xmlns:a16="http://schemas.microsoft.com/office/drawing/2014/main" id="{785ACD0A-28FB-48E3-8DE0-E78A098F28FF}"/>
              </a:ext>
            </a:extLst>
          </p:cNvPr>
          <p:cNvSpPr>
            <a:spLocks noGrp="1"/>
          </p:cNvSpPr>
          <p:nvPr>
            <p:ph type="title" idx="4294967295"/>
          </p:nvPr>
        </p:nvSpPr>
        <p:spPr>
          <a:xfrm>
            <a:off x="-32455" y="-171400"/>
            <a:ext cx="8281987" cy="1166812"/>
          </a:xfrm>
          <a:ln>
            <a:miter/>
          </a:ln>
        </p:spPr>
        <p:txBody>
          <a:bodyPr lIns="90488" tIns="44450" rIns="90488" bIns="44450">
            <a:normAutofit/>
          </a:bodyPr>
          <a:lstStyle/>
          <a:p>
            <a:pPr eaLnBrk="1" hangingPunct="1">
              <a:lnSpc>
                <a:spcPct val="110000"/>
              </a:lnSpc>
              <a:defRPr/>
            </a:pPr>
            <a:r>
              <a:rPr lang="zh-CN" altLang="en-US" b="1" dirty="0">
                <a:latin typeface="微软雅黑" panose="020B0503020204020204" pitchFamily="34" charset="-122"/>
                <a:ea typeface="微软雅黑" panose="020B0503020204020204" pitchFamily="34" charset="-122"/>
                <a:cs typeface="Arial" pitchFamily="34" charset="0"/>
              </a:rPr>
              <a:t>稳定期慢阻肺的非药物治疗</a:t>
            </a:r>
            <a:endParaRPr lang="da-DK" altLang="zh-CN" b="1" dirty="0">
              <a:latin typeface="微软雅黑" panose="020B0503020204020204" pitchFamily="34" charset="-122"/>
              <a:ea typeface="微软雅黑" panose="020B0503020204020204" pitchFamily="34" charset="-122"/>
              <a:cs typeface="Arial" pitchFamily="34" charset="0"/>
            </a:endParaRPr>
          </a:p>
        </p:txBody>
      </p:sp>
      <p:graphicFrame>
        <p:nvGraphicFramePr>
          <p:cNvPr id="586781" name="Group 29">
            <a:extLst>
              <a:ext uri="{FF2B5EF4-FFF2-40B4-BE49-F238E27FC236}">
                <a16:creationId xmlns:a16="http://schemas.microsoft.com/office/drawing/2014/main" id="{DB33DB5A-E64D-4A0F-82E0-010EF64A212C}"/>
              </a:ext>
            </a:extLst>
          </p:cNvPr>
          <p:cNvGraphicFramePr>
            <a:graphicFrameLocks noGrp="1"/>
          </p:cNvGraphicFramePr>
          <p:nvPr/>
        </p:nvGraphicFramePr>
        <p:xfrm>
          <a:off x="285750" y="2181225"/>
          <a:ext cx="8534401" cy="2671764"/>
        </p:xfrm>
        <a:graphic>
          <a:graphicData uri="http://schemas.openxmlformats.org/drawingml/2006/table">
            <a:tbl>
              <a:tblPr/>
              <a:tblGrid>
                <a:gridCol w="1279911">
                  <a:extLst>
                    <a:ext uri="{9D8B030D-6E8A-4147-A177-3AD203B41FA5}">
                      <a16:colId xmlns:a16="http://schemas.microsoft.com/office/drawing/2014/main" val="20000"/>
                    </a:ext>
                  </a:extLst>
                </a:gridCol>
                <a:gridCol w="2410417">
                  <a:extLst>
                    <a:ext uri="{9D8B030D-6E8A-4147-A177-3AD203B41FA5}">
                      <a16:colId xmlns:a16="http://schemas.microsoft.com/office/drawing/2014/main" val="20001"/>
                    </a:ext>
                  </a:extLst>
                </a:gridCol>
                <a:gridCol w="2519980">
                  <a:extLst>
                    <a:ext uri="{9D8B030D-6E8A-4147-A177-3AD203B41FA5}">
                      <a16:colId xmlns:a16="http://schemas.microsoft.com/office/drawing/2014/main" val="20002"/>
                    </a:ext>
                  </a:extLst>
                </a:gridCol>
                <a:gridCol w="2324093">
                  <a:extLst>
                    <a:ext uri="{9D8B030D-6E8A-4147-A177-3AD203B41FA5}">
                      <a16:colId xmlns:a16="http://schemas.microsoft.com/office/drawing/2014/main" val="20003"/>
                    </a:ext>
                  </a:extLst>
                </a:gridCol>
              </a:tblGrid>
              <a:tr h="59531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da-DK" sz="2400" b="0" i="0" u="none" strike="noStrike" cap="none" normalizeH="0" baseline="0" dirty="0">
                          <a:ln>
                            <a:noFill/>
                          </a:ln>
                          <a:solidFill>
                            <a:srgbClr val="FFFFFF"/>
                          </a:solidFill>
                          <a:effectLst/>
                          <a:latin typeface="Arial" pitchFamily="34" charset="0"/>
                          <a:ea typeface="微软雅黑" pitchFamily="34" charset="-122"/>
                          <a:cs typeface="Arial" pitchFamily="34" charset="0"/>
                        </a:rPr>
                        <a:t>患者组</a:t>
                      </a:r>
                      <a:endParaRPr kumimoji="0" lang="zh-CN" altLang="da-DK" sz="2400" b="0" i="0" u="none" strike="noStrike" cap="none" normalizeH="0" baseline="0" dirty="0">
                        <a:ln>
                          <a:noFill/>
                        </a:ln>
                        <a:solidFill>
                          <a:schemeClr val="tx1"/>
                        </a:solidFill>
                        <a:effectLst/>
                        <a:latin typeface="Arial" pitchFamily="34" charset="0"/>
                        <a:ea typeface="微软雅黑" pitchFamily="34" charset="-122"/>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a:ln>
                            <a:noFill/>
                          </a:ln>
                          <a:solidFill>
                            <a:schemeClr val="bg1"/>
                          </a:solidFill>
                          <a:effectLst/>
                          <a:latin typeface="Arial" pitchFamily="34" charset="0"/>
                          <a:ea typeface="微软雅黑" pitchFamily="34" charset="-122"/>
                          <a:cs typeface="Arial" pitchFamily="34" charset="0"/>
                        </a:rPr>
                        <a:t>基本治疗</a:t>
                      </a:r>
                      <a:endParaRPr kumimoji="0" lang="da-DK" altLang="zh-CN" sz="2400" b="1" i="0" u="none" strike="noStrike" cap="none" normalizeH="0" baseline="0" dirty="0">
                        <a:ln>
                          <a:noFill/>
                        </a:ln>
                        <a:solidFill>
                          <a:schemeClr val="bg1"/>
                        </a:solidFill>
                        <a:effectLst/>
                        <a:latin typeface="Arial" pitchFamily="34" charset="0"/>
                        <a:ea typeface="微软雅黑" pitchFamily="34" charset="-122"/>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da-DK" sz="2400" b="0" i="0" u="none" strike="noStrike" cap="none" normalizeH="0" baseline="0" dirty="0">
                          <a:ln>
                            <a:noFill/>
                          </a:ln>
                          <a:solidFill>
                            <a:srgbClr val="FFFFFF"/>
                          </a:solidFill>
                          <a:effectLst/>
                          <a:latin typeface="Arial" pitchFamily="34" charset="0"/>
                          <a:ea typeface="微软雅黑" pitchFamily="34" charset="-122"/>
                          <a:cs typeface="Arial" pitchFamily="34" charset="0"/>
                        </a:rPr>
                        <a:t>推荐</a:t>
                      </a:r>
                      <a:endParaRPr kumimoji="0" lang="zh-CN" altLang="da-DK" sz="2400" b="0" i="0" u="none" strike="noStrike" cap="none" normalizeH="0" baseline="0" dirty="0">
                        <a:ln>
                          <a:noFill/>
                        </a:ln>
                        <a:solidFill>
                          <a:schemeClr val="tx1"/>
                        </a:solidFill>
                        <a:effectLst/>
                        <a:latin typeface="Arial" pitchFamily="34" charset="0"/>
                        <a:ea typeface="微软雅黑" pitchFamily="34" charset="-122"/>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da-DK" sz="2400" b="0" i="0" u="none" strike="noStrike" cap="none" normalizeH="0" baseline="0" dirty="0">
                          <a:ln>
                            <a:noFill/>
                          </a:ln>
                          <a:solidFill>
                            <a:srgbClr val="FFFFFF"/>
                          </a:solidFill>
                          <a:effectLst/>
                          <a:latin typeface="Arial" pitchFamily="34" charset="0"/>
                          <a:ea typeface="微软雅黑" pitchFamily="34" charset="-122"/>
                          <a:cs typeface="Arial" pitchFamily="34" charset="0"/>
                        </a:rPr>
                        <a:t>取决于当地指南</a:t>
                      </a:r>
                      <a:endParaRPr kumimoji="0" lang="da-DK" altLang="zh-CN" sz="2400" b="0" i="0" u="none" strike="noStrike" cap="none" normalizeH="0" baseline="0" dirty="0">
                        <a:ln>
                          <a:noFill/>
                        </a:ln>
                        <a:solidFill>
                          <a:schemeClr val="tx1"/>
                        </a:solidFill>
                        <a:effectLst/>
                        <a:latin typeface="Arial" pitchFamily="34" charset="0"/>
                        <a:ea typeface="微软雅黑" pitchFamily="34" charset="-122"/>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99536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da-DK" altLang="zh-CN" sz="2000" b="0" i="0" u="none" strike="noStrike" cap="none" normalizeH="0" baseline="0" dirty="0">
                          <a:ln>
                            <a:noFill/>
                          </a:ln>
                          <a:solidFill>
                            <a:srgbClr val="000000"/>
                          </a:solidFill>
                          <a:effectLst/>
                          <a:latin typeface="Arial" pitchFamily="34" charset="0"/>
                          <a:ea typeface="微软雅黑" pitchFamily="34" charset="-122"/>
                          <a:cs typeface="Arial" pitchFamily="34" charset="0"/>
                        </a:rPr>
                        <a:t>A</a:t>
                      </a:r>
                      <a:endParaRPr kumimoji="0" lang="da-DK" altLang="zh-CN" sz="2000" b="0" i="0" u="none" strike="noStrike" cap="none" normalizeH="0" baseline="0" dirty="0">
                        <a:ln>
                          <a:noFill/>
                        </a:ln>
                        <a:solidFill>
                          <a:schemeClr val="tx1"/>
                        </a:solidFill>
                        <a:effectLst/>
                        <a:latin typeface="Arial" pitchFamily="34" charset="0"/>
                        <a:ea typeface="微软雅黑" pitchFamily="34" charset="-122"/>
                        <a:cs typeface="Arial" pitchFamily="34"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E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da-DK" sz="2000" b="0" i="0" u="none" strike="noStrike" cap="none" normalizeH="0" baseline="0" dirty="0">
                          <a:ln>
                            <a:noFill/>
                          </a:ln>
                          <a:solidFill>
                            <a:srgbClr val="000000"/>
                          </a:solidFill>
                          <a:effectLst/>
                          <a:latin typeface="Arial" pitchFamily="34" charset="0"/>
                          <a:ea typeface="微软雅黑" pitchFamily="34" charset="-122"/>
                          <a:cs typeface="Arial" pitchFamily="34" charset="0"/>
                        </a:rPr>
                        <a:t>戒烟</a:t>
                      </a:r>
                      <a:r>
                        <a:rPr kumimoji="0" lang="da-DK" altLang="zh-CN" sz="2000" b="0" i="0" u="none" strike="noStrike" cap="none" normalizeH="0" baseline="0" dirty="0">
                          <a:ln>
                            <a:noFill/>
                          </a:ln>
                          <a:solidFill>
                            <a:srgbClr val="000000"/>
                          </a:solidFill>
                          <a:effectLst/>
                          <a:latin typeface="Arial" pitchFamily="34" charset="0"/>
                          <a:ea typeface="微软雅黑" pitchFamily="34" charset="-122"/>
                          <a:cs typeface="Arial" pitchFamily="34" charset="0"/>
                        </a:rPr>
                        <a:t> </a:t>
                      </a:r>
                    </a:p>
                    <a:p>
                      <a:pPr marL="0" marR="0" lvl="0" indent="0" algn="ctr" defTabSz="914400" rtl="0" eaLnBrk="1" fontAlgn="base" latinLnBrk="0" hangingPunct="1">
                        <a:lnSpc>
                          <a:spcPct val="100000"/>
                        </a:lnSpc>
                        <a:spcBef>
                          <a:spcPct val="0"/>
                        </a:spcBef>
                        <a:spcAft>
                          <a:spcPct val="0"/>
                        </a:spcAft>
                        <a:buClrTx/>
                        <a:buSzTx/>
                        <a:buFontTx/>
                        <a:buNone/>
                      </a:pPr>
                      <a:r>
                        <a:rPr kumimoji="0" lang="da-DK" altLang="zh-CN" sz="2000" b="0" i="0" u="none" strike="noStrike" cap="none" normalizeH="0" baseline="0" dirty="0">
                          <a:ln>
                            <a:noFill/>
                          </a:ln>
                          <a:solidFill>
                            <a:srgbClr val="000000"/>
                          </a:solidFill>
                          <a:effectLst/>
                          <a:latin typeface="Arial" pitchFamily="34" charset="0"/>
                          <a:ea typeface="微软雅黑" pitchFamily="34" charset="-122"/>
                          <a:cs typeface="Arial" pitchFamily="34" charset="0"/>
                        </a:rPr>
                        <a:t>(</a:t>
                      </a:r>
                      <a:r>
                        <a:rPr kumimoji="0" lang="zh-CN" altLang="da-DK" sz="2000" b="0" i="0" u="none" strike="noStrike" cap="none" normalizeH="0" baseline="0" dirty="0">
                          <a:ln>
                            <a:noFill/>
                          </a:ln>
                          <a:solidFill>
                            <a:srgbClr val="000000"/>
                          </a:solidFill>
                          <a:effectLst/>
                          <a:latin typeface="Arial" pitchFamily="34" charset="0"/>
                          <a:ea typeface="微软雅黑" pitchFamily="34" charset="-122"/>
                          <a:cs typeface="Arial" pitchFamily="34" charset="0"/>
                        </a:rPr>
                        <a:t>可包含药物治疗</a:t>
                      </a:r>
                      <a:r>
                        <a:rPr kumimoji="0" lang="da-DK" altLang="zh-CN" sz="2000" b="0" i="0" u="none" strike="noStrike" cap="none" normalizeH="0" baseline="0" dirty="0">
                          <a:ln>
                            <a:noFill/>
                          </a:ln>
                          <a:solidFill>
                            <a:srgbClr val="000000"/>
                          </a:solidFill>
                          <a:effectLst/>
                          <a:latin typeface="Arial" pitchFamily="34" charset="0"/>
                          <a:ea typeface="微软雅黑" pitchFamily="34" charset="-122"/>
                          <a:cs typeface="Arial" pitchFamily="34" charset="0"/>
                        </a:rPr>
                        <a:t>)</a:t>
                      </a:r>
                      <a:endParaRPr kumimoji="0" lang="da-DK" altLang="zh-CN" sz="2000" b="0" i="0" u="none" strike="noStrike" cap="none" normalizeH="0" baseline="0" dirty="0">
                        <a:ln>
                          <a:noFill/>
                        </a:ln>
                        <a:solidFill>
                          <a:schemeClr val="tx1"/>
                        </a:solidFill>
                        <a:effectLst/>
                        <a:latin typeface="Arial" pitchFamily="34" charset="0"/>
                        <a:ea typeface="微软雅黑" pitchFamily="34" charset="-122"/>
                        <a:cs typeface="Arial" pitchFamily="34"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E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da-DK" sz="2000" b="0" i="0" u="none" strike="noStrike" cap="none" normalizeH="0" baseline="0" dirty="0">
                          <a:ln>
                            <a:noFill/>
                          </a:ln>
                          <a:solidFill>
                            <a:srgbClr val="000000"/>
                          </a:solidFill>
                          <a:effectLst/>
                          <a:latin typeface="Arial" pitchFamily="34" charset="0"/>
                          <a:ea typeface="微软雅黑" pitchFamily="34" charset="-122"/>
                          <a:cs typeface="Arial" pitchFamily="34" charset="0"/>
                        </a:rPr>
                        <a:t>体力活动</a:t>
                      </a:r>
                      <a:endParaRPr kumimoji="0" lang="zh-CN" altLang="da-DK" sz="2000" b="0" i="0" u="none" strike="noStrike" cap="none" normalizeH="0" baseline="0" dirty="0">
                        <a:ln>
                          <a:noFill/>
                        </a:ln>
                        <a:solidFill>
                          <a:schemeClr val="tx1"/>
                        </a:solidFill>
                        <a:effectLst/>
                        <a:latin typeface="Arial" pitchFamily="34" charset="0"/>
                        <a:ea typeface="微软雅黑" pitchFamily="34" charset="-122"/>
                        <a:cs typeface="Arial" pitchFamily="34"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E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da-DK" sz="2000" b="0" i="0" u="none" strike="noStrike" cap="none" normalizeH="0" baseline="0" dirty="0">
                          <a:ln>
                            <a:noFill/>
                          </a:ln>
                          <a:solidFill>
                            <a:srgbClr val="000000"/>
                          </a:solidFill>
                          <a:effectLst/>
                          <a:latin typeface="Arial" pitchFamily="34" charset="0"/>
                          <a:ea typeface="微软雅黑" pitchFamily="34" charset="-122"/>
                          <a:cs typeface="Arial" pitchFamily="34" charset="0"/>
                        </a:rPr>
                        <a:t>流感疫苗</a:t>
                      </a:r>
                    </a:p>
                    <a:p>
                      <a:pPr marL="0" marR="0" lvl="0" indent="0" algn="ctr" defTabSz="914400" rtl="0" eaLnBrk="1" fontAlgn="base" latinLnBrk="0" hangingPunct="1">
                        <a:lnSpc>
                          <a:spcPct val="100000"/>
                        </a:lnSpc>
                        <a:spcBef>
                          <a:spcPct val="0"/>
                        </a:spcBef>
                        <a:spcAft>
                          <a:spcPct val="0"/>
                        </a:spcAft>
                        <a:buClrTx/>
                        <a:buSzTx/>
                        <a:buFontTx/>
                        <a:buNone/>
                      </a:pPr>
                      <a:r>
                        <a:rPr kumimoji="0" lang="zh-CN" altLang="da-DK" sz="2000" b="0" i="0" u="none" strike="noStrike" cap="none" normalizeH="0" baseline="0" dirty="0">
                          <a:ln>
                            <a:noFill/>
                          </a:ln>
                          <a:solidFill>
                            <a:srgbClr val="000000"/>
                          </a:solidFill>
                          <a:effectLst/>
                          <a:latin typeface="Arial" pitchFamily="34" charset="0"/>
                          <a:ea typeface="微软雅黑" pitchFamily="34" charset="-122"/>
                          <a:cs typeface="Arial" pitchFamily="34" charset="0"/>
                        </a:rPr>
                        <a:t>肺炎疫苗</a:t>
                      </a:r>
                      <a:endParaRPr kumimoji="0" lang="zh-CN" altLang="da-DK" sz="2000" b="0" i="0" u="none" strike="noStrike" cap="none" normalizeH="0" baseline="0" dirty="0">
                        <a:ln>
                          <a:noFill/>
                        </a:ln>
                        <a:solidFill>
                          <a:schemeClr val="tx1"/>
                        </a:solidFill>
                        <a:effectLst/>
                        <a:latin typeface="Arial" pitchFamily="34" charset="0"/>
                        <a:ea typeface="微软雅黑" pitchFamily="34" charset="-122"/>
                        <a:cs typeface="Arial" pitchFamily="34"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CDEC"/>
                    </a:solidFill>
                  </a:tcPr>
                </a:tc>
                <a:extLst>
                  <a:ext uri="{0D108BD9-81ED-4DB2-BD59-A6C34878D82A}">
                    <a16:rowId xmlns:a16="http://schemas.microsoft.com/office/drawing/2014/main" val="10001"/>
                  </a:ext>
                </a:extLst>
              </a:tr>
              <a:tr h="108108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da-DK" altLang="zh-CN" sz="2000" b="0" i="0" u="none" strike="noStrike" cap="none" normalizeH="0" baseline="0">
                          <a:ln>
                            <a:noFill/>
                          </a:ln>
                          <a:solidFill>
                            <a:srgbClr val="000000"/>
                          </a:solidFill>
                          <a:effectLst/>
                          <a:latin typeface="Arial" pitchFamily="34" charset="0"/>
                          <a:ea typeface="微软雅黑" pitchFamily="34" charset="-122"/>
                          <a:cs typeface="Arial" pitchFamily="34" charset="0"/>
                        </a:rPr>
                        <a:t>B, C, D</a:t>
                      </a:r>
                      <a:endParaRPr kumimoji="0" lang="da-DK" altLang="zh-CN" sz="2000" b="0" i="0" u="none" strike="noStrike" cap="none" normalizeH="0" baseline="0">
                        <a:ln>
                          <a:noFill/>
                        </a:ln>
                        <a:solidFill>
                          <a:schemeClr val="tx1"/>
                        </a:solidFill>
                        <a:effectLst/>
                        <a:latin typeface="Arial" pitchFamily="34" charset="0"/>
                        <a:ea typeface="微软雅黑" pitchFamily="34" charset="-122"/>
                        <a:cs typeface="Arial" pitchFamily="34"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da-DK" sz="2000" b="0" i="0" u="none" strike="noStrike" cap="none" normalizeH="0" baseline="0" dirty="0">
                          <a:ln>
                            <a:noFill/>
                          </a:ln>
                          <a:solidFill>
                            <a:srgbClr val="000000"/>
                          </a:solidFill>
                          <a:effectLst/>
                          <a:latin typeface="Arial" pitchFamily="34" charset="0"/>
                          <a:ea typeface="微软雅黑" pitchFamily="34" charset="-122"/>
                          <a:cs typeface="Arial" pitchFamily="34" charset="0"/>
                        </a:rPr>
                        <a:t>戒烟 </a:t>
                      </a:r>
                      <a:endParaRPr kumimoji="0" lang="en-US" altLang="zh-CN" sz="2000" b="0" i="0" u="none" strike="noStrike" cap="none" normalizeH="0" baseline="0" dirty="0">
                        <a:ln>
                          <a:noFill/>
                        </a:ln>
                        <a:solidFill>
                          <a:srgbClr val="000000"/>
                        </a:solidFill>
                        <a:effectLst/>
                        <a:latin typeface="Arial" pitchFamily="34" charset="0"/>
                        <a:ea typeface="微软雅黑" pitchFamily="34" charset="-122"/>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pPr>
                      <a:r>
                        <a:rPr kumimoji="0" lang="da-DK" altLang="zh-CN" sz="2000" b="0" i="0" u="none" strike="noStrike" cap="none" normalizeH="0" baseline="0" dirty="0">
                          <a:ln>
                            <a:noFill/>
                          </a:ln>
                          <a:solidFill>
                            <a:srgbClr val="000000"/>
                          </a:solidFill>
                          <a:effectLst/>
                          <a:latin typeface="Arial" pitchFamily="34" charset="0"/>
                          <a:ea typeface="微软雅黑" pitchFamily="34" charset="-122"/>
                          <a:cs typeface="Arial" pitchFamily="34" charset="0"/>
                        </a:rPr>
                        <a:t>(</a:t>
                      </a:r>
                      <a:r>
                        <a:rPr kumimoji="0" lang="zh-CN" altLang="da-DK" sz="2000" b="0" i="0" u="none" strike="noStrike" cap="none" normalizeH="0" baseline="0" dirty="0">
                          <a:ln>
                            <a:noFill/>
                          </a:ln>
                          <a:solidFill>
                            <a:srgbClr val="000000"/>
                          </a:solidFill>
                          <a:effectLst/>
                          <a:latin typeface="Arial" pitchFamily="34" charset="0"/>
                          <a:ea typeface="微软雅黑" pitchFamily="34" charset="-122"/>
                          <a:cs typeface="Arial" pitchFamily="34" charset="0"/>
                        </a:rPr>
                        <a:t>可包含药物治疗</a:t>
                      </a:r>
                      <a:r>
                        <a:rPr kumimoji="0" lang="da-DK" altLang="zh-CN" sz="2000" b="0" i="0" u="none" strike="noStrike" cap="none" normalizeH="0" baseline="0" dirty="0">
                          <a:ln>
                            <a:noFill/>
                          </a:ln>
                          <a:solidFill>
                            <a:srgbClr val="000000"/>
                          </a:solidFill>
                          <a:effectLst/>
                          <a:latin typeface="Arial" pitchFamily="34" charset="0"/>
                          <a:ea typeface="微软雅黑" pitchFamily="34" charset="-122"/>
                          <a:cs typeface="Arial" pitchFamily="34" charset="0"/>
                        </a:rPr>
                        <a:t>)</a:t>
                      </a:r>
                    </a:p>
                    <a:p>
                      <a:pPr marL="0" marR="0" lvl="0" indent="0" algn="ctr" defTabSz="914400" rtl="0" eaLnBrk="1" fontAlgn="base" latinLnBrk="0" hangingPunct="1">
                        <a:lnSpc>
                          <a:spcPct val="100000"/>
                        </a:lnSpc>
                        <a:spcBef>
                          <a:spcPct val="0"/>
                        </a:spcBef>
                        <a:spcAft>
                          <a:spcPct val="0"/>
                        </a:spcAft>
                        <a:buClrTx/>
                        <a:buSzTx/>
                        <a:buFontTx/>
                        <a:buNone/>
                      </a:pPr>
                      <a:r>
                        <a:rPr kumimoji="0" lang="zh-CN" altLang="da-DK" sz="2000" b="0" i="0" u="none" strike="noStrike" cap="none" normalizeH="0" baseline="0" dirty="0">
                          <a:ln>
                            <a:noFill/>
                          </a:ln>
                          <a:solidFill>
                            <a:srgbClr val="000000"/>
                          </a:solidFill>
                          <a:effectLst/>
                          <a:latin typeface="Arial" pitchFamily="34" charset="0"/>
                          <a:ea typeface="微软雅黑" pitchFamily="34" charset="-122"/>
                          <a:cs typeface="Arial" pitchFamily="34" charset="0"/>
                        </a:rPr>
                        <a:t>肺康复</a:t>
                      </a:r>
                      <a:endParaRPr kumimoji="0" lang="zh-CN" altLang="da-DK" sz="2000" b="0" i="0" u="none" strike="noStrike" cap="none" normalizeH="0" baseline="0" dirty="0">
                        <a:ln>
                          <a:noFill/>
                        </a:ln>
                        <a:solidFill>
                          <a:schemeClr val="tx1"/>
                        </a:solidFill>
                        <a:effectLst/>
                        <a:latin typeface="Arial" pitchFamily="34" charset="0"/>
                        <a:ea typeface="微软雅黑" pitchFamily="34" charset="-122"/>
                        <a:cs typeface="Arial" pitchFamily="34"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da-DK" sz="2000" b="0" i="0" u="none" strike="noStrike" cap="none" normalizeH="0" baseline="0" dirty="0">
                          <a:ln>
                            <a:noFill/>
                          </a:ln>
                          <a:solidFill>
                            <a:srgbClr val="000000"/>
                          </a:solidFill>
                          <a:effectLst/>
                          <a:latin typeface="Arial" pitchFamily="34" charset="0"/>
                          <a:ea typeface="微软雅黑" pitchFamily="34" charset="-122"/>
                          <a:cs typeface="Arial" pitchFamily="34" charset="0"/>
                        </a:rPr>
                        <a:t>体力活动</a:t>
                      </a:r>
                      <a:endParaRPr kumimoji="0" lang="zh-CN" altLang="da-DK" sz="2000" b="0" i="0" u="none" strike="noStrike" cap="none" normalizeH="0" baseline="0" dirty="0">
                        <a:ln>
                          <a:noFill/>
                        </a:ln>
                        <a:solidFill>
                          <a:schemeClr val="tx1"/>
                        </a:solidFill>
                        <a:effectLst/>
                        <a:latin typeface="Arial" pitchFamily="34" charset="0"/>
                        <a:ea typeface="微软雅黑" pitchFamily="34" charset="-122"/>
                        <a:cs typeface="Arial" pitchFamily="34"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da-DK" sz="2000" b="0" i="0" u="none" strike="noStrike" cap="none" normalizeH="0" baseline="0" dirty="0">
                          <a:ln>
                            <a:noFill/>
                          </a:ln>
                          <a:solidFill>
                            <a:srgbClr val="000000"/>
                          </a:solidFill>
                          <a:effectLst/>
                          <a:latin typeface="Arial" pitchFamily="34" charset="0"/>
                          <a:ea typeface="微软雅黑" pitchFamily="34" charset="-122"/>
                          <a:cs typeface="Arial" pitchFamily="34" charset="0"/>
                        </a:rPr>
                        <a:t>流感疫苗</a:t>
                      </a:r>
                    </a:p>
                    <a:p>
                      <a:pPr marL="0" marR="0" lvl="0" indent="0" algn="ctr" defTabSz="914400" rtl="0" eaLnBrk="1" fontAlgn="base" latinLnBrk="0" hangingPunct="1">
                        <a:lnSpc>
                          <a:spcPct val="100000"/>
                        </a:lnSpc>
                        <a:spcBef>
                          <a:spcPct val="0"/>
                        </a:spcBef>
                        <a:spcAft>
                          <a:spcPct val="0"/>
                        </a:spcAft>
                        <a:buClrTx/>
                        <a:buSzTx/>
                        <a:buFontTx/>
                        <a:buNone/>
                      </a:pPr>
                      <a:r>
                        <a:rPr kumimoji="0" lang="zh-CN" altLang="da-DK" sz="2000" b="0" i="0" u="none" strike="noStrike" cap="none" normalizeH="0" baseline="0" dirty="0">
                          <a:ln>
                            <a:noFill/>
                          </a:ln>
                          <a:solidFill>
                            <a:srgbClr val="000000"/>
                          </a:solidFill>
                          <a:effectLst/>
                          <a:latin typeface="Arial" pitchFamily="34" charset="0"/>
                          <a:ea typeface="微软雅黑" pitchFamily="34" charset="-122"/>
                          <a:cs typeface="Arial" pitchFamily="34" charset="0"/>
                        </a:rPr>
                        <a:t>肺炎疫苗</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F6"/>
                    </a:solidFill>
                  </a:tcPr>
                </a:tc>
                <a:extLst>
                  <a:ext uri="{0D108BD9-81ED-4DB2-BD59-A6C34878D82A}">
                    <a16:rowId xmlns:a16="http://schemas.microsoft.com/office/drawing/2014/main" val="10002"/>
                  </a:ext>
                </a:extLst>
              </a:tr>
            </a:tbl>
          </a:graphicData>
        </a:graphic>
      </p:graphicFrame>
      <p:sp>
        <p:nvSpPr>
          <p:cNvPr id="4" name="灯片编号占位符 1">
            <a:extLst>
              <a:ext uri="{FF2B5EF4-FFF2-40B4-BE49-F238E27FC236}">
                <a16:creationId xmlns:a16="http://schemas.microsoft.com/office/drawing/2014/main" id="{EB10C69A-E216-4BFA-BAA3-1E7A328EB804}"/>
              </a:ext>
            </a:extLst>
          </p:cNvPr>
          <p:cNvSpPr txBox="1"/>
          <p:nvPr/>
        </p:nvSpPr>
        <p:spPr>
          <a:xfrm>
            <a:off x="0" y="6497638"/>
            <a:ext cx="5414963" cy="360362"/>
          </a:xfrm>
          <a:prstGeom prst="rect">
            <a:avLst/>
          </a:prstGeom>
        </p:spPr>
        <p:txBody>
          <a:bodyPr anchor="ctr"/>
          <a:lstStyle>
            <a:defPPr>
              <a:defRPr lang="zh-CN"/>
            </a:defPPr>
            <a:lvl1pPr marL="0" algn="r" defTabSz="914400" rtl="0" eaLnBrk="1" latinLnBrk="0" hangingPunct="1">
              <a:defRPr sz="1200" kern="1200">
                <a:solidFill>
                  <a:schemeClr val="tx1"/>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fontAlgn="auto">
              <a:spcBef>
                <a:spcPts val="0"/>
              </a:spcBef>
              <a:spcAft>
                <a:spcPts val="0"/>
              </a:spcAft>
              <a:defRPr/>
            </a:pPr>
            <a:r>
              <a:rPr lang="en-US" altLang="zh-CN" sz="1100" dirty="0">
                <a:latin typeface="+mj-ea"/>
                <a:ea typeface="+mj-ea"/>
                <a:cs typeface="Times New Roman" pitchFamily="18" charset="0"/>
              </a:rPr>
              <a:t>GOLD 2015</a:t>
            </a:r>
            <a:endParaRPr lang="zh-CN" altLang="en-US" dirty="0">
              <a:latin typeface="+mj-ea"/>
              <a:ea typeface="+mj-ea"/>
            </a:endParaRPr>
          </a:p>
        </p:txBody>
      </p:sp>
      <p:sp>
        <p:nvSpPr>
          <p:cNvPr id="54297" name="Slide Number Placeholder 8">
            <a:extLst>
              <a:ext uri="{FF2B5EF4-FFF2-40B4-BE49-F238E27FC236}">
                <a16:creationId xmlns:a16="http://schemas.microsoft.com/office/drawing/2014/main" id="{2DD2A7C4-4BA0-4692-AB41-CDD20843CBBF}"/>
              </a:ext>
            </a:extLst>
          </p:cNvPr>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a:defRPr/>
            </a:pPr>
            <a:fld id="{9868ECB9-5EBF-465B-85C3-27059DD26925}" type="slidenum">
              <a:rPr lang="zh-CN" altLang="en-US" smtClean="0"/>
              <a:pPr>
                <a:defRPr/>
              </a:pPr>
              <a:t>34</a:t>
            </a:fld>
            <a:endParaRPr lang="zh-CN" altLang="en-US"/>
          </a:p>
        </p:txBody>
      </p:sp>
    </p:spTree>
    <p:extLst>
      <p:ext uri="{BB962C8B-B14F-4D97-AF65-F5344CB8AC3E}">
        <p14:creationId xmlns:p14="http://schemas.microsoft.com/office/powerpoint/2010/main" val="725562196"/>
      </p:ext>
    </p:extLst>
  </p:cSld>
  <p:clrMapOvr>
    <a:masterClrMapping/>
  </p:clrMapOvr>
  <p:transition spd="slow">
    <p:wipe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2536" y="188640"/>
            <a:ext cx="8229600" cy="1143000"/>
          </a:xfrm>
        </p:spPr>
        <p:txBody>
          <a:bodyPr>
            <a:normAutofit/>
          </a:bodyPr>
          <a:lstStyle/>
          <a:p>
            <a:r>
              <a:rPr lang="en-US" sz="3200" b="1" dirty="0">
                <a:latin typeface="微软雅黑" panose="020B0503020204020204" pitchFamily="34" charset="-122"/>
                <a:ea typeface="微软雅黑" panose="020B0503020204020204" pitchFamily="34" charset="-122"/>
              </a:rPr>
              <a:t>GOLD 2017</a:t>
            </a:r>
            <a:r>
              <a:rPr lang="zh-CN" altLang="en-US" sz="3200" b="1" dirty="0">
                <a:latin typeface="微软雅黑" panose="020B0503020204020204" pitchFamily="34" charset="-122"/>
                <a:ea typeface="微软雅黑" panose="020B0503020204020204" pitchFamily="34" charset="-122"/>
              </a:rPr>
              <a:t>版诊疗策略药物治疗方案</a:t>
            </a:r>
            <a:endParaRPr lang="en-US" sz="3200" b="1" dirty="0">
              <a:latin typeface="微软雅黑" panose="020B0503020204020204" pitchFamily="34" charset="-122"/>
              <a:ea typeface="微软雅黑" panose="020B0503020204020204" pitchFamily="34" charset="-122"/>
            </a:endParaRPr>
          </a:p>
        </p:txBody>
      </p:sp>
      <p:sp>
        <p:nvSpPr>
          <p:cNvPr id="5" name="矩形 4"/>
          <p:cNvSpPr/>
          <p:nvPr/>
        </p:nvSpPr>
        <p:spPr>
          <a:xfrm>
            <a:off x="78916" y="6596390"/>
            <a:ext cx="7037882" cy="246221"/>
          </a:xfrm>
          <a:prstGeom prst="rect">
            <a:avLst/>
          </a:prstGeom>
        </p:spPr>
        <p:txBody>
          <a:bodyPr wrap="square">
            <a:spAutoFit/>
          </a:bodyPr>
          <a:lstStyle/>
          <a:p>
            <a:r>
              <a:rPr lang="en-US" altLang="zh-CN" sz="1000" dirty="0"/>
              <a:t>GOLD 2017  Global Strategy for the Diagnosis, Management and Prevention of COPD</a:t>
            </a:r>
          </a:p>
        </p:txBody>
      </p:sp>
      <p:pic>
        <p:nvPicPr>
          <p:cNvPr id="3075" name="Picture 3"/>
          <p:cNvPicPr>
            <a:picLocks noChangeAspect="1" noChangeArrowheads="1"/>
          </p:cNvPicPr>
          <p:nvPr/>
        </p:nvPicPr>
        <p:blipFill>
          <a:blip r:embed="rId2"/>
          <a:srcRect/>
          <a:stretch>
            <a:fillRect/>
          </a:stretch>
        </p:blipFill>
        <p:spPr bwMode="auto">
          <a:xfrm>
            <a:off x="1000100" y="1142984"/>
            <a:ext cx="7258166" cy="4929222"/>
          </a:xfrm>
          <a:prstGeom prst="rect">
            <a:avLst/>
          </a:prstGeom>
          <a:noFill/>
          <a:ln w="9525">
            <a:noFill/>
            <a:miter lim="800000"/>
            <a:headEnd/>
            <a:tailEnd/>
          </a:ln>
          <a:effectLst/>
        </p:spPr>
      </p:pic>
    </p:spTree>
    <p:extLst>
      <p:ext uri="{BB962C8B-B14F-4D97-AF65-F5344CB8AC3E}">
        <p14:creationId xmlns:p14="http://schemas.microsoft.com/office/powerpoint/2010/main" val="21695398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灯片编号占位符 2">
            <a:extLst>
              <a:ext uri="{FF2B5EF4-FFF2-40B4-BE49-F238E27FC236}">
                <a16:creationId xmlns:a16="http://schemas.microsoft.com/office/drawing/2014/main" id="{E2B01BD6-E61D-4BDC-A970-351E073BB382}"/>
              </a:ext>
            </a:extLst>
          </p:cNvPr>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a:defRPr/>
            </a:pPr>
            <a:fld id="{520A7077-6EB5-41AE-8688-6E1CD73E4C5A}" type="slidenum">
              <a:rPr lang="zh-CN" altLang="en-US" smtClean="0">
                <a:latin typeface="微软雅黑" panose="020B0503020204020204" pitchFamily="34" charset="-122"/>
                <a:ea typeface="微软雅黑" panose="020B0503020204020204" pitchFamily="34" charset="-122"/>
              </a:rPr>
              <a:pPr>
                <a:defRPr/>
              </a:pPr>
              <a:t>36</a:t>
            </a:fld>
            <a:endParaRPr lang="zh-CN" altLang="en-US">
              <a:latin typeface="微软雅黑" panose="020B0503020204020204" pitchFamily="34" charset="-122"/>
              <a:ea typeface="微软雅黑" panose="020B0503020204020204" pitchFamily="34" charset="-122"/>
            </a:endParaRPr>
          </a:p>
        </p:txBody>
      </p:sp>
      <p:sp>
        <p:nvSpPr>
          <p:cNvPr id="22" name="内容占位符 2">
            <a:extLst>
              <a:ext uri="{FF2B5EF4-FFF2-40B4-BE49-F238E27FC236}">
                <a16:creationId xmlns:a16="http://schemas.microsoft.com/office/drawing/2014/main" id="{DB5FA60C-2F71-47FD-A162-99CB2E228E81}"/>
              </a:ext>
            </a:extLst>
          </p:cNvPr>
          <p:cNvSpPr>
            <a:spLocks noGrp="1"/>
          </p:cNvSpPr>
          <p:nvPr>
            <p:ph idx="1"/>
          </p:nvPr>
        </p:nvSpPr>
        <p:spPr>
          <a:xfrm>
            <a:off x="827584" y="1344191"/>
            <a:ext cx="7307659" cy="479425"/>
          </a:xfrm>
          <a:ln>
            <a:miter/>
          </a:ln>
        </p:spPr>
        <p:txBody>
          <a:bodyPr>
            <a:normAutofit fontScale="77500" lnSpcReduction="20000"/>
          </a:bodyPr>
          <a:lstStyle/>
          <a:p>
            <a:pPr>
              <a:buFont typeface="Arial" panose="020B0604020202020204" pitchFamily="34" charset="0"/>
              <a:buNone/>
              <a:defRPr/>
            </a:pPr>
            <a:r>
              <a:rPr lang="zh-CN" altLang="en-US" b="1" dirty="0">
                <a:latin typeface="微软雅黑" pitchFamily="34" charset="-122"/>
                <a:ea typeface="微软雅黑" pitchFamily="34" charset="-122"/>
              </a:rPr>
              <a:t>吸入疗法与口服药效持续时间相当，但是具有以下优点：</a:t>
            </a:r>
            <a:endParaRPr lang="en-US" altLang="zh-CN" b="1" dirty="0">
              <a:latin typeface="微软雅黑" pitchFamily="34" charset="-122"/>
              <a:ea typeface="微软雅黑" pitchFamily="34" charset="-122"/>
            </a:endParaRPr>
          </a:p>
          <a:p>
            <a:pPr>
              <a:buFont typeface="Arial" panose="020B0604020202020204" pitchFamily="34" charset="0"/>
              <a:buNone/>
              <a:defRPr/>
            </a:pPr>
            <a:endParaRPr lang="zh-CN" altLang="en-US" sz="1600" b="1" dirty="0">
              <a:latin typeface="微软雅黑" pitchFamily="34" charset="-122"/>
              <a:ea typeface="微软雅黑" pitchFamily="34" charset="-122"/>
            </a:endParaRPr>
          </a:p>
        </p:txBody>
      </p:sp>
      <p:graphicFrame>
        <p:nvGraphicFramePr>
          <p:cNvPr id="23" name="图示 22">
            <a:extLst>
              <a:ext uri="{FF2B5EF4-FFF2-40B4-BE49-F238E27FC236}">
                <a16:creationId xmlns:a16="http://schemas.microsoft.com/office/drawing/2014/main" id="{5DDEFD6B-7110-46BC-B254-EBCAB4DB0190}"/>
              </a:ext>
            </a:extLst>
          </p:cNvPr>
          <p:cNvGraphicFramePr/>
          <p:nvPr>
            <p:extLst>
              <p:ext uri="{D42A27DB-BD31-4B8C-83A1-F6EECF244321}">
                <p14:modId xmlns:p14="http://schemas.microsoft.com/office/powerpoint/2010/main" val="2348250446"/>
              </p:ext>
            </p:extLst>
          </p:nvPr>
        </p:nvGraphicFramePr>
        <p:xfrm>
          <a:off x="1212304" y="1988840"/>
          <a:ext cx="6096000" cy="41284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8853" name="TextBox 23">
            <a:extLst>
              <a:ext uri="{FF2B5EF4-FFF2-40B4-BE49-F238E27FC236}">
                <a16:creationId xmlns:a16="http://schemas.microsoft.com/office/drawing/2014/main" id="{45F98679-8859-4F1C-A43E-1E170D1968A9}"/>
              </a:ext>
            </a:extLst>
          </p:cNvPr>
          <p:cNvSpPr txBox="1">
            <a:spLocks noChangeArrowheads="1"/>
          </p:cNvSpPr>
          <p:nvPr/>
        </p:nvSpPr>
        <p:spPr bwMode="auto">
          <a:xfrm>
            <a:off x="0" y="6381750"/>
            <a:ext cx="79200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Font typeface="Arial" panose="020B0604020202020204" pitchFamily="34" charset="0"/>
              <a:buNone/>
            </a:pPr>
            <a:r>
              <a:rPr lang="zh-CN" altLang="en-US" sz="1000">
                <a:latin typeface="微软雅黑" panose="020B0503020204020204" pitchFamily="34" charset="-122"/>
                <a:ea typeface="微软雅黑" panose="020B0503020204020204" pitchFamily="34" charset="-122"/>
              </a:rPr>
              <a:t>愈森洋</a:t>
            </a:r>
            <a:r>
              <a:rPr lang="en-US" altLang="zh-CN" sz="1000">
                <a:latin typeface="微软雅黑" panose="020B0503020204020204" pitchFamily="34" charset="-122"/>
                <a:ea typeface="微软雅黑" panose="020B0503020204020204" pitchFamily="34" charset="-122"/>
              </a:rPr>
              <a:t>.</a:t>
            </a:r>
            <a:r>
              <a:rPr lang="zh-CN" altLang="en-US" sz="1000">
                <a:latin typeface="微软雅黑" panose="020B0503020204020204" pitchFamily="34" charset="-122"/>
                <a:ea typeface="微软雅黑" panose="020B0503020204020204" pitchFamily="34" charset="-122"/>
              </a:rPr>
              <a:t>国外医学呼吸系统分册</a:t>
            </a:r>
            <a:r>
              <a:rPr lang="en-US" altLang="zh-CN" sz="1000">
                <a:latin typeface="微软雅黑" panose="020B0503020204020204" pitchFamily="34" charset="-122"/>
                <a:ea typeface="微软雅黑" panose="020B0503020204020204" pitchFamily="34" charset="-122"/>
              </a:rPr>
              <a:t>.1993;13(1):6-9.</a:t>
            </a:r>
            <a:endParaRPr lang="zh-CN" altLang="en-US" sz="1000">
              <a:latin typeface="微软雅黑" panose="020B0503020204020204" pitchFamily="34" charset="-122"/>
              <a:ea typeface="微软雅黑" panose="020B0503020204020204" pitchFamily="34" charset="-122"/>
            </a:endParaRPr>
          </a:p>
        </p:txBody>
      </p:sp>
      <p:sp>
        <p:nvSpPr>
          <p:cNvPr id="9" name="标题 1">
            <a:extLst>
              <a:ext uri="{FF2B5EF4-FFF2-40B4-BE49-F238E27FC236}">
                <a16:creationId xmlns:a16="http://schemas.microsoft.com/office/drawing/2014/main" id="{736D36D1-096F-4983-801B-8A4D1D9EE1C0}"/>
              </a:ext>
            </a:extLst>
          </p:cNvPr>
          <p:cNvSpPr txBox="1"/>
          <p:nvPr/>
        </p:nvSpPr>
        <p:spPr bwMode="auto">
          <a:xfrm>
            <a:off x="251520" y="-137222"/>
            <a:ext cx="7740352" cy="1316190"/>
          </a:xfrm>
          <a:prstGeom prst="rect">
            <a:avLst/>
          </a:prstGeom>
          <a:noFill/>
          <a:ln w="9525">
            <a:noFill/>
            <a:miter lim="800000"/>
          </a:ln>
        </p:spPr>
        <p:txBody>
          <a:bodyPr anchor="ctr">
            <a:normAutofit/>
          </a:bodyPr>
          <a:lstStyle/>
          <a:p>
            <a:pPr algn="ctr">
              <a:defRPr/>
            </a:pPr>
            <a:r>
              <a:rPr lang="zh-CN" altLang="en-US" sz="3600" b="1" dirty="0">
                <a:solidFill>
                  <a:srgbClr val="FFFF00"/>
                </a:solidFill>
                <a:latin typeface="微软雅黑" panose="020B0503020204020204" pitchFamily="34" charset="-122"/>
                <a:ea typeface="微软雅黑" panose="020B0503020204020204" pitchFamily="34" charset="-122"/>
                <a:cs typeface="Arial" pitchFamily="34" charset="0"/>
                <a:sym typeface="Arial" pitchFamily="34" charset="0"/>
              </a:rPr>
              <a:t>吸入疗法是呼吸慢病重要的给药方式</a:t>
            </a:r>
          </a:p>
        </p:txBody>
      </p:sp>
    </p:spTree>
    <p:extLst>
      <p:ext uri="{BB962C8B-B14F-4D97-AF65-F5344CB8AC3E}">
        <p14:creationId xmlns:p14="http://schemas.microsoft.com/office/powerpoint/2010/main" val="3907091207"/>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1A22AA-F512-42F9-B63F-073E6EDD9A61}"/>
              </a:ext>
            </a:extLst>
          </p:cNvPr>
          <p:cNvSpPr>
            <a:spLocks noGrp="1"/>
          </p:cNvSpPr>
          <p:nvPr>
            <p:ph type="title"/>
          </p:nvPr>
        </p:nvSpPr>
        <p:spPr/>
        <p:txBody>
          <a:bodyPr>
            <a:normAutofit/>
          </a:bodyPr>
          <a:lstStyle/>
          <a:p>
            <a:r>
              <a:rPr lang="zh-CN" altLang="en-US" sz="3600" dirty="0">
                <a:latin typeface="微软雅黑" panose="020B0503020204020204" pitchFamily="34" charset="-122"/>
                <a:ea typeface="微软雅黑" panose="020B0503020204020204" pitchFamily="34" charset="-122"/>
              </a:rPr>
              <a:t>小结</a:t>
            </a:r>
          </a:p>
        </p:txBody>
      </p:sp>
      <p:sp>
        <p:nvSpPr>
          <p:cNvPr id="3" name="内容占位符 2">
            <a:extLst>
              <a:ext uri="{FF2B5EF4-FFF2-40B4-BE49-F238E27FC236}">
                <a16:creationId xmlns:a16="http://schemas.microsoft.com/office/drawing/2014/main" id="{60154941-B18F-49D3-BD5A-CC095C788386}"/>
              </a:ext>
            </a:extLst>
          </p:cNvPr>
          <p:cNvSpPr>
            <a:spLocks noGrp="1"/>
          </p:cNvSpPr>
          <p:nvPr>
            <p:ph idx="1"/>
          </p:nvPr>
        </p:nvSpPr>
        <p:spPr>
          <a:xfrm>
            <a:off x="827584" y="1443399"/>
            <a:ext cx="8077200" cy="4525963"/>
          </a:xfrm>
        </p:spPr>
        <p:txBody>
          <a:bodyPr/>
          <a:lstStyle/>
          <a:p>
            <a:pPr>
              <a:lnSpc>
                <a:spcPct val="150000"/>
              </a:lnSpc>
            </a:pPr>
            <a:r>
              <a:rPr lang="zh-CN" altLang="en-US" sz="2400" dirty="0">
                <a:latin typeface="微软雅黑" panose="020B0503020204020204" pitchFamily="34" charset="-122"/>
                <a:ea typeface="微软雅黑" panose="020B0503020204020204" pitchFamily="34" charset="-122"/>
              </a:rPr>
              <a:t>慢阻肺是一种可防可治的慢性气道疾病，</a:t>
            </a:r>
            <a:r>
              <a:rPr lang="zh-CN" altLang="en-US" sz="2400" dirty="0">
                <a:solidFill>
                  <a:srgbClr val="FF0000"/>
                </a:solidFill>
                <a:latin typeface="微软雅黑" panose="020B0503020204020204" pitchFamily="34" charset="-122"/>
                <a:ea typeface="微软雅黑" panose="020B0503020204020204" pitchFamily="34" charset="-122"/>
              </a:rPr>
              <a:t>肺功能是诊断慢阻肺的必备条件</a:t>
            </a:r>
            <a:endParaRPr lang="en-US" altLang="zh-CN" sz="24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GOLD </a:t>
            </a:r>
            <a:r>
              <a:rPr lang="zh-CN" altLang="en-US" sz="2400" dirty="0">
                <a:latin typeface="微软雅黑" panose="020B0503020204020204" pitchFamily="34" charset="-122"/>
                <a:ea typeface="微软雅黑" panose="020B0503020204020204" pitchFamily="34" charset="-122"/>
              </a:rPr>
              <a:t>推荐积极发现慢阻肺病例，即：对有症状和</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或有危险因素的患者进行肺功能检查</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稳定期慢阻肺治疗目标是</a:t>
            </a:r>
            <a:r>
              <a:rPr lang="zh-CN" altLang="en-US" sz="2400" dirty="0">
                <a:solidFill>
                  <a:srgbClr val="FF0000"/>
                </a:solidFill>
                <a:latin typeface="微软雅黑" panose="020B0503020204020204" pitchFamily="34" charset="-122"/>
                <a:ea typeface="微软雅黑" panose="020B0503020204020204" pitchFamily="34" charset="-122"/>
              </a:rPr>
              <a:t>减轻当前症状，降低未来发作风险</a:t>
            </a:r>
            <a:endParaRPr lang="en-US" altLang="zh-CN" sz="24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cs typeface="Arial" pitchFamily="34" charset="0"/>
                <a:sym typeface="Arial" pitchFamily="34" charset="0"/>
              </a:rPr>
              <a:t>吸入疗法是呼吸慢病重要的给药方式</a:t>
            </a:r>
          </a:p>
          <a:p>
            <a:pPr>
              <a:lnSpc>
                <a:spcPct val="150000"/>
              </a:lnSpc>
            </a:pPr>
            <a:endParaRPr lang="zh-CN" altLang="en-US" sz="2400" dirty="0">
              <a:solidFill>
                <a:srgbClr val="FF0000"/>
              </a:solidFill>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20142202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WordArt 2"/>
          <p:cNvSpPr>
            <a:spLocks noChangeArrowheads="1" noChangeShapeType="1" noTextEdit="1"/>
          </p:cNvSpPr>
          <p:nvPr/>
        </p:nvSpPr>
        <p:spPr bwMode="gray">
          <a:xfrm>
            <a:off x="1763688" y="2204864"/>
            <a:ext cx="4953000" cy="609600"/>
          </a:xfrm>
          <a:prstGeom prst="rect">
            <a:avLst/>
          </a:prstGeom>
        </p:spPr>
        <p:txBody>
          <a:bodyPr wrap="none" fromWordArt="1">
            <a:prstTxWarp prst="textDeflate">
              <a:avLst>
                <a:gd name="adj" fmla="val 0"/>
              </a:avLst>
            </a:prstTxWarp>
          </a:bodyPr>
          <a:lstStyle/>
          <a:p>
            <a:r>
              <a:rPr lang="en-US" altLang="zh-CN" sz="5400" kern="10" dirty="0">
                <a:ln w="28575">
                  <a:solidFill>
                    <a:schemeClr val="hlink"/>
                  </a:solidFill>
                  <a:round/>
                  <a:headEnd/>
                  <a:tailEnd/>
                </a:ln>
                <a:latin typeface="Verdana" panose="020B0604030504040204" pitchFamily="34" charset="0"/>
                <a:ea typeface="Verdana" panose="020B0604030504040204" pitchFamily="34" charset="0"/>
                <a:cs typeface="Verdana" panose="020B0604030504040204" pitchFamily="34" charset="0"/>
              </a:rPr>
              <a:t>Thank You !</a:t>
            </a:r>
            <a:endParaRPr lang="zh-CN" altLang="en-US" sz="5400" kern="10" dirty="0">
              <a:ln w="28575">
                <a:solidFill>
                  <a:schemeClr val="hlink"/>
                </a:solidFill>
                <a:round/>
                <a:headEnd/>
                <a:tailEnd/>
              </a:ln>
              <a:latin typeface="Verdana" panose="020B0604030504040204" pitchFamily="34" charset="0"/>
              <a:cs typeface="Verdana" panose="020B0604030504040204" pitchFamily="34" charset="0"/>
            </a:endParaRPr>
          </a:p>
        </p:txBody>
      </p:sp>
      <p:sp>
        <p:nvSpPr>
          <p:cNvPr id="14" name="Text Box 3"/>
          <p:cNvSpPr txBox="1">
            <a:spLocks noChangeArrowheads="1"/>
          </p:cNvSpPr>
          <p:nvPr/>
        </p:nvSpPr>
        <p:spPr bwMode="auto">
          <a:xfrm>
            <a:off x="2218958" y="3528516"/>
            <a:ext cx="4801314" cy="1200329"/>
          </a:xfrm>
          <a:prstGeom prst="rect">
            <a:avLst/>
          </a:prstGeom>
          <a:noFill/>
          <a:ln w="9525">
            <a:noFill/>
            <a:miter lim="800000"/>
            <a:headEnd/>
            <a:tailEnd/>
          </a:ln>
          <a:effectLst/>
        </p:spPr>
        <p:txBody>
          <a:bodyPr wrap="none">
            <a:spAutoFit/>
          </a:bodyPr>
          <a:lstStyle/>
          <a:p>
            <a:pPr eaLnBrk="1" fontAlgn="auto" hangingPunct="1">
              <a:spcBef>
                <a:spcPts val="0"/>
              </a:spcBef>
              <a:spcAft>
                <a:spcPts val="0"/>
              </a:spcAft>
              <a:defRPr/>
            </a:pPr>
            <a:r>
              <a:rPr lang="zh-CN" altLang="en-US" sz="7200" kern="10" dirty="0">
                <a:ln w="28575">
                  <a:solidFill>
                    <a:schemeClr val="hlink"/>
                  </a:solidFill>
                  <a:round/>
                  <a:headEnd/>
                  <a:tailEnd/>
                </a:ln>
                <a:latin typeface="Verdana" panose="020B0604030504040204" pitchFamily="34" charset="0"/>
                <a:ea typeface="Verdana" panose="020B0604030504040204" pitchFamily="34" charset="0"/>
                <a:cs typeface="Verdana" panose="020B0604030504040204" pitchFamily="34" charset="0"/>
              </a:rPr>
              <a:t>谢谢大家！</a:t>
            </a:r>
          </a:p>
        </p:txBody>
      </p:sp>
    </p:spTree>
    <p:extLst>
      <p:ext uri="{BB962C8B-B14F-4D97-AF65-F5344CB8AC3E}">
        <p14:creationId xmlns:p14="http://schemas.microsoft.com/office/powerpoint/2010/main" val="2706288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2C851C0-A201-4BF5-BA59-1E3185A43218}"/>
              </a:ext>
            </a:extLst>
          </p:cNvPr>
          <p:cNvSpPr txBox="1">
            <a:spLocks noChangeArrowheads="1"/>
          </p:cNvSpPr>
          <p:nvPr/>
        </p:nvSpPr>
        <p:spPr>
          <a:xfrm>
            <a:off x="107504" y="149225"/>
            <a:ext cx="7632848" cy="785813"/>
          </a:xfrm>
          <a:prstGeom prst="rect">
            <a:avLst/>
          </a:prstGeom>
        </p:spPr>
        <p:txBody>
          <a:bodyPr lIns="92075" tIns="46038" rIns="92075" bIns="46038"/>
          <a:lstStyle/>
          <a:p>
            <a:pPr algn="ctr" eaLnBrk="1" hangingPunct="1">
              <a:defRPr/>
            </a:pPr>
            <a:r>
              <a:rPr lang="zh-CN" altLang="en-US" sz="3200" b="1" dirty="0">
                <a:solidFill>
                  <a:srgbClr val="FFFF00"/>
                </a:solidFill>
                <a:latin typeface="微软雅黑" panose="020B0503020204020204" pitchFamily="34" charset="-122"/>
                <a:ea typeface="微软雅黑" panose="020B0503020204020204" pitchFamily="34" charset="-122"/>
                <a:cs typeface="Arial" pitchFamily="34" charset="0"/>
              </a:rPr>
              <a:t>慢阻肺与慢性支气管炎和肺气肿密切相关</a:t>
            </a:r>
          </a:p>
        </p:txBody>
      </p:sp>
      <p:cxnSp>
        <p:nvCxnSpPr>
          <p:cNvPr id="4" name="直接连接符 3">
            <a:extLst>
              <a:ext uri="{FF2B5EF4-FFF2-40B4-BE49-F238E27FC236}">
                <a16:creationId xmlns:a16="http://schemas.microsoft.com/office/drawing/2014/main" id="{AAB23B80-1CDC-4E6A-BF8E-8F76E201D1A9}"/>
              </a:ext>
            </a:extLst>
          </p:cNvPr>
          <p:cNvCxnSpPr>
            <a:stCxn id="9" idx="6"/>
          </p:cNvCxnSpPr>
          <p:nvPr/>
        </p:nvCxnSpPr>
        <p:spPr>
          <a:xfrm>
            <a:off x="1127125" y="3151188"/>
            <a:ext cx="820738" cy="1587"/>
          </a:xfrm>
          <a:prstGeom prst="line">
            <a:avLst/>
          </a:prstGeom>
          <a:ln w="38100">
            <a:solidFill>
              <a:schemeClr val="tx1">
                <a:lumMod val="50000"/>
                <a:lumOff val="50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6A59998D-26F3-4C76-9945-11BC86EB5080}"/>
              </a:ext>
            </a:extLst>
          </p:cNvPr>
          <p:cNvCxnSpPr>
            <a:stCxn id="10" idx="6"/>
          </p:cNvCxnSpPr>
          <p:nvPr/>
        </p:nvCxnSpPr>
        <p:spPr>
          <a:xfrm>
            <a:off x="1127125" y="3937000"/>
            <a:ext cx="820738" cy="1588"/>
          </a:xfrm>
          <a:prstGeom prst="line">
            <a:avLst/>
          </a:prstGeom>
          <a:ln w="38100">
            <a:solidFill>
              <a:schemeClr val="tx1">
                <a:lumMod val="50000"/>
                <a:lumOff val="50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 name="流程图: 文档 5">
            <a:extLst>
              <a:ext uri="{FF2B5EF4-FFF2-40B4-BE49-F238E27FC236}">
                <a16:creationId xmlns:a16="http://schemas.microsoft.com/office/drawing/2014/main" id="{923A8B5F-530C-453D-B9F3-945E365DC3A4}"/>
              </a:ext>
            </a:extLst>
          </p:cNvPr>
          <p:cNvSpPr/>
          <p:nvPr/>
        </p:nvSpPr>
        <p:spPr>
          <a:xfrm>
            <a:off x="571500" y="1484313"/>
            <a:ext cx="8286750" cy="1216025"/>
          </a:xfrm>
          <a:prstGeom prst="flowChartDocument">
            <a:avLst/>
          </a:prstGeom>
          <a:solidFill>
            <a:srgbClr val="C00000"/>
          </a:solidFill>
        </p:spPr>
        <p:style>
          <a:lnRef idx="3">
            <a:schemeClr val="lt1"/>
          </a:lnRef>
          <a:fillRef idx="1">
            <a:schemeClr val="accent5"/>
          </a:fillRef>
          <a:effectRef idx="1">
            <a:schemeClr val="accent5"/>
          </a:effectRef>
          <a:fontRef idx="minor">
            <a:schemeClr val="lt1"/>
          </a:fontRef>
        </p:style>
        <p:txBody>
          <a:bodyPr anchor="ctr"/>
          <a:lstStyle/>
          <a:p>
            <a:pPr eaLnBrk="1" hangingPunct="1">
              <a:lnSpc>
                <a:spcPct val="150000"/>
              </a:lnSpc>
              <a:defRPr/>
            </a:pPr>
            <a:r>
              <a:rPr lang="zh-CN" altLang="en-US" sz="2200" b="1" dirty="0">
                <a:solidFill>
                  <a:prstClr val="white"/>
                </a:solidFill>
                <a:latin typeface="微软雅黑" pitchFamily="34" charset="-122"/>
                <a:ea typeface="微软雅黑" pitchFamily="34" charset="-122"/>
              </a:rPr>
              <a:t>以前，很多慢阻肺的定义总是强调“肺气肿”和“慢性支气管炎”</a:t>
            </a:r>
          </a:p>
        </p:txBody>
      </p:sp>
      <p:sp>
        <p:nvSpPr>
          <p:cNvPr id="7" name="矩形 14">
            <a:extLst>
              <a:ext uri="{FF2B5EF4-FFF2-40B4-BE49-F238E27FC236}">
                <a16:creationId xmlns:a16="http://schemas.microsoft.com/office/drawing/2014/main" id="{BA5E5255-5339-4566-94B6-B07D0FA99EC5}"/>
              </a:ext>
            </a:extLst>
          </p:cNvPr>
          <p:cNvSpPr>
            <a:spLocks noChangeArrowheads="1"/>
          </p:cNvSpPr>
          <p:nvPr/>
        </p:nvSpPr>
        <p:spPr bwMode="auto">
          <a:xfrm>
            <a:off x="2071688" y="2852738"/>
            <a:ext cx="6715125" cy="508000"/>
          </a:xfrm>
          <a:prstGeom prst="rect">
            <a:avLst/>
          </a:prstGeom>
          <a:solidFill>
            <a:schemeClr val="accent3">
              <a:lumMod val="20000"/>
              <a:lumOff val="80000"/>
            </a:schemeClr>
          </a:solidFill>
          <a:ln w="9525">
            <a:noFill/>
            <a:miter lim="800000"/>
          </a:ln>
        </p:spPr>
        <p:txBody>
          <a:bodyPr>
            <a:spAutoFit/>
          </a:bodyPr>
          <a:lstStyle/>
          <a:p>
            <a:pPr lvl="1" eaLnBrk="1" hangingPunct="1">
              <a:lnSpc>
                <a:spcPct val="150000"/>
              </a:lnSpc>
              <a:defRPr/>
            </a:pPr>
            <a:r>
              <a:rPr lang="zh-CN" altLang="en-US" b="1" dirty="0">
                <a:latin typeface="微软雅黑" pitchFamily="34" charset="-122"/>
                <a:ea typeface="微软雅黑" pitchFamily="34" charset="-122"/>
              </a:rPr>
              <a:t>肺气肿，只是一个病理术语，但常在临床中应用是不正确的。</a:t>
            </a:r>
          </a:p>
        </p:txBody>
      </p:sp>
      <p:sp>
        <p:nvSpPr>
          <p:cNvPr id="8" name="矩形 16">
            <a:extLst>
              <a:ext uri="{FF2B5EF4-FFF2-40B4-BE49-F238E27FC236}">
                <a16:creationId xmlns:a16="http://schemas.microsoft.com/office/drawing/2014/main" id="{412C725C-1047-4C8B-8071-3240716EE5DD}"/>
              </a:ext>
            </a:extLst>
          </p:cNvPr>
          <p:cNvSpPr>
            <a:spLocks noChangeArrowheads="1"/>
          </p:cNvSpPr>
          <p:nvPr/>
        </p:nvSpPr>
        <p:spPr bwMode="auto">
          <a:xfrm>
            <a:off x="2071688" y="3475038"/>
            <a:ext cx="6715125" cy="1754187"/>
          </a:xfrm>
          <a:prstGeom prst="rect">
            <a:avLst/>
          </a:prstGeom>
          <a:solidFill>
            <a:schemeClr val="accent3">
              <a:lumMod val="20000"/>
              <a:lumOff val="80000"/>
            </a:schemeClr>
          </a:solidFill>
          <a:ln w="9525">
            <a:noFill/>
            <a:miter lim="800000"/>
          </a:ln>
        </p:spPr>
        <p:txBody>
          <a:bodyPr>
            <a:spAutoFit/>
          </a:bodyPr>
          <a:lstStyle/>
          <a:p>
            <a:pPr lvl="1" eaLnBrk="1" hangingPunct="1">
              <a:lnSpc>
                <a:spcPct val="150000"/>
              </a:lnSpc>
              <a:defRPr/>
            </a:pPr>
            <a:r>
              <a:rPr lang="zh-CN" altLang="en-US" b="1" dirty="0">
                <a:latin typeface="微软雅黑" pitchFamily="34" charset="-122"/>
                <a:ea typeface="微软雅黑" pitchFamily="34" charset="-122"/>
              </a:rPr>
              <a:t>慢性支气管炎，指每年</a:t>
            </a:r>
            <a:r>
              <a:rPr lang="zh-CN" altLang="en-US" b="1" dirty="0">
                <a:solidFill>
                  <a:srgbClr val="FF0000"/>
                </a:solidFill>
                <a:latin typeface="微软雅黑" pitchFamily="34" charset="-122"/>
                <a:ea typeface="微软雅黑" pitchFamily="34" charset="-122"/>
              </a:rPr>
              <a:t>咳嗽、咳痰</a:t>
            </a:r>
            <a:r>
              <a:rPr lang="en-US" altLang="zh-CN" b="1" dirty="0">
                <a:solidFill>
                  <a:srgbClr val="FF0000"/>
                </a:solidFill>
                <a:latin typeface="微软雅黑" pitchFamily="34" charset="-122"/>
                <a:ea typeface="微软雅黑" pitchFamily="34" charset="-122"/>
              </a:rPr>
              <a:t>3</a:t>
            </a:r>
            <a:r>
              <a:rPr lang="zh-CN" altLang="en-US" b="1" dirty="0">
                <a:solidFill>
                  <a:srgbClr val="FF0000"/>
                </a:solidFill>
                <a:latin typeface="微软雅黑" pitchFamily="34" charset="-122"/>
                <a:ea typeface="微软雅黑" pitchFamily="34" charset="-122"/>
              </a:rPr>
              <a:t>个月以上</a:t>
            </a:r>
            <a:r>
              <a:rPr lang="zh-CN" altLang="en-US" b="1" dirty="0">
                <a:latin typeface="微软雅黑" pitchFamily="34" charset="-122"/>
                <a:ea typeface="微软雅黑" pitchFamily="34" charset="-122"/>
              </a:rPr>
              <a:t>，并</a:t>
            </a:r>
            <a:r>
              <a:rPr lang="zh-CN" altLang="en-US" b="1" dirty="0">
                <a:solidFill>
                  <a:srgbClr val="FF0000"/>
                </a:solidFill>
                <a:latin typeface="微软雅黑" pitchFamily="34" charset="-122"/>
                <a:ea typeface="微软雅黑" pitchFamily="34" charset="-122"/>
              </a:rPr>
              <a:t>连续</a:t>
            </a:r>
            <a:r>
              <a:rPr lang="en-US" altLang="zh-CN" b="1" dirty="0">
                <a:solidFill>
                  <a:srgbClr val="FF0000"/>
                </a:solidFill>
                <a:latin typeface="微软雅黑" pitchFamily="34" charset="-122"/>
                <a:ea typeface="微软雅黑" pitchFamily="34" charset="-122"/>
              </a:rPr>
              <a:t>2</a:t>
            </a:r>
            <a:r>
              <a:rPr lang="zh-CN" altLang="en-US" b="1" dirty="0">
                <a:solidFill>
                  <a:srgbClr val="FF0000"/>
                </a:solidFill>
                <a:latin typeface="微软雅黑" pitchFamily="34" charset="-122"/>
                <a:ea typeface="微软雅黑" pitchFamily="34" charset="-122"/>
              </a:rPr>
              <a:t>年</a:t>
            </a:r>
            <a:r>
              <a:rPr lang="zh-CN" altLang="en-US" b="1" dirty="0">
                <a:latin typeface="微软雅黑" pitchFamily="34" charset="-122"/>
                <a:ea typeface="微软雅黑" pitchFamily="34" charset="-122"/>
              </a:rPr>
              <a:t>者，是一个在临床和流行病学仍在应用的术语。</a:t>
            </a:r>
          </a:p>
          <a:p>
            <a:pPr lvl="1" eaLnBrk="1" hangingPunct="1">
              <a:lnSpc>
                <a:spcPct val="150000"/>
              </a:lnSpc>
              <a:defRPr/>
            </a:pPr>
            <a:r>
              <a:rPr lang="zh-CN" altLang="en-US" b="1" dirty="0">
                <a:latin typeface="微软雅黑" pitchFamily="34" charset="-122"/>
                <a:ea typeface="微软雅黑" pitchFamily="34" charset="-122"/>
              </a:rPr>
              <a:t>慢性支气管炎是慢阻肺最常见的原因，但不是所有慢支均一定发展为慢阻肺。</a:t>
            </a:r>
          </a:p>
        </p:txBody>
      </p:sp>
      <p:grpSp>
        <p:nvGrpSpPr>
          <p:cNvPr id="23560" name="Group 12">
            <a:extLst>
              <a:ext uri="{FF2B5EF4-FFF2-40B4-BE49-F238E27FC236}">
                <a16:creationId xmlns:a16="http://schemas.microsoft.com/office/drawing/2014/main" id="{94F003DD-B9BF-4F2C-9CC4-FA45CCF60FC2}"/>
              </a:ext>
            </a:extLst>
          </p:cNvPr>
          <p:cNvGrpSpPr>
            <a:grpSpLocks/>
          </p:cNvGrpSpPr>
          <p:nvPr/>
        </p:nvGrpSpPr>
        <p:grpSpPr bwMode="auto">
          <a:xfrm>
            <a:off x="698500" y="2670175"/>
            <a:ext cx="428625" cy="1766888"/>
            <a:chOff x="698500" y="2790825"/>
            <a:chExt cx="428625" cy="1766888"/>
          </a:xfrm>
        </p:grpSpPr>
        <p:cxnSp>
          <p:nvCxnSpPr>
            <p:cNvPr id="11" name="直接连接符 10">
              <a:extLst>
                <a:ext uri="{FF2B5EF4-FFF2-40B4-BE49-F238E27FC236}">
                  <a16:creationId xmlns:a16="http://schemas.microsoft.com/office/drawing/2014/main" id="{75521B86-E1E8-4F36-B52D-7348DC5652F5}"/>
                </a:ext>
              </a:extLst>
            </p:cNvPr>
            <p:cNvCxnSpPr/>
            <p:nvPr/>
          </p:nvCxnSpPr>
          <p:spPr>
            <a:xfrm rot="16200000" flipH="1">
              <a:off x="29369" y="3674269"/>
              <a:ext cx="1766888" cy="0"/>
            </a:xfrm>
            <a:prstGeom prst="line">
              <a:avLst/>
            </a:prstGeom>
            <a:ln w="57150">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9" name="同心圆 8">
              <a:extLst>
                <a:ext uri="{FF2B5EF4-FFF2-40B4-BE49-F238E27FC236}">
                  <a16:creationId xmlns:a16="http://schemas.microsoft.com/office/drawing/2014/main" id="{36C0F02E-8787-4CD5-9AFC-5D3B9FDD2642}"/>
                </a:ext>
              </a:extLst>
            </p:cNvPr>
            <p:cNvSpPr/>
            <p:nvPr/>
          </p:nvSpPr>
          <p:spPr>
            <a:xfrm>
              <a:off x="698500" y="3057525"/>
              <a:ext cx="428625" cy="428625"/>
            </a:xfrm>
            <a:prstGeom prst="donut">
              <a:avLst>
                <a:gd name="adj" fmla="val 31100"/>
              </a:avLst>
            </a:prstGeom>
            <a:solidFill>
              <a:srgbClr val="C00000"/>
            </a:solidFill>
          </p:spPr>
          <p:style>
            <a:lnRef idx="3">
              <a:schemeClr val="lt1"/>
            </a:lnRef>
            <a:fillRef idx="1">
              <a:schemeClr val="accent5"/>
            </a:fillRef>
            <a:effectRef idx="1">
              <a:schemeClr val="accent5"/>
            </a:effectRef>
            <a:fontRef idx="minor">
              <a:schemeClr val="lt1"/>
            </a:fontRef>
          </p:style>
          <p:txBody>
            <a:bodyPr anchor="ctr"/>
            <a:lstStyle/>
            <a:p>
              <a:pPr algn="ctr" eaLnBrk="1" hangingPunct="1">
                <a:defRPr/>
              </a:pPr>
              <a:endParaRPr lang="zh-CN" altLang="en-US">
                <a:solidFill>
                  <a:prstClr val="black"/>
                </a:solidFill>
              </a:endParaRPr>
            </a:p>
          </p:txBody>
        </p:sp>
        <p:sp>
          <p:nvSpPr>
            <p:cNvPr id="10" name="同心圆 9">
              <a:extLst>
                <a:ext uri="{FF2B5EF4-FFF2-40B4-BE49-F238E27FC236}">
                  <a16:creationId xmlns:a16="http://schemas.microsoft.com/office/drawing/2014/main" id="{AC8BEAD5-FC4E-49E7-8BC7-D68F86FFBCD4}"/>
                </a:ext>
              </a:extLst>
            </p:cNvPr>
            <p:cNvSpPr/>
            <p:nvPr/>
          </p:nvSpPr>
          <p:spPr>
            <a:xfrm>
              <a:off x="698500" y="3843338"/>
              <a:ext cx="428625" cy="428625"/>
            </a:xfrm>
            <a:prstGeom prst="donut">
              <a:avLst>
                <a:gd name="adj" fmla="val 31100"/>
              </a:avLst>
            </a:prstGeom>
            <a:solidFill>
              <a:srgbClr val="C00000"/>
            </a:solidFill>
          </p:spPr>
          <p:style>
            <a:lnRef idx="3">
              <a:schemeClr val="lt1"/>
            </a:lnRef>
            <a:fillRef idx="1">
              <a:schemeClr val="accent5"/>
            </a:fillRef>
            <a:effectRef idx="1">
              <a:schemeClr val="accent5"/>
            </a:effectRef>
            <a:fontRef idx="minor">
              <a:schemeClr val="lt1"/>
            </a:fontRef>
          </p:style>
          <p:txBody>
            <a:bodyPr anchor="ctr"/>
            <a:lstStyle/>
            <a:p>
              <a:pPr algn="ctr" eaLnBrk="1" hangingPunct="1">
                <a:defRPr/>
              </a:pPr>
              <a:endParaRPr lang="zh-CN" altLang="en-US">
                <a:solidFill>
                  <a:prstClr val="black"/>
                </a:solidFill>
              </a:endParaRPr>
            </a:p>
          </p:txBody>
        </p:sp>
      </p:grpSp>
      <p:sp>
        <p:nvSpPr>
          <p:cNvPr id="12" name="流程图: 文档 5">
            <a:extLst>
              <a:ext uri="{FF2B5EF4-FFF2-40B4-BE49-F238E27FC236}">
                <a16:creationId xmlns:a16="http://schemas.microsoft.com/office/drawing/2014/main" id="{AEDB7C01-38ED-469E-8330-4AA9E0C63AF6}"/>
              </a:ext>
            </a:extLst>
          </p:cNvPr>
          <p:cNvSpPr/>
          <p:nvPr/>
        </p:nvSpPr>
        <p:spPr>
          <a:xfrm>
            <a:off x="606425" y="5300663"/>
            <a:ext cx="8286750" cy="1216025"/>
          </a:xfrm>
          <a:prstGeom prst="flowChartDocument">
            <a:avLst/>
          </a:prstGeom>
          <a:solidFill>
            <a:srgbClr val="C00000"/>
          </a:solidFill>
        </p:spPr>
        <p:style>
          <a:lnRef idx="3">
            <a:schemeClr val="lt1"/>
          </a:lnRef>
          <a:fillRef idx="1">
            <a:schemeClr val="accent5"/>
          </a:fillRef>
          <a:effectRef idx="1">
            <a:schemeClr val="accent5"/>
          </a:effectRef>
          <a:fontRef idx="minor">
            <a:schemeClr val="lt1"/>
          </a:fontRef>
        </p:style>
        <p:txBody>
          <a:bodyPr anchor="ctr"/>
          <a:lstStyle/>
          <a:p>
            <a:pPr eaLnBrk="1" hangingPunct="1">
              <a:lnSpc>
                <a:spcPct val="150000"/>
              </a:lnSpc>
              <a:defRPr/>
            </a:pPr>
            <a:r>
              <a:rPr lang="zh-CN" altLang="en-US" sz="2200" b="1" dirty="0">
                <a:solidFill>
                  <a:prstClr val="white"/>
                </a:solidFill>
                <a:latin typeface="微软雅黑" pitchFamily="34" charset="-122"/>
                <a:ea typeface="微软雅黑" pitchFamily="34" charset="-122"/>
              </a:rPr>
              <a:t>当慢性支气管炎和肺气肿患者的肺功能检查出持续气流受限时</a:t>
            </a:r>
            <a:r>
              <a:rPr lang="en-US" altLang="zh-CN" sz="2200" b="1" dirty="0">
                <a:solidFill>
                  <a:prstClr val="white"/>
                </a:solidFill>
                <a:latin typeface="微软雅黑" pitchFamily="34" charset="-122"/>
                <a:ea typeface="微软雅黑" pitchFamily="34" charset="-122"/>
              </a:rPr>
              <a:t>,</a:t>
            </a:r>
            <a:r>
              <a:rPr lang="zh-CN" altLang="en-US" sz="2200" b="1" dirty="0">
                <a:solidFill>
                  <a:prstClr val="white"/>
                </a:solidFill>
                <a:latin typeface="微软雅黑" pitchFamily="34" charset="-122"/>
                <a:ea typeface="微软雅黑" pitchFamily="34" charset="-122"/>
              </a:rPr>
              <a:t>就能诊断为</a:t>
            </a:r>
            <a:r>
              <a:rPr lang="en-US" altLang="zh-CN" sz="2200" b="1" dirty="0">
                <a:solidFill>
                  <a:prstClr val="white"/>
                </a:solidFill>
                <a:latin typeface="微软雅黑" pitchFamily="34" charset="-122"/>
                <a:ea typeface="微软雅黑" pitchFamily="34" charset="-122"/>
              </a:rPr>
              <a:t>”</a:t>
            </a:r>
            <a:r>
              <a:rPr lang="zh-CN" altLang="en-US" sz="2200" b="1" dirty="0">
                <a:solidFill>
                  <a:prstClr val="white"/>
                </a:solidFill>
                <a:latin typeface="微软雅黑" pitchFamily="34" charset="-122"/>
                <a:ea typeface="微软雅黑" pitchFamily="34" charset="-122"/>
              </a:rPr>
              <a:t>慢阻肺</a:t>
            </a:r>
            <a:r>
              <a:rPr lang="en-US" altLang="zh-CN" sz="2200" b="1" dirty="0">
                <a:solidFill>
                  <a:prstClr val="white"/>
                </a:solidFill>
                <a:latin typeface="微软雅黑" pitchFamily="34" charset="-122"/>
                <a:ea typeface="微软雅黑" pitchFamily="34" charset="-122"/>
              </a:rPr>
              <a:t>”</a:t>
            </a:r>
            <a:endParaRPr lang="zh-CN" altLang="en-US" sz="2200" b="1" dirty="0">
              <a:solidFill>
                <a:prstClr val="white"/>
              </a:solidFill>
              <a:latin typeface="微软雅黑" pitchFamily="34" charset="-122"/>
              <a:ea typeface="微软雅黑" pitchFamily="34" charset="-122"/>
            </a:endParaRPr>
          </a:p>
        </p:txBody>
      </p:sp>
      <p:sp>
        <p:nvSpPr>
          <p:cNvPr id="23562" name="矩形 4">
            <a:extLst>
              <a:ext uri="{FF2B5EF4-FFF2-40B4-BE49-F238E27FC236}">
                <a16:creationId xmlns:a16="http://schemas.microsoft.com/office/drawing/2014/main" id="{0A7FC7B1-6C3B-4655-BAC4-463857795419}"/>
              </a:ext>
            </a:extLst>
          </p:cNvPr>
          <p:cNvSpPr>
            <a:spLocks noChangeArrowheads="1"/>
          </p:cNvSpPr>
          <p:nvPr/>
        </p:nvSpPr>
        <p:spPr bwMode="auto">
          <a:xfrm>
            <a:off x="-180975" y="6535738"/>
            <a:ext cx="630078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algn="r" eaLnBrk="1" hangingPunct="1">
              <a:spcBef>
                <a:spcPct val="0"/>
              </a:spcBef>
              <a:buFont typeface="Arial" panose="020B0604020202020204" pitchFamily="34" charset="0"/>
              <a:buNone/>
            </a:pPr>
            <a:r>
              <a:rPr lang="zh-CN" altLang="en-US" sz="1200">
                <a:latin typeface="微软雅黑" panose="020B0503020204020204" pitchFamily="34" charset="-122"/>
                <a:ea typeface="微软雅黑" panose="020B0503020204020204" pitchFamily="34" charset="-122"/>
              </a:rPr>
              <a:t>中华医学会呼吸病学分会慢性阻塞性肺疾病学组</a:t>
            </a:r>
            <a:r>
              <a:rPr lang="en-US" altLang="zh-CN" sz="1200">
                <a:latin typeface="微软雅黑" panose="020B0503020204020204" pitchFamily="34" charset="-122"/>
                <a:ea typeface="微软雅黑" panose="020B0503020204020204" pitchFamily="34" charset="-122"/>
              </a:rPr>
              <a:t>. </a:t>
            </a:r>
            <a:r>
              <a:rPr lang="zh-CN" altLang="en-US" sz="1200">
                <a:latin typeface="微软雅黑" panose="020B0503020204020204" pitchFamily="34" charset="-122"/>
                <a:ea typeface="微软雅黑" panose="020B0503020204020204" pitchFamily="34" charset="-122"/>
              </a:rPr>
              <a:t>中华结核和呼吸杂志</a:t>
            </a:r>
            <a:r>
              <a:rPr lang="en-US" altLang="zh-CN" sz="1200">
                <a:latin typeface="微软雅黑" panose="020B0503020204020204" pitchFamily="34" charset="-122"/>
                <a:ea typeface="微软雅黑" panose="020B0503020204020204" pitchFamily="34" charset="-122"/>
              </a:rPr>
              <a:t>2013;36(4):1-10</a:t>
            </a:r>
            <a:endParaRPr lang="zh-CN" altLang="en-US" sz="1200">
              <a:latin typeface="微软雅黑" panose="020B0503020204020204" pitchFamily="34" charset="-122"/>
              <a:ea typeface="微软雅黑" panose="020B0503020204020204" pitchFamily="34" charset="-122"/>
            </a:endParaRPr>
          </a:p>
        </p:txBody>
      </p:sp>
      <p:sp>
        <p:nvSpPr>
          <p:cNvPr id="23563" name="Slide Number Placeholder 21">
            <a:extLst>
              <a:ext uri="{FF2B5EF4-FFF2-40B4-BE49-F238E27FC236}">
                <a16:creationId xmlns:a16="http://schemas.microsoft.com/office/drawing/2014/main" id="{CA0195A7-1D51-4D31-9F60-A0B4A86B12A3}"/>
              </a:ext>
            </a:extLst>
          </p:cNvPr>
          <p:cNvSpPr txBox="1">
            <a:spLocks noChangeArrowheads="1"/>
          </p:cNvSpPr>
          <p:nvPr/>
        </p:nvSpPr>
        <p:spPr bwMode="auto">
          <a:xfrm>
            <a:off x="6875463"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algn="r" eaLnBrk="1" hangingPunct="1">
              <a:spcBef>
                <a:spcPct val="0"/>
              </a:spcBef>
              <a:buFont typeface="Arial" panose="020B0604020202020204" pitchFamily="34" charset="0"/>
              <a:buNone/>
            </a:pPr>
            <a:fld id="{EE29EBCB-8205-4325-BE74-D9CF7E1B5771}" type="slidenum">
              <a:rPr lang="zh-CN" altLang="en-US" sz="1200">
                <a:solidFill>
                  <a:srgbClr val="898989"/>
                </a:solidFill>
              </a:rPr>
              <a:pPr algn="r" eaLnBrk="1" hangingPunct="1">
                <a:spcBef>
                  <a:spcPct val="0"/>
                </a:spcBef>
                <a:buFont typeface="Arial" panose="020B0604020202020204" pitchFamily="34" charset="0"/>
                <a:buNone/>
              </a:pPr>
              <a:t>4</a:t>
            </a:fld>
            <a:endParaRPr lang="zh-CN" altLang="en-US" sz="1200">
              <a:solidFill>
                <a:srgbClr val="898989"/>
              </a:solidFill>
            </a:endParaRPr>
          </a:p>
        </p:txBody>
      </p:sp>
    </p:spTree>
    <p:extLst>
      <p:ext uri="{BB962C8B-B14F-4D97-AF65-F5344CB8AC3E}">
        <p14:creationId xmlns:p14="http://schemas.microsoft.com/office/powerpoint/2010/main" val="301096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29637ABB-D712-425E-BCDE-602B5A779721}"/>
              </a:ext>
            </a:extLst>
          </p:cNvPr>
          <p:cNvSpPr>
            <a:spLocks noGrp="1" noChangeArrowheads="1"/>
          </p:cNvSpPr>
          <p:nvPr>
            <p:ph type="title"/>
          </p:nvPr>
        </p:nvSpPr>
        <p:spPr>
          <a:xfrm>
            <a:off x="-108520" y="-208853"/>
            <a:ext cx="7772400" cy="1143000"/>
          </a:xfrm>
        </p:spPr>
        <p:txBody>
          <a:bodyPr/>
          <a:lstStyle/>
          <a:p>
            <a:pPr eaLnBrk="1" hangingPunct="1">
              <a:defRPr/>
            </a:pPr>
            <a:r>
              <a:rPr lang="en-US" altLang="zh-CN" sz="3600" dirty="0"/>
              <a:t> </a:t>
            </a:r>
            <a:r>
              <a:rPr lang="zh-CN" altLang="en-US" sz="3200" b="1" dirty="0">
                <a:latin typeface="微软雅黑" panose="020B0503020204020204" pitchFamily="34" charset="-122"/>
                <a:ea typeface="微软雅黑" panose="020B0503020204020204" pitchFamily="34" charset="-122"/>
              </a:rPr>
              <a:t>慢支、肺气肿、哮喘和慢阻肺的关系</a:t>
            </a:r>
            <a:endParaRPr lang="en-US" altLang="en-US" sz="3200" b="1" dirty="0">
              <a:latin typeface="微软雅黑" panose="020B0503020204020204" pitchFamily="34" charset="-122"/>
              <a:ea typeface="微软雅黑" panose="020B0503020204020204" pitchFamily="34" charset="-122"/>
            </a:endParaRPr>
          </a:p>
        </p:txBody>
      </p:sp>
      <p:sp>
        <p:nvSpPr>
          <p:cNvPr id="25603" name="Freeform 4">
            <a:extLst>
              <a:ext uri="{FF2B5EF4-FFF2-40B4-BE49-F238E27FC236}">
                <a16:creationId xmlns:a16="http://schemas.microsoft.com/office/drawing/2014/main" id="{8641DCAE-FCD8-4B3D-8CC1-5B204135F2F5}"/>
              </a:ext>
            </a:extLst>
          </p:cNvPr>
          <p:cNvSpPr>
            <a:spLocks/>
          </p:cNvSpPr>
          <p:nvPr/>
        </p:nvSpPr>
        <p:spPr bwMode="auto">
          <a:xfrm>
            <a:off x="3173413" y="2298700"/>
            <a:ext cx="2420937" cy="2019300"/>
          </a:xfrm>
          <a:custGeom>
            <a:avLst/>
            <a:gdLst>
              <a:gd name="T0" fmla="*/ 2147483646 w 1104"/>
              <a:gd name="T1" fmla="*/ 2147483646 h 920"/>
              <a:gd name="T2" fmla="*/ 2147483646 w 1104"/>
              <a:gd name="T3" fmla="*/ 2147483646 h 920"/>
              <a:gd name="T4" fmla="*/ 2147483646 w 1104"/>
              <a:gd name="T5" fmla="*/ 2147483646 h 920"/>
              <a:gd name="T6" fmla="*/ 2147483646 w 1104"/>
              <a:gd name="T7" fmla="*/ 2147483646 h 920"/>
              <a:gd name="T8" fmla="*/ 2147483646 w 1104"/>
              <a:gd name="T9" fmla="*/ 2147483646 h 920"/>
              <a:gd name="T10" fmla="*/ 0 60000 65536"/>
              <a:gd name="T11" fmla="*/ 0 60000 65536"/>
              <a:gd name="T12" fmla="*/ 0 60000 65536"/>
              <a:gd name="T13" fmla="*/ 0 60000 65536"/>
              <a:gd name="T14" fmla="*/ 0 60000 65536"/>
              <a:gd name="T15" fmla="*/ 0 w 1104"/>
              <a:gd name="T16" fmla="*/ 0 h 920"/>
              <a:gd name="T17" fmla="*/ 1104 w 1104"/>
              <a:gd name="T18" fmla="*/ 920 h 920"/>
            </a:gdLst>
            <a:ahLst/>
            <a:cxnLst>
              <a:cxn ang="T10">
                <a:pos x="T0" y="T1"/>
              </a:cxn>
              <a:cxn ang="T11">
                <a:pos x="T2" y="T3"/>
              </a:cxn>
              <a:cxn ang="T12">
                <a:pos x="T4" y="T5"/>
              </a:cxn>
              <a:cxn ang="T13">
                <a:pos x="T6" y="T7"/>
              </a:cxn>
              <a:cxn ang="T14">
                <a:pos x="T8" y="T9"/>
              </a:cxn>
            </a:cxnLst>
            <a:rect l="T15" t="T16" r="T17" b="T18"/>
            <a:pathLst>
              <a:path w="1104" h="920">
                <a:moveTo>
                  <a:pt x="48" y="304"/>
                </a:moveTo>
                <a:cubicBezTo>
                  <a:pt x="192" y="156"/>
                  <a:pt x="480" y="0"/>
                  <a:pt x="812" y="192"/>
                </a:cubicBezTo>
                <a:cubicBezTo>
                  <a:pt x="976" y="272"/>
                  <a:pt x="1104" y="544"/>
                  <a:pt x="1084" y="676"/>
                </a:cubicBezTo>
                <a:cubicBezTo>
                  <a:pt x="976" y="868"/>
                  <a:pt x="640" y="920"/>
                  <a:pt x="468" y="880"/>
                </a:cubicBezTo>
                <a:cubicBezTo>
                  <a:pt x="0" y="668"/>
                  <a:pt x="48" y="344"/>
                  <a:pt x="48" y="304"/>
                </a:cubicBezTo>
                <a:close/>
              </a:path>
            </a:pathLst>
          </a:custGeom>
          <a:solidFill>
            <a:srgbClr val="0ABEFF"/>
          </a:solidFill>
          <a:ln w="28575" cap="flat" cmpd="sng">
            <a:solidFill>
              <a:srgbClr val="0ABEFF"/>
            </a:solidFill>
            <a:prstDash val="solid"/>
            <a:round/>
            <a:headEnd type="none" w="med" len="med"/>
            <a:tailEnd type="none" w="med" len="med"/>
          </a:ln>
        </p:spPr>
        <p:txBody>
          <a:bodyPr/>
          <a:lstStyle/>
          <a:p>
            <a:endParaRPr lang="zh-CN" altLang="en-US"/>
          </a:p>
        </p:txBody>
      </p:sp>
      <p:sp>
        <p:nvSpPr>
          <p:cNvPr id="25604" name="Freeform 5">
            <a:extLst>
              <a:ext uri="{FF2B5EF4-FFF2-40B4-BE49-F238E27FC236}">
                <a16:creationId xmlns:a16="http://schemas.microsoft.com/office/drawing/2014/main" id="{D73065B9-F8A0-4747-874F-4D10F68F9C9D}"/>
              </a:ext>
            </a:extLst>
          </p:cNvPr>
          <p:cNvSpPr>
            <a:spLocks/>
          </p:cNvSpPr>
          <p:nvPr/>
        </p:nvSpPr>
        <p:spPr bwMode="auto">
          <a:xfrm>
            <a:off x="2417763" y="2479675"/>
            <a:ext cx="3492500" cy="1879600"/>
          </a:xfrm>
          <a:custGeom>
            <a:avLst/>
            <a:gdLst>
              <a:gd name="T0" fmla="*/ 2147483646 w 1593"/>
              <a:gd name="T1" fmla="*/ 2147483646 h 857"/>
              <a:gd name="T2" fmla="*/ 2147483646 w 1593"/>
              <a:gd name="T3" fmla="*/ 2147483646 h 857"/>
              <a:gd name="T4" fmla="*/ 2147483646 w 1593"/>
              <a:gd name="T5" fmla="*/ 2147483646 h 857"/>
              <a:gd name="T6" fmla="*/ 2147483646 w 1593"/>
              <a:gd name="T7" fmla="*/ 2147483646 h 857"/>
              <a:gd name="T8" fmla="*/ 2147483646 w 1593"/>
              <a:gd name="T9" fmla="*/ 2147483646 h 857"/>
              <a:gd name="T10" fmla="*/ 2147483646 w 1593"/>
              <a:gd name="T11" fmla="*/ 2147483646 h 857"/>
              <a:gd name="T12" fmla="*/ 2147483646 w 1593"/>
              <a:gd name="T13" fmla="*/ 2147483646 h 857"/>
              <a:gd name="T14" fmla="*/ 0 60000 65536"/>
              <a:gd name="T15" fmla="*/ 0 60000 65536"/>
              <a:gd name="T16" fmla="*/ 0 60000 65536"/>
              <a:gd name="T17" fmla="*/ 0 60000 65536"/>
              <a:gd name="T18" fmla="*/ 0 60000 65536"/>
              <a:gd name="T19" fmla="*/ 0 60000 65536"/>
              <a:gd name="T20" fmla="*/ 0 60000 65536"/>
              <a:gd name="T21" fmla="*/ 0 w 1593"/>
              <a:gd name="T22" fmla="*/ 0 h 857"/>
              <a:gd name="T23" fmla="*/ 1593 w 1593"/>
              <a:gd name="T24" fmla="*/ 857 h 8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93" h="857">
                <a:moveTo>
                  <a:pt x="1536" y="6"/>
                </a:moveTo>
                <a:cubicBezTo>
                  <a:pt x="1533" y="3"/>
                  <a:pt x="1065" y="10"/>
                  <a:pt x="833" y="10"/>
                </a:cubicBezTo>
                <a:cubicBezTo>
                  <a:pt x="601" y="10"/>
                  <a:pt x="150" y="0"/>
                  <a:pt x="141" y="3"/>
                </a:cubicBezTo>
                <a:cubicBezTo>
                  <a:pt x="0" y="180"/>
                  <a:pt x="125" y="581"/>
                  <a:pt x="270" y="620"/>
                </a:cubicBezTo>
                <a:cubicBezTo>
                  <a:pt x="378" y="812"/>
                  <a:pt x="661" y="830"/>
                  <a:pt x="833" y="790"/>
                </a:cubicBezTo>
                <a:cubicBezTo>
                  <a:pt x="1077" y="857"/>
                  <a:pt x="1339" y="717"/>
                  <a:pt x="1456" y="586"/>
                </a:cubicBezTo>
                <a:cubicBezTo>
                  <a:pt x="1573" y="455"/>
                  <a:pt x="1593" y="219"/>
                  <a:pt x="1536" y="6"/>
                </a:cubicBezTo>
                <a:close/>
              </a:path>
            </a:pathLst>
          </a:custGeom>
          <a:solidFill>
            <a:srgbClr val="FF3300"/>
          </a:solidFill>
          <a:ln w="28575" cap="flat" cmpd="sng">
            <a:solidFill>
              <a:srgbClr val="0ABEFF"/>
            </a:solidFill>
            <a:prstDash val="solid"/>
            <a:round/>
            <a:headEnd type="none" w="med" len="med"/>
            <a:tailEnd type="none" w="med" len="med"/>
          </a:ln>
        </p:spPr>
        <p:txBody>
          <a:bodyPr/>
          <a:lstStyle/>
          <a:p>
            <a:endParaRPr lang="zh-CN" altLang="en-US"/>
          </a:p>
        </p:txBody>
      </p:sp>
      <p:sp>
        <p:nvSpPr>
          <p:cNvPr id="25605" name="Rectangle 6">
            <a:extLst>
              <a:ext uri="{FF2B5EF4-FFF2-40B4-BE49-F238E27FC236}">
                <a16:creationId xmlns:a16="http://schemas.microsoft.com/office/drawing/2014/main" id="{28C68653-BC9F-4E25-AAA3-01D9E42E3C67}"/>
              </a:ext>
            </a:extLst>
          </p:cNvPr>
          <p:cNvSpPr>
            <a:spLocks noChangeArrowheads="1"/>
          </p:cNvSpPr>
          <p:nvPr/>
        </p:nvSpPr>
        <p:spPr bwMode="auto">
          <a:xfrm>
            <a:off x="1304925" y="2449513"/>
            <a:ext cx="5495925" cy="2413000"/>
          </a:xfrm>
          <a:prstGeom prst="rect">
            <a:avLst/>
          </a:prstGeom>
          <a:noFill/>
          <a:ln w="38100">
            <a:solidFill>
              <a:schemeClr val="accent1"/>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FontTx/>
              <a:buNone/>
            </a:pPr>
            <a:endParaRPr kumimoji="1" lang="zh-CN" altLang="en-US" sz="2400">
              <a:latin typeface="Times New Roman" panose="02020603050405020304" pitchFamily="18" charset="0"/>
              <a:ea typeface="宋体" panose="02010600030101010101" pitchFamily="2" charset="-122"/>
            </a:endParaRPr>
          </a:p>
        </p:txBody>
      </p:sp>
      <p:sp>
        <p:nvSpPr>
          <p:cNvPr id="25606" name="Text Box 7">
            <a:extLst>
              <a:ext uri="{FF2B5EF4-FFF2-40B4-BE49-F238E27FC236}">
                <a16:creationId xmlns:a16="http://schemas.microsoft.com/office/drawing/2014/main" id="{90A83C72-746A-44D8-80CA-092A5AEAEC8D}"/>
              </a:ext>
            </a:extLst>
          </p:cNvPr>
          <p:cNvSpPr txBox="1">
            <a:spLocks noChangeArrowheads="1"/>
          </p:cNvSpPr>
          <p:nvPr/>
        </p:nvSpPr>
        <p:spPr bwMode="auto">
          <a:xfrm>
            <a:off x="871538" y="1590675"/>
            <a:ext cx="1258037" cy="787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0010" tIns="40005" rIns="80010" bIns="40005">
            <a:spAutoFit/>
          </a:bodyPr>
          <a:lstStyle>
            <a:lvl1pPr defTabSz="800100">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defTabSz="80010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defTabSz="8001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defTabSz="8001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defTabSz="8001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defTabSz="8001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defTabSz="8001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defTabSz="8001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defTabSz="8001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a:lnSpc>
                <a:spcPct val="120000"/>
              </a:lnSpc>
              <a:spcBef>
                <a:spcPct val="0"/>
              </a:spcBef>
              <a:buFontTx/>
              <a:buNone/>
            </a:pPr>
            <a:r>
              <a:rPr kumimoji="1" lang="en-US" altLang="en-US" sz="2000" b="1" dirty="0" err="1">
                <a:latin typeface="微软雅黑" panose="020B0503020204020204" pitchFamily="34" charset="-122"/>
                <a:ea typeface="微软雅黑" panose="020B0503020204020204" pitchFamily="34" charset="-122"/>
              </a:rPr>
              <a:t>慢性</a:t>
            </a:r>
            <a:endParaRPr kumimoji="1" lang="en-US" altLang="en-US" sz="2000" b="1" dirty="0">
              <a:latin typeface="微软雅黑" panose="020B0503020204020204" pitchFamily="34" charset="-122"/>
              <a:ea typeface="微软雅黑" panose="020B0503020204020204" pitchFamily="34" charset="-122"/>
            </a:endParaRPr>
          </a:p>
          <a:p>
            <a:pPr>
              <a:lnSpc>
                <a:spcPct val="120000"/>
              </a:lnSpc>
              <a:spcBef>
                <a:spcPct val="0"/>
              </a:spcBef>
              <a:buFontTx/>
              <a:buNone/>
            </a:pPr>
            <a:r>
              <a:rPr kumimoji="1" lang="en-US" altLang="en-US" sz="2000" b="1" dirty="0" err="1">
                <a:latin typeface="微软雅黑" panose="020B0503020204020204" pitchFamily="34" charset="-122"/>
                <a:ea typeface="微软雅黑" panose="020B0503020204020204" pitchFamily="34" charset="-122"/>
              </a:rPr>
              <a:t>支气管炎</a:t>
            </a:r>
            <a:r>
              <a:rPr kumimoji="1" lang="en-US" altLang="en-US" sz="2000" b="1" dirty="0">
                <a:latin typeface="Arial" panose="020B0604020202020204" pitchFamily="34" charset="0"/>
              </a:rPr>
              <a:t> </a:t>
            </a:r>
          </a:p>
        </p:txBody>
      </p:sp>
      <p:sp>
        <p:nvSpPr>
          <p:cNvPr id="25607" name="Text Box 8">
            <a:extLst>
              <a:ext uri="{FF2B5EF4-FFF2-40B4-BE49-F238E27FC236}">
                <a16:creationId xmlns:a16="http://schemas.microsoft.com/office/drawing/2014/main" id="{30D3F109-694E-484D-A461-27EB5C856568}"/>
              </a:ext>
            </a:extLst>
          </p:cNvPr>
          <p:cNvSpPr txBox="1">
            <a:spLocks noChangeArrowheads="1"/>
          </p:cNvSpPr>
          <p:nvPr/>
        </p:nvSpPr>
        <p:spPr bwMode="auto">
          <a:xfrm>
            <a:off x="6432550" y="1738313"/>
            <a:ext cx="936625"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0010" tIns="40005" rIns="80010" bIns="40005">
            <a:spAutoFit/>
          </a:bodyPr>
          <a:lstStyle>
            <a:lvl1pPr defTabSz="800100">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defTabSz="80010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defTabSz="8001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defTabSz="8001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defTabSz="8001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defTabSz="8001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defTabSz="8001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defTabSz="8001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defTabSz="8001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a:spcBef>
                <a:spcPct val="0"/>
              </a:spcBef>
              <a:buFontTx/>
              <a:buNone/>
            </a:pPr>
            <a:r>
              <a:rPr kumimoji="1" lang="en-US" altLang="en-US" sz="2000" b="1" dirty="0" err="1">
                <a:latin typeface="Arial" panose="020B0604020202020204" pitchFamily="34" charset="0"/>
              </a:rPr>
              <a:t>肺气肿</a:t>
            </a:r>
            <a:endParaRPr kumimoji="1" lang="en-US" altLang="en-US" sz="2000" b="1" dirty="0">
              <a:latin typeface="Arial" panose="020B0604020202020204" pitchFamily="34" charset="0"/>
            </a:endParaRPr>
          </a:p>
        </p:txBody>
      </p:sp>
      <p:sp>
        <p:nvSpPr>
          <p:cNvPr id="25608" name="Text Box 9">
            <a:extLst>
              <a:ext uri="{FF2B5EF4-FFF2-40B4-BE49-F238E27FC236}">
                <a16:creationId xmlns:a16="http://schemas.microsoft.com/office/drawing/2014/main" id="{53BD106C-5502-4A90-BEF2-C0B44969EB81}"/>
              </a:ext>
            </a:extLst>
          </p:cNvPr>
          <p:cNvSpPr txBox="1">
            <a:spLocks noChangeArrowheads="1"/>
          </p:cNvSpPr>
          <p:nvPr/>
        </p:nvSpPr>
        <p:spPr bwMode="auto">
          <a:xfrm>
            <a:off x="3863406" y="5889625"/>
            <a:ext cx="748282" cy="388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0010" tIns="40005" rIns="80010" bIns="40005">
            <a:spAutoFit/>
          </a:bodyPr>
          <a:lstStyle>
            <a:lvl1pPr defTabSz="800100">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defTabSz="80010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defTabSz="8001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defTabSz="8001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defTabSz="8001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defTabSz="8001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defTabSz="8001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defTabSz="8001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defTabSz="8001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algn="r">
              <a:spcBef>
                <a:spcPct val="0"/>
              </a:spcBef>
              <a:buFontTx/>
              <a:buNone/>
            </a:pPr>
            <a:r>
              <a:rPr kumimoji="1" lang="en-US" altLang="en-US" sz="2000" b="1" dirty="0">
                <a:latin typeface="Arial" panose="020B0604020202020204" pitchFamily="34" charset="0"/>
              </a:rPr>
              <a:t>哮 喘</a:t>
            </a:r>
          </a:p>
        </p:txBody>
      </p:sp>
      <p:sp>
        <p:nvSpPr>
          <p:cNvPr id="25609" name="Line 10">
            <a:extLst>
              <a:ext uri="{FF2B5EF4-FFF2-40B4-BE49-F238E27FC236}">
                <a16:creationId xmlns:a16="http://schemas.microsoft.com/office/drawing/2014/main" id="{E753B9A8-C6D5-4189-8FF8-E21E0E22C74D}"/>
              </a:ext>
            </a:extLst>
          </p:cNvPr>
          <p:cNvSpPr>
            <a:spLocks noChangeShapeType="1"/>
          </p:cNvSpPr>
          <p:nvPr/>
        </p:nvSpPr>
        <p:spPr bwMode="auto">
          <a:xfrm flipH="1">
            <a:off x="5767388" y="1925638"/>
            <a:ext cx="588962" cy="0"/>
          </a:xfrm>
          <a:prstGeom prst="line">
            <a:avLst/>
          </a:prstGeom>
          <a:noFill/>
          <a:ln w="57150">
            <a:solidFill>
              <a:srgbClr val="96969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10" name="Line 11">
            <a:extLst>
              <a:ext uri="{FF2B5EF4-FFF2-40B4-BE49-F238E27FC236}">
                <a16:creationId xmlns:a16="http://schemas.microsoft.com/office/drawing/2014/main" id="{34813ACC-1F83-4EE4-873D-4C1114B2E99A}"/>
              </a:ext>
            </a:extLst>
          </p:cNvPr>
          <p:cNvSpPr>
            <a:spLocks noChangeShapeType="1"/>
          </p:cNvSpPr>
          <p:nvPr/>
        </p:nvSpPr>
        <p:spPr bwMode="auto">
          <a:xfrm flipH="1">
            <a:off x="1952625" y="1947863"/>
            <a:ext cx="649288" cy="0"/>
          </a:xfrm>
          <a:prstGeom prst="line">
            <a:avLst/>
          </a:prstGeom>
          <a:noFill/>
          <a:ln w="57150">
            <a:solidFill>
              <a:srgbClr val="969696"/>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5611" name="Text Box 12">
            <a:extLst>
              <a:ext uri="{FF2B5EF4-FFF2-40B4-BE49-F238E27FC236}">
                <a16:creationId xmlns:a16="http://schemas.microsoft.com/office/drawing/2014/main" id="{8C58D4CF-1444-4EB0-921F-61FF11C2FC5C}"/>
              </a:ext>
            </a:extLst>
          </p:cNvPr>
          <p:cNvSpPr txBox="1">
            <a:spLocks noChangeArrowheads="1"/>
          </p:cNvSpPr>
          <p:nvPr/>
        </p:nvSpPr>
        <p:spPr bwMode="auto">
          <a:xfrm>
            <a:off x="7254875" y="4465638"/>
            <a:ext cx="1187505" cy="388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0010" tIns="40005" rIns="80010" bIns="40005">
            <a:spAutoFit/>
          </a:bodyPr>
          <a:lstStyle>
            <a:lvl1pPr defTabSz="800100">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defTabSz="80010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defTabSz="8001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defTabSz="8001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defTabSz="8001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defTabSz="8001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defTabSz="8001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defTabSz="8001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defTabSz="8001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a:spcBef>
                <a:spcPct val="0"/>
              </a:spcBef>
              <a:buFontTx/>
              <a:buNone/>
            </a:pPr>
            <a:r>
              <a:rPr kumimoji="1" lang="en-US" altLang="en-US" sz="2000" b="1" dirty="0" err="1">
                <a:latin typeface="微软雅黑" panose="020B0503020204020204" pitchFamily="34" charset="-122"/>
                <a:ea typeface="微软雅黑" panose="020B0503020204020204" pitchFamily="34" charset="-122"/>
              </a:rPr>
              <a:t>气流阻塞</a:t>
            </a:r>
            <a:endParaRPr kumimoji="1" lang="en-US" altLang="en-US" sz="2000" b="1" dirty="0">
              <a:latin typeface="微软雅黑" panose="020B0503020204020204" pitchFamily="34" charset="-122"/>
              <a:ea typeface="微软雅黑" panose="020B0503020204020204" pitchFamily="34" charset="-122"/>
            </a:endParaRPr>
          </a:p>
        </p:txBody>
      </p:sp>
      <p:sp>
        <p:nvSpPr>
          <p:cNvPr id="25612" name="Line 13">
            <a:extLst>
              <a:ext uri="{FF2B5EF4-FFF2-40B4-BE49-F238E27FC236}">
                <a16:creationId xmlns:a16="http://schemas.microsoft.com/office/drawing/2014/main" id="{7A11985A-CC29-44BF-8EDE-53DC6D28872D}"/>
              </a:ext>
            </a:extLst>
          </p:cNvPr>
          <p:cNvSpPr>
            <a:spLocks noChangeShapeType="1"/>
          </p:cNvSpPr>
          <p:nvPr/>
        </p:nvSpPr>
        <p:spPr bwMode="auto">
          <a:xfrm flipH="1">
            <a:off x="6826250" y="4667250"/>
            <a:ext cx="444500" cy="1588"/>
          </a:xfrm>
          <a:prstGeom prst="line">
            <a:avLst/>
          </a:prstGeom>
          <a:noFill/>
          <a:ln w="57150">
            <a:solidFill>
              <a:srgbClr val="96969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13" name="Line 14">
            <a:extLst>
              <a:ext uri="{FF2B5EF4-FFF2-40B4-BE49-F238E27FC236}">
                <a16:creationId xmlns:a16="http://schemas.microsoft.com/office/drawing/2014/main" id="{38BC9A14-F859-48F4-B400-437AAD356640}"/>
              </a:ext>
            </a:extLst>
          </p:cNvPr>
          <p:cNvSpPr>
            <a:spLocks noChangeShapeType="1"/>
          </p:cNvSpPr>
          <p:nvPr/>
        </p:nvSpPr>
        <p:spPr bwMode="auto">
          <a:xfrm flipH="1" flipV="1">
            <a:off x="4213225" y="5124450"/>
            <a:ext cx="0" cy="757238"/>
          </a:xfrm>
          <a:prstGeom prst="line">
            <a:avLst/>
          </a:prstGeom>
          <a:noFill/>
          <a:ln w="57150">
            <a:solidFill>
              <a:srgbClr val="96969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14" name="Oval 15">
            <a:extLst>
              <a:ext uri="{FF2B5EF4-FFF2-40B4-BE49-F238E27FC236}">
                <a16:creationId xmlns:a16="http://schemas.microsoft.com/office/drawing/2014/main" id="{3040938B-01AA-4A90-AC02-78B00B516261}"/>
              </a:ext>
            </a:extLst>
          </p:cNvPr>
          <p:cNvSpPr>
            <a:spLocks noChangeArrowheads="1"/>
          </p:cNvSpPr>
          <p:nvPr/>
        </p:nvSpPr>
        <p:spPr bwMode="auto">
          <a:xfrm>
            <a:off x="2619375" y="1671638"/>
            <a:ext cx="2598738" cy="2598737"/>
          </a:xfrm>
          <a:prstGeom prst="ellipse">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FontTx/>
              <a:buNone/>
            </a:pPr>
            <a:endParaRPr kumimoji="1" lang="zh-CN" altLang="en-US" sz="2400">
              <a:latin typeface="Times New Roman" panose="02020603050405020304" pitchFamily="18" charset="0"/>
              <a:ea typeface="宋体" panose="02010600030101010101" pitchFamily="2" charset="-122"/>
            </a:endParaRPr>
          </a:p>
        </p:txBody>
      </p:sp>
      <p:sp>
        <p:nvSpPr>
          <p:cNvPr id="25615" name="Oval 16">
            <a:extLst>
              <a:ext uri="{FF2B5EF4-FFF2-40B4-BE49-F238E27FC236}">
                <a16:creationId xmlns:a16="http://schemas.microsoft.com/office/drawing/2014/main" id="{7EA577F3-4269-455D-B1C4-CA8D698E7A16}"/>
              </a:ext>
            </a:extLst>
          </p:cNvPr>
          <p:cNvSpPr>
            <a:spLocks noChangeArrowheads="1"/>
          </p:cNvSpPr>
          <p:nvPr/>
        </p:nvSpPr>
        <p:spPr bwMode="auto">
          <a:xfrm>
            <a:off x="3241675" y="1671638"/>
            <a:ext cx="2597150" cy="2598737"/>
          </a:xfrm>
          <a:prstGeom prst="ellipse">
            <a:avLst/>
          </a:prstGeom>
          <a:noFill/>
          <a:ln w="57150">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FontTx/>
              <a:buNone/>
            </a:pPr>
            <a:endParaRPr kumimoji="1" lang="zh-CN" altLang="en-US" sz="2400">
              <a:latin typeface="Times New Roman" panose="02020603050405020304" pitchFamily="18" charset="0"/>
              <a:ea typeface="宋体" panose="02010600030101010101" pitchFamily="2" charset="-122"/>
            </a:endParaRPr>
          </a:p>
        </p:txBody>
      </p:sp>
      <p:sp>
        <p:nvSpPr>
          <p:cNvPr id="25616" name="Oval 17">
            <a:extLst>
              <a:ext uri="{FF2B5EF4-FFF2-40B4-BE49-F238E27FC236}">
                <a16:creationId xmlns:a16="http://schemas.microsoft.com/office/drawing/2014/main" id="{03463935-FD1D-4EF5-9E47-0CA34BD0CFDB}"/>
              </a:ext>
            </a:extLst>
          </p:cNvPr>
          <p:cNvSpPr>
            <a:spLocks noChangeArrowheads="1"/>
          </p:cNvSpPr>
          <p:nvPr/>
        </p:nvSpPr>
        <p:spPr bwMode="auto">
          <a:xfrm>
            <a:off x="2971800" y="2438400"/>
            <a:ext cx="2597150" cy="2597150"/>
          </a:xfrm>
          <a:prstGeom prst="ellipse">
            <a:avLst/>
          </a:prstGeom>
          <a:noFill/>
          <a:ln w="5715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FontTx/>
              <a:buNone/>
            </a:pPr>
            <a:endParaRPr kumimoji="1" lang="zh-CN" altLang="en-US" sz="2400">
              <a:latin typeface="Times New Roman" panose="02020603050405020304" pitchFamily="18" charset="0"/>
              <a:ea typeface="宋体" panose="02010600030101010101" pitchFamily="2" charset="-122"/>
            </a:endParaRPr>
          </a:p>
        </p:txBody>
      </p:sp>
      <p:sp>
        <p:nvSpPr>
          <p:cNvPr id="25617" name="Line 18">
            <a:extLst>
              <a:ext uri="{FF2B5EF4-FFF2-40B4-BE49-F238E27FC236}">
                <a16:creationId xmlns:a16="http://schemas.microsoft.com/office/drawing/2014/main" id="{1EE311E8-EDB4-48D4-98FE-2627C2EEC0D8}"/>
              </a:ext>
            </a:extLst>
          </p:cNvPr>
          <p:cNvSpPr>
            <a:spLocks noChangeShapeType="1"/>
          </p:cNvSpPr>
          <p:nvPr/>
        </p:nvSpPr>
        <p:spPr bwMode="auto">
          <a:xfrm flipH="1">
            <a:off x="5546725" y="3175000"/>
            <a:ext cx="1674813" cy="1588"/>
          </a:xfrm>
          <a:prstGeom prst="line">
            <a:avLst/>
          </a:prstGeom>
          <a:noFill/>
          <a:ln w="57150">
            <a:solidFill>
              <a:srgbClr val="96969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18" name="Text Box 19">
            <a:extLst>
              <a:ext uri="{FF2B5EF4-FFF2-40B4-BE49-F238E27FC236}">
                <a16:creationId xmlns:a16="http://schemas.microsoft.com/office/drawing/2014/main" id="{99A2A843-33DA-4515-A59E-D3738B82A20E}"/>
              </a:ext>
            </a:extLst>
          </p:cNvPr>
          <p:cNvSpPr txBox="1">
            <a:spLocks noChangeArrowheads="1"/>
          </p:cNvSpPr>
          <p:nvPr/>
        </p:nvSpPr>
        <p:spPr bwMode="auto">
          <a:xfrm>
            <a:off x="7231063" y="2892425"/>
            <a:ext cx="12604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0010" tIns="40005" rIns="80010" bIns="40005">
            <a:spAutoFit/>
          </a:bodyPr>
          <a:lstStyle>
            <a:lvl1pPr defTabSz="800100">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defTabSz="80010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defTabSz="8001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defTabSz="8001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defTabSz="8001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defTabSz="8001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defTabSz="8001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defTabSz="8001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defTabSz="8001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algn="r">
              <a:spcBef>
                <a:spcPct val="0"/>
              </a:spcBef>
              <a:buFontTx/>
              <a:buNone/>
            </a:pPr>
            <a:r>
              <a:rPr kumimoji="1" lang="en-US" altLang="en-US" sz="3000" b="1">
                <a:latin typeface="Arial" panose="020B0604020202020204" pitchFamily="34" charset="0"/>
              </a:rPr>
              <a:t>COPD</a:t>
            </a:r>
          </a:p>
        </p:txBody>
      </p:sp>
    </p:spTree>
    <p:extLst>
      <p:ext uri="{BB962C8B-B14F-4D97-AF65-F5344CB8AC3E}">
        <p14:creationId xmlns:p14="http://schemas.microsoft.com/office/powerpoint/2010/main" val="3042293804"/>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784ECF-CA40-434F-98B3-6FECBB61951A}"/>
              </a:ext>
            </a:extLst>
          </p:cNvPr>
          <p:cNvSpPr>
            <a:spLocks noGrp="1"/>
          </p:cNvSpPr>
          <p:nvPr>
            <p:ph type="title"/>
          </p:nvPr>
        </p:nvSpPr>
        <p:spPr>
          <a:xfrm>
            <a:off x="-180528" y="68658"/>
            <a:ext cx="7886700" cy="1325563"/>
          </a:xfrm>
          <a:ln>
            <a:miter/>
          </a:ln>
        </p:spPr>
        <p:txBody>
          <a:bodyPr rtlCol="0">
            <a:normAutofit/>
          </a:bodyPr>
          <a:lstStyle/>
          <a:p>
            <a:pPr eaLnBrk="1" fontAlgn="auto" hangingPunct="1">
              <a:spcAft>
                <a:spcPts val="0"/>
              </a:spcAft>
              <a:defRPr/>
            </a:pPr>
            <a:r>
              <a:rPr lang="zh-CN" altLang="en-US" sz="3600" b="1" dirty="0">
                <a:latin typeface="微软雅黑" panose="020B0503020204020204" pitchFamily="34" charset="-122"/>
                <a:ea typeface="微软雅黑" panose="020B0503020204020204" pitchFamily="34" charset="-122"/>
                <a:cs typeface="Arial" pitchFamily="34" charset="0"/>
              </a:rPr>
              <a:t>慢阻肺的疾病负担</a:t>
            </a:r>
          </a:p>
        </p:txBody>
      </p:sp>
      <p:sp>
        <p:nvSpPr>
          <p:cNvPr id="27651" name="矩形 4">
            <a:extLst>
              <a:ext uri="{FF2B5EF4-FFF2-40B4-BE49-F238E27FC236}">
                <a16:creationId xmlns:a16="http://schemas.microsoft.com/office/drawing/2014/main" id="{2BDA0F3A-A400-4F52-987D-7A32BB99ECF1}"/>
              </a:ext>
            </a:extLst>
          </p:cNvPr>
          <p:cNvSpPr>
            <a:spLocks noChangeArrowheads="1"/>
          </p:cNvSpPr>
          <p:nvPr/>
        </p:nvSpPr>
        <p:spPr bwMode="auto">
          <a:xfrm>
            <a:off x="0" y="6381750"/>
            <a:ext cx="6480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Font typeface="Arial" panose="020B0604020202020204" pitchFamily="34" charset="0"/>
              <a:buNone/>
            </a:pPr>
            <a:r>
              <a:rPr lang="zh-CN" altLang="en-US" sz="1200">
                <a:latin typeface="微软雅黑" panose="020B0503020204020204" pitchFamily="34" charset="-122"/>
                <a:ea typeface="微软雅黑" panose="020B0503020204020204" pitchFamily="34" charset="-122"/>
              </a:rPr>
              <a:t>中华医学会呼吸病学分会慢性阻塞性肺疾病学组</a:t>
            </a:r>
            <a:r>
              <a:rPr lang="en-US" altLang="zh-CN" sz="1200">
                <a:latin typeface="微软雅黑" panose="020B0503020204020204" pitchFamily="34" charset="-122"/>
                <a:ea typeface="微软雅黑" panose="020B0503020204020204" pitchFamily="34" charset="-122"/>
              </a:rPr>
              <a:t>. </a:t>
            </a:r>
            <a:r>
              <a:rPr lang="zh-CN" altLang="en-US" sz="1200">
                <a:latin typeface="微软雅黑" panose="020B0503020204020204" pitchFamily="34" charset="-122"/>
                <a:ea typeface="微软雅黑" panose="020B0503020204020204" pitchFamily="34" charset="-122"/>
              </a:rPr>
              <a:t>中华结核和呼吸杂志</a:t>
            </a:r>
            <a:r>
              <a:rPr lang="en-US" altLang="zh-CN" sz="1200">
                <a:latin typeface="微软雅黑" panose="020B0503020204020204" pitchFamily="34" charset="-122"/>
                <a:ea typeface="微软雅黑" panose="020B0503020204020204" pitchFamily="34" charset="-122"/>
              </a:rPr>
              <a:t>2013;36(4):1-10</a:t>
            </a:r>
            <a:endParaRPr lang="zh-CN" altLang="en-US" sz="1200">
              <a:latin typeface="微软雅黑" panose="020B0503020204020204" pitchFamily="34" charset="-122"/>
              <a:ea typeface="微软雅黑" panose="020B0503020204020204" pitchFamily="34" charset="-122"/>
            </a:endParaRPr>
          </a:p>
        </p:txBody>
      </p:sp>
      <p:grpSp>
        <p:nvGrpSpPr>
          <p:cNvPr id="27652" name="组合 3">
            <a:extLst>
              <a:ext uri="{FF2B5EF4-FFF2-40B4-BE49-F238E27FC236}">
                <a16:creationId xmlns:a16="http://schemas.microsoft.com/office/drawing/2014/main" id="{361FE00B-DCD6-4076-8A00-BA53E632A63C}"/>
              </a:ext>
            </a:extLst>
          </p:cNvPr>
          <p:cNvGrpSpPr>
            <a:grpSpLocks/>
          </p:cNvGrpSpPr>
          <p:nvPr/>
        </p:nvGrpSpPr>
        <p:grpSpPr bwMode="auto">
          <a:xfrm>
            <a:off x="1042988" y="1441450"/>
            <a:ext cx="7705476" cy="5054600"/>
            <a:chOff x="132919" y="2290547"/>
            <a:chExt cx="7529416" cy="5055123"/>
          </a:xfrm>
        </p:grpSpPr>
        <p:sp>
          <p:nvSpPr>
            <p:cNvPr id="7" name="任意多边形 6">
              <a:extLst>
                <a:ext uri="{FF2B5EF4-FFF2-40B4-BE49-F238E27FC236}">
                  <a16:creationId xmlns:a16="http://schemas.microsoft.com/office/drawing/2014/main" id="{070B46C7-70B9-48AC-B6C4-E7D62B133F4B}"/>
                </a:ext>
              </a:extLst>
            </p:cNvPr>
            <p:cNvSpPr/>
            <p:nvPr/>
          </p:nvSpPr>
          <p:spPr>
            <a:xfrm>
              <a:off x="249899" y="3114545"/>
              <a:ext cx="2742712" cy="749378"/>
            </a:xfrm>
            <a:custGeom>
              <a:avLst/>
              <a:gdLst>
                <a:gd name="connsiteX0" fmla="*/ 1179685 w 2440166"/>
                <a:gd name="connsiteY0" fmla="*/ 0 h 882496"/>
                <a:gd name="connsiteX1" fmla="*/ 1301815 w 2440166"/>
                <a:gd name="connsiteY1" fmla="*/ 212510 h 882496"/>
                <a:gd name="connsiteX2" fmla="*/ 2328499 w 2440166"/>
                <a:gd name="connsiteY2" fmla="*/ 212510 h 882496"/>
                <a:gd name="connsiteX3" fmla="*/ 2440166 w 2440166"/>
                <a:gd name="connsiteY3" fmla="*/ 324177 h 882496"/>
                <a:gd name="connsiteX4" fmla="*/ 2440166 w 2440166"/>
                <a:gd name="connsiteY4" fmla="*/ 770829 h 882496"/>
                <a:gd name="connsiteX5" fmla="*/ 2328499 w 2440166"/>
                <a:gd name="connsiteY5" fmla="*/ 882496 h 882496"/>
                <a:gd name="connsiteX6" fmla="*/ 111667 w 2440166"/>
                <a:gd name="connsiteY6" fmla="*/ 882496 h 882496"/>
                <a:gd name="connsiteX7" fmla="*/ 0 w 2440166"/>
                <a:gd name="connsiteY7" fmla="*/ 770829 h 882496"/>
                <a:gd name="connsiteX8" fmla="*/ 0 w 2440166"/>
                <a:gd name="connsiteY8" fmla="*/ 324177 h 882496"/>
                <a:gd name="connsiteX9" fmla="*/ 111667 w 2440166"/>
                <a:gd name="connsiteY9" fmla="*/ 212510 h 882496"/>
                <a:gd name="connsiteX10" fmla="*/ 1056992 w 2440166"/>
                <a:gd name="connsiteY10" fmla="*/ 212510 h 882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0166" h="882496">
                  <a:moveTo>
                    <a:pt x="1179685" y="0"/>
                  </a:moveTo>
                  <a:lnTo>
                    <a:pt x="1301815" y="212510"/>
                  </a:lnTo>
                  <a:lnTo>
                    <a:pt x="2328499" y="212510"/>
                  </a:lnTo>
                  <a:cubicBezTo>
                    <a:pt x="2390171" y="212510"/>
                    <a:pt x="2440166" y="262505"/>
                    <a:pt x="2440166" y="324177"/>
                  </a:cubicBezTo>
                  <a:lnTo>
                    <a:pt x="2440166" y="770829"/>
                  </a:lnTo>
                  <a:cubicBezTo>
                    <a:pt x="2440166" y="832501"/>
                    <a:pt x="2390171" y="882496"/>
                    <a:pt x="2328499" y="882496"/>
                  </a:cubicBezTo>
                  <a:lnTo>
                    <a:pt x="111667" y="882496"/>
                  </a:lnTo>
                  <a:cubicBezTo>
                    <a:pt x="49995" y="882496"/>
                    <a:pt x="0" y="832501"/>
                    <a:pt x="0" y="770829"/>
                  </a:cubicBezTo>
                  <a:lnTo>
                    <a:pt x="0" y="324177"/>
                  </a:lnTo>
                  <a:cubicBezTo>
                    <a:pt x="0" y="262505"/>
                    <a:pt x="49995" y="212510"/>
                    <a:pt x="111667" y="212510"/>
                  </a:cubicBezTo>
                  <a:lnTo>
                    <a:pt x="1056992" y="212510"/>
                  </a:lnTo>
                  <a:close/>
                </a:path>
              </a:pathLst>
            </a:custGeom>
            <a:solidFill>
              <a:srgbClr val="B90506"/>
            </a:solidFill>
            <a:ln>
              <a:noFill/>
            </a:ln>
            <a:effectLst>
              <a:outerShdw blurRad="381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endParaRPr lang="zh-CN" altLang="en-US"/>
            </a:p>
          </p:txBody>
        </p:sp>
        <p:sp>
          <p:nvSpPr>
            <p:cNvPr id="8" name="椭圆 7">
              <a:extLst>
                <a:ext uri="{FF2B5EF4-FFF2-40B4-BE49-F238E27FC236}">
                  <a16:creationId xmlns:a16="http://schemas.microsoft.com/office/drawing/2014/main" id="{9BFA8B65-4D1F-4C6B-BB48-3869FDA6240E}"/>
                </a:ext>
              </a:extLst>
            </p:cNvPr>
            <p:cNvSpPr/>
            <p:nvPr/>
          </p:nvSpPr>
          <p:spPr>
            <a:xfrm>
              <a:off x="1193645" y="2290547"/>
              <a:ext cx="670265" cy="669994"/>
            </a:xfrm>
            <a:prstGeom prst="ellipse">
              <a:avLst/>
            </a:prstGeom>
            <a:solidFill>
              <a:srgbClr val="B90506"/>
            </a:solidFill>
            <a:ln>
              <a:noFill/>
            </a:ln>
            <a:effectLst>
              <a:outerShdw blurRad="381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endParaRPr lang="zh-CN" altLang="en-US"/>
            </a:p>
          </p:txBody>
        </p:sp>
        <p:sp>
          <p:nvSpPr>
            <p:cNvPr id="27656" name="文本框 12">
              <a:extLst>
                <a:ext uri="{FF2B5EF4-FFF2-40B4-BE49-F238E27FC236}">
                  <a16:creationId xmlns:a16="http://schemas.microsoft.com/office/drawing/2014/main" id="{8B27B81B-561B-4DB3-B434-14F8AB8B23BF}"/>
                </a:ext>
              </a:extLst>
            </p:cNvPr>
            <p:cNvSpPr txBox="1">
              <a:spLocks noChangeArrowheads="1"/>
            </p:cNvSpPr>
            <p:nvPr/>
          </p:nvSpPr>
          <p:spPr bwMode="auto">
            <a:xfrm>
              <a:off x="1335803" y="3266837"/>
              <a:ext cx="2463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Font typeface="Arial" panose="020B0604020202020204" pitchFamily="34" charset="0"/>
                <a:buNone/>
              </a:pPr>
              <a:endParaRPr lang="zh-CN" altLang="en-US" sz="3600">
                <a:solidFill>
                  <a:schemeClr val="bg1"/>
                </a:solidFill>
                <a:latin typeface="Agency FB" panose="020B0503020202020204" pitchFamily="34" charset="0"/>
                <a:ea typeface="方正姚体" panose="02010601030101010101" pitchFamily="2" charset="-122"/>
              </a:endParaRPr>
            </a:p>
          </p:txBody>
        </p:sp>
        <p:sp>
          <p:nvSpPr>
            <p:cNvPr id="15" name="任意多边形 14">
              <a:extLst>
                <a:ext uri="{FF2B5EF4-FFF2-40B4-BE49-F238E27FC236}">
                  <a16:creationId xmlns:a16="http://schemas.microsoft.com/office/drawing/2014/main" id="{8C15DECF-1064-44B5-A9A1-F0EEB57F4ECC}"/>
                </a:ext>
              </a:extLst>
            </p:cNvPr>
            <p:cNvSpPr/>
            <p:nvPr/>
          </p:nvSpPr>
          <p:spPr>
            <a:xfrm rot="16200000">
              <a:off x="1526741" y="5062153"/>
              <a:ext cx="211160" cy="2720580"/>
            </a:xfrm>
            <a:custGeom>
              <a:avLst/>
              <a:gdLst>
                <a:gd name="connsiteX0" fmla="*/ 216208 w 222208"/>
                <a:gd name="connsiteY0" fmla="*/ 2443359 h 2443359"/>
                <a:gd name="connsiteX1" fmla="*/ 192208 w 222208"/>
                <a:gd name="connsiteY1" fmla="*/ 2443359 h 2443359"/>
                <a:gd name="connsiteX2" fmla="*/ 186208 w 222208"/>
                <a:gd name="connsiteY2" fmla="*/ 2437359 h 2443359"/>
                <a:gd name="connsiteX3" fmla="*/ 186208 w 222208"/>
                <a:gd name="connsiteY3" fmla="*/ 1329679 h 2443359"/>
                <a:gd name="connsiteX4" fmla="*/ 0 w 222208"/>
                <a:gd name="connsiteY4" fmla="*/ 1221679 h 2443359"/>
                <a:gd name="connsiteX5" fmla="*/ 186208 w 222208"/>
                <a:gd name="connsiteY5" fmla="*/ 1113679 h 2443359"/>
                <a:gd name="connsiteX6" fmla="*/ 186208 w 222208"/>
                <a:gd name="connsiteY6" fmla="*/ 6000 h 2443359"/>
                <a:gd name="connsiteX7" fmla="*/ 192208 w 222208"/>
                <a:gd name="connsiteY7" fmla="*/ 0 h 2443359"/>
                <a:gd name="connsiteX8" fmla="*/ 216208 w 222208"/>
                <a:gd name="connsiteY8" fmla="*/ 0 h 2443359"/>
                <a:gd name="connsiteX9" fmla="*/ 222208 w 222208"/>
                <a:gd name="connsiteY9" fmla="*/ 6000 h 2443359"/>
                <a:gd name="connsiteX10" fmla="*/ 222208 w 222208"/>
                <a:gd name="connsiteY10" fmla="*/ 2437359 h 2443359"/>
                <a:gd name="connsiteX11" fmla="*/ 216208 w 222208"/>
                <a:gd name="connsiteY11" fmla="*/ 2443359 h 2443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08" h="2443359">
                  <a:moveTo>
                    <a:pt x="216208" y="2443359"/>
                  </a:moveTo>
                  <a:lnTo>
                    <a:pt x="192208" y="2443359"/>
                  </a:lnTo>
                  <a:cubicBezTo>
                    <a:pt x="188894" y="2443359"/>
                    <a:pt x="186208" y="2440673"/>
                    <a:pt x="186208" y="2437359"/>
                  </a:cubicBezTo>
                  <a:lnTo>
                    <a:pt x="186208" y="1329679"/>
                  </a:lnTo>
                  <a:lnTo>
                    <a:pt x="0" y="1221679"/>
                  </a:lnTo>
                  <a:lnTo>
                    <a:pt x="186208" y="1113679"/>
                  </a:lnTo>
                  <a:lnTo>
                    <a:pt x="186208" y="6000"/>
                  </a:lnTo>
                  <a:cubicBezTo>
                    <a:pt x="186208" y="2686"/>
                    <a:pt x="188894" y="0"/>
                    <a:pt x="192208" y="0"/>
                  </a:cubicBezTo>
                  <a:lnTo>
                    <a:pt x="216208" y="0"/>
                  </a:lnTo>
                  <a:cubicBezTo>
                    <a:pt x="219522" y="0"/>
                    <a:pt x="222208" y="2686"/>
                    <a:pt x="222208" y="6000"/>
                  </a:cubicBezTo>
                  <a:lnTo>
                    <a:pt x="222208" y="2437359"/>
                  </a:lnTo>
                  <a:cubicBezTo>
                    <a:pt x="222208" y="2440673"/>
                    <a:pt x="219522" y="2443359"/>
                    <a:pt x="216208" y="2443359"/>
                  </a:cubicBezTo>
                  <a:close/>
                </a:path>
              </a:pathLst>
            </a:custGeom>
            <a:solidFill>
              <a:srgbClr val="B90506"/>
            </a:solidFill>
            <a:ln>
              <a:noFill/>
            </a:ln>
            <a:effectLst>
              <a:outerShdw blurRad="381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endParaRPr lang="zh-CN" altLang="en-US"/>
            </a:p>
          </p:txBody>
        </p:sp>
        <p:sp>
          <p:nvSpPr>
            <p:cNvPr id="27658" name="文本框 14">
              <a:extLst>
                <a:ext uri="{FF2B5EF4-FFF2-40B4-BE49-F238E27FC236}">
                  <a16:creationId xmlns:a16="http://schemas.microsoft.com/office/drawing/2014/main" id="{DF4FE937-17B3-42E1-B3AE-BDF5185C8E8C}"/>
                </a:ext>
              </a:extLst>
            </p:cNvPr>
            <p:cNvSpPr txBox="1">
              <a:spLocks noChangeArrowheads="1"/>
            </p:cNvSpPr>
            <p:nvPr/>
          </p:nvSpPr>
          <p:spPr bwMode="auto">
            <a:xfrm>
              <a:off x="132919" y="3929350"/>
              <a:ext cx="3154569"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Font typeface="Arial" panose="020B0604020202020204" pitchFamily="34" charset="0"/>
                <a:buNone/>
              </a:pPr>
              <a:r>
                <a:rPr lang="zh-CN" altLang="en-US" sz="2400">
                  <a:latin typeface="微软雅黑" panose="020B0503020204020204" pitchFamily="34" charset="-122"/>
                  <a:ea typeface="微软雅黑" panose="020B0503020204020204" pitchFamily="34" charset="-122"/>
                </a:rPr>
                <a:t>据“全球疾病负担研究项目（</a:t>
              </a:r>
              <a:r>
                <a:rPr lang="en-US" altLang="zh-CN" sz="2400">
                  <a:latin typeface="微软雅黑" panose="020B0503020204020204" pitchFamily="34" charset="-122"/>
                  <a:ea typeface="微软雅黑" panose="020B0503020204020204" pitchFamily="34" charset="-122"/>
                </a:rPr>
                <a:t>The Global Burden of Disease Study</a:t>
              </a:r>
              <a:r>
                <a:rPr lang="zh-CN" altLang="en-US" sz="2400">
                  <a:latin typeface="微软雅黑" panose="020B0503020204020204" pitchFamily="34" charset="-122"/>
                  <a:ea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估计，</a:t>
              </a:r>
              <a:r>
                <a:rPr lang="en-US" altLang="zh-CN" sz="2400">
                  <a:latin typeface="微软雅黑" panose="020B0503020204020204" pitchFamily="34" charset="-122"/>
                  <a:ea typeface="微软雅黑" panose="020B0503020204020204" pitchFamily="34" charset="-122"/>
                </a:rPr>
                <a:t>2020</a:t>
              </a:r>
              <a:r>
                <a:rPr lang="zh-CN" altLang="en-US" sz="2400">
                  <a:latin typeface="微软雅黑" panose="020B0503020204020204" pitchFamily="34" charset="-122"/>
                  <a:ea typeface="微软雅黑" panose="020B0503020204020204" pitchFamily="34" charset="-122"/>
                </a:rPr>
                <a:t>年慢阻肺将位居</a:t>
              </a:r>
              <a:r>
                <a:rPr lang="zh-CN" altLang="en-US" sz="2400" b="1">
                  <a:solidFill>
                    <a:srgbClr val="FF0000"/>
                  </a:solidFill>
                  <a:latin typeface="微软雅黑" panose="020B0503020204020204" pitchFamily="34" charset="-122"/>
                  <a:ea typeface="微软雅黑" panose="020B0503020204020204" pitchFamily="34" charset="-122"/>
                </a:rPr>
                <a:t>全球死亡原因第</a:t>
              </a:r>
              <a:r>
                <a:rPr lang="en-US" altLang="zh-CN" sz="2400" b="1">
                  <a:solidFill>
                    <a:srgbClr val="FF0000"/>
                  </a:solidFill>
                  <a:latin typeface="微软雅黑" panose="020B0503020204020204" pitchFamily="34" charset="-122"/>
                  <a:ea typeface="微软雅黑" panose="020B0503020204020204" pitchFamily="34" charset="-122"/>
                </a:rPr>
                <a:t>3</a:t>
              </a:r>
              <a:r>
                <a:rPr lang="zh-CN" altLang="en-US" sz="2400" b="1">
                  <a:solidFill>
                    <a:srgbClr val="FF0000"/>
                  </a:solidFill>
                  <a:latin typeface="微软雅黑" panose="020B0503020204020204" pitchFamily="34" charset="-122"/>
                  <a:ea typeface="微软雅黑" panose="020B0503020204020204" pitchFamily="34" charset="-122"/>
                </a:rPr>
                <a:t>位</a:t>
              </a:r>
              <a:endParaRPr lang="en-US" altLang="zh-CN" sz="1800">
                <a:latin typeface="微软雅黑" panose="020B0503020204020204" pitchFamily="34" charset="-122"/>
                <a:ea typeface="微软雅黑" panose="020B0503020204020204" pitchFamily="34" charset="-122"/>
              </a:endParaRPr>
            </a:p>
          </p:txBody>
        </p:sp>
        <p:sp>
          <p:nvSpPr>
            <p:cNvPr id="17" name="任意多边形 16">
              <a:extLst>
                <a:ext uri="{FF2B5EF4-FFF2-40B4-BE49-F238E27FC236}">
                  <a16:creationId xmlns:a16="http://schemas.microsoft.com/office/drawing/2014/main" id="{F51B3A77-78F4-4E67-852B-3F30B95E26AF}"/>
                </a:ext>
              </a:extLst>
            </p:cNvPr>
            <p:cNvSpPr/>
            <p:nvPr/>
          </p:nvSpPr>
          <p:spPr>
            <a:xfrm>
              <a:off x="4507031" y="3125658"/>
              <a:ext cx="2758521" cy="749378"/>
            </a:xfrm>
            <a:custGeom>
              <a:avLst/>
              <a:gdLst>
                <a:gd name="connsiteX0" fmla="*/ 1179685 w 2440166"/>
                <a:gd name="connsiteY0" fmla="*/ 0 h 882496"/>
                <a:gd name="connsiteX1" fmla="*/ 1301815 w 2440166"/>
                <a:gd name="connsiteY1" fmla="*/ 212510 h 882496"/>
                <a:gd name="connsiteX2" fmla="*/ 2328499 w 2440166"/>
                <a:gd name="connsiteY2" fmla="*/ 212510 h 882496"/>
                <a:gd name="connsiteX3" fmla="*/ 2440166 w 2440166"/>
                <a:gd name="connsiteY3" fmla="*/ 324177 h 882496"/>
                <a:gd name="connsiteX4" fmla="*/ 2440166 w 2440166"/>
                <a:gd name="connsiteY4" fmla="*/ 770829 h 882496"/>
                <a:gd name="connsiteX5" fmla="*/ 2328499 w 2440166"/>
                <a:gd name="connsiteY5" fmla="*/ 882496 h 882496"/>
                <a:gd name="connsiteX6" fmla="*/ 111667 w 2440166"/>
                <a:gd name="connsiteY6" fmla="*/ 882496 h 882496"/>
                <a:gd name="connsiteX7" fmla="*/ 0 w 2440166"/>
                <a:gd name="connsiteY7" fmla="*/ 770829 h 882496"/>
                <a:gd name="connsiteX8" fmla="*/ 0 w 2440166"/>
                <a:gd name="connsiteY8" fmla="*/ 324177 h 882496"/>
                <a:gd name="connsiteX9" fmla="*/ 111667 w 2440166"/>
                <a:gd name="connsiteY9" fmla="*/ 212510 h 882496"/>
                <a:gd name="connsiteX10" fmla="*/ 1056992 w 2440166"/>
                <a:gd name="connsiteY10" fmla="*/ 212510 h 882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0166" h="882496">
                  <a:moveTo>
                    <a:pt x="1179685" y="0"/>
                  </a:moveTo>
                  <a:lnTo>
                    <a:pt x="1301815" y="212510"/>
                  </a:lnTo>
                  <a:lnTo>
                    <a:pt x="2328499" y="212510"/>
                  </a:lnTo>
                  <a:cubicBezTo>
                    <a:pt x="2390171" y="212510"/>
                    <a:pt x="2440166" y="262505"/>
                    <a:pt x="2440166" y="324177"/>
                  </a:cubicBezTo>
                  <a:lnTo>
                    <a:pt x="2440166" y="770829"/>
                  </a:lnTo>
                  <a:cubicBezTo>
                    <a:pt x="2440166" y="832501"/>
                    <a:pt x="2390171" y="882496"/>
                    <a:pt x="2328499" y="882496"/>
                  </a:cubicBezTo>
                  <a:lnTo>
                    <a:pt x="111667" y="882496"/>
                  </a:lnTo>
                  <a:cubicBezTo>
                    <a:pt x="49995" y="882496"/>
                    <a:pt x="0" y="832501"/>
                    <a:pt x="0" y="770829"/>
                  </a:cubicBezTo>
                  <a:lnTo>
                    <a:pt x="0" y="324177"/>
                  </a:lnTo>
                  <a:cubicBezTo>
                    <a:pt x="0" y="262505"/>
                    <a:pt x="49995" y="212510"/>
                    <a:pt x="111667" y="212510"/>
                  </a:cubicBezTo>
                  <a:lnTo>
                    <a:pt x="1056992" y="212510"/>
                  </a:lnTo>
                  <a:close/>
                </a:path>
              </a:pathLst>
            </a:custGeom>
            <a:solidFill>
              <a:schemeClr val="bg1">
                <a:lumMod val="75000"/>
              </a:schemeClr>
            </a:solidFill>
            <a:ln>
              <a:noFill/>
            </a:ln>
            <a:effectLst>
              <a:outerShdw blurRad="381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endParaRPr lang="zh-CN" altLang="en-US"/>
            </a:p>
          </p:txBody>
        </p:sp>
        <p:sp>
          <p:nvSpPr>
            <p:cNvPr id="18" name="椭圆 17">
              <a:extLst>
                <a:ext uri="{FF2B5EF4-FFF2-40B4-BE49-F238E27FC236}">
                  <a16:creationId xmlns:a16="http://schemas.microsoft.com/office/drawing/2014/main" id="{5A30E483-D08A-4BE0-A7F8-8B3F5AB5218F}"/>
                </a:ext>
              </a:extLst>
            </p:cNvPr>
            <p:cNvSpPr/>
            <p:nvPr/>
          </p:nvSpPr>
          <p:spPr>
            <a:xfrm>
              <a:off x="5555111" y="2301661"/>
              <a:ext cx="668684" cy="668406"/>
            </a:xfrm>
            <a:prstGeom prst="ellipse">
              <a:avLst/>
            </a:prstGeom>
            <a:solidFill>
              <a:schemeClr val="bg1">
                <a:lumMod val="75000"/>
              </a:schemeClr>
            </a:solidFill>
            <a:ln>
              <a:noFill/>
            </a:ln>
            <a:effectLst>
              <a:outerShdw blurRad="381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endParaRPr lang="zh-CN" altLang="en-US"/>
            </a:p>
          </p:txBody>
        </p:sp>
        <p:sp>
          <p:nvSpPr>
            <p:cNvPr id="19" name="任意多边形 18">
              <a:extLst>
                <a:ext uri="{FF2B5EF4-FFF2-40B4-BE49-F238E27FC236}">
                  <a16:creationId xmlns:a16="http://schemas.microsoft.com/office/drawing/2014/main" id="{D8439391-D4A6-45C8-A525-08E6D211BDAE}"/>
                </a:ext>
              </a:extLst>
            </p:cNvPr>
            <p:cNvSpPr/>
            <p:nvPr/>
          </p:nvSpPr>
          <p:spPr>
            <a:xfrm rot="16200000">
              <a:off x="5790962" y="5064548"/>
              <a:ext cx="222273" cy="2726904"/>
            </a:xfrm>
            <a:custGeom>
              <a:avLst/>
              <a:gdLst>
                <a:gd name="connsiteX0" fmla="*/ 216208 w 222208"/>
                <a:gd name="connsiteY0" fmla="*/ 2443359 h 2443359"/>
                <a:gd name="connsiteX1" fmla="*/ 192208 w 222208"/>
                <a:gd name="connsiteY1" fmla="*/ 2443359 h 2443359"/>
                <a:gd name="connsiteX2" fmla="*/ 186208 w 222208"/>
                <a:gd name="connsiteY2" fmla="*/ 2437359 h 2443359"/>
                <a:gd name="connsiteX3" fmla="*/ 186208 w 222208"/>
                <a:gd name="connsiteY3" fmla="*/ 1329679 h 2443359"/>
                <a:gd name="connsiteX4" fmla="*/ 0 w 222208"/>
                <a:gd name="connsiteY4" fmla="*/ 1221679 h 2443359"/>
                <a:gd name="connsiteX5" fmla="*/ 186208 w 222208"/>
                <a:gd name="connsiteY5" fmla="*/ 1113679 h 2443359"/>
                <a:gd name="connsiteX6" fmla="*/ 186208 w 222208"/>
                <a:gd name="connsiteY6" fmla="*/ 6000 h 2443359"/>
                <a:gd name="connsiteX7" fmla="*/ 192208 w 222208"/>
                <a:gd name="connsiteY7" fmla="*/ 0 h 2443359"/>
                <a:gd name="connsiteX8" fmla="*/ 216208 w 222208"/>
                <a:gd name="connsiteY8" fmla="*/ 0 h 2443359"/>
                <a:gd name="connsiteX9" fmla="*/ 222208 w 222208"/>
                <a:gd name="connsiteY9" fmla="*/ 6000 h 2443359"/>
                <a:gd name="connsiteX10" fmla="*/ 222208 w 222208"/>
                <a:gd name="connsiteY10" fmla="*/ 2437359 h 2443359"/>
                <a:gd name="connsiteX11" fmla="*/ 216208 w 222208"/>
                <a:gd name="connsiteY11" fmla="*/ 2443359 h 2443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08" h="2443359">
                  <a:moveTo>
                    <a:pt x="216208" y="2443359"/>
                  </a:moveTo>
                  <a:lnTo>
                    <a:pt x="192208" y="2443359"/>
                  </a:lnTo>
                  <a:cubicBezTo>
                    <a:pt x="188894" y="2443359"/>
                    <a:pt x="186208" y="2440673"/>
                    <a:pt x="186208" y="2437359"/>
                  </a:cubicBezTo>
                  <a:lnTo>
                    <a:pt x="186208" y="1329679"/>
                  </a:lnTo>
                  <a:lnTo>
                    <a:pt x="0" y="1221679"/>
                  </a:lnTo>
                  <a:lnTo>
                    <a:pt x="186208" y="1113679"/>
                  </a:lnTo>
                  <a:lnTo>
                    <a:pt x="186208" y="6000"/>
                  </a:lnTo>
                  <a:cubicBezTo>
                    <a:pt x="186208" y="2686"/>
                    <a:pt x="188894" y="0"/>
                    <a:pt x="192208" y="0"/>
                  </a:cubicBezTo>
                  <a:lnTo>
                    <a:pt x="216208" y="0"/>
                  </a:lnTo>
                  <a:cubicBezTo>
                    <a:pt x="219522" y="0"/>
                    <a:pt x="222208" y="2686"/>
                    <a:pt x="222208" y="6000"/>
                  </a:cubicBezTo>
                  <a:lnTo>
                    <a:pt x="222208" y="2437359"/>
                  </a:lnTo>
                  <a:cubicBezTo>
                    <a:pt x="222208" y="2440673"/>
                    <a:pt x="219522" y="2443359"/>
                    <a:pt x="216208" y="2443359"/>
                  </a:cubicBezTo>
                  <a:close/>
                </a:path>
              </a:pathLst>
            </a:custGeom>
            <a:solidFill>
              <a:srgbClr val="BFBFBF"/>
            </a:solidFill>
            <a:ln>
              <a:noFill/>
            </a:ln>
            <a:effectLst>
              <a:outerShdw blurRad="381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endParaRPr lang="zh-CN" altLang="en-US"/>
            </a:p>
          </p:txBody>
        </p:sp>
        <p:sp>
          <p:nvSpPr>
            <p:cNvPr id="27662" name="文本框 18">
              <a:extLst>
                <a:ext uri="{FF2B5EF4-FFF2-40B4-BE49-F238E27FC236}">
                  <a16:creationId xmlns:a16="http://schemas.microsoft.com/office/drawing/2014/main" id="{7AA4744A-EE3E-47DA-9C1A-7F809FC8828B}"/>
                </a:ext>
              </a:extLst>
            </p:cNvPr>
            <p:cNvSpPr txBox="1">
              <a:spLocks noChangeArrowheads="1"/>
            </p:cNvSpPr>
            <p:nvPr/>
          </p:nvSpPr>
          <p:spPr bwMode="auto">
            <a:xfrm>
              <a:off x="4396335" y="3945238"/>
              <a:ext cx="3266000" cy="2308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lnSpc>
                  <a:spcPct val="150000"/>
                </a:lnSpc>
                <a:spcBef>
                  <a:spcPct val="0"/>
                </a:spcBef>
                <a:buFont typeface="Arial" panose="020B0604020202020204" pitchFamily="34" charset="0"/>
                <a:buNone/>
              </a:pPr>
              <a:r>
                <a:rPr lang="zh-CN" altLang="en-US" sz="2400" dirty="0">
                  <a:latin typeface="微软雅黑" panose="020B0503020204020204" pitchFamily="34" charset="-122"/>
                  <a:ea typeface="微软雅黑" panose="020B0503020204020204" pitchFamily="34" charset="-122"/>
                </a:rPr>
                <a:t>世界银行和</a:t>
              </a:r>
              <a:r>
                <a:rPr lang="en-US" altLang="zh-CN" sz="2400" dirty="0">
                  <a:latin typeface="微软雅黑" panose="020B0503020204020204" pitchFamily="34" charset="-122"/>
                  <a:ea typeface="微软雅黑" panose="020B0503020204020204" pitchFamily="34" charset="-122"/>
                </a:rPr>
                <a:t>WHO</a:t>
              </a:r>
              <a:r>
                <a:rPr lang="zh-CN" altLang="en-US" sz="2400" dirty="0">
                  <a:latin typeface="微软雅黑" panose="020B0503020204020204" pitchFamily="34" charset="-122"/>
                  <a:ea typeface="微软雅黑" panose="020B0503020204020204" pitchFamily="34" charset="-122"/>
                </a:rPr>
                <a:t>的资料表明，至</a:t>
              </a:r>
              <a:r>
                <a:rPr lang="en-US" altLang="zh-CN" sz="2400" dirty="0">
                  <a:latin typeface="微软雅黑" panose="020B0503020204020204" pitchFamily="34" charset="-122"/>
                  <a:ea typeface="微软雅黑" panose="020B0503020204020204" pitchFamily="34" charset="-122"/>
                </a:rPr>
                <a:t>2020</a:t>
              </a:r>
              <a:r>
                <a:rPr lang="zh-CN" altLang="en-US" sz="2400" dirty="0">
                  <a:latin typeface="微软雅黑" panose="020B0503020204020204" pitchFamily="34" charset="-122"/>
                  <a:ea typeface="微软雅黑" panose="020B0503020204020204" pitchFamily="34" charset="-122"/>
                </a:rPr>
                <a:t>年。慢阻肺将位居</a:t>
              </a:r>
              <a:endParaRPr lang="en-US" altLang="zh-CN" sz="2400" dirty="0">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Arial" panose="020B0604020202020204" pitchFamily="34" charset="0"/>
                <a:buNone/>
              </a:pPr>
              <a:r>
                <a:rPr lang="zh-CN" altLang="en-US" sz="2400" b="1" dirty="0">
                  <a:solidFill>
                    <a:srgbClr val="FF0000"/>
                  </a:solidFill>
                  <a:latin typeface="微软雅黑" panose="020B0503020204020204" pitchFamily="34" charset="-122"/>
                  <a:ea typeface="微软雅黑" panose="020B0503020204020204" pitchFamily="34" charset="-122"/>
                </a:rPr>
                <a:t>世界经济负担的第</a:t>
              </a:r>
              <a:r>
                <a:rPr lang="en-US" altLang="zh-CN" sz="2400" b="1" dirty="0">
                  <a:solidFill>
                    <a:srgbClr val="FF0000"/>
                  </a:solidFill>
                  <a:latin typeface="微软雅黑" panose="020B0503020204020204" pitchFamily="34" charset="-122"/>
                  <a:ea typeface="微软雅黑" panose="020B0503020204020204" pitchFamily="34" charset="-122"/>
                </a:rPr>
                <a:t>5</a:t>
              </a:r>
              <a:r>
                <a:rPr lang="zh-CN" altLang="en-US" sz="2400" b="1" dirty="0">
                  <a:solidFill>
                    <a:srgbClr val="FF0000"/>
                  </a:solidFill>
                  <a:latin typeface="微软雅黑" panose="020B0503020204020204" pitchFamily="34" charset="-122"/>
                  <a:ea typeface="微软雅黑" panose="020B0503020204020204" pitchFamily="34" charset="-122"/>
                </a:rPr>
                <a:t>位</a:t>
              </a:r>
              <a:r>
                <a:rPr lang="zh-CN" altLang="en-US" sz="2400" dirty="0">
                  <a:latin typeface="微软雅黑" panose="020B0503020204020204" pitchFamily="34" charset="-122"/>
                  <a:ea typeface="微软雅黑" panose="020B0503020204020204" pitchFamily="34" charset="-122"/>
                </a:rPr>
                <a:t>。</a:t>
              </a:r>
            </a:p>
          </p:txBody>
        </p:sp>
      </p:grpSp>
      <p:sp>
        <p:nvSpPr>
          <p:cNvPr id="14349" name="Slide Number Placeholder 21">
            <a:extLst>
              <a:ext uri="{FF2B5EF4-FFF2-40B4-BE49-F238E27FC236}">
                <a16:creationId xmlns:a16="http://schemas.microsoft.com/office/drawing/2014/main" id="{E0598FF8-0E22-40AC-9C1A-2037AFDEB832}"/>
              </a:ext>
            </a:extLst>
          </p:cNvPr>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a:defRPr/>
            </a:pPr>
            <a:fld id="{DC0B8179-E970-4FCC-B9C7-EF48763612B1}" type="slidenum">
              <a:rPr lang="zh-CN" altLang="en-US" smtClean="0"/>
              <a:pPr>
                <a:defRPr/>
              </a:pPr>
              <a:t>6</a:t>
            </a:fld>
            <a:endParaRPr lang="zh-CN" altLang="en-US"/>
          </a:p>
        </p:txBody>
      </p:sp>
    </p:spTree>
    <p:extLst>
      <p:ext uri="{BB962C8B-B14F-4D97-AF65-F5344CB8AC3E}">
        <p14:creationId xmlns:p14="http://schemas.microsoft.com/office/powerpoint/2010/main" val="1048915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16">
            <a:extLst>
              <a:ext uri="{FF2B5EF4-FFF2-40B4-BE49-F238E27FC236}">
                <a16:creationId xmlns:a16="http://schemas.microsoft.com/office/drawing/2014/main" id="{34A5384E-F831-46E1-BA5B-540D6A09CAA0}"/>
              </a:ext>
            </a:extLst>
          </p:cNvPr>
          <p:cNvSpPr txBox="1">
            <a:spLocks noChangeArrowheads="1"/>
          </p:cNvSpPr>
          <p:nvPr/>
        </p:nvSpPr>
        <p:spPr bwMode="auto">
          <a:xfrm>
            <a:off x="35207" y="214531"/>
            <a:ext cx="8816975" cy="584775"/>
          </a:xfrm>
          <a:prstGeom prst="rect">
            <a:avLst/>
          </a:prstGeom>
          <a:noFill/>
          <a:ln w="9525">
            <a:noFill/>
            <a:miter lim="800000"/>
          </a:ln>
        </p:spPr>
        <p:txBody>
          <a:bodyPr wrap="square">
            <a:spAutoFit/>
          </a:bodyPr>
          <a:lstStyle/>
          <a:p>
            <a:pPr>
              <a:defRPr/>
            </a:pPr>
            <a:r>
              <a:rPr lang="zh-CN" altLang="en-US" sz="3200" b="1" dirty="0">
                <a:solidFill>
                  <a:srgbClr val="FFFF00"/>
                </a:solidFill>
                <a:latin typeface="微软雅黑" panose="020B0503020204020204" pitchFamily="34" charset="-122"/>
                <a:ea typeface="微软雅黑" panose="020B0503020204020204" pitchFamily="34" charset="-122"/>
                <a:cs typeface="Arial" pitchFamily="34" charset="0"/>
              </a:rPr>
              <a:t>慢阻肺是主要死因中唯一死亡率增加的疾病</a:t>
            </a:r>
            <a:r>
              <a:rPr lang="en-US" altLang="zh-CN" sz="3200" b="1" dirty="0">
                <a:solidFill>
                  <a:srgbClr val="FFFF00"/>
                </a:solidFill>
                <a:latin typeface="微软雅黑" panose="020B0503020204020204" pitchFamily="34" charset="-122"/>
                <a:ea typeface="微软雅黑" panose="020B0503020204020204" pitchFamily="34" charset="-122"/>
                <a:cs typeface="Arial" pitchFamily="34" charset="0"/>
              </a:rPr>
              <a:t> </a:t>
            </a:r>
            <a:endParaRPr lang="zh-CN" altLang="en-US" sz="3200" b="1" dirty="0">
              <a:solidFill>
                <a:srgbClr val="FFFF00"/>
              </a:solidFill>
              <a:latin typeface="微软雅黑" panose="020B0503020204020204" pitchFamily="34" charset="-122"/>
              <a:ea typeface="微软雅黑" panose="020B0503020204020204" pitchFamily="34" charset="-122"/>
              <a:cs typeface="Arial" pitchFamily="34" charset="0"/>
            </a:endParaRPr>
          </a:p>
        </p:txBody>
      </p:sp>
      <p:pic>
        <p:nvPicPr>
          <p:cNvPr id="28675" name="Picture 21" descr="表格111207">
            <a:extLst>
              <a:ext uri="{FF2B5EF4-FFF2-40B4-BE49-F238E27FC236}">
                <a16:creationId xmlns:a16="http://schemas.microsoft.com/office/drawing/2014/main" id="{FA59A18C-67C4-4091-B8CE-280266FD810A}"/>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900113" y="1917700"/>
            <a:ext cx="7921625" cy="353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6" name="Text Box 9">
            <a:extLst>
              <a:ext uri="{FF2B5EF4-FFF2-40B4-BE49-F238E27FC236}">
                <a16:creationId xmlns:a16="http://schemas.microsoft.com/office/drawing/2014/main" id="{EBA2E4B1-07D9-40E9-AB47-1703012D3A6C}"/>
              </a:ext>
            </a:extLst>
          </p:cNvPr>
          <p:cNvSpPr txBox="1">
            <a:spLocks noChangeArrowheads="1"/>
          </p:cNvSpPr>
          <p:nvPr/>
        </p:nvSpPr>
        <p:spPr bwMode="auto">
          <a:xfrm>
            <a:off x="44450" y="6597650"/>
            <a:ext cx="7527925"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nchor="b">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Font typeface="Arial" panose="020B0604020202020204" pitchFamily="34" charset="0"/>
              <a:buNone/>
            </a:pPr>
            <a:r>
              <a:rPr lang="fr-FR" altLang="zh-CN" sz="800">
                <a:solidFill>
                  <a:srgbClr val="000000"/>
                </a:solidFill>
                <a:latin typeface="Arial" panose="020B0604020202020204" pitchFamily="34" charset="0"/>
                <a:ea typeface="宋体" panose="02010600030101010101" pitchFamily="2" charset="-122"/>
                <a:cs typeface="Arial" panose="020B0604020202020204" pitchFamily="34" charset="0"/>
              </a:rPr>
              <a:t> Briggs DD. Chronic Obstructive Pulmonary Disease Overview: Prevalence, Pathogenesis, and Treatment. JMCP, 2004; 10(4): S3-S10.</a:t>
            </a:r>
          </a:p>
        </p:txBody>
      </p:sp>
      <p:sp>
        <p:nvSpPr>
          <p:cNvPr id="28677" name="矩形 22">
            <a:extLst>
              <a:ext uri="{FF2B5EF4-FFF2-40B4-BE49-F238E27FC236}">
                <a16:creationId xmlns:a16="http://schemas.microsoft.com/office/drawing/2014/main" id="{B31B86F2-CDA8-4877-8DB4-A54A8B020915}"/>
              </a:ext>
            </a:extLst>
          </p:cNvPr>
          <p:cNvSpPr>
            <a:spLocks noChangeArrowheads="1"/>
          </p:cNvSpPr>
          <p:nvPr/>
        </p:nvSpPr>
        <p:spPr bwMode="auto">
          <a:xfrm>
            <a:off x="2759075" y="5938838"/>
            <a:ext cx="37353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algn="r" eaLnBrk="1" hangingPunct="1">
              <a:spcBef>
                <a:spcPct val="0"/>
              </a:spcBef>
              <a:buFont typeface="Arial" panose="020B0604020202020204" pitchFamily="34" charset="0"/>
              <a:buNone/>
            </a:pPr>
            <a:r>
              <a:rPr lang="zh-CN" altLang="en-US" sz="1800" b="1">
                <a:solidFill>
                  <a:srgbClr val="17375E"/>
                </a:solidFill>
                <a:latin typeface="微软雅黑" panose="020B0503020204020204" pitchFamily="34" charset="-122"/>
                <a:ea typeface="微软雅黑" panose="020B0503020204020204" pitchFamily="34" charset="-122"/>
              </a:rPr>
              <a:t>美国 1965 </a:t>
            </a:r>
            <a:r>
              <a:rPr lang="en-US" altLang="zh-CN" sz="1800" b="1">
                <a:solidFill>
                  <a:srgbClr val="17375E"/>
                </a:solidFill>
                <a:latin typeface="微软雅黑" panose="020B0503020204020204" pitchFamily="34" charset="-122"/>
                <a:ea typeface="微软雅黑" panose="020B0503020204020204" pitchFamily="34" charset="-122"/>
              </a:rPr>
              <a:t>– 1998</a:t>
            </a:r>
            <a:r>
              <a:rPr lang="zh-CN" altLang="en-US" sz="1800" b="1">
                <a:solidFill>
                  <a:srgbClr val="17375E"/>
                </a:solidFill>
                <a:latin typeface="微软雅黑" panose="020B0503020204020204" pitchFamily="34" charset="-122"/>
                <a:ea typeface="微软雅黑" panose="020B0503020204020204" pitchFamily="34" charset="-122"/>
              </a:rPr>
              <a:t>年的死亡率改变</a:t>
            </a:r>
          </a:p>
        </p:txBody>
      </p:sp>
      <p:sp>
        <p:nvSpPr>
          <p:cNvPr id="24" name="TextBox 23">
            <a:extLst>
              <a:ext uri="{FF2B5EF4-FFF2-40B4-BE49-F238E27FC236}">
                <a16:creationId xmlns:a16="http://schemas.microsoft.com/office/drawing/2014/main" id="{0BA7543E-5E02-4817-A73F-9BBE1EDF541F}"/>
              </a:ext>
            </a:extLst>
          </p:cNvPr>
          <p:cNvSpPr txBox="1"/>
          <p:nvPr/>
        </p:nvSpPr>
        <p:spPr>
          <a:xfrm>
            <a:off x="1187450" y="1990725"/>
            <a:ext cx="1150938" cy="368300"/>
          </a:xfrm>
          <a:prstGeom prst="rect">
            <a:avLst/>
          </a:prstGeom>
          <a:noFill/>
        </p:spPr>
        <p:txBody>
          <a:bodyPr>
            <a:spAutoFit/>
          </a:bodyPr>
          <a:lstStyle/>
          <a:p>
            <a:pPr algn="ctr" eaLnBrk="1" fontAlgn="auto" hangingPunct="1">
              <a:spcBef>
                <a:spcPts val="0"/>
              </a:spcBef>
              <a:spcAft>
                <a:spcPts val="0"/>
              </a:spcAft>
              <a:defRPr/>
            </a:pPr>
            <a:r>
              <a:rPr lang="zh-CN" altLang="en-US" b="1" dirty="0">
                <a:solidFill>
                  <a:schemeClr val="bg1"/>
                </a:solidFill>
                <a:latin typeface="微软雅黑" panose="020B0503020204020204" pitchFamily="34" charset="-122"/>
                <a:ea typeface="微软雅黑" panose="020B0503020204020204" pitchFamily="34" charset="-122"/>
              </a:rPr>
              <a:t>冠心病</a:t>
            </a:r>
          </a:p>
        </p:txBody>
      </p:sp>
      <p:sp>
        <p:nvSpPr>
          <p:cNvPr id="25" name="TextBox 24">
            <a:extLst>
              <a:ext uri="{FF2B5EF4-FFF2-40B4-BE49-F238E27FC236}">
                <a16:creationId xmlns:a16="http://schemas.microsoft.com/office/drawing/2014/main" id="{03634A62-D33E-406B-BDEE-BF44C80F9E3B}"/>
              </a:ext>
            </a:extLst>
          </p:cNvPr>
          <p:cNvSpPr txBox="1"/>
          <p:nvPr/>
        </p:nvSpPr>
        <p:spPr>
          <a:xfrm>
            <a:off x="2755900" y="1990725"/>
            <a:ext cx="1152525" cy="368300"/>
          </a:xfrm>
          <a:prstGeom prst="rect">
            <a:avLst/>
          </a:prstGeom>
          <a:noFill/>
        </p:spPr>
        <p:txBody>
          <a:bodyPr>
            <a:spAutoFit/>
          </a:bodyPr>
          <a:lstStyle/>
          <a:p>
            <a:pPr algn="ctr" eaLnBrk="1" fontAlgn="auto" hangingPunct="1">
              <a:spcBef>
                <a:spcPts val="0"/>
              </a:spcBef>
              <a:spcAft>
                <a:spcPts val="0"/>
              </a:spcAft>
              <a:defRPr/>
            </a:pPr>
            <a:r>
              <a:rPr lang="zh-CN" altLang="en-US" b="1" dirty="0">
                <a:solidFill>
                  <a:schemeClr val="bg1"/>
                </a:solidFill>
                <a:latin typeface="微软雅黑" panose="020B0503020204020204" pitchFamily="34" charset="-122"/>
                <a:ea typeface="微软雅黑" panose="020B0503020204020204" pitchFamily="34" charset="-122"/>
              </a:rPr>
              <a:t>卒中</a:t>
            </a:r>
          </a:p>
        </p:txBody>
      </p:sp>
      <p:sp>
        <p:nvSpPr>
          <p:cNvPr id="28680" name="TextBox 25">
            <a:extLst>
              <a:ext uri="{FF2B5EF4-FFF2-40B4-BE49-F238E27FC236}">
                <a16:creationId xmlns:a16="http://schemas.microsoft.com/office/drawing/2014/main" id="{5FA44F89-E098-4498-8B18-C76BA868A292}"/>
              </a:ext>
            </a:extLst>
          </p:cNvPr>
          <p:cNvSpPr txBox="1">
            <a:spLocks noChangeArrowheads="1"/>
          </p:cNvSpPr>
          <p:nvPr/>
        </p:nvSpPr>
        <p:spPr bwMode="auto">
          <a:xfrm>
            <a:off x="4067175" y="1990725"/>
            <a:ext cx="1584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spcBef>
                <a:spcPct val="0"/>
              </a:spcBef>
              <a:buFont typeface="Arial" panose="020B0604020202020204" pitchFamily="34" charset="0"/>
              <a:buNone/>
            </a:pPr>
            <a:r>
              <a:rPr lang="zh-CN" altLang="en-US" sz="1800" b="1" dirty="0">
                <a:solidFill>
                  <a:schemeClr val="bg1"/>
                </a:solidFill>
                <a:latin typeface="微软雅黑" panose="020B0503020204020204" pitchFamily="34" charset="-122"/>
                <a:ea typeface="微软雅黑" panose="020B0503020204020204" pitchFamily="34" charset="-122"/>
              </a:rPr>
              <a:t>其他脑血管病</a:t>
            </a:r>
          </a:p>
        </p:txBody>
      </p:sp>
      <p:sp>
        <p:nvSpPr>
          <p:cNvPr id="27" name="TextBox 26">
            <a:extLst>
              <a:ext uri="{FF2B5EF4-FFF2-40B4-BE49-F238E27FC236}">
                <a16:creationId xmlns:a16="http://schemas.microsoft.com/office/drawing/2014/main" id="{8D702D1D-6C6A-45C4-A1ED-94EEAFF58E19}"/>
              </a:ext>
            </a:extLst>
          </p:cNvPr>
          <p:cNvSpPr txBox="1"/>
          <p:nvPr/>
        </p:nvSpPr>
        <p:spPr>
          <a:xfrm>
            <a:off x="7235825" y="1990725"/>
            <a:ext cx="1584325" cy="369332"/>
          </a:xfrm>
          <a:prstGeom prst="rect">
            <a:avLst/>
          </a:prstGeom>
          <a:noFill/>
        </p:spPr>
        <p:txBody>
          <a:bodyPr>
            <a:spAutoFit/>
          </a:bodyPr>
          <a:lstStyle/>
          <a:p>
            <a:pPr algn="ctr" eaLnBrk="1" fontAlgn="auto" hangingPunct="1">
              <a:spcBef>
                <a:spcPts val="0"/>
              </a:spcBef>
              <a:spcAft>
                <a:spcPts val="0"/>
              </a:spcAft>
              <a:defRPr/>
            </a:pPr>
            <a:r>
              <a:rPr lang="zh-CN" altLang="en-US" b="1" dirty="0">
                <a:solidFill>
                  <a:schemeClr val="bg1"/>
                </a:solidFill>
                <a:latin typeface="微软雅黑" panose="020B0503020204020204" pitchFamily="34" charset="-122"/>
                <a:ea typeface="微软雅黑" panose="020B0503020204020204" pitchFamily="34" charset="-122"/>
              </a:rPr>
              <a:t>所有其他死因</a:t>
            </a:r>
          </a:p>
        </p:txBody>
      </p:sp>
      <p:sp>
        <p:nvSpPr>
          <p:cNvPr id="28682" name="TextBox 27">
            <a:extLst>
              <a:ext uri="{FF2B5EF4-FFF2-40B4-BE49-F238E27FC236}">
                <a16:creationId xmlns:a16="http://schemas.microsoft.com/office/drawing/2014/main" id="{536B5C59-2414-4B2A-9462-8BE127AE70FE}"/>
              </a:ext>
            </a:extLst>
          </p:cNvPr>
          <p:cNvSpPr txBox="1">
            <a:spLocks noChangeArrowheads="1"/>
          </p:cNvSpPr>
          <p:nvPr/>
        </p:nvSpPr>
        <p:spPr bwMode="auto">
          <a:xfrm>
            <a:off x="5645150" y="1968500"/>
            <a:ext cx="1584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spcBef>
                <a:spcPct val="0"/>
              </a:spcBef>
              <a:buFont typeface="Arial" panose="020B0604020202020204" pitchFamily="34" charset="0"/>
              <a:buNone/>
            </a:pPr>
            <a:r>
              <a:rPr lang="zh-CN" altLang="en-US" sz="20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慢阻肺</a:t>
            </a:r>
          </a:p>
        </p:txBody>
      </p:sp>
      <p:sp>
        <p:nvSpPr>
          <p:cNvPr id="28683" name="TextBox 28">
            <a:extLst>
              <a:ext uri="{FF2B5EF4-FFF2-40B4-BE49-F238E27FC236}">
                <a16:creationId xmlns:a16="http://schemas.microsoft.com/office/drawing/2014/main" id="{D8AA7B6B-9BB9-46C6-A2B4-E39D996DE1CF}"/>
              </a:ext>
            </a:extLst>
          </p:cNvPr>
          <p:cNvSpPr txBox="1">
            <a:spLocks noChangeArrowheads="1"/>
          </p:cNvSpPr>
          <p:nvPr/>
        </p:nvSpPr>
        <p:spPr bwMode="auto">
          <a:xfrm>
            <a:off x="5692775" y="5446713"/>
            <a:ext cx="1584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spcBef>
                <a:spcPct val="0"/>
              </a:spcBef>
              <a:buFont typeface="Arial" panose="020B0604020202020204" pitchFamily="34" charset="0"/>
              <a:buNone/>
            </a:pPr>
            <a:r>
              <a:rPr lang="en-US" altLang="zh-CN" sz="2000" b="1">
                <a:solidFill>
                  <a:srgbClr val="FF0000"/>
                </a:solidFill>
                <a:latin typeface="Arial" panose="020B0604020202020204" pitchFamily="34" charset="0"/>
                <a:ea typeface="宋体" panose="02010600030101010101" pitchFamily="2" charset="-122"/>
                <a:cs typeface="Arial" panose="020B0604020202020204" pitchFamily="34" charset="0"/>
              </a:rPr>
              <a:t>+163%</a:t>
            </a:r>
            <a:endParaRPr lang="zh-CN" altLang="en-US" sz="2000" b="1">
              <a:solidFill>
                <a:srgbClr val="FF0000"/>
              </a:solidFill>
              <a:latin typeface="Arial" panose="020B0604020202020204" pitchFamily="34" charset="0"/>
              <a:ea typeface="微软雅黑" panose="020B0503020204020204" pitchFamily="34" charset="-122"/>
              <a:cs typeface="Arial" panose="020B0604020202020204" pitchFamily="34" charset="0"/>
            </a:endParaRPr>
          </a:p>
        </p:txBody>
      </p:sp>
      <p:sp>
        <p:nvSpPr>
          <p:cNvPr id="28684" name="TextBox 29">
            <a:extLst>
              <a:ext uri="{FF2B5EF4-FFF2-40B4-BE49-F238E27FC236}">
                <a16:creationId xmlns:a16="http://schemas.microsoft.com/office/drawing/2014/main" id="{54AAADF7-0FB1-45DD-AEF1-6DBE842CEFBB}"/>
              </a:ext>
            </a:extLst>
          </p:cNvPr>
          <p:cNvSpPr txBox="1">
            <a:spLocks noChangeArrowheads="1"/>
          </p:cNvSpPr>
          <p:nvPr/>
        </p:nvSpPr>
        <p:spPr bwMode="auto">
          <a:xfrm>
            <a:off x="7277100" y="5446713"/>
            <a:ext cx="1584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spcBef>
                <a:spcPct val="0"/>
              </a:spcBef>
              <a:buFont typeface="Arial" panose="020B0604020202020204" pitchFamily="34" charset="0"/>
              <a:buNone/>
            </a:pPr>
            <a:r>
              <a:rPr lang="en-US" altLang="zh-CN" sz="1800" b="1">
                <a:solidFill>
                  <a:srgbClr val="376092"/>
                </a:solidFill>
                <a:latin typeface="Arial" panose="020B0604020202020204" pitchFamily="34" charset="0"/>
                <a:ea typeface="宋体" panose="02010600030101010101" pitchFamily="2" charset="-122"/>
                <a:cs typeface="Arial" panose="020B0604020202020204" pitchFamily="34" charset="0"/>
              </a:rPr>
              <a:t>-7%</a:t>
            </a:r>
            <a:endParaRPr lang="zh-CN" altLang="en-US" sz="1800" b="1">
              <a:solidFill>
                <a:srgbClr val="376092"/>
              </a:solidFill>
              <a:latin typeface="Arial" panose="020B0604020202020204" pitchFamily="34" charset="0"/>
              <a:ea typeface="微软雅黑" panose="020B0503020204020204" pitchFamily="34" charset="-122"/>
              <a:cs typeface="Arial" panose="020B0604020202020204" pitchFamily="34" charset="0"/>
            </a:endParaRPr>
          </a:p>
        </p:txBody>
      </p:sp>
      <p:sp>
        <p:nvSpPr>
          <p:cNvPr id="28685" name="TextBox 30">
            <a:extLst>
              <a:ext uri="{FF2B5EF4-FFF2-40B4-BE49-F238E27FC236}">
                <a16:creationId xmlns:a16="http://schemas.microsoft.com/office/drawing/2014/main" id="{C1DBB3B9-C5DF-414D-9218-B926C3818D7A}"/>
              </a:ext>
            </a:extLst>
          </p:cNvPr>
          <p:cNvSpPr txBox="1">
            <a:spLocks noChangeArrowheads="1"/>
          </p:cNvSpPr>
          <p:nvPr/>
        </p:nvSpPr>
        <p:spPr bwMode="auto">
          <a:xfrm>
            <a:off x="4179888" y="5446713"/>
            <a:ext cx="1584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spcBef>
                <a:spcPct val="0"/>
              </a:spcBef>
              <a:buFont typeface="Arial" panose="020B0604020202020204" pitchFamily="34" charset="0"/>
              <a:buNone/>
            </a:pPr>
            <a:r>
              <a:rPr lang="en-US" altLang="zh-CN" sz="1800" b="1">
                <a:solidFill>
                  <a:srgbClr val="376092"/>
                </a:solidFill>
                <a:latin typeface="Arial" panose="020B0604020202020204" pitchFamily="34" charset="0"/>
                <a:ea typeface="宋体" panose="02010600030101010101" pitchFamily="2" charset="-122"/>
                <a:cs typeface="Arial" panose="020B0604020202020204" pitchFamily="34" charset="0"/>
              </a:rPr>
              <a:t>-35%</a:t>
            </a:r>
            <a:endParaRPr lang="zh-CN" altLang="en-US" sz="1800" b="1">
              <a:solidFill>
                <a:srgbClr val="376092"/>
              </a:solidFill>
              <a:latin typeface="Arial" panose="020B0604020202020204" pitchFamily="34" charset="0"/>
              <a:ea typeface="微软雅黑" panose="020B0503020204020204" pitchFamily="34" charset="-122"/>
              <a:cs typeface="Arial" panose="020B0604020202020204" pitchFamily="34" charset="0"/>
            </a:endParaRPr>
          </a:p>
        </p:txBody>
      </p:sp>
      <p:sp>
        <p:nvSpPr>
          <p:cNvPr id="28686" name="TextBox 33">
            <a:extLst>
              <a:ext uri="{FF2B5EF4-FFF2-40B4-BE49-F238E27FC236}">
                <a16:creationId xmlns:a16="http://schemas.microsoft.com/office/drawing/2014/main" id="{D26E641A-22DE-4022-98B6-32D0166D4AE9}"/>
              </a:ext>
            </a:extLst>
          </p:cNvPr>
          <p:cNvSpPr txBox="1">
            <a:spLocks noChangeArrowheads="1"/>
          </p:cNvSpPr>
          <p:nvPr/>
        </p:nvSpPr>
        <p:spPr bwMode="auto">
          <a:xfrm>
            <a:off x="2668588" y="5446713"/>
            <a:ext cx="1584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spcBef>
                <a:spcPct val="0"/>
              </a:spcBef>
              <a:buFont typeface="Arial" panose="020B0604020202020204" pitchFamily="34" charset="0"/>
              <a:buNone/>
            </a:pPr>
            <a:r>
              <a:rPr lang="en-US" altLang="zh-CN" sz="1800" b="1">
                <a:solidFill>
                  <a:srgbClr val="376092"/>
                </a:solidFill>
                <a:latin typeface="Arial" panose="020B0604020202020204" pitchFamily="34" charset="0"/>
                <a:ea typeface="宋体" panose="02010600030101010101" pitchFamily="2" charset="-122"/>
                <a:cs typeface="Arial" panose="020B0604020202020204" pitchFamily="34" charset="0"/>
              </a:rPr>
              <a:t>-64%</a:t>
            </a:r>
            <a:endParaRPr lang="zh-CN" altLang="en-US" sz="1800" b="1">
              <a:solidFill>
                <a:srgbClr val="376092"/>
              </a:solidFill>
              <a:latin typeface="Arial" panose="020B0604020202020204" pitchFamily="34" charset="0"/>
              <a:ea typeface="微软雅黑" panose="020B0503020204020204" pitchFamily="34" charset="-122"/>
              <a:cs typeface="Arial" panose="020B0604020202020204" pitchFamily="34" charset="0"/>
            </a:endParaRPr>
          </a:p>
        </p:txBody>
      </p:sp>
      <p:sp>
        <p:nvSpPr>
          <p:cNvPr id="28687" name="TextBox 34">
            <a:extLst>
              <a:ext uri="{FF2B5EF4-FFF2-40B4-BE49-F238E27FC236}">
                <a16:creationId xmlns:a16="http://schemas.microsoft.com/office/drawing/2014/main" id="{91A5503A-DF4D-4B7A-B3A1-4C52C0501E3D}"/>
              </a:ext>
            </a:extLst>
          </p:cNvPr>
          <p:cNvSpPr txBox="1">
            <a:spLocks noChangeArrowheads="1"/>
          </p:cNvSpPr>
          <p:nvPr/>
        </p:nvSpPr>
        <p:spPr bwMode="auto">
          <a:xfrm>
            <a:off x="1084263" y="5446713"/>
            <a:ext cx="1584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spcBef>
                <a:spcPct val="0"/>
              </a:spcBef>
              <a:buFont typeface="Arial" panose="020B0604020202020204" pitchFamily="34" charset="0"/>
              <a:buNone/>
            </a:pPr>
            <a:r>
              <a:rPr lang="en-US" altLang="zh-CN" sz="1800" b="1">
                <a:solidFill>
                  <a:srgbClr val="376092"/>
                </a:solidFill>
                <a:latin typeface="Arial" panose="020B0604020202020204" pitchFamily="34" charset="0"/>
                <a:ea typeface="宋体" panose="02010600030101010101" pitchFamily="2" charset="-122"/>
                <a:cs typeface="Arial" panose="020B0604020202020204" pitchFamily="34" charset="0"/>
              </a:rPr>
              <a:t>-59%</a:t>
            </a:r>
            <a:endParaRPr lang="zh-CN" altLang="en-US" sz="1800" b="1">
              <a:solidFill>
                <a:srgbClr val="376092"/>
              </a:solidFill>
              <a:latin typeface="Arial" panose="020B0604020202020204" pitchFamily="34" charset="0"/>
              <a:ea typeface="微软雅黑" panose="020B0503020204020204" pitchFamily="34" charset="-122"/>
              <a:cs typeface="Arial" panose="020B0604020202020204" pitchFamily="34" charset="0"/>
            </a:endParaRPr>
          </a:p>
        </p:txBody>
      </p:sp>
      <p:sp>
        <p:nvSpPr>
          <p:cNvPr id="28688" name="TextBox 35">
            <a:extLst>
              <a:ext uri="{FF2B5EF4-FFF2-40B4-BE49-F238E27FC236}">
                <a16:creationId xmlns:a16="http://schemas.microsoft.com/office/drawing/2014/main" id="{4A312909-14FE-437C-824D-E1ECFCC2ED8B}"/>
              </a:ext>
            </a:extLst>
          </p:cNvPr>
          <p:cNvSpPr txBox="1">
            <a:spLocks noChangeArrowheads="1"/>
          </p:cNvSpPr>
          <p:nvPr/>
        </p:nvSpPr>
        <p:spPr bwMode="auto">
          <a:xfrm rot="-5400000">
            <a:off x="-1076324" y="3194050"/>
            <a:ext cx="27495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Font typeface="Arial" panose="020B0604020202020204" pitchFamily="34" charset="0"/>
              <a:buNone/>
            </a:pPr>
            <a:r>
              <a:rPr lang="zh-CN" altLang="en-US" sz="1600">
                <a:solidFill>
                  <a:srgbClr val="17375E"/>
                </a:solidFill>
                <a:latin typeface="微软雅黑" panose="020B0503020204020204" pitchFamily="34" charset="-122"/>
                <a:ea typeface="微软雅黑" panose="020B0503020204020204" pitchFamily="34" charset="-122"/>
              </a:rPr>
              <a:t>年龄调整的死亡率</a:t>
            </a:r>
          </a:p>
        </p:txBody>
      </p:sp>
      <p:sp>
        <p:nvSpPr>
          <p:cNvPr id="28689" name="TextBox 49">
            <a:extLst>
              <a:ext uri="{FF2B5EF4-FFF2-40B4-BE49-F238E27FC236}">
                <a16:creationId xmlns:a16="http://schemas.microsoft.com/office/drawing/2014/main" id="{C187DF27-F8B3-4808-99E5-0D638561AB74}"/>
              </a:ext>
            </a:extLst>
          </p:cNvPr>
          <p:cNvSpPr txBox="1">
            <a:spLocks noChangeArrowheads="1"/>
          </p:cNvSpPr>
          <p:nvPr/>
        </p:nvSpPr>
        <p:spPr bwMode="auto">
          <a:xfrm>
            <a:off x="539750" y="5157788"/>
            <a:ext cx="2476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spcBef>
                <a:spcPct val="0"/>
              </a:spcBef>
              <a:buFont typeface="Arial" panose="020B0604020202020204" pitchFamily="34" charset="0"/>
              <a:buNone/>
            </a:pPr>
            <a:r>
              <a:rPr lang="en-US" altLang="zh-CN" sz="1800" b="1">
                <a:solidFill>
                  <a:srgbClr val="376092"/>
                </a:solidFill>
                <a:ea typeface="宋体" panose="02010600030101010101" pitchFamily="2" charset="-122"/>
                <a:cs typeface="Arial" panose="020B0604020202020204" pitchFamily="34" charset="0"/>
              </a:rPr>
              <a:t>0</a:t>
            </a:r>
            <a:endParaRPr lang="zh-CN" altLang="en-US" sz="1800" b="1">
              <a:solidFill>
                <a:srgbClr val="376092"/>
              </a:solidFill>
              <a:ea typeface="宋体" panose="02010600030101010101" pitchFamily="2" charset="-122"/>
              <a:cs typeface="Arial" panose="020B0604020202020204" pitchFamily="34" charset="0"/>
            </a:endParaRPr>
          </a:p>
        </p:txBody>
      </p:sp>
      <p:sp>
        <p:nvSpPr>
          <p:cNvPr id="28690" name="TextBox 49">
            <a:extLst>
              <a:ext uri="{FF2B5EF4-FFF2-40B4-BE49-F238E27FC236}">
                <a16:creationId xmlns:a16="http://schemas.microsoft.com/office/drawing/2014/main" id="{38587D37-DB75-4F19-B191-E6F0D4872319}"/>
              </a:ext>
            </a:extLst>
          </p:cNvPr>
          <p:cNvSpPr txBox="1">
            <a:spLocks noChangeArrowheads="1"/>
          </p:cNvSpPr>
          <p:nvPr/>
        </p:nvSpPr>
        <p:spPr bwMode="auto">
          <a:xfrm>
            <a:off x="322263" y="4654550"/>
            <a:ext cx="6492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spcBef>
                <a:spcPct val="0"/>
              </a:spcBef>
              <a:buFont typeface="Arial" panose="020B0604020202020204" pitchFamily="34" charset="0"/>
              <a:buNone/>
            </a:pPr>
            <a:r>
              <a:rPr lang="en-US" altLang="zh-CN" sz="1800" b="1">
                <a:solidFill>
                  <a:srgbClr val="376092"/>
                </a:solidFill>
                <a:ea typeface="宋体" panose="02010600030101010101" pitchFamily="2" charset="-122"/>
                <a:cs typeface="Arial" panose="020B0604020202020204" pitchFamily="34" charset="0"/>
              </a:rPr>
              <a:t>0.5</a:t>
            </a:r>
            <a:endParaRPr lang="zh-CN" altLang="en-US" sz="1800" b="1">
              <a:solidFill>
                <a:srgbClr val="376092"/>
              </a:solidFill>
              <a:ea typeface="宋体" panose="02010600030101010101" pitchFamily="2" charset="-122"/>
              <a:cs typeface="Arial" panose="020B0604020202020204" pitchFamily="34" charset="0"/>
            </a:endParaRPr>
          </a:p>
        </p:txBody>
      </p:sp>
      <p:sp>
        <p:nvSpPr>
          <p:cNvPr id="28691" name="TextBox 49">
            <a:extLst>
              <a:ext uri="{FF2B5EF4-FFF2-40B4-BE49-F238E27FC236}">
                <a16:creationId xmlns:a16="http://schemas.microsoft.com/office/drawing/2014/main" id="{5B9CDB18-013D-4424-ADB0-6AA831919281}"/>
              </a:ext>
            </a:extLst>
          </p:cNvPr>
          <p:cNvSpPr txBox="1">
            <a:spLocks noChangeArrowheads="1"/>
          </p:cNvSpPr>
          <p:nvPr/>
        </p:nvSpPr>
        <p:spPr bwMode="auto">
          <a:xfrm>
            <a:off x="323850" y="4078288"/>
            <a:ext cx="6492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spcBef>
                <a:spcPct val="0"/>
              </a:spcBef>
              <a:buFont typeface="Arial" panose="020B0604020202020204" pitchFamily="34" charset="0"/>
              <a:buNone/>
            </a:pPr>
            <a:r>
              <a:rPr lang="en-US" altLang="zh-CN" sz="1800" b="1">
                <a:solidFill>
                  <a:srgbClr val="376092"/>
                </a:solidFill>
                <a:ea typeface="宋体" panose="02010600030101010101" pitchFamily="2" charset="-122"/>
                <a:cs typeface="Arial" panose="020B0604020202020204" pitchFamily="34" charset="0"/>
              </a:rPr>
              <a:t>1.0</a:t>
            </a:r>
            <a:endParaRPr lang="zh-CN" altLang="en-US" sz="1800" b="1">
              <a:solidFill>
                <a:srgbClr val="376092"/>
              </a:solidFill>
              <a:ea typeface="宋体" panose="02010600030101010101" pitchFamily="2" charset="-122"/>
              <a:cs typeface="Arial" panose="020B0604020202020204" pitchFamily="34" charset="0"/>
            </a:endParaRPr>
          </a:p>
        </p:txBody>
      </p:sp>
      <p:sp>
        <p:nvSpPr>
          <p:cNvPr id="28692" name="TextBox 49">
            <a:extLst>
              <a:ext uri="{FF2B5EF4-FFF2-40B4-BE49-F238E27FC236}">
                <a16:creationId xmlns:a16="http://schemas.microsoft.com/office/drawing/2014/main" id="{7B5BD5AE-7BDB-468F-8AA1-B5F32118DC79}"/>
              </a:ext>
            </a:extLst>
          </p:cNvPr>
          <p:cNvSpPr txBox="1">
            <a:spLocks noChangeArrowheads="1"/>
          </p:cNvSpPr>
          <p:nvPr/>
        </p:nvSpPr>
        <p:spPr bwMode="auto">
          <a:xfrm>
            <a:off x="323850" y="3502025"/>
            <a:ext cx="6492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spcBef>
                <a:spcPct val="0"/>
              </a:spcBef>
              <a:buFont typeface="Arial" panose="020B0604020202020204" pitchFamily="34" charset="0"/>
              <a:buNone/>
            </a:pPr>
            <a:r>
              <a:rPr lang="en-US" altLang="zh-CN" sz="1800" b="1">
                <a:solidFill>
                  <a:srgbClr val="376092"/>
                </a:solidFill>
                <a:ea typeface="宋体" panose="02010600030101010101" pitchFamily="2" charset="-122"/>
                <a:cs typeface="Arial" panose="020B0604020202020204" pitchFamily="34" charset="0"/>
              </a:rPr>
              <a:t>1.5</a:t>
            </a:r>
            <a:endParaRPr lang="zh-CN" altLang="en-US" sz="1800" b="1">
              <a:solidFill>
                <a:srgbClr val="376092"/>
              </a:solidFill>
              <a:ea typeface="宋体" panose="02010600030101010101" pitchFamily="2" charset="-122"/>
              <a:cs typeface="Arial" panose="020B0604020202020204" pitchFamily="34" charset="0"/>
            </a:endParaRPr>
          </a:p>
        </p:txBody>
      </p:sp>
      <p:sp>
        <p:nvSpPr>
          <p:cNvPr id="28693" name="TextBox 49">
            <a:extLst>
              <a:ext uri="{FF2B5EF4-FFF2-40B4-BE49-F238E27FC236}">
                <a16:creationId xmlns:a16="http://schemas.microsoft.com/office/drawing/2014/main" id="{ABE15171-5480-4070-A590-48B9EDFEF010}"/>
              </a:ext>
            </a:extLst>
          </p:cNvPr>
          <p:cNvSpPr txBox="1">
            <a:spLocks noChangeArrowheads="1"/>
          </p:cNvSpPr>
          <p:nvPr/>
        </p:nvSpPr>
        <p:spPr bwMode="auto">
          <a:xfrm>
            <a:off x="323850" y="2919413"/>
            <a:ext cx="6492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spcBef>
                <a:spcPct val="0"/>
              </a:spcBef>
              <a:buFont typeface="Arial" panose="020B0604020202020204" pitchFamily="34" charset="0"/>
              <a:buNone/>
            </a:pPr>
            <a:r>
              <a:rPr lang="en-US" altLang="zh-CN" sz="1800" b="1">
                <a:solidFill>
                  <a:srgbClr val="376092"/>
                </a:solidFill>
                <a:ea typeface="宋体" panose="02010600030101010101" pitchFamily="2" charset="-122"/>
                <a:cs typeface="Arial" panose="020B0604020202020204" pitchFamily="34" charset="0"/>
              </a:rPr>
              <a:t>2.0</a:t>
            </a:r>
            <a:endParaRPr lang="zh-CN" altLang="en-US" sz="1800" b="1">
              <a:solidFill>
                <a:srgbClr val="376092"/>
              </a:solidFill>
              <a:ea typeface="宋体" panose="02010600030101010101" pitchFamily="2" charset="-122"/>
              <a:cs typeface="Arial" panose="020B0604020202020204" pitchFamily="34" charset="0"/>
            </a:endParaRPr>
          </a:p>
        </p:txBody>
      </p:sp>
      <p:sp>
        <p:nvSpPr>
          <p:cNvPr id="28694" name="TextBox 49">
            <a:extLst>
              <a:ext uri="{FF2B5EF4-FFF2-40B4-BE49-F238E27FC236}">
                <a16:creationId xmlns:a16="http://schemas.microsoft.com/office/drawing/2014/main" id="{4269F182-C3DA-417A-A92E-308C25EAF4DC}"/>
              </a:ext>
            </a:extLst>
          </p:cNvPr>
          <p:cNvSpPr txBox="1">
            <a:spLocks noChangeArrowheads="1"/>
          </p:cNvSpPr>
          <p:nvPr/>
        </p:nvSpPr>
        <p:spPr bwMode="auto">
          <a:xfrm>
            <a:off x="323850" y="2343150"/>
            <a:ext cx="6492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spcBef>
                <a:spcPct val="0"/>
              </a:spcBef>
              <a:buFont typeface="Arial" panose="020B0604020202020204" pitchFamily="34" charset="0"/>
              <a:buNone/>
            </a:pPr>
            <a:r>
              <a:rPr lang="en-US" altLang="zh-CN" sz="1800" b="1">
                <a:solidFill>
                  <a:srgbClr val="376092"/>
                </a:solidFill>
                <a:ea typeface="宋体" panose="02010600030101010101" pitchFamily="2" charset="-122"/>
                <a:cs typeface="Arial" panose="020B0604020202020204" pitchFamily="34" charset="0"/>
              </a:rPr>
              <a:t>2.5</a:t>
            </a:r>
          </a:p>
        </p:txBody>
      </p:sp>
      <p:sp>
        <p:nvSpPr>
          <p:cNvPr id="28695" name="TextBox 49">
            <a:extLst>
              <a:ext uri="{FF2B5EF4-FFF2-40B4-BE49-F238E27FC236}">
                <a16:creationId xmlns:a16="http://schemas.microsoft.com/office/drawing/2014/main" id="{3B1F14FA-94C4-4BFD-A2DF-DCACD14F10B9}"/>
              </a:ext>
            </a:extLst>
          </p:cNvPr>
          <p:cNvSpPr txBox="1">
            <a:spLocks noChangeArrowheads="1"/>
          </p:cNvSpPr>
          <p:nvPr/>
        </p:nvSpPr>
        <p:spPr bwMode="auto">
          <a:xfrm>
            <a:off x="323850" y="1846263"/>
            <a:ext cx="6492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spcBef>
                <a:spcPct val="0"/>
              </a:spcBef>
              <a:buFont typeface="Arial" panose="020B0604020202020204" pitchFamily="34" charset="0"/>
              <a:buNone/>
            </a:pPr>
            <a:r>
              <a:rPr lang="en-US" altLang="zh-CN" sz="1800" b="1">
                <a:solidFill>
                  <a:srgbClr val="376092"/>
                </a:solidFill>
                <a:ea typeface="宋体" panose="02010600030101010101" pitchFamily="2" charset="-122"/>
                <a:cs typeface="Arial" panose="020B0604020202020204" pitchFamily="34" charset="0"/>
              </a:rPr>
              <a:t>3.0</a:t>
            </a:r>
          </a:p>
        </p:txBody>
      </p:sp>
      <p:sp>
        <p:nvSpPr>
          <p:cNvPr id="15383" name="Slide Number Placeholder 30">
            <a:extLst>
              <a:ext uri="{FF2B5EF4-FFF2-40B4-BE49-F238E27FC236}">
                <a16:creationId xmlns:a16="http://schemas.microsoft.com/office/drawing/2014/main" id="{1D2A68FA-514C-4CD4-B830-56EC3FE2548A}"/>
              </a:ext>
            </a:extLst>
          </p:cNvPr>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a:defRPr/>
            </a:pPr>
            <a:fld id="{66F92D1F-46F1-4FEC-ADCB-DA919A52C009}" type="slidenum">
              <a:rPr lang="zh-CN" altLang="en-US" smtClean="0"/>
              <a:pPr>
                <a:defRPr/>
              </a:pPr>
              <a:t>7</a:t>
            </a:fld>
            <a:endParaRPr lang="zh-CN" altLang="en-US"/>
          </a:p>
        </p:txBody>
      </p:sp>
    </p:spTree>
    <p:extLst>
      <p:ext uri="{BB962C8B-B14F-4D97-AF65-F5344CB8AC3E}">
        <p14:creationId xmlns:p14="http://schemas.microsoft.com/office/powerpoint/2010/main" val="1709550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265" y="142301"/>
            <a:ext cx="8229600" cy="1143000"/>
          </a:xfrm>
        </p:spPr>
        <p:txBody>
          <a:bodyPr>
            <a:normAutofit/>
          </a:bodyPr>
          <a:lstStyle/>
          <a:p>
            <a:r>
              <a:rPr lang="zh-CN" altLang="en-US" sz="3600" b="1" dirty="0">
                <a:latin typeface="微软雅黑" panose="020B0503020204020204" pitchFamily="34" charset="-122"/>
                <a:ea typeface="微软雅黑" panose="020B0503020204020204" pitchFamily="34" charset="-122"/>
              </a:rPr>
              <a:t>慢阻肺是一种常见的慢性疾病</a:t>
            </a:r>
          </a:p>
        </p:txBody>
      </p:sp>
      <p:graphicFrame>
        <p:nvGraphicFramePr>
          <p:cNvPr id="10" name="Object 8"/>
          <p:cNvGraphicFramePr>
            <a:graphicFrameLocks noGrp="1" noChangeAspect="1"/>
          </p:cNvGraphicFramePr>
          <p:nvPr>
            <p:ph idx="1"/>
            <p:extLst>
              <p:ext uri="{D42A27DB-BD31-4B8C-83A1-F6EECF244321}">
                <p14:modId xmlns:p14="http://schemas.microsoft.com/office/powerpoint/2010/main" val="2966067888"/>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
        <p:nvSpPr>
          <p:cNvPr id="4" name="矩形 3"/>
          <p:cNvSpPr/>
          <p:nvPr/>
        </p:nvSpPr>
        <p:spPr>
          <a:xfrm>
            <a:off x="2643174" y="1559003"/>
            <a:ext cx="3877985"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cs typeface="Arial" panose="020B0604020202020204" pitchFamily="34" charset="0"/>
              </a:rPr>
              <a:t>目前全球范围内，慢阻肺患病率情况</a:t>
            </a:r>
          </a:p>
        </p:txBody>
      </p:sp>
      <p:sp>
        <p:nvSpPr>
          <p:cNvPr id="5" name="Text Box 7"/>
          <p:cNvSpPr txBox="1">
            <a:spLocks noChangeArrowheads="1"/>
          </p:cNvSpPr>
          <p:nvPr/>
        </p:nvSpPr>
        <p:spPr bwMode="auto">
          <a:xfrm>
            <a:off x="0" y="6389065"/>
            <a:ext cx="8637588" cy="468935"/>
          </a:xfrm>
          <a:prstGeom prst="rect">
            <a:avLst/>
          </a:prstGeom>
          <a:noFill/>
          <a:ln w="9525">
            <a:noFill/>
            <a:miter lim="800000"/>
          </a:ln>
        </p:spPr>
        <p:txBody>
          <a:bodyPr lIns="98641" tIns="49320" rIns="98641" bIns="49320">
            <a:spAutoFit/>
          </a:bodyPr>
          <a:lstStyle/>
          <a:p>
            <a:pPr>
              <a:spcBef>
                <a:spcPct val="20000"/>
              </a:spcBef>
              <a:buClr>
                <a:schemeClr val="tx2"/>
              </a:buClr>
            </a:pPr>
            <a:r>
              <a:rPr lang="nl-NL" sz="800" b="0" dirty="0">
                <a:latin typeface="Arial" panose="020B0604020202020204" pitchFamily="34" charset="0"/>
                <a:ea typeface="黑体" panose="02010600030101010101" pitchFamily="49" charset="-122"/>
                <a:cs typeface="Arial" panose="020B0604020202020204" pitchFamily="34" charset="0"/>
              </a:rPr>
              <a:t>1. WHO report: </a:t>
            </a:r>
            <a:r>
              <a:rPr lang="en-GB" altLang="zh-CN" sz="800" b="0" dirty="0">
                <a:latin typeface="Arial" panose="020B0604020202020204" pitchFamily="34" charset="0"/>
                <a:ea typeface="黑体" panose="02010600030101010101" pitchFamily="49" charset="-122"/>
                <a:cs typeface="Arial" panose="020B0604020202020204" pitchFamily="34" charset="0"/>
              </a:rPr>
              <a:t>Global surveillance, prevention and control of chronic respiratory diseases: a comprehensive approach, 2007. </a:t>
            </a:r>
            <a:r>
              <a:rPr lang="nl-NL" sz="800" b="0" dirty="0">
                <a:latin typeface="Arial" panose="020B0604020202020204" pitchFamily="34" charset="0"/>
                <a:ea typeface="黑体" panose="02010600030101010101" pitchFamily="49" charset="-122"/>
                <a:cs typeface="Arial" panose="020B0604020202020204" pitchFamily="34" charset="0"/>
              </a:rPr>
              <a:t>2. Chan-Yeung M et al. </a:t>
            </a:r>
            <a:r>
              <a:rPr lang="nl-NL" sz="800" b="0" i="1" dirty="0">
                <a:latin typeface="Arial" panose="020B0604020202020204" pitchFamily="34" charset="0"/>
                <a:ea typeface="黑体" panose="02010600030101010101" pitchFamily="49" charset="-122"/>
                <a:cs typeface="Arial" panose="020B0604020202020204" pitchFamily="34" charset="0"/>
              </a:rPr>
              <a:t>Int J Tuberc Lung Dis</a:t>
            </a:r>
            <a:r>
              <a:rPr lang="nl-NL" sz="800" b="0" dirty="0">
                <a:latin typeface="Arial" panose="020B0604020202020204" pitchFamily="34" charset="0"/>
                <a:ea typeface="黑体" panose="02010600030101010101" pitchFamily="49" charset="-122"/>
                <a:cs typeface="Arial" panose="020B0604020202020204" pitchFamily="34" charset="0"/>
              </a:rPr>
              <a:t> 2004; 8: 2</a:t>
            </a:r>
            <a:r>
              <a:rPr lang="en-GB" altLang="zh-CN" sz="800" b="0" dirty="0">
                <a:latin typeface="Arial" panose="020B0604020202020204" pitchFamily="34" charset="0"/>
                <a:ea typeface="黑体" panose="02010600030101010101" pitchFamily="49" charset="-122"/>
                <a:cs typeface="Arial" panose="020B0604020202020204" pitchFamily="34" charset="0"/>
                <a:sym typeface="Symbol" panose="05050102010706020507" pitchFamily="18" charset="2"/>
              </a:rPr>
              <a:t>–</a:t>
            </a:r>
            <a:r>
              <a:rPr lang="nl-NL" sz="800" b="0" dirty="0">
                <a:latin typeface="Arial" panose="020B0604020202020204" pitchFamily="34" charset="0"/>
                <a:ea typeface="黑体" panose="02010600030101010101" pitchFamily="49" charset="-122"/>
                <a:cs typeface="Arial" panose="020B0604020202020204" pitchFamily="34" charset="0"/>
              </a:rPr>
              <a:t>14.   3. Zhong N et al. </a:t>
            </a:r>
            <a:r>
              <a:rPr lang="nl-NL" sz="800" b="0" i="1" dirty="0">
                <a:latin typeface="Arial" panose="020B0604020202020204" pitchFamily="34" charset="0"/>
                <a:ea typeface="黑体" panose="02010600030101010101" pitchFamily="49" charset="-122"/>
                <a:cs typeface="Arial" panose="020B0604020202020204" pitchFamily="34" charset="0"/>
              </a:rPr>
              <a:t>Am J Respir Crit Care Med</a:t>
            </a:r>
            <a:r>
              <a:rPr lang="nl-NL" sz="800" b="0" dirty="0">
                <a:latin typeface="Arial" panose="020B0604020202020204" pitchFamily="34" charset="0"/>
                <a:ea typeface="黑体" panose="02010600030101010101" pitchFamily="49" charset="-122"/>
                <a:cs typeface="Arial" panose="020B0604020202020204" pitchFamily="34" charset="0"/>
              </a:rPr>
              <a:t> 2007; 176: 753</a:t>
            </a:r>
            <a:r>
              <a:rPr lang="en-GB" altLang="zh-CN" sz="800" b="0" dirty="0">
                <a:latin typeface="Arial" panose="020B0604020202020204" pitchFamily="34" charset="0"/>
                <a:ea typeface="黑体" panose="02010600030101010101" pitchFamily="49" charset="-122"/>
                <a:cs typeface="Arial" panose="020B0604020202020204" pitchFamily="34" charset="0"/>
                <a:sym typeface="Symbol" panose="05050102010706020507" pitchFamily="18" charset="2"/>
              </a:rPr>
              <a:t>–</a:t>
            </a:r>
            <a:r>
              <a:rPr lang="nl-NL" sz="800" b="0" dirty="0">
                <a:latin typeface="Arial" panose="020B0604020202020204" pitchFamily="34" charset="0"/>
                <a:ea typeface="黑体" panose="02010600030101010101" pitchFamily="49" charset="-122"/>
                <a:cs typeface="Arial" panose="020B0604020202020204" pitchFamily="34" charset="0"/>
              </a:rPr>
              <a:t>760. 4. European Lung White Book, 2003. 5. Crockett AJ et al. Economic Case Statement Chronic Obstructive Disease (COPD). Australian Lung Foundation 2002.</a:t>
            </a:r>
            <a:endParaRPr lang="en-GB" altLang="zh-CN" sz="800" b="0" dirty="0">
              <a:latin typeface="Arial" panose="020B0604020202020204" pitchFamily="34" charset="0"/>
              <a:ea typeface="黑体" panose="02010600030101010101" pitchFamily="49" charset="-122"/>
              <a:cs typeface="Arial" panose="020B0604020202020204" pitchFamily="34" charset="0"/>
            </a:endParaRPr>
          </a:p>
        </p:txBody>
      </p:sp>
      <p:sp>
        <p:nvSpPr>
          <p:cNvPr id="6" name="Rectangle 2"/>
          <p:cNvSpPr>
            <a:spLocks noChangeArrowheads="1"/>
          </p:cNvSpPr>
          <p:nvPr/>
        </p:nvSpPr>
        <p:spPr bwMode="auto">
          <a:xfrm rot="-3647323">
            <a:off x="2443747" y="4773339"/>
            <a:ext cx="466794" cy="261610"/>
          </a:xfrm>
          <a:prstGeom prst="rect">
            <a:avLst/>
          </a:prstGeom>
          <a:noFill/>
          <a:ln w="9525">
            <a:noFill/>
            <a:miter lim="800000"/>
          </a:ln>
        </p:spPr>
        <p:txBody>
          <a:bodyPr wrap="none">
            <a:spAutoFit/>
          </a:bodyPr>
          <a:lstStyle/>
          <a:p>
            <a:pPr algn="r" eaLnBrk="0" hangingPunct="0"/>
            <a:r>
              <a:rPr lang="zh-CN" altLang="en-GB" sz="1100" b="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南美</a:t>
            </a:r>
          </a:p>
        </p:txBody>
      </p:sp>
      <p:sp>
        <p:nvSpPr>
          <p:cNvPr id="7" name="Rectangle 3"/>
          <p:cNvSpPr>
            <a:spLocks noChangeArrowheads="1"/>
          </p:cNvSpPr>
          <p:nvPr/>
        </p:nvSpPr>
        <p:spPr bwMode="auto">
          <a:xfrm rot="-3647323">
            <a:off x="2794650" y="4735932"/>
            <a:ext cx="1172116" cy="261610"/>
          </a:xfrm>
          <a:prstGeom prst="rect">
            <a:avLst/>
          </a:prstGeom>
          <a:noFill/>
          <a:ln w="9525">
            <a:noFill/>
            <a:miter lim="800000"/>
          </a:ln>
        </p:spPr>
        <p:txBody>
          <a:bodyPr wrap="none">
            <a:spAutoFit/>
          </a:bodyPr>
          <a:lstStyle/>
          <a:p>
            <a:pPr algn="r" eaLnBrk="0" hangingPunct="0"/>
            <a:r>
              <a:rPr lang="zh-CN" altLang="en-GB" sz="11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亚洲太平洋地区</a:t>
            </a:r>
          </a:p>
        </p:txBody>
      </p:sp>
      <p:sp>
        <p:nvSpPr>
          <p:cNvPr id="8" name="Rectangle 4"/>
          <p:cNvSpPr>
            <a:spLocks noChangeArrowheads="1"/>
          </p:cNvSpPr>
          <p:nvPr/>
        </p:nvSpPr>
        <p:spPr bwMode="auto">
          <a:xfrm rot="-3647323">
            <a:off x="5001322" y="4841295"/>
            <a:ext cx="466794" cy="261610"/>
          </a:xfrm>
          <a:prstGeom prst="rect">
            <a:avLst/>
          </a:prstGeom>
          <a:noFill/>
          <a:ln w="9525">
            <a:noFill/>
            <a:miter lim="800000"/>
          </a:ln>
        </p:spPr>
        <p:txBody>
          <a:bodyPr wrap="none">
            <a:spAutoFit/>
          </a:bodyPr>
          <a:lstStyle/>
          <a:p>
            <a:pPr algn="r" eaLnBrk="0" hangingPunct="0"/>
            <a:r>
              <a:rPr lang="zh-CN" altLang="en-GB" sz="11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美国</a:t>
            </a:r>
          </a:p>
        </p:txBody>
      </p:sp>
      <p:sp>
        <p:nvSpPr>
          <p:cNvPr id="9" name="Text Box 5"/>
          <p:cNvSpPr txBox="1">
            <a:spLocks noChangeArrowheads="1"/>
          </p:cNvSpPr>
          <p:nvPr/>
        </p:nvSpPr>
        <p:spPr bwMode="auto">
          <a:xfrm>
            <a:off x="3645758" y="5761598"/>
            <a:ext cx="3074987" cy="472013"/>
          </a:xfrm>
          <a:prstGeom prst="rect">
            <a:avLst/>
          </a:prstGeom>
          <a:noFill/>
          <a:ln w="9525">
            <a:noFill/>
            <a:miter lim="800000"/>
          </a:ln>
        </p:spPr>
        <p:txBody>
          <a:bodyPr lIns="98641" tIns="49320" rIns="98641" bIns="49320">
            <a:spAutoFit/>
          </a:bodyPr>
          <a:lstStyle/>
          <a:p>
            <a:pPr algn="r">
              <a:spcBef>
                <a:spcPct val="20000"/>
              </a:spcBef>
              <a:buClr>
                <a:schemeClr val="tx2"/>
              </a:buClr>
              <a:buFontTx/>
              <a:buChar char="•"/>
            </a:pPr>
            <a:r>
              <a:rPr lang="zh-CN" altLang="nl-NL" sz="1100" b="1" dirty="0">
                <a:latin typeface="微软雅黑" panose="020B0503020204020204" pitchFamily="34" charset="-122"/>
                <a:ea typeface="微软雅黑" panose="020B0503020204020204" pitchFamily="34" charset="-122"/>
                <a:cs typeface="Arial" panose="020B0604020202020204" pitchFamily="34" charset="0"/>
              </a:rPr>
              <a:t>有范围的数据，用的是中位数</a:t>
            </a:r>
            <a:endParaRPr lang="nl-NL" sz="1100" b="1" dirty="0">
              <a:latin typeface="微软雅黑" panose="020B0503020204020204" pitchFamily="34" charset="-122"/>
              <a:ea typeface="微软雅黑" panose="020B0503020204020204" pitchFamily="34" charset="-122"/>
              <a:cs typeface="Arial" panose="020B0604020202020204" pitchFamily="34" charset="0"/>
            </a:endParaRPr>
          </a:p>
          <a:p>
            <a:pPr algn="r">
              <a:spcBef>
                <a:spcPct val="20000"/>
              </a:spcBef>
              <a:buClr>
                <a:schemeClr val="tx2"/>
              </a:buClr>
            </a:pPr>
            <a:r>
              <a:rPr lang="en-GB" altLang="zh-CN" sz="1100" b="1" dirty="0">
                <a:latin typeface="微软雅黑" panose="020B0503020204020204" pitchFamily="34" charset="-122"/>
                <a:ea typeface="微软雅黑" panose="020B0503020204020204" pitchFamily="34" charset="-122"/>
                <a:cs typeface="Arial" panose="020B0604020202020204" pitchFamily="34" charset="0"/>
              </a:rPr>
              <a:t>**</a:t>
            </a:r>
            <a:r>
              <a:rPr lang="zh-CN" altLang="en-GB" sz="1100" b="1" dirty="0">
                <a:latin typeface="微软雅黑" panose="020B0503020204020204" pitchFamily="34" charset="-122"/>
                <a:ea typeface="微软雅黑" panose="020B0503020204020204" pitchFamily="34" charset="-122"/>
                <a:cs typeface="Arial" panose="020B0604020202020204" pitchFamily="34" charset="0"/>
              </a:rPr>
              <a:t>中度至重度</a:t>
            </a:r>
            <a:r>
              <a:rPr lang="zh-CN" altLang="en-US" sz="1100" b="1" dirty="0">
                <a:latin typeface="微软雅黑" panose="020B0503020204020204" pitchFamily="34" charset="-122"/>
                <a:ea typeface="微软雅黑" panose="020B0503020204020204" pitchFamily="34" charset="-122"/>
                <a:cs typeface="Arial" panose="020B0604020202020204" pitchFamily="34" charset="0"/>
              </a:rPr>
              <a:t>慢阻肺</a:t>
            </a:r>
            <a:r>
              <a:rPr lang="en-GB" altLang="zh-CN" sz="1100" b="1" dirty="0">
                <a:latin typeface="微软雅黑" panose="020B0503020204020204" pitchFamily="34" charset="-122"/>
                <a:ea typeface="微软雅黑" panose="020B0503020204020204" pitchFamily="34" charset="-122"/>
                <a:cs typeface="Arial" panose="020B0604020202020204" pitchFamily="34" charset="0"/>
              </a:rPr>
              <a:t> &gt;30</a:t>
            </a:r>
            <a:r>
              <a:rPr lang="zh-CN" altLang="en-GB" sz="1100" b="1" dirty="0">
                <a:latin typeface="微软雅黑" panose="020B0503020204020204" pitchFamily="34" charset="-122"/>
                <a:ea typeface="微软雅黑" panose="020B0503020204020204" pitchFamily="34" charset="-122"/>
                <a:cs typeface="Arial" panose="020B0604020202020204" pitchFamily="34" charset="0"/>
              </a:rPr>
              <a:t>岁</a:t>
            </a:r>
            <a:endParaRPr lang="en-GB" altLang="zh-CN" sz="1100" b="1"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11" name="Rectangle 9"/>
          <p:cNvSpPr>
            <a:spLocks noChangeArrowheads="1"/>
          </p:cNvSpPr>
          <p:nvPr/>
        </p:nvSpPr>
        <p:spPr bwMode="auto">
          <a:xfrm rot="-3658638">
            <a:off x="1752436" y="4560047"/>
            <a:ext cx="593938" cy="261610"/>
          </a:xfrm>
          <a:prstGeom prst="rect">
            <a:avLst/>
          </a:prstGeom>
          <a:noFill/>
          <a:ln w="9525">
            <a:noFill/>
            <a:miter lim="800000"/>
          </a:ln>
        </p:spPr>
        <p:txBody>
          <a:bodyPr wrap="square">
            <a:spAutoFit/>
          </a:bodyPr>
          <a:lstStyle/>
          <a:p>
            <a:pPr algn="r" eaLnBrk="0" hangingPunct="0"/>
            <a:r>
              <a:rPr lang="zh-CN" altLang="en-GB" sz="11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全球</a:t>
            </a:r>
          </a:p>
        </p:txBody>
      </p:sp>
      <p:sp>
        <p:nvSpPr>
          <p:cNvPr id="12" name="Rectangle 10"/>
          <p:cNvSpPr>
            <a:spLocks noChangeArrowheads="1"/>
          </p:cNvSpPr>
          <p:nvPr/>
        </p:nvSpPr>
        <p:spPr bwMode="auto">
          <a:xfrm rot="-3658638">
            <a:off x="3728338" y="4789991"/>
            <a:ext cx="466794" cy="261610"/>
          </a:xfrm>
          <a:prstGeom prst="rect">
            <a:avLst/>
          </a:prstGeom>
          <a:noFill/>
          <a:ln w="9525">
            <a:noFill/>
            <a:miter lim="800000"/>
          </a:ln>
        </p:spPr>
        <p:txBody>
          <a:bodyPr wrap="none">
            <a:spAutoFit/>
          </a:bodyPr>
          <a:lstStyle/>
          <a:p>
            <a:pPr algn="r" eaLnBrk="0" hangingPunct="0"/>
            <a:r>
              <a:rPr lang="zh-CN" altLang="en-GB" sz="11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中国</a:t>
            </a:r>
          </a:p>
        </p:txBody>
      </p:sp>
      <p:sp>
        <p:nvSpPr>
          <p:cNvPr id="13" name="Rectangle 11"/>
          <p:cNvSpPr>
            <a:spLocks noChangeArrowheads="1"/>
          </p:cNvSpPr>
          <p:nvPr/>
        </p:nvSpPr>
        <p:spPr bwMode="auto">
          <a:xfrm rot="-3647323">
            <a:off x="4285918" y="4825977"/>
            <a:ext cx="549248" cy="261610"/>
          </a:xfrm>
          <a:prstGeom prst="rect">
            <a:avLst/>
          </a:prstGeom>
          <a:noFill/>
          <a:ln w="9525">
            <a:noFill/>
            <a:miter lim="800000"/>
          </a:ln>
        </p:spPr>
        <p:txBody>
          <a:bodyPr wrap="square">
            <a:spAutoFit/>
          </a:bodyPr>
          <a:lstStyle/>
          <a:p>
            <a:pPr algn="r" eaLnBrk="0" hangingPunct="0"/>
            <a:r>
              <a:rPr lang="zh-CN" altLang="en-GB" sz="11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欧洲</a:t>
            </a:r>
          </a:p>
        </p:txBody>
      </p:sp>
      <p:sp>
        <p:nvSpPr>
          <p:cNvPr id="14" name="Rectangle 12"/>
          <p:cNvSpPr>
            <a:spLocks noChangeArrowheads="1"/>
          </p:cNvSpPr>
          <p:nvPr/>
        </p:nvSpPr>
        <p:spPr bwMode="auto">
          <a:xfrm>
            <a:off x="1720405" y="2060548"/>
            <a:ext cx="728663" cy="261610"/>
          </a:xfrm>
          <a:prstGeom prst="rect">
            <a:avLst/>
          </a:prstGeom>
          <a:noFill/>
          <a:ln w="9525">
            <a:noFill/>
            <a:miter lim="800000"/>
          </a:ln>
        </p:spPr>
        <p:txBody>
          <a:bodyPr>
            <a:spAutoFit/>
          </a:bodyPr>
          <a:lstStyle/>
          <a:p>
            <a:pPr algn="ctr">
              <a:spcBef>
                <a:spcPct val="20000"/>
              </a:spcBef>
              <a:buClr>
                <a:schemeClr val="tx2"/>
              </a:buClr>
              <a:buFont typeface="Times" pitchFamily="-128" charset="0"/>
              <a:buNone/>
            </a:pPr>
            <a:r>
              <a:rPr lang="en-GB" altLang="zh-CN" sz="1100" b="1" dirty="0">
                <a:latin typeface="微软雅黑" panose="020B0503020204020204" pitchFamily="34" charset="-122"/>
                <a:ea typeface="微软雅黑" panose="020B0503020204020204" pitchFamily="34" charset="-122"/>
                <a:cs typeface="Arial" panose="020B0604020202020204" pitchFamily="34" charset="0"/>
              </a:rPr>
              <a:t>4–20%</a:t>
            </a:r>
            <a:r>
              <a:rPr lang="en-GB" altLang="zh-CN" sz="1100" b="1" baseline="30000" dirty="0">
                <a:latin typeface="微软雅黑" panose="020B0503020204020204" pitchFamily="34" charset="-122"/>
                <a:ea typeface="微软雅黑" panose="020B0503020204020204" pitchFamily="34" charset="-122"/>
                <a:cs typeface="Arial" panose="020B0604020202020204" pitchFamily="34" charset="0"/>
              </a:rPr>
              <a:t>1</a:t>
            </a:r>
          </a:p>
        </p:txBody>
      </p:sp>
      <p:sp>
        <p:nvSpPr>
          <p:cNvPr id="15" name="Rectangle 13"/>
          <p:cNvSpPr>
            <a:spLocks noChangeArrowheads="1"/>
          </p:cNvSpPr>
          <p:nvPr/>
        </p:nvSpPr>
        <p:spPr bwMode="auto">
          <a:xfrm>
            <a:off x="2538849" y="2045159"/>
            <a:ext cx="827658" cy="553998"/>
          </a:xfrm>
          <a:prstGeom prst="rect">
            <a:avLst/>
          </a:prstGeom>
          <a:noFill/>
          <a:ln w="9525">
            <a:noFill/>
            <a:miter lim="800000"/>
          </a:ln>
        </p:spPr>
        <p:txBody>
          <a:bodyPr wrap="square">
            <a:spAutoFit/>
          </a:bodyPr>
          <a:lstStyle/>
          <a:p>
            <a:pPr algn="ctr">
              <a:spcBef>
                <a:spcPct val="20000"/>
              </a:spcBef>
              <a:buClr>
                <a:schemeClr val="tx2"/>
              </a:buClr>
              <a:buFont typeface="Times" pitchFamily="-128" charset="0"/>
              <a:buNone/>
            </a:pPr>
            <a:r>
              <a:rPr lang="en-GB" altLang="zh-CN" sz="1000" b="1" dirty="0">
                <a:latin typeface="微软雅黑" panose="020B0503020204020204" pitchFamily="34" charset="-122"/>
                <a:ea typeface="微软雅黑" panose="020B0503020204020204" pitchFamily="34" charset="-122"/>
                <a:cs typeface="Arial" panose="020B0604020202020204" pitchFamily="34" charset="0"/>
              </a:rPr>
              <a:t>40 </a:t>
            </a:r>
            <a:r>
              <a:rPr lang="zh-CN" altLang="en-GB" sz="1000" b="1" dirty="0">
                <a:latin typeface="微软雅黑" panose="020B0503020204020204" pitchFamily="34" charset="-122"/>
                <a:ea typeface="微软雅黑" panose="020B0503020204020204" pitchFamily="34" charset="-122"/>
                <a:cs typeface="Arial" panose="020B0604020202020204" pitchFamily="34" charset="0"/>
              </a:rPr>
              <a:t>岁以上成年人中</a:t>
            </a:r>
            <a:r>
              <a:rPr lang="en-GB" altLang="zh-CN" sz="1000" b="1" dirty="0">
                <a:latin typeface="微软雅黑" panose="020B0503020204020204" pitchFamily="34" charset="-122"/>
                <a:ea typeface="微软雅黑" panose="020B0503020204020204" pitchFamily="34" charset="-122"/>
                <a:cs typeface="Arial" panose="020B0604020202020204" pitchFamily="34" charset="0"/>
              </a:rPr>
              <a:t>&gt;10%</a:t>
            </a:r>
            <a:r>
              <a:rPr lang="zh-CN" altLang="en-GB" sz="1000" b="1" dirty="0">
                <a:latin typeface="微软雅黑" panose="020B0503020204020204" pitchFamily="34" charset="-122"/>
                <a:ea typeface="微软雅黑" panose="020B0503020204020204" pitchFamily="34" charset="-122"/>
                <a:cs typeface="Arial" panose="020B0604020202020204" pitchFamily="34" charset="0"/>
              </a:rPr>
              <a:t>的</a:t>
            </a:r>
            <a:r>
              <a:rPr lang="en-GB" altLang="zh-CN" sz="1000" b="1" dirty="0">
                <a:latin typeface="微软雅黑" panose="020B0503020204020204" pitchFamily="34" charset="-122"/>
                <a:ea typeface="微软雅黑" panose="020B0503020204020204" pitchFamily="34" charset="-122"/>
                <a:cs typeface="Arial" panose="020B0604020202020204" pitchFamily="34" charset="0"/>
              </a:rPr>
              <a:t> </a:t>
            </a:r>
            <a:r>
              <a:rPr lang="en-GB" altLang="zh-CN" sz="1000" b="1" baseline="30000" dirty="0">
                <a:latin typeface="微软雅黑" panose="020B0503020204020204" pitchFamily="34" charset="-122"/>
                <a:ea typeface="微软雅黑" panose="020B0503020204020204" pitchFamily="34" charset="-122"/>
                <a:cs typeface="Arial" panose="020B0604020202020204" pitchFamily="34" charset="0"/>
              </a:rPr>
              <a:t>1</a:t>
            </a:r>
          </a:p>
        </p:txBody>
      </p:sp>
      <p:sp>
        <p:nvSpPr>
          <p:cNvPr id="16" name="Rectangle 14"/>
          <p:cNvSpPr>
            <a:spLocks noChangeArrowheads="1"/>
          </p:cNvSpPr>
          <p:nvPr/>
        </p:nvSpPr>
        <p:spPr bwMode="auto">
          <a:xfrm>
            <a:off x="3030518" y="3345700"/>
            <a:ext cx="671979" cy="261610"/>
          </a:xfrm>
          <a:prstGeom prst="rect">
            <a:avLst/>
          </a:prstGeom>
          <a:noFill/>
          <a:ln w="9525">
            <a:noFill/>
            <a:miter lim="800000"/>
          </a:ln>
        </p:spPr>
        <p:txBody>
          <a:bodyPr wrap="none">
            <a:spAutoFit/>
          </a:bodyPr>
          <a:lstStyle/>
          <a:p>
            <a:pPr algn="ctr" eaLnBrk="0" hangingPunct="0"/>
            <a:r>
              <a:rPr lang="en-GB" altLang="zh-CN" sz="1100" b="1" dirty="0">
                <a:latin typeface="微软雅黑" panose="020B0503020204020204" pitchFamily="34" charset="-122"/>
                <a:ea typeface="微软雅黑" panose="020B0503020204020204" pitchFamily="34" charset="-122"/>
                <a:cs typeface="Arial" panose="020B0604020202020204" pitchFamily="34" charset="0"/>
              </a:rPr>
              <a:t>6.3%</a:t>
            </a:r>
            <a:r>
              <a:rPr lang="en-GB" altLang="zh-CN" sz="1100" b="1" baseline="30000" dirty="0">
                <a:latin typeface="微软雅黑" panose="020B0503020204020204" pitchFamily="34" charset="-122"/>
                <a:ea typeface="微软雅黑" panose="020B0503020204020204" pitchFamily="34" charset="-122"/>
                <a:cs typeface="Arial" panose="020B0604020202020204" pitchFamily="34" charset="0"/>
              </a:rPr>
              <a:t>1,2</a:t>
            </a:r>
          </a:p>
        </p:txBody>
      </p:sp>
      <p:sp>
        <p:nvSpPr>
          <p:cNvPr id="17" name="Rectangle 15"/>
          <p:cNvSpPr>
            <a:spLocks noChangeArrowheads="1"/>
          </p:cNvSpPr>
          <p:nvPr/>
        </p:nvSpPr>
        <p:spPr bwMode="auto">
          <a:xfrm>
            <a:off x="3555139" y="2603916"/>
            <a:ext cx="1005403" cy="535531"/>
          </a:xfrm>
          <a:prstGeom prst="rect">
            <a:avLst/>
          </a:prstGeom>
          <a:noFill/>
          <a:ln w="9525">
            <a:noFill/>
            <a:miter lim="800000"/>
          </a:ln>
        </p:spPr>
        <p:txBody>
          <a:bodyPr wrap="none">
            <a:spAutoFit/>
          </a:bodyPr>
          <a:lstStyle/>
          <a:p>
            <a:pPr algn="ctr" eaLnBrk="0" hangingPunct="0">
              <a:lnSpc>
                <a:spcPct val="120000"/>
              </a:lnSpc>
            </a:pPr>
            <a:r>
              <a:rPr lang="en-GB" altLang="zh-CN" sz="1600" b="1" dirty="0">
                <a:solidFill>
                  <a:srgbClr val="FF3300"/>
                </a:solidFill>
                <a:latin typeface="微软雅黑" panose="020B0503020204020204" pitchFamily="34" charset="-122"/>
                <a:ea typeface="微软雅黑" panose="020B0503020204020204" pitchFamily="34" charset="-122"/>
                <a:cs typeface="Arial" panose="020B0604020202020204" pitchFamily="34" charset="0"/>
              </a:rPr>
              <a:t>9.9%</a:t>
            </a:r>
            <a:endParaRPr lang="en-GB" altLang="zh-CN" sz="2000" b="1" baseline="30000" dirty="0">
              <a:solidFill>
                <a:srgbClr val="FF3300"/>
              </a:solidFill>
              <a:latin typeface="微软雅黑" panose="020B0503020204020204" pitchFamily="34" charset="-122"/>
              <a:ea typeface="微软雅黑" panose="020B0503020204020204" pitchFamily="34" charset="-122"/>
              <a:cs typeface="Arial" panose="020B0604020202020204" pitchFamily="34" charset="0"/>
            </a:endParaRPr>
          </a:p>
          <a:p>
            <a:pPr algn="ctr" eaLnBrk="0" hangingPunct="0">
              <a:lnSpc>
                <a:spcPct val="120000"/>
              </a:lnSpc>
            </a:pPr>
            <a:r>
              <a:rPr lang="en-GB" altLang="zh-CN" sz="1200" b="1" baseline="30000" dirty="0">
                <a:latin typeface="微软雅黑" panose="020B0503020204020204" pitchFamily="34" charset="-122"/>
                <a:ea typeface="微软雅黑" panose="020B0503020204020204" pitchFamily="34" charset="-122"/>
                <a:cs typeface="Arial" panose="020B0604020202020204" pitchFamily="34" charset="0"/>
              </a:rPr>
              <a:t>(40</a:t>
            </a:r>
            <a:r>
              <a:rPr lang="zh-CN" altLang="en-GB" sz="1200" b="1" baseline="30000" dirty="0">
                <a:latin typeface="微软雅黑" panose="020B0503020204020204" pitchFamily="34" charset="-122"/>
                <a:ea typeface="微软雅黑" panose="020B0503020204020204" pitchFamily="34" charset="-122"/>
                <a:cs typeface="Arial" panose="020B0604020202020204" pitchFamily="34" charset="0"/>
              </a:rPr>
              <a:t>岁及以上人群</a:t>
            </a:r>
            <a:r>
              <a:rPr lang="en-GB" altLang="zh-CN" sz="1200" b="1" baseline="30000" dirty="0">
                <a:latin typeface="微软雅黑" panose="020B0503020204020204" pitchFamily="34" charset="-122"/>
                <a:ea typeface="微软雅黑" panose="020B0503020204020204" pitchFamily="34" charset="-122"/>
                <a:cs typeface="Arial" panose="020B0604020202020204" pitchFamily="34" charset="0"/>
              </a:rPr>
              <a:t>)</a:t>
            </a:r>
          </a:p>
        </p:txBody>
      </p:sp>
      <p:sp>
        <p:nvSpPr>
          <p:cNvPr id="18" name="Rectangle 16"/>
          <p:cNvSpPr>
            <a:spLocks noChangeArrowheads="1"/>
          </p:cNvSpPr>
          <p:nvPr/>
        </p:nvSpPr>
        <p:spPr bwMode="auto">
          <a:xfrm>
            <a:off x="4347337" y="3349502"/>
            <a:ext cx="710451" cy="261610"/>
          </a:xfrm>
          <a:prstGeom prst="rect">
            <a:avLst/>
          </a:prstGeom>
          <a:noFill/>
          <a:ln w="9525">
            <a:noFill/>
            <a:miter lim="800000"/>
          </a:ln>
        </p:spPr>
        <p:txBody>
          <a:bodyPr wrap="none">
            <a:spAutoFit/>
          </a:bodyPr>
          <a:lstStyle/>
          <a:p>
            <a:pPr algn="ctr">
              <a:spcBef>
                <a:spcPct val="20000"/>
              </a:spcBef>
              <a:buClr>
                <a:schemeClr val="tx2"/>
              </a:buClr>
              <a:buFont typeface="Times" pitchFamily="-128" charset="0"/>
              <a:buNone/>
            </a:pPr>
            <a:r>
              <a:rPr lang="en-GB" altLang="zh-CN" sz="1100" b="1" dirty="0">
                <a:latin typeface="微软雅黑" panose="020B0503020204020204" pitchFamily="34" charset="-122"/>
                <a:ea typeface="微软雅黑" panose="020B0503020204020204" pitchFamily="34" charset="-122"/>
                <a:cs typeface="Arial" panose="020B0604020202020204" pitchFamily="34" charset="0"/>
              </a:rPr>
              <a:t>4–10%</a:t>
            </a:r>
            <a:r>
              <a:rPr lang="en-GB" altLang="zh-CN" sz="1100" b="1" baseline="30000" dirty="0">
                <a:latin typeface="微软雅黑" panose="020B0503020204020204" pitchFamily="34" charset="-122"/>
                <a:ea typeface="微软雅黑" panose="020B0503020204020204" pitchFamily="34" charset="-122"/>
                <a:cs typeface="Arial" panose="020B0604020202020204" pitchFamily="34" charset="0"/>
              </a:rPr>
              <a:t>4</a:t>
            </a:r>
          </a:p>
        </p:txBody>
      </p:sp>
      <p:sp>
        <p:nvSpPr>
          <p:cNvPr id="19" name="Rectangle 17"/>
          <p:cNvSpPr>
            <a:spLocks noChangeArrowheads="1"/>
          </p:cNvSpPr>
          <p:nvPr/>
        </p:nvSpPr>
        <p:spPr bwMode="auto">
          <a:xfrm>
            <a:off x="4941209" y="3372800"/>
            <a:ext cx="587020" cy="261610"/>
          </a:xfrm>
          <a:prstGeom prst="rect">
            <a:avLst/>
          </a:prstGeom>
          <a:noFill/>
          <a:ln w="9525">
            <a:noFill/>
            <a:miter lim="800000"/>
          </a:ln>
        </p:spPr>
        <p:txBody>
          <a:bodyPr wrap="none">
            <a:spAutoFit/>
          </a:bodyPr>
          <a:lstStyle/>
          <a:p>
            <a:pPr algn="ctr" eaLnBrk="0" hangingPunct="0"/>
            <a:r>
              <a:rPr lang="en-GB" altLang="zh-CN" sz="1100" b="1" dirty="0">
                <a:latin typeface="微软雅黑" panose="020B0503020204020204" pitchFamily="34" charset="-122"/>
                <a:ea typeface="微软雅黑" panose="020B0503020204020204" pitchFamily="34" charset="-122"/>
                <a:cs typeface="Arial" panose="020B0604020202020204" pitchFamily="34" charset="0"/>
              </a:rPr>
              <a:t>6.8%</a:t>
            </a:r>
            <a:r>
              <a:rPr lang="en-GB" altLang="zh-CN" sz="1100" b="1" baseline="30000" dirty="0">
                <a:latin typeface="微软雅黑" panose="020B0503020204020204" pitchFamily="34" charset="-122"/>
                <a:ea typeface="微软雅黑" panose="020B0503020204020204" pitchFamily="34" charset="-122"/>
                <a:cs typeface="Arial" panose="020B0604020202020204" pitchFamily="34" charset="0"/>
              </a:rPr>
              <a:t>1</a:t>
            </a:r>
          </a:p>
        </p:txBody>
      </p:sp>
      <p:sp>
        <p:nvSpPr>
          <p:cNvPr id="20" name="Rectangle 18"/>
          <p:cNvSpPr>
            <a:spLocks noChangeArrowheads="1"/>
          </p:cNvSpPr>
          <p:nvPr/>
        </p:nvSpPr>
        <p:spPr bwMode="auto">
          <a:xfrm>
            <a:off x="5477659" y="3318779"/>
            <a:ext cx="762000" cy="502702"/>
          </a:xfrm>
          <a:prstGeom prst="rect">
            <a:avLst/>
          </a:prstGeom>
          <a:noFill/>
          <a:ln w="9525">
            <a:noFill/>
            <a:miter lim="800000"/>
          </a:ln>
        </p:spPr>
        <p:txBody>
          <a:bodyPr wrap="square">
            <a:spAutoFit/>
          </a:bodyPr>
          <a:lstStyle/>
          <a:p>
            <a:pPr algn="ctr" eaLnBrk="0" hangingPunct="0"/>
            <a:r>
              <a:rPr lang="en-GB" altLang="zh-CN" sz="1000" b="1" dirty="0">
                <a:latin typeface="微软雅黑" panose="020B0503020204020204" pitchFamily="34" charset="-122"/>
                <a:ea typeface="微软雅黑" panose="020B0503020204020204" pitchFamily="34" charset="-122"/>
                <a:cs typeface="Arial" panose="020B0604020202020204" pitchFamily="34" charset="0"/>
              </a:rPr>
              <a:t>55</a:t>
            </a:r>
            <a:r>
              <a:rPr lang="zh-CN" altLang="en-GB" sz="1000" b="1" dirty="0">
                <a:latin typeface="微软雅黑" panose="020B0503020204020204" pitchFamily="34" charset="-122"/>
                <a:ea typeface="微软雅黑" panose="020B0503020204020204" pitchFamily="34" charset="-122"/>
                <a:cs typeface="Arial" panose="020B0604020202020204" pitchFamily="34" charset="0"/>
              </a:rPr>
              <a:t>岁以上男性中</a:t>
            </a:r>
            <a:r>
              <a:rPr lang="en-GB" altLang="zh-CN" sz="1000" b="1" dirty="0">
                <a:latin typeface="微软雅黑" panose="020B0503020204020204" pitchFamily="34" charset="-122"/>
                <a:ea typeface="微软雅黑" panose="020B0503020204020204" pitchFamily="34" charset="-122"/>
                <a:cs typeface="Arial" panose="020B0604020202020204" pitchFamily="34" charset="0"/>
              </a:rPr>
              <a:t>5% </a:t>
            </a:r>
            <a:r>
              <a:rPr lang="en-GB" altLang="zh-CN" sz="1000" b="1" baseline="30000" dirty="0">
                <a:latin typeface="微软雅黑" panose="020B0503020204020204" pitchFamily="34" charset="-122"/>
                <a:ea typeface="微软雅黑" panose="020B0503020204020204" pitchFamily="34" charset="-122"/>
                <a:cs typeface="Arial" panose="020B0604020202020204" pitchFamily="34" charset="0"/>
              </a:rPr>
              <a:t>1</a:t>
            </a:r>
          </a:p>
        </p:txBody>
      </p:sp>
      <p:sp>
        <p:nvSpPr>
          <p:cNvPr id="21" name="Rectangle 19"/>
          <p:cNvSpPr>
            <a:spLocks noChangeArrowheads="1"/>
          </p:cNvSpPr>
          <p:nvPr/>
        </p:nvSpPr>
        <p:spPr bwMode="auto">
          <a:xfrm rot="-3647323">
            <a:off x="5554730" y="4906190"/>
            <a:ext cx="607859" cy="261610"/>
          </a:xfrm>
          <a:prstGeom prst="rect">
            <a:avLst/>
          </a:prstGeom>
          <a:noFill/>
          <a:ln w="9525">
            <a:noFill/>
            <a:miter lim="800000"/>
          </a:ln>
        </p:spPr>
        <p:txBody>
          <a:bodyPr wrap="none">
            <a:spAutoFit/>
          </a:bodyPr>
          <a:lstStyle/>
          <a:p>
            <a:pPr algn="r" eaLnBrk="0" hangingPunct="0"/>
            <a:r>
              <a:rPr lang="zh-CN" altLang="en-GB" sz="11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加拿大</a:t>
            </a:r>
          </a:p>
        </p:txBody>
      </p:sp>
      <p:sp>
        <p:nvSpPr>
          <p:cNvPr id="22" name="Rectangle 20"/>
          <p:cNvSpPr>
            <a:spLocks noChangeArrowheads="1"/>
          </p:cNvSpPr>
          <p:nvPr/>
        </p:nvSpPr>
        <p:spPr bwMode="auto">
          <a:xfrm rot="-3647323">
            <a:off x="6310982" y="4827599"/>
            <a:ext cx="466794" cy="261610"/>
          </a:xfrm>
          <a:prstGeom prst="rect">
            <a:avLst/>
          </a:prstGeom>
          <a:noFill/>
          <a:ln w="9525">
            <a:noFill/>
            <a:miter lim="800000"/>
          </a:ln>
        </p:spPr>
        <p:txBody>
          <a:bodyPr wrap="none">
            <a:spAutoFit/>
          </a:bodyPr>
          <a:lstStyle/>
          <a:p>
            <a:pPr algn="r" eaLnBrk="0" hangingPunct="0"/>
            <a:r>
              <a:rPr lang="zh-CN" altLang="en-GB" sz="11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印度</a:t>
            </a:r>
          </a:p>
        </p:txBody>
      </p:sp>
      <p:sp>
        <p:nvSpPr>
          <p:cNvPr id="23" name="Rectangle 21"/>
          <p:cNvSpPr>
            <a:spLocks noChangeArrowheads="1"/>
          </p:cNvSpPr>
          <p:nvPr/>
        </p:nvSpPr>
        <p:spPr bwMode="auto">
          <a:xfrm rot="-3647323">
            <a:off x="6752387" y="4906190"/>
            <a:ext cx="607859" cy="261610"/>
          </a:xfrm>
          <a:prstGeom prst="rect">
            <a:avLst/>
          </a:prstGeom>
          <a:noFill/>
          <a:ln w="9525">
            <a:noFill/>
            <a:miter lim="800000"/>
          </a:ln>
        </p:spPr>
        <p:txBody>
          <a:bodyPr wrap="none">
            <a:spAutoFit/>
          </a:bodyPr>
          <a:lstStyle/>
          <a:p>
            <a:pPr algn="r" eaLnBrk="0" hangingPunct="0"/>
            <a:r>
              <a:rPr lang="zh-CN" altLang="en-GB" sz="11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土耳其</a:t>
            </a:r>
          </a:p>
        </p:txBody>
      </p:sp>
      <p:sp>
        <p:nvSpPr>
          <p:cNvPr id="24" name="Rectangle 22"/>
          <p:cNvSpPr>
            <a:spLocks noChangeArrowheads="1"/>
          </p:cNvSpPr>
          <p:nvPr/>
        </p:nvSpPr>
        <p:spPr bwMode="auto">
          <a:xfrm>
            <a:off x="6250869" y="3241995"/>
            <a:ext cx="587020" cy="261610"/>
          </a:xfrm>
          <a:prstGeom prst="rect">
            <a:avLst/>
          </a:prstGeom>
          <a:noFill/>
          <a:ln w="9525">
            <a:noFill/>
            <a:miter lim="800000"/>
          </a:ln>
        </p:spPr>
        <p:txBody>
          <a:bodyPr wrap="none">
            <a:spAutoFit/>
          </a:bodyPr>
          <a:lstStyle/>
          <a:p>
            <a:pPr algn="ctr" eaLnBrk="0" hangingPunct="0"/>
            <a:r>
              <a:rPr lang="en-GB" altLang="zh-CN" sz="1100" b="1" dirty="0">
                <a:latin typeface="微软雅黑" panose="020B0503020204020204" pitchFamily="34" charset="-122"/>
                <a:ea typeface="微软雅黑" panose="020B0503020204020204" pitchFamily="34" charset="-122"/>
                <a:cs typeface="Arial" panose="020B0604020202020204" pitchFamily="34" charset="0"/>
              </a:rPr>
              <a:t>7.7%</a:t>
            </a:r>
            <a:r>
              <a:rPr lang="en-GB" altLang="zh-CN" sz="1100" b="1" baseline="30000" dirty="0">
                <a:latin typeface="微软雅黑" panose="020B0503020204020204" pitchFamily="34" charset="-122"/>
                <a:ea typeface="微软雅黑" panose="020B0503020204020204" pitchFamily="34" charset="-122"/>
                <a:cs typeface="Arial" panose="020B0604020202020204" pitchFamily="34" charset="0"/>
              </a:rPr>
              <a:t>1</a:t>
            </a:r>
          </a:p>
        </p:txBody>
      </p:sp>
      <p:sp>
        <p:nvSpPr>
          <p:cNvPr id="25" name="Rectangle 23"/>
          <p:cNvSpPr>
            <a:spLocks noChangeArrowheads="1"/>
          </p:cNvSpPr>
          <p:nvPr/>
        </p:nvSpPr>
        <p:spPr bwMode="auto">
          <a:xfrm>
            <a:off x="6906699" y="3351664"/>
            <a:ext cx="587020" cy="261610"/>
          </a:xfrm>
          <a:prstGeom prst="rect">
            <a:avLst/>
          </a:prstGeom>
          <a:noFill/>
          <a:ln w="9525">
            <a:noFill/>
            <a:miter lim="800000"/>
          </a:ln>
        </p:spPr>
        <p:txBody>
          <a:bodyPr wrap="none">
            <a:spAutoFit/>
          </a:bodyPr>
          <a:lstStyle/>
          <a:p>
            <a:pPr algn="ctr" eaLnBrk="0" hangingPunct="0"/>
            <a:r>
              <a:rPr lang="en-GB" altLang="zh-CN" sz="1100" b="1" dirty="0">
                <a:latin typeface="微软雅黑" panose="020B0503020204020204" pitchFamily="34" charset="-122"/>
                <a:ea typeface="微软雅黑" panose="020B0503020204020204" pitchFamily="34" charset="-122"/>
                <a:cs typeface="Arial" panose="020B0604020202020204" pitchFamily="34" charset="0"/>
              </a:rPr>
              <a:t>7.0%</a:t>
            </a:r>
            <a:r>
              <a:rPr lang="en-GB" altLang="zh-CN" sz="1100" b="1" baseline="30000" dirty="0">
                <a:latin typeface="微软雅黑" panose="020B0503020204020204" pitchFamily="34" charset="-122"/>
                <a:ea typeface="微软雅黑" panose="020B0503020204020204" pitchFamily="34" charset="-122"/>
                <a:cs typeface="Arial" panose="020B0604020202020204" pitchFamily="34" charset="0"/>
              </a:rPr>
              <a:t>1</a:t>
            </a:r>
          </a:p>
        </p:txBody>
      </p:sp>
      <p:sp>
        <p:nvSpPr>
          <p:cNvPr id="26" name="Rectangle 24"/>
          <p:cNvSpPr>
            <a:spLocks noChangeArrowheads="1"/>
          </p:cNvSpPr>
          <p:nvPr/>
        </p:nvSpPr>
        <p:spPr bwMode="auto">
          <a:xfrm>
            <a:off x="7493719" y="3863181"/>
            <a:ext cx="679994" cy="261610"/>
          </a:xfrm>
          <a:prstGeom prst="rect">
            <a:avLst/>
          </a:prstGeom>
          <a:noFill/>
          <a:ln w="9525">
            <a:noFill/>
            <a:miter lim="800000"/>
          </a:ln>
        </p:spPr>
        <p:txBody>
          <a:bodyPr wrap="none">
            <a:spAutoFit/>
          </a:bodyPr>
          <a:lstStyle/>
          <a:p>
            <a:pPr algn="ctr" eaLnBrk="0" hangingPunct="0"/>
            <a:r>
              <a:rPr lang="en-GB" altLang="zh-CN" sz="1100" b="1" dirty="0">
                <a:latin typeface="微软雅黑" panose="020B0503020204020204" pitchFamily="34" charset="-122"/>
                <a:ea typeface="微软雅黑" panose="020B0503020204020204" pitchFamily="34" charset="-122"/>
                <a:cs typeface="Arial" panose="020B0604020202020204" pitchFamily="34" charset="0"/>
              </a:rPr>
              <a:t>4.7%</a:t>
            </a:r>
            <a:r>
              <a:rPr lang="en-GB" altLang="zh-CN" sz="1100" b="1" baseline="30000" dirty="0">
                <a:latin typeface="微软雅黑" panose="020B0503020204020204" pitchFamily="34" charset="-122"/>
                <a:ea typeface="微软雅黑" panose="020B0503020204020204" pitchFamily="34" charset="-122"/>
                <a:cs typeface="Arial" panose="020B0604020202020204" pitchFamily="34" charset="0"/>
              </a:rPr>
              <a:t>5**</a:t>
            </a:r>
          </a:p>
        </p:txBody>
      </p:sp>
      <p:sp>
        <p:nvSpPr>
          <p:cNvPr id="27" name="Rectangle 25"/>
          <p:cNvSpPr>
            <a:spLocks noChangeArrowheads="1"/>
          </p:cNvSpPr>
          <p:nvPr/>
        </p:nvSpPr>
        <p:spPr bwMode="auto">
          <a:xfrm rot="17952677" flipH="1">
            <a:off x="7254563" y="5076225"/>
            <a:ext cx="904875" cy="261610"/>
          </a:xfrm>
          <a:prstGeom prst="rect">
            <a:avLst/>
          </a:prstGeom>
          <a:noFill/>
          <a:ln w="9525">
            <a:noFill/>
            <a:miter lim="800000"/>
          </a:ln>
        </p:spPr>
        <p:txBody>
          <a:bodyPr>
            <a:spAutoFit/>
          </a:bodyPr>
          <a:lstStyle/>
          <a:p>
            <a:pPr algn="r" eaLnBrk="0" hangingPunct="0"/>
            <a:r>
              <a:rPr lang="zh-CN" altLang="en-GB" sz="11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澳大利亚</a:t>
            </a:r>
          </a:p>
        </p:txBody>
      </p:sp>
      <p:sp>
        <p:nvSpPr>
          <p:cNvPr id="28" name="Rectangle 26"/>
          <p:cNvSpPr>
            <a:spLocks noChangeArrowheads="1"/>
          </p:cNvSpPr>
          <p:nvPr/>
        </p:nvSpPr>
        <p:spPr bwMode="auto">
          <a:xfrm rot="-5400000">
            <a:off x="682228" y="3192336"/>
            <a:ext cx="1530350" cy="415498"/>
          </a:xfrm>
          <a:prstGeom prst="rect">
            <a:avLst/>
          </a:prstGeom>
          <a:noFill/>
          <a:ln w="9525">
            <a:noFill/>
            <a:miter lim="800000"/>
          </a:ln>
        </p:spPr>
        <p:txBody>
          <a:bodyPr>
            <a:spAutoFit/>
          </a:bodyPr>
          <a:lstStyle/>
          <a:p>
            <a:pPr algn="ctr" eaLnBrk="0" hangingPunct="0">
              <a:lnSpc>
                <a:spcPct val="150000"/>
              </a:lnSpc>
            </a:pPr>
            <a:r>
              <a:rPr lang="zh-CN" altLang="en-GB" sz="1400" dirty="0">
                <a:latin typeface="微软雅黑" panose="020B0503020204020204" pitchFamily="34" charset="-122"/>
                <a:ea typeface="微软雅黑" panose="020B0503020204020204" pitchFamily="34" charset="-122"/>
                <a:cs typeface="Arial" panose="020B0604020202020204" pitchFamily="34" charset="0"/>
              </a:rPr>
              <a:t>患病率</a:t>
            </a:r>
          </a:p>
        </p:txBody>
      </p:sp>
    </p:spTree>
    <p:extLst>
      <p:ext uri="{BB962C8B-B14F-4D97-AF65-F5344CB8AC3E}">
        <p14:creationId xmlns:p14="http://schemas.microsoft.com/office/powerpoint/2010/main" val="2125170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a:extLst>
              <a:ext uri="{FF2B5EF4-FFF2-40B4-BE49-F238E27FC236}">
                <a16:creationId xmlns:a16="http://schemas.microsoft.com/office/drawing/2014/main" id="{561FFA23-3327-48ED-82E3-1070BE1B3B9B}"/>
              </a:ext>
            </a:extLst>
          </p:cNvPr>
          <p:cNvSpPr>
            <a:spLocks noGrp="1"/>
          </p:cNvSpPr>
          <p:nvPr>
            <p:ph type="title"/>
          </p:nvPr>
        </p:nvSpPr>
        <p:spPr>
          <a:xfrm>
            <a:off x="-60791" y="30020"/>
            <a:ext cx="8229600" cy="1143000"/>
          </a:xfrm>
          <a:ln>
            <a:miter/>
          </a:ln>
        </p:spPr>
        <p:txBody>
          <a:bodyPr>
            <a:normAutofit/>
          </a:bodyPr>
          <a:lstStyle/>
          <a:p>
            <a:pPr eaLnBrk="1" fontAlgn="auto" hangingPunct="1">
              <a:spcAft>
                <a:spcPts val="0"/>
              </a:spcAft>
              <a:defRPr/>
            </a:pPr>
            <a:r>
              <a:rPr lang="zh-CN" altLang="en-US" sz="3600" b="1" dirty="0">
                <a:latin typeface="微软雅黑" panose="020B0503020204020204" pitchFamily="34" charset="-122"/>
                <a:ea typeface="微软雅黑" panose="020B0503020204020204" pitchFamily="34" charset="-122"/>
                <a:cs typeface="Arial" pitchFamily="34" charset="0"/>
              </a:rPr>
              <a:t>中国慢阻肺死亡率远高于其他国家</a:t>
            </a:r>
          </a:p>
        </p:txBody>
      </p:sp>
      <p:pic>
        <p:nvPicPr>
          <p:cNvPr id="32771" name="图片 3">
            <a:extLst>
              <a:ext uri="{FF2B5EF4-FFF2-40B4-BE49-F238E27FC236}">
                <a16:creationId xmlns:a16="http://schemas.microsoft.com/office/drawing/2014/main" id="{FFBAF06C-3A39-4E7C-81CF-1D4F72170A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1933575"/>
            <a:ext cx="7570788" cy="406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2" name="Text Box 18">
            <a:extLst>
              <a:ext uri="{FF2B5EF4-FFF2-40B4-BE49-F238E27FC236}">
                <a16:creationId xmlns:a16="http://schemas.microsoft.com/office/drawing/2014/main" id="{FD06753C-6F2C-4900-9B94-5FB6D8257B09}"/>
              </a:ext>
            </a:extLst>
          </p:cNvPr>
          <p:cNvSpPr txBox="1">
            <a:spLocks noChangeArrowheads="1"/>
          </p:cNvSpPr>
          <p:nvPr/>
        </p:nvSpPr>
        <p:spPr bwMode="auto">
          <a:xfrm>
            <a:off x="155575" y="6367463"/>
            <a:ext cx="86614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a:spcBef>
                <a:spcPct val="0"/>
              </a:spcBef>
              <a:buFont typeface="Arial" panose="020B0604020202020204" pitchFamily="34" charset="0"/>
              <a:buNone/>
            </a:pPr>
            <a:r>
              <a:rPr lang="en-US" altLang="zh-CN" sz="1200">
                <a:latin typeface="微软雅黑" panose="020B0503020204020204" pitchFamily="34" charset="-122"/>
                <a:ea typeface="微软雅黑" panose="020B0503020204020204" pitchFamily="34" charset="-122"/>
              </a:rPr>
              <a:t>http://documents.worldbank.org/curated/en/2011/07/14639951/toward-healthy-harmonious-life-china-stemming-rising-tide-non-communicable-diseases. Access  on 26</a:t>
            </a:r>
            <a:r>
              <a:rPr lang="en-US" altLang="zh-CN" sz="1200" baseline="30000">
                <a:latin typeface="微软雅黑" panose="020B0503020204020204" pitchFamily="34" charset="-122"/>
                <a:ea typeface="微软雅黑" panose="020B0503020204020204" pitchFamily="34" charset="-122"/>
              </a:rPr>
              <a:t>th</a:t>
            </a:r>
            <a:r>
              <a:rPr lang="en-US" altLang="zh-CN" sz="1200">
                <a:latin typeface="微软雅黑" panose="020B0503020204020204" pitchFamily="34" charset="-122"/>
                <a:ea typeface="微软雅黑" panose="020B0503020204020204" pitchFamily="34" charset="-122"/>
              </a:rPr>
              <a:t>  July 2011.</a:t>
            </a:r>
          </a:p>
        </p:txBody>
      </p:sp>
      <p:sp>
        <p:nvSpPr>
          <p:cNvPr id="6" name="矩形 5">
            <a:extLst>
              <a:ext uri="{FF2B5EF4-FFF2-40B4-BE49-F238E27FC236}">
                <a16:creationId xmlns:a16="http://schemas.microsoft.com/office/drawing/2014/main" id="{18A45C82-E817-4377-85CF-A43729B39103}"/>
              </a:ext>
            </a:extLst>
          </p:cNvPr>
          <p:cNvSpPr/>
          <p:nvPr/>
        </p:nvSpPr>
        <p:spPr>
          <a:xfrm>
            <a:off x="3629025" y="2147888"/>
            <a:ext cx="1189038" cy="3352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2774" name="矩形 6">
            <a:extLst>
              <a:ext uri="{FF2B5EF4-FFF2-40B4-BE49-F238E27FC236}">
                <a16:creationId xmlns:a16="http://schemas.microsoft.com/office/drawing/2014/main" id="{8751C40F-ED2A-43B3-9977-1B0ED90EDAA9}"/>
              </a:ext>
            </a:extLst>
          </p:cNvPr>
          <p:cNvSpPr>
            <a:spLocks noChangeArrowheads="1"/>
          </p:cNvSpPr>
          <p:nvPr/>
        </p:nvSpPr>
        <p:spPr bwMode="auto">
          <a:xfrm>
            <a:off x="1814513" y="1403350"/>
            <a:ext cx="5413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黑体" panose="02010609060101010101" pitchFamily="49" charset="-122"/>
              </a:defRPr>
            </a:lvl9pPr>
          </a:lstStyle>
          <a:p>
            <a:pPr>
              <a:spcBef>
                <a:spcPct val="0"/>
              </a:spcBef>
              <a:buFont typeface="Arial" panose="020B0604020202020204" pitchFamily="34" charset="0"/>
              <a:buNone/>
            </a:pPr>
            <a:r>
              <a:rPr lang="zh-CN" altLang="en-US" sz="1800" b="1">
                <a:latin typeface="微软雅黑" panose="020B0503020204020204" pitchFamily="34" charset="-122"/>
                <a:ea typeface="微软雅黑" panose="020B0503020204020204" pitchFamily="34" charset="-122"/>
              </a:rPr>
              <a:t>中国和部分国家主要慢病死亡率（每十万人）</a:t>
            </a:r>
            <a:endParaRPr lang="zh-CN" altLang="en-US" sz="1200" b="1">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830270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heme/theme1.xml><?xml version="1.0" encoding="utf-8"?>
<a:theme xmlns:a="http://schemas.openxmlformats.org/drawingml/2006/main" name="Training">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3251</Words>
  <Application>Microsoft Office PowerPoint</Application>
  <PresentationFormat>全屏显示(4:3)</PresentationFormat>
  <Paragraphs>417</Paragraphs>
  <Slides>38</Slides>
  <Notes>15</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38</vt:i4>
      </vt:variant>
    </vt:vector>
  </HeadingPairs>
  <TitlesOfParts>
    <vt:vector size="59" baseType="lpstr">
      <vt:lpstr>Arial Unicode MS</vt:lpstr>
      <vt:lpstr>MS PGothic</vt:lpstr>
      <vt:lpstr>方正姚体</vt:lpstr>
      <vt:lpstr>黑体</vt:lpstr>
      <vt:lpstr>华文细黑</vt:lpstr>
      <vt:lpstr>楷体_GB2312</vt:lpstr>
      <vt:lpstr>宋体</vt:lpstr>
      <vt:lpstr>微软雅黑</vt:lpstr>
      <vt:lpstr>Agency FB</vt:lpstr>
      <vt:lpstr>Arial</vt:lpstr>
      <vt:lpstr>Arial Black</vt:lpstr>
      <vt:lpstr>Calibri</vt:lpstr>
      <vt:lpstr>Franklin Gothic Book</vt:lpstr>
      <vt:lpstr>Symbol</vt:lpstr>
      <vt:lpstr>Times</vt:lpstr>
      <vt:lpstr>Times New Roman</vt:lpstr>
      <vt:lpstr>Tunga</vt:lpstr>
      <vt:lpstr>Verdana</vt:lpstr>
      <vt:lpstr>Wingdings</vt:lpstr>
      <vt:lpstr>Wingdings 2</vt:lpstr>
      <vt:lpstr>Training</vt:lpstr>
      <vt:lpstr>PowerPoint 演示文稿</vt:lpstr>
      <vt:lpstr>PowerPoint 演示文稿</vt:lpstr>
      <vt:lpstr>PowerPoint 演示文稿</vt:lpstr>
      <vt:lpstr>PowerPoint 演示文稿</vt:lpstr>
      <vt:lpstr> 慢支、肺气肿、哮喘和慢阻肺的关系</vt:lpstr>
      <vt:lpstr>慢阻肺的疾病负担</vt:lpstr>
      <vt:lpstr>PowerPoint 演示文稿</vt:lpstr>
      <vt:lpstr>慢阻肺是一种常见的慢性疾病</vt:lpstr>
      <vt:lpstr>中国慢阻肺死亡率远高于其他国家</vt:lpstr>
      <vt:lpstr>PowerPoint 演示文稿</vt:lpstr>
      <vt:lpstr>PowerPoint 演示文稿</vt:lpstr>
      <vt:lpstr>导致慢阻肺气流受限和临床表现的病因学、病理生物学和病理学</vt:lpstr>
      <vt:lpstr>PowerPoint 演示文稿</vt:lpstr>
      <vt:lpstr>PowerPoint 演示文稿</vt:lpstr>
      <vt:lpstr>PowerPoint 演示文稿</vt:lpstr>
      <vt:lpstr>慢阻肺诊断方面的更新</vt:lpstr>
      <vt:lpstr>慢性支气管炎患者为何要进行肺功能检查？</vt:lpstr>
      <vt:lpstr>慢性支气管炎表现的慢阻肺患者 急性加重、住院率、死亡率显著增加</vt:lpstr>
      <vt:lpstr>PowerPoint 演示文稿</vt:lpstr>
      <vt:lpstr>PowerPoint 演示文稿</vt:lpstr>
      <vt:lpstr>关于慢阻肺筛查的论述—GOLD2017</vt:lpstr>
      <vt:lpstr>PowerPoint 演示文稿</vt:lpstr>
      <vt:lpstr>PowerPoint 演示文稿</vt:lpstr>
      <vt:lpstr> 慢阻肺综合评估的方法—GOLD2017 </vt:lpstr>
      <vt:lpstr>慢阻肺的临床评估--症状</vt:lpstr>
      <vt:lpstr>修正的ABCD综合评估—GOLD2017 </vt:lpstr>
      <vt:lpstr>新旧慢阻肺综合评估的差异</vt:lpstr>
      <vt:lpstr>慢阻肺病程分期</vt:lpstr>
      <vt:lpstr>PowerPoint 演示文稿</vt:lpstr>
      <vt:lpstr>稳定期慢阻肺的治疗目标</vt:lpstr>
      <vt:lpstr>慢性阻塞性肺疾病急性加重的治疗目标</vt:lpstr>
      <vt:lpstr>PowerPoint 演示文稿</vt:lpstr>
      <vt:lpstr>PowerPoint 演示文稿</vt:lpstr>
      <vt:lpstr>稳定期慢阻肺的非药物治疗</vt:lpstr>
      <vt:lpstr>GOLD 2017版诊疗策略药物治疗方案</vt:lpstr>
      <vt:lpstr>PowerPoint 演示文稿</vt:lpstr>
      <vt:lpstr>小结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2014-05-25T04:17:53Z</dcterms:created>
  <dcterms:modified xsi:type="dcterms:W3CDTF">2017-09-26T15:48:55Z</dcterms:modified>
</cp:coreProperties>
</file>