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31"/>
  </p:notesMasterIdLst>
  <p:sldIdLst>
    <p:sldId id="333" r:id="rId3"/>
    <p:sldId id="290" r:id="rId4"/>
    <p:sldId id="324" r:id="rId5"/>
    <p:sldId id="260" r:id="rId6"/>
    <p:sldId id="261" r:id="rId7"/>
    <p:sldId id="263" r:id="rId8"/>
    <p:sldId id="293" r:id="rId9"/>
    <p:sldId id="325" r:id="rId10"/>
    <p:sldId id="328" r:id="rId11"/>
    <p:sldId id="322" r:id="rId12"/>
    <p:sldId id="321" r:id="rId13"/>
    <p:sldId id="297" r:id="rId14"/>
    <p:sldId id="329" r:id="rId15"/>
    <p:sldId id="330" r:id="rId16"/>
    <p:sldId id="279" r:id="rId17"/>
    <p:sldId id="281" r:id="rId18"/>
    <p:sldId id="282" r:id="rId19"/>
    <p:sldId id="283" r:id="rId20"/>
    <p:sldId id="284" r:id="rId21"/>
    <p:sldId id="318" r:id="rId22"/>
    <p:sldId id="319" r:id="rId23"/>
    <p:sldId id="334" r:id="rId24"/>
    <p:sldId id="335" r:id="rId25"/>
    <p:sldId id="336" r:id="rId26"/>
    <p:sldId id="337" r:id="rId27"/>
    <p:sldId id="338" r:id="rId28"/>
    <p:sldId id="298" r:id="rId29"/>
    <p:sldId id="331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, Xiaojuan" initials="ZX" lastIdx="16" clrIdx="0">
    <p:extLst/>
  </p:cmAuthor>
  <p:cmAuthor id="2" name="Xu, Nina" initials="XN" lastIdx="11" clrIdx="1">
    <p:extLst/>
  </p:cmAuthor>
  <p:cmAuthor id="3" name="Mao, HuiJing" initials="MH" lastIdx="1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2E75B6"/>
    <a:srgbClr val="ED7D31"/>
    <a:srgbClr val="8F0B01"/>
    <a:srgbClr val="8C0407"/>
    <a:srgbClr val="009DD6"/>
    <a:srgbClr val="52B6D1"/>
    <a:srgbClr val="C22979"/>
    <a:srgbClr val="E1B62E"/>
    <a:srgbClr val="E8C0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6" autoAdjust="0"/>
    <p:restoredTop sz="94151" autoAdjust="0"/>
  </p:normalViewPr>
  <p:slideViewPr>
    <p:cSldViewPr snapToGrid="0">
      <p:cViewPr varScale="1">
        <p:scale>
          <a:sx n="71" d="100"/>
          <a:sy n="71" d="100"/>
        </p:scale>
        <p:origin x="-130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08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52B6D1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009DD6"/>
              </a:solidFill>
              <a:ln>
                <a:noFill/>
              </a:ln>
              <a:effectLst/>
            </c:spPr>
          </c:dPt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11.3</c:v>
                </c:pt>
                <c:pt idx="1">
                  <c:v>5.5</c:v>
                </c:pt>
                <c:pt idx="2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4"/>
        <c:overlap val="-27"/>
        <c:axId val="133980544"/>
        <c:axId val="133982080"/>
      </c:barChart>
      <c:catAx>
        <c:axId val="133980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3982080"/>
        <c:crosses val="autoZero"/>
        <c:auto val="1"/>
        <c:lblAlgn val="ctr"/>
        <c:lblOffset val="100"/>
        <c:noMultiLvlLbl val="0"/>
      </c:catAx>
      <c:valAx>
        <c:axId val="133982080"/>
        <c:scaling>
          <c:orientation val="minMax"/>
          <c:max val="12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bg1">
                <a:lumMod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3980544"/>
        <c:crosses val="autoZero"/>
        <c:crossBetween val="between"/>
        <c:majorUnit val="3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39401143856412"/>
          <c:y val="3.683065177340529E-2"/>
          <c:w val="0.8498593213867971"/>
          <c:h val="0.9006542456829422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52B6D1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009DD6"/>
              </a:solidFill>
              <a:ln>
                <a:noFill/>
              </a:ln>
              <a:effectLst/>
            </c:spPr>
          </c:dPt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1.24</c:v>
                </c:pt>
                <c:pt idx="1">
                  <c:v>1.6300000000000001</c:v>
                </c:pt>
                <c:pt idx="2">
                  <c:v>1.9400000000000004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4"/>
        <c:overlap val="-27"/>
        <c:axId val="275555072"/>
        <c:axId val="275556608"/>
      </c:barChart>
      <c:catAx>
        <c:axId val="275555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5556608"/>
        <c:crosses val="autoZero"/>
        <c:auto val="1"/>
        <c:lblAlgn val="ctr"/>
        <c:lblOffset val="100"/>
        <c:noMultiLvlLbl val="0"/>
      </c:catAx>
      <c:valAx>
        <c:axId val="275556608"/>
        <c:scaling>
          <c:orientation val="minMax"/>
          <c:min val="1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bg1">
                <a:lumMod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5555072"/>
        <c:crosses val="autoZero"/>
        <c:crossBetween val="between"/>
        <c:majorUnit val="0.4"/>
      </c:valAx>
      <c:spPr>
        <a:noFill/>
        <a:ln>
          <a:solidFill>
            <a:schemeClr val="bg1">
              <a:lumMod val="85000"/>
            </a:schemeClr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类别 1</c:v>
                </c:pt>
                <c:pt idx="1">
                  <c:v>类别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-35</c:v>
                </c:pt>
                <c:pt idx="1">
                  <c:v>-44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6"/>
        <c:overlap val="-27"/>
        <c:axId val="274797696"/>
        <c:axId val="274799232"/>
      </c:barChart>
      <c:catAx>
        <c:axId val="27479769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one"/>
        <c:crossAx val="274799232"/>
        <c:crosses val="autoZero"/>
        <c:auto val="1"/>
        <c:lblAlgn val="ctr"/>
        <c:lblOffset val="100"/>
        <c:noMultiLvlLbl val="0"/>
      </c:catAx>
      <c:valAx>
        <c:axId val="274799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4797696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4C277-B7B8-446F-B055-2B1507D280DD}" type="datetimeFigureOut">
              <a:rPr lang="zh-CN" altLang="en-US" smtClean="0"/>
              <a:pPr/>
              <a:t>2017/10/12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BA969-DE05-4BCE-AE5A-2886F8AD029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910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BA969-DE05-4BCE-AE5A-2886F8AD0292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775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included RCTs of generally healthy adults (&lt;20 % of study participants had major chronic diseases such as diabetes or cardiovascular disease, at baseline)</a:t>
            </a: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项研究中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项钙摄入量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≥1000mg/d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BA969-DE05-4BCE-AE5A-2886F8AD0292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850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DASH</a:t>
            </a:r>
            <a:r>
              <a:rPr lang="zh-CN" altLang="en-US" dirty="0" smtClean="0"/>
              <a:t>饮食是由</a:t>
            </a:r>
            <a:r>
              <a:rPr lang="en-US" altLang="zh-CN" dirty="0" smtClean="0"/>
              <a:t>1997</a:t>
            </a:r>
            <a:r>
              <a:rPr lang="zh-CN" altLang="en-US" dirty="0" smtClean="0"/>
              <a:t>年美国的一项大型高血压防治计划（</a:t>
            </a:r>
            <a:r>
              <a:rPr lang="en-US" altLang="zh-CN" dirty="0" smtClean="0"/>
              <a:t>Dietary Approaches to Stop Hypertension</a:t>
            </a:r>
            <a:r>
              <a:rPr lang="zh-CN" altLang="en-US" dirty="0" smtClean="0"/>
              <a:t>；</a:t>
            </a:r>
            <a:r>
              <a:rPr lang="en-US" altLang="zh-CN" dirty="0" smtClean="0"/>
              <a:t>DASH</a:t>
            </a:r>
            <a:r>
              <a:rPr lang="zh-CN" altLang="en-US" dirty="0" smtClean="0"/>
              <a:t>）发展出来的饮食，在这项计划中发现，饮食中如果能摄食足够的蔬菜、水果、低脂</a:t>
            </a:r>
            <a:r>
              <a:rPr lang="en-US" altLang="zh-CN" dirty="0" smtClean="0"/>
              <a:t>(</a:t>
            </a:r>
            <a:r>
              <a:rPr lang="zh-CN" altLang="en-US" dirty="0" smtClean="0"/>
              <a:t>或脱脂</a:t>
            </a:r>
            <a:r>
              <a:rPr lang="en-US" altLang="zh-CN" dirty="0" smtClean="0"/>
              <a:t>)</a:t>
            </a:r>
            <a:r>
              <a:rPr lang="zh-CN" altLang="en-US" dirty="0" smtClean="0"/>
              <a:t>奶，以维持足够的钾、镁、钙等离子的摄取，并尽量减少饮食中油脂量</a:t>
            </a:r>
            <a:r>
              <a:rPr lang="en-US" altLang="zh-CN" dirty="0" smtClean="0"/>
              <a:t>(</a:t>
            </a:r>
            <a:r>
              <a:rPr lang="zh-CN" altLang="en-US" dirty="0" smtClean="0"/>
              <a:t>特别是富含饱和脂肪酸的动物性油脂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，可以有效地降低血压。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BA969-DE05-4BCE-AE5A-2886F8AD0292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814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B2A1-3F2E-4E8C-8E7C-0D0761F663A1}" type="datetimeFigureOut">
              <a:rPr lang="zh-CN" altLang="en-US" smtClean="0"/>
              <a:pPr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7F48-FCE0-4A73-B5DD-DB74B93BCD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671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B2A1-3F2E-4E8C-8E7C-0D0761F663A1}" type="datetimeFigureOut">
              <a:rPr lang="zh-CN" altLang="en-US" smtClean="0"/>
              <a:pPr/>
              <a:t>2017/10/12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7F48-FCE0-4A73-B5DD-DB74B93BCD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020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B2A1-3F2E-4E8C-8E7C-0D0761F663A1}" type="datetimeFigureOut">
              <a:rPr lang="zh-CN" altLang="en-US" smtClean="0"/>
              <a:pPr/>
              <a:t>2017/10/12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7F48-FCE0-4A73-B5DD-DB74B93BCD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889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B2A1-3F2E-4E8C-8E7C-0D0761F663A1}" type="datetimeFigureOut">
              <a:rPr lang="zh-CN" altLang="en-US" smtClean="0"/>
              <a:pPr/>
              <a:t>2017/10/12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7F48-FCE0-4A73-B5DD-DB74B93BCD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623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B2A1-3F2E-4E8C-8E7C-0D0761F663A1}" type="datetimeFigureOut">
              <a:rPr lang="zh-CN" altLang="en-US" smtClean="0"/>
              <a:pPr/>
              <a:t>2017/10/12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7F48-FCE0-4A73-B5DD-DB74B93BCD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819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B2A1-3F2E-4E8C-8E7C-0D0761F663A1}" type="datetimeFigureOut">
              <a:rPr lang="zh-CN" altLang="en-US" smtClean="0"/>
              <a:pPr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7F48-FCE0-4A73-B5DD-DB74B93BCD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13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1859-FE97-4F42-8C91-485F68E69D6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0892-4C70-4CB0-8A1D-8FF92D0424F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189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1859-FE97-4F42-8C91-485F68E69D6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0892-4C70-4CB0-8A1D-8FF92D0424F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982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1859-FE97-4F42-8C91-485F68E69D6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0892-4C70-4CB0-8A1D-8FF92D0424F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357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1859-FE97-4F42-8C91-485F68E69D6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0892-4C70-4CB0-8A1D-8FF92D0424F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3293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1859-FE97-4F42-8C91-485F68E69D6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0892-4C70-4CB0-8A1D-8FF92D0424F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248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00027"/>
            <a:ext cx="7886700" cy="866773"/>
          </a:xfrm>
        </p:spPr>
        <p:txBody>
          <a:bodyPr>
            <a:normAutofit/>
          </a:bodyPr>
          <a:lstStyle>
            <a:lvl1pPr>
              <a:defRPr sz="28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17625"/>
            <a:ext cx="7886700" cy="4351338"/>
          </a:xfrm>
        </p:spPr>
        <p:txBody>
          <a:bodyPr/>
          <a:lstStyle>
            <a:lvl1pPr marL="171450" indent="-1714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 sz="18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14350" indent="-1714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6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628650" y="6146800"/>
            <a:ext cx="7886700" cy="558800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12854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1859-FE97-4F42-8C91-485F68E69D6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0892-4C70-4CB0-8A1D-8FF92D0424F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297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1859-FE97-4F42-8C91-485F68E69D6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0892-4C70-4CB0-8A1D-8FF92D0424F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5754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1859-FE97-4F42-8C91-485F68E69D6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0892-4C70-4CB0-8A1D-8FF92D0424F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1509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1859-FE97-4F42-8C91-485F68E69D6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0892-4C70-4CB0-8A1D-8FF92D0424F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9139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1859-FE97-4F42-8C91-485F68E69D6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0892-4C70-4CB0-8A1D-8FF92D0424F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2690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1859-FE97-4F42-8C91-485F68E69D6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0892-4C70-4CB0-8A1D-8FF92D0424F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391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00027"/>
            <a:ext cx="7886700" cy="866773"/>
          </a:xfrm>
        </p:spPr>
        <p:txBody>
          <a:bodyPr>
            <a:normAutofit/>
          </a:bodyPr>
          <a:lstStyle>
            <a:lvl1pPr>
              <a:defRPr sz="28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628650" y="6057900"/>
            <a:ext cx="7886700" cy="647700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628650" y="1317625"/>
            <a:ext cx="7886700" cy="1562100"/>
          </a:xfrm>
        </p:spPr>
        <p:txBody>
          <a:bodyPr>
            <a:normAutofit/>
          </a:bodyPr>
          <a:lstStyle>
            <a:lvl1pPr marL="171450" indent="-1714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 sz="18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14350" indent="-1714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6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>
              <a:defRPr sz="12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>
              <a:defRPr sz="11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>
              <a:defRPr sz="11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2841645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00027"/>
            <a:ext cx="7886700" cy="866773"/>
          </a:xfrm>
        </p:spPr>
        <p:txBody>
          <a:bodyPr>
            <a:normAutofit/>
          </a:bodyPr>
          <a:lstStyle>
            <a:lvl1pPr>
              <a:defRPr sz="28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628650" y="6096000"/>
            <a:ext cx="7886700" cy="609600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628650" y="5372099"/>
            <a:ext cx="7886700" cy="911225"/>
          </a:xfrm>
        </p:spPr>
        <p:txBody>
          <a:bodyPr anchor="b"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2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14350" indent="-171450">
              <a:buFont typeface="Arial" panose="020B0604020202020204" pitchFamily="34" charset="0"/>
              <a:buChar char="–"/>
              <a:defRPr sz="16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>
              <a:defRPr sz="12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>
              <a:defRPr sz="11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>
              <a:defRPr sz="11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628650" y="1317625"/>
            <a:ext cx="7886700" cy="1562100"/>
          </a:xfrm>
        </p:spPr>
        <p:txBody>
          <a:bodyPr>
            <a:normAutofit/>
          </a:bodyPr>
          <a:lstStyle>
            <a:lvl1pPr marL="171450" indent="-1714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 sz="18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14350" indent="-1714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6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>
              <a:defRPr sz="12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>
              <a:defRPr sz="11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>
              <a:defRPr sz="11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425574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00027"/>
            <a:ext cx="7886700" cy="866773"/>
          </a:xfrm>
        </p:spPr>
        <p:txBody>
          <a:bodyPr>
            <a:normAutofit/>
          </a:bodyPr>
          <a:lstStyle>
            <a:lvl1pPr>
              <a:defRPr sz="28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628650" y="6057900"/>
            <a:ext cx="7886700" cy="647700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5278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B2A1-3F2E-4E8C-8E7C-0D0761F663A1}" type="datetimeFigureOut">
              <a:rPr lang="zh-CN" altLang="en-US" smtClean="0"/>
              <a:pPr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7F48-FCE0-4A73-B5DD-DB74B93BCD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371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B2A1-3F2E-4E8C-8E7C-0D0761F663A1}" type="datetimeFigureOut">
              <a:rPr lang="zh-CN" altLang="en-US" smtClean="0"/>
              <a:pPr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7F48-FCE0-4A73-B5DD-DB74B93BCD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28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B2A1-3F2E-4E8C-8E7C-0D0761F663A1}" type="datetimeFigureOut">
              <a:rPr lang="zh-CN" altLang="en-US" smtClean="0"/>
              <a:pPr/>
              <a:t>2017/10/12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7F48-FCE0-4A73-B5DD-DB74B93BCD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339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B2A1-3F2E-4E8C-8E7C-0D0761F663A1}" type="datetimeFigureOut">
              <a:rPr lang="zh-CN" altLang="en-US" smtClean="0"/>
              <a:pPr/>
              <a:t>2017/10/12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7F48-FCE0-4A73-B5DD-DB74B93BCD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843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DB2A1-3F2E-4E8C-8E7C-0D0761F663A1}" type="datetimeFigureOut">
              <a:rPr lang="zh-CN" altLang="en-US" smtClean="0"/>
              <a:pPr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77F48-FCE0-4A73-B5DD-DB74B93BCD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928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9" r:id="rId14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FAB31859-FE97-4F42-8C91-485F68E69D6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2017/10/12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15A70892-4C70-4CB0-8A1D-8FF92D0424F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25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796705" y="1448301"/>
            <a:ext cx="7840301" cy="3630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CN" altLang="en-US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国际研究新进展之</a:t>
            </a:r>
            <a: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/>
            </a:r>
            <a:b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lang="zh-CN" altLang="en-US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精粹钙述</a:t>
            </a:r>
            <a:endParaRPr lang="en-US" altLang="zh-CN" b="1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endParaRPr lang="en-US" altLang="zh-CN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9144000" cy="820271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南京基层骨质疏松骨干规范化培训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317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003299"/>
            <a:ext cx="7886700" cy="86677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补充</a:t>
            </a:r>
            <a:r>
              <a:rPr lang="zh-CN" altLang="en-US" dirty="0"/>
              <a:t>钙与维生素</a:t>
            </a:r>
            <a:r>
              <a:rPr lang="en-US" altLang="zh-CN" dirty="0"/>
              <a:t>D</a:t>
            </a:r>
            <a:r>
              <a:rPr lang="zh-CN" altLang="en-US" dirty="0"/>
              <a:t>，髋部骨折风险降低</a:t>
            </a:r>
            <a:r>
              <a:rPr lang="en-US" altLang="zh-CN" dirty="0">
                <a:solidFill>
                  <a:srgbClr val="FF0000"/>
                </a:solidFill>
              </a:rPr>
              <a:t>39%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628650" y="6280342"/>
            <a:ext cx="3793225" cy="425258"/>
          </a:xfrm>
        </p:spPr>
        <p:txBody>
          <a:bodyPr/>
          <a:lstStyle/>
          <a:p>
            <a:r>
              <a:rPr lang="en-US" altLang="zh-CN" dirty="0"/>
              <a:t>Weaver CM, et al. </a:t>
            </a:r>
            <a:r>
              <a:rPr lang="en-US" altLang="zh-CN" dirty="0" err="1"/>
              <a:t>Osteoporos</a:t>
            </a:r>
            <a:r>
              <a:rPr lang="en-US" altLang="zh-CN" dirty="0"/>
              <a:t> Int. 2016 Jan;27(1):367-76.</a:t>
            </a:r>
          </a:p>
          <a:p>
            <a:r>
              <a:rPr lang="en-US" altLang="zh-CN" dirty="0"/>
              <a:t>Weaver CM, et al. </a:t>
            </a:r>
            <a:r>
              <a:rPr lang="en-US" altLang="zh-CN" dirty="0" err="1"/>
              <a:t>Osteoporos</a:t>
            </a:r>
            <a:r>
              <a:rPr lang="en-US" altLang="zh-CN" dirty="0"/>
              <a:t> Int. 2016 Aug;27(8):2643-2646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一项</a:t>
            </a:r>
            <a:r>
              <a:rPr lang="en-US" altLang="zh-CN" dirty="0"/>
              <a:t>meta</a:t>
            </a:r>
            <a:r>
              <a:rPr lang="zh-CN" altLang="en-US" dirty="0"/>
              <a:t>分析，纳入</a:t>
            </a:r>
            <a:r>
              <a:rPr lang="en-US" altLang="zh-CN" dirty="0"/>
              <a:t>8</a:t>
            </a:r>
            <a:r>
              <a:rPr lang="zh-CN" altLang="en-US" dirty="0"/>
              <a:t>项随机对照研究，样本量为</a:t>
            </a:r>
            <a:r>
              <a:rPr lang="en-US" altLang="zh-CN" dirty="0"/>
              <a:t>30970</a:t>
            </a:r>
            <a:r>
              <a:rPr lang="zh-CN" altLang="en-US" dirty="0"/>
              <a:t>，旨在评估补充</a:t>
            </a:r>
            <a:r>
              <a:rPr lang="zh-CN" altLang="en-US" dirty="0" smtClean="0"/>
              <a:t>钙（每日钙摄入量</a:t>
            </a:r>
            <a:r>
              <a:rPr lang="en-US" altLang="zh-CN" dirty="0" smtClean="0"/>
              <a:t>500-1200mg</a:t>
            </a:r>
            <a:r>
              <a:rPr lang="zh-CN" altLang="en-US" dirty="0" smtClean="0"/>
              <a:t>）</a:t>
            </a:r>
            <a:r>
              <a:rPr lang="en-US" altLang="zh-CN" dirty="0" smtClean="0"/>
              <a:t>*</a:t>
            </a:r>
            <a:r>
              <a:rPr lang="zh-CN" altLang="en-US" dirty="0" smtClean="0"/>
              <a:t>与</a:t>
            </a:r>
            <a:r>
              <a:rPr lang="zh-CN" altLang="en-US" dirty="0"/>
              <a:t>维生素</a:t>
            </a:r>
            <a:r>
              <a:rPr lang="en-US" altLang="zh-CN" dirty="0"/>
              <a:t>D</a:t>
            </a:r>
            <a:r>
              <a:rPr lang="zh-CN" altLang="en-US" dirty="0"/>
              <a:t>预防骨折的</a:t>
            </a:r>
            <a:r>
              <a:rPr lang="zh-CN" altLang="en-US" dirty="0" smtClean="0"/>
              <a:t>疗效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628650" y="1673418"/>
            <a:ext cx="7886700" cy="1562100"/>
          </a:xfrm>
        </p:spPr>
        <p:txBody>
          <a:bodyPr/>
          <a:lstStyle/>
          <a:p>
            <a:r>
              <a:rPr lang="zh-CN" altLang="en-US" dirty="0"/>
              <a:t>补充钙与维生素</a:t>
            </a:r>
            <a:r>
              <a:rPr lang="en-US" altLang="zh-CN" dirty="0"/>
              <a:t>D</a:t>
            </a:r>
            <a:r>
              <a:rPr lang="zh-CN" altLang="en-US" dirty="0" smtClean="0"/>
              <a:t>，髋部骨折风险降低</a:t>
            </a:r>
            <a:r>
              <a:rPr lang="en-US" altLang="zh-CN" dirty="0" smtClean="0"/>
              <a:t>39%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34862" y="2114468"/>
            <a:ext cx="5756588" cy="355925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753507" y="5499099"/>
            <a:ext cx="1523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髋部骨折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004560" y="4818061"/>
            <a:ext cx="800100" cy="22860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257675" y="6300985"/>
            <a:ext cx="478472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注：该森林图纳入的</a:t>
            </a:r>
            <a:r>
              <a:rPr lang="en-US" altLang="zh-CN" sz="105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6</a:t>
            </a:r>
            <a:r>
              <a:rPr lang="zh-CN" altLang="en-US" sz="105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项研究中，</a:t>
            </a:r>
            <a:r>
              <a:rPr lang="en-US" altLang="zh-CN" sz="105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105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项研究钙补充剂量</a:t>
            </a:r>
            <a:r>
              <a:rPr lang="en-US" altLang="zh-CN" sz="105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500mg/d</a:t>
            </a:r>
            <a:r>
              <a:rPr lang="zh-CN" altLang="en-US" sz="105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（</a:t>
            </a:r>
            <a:r>
              <a:rPr lang="en-US" altLang="zh-CN" sz="105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Dawson-Hughes et </a:t>
            </a:r>
            <a:r>
              <a:rPr lang="en-US" altLang="zh-CN" sz="105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al, 1997</a:t>
            </a:r>
            <a:r>
              <a:rPr lang="zh-CN" altLang="en-US" sz="105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），其他</a:t>
            </a:r>
            <a:r>
              <a:rPr lang="en-US" altLang="zh-CN" sz="105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r>
              <a:rPr lang="zh-CN" altLang="en-US" sz="105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项研究钙补充剂量</a:t>
            </a:r>
            <a:r>
              <a:rPr lang="en-US" altLang="zh-CN" sz="105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1000-1200mg/d</a:t>
            </a:r>
            <a:endParaRPr lang="zh-CN" altLang="en-US" sz="105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0"/>
            <a:ext cx="8969188" cy="766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" y="0"/>
            <a:ext cx="8969188" cy="766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南京基层骨质疏松骨干规范化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培训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828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49" y="1089026"/>
            <a:ext cx="7886700" cy="86677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补充</a:t>
            </a:r>
            <a:r>
              <a:rPr lang="zh-CN" altLang="en-US" dirty="0"/>
              <a:t>钙与维生素</a:t>
            </a:r>
            <a:r>
              <a:rPr lang="en-US" altLang="zh-CN" dirty="0"/>
              <a:t>D</a:t>
            </a:r>
            <a:r>
              <a:rPr lang="zh-CN" altLang="en-US" dirty="0"/>
              <a:t>，总体骨折风险降低</a:t>
            </a:r>
            <a:r>
              <a:rPr lang="en-US" altLang="zh-CN" dirty="0">
                <a:solidFill>
                  <a:srgbClr val="FF0000"/>
                </a:solidFill>
              </a:rPr>
              <a:t>14</a:t>
            </a:r>
            <a:r>
              <a:rPr lang="en-US" altLang="zh-CN" dirty="0" smtClean="0">
                <a:solidFill>
                  <a:srgbClr val="FF0000"/>
                </a:solidFill>
              </a:rPr>
              <a:t>%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628650" y="6283324"/>
            <a:ext cx="7886700" cy="422276"/>
          </a:xfrm>
        </p:spPr>
        <p:txBody>
          <a:bodyPr/>
          <a:lstStyle/>
          <a:p>
            <a:r>
              <a:rPr lang="en-US" altLang="zh-CN" dirty="0"/>
              <a:t>Weaver CM, et al. </a:t>
            </a:r>
            <a:r>
              <a:rPr lang="en-US" altLang="zh-CN" dirty="0" err="1"/>
              <a:t>Osteoporos</a:t>
            </a:r>
            <a:r>
              <a:rPr lang="en-US" altLang="zh-CN" dirty="0"/>
              <a:t> Int. 2016 Jan;27(1):367-76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Weaver </a:t>
            </a:r>
            <a:r>
              <a:rPr lang="en-US" altLang="zh-CN" dirty="0" smtClean="0"/>
              <a:t>CM, et al. </a:t>
            </a:r>
            <a:r>
              <a:rPr lang="de-DE" altLang="zh-CN" dirty="0"/>
              <a:t>Osteoporos Int. 2016 Aug;27(8):2643-2646.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项</a:t>
            </a:r>
            <a:r>
              <a:rPr lang="en-US" altLang="zh-CN" dirty="0" smtClean="0"/>
              <a:t>meta</a:t>
            </a:r>
            <a:r>
              <a:rPr lang="zh-CN" altLang="en-US" dirty="0" smtClean="0"/>
              <a:t>分析，纳入</a:t>
            </a:r>
            <a:r>
              <a:rPr lang="en-US" altLang="zh-CN" dirty="0" smtClean="0"/>
              <a:t>8</a:t>
            </a:r>
            <a:r>
              <a:rPr lang="zh-CN" altLang="en-US" dirty="0" smtClean="0"/>
              <a:t>项随机对照研究，样本量为</a:t>
            </a:r>
            <a:r>
              <a:rPr lang="en-US" altLang="zh-CN" dirty="0" smtClean="0"/>
              <a:t>30970</a:t>
            </a:r>
            <a:r>
              <a:rPr lang="zh-CN" altLang="en-US" dirty="0" smtClean="0"/>
              <a:t>，旨在评估补充钙与维生素</a:t>
            </a:r>
            <a:r>
              <a:rPr lang="en-US" altLang="zh-CN" dirty="0" smtClean="0"/>
              <a:t>D</a:t>
            </a:r>
            <a:r>
              <a:rPr lang="zh-CN" altLang="en-US" dirty="0" smtClean="0"/>
              <a:t>预防骨折的疗效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766386" y="5673823"/>
            <a:ext cx="1523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总体骨折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438759" y="1978025"/>
            <a:ext cx="6266481" cy="3683178"/>
            <a:chOff x="1304533" y="1543248"/>
            <a:chExt cx="6443018" cy="4065982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4533" y="1543248"/>
              <a:ext cx="6443018" cy="4065982"/>
            </a:xfrm>
            <a:prstGeom prst="rect">
              <a:avLst/>
            </a:prstGeom>
          </p:spPr>
        </p:pic>
        <p:sp>
          <p:nvSpPr>
            <p:cNvPr id="8" name="圆角矩形 7"/>
            <p:cNvSpPr/>
            <p:nvPr/>
          </p:nvSpPr>
          <p:spPr>
            <a:xfrm>
              <a:off x="5745480" y="4754880"/>
              <a:ext cx="845820" cy="228600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257675" y="6300985"/>
            <a:ext cx="478472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注：该森林图纳入的</a:t>
            </a:r>
            <a:r>
              <a:rPr lang="en-US" altLang="zh-CN" sz="105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7</a:t>
            </a:r>
            <a:r>
              <a:rPr lang="zh-CN" altLang="en-US" sz="105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项研究中，</a:t>
            </a:r>
            <a:r>
              <a:rPr lang="en-US" altLang="zh-CN" sz="105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105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项研究钙补充剂量</a:t>
            </a:r>
            <a:r>
              <a:rPr lang="en-US" altLang="zh-CN" sz="105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500mg/d</a:t>
            </a:r>
            <a:r>
              <a:rPr lang="zh-CN" altLang="en-US" sz="105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（</a:t>
            </a:r>
            <a:r>
              <a:rPr lang="en-US" altLang="zh-CN" sz="105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Dawson-Hughes et </a:t>
            </a:r>
            <a:r>
              <a:rPr lang="en-US" altLang="zh-CN" sz="105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al, 1997</a:t>
            </a:r>
            <a:r>
              <a:rPr lang="zh-CN" altLang="en-US" sz="105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），其他</a:t>
            </a:r>
            <a:r>
              <a:rPr lang="en-US" altLang="zh-CN" sz="105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6</a:t>
            </a:r>
            <a:r>
              <a:rPr lang="zh-CN" altLang="en-US" sz="105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项研究钙补充剂量</a:t>
            </a:r>
            <a:r>
              <a:rPr lang="en-US" altLang="zh-CN" sz="105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1000-1200mg/d</a:t>
            </a:r>
            <a:endParaRPr lang="zh-CN" altLang="en-US" sz="105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0"/>
            <a:ext cx="8969188" cy="766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" y="0"/>
            <a:ext cx="8969188" cy="766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南京基层骨质疏松骨干规范化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培训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357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3026535"/>
            <a:ext cx="9144000" cy="20992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044594" y="332460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钙之</a:t>
            </a:r>
            <a:r>
              <a:rPr lang="zh-CN" altLang="en-US" sz="2400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安全性的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最新</a:t>
            </a:r>
            <a:r>
              <a:rPr lang="zh-CN" altLang="en-US" sz="2400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解析</a:t>
            </a:r>
            <a:endParaRPr lang="zh-CN" altLang="en-US" sz="24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104000" y="1862438"/>
            <a:ext cx="936000" cy="936000"/>
          </a:xfrm>
          <a:prstGeom prst="ellipse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</a:t>
            </a:r>
            <a:endParaRPr lang="zh-CN" altLang="en-US" sz="3600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44594" y="3898449"/>
            <a:ext cx="47191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钙摄入及其摄入量对心血管疾病和肾结石发生风险的影响？</a:t>
            </a:r>
            <a:endParaRPr lang="zh-CN" altLang="en-US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0"/>
            <a:ext cx="8969188" cy="766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" y="0"/>
            <a:ext cx="8969188" cy="766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南京基层骨质疏松骨干规范化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培训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67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6001" y="1112796"/>
            <a:ext cx="7929349" cy="866773"/>
          </a:xfrm>
        </p:spPr>
        <p:txBody>
          <a:bodyPr/>
          <a:lstStyle/>
          <a:p>
            <a:r>
              <a:rPr lang="en-US" altLang="zh-CN" dirty="0" smtClean="0"/>
              <a:t>2016</a:t>
            </a:r>
            <a:r>
              <a:rPr lang="zh-CN" altLang="en-US" dirty="0" smtClean="0"/>
              <a:t>年</a:t>
            </a:r>
            <a:r>
              <a:rPr lang="en-US" altLang="zh-CN" dirty="0" smtClean="0"/>
              <a:t>NOF</a:t>
            </a:r>
            <a:r>
              <a:rPr lang="zh-CN" altLang="en-US" dirty="0" smtClean="0"/>
              <a:t>支持的</a:t>
            </a:r>
            <a:r>
              <a:rPr lang="en-US" altLang="zh-CN" dirty="0" smtClean="0"/>
              <a:t>meta</a:t>
            </a:r>
            <a:r>
              <a:rPr lang="zh-CN" altLang="en-US" dirty="0" smtClean="0"/>
              <a:t>分析对钙与心血管疾病（</a:t>
            </a:r>
            <a:r>
              <a:rPr lang="en-US" altLang="zh-CN" dirty="0" smtClean="0"/>
              <a:t>CVD</a:t>
            </a:r>
            <a:r>
              <a:rPr lang="zh-CN" altLang="en-US" dirty="0" smtClean="0"/>
              <a:t>）风险进行了系统性评估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8651" y="1979569"/>
            <a:ext cx="7781925" cy="14382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8651" y="3668668"/>
            <a:ext cx="5209886" cy="9048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8650" y="5521597"/>
            <a:ext cx="5274410" cy="30860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8650" y="4692368"/>
            <a:ext cx="5209887" cy="7282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076335" y="3806602"/>
            <a:ext cx="29721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纳入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1966-2016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MEDLINE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Cochrane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EMBASE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等数据库中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RCT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项观察性（队列）研究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628650" y="6096000"/>
            <a:ext cx="7886700" cy="609600"/>
          </a:xfrm>
        </p:spPr>
        <p:txBody>
          <a:bodyPr/>
          <a:lstStyle/>
          <a:p>
            <a:r>
              <a:rPr lang="en-US" altLang="zh-CN" dirty="0"/>
              <a:t>Chung M, et al. Ann Intern Med. 2016 Dec 20;165(12):856-866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0" y="0"/>
            <a:ext cx="8969188" cy="766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" y="0"/>
            <a:ext cx="8969188" cy="766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南京基层骨质疏松骨干规范化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培训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783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524116" y="6278915"/>
            <a:ext cx="7886700" cy="609600"/>
          </a:xfrm>
        </p:spPr>
        <p:txBody>
          <a:bodyPr/>
          <a:lstStyle/>
          <a:p>
            <a:r>
              <a:rPr lang="en-US" altLang="zh-CN" dirty="0"/>
              <a:t>Chung M, et al. Ann Intern Med. 2016 Dec 20;165(12):856-866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grpSp>
        <p:nvGrpSpPr>
          <p:cNvPr id="18" name="组合 17"/>
          <p:cNvGrpSpPr/>
          <p:nvPr/>
        </p:nvGrpSpPr>
        <p:grpSpPr>
          <a:xfrm>
            <a:off x="1202156" y="1811643"/>
            <a:ext cx="7208660" cy="4893957"/>
            <a:chOff x="764275" y="1323833"/>
            <a:chExt cx="7208660" cy="4893957"/>
          </a:xfrm>
        </p:grpSpPr>
        <p:sp>
          <p:nvSpPr>
            <p:cNvPr id="6" name="文本框 5"/>
            <p:cNvSpPr txBox="1"/>
            <p:nvPr/>
          </p:nvSpPr>
          <p:spPr>
            <a:xfrm>
              <a:off x="1002890" y="1459648"/>
              <a:ext cx="62975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补充钙（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1000mg</a:t>
              </a: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）和维生素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不增加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CVD</a:t>
              </a: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风险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675373" y="3927142"/>
              <a:ext cx="62975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单独补钙（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1000-1200mg</a:t>
              </a: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）不增加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CVD</a:t>
              </a: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风险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0128" y="2012801"/>
              <a:ext cx="5207498" cy="1384973"/>
            </a:xfrm>
            <a:prstGeom prst="rect">
              <a:avLst/>
            </a:prstGeom>
          </p:spPr>
        </p:pic>
        <p:grpSp>
          <p:nvGrpSpPr>
            <p:cNvPr id="14" name="组合 13"/>
            <p:cNvGrpSpPr/>
            <p:nvPr/>
          </p:nvGrpSpPr>
          <p:grpSpPr>
            <a:xfrm>
              <a:off x="1901793" y="4422146"/>
              <a:ext cx="5398659" cy="1673854"/>
              <a:chOff x="1120128" y="3793436"/>
              <a:chExt cx="5266745" cy="1482501"/>
            </a:xfrm>
          </p:grpSpPr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120128" y="3793436"/>
                <a:ext cx="5266745" cy="726448"/>
              </a:xfrm>
              <a:prstGeom prst="rect">
                <a:avLst/>
              </a:prstGeom>
            </p:spPr>
          </p:pic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120128" y="4590003"/>
                <a:ext cx="5207498" cy="685934"/>
              </a:xfrm>
              <a:prstGeom prst="rect">
                <a:avLst/>
              </a:prstGeom>
            </p:spPr>
          </p:pic>
        </p:grpSp>
        <p:sp>
          <p:nvSpPr>
            <p:cNvPr id="16" name="矩形 15"/>
            <p:cNvSpPr/>
            <p:nvPr/>
          </p:nvSpPr>
          <p:spPr>
            <a:xfrm>
              <a:off x="1675373" y="3768269"/>
              <a:ext cx="6199385" cy="244952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764275" y="1323833"/>
              <a:ext cx="6250673" cy="231586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124" y="927642"/>
            <a:ext cx="8750856" cy="86677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纳入的随机对照研究显示：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补充</a:t>
            </a:r>
            <a:r>
              <a:rPr lang="en-US" altLang="zh-CN" dirty="0" smtClean="0"/>
              <a:t>1000-1200mg</a:t>
            </a:r>
            <a:r>
              <a:rPr lang="zh-CN" altLang="en-US" dirty="0" smtClean="0"/>
              <a:t>钙相比于安慰剂不增加</a:t>
            </a:r>
            <a:r>
              <a:rPr lang="en-US" altLang="zh-CN" dirty="0" smtClean="0"/>
              <a:t>CVD</a:t>
            </a:r>
            <a:r>
              <a:rPr lang="zh-CN" altLang="en-US" dirty="0" smtClean="0"/>
              <a:t>风险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8969188" cy="766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" y="0"/>
            <a:ext cx="8969188" cy="766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南京基层骨质疏松骨干规范化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培训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586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761" y="793752"/>
            <a:ext cx="8376478" cy="1066800"/>
          </a:xfrm>
        </p:spPr>
        <p:txBody>
          <a:bodyPr>
            <a:normAutofit/>
          </a:bodyPr>
          <a:lstStyle/>
          <a:p>
            <a:r>
              <a:rPr lang="zh-CN" altLang="en-US" dirty="0"/>
              <a:t>补钙与心血管死亡率</a:t>
            </a:r>
            <a:r>
              <a:rPr lang="zh-CN" altLang="en-US" dirty="0" smtClean="0"/>
              <a:t>：没有</a:t>
            </a:r>
            <a:r>
              <a:rPr lang="zh-CN" altLang="en-US" dirty="0"/>
              <a:t>一致的剂量效应关系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Chung M, et al. Ann Intern Med. 2016 Dec 20;165(12):856-866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28650" y="5575299"/>
            <a:ext cx="4747581" cy="911225"/>
          </a:xfrm>
        </p:spPr>
        <p:txBody>
          <a:bodyPr/>
          <a:lstStyle/>
          <a:p>
            <a:r>
              <a:rPr lang="zh-CN" altLang="en-US" dirty="0"/>
              <a:t>一项系统性</a:t>
            </a:r>
            <a:r>
              <a:rPr lang="zh-CN" altLang="en-US" dirty="0" smtClean="0"/>
              <a:t>回顾和</a:t>
            </a:r>
            <a:r>
              <a:rPr lang="en-US" altLang="zh-CN" dirty="0" smtClean="0"/>
              <a:t>meta</a:t>
            </a:r>
            <a:r>
              <a:rPr lang="zh-CN" altLang="en-US" dirty="0" smtClean="0"/>
              <a:t>分析，</a:t>
            </a:r>
            <a:r>
              <a:rPr lang="zh-CN" altLang="en-US" dirty="0"/>
              <a:t>共纳入了</a:t>
            </a:r>
            <a:r>
              <a:rPr lang="en-US" altLang="zh-CN" dirty="0"/>
              <a:t>4</a:t>
            </a:r>
            <a:r>
              <a:rPr lang="zh-CN" altLang="en-US" dirty="0"/>
              <a:t>项随机</a:t>
            </a:r>
            <a:r>
              <a:rPr lang="zh-CN" altLang="en-US" dirty="0" smtClean="0"/>
              <a:t>临床试验和</a:t>
            </a:r>
            <a:r>
              <a:rPr lang="en-US" altLang="zh-CN" dirty="0"/>
              <a:t>27</a:t>
            </a:r>
            <a:r>
              <a:rPr lang="zh-CN" altLang="en-US" dirty="0"/>
              <a:t>项观察性研究，旨在评估补钙与健康成年人心血管疾病风险之间的</a:t>
            </a:r>
            <a:r>
              <a:rPr lang="zh-CN" altLang="en-US" dirty="0" smtClean="0"/>
              <a:t>关系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9" name="文本框 6"/>
          <p:cNvSpPr txBox="1"/>
          <p:nvPr/>
        </p:nvSpPr>
        <p:spPr>
          <a:xfrm>
            <a:off x="628650" y="1587502"/>
            <a:ext cx="7886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钙摄入量不同时，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CVD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、心脏病或缺血性心脏病死亡风险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（≥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1000mg/d vs. &lt;1000mg/d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7893" y="2069962"/>
            <a:ext cx="5130475" cy="3979464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10" name="矩形 9"/>
          <p:cNvSpPr/>
          <p:nvPr/>
        </p:nvSpPr>
        <p:spPr>
          <a:xfrm>
            <a:off x="7268368" y="4867413"/>
            <a:ext cx="10898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CVD</a:t>
            </a:r>
            <a:r>
              <a:rPr lang="zh-CN" altLang="en-US" sz="8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：心血管疾病</a:t>
            </a:r>
            <a:endParaRPr lang="en-US" altLang="zh-CN" sz="800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8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HR</a:t>
            </a:r>
            <a:r>
              <a:rPr lang="zh-CN" altLang="en-US" sz="8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：风险比</a:t>
            </a:r>
            <a:endParaRPr lang="en-US" altLang="zh-CN" sz="800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8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IHD</a:t>
            </a:r>
            <a:r>
              <a:rPr lang="zh-CN" altLang="en-US" sz="8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：缺血性心脏病</a:t>
            </a:r>
            <a:endParaRPr lang="en-US" altLang="zh-CN" sz="800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8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OR</a:t>
            </a:r>
            <a:r>
              <a:rPr lang="zh-CN" altLang="en-US" sz="8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：优势比</a:t>
            </a:r>
            <a:endParaRPr lang="en-US" altLang="zh-CN" sz="800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8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RR</a:t>
            </a:r>
            <a:r>
              <a:rPr lang="zh-CN" altLang="en-US" sz="8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：相对风险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0"/>
            <a:ext cx="8969188" cy="766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" y="0"/>
            <a:ext cx="8969188" cy="766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南京基层骨质疏松骨干规范化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培训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117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078" y="1127493"/>
            <a:ext cx="8038272" cy="866773"/>
          </a:xfrm>
        </p:spPr>
        <p:txBody>
          <a:bodyPr>
            <a:normAutofit/>
          </a:bodyPr>
          <a:lstStyle/>
          <a:p>
            <a:r>
              <a:rPr lang="zh-CN" altLang="en-US" dirty="0"/>
              <a:t>补钙与卒中风险和卒中死亡率：</a:t>
            </a:r>
            <a:br>
              <a:rPr lang="zh-CN" altLang="en-US" dirty="0"/>
            </a:br>
            <a:r>
              <a:rPr lang="zh-CN" altLang="en-US" dirty="0"/>
              <a:t>无高度一致的剂量效应关系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Chung M, et al. Ann Intern Med. 2016 Dec 20;165(12):856-866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28650" y="5372099"/>
            <a:ext cx="4879784" cy="911225"/>
          </a:xfrm>
        </p:spPr>
        <p:txBody>
          <a:bodyPr/>
          <a:lstStyle/>
          <a:p>
            <a:r>
              <a:rPr lang="zh-CN" altLang="en-US" dirty="0"/>
              <a:t>一项系统性回顾和</a:t>
            </a:r>
            <a:r>
              <a:rPr lang="en-US" altLang="zh-CN" dirty="0"/>
              <a:t>meta</a:t>
            </a:r>
            <a:r>
              <a:rPr lang="zh-CN" altLang="en-US" dirty="0"/>
              <a:t>分析，共纳入了</a:t>
            </a:r>
            <a:r>
              <a:rPr lang="en-US" altLang="zh-CN" dirty="0"/>
              <a:t>4</a:t>
            </a:r>
            <a:r>
              <a:rPr lang="zh-CN" altLang="en-US" dirty="0"/>
              <a:t>项随机临床试验和</a:t>
            </a:r>
            <a:r>
              <a:rPr lang="en-US" altLang="zh-CN" dirty="0"/>
              <a:t>27</a:t>
            </a:r>
            <a:r>
              <a:rPr lang="zh-CN" altLang="en-US" dirty="0"/>
              <a:t>项观察性研究，旨在评估补钙与健康成年人心血管疾病风险之间的</a:t>
            </a:r>
            <a:r>
              <a:rPr lang="zh-CN" altLang="en-US" dirty="0" smtClean="0"/>
              <a:t>关系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65968" y="2070321"/>
            <a:ext cx="7886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钙摄入量不同时，卒中或卒中死亡风险（≥</a:t>
            </a:r>
            <a:r>
              <a:rPr lang="en-US" altLang="zh-CN" sz="16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1000mg/d vs. &lt;1000mg/d</a:t>
            </a: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endParaRPr lang="zh-CN" altLang="en-US" sz="16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74084" y="2446430"/>
            <a:ext cx="6270468" cy="3287619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9" name="矩形 8"/>
          <p:cNvSpPr/>
          <p:nvPr/>
        </p:nvSpPr>
        <p:spPr>
          <a:xfrm>
            <a:off x="1261268" y="5673724"/>
            <a:ext cx="281543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" dirty="0" smtClean="0">
                <a:latin typeface="AvenirNextLTPro-Regular"/>
              </a:rPr>
              <a:t>HR</a:t>
            </a:r>
            <a:r>
              <a:rPr lang="zh-CN" altLang="en-US" sz="800" dirty="0" smtClean="0">
                <a:latin typeface="AvenirNextLTPro-Regular"/>
              </a:rPr>
              <a:t>：风险比； </a:t>
            </a:r>
            <a:r>
              <a:rPr lang="en-US" altLang="zh-CN" sz="800" dirty="0" smtClean="0">
                <a:latin typeface="AvenirNextLTPro-Regular"/>
              </a:rPr>
              <a:t>RR</a:t>
            </a:r>
            <a:r>
              <a:rPr lang="zh-CN" altLang="en-US" sz="800" dirty="0" smtClean="0">
                <a:latin typeface="AvenirNextLTPro-Regular"/>
              </a:rPr>
              <a:t>：相对风险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0" y="0"/>
            <a:ext cx="8969188" cy="766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" y="0"/>
            <a:ext cx="8969188" cy="766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南京基层骨质疏松骨干规范化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培训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394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925" y="1126051"/>
            <a:ext cx="7886700" cy="866773"/>
          </a:xfrm>
        </p:spPr>
        <p:txBody>
          <a:bodyPr/>
          <a:lstStyle/>
          <a:p>
            <a:r>
              <a:rPr lang="zh-CN" altLang="en-US" dirty="0" smtClean="0"/>
              <a:t>研究</a:t>
            </a:r>
            <a:r>
              <a:rPr lang="zh-CN" altLang="en-US" dirty="0"/>
              <a:t>结论</a:t>
            </a:r>
            <a:r>
              <a:rPr lang="zh-CN" altLang="en-US" dirty="0" smtClean="0"/>
              <a:t>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每天摄入钙</a:t>
            </a:r>
            <a:r>
              <a:rPr lang="en-US" altLang="zh-CN" dirty="0" smtClean="0"/>
              <a:t>2000-2500mg</a:t>
            </a:r>
            <a:r>
              <a:rPr lang="zh-CN" altLang="en-US" dirty="0" smtClean="0"/>
              <a:t>不增加</a:t>
            </a:r>
            <a:r>
              <a:rPr lang="en-US" altLang="zh-CN" dirty="0" smtClean="0"/>
              <a:t>CVD</a:t>
            </a:r>
            <a:r>
              <a:rPr lang="zh-CN" altLang="en-US" dirty="0" smtClean="0"/>
              <a:t>风险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1. Chung </a:t>
            </a:r>
            <a:r>
              <a:rPr lang="en-US" altLang="zh-CN" dirty="0"/>
              <a:t>M, et al. Ann Intern Med. 2016 Dec 20;165(12):856-866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2. </a:t>
            </a:r>
            <a:r>
              <a:rPr lang="en-US" altLang="zh-CN" dirty="0" err="1" smtClean="0"/>
              <a:t>Kopecky</a:t>
            </a:r>
            <a:r>
              <a:rPr lang="en-US" altLang="zh-CN" dirty="0" smtClean="0"/>
              <a:t> </a:t>
            </a:r>
            <a:r>
              <a:rPr lang="en-US" altLang="zh-CN" dirty="0"/>
              <a:t>SL, et al. Ann Intern Med. 2016 Dec 20;165(12):867-868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4826100" y="2783611"/>
            <a:ext cx="4159250" cy="12003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研究结论：</a:t>
            </a:r>
            <a:endParaRPr lang="en-US" altLang="zh-CN" sz="1600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对于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健康成年人，</a:t>
            </a: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每日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摄入</a:t>
            </a: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钙</a:t>
            </a:r>
            <a:r>
              <a:rPr lang="en-US" altLang="zh-CN" sz="16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2000-2500mg</a:t>
            </a: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（来源食物或钙剂）不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增加心血管疾病</a:t>
            </a: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风险</a:t>
            </a:r>
            <a:r>
              <a:rPr lang="en-US" altLang="zh-CN" sz="1600" baseline="300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lang="zh-CN" altLang="en-US" sz="1600" baseline="300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4650" y="2453391"/>
            <a:ext cx="4197350" cy="15051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右箭头 7"/>
          <p:cNvSpPr/>
          <p:nvPr/>
        </p:nvSpPr>
        <p:spPr>
          <a:xfrm>
            <a:off x="4572000" y="3255129"/>
            <a:ext cx="216000" cy="419100"/>
          </a:xfrm>
          <a:prstGeom prst="rightArrow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997900" y="5776496"/>
            <a:ext cx="19874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NOF</a:t>
            </a:r>
            <a:r>
              <a:rPr lang="zh-CN" altLang="en-US" sz="8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：美国</a:t>
            </a:r>
            <a:r>
              <a:rPr lang="zh-CN" altLang="en-US" sz="8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国家骨质疏松</a:t>
            </a:r>
            <a:r>
              <a:rPr lang="zh-CN" altLang="en-US" sz="8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基金会；</a:t>
            </a:r>
            <a:endParaRPr lang="en-US" altLang="zh-CN" sz="800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8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ASPC</a:t>
            </a:r>
            <a:r>
              <a:rPr lang="zh-CN" altLang="en-US" sz="8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：美国</a:t>
            </a:r>
            <a:r>
              <a:rPr lang="zh-CN" altLang="en-US" sz="8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心脏病预防</a:t>
            </a:r>
            <a:r>
              <a:rPr lang="zh-CN" altLang="en-US" sz="8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协会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23925" y="5265003"/>
            <a:ext cx="83121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钙总摄入量不超过美国国家科学院规定的最大可耐受剂量，即每日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2000-2500 mg</a:t>
            </a:r>
            <a:r>
              <a:rPr lang="zh-CN" altLang="en-US" sz="1600" dirty="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，饮食补钙和药物补钙皆应被认为对心血管系统是安全</a:t>
            </a:r>
            <a:r>
              <a:rPr lang="zh-CN" altLang="en-US" sz="1600" dirty="0" smtClean="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en-US" altLang="zh-CN" sz="1600" baseline="30000" dirty="0" smtClean="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endParaRPr lang="zh-CN" altLang="en-US" sz="1600" baseline="300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3925" y="4518983"/>
            <a:ext cx="7054850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2016 NOF/ASPC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临床指南</a:t>
            </a: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endParaRPr lang="en-US" altLang="zh-CN" sz="1600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钙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（联合不联合维生素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）补充对一般健康成年人心血管疾病的影响</a:t>
            </a:r>
          </a:p>
        </p:txBody>
      </p:sp>
      <p:sp>
        <p:nvSpPr>
          <p:cNvPr id="13" name="下箭头 12"/>
          <p:cNvSpPr/>
          <p:nvPr/>
        </p:nvSpPr>
        <p:spPr>
          <a:xfrm>
            <a:off x="2146300" y="5103758"/>
            <a:ext cx="647700" cy="161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0"/>
            <a:ext cx="8969188" cy="766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" y="0"/>
            <a:ext cx="8969188" cy="766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南京基层骨质疏松骨干规范化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培训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461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670" y="481515"/>
            <a:ext cx="8865569" cy="106452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2017</a:t>
            </a:r>
            <a:r>
              <a:rPr lang="zh-CN" altLang="en-US" dirty="0" smtClean="0"/>
              <a:t>年对三项大型队列研究的汇总分析：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评估了肾结石的相关风险因素</a:t>
            </a:r>
            <a:endParaRPr lang="zh-CN" altLang="en-US" dirty="0">
              <a:solidFill>
                <a:srgbClr val="FF33CC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Ferraro PM, et al. J Urol. 2017 Mar 29. pii: S0022-5347(17)43809-2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1920956" y="1736137"/>
            <a:ext cx="6883831" cy="1943816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800" dirty="0"/>
              <a:t>对三</a:t>
            </a:r>
            <a:r>
              <a:rPr lang="zh-CN" altLang="en-US" sz="1800" dirty="0" smtClean="0"/>
              <a:t>项队列</a:t>
            </a:r>
            <a:r>
              <a:rPr lang="zh-CN" altLang="en-US" sz="1800" dirty="0"/>
              <a:t>研究</a:t>
            </a:r>
            <a:r>
              <a:rPr lang="en-US" altLang="zh-CN" sz="1800" dirty="0"/>
              <a:t>--</a:t>
            </a:r>
            <a:r>
              <a:rPr lang="zh-CN" altLang="en-US" sz="1800" dirty="0"/>
              <a:t>卫生专业人士随访研究（</a:t>
            </a:r>
            <a:r>
              <a:rPr lang="en-US" altLang="zh-CN" sz="1800" dirty="0"/>
              <a:t>HPFS</a:t>
            </a:r>
            <a:r>
              <a:rPr lang="zh-CN" altLang="en-US" sz="1800" dirty="0" smtClean="0"/>
              <a:t>）、护士</a:t>
            </a:r>
            <a:r>
              <a:rPr lang="zh-CN" altLang="en-US" sz="1800" dirty="0"/>
              <a:t>健康</a:t>
            </a:r>
            <a:r>
              <a:rPr lang="zh-CN" altLang="en-US" sz="1800" dirty="0" smtClean="0"/>
              <a:t>研究（</a:t>
            </a:r>
            <a:r>
              <a:rPr lang="en-US" altLang="zh-CN" sz="1800" dirty="0"/>
              <a:t>NHS I</a:t>
            </a:r>
            <a:r>
              <a:rPr lang="zh-CN" altLang="en-US" sz="1800" dirty="0"/>
              <a:t>）和</a:t>
            </a:r>
            <a:r>
              <a:rPr lang="en-US" altLang="zh-CN" sz="1800" dirty="0"/>
              <a:t>II</a:t>
            </a:r>
            <a:r>
              <a:rPr lang="zh-CN" altLang="en-US" sz="1800" dirty="0"/>
              <a:t>（</a:t>
            </a:r>
            <a:r>
              <a:rPr lang="en-US" altLang="zh-CN" sz="1800" dirty="0"/>
              <a:t>NHSII</a:t>
            </a:r>
            <a:r>
              <a:rPr lang="zh-CN" altLang="en-US" sz="1800" dirty="0"/>
              <a:t>）进行了分析</a:t>
            </a:r>
            <a:r>
              <a:rPr lang="zh-CN" altLang="en-US" sz="1800" dirty="0" smtClean="0"/>
              <a:t>。共纳入</a:t>
            </a:r>
            <a:r>
              <a:rPr lang="en-US" altLang="zh-CN" sz="1800" dirty="0" smtClean="0"/>
              <a:t>192126</a:t>
            </a:r>
            <a:r>
              <a:rPr lang="zh-CN" altLang="en-US" sz="1800" dirty="0" smtClean="0"/>
              <a:t>名</a:t>
            </a:r>
            <a:r>
              <a:rPr lang="zh-CN" altLang="en-US" sz="1800" dirty="0"/>
              <a:t>受试者</a:t>
            </a:r>
            <a:r>
              <a:rPr lang="zh-CN" altLang="en-US" sz="1800" dirty="0" smtClean="0"/>
              <a:t>，进行了</a:t>
            </a:r>
            <a:r>
              <a:rPr lang="en-US" altLang="zh-CN" sz="1800" dirty="0" smtClean="0"/>
              <a:t>3259313</a:t>
            </a:r>
            <a:r>
              <a:rPr lang="zh-CN" altLang="en-US" sz="1800" dirty="0" smtClean="0"/>
              <a:t>人年</a:t>
            </a:r>
            <a:r>
              <a:rPr lang="zh-CN" altLang="en-US" sz="1800" dirty="0"/>
              <a:t>次的</a:t>
            </a:r>
            <a:r>
              <a:rPr lang="zh-CN" altLang="en-US" sz="1800" dirty="0" smtClean="0"/>
              <a:t>随访，三项研究中</a:t>
            </a:r>
            <a:r>
              <a:rPr lang="zh-CN" altLang="en-US" sz="1800" dirty="0"/>
              <a:t>位</a:t>
            </a:r>
            <a:r>
              <a:rPr lang="zh-CN" altLang="en-US" sz="1800" dirty="0" smtClean="0"/>
              <a:t>随访分别为</a:t>
            </a:r>
            <a:r>
              <a:rPr lang="en-US" altLang="zh-CN" sz="1800" dirty="0" smtClean="0"/>
              <a:t>11.5</a:t>
            </a:r>
            <a:r>
              <a:rPr lang="zh-CN" altLang="en-US" sz="1800" dirty="0" smtClean="0"/>
              <a:t>年、</a:t>
            </a:r>
            <a:r>
              <a:rPr lang="en-US" altLang="zh-CN" sz="1800" dirty="0" smtClean="0"/>
              <a:t>12.1</a:t>
            </a:r>
            <a:r>
              <a:rPr lang="zh-CN" altLang="en-US" sz="1800" dirty="0" smtClean="0"/>
              <a:t>年和</a:t>
            </a:r>
            <a:r>
              <a:rPr lang="en-US" altLang="zh-CN" sz="1800" dirty="0" smtClean="0"/>
              <a:t>11.3</a:t>
            </a:r>
            <a:r>
              <a:rPr lang="zh-CN" altLang="en-US" sz="1800" dirty="0" smtClean="0"/>
              <a:t>年。三</a:t>
            </a:r>
            <a:r>
              <a:rPr lang="zh-CN" altLang="en-US" sz="1800" dirty="0"/>
              <a:t>项队列</a:t>
            </a:r>
            <a:r>
              <a:rPr lang="zh-CN" altLang="en-US" sz="1800" dirty="0" smtClean="0"/>
              <a:t>中所有受试者有关的病史</a:t>
            </a:r>
            <a:r>
              <a:rPr lang="zh-CN" altLang="en-US" sz="1800" dirty="0"/>
              <a:t>，生活方式和用药信息的</a:t>
            </a:r>
            <a:r>
              <a:rPr lang="zh-CN" altLang="en-US" sz="1800" dirty="0" smtClean="0"/>
              <a:t>问卷每两年更新一次，食物</a:t>
            </a:r>
            <a:r>
              <a:rPr lang="zh-CN" altLang="en-US" sz="1800" dirty="0"/>
              <a:t>频率</a:t>
            </a:r>
            <a:r>
              <a:rPr lang="zh-CN" altLang="en-US" sz="1800" dirty="0" smtClean="0"/>
              <a:t>问卷每四年更新一次。旨在评估肾结石可改变的风险因素</a:t>
            </a:r>
            <a:r>
              <a:rPr lang="en-US" altLang="zh-CN" sz="1800" dirty="0" smtClean="0"/>
              <a:t>BMI</a:t>
            </a:r>
            <a:r>
              <a:rPr lang="zh-CN" altLang="en-US" sz="1800" dirty="0" smtClean="0"/>
              <a:t>、液体摄入、</a:t>
            </a:r>
            <a:r>
              <a:rPr lang="en-US" altLang="zh-CN" sz="1800" dirty="0" smtClean="0"/>
              <a:t>DASH</a:t>
            </a:r>
            <a:r>
              <a:rPr lang="zh-CN" altLang="en-US" sz="1800" dirty="0" smtClean="0"/>
              <a:t>饮食、钙摄入量、含糖饮料摄入人群归因分数等</a:t>
            </a:r>
            <a:endParaRPr lang="zh-CN" altLang="en-US" sz="1800" dirty="0"/>
          </a:p>
        </p:txBody>
      </p:sp>
      <p:sp>
        <p:nvSpPr>
          <p:cNvPr id="23" name="椭圆 22"/>
          <p:cNvSpPr/>
          <p:nvPr/>
        </p:nvSpPr>
        <p:spPr>
          <a:xfrm>
            <a:off x="3377575" y="4067206"/>
            <a:ext cx="2165800" cy="21705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3927000" y="3791802"/>
            <a:ext cx="1080000" cy="546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BMI</a:t>
            </a:r>
            <a:endParaRPr lang="zh-CN" altLang="en-US" sz="16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5170400" y="4699850"/>
            <a:ext cx="1080000" cy="546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液体摄入</a:t>
            </a:r>
            <a:endParaRPr lang="zh-CN" altLang="en-US" sz="16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2670550" y="4691103"/>
            <a:ext cx="1080000" cy="546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含糖饮料摄入</a:t>
            </a:r>
            <a:endParaRPr lang="zh-CN" altLang="en-US" sz="16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3016154" y="5771802"/>
            <a:ext cx="1068645" cy="546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钙摄入量</a:t>
            </a:r>
            <a:endParaRPr lang="zh-CN" altLang="en-US" sz="16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5012800" y="5751554"/>
            <a:ext cx="1237600" cy="546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DASH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饮食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6327970" y="5310137"/>
            <a:ext cx="2109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BMI</a:t>
            </a: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：身体质量指数</a:t>
            </a:r>
            <a:endParaRPr lang="en-US" altLang="zh-CN" sz="1200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12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DASH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：高血压防治计划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8431" y="1717566"/>
            <a:ext cx="1548504" cy="2074236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0"/>
            <a:ext cx="8969188" cy="766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" y="0"/>
            <a:ext cx="8969188" cy="766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南京基层骨质疏松骨干规范化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培训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152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3865" y="998167"/>
            <a:ext cx="7886700" cy="866773"/>
          </a:xfrm>
        </p:spPr>
        <p:txBody>
          <a:bodyPr/>
          <a:lstStyle/>
          <a:p>
            <a:r>
              <a:rPr lang="zh-CN" altLang="en-US" dirty="0"/>
              <a:t>高</a:t>
            </a:r>
            <a:r>
              <a:rPr lang="en-US" altLang="zh-CN" dirty="0" smtClean="0"/>
              <a:t>BMI</a:t>
            </a:r>
            <a:r>
              <a:rPr lang="zh-CN" altLang="en-US" dirty="0" smtClean="0"/>
              <a:t>，钙</a:t>
            </a:r>
            <a:r>
              <a:rPr lang="zh-CN" altLang="en-US" dirty="0"/>
              <a:t>摄入量</a:t>
            </a:r>
            <a:r>
              <a:rPr lang="zh-CN" altLang="en-US" dirty="0" smtClean="0"/>
              <a:t>低等均可增加肾结石发生风险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Ferraro PM, et al. J Urol. 2017 Mar 29. pii: </a:t>
            </a:r>
            <a:r>
              <a:rPr lang="en-US" altLang="zh-CN" dirty="0" smtClean="0"/>
              <a:t>S0022-5347(17)43809-2</a:t>
            </a:r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5434365" y="6237439"/>
            <a:ext cx="29240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校正年龄、种族、地理区域及其他危险因素</a:t>
            </a:r>
            <a:endParaRPr lang="en-US" altLang="zh-CN" sz="1000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10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IRR</a:t>
            </a: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：发生率</a:t>
            </a: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之比</a:t>
            </a:r>
            <a:r>
              <a:rPr lang="en-US" altLang="zh-CN" sz="10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; SSB</a:t>
            </a: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：含糖饮料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89618" y="1725585"/>
            <a:ext cx="384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可改变的危险因素和肾结石发生率相关性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532586" y="2060620"/>
            <a:ext cx="6284890" cy="4070132"/>
            <a:chOff x="1339403" y="1706022"/>
            <a:chExt cx="6478073" cy="4463367"/>
          </a:xfrm>
        </p:grpSpPr>
        <p:grpSp>
          <p:nvGrpSpPr>
            <p:cNvPr id="6" name="组合 5"/>
            <p:cNvGrpSpPr/>
            <p:nvPr/>
          </p:nvGrpSpPr>
          <p:grpSpPr>
            <a:xfrm>
              <a:off x="1378040" y="1706022"/>
              <a:ext cx="6387921" cy="4463367"/>
              <a:chOff x="1233487" y="1814512"/>
              <a:chExt cx="6677025" cy="5219498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238250" y="1814512"/>
                <a:ext cx="6667500" cy="3228975"/>
              </a:xfrm>
              <a:prstGeom prst="rect">
                <a:avLst/>
              </a:prstGeom>
            </p:spPr>
          </p:pic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233487" y="5052810"/>
                <a:ext cx="6677025" cy="1981200"/>
              </a:xfrm>
              <a:prstGeom prst="rect">
                <a:avLst/>
              </a:prstGeom>
            </p:spPr>
          </p:pic>
        </p:grpSp>
        <p:sp>
          <p:nvSpPr>
            <p:cNvPr id="7" name="圆角矩形 6"/>
            <p:cNvSpPr/>
            <p:nvPr/>
          </p:nvSpPr>
          <p:spPr>
            <a:xfrm>
              <a:off x="1339403" y="4428589"/>
              <a:ext cx="6478073" cy="1057811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0" y="0"/>
            <a:ext cx="8969188" cy="766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" y="0"/>
            <a:ext cx="8969188" cy="766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南京基层骨质疏松骨干规范化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培训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960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3026535"/>
            <a:ext cx="9144000" cy="25553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890706" y="3324606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钙之骨获益的研究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新进展</a:t>
            </a:r>
          </a:p>
        </p:txBody>
      </p:sp>
      <p:sp>
        <p:nvSpPr>
          <p:cNvPr id="7" name="椭圆 6"/>
          <p:cNvSpPr/>
          <p:nvPr/>
        </p:nvSpPr>
        <p:spPr>
          <a:xfrm>
            <a:off x="4104000" y="1862438"/>
            <a:ext cx="936000" cy="936000"/>
          </a:xfrm>
          <a:prstGeom prst="ellipse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</a:t>
            </a:r>
            <a:endParaRPr lang="zh-CN" altLang="en-US" sz="3600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0706" y="3882829"/>
            <a:ext cx="5624644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补充</a:t>
            </a:r>
            <a:r>
              <a:rPr lang="zh-CN" altLang="en-US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钙剂和膳食钙是否都增加骨密度？</a:t>
            </a:r>
            <a:endParaRPr lang="en-US" altLang="zh-CN" dirty="0" smtClean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钙增加骨密度的影响因素有哪些？</a:t>
            </a:r>
            <a:endParaRPr lang="en-US" altLang="zh-CN" dirty="0" smtClean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钙降低骨折风险的最新证据？</a:t>
            </a:r>
            <a:endParaRPr lang="zh-CN" altLang="en-US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" y="0"/>
            <a:ext cx="8969188" cy="766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南京基层骨质疏松骨干规范化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培训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717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619" y="1088725"/>
            <a:ext cx="7886700" cy="866773"/>
          </a:xfrm>
        </p:spPr>
        <p:txBody>
          <a:bodyPr/>
          <a:lstStyle/>
          <a:p>
            <a:r>
              <a:rPr lang="zh-CN" altLang="en-US" dirty="0" smtClean="0"/>
              <a:t>足量钙摄入降低肾结石风险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a-DK" altLang="zh-CN" dirty="0"/>
              <a:t>1. Ferraro PM, et al. J Urol. 2017 Mar 29. pii: S0022-5347(17)43809-2.</a:t>
            </a:r>
          </a:p>
          <a:p>
            <a:r>
              <a:rPr lang="da-DK" altLang="zh-CN" dirty="0" smtClean="0"/>
              <a:t>2. </a:t>
            </a:r>
            <a:r>
              <a:rPr lang="da-DK" altLang="zh-CN" dirty="0"/>
              <a:t>Curhan GC, et al. Ann Intern Med. 1997 Apr 1;126(7):497-504.</a:t>
            </a:r>
          </a:p>
          <a:p>
            <a:r>
              <a:rPr lang="da-DK" altLang="zh-CN" dirty="0" smtClean="0"/>
              <a:t>3</a:t>
            </a:r>
            <a:r>
              <a:rPr lang="da-DK" altLang="zh-CN" dirty="0"/>
              <a:t>. Curhan GC, et al. N Engl J Med. 1993 Mar 25;328(12)833-8</a:t>
            </a:r>
            <a:r>
              <a:rPr lang="da-DK" altLang="zh-CN" dirty="0" smtClean="0"/>
              <a:t>.</a:t>
            </a:r>
            <a:endParaRPr lang="da-DK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628650" y="1867565"/>
            <a:ext cx="7886700" cy="12908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600" dirty="0" smtClean="0"/>
              <a:t>足量的钙摄入使：</a:t>
            </a:r>
            <a:endParaRPr lang="en-US" altLang="zh-CN" sz="1600" dirty="0" smtClean="0"/>
          </a:p>
          <a:p>
            <a:r>
              <a:rPr lang="zh-CN" altLang="en-US" sz="1600" dirty="0" smtClean="0"/>
              <a:t>女性肾结石风险降低</a:t>
            </a:r>
            <a:r>
              <a:rPr lang="en-US" altLang="zh-CN" sz="1600" dirty="0" smtClean="0"/>
              <a:t>35%</a:t>
            </a:r>
            <a:r>
              <a:rPr lang="zh-CN" altLang="en-US" sz="1600" dirty="0" smtClean="0"/>
              <a:t>（</a:t>
            </a:r>
            <a:r>
              <a:rPr lang="en-US" altLang="zh-CN" sz="1600" dirty="0"/>
              <a:t>&gt;1098mg/d vs. &lt;488mg/d</a:t>
            </a:r>
            <a:r>
              <a:rPr lang="zh-CN" altLang="en-US" sz="1600" dirty="0" smtClean="0"/>
              <a:t>）</a:t>
            </a:r>
            <a:r>
              <a:rPr lang="en-US" altLang="zh-CN" sz="1600" baseline="30000" dirty="0"/>
              <a:t>1,2</a:t>
            </a:r>
            <a:endParaRPr lang="en-US" altLang="zh-CN" sz="1600" dirty="0" smtClean="0"/>
          </a:p>
          <a:p>
            <a:r>
              <a:rPr lang="zh-CN" altLang="en-US" sz="1600" dirty="0" smtClean="0"/>
              <a:t>男性肾结石风险降低</a:t>
            </a:r>
            <a:r>
              <a:rPr lang="en-US" altLang="zh-CN" sz="1600" dirty="0" smtClean="0"/>
              <a:t>44%</a:t>
            </a:r>
            <a:r>
              <a:rPr lang="zh-CN" altLang="en-US" sz="1600" dirty="0" smtClean="0"/>
              <a:t>（≥</a:t>
            </a:r>
            <a:r>
              <a:rPr lang="en-US" altLang="zh-CN" sz="1600" dirty="0" smtClean="0"/>
              <a:t>1050mg/d vs. &lt;605mg/d</a:t>
            </a:r>
            <a:r>
              <a:rPr lang="zh-CN" altLang="en-US" sz="1600" dirty="0" smtClean="0"/>
              <a:t>）</a:t>
            </a:r>
            <a:r>
              <a:rPr lang="en-US" altLang="zh-CN" sz="1600" baseline="30000" dirty="0" smtClean="0"/>
              <a:t>1,3</a:t>
            </a:r>
            <a:endParaRPr lang="en-US" altLang="zh-CN" sz="1600" baseline="30000" dirty="0"/>
          </a:p>
          <a:p>
            <a:endParaRPr lang="zh-CN" altLang="en-US" sz="1600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406533" y="3188409"/>
            <a:ext cx="5934066" cy="2907591"/>
            <a:chOff x="604025" y="2526001"/>
            <a:chExt cx="3637775" cy="2655599"/>
          </a:xfrm>
        </p:grpSpPr>
        <p:graphicFrame>
          <p:nvGraphicFramePr>
            <p:cNvPr id="8" name="图表 7"/>
            <p:cNvGraphicFramePr/>
            <p:nvPr>
              <p:extLst>
                <p:ext uri="{D42A27DB-BD31-4B8C-83A1-F6EECF244321}">
                  <p14:modId xmlns:p14="http://schemas.microsoft.com/office/powerpoint/2010/main" val="2440519264"/>
                </p:ext>
              </p:extLst>
            </p:nvPr>
          </p:nvGraphicFramePr>
          <p:xfrm>
            <a:off x="787400" y="2667000"/>
            <a:ext cx="3454400" cy="25146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0" name="文本框 9"/>
            <p:cNvSpPr txBox="1"/>
            <p:nvPr/>
          </p:nvSpPr>
          <p:spPr>
            <a:xfrm>
              <a:off x="1279949" y="2531933"/>
              <a:ext cx="1015473" cy="309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女性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925880" y="2526001"/>
              <a:ext cx="1043259" cy="309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男性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 rot="16200000">
              <a:off x="-253917" y="3693156"/>
              <a:ext cx="1923429" cy="207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肾结石风险（</a:t>
              </a:r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%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23027" y="4317178"/>
              <a:ext cx="152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/>
                <a:t>-35%</a:t>
              </a:r>
              <a:endParaRPr lang="zh-CN" altLang="en-US" b="1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682851" y="4762549"/>
              <a:ext cx="152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/>
                <a:t>-44%</a:t>
              </a:r>
              <a:endParaRPr lang="zh-CN" altLang="en-US" b="1" dirty="0"/>
            </a:p>
          </p:txBody>
        </p:sp>
      </p:grpSp>
      <p:sp>
        <p:nvSpPr>
          <p:cNvPr id="16" name="矩形 15"/>
          <p:cNvSpPr/>
          <p:nvPr/>
        </p:nvSpPr>
        <p:spPr>
          <a:xfrm>
            <a:off x="0" y="0"/>
            <a:ext cx="8969188" cy="766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" y="0"/>
            <a:ext cx="8969188" cy="766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南京基层骨质疏松骨干规范化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培训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101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085943"/>
            <a:ext cx="8515350" cy="866773"/>
          </a:xfrm>
        </p:spPr>
        <p:txBody>
          <a:bodyPr/>
          <a:lstStyle/>
          <a:p>
            <a:r>
              <a:rPr lang="zh-CN" altLang="en-US" dirty="0" smtClean="0"/>
              <a:t>一项为期</a:t>
            </a:r>
            <a:r>
              <a:rPr lang="en-US" altLang="zh-CN" dirty="0" smtClean="0"/>
              <a:t>5</a:t>
            </a:r>
            <a:r>
              <a:rPr lang="zh-CN" altLang="en-US" dirty="0" smtClean="0"/>
              <a:t>年的</a:t>
            </a:r>
            <a:r>
              <a:rPr lang="en-US" altLang="zh-CN" dirty="0" smtClean="0"/>
              <a:t>RCT</a:t>
            </a:r>
            <a:r>
              <a:rPr lang="zh-CN" altLang="en-US" dirty="0" smtClean="0"/>
              <a:t>显示：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足量钙摄入显著降低肾结石复发风险</a:t>
            </a:r>
            <a:r>
              <a:rPr lang="en-US" altLang="zh-CN" dirty="0" smtClean="0">
                <a:solidFill>
                  <a:srgbClr val="FF0000"/>
                </a:solidFill>
              </a:rPr>
              <a:t>51%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altLang="zh-CN" dirty="0"/>
              <a:t>1. Ferraro PM, et al. J Urol. 2017 Mar 29. pii: S0022-5347(17)43809-2.</a:t>
            </a:r>
          </a:p>
          <a:p>
            <a:r>
              <a:rPr lang="da-DK" altLang="zh-CN" dirty="0" smtClean="0"/>
              <a:t>2</a:t>
            </a:r>
            <a:r>
              <a:rPr lang="da-DK" altLang="zh-CN" dirty="0"/>
              <a:t>. Borghi L, et al.N Engl J Med. 2002 Jan 10;346(2</a:t>
            </a:r>
            <a:r>
              <a:rPr lang="da-DK" altLang="zh-CN" dirty="0" smtClean="0"/>
              <a:t>):77-84.</a:t>
            </a:r>
            <a:endParaRPr lang="da-DK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项为期</a:t>
            </a:r>
            <a:r>
              <a:rPr lang="en-US" altLang="zh-CN" dirty="0" smtClean="0"/>
              <a:t>5</a:t>
            </a:r>
            <a:r>
              <a:rPr lang="zh-CN" altLang="en-US" dirty="0" smtClean="0"/>
              <a:t>年的随机研究，纳入</a:t>
            </a:r>
            <a:r>
              <a:rPr lang="en-US" altLang="zh-CN" dirty="0" smtClean="0"/>
              <a:t>120</a:t>
            </a:r>
            <a:r>
              <a:rPr lang="zh-CN" altLang="en-US" dirty="0"/>
              <a:t>例复发肾结石和高钙尿症的男性</a:t>
            </a:r>
            <a:r>
              <a:rPr lang="zh-CN" altLang="en-US" dirty="0" smtClean="0"/>
              <a:t>患者随机接受正常钙（</a:t>
            </a:r>
            <a:r>
              <a:rPr lang="en-US" altLang="zh-CN" dirty="0"/>
              <a:t>1200mg/</a:t>
            </a:r>
            <a:r>
              <a:rPr lang="zh-CN" altLang="en-US" dirty="0"/>
              <a:t>日）、低动物蛋白和低盐饮食（</a:t>
            </a:r>
            <a:r>
              <a:rPr lang="en-US" altLang="zh-CN" dirty="0"/>
              <a:t>N=60</a:t>
            </a:r>
            <a:r>
              <a:rPr lang="zh-CN" altLang="en-US" dirty="0" smtClean="0"/>
              <a:t>），或低</a:t>
            </a:r>
            <a:r>
              <a:rPr lang="zh-CN" altLang="en-US" dirty="0"/>
              <a:t>钙饮食（</a:t>
            </a:r>
            <a:r>
              <a:rPr lang="en-US" altLang="zh-CN" dirty="0"/>
              <a:t>400mg/</a:t>
            </a:r>
            <a:r>
              <a:rPr lang="zh-CN" altLang="en-US" dirty="0"/>
              <a:t>日）（</a:t>
            </a:r>
            <a:r>
              <a:rPr lang="en-US" altLang="zh-CN" dirty="0"/>
              <a:t>N=60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798366" y="2236552"/>
            <a:ext cx="5516834" cy="3497497"/>
            <a:chOff x="1489931" y="1883291"/>
            <a:chExt cx="5856360" cy="3868009"/>
          </a:xfrm>
        </p:grpSpPr>
        <p:sp>
          <p:nvSpPr>
            <p:cNvPr id="7" name="Text Box 17"/>
            <p:cNvSpPr txBox="1">
              <a:spLocks noChangeArrowheads="1"/>
            </p:cNvSpPr>
            <p:nvPr/>
          </p:nvSpPr>
          <p:spPr bwMode="auto">
            <a:xfrm rot="16200000">
              <a:off x="604112" y="3431228"/>
              <a:ext cx="207941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1400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肾结石的累计复发率</a:t>
              </a:r>
              <a:r>
                <a:rPr kumimoji="1"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(%)</a:t>
              </a:r>
              <a:endParaRPr kumimoji="1" lang="zh-CN" altLang="en-US" sz="14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56000" y="5443523"/>
              <a:ext cx="1536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时间（月）</a:t>
              </a:r>
              <a:endPara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7708" y="1883291"/>
              <a:ext cx="5548583" cy="3627589"/>
            </a:xfrm>
            <a:prstGeom prst="rect">
              <a:avLst/>
            </a:prstGeom>
          </p:spPr>
        </p:pic>
      </p:grpSp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5580063" y="2345384"/>
            <a:ext cx="8354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P=0.04</a:t>
            </a:r>
            <a:endParaRPr lang="zh-CN" altLang="en-US" b="1" dirty="0">
              <a:solidFill>
                <a:srgbClr val="FF0000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7315200" y="2529840"/>
            <a:ext cx="1097280" cy="13106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543800" y="30784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51%</a:t>
            </a:r>
            <a:endParaRPr lang="zh-CN" altLang="en-US" b="1" dirty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0"/>
            <a:ext cx="8969188" cy="766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" y="0"/>
            <a:ext cx="8969188" cy="766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南京基层骨质疏松骨干规范化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培训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965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标题 1"/>
          <p:cNvSpPr>
            <a:spLocks noGrp="1"/>
          </p:cNvSpPr>
          <p:nvPr>
            <p:ph type="title"/>
          </p:nvPr>
        </p:nvSpPr>
        <p:spPr>
          <a:xfrm>
            <a:off x="290859" y="882713"/>
            <a:ext cx="8602662" cy="1108075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zh-CN" altLang="zh-C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骨质疏松性骨折干预</a:t>
            </a:r>
            <a:r>
              <a:rPr lang="zh-CN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的专项管理</a:t>
            </a:r>
            <a:r>
              <a:rPr lang="en-US" altLang="zh-CN" sz="4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4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sz="2400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99592" y="1750268"/>
          <a:ext cx="7359737" cy="3146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086"/>
                <a:gridCol w="3928787"/>
                <a:gridCol w="2217864"/>
              </a:tblGrid>
              <a:tr h="434408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lt"/>
                          <a:ea typeface="华文楷体" panose="02010600040101010101" pitchFamily="2" charset="-122"/>
                        </a:rPr>
                        <a:t>抗骨松药物</a:t>
                      </a:r>
                      <a:endParaRPr lang="zh-CN" altLang="en-US" sz="1600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lt"/>
                          <a:ea typeface="华文楷体" panose="02010600040101010101" pitchFamily="2" charset="-122"/>
                        </a:rPr>
                        <a:t>钙</a:t>
                      </a:r>
                      <a:r>
                        <a:rPr lang="en-US" altLang="zh-CN" sz="1600" dirty="0" smtClean="0">
                          <a:latin typeface="+mn-lt"/>
                          <a:ea typeface="华文楷体" panose="02010600040101010101" pitchFamily="2" charset="-122"/>
                        </a:rPr>
                        <a:t>/</a:t>
                      </a:r>
                      <a:r>
                        <a:rPr lang="zh-CN" altLang="en-US" sz="1600" dirty="0" smtClean="0">
                          <a:latin typeface="+mn-lt"/>
                          <a:ea typeface="华文楷体" panose="02010600040101010101" pitchFamily="2" charset="-122"/>
                        </a:rPr>
                        <a:t>维生素</a:t>
                      </a:r>
                      <a:r>
                        <a:rPr lang="en-US" altLang="zh-CN" sz="1600" dirty="0" smtClean="0">
                          <a:latin typeface="+mn-lt"/>
                          <a:ea typeface="华文楷体" panose="02010600040101010101" pitchFamily="2" charset="-122"/>
                        </a:rPr>
                        <a:t>D</a:t>
                      </a:r>
                      <a:r>
                        <a:rPr lang="zh-CN" altLang="en-US" sz="1600" dirty="0" smtClean="0">
                          <a:latin typeface="+mn-lt"/>
                          <a:ea typeface="华文楷体" panose="02010600040101010101" pitchFamily="2" charset="-122"/>
                        </a:rPr>
                        <a:t>补充量</a:t>
                      </a:r>
                      <a:endParaRPr lang="zh-CN" altLang="en-US" sz="1600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lt"/>
                          <a:ea typeface="华文楷体" panose="02010600040101010101" pitchFamily="2" charset="-122"/>
                        </a:rPr>
                        <a:t>研究</a:t>
                      </a:r>
                      <a:endParaRPr lang="zh-CN" altLang="en-US" sz="1600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</a:tr>
              <a:tr h="512507">
                <a:tc>
                  <a:txBody>
                    <a:bodyPr/>
                    <a:lstStyle/>
                    <a:p>
                      <a:r>
                        <a:rPr lang="zh-CN" altLang="en-US" sz="1600" b="1" dirty="0" smtClean="0">
                          <a:latin typeface="+mn-lt"/>
                          <a:ea typeface="华文楷体" panose="02010600040101010101" pitchFamily="2" charset="-122"/>
                        </a:rPr>
                        <a:t>阿仑膦酸</a:t>
                      </a:r>
                      <a:endParaRPr lang="zh-CN" altLang="en-US" sz="1600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+mn-lt"/>
                          <a:ea typeface="华文楷体" panose="02010600040101010101" pitchFamily="2" charset="-122"/>
                        </a:rPr>
                        <a:t>患者每天补充</a:t>
                      </a:r>
                      <a:r>
                        <a:rPr lang="en-US" altLang="zh-CN" sz="1600" kern="1200" dirty="0" smtClean="0">
                          <a:latin typeface="+mn-lt"/>
                          <a:ea typeface="华文楷体" panose="02010600040101010101" pitchFamily="2" charset="-122"/>
                        </a:rPr>
                        <a:t>1000mg</a:t>
                      </a:r>
                      <a:r>
                        <a:rPr lang="zh-CN" altLang="en-US" sz="1600" kern="1200" dirty="0" smtClean="0">
                          <a:latin typeface="+mn-lt"/>
                          <a:ea typeface="华文楷体" panose="02010600040101010101" pitchFamily="2" charset="-122"/>
                        </a:rPr>
                        <a:t>钙</a:t>
                      </a:r>
                      <a:endParaRPr lang="en-US" altLang="zh-CN" sz="1600" b="1" i="0" kern="1200" dirty="0" smtClean="0">
                        <a:solidFill>
                          <a:srgbClr val="FF0066"/>
                        </a:solidFill>
                        <a:latin typeface="+mn-lt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+mn-lt"/>
                          <a:ea typeface="华文楷体" panose="02010600040101010101" pitchFamily="2" charset="-122"/>
                        </a:rPr>
                        <a:t>Bonnick</a:t>
                      </a:r>
                      <a:r>
                        <a:rPr lang="en-US" altLang="zh-CN" sz="1600" dirty="0" smtClean="0">
                          <a:latin typeface="+mn-lt"/>
                          <a:ea typeface="华文楷体" panose="02010600040101010101" pitchFamily="2" charset="-122"/>
                        </a:rPr>
                        <a:t> S, </a:t>
                      </a:r>
                      <a:r>
                        <a:rPr lang="en-US" altLang="zh-CN" sz="1600" u="none" strike="noStrike" kern="1200" baseline="0" dirty="0" smtClean="0">
                          <a:latin typeface="+mn-lt"/>
                          <a:ea typeface="华文楷体" panose="02010600040101010101" pitchFamily="2" charset="-122"/>
                        </a:rPr>
                        <a:t>et al.,  1996</a:t>
                      </a:r>
                      <a:endParaRPr lang="en-US" altLang="zh-CN" sz="16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</a:tr>
              <a:tr h="549779">
                <a:tc>
                  <a:txBody>
                    <a:bodyPr/>
                    <a:lstStyle/>
                    <a:p>
                      <a:r>
                        <a:rPr lang="zh-CN" altLang="en-US" sz="1600" b="1" dirty="0" smtClean="0">
                          <a:latin typeface="+mn-lt"/>
                          <a:ea typeface="华文楷体" panose="02010600040101010101" pitchFamily="2" charset="-122"/>
                        </a:rPr>
                        <a:t>利塞膦酸</a:t>
                      </a:r>
                      <a:endParaRPr lang="zh-CN" altLang="en-US" sz="1600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+mn-lt"/>
                          <a:ea typeface="华文楷体" panose="02010600040101010101" pitchFamily="2" charset="-122"/>
                        </a:rPr>
                        <a:t>所有患者每天补充</a:t>
                      </a:r>
                      <a:r>
                        <a:rPr lang="en-US" altLang="zh-CN" sz="1600" kern="1200" dirty="0" smtClean="0">
                          <a:latin typeface="+mn-lt"/>
                          <a:ea typeface="华文楷体" panose="02010600040101010101" pitchFamily="2" charset="-122"/>
                        </a:rPr>
                        <a:t>1000mg</a:t>
                      </a:r>
                      <a:r>
                        <a:rPr lang="zh-CN" altLang="en-US" sz="1600" kern="1200" dirty="0" smtClean="0">
                          <a:latin typeface="+mn-lt"/>
                          <a:ea typeface="华文楷体" panose="02010600040101010101" pitchFamily="2" charset="-122"/>
                        </a:rPr>
                        <a:t>钙</a:t>
                      </a:r>
                      <a:endParaRPr lang="en-US" altLang="zh-CN" sz="1600" b="1" kern="1200" dirty="0" smtClean="0">
                        <a:solidFill>
                          <a:srgbClr val="FF0066"/>
                        </a:solidFill>
                        <a:latin typeface="+mn-lt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u="none" strike="noStrike" kern="1200" baseline="0" dirty="0" smtClean="0">
                          <a:latin typeface="+mn-lt"/>
                          <a:ea typeface="华文楷体" panose="02010600040101010101" pitchFamily="2" charset="-122"/>
                        </a:rPr>
                        <a:t>Harris et al., 2001</a:t>
                      </a:r>
                      <a:endParaRPr lang="zh-CN" altLang="en-US" sz="1600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</a:tr>
              <a:tr h="549779">
                <a:tc>
                  <a:txBody>
                    <a:bodyPr/>
                    <a:lstStyle/>
                    <a:p>
                      <a:r>
                        <a:rPr lang="zh-CN" altLang="en-US" sz="1600" b="1" dirty="0" smtClean="0">
                          <a:latin typeface="+mn-lt"/>
                          <a:ea typeface="华文楷体" panose="02010600040101010101" pitchFamily="2" charset="-122"/>
                        </a:rPr>
                        <a:t>唑来膦酸</a:t>
                      </a:r>
                      <a:endParaRPr lang="zh-CN" altLang="en-US" sz="1600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+mn-lt"/>
                          <a:ea typeface="华文楷体" panose="02010600040101010101" pitchFamily="2" charset="-122"/>
                        </a:rPr>
                        <a:t>所有患者每天补充</a:t>
                      </a:r>
                      <a:r>
                        <a:rPr lang="en-US" altLang="zh-CN" sz="1600" kern="1200" dirty="0" smtClean="0">
                          <a:latin typeface="+mn-lt"/>
                          <a:ea typeface="华文楷体" panose="02010600040101010101" pitchFamily="2" charset="-122"/>
                        </a:rPr>
                        <a:t>1000mg</a:t>
                      </a:r>
                      <a:r>
                        <a:rPr lang="zh-CN" altLang="en-US" sz="1600" kern="1200" dirty="0" smtClean="0">
                          <a:latin typeface="+mn-lt"/>
                          <a:ea typeface="华文楷体" panose="02010600040101010101" pitchFamily="2" charset="-122"/>
                        </a:rPr>
                        <a:t>钙</a:t>
                      </a:r>
                      <a:endParaRPr lang="en-US" altLang="zh-CN" sz="1600" dirty="0" smtClean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effectLst/>
                          <a:latin typeface="+mn-lt"/>
                          <a:ea typeface="华文楷体" panose="02010600040101010101" pitchFamily="2" charset="-122"/>
                        </a:rPr>
                        <a:t>David M Reid.,</a:t>
                      </a:r>
                      <a:r>
                        <a:rPr lang="en-US" altLang="zh-CN" sz="1600" baseline="0" dirty="0" smtClean="0">
                          <a:effectLst/>
                          <a:latin typeface="+mn-lt"/>
                          <a:ea typeface="华文楷体" panose="02010600040101010101" pitchFamily="2" charset="-122"/>
                        </a:rPr>
                        <a:t> 2009</a:t>
                      </a:r>
                      <a:endParaRPr lang="zh-CN" altLang="en-US" sz="1600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</a:tr>
              <a:tr h="549779">
                <a:tc>
                  <a:txBody>
                    <a:bodyPr/>
                    <a:lstStyle/>
                    <a:p>
                      <a:r>
                        <a:rPr lang="zh-CN" altLang="en-US" sz="1600" b="1" dirty="0" smtClean="0">
                          <a:latin typeface="+mn-lt"/>
                          <a:ea typeface="华文楷体" panose="02010600040101010101" pitchFamily="2" charset="-122"/>
                        </a:rPr>
                        <a:t>特立帕肽</a:t>
                      </a:r>
                      <a:endParaRPr lang="zh-CN" altLang="en-US" sz="1600" b="1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+mn-lt"/>
                          <a:ea typeface="华文楷体" panose="02010600040101010101" pitchFamily="2" charset="-122"/>
                        </a:rPr>
                        <a:t>所有患者每天补充</a:t>
                      </a:r>
                      <a:r>
                        <a:rPr lang="en-US" altLang="zh-CN" sz="1600" kern="1200" dirty="0" smtClean="0">
                          <a:latin typeface="+mn-lt"/>
                          <a:ea typeface="华文楷体" panose="02010600040101010101" pitchFamily="2" charset="-122"/>
                        </a:rPr>
                        <a:t>1000mg</a:t>
                      </a:r>
                      <a:r>
                        <a:rPr lang="zh-CN" altLang="en-US" sz="1600" kern="1200" dirty="0" smtClean="0">
                          <a:latin typeface="+mn-lt"/>
                          <a:ea typeface="华文楷体" panose="02010600040101010101" pitchFamily="2" charset="-122"/>
                        </a:rPr>
                        <a:t>钙</a:t>
                      </a:r>
                      <a:endParaRPr lang="en-US" altLang="zh-CN" sz="1600" dirty="0" smtClean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u="none" strike="noStrike" kern="1200" baseline="0" dirty="0" err="1" smtClean="0">
                          <a:latin typeface="+mn-lt"/>
                          <a:ea typeface="华文楷体" panose="02010600040101010101" pitchFamily="2" charset="-122"/>
                        </a:rPr>
                        <a:t>Orwoll</a:t>
                      </a:r>
                      <a:r>
                        <a:rPr lang="en-US" altLang="zh-CN" sz="1600" u="none" strike="noStrike" kern="1200" baseline="0" dirty="0" smtClean="0">
                          <a:latin typeface="+mn-lt"/>
                          <a:ea typeface="华文楷体" panose="02010600040101010101" pitchFamily="2" charset="-122"/>
                        </a:rPr>
                        <a:t> et al., 2003</a:t>
                      </a:r>
                      <a:endParaRPr lang="zh-CN" altLang="en-US" sz="1600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</a:tr>
              <a:tr h="54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 smtClean="0">
                          <a:latin typeface="+mn-lt"/>
                          <a:ea typeface="华文楷体" panose="02010600040101010101" pitchFamily="2" charset="-122"/>
                        </a:rPr>
                        <a:t>降钙素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latin typeface="+mn-lt"/>
                          <a:ea typeface="华文楷体" panose="02010600040101010101" pitchFamily="2" charset="-122"/>
                        </a:rPr>
                        <a:t>所有患者每天补充</a:t>
                      </a:r>
                      <a:r>
                        <a:rPr lang="en-US" altLang="zh-CN" sz="1600" kern="1200" dirty="0" smtClean="0">
                          <a:latin typeface="+mn-lt"/>
                          <a:ea typeface="华文楷体" panose="02010600040101010101" pitchFamily="2" charset="-122"/>
                        </a:rPr>
                        <a:t>1000mg </a:t>
                      </a:r>
                      <a:r>
                        <a:rPr lang="zh-CN" altLang="en-US" sz="1600" kern="1200" dirty="0" smtClean="0">
                          <a:latin typeface="+mn-lt"/>
                          <a:ea typeface="华文楷体" panose="02010600040101010101" pitchFamily="2" charset="-122"/>
                        </a:rPr>
                        <a:t>钙</a:t>
                      </a:r>
                      <a:endParaRPr lang="en-US" altLang="zh-CN" sz="1600" kern="1200" dirty="0" smtClean="0">
                        <a:solidFill>
                          <a:schemeClr val="dk1"/>
                        </a:solidFill>
                        <a:latin typeface="+mn-lt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u="none" strike="noStrike" kern="1200" baseline="0" dirty="0" smtClean="0">
                          <a:latin typeface="+mn-lt"/>
                          <a:ea typeface="华文楷体" panose="02010600040101010101" pitchFamily="2" charset="-122"/>
                        </a:rPr>
                        <a:t>Chestnut et al., 2000</a:t>
                      </a:r>
                      <a:endParaRPr lang="zh-CN" altLang="en-US" sz="1600" dirty="0"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0" y="6176963"/>
            <a:ext cx="5976938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i="1" dirty="0" err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Sunyecz</a:t>
            </a:r>
            <a:r>
              <a:rPr lang="en-US" altLang="zh-CN" sz="1000" i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JA, Weisman SM.   J </a:t>
            </a:r>
            <a:r>
              <a:rPr lang="en-US" altLang="zh-CN" sz="1000" i="1" dirty="0" err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Womens</a:t>
            </a:r>
            <a:r>
              <a:rPr lang="en-US" altLang="zh-CN" sz="1000" i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Health (</a:t>
            </a:r>
            <a:r>
              <a:rPr lang="en-US" altLang="zh-CN" sz="1000" i="1" dirty="0" err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Larchmt</a:t>
            </a:r>
            <a:r>
              <a:rPr lang="en-US" altLang="zh-CN" sz="1000" i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). 2005;14(2):180-92.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i="1" dirty="0" err="1">
                <a:solidFill>
                  <a:prstClr val="black"/>
                </a:solidFill>
                <a:latin typeface="Calibri"/>
                <a:ea typeface="宋体"/>
              </a:rPr>
              <a:t>Bonnick</a:t>
            </a:r>
            <a:r>
              <a:rPr lang="en-US" altLang="zh-CN" sz="1000" i="1" dirty="0">
                <a:solidFill>
                  <a:prstClr val="black"/>
                </a:solidFill>
                <a:latin typeface="Calibri"/>
                <a:ea typeface="宋体"/>
              </a:rPr>
              <a:t> S, et al. </a:t>
            </a:r>
            <a:r>
              <a:rPr lang="en-US" altLang="zh-CN" sz="1000" i="1" dirty="0" err="1">
                <a:solidFill>
                  <a:prstClr val="black"/>
                </a:solidFill>
                <a:latin typeface="Calibri"/>
                <a:ea typeface="宋体"/>
              </a:rPr>
              <a:t>Curr</a:t>
            </a:r>
            <a:r>
              <a:rPr lang="en-US" altLang="zh-CN" sz="1000" i="1" dirty="0">
                <a:solidFill>
                  <a:prstClr val="black"/>
                </a:solidFill>
                <a:latin typeface="Calibri"/>
                <a:ea typeface="宋体"/>
              </a:rPr>
              <a:t> Med Res </a:t>
            </a:r>
            <a:r>
              <a:rPr lang="en-US" altLang="zh-CN" sz="1000" i="1" dirty="0" err="1">
                <a:solidFill>
                  <a:prstClr val="black"/>
                </a:solidFill>
                <a:latin typeface="Calibri"/>
                <a:ea typeface="宋体"/>
              </a:rPr>
              <a:t>Opin</a:t>
            </a:r>
            <a:r>
              <a:rPr lang="en-US" altLang="zh-CN" sz="1000" i="1" dirty="0">
                <a:solidFill>
                  <a:prstClr val="black"/>
                </a:solidFill>
                <a:latin typeface="Calibri"/>
                <a:ea typeface="宋体"/>
              </a:rPr>
              <a:t>. 2007 Jun;23(6):1341-9.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a-DK" altLang="zh-CN" sz="1000" i="1" dirty="0">
                <a:solidFill>
                  <a:prstClr val="black"/>
                </a:solidFill>
                <a:latin typeface="Calibri"/>
                <a:ea typeface="宋体"/>
              </a:rPr>
              <a:t> David M Reid, et al. Lancet 2009; 373: 1253–63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i="1" dirty="0">
                <a:solidFill>
                  <a:prstClr val="black"/>
                </a:solidFill>
                <a:latin typeface="Calibri"/>
                <a:ea typeface="华文楷体" panose="02010600040101010101" pitchFamily="2" charset="-122"/>
              </a:rPr>
              <a:t>原发性骨质疏松诊治指南（</a:t>
            </a:r>
            <a:r>
              <a:rPr lang="en-US" altLang="zh-CN" sz="1000" i="1" dirty="0">
                <a:solidFill>
                  <a:prstClr val="black"/>
                </a:solidFill>
                <a:latin typeface="Calibri"/>
                <a:ea typeface="华文楷体" panose="02010600040101010101" pitchFamily="2" charset="-122"/>
              </a:rPr>
              <a:t>2011</a:t>
            </a:r>
            <a:r>
              <a:rPr lang="zh-CN" altLang="en-US" sz="1000" i="1" dirty="0">
                <a:solidFill>
                  <a:prstClr val="black"/>
                </a:solidFill>
                <a:latin typeface="Calibri"/>
                <a:ea typeface="华文楷体" panose="02010600040101010101" pitchFamily="2" charset="-122"/>
              </a:rPr>
              <a:t>版） 中华骨质疏松和骨矿盐疾病杂志</a:t>
            </a:r>
            <a:r>
              <a:rPr lang="en-US" altLang="zh-CN" sz="1000" i="1" dirty="0">
                <a:solidFill>
                  <a:prstClr val="black"/>
                </a:solidFill>
                <a:latin typeface="Calibri"/>
                <a:ea typeface="华文楷体" panose="02010600040101010101" pitchFamily="2" charset="-122"/>
              </a:rPr>
              <a:t>2011; 4(1): 2-17</a:t>
            </a:r>
            <a:endParaRPr lang="zh-CN" altLang="en-US" sz="1000" i="1" dirty="0">
              <a:solidFill>
                <a:prstClr val="black"/>
              </a:solidFill>
              <a:latin typeface="Calibri"/>
              <a:ea typeface="华文楷体" panose="02010600040101010101" pitchFamily="2" charset="-122"/>
            </a:endParaRPr>
          </a:p>
        </p:txBody>
      </p:sp>
      <p:sp>
        <p:nvSpPr>
          <p:cNvPr id="121861" name="TextBox 5"/>
          <p:cNvSpPr txBox="1">
            <a:spLocks noChangeArrowheads="1"/>
          </p:cNvSpPr>
          <p:nvPr/>
        </p:nvSpPr>
        <p:spPr bwMode="auto">
          <a:xfrm>
            <a:off x="928688" y="5084763"/>
            <a:ext cx="8107362" cy="95408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itchFamily="34" charset="0"/>
              <a:buNone/>
              <a:defRPr/>
            </a:pPr>
            <a:r>
              <a:rPr lang="zh-CN" altLang="en-US" sz="2800" b="1" dirty="0" smtClean="0">
                <a:solidFill>
                  <a:schemeClr val="tx2"/>
                </a:solidFill>
                <a:latin typeface="Calibri" pitchFamily="34" charset="0"/>
              </a:rPr>
              <a:t>中国膳食营养平均每人摄入钙仅</a:t>
            </a:r>
            <a:r>
              <a:rPr lang="en-US" altLang="zh-CN" sz="2800" dirty="0" smtClean="0">
                <a:solidFill>
                  <a:srgbClr val="FF0000"/>
                </a:solidFill>
                <a:latin typeface="Calibri" pitchFamily="34" charset="0"/>
              </a:rPr>
              <a:t>400mg/d</a:t>
            </a:r>
          </a:p>
          <a:p>
            <a:pPr eaLnBrk="1" hangingPunct="1">
              <a:spcBef>
                <a:spcPct val="0"/>
              </a:spcBef>
              <a:buFont typeface="Arial" pitchFamily="34" charset="0"/>
              <a:buNone/>
              <a:defRPr/>
            </a:pPr>
            <a:r>
              <a:rPr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</a:t>
            </a:r>
            <a:r>
              <a:rPr lang="en-US" altLang="zh-CN" sz="2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2000mg/d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钙剂的补充是安全的 </a:t>
            </a:r>
            <a:r>
              <a:rPr lang="en-US" altLang="zh-CN" sz="2000" dirty="0" smtClean="0">
                <a:solidFill>
                  <a:schemeClr val="tx2"/>
                </a:solidFill>
                <a:latin typeface="Calibri" pitchFamily="34" charset="0"/>
              </a:rPr>
              <a:t>—— AHRQ, 2016</a:t>
            </a:r>
            <a:endParaRPr lang="zh-CN" altLang="en-US" sz="2000" dirty="0" smtClean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8969188" cy="766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" y="0"/>
            <a:ext cx="8969188" cy="766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南京基层骨质疏松骨干规范化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培训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195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38" y="893276"/>
            <a:ext cx="8630952" cy="1807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4" y="2765351"/>
            <a:ext cx="9110706" cy="3505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38" y="6495728"/>
            <a:ext cx="3898345" cy="385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4716016" y="3331301"/>
            <a:ext cx="194421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72441" y="2925173"/>
            <a:ext cx="8336279" cy="2120452"/>
          </a:xfrm>
          <a:prstGeom prst="rect">
            <a:avLst/>
          </a:prstGeom>
          <a:solidFill>
            <a:srgbClr val="FF0000">
              <a:alpha val="84000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钙和维生素</a:t>
            </a:r>
            <a:r>
              <a:rPr lang="en-US" altLang="zh-CN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</a:t>
            </a:r>
            <a:r>
              <a:rPr lang="zh-CN" altLang="en-US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中等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质量的证据表明</a:t>
            </a:r>
            <a:r>
              <a:rPr lang="zh-CN" altLang="en-US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，单独使用钙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或维生素</a:t>
            </a:r>
            <a:r>
              <a:rPr lang="en-US" altLang="zh-CN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</a:t>
            </a:r>
            <a:r>
              <a:rPr lang="zh-CN" altLang="en-US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对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骨折风险的整体影响</a:t>
            </a:r>
            <a:r>
              <a:rPr lang="zh-CN" altLang="en-US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不确定</a:t>
            </a:r>
            <a:endParaRPr lang="en-US" altLang="zh-CN" b="1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研究显示，单独使用钙和安慰剂对于椎体和非椎体骨折风险的降低没有差别，尽管可能受到依从性低的影响。单独使用维生素</a:t>
            </a:r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降低</a:t>
            </a: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骨折风险的疗效数据不统一，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整体</a:t>
            </a: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获益不确定。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8969188" cy="766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" y="0"/>
            <a:ext cx="8969188" cy="766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南京基层骨质疏松骨干规范化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培训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035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14" y="1025378"/>
            <a:ext cx="8630952" cy="20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18" y="3318766"/>
            <a:ext cx="9010382" cy="251221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45" y="6086314"/>
            <a:ext cx="3898345" cy="385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直接连接符 10"/>
          <p:cNvCxnSpPr/>
          <p:nvPr/>
        </p:nvCxnSpPr>
        <p:spPr>
          <a:xfrm>
            <a:off x="4864224" y="4622958"/>
            <a:ext cx="19491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67436" y="3176877"/>
            <a:ext cx="8539730" cy="1338828"/>
          </a:xfrm>
          <a:prstGeom prst="rect">
            <a:avLst/>
          </a:prstGeom>
          <a:solidFill>
            <a:srgbClr val="FF0000">
              <a:alpha val="84000"/>
            </a:srgb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bg1"/>
                </a:solidFill>
              </a:rPr>
              <a:t>钙和维生素</a:t>
            </a:r>
            <a:r>
              <a:rPr lang="en-US" altLang="zh-CN" sz="1800" dirty="0">
                <a:solidFill>
                  <a:schemeClr val="bg1"/>
                </a:solidFill>
              </a:rPr>
              <a:t>D</a:t>
            </a:r>
          </a:p>
          <a:p>
            <a:r>
              <a:rPr lang="en-US" altLang="zh-CN" sz="1800" dirty="0">
                <a:solidFill>
                  <a:schemeClr val="bg1"/>
                </a:solidFill>
              </a:rPr>
              <a:t>      </a:t>
            </a:r>
            <a:r>
              <a:rPr lang="zh-CN" altLang="en-US" sz="1800" b="0" dirty="0">
                <a:solidFill>
                  <a:schemeClr val="bg1"/>
                </a:solidFill>
              </a:rPr>
              <a:t>尽管以往的数据表明钙补充剂和心肌梗死的风险增加相关，但中等质量的证据表明两者并无相关性。一项研究显示，维生素</a:t>
            </a:r>
            <a:r>
              <a:rPr lang="en-US" altLang="zh-CN" sz="1800" b="0" dirty="0">
                <a:solidFill>
                  <a:schemeClr val="bg1"/>
                </a:solidFill>
              </a:rPr>
              <a:t>D</a:t>
            </a:r>
            <a:r>
              <a:rPr lang="zh-CN" altLang="en-US" sz="1800" b="0" dirty="0">
                <a:solidFill>
                  <a:schemeClr val="bg1"/>
                </a:solidFill>
              </a:rPr>
              <a:t>补充剂能增加高钙尿风险。</a:t>
            </a:r>
            <a:endParaRPr lang="en-US" altLang="zh-CN" sz="1800" b="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8969188" cy="766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" y="0"/>
            <a:ext cx="8969188" cy="766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南京基层骨质疏松骨干规范化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培训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102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" y="46905"/>
            <a:ext cx="9144000" cy="2950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67" y="3140968"/>
            <a:ext cx="4230385" cy="3501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352" y="3838957"/>
            <a:ext cx="4373438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接连接符 2"/>
          <p:cNvCxnSpPr/>
          <p:nvPr/>
        </p:nvCxnSpPr>
        <p:spPr>
          <a:xfrm>
            <a:off x="7524328" y="4329100"/>
            <a:ext cx="129614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644008" y="4581128"/>
            <a:ext cx="417646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644008" y="4797152"/>
            <a:ext cx="417646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41968" y="3147665"/>
            <a:ext cx="8603822" cy="507831"/>
          </a:xfrm>
          <a:prstGeom prst="rect">
            <a:avLst/>
          </a:prstGeom>
          <a:solidFill>
            <a:srgbClr val="FF0000">
              <a:alpha val="84000"/>
            </a:srgb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sz="1800" b="0" dirty="0" smtClean="0">
                <a:solidFill>
                  <a:schemeClr val="bg1"/>
                </a:solidFill>
              </a:rPr>
              <a:t>建议</a:t>
            </a:r>
            <a:r>
              <a:rPr lang="zh-CN" altLang="en-US" sz="1800" b="0" dirty="0">
                <a:solidFill>
                  <a:schemeClr val="bg1"/>
                </a:solidFill>
              </a:rPr>
              <a:t>每日摄入</a:t>
            </a:r>
            <a:r>
              <a:rPr lang="en-US" altLang="zh-CN" sz="1800" b="0" dirty="0">
                <a:solidFill>
                  <a:schemeClr val="bg1"/>
                </a:solidFill>
              </a:rPr>
              <a:t>700~1200mg</a:t>
            </a:r>
            <a:r>
              <a:rPr lang="zh-CN" altLang="en-US" sz="1800" b="0" dirty="0">
                <a:solidFill>
                  <a:schemeClr val="bg1"/>
                </a:solidFill>
              </a:rPr>
              <a:t>钙，</a:t>
            </a:r>
            <a:r>
              <a:rPr lang="zh-CN" altLang="en-US" sz="1800" b="0" dirty="0" smtClean="0">
                <a:solidFill>
                  <a:schemeClr val="bg1"/>
                </a:solidFill>
              </a:rPr>
              <a:t>尽管可能通过饮食已达到</a:t>
            </a:r>
            <a:r>
              <a:rPr lang="zh-CN" altLang="en-US" sz="1800" b="0" dirty="0">
                <a:solidFill>
                  <a:schemeClr val="bg1"/>
                </a:solidFill>
              </a:rPr>
              <a:t>推荐的摄入量（</a:t>
            </a:r>
            <a:r>
              <a:rPr lang="en-US" altLang="zh-CN" sz="1800" b="0" dirty="0">
                <a:solidFill>
                  <a:schemeClr val="bg1"/>
                </a:solidFill>
              </a:rPr>
              <a:t>B</a:t>
            </a:r>
            <a:r>
              <a:rPr lang="zh-CN" altLang="en-US" sz="1800" b="0" dirty="0">
                <a:solidFill>
                  <a:schemeClr val="bg1"/>
                </a:solidFill>
              </a:rPr>
              <a:t>级推荐）</a:t>
            </a:r>
            <a:r>
              <a:rPr lang="zh-CN" altLang="en-US" sz="1800" b="0" dirty="0" smtClean="0">
                <a:solidFill>
                  <a:schemeClr val="bg1"/>
                </a:solidFill>
              </a:rPr>
              <a:t>。</a:t>
            </a:r>
            <a:endParaRPr lang="en-US" altLang="zh-CN" sz="18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022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" y="46905"/>
            <a:ext cx="9144000" cy="2662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36" y="2867422"/>
            <a:ext cx="4320832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784" y="2867421"/>
            <a:ext cx="4126110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直接连接符 3"/>
          <p:cNvCxnSpPr/>
          <p:nvPr/>
        </p:nvCxnSpPr>
        <p:spPr>
          <a:xfrm>
            <a:off x="4932040" y="4005064"/>
            <a:ext cx="381642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4788024" y="4221088"/>
            <a:ext cx="396044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4099" idx="1"/>
          </p:cNvCxnSpPr>
          <p:nvPr/>
        </p:nvCxnSpPr>
        <p:spPr>
          <a:xfrm flipV="1">
            <a:off x="4751784" y="4462858"/>
            <a:ext cx="3996680" cy="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788024" y="4653136"/>
            <a:ext cx="396044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4788024" y="4941168"/>
            <a:ext cx="396044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7" name="直接连接符 4096"/>
          <p:cNvCxnSpPr/>
          <p:nvPr/>
        </p:nvCxnSpPr>
        <p:spPr>
          <a:xfrm>
            <a:off x="4788024" y="5157192"/>
            <a:ext cx="396044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1" name="直接连接符 4100"/>
          <p:cNvCxnSpPr/>
          <p:nvPr/>
        </p:nvCxnSpPr>
        <p:spPr>
          <a:xfrm>
            <a:off x="4788024" y="5373216"/>
            <a:ext cx="396044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55156" y="2329695"/>
            <a:ext cx="8633687" cy="1569660"/>
          </a:xfrm>
          <a:prstGeom prst="rect">
            <a:avLst/>
          </a:prstGeom>
          <a:solidFill>
            <a:srgbClr val="FF0000">
              <a:alpha val="84000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</a:t>
            </a:r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补充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钙和维生素</a:t>
            </a:r>
            <a:r>
              <a:rPr lang="en-US" altLang="zh-CN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</a:t>
            </a:r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经常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被</a:t>
            </a:r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提倡用于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抗骨</a:t>
            </a:r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松药物的辅助治疗，因为这些抗骨松药物的临床研究中纳入的患者都补充了钙和维生素</a:t>
            </a:r>
            <a:r>
              <a:rPr lang="en-US" altLang="zh-CN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</a:t>
            </a:r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。正在进行骨质疏松症治疗的绝经后女性和老年男性，如果膳食钙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摄入</a:t>
            </a:r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量低于</a:t>
            </a:r>
            <a:r>
              <a:rPr lang="en-US" altLang="zh-CN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700mg/</a:t>
            </a:r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天，建议加用钙补充剂，有维生素</a:t>
            </a:r>
            <a:r>
              <a:rPr lang="en-US" altLang="zh-CN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</a:t>
            </a:r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不足风险或已有维生素</a:t>
            </a:r>
            <a:r>
              <a:rPr lang="en-US" altLang="zh-CN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</a:t>
            </a:r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不足证据的患者应考虑加用维生素</a:t>
            </a:r>
            <a:r>
              <a:rPr lang="en-US" altLang="zh-CN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D3 800IU/</a:t>
            </a:r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天（</a:t>
            </a:r>
            <a:r>
              <a:rPr lang="en-US" altLang="zh-CN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</a:t>
            </a:r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级推荐）。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88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5496" y="1046641"/>
            <a:ext cx="7886700" cy="866773"/>
          </a:xfrm>
        </p:spPr>
        <p:txBody>
          <a:bodyPr/>
          <a:lstStyle/>
          <a:p>
            <a:r>
              <a:rPr lang="zh-CN" altLang="en-US" dirty="0" smtClean="0"/>
              <a:t>结论：坚持足量钙摄入，安心构筑骨健康</a:t>
            </a:r>
            <a:endParaRPr lang="zh-CN" altLang="en-US" dirty="0"/>
          </a:p>
        </p:txBody>
      </p:sp>
      <p:pic>
        <p:nvPicPr>
          <p:cNvPr id="6" name="Picture 2" descr="calcium 的图像结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597" y="3723428"/>
            <a:ext cx="415249" cy="3973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同心圆 6"/>
          <p:cNvSpPr/>
          <p:nvPr/>
        </p:nvSpPr>
        <p:spPr>
          <a:xfrm rot="20580000">
            <a:off x="3171535" y="2770067"/>
            <a:ext cx="2304203" cy="2304062"/>
          </a:xfrm>
          <a:prstGeom prst="donut">
            <a:avLst>
              <a:gd name="adj" fmla="val 9616"/>
            </a:avLst>
          </a:prstGeom>
          <a:solidFill>
            <a:srgbClr val="00569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404" tIns="43202" rIns="86404" bIns="43202" anchor="ctr"/>
          <a:lstStyle/>
          <a:p>
            <a:pPr algn="ctr"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同心圆 7"/>
          <p:cNvSpPr/>
          <p:nvPr/>
        </p:nvSpPr>
        <p:spPr>
          <a:xfrm rot="20580000">
            <a:off x="3615574" y="3214078"/>
            <a:ext cx="1416126" cy="1416039"/>
          </a:xfrm>
          <a:prstGeom prst="donut">
            <a:avLst>
              <a:gd name="adj" fmla="val 15952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404" tIns="43202" rIns="86404" bIns="43202" anchor="ctr"/>
          <a:lstStyle/>
          <a:p>
            <a:pPr algn="ctr"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 rot="19320000">
            <a:off x="4919511" y="2988543"/>
            <a:ext cx="679559" cy="129600"/>
          </a:xfrm>
          <a:prstGeom prst="rect">
            <a:avLst/>
          </a:prstGeom>
          <a:solidFill>
            <a:srgbClr val="005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404" tIns="43202" rIns="86404" bIns="43202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10" name="同心圆 9"/>
          <p:cNvSpPr/>
          <p:nvPr/>
        </p:nvSpPr>
        <p:spPr>
          <a:xfrm rot="20580000">
            <a:off x="3949215" y="3526174"/>
            <a:ext cx="792000" cy="792000"/>
          </a:xfrm>
          <a:prstGeom prst="donut">
            <a:avLst>
              <a:gd name="adj" fmla="val 29578"/>
            </a:avLst>
          </a:prstGeom>
          <a:solidFill>
            <a:srgbClr val="00B0F0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404" tIns="43202" rIns="86404" bIns="43202" anchor="ctr"/>
          <a:lstStyle/>
          <a:p>
            <a:pPr algn="ctr"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310262" y="2590848"/>
            <a:ext cx="475541" cy="477013"/>
          </a:xfrm>
          <a:prstGeom prst="ellipse">
            <a:avLst/>
          </a:prstGeom>
          <a:solidFill>
            <a:srgbClr val="005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404" tIns="43202" rIns="86404" bIns="43202" anchor="ctr"/>
          <a:lstStyle/>
          <a:p>
            <a:pPr algn="ctr">
              <a:defRPr/>
            </a:pPr>
            <a:r>
              <a:rPr lang="en-US" altLang="zh-CN" sz="23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</a:t>
            </a:r>
            <a:endParaRPr lang="zh-CN" altLang="en-US" sz="23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 rot="21445127">
            <a:off x="2625444" y="3869004"/>
            <a:ext cx="1360620" cy="1291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404" tIns="43202" rIns="86404" bIns="43202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 rot="208842">
            <a:off x="2172635" y="3766094"/>
            <a:ext cx="475543" cy="47551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404" tIns="43202" rIns="86404" bIns="43202" anchor="ctr"/>
          <a:lstStyle/>
          <a:p>
            <a:pPr algn="ctr"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7"/>
          <p:cNvSpPr txBox="1">
            <a:spLocks noChangeArrowheads="1"/>
          </p:cNvSpPr>
          <p:nvPr/>
        </p:nvSpPr>
        <p:spPr bwMode="auto">
          <a:xfrm>
            <a:off x="5846235" y="2370131"/>
            <a:ext cx="3038458" cy="1658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1600" b="1" dirty="0" smtClean="0">
                <a:latin typeface="微软雅黑" pitchFamily="34" charset="-122"/>
              </a:rPr>
              <a:t>安全性</a:t>
            </a:r>
            <a:endParaRPr lang="en-US" altLang="zh-CN" sz="1600" b="1" dirty="0" smtClean="0">
              <a:latin typeface="微软雅黑" pitchFamily="34" charset="-122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itchFamily="34" charset="-122"/>
              </a:rPr>
              <a:t>钙摄入及较高剂量钙摄入均不会增加心脑血管疾病风险</a:t>
            </a:r>
            <a:endParaRPr lang="en-US" altLang="zh-CN" sz="1600" dirty="0" smtClean="0">
              <a:latin typeface="微软雅黑" pitchFamily="34" charset="-122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itchFamily="34" charset="-122"/>
              </a:rPr>
              <a:t>每天摄入</a:t>
            </a:r>
            <a:r>
              <a:rPr lang="en-US" altLang="zh-CN" sz="1600" dirty="0" smtClean="0">
                <a:latin typeface="微软雅黑" pitchFamily="34" charset="-122"/>
              </a:rPr>
              <a:t>2000-2500mg</a:t>
            </a:r>
            <a:r>
              <a:rPr lang="zh-CN" altLang="en-US" sz="1600" dirty="0" smtClean="0">
                <a:latin typeface="微软雅黑" pitchFamily="34" charset="-122"/>
              </a:rPr>
              <a:t>钙对心血管也是安全的剂量范围</a:t>
            </a:r>
            <a:endParaRPr lang="en-US" altLang="zh-CN" sz="1600" dirty="0" smtClean="0">
              <a:latin typeface="微软雅黑" pitchFamily="34" charset="-122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itchFamily="34" charset="-122"/>
              </a:rPr>
              <a:t>足量钙摄入可降低肾结石风险</a:t>
            </a:r>
            <a:endParaRPr lang="zh-CN" altLang="en-US" sz="1600" dirty="0">
              <a:latin typeface="微软雅黑" pitchFamily="34" charset="-122"/>
            </a:endParaRPr>
          </a:p>
        </p:txBody>
      </p:sp>
      <p:sp>
        <p:nvSpPr>
          <p:cNvPr id="18" name="文本框 7"/>
          <p:cNvSpPr txBox="1">
            <a:spLocks noChangeArrowheads="1"/>
          </p:cNvSpPr>
          <p:nvPr/>
        </p:nvSpPr>
        <p:spPr bwMode="auto">
          <a:xfrm>
            <a:off x="304290" y="4305427"/>
            <a:ext cx="2889426" cy="67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骨获益</a:t>
            </a:r>
            <a:endParaRPr lang="en-US" altLang="zh-CN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补充钙剂和饮食补钙均可显著增加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BMD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itchFamily="34" charset="-122"/>
              </a:rPr>
              <a:t>钙增加</a:t>
            </a:r>
            <a:r>
              <a:rPr lang="en-US" altLang="zh-CN" sz="1600" dirty="0">
                <a:latin typeface="微软雅黑" pitchFamily="34" charset="-122"/>
              </a:rPr>
              <a:t>BMD</a:t>
            </a:r>
            <a:r>
              <a:rPr lang="zh-CN" altLang="en-US" sz="1600" dirty="0">
                <a:latin typeface="微软雅黑" pitchFamily="34" charset="-122"/>
              </a:rPr>
              <a:t>的效果主要与年龄和钙摄入量相关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NOF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最新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分析再次肯定了补钙降低骨折风险的获益</a:t>
            </a:r>
          </a:p>
          <a:p>
            <a:pPr marL="171450" indent="-17145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19" name="五边形 18"/>
          <p:cNvSpPr/>
          <p:nvPr/>
        </p:nvSpPr>
        <p:spPr>
          <a:xfrm>
            <a:off x="793407" y="2141297"/>
            <a:ext cx="2108430" cy="435903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最新学术进展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0"/>
            <a:ext cx="8969188" cy="766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" y="0"/>
            <a:ext cx="8969188" cy="766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南京基层骨质疏松骨干规范化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培训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738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397865" y="3124257"/>
            <a:ext cx="63482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altLang="zh-CN" sz="4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4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820271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483" y="-22411"/>
            <a:ext cx="9144000" cy="820271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南京基层骨质疏松骨干规范化培训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414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30" y="1853942"/>
            <a:ext cx="8379620" cy="2817647"/>
          </a:xfrm>
          <a:prstGeom prst="rect">
            <a:avLst/>
          </a:prstGeom>
        </p:spPr>
      </p:pic>
      <p:sp>
        <p:nvSpPr>
          <p:cNvPr id="6" name="文本占位符 2"/>
          <p:cNvSpPr txBox="1">
            <a:spLocks/>
          </p:cNvSpPr>
          <p:nvPr/>
        </p:nvSpPr>
        <p:spPr>
          <a:xfrm>
            <a:off x="628650" y="6096000"/>
            <a:ext cx="78867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800" kern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zh-CN" smtClean="0"/>
              <a:t>Wu J, et al. Osteoporos Int. 2017 Mar 23. doi: 10.1007/s00198-017-3993-4. </a:t>
            </a:r>
            <a:endParaRPr lang="pt-BR" altLang="zh-CN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382137" y="4602379"/>
            <a:ext cx="4421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IOF&amp;NOF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版权所有</a:t>
            </a:r>
            <a:endParaRPr lang="zh-CN" altLang="en-US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11918" y="5260366"/>
            <a:ext cx="66809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钙摄入增加绝经后女性骨密度（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BMD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）的效果主要受哪些因素的影响？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137" y="1107675"/>
            <a:ext cx="8364821" cy="866773"/>
          </a:xfrm>
        </p:spPr>
        <p:txBody>
          <a:bodyPr/>
          <a:lstStyle/>
          <a:p>
            <a:r>
              <a:rPr lang="en-US" altLang="zh-CN" dirty="0" smtClean="0"/>
              <a:t>2017</a:t>
            </a:r>
            <a:r>
              <a:rPr lang="zh-CN" altLang="en-US" dirty="0" smtClean="0"/>
              <a:t>最新的</a:t>
            </a:r>
            <a:r>
              <a:rPr lang="en-US" altLang="zh-CN" dirty="0" smtClean="0"/>
              <a:t>meta</a:t>
            </a:r>
            <a:r>
              <a:rPr lang="zh-CN" altLang="en-US" dirty="0" smtClean="0"/>
              <a:t>分析研究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                  </a:t>
            </a:r>
            <a:r>
              <a:rPr lang="zh-CN" altLang="en-US" dirty="0" smtClean="0"/>
              <a:t>补钙改善</a:t>
            </a:r>
            <a:r>
              <a:rPr lang="en-US" altLang="zh-CN" dirty="0" smtClean="0"/>
              <a:t>BMD</a:t>
            </a:r>
            <a:r>
              <a:rPr lang="zh-CN" altLang="en-US" dirty="0" smtClean="0"/>
              <a:t>的相关影响因素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8969188" cy="766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" y="0"/>
            <a:ext cx="8969188" cy="766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南京基层骨质疏松骨干规范化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培训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07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5419" y="943226"/>
            <a:ext cx="8488907" cy="86677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钙增加</a:t>
            </a:r>
            <a:r>
              <a:rPr lang="en-US" altLang="zh-CN" dirty="0" smtClean="0"/>
              <a:t>BMD</a:t>
            </a:r>
            <a:r>
              <a:rPr lang="zh-CN" altLang="en-US" dirty="0" smtClean="0"/>
              <a:t>的效果主要受年龄和钙摄入量的影响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zh-CN" dirty="0"/>
              <a:t>Wu J, et al. Osteoporos Int. 2017 Mar 23. doi: 10.1007/s00198-017-3993-4. </a:t>
            </a:r>
            <a:endParaRPr lang="pt-BR" altLang="zh-CN" dirty="0" smtClean="0"/>
          </a:p>
        </p:txBody>
      </p:sp>
      <p:sp>
        <p:nvSpPr>
          <p:cNvPr id="15" name="矩形 14"/>
          <p:cNvSpPr/>
          <p:nvPr/>
        </p:nvSpPr>
        <p:spPr>
          <a:xfrm>
            <a:off x="1318546" y="1627683"/>
            <a:ext cx="65069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13141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模拟钙干预</a:t>
            </a:r>
            <a:r>
              <a:rPr lang="en-US" altLang="zh-CN" sz="1600" dirty="0" smtClean="0">
                <a:solidFill>
                  <a:srgbClr val="13141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srgbClr val="13141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年后</a:t>
            </a:r>
            <a:r>
              <a:rPr lang="en-US" altLang="zh-CN" sz="1600" dirty="0" smtClean="0">
                <a:solidFill>
                  <a:srgbClr val="13141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BMD</a:t>
            </a:r>
            <a:r>
              <a:rPr lang="zh-CN" altLang="en-US" sz="1600" dirty="0" smtClean="0">
                <a:solidFill>
                  <a:srgbClr val="13141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较基线的改变与年龄、钙剂量之间相关曲面图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318197" y="1928584"/>
            <a:ext cx="4333453" cy="3773715"/>
            <a:chOff x="2286285" y="1721348"/>
            <a:chExt cx="4571429" cy="3980952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285" y="1721348"/>
              <a:ext cx="4571429" cy="3980952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</p:pic>
        <p:sp>
          <p:nvSpPr>
            <p:cNvPr id="7" name="矩形 6"/>
            <p:cNvSpPr/>
            <p:nvPr/>
          </p:nvSpPr>
          <p:spPr>
            <a:xfrm rot="20311234">
              <a:off x="5341619" y="5301746"/>
              <a:ext cx="70104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年龄</a:t>
              </a:r>
              <a:endPara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 rot="2044578">
              <a:off x="2608912" y="5190820"/>
              <a:ext cx="1138407" cy="1783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钙剂量</a:t>
              </a:r>
              <a:r>
                <a:rPr lang="en-US" altLang="zh-CN" sz="12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 mg</a:t>
              </a:r>
              <a:endPara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 rot="16200000">
              <a:off x="1314449" y="3324608"/>
              <a:ext cx="2247900" cy="14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BMD</a:t>
              </a:r>
              <a:r>
                <a:rPr lang="zh-CN" altLang="en-US" sz="12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较基线的改变（</a:t>
              </a:r>
              <a:r>
                <a:rPr lang="en-US" altLang="zh-CN" sz="12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T-C</a:t>
              </a:r>
              <a:r>
                <a:rPr lang="zh-CN" altLang="en-US" sz="12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r>
                <a:rPr lang="en-US" altLang="zh-CN" sz="12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%</a:t>
              </a:r>
              <a:endPara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6879188" y="5308599"/>
            <a:ext cx="11357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</a:t>
            </a: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：钙干预</a:t>
            </a: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组</a:t>
            </a:r>
          </a:p>
          <a:p>
            <a:r>
              <a:rPr lang="en-US" altLang="zh-CN" sz="10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</a:t>
            </a: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：对照组</a:t>
            </a:r>
            <a:endParaRPr lang="en-US" altLang="zh-CN" sz="1000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65935" y="6476734"/>
            <a:ext cx="2128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IOF&amp;NOF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版权所有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28650" y="5372099"/>
            <a:ext cx="7886700" cy="911225"/>
          </a:xfrm>
        </p:spPr>
        <p:txBody>
          <a:bodyPr/>
          <a:lstStyle/>
          <a:p>
            <a:r>
              <a:rPr lang="zh-CN" altLang="en-US" dirty="0" smtClean="0"/>
              <a:t>一项基于</a:t>
            </a:r>
            <a:r>
              <a:rPr lang="zh-CN" altLang="en-US" dirty="0"/>
              <a:t>模型的</a:t>
            </a:r>
            <a:r>
              <a:rPr lang="en-US" altLang="zh-CN" dirty="0"/>
              <a:t>meta</a:t>
            </a:r>
            <a:r>
              <a:rPr lang="zh-CN" altLang="en-US" dirty="0"/>
              <a:t>分析（</a:t>
            </a:r>
            <a:r>
              <a:rPr lang="en-US" altLang="zh-CN" dirty="0"/>
              <a:t>MBMA</a:t>
            </a:r>
            <a:r>
              <a:rPr lang="zh-CN" altLang="en-US" dirty="0"/>
              <a:t>），纳入</a:t>
            </a:r>
            <a:r>
              <a:rPr lang="en-US" altLang="zh-CN" dirty="0"/>
              <a:t>17</a:t>
            </a:r>
            <a:r>
              <a:rPr lang="zh-CN" altLang="en-US" dirty="0"/>
              <a:t>项研究，样本量为</a:t>
            </a:r>
            <a:r>
              <a:rPr lang="en-US" altLang="zh-CN" dirty="0"/>
              <a:t>2537</a:t>
            </a:r>
            <a:r>
              <a:rPr lang="zh-CN" altLang="en-US" dirty="0" smtClean="0"/>
              <a:t>，该模型的评价</a:t>
            </a:r>
            <a:r>
              <a:rPr lang="zh-CN" altLang="en-US" dirty="0"/>
              <a:t>指标为治疗组较对照组（</a:t>
            </a:r>
            <a:r>
              <a:rPr lang="en-US" altLang="zh-CN" dirty="0"/>
              <a:t>T-C</a:t>
            </a:r>
            <a:r>
              <a:rPr lang="zh-CN" altLang="en-US" dirty="0"/>
              <a:t>）的椎体</a:t>
            </a:r>
            <a:r>
              <a:rPr lang="en-US" altLang="zh-CN" dirty="0"/>
              <a:t>BMD</a:t>
            </a:r>
            <a:r>
              <a:rPr lang="zh-CN" altLang="en-US" dirty="0" smtClean="0"/>
              <a:t>差值，旨在</a:t>
            </a:r>
            <a:r>
              <a:rPr lang="zh-CN" altLang="en-US" dirty="0"/>
              <a:t>定量分析钙摄入预防绝经后女性腰椎</a:t>
            </a:r>
            <a:r>
              <a:rPr lang="en-US" altLang="zh-CN" dirty="0"/>
              <a:t>BMD</a:t>
            </a:r>
            <a:r>
              <a:rPr lang="zh-CN" altLang="en-US" dirty="0"/>
              <a:t>降低的疗效及其</a:t>
            </a:r>
            <a:r>
              <a:rPr lang="zh-CN" altLang="en-US" dirty="0" smtClean="0"/>
              <a:t>影响因素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0"/>
            <a:ext cx="8969188" cy="766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" y="0"/>
            <a:ext cx="8969188" cy="766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南京基层骨质疏松骨干规范化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培训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724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681" y="982228"/>
            <a:ext cx="7886700" cy="86677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年龄越大，钙摄入后增加</a:t>
            </a:r>
            <a:r>
              <a:rPr lang="en-US" altLang="zh-CN" dirty="0" smtClean="0"/>
              <a:t>BMD</a:t>
            </a:r>
            <a:r>
              <a:rPr lang="zh-CN" altLang="en-US" dirty="0" smtClean="0"/>
              <a:t>的效果越好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zh-CN" dirty="0"/>
              <a:t>Wu J, et al. Osteoporos Int. 2017 Mar 23. doi: 10.1007/s00198-017-3993-4. </a:t>
            </a:r>
          </a:p>
        </p:txBody>
      </p:sp>
      <p:sp>
        <p:nvSpPr>
          <p:cNvPr id="8" name="矩形 7"/>
          <p:cNvSpPr/>
          <p:nvPr/>
        </p:nvSpPr>
        <p:spPr>
          <a:xfrm>
            <a:off x="1636013" y="1837891"/>
            <a:ext cx="60780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模拟预测不同年龄女性每日摄入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1200mg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钙，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年内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BMD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增加情况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382592" y="2203682"/>
            <a:ext cx="4105277" cy="3460104"/>
            <a:chOff x="2541637" y="2008749"/>
            <a:chExt cx="3816027" cy="3532793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41637" y="2008749"/>
              <a:ext cx="3816027" cy="3504849"/>
            </a:xfrm>
            <a:prstGeom prst="rect">
              <a:avLst/>
            </a:prstGeom>
            <a:ln>
              <a:noFill/>
            </a:ln>
          </p:spPr>
        </p:pic>
        <p:sp>
          <p:nvSpPr>
            <p:cNvPr id="13" name="矩形 12"/>
            <p:cNvSpPr/>
            <p:nvPr/>
          </p:nvSpPr>
          <p:spPr>
            <a:xfrm>
              <a:off x="4003934" y="5388060"/>
              <a:ext cx="1136131" cy="1534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时间，月</a:t>
              </a:r>
              <a:endPara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16200000">
              <a:off x="1274550" y="3510249"/>
              <a:ext cx="2764930" cy="1534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BMD</a:t>
              </a:r>
              <a:r>
                <a:rPr lang="zh-CN" altLang="en-US" sz="12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较基线的改变（</a:t>
              </a:r>
              <a:r>
                <a:rPr lang="en-US" altLang="zh-CN" sz="12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T-C</a:t>
              </a:r>
              <a:r>
                <a:rPr lang="zh-CN" altLang="en-US" sz="12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r>
                <a:rPr lang="en-US" altLang="zh-CN" sz="12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%</a:t>
              </a:r>
            </a:p>
          </p:txBody>
        </p:sp>
      </p:grpSp>
      <p:sp>
        <p:nvSpPr>
          <p:cNvPr id="6" name="下箭头 5"/>
          <p:cNvSpPr/>
          <p:nvPr/>
        </p:nvSpPr>
        <p:spPr>
          <a:xfrm flipV="1">
            <a:off x="6487869" y="2778669"/>
            <a:ext cx="468000" cy="1456548"/>
          </a:xfrm>
          <a:prstGeom prst="downArrow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24000">
                <a:schemeClr val="accent2">
                  <a:lumMod val="60000"/>
                  <a:lumOff val="40000"/>
                </a:schemeClr>
              </a:gs>
              <a:gs pos="80000">
                <a:srgbClr val="FF0000"/>
              </a:gs>
              <a:gs pos="100000">
                <a:srgbClr val="8F0B0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28650" y="5372099"/>
            <a:ext cx="7886700" cy="911225"/>
          </a:xfrm>
        </p:spPr>
        <p:txBody>
          <a:bodyPr/>
          <a:lstStyle/>
          <a:p>
            <a:r>
              <a:rPr lang="zh-CN" altLang="en-US" dirty="0" smtClean="0"/>
              <a:t>一项基于</a:t>
            </a:r>
            <a:r>
              <a:rPr lang="zh-CN" altLang="en-US" dirty="0"/>
              <a:t>模型的</a:t>
            </a:r>
            <a:r>
              <a:rPr lang="en-US" altLang="zh-CN" dirty="0"/>
              <a:t>meta</a:t>
            </a:r>
            <a:r>
              <a:rPr lang="zh-CN" altLang="en-US" dirty="0"/>
              <a:t>分析（</a:t>
            </a:r>
            <a:r>
              <a:rPr lang="en-US" altLang="zh-CN" dirty="0"/>
              <a:t>MBMA</a:t>
            </a:r>
            <a:r>
              <a:rPr lang="zh-CN" altLang="en-US" dirty="0"/>
              <a:t>），纳入</a:t>
            </a:r>
            <a:r>
              <a:rPr lang="en-US" altLang="zh-CN" dirty="0"/>
              <a:t>17</a:t>
            </a:r>
            <a:r>
              <a:rPr lang="zh-CN" altLang="en-US" dirty="0"/>
              <a:t>项研究，样本量为</a:t>
            </a:r>
            <a:r>
              <a:rPr lang="en-US" altLang="zh-CN" dirty="0"/>
              <a:t>2537</a:t>
            </a:r>
            <a:r>
              <a:rPr lang="zh-CN" altLang="en-US" dirty="0" smtClean="0"/>
              <a:t>，该模型的评价</a:t>
            </a:r>
            <a:r>
              <a:rPr lang="zh-CN" altLang="en-US" dirty="0"/>
              <a:t>指标为治疗组较对照组（</a:t>
            </a:r>
            <a:r>
              <a:rPr lang="en-US" altLang="zh-CN" dirty="0"/>
              <a:t>T-C</a:t>
            </a:r>
            <a:r>
              <a:rPr lang="zh-CN" altLang="en-US" dirty="0"/>
              <a:t>）的椎体</a:t>
            </a:r>
            <a:r>
              <a:rPr lang="en-US" altLang="zh-CN" dirty="0"/>
              <a:t>BMD</a:t>
            </a:r>
            <a:r>
              <a:rPr lang="zh-CN" altLang="en-US" dirty="0" smtClean="0"/>
              <a:t>差值，旨在</a:t>
            </a:r>
            <a:r>
              <a:rPr lang="zh-CN" altLang="en-US" dirty="0"/>
              <a:t>定量分析钙摄入预防绝经后女性腰椎</a:t>
            </a:r>
            <a:r>
              <a:rPr lang="en-US" altLang="zh-CN" dirty="0"/>
              <a:t>BMD</a:t>
            </a:r>
            <a:r>
              <a:rPr lang="zh-CN" altLang="en-US" dirty="0"/>
              <a:t>降低的疗效及其</a:t>
            </a:r>
            <a:r>
              <a:rPr lang="zh-CN" altLang="en-US" dirty="0" smtClean="0"/>
              <a:t>影响因素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0" y="0"/>
            <a:ext cx="8969188" cy="766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" y="0"/>
            <a:ext cx="8969188" cy="766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南京基层骨质疏松骨干规范化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培训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673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0857" y="991881"/>
            <a:ext cx="6994437" cy="86677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钙摄入剂量越高，</a:t>
            </a:r>
            <a:r>
              <a:rPr lang="zh-CN" altLang="en-US" dirty="0"/>
              <a:t>增加</a:t>
            </a:r>
            <a:r>
              <a:rPr lang="en-US" altLang="zh-CN" dirty="0" smtClean="0"/>
              <a:t>BMD</a:t>
            </a:r>
            <a:r>
              <a:rPr lang="zh-CN" altLang="en-US" dirty="0" smtClean="0"/>
              <a:t>的</a:t>
            </a:r>
            <a:r>
              <a:rPr lang="zh-CN" altLang="en-US" dirty="0"/>
              <a:t>效果越</a:t>
            </a:r>
            <a:r>
              <a:rPr lang="zh-CN" altLang="en-US" dirty="0" smtClean="0"/>
              <a:t>好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zh-CN" dirty="0"/>
              <a:t>Wu J, et al. Osteoporos Int. 2017 Mar 23. doi: 10.1007/s00198-017-3993-4. 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一项基于</a:t>
            </a:r>
            <a:r>
              <a:rPr lang="zh-CN" altLang="en-US" dirty="0"/>
              <a:t>模型的</a:t>
            </a:r>
            <a:r>
              <a:rPr lang="en-US" altLang="zh-CN" dirty="0"/>
              <a:t>meta</a:t>
            </a:r>
            <a:r>
              <a:rPr lang="zh-CN" altLang="en-US" dirty="0"/>
              <a:t>分析（</a:t>
            </a:r>
            <a:r>
              <a:rPr lang="en-US" altLang="zh-CN" dirty="0"/>
              <a:t>MBMA</a:t>
            </a:r>
            <a:r>
              <a:rPr lang="zh-CN" altLang="en-US" dirty="0"/>
              <a:t>），纳入</a:t>
            </a:r>
            <a:r>
              <a:rPr lang="en-US" altLang="zh-CN" dirty="0"/>
              <a:t>17</a:t>
            </a:r>
            <a:r>
              <a:rPr lang="zh-CN" altLang="en-US" dirty="0"/>
              <a:t>项研究，样本量为</a:t>
            </a:r>
            <a:r>
              <a:rPr lang="en-US" altLang="zh-CN" dirty="0"/>
              <a:t>2537</a:t>
            </a:r>
            <a:r>
              <a:rPr lang="zh-CN" altLang="en-US" dirty="0" smtClean="0"/>
              <a:t>，该模型的评价</a:t>
            </a:r>
            <a:r>
              <a:rPr lang="zh-CN" altLang="en-US" dirty="0"/>
              <a:t>指标为治疗组较对照组（</a:t>
            </a:r>
            <a:r>
              <a:rPr lang="en-US" altLang="zh-CN" dirty="0"/>
              <a:t>T-C</a:t>
            </a:r>
            <a:r>
              <a:rPr lang="zh-CN" altLang="en-US" dirty="0"/>
              <a:t>）的椎体</a:t>
            </a:r>
            <a:r>
              <a:rPr lang="en-US" altLang="zh-CN" dirty="0"/>
              <a:t>BMD</a:t>
            </a:r>
            <a:r>
              <a:rPr lang="zh-CN" altLang="en-US" dirty="0" smtClean="0"/>
              <a:t>差值，旨在</a:t>
            </a:r>
            <a:r>
              <a:rPr lang="zh-CN" altLang="en-US" dirty="0"/>
              <a:t>定量分析钙摄入预防绝经后女性腰椎</a:t>
            </a:r>
            <a:r>
              <a:rPr lang="en-US" altLang="zh-CN" dirty="0"/>
              <a:t>BMD</a:t>
            </a:r>
            <a:r>
              <a:rPr lang="zh-CN" altLang="en-US" dirty="0"/>
              <a:t>降低的疗效及其</a:t>
            </a:r>
            <a:r>
              <a:rPr lang="zh-CN" altLang="en-US" dirty="0" smtClean="0"/>
              <a:t>影响因素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931831" y="2212470"/>
            <a:ext cx="4621954" cy="3521579"/>
            <a:chOff x="874153" y="2129914"/>
            <a:chExt cx="4012172" cy="3626170"/>
          </a:xfrm>
        </p:grpSpPr>
        <p:grpSp>
          <p:nvGrpSpPr>
            <p:cNvPr id="37" name="组合 36"/>
            <p:cNvGrpSpPr/>
            <p:nvPr/>
          </p:nvGrpSpPr>
          <p:grpSpPr>
            <a:xfrm>
              <a:off x="874153" y="2129914"/>
              <a:ext cx="4012172" cy="3621982"/>
              <a:chOff x="2565914" y="1921028"/>
              <a:chExt cx="4012172" cy="3621982"/>
            </a:xfrm>
          </p:grpSpPr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565914" y="1921028"/>
                <a:ext cx="4012172" cy="3621982"/>
              </a:xfrm>
              <a:prstGeom prst="rect">
                <a:avLst/>
              </a:prstGeom>
            </p:spPr>
          </p:pic>
          <p:sp>
            <p:nvSpPr>
              <p:cNvPr id="33" name="文本框 32"/>
              <p:cNvSpPr txBox="1"/>
              <p:nvPr/>
            </p:nvSpPr>
            <p:spPr>
              <a:xfrm>
                <a:off x="3891175" y="5137679"/>
                <a:ext cx="14447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6</a:t>
                </a:r>
                <a:endPara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4515808" y="5137679"/>
                <a:ext cx="4105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12</a:t>
                </a:r>
                <a:endPara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2543179" y="5614610"/>
              <a:ext cx="1125967" cy="1414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时间，月</a:t>
              </a:r>
              <a:endPara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 rot="16200000">
              <a:off x="-483281" y="3664533"/>
              <a:ext cx="2898022" cy="1831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BMD</a:t>
              </a:r>
              <a:r>
                <a:rPr lang="zh-CN" altLang="en-US" sz="12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较基线的改变（</a:t>
              </a:r>
              <a:r>
                <a:rPr lang="en-US" altLang="zh-CN" sz="12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T-C</a:t>
              </a:r>
              <a:r>
                <a:rPr lang="zh-CN" altLang="en-US" sz="12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r>
                <a:rPr lang="en-US" altLang="zh-CN" sz="12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%</a:t>
              </a:r>
            </a:p>
          </p:txBody>
        </p:sp>
      </p:grpSp>
      <p:sp>
        <p:nvSpPr>
          <p:cNvPr id="26" name="下箭头 25"/>
          <p:cNvSpPr/>
          <p:nvPr/>
        </p:nvSpPr>
        <p:spPr>
          <a:xfrm flipV="1">
            <a:off x="6553785" y="3011423"/>
            <a:ext cx="252000" cy="576000"/>
          </a:xfrm>
          <a:prstGeom prst="downArrow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24000">
                <a:schemeClr val="accent2">
                  <a:lumMod val="60000"/>
                  <a:lumOff val="40000"/>
                </a:schemeClr>
              </a:gs>
              <a:gs pos="80000">
                <a:srgbClr val="FF0000"/>
              </a:gs>
              <a:gs pos="100000">
                <a:srgbClr val="8F0B0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884053" y="1876533"/>
            <a:ext cx="6059646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模拟预测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60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岁女性每天摄入不同剂量的钙，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BMD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增加情况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0"/>
            <a:ext cx="8969188" cy="766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" y="0"/>
            <a:ext cx="8969188" cy="766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南京基层骨质疏松骨干规范化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培训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589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036145"/>
            <a:ext cx="8515350" cy="866773"/>
          </a:xfrm>
        </p:spPr>
        <p:txBody>
          <a:bodyPr/>
          <a:lstStyle/>
          <a:p>
            <a:r>
              <a:rPr lang="zh-CN" altLang="en-US" dirty="0"/>
              <a:t>钙摄入剂量越高</a:t>
            </a:r>
            <a:r>
              <a:rPr lang="zh-CN" altLang="en-US" dirty="0" smtClean="0"/>
              <a:t>，增加</a:t>
            </a:r>
            <a:r>
              <a:rPr lang="en-US" altLang="zh-CN" dirty="0" smtClean="0"/>
              <a:t>BMD</a:t>
            </a:r>
            <a:r>
              <a:rPr lang="zh-CN" altLang="en-US" dirty="0" smtClean="0"/>
              <a:t>的速度也越快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zh-CN" dirty="0"/>
              <a:t>Wu J, et al. Osteoporos Int. 2017 Mar 23. doi: 10.1007/s00198-017-3993-4. 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一项基于</a:t>
            </a:r>
            <a:r>
              <a:rPr lang="zh-CN" altLang="en-US" dirty="0"/>
              <a:t>模型的</a:t>
            </a:r>
            <a:r>
              <a:rPr lang="en-US" altLang="zh-CN" dirty="0"/>
              <a:t>meta</a:t>
            </a:r>
            <a:r>
              <a:rPr lang="zh-CN" altLang="en-US" dirty="0"/>
              <a:t>分析（</a:t>
            </a:r>
            <a:r>
              <a:rPr lang="en-US" altLang="zh-CN" dirty="0"/>
              <a:t>MBMA</a:t>
            </a:r>
            <a:r>
              <a:rPr lang="zh-CN" altLang="en-US" dirty="0"/>
              <a:t>），纳入</a:t>
            </a:r>
            <a:r>
              <a:rPr lang="en-US" altLang="zh-CN" dirty="0"/>
              <a:t>17</a:t>
            </a:r>
            <a:r>
              <a:rPr lang="zh-CN" altLang="en-US" dirty="0"/>
              <a:t>项研究，样本量为</a:t>
            </a:r>
            <a:r>
              <a:rPr lang="en-US" altLang="zh-CN" dirty="0"/>
              <a:t>2537</a:t>
            </a:r>
            <a:r>
              <a:rPr lang="zh-CN" altLang="en-US" dirty="0"/>
              <a:t>，旨在定量分析钙摄入预防绝经后女性腰椎</a:t>
            </a:r>
            <a:r>
              <a:rPr lang="en-US" altLang="zh-CN" dirty="0"/>
              <a:t>BMD</a:t>
            </a:r>
            <a:r>
              <a:rPr lang="zh-CN" altLang="en-US" dirty="0"/>
              <a:t>降低的疗效及其</a:t>
            </a:r>
            <a:r>
              <a:rPr lang="zh-CN" altLang="en-US" dirty="0" smtClean="0"/>
              <a:t>影响因素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28650" y="1993141"/>
            <a:ext cx="7522868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模拟预测</a:t>
            </a:r>
            <a:r>
              <a:rPr lang="en-US" altLang="zh-CN" sz="16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60</a:t>
            </a: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岁女性每天摄入不同剂量的钙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，增加</a:t>
            </a:r>
            <a:r>
              <a:rPr lang="en-US" altLang="zh-CN" sz="16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BMD</a:t>
            </a: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en-US" altLang="zh-CN" sz="16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ET50</a:t>
            </a:r>
            <a:endParaRPr lang="zh-CN" altLang="en-US" sz="16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05361" y="5297046"/>
            <a:ext cx="71332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ET</a:t>
            </a:r>
            <a:r>
              <a:rPr lang="en-US" altLang="zh-CN" sz="1400" baseline="-250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50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：达到各剂量的最大效果一半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所需要用的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时间，摄入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700mg/d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1200mg/d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和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2000mg/d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的钙在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年后可达最大效果，分别较基线骨密度增加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68%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81.3%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和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89.6%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2472744" y="2306236"/>
            <a:ext cx="4188368" cy="2657569"/>
            <a:chOff x="4948831" y="2759952"/>
            <a:chExt cx="3566518" cy="2881988"/>
          </a:xfrm>
        </p:grpSpPr>
        <p:graphicFrame>
          <p:nvGraphicFramePr>
            <p:cNvPr id="40" name="图表 39"/>
            <p:cNvGraphicFramePr/>
            <p:nvPr>
              <p:extLst>
                <p:ext uri="{D42A27DB-BD31-4B8C-83A1-F6EECF244321}">
                  <p14:modId xmlns:p14="http://schemas.microsoft.com/office/powerpoint/2010/main" val="1002456026"/>
                </p:ext>
              </p:extLst>
            </p:nvPr>
          </p:nvGraphicFramePr>
          <p:xfrm>
            <a:off x="5088394" y="2800694"/>
            <a:ext cx="3426955" cy="270764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1" name="文本框 40"/>
            <p:cNvSpPr txBox="1"/>
            <p:nvPr/>
          </p:nvSpPr>
          <p:spPr>
            <a:xfrm>
              <a:off x="6574569" y="3923213"/>
              <a:ext cx="7663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/>
                <a:t>5.5</a:t>
              </a:r>
              <a:endParaRPr lang="zh-CN" altLang="en-US" sz="1400" b="1" dirty="0"/>
            </a:p>
          </p:txBody>
        </p:sp>
        <p:sp>
          <p:nvSpPr>
            <p:cNvPr id="42" name="文本框 16"/>
            <p:cNvSpPr txBox="1"/>
            <p:nvPr/>
          </p:nvSpPr>
          <p:spPr>
            <a:xfrm>
              <a:off x="5609438" y="2851866"/>
              <a:ext cx="6958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400" b="1" dirty="0" smtClean="0"/>
                <a:t>11.3</a:t>
              </a:r>
              <a:endParaRPr lang="zh-CN" altLang="en-US" sz="1400" b="1" dirty="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7452958" y="4484406"/>
              <a:ext cx="870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/>
                <a:t>2.8</a:t>
              </a:r>
              <a:endParaRPr lang="zh-CN" altLang="en-US" sz="1400" b="1" dirty="0"/>
            </a:p>
          </p:txBody>
        </p:sp>
        <p:sp>
          <p:nvSpPr>
            <p:cNvPr id="44" name="文本框 16"/>
            <p:cNvSpPr txBox="1"/>
            <p:nvPr/>
          </p:nvSpPr>
          <p:spPr>
            <a:xfrm>
              <a:off x="5612551" y="5364941"/>
              <a:ext cx="8112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b="1" dirty="0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700mg</a:t>
              </a:r>
              <a:endParaRPr lang="zh-CN" altLang="en-US" sz="12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5" name="文本框 16"/>
            <p:cNvSpPr txBox="1"/>
            <p:nvPr/>
          </p:nvSpPr>
          <p:spPr>
            <a:xfrm>
              <a:off x="6462556" y="5364941"/>
              <a:ext cx="990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b="1" dirty="0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1200mg</a:t>
              </a:r>
              <a:endParaRPr lang="zh-CN" altLang="en-US" sz="12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6" name="文本框 16"/>
            <p:cNvSpPr txBox="1"/>
            <p:nvPr/>
          </p:nvSpPr>
          <p:spPr>
            <a:xfrm>
              <a:off x="7372546" y="5361051"/>
              <a:ext cx="10314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b="1" dirty="0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2000mg</a:t>
              </a:r>
              <a:endParaRPr lang="zh-CN" altLang="en-US" sz="12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 rot="16200000">
              <a:off x="3622125" y="4086658"/>
              <a:ext cx="2859026" cy="2056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ET</a:t>
              </a:r>
              <a:r>
                <a:rPr lang="en-US" altLang="zh-CN" sz="1200" baseline="-25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50</a:t>
              </a:r>
              <a:r>
                <a: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zh-CN" altLang="en-US" sz="12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月）</a:t>
              </a:r>
              <a:endParaRPr lang="en-US" altLang="zh-CN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8" name="任意多边形 47"/>
          <p:cNvSpPr/>
          <p:nvPr/>
        </p:nvSpPr>
        <p:spPr>
          <a:xfrm rot="6232501">
            <a:off x="4421233" y="1569587"/>
            <a:ext cx="971428" cy="2814456"/>
          </a:xfrm>
          <a:custGeom>
            <a:avLst/>
            <a:gdLst>
              <a:gd name="connsiteX0" fmla="*/ 1554072 w 2059642"/>
              <a:gd name="connsiteY0" fmla="*/ 0 h 4802293"/>
              <a:gd name="connsiteX1" fmla="*/ 2059642 w 2059642"/>
              <a:gd name="connsiteY1" fmla="*/ 470165 h 4802293"/>
              <a:gd name="connsiteX2" fmla="*/ 1779097 w 2059642"/>
              <a:gd name="connsiteY2" fmla="*/ 470165 h 4802293"/>
              <a:gd name="connsiteX3" fmla="*/ 1770526 w 2059642"/>
              <a:gd name="connsiteY3" fmla="*/ 566418 h 4802293"/>
              <a:gd name="connsiteX4" fmla="*/ 1340935 w 2059642"/>
              <a:gd name="connsiteY4" fmla="*/ 2384783 h 4802293"/>
              <a:gd name="connsiteX5" fmla="*/ 118514 w 2059642"/>
              <a:gd name="connsiteY5" fmla="*/ 4676114 h 4802293"/>
              <a:gd name="connsiteX6" fmla="*/ 0 w 2059642"/>
              <a:gd name="connsiteY6" fmla="*/ 4802293 h 4802293"/>
              <a:gd name="connsiteX7" fmla="*/ 100847 w 2059642"/>
              <a:gd name="connsiteY7" fmla="*/ 4649585 h 4802293"/>
              <a:gd name="connsiteX8" fmla="*/ 946208 w 2059642"/>
              <a:gd name="connsiteY8" fmla="*/ 2694678 h 4802293"/>
              <a:gd name="connsiteX9" fmla="*/ 1305085 w 2059642"/>
              <a:gd name="connsiteY9" fmla="*/ 595271 h 4802293"/>
              <a:gd name="connsiteX10" fmla="*/ 1304310 w 2059642"/>
              <a:gd name="connsiteY10" fmla="*/ 470165 h 4802293"/>
              <a:gd name="connsiteX11" fmla="*/ 1048502 w 2059642"/>
              <a:gd name="connsiteY11" fmla="*/ 470165 h 4802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59642" h="4802293">
                <a:moveTo>
                  <a:pt x="1554072" y="0"/>
                </a:moveTo>
                <a:lnTo>
                  <a:pt x="2059642" y="470165"/>
                </a:lnTo>
                <a:lnTo>
                  <a:pt x="1779097" y="470165"/>
                </a:lnTo>
                <a:lnTo>
                  <a:pt x="1770526" y="566418"/>
                </a:lnTo>
                <a:cubicBezTo>
                  <a:pt x="1709917" y="1106984"/>
                  <a:pt x="1566484" y="1734248"/>
                  <a:pt x="1340935" y="2384783"/>
                </a:cubicBezTo>
                <a:cubicBezTo>
                  <a:pt x="1002613" y="3360586"/>
                  <a:pt x="551595" y="4180897"/>
                  <a:pt x="118514" y="4676114"/>
                </a:cubicBezTo>
                <a:lnTo>
                  <a:pt x="0" y="4802293"/>
                </a:lnTo>
                <a:lnTo>
                  <a:pt x="100847" y="4649585"/>
                </a:lnTo>
                <a:cubicBezTo>
                  <a:pt x="416432" y="4143838"/>
                  <a:pt x="717488" y="3464708"/>
                  <a:pt x="946208" y="2694678"/>
                </a:cubicBezTo>
                <a:cubicBezTo>
                  <a:pt x="1174927" y="1924647"/>
                  <a:pt x="1293417" y="1191289"/>
                  <a:pt x="1305085" y="595271"/>
                </a:cubicBezTo>
                <a:lnTo>
                  <a:pt x="1304310" y="470165"/>
                </a:lnTo>
                <a:lnTo>
                  <a:pt x="1048502" y="470165"/>
                </a:lnTo>
                <a:close/>
              </a:path>
            </a:pathLst>
          </a:custGeom>
          <a:gradFill>
            <a:gsLst>
              <a:gs pos="0">
                <a:srgbClr val="FF0000"/>
              </a:gs>
              <a:gs pos="74000">
                <a:schemeClr val="accent2">
                  <a:lumMod val="60000"/>
                  <a:lumOff val="40000"/>
                </a:schemeClr>
              </a:gs>
              <a:gs pos="88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16"/>
          <p:cNvSpPr txBox="1"/>
          <p:nvPr/>
        </p:nvSpPr>
        <p:spPr>
          <a:xfrm>
            <a:off x="3395286" y="4971008"/>
            <a:ext cx="2564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每日钙摄入量</a:t>
            </a:r>
            <a:endParaRPr lang="zh-CN" altLang="en-US" sz="12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0"/>
            <a:ext cx="8969188" cy="766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" y="0"/>
            <a:ext cx="8969188" cy="766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南京基层骨质疏松骨干规范化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培训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499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076050"/>
            <a:ext cx="7886700" cy="866773"/>
          </a:xfrm>
        </p:spPr>
        <p:txBody>
          <a:bodyPr/>
          <a:lstStyle/>
          <a:p>
            <a:r>
              <a:rPr lang="zh-CN" altLang="en-US" dirty="0" smtClean="0"/>
              <a:t>钙摄入时间越长，增加</a:t>
            </a:r>
            <a:r>
              <a:rPr lang="en-US" altLang="zh-CN" dirty="0"/>
              <a:t>BMD</a:t>
            </a:r>
            <a:r>
              <a:rPr lang="zh-CN" altLang="en-US" dirty="0"/>
              <a:t>的效果越好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240924" y="2446390"/>
            <a:ext cx="4785559" cy="3329769"/>
            <a:chOff x="4984049" y="2800694"/>
            <a:chExt cx="3531300" cy="2841246"/>
          </a:xfrm>
        </p:grpSpPr>
        <p:graphicFrame>
          <p:nvGraphicFramePr>
            <p:cNvPr id="7" name="图表 6"/>
            <p:cNvGraphicFramePr/>
            <p:nvPr>
              <p:extLst>
                <p:ext uri="{D42A27DB-BD31-4B8C-83A1-F6EECF244321}">
                  <p14:modId xmlns:p14="http://schemas.microsoft.com/office/powerpoint/2010/main" val="2004114404"/>
                </p:ext>
              </p:extLst>
            </p:nvPr>
          </p:nvGraphicFramePr>
          <p:xfrm>
            <a:off x="5088394" y="2800694"/>
            <a:ext cx="3426955" cy="270764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8" name="文本框 7"/>
            <p:cNvSpPr txBox="1"/>
            <p:nvPr/>
          </p:nvSpPr>
          <p:spPr>
            <a:xfrm>
              <a:off x="6548786" y="3552095"/>
              <a:ext cx="7663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/>
                <a:t>1.63%</a:t>
              </a:r>
              <a:endParaRPr lang="zh-CN" altLang="en-US" sz="1400" b="1" dirty="0"/>
            </a:p>
          </p:txBody>
        </p:sp>
        <p:sp>
          <p:nvSpPr>
            <p:cNvPr id="9" name="文本框 16"/>
            <p:cNvSpPr txBox="1"/>
            <p:nvPr/>
          </p:nvSpPr>
          <p:spPr>
            <a:xfrm>
              <a:off x="5612551" y="4503987"/>
              <a:ext cx="6958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400" b="1" dirty="0" smtClean="0"/>
                <a:t>1.24%</a:t>
              </a:r>
              <a:endParaRPr lang="zh-CN" altLang="en-US" sz="1400" b="1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452958" y="3144595"/>
              <a:ext cx="870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/>
                <a:t>1.94%</a:t>
              </a:r>
              <a:endParaRPr lang="zh-CN" altLang="en-US" sz="1400" b="1" dirty="0"/>
            </a:p>
          </p:txBody>
        </p:sp>
        <p:sp>
          <p:nvSpPr>
            <p:cNvPr id="11" name="文本框 16"/>
            <p:cNvSpPr txBox="1"/>
            <p:nvPr/>
          </p:nvSpPr>
          <p:spPr>
            <a:xfrm>
              <a:off x="5612551" y="5364941"/>
              <a:ext cx="8112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b="1" dirty="0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第</a:t>
              </a:r>
              <a:r>
                <a:rPr lang="en-US" altLang="zh-CN" sz="1200" b="1" dirty="0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6</a:t>
              </a:r>
              <a:r>
                <a:rPr lang="zh-CN" altLang="en-US" sz="1200" b="1" dirty="0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个月</a:t>
              </a:r>
              <a:endParaRPr lang="zh-CN" altLang="en-US" sz="12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" name="文本框 16"/>
            <p:cNvSpPr txBox="1"/>
            <p:nvPr/>
          </p:nvSpPr>
          <p:spPr>
            <a:xfrm>
              <a:off x="6462556" y="5364941"/>
              <a:ext cx="990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b="1" dirty="0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第</a:t>
              </a:r>
              <a:r>
                <a:rPr lang="en-US" altLang="zh-CN" sz="1200" b="1" dirty="0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12</a:t>
              </a:r>
              <a:r>
                <a:rPr lang="zh-CN" altLang="en-US" sz="1200" b="1" dirty="0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个月</a:t>
              </a:r>
              <a:endParaRPr lang="zh-CN" altLang="en-US" sz="12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" name="文本框 16"/>
            <p:cNvSpPr txBox="1"/>
            <p:nvPr/>
          </p:nvSpPr>
          <p:spPr>
            <a:xfrm>
              <a:off x="7372546" y="5361051"/>
              <a:ext cx="10314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b="1" dirty="0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第</a:t>
              </a:r>
              <a:r>
                <a:rPr lang="en-US" altLang="zh-CN" sz="1200" b="1" dirty="0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24</a:t>
              </a:r>
              <a:r>
                <a:rPr lang="zh-CN" altLang="en-US" sz="1200" b="1" dirty="0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个月</a:t>
              </a:r>
              <a:endParaRPr lang="zh-CN" altLang="en-US" sz="12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16200000">
              <a:off x="3775231" y="4060684"/>
              <a:ext cx="2591143" cy="1735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BMD</a:t>
              </a:r>
              <a:r>
                <a:rPr lang="zh-CN" altLang="en-US" sz="12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较基线的改变（</a:t>
              </a:r>
              <a:r>
                <a:rPr lang="en-US" altLang="zh-CN" sz="12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T-C</a:t>
              </a:r>
              <a:r>
                <a:rPr lang="zh-CN" altLang="en-US" sz="12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r>
                <a:rPr lang="en-US" altLang="zh-CN" sz="12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%</a:t>
              </a:r>
            </a:p>
          </p:txBody>
        </p:sp>
      </p:grpSp>
      <p:sp>
        <p:nvSpPr>
          <p:cNvPr id="15" name="矩形 14"/>
          <p:cNvSpPr/>
          <p:nvPr/>
        </p:nvSpPr>
        <p:spPr>
          <a:xfrm>
            <a:off x="1746256" y="1909477"/>
            <a:ext cx="59781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模拟预测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60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岁女性每天摄入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1200mg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钙，不同时间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BMD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增加情况</a:t>
            </a:r>
          </a:p>
        </p:txBody>
      </p:sp>
      <p:sp>
        <p:nvSpPr>
          <p:cNvPr id="16" name="任意多边形 15"/>
          <p:cNvSpPr/>
          <p:nvPr/>
        </p:nvSpPr>
        <p:spPr>
          <a:xfrm rot="4450733" flipH="1">
            <a:off x="3863272" y="1861069"/>
            <a:ext cx="918719" cy="2291776"/>
          </a:xfrm>
          <a:custGeom>
            <a:avLst/>
            <a:gdLst>
              <a:gd name="connsiteX0" fmla="*/ 1554072 w 2059642"/>
              <a:gd name="connsiteY0" fmla="*/ 0 h 4802293"/>
              <a:gd name="connsiteX1" fmla="*/ 2059642 w 2059642"/>
              <a:gd name="connsiteY1" fmla="*/ 470165 h 4802293"/>
              <a:gd name="connsiteX2" fmla="*/ 1779097 w 2059642"/>
              <a:gd name="connsiteY2" fmla="*/ 470165 h 4802293"/>
              <a:gd name="connsiteX3" fmla="*/ 1770526 w 2059642"/>
              <a:gd name="connsiteY3" fmla="*/ 566418 h 4802293"/>
              <a:gd name="connsiteX4" fmla="*/ 1340935 w 2059642"/>
              <a:gd name="connsiteY4" fmla="*/ 2384783 h 4802293"/>
              <a:gd name="connsiteX5" fmla="*/ 118514 w 2059642"/>
              <a:gd name="connsiteY5" fmla="*/ 4676114 h 4802293"/>
              <a:gd name="connsiteX6" fmla="*/ 0 w 2059642"/>
              <a:gd name="connsiteY6" fmla="*/ 4802293 h 4802293"/>
              <a:gd name="connsiteX7" fmla="*/ 100847 w 2059642"/>
              <a:gd name="connsiteY7" fmla="*/ 4649585 h 4802293"/>
              <a:gd name="connsiteX8" fmla="*/ 946208 w 2059642"/>
              <a:gd name="connsiteY8" fmla="*/ 2694678 h 4802293"/>
              <a:gd name="connsiteX9" fmla="*/ 1305085 w 2059642"/>
              <a:gd name="connsiteY9" fmla="*/ 595271 h 4802293"/>
              <a:gd name="connsiteX10" fmla="*/ 1304310 w 2059642"/>
              <a:gd name="connsiteY10" fmla="*/ 470165 h 4802293"/>
              <a:gd name="connsiteX11" fmla="*/ 1048502 w 2059642"/>
              <a:gd name="connsiteY11" fmla="*/ 470165 h 4802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59642" h="4802293">
                <a:moveTo>
                  <a:pt x="1554072" y="0"/>
                </a:moveTo>
                <a:lnTo>
                  <a:pt x="2059642" y="470165"/>
                </a:lnTo>
                <a:lnTo>
                  <a:pt x="1779097" y="470165"/>
                </a:lnTo>
                <a:lnTo>
                  <a:pt x="1770526" y="566418"/>
                </a:lnTo>
                <a:cubicBezTo>
                  <a:pt x="1709917" y="1106984"/>
                  <a:pt x="1566484" y="1734248"/>
                  <a:pt x="1340935" y="2384783"/>
                </a:cubicBezTo>
                <a:cubicBezTo>
                  <a:pt x="1002613" y="3360586"/>
                  <a:pt x="551595" y="4180897"/>
                  <a:pt x="118514" y="4676114"/>
                </a:cubicBezTo>
                <a:lnTo>
                  <a:pt x="0" y="4802293"/>
                </a:lnTo>
                <a:lnTo>
                  <a:pt x="100847" y="4649585"/>
                </a:lnTo>
                <a:cubicBezTo>
                  <a:pt x="416432" y="4143838"/>
                  <a:pt x="717488" y="3464708"/>
                  <a:pt x="946208" y="2694678"/>
                </a:cubicBezTo>
                <a:cubicBezTo>
                  <a:pt x="1174927" y="1924647"/>
                  <a:pt x="1293417" y="1191289"/>
                  <a:pt x="1305085" y="595271"/>
                </a:cubicBezTo>
                <a:lnTo>
                  <a:pt x="1304310" y="470165"/>
                </a:lnTo>
                <a:lnTo>
                  <a:pt x="1048502" y="470165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628650" y="6096000"/>
            <a:ext cx="7886700" cy="609600"/>
          </a:xfrm>
        </p:spPr>
        <p:txBody>
          <a:bodyPr/>
          <a:lstStyle/>
          <a:p>
            <a:r>
              <a:rPr lang="pt-BR" altLang="zh-CN" dirty="0"/>
              <a:t>Wu J, et al. Osteoporos Int. 2017 Mar 23. doi: 10.1007/s00198-017-3993-4. </a:t>
            </a:r>
          </a:p>
        </p:txBody>
      </p:sp>
      <p:sp>
        <p:nvSpPr>
          <p:cNvPr id="20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28650" y="5372099"/>
            <a:ext cx="7886700" cy="911225"/>
          </a:xfrm>
        </p:spPr>
        <p:txBody>
          <a:bodyPr/>
          <a:lstStyle/>
          <a:p>
            <a:r>
              <a:rPr lang="zh-CN" altLang="en-US" dirty="0" smtClean="0"/>
              <a:t>一项基于</a:t>
            </a:r>
            <a:r>
              <a:rPr lang="zh-CN" altLang="en-US" dirty="0"/>
              <a:t>模型的</a:t>
            </a:r>
            <a:r>
              <a:rPr lang="en-US" altLang="zh-CN" dirty="0"/>
              <a:t>meta</a:t>
            </a:r>
            <a:r>
              <a:rPr lang="zh-CN" altLang="en-US" dirty="0"/>
              <a:t>分析（</a:t>
            </a:r>
            <a:r>
              <a:rPr lang="en-US" altLang="zh-CN" dirty="0"/>
              <a:t>MBMA</a:t>
            </a:r>
            <a:r>
              <a:rPr lang="zh-CN" altLang="en-US" dirty="0"/>
              <a:t>），纳入</a:t>
            </a:r>
            <a:r>
              <a:rPr lang="en-US" altLang="zh-CN" dirty="0"/>
              <a:t>17</a:t>
            </a:r>
            <a:r>
              <a:rPr lang="zh-CN" altLang="en-US" dirty="0"/>
              <a:t>项研究，样本量为</a:t>
            </a:r>
            <a:r>
              <a:rPr lang="en-US" altLang="zh-CN" dirty="0"/>
              <a:t>2537</a:t>
            </a:r>
            <a:r>
              <a:rPr lang="zh-CN" altLang="en-US" dirty="0" smtClean="0"/>
              <a:t>，该模型的评价</a:t>
            </a:r>
            <a:r>
              <a:rPr lang="zh-CN" altLang="en-US" dirty="0"/>
              <a:t>指标为治疗组较对照组（</a:t>
            </a:r>
            <a:r>
              <a:rPr lang="en-US" altLang="zh-CN" dirty="0"/>
              <a:t>T-C</a:t>
            </a:r>
            <a:r>
              <a:rPr lang="zh-CN" altLang="en-US" dirty="0"/>
              <a:t>）的椎体</a:t>
            </a:r>
            <a:r>
              <a:rPr lang="en-US" altLang="zh-CN" dirty="0"/>
              <a:t>BMD</a:t>
            </a:r>
            <a:r>
              <a:rPr lang="zh-CN" altLang="en-US" dirty="0" smtClean="0"/>
              <a:t>差值，旨在</a:t>
            </a:r>
            <a:r>
              <a:rPr lang="zh-CN" altLang="en-US" dirty="0"/>
              <a:t>定量分析钙摄入预防绝经后女性腰椎</a:t>
            </a:r>
            <a:r>
              <a:rPr lang="en-US" altLang="zh-CN" dirty="0"/>
              <a:t>BMD</a:t>
            </a:r>
            <a:r>
              <a:rPr lang="zh-CN" altLang="en-US" dirty="0"/>
              <a:t>降低的疗效及其</a:t>
            </a:r>
            <a:r>
              <a:rPr lang="zh-CN" altLang="en-US" dirty="0" smtClean="0"/>
              <a:t>影响因素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0" y="0"/>
            <a:ext cx="8969188" cy="766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" y="0"/>
            <a:ext cx="8969188" cy="766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南京基层骨质疏松骨干规范化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培训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672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498" y="1703684"/>
            <a:ext cx="7524678" cy="238571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3354" y="4089401"/>
            <a:ext cx="3918646" cy="20065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628650" y="6283324"/>
            <a:ext cx="7886700" cy="422276"/>
          </a:xfrm>
        </p:spPr>
        <p:txBody>
          <a:bodyPr/>
          <a:lstStyle/>
          <a:p>
            <a:r>
              <a:rPr lang="en-US" altLang="zh-CN" dirty="0"/>
              <a:t>Weaver CM, et al. </a:t>
            </a:r>
            <a:r>
              <a:rPr lang="en-US" altLang="zh-CN" dirty="0" err="1"/>
              <a:t>Osteoporos</a:t>
            </a:r>
            <a:r>
              <a:rPr lang="en-US" altLang="zh-CN" dirty="0"/>
              <a:t> Int. 2016 Jan;27(1):367-76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Weaver </a:t>
            </a:r>
            <a:r>
              <a:rPr lang="en-US" altLang="zh-CN" dirty="0" smtClean="0"/>
              <a:t>CM, et al. </a:t>
            </a:r>
            <a:r>
              <a:rPr lang="de-DE" altLang="zh-CN" dirty="0"/>
              <a:t>Osteoporos Int. 2016 Aug;27(8):2643-2646.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729439" y="4389169"/>
            <a:ext cx="3918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对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2011.7.1-2015.7.31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Pubmed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中补充钙和维生素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对骨折风险影响的随机对照研究（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RCT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）英文文献进行了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meta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3354" y="836911"/>
            <a:ext cx="6996266" cy="866773"/>
          </a:xfrm>
        </p:spPr>
        <p:txBody>
          <a:bodyPr/>
          <a:lstStyle/>
          <a:p>
            <a:r>
              <a:rPr lang="en-US" altLang="zh-CN" dirty="0" smtClean="0"/>
              <a:t>2016</a:t>
            </a:r>
            <a:r>
              <a:rPr lang="zh-CN" altLang="en-US" dirty="0" smtClean="0"/>
              <a:t>年</a:t>
            </a:r>
            <a:r>
              <a:rPr lang="en-US" altLang="zh-CN" dirty="0" smtClean="0"/>
              <a:t>NOF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Meta</a:t>
            </a:r>
            <a:r>
              <a:rPr lang="zh-CN" altLang="en-US" dirty="0" smtClean="0"/>
              <a:t>分析再次评估了补充钙和维生素</a:t>
            </a:r>
            <a:r>
              <a:rPr lang="en-US" altLang="zh-CN" dirty="0" smtClean="0"/>
              <a:t>D</a:t>
            </a:r>
            <a:r>
              <a:rPr lang="zh-CN" altLang="en-US" dirty="0" smtClean="0"/>
              <a:t>预防骨折的作用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0" y="0"/>
            <a:ext cx="8969188" cy="766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" y="0"/>
            <a:ext cx="8969188" cy="766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南京基层骨质疏松骨干规范化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培训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002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8097</TotalTime>
  <Words>2671</Words>
  <Application>Microsoft Office PowerPoint</Application>
  <PresentationFormat>全屏显示(4:3)</PresentationFormat>
  <Paragraphs>223</Paragraphs>
  <Slides>28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0" baseType="lpstr">
      <vt:lpstr>Office 主题</vt:lpstr>
      <vt:lpstr>Office 主题​​</vt:lpstr>
      <vt:lpstr>PowerPoint 演示文稿</vt:lpstr>
      <vt:lpstr>PowerPoint 演示文稿</vt:lpstr>
      <vt:lpstr>2017最新的meta分析研究                    补钙改善BMD的相关影响因素</vt:lpstr>
      <vt:lpstr>钙增加BMD的效果主要受年龄和钙摄入量的影响</vt:lpstr>
      <vt:lpstr>年龄越大，钙摄入后增加BMD的效果越好</vt:lpstr>
      <vt:lpstr>钙摄入剂量越高，增加BMD的效果越好</vt:lpstr>
      <vt:lpstr>钙摄入剂量越高，增加BMD的速度也越快</vt:lpstr>
      <vt:lpstr>钙摄入时间越长，增加BMD的效果越好</vt:lpstr>
      <vt:lpstr>2016年NOF的Meta分析再次评估了补充钙和维生素D预防骨折的作用</vt:lpstr>
      <vt:lpstr>补充钙与维生素D，髋部骨折风险降低39%</vt:lpstr>
      <vt:lpstr>补充钙与维生素D，总体骨折风险降低14%</vt:lpstr>
      <vt:lpstr>PowerPoint 演示文稿</vt:lpstr>
      <vt:lpstr>2016年NOF支持的meta分析对钙与心血管疾病（CVD）风险进行了系统性评估</vt:lpstr>
      <vt:lpstr>纳入的随机对照研究显示： 补充1000-1200mg钙相比于安慰剂不增加CVD风险</vt:lpstr>
      <vt:lpstr>补钙与心血管死亡率：没有一致的剂量效应关系</vt:lpstr>
      <vt:lpstr>补钙与卒中风险和卒中死亡率： 无高度一致的剂量效应关系</vt:lpstr>
      <vt:lpstr>研究结论： 每天摄入钙2000-2500mg不增加CVD风险</vt:lpstr>
      <vt:lpstr> 2017年对三项大型队列研究的汇总分析： 评估了肾结石的相关风险因素</vt:lpstr>
      <vt:lpstr>高BMI，钙摄入量低等均可增加肾结石发生风险</vt:lpstr>
      <vt:lpstr>足量钙摄入降低肾结石风险</vt:lpstr>
      <vt:lpstr>一项为期5年的RCT显示： 足量钙摄入显著降低肾结石复发风险51%</vt:lpstr>
      <vt:lpstr>骨质疏松性骨折干预的专项管理 </vt:lpstr>
      <vt:lpstr>PowerPoint 演示文稿</vt:lpstr>
      <vt:lpstr>PowerPoint 演示文稿</vt:lpstr>
      <vt:lpstr>PowerPoint 演示文稿</vt:lpstr>
      <vt:lpstr>PowerPoint 演示文稿</vt:lpstr>
      <vt:lpstr>结论：坚持足量钙摄入，安心构筑骨健康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Xu, Nina</dc:creator>
  <cp:lastModifiedBy>Gu, Li</cp:lastModifiedBy>
  <cp:revision>834</cp:revision>
  <dcterms:created xsi:type="dcterms:W3CDTF">2017-05-05T03:11:59Z</dcterms:created>
  <dcterms:modified xsi:type="dcterms:W3CDTF">2017-10-12T02:02:20Z</dcterms:modified>
</cp:coreProperties>
</file>