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4"/>
  </p:notesMasterIdLst>
  <p:handoutMasterIdLst>
    <p:handoutMasterId r:id="rId45"/>
  </p:handoutMasterIdLst>
  <p:sldIdLst>
    <p:sldId id="485" r:id="rId2"/>
    <p:sldId id="654" r:id="rId3"/>
    <p:sldId id="655" r:id="rId4"/>
    <p:sldId id="656" r:id="rId5"/>
    <p:sldId id="657" r:id="rId6"/>
    <p:sldId id="658" r:id="rId7"/>
    <p:sldId id="659" r:id="rId8"/>
    <p:sldId id="662" r:id="rId9"/>
    <p:sldId id="664" r:id="rId10"/>
    <p:sldId id="665" r:id="rId11"/>
    <p:sldId id="666" r:id="rId12"/>
    <p:sldId id="667" r:id="rId13"/>
    <p:sldId id="668" r:id="rId14"/>
    <p:sldId id="669" r:id="rId15"/>
    <p:sldId id="670" r:id="rId16"/>
    <p:sldId id="671" r:id="rId17"/>
    <p:sldId id="686" r:id="rId18"/>
    <p:sldId id="687" r:id="rId19"/>
    <p:sldId id="688" r:id="rId20"/>
    <p:sldId id="689" r:id="rId21"/>
    <p:sldId id="690" r:id="rId22"/>
    <p:sldId id="691" r:id="rId23"/>
    <p:sldId id="692" r:id="rId24"/>
    <p:sldId id="693" r:id="rId25"/>
    <p:sldId id="694" r:id="rId26"/>
    <p:sldId id="672" r:id="rId27"/>
    <p:sldId id="673" r:id="rId28"/>
    <p:sldId id="675" r:id="rId29"/>
    <p:sldId id="676" r:id="rId30"/>
    <p:sldId id="677" r:id="rId31"/>
    <p:sldId id="678" r:id="rId32"/>
    <p:sldId id="679" r:id="rId33"/>
    <p:sldId id="680" r:id="rId34"/>
    <p:sldId id="681" r:id="rId35"/>
    <p:sldId id="625" r:id="rId36"/>
    <p:sldId id="626" r:id="rId37"/>
    <p:sldId id="682" r:id="rId38"/>
    <p:sldId id="683" r:id="rId39"/>
    <p:sldId id="629" r:id="rId40"/>
    <p:sldId id="630" r:id="rId41"/>
    <p:sldId id="631" r:id="rId42"/>
    <p:sldId id="638" r:id="rId43"/>
  </p:sldIdLst>
  <p:sldSz cx="9144000" cy="6858000" type="screen4x3"/>
  <p:notesSz cx="6699250" cy="9836150"/>
  <p:custDataLst>
    <p:tags r:id="rId46"/>
  </p:custDataLst>
  <p:defaultTextStyle>
    <a:defPPr>
      <a:defRPr lang="de-DE"/>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414" autoAdjust="0"/>
  </p:normalViewPr>
  <p:slideViewPr>
    <p:cSldViewPr snapToGrid="0" showGuides="1">
      <p:cViewPr>
        <p:scale>
          <a:sx n="70" d="100"/>
          <a:sy n="70" d="100"/>
        </p:scale>
        <p:origin x="-1410" y="-288"/>
      </p:cViewPr>
      <p:guideLst>
        <p:guide orient="horz" pos="2157"/>
        <p:guide pos="213"/>
        <p:guide pos="5565"/>
      </p:guideLst>
    </p:cSldViewPr>
  </p:slideViewPr>
  <p:notesTextViewPr>
    <p:cViewPr>
      <p:scale>
        <a:sx n="100" d="100"/>
        <a:sy n="100" d="100"/>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696E1A-625C-4971-ACCA-A369419467FC}" type="doc">
      <dgm:prSet loTypeId="urn:microsoft.com/office/officeart/2005/8/layout/radial5" loCatId="cycle" qsTypeId="urn:microsoft.com/office/officeart/2005/8/quickstyle/3d1" qsCatId="3D" csTypeId="urn:microsoft.com/office/officeart/2005/8/colors/accent6_5" csCatId="accent6" phldr="1"/>
      <dgm:spPr/>
      <dgm:t>
        <a:bodyPr/>
        <a:lstStyle/>
        <a:p>
          <a:endParaRPr lang="zh-CN" altLang="en-US"/>
        </a:p>
      </dgm:t>
    </dgm:pt>
    <dgm:pt modelId="{9A393FC0-6466-4464-BE68-07775FE40674}">
      <dgm:prSet phldrT="[文本]" custT="1"/>
      <dgm:spPr>
        <a:solidFill>
          <a:srgbClr val="0070C0"/>
        </a:solidFill>
      </dgm:spPr>
      <dgm:t>
        <a:bodyPr/>
        <a:lstStyle/>
        <a:p>
          <a:r>
            <a:rPr lang="zh-CN" altLang="en-US" sz="2400" b="1" dirty="0" smtClean="0">
              <a:latin typeface="微软雅黑" pitchFamily="34" charset="-122"/>
              <a:ea typeface="微软雅黑" pitchFamily="34" charset="-122"/>
              <a:cs typeface="Arial" pitchFamily="34" charset="0"/>
            </a:rPr>
            <a:t>降压药物</a:t>
          </a:r>
          <a:endParaRPr lang="zh-CN" altLang="en-US" sz="2400" b="1" dirty="0">
            <a:latin typeface="微软雅黑" pitchFamily="34" charset="-122"/>
            <a:ea typeface="微软雅黑" pitchFamily="34" charset="-122"/>
          </a:endParaRPr>
        </a:p>
      </dgm:t>
    </dgm:pt>
    <dgm:pt modelId="{4A52B05B-DF02-4610-B91E-872880D1F29A}" type="parTrans" cxnId="{369BF4AB-7F10-4904-94C9-0C3A45D4C3C1}">
      <dgm:prSet/>
      <dgm:spPr/>
      <dgm:t>
        <a:bodyPr/>
        <a:lstStyle/>
        <a:p>
          <a:endParaRPr lang="zh-CN" altLang="en-US"/>
        </a:p>
      </dgm:t>
    </dgm:pt>
    <dgm:pt modelId="{06A65B06-6C96-4CF8-9F2E-1F60D240E59B}" type="sibTrans" cxnId="{369BF4AB-7F10-4904-94C9-0C3A45D4C3C1}">
      <dgm:prSet/>
      <dgm:spPr/>
      <dgm:t>
        <a:bodyPr/>
        <a:lstStyle/>
        <a:p>
          <a:endParaRPr lang="zh-CN" altLang="en-US"/>
        </a:p>
      </dgm:t>
    </dgm:pt>
    <dgm:pt modelId="{8857CE30-4E66-4518-8E0D-E7F98F01468E}">
      <dgm:prSet phldrT="[文本]" custT="1"/>
      <dgm:spPr>
        <a:solidFill>
          <a:srgbClr val="00B0F0"/>
        </a:solidFill>
      </dgm:spPr>
      <dgm:t>
        <a:bodyPr/>
        <a:lstStyle/>
        <a:p>
          <a:r>
            <a:rPr lang="zh-CN" altLang="en-US" sz="1400" b="1" dirty="0" smtClean="0">
              <a:latin typeface="Times New Roman" pitchFamily="18" charset="0"/>
              <a:ea typeface="微软雅黑" pitchFamily="34" charset="-122"/>
              <a:cs typeface="Times New Roman" pitchFamily="18" charset="0"/>
            </a:rPr>
            <a:t>钙拮抗剂（</a:t>
          </a:r>
          <a:r>
            <a:rPr lang="en-US" altLang="zh-CN" sz="1400" b="1" dirty="0" smtClean="0">
              <a:latin typeface="Times New Roman" pitchFamily="18" charset="0"/>
              <a:ea typeface="微软雅黑" pitchFamily="34" charset="-122"/>
              <a:cs typeface="Times New Roman" pitchFamily="18" charset="0"/>
            </a:rPr>
            <a:t>CCB)</a:t>
          </a:r>
          <a:endParaRPr lang="zh-CN" altLang="en-US" sz="1400" b="1" dirty="0">
            <a:latin typeface="Times New Roman" pitchFamily="18" charset="0"/>
            <a:ea typeface="微软雅黑" pitchFamily="34" charset="-122"/>
            <a:cs typeface="Times New Roman" pitchFamily="18" charset="0"/>
          </a:endParaRPr>
        </a:p>
      </dgm:t>
    </dgm:pt>
    <dgm:pt modelId="{B222DFE0-8ABC-4BFF-B987-5AF548254EB4}" type="parTrans" cxnId="{7FFDEFA1-E58B-4ABC-86F1-64201439A3F1}">
      <dgm:prSet/>
      <dgm:spPr/>
      <dgm:t>
        <a:bodyPr/>
        <a:lstStyle/>
        <a:p>
          <a:endParaRPr lang="zh-CN" altLang="en-US"/>
        </a:p>
      </dgm:t>
    </dgm:pt>
    <dgm:pt modelId="{1F4A3DB6-B2E3-4D81-80FF-79BA305ADD5F}" type="sibTrans" cxnId="{7FFDEFA1-E58B-4ABC-86F1-64201439A3F1}">
      <dgm:prSet/>
      <dgm:spPr/>
      <dgm:t>
        <a:bodyPr/>
        <a:lstStyle/>
        <a:p>
          <a:endParaRPr lang="zh-CN" altLang="en-US"/>
        </a:p>
      </dgm:t>
    </dgm:pt>
    <dgm:pt modelId="{33387A34-BB84-48F9-B723-D6A8CA6E7336}">
      <dgm:prSet phldrT="[文本]" custT="1"/>
      <dgm:spPr>
        <a:solidFill>
          <a:srgbClr val="7030A0"/>
        </a:solidFill>
      </dgm:spPr>
      <dgm:t>
        <a:bodyPr/>
        <a:lstStyle/>
        <a:p>
          <a:r>
            <a:rPr lang="zh-CN" altLang="en-US" sz="1400" b="1" dirty="0" smtClean="0">
              <a:latin typeface="Times New Roman" pitchFamily="18" charset="0"/>
              <a:ea typeface="微软雅黑" pitchFamily="34" charset="-122"/>
              <a:cs typeface="Times New Roman" pitchFamily="18" charset="0"/>
            </a:rPr>
            <a:t>利尿药</a:t>
          </a:r>
          <a:endParaRPr lang="zh-CN" altLang="en-US" sz="1400" b="1" dirty="0">
            <a:latin typeface="Times New Roman" pitchFamily="18" charset="0"/>
            <a:ea typeface="微软雅黑" pitchFamily="34" charset="-122"/>
            <a:cs typeface="Times New Roman" pitchFamily="18" charset="0"/>
          </a:endParaRPr>
        </a:p>
      </dgm:t>
    </dgm:pt>
    <dgm:pt modelId="{729783A7-7A76-4C75-BA7A-FC0E31034807}" type="parTrans" cxnId="{FF339EFD-B02A-4654-9067-D36B879A61DD}">
      <dgm:prSet/>
      <dgm:spPr/>
      <dgm:t>
        <a:bodyPr/>
        <a:lstStyle/>
        <a:p>
          <a:endParaRPr lang="zh-CN" altLang="en-US"/>
        </a:p>
      </dgm:t>
    </dgm:pt>
    <dgm:pt modelId="{9A8B8B17-2186-4402-9F7F-FBB498E924A7}" type="sibTrans" cxnId="{FF339EFD-B02A-4654-9067-D36B879A61DD}">
      <dgm:prSet/>
      <dgm:spPr/>
      <dgm:t>
        <a:bodyPr/>
        <a:lstStyle/>
        <a:p>
          <a:endParaRPr lang="zh-CN" altLang="en-US"/>
        </a:p>
      </dgm:t>
    </dgm:pt>
    <dgm:pt modelId="{D40858EC-C4A3-4987-89CE-DF97AD3C620A}">
      <dgm:prSet phldrT="[文本]" custT="1"/>
      <dgm:spPr>
        <a:solidFill>
          <a:schemeClr val="accent6">
            <a:lumMod val="50000"/>
          </a:schemeClr>
        </a:solidFill>
      </dgm:spPr>
      <dgm:t>
        <a:bodyPr/>
        <a:lstStyle/>
        <a:p>
          <a:r>
            <a:rPr lang="el-GR" altLang="zh-CN" sz="1400" b="1" dirty="0" smtClean="0">
              <a:latin typeface="Times New Roman" pitchFamily="18" charset="0"/>
              <a:ea typeface="微软雅黑" pitchFamily="34" charset="-122"/>
              <a:cs typeface="Times New Roman" pitchFamily="18" charset="0"/>
            </a:rPr>
            <a:t>β</a:t>
          </a:r>
          <a:r>
            <a:rPr lang="zh-CN" altLang="en-US" sz="1400" b="1" dirty="0" smtClean="0">
              <a:latin typeface="Times New Roman" pitchFamily="18" charset="0"/>
              <a:ea typeface="微软雅黑" pitchFamily="34" charset="-122"/>
              <a:cs typeface="Times New Roman" pitchFamily="18" charset="0"/>
            </a:rPr>
            <a:t>受体阻滞剂</a:t>
          </a:r>
          <a:endParaRPr lang="zh-CN" altLang="en-US" sz="1400" b="1" dirty="0">
            <a:latin typeface="Times New Roman" pitchFamily="18" charset="0"/>
            <a:ea typeface="微软雅黑" pitchFamily="34" charset="-122"/>
            <a:cs typeface="Times New Roman" pitchFamily="18" charset="0"/>
          </a:endParaRPr>
        </a:p>
      </dgm:t>
    </dgm:pt>
    <dgm:pt modelId="{94138865-81DD-4226-9337-B38C05ECE3DB}" type="parTrans" cxnId="{1243B1E2-8A87-479C-8204-B2085A04FCB4}">
      <dgm:prSet/>
      <dgm:spPr/>
      <dgm:t>
        <a:bodyPr/>
        <a:lstStyle/>
        <a:p>
          <a:endParaRPr lang="zh-CN" altLang="en-US"/>
        </a:p>
      </dgm:t>
    </dgm:pt>
    <dgm:pt modelId="{A8319AE0-0651-416D-BC3F-D093F472FA1D}" type="sibTrans" cxnId="{1243B1E2-8A87-479C-8204-B2085A04FCB4}">
      <dgm:prSet/>
      <dgm:spPr/>
      <dgm:t>
        <a:bodyPr/>
        <a:lstStyle/>
        <a:p>
          <a:endParaRPr lang="zh-CN" altLang="en-US"/>
        </a:p>
      </dgm:t>
    </dgm:pt>
    <dgm:pt modelId="{BED47EA8-B9CD-4256-89A3-D024015DBC68}">
      <dgm:prSet phldrT="[文本]" custT="1"/>
      <dgm:spPr>
        <a:solidFill>
          <a:srgbClr val="FF9933"/>
        </a:solidFill>
      </dgm:spPr>
      <dgm:t>
        <a:bodyPr/>
        <a:lstStyle/>
        <a:p>
          <a:r>
            <a:rPr lang="zh-CN" altLang="en-US" sz="1400" b="1" dirty="0" smtClean="0">
              <a:latin typeface="Times New Roman" pitchFamily="18" charset="0"/>
              <a:ea typeface="微软雅黑" pitchFamily="34" charset="-122"/>
              <a:cs typeface="Times New Roman" pitchFamily="18" charset="0"/>
            </a:rPr>
            <a:t>血管紧张素转换酶抑制剂（</a:t>
          </a:r>
          <a:r>
            <a:rPr lang="en-US" altLang="zh-CN" sz="1400" b="1" dirty="0" smtClean="0">
              <a:latin typeface="Times New Roman" pitchFamily="18" charset="0"/>
              <a:ea typeface="微软雅黑" pitchFamily="34" charset="-122"/>
              <a:cs typeface="Times New Roman" pitchFamily="18" charset="0"/>
            </a:rPr>
            <a:t>ACEI)</a:t>
          </a:r>
          <a:endParaRPr lang="zh-CN" altLang="en-US" sz="1400" b="1" dirty="0">
            <a:latin typeface="Times New Roman" pitchFamily="18" charset="0"/>
            <a:ea typeface="微软雅黑" pitchFamily="34" charset="-122"/>
            <a:cs typeface="Times New Roman" pitchFamily="18" charset="0"/>
          </a:endParaRPr>
        </a:p>
      </dgm:t>
    </dgm:pt>
    <dgm:pt modelId="{6D0EB59E-EA67-48DF-B714-99124A36249C}" type="parTrans" cxnId="{F36D261C-A145-497B-8BAD-B183EBCF5919}">
      <dgm:prSet/>
      <dgm:spPr/>
      <dgm:t>
        <a:bodyPr/>
        <a:lstStyle/>
        <a:p>
          <a:endParaRPr lang="zh-CN" altLang="en-US"/>
        </a:p>
      </dgm:t>
    </dgm:pt>
    <dgm:pt modelId="{D2121D7F-79EA-4B91-BB3A-607E01C7E671}" type="sibTrans" cxnId="{F36D261C-A145-497B-8BAD-B183EBCF5919}">
      <dgm:prSet/>
      <dgm:spPr/>
      <dgm:t>
        <a:bodyPr/>
        <a:lstStyle/>
        <a:p>
          <a:endParaRPr lang="zh-CN" altLang="en-US"/>
        </a:p>
      </dgm:t>
    </dgm:pt>
    <dgm:pt modelId="{FDC01CBE-8003-4E7D-8648-261088EC11F3}">
      <dgm:prSet phldrT="[文本]" custT="1"/>
      <dgm:spPr>
        <a:solidFill>
          <a:schemeClr val="bg2">
            <a:lumMod val="75000"/>
          </a:schemeClr>
        </a:solidFill>
      </dgm:spPr>
      <dgm:t>
        <a:bodyPr/>
        <a:lstStyle/>
        <a:p>
          <a:r>
            <a:rPr lang="zh-CN" altLang="en-US" sz="1400" b="1" dirty="0" smtClean="0">
              <a:latin typeface="Times New Roman" pitchFamily="18" charset="0"/>
              <a:ea typeface="微软雅黑" pitchFamily="34" charset="-122"/>
              <a:cs typeface="Times New Roman" pitchFamily="18" charset="0"/>
            </a:rPr>
            <a:t>血管紧张素</a:t>
          </a:r>
          <a:r>
            <a:rPr lang="en-US" altLang="zh-CN" sz="1400" b="1" dirty="0" smtClean="0">
              <a:latin typeface="Times New Roman" pitchFamily="18" charset="0"/>
              <a:ea typeface="微软雅黑" pitchFamily="34" charset="-122"/>
              <a:cs typeface="Times New Roman" pitchFamily="18" charset="0"/>
            </a:rPr>
            <a:t>II</a:t>
          </a:r>
          <a:r>
            <a:rPr lang="zh-CN" altLang="en-US" sz="1400" b="1" dirty="0" smtClean="0">
              <a:latin typeface="Times New Roman" pitchFamily="18" charset="0"/>
              <a:ea typeface="微软雅黑" pitchFamily="34" charset="-122"/>
              <a:cs typeface="Times New Roman" pitchFamily="18" charset="0"/>
            </a:rPr>
            <a:t>受体拮抗剂（</a:t>
          </a:r>
          <a:r>
            <a:rPr lang="en-US" altLang="zh-CN" sz="1400" b="1" dirty="0" smtClean="0">
              <a:latin typeface="Times New Roman" pitchFamily="18" charset="0"/>
              <a:ea typeface="微软雅黑" pitchFamily="34" charset="-122"/>
              <a:cs typeface="Times New Roman" pitchFamily="18" charset="0"/>
            </a:rPr>
            <a:t>ARB)</a:t>
          </a:r>
          <a:endParaRPr lang="zh-CN" altLang="en-US" sz="1400" b="1" dirty="0">
            <a:latin typeface="Times New Roman" pitchFamily="18" charset="0"/>
            <a:ea typeface="微软雅黑" pitchFamily="34" charset="-122"/>
            <a:cs typeface="Times New Roman" pitchFamily="18" charset="0"/>
          </a:endParaRPr>
        </a:p>
      </dgm:t>
    </dgm:pt>
    <dgm:pt modelId="{54E99D7B-2CFF-4A3D-AC1E-421A0C3EE4E8}" type="parTrans" cxnId="{09119F87-D11D-4BD4-896F-A354616D01E6}">
      <dgm:prSet/>
      <dgm:spPr/>
      <dgm:t>
        <a:bodyPr/>
        <a:lstStyle/>
        <a:p>
          <a:endParaRPr lang="zh-CN" altLang="en-US"/>
        </a:p>
      </dgm:t>
    </dgm:pt>
    <dgm:pt modelId="{A60C4F68-6B26-4938-8C09-4FBF52306DE9}" type="sibTrans" cxnId="{09119F87-D11D-4BD4-896F-A354616D01E6}">
      <dgm:prSet/>
      <dgm:spPr/>
      <dgm:t>
        <a:bodyPr/>
        <a:lstStyle/>
        <a:p>
          <a:endParaRPr lang="zh-CN" altLang="en-US"/>
        </a:p>
      </dgm:t>
    </dgm:pt>
    <dgm:pt modelId="{F467C53F-8ADA-4E81-829D-BDC132DDBF6B}">
      <dgm:prSet phldrT="[文本]" custT="1"/>
      <dgm:spPr>
        <a:solidFill>
          <a:srgbClr val="92D050"/>
        </a:solidFill>
      </dgm:spPr>
      <dgm:t>
        <a:bodyPr/>
        <a:lstStyle/>
        <a:p>
          <a:r>
            <a:rPr lang="en-US" altLang="zh-CN" sz="1400" dirty="0" smtClean="0">
              <a:latin typeface="Times New Roman" pitchFamily="18" charset="0"/>
              <a:ea typeface="微软雅黑" pitchFamily="34" charset="-122"/>
              <a:cs typeface="Times New Roman" pitchFamily="18" charset="0"/>
            </a:rPr>
            <a:t>α</a:t>
          </a:r>
          <a:r>
            <a:rPr lang="zh-CN" altLang="en-US" sz="1400" dirty="0" smtClean="0">
              <a:latin typeface="Times New Roman" pitchFamily="18" charset="0"/>
              <a:ea typeface="微软雅黑" pitchFamily="34" charset="-122"/>
              <a:cs typeface="Times New Roman" pitchFamily="18" charset="0"/>
            </a:rPr>
            <a:t>受体阻滞剂</a:t>
          </a:r>
          <a:endParaRPr lang="zh-CN" altLang="en-US" sz="1400" dirty="0">
            <a:latin typeface="Times New Roman" pitchFamily="18" charset="0"/>
            <a:ea typeface="微软雅黑" pitchFamily="34" charset="-122"/>
            <a:cs typeface="Times New Roman" pitchFamily="18" charset="0"/>
          </a:endParaRPr>
        </a:p>
      </dgm:t>
    </dgm:pt>
    <dgm:pt modelId="{2F60A717-689A-489E-8103-98216879211C}" type="parTrans" cxnId="{2E41BA44-8AA7-4AC9-894D-804CC3042717}">
      <dgm:prSet/>
      <dgm:spPr/>
      <dgm:t>
        <a:bodyPr/>
        <a:lstStyle/>
        <a:p>
          <a:endParaRPr lang="zh-CN" altLang="en-US"/>
        </a:p>
      </dgm:t>
    </dgm:pt>
    <dgm:pt modelId="{D0128783-26E6-445E-AEDF-8B7A00A43117}" type="sibTrans" cxnId="{2E41BA44-8AA7-4AC9-894D-804CC3042717}">
      <dgm:prSet/>
      <dgm:spPr/>
      <dgm:t>
        <a:bodyPr/>
        <a:lstStyle/>
        <a:p>
          <a:endParaRPr lang="zh-CN" altLang="en-US"/>
        </a:p>
      </dgm:t>
    </dgm:pt>
    <dgm:pt modelId="{ECD1B2D6-04FB-440E-A381-597ACE9D653F}" type="pres">
      <dgm:prSet presAssocID="{E7696E1A-625C-4971-ACCA-A369419467FC}" presName="Name0" presStyleCnt="0">
        <dgm:presLayoutVars>
          <dgm:chMax val="1"/>
          <dgm:dir/>
          <dgm:animLvl val="ctr"/>
          <dgm:resizeHandles val="exact"/>
        </dgm:presLayoutVars>
      </dgm:prSet>
      <dgm:spPr/>
      <dgm:t>
        <a:bodyPr/>
        <a:lstStyle/>
        <a:p>
          <a:endParaRPr lang="zh-CN" altLang="en-US"/>
        </a:p>
      </dgm:t>
    </dgm:pt>
    <dgm:pt modelId="{3E83F539-BB92-4E1E-8B22-5F0B376D1527}" type="pres">
      <dgm:prSet presAssocID="{9A393FC0-6466-4464-BE68-07775FE40674}" presName="centerShape" presStyleLbl="node0" presStyleIdx="0" presStyleCnt="1"/>
      <dgm:spPr/>
      <dgm:t>
        <a:bodyPr/>
        <a:lstStyle/>
        <a:p>
          <a:endParaRPr lang="zh-CN" altLang="en-US"/>
        </a:p>
      </dgm:t>
    </dgm:pt>
    <dgm:pt modelId="{85A5F4C9-296D-4F74-9CAA-9823C6C81BCB}" type="pres">
      <dgm:prSet presAssocID="{B222DFE0-8ABC-4BFF-B987-5AF548254EB4}" presName="parTrans" presStyleLbl="sibTrans2D1" presStyleIdx="0" presStyleCnt="6"/>
      <dgm:spPr/>
      <dgm:t>
        <a:bodyPr/>
        <a:lstStyle/>
        <a:p>
          <a:endParaRPr lang="zh-CN" altLang="en-US"/>
        </a:p>
      </dgm:t>
    </dgm:pt>
    <dgm:pt modelId="{B3F7150B-2414-4BC3-AD88-C27812C1AA97}" type="pres">
      <dgm:prSet presAssocID="{B222DFE0-8ABC-4BFF-B987-5AF548254EB4}" presName="connectorText" presStyleLbl="sibTrans2D1" presStyleIdx="0" presStyleCnt="6"/>
      <dgm:spPr/>
      <dgm:t>
        <a:bodyPr/>
        <a:lstStyle/>
        <a:p>
          <a:endParaRPr lang="zh-CN" altLang="en-US"/>
        </a:p>
      </dgm:t>
    </dgm:pt>
    <dgm:pt modelId="{C2FF3A4A-9A9B-4D87-BFEF-16D19DDF691E}" type="pres">
      <dgm:prSet presAssocID="{8857CE30-4E66-4518-8E0D-E7F98F01468E}" presName="node" presStyleLbl="node1" presStyleIdx="0" presStyleCnt="6">
        <dgm:presLayoutVars>
          <dgm:bulletEnabled val="1"/>
        </dgm:presLayoutVars>
      </dgm:prSet>
      <dgm:spPr/>
      <dgm:t>
        <a:bodyPr/>
        <a:lstStyle/>
        <a:p>
          <a:endParaRPr lang="zh-CN" altLang="en-US"/>
        </a:p>
      </dgm:t>
    </dgm:pt>
    <dgm:pt modelId="{3642BF46-1C6B-4E88-9451-E9FC2E92F86E}" type="pres">
      <dgm:prSet presAssocID="{729783A7-7A76-4C75-BA7A-FC0E31034807}" presName="parTrans" presStyleLbl="sibTrans2D1" presStyleIdx="1" presStyleCnt="6"/>
      <dgm:spPr/>
      <dgm:t>
        <a:bodyPr/>
        <a:lstStyle/>
        <a:p>
          <a:endParaRPr lang="zh-CN" altLang="en-US"/>
        </a:p>
      </dgm:t>
    </dgm:pt>
    <dgm:pt modelId="{14730F0E-03D9-4AD2-B0CE-484F62D9FA74}" type="pres">
      <dgm:prSet presAssocID="{729783A7-7A76-4C75-BA7A-FC0E31034807}" presName="connectorText" presStyleLbl="sibTrans2D1" presStyleIdx="1" presStyleCnt="6"/>
      <dgm:spPr/>
      <dgm:t>
        <a:bodyPr/>
        <a:lstStyle/>
        <a:p>
          <a:endParaRPr lang="zh-CN" altLang="en-US"/>
        </a:p>
      </dgm:t>
    </dgm:pt>
    <dgm:pt modelId="{EA88F77E-F829-4EF3-B336-B78E726BF5C3}" type="pres">
      <dgm:prSet presAssocID="{33387A34-BB84-48F9-B723-D6A8CA6E7336}" presName="node" presStyleLbl="node1" presStyleIdx="1" presStyleCnt="6">
        <dgm:presLayoutVars>
          <dgm:bulletEnabled val="1"/>
        </dgm:presLayoutVars>
      </dgm:prSet>
      <dgm:spPr/>
      <dgm:t>
        <a:bodyPr/>
        <a:lstStyle/>
        <a:p>
          <a:endParaRPr lang="zh-CN" altLang="en-US"/>
        </a:p>
      </dgm:t>
    </dgm:pt>
    <dgm:pt modelId="{6BA4A2BE-157E-401C-A9E4-B03DDCF9046D}" type="pres">
      <dgm:prSet presAssocID="{94138865-81DD-4226-9337-B38C05ECE3DB}" presName="parTrans" presStyleLbl="sibTrans2D1" presStyleIdx="2" presStyleCnt="6"/>
      <dgm:spPr/>
      <dgm:t>
        <a:bodyPr/>
        <a:lstStyle/>
        <a:p>
          <a:endParaRPr lang="zh-CN" altLang="en-US"/>
        </a:p>
      </dgm:t>
    </dgm:pt>
    <dgm:pt modelId="{08F08249-FF9F-41DE-9783-39AB028B786B}" type="pres">
      <dgm:prSet presAssocID="{94138865-81DD-4226-9337-B38C05ECE3DB}" presName="connectorText" presStyleLbl="sibTrans2D1" presStyleIdx="2" presStyleCnt="6"/>
      <dgm:spPr/>
      <dgm:t>
        <a:bodyPr/>
        <a:lstStyle/>
        <a:p>
          <a:endParaRPr lang="zh-CN" altLang="en-US"/>
        </a:p>
      </dgm:t>
    </dgm:pt>
    <dgm:pt modelId="{8DD851B6-7FF3-4D79-AD83-5A438924E306}" type="pres">
      <dgm:prSet presAssocID="{D40858EC-C4A3-4987-89CE-DF97AD3C620A}" presName="node" presStyleLbl="node1" presStyleIdx="2" presStyleCnt="6">
        <dgm:presLayoutVars>
          <dgm:bulletEnabled val="1"/>
        </dgm:presLayoutVars>
      </dgm:prSet>
      <dgm:spPr/>
      <dgm:t>
        <a:bodyPr/>
        <a:lstStyle/>
        <a:p>
          <a:endParaRPr lang="zh-CN" altLang="en-US"/>
        </a:p>
      </dgm:t>
    </dgm:pt>
    <dgm:pt modelId="{4D1A6279-1752-4E48-B22B-DA451CEF0F59}" type="pres">
      <dgm:prSet presAssocID="{6D0EB59E-EA67-48DF-B714-99124A36249C}" presName="parTrans" presStyleLbl="sibTrans2D1" presStyleIdx="3" presStyleCnt="6"/>
      <dgm:spPr/>
      <dgm:t>
        <a:bodyPr/>
        <a:lstStyle/>
        <a:p>
          <a:endParaRPr lang="zh-CN" altLang="en-US"/>
        </a:p>
      </dgm:t>
    </dgm:pt>
    <dgm:pt modelId="{65F5C588-1468-4E37-929A-8D403D2CDB6C}" type="pres">
      <dgm:prSet presAssocID="{6D0EB59E-EA67-48DF-B714-99124A36249C}" presName="connectorText" presStyleLbl="sibTrans2D1" presStyleIdx="3" presStyleCnt="6"/>
      <dgm:spPr/>
      <dgm:t>
        <a:bodyPr/>
        <a:lstStyle/>
        <a:p>
          <a:endParaRPr lang="zh-CN" altLang="en-US"/>
        </a:p>
      </dgm:t>
    </dgm:pt>
    <dgm:pt modelId="{24DFC683-335D-429B-8AF1-26F57D15B2A2}" type="pres">
      <dgm:prSet presAssocID="{BED47EA8-B9CD-4256-89A3-D024015DBC68}" presName="node" presStyleLbl="node1" presStyleIdx="3" presStyleCnt="6">
        <dgm:presLayoutVars>
          <dgm:bulletEnabled val="1"/>
        </dgm:presLayoutVars>
      </dgm:prSet>
      <dgm:spPr/>
      <dgm:t>
        <a:bodyPr/>
        <a:lstStyle/>
        <a:p>
          <a:endParaRPr lang="zh-CN" altLang="en-US"/>
        </a:p>
      </dgm:t>
    </dgm:pt>
    <dgm:pt modelId="{1AA5790E-D2EA-46A4-A365-E31474DCEAD2}" type="pres">
      <dgm:prSet presAssocID="{54E99D7B-2CFF-4A3D-AC1E-421A0C3EE4E8}" presName="parTrans" presStyleLbl="sibTrans2D1" presStyleIdx="4" presStyleCnt="6"/>
      <dgm:spPr/>
      <dgm:t>
        <a:bodyPr/>
        <a:lstStyle/>
        <a:p>
          <a:endParaRPr lang="zh-CN" altLang="en-US"/>
        </a:p>
      </dgm:t>
    </dgm:pt>
    <dgm:pt modelId="{439E627E-0215-43BE-BAA3-9D33CD9F3C2D}" type="pres">
      <dgm:prSet presAssocID="{54E99D7B-2CFF-4A3D-AC1E-421A0C3EE4E8}" presName="connectorText" presStyleLbl="sibTrans2D1" presStyleIdx="4" presStyleCnt="6"/>
      <dgm:spPr/>
      <dgm:t>
        <a:bodyPr/>
        <a:lstStyle/>
        <a:p>
          <a:endParaRPr lang="zh-CN" altLang="en-US"/>
        </a:p>
      </dgm:t>
    </dgm:pt>
    <dgm:pt modelId="{C05444C5-98DD-4FE9-9C4C-C4A12350CACA}" type="pres">
      <dgm:prSet presAssocID="{FDC01CBE-8003-4E7D-8648-261088EC11F3}" presName="node" presStyleLbl="node1" presStyleIdx="4" presStyleCnt="6">
        <dgm:presLayoutVars>
          <dgm:bulletEnabled val="1"/>
        </dgm:presLayoutVars>
      </dgm:prSet>
      <dgm:spPr/>
      <dgm:t>
        <a:bodyPr/>
        <a:lstStyle/>
        <a:p>
          <a:endParaRPr lang="zh-CN" altLang="en-US"/>
        </a:p>
      </dgm:t>
    </dgm:pt>
    <dgm:pt modelId="{8020CB0A-BC0E-40A0-A21D-3896FBA7846E}" type="pres">
      <dgm:prSet presAssocID="{2F60A717-689A-489E-8103-98216879211C}" presName="parTrans" presStyleLbl="sibTrans2D1" presStyleIdx="5" presStyleCnt="6"/>
      <dgm:spPr/>
      <dgm:t>
        <a:bodyPr/>
        <a:lstStyle/>
        <a:p>
          <a:endParaRPr lang="zh-CN" altLang="en-US"/>
        </a:p>
      </dgm:t>
    </dgm:pt>
    <dgm:pt modelId="{6191D588-1232-4FB9-AE9D-D9D09CA62A64}" type="pres">
      <dgm:prSet presAssocID="{2F60A717-689A-489E-8103-98216879211C}" presName="connectorText" presStyleLbl="sibTrans2D1" presStyleIdx="5" presStyleCnt="6"/>
      <dgm:spPr/>
      <dgm:t>
        <a:bodyPr/>
        <a:lstStyle/>
        <a:p>
          <a:endParaRPr lang="zh-CN" altLang="en-US"/>
        </a:p>
      </dgm:t>
    </dgm:pt>
    <dgm:pt modelId="{17E026EA-AB83-46AE-AD41-4EF62A0D4EC7}" type="pres">
      <dgm:prSet presAssocID="{F467C53F-8ADA-4E81-829D-BDC132DDBF6B}" presName="node" presStyleLbl="node1" presStyleIdx="5" presStyleCnt="6">
        <dgm:presLayoutVars>
          <dgm:bulletEnabled val="1"/>
        </dgm:presLayoutVars>
      </dgm:prSet>
      <dgm:spPr/>
      <dgm:t>
        <a:bodyPr/>
        <a:lstStyle/>
        <a:p>
          <a:endParaRPr lang="zh-CN" altLang="en-US"/>
        </a:p>
      </dgm:t>
    </dgm:pt>
  </dgm:ptLst>
  <dgm:cxnLst>
    <dgm:cxn modelId="{0E6692FE-D936-4253-BAB4-EA9CFBB7800B}" type="presOf" srcId="{2F60A717-689A-489E-8103-98216879211C}" destId="{6191D588-1232-4FB9-AE9D-D9D09CA62A64}" srcOrd="1" destOrd="0" presId="urn:microsoft.com/office/officeart/2005/8/layout/radial5"/>
    <dgm:cxn modelId="{369BF4AB-7F10-4904-94C9-0C3A45D4C3C1}" srcId="{E7696E1A-625C-4971-ACCA-A369419467FC}" destId="{9A393FC0-6466-4464-BE68-07775FE40674}" srcOrd="0" destOrd="0" parTransId="{4A52B05B-DF02-4610-B91E-872880D1F29A}" sibTransId="{06A65B06-6C96-4CF8-9F2E-1F60D240E59B}"/>
    <dgm:cxn modelId="{AD62076B-83CE-4342-8262-7CEB142725C3}" type="presOf" srcId="{8857CE30-4E66-4518-8E0D-E7F98F01468E}" destId="{C2FF3A4A-9A9B-4D87-BFEF-16D19DDF691E}" srcOrd="0" destOrd="0" presId="urn:microsoft.com/office/officeart/2005/8/layout/radial5"/>
    <dgm:cxn modelId="{1EBD3849-F8C9-41BA-B306-60DEAEC917A3}" type="presOf" srcId="{E7696E1A-625C-4971-ACCA-A369419467FC}" destId="{ECD1B2D6-04FB-440E-A381-597ACE9D653F}" srcOrd="0" destOrd="0" presId="urn:microsoft.com/office/officeart/2005/8/layout/radial5"/>
    <dgm:cxn modelId="{52B2AA1F-3ECA-4928-A9AD-D155A2395E0B}" type="presOf" srcId="{9A393FC0-6466-4464-BE68-07775FE40674}" destId="{3E83F539-BB92-4E1E-8B22-5F0B376D1527}" srcOrd="0" destOrd="0" presId="urn:microsoft.com/office/officeart/2005/8/layout/radial5"/>
    <dgm:cxn modelId="{13B3C634-934C-4816-9B05-65AE82AAE087}" type="presOf" srcId="{6D0EB59E-EA67-48DF-B714-99124A36249C}" destId="{4D1A6279-1752-4E48-B22B-DA451CEF0F59}" srcOrd="0" destOrd="0" presId="urn:microsoft.com/office/officeart/2005/8/layout/radial5"/>
    <dgm:cxn modelId="{6533F876-F22B-4069-836A-0E835C39F4C6}" type="presOf" srcId="{F467C53F-8ADA-4E81-829D-BDC132DDBF6B}" destId="{17E026EA-AB83-46AE-AD41-4EF62A0D4EC7}" srcOrd="0" destOrd="0" presId="urn:microsoft.com/office/officeart/2005/8/layout/radial5"/>
    <dgm:cxn modelId="{D988BAA0-3318-493D-86BD-B3FED818CF56}" type="presOf" srcId="{54E99D7B-2CFF-4A3D-AC1E-421A0C3EE4E8}" destId="{439E627E-0215-43BE-BAA3-9D33CD9F3C2D}" srcOrd="1" destOrd="0" presId="urn:microsoft.com/office/officeart/2005/8/layout/radial5"/>
    <dgm:cxn modelId="{00653492-2F87-4A84-AF9F-0D549A66FAE6}" type="presOf" srcId="{D40858EC-C4A3-4987-89CE-DF97AD3C620A}" destId="{8DD851B6-7FF3-4D79-AD83-5A438924E306}" srcOrd="0" destOrd="0" presId="urn:microsoft.com/office/officeart/2005/8/layout/radial5"/>
    <dgm:cxn modelId="{8559F790-CFB4-4A35-82B1-748167813AA0}" type="presOf" srcId="{BED47EA8-B9CD-4256-89A3-D024015DBC68}" destId="{24DFC683-335D-429B-8AF1-26F57D15B2A2}" srcOrd="0" destOrd="0" presId="urn:microsoft.com/office/officeart/2005/8/layout/radial5"/>
    <dgm:cxn modelId="{2E41BA44-8AA7-4AC9-894D-804CC3042717}" srcId="{9A393FC0-6466-4464-BE68-07775FE40674}" destId="{F467C53F-8ADA-4E81-829D-BDC132DDBF6B}" srcOrd="5" destOrd="0" parTransId="{2F60A717-689A-489E-8103-98216879211C}" sibTransId="{D0128783-26E6-445E-AEDF-8B7A00A43117}"/>
    <dgm:cxn modelId="{4D7E5704-37C5-437C-90CE-84CCFA8B8577}" type="presOf" srcId="{729783A7-7A76-4C75-BA7A-FC0E31034807}" destId="{3642BF46-1C6B-4E88-9451-E9FC2E92F86E}" srcOrd="0" destOrd="0" presId="urn:microsoft.com/office/officeart/2005/8/layout/radial5"/>
    <dgm:cxn modelId="{9908A0C8-E0BC-4A2B-9905-8EA184A70B3B}" type="presOf" srcId="{6D0EB59E-EA67-48DF-B714-99124A36249C}" destId="{65F5C588-1468-4E37-929A-8D403D2CDB6C}" srcOrd="1" destOrd="0" presId="urn:microsoft.com/office/officeart/2005/8/layout/radial5"/>
    <dgm:cxn modelId="{3D25F92B-462B-4993-A6AD-DB44927A3A55}" type="presOf" srcId="{54E99D7B-2CFF-4A3D-AC1E-421A0C3EE4E8}" destId="{1AA5790E-D2EA-46A4-A365-E31474DCEAD2}" srcOrd="0" destOrd="0" presId="urn:microsoft.com/office/officeart/2005/8/layout/radial5"/>
    <dgm:cxn modelId="{7FFDEFA1-E58B-4ABC-86F1-64201439A3F1}" srcId="{9A393FC0-6466-4464-BE68-07775FE40674}" destId="{8857CE30-4E66-4518-8E0D-E7F98F01468E}" srcOrd="0" destOrd="0" parTransId="{B222DFE0-8ABC-4BFF-B987-5AF548254EB4}" sibTransId="{1F4A3DB6-B2E3-4D81-80FF-79BA305ADD5F}"/>
    <dgm:cxn modelId="{D8161BD5-3DA4-4623-98E9-D5412FE0DA31}" type="presOf" srcId="{33387A34-BB84-48F9-B723-D6A8CA6E7336}" destId="{EA88F77E-F829-4EF3-B336-B78E726BF5C3}" srcOrd="0" destOrd="0" presId="urn:microsoft.com/office/officeart/2005/8/layout/radial5"/>
    <dgm:cxn modelId="{B483A9F7-B98C-43A9-AED6-0E16D7766929}" type="presOf" srcId="{FDC01CBE-8003-4E7D-8648-261088EC11F3}" destId="{C05444C5-98DD-4FE9-9C4C-C4A12350CACA}" srcOrd="0" destOrd="0" presId="urn:microsoft.com/office/officeart/2005/8/layout/radial5"/>
    <dgm:cxn modelId="{EF9148A9-3F24-4054-972D-9831D0090103}" type="presOf" srcId="{94138865-81DD-4226-9337-B38C05ECE3DB}" destId="{08F08249-FF9F-41DE-9783-39AB028B786B}" srcOrd="1" destOrd="0" presId="urn:microsoft.com/office/officeart/2005/8/layout/radial5"/>
    <dgm:cxn modelId="{09119F87-D11D-4BD4-896F-A354616D01E6}" srcId="{9A393FC0-6466-4464-BE68-07775FE40674}" destId="{FDC01CBE-8003-4E7D-8648-261088EC11F3}" srcOrd="4" destOrd="0" parTransId="{54E99D7B-2CFF-4A3D-AC1E-421A0C3EE4E8}" sibTransId="{A60C4F68-6B26-4938-8C09-4FBF52306DE9}"/>
    <dgm:cxn modelId="{62D74C41-87D1-40AE-A4C3-BA99C8BBA0BE}" type="presOf" srcId="{B222DFE0-8ABC-4BFF-B987-5AF548254EB4}" destId="{85A5F4C9-296D-4F74-9CAA-9823C6C81BCB}" srcOrd="0" destOrd="0" presId="urn:microsoft.com/office/officeart/2005/8/layout/radial5"/>
    <dgm:cxn modelId="{F36D261C-A145-497B-8BAD-B183EBCF5919}" srcId="{9A393FC0-6466-4464-BE68-07775FE40674}" destId="{BED47EA8-B9CD-4256-89A3-D024015DBC68}" srcOrd="3" destOrd="0" parTransId="{6D0EB59E-EA67-48DF-B714-99124A36249C}" sibTransId="{D2121D7F-79EA-4B91-BB3A-607E01C7E671}"/>
    <dgm:cxn modelId="{91AC8DE7-ADC4-4ADD-AA59-B8BA194EF78B}" type="presOf" srcId="{729783A7-7A76-4C75-BA7A-FC0E31034807}" destId="{14730F0E-03D9-4AD2-B0CE-484F62D9FA74}" srcOrd="1" destOrd="0" presId="urn:microsoft.com/office/officeart/2005/8/layout/radial5"/>
    <dgm:cxn modelId="{FF339EFD-B02A-4654-9067-D36B879A61DD}" srcId="{9A393FC0-6466-4464-BE68-07775FE40674}" destId="{33387A34-BB84-48F9-B723-D6A8CA6E7336}" srcOrd="1" destOrd="0" parTransId="{729783A7-7A76-4C75-BA7A-FC0E31034807}" sibTransId="{9A8B8B17-2186-4402-9F7F-FBB498E924A7}"/>
    <dgm:cxn modelId="{E128BB9F-B2E6-4565-898B-E3E27882EF88}" type="presOf" srcId="{2F60A717-689A-489E-8103-98216879211C}" destId="{8020CB0A-BC0E-40A0-A21D-3896FBA7846E}" srcOrd="0" destOrd="0" presId="urn:microsoft.com/office/officeart/2005/8/layout/radial5"/>
    <dgm:cxn modelId="{1243B1E2-8A87-479C-8204-B2085A04FCB4}" srcId="{9A393FC0-6466-4464-BE68-07775FE40674}" destId="{D40858EC-C4A3-4987-89CE-DF97AD3C620A}" srcOrd="2" destOrd="0" parTransId="{94138865-81DD-4226-9337-B38C05ECE3DB}" sibTransId="{A8319AE0-0651-416D-BC3F-D093F472FA1D}"/>
    <dgm:cxn modelId="{E9FE21B5-DE0D-4507-9339-7D6C54473815}" type="presOf" srcId="{94138865-81DD-4226-9337-B38C05ECE3DB}" destId="{6BA4A2BE-157E-401C-A9E4-B03DDCF9046D}" srcOrd="0" destOrd="0" presId="urn:microsoft.com/office/officeart/2005/8/layout/radial5"/>
    <dgm:cxn modelId="{9A6546EC-08EF-4DCA-A61F-7C5B959A13D4}" type="presOf" srcId="{B222DFE0-8ABC-4BFF-B987-5AF548254EB4}" destId="{B3F7150B-2414-4BC3-AD88-C27812C1AA97}" srcOrd="1" destOrd="0" presId="urn:microsoft.com/office/officeart/2005/8/layout/radial5"/>
    <dgm:cxn modelId="{76EF0398-3AF5-495A-89A9-99FE06CA505D}" type="presParOf" srcId="{ECD1B2D6-04FB-440E-A381-597ACE9D653F}" destId="{3E83F539-BB92-4E1E-8B22-5F0B376D1527}" srcOrd="0" destOrd="0" presId="urn:microsoft.com/office/officeart/2005/8/layout/radial5"/>
    <dgm:cxn modelId="{9CB5D1CF-0A3B-4050-94EA-14D67998A96A}" type="presParOf" srcId="{ECD1B2D6-04FB-440E-A381-597ACE9D653F}" destId="{85A5F4C9-296D-4F74-9CAA-9823C6C81BCB}" srcOrd="1" destOrd="0" presId="urn:microsoft.com/office/officeart/2005/8/layout/radial5"/>
    <dgm:cxn modelId="{C43D0C38-76EE-4BE1-B3DE-0F799CDB324D}" type="presParOf" srcId="{85A5F4C9-296D-4F74-9CAA-9823C6C81BCB}" destId="{B3F7150B-2414-4BC3-AD88-C27812C1AA97}" srcOrd="0" destOrd="0" presId="urn:microsoft.com/office/officeart/2005/8/layout/radial5"/>
    <dgm:cxn modelId="{98B4F457-563A-404F-B951-C12BC1563452}" type="presParOf" srcId="{ECD1B2D6-04FB-440E-A381-597ACE9D653F}" destId="{C2FF3A4A-9A9B-4D87-BFEF-16D19DDF691E}" srcOrd="2" destOrd="0" presId="urn:microsoft.com/office/officeart/2005/8/layout/radial5"/>
    <dgm:cxn modelId="{D3C82F3F-2E54-490A-A16F-384541E1C03B}" type="presParOf" srcId="{ECD1B2D6-04FB-440E-A381-597ACE9D653F}" destId="{3642BF46-1C6B-4E88-9451-E9FC2E92F86E}" srcOrd="3" destOrd="0" presId="urn:microsoft.com/office/officeart/2005/8/layout/radial5"/>
    <dgm:cxn modelId="{880D4602-ABE2-4248-97EB-794B5B899F51}" type="presParOf" srcId="{3642BF46-1C6B-4E88-9451-E9FC2E92F86E}" destId="{14730F0E-03D9-4AD2-B0CE-484F62D9FA74}" srcOrd="0" destOrd="0" presId="urn:microsoft.com/office/officeart/2005/8/layout/radial5"/>
    <dgm:cxn modelId="{59BC63C5-55C9-4EE4-A21A-3597AB3F937C}" type="presParOf" srcId="{ECD1B2D6-04FB-440E-A381-597ACE9D653F}" destId="{EA88F77E-F829-4EF3-B336-B78E726BF5C3}" srcOrd="4" destOrd="0" presId="urn:microsoft.com/office/officeart/2005/8/layout/radial5"/>
    <dgm:cxn modelId="{D90805D6-8935-436A-88E7-DA62E6B8795C}" type="presParOf" srcId="{ECD1B2D6-04FB-440E-A381-597ACE9D653F}" destId="{6BA4A2BE-157E-401C-A9E4-B03DDCF9046D}" srcOrd="5" destOrd="0" presId="urn:microsoft.com/office/officeart/2005/8/layout/radial5"/>
    <dgm:cxn modelId="{6CC4E0BF-EEC2-4B83-BC0A-C562CF194489}" type="presParOf" srcId="{6BA4A2BE-157E-401C-A9E4-B03DDCF9046D}" destId="{08F08249-FF9F-41DE-9783-39AB028B786B}" srcOrd="0" destOrd="0" presId="urn:microsoft.com/office/officeart/2005/8/layout/radial5"/>
    <dgm:cxn modelId="{70FF5901-53B8-4B41-B0E0-2222F4A02EBF}" type="presParOf" srcId="{ECD1B2D6-04FB-440E-A381-597ACE9D653F}" destId="{8DD851B6-7FF3-4D79-AD83-5A438924E306}" srcOrd="6" destOrd="0" presId="urn:microsoft.com/office/officeart/2005/8/layout/radial5"/>
    <dgm:cxn modelId="{64D1DF3D-6FF4-4496-97B4-76B92BB42084}" type="presParOf" srcId="{ECD1B2D6-04FB-440E-A381-597ACE9D653F}" destId="{4D1A6279-1752-4E48-B22B-DA451CEF0F59}" srcOrd="7" destOrd="0" presId="urn:microsoft.com/office/officeart/2005/8/layout/radial5"/>
    <dgm:cxn modelId="{406392B1-78F3-4191-8D5E-B66A96AEADC0}" type="presParOf" srcId="{4D1A6279-1752-4E48-B22B-DA451CEF0F59}" destId="{65F5C588-1468-4E37-929A-8D403D2CDB6C}" srcOrd="0" destOrd="0" presId="urn:microsoft.com/office/officeart/2005/8/layout/radial5"/>
    <dgm:cxn modelId="{406CCE83-F7F2-4C7B-A92E-0A83B6BE77DB}" type="presParOf" srcId="{ECD1B2D6-04FB-440E-A381-597ACE9D653F}" destId="{24DFC683-335D-429B-8AF1-26F57D15B2A2}" srcOrd="8" destOrd="0" presId="urn:microsoft.com/office/officeart/2005/8/layout/radial5"/>
    <dgm:cxn modelId="{043FAD00-27FB-40A0-BE2C-7AEA1FB6AA22}" type="presParOf" srcId="{ECD1B2D6-04FB-440E-A381-597ACE9D653F}" destId="{1AA5790E-D2EA-46A4-A365-E31474DCEAD2}" srcOrd="9" destOrd="0" presId="urn:microsoft.com/office/officeart/2005/8/layout/radial5"/>
    <dgm:cxn modelId="{27271EA1-FAAB-4949-9E40-6633A793FB63}" type="presParOf" srcId="{1AA5790E-D2EA-46A4-A365-E31474DCEAD2}" destId="{439E627E-0215-43BE-BAA3-9D33CD9F3C2D}" srcOrd="0" destOrd="0" presId="urn:microsoft.com/office/officeart/2005/8/layout/radial5"/>
    <dgm:cxn modelId="{26DB8AAF-81A6-468F-BA37-A7335B4D5ED2}" type="presParOf" srcId="{ECD1B2D6-04FB-440E-A381-597ACE9D653F}" destId="{C05444C5-98DD-4FE9-9C4C-C4A12350CACA}" srcOrd="10" destOrd="0" presId="urn:microsoft.com/office/officeart/2005/8/layout/radial5"/>
    <dgm:cxn modelId="{820C227C-44D0-432D-B049-97CAA51A5B64}" type="presParOf" srcId="{ECD1B2D6-04FB-440E-A381-597ACE9D653F}" destId="{8020CB0A-BC0E-40A0-A21D-3896FBA7846E}" srcOrd="11" destOrd="0" presId="urn:microsoft.com/office/officeart/2005/8/layout/radial5"/>
    <dgm:cxn modelId="{022E72DD-143E-41B7-9E68-DBB733CE72F9}" type="presParOf" srcId="{8020CB0A-BC0E-40A0-A21D-3896FBA7846E}" destId="{6191D588-1232-4FB9-AE9D-D9D09CA62A64}" srcOrd="0" destOrd="0" presId="urn:microsoft.com/office/officeart/2005/8/layout/radial5"/>
    <dgm:cxn modelId="{316D2636-C217-4D78-B4AF-9266E58C0E79}" type="presParOf" srcId="{ECD1B2D6-04FB-440E-A381-597ACE9D653F}" destId="{17E026EA-AB83-46AE-AD41-4EF62A0D4EC7}"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3F539-BB92-4E1E-8B22-5F0B376D1527}">
      <dsp:nvSpPr>
        <dsp:cNvPr id="0" name=""/>
        <dsp:cNvSpPr/>
      </dsp:nvSpPr>
      <dsp:spPr>
        <a:xfrm>
          <a:off x="4286662" y="1866780"/>
          <a:ext cx="1329759" cy="1329759"/>
        </a:xfrm>
        <a:prstGeom prst="ellipse">
          <a:avLst/>
        </a:prstGeom>
        <a:solidFill>
          <a:srgbClr val="0070C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cs typeface="Arial" pitchFamily="34" charset="0"/>
            </a:rPr>
            <a:t>降压药物</a:t>
          </a:r>
          <a:endParaRPr lang="zh-CN" altLang="en-US" sz="2400" b="1" kern="1200" dirty="0">
            <a:latin typeface="微软雅黑" pitchFamily="34" charset="-122"/>
            <a:ea typeface="微软雅黑" pitchFamily="34" charset="-122"/>
          </a:endParaRPr>
        </a:p>
      </dsp:txBody>
      <dsp:txXfrm>
        <a:off x="4481401" y="2061519"/>
        <a:ext cx="940281" cy="940281"/>
      </dsp:txXfrm>
    </dsp:sp>
    <dsp:sp modelId="{85A5F4C9-296D-4F74-9CAA-9823C6C81BCB}">
      <dsp:nvSpPr>
        <dsp:cNvPr id="0" name=""/>
        <dsp:cNvSpPr/>
      </dsp:nvSpPr>
      <dsp:spPr>
        <a:xfrm rot="16200000">
          <a:off x="4809798" y="1381302"/>
          <a:ext cx="283488" cy="452118"/>
        </a:xfrm>
        <a:prstGeom prst="rightArrow">
          <a:avLst>
            <a:gd name="adj1" fmla="val 60000"/>
            <a:gd name="adj2" fmla="val 50000"/>
          </a:avLst>
        </a:prstGeom>
        <a:gradFill rotWithShape="0">
          <a:gsLst>
            <a:gs pos="0">
              <a:schemeClr val="accent6">
                <a:shade val="90000"/>
                <a:hueOff val="0"/>
                <a:satOff val="0"/>
                <a:lumOff val="0"/>
                <a:alphaOff val="0"/>
                <a:shade val="51000"/>
                <a:satMod val="130000"/>
              </a:schemeClr>
            </a:gs>
            <a:gs pos="80000">
              <a:schemeClr val="accent6">
                <a:shade val="90000"/>
                <a:hueOff val="0"/>
                <a:satOff val="0"/>
                <a:lumOff val="0"/>
                <a:alphaOff val="0"/>
                <a:shade val="93000"/>
                <a:satMod val="130000"/>
              </a:schemeClr>
            </a:gs>
            <a:gs pos="100000">
              <a:schemeClr val="accent6">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4852321" y="1514249"/>
        <a:ext cx="198442" cy="271270"/>
      </dsp:txXfrm>
    </dsp:sp>
    <dsp:sp modelId="{C2FF3A4A-9A9B-4D87-BFEF-16D19DDF691E}">
      <dsp:nvSpPr>
        <dsp:cNvPr id="0" name=""/>
        <dsp:cNvSpPr/>
      </dsp:nvSpPr>
      <dsp:spPr>
        <a:xfrm>
          <a:off x="4286662" y="2136"/>
          <a:ext cx="1329759" cy="1329759"/>
        </a:xfrm>
        <a:prstGeom prst="ellipse">
          <a:avLst/>
        </a:prstGeom>
        <a:solidFill>
          <a:srgbClr val="00B0F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Times New Roman" pitchFamily="18" charset="0"/>
              <a:ea typeface="微软雅黑" pitchFamily="34" charset="-122"/>
              <a:cs typeface="Times New Roman" pitchFamily="18" charset="0"/>
            </a:rPr>
            <a:t>钙拮抗剂（</a:t>
          </a:r>
          <a:r>
            <a:rPr lang="en-US" altLang="zh-CN" sz="1400" b="1" kern="1200" dirty="0" smtClean="0">
              <a:latin typeface="Times New Roman" pitchFamily="18" charset="0"/>
              <a:ea typeface="微软雅黑" pitchFamily="34" charset="-122"/>
              <a:cs typeface="Times New Roman" pitchFamily="18" charset="0"/>
            </a:rPr>
            <a:t>CCB)</a:t>
          </a:r>
          <a:endParaRPr lang="zh-CN" altLang="en-US" sz="1400" b="1" kern="1200" dirty="0">
            <a:latin typeface="Times New Roman" pitchFamily="18" charset="0"/>
            <a:ea typeface="微软雅黑" pitchFamily="34" charset="-122"/>
            <a:cs typeface="Times New Roman" pitchFamily="18" charset="0"/>
          </a:endParaRPr>
        </a:p>
      </dsp:txBody>
      <dsp:txXfrm>
        <a:off x="4481401" y="196875"/>
        <a:ext cx="940281" cy="940281"/>
      </dsp:txXfrm>
    </dsp:sp>
    <dsp:sp modelId="{3642BF46-1C6B-4E88-9451-E9FC2E92F86E}">
      <dsp:nvSpPr>
        <dsp:cNvPr id="0" name=""/>
        <dsp:cNvSpPr/>
      </dsp:nvSpPr>
      <dsp:spPr>
        <a:xfrm rot="19800000">
          <a:off x="5610264" y="1843451"/>
          <a:ext cx="283488" cy="452118"/>
        </a:xfrm>
        <a:prstGeom prst="rightArrow">
          <a:avLst>
            <a:gd name="adj1" fmla="val 60000"/>
            <a:gd name="adj2" fmla="val 50000"/>
          </a:avLst>
        </a:prstGeom>
        <a:gradFill rotWithShape="0">
          <a:gsLst>
            <a:gs pos="0">
              <a:schemeClr val="accent6">
                <a:shade val="90000"/>
                <a:hueOff val="98510"/>
                <a:satOff val="-8087"/>
                <a:lumOff val="9117"/>
                <a:alphaOff val="0"/>
                <a:shade val="51000"/>
                <a:satMod val="130000"/>
              </a:schemeClr>
            </a:gs>
            <a:gs pos="80000">
              <a:schemeClr val="accent6">
                <a:shade val="90000"/>
                <a:hueOff val="98510"/>
                <a:satOff val="-8087"/>
                <a:lumOff val="9117"/>
                <a:alphaOff val="0"/>
                <a:shade val="93000"/>
                <a:satMod val="130000"/>
              </a:schemeClr>
            </a:gs>
            <a:gs pos="100000">
              <a:schemeClr val="accent6">
                <a:shade val="90000"/>
                <a:hueOff val="98510"/>
                <a:satOff val="-8087"/>
                <a:lumOff val="911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615961" y="1955137"/>
        <a:ext cx="198442" cy="271270"/>
      </dsp:txXfrm>
    </dsp:sp>
    <dsp:sp modelId="{EA88F77E-F829-4EF3-B336-B78E726BF5C3}">
      <dsp:nvSpPr>
        <dsp:cNvPr id="0" name=""/>
        <dsp:cNvSpPr/>
      </dsp:nvSpPr>
      <dsp:spPr>
        <a:xfrm>
          <a:off x="5901491" y="934458"/>
          <a:ext cx="1329759" cy="1329759"/>
        </a:xfrm>
        <a:prstGeom prst="ellipse">
          <a:avLst/>
        </a:prstGeom>
        <a:solidFill>
          <a:srgbClr val="7030A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Times New Roman" pitchFamily="18" charset="0"/>
              <a:ea typeface="微软雅黑" pitchFamily="34" charset="-122"/>
              <a:cs typeface="Times New Roman" pitchFamily="18" charset="0"/>
            </a:rPr>
            <a:t>利尿药</a:t>
          </a:r>
          <a:endParaRPr lang="zh-CN" altLang="en-US" sz="1400" b="1" kern="1200" dirty="0">
            <a:latin typeface="Times New Roman" pitchFamily="18" charset="0"/>
            <a:ea typeface="微软雅黑" pitchFamily="34" charset="-122"/>
            <a:cs typeface="Times New Roman" pitchFamily="18" charset="0"/>
          </a:endParaRPr>
        </a:p>
      </dsp:txBody>
      <dsp:txXfrm>
        <a:off x="6096230" y="1129197"/>
        <a:ext cx="940281" cy="940281"/>
      </dsp:txXfrm>
    </dsp:sp>
    <dsp:sp modelId="{6BA4A2BE-157E-401C-A9E4-B03DDCF9046D}">
      <dsp:nvSpPr>
        <dsp:cNvPr id="0" name=""/>
        <dsp:cNvSpPr/>
      </dsp:nvSpPr>
      <dsp:spPr>
        <a:xfrm rot="1800000">
          <a:off x="5610264" y="2767750"/>
          <a:ext cx="283488" cy="452118"/>
        </a:xfrm>
        <a:prstGeom prst="rightArrow">
          <a:avLst>
            <a:gd name="adj1" fmla="val 60000"/>
            <a:gd name="adj2" fmla="val 50000"/>
          </a:avLst>
        </a:prstGeom>
        <a:gradFill rotWithShape="0">
          <a:gsLst>
            <a:gs pos="0">
              <a:schemeClr val="accent6">
                <a:shade val="90000"/>
                <a:hueOff val="197021"/>
                <a:satOff val="-16174"/>
                <a:lumOff val="18234"/>
                <a:alphaOff val="0"/>
                <a:shade val="51000"/>
                <a:satMod val="130000"/>
              </a:schemeClr>
            </a:gs>
            <a:gs pos="80000">
              <a:schemeClr val="accent6">
                <a:shade val="90000"/>
                <a:hueOff val="197021"/>
                <a:satOff val="-16174"/>
                <a:lumOff val="18234"/>
                <a:alphaOff val="0"/>
                <a:shade val="93000"/>
                <a:satMod val="130000"/>
              </a:schemeClr>
            </a:gs>
            <a:gs pos="100000">
              <a:schemeClr val="accent6">
                <a:shade val="90000"/>
                <a:hueOff val="197021"/>
                <a:satOff val="-16174"/>
                <a:lumOff val="1823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615961" y="2836913"/>
        <a:ext cx="198442" cy="271270"/>
      </dsp:txXfrm>
    </dsp:sp>
    <dsp:sp modelId="{8DD851B6-7FF3-4D79-AD83-5A438924E306}">
      <dsp:nvSpPr>
        <dsp:cNvPr id="0" name=""/>
        <dsp:cNvSpPr/>
      </dsp:nvSpPr>
      <dsp:spPr>
        <a:xfrm>
          <a:off x="5901491" y="2799101"/>
          <a:ext cx="1329759" cy="1329759"/>
        </a:xfrm>
        <a:prstGeom prst="ellipse">
          <a:avLst/>
        </a:prstGeom>
        <a:solidFill>
          <a:schemeClr val="accent6">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l-GR" altLang="zh-CN" sz="1400" b="1" kern="1200" dirty="0" smtClean="0">
              <a:latin typeface="Times New Roman" pitchFamily="18" charset="0"/>
              <a:ea typeface="微软雅黑" pitchFamily="34" charset="-122"/>
              <a:cs typeface="Times New Roman" pitchFamily="18" charset="0"/>
            </a:rPr>
            <a:t>β</a:t>
          </a:r>
          <a:r>
            <a:rPr lang="zh-CN" altLang="en-US" sz="1400" b="1" kern="1200" dirty="0" smtClean="0">
              <a:latin typeface="Times New Roman" pitchFamily="18" charset="0"/>
              <a:ea typeface="微软雅黑" pitchFamily="34" charset="-122"/>
              <a:cs typeface="Times New Roman" pitchFamily="18" charset="0"/>
            </a:rPr>
            <a:t>受体阻滞剂</a:t>
          </a:r>
          <a:endParaRPr lang="zh-CN" altLang="en-US" sz="1400" b="1" kern="1200" dirty="0">
            <a:latin typeface="Times New Roman" pitchFamily="18" charset="0"/>
            <a:ea typeface="微软雅黑" pitchFamily="34" charset="-122"/>
            <a:cs typeface="Times New Roman" pitchFamily="18" charset="0"/>
          </a:endParaRPr>
        </a:p>
      </dsp:txBody>
      <dsp:txXfrm>
        <a:off x="6096230" y="2993840"/>
        <a:ext cx="940281" cy="940281"/>
      </dsp:txXfrm>
    </dsp:sp>
    <dsp:sp modelId="{4D1A6279-1752-4E48-B22B-DA451CEF0F59}">
      <dsp:nvSpPr>
        <dsp:cNvPr id="0" name=""/>
        <dsp:cNvSpPr/>
      </dsp:nvSpPr>
      <dsp:spPr>
        <a:xfrm rot="5400000">
          <a:off x="4809798" y="3229899"/>
          <a:ext cx="283488" cy="452118"/>
        </a:xfrm>
        <a:prstGeom prst="rightArrow">
          <a:avLst>
            <a:gd name="adj1" fmla="val 60000"/>
            <a:gd name="adj2" fmla="val 50000"/>
          </a:avLst>
        </a:prstGeom>
        <a:gradFill rotWithShape="0">
          <a:gsLst>
            <a:gs pos="0">
              <a:schemeClr val="accent6">
                <a:shade val="90000"/>
                <a:hueOff val="295531"/>
                <a:satOff val="-24261"/>
                <a:lumOff val="27352"/>
                <a:alphaOff val="0"/>
                <a:shade val="51000"/>
                <a:satMod val="130000"/>
              </a:schemeClr>
            </a:gs>
            <a:gs pos="80000">
              <a:schemeClr val="accent6">
                <a:shade val="90000"/>
                <a:hueOff val="295531"/>
                <a:satOff val="-24261"/>
                <a:lumOff val="27352"/>
                <a:alphaOff val="0"/>
                <a:shade val="93000"/>
                <a:satMod val="130000"/>
              </a:schemeClr>
            </a:gs>
            <a:gs pos="100000">
              <a:schemeClr val="accent6">
                <a:shade val="90000"/>
                <a:hueOff val="295531"/>
                <a:satOff val="-24261"/>
                <a:lumOff val="273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4852321" y="3277800"/>
        <a:ext cx="198442" cy="271270"/>
      </dsp:txXfrm>
    </dsp:sp>
    <dsp:sp modelId="{24DFC683-335D-429B-8AF1-26F57D15B2A2}">
      <dsp:nvSpPr>
        <dsp:cNvPr id="0" name=""/>
        <dsp:cNvSpPr/>
      </dsp:nvSpPr>
      <dsp:spPr>
        <a:xfrm>
          <a:off x="4286662" y="3731423"/>
          <a:ext cx="1329759" cy="1329759"/>
        </a:xfrm>
        <a:prstGeom prst="ellipse">
          <a:avLst/>
        </a:prstGeom>
        <a:solidFill>
          <a:srgbClr val="FF993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Times New Roman" pitchFamily="18" charset="0"/>
              <a:ea typeface="微软雅黑" pitchFamily="34" charset="-122"/>
              <a:cs typeface="Times New Roman" pitchFamily="18" charset="0"/>
            </a:rPr>
            <a:t>血管紧张素转换酶抑制剂（</a:t>
          </a:r>
          <a:r>
            <a:rPr lang="en-US" altLang="zh-CN" sz="1400" b="1" kern="1200" dirty="0" smtClean="0">
              <a:latin typeface="Times New Roman" pitchFamily="18" charset="0"/>
              <a:ea typeface="微软雅黑" pitchFamily="34" charset="-122"/>
              <a:cs typeface="Times New Roman" pitchFamily="18" charset="0"/>
            </a:rPr>
            <a:t>ACEI)</a:t>
          </a:r>
          <a:endParaRPr lang="zh-CN" altLang="en-US" sz="1400" b="1" kern="1200" dirty="0">
            <a:latin typeface="Times New Roman" pitchFamily="18" charset="0"/>
            <a:ea typeface="微软雅黑" pitchFamily="34" charset="-122"/>
            <a:cs typeface="Times New Roman" pitchFamily="18" charset="0"/>
          </a:endParaRPr>
        </a:p>
      </dsp:txBody>
      <dsp:txXfrm>
        <a:off x="4481401" y="3926162"/>
        <a:ext cx="940281" cy="940281"/>
      </dsp:txXfrm>
    </dsp:sp>
    <dsp:sp modelId="{1AA5790E-D2EA-46A4-A365-E31474DCEAD2}">
      <dsp:nvSpPr>
        <dsp:cNvPr id="0" name=""/>
        <dsp:cNvSpPr/>
      </dsp:nvSpPr>
      <dsp:spPr>
        <a:xfrm rot="9000000">
          <a:off x="4009332" y="2767750"/>
          <a:ext cx="283488" cy="452118"/>
        </a:xfrm>
        <a:prstGeom prst="rightArrow">
          <a:avLst>
            <a:gd name="adj1" fmla="val 60000"/>
            <a:gd name="adj2" fmla="val 50000"/>
          </a:avLst>
        </a:prstGeom>
        <a:gradFill rotWithShape="0">
          <a:gsLst>
            <a:gs pos="0">
              <a:schemeClr val="accent6">
                <a:shade val="90000"/>
                <a:hueOff val="394042"/>
                <a:satOff val="-32348"/>
                <a:lumOff val="36469"/>
                <a:alphaOff val="0"/>
                <a:shade val="51000"/>
                <a:satMod val="130000"/>
              </a:schemeClr>
            </a:gs>
            <a:gs pos="80000">
              <a:schemeClr val="accent6">
                <a:shade val="90000"/>
                <a:hueOff val="394042"/>
                <a:satOff val="-32348"/>
                <a:lumOff val="36469"/>
                <a:alphaOff val="0"/>
                <a:shade val="93000"/>
                <a:satMod val="130000"/>
              </a:schemeClr>
            </a:gs>
            <a:gs pos="100000">
              <a:schemeClr val="accent6">
                <a:shade val="90000"/>
                <a:hueOff val="394042"/>
                <a:satOff val="-32348"/>
                <a:lumOff val="3646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4088681" y="2836913"/>
        <a:ext cx="198442" cy="271270"/>
      </dsp:txXfrm>
    </dsp:sp>
    <dsp:sp modelId="{C05444C5-98DD-4FE9-9C4C-C4A12350CACA}">
      <dsp:nvSpPr>
        <dsp:cNvPr id="0" name=""/>
        <dsp:cNvSpPr/>
      </dsp:nvSpPr>
      <dsp:spPr>
        <a:xfrm>
          <a:off x="2671833" y="2799101"/>
          <a:ext cx="1329759" cy="1329759"/>
        </a:xfrm>
        <a:prstGeom prst="ellipse">
          <a:avLst/>
        </a:prstGeom>
        <a:solidFill>
          <a:schemeClr val="bg2">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Times New Roman" pitchFamily="18" charset="0"/>
              <a:ea typeface="微软雅黑" pitchFamily="34" charset="-122"/>
              <a:cs typeface="Times New Roman" pitchFamily="18" charset="0"/>
            </a:rPr>
            <a:t>血管紧张素</a:t>
          </a:r>
          <a:r>
            <a:rPr lang="en-US" altLang="zh-CN" sz="1400" b="1" kern="1200" dirty="0" smtClean="0">
              <a:latin typeface="Times New Roman" pitchFamily="18" charset="0"/>
              <a:ea typeface="微软雅黑" pitchFamily="34" charset="-122"/>
              <a:cs typeface="Times New Roman" pitchFamily="18" charset="0"/>
            </a:rPr>
            <a:t>II</a:t>
          </a:r>
          <a:r>
            <a:rPr lang="zh-CN" altLang="en-US" sz="1400" b="1" kern="1200" dirty="0" smtClean="0">
              <a:latin typeface="Times New Roman" pitchFamily="18" charset="0"/>
              <a:ea typeface="微软雅黑" pitchFamily="34" charset="-122"/>
              <a:cs typeface="Times New Roman" pitchFamily="18" charset="0"/>
            </a:rPr>
            <a:t>受体拮抗剂（</a:t>
          </a:r>
          <a:r>
            <a:rPr lang="en-US" altLang="zh-CN" sz="1400" b="1" kern="1200" dirty="0" smtClean="0">
              <a:latin typeface="Times New Roman" pitchFamily="18" charset="0"/>
              <a:ea typeface="微软雅黑" pitchFamily="34" charset="-122"/>
              <a:cs typeface="Times New Roman" pitchFamily="18" charset="0"/>
            </a:rPr>
            <a:t>ARB)</a:t>
          </a:r>
          <a:endParaRPr lang="zh-CN" altLang="en-US" sz="1400" b="1" kern="1200" dirty="0">
            <a:latin typeface="Times New Roman" pitchFamily="18" charset="0"/>
            <a:ea typeface="微软雅黑" pitchFamily="34" charset="-122"/>
            <a:cs typeface="Times New Roman" pitchFamily="18" charset="0"/>
          </a:endParaRPr>
        </a:p>
      </dsp:txBody>
      <dsp:txXfrm>
        <a:off x="2866572" y="2993840"/>
        <a:ext cx="940281" cy="940281"/>
      </dsp:txXfrm>
    </dsp:sp>
    <dsp:sp modelId="{8020CB0A-BC0E-40A0-A21D-3896FBA7846E}">
      <dsp:nvSpPr>
        <dsp:cNvPr id="0" name=""/>
        <dsp:cNvSpPr/>
      </dsp:nvSpPr>
      <dsp:spPr>
        <a:xfrm rot="12600000">
          <a:off x="4009332" y="1843451"/>
          <a:ext cx="283488" cy="452118"/>
        </a:xfrm>
        <a:prstGeom prst="rightArrow">
          <a:avLst>
            <a:gd name="adj1" fmla="val 60000"/>
            <a:gd name="adj2" fmla="val 50000"/>
          </a:avLst>
        </a:prstGeom>
        <a:gradFill rotWithShape="0">
          <a:gsLst>
            <a:gs pos="0">
              <a:schemeClr val="accent6">
                <a:shade val="90000"/>
                <a:hueOff val="492552"/>
                <a:satOff val="-40435"/>
                <a:lumOff val="45586"/>
                <a:alphaOff val="0"/>
                <a:shade val="51000"/>
                <a:satMod val="130000"/>
              </a:schemeClr>
            </a:gs>
            <a:gs pos="80000">
              <a:schemeClr val="accent6">
                <a:shade val="90000"/>
                <a:hueOff val="492552"/>
                <a:satOff val="-40435"/>
                <a:lumOff val="45586"/>
                <a:alphaOff val="0"/>
                <a:shade val="93000"/>
                <a:satMod val="130000"/>
              </a:schemeClr>
            </a:gs>
            <a:gs pos="100000">
              <a:schemeClr val="accent6">
                <a:shade val="90000"/>
                <a:hueOff val="492552"/>
                <a:satOff val="-40435"/>
                <a:lumOff val="455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4088681" y="1955137"/>
        <a:ext cx="198442" cy="271270"/>
      </dsp:txXfrm>
    </dsp:sp>
    <dsp:sp modelId="{17E026EA-AB83-46AE-AD41-4EF62A0D4EC7}">
      <dsp:nvSpPr>
        <dsp:cNvPr id="0" name=""/>
        <dsp:cNvSpPr/>
      </dsp:nvSpPr>
      <dsp:spPr>
        <a:xfrm>
          <a:off x="2671833" y="934458"/>
          <a:ext cx="1329759" cy="1329759"/>
        </a:xfrm>
        <a:prstGeom prst="ellipse">
          <a:avLst/>
        </a:prstGeom>
        <a:solidFill>
          <a:srgbClr val="92D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CN" sz="1400" kern="1200" dirty="0" smtClean="0">
              <a:latin typeface="Times New Roman" pitchFamily="18" charset="0"/>
              <a:ea typeface="微软雅黑" pitchFamily="34" charset="-122"/>
              <a:cs typeface="Times New Roman" pitchFamily="18" charset="0"/>
            </a:rPr>
            <a:t>α</a:t>
          </a:r>
          <a:r>
            <a:rPr lang="zh-CN" altLang="en-US" sz="1400" kern="1200" dirty="0" smtClean="0">
              <a:latin typeface="Times New Roman" pitchFamily="18" charset="0"/>
              <a:ea typeface="微软雅黑" pitchFamily="34" charset="-122"/>
              <a:cs typeface="Times New Roman" pitchFamily="18" charset="0"/>
            </a:rPr>
            <a:t>受体阻滞剂</a:t>
          </a:r>
          <a:endParaRPr lang="zh-CN" altLang="en-US" sz="1400" kern="1200" dirty="0">
            <a:latin typeface="Times New Roman" pitchFamily="18" charset="0"/>
            <a:ea typeface="微软雅黑" pitchFamily="34" charset="-122"/>
            <a:cs typeface="Times New Roman" pitchFamily="18" charset="0"/>
          </a:endParaRPr>
        </a:p>
      </dsp:txBody>
      <dsp:txXfrm>
        <a:off x="2866572" y="1129197"/>
        <a:ext cx="940281" cy="94028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2878138"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t" anchorCtr="0" compatLnSpc="1">
            <a:prstTxWarp prst="textNoShape">
              <a:avLst/>
            </a:prstTxWarp>
          </a:bodyPr>
          <a:lstStyle>
            <a:lvl1pPr defTabSz="889000" eaLnBrk="1" hangingPunct="1">
              <a:defRPr sz="1200"/>
            </a:lvl1pPr>
          </a:lstStyle>
          <a:p>
            <a:endParaRPr lang="en-GB" altLang="zh-CN"/>
          </a:p>
        </p:txBody>
      </p:sp>
      <p:sp>
        <p:nvSpPr>
          <p:cNvPr id="559107" name="Rectangle 3"/>
          <p:cNvSpPr>
            <a:spLocks noGrp="1" noChangeArrowheads="1"/>
          </p:cNvSpPr>
          <p:nvPr>
            <p:ph type="dt" sz="quarter" idx="1"/>
          </p:nvPr>
        </p:nvSpPr>
        <p:spPr bwMode="auto">
          <a:xfrm>
            <a:off x="3762375" y="0"/>
            <a:ext cx="29527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t" anchorCtr="0" compatLnSpc="1">
            <a:prstTxWarp prst="textNoShape">
              <a:avLst/>
            </a:prstTxWarp>
          </a:bodyPr>
          <a:lstStyle>
            <a:lvl1pPr algn="r" defTabSz="889000" eaLnBrk="1" hangingPunct="1">
              <a:defRPr sz="1200"/>
            </a:lvl1pPr>
          </a:lstStyle>
          <a:p>
            <a:endParaRPr lang="en-GB" altLang="zh-CN"/>
          </a:p>
        </p:txBody>
      </p:sp>
      <p:sp>
        <p:nvSpPr>
          <p:cNvPr id="559108" name="Rectangle 4"/>
          <p:cNvSpPr>
            <a:spLocks noGrp="1" noChangeArrowheads="1"/>
          </p:cNvSpPr>
          <p:nvPr>
            <p:ph type="ftr" sz="quarter" idx="2"/>
          </p:nvPr>
        </p:nvSpPr>
        <p:spPr bwMode="auto">
          <a:xfrm>
            <a:off x="0" y="9323388"/>
            <a:ext cx="2878138"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b" anchorCtr="0" compatLnSpc="1">
            <a:prstTxWarp prst="textNoShape">
              <a:avLst/>
            </a:prstTxWarp>
          </a:bodyPr>
          <a:lstStyle>
            <a:lvl1pPr defTabSz="889000" eaLnBrk="1" hangingPunct="1">
              <a:defRPr sz="1200"/>
            </a:lvl1pPr>
          </a:lstStyle>
          <a:p>
            <a:endParaRPr lang="en-GB" altLang="zh-CN"/>
          </a:p>
        </p:txBody>
      </p:sp>
      <p:sp>
        <p:nvSpPr>
          <p:cNvPr id="559109" name="Rectangle 5"/>
          <p:cNvSpPr>
            <a:spLocks noGrp="1" noChangeArrowheads="1"/>
          </p:cNvSpPr>
          <p:nvPr>
            <p:ph type="sldNum" sz="quarter" idx="3"/>
          </p:nvPr>
        </p:nvSpPr>
        <p:spPr bwMode="auto">
          <a:xfrm>
            <a:off x="3762375" y="9323388"/>
            <a:ext cx="295275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101" tIns="44550" rIns="89101" bIns="44550" numCol="1" anchor="b" anchorCtr="0" compatLnSpc="1">
            <a:prstTxWarp prst="textNoShape">
              <a:avLst/>
            </a:prstTxWarp>
          </a:bodyPr>
          <a:lstStyle>
            <a:lvl1pPr algn="r" defTabSz="889000" eaLnBrk="1" hangingPunct="1">
              <a:defRPr sz="1200"/>
            </a:lvl1pPr>
          </a:lstStyle>
          <a:p>
            <a:fld id="{AC9F24A2-EBC0-414B-A65A-9F4608AC0FB9}" type="slidenum">
              <a:rPr lang="en-GB" altLang="zh-CN"/>
              <a:pPr/>
              <a:t>‹#›</a:t>
            </a:fld>
            <a:endParaRPr lang="en-GB" altLang="zh-CN"/>
          </a:p>
        </p:txBody>
      </p:sp>
    </p:spTree>
    <p:extLst>
      <p:ext uri="{BB962C8B-B14F-4D97-AF65-F5344CB8AC3E}">
        <p14:creationId xmlns:p14="http://schemas.microsoft.com/office/powerpoint/2010/main" val="228095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019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lvl1pPr defTabSz="942975" eaLnBrk="1" hangingPunct="1">
              <a:defRPr sz="1300"/>
            </a:lvl1pPr>
          </a:lstStyle>
          <a:p>
            <a:endParaRPr lang="en-GB" altLang="zh-CN"/>
          </a:p>
        </p:txBody>
      </p:sp>
      <p:sp>
        <p:nvSpPr>
          <p:cNvPr id="6147" name="Rectangle 3"/>
          <p:cNvSpPr>
            <a:spLocks noGrp="1" noChangeArrowheads="1"/>
          </p:cNvSpPr>
          <p:nvPr>
            <p:ph type="dt" idx="1"/>
          </p:nvPr>
        </p:nvSpPr>
        <p:spPr bwMode="auto">
          <a:xfrm>
            <a:off x="3797300" y="0"/>
            <a:ext cx="29019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lvl1pPr algn="r" defTabSz="942975" eaLnBrk="1" hangingPunct="1">
              <a:defRPr sz="1300"/>
            </a:lvl1pPr>
          </a:lstStyle>
          <a:p>
            <a:endParaRPr lang="en-GB" altLang="zh-CN"/>
          </a:p>
        </p:txBody>
      </p:sp>
      <p:sp>
        <p:nvSpPr>
          <p:cNvPr id="11268" name="Rectangle 4"/>
          <p:cNvSpPr>
            <a:spLocks noGrp="1" noRot="1" noChangeAspect="1" noChangeArrowheads="1" noTextEdit="1"/>
          </p:cNvSpPr>
          <p:nvPr>
            <p:ph type="sldImg" idx="2"/>
          </p:nvPr>
        </p:nvSpPr>
        <p:spPr bwMode="auto">
          <a:xfrm>
            <a:off x="890588" y="738188"/>
            <a:ext cx="4919662" cy="36893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893763" y="4672013"/>
            <a:ext cx="4911725"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t" anchorCtr="0" compatLnSpc="1">
            <a:prstTxWarp prst="textNoShape">
              <a:avLst/>
            </a:prstTxWarp>
          </a:bodyPr>
          <a:lstStyle/>
          <a:p>
            <a:pPr lvl="0"/>
            <a:r>
              <a:rPr lang="en-GB" noProof="0" smtClean="0"/>
              <a:t>Klicken Sie, um die Formate des Vorlagentextes zu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p>
        </p:txBody>
      </p:sp>
      <p:sp>
        <p:nvSpPr>
          <p:cNvPr id="6150" name="Rectangle 6"/>
          <p:cNvSpPr>
            <a:spLocks noGrp="1" noChangeArrowheads="1"/>
          </p:cNvSpPr>
          <p:nvPr>
            <p:ph type="ftr" sz="quarter" idx="4"/>
          </p:nvPr>
        </p:nvSpPr>
        <p:spPr bwMode="auto">
          <a:xfrm>
            <a:off x="0" y="9345613"/>
            <a:ext cx="29019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b" anchorCtr="0" compatLnSpc="1">
            <a:prstTxWarp prst="textNoShape">
              <a:avLst/>
            </a:prstTxWarp>
          </a:bodyPr>
          <a:lstStyle>
            <a:lvl1pPr defTabSz="942975" eaLnBrk="1" hangingPunct="1">
              <a:defRPr sz="1300"/>
            </a:lvl1pPr>
          </a:lstStyle>
          <a:p>
            <a:endParaRPr lang="en-GB" altLang="zh-CN"/>
          </a:p>
        </p:txBody>
      </p:sp>
      <p:sp>
        <p:nvSpPr>
          <p:cNvPr id="6151" name="Rectangle 7"/>
          <p:cNvSpPr>
            <a:spLocks noGrp="1" noChangeArrowheads="1"/>
          </p:cNvSpPr>
          <p:nvPr>
            <p:ph type="sldNum" sz="quarter" idx="5"/>
          </p:nvPr>
        </p:nvSpPr>
        <p:spPr bwMode="auto">
          <a:xfrm>
            <a:off x="3797300" y="9345613"/>
            <a:ext cx="29019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9" rIns="94475" bIns="47239" numCol="1" anchor="b" anchorCtr="0" compatLnSpc="1">
            <a:prstTxWarp prst="textNoShape">
              <a:avLst/>
            </a:prstTxWarp>
          </a:bodyPr>
          <a:lstStyle>
            <a:lvl1pPr algn="r" defTabSz="942975" eaLnBrk="1" hangingPunct="1">
              <a:defRPr sz="1300"/>
            </a:lvl1pPr>
          </a:lstStyle>
          <a:p>
            <a:fld id="{6B1F53E6-6F3C-4ED3-80C7-E414EA4768C9}" type="slidenum">
              <a:rPr lang="en-GB" altLang="zh-CN"/>
              <a:pPr/>
              <a:t>‹#›</a:t>
            </a:fld>
            <a:endParaRPr lang="en-GB" altLang="zh-CN"/>
          </a:p>
        </p:txBody>
      </p:sp>
    </p:spTree>
    <p:extLst>
      <p:ext uri="{BB962C8B-B14F-4D97-AF65-F5344CB8AC3E}">
        <p14:creationId xmlns:p14="http://schemas.microsoft.com/office/powerpoint/2010/main" val="41391058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miter lim="800000"/>
            <a:headEnd/>
            <a:tailEnd/>
          </a:ln>
        </p:spPr>
        <p:txBody>
          <a:bodyPr/>
          <a:lstStyle/>
          <a:p>
            <a:fld id="{3B503802-B669-4193-A2E7-FB2BBCD5510D}" type="slidenum">
              <a:rPr lang="en-GB" altLang="zh-CN"/>
              <a:pPr/>
              <a:t>1</a:t>
            </a:fld>
            <a:endParaRPr lang="en-GB" altLang="zh-CN"/>
          </a:p>
        </p:txBody>
      </p:sp>
      <p:sp>
        <p:nvSpPr>
          <p:cNvPr id="12291" name="Rectangle 1026"/>
          <p:cNvSpPr>
            <a:spLocks noGrp="1" noChangeArrowheads="1"/>
          </p:cNvSpPr>
          <p:nvPr>
            <p:ph type="body" idx="1"/>
          </p:nvPr>
        </p:nvSpPr>
        <p:spPr>
          <a:xfrm>
            <a:off x="242888" y="5253038"/>
            <a:ext cx="6283325" cy="4051300"/>
          </a:xfrm>
          <a:noFill/>
        </p:spPr>
        <p:txBody>
          <a:bodyPr lIns="89384" tIns="44694" rIns="89384" bIns="44694"/>
          <a:lstStyle/>
          <a:p>
            <a:pPr eaLnBrk="1" hangingPunct="1"/>
            <a:endParaRPr lang="en-GB" altLang="zh-CN" smtClean="0"/>
          </a:p>
        </p:txBody>
      </p:sp>
      <p:sp>
        <p:nvSpPr>
          <p:cNvPr id="12292" name="Rectangle 1027"/>
          <p:cNvSpPr>
            <a:spLocks noGrp="1" noRot="1" noChangeAspect="1" noChangeArrowheads="1" noTextEdit="1"/>
          </p:cNvSpPr>
          <p:nvPr>
            <p:ph type="sldImg"/>
          </p:nvPr>
        </p:nvSpPr>
        <p:spPr>
          <a:xfrm>
            <a:off x="1588" y="0"/>
            <a:ext cx="6696075" cy="502285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544A2D84-C0EF-4CBD-BCB7-EAE86F45361B}" type="slidenum">
              <a:rPr lang="en-US" altLang="zh-CN" smtClean="0">
                <a:latin typeface="Arial" pitchFamily="34" charset="0"/>
              </a:rPr>
              <a:pPr/>
              <a:t>41</a:t>
            </a:fld>
            <a:endParaRPr lang="en-US" altLang="zh-CN" smtClean="0">
              <a:latin typeface="Arial"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spcBef>
                <a:spcPct val="0"/>
              </a:spcBef>
            </a:pPr>
            <a:r>
              <a:rPr lang="zh-CN" altLang="en-US" smtClean="0">
                <a:latin typeface="宋体" pitchFamily="2" charset="-122"/>
              </a:rPr>
              <a:t>近年来，国际上进行了多项长效</a:t>
            </a:r>
            <a:r>
              <a:rPr lang="en-US" altLang="zh-CN" smtClean="0">
                <a:latin typeface="宋体" pitchFamily="2" charset="-122"/>
              </a:rPr>
              <a:t>CCB</a:t>
            </a:r>
            <a:r>
              <a:rPr lang="zh-CN" altLang="en-US" smtClean="0">
                <a:latin typeface="宋体" pitchFamily="2" charset="-122"/>
              </a:rPr>
              <a:t>，尤其氨氯地平的大型临床研究，一致显示它能有效减少脑卒中和心梗的发生，这些大型临床研究不断提升长效</a:t>
            </a:r>
            <a:r>
              <a:rPr lang="en-US" altLang="zh-CN" smtClean="0">
                <a:latin typeface="宋体" pitchFamily="2" charset="-122"/>
              </a:rPr>
              <a:t>CCB</a:t>
            </a:r>
            <a:r>
              <a:rPr lang="zh-CN" altLang="en-US" smtClean="0">
                <a:latin typeface="宋体" pitchFamily="2" charset="-122"/>
              </a:rPr>
              <a:t>在降压治疗中的地位。</a:t>
            </a:r>
          </a:p>
          <a:p>
            <a:pPr eaLnBrk="1" hangingPunct="1">
              <a:spcBef>
                <a:spcPct val="0"/>
              </a:spcBef>
            </a:pPr>
            <a:r>
              <a:rPr lang="en-US" altLang="zh-CN" smtClean="0">
                <a:latin typeface="宋体" pitchFamily="2" charset="-122"/>
              </a:rPr>
              <a:t>ALLHAT</a:t>
            </a:r>
            <a:r>
              <a:rPr lang="zh-CN" altLang="en-US" smtClean="0">
                <a:latin typeface="宋体" pitchFamily="2" charset="-122"/>
              </a:rPr>
              <a:t>研究中对比氯噻酮，氨氯地平降低脑卒中风险</a:t>
            </a:r>
            <a:r>
              <a:rPr lang="en-US" altLang="zh-CN" smtClean="0">
                <a:latin typeface="宋体" pitchFamily="2" charset="-122"/>
              </a:rPr>
              <a:t>7%</a:t>
            </a:r>
            <a:r>
              <a:rPr lang="zh-CN" altLang="en-US" smtClean="0">
                <a:latin typeface="宋体" pitchFamily="2" charset="-122"/>
              </a:rPr>
              <a:t>，心梗风险</a:t>
            </a:r>
            <a:r>
              <a:rPr lang="en-US" altLang="zh-CN" smtClean="0">
                <a:latin typeface="宋体" pitchFamily="2" charset="-122"/>
              </a:rPr>
              <a:t>2%</a:t>
            </a:r>
            <a:r>
              <a:rPr lang="zh-CN" altLang="en-US" smtClean="0">
                <a:latin typeface="宋体" pitchFamily="2" charset="-122"/>
              </a:rPr>
              <a:t>；对比赖诺普利，卒中风险降低</a:t>
            </a:r>
            <a:r>
              <a:rPr lang="en-US" altLang="zh-CN" smtClean="0">
                <a:latin typeface="宋体" pitchFamily="2" charset="-122"/>
              </a:rPr>
              <a:t>23%</a:t>
            </a:r>
            <a:r>
              <a:rPr lang="zh-CN" altLang="en-US" smtClean="0">
                <a:latin typeface="宋体" pitchFamily="2" charset="-122"/>
              </a:rPr>
              <a:t>，具有统计学差异，心梗风险降低</a:t>
            </a:r>
            <a:r>
              <a:rPr lang="en-US" altLang="zh-CN" smtClean="0">
                <a:latin typeface="宋体" pitchFamily="2" charset="-122"/>
              </a:rPr>
              <a:t>1%</a:t>
            </a:r>
            <a:r>
              <a:rPr lang="zh-CN" altLang="en-US" smtClean="0">
                <a:latin typeface="宋体" pitchFamily="2" charset="-122"/>
              </a:rPr>
              <a:t>。</a:t>
            </a:r>
          </a:p>
          <a:p>
            <a:pPr eaLnBrk="1" hangingPunct="1">
              <a:spcBef>
                <a:spcPct val="0"/>
              </a:spcBef>
            </a:pPr>
            <a:r>
              <a:rPr lang="en-US" altLang="zh-CN" smtClean="0">
                <a:latin typeface="宋体" pitchFamily="2" charset="-122"/>
              </a:rPr>
              <a:t>VALUE</a:t>
            </a:r>
            <a:r>
              <a:rPr lang="zh-CN" altLang="en-US" smtClean="0">
                <a:latin typeface="宋体" pitchFamily="2" charset="-122"/>
              </a:rPr>
              <a:t>研究中对比缬沙坦，氨氯地平降低卒中风险</a:t>
            </a:r>
            <a:r>
              <a:rPr lang="en-US" altLang="zh-CN" smtClean="0">
                <a:latin typeface="宋体" pitchFamily="2" charset="-122"/>
              </a:rPr>
              <a:t>15%</a:t>
            </a:r>
            <a:r>
              <a:rPr lang="zh-CN" altLang="en-US" smtClean="0">
                <a:latin typeface="宋体" pitchFamily="2" charset="-122"/>
              </a:rPr>
              <a:t>，降低心梗风险</a:t>
            </a:r>
            <a:r>
              <a:rPr lang="en-US" altLang="zh-CN" smtClean="0">
                <a:latin typeface="宋体" pitchFamily="2" charset="-122"/>
              </a:rPr>
              <a:t>19%</a:t>
            </a:r>
            <a:r>
              <a:rPr lang="zh-CN" altLang="en-US" smtClean="0">
                <a:latin typeface="宋体" pitchFamily="2" charset="-122"/>
              </a:rPr>
              <a:t>，具有统计学意义。</a:t>
            </a:r>
          </a:p>
          <a:p>
            <a:pPr eaLnBrk="1" hangingPunct="1">
              <a:spcBef>
                <a:spcPct val="0"/>
              </a:spcBef>
            </a:pPr>
            <a:r>
              <a:rPr lang="en-US" altLang="zh-CN" smtClean="0">
                <a:latin typeface="宋体" pitchFamily="2" charset="-122"/>
              </a:rPr>
              <a:t>ASCOT</a:t>
            </a:r>
            <a:r>
              <a:rPr lang="zh-CN" altLang="en-US" smtClean="0">
                <a:latin typeface="宋体" pitchFamily="2" charset="-122"/>
              </a:rPr>
              <a:t>研究中对比阿替洛尔</a:t>
            </a:r>
            <a:r>
              <a:rPr lang="en-US" altLang="zh-CN" smtClean="0">
                <a:latin typeface="宋体" pitchFamily="2" charset="-122"/>
              </a:rPr>
              <a:t>±</a:t>
            </a:r>
            <a:r>
              <a:rPr lang="zh-CN" altLang="en-US" smtClean="0">
                <a:latin typeface="宋体" pitchFamily="2" charset="-122"/>
              </a:rPr>
              <a:t>苄氟噻嗪，氨氯地平组降低卒中风险</a:t>
            </a:r>
            <a:r>
              <a:rPr lang="en-US" altLang="zh-CN" smtClean="0">
                <a:latin typeface="宋体" pitchFamily="2" charset="-122"/>
              </a:rPr>
              <a:t>23%</a:t>
            </a:r>
            <a:r>
              <a:rPr lang="zh-CN" altLang="en-US" smtClean="0">
                <a:latin typeface="宋体" pitchFamily="2" charset="-122"/>
              </a:rPr>
              <a:t>，降低心梗风险</a:t>
            </a:r>
            <a:r>
              <a:rPr lang="en-US" altLang="zh-CN" smtClean="0">
                <a:latin typeface="宋体" pitchFamily="2" charset="-122"/>
              </a:rPr>
              <a:t>13%</a:t>
            </a:r>
            <a:r>
              <a:rPr lang="zh-CN" altLang="en-US" smtClean="0">
                <a:latin typeface="宋体" pitchFamily="2" charset="-122"/>
              </a:rPr>
              <a:t>，差异均达统计学显著性 。</a:t>
            </a:r>
          </a:p>
          <a:p>
            <a:pPr eaLnBrk="1" hangingPunct="1">
              <a:spcBef>
                <a:spcPct val="0"/>
              </a:spcBef>
            </a:pPr>
            <a:r>
              <a:rPr lang="en-US" altLang="zh-CN" smtClean="0">
                <a:latin typeface="宋体" pitchFamily="2" charset="-122"/>
              </a:rPr>
              <a:t>ACCOMPLISH</a:t>
            </a:r>
            <a:r>
              <a:rPr lang="zh-CN" altLang="en-US" smtClean="0">
                <a:latin typeface="宋体" pitchFamily="2" charset="-122"/>
              </a:rPr>
              <a:t>研究中对比氢氯噻嗪</a:t>
            </a:r>
            <a:r>
              <a:rPr lang="en-US" altLang="zh-CN" smtClean="0">
                <a:latin typeface="宋体" pitchFamily="2" charset="-122"/>
              </a:rPr>
              <a:t>±</a:t>
            </a:r>
            <a:r>
              <a:rPr lang="zh-CN" altLang="en-US" smtClean="0">
                <a:latin typeface="宋体" pitchFamily="2" charset="-122"/>
              </a:rPr>
              <a:t>贝那普利，氨氯地平组卒中风险降低</a:t>
            </a:r>
            <a:r>
              <a:rPr lang="en-US" altLang="zh-CN" smtClean="0">
                <a:latin typeface="宋体" pitchFamily="2" charset="-122"/>
              </a:rPr>
              <a:t>16%</a:t>
            </a:r>
            <a:r>
              <a:rPr lang="zh-CN" altLang="en-US" smtClean="0">
                <a:latin typeface="宋体" pitchFamily="2" charset="-122"/>
              </a:rPr>
              <a:t>，心梗风险降低</a:t>
            </a:r>
            <a:r>
              <a:rPr lang="en-US" altLang="zh-CN" smtClean="0">
                <a:latin typeface="宋体" pitchFamily="2" charset="-122"/>
              </a:rPr>
              <a:t>22%</a:t>
            </a:r>
            <a:r>
              <a:rPr lang="zh-CN" altLang="en-US" smtClean="0">
                <a:latin typeface="宋体" pitchFamily="2" charset="-122"/>
              </a:rPr>
              <a:t>，具有统计学意义。</a:t>
            </a:r>
          </a:p>
          <a:p>
            <a:pPr eaLnBrk="1" hangingPunct="1">
              <a:spcBef>
                <a:spcPct val="0"/>
              </a:spcBef>
            </a:pPr>
            <a:r>
              <a:rPr lang="zh-CN" altLang="en-US" smtClean="0">
                <a:latin typeface="宋体" pitchFamily="2" charset="-122"/>
              </a:rPr>
              <a:t>由此可见，氨氯地平在降低脑卒中风险和心梗风险方面具有巨大优势，在降压治疗中的地位不断提升。</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家庭血压测量方法分为达标及未达标患者监测方法。</a:t>
            </a:r>
          </a:p>
          <a:p>
            <a:endParaRPr lang="zh-CN" altLang="en-US" dirty="0"/>
          </a:p>
        </p:txBody>
      </p:sp>
      <p:sp>
        <p:nvSpPr>
          <p:cNvPr id="4" name="灯片编号占位符 3"/>
          <p:cNvSpPr>
            <a:spLocks noGrp="1"/>
          </p:cNvSpPr>
          <p:nvPr>
            <p:ph type="sldNum" sz="quarter" idx="10"/>
          </p:nvPr>
        </p:nvSpPr>
        <p:spPr/>
        <p:txBody>
          <a:bodyPr/>
          <a:lstStyle/>
          <a:p>
            <a:fld id="{6B1F53E6-6F3C-4ED3-80C7-E414EA4768C9}" type="slidenum">
              <a:rPr lang="en-GB" altLang="zh-CN" smtClean="0"/>
              <a:pPr/>
              <a:t>6</a:t>
            </a:fld>
            <a:endParaRPr lang="en-GB"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另有最新文献报道，清晨高血压与心、脑、肾及血管损伤等密切相关。</a:t>
            </a:r>
          </a:p>
          <a:p>
            <a:endParaRPr lang="zh-CN" altLang="en-US" dirty="0"/>
          </a:p>
        </p:txBody>
      </p:sp>
      <p:sp>
        <p:nvSpPr>
          <p:cNvPr id="4" name="灯片编号占位符 3"/>
          <p:cNvSpPr>
            <a:spLocks noGrp="1"/>
          </p:cNvSpPr>
          <p:nvPr>
            <p:ph type="sldNum" sz="quarter" idx="10"/>
          </p:nvPr>
        </p:nvSpPr>
        <p:spPr/>
        <p:txBody>
          <a:bodyPr/>
          <a:lstStyle/>
          <a:p>
            <a:fld id="{6B1F53E6-6F3C-4ED3-80C7-E414EA4768C9}" type="slidenum">
              <a:rPr lang="en-GB" altLang="zh-CN" smtClean="0"/>
              <a:pPr/>
              <a:t>12</a:t>
            </a:fld>
            <a:endParaRPr lang="en-GB"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高血压患者血压变异程度最大的时间段是清晨，即从睡眠状态转为清醒并开始活动时，血压从相对较低的水平在短时间内迅速上升到较高水平，甚至达到一天内最高水平。研究显示，未经治疗的高血压患者清晨时段（通常是</a:t>
            </a:r>
            <a:r>
              <a:rPr lang="en-US" altLang="zh-CN" dirty="0" smtClean="0"/>
              <a:t>6</a:t>
            </a:r>
            <a:r>
              <a:rPr lang="zh-CN" altLang="en-US" dirty="0" smtClean="0"/>
              <a:t>点至</a:t>
            </a:r>
            <a:r>
              <a:rPr lang="en-US" altLang="zh-CN" dirty="0" smtClean="0"/>
              <a:t>12</a:t>
            </a:r>
            <a:r>
              <a:rPr lang="zh-CN" altLang="en-US" dirty="0" smtClean="0"/>
              <a:t>点）收缩压平均升高</a:t>
            </a:r>
            <a:r>
              <a:rPr lang="en-US" altLang="zh-CN" dirty="0" smtClean="0"/>
              <a:t>14mmHg</a:t>
            </a:r>
            <a:r>
              <a:rPr lang="zh-CN" altLang="en-US" dirty="0" smtClean="0"/>
              <a:t>，甚至可上升</a:t>
            </a:r>
            <a:r>
              <a:rPr lang="en-US" altLang="zh-CN" dirty="0" smtClean="0"/>
              <a:t>80mmHg</a:t>
            </a:r>
            <a:r>
              <a:rPr lang="zh-CN" altLang="en-US" dirty="0" smtClean="0"/>
              <a:t>。这样，清晨血压水平最高与清晨心肌梗死和卒中最高发的时段不谋而合，更加突出，血压管理突破清晨是治理高血压的关键</a:t>
            </a:r>
            <a:endParaRPr lang="zh-CN" altLang="en-US" dirty="0"/>
          </a:p>
        </p:txBody>
      </p:sp>
      <p:sp>
        <p:nvSpPr>
          <p:cNvPr id="4" name="灯片编号占位符 3"/>
          <p:cNvSpPr>
            <a:spLocks noGrp="1"/>
          </p:cNvSpPr>
          <p:nvPr>
            <p:ph type="sldNum" sz="quarter" idx="10"/>
          </p:nvPr>
        </p:nvSpPr>
        <p:spPr/>
        <p:txBody>
          <a:bodyPr/>
          <a:lstStyle/>
          <a:p>
            <a:fld id="{6B1F53E6-6F3C-4ED3-80C7-E414EA4768C9}" type="slidenum">
              <a:rPr lang="en-GB" altLang="zh-CN" smtClean="0"/>
              <a:pPr/>
              <a:t>13</a:t>
            </a:fld>
            <a:endParaRPr lang="en-GB"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176213" indent="-176213">
              <a:lnSpc>
                <a:spcPct val="120000"/>
              </a:lnSpc>
              <a:spcBef>
                <a:spcPct val="0"/>
              </a:spcBef>
              <a:buFontTx/>
              <a:buChar char="•"/>
            </a:pPr>
            <a:r>
              <a:rPr lang="zh-CN" altLang="en-US" dirty="0" smtClean="0"/>
              <a:t>另外，我们在</a:t>
            </a:r>
            <a:r>
              <a:rPr lang="en-US" altLang="zh-CN" dirty="0" smtClean="0"/>
              <a:t>2008</a:t>
            </a:r>
            <a:r>
              <a:rPr lang="zh-CN" altLang="en-US" dirty="0" smtClean="0"/>
              <a:t>年关于卒中流行病学研究中观察到的一个现象，即卒中的发生和时间呈相关性，卒中事件存在昼夜差异。在每天的凌晨</a:t>
            </a:r>
            <a:r>
              <a:rPr lang="en-US" altLang="zh-CN" dirty="0" smtClean="0"/>
              <a:t>4:00</a:t>
            </a:r>
            <a:r>
              <a:rPr lang="zh-CN" altLang="en-US" dirty="0" smtClean="0"/>
              <a:t>到</a:t>
            </a:r>
            <a:r>
              <a:rPr lang="en-US" altLang="zh-CN" dirty="0" smtClean="0"/>
              <a:t>8:00</a:t>
            </a:r>
            <a:r>
              <a:rPr lang="zh-CN" altLang="en-US" dirty="0" smtClean="0"/>
              <a:t>是卒中发生急剧上升的时间段，而这是从睡眠到醒来血压上升的阶段。</a:t>
            </a:r>
            <a:endParaRPr lang="en-US" altLang="zh-CN" dirty="0" smtClean="0"/>
          </a:p>
          <a:p>
            <a:pPr marL="176213" indent="-176213">
              <a:lnSpc>
                <a:spcPct val="120000"/>
              </a:lnSpc>
              <a:buFontTx/>
              <a:buChar char="•"/>
            </a:pPr>
            <a:r>
              <a:rPr lang="zh-CN" altLang="en-US" dirty="0" smtClean="0"/>
              <a:t>经过后续的分析也发现晨峰高血压是影响卒中重要危险因素，如果患者在醒来之前和醒来之后的收缩压差值达</a:t>
            </a:r>
            <a:r>
              <a:rPr lang="en-US" altLang="zh-CN" dirty="0" smtClean="0"/>
              <a:t>55mmHg</a:t>
            </a:r>
            <a:r>
              <a:rPr lang="zh-CN" altLang="en-US" dirty="0" smtClean="0"/>
              <a:t>以上的时候，校正年龄、性别、体重指数以及</a:t>
            </a:r>
            <a:r>
              <a:rPr lang="en-US" altLang="zh-CN" dirty="0" smtClean="0"/>
              <a:t>24h</a:t>
            </a:r>
            <a:r>
              <a:rPr lang="zh-CN" altLang="en-US" dirty="0" smtClean="0"/>
              <a:t>收缩压后，晨峰高血压组较非晨峰高血压组卒中风险增加</a:t>
            </a:r>
            <a:r>
              <a:rPr lang="en-US" altLang="zh-CN" dirty="0" smtClean="0"/>
              <a:t>2.7</a:t>
            </a:r>
            <a:r>
              <a:rPr lang="zh-CN" altLang="en-US" dirty="0" smtClean="0"/>
              <a:t>倍，并且具有统计学差异。</a:t>
            </a:r>
            <a:endParaRPr lang="zh-CN" altLang="en-US" dirty="0"/>
          </a:p>
        </p:txBody>
      </p:sp>
      <p:sp>
        <p:nvSpPr>
          <p:cNvPr id="4" name="灯片编号占位符 3"/>
          <p:cNvSpPr>
            <a:spLocks noGrp="1"/>
          </p:cNvSpPr>
          <p:nvPr>
            <p:ph type="sldNum" sz="quarter" idx="10"/>
          </p:nvPr>
        </p:nvSpPr>
        <p:spPr/>
        <p:txBody>
          <a:bodyPr/>
          <a:lstStyle/>
          <a:p>
            <a:fld id="{6B1F53E6-6F3C-4ED3-80C7-E414EA4768C9}" type="slidenum">
              <a:rPr lang="en-GB" altLang="zh-CN" smtClean="0"/>
              <a:pPr/>
              <a:t>14</a:t>
            </a:fld>
            <a:endParaRPr lang="en-GB"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p:spPr>
        <p:txBody>
          <a:bodyPr/>
          <a:lstStyle/>
          <a:p>
            <a:pPr marL="0" lvl="1"/>
            <a:r>
              <a:rPr lang="zh-CN" altLang="en-US" smtClean="0"/>
              <a:t>社会化管理！新指南</a:t>
            </a:r>
            <a:r>
              <a:rPr lang="zh-CN" altLang="en-US" sz="2400" smtClean="0"/>
              <a:t>指出以</a:t>
            </a:r>
            <a:r>
              <a:rPr lang="zh-CN" altLang="en-US" sz="2400" b="1" smtClean="0">
                <a:solidFill>
                  <a:srgbClr val="FFFF00"/>
                </a:solidFill>
              </a:rPr>
              <a:t>患者为核心</a:t>
            </a:r>
            <a:r>
              <a:rPr lang="zh-CN" altLang="en-US" sz="2400" smtClean="0"/>
              <a:t>，包括医生、护士、家人及社区等各个相关方面的有效的</a:t>
            </a:r>
            <a:r>
              <a:rPr lang="zh-CN" altLang="en-US" sz="2400" b="1" smtClean="0">
                <a:solidFill>
                  <a:srgbClr val="FFFF00"/>
                </a:solidFill>
              </a:rPr>
              <a:t>全方位的血压管理</a:t>
            </a:r>
            <a:r>
              <a:rPr lang="zh-CN" altLang="en-US" sz="2400" smtClean="0">
                <a:solidFill>
                  <a:srgbClr val="FFFF00"/>
                </a:solidFill>
              </a:rPr>
              <a:t>才</a:t>
            </a:r>
            <a:r>
              <a:rPr lang="zh-CN" altLang="en-US" sz="2400" smtClean="0"/>
              <a:t>可以</a:t>
            </a:r>
            <a:r>
              <a:rPr lang="zh-CN" altLang="en-US" sz="2400" b="1" smtClean="0">
                <a:solidFill>
                  <a:srgbClr val="FFFF00"/>
                </a:solidFill>
              </a:rPr>
              <a:t>更有效</a:t>
            </a:r>
            <a:r>
              <a:rPr lang="zh-CN" altLang="en-US" sz="2400" b="1" smtClean="0"/>
              <a:t>降低</a:t>
            </a:r>
            <a:r>
              <a:rPr lang="zh-CN" altLang="en-US" sz="2400" smtClean="0"/>
              <a:t>血压。</a:t>
            </a:r>
          </a:p>
          <a:p>
            <a:endParaRPr lang="zh-CN" altLang="en-US" smtClean="0"/>
          </a:p>
        </p:txBody>
      </p:sp>
      <p:sp>
        <p:nvSpPr>
          <p:cNvPr id="55300" name="灯片编号占位符 3"/>
          <p:cNvSpPr>
            <a:spLocks noGrp="1"/>
          </p:cNvSpPr>
          <p:nvPr>
            <p:ph type="sldNum" sz="quarter" idx="5"/>
          </p:nvPr>
        </p:nvSpPr>
        <p:spPr>
          <a:noFill/>
        </p:spPr>
        <p:txBody>
          <a:bodyPr/>
          <a:lstStyle/>
          <a:p>
            <a:fld id="{B6BA21C8-9B00-4939-9696-436DFBA1BD44}" type="slidenum">
              <a:rPr lang="zh-CN" altLang="en-US" smtClean="0"/>
              <a:pPr/>
              <a:t>22</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zh-CN" dirty="0" smtClean="0"/>
              <a:t>Data taken from European cardiovascular disease statistics 2008</a:t>
            </a:r>
          </a:p>
          <a:p>
            <a:endParaRPr lang="zh-CN" altLang="en-US" dirty="0"/>
          </a:p>
        </p:txBody>
      </p:sp>
      <p:sp>
        <p:nvSpPr>
          <p:cNvPr id="4" name="灯片编号占位符 3"/>
          <p:cNvSpPr>
            <a:spLocks noGrp="1"/>
          </p:cNvSpPr>
          <p:nvPr>
            <p:ph type="sldNum" sz="quarter" idx="10"/>
          </p:nvPr>
        </p:nvSpPr>
        <p:spPr/>
        <p:txBody>
          <a:bodyPr/>
          <a:lstStyle/>
          <a:p>
            <a:fld id="{6B1F53E6-6F3C-4ED3-80C7-E414EA4768C9}" type="slidenum">
              <a:rPr lang="en-GB" altLang="zh-CN" smtClean="0"/>
              <a:pPr/>
              <a:t>33</a:t>
            </a:fld>
            <a:endParaRPr lang="en-GB"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p:spPr>
        <p:txBody>
          <a:bodyPr/>
          <a:lstStyle/>
          <a:p>
            <a:r>
              <a:rPr lang="en-US" altLang="zh-CN" smtClean="0"/>
              <a:t>Explanation to the cartoon:</a:t>
            </a:r>
          </a:p>
          <a:p>
            <a:r>
              <a:rPr lang="en-US" altLang="zh-CN" smtClean="0"/>
              <a:t>The molecular of </a:t>
            </a:r>
            <a:r>
              <a:rPr lang="zh-CN" altLang="en-US" smtClean="0"/>
              <a:t>氨氯地平</a:t>
            </a:r>
            <a:r>
              <a:rPr lang="en-US" altLang="zh-CN" smtClean="0"/>
              <a:t>(the model on the left under the blue ball) carries positive electronic charges, which facilitate the molecular to stay longer in the phospholipid bilayer(the right half of the cartoon)</a:t>
            </a:r>
          </a:p>
          <a:p>
            <a:endParaRPr lang="en-US" altLang="zh-CN" smtClean="0"/>
          </a:p>
          <a:p>
            <a:r>
              <a:rPr lang="en-US" altLang="zh-CN" b="1" smtClean="0"/>
              <a:t>Please delete the cartoon if it is not helpful.</a:t>
            </a:r>
            <a:endParaRPr lang="zh-CN" altLang="en-US" b="1" smtClean="0"/>
          </a:p>
        </p:txBody>
      </p:sp>
      <p:sp>
        <p:nvSpPr>
          <p:cNvPr id="77828" name="灯片编号占位符 3"/>
          <p:cNvSpPr>
            <a:spLocks noGrp="1"/>
          </p:cNvSpPr>
          <p:nvPr>
            <p:ph type="sldNum" sz="quarter" idx="5"/>
          </p:nvPr>
        </p:nvSpPr>
        <p:spPr>
          <a:noFill/>
        </p:spPr>
        <p:txBody>
          <a:bodyPr/>
          <a:lstStyle/>
          <a:p>
            <a:fld id="{D0FF7ECC-F0B7-457D-B207-CFE9E1A53281}" type="slidenum">
              <a:rPr lang="zh-CN" altLang="en-US" smtClean="0">
                <a:latin typeface="Arial" pitchFamily="34" charset="0"/>
              </a:rPr>
              <a:pPr/>
              <a:t>39</a:t>
            </a:fld>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9A6D2C4-F031-4BE3-B106-D4C396219CEB}" type="slidenum">
              <a:rPr lang="en-US" altLang="zh-CN" smtClean="0">
                <a:latin typeface="Arial" pitchFamily="34" charset="0"/>
              </a:rPr>
              <a:pPr/>
              <a:t>40</a:t>
            </a:fld>
            <a:endParaRPr lang="en-US" altLang="zh-CN" smtClean="0">
              <a:latin typeface="Arial" pitchFamily="34" charset="0"/>
            </a:endParaRPr>
          </a:p>
        </p:txBody>
      </p:sp>
      <p:sp>
        <p:nvSpPr>
          <p:cNvPr id="78851" name="Rectangle 10"/>
          <p:cNvSpPr>
            <a:spLocks noGrp="1" noRot="1" noChangeAspect="1" noChangeArrowheads="1" noTextEdit="1"/>
          </p:cNvSpPr>
          <p:nvPr>
            <p:ph type="sldImg"/>
          </p:nvPr>
        </p:nvSpPr>
        <p:spPr>
          <a:ln/>
        </p:spPr>
      </p:sp>
      <p:sp>
        <p:nvSpPr>
          <p:cNvPr id="78852" name="备注占位符 4"/>
          <p:cNvSpPr>
            <a:spLocks noGrp="1"/>
          </p:cNvSpPr>
          <p:nvPr/>
        </p:nvSpPr>
        <p:spPr bwMode="auto">
          <a:xfrm>
            <a:off x="669925" y="4672171"/>
            <a:ext cx="5359400" cy="4426268"/>
          </a:xfrm>
          <a:prstGeom prst="rect">
            <a:avLst/>
          </a:prstGeom>
          <a:noFill/>
          <a:ln w="9525">
            <a:noFill/>
            <a:miter lim="800000"/>
            <a:headEnd/>
            <a:tailEnd/>
          </a:ln>
        </p:spPr>
        <p:txBody>
          <a:bodyPr/>
          <a:lstStyle/>
          <a:p>
            <a:pPr eaLnBrk="0" hangingPunct="0">
              <a:spcBef>
                <a:spcPct val="30000"/>
              </a:spcBef>
            </a:pPr>
            <a:endParaRPr lang="zh-CN" alt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6" descr="Unbenannt-2"/>
          <p:cNvPicPr>
            <a:picLocks noChangeAspect="1" noChangeArrowheads="1"/>
          </p:cNvPicPr>
          <p:nvPr userDrawn="1"/>
        </p:nvPicPr>
        <p:blipFill>
          <a:blip r:embed="rId2" cstate="print"/>
          <a:srcRect/>
          <a:stretch>
            <a:fillRect/>
          </a:stretch>
        </p:blipFill>
        <p:spPr bwMode="auto">
          <a:xfrm>
            <a:off x="7097713" y="2887663"/>
            <a:ext cx="1381125" cy="2136775"/>
          </a:xfrm>
          <a:prstGeom prst="rect">
            <a:avLst/>
          </a:prstGeom>
          <a:noFill/>
          <a:ln w="9525">
            <a:noFill/>
            <a:miter lim="800000"/>
            <a:headEnd/>
            <a:tailEnd/>
          </a:ln>
        </p:spPr>
      </p:pic>
      <p:sp>
        <p:nvSpPr>
          <p:cNvPr id="1045506" name="Rectangle 2"/>
          <p:cNvSpPr>
            <a:spLocks noGrp="1" noChangeArrowheads="1"/>
          </p:cNvSpPr>
          <p:nvPr>
            <p:ph type="ctrTitle" sz="quarter"/>
          </p:nvPr>
        </p:nvSpPr>
        <p:spPr>
          <a:xfrm>
            <a:off x="2581275" y="1639888"/>
            <a:ext cx="6081713" cy="909637"/>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rIns="91440" anchor="b"/>
          <a:lstStyle>
            <a:lvl1pPr>
              <a:defRPr sz="4400">
                <a:solidFill>
                  <a:schemeClr val="bg1"/>
                </a:solidFill>
                <a:latin typeface="微软雅黑" pitchFamily="34" charset="-122"/>
                <a:ea typeface="微软雅黑" pitchFamily="34" charset="-122"/>
              </a:defRPr>
            </a:lvl1pPr>
          </a:lstStyle>
          <a:p>
            <a:pPr lvl="0"/>
            <a:r>
              <a:rPr lang="en-US" noProof="0" dirty="0" smtClean="0"/>
              <a:t>Click to edit Master title style</a:t>
            </a:r>
            <a:endParaRPr lang="de-DE" altLang="zh-CN" noProof="0" dirty="0" smtClean="0"/>
          </a:p>
        </p:txBody>
      </p:sp>
      <p:pic>
        <p:nvPicPr>
          <p:cNvPr id="91137" name="Picture 1" descr="E:\Lcx\工作\工作文件--09起\工作相关\工作资料（09-13）\辉瑞\医学部-PPT\图片1.jpg"/>
          <p:cNvPicPr>
            <a:picLocks noChangeAspect="1" noChangeArrowheads="1"/>
          </p:cNvPicPr>
          <p:nvPr userDrawn="1"/>
        </p:nvPicPr>
        <p:blipFill>
          <a:blip r:embed="rId3" cstate="print"/>
          <a:srcRect/>
          <a:stretch>
            <a:fillRect/>
          </a:stretch>
        </p:blipFill>
        <p:spPr bwMode="auto">
          <a:xfrm>
            <a:off x="0" y="0"/>
            <a:ext cx="9142966" cy="6858000"/>
          </a:xfrm>
          <a:prstGeom prst="rect">
            <a:avLst/>
          </a:prstGeom>
          <a:noFill/>
        </p:spPr>
      </p:pic>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276225" y="6408738"/>
            <a:ext cx="2762250" cy="247650"/>
          </a:xfrm>
          <a:prstGeom prst="rect">
            <a:avLst/>
          </a:prstGeom>
          <a:ln/>
        </p:spPr>
        <p:txBody>
          <a:bodyPr/>
          <a:lstStyle>
            <a:lvl1pPr>
              <a:defRPr/>
            </a:lvl1pPr>
          </a:lstStyle>
          <a:p>
            <a:pPr>
              <a:defRPr/>
            </a:pPr>
            <a:r>
              <a:rPr lang="de-DE" altLang="zh-CN"/>
              <a:t>Here comes your footer  </a:t>
            </a:r>
            <a:r>
              <a:rPr lang="de-DE" altLang="zh-CN">
                <a:sym typeface="Wingdings" pitchFamily="2" charset="2"/>
              </a:rPr>
              <a:t></a:t>
            </a:r>
            <a:r>
              <a:rPr lang="de-DE" altLang="zh-CN"/>
              <a:t>  Page </a:t>
            </a:r>
            <a:fld id="{185129E5-C22D-4BB1-BF9A-F7F4C24E8DAB}" type="slidenum">
              <a:rPr lang="de-DE" altLang="zh-CN"/>
              <a:pPr>
                <a:defRPr/>
              </a:pPr>
              <a:t>‹#›</a:t>
            </a:fld>
            <a:endParaRPr lang="de-DE" altLang="zh-CN"/>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1950" y="622300"/>
            <a:ext cx="2132013" cy="5286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14325" y="622300"/>
            <a:ext cx="6245225" cy="52863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276225" y="6408738"/>
            <a:ext cx="2762250" cy="247650"/>
          </a:xfrm>
          <a:prstGeom prst="rect">
            <a:avLst/>
          </a:prstGeom>
          <a:ln/>
        </p:spPr>
        <p:txBody>
          <a:bodyPr/>
          <a:lstStyle>
            <a:lvl1pPr>
              <a:defRPr/>
            </a:lvl1pPr>
          </a:lstStyle>
          <a:p>
            <a:pPr>
              <a:defRPr/>
            </a:pPr>
            <a:r>
              <a:rPr lang="de-DE" altLang="zh-CN"/>
              <a:t>Here comes your footer  </a:t>
            </a:r>
            <a:r>
              <a:rPr lang="de-DE" altLang="zh-CN">
                <a:sym typeface="Wingdings" pitchFamily="2" charset="2"/>
              </a:rPr>
              <a:t></a:t>
            </a:r>
            <a:r>
              <a:rPr lang="de-DE" altLang="zh-CN"/>
              <a:t>  Page </a:t>
            </a:r>
            <a:fld id="{18C92CFB-FEB3-4A07-89B1-E83FA291C2C9}" type="slidenum">
              <a:rPr lang="de-DE" altLang="zh-CN"/>
              <a:pPr>
                <a:defRPr/>
              </a:pPr>
              <a:t>‹#›</a:t>
            </a:fld>
            <a:endParaRPr lang="de-DE" altLang="zh-CN"/>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4325" y="214519"/>
            <a:ext cx="8515350" cy="600075"/>
          </a:xfrm>
        </p:spPr>
        <p:txBody>
          <a:bodyPr/>
          <a:lstStyle>
            <a:lvl1pPr algn="ctr">
              <a:defRPr>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4" name="Rectangle 5"/>
          <p:cNvSpPr>
            <a:spLocks noGrp="1" noChangeArrowheads="1"/>
          </p:cNvSpPr>
          <p:nvPr>
            <p:ph type="ftr" sz="quarter" idx="10"/>
          </p:nvPr>
        </p:nvSpPr>
        <p:spPr>
          <a:xfrm>
            <a:off x="276225" y="6408738"/>
            <a:ext cx="2762250" cy="247650"/>
          </a:xfrm>
          <a:prstGeom prst="rect">
            <a:avLst/>
          </a:prstGeom>
          <a:ln/>
        </p:spPr>
        <p:txBody>
          <a:bodyPr/>
          <a:lstStyle>
            <a:lvl1pPr>
              <a:defRPr/>
            </a:lvl1pPr>
          </a:lstStyle>
          <a:p>
            <a:pPr>
              <a:defRPr/>
            </a:pPr>
            <a:r>
              <a:rPr lang="de-DE" altLang="zh-CN"/>
              <a:t>Here comes your footer  </a:t>
            </a:r>
            <a:r>
              <a:rPr lang="de-DE" altLang="zh-CN">
                <a:sym typeface="Wingdings" pitchFamily="2" charset="2"/>
              </a:rPr>
              <a:t></a:t>
            </a:r>
            <a:r>
              <a:rPr lang="de-DE" altLang="zh-CN"/>
              <a:t>  Page </a:t>
            </a:r>
            <a:fld id="{435A5C4D-BC30-42D7-8A76-D0798531AA5A}" type="slidenum">
              <a:rPr lang="de-DE" altLang="zh-CN"/>
              <a:pPr>
                <a:defRPr/>
              </a:pPr>
              <a:t>‹#›</a:t>
            </a:fld>
            <a:endParaRPr lang="de-DE" altLang="zh-CN"/>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19088" y="1879600"/>
            <a:ext cx="4186237"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7725" y="1879600"/>
            <a:ext cx="4186238"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xfrm>
            <a:off x="276225" y="6408738"/>
            <a:ext cx="2762250" cy="247650"/>
          </a:xfrm>
          <a:prstGeom prst="rect">
            <a:avLst/>
          </a:prstGeom>
          <a:ln/>
        </p:spPr>
        <p:txBody>
          <a:bodyPr/>
          <a:lstStyle>
            <a:lvl1pPr>
              <a:defRPr/>
            </a:lvl1pPr>
          </a:lstStyle>
          <a:p>
            <a:pPr>
              <a:defRPr/>
            </a:pPr>
            <a:r>
              <a:rPr lang="de-DE" altLang="zh-CN"/>
              <a:t>Here comes your footer  </a:t>
            </a:r>
            <a:r>
              <a:rPr lang="de-DE" altLang="zh-CN">
                <a:sym typeface="Wingdings" pitchFamily="2" charset="2"/>
              </a:rPr>
              <a:t></a:t>
            </a:r>
            <a:r>
              <a:rPr lang="de-DE" altLang="zh-CN"/>
              <a:t>  Page </a:t>
            </a:r>
            <a:fld id="{247A057D-E1A7-4252-BE19-B2A872CB7ED6}" type="slidenum">
              <a:rPr lang="de-DE" altLang="zh-CN"/>
              <a:pPr>
                <a:defRPr/>
              </a:pPr>
              <a:t>‹#›</a:t>
            </a:fld>
            <a:endParaRPr lang="de-DE" altLang="zh-CN"/>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xfrm>
            <a:off x="276225" y="6408738"/>
            <a:ext cx="2762250" cy="247650"/>
          </a:xfrm>
          <a:prstGeom prst="rect">
            <a:avLst/>
          </a:prstGeom>
          <a:ln/>
        </p:spPr>
        <p:txBody>
          <a:bodyPr/>
          <a:lstStyle>
            <a:lvl1pPr>
              <a:defRPr/>
            </a:lvl1pPr>
          </a:lstStyle>
          <a:p>
            <a:pPr>
              <a:defRPr/>
            </a:pPr>
            <a:r>
              <a:rPr lang="de-DE" altLang="zh-CN"/>
              <a:t>Here comes your footer  </a:t>
            </a:r>
            <a:r>
              <a:rPr lang="de-DE" altLang="zh-CN">
                <a:sym typeface="Wingdings" pitchFamily="2" charset="2"/>
              </a:rPr>
              <a:t></a:t>
            </a:r>
            <a:r>
              <a:rPr lang="de-DE" altLang="zh-CN"/>
              <a:t>  Page </a:t>
            </a:r>
            <a:fld id="{FF8154D0-064E-412E-8059-B2B74C172DEE}" type="slidenum">
              <a:rPr lang="de-DE" altLang="zh-CN"/>
              <a:pPr>
                <a:defRPr/>
              </a:pPr>
              <a:t>‹#›</a:t>
            </a:fld>
            <a:endParaRPr lang="de-DE" altLang="zh-CN"/>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28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276225" y="6408738"/>
            <a:ext cx="2762250" cy="247650"/>
          </a:xfrm>
          <a:prstGeom prst="rect">
            <a:avLst/>
          </a:prstGeom>
          <a:ln/>
        </p:spPr>
        <p:txBody>
          <a:bodyPr/>
          <a:lstStyle>
            <a:lvl1pPr>
              <a:defRPr/>
            </a:lvl1pPr>
          </a:lstStyle>
          <a:p>
            <a:pPr>
              <a:defRPr/>
            </a:pPr>
            <a:r>
              <a:rPr lang="de-DE" altLang="zh-CN"/>
              <a:t>Here comes your footer  </a:t>
            </a:r>
            <a:r>
              <a:rPr lang="de-DE" altLang="zh-CN">
                <a:sym typeface="Wingdings" pitchFamily="2" charset="2"/>
              </a:rPr>
              <a:t></a:t>
            </a:r>
            <a:r>
              <a:rPr lang="de-DE" altLang="zh-CN"/>
              <a:t>  Page </a:t>
            </a:r>
            <a:fld id="{60C97D30-35A0-4568-9590-057ACE3536C0}" type="slidenum">
              <a:rPr lang="de-DE" altLang="zh-CN"/>
              <a:pPr>
                <a:defRPr/>
              </a:pPr>
              <a:t>‹#›</a:t>
            </a:fld>
            <a:endParaRPr lang="de-DE" altLang="zh-CN"/>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xfrm>
            <a:off x="276225" y="6408738"/>
            <a:ext cx="2762250" cy="247650"/>
          </a:xfrm>
          <a:prstGeom prst="rect">
            <a:avLst/>
          </a:prstGeom>
          <a:ln/>
        </p:spPr>
        <p:txBody>
          <a:bodyPr/>
          <a:lstStyle>
            <a:lvl1pPr>
              <a:defRPr/>
            </a:lvl1pPr>
          </a:lstStyle>
          <a:p>
            <a:pPr>
              <a:defRPr/>
            </a:pPr>
            <a:r>
              <a:rPr lang="de-DE" altLang="zh-CN"/>
              <a:t>Here comes your footer  </a:t>
            </a:r>
            <a:r>
              <a:rPr lang="de-DE" altLang="zh-CN">
                <a:sym typeface="Wingdings" pitchFamily="2" charset="2"/>
              </a:rPr>
              <a:t></a:t>
            </a:r>
            <a:r>
              <a:rPr lang="de-DE" altLang="zh-CN"/>
              <a:t>  Page </a:t>
            </a:r>
            <a:fld id="{D2BBCA3A-14D7-4E88-945C-81EC7B7C2298}" type="slidenum">
              <a:rPr lang="de-DE" altLang="zh-CN"/>
              <a:pPr>
                <a:defRPr/>
              </a:pPr>
              <a:t>‹#›</a:t>
            </a:fld>
            <a:endParaRPr lang="de-DE" altLang="zh-CN"/>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xfrm>
            <a:off x="276225" y="6408738"/>
            <a:ext cx="2762250" cy="247650"/>
          </a:xfrm>
          <a:prstGeom prst="rect">
            <a:avLst/>
          </a:prstGeom>
          <a:ln/>
        </p:spPr>
        <p:txBody>
          <a:bodyPr/>
          <a:lstStyle>
            <a:lvl1pPr>
              <a:defRPr/>
            </a:lvl1pPr>
          </a:lstStyle>
          <a:p>
            <a:pPr>
              <a:defRPr/>
            </a:pPr>
            <a:r>
              <a:rPr lang="de-DE" altLang="zh-CN"/>
              <a:t>Here comes your footer  </a:t>
            </a:r>
            <a:r>
              <a:rPr lang="de-DE" altLang="zh-CN">
                <a:sym typeface="Wingdings" pitchFamily="2" charset="2"/>
              </a:rPr>
              <a:t></a:t>
            </a:r>
            <a:r>
              <a:rPr lang="de-DE" altLang="zh-CN"/>
              <a:t>  Page </a:t>
            </a:r>
            <a:fld id="{65ACECD5-4A6A-4761-84D0-36D79264FC68}" type="slidenum">
              <a:rPr lang="de-DE" altLang="zh-CN"/>
              <a:pPr>
                <a:defRPr/>
              </a:pPr>
              <a:t>‹#›</a:t>
            </a:fld>
            <a:endParaRPr lang="de-DE" altLang="zh-CN"/>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pic>
        <p:nvPicPr>
          <p:cNvPr id="92161" name="Picture 1" descr="E:\Lcx\工作\工作文件--09起\工作相关\工作资料（09-13）\辉瑞\医学部-PPT\dongfeippt-02.jpg"/>
          <p:cNvPicPr>
            <a:picLocks noChangeAspect="1" noChangeArrowheads="1"/>
          </p:cNvPicPr>
          <p:nvPr userDrawn="1"/>
        </p:nvPicPr>
        <p:blipFill>
          <a:blip r:embed="rId14" cstate="print"/>
          <a:srcRect/>
          <a:stretch>
            <a:fillRect/>
          </a:stretch>
        </p:blipFill>
        <p:spPr bwMode="auto">
          <a:xfrm>
            <a:off x="0" y="0"/>
            <a:ext cx="9144000" cy="6870053"/>
          </a:xfrm>
          <a:prstGeom prst="rect">
            <a:avLst/>
          </a:prstGeom>
          <a:noFill/>
        </p:spPr>
      </p:pic>
      <p:sp>
        <p:nvSpPr>
          <p:cNvPr id="1026" name="Rectangle 2"/>
          <p:cNvSpPr>
            <a:spLocks noGrp="1" noChangeArrowheads="1"/>
          </p:cNvSpPr>
          <p:nvPr>
            <p:ph type="title"/>
          </p:nvPr>
        </p:nvSpPr>
        <p:spPr bwMode="auto">
          <a:xfrm>
            <a:off x="314325" y="622300"/>
            <a:ext cx="8515350" cy="6000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altLang="zh-CN" dirty="0" smtClean="0"/>
              <a:t>Click to edit Master title style</a:t>
            </a:r>
            <a:endParaRPr lang="de-DE" altLang="zh-CN" dirty="0" smtClean="0"/>
          </a:p>
        </p:txBody>
      </p:sp>
      <p:sp>
        <p:nvSpPr>
          <p:cNvPr id="1027" name="Rectangle 3"/>
          <p:cNvSpPr>
            <a:spLocks noGrp="1" noChangeArrowheads="1"/>
          </p:cNvSpPr>
          <p:nvPr>
            <p:ph type="body" idx="1"/>
          </p:nvPr>
        </p:nvSpPr>
        <p:spPr bwMode="auto">
          <a:xfrm>
            <a:off x="319088" y="1545961"/>
            <a:ext cx="8524875" cy="4496493"/>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de-DE" altLang="zh-CN" dirty="0" smtClean="0"/>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sldNum="0" hdr="0" dt="0"/>
  <p:txStyles>
    <p:titleStyle>
      <a:lvl1pPr algn="l" rtl="0" eaLnBrk="0" fontAlgn="base" hangingPunct="0">
        <a:lnSpc>
          <a:spcPct val="95000"/>
        </a:lnSpc>
        <a:spcBef>
          <a:spcPct val="0"/>
        </a:spcBef>
        <a:spcAft>
          <a:spcPct val="0"/>
        </a:spcAft>
        <a:defRPr sz="2800" b="1">
          <a:solidFill>
            <a:schemeClr val="accent2"/>
          </a:solidFill>
          <a:latin typeface="+mj-ea"/>
          <a:ea typeface="+mj-ea"/>
          <a:cs typeface="+mj-cs"/>
        </a:defRPr>
      </a:lvl1pPr>
      <a:lvl2pPr algn="l" rtl="0" eaLnBrk="0" fontAlgn="base" hangingPunct="0">
        <a:lnSpc>
          <a:spcPct val="95000"/>
        </a:lnSpc>
        <a:spcBef>
          <a:spcPct val="0"/>
        </a:spcBef>
        <a:spcAft>
          <a:spcPct val="0"/>
        </a:spcAft>
        <a:defRPr sz="2400" b="1">
          <a:solidFill>
            <a:schemeClr val="accent2"/>
          </a:solidFill>
          <a:latin typeface="Arial" charset="0"/>
        </a:defRPr>
      </a:lvl2pPr>
      <a:lvl3pPr algn="l" rtl="0" eaLnBrk="0" fontAlgn="base" hangingPunct="0">
        <a:lnSpc>
          <a:spcPct val="95000"/>
        </a:lnSpc>
        <a:spcBef>
          <a:spcPct val="0"/>
        </a:spcBef>
        <a:spcAft>
          <a:spcPct val="0"/>
        </a:spcAft>
        <a:defRPr sz="2400" b="1">
          <a:solidFill>
            <a:schemeClr val="accent2"/>
          </a:solidFill>
          <a:latin typeface="Arial" charset="0"/>
        </a:defRPr>
      </a:lvl3pPr>
      <a:lvl4pPr algn="l" rtl="0" eaLnBrk="0" fontAlgn="base" hangingPunct="0">
        <a:lnSpc>
          <a:spcPct val="95000"/>
        </a:lnSpc>
        <a:spcBef>
          <a:spcPct val="0"/>
        </a:spcBef>
        <a:spcAft>
          <a:spcPct val="0"/>
        </a:spcAft>
        <a:defRPr sz="2400" b="1">
          <a:solidFill>
            <a:schemeClr val="accent2"/>
          </a:solidFill>
          <a:latin typeface="Arial" charset="0"/>
        </a:defRPr>
      </a:lvl4pPr>
      <a:lvl5pPr algn="l" rtl="0" eaLnBrk="0" fontAlgn="base" hangingPunct="0">
        <a:lnSpc>
          <a:spcPct val="95000"/>
        </a:lnSpc>
        <a:spcBef>
          <a:spcPct val="0"/>
        </a:spcBef>
        <a:spcAft>
          <a:spcPct val="0"/>
        </a:spcAft>
        <a:defRPr sz="2400" b="1">
          <a:solidFill>
            <a:schemeClr val="accent2"/>
          </a:solidFill>
          <a:latin typeface="Arial" charset="0"/>
        </a:defRPr>
      </a:lvl5pPr>
      <a:lvl6pPr marL="457200" algn="l" rtl="0" fontAlgn="base">
        <a:lnSpc>
          <a:spcPct val="95000"/>
        </a:lnSpc>
        <a:spcBef>
          <a:spcPct val="0"/>
        </a:spcBef>
        <a:spcAft>
          <a:spcPct val="0"/>
        </a:spcAft>
        <a:defRPr sz="2400" b="1">
          <a:solidFill>
            <a:schemeClr val="accent2"/>
          </a:solidFill>
          <a:latin typeface="Arial" charset="0"/>
        </a:defRPr>
      </a:lvl6pPr>
      <a:lvl7pPr marL="914400" algn="l" rtl="0" fontAlgn="base">
        <a:lnSpc>
          <a:spcPct val="95000"/>
        </a:lnSpc>
        <a:spcBef>
          <a:spcPct val="0"/>
        </a:spcBef>
        <a:spcAft>
          <a:spcPct val="0"/>
        </a:spcAft>
        <a:defRPr sz="2400" b="1">
          <a:solidFill>
            <a:schemeClr val="accent2"/>
          </a:solidFill>
          <a:latin typeface="Arial" charset="0"/>
        </a:defRPr>
      </a:lvl7pPr>
      <a:lvl8pPr marL="1371600" algn="l" rtl="0" fontAlgn="base">
        <a:lnSpc>
          <a:spcPct val="95000"/>
        </a:lnSpc>
        <a:spcBef>
          <a:spcPct val="0"/>
        </a:spcBef>
        <a:spcAft>
          <a:spcPct val="0"/>
        </a:spcAft>
        <a:defRPr sz="2400" b="1">
          <a:solidFill>
            <a:schemeClr val="accent2"/>
          </a:solidFill>
          <a:latin typeface="Arial" charset="0"/>
        </a:defRPr>
      </a:lvl8pPr>
      <a:lvl9pPr marL="1828800" algn="l" rtl="0" fontAlgn="base">
        <a:lnSpc>
          <a:spcPct val="95000"/>
        </a:lnSpc>
        <a:spcBef>
          <a:spcPct val="0"/>
        </a:spcBef>
        <a:spcAft>
          <a:spcPct val="0"/>
        </a:spcAft>
        <a:defRPr sz="2400" b="1">
          <a:solidFill>
            <a:schemeClr val="accent2"/>
          </a:solidFill>
          <a:latin typeface="Arial" charset="0"/>
        </a:defRPr>
      </a:lvl9pPr>
    </p:titleStyle>
    <p:bodyStyle>
      <a:lvl1pPr marL="190500" indent="-190500" algn="l" rtl="0" eaLnBrk="0" fontAlgn="base" hangingPunct="0">
        <a:spcBef>
          <a:spcPct val="40000"/>
        </a:spcBef>
        <a:spcAft>
          <a:spcPct val="0"/>
        </a:spcAft>
        <a:buClr>
          <a:schemeClr val="accent1"/>
        </a:buClr>
        <a:buFont typeface="Wingdings" pitchFamily="2" charset="2"/>
        <a:buChar char="§"/>
        <a:defRPr sz="2000">
          <a:solidFill>
            <a:schemeClr val="tx1"/>
          </a:solidFill>
          <a:latin typeface="Times New Roman" pitchFamily="18" charset="0"/>
          <a:ea typeface="微软雅黑" pitchFamily="34" charset="-122"/>
          <a:cs typeface="Times New Roman" pitchFamily="18" charset="0"/>
        </a:defRPr>
      </a:lvl1pPr>
      <a:lvl2pPr marL="381000" indent="-188913" algn="l" rtl="0" eaLnBrk="0" fontAlgn="base" hangingPunct="0">
        <a:spcBef>
          <a:spcPct val="40000"/>
        </a:spcBef>
        <a:spcAft>
          <a:spcPct val="0"/>
        </a:spcAft>
        <a:buClr>
          <a:schemeClr val="accent1"/>
        </a:buClr>
        <a:buChar char="-"/>
        <a:defRPr sz="2000">
          <a:solidFill>
            <a:schemeClr val="tx1"/>
          </a:solidFill>
          <a:latin typeface="Times New Roman" pitchFamily="18" charset="0"/>
          <a:ea typeface="微软雅黑" pitchFamily="34" charset="-122"/>
          <a:cs typeface="Times New Roman" pitchFamily="18" charset="0"/>
        </a:defRPr>
      </a:lvl2pPr>
      <a:lvl3pPr marL="561975" indent="-179388" algn="l" rtl="0" eaLnBrk="0" fontAlgn="base" hangingPunct="0">
        <a:spcBef>
          <a:spcPct val="40000"/>
        </a:spcBef>
        <a:spcAft>
          <a:spcPct val="0"/>
        </a:spcAft>
        <a:buClr>
          <a:schemeClr val="accent1"/>
        </a:buClr>
        <a:buChar char="-"/>
        <a:defRPr sz="2000">
          <a:solidFill>
            <a:schemeClr val="tx1"/>
          </a:solidFill>
          <a:latin typeface="Times New Roman" pitchFamily="18" charset="0"/>
          <a:ea typeface="微软雅黑" pitchFamily="34" charset="-122"/>
          <a:cs typeface="Times New Roman" pitchFamily="18" charset="0"/>
        </a:defRPr>
      </a:lvl3pPr>
      <a:lvl4pPr marL="752475" indent="-188913" algn="l" rtl="0" eaLnBrk="0" fontAlgn="base" hangingPunct="0">
        <a:spcBef>
          <a:spcPct val="40000"/>
        </a:spcBef>
        <a:spcAft>
          <a:spcPct val="0"/>
        </a:spcAft>
        <a:buClr>
          <a:schemeClr val="accent1"/>
        </a:buClr>
        <a:buChar char="-"/>
        <a:defRPr sz="2000">
          <a:solidFill>
            <a:schemeClr val="tx1"/>
          </a:solidFill>
          <a:latin typeface="Times New Roman" pitchFamily="18" charset="0"/>
          <a:ea typeface="微软雅黑" pitchFamily="34" charset="-122"/>
          <a:cs typeface="Times New Roman" pitchFamily="18" charset="0"/>
        </a:defRPr>
      </a:lvl4pPr>
      <a:lvl5pPr marL="962025" indent="-207963" algn="l" rtl="0" eaLnBrk="0" fontAlgn="base" hangingPunct="0">
        <a:spcBef>
          <a:spcPct val="40000"/>
        </a:spcBef>
        <a:spcAft>
          <a:spcPct val="0"/>
        </a:spcAft>
        <a:buClr>
          <a:schemeClr val="accent1"/>
        </a:buClr>
        <a:buFont typeface="Wingdings" pitchFamily="2" charset="2"/>
        <a:buChar char="§"/>
        <a:defRPr sz="2000">
          <a:solidFill>
            <a:schemeClr val="tx1"/>
          </a:solidFill>
          <a:latin typeface="Times New Roman" pitchFamily="18" charset="0"/>
          <a:ea typeface="微软雅黑" pitchFamily="34" charset="-122"/>
          <a:cs typeface="Times New Roman" pitchFamily="18" charset="0"/>
        </a:defRPr>
      </a:lvl5pPr>
      <a:lvl6pPr marL="1419225" indent="-207963" algn="l" rtl="0" fontAlgn="base">
        <a:spcBef>
          <a:spcPct val="40000"/>
        </a:spcBef>
        <a:spcAft>
          <a:spcPct val="0"/>
        </a:spcAft>
        <a:buClr>
          <a:schemeClr val="accent1"/>
        </a:buClr>
        <a:buFont typeface="Wingdings" pitchFamily="2" charset="2"/>
        <a:buChar char="§"/>
        <a:defRPr>
          <a:solidFill>
            <a:schemeClr val="tx1"/>
          </a:solidFill>
          <a:latin typeface="+mn-lt"/>
        </a:defRPr>
      </a:lvl6pPr>
      <a:lvl7pPr marL="1876425" indent="-207963" algn="l" rtl="0" fontAlgn="base">
        <a:spcBef>
          <a:spcPct val="40000"/>
        </a:spcBef>
        <a:spcAft>
          <a:spcPct val="0"/>
        </a:spcAft>
        <a:buClr>
          <a:schemeClr val="accent1"/>
        </a:buClr>
        <a:buFont typeface="Wingdings" pitchFamily="2" charset="2"/>
        <a:buChar char="§"/>
        <a:defRPr>
          <a:solidFill>
            <a:schemeClr val="tx1"/>
          </a:solidFill>
          <a:latin typeface="+mn-lt"/>
        </a:defRPr>
      </a:lvl7pPr>
      <a:lvl8pPr marL="2333625" indent="-207963" algn="l" rtl="0" fontAlgn="base">
        <a:spcBef>
          <a:spcPct val="40000"/>
        </a:spcBef>
        <a:spcAft>
          <a:spcPct val="0"/>
        </a:spcAft>
        <a:buClr>
          <a:schemeClr val="accent1"/>
        </a:buClr>
        <a:buFont typeface="Wingdings" pitchFamily="2" charset="2"/>
        <a:buChar char="§"/>
        <a:defRPr>
          <a:solidFill>
            <a:schemeClr val="tx1"/>
          </a:solidFill>
          <a:latin typeface="+mn-lt"/>
        </a:defRPr>
      </a:lvl8pPr>
      <a:lvl9pPr marL="2790825" indent="-207963" algn="l" rtl="0" fontAlgn="base">
        <a:spcBef>
          <a:spcPct val="40000"/>
        </a:spcBef>
        <a:spcAft>
          <a:spcPct val="0"/>
        </a:spcAft>
        <a:buClr>
          <a:schemeClr val="accent1"/>
        </a:buClr>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2581275" y="1639888"/>
            <a:ext cx="6081713" cy="1500877"/>
          </a:xfrm>
        </p:spPr>
        <p:txBody>
          <a:bodyPr/>
          <a:lstStyle/>
          <a:p>
            <a:r>
              <a:rPr lang="zh-CN" altLang="en-US" dirty="0">
                <a:effectLst>
                  <a:outerShdw blurRad="38100" dist="38100" dir="2700000" algn="tl">
                    <a:srgbClr val="000000">
                      <a:alpha val="43137"/>
                    </a:srgbClr>
                  </a:outerShdw>
                </a:effectLst>
              </a:rPr>
              <a:t>社区高血压规范化诊断与治疗</a:t>
            </a: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内　容</a:t>
            </a:r>
            <a:endParaRPr lang="zh-CN" altLang="en-US" sz="3600" dirty="0"/>
          </a:p>
        </p:txBody>
      </p:sp>
      <p:sp>
        <p:nvSpPr>
          <p:cNvPr id="3" name="内容占位符 2"/>
          <p:cNvSpPr>
            <a:spLocks noGrp="1"/>
          </p:cNvSpPr>
          <p:nvPr>
            <p:ph idx="1"/>
          </p:nvPr>
        </p:nvSpPr>
        <p:spPr/>
        <p:txBody>
          <a:bodyPr/>
          <a:lstStyle/>
          <a:p>
            <a:pPr marL="1371600" lvl="2" indent="-457200" eaLnBrk="1" hangingPunct="1">
              <a:lnSpc>
                <a:spcPct val="150000"/>
              </a:lnSpc>
              <a:buFont typeface="Wingdings" pitchFamily="2" charset="2"/>
              <a:buChar char="l"/>
            </a:pPr>
            <a:r>
              <a:rPr lang="zh-CN" altLang="en-US" sz="3200" dirty="0" smtClean="0">
                <a:latin typeface="微软雅黑" pitchFamily="34" charset="-122"/>
              </a:rPr>
              <a:t>高血压</a:t>
            </a:r>
            <a:r>
              <a:rPr lang="zh-CN" altLang="en-US" sz="3200" dirty="0" smtClean="0">
                <a:latin typeface="微软雅黑" pitchFamily="34" charset="-122"/>
              </a:rPr>
              <a:t>诊断与危险评估</a:t>
            </a:r>
          </a:p>
          <a:p>
            <a:pPr marL="1371600" lvl="2" indent="-457200" eaLnBrk="1" hangingPunct="1">
              <a:lnSpc>
                <a:spcPct val="150000"/>
              </a:lnSpc>
              <a:buFont typeface="Wingdings" pitchFamily="2" charset="2"/>
              <a:buChar char="l"/>
            </a:pPr>
            <a:r>
              <a:rPr lang="zh-CN" altLang="en-US" sz="3200" b="1" dirty="0" smtClean="0">
                <a:latin typeface="微软雅黑" pitchFamily="34" charset="-122"/>
              </a:rPr>
              <a:t>高血压治疗的原则</a:t>
            </a:r>
          </a:p>
          <a:p>
            <a:pPr marL="1371600" lvl="2" indent="-457200" eaLnBrk="1" hangingPunct="1">
              <a:lnSpc>
                <a:spcPct val="150000"/>
              </a:lnSpc>
              <a:buFont typeface="Wingdings" pitchFamily="2" charset="2"/>
              <a:buChar char="l"/>
            </a:pPr>
            <a:r>
              <a:rPr lang="zh-CN" altLang="en-US" sz="3200" dirty="0" smtClean="0">
                <a:latin typeface="微软雅黑" pitchFamily="34" charset="-122"/>
              </a:rPr>
              <a:t>非药物治疗和药物</a:t>
            </a:r>
            <a:r>
              <a:rPr lang="zh-CN" altLang="en-US" sz="3200" dirty="0" smtClean="0">
                <a:latin typeface="微软雅黑" pitchFamily="34" charset="-122"/>
              </a:rPr>
              <a:t>治疗</a:t>
            </a:r>
            <a:endParaRPr lang="en-US" altLang="zh-CN" sz="3200" dirty="0" smtClean="0">
              <a:latin typeface="微软雅黑" pitchFamily="34" charset="-122"/>
            </a:endParaRPr>
          </a:p>
          <a:p>
            <a:pPr marL="114300" indent="0" eaLnBrk="1" hangingPunct="1">
              <a:lnSpc>
                <a:spcPct val="150000"/>
              </a:lnSpc>
              <a:buNone/>
            </a:pPr>
            <a:r>
              <a:rPr lang="en-US" altLang="zh-CN" sz="2800" dirty="0" smtClean="0">
                <a:latin typeface="微软雅黑" pitchFamily="34" charset="-122"/>
              </a:rPr>
              <a:t>	</a:t>
            </a:r>
          </a:p>
          <a:p>
            <a:endParaRPr lang="zh-CN" altLang="en-US"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rPr>
              <a:t>高血压治疗目标 </a:t>
            </a:r>
            <a:endParaRPr lang="zh-CN" altLang="en-US" dirty="0"/>
          </a:p>
        </p:txBody>
      </p:sp>
      <p:sp>
        <p:nvSpPr>
          <p:cNvPr id="3" name="内容占位符 2"/>
          <p:cNvSpPr>
            <a:spLocks noGrp="1"/>
          </p:cNvSpPr>
          <p:nvPr>
            <p:ph idx="1"/>
          </p:nvPr>
        </p:nvSpPr>
        <p:spPr/>
        <p:txBody>
          <a:bodyPr/>
          <a:lstStyle/>
          <a:p>
            <a:pPr algn="just">
              <a:lnSpc>
                <a:spcPct val="140000"/>
              </a:lnSpc>
            </a:pPr>
            <a:r>
              <a:rPr lang="zh-CN" altLang="en-US" sz="1800" dirty="0" smtClean="0">
                <a:latin typeface="宋体" pitchFamily="2" charset="-122"/>
              </a:rPr>
              <a:t>高血压治疗主要目标是：血压达标，以便最大限度地降低心脑血管病发病率及死亡率</a:t>
            </a:r>
          </a:p>
          <a:p>
            <a:pPr algn="just">
              <a:lnSpc>
                <a:spcPct val="140000"/>
              </a:lnSpc>
            </a:pPr>
            <a:r>
              <a:rPr lang="zh-CN" altLang="en-US" sz="1800" dirty="0" smtClean="0">
                <a:latin typeface="宋体" pitchFamily="2" charset="-122"/>
              </a:rPr>
              <a:t>目标血压：</a:t>
            </a:r>
          </a:p>
          <a:p>
            <a:pPr marL="987425" lvl="1" indent="-465138" algn="just">
              <a:lnSpc>
                <a:spcPct val="140000"/>
              </a:lnSpc>
              <a:buClr>
                <a:schemeClr val="hlink"/>
              </a:buClr>
              <a:buSzPct val="80000"/>
              <a:buFont typeface="Wingdings" pitchFamily="2" charset="2"/>
              <a:buChar char="Ø"/>
            </a:pPr>
            <a:r>
              <a:rPr lang="zh-CN" altLang="en-US" sz="1600" dirty="0" smtClean="0">
                <a:latin typeface="宋体" pitchFamily="2" charset="-122"/>
              </a:rPr>
              <a:t>普通高血压患者血压降至</a:t>
            </a:r>
            <a:r>
              <a:rPr lang="en-US" altLang="zh-CN" sz="1600" dirty="0" smtClean="0">
                <a:latin typeface="宋体" pitchFamily="2" charset="-122"/>
              </a:rPr>
              <a:t>140/90 mmHg</a:t>
            </a:r>
            <a:r>
              <a:rPr lang="zh-CN" altLang="en-US" sz="1600" dirty="0" smtClean="0">
                <a:latin typeface="宋体" pitchFamily="2" charset="-122"/>
              </a:rPr>
              <a:t>以下；</a:t>
            </a:r>
          </a:p>
          <a:p>
            <a:pPr marL="987425" lvl="1" indent="-465138" algn="just">
              <a:lnSpc>
                <a:spcPct val="140000"/>
              </a:lnSpc>
              <a:buClr>
                <a:schemeClr val="hlink"/>
              </a:buClr>
              <a:buSzPct val="80000"/>
              <a:buFont typeface="Wingdings" pitchFamily="2" charset="2"/>
              <a:buChar char="Ø"/>
            </a:pPr>
            <a:r>
              <a:rPr lang="zh-CN" altLang="en-US" sz="1600" dirty="0" smtClean="0">
                <a:latin typeface="宋体" pitchFamily="2" charset="-122"/>
              </a:rPr>
              <a:t>老年（</a:t>
            </a:r>
            <a:r>
              <a:rPr lang="zh-CN" altLang="en-US" sz="1600" dirty="0" smtClean="0"/>
              <a:t>＞</a:t>
            </a:r>
            <a:r>
              <a:rPr lang="en-US" altLang="zh-CN" sz="1600" dirty="0" smtClean="0"/>
              <a:t>65</a:t>
            </a:r>
            <a:r>
              <a:rPr lang="zh-CN" altLang="en-US" sz="1600" dirty="0" smtClean="0"/>
              <a:t>岁</a:t>
            </a:r>
            <a:r>
              <a:rPr lang="zh-CN" altLang="en-US" sz="1600" dirty="0" smtClean="0">
                <a:latin typeface="宋体" pitchFamily="2" charset="-122"/>
              </a:rPr>
              <a:t>）患者的收缩压降至</a:t>
            </a:r>
            <a:r>
              <a:rPr lang="en-US" altLang="zh-CN" sz="1600" dirty="0" smtClean="0">
                <a:latin typeface="宋体" pitchFamily="2" charset="-122"/>
              </a:rPr>
              <a:t>150 mmHg</a:t>
            </a:r>
            <a:r>
              <a:rPr lang="zh-CN" altLang="en-US" sz="1600" dirty="0" smtClean="0">
                <a:latin typeface="宋体" pitchFamily="2" charset="-122"/>
              </a:rPr>
              <a:t>以下；</a:t>
            </a:r>
          </a:p>
          <a:p>
            <a:pPr marL="987425" lvl="1" indent="-465138" algn="just">
              <a:lnSpc>
                <a:spcPct val="140000"/>
              </a:lnSpc>
              <a:buClr>
                <a:schemeClr val="hlink"/>
              </a:buClr>
              <a:buSzPct val="80000"/>
              <a:buFont typeface="Wingdings" pitchFamily="2" charset="2"/>
              <a:buChar char="Ø"/>
            </a:pPr>
            <a:r>
              <a:rPr lang="zh-CN" altLang="en-US" sz="1600" dirty="0" smtClean="0">
                <a:latin typeface="宋体" pitchFamily="2" charset="-122"/>
              </a:rPr>
              <a:t>年轻人或糖尿病及肾病，冠心病，脑卒中后患者降至</a:t>
            </a:r>
            <a:r>
              <a:rPr lang="en-US" altLang="zh-CN" sz="1600" dirty="0" smtClean="0">
                <a:latin typeface="宋体" pitchFamily="2" charset="-122"/>
              </a:rPr>
              <a:t>130/80 mmHg</a:t>
            </a:r>
            <a:r>
              <a:rPr lang="zh-CN" altLang="en-US" sz="1600" dirty="0" smtClean="0">
                <a:latin typeface="宋体" pitchFamily="2" charset="-122"/>
              </a:rPr>
              <a:t>以下；</a:t>
            </a:r>
          </a:p>
          <a:p>
            <a:pPr marL="987425" lvl="1" indent="-465138" algn="just">
              <a:lnSpc>
                <a:spcPct val="140000"/>
              </a:lnSpc>
              <a:buClr>
                <a:schemeClr val="hlink"/>
              </a:buClr>
              <a:buSzPct val="80000"/>
              <a:buFont typeface="Wingdings" pitchFamily="2" charset="2"/>
              <a:buChar char="Ø"/>
            </a:pPr>
            <a:r>
              <a:rPr lang="zh-CN" altLang="en-US" sz="1600" dirty="0" smtClean="0">
                <a:latin typeface="宋体" pitchFamily="2" charset="-122"/>
              </a:rPr>
              <a:t>如能耐受，所有患者的血压还可进一步降低，尽可能降至</a:t>
            </a:r>
            <a:r>
              <a:rPr lang="en-US" altLang="zh-CN" sz="1600" dirty="0" smtClean="0">
                <a:latin typeface="宋体" pitchFamily="2" charset="-122"/>
              </a:rPr>
              <a:t>120/80mmHg</a:t>
            </a:r>
            <a:r>
              <a:rPr lang="zh-CN" altLang="en-US" sz="1600" dirty="0" smtClean="0">
                <a:latin typeface="宋体" pitchFamily="2" charset="-122"/>
              </a:rPr>
              <a:t>以下。但冠心病</a:t>
            </a:r>
            <a:r>
              <a:rPr lang="en-US" altLang="zh-CN" sz="1600" dirty="0" smtClean="0">
                <a:latin typeface="宋体" pitchFamily="2" charset="-122"/>
              </a:rPr>
              <a:t>DBP</a:t>
            </a:r>
            <a:r>
              <a:rPr lang="zh-CN" altLang="en-US" sz="1600" dirty="0" smtClean="0">
                <a:latin typeface="宋体" pitchFamily="2" charset="-122"/>
              </a:rPr>
              <a:t>低于</a:t>
            </a:r>
            <a:r>
              <a:rPr lang="en-US" altLang="zh-CN" sz="1600" dirty="0" smtClean="0">
                <a:latin typeface="宋体" pitchFamily="2" charset="-122"/>
              </a:rPr>
              <a:t>60mmHg</a:t>
            </a:r>
            <a:r>
              <a:rPr lang="zh-CN" altLang="en-US" sz="1600" dirty="0" smtClean="0">
                <a:latin typeface="宋体" pitchFamily="2" charset="-122"/>
              </a:rPr>
              <a:t>时应引起关注</a:t>
            </a:r>
          </a:p>
          <a:p>
            <a:pPr algn="just">
              <a:lnSpc>
                <a:spcPct val="140000"/>
              </a:lnSpc>
            </a:pPr>
            <a:r>
              <a:rPr lang="zh-CN" altLang="en-US" sz="1800" dirty="0" smtClean="0">
                <a:latin typeface="宋体" pitchFamily="2" charset="-122"/>
              </a:rPr>
              <a:t>在治疗高血压的同时，干预患者检查出来的所有危险因素，并适当处理病人同时存在的各种临床情况。</a:t>
            </a:r>
          </a:p>
          <a:p>
            <a:endParaRPr lang="zh-CN" altLang="en-US"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1200" dirty="0" smtClean="0"/>
              <a:t>清晨血压升高还可导致多种血管并发症增加</a:t>
            </a:r>
            <a:endParaRPr lang="zh-CN" altLang="en-US" dirty="0"/>
          </a:p>
        </p:txBody>
      </p:sp>
      <p:pic>
        <p:nvPicPr>
          <p:cNvPr id="4" name="Picture 5"/>
          <p:cNvPicPr>
            <a:picLocks noChangeAspect="1" noChangeArrowheads="1"/>
          </p:cNvPicPr>
          <p:nvPr/>
        </p:nvPicPr>
        <p:blipFill>
          <a:blip r:embed="rId3" cstate="print"/>
          <a:srcRect/>
          <a:stretch>
            <a:fillRect/>
          </a:stretch>
        </p:blipFill>
        <p:spPr bwMode="auto">
          <a:xfrm>
            <a:off x="529841" y="1785927"/>
            <a:ext cx="8042705" cy="4152769"/>
          </a:xfrm>
          <a:prstGeom prst="roundRect">
            <a:avLst>
              <a:gd name="adj" fmla="val 8594"/>
            </a:avLst>
          </a:prstGeom>
          <a:solidFill>
            <a:srgbClr val="FFFFFF">
              <a:shade val="85000"/>
            </a:srgbClr>
          </a:solidFill>
          <a:ln>
            <a:noFill/>
          </a:ln>
          <a:effectLst/>
        </p:spPr>
      </p:pic>
      <p:sp>
        <p:nvSpPr>
          <p:cNvPr id="5" name="矩形 21"/>
          <p:cNvSpPr>
            <a:spLocks noChangeArrowheads="1"/>
          </p:cNvSpPr>
          <p:nvPr/>
        </p:nvSpPr>
        <p:spPr bwMode="auto">
          <a:xfrm>
            <a:off x="3074386" y="6331662"/>
            <a:ext cx="5572027" cy="276225"/>
          </a:xfrm>
          <a:prstGeom prst="rect">
            <a:avLst/>
          </a:prstGeom>
          <a:noFill/>
          <a:ln w="9525">
            <a:noFill/>
            <a:miter lim="800000"/>
            <a:headEnd/>
            <a:tailEnd/>
          </a:ln>
        </p:spPr>
        <p:txBody>
          <a:bodyPr>
            <a:spAutoFit/>
          </a:bodyPr>
          <a:lstStyle/>
          <a:p>
            <a:pPr marL="342900" indent="-342900" algn="r"/>
            <a:r>
              <a:rPr lang="es-ES" altLang="zh-CN" sz="1200" dirty="0">
                <a:solidFill>
                  <a:schemeClr val="tx1"/>
                </a:solidFill>
                <a:latin typeface="Times New Roman" pitchFamily="18" charset="0"/>
                <a:cs typeface="Times New Roman" pitchFamily="18" charset="0"/>
              </a:rPr>
              <a:t>Yano Y, Kario K. Curr Hypertens Rep. </a:t>
            </a:r>
            <a:r>
              <a:rPr lang="es-ES" altLang="zh-CN" sz="1200" dirty="0" smtClean="0">
                <a:solidFill>
                  <a:schemeClr val="tx1"/>
                </a:solidFill>
                <a:latin typeface="Times New Roman" pitchFamily="18" charset="0"/>
                <a:cs typeface="Times New Roman" pitchFamily="18" charset="0"/>
              </a:rPr>
              <a:t>2012;</a:t>
            </a:r>
            <a:r>
              <a:rPr lang="zh-CN" altLang="en-US" sz="1200" dirty="0" smtClean="0">
                <a:solidFill>
                  <a:schemeClr val="tx1"/>
                </a:solidFill>
                <a:latin typeface="Times New Roman" pitchFamily="18" charset="0"/>
                <a:cs typeface="Times New Roman" pitchFamily="18" charset="0"/>
              </a:rPr>
              <a:t> </a:t>
            </a:r>
            <a:r>
              <a:rPr lang="es-ES" altLang="zh-CN" sz="1200" dirty="0" smtClean="0">
                <a:solidFill>
                  <a:schemeClr val="tx1"/>
                </a:solidFill>
                <a:latin typeface="Times New Roman" pitchFamily="18" charset="0"/>
                <a:cs typeface="Times New Roman" pitchFamily="18" charset="0"/>
              </a:rPr>
              <a:t>14(3):</a:t>
            </a:r>
            <a:r>
              <a:rPr lang="zh-CN" altLang="en-US" sz="1200" dirty="0" smtClean="0">
                <a:solidFill>
                  <a:schemeClr val="tx1"/>
                </a:solidFill>
                <a:latin typeface="Times New Roman" pitchFamily="18" charset="0"/>
                <a:cs typeface="Times New Roman" pitchFamily="18" charset="0"/>
              </a:rPr>
              <a:t> </a:t>
            </a:r>
            <a:r>
              <a:rPr lang="es-ES" altLang="zh-CN" sz="1200" dirty="0" smtClean="0">
                <a:solidFill>
                  <a:schemeClr val="tx1"/>
                </a:solidFill>
                <a:latin typeface="Times New Roman" pitchFamily="18" charset="0"/>
                <a:cs typeface="Times New Roman" pitchFamily="18" charset="0"/>
              </a:rPr>
              <a:t>219-27</a:t>
            </a:r>
            <a:r>
              <a:rPr lang="es-ES" altLang="zh-CN" sz="1200" dirty="0">
                <a:solidFill>
                  <a:schemeClr val="tx1"/>
                </a:solidFill>
                <a:latin typeface="Times New Roman" pitchFamily="18" charset="0"/>
                <a:cs typeface="Times New Roman" pitchFamily="18" charset="0"/>
              </a:rPr>
              <a:t>.</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1200" dirty="0" smtClean="0"/>
              <a:t>清晨心脑血管事件高发，与清晨血压升高重合</a:t>
            </a:r>
            <a:r>
              <a:rPr lang="zh-CN" altLang="en-US" dirty="0" smtClean="0"/>
              <a:t/>
            </a:r>
            <a:br>
              <a:rPr lang="zh-CN" altLang="en-US" dirty="0" smtClean="0"/>
            </a:br>
            <a:endParaRPr lang="zh-CN" altLang="en-US" dirty="0"/>
          </a:p>
        </p:txBody>
      </p:sp>
      <p:sp>
        <p:nvSpPr>
          <p:cNvPr id="4" name="矩形 5"/>
          <p:cNvSpPr>
            <a:spLocks noChangeArrowheads="1"/>
          </p:cNvSpPr>
          <p:nvPr/>
        </p:nvSpPr>
        <p:spPr bwMode="auto">
          <a:xfrm>
            <a:off x="6550926" y="6267877"/>
            <a:ext cx="1960793" cy="276999"/>
          </a:xfrm>
          <a:prstGeom prst="rect">
            <a:avLst/>
          </a:prstGeom>
          <a:noFill/>
          <a:ln w="9525">
            <a:noFill/>
            <a:miter lim="800000"/>
            <a:headEnd/>
            <a:tailEnd/>
          </a:ln>
        </p:spPr>
        <p:txBody>
          <a:bodyPr wrap="none">
            <a:spAutoFit/>
          </a:bodyPr>
          <a:lstStyle/>
          <a:p>
            <a:r>
              <a:rPr lang="en-US" altLang="zh-CN" sz="1200" dirty="0">
                <a:solidFill>
                  <a:schemeClr val="tx1"/>
                </a:solidFill>
                <a:latin typeface="Times New Roman" pitchFamily="18" charset="0"/>
                <a:ea typeface="微软雅黑" pitchFamily="34" charset="-122"/>
                <a:cs typeface="Times New Roman" pitchFamily="18" charset="0"/>
              </a:rPr>
              <a:t>Br J </a:t>
            </a:r>
            <a:r>
              <a:rPr lang="en-US" altLang="zh-CN" sz="1200" dirty="0" err="1">
                <a:solidFill>
                  <a:schemeClr val="tx1"/>
                </a:solidFill>
                <a:latin typeface="Times New Roman" pitchFamily="18" charset="0"/>
                <a:ea typeface="微软雅黑" pitchFamily="34" charset="-122"/>
                <a:cs typeface="Times New Roman" pitchFamily="18" charset="0"/>
              </a:rPr>
              <a:t>Cardiol</a:t>
            </a:r>
            <a:r>
              <a:rPr lang="en-US" altLang="zh-CN" sz="1200" dirty="0">
                <a:solidFill>
                  <a:schemeClr val="tx1"/>
                </a:solidFill>
                <a:latin typeface="Times New Roman" pitchFamily="18" charset="0"/>
                <a:ea typeface="微软雅黑" pitchFamily="34" charset="-122"/>
                <a:cs typeface="Times New Roman" pitchFamily="18" charset="0"/>
              </a:rPr>
              <a:t>. 2008;15:31-34.</a:t>
            </a:r>
            <a:endParaRPr lang="zh-CN" altLang="en-US" sz="1200" dirty="0">
              <a:solidFill>
                <a:schemeClr val="tx1"/>
              </a:solidFill>
              <a:latin typeface="Times New Roman" pitchFamily="18" charset="0"/>
              <a:ea typeface="微软雅黑" pitchFamily="34" charset="-122"/>
              <a:cs typeface="Times New Roman" pitchFamily="18" charset="0"/>
            </a:endParaRPr>
          </a:p>
        </p:txBody>
      </p:sp>
      <p:pic>
        <p:nvPicPr>
          <p:cNvPr id="5" name="图片 7" descr="清晨血压升高是心脑血管事件高发的重要因素3.png"/>
          <p:cNvPicPr>
            <a:picLocks noChangeAspect="1"/>
          </p:cNvPicPr>
          <p:nvPr/>
        </p:nvPicPr>
        <p:blipFill>
          <a:blip r:embed="rId3" cstate="print"/>
          <a:srcRect/>
          <a:stretch>
            <a:fillRect/>
          </a:stretch>
        </p:blipFill>
        <p:spPr bwMode="auto">
          <a:xfrm>
            <a:off x="571891" y="1546226"/>
            <a:ext cx="8000219" cy="4691063"/>
          </a:xfrm>
          <a:prstGeom prst="rect">
            <a:avLst/>
          </a:prstGeom>
          <a:noFill/>
          <a:ln w="9525">
            <a:noFill/>
            <a:miter lim="800000"/>
            <a:headEnd/>
            <a:tailEnd/>
          </a:ln>
        </p:spPr>
      </p:pic>
      <p:sp>
        <p:nvSpPr>
          <p:cNvPr id="6" name="矩形 5"/>
          <p:cNvSpPr/>
          <p:nvPr/>
        </p:nvSpPr>
        <p:spPr>
          <a:xfrm>
            <a:off x="5201705" y="1592263"/>
            <a:ext cx="1429726" cy="3979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cs typeface="Arial" pitchFamily="34" charset="0"/>
              </a:rPr>
              <a:t>清晨血压升高是卒中的重要危险因素</a:t>
            </a:r>
            <a:endParaRPr lang="zh-CN" altLang="en-US" dirty="0"/>
          </a:p>
        </p:txBody>
      </p:sp>
      <p:sp>
        <p:nvSpPr>
          <p:cNvPr id="4" name="矩形 3"/>
          <p:cNvSpPr/>
          <p:nvPr/>
        </p:nvSpPr>
        <p:spPr>
          <a:xfrm>
            <a:off x="54592" y="1746251"/>
            <a:ext cx="4899545" cy="3571875"/>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 name="矩形 97"/>
          <p:cNvSpPr>
            <a:spLocks noChangeArrowheads="1"/>
          </p:cNvSpPr>
          <p:nvPr/>
        </p:nvSpPr>
        <p:spPr bwMode="auto">
          <a:xfrm>
            <a:off x="129692" y="5329239"/>
            <a:ext cx="4442308" cy="701675"/>
          </a:xfrm>
          <a:prstGeom prst="rect">
            <a:avLst/>
          </a:prstGeom>
          <a:noFill/>
          <a:ln w="9525">
            <a:noFill/>
            <a:miter lim="800000"/>
            <a:headEnd/>
            <a:tailEnd/>
          </a:ln>
        </p:spPr>
        <p:txBody>
          <a:bodyPr>
            <a:spAutoFit/>
          </a:bodyPr>
          <a:lstStyle/>
          <a:p>
            <a:pPr marL="173038" indent="-173038">
              <a:lnSpc>
                <a:spcPct val="120000"/>
              </a:lnSpc>
              <a:buFont typeface="Arial" pitchFamily="34" charset="0"/>
              <a:buChar char="•"/>
            </a:pPr>
            <a:r>
              <a:rPr lang="zh-CN" altLang="en-US" sz="1100" dirty="0">
                <a:solidFill>
                  <a:schemeClr val="tx1"/>
                </a:solidFill>
                <a:latin typeface="微软雅黑" pitchFamily="34" charset="-122"/>
                <a:ea typeface="微软雅黑" pitchFamily="34" charset="-122"/>
                <a:cs typeface="Arial" pitchFamily="34" charset="0"/>
              </a:rPr>
              <a:t>该研究基于德国一项前瞻性卒中注册研究，记录了</a:t>
            </a:r>
            <a:r>
              <a:rPr lang="en-US" altLang="zh-CN" sz="1100" dirty="0">
                <a:solidFill>
                  <a:schemeClr val="tx1"/>
                </a:solidFill>
                <a:latin typeface="微软雅黑" pitchFamily="34" charset="-122"/>
                <a:ea typeface="微软雅黑" pitchFamily="34" charset="-122"/>
                <a:cs typeface="Arial" pitchFamily="34" charset="0"/>
              </a:rPr>
              <a:t>44251</a:t>
            </a:r>
            <a:r>
              <a:rPr lang="zh-CN" altLang="en-US" sz="1100" dirty="0">
                <a:solidFill>
                  <a:schemeClr val="tx1"/>
                </a:solidFill>
                <a:latin typeface="微软雅黑" pitchFamily="34" charset="-122"/>
                <a:ea typeface="微软雅黑" pitchFamily="34" charset="-122"/>
                <a:cs typeface="Arial" pitchFamily="34" charset="0"/>
              </a:rPr>
              <a:t>例患者</a:t>
            </a:r>
            <a:r>
              <a:rPr lang="en-US" altLang="zh-CN" sz="1100" dirty="0">
                <a:solidFill>
                  <a:schemeClr val="tx1"/>
                </a:solidFill>
                <a:latin typeface="微软雅黑" pitchFamily="34" charset="-122"/>
                <a:ea typeface="微软雅黑" pitchFamily="34" charset="-122"/>
                <a:cs typeface="Arial" pitchFamily="34" charset="0"/>
              </a:rPr>
              <a:t>2000</a:t>
            </a:r>
            <a:r>
              <a:rPr lang="zh-CN" altLang="en-US" sz="1100" dirty="0">
                <a:solidFill>
                  <a:schemeClr val="tx1"/>
                </a:solidFill>
                <a:latin typeface="微软雅黑" pitchFamily="34" charset="-122"/>
                <a:ea typeface="微软雅黑" pitchFamily="34" charset="-122"/>
                <a:cs typeface="Arial" pitchFamily="34" charset="0"/>
              </a:rPr>
              <a:t>年至</a:t>
            </a:r>
            <a:r>
              <a:rPr lang="en-US" altLang="zh-CN" sz="1100" dirty="0">
                <a:solidFill>
                  <a:schemeClr val="tx1"/>
                </a:solidFill>
                <a:latin typeface="微软雅黑" pitchFamily="34" charset="-122"/>
                <a:ea typeface="微软雅黑" pitchFamily="34" charset="-122"/>
                <a:cs typeface="Arial" pitchFamily="34" charset="0"/>
              </a:rPr>
              <a:t>2005</a:t>
            </a:r>
            <a:r>
              <a:rPr lang="zh-CN" altLang="en-US" sz="1100" dirty="0">
                <a:solidFill>
                  <a:schemeClr val="tx1"/>
                </a:solidFill>
                <a:latin typeface="微软雅黑" pitchFamily="34" charset="-122"/>
                <a:ea typeface="微软雅黑" pitchFamily="34" charset="-122"/>
                <a:cs typeface="Arial" pitchFamily="34" charset="0"/>
              </a:rPr>
              <a:t>年间发生卒中的时间点，该图显示的是研究基线时，不同时间点卒中发生的变化</a:t>
            </a:r>
            <a:endParaRPr lang="en-US" altLang="zh-CN" sz="1100" dirty="0">
              <a:solidFill>
                <a:schemeClr val="tx1"/>
              </a:solidFill>
              <a:latin typeface="微软雅黑" pitchFamily="34" charset="-122"/>
              <a:ea typeface="微软雅黑" pitchFamily="34" charset="-122"/>
              <a:cs typeface="Arial" pitchFamily="34" charset="0"/>
            </a:endParaRPr>
          </a:p>
        </p:txBody>
      </p:sp>
      <p:sp>
        <p:nvSpPr>
          <p:cNvPr id="6" name="TextBox 64"/>
          <p:cNvSpPr txBox="1">
            <a:spLocks noChangeArrowheads="1"/>
          </p:cNvSpPr>
          <p:nvPr/>
        </p:nvSpPr>
        <p:spPr bwMode="auto">
          <a:xfrm>
            <a:off x="559391" y="1285875"/>
            <a:ext cx="3954796" cy="338138"/>
          </a:xfrm>
          <a:prstGeom prst="rect">
            <a:avLst/>
          </a:prstGeom>
          <a:noFill/>
          <a:ln w="9525">
            <a:noFill/>
            <a:miter lim="800000"/>
            <a:headEnd/>
            <a:tailEnd/>
          </a:ln>
        </p:spPr>
        <p:txBody>
          <a:bodyPr>
            <a:spAutoFit/>
          </a:bodyPr>
          <a:lstStyle/>
          <a:p>
            <a:pPr algn="ctr"/>
            <a:r>
              <a:rPr lang="zh-CN" altLang="en-US" sz="1600" b="1" dirty="0">
                <a:solidFill>
                  <a:schemeClr val="tx1"/>
                </a:solidFill>
                <a:latin typeface="微软雅黑" pitchFamily="34" charset="-122"/>
                <a:ea typeface="微软雅黑" pitchFamily="34" charset="-122"/>
                <a:cs typeface="Arial" pitchFamily="34" charset="0"/>
              </a:rPr>
              <a:t>前瞻性研究证实，清晨是卒中高发时段</a:t>
            </a:r>
            <a:r>
              <a:rPr lang="en-US" altLang="zh-CN" sz="1600" b="1" baseline="30000" dirty="0">
                <a:solidFill>
                  <a:schemeClr val="tx1"/>
                </a:solidFill>
                <a:latin typeface="微软雅黑" pitchFamily="34" charset="-122"/>
                <a:ea typeface="微软雅黑" pitchFamily="34" charset="-122"/>
                <a:cs typeface="Arial" pitchFamily="34" charset="0"/>
              </a:rPr>
              <a:t>1</a:t>
            </a:r>
            <a:endParaRPr lang="zh-CN" altLang="en-US" sz="1600" b="1" baseline="30000" dirty="0">
              <a:solidFill>
                <a:schemeClr val="tx1"/>
              </a:solidFill>
              <a:latin typeface="微软雅黑" pitchFamily="34" charset="-122"/>
              <a:ea typeface="微软雅黑" pitchFamily="34" charset="-122"/>
              <a:cs typeface="Arial" pitchFamily="34" charset="0"/>
            </a:endParaRPr>
          </a:p>
        </p:txBody>
      </p:sp>
      <p:sp>
        <p:nvSpPr>
          <p:cNvPr id="7" name="TextBox 67"/>
          <p:cNvSpPr txBox="1">
            <a:spLocks noChangeArrowheads="1"/>
          </p:cNvSpPr>
          <p:nvPr/>
        </p:nvSpPr>
        <p:spPr bwMode="auto">
          <a:xfrm>
            <a:off x="1392226" y="4967289"/>
            <a:ext cx="2537569" cy="307777"/>
          </a:xfrm>
          <a:prstGeom prst="rect">
            <a:avLst/>
          </a:prstGeom>
          <a:noFill/>
          <a:ln w="9525">
            <a:noFill/>
            <a:miter lim="800000"/>
            <a:headEnd/>
            <a:tailEnd/>
          </a:ln>
        </p:spPr>
        <p:txBody>
          <a:bodyPr>
            <a:spAutoFit/>
          </a:bodyPr>
          <a:lstStyle/>
          <a:p>
            <a:pPr algn="ctr"/>
            <a:r>
              <a:rPr lang="zh-CN" altLang="en-US" sz="1400" b="1" dirty="0">
                <a:solidFill>
                  <a:schemeClr val="tx1"/>
                </a:solidFill>
                <a:latin typeface="微软雅黑" pitchFamily="34" charset="-122"/>
                <a:ea typeface="微软雅黑" pitchFamily="34" charset="-122"/>
                <a:cs typeface="Arial" pitchFamily="34" charset="0"/>
              </a:rPr>
              <a:t>一天中的时间点</a:t>
            </a:r>
          </a:p>
        </p:txBody>
      </p:sp>
      <p:grpSp>
        <p:nvGrpSpPr>
          <p:cNvPr id="8" name="组合 82"/>
          <p:cNvGrpSpPr>
            <a:grpSpLocks/>
          </p:cNvGrpSpPr>
          <p:nvPr/>
        </p:nvGrpSpPr>
        <p:grpSpPr bwMode="auto">
          <a:xfrm>
            <a:off x="32814" y="1876426"/>
            <a:ext cx="5054825" cy="3087687"/>
            <a:chOff x="33829" y="2246998"/>
            <a:chExt cx="5054003" cy="2861179"/>
          </a:xfrm>
        </p:grpSpPr>
        <p:sp>
          <p:nvSpPr>
            <p:cNvPr id="9" name="矩形 8"/>
            <p:cNvSpPr/>
            <p:nvPr/>
          </p:nvSpPr>
          <p:spPr>
            <a:xfrm>
              <a:off x="821222" y="2295542"/>
              <a:ext cx="4107256" cy="2583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10" name="矩形 9"/>
            <p:cNvSpPr/>
            <p:nvPr/>
          </p:nvSpPr>
          <p:spPr>
            <a:xfrm>
              <a:off x="1050878" y="4658038"/>
              <a:ext cx="114048" cy="236838"/>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200" b="1">
                <a:solidFill>
                  <a:schemeClr val="tx1"/>
                </a:solidFill>
                <a:latin typeface="微软雅黑" pitchFamily="34" charset="-122"/>
                <a:ea typeface="微软雅黑" pitchFamily="34" charset="-122"/>
                <a:cs typeface="Arial" pitchFamily="34" charset="0"/>
              </a:endParaRPr>
            </a:p>
          </p:txBody>
        </p:sp>
        <p:sp>
          <p:nvSpPr>
            <p:cNvPr id="11" name="矩形 10"/>
            <p:cNvSpPr/>
            <p:nvPr/>
          </p:nvSpPr>
          <p:spPr>
            <a:xfrm>
              <a:off x="1210232" y="4652154"/>
              <a:ext cx="114048" cy="236838"/>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12" name="矩形 11"/>
            <p:cNvSpPr/>
            <p:nvPr/>
          </p:nvSpPr>
          <p:spPr>
            <a:xfrm>
              <a:off x="1360211" y="4572717"/>
              <a:ext cx="115609" cy="325100"/>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13" name="矩形 12"/>
            <p:cNvSpPr/>
            <p:nvPr/>
          </p:nvSpPr>
          <p:spPr>
            <a:xfrm>
              <a:off x="1508629" y="4532999"/>
              <a:ext cx="112485" cy="354522"/>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14" name="矩形 13"/>
            <p:cNvSpPr/>
            <p:nvPr/>
          </p:nvSpPr>
          <p:spPr>
            <a:xfrm>
              <a:off x="1671107" y="4515346"/>
              <a:ext cx="114047" cy="383943"/>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15" name="矩形 14"/>
            <p:cNvSpPr/>
            <p:nvPr/>
          </p:nvSpPr>
          <p:spPr>
            <a:xfrm>
              <a:off x="1817963" y="4243203"/>
              <a:ext cx="112485" cy="6516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16" name="矩形 15"/>
            <p:cNvSpPr/>
            <p:nvPr/>
          </p:nvSpPr>
          <p:spPr>
            <a:xfrm>
              <a:off x="1975753" y="3743049"/>
              <a:ext cx="114048" cy="115329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17" name="矩形 16"/>
            <p:cNvSpPr/>
            <p:nvPr/>
          </p:nvSpPr>
          <p:spPr>
            <a:xfrm>
              <a:off x="2127296" y="2769218"/>
              <a:ext cx="112485" cy="21315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18" name="矩形 17"/>
            <p:cNvSpPr/>
            <p:nvPr/>
          </p:nvSpPr>
          <p:spPr>
            <a:xfrm>
              <a:off x="2280400" y="2819233"/>
              <a:ext cx="112485" cy="20712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19" name="矩形 18"/>
            <p:cNvSpPr/>
            <p:nvPr/>
          </p:nvSpPr>
          <p:spPr>
            <a:xfrm>
              <a:off x="2436629" y="3064897"/>
              <a:ext cx="114047" cy="18358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20" name="矩形 19"/>
            <p:cNvSpPr/>
            <p:nvPr/>
          </p:nvSpPr>
          <p:spPr>
            <a:xfrm>
              <a:off x="2589733" y="3337041"/>
              <a:ext cx="112485" cy="153871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21" name="矩形 20"/>
            <p:cNvSpPr/>
            <p:nvPr/>
          </p:nvSpPr>
          <p:spPr>
            <a:xfrm>
              <a:off x="2745962" y="3307620"/>
              <a:ext cx="115609" cy="15681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22" name="矩形 21"/>
            <p:cNvSpPr/>
            <p:nvPr/>
          </p:nvSpPr>
          <p:spPr>
            <a:xfrm>
              <a:off x="2894379" y="3715098"/>
              <a:ext cx="114048" cy="1184190"/>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23" name="矩形 22"/>
            <p:cNvSpPr/>
            <p:nvPr/>
          </p:nvSpPr>
          <p:spPr>
            <a:xfrm>
              <a:off x="3058420" y="4010779"/>
              <a:ext cx="114047" cy="888510"/>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24" name="矩形 23"/>
            <p:cNvSpPr/>
            <p:nvPr/>
          </p:nvSpPr>
          <p:spPr>
            <a:xfrm>
              <a:off x="3214649" y="3887211"/>
              <a:ext cx="114047" cy="1006194"/>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25" name="矩形 24"/>
            <p:cNvSpPr/>
            <p:nvPr/>
          </p:nvSpPr>
          <p:spPr>
            <a:xfrm>
              <a:off x="3361504" y="3894566"/>
              <a:ext cx="114047" cy="1004723"/>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26" name="矩形 25"/>
            <p:cNvSpPr/>
            <p:nvPr/>
          </p:nvSpPr>
          <p:spPr>
            <a:xfrm>
              <a:off x="3519294" y="4029902"/>
              <a:ext cx="114048" cy="857619"/>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27" name="矩形 26"/>
            <p:cNvSpPr/>
            <p:nvPr/>
          </p:nvSpPr>
          <p:spPr>
            <a:xfrm>
              <a:off x="3667712" y="4034315"/>
              <a:ext cx="112485" cy="857618"/>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28" name="矩形 27"/>
            <p:cNvSpPr/>
            <p:nvPr/>
          </p:nvSpPr>
          <p:spPr>
            <a:xfrm>
              <a:off x="3823941" y="4097570"/>
              <a:ext cx="112485" cy="798777"/>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29" name="矩形 28"/>
            <p:cNvSpPr/>
            <p:nvPr/>
          </p:nvSpPr>
          <p:spPr>
            <a:xfrm>
              <a:off x="3972358" y="4153469"/>
              <a:ext cx="112485" cy="739935"/>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30" name="矩形 29"/>
            <p:cNvSpPr/>
            <p:nvPr/>
          </p:nvSpPr>
          <p:spPr>
            <a:xfrm>
              <a:off x="4128587" y="4332937"/>
              <a:ext cx="112485" cy="561939"/>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31" name="矩形 30"/>
            <p:cNvSpPr/>
            <p:nvPr/>
          </p:nvSpPr>
          <p:spPr>
            <a:xfrm>
              <a:off x="4292628" y="4452092"/>
              <a:ext cx="112485" cy="444255"/>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32" name="矩形 31"/>
            <p:cNvSpPr/>
            <p:nvPr/>
          </p:nvSpPr>
          <p:spPr>
            <a:xfrm>
              <a:off x="4437920" y="4537412"/>
              <a:ext cx="114048" cy="354521"/>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33" name="矩形 32"/>
            <p:cNvSpPr/>
            <p:nvPr/>
          </p:nvSpPr>
          <p:spPr>
            <a:xfrm>
              <a:off x="4595712" y="4562419"/>
              <a:ext cx="114047" cy="325101"/>
            </a:xfrm>
            <a:prstGeom prst="rect">
              <a:avLst/>
            </a:prstGeom>
            <a:gradFill>
              <a:gsLst>
                <a:gs pos="0">
                  <a:schemeClr val="bg1">
                    <a:lumMod val="50000"/>
                  </a:schemeClr>
                </a:gs>
                <a:gs pos="50000">
                  <a:schemeClr val="bg1">
                    <a:lumMod val="8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a:solidFill>
                  <a:schemeClr val="tx1"/>
                </a:solidFill>
                <a:latin typeface="微软雅黑" pitchFamily="34" charset="-122"/>
                <a:ea typeface="微软雅黑" pitchFamily="34" charset="-122"/>
                <a:cs typeface="Arial" pitchFamily="34" charset="0"/>
              </a:endParaRPr>
            </a:p>
          </p:txBody>
        </p:sp>
        <p:sp>
          <p:nvSpPr>
            <p:cNvPr id="34" name="TextBox 34"/>
            <p:cNvSpPr txBox="1">
              <a:spLocks noChangeArrowheads="1"/>
            </p:cNvSpPr>
            <p:nvPr/>
          </p:nvSpPr>
          <p:spPr bwMode="auto">
            <a:xfrm>
              <a:off x="254140" y="2295532"/>
              <a:ext cx="709602" cy="256625"/>
            </a:xfrm>
            <a:prstGeom prst="rect">
              <a:avLst/>
            </a:prstGeom>
            <a:noFill/>
            <a:ln w="9525">
              <a:noFill/>
              <a:miter lim="800000"/>
              <a:headEnd/>
              <a:tailEnd/>
            </a:ln>
          </p:spPr>
          <p:txBody>
            <a:bodyPr>
              <a:spAutoFit/>
            </a:bodyPr>
            <a:lstStyle/>
            <a:p>
              <a:r>
                <a:rPr lang="en-US" altLang="zh-CN" sz="1200" b="1">
                  <a:solidFill>
                    <a:schemeClr val="tx1"/>
                  </a:solidFill>
                  <a:latin typeface="微软雅黑" pitchFamily="34" charset="-122"/>
                  <a:ea typeface="微软雅黑" pitchFamily="34" charset="-122"/>
                  <a:cs typeface="Arial" pitchFamily="34" charset="0"/>
                </a:rPr>
                <a:t>5,000</a:t>
              </a:r>
              <a:endParaRPr lang="zh-CN" altLang="en-US" sz="1200" b="1">
                <a:solidFill>
                  <a:schemeClr val="tx1"/>
                </a:solidFill>
                <a:latin typeface="微软雅黑" pitchFamily="34" charset="-122"/>
                <a:ea typeface="微软雅黑" pitchFamily="34" charset="-122"/>
                <a:cs typeface="Arial" pitchFamily="34" charset="0"/>
              </a:endParaRPr>
            </a:p>
          </p:txBody>
        </p:sp>
        <p:sp>
          <p:nvSpPr>
            <p:cNvPr id="35" name="TextBox 35"/>
            <p:cNvSpPr txBox="1">
              <a:spLocks noChangeArrowheads="1"/>
            </p:cNvSpPr>
            <p:nvPr/>
          </p:nvSpPr>
          <p:spPr bwMode="auto">
            <a:xfrm>
              <a:off x="271602" y="2779404"/>
              <a:ext cx="711189" cy="256625"/>
            </a:xfrm>
            <a:prstGeom prst="rect">
              <a:avLst/>
            </a:prstGeom>
            <a:noFill/>
            <a:ln w="9525">
              <a:noFill/>
              <a:miter lim="800000"/>
              <a:headEnd/>
              <a:tailEnd/>
            </a:ln>
          </p:spPr>
          <p:txBody>
            <a:bodyPr>
              <a:spAutoFit/>
            </a:bodyPr>
            <a:lstStyle/>
            <a:p>
              <a:r>
                <a:rPr lang="en-US" altLang="zh-CN" sz="1200" b="1">
                  <a:solidFill>
                    <a:schemeClr val="tx1"/>
                  </a:solidFill>
                  <a:latin typeface="微软雅黑" pitchFamily="34" charset="-122"/>
                  <a:ea typeface="微软雅黑" pitchFamily="34" charset="-122"/>
                  <a:cs typeface="Arial" pitchFamily="34" charset="0"/>
                </a:rPr>
                <a:t>4,000</a:t>
              </a:r>
              <a:endParaRPr lang="zh-CN" altLang="en-US" sz="1200" b="1">
                <a:solidFill>
                  <a:schemeClr val="tx1"/>
                </a:solidFill>
                <a:latin typeface="微软雅黑" pitchFamily="34" charset="-122"/>
                <a:ea typeface="微软雅黑" pitchFamily="34" charset="-122"/>
                <a:cs typeface="Arial" pitchFamily="34" charset="0"/>
              </a:endParaRPr>
            </a:p>
          </p:txBody>
        </p:sp>
        <p:sp>
          <p:nvSpPr>
            <p:cNvPr id="36" name="TextBox 36"/>
            <p:cNvSpPr txBox="1">
              <a:spLocks noChangeArrowheads="1"/>
            </p:cNvSpPr>
            <p:nvPr/>
          </p:nvSpPr>
          <p:spPr bwMode="auto">
            <a:xfrm>
              <a:off x="247790" y="3261805"/>
              <a:ext cx="711189" cy="256625"/>
            </a:xfrm>
            <a:prstGeom prst="rect">
              <a:avLst/>
            </a:prstGeom>
            <a:noFill/>
            <a:ln w="9525">
              <a:noFill/>
              <a:miter lim="800000"/>
              <a:headEnd/>
              <a:tailEnd/>
            </a:ln>
          </p:spPr>
          <p:txBody>
            <a:bodyPr>
              <a:spAutoFit/>
            </a:bodyPr>
            <a:lstStyle/>
            <a:p>
              <a:r>
                <a:rPr lang="en-US" altLang="zh-CN" sz="1200" b="1">
                  <a:solidFill>
                    <a:schemeClr val="tx1"/>
                  </a:solidFill>
                  <a:latin typeface="微软雅黑" pitchFamily="34" charset="-122"/>
                  <a:ea typeface="微软雅黑" pitchFamily="34" charset="-122"/>
                  <a:cs typeface="Arial" pitchFamily="34" charset="0"/>
                </a:rPr>
                <a:t>3,000</a:t>
              </a:r>
              <a:endParaRPr lang="zh-CN" altLang="en-US" sz="1200" b="1">
                <a:solidFill>
                  <a:schemeClr val="tx1"/>
                </a:solidFill>
                <a:latin typeface="微软雅黑" pitchFamily="34" charset="-122"/>
                <a:ea typeface="微软雅黑" pitchFamily="34" charset="-122"/>
                <a:cs typeface="Arial" pitchFamily="34" charset="0"/>
              </a:endParaRPr>
            </a:p>
          </p:txBody>
        </p:sp>
        <p:sp>
          <p:nvSpPr>
            <p:cNvPr id="37" name="TextBox 37"/>
            <p:cNvSpPr txBox="1">
              <a:spLocks noChangeArrowheads="1"/>
            </p:cNvSpPr>
            <p:nvPr/>
          </p:nvSpPr>
          <p:spPr bwMode="auto">
            <a:xfrm>
              <a:off x="260490" y="3755656"/>
              <a:ext cx="711189" cy="256625"/>
            </a:xfrm>
            <a:prstGeom prst="rect">
              <a:avLst/>
            </a:prstGeom>
            <a:noFill/>
            <a:ln w="9525">
              <a:noFill/>
              <a:miter lim="800000"/>
              <a:headEnd/>
              <a:tailEnd/>
            </a:ln>
          </p:spPr>
          <p:txBody>
            <a:bodyPr>
              <a:spAutoFit/>
            </a:bodyPr>
            <a:lstStyle/>
            <a:p>
              <a:r>
                <a:rPr lang="en-US" altLang="zh-CN" sz="1200" b="1">
                  <a:solidFill>
                    <a:schemeClr val="tx1"/>
                  </a:solidFill>
                  <a:latin typeface="微软雅黑" pitchFamily="34" charset="-122"/>
                  <a:ea typeface="微软雅黑" pitchFamily="34" charset="-122"/>
                  <a:cs typeface="Arial" pitchFamily="34" charset="0"/>
                </a:rPr>
                <a:t>2,000</a:t>
              </a:r>
              <a:endParaRPr lang="zh-CN" altLang="en-US" sz="1200" b="1">
                <a:solidFill>
                  <a:schemeClr val="tx1"/>
                </a:solidFill>
                <a:latin typeface="微软雅黑" pitchFamily="34" charset="-122"/>
                <a:ea typeface="微软雅黑" pitchFamily="34" charset="-122"/>
                <a:cs typeface="Arial" pitchFamily="34" charset="0"/>
              </a:endParaRPr>
            </a:p>
          </p:txBody>
        </p:sp>
        <p:sp>
          <p:nvSpPr>
            <p:cNvPr id="38" name="TextBox 38"/>
            <p:cNvSpPr txBox="1">
              <a:spLocks noChangeArrowheads="1"/>
            </p:cNvSpPr>
            <p:nvPr/>
          </p:nvSpPr>
          <p:spPr bwMode="auto">
            <a:xfrm>
              <a:off x="277952" y="4247199"/>
              <a:ext cx="709601" cy="256625"/>
            </a:xfrm>
            <a:prstGeom prst="rect">
              <a:avLst/>
            </a:prstGeom>
            <a:noFill/>
            <a:ln w="9525">
              <a:noFill/>
              <a:miter lim="800000"/>
              <a:headEnd/>
              <a:tailEnd/>
            </a:ln>
          </p:spPr>
          <p:txBody>
            <a:bodyPr>
              <a:spAutoFit/>
            </a:bodyPr>
            <a:lstStyle/>
            <a:p>
              <a:r>
                <a:rPr lang="en-US" altLang="zh-CN" sz="1200" b="1">
                  <a:solidFill>
                    <a:schemeClr val="tx1"/>
                  </a:solidFill>
                  <a:latin typeface="微软雅黑" pitchFamily="34" charset="-122"/>
                  <a:ea typeface="微软雅黑" pitchFamily="34" charset="-122"/>
                  <a:cs typeface="Arial" pitchFamily="34" charset="0"/>
                </a:rPr>
                <a:t>1,000</a:t>
              </a:r>
              <a:endParaRPr lang="zh-CN" altLang="en-US" sz="1200" b="1">
                <a:solidFill>
                  <a:schemeClr val="tx1"/>
                </a:solidFill>
                <a:latin typeface="微软雅黑" pitchFamily="34" charset="-122"/>
                <a:ea typeface="微软雅黑" pitchFamily="34" charset="-122"/>
                <a:cs typeface="Arial" pitchFamily="34" charset="0"/>
              </a:endParaRPr>
            </a:p>
          </p:txBody>
        </p:sp>
        <p:sp>
          <p:nvSpPr>
            <p:cNvPr id="39" name="TextBox 39"/>
            <p:cNvSpPr txBox="1">
              <a:spLocks noChangeArrowheads="1"/>
            </p:cNvSpPr>
            <p:nvPr/>
          </p:nvSpPr>
          <p:spPr bwMode="auto">
            <a:xfrm>
              <a:off x="562625" y="4741208"/>
              <a:ext cx="709601" cy="256679"/>
            </a:xfrm>
            <a:prstGeom prst="rect">
              <a:avLst/>
            </a:prstGeom>
            <a:noFill/>
            <a:ln w="9525">
              <a:noFill/>
              <a:miter lim="800000"/>
              <a:headEnd/>
              <a:tailEnd/>
            </a:ln>
          </p:spPr>
          <p:txBody>
            <a:bodyPr>
              <a:spAutoFit/>
            </a:bodyPr>
            <a:lstStyle/>
            <a:p>
              <a:r>
                <a:rPr lang="en-US" altLang="zh-CN" sz="1200" b="1">
                  <a:solidFill>
                    <a:schemeClr val="tx1"/>
                  </a:solidFill>
                  <a:latin typeface="微软雅黑" pitchFamily="34" charset="-122"/>
                  <a:ea typeface="微软雅黑" pitchFamily="34" charset="-122"/>
                  <a:cs typeface="Arial" pitchFamily="34" charset="0"/>
                </a:rPr>
                <a:t>0</a:t>
              </a:r>
              <a:endParaRPr lang="zh-CN" altLang="en-US" sz="1200" b="1">
                <a:solidFill>
                  <a:schemeClr val="tx1"/>
                </a:solidFill>
                <a:latin typeface="微软雅黑" pitchFamily="34" charset="-122"/>
                <a:ea typeface="微软雅黑" pitchFamily="34" charset="-122"/>
                <a:cs typeface="Arial" pitchFamily="34" charset="0"/>
              </a:endParaRPr>
            </a:p>
          </p:txBody>
        </p:sp>
        <p:sp>
          <p:nvSpPr>
            <p:cNvPr id="40" name="TextBox 40"/>
            <p:cNvSpPr txBox="1">
              <a:spLocks noChangeArrowheads="1"/>
            </p:cNvSpPr>
            <p:nvPr/>
          </p:nvSpPr>
          <p:spPr bwMode="auto">
            <a:xfrm>
              <a:off x="966744" y="4857555"/>
              <a:ext cx="247646"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0</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41" name="TextBox 41"/>
            <p:cNvSpPr txBox="1">
              <a:spLocks noChangeArrowheads="1"/>
            </p:cNvSpPr>
            <p:nvPr/>
          </p:nvSpPr>
          <p:spPr bwMode="auto">
            <a:xfrm>
              <a:off x="1127078" y="4875204"/>
              <a:ext cx="247646"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1</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42" name="TextBox 42"/>
            <p:cNvSpPr txBox="1">
              <a:spLocks noChangeArrowheads="1"/>
            </p:cNvSpPr>
            <p:nvPr/>
          </p:nvSpPr>
          <p:spPr bwMode="auto">
            <a:xfrm>
              <a:off x="1301701" y="4891382"/>
              <a:ext cx="246059"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2</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43" name="TextBox 44"/>
            <p:cNvSpPr txBox="1">
              <a:spLocks noChangeArrowheads="1"/>
            </p:cNvSpPr>
            <p:nvPr/>
          </p:nvSpPr>
          <p:spPr bwMode="auto">
            <a:xfrm>
              <a:off x="1638246" y="4891381"/>
              <a:ext cx="247646"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4</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44" name="TextBox 45"/>
            <p:cNvSpPr txBox="1">
              <a:spLocks noChangeArrowheads="1"/>
            </p:cNvSpPr>
            <p:nvPr/>
          </p:nvSpPr>
          <p:spPr bwMode="auto">
            <a:xfrm>
              <a:off x="1785881" y="4884028"/>
              <a:ext cx="246058"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5</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45" name="TextBox 46"/>
            <p:cNvSpPr txBox="1">
              <a:spLocks noChangeArrowheads="1"/>
            </p:cNvSpPr>
            <p:nvPr/>
          </p:nvSpPr>
          <p:spPr bwMode="auto">
            <a:xfrm>
              <a:off x="1943041" y="4891381"/>
              <a:ext cx="246059"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6</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46" name="TextBox 47"/>
            <p:cNvSpPr txBox="1">
              <a:spLocks noChangeArrowheads="1"/>
            </p:cNvSpPr>
            <p:nvPr/>
          </p:nvSpPr>
          <p:spPr bwMode="auto">
            <a:xfrm>
              <a:off x="2100202" y="4891381"/>
              <a:ext cx="247646"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7</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47" name="TextBox 48"/>
            <p:cNvSpPr txBox="1">
              <a:spLocks noChangeArrowheads="1"/>
            </p:cNvSpPr>
            <p:nvPr/>
          </p:nvSpPr>
          <p:spPr bwMode="auto">
            <a:xfrm>
              <a:off x="2252599" y="4884028"/>
              <a:ext cx="247646"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8</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48" name="TextBox 49"/>
            <p:cNvSpPr txBox="1">
              <a:spLocks noChangeArrowheads="1"/>
            </p:cNvSpPr>
            <p:nvPr/>
          </p:nvSpPr>
          <p:spPr bwMode="auto">
            <a:xfrm>
              <a:off x="2409759" y="4884028"/>
              <a:ext cx="247646"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9</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49" name="TextBox 50"/>
            <p:cNvSpPr txBox="1">
              <a:spLocks noChangeArrowheads="1"/>
            </p:cNvSpPr>
            <p:nvPr/>
          </p:nvSpPr>
          <p:spPr bwMode="auto">
            <a:xfrm>
              <a:off x="2500246" y="4884028"/>
              <a:ext cx="371469"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10</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50" name="TextBox 51"/>
            <p:cNvSpPr txBox="1">
              <a:spLocks noChangeArrowheads="1"/>
            </p:cNvSpPr>
            <p:nvPr/>
          </p:nvSpPr>
          <p:spPr bwMode="auto">
            <a:xfrm>
              <a:off x="2687568" y="4884028"/>
              <a:ext cx="384169"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11</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51" name="TextBox 52"/>
            <p:cNvSpPr txBox="1">
              <a:spLocks noChangeArrowheads="1"/>
            </p:cNvSpPr>
            <p:nvPr/>
          </p:nvSpPr>
          <p:spPr bwMode="auto">
            <a:xfrm>
              <a:off x="2855840" y="4878145"/>
              <a:ext cx="430206"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12</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52" name="TextBox 53"/>
            <p:cNvSpPr txBox="1">
              <a:spLocks noChangeArrowheads="1"/>
            </p:cNvSpPr>
            <p:nvPr/>
          </p:nvSpPr>
          <p:spPr bwMode="auto">
            <a:xfrm>
              <a:off x="3008238" y="4884028"/>
              <a:ext cx="349245"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13</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53" name="TextBox 54"/>
            <p:cNvSpPr txBox="1">
              <a:spLocks noChangeArrowheads="1"/>
            </p:cNvSpPr>
            <p:nvPr/>
          </p:nvSpPr>
          <p:spPr bwMode="auto">
            <a:xfrm>
              <a:off x="3160636" y="4891381"/>
              <a:ext cx="339720"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14</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54" name="TextBox 55"/>
            <p:cNvSpPr txBox="1">
              <a:spLocks noChangeArrowheads="1"/>
            </p:cNvSpPr>
            <p:nvPr/>
          </p:nvSpPr>
          <p:spPr bwMode="auto">
            <a:xfrm>
              <a:off x="3311446" y="4878145"/>
              <a:ext cx="331783"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15</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55" name="TextBox 56"/>
            <p:cNvSpPr txBox="1">
              <a:spLocks noChangeArrowheads="1"/>
            </p:cNvSpPr>
            <p:nvPr/>
          </p:nvSpPr>
          <p:spPr bwMode="auto">
            <a:xfrm>
              <a:off x="3457493" y="4884028"/>
              <a:ext cx="542917"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16</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56" name="TextBox 57"/>
            <p:cNvSpPr txBox="1">
              <a:spLocks noChangeArrowheads="1"/>
            </p:cNvSpPr>
            <p:nvPr/>
          </p:nvSpPr>
          <p:spPr bwMode="auto">
            <a:xfrm>
              <a:off x="3616241" y="4891381"/>
              <a:ext cx="384169"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17</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57" name="TextBox 58"/>
            <p:cNvSpPr txBox="1">
              <a:spLocks noChangeArrowheads="1"/>
            </p:cNvSpPr>
            <p:nvPr/>
          </p:nvSpPr>
          <p:spPr bwMode="auto">
            <a:xfrm>
              <a:off x="3768639" y="4881086"/>
              <a:ext cx="517517"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18</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58" name="TextBox 59"/>
            <p:cNvSpPr txBox="1">
              <a:spLocks noChangeArrowheads="1"/>
            </p:cNvSpPr>
            <p:nvPr/>
          </p:nvSpPr>
          <p:spPr bwMode="auto">
            <a:xfrm>
              <a:off x="3921036" y="4891381"/>
              <a:ext cx="579429"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19</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59" name="TextBox 60"/>
            <p:cNvSpPr txBox="1">
              <a:spLocks noChangeArrowheads="1"/>
            </p:cNvSpPr>
            <p:nvPr/>
          </p:nvSpPr>
          <p:spPr bwMode="auto">
            <a:xfrm>
              <a:off x="4073434" y="4884028"/>
              <a:ext cx="427032"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20</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60" name="TextBox 61"/>
            <p:cNvSpPr txBox="1">
              <a:spLocks noChangeArrowheads="1"/>
            </p:cNvSpPr>
            <p:nvPr/>
          </p:nvSpPr>
          <p:spPr bwMode="auto">
            <a:xfrm>
              <a:off x="4225832" y="4884028"/>
              <a:ext cx="631816"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21</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61" name="TextBox 62"/>
            <p:cNvSpPr txBox="1">
              <a:spLocks noChangeArrowheads="1"/>
            </p:cNvSpPr>
            <p:nvPr/>
          </p:nvSpPr>
          <p:spPr bwMode="auto">
            <a:xfrm>
              <a:off x="4378230" y="4884028"/>
              <a:ext cx="479418"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22</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62" name="TextBox 65"/>
            <p:cNvSpPr txBox="1">
              <a:spLocks noChangeArrowheads="1"/>
            </p:cNvSpPr>
            <p:nvPr/>
          </p:nvSpPr>
          <p:spPr bwMode="auto">
            <a:xfrm>
              <a:off x="3428919" y="2488198"/>
              <a:ext cx="1339830" cy="285199"/>
            </a:xfrm>
            <a:prstGeom prst="rect">
              <a:avLst/>
            </a:prstGeom>
            <a:noFill/>
            <a:ln w="9525">
              <a:noFill/>
              <a:miter lim="800000"/>
              <a:headEnd/>
              <a:tailEnd/>
            </a:ln>
          </p:spPr>
          <p:txBody>
            <a:bodyPr>
              <a:spAutoFit/>
            </a:bodyPr>
            <a:lstStyle/>
            <a:p>
              <a:r>
                <a:rPr lang="en-US" altLang="zh-CN" sz="1400" b="1" dirty="0">
                  <a:solidFill>
                    <a:schemeClr val="tx1"/>
                  </a:solidFill>
                  <a:latin typeface="微软雅黑" pitchFamily="34" charset="-122"/>
                  <a:ea typeface="微软雅黑" pitchFamily="34" charset="-122"/>
                  <a:cs typeface="Arial" pitchFamily="34" charset="0"/>
                </a:rPr>
                <a:t>N=44251</a:t>
              </a:r>
              <a:endParaRPr lang="zh-CN" altLang="en-US" sz="1400" b="1" dirty="0">
                <a:solidFill>
                  <a:schemeClr val="tx1"/>
                </a:solidFill>
                <a:latin typeface="微软雅黑" pitchFamily="34" charset="-122"/>
                <a:ea typeface="微软雅黑" pitchFamily="34" charset="-122"/>
                <a:cs typeface="Arial" pitchFamily="34" charset="0"/>
              </a:endParaRPr>
            </a:p>
          </p:txBody>
        </p:sp>
        <p:sp>
          <p:nvSpPr>
            <p:cNvPr id="63" name="TextBox 66"/>
            <p:cNvSpPr txBox="1">
              <a:spLocks noChangeArrowheads="1"/>
            </p:cNvSpPr>
            <p:nvPr/>
          </p:nvSpPr>
          <p:spPr bwMode="auto">
            <a:xfrm rot="-5400000">
              <a:off x="-516669" y="3315194"/>
              <a:ext cx="1408966" cy="307970"/>
            </a:xfrm>
            <a:prstGeom prst="rect">
              <a:avLst/>
            </a:prstGeom>
            <a:noFill/>
            <a:ln w="9525">
              <a:noFill/>
              <a:miter lim="800000"/>
              <a:headEnd/>
              <a:tailEnd/>
            </a:ln>
          </p:spPr>
          <p:txBody>
            <a:bodyPr>
              <a:spAutoFit/>
            </a:bodyPr>
            <a:lstStyle/>
            <a:p>
              <a:pPr algn="ctr"/>
              <a:r>
                <a:rPr lang="zh-CN" altLang="en-US" sz="1400" b="1" dirty="0">
                  <a:solidFill>
                    <a:schemeClr val="tx1"/>
                  </a:solidFill>
                  <a:latin typeface="微软雅黑" pitchFamily="34" charset="-122"/>
                  <a:ea typeface="微软雅黑" pitchFamily="34" charset="-122"/>
                  <a:cs typeface="Arial" pitchFamily="34" charset="0"/>
                </a:rPr>
                <a:t>卒中事件例数</a:t>
              </a:r>
            </a:p>
          </p:txBody>
        </p:sp>
        <p:cxnSp>
          <p:nvCxnSpPr>
            <p:cNvPr id="64" name="直接连接符 63"/>
            <p:cNvCxnSpPr/>
            <p:nvPr/>
          </p:nvCxnSpPr>
          <p:spPr>
            <a:xfrm rot="5400000">
              <a:off x="-500556" y="3567213"/>
              <a:ext cx="2641994" cy="156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821222" y="4888991"/>
              <a:ext cx="4107256" cy="147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5400000" flipH="1" flipV="1">
              <a:off x="1177649" y="3264924"/>
              <a:ext cx="1468101" cy="253091"/>
            </a:xfrm>
            <a:prstGeom prst="straightConnector1">
              <a:avLst/>
            </a:prstGeom>
            <a:ln w="28575">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60293" y="2435291"/>
              <a:ext cx="51556" cy="147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60293" y="2928091"/>
              <a:ext cx="5155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58731" y="3395882"/>
              <a:ext cx="51555" cy="147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769666" y="3890153"/>
              <a:ext cx="51556" cy="147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58731" y="4382952"/>
              <a:ext cx="51555" cy="147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68105" y="4888991"/>
              <a:ext cx="53118" cy="147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TextBox 79"/>
            <p:cNvSpPr txBox="1">
              <a:spLocks noChangeArrowheads="1"/>
            </p:cNvSpPr>
            <p:nvPr/>
          </p:nvSpPr>
          <p:spPr bwMode="auto">
            <a:xfrm>
              <a:off x="1468386" y="4894323"/>
              <a:ext cx="246058"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3</a:t>
              </a:r>
              <a:endParaRPr lang="zh-CN" altLang="en-US" sz="900" b="1">
                <a:solidFill>
                  <a:schemeClr val="tx1"/>
                </a:solidFill>
                <a:latin typeface="微软雅黑" pitchFamily="34" charset="-122"/>
                <a:ea typeface="微软雅黑" pitchFamily="34" charset="-122"/>
                <a:cs typeface="Arial" pitchFamily="34" charset="0"/>
              </a:endParaRPr>
            </a:p>
          </p:txBody>
        </p:sp>
        <p:sp>
          <p:nvSpPr>
            <p:cNvPr id="74" name="TextBox 81"/>
            <p:cNvSpPr txBox="1">
              <a:spLocks noChangeArrowheads="1"/>
            </p:cNvSpPr>
            <p:nvPr/>
          </p:nvSpPr>
          <p:spPr bwMode="auto">
            <a:xfrm>
              <a:off x="4546502" y="4889911"/>
              <a:ext cx="541330" cy="213854"/>
            </a:xfrm>
            <a:prstGeom prst="rect">
              <a:avLst/>
            </a:prstGeom>
            <a:noFill/>
            <a:ln w="9525">
              <a:noFill/>
              <a:miter lim="800000"/>
              <a:headEnd/>
              <a:tailEnd/>
            </a:ln>
          </p:spPr>
          <p:txBody>
            <a:bodyPr>
              <a:spAutoFit/>
            </a:bodyPr>
            <a:lstStyle/>
            <a:p>
              <a:r>
                <a:rPr lang="en-US" altLang="zh-CN" sz="900" b="1">
                  <a:solidFill>
                    <a:schemeClr val="tx1"/>
                  </a:solidFill>
                  <a:latin typeface="微软雅黑" pitchFamily="34" charset="-122"/>
                  <a:ea typeface="微软雅黑" pitchFamily="34" charset="-122"/>
                  <a:cs typeface="Arial" pitchFamily="34" charset="0"/>
                </a:rPr>
                <a:t>23</a:t>
              </a:r>
              <a:endParaRPr lang="zh-CN" altLang="en-US" sz="900" b="1">
                <a:solidFill>
                  <a:schemeClr val="tx1"/>
                </a:solidFill>
                <a:latin typeface="微软雅黑" pitchFamily="34" charset="-122"/>
                <a:ea typeface="微软雅黑" pitchFamily="34" charset="-122"/>
                <a:cs typeface="Arial" pitchFamily="34" charset="0"/>
              </a:endParaRPr>
            </a:p>
          </p:txBody>
        </p:sp>
      </p:grpSp>
      <p:sp>
        <p:nvSpPr>
          <p:cNvPr id="75" name="TextBox 74"/>
          <p:cNvSpPr txBox="1"/>
          <p:nvPr/>
        </p:nvSpPr>
        <p:spPr>
          <a:xfrm>
            <a:off x="1000027" y="2519364"/>
            <a:ext cx="714083" cy="584775"/>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spAutoFit/>
          </a:bodyPr>
          <a:lstStyle/>
          <a:p>
            <a:pPr fontAlgn="auto">
              <a:spcBef>
                <a:spcPts val="0"/>
              </a:spcBef>
              <a:spcAft>
                <a:spcPts val="0"/>
              </a:spcAft>
              <a:defRPr/>
            </a:pPr>
            <a:r>
              <a:rPr lang="zh-CN" altLang="en-US" sz="1600" b="1" dirty="0">
                <a:solidFill>
                  <a:schemeClr val="tx1"/>
                </a:solidFill>
                <a:latin typeface="微软雅黑" pitchFamily="34" charset="-122"/>
                <a:ea typeface="微软雅黑" pitchFamily="34" charset="-122"/>
                <a:cs typeface="Arial" pitchFamily="34" charset="0"/>
              </a:rPr>
              <a:t>清晨时段</a:t>
            </a:r>
          </a:p>
        </p:txBody>
      </p:sp>
      <p:sp>
        <p:nvSpPr>
          <p:cNvPr id="76" name="矩形 75"/>
          <p:cNvSpPr/>
          <p:nvPr/>
        </p:nvSpPr>
        <p:spPr>
          <a:xfrm>
            <a:off x="5072014" y="1733550"/>
            <a:ext cx="4071986" cy="3571875"/>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7" name="TextBox 86"/>
          <p:cNvSpPr txBox="1">
            <a:spLocks noChangeArrowheads="1"/>
          </p:cNvSpPr>
          <p:nvPr/>
        </p:nvSpPr>
        <p:spPr bwMode="auto">
          <a:xfrm>
            <a:off x="5576716" y="1143000"/>
            <a:ext cx="3128211" cy="584200"/>
          </a:xfrm>
          <a:prstGeom prst="rect">
            <a:avLst/>
          </a:prstGeom>
          <a:noFill/>
          <a:ln w="9525">
            <a:noFill/>
            <a:miter lim="800000"/>
            <a:headEnd/>
            <a:tailEnd/>
          </a:ln>
        </p:spPr>
        <p:txBody>
          <a:bodyPr>
            <a:spAutoFit/>
          </a:bodyPr>
          <a:lstStyle/>
          <a:p>
            <a:pPr algn="ctr"/>
            <a:r>
              <a:rPr lang="zh-CN" altLang="en-US" sz="1600" b="1" dirty="0">
                <a:solidFill>
                  <a:schemeClr val="tx1"/>
                </a:solidFill>
                <a:latin typeface="微软雅黑" pitchFamily="34" charset="-122"/>
                <a:ea typeface="微软雅黑" pitchFamily="34" charset="-122"/>
                <a:cs typeface="Arial" pitchFamily="34" charset="0"/>
              </a:rPr>
              <a:t>晨峰高血压组卒中风险显著高于</a:t>
            </a:r>
            <a:endParaRPr lang="en-US" altLang="zh-CN" sz="1600" b="1" dirty="0">
              <a:solidFill>
                <a:schemeClr val="tx1"/>
              </a:solidFill>
              <a:latin typeface="微软雅黑" pitchFamily="34" charset="-122"/>
              <a:ea typeface="微软雅黑" pitchFamily="34" charset="-122"/>
              <a:cs typeface="Arial" pitchFamily="34" charset="0"/>
            </a:endParaRPr>
          </a:p>
          <a:p>
            <a:pPr algn="ctr"/>
            <a:r>
              <a:rPr lang="zh-CN" altLang="en-US" sz="1600" b="1" dirty="0">
                <a:solidFill>
                  <a:schemeClr val="tx1"/>
                </a:solidFill>
                <a:latin typeface="微软雅黑" pitchFamily="34" charset="-122"/>
                <a:ea typeface="微软雅黑" pitchFamily="34" charset="-122"/>
                <a:cs typeface="Arial" pitchFamily="34" charset="0"/>
              </a:rPr>
              <a:t>非晨峰高血压组</a:t>
            </a:r>
            <a:r>
              <a:rPr lang="en-US" altLang="zh-CN" sz="1600" b="1" baseline="30000" dirty="0">
                <a:solidFill>
                  <a:schemeClr val="tx1"/>
                </a:solidFill>
                <a:ea typeface="微软雅黑" pitchFamily="34" charset="-122"/>
                <a:cs typeface="Arial" pitchFamily="34" charset="0"/>
              </a:rPr>
              <a:t>2*</a:t>
            </a:r>
            <a:endParaRPr lang="zh-CN" altLang="en-US" sz="1600" b="1" baseline="30000" dirty="0">
              <a:solidFill>
                <a:schemeClr val="tx1"/>
              </a:solidFill>
              <a:ea typeface="微软雅黑" pitchFamily="34" charset="-122"/>
              <a:cs typeface="Arial" pitchFamily="34" charset="0"/>
            </a:endParaRPr>
          </a:p>
        </p:txBody>
      </p:sp>
      <p:sp>
        <p:nvSpPr>
          <p:cNvPr id="78" name="矩形 97"/>
          <p:cNvSpPr>
            <a:spLocks noChangeArrowheads="1"/>
          </p:cNvSpPr>
          <p:nvPr/>
        </p:nvSpPr>
        <p:spPr bwMode="auto">
          <a:xfrm>
            <a:off x="5000137" y="5327651"/>
            <a:ext cx="4143863" cy="1108075"/>
          </a:xfrm>
          <a:prstGeom prst="rect">
            <a:avLst/>
          </a:prstGeom>
          <a:noFill/>
          <a:ln w="9525">
            <a:noFill/>
            <a:miter lim="800000"/>
            <a:headEnd/>
            <a:tailEnd/>
          </a:ln>
        </p:spPr>
        <p:txBody>
          <a:bodyPr>
            <a:spAutoFit/>
          </a:bodyPr>
          <a:lstStyle/>
          <a:p>
            <a:pPr marL="173038" indent="-173038">
              <a:lnSpc>
                <a:spcPct val="120000"/>
              </a:lnSpc>
              <a:buFont typeface="Arial" pitchFamily="34" charset="0"/>
              <a:buChar char="•"/>
            </a:pPr>
            <a:r>
              <a:rPr lang="zh-CN" altLang="en-US" sz="1100" dirty="0">
                <a:solidFill>
                  <a:schemeClr val="tx1"/>
                </a:solidFill>
                <a:latin typeface="微软雅黑" pitchFamily="34" charset="-122"/>
                <a:ea typeface="微软雅黑" pitchFamily="34" charset="-122"/>
                <a:cs typeface="Arial" pitchFamily="34" charset="0"/>
              </a:rPr>
              <a:t>研究对</a:t>
            </a:r>
            <a:r>
              <a:rPr lang="en-US" altLang="zh-CN" sz="1100" dirty="0">
                <a:solidFill>
                  <a:schemeClr val="tx1"/>
                </a:solidFill>
                <a:latin typeface="微软雅黑" pitchFamily="34" charset="-122"/>
                <a:ea typeface="微软雅黑" pitchFamily="34" charset="-122"/>
                <a:cs typeface="Arial" pitchFamily="34" charset="0"/>
              </a:rPr>
              <a:t>519</a:t>
            </a:r>
            <a:r>
              <a:rPr lang="zh-CN" altLang="en-US" sz="1100" dirty="0">
                <a:solidFill>
                  <a:schemeClr val="tx1"/>
                </a:solidFill>
                <a:latin typeface="微软雅黑" pitchFamily="34" charset="-122"/>
                <a:ea typeface="微软雅黑" pitchFamily="34" charset="-122"/>
                <a:cs typeface="Arial" pitchFamily="34" charset="0"/>
              </a:rPr>
              <a:t>例老年高血压患者进行了动态血压监测并应用磁共振技术检测其卒中发生情况</a:t>
            </a:r>
            <a:endParaRPr lang="en-US" altLang="zh-CN" sz="1100" dirty="0">
              <a:solidFill>
                <a:schemeClr val="tx1"/>
              </a:solidFill>
              <a:latin typeface="微软雅黑" pitchFamily="34" charset="-122"/>
              <a:ea typeface="微软雅黑" pitchFamily="34" charset="-122"/>
              <a:cs typeface="Arial" pitchFamily="34" charset="0"/>
            </a:endParaRPr>
          </a:p>
          <a:p>
            <a:pPr marL="173038" indent="-173038">
              <a:lnSpc>
                <a:spcPct val="120000"/>
              </a:lnSpc>
              <a:buFont typeface="Arial" pitchFamily="34" charset="0"/>
              <a:buChar char="•"/>
            </a:pPr>
            <a:r>
              <a:rPr lang="zh-CN" altLang="en-US" sz="1100" dirty="0">
                <a:solidFill>
                  <a:schemeClr val="tx1"/>
                </a:solidFill>
                <a:latin typeface="微软雅黑" pitchFamily="34" charset="-122"/>
                <a:ea typeface="微软雅黑" pitchFamily="34" charset="-122"/>
                <a:cs typeface="Arial" pitchFamily="34" charset="0"/>
              </a:rPr>
              <a:t>根据动态血压监测结果将患者分为晨峰高血压组</a:t>
            </a:r>
            <a:r>
              <a:rPr lang="en-US" altLang="zh-CN" sz="1100" dirty="0">
                <a:solidFill>
                  <a:schemeClr val="tx1"/>
                </a:solidFill>
                <a:latin typeface="微软雅黑" pitchFamily="34" charset="-122"/>
                <a:ea typeface="微软雅黑" pitchFamily="34" charset="-122"/>
                <a:cs typeface="Arial" pitchFamily="34" charset="0"/>
              </a:rPr>
              <a:t>(</a:t>
            </a:r>
            <a:r>
              <a:rPr lang="zh-CN" altLang="en-US" sz="1100" dirty="0">
                <a:solidFill>
                  <a:schemeClr val="tx1"/>
                </a:solidFill>
                <a:latin typeface="微软雅黑" pitchFamily="34" charset="-122"/>
                <a:ea typeface="微软雅黑" pitchFamily="34" charset="-122"/>
                <a:cs typeface="Arial" pitchFamily="34" charset="0"/>
              </a:rPr>
              <a:t>血压晨峰≥</a:t>
            </a:r>
            <a:r>
              <a:rPr lang="en-US" altLang="zh-CN" sz="1100" dirty="0">
                <a:solidFill>
                  <a:schemeClr val="tx1"/>
                </a:solidFill>
                <a:latin typeface="微软雅黑" pitchFamily="34" charset="-122"/>
                <a:ea typeface="微软雅黑" pitchFamily="34" charset="-122"/>
                <a:cs typeface="Arial" pitchFamily="34" charset="0"/>
              </a:rPr>
              <a:t>55mmHg)</a:t>
            </a:r>
            <a:r>
              <a:rPr lang="zh-CN" altLang="en-US" sz="1100" dirty="0">
                <a:solidFill>
                  <a:schemeClr val="tx1"/>
                </a:solidFill>
                <a:latin typeface="微软雅黑" pitchFamily="34" charset="-122"/>
                <a:ea typeface="微软雅黑" pitchFamily="34" charset="-122"/>
                <a:cs typeface="Arial" pitchFamily="34" charset="0"/>
              </a:rPr>
              <a:t>和非晨峰高血压组</a:t>
            </a:r>
            <a:r>
              <a:rPr lang="en-US" altLang="zh-CN" sz="1100" dirty="0">
                <a:solidFill>
                  <a:schemeClr val="tx1"/>
                </a:solidFill>
                <a:latin typeface="微软雅黑" pitchFamily="34" charset="-122"/>
                <a:ea typeface="微软雅黑" pitchFamily="34" charset="-122"/>
                <a:cs typeface="Arial" pitchFamily="34" charset="0"/>
              </a:rPr>
              <a:t>(</a:t>
            </a:r>
            <a:r>
              <a:rPr lang="zh-CN" altLang="en-US" sz="1100" dirty="0">
                <a:solidFill>
                  <a:schemeClr val="tx1"/>
                </a:solidFill>
                <a:latin typeface="微软雅黑" pitchFamily="34" charset="-122"/>
                <a:ea typeface="微软雅黑" pitchFamily="34" charset="-122"/>
                <a:cs typeface="Arial" pitchFamily="34" charset="0"/>
              </a:rPr>
              <a:t>血压晨峰</a:t>
            </a:r>
            <a:r>
              <a:rPr lang="en-US" altLang="zh-CN" sz="1100" dirty="0">
                <a:solidFill>
                  <a:schemeClr val="tx1"/>
                </a:solidFill>
                <a:latin typeface="微软雅黑" pitchFamily="34" charset="-122"/>
                <a:ea typeface="微软雅黑" pitchFamily="34" charset="-122"/>
                <a:cs typeface="Arial" pitchFamily="34" charset="0"/>
              </a:rPr>
              <a:t>&lt;55mmHg)</a:t>
            </a:r>
            <a:r>
              <a:rPr lang="zh-CN" altLang="en-US" sz="1100" dirty="0">
                <a:solidFill>
                  <a:schemeClr val="tx1"/>
                </a:solidFill>
                <a:latin typeface="微软雅黑" pitchFamily="34" charset="-122"/>
                <a:ea typeface="微软雅黑" pitchFamily="34" charset="-122"/>
                <a:cs typeface="Arial" pitchFamily="34" charset="0"/>
              </a:rPr>
              <a:t>，并对其进行平均</a:t>
            </a:r>
            <a:r>
              <a:rPr lang="en-US" altLang="zh-CN" sz="1100" dirty="0">
                <a:solidFill>
                  <a:schemeClr val="tx1"/>
                </a:solidFill>
                <a:latin typeface="微软雅黑" pitchFamily="34" charset="-122"/>
                <a:ea typeface="微软雅黑" pitchFamily="34" charset="-122"/>
                <a:cs typeface="Arial" pitchFamily="34" charset="0"/>
              </a:rPr>
              <a:t>41 </a:t>
            </a:r>
            <a:r>
              <a:rPr lang="zh-CN" altLang="en-US" sz="1100" dirty="0">
                <a:solidFill>
                  <a:schemeClr val="tx1"/>
                </a:solidFill>
                <a:latin typeface="微软雅黑" pitchFamily="34" charset="-122"/>
                <a:ea typeface="微软雅黑" pitchFamily="34" charset="-122"/>
                <a:cs typeface="Arial" pitchFamily="34" charset="0"/>
              </a:rPr>
              <a:t>个月随访</a:t>
            </a:r>
            <a:endParaRPr lang="en-US" altLang="zh-CN" sz="1100" dirty="0">
              <a:solidFill>
                <a:schemeClr val="tx1"/>
              </a:solidFill>
              <a:latin typeface="微软雅黑" pitchFamily="34" charset="-122"/>
              <a:ea typeface="微软雅黑" pitchFamily="34" charset="-122"/>
              <a:cs typeface="Arial" pitchFamily="34" charset="0"/>
            </a:endParaRPr>
          </a:p>
        </p:txBody>
      </p:sp>
      <p:graphicFrame>
        <p:nvGraphicFramePr>
          <p:cNvPr id="79" name="图表 218"/>
          <p:cNvGraphicFramePr>
            <a:graphicFrameLocks/>
          </p:cNvGraphicFramePr>
          <p:nvPr/>
        </p:nvGraphicFramePr>
        <p:xfrm>
          <a:off x="5429250" y="2068513"/>
          <a:ext cx="3500438" cy="2960687"/>
        </p:xfrm>
        <a:graphic>
          <a:graphicData uri="http://schemas.openxmlformats.org/presentationml/2006/ole">
            <mc:AlternateContent xmlns:mc="http://schemas.openxmlformats.org/markup-compatibility/2006">
              <mc:Choice xmlns:v="urn:schemas-microsoft-com:vml" Requires="v">
                <p:oleObj spid="_x0000_s122883" name="Worksheet" r:id="rId5" imgW="3499407" imgH="2962913" progId="Excel.Sheet.8">
                  <p:embed/>
                </p:oleObj>
              </mc:Choice>
              <mc:Fallback>
                <p:oleObj name="Worksheet" r:id="rId5" imgW="3499407" imgH="2962913" progId="Excel.Sheet.8">
                  <p:embed/>
                  <p:pic>
                    <p:nvPicPr>
                      <p:cNvPr id="0" name="图表 2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0" y="2068513"/>
                        <a:ext cx="3500438" cy="296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 name="TextBox 90"/>
          <p:cNvSpPr txBox="1">
            <a:spLocks noChangeArrowheads="1"/>
          </p:cNvSpPr>
          <p:nvPr/>
        </p:nvSpPr>
        <p:spPr bwMode="auto">
          <a:xfrm rot="-5400000">
            <a:off x="3604732" y="3431459"/>
            <a:ext cx="3386138" cy="307821"/>
          </a:xfrm>
          <a:prstGeom prst="rect">
            <a:avLst/>
          </a:prstGeom>
          <a:noFill/>
          <a:ln w="9525">
            <a:noFill/>
            <a:miter lim="800000"/>
            <a:headEnd/>
            <a:tailEnd/>
          </a:ln>
        </p:spPr>
        <p:txBody>
          <a:bodyPr>
            <a:spAutoFit/>
          </a:bodyPr>
          <a:lstStyle/>
          <a:p>
            <a:pPr algn="ctr"/>
            <a:r>
              <a:rPr lang="zh-CN" altLang="en-US" sz="1400" b="1" dirty="0">
                <a:solidFill>
                  <a:schemeClr val="tx1"/>
                </a:solidFill>
                <a:latin typeface="微软雅黑" pitchFamily="34" charset="-122"/>
                <a:ea typeface="微软雅黑" pitchFamily="34" charset="-122"/>
                <a:cs typeface="Arial" pitchFamily="34" charset="0"/>
              </a:rPr>
              <a:t>卒中风险比</a:t>
            </a:r>
            <a:r>
              <a:rPr lang="en-US" altLang="zh-CN" sz="1400" b="1" dirty="0">
                <a:solidFill>
                  <a:schemeClr val="tx1"/>
                </a:solidFill>
                <a:latin typeface="微软雅黑" pitchFamily="34" charset="-122"/>
                <a:ea typeface="微软雅黑" pitchFamily="34" charset="-122"/>
                <a:cs typeface="Arial" pitchFamily="34" charset="0"/>
              </a:rPr>
              <a:t>(%)</a:t>
            </a:r>
            <a:endParaRPr lang="zh-CN" altLang="en-US" sz="1400" b="1" dirty="0">
              <a:solidFill>
                <a:schemeClr val="tx1"/>
              </a:solidFill>
              <a:latin typeface="微软雅黑" pitchFamily="34" charset="-122"/>
              <a:ea typeface="微软雅黑" pitchFamily="34" charset="-122"/>
              <a:cs typeface="Arial" pitchFamily="34" charset="0"/>
            </a:endParaRPr>
          </a:p>
        </p:txBody>
      </p:sp>
      <p:cxnSp>
        <p:nvCxnSpPr>
          <p:cNvPr id="81" name="直接连接符 80"/>
          <p:cNvCxnSpPr/>
          <p:nvPr/>
        </p:nvCxnSpPr>
        <p:spPr bwMode="auto">
          <a:xfrm>
            <a:off x="5892349" y="4829175"/>
            <a:ext cx="3028208"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2" name="TextBox 87"/>
          <p:cNvSpPr txBox="1">
            <a:spLocks noChangeArrowheads="1"/>
          </p:cNvSpPr>
          <p:nvPr/>
        </p:nvSpPr>
        <p:spPr bwMode="auto">
          <a:xfrm>
            <a:off x="5898600" y="4948239"/>
            <a:ext cx="1526604" cy="307777"/>
          </a:xfrm>
          <a:prstGeom prst="rect">
            <a:avLst/>
          </a:prstGeom>
          <a:noFill/>
          <a:ln w="9525">
            <a:noFill/>
            <a:miter lim="800000"/>
            <a:headEnd/>
            <a:tailEnd/>
          </a:ln>
        </p:spPr>
        <p:txBody>
          <a:bodyPr>
            <a:spAutoFit/>
          </a:bodyPr>
          <a:lstStyle/>
          <a:p>
            <a:pPr algn="ctr"/>
            <a:r>
              <a:rPr lang="zh-CN" altLang="en-US" sz="1400" b="1" dirty="0">
                <a:solidFill>
                  <a:schemeClr val="tx1"/>
                </a:solidFill>
                <a:latin typeface="微软雅黑" pitchFamily="34" charset="-122"/>
                <a:ea typeface="微软雅黑" pitchFamily="34" charset="-122"/>
                <a:cs typeface="Arial" pitchFamily="34" charset="0"/>
              </a:rPr>
              <a:t>晨峰高血压组</a:t>
            </a:r>
          </a:p>
        </p:txBody>
      </p:sp>
      <p:sp>
        <p:nvSpPr>
          <p:cNvPr id="83" name="TextBox 88"/>
          <p:cNvSpPr txBox="1">
            <a:spLocks noChangeArrowheads="1"/>
          </p:cNvSpPr>
          <p:nvPr/>
        </p:nvSpPr>
        <p:spPr bwMode="auto">
          <a:xfrm>
            <a:off x="7059568" y="4948239"/>
            <a:ext cx="2079745" cy="307777"/>
          </a:xfrm>
          <a:prstGeom prst="rect">
            <a:avLst/>
          </a:prstGeom>
          <a:noFill/>
          <a:ln w="9525">
            <a:noFill/>
            <a:miter lim="800000"/>
            <a:headEnd/>
            <a:tailEnd/>
          </a:ln>
        </p:spPr>
        <p:txBody>
          <a:bodyPr>
            <a:spAutoFit/>
          </a:bodyPr>
          <a:lstStyle/>
          <a:p>
            <a:pPr algn="ctr"/>
            <a:r>
              <a:rPr lang="zh-CN" altLang="en-US" sz="1400" b="1" dirty="0">
                <a:solidFill>
                  <a:schemeClr val="tx1"/>
                </a:solidFill>
                <a:latin typeface="微软雅黑" pitchFamily="34" charset="-122"/>
                <a:ea typeface="微软雅黑" pitchFamily="34" charset="-122"/>
                <a:cs typeface="Arial" pitchFamily="34" charset="0"/>
              </a:rPr>
              <a:t>非晨峰高血压组</a:t>
            </a:r>
          </a:p>
        </p:txBody>
      </p:sp>
      <p:pic>
        <p:nvPicPr>
          <p:cNvPr id="84" name="Picture 2" descr="F:\幻灯片素材\PNG\Dellipack2_001.png"/>
          <p:cNvPicPr>
            <a:picLocks noChangeAspect="1" noChangeArrowheads="1"/>
          </p:cNvPicPr>
          <p:nvPr/>
        </p:nvPicPr>
        <p:blipFill>
          <a:blip r:embed="rId7" cstate="print"/>
          <a:srcRect/>
          <a:stretch>
            <a:fillRect/>
          </a:stretch>
        </p:blipFill>
        <p:spPr bwMode="auto">
          <a:xfrm rot="-9351246">
            <a:off x="7558020" y="1695450"/>
            <a:ext cx="1567230" cy="1766888"/>
          </a:xfrm>
          <a:prstGeom prst="rect">
            <a:avLst/>
          </a:prstGeom>
          <a:noFill/>
          <a:ln w="9525">
            <a:noFill/>
            <a:miter lim="800000"/>
            <a:headEnd/>
            <a:tailEnd/>
          </a:ln>
        </p:spPr>
      </p:pic>
      <p:sp>
        <p:nvSpPr>
          <p:cNvPr id="85" name="TextBox 102"/>
          <p:cNvSpPr txBox="1">
            <a:spLocks noChangeArrowheads="1"/>
          </p:cNvSpPr>
          <p:nvPr/>
        </p:nvSpPr>
        <p:spPr bwMode="auto">
          <a:xfrm rot="183963">
            <a:off x="7776776" y="2027239"/>
            <a:ext cx="1046904" cy="954087"/>
          </a:xfrm>
          <a:prstGeom prst="rect">
            <a:avLst/>
          </a:prstGeom>
          <a:noFill/>
          <a:ln w="9525">
            <a:noFill/>
            <a:miter lim="800000"/>
            <a:headEnd/>
            <a:tailEnd/>
          </a:ln>
        </p:spPr>
        <p:txBody>
          <a:bodyPr>
            <a:spAutoFit/>
          </a:bodyPr>
          <a:lstStyle/>
          <a:p>
            <a:pPr algn="ctr"/>
            <a:r>
              <a:rPr lang="zh-CN" altLang="en-US" sz="1400" b="1">
                <a:solidFill>
                  <a:schemeClr val="tx1"/>
                </a:solidFill>
                <a:cs typeface="Arial" pitchFamily="34" charset="0"/>
              </a:rPr>
              <a:t>卒中风险增加</a:t>
            </a:r>
            <a:r>
              <a:rPr lang="en-US" altLang="zh-CN" sz="1400" b="1">
                <a:solidFill>
                  <a:schemeClr val="tx1"/>
                </a:solidFill>
                <a:cs typeface="Arial" pitchFamily="34" charset="0"/>
              </a:rPr>
              <a:t>2.7</a:t>
            </a:r>
            <a:r>
              <a:rPr lang="zh-CN" altLang="en-US" sz="1400" b="1">
                <a:solidFill>
                  <a:schemeClr val="tx1"/>
                </a:solidFill>
                <a:cs typeface="Arial" pitchFamily="34" charset="0"/>
              </a:rPr>
              <a:t>倍</a:t>
            </a:r>
            <a:r>
              <a:rPr lang="en-US" altLang="zh-CN" sz="1400" b="1">
                <a:solidFill>
                  <a:schemeClr val="tx1"/>
                </a:solidFill>
                <a:cs typeface="Arial" pitchFamily="34" charset="0"/>
              </a:rPr>
              <a:t>(P=0.04)</a:t>
            </a:r>
            <a:endParaRPr lang="zh-CN" altLang="en-US" sz="1400" b="1">
              <a:solidFill>
                <a:schemeClr val="tx1"/>
              </a:solidFill>
              <a:cs typeface="Arial" pitchFamily="34" charset="0"/>
            </a:endParaRPr>
          </a:p>
          <a:p>
            <a:pPr algn="ctr"/>
            <a:endParaRPr lang="zh-CN" altLang="en-US" sz="1400">
              <a:solidFill>
                <a:schemeClr val="tx1"/>
              </a:solidFill>
              <a:cs typeface="Arial" pitchFamily="34" charset="0"/>
            </a:endParaRPr>
          </a:p>
        </p:txBody>
      </p:sp>
      <p:sp>
        <p:nvSpPr>
          <p:cNvPr id="86" name="矩形 98"/>
          <p:cNvSpPr>
            <a:spLocks noChangeArrowheads="1"/>
          </p:cNvSpPr>
          <p:nvPr/>
        </p:nvSpPr>
        <p:spPr bwMode="auto">
          <a:xfrm>
            <a:off x="0" y="6254774"/>
            <a:ext cx="4000109" cy="627864"/>
          </a:xfrm>
          <a:prstGeom prst="rect">
            <a:avLst/>
          </a:prstGeom>
          <a:noFill/>
          <a:ln w="9525">
            <a:noFill/>
            <a:miter lim="800000"/>
            <a:headEnd/>
            <a:tailEnd/>
          </a:ln>
        </p:spPr>
        <p:txBody>
          <a:bodyPr>
            <a:spAutoFit/>
          </a:bodyPr>
          <a:lstStyle/>
          <a:p>
            <a:pPr marL="228600" indent="-228600">
              <a:lnSpc>
                <a:spcPct val="120000"/>
              </a:lnSpc>
              <a:spcBef>
                <a:spcPct val="50000"/>
              </a:spcBef>
              <a:buAutoNum type="arabicPeriod"/>
            </a:pPr>
            <a:r>
              <a:rPr lang="en-US" altLang="zh-CN" sz="1200" dirty="0" smtClean="0">
                <a:latin typeface="Times New Roman" pitchFamily="18" charset="0"/>
                <a:cs typeface="Times New Roman" pitchFamily="18" charset="0"/>
              </a:rPr>
              <a:t>Christian </a:t>
            </a:r>
            <a:r>
              <a:rPr lang="en-US" altLang="zh-CN" sz="1200" dirty="0" err="1">
                <a:latin typeface="Times New Roman" pitchFamily="18" charset="0"/>
                <a:cs typeface="Times New Roman" pitchFamily="18" charset="0"/>
              </a:rPr>
              <a:t>Foerch</a:t>
            </a:r>
            <a:r>
              <a:rPr lang="en-US" altLang="zh-CN" sz="1200" dirty="0">
                <a:latin typeface="Times New Roman" pitchFamily="18" charset="0"/>
                <a:cs typeface="Times New Roman" pitchFamily="18" charset="0"/>
              </a:rPr>
              <a:t>, et al. Circulation. 2008;118:284-290</a:t>
            </a:r>
            <a:r>
              <a:rPr lang="en-US" altLang="zh-CN" sz="1200" dirty="0" smtClean="0">
                <a:latin typeface="Times New Roman" pitchFamily="18" charset="0"/>
                <a:cs typeface="Times New Roman" pitchFamily="18" charset="0"/>
              </a:rPr>
              <a:t>.</a:t>
            </a:r>
          </a:p>
          <a:p>
            <a:pPr marL="228600" indent="-228600">
              <a:lnSpc>
                <a:spcPct val="120000"/>
              </a:lnSpc>
              <a:spcBef>
                <a:spcPct val="50000"/>
              </a:spcBef>
              <a:buAutoNum type="arabicPeriod"/>
            </a:pPr>
            <a:r>
              <a:rPr lang="fr-FR" altLang="zh-CN" sz="1200" dirty="0" smtClean="0">
                <a:latin typeface="Times New Roman" pitchFamily="18" charset="0"/>
                <a:cs typeface="Times New Roman" pitchFamily="18" charset="0"/>
              </a:rPr>
              <a:t> </a:t>
            </a:r>
            <a:r>
              <a:rPr lang="en-US" altLang="zh-CN" sz="1200" dirty="0" smtClean="0">
                <a:latin typeface="Times New Roman" pitchFamily="18" charset="0"/>
                <a:cs typeface="Times New Roman" pitchFamily="18" charset="0"/>
              </a:rPr>
              <a:t> </a:t>
            </a:r>
            <a:r>
              <a:rPr lang="fr-FR" altLang="zh-CN" sz="1200" dirty="0">
                <a:latin typeface="Times New Roman" pitchFamily="18" charset="0"/>
                <a:cs typeface="Times New Roman" pitchFamily="18" charset="0"/>
              </a:rPr>
              <a:t>Kario K, et al. Circulation. 2003;107(10):</a:t>
            </a:r>
            <a:r>
              <a:rPr lang="fr-FR" altLang="zh-CN" sz="1200" dirty="0" smtClean="0">
                <a:latin typeface="Times New Roman" pitchFamily="18" charset="0"/>
                <a:cs typeface="Times New Roman" pitchFamily="18" charset="0"/>
              </a:rPr>
              <a:t>1401-6</a:t>
            </a:r>
            <a:endParaRPr lang="en-US" altLang="zh-CN" sz="1200" dirty="0">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控制清晨血压意味着更好控制</a:t>
            </a:r>
            <a:r>
              <a:rPr lang="en-US" altLang="zh-CN" dirty="0" smtClean="0"/>
              <a:t>24</a:t>
            </a:r>
            <a:r>
              <a:rPr lang="zh-CN" altLang="en-US" dirty="0" smtClean="0"/>
              <a:t>小时血压</a:t>
            </a:r>
            <a:endParaRPr lang="zh-CN" altLang="en-US" dirty="0"/>
          </a:p>
        </p:txBody>
      </p:sp>
      <p:sp>
        <p:nvSpPr>
          <p:cNvPr id="4" name="File"/>
          <p:cNvSpPr>
            <a:spLocks noEditPoints="1" noChangeArrowheads="1"/>
          </p:cNvSpPr>
          <p:nvPr/>
        </p:nvSpPr>
        <p:spPr bwMode="auto">
          <a:xfrm>
            <a:off x="4834507" y="1333501"/>
            <a:ext cx="3693851" cy="4670425"/>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chemeClr val="tx2">
              <a:lumMod val="20000"/>
              <a:lumOff val="80000"/>
            </a:schemeClr>
          </a:solidFill>
          <a:ln w="9525">
            <a:noFill/>
            <a:miter lim="800000"/>
            <a:headEnd/>
            <a:tailEnd/>
          </a:ln>
          <a:effectLst/>
          <a:scene3d>
            <a:camera prst="legacyPerspectiveFront">
              <a:rot lat="1500000" lon="20099999" rev="0"/>
            </a:camera>
            <a:lightRig rig="legacyFlat4" dir="t"/>
          </a:scene3d>
          <a:sp3d extrusionH="430200" prstMaterial="legacyMatte">
            <a:bevelT w="13500" h="13500" prst="angle"/>
            <a:bevelB w="13500" h="13500" prst="angle"/>
            <a:extrusionClr>
              <a:schemeClr val="accent1"/>
            </a:extrusionClr>
          </a:sp3d>
        </p:spPr>
        <p:txBody>
          <a:bodyPr>
            <a:flatTx/>
          </a:bodyPr>
          <a:lstStyle/>
          <a:p>
            <a:pPr eaLnBrk="0" hangingPunct="0">
              <a:defRPr/>
            </a:pPr>
            <a:endParaRPr lang="ko-KR" altLang="en-US" sz="1600">
              <a:solidFill>
                <a:schemeClr val="bg2"/>
              </a:solidFill>
              <a:latin typeface="Verdana" pitchFamily="34" charset="0"/>
              <a:ea typeface="Gulim" pitchFamily="34" charset="-127"/>
            </a:endParaRPr>
          </a:p>
        </p:txBody>
      </p:sp>
      <p:sp>
        <p:nvSpPr>
          <p:cNvPr id="5" name="File"/>
          <p:cNvSpPr>
            <a:spLocks noEditPoints="1" noChangeArrowheads="1"/>
          </p:cNvSpPr>
          <p:nvPr/>
        </p:nvSpPr>
        <p:spPr bwMode="auto">
          <a:xfrm>
            <a:off x="642206" y="1409701"/>
            <a:ext cx="3695413" cy="4670425"/>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chemeClr val="tx2">
              <a:lumMod val="20000"/>
              <a:lumOff val="80000"/>
            </a:schemeClr>
          </a:solidFill>
          <a:ln w="9525">
            <a:noFill/>
            <a:miter lim="800000"/>
            <a:headEnd/>
            <a:tailEnd/>
          </a:ln>
          <a:effectLst/>
          <a:scene3d>
            <a:camera prst="legacyPerspectiveFront">
              <a:rot lat="1500000" lon="20099999" rev="0"/>
            </a:camera>
            <a:lightRig rig="legacyFlat4" dir="t"/>
          </a:scene3d>
          <a:sp3d extrusionH="430200" prstMaterial="legacyMatte">
            <a:bevelT w="13500" h="13500" prst="angle"/>
            <a:bevelB w="13500" h="13500" prst="angle"/>
            <a:extrusionClr>
              <a:schemeClr val="accent1"/>
            </a:extrusionClr>
          </a:sp3d>
        </p:spPr>
        <p:txBody>
          <a:bodyPr>
            <a:flatTx/>
          </a:bodyPr>
          <a:lstStyle/>
          <a:p>
            <a:pPr eaLnBrk="0" hangingPunct="0">
              <a:defRPr/>
            </a:pPr>
            <a:endParaRPr lang="ko-KR" altLang="en-US" sz="1600">
              <a:solidFill>
                <a:schemeClr val="bg2"/>
              </a:solidFill>
              <a:latin typeface="Verdana" pitchFamily="34" charset="0"/>
              <a:ea typeface="Gulim" pitchFamily="34" charset="-127"/>
            </a:endParaRPr>
          </a:p>
        </p:txBody>
      </p:sp>
      <p:sp>
        <p:nvSpPr>
          <p:cNvPr id="6" name="Text Box 8"/>
          <p:cNvSpPr txBox="1">
            <a:spLocks noChangeArrowheads="1"/>
          </p:cNvSpPr>
          <p:nvPr/>
        </p:nvSpPr>
        <p:spPr bwMode="auto">
          <a:xfrm>
            <a:off x="4975135" y="2028825"/>
            <a:ext cx="3077043" cy="3139321"/>
          </a:xfrm>
          <a:prstGeom prst="rect">
            <a:avLst/>
          </a:prstGeom>
          <a:noFill/>
          <a:ln w="9525">
            <a:noFill/>
            <a:miter lim="800000"/>
            <a:headEnd/>
            <a:tailEnd/>
          </a:ln>
        </p:spPr>
        <p:txBody>
          <a:bodyPr wrap="square">
            <a:spAutoFit/>
          </a:bodyPr>
          <a:lstStyle/>
          <a:p>
            <a:pPr>
              <a:buFont typeface="Wingdings" pitchFamily="2" charset="2"/>
              <a:buChar char="Ø"/>
            </a:pPr>
            <a:r>
              <a:rPr lang="zh-CN" altLang="en-US" b="1" dirty="0">
                <a:latin typeface="微软雅黑" pitchFamily="34" charset="-122"/>
                <a:ea typeface="微软雅黑" pitchFamily="34" charset="-122"/>
              </a:rPr>
              <a:t>从临床实践角度出发</a:t>
            </a:r>
            <a:endParaRPr lang="en-US" altLang="zh-CN" b="1" dirty="0">
              <a:latin typeface="微软雅黑" pitchFamily="34" charset="-122"/>
              <a:ea typeface="微软雅黑" pitchFamily="34" charset="-122"/>
            </a:endParaRPr>
          </a:p>
          <a:p>
            <a:pPr>
              <a:buFont typeface="Wingdings" pitchFamily="2" charset="2"/>
              <a:buChar char="Ø"/>
            </a:pPr>
            <a:endParaRPr lang="en-US" altLang="zh-CN" b="1" dirty="0">
              <a:latin typeface="微软雅黑" pitchFamily="34" charset="-122"/>
              <a:ea typeface="微软雅黑" pitchFamily="34" charset="-122"/>
            </a:endParaRPr>
          </a:p>
          <a:p>
            <a:pPr>
              <a:buFont typeface="Wingdings" pitchFamily="2" charset="2"/>
              <a:buChar char="Ø"/>
            </a:pPr>
            <a:r>
              <a:rPr lang="zh-CN" altLang="en-US" b="1" dirty="0">
                <a:latin typeface="微软雅黑" pitchFamily="34" charset="-122"/>
                <a:ea typeface="微软雅黑" pitchFamily="34" charset="-122"/>
              </a:rPr>
              <a:t>清晨血压控制在</a:t>
            </a:r>
            <a:endParaRPr lang="en-US" altLang="zh-CN" b="1" dirty="0">
              <a:latin typeface="微软雅黑" pitchFamily="34" charset="-122"/>
              <a:ea typeface="微软雅黑" pitchFamily="34" charset="-122"/>
            </a:endParaRPr>
          </a:p>
          <a:p>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135/85mmHg</a:t>
            </a:r>
            <a:r>
              <a:rPr lang="zh-CN" altLang="en-US" b="1" dirty="0">
                <a:latin typeface="微软雅黑" pitchFamily="34" charset="-122"/>
                <a:ea typeface="微软雅黑" pitchFamily="34" charset="-122"/>
              </a:rPr>
              <a:t>以下</a:t>
            </a:r>
            <a:endParaRPr lang="en-US" altLang="zh-CN" b="1" dirty="0">
              <a:latin typeface="微软雅黑" pitchFamily="34" charset="-122"/>
              <a:ea typeface="微软雅黑" pitchFamily="34" charset="-122"/>
            </a:endParaRPr>
          </a:p>
          <a:p>
            <a:pPr>
              <a:buFont typeface="Wingdings" pitchFamily="2" charset="2"/>
              <a:buChar char="Ø"/>
            </a:pPr>
            <a:endParaRPr lang="en-US" altLang="zh-CN" b="1" dirty="0">
              <a:latin typeface="微软雅黑" pitchFamily="34" charset="-122"/>
              <a:ea typeface="微软雅黑" pitchFamily="34" charset="-122"/>
            </a:endParaRPr>
          </a:p>
          <a:p>
            <a:pPr>
              <a:buFont typeface="Wingdings" pitchFamily="2" charset="2"/>
              <a:buChar char="Ø"/>
            </a:pPr>
            <a:r>
              <a:rPr lang="zh-CN" altLang="en-US" b="1" dirty="0">
                <a:latin typeface="微软雅黑" pitchFamily="34" charset="-122"/>
                <a:ea typeface="微软雅黑" pitchFamily="34" charset="-122"/>
              </a:rPr>
              <a:t>意味着能更好控制</a:t>
            </a:r>
            <a:r>
              <a:rPr lang="en-US" altLang="zh-CN" b="1" dirty="0">
                <a:latin typeface="微软雅黑" pitchFamily="34" charset="-122"/>
                <a:ea typeface="微软雅黑" pitchFamily="34" charset="-122"/>
              </a:rPr>
              <a:t>24</a:t>
            </a:r>
            <a:r>
              <a:rPr lang="zh-CN" altLang="en-US" b="1" dirty="0">
                <a:latin typeface="微软雅黑" pitchFamily="34" charset="-122"/>
                <a:ea typeface="微软雅黑" pitchFamily="34" charset="-122"/>
              </a:rPr>
              <a:t>小时血压</a:t>
            </a:r>
            <a:endParaRPr lang="en-US" altLang="zh-CN" b="1" dirty="0">
              <a:latin typeface="微软雅黑" pitchFamily="34" charset="-122"/>
              <a:ea typeface="微软雅黑" pitchFamily="34" charset="-122"/>
            </a:endParaRPr>
          </a:p>
          <a:p>
            <a:r>
              <a:rPr lang="zh-CN" altLang="en-US" b="1" dirty="0">
                <a:latin typeface="微软雅黑" pitchFamily="34" charset="-122"/>
                <a:ea typeface="微软雅黑" pitchFamily="34" charset="-122"/>
              </a:rPr>
              <a:t>   </a:t>
            </a:r>
            <a:endParaRPr lang="en-US" altLang="zh-CN" b="1" dirty="0">
              <a:latin typeface="微软雅黑" pitchFamily="34" charset="-122"/>
              <a:ea typeface="微软雅黑" pitchFamily="34" charset="-122"/>
            </a:endParaRPr>
          </a:p>
          <a:p>
            <a:pPr>
              <a:buFont typeface="Wingdings" pitchFamily="2" charset="2"/>
              <a:buChar char="Ø"/>
            </a:pPr>
            <a:r>
              <a:rPr lang="zh-CN" altLang="en-US" b="1" dirty="0">
                <a:latin typeface="微软雅黑" pitchFamily="34" charset="-122"/>
                <a:ea typeface="微软雅黑" pitchFamily="34" charset="-122"/>
              </a:rPr>
              <a:t>由此带来的保护作用远远高于常规基于诊室血压的降压治疗</a:t>
            </a:r>
            <a:endParaRPr lang="ko-KR" altLang="en-US" sz="1400" dirty="0">
              <a:latin typeface="Times New Roman" pitchFamily="18" charset="0"/>
              <a:ea typeface="Gulim" pitchFamily="34" charset="-127"/>
            </a:endParaRPr>
          </a:p>
        </p:txBody>
      </p:sp>
      <p:pic>
        <p:nvPicPr>
          <p:cNvPr id="7" name="Picture 3"/>
          <p:cNvPicPr>
            <a:picLocks noChangeAspect="1" noChangeArrowheads="1"/>
          </p:cNvPicPr>
          <p:nvPr/>
        </p:nvPicPr>
        <p:blipFill>
          <a:blip r:embed="rId2" cstate="print"/>
          <a:srcRect/>
          <a:stretch>
            <a:fillRect/>
          </a:stretch>
        </p:blipFill>
        <p:spPr bwMode="auto">
          <a:xfrm>
            <a:off x="760373" y="2824695"/>
            <a:ext cx="3086123" cy="21431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AutoShape 9"/>
          <p:cNvSpPr>
            <a:spLocks noChangeArrowheads="1"/>
          </p:cNvSpPr>
          <p:nvPr/>
        </p:nvSpPr>
        <p:spPr bwMode="auto">
          <a:xfrm rot="-5400000">
            <a:off x="3796589" y="3503185"/>
            <a:ext cx="1143000" cy="642206"/>
          </a:xfrm>
          <a:prstGeom prst="downArrow">
            <a:avLst>
              <a:gd name="adj1" fmla="val 50000"/>
              <a:gd name="adj2" fmla="val 25000"/>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w="9525">
            <a:noFill/>
            <a:miter lim="800000"/>
            <a:headEnd/>
            <a:tailEnd/>
          </a:ln>
        </p:spPr>
        <p:txBody>
          <a:bodyPr wrap="none" anchor="ctr"/>
          <a:lstStyle/>
          <a:p>
            <a:pPr>
              <a:defRPr/>
            </a:pPr>
            <a:endParaRPr lang="zh-CN" altLang="en-US">
              <a:solidFill>
                <a:srgbClr val="000000"/>
              </a:solidFill>
              <a:latin typeface="Arial" charset="0"/>
            </a:endParaRPr>
          </a:p>
        </p:txBody>
      </p:sp>
      <p:sp>
        <p:nvSpPr>
          <p:cNvPr id="9" name="TextBox 13"/>
          <p:cNvSpPr txBox="1">
            <a:spLocks noChangeArrowheads="1"/>
          </p:cNvSpPr>
          <p:nvPr/>
        </p:nvSpPr>
        <p:spPr bwMode="auto">
          <a:xfrm>
            <a:off x="95537" y="6281520"/>
            <a:ext cx="8572109" cy="276225"/>
          </a:xfrm>
          <a:prstGeom prst="rect">
            <a:avLst/>
          </a:prstGeom>
          <a:noFill/>
          <a:ln w="9525">
            <a:noFill/>
            <a:miter lim="800000"/>
            <a:headEnd/>
            <a:tailEnd/>
          </a:ln>
        </p:spPr>
        <p:txBody>
          <a:bodyPr>
            <a:spAutoFit/>
          </a:bodyPr>
          <a:lstStyle/>
          <a:p>
            <a:pPr algn="r"/>
            <a:r>
              <a:rPr lang="en-US" altLang="zh-CN" sz="1200" dirty="0">
                <a:solidFill>
                  <a:schemeClr val="tx1"/>
                </a:solidFill>
                <a:latin typeface="Times New Roman" pitchFamily="18" charset="0"/>
                <a:ea typeface="微软雅黑" pitchFamily="34" charset="-122"/>
                <a:cs typeface="Times New Roman" pitchFamily="18" charset="0"/>
              </a:rPr>
              <a:t>Hypertension 2010;56:765-773.</a:t>
            </a:r>
            <a:endParaRPr lang="zh-CN" altLang="en-US" sz="1200" dirty="0">
              <a:solidFill>
                <a:schemeClr val="tx1"/>
              </a:solidFill>
              <a:latin typeface="Times New Roman" pitchFamily="18" charset="0"/>
              <a:ea typeface="微软雅黑" pitchFamily="34" charset="-122"/>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5" y="78039"/>
            <a:ext cx="8515350" cy="600075"/>
          </a:xfrm>
        </p:spPr>
        <p:txBody>
          <a:bodyPr/>
          <a:lstStyle/>
          <a:p>
            <a:r>
              <a:rPr lang="zh-CN" altLang="en-US" sz="2600" dirty="0" smtClean="0"/>
              <a:t>中国高血压防治指南：推荐选择有效</a:t>
            </a:r>
            <a:r>
              <a:rPr lang="en-US" altLang="zh-CN" sz="2600" dirty="0" smtClean="0"/>
              <a:t/>
            </a:r>
            <a:br>
              <a:rPr lang="en-US" altLang="zh-CN" sz="2600" dirty="0" smtClean="0"/>
            </a:br>
            <a:r>
              <a:rPr lang="zh-CN" altLang="en-US" sz="2600" dirty="0" smtClean="0"/>
              <a:t>控制晨起血压及</a:t>
            </a:r>
            <a:r>
              <a:rPr lang="en-US" altLang="zh-CN" sz="2600" dirty="0" smtClean="0"/>
              <a:t>24</a:t>
            </a:r>
            <a:r>
              <a:rPr lang="zh-CN" altLang="en-US" sz="2600" dirty="0" smtClean="0"/>
              <a:t>小时血压的降压方案</a:t>
            </a:r>
            <a:endParaRPr lang="zh-CN" altLang="en-US" sz="2600" dirty="0"/>
          </a:p>
        </p:txBody>
      </p:sp>
      <p:sp>
        <p:nvSpPr>
          <p:cNvPr id="4" name="Text Box 6"/>
          <p:cNvSpPr txBox="1">
            <a:spLocks noChangeArrowheads="1"/>
          </p:cNvSpPr>
          <p:nvPr/>
        </p:nvSpPr>
        <p:spPr bwMode="auto">
          <a:xfrm>
            <a:off x="2143505" y="1708344"/>
            <a:ext cx="3845925" cy="52322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fontAlgn="auto">
              <a:spcBef>
                <a:spcPts val="0"/>
              </a:spcBef>
              <a:spcAft>
                <a:spcPts val="0"/>
              </a:spcAft>
              <a:defRPr/>
            </a:pPr>
            <a:r>
              <a:rPr lang="zh-CN" altLang="en-US" sz="2800" dirty="0">
                <a:solidFill>
                  <a:srgbClr val="002060"/>
                </a:solidFill>
                <a:latin typeface="微软雅黑" pitchFamily="34" charset="-122"/>
                <a:ea typeface="微软雅黑" pitchFamily="34" charset="-122"/>
                <a:cs typeface="Arial" pitchFamily="34" charset="0"/>
              </a:rPr>
              <a:t>最新</a:t>
            </a:r>
            <a:r>
              <a:rPr lang="zh-CN" altLang="en-US" sz="2000" dirty="0">
                <a:solidFill>
                  <a:srgbClr val="002060"/>
                </a:solidFill>
                <a:latin typeface="微软雅黑" pitchFamily="34" charset="-122"/>
                <a:ea typeface="微软雅黑" pitchFamily="34" charset="-122"/>
                <a:cs typeface="Arial" pitchFamily="34" charset="0"/>
              </a:rPr>
              <a:t>中国高血压防治指南</a:t>
            </a:r>
            <a:r>
              <a:rPr lang="en-US" altLang="zh-CN" sz="2000" dirty="0">
                <a:solidFill>
                  <a:srgbClr val="002060"/>
                </a:solidFill>
                <a:latin typeface="微软雅黑" pitchFamily="34" charset="-122"/>
                <a:ea typeface="微软雅黑" pitchFamily="34" charset="-122"/>
                <a:cs typeface="Arial" pitchFamily="34" charset="0"/>
              </a:rPr>
              <a:t>2010</a:t>
            </a:r>
            <a:endParaRPr lang="zh-CN" altLang="en-US" sz="2000" dirty="0">
              <a:solidFill>
                <a:srgbClr val="002060"/>
              </a:solidFill>
              <a:latin typeface="微软雅黑" pitchFamily="34" charset="-122"/>
              <a:ea typeface="微软雅黑" pitchFamily="34" charset="-122"/>
              <a:cs typeface="Arial" pitchFamily="34" charset="0"/>
            </a:endParaRPr>
          </a:p>
        </p:txBody>
      </p:sp>
      <p:sp>
        <p:nvSpPr>
          <p:cNvPr id="5" name="Rectangle 8"/>
          <p:cNvSpPr>
            <a:spLocks noChangeArrowheads="1"/>
          </p:cNvSpPr>
          <p:nvPr/>
        </p:nvSpPr>
        <p:spPr bwMode="auto">
          <a:xfrm>
            <a:off x="2359529" y="4649842"/>
            <a:ext cx="6048672" cy="1071570"/>
          </a:xfrm>
          <a:prstGeom prst="rect">
            <a:avLst/>
          </a:prstGeom>
          <a:noFill/>
          <a:ln w="9525">
            <a:noFill/>
            <a:miter lim="800000"/>
            <a:headEnd/>
            <a:tailEnd/>
          </a:ln>
          <a:effectLst/>
        </p:spPr>
        <p:txBody>
          <a:bodyPr/>
          <a:lstStyle/>
          <a:p>
            <a:pPr marL="182563" indent="-182563" fontAlgn="auto">
              <a:lnSpc>
                <a:spcPct val="120000"/>
              </a:lnSpc>
              <a:spcBef>
                <a:spcPts val="0"/>
              </a:spcBef>
              <a:spcAft>
                <a:spcPts val="0"/>
              </a:spcAft>
              <a:buFont typeface="Arial" pitchFamily="34" charset="0"/>
              <a:buChar char="•"/>
              <a:defRPr/>
            </a:pPr>
            <a:r>
              <a:rPr lang="zh-CN" altLang="en-US" sz="1800" dirty="0">
                <a:solidFill>
                  <a:srgbClr val="FF0000"/>
                </a:solidFill>
                <a:effectLst>
                  <a:glow rad="139700">
                    <a:srgbClr val="E89A53">
                      <a:satMod val="175000"/>
                      <a:alpha val="40000"/>
                    </a:srgbClr>
                  </a:glow>
                </a:effectLst>
                <a:latin typeface="微软雅黑" pitchFamily="34" charset="-122"/>
                <a:ea typeface="微软雅黑" pitchFamily="34" charset="-122"/>
              </a:rPr>
              <a:t>最佳控制血压方案</a:t>
            </a:r>
            <a:r>
              <a:rPr lang="zh-CN" altLang="en-US" sz="1800" dirty="0">
                <a:latin typeface="微软雅黑" pitchFamily="34" charset="-122"/>
                <a:ea typeface="微软雅黑" pitchFamily="34" charset="-122"/>
              </a:rPr>
              <a:t>应该是保证降压疗效覆盖整个</a:t>
            </a:r>
            <a:r>
              <a:rPr lang="en-US" altLang="zh-CN" sz="1800" dirty="0">
                <a:solidFill>
                  <a:srgbClr val="FF0000"/>
                </a:solidFill>
                <a:effectLst>
                  <a:glow rad="139700">
                    <a:srgbClr val="E89A53">
                      <a:satMod val="175000"/>
                      <a:alpha val="40000"/>
                    </a:srgbClr>
                  </a:glow>
                </a:effectLst>
                <a:latin typeface="微软雅黑" pitchFamily="34" charset="-122"/>
                <a:ea typeface="微软雅黑" pitchFamily="34" charset="-122"/>
              </a:rPr>
              <a:t>24</a:t>
            </a:r>
            <a:r>
              <a:rPr lang="zh-CN" altLang="en-US" sz="1800" dirty="0">
                <a:solidFill>
                  <a:srgbClr val="FF0000"/>
                </a:solidFill>
                <a:effectLst>
                  <a:glow rad="139700">
                    <a:srgbClr val="E89A53">
                      <a:satMod val="175000"/>
                      <a:alpha val="40000"/>
                    </a:srgbClr>
                  </a:glow>
                </a:effectLst>
                <a:latin typeface="微软雅黑" pitchFamily="34" charset="-122"/>
                <a:ea typeface="微软雅黑" pitchFamily="34" charset="-122"/>
              </a:rPr>
              <a:t>小时</a:t>
            </a:r>
            <a:r>
              <a:rPr lang="en-US" altLang="zh-CN" sz="1800" dirty="0">
                <a:effectLst>
                  <a:glow rad="139700">
                    <a:srgbClr val="E89A53">
                      <a:satMod val="175000"/>
                      <a:alpha val="40000"/>
                    </a:srgbClr>
                  </a:glow>
                </a:effectLst>
                <a:latin typeface="微软雅黑" pitchFamily="34" charset="-122"/>
                <a:ea typeface="微软雅黑" pitchFamily="34" charset="-122"/>
              </a:rPr>
              <a:t>;</a:t>
            </a:r>
          </a:p>
          <a:p>
            <a:pPr marL="182563" indent="-182563" fontAlgn="auto">
              <a:lnSpc>
                <a:spcPct val="120000"/>
              </a:lnSpc>
              <a:spcBef>
                <a:spcPts val="0"/>
              </a:spcBef>
              <a:spcAft>
                <a:spcPts val="0"/>
              </a:spcAft>
              <a:buFont typeface="Arial" pitchFamily="34" charset="0"/>
              <a:buChar char="•"/>
              <a:defRPr/>
            </a:pPr>
            <a:r>
              <a:rPr lang="zh-CN" altLang="en-US" sz="1800" dirty="0">
                <a:latin typeface="微软雅黑" pitchFamily="34" charset="-122"/>
                <a:ea typeface="微软雅黑" pitchFamily="34" charset="-122"/>
              </a:rPr>
              <a:t>尤其是对清晨时段血压的控制</a:t>
            </a:r>
            <a:r>
              <a:rPr lang="en-US" altLang="zh-CN" sz="1800" dirty="0">
                <a:latin typeface="微软雅黑" pitchFamily="34" charset="-122"/>
                <a:ea typeface="微软雅黑" pitchFamily="34" charset="-122"/>
              </a:rPr>
              <a:t>;</a:t>
            </a:r>
          </a:p>
          <a:p>
            <a:pPr marL="182563" indent="-182563" fontAlgn="auto">
              <a:lnSpc>
                <a:spcPct val="120000"/>
              </a:lnSpc>
              <a:spcBef>
                <a:spcPts val="0"/>
              </a:spcBef>
              <a:spcAft>
                <a:spcPts val="0"/>
              </a:spcAft>
              <a:buFont typeface="Arial" pitchFamily="34" charset="0"/>
              <a:buChar char="•"/>
              <a:defRPr/>
            </a:pPr>
            <a:r>
              <a:rPr lang="zh-CN" altLang="en-US" sz="1800" dirty="0">
                <a:latin typeface="微软雅黑" pitchFamily="34" charset="-122"/>
                <a:ea typeface="微软雅黑" pitchFamily="34" charset="-122"/>
              </a:rPr>
              <a:t>因清晨时段血压迅速升高会伴随心血管事件风险增高</a:t>
            </a:r>
            <a:r>
              <a:rPr lang="en-US" altLang="zh-CN" sz="1800" baseline="30000" dirty="0">
                <a:latin typeface="微软雅黑" pitchFamily="34" charset="-122"/>
                <a:ea typeface="微软雅黑" pitchFamily="34" charset="-122"/>
              </a:rPr>
              <a:t>2</a:t>
            </a:r>
            <a:endParaRPr lang="en-US" altLang="zh-CN" sz="1800" baseline="30000" dirty="0">
              <a:latin typeface="微软雅黑" pitchFamily="34" charset="-122"/>
              <a:ea typeface="微软雅黑" pitchFamily="34" charset="-122"/>
              <a:cs typeface="Arial" pitchFamily="34" charset="0"/>
            </a:endParaRPr>
          </a:p>
        </p:txBody>
      </p:sp>
      <p:sp>
        <p:nvSpPr>
          <p:cNvPr id="6" name="TextBox 5"/>
          <p:cNvSpPr txBox="1"/>
          <p:nvPr/>
        </p:nvSpPr>
        <p:spPr>
          <a:xfrm>
            <a:off x="2449760" y="2506736"/>
            <a:ext cx="5976664" cy="1089529"/>
          </a:xfrm>
          <a:prstGeom prst="rect">
            <a:avLst/>
          </a:prstGeom>
          <a:noFill/>
          <a:ln>
            <a:noFill/>
          </a:ln>
        </p:spPr>
        <p:txBody>
          <a:bodyPr>
            <a:spAutoFit/>
          </a:bodyPr>
          <a:lstStyle/>
          <a:p>
            <a:pPr fontAlgn="auto">
              <a:lnSpc>
                <a:spcPct val="120000"/>
              </a:lnSpc>
              <a:spcBef>
                <a:spcPts val="0"/>
              </a:spcBef>
              <a:spcAft>
                <a:spcPts val="0"/>
              </a:spcAft>
              <a:defRPr/>
            </a:pPr>
            <a:r>
              <a:rPr lang="zh-CN" altLang="en-US" sz="1800" dirty="0">
                <a:solidFill>
                  <a:srgbClr val="002060"/>
                </a:solidFill>
                <a:latin typeface="微软雅黑" pitchFamily="34" charset="-122"/>
                <a:ea typeface="微软雅黑" pitchFamily="34" charset="-122"/>
              </a:rPr>
              <a:t>优先应用长效制剂：尽可能使用</a:t>
            </a:r>
            <a:r>
              <a:rPr lang="en-US" altLang="zh-CN" sz="1800" dirty="0">
                <a:solidFill>
                  <a:srgbClr val="002060"/>
                </a:solidFill>
                <a:latin typeface="微软雅黑" pitchFamily="34" charset="-122"/>
                <a:ea typeface="微软雅黑" pitchFamily="34" charset="-122"/>
              </a:rPr>
              <a:t>1</a:t>
            </a:r>
            <a:r>
              <a:rPr lang="zh-CN" altLang="en-US" sz="1800" dirty="0">
                <a:solidFill>
                  <a:srgbClr val="002060"/>
                </a:solidFill>
                <a:latin typeface="微软雅黑" pitchFamily="34" charset="-122"/>
                <a:ea typeface="微软雅黑" pitchFamily="34" charset="-122"/>
              </a:rPr>
              <a:t>次</a:t>
            </a:r>
            <a:r>
              <a:rPr lang="en-US" altLang="zh-CN" sz="1800" dirty="0">
                <a:solidFill>
                  <a:srgbClr val="002060"/>
                </a:solidFill>
                <a:latin typeface="微软雅黑" pitchFamily="34" charset="-122"/>
                <a:ea typeface="微软雅黑" pitchFamily="34" charset="-122"/>
              </a:rPr>
              <a:t>/d</a:t>
            </a:r>
            <a:r>
              <a:rPr lang="zh-CN" altLang="en-US" sz="1800" dirty="0">
                <a:solidFill>
                  <a:srgbClr val="002060"/>
                </a:solidFill>
                <a:latin typeface="微软雅黑" pitchFamily="34" charset="-122"/>
                <a:ea typeface="微软雅黑" pitchFamily="34" charset="-122"/>
              </a:rPr>
              <a:t>给药而有</a:t>
            </a:r>
            <a:r>
              <a:rPr lang="zh-CN" altLang="en-US" sz="1800" dirty="0">
                <a:solidFill>
                  <a:srgbClr val="FF0000"/>
                </a:solidFill>
                <a:effectLst>
                  <a:glow rad="139700">
                    <a:srgbClr val="E89A53">
                      <a:satMod val="175000"/>
                      <a:alpha val="40000"/>
                    </a:srgbClr>
                  </a:glow>
                </a:effectLst>
                <a:latin typeface="微软雅黑" pitchFamily="34" charset="-122"/>
                <a:ea typeface="微软雅黑" pitchFamily="34" charset="-122"/>
              </a:rPr>
              <a:t>持续</a:t>
            </a:r>
            <a:r>
              <a:rPr lang="en-US" altLang="zh-CN" sz="1800" dirty="0">
                <a:solidFill>
                  <a:srgbClr val="FF0000"/>
                </a:solidFill>
                <a:effectLst>
                  <a:glow rad="139700">
                    <a:srgbClr val="E89A53">
                      <a:satMod val="175000"/>
                      <a:alpha val="40000"/>
                    </a:srgbClr>
                  </a:glow>
                </a:effectLst>
                <a:latin typeface="微软雅黑" pitchFamily="34" charset="-122"/>
                <a:ea typeface="微软雅黑" pitchFamily="34" charset="-122"/>
              </a:rPr>
              <a:t>24</a:t>
            </a:r>
            <a:r>
              <a:rPr lang="zh-CN" altLang="en-US" sz="1800" dirty="0">
                <a:solidFill>
                  <a:srgbClr val="FF0000"/>
                </a:solidFill>
                <a:effectLst>
                  <a:glow rad="139700">
                    <a:srgbClr val="E89A53">
                      <a:satMod val="175000"/>
                      <a:alpha val="40000"/>
                    </a:srgbClr>
                  </a:glow>
                </a:effectLst>
                <a:latin typeface="微软雅黑" pitchFamily="34" charset="-122"/>
                <a:ea typeface="微软雅黑" pitchFamily="34" charset="-122"/>
              </a:rPr>
              <a:t>小时降压作用</a:t>
            </a:r>
            <a:r>
              <a:rPr lang="zh-CN" altLang="en-US" sz="1800" dirty="0">
                <a:solidFill>
                  <a:srgbClr val="002060"/>
                </a:solidFill>
                <a:latin typeface="微软雅黑" pitchFamily="34" charset="-122"/>
                <a:ea typeface="微软雅黑" pitchFamily="34" charset="-122"/>
              </a:rPr>
              <a:t>的长效药物，以有效控制夜间血压与</a:t>
            </a:r>
            <a:r>
              <a:rPr lang="zh-CN" altLang="en-US" sz="1800" dirty="0">
                <a:solidFill>
                  <a:srgbClr val="FF0000"/>
                </a:solidFill>
                <a:effectLst>
                  <a:glow rad="139700">
                    <a:srgbClr val="E89A53">
                      <a:satMod val="175000"/>
                      <a:alpha val="40000"/>
                    </a:srgbClr>
                  </a:glow>
                </a:effectLst>
                <a:latin typeface="微软雅黑" pitchFamily="34" charset="-122"/>
                <a:ea typeface="微软雅黑" pitchFamily="34" charset="-122"/>
              </a:rPr>
              <a:t>晨峰血压</a:t>
            </a:r>
            <a:r>
              <a:rPr lang="zh-CN" altLang="en-US" sz="1800" dirty="0">
                <a:solidFill>
                  <a:srgbClr val="002060"/>
                </a:solidFill>
                <a:latin typeface="微软雅黑" pitchFamily="34" charset="-122"/>
                <a:ea typeface="微软雅黑" pitchFamily="34" charset="-122"/>
              </a:rPr>
              <a:t>，更有效预防心脑血管并发症发生</a:t>
            </a:r>
            <a:r>
              <a:rPr lang="en-US" altLang="zh-CN" sz="1800" baseline="30000" dirty="0">
                <a:solidFill>
                  <a:srgbClr val="002060"/>
                </a:solidFill>
                <a:latin typeface="微软雅黑" pitchFamily="34" charset="-122"/>
                <a:ea typeface="微软雅黑" pitchFamily="34" charset="-122"/>
              </a:rPr>
              <a:t>1</a:t>
            </a:r>
            <a:endParaRPr lang="en-US" altLang="zh-CN" sz="1800" baseline="30000" dirty="0">
              <a:solidFill>
                <a:srgbClr val="002060"/>
              </a:solidFill>
              <a:latin typeface="微软雅黑" pitchFamily="34" charset="-122"/>
              <a:ea typeface="微软雅黑" pitchFamily="34" charset="-122"/>
              <a:cs typeface="Arial" pitchFamily="34" charset="0"/>
            </a:endParaRPr>
          </a:p>
        </p:txBody>
      </p:sp>
      <p:pic>
        <p:nvPicPr>
          <p:cNvPr id="7" name="Picture 1" descr="F:\李盈\f\2011年\10月\三达标\三达标DA\指南立体02.png"/>
          <p:cNvPicPr>
            <a:picLocks noChangeAspect="1" noChangeArrowheads="1"/>
          </p:cNvPicPr>
          <p:nvPr/>
        </p:nvPicPr>
        <p:blipFill>
          <a:blip r:embed="rId2" cstate="print"/>
          <a:srcRect/>
          <a:stretch>
            <a:fillRect/>
          </a:stretch>
        </p:blipFill>
        <p:spPr bwMode="auto">
          <a:xfrm>
            <a:off x="-16752" y="1492320"/>
            <a:ext cx="2232248" cy="24179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圆角矩形 7"/>
          <p:cNvSpPr/>
          <p:nvPr/>
        </p:nvSpPr>
        <p:spPr>
          <a:xfrm>
            <a:off x="2359150" y="2284458"/>
            <a:ext cx="6159543" cy="1357312"/>
          </a:xfrm>
          <a:prstGeom prst="roundRect">
            <a:avLst/>
          </a:prstGeom>
          <a:noFill/>
          <a:ln w="5715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dirty="0">
              <a:solidFill>
                <a:prstClr val="white"/>
              </a:solidFill>
              <a:latin typeface="Arial" pitchFamily="34" charset="0"/>
              <a:ea typeface="黑体" pitchFamily="2" charset="-122"/>
              <a:cs typeface="Arial" pitchFamily="34" charset="0"/>
            </a:endParaRPr>
          </a:p>
        </p:txBody>
      </p:sp>
      <p:sp>
        <p:nvSpPr>
          <p:cNvPr id="9" name="圆角矩形 8"/>
          <p:cNvSpPr/>
          <p:nvPr/>
        </p:nvSpPr>
        <p:spPr>
          <a:xfrm>
            <a:off x="2359150" y="4506958"/>
            <a:ext cx="6159543" cy="1357312"/>
          </a:xfrm>
          <a:prstGeom prst="roundRect">
            <a:avLst/>
          </a:prstGeom>
          <a:noFill/>
          <a:ln w="5715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dirty="0">
              <a:solidFill>
                <a:prstClr val="white"/>
              </a:solidFill>
              <a:latin typeface="Arial" pitchFamily="34" charset="0"/>
              <a:ea typeface="黑体" pitchFamily="2" charset="-122"/>
              <a:cs typeface="Arial" pitchFamily="34" charset="0"/>
            </a:endParaRPr>
          </a:p>
        </p:txBody>
      </p:sp>
      <p:sp>
        <p:nvSpPr>
          <p:cNvPr id="10" name="TextBox 19"/>
          <p:cNvSpPr txBox="1">
            <a:spLocks noChangeArrowheads="1"/>
          </p:cNvSpPr>
          <p:nvPr/>
        </p:nvSpPr>
        <p:spPr bwMode="auto">
          <a:xfrm>
            <a:off x="1354790" y="6221458"/>
            <a:ext cx="7428328" cy="461962"/>
          </a:xfrm>
          <a:prstGeom prst="rect">
            <a:avLst/>
          </a:prstGeom>
          <a:noFill/>
          <a:ln w="9525">
            <a:noFill/>
            <a:miter lim="800000"/>
            <a:headEnd/>
            <a:tailEnd/>
          </a:ln>
        </p:spPr>
        <p:txBody>
          <a:bodyPr>
            <a:spAutoFit/>
          </a:bodyPr>
          <a:lstStyle/>
          <a:p>
            <a:pPr algn="r"/>
            <a:r>
              <a:rPr lang="en-US" altLang="zh-CN" sz="1200" dirty="0">
                <a:latin typeface="Times New Roman" pitchFamily="18" charset="0"/>
                <a:ea typeface="微软雅黑" pitchFamily="34" charset="-122"/>
                <a:cs typeface="Times New Roman" pitchFamily="18" charset="0"/>
              </a:rPr>
              <a:t>1.</a:t>
            </a:r>
            <a:r>
              <a:rPr lang="zh-CN" altLang="en-US" sz="1200" dirty="0">
                <a:latin typeface="Times New Roman" pitchFamily="18" charset="0"/>
                <a:ea typeface="微软雅黑" pitchFamily="34" charset="-122"/>
                <a:cs typeface="Times New Roman" pitchFamily="18" charset="0"/>
              </a:rPr>
              <a:t>中国高血压防治指南修订委员会</a:t>
            </a:r>
            <a:r>
              <a:rPr lang="en-US" altLang="zh-CN" sz="1200" dirty="0">
                <a:latin typeface="Times New Roman" pitchFamily="18" charset="0"/>
                <a:ea typeface="微软雅黑" pitchFamily="34" charset="-122"/>
                <a:cs typeface="Times New Roman" pitchFamily="18" charset="0"/>
              </a:rPr>
              <a:t>.</a:t>
            </a:r>
            <a:r>
              <a:rPr lang="zh-CN" altLang="en-US" sz="1200" dirty="0">
                <a:latin typeface="Times New Roman" pitchFamily="18" charset="0"/>
                <a:ea typeface="微软雅黑" pitchFamily="34" charset="-122"/>
                <a:cs typeface="Times New Roman" pitchFamily="18" charset="0"/>
              </a:rPr>
              <a:t> 中华心血管病杂志</a:t>
            </a:r>
            <a:r>
              <a:rPr lang="en-US" altLang="zh-CN" sz="1200" dirty="0">
                <a:latin typeface="Times New Roman" pitchFamily="18" charset="0"/>
                <a:ea typeface="微软雅黑" pitchFamily="34" charset="-122"/>
                <a:cs typeface="Times New Roman" pitchFamily="18" charset="0"/>
              </a:rPr>
              <a:t>,2011;39(7):579-616.</a:t>
            </a:r>
          </a:p>
          <a:p>
            <a:pPr algn="r"/>
            <a:r>
              <a:rPr lang="en-US" altLang="zh-CN" sz="1200" dirty="0">
                <a:latin typeface="Times New Roman" pitchFamily="18" charset="0"/>
                <a:ea typeface="微软雅黑" pitchFamily="34" charset="-122"/>
                <a:cs typeface="Times New Roman" pitchFamily="18" charset="0"/>
              </a:rPr>
              <a:t>2.Radauceanu A,  et al. .</a:t>
            </a:r>
            <a:r>
              <a:rPr lang="en-US" altLang="zh-CN" sz="1200" dirty="0" err="1">
                <a:latin typeface="Times New Roman" pitchFamily="18" charset="0"/>
                <a:ea typeface="微软雅黑" pitchFamily="34" charset="-122"/>
                <a:cs typeface="Times New Roman" pitchFamily="18" charset="0"/>
              </a:rPr>
              <a:t>Fundam</a:t>
            </a:r>
            <a:r>
              <a:rPr lang="en-US" altLang="zh-CN" sz="1200" dirty="0">
                <a:latin typeface="Times New Roman" pitchFamily="18" charset="0"/>
                <a:ea typeface="微软雅黑" pitchFamily="34" charset="-122"/>
                <a:cs typeface="Times New Roman" pitchFamily="18" charset="0"/>
              </a:rPr>
              <a:t> </a:t>
            </a:r>
            <a:r>
              <a:rPr lang="en-US" altLang="zh-CN" sz="1200" dirty="0" err="1">
                <a:latin typeface="Times New Roman" pitchFamily="18" charset="0"/>
                <a:ea typeface="微软雅黑" pitchFamily="34" charset="-122"/>
                <a:cs typeface="Times New Roman" pitchFamily="18" charset="0"/>
              </a:rPr>
              <a:t>Clin</a:t>
            </a:r>
            <a:r>
              <a:rPr lang="en-US" altLang="zh-CN" sz="1200" dirty="0">
                <a:latin typeface="Times New Roman" pitchFamily="18" charset="0"/>
                <a:ea typeface="微软雅黑" pitchFamily="34" charset="-122"/>
                <a:cs typeface="Times New Roman" pitchFamily="18" charset="0"/>
              </a:rPr>
              <a:t> </a:t>
            </a:r>
            <a:r>
              <a:rPr lang="en-US" altLang="zh-CN" sz="1200" dirty="0" err="1">
                <a:latin typeface="Times New Roman" pitchFamily="18" charset="0"/>
                <a:ea typeface="微软雅黑" pitchFamily="34" charset="-122"/>
                <a:cs typeface="Times New Roman" pitchFamily="18" charset="0"/>
              </a:rPr>
              <a:t>Pharmacol</a:t>
            </a:r>
            <a:r>
              <a:rPr lang="en-US" altLang="zh-CN" sz="1200" dirty="0">
                <a:latin typeface="Times New Roman" pitchFamily="18" charset="0"/>
                <a:ea typeface="微软雅黑" pitchFamily="34" charset="-122"/>
                <a:cs typeface="Times New Roman" pitchFamily="18" charset="0"/>
              </a:rPr>
              <a:t>. </a:t>
            </a:r>
            <a:r>
              <a:rPr lang="en-US" altLang="zh-CN" sz="1200" dirty="0" smtClean="0">
                <a:latin typeface="Times New Roman" pitchFamily="18" charset="0"/>
                <a:ea typeface="微软雅黑" pitchFamily="34" charset="-122"/>
                <a:cs typeface="Times New Roman" pitchFamily="18" charset="0"/>
              </a:rPr>
              <a:t>2004 Aug;18(4</a:t>
            </a:r>
            <a:r>
              <a:rPr lang="en-US" altLang="zh-CN" sz="1200" dirty="0">
                <a:latin typeface="Times New Roman" pitchFamily="18" charset="0"/>
                <a:ea typeface="微软雅黑" pitchFamily="34" charset="-122"/>
                <a:cs typeface="Times New Roman" pitchFamily="18" charset="0"/>
              </a:rPr>
              <a:t>):483-91.</a:t>
            </a:r>
            <a:endParaRPr lang="zh-CN" altLang="en-US" sz="1200" dirty="0">
              <a:latin typeface="Times New Roman" pitchFamily="18" charset="0"/>
              <a:ea typeface="微软雅黑" pitchFamily="34" charset="-122"/>
              <a:cs typeface="Times New Roman" pitchFamily="18" charset="0"/>
            </a:endParaRPr>
          </a:p>
        </p:txBody>
      </p:sp>
      <p:pic>
        <p:nvPicPr>
          <p:cNvPr id="11" name="Picture 2"/>
          <p:cNvPicPr>
            <a:picLocks noChangeAspect="1" noChangeArrowheads="1"/>
          </p:cNvPicPr>
          <p:nvPr/>
        </p:nvPicPr>
        <p:blipFill>
          <a:blip r:embed="rId3" cstate="print"/>
          <a:srcRect/>
          <a:stretch>
            <a:fillRect/>
          </a:stretch>
        </p:blipFill>
        <p:spPr bwMode="auto">
          <a:xfrm>
            <a:off x="378058" y="4149776"/>
            <a:ext cx="1585910" cy="1801586"/>
          </a:xfrm>
          <a:prstGeom prst="rect">
            <a:avLst/>
          </a:prstGeom>
          <a:solidFill>
            <a:srgbClr val="FFFFFF">
              <a:shade val="85000"/>
            </a:srgbClr>
          </a:solidFill>
          <a:ln>
            <a:noFill/>
          </a:ln>
          <a:effectLst>
            <a:glow rad="228600">
              <a:schemeClr val="accent1">
                <a:satMod val="175000"/>
                <a:alpha val="40000"/>
              </a:schemeClr>
            </a:glow>
            <a:outerShdw blurRad="190500" dist="228600" dir="2700000" algn="ctr">
              <a:srgbClr val="000000">
                <a:alpha val="30000"/>
              </a:srgbClr>
            </a:outerShdw>
            <a:reflection blurRad="12700" stA="38000" endPos="28000" dist="5000" dir="5400000" sy="-100000" algn="bl" rotWithShape="0"/>
          </a:effectLst>
          <a:scene3d>
            <a:camera prst="perspectiveContrastingRightFacing"/>
            <a:lightRig rig="glow" dir="t">
              <a:rot lat="0" lon="0" rev="4800000"/>
            </a:lightRig>
          </a:scene3d>
          <a:sp3d prstMaterial="matte">
            <a:bevelT w="127000" h="63500"/>
          </a:sp3d>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85750"/>
            <a:ext cx="8229600" cy="922338"/>
          </a:xfrm>
        </p:spPr>
        <p:txBody>
          <a:bodyPr/>
          <a:lstStyle/>
          <a:p>
            <a:pPr>
              <a:defRPr/>
            </a:pPr>
            <a:r>
              <a:rPr lang="en-US" altLang="zh-CN" dirty="0" smtClean="0"/>
              <a:t>2013ESH</a:t>
            </a:r>
            <a:r>
              <a:rPr lang="zh-CN" altLang="en-US" dirty="0" smtClean="0"/>
              <a:t>高血压指南，重磅来袭</a:t>
            </a:r>
            <a:endParaRPr lang="zh-CN" altLang="en-US" dirty="0"/>
          </a:p>
        </p:txBody>
      </p:sp>
      <p:pic>
        <p:nvPicPr>
          <p:cNvPr id="6" name="内容占位符 5" descr="QQ截图20130615205835.jpg"/>
          <p:cNvPicPr>
            <a:picLocks noGrp="1" noChangeAspect="1"/>
          </p:cNvPicPr>
          <p:nvPr>
            <p:ph idx="1"/>
          </p:nvPr>
        </p:nvPicPr>
        <p:blipFill>
          <a:blip r:embed="rId2" cstate="print"/>
          <a:stretch>
            <a:fillRect/>
          </a:stretch>
        </p:blipFill>
        <p:spPr>
          <a:xfrm>
            <a:off x="285720" y="1357298"/>
            <a:ext cx="8643998" cy="1209677"/>
          </a:xfrm>
          <a:prstGeom prst="roundRect">
            <a:avLst>
              <a:gd name="adj" fmla="val 8594"/>
            </a:avLst>
          </a:prstGeom>
          <a:solidFill>
            <a:srgbClr val="FFFFFF">
              <a:shade val="85000"/>
            </a:srgbClr>
          </a:solidFill>
          <a:effectLst>
            <a:reflection blurRad="12700" stA="38000" endPos="28000" dist="5000" dir="5400000" sy="-100000" algn="bl" rotWithShape="0"/>
          </a:effectLst>
        </p:spPr>
      </p:pic>
      <p:pic>
        <p:nvPicPr>
          <p:cNvPr id="7172" name="Picture 4"/>
          <p:cNvPicPr>
            <a:picLocks noChangeAspect="1" noChangeArrowheads="1"/>
          </p:cNvPicPr>
          <p:nvPr/>
        </p:nvPicPr>
        <p:blipFill>
          <a:blip r:embed="rId3" cstate="print"/>
          <a:srcRect/>
          <a:stretch>
            <a:fillRect/>
          </a:stretch>
        </p:blipFill>
        <p:spPr bwMode="auto">
          <a:xfrm>
            <a:off x="214313" y="2786063"/>
            <a:ext cx="8786812" cy="3335337"/>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8197" name="TextBox 6"/>
          <p:cNvSpPr txBox="1">
            <a:spLocks noChangeArrowheads="1"/>
          </p:cNvSpPr>
          <p:nvPr/>
        </p:nvSpPr>
        <p:spPr bwMode="auto">
          <a:xfrm>
            <a:off x="6929438" y="1500188"/>
            <a:ext cx="1857375" cy="923925"/>
          </a:xfrm>
          <a:prstGeom prst="rect">
            <a:avLst/>
          </a:prstGeom>
          <a:noFill/>
          <a:ln w="9525">
            <a:noFill/>
            <a:miter lim="800000"/>
            <a:headEnd/>
            <a:tailEnd/>
          </a:ln>
        </p:spPr>
        <p:txBody>
          <a:bodyPr>
            <a:spAutoFit/>
          </a:bodyPr>
          <a:lstStyle/>
          <a:p>
            <a:pPr algn="ctr"/>
            <a:r>
              <a:rPr lang="zh-CN" altLang="en-US" b="1">
                <a:solidFill>
                  <a:schemeClr val="bg1"/>
                </a:solidFill>
                <a:ea typeface="微软雅黑" pitchFamily="34" charset="-122"/>
                <a:cs typeface="Arial" charset="0"/>
              </a:rPr>
              <a:t>欧洲高血压指南</a:t>
            </a:r>
            <a:endParaRPr lang="en-US" altLang="zh-CN" b="1">
              <a:solidFill>
                <a:schemeClr val="bg1"/>
              </a:solidFill>
              <a:ea typeface="微软雅黑" pitchFamily="34" charset="-122"/>
              <a:cs typeface="Arial" charset="0"/>
            </a:endParaRPr>
          </a:p>
          <a:p>
            <a:pPr algn="ctr"/>
            <a:r>
              <a:rPr lang="en-US" altLang="zh-CN" b="1">
                <a:solidFill>
                  <a:schemeClr val="bg1"/>
                </a:solidFill>
                <a:ea typeface="微软雅黑" pitchFamily="34" charset="-122"/>
                <a:cs typeface="Arial" charset="0"/>
              </a:rPr>
              <a:t>2013.6.15</a:t>
            </a:r>
          </a:p>
          <a:p>
            <a:pPr algn="ctr"/>
            <a:r>
              <a:rPr lang="zh-CN" altLang="en-US" b="1">
                <a:solidFill>
                  <a:schemeClr val="bg1"/>
                </a:solidFill>
                <a:ea typeface="微软雅黑" pitchFamily="34" charset="-122"/>
                <a:cs typeface="Arial" charset="0"/>
              </a:rPr>
              <a:t>米兰</a:t>
            </a:r>
          </a:p>
        </p:txBody>
      </p:sp>
      <p:sp>
        <p:nvSpPr>
          <p:cNvPr id="8198" name="矩形 7"/>
          <p:cNvSpPr>
            <a:spLocks noChangeArrowheads="1"/>
          </p:cNvSpPr>
          <p:nvPr/>
        </p:nvSpPr>
        <p:spPr bwMode="auto">
          <a:xfrm>
            <a:off x="71438" y="6510338"/>
            <a:ext cx="4572000" cy="276225"/>
          </a:xfrm>
          <a:prstGeom prst="rect">
            <a:avLst/>
          </a:prstGeom>
          <a:noFill/>
          <a:ln w="9525">
            <a:noFill/>
            <a:miter lim="800000"/>
            <a:headEnd/>
            <a:tailEnd/>
          </a:ln>
        </p:spPr>
        <p:txBody>
          <a:bodyPr>
            <a:spAutoFit/>
          </a:bodyPr>
          <a:lstStyle/>
          <a:p>
            <a:r>
              <a:rPr lang="en-US" altLang="zh-CN" sz="1200" dirty="0"/>
              <a:t>Journal of Hypertension 2013, 31:1281–1357</a:t>
            </a: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50"/>
            <a:ext cx="8229600" cy="922338"/>
          </a:xfrm>
        </p:spPr>
        <p:txBody>
          <a:bodyPr/>
          <a:lstStyle/>
          <a:p>
            <a:pPr>
              <a:defRPr/>
            </a:pPr>
            <a:r>
              <a:rPr lang="zh-CN" altLang="en-US" dirty="0" smtClean="0"/>
              <a:t>里程碑式意义的指南更新要点</a:t>
            </a:r>
            <a:endParaRPr lang="zh-CN" altLang="en-US" dirty="0"/>
          </a:p>
        </p:txBody>
      </p:sp>
      <p:sp>
        <p:nvSpPr>
          <p:cNvPr id="7171"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zh-CN" altLang="en-US" sz="2800" smtClean="0"/>
              <a:t>降压目标值</a:t>
            </a:r>
            <a:r>
              <a:rPr lang="en-US" altLang="zh-CN" sz="2800" smtClean="0"/>
              <a:t>:</a:t>
            </a:r>
            <a:r>
              <a:rPr lang="zh-CN" altLang="en-US" sz="2800" smtClean="0"/>
              <a:t>所有患者降压治疗的目标收缩压为</a:t>
            </a:r>
            <a:r>
              <a:rPr lang="en-US" altLang="zh-CN" sz="2800" smtClean="0"/>
              <a:t>140mmHg; </a:t>
            </a:r>
          </a:p>
          <a:p>
            <a:r>
              <a:rPr lang="zh-CN" altLang="en-US" sz="2800" b="1" smtClean="0">
                <a:solidFill>
                  <a:srgbClr val="FFFF00"/>
                </a:solidFill>
              </a:rPr>
              <a:t>强调</a:t>
            </a:r>
            <a:r>
              <a:rPr lang="zh-CN" altLang="en-US" b="1" smtClean="0">
                <a:solidFill>
                  <a:srgbClr val="FFFF00"/>
                </a:solidFill>
              </a:rPr>
              <a:t>家庭血压</a:t>
            </a:r>
            <a:r>
              <a:rPr lang="zh-CN" altLang="en-US" sz="2800" b="1" smtClean="0">
                <a:solidFill>
                  <a:srgbClr val="FFFF00"/>
                </a:solidFill>
              </a:rPr>
              <a:t>监测</a:t>
            </a:r>
            <a:r>
              <a:rPr lang="zh-CN" altLang="en-US" sz="2800" b="1" smtClean="0"/>
              <a:t>以及动态血压监测的重要性</a:t>
            </a:r>
            <a:r>
              <a:rPr lang="zh-CN" altLang="en-US" sz="2800" smtClean="0"/>
              <a:t>；</a:t>
            </a:r>
            <a:endParaRPr lang="en-US" altLang="zh-CN" sz="2800" smtClean="0"/>
          </a:p>
          <a:p>
            <a:r>
              <a:rPr lang="zh-CN" altLang="en-US" sz="2800" smtClean="0"/>
              <a:t>更加强调对心血管及其他疾病的总危险因素进行评估；</a:t>
            </a:r>
            <a:endParaRPr lang="en-US" altLang="zh-CN" sz="2800" smtClean="0"/>
          </a:p>
          <a:p>
            <a:r>
              <a:rPr lang="zh-CN" altLang="en-US" sz="2800" smtClean="0"/>
              <a:t>如何及时开始应用降压药物；</a:t>
            </a:r>
            <a:endParaRPr lang="en-US" altLang="zh-CN" sz="2800" smtClean="0"/>
          </a:p>
          <a:p>
            <a:r>
              <a:rPr lang="zh-CN" altLang="en-US" sz="2800" b="1" smtClean="0">
                <a:solidFill>
                  <a:srgbClr val="FFFF00"/>
                </a:solidFill>
              </a:rPr>
              <a:t>新增有关</a:t>
            </a:r>
            <a:r>
              <a:rPr lang="zh-CN" altLang="en-US" b="1" smtClean="0">
                <a:solidFill>
                  <a:srgbClr val="FFFF00"/>
                </a:solidFill>
              </a:rPr>
              <a:t>高血压管理</a:t>
            </a:r>
            <a:r>
              <a:rPr lang="zh-CN" altLang="en-US" sz="2800" b="1" smtClean="0">
                <a:solidFill>
                  <a:srgbClr val="FFFF00"/>
                </a:solidFill>
              </a:rPr>
              <a:t>的新方法</a:t>
            </a:r>
            <a:r>
              <a:rPr lang="zh-CN" altLang="en-US" sz="2800" smtClean="0"/>
              <a:t>；</a:t>
            </a:r>
            <a:endParaRPr lang="en-US" altLang="zh-CN" sz="2800" smtClean="0"/>
          </a:p>
          <a:p>
            <a:r>
              <a:rPr lang="en-US" altLang="zh-CN" sz="2800" smtClean="0"/>
              <a:t>……</a:t>
            </a:r>
            <a:endParaRPr lang="zh-CN" altLang="en-US" sz="2800" smtClean="0"/>
          </a:p>
        </p:txBody>
      </p:sp>
      <p:sp>
        <p:nvSpPr>
          <p:cNvPr id="9220" name="矩形 7"/>
          <p:cNvSpPr>
            <a:spLocks noChangeArrowheads="1"/>
          </p:cNvSpPr>
          <p:nvPr/>
        </p:nvSpPr>
        <p:spPr bwMode="auto">
          <a:xfrm>
            <a:off x="0" y="6581775"/>
            <a:ext cx="4572000" cy="276225"/>
          </a:xfrm>
          <a:prstGeom prst="rect">
            <a:avLst/>
          </a:prstGeom>
          <a:noFill/>
          <a:ln w="9525">
            <a:noFill/>
            <a:miter lim="800000"/>
            <a:headEnd/>
            <a:tailEnd/>
          </a:ln>
        </p:spPr>
        <p:txBody>
          <a:bodyPr>
            <a:spAutoFit/>
          </a:bodyPr>
          <a:lstStyle/>
          <a:p>
            <a:r>
              <a:rPr lang="en-US" altLang="zh-CN" sz="1200" dirty="0"/>
              <a:t>Journal of Hypertension 2013, 31:1281–1357</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171">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50"/>
            <a:ext cx="8229600" cy="922338"/>
          </a:xfrm>
        </p:spPr>
        <p:txBody>
          <a:bodyPr/>
          <a:lstStyle/>
          <a:p>
            <a:pPr>
              <a:lnSpc>
                <a:spcPct val="120000"/>
              </a:lnSpc>
              <a:defRPr/>
            </a:pPr>
            <a:r>
              <a:rPr lang="en-US" altLang="zh-CN" dirty="0" smtClean="0">
                <a:effectLst>
                  <a:outerShdw blurRad="38100" dist="38100" dir="2700000" algn="tl">
                    <a:srgbClr val="000000">
                      <a:alpha val="43137"/>
                    </a:srgbClr>
                  </a:outerShdw>
                </a:effectLst>
                <a:ea typeface="微软雅黑"/>
                <a:cs typeface="Arial" pitchFamily="34" charset="0"/>
              </a:rPr>
              <a:t>From now </a:t>
            </a:r>
            <a:r>
              <a:rPr lang="en-US" altLang="zh-CN" dirty="0" smtClean="0">
                <a:effectLst>
                  <a:outerShdw blurRad="38100" dist="38100" dir="2700000" algn="tl">
                    <a:srgbClr val="000000">
                      <a:alpha val="43137"/>
                    </a:srgbClr>
                  </a:outerShdw>
                </a:effectLst>
                <a:latin typeface="微软雅黑"/>
                <a:ea typeface="微软雅黑"/>
              </a:rPr>
              <a:t>: </a:t>
            </a:r>
            <a:r>
              <a:rPr lang="zh-CN" altLang="en-US" dirty="0" smtClean="0">
                <a:effectLst>
                  <a:outerShdw blurRad="38100" dist="38100" dir="2700000" algn="tl">
                    <a:srgbClr val="000000">
                      <a:alpha val="43137"/>
                    </a:srgbClr>
                  </a:outerShdw>
                </a:effectLst>
                <a:latin typeface="微软雅黑"/>
                <a:ea typeface="微软雅黑"/>
              </a:rPr>
              <a:t>步入</a:t>
            </a:r>
            <a:r>
              <a:rPr lang="zh-CN" altLang="en-US" sz="4000" dirty="0" smtClean="0">
                <a:effectLst>
                  <a:outerShdw blurRad="38100" dist="38100" dir="2700000" algn="tl">
                    <a:srgbClr val="000000">
                      <a:alpha val="43137"/>
                    </a:srgbClr>
                  </a:outerShdw>
                </a:effectLst>
                <a:latin typeface="微软雅黑"/>
                <a:ea typeface="微软雅黑"/>
              </a:rPr>
              <a:t>血压</a:t>
            </a:r>
            <a:r>
              <a:rPr lang="zh-CN" altLang="en-US" sz="4000" dirty="0" smtClean="0">
                <a:solidFill>
                  <a:srgbClr val="FFFF00"/>
                </a:solidFill>
                <a:effectLst>
                  <a:outerShdw blurRad="38100" dist="38100" dir="2700000" algn="tl">
                    <a:srgbClr val="000000">
                      <a:alpha val="43137"/>
                    </a:srgbClr>
                  </a:outerShdw>
                </a:effectLst>
                <a:latin typeface="微软雅黑"/>
                <a:ea typeface="微软雅黑"/>
              </a:rPr>
              <a:t>管理</a:t>
            </a:r>
            <a:r>
              <a:rPr lang="zh-CN" altLang="en-US" dirty="0" smtClean="0">
                <a:effectLst>
                  <a:outerShdw blurRad="38100" dist="38100" dir="2700000" algn="tl">
                    <a:srgbClr val="000000">
                      <a:alpha val="43137"/>
                    </a:srgbClr>
                  </a:outerShdw>
                </a:effectLst>
                <a:latin typeface="微软雅黑"/>
                <a:ea typeface="微软雅黑"/>
              </a:rPr>
              <a:t>新时代</a:t>
            </a:r>
            <a:r>
              <a:rPr lang="en-US" altLang="zh-CN" dirty="0" smtClean="0">
                <a:effectLst>
                  <a:outerShdw blurRad="38100" dist="38100" dir="2700000" algn="tl">
                    <a:srgbClr val="000000">
                      <a:alpha val="43137"/>
                    </a:srgbClr>
                  </a:outerShdw>
                </a:effectLst>
                <a:latin typeface="微软雅黑"/>
                <a:ea typeface="微软雅黑"/>
              </a:rPr>
              <a:t/>
            </a:r>
            <a:br>
              <a:rPr lang="en-US" altLang="zh-CN" dirty="0" smtClean="0">
                <a:effectLst>
                  <a:outerShdw blurRad="38100" dist="38100" dir="2700000" algn="tl">
                    <a:srgbClr val="000000">
                      <a:alpha val="43137"/>
                    </a:srgbClr>
                  </a:outerShdw>
                </a:effectLst>
                <a:latin typeface="微软雅黑"/>
                <a:ea typeface="微软雅黑"/>
              </a:rPr>
            </a:br>
            <a:endParaRPr lang="zh-CN" altLang="en-US" dirty="0"/>
          </a:p>
        </p:txBody>
      </p:sp>
      <p:sp>
        <p:nvSpPr>
          <p:cNvPr id="10243" name="矩形 7"/>
          <p:cNvSpPr>
            <a:spLocks noChangeArrowheads="1"/>
          </p:cNvSpPr>
          <p:nvPr/>
        </p:nvSpPr>
        <p:spPr bwMode="auto">
          <a:xfrm>
            <a:off x="0" y="6581775"/>
            <a:ext cx="4572000" cy="276225"/>
          </a:xfrm>
          <a:prstGeom prst="rect">
            <a:avLst/>
          </a:prstGeom>
          <a:noFill/>
          <a:ln w="9525">
            <a:noFill/>
            <a:miter lim="800000"/>
            <a:headEnd/>
            <a:tailEnd/>
          </a:ln>
        </p:spPr>
        <p:txBody>
          <a:bodyPr>
            <a:spAutoFit/>
          </a:bodyPr>
          <a:lstStyle/>
          <a:p>
            <a:r>
              <a:rPr lang="en-US" altLang="zh-CN" sz="1200" dirty="0"/>
              <a:t>Journal of Hypertension 2013, 31:1281–1357</a:t>
            </a:r>
          </a:p>
        </p:txBody>
      </p:sp>
      <p:grpSp>
        <p:nvGrpSpPr>
          <p:cNvPr id="3" name="组合 18"/>
          <p:cNvGrpSpPr>
            <a:grpSpLocks/>
          </p:cNvGrpSpPr>
          <p:nvPr/>
        </p:nvGrpSpPr>
        <p:grpSpPr bwMode="auto">
          <a:xfrm>
            <a:off x="5429250" y="1724025"/>
            <a:ext cx="3714750" cy="3848135"/>
            <a:chOff x="5429256" y="1643050"/>
            <a:chExt cx="3714810" cy="3847549"/>
          </a:xfrm>
        </p:grpSpPr>
        <p:pic>
          <p:nvPicPr>
            <p:cNvPr id="17412" name="Picture 4"/>
            <p:cNvPicPr>
              <a:picLocks noChangeAspect="1" noChangeArrowheads="1"/>
            </p:cNvPicPr>
            <p:nvPr/>
          </p:nvPicPr>
          <p:blipFill>
            <a:blip r:embed="rId2" cstate="print"/>
            <a:srcRect/>
            <a:stretch>
              <a:fillRect/>
            </a:stretch>
          </p:blipFill>
          <p:spPr bwMode="auto">
            <a:xfrm>
              <a:off x="5500694" y="1643050"/>
              <a:ext cx="3349680" cy="2000264"/>
            </a:xfrm>
            <a:prstGeom prst="flowChartMultidocument">
              <a:avLst/>
            </a:prstGeom>
            <a:noFill/>
            <a:ln w="9525">
              <a:noFill/>
              <a:miter lim="800000"/>
              <a:headEnd/>
              <a:tailEnd/>
            </a:ln>
            <a:effectLst>
              <a:prstShdw prst="shdw17" dist="17961" dir="2700000">
                <a:schemeClr val="accent1">
                  <a:gamma/>
                  <a:shade val="60000"/>
                  <a:invGamma/>
                </a:schemeClr>
              </a:prstShdw>
            </a:effectLst>
          </p:spPr>
        </p:pic>
        <p:sp>
          <p:nvSpPr>
            <p:cNvPr id="10251" name="TextBox 11"/>
            <p:cNvSpPr txBox="1">
              <a:spLocks noChangeArrowheads="1"/>
            </p:cNvSpPr>
            <p:nvPr/>
          </p:nvSpPr>
          <p:spPr bwMode="auto">
            <a:xfrm>
              <a:off x="5429256" y="4044269"/>
              <a:ext cx="3714810" cy="1446330"/>
            </a:xfrm>
            <a:prstGeom prst="rect">
              <a:avLst/>
            </a:prstGeom>
            <a:noFill/>
            <a:ln w="9525">
              <a:noFill/>
              <a:miter lim="800000"/>
              <a:headEnd/>
              <a:tailEnd/>
            </a:ln>
          </p:spPr>
          <p:txBody>
            <a:bodyPr wrap="square">
              <a:spAutoFit/>
            </a:bodyPr>
            <a:lstStyle/>
            <a:p>
              <a:r>
                <a:rPr lang="zh-CN" altLang="en-US" sz="2800" b="1" dirty="0">
                  <a:ea typeface="微软雅黑" pitchFamily="34" charset="-122"/>
                  <a:cs typeface="Arial" charset="0"/>
                </a:rPr>
                <a:t>风向标：</a:t>
              </a:r>
              <a:endParaRPr lang="en-US" altLang="zh-CN" sz="2800" b="1" dirty="0">
                <a:ea typeface="微软雅黑" pitchFamily="34" charset="-122"/>
                <a:cs typeface="Arial" charset="0"/>
              </a:endParaRPr>
            </a:p>
            <a:p>
              <a:r>
                <a:rPr lang="zh-CN" altLang="en-US" sz="2800" b="1" dirty="0">
                  <a:ea typeface="微软雅黑" pitchFamily="34" charset="-122"/>
                  <a:cs typeface="Arial" charset="0"/>
                </a:rPr>
                <a:t>指南首次提出</a:t>
              </a:r>
              <a:endParaRPr lang="en-US" altLang="zh-CN" sz="2800" b="1" dirty="0">
                <a:ea typeface="微软雅黑" pitchFamily="34" charset="-122"/>
                <a:cs typeface="Arial" charset="0"/>
              </a:endParaRPr>
            </a:p>
            <a:p>
              <a:r>
                <a:rPr lang="zh-CN" altLang="en-US" sz="3200" b="1" dirty="0">
                  <a:solidFill>
                    <a:srgbClr val="FF0000"/>
                  </a:solidFill>
                  <a:ea typeface="微软雅黑" pitchFamily="34" charset="-122"/>
                  <a:cs typeface="Arial" charset="0"/>
                </a:rPr>
                <a:t>高血压管理</a:t>
              </a:r>
              <a:r>
                <a:rPr lang="zh-CN" altLang="en-US" sz="2800" b="1" dirty="0">
                  <a:ea typeface="微软雅黑" pitchFamily="34" charset="-122"/>
                  <a:cs typeface="Arial" charset="0"/>
                </a:rPr>
                <a:t>的问题。</a:t>
              </a:r>
            </a:p>
          </p:txBody>
        </p:sp>
      </p:grpSp>
      <p:pic>
        <p:nvPicPr>
          <p:cNvPr id="17413" name="Picture 5"/>
          <p:cNvPicPr>
            <a:picLocks noChangeAspect="1" noChangeArrowheads="1"/>
          </p:cNvPicPr>
          <p:nvPr/>
        </p:nvPicPr>
        <p:blipFill>
          <a:blip r:embed="rId3" cstate="print"/>
          <a:srcRect/>
          <a:stretch>
            <a:fillRect/>
          </a:stretch>
        </p:blipFill>
        <p:spPr bwMode="auto">
          <a:xfrm>
            <a:off x="714348" y="1357298"/>
            <a:ext cx="3527528" cy="484822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9222" name="内容占位符 15" descr="风向标2.jpg"/>
          <p:cNvPicPr>
            <a:picLocks noGrp="1" noChangeAspect="1"/>
          </p:cNvPicPr>
          <p:nvPr>
            <p:ph idx="1"/>
          </p:nvPr>
        </p:nvPicPr>
        <p:blipFill>
          <a:blip r:embed="rId4" cstate="print">
            <a:clrChange>
              <a:clrFrom>
                <a:srgbClr val="FFFFFF"/>
              </a:clrFrom>
              <a:clrTo>
                <a:srgbClr val="FFFFFF">
                  <a:alpha val="0"/>
                </a:srgbClr>
              </a:clrTo>
            </a:clrChange>
          </a:blip>
          <a:srcRect l="2277" t="24132" r="48769"/>
          <a:stretch>
            <a:fillRect/>
          </a:stretch>
        </p:blipFill>
        <p:spPr bwMode="auto">
          <a:xfrm>
            <a:off x="1000125" y="2643188"/>
            <a:ext cx="3071813" cy="3594100"/>
          </a:xfrm>
          <a:noFill/>
          <a:ln>
            <a:miter lim="800000"/>
            <a:headEnd/>
            <a:tailEnd/>
          </a:ln>
        </p:spPr>
      </p:pic>
      <p:sp>
        <p:nvSpPr>
          <p:cNvPr id="18" name="虚尾箭头 17"/>
          <p:cNvSpPr/>
          <p:nvPr/>
        </p:nvSpPr>
        <p:spPr>
          <a:xfrm>
            <a:off x="4500562" y="3571876"/>
            <a:ext cx="714380" cy="500066"/>
          </a:xfrm>
          <a:prstGeom prst="stripedRightArrow">
            <a:avLst>
              <a:gd name="adj1" fmla="val 55378"/>
              <a:gd name="adj2" fmla="val 50000"/>
            </a:avLst>
          </a:prstGeom>
          <a:solidFill>
            <a:srgbClr val="FFFF00"/>
          </a:solidFill>
          <a:ln>
            <a:solidFill>
              <a:srgbClr val="FF0000"/>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dissolve">
                                      <p:cBhvr>
                                        <p:cTn id="7" dur="2000"/>
                                        <p:tgtEl>
                                          <p:spTgt spid="9222"/>
                                        </p:tgtEl>
                                      </p:cBhvr>
                                    </p:animEffect>
                                  </p:childTnLst>
                                </p:cTn>
                              </p:par>
                              <p:par>
                                <p:cTn id="8" presetID="9" presetClass="entr" presetSubtype="0" fill="hold" nodeType="withEffect">
                                  <p:stCondLst>
                                    <p:cond delay="0"/>
                                  </p:stCondLst>
                                  <p:childTnLst>
                                    <p:set>
                                      <p:cBhvr>
                                        <p:cTn id="9" dur="1" fill="hold">
                                          <p:stCondLst>
                                            <p:cond delay="0"/>
                                          </p:stCondLst>
                                        </p:cTn>
                                        <p:tgtEl>
                                          <p:spTgt spid="17413"/>
                                        </p:tgtEl>
                                        <p:attrNameLst>
                                          <p:attrName>style.visibility</p:attrName>
                                        </p:attrNameLst>
                                      </p:cBhvr>
                                      <p:to>
                                        <p:strVal val="visible"/>
                                      </p:to>
                                    </p:set>
                                    <p:animEffect transition="in" filter="dissolve">
                                      <p:cBhvr>
                                        <p:cTn id="10" dur="2000"/>
                                        <p:tgtEl>
                                          <p:spTgt spid="174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20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内　容</a:t>
            </a:r>
            <a:endParaRPr lang="zh-CN" altLang="en-US" sz="3600" dirty="0"/>
          </a:p>
        </p:txBody>
      </p:sp>
      <p:sp>
        <p:nvSpPr>
          <p:cNvPr id="3" name="内容占位符 2"/>
          <p:cNvSpPr>
            <a:spLocks noGrp="1"/>
          </p:cNvSpPr>
          <p:nvPr>
            <p:ph idx="1"/>
          </p:nvPr>
        </p:nvSpPr>
        <p:spPr/>
        <p:txBody>
          <a:bodyPr/>
          <a:lstStyle/>
          <a:p>
            <a:pPr marL="609600" indent="-609600" eaLnBrk="1" hangingPunct="1">
              <a:lnSpc>
                <a:spcPct val="150000"/>
              </a:lnSpc>
              <a:buClr>
                <a:schemeClr val="accent2"/>
              </a:buClr>
              <a:buFont typeface="Wingdings" pitchFamily="2" charset="2"/>
              <a:buChar char="l"/>
            </a:pPr>
            <a:r>
              <a:rPr lang="zh-CN" altLang="en-US" sz="2800" b="1" dirty="0">
                <a:latin typeface="微软雅黑" pitchFamily="34" charset="-122"/>
              </a:rPr>
              <a:t>高血压诊断与危险</a:t>
            </a:r>
            <a:r>
              <a:rPr lang="zh-CN" altLang="en-US" sz="2800" b="1" dirty="0" smtClean="0">
                <a:latin typeface="微软雅黑" pitchFamily="34" charset="-122"/>
              </a:rPr>
              <a:t>评估</a:t>
            </a:r>
            <a:endParaRPr lang="en-US" altLang="zh-CN" sz="2800" b="1" dirty="0" smtClean="0">
              <a:latin typeface="微软雅黑" pitchFamily="34" charset="-122"/>
            </a:endParaRPr>
          </a:p>
          <a:p>
            <a:pPr marL="609600" indent="-609600" eaLnBrk="1" hangingPunct="1">
              <a:lnSpc>
                <a:spcPct val="150000"/>
              </a:lnSpc>
              <a:buClr>
                <a:schemeClr val="accent2"/>
              </a:buClr>
              <a:buFont typeface="Wingdings" pitchFamily="2" charset="2"/>
              <a:buChar char="l"/>
            </a:pPr>
            <a:r>
              <a:rPr lang="zh-CN" altLang="en-US" sz="2800" dirty="0">
                <a:latin typeface="微软雅黑" pitchFamily="34" charset="-122"/>
              </a:rPr>
              <a:t>高血压治疗的</a:t>
            </a:r>
            <a:r>
              <a:rPr lang="zh-CN" altLang="en-US" sz="2800" dirty="0" smtClean="0">
                <a:latin typeface="微软雅黑" pitchFamily="34" charset="-122"/>
              </a:rPr>
              <a:t>原则</a:t>
            </a:r>
          </a:p>
          <a:p>
            <a:pPr marL="571500" indent="-457200" eaLnBrk="1" hangingPunct="1">
              <a:lnSpc>
                <a:spcPct val="150000"/>
              </a:lnSpc>
              <a:buFont typeface="Wingdings" pitchFamily="2" charset="2"/>
              <a:buChar char="l"/>
            </a:pPr>
            <a:r>
              <a:rPr lang="zh-CN" altLang="en-US" sz="2800" dirty="0" smtClean="0">
                <a:latin typeface="微软雅黑" pitchFamily="34" charset="-122"/>
              </a:rPr>
              <a:t>非</a:t>
            </a:r>
            <a:r>
              <a:rPr lang="zh-CN" altLang="en-US" sz="2800" dirty="0">
                <a:latin typeface="微软雅黑" pitchFamily="34" charset="-122"/>
              </a:rPr>
              <a:t>药物治疗和药物</a:t>
            </a:r>
            <a:r>
              <a:rPr lang="zh-CN" altLang="en-US" sz="2800" dirty="0" smtClean="0">
                <a:latin typeface="微软雅黑" pitchFamily="34" charset="-122"/>
              </a:rPr>
              <a:t>治疗</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50"/>
            <a:ext cx="8229600" cy="922338"/>
          </a:xfrm>
        </p:spPr>
        <p:txBody>
          <a:bodyPr/>
          <a:lstStyle/>
          <a:p>
            <a:pPr>
              <a:defRPr/>
            </a:pPr>
            <a:r>
              <a:rPr lang="zh-CN" altLang="en-US" dirty="0" smtClean="0"/>
              <a:t>回顾高血压指南的变迁</a:t>
            </a:r>
            <a:endParaRPr lang="zh-CN" altLang="en-US" dirty="0"/>
          </a:p>
        </p:txBody>
      </p:sp>
      <p:grpSp>
        <p:nvGrpSpPr>
          <p:cNvPr id="5" name="组合 5"/>
          <p:cNvGrpSpPr>
            <a:grpSpLocks/>
          </p:cNvGrpSpPr>
          <p:nvPr/>
        </p:nvGrpSpPr>
        <p:grpSpPr bwMode="auto">
          <a:xfrm>
            <a:off x="285750" y="1857375"/>
            <a:ext cx="3500438" cy="4584700"/>
            <a:chOff x="357158" y="1630406"/>
            <a:chExt cx="3500462" cy="4584676"/>
          </a:xfrm>
        </p:grpSpPr>
        <p:pic>
          <p:nvPicPr>
            <p:cNvPr id="3" name="Picture 4"/>
            <p:cNvPicPr>
              <a:picLocks noChangeAspect="1" noChangeArrowheads="1"/>
            </p:cNvPicPr>
            <p:nvPr/>
          </p:nvPicPr>
          <p:blipFill>
            <a:blip r:embed="rId2" cstate="print"/>
            <a:srcRect/>
            <a:stretch>
              <a:fillRect/>
            </a:stretch>
          </p:blipFill>
          <p:spPr bwMode="auto">
            <a:xfrm>
              <a:off x="357158" y="1630406"/>
              <a:ext cx="3500462" cy="4584676"/>
            </a:xfrm>
            <a:prstGeom prst="rect">
              <a:avLst/>
            </a:prstGeom>
            <a:ln>
              <a:noFill/>
            </a:ln>
            <a:effectLst>
              <a:outerShdw blurRad="292100" dist="139700" dir="2700000" algn="tl" rotWithShape="0">
                <a:srgbClr val="333333">
                  <a:alpha val="65000"/>
                </a:srgbClr>
              </a:outerShdw>
            </a:effectLst>
          </p:spPr>
        </p:pic>
        <p:pic>
          <p:nvPicPr>
            <p:cNvPr id="4" name="Picture 5"/>
            <p:cNvPicPr>
              <a:picLocks noChangeAspect="1" noChangeArrowheads="1"/>
            </p:cNvPicPr>
            <p:nvPr/>
          </p:nvPicPr>
          <p:blipFill>
            <a:blip r:embed="rId3" cstate="print"/>
            <a:srcRect/>
            <a:stretch>
              <a:fillRect/>
            </a:stretch>
          </p:blipFill>
          <p:spPr bwMode="auto">
            <a:xfrm>
              <a:off x="571472" y="3357597"/>
              <a:ext cx="3000396" cy="2678099"/>
            </a:xfrm>
            <a:prstGeom prst="rect">
              <a:avLst/>
            </a:prstGeom>
            <a:ln>
              <a:noFill/>
            </a:ln>
            <a:effectLst>
              <a:outerShdw blurRad="292100" dist="139700" dir="2700000" algn="tl" rotWithShape="0">
                <a:srgbClr val="333333">
                  <a:alpha val="65000"/>
                </a:srgbClr>
              </a:outerShdw>
            </a:effectLst>
          </p:spPr>
        </p:pic>
      </p:grpSp>
      <p:sp>
        <p:nvSpPr>
          <p:cNvPr id="10244" name="TextBox 6"/>
          <p:cNvSpPr txBox="1">
            <a:spLocks noChangeArrowheads="1"/>
          </p:cNvSpPr>
          <p:nvPr/>
        </p:nvSpPr>
        <p:spPr bwMode="auto">
          <a:xfrm rot="-1673784">
            <a:off x="804863" y="3760788"/>
            <a:ext cx="1290637" cy="708025"/>
          </a:xfrm>
          <a:prstGeom prst="rect">
            <a:avLst/>
          </a:prstGeom>
          <a:noFill/>
          <a:ln w="28575">
            <a:solidFill>
              <a:srgbClr val="C00000"/>
            </a:solidFill>
            <a:miter lim="800000"/>
            <a:headEnd/>
            <a:tailEnd/>
          </a:ln>
        </p:spPr>
        <p:txBody>
          <a:bodyPr>
            <a:spAutoFit/>
          </a:bodyPr>
          <a:lstStyle/>
          <a:p>
            <a:r>
              <a:rPr lang="zh-CN" altLang="en-US" sz="2000" b="1">
                <a:solidFill>
                  <a:srgbClr val="C00000"/>
                </a:solidFill>
                <a:ea typeface="微软雅黑" pitchFamily="34" charset="-122"/>
                <a:cs typeface="Arial" charset="0"/>
              </a:rPr>
              <a:t>首次提出</a:t>
            </a:r>
            <a:endParaRPr lang="en-US" altLang="zh-CN" sz="2000" b="1">
              <a:solidFill>
                <a:srgbClr val="C00000"/>
              </a:solidFill>
              <a:ea typeface="微软雅黑" pitchFamily="34" charset="-122"/>
              <a:cs typeface="Arial" charset="0"/>
            </a:endParaRPr>
          </a:p>
          <a:p>
            <a:r>
              <a:rPr lang="zh-CN" altLang="en-US" sz="2000" b="1">
                <a:solidFill>
                  <a:srgbClr val="C00000"/>
                </a:solidFill>
                <a:ea typeface="微软雅黑" pitchFamily="34" charset="-122"/>
                <a:cs typeface="Arial" charset="0"/>
              </a:rPr>
              <a:t>血压数值</a:t>
            </a:r>
          </a:p>
        </p:txBody>
      </p:sp>
      <p:grpSp>
        <p:nvGrpSpPr>
          <p:cNvPr id="6" name="组合 11"/>
          <p:cNvGrpSpPr>
            <a:grpSpLocks/>
          </p:cNvGrpSpPr>
          <p:nvPr/>
        </p:nvGrpSpPr>
        <p:grpSpPr bwMode="auto">
          <a:xfrm>
            <a:off x="2214563" y="1428750"/>
            <a:ext cx="3714750" cy="4953000"/>
            <a:chOff x="3071802" y="1285860"/>
            <a:chExt cx="3714776" cy="4953035"/>
          </a:xfrm>
        </p:grpSpPr>
        <p:pic>
          <p:nvPicPr>
            <p:cNvPr id="9222" name="Picture 6"/>
            <p:cNvPicPr>
              <a:picLocks noChangeAspect="1" noChangeArrowheads="1"/>
            </p:cNvPicPr>
            <p:nvPr/>
          </p:nvPicPr>
          <p:blipFill>
            <a:blip r:embed="rId4" cstate="print"/>
            <a:srcRect/>
            <a:stretch>
              <a:fillRect/>
            </a:stretch>
          </p:blipFill>
          <p:spPr bwMode="auto">
            <a:xfrm>
              <a:off x="3071802" y="1285860"/>
              <a:ext cx="3714776" cy="4953035"/>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11274" name="TextBox 9"/>
            <p:cNvSpPr txBox="1">
              <a:spLocks noChangeArrowheads="1"/>
            </p:cNvSpPr>
            <p:nvPr/>
          </p:nvSpPr>
          <p:spPr bwMode="auto">
            <a:xfrm rot="-1413060">
              <a:off x="3422416" y="3504683"/>
              <a:ext cx="2428892" cy="830997"/>
            </a:xfrm>
            <a:prstGeom prst="rect">
              <a:avLst/>
            </a:prstGeom>
            <a:noFill/>
            <a:ln w="38100">
              <a:solidFill>
                <a:srgbClr val="C00000"/>
              </a:solidFill>
              <a:miter lim="800000"/>
              <a:headEnd/>
              <a:tailEnd/>
            </a:ln>
          </p:spPr>
          <p:txBody>
            <a:bodyPr>
              <a:spAutoFit/>
            </a:bodyPr>
            <a:lstStyle/>
            <a:p>
              <a:r>
                <a:rPr lang="zh-CN" altLang="en-US" sz="2400" b="1">
                  <a:solidFill>
                    <a:srgbClr val="C00000"/>
                  </a:solidFill>
                  <a:ea typeface="微软雅黑" pitchFamily="34" charset="-122"/>
                  <a:cs typeface="Arial" charset="0"/>
                </a:rPr>
                <a:t>提出血压达标同时关注患者获益</a:t>
              </a:r>
            </a:p>
          </p:txBody>
        </p:sp>
      </p:grpSp>
      <p:pic>
        <p:nvPicPr>
          <p:cNvPr id="9223" name="Picture 7"/>
          <p:cNvPicPr>
            <a:picLocks noChangeAspect="1" noChangeArrowheads="1"/>
          </p:cNvPicPr>
          <p:nvPr/>
        </p:nvPicPr>
        <p:blipFill>
          <a:blip r:embed="rId5" cstate="print"/>
          <a:srcRect/>
          <a:stretch>
            <a:fillRect/>
          </a:stretch>
        </p:blipFill>
        <p:spPr bwMode="auto">
          <a:xfrm>
            <a:off x="5072063" y="1104900"/>
            <a:ext cx="4013200" cy="5253038"/>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10247" name="TextBox 13"/>
          <p:cNvSpPr txBox="1">
            <a:spLocks noChangeArrowheads="1"/>
          </p:cNvSpPr>
          <p:nvPr/>
        </p:nvSpPr>
        <p:spPr bwMode="auto">
          <a:xfrm rot="-1049958">
            <a:off x="6000750" y="2752725"/>
            <a:ext cx="2286000" cy="831850"/>
          </a:xfrm>
          <a:prstGeom prst="rect">
            <a:avLst/>
          </a:prstGeom>
          <a:noFill/>
          <a:ln w="38100">
            <a:solidFill>
              <a:srgbClr val="C00000"/>
            </a:solidFill>
            <a:miter lim="800000"/>
            <a:headEnd/>
            <a:tailEnd/>
          </a:ln>
        </p:spPr>
        <p:txBody>
          <a:bodyPr>
            <a:spAutoFit/>
          </a:bodyPr>
          <a:lstStyle/>
          <a:p>
            <a:r>
              <a:rPr lang="zh-CN" altLang="en-US" sz="2400" b="1">
                <a:solidFill>
                  <a:srgbClr val="C00000"/>
                </a:solidFill>
                <a:ea typeface="微软雅黑" pitchFamily="34" charset="-122"/>
                <a:cs typeface="Arial" charset="0"/>
              </a:rPr>
              <a:t>首次提出血压管理问题</a:t>
            </a:r>
          </a:p>
        </p:txBody>
      </p:sp>
      <p:sp>
        <p:nvSpPr>
          <p:cNvPr id="11272" name="矩形 14"/>
          <p:cNvSpPr>
            <a:spLocks noChangeArrowheads="1"/>
          </p:cNvSpPr>
          <p:nvPr/>
        </p:nvSpPr>
        <p:spPr bwMode="auto">
          <a:xfrm>
            <a:off x="142875" y="6429375"/>
            <a:ext cx="8643938" cy="461963"/>
          </a:xfrm>
          <a:prstGeom prst="rect">
            <a:avLst/>
          </a:prstGeom>
          <a:noFill/>
          <a:ln w="9525">
            <a:noFill/>
            <a:miter lim="800000"/>
            <a:headEnd/>
            <a:tailEnd/>
          </a:ln>
        </p:spPr>
        <p:txBody>
          <a:bodyPr>
            <a:spAutoFit/>
          </a:bodyPr>
          <a:lstStyle/>
          <a:p>
            <a:r>
              <a:rPr lang="en-US" altLang="zh-CN" sz="1200" dirty="0" err="1"/>
              <a:t>JNCⅢ.Arch</a:t>
            </a:r>
            <a:r>
              <a:rPr lang="en-US" altLang="zh-CN" sz="1200" dirty="0"/>
              <a:t> Intern Med.1984;144:1045-1057</a:t>
            </a:r>
            <a:r>
              <a:rPr lang="zh-CN" altLang="en-US" sz="1200" dirty="0"/>
              <a:t>。 </a:t>
            </a:r>
            <a:r>
              <a:rPr lang="en-US" altLang="zh-CN" sz="1200" dirty="0"/>
              <a:t>. </a:t>
            </a:r>
            <a:r>
              <a:rPr lang="en-US" altLang="zh-CN" sz="1200" dirty="0" err="1"/>
              <a:t>Chobanian</a:t>
            </a:r>
            <a:r>
              <a:rPr lang="en-US" altLang="zh-CN" sz="1200" dirty="0"/>
              <a:t> AV </a:t>
            </a:r>
            <a:r>
              <a:rPr lang="en-US" altLang="zh-CN" sz="1200" dirty="0" err="1"/>
              <a:t>etal</a:t>
            </a:r>
            <a:r>
              <a:rPr lang="en-US" altLang="zh-CN" sz="1200" dirty="0"/>
              <a:t>. JAMA. 2003;289:2560-2572.  Journal of Hypertension 2013, 31:1281–1357</a:t>
            </a:r>
            <a:endParaRPr lang="zh-CN" altLang="en-US" sz="12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left)">
                                      <p:cBhvr>
                                        <p:cTn id="7" dur="2000"/>
                                        <p:tgtEl>
                                          <p:spTgt spid="10244"/>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223"/>
                                        </p:tgtEl>
                                        <p:attrNameLst>
                                          <p:attrName>style.visibility</p:attrName>
                                        </p:attrNameLst>
                                      </p:cBhvr>
                                      <p:to>
                                        <p:strVal val="visible"/>
                                      </p:to>
                                    </p:set>
                                    <p:animEffect transition="in" filter="wipe(left)">
                                      <p:cBhvr>
                                        <p:cTn id="20" dur="2000"/>
                                        <p:tgtEl>
                                          <p:spTgt spid="922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247"/>
                                        </p:tgtEl>
                                        <p:attrNameLst>
                                          <p:attrName>style.visibility</p:attrName>
                                        </p:attrNameLst>
                                      </p:cBhvr>
                                      <p:to>
                                        <p:strVal val="visible"/>
                                      </p:to>
                                    </p:set>
                                    <p:animEffect transition="in" filter="wipe(left)">
                                      <p:cBhvr>
                                        <p:cTn id="23" dur="2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71450" y="285750"/>
            <a:ext cx="8686800" cy="922338"/>
          </a:xfrm>
        </p:spPr>
        <p:txBody>
          <a:bodyPr/>
          <a:lstStyle/>
          <a:p>
            <a:pPr>
              <a:defRPr/>
            </a:pPr>
            <a:r>
              <a:rPr lang="zh-CN" altLang="en-US" dirty="0" smtClean="0"/>
              <a:t>透过指南的</a:t>
            </a:r>
            <a:r>
              <a:rPr lang="zh-CN" altLang="en-US" smtClean="0"/>
              <a:t>变迁，折射高血压防治的进步</a:t>
            </a:r>
            <a:endParaRPr lang="zh-CN" altLang="en-US" dirty="0" smtClean="0"/>
          </a:p>
        </p:txBody>
      </p:sp>
      <p:grpSp>
        <p:nvGrpSpPr>
          <p:cNvPr id="2" name="组合 20"/>
          <p:cNvGrpSpPr>
            <a:grpSpLocks/>
          </p:cNvGrpSpPr>
          <p:nvPr/>
        </p:nvGrpSpPr>
        <p:grpSpPr bwMode="auto">
          <a:xfrm>
            <a:off x="1714500" y="4862513"/>
            <a:ext cx="7000875" cy="1316037"/>
            <a:chOff x="1714500" y="4862513"/>
            <a:chExt cx="7000875" cy="1316037"/>
          </a:xfrm>
        </p:grpSpPr>
        <p:sp>
          <p:nvSpPr>
            <p:cNvPr id="8" name="AutoShape 7"/>
            <p:cNvSpPr>
              <a:spLocks noChangeArrowheads="1"/>
            </p:cNvSpPr>
            <p:nvPr/>
          </p:nvSpPr>
          <p:spPr bwMode="gray">
            <a:xfrm>
              <a:off x="1714500" y="4862513"/>
              <a:ext cx="7000875" cy="1316037"/>
            </a:xfrm>
            <a:prstGeom prst="roundRect">
              <a:avLst>
                <a:gd name="adj" fmla="val 9144"/>
              </a:avLst>
            </a:prstGeom>
            <a:solidFill>
              <a:srgbClr val="F8F8F8"/>
            </a:solidFill>
            <a:ln w="28575">
              <a:solidFill>
                <a:srgbClr val="00B0F0"/>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12308" name="Text Box 15"/>
            <p:cNvSpPr txBox="1">
              <a:spLocks noChangeArrowheads="1"/>
            </p:cNvSpPr>
            <p:nvPr/>
          </p:nvSpPr>
          <p:spPr bwMode="gray">
            <a:xfrm>
              <a:off x="2643188" y="5221288"/>
              <a:ext cx="4714875" cy="708025"/>
            </a:xfrm>
            <a:prstGeom prst="rect">
              <a:avLst/>
            </a:prstGeom>
            <a:noFill/>
            <a:ln w="9525">
              <a:noFill/>
              <a:miter lim="800000"/>
              <a:headEnd/>
              <a:tailEnd/>
            </a:ln>
          </p:spPr>
          <p:txBody>
            <a:bodyPr>
              <a:spAutoFit/>
            </a:bodyPr>
            <a:lstStyle/>
            <a:p>
              <a:pPr marL="342900" indent="-342900" eaLnBrk="0" hangingPunct="0">
                <a:buFont typeface="Arial" charset="0"/>
                <a:buChar char="•"/>
              </a:pPr>
              <a:r>
                <a:rPr lang="zh-CN" altLang="en-US" sz="2000">
                  <a:latin typeface="微软雅黑" pitchFamily="34" charset="-122"/>
                  <a:ea typeface="微软雅黑" pitchFamily="34" charset="-122"/>
                </a:rPr>
                <a:t>关注降低血压数值本身</a:t>
              </a:r>
              <a:endParaRPr lang="en-US" altLang="zh-CN" sz="2000">
                <a:latin typeface="微软雅黑" pitchFamily="34" charset="-122"/>
                <a:ea typeface="微软雅黑" pitchFamily="34" charset="-122"/>
              </a:endParaRPr>
            </a:p>
            <a:p>
              <a:pPr marL="342900" indent="-342900" eaLnBrk="0" hangingPunct="0">
                <a:buFont typeface="Arial" charset="0"/>
                <a:buChar char="•"/>
              </a:pPr>
              <a:r>
                <a:rPr lang="zh-CN" altLang="en-US" sz="2000">
                  <a:latin typeface="微软雅黑" pitchFamily="34" charset="-122"/>
                  <a:ea typeface="微软雅黑" pitchFamily="34" charset="-122"/>
                </a:rPr>
                <a:t>降压是硬道理</a:t>
              </a:r>
              <a:endParaRPr lang="en-US" altLang="zh-CN" sz="2000">
                <a:latin typeface="微软雅黑" pitchFamily="34" charset="-122"/>
                <a:ea typeface="微软雅黑" pitchFamily="34" charset="-122"/>
              </a:endParaRPr>
            </a:p>
          </p:txBody>
        </p:sp>
      </p:grpSp>
      <p:grpSp>
        <p:nvGrpSpPr>
          <p:cNvPr id="3" name="组合 18"/>
          <p:cNvGrpSpPr>
            <a:grpSpLocks/>
          </p:cNvGrpSpPr>
          <p:nvPr/>
        </p:nvGrpSpPr>
        <p:grpSpPr bwMode="auto">
          <a:xfrm>
            <a:off x="2643188" y="2071688"/>
            <a:ext cx="6143625" cy="1398587"/>
            <a:chOff x="2643188" y="2071688"/>
            <a:chExt cx="6143625" cy="1398587"/>
          </a:xfrm>
        </p:grpSpPr>
        <p:sp>
          <p:nvSpPr>
            <p:cNvPr id="4" name="AutoShape 3"/>
            <p:cNvSpPr>
              <a:spLocks noChangeArrowheads="1"/>
            </p:cNvSpPr>
            <p:nvPr/>
          </p:nvSpPr>
          <p:spPr bwMode="gray">
            <a:xfrm>
              <a:off x="2643188" y="2071688"/>
              <a:ext cx="6143625" cy="1325562"/>
            </a:xfrm>
            <a:prstGeom prst="roundRect">
              <a:avLst>
                <a:gd name="adj" fmla="val 9144"/>
              </a:avLst>
            </a:prstGeom>
            <a:solidFill>
              <a:srgbClr val="F8F8F8"/>
            </a:solidFill>
            <a:ln w="28575">
              <a:solidFill>
                <a:srgbClr val="C40505"/>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12306" name="Text Box 16"/>
            <p:cNvSpPr txBox="1">
              <a:spLocks noChangeArrowheads="1"/>
            </p:cNvSpPr>
            <p:nvPr/>
          </p:nvSpPr>
          <p:spPr bwMode="gray">
            <a:xfrm>
              <a:off x="3022600" y="2084388"/>
              <a:ext cx="5737225" cy="1385887"/>
            </a:xfrm>
            <a:prstGeom prst="rect">
              <a:avLst/>
            </a:prstGeom>
            <a:noFill/>
            <a:ln w="9525">
              <a:noFill/>
              <a:miter lim="800000"/>
              <a:headEnd/>
              <a:tailEnd/>
            </a:ln>
          </p:spPr>
          <p:txBody>
            <a:bodyPr>
              <a:spAutoFit/>
            </a:bodyPr>
            <a:lstStyle/>
            <a:p>
              <a:pPr marL="342900" indent="-342900" eaLnBrk="0" hangingPunct="0">
                <a:buFont typeface="Arial" charset="0"/>
                <a:buChar char="•"/>
              </a:pPr>
              <a:r>
                <a:rPr lang="zh-CN" altLang="en-US" sz="2000">
                  <a:latin typeface="微软雅黑" pitchFamily="34" charset="-122"/>
                  <a:ea typeface="微软雅黑" pitchFamily="34" charset="-122"/>
                </a:rPr>
                <a:t>关注在社会学层面全方位高质量管理血压，考虑人群差异，明确关联血压与心脑血管事件获益</a:t>
              </a:r>
              <a:endParaRPr lang="en-US" altLang="zh-CN" sz="2000">
                <a:latin typeface="微软雅黑" pitchFamily="34" charset="-122"/>
                <a:ea typeface="微软雅黑" pitchFamily="34" charset="-122"/>
              </a:endParaRPr>
            </a:p>
            <a:p>
              <a:pPr marL="342900" indent="-342900" eaLnBrk="0" hangingPunct="0">
                <a:buFont typeface="Arial" charset="0"/>
                <a:buChar char="•"/>
              </a:pPr>
              <a:r>
                <a:rPr lang="zh-CN" altLang="en-US" sz="2000">
                  <a:latin typeface="微软雅黑" pitchFamily="34" charset="-122"/>
                  <a:ea typeface="微软雅黑" pitchFamily="34" charset="-122"/>
                </a:rPr>
                <a:t>从生物学创新到社会学创新，</a:t>
              </a:r>
              <a:r>
                <a:rPr lang="zh-CN" altLang="en-US" sz="2400" b="1">
                  <a:solidFill>
                    <a:srgbClr val="FF0000"/>
                  </a:solidFill>
                  <a:latin typeface="微软雅黑" pitchFamily="34" charset="-122"/>
                  <a:ea typeface="微软雅黑" pitchFamily="34" charset="-122"/>
                </a:rPr>
                <a:t>清晨血压管理</a:t>
              </a:r>
              <a:endParaRPr lang="en-US" altLang="zh-CN" sz="2000" b="1">
                <a:solidFill>
                  <a:srgbClr val="FF0000"/>
                </a:solidFill>
                <a:latin typeface="微软雅黑" pitchFamily="34" charset="-122"/>
                <a:ea typeface="微软雅黑" pitchFamily="34" charset="-122"/>
              </a:endParaRPr>
            </a:p>
          </p:txBody>
        </p:sp>
      </p:grpSp>
      <p:grpSp>
        <p:nvGrpSpPr>
          <p:cNvPr id="10" name="组合 16"/>
          <p:cNvGrpSpPr>
            <a:grpSpLocks/>
          </p:cNvGrpSpPr>
          <p:nvPr/>
        </p:nvGrpSpPr>
        <p:grpSpPr bwMode="auto">
          <a:xfrm>
            <a:off x="2214563" y="3467100"/>
            <a:ext cx="6500812" cy="1327150"/>
            <a:chOff x="2214563" y="3467100"/>
            <a:chExt cx="6500812" cy="1327150"/>
          </a:xfrm>
        </p:grpSpPr>
        <p:sp>
          <p:nvSpPr>
            <p:cNvPr id="5" name="AutoShape 4"/>
            <p:cNvSpPr>
              <a:spLocks noChangeArrowheads="1"/>
            </p:cNvSpPr>
            <p:nvPr/>
          </p:nvSpPr>
          <p:spPr bwMode="gray">
            <a:xfrm>
              <a:off x="2214563" y="3467100"/>
              <a:ext cx="6500812" cy="1327150"/>
            </a:xfrm>
            <a:prstGeom prst="roundRect">
              <a:avLst>
                <a:gd name="adj" fmla="val 9144"/>
              </a:avLst>
            </a:prstGeom>
            <a:solidFill>
              <a:srgbClr val="F8F8F8"/>
            </a:solidFill>
            <a:ln w="28575">
              <a:solidFill>
                <a:srgbClr val="CC0099"/>
              </a:solidFill>
              <a:round/>
              <a:headEnd/>
              <a:tailEnd/>
            </a:ln>
          </p:spPr>
          <p:txBody>
            <a:bodyPr wrap="none" anchor="ctr"/>
            <a:lstStyle/>
            <a:p>
              <a:pPr fontAlgn="auto">
                <a:spcBef>
                  <a:spcPts val="0"/>
                </a:spcBef>
                <a:spcAft>
                  <a:spcPts val="0"/>
                </a:spcAft>
                <a:defRPr/>
              </a:pPr>
              <a:endParaRPr lang="zh-CN" altLang="en-US" kern="0">
                <a:solidFill>
                  <a:sysClr val="windowText" lastClr="000000"/>
                </a:solidFill>
              </a:endParaRPr>
            </a:p>
          </p:txBody>
        </p:sp>
        <p:sp>
          <p:nvSpPr>
            <p:cNvPr id="12304" name="Text Box 17"/>
            <p:cNvSpPr txBox="1">
              <a:spLocks noChangeArrowheads="1"/>
            </p:cNvSpPr>
            <p:nvPr/>
          </p:nvSpPr>
          <p:spPr bwMode="gray">
            <a:xfrm>
              <a:off x="2571750" y="3627438"/>
              <a:ext cx="6072188" cy="1016000"/>
            </a:xfrm>
            <a:prstGeom prst="rect">
              <a:avLst/>
            </a:prstGeom>
            <a:noFill/>
            <a:ln w="9525">
              <a:noFill/>
              <a:miter lim="800000"/>
              <a:headEnd/>
              <a:tailEnd/>
            </a:ln>
          </p:spPr>
          <p:txBody>
            <a:bodyPr>
              <a:spAutoFit/>
            </a:bodyPr>
            <a:lstStyle/>
            <a:p>
              <a:pPr marL="342900" indent="-342900" eaLnBrk="0" hangingPunct="0">
                <a:buFont typeface="Arial" charset="0"/>
                <a:buChar char="•"/>
              </a:pPr>
              <a:r>
                <a:rPr lang="zh-CN" altLang="en-US" sz="2000">
                  <a:latin typeface="微软雅黑" pitchFamily="34" charset="-122"/>
                  <a:ea typeface="微软雅黑" pitchFamily="34" charset="-122"/>
                </a:rPr>
                <a:t>关注降压质量与内涵，和心脑血管事件终点获益之间的关系</a:t>
              </a:r>
              <a:endParaRPr lang="en-US" altLang="zh-CN" sz="2000">
                <a:latin typeface="微软雅黑" pitchFamily="34" charset="-122"/>
                <a:ea typeface="微软雅黑" pitchFamily="34" charset="-122"/>
              </a:endParaRPr>
            </a:p>
            <a:p>
              <a:pPr marL="342900" indent="-342900" eaLnBrk="0" hangingPunct="0">
                <a:buFont typeface="Arial" charset="0"/>
                <a:buChar char="•"/>
              </a:pPr>
              <a:r>
                <a:rPr lang="zh-CN" altLang="en-US" sz="2000">
                  <a:latin typeface="微软雅黑" pitchFamily="34" charset="-122"/>
                  <a:ea typeface="微软雅黑" pitchFamily="34" charset="-122"/>
                </a:rPr>
                <a:t>高质量降压，平稳降压，和缓起效，长期</a:t>
              </a:r>
              <a:r>
                <a:rPr lang="en-US" altLang="zh-CN" sz="2000">
                  <a:latin typeface="微软雅黑" pitchFamily="34" charset="-122"/>
                  <a:ea typeface="微软雅黑" pitchFamily="34" charset="-122"/>
                </a:rPr>
                <a:t>24h</a:t>
              </a:r>
              <a:r>
                <a:rPr lang="zh-CN" altLang="en-US" sz="2000">
                  <a:latin typeface="微软雅黑" pitchFamily="34" charset="-122"/>
                  <a:ea typeface="微软雅黑" pitchFamily="34" charset="-122"/>
                </a:rPr>
                <a:t>降压</a:t>
              </a:r>
              <a:endParaRPr lang="en-US" altLang="zh-CN" sz="2000">
                <a:latin typeface="微软雅黑" pitchFamily="34" charset="-122"/>
                <a:ea typeface="微软雅黑" pitchFamily="34" charset="-122"/>
              </a:endParaRPr>
            </a:p>
          </p:txBody>
        </p:sp>
      </p:grpSp>
      <p:grpSp>
        <p:nvGrpSpPr>
          <p:cNvPr id="11" name="组合 17"/>
          <p:cNvGrpSpPr>
            <a:grpSpLocks/>
          </p:cNvGrpSpPr>
          <p:nvPr/>
        </p:nvGrpSpPr>
        <p:grpSpPr bwMode="auto">
          <a:xfrm>
            <a:off x="1222375" y="1571625"/>
            <a:ext cx="2438400" cy="1954213"/>
            <a:chOff x="1222375" y="1571625"/>
            <a:chExt cx="2438400" cy="1954213"/>
          </a:xfrm>
        </p:grpSpPr>
        <p:sp>
          <p:nvSpPr>
            <p:cNvPr id="6" name="AutoShape 5"/>
            <p:cNvSpPr>
              <a:spLocks noChangeArrowheads="1"/>
            </p:cNvSpPr>
            <p:nvPr/>
          </p:nvSpPr>
          <p:spPr bwMode="gray">
            <a:xfrm>
              <a:off x="1222375" y="1571625"/>
              <a:ext cx="2438400" cy="1785938"/>
            </a:xfrm>
            <a:prstGeom prst="upArrow">
              <a:avLst>
                <a:gd name="adj1" fmla="val 50000"/>
                <a:gd name="adj2" fmla="val 18667"/>
              </a:avLst>
            </a:prstGeom>
            <a:solidFill>
              <a:srgbClr val="FF0000"/>
            </a:soli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rgbClr val="C40505"/>
              </a:extrusionClr>
            </a:sp3d>
          </p:spPr>
          <p:txBody>
            <a:bodyPr wrap="none" anchor="ctr">
              <a:flatTx/>
            </a:bodyPr>
            <a:lstStyle/>
            <a:p>
              <a:pPr fontAlgn="auto">
                <a:spcBef>
                  <a:spcPts val="0"/>
                </a:spcBef>
                <a:spcAft>
                  <a:spcPts val="0"/>
                </a:spcAft>
                <a:defRPr/>
              </a:pPr>
              <a:endParaRPr lang="zh-CN" altLang="en-US" kern="0">
                <a:solidFill>
                  <a:sysClr val="windowText" lastClr="000000"/>
                </a:solidFill>
              </a:endParaRPr>
            </a:p>
          </p:txBody>
        </p:sp>
        <p:sp>
          <p:nvSpPr>
            <p:cNvPr id="13" name="Text Box 12"/>
            <p:cNvSpPr txBox="1">
              <a:spLocks noChangeArrowheads="1"/>
            </p:cNvSpPr>
            <p:nvPr/>
          </p:nvSpPr>
          <p:spPr bwMode="gray">
            <a:xfrm>
              <a:off x="1698625" y="1928813"/>
              <a:ext cx="1500188" cy="1597025"/>
            </a:xfrm>
            <a:prstGeom prst="rect">
              <a:avLst/>
            </a:prstGeom>
            <a:noFill/>
            <a:ln w="9525">
              <a:noFill/>
              <a:miter lim="800000"/>
              <a:headEnd/>
              <a:tailEnd/>
            </a:ln>
          </p:spPr>
          <p:txBody>
            <a:bodyPr>
              <a:spAutoFit/>
            </a:bodyPr>
            <a:lstStyle/>
            <a:p>
              <a:pPr algn="ctr">
                <a:lnSpc>
                  <a:spcPct val="120000"/>
                </a:lnSpc>
                <a:defRPr/>
              </a:pPr>
              <a:r>
                <a:rPr lang="en-US" altLang="zh-CN" b="1" dirty="0">
                  <a:solidFill>
                    <a:schemeClr val="bg1"/>
                  </a:solidFill>
                  <a:effectLst>
                    <a:outerShdw blurRad="38100" dist="38100" dir="2700000" algn="tl">
                      <a:srgbClr val="000000">
                        <a:alpha val="43137"/>
                      </a:srgbClr>
                    </a:outerShdw>
                  </a:effectLst>
                  <a:latin typeface="Arial" pitchFamily="34" charset="0"/>
                  <a:ea typeface="微软雅黑"/>
                  <a:cs typeface="Arial" pitchFamily="34" charset="0"/>
                </a:rPr>
                <a:t>From now </a:t>
              </a:r>
              <a:r>
                <a:rPr lang="en-US" altLang="zh-CN" dirty="0">
                  <a:solidFill>
                    <a:schemeClr val="bg1"/>
                  </a:solidFill>
                  <a:effectLst>
                    <a:outerShdw blurRad="38100" dist="38100" dir="2700000" algn="tl">
                      <a:srgbClr val="000000">
                        <a:alpha val="43137"/>
                      </a:srgbClr>
                    </a:outerShdw>
                  </a:effectLst>
                  <a:latin typeface="微软雅黑"/>
                  <a:ea typeface="微软雅黑"/>
                </a:rPr>
                <a:t>: </a:t>
              </a:r>
              <a:r>
                <a:rPr lang="zh-CN" altLang="en-US" sz="2000" b="1" dirty="0">
                  <a:solidFill>
                    <a:schemeClr val="bg1"/>
                  </a:solidFill>
                  <a:effectLst>
                    <a:outerShdw blurRad="38100" dist="38100" dir="2700000" algn="tl">
                      <a:srgbClr val="000000">
                        <a:alpha val="43137"/>
                      </a:srgbClr>
                    </a:outerShdw>
                  </a:effectLst>
                  <a:latin typeface="微软雅黑"/>
                  <a:ea typeface="微软雅黑"/>
                </a:rPr>
                <a:t>血压</a:t>
              </a:r>
              <a:r>
                <a:rPr lang="zh-CN" altLang="en-US" sz="2000" b="1" dirty="0">
                  <a:solidFill>
                    <a:srgbClr val="FFFF00"/>
                  </a:solidFill>
                  <a:effectLst>
                    <a:outerShdw blurRad="38100" dist="38100" dir="2700000" algn="tl">
                      <a:srgbClr val="000000">
                        <a:alpha val="43137"/>
                      </a:srgbClr>
                    </a:outerShdw>
                  </a:effectLst>
                  <a:latin typeface="微软雅黑"/>
                  <a:ea typeface="微软雅黑"/>
                </a:rPr>
                <a:t>管理</a:t>
              </a:r>
              <a:endParaRPr lang="en-US" altLang="zh-CN" sz="2000" b="1" dirty="0">
                <a:solidFill>
                  <a:srgbClr val="FFFF00"/>
                </a:solidFill>
                <a:effectLst>
                  <a:outerShdw blurRad="38100" dist="38100" dir="2700000" algn="tl">
                    <a:srgbClr val="000000">
                      <a:alpha val="43137"/>
                    </a:srgbClr>
                  </a:outerShdw>
                </a:effectLst>
                <a:latin typeface="微软雅黑"/>
                <a:ea typeface="微软雅黑"/>
              </a:endParaRPr>
            </a:p>
            <a:p>
              <a:pPr algn="ctr">
                <a:lnSpc>
                  <a:spcPct val="120000"/>
                </a:lnSpc>
                <a:defRPr/>
              </a:pPr>
              <a:r>
                <a:rPr lang="zh-CN" altLang="en-US" b="1" dirty="0">
                  <a:solidFill>
                    <a:schemeClr val="bg1"/>
                  </a:solidFill>
                  <a:effectLst>
                    <a:outerShdw blurRad="38100" dist="38100" dir="2700000" algn="tl">
                      <a:srgbClr val="000000">
                        <a:alpha val="43137"/>
                      </a:srgbClr>
                    </a:outerShdw>
                  </a:effectLst>
                  <a:latin typeface="微软雅黑"/>
                  <a:ea typeface="微软雅黑"/>
                </a:rPr>
                <a:t>时代</a:t>
              </a:r>
              <a:endParaRPr lang="en-US" altLang="zh-CN" b="1" dirty="0">
                <a:solidFill>
                  <a:schemeClr val="bg1"/>
                </a:solidFill>
                <a:effectLst>
                  <a:outerShdw blurRad="38100" dist="38100" dir="2700000" algn="tl">
                    <a:srgbClr val="000000">
                      <a:alpha val="43137"/>
                    </a:srgbClr>
                  </a:outerShdw>
                </a:effectLst>
                <a:latin typeface="微软雅黑"/>
                <a:ea typeface="微软雅黑"/>
              </a:endParaRPr>
            </a:p>
            <a:p>
              <a:pPr algn="r">
                <a:lnSpc>
                  <a:spcPct val="120000"/>
                </a:lnSpc>
                <a:spcBef>
                  <a:spcPct val="50000"/>
                </a:spcBef>
                <a:defRPr/>
              </a:pPr>
              <a:r>
                <a:rPr lang="en-US" altLang="zh-CN" b="1" dirty="0">
                  <a:solidFill>
                    <a:schemeClr val="bg1"/>
                  </a:solidFill>
                  <a:ea typeface="宋体" pitchFamily="2" charset="-122"/>
                </a:rPr>
                <a:t>      </a:t>
              </a:r>
            </a:p>
          </p:txBody>
        </p:sp>
      </p:grpSp>
      <p:grpSp>
        <p:nvGrpSpPr>
          <p:cNvPr id="12" name="组合 15"/>
          <p:cNvGrpSpPr>
            <a:grpSpLocks/>
          </p:cNvGrpSpPr>
          <p:nvPr/>
        </p:nvGrpSpPr>
        <p:grpSpPr bwMode="auto">
          <a:xfrm>
            <a:off x="622300" y="2952750"/>
            <a:ext cx="2438400" cy="1785938"/>
            <a:chOff x="622300" y="2952750"/>
            <a:chExt cx="2438400" cy="1785938"/>
          </a:xfrm>
        </p:grpSpPr>
        <p:sp>
          <p:nvSpPr>
            <p:cNvPr id="7" name="AutoShape 6"/>
            <p:cNvSpPr>
              <a:spLocks noChangeArrowheads="1"/>
            </p:cNvSpPr>
            <p:nvPr/>
          </p:nvSpPr>
          <p:spPr bwMode="gray">
            <a:xfrm>
              <a:off x="622300" y="2952750"/>
              <a:ext cx="2438400" cy="1785938"/>
            </a:xfrm>
            <a:prstGeom prst="upArrow">
              <a:avLst>
                <a:gd name="adj1" fmla="val 50000"/>
                <a:gd name="adj2" fmla="val 18667"/>
              </a:avLst>
            </a:prstGeom>
            <a:solidFill>
              <a:srgbClr val="CC0099"/>
            </a:solidFill>
            <a:ln w="19050">
              <a:noFill/>
              <a:miter lim="800000"/>
              <a:headEnd/>
              <a:tailEnd/>
            </a:ln>
            <a:effectLst/>
            <a:scene3d>
              <a:camera prst="legacyPerspectiveBottomRight"/>
              <a:lightRig rig="legacyFlat1" dir="t"/>
            </a:scene3d>
            <a:sp3d extrusionH="430200" contourW="12700" prstMaterial="legacyMatte">
              <a:bevelT w="13500" h="13500" prst="angle"/>
              <a:bevelB w="13500" h="13500" prst="angle"/>
              <a:extrusionClr>
                <a:srgbClr val="CC0099"/>
              </a:extrusionClr>
              <a:contourClr>
                <a:srgbClr val="CC0099"/>
              </a:contourClr>
            </a:sp3d>
          </p:spPr>
          <p:txBody>
            <a:bodyPr wrap="none" anchor="ctr">
              <a:flatTx/>
            </a:bodyPr>
            <a:lstStyle/>
            <a:p>
              <a:pPr fontAlgn="auto">
                <a:spcBef>
                  <a:spcPts val="0"/>
                </a:spcBef>
                <a:spcAft>
                  <a:spcPts val="0"/>
                </a:spcAft>
                <a:defRPr/>
              </a:pPr>
              <a:endParaRPr lang="zh-CN" altLang="en-US" kern="0">
                <a:solidFill>
                  <a:sysClr val="windowText" lastClr="000000"/>
                </a:solidFill>
              </a:endParaRPr>
            </a:p>
          </p:txBody>
        </p:sp>
        <p:sp>
          <p:nvSpPr>
            <p:cNvPr id="14" name="Text Box 13"/>
            <p:cNvSpPr txBox="1">
              <a:spLocks noChangeArrowheads="1"/>
            </p:cNvSpPr>
            <p:nvPr/>
          </p:nvSpPr>
          <p:spPr bwMode="gray">
            <a:xfrm>
              <a:off x="1198563" y="3194050"/>
              <a:ext cx="1252537" cy="1163638"/>
            </a:xfrm>
            <a:prstGeom prst="rect">
              <a:avLst/>
            </a:prstGeom>
            <a:noFill/>
            <a:ln w="9525">
              <a:noFill/>
              <a:miter lim="800000"/>
              <a:headEnd/>
              <a:tailEnd/>
            </a:ln>
          </p:spPr>
          <p:txBody>
            <a:bodyPr>
              <a:spAutoFit/>
            </a:bodyPr>
            <a:lstStyle/>
            <a:p>
              <a:pPr algn="ctr">
                <a:lnSpc>
                  <a:spcPct val="120000"/>
                </a:lnSpc>
                <a:defRPr/>
              </a:pPr>
              <a:r>
                <a:rPr lang="zh-CN" altLang="en-US" b="1" dirty="0">
                  <a:solidFill>
                    <a:schemeClr val="bg1"/>
                  </a:solidFill>
                  <a:effectLst>
                    <a:outerShdw blurRad="38100" dist="38100" dir="2700000" algn="tl">
                      <a:srgbClr val="000000">
                        <a:alpha val="43137"/>
                      </a:srgbClr>
                    </a:outerShdw>
                  </a:effectLst>
                  <a:latin typeface="微软雅黑"/>
                  <a:ea typeface="微软雅黑"/>
                </a:rPr>
                <a:t>～ </a:t>
              </a:r>
              <a:r>
                <a:rPr lang="en-US" altLang="zh-CN" b="1" dirty="0">
                  <a:solidFill>
                    <a:schemeClr val="bg1"/>
                  </a:solidFill>
                  <a:effectLst>
                    <a:outerShdw blurRad="38100" dist="38100" dir="2700000" algn="tl">
                      <a:srgbClr val="000000">
                        <a:alpha val="43137"/>
                      </a:srgbClr>
                    </a:outerShdw>
                  </a:effectLst>
                  <a:latin typeface="微软雅黑"/>
                  <a:ea typeface="微软雅黑"/>
                </a:rPr>
                <a:t>2012</a:t>
              </a:r>
              <a:r>
                <a:rPr lang="zh-CN" altLang="en-US" b="1" dirty="0">
                  <a:solidFill>
                    <a:schemeClr val="bg1"/>
                  </a:solidFill>
                  <a:effectLst>
                    <a:outerShdw blurRad="38100" dist="38100" dir="2700000" algn="tl">
                      <a:srgbClr val="000000">
                        <a:alpha val="43137"/>
                      </a:srgbClr>
                    </a:outerShdw>
                  </a:effectLst>
                  <a:latin typeface="微软雅黑"/>
                  <a:ea typeface="微软雅黑"/>
                </a:rPr>
                <a:t>：</a:t>
              </a:r>
              <a:r>
                <a:rPr lang="zh-CN" altLang="en-US" sz="2000" b="1" dirty="0">
                  <a:solidFill>
                    <a:schemeClr val="bg1"/>
                  </a:solidFill>
                  <a:effectLst>
                    <a:outerShdw blurRad="38100" dist="38100" dir="2700000" algn="tl">
                      <a:srgbClr val="000000">
                        <a:alpha val="43137"/>
                      </a:srgbClr>
                    </a:outerShdw>
                  </a:effectLst>
                  <a:latin typeface="微软雅黑"/>
                  <a:ea typeface="微软雅黑"/>
                </a:rPr>
                <a:t>血压</a:t>
              </a:r>
              <a:r>
                <a:rPr lang="zh-CN" altLang="en-US" sz="2000" b="1" dirty="0">
                  <a:solidFill>
                    <a:srgbClr val="FFC000"/>
                  </a:solidFill>
                  <a:effectLst>
                    <a:outerShdw blurRad="38100" dist="38100" dir="2700000" algn="tl">
                      <a:srgbClr val="000000">
                        <a:alpha val="43137"/>
                      </a:srgbClr>
                    </a:outerShdw>
                  </a:effectLst>
                  <a:latin typeface="微软雅黑"/>
                  <a:ea typeface="微软雅黑"/>
                </a:rPr>
                <a:t>质量</a:t>
              </a:r>
              <a:r>
                <a:rPr lang="zh-CN" altLang="en-US" b="1" dirty="0">
                  <a:solidFill>
                    <a:schemeClr val="bg1"/>
                  </a:solidFill>
                  <a:effectLst>
                    <a:outerShdw blurRad="38100" dist="38100" dir="2700000" algn="tl">
                      <a:srgbClr val="000000">
                        <a:alpha val="43137"/>
                      </a:srgbClr>
                    </a:outerShdw>
                  </a:effectLst>
                  <a:latin typeface="微软雅黑"/>
                  <a:ea typeface="微软雅黑"/>
                </a:rPr>
                <a:t>时代</a:t>
              </a:r>
              <a:endParaRPr lang="en-US" altLang="zh-CN" b="1" dirty="0">
                <a:solidFill>
                  <a:schemeClr val="bg1"/>
                </a:solidFill>
                <a:effectLst>
                  <a:outerShdw blurRad="38100" dist="38100" dir="2700000" algn="tl">
                    <a:srgbClr val="000000">
                      <a:alpha val="43137"/>
                    </a:srgbClr>
                  </a:outerShdw>
                </a:effectLst>
                <a:latin typeface="微软雅黑"/>
                <a:ea typeface="微软雅黑"/>
              </a:endParaRPr>
            </a:p>
          </p:txBody>
        </p:sp>
      </p:grpSp>
      <p:grpSp>
        <p:nvGrpSpPr>
          <p:cNvPr id="16" name="组合 19"/>
          <p:cNvGrpSpPr>
            <a:grpSpLocks/>
          </p:cNvGrpSpPr>
          <p:nvPr/>
        </p:nvGrpSpPr>
        <p:grpSpPr bwMode="auto">
          <a:xfrm>
            <a:off x="41275" y="4341813"/>
            <a:ext cx="2438400" cy="1785937"/>
            <a:chOff x="41275" y="4341813"/>
            <a:chExt cx="2438400" cy="1785937"/>
          </a:xfrm>
        </p:grpSpPr>
        <p:sp>
          <p:nvSpPr>
            <p:cNvPr id="9" name="AutoShape 8"/>
            <p:cNvSpPr>
              <a:spLocks noChangeArrowheads="1"/>
            </p:cNvSpPr>
            <p:nvPr/>
          </p:nvSpPr>
          <p:spPr bwMode="gray">
            <a:xfrm>
              <a:off x="41275" y="4341813"/>
              <a:ext cx="2438400" cy="1785937"/>
            </a:xfrm>
            <a:prstGeom prst="upArrow">
              <a:avLst>
                <a:gd name="adj1" fmla="val 50000"/>
                <a:gd name="adj2" fmla="val 18667"/>
              </a:avLst>
            </a:prstGeom>
            <a:solidFill>
              <a:srgbClr val="0070C0"/>
            </a:soli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rgbClr val="0070C0"/>
              </a:extrusionClr>
            </a:sp3d>
          </p:spPr>
          <p:txBody>
            <a:bodyPr wrap="none" anchor="ctr">
              <a:flatTx/>
            </a:bodyPr>
            <a:lstStyle/>
            <a:p>
              <a:pPr fontAlgn="auto">
                <a:spcBef>
                  <a:spcPts val="0"/>
                </a:spcBef>
                <a:spcAft>
                  <a:spcPts val="0"/>
                </a:spcAft>
                <a:defRPr/>
              </a:pPr>
              <a:endParaRPr lang="zh-CN" altLang="en-US" kern="0">
                <a:solidFill>
                  <a:sysClr val="windowText" lastClr="000000"/>
                </a:solidFill>
              </a:endParaRPr>
            </a:p>
          </p:txBody>
        </p:sp>
        <p:sp>
          <p:nvSpPr>
            <p:cNvPr id="15" name="Text Box 14"/>
            <p:cNvSpPr txBox="1">
              <a:spLocks noChangeArrowheads="1"/>
            </p:cNvSpPr>
            <p:nvPr/>
          </p:nvSpPr>
          <p:spPr bwMode="gray">
            <a:xfrm>
              <a:off x="627063" y="4768850"/>
              <a:ext cx="1214437" cy="1125538"/>
            </a:xfrm>
            <a:prstGeom prst="rect">
              <a:avLst/>
            </a:prstGeom>
            <a:noFill/>
            <a:ln w="9525">
              <a:noFill/>
              <a:miter lim="800000"/>
              <a:headEnd/>
              <a:tailEnd/>
            </a:ln>
          </p:spPr>
          <p:txBody>
            <a:bodyPr>
              <a:spAutoFit/>
            </a:bodyPr>
            <a:lstStyle/>
            <a:p>
              <a:pPr algn="ctr">
                <a:lnSpc>
                  <a:spcPct val="120000"/>
                </a:lnSpc>
                <a:defRPr/>
              </a:pPr>
              <a:r>
                <a:rPr lang="zh-CN" altLang="en-US" b="1" dirty="0">
                  <a:solidFill>
                    <a:schemeClr val="bg1"/>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 </a:t>
              </a:r>
              <a:r>
                <a:rPr lang="en-US" altLang="zh-CN" b="1" dirty="0">
                  <a:solidFill>
                    <a:schemeClr val="bg1"/>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2000</a:t>
              </a:r>
              <a:r>
                <a:rPr lang="zh-CN" altLang="en-US" b="1" dirty="0">
                  <a:solidFill>
                    <a:schemeClr val="bg1"/>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a:t>
              </a:r>
              <a:endParaRPr lang="en-US" altLang="zh-CN" b="1" dirty="0">
                <a:solidFill>
                  <a:schemeClr val="bg1"/>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lnSpc>
                  <a:spcPct val="120000"/>
                </a:lnSpc>
                <a:defRPr/>
              </a:pPr>
              <a:r>
                <a:rPr lang="zh-CN" altLang="en-US" sz="2000" b="1" dirty="0">
                  <a:solidFill>
                    <a:schemeClr val="bg1"/>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血压</a:t>
              </a:r>
              <a:r>
                <a:rPr lang="zh-CN" altLang="en-US" sz="2000" b="1" dirty="0">
                  <a:solidFill>
                    <a:srgbClr val="FFC000"/>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数值</a:t>
              </a:r>
              <a:r>
                <a:rPr lang="zh-CN" altLang="en-US" b="1" dirty="0">
                  <a:solidFill>
                    <a:schemeClr val="bg1"/>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时代</a:t>
              </a:r>
              <a:endParaRPr lang="en-US" altLang="zh-CN" b="1" dirty="0">
                <a:solidFill>
                  <a:schemeClr val="bg1"/>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http://olpaper.xplus.com/papers/ddjkb/20111013/ws101304_2.jpg"/>
          <p:cNvPicPr>
            <a:picLocks noChangeArrowheads="1"/>
          </p:cNvPicPr>
          <p:nvPr/>
        </p:nvPicPr>
        <p:blipFill>
          <a:blip r:embed="rId3" cstate="print"/>
          <a:srcRect/>
          <a:stretch>
            <a:fillRect/>
          </a:stretch>
        </p:blipFill>
        <p:spPr bwMode="auto">
          <a:xfrm>
            <a:off x="3714744" y="2143116"/>
            <a:ext cx="1714500" cy="1500673"/>
          </a:xfrm>
          <a:prstGeom prst="ellipse">
            <a:avLst/>
          </a:prstGeom>
          <a:ln>
            <a:noFill/>
          </a:ln>
          <a:effectLst>
            <a:softEdge rad="112500"/>
          </a:effectLst>
        </p:spPr>
      </p:pic>
      <p:grpSp>
        <p:nvGrpSpPr>
          <p:cNvPr id="2" name="组合 24"/>
          <p:cNvGrpSpPr>
            <a:grpSpLocks/>
          </p:cNvGrpSpPr>
          <p:nvPr/>
        </p:nvGrpSpPr>
        <p:grpSpPr bwMode="auto">
          <a:xfrm>
            <a:off x="357188" y="1571625"/>
            <a:ext cx="2879725" cy="2981325"/>
            <a:chOff x="357158" y="1285860"/>
            <a:chExt cx="2880000" cy="2981344"/>
          </a:xfrm>
        </p:grpSpPr>
        <p:pic>
          <p:nvPicPr>
            <p:cNvPr id="58370" name="Picture 2"/>
            <p:cNvPicPr>
              <a:picLocks noChangeAspect="1" noChangeArrowheads="1"/>
            </p:cNvPicPr>
            <p:nvPr/>
          </p:nvPicPr>
          <p:blipFill>
            <a:blip r:embed="rId4" cstate="print"/>
            <a:srcRect/>
            <a:stretch>
              <a:fillRect/>
            </a:stretch>
          </p:blipFill>
          <p:spPr bwMode="auto">
            <a:xfrm>
              <a:off x="357158" y="1285860"/>
              <a:ext cx="2880000" cy="20944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2548" name="TextBox 122"/>
            <p:cNvSpPr txBox="1">
              <a:spLocks noChangeArrowheads="1"/>
            </p:cNvSpPr>
            <p:nvPr/>
          </p:nvSpPr>
          <p:spPr bwMode="auto">
            <a:xfrm>
              <a:off x="854030" y="3467104"/>
              <a:ext cx="1285875" cy="461962"/>
            </a:xfrm>
            <a:prstGeom prst="rect">
              <a:avLst/>
            </a:prstGeom>
            <a:noFill/>
            <a:ln w="9525">
              <a:noFill/>
              <a:miter lim="800000"/>
              <a:headEnd/>
              <a:tailEnd/>
            </a:ln>
          </p:spPr>
          <p:txBody>
            <a:bodyPr>
              <a:spAutoFit/>
            </a:bodyPr>
            <a:lstStyle/>
            <a:p>
              <a:pPr algn="r"/>
              <a:r>
                <a:rPr lang="zh-CN" altLang="en-US" sz="2400" b="1" dirty="0">
                  <a:latin typeface="Calibri" pitchFamily="34" charset="0"/>
                  <a:ea typeface="微软雅黑" pitchFamily="34" charset="-122"/>
                  <a:cs typeface="Arial" charset="0"/>
                </a:rPr>
                <a:t>医院</a:t>
              </a:r>
            </a:p>
          </p:txBody>
        </p:sp>
        <p:sp>
          <p:nvSpPr>
            <p:cNvPr id="22549" name="TextBox 106"/>
            <p:cNvSpPr txBox="1">
              <a:spLocks noChangeArrowheads="1"/>
            </p:cNvSpPr>
            <p:nvPr/>
          </p:nvSpPr>
          <p:spPr bwMode="auto">
            <a:xfrm>
              <a:off x="714348" y="3929066"/>
              <a:ext cx="1714500" cy="338138"/>
            </a:xfrm>
            <a:prstGeom prst="rect">
              <a:avLst/>
            </a:prstGeom>
            <a:noFill/>
            <a:ln w="9525">
              <a:noFill/>
              <a:miter lim="800000"/>
              <a:headEnd/>
              <a:tailEnd/>
            </a:ln>
          </p:spPr>
          <p:txBody>
            <a:bodyPr>
              <a:spAutoFit/>
            </a:bodyPr>
            <a:lstStyle/>
            <a:p>
              <a:r>
                <a:rPr lang="zh-CN" altLang="en-US" sz="1600" dirty="0">
                  <a:latin typeface="微软雅黑" pitchFamily="34" charset="-122"/>
                  <a:ea typeface="微软雅黑" pitchFamily="34" charset="-122"/>
                </a:rPr>
                <a:t>（医生、护士）</a:t>
              </a:r>
            </a:p>
          </p:txBody>
        </p:sp>
      </p:grpSp>
      <p:grpSp>
        <p:nvGrpSpPr>
          <p:cNvPr id="3" name="组合 25"/>
          <p:cNvGrpSpPr>
            <a:grpSpLocks/>
          </p:cNvGrpSpPr>
          <p:nvPr/>
        </p:nvGrpSpPr>
        <p:grpSpPr bwMode="auto">
          <a:xfrm>
            <a:off x="5929313" y="1500188"/>
            <a:ext cx="2879725" cy="3124200"/>
            <a:chOff x="5929322" y="1214422"/>
            <a:chExt cx="2880000" cy="3124220"/>
          </a:xfrm>
        </p:grpSpPr>
        <p:pic>
          <p:nvPicPr>
            <p:cNvPr id="58371" name="Picture 3"/>
            <p:cNvPicPr>
              <a:picLocks noChangeAspect="1" noChangeArrowheads="1"/>
            </p:cNvPicPr>
            <p:nvPr/>
          </p:nvPicPr>
          <p:blipFill>
            <a:blip r:embed="rId5" cstate="print"/>
            <a:srcRect/>
            <a:stretch>
              <a:fillRect/>
            </a:stretch>
          </p:blipFill>
          <p:spPr bwMode="auto">
            <a:xfrm>
              <a:off x="5929322" y="1214422"/>
              <a:ext cx="2880000" cy="214564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2545" name="TextBox 125"/>
            <p:cNvSpPr txBox="1">
              <a:spLocks noChangeArrowheads="1"/>
            </p:cNvSpPr>
            <p:nvPr/>
          </p:nvSpPr>
          <p:spPr bwMode="auto">
            <a:xfrm>
              <a:off x="7143767" y="3571879"/>
              <a:ext cx="1285875" cy="461963"/>
            </a:xfrm>
            <a:prstGeom prst="rect">
              <a:avLst/>
            </a:prstGeom>
            <a:noFill/>
            <a:ln w="9525">
              <a:noFill/>
              <a:miter lim="800000"/>
              <a:headEnd/>
              <a:tailEnd/>
            </a:ln>
          </p:spPr>
          <p:txBody>
            <a:bodyPr>
              <a:spAutoFit/>
            </a:bodyPr>
            <a:lstStyle/>
            <a:p>
              <a:r>
                <a:rPr lang="zh-CN" altLang="en-US" sz="2400" b="1" dirty="0">
                  <a:latin typeface="Calibri" pitchFamily="34" charset="0"/>
                  <a:ea typeface="微软雅黑" pitchFamily="34" charset="-122"/>
                  <a:cs typeface="Arial" charset="0"/>
                </a:rPr>
                <a:t>社区</a:t>
              </a:r>
            </a:p>
          </p:txBody>
        </p:sp>
        <p:sp>
          <p:nvSpPr>
            <p:cNvPr id="22546" name="TextBox 108"/>
            <p:cNvSpPr txBox="1">
              <a:spLocks noChangeArrowheads="1"/>
            </p:cNvSpPr>
            <p:nvPr/>
          </p:nvSpPr>
          <p:spPr bwMode="auto">
            <a:xfrm>
              <a:off x="7072330" y="4000504"/>
              <a:ext cx="1714500" cy="338138"/>
            </a:xfrm>
            <a:prstGeom prst="rect">
              <a:avLst/>
            </a:prstGeom>
            <a:noFill/>
            <a:ln w="9525">
              <a:noFill/>
              <a:miter lim="800000"/>
              <a:headEnd/>
              <a:tailEnd/>
            </a:ln>
          </p:spPr>
          <p:txBody>
            <a:bodyPr>
              <a:spAutoFit/>
            </a:bodyPr>
            <a:lstStyle/>
            <a:p>
              <a:r>
                <a:rPr lang="zh-CN" altLang="en-US" sz="1600" dirty="0">
                  <a:latin typeface="微软雅黑" pitchFamily="34" charset="-122"/>
                  <a:ea typeface="微软雅黑" pitchFamily="34" charset="-122"/>
                </a:rPr>
                <a:t>（家庭医生）</a:t>
              </a:r>
            </a:p>
          </p:txBody>
        </p:sp>
      </p:grpSp>
      <p:cxnSp>
        <p:nvCxnSpPr>
          <p:cNvPr id="23" name="直接连接符 22"/>
          <p:cNvCxnSpPr/>
          <p:nvPr/>
        </p:nvCxnSpPr>
        <p:spPr>
          <a:xfrm rot="5400000">
            <a:off x="4072731" y="3929857"/>
            <a:ext cx="855663" cy="0"/>
          </a:xfrm>
          <a:prstGeom prst="line">
            <a:avLst/>
          </a:prstGeom>
        </p:spPr>
        <p:style>
          <a:lnRef idx="1">
            <a:schemeClr val="accent1"/>
          </a:lnRef>
          <a:fillRef idx="0">
            <a:schemeClr val="accent1"/>
          </a:fillRef>
          <a:effectRef idx="0">
            <a:schemeClr val="accent1"/>
          </a:effectRef>
          <a:fontRef idx="minor">
            <a:schemeClr val="tx1"/>
          </a:fontRef>
        </p:style>
      </p:cxnSp>
      <p:sp>
        <p:nvSpPr>
          <p:cNvPr id="22534" name="TextBox 106"/>
          <p:cNvSpPr txBox="1">
            <a:spLocks noChangeArrowheads="1"/>
          </p:cNvSpPr>
          <p:nvPr/>
        </p:nvSpPr>
        <p:spPr bwMode="auto">
          <a:xfrm>
            <a:off x="4143375" y="1571625"/>
            <a:ext cx="928688" cy="461963"/>
          </a:xfrm>
          <a:prstGeom prst="rect">
            <a:avLst/>
          </a:prstGeom>
          <a:noFill/>
          <a:ln w="9525">
            <a:noFill/>
            <a:miter lim="800000"/>
            <a:headEnd/>
            <a:tailEnd/>
          </a:ln>
        </p:spPr>
        <p:txBody>
          <a:bodyPr>
            <a:spAutoFit/>
          </a:bodyPr>
          <a:lstStyle/>
          <a:p>
            <a:pPr algn="ctr"/>
            <a:r>
              <a:rPr lang="zh-CN" altLang="en-US" sz="2400" b="1" dirty="0">
                <a:solidFill>
                  <a:srgbClr val="FFFF00"/>
                </a:solidFill>
                <a:latin typeface="微软雅黑" pitchFamily="34" charset="-122"/>
                <a:ea typeface="微软雅黑" pitchFamily="34" charset="-122"/>
              </a:rPr>
              <a:t>患者</a:t>
            </a:r>
          </a:p>
        </p:txBody>
      </p:sp>
      <p:cxnSp>
        <p:nvCxnSpPr>
          <p:cNvPr id="19" name="直接连接符 18"/>
          <p:cNvCxnSpPr>
            <a:stCxn id="8" idx="2"/>
          </p:cNvCxnSpPr>
          <p:nvPr/>
        </p:nvCxnSpPr>
        <p:spPr>
          <a:xfrm rot="10800000">
            <a:off x="3214688" y="2857500"/>
            <a:ext cx="500062" cy="36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6"/>
          </p:cNvCxnSpPr>
          <p:nvPr/>
        </p:nvCxnSpPr>
        <p:spPr>
          <a:xfrm flipV="1">
            <a:off x="5429250" y="2786063"/>
            <a:ext cx="500063" cy="1079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组合 26"/>
          <p:cNvGrpSpPr>
            <a:grpSpLocks/>
          </p:cNvGrpSpPr>
          <p:nvPr/>
        </p:nvGrpSpPr>
        <p:grpSpPr bwMode="auto">
          <a:xfrm>
            <a:off x="3000375" y="4000500"/>
            <a:ext cx="4286250" cy="2571750"/>
            <a:chOff x="3000364" y="3714752"/>
            <a:chExt cx="4286280" cy="2571768"/>
          </a:xfrm>
        </p:grpSpPr>
        <p:sp>
          <p:nvSpPr>
            <p:cNvPr id="22541" name="TextBox 123"/>
            <p:cNvSpPr txBox="1">
              <a:spLocks noChangeArrowheads="1"/>
            </p:cNvSpPr>
            <p:nvPr/>
          </p:nvSpPr>
          <p:spPr bwMode="auto">
            <a:xfrm>
              <a:off x="5643581" y="5519758"/>
              <a:ext cx="1285875" cy="461962"/>
            </a:xfrm>
            <a:prstGeom prst="rect">
              <a:avLst/>
            </a:prstGeom>
            <a:noFill/>
            <a:ln w="9525">
              <a:noFill/>
              <a:miter lim="800000"/>
              <a:headEnd/>
              <a:tailEnd/>
            </a:ln>
          </p:spPr>
          <p:txBody>
            <a:bodyPr>
              <a:spAutoFit/>
            </a:bodyPr>
            <a:lstStyle/>
            <a:p>
              <a:r>
                <a:rPr lang="zh-CN" altLang="en-US" sz="2400" b="1" dirty="0">
                  <a:latin typeface="Calibri" pitchFamily="34" charset="0"/>
                  <a:ea typeface="微软雅黑" pitchFamily="34" charset="-122"/>
                  <a:cs typeface="Arial" charset="0"/>
                </a:rPr>
                <a:t>家庭</a:t>
              </a:r>
            </a:p>
          </p:txBody>
        </p:sp>
        <p:sp>
          <p:nvSpPr>
            <p:cNvPr id="22542" name="TextBox 107"/>
            <p:cNvSpPr txBox="1">
              <a:spLocks noChangeArrowheads="1"/>
            </p:cNvSpPr>
            <p:nvPr/>
          </p:nvSpPr>
          <p:spPr bwMode="auto">
            <a:xfrm>
              <a:off x="5572144" y="5948383"/>
              <a:ext cx="1714500" cy="338137"/>
            </a:xfrm>
            <a:prstGeom prst="rect">
              <a:avLst/>
            </a:prstGeom>
            <a:noFill/>
            <a:ln w="9525">
              <a:noFill/>
              <a:miter lim="800000"/>
              <a:headEnd/>
              <a:tailEnd/>
            </a:ln>
          </p:spPr>
          <p:txBody>
            <a:bodyPr>
              <a:spAutoFit/>
            </a:bodyPr>
            <a:lstStyle/>
            <a:p>
              <a:r>
                <a:rPr lang="zh-CN" altLang="en-US" sz="1600" dirty="0">
                  <a:latin typeface="微软雅黑" pitchFamily="34" charset="-122"/>
                  <a:ea typeface="微软雅黑" pitchFamily="34" charset="-122"/>
                </a:rPr>
                <a:t>（患者、家人）</a:t>
              </a:r>
            </a:p>
          </p:txBody>
        </p:sp>
        <p:pic>
          <p:nvPicPr>
            <p:cNvPr id="58372" name="Picture 4"/>
            <p:cNvPicPr>
              <a:picLocks noChangeAspect="1" noChangeArrowheads="1"/>
            </p:cNvPicPr>
            <p:nvPr/>
          </p:nvPicPr>
          <p:blipFill>
            <a:blip r:embed="rId6" cstate="print"/>
            <a:srcRect/>
            <a:stretch>
              <a:fillRect/>
            </a:stretch>
          </p:blipFill>
          <p:spPr bwMode="auto">
            <a:xfrm>
              <a:off x="3000364" y="3714752"/>
              <a:ext cx="2880000" cy="23589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28" name="矩形 27"/>
          <p:cNvSpPr>
            <a:spLocks noChangeArrowheads="1"/>
          </p:cNvSpPr>
          <p:nvPr/>
        </p:nvSpPr>
        <p:spPr bwMode="auto">
          <a:xfrm>
            <a:off x="1378211" y="3214688"/>
            <a:ext cx="7416800" cy="769937"/>
          </a:xfrm>
          <a:prstGeom prst="rect">
            <a:avLst/>
          </a:prstGeom>
          <a:noFill/>
          <a:ln w="9525">
            <a:noFill/>
            <a:miter lim="800000"/>
            <a:headEnd/>
            <a:tailEnd/>
          </a:ln>
        </p:spPr>
        <p:txBody>
          <a:bodyPr wrap="none">
            <a:spAutoFit/>
          </a:bodyPr>
          <a:lstStyle/>
          <a:p>
            <a:r>
              <a:rPr lang="zh-CN" altLang="en-US" sz="4400" b="1" dirty="0">
                <a:latin typeface="微软雅黑" pitchFamily="34" charset="-122"/>
                <a:ea typeface="微软雅黑" pitchFamily="34" charset="-122"/>
              </a:rPr>
              <a:t>（</a:t>
            </a:r>
            <a:r>
              <a:rPr lang="zh-CN" altLang="en-US" sz="4000" b="1" dirty="0">
                <a:latin typeface="微软雅黑" pitchFamily="34" charset="-122"/>
                <a:ea typeface="微软雅黑" pitchFamily="34" charset="-122"/>
              </a:rPr>
              <a:t>以患者为中心，全方位管理）</a:t>
            </a:r>
          </a:p>
        </p:txBody>
      </p:sp>
      <p:sp>
        <p:nvSpPr>
          <p:cNvPr id="22539" name="矩形 7"/>
          <p:cNvSpPr>
            <a:spLocks noChangeArrowheads="1"/>
          </p:cNvSpPr>
          <p:nvPr/>
        </p:nvSpPr>
        <p:spPr bwMode="auto">
          <a:xfrm>
            <a:off x="0" y="6581775"/>
            <a:ext cx="4572000" cy="276225"/>
          </a:xfrm>
          <a:prstGeom prst="rect">
            <a:avLst/>
          </a:prstGeom>
          <a:noFill/>
          <a:ln w="9525">
            <a:noFill/>
            <a:miter lim="800000"/>
            <a:headEnd/>
            <a:tailEnd/>
          </a:ln>
        </p:spPr>
        <p:txBody>
          <a:bodyPr>
            <a:spAutoFit/>
          </a:bodyPr>
          <a:lstStyle/>
          <a:p>
            <a:r>
              <a:rPr lang="en-US" altLang="zh-CN" sz="1200">
                <a:solidFill>
                  <a:schemeClr val="bg1"/>
                </a:solidFill>
                <a:cs typeface="Arial" charset="0"/>
              </a:rPr>
              <a:t>Journal of Hypertension 2013, 31:1281–1357</a:t>
            </a:r>
          </a:p>
        </p:txBody>
      </p:sp>
      <p:sp>
        <p:nvSpPr>
          <p:cNvPr id="22540" name="标题 2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mtClean="0"/>
              <a:t>血压管理时代更新要点</a:t>
            </a:r>
            <a:r>
              <a:rPr lang="en-US" altLang="zh-CN" smtClean="0"/>
              <a:t>—</a:t>
            </a:r>
            <a:r>
              <a:rPr lang="zh-CN" altLang="en-US" smtClean="0"/>
              <a:t>：</a:t>
            </a:r>
            <a:r>
              <a:rPr lang="zh-CN" altLang="en-US" smtClean="0">
                <a:solidFill>
                  <a:srgbClr val="FFFF00"/>
                </a:solidFill>
              </a:rPr>
              <a:t>社会化管理</a:t>
            </a:r>
            <a:endParaRPr lang="zh-CN" altLang="en-US"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xit" presetSubtype="32" fill="hold" nodeType="clickEffect">
                                  <p:stCondLst>
                                    <p:cond delay="0"/>
                                  </p:stCondLst>
                                  <p:childTnLst>
                                    <p:anim calcmode="lin" valueType="num">
                                      <p:cBhvr>
                                        <p:cTn id="42" dur="500"/>
                                        <p:tgtEl>
                                          <p:spTgt spid="2"/>
                                        </p:tgtEl>
                                        <p:attrNameLst>
                                          <p:attrName>ppt_w</p:attrName>
                                        </p:attrNameLst>
                                      </p:cBhvr>
                                      <p:tavLst>
                                        <p:tav tm="0">
                                          <p:val>
                                            <p:strVal val="ppt_w"/>
                                          </p:val>
                                        </p:tav>
                                        <p:tav tm="100000">
                                          <p:val>
                                            <p:fltVal val="0"/>
                                          </p:val>
                                        </p:tav>
                                      </p:tavLst>
                                    </p:anim>
                                    <p:anim calcmode="lin" valueType="num">
                                      <p:cBhvr>
                                        <p:cTn id="43" dur="500"/>
                                        <p:tgtEl>
                                          <p:spTgt spid="2"/>
                                        </p:tgtEl>
                                        <p:attrNameLst>
                                          <p:attrName>ppt_h</p:attrName>
                                        </p:attrNameLst>
                                      </p:cBhvr>
                                      <p:tavLst>
                                        <p:tav tm="0">
                                          <p:val>
                                            <p:strVal val="ppt_h"/>
                                          </p:val>
                                        </p:tav>
                                        <p:tav tm="100000">
                                          <p:val>
                                            <p:fltVal val="0"/>
                                          </p:val>
                                        </p:tav>
                                      </p:tavLst>
                                    </p:anim>
                                    <p:set>
                                      <p:cBhvr>
                                        <p:cTn id="44" dur="1" fill="hold">
                                          <p:stCondLst>
                                            <p:cond delay="499"/>
                                          </p:stCondLst>
                                        </p:cTn>
                                        <p:tgtEl>
                                          <p:spTgt spid="2"/>
                                        </p:tgtEl>
                                        <p:attrNameLst>
                                          <p:attrName>style.visibility</p:attrName>
                                        </p:attrNameLst>
                                      </p:cBhvr>
                                      <p:to>
                                        <p:strVal val="hidden"/>
                                      </p:to>
                                    </p:set>
                                  </p:childTnLst>
                                </p:cTn>
                              </p:par>
                              <p:par>
                                <p:cTn id="45" presetID="23" presetClass="exit" presetSubtype="32" fill="hold" nodeType="withEffect">
                                  <p:stCondLst>
                                    <p:cond delay="0"/>
                                  </p:stCondLst>
                                  <p:childTnLst>
                                    <p:anim calcmode="lin" valueType="num">
                                      <p:cBhvr>
                                        <p:cTn id="46" dur="500"/>
                                        <p:tgtEl>
                                          <p:spTgt spid="3"/>
                                        </p:tgtEl>
                                        <p:attrNameLst>
                                          <p:attrName>ppt_w</p:attrName>
                                        </p:attrNameLst>
                                      </p:cBhvr>
                                      <p:tavLst>
                                        <p:tav tm="0">
                                          <p:val>
                                            <p:strVal val="ppt_w"/>
                                          </p:val>
                                        </p:tav>
                                        <p:tav tm="100000">
                                          <p:val>
                                            <p:fltVal val="0"/>
                                          </p:val>
                                        </p:tav>
                                      </p:tavLst>
                                    </p:anim>
                                    <p:anim calcmode="lin" valueType="num">
                                      <p:cBhvr>
                                        <p:cTn id="47" dur="500"/>
                                        <p:tgtEl>
                                          <p:spTgt spid="3"/>
                                        </p:tgtEl>
                                        <p:attrNameLst>
                                          <p:attrName>ppt_h</p:attrName>
                                        </p:attrNameLst>
                                      </p:cBhvr>
                                      <p:tavLst>
                                        <p:tav tm="0">
                                          <p:val>
                                            <p:strVal val="ppt_h"/>
                                          </p:val>
                                        </p:tav>
                                        <p:tav tm="100000">
                                          <p:val>
                                            <p:fltVal val="0"/>
                                          </p:val>
                                        </p:tav>
                                      </p:tavLst>
                                    </p:anim>
                                    <p:set>
                                      <p:cBhvr>
                                        <p:cTn id="48" dur="1" fill="hold">
                                          <p:stCondLst>
                                            <p:cond delay="499"/>
                                          </p:stCondLst>
                                        </p:cTn>
                                        <p:tgtEl>
                                          <p:spTgt spid="3"/>
                                        </p:tgtEl>
                                        <p:attrNameLst>
                                          <p:attrName>style.visibility</p:attrName>
                                        </p:attrNameLst>
                                      </p:cBhvr>
                                      <p:to>
                                        <p:strVal val="hidden"/>
                                      </p:to>
                                    </p:set>
                                  </p:childTnLst>
                                </p:cTn>
                              </p:par>
                              <p:par>
                                <p:cTn id="49" presetID="23" presetClass="exit" presetSubtype="32" fill="hold" nodeType="withEffect">
                                  <p:stCondLst>
                                    <p:cond delay="0"/>
                                  </p:stCondLst>
                                  <p:childTnLst>
                                    <p:anim calcmode="lin" valueType="num">
                                      <p:cBhvr>
                                        <p:cTn id="50" dur="500"/>
                                        <p:tgtEl>
                                          <p:spTgt spid="23"/>
                                        </p:tgtEl>
                                        <p:attrNameLst>
                                          <p:attrName>ppt_w</p:attrName>
                                        </p:attrNameLst>
                                      </p:cBhvr>
                                      <p:tavLst>
                                        <p:tav tm="0">
                                          <p:val>
                                            <p:strVal val="ppt_w"/>
                                          </p:val>
                                        </p:tav>
                                        <p:tav tm="100000">
                                          <p:val>
                                            <p:fltVal val="0"/>
                                          </p:val>
                                        </p:tav>
                                      </p:tavLst>
                                    </p:anim>
                                    <p:anim calcmode="lin" valueType="num">
                                      <p:cBhvr>
                                        <p:cTn id="51" dur="500"/>
                                        <p:tgtEl>
                                          <p:spTgt spid="23"/>
                                        </p:tgtEl>
                                        <p:attrNameLst>
                                          <p:attrName>ppt_h</p:attrName>
                                        </p:attrNameLst>
                                      </p:cBhvr>
                                      <p:tavLst>
                                        <p:tav tm="0">
                                          <p:val>
                                            <p:strVal val="ppt_h"/>
                                          </p:val>
                                        </p:tav>
                                        <p:tav tm="100000">
                                          <p:val>
                                            <p:fltVal val="0"/>
                                          </p:val>
                                        </p:tav>
                                      </p:tavLst>
                                    </p:anim>
                                    <p:set>
                                      <p:cBhvr>
                                        <p:cTn id="52" dur="1" fill="hold">
                                          <p:stCondLst>
                                            <p:cond delay="499"/>
                                          </p:stCondLst>
                                        </p:cTn>
                                        <p:tgtEl>
                                          <p:spTgt spid="23"/>
                                        </p:tgtEl>
                                        <p:attrNameLst>
                                          <p:attrName>style.visibility</p:attrName>
                                        </p:attrNameLst>
                                      </p:cBhvr>
                                      <p:to>
                                        <p:strVal val="hidden"/>
                                      </p:to>
                                    </p:set>
                                  </p:childTnLst>
                                </p:cTn>
                              </p:par>
                              <p:par>
                                <p:cTn id="53" presetID="23" presetClass="exit" presetSubtype="32" fill="hold" nodeType="withEffect">
                                  <p:stCondLst>
                                    <p:cond delay="0"/>
                                  </p:stCondLst>
                                  <p:childTnLst>
                                    <p:anim calcmode="lin" valueType="num">
                                      <p:cBhvr>
                                        <p:cTn id="54" dur="500"/>
                                        <p:tgtEl>
                                          <p:spTgt spid="4"/>
                                        </p:tgtEl>
                                        <p:attrNameLst>
                                          <p:attrName>ppt_w</p:attrName>
                                        </p:attrNameLst>
                                      </p:cBhvr>
                                      <p:tavLst>
                                        <p:tav tm="0">
                                          <p:val>
                                            <p:strVal val="ppt_w"/>
                                          </p:val>
                                        </p:tav>
                                        <p:tav tm="100000">
                                          <p:val>
                                            <p:fltVal val="0"/>
                                          </p:val>
                                        </p:tav>
                                      </p:tavLst>
                                    </p:anim>
                                    <p:anim calcmode="lin" valueType="num">
                                      <p:cBhvr>
                                        <p:cTn id="55" dur="500"/>
                                        <p:tgtEl>
                                          <p:spTgt spid="4"/>
                                        </p:tgtEl>
                                        <p:attrNameLst>
                                          <p:attrName>ppt_h</p:attrName>
                                        </p:attrNameLst>
                                      </p:cBhvr>
                                      <p:tavLst>
                                        <p:tav tm="0">
                                          <p:val>
                                            <p:strVal val="ppt_h"/>
                                          </p:val>
                                        </p:tav>
                                        <p:tav tm="100000">
                                          <p:val>
                                            <p:fltVal val="0"/>
                                          </p:val>
                                        </p:tav>
                                      </p:tavLst>
                                    </p:anim>
                                    <p:set>
                                      <p:cBhvr>
                                        <p:cTn id="56" dur="1" fill="hold">
                                          <p:stCondLst>
                                            <p:cond delay="499"/>
                                          </p:stCondLst>
                                        </p:cTn>
                                        <p:tgtEl>
                                          <p:spTgt spid="4"/>
                                        </p:tgtEl>
                                        <p:attrNameLst>
                                          <p:attrName>style.visibility</p:attrName>
                                        </p:attrNameLst>
                                      </p:cBhvr>
                                      <p:to>
                                        <p:strVal val="hidden"/>
                                      </p:to>
                                    </p:set>
                                  </p:childTnLst>
                                </p:cTn>
                              </p:par>
                              <p:par>
                                <p:cTn id="57" presetID="23" presetClass="exit" presetSubtype="32" fill="hold" nodeType="withEffect">
                                  <p:stCondLst>
                                    <p:cond delay="0"/>
                                  </p:stCondLst>
                                  <p:childTnLst>
                                    <p:anim calcmode="lin" valueType="num">
                                      <p:cBhvr>
                                        <p:cTn id="58" dur="500"/>
                                        <p:tgtEl>
                                          <p:spTgt spid="19"/>
                                        </p:tgtEl>
                                        <p:attrNameLst>
                                          <p:attrName>ppt_w</p:attrName>
                                        </p:attrNameLst>
                                      </p:cBhvr>
                                      <p:tavLst>
                                        <p:tav tm="0">
                                          <p:val>
                                            <p:strVal val="ppt_w"/>
                                          </p:val>
                                        </p:tav>
                                        <p:tav tm="100000">
                                          <p:val>
                                            <p:fltVal val="0"/>
                                          </p:val>
                                        </p:tav>
                                      </p:tavLst>
                                    </p:anim>
                                    <p:anim calcmode="lin" valueType="num">
                                      <p:cBhvr>
                                        <p:cTn id="59" dur="500"/>
                                        <p:tgtEl>
                                          <p:spTgt spid="19"/>
                                        </p:tgtEl>
                                        <p:attrNameLst>
                                          <p:attrName>ppt_h</p:attrName>
                                        </p:attrNameLst>
                                      </p:cBhvr>
                                      <p:tavLst>
                                        <p:tav tm="0">
                                          <p:val>
                                            <p:strVal val="ppt_h"/>
                                          </p:val>
                                        </p:tav>
                                        <p:tav tm="100000">
                                          <p:val>
                                            <p:fltVal val="0"/>
                                          </p:val>
                                        </p:tav>
                                      </p:tavLst>
                                    </p:anim>
                                    <p:set>
                                      <p:cBhvr>
                                        <p:cTn id="60" dur="1" fill="hold">
                                          <p:stCondLst>
                                            <p:cond delay="499"/>
                                          </p:stCondLst>
                                        </p:cTn>
                                        <p:tgtEl>
                                          <p:spTgt spid="19"/>
                                        </p:tgtEl>
                                        <p:attrNameLst>
                                          <p:attrName>style.visibility</p:attrName>
                                        </p:attrNameLst>
                                      </p:cBhvr>
                                      <p:to>
                                        <p:strVal val="hidden"/>
                                      </p:to>
                                    </p:set>
                                  </p:childTnLst>
                                </p:cTn>
                              </p:par>
                              <p:par>
                                <p:cTn id="61" presetID="23" presetClass="exit" presetSubtype="32" fill="hold" nodeType="withEffect">
                                  <p:stCondLst>
                                    <p:cond delay="0"/>
                                  </p:stCondLst>
                                  <p:childTnLst>
                                    <p:anim calcmode="lin" valueType="num">
                                      <p:cBhvr>
                                        <p:cTn id="62" dur="500"/>
                                        <p:tgtEl>
                                          <p:spTgt spid="21"/>
                                        </p:tgtEl>
                                        <p:attrNameLst>
                                          <p:attrName>ppt_w</p:attrName>
                                        </p:attrNameLst>
                                      </p:cBhvr>
                                      <p:tavLst>
                                        <p:tav tm="0">
                                          <p:val>
                                            <p:strVal val="ppt_w"/>
                                          </p:val>
                                        </p:tav>
                                        <p:tav tm="100000">
                                          <p:val>
                                            <p:fltVal val="0"/>
                                          </p:val>
                                        </p:tav>
                                      </p:tavLst>
                                    </p:anim>
                                    <p:anim calcmode="lin" valueType="num">
                                      <p:cBhvr>
                                        <p:cTn id="63" dur="500"/>
                                        <p:tgtEl>
                                          <p:spTgt spid="21"/>
                                        </p:tgtEl>
                                        <p:attrNameLst>
                                          <p:attrName>ppt_h</p:attrName>
                                        </p:attrNameLst>
                                      </p:cBhvr>
                                      <p:tavLst>
                                        <p:tav tm="0">
                                          <p:val>
                                            <p:strVal val="ppt_h"/>
                                          </p:val>
                                        </p:tav>
                                        <p:tav tm="100000">
                                          <p:val>
                                            <p:fltVal val="0"/>
                                          </p:val>
                                        </p:tav>
                                      </p:tavLst>
                                    </p:anim>
                                    <p:set>
                                      <p:cBhvr>
                                        <p:cTn id="64" dur="1" fill="hold">
                                          <p:stCondLst>
                                            <p:cond delay="499"/>
                                          </p:stCondLst>
                                        </p:cTn>
                                        <p:tgtEl>
                                          <p:spTgt spid="2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1000"/>
                                        <p:tgtEl>
                                          <p:spTgt spid="28"/>
                                        </p:tgtEl>
                                      </p:cBhvr>
                                    </p:animEffect>
                                    <p:anim calcmode="lin" valueType="num">
                                      <p:cBhvr>
                                        <p:cTn id="70" dur="1000" fill="hold"/>
                                        <p:tgtEl>
                                          <p:spTgt spid="28"/>
                                        </p:tgtEl>
                                        <p:attrNameLst>
                                          <p:attrName>ppt_x</p:attrName>
                                        </p:attrNameLst>
                                      </p:cBhvr>
                                      <p:tavLst>
                                        <p:tav tm="0">
                                          <p:val>
                                            <p:strVal val="#ppt_x"/>
                                          </p:val>
                                        </p:tav>
                                        <p:tav tm="100000">
                                          <p:val>
                                            <p:strVal val="#ppt_x"/>
                                          </p:val>
                                        </p:tav>
                                      </p:tavLst>
                                    </p:anim>
                                    <p:anim calcmode="lin" valueType="num">
                                      <p:cBhvr>
                                        <p:cTn id="7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285750"/>
            <a:ext cx="8501062" cy="922338"/>
          </a:xfrm>
        </p:spPr>
        <p:txBody>
          <a:bodyPr/>
          <a:lstStyle/>
          <a:p>
            <a:pPr>
              <a:defRPr/>
            </a:pPr>
            <a:r>
              <a:rPr lang="zh-CN" altLang="en-US" dirty="0" smtClean="0"/>
              <a:t>血压管理时代更新要点二：强调家庭血压</a:t>
            </a:r>
            <a:endParaRPr lang="zh-CN" altLang="en-US" dirty="0"/>
          </a:p>
        </p:txBody>
      </p:sp>
      <p:pic>
        <p:nvPicPr>
          <p:cNvPr id="96258" name="Picture 2"/>
          <p:cNvPicPr>
            <a:picLocks noGrp="1" noChangeAspect="1" noChangeArrowheads="1"/>
          </p:cNvPicPr>
          <p:nvPr>
            <p:ph idx="1"/>
          </p:nvPr>
        </p:nvPicPr>
        <p:blipFill>
          <a:blip r:embed="rId2" cstate="print"/>
          <a:stretch>
            <a:fillRect/>
          </a:stretch>
        </p:blipFill>
        <p:spPr bwMode="auto">
          <a:xfrm>
            <a:off x="285720" y="1285860"/>
            <a:ext cx="4748610" cy="335758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3556" name="TextBox 5"/>
          <p:cNvSpPr txBox="1">
            <a:spLocks noChangeArrowheads="1"/>
          </p:cNvSpPr>
          <p:nvPr/>
        </p:nvSpPr>
        <p:spPr bwMode="auto">
          <a:xfrm>
            <a:off x="5500688" y="1357313"/>
            <a:ext cx="3286125" cy="4524375"/>
          </a:xfrm>
          <a:prstGeom prst="rect">
            <a:avLst/>
          </a:prstGeom>
          <a:noFill/>
          <a:ln w="9525">
            <a:noFill/>
            <a:miter lim="800000"/>
            <a:headEnd/>
            <a:tailEnd/>
          </a:ln>
        </p:spPr>
        <p:txBody>
          <a:bodyPr>
            <a:spAutoFit/>
          </a:bodyPr>
          <a:lstStyle/>
          <a:p>
            <a:pPr marL="360363" indent="-360363">
              <a:buFont typeface="Arial" charset="0"/>
              <a:buChar char="•"/>
            </a:pPr>
            <a:r>
              <a:rPr lang="zh-CN" altLang="en-US" sz="2400" dirty="0">
                <a:ea typeface="微软雅黑" pitchFamily="34" charset="-122"/>
                <a:cs typeface="Arial" charset="0"/>
              </a:rPr>
              <a:t>家庭血压比诊室血压更准确预测靶器官损害，尤其</a:t>
            </a:r>
            <a:r>
              <a:rPr lang="en-US" altLang="zh-CN" sz="2400" dirty="0">
                <a:ea typeface="微软雅黑" pitchFamily="34" charset="-122"/>
                <a:cs typeface="Arial" charset="0"/>
              </a:rPr>
              <a:t>LVH,</a:t>
            </a:r>
            <a:r>
              <a:rPr lang="zh-CN" altLang="en-US" sz="2400" dirty="0">
                <a:ea typeface="微软雅黑" pitchFamily="34" charset="-122"/>
                <a:cs typeface="Arial" charset="0"/>
              </a:rPr>
              <a:t>近来大量前瞻性研究的荟萃分析显示家庭血压更能预测心血管患病率及死亡率。</a:t>
            </a:r>
            <a:endParaRPr lang="en-US" altLang="zh-CN" sz="2400" dirty="0">
              <a:ea typeface="微软雅黑" pitchFamily="34" charset="-122"/>
              <a:cs typeface="Arial" charset="0"/>
            </a:endParaRPr>
          </a:p>
          <a:p>
            <a:pPr marL="360363" indent="-360363">
              <a:buFont typeface="Arial" charset="0"/>
              <a:buChar char="•"/>
            </a:pPr>
            <a:endParaRPr lang="en-US" altLang="zh-CN" sz="2400" dirty="0">
              <a:ea typeface="微软雅黑" pitchFamily="34" charset="-122"/>
              <a:cs typeface="Arial" charset="0"/>
            </a:endParaRPr>
          </a:p>
          <a:p>
            <a:pPr marL="360363" indent="-360363">
              <a:buFont typeface="Arial" charset="0"/>
              <a:buChar char="•"/>
            </a:pPr>
            <a:r>
              <a:rPr lang="zh-CN" altLang="en-US" sz="2400" dirty="0">
                <a:ea typeface="微软雅黑" pitchFamily="34" charset="-122"/>
                <a:cs typeface="Arial" charset="0"/>
              </a:rPr>
              <a:t>避免白大衣性高血压和发现隐匿性高血压</a:t>
            </a:r>
          </a:p>
        </p:txBody>
      </p:sp>
      <p:pic>
        <p:nvPicPr>
          <p:cNvPr id="96259" name="Picture 3"/>
          <p:cNvPicPr>
            <a:picLocks noChangeAspect="1" noChangeArrowheads="1"/>
          </p:cNvPicPr>
          <p:nvPr/>
        </p:nvPicPr>
        <p:blipFill>
          <a:blip r:embed="rId3" cstate="print"/>
          <a:srcRect/>
          <a:stretch>
            <a:fillRect/>
          </a:stretch>
        </p:blipFill>
        <p:spPr bwMode="auto">
          <a:xfrm>
            <a:off x="285720" y="4838719"/>
            <a:ext cx="4786346" cy="13049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3558" name="矩形 7"/>
          <p:cNvSpPr>
            <a:spLocks noChangeArrowheads="1"/>
          </p:cNvSpPr>
          <p:nvPr/>
        </p:nvSpPr>
        <p:spPr bwMode="auto">
          <a:xfrm>
            <a:off x="0" y="6581775"/>
            <a:ext cx="4572000" cy="276225"/>
          </a:xfrm>
          <a:prstGeom prst="rect">
            <a:avLst/>
          </a:prstGeom>
          <a:noFill/>
          <a:ln w="9525">
            <a:noFill/>
            <a:miter lim="800000"/>
            <a:headEnd/>
            <a:tailEnd/>
          </a:ln>
        </p:spPr>
        <p:txBody>
          <a:bodyPr>
            <a:spAutoFit/>
          </a:bodyPr>
          <a:lstStyle/>
          <a:p>
            <a:r>
              <a:rPr lang="en-US" altLang="zh-CN" sz="1200" dirty="0"/>
              <a:t>Journal of Hypertension 2013, 31:1281–1357</a:t>
            </a: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50"/>
            <a:ext cx="8229600" cy="922338"/>
          </a:xfrm>
        </p:spPr>
        <p:txBody>
          <a:bodyPr/>
          <a:lstStyle/>
          <a:p>
            <a:pPr>
              <a:defRPr/>
            </a:pPr>
            <a:r>
              <a:rPr lang="zh-CN" altLang="en-US" dirty="0" smtClean="0"/>
              <a:t>血压管理时代更新要点三：血压目标值</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500034" y="1500174"/>
            <a:ext cx="7358113" cy="414340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椭圆 4"/>
          <p:cNvSpPr/>
          <p:nvPr/>
        </p:nvSpPr>
        <p:spPr>
          <a:xfrm rot="20968129">
            <a:off x="584200" y="2452688"/>
            <a:ext cx="1857375" cy="3635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流程图: 多文档 8"/>
          <p:cNvSpPr/>
          <p:nvPr/>
        </p:nvSpPr>
        <p:spPr>
          <a:xfrm>
            <a:off x="3428992" y="3429000"/>
            <a:ext cx="5000660" cy="3000396"/>
          </a:xfrm>
          <a:prstGeom prst="flowChartMultidocument">
            <a:avLst/>
          </a:prstGeom>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2800" b="1" u="sng" dirty="0">
                <a:solidFill>
                  <a:srgbClr val="FF0000"/>
                </a:solidFill>
                <a:latin typeface="华文行楷" pitchFamily="2" charset="-122"/>
                <a:ea typeface="华文行楷" pitchFamily="2" charset="-122"/>
                <a:cs typeface="Arial" pitchFamily="34" charset="0"/>
              </a:rPr>
              <a:t>血压目标值</a:t>
            </a:r>
            <a:r>
              <a:rPr lang="zh-CN" altLang="en-US" sz="2800" b="1" dirty="0">
                <a:solidFill>
                  <a:schemeClr val="tx1"/>
                </a:solidFill>
                <a:latin typeface="华文行楷" pitchFamily="2" charset="-122"/>
                <a:ea typeface="华文行楷" pitchFamily="2" charset="-122"/>
                <a:cs typeface="Arial" pitchFamily="34" charset="0"/>
              </a:rPr>
              <a:t>：更多循证医学标准，心血管高危和低危患者统一目标值</a:t>
            </a:r>
            <a:endParaRPr lang="en-US" altLang="zh-CN" sz="2800" b="1" dirty="0">
              <a:solidFill>
                <a:schemeClr val="tx1"/>
              </a:solidFill>
              <a:latin typeface="华文行楷" pitchFamily="2" charset="-122"/>
              <a:ea typeface="华文行楷" pitchFamily="2" charset="-122"/>
              <a:cs typeface="Arial" pitchFamily="34" charset="0"/>
            </a:endParaRPr>
          </a:p>
          <a:p>
            <a:pPr>
              <a:defRPr/>
            </a:pPr>
            <a:r>
              <a:rPr lang="zh-CN" altLang="en-US" sz="2800" b="1" u="sng" dirty="0">
                <a:solidFill>
                  <a:srgbClr val="FF0000"/>
                </a:solidFill>
                <a:latin typeface="华文行楷" pitchFamily="2" charset="-122"/>
                <a:ea typeface="华文行楷" pitchFamily="2" charset="-122"/>
                <a:cs typeface="Arial" pitchFamily="34" charset="0"/>
              </a:rPr>
              <a:t>＜</a:t>
            </a:r>
            <a:r>
              <a:rPr lang="en-US" altLang="zh-CN" sz="2800" b="1" u="sng" dirty="0">
                <a:solidFill>
                  <a:srgbClr val="FF0000"/>
                </a:solidFill>
                <a:latin typeface="华文行楷" pitchFamily="2" charset="-122"/>
                <a:ea typeface="华文行楷" pitchFamily="2" charset="-122"/>
                <a:cs typeface="Arial" pitchFamily="34" charset="0"/>
              </a:rPr>
              <a:t>140mmHg</a:t>
            </a:r>
            <a:r>
              <a:rPr lang="en-US" altLang="zh-CN" sz="2800" b="1" dirty="0">
                <a:solidFill>
                  <a:schemeClr val="tx1"/>
                </a:solidFill>
                <a:latin typeface="华文行楷" pitchFamily="2" charset="-122"/>
                <a:ea typeface="华文行楷" pitchFamily="2" charset="-122"/>
                <a:cs typeface="Arial" pitchFamily="34" charset="0"/>
              </a:rPr>
              <a:t>.</a:t>
            </a:r>
          </a:p>
          <a:p>
            <a:pPr algn="ctr">
              <a:defRPr/>
            </a:pPr>
            <a:endParaRPr lang="zh-CN" altLang="en-US" dirty="0"/>
          </a:p>
        </p:txBody>
      </p:sp>
      <p:sp>
        <p:nvSpPr>
          <p:cNvPr id="24584" name="矩形 7"/>
          <p:cNvSpPr>
            <a:spLocks noChangeArrowheads="1"/>
          </p:cNvSpPr>
          <p:nvPr/>
        </p:nvSpPr>
        <p:spPr bwMode="auto">
          <a:xfrm>
            <a:off x="0" y="6581775"/>
            <a:ext cx="4572000" cy="276225"/>
          </a:xfrm>
          <a:prstGeom prst="rect">
            <a:avLst/>
          </a:prstGeom>
          <a:noFill/>
          <a:ln w="9525">
            <a:noFill/>
            <a:miter lim="800000"/>
            <a:headEnd/>
            <a:tailEnd/>
          </a:ln>
        </p:spPr>
        <p:txBody>
          <a:bodyPr>
            <a:spAutoFit/>
          </a:bodyPr>
          <a:lstStyle/>
          <a:p>
            <a:r>
              <a:rPr lang="en-US" altLang="zh-CN" sz="1200" dirty="0"/>
              <a:t>Journal of Hypertension 2013, 31:1281–1357</a:t>
            </a: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888" y="328613"/>
            <a:ext cx="8929687" cy="922337"/>
          </a:xfrm>
        </p:spPr>
        <p:txBody>
          <a:bodyPr/>
          <a:lstStyle/>
          <a:p>
            <a:pPr>
              <a:defRPr/>
            </a:pPr>
            <a:r>
              <a:rPr lang="zh-CN" altLang="en-US" sz="3200" dirty="0" smtClean="0"/>
              <a:t>血压管理时代</a:t>
            </a:r>
            <a:r>
              <a:rPr lang="zh-CN" altLang="en-US" sz="3200" smtClean="0"/>
              <a:t>更新要点四：治疗方案进一步明确</a:t>
            </a:r>
            <a:endParaRPr lang="zh-CN" altLang="en-US" sz="3200" dirty="0"/>
          </a:p>
        </p:txBody>
      </p:sp>
      <p:sp>
        <p:nvSpPr>
          <p:cNvPr id="25603" name="矩形 3"/>
          <p:cNvSpPr>
            <a:spLocks noChangeArrowheads="1"/>
          </p:cNvSpPr>
          <p:nvPr/>
        </p:nvSpPr>
        <p:spPr bwMode="auto">
          <a:xfrm>
            <a:off x="0" y="6581775"/>
            <a:ext cx="4572000" cy="276225"/>
          </a:xfrm>
          <a:prstGeom prst="rect">
            <a:avLst/>
          </a:prstGeom>
          <a:noFill/>
          <a:ln w="9525">
            <a:noFill/>
            <a:miter lim="800000"/>
            <a:headEnd/>
            <a:tailEnd/>
          </a:ln>
        </p:spPr>
        <p:txBody>
          <a:bodyPr>
            <a:spAutoFit/>
          </a:bodyPr>
          <a:lstStyle/>
          <a:p>
            <a:r>
              <a:rPr lang="en-US" altLang="zh-CN" sz="1200" dirty="0"/>
              <a:t>Journal of Hypertension 2013, 31:1281–1357</a:t>
            </a:r>
          </a:p>
        </p:txBody>
      </p:sp>
      <p:pic>
        <p:nvPicPr>
          <p:cNvPr id="83970" name="Picture 2"/>
          <p:cNvPicPr>
            <a:picLocks noGrp="1" noChangeAspect="1" noChangeArrowheads="1"/>
          </p:cNvPicPr>
          <p:nvPr>
            <p:ph idx="1"/>
          </p:nvPr>
        </p:nvPicPr>
        <p:blipFill>
          <a:blip r:embed="rId2" cstate="print"/>
          <a:srcRect/>
          <a:stretch>
            <a:fillRect/>
          </a:stretch>
        </p:blipFill>
        <p:spPr bwMode="auto">
          <a:xfrm>
            <a:off x="1047750" y="1643050"/>
            <a:ext cx="7048500" cy="4171950"/>
          </a:xfrm>
          <a:prstGeom prst="roundRect">
            <a:avLst>
              <a:gd name="adj" fmla="val 8594"/>
            </a:avLst>
          </a:prstGeom>
          <a:solidFill>
            <a:srgbClr val="FFFFFF">
              <a:shade val="85000"/>
            </a:srgbClr>
          </a:solidFill>
        </p:spPr>
      </p:pic>
      <p:sp>
        <p:nvSpPr>
          <p:cNvPr id="25605" name="TextBox 5"/>
          <p:cNvSpPr txBox="1">
            <a:spLocks noChangeArrowheads="1"/>
          </p:cNvSpPr>
          <p:nvPr/>
        </p:nvSpPr>
        <p:spPr bwMode="auto">
          <a:xfrm>
            <a:off x="1285875" y="6059488"/>
            <a:ext cx="6000750" cy="36988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r>
              <a:rPr lang="zh-CN" altLang="en-US" b="1" dirty="0">
                <a:ea typeface="微软雅黑" pitchFamily="34" charset="-122"/>
                <a:cs typeface="Arial" charset="0"/>
              </a:rPr>
              <a:t>绿色最好、黑色次之、红色不推荐</a:t>
            </a: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内　容</a:t>
            </a:r>
            <a:endParaRPr lang="zh-CN" altLang="en-US" sz="3600" dirty="0"/>
          </a:p>
        </p:txBody>
      </p:sp>
      <p:sp>
        <p:nvSpPr>
          <p:cNvPr id="3" name="内容占位符 2"/>
          <p:cNvSpPr>
            <a:spLocks noGrp="1"/>
          </p:cNvSpPr>
          <p:nvPr>
            <p:ph idx="1"/>
          </p:nvPr>
        </p:nvSpPr>
        <p:spPr/>
        <p:txBody>
          <a:bodyPr/>
          <a:lstStyle/>
          <a:p>
            <a:pPr marL="1371600" lvl="2" indent="-457200" eaLnBrk="1" hangingPunct="1">
              <a:lnSpc>
                <a:spcPct val="150000"/>
              </a:lnSpc>
              <a:buFont typeface="Wingdings" pitchFamily="2" charset="2"/>
              <a:buChar char="l"/>
            </a:pPr>
            <a:r>
              <a:rPr lang="zh-CN" altLang="en-US" sz="3200" dirty="0" smtClean="0">
                <a:latin typeface="微软雅黑" pitchFamily="34" charset="-122"/>
              </a:rPr>
              <a:t>高血压</a:t>
            </a:r>
            <a:r>
              <a:rPr lang="zh-CN" altLang="en-US" sz="3200" dirty="0" smtClean="0">
                <a:latin typeface="微软雅黑" pitchFamily="34" charset="-122"/>
              </a:rPr>
              <a:t>诊断与危险评估</a:t>
            </a:r>
          </a:p>
          <a:p>
            <a:pPr marL="1371600" lvl="2" indent="-457200" eaLnBrk="1" hangingPunct="1">
              <a:lnSpc>
                <a:spcPct val="150000"/>
              </a:lnSpc>
              <a:buFont typeface="Wingdings" pitchFamily="2" charset="2"/>
              <a:buChar char="l"/>
            </a:pPr>
            <a:r>
              <a:rPr lang="zh-CN" altLang="en-US" sz="3200" dirty="0" smtClean="0">
                <a:latin typeface="微软雅黑" pitchFamily="34" charset="-122"/>
              </a:rPr>
              <a:t>高血压治疗的原则</a:t>
            </a:r>
          </a:p>
          <a:p>
            <a:pPr marL="1371600" lvl="2" indent="-457200" eaLnBrk="1" hangingPunct="1">
              <a:lnSpc>
                <a:spcPct val="150000"/>
              </a:lnSpc>
              <a:buFont typeface="Wingdings" pitchFamily="2" charset="2"/>
              <a:buChar char="l"/>
            </a:pPr>
            <a:r>
              <a:rPr lang="zh-CN" altLang="en-US" sz="3200" b="1" dirty="0" smtClean="0">
                <a:latin typeface="微软雅黑" pitchFamily="34" charset="-122"/>
              </a:rPr>
              <a:t>非药物治疗和药物治疗</a:t>
            </a:r>
            <a:endParaRPr lang="en-US" altLang="zh-CN" sz="3200" b="1" dirty="0" smtClean="0">
              <a:latin typeface="微软雅黑" pitchFamily="34" charset="-122"/>
            </a:endParaRPr>
          </a:p>
          <a:p>
            <a:endParaRPr lang="zh-CN" altLang="en-US"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1" name="Picture 3" descr="D:\我的文档\Desktop\PPT-20130730\素材图片\戒烟.jpg"/>
          <p:cNvPicPr>
            <a:picLocks noChangeAspect="1" noChangeArrowheads="1"/>
          </p:cNvPicPr>
          <p:nvPr/>
        </p:nvPicPr>
        <p:blipFill>
          <a:blip r:embed="rId2" cstate="print"/>
          <a:srcRect/>
          <a:stretch>
            <a:fillRect/>
          </a:stretch>
        </p:blipFill>
        <p:spPr bwMode="auto">
          <a:xfrm>
            <a:off x="5852167" y="4342195"/>
            <a:ext cx="1695045" cy="1680516"/>
          </a:xfrm>
          <a:prstGeom prst="rect">
            <a:avLst/>
          </a:prstGeom>
          <a:noFill/>
        </p:spPr>
      </p:pic>
      <p:pic>
        <p:nvPicPr>
          <p:cNvPr id="13" name="图片 12" descr="患教手册中文-03.png"/>
          <p:cNvPicPr>
            <a:picLocks noChangeAspect="1"/>
          </p:cNvPicPr>
          <p:nvPr/>
        </p:nvPicPr>
        <p:blipFill>
          <a:blip r:embed="rId3" cstate="print"/>
          <a:stretch>
            <a:fillRect/>
          </a:stretch>
        </p:blipFill>
        <p:spPr>
          <a:xfrm>
            <a:off x="4375965" y="1806175"/>
            <a:ext cx="2652631" cy="2588904"/>
          </a:xfrm>
          <a:prstGeom prst="rect">
            <a:avLst/>
          </a:prstGeom>
        </p:spPr>
      </p:pic>
      <p:sp>
        <p:nvSpPr>
          <p:cNvPr id="2" name="标题 1"/>
          <p:cNvSpPr>
            <a:spLocks noGrp="1"/>
          </p:cNvSpPr>
          <p:nvPr>
            <p:ph type="title"/>
          </p:nvPr>
        </p:nvSpPr>
        <p:spPr/>
        <p:txBody>
          <a:bodyPr/>
          <a:lstStyle/>
          <a:p>
            <a:r>
              <a:rPr lang="zh-CN" altLang="en-US" dirty="0" smtClean="0">
                <a:latin typeface="宋体" pitchFamily="2" charset="-122"/>
              </a:rPr>
              <a:t>高血压非药物治疗</a:t>
            </a:r>
            <a:endParaRPr lang="zh-CN" altLang="en-US" dirty="0"/>
          </a:p>
        </p:txBody>
      </p:sp>
      <p:pic>
        <p:nvPicPr>
          <p:cNvPr id="15" name="图片 14" descr="患教手册中文-05.png"/>
          <p:cNvPicPr>
            <a:picLocks noChangeAspect="1"/>
          </p:cNvPicPr>
          <p:nvPr/>
        </p:nvPicPr>
        <p:blipFill>
          <a:blip r:embed="rId4" cstate="print"/>
          <a:stretch>
            <a:fillRect/>
          </a:stretch>
        </p:blipFill>
        <p:spPr>
          <a:xfrm>
            <a:off x="2920620" y="3254953"/>
            <a:ext cx="2853710" cy="2807806"/>
          </a:xfrm>
          <a:prstGeom prst="rect">
            <a:avLst/>
          </a:prstGeom>
        </p:spPr>
      </p:pic>
      <p:sp>
        <p:nvSpPr>
          <p:cNvPr id="3" name="内容占位符 2"/>
          <p:cNvSpPr>
            <a:spLocks noGrp="1"/>
          </p:cNvSpPr>
          <p:nvPr>
            <p:ph idx="1"/>
          </p:nvPr>
        </p:nvSpPr>
        <p:spPr/>
        <p:txBody>
          <a:bodyPr/>
          <a:lstStyle/>
          <a:p>
            <a:r>
              <a:rPr lang="zh-CN" altLang="en-US" dirty="0" smtClean="0">
                <a:latin typeface="微软雅黑" pitchFamily="34" charset="-122"/>
              </a:rPr>
              <a:t>坚持预防为主</a:t>
            </a:r>
            <a:endParaRPr lang="en-US" altLang="zh-CN" dirty="0" smtClean="0">
              <a:latin typeface="微软雅黑" pitchFamily="34" charset="-122"/>
            </a:endParaRPr>
          </a:p>
          <a:p>
            <a:r>
              <a:rPr lang="zh-CN" altLang="en-US" dirty="0" smtClean="0">
                <a:latin typeface="微软雅黑" pitchFamily="34" charset="-122"/>
              </a:rPr>
              <a:t>非药物治疗有轻度降压作用</a:t>
            </a:r>
            <a:endParaRPr lang="en-US" altLang="zh-CN" dirty="0" smtClean="0">
              <a:latin typeface="微软雅黑" pitchFamily="34" charset="-122"/>
            </a:endParaRPr>
          </a:p>
          <a:p>
            <a:r>
              <a:rPr lang="zh-CN" altLang="en-US" dirty="0" smtClean="0">
                <a:latin typeface="微软雅黑" pitchFamily="34" charset="-122"/>
              </a:rPr>
              <a:t>具体内容：</a:t>
            </a:r>
            <a:endParaRPr lang="en-US" altLang="zh-CN" dirty="0" smtClean="0">
              <a:latin typeface="微软雅黑" pitchFamily="34" charset="-122"/>
            </a:endParaRPr>
          </a:p>
          <a:p>
            <a:pPr lvl="4">
              <a:lnSpc>
                <a:spcPct val="150000"/>
              </a:lnSpc>
              <a:defRPr/>
            </a:pPr>
            <a:r>
              <a:rPr lang="zh-CN" altLang="en-US" sz="1800" dirty="0" smtClean="0">
                <a:latin typeface="微软雅黑" pitchFamily="34" charset="-122"/>
              </a:rPr>
              <a:t>合理膳食        </a:t>
            </a:r>
            <a:endParaRPr lang="en-US" altLang="zh-CN" sz="1800" dirty="0" smtClean="0">
              <a:latin typeface="微软雅黑" pitchFamily="34" charset="-122"/>
            </a:endParaRPr>
          </a:p>
          <a:p>
            <a:pPr lvl="4">
              <a:lnSpc>
                <a:spcPct val="150000"/>
              </a:lnSpc>
              <a:defRPr/>
            </a:pPr>
            <a:r>
              <a:rPr lang="zh-CN" altLang="en-US" sz="1800" dirty="0" smtClean="0">
                <a:latin typeface="微软雅黑" pitchFamily="34" charset="-122"/>
              </a:rPr>
              <a:t>限盐少脂</a:t>
            </a:r>
          </a:p>
          <a:p>
            <a:pPr lvl="4">
              <a:lnSpc>
                <a:spcPct val="150000"/>
              </a:lnSpc>
              <a:defRPr/>
            </a:pPr>
            <a:r>
              <a:rPr lang="zh-CN" altLang="en-US" sz="1800" dirty="0" smtClean="0">
                <a:latin typeface="微软雅黑" pitchFamily="34" charset="-122"/>
              </a:rPr>
              <a:t>适量运动	</a:t>
            </a:r>
            <a:endParaRPr lang="en-US" altLang="zh-CN" sz="1800" dirty="0" smtClean="0">
              <a:latin typeface="微软雅黑" pitchFamily="34" charset="-122"/>
            </a:endParaRPr>
          </a:p>
          <a:p>
            <a:pPr lvl="4">
              <a:lnSpc>
                <a:spcPct val="150000"/>
              </a:lnSpc>
              <a:defRPr/>
            </a:pPr>
            <a:r>
              <a:rPr lang="zh-CN" altLang="en-US" sz="1800" dirty="0" smtClean="0">
                <a:latin typeface="微软雅黑" pitchFamily="34" charset="-122"/>
              </a:rPr>
              <a:t> 控制体重</a:t>
            </a:r>
          </a:p>
          <a:p>
            <a:pPr lvl="4">
              <a:lnSpc>
                <a:spcPct val="150000"/>
              </a:lnSpc>
              <a:defRPr/>
            </a:pPr>
            <a:r>
              <a:rPr lang="zh-CN" altLang="en-US" sz="1800" dirty="0" smtClean="0">
                <a:latin typeface="微软雅黑" pitchFamily="34" charset="-122"/>
              </a:rPr>
              <a:t>戒烟限酒 	  </a:t>
            </a:r>
            <a:endParaRPr lang="en-US" altLang="zh-CN" sz="1800" dirty="0" smtClean="0">
              <a:latin typeface="微软雅黑" pitchFamily="34" charset="-122"/>
            </a:endParaRPr>
          </a:p>
          <a:p>
            <a:pPr lvl="4">
              <a:lnSpc>
                <a:spcPct val="150000"/>
              </a:lnSpc>
              <a:defRPr/>
            </a:pPr>
            <a:r>
              <a:rPr lang="zh-CN" altLang="en-US" sz="1800" dirty="0" smtClean="0">
                <a:latin typeface="微软雅黑" pitchFamily="34" charset="-122"/>
              </a:rPr>
              <a:t>心理平衡      </a:t>
            </a:r>
          </a:p>
          <a:p>
            <a:endParaRPr lang="zh-CN" altLang="en-US" sz="1800" dirty="0">
              <a:latin typeface="微软雅黑" pitchFamily="34" charset="-122"/>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rPr>
              <a:t>高血压药物治疗原则</a:t>
            </a:r>
            <a:endParaRPr lang="zh-CN" altLang="en-US" dirty="0"/>
          </a:p>
        </p:txBody>
      </p:sp>
      <p:sp>
        <p:nvSpPr>
          <p:cNvPr id="3" name="内容占位符 2"/>
          <p:cNvSpPr>
            <a:spLocks noGrp="1"/>
          </p:cNvSpPr>
          <p:nvPr>
            <p:ph idx="1"/>
          </p:nvPr>
        </p:nvSpPr>
        <p:spPr/>
        <p:txBody>
          <a:bodyPr/>
          <a:lstStyle/>
          <a:p>
            <a:pPr marL="630238" indent="-630238" algn="just">
              <a:lnSpc>
                <a:spcPct val="150000"/>
              </a:lnSpc>
            </a:pPr>
            <a:r>
              <a:rPr lang="zh-CN" altLang="en-US" dirty="0" smtClean="0">
                <a:latin typeface="微软雅黑" pitchFamily="34" charset="-122"/>
              </a:rPr>
              <a:t>小剂量开始</a:t>
            </a:r>
          </a:p>
          <a:p>
            <a:pPr marL="630238" indent="-630238" algn="just">
              <a:lnSpc>
                <a:spcPct val="150000"/>
              </a:lnSpc>
            </a:pPr>
            <a:r>
              <a:rPr lang="zh-CN" altLang="en-US" dirty="0" smtClean="0">
                <a:latin typeface="微软雅黑" pitchFamily="34" charset="-122"/>
              </a:rPr>
              <a:t>多数终身治疗、避免频繁换药</a:t>
            </a:r>
          </a:p>
          <a:p>
            <a:pPr marL="630238" indent="-630238" algn="just">
              <a:lnSpc>
                <a:spcPct val="150000"/>
              </a:lnSpc>
            </a:pPr>
            <a:r>
              <a:rPr lang="zh-CN" altLang="en-US" dirty="0" smtClean="0">
                <a:latin typeface="微软雅黑" pitchFamily="34" charset="-122"/>
              </a:rPr>
              <a:t>合理联合、兼顾合并症</a:t>
            </a:r>
          </a:p>
          <a:p>
            <a:pPr marL="630238" indent="-630238" algn="just">
              <a:lnSpc>
                <a:spcPct val="150000"/>
              </a:lnSpc>
            </a:pPr>
            <a:r>
              <a:rPr lang="en-US" altLang="zh-CN" dirty="0" smtClean="0">
                <a:latin typeface="微软雅黑" pitchFamily="34" charset="-122"/>
              </a:rPr>
              <a:t>24</a:t>
            </a:r>
            <a:r>
              <a:rPr lang="zh-CN" altLang="en-US" dirty="0" smtClean="0">
                <a:latin typeface="微软雅黑" pitchFamily="34" charset="-122"/>
              </a:rPr>
              <a:t>小时平稳降压，尽量用长效药</a:t>
            </a:r>
            <a:endParaRPr lang="en-US" altLang="zh-CN" dirty="0" smtClean="0">
              <a:latin typeface="微软雅黑" pitchFamily="34" charset="-122"/>
            </a:endParaRPr>
          </a:p>
          <a:p>
            <a:pPr marL="630238" indent="-630238" algn="just">
              <a:lnSpc>
                <a:spcPct val="150000"/>
              </a:lnSpc>
            </a:pPr>
            <a:r>
              <a:rPr lang="zh-CN" altLang="en-US" dirty="0" smtClean="0">
                <a:latin typeface="微软雅黑" pitchFamily="34" charset="-122"/>
              </a:rPr>
              <a:t>个体化治疗</a:t>
            </a:r>
          </a:p>
          <a:p>
            <a:pPr>
              <a:buNone/>
            </a:pPr>
            <a:endParaRPr lang="zh-CN" altLang="en-US" dirty="0">
              <a:latin typeface="微软雅黑" pitchFamily="34" charset="-122"/>
            </a:endParaRPr>
          </a:p>
        </p:txBody>
      </p:sp>
      <p:pic>
        <p:nvPicPr>
          <p:cNvPr id="4" name="图片 3" descr="3.jpg"/>
          <p:cNvPicPr>
            <a:picLocks noChangeAspect="1"/>
          </p:cNvPicPr>
          <p:nvPr/>
        </p:nvPicPr>
        <p:blipFill>
          <a:blip r:embed="rId2" cstate="print"/>
          <a:stretch>
            <a:fillRect/>
          </a:stretch>
        </p:blipFill>
        <p:spPr>
          <a:xfrm>
            <a:off x="5558904" y="3776804"/>
            <a:ext cx="2857500"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cs typeface="Arial" pitchFamily="34" charset="0"/>
              </a:rPr>
              <a:t>常用降压药物</a:t>
            </a:r>
            <a:endParaRPr lang="zh-CN" altLang="en-US" dirty="0"/>
          </a:p>
        </p:txBody>
      </p:sp>
      <p:graphicFrame>
        <p:nvGraphicFramePr>
          <p:cNvPr id="4" name="内容占位符 3"/>
          <p:cNvGraphicFramePr>
            <a:graphicFrameLocks noGrp="1"/>
          </p:cNvGraphicFramePr>
          <p:nvPr>
            <p:ph idx="1"/>
          </p:nvPr>
        </p:nvGraphicFramePr>
        <p:xfrm>
          <a:off x="-308710" y="1296536"/>
          <a:ext cx="9903085" cy="5063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血压水平的定义和分级</a:t>
            </a:r>
            <a:endParaRPr lang="zh-CN" altLang="en-US" dirty="0"/>
          </a:p>
        </p:txBody>
      </p:sp>
      <p:sp>
        <p:nvSpPr>
          <p:cNvPr id="6" name="TextBox 5"/>
          <p:cNvSpPr txBox="1">
            <a:spLocks noChangeArrowheads="1"/>
          </p:cNvSpPr>
          <p:nvPr/>
        </p:nvSpPr>
        <p:spPr bwMode="auto">
          <a:xfrm>
            <a:off x="521889" y="1279481"/>
            <a:ext cx="7350201" cy="708025"/>
          </a:xfrm>
          <a:prstGeom prst="rect">
            <a:avLst/>
          </a:prstGeom>
          <a:noFill/>
          <a:ln w="9525">
            <a:noFill/>
            <a:miter lim="800000"/>
            <a:headEnd/>
            <a:tailEnd/>
          </a:ln>
        </p:spPr>
        <p:txBody>
          <a:bodyPr>
            <a:spAutoFit/>
          </a:bodyPr>
          <a:lstStyle/>
          <a:p>
            <a:r>
              <a:rPr lang="zh-CN" altLang="en-US" sz="2000" dirty="0">
                <a:solidFill>
                  <a:schemeClr val="tx1"/>
                </a:solidFill>
                <a:latin typeface="微软雅黑" pitchFamily="34" charset="-122"/>
                <a:ea typeface="微软雅黑" pitchFamily="34" charset="-122"/>
              </a:rPr>
              <a:t>定义：在未用抗高血压药的情况下</a:t>
            </a:r>
            <a:r>
              <a:rPr lang="en-US" altLang="zh-CN" sz="2000" dirty="0">
                <a:solidFill>
                  <a:schemeClr val="tx1"/>
                </a:solidFill>
                <a:latin typeface="微软雅黑" pitchFamily="34" charset="-122"/>
                <a:ea typeface="微软雅黑" pitchFamily="34" charset="-122"/>
              </a:rPr>
              <a:t>, </a:t>
            </a:r>
            <a:r>
              <a:rPr lang="zh-CN" altLang="en-US" sz="2000" dirty="0">
                <a:solidFill>
                  <a:schemeClr val="tx1"/>
                </a:solidFill>
                <a:latin typeface="微软雅黑" pitchFamily="34" charset="-122"/>
                <a:ea typeface="微软雅黑" pitchFamily="34" charset="-122"/>
              </a:rPr>
              <a:t>非同日</a:t>
            </a:r>
            <a:r>
              <a:rPr lang="en-US" altLang="zh-CN" sz="2000" dirty="0">
                <a:solidFill>
                  <a:schemeClr val="tx1"/>
                </a:solidFill>
                <a:latin typeface="微软雅黑" pitchFamily="34" charset="-122"/>
                <a:ea typeface="微软雅黑" pitchFamily="34" charset="-122"/>
              </a:rPr>
              <a:t>3 </a:t>
            </a:r>
            <a:r>
              <a:rPr lang="zh-CN" altLang="en-US" sz="2000" dirty="0">
                <a:solidFill>
                  <a:schemeClr val="tx1"/>
                </a:solidFill>
                <a:latin typeface="微软雅黑" pitchFamily="34" charset="-122"/>
                <a:ea typeface="微软雅黑" pitchFamily="34" charset="-122"/>
              </a:rPr>
              <a:t>次测量</a:t>
            </a:r>
            <a:r>
              <a:rPr lang="en-US" altLang="zh-CN" sz="2000" dirty="0">
                <a:solidFill>
                  <a:schemeClr val="tx1"/>
                </a:solidFill>
                <a:latin typeface="微软雅黑" pitchFamily="34" charset="-122"/>
                <a:ea typeface="微软雅黑" pitchFamily="34" charset="-122"/>
              </a:rPr>
              <a:t>, </a:t>
            </a:r>
            <a:r>
              <a:rPr lang="zh-CN" altLang="en-US" sz="2000" dirty="0">
                <a:solidFill>
                  <a:schemeClr val="tx1"/>
                </a:solidFill>
                <a:latin typeface="微软雅黑" pitchFamily="34" charset="-122"/>
                <a:ea typeface="微软雅黑" pitchFamily="34" charset="-122"/>
              </a:rPr>
              <a:t>收缩压</a:t>
            </a:r>
            <a:r>
              <a:rPr lang="en-US" altLang="zh-CN" sz="2000" dirty="0">
                <a:solidFill>
                  <a:schemeClr val="tx1"/>
                </a:solidFill>
                <a:latin typeface="微软雅黑" pitchFamily="34" charset="-122"/>
                <a:ea typeface="微软雅黑" pitchFamily="34" charset="-122"/>
              </a:rPr>
              <a:t>\140 mmHg </a:t>
            </a:r>
            <a:r>
              <a:rPr lang="zh-CN" altLang="en-US" sz="2000" dirty="0">
                <a:solidFill>
                  <a:schemeClr val="tx1"/>
                </a:solidFill>
                <a:latin typeface="微软雅黑" pitchFamily="34" charset="-122"/>
                <a:ea typeface="微软雅黑" pitchFamily="34" charset="-122"/>
              </a:rPr>
              <a:t>和</a:t>
            </a:r>
            <a:r>
              <a:rPr lang="en-US" altLang="zh-CN" sz="2000" dirty="0">
                <a:solidFill>
                  <a:schemeClr val="tx1"/>
                </a:solidFill>
                <a:latin typeface="微软雅黑" pitchFamily="34" charset="-122"/>
                <a:ea typeface="微软雅黑" pitchFamily="34" charset="-122"/>
              </a:rPr>
              <a:t>( </a:t>
            </a:r>
            <a:r>
              <a:rPr lang="zh-CN" altLang="en-US" sz="2000" dirty="0">
                <a:solidFill>
                  <a:schemeClr val="tx1"/>
                </a:solidFill>
                <a:latin typeface="微软雅黑" pitchFamily="34" charset="-122"/>
                <a:ea typeface="微软雅黑" pitchFamily="34" charset="-122"/>
              </a:rPr>
              <a:t>或</a:t>
            </a:r>
            <a:r>
              <a:rPr lang="en-US" altLang="zh-CN" sz="2000" dirty="0">
                <a:solidFill>
                  <a:schemeClr val="tx1"/>
                </a:solidFill>
                <a:latin typeface="微软雅黑" pitchFamily="34" charset="-122"/>
                <a:ea typeface="微软雅黑" pitchFamily="34" charset="-122"/>
              </a:rPr>
              <a:t>) </a:t>
            </a:r>
            <a:r>
              <a:rPr lang="zh-CN" altLang="en-US" sz="2000" dirty="0">
                <a:solidFill>
                  <a:schemeClr val="tx1"/>
                </a:solidFill>
                <a:latin typeface="微软雅黑" pitchFamily="34" charset="-122"/>
                <a:ea typeface="微软雅黑" pitchFamily="34" charset="-122"/>
              </a:rPr>
              <a:t>舒张压</a:t>
            </a:r>
            <a:r>
              <a:rPr lang="en-US" altLang="zh-CN" sz="2000" dirty="0">
                <a:solidFill>
                  <a:schemeClr val="tx1"/>
                </a:solidFill>
                <a:latin typeface="微软雅黑" pitchFamily="34" charset="-122"/>
                <a:ea typeface="微软雅黑" pitchFamily="34" charset="-122"/>
              </a:rPr>
              <a:t>\90 mmHg, </a:t>
            </a:r>
            <a:r>
              <a:rPr lang="zh-CN" altLang="en-US" sz="2000" dirty="0">
                <a:solidFill>
                  <a:schemeClr val="tx1"/>
                </a:solidFill>
                <a:latin typeface="微软雅黑" pitchFamily="34" charset="-122"/>
                <a:ea typeface="微软雅黑" pitchFamily="34" charset="-122"/>
              </a:rPr>
              <a:t>可诊断为高血压</a:t>
            </a:r>
          </a:p>
        </p:txBody>
      </p:sp>
      <p:sp>
        <p:nvSpPr>
          <p:cNvPr id="7" name="Rectangle 3"/>
          <p:cNvSpPr txBox="1">
            <a:spLocks noChangeArrowheads="1"/>
          </p:cNvSpPr>
          <p:nvPr/>
        </p:nvSpPr>
        <p:spPr bwMode="auto">
          <a:xfrm>
            <a:off x="606088" y="2114265"/>
            <a:ext cx="8228350" cy="409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zh-CN" altLang="en-US" sz="20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p>
          <a:p>
            <a:pPr marL="342900" marR="0" lvl="0" indent="-342900" defTabSz="914400" rtl="0" eaLnBrk="0" fontAlgn="base" latinLnBrk="0" hangingPunct="0">
              <a:lnSpc>
                <a:spcPct val="90000"/>
              </a:lnSpc>
              <a:spcBef>
                <a:spcPct val="20000"/>
              </a:spcBef>
              <a:spcAft>
                <a:spcPct val="0"/>
              </a:spcAft>
              <a:buClrTx/>
              <a:buSzTx/>
              <a:buFontTx/>
              <a:buNone/>
              <a:tabLst/>
              <a:defRPr/>
            </a:pPr>
            <a:r>
              <a:rPr kumimoji="1" lang="zh-CN" altLang="en-US" sz="20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级     别		         收 缩 压</a:t>
            </a:r>
            <a:r>
              <a:rPr kumimoji="1" lang="zh-CN" altLang="en-US" sz="14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en-US" altLang="zh-CN" sz="14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mmHg</a:t>
            </a:r>
            <a:r>
              <a:rPr kumimoji="1" lang="zh-CN" altLang="en-US" sz="14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en-US" altLang="zh-CN" sz="20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r>
              <a:rPr kumimoji="1" lang="zh-CN" altLang="en-US" sz="20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舒 张 压</a:t>
            </a:r>
            <a:r>
              <a:rPr kumimoji="1" lang="zh-CN" altLang="en-US" sz="14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en-US" altLang="zh-CN" sz="14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mmHg</a:t>
            </a:r>
            <a:r>
              <a:rPr kumimoji="1" lang="zh-CN" altLang="en-US" sz="14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p>
          <a:p>
            <a:pPr marL="342900" marR="0" lvl="0" indent="-342900" defTabSz="914400" rtl="0" eaLnBrk="0" fontAlgn="base" latinLnBrk="0" hangingPunct="0">
              <a:spcBef>
                <a:spcPct val="20000"/>
              </a:spcBef>
              <a:spcAft>
                <a:spcPct val="0"/>
              </a:spcAft>
              <a:buClrTx/>
              <a:buSzTx/>
              <a:buFontTx/>
              <a:buNone/>
              <a:tabLst/>
              <a:defRPr/>
            </a:pP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正常血压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&lt;120		</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和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&lt;80</a:t>
            </a:r>
          </a:p>
          <a:p>
            <a:pPr marL="342900" marR="0" lvl="0" indent="-342900" defTabSz="914400" rtl="0" eaLnBrk="0" fontAlgn="base" latinLnBrk="0" hangingPunct="0">
              <a:spcBef>
                <a:spcPct val="20000"/>
              </a:spcBef>
              <a:spcAft>
                <a:spcPct val="0"/>
              </a:spcAft>
              <a:buClrTx/>
              <a:buSzTx/>
              <a:buFontTx/>
              <a:buNone/>
              <a:tabLst/>
              <a:defRPr/>
            </a:pP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正常高值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120</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139	</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和</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或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80</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89</a:t>
            </a:r>
          </a:p>
          <a:p>
            <a:pPr marL="342900" marR="0" lvl="0" indent="-342900" defTabSz="914400" rtl="0" eaLnBrk="0" fontAlgn="base" latinLnBrk="0" hangingPunct="0">
              <a:spcBef>
                <a:spcPct val="20000"/>
              </a:spcBef>
              <a:spcAft>
                <a:spcPct val="0"/>
              </a:spcAft>
              <a:buClrTx/>
              <a:buSzTx/>
              <a:buFontTx/>
              <a:buNone/>
              <a:tabLst/>
              <a:defRPr/>
            </a:pP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高血压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140	              </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和</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或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90</a:t>
            </a:r>
          </a:p>
          <a:p>
            <a:pPr marL="342900" marR="0" lvl="0" indent="-342900" defTabSz="914400" rtl="0" eaLnBrk="0" fontAlgn="base" latinLnBrk="0" hangingPunct="0">
              <a:spcBef>
                <a:spcPct val="20000"/>
              </a:spcBef>
              <a:spcAft>
                <a:spcPct val="0"/>
              </a:spcAft>
              <a:buClrTx/>
              <a:buSzTx/>
              <a:buFontTx/>
              <a:buNone/>
              <a:tabLst/>
              <a:defRPr/>
            </a:pP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级高血压（轻度）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140</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159	</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和</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或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90</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99</a:t>
            </a:r>
          </a:p>
          <a:p>
            <a:pPr marL="342900" marR="0" lvl="0" indent="-342900" defTabSz="914400" rtl="0" eaLnBrk="0" fontAlgn="base" latinLnBrk="0" hangingPunct="0">
              <a:spcBef>
                <a:spcPct val="20000"/>
              </a:spcBef>
              <a:spcAft>
                <a:spcPct val="0"/>
              </a:spcAft>
              <a:buClrTx/>
              <a:buSzTx/>
              <a:buFontTx/>
              <a:buNone/>
              <a:tabLst/>
              <a:defRPr/>
            </a:pP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2</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级高血压（中度）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160</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179	</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和</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或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100</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109</a:t>
            </a:r>
          </a:p>
          <a:p>
            <a:pPr marL="342900" marR="0" lvl="0" indent="-342900" defTabSz="914400" rtl="0" eaLnBrk="0" fontAlgn="base" latinLnBrk="0" hangingPunct="0">
              <a:spcBef>
                <a:spcPct val="20000"/>
              </a:spcBef>
              <a:spcAft>
                <a:spcPct val="0"/>
              </a:spcAft>
              <a:buClrTx/>
              <a:buSzTx/>
              <a:buFontTx/>
              <a:buNone/>
              <a:tabLst/>
              <a:defRPr/>
            </a:pP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3</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级高血压（重度）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180		</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和</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或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110</a:t>
            </a:r>
          </a:p>
          <a:p>
            <a:pPr marL="342900" marR="0" lvl="0" indent="-342900" defTabSz="914400" rtl="0" eaLnBrk="0" fontAlgn="base" latinLnBrk="0" hangingPunct="0">
              <a:spcBef>
                <a:spcPct val="20000"/>
              </a:spcBef>
              <a:spcAft>
                <a:spcPct val="0"/>
              </a:spcAft>
              <a:buClrTx/>
              <a:buSzTx/>
              <a:buFontTx/>
              <a:buNone/>
              <a:tabLst/>
              <a:defRPr/>
            </a:pP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单纯收缩期高血压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140		</a:t>
            </a:r>
            <a:r>
              <a:rPr kumimoji="1" lang="zh-CN" altLang="en-US"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和		</a:t>
            </a:r>
            <a:r>
              <a:rPr kumimoji="1" lang="en-US" altLang="zh-CN"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&lt;90</a:t>
            </a:r>
          </a:p>
          <a:p>
            <a:pPr marL="342900" marR="0" lvl="0" indent="-342900" algn="l" defTabSz="914400" rtl="0" eaLnBrk="0" fontAlgn="base" latinLnBrk="0" hangingPunct="0">
              <a:lnSpc>
                <a:spcPct val="90000"/>
              </a:lnSpc>
              <a:spcBef>
                <a:spcPct val="20000"/>
              </a:spcBef>
              <a:spcAft>
                <a:spcPct val="0"/>
              </a:spcAft>
              <a:buClrTx/>
              <a:buSzTx/>
              <a:tabLst/>
              <a:defRPr/>
            </a:pPr>
            <a:endParaRPr kumimoji="1" lang="en-US" altLang="zh-CN" sz="1100" kern="0" dirty="0" smtClean="0">
              <a:latin typeface="微软雅黑" pitchFamily="34" charset="-122"/>
              <a:ea typeface="微软雅黑" pitchFamily="34" charset="-122"/>
            </a:endParaRPr>
          </a:p>
          <a:p>
            <a:pPr marL="342900" marR="0" lvl="0" indent="-342900" algn="l" defTabSz="914400" rtl="0" eaLnBrk="0" fontAlgn="base" latinLnBrk="0" hangingPunct="0">
              <a:lnSpc>
                <a:spcPct val="90000"/>
              </a:lnSpc>
              <a:spcBef>
                <a:spcPct val="20000"/>
              </a:spcBef>
              <a:spcAft>
                <a:spcPct val="0"/>
              </a:spcAft>
              <a:buClrTx/>
              <a:buSzTx/>
              <a:tabLst/>
              <a:defRPr/>
            </a:pPr>
            <a:r>
              <a:rPr kumimoji="1" lang="zh-CN" altLang="en-US"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注：⑴、本表摘自</a:t>
            </a:r>
            <a:r>
              <a:rPr kumimoji="1" lang="en-US" altLang="zh-CN"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2010《</a:t>
            </a:r>
            <a:r>
              <a:rPr kumimoji="1" lang="zh-CN" altLang="en-US"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中国高血压防治指南</a:t>
            </a:r>
            <a:r>
              <a:rPr kumimoji="1" lang="en-US" altLang="zh-CN"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zh-CN" altLang="en-US"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endParaRPr kumimoji="1" lang="en-US" altLang="zh-CN"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342900" marR="0" lvl="0" indent="-342900" algn="l" defTabSz="914400" rtl="0" eaLnBrk="0" fontAlgn="base" latinLnBrk="0" hangingPunct="0">
              <a:lnSpc>
                <a:spcPct val="90000"/>
              </a:lnSpc>
              <a:spcBef>
                <a:spcPct val="20000"/>
              </a:spcBef>
              <a:spcAft>
                <a:spcPct val="0"/>
              </a:spcAft>
              <a:buClrTx/>
              <a:buSzTx/>
              <a:tabLst/>
              <a:defRPr/>
            </a:pPr>
            <a:r>
              <a:rPr kumimoji="1" lang="en-US" altLang="zh-CN" sz="1100" kern="0" dirty="0" smtClean="0">
                <a:latin typeface="微软雅黑" pitchFamily="34" charset="-122"/>
                <a:ea typeface="微软雅黑" pitchFamily="34" charset="-122"/>
              </a:rPr>
              <a:t>       </a:t>
            </a:r>
            <a:r>
              <a:rPr kumimoji="1" lang="zh-CN" altLang="en-US"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⑵、若患者的收缩压与舒张压分属不同级别时，则以较高的级别为准；</a:t>
            </a:r>
            <a:endParaRPr kumimoji="1" lang="en-US" altLang="zh-CN"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342900" marR="0" lvl="0" indent="-342900" algn="l" defTabSz="914400" rtl="0" eaLnBrk="0" fontAlgn="base" latinLnBrk="0" hangingPunct="0">
              <a:lnSpc>
                <a:spcPct val="90000"/>
              </a:lnSpc>
              <a:spcBef>
                <a:spcPct val="20000"/>
              </a:spcBef>
              <a:spcAft>
                <a:spcPct val="0"/>
              </a:spcAft>
              <a:buClrTx/>
              <a:buSzTx/>
              <a:tabLst/>
              <a:defRPr/>
            </a:pPr>
            <a:r>
              <a:rPr kumimoji="1" lang="en-US" altLang="zh-CN" sz="1100" kern="0" dirty="0" smtClean="0">
                <a:latin typeface="微软雅黑" pitchFamily="34" charset="-122"/>
                <a:ea typeface="微软雅黑" pitchFamily="34" charset="-122"/>
              </a:rPr>
              <a:t>       </a:t>
            </a:r>
            <a:r>
              <a:rPr kumimoji="1" lang="zh-CN" altLang="en-US"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⑶、单纯收缩期高血压也可按照收缩压水平分为</a:t>
            </a:r>
            <a:r>
              <a:rPr kumimoji="1" lang="en-US" altLang="zh-CN"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1</a:t>
            </a:r>
            <a:r>
              <a:rPr kumimoji="1" lang="zh-CN" altLang="en-US"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en-US" altLang="zh-CN"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2</a:t>
            </a:r>
            <a:r>
              <a:rPr kumimoji="1" lang="zh-CN" altLang="en-US"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1" lang="en-US" altLang="zh-CN"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3</a:t>
            </a:r>
            <a:r>
              <a:rPr kumimoji="1" lang="zh-CN" altLang="en-US" sz="110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级。</a:t>
            </a:r>
          </a:p>
        </p:txBody>
      </p:sp>
      <p:cxnSp>
        <p:nvCxnSpPr>
          <p:cNvPr id="10" name="直接连接符 9"/>
          <p:cNvCxnSpPr/>
          <p:nvPr/>
        </p:nvCxnSpPr>
        <p:spPr bwMode="auto">
          <a:xfrm>
            <a:off x="641445" y="2306472"/>
            <a:ext cx="7451677" cy="1588"/>
          </a:xfrm>
          <a:prstGeom prst="line">
            <a:avLst/>
          </a:prstGeom>
          <a:solidFill>
            <a:schemeClr val="accent1"/>
          </a:solidFill>
          <a:ln w="12700" cap="flat" cmpd="sng" algn="ctr">
            <a:solidFill>
              <a:schemeClr val="accent6">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641445" y="2936543"/>
            <a:ext cx="7451677" cy="1588"/>
          </a:xfrm>
          <a:prstGeom prst="line">
            <a:avLst/>
          </a:prstGeom>
          <a:solidFill>
            <a:schemeClr val="accent1"/>
          </a:solidFill>
          <a:ln w="12700" cap="flat" cmpd="sng" algn="ctr">
            <a:solidFill>
              <a:schemeClr val="accent6">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641445" y="5354473"/>
            <a:ext cx="7451677" cy="1588"/>
          </a:xfrm>
          <a:prstGeom prst="line">
            <a:avLst/>
          </a:prstGeom>
          <a:solidFill>
            <a:schemeClr val="accent1"/>
          </a:solidFill>
          <a:ln w="12700" cap="flat" cmpd="sng" algn="ctr">
            <a:solidFill>
              <a:schemeClr val="accent6">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常用降压药种类的临床选择</a:t>
            </a:r>
            <a:endParaRPr lang="zh-CN" altLang="en-US" dirty="0"/>
          </a:p>
        </p:txBody>
      </p:sp>
      <p:sp>
        <p:nvSpPr>
          <p:cNvPr id="4" name="TextBox 4"/>
          <p:cNvSpPr txBox="1">
            <a:spLocks noChangeArrowheads="1"/>
          </p:cNvSpPr>
          <p:nvPr/>
        </p:nvSpPr>
        <p:spPr bwMode="auto">
          <a:xfrm>
            <a:off x="501911" y="6115763"/>
            <a:ext cx="6904711" cy="523220"/>
          </a:xfrm>
          <a:prstGeom prst="rect">
            <a:avLst/>
          </a:prstGeom>
          <a:noFill/>
          <a:ln w="9525">
            <a:noFill/>
            <a:miter lim="800000"/>
            <a:headEnd/>
            <a:tailEnd/>
          </a:ln>
        </p:spPr>
        <p:txBody>
          <a:bodyPr wrap="none">
            <a:spAutoFit/>
          </a:bodyPr>
          <a:lstStyle/>
          <a:p>
            <a:r>
              <a:rPr lang="en-US" altLang="zh-CN" sz="1400" dirty="0">
                <a:solidFill>
                  <a:schemeClr val="tx1"/>
                </a:solidFill>
                <a:latin typeface="微软雅黑" pitchFamily="34" charset="-122"/>
                <a:ea typeface="微软雅黑" pitchFamily="34" charset="-122"/>
              </a:rPr>
              <a:t>ISH</a:t>
            </a:r>
            <a:r>
              <a:rPr lang="zh-CN" altLang="en-US" sz="1400" dirty="0">
                <a:solidFill>
                  <a:schemeClr val="tx1"/>
                </a:solidFill>
                <a:latin typeface="微软雅黑" pitchFamily="34" charset="-122"/>
                <a:ea typeface="微软雅黑" pitchFamily="34" charset="-122"/>
              </a:rPr>
              <a:t>：单纯收缩期高血压</a:t>
            </a:r>
            <a:endParaRPr lang="en-US" altLang="zh-CN" sz="1400" dirty="0">
              <a:solidFill>
                <a:schemeClr val="tx1"/>
              </a:solidFill>
              <a:latin typeface="微软雅黑" pitchFamily="34" charset="-122"/>
              <a:ea typeface="微软雅黑" pitchFamily="34" charset="-122"/>
            </a:endParaRPr>
          </a:p>
          <a:p>
            <a:r>
              <a:rPr lang="en-US" altLang="zh-CN" sz="1400" dirty="0">
                <a:solidFill>
                  <a:schemeClr val="tx1"/>
                </a:solidFill>
                <a:latin typeface="微软雅黑" pitchFamily="34" charset="-122"/>
                <a:ea typeface="微软雅黑" pitchFamily="34" charset="-122"/>
              </a:rPr>
              <a:t>CCB</a:t>
            </a:r>
            <a:r>
              <a:rPr lang="zh-CN" altLang="en-US" sz="1400" dirty="0">
                <a:solidFill>
                  <a:schemeClr val="tx1"/>
                </a:solidFill>
                <a:latin typeface="微软雅黑" pitchFamily="34" charset="-122"/>
                <a:ea typeface="微软雅黑" pitchFamily="34" charset="-122"/>
              </a:rPr>
              <a:t>：钙通道阻滞剂 </a:t>
            </a:r>
            <a:r>
              <a:rPr lang="en-US" altLang="zh-CN" sz="1400" dirty="0">
                <a:solidFill>
                  <a:schemeClr val="tx1"/>
                </a:solidFill>
                <a:latin typeface="微软雅黑" pitchFamily="34" charset="-122"/>
                <a:ea typeface="微软雅黑" pitchFamily="34" charset="-122"/>
              </a:rPr>
              <a:t>ACEI: </a:t>
            </a:r>
            <a:r>
              <a:rPr lang="zh-CN" altLang="en-US" sz="1400" dirty="0">
                <a:solidFill>
                  <a:schemeClr val="tx1"/>
                </a:solidFill>
                <a:latin typeface="微软雅黑" pitchFamily="34" charset="-122"/>
                <a:ea typeface="微软雅黑" pitchFamily="34" charset="-122"/>
              </a:rPr>
              <a:t>血管紧张素转换酶抑制剂 </a:t>
            </a:r>
            <a:r>
              <a:rPr lang="en-US" altLang="zh-CN" sz="1400" dirty="0">
                <a:solidFill>
                  <a:schemeClr val="tx1"/>
                </a:solidFill>
                <a:latin typeface="微软雅黑" pitchFamily="34" charset="-122"/>
                <a:ea typeface="微软雅黑" pitchFamily="34" charset="-122"/>
              </a:rPr>
              <a:t>ARB</a:t>
            </a:r>
            <a:r>
              <a:rPr lang="zh-CN" altLang="en-US" sz="1400" dirty="0">
                <a:solidFill>
                  <a:schemeClr val="tx1"/>
                </a:solidFill>
                <a:latin typeface="微软雅黑" pitchFamily="34" charset="-122"/>
                <a:ea typeface="微软雅黑" pitchFamily="34" charset="-122"/>
              </a:rPr>
              <a:t>：血管紧张素</a:t>
            </a:r>
            <a:r>
              <a:rPr lang="en-US" altLang="zh-CN" sz="1400" dirty="0">
                <a:solidFill>
                  <a:schemeClr val="tx1"/>
                </a:solidFill>
                <a:latin typeface="微软雅黑" pitchFamily="34" charset="-122"/>
                <a:ea typeface="微软雅黑" pitchFamily="34" charset="-122"/>
              </a:rPr>
              <a:t>II</a:t>
            </a:r>
            <a:r>
              <a:rPr lang="zh-CN" altLang="en-US" sz="1400" dirty="0">
                <a:solidFill>
                  <a:schemeClr val="tx1"/>
                </a:solidFill>
                <a:latin typeface="微软雅黑" pitchFamily="34" charset="-122"/>
                <a:ea typeface="微软雅黑" pitchFamily="34" charset="-122"/>
              </a:rPr>
              <a:t>受体拮抗剂  </a:t>
            </a:r>
          </a:p>
        </p:txBody>
      </p:sp>
      <p:graphicFrame>
        <p:nvGraphicFramePr>
          <p:cNvPr id="5" name="表格 4"/>
          <p:cNvGraphicFramePr>
            <a:graphicFrameLocks noGrp="1"/>
          </p:cNvGraphicFramePr>
          <p:nvPr/>
        </p:nvGraphicFramePr>
        <p:xfrm>
          <a:off x="968992" y="1689985"/>
          <a:ext cx="7124130" cy="4119578"/>
        </p:xfrm>
        <a:graphic>
          <a:graphicData uri="http://schemas.openxmlformats.org/drawingml/2006/table">
            <a:tbl>
              <a:tblPr>
                <a:tableStyleId>{0E3FDE45-AF77-4B5C-9715-49D594BDF05E}</a:tableStyleId>
              </a:tblPr>
              <a:tblGrid>
                <a:gridCol w="2178360"/>
                <a:gridCol w="4945770"/>
              </a:tblGrid>
              <a:tr h="370538">
                <a:tc>
                  <a:txBody>
                    <a:bodyPr/>
                    <a:lstStyle/>
                    <a:p>
                      <a:pPr marL="0" marR="0" lvl="0" indent="2286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分</a:t>
                      </a:r>
                      <a:r>
                        <a:rPr kumimoji="0" 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     </a:t>
                      </a: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类</a:t>
                      </a:r>
                      <a:endParaRPr kumimoji="0" 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L="7133" marR="7133" marT="7133" marB="0" anchor="ctr">
                    <a:lnB w="12700" cap="flat" cmpd="sng" algn="ctr">
                      <a:solidFill>
                        <a:schemeClr val="accent2"/>
                      </a:solidFill>
                      <a:prstDash val="solid"/>
                      <a:round/>
                      <a:headEnd type="none" w="med" len="med"/>
                      <a:tailEnd type="none" w="med" len="med"/>
                    </a:lnB>
                    <a:solidFill>
                      <a:schemeClr val="accent2"/>
                    </a:solidFill>
                  </a:tcPr>
                </a:tc>
                <a:tc>
                  <a:txBody>
                    <a:bodyPr/>
                    <a:lstStyle/>
                    <a:p>
                      <a:pPr marL="0" marR="0" lvl="0" indent="2286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适 应 症</a:t>
                      </a:r>
                      <a:endParaRPr kumimoji="0" 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L="7133" marR="7133" marT="7133" marB="0" anchor="ctr">
                    <a:lnB w="12700" cap="flat" cmpd="sng" algn="ctr">
                      <a:solidFill>
                        <a:schemeClr val="accent2"/>
                      </a:solidFill>
                      <a:prstDash val="solid"/>
                      <a:round/>
                      <a:headEnd type="none" w="med" len="med"/>
                      <a:tailEnd type="none" w="med" len="med"/>
                    </a:lnB>
                    <a:solidFill>
                      <a:schemeClr val="accent2"/>
                    </a:solidFill>
                  </a:tcPr>
                </a:tc>
              </a:tr>
              <a:tr h="37053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CCB</a:t>
                      </a:r>
                    </a:p>
                  </a:txBody>
                  <a:tcPr marL="55756" marR="55756" marT="0" marB="0" anchor="ctr" horzOverflow="overflow">
                    <a:lnT w="12700" cap="flat" cmpd="sng" algn="ctr">
                      <a:solidFill>
                        <a:schemeClr val="accent2"/>
                      </a:solidFill>
                      <a:prstDash val="solid"/>
                      <a:round/>
                      <a:headEnd type="none" w="med" len="med"/>
                      <a:tailEnd type="none" w="med" len="med"/>
                    </a:lnT>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老年高血压、周围血管病、</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ISH</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、稳定性心绞痛、颈动脉粥样硬化、冠状动脉粥样硬化</a:t>
                      </a:r>
                      <a:endParaRPr kumimoji="0" 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55756" marR="55756" marT="0" marB="0" anchor="ctr" horzOverflow="overflow">
                    <a:lnT w="12700" cap="flat" cmpd="sng" algn="ctr">
                      <a:solidFill>
                        <a:schemeClr val="accent2"/>
                      </a:solidFill>
                      <a:prstDash val="solid"/>
                      <a:round/>
                      <a:headEnd type="none" w="med" len="med"/>
                      <a:tailEnd type="none" w="med" len="med"/>
                    </a:lnT>
                  </a:tcPr>
                </a:tc>
              </a:tr>
              <a:tr h="37053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CCB</a:t>
                      </a:r>
                    </a:p>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（非二氢吡啶类</a:t>
                      </a:r>
                      <a:r>
                        <a:rPr kumimoji="0" lang="en-US" altLang="zh-CN" sz="1800" b="1"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a:t>
                      </a:r>
                    </a:p>
                  </a:txBody>
                  <a:tcPr marL="55756" marR="55756"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心绞痛、颈动脉粥样硬化、室上性心动过速</a:t>
                      </a:r>
                      <a:endParaRPr kumimoji="0" 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55756" marR="55756" marT="0" marB="0" anchor="ctr" horzOverflow="overflow"/>
                </a:tc>
              </a:tr>
              <a:tr h="37053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ACEI</a:t>
                      </a:r>
                    </a:p>
                  </a:txBody>
                  <a:tcPr marL="55756" marR="55756"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心力衰竭、心绞痛、心肌梗死后、左室肥厚、左室功能不全、颈动脉粥样硬化、非糖尿病肾病、糖尿病肾病、蛋白尿</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微量白蛋白尿、代谢综合征</a:t>
                      </a:r>
                      <a:endParaRPr kumimoji="0" 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55756" marR="55756" marT="0" marB="0" anchor="ctr" horzOverflow="overflow"/>
                </a:tc>
              </a:tr>
              <a:tr h="37053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ARB</a:t>
                      </a:r>
                    </a:p>
                  </a:txBody>
                  <a:tcPr marL="55756" marR="55756" marT="0" marB="0" anchor="ctr" horzOverflow="overflow"/>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糖尿病肾病、蛋白尿</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 </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微量白蛋白尿、冠心病、心力衰竭、左室肥厚、心房纤颤预防、</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ACEI</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引起的咳嗽、代谢综合征</a:t>
                      </a:r>
                      <a:endParaRPr kumimoji="0" 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55756" marR="55756" marT="0" marB="0" anchor="ctr" horzOverflow="overflow"/>
                </a:tc>
              </a:tr>
            </a:tbl>
          </a:graphicData>
        </a:graphic>
      </p:graphicFrame>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常用降压药种类的临床选择</a:t>
            </a:r>
            <a:endParaRPr lang="zh-CN" altLang="en-US" dirty="0"/>
          </a:p>
        </p:txBody>
      </p:sp>
      <p:graphicFrame>
        <p:nvGraphicFramePr>
          <p:cNvPr id="4" name="表格 3"/>
          <p:cNvGraphicFramePr>
            <a:graphicFrameLocks noGrp="1"/>
          </p:cNvGraphicFramePr>
          <p:nvPr/>
        </p:nvGraphicFramePr>
        <p:xfrm>
          <a:off x="655093" y="1746911"/>
          <a:ext cx="7397087" cy="3985148"/>
        </p:xfrm>
        <a:graphic>
          <a:graphicData uri="http://schemas.openxmlformats.org/drawingml/2006/table">
            <a:tbl>
              <a:tblPr>
                <a:tableStyleId>{0E3FDE45-AF77-4B5C-9715-49D594BDF05E}</a:tableStyleId>
              </a:tblPr>
              <a:tblGrid>
                <a:gridCol w="2251984"/>
                <a:gridCol w="5145103"/>
              </a:tblGrid>
              <a:tr h="546219">
                <a:tc>
                  <a:txBody>
                    <a:bodyPr/>
                    <a:lstStyle/>
                    <a:p>
                      <a:pPr marL="0" marR="0" lvl="0" indent="2286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分</a:t>
                      </a:r>
                      <a:r>
                        <a:rPr kumimoji="0" 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     </a:t>
                      </a: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类</a:t>
                      </a:r>
                      <a:endParaRPr kumimoji="0" 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L="7133" marR="7133" marT="7133" marB="0" anchor="ctr">
                    <a:lnB w="12700" cap="flat" cmpd="sng" algn="ctr">
                      <a:solidFill>
                        <a:schemeClr val="accent2"/>
                      </a:solidFill>
                      <a:prstDash val="solid"/>
                      <a:round/>
                      <a:headEnd type="none" w="med" len="med"/>
                      <a:tailEnd type="none" w="med" len="med"/>
                    </a:lnB>
                    <a:solidFill>
                      <a:schemeClr val="accent2"/>
                    </a:solidFill>
                  </a:tcPr>
                </a:tc>
                <a:tc>
                  <a:txBody>
                    <a:bodyPr/>
                    <a:lstStyle/>
                    <a:p>
                      <a:pPr marL="0" marR="0" lvl="0" indent="2286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适 应 症</a:t>
                      </a:r>
                      <a:endParaRPr kumimoji="0" lang="en-US" sz="2000"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endParaRPr>
                    </a:p>
                  </a:txBody>
                  <a:tcPr marL="7133" marR="7133" marT="7133" marB="0" anchor="ctr">
                    <a:lnB w="12700" cap="flat" cmpd="sng" algn="ctr">
                      <a:solidFill>
                        <a:schemeClr val="accent2"/>
                      </a:solidFill>
                      <a:prstDash val="solid"/>
                      <a:round/>
                      <a:headEnd type="none" w="med" len="med"/>
                      <a:tailEnd type="none" w="med" len="med"/>
                    </a:lnB>
                    <a:solidFill>
                      <a:schemeClr val="accent2"/>
                    </a:solidFill>
                  </a:tcPr>
                </a:tc>
              </a:tr>
              <a:tr h="546219">
                <a:tc>
                  <a:txBody>
                    <a:bodyPr/>
                    <a:lstStyle/>
                    <a:p>
                      <a:pPr marL="0" marR="0" lvl="0" indent="0" algn="ctr" defTabSz="914400" rtl="0" eaLnBrk="1" fontAlgn="base" latinLnBrk="0" hangingPunct="1">
                        <a:lnSpc>
                          <a:spcPct val="150000"/>
                        </a:lnSpc>
                        <a:spcBef>
                          <a:spcPts val="6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噻嗪类利尿剂</a:t>
                      </a:r>
                    </a:p>
                  </a:txBody>
                  <a:tcPr marL="55756" marR="55756" marT="0" marB="0" anchor="ctr" horzOverflow="overflow">
                    <a:lnT w="12700" cap="flat" cmpd="sng" algn="ctr">
                      <a:solidFill>
                        <a:schemeClr val="accent2"/>
                      </a:solidFill>
                      <a:prstDash val="solid"/>
                      <a:round/>
                      <a:headEnd type="none" w="med" len="med"/>
                      <a:tailEnd type="none" w="med" len="med"/>
                    </a:lnT>
                  </a:tcPr>
                </a:tc>
                <a:tc>
                  <a:txBody>
                    <a:bodyPr/>
                    <a:lstStyle/>
                    <a:p>
                      <a:pPr marL="0" marR="0" lvl="0" indent="0" algn="just" defTabSz="914400" rtl="0" eaLnBrk="1" fontAlgn="base" latinLnBrk="0" hangingPunct="1">
                        <a:lnSpc>
                          <a:spcPct val="150000"/>
                        </a:lnSpc>
                        <a:spcBef>
                          <a:spcPts val="6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老年</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高龄老年高血压、</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ISH</a:t>
                      </a:r>
                      <a:endParaRPr kumimoji="0" lang="en-US" sz="18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55756" marR="55756" marT="0" marB="0" anchor="ctr" horzOverflow="overflow">
                    <a:lnT w="12700" cap="flat" cmpd="sng" algn="ctr">
                      <a:solidFill>
                        <a:schemeClr val="accent2"/>
                      </a:solidFill>
                      <a:prstDash val="solid"/>
                      <a:round/>
                      <a:headEnd type="none" w="med" len="med"/>
                      <a:tailEnd type="none" w="med" len="med"/>
                    </a:lnT>
                  </a:tcPr>
                </a:tc>
              </a:tr>
              <a:tr h="546219">
                <a:tc>
                  <a:txBody>
                    <a:bodyPr/>
                    <a:lstStyle/>
                    <a:p>
                      <a:pPr marL="0" marR="0" lvl="0" indent="0" algn="ctr" defTabSz="914400" rtl="0" eaLnBrk="1" fontAlgn="base" latinLnBrk="0" hangingPunct="1">
                        <a:lnSpc>
                          <a:spcPct val="150000"/>
                        </a:lnSpc>
                        <a:spcBef>
                          <a:spcPts val="6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袢利尿药</a:t>
                      </a:r>
                    </a:p>
                  </a:txBody>
                  <a:tcPr marL="55756" marR="55756" marT="0" marB="0" anchor="ctr" horzOverflow="overflow"/>
                </a:tc>
                <a:tc>
                  <a:txBody>
                    <a:bodyPr/>
                    <a:lstStyle/>
                    <a:p>
                      <a:pPr marL="0" marR="0" lvl="0" indent="0" algn="just" defTabSz="914400" rtl="0" eaLnBrk="1" fontAlgn="base" latinLnBrk="0" hangingPunct="1">
                        <a:lnSpc>
                          <a:spcPct val="150000"/>
                        </a:lnSpc>
                        <a:spcBef>
                          <a:spcPts val="6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肾衰、心衰</a:t>
                      </a:r>
                    </a:p>
                  </a:txBody>
                  <a:tcPr marL="55756" marR="55756" marT="0" marB="0" anchor="ctr" horzOverflow="overflow"/>
                </a:tc>
              </a:tr>
              <a:tr h="546219">
                <a:tc>
                  <a:txBody>
                    <a:bodyPr/>
                    <a:lstStyle/>
                    <a:p>
                      <a:pPr marL="0" marR="0" lvl="0" indent="0" algn="ctr" defTabSz="914400" rtl="0" eaLnBrk="1" fontAlgn="base" latinLnBrk="0" hangingPunct="1">
                        <a:lnSpc>
                          <a:spcPct val="150000"/>
                        </a:lnSpc>
                        <a:spcBef>
                          <a:spcPts val="6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醛固酮受体拮抗剂</a:t>
                      </a:r>
                    </a:p>
                  </a:txBody>
                  <a:tcPr marL="55756" marR="55756" marT="0" marB="0" anchor="ctr" horzOverflow="overflow"/>
                </a:tc>
                <a:tc>
                  <a:txBody>
                    <a:bodyPr/>
                    <a:lstStyle/>
                    <a:p>
                      <a:pPr marL="0" marR="0" lvl="0" indent="0" algn="just" defTabSz="914400" rtl="0" eaLnBrk="1" fontAlgn="base" latinLnBrk="0" hangingPunct="1">
                        <a:lnSpc>
                          <a:spcPct val="150000"/>
                        </a:lnSpc>
                        <a:spcBef>
                          <a:spcPts val="6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心衰、心梗后</a:t>
                      </a:r>
                    </a:p>
                  </a:txBody>
                  <a:tcPr marL="55756" marR="55756" marT="0" marB="0" anchor="ctr" horzOverflow="overflow"/>
                </a:tc>
              </a:tr>
              <a:tr h="1254053">
                <a:tc>
                  <a:txBody>
                    <a:bodyPr/>
                    <a:lstStyle/>
                    <a:p>
                      <a:pPr marL="0" marR="0" lvl="0" indent="0" algn="ctr" defTabSz="914400" rtl="0" eaLnBrk="1" fontAlgn="base" latinLnBrk="0" hangingPunct="1">
                        <a:lnSpc>
                          <a:spcPct val="150000"/>
                        </a:lnSpc>
                        <a:spcBef>
                          <a:spcPts val="6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Β</a:t>
                      </a: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受体阻滞剂</a:t>
                      </a:r>
                    </a:p>
                  </a:txBody>
                  <a:tcPr marL="55756" marR="55756" marT="0" marB="0" anchor="ctr" horzOverflow="overflow"/>
                </a:tc>
                <a:tc>
                  <a:txBody>
                    <a:bodyPr/>
                    <a:lstStyle/>
                    <a:p>
                      <a:pPr marL="0" marR="0" lvl="0" indent="0" algn="just" defTabSz="914400" rtl="0" eaLnBrk="1" fontAlgn="base" latinLnBrk="0" hangingPunct="1">
                        <a:lnSpc>
                          <a:spcPct val="150000"/>
                        </a:lnSpc>
                        <a:spcBef>
                          <a:spcPts val="6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心绞痛，心梗后，快速型心律失常，</a:t>
                      </a:r>
                    </a:p>
                    <a:p>
                      <a:pPr marL="0" marR="0" lvl="0" indent="0" algn="just" defTabSz="914400" rtl="0" eaLnBrk="1" fontAlgn="base" latinLnBrk="0" hangingPunct="1">
                        <a:lnSpc>
                          <a:spcPct val="150000"/>
                        </a:lnSpc>
                        <a:spcBef>
                          <a:spcPts val="6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慢性心衰</a:t>
                      </a:r>
                    </a:p>
                  </a:txBody>
                  <a:tcPr marL="55756" marR="55756" marT="0" marB="0" anchor="ctr" horzOverflow="overflow"/>
                </a:tc>
              </a:tr>
              <a:tr h="546219">
                <a:tc>
                  <a:txBody>
                    <a:bodyPr/>
                    <a:lstStyle/>
                    <a:p>
                      <a:pPr marL="0" marR="0" lvl="0" indent="0" algn="ctr" defTabSz="914400" rtl="0" eaLnBrk="1" fontAlgn="base" latinLnBrk="0" hangingPunct="1">
                        <a:lnSpc>
                          <a:spcPct val="150000"/>
                        </a:lnSpc>
                        <a:spcBef>
                          <a:spcPts val="6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α</a:t>
                      </a:r>
                      <a:r>
                        <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受体阻滞剂</a:t>
                      </a:r>
                    </a:p>
                  </a:txBody>
                  <a:tcPr marL="55756" marR="55756" marT="0" marB="0" anchor="ctr" horzOverflow="overflow"/>
                </a:tc>
                <a:tc>
                  <a:txBody>
                    <a:bodyPr/>
                    <a:lstStyle/>
                    <a:p>
                      <a:pPr marL="0" marR="0" lvl="0" indent="0" algn="just" defTabSz="914400" rtl="0" eaLnBrk="1" fontAlgn="base" latinLnBrk="0" hangingPunct="1">
                        <a:lnSpc>
                          <a:spcPct val="150000"/>
                        </a:lnSpc>
                        <a:spcBef>
                          <a:spcPts val="6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前列腺增生、高脂血症</a:t>
                      </a:r>
                    </a:p>
                  </a:txBody>
                  <a:tcPr marL="55756" marR="55756" marT="0" marB="0" anchor="ctr" horzOverflow="overflow"/>
                </a:tc>
              </a:tr>
            </a:tbl>
          </a:graphicData>
        </a:graphic>
      </p:graphicFrame>
      <p:sp>
        <p:nvSpPr>
          <p:cNvPr id="5" name="TextBox 3"/>
          <p:cNvSpPr txBox="1">
            <a:spLocks noChangeArrowheads="1"/>
          </p:cNvSpPr>
          <p:nvPr/>
        </p:nvSpPr>
        <p:spPr bwMode="auto">
          <a:xfrm>
            <a:off x="552991" y="6169784"/>
            <a:ext cx="4176677" cy="307975"/>
          </a:xfrm>
          <a:prstGeom prst="rect">
            <a:avLst/>
          </a:prstGeom>
          <a:noFill/>
          <a:ln w="9525">
            <a:noFill/>
            <a:miter lim="800000"/>
            <a:headEnd/>
            <a:tailEnd/>
          </a:ln>
        </p:spPr>
        <p:txBody>
          <a:bodyPr>
            <a:spAutoFit/>
          </a:bodyPr>
          <a:lstStyle/>
          <a:p>
            <a:r>
              <a:rPr lang="en-US" altLang="zh-CN" sz="1400" dirty="0">
                <a:solidFill>
                  <a:schemeClr val="tx1"/>
                </a:solidFill>
                <a:latin typeface="微软雅黑" pitchFamily="34" charset="-122"/>
                <a:ea typeface="微软雅黑" pitchFamily="34" charset="-122"/>
              </a:rPr>
              <a:t>ISH</a:t>
            </a:r>
            <a:r>
              <a:rPr lang="zh-CN" altLang="en-US" sz="1400" dirty="0">
                <a:solidFill>
                  <a:schemeClr val="tx1"/>
                </a:solidFill>
                <a:latin typeface="微软雅黑" pitchFamily="34" charset="-122"/>
                <a:ea typeface="微软雅黑" pitchFamily="34" charset="-122"/>
              </a:rPr>
              <a:t>：单纯收缩期高血压</a:t>
            </a: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绝对与相对禁忌证（</a:t>
            </a:r>
            <a:r>
              <a:rPr lang="en-US" altLang="zh-CN" dirty="0" smtClean="0"/>
              <a:t>2010</a:t>
            </a:r>
            <a:r>
              <a:rPr lang="zh-CN" altLang="en-US" dirty="0" smtClean="0"/>
              <a:t>中国高血压指南）</a:t>
            </a:r>
            <a:endParaRPr lang="zh-CN" altLang="en-US" dirty="0"/>
          </a:p>
        </p:txBody>
      </p:sp>
      <p:sp>
        <p:nvSpPr>
          <p:cNvPr id="4" name="TextBox 4"/>
          <p:cNvSpPr txBox="1">
            <a:spLocks noChangeArrowheads="1"/>
          </p:cNvSpPr>
          <p:nvPr/>
        </p:nvSpPr>
        <p:spPr bwMode="auto">
          <a:xfrm>
            <a:off x="300256" y="6347202"/>
            <a:ext cx="7373640" cy="307975"/>
          </a:xfrm>
          <a:prstGeom prst="rect">
            <a:avLst/>
          </a:prstGeom>
          <a:noFill/>
          <a:ln w="9525">
            <a:noFill/>
            <a:miter lim="800000"/>
            <a:headEnd/>
            <a:tailEnd/>
          </a:ln>
        </p:spPr>
        <p:txBody>
          <a:bodyPr wrap="none">
            <a:spAutoFit/>
          </a:bodyPr>
          <a:lstStyle/>
          <a:p>
            <a:r>
              <a:rPr lang="en-US" altLang="zh-CN" sz="1400" dirty="0">
                <a:solidFill>
                  <a:schemeClr val="tx1"/>
                </a:solidFill>
                <a:latin typeface="微软雅黑" pitchFamily="34" charset="-122"/>
                <a:ea typeface="微软雅黑" pitchFamily="34" charset="-122"/>
              </a:rPr>
              <a:t>ACEI: </a:t>
            </a:r>
            <a:r>
              <a:rPr lang="zh-CN" altLang="en-US" sz="1400" dirty="0">
                <a:solidFill>
                  <a:schemeClr val="tx1"/>
                </a:solidFill>
                <a:latin typeface="微软雅黑" pitchFamily="34" charset="-122"/>
                <a:ea typeface="微软雅黑" pitchFamily="34" charset="-122"/>
              </a:rPr>
              <a:t>血管紧张素转换酶抑制剂 </a:t>
            </a:r>
            <a:r>
              <a:rPr lang="en-US" altLang="zh-CN" sz="1400" dirty="0">
                <a:solidFill>
                  <a:schemeClr val="tx1"/>
                </a:solidFill>
                <a:latin typeface="微软雅黑" pitchFamily="34" charset="-122"/>
                <a:ea typeface="微软雅黑" pitchFamily="34" charset="-122"/>
              </a:rPr>
              <a:t>ARB</a:t>
            </a:r>
            <a:r>
              <a:rPr lang="zh-CN" altLang="en-US" sz="1400" dirty="0">
                <a:solidFill>
                  <a:schemeClr val="tx1"/>
                </a:solidFill>
                <a:latin typeface="微软雅黑" pitchFamily="34" charset="-122"/>
                <a:ea typeface="微软雅黑" pitchFamily="34" charset="-122"/>
              </a:rPr>
              <a:t>：血管紧张素</a:t>
            </a:r>
            <a:r>
              <a:rPr lang="en-US" altLang="zh-CN" sz="1400" dirty="0">
                <a:solidFill>
                  <a:schemeClr val="tx1"/>
                </a:solidFill>
                <a:latin typeface="微软雅黑" pitchFamily="34" charset="-122"/>
                <a:ea typeface="微软雅黑" pitchFamily="34" charset="-122"/>
              </a:rPr>
              <a:t>II</a:t>
            </a:r>
            <a:r>
              <a:rPr lang="zh-CN" altLang="en-US" sz="1400" dirty="0">
                <a:solidFill>
                  <a:schemeClr val="tx1"/>
                </a:solidFill>
                <a:latin typeface="微软雅黑" pitchFamily="34" charset="-122"/>
                <a:ea typeface="微软雅黑" pitchFamily="34" charset="-122"/>
              </a:rPr>
              <a:t>受体拮抗剂 </a:t>
            </a:r>
            <a:r>
              <a:rPr lang="en-US" altLang="zh-CN" sz="1400" dirty="0">
                <a:solidFill>
                  <a:schemeClr val="tx1"/>
                </a:solidFill>
                <a:latin typeface="微软雅黑" pitchFamily="34" charset="-122"/>
                <a:ea typeface="微软雅黑" pitchFamily="34" charset="-122"/>
              </a:rPr>
              <a:t>COPD</a:t>
            </a:r>
            <a:r>
              <a:rPr lang="zh-CN" altLang="en-US" sz="1400" dirty="0">
                <a:solidFill>
                  <a:schemeClr val="tx1"/>
                </a:solidFill>
                <a:latin typeface="微软雅黑" pitchFamily="34" charset="-122"/>
                <a:ea typeface="微软雅黑" pitchFamily="34" charset="-122"/>
              </a:rPr>
              <a:t>：慢性阻塞性肺疾病 </a:t>
            </a:r>
          </a:p>
        </p:txBody>
      </p:sp>
      <p:graphicFrame>
        <p:nvGraphicFramePr>
          <p:cNvPr id="5" name="Group 113"/>
          <p:cNvGraphicFramePr>
            <a:graphicFrameLocks noGrp="1"/>
          </p:cNvGraphicFramePr>
          <p:nvPr/>
        </p:nvGraphicFramePr>
        <p:xfrm>
          <a:off x="460970" y="1407356"/>
          <a:ext cx="8114506" cy="4706841"/>
        </p:xfrm>
        <a:graphic>
          <a:graphicData uri="http://schemas.openxmlformats.org/drawingml/2006/table">
            <a:tbl>
              <a:tblPr/>
              <a:tblGrid>
                <a:gridCol w="2060306"/>
                <a:gridCol w="2674522"/>
                <a:gridCol w="3379678"/>
              </a:tblGrid>
              <a:tr h="5271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　　药　物</a:t>
                      </a:r>
                    </a:p>
                  </a:txBody>
                  <a:tcPr anchor="ctr" horzOverflow="overflow">
                    <a:lnL cap="flat">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微软雅黑" pitchFamily="34" charset="-122"/>
                          <a:ea typeface="微软雅黑" pitchFamily="34" charset="-122"/>
                        </a:rPr>
                        <a:t>   </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绝对禁忌证</a:t>
                      </a:r>
                    </a:p>
                  </a:txBody>
                  <a:tcPr anchor="ctr" horzOverflow="overflow">
                    <a:lnL>
                      <a:noFill/>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bg1"/>
                          </a:solidFill>
                          <a:effectLst/>
                          <a:latin typeface="微软雅黑" pitchFamily="34" charset="-122"/>
                          <a:ea typeface="微软雅黑" pitchFamily="34" charset="-122"/>
                        </a:rPr>
                        <a:t>     </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相对禁忌证</a:t>
                      </a:r>
                    </a:p>
                  </a:txBody>
                  <a:tcPr anchor="ctr" horzOverflow="overflow">
                    <a:lnL>
                      <a:noFill/>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4458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噻嗪类利尿剂</a:t>
                      </a:r>
                    </a:p>
                  </a:txBody>
                  <a:tcPr horzOverflow="overflow">
                    <a:lnL cap="flat">
                      <a:noFill/>
                    </a:lnL>
                    <a:lnR>
                      <a:noFill/>
                    </a:lnR>
                    <a:lnT w="381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痛风</a:t>
                      </a:r>
                    </a:p>
                  </a:txBody>
                  <a:tcPr horzOverflow="overflow">
                    <a:lnL>
                      <a:noFill/>
                    </a:lnL>
                    <a:lnR>
                      <a:noFill/>
                    </a:lnR>
                    <a:lnT w="381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代谢综合征   糖耐量异常  妊娠</a:t>
                      </a:r>
                    </a:p>
                  </a:txBody>
                  <a:tcPr horzOverflow="overflow">
                    <a:lnL>
                      <a:noFill/>
                    </a:lnL>
                    <a:lnR cap="flat">
                      <a:noFill/>
                    </a:lnR>
                    <a:lnT w="38100" cap="flat" cmpd="sng" algn="ctr">
                      <a:solidFill>
                        <a:schemeClr val="bg1"/>
                      </a:solidFill>
                      <a:prstDash val="solid"/>
                      <a:round/>
                      <a:headEnd type="none" w="med" len="med"/>
                      <a:tailEnd type="none" w="med" len="med"/>
                    </a:lnT>
                    <a:lnB>
                      <a:noFill/>
                    </a:lnB>
                    <a:lnTlToBr>
                      <a:noFill/>
                    </a:lnTlToBr>
                    <a:lnBlToTr>
                      <a:noFill/>
                    </a:lnBlToTr>
                    <a:noFill/>
                  </a:tcPr>
                </a:tc>
              </a:tr>
              <a:tr h="6407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   β-</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阻滞剂</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哮喘</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房室传导阻滞</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(2/3</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度</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周围血管病，糖耐量异常，</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COPD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运动员</a:t>
                      </a:r>
                    </a:p>
                  </a:txBody>
                  <a:tcPr horzOverflow="overflow">
                    <a:lnL>
                      <a:noFill/>
                    </a:lnL>
                    <a:lnR cap="flat">
                      <a:noFill/>
                    </a:lnR>
                    <a:lnT>
                      <a:noFill/>
                    </a:lnT>
                    <a:lnB>
                      <a:noFill/>
                    </a:lnB>
                    <a:lnTlToBr>
                      <a:noFill/>
                    </a:lnTlToBr>
                    <a:lnBlToTr>
                      <a:noFill/>
                    </a:lnBlToTr>
                    <a:noFill/>
                  </a:tcPr>
                </a:tc>
              </a:tr>
              <a:tr h="77676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钙拮抗剂</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二氢吡啶类</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无</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快速型心律失常</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心衰</a:t>
                      </a:r>
                    </a:p>
                  </a:txBody>
                  <a:tcPr horzOverflow="overflow">
                    <a:lnL>
                      <a:noFill/>
                    </a:lnL>
                    <a:lnR cap="flat">
                      <a:noFill/>
                    </a:lnR>
                    <a:lnT>
                      <a:noFill/>
                    </a:lnT>
                    <a:lnB>
                      <a:noFill/>
                    </a:lnB>
                    <a:lnTlToBr>
                      <a:noFill/>
                    </a:lnTlToBr>
                    <a:lnBlToTr>
                      <a:noFill/>
                    </a:lnBlToTr>
                    <a:noFill/>
                  </a:tcPr>
                </a:tc>
              </a:tr>
              <a:tr h="663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钙拮抗剂</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非二氢吡啶类</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房室传导阻滞</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(2</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度或</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3</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度</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心衰</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a:noFill/>
                    </a:lnL>
                    <a:lnR cap="flat">
                      <a:noFill/>
                    </a:lnR>
                    <a:lnT>
                      <a:noFill/>
                    </a:lnT>
                    <a:lnB>
                      <a:noFill/>
                    </a:lnB>
                    <a:lnTlToBr>
                      <a:noFill/>
                    </a:lnTlToBr>
                    <a:lnBlToTr>
                      <a:noFill/>
                    </a:lnBlToTr>
                    <a:noFill/>
                  </a:tcPr>
                </a:tc>
              </a:tr>
              <a:tr h="7627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ACEI</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a:t>
                      </a: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ARB</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妊娠、高钾血症</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双侧肾动脉狭窄</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a:noFill/>
                    </a:lnL>
                    <a:lnR cap="flat">
                      <a:noFill/>
                    </a:lnR>
                    <a:lnT>
                      <a:noFill/>
                    </a:lnT>
                    <a:lnB>
                      <a:noFill/>
                    </a:lnB>
                    <a:lnTlToBr>
                      <a:noFill/>
                    </a:lnTlToBr>
                    <a:lnBlToTr>
                      <a:noFill/>
                    </a:lnBlToTr>
                    <a:noFill/>
                  </a:tcPr>
                </a:tc>
              </a:tr>
              <a:tr h="4374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rPr>
                        <a:t>  </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醛固酮拮抗剂</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肾衰   高钾血症</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horzOverflow="overflow">
                    <a:lnL>
                      <a:noFill/>
                    </a:lnL>
                    <a:lnR cap="flat">
                      <a:noFill/>
                    </a:lnR>
                    <a:lnT>
                      <a:noFill/>
                    </a:lnT>
                    <a:lnB>
                      <a:noFill/>
                    </a:lnB>
                    <a:lnTlToBr>
                      <a:noFill/>
                    </a:lnTlToBr>
                    <a:lnBlToTr>
                      <a:noFill/>
                    </a:lnBlToTr>
                    <a:noFill/>
                  </a:tcPr>
                </a:tc>
              </a:tr>
              <a:tr h="452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smtClean="0">
                          <a:ln>
                            <a:noFill/>
                          </a:ln>
                          <a:solidFill>
                            <a:schemeClr val="tx1"/>
                          </a:solidFill>
                          <a:effectLst>
                            <a:outerShdw blurRad="38100" dist="38100" dir="2700000" algn="tl">
                              <a:srgbClr val="C0C0C0"/>
                            </a:outerShdw>
                          </a:effectLst>
                          <a:latin typeface="微软雅黑" pitchFamily="34" charset="-122"/>
                          <a:ea typeface="微软雅黑" pitchFamily="34" charset="-122"/>
                          <a:sym typeface="Symbol" pitchFamily="18" charset="2"/>
                        </a:rPr>
                        <a:t></a:t>
                      </a:r>
                      <a:r>
                        <a:rPr kumimoji="1" lang="en-US" altLang="zh-CN" sz="1600" b="0" i="0" u="none" strike="noStrike" cap="none" normalizeH="0" baseline="-25000" dirty="0" smtClean="0">
                          <a:ln>
                            <a:noFill/>
                          </a:ln>
                          <a:solidFill>
                            <a:schemeClr val="tx1"/>
                          </a:solidFill>
                          <a:effectLst>
                            <a:outerShdw blurRad="38100" dist="38100" dir="2700000" algn="tl">
                              <a:srgbClr val="C0C0C0"/>
                            </a:outerShdw>
                          </a:effectLst>
                          <a:latin typeface="微软雅黑" pitchFamily="34" charset="-122"/>
                          <a:ea typeface="微软雅黑" pitchFamily="34" charset="-122"/>
                          <a:sym typeface="Symbol" pitchFamily="18" charset="2"/>
                        </a:rPr>
                        <a:t>1</a:t>
                      </a:r>
                      <a:r>
                        <a:rPr kumimoji="1" lang="en-US" altLang="zh-CN" sz="1600" b="0" i="0" u="none" strike="noStrike" cap="none" normalizeH="0" baseline="0" dirty="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a:t>
                      </a:r>
                      <a:r>
                        <a:rPr kumimoji="1" lang="zh-CN" altLang="en-US" sz="1600" b="0" i="0" u="none" strike="noStrike" cap="none" normalizeH="0" baseline="0" dirty="0" smtClean="0">
                          <a:ln>
                            <a:noFill/>
                          </a:ln>
                          <a:solidFill>
                            <a:schemeClr val="tx1"/>
                          </a:solidFill>
                          <a:effectLst>
                            <a:outerShdw blurRad="38100" dist="38100" dir="2700000" algn="tl">
                              <a:srgbClr val="C0C0C0"/>
                            </a:outerShdw>
                          </a:effectLst>
                          <a:latin typeface="微软雅黑" pitchFamily="34" charset="-122"/>
                          <a:ea typeface="微软雅黑" pitchFamily="34" charset="-122"/>
                        </a:rPr>
                        <a:t>受体阻滞剂</a:t>
                      </a:r>
                    </a:p>
                  </a:txBody>
                  <a:tcPr horzOverflow="overflow">
                    <a:lnL cap="flat">
                      <a:noFill/>
                    </a:lnL>
                    <a:lnR>
                      <a:noFill/>
                    </a:lnR>
                    <a:ln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体位性低血压</a:t>
                      </a:r>
                    </a:p>
                  </a:txBody>
                  <a:tcPr horzOverflow="overflow">
                    <a:lnL>
                      <a:noFill/>
                    </a:lnL>
                    <a:lnR>
                      <a:noFill/>
                    </a:lnR>
                    <a:ln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心衰</a:t>
                      </a:r>
                    </a:p>
                  </a:txBody>
                  <a:tcPr horzOverflow="overflow">
                    <a:lnL>
                      <a:noFill/>
                    </a:lnL>
                    <a:lnR cap="flat">
                      <a:noFill/>
                    </a:lnR>
                    <a:lnT>
                      <a:noFill/>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
        <p:nvSpPr>
          <p:cNvPr id="7" name="AutoShape 110"/>
          <p:cNvSpPr>
            <a:spLocks noChangeArrowheads="1"/>
          </p:cNvSpPr>
          <p:nvPr/>
        </p:nvSpPr>
        <p:spPr bwMode="auto">
          <a:xfrm>
            <a:off x="3059458" y="2997200"/>
            <a:ext cx="720333" cy="660400"/>
          </a:xfrm>
          <a:prstGeom prst="smileyFace">
            <a:avLst>
              <a:gd name="adj" fmla="val 4653"/>
            </a:avLst>
          </a:prstGeom>
          <a:solidFill>
            <a:schemeClr val="bg1"/>
          </a:solidFill>
          <a:ln w="9525">
            <a:solidFill>
              <a:srgbClr val="FF0000"/>
            </a:solidFill>
            <a:round/>
            <a:headEnd/>
            <a:tailEnd/>
          </a:ln>
        </p:spPr>
        <p:txBody>
          <a:bodyPr wrap="none" anchor="ctr"/>
          <a:lstStyle/>
          <a:p>
            <a:endParaRPr lang="zh-CN" altLang="en-US">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特殊人群的药物优先选择</a:t>
            </a:r>
            <a:r>
              <a:rPr lang="it-IT" dirty="0" smtClean="0">
                <a:solidFill>
                  <a:srgbClr val="FFFF00"/>
                </a:solidFill>
                <a:effectLst>
                  <a:outerShdw blurRad="38100" dist="38100" dir="2700000" algn="tl">
                    <a:srgbClr val="000000"/>
                  </a:outerShdw>
                </a:effectLst>
              </a:rPr>
              <a:t/>
            </a:r>
            <a:br>
              <a:rPr lang="it-IT" dirty="0" smtClean="0">
                <a:solidFill>
                  <a:srgbClr val="FFFF00"/>
                </a:solidFill>
                <a:effectLst>
                  <a:outerShdw blurRad="38100" dist="38100" dir="2700000" algn="tl">
                    <a:srgbClr val="000000"/>
                  </a:outerShdw>
                </a:effectLst>
              </a:rPr>
            </a:br>
            <a:endParaRPr lang="zh-CN" altLang="en-US" dirty="0"/>
          </a:p>
        </p:txBody>
      </p:sp>
      <p:pic>
        <p:nvPicPr>
          <p:cNvPr id="4" name="Picture 4" descr="ESH"/>
          <p:cNvPicPr>
            <a:picLocks noChangeAspect="1" noChangeArrowheads="1"/>
          </p:cNvPicPr>
          <p:nvPr/>
        </p:nvPicPr>
        <p:blipFill>
          <a:blip r:embed="rId3" cstate="print"/>
          <a:srcRect/>
          <a:stretch>
            <a:fillRect/>
          </a:stretch>
        </p:blipFill>
        <p:spPr bwMode="auto">
          <a:xfrm>
            <a:off x="0" y="0"/>
            <a:ext cx="362510" cy="389885"/>
          </a:xfrm>
          <a:prstGeom prst="rect">
            <a:avLst/>
          </a:prstGeom>
          <a:noFill/>
          <a:ln>
            <a:noFill/>
          </a:ln>
          <a:effectLst>
            <a:outerShdw blurRad="63500" dist="38099" dir="2700000" algn="ctr" rotWithShape="0">
              <a:schemeClr val="tx1">
                <a:alpha val="74997"/>
              </a:schemeClr>
            </a:outerShdw>
          </a:effectLst>
          <a:extLst/>
        </p:spPr>
      </p:pic>
      <p:sp>
        <p:nvSpPr>
          <p:cNvPr id="5" name="Text Box 5"/>
          <p:cNvSpPr txBox="1">
            <a:spLocks noChangeArrowheads="1"/>
          </p:cNvSpPr>
          <p:nvPr/>
        </p:nvSpPr>
        <p:spPr bwMode="auto">
          <a:xfrm>
            <a:off x="456142" y="0"/>
            <a:ext cx="2376768" cy="266180"/>
          </a:xfrm>
          <a:prstGeom prst="rect">
            <a:avLst/>
          </a:prstGeom>
          <a:noFill/>
          <a:ln w="12700">
            <a:noFill/>
            <a:miter lim="800000"/>
            <a:headEnd/>
            <a:tailEnd/>
          </a:ln>
          <a:effectLst/>
        </p:spPr>
        <p:txBody>
          <a:bodyPr wrap="none" lIns="80722" tIns="40363" rIns="80722" bIns="40363">
            <a:spAutoFit/>
          </a:bodyPr>
          <a:lstStyle>
            <a:lvl1pPr>
              <a:defRPr sz="2400">
                <a:solidFill>
                  <a:schemeClr val="bg1"/>
                </a:solidFill>
                <a:latin typeface="Times New Roman" pitchFamily="18" charset="0"/>
                <a:ea typeface="MS PGothic" pitchFamily="34" charset="-128"/>
              </a:defRPr>
            </a:lvl1pPr>
            <a:lvl2pPr marL="742950" indent="-285750">
              <a:defRPr sz="2400">
                <a:solidFill>
                  <a:schemeClr val="bg1"/>
                </a:solidFill>
                <a:latin typeface="Times New Roman" pitchFamily="18" charset="0"/>
                <a:ea typeface="MS PGothic" pitchFamily="34" charset="-128"/>
              </a:defRPr>
            </a:lvl2pPr>
            <a:lvl3pPr marL="1143000" indent="-228600">
              <a:defRPr sz="2400">
                <a:solidFill>
                  <a:schemeClr val="bg1"/>
                </a:solidFill>
                <a:latin typeface="Times New Roman" pitchFamily="18" charset="0"/>
                <a:ea typeface="MS PGothic" pitchFamily="34" charset="-128"/>
              </a:defRPr>
            </a:lvl3pPr>
            <a:lvl4pPr marL="1600200" indent="-228600">
              <a:defRPr sz="2400">
                <a:solidFill>
                  <a:schemeClr val="bg1"/>
                </a:solidFill>
                <a:latin typeface="Times New Roman" pitchFamily="18" charset="0"/>
                <a:ea typeface="MS PGothic" pitchFamily="34" charset="-128"/>
              </a:defRPr>
            </a:lvl4pPr>
            <a:lvl5pPr marL="2057400" indent="-228600">
              <a:defRPr sz="2400">
                <a:solidFill>
                  <a:schemeClr val="bg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bg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bg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bg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bg1"/>
                </a:solidFill>
                <a:latin typeface="Times New Roman" pitchFamily="18" charset="0"/>
                <a:ea typeface="MS PGothic" pitchFamily="34" charset="-128"/>
              </a:defRPr>
            </a:lvl9pPr>
          </a:lstStyle>
          <a:p>
            <a:pPr>
              <a:defRPr/>
            </a:pPr>
            <a:r>
              <a:rPr lang="it-IT" sz="1200" b="1" dirty="0">
                <a:latin typeface="微软雅黑" pitchFamily="34" charset="-122"/>
                <a:ea typeface="微软雅黑" pitchFamily="34" charset="-122"/>
              </a:rPr>
              <a:t>2013 ESH/ESC </a:t>
            </a:r>
            <a:r>
              <a:rPr lang="zh-CN" altLang="en-US" sz="1200" b="1" dirty="0" smtClean="0">
                <a:latin typeface="微软雅黑" pitchFamily="34" charset="-122"/>
                <a:ea typeface="微软雅黑" pitchFamily="34" charset="-122"/>
              </a:rPr>
              <a:t>欧洲高血压指南</a:t>
            </a:r>
            <a:endParaRPr lang="it-IT" sz="1200" b="1" dirty="0">
              <a:latin typeface="微软雅黑" pitchFamily="34" charset="-122"/>
              <a:ea typeface="微软雅黑" pitchFamily="34" charset="-122"/>
            </a:endParaRPr>
          </a:p>
        </p:txBody>
      </p:sp>
      <p:graphicFrame>
        <p:nvGraphicFramePr>
          <p:cNvPr id="6" name="Group 151"/>
          <p:cNvGraphicFramePr>
            <a:graphicFrameLocks noGrp="1"/>
          </p:cNvGraphicFramePr>
          <p:nvPr/>
        </p:nvGraphicFramePr>
        <p:xfrm>
          <a:off x="460970" y="1210830"/>
          <a:ext cx="8096178" cy="5489087"/>
        </p:xfrm>
        <a:graphic>
          <a:graphicData uri="http://schemas.openxmlformats.org/drawingml/2006/table">
            <a:tbl>
              <a:tblPr/>
              <a:tblGrid>
                <a:gridCol w="3160470"/>
                <a:gridCol w="4935708"/>
              </a:tblGrid>
              <a:tr h="316137">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 typeface="Verdana" pitchFamily="34" charset="0"/>
                        <a:buNone/>
                        <a:tabLst/>
                      </a:pPr>
                      <a:r>
                        <a:rPr kumimoji="0" lang="zh-CN" altLang="en-US" sz="1700" b="1" i="0" u="none" strike="noStrike" cap="none" normalizeH="0" baseline="0" dirty="0" smtClean="0">
                          <a:ln>
                            <a:noFill/>
                          </a:ln>
                          <a:solidFill>
                            <a:schemeClr val="accent3"/>
                          </a:solidFill>
                          <a:effectLst/>
                          <a:latin typeface="微软雅黑" pitchFamily="34" charset="-122"/>
                          <a:ea typeface="微软雅黑" pitchFamily="34" charset="-122"/>
                        </a:rPr>
                        <a:t>情况</a:t>
                      </a:r>
                      <a:endParaRPr kumimoji="0" lang="en-GB" sz="1700" b="1" i="0" u="none" strike="noStrike" cap="none" normalizeH="0" baseline="0" dirty="0" smtClean="0">
                        <a:ln>
                          <a:noFill/>
                        </a:ln>
                        <a:solidFill>
                          <a:schemeClr val="accent3"/>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 typeface="Verdana" pitchFamily="34" charset="0"/>
                        <a:buNone/>
                        <a:tabLst/>
                      </a:pPr>
                      <a:r>
                        <a:rPr kumimoji="0" lang="zh-CN" altLang="en-US" sz="1700" b="1" i="0" u="none" strike="noStrike" cap="none" normalizeH="0" baseline="0" dirty="0" smtClean="0">
                          <a:ln>
                            <a:noFill/>
                          </a:ln>
                          <a:solidFill>
                            <a:schemeClr val="accent3"/>
                          </a:solidFill>
                          <a:effectLst/>
                          <a:latin typeface="微软雅黑" pitchFamily="34" charset="-122"/>
                          <a:ea typeface="微软雅黑" pitchFamily="34" charset="-122"/>
                        </a:rPr>
                        <a:t>药物</a:t>
                      </a:r>
                      <a:endParaRPr kumimoji="0" lang="en-GB" sz="1700" b="1" i="0" u="none" strike="noStrike" cap="none" normalizeH="0" baseline="0" dirty="0" smtClean="0">
                        <a:ln>
                          <a:noFill/>
                        </a:ln>
                        <a:solidFill>
                          <a:schemeClr val="accent3"/>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2"/>
                    </a:solid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无症状靶器官损害</a:t>
                      </a:r>
                      <a:endParaRPr kumimoji="0" lang="en-GB" sz="13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20000"/>
                        <a:lumOff val="80000"/>
                      </a:schemeClr>
                    </a:solid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LVH</a:t>
                      </a: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US" altLang="zh-CN" sz="1300" b="0" i="0" u="none" strike="noStrike" cap="none" normalizeH="0" baseline="0" dirty="0" smtClean="0">
                          <a:ln>
                            <a:noFill/>
                          </a:ln>
                          <a:solidFill>
                            <a:schemeClr val="tx1"/>
                          </a:solidFill>
                          <a:effectLst/>
                          <a:latin typeface="微软雅黑" pitchFamily="34" charset="-122"/>
                          <a:ea typeface="微软雅黑" pitchFamily="34" charset="-122"/>
                        </a:rPr>
                        <a:t>ACEI</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1" i="0" u="none" strike="noStrike" cap="none" normalizeH="0" baseline="0" dirty="0" smtClean="0">
                          <a:ln>
                            <a:noFill/>
                          </a:ln>
                          <a:solidFill>
                            <a:srgbClr val="FF0000"/>
                          </a:solidFill>
                          <a:effectLst/>
                          <a:latin typeface="微软雅黑" pitchFamily="34" charset="-122"/>
                          <a:ea typeface="微软雅黑" pitchFamily="34" charset="-122"/>
                        </a:rPr>
                        <a:t>钙拮抗剂</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ARB</a:t>
                      </a: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无症状动脉粥样硬化</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zh-CN" altLang="en-US" sz="1300" b="1" i="0" u="none" strike="noStrike" cap="none" normalizeH="0" baseline="0" dirty="0" smtClean="0">
                          <a:ln>
                            <a:noFill/>
                          </a:ln>
                          <a:solidFill>
                            <a:srgbClr val="FF0000"/>
                          </a:solidFill>
                          <a:effectLst/>
                          <a:latin typeface="微软雅黑" pitchFamily="34" charset="-122"/>
                          <a:ea typeface="微软雅黑" pitchFamily="34" charset="-122"/>
                        </a:rPr>
                        <a:t>钙拮抗剂</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en-US" altLang="zh-CN" sz="1300" b="0" i="0" u="none" strike="noStrike" cap="none" normalizeH="0" baseline="0" dirty="0" smtClean="0">
                          <a:ln>
                            <a:noFill/>
                          </a:ln>
                          <a:solidFill>
                            <a:schemeClr val="tx1"/>
                          </a:solidFill>
                          <a:effectLst/>
                          <a:latin typeface="微软雅黑" pitchFamily="34" charset="-122"/>
                          <a:ea typeface="微软雅黑" pitchFamily="34" charset="-122"/>
                        </a:rPr>
                        <a:t>ACEI</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微量白蛋白尿</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US" altLang="zh-CN" sz="1300" b="0" i="0" u="none" strike="noStrike" cap="none" normalizeH="0" baseline="0" dirty="0" smtClean="0">
                          <a:ln>
                            <a:noFill/>
                          </a:ln>
                          <a:solidFill>
                            <a:schemeClr val="tx1"/>
                          </a:solidFill>
                          <a:effectLst/>
                          <a:latin typeface="微软雅黑" pitchFamily="34" charset="-122"/>
                          <a:ea typeface="微软雅黑" pitchFamily="34" charset="-122"/>
                        </a:rPr>
                        <a:t>ACEI</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ARB</a:t>
                      </a: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肾功能障碍</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ACE</a:t>
                      </a:r>
                      <a:r>
                        <a:rPr kumimoji="0" lang="en-US" altLang="zh-CN" sz="1300" b="0" i="0" u="none" strike="noStrike" cap="none" normalizeH="0" baseline="0" dirty="0" smtClean="0">
                          <a:ln>
                            <a:noFill/>
                          </a:ln>
                          <a:solidFill>
                            <a:schemeClr val="tx1"/>
                          </a:solidFill>
                          <a:effectLst/>
                          <a:latin typeface="微软雅黑" pitchFamily="34" charset="-122"/>
                          <a:ea typeface="微软雅黑" pitchFamily="34" charset="-122"/>
                        </a:rPr>
                        <a:t>I,</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ARB</a:t>
                      </a: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临床心血管事件</a:t>
                      </a:r>
                      <a:endParaRPr kumimoji="0" lang="en-GB" sz="13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既往卒中</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任何有效降低血压的药物</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既往心肌梗死</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BB, </a:t>
                      </a:r>
                      <a:r>
                        <a:rPr kumimoji="0" lang="en-US" altLang="zh-CN" sz="1300" b="0" i="0" u="none" strike="noStrike" cap="none" normalizeH="0" baseline="0" dirty="0" smtClean="0">
                          <a:ln>
                            <a:noFill/>
                          </a:ln>
                          <a:solidFill>
                            <a:schemeClr val="tx1"/>
                          </a:solidFill>
                          <a:effectLst/>
                          <a:latin typeface="微软雅黑" pitchFamily="34" charset="-122"/>
                          <a:ea typeface="微软雅黑" pitchFamily="34" charset="-122"/>
                        </a:rPr>
                        <a:t>ACEI</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ARB</a:t>
                      </a: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心绞痛</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BB, </a:t>
                      </a:r>
                      <a:r>
                        <a:rPr kumimoji="0" lang="zh-CN" altLang="en-US" sz="1300" b="1" i="0" u="none" strike="noStrike" cap="none" normalizeH="0" baseline="0" dirty="0" smtClean="0">
                          <a:ln>
                            <a:noFill/>
                          </a:ln>
                          <a:solidFill>
                            <a:srgbClr val="FF0000"/>
                          </a:solidFill>
                          <a:effectLst/>
                          <a:latin typeface="微软雅黑" pitchFamily="34" charset="-122"/>
                          <a:ea typeface="微软雅黑" pitchFamily="34" charset="-122"/>
                        </a:rPr>
                        <a:t>钙拮抗剂</a:t>
                      </a:r>
                      <a:endParaRPr kumimoji="0" lang="en-GB" sz="13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61893">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心力衰竭</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利尿剂</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BB, </a:t>
                      </a:r>
                      <a:r>
                        <a:rPr kumimoji="0" lang="en-US" altLang="zh-CN" sz="1300" b="0" i="0" u="none" strike="noStrike" cap="none" normalizeH="0" baseline="0" dirty="0" smtClean="0">
                          <a:ln>
                            <a:noFill/>
                          </a:ln>
                          <a:solidFill>
                            <a:schemeClr val="tx1"/>
                          </a:solidFill>
                          <a:effectLst/>
                          <a:latin typeface="微软雅黑" pitchFamily="34" charset="-122"/>
                          <a:ea typeface="微软雅黑" pitchFamily="34" charset="-122"/>
                        </a:rPr>
                        <a:t>ACEI</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ARB,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盐皮质激素受体拮抗剂</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主动脉瘤</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BB</a:t>
                      </a: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70761">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房颤，预防</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考虑</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ARB, ACE inhibitor, BB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或 盐皮质激素受体拮抗剂</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33188">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房颤，室率控制</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BB, </a:t>
                      </a:r>
                      <a:r>
                        <a:rPr kumimoji="0" lang="zh-CN" altLang="en-US" sz="1300" b="1" i="0" u="none" strike="noStrike" cap="none" normalizeH="0" baseline="0" dirty="0" smtClean="0">
                          <a:ln>
                            <a:noFill/>
                          </a:ln>
                          <a:solidFill>
                            <a:srgbClr val="FF0000"/>
                          </a:solidFill>
                          <a:effectLst/>
                          <a:latin typeface="微软雅黑" pitchFamily="34" charset="-122"/>
                          <a:ea typeface="微软雅黑" pitchFamily="34" charset="-122"/>
                        </a:rPr>
                        <a:t>非二氢吡啶类钙拮抗剂</a:t>
                      </a:r>
                      <a:endParaRPr kumimoji="0" lang="en-GB" sz="13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ESRD/</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蛋白尿</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US" altLang="zh-CN" sz="1300" b="0" i="0" u="none" strike="noStrike" cap="none" normalizeH="0" baseline="0" dirty="0" smtClean="0">
                          <a:ln>
                            <a:noFill/>
                          </a:ln>
                          <a:solidFill>
                            <a:schemeClr val="tx1"/>
                          </a:solidFill>
                          <a:effectLst/>
                          <a:latin typeface="微软雅黑" pitchFamily="34" charset="-122"/>
                          <a:ea typeface="微软雅黑" pitchFamily="34" charset="-122"/>
                        </a:rPr>
                        <a:t>ACEI</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ARB</a:t>
                      </a: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周围动脉疾病</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ACE</a:t>
                      </a:r>
                      <a:r>
                        <a:rPr kumimoji="0" lang="en-US" altLang="zh-CN" sz="1300" b="0" i="0" u="none" strike="noStrike" cap="none" normalizeH="0" baseline="0" dirty="0" smtClean="0">
                          <a:ln>
                            <a:noFill/>
                          </a:ln>
                          <a:solidFill>
                            <a:schemeClr val="tx1"/>
                          </a:solidFill>
                          <a:effectLst/>
                          <a:latin typeface="微软雅黑" pitchFamily="34" charset="-122"/>
                          <a:ea typeface="微软雅黑" pitchFamily="34" charset="-122"/>
                        </a:rPr>
                        <a:t>I</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钙拮抗剂</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6" marB="4286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zh-CN" altLang="en-US" sz="1300" b="1" i="0" u="none" strike="noStrike" cap="none" normalizeH="0" baseline="0" dirty="0" smtClean="0">
                          <a:ln>
                            <a:noFill/>
                          </a:ln>
                          <a:solidFill>
                            <a:schemeClr val="tx1"/>
                          </a:solidFill>
                          <a:effectLst/>
                          <a:latin typeface="微软雅黑" pitchFamily="34" charset="-122"/>
                          <a:ea typeface="微软雅黑" pitchFamily="34" charset="-122"/>
                        </a:rPr>
                        <a:t>其它</a:t>
                      </a:r>
                      <a:endParaRPr kumimoji="0" lang="en-GB" sz="13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endParaRPr kumimoji="0" lang="en-GB" sz="1300" b="0" i="0" u="none" strike="noStrike" cap="none" normalizeH="0" baseline="0" dirty="0" smtClean="0">
                        <a:ln>
                          <a:noFill/>
                        </a:ln>
                        <a:solidFill>
                          <a:srgbClr val="FFFFFF"/>
                        </a:solidFill>
                        <a:effectLst/>
                        <a:latin typeface="微软雅黑" pitchFamily="34" charset="-122"/>
                        <a:ea typeface="微软雅黑" pitchFamily="34" charset="-122"/>
                      </a:endParaRP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lumMod val="60000"/>
                        <a:lumOff val="40000"/>
                      </a:schemeClr>
                    </a:solid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ISH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老年人</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a:t>
                      </a: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利尿剂</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1" i="0" u="none" strike="noStrike" cap="none" normalizeH="0" baseline="0" dirty="0" smtClean="0">
                          <a:ln>
                            <a:noFill/>
                          </a:ln>
                          <a:solidFill>
                            <a:srgbClr val="FF0000"/>
                          </a:solidFill>
                          <a:effectLst/>
                          <a:latin typeface="微软雅黑" pitchFamily="34" charset="-122"/>
                          <a:ea typeface="微软雅黑" pitchFamily="34" charset="-122"/>
                        </a:rPr>
                        <a:t>钙拮抗剂</a:t>
                      </a:r>
                      <a:endParaRPr kumimoji="0" lang="en-GB" sz="13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代谢综合征</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ACE</a:t>
                      </a:r>
                      <a:r>
                        <a:rPr kumimoji="0" lang="en-US" altLang="zh-CN" sz="1300" b="0" i="0" u="none" strike="noStrike" cap="none" normalizeH="0" baseline="0" dirty="0" smtClean="0">
                          <a:ln>
                            <a:noFill/>
                          </a:ln>
                          <a:solidFill>
                            <a:schemeClr val="tx1"/>
                          </a:solidFill>
                          <a:effectLst/>
                          <a:latin typeface="微软雅黑" pitchFamily="34" charset="-122"/>
                          <a:ea typeface="微软雅黑" pitchFamily="34" charset="-122"/>
                        </a:rPr>
                        <a:t>I</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ARB, </a:t>
                      </a:r>
                      <a:r>
                        <a:rPr kumimoji="0" lang="zh-CN" altLang="en-US" sz="1300" b="1" i="0" u="none" strike="noStrike" cap="none" normalizeH="0" baseline="0" dirty="0" smtClean="0">
                          <a:ln>
                            <a:noFill/>
                          </a:ln>
                          <a:solidFill>
                            <a:srgbClr val="FF0000"/>
                          </a:solidFill>
                          <a:effectLst/>
                          <a:latin typeface="微软雅黑" pitchFamily="34" charset="-122"/>
                          <a:ea typeface="微软雅黑" pitchFamily="34" charset="-122"/>
                        </a:rPr>
                        <a:t>钙拮抗剂</a:t>
                      </a:r>
                      <a:endParaRPr kumimoji="0" lang="en-GB" sz="13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糖尿病</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US" altLang="zh-CN" sz="1300" b="0" i="0" u="none" strike="noStrike" cap="none" normalizeH="0" baseline="0" dirty="0" smtClean="0">
                          <a:ln>
                            <a:noFill/>
                          </a:ln>
                          <a:solidFill>
                            <a:schemeClr val="tx1"/>
                          </a:solidFill>
                          <a:effectLst/>
                          <a:latin typeface="微软雅黑" pitchFamily="34" charset="-122"/>
                          <a:ea typeface="微软雅黑" pitchFamily="34" charset="-122"/>
                        </a:rPr>
                        <a:t>ACEI</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ARB</a:t>
                      </a: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妊娠</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甲基多巴</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BB, </a:t>
                      </a:r>
                      <a:r>
                        <a:rPr kumimoji="0" lang="zh-CN" altLang="en-US" sz="1300" b="1" i="0" u="none" strike="noStrike" cap="none" normalizeH="0" baseline="0" dirty="0" smtClean="0">
                          <a:ln>
                            <a:noFill/>
                          </a:ln>
                          <a:solidFill>
                            <a:srgbClr val="FF0000"/>
                          </a:solidFill>
                          <a:effectLst/>
                          <a:latin typeface="微软雅黑" pitchFamily="34" charset="-122"/>
                          <a:ea typeface="微软雅黑" pitchFamily="34" charset="-122"/>
                        </a:rPr>
                        <a:t>钙拮抗剂</a:t>
                      </a:r>
                      <a:endParaRPr kumimoji="0" lang="en-GB" sz="13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225189">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黑人</a:t>
                      </a:r>
                      <a:endParaRPr kumimoji="0" lang="en-GB" sz="13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522288" rtl="0" eaLnBrk="0" fontAlgn="base" latinLnBrk="0" hangingPunct="0">
                        <a:lnSpc>
                          <a:spcPct val="80000"/>
                        </a:lnSpc>
                        <a:spcBef>
                          <a:spcPct val="30000"/>
                        </a:spcBef>
                        <a:spcAft>
                          <a:spcPct val="0"/>
                        </a:spcAft>
                        <a:buClr>
                          <a:srgbClr val="000000"/>
                        </a:buClr>
                        <a:buSzPct val="100000"/>
                        <a:buFontTx/>
                        <a:buNone/>
                        <a:tabLst/>
                      </a:pPr>
                      <a:r>
                        <a:rPr kumimoji="0" lang="zh-CN" altLang="en-US" sz="1300" b="0" i="0" u="none" strike="noStrike" cap="none" normalizeH="0" baseline="0" dirty="0" smtClean="0">
                          <a:ln>
                            <a:noFill/>
                          </a:ln>
                          <a:solidFill>
                            <a:schemeClr val="tx1"/>
                          </a:solidFill>
                          <a:effectLst/>
                          <a:latin typeface="微软雅黑" pitchFamily="34" charset="-122"/>
                          <a:ea typeface="微软雅黑" pitchFamily="34" charset="-122"/>
                        </a:rPr>
                        <a:t>利尿剂</a:t>
                      </a:r>
                      <a:r>
                        <a:rPr kumimoji="0" lang="en-GB" sz="13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1300" b="1" i="0" u="none" strike="noStrike" cap="none" normalizeH="0" baseline="0" dirty="0" smtClean="0">
                          <a:ln>
                            <a:noFill/>
                          </a:ln>
                          <a:solidFill>
                            <a:srgbClr val="FF0000"/>
                          </a:solidFill>
                          <a:effectLst/>
                          <a:latin typeface="微软雅黑" pitchFamily="34" charset="-122"/>
                          <a:ea typeface="微软雅黑" pitchFamily="34" charset="-122"/>
                        </a:rPr>
                        <a:t>钙拮抗剂</a:t>
                      </a:r>
                      <a:endParaRPr kumimoji="0" lang="en-GB" sz="1300" b="1" i="0" u="none" strike="noStrike" cap="none" normalizeH="0" baseline="0" dirty="0" smtClean="0">
                        <a:ln>
                          <a:noFill/>
                        </a:ln>
                        <a:solidFill>
                          <a:srgbClr val="FF0000"/>
                        </a:solidFill>
                        <a:effectLst/>
                        <a:latin typeface="微软雅黑" pitchFamily="34" charset="-122"/>
                        <a:ea typeface="微软雅黑" pitchFamily="34" charset="-122"/>
                      </a:endParaRPr>
                    </a:p>
                  </a:txBody>
                  <a:tcPr marL="76200" marR="76200" marT="42863" marB="4286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cs typeface="Times New Roman" pitchFamily="18" charset="0"/>
              </a:rPr>
              <a:t>高血压治疗流程</a:t>
            </a:r>
            <a:r>
              <a:rPr lang="en-US" altLang="zh-CN" dirty="0" smtClean="0">
                <a:latin typeface="Times New Roman" pitchFamily="18" charset="0"/>
                <a:cs typeface="Times New Roman" pitchFamily="18" charset="0"/>
              </a:rPr>
              <a:t>CCB</a:t>
            </a:r>
            <a:r>
              <a:rPr lang="zh-CN" altLang="en-US" dirty="0" smtClean="0">
                <a:latin typeface="Times New Roman" pitchFamily="18" charset="0"/>
                <a:cs typeface="Times New Roman" pitchFamily="18" charset="0"/>
              </a:rPr>
              <a:t>贯穿始终</a:t>
            </a:r>
            <a:endParaRPr lang="zh-CN" altLang="en-US" dirty="0">
              <a:latin typeface="Times New Roman" pitchFamily="18" charset="0"/>
              <a:cs typeface="Times New Roman" pitchFamily="18" charset="0"/>
            </a:endParaRPr>
          </a:p>
        </p:txBody>
      </p:sp>
      <p:sp>
        <p:nvSpPr>
          <p:cNvPr id="4" name="TextBox 21"/>
          <p:cNvSpPr txBox="1">
            <a:spLocks noChangeArrowheads="1"/>
          </p:cNvSpPr>
          <p:nvPr/>
        </p:nvSpPr>
        <p:spPr bwMode="auto">
          <a:xfrm>
            <a:off x="1240659" y="5857875"/>
            <a:ext cx="7261137" cy="683264"/>
          </a:xfrm>
          <a:prstGeom prst="rect">
            <a:avLst/>
          </a:prstGeom>
          <a:noFill/>
          <a:ln w="9525">
            <a:noFill/>
            <a:miter lim="800000"/>
            <a:headEnd/>
            <a:tailEnd/>
          </a:ln>
        </p:spPr>
        <p:txBody>
          <a:bodyPr>
            <a:spAutoFit/>
          </a:bodyPr>
          <a:lstStyle/>
          <a:p>
            <a:pPr>
              <a:lnSpc>
                <a:spcPct val="120000"/>
              </a:lnSpc>
            </a:pPr>
            <a:r>
              <a:rPr lang="en-US" altLang="zh-CN" sz="1400" b="1" dirty="0">
                <a:solidFill>
                  <a:schemeClr val="tx1"/>
                </a:solidFill>
                <a:latin typeface="Times New Roman" pitchFamily="18" charset="0"/>
                <a:ea typeface="微软雅黑" pitchFamily="34" charset="-122"/>
                <a:cs typeface="Times New Roman" pitchFamily="18" charset="0"/>
              </a:rPr>
              <a:t>A</a:t>
            </a:r>
            <a:r>
              <a:rPr lang="zh-CN" altLang="en-US" sz="1400" b="1" dirty="0">
                <a:solidFill>
                  <a:schemeClr val="tx1"/>
                </a:solidFill>
                <a:latin typeface="Times New Roman" pitchFamily="18" charset="0"/>
                <a:ea typeface="微软雅黑" pitchFamily="34" charset="-122"/>
                <a:cs typeface="Times New Roman" pitchFamily="18" charset="0"/>
              </a:rPr>
              <a:t>：</a:t>
            </a:r>
            <a:r>
              <a:rPr lang="en-US" altLang="zh-CN" sz="1400" b="1" dirty="0">
                <a:solidFill>
                  <a:schemeClr val="tx1"/>
                </a:solidFill>
                <a:latin typeface="Times New Roman" pitchFamily="18" charset="0"/>
                <a:ea typeface="微软雅黑" pitchFamily="34" charset="-122"/>
                <a:cs typeface="Times New Roman" pitchFamily="18" charset="0"/>
              </a:rPr>
              <a:t>ACEI</a:t>
            </a:r>
            <a:r>
              <a:rPr lang="zh-CN" altLang="en-US" sz="1400" b="1" dirty="0">
                <a:solidFill>
                  <a:schemeClr val="tx1"/>
                </a:solidFill>
                <a:latin typeface="Times New Roman" pitchFamily="18" charset="0"/>
                <a:ea typeface="微软雅黑" pitchFamily="34" charset="-122"/>
                <a:cs typeface="Times New Roman" pitchFamily="18" charset="0"/>
              </a:rPr>
              <a:t>或</a:t>
            </a:r>
            <a:r>
              <a:rPr lang="en-US" altLang="zh-CN" sz="1400" b="1" dirty="0">
                <a:solidFill>
                  <a:schemeClr val="tx1"/>
                </a:solidFill>
                <a:latin typeface="Times New Roman" pitchFamily="18" charset="0"/>
                <a:ea typeface="微软雅黑" pitchFamily="34" charset="-122"/>
                <a:cs typeface="Times New Roman" pitchFamily="18" charset="0"/>
              </a:rPr>
              <a:t>ARB</a:t>
            </a:r>
            <a:r>
              <a:rPr lang="zh-CN" altLang="en-US" sz="1400" b="1" dirty="0">
                <a:solidFill>
                  <a:schemeClr val="tx1"/>
                </a:solidFill>
                <a:latin typeface="Times New Roman" pitchFamily="18" charset="0"/>
                <a:ea typeface="微软雅黑" pitchFamily="34" charset="-122"/>
                <a:cs typeface="Times New Roman" pitchFamily="18" charset="0"/>
              </a:rPr>
              <a:t>；</a:t>
            </a:r>
            <a:r>
              <a:rPr lang="en-US" altLang="zh-CN" sz="1400" b="1" dirty="0">
                <a:solidFill>
                  <a:schemeClr val="tx1"/>
                </a:solidFill>
                <a:latin typeface="Times New Roman" pitchFamily="18" charset="0"/>
                <a:ea typeface="微软雅黑" pitchFamily="34" charset="-122"/>
                <a:cs typeface="Times New Roman" pitchFamily="18" charset="0"/>
              </a:rPr>
              <a:t>B</a:t>
            </a:r>
            <a:r>
              <a:rPr lang="zh-CN" altLang="en-US" sz="1400" b="1" dirty="0">
                <a:solidFill>
                  <a:schemeClr val="tx1"/>
                </a:solidFill>
                <a:latin typeface="Times New Roman" pitchFamily="18" charset="0"/>
                <a:ea typeface="微软雅黑" pitchFamily="34" charset="-122"/>
                <a:cs typeface="Times New Roman" pitchFamily="18" charset="0"/>
              </a:rPr>
              <a:t>：</a:t>
            </a:r>
            <a:r>
              <a:rPr lang="en-US" altLang="zh-CN" sz="1400" b="1" dirty="0">
                <a:solidFill>
                  <a:schemeClr val="tx1"/>
                </a:solidFill>
                <a:latin typeface="Times New Roman" pitchFamily="18" charset="0"/>
                <a:ea typeface="微软雅黑" pitchFamily="34" charset="-122"/>
                <a:cs typeface="Times New Roman" pitchFamily="18" charset="0"/>
              </a:rPr>
              <a:t>β-</a:t>
            </a:r>
            <a:r>
              <a:rPr lang="zh-CN" altLang="en-US" sz="1400" b="1" dirty="0">
                <a:solidFill>
                  <a:schemeClr val="tx1"/>
                </a:solidFill>
                <a:latin typeface="Times New Roman" pitchFamily="18" charset="0"/>
                <a:ea typeface="微软雅黑" pitchFamily="34" charset="-122"/>
                <a:cs typeface="Times New Roman" pitchFamily="18" charset="0"/>
              </a:rPr>
              <a:t>受体阻滞剂；</a:t>
            </a:r>
            <a:r>
              <a:rPr lang="en-US" altLang="zh-CN" b="1" dirty="0">
                <a:solidFill>
                  <a:srgbClr val="FF0000"/>
                </a:solidFill>
                <a:latin typeface="Times New Roman" pitchFamily="18" charset="0"/>
                <a:ea typeface="微软雅黑" pitchFamily="34" charset="-122"/>
                <a:cs typeface="Times New Roman" pitchFamily="18" charset="0"/>
              </a:rPr>
              <a:t>C</a:t>
            </a:r>
            <a:r>
              <a:rPr lang="zh-CN" altLang="en-US" sz="1400" b="1" dirty="0">
                <a:solidFill>
                  <a:schemeClr val="tx1"/>
                </a:solidFill>
                <a:latin typeface="Times New Roman" pitchFamily="18" charset="0"/>
                <a:ea typeface="微软雅黑" pitchFamily="34" charset="-122"/>
                <a:cs typeface="Times New Roman" pitchFamily="18" charset="0"/>
              </a:rPr>
              <a:t>：二氢吡啶类钙通道阻滞剂；</a:t>
            </a:r>
            <a:r>
              <a:rPr lang="en-US" altLang="zh-CN" sz="1400" b="1" dirty="0">
                <a:solidFill>
                  <a:schemeClr val="tx1"/>
                </a:solidFill>
                <a:latin typeface="Times New Roman" pitchFamily="18" charset="0"/>
                <a:ea typeface="微软雅黑" pitchFamily="34" charset="-122"/>
                <a:cs typeface="Times New Roman" pitchFamily="18" charset="0"/>
              </a:rPr>
              <a:t>D</a:t>
            </a:r>
            <a:r>
              <a:rPr lang="zh-CN" altLang="en-US" sz="1400" b="1" dirty="0">
                <a:solidFill>
                  <a:schemeClr val="tx1"/>
                </a:solidFill>
                <a:latin typeface="Times New Roman" pitchFamily="18" charset="0"/>
                <a:ea typeface="微软雅黑" pitchFamily="34" charset="-122"/>
                <a:cs typeface="Times New Roman" pitchFamily="18" charset="0"/>
              </a:rPr>
              <a:t>：噻嗪类利尿剂；</a:t>
            </a:r>
            <a:r>
              <a:rPr lang="en-US" altLang="zh-CN" sz="1400" b="1" dirty="0">
                <a:solidFill>
                  <a:schemeClr val="tx1"/>
                </a:solidFill>
                <a:latin typeface="Times New Roman" pitchFamily="18" charset="0"/>
                <a:ea typeface="微软雅黑" pitchFamily="34" charset="-122"/>
                <a:cs typeface="Times New Roman" pitchFamily="18" charset="0"/>
              </a:rPr>
              <a:t>α</a:t>
            </a:r>
            <a:r>
              <a:rPr lang="zh-CN" altLang="en-US" sz="1400" b="1" dirty="0">
                <a:solidFill>
                  <a:schemeClr val="tx1"/>
                </a:solidFill>
                <a:latin typeface="Times New Roman" pitchFamily="18" charset="0"/>
                <a:ea typeface="微软雅黑" pitchFamily="34" charset="-122"/>
                <a:cs typeface="Times New Roman" pitchFamily="18" charset="0"/>
              </a:rPr>
              <a:t>：</a:t>
            </a:r>
            <a:r>
              <a:rPr lang="en-US" altLang="zh-CN" sz="1400" b="1" dirty="0">
                <a:solidFill>
                  <a:schemeClr val="tx1"/>
                </a:solidFill>
                <a:latin typeface="Times New Roman" pitchFamily="18" charset="0"/>
                <a:ea typeface="微软雅黑" pitchFamily="34" charset="-122"/>
                <a:cs typeface="Times New Roman" pitchFamily="18" charset="0"/>
              </a:rPr>
              <a:t>α</a:t>
            </a:r>
            <a:r>
              <a:rPr lang="zh-CN" altLang="en-US" sz="1400" b="1" dirty="0">
                <a:solidFill>
                  <a:schemeClr val="tx1"/>
                </a:solidFill>
                <a:latin typeface="Times New Roman" pitchFamily="18" charset="0"/>
                <a:ea typeface="微软雅黑" pitchFamily="34" charset="-122"/>
                <a:cs typeface="Times New Roman" pitchFamily="18" charset="0"/>
              </a:rPr>
              <a:t>受体阻滞剂；</a:t>
            </a:r>
            <a:r>
              <a:rPr lang="en-US" altLang="zh-CN" sz="1400" b="1" dirty="0">
                <a:solidFill>
                  <a:schemeClr val="tx1"/>
                </a:solidFill>
                <a:latin typeface="Times New Roman" pitchFamily="18" charset="0"/>
                <a:ea typeface="微软雅黑" pitchFamily="34" charset="-122"/>
                <a:cs typeface="Times New Roman" pitchFamily="18" charset="0"/>
              </a:rPr>
              <a:t>F</a:t>
            </a:r>
            <a:r>
              <a:rPr lang="zh-CN" altLang="en-US" sz="1400" b="1" dirty="0">
                <a:solidFill>
                  <a:schemeClr val="tx1"/>
                </a:solidFill>
                <a:latin typeface="Times New Roman" pitchFamily="18" charset="0"/>
                <a:ea typeface="微软雅黑" pitchFamily="34" charset="-122"/>
                <a:cs typeface="Times New Roman" pitchFamily="18" charset="0"/>
              </a:rPr>
              <a:t>：低剂量固定复方制剂</a:t>
            </a:r>
          </a:p>
        </p:txBody>
      </p:sp>
      <p:grpSp>
        <p:nvGrpSpPr>
          <p:cNvPr id="5" name="组合 42"/>
          <p:cNvGrpSpPr>
            <a:grpSpLocks/>
          </p:cNvGrpSpPr>
          <p:nvPr/>
        </p:nvGrpSpPr>
        <p:grpSpPr bwMode="auto">
          <a:xfrm>
            <a:off x="782834" y="1082013"/>
            <a:ext cx="7575207" cy="4713950"/>
            <a:chOff x="904532" y="1644124"/>
            <a:chExt cx="7575626" cy="4713834"/>
          </a:xfrm>
        </p:grpSpPr>
        <p:sp>
          <p:nvSpPr>
            <p:cNvPr id="6" name="前凸弯带形 5"/>
            <p:cNvSpPr/>
            <p:nvPr/>
          </p:nvSpPr>
          <p:spPr bwMode="auto">
            <a:xfrm>
              <a:off x="3714065" y="1644124"/>
              <a:ext cx="2562814" cy="808523"/>
            </a:xfrm>
            <a:prstGeom prst="ellipseRibbon">
              <a:avLst>
                <a:gd name="adj1" fmla="val 25000"/>
                <a:gd name="adj2" fmla="val 75000"/>
                <a:gd name="adj3" fmla="val 12500"/>
              </a:avLst>
            </a:prstGeom>
            <a:gradFill flip="none" rotWithShape="1">
              <a:gsLst>
                <a:gs pos="0">
                  <a:srgbClr val="7030A0"/>
                </a:gs>
                <a:gs pos="50000">
                  <a:srgbClr val="B17ED8"/>
                </a:gs>
                <a:gs pos="100000">
                  <a:srgbClr val="7030A0"/>
                </a:gs>
              </a:gsLst>
              <a:lin ang="2700000" scaled="1"/>
              <a:tileRect/>
            </a:gradFill>
            <a:ln>
              <a:headEnd type="none" w="med" len="med"/>
              <a:tailEnd type="none" w="med" len="med"/>
            </a:ln>
            <a:effectLst>
              <a:reflection blurRad="6350" stA="52000" endA="300" endPos="35000" dir="5400000" sy="-100000" algn="bl" rotWithShape="0"/>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2400" b="1" dirty="0">
                  <a:solidFill>
                    <a:srgbClr val="FFFF00"/>
                  </a:solidFill>
                  <a:latin typeface="Times New Roman" pitchFamily="18" charset="0"/>
                  <a:ea typeface="微软雅黑" pitchFamily="34" charset="-122"/>
                  <a:cs typeface="Times New Roman" pitchFamily="18" charset="0"/>
                </a:rPr>
                <a:t>确诊高血压</a:t>
              </a:r>
            </a:p>
          </p:txBody>
        </p:sp>
        <p:grpSp>
          <p:nvGrpSpPr>
            <p:cNvPr id="7" name="组合 22"/>
            <p:cNvGrpSpPr>
              <a:grpSpLocks/>
            </p:cNvGrpSpPr>
            <p:nvPr/>
          </p:nvGrpSpPr>
          <p:grpSpPr bwMode="auto">
            <a:xfrm>
              <a:off x="2145997" y="2096623"/>
              <a:ext cx="2316053" cy="694713"/>
              <a:chOff x="500066" y="807916"/>
              <a:chExt cx="2711502" cy="736586"/>
            </a:xfrm>
          </p:grpSpPr>
          <p:pic>
            <p:nvPicPr>
              <p:cNvPr id="31" name="Picture 3" descr="F:\2000张png透明素材\png-0803.png"/>
              <p:cNvPicPr>
                <a:picLocks noChangeAspect="1" noChangeArrowheads="1"/>
              </p:cNvPicPr>
              <p:nvPr/>
            </p:nvPicPr>
            <p:blipFill>
              <a:blip r:embed="rId2" cstate="print"/>
              <a:srcRect/>
              <a:stretch>
                <a:fillRect/>
              </a:stretch>
            </p:blipFill>
            <p:spPr bwMode="auto">
              <a:xfrm>
                <a:off x="500066" y="807916"/>
                <a:ext cx="2711502" cy="736586"/>
              </a:xfrm>
              <a:prstGeom prst="rect">
                <a:avLst/>
              </a:prstGeom>
              <a:noFill/>
              <a:ln w="9525">
                <a:noFill/>
                <a:miter lim="800000"/>
                <a:headEnd/>
                <a:tailEnd/>
              </a:ln>
            </p:spPr>
          </p:pic>
          <p:sp>
            <p:nvSpPr>
              <p:cNvPr id="32" name="TextBox 6"/>
              <p:cNvSpPr txBox="1">
                <a:spLocks noChangeArrowheads="1"/>
              </p:cNvSpPr>
              <p:nvPr/>
            </p:nvSpPr>
            <p:spPr bwMode="auto">
              <a:xfrm>
                <a:off x="1247317" y="860388"/>
                <a:ext cx="1184575" cy="358960"/>
              </a:xfrm>
              <a:prstGeom prst="rect">
                <a:avLst/>
              </a:prstGeom>
              <a:noFill/>
              <a:ln w="9525">
                <a:noFill/>
                <a:miter lim="800000"/>
                <a:headEnd/>
                <a:tailEnd/>
              </a:ln>
            </p:spPr>
            <p:txBody>
              <a:bodyPr wrap="none">
                <a:spAutoFit/>
              </a:bodyPr>
              <a:lstStyle/>
              <a:p>
                <a:r>
                  <a:rPr lang="zh-CN" altLang="en-US" sz="1600" b="1">
                    <a:solidFill>
                      <a:srgbClr val="000099"/>
                    </a:solidFill>
                    <a:latin typeface="Times New Roman" pitchFamily="18" charset="0"/>
                    <a:ea typeface="微软雅黑" pitchFamily="34" charset="-122"/>
                    <a:cs typeface="Times New Roman" pitchFamily="18" charset="0"/>
                  </a:rPr>
                  <a:t>单药治疗</a:t>
                </a:r>
              </a:p>
            </p:txBody>
          </p:sp>
        </p:grpSp>
        <p:grpSp>
          <p:nvGrpSpPr>
            <p:cNvPr id="8" name="组合 23"/>
            <p:cNvGrpSpPr>
              <a:grpSpLocks/>
            </p:cNvGrpSpPr>
            <p:nvPr/>
          </p:nvGrpSpPr>
          <p:grpSpPr bwMode="auto">
            <a:xfrm>
              <a:off x="5592264" y="2037551"/>
              <a:ext cx="2379756" cy="671899"/>
              <a:chOff x="6000760" y="721093"/>
              <a:chExt cx="2786082" cy="712397"/>
            </a:xfrm>
          </p:grpSpPr>
          <p:pic>
            <p:nvPicPr>
              <p:cNvPr id="29" name="Picture 4" descr="F:\2000张png透明素材\png-0804.png"/>
              <p:cNvPicPr>
                <a:picLocks noChangeAspect="1" noChangeArrowheads="1"/>
              </p:cNvPicPr>
              <p:nvPr/>
            </p:nvPicPr>
            <p:blipFill>
              <a:blip r:embed="rId3" cstate="print"/>
              <a:srcRect/>
              <a:stretch>
                <a:fillRect/>
              </a:stretch>
            </p:blipFill>
            <p:spPr bwMode="auto">
              <a:xfrm>
                <a:off x="6000760" y="721093"/>
                <a:ext cx="2786082" cy="712397"/>
              </a:xfrm>
              <a:prstGeom prst="rect">
                <a:avLst/>
              </a:prstGeom>
              <a:noFill/>
              <a:ln w="9525">
                <a:noFill/>
                <a:miter lim="800000"/>
                <a:headEnd/>
                <a:tailEnd/>
              </a:ln>
            </p:spPr>
          </p:pic>
          <p:sp>
            <p:nvSpPr>
              <p:cNvPr id="30" name="TextBox 8"/>
              <p:cNvSpPr txBox="1">
                <a:spLocks noChangeArrowheads="1"/>
              </p:cNvSpPr>
              <p:nvPr/>
            </p:nvSpPr>
            <p:spPr bwMode="auto">
              <a:xfrm>
                <a:off x="6785300" y="848294"/>
                <a:ext cx="1184575" cy="358960"/>
              </a:xfrm>
              <a:prstGeom prst="rect">
                <a:avLst/>
              </a:prstGeom>
              <a:noFill/>
              <a:ln w="9525">
                <a:noFill/>
                <a:miter lim="800000"/>
                <a:headEnd/>
                <a:tailEnd/>
              </a:ln>
            </p:spPr>
            <p:txBody>
              <a:bodyPr wrap="none">
                <a:spAutoFit/>
              </a:bodyPr>
              <a:lstStyle/>
              <a:p>
                <a:r>
                  <a:rPr lang="zh-CN" altLang="en-US" sz="1600" b="1" dirty="0">
                    <a:solidFill>
                      <a:srgbClr val="000099"/>
                    </a:solidFill>
                    <a:latin typeface="Times New Roman" pitchFamily="18" charset="0"/>
                    <a:ea typeface="微软雅黑" pitchFamily="34" charset="-122"/>
                    <a:cs typeface="Times New Roman" pitchFamily="18" charset="0"/>
                  </a:rPr>
                  <a:t>联合治疗</a:t>
                </a:r>
              </a:p>
            </p:txBody>
          </p:sp>
        </p:grpSp>
        <p:sp>
          <p:nvSpPr>
            <p:cNvPr id="9" name="圆角矩形 8"/>
            <p:cNvSpPr/>
            <p:nvPr/>
          </p:nvSpPr>
          <p:spPr bwMode="auto">
            <a:xfrm>
              <a:off x="2083635" y="3011567"/>
              <a:ext cx="2440776" cy="606392"/>
            </a:xfrm>
            <a:prstGeom prst="roundRect">
              <a:avLst/>
            </a:prstGeom>
            <a:solidFill>
              <a:srgbClr val="00B050"/>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a:lnSpc>
                  <a:spcPct val="120000"/>
                </a:lnSpc>
                <a:defRPr/>
              </a:pPr>
              <a:r>
                <a:rPr lang="zh-CN" altLang="en-US" sz="1400" b="1" dirty="0">
                  <a:latin typeface="Times New Roman" pitchFamily="18" charset="0"/>
                  <a:ea typeface="微软雅黑" pitchFamily="34" charset="-122"/>
                  <a:cs typeface="Times New Roman" pitchFamily="18" charset="0"/>
                </a:rPr>
                <a:t>血压</a:t>
              </a:r>
              <a:r>
                <a:rPr lang="en-US" altLang="zh-CN" sz="1400" b="1" dirty="0">
                  <a:latin typeface="Times New Roman" pitchFamily="18" charset="0"/>
                  <a:ea typeface="微软雅黑" pitchFamily="34" charset="-122"/>
                  <a:cs typeface="Times New Roman" pitchFamily="18" charset="0"/>
                </a:rPr>
                <a:t>&lt;160/100mmHg</a:t>
              </a:r>
              <a:r>
                <a:rPr lang="zh-CN" altLang="en-US" sz="1400" b="1" dirty="0">
                  <a:latin typeface="Times New Roman" pitchFamily="18" charset="0"/>
                  <a:ea typeface="微软雅黑" pitchFamily="34" charset="-122"/>
                  <a:cs typeface="Times New Roman" pitchFamily="18" charset="0"/>
                </a:rPr>
                <a:t>；</a:t>
              </a:r>
              <a:endParaRPr lang="en-US" altLang="zh-CN" sz="1400" b="1" dirty="0">
                <a:latin typeface="Times New Roman" pitchFamily="18" charset="0"/>
                <a:ea typeface="微软雅黑" pitchFamily="34" charset="-122"/>
                <a:cs typeface="Times New Roman" pitchFamily="18" charset="0"/>
              </a:endParaRPr>
            </a:p>
            <a:p>
              <a:pPr algn="ctr">
                <a:lnSpc>
                  <a:spcPct val="120000"/>
                </a:lnSpc>
                <a:defRPr/>
              </a:pPr>
              <a:r>
                <a:rPr lang="zh-CN" altLang="en-US" sz="1400" b="1" dirty="0">
                  <a:latin typeface="Times New Roman" pitchFamily="18" charset="0"/>
                  <a:ea typeface="微软雅黑" pitchFamily="34" charset="-122"/>
                  <a:cs typeface="Times New Roman" pitchFamily="18" charset="0"/>
                </a:rPr>
                <a:t>或低危患者</a:t>
              </a:r>
            </a:p>
          </p:txBody>
        </p:sp>
        <p:sp>
          <p:nvSpPr>
            <p:cNvPr id="10" name="圆角矩形 9"/>
            <p:cNvSpPr/>
            <p:nvPr/>
          </p:nvSpPr>
          <p:spPr bwMode="auto">
            <a:xfrm>
              <a:off x="5066392" y="3011567"/>
              <a:ext cx="3413766" cy="606392"/>
            </a:xfrm>
            <a:prstGeom prst="roundRect">
              <a:avLst/>
            </a:prstGeom>
            <a:solidFill>
              <a:srgbClr val="00B050"/>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lstStyle/>
            <a:p>
              <a:pPr algn="ctr">
                <a:lnSpc>
                  <a:spcPct val="120000"/>
                </a:lnSpc>
                <a:defRPr/>
              </a:pPr>
              <a:r>
                <a:rPr lang="zh-CN" altLang="en-US" sz="1400" b="1" dirty="0">
                  <a:latin typeface="Times New Roman" pitchFamily="18" charset="0"/>
                  <a:ea typeface="微软雅黑" pitchFamily="34" charset="-122"/>
                  <a:cs typeface="Times New Roman" pitchFamily="18" charset="0"/>
                </a:rPr>
                <a:t>血压≥</a:t>
              </a:r>
              <a:r>
                <a:rPr lang="en-US" altLang="zh-CN" sz="1400" b="1" dirty="0">
                  <a:latin typeface="Times New Roman" pitchFamily="18" charset="0"/>
                  <a:ea typeface="微软雅黑" pitchFamily="34" charset="-122"/>
                  <a:cs typeface="Times New Roman" pitchFamily="18" charset="0"/>
                </a:rPr>
                <a:t>160/100mmHg</a:t>
              </a:r>
              <a:r>
                <a:rPr lang="zh-CN" altLang="en-US" sz="1400" b="1" dirty="0">
                  <a:latin typeface="Times New Roman" pitchFamily="18" charset="0"/>
                  <a:ea typeface="微软雅黑" pitchFamily="34" charset="-122"/>
                  <a:cs typeface="Times New Roman" pitchFamily="18" charset="0"/>
                </a:rPr>
                <a:t>；</a:t>
              </a:r>
              <a:endParaRPr lang="en-US" altLang="zh-CN" sz="1400" b="1" dirty="0">
                <a:latin typeface="Times New Roman" pitchFamily="18" charset="0"/>
                <a:ea typeface="微软雅黑" pitchFamily="34" charset="-122"/>
                <a:cs typeface="Times New Roman" pitchFamily="18" charset="0"/>
              </a:endParaRPr>
            </a:p>
            <a:p>
              <a:pPr algn="ctr">
                <a:lnSpc>
                  <a:spcPct val="120000"/>
                </a:lnSpc>
                <a:defRPr/>
              </a:pPr>
              <a:r>
                <a:rPr lang="zh-CN" altLang="en-US" sz="1400" b="1" dirty="0">
                  <a:latin typeface="Times New Roman" pitchFamily="18" charset="0"/>
                  <a:ea typeface="微软雅黑" pitchFamily="34" charset="-122"/>
                  <a:cs typeface="Times New Roman" pitchFamily="18" charset="0"/>
                </a:rPr>
                <a:t>或高于目标血压</a:t>
              </a:r>
              <a:r>
                <a:rPr lang="en-US" altLang="zh-CN" sz="1400" b="1" dirty="0">
                  <a:latin typeface="Times New Roman" pitchFamily="18" charset="0"/>
                  <a:ea typeface="微软雅黑" pitchFamily="34" charset="-122"/>
                  <a:cs typeface="Times New Roman" pitchFamily="18" charset="0"/>
                </a:rPr>
                <a:t>20/10mmHg</a:t>
              </a:r>
              <a:r>
                <a:rPr lang="zh-CN" altLang="en-US" sz="1400" b="1" dirty="0">
                  <a:latin typeface="Times New Roman" pitchFamily="18" charset="0"/>
                  <a:ea typeface="微软雅黑" pitchFamily="34" charset="-122"/>
                  <a:cs typeface="Times New Roman" pitchFamily="18" charset="0"/>
                </a:rPr>
                <a:t>的高危患者</a:t>
              </a:r>
            </a:p>
          </p:txBody>
        </p:sp>
        <p:sp>
          <p:nvSpPr>
            <p:cNvPr id="11" name="TextBox 17"/>
            <p:cNvSpPr txBox="1">
              <a:spLocks noChangeArrowheads="1"/>
            </p:cNvSpPr>
            <p:nvPr/>
          </p:nvSpPr>
          <p:spPr bwMode="auto">
            <a:xfrm>
              <a:off x="904532" y="3140595"/>
              <a:ext cx="805029" cy="338554"/>
            </a:xfrm>
            <a:prstGeom prst="rect">
              <a:avLst/>
            </a:prstGeom>
            <a:noFill/>
            <a:ln w="9525">
              <a:noFill/>
              <a:miter lim="800000"/>
              <a:headEnd/>
              <a:tailEnd/>
            </a:ln>
          </p:spPr>
          <p:txBody>
            <a:bodyPr wrap="none">
              <a:spAutoFit/>
            </a:bodyPr>
            <a:lstStyle/>
            <a:p>
              <a:r>
                <a:rPr lang="zh-CN" altLang="en-US" sz="1600" b="1" dirty="0">
                  <a:solidFill>
                    <a:schemeClr val="tx1"/>
                  </a:solidFill>
                  <a:latin typeface="Times New Roman" pitchFamily="18" charset="0"/>
                  <a:ea typeface="微软雅黑" pitchFamily="34" charset="-122"/>
                  <a:cs typeface="Times New Roman" pitchFamily="18" charset="0"/>
                </a:rPr>
                <a:t>对象：</a:t>
              </a:r>
            </a:p>
          </p:txBody>
        </p:sp>
        <p:sp>
          <p:nvSpPr>
            <p:cNvPr id="12" name="圆角矩形 11"/>
            <p:cNvSpPr/>
            <p:nvPr/>
          </p:nvSpPr>
          <p:spPr bwMode="auto">
            <a:xfrm>
              <a:off x="2388732" y="4090505"/>
              <a:ext cx="1830582" cy="40744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sz="2400" b="1" dirty="0">
                  <a:solidFill>
                    <a:srgbClr val="C00000"/>
                  </a:solidFill>
                  <a:latin typeface="Times New Roman" pitchFamily="18" charset="0"/>
                  <a:ea typeface="微软雅黑" pitchFamily="34" charset="-122"/>
                  <a:cs typeface="Times New Roman" pitchFamily="18" charset="0"/>
                </a:rPr>
                <a:t>C</a:t>
              </a:r>
              <a:r>
                <a:rPr lang="en-US" altLang="zh-CN" sz="1400" b="1" dirty="0">
                  <a:solidFill>
                    <a:srgbClr val="000099"/>
                  </a:solidFill>
                  <a:latin typeface="Times New Roman" pitchFamily="18" charset="0"/>
                  <a:ea typeface="微软雅黑" pitchFamily="34" charset="-122"/>
                  <a:cs typeface="Times New Roman" pitchFamily="18" charset="0"/>
                </a:rPr>
                <a:t>      </a:t>
              </a:r>
              <a:r>
                <a:rPr lang="en-US" altLang="zh-CN" sz="1400" b="1" dirty="0">
                  <a:solidFill>
                    <a:schemeClr val="bg1">
                      <a:lumMod val="95000"/>
                    </a:schemeClr>
                  </a:solidFill>
                  <a:latin typeface="Times New Roman" pitchFamily="18" charset="0"/>
                  <a:ea typeface="微软雅黑" pitchFamily="34" charset="-122"/>
                  <a:cs typeface="Times New Roman" pitchFamily="18" charset="0"/>
                </a:rPr>
                <a:t>A      D     B</a:t>
              </a:r>
              <a:endParaRPr lang="zh-CN" altLang="en-US" sz="1400" b="1" dirty="0">
                <a:solidFill>
                  <a:schemeClr val="bg1">
                    <a:lumMod val="95000"/>
                  </a:schemeClr>
                </a:solidFill>
                <a:latin typeface="Times New Roman" pitchFamily="18" charset="0"/>
                <a:ea typeface="微软雅黑" pitchFamily="34" charset="-122"/>
                <a:cs typeface="Times New Roman" pitchFamily="18" charset="0"/>
              </a:endParaRPr>
            </a:p>
          </p:txBody>
        </p:sp>
        <p:sp>
          <p:nvSpPr>
            <p:cNvPr id="13" name="圆角矩形 12"/>
            <p:cNvSpPr/>
            <p:nvPr/>
          </p:nvSpPr>
          <p:spPr bwMode="auto">
            <a:xfrm>
              <a:off x="5378696" y="4090505"/>
              <a:ext cx="2806892" cy="40744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b="1" dirty="0">
                  <a:solidFill>
                    <a:srgbClr val="FF0000"/>
                  </a:solidFill>
                  <a:latin typeface="Times New Roman" pitchFamily="18" charset="0"/>
                  <a:ea typeface="微软雅黑" pitchFamily="34" charset="-122"/>
                  <a:cs typeface="Times New Roman" pitchFamily="18" charset="0"/>
                </a:rPr>
                <a:t>C</a:t>
              </a:r>
              <a:r>
                <a:rPr lang="en-US" altLang="zh-CN" sz="1400" b="1" dirty="0">
                  <a:solidFill>
                    <a:schemeClr val="bg1">
                      <a:lumMod val="95000"/>
                    </a:schemeClr>
                  </a:solidFill>
                  <a:latin typeface="Times New Roman" pitchFamily="18" charset="0"/>
                  <a:ea typeface="微软雅黑" pitchFamily="34" charset="-122"/>
                  <a:cs typeface="Times New Roman" pitchFamily="18" charset="0"/>
                </a:rPr>
                <a:t>+A  A+D          </a:t>
              </a:r>
              <a:r>
                <a:rPr lang="en-US" altLang="zh-CN" b="1" dirty="0">
                  <a:solidFill>
                    <a:srgbClr val="FF0000"/>
                  </a:solidFill>
                  <a:latin typeface="Times New Roman" pitchFamily="18" charset="0"/>
                  <a:ea typeface="微软雅黑" pitchFamily="34" charset="-122"/>
                  <a:cs typeface="Times New Roman" pitchFamily="18" charset="0"/>
                </a:rPr>
                <a:t>C</a:t>
              </a:r>
              <a:r>
                <a:rPr lang="en-US" altLang="zh-CN" sz="1400" b="1" dirty="0">
                  <a:solidFill>
                    <a:schemeClr val="bg1">
                      <a:lumMod val="95000"/>
                    </a:schemeClr>
                  </a:solidFill>
                  <a:latin typeface="Times New Roman" pitchFamily="18" charset="0"/>
                  <a:ea typeface="微软雅黑" pitchFamily="34" charset="-122"/>
                  <a:cs typeface="Times New Roman" pitchFamily="18" charset="0"/>
                </a:rPr>
                <a:t>+D </a:t>
              </a:r>
              <a:r>
                <a:rPr lang="en-US" altLang="zh-CN" b="1" dirty="0">
                  <a:solidFill>
                    <a:srgbClr val="FF0000"/>
                  </a:solidFill>
                  <a:latin typeface="Times New Roman" pitchFamily="18" charset="0"/>
                  <a:ea typeface="微软雅黑" pitchFamily="34" charset="-122"/>
                  <a:cs typeface="Times New Roman" pitchFamily="18" charset="0"/>
                </a:rPr>
                <a:t>C</a:t>
              </a:r>
              <a:r>
                <a:rPr lang="en-US" altLang="zh-CN" sz="1400" b="1" dirty="0">
                  <a:solidFill>
                    <a:schemeClr val="bg1">
                      <a:lumMod val="95000"/>
                    </a:schemeClr>
                  </a:solidFill>
                  <a:latin typeface="Times New Roman" pitchFamily="18" charset="0"/>
                  <a:ea typeface="微软雅黑" pitchFamily="34" charset="-122"/>
                  <a:cs typeface="Times New Roman" pitchFamily="18" charset="0"/>
                </a:rPr>
                <a:t>+B F</a:t>
              </a:r>
              <a:endParaRPr lang="zh-CN" altLang="en-US" sz="1400" b="1" dirty="0">
                <a:solidFill>
                  <a:schemeClr val="bg1">
                    <a:lumMod val="95000"/>
                  </a:schemeClr>
                </a:solidFill>
                <a:latin typeface="Times New Roman" pitchFamily="18" charset="0"/>
                <a:ea typeface="微软雅黑" pitchFamily="34" charset="-122"/>
                <a:cs typeface="Times New Roman" pitchFamily="18" charset="0"/>
              </a:endParaRPr>
            </a:p>
          </p:txBody>
        </p:sp>
        <p:sp>
          <p:nvSpPr>
            <p:cNvPr id="14" name="TextBox 18"/>
            <p:cNvSpPr txBox="1">
              <a:spLocks noChangeArrowheads="1"/>
            </p:cNvSpPr>
            <p:nvPr/>
          </p:nvSpPr>
          <p:spPr bwMode="auto">
            <a:xfrm>
              <a:off x="904532" y="4120058"/>
              <a:ext cx="805029" cy="338554"/>
            </a:xfrm>
            <a:prstGeom prst="rect">
              <a:avLst/>
            </a:prstGeom>
            <a:noFill/>
            <a:ln w="9525">
              <a:noFill/>
              <a:miter lim="800000"/>
              <a:headEnd/>
              <a:tailEnd/>
            </a:ln>
          </p:spPr>
          <p:txBody>
            <a:bodyPr wrap="none">
              <a:spAutoFit/>
            </a:bodyPr>
            <a:lstStyle/>
            <a:p>
              <a:r>
                <a:rPr lang="zh-CN" altLang="en-US" sz="1600" b="1" dirty="0">
                  <a:solidFill>
                    <a:schemeClr val="tx1"/>
                  </a:solidFill>
                  <a:latin typeface="Times New Roman" pitchFamily="18" charset="0"/>
                  <a:ea typeface="微软雅黑" pitchFamily="34" charset="-122"/>
                  <a:cs typeface="Times New Roman" pitchFamily="18" charset="0"/>
                </a:rPr>
                <a:t>第一步</a:t>
              </a:r>
            </a:p>
          </p:txBody>
        </p:sp>
        <p:sp>
          <p:nvSpPr>
            <p:cNvPr id="15" name="圆角矩形 14"/>
            <p:cNvSpPr/>
            <p:nvPr/>
          </p:nvSpPr>
          <p:spPr bwMode="auto">
            <a:xfrm>
              <a:off x="1778538" y="5020511"/>
              <a:ext cx="3050970" cy="40744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sz="1400" b="1" dirty="0">
                  <a:solidFill>
                    <a:schemeClr val="bg1">
                      <a:lumMod val="95000"/>
                    </a:schemeClr>
                  </a:solidFill>
                  <a:latin typeface="Times New Roman" pitchFamily="18" charset="0"/>
                  <a:ea typeface="微软雅黑" pitchFamily="34" charset="-122"/>
                  <a:cs typeface="Times New Roman" pitchFamily="18" charset="0"/>
                </a:rPr>
                <a:t>F   </a:t>
              </a:r>
              <a:r>
                <a:rPr lang="en-US" altLang="zh-CN" b="1" dirty="0">
                  <a:solidFill>
                    <a:srgbClr val="FF0000"/>
                  </a:solidFill>
                  <a:latin typeface="Times New Roman" pitchFamily="18" charset="0"/>
                  <a:ea typeface="微软雅黑" pitchFamily="34" charset="-122"/>
                  <a:cs typeface="Times New Roman" pitchFamily="18" charset="0"/>
                </a:rPr>
                <a:t>C</a:t>
              </a:r>
              <a:r>
                <a:rPr lang="en-US" altLang="zh-CN" sz="1400" b="1" dirty="0">
                  <a:solidFill>
                    <a:schemeClr val="bg1">
                      <a:lumMod val="95000"/>
                    </a:schemeClr>
                  </a:solidFill>
                  <a:latin typeface="Times New Roman" pitchFamily="18" charset="0"/>
                  <a:ea typeface="微软雅黑" pitchFamily="34" charset="-122"/>
                  <a:cs typeface="Times New Roman" pitchFamily="18" charset="0"/>
                </a:rPr>
                <a:t>+A     A+D     </a:t>
              </a:r>
              <a:r>
                <a:rPr lang="en-US" altLang="zh-CN" b="1" dirty="0">
                  <a:solidFill>
                    <a:srgbClr val="FF0000"/>
                  </a:solidFill>
                  <a:latin typeface="Times New Roman" pitchFamily="18" charset="0"/>
                  <a:ea typeface="微软雅黑" pitchFamily="34" charset="-122"/>
                  <a:cs typeface="Times New Roman" pitchFamily="18" charset="0"/>
                </a:rPr>
                <a:t>C</a:t>
              </a:r>
              <a:r>
                <a:rPr lang="en-US" altLang="zh-CN" sz="1400" b="1" dirty="0">
                  <a:solidFill>
                    <a:schemeClr val="bg1">
                      <a:lumMod val="95000"/>
                    </a:schemeClr>
                  </a:solidFill>
                  <a:latin typeface="Times New Roman" pitchFamily="18" charset="0"/>
                  <a:ea typeface="微软雅黑" pitchFamily="34" charset="-122"/>
                  <a:cs typeface="Times New Roman" pitchFamily="18" charset="0"/>
                </a:rPr>
                <a:t>+B    </a:t>
              </a:r>
              <a:r>
                <a:rPr lang="en-US" altLang="zh-CN" b="1" dirty="0">
                  <a:solidFill>
                    <a:srgbClr val="FF0000"/>
                  </a:solidFill>
                  <a:latin typeface="Times New Roman" pitchFamily="18" charset="0"/>
                  <a:ea typeface="微软雅黑" pitchFamily="34" charset="-122"/>
                  <a:cs typeface="Times New Roman" pitchFamily="18" charset="0"/>
                </a:rPr>
                <a:t>C</a:t>
              </a:r>
              <a:r>
                <a:rPr lang="en-US" altLang="zh-CN" sz="1400" b="1" dirty="0">
                  <a:solidFill>
                    <a:schemeClr val="bg1">
                      <a:lumMod val="95000"/>
                    </a:schemeClr>
                  </a:solidFill>
                  <a:latin typeface="Times New Roman" pitchFamily="18" charset="0"/>
                  <a:ea typeface="微软雅黑" pitchFamily="34" charset="-122"/>
                  <a:cs typeface="Times New Roman" pitchFamily="18" charset="0"/>
                </a:rPr>
                <a:t>+D</a:t>
              </a:r>
              <a:endParaRPr lang="zh-CN" altLang="en-US" sz="1400" b="1" dirty="0">
                <a:solidFill>
                  <a:schemeClr val="bg1">
                    <a:lumMod val="95000"/>
                  </a:schemeClr>
                </a:solidFill>
                <a:latin typeface="Times New Roman" pitchFamily="18" charset="0"/>
                <a:ea typeface="微软雅黑" pitchFamily="34" charset="-122"/>
                <a:cs typeface="Times New Roman" pitchFamily="18" charset="0"/>
              </a:endParaRPr>
            </a:p>
          </p:txBody>
        </p:sp>
        <p:sp>
          <p:nvSpPr>
            <p:cNvPr id="16" name="圆角矩形 15"/>
            <p:cNvSpPr/>
            <p:nvPr/>
          </p:nvSpPr>
          <p:spPr bwMode="auto">
            <a:xfrm>
              <a:off x="5378696" y="5020511"/>
              <a:ext cx="2806892" cy="40744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b="1" dirty="0">
                  <a:solidFill>
                    <a:srgbClr val="FF0000"/>
                  </a:solidFill>
                  <a:latin typeface="Times New Roman" pitchFamily="18" charset="0"/>
                  <a:ea typeface="微软雅黑" pitchFamily="34" charset="-122"/>
                  <a:cs typeface="Times New Roman" pitchFamily="18" charset="0"/>
                </a:rPr>
                <a:t>C</a:t>
              </a:r>
              <a:r>
                <a:rPr lang="en-US" altLang="zh-CN" sz="1400" b="1" dirty="0">
                  <a:solidFill>
                    <a:schemeClr val="bg1">
                      <a:lumMod val="95000"/>
                    </a:schemeClr>
                  </a:solidFill>
                  <a:latin typeface="Times New Roman" pitchFamily="18" charset="0"/>
                  <a:ea typeface="微软雅黑" pitchFamily="34" charset="-122"/>
                  <a:cs typeface="Times New Roman" pitchFamily="18" charset="0"/>
                </a:rPr>
                <a:t>+D +A     </a:t>
              </a:r>
              <a:r>
                <a:rPr lang="en-US" altLang="zh-CN" b="1" dirty="0">
                  <a:solidFill>
                    <a:srgbClr val="FF0000"/>
                  </a:solidFill>
                  <a:latin typeface="Times New Roman" pitchFamily="18" charset="0"/>
                  <a:ea typeface="微软雅黑" pitchFamily="34" charset="-122"/>
                  <a:cs typeface="Times New Roman" pitchFamily="18" charset="0"/>
                </a:rPr>
                <a:t>C</a:t>
              </a:r>
              <a:r>
                <a:rPr lang="en-US" altLang="zh-CN" sz="1400" b="1" dirty="0">
                  <a:solidFill>
                    <a:schemeClr val="bg1">
                      <a:lumMod val="95000"/>
                    </a:schemeClr>
                  </a:solidFill>
                  <a:latin typeface="Times New Roman" pitchFamily="18" charset="0"/>
                  <a:ea typeface="微软雅黑" pitchFamily="34" charset="-122"/>
                  <a:cs typeface="Times New Roman" pitchFamily="18" charset="0"/>
                </a:rPr>
                <a:t>+A +B    </a:t>
              </a:r>
              <a:r>
                <a:rPr lang="en-US" altLang="zh-CN" sz="1400" b="1" dirty="0" err="1">
                  <a:solidFill>
                    <a:schemeClr val="bg1">
                      <a:lumMod val="95000"/>
                    </a:schemeClr>
                  </a:solidFill>
                  <a:latin typeface="Times New Roman" pitchFamily="18" charset="0"/>
                  <a:ea typeface="微软雅黑" pitchFamily="34" charset="-122"/>
                  <a:cs typeface="Times New Roman" pitchFamily="18" charset="0"/>
                </a:rPr>
                <a:t>A+D+α</a:t>
              </a:r>
              <a:endParaRPr lang="zh-CN" altLang="en-US" sz="1400" b="1" dirty="0">
                <a:solidFill>
                  <a:schemeClr val="bg1">
                    <a:lumMod val="95000"/>
                  </a:schemeClr>
                </a:solidFill>
                <a:latin typeface="Times New Roman" pitchFamily="18" charset="0"/>
                <a:ea typeface="微软雅黑" pitchFamily="34" charset="-122"/>
                <a:cs typeface="Times New Roman" pitchFamily="18" charset="0"/>
              </a:endParaRPr>
            </a:p>
          </p:txBody>
        </p:sp>
        <p:sp>
          <p:nvSpPr>
            <p:cNvPr id="17" name="TextBox 19"/>
            <p:cNvSpPr txBox="1">
              <a:spLocks noChangeArrowheads="1"/>
            </p:cNvSpPr>
            <p:nvPr/>
          </p:nvSpPr>
          <p:spPr bwMode="auto">
            <a:xfrm>
              <a:off x="904532" y="5050063"/>
              <a:ext cx="805029" cy="338554"/>
            </a:xfrm>
            <a:prstGeom prst="rect">
              <a:avLst/>
            </a:prstGeom>
            <a:noFill/>
            <a:ln w="9525">
              <a:noFill/>
              <a:miter lim="800000"/>
              <a:headEnd/>
              <a:tailEnd/>
            </a:ln>
          </p:spPr>
          <p:txBody>
            <a:bodyPr wrap="none">
              <a:spAutoFit/>
            </a:bodyPr>
            <a:lstStyle/>
            <a:p>
              <a:r>
                <a:rPr lang="zh-CN" altLang="en-US" sz="1600" b="1" dirty="0">
                  <a:solidFill>
                    <a:schemeClr val="tx1"/>
                  </a:solidFill>
                  <a:latin typeface="Times New Roman" pitchFamily="18" charset="0"/>
                  <a:ea typeface="微软雅黑" pitchFamily="34" charset="-122"/>
                  <a:cs typeface="Times New Roman" pitchFamily="18" charset="0"/>
                </a:rPr>
                <a:t>第二步</a:t>
              </a:r>
            </a:p>
          </p:txBody>
        </p:sp>
        <p:sp>
          <p:nvSpPr>
            <p:cNvPr id="18" name="圆角矩形 17"/>
            <p:cNvSpPr/>
            <p:nvPr/>
          </p:nvSpPr>
          <p:spPr bwMode="auto">
            <a:xfrm>
              <a:off x="1900577" y="5950516"/>
              <a:ext cx="2806892" cy="40744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b="1" dirty="0">
                  <a:solidFill>
                    <a:srgbClr val="FF0000"/>
                  </a:solidFill>
                  <a:latin typeface="Times New Roman" pitchFamily="18" charset="0"/>
                  <a:ea typeface="微软雅黑" pitchFamily="34" charset="-122"/>
                  <a:cs typeface="Times New Roman" pitchFamily="18" charset="0"/>
                </a:rPr>
                <a:t>C</a:t>
              </a:r>
              <a:r>
                <a:rPr lang="en-US" altLang="zh-CN" sz="1400" b="1" dirty="0">
                  <a:solidFill>
                    <a:schemeClr val="bg1">
                      <a:lumMod val="95000"/>
                    </a:schemeClr>
                  </a:solidFill>
                  <a:latin typeface="Times New Roman" pitchFamily="18" charset="0"/>
                  <a:ea typeface="微软雅黑" pitchFamily="34" charset="-122"/>
                  <a:cs typeface="Times New Roman" pitchFamily="18" charset="0"/>
                </a:rPr>
                <a:t>+A +D     </a:t>
              </a:r>
              <a:r>
                <a:rPr lang="en-US" altLang="zh-CN" b="1" dirty="0">
                  <a:solidFill>
                    <a:srgbClr val="FF0000"/>
                  </a:solidFill>
                  <a:latin typeface="Times New Roman" pitchFamily="18" charset="0"/>
                  <a:ea typeface="微软雅黑" pitchFamily="34" charset="-122"/>
                  <a:cs typeface="Times New Roman" pitchFamily="18" charset="0"/>
                </a:rPr>
                <a:t>C</a:t>
              </a:r>
              <a:r>
                <a:rPr lang="en-US" altLang="zh-CN" sz="1400" b="1" dirty="0">
                  <a:solidFill>
                    <a:schemeClr val="bg1">
                      <a:lumMod val="95000"/>
                    </a:schemeClr>
                  </a:solidFill>
                  <a:latin typeface="Times New Roman" pitchFamily="18" charset="0"/>
                  <a:ea typeface="微软雅黑" pitchFamily="34" charset="-122"/>
                  <a:cs typeface="Times New Roman" pitchFamily="18" charset="0"/>
                </a:rPr>
                <a:t>+A +B    </a:t>
              </a:r>
              <a:r>
                <a:rPr lang="en-US" altLang="zh-CN" sz="1400" b="1" dirty="0" err="1">
                  <a:solidFill>
                    <a:schemeClr val="bg1">
                      <a:lumMod val="95000"/>
                    </a:schemeClr>
                  </a:solidFill>
                  <a:latin typeface="Times New Roman" pitchFamily="18" charset="0"/>
                  <a:ea typeface="微软雅黑" pitchFamily="34" charset="-122"/>
                  <a:cs typeface="Times New Roman" pitchFamily="18" charset="0"/>
                </a:rPr>
                <a:t>A+D+α</a:t>
              </a:r>
              <a:endParaRPr lang="zh-CN" altLang="en-US" sz="1400" b="1" dirty="0">
                <a:solidFill>
                  <a:schemeClr val="bg1">
                    <a:lumMod val="95000"/>
                  </a:schemeClr>
                </a:solidFill>
                <a:latin typeface="Times New Roman" pitchFamily="18" charset="0"/>
                <a:ea typeface="微软雅黑" pitchFamily="34" charset="-122"/>
                <a:cs typeface="Times New Roman" pitchFamily="18" charset="0"/>
              </a:endParaRPr>
            </a:p>
          </p:txBody>
        </p:sp>
        <p:sp>
          <p:nvSpPr>
            <p:cNvPr id="19" name="圆角矩形 18"/>
            <p:cNvSpPr/>
            <p:nvPr/>
          </p:nvSpPr>
          <p:spPr bwMode="auto">
            <a:xfrm>
              <a:off x="5195638" y="5950516"/>
              <a:ext cx="3173008" cy="40744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CN" altLang="en-US" sz="1400" b="1" dirty="0">
                  <a:solidFill>
                    <a:schemeClr val="bg1">
                      <a:lumMod val="95000"/>
                    </a:schemeClr>
                  </a:solidFill>
                  <a:latin typeface="Times New Roman" pitchFamily="18" charset="0"/>
                  <a:ea typeface="微软雅黑" pitchFamily="34" charset="-122"/>
                  <a:cs typeface="Times New Roman" pitchFamily="18" charset="0"/>
                </a:rPr>
                <a:t>可再加其他降压药，如可乐定等</a:t>
              </a:r>
            </a:p>
          </p:txBody>
        </p:sp>
        <p:sp>
          <p:nvSpPr>
            <p:cNvPr id="20" name="TextBox 20"/>
            <p:cNvSpPr txBox="1">
              <a:spLocks noChangeArrowheads="1"/>
            </p:cNvSpPr>
            <p:nvPr/>
          </p:nvSpPr>
          <p:spPr bwMode="auto">
            <a:xfrm>
              <a:off x="904532" y="5980069"/>
              <a:ext cx="805029" cy="338554"/>
            </a:xfrm>
            <a:prstGeom prst="rect">
              <a:avLst/>
            </a:prstGeom>
            <a:noFill/>
            <a:ln w="9525">
              <a:noFill/>
              <a:miter lim="800000"/>
              <a:headEnd/>
              <a:tailEnd/>
            </a:ln>
          </p:spPr>
          <p:txBody>
            <a:bodyPr wrap="none">
              <a:spAutoFit/>
            </a:bodyPr>
            <a:lstStyle/>
            <a:p>
              <a:r>
                <a:rPr lang="zh-CN" altLang="en-US" sz="1600" b="1" dirty="0">
                  <a:solidFill>
                    <a:schemeClr val="tx1"/>
                  </a:solidFill>
                  <a:latin typeface="Times New Roman" pitchFamily="18" charset="0"/>
                  <a:ea typeface="微软雅黑" pitchFamily="34" charset="-122"/>
                  <a:cs typeface="Times New Roman" pitchFamily="18" charset="0"/>
                </a:rPr>
                <a:t>第三步</a:t>
              </a:r>
            </a:p>
          </p:txBody>
        </p:sp>
        <p:sp>
          <p:nvSpPr>
            <p:cNvPr id="21" name="下箭头 20"/>
            <p:cNvSpPr/>
            <p:nvPr/>
          </p:nvSpPr>
          <p:spPr bwMode="auto">
            <a:xfrm rot="1928852">
              <a:off x="4046512" y="2465204"/>
              <a:ext cx="153749" cy="509302"/>
            </a:xfrm>
            <a:prstGeom prst="downArrow">
              <a:avLst/>
            </a:prstGeom>
            <a:solidFill>
              <a:srgbClr val="FFFF00"/>
            </a:solidFill>
            <a:ln>
              <a:noFill/>
              <a:headEnd type="none" w="med" len="med"/>
              <a:tailEnd type="none" w="med" len="med"/>
            </a:ln>
            <a:effectLst/>
            <a:scene3d>
              <a:camera prst="orthographicFront">
                <a:rot lat="0" lon="0" rev="0"/>
              </a:camera>
              <a:lightRig rig="glow" dir="t">
                <a:rot lat="0" lon="0" rev="14100000"/>
              </a:lightRig>
            </a:scene3d>
            <a:sp3d z="19050" prstMaterial="softEdge">
              <a:bevelT w="127000" prst="artDeco"/>
            </a:sp3d>
          </p:spPr>
          <p:style>
            <a:lnRef idx="0">
              <a:schemeClr val="accent1"/>
            </a:lnRef>
            <a:fillRef idx="3">
              <a:schemeClr val="accent1"/>
            </a:fillRef>
            <a:effectRef idx="3">
              <a:schemeClr val="accent1"/>
            </a:effectRef>
            <a:fontRef idx="minor">
              <a:schemeClr val="lt1"/>
            </a:fontRef>
          </p:style>
          <p:txBody>
            <a:bodyPr/>
            <a:lstStyle/>
            <a:p>
              <a:pPr>
                <a:defRPr/>
              </a:pPr>
              <a:endParaRPr lang="zh-CN" altLang="en-US" sz="1400">
                <a:solidFill>
                  <a:schemeClr val="tx1"/>
                </a:solidFill>
                <a:latin typeface="Times New Roman" pitchFamily="18" charset="0"/>
                <a:ea typeface="微软雅黑" pitchFamily="34" charset="-122"/>
                <a:cs typeface="Times New Roman" pitchFamily="18" charset="0"/>
              </a:endParaRPr>
            </a:p>
          </p:txBody>
        </p:sp>
        <p:sp>
          <p:nvSpPr>
            <p:cNvPr id="22" name="下箭头 21"/>
            <p:cNvSpPr/>
            <p:nvPr/>
          </p:nvSpPr>
          <p:spPr bwMode="auto">
            <a:xfrm rot="19883528">
              <a:off x="5740282" y="2453493"/>
              <a:ext cx="153749" cy="509302"/>
            </a:xfrm>
            <a:prstGeom prst="downArrow">
              <a:avLst/>
            </a:prstGeom>
            <a:solidFill>
              <a:srgbClr val="FFFF00"/>
            </a:solidFill>
            <a:ln>
              <a:noFill/>
              <a:headEnd type="none" w="med" len="med"/>
              <a:tailEnd type="none" w="med" len="med"/>
            </a:ln>
            <a:effectLst/>
            <a:scene3d>
              <a:camera prst="orthographicFront">
                <a:rot lat="0" lon="0" rev="0"/>
              </a:camera>
              <a:lightRig rig="glow" dir="t">
                <a:rot lat="0" lon="0" rev="14100000"/>
              </a:lightRig>
            </a:scene3d>
            <a:sp3d z="19050" prstMaterial="softEdge">
              <a:bevelT w="127000" prst="artDeco"/>
            </a:sp3d>
          </p:spPr>
          <p:style>
            <a:lnRef idx="0">
              <a:schemeClr val="accent1"/>
            </a:lnRef>
            <a:fillRef idx="3">
              <a:schemeClr val="accent1"/>
            </a:fillRef>
            <a:effectRef idx="3">
              <a:schemeClr val="accent1"/>
            </a:effectRef>
            <a:fontRef idx="minor">
              <a:schemeClr val="lt1"/>
            </a:fontRef>
          </p:style>
          <p:txBody>
            <a:bodyPr/>
            <a:lstStyle/>
            <a:p>
              <a:pPr>
                <a:defRPr/>
              </a:pPr>
              <a:endParaRPr lang="zh-CN" altLang="en-US" sz="1400">
                <a:solidFill>
                  <a:schemeClr val="tx1"/>
                </a:solidFill>
                <a:latin typeface="Times New Roman" pitchFamily="18" charset="0"/>
                <a:ea typeface="微软雅黑" pitchFamily="34" charset="-122"/>
                <a:cs typeface="Times New Roman" pitchFamily="18" charset="0"/>
              </a:endParaRPr>
            </a:p>
          </p:txBody>
        </p:sp>
        <p:sp>
          <p:nvSpPr>
            <p:cNvPr id="23" name="下箭头 22"/>
            <p:cNvSpPr/>
            <p:nvPr/>
          </p:nvSpPr>
          <p:spPr bwMode="auto">
            <a:xfrm>
              <a:off x="3242524" y="3713496"/>
              <a:ext cx="122999" cy="305581"/>
            </a:xfrm>
            <a:prstGeom prst="downArrow">
              <a:avLst/>
            </a:prstGeom>
            <a:solidFill>
              <a:srgbClr val="FFFF00"/>
            </a:solidFill>
            <a:ln w="9525" cap="flat" cmpd="sng" algn="ctr">
              <a:noFill/>
              <a:prstDash val="solid"/>
              <a:round/>
              <a:headEnd type="none" w="med" len="med"/>
              <a:tailEnd type="none" w="med" len="med"/>
            </a:ln>
            <a:effectLst/>
            <a:scene3d>
              <a:camera prst="orthographicFront">
                <a:rot lat="0" lon="0" rev="0"/>
              </a:camera>
              <a:lightRig rig="glow" dir="t">
                <a:rot lat="0" lon="0" rev="14100000"/>
              </a:lightRig>
            </a:scene3d>
            <a:sp3d prstMaterial="softEdge">
              <a:bevelT w="127000" prst="artDeco"/>
            </a:sp3d>
          </p:spPr>
          <p:txBody>
            <a:bodyPr/>
            <a:lstStyle/>
            <a:p>
              <a:pPr>
                <a:defRPr/>
              </a:pPr>
              <a:endParaRPr lang="zh-CN" altLang="en-US" sz="1400">
                <a:latin typeface="Times New Roman" pitchFamily="18" charset="0"/>
                <a:ea typeface="微软雅黑" pitchFamily="34" charset="-122"/>
                <a:cs typeface="Times New Roman" pitchFamily="18" charset="0"/>
              </a:endParaRPr>
            </a:p>
          </p:txBody>
        </p:sp>
        <p:sp>
          <p:nvSpPr>
            <p:cNvPr id="24" name="下箭头 23"/>
            <p:cNvSpPr/>
            <p:nvPr/>
          </p:nvSpPr>
          <p:spPr bwMode="auto">
            <a:xfrm>
              <a:off x="6720643" y="5558417"/>
              <a:ext cx="122999" cy="305581"/>
            </a:xfrm>
            <a:prstGeom prst="downArrow">
              <a:avLst/>
            </a:prstGeom>
            <a:solidFill>
              <a:srgbClr val="FFFF00"/>
            </a:solidFill>
            <a:ln w="9525" cap="flat" cmpd="sng" algn="ctr">
              <a:noFill/>
              <a:prstDash val="solid"/>
              <a:round/>
              <a:headEnd type="none" w="med" len="med"/>
              <a:tailEnd type="none" w="med" len="med"/>
            </a:ln>
            <a:effectLst/>
            <a:scene3d>
              <a:camera prst="orthographicFront">
                <a:rot lat="0" lon="0" rev="0"/>
              </a:camera>
              <a:lightRig rig="glow" dir="t">
                <a:rot lat="0" lon="0" rev="14100000"/>
              </a:lightRig>
            </a:scene3d>
            <a:sp3d prstMaterial="softEdge">
              <a:bevelT w="127000" prst="artDeco"/>
            </a:sp3d>
          </p:spPr>
          <p:txBody>
            <a:bodyPr/>
            <a:lstStyle/>
            <a:p>
              <a:pPr>
                <a:defRPr/>
              </a:pPr>
              <a:endParaRPr lang="zh-CN" altLang="en-US" sz="1400">
                <a:latin typeface="Times New Roman" pitchFamily="18" charset="0"/>
                <a:ea typeface="微软雅黑" pitchFamily="34" charset="-122"/>
                <a:cs typeface="Times New Roman" pitchFamily="18" charset="0"/>
              </a:endParaRPr>
            </a:p>
          </p:txBody>
        </p:sp>
        <p:sp>
          <p:nvSpPr>
            <p:cNvPr id="25" name="下箭头 24"/>
            <p:cNvSpPr/>
            <p:nvPr/>
          </p:nvSpPr>
          <p:spPr bwMode="auto">
            <a:xfrm>
              <a:off x="3242524" y="5558417"/>
              <a:ext cx="122999" cy="305581"/>
            </a:xfrm>
            <a:prstGeom prst="downArrow">
              <a:avLst/>
            </a:prstGeom>
            <a:solidFill>
              <a:srgbClr val="FFFF00"/>
            </a:solidFill>
            <a:ln w="9525" cap="flat" cmpd="sng" algn="ctr">
              <a:noFill/>
              <a:prstDash val="solid"/>
              <a:round/>
              <a:headEnd type="none" w="med" len="med"/>
              <a:tailEnd type="none" w="med" len="med"/>
            </a:ln>
            <a:effectLst/>
            <a:scene3d>
              <a:camera prst="orthographicFront">
                <a:rot lat="0" lon="0" rev="0"/>
              </a:camera>
              <a:lightRig rig="glow" dir="t">
                <a:rot lat="0" lon="0" rev="14100000"/>
              </a:lightRig>
            </a:scene3d>
            <a:sp3d prstMaterial="softEdge">
              <a:bevelT w="127000" prst="artDeco"/>
            </a:sp3d>
          </p:spPr>
          <p:txBody>
            <a:bodyPr/>
            <a:lstStyle/>
            <a:p>
              <a:pPr>
                <a:defRPr/>
              </a:pPr>
              <a:endParaRPr lang="zh-CN" altLang="en-US" sz="1400">
                <a:latin typeface="Times New Roman" pitchFamily="18" charset="0"/>
                <a:ea typeface="微软雅黑" pitchFamily="34" charset="-122"/>
                <a:cs typeface="Times New Roman" pitchFamily="18" charset="0"/>
              </a:endParaRPr>
            </a:p>
          </p:txBody>
        </p:sp>
        <p:sp>
          <p:nvSpPr>
            <p:cNvPr id="26" name="下箭头 25"/>
            <p:cNvSpPr/>
            <p:nvPr/>
          </p:nvSpPr>
          <p:spPr bwMode="auto">
            <a:xfrm>
              <a:off x="3242524" y="4615140"/>
              <a:ext cx="122999" cy="305581"/>
            </a:xfrm>
            <a:prstGeom prst="downArrow">
              <a:avLst/>
            </a:prstGeom>
            <a:solidFill>
              <a:srgbClr val="FFFF00"/>
            </a:solidFill>
            <a:ln w="9525" cap="flat" cmpd="sng" algn="ctr">
              <a:noFill/>
              <a:prstDash val="solid"/>
              <a:round/>
              <a:headEnd type="none" w="med" len="med"/>
              <a:tailEnd type="none" w="med" len="med"/>
            </a:ln>
            <a:effectLst/>
            <a:scene3d>
              <a:camera prst="orthographicFront">
                <a:rot lat="0" lon="0" rev="0"/>
              </a:camera>
              <a:lightRig rig="glow" dir="t">
                <a:rot lat="0" lon="0" rev="14100000"/>
              </a:lightRig>
            </a:scene3d>
            <a:sp3d prstMaterial="softEdge">
              <a:bevelT w="127000" prst="artDeco"/>
            </a:sp3d>
          </p:spPr>
          <p:txBody>
            <a:bodyPr/>
            <a:lstStyle/>
            <a:p>
              <a:pPr>
                <a:defRPr/>
              </a:pPr>
              <a:endParaRPr lang="zh-CN" altLang="en-US" sz="1400">
                <a:latin typeface="Times New Roman" pitchFamily="18" charset="0"/>
                <a:ea typeface="微软雅黑" pitchFamily="34" charset="-122"/>
                <a:cs typeface="Times New Roman" pitchFamily="18" charset="0"/>
              </a:endParaRPr>
            </a:p>
          </p:txBody>
        </p:sp>
        <p:sp>
          <p:nvSpPr>
            <p:cNvPr id="27" name="下箭头 26"/>
            <p:cNvSpPr/>
            <p:nvPr/>
          </p:nvSpPr>
          <p:spPr bwMode="auto">
            <a:xfrm>
              <a:off x="6720643" y="4615140"/>
              <a:ext cx="122999" cy="305581"/>
            </a:xfrm>
            <a:prstGeom prst="downArrow">
              <a:avLst/>
            </a:prstGeom>
            <a:solidFill>
              <a:srgbClr val="FFFF00"/>
            </a:solidFill>
            <a:ln w="9525" cap="flat" cmpd="sng" algn="ctr">
              <a:noFill/>
              <a:prstDash val="solid"/>
              <a:round/>
              <a:headEnd type="none" w="med" len="med"/>
              <a:tailEnd type="none" w="med" len="med"/>
            </a:ln>
            <a:effectLst/>
            <a:scene3d>
              <a:camera prst="orthographicFront">
                <a:rot lat="0" lon="0" rev="0"/>
              </a:camera>
              <a:lightRig rig="glow" dir="t">
                <a:rot lat="0" lon="0" rev="14100000"/>
              </a:lightRig>
            </a:scene3d>
            <a:sp3d prstMaterial="softEdge">
              <a:bevelT w="127000" prst="artDeco"/>
            </a:sp3d>
          </p:spPr>
          <p:txBody>
            <a:bodyPr/>
            <a:lstStyle/>
            <a:p>
              <a:pPr>
                <a:defRPr/>
              </a:pPr>
              <a:endParaRPr lang="zh-CN" altLang="en-US" sz="1400">
                <a:latin typeface="Times New Roman" pitchFamily="18" charset="0"/>
                <a:ea typeface="微软雅黑" pitchFamily="34" charset="-122"/>
                <a:cs typeface="Times New Roman" pitchFamily="18" charset="0"/>
              </a:endParaRPr>
            </a:p>
          </p:txBody>
        </p:sp>
        <p:sp>
          <p:nvSpPr>
            <p:cNvPr id="28" name="下箭头 27"/>
            <p:cNvSpPr/>
            <p:nvPr/>
          </p:nvSpPr>
          <p:spPr bwMode="auto">
            <a:xfrm>
              <a:off x="6720643" y="3713496"/>
              <a:ext cx="122999" cy="305581"/>
            </a:xfrm>
            <a:prstGeom prst="downArrow">
              <a:avLst/>
            </a:prstGeom>
            <a:solidFill>
              <a:srgbClr val="FFFF00"/>
            </a:solidFill>
            <a:ln w="9525" cap="flat" cmpd="sng" algn="ctr">
              <a:noFill/>
              <a:prstDash val="solid"/>
              <a:round/>
              <a:headEnd type="none" w="med" len="med"/>
              <a:tailEnd type="none" w="med" len="med"/>
            </a:ln>
            <a:effectLst/>
            <a:scene3d>
              <a:camera prst="orthographicFront">
                <a:rot lat="0" lon="0" rev="0"/>
              </a:camera>
              <a:lightRig rig="glow" dir="t">
                <a:rot lat="0" lon="0" rev="14100000"/>
              </a:lightRig>
            </a:scene3d>
            <a:sp3d prstMaterial="softEdge">
              <a:bevelT w="127000" prst="artDeco"/>
            </a:sp3d>
          </p:spPr>
          <p:txBody>
            <a:bodyPr/>
            <a:lstStyle/>
            <a:p>
              <a:pPr>
                <a:defRPr/>
              </a:pPr>
              <a:endParaRPr lang="zh-CN" altLang="en-US" sz="1400">
                <a:latin typeface="Times New Roman" pitchFamily="18" charset="0"/>
                <a:ea typeface="微软雅黑" pitchFamily="34" charset="-122"/>
                <a:cs typeface="Times New Roman" pitchFamily="18" charset="0"/>
              </a:endParaRPr>
            </a:p>
          </p:txBody>
        </p:sp>
      </p:grpSp>
      <p:sp>
        <p:nvSpPr>
          <p:cNvPr id="33" name="TextBox 38"/>
          <p:cNvSpPr txBox="1">
            <a:spLocks noChangeArrowheads="1"/>
          </p:cNvSpPr>
          <p:nvPr/>
        </p:nvSpPr>
        <p:spPr bwMode="auto">
          <a:xfrm>
            <a:off x="6714700" y="6402128"/>
            <a:ext cx="1947969" cy="276999"/>
          </a:xfrm>
          <a:prstGeom prst="rect">
            <a:avLst/>
          </a:prstGeom>
          <a:noFill/>
          <a:ln w="9525">
            <a:noFill/>
            <a:miter lim="800000"/>
            <a:headEnd/>
            <a:tailEnd/>
          </a:ln>
        </p:spPr>
        <p:txBody>
          <a:bodyPr wrap="none">
            <a:spAutoFit/>
          </a:bodyPr>
          <a:lstStyle/>
          <a:p>
            <a:r>
              <a:rPr lang="en-US" altLang="zh-CN" sz="1200" dirty="0">
                <a:solidFill>
                  <a:schemeClr val="tx1"/>
                </a:solidFill>
                <a:latin typeface="微软雅黑" pitchFamily="34" charset="-122"/>
                <a:ea typeface="微软雅黑" pitchFamily="34" charset="-122"/>
                <a:cs typeface="Arial" pitchFamily="34" charset="0"/>
              </a:rPr>
              <a:t>2010</a:t>
            </a:r>
            <a:r>
              <a:rPr lang="zh-CN" altLang="en-US" sz="1200" dirty="0">
                <a:solidFill>
                  <a:schemeClr val="tx1"/>
                </a:solidFill>
                <a:latin typeface="微软雅黑" pitchFamily="34" charset="-122"/>
                <a:ea typeface="微软雅黑" pitchFamily="34" charset="-122"/>
                <a:cs typeface="Arial" pitchFamily="34" charset="0"/>
              </a:rPr>
              <a:t>中国高血压防治指南</a:t>
            </a: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流程图: 可选过程 52"/>
          <p:cNvSpPr/>
          <p:nvPr/>
        </p:nvSpPr>
        <p:spPr bwMode="auto">
          <a:xfrm>
            <a:off x="6364347" y="3409271"/>
            <a:ext cx="2340000" cy="612648"/>
          </a:xfrm>
          <a:prstGeom prst="flowChartAlternateProcess">
            <a:avLst/>
          </a:prstGeom>
          <a:gradFill>
            <a:gsLst>
              <a:gs pos="0">
                <a:schemeClr val="accent6">
                  <a:lumMod val="60000"/>
                  <a:lumOff val="40000"/>
                </a:schemeClr>
              </a:gs>
              <a:gs pos="80000">
                <a:schemeClr val="accent3">
                  <a:shade val="93000"/>
                  <a:satMod val="130000"/>
                </a:schemeClr>
              </a:gs>
              <a:gs pos="100000">
                <a:schemeClr val="accent3">
                  <a:shade val="94000"/>
                  <a:satMod val="135000"/>
                </a:schemeClr>
              </a:gs>
            </a:gsLs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1800" b="1" dirty="0">
                <a:solidFill>
                  <a:srgbClr val="C00000"/>
                </a:solidFill>
                <a:latin typeface="Times New Roman" pitchFamily="18" charset="0"/>
                <a:ea typeface="微软雅黑" pitchFamily="34" charset="-122"/>
                <a:cs typeface="Times New Roman" pitchFamily="18" charset="0"/>
              </a:rPr>
              <a:t>D-CCB</a:t>
            </a:r>
            <a:r>
              <a:rPr lang="en-US" altLang="zh-CN" sz="1800" b="1" dirty="0">
                <a:solidFill>
                  <a:srgbClr val="000099"/>
                </a:solidFill>
                <a:latin typeface="Times New Roman" pitchFamily="18" charset="0"/>
                <a:ea typeface="微软雅黑" pitchFamily="34" charset="-122"/>
                <a:cs typeface="Times New Roman" pitchFamily="18" charset="0"/>
              </a:rPr>
              <a:t>+</a:t>
            </a:r>
            <a:r>
              <a:rPr lang="zh-CN" altLang="en-US" sz="1800" b="1" dirty="0">
                <a:solidFill>
                  <a:srgbClr val="000099"/>
                </a:solidFill>
                <a:latin typeface="Times New Roman" pitchFamily="18" charset="0"/>
                <a:ea typeface="微软雅黑" pitchFamily="34" charset="-122"/>
                <a:cs typeface="Times New Roman" pitchFamily="18" charset="0"/>
              </a:rPr>
              <a:t>噻嗪类</a:t>
            </a:r>
            <a:endParaRPr lang="en-US" altLang="zh-CN" sz="1800" b="1" dirty="0">
              <a:solidFill>
                <a:srgbClr val="000099"/>
              </a:solidFill>
              <a:latin typeface="Times New Roman" pitchFamily="18" charset="0"/>
              <a:ea typeface="微软雅黑" pitchFamily="34" charset="-122"/>
              <a:cs typeface="Times New Roman" pitchFamily="18" charset="0"/>
            </a:endParaRPr>
          </a:p>
          <a:p>
            <a:pPr algn="ctr">
              <a:defRPr/>
            </a:pPr>
            <a:r>
              <a:rPr lang="zh-CN" altLang="en-US" sz="1800" b="1" dirty="0">
                <a:solidFill>
                  <a:srgbClr val="000099"/>
                </a:solidFill>
                <a:latin typeface="Times New Roman" pitchFamily="18" charset="0"/>
                <a:ea typeface="微软雅黑" pitchFamily="34" charset="-122"/>
                <a:cs typeface="Times New Roman" pitchFamily="18" charset="0"/>
              </a:rPr>
              <a:t>利尿剂</a:t>
            </a:r>
            <a:endParaRPr lang="zh-CN" altLang="en-US" sz="1800" dirty="0">
              <a:solidFill>
                <a:srgbClr val="000099"/>
              </a:solidFill>
              <a:latin typeface="Times New Roman" pitchFamily="18" charset="0"/>
              <a:ea typeface="微软雅黑" pitchFamily="34" charset="-122"/>
              <a:cs typeface="Times New Roman" pitchFamily="18" charset="0"/>
            </a:endParaRPr>
          </a:p>
        </p:txBody>
      </p:sp>
      <p:sp>
        <p:nvSpPr>
          <p:cNvPr id="55" name="流程图: 可选过程 54"/>
          <p:cNvSpPr/>
          <p:nvPr/>
        </p:nvSpPr>
        <p:spPr bwMode="auto">
          <a:xfrm>
            <a:off x="5450156" y="1781872"/>
            <a:ext cx="2340000" cy="612648"/>
          </a:xfrm>
          <a:prstGeom prst="flowChartAlternateProcess">
            <a:avLst/>
          </a:prstGeom>
          <a:gradFill>
            <a:gsLst>
              <a:gs pos="0">
                <a:schemeClr val="accent6">
                  <a:lumMod val="60000"/>
                  <a:lumOff val="40000"/>
                </a:schemeClr>
              </a:gs>
              <a:gs pos="80000">
                <a:schemeClr val="accent3">
                  <a:shade val="93000"/>
                  <a:satMod val="130000"/>
                </a:schemeClr>
              </a:gs>
              <a:gs pos="100000">
                <a:schemeClr val="accent3">
                  <a:shade val="94000"/>
                  <a:satMod val="135000"/>
                </a:schemeClr>
              </a:gs>
            </a:gsLs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1800" b="1" dirty="0">
                <a:solidFill>
                  <a:srgbClr val="C00000"/>
                </a:solidFill>
                <a:latin typeface="Times New Roman" pitchFamily="18" charset="0"/>
                <a:ea typeface="微软雅黑" pitchFamily="34" charset="-122"/>
                <a:cs typeface="Times New Roman" pitchFamily="18" charset="0"/>
              </a:rPr>
              <a:t>D-CCB</a:t>
            </a:r>
            <a:r>
              <a:rPr lang="en-US" altLang="zh-CN" sz="1800" b="1" dirty="0">
                <a:solidFill>
                  <a:srgbClr val="000099"/>
                </a:solidFill>
                <a:latin typeface="Times New Roman" pitchFamily="18" charset="0"/>
                <a:ea typeface="微软雅黑" pitchFamily="34" charset="-122"/>
                <a:cs typeface="Times New Roman" pitchFamily="18" charset="0"/>
              </a:rPr>
              <a:t>+ACEI</a:t>
            </a:r>
            <a:endParaRPr lang="zh-CN" altLang="en-US" sz="1800" dirty="0">
              <a:solidFill>
                <a:srgbClr val="000099"/>
              </a:solidFill>
              <a:latin typeface="Times New Roman" pitchFamily="18" charset="0"/>
              <a:ea typeface="微软雅黑" pitchFamily="34" charset="-122"/>
              <a:cs typeface="Times New Roman" pitchFamily="18" charset="0"/>
            </a:endParaRPr>
          </a:p>
        </p:txBody>
      </p:sp>
      <p:sp>
        <p:nvSpPr>
          <p:cNvPr id="56" name="流程图: 可选过程 55"/>
          <p:cNvSpPr/>
          <p:nvPr/>
        </p:nvSpPr>
        <p:spPr bwMode="auto">
          <a:xfrm>
            <a:off x="5450156" y="5036670"/>
            <a:ext cx="2340000" cy="612648"/>
          </a:xfrm>
          <a:prstGeom prst="flowChartAlternateProcess">
            <a:avLst/>
          </a:prstGeom>
          <a:gradFill>
            <a:gsLst>
              <a:gs pos="0">
                <a:schemeClr val="accent2">
                  <a:lumMod val="60000"/>
                  <a:lumOff val="40000"/>
                </a:schemeClr>
              </a:gs>
              <a:gs pos="80000">
                <a:schemeClr val="accent1">
                  <a:shade val="93000"/>
                  <a:satMod val="130000"/>
                </a:schemeClr>
              </a:gs>
              <a:gs pos="100000">
                <a:schemeClr val="accent1">
                  <a:shade val="94000"/>
                  <a:satMod val="135000"/>
                </a:schemeClr>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altLang="zh-CN" sz="1800" b="1" dirty="0">
                <a:solidFill>
                  <a:srgbClr val="000099"/>
                </a:solidFill>
                <a:latin typeface="Times New Roman" pitchFamily="18" charset="0"/>
                <a:ea typeface="微软雅黑" pitchFamily="34" charset="-122"/>
                <a:cs typeface="Times New Roman" pitchFamily="18" charset="0"/>
              </a:rPr>
              <a:t>ARB+</a:t>
            </a:r>
            <a:r>
              <a:rPr lang="zh-CN" altLang="en-US" sz="1800" b="1" dirty="0">
                <a:solidFill>
                  <a:srgbClr val="000099"/>
                </a:solidFill>
                <a:latin typeface="Times New Roman" pitchFamily="18" charset="0"/>
                <a:ea typeface="微软雅黑" pitchFamily="34" charset="-122"/>
                <a:cs typeface="Times New Roman" pitchFamily="18" charset="0"/>
              </a:rPr>
              <a:t>噻嗪类利尿剂</a:t>
            </a:r>
          </a:p>
        </p:txBody>
      </p:sp>
      <p:sp>
        <p:nvSpPr>
          <p:cNvPr id="52" name="流程图: 可选过程 51"/>
          <p:cNvSpPr/>
          <p:nvPr/>
        </p:nvSpPr>
        <p:spPr bwMode="auto">
          <a:xfrm>
            <a:off x="1327405" y="1781872"/>
            <a:ext cx="2340000" cy="612648"/>
          </a:xfrm>
          <a:prstGeom prst="flowChartAlternateProcess">
            <a:avLst/>
          </a:prstGeom>
          <a:gradFill>
            <a:gsLst>
              <a:gs pos="0">
                <a:schemeClr val="accent6">
                  <a:lumMod val="60000"/>
                  <a:lumOff val="40000"/>
                </a:schemeClr>
              </a:gs>
              <a:gs pos="80000">
                <a:schemeClr val="accent3">
                  <a:shade val="93000"/>
                  <a:satMod val="130000"/>
                </a:schemeClr>
              </a:gs>
              <a:gs pos="100000">
                <a:schemeClr val="accent3">
                  <a:shade val="94000"/>
                  <a:satMod val="135000"/>
                </a:schemeClr>
              </a:gs>
            </a:gsLs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1800" b="1" dirty="0">
                <a:solidFill>
                  <a:srgbClr val="C00000"/>
                </a:solidFill>
                <a:latin typeface="Times New Roman" pitchFamily="18" charset="0"/>
                <a:ea typeface="微软雅黑" pitchFamily="34" charset="-122"/>
                <a:cs typeface="Times New Roman" pitchFamily="18" charset="0"/>
              </a:rPr>
              <a:t>D-CCB</a:t>
            </a:r>
            <a:r>
              <a:rPr lang="en-US" altLang="zh-CN" sz="1800" b="1" dirty="0">
                <a:solidFill>
                  <a:srgbClr val="000099"/>
                </a:solidFill>
                <a:latin typeface="Times New Roman" pitchFamily="18" charset="0"/>
                <a:ea typeface="微软雅黑" pitchFamily="34" charset="-122"/>
                <a:cs typeface="Times New Roman" pitchFamily="18" charset="0"/>
              </a:rPr>
              <a:t>+ARB</a:t>
            </a:r>
            <a:endParaRPr lang="zh-CN" altLang="en-US" sz="1800" dirty="0">
              <a:solidFill>
                <a:srgbClr val="000099"/>
              </a:solidFill>
              <a:latin typeface="Times New Roman" pitchFamily="18" charset="0"/>
              <a:ea typeface="微软雅黑" pitchFamily="34" charset="-122"/>
              <a:cs typeface="Times New Roman" pitchFamily="18" charset="0"/>
            </a:endParaRPr>
          </a:p>
        </p:txBody>
      </p:sp>
      <p:sp>
        <p:nvSpPr>
          <p:cNvPr id="57" name="流程图: 可选过程 56"/>
          <p:cNvSpPr/>
          <p:nvPr/>
        </p:nvSpPr>
        <p:spPr bwMode="auto">
          <a:xfrm>
            <a:off x="1327405" y="5036670"/>
            <a:ext cx="2340000" cy="612648"/>
          </a:xfrm>
          <a:prstGeom prst="flowChartAlternateProcess">
            <a:avLst/>
          </a:prstGeom>
          <a:gradFill>
            <a:gsLst>
              <a:gs pos="0">
                <a:schemeClr val="accent2">
                  <a:lumMod val="60000"/>
                  <a:lumOff val="40000"/>
                </a:schemeClr>
              </a:gs>
              <a:gs pos="80000">
                <a:schemeClr val="accent1">
                  <a:shade val="93000"/>
                  <a:satMod val="130000"/>
                </a:schemeClr>
              </a:gs>
              <a:gs pos="100000">
                <a:schemeClr val="accent1">
                  <a:shade val="94000"/>
                  <a:satMod val="135000"/>
                </a:schemeClr>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sz="1800" b="1" dirty="0">
                <a:solidFill>
                  <a:srgbClr val="000099"/>
                </a:solidFill>
                <a:latin typeface="Times New Roman" pitchFamily="18" charset="0"/>
                <a:ea typeface="微软雅黑" pitchFamily="34" charset="-122"/>
                <a:cs typeface="Times New Roman" pitchFamily="18" charset="0"/>
              </a:rPr>
              <a:t>ACEI+</a:t>
            </a:r>
            <a:r>
              <a:rPr lang="zh-CN" altLang="en-US" sz="1800" b="1" dirty="0">
                <a:solidFill>
                  <a:srgbClr val="000099"/>
                </a:solidFill>
                <a:latin typeface="Times New Roman" pitchFamily="18" charset="0"/>
                <a:ea typeface="微软雅黑" pitchFamily="34" charset="-122"/>
                <a:cs typeface="Times New Roman" pitchFamily="18" charset="0"/>
              </a:rPr>
              <a:t>噻嗪类利尿剂</a:t>
            </a:r>
          </a:p>
        </p:txBody>
      </p:sp>
      <p:sp>
        <p:nvSpPr>
          <p:cNvPr id="54" name="流程图: 可选过程 53"/>
          <p:cNvSpPr/>
          <p:nvPr/>
        </p:nvSpPr>
        <p:spPr bwMode="auto">
          <a:xfrm>
            <a:off x="459698" y="3409271"/>
            <a:ext cx="2340000" cy="612648"/>
          </a:xfrm>
          <a:prstGeom prst="flowChartAlternateProcess">
            <a:avLst/>
          </a:prstGeom>
          <a:gradFill>
            <a:gsLst>
              <a:gs pos="0">
                <a:schemeClr val="accent6">
                  <a:lumMod val="60000"/>
                  <a:lumOff val="40000"/>
                </a:schemeClr>
              </a:gs>
              <a:gs pos="80000">
                <a:schemeClr val="accent3">
                  <a:shade val="93000"/>
                  <a:satMod val="130000"/>
                </a:schemeClr>
              </a:gs>
              <a:gs pos="100000">
                <a:schemeClr val="accent3">
                  <a:shade val="94000"/>
                  <a:satMod val="135000"/>
                </a:schemeClr>
              </a:gs>
            </a:gsLs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1800" b="1" dirty="0">
                <a:solidFill>
                  <a:srgbClr val="C00000"/>
                </a:solidFill>
                <a:latin typeface="Times New Roman" pitchFamily="18" charset="0"/>
                <a:ea typeface="微软雅黑" pitchFamily="34" charset="-122"/>
                <a:cs typeface="Times New Roman" pitchFamily="18" charset="0"/>
              </a:rPr>
              <a:t>D-</a:t>
            </a:r>
            <a:r>
              <a:rPr lang="en-US" altLang="zh-CN" sz="1800" b="1" dirty="0" err="1">
                <a:solidFill>
                  <a:srgbClr val="C00000"/>
                </a:solidFill>
                <a:latin typeface="Times New Roman" pitchFamily="18" charset="0"/>
                <a:ea typeface="微软雅黑" pitchFamily="34" charset="-122"/>
                <a:cs typeface="Times New Roman" pitchFamily="18" charset="0"/>
              </a:rPr>
              <a:t>CCB</a:t>
            </a:r>
            <a:r>
              <a:rPr lang="en-US" altLang="zh-CN" sz="1800" b="1" dirty="0" err="1">
                <a:solidFill>
                  <a:srgbClr val="000099"/>
                </a:solidFill>
                <a:latin typeface="Times New Roman" pitchFamily="18" charset="0"/>
                <a:ea typeface="微软雅黑" pitchFamily="34" charset="-122"/>
                <a:cs typeface="Times New Roman" pitchFamily="18" charset="0"/>
              </a:rPr>
              <a:t>+β</a:t>
            </a:r>
            <a:r>
              <a:rPr lang="zh-CN" altLang="en-US" sz="1800" b="1" dirty="0">
                <a:solidFill>
                  <a:srgbClr val="000099"/>
                </a:solidFill>
                <a:latin typeface="Times New Roman" pitchFamily="18" charset="0"/>
                <a:ea typeface="微软雅黑" pitchFamily="34" charset="-122"/>
                <a:cs typeface="Times New Roman" pitchFamily="18" charset="0"/>
              </a:rPr>
              <a:t>阻滞剂</a:t>
            </a:r>
            <a:endParaRPr lang="zh-CN" altLang="en-US" sz="1800" dirty="0">
              <a:solidFill>
                <a:srgbClr val="000099"/>
              </a:solidFill>
              <a:latin typeface="Times New Roman" pitchFamily="18" charset="0"/>
              <a:ea typeface="微软雅黑" pitchFamily="34" charset="-122"/>
              <a:cs typeface="Times New Roman" pitchFamily="18" charset="0"/>
            </a:endParaRPr>
          </a:p>
        </p:txBody>
      </p:sp>
      <p:sp>
        <p:nvSpPr>
          <p:cNvPr id="39956" name="标题 3"/>
          <p:cNvSpPr>
            <a:spLocks noGrp="1"/>
          </p:cNvSpPr>
          <p:nvPr>
            <p:ph type="title"/>
          </p:nvPr>
        </p:nvSpPr>
        <p:spPr>
          <a:xfrm>
            <a:off x="338138" y="54581"/>
            <a:ext cx="8496300" cy="723331"/>
          </a:xfrm>
        </p:spPr>
        <p:txBody>
          <a:bodyPr/>
          <a:lstStyle/>
          <a:p>
            <a:r>
              <a:rPr lang="zh-CN" altLang="en-US" sz="2800" dirty="0" smtClean="0"/>
              <a:t>指南推荐我国临床</a:t>
            </a:r>
            <a:r>
              <a:rPr lang="en-US" altLang="zh-CN" sz="2800" dirty="0" smtClean="0"/>
              <a:t/>
            </a:r>
            <a:br>
              <a:rPr lang="en-US" altLang="zh-CN" sz="2800" dirty="0" smtClean="0"/>
            </a:br>
            <a:r>
              <a:rPr lang="zh-CN" altLang="en-US" sz="2800" dirty="0" smtClean="0"/>
              <a:t>以</a:t>
            </a:r>
            <a:r>
              <a:rPr lang="en-US" altLang="zh-CN" sz="2800" dirty="0" smtClean="0"/>
              <a:t>CCB</a:t>
            </a:r>
            <a:r>
              <a:rPr lang="zh-CN" altLang="en-US" sz="2800" dirty="0" smtClean="0"/>
              <a:t>为基础的优化联合治疗方案</a:t>
            </a:r>
          </a:p>
        </p:txBody>
      </p:sp>
      <p:pic>
        <p:nvPicPr>
          <p:cNvPr id="39957" name="Picture 2" descr="F:\2000张png透明素材\png-1243.png"/>
          <p:cNvPicPr>
            <a:picLocks noChangeAspect="1" noChangeArrowheads="1"/>
          </p:cNvPicPr>
          <p:nvPr/>
        </p:nvPicPr>
        <p:blipFill>
          <a:blip r:embed="rId2" cstate="print"/>
          <a:srcRect/>
          <a:stretch>
            <a:fillRect/>
          </a:stretch>
        </p:blipFill>
        <p:spPr bwMode="auto">
          <a:xfrm>
            <a:off x="-286901" y="5291210"/>
            <a:ext cx="1714110" cy="1362075"/>
          </a:xfrm>
          <a:prstGeom prst="rect">
            <a:avLst/>
          </a:prstGeom>
          <a:noFill/>
          <a:ln w="9525">
            <a:noFill/>
            <a:miter lim="800000"/>
            <a:headEnd/>
            <a:tailEnd/>
          </a:ln>
        </p:spPr>
      </p:pic>
      <p:grpSp>
        <p:nvGrpSpPr>
          <p:cNvPr id="2" name="组合 50"/>
          <p:cNvGrpSpPr>
            <a:grpSpLocks/>
          </p:cNvGrpSpPr>
          <p:nvPr/>
        </p:nvGrpSpPr>
        <p:grpSpPr bwMode="auto">
          <a:xfrm>
            <a:off x="2593821" y="2091445"/>
            <a:ext cx="3956358" cy="3214687"/>
            <a:chOff x="2187250" y="1986592"/>
            <a:chExt cx="3956386" cy="3214710"/>
          </a:xfrm>
        </p:grpSpPr>
        <p:sp>
          <p:nvSpPr>
            <p:cNvPr id="14" name="Oval 9"/>
            <p:cNvSpPr>
              <a:spLocks noChangeArrowheads="1"/>
            </p:cNvSpPr>
            <p:nvPr/>
          </p:nvSpPr>
          <p:spPr bwMode="invGray">
            <a:xfrm>
              <a:off x="2411396" y="3340762"/>
              <a:ext cx="3532188" cy="519355"/>
            </a:xfrm>
            <a:prstGeom prst="ellipse">
              <a:avLst/>
            </a:prstGeom>
            <a:noFill/>
            <a:ln w="57150" algn="ctr">
              <a:solidFill>
                <a:srgbClr val="FFFF00"/>
              </a:solidFill>
              <a:round/>
              <a:headEnd/>
              <a:tailEnd/>
            </a:ln>
            <a:effectLst/>
            <a:scene3d>
              <a:camera prst="orthographicFront"/>
              <a:lightRig rig="threePt" dir="t"/>
            </a:scene3d>
            <a:sp3d>
              <a:bevelT/>
            </a:sp3d>
          </p:spPr>
          <p:txBody>
            <a:bodyPr anchor="ctr">
              <a:spAutoFit/>
            </a:bodyPr>
            <a:lstStyle/>
            <a:p>
              <a:pPr fontAlgn="auto">
                <a:spcBef>
                  <a:spcPts val="0"/>
                </a:spcBef>
                <a:spcAft>
                  <a:spcPts val="0"/>
                </a:spcAft>
                <a:defRPr/>
              </a:pPr>
              <a:endParaRPr lang="zh-CN" altLang="en-US" sz="1800">
                <a:latin typeface="Times New Roman" pitchFamily="18" charset="0"/>
                <a:ea typeface="微软雅黑" pitchFamily="34" charset="-122"/>
                <a:cs typeface="Times New Roman" pitchFamily="18" charset="0"/>
              </a:endParaRPr>
            </a:p>
          </p:txBody>
        </p:sp>
        <p:pic>
          <p:nvPicPr>
            <p:cNvPr id="39964" name="Picture 4" descr="F:\2000张png透明素材\png-0804.png"/>
            <p:cNvPicPr>
              <a:picLocks noChangeAspect="1" noChangeArrowheads="1"/>
            </p:cNvPicPr>
            <p:nvPr/>
          </p:nvPicPr>
          <p:blipFill>
            <a:blip r:embed="rId3" cstate="print"/>
            <a:srcRect/>
            <a:stretch>
              <a:fillRect/>
            </a:stretch>
          </p:blipFill>
          <p:spPr bwMode="auto">
            <a:xfrm>
              <a:off x="3058154" y="1986592"/>
              <a:ext cx="428628" cy="428628"/>
            </a:xfrm>
            <a:prstGeom prst="rect">
              <a:avLst/>
            </a:prstGeom>
            <a:noFill/>
            <a:ln w="9525">
              <a:noFill/>
              <a:miter lim="800000"/>
              <a:headEnd/>
              <a:tailEnd/>
            </a:ln>
          </p:spPr>
        </p:pic>
        <p:pic>
          <p:nvPicPr>
            <p:cNvPr id="39965" name="Picture 4" descr="F:\2000张png透明素材\png-0804.png"/>
            <p:cNvPicPr>
              <a:picLocks noChangeAspect="1" noChangeArrowheads="1"/>
            </p:cNvPicPr>
            <p:nvPr/>
          </p:nvPicPr>
          <p:blipFill>
            <a:blip r:embed="rId3" cstate="print"/>
            <a:srcRect/>
            <a:stretch>
              <a:fillRect/>
            </a:stretch>
          </p:blipFill>
          <p:spPr bwMode="auto">
            <a:xfrm>
              <a:off x="4786314" y="1986592"/>
              <a:ext cx="428628" cy="428628"/>
            </a:xfrm>
            <a:prstGeom prst="rect">
              <a:avLst/>
            </a:prstGeom>
            <a:noFill/>
            <a:ln w="9525">
              <a:noFill/>
              <a:miter lim="800000"/>
              <a:headEnd/>
              <a:tailEnd/>
            </a:ln>
          </p:spPr>
        </p:pic>
        <p:pic>
          <p:nvPicPr>
            <p:cNvPr id="39966" name="Picture 4" descr="F:\2000张png透明素材\png-0804.png"/>
            <p:cNvPicPr>
              <a:picLocks noChangeAspect="1" noChangeArrowheads="1"/>
            </p:cNvPicPr>
            <p:nvPr/>
          </p:nvPicPr>
          <p:blipFill>
            <a:blip r:embed="rId3" cstate="print"/>
            <a:srcRect/>
            <a:stretch>
              <a:fillRect/>
            </a:stretch>
          </p:blipFill>
          <p:spPr bwMode="auto">
            <a:xfrm>
              <a:off x="2187250" y="3429000"/>
              <a:ext cx="428628" cy="428628"/>
            </a:xfrm>
            <a:prstGeom prst="rect">
              <a:avLst/>
            </a:prstGeom>
            <a:noFill/>
            <a:ln w="9525">
              <a:noFill/>
              <a:miter lim="800000"/>
              <a:headEnd/>
              <a:tailEnd/>
            </a:ln>
          </p:spPr>
        </p:pic>
        <p:pic>
          <p:nvPicPr>
            <p:cNvPr id="39967" name="Picture 4" descr="F:\2000张png透明素材\png-0804.png"/>
            <p:cNvPicPr>
              <a:picLocks noChangeAspect="1" noChangeArrowheads="1"/>
            </p:cNvPicPr>
            <p:nvPr/>
          </p:nvPicPr>
          <p:blipFill>
            <a:blip r:embed="rId3" cstate="print"/>
            <a:srcRect/>
            <a:stretch>
              <a:fillRect/>
            </a:stretch>
          </p:blipFill>
          <p:spPr bwMode="auto">
            <a:xfrm>
              <a:off x="2986716" y="4714884"/>
              <a:ext cx="428628" cy="428628"/>
            </a:xfrm>
            <a:prstGeom prst="rect">
              <a:avLst/>
            </a:prstGeom>
            <a:noFill/>
            <a:ln w="9525">
              <a:noFill/>
              <a:miter lim="800000"/>
              <a:headEnd/>
              <a:tailEnd/>
            </a:ln>
          </p:spPr>
        </p:pic>
        <p:pic>
          <p:nvPicPr>
            <p:cNvPr id="39968" name="Picture 4" descr="F:\2000张png透明素材\png-0804.png"/>
            <p:cNvPicPr>
              <a:picLocks noChangeAspect="1" noChangeArrowheads="1"/>
            </p:cNvPicPr>
            <p:nvPr/>
          </p:nvPicPr>
          <p:blipFill>
            <a:blip r:embed="rId3" cstate="print"/>
            <a:srcRect/>
            <a:stretch>
              <a:fillRect/>
            </a:stretch>
          </p:blipFill>
          <p:spPr bwMode="auto">
            <a:xfrm>
              <a:off x="4844104" y="4772674"/>
              <a:ext cx="428628" cy="428628"/>
            </a:xfrm>
            <a:prstGeom prst="rect">
              <a:avLst/>
            </a:prstGeom>
            <a:noFill/>
            <a:ln w="9525">
              <a:noFill/>
              <a:miter lim="800000"/>
              <a:headEnd/>
              <a:tailEnd/>
            </a:ln>
          </p:spPr>
        </p:pic>
        <p:pic>
          <p:nvPicPr>
            <p:cNvPr id="39969" name="Picture 4" descr="F:\2000张png透明素材\png-0804.png"/>
            <p:cNvPicPr>
              <a:picLocks noChangeAspect="1" noChangeArrowheads="1"/>
            </p:cNvPicPr>
            <p:nvPr/>
          </p:nvPicPr>
          <p:blipFill>
            <a:blip r:embed="rId3" cstate="print"/>
            <a:srcRect/>
            <a:stretch>
              <a:fillRect/>
            </a:stretch>
          </p:blipFill>
          <p:spPr bwMode="auto">
            <a:xfrm>
              <a:off x="5715008" y="3429000"/>
              <a:ext cx="428628" cy="428628"/>
            </a:xfrm>
            <a:prstGeom prst="rect">
              <a:avLst/>
            </a:prstGeom>
            <a:noFill/>
            <a:ln w="9525">
              <a:noFill/>
              <a:miter lim="800000"/>
              <a:headEnd/>
              <a:tailEnd/>
            </a:ln>
          </p:spPr>
        </p:pic>
        <p:sp>
          <p:nvSpPr>
            <p:cNvPr id="8" name="AutoShape 3"/>
            <p:cNvSpPr>
              <a:spLocks noChangeArrowheads="1"/>
            </p:cNvSpPr>
            <p:nvPr/>
          </p:nvSpPr>
          <p:spPr bwMode="gray">
            <a:xfrm rot="17973186">
              <a:off x="4414823" y="2536430"/>
              <a:ext cx="676280" cy="268759"/>
            </a:xfrm>
            <a:prstGeom prst="rightArrow">
              <a:avLst>
                <a:gd name="adj1" fmla="val 35167"/>
                <a:gd name="adj2" fmla="val 111029"/>
              </a:avLst>
            </a:prstGeom>
            <a:gradFill>
              <a:gsLst>
                <a:gs pos="0">
                  <a:schemeClr val="bg1">
                    <a:lumMod val="75000"/>
                  </a:schemeClr>
                </a:gs>
                <a:gs pos="50000">
                  <a:schemeClr val="bg1">
                    <a:lumMod val="85000"/>
                  </a:schemeClr>
                </a:gs>
                <a:gs pos="100000">
                  <a:srgbClr val="7030A0"/>
                </a:gs>
              </a:gsLst>
              <a:lin ang="2700000" scaled="1"/>
            </a:gradFill>
            <a:ln w="0" algn="ctr">
              <a:noFill/>
              <a:miter lim="800000"/>
              <a:headEnd/>
              <a:tailEnd/>
            </a:ln>
            <a:effectLst/>
          </p:spPr>
          <p:txBody>
            <a:bodyPr wrap="none" anchor="ctr"/>
            <a:lstStyle/>
            <a:p>
              <a:pPr fontAlgn="auto">
                <a:spcBef>
                  <a:spcPts val="0"/>
                </a:spcBef>
                <a:spcAft>
                  <a:spcPts val="0"/>
                </a:spcAft>
                <a:defRPr/>
              </a:pPr>
              <a:endParaRPr lang="zh-CN" altLang="en-US" sz="1800">
                <a:latin typeface="Times New Roman" pitchFamily="18" charset="0"/>
                <a:ea typeface="微软雅黑" pitchFamily="34" charset="-122"/>
                <a:cs typeface="Times New Roman" pitchFamily="18" charset="0"/>
              </a:endParaRPr>
            </a:p>
          </p:txBody>
        </p:sp>
        <p:sp>
          <p:nvSpPr>
            <p:cNvPr id="9" name="AutoShape 4"/>
            <p:cNvSpPr>
              <a:spLocks noChangeArrowheads="1"/>
            </p:cNvSpPr>
            <p:nvPr/>
          </p:nvSpPr>
          <p:spPr bwMode="gray">
            <a:xfrm rot="3465783">
              <a:off x="4415617" y="4386675"/>
              <a:ext cx="674692" cy="268759"/>
            </a:xfrm>
            <a:prstGeom prst="rightArrow">
              <a:avLst>
                <a:gd name="adj1" fmla="val 35167"/>
                <a:gd name="adj2" fmla="val 111028"/>
              </a:avLst>
            </a:prstGeom>
            <a:gradFill>
              <a:gsLst>
                <a:gs pos="0">
                  <a:schemeClr val="bg1">
                    <a:lumMod val="75000"/>
                  </a:schemeClr>
                </a:gs>
                <a:gs pos="50000">
                  <a:schemeClr val="bg1">
                    <a:lumMod val="85000"/>
                  </a:schemeClr>
                </a:gs>
                <a:gs pos="100000">
                  <a:srgbClr val="7030A0"/>
                </a:gs>
              </a:gsLst>
              <a:lin ang="2700000" scaled="1"/>
            </a:gradFill>
            <a:ln w="0" algn="ctr">
              <a:noFill/>
              <a:miter lim="800000"/>
              <a:headEnd/>
              <a:tailEnd/>
            </a:ln>
            <a:effectLst/>
          </p:spPr>
          <p:txBody>
            <a:bodyPr wrap="none" anchor="ctr"/>
            <a:lstStyle/>
            <a:p>
              <a:pPr fontAlgn="auto">
                <a:spcBef>
                  <a:spcPts val="0"/>
                </a:spcBef>
                <a:spcAft>
                  <a:spcPts val="0"/>
                </a:spcAft>
                <a:defRPr/>
              </a:pPr>
              <a:endParaRPr lang="zh-CN" altLang="en-US" sz="1800">
                <a:latin typeface="Times New Roman" pitchFamily="18" charset="0"/>
                <a:ea typeface="微软雅黑" pitchFamily="34" charset="-122"/>
                <a:cs typeface="Times New Roman" pitchFamily="18" charset="0"/>
              </a:endParaRPr>
            </a:p>
          </p:txBody>
        </p:sp>
        <p:sp>
          <p:nvSpPr>
            <p:cNvPr id="10" name="AutoShape 5"/>
            <p:cNvSpPr>
              <a:spLocks noChangeArrowheads="1"/>
            </p:cNvSpPr>
            <p:nvPr/>
          </p:nvSpPr>
          <p:spPr bwMode="gray">
            <a:xfrm rot="14369022">
              <a:off x="3262427" y="2599187"/>
              <a:ext cx="677868" cy="275009"/>
            </a:xfrm>
            <a:prstGeom prst="rightArrow">
              <a:avLst>
                <a:gd name="adj1" fmla="val 35167"/>
                <a:gd name="adj2" fmla="val 111029"/>
              </a:avLst>
            </a:prstGeom>
            <a:gradFill>
              <a:gsLst>
                <a:gs pos="0">
                  <a:schemeClr val="bg1">
                    <a:lumMod val="75000"/>
                  </a:schemeClr>
                </a:gs>
                <a:gs pos="50000">
                  <a:schemeClr val="bg1">
                    <a:lumMod val="85000"/>
                  </a:schemeClr>
                </a:gs>
                <a:gs pos="100000">
                  <a:srgbClr val="7030A0"/>
                </a:gs>
              </a:gsLst>
              <a:lin ang="2700000" scaled="1"/>
            </a:gradFill>
            <a:ln w="0" algn="ctr">
              <a:noFill/>
              <a:miter lim="800000"/>
              <a:headEnd/>
              <a:tailEnd/>
            </a:ln>
            <a:effectLst/>
          </p:spPr>
          <p:txBody>
            <a:bodyPr wrap="none" anchor="ctr"/>
            <a:lstStyle/>
            <a:p>
              <a:pPr fontAlgn="auto">
                <a:spcBef>
                  <a:spcPts val="0"/>
                </a:spcBef>
                <a:spcAft>
                  <a:spcPts val="0"/>
                </a:spcAft>
                <a:defRPr/>
              </a:pPr>
              <a:endParaRPr lang="zh-CN" altLang="en-US" sz="1800">
                <a:latin typeface="Times New Roman" pitchFamily="18" charset="0"/>
                <a:ea typeface="微软雅黑" pitchFamily="34" charset="-122"/>
                <a:cs typeface="Times New Roman" pitchFamily="18" charset="0"/>
              </a:endParaRPr>
            </a:p>
          </p:txBody>
        </p:sp>
        <p:sp>
          <p:nvSpPr>
            <p:cNvPr id="11" name="AutoShape 6"/>
            <p:cNvSpPr>
              <a:spLocks noChangeArrowheads="1"/>
            </p:cNvSpPr>
            <p:nvPr/>
          </p:nvSpPr>
          <p:spPr bwMode="gray">
            <a:xfrm rot="7535209">
              <a:off x="3226489" y="4356536"/>
              <a:ext cx="677868" cy="271884"/>
            </a:xfrm>
            <a:prstGeom prst="rightArrow">
              <a:avLst>
                <a:gd name="adj1" fmla="val 35167"/>
                <a:gd name="adj2" fmla="val 111029"/>
              </a:avLst>
            </a:prstGeom>
            <a:gradFill>
              <a:gsLst>
                <a:gs pos="0">
                  <a:schemeClr val="bg1">
                    <a:lumMod val="75000"/>
                  </a:schemeClr>
                </a:gs>
                <a:gs pos="50000">
                  <a:schemeClr val="bg1">
                    <a:lumMod val="85000"/>
                  </a:schemeClr>
                </a:gs>
                <a:gs pos="100000">
                  <a:srgbClr val="7030A0"/>
                </a:gs>
              </a:gsLst>
              <a:lin ang="2700000" scaled="1"/>
            </a:gradFill>
            <a:ln w="0" algn="ctr">
              <a:noFill/>
              <a:miter lim="800000"/>
              <a:headEnd/>
              <a:tailEnd/>
            </a:ln>
            <a:effectLst/>
          </p:spPr>
          <p:txBody>
            <a:bodyPr wrap="none" anchor="ctr"/>
            <a:lstStyle/>
            <a:p>
              <a:pPr fontAlgn="auto">
                <a:spcBef>
                  <a:spcPts val="0"/>
                </a:spcBef>
                <a:spcAft>
                  <a:spcPts val="0"/>
                </a:spcAft>
                <a:defRPr/>
              </a:pPr>
              <a:endParaRPr lang="zh-CN" altLang="en-US" sz="1800">
                <a:latin typeface="Times New Roman" pitchFamily="18" charset="0"/>
                <a:ea typeface="微软雅黑" pitchFamily="34" charset="-122"/>
                <a:cs typeface="Times New Roman" pitchFamily="18" charset="0"/>
              </a:endParaRPr>
            </a:p>
          </p:txBody>
        </p:sp>
        <p:sp>
          <p:nvSpPr>
            <p:cNvPr id="12" name="AutoShape 7"/>
            <p:cNvSpPr>
              <a:spLocks noChangeArrowheads="1"/>
            </p:cNvSpPr>
            <p:nvPr/>
          </p:nvSpPr>
          <p:spPr bwMode="gray">
            <a:xfrm>
              <a:off x="4924844" y="3512190"/>
              <a:ext cx="748464" cy="246065"/>
            </a:xfrm>
            <a:prstGeom prst="rightArrow">
              <a:avLst>
                <a:gd name="adj1" fmla="val 35167"/>
                <a:gd name="adj2" fmla="val 111029"/>
              </a:avLst>
            </a:prstGeom>
            <a:gradFill>
              <a:gsLst>
                <a:gs pos="0">
                  <a:schemeClr val="bg1">
                    <a:lumMod val="75000"/>
                  </a:schemeClr>
                </a:gs>
                <a:gs pos="50000">
                  <a:schemeClr val="bg1">
                    <a:lumMod val="85000"/>
                  </a:schemeClr>
                </a:gs>
                <a:gs pos="100000">
                  <a:srgbClr val="7030A0"/>
                </a:gs>
              </a:gsLst>
              <a:lin ang="2700000" scaled="1"/>
            </a:gradFill>
            <a:ln w="0" algn="ctr">
              <a:noFill/>
              <a:miter lim="800000"/>
              <a:headEnd/>
              <a:tailEnd/>
            </a:ln>
            <a:effectLst/>
          </p:spPr>
          <p:txBody>
            <a:bodyPr wrap="none" anchor="ctr"/>
            <a:lstStyle/>
            <a:p>
              <a:pPr fontAlgn="auto">
                <a:spcBef>
                  <a:spcPts val="0"/>
                </a:spcBef>
                <a:spcAft>
                  <a:spcPts val="0"/>
                </a:spcAft>
                <a:defRPr/>
              </a:pPr>
              <a:endParaRPr lang="zh-CN" altLang="en-US" sz="1800">
                <a:latin typeface="Times New Roman" pitchFamily="18" charset="0"/>
                <a:ea typeface="微软雅黑" pitchFamily="34" charset="-122"/>
                <a:cs typeface="Times New Roman" pitchFamily="18" charset="0"/>
              </a:endParaRPr>
            </a:p>
          </p:txBody>
        </p:sp>
        <p:sp>
          <p:nvSpPr>
            <p:cNvPr id="13" name="AutoShape 8"/>
            <p:cNvSpPr>
              <a:spLocks noChangeArrowheads="1"/>
            </p:cNvSpPr>
            <p:nvPr/>
          </p:nvSpPr>
          <p:spPr bwMode="gray">
            <a:xfrm rot="10800000">
              <a:off x="2648204" y="3507428"/>
              <a:ext cx="815653" cy="246064"/>
            </a:xfrm>
            <a:prstGeom prst="rightArrow">
              <a:avLst>
                <a:gd name="adj1" fmla="val 35167"/>
                <a:gd name="adj2" fmla="val 121041"/>
              </a:avLst>
            </a:prstGeom>
            <a:gradFill>
              <a:gsLst>
                <a:gs pos="0">
                  <a:schemeClr val="bg1">
                    <a:lumMod val="75000"/>
                  </a:schemeClr>
                </a:gs>
                <a:gs pos="50000">
                  <a:schemeClr val="bg1">
                    <a:lumMod val="85000"/>
                  </a:schemeClr>
                </a:gs>
                <a:gs pos="100000">
                  <a:srgbClr val="7030A0"/>
                </a:gs>
              </a:gsLst>
              <a:lin ang="2700000" scaled="1"/>
            </a:gradFill>
            <a:ln w="0" algn="ctr">
              <a:noFill/>
              <a:miter lim="800000"/>
              <a:headEnd/>
              <a:tailEnd/>
            </a:ln>
            <a:effectLst/>
          </p:spPr>
          <p:txBody>
            <a:bodyPr wrap="none" anchor="ctr"/>
            <a:lstStyle/>
            <a:p>
              <a:pPr fontAlgn="auto">
                <a:spcBef>
                  <a:spcPts val="0"/>
                </a:spcBef>
                <a:spcAft>
                  <a:spcPts val="0"/>
                </a:spcAft>
                <a:defRPr/>
              </a:pPr>
              <a:endParaRPr lang="zh-CN" altLang="en-US" sz="1800">
                <a:latin typeface="Times New Roman" pitchFamily="18" charset="0"/>
                <a:ea typeface="微软雅黑" pitchFamily="34" charset="-122"/>
                <a:cs typeface="Times New Roman" pitchFamily="18" charset="0"/>
              </a:endParaRPr>
            </a:p>
          </p:txBody>
        </p:sp>
        <p:sp>
          <p:nvSpPr>
            <p:cNvPr id="33" name="Oval 28"/>
            <p:cNvSpPr>
              <a:spLocks noChangeArrowheads="1"/>
            </p:cNvSpPr>
            <p:nvPr/>
          </p:nvSpPr>
          <p:spPr bwMode="gray">
            <a:xfrm>
              <a:off x="3288851" y="3385189"/>
              <a:ext cx="259768" cy="51935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sz="1800">
                <a:latin typeface="Times New Roman" pitchFamily="18" charset="0"/>
                <a:ea typeface="微软雅黑" pitchFamily="34" charset="-122"/>
                <a:cs typeface="Times New Roman" pitchFamily="18" charset="0"/>
              </a:endParaRPr>
            </a:p>
          </p:txBody>
        </p:sp>
        <p:sp>
          <p:nvSpPr>
            <p:cNvPr id="34" name="Oval 29"/>
            <p:cNvSpPr>
              <a:spLocks noChangeArrowheads="1"/>
            </p:cNvSpPr>
            <p:nvPr/>
          </p:nvSpPr>
          <p:spPr bwMode="gray">
            <a:xfrm>
              <a:off x="3293538" y="3391539"/>
              <a:ext cx="259768" cy="519355"/>
            </a:xfrm>
            <a:prstGeom prst="ellipse">
              <a:avLst/>
            </a:prstGeom>
            <a:gradFill rotWithShape="1">
              <a:gsLst>
                <a:gs pos="0">
                  <a:schemeClr val="hlink">
                    <a:alpha val="32001"/>
                  </a:schemeClr>
                </a:gs>
                <a:gs pos="100000">
                  <a:schemeClr val="hlink">
                    <a:gamma/>
                    <a:shade val="46275"/>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sz="1800">
                <a:latin typeface="Times New Roman" pitchFamily="18" charset="0"/>
                <a:ea typeface="微软雅黑" pitchFamily="34" charset="-122"/>
                <a:cs typeface="Times New Roman" pitchFamily="18" charset="0"/>
              </a:endParaRPr>
            </a:p>
          </p:txBody>
        </p:sp>
        <p:sp>
          <p:nvSpPr>
            <p:cNvPr id="35" name="Oval 30"/>
            <p:cNvSpPr>
              <a:spLocks noChangeArrowheads="1"/>
            </p:cNvSpPr>
            <p:nvPr/>
          </p:nvSpPr>
          <p:spPr bwMode="gray">
            <a:xfrm>
              <a:off x="3409167" y="3385189"/>
              <a:ext cx="1595368" cy="5207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sz="1800">
                <a:latin typeface="Times New Roman" pitchFamily="18" charset="0"/>
                <a:ea typeface="微软雅黑" pitchFamily="34" charset="-122"/>
                <a:cs typeface="Times New Roman" pitchFamily="18" charset="0"/>
              </a:endParaRPr>
            </a:p>
          </p:txBody>
        </p:sp>
        <p:sp>
          <p:nvSpPr>
            <p:cNvPr id="36" name="Oval 31"/>
            <p:cNvSpPr>
              <a:spLocks noChangeArrowheads="1"/>
            </p:cNvSpPr>
            <p:nvPr/>
          </p:nvSpPr>
          <p:spPr bwMode="gray">
            <a:xfrm>
              <a:off x="3393541" y="3362964"/>
              <a:ext cx="1595368" cy="52070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fontAlgn="auto">
                <a:spcBef>
                  <a:spcPts val="0"/>
                </a:spcBef>
                <a:spcAft>
                  <a:spcPts val="0"/>
                </a:spcAft>
                <a:defRPr/>
              </a:pPr>
              <a:endParaRPr lang="zh-CN" altLang="en-US" sz="1800">
                <a:latin typeface="Times New Roman" pitchFamily="18" charset="0"/>
                <a:ea typeface="微软雅黑" pitchFamily="34" charset="-122"/>
                <a:cs typeface="Times New Roman" pitchFamily="18" charset="0"/>
              </a:endParaRPr>
            </a:p>
          </p:txBody>
        </p:sp>
        <p:grpSp>
          <p:nvGrpSpPr>
            <p:cNvPr id="3" name="Group 32"/>
            <p:cNvGrpSpPr>
              <a:grpSpLocks/>
            </p:cNvGrpSpPr>
            <p:nvPr/>
          </p:nvGrpSpPr>
          <p:grpSpPr bwMode="auto">
            <a:xfrm>
              <a:off x="3500430" y="3016660"/>
              <a:ext cx="1436687" cy="1259670"/>
              <a:chOff x="2416" y="1986"/>
              <a:chExt cx="959" cy="928"/>
            </a:xfrm>
          </p:grpSpPr>
          <p:sp>
            <p:nvSpPr>
              <p:cNvPr id="39982" name="Oval 33"/>
              <p:cNvSpPr>
                <a:spLocks noChangeArrowheads="1"/>
              </p:cNvSpPr>
              <p:nvPr/>
            </p:nvSpPr>
            <p:spPr bwMode="gray">
              <a:xfrm>
                <a:off x="2416" y="2262"/>
                <a:ext cx="959" cy="383"/>
              </a:xfrm>
              <a:prstGeom prst="ellipse">
                <a:avLst/>
              </a:prstGeom>
              <a:solidFill>
                <a:srgbClr val="333333"/>
              </a:solidFill>
              <a:ln w="38100" algn="ctr">
                <a:noFill/>
                <a:round/>
                <a:headEnd/>
                <a:tailEnd/>
              </a:ln>
            </p:spPr>
            <p:txBody>
              <a:bodyPr anchor="ctr">
                <a:spAutoFit/>
              </a:bodyPr>
              <a:lstStyle/>
              <a:p>
                <a:endParaRPr lang="zh-CN" altLang="en-US" sz="1800">
                  <a:latin typeface="Times New Roman" pitchFamily="18" charset="0"/>
                  <a:ea typeface="微软雅黑" pitchFamily="34" charset="-122"/>
                  <a:cs typeface="Times New Roman" pitchFamily="18" charset="0"/>
                </a:endParaRPr>
              </a:p>
            </p:txBody>
          </p:sp>
          <p:sp>
            <p:nvSpPr>
              <p:cNvPr id="39983" name="Oval 34"/>
              <p:cNvSpPr>
                <a:spLocks noChangeArrowheads="1"/>
              </p:cNvSpPr>
              <p:nvPr/>
            </p:nvSpPr>
            <p:spPr bwMode="gray">
              <a:xfrm>
                <a:off x="2430" y="1986"/>
                <a:ext cx="927" cy="928"/>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sz="1800">
                  <a:latin typeface="Times New Roman" pitchFamily="18" charset="0"/>
                  <a:ea typeface="微软雅黑" pitchFamily="34" charset="-122"/>
                  <a:cs typeface="Times New Roman" pitchFamily="18" charset="0"/>
                </a:endParaRPr>
              </a:p>
            </p:txBody>
          </p:sp>
          <p:sp>
            <p:nvSpPr>
              <p:cNvPr id="39984" name="Oval 35"/>
              <p:cNvSpPr>
                <a:spLocks noChangeArrowheads="1"/>
              </p:cNvSpPr>
              <p:nvPr/>
            </p:nvSpPr>
            <p:spPr bwMode="gray">
              <a:xfrm>
                <a:off x="2441" y="1992"/>
                <a:ext cx="906" cy="90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sz="1800">
                  <a:latin typeface="Times New Roman" pitchFamily="18" charset="0"/>
                  <a:ea typeface="微软雅黑" pitchFamily="34" charset="-122"/>
                  <a:cs typeface="Times New Roman" pitchFamily="18" charset="0"/>
                </a:endParaRPr>
              </a:p>
            </p:txBody>
          </p:sp>
          <p:sp>
            <p:nvSpPr>
              <p:cNvPr id="39985" name="Oval 36"/>
              <p:cNvSpPr>
                <a:spLocks noChangeArrowheads="1"/>
              </p:cNvSpPr>
              <p:nvPr/>
            </p:nvSpPr>
            <p:spPr bwMode="gray">
              <a:xfrm>
                <a:off x="2451" y="2001"/>
                <a:ext cx="861" cy="845"/>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sz="1800">
                  <a:latin typeface="Times New Roman" pitchFamily="18" charset="0"/>
                  <a:ea typeface="微软雅黑" pitchFamily="34" charset="-122"/>
                  <a:cs typeface="Times New Roman" pitchFamily="18" charset="0"/>
                </a:endParaRPr>
              </a:p>
            </p:txBody>
          </p:sp>
          <p:sp>
            <p:nvSpPr>
              <p:cNvPr id="39986" name="Oval 37"/>
              <p:cNvSpPr>
                <a:spLocks noChangeArrowheads="1"/>
              </p:cNvSpPr>
              <p:nvPr/>
            </p:nvSpPr>
            <p:spPr bwMode="gray">
              <a:xfrm>
                <a:off x="2502" y="2024"/>
                <a:ext cx="765" cy="687"/>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sz="1800">
                  <a:latin typeface="Times New Roman" pitchFamily="18" charset="0"/>
                  <a:ea typeface="微软雅黑" pitchFamily="34" charset="-122"/>
                  <a:cs typeface="Times New Roman" pitchFamily="18" charset="0"/>
                </a:endParaRPr>
              </a:p>
            </p:txBody>
          </p:sp>
        </p:grpSp>
        <p:sp>
          <p:nvSpPr>
            <p:cNvPr id="43" name="TextBox 42"/>
            <p:cNvSpPr txBox="1"/>
            <p:nvPr/>
          </p:nvSpPr>
          <p:spPr bwMode="auto">
            <a:xfrm>
              <a:off x="3588861" y="3339152"/>
              <a:ext cx="1214104" cy="757135"/>
            </a:xfrm>
            <a:prstGeom prst="rect">
              <a:avLst/>
            </a:prstGeom>
            <a:noFill/>
          </p:spPr>
          <p:txBody>
            <a:bodyPr anchor="ctr">
              <a:spAutoFit/>
            </a:bodyPr>
            <a:lstStyle/>
            <a:p>
              <a:pPr algn="ctr" fontAlgn="auto">
                <a:lnSpc>
                  <a:spcPct val="120000"/>
                </a:lnSpc>
                <a:spcBef>
                  <a:spcPts val="0"/>
                </a:spcBef>
                <a:spcAft>
                  <a:spcPts val="0"/>
                </a:spcAft>
                <a:defRPr/>
              </a:pPr>
              <a:r>
                <a:rPr lang="zh-CN" altLang="en-US" sz="1800" b="1" dirty="0">
                  <a:solidFill>
                    <a:srgbClr val="000099"/>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rPr>
                <a:t>优化联合方案</a:t>
              </a:r>
            </a:p>
          </p:txBody>
        </p:sp>
      </p:grpSp>
      <p:sp>
        <p:nvSpPr>
          <p:cNvPr id="45" name="TextBox 44"/>
          <p:cNvSpPr txBox="1"/>
          <p:nvPr/>
        </p:nvSpPr>
        <p:spPr>
          <a:xfrm>
            <a:off x="928813" y="5837991"/>
            <a:ext cx="7229885" cy="307975"/>
          </a:xfrm>
          <a:prstGeom prst="rect">
            <a:avLst/>
          </a:prstGeom>
          <a:noFill/>
        </p:spPr>
        <p:txBody>
          <a:bodyPr wrap="none">
            <a:spAutoFit/>
          </a:bodyPr>
          <a:lstStyle/>
          <a:p>
            <a:pPr fontAlgn="auto">
              <a:spcBef>
                <a:spcPts val="0"/>
              </a:spcBef>
              <a:spcAft>
                <a:spcPts val="0"/>
              </a:spcAft>
              <a:defRPr/>
            </a:pPr>
            <a:r>
              <a:rPr lang="en-US" altLang="zh-CN" sz="1400" dirty="0">
                <a:solidFill>
                  <a:schemeClr val="tx1"/>
                </a:solidFill>
                <a:latin typeface="微软雅黑" pitchFamily="34" charset="-122"/>
                <a:ea typeface="微软雅黑" pitchFamily="34" charset="-122"/>
              </a:rPr>
              <a:t>D-CCB:</a:t>
            </a:r>
            <a:r>
              <a:rPr lang="zh-CN" altLang="en-US" sz="1400" dirty="0">
                <a:solidFill>
                  <a:schemeClr val="tx1"/>
                </a:solidFill>
                <a:latin typeface="微软雅黑" pitchFamily="34" charset="-122"/>
                <a:ea typeface="微软雅黑" pitchFamily="34" charset="-122"/>
              </a:rPr>
              <a:t>二氢吡啶类</a:t>
            </a:r>
            <a:r>
              <a:rPr lang="en-US" altLang="zh-CN" sz="1400" dirty="0">
                <a:solidFill>
                  <a:schemeClr val="tx1"/>
                </a:solidFill>
                <a:latin typeface="微软雅黑" pitchFamily="34" charset="-122"/>
                <a:ea typeface="微软雅黑" pitchFamily="34" charset="-122"/>
              </a:rPr>
              <a:t>CCB</a:t>
            </a:r>
            <a:r>
              <a:rPr lang="zh-CN" altLang="en-US" sz="1400" dirty="0">
                <a:solidFill>
                  <a:schemeClr val="tx1"/>
                </a:solidFill>
                <a:latin typeface="微软雅黑" pitchFamily="34" charset="-122"/>
                <a:ea typeface="微软雅黑" pitchFamily="34" charset="-122"/>
              </a:rPr>
              <a:t>；</a:t>
            </a:r>
            <a:r>
              <a:rPr lang="en-US" altLang="zh-CN" sz="1400" dirty="0">
                <a:solidFill>
                  <a:schemeClr val="tx1"/>
                </a:solidFill>
                <a:latin typeface="微软雅黑" pitchFamily="34" charset="-122"/>
                <a:ea typeface="微软雅黑" pitchFamily="34" charset="-122"/>
              </a:rPr>
              <a:t>ACEI:</a:t>
            </a:r>
            <a:r>
              <a:rPr lang="zh-CN" altLang="en-US" sz="1400" dirty="0">
                <a:solidFill>
                  <a:schemeClr val="tx1"/>
                </a:solidFill>
                <a:latin typeface="微软雅黑" pitchFamily="34" charset="-122"/>
                <a:ea typeface="微软雅黑" pitchFamily="34" charset="-122"/>
              </a:rPr>
              <a:t>血管紧张素转换酶抑制剂；</a:t>
            </a:r>
            <a:r>
              <a:rPr lang="en-US" altLang="zh-CN" sz="1400" dirty="0">
                <a:solidFill>
                  <a:schemeClr val="tx1"/>
                </a:solidFill>
                <a:latin typeface="微软雅黑" pitchFamily="34" charset="-122"/>
                <a:ea typeface="微软雅黑" pitchFamily="34" charset="-122"/>
              </a:rPr>
              <a:t>ARB</a:t>
            </a:r>
            <a:r>
              <a:rPr lang="zh-CN" altLang="en-US" sz="1400" dirty="0">
                <a:solidFill>
                  <a:schemeClr val="tx1"/>
                </a:solidFill>
                <a:latin typeface="微软雅黑" pitchFamily="34" charset="-122"/>
                <a:ea typeface="微软雅黑" pitchFamily="34" charset="-122"/>
              </a:rPr>
              <a:t>：血管紧张素受体拮抗剂</a:t>
            </a:r>
          </a:p>
        </p:txBody>
      </p:sp>
      <p:sp>
        <p:nvSpPr>
          <p:cNvPr id="37" name="TextBox 38"/>
          <p:cNvSpPr txBox="1">
            <a:spLocks noChangeArrowheads="1"/>
          </p:cNvSpPr>
          <p:nvPr/>
        </p:nvSpPr>
        <p:spPr bwMode="auto">
          <a:xfrm>
            <a:off x="6919420" y="6320240"/>
            <a:ext cx="1947969" cy="276999"/>
          </a:xfrm>
          <a:prstGeom prst="rect">
            <a:avLst/>
          </a:prstGeom>
          <a:noFill/>
          <a:ln w="9525">
            <a:noFill/>
            <a:miter lim="800000"/>
            <a:headEnd/>
            <a:tailEnd/>
          </a:ln>
        </p:spPr>
        <p:txBody>
          <a:bodyPr wrap="none">
            <a:spAutoFit/>
          </a:bodyPr>
          <a:lstStyle/>
          <a:p>
            <a:pPr algn="r"/>
            <a:r>
              <a:rPr lang="en-US" altLang="zh-CN" sz="1200" dirty="0">
                <a:solidFill>
                  <a:schemeClr val="tx1"/>
                </a:solidFill>
                <a:latin typeface="微软雅黑" pitchFamily="34" charset="-122"/>
                <a:ea typeface="微软雅黑" pitchFamily="34" charset="-122"/>
                <a:cs typeface="Arial" pitchFamily="34" charset="0"/>
              </a:rPr>
              <a:t>2010</a:t>
            </a:r>
            <a:r>
              <a:rPr lang="zh-CN" altLang="en-US" sz="1200" dirty="0">
                <a:solidFill>
                  <a:schemeClr val="tx1"/>
                </a:solidFill>
                <a:latin typeface="微软雅黑" pitchFamily="34" charset="-122"/>
                <a:ea typeface="微软雅黑" pitchFamily="34" charset="-122"/>
                <a:cs typeface="Arial" pitchFamily="34" charset="0"/>
              </a:rPr>
              <a:t>中国高血压防治指南</a:t>
            </a:r>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500014" y="2357439"/>
            <a:ext cx="8229913" cy="2428875"/>
          </a:xfrm>
        </p:spPr>
        <p:txBody>
          <a:bodyPr/>
          <a:lstStyle/>
          <a:p>
            <a:pPr>
              <a:lnSpc>
                <a:spcPct val="150000"/>
              </a:lnSpc>
              <a:buFontTx/>
              <a:buNone/>
            </a:pPr>
            <a:r>
              <a:rPr lang="zh-CN" altLang="en-US" sz="3600" dirty="0" smtClean="0">
                <a:solidFill>
                  <a:schemeClr val="tx1"/>
                </a:solidFill>
              </a:rPr>
              <a:t>         </a:t>
            </a:r>
            <a:r>
              <a:rPr lang="zh-CN" altLang="en-US" sz="3200" dirty="0" smtClean="0">
                <a:solidFill>
                  <a:schemeClr val="tx1"/>
                </a:solidFill>
              </a:rPr>
              <a:t>中国高血压指南指出以钙通道阻滞剂为基础的联合治疗方案是我国高血压患者的优化降压方案之一</a:t>
            </a:r>
            <a:endParaRPr lang="zh-CN" altLang="en-US" sz="3600" dirty="0" smtClean="0">
              <a:solidFill>
                <a:schemeClr val="tx1"/>
              </a:solidFill>
            </a:endParaRPr>
          </a:p>
        </p:txBody>
      </p:sp>
      <p:pic>
        <p:nvPicPr>
          <p:cNvPr id="40963" name="Picture 2" descr="F:\幻灯片素材\PNG\金板.png"/>
          <p:cNvPicPr>
            <a:picLocks noChangeAspect="1" noChangeArrowheads="1"/>
          </p:cNvPicPr>
          <p:nvPr/>
        </p:nvPicPr>
        <p:blipFill>
          <a:blip r:embed="rId2" cstate="print"/>
          <a:srcRect/>
          <a:stretch>
            <a:fillRect/>
          </a:stretch>
        </p:blipFill>
        <p:spPr bwMode="auto">
          <a:xfrm>
            <a:off x="0" y="388535"/>
            <a:ext cx="2643822" cy="1841500"/>
          </a:xfrm>
          <a:prstGeom prst="rect">
            <a:avLst/>
          </a:prstGeom>
          <a:noFill/>
          <a:ln w="9525">
            <a:noFill/>
            <a:miter lim="800000"/>
            <a:headEnd/>
            <a:tailEnd/>
          </a:ln>
        </p:spPr>
      </p:pic>
      <p:pic>
        <p:nvPicPr>
          <p:cNvPr id="40964" name="Picture 3" descr="F:\幻灯片素材\素材\20071221143350406.png"/>
          <p:cNvPicPr>
            <a:picLocks noChangeAspect="1" noChangeArrowheads="1"/>
          </p:cNvPicPr>
          <p:nvPr/>
        </p:nvPicPr>
        <p:blipFill>
          <a:blip r:embed="rId3" cstate="print"/>
          <a:srcRect/>
          <a:stretch>
            <a:fillRect/>
          </a:stretch>
        </p:blipFill>
        <p:spPr bwMode="auto">
          <a:xfrm>
            <a:off x="5772448" y="3675295"/>
            <a:ext cx="2892266" cy="2693987"/>
          </a:xfrm>
          <a:prstGeom prst="rect">
            <a:avLst/>
          </a:prstGeom>
          <a:noFill/>
          <a:ln w="9525">
            <a:noFill/>
            <a:miter lim="800000"/>
            <a:headEnd/>
            <a:tailEnd/>
          </a:ln>
        </p:spPr>
      </p:pic>
      <p:pic>
        <p:nvPicPr>
          <p:cNvPr id="40965" name="Picture 4" descr="F:\幻灯片素材\素材\2008923133317869.png"/>
          <p:cNvPicPr>
            <a:picLocks noChangeAspect="1" noChangeArrowheads="1"/>
          </p:cNvPicPr>
          <p:nvPr/>
        </p:nvPicPr>
        <p:blipFill>
          <a:blip r:embed="rId4" cstate="print"/>
          <a:srcRect/>
          <a:stretch>
            <a:fillRect/>
          </a:stretch>
        </p:blipFill>
        <p:spPr bwMode="auto">
          <a:xfrm rot="2519140">
            <a:off x="1135970" y="280989"/>
            <a:ext cx="857835" cy="1163637"/>
          </a:xfrm>
          <a:prstGeom prst="rect">
            <a:avLst/>
          </a:prstGeom>
          <a:noFill/>
          <a:ln w="9525">
            <a:noFill/>
            <a:miter lim="800000"/>
            <a:headEnd/>
            <a:tailEnd/>
          </a:ln>
        </p:spPr>
      </p:pic>
      <p:sp>
        <p:nvSpPr>
          <p:cNvPr id="40966" name="TextBox 5"/>
          <p:cNvSpPr txBox="1">
            <a:spLocks noChangeArrowheads="1"/>
          </p:cNvSpPr>
          <p:nvPr/>
        </p:nvSpPr>
        <p:spPr bwMode="auto">
          <a:xfrm>
            <a:off x="3000082" y="928689"/>
            <a:ext cx="4786069" cy="708025"/>
          </a:xfrm>
          <a:prstGeom prst="rect">
            <a:avLst/>
          </a:prstGeom>
          <a:noFill/>
          <a:ln w="9525">
            <a:noFill/>
            <a:miter lim="800000"/>
            <a:headEnd/>
            <a:tailEnd/>
          </a:ln>
        </p:spPr>
        <p:txBody>
          <a:bodyPr>
            <a:spAutoFit/>
          </a:bodyPr>
          <a:lstStyle/>
          <a:p>
            <a:pPr algn="ctr"/>
            <a:r>
              <a:rPr lang="en-US" altLang="zh-CN" sz="4000" b="1" dirty="0">
                <a:solidFill>
                  <a:srgbClr val="FF0000"/>
                </a:solidFill>
                <a:effectLst>
                  <a:outerShdw blurRad="38100" dist="38100" dir="2700000" algn="tl">
                    <a:srgbClr val="000000">
                      <a:alpha val="43137"/>
                    </a:srgbClr>
                  </a:outerShdw>
                </a:effectLst>
                <a:latin typeface="+mn-ea"/>
              </a:rPr>
              <a:t>WHY  ???</a:t>
            </a:r>
            <a:endParaRPr lang="zh-CN" altLang="en-US" sz="4000" b="1" dirty="0">
              <a:solidFill>
                <a:srgbClr val="FF0000"/>
              </a:solidFill>
              <a:effectLst>
                <a:outerShdw blurRad="38100" dist="38100" dir="2700000" algn="tl">
                  <a:srgbClr val="000000">
                    <a:alpha val="43137"/>
                  </a:srgbClr>
                </a:outerShdw>
              </a:effectLst>
              <a:latin typeface="+mn-ea"/>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cs typeface="Times New Roman" pitchFamily="18" charset="0"/>
              </a:rPr>
              <a:t>钙拮抗剂（</a:t>
            </a:r>
            <a:r>
              <a:rPr lang="en-US" altLang="zh-CN" dirty="0" smtClean="0">
                <a:latin typeface="Times New Roman" pitchFamily="18" charset="0"/>
                <a:cs typeface="Times New Roman" pitchFamily="18" charset="0"/>
              </a:rPr>
              <a:t>CCB</a:t>
            </a:r>
            <a:r>
              <a:rPr lang="zh-CN" altLang="en-US" dirty="0" smtClean="0">
                <a:latin typeface="Times New Roman" pitchFamily="18" charset="0"/>
                <a:cs typeface="Times New Roman" pitchFamily="18" charset="0"/>
              </a:rPr>
              <a:t>）的降压机制</a:t>
            </a:r>
            <a:endParaRPr lang="zh-CN" altLang="en-US"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pPr eaLnBrk="1" hangingPunct="1">
              <a:lnSpc>
                <a:spcPct val="155000"/>
              </a:lnSpc>
              <a:buFontTx/>
              <a:buNone/>
            </a:pPr>
            <a:r>
              <a:rPr lang="zh-CN" altLang="en-US" dirty="0" smtClean="0">
                <a:latin typeface="宋体" pitchFamily="2" charset="-122"/>
              </a:rPr>
              <a:t> 钙拮抗剂</a:t>
            </a:r>
            <a:r>
              <a:rPr lang="zh-CN" altLang="en-US" dirty="0" smtClean="0"/>
              <a:t>阻滞钙通道    →   减少钙离子进入血管平滑肌细胞</a:t>
            </a:r>
          </a:p>
          <a:p>
            <a:pPr lvl="1" eaLnBrk="1" hangingPunct="1">
              <a:lnSpc>
                <a:spcPct val="155000"/>
              </a:lnSpc>
              <a:spcBef>
                <a:spcPts val="1200"/>
              </a:spcBef>
            </a:pPr>
            <a:r>
              <a:rPr lang="zh-CN" altLang="en-US" dirty="0" smtClean="0"/>
              <a:t>　降低血管张力和收缩力</a:t>
            </a:r>
          </a:p>
          <a:p>
            <a:pPr lvl="1" eaLnBrk="1" hangingPunct="1">
              <a:lnSpc>
                <a:spcPct val="155000"/>
              </a:lnSpc>
              <a:spcBef>
                <a:spcPts val="1200"/>
              </a:spcBef>
            </a:pPr>
            <a:r>
              <a:rPr lang="zh-CN" altLang="en-US" dirty="0" smtClean="0"/>
              <a:t>　引起血管扩张</a:t>
            </a:r>
          </a:p>
          <a:p>
            <a:pPr lvl="1" eaLnBrk="1" hangingPunct="1">
              <a:lnSpc>
                <a:spcPct val="155000"/>
              </a:lnSpc>
              <a:spcBef>
                <a:spcPts val="1200"/>
              </a:spcBef>
            </a:pPr>
            <a:r>
              <a:rPr lang="zh-CN" altLang="en-US" dirty="0" smtClean="0"/>
              <a:t>　降低外周阻力</a:t>
            </a:r>
          </a:p>
          <a:p>
            <a:pPr lvl="1" eaLnBrk="1" hangingPunct="1">
              <a:lnSpc>
                <a:spcPct val="155000"/>
              </a:lnSpc>
              <a:spcBef>
                <a:spcPts val="1200"/>
              </a:spcBef>
            </a:pPr>
            <a:r>
              <a:rPr lang="zh-CN" altLang="en-US" dirty="0" smtClean="0"/>
              <a:t>　降低动脉血压</a:t>
            </a:r>
          </a:p>
          <a:p>
            <a:endParaRPr lang="zh-CN" altLang="en-US" dirty="0"/>
          </a:p>
        </p:txBody>
      </p:sp>
      <p:sp>
        <p:nvSpPr>
          <p:cNvPr id="4" name="Rectangle 4"/>
          <p:cNvSpPr>
            <a:spLocks noChangeArrowheads="1"/>
          </p:cNvSpPr>
          <p:nvPr/>
        </p:nvSpPr>
        <p:spPr bwMode="auto">
          <a:xfrm>
            <a:off x="2946777" y="6188359"/>
            <a:ext cx="5887661" cy="276999"/>
          </a:xfrm>
          <a:prstGeom prst="rect">
            <a:avLst/>
          </a:prstGeom>
          <a:noFill/>
          <a:ln w="9525">
            <a:noFill/>
            <a:miter lim="800000"/>
            <a:headEnd/>
            <a:tailEnd/>
          </a:ln>
        </p:spPr>
        <p:txBody>
          <a:bodyPr>
            <a:spAutoFit/>
          </a:bodyPr>
          <a:lstStyle/>
          <a:p>
            <a:pPr algn="r"/>
            <a:r>
              <a:rPr lang="en-US" altLang="zh-CN" sz="1200" dirty="0">
                <a:latin typeface="Times New Roman" pitchFamily="18" charset="0"/>
                <a:cs typeface="Times New Roman" pitchFamily="18" charset="0"/>
              </a:rPr>
              <a:t>Moser M.  Clinical management of hypertension.  4 </a:t>
            </a:r>
            <a:r>
              <a:rPr lang="en-US" altLang="zh-CN" sz="1200" dirty="0" err="1">
                <a:latin typeface="Times New Roman" pitchFamily="18" charset="0"/>
                <a:cs typeface="Times New Roman" pitchFamily="18" charset="0"/>
              </a:rPr>
              <a:t>ed</a:t>
            </a:r>
            <a:endParaRPr lang="en-US" altLang="zh-CN" sz="1200" dirty="0">
              <a:latin typeface="Times New Roman" pitchFamily="18" charset="0"/>
              <a:cs typeface="Times New Roman" pitchFamily="18" charset="0"/>
            </a:endParaRPr>
          </a:p>
        </p:txBody>
      </p:sp>
      <p:pic>
        <p:nvPicPr>
          <p:cNvPr id="5" name="图片 4" descr="7.jpg"/>
          <p:cNvPicPr>
            <a:picLocks noChangeAspect="1"/>
          </p:cNvPicPr>
          <p:nvPr/>
        </p:nvPicPr>
        <p:blipFill>
          <a:blip r:embed="rId2" cstate="print"/>
          <a:stretch>
            <a:fillRect/>
          </a:stretch>
        </p:blipFill>
        <p:spPr>
          <a:xfrm>
            <a:off x="5176766" y="3424238"/>
            <a:ext cx="2857500" cy="2200275"/>
          </a:xfrm>
          <a:prstGeom prst="rect">
            <a:avLst/>
          </a:prstGeom>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二氢吡啶类</a:t>
            </a:r>
            <a:r>
              <a:rPr lang="en-US" altLang="zh-CN" dirty="0" smtClean="0"/>
              <a:t>CCB</a:t>
            </a:r>
            <a:r>
              <a:rPr lang="zh-CN" altLang="en-US" dirty="0" smtClean="0"/>
              <a:t>的优势</a:t>
            </a:r>
            <a:endParaRPr lang="zh-CN" altLang="en-US" dirty="0"/>
          </a:p>
        </p:txBody>
      </p:sp>
      <p:sp>
        <p:nvSpPr>
          <p:cNvPr id="3" name="内容占位符 2"/>
          <p:cNvSpPr>
            <a:spLocks noGrp="1"/>
          </p:cNvSpPr>
          <p:nvPr>
            <p:ph idx="1"/>
          </p:nvPr>
        </p:nvSpPr>
        <p:spPr/>
        <p:txBody>
          <a:bodyPr/>
          <a:lstStyle/>
          <a:p>
            <a:pPr eaLnBrk="1" hangingPunct="1">
              <a:lnSpc>
                <a:spcPct val="150000"/>
              </a:lnSpc>
              <a:buNone/>
            </a:pPr>
            <a:r>
              <a:rPr lang="zh-CN" altLang="en-US" dirty="0" smtClean="0"/>
              <a:t>优势：</a:t>
            </a:r>
            <a:endParaRPr lang="en-US" altLang="zh-CN" dirty="0" smtClean="0"/>
          </a:p>
          <a:p>
            <a:pPr eaLnBrk="1" hangingPunct="1">
              <a:lnSpc>
                <a:spcPct val="150000"/>
              </a:lnSpc>
              <a:buFont typeface="Wingdings 3" pitchFamily="18" charset="2"/>
              <a:buChar char=""/>
            </a:pPr>
            <a:r>
              <a:rPr lang="zh-CN" altLang="en-US" dirty="0" smtClean="0"/>
              <a:t>降压疗效好</a:t>
            </a:r>
            <a:endParaRPr lang="en-US" altLang="zh-CN" dirty="0" smtClean="0"/>
          </a:p>
          <a:p>
            <a:pPr eaLnBrk="1" hangingPunct="1">
              <a:lnSpc>
                <a:spcPct val="150000"/>
              </a:lnSpc>
              <a:buFont typeface="Wingdings 3" pitchFamily="18" charset="2"/>
              <a:buChar char=""/>
            </a:pPr>
            <a:r>
              <a:rPr lang="zh-CN" altLang="en-US" dirty="0" smtClean="0"/>
              <a:t>国内外临床试验证据多，证实可降低脑卒中事件</a:t>
            </a:r>
            <a:endParaRPr lang="en-US" altLang="zh-CN" dirty="0" smtClean="0"/>
          </a:p>
          <a:p>
            <a:pPr eaLnBrk="1" hangingPunct="1">
              <a:lnSpc>
                <a:spcPct val="150000"/>
              </a:lnSpc>
              <a:buFont typeface="Wingdings 3" pitchFamily="18" charset="2"/>
              <a:buChar char=""/>
            </a:pPr>
            <a:r>
              <a:rPr lang="zh-CN" altLang="en-US" dirty="0" smtClean="0"/>
              <a:t>对糖脂代谢无不良影响；              </a:t>
            </a:r>
            <a:endParaRPr lang="en-US" altLang="zh-CN" dirty="0" smtClean="0"/>
          </a:p>
          <a:p>
            <a:pPr eaLnBrk="1" hangingPunct="1">
              <a:lnSpc>
                <a:spcPct val="150000"/>
              </a:lnSpc>
              <a:buFont typeface="Wingdings 3" pitchFamily="18" charset="2"/>
              <a:buChar char=""/>
            </a:pPr>
            <a:r>
              <a:rPr lang="zh-CN" altLang="en-US" dirty="0" smtClean="0"/>
              <a:t>联合用药兼容性好</a:t>
            </a:r>
            <a:endParaRPr lang="en-US" altLang="zh-CN" dirty="0" smtClean="0"/>
          </a:p>
          <a:p>
            <a:pPr eaLnBrk="1" hangingPunct="1">
              <a:lnSpc>
                <a:spcPct val="150000"/>
              </a:lnSpc>
              <a:buFont typeface="Wingdings 3" pitchFamily="18" charset="2"/>
              <a:buChar char=""/>
            </a:pPr>
            <a:r>
              <a:rPr lang="zh-CN" altLang="en-US" dirty="0" smtClean="0"/>
              <a:t>无绝对禁忌证</a:t>
            </a:r>
          </a:p>
          <a:p>
            <a:endParaRPr lang="zh-CN" altLang="en-US" dirty="0"/>
          </a:p>
        </p:txBody>
      </p:sp>
      <p:pic>
        <p:nvPicPr>
          <p:cNvPr id="4" name="图片 3" descr="6.jpg"/>
          <p:cNvPicPr>
            <a:picLocks noChangeAspect="1"/>
          </p:cNvPicPr>
          <p:nvPr/>
        </p:nvPicPr>
        <p:blipFill>
          <a:blip r:embed="rId2" cstate="print"/>
          <a:stretch>
            <a:fillRect/>
          </a:stretch>
        </p:blipFill>
        <p:spPr>
          <a:xfrm>
            <a:off x="6349478" y="3738137"/>
            <a:ext cx="1939850" cy="2461004"/>
          </a:xfrm>
          <a:prstGeom prst="rect">
            <a:avLst/>
          </a:prstGeom>
        </p:spPr>
      </p:pic>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38" y="40933"/>
            <a:ext cx="8496300" cy="743164"/>
          </a:xfrm>
        </p:spPr>
        <p:txBody>
          <a:bodyPr>
            <a:normAutofit fontScale="90000"/>
          </a:bodyPr>
          <a:lstStyle/>
          <a:p>
            <a:pPr>
              <a:defRPr/>
            </a:pPr>
            <a:r>
              <a:rPr lang="zh-CN" altLang="en-US" sz="3100" dirty="0" smtClean="0">
                <a:latin typeface="Times New Roman" pitchFamily="18" charset="0"/>
                <a:cs typeface="Times New Roman" pitchFamily="18" charset="0"/>
              </a:rPr>
              <a:t>氨氯地平半衰期长达</a:t>
            </a:r>
            <a:r>
              <a:rPr lang="en-US" altLang="zh-CN" sz="3100" dirty="0" smtClean="0">
                <a:latin typeface="Times New Roman" pitchFamily="18" charset="0"/>
                <a:cs typeface="Times New Roman" pitchFamily="18" charset="0"/>
              </a:rPr>
              <a:t>35-50</a:t>
            </a:r>
            <a:r>
              <a:rPr lang="zh-CN" altLang="en-US" sz="3100" dirty="0" smtClean="0">
                <a:latin typeface="Times New Roman" pitchFamily="18" charset="0"/>
                <a:cs typeface="Times New Roman" pitchFamily="18" charset="0"/>
              </a:rPr>
              <a:t>小时是有效控制</a:t>
            </a:r>
            <a:r>
              <a:rPr lang="en-US" altLang="zh-CN" sz="3100" dirty="0" smtClean="0">
                <a:latin typeface="Times New Roman" pitchFamily="18" charset="0"/>
                <a:cs typeface="Times New Roman" pitchFamily="18" charset="0"/>
              </a:rPr>
              <a:t>24</a:t>
            </a:r>
            <a:r>
              <a:rPr lang="zh-CN" altLang="en-US" sz="3100" dirty="0" smtClean="0">
                <a:latin typeface="Times New Roman" pitchFamily="18" charset="0"/>
                <a:cs typeface="Times New Roman" pitchFamily="18" charset="0"/>
              </a:rPr>
              <a:t>小时血压的基础</a:t>
            </a:r>
            <a:endParaRPr lang="zh-CN" altLang="en-US" sz="3600" dirty="0">
              <a:latin typeface="Times New Roman" pitchFamily="18" charset="0"/>
              <a:cs typeface="Times New Roman" pitchFamily="18" charset="0"/>
            </a:endParaRPr>
          </a:p>
        </p:txBody>
      </p:sp>
      <p:sp>
        <p:nvSpPr>
          <p:cNvPr id="44035" name="内容占位符 2"/>
          <p:cNvSpPr>
            <a:spLocks noGrp="1"/>
          </p:cNvSpPr>
          <p:nvPr>
            <p:ph idx="1"/>
          </p:nvPr>
        </p:nvSpPr>
        <p:spPr>
          <a:xfrm>
            <a:off x="467201" y="1733266"/>
            <a:ext cx="8048657" cy="4548472"/>
          </a:xfrm>
        </p:spPr>
        <p:txBody>
          <a:bodyPr/>
          <a:lstStyle/>
          <a:p>
            <a:r>
              <a:rPr lang="zh-CN" altLang="en-US" dirty="0" smtClean="0">
                <a:solidFill>
                  <a:schemeClr val="tx1"/>
                </a:solidFill>
                <a:latin typeface="微软雅黑" pitchFamily="34" charset="-122"/>
              </a:rPr>
              <a:t>应用最广泛的</a:t>
            </a:r>
            <a:r>
              <a:rPr lang="en-US" altLang="zh-CN" dirty="0" smtClean="0">
                <a:solidFill>
                  <a:schemeClr val="tx1"/>
                </a:solidFill>
                <a:latin typeface="微软雅黑" pitchFamily="34" charset="-122"/>
              </a:rPr>
              <a:t>CCB</a:t>
            </a:r>
          </a:p>
          <a:p>
            <a:r>
              <a:rPr lang="zh-CN" altLang="en-US" dirty="0" smtClean="0">
                <a:solidFill>
                  <a:schemeClr val="tx1"/>
                </a:solidFill>
                <a:latin typeface="微软雅黑" pitchFamily="34" charset="-122"/>
              </a:rPr>
              <a:t>作用持久</a:t>
            </a:r>
            <a:endParaRPr lang="zh-CN" altLang="zh-CN" dirty="0" smtClean="0">
              <a:solidFill>
                <a:schemeClr val="tx1"/>
              </a:solidFill>
              <a:latin typeface="微软雅黑" pitchFamily="34" charset="-122"/>
            </a:endParaRPr>
          </a:p>
        </p:txBody>
      </p:sp>
      <p:sp>
        <p:nvSpPr>
          <p:cNvPr id="9" name="Text Box 5"/>
          <p:cNvSpPr txBox="1">
            <a:spLocks noChangeArrowheads="1"/>
          </p:cNvSpPr>
          <p:nvPr/>
        </p:nvSpPr>
        <p:spPr bwMode="auto">
          <a:xfrm>
            <a:off x="1221928" y="6164026"/>
            <a:ext cx="7428328" cy="461665"/>
          </a:xfrm>
          <a:prstGeom prst="rect">
            <a:avLst/>
          </a:prstGeom>
          <a:noFill/>
          <a:ln w="9525">
            <a:noFill/>
            <a:miter lim="800000"/>
            <a:headEnd/>
            <a:tailEnd/>
          </a:ln>
        </p:spPr>
        <p:txBody>
          <a:bodyPr>
            <a:spAutoFit/>
          </a:bodyPr>
          <a:lstStyle/>
          <a:p>
            <a:pPr algn="r" fontAlgn="auto">
              <a:spcBef>
                <a:spcPts val="0"/>
              </a:spcBef>
              <a:spcAft>
                <a:spcPts val="0"/>
              </a:spcAft>
              <a:defRPr/>
            </a:pPr>
            <a:r>
              <a:rPr kumimoji="0" lang="en-US" altLang="zh-CN" sz="1200" kern="0" dirty="0">
                <a:solidFill>
                  <a:schemeClr val="tx1"/>
                </a:solidFill>
                <a:latin typeface="Times New Roman" pitchFamily="18" charset="0"/>
                <a:ea typeface="黑体"/>
                <a:cs typeface="Times New Roman" pitchFamily="18" charset="0"/>
              </a:rPr>
              <a:t>Norvasc</a:t>
            </a:r>
            <a:r>
              <a:rPr kumimoji="0" lang="en-US" altLang="zh-CN" sz="1200" kern="0" baseline="30000" dirty="0">
                <a:solidFill>
                  <a:schemeClr val="tx1"/>
                </a:solidFill>
                <a:latin typeface="Times New Roman" pitchFamily="18" charset="0"/>
                <a:ea typeface="黑体"/>
                <a:cs typeface="Times New Roman" pitchFamily="18" charset="0"/>
              </a:rPr>
              <a:t>®</a:t>
            </a:r>
            <a:r>
              <a:rPr lang="zh-CN" altLang="en-US" sz="1200" kern="0" dirty="0">
                <a:solidFill>
                  <a:schemeClr val="tx1"/>
                </a:solidFill>
                <a:latin typeface="Times New Roman" pitchFamily="18" charset="0"/>
                <a:ea typeface="黑体"/>
                <a:cs typeface="Times New Roman" pitchFamily="18" charset="0"/>
              </a:rPr>
              <a:t> </a:t>
            </a:r>
            <a:r>
              <a:rPr lang="en-US" altLang="zh-CN" sz="1200" kern="0" dirty="0">
                <a:solidFill>
                  <a:schemeClr val="tx1"/>
                </a:solidFill>
                <a:latin typeface="Times New Roman" pitchFamily="18" charset="0"/>
                <a:ea typeface="黑体"/>
                <a:cs typeface="Times New Roman" pitchFamily="18" charset="0"/>
              </a:rPr>
              <a:t>Prescription Insert; </a:t>
            </a:r>
            <a:r>
              <a:rPr lang="en-US" altLang="zh-CN" sz="1200" kern="0" dirty="0" err="1">
                <a:solidFill>
                  <a:schemeClr val="tx1"/>
                </a:solidFill>
                <a:latin typeface="Times New Roman" pitchFamily="18" charset="0"/>
                <a:ea typeface="黑体"/>
                <a:cs typeface="Times New Roman" pitchFamily="18" charset="0"/>
              </a:rPr>
              <a:t>Nifedipine</a:t>
            </a:r>
            <a:r>
              <a:rPr lang="en-US" altLang="zh-CN" sz="1200" kern="0" dirty="0">
                <a:solidFill>
                  <a:schemeClr val="tx1"/>
                </a:solidFill>
                <a:latin typeface="Times New Roman" pitchFamily="18" charset="0"/>
                <a:ea typeface="黑体"/>
                <a:cs typeface="Times New Roman" pitchFamily="18" charset="0"/>
              </a:rPr>
              <a:t> GR PI; </a:t>
            </a:r>
            <a:r>
              <a:rPr lang="en-US" altLang="zh-CN" sz="1200" kern="0" dirty="0" err="1">
                <a:solidFill>
                  <a:schemeClr val="tx1"/>
                </a:solidFill>
                <a:latin typeface="Times New Roman" pitchFamily="18" charset="0"/>
                <a:ea typeface="黑体"/>
                <a:cs typeface="Times New Roman" pitchFamily="18" charset="0"/>
              </a:rPr>
              <a:t>Felodipine</a:t>
            </a:r>
            <a:r>
              <a:rPr lang="en-US" altLang="zh-CN" sz="1200" kern="0" dirty="0">
                <a:solidFill>
                  <a:schemeClr val="tx1"/>
                </a:solidFill>
                <a:latin typeface="Times New Roman" pitchFamily="18" charset="0"/>
                <a:ea typeface="黑体"/>
                <a:cs typeface="Times New Roman" pitchFamily="18" charset="0"/>
              </a:rPr>
              <a:t> SR PI</a:t>
            </a:r>
            <a:endParaRPr kumimoji="0" lang="en-US" altLang="zh-CN" sz="1200" kern="0" dirty="0">
              <a:solidFill>
                <a:schemeClr val="tx1"/>
              </a:solidFill>
              <a:latin typeface="Times New Roman" pitchFamily="18" charset="0"/>
              <a:ea typeface="黑体"/>
              <a:cs typeface="Times New Roman" pitchFamily="18" charset="0"/>
            </a:endParaRPr>
          </a:p>
          <a:p>
            <a:pPr algn="r" fontAlgn="auto">
              <a:spcBef>
                <a:spcPts val="0"/>
              </a:spcBef>
              <a:spcAft>
                <a:spcPts val="0"/>
              </a:spcAft>
              <a:defRPr/>
            </a:pPr>
            <a:r>
              <a:rPr kumimoji="0" lang="en-US" altLang="zh-CN" sz="1200" kern="0" dirty="0">
                <a:solidFill>
                  <a:schemeClr val="tx1"/>
                </a:solidFill>
                <a:latin typeface="Times New Roman" pitchFamily="18" charset="0"/>
                <a:ea typeface="黑体"/>
                <a:cs typeface="Times New Roman" pitchFamily="18" charset="0"/>
              </a:rPr>
              <a:t>Mason RP et al. Mol </a:t>
            </a:r>
            <a:r>
              <a:rPr kumimoji="0" lang="en-US" altLang="zh-CN" sz="1200" kern="0" dirty="0" err="1">
                <a:solidFill>
                  <a:schemeClr val="tx1"/>
                </a:solidFill>
                <a:latin typeface="Times New Roman" pitchFamily="18" charset="0"/>
                <a:ea typeface="黑体"/>
                <a:cs typeface="Times New Roman" pitchFamily="18" charset="0"/>
              </a:rPr>
              <a:t>Pharmacol</a:t>
            </a:r>
            <a:r>
              <a:rPr kumimoji="0" lang="en-US" altLang="zh-CN" sz="1200" kern="0" dirty="0">
                <a:solidFill>
                  <a:schemeClr val="tx1"/>
                </a:solidFill>
                <a:latin typeface="Times New Roman" pitchFamily="18" charset="0"/>
                <a:ea typeface="黑体"/>
                <a:cs typeface="Times New Roman" pitchFamily="18" charset="0"/>
              </a:rPr>
              <a:t>. 1992;41:315-321</a:t>
            </a:r>
          </a:p>
        </p:txBody>
      </p:sp>
      <p:pic>
        <p:nvPicPr>
          <p:cNvPr id="44037" name="Picture 2" descr="F:\李盈\2011年\10月\内分泌\内分泌PIM\01.png"/>
          <p:cNvPicPr>
            <a:picLocks noChangeAspect="1" noChangeArrowheads="1"/>
          </p:cNvPicPr>
          <p:nvPr/>
        </p:nvPicPr>
        <p:blipFill>
          <a:blip r:embed="rId3" cstate="print"/>
          <a:srcRect/>
          <a:stretch>
            <a:fillRect/>
          </a:stretch>
        </p:blipFill>
        <p:spPr bwMode="auto">
          <a:xfrm>
            <a:off x="3913923" y="1276283"/>
            <a:ext cx="4715754" cy="2171700"/>
          </a:xfrm>
          <a:prstGeom prst="rect">
            <a:avLst/>
          </a:prstGeom>
          <a:noFill/>
          <a:ln w="9525">
            <a:noFill/>
            <a:miter lim="800000"/>
            <a:headEnd/>
            <a:tailEnd/>
          </a:ln>
        </p:spPr>
      </p:pic>
      <p:graphicFrame>
        <p:nvGraphicFramePr>
          <p:cNvPr id="15" name="Group 61"/>
          <p:cNvGraphicFramePr>
            <a:graphicFrameLocks noGrp="1"/>
          </p:cNvGraphicFramePr>
          <p:nvPr/>
        </p:nvGraphicFramePr>
        <p:xfrm>
          <a:off x="714083" y="3228976"/>
          <a:ext cx="7572428" cy="2693486"/>
        </p:xfrm>
        <a:graphic>
          <a:graphicData uri="http://schemas.openxmlformats.org/drawingml/2006/table">
            <a:tbl>
              <a:tblPr firstRow="1"/>
              <a:tblGrid>
                <a:gridCol w="2143140"/>
                <a:gridCol w="2500332"/>
                <a:gridCol w="1143006"/>
                <a:gridCol w="1785950"/>
              </a:tblGrid>
              <a:tr h="714380">
                <a:tc>
                  <a:txBody>
                    <a:bodyPr/>
                    <a:lstStyle>
                      <a:defPPr>
                        <a:defRPr lang="zh-CN"/>
                      </a:defPPr>
                      <a:lvl1pPr marL="0" algn="l" defTabSz="914400" rtl="0" eaLnBrk="1" latinLnBrk="0" hangingPunct="1">
                        <a:defRPr sz="1800" b="1" kern="1200">
                          <a:solidFill>
                            <a:schemeClr val="bg1"/>
                          </a:solidFill>
                          <a:latin typeface="Arial"/>
                          <a:ea typeface="黑体"/>
                          <a:cs typeface="宋体"/>
                        </a:defRPr>
                      </a:lvl1pPr>
                      <a:lvl2pPr marL="457200" algn="l" defTabSz="914400" rtl="0" eaLnBrk="1" latinLnBrk="0" hangingPunct="1">
                        <a:defRPr sz="1800" b="1" kern="1200">
                          <a:solidFill>
                            <a:schemeClr val="bg1"/>
                          </a:solidFill>
                          <a:latin typeface="Arial"/>
                          <a:ea typeface="黑体"/>
                          <a:cs typeface="宋体"/>
                        </a:defRPr>
                      </a:lvl2pPr>
                      <a:lvl3pPr marL="914400" algn="l" defTabSz="914400" rtl="0" eaLnBrk="1" latinLnBrk="0" hangingPunct="1">
                        <a:defRPr sz="1800" b="1" kern="1200">
                          <a:solidFill>
                            <a:schemeClr val="bg1"/>
                          </a:solidFill>
                          <a:latin typeface="Arial"/>
                          <a:ea typeface="黑体"/>
                          <a:cs typeface="宋体"/>
                        </a:defRPr>
                      </a:lvl3pPr>
                      <a:lvl4pPr marL="1371600" algn="l" defTabSz="914400" rtl="0" eaLnBrk="1" latinLnBrk="0" hangingPunct="1">
                        <a:defRPr sz="1800" b="1" kern="1200">
                          <a:solidFill>
                            <a:schemeClr val="bg1"/>
                          </a:solidFill>
                          <a:latin typeface="Arial"/>
                          <a:ea typeface="黑体"/>
                          <a:cs typeface="宋体"/>
                        </a:defRPr>
                      </a:lvl4pPr>
                      <a:lvl5pPr marL="1828800" algn="l" defTabSz="914400" rtl="0" eaLnBrk="1" latinLnBrk="0" hangingPunct="1">
                        <a:defRPr sz="1800" b="1" kern="1200">
                          <a:solidFill>
                            <a:schemeClr val="bg1"/>
                          </a:solidFill>
                          <a:latin typeface="Arial"/>
                          <a:ea typeface="黑体"/>
                          <a:cs typeface="宋体"/>
                        </a:defRPr>
                      </a:lvl5pPr>
                      <a:lvl6pPr marL="2286000" algn="l" defTabSz="914400" rtl="0" eaLnBrk="1" latinLnBrk="0" hangingPunct="1">
                        <a:defRPr sz="1800" b="1" kern="1200">
                          <a:solidFill>
                            <a:schemeClr val="bg1"/>
                          </a:solidFill>
                          <a:latin typeface="Arial"/>
                          <a:ea typeface="黑体"/>
                          <a:cs typeface="宋体"/>
                        </a:defRPr>
                      </a:lvl6pPr>
                      <a:lvl7pPr marL="2743200" algn="l" defTabSz="914400" rtl="0" eaLnBrk="1" latinLnBrk="0" hangingPunct="1">
                        <a:defRPr sz="1800" b="1" kern="1200">
                          <a:solidFill>
                            <a:schemeClr val="bg1"/>
                          </a:solidFill>
                          <a:latin typeface="Arial"/>
                          <a:ea typeface="黑体"/>
                          <a:cs typeface="宋体"/>
                        </a:defRPr>
                      </a:lvl7pPr>
                      <a:lvl8pPr marL="3200400" algn="l" defTabSz="914400" rtl="0" eaLnBrk="1" latinLnBrk="0" hangingPunct="1">
                        <a:defRPr sz="1800" b="1" kern="1200">
                          <a:solidFill>
                            <a:schemeClr val="bg1"/>
                          </a:solidFill>
                          <a:latin typeface="Arial"/>
                          <a:ea typeface="黑体"/>
                          <a:cs typeface="宋体"/>
                        </a:defRPr>
                      </a:lvl8pPr>
                      <a:lvl9pPr marL="3657600" algn="l" defTabSz="914400" rtl="0" eaLnBrk="1" latinLnBrk="0" hangingPunct="1">
                        <a:defRPr sz="1800" b="1" kern="1200">
                          <a:solidFill>
                            <a:schemeClr val="bg1"/>
                          </a:solidFill>
                          <a:latin typeface="Arial"/>
                          <a:ea typeface="黑体"/>
                          <a:cs typeface="宋体"/>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3399">
                          <a:lumMod val="20000"/>
                          <a:lumOff val="80000"/>
                        </a:srgbClr>
                      </a:solidFill>
                      <a:prstDash val="solid"/>
                      <a:round/>
                      <a:headEnd type="none" w="med" len="med"/>
                      <a:tailEnd type="none" w="med" len="med"/>
                    </a:lnT>
                    <a:lnB w="12700" cap="flat" cmpd="sng" algn="ctr">
                      <a:solidFill>
                        <a:srgbClr val="333399">
                          <a:lumMod val="20000"/>
                          <a:lumOff val="80000"/>
                        </a:srgbClr>
                      </a:solidFill>
                      <a:prstDash val="solid"/>
                      <a:round/>
                      <a:headEnd type="none" w="med" len="med"/>
                      <a:tailEnd type="none" w="med" len="med"/>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b="1" kern="1200">
                          <a:solidFill>
                            <a:schemeClr val="bg1"/>
                          </a:solidFill>
                          <a:latin typeface="Arial"/>
                          <a:ea typeface="黑体"/>
                          <a:cs typeface="宋体"/>
                        </a:defRPr>
                      </a:lvl1pPr>
                      <a:lvl2pPr marL="457200" algn="l" defTabSz="914400" rtl="0" eaLnBrk="1" latinLnBrk="0" hangingPunct="1">
                        <a:defRPr sz="1800" b="1" kern="1200">
                          <a:solidFill>
                            <a:schemeClr val="bg1"/>
                          </a:solidFill>
                          <a:latin typeface="Arial"/>
                          <a:ea typeface="黑体"/>
                          <a:cs typeface="宋体"/>
                        </a:defRPr>
                      </a:lvl2pPr>
                      <a:lvl3pPr marL="914400" algn="l" defTabSz="914400" rtl="0" eaLnBrk="1" latinLnBrk="0" hangingPunct="1">
                        <a:defRPr sz="1800" b="1" kern="1200">
                          <a:solidFill>
                            <a:schemeClr val="bg1"/>
                          </a:solidFill>
                          <a:latin typeface="Arial"/>
                          <a:ea typeface="黑体"/>
                          <a:cs typeface="宋体"/>
                        </a:defRPr>
                      </a:lvl3pPr>
                      <a:lvl4pPr marL="1371600" algn="l" defTabSz="914400" rtl="0" eaLnBrk="1" latinLnBrk="0" hangingPunct="1">
                        <a:defRPr sz="1800" b="1" kern="1200">
                          <a:solidFill>
                            <a:schemeClr val="bg1"/>
                          </a:solidFill>
                          <a:latin typeface="Arial"/>
                          <a:ea typeface="黑体"/>
                          <a:cs typeface="宋体"/>
                        </a:defRPr>
                      </a:lvl4pPr>
                      <a:lvl5pPr marL="1828800" algn="l" defTabSz="914400" rtl="0" eaLnBrk="1" latinLnBrk="0" hangingPunct="1">
                        <a:defRPr sz="1800" b="1" kern="1200">
                          <a:solidFill>
                            <a:schemeClr val="bg1"/>
                          </a:solidFill>
                          <a:latin typeface="Arial"/>
                          <a:ea typeface="黑体"/>
                          <a:cs typeface="宋体"/>
                        </a:defRPr>
                      </a:lvl5pPr>
                      <a:lvl6pPr marL="2286000" algn="l" defTabSz="914400" rtl="0" eaLnBrk="1" latinLnBrk="0" hangingPunct="1">
                        <a:defRPr sz="1800" b="1" kern="1200">
                          <a:solidFill>
                            <a:schemeClr val="bg1"/>
                          </a:solidFill>
                          <a:latin typeface="Arial"/>
                          <a:ea typeface="黑体"/>
                          <a:cs typeface="宋体"/>
                        </a:defRPr>
                      </a:lvl6pPr>
                      <a:lvl7pPr marL="2743200" algn="l" defTabSz="914400" rtl="0" eaLnBrk="1" latinLnBrk="0" hangingPunct="1">
                        <a:defRPr sz="1800" b="1" kern="1200">
                          <a:solidFill>
                            <a:schemeClr val="bg1"/>
                          </a:solidFill>
                          <a:latin typeface="Arial"/>
                          <a:ea typeface="黑体"/>
                          <a:cs typeface="宋体"/>
                        </a:defRPr>
                      </a:lvl7pPr>
                      <a:lvl8pPr marL="3200400" algn="l" defTabSz="914400" rtl="0" eaLnBrk="1" latinLnBrk="0" hangingPunct="1">
                        <a:defRPr sz="1800" b="1" kern="1200">
                          <a:solidFill>
                            <a:schemeClr val="bg1"/>
                          </a:solidFill>
                          <a:latin typeface="Arial"/>
                          <a:ea typeface="黑体"/>
                          <a:cs typeface="宋体"/>
                        </a:defRPr>
                      </a:lvl8pPr>
                      <a:lvl9pPr marL="3657600" algn="l" defTabSz="914400" rtl="0" eaLnBrk="1" latinLnBrk="0" hangingPunct="1">
                        <a:defRPr sz="1800" b="1" kern="1200">
                          <a:solidFill>
                            <a:schemeClr val="bg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chemeClr val="bg1"/>
                          </a:solidFill>
                          <a:effectLst/>
                          <a:latin typeface="微软雅黑" pitchFamily="34" charset="-122"/>
                          <a:ea typeface="微软雅黑" pitchFamily="34" charset="-122"/>
                        </a:rPr>
                        <a:t>血药浓度达峰时间</a:t>
                      </a:r>
                      <a:r>
                        <a:rPr kumimoji="0" lang="en-US" altLang="zh-CN" sz="1600" u="none" strike="noStrike" cap="none" normalizeH="0" baseline="0" dirty="0" smtClean="0">
                          <a:ln>
                            <a:noFill/>
                          </a:ln>
                          <a:solidFill>
                            <a:schemeClr val="bg1"/>
                          </a:solidFill>
                          <a:effectLst/>
                          <a:latin typeface="微软雅黑" pitchFamily="34" charset="-122"/>
                          <a:ea typeface="微软雅黑" pitchFamily="34" charset="-122"/>
                        </a:rPr>
                        <a:t>(h)</a:t>
                      </a:r>
                      <a:endParaRPr kumimoji="0" lang="zh-CN" altLang="zh-CN" sz="12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3399">
                          <a:lumMod val="20000"/>
                          <a:lumOff val="80000"/>
                        </a:srgbClr>
                      </a:solidFill>
                      <a:prstDash val="solid"/>
                      <a:round/>
                      <a:headEnd type="none" w="med" len="med"/>
                      <a:tailEnd type="none" w="med" len="med"/>
                    </a:lnT>
                    <a:lnB w="12700" cap="flat" cmpd="sng" algn="ctr">
                      <a:solidFill>
                        <a:srgbClr val="333399">
                          <a:lumMod val="20000"/>
                          <a:lumOff val="80000"/>
                        </a:srgbClr>
                      </a:solidFill>
                      <a:prstDash val="solid"/>
                      <a:round/>
                      <a:headEnd type="none" w="med" len="med"/>
                      <a:tailEnd type="none" w="med" len="med"/>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b="1" kern="1200">
                          <a:solidFill>
                            <a:schemeClr val="bg1"/>
                          </a:solidFill>
                          <a:latin typeface="Arial"/>
                          <a:ea typeface="黑体"/>
                          <a:cs typeface="宋体"/>
                        </a:defRPr>
                      </a:lvl1pPr>
                      <a:lvl2pPr marL="457200" algn="l" defTabSz="914400" rtl="0" eaLnBrk="1" latinLnBrk="0" hangingPunct="1">
                        <a:defRPr sz="1800" b="1" kern="1200">
                          <a:solidFill>
                            <a:schemeClr val="bg1"/>
                          </a:solidFill>
                          <a:latin typeface="Arial"/>
                          <a:ea typeface="黑体"/>
                          <a:cs typeface="宋体"/>
                        </a:defRPr>
                      </a:lvl2pPr>
                      <a:lvl3pPr marL="914400" algn="l" defTabSz="914400" rtl="0" eaLnBrk="1" latinLnBrk="0" hangingPunct="1">
                        <a:defRPr sz="1800" b="1" kern="1200">
                          <a:solidFill>
                            <a:schemeClr val="bg1"/>
                          </a:solidFill>
                          <a:latin typeface="Arial"/>
                          <a:ea typeface="黑体"/>
                          <a:cs typeface="宋体"/>
                        </a:defRPr>
                      </a:lvl3pPr>
                      <a:lvl4pPr marL="1371600" algn="l" defTabSz="914400" rtl="0" eaLnBrk="1" latinLnBrk="0" hangingPunct="1">
                        <a:defRPr sz="1800" b="1" kern="1200">
                          <a:solidFill>
                            <a:schemeClr val="bg1"/>
                          </a:solidFill>
                          <a:latin typeface="Arial"/>
                          <a:ea typeface="黑体"/>
                          <a:cs typeface="宋体"/>
                        </a:defRPr>
                      </a:lvl4pPr>
                      <a:lvl5pPr marL="1828800" algn="l" defTabSz="914400" rtl="0" eaLnBrk="1" latinLnBrk="0" hangingPunct="1">
                        <a:defRPr sz="1800" b="1" kern="1200">
                          <a:solidFill>
                            <a:schemeClr val="bg1"/>
                          </a:solidFill>
                          <a:latin typeface="Arial"/>
                          <a:ea typeface="黑体"/>
                          <a:cs typeface="宋体"/>
                        </a:defRPr>
                      </a:lvl5pPr>
                      <a:lvl6pPr marL="2286000" algn="l" defTabSz="914400" rtl="0" eaLnBrk="1" latinLnBrk="0" hangingPunct="1">
                        <a:defRPr sz="1800" b="1" kern="1200">
                          <a:solidFill>
                            <a:schemeClr val="bg1"/>
                          </a:solidFill>
                          <a:latin typeface="Arial"/>
                          <a:ea typeface="黑体"/>
                          <a:cs typeface="宋体"/>
                        </a:defRPr>
                      </a:lvl6pPr>
                      <a:lvl7pPr marL="2743200" algn="l" defTabSz="914400" rtl="0" eaLnBrk="1" latinLnBrk="0" hangingPunct="1">
                        <a:defRPr sz="1800" b="1" kern="1200">
                          <a:solidFill>
                            <a:schemeClr val="bg1"/>
                          </a:solidFill>
                          <a:latin typeface="Arial"/>
                          <a:ea typeface="黑体"/>
                          <a:cs typeface="宋体"/>
                        </a:defRPr>
                      </a:lvl7pPr>
                      <a:lvl8pPr marL="3200400" algn="l" defTabSz="914400" rtl="0" eaLnBrk="1" latinLnBrk="0" hangingPunct="1">
                        <a:defRPr sz="1800" b="1" kern="1200">
                          <a:solidFill>
                            <a:schemeClr val="bg1"/>
                          </a:solidFill>
                          <a:latin typeface="Arial"/>
                          <a:ea typeface="黑体"/>
                          <a:cs typeface="宋体"/>
                        </a:defRPr>
                      </a:lvl8pPr>
                      <a:lvl9pPr marL="3657600" algn="l" defTabSz="914400" rtl="0" eaLnBrk="1" latinLnBrk="0" hangingPunct="1">
                        <a:defRPr sz="1800" b="1" kern="1200">
                          <a:solidFill>
                            <a:schemeClr val="bg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chemeClr val="bg1"/>
                          </a:solidFill>
                          <a:effectLst/>
                          <a:latin typeface="微软雅黑" pitchFamily="34" charset="-122"/>
                          <a:ea typeface="微软雅黑" pitchFamily="34" charset="-122"/>
                        </a:rPr>
                        <a:t>半衰期</a:t>
                      </a:r>
                      <a:r>
                        <a:rPr kumimoji="0" lang="en-US" altLang="zh-CN" sz="1600" u="none" strike="noStrike" cap="none" normalizeH="0" baseline="0" dirty="0" smtClean="0">
                          <a:ln>
                            <a:noFill/>
                          </a:ln>
                          <a:solidFill>
                            <a:schemeClr val="bg1"/>
                          </a:solidFill>
                          <a:effectLst/>
                          <a:latin typeface="微软雅黑" pitchFamily="34" charset="-122"/>
                          <a:ea typeface="微软雅黑" pitchFamily="34" charset="-122"/>
                        </a:rPr>
                        <a:t>(h)</a:t>
                      </a:r>
                      <a:endParaRPr kumimoji="0" lang="zh-CN" altLang="zh-CN" sz="12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3399">
                          <a:lumMod val="20000"/>
                          <a:lumOff val="80000"/>
                        </a:srgbClr>
                      </a:solidFill>
                      <a:prstDash val="solid"/>
                      <a:round/>
                      <a:headEnd type="none" w="med" len="med"/>
                      <a:tailEnd type="none" w="med" len="med"/>
                    </a:lnT>
                    <a:lnB w="12700" cap="flat" cmpd="sng" algn="ctr">
                      <a:solidFill>
                        <a:srgbClr val="333399">
                          <a:lumMod val="20000"/>
                          <a:lumOff val="80000"/>
                        </a:srgbClr>
                      </a:solidFill>
                      <a:prstDash val="solid"/>
                      <a:round/>
                      <a:headEnd type="none" w="med" len="med"/>
                      <a:tailEnd type="none" w="med" len="med"/>
                    </a:lnB>
                    <a:lnTlToBr w="12700" cmpd="sng">
                      <a:noFill/>
                      <a:prstDash val="solid"/>
                    </a:lnTlToBr>
                    <a:lnBlToTr w="12700" cmpd="sng">
                      <a:noFill/>
                      <a:prstDash val="solid"/>
                    </a:lnBlToTr>
                    <a:solidFill>
                      <a:srgbClr val="333399"/>
                    </a:solidFill>
                  </a:tcPr>
                </a:tc>
                <a:tc>
                  <a:txBody>
                    <a:bodyPr/>
                    <a:lstStyle>
                      <a:defPPr>
                        <a:defRPr lang="zh-CN"/>
                      </a:defPPr>
                      <a:lvl1pPr marL="0" algn="l" defTabSz="914400" rtl="0" eaLnBrk="1" latinLnBrk="0" hangingPunct="1">
                        <a:defRPr sz="1800" b="1" kern="1200">
                          <a:solidFill>
                            <a:schemeClr val="bg1"/>
                          </a:solidFill>
                          <a:latin typeface="Arial"/>
                          <a:ea typeface="黑体"/>
                          <a:cs typeface="宋体"/>
                        </a:defRPr>
                      </a:lvl1pPr>
                      <a:lvl2pPr marL="457200" algn="l" defTabSz="914400" rtl="0" eaLnBrk="1" latinLnBrk="0" hangingPunct="1">
                        <a:defRPr sz="1800" b="1" kern="1200">
                          <a:solidFill>
                            <a:schemeClr val="bg1"/>
                          </a:solidFill>
                          <a:latin typeface="Arial"/>
                          <a:ea typeface="黑体"/>
                          <a:cs typeface="宋体"/>
                        </a:defRPr>
                      </a:lvl2pPr>
                      <a:lvl3pPr marL="914400" algn="l" defTabSz="914400" rtl="0" eaLnBrk="1" latinLnBrk="0" hangingPunct="1">
                        <a:defRPr sz="1800" b="1" kern="1200">
                          <a:solidFill>
                            <a:schemeClr val="bg1"/>
                          </a:solidFill>
                          <a:latin typeface="Arial"/>
                          <a:ea typeface="黑体"/>
                          <a:cs typeface="宋体"/>
                        </a:defRPr>
                      </a:lvl3pPr>
                      <a:lvl4pPr marL="1371600" algn="l" defTabSz="914400" rtl="0" eaLnBrk="1" latinLnBrk="0" hangingPunct="1">
                        <a:defRPr sz="1800" b="1" kern="1200">
                          <a:solidFill>
                            <a:schemeClr val="bg1"/>
                          </a:solidFill>
                          <a:latin typeface="Arial"/>
                          <a:ea typeface="黑体"/>
                          <a:cs typeface="宋体"/>
                        </a:defRPr>
                      </a:lvl4pPr>
                      <a:lvl5pPr marL="1828800" algn="l" defTabSz="914400" rtl="0" eaLnBrk="1" latinLnBrk="0" hangingPunct="1">
                        <a:defRPr sz="1800" b="1" kern="1200">
                          <a:solidFill>
                            <a:schemeClr val="bg1"/>
                          </a:solidFill>
                          <a:latin typeface="Arial"/>
                          <a:ea typeface="黑体"/>
                          <a:cs typeface="宋体"/>
                        </a:defRPr>
                      </a:lvl5pPr>
                      <a:lvl6pPr marL="2286000" algn="l" defTabSz="914400" rtl="0" eaLnBrk="1" latinLnBrk="0" hangingPunct="1">
                        <a:defRPr sz="1800" b="1" kern="1200">
                          <a:solidFill>
                            <a:schemeClr val="bg1"/>
                          </a:solidFill>
                          <a:latin typeface="Arial"/>
                          <a:ea typeface="黑体"/>
                          <a:cs typeface="宋体"/>
                        </a:defRPr>
                      </a:lvl6pPr>
                      <a:lvl7pPr marL="2743200" algn="l" defTabSz="914400" rtl="0" eaLnBrk="1" latinLnBrk="0" hangingPunct="1">
                        <a:defRPr sz="1800" b="1" kern="1200">
                          <a:solidFill>
                            <a:schemeClr val="bg1"/>
                          </a:solidFill>
                          <a:latin typeface="Arial"/>
                          <a:ea typeface="黑体"/>
                          <a:cs typeface="宋体"/>
                        </a:defRPr>
                      </a:lvl7pPr>
                      <a:lvl8pPr marL="3200400" algn="l" defTabSz="914400" rtl="0" eaLnBrk="1" latinLnBrk="0" hangingPunct="1">
                        <a:defRPr sz="1800" b="1" kern="1200">
                          <a:solidFill>
                            <a:schemeClr val="bg1"/>
                          </a:solidFill>
                          <a:latin typeface="Arial"/>
                          <a:ea typeface="黑体"/>
                          <a:cs typeface="宋体"/>
                        </a:defRPr>
                      </a:lvl8pPr>
                      <a:lvl9pPr marL="3657600" algn="l" defTabSz="914400" rtl="0" eaLnBrk="1" latinLnBrk="0" hangingPunct="1">
                        <a:defRPr sz="1800" b="1" kern="1200">
                          <a:solidFill>
                            <a:schemeClr val="bg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chemeClr val="bg1"/>
                          </a:solidFill>
                          <a:effectLst/>
                          <a:latin typeface="微软雅黑" pitchFamily="34" charset="-122"/>
                          <a:ea typeface="微软雅黑" pitchFamily="34" charset="-122"/>
                        </a:rPr>
                        <a:t>生物利用度</a:t>
                      </a:r>
                      <a:r>
                        <a:rPr kumimoji="0" lang="en-US" altLang="zh-CN" sz="1600" u="none" strike="noStrike" cap="none" normalizeH="0" baseline="0" dirty="0" smtClean="0">
                          <a:ln>
                            <a:noFill/>
                          </a:ln>
                          <a:solidFill>
                            <a:schemeClr val="bg1"/>
                          </a:solidFill>
                          <a:effectLst/>
                          <a:latin typeface="微软雅黑" pitchFamily="34" charset="-122"/>
                          <a:ea typeface="微软雅黑" pitchFamily="34" charset="-122"/>
                        </a:rPr>
                        <a:t>(%)</a:t>
                      </a:r>
                      <a:endParaRPr kumimoji="0" lang="zh-CN" altLang="zh-CN" sz="12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3399">
                          <a:lumMod val="20000"/>
                          <a:lumOff val="80000"/>
                        </a:srgbClr>
                      </a:solidFill>
                      <a:prstDash val="solid"/>
                      <a:round/>
                      <a:headEnd type="none" w="med" len="med"/>
                      <a:tailEnd type="none" w="med" len="med"/>
                    </a:lnT>
                    <a:lnB w="12700" cap="flat" cmpd="sng" algn="ctr">
                      <a:solidFill>
                        <a:srgbClr val="333399">
                          <a:lumMod val="20000"/>
                          <a:lumOff val="80000"/>
                        </a:srgbClr>
                      </a:solidFill>
                      <a:prstDash val="solid"/>
                      <a:round/>
                      <a:headEnd type="none" w="med" len="med"/>
                      <a:tailEnd type="none" w="med" len="med"/>
                    </a:lnB>
                    <a:lnTlToBr w="12700" cmpd="sng">
                      <a:noFill/>
                      <a:prstDash val="solid"/>
                    </a:lnTlToBr>
                    <a:lnBlToTr w="12700" cmpd="sng">
                      <a:noFill/>
                      <a:prstDash val="solid"/>
                    </a:lnBlToTr>
                    <a:solidFill>
                      <a:srgbClr val="333399"/>
                    </a:solidFill>
                  </a:tcPr>
                </a:tc>
              </a:tr>
              <a:tr h="792417">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rPr>
                        <a:t>苯磺酸氨氯地平</a:t>
                      </a:r>
                      <a:endParaRPr kumimoji="0" lang="zh-CN"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3399">
                          <a:lumMod val="20000"/>
                          <a:lumOff val="80000"/>
                        </a:srgb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6-12</a:t>
                      </a:r>
                      <a:endParaRPr kumimoji="0" lang="zh-CN" altLang="zh-CN" sz="1200" b="0"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3399">
                          <a:lumMod val="20000"/>
                          <a:lumOff val="80000"/>
                        </a:srgb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rPr>
                        <a:t>35-50</a:t>
                      </a:r>
                      <a:endParaRPr kumimoji="0" lang="zh-CN"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3399">
                          <a:lumMod val="20000"/>
                          <a:lumOff val="80000"/>
                        </a:srgb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64-80</a:t>
                      </a:r>
                      <a:endParaRPr kumimoji="0" lang="zh-CN" altLang="zh-CN" sz="1200" b="0"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3399">
                          <a:lumMod val="20000"/>
                          <a:lumOff val="80000"/>
                        </a:srgb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92420">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硝苯地平控释片</a:t>
                      </a:r>
                      <a:endParaRPr kumimoji="0" lang="zh-CN" sz="1200" b="0"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6</a:t>
                      </a:r>
                      <a:endParaRPr kumimoji="0" lang="zh-CN" altLang="zh-CN" sz="1200" b="0"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2-3</a:t>
                      </a:r>
                      <a:endParaRPr kumimoji="0" lang="zh-CN" altLang="zh-CN" sz="1200" b="0"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34-43</a:t>
                      </a:r>
                      <a:endParaRPr kumimoji="0" lang="zh-CN" altLang="zh-CN" sz="1200" b="0"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594269">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非洛地平缓释片</a:t>
                      </a:r>
                      <a:endParaRPr kumimoji="0" lang="zh-CN" sz="1200" b="0"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2.5-5</a:t>
                      </a:r>
                      <a:endParaRPr kumimoji="0" lang="zh-CN" altLang="zh-CN" sz="1200" b="0"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11-16</a:t>
                      </a:r>
                      <a:endParaRPr kumimoji="0" lang="zh-CN" altLang="zh-CN" sz="1200" b="0"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zh-CN"/>
                      </a:defPPr>
                      <a:lvl1pPr marL="0" algn="l" defTabSz="914400" rtl="0" eaLnBrk="1" latinLnBrk="0" hangingPunct="1">
                        <a:defRPr sz="1800" kern="1200">
                          <a:solidFill>
                            <a:schemeClr val="tx1"/>
                          </a:solidFill>
                          <a:latin typeface="Arial"/>
                          <a:ea typeface="黑体"/>
                          <a:cs typeface="宋体"/>
                        </a:defRPr>
                      </a:lvl1pPr>
                      <a:lvl2pPr marL="457200" algn="l" defTabSz="914400" rtl="0" eaLnBrk="1" latinLnBrk="0" hangingPunct="1">
                        <a:defRPr sz="1800" kern="1200">
                          <a:solidFill>
                            <a:schemeClr val="tx1"/>
                          </a:solidFill>
                          <a:latin typeface="Arial"/>
                          <a:ea typeface="黑体"/>
                          <a:cs typeface="宋体"/>
                        </a:defRPr>
                      </a:lvl2pPr>
                      <a:lvl3pPr marL="914400" algn="l" defTabSz="914400" rtl="0" eaLnBrk="1" latinLnBrk="0" hangingPunct="1">
                        <a:defRPr sz="1800" kern="1200">
                          <a:solidFill>
                            <a:schemeClr val="tx1"/>
                          </a:solidFill>
                          <a:latin typeface="Arial"/>
                          <a:ea typeface="黑体"/>
                          <a:cs typeface="宋体"/>
                        </a:defRPr>
                      </a:lvl3pPr>
                      <a:lvl4pPr marL="1371600" algn="l" defTabSz="914400" rtl="0" eaLnBrk="1" latinLnBrk="0" hangingPunct="1">
                        <a:defRPr sz="1800" kern="1200">
                          <a:solidFill>
                            <a:schemeClr val="tx1"/>
                          </a:solidFill>
                          <a:latin typeface="Arial"/>
                          <a:ea typeface="黑体"/>
                          <a:cs typeface="宋体"/>
                        </a:defRPr>
                      </a:lvl4pPr>
                      <a:lvl5pPr marL="1828800" algn="l" defTabSz="914400" rtl="0" eaLnBrk="1" latinLnBrk="0" hangingPunct="1">
                        <a:defRPr sz="1800" kern="1200">
                          <a:solidFill>
                            <a:schemeClr val="tx1"/>
                          </a:solidFill>
                          <a:latin typeface="Arial"/>
                          <a:ea typeface="黑体"/>
                          <a:cs typeface="宋体"/>
                        </a:defRPr>
                      </a:lvl5pPr>
                      <a:lvl6pPr marL="2286000" algn="l" defTabSz="914400" rtl="0" eaLnBrk="1" latinLnBrk="0" hangingPunct="1">
                        <a:defRPr sz="1800" kern="1200">
                          <a:solidFill>
                            <a:schemeClr val="tx1"/>
                          </a:solidFill>
                          <a:latin typeface="Arial"/>
                          <a:ea typeface="黑体"/>
                          <a:cs typeface="宋体"/>
                        </a:defRPr>
                      </a:lvl6pPr>
                      <a:lvl7pPr marL="2743200" algn="l" defTabSz="914400" rtl="0" eaLnBrk="1" latinLnBrk="0" hangingPunct="1">
                        <a:defRPr sz="1800" kern="1200">
                          <a:solidFill>
                            <a:schemeClr val="tx1"/>
                          </a:solidFill>
                          <a:latin typeface="Arial"/>
                          <a:ea typeface="黑体"/>
                          <a:cs typeface="宋体"/>
                        </a:defRPr>
                      </a:lvl7pPr>
                      <a:lvl8pPr marL="3200400" algn="l" defTabSz="914400" rtl="0" eaLnBrk="1" latinLnBrk="0" hangingPunct="1">
                        <a:defRPr sz="1800" kern="1200">
                          <a:solidFill>
                            <a:schemeClr val="tx1"/>
                          </a:solidFill>
                          <a:latin typeface="Arial"/>
                          <a:ea typeface="黑体"/>
                          <a:cs typeface="宋体"/>
                        </a:defRPr>
                      </a:lvl8pPr>
                      <a:lvl9pPr marL="3657600" algn="l" defTabSz="914400" rtl="0" eaLnBrk="1" latinLnBrk="0" hangingPunct="1">
                        <a:defRPr sz="1800" kern="1200">
                          <a:solidFill>
                            <a:schemeClr val="tx1"/>
                          </a:solidFill>
                          <a:latin typeface="Arial"/>
                          <a:ea typeface="黑体"/>
                          <a:cs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rPr>
                        <a:t>20</a:t>
                      </a:r>
                      <a:endParaRPr kumimoji="0" lang="zh-CN" altLang="zh-CN" sz="1200" b="0" i="0" u="none" strike="noStrike" cap="none" normalizeH="0" baseline="0" dirty="0" smtClean="0">
                        <a:ln>
                          <a:noFill/>
                        </a:ln>
                        <a:solidFill>
                          <a:schemeClr val="tx1"/>
                        </a:solidFill>
                        <a:effectLst/>
                        <a:latin typeface="Times New Roman" pitchFamily="18" charset="0"/>
                        <a:ea typeface="微软雅黑" pitchFamily="34" charset="-122"/>
                        <a:cs typeface="Times New Roman" pitchFamily="18" charset="0"/>
                      </a:endParaRPr>
                    </a:p>
                  </a:txBody>
                  <a:tcPr marL="90000" marR="90000" marT="46800" marB="46800" anchor="ctr" anchorCtr="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cs typeface="Arial" pitchFamily="34" charset="0"/>
              </a:rPr>
              <a:t>规范测量血压方法</a:t>
            </a:r>
            <a:endParaRPr lang="zh-CN" altLang="en-US" dirty="0"/>
          </a:p>
        </p:txBody>
      </p:sp>
      <p:sp>
        <p:nvSpPr>
          <p:cNvPr id="5" name="Text Box 18"/>
          <p:cNvSpPr txBox="1">
            <a:spLocks noChangeArrowheads="1"/>
          </p:cNvSpPr>
          <p:nvPr/>
        </p:nvSpPr>
        <p:spPr bwMode="auto">
          <a:xfrm>
            <a:off x="4292472" y="6127750"/>
            <a:ext cx="4537624" cy="613566"/>
          </a:xfrm>
          <a:prstGeom prst="rect">
            <a:avLst/>
          </a:prstGeom>
          <a:noFill/>
          <a:ln w="9525">
            <a:noFill/>
            <a:miter lim="800000"/>
            <a:headEnd/>
            <a:tailEnd/>
          </a:ln>
        </p:spPr>
        <p:txBody>
          <a:bodyPr>
            <a:spAutoFit/>
          </a:bodyPr>
          <a:lstStyle/>
          <a:p>
            <a:pPr algn="r" eaLnBrk="0" hangingPunct="0">
              <a:lnSpc>
                <a:spcPct val="150000"/>
              </a:lnSpc>
            </a:pPr>
            <a:r>
              <a:rPr lang="en-US" altLang="zh-CN" sz="1200" dirty="0">
                <a:solidFill>
                  <a:schemeClr val="tx1"/>
                </a:solidFill>
                <a:latin typeface="Times New Roman" pitchFamily="18" charset="0"/>
                <a:ea typeface="微软雅黑" pitchFamily="34" charset="-122"/>
                <a:cs typeface="Times New Roman" pitchFamily="18" charset="0"/>
              </a:rPr>
              <a:t>2010</a:t>
            </a:r>
            <a:r>
              <a:rPr lang="zh-CN" altLang="en-US" sz="1200" dirty="0">
                <a:solidFill>
                  <a:schemeClr val="tx1"/>
                </a:solidFill>
                <a:latin typeface="Times New Roman" pitchFamily="18" charset="0"/>
                <a:ea typeface="微软雅黑" pitchFamily="34" charset="-122"/>
                <a:cs typeface="Times New Roman" pitchFamily="18" charset="0"/>
              </a:rPr>
              <a:t>中国高血压防治指南</a:t>
            </a:r>
          </a:p>
          <a:p>
            <a:pPr algn="r" eaLnBrk="0" hangingPunct="0">
              <a:lnSpc>
                <a:spcPct val="150000"/>
              </a:lnSpc>
            </a:pPr>
            <a:r>
              <a:rPr lang="zh-CN" altLang="en-US" sz="1200" dirty="0">
                <a:solidFill>
                  <a:schemeClr val="tx1"/>
                </a:solidFill>
                <a:latin typeface="Times New Roman" pitchFamily="18" charset="0"/>
                <a:ea typeface="微软雅黑" pitchFamily="34" charset="-122"/>
                <a:cs typeface="Times New Roman" pitchFamily="18" charset="0"/>
              </a:rPr>
              <a:t>血压和血压测量</a:t>
            </a:r>
            <a:r>
              <a:rPr lang="en-US" altLang="zh-CN" sz="1200" dirty="0">
                <a:solidFill>
                  <a:schemeClr val="tx1"/>
                </a:solidFill>
                <a:latin typeface="Times New Roman" pitchFamily="18" charset="0"/>
                <a:ea typeface="微软雅黑" pitchFamily="34" charset="-122"/>
                <a:cs typeface="Times New Roman" pitchFamily="18" charset="0"/>
              </a:rPr>
              <a:t>,</a:t>
            </a:r>
            <a:r>
              <a:rPr lang="zh-CN" altLang="en-US" sz="1200" dirty="0">
                <a:solidFill>
                  <a:schemeClr val="tx1"/>
                </a:solidFill>
                <a:latin typeface="Times New Roman" pitchFamily="18" charset="0"/>
                <a:ea typeface="微软雅黑" pitchFamily="34" charset="-122"/>
                <a:cs typeface="Times New Roman" pitchFamily="18" charset="0"/>
              </a:rPr>
              <a:t>朱鼎良，</a:t>
            </a:r>
            <a:r>
              <a:rPr lang="en-US" altLang="zh-CN" sz="1200" dirty="0">
                <a:solidFill>
                  <a:schemeClr val="tx1"/>
                </a:solidFill>
                <a:latin typeface="Times New Roman" pitchFamily="18" charset="0"/>
                <a:ea typeface="微软雅黑" pitchFamily="34" charset="-122"/>
                <a:cs typeface="Times New Roman" pitchFamily="18" charset="0"/>
              </a:rPr>
              <a:t>2010,</a:t>
            </a:r>
            <a:r>
              <a:rPr lang="zh-CN" altLang="en-US" sz="1200" dirty="0">
                <a:solidFill>
                  <a:schemeClr val="tx1"/>
                </a:solidFill>
                <a:latin typeface="Times New Roman" pitchFamily="18" charset="0"/>
                <a:ea typeface="微软雅黑" pitchFamily="34" charset="-122"/>
                <a:cs typeface="Times New Roman" pitchFamily="18" charset="0"/>
              </a:rPr>
              <a:t>人民军医出版社</a:t>
            </a:r>
          </a:p>
        </p:txBody>
      </p:sp>
      <p:sp>
        <p:nvSpPr>
          <p:cNvPr id="6" name="Text Box 6"/>
          <p:cNvSpPr txBox="1">
            <a:spLocks noChangeArrowheads="1"/>
          </p:cNvSpPr>
          <p:nvPr/>
        </p:nvSpPr>
        <p:spPr bwMode="auto">
          <a:xfrm>
            <a:off x="3071960" y="1670713"/>
            <a:ext cx="5492338" cy="701675"/>
          </a:xfrm>
          <a:prstGeom prst="rect">
            <a:avLst/>
          </a:prstGeom>
          <a:noFill/>
          <a:ln w="9525">
            <a:noFill/>
            <a:miter lim="800000"/>
            <a:headEnd/>
            <a:tailEnd/>
          </a:ln>
        </p:spPr>
        <p:txBody>
          <a:bodyPr>
            <a:spAutoFit/>
          </a:bodyPr>
          <a:lstStyle/>
          <a:p>
            <a:r>
              <a:rPr lang="zh-CN" altLang="en-US" sz="2000" dirty="0">
                <a:solidFill>
                  <a:schemeClr val="tx1"/>
                </a:solidFill>
                <a:latin typeface="微软雅黑" pitchFamily="34" charset="-122"/>
                <a:ea typeface="微软雅黑" pitchFamily="34" charset="-122"/>
              </a:rPr>
              <a:t>是评价血压水平、诊断高血压的标准方法</a:t>
            </a:r>
          </a:p>
          <a:p>
            <a:r>
              <a:rPr lang="zh-CN" altLang="en-US" sz="2000" dirty="0">
                <a:solidFill>
                  <a:schemeClr val="tx1"/>
                </a:solidFill>
                <a:latin typeface="微软雅黑" pitchFamily="34" charset="-122"/>
                <a:ea typeface="微软雅黑" pitchFamily="34" charset="-122"/>
              </a:rPr>
              <a:t>和主要依据。</a:t>
            </a:r>
          </a:p>
        </p:txBody>
      </p:sp>
      <p:sp>
        <p:nvSpPr>
          <p:cNvPr id="7" name="Text Box 7"/>
          <p:cNvSpPr txBox="1">
            <a:spLocks noChangeArrowheads="1"/>
          </p:cNvSpPr>
          <p:nvPr/>
        </p:nvSpPr>
        <p:spPr bwMode="auto">
          <a:xfrm>
            <a:off x="3146961" y="3042312"/>
            <a:ext cx="4875133" cy="1405193"/>
          </a:xfrm>
          <a:prstGeom prst="rect">
            <a:avLst/>
          </a:prstGeom>
          <a:noFill/>
          <a:ln w="9525">
            <a:noFill/>
            <a:miter lim="800000"/>
            <a:headEnd/>
            <a:tailEnd/>
          </a:ln>
        </p:spPr>
        <p:txBody>
          <a:bodyPr>
            <a:spAutoFit/>
          </a:bodyPr>
          <a:lstStyle/>
          <a:p>
            <a:pPr>
              <a:lnSpc>
                <a:spcPct val="150000"/>
              </a:lnSpc>
            </a:pPr>
            <a:r>
              <a:rPr lang="zh-CN" altLang="en-US" sz="2000" dirty="0">
                <a:solidFill>
                  <a:schemeClr val="tx1"/>
                </a:solidFill>
                <a:latin typeface="微软雅黑" pitchFamily="34" charset="-122"/>
                <a:ea typeface="微软雅黑" pitchFamily="34" charset="-122"/>
                <a:cs typeface="Arial" pitchFamily="34" charset="0"/>
              </a:rPr>
              <a:t>反应不同时段血压的总体水平，诊断晨峰高血压和夜间高血压，评价短时血压变异</a:t>
            </a:r>
          </a:p>
          <a:p>
            <a:pPr>
              <a:lnSpc>
                <a:spcPct val="150000"/>
              </a:lnSpc>
            </a:pPr>
            <a:endParaRPr lang="zh-CN" altLang="en-US" sz="2000" b="1" dirty="0">
              <a:solidFill>
                <a:schemeClr val="tx1"/>
              </a:solidFill>
              <a:latin typeface="黑体" pitchFamily="2" charset="-122"/>
            </a:endParaRPr>
          </a:p>
        </p:txBody>
      </p:sp>
      <p:pic>
        <p:nvPicPr>
          <p:cNvPr id="8" name="Picture 8" descr="水银柱血压计"/>
          <p:cNvPicPr>
            <a:picLocks noChangeAspect="1" noChangeArrowheads="1"/>
          </p:cNvPicPr>
          <p:nvPr/>
        </p:nvPicPr>
        <p:blipFill>
          <a:blip r:embed="rId2" cstate="print"/>
          <a:srcRect/>
          <a:stretch>
            <a:fillRect/>
          </a:stretch>
        </p:blipFill>
        <p:spPr bwMode="auto">
          <a:xfrm>
            <a:off x="371885" y="1442113"/>
            <a:ext cx="1582856" cy="1368425"/>
          </a:xfrm>
          <a:prstGeom prst="rect">
            <a:avLst/>
          </a:prstGeom>
          <a:noFill/>
          <a:ln w="9525">
            <a:noFill/>
            <a:miter lim="800000"/>
            <a:headEnd/>
            <a:tailEnd/>
          </a:ln>
        </p:spPr>
      </p:pic>
      <p:pic>
        <p:nvPicPr>
          <p:cNvPr id="9" name="Picture 9" descr="电子血压计"/>
          <p:cNvPicPr>
            <a:picLocks noChangeAspect="1" noChangeArrowheads="1"/>
          </p:cNvPicPr>
          <p:nvPr/>
        </p:nvPicPr>
        <p:blipFill>
          <a:blip r:embed="rId3" cstate="print"/>
          <a:srcRect/>
          <a:stretch>
            <a:fillRect/>
          </a:stretch>
        </p:blipFill>
        <p:spPr bwMode="auto">
          <a:xfrm>
            <a:off x="446887" y="4337712"/>
            <a:ext cx="1739111" cy="1379538"/>
          </a:xfrm>
          <a:prstGeom prst="rect">
            <a:avLst/>
          </a:prstGeom>
          <a:noFill/>
          <a:ln w="9525">
            <a:noFill/>
            <a:miter lim="800000"/>
            <a:headEnd/>
            <a:tailEnd/>
          </a:ln>
        </p:spPr>
      </p:pic>
      <p:sp>
        <p:nvSpPr>
          <p:cNvPr id="10" name="Text Box 10"/>
          <p:cNvSpPr txBox="1">
            <a:spLocks noChangeArrowheads="1"/>
          </p:cNvSpPr>
          <p:nvPr/>
        </p:nvSpPr>
        <p:spPr bwMode="auto">
          <a:xfrm>
            <a:off x="2246937" y="1746913"/>
            <a:ext cx="700833" cy="707886"/>
          </a:xfrm>
          <a:prstGeom prst="rect">
            <a:avLst/>
          </a:prstGeom>
          <a:noFill/>
          <a:ln w="9525">
            <a:noFill/>
            <a:miter lim="800000"/>
            <a:headEnd/>
            <a:tailEnd/>
          </a:ln>
        </p:spPr>
        <p:txBody>
          <a:bodyPr wrap="none">
            <a:spAutoFit/>
          </a:bodyPr>
          <a:lstStyle/>
          <a:p>
            <a:r>
              <a:rPr lang="zh-CN" altLang="en-US" sz="2000" b="1" dirty="0">
                <a:solidFill>
                  <a:srgbClr val="FF9933"/>
                </a:solidFill>
                <a:latin typeface="微软雅黑" pitchFamily="34" charset="-122"/>
                <a:ea typeface="微软雅黑" pitchFamily="34" charset="-122"/>
              </a:rPr>
              <a:t>诊室</a:t>
            </a:r>
          </a:p>
          <a:p>
            <a:r>
              <a:rPr lang="zh-CN" altLang="en-US" sz="2000" b="1" dirty="0">
                <a:solidFill>
                  <a:srgbClr val="FF9933"/>
                </a:solidFill>
                <a:latin typeface="微软雅黑" pitchFamily="34" charset="-122"/>
                <a:ea typeface="微软雅黑" pitchFamily="34" charset="-122"/>
              </a:rPr>
              <a:t>血压</a:t>
            </a:r>
          </a:p>
        </p:txBody>
      </p:sp>
      <p:sp>
        <p:nvSpPr>
          <p:cNvPr id="11" name="Oval 11"/>
          <p:cNvSpPr>
            <a:spLocks noChangeArrowheads="1"/>
          </p:cNvSpPr>
          <p:nvPr/>
        </p:nvSpPr>
        <p:spPr bwMode="auto">
          <a:xfrm>
            <a:off x="2171934" y="1518312"/>
            <a:ext cx="864087" cy="1150938"/>
          </a:xfrm>
          <a:prstGeom prst="ellipse">
            <a:avLst/>
          </a:prstGeom>
          <a:noFill/>
          <a:ln w="25400">
            <a:solidFill>
              <a:schemeClr val="accent1">
                <a:lumMod val="40000"/>
                <a:lumOff val="60000"/>
              </a:schemeClr>
            </a:solidFill>
            <a:round/>
            <a:headEnd/>
            <a:tailEnd/>
          </a:ln>
        </p:spPr>
        <p:txBody>
          <a:bodyPr wrap="none" anchor="ctr"/>
          <a:lstStyle/>
          <a:p>
            <a:endParaRPr lang="zh-CN" altLang="en-US">
              <a:solidFill>
                <a:schemeClr val="tx1"/>
              </a:solidFill>
            </a:endParaRPr>
          </a:p>
        </p:txBody>
      </p:sp>
      <p:sp>
        <p:nvSpPr>
          <p:cNvPr id="12" name="Oval 12"/>
          <p:cNvSpPr>
            <a:spLocks noChangeArrowheads="1"/>
          </p:cNvSpPr>
          <p:nvPr/>
        </p:nvSpPr>
        <p:spPr bwMode="auto">
          <a:xfrm>
            <a:off x="2246936" y="2966112"/>
            <a:ext cx="864087" cy="1150938"/>
          </a:xfrm>
          <a:prstGeom prst="ellipse">
            <a:avLst/>
          </a:prstGeom>
          <a:noFill/>
          <a:ln w="25400">
            <a:solidFill>
              <a:schemeClr val="accent1">
                <a:lumMod val="60000"/>
                <a:lumOff val="40000"/>
              </a:schemeClr>
            </a:solidFill>
            <a:round/>
            <a:headEnd/>
            <a:tailEnd/>
          </a:ln>
        </p:spPr>
        <p:txBody>
          <a:bodyPr wrap="none" anchor="ctr"/>
          <a:lstStyle/>
          <a:p>
            <a:endParaRPr lang="zh-CN" altLang="en-US">
              <a:solidFill>
                <a:schemeClr val="tx1"/>
              </a:solidFill>
            </a:endParaRPr>
          </a:p>
        </p:txBody>
      </p:sp>
      <p:sp>
        <p:nvSpPr>
          <p:cNvPr id="13" name="Text Box 13"/>
          <p:cNvSpPr txBox="1">
            <a:spLocks noChangeArrowheads="1"/>
          </p:cNvSpPr>
          <p:nvPr/>
        </p:nvSpPr>
        <p:spPr bwMode="auto">
          <a:xfrm>
            <a:off x="2197291" y="3194713"/>
            <a:ext cx="904578" cy="707886"/>
          </a:xfrm>
          <a:prstGeom prst="rect">
            <a:avLst/>
          </a:prstGeom>
          <a:noFill/>
          <a:ln w="9525">
            <a:noFill/>
            <a:miter lim="800000"/>
            <a:headEnd/>
            <a:tailEnd/>
          </a:ln>
        </p:spPr>
        <p:txBody>
          <a:bodyPr wrap="square">
            <a:spAutoFit/>
          </a:bodyPr>
          <a:lstStyle/>
          <a:p>
            <a:pPr algn="ctr"/>
            <a:r>
              <a:rPr lang="zh-CN" altLang="en-US" sz="2000" b="1" dirty="0" smtClean="0">
                <a:solidFill>
                  <a:srgbClr val="FF9933"/>
                </a:solidFill>
                <a:latin typeface="微软雅黑" pitchFamily="34" charset="-122"/>
                <a:ea typeface="微软雅黑" pitchFamily="34" charset="-122"/>
              </a:rPr>
              <a:t>动态</a:t>
            </a:r>
            <a:endParaRPr lang="zh-CN" altLang="en-US" sz="2000" b="1" dirty="0">
              <a:solidFill>
                <a:srgbClr val="FF9933"/>
              </a:solidFill>
              <a:latin typeface="微软雅黑" pitchFamily="34" charset="-122"/>
              <a:ea typeface="微软雅黑" pitchFamily="34" charset="-122"/>
            </a:endParaRPr>
          </a:p>
          <a:p>
            <a:pPr algn="ctr"/>
            <a:r>
              <a:rPr lang="zh-CN" altLang="en-US" sz="2000" b="1" dirty="0">
                <a:solidFill>
                  <a:srgbClr val="FF9933"/>
                </a:solidFill>
                <a:latin typeface="微软雅黑" pitchFamily="34" charset="-122"/>
                <a:ea typeface="微软雅黑" pitchFamily="34" charset="-122"/>
              </a:rPr>
              <a:t>血压</a:t>
            </a:r>
          </a:p>
        </p:txBody>
      </p:sp>
      <p:sp>
        <p:nvSpPr>
          <p:cNvPr id="14" name="Oval 14"/>
          <p:cNvSpPr>
            <a:spLocks noChangeArrowheads="1"/>
          </p:cNvSpPr>
          <p:nvPr/>
        </p:nvSpPr>
        <p:spPr bwMode="auto">
          <a:xfrm>
            <a:off x="2396940" y="4413912"/>
            <a:ext cx="864087" cy="1150938"/>
          </a:xfrm>
          <a:prstGeom prst="ellipse">
            <a:avLst/>
          </a:prstGeom>
          <a:noFill/>
          <a:ln w="25400">
            <a:solidFill>
              <a:schemeClr val="accent1">
                <a:lumMod val="60000"/>
                <a:lumOff val="40000"/>
              </a:schemeClr>
            </a:solidFill>
            <a:round/>
            <a:headEnd/>
            <a:tailEnd/>
          </a:ln>
        </p:spPr>
        <p:txBody>
          <a:bodyPr wrap="none" anchor="ctr"/>
          <a:lstStyle/>
          <a:p>
            <a:endParaRPr lang="zh-CN" altLang="en-US">
              <a:solidFill>
                <a:schemeClr val="tx1"/>
              </a:solidFill>
            </a:endParaRPr>
          </a:p>
        </p:txBody>
      </p:sp>
      <p:sp>
        <p:nvSpPr>
          <p:cNvPr id="15" name="Text Box 15"/>
          <p:cNvSpPr txBox="1">
            <a:spLocks noChangeArrowheads="1"/>
          </p:cNvSpPr>
          <p:nvPr/>
        </p:nvSpPr>
        <p:spPr bwMode="auto">
          <a:xfrm>
            <a:off x="2321939" y="4642513"/>
            <a:ext cx="958917" cy="707886"/>
          </a:xfrm>
          <a:prstGeom prst="rect">
            <a:avLst/>
          </a:prstGeom>
          <a:noFill/>
          <a:ln w="9525">
            <a:noFill/>
            <a:miter lim="800000"/>
            <a:headEnd/>
            <a:tailEnd/>
          </a:ln>
        </p:spPr>
        <p:txBody>
          <a:bodyPr wrap="none">
            <a:spAutoFit/>
          </a:bodyPr>
          <a:lstStyle/>
          <a:p>
            <a:r>
              <a:rPr lang="zh-CN" altLang="en-US" sz="2000" b="1" dirty="0">
                <a:solidFill>
                  <a:srgbClr val="FF9933"/>
                </a:solidFill>
                <a:latin typeface="微软雅黑" pitchFamily="34" charset="-122"/>
                <a:ea typeface="微软雅黑" pitchFamily="34" charset="-122"/>
              </a:rPr>
              <a:t>家庭自</a:t>
            </a:r>
          </a:p>
          <a:p>
            <a:r>
              <a:rPr lang="zh-CN" altLang="en-US" sz="2000" b="1" dirty="0">
                <a:solidFill>
                  <a:srgbClr val="FF9933"/>
                </a:solidFill>
                <a:latin typeface="微软雅黑" pitchFamily="34" charset="-122"/>
                <a:ea typeface="微软雅黑" pitchFamily="34" charset="-122"/>
              </a:rPr>
              <a:t>测血压</a:t>
            </a:r>
          </a:p>
        </p:txBody>
      </p:sp>
      <p:pic>
        <p:nvPicPr>
          <p:cNvPr id="16" name="Picture 18" descr="IMG_0038"/>
          <p:cNvPicPr>
            <a:picLocks noChangeAspect="1" noChangeArrowheads="1"/>
          </p:cNvPicPr>
          <p:nvPr/>
        </p:nvPicPr>
        <p:blipFill>
          <a:blip r:embed="rId4" cstate="print"/>
          <a:srcRect/>
          <a:stretch>
            <a:fillRect/>
          </a:stretch>
        </p:blipFill>
        <p:spPr bwMode="auto">
          <a:xfrm>
            <a:off x="371885" y="2966113"/>
            <a:ext cx="1704735" cy="1279525"/>
          </a:xfrm>
          <a:prstGeom prst="rect">
            <a:avLst/>
          </a:prstGeom>
          <a:solidFill>
            <a:schemeClr val="bg1"/>
          </a:solidFill>
          <a:ln w="9525">
            <a:solidFill>
              <a:schemeClr val="bg1"/>
            </a:solidFill>
            <a:miter lim="800000"/>
            <a:headEnd/>
            <a:tailEnd/>
          </a:ln>
        </p:spPr>
      </p:pic>
      <p:sp>
        <p:nvSpPr>
          <p:cNvPr id="17" name="内容占位符 2"/>
          <p:cNvSpPr>
            <a:spLocks noGrp="1"/>
          </p:cNvSpPr>
          <p:nvPr>
            <p:ph idx="4294967295"/>
          </p:nvPr>
        </p:nvSpPr>
        <p:spPr>
          <a:xfrm>
            <a:off x="313892" y="5768692"/>
            <a:ext cx="8520546" cy="454686"/>
          </a:xfrm>
        </p:spPr>
        <p:txBody>
          <a:bodyPr/>
          <a:lstStyle/>
          <a:p>
            <a:pPr marL="0" indent="0" algn="ctr" defTabSz="457200" eaLnBrk="1" hangingPunct="1">
              <a:lnSpc>
                <a:spcPct val="120000"/>
              </a:lnSpc>
              <a:buFontTx/>
              <a:buNone/>
            </a:pPr>
            <a:r>
              <a:rPr lang="en-US" altLang="zh-CN" sz="2000" b="1" dirty="0" smtClean="0">
                <a:solidFill>
                  <a:schemeClr val="tx1"/>
                </a:solidFill>
                <a:latin typeface="微软雅黑" pitchFamily="34" charset="-122"/>
                <a:cs typeface="Arial" pitchFamily="34" charset="0"/>
              </a:rPr>
              <a:t>2010</a:t>
            </a:r>
            <a:r>
              <a:rPr lang="zh-CN" altLang="en-US" sz="2000" b="1" dirty="0" smtClean="0">
                <a:solidFill>
                  <a:schemeClr val="tx1"/>
                </a:solidFill>
                <a:latin typeface="微软雅黑" pitchFamily="34" charset="-122"/>
                <a:cs typeface="Arial" pitchFamily="34" charset="0"/>
              </a:rPr>
              <a:t>版指南重视</a:t>
            </a:r>
            <a:r>
              <a:rPr lang="en-US" altLang="zh-CN" sz="2000" b="1" dirty="0" smtClean="0">
                <a:solidFill>
                  <a:schemeClr val="tx1"/>
                </a:solidFill>
                <a:latin typeface="微软雅黑" pitchFamily="34" charset="-122"/>
                <a:cs typeface="Arial" pitchFamily="34" charset="0"/>
              </a:rPr>
              <a:t>ABPM</a:t>
            </a:r>
            <a:r>
              <a:rPr lang="zh-CN" altLang="en-US" sz="2000" b="1" dirty="0" smtClean="0">
                <a:solidFill>
                  <a:schemeClr val="tx1"/>
                </a:solidFill>
                <a:latin typeface="微软雅黑" pitchFamily="34" charset="-122"/>
                <a:cs typeface="Arial" pitchFamily="34" charset="0"/>
              </a:rPr>
              <a:t>，大力推荐家庭自测血压。</a:t>
            </a:r>
            <a:endParaRPr lang="en-US" altLang="zh-CN" sz="2000" b="1" dirty="0" smtClean="0">
              <a:solidFill>
                <a:schemeClr val="tx1"/>
              </a:solidFill>
              <a:latin typeface="微软雅黑" pitchFamily="34" charset="-122"/>
              <a:cs typeface="Arial" pitchFamily="34" charset="0"/>
            </a:endParaRPr>
          </a:p>
        </p:txBody>
      </p:sp>
      <p:sp>
        <p:nvSpPr>
          <p:cNvPr id="18" name="Text Box 16"/>
          <p:cNvSpPr txBox="1">
            <a:spLocks noChangeArrowheads="1"/>
          </p:cNvSpPr>
          <p:nvPr/>
        </p:nvSpPr>
        <p:spPr bwMode="auto">
          <a:xfrm>
            <a:off x="3276432" y="4339987"/>
            <a:ext cx="5253418" cy="1477328"/>
          </a:xfrm>
          <a:prstGeom prst="rect">
            <a:avLst/>
          </a:prstGeom>
          <a:noFill/>
          <a:ln w="9525">
            <a:noFill/>
            <a:miter lim="800000"/>
            <a:headEnd/>
            <a:tailEnd/>
          </a:ln>
        </p:spPr>
        <p:txBody>
          <a:bodyPr wrap="square">
            <a:spAutoFit/>
          </a:bodyPr>
          <a:lstStyle/>
          <a:p>
            <a:pPr>
              <a:lnSpc>
                <a:spcPct val="150000"/>
              </a:lnSpc>
            </a:pPr>
            <a:r>
              <a:rPr lang="zh-CN" altLang="en-US" sz="2000" dirty="0">
                <a:solidFill>
                  <a:schemeClr val="tx1"/>
                </a:solidFill>
                <a:latin typeface="微软雅黑" pitchFamily="34" charset="-122"/>
                <a:ea typeface="微软雅黑" pitchFamily="34" charset="-122"/>
              </a:rPr>
              <a:t>是诊所血压的补充，</a:t>
            </a:r>
            <a:r>
              <a:rPr lang="zh-CN" altLang="en-US" sz="2000" dirty="0">
                <a:solidFill>
                  <a:schemeClr val="tx1"/>
                </a:solidFill>
                <a:latin typeface="微软雅黑" pitchFamily="34" charset="-122"/>
                <a:ea typeface="微软雅黑" pitchFamily="34" charset="-122"/>
                <a:cs typeface="Arial" pitchFamily="34" charset="0"/>
              </a:rPr>
              <a:t>观察数日、数周甚至数月、数年血压长期变异情况，评价长时血压</a:t>
            </a:r>
            <a:r>
              <a:rPr lang="zh-CN" altLang="en-US" sz="2000" dirty="0" smtClean="0">
                <a:solidFill>
                  <a:schemeClr val="tx1"/>
                </a:solidFill>
                <a:latin typeface="微软雅黑" pitchFamily="34" charset="-122"/>
                <a:ea typeface="微软雅黑" pitchFamily="34" charset="-122"/>
                <a:cs typeface="Arial" pitchFamily="34" charset="0"/>
              </a:rPr>
              <a:t>变异</a:t>
            </a:r>
            <a:endParaRPr lang="zh-CN" altLang="en-US" sz="2000" dirty="0">
              <a:solidFill>
                <a:schemeClr val="tx1"/>
              </a:solidFill>
              <a:latin typeface="微软雅黑" pitchFamily="34" charset="-122"/>
              <a:ea typeface="微软雅黑" pitchFamily="34" charset="-122"/>
            </a:endParaRP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6"/>
          <p:cNvSpPr>
            <a:spLocks noChangeArrowheads="1"/>
          </p:cNvSpPr>
          <p:nvPr/>
        </p:nvSpPr>
        <p:spPr bwMode="auto">
          <a:xfrm flipV="1">
            <a:off x="5397023" y="2734382"/>
            <a:ext cx="748458" cy="2000250"/>
          </a:xfrm>
          <a:prstGeom prst="rect">
            <a:avLst/>
          </a:prstGeom>
          <a:solidFill>
            <a:srgbClr val="FFFF00"/>
          </a:solidFill>
          <a:ln w="9525">
            <a:noFill/>
            <a:miter lim="800000"/>
            <a:headEnd/>
            <a:tailEnd/>
          </a:ln>
        </p:spPr>
        <p:txBody>
          <a:bodyPr wrap="none" anchor="ct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092" name="Rectangle 4"/>
          <p:cNvSpPr>
            <a:spLocks noGrp="1" noChangeArrowheads="1"/>
          </p:cNvSpPr>
          <p:nvPr>
            <p:ph type="title"/>
          </p:nvPr>
        </p:nvSpPr>
        <p:spPr>
          <a:xfrm>
            <a:off x="338138" y="13636"/>
            <a:ext cx="8496300" cy="727289"/>
          </a:xfrm>
        </p:spPr>
        <p:txBody>
          <a:bodyPr/>
          <a:lstStyle/>
          <a:p>
            <a:pPr eaLnBrk="1" hangingPunct="1">
              <a:defRPr/>
            </a:pPr>
            <a:r>
              <a:rPr lang="en-US" altLang="zh-CN" dirty="0" smtClean="0">
                <a:latin typeface="Times New Roman" pitchFamily="18" charset="0"/>
                <a:cs typeface="Times New Roman" pitchFamily="18" charset="0"/>
              </a:rPr>
              <a:t>VALUE</a:t>
            </a:r>
            <a:r>
              <a:rPr lang="zh-CN" altLang="en-US" dirty="0" smtClean="0">
                <a:latin typeface="Times New Roman" pitchFamily="18" charset="0"/>
                <a:cs typeface="Times New Roman" pitchFamily="18" charset="0"/>
              </a:rPr>
              <a:t>研究显示：</a:t>
            </a:r>
            <a:r>
              <a:rPr lang="en-US" altLang="zh-CN" dirty="0" smtClean="0">
                <a:latin typeface="Times New Roman" pitchFamily="18" charset="0"/>
                <a:cs typeface="Times New Roman" pitchFamily="18" charset="0"/>
              </a:rPr>
              <a:t>CCB</a:t>
            </a:r>
            <a:r>
              <a:rPr lang="zh-CN" altLang="en-US" dirty="0" smtClean="0">
                <a:latin typeface="Times New Roman" pitchFamily="18" charset="0"/>
                <a:cs typeface="Times New Roman" pitchFamily="18" charset="0"/>
              </a:rPr>
              <a:t>氨氯地平</a:t>
            </a:r>
            <a:r>
              <a:rPr lang="en-US" altLang="zh-CN" dirty="0" smtClean="0">
                <a:latin typeface="Times New Roman" pitchFamily="18" charset="0"/>
                <a:cs typeface="Times New Roman" pitchFamily="18" charset="0"/>
              </a:rPr>
              <a:t/>
            </a:r>
            <a:br>
              <a:rPr lang="en-US" altLang="zh-CN" dirty="0" smtClean="0">
                <a:latin typeface="Times New Roman" pitchFamily="18" charset="0"/>
                <a:cs typeface="Times New Roman" pitchFamily="18" charset="0"/>
              </a:rPr>
            </a:br>
            <a:r>
              <a:rPr lang="zh-CN" altLang="en-US" dirty="0" smtClean="0">
                <a:latin typeface="Times New Roman" pitchFamily="18" charset="0"/>
                <a:cs typeface="Times New Roman" pitchFamily="18" charset="0"/>
              </a:rPr>
              <a:t>降压更平稳，显著降低晨起血压及最后</a:t>
            </a:r>
            <a:r>
              <a:rPr lang="en-US" altLang="zh-CN"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小时血压</a:t>
            </a:r>
            <a:endParaRPr lang="zh-CN" altLang="en-US" dirty="0">
              <a:effectLst>
                <a:outerShdw blurRad="38100" dist="38100" dir="2700000" algn="tl">
                  <a:srgbClr val="000000"/>
                </a:outerShdw>
              </a:effectLst>
              <a:latin typeface="Times New Roman" pitchFamily="18" charset="0"/>
              <a:cs typeface="Times New Roman" pitchFamily="18" charset="0"/>
            </a:endParaRPr>
          </a:p>
        </p:txBody>
      </p:sp>
      <p:sp>
        <p:nvSpPr>
          <p:cNvPr id="45060" name="Text Box 6"/>
          <p:cNvSpPr txBox="1">
            <a:spLocks noChangeArrowheads="1"/>
          </p:cNvSpPr>
          <p:nvPr/>
        </p:nvSpPr>
        <p:spPr bwMode="auto">
          <a:xfrm>
            <a:off x="668752" y="6377981"/>
            <a:ext cx="8101784" cy="277812"/>
          </a:xfrm>
          <a:prstGeom prst="rect">
            <a:avLst/>
          </a:prstGeom>
          <a:noFill/>
          <a:ln w="9525">
            <a:noFill/>
            <a:miter lim="800000"/>
            <a:headEnd/>
            <a:tailEnd/>
          </a:ln>
        </p:spPr>
        <p:txBody>
          <a:bodyPr>
            <a:spAutoFit/>
          </a:bodyPr>
          <a:lstStyle/>
          <a:p>
            <a:pPr algn="r"/>
            <a:r>
              <a:rPr lang="en-US" altLang="en-US" sz="1200" dirty="0">
                <a:solidFill>
                  <a:schemeClr val="tx1"/>
                </a:solidFill>
                <a:latin typeface="Times New Roman" pitchFamily="18" charset="0"/>
                <a:cs typeface="Times New Roman" pitchFamily="18" charset="0"/>
              </a:rPr>
              <a:t>Ole </a:t>
            </a:r>
            <a:r>
              <a:rPr lang="en-US" altLang="en-US" sz="1200" dirty="0" err="1">
                <a:solidFill>
                  <a:schemeClr val="tx1"/>
                </a:solidFill>
                <a:latin typeface="Times New Roman" pitchFamily="18" charset="0"/>
                <a:cs typeface="Times New Roman" pitchFamily="18" charset="0"/>
              </a:rPr>
              <a:t>Lederballe</a:t>
            </a:r>
            <a:r>
              <a:rPr lang="en-US" altLang="en-US" sz="1200" dirty="0">
                <a:solidFill>
                  <a:schemeClr val="tx1"/>
                </a:solidFill>
                <a:latin typeface="Times New Roman" pitchFamily="18" charset="0"/>
                <a:cs typeface="Times New Roman" pitchFamily="18" charset="0"/>
              </a:rPr>
              <a:t> Pedersen</a:t>
            </a:r>
            <a:r>
              <a:rPr lang="en-US" altLang="zh-CN" sz="1200" dirty="0">
                <a:solidFill>
                  <a:schemeClr val="tx1"/>
                </a:solidFill>
                <a:latin typeface="Times New Roman" pitchFamily="18" charset="0"/>
                <a:cs typeface="Times New Roman" pitchFamily="18" charset="0"/>
              </a:rPr>
              <a:t>, et al. Journal of Hypertension 2007, 25:707–712</a:t>
            </a:r>
          </a:p>
        </p:txBody>
      </p:sp>
      <p:grpSp>
        <p:nvGrpSpPr>
          <p:cNvPr id="2" name="Group 15"/>
          <p:cNvGrpSpPr>
            <a:grpSpLocks/>
          </p:cNvGrpSpPr>
          <p:nvPr/>
        </p:nvGrpSpPr>
        <p:grpSpPr bwMode="auto">
          <a:xfrm>
            <a:off x="714331" y="1583777"/>
            <a:ext cx="5681157" cy="3775944"/>
            <a:chOff x="662" y="1529"/>
            <a:chExt cx="3579" cy="2533"/>
          </a:xfrm>
        </p:grpSpPr>
        <p:sp>
          <p:nvSpPr>
            <p:cNvPr id="45070" name="Freeform 90"/>
            <p:cNvSpPr>
              <a:spLocks noEditPoints="1"/>
            </p:cNvSpPr>
            <p:nvPr/>
          </p:nvSpPr>
          <p:spPr bwMode="auto">
            <a:xfrm flipH="1">
              <a:off x="3613" y="2271"/>
              <a:ext cx="29" cy="1333"/>
            </a:xfrm>
            <a:custGeom>
              <a:avLst/>
              <a:gdLst>
                <a:gd name="T0" fmla="*/ 0 w 26"/>
                <a:gd name="T1" fmla="*/ 4 h 1488"/>
                <a:gd name="T2" fmla="*/ 27993 w 26"/>
                <a:gd name="T3" fmla="*/ 4 h 1488"/>
                <a:gd name="T4" fmla="*/ 0 w 26"/>
                <a:gd name="T5" fmla="*/ 4 h 1488"/>
                <a:gd name="T6" fmla="*/ 27993 w 26"/>
                <a:gd name="T7" fmla="*/ 4 h 1488"/>
                <a:gd name="T8" fmla="*/ 0 w 26"/>
                <a:gd name="T9" fmla="*/ 4 h 1488"/>
                <a:gd name="T10" fmla="*/ 0 w 26"/>
                <a:gd name="T11" fmla="*/ 4 h 1488"/>
                <a:gd name="T12" fmla="*/ 27993 w 26"/>
                <a:gd name="T13" fmla="*/ 4 h 1488"/>
                <a:gd name="T14" fmla="*/ 0 w 26"/>
                <a:gd name="T15" fmla="*/ 4 h 1488"/>
                <a:gd name="T16" fmla="*/ 27993 w 26"/>
                <a:gd name="T17" fmla="*/ 4 h 1488"/>
                <a:gd name="T18" fmla="*/ 0 w 26"/>
                <a:gd name="T19" fmla="*/ 4 h 1488"/>
                <a:gd name="T20" fmla="*/ 0 w 26"/>
                <a:gd name="T21" fmla="*/ 4 h 1488"/>
                <a:gd name="T22" fmla="*/ 27993 w 26"/>
                <a:gd name="T23" fmla="*/ 4 h 1488"/>
                <a:gd name="T24" fmla="*/ 0 w 26"/>
                <a:gd name="T25" fmla="*/ 4 h 1488"/>
                <a:gd name="T26" fmla="*/ 27993 w 26"/>
                <a:gd name="T27" fmla="*/ 4 h 1488"/>
                <a:gd name="T28" fmla="*/ 0 w 26"/>
                <a:gd name="T29" fmla="*/ 4 h 1488"/>
                <a:gd name="T30" fmla="*/ 0 w 26"/>
                <a:gd name="T31" fmla="*/ 4 h 1488"/>
                <a:gd name="T32" fmla="*/ 27993 w 26"/>
                <a:gd name="T33" fmla="*/ 4 h 1488"/>
                <a:gd name="T34" fmla="*/ 0 w 26"/>
                <a:gd name="T35" fmla="*/ 4 h 1488"/>
                <a:gd name="T36" fmla="*/ 27993 w 26"/>
                <a:gd name="T37" fmla="*/ 4 h 1488"/>
                <a:gd name="T38" fmla="*/ 0 w 26"/>
                <a:gd name="T39" fmla="*/ 4 h 1488"/>
                <a:gd name="T40" fmla="*/ 0 w 26"/>
                <a:gd name="T41" fmla="*/ 4 h 1488"/>
                <a:gd name="T42" fmla="*/ 27993 w 26"/>
                <a:gd name="T43" fmla="*/ 4 h 1488"/>
                <a:gd name="T44" fmla="*/ 0 w 26"/>
                <a:gd name="T45" fmla="*/ 4 h 1488"/>
                <a:gd name="T46" fmla="*/ 27993 w 26"/>
                <a:gd name="T47" fmla="*/ 4 h 1488"/>
                <a:gd name="T48" fmla="*/ 0 w 26"/>
                <a:gd name="T49" fmla="*/ 4 h 1488"/>
                <a:gd name="T50" fmla="*/ 0 w 26"/>
                <a:gd name="T51" fmla="*/ 4 h 1488"/>
                <a:gd name="T52" fmla="*/ 27993 w 26"/>
                <a:gd name="T53" fmla="*/ 4 h 1488"/>
                <a:gd name="T54" fmla="*/ 0 w 26"/>
                <a:gd name="T55" fmla="*/ 4 h 1488"/>
                <a:gd name="T56" fmla="*/ 27993 w 26"/>
                <a:gd name="T57" fmla="*/ 4 h 1488"/>
                <a:gd name="T58" fmla="*/ 0 w 26"/>
                <a:gd name="T59" fmla="*/ 4 h 1488"/>
                <a:gd name="T60" fmla="*/ 0 w 26"/>
                <a:gd name="T61" fmla="*/ 4 h 1488"/>
                <a:gd name="T62" fmla="*/ 27993 w 26"/>
                <a:gd name="T63" fmla="*/ 0 h 14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6"/>
                <a:gd name="T97" fmla="*/ 0 h 1488"/>
                <a:gd name="T98" fmla="*/ 26 w 26"/>
                <a:gd name="T99" fmla="*/ 1488 h 14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6" h="1488">
                  <a:moveTo>
                    <a:pt x="0" y="1431"/>
                  </a:moveTo>
                  <a:lnTo>
                    <a:pt x="0" y="1488"/>
                  </a:lnTo>
                  <a:lnTo>
                    <a:pt x="26" y="1488"/>
                  </a:lnTo>
                  <a:lnTo>
                    <a:pt x="26" y="1431"/>
                  </a:lnTo>
                  <a:lnTo>
                    <a:pt x="0" y="1431"/>
                  </a:lnTo>
                  <a:close/>
                  <a:moveTo>
                    <a:pt x="0" y="1313"/>
                  </a:moveTo>
                  <a:lnTo>
                    <a:pt x="0" y="1370"/>
                  </a:lnTo>
                  <a:lnTo>
                    <a:pt x="26" y="1370"/>
                  </a:lnTo>
                  <a:lnTo>
                    <a:pt x="26" y="1313"/>
                  </a:lnTo>
                  <a:lnTo>
                    <a:pt x="0" y="1313"/>
                  </a:lnTo>
                  <a:close/>
                  <a:moveTo>
                    <a:pt x="0" y="1189"/>
                  </a:moveTo>
                  <a:lnTo>
                    <a:pt x="0" y="1251"/>
                  </a:lnTo>
                  <a:lnTo>
                    <a:pt x="26" y="1251"/>
                  </a:lnTo>
                  <a:lnTo>
                    <a:pt x="26" y="1189"/>
                  </a:lnTo>
                  <a:lnTo>
                    <a:pt x="0" y="1189"/>
                  </a:lnTo>
                  <a:close/>
                  <a:moveTo>
                    <a:pt x="0" y="1071"/>
                  </a:moveTo>
                  <a:lnTo>
                    <a:pt x="0" y="1133"/>
                  </a:lnTo>
                  <a:lnTo>
                    <a:pt x="26" y="1133"/>
                  </a:lnTo>
                  <a:lnTo>
                    <a:pt x="26" y="1071"/>
                  </a:lnTo>
                  <a:lnTo>
                    <a:pt x="0" y="1071"/>
                  </a:lnTo>
                  <a:close/>
                  <a:moveTo>
                    <a:pt x="0" y="953"/>
                  </a:moveTo>
                  <a:lnTo>
                    <a:pt x="0" y="1014"/>
                  </a:lnTo>
                  <a:lnTo>
                    <a:pt x="26" y="1014"/>
                  </a:lnTo>
                  <a:lnTo>
                    <a:pt x="26" y="953"/>
                  </a:lnTo>
                  <a:lnTo>
                    <a:pt x="0" y="953"/>
                  </a:lnTo>
                  <a:close/>
                  <a:moveTo>
                    <a:pt x="0" y="834"/>
                  </a:moveTo>
                  <a:lnTo>
                    <a:pt x="0" y="891"/>
                  </a:lnTo>
                  <a:lnTo>
                    <a:pt x="26" y="891"/>
                  </a:lnTo>
                  <a:lnTo>
                    <a:pt x="26" y="834"/>
                  </a:lnTo>
                  <a:lnTo>
                    <a:pt x="0" y="834"/>
                  </a:lnTo>
                  <a:close/>
                  <a:moveTo>
                    <a:pt x="0" y="716"/>
                  </a:moveTo>
                  <a:lnTo>
                    <a:pt x="0" y="773"/>
                  </a:lnTo>
                  <a:lnTo>
                    <a:pt x="26" y="773"/>
                  </a:lnTo>
                  <a:lnTo>
                    <a:pt x="26" y="716"/>
                  </a:lnTo>
                  <a:lnTo>
                    <a:pt x="0" y="716"/>
                  </a:lnTo>
                  <a:close/>
                  <a:moveTo>
                    <a:pt x="0" y="598"/>
                  </a:moveTo>
                  <a:lnTo>
                    <a:pt x="0" y="654"/>
                  </a:lnTo>
                  <a:lnTo>
                    <a:pt x="26" y="654"/>
                  </a:lnTo>
                  <a:lnTo>
                    <a:pt x="26" y="598"/>
                  </a:lnTo>
                  <a:lnTo>
                    <a:pt x="0" y="598"/>
                  </a:lnTo>
                  <a:close/>
                  <a:moveTo>
                    <a:pt x="0" y="474"/>
                  </a:moveTo>
                  <a:lnTo>
                    <a:pt x="0" y="536"/>
                  </a:lnTo>
                  <a:lnTo>
                    <a:pt x="26" y="536"/>
                  </a:lnTo>
                  <a:lnTo>
                    <a:pt x="26" y="474"/>
                  </a:lnTo>
                  <a:lnTo>
                    <a:pt x="0" y="474"/>
                  </a:lnTo>
                  <a:close/>
                  <a:moveTo>
                    <a:pt x="0" y="356"/>
                  </a:moveTo>
                  <a:lnTo>
                    <a:pt x="0" y="417"/>
                  </a:lnTo>
                  <a:lnTo>
                    <a:pt x="26" y="417"/>
                  </a:lnTo>
                  <a:lnTo>
                    <a:pt x="26" y="356"/>
                  </a:lnTo>
                  <a:lnTo>
                    <a:pt x="0" y="356"/>
                  </a:lnTo>
                  <a:close/>
                  <a:moveTo>
                    <a:pt x="0" y="237"/>
                  </a:moveTo>
                  <a:lnTo>
                    <a:pt x="0" y="299"/>
                  </a:lnTo>
                  <a:lnTo>
                    <a:pt x="26" y="299"/>
                  </a:lnTo>
                  <a:lnTo>
                    <a:pt x="26" y="237"/>
                  </a:lnTo>
                  <a:lnTo>
                    <a:pt x="0" y="237"/>
                  </a:lnTo>
                  <a:close/>
                  <a:moveTo>
                    <a:pt x="0" y="119"/>
                  </a:moveTo>
                  <a:lnTo>
                    <a:pt x="0" y="181"/>
                  </a:lnTo>
                  <a:lnTo>
                    <a:pt x="26" y="181"/>
                  </a:lnTo>
                  <a:lnTo>
                    <a:pt x="26" y="119"/>
                  </a:lnTo>
                  <a:lnTo>
                    <a:pt x="0" y="119"/>
                  </a:lnTo>
                  <a:close/>
                  <a:moveTo>
                    <a:pt x="0" y="0"/>
                  </a:moveTo>
                  <a:lnTo>
                    <a:pt x="0" y="57"/>
                  </a:lnTo>
                  <a:lnTo>
                    <a:pt x="26" y="57"/>
                  </a:lnTo>
                  <a:lnTo>
                    <a:pt x="26" y="0"/>
                  </a:lnTo>
                  <a:lnTo>
                    <a:pt x="0" y="0"/>
                  </a:lnTo>
                  <a:close/>
                </a:path>
              </a:pathLst>
            </a:custGeom>
            <a:solidFill>
              <a:srgbClr val="FFC000"/>
            </a:solidFill>
            <a:ln w="3175">
              <a:solidFill>
                <a:srgbClr val="FFC000"/>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071" name="Rectangle 16"/>
            <p:cNvSpPr>
              <a:spLocks noChangeArrowheads="1"/>
            </p:cNvSpPr>
            <p:nvPr/>
          </p:nvSpPr>
          <p:spPr bwMode="auto">
            <a:xfrm flipV="1">
              <a:off x="1182" y="2291"/>
              <a:ext cx="2424" cy="1314"/>
            </a:xfrm>
            <a:prstGeom prst="rect">
              <a:avLst/>
            </a:prstGeom>
            <a:solidFill>
              <a:srgbClr val="92D050"/>
            </a:solidFill>
            <a:ln w="9525">
              <a:noFill/>
              <a:miter lim="800000"/>
              <a:headEnd/>
              <a:tailEnd/>
            </a:ln>
          </p:spPr>
          <p:txBody>
            <a:bodyPr wrap="none" anchor="ct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06" name="Freeform 18"/>
            <p:cNvSpPr>
              <a:spLocks/>
            </p:cNvSpPr>
            <p:nvPr/>
          </p:nvSpPr>
          <p:spPr bwMode="auto">
            <a:xfrm>
              <a:off x="3610" y="2609"/>
              <a:ext cx="499" cy="907"/>
            </a:xfrm>
            <a:custGeom>
              <a:avLst/>
              <a:gdLst/>
              <a:ahLst/>
              <a:cxnLst>
                <a:cxn ang="0">
                  <a:pos x="0" y="0"/>
                </a:cxn>
                <a:cxn ang="0">
                  <a:pos x="136" y="317"/>
                </a:cxn>
                <a:cxn ang="0">
                  <a:pos x="227" y="725"/>
                </a:cxn>
                <a:cxn ang="0">
                  <a:pos x="363" y="907"/>
                </a:cxn>
                <a:cxn ang="0">
                  <a:pos x="499" y="725"/>
                </a:cxn>
              </a:cxnLst>
              <a:rect l="0" t="0" r="r" b="b"/>
              <a:pathLst>
                <a:path w="499" h="907">
                  <a:moveTo>
                    <a:pt x="0" y="0"/>
                  </a:moveTo>
                  <a:lnTo>
                    <a:pt x="136" y="317"/>
                  </a:lnTo>
                  <a:lnTo>
                    <a:pt x="227" y="725"/>
                  </a:lnTo>
                  <a:lnTo>
                    <a:pt x="363" y="907"/>
                  </a:lnTo>
                  <a:lnTo>
                    <a:pt x="499" y="725"/>
                  </a:lnTo>
                </a:path>
              </a:pathLst>
            </a:custGeom>
            <a:noFill/>
            <a:ln w="28575" cmpd="sng">
              <a:solidFill>
                <a:srgbClr val="FFCC66"/>
              </a:solidFill>
              <a:round/>
              <a:headEnd/>
              <a:tailEnd/>
            </a:ln>
            <a:effectLst/>
          </p:spPr>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74" name="Rectangle 20"/>
            <p:cNvSpPr>
              <a:spLocks noChangeArrowheads="1"/>
            </p:cNvSpPr>
            <p:nvPr/>
          </p:nvSpPr>
          <p:spPr bwMode="auto">
            <a:xfrm>
              <a:off x="1179" y="1597"/>
              <a:ext cx="15" cy="2100"/>
            </a:xfrm>
            <a:prstGeom prst="rect">
              <a:avLst/>
            </a:prstGeom>
            <a:solidFill>
              <a:schemeClr val="bg1"/>
            </a:solidFill>
            <a:ln w="9525">
              <a:solidFill>
                <a:schemeClr val="bg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75" name="Freeform 21"/>
            <p:cNvSpPr>
              <a:spLocks/>
            </p:cNvSpPr>
            <p:nvPr/>
          </p:nvSpPr>
          <p:spPr bwMode="auto">
            <a:xfrm>
              <a:off x="1179" y="1597"/>
              <a:ext cx="15" cy="2100"/>
            </a:xfrm>
            <a:custGeom>
              <a:avLst/>
              <a:gdLst>
                <a:gd name="T0" fmla="*/ 0 w 15"/>
                <a:gd name="T1" fmla="*/ 0 h 2100"/>
                <a:gd name="T2" fmla="*/ 0 w 15"/>
                <a:gd name="T3" fmla="*/ 2100 h 2100"/>
                <a:gd name="T4" fmla="*/ 15 w 15"/>
                <a:gd name="T5" fmla="*/ 2100 h 2100"/>
                <a:gd name="T6" fmla="*/ 15 w 15"/>
                <a:gd name="T7" fmla="*/ 0 h 2100"/>
                <a:gd name="T8" fmla="*/ 0 60000 65536"/>
                <a:gd name="T9" fmla="*/ 0 60000 65536"/>
                <a:gd name="T10" fmla="*/ 0 60000 65536"/>
                <a:gd name="T11" fmla="*/ 0 60000 65536"/>
                <a:gd name="T12" fmla="*/ 0 w 15"/>
                <a:gd name="T13" fmla="*/ 0 h 2100"/>
                <a:gd name="T14" fmla="*/ 15 w 15"/>
                <a:gd name="T15" fmla="*/ 2100 h 2100"/>
              </a:gdLst>
              <a:ahLst/>
              <a:cxnLst>
                <a:cxn ang="T8">
                  <a:pos x="T0" y="T1"/>
                </a:cxn>
                <a:cxn ang="T9">
                  <a:pos x="T2" y="T3"/>
                </a:cxn>
                <a:cxn ang="T10">
                  <a:pos x="T4" y="T5"/>
                </a:cxn>
                <a:cxn ang="T11">
                  <a:pos x="T6" y="T7"/>
                </a:cxn>
              </a:cxnLst>
              <a:rect l="T12" t="T13" r="T14" b="T15"/>
              <a:pathLst>
                <a:path w="15" h="2100">
                  <a:moveTo>
                    <a:pt x="0" y="0"/>
                  </a:moveTo>
                  <a:lnTo>
                    <a:pt x="0" y="2100"/>
                  </a:lnTo>
                  <a:lnTo>
                    <a:pt x="15" y="2100"/>
                  </a:lnTo>
                  <a:lnTo>
                    <a:pt x="15" y="0"/>
                  </a:lnTo>
                </a:path>
              </a:pathLst>
            </a:custGeom>
            <a:solidFill>
              <a:schemeClr val="tx1"/>
            </a:solidFill>
            <a:ln w="9525">
              <a:solidFill>
                <a:schemeClr val="bg1"/>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076" name="Rectangle 22"/>
            <p:cNvSpPr>
              <a:spLocks noChangeArrowheads="1"/>
            </p:cNvSpPr>
            <p:nvPr/>
          </p:nvSpPr>
          <p:spPr bwMode="auto">
            <a:xfrm>
              <a:off x="1096" y="1618"/>
              <a:ext cx="83" cy="15"/>
            </a:xfrm>
            <a:prstGeom prst="rect">
              <a:avLst/>
            </a:prstGeom>
            <a:solidFill>
              <a:schemeClr val="bg1"/>
            </a:solidFill>
            <a:ln w="9525">
              <a:solidFill>
                <a:schemeClr val="bg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77" name="Freeform 23"/>
            <p:cNvSpPr>
              <a:spLocks/>
            </p:cNvSpPr>
            <p:nvPr/>
          </p:nvSpPr>
          <p:spPr bwMode="auto">
            <a:xfrm>
              <a:off x="1096" y="1618"/>
              <a:ext cx="83" cy="15"/>
            </a:xfrm>
            <a:custGeom>
              <a:avLst/>
              <a:gdLst>
                <a:gd name="T0" fmla="*/ 0 w 83"/>
                <a:gd name="T1" fmla="*/ 15 h 15"/>
                <a:gd name="T2" fmla="*/ 83 w 83"/>
                <a:gd name="T3" fmla="*/ 15 h 15"/>
                <a:gd name="T4" fmla="*/ 83 w 83"/>
                <a:gd name="T5" fmla="*/ 0 h 15"/>
                <a:gd name="T6" fmla="*/ 0 w 83"/>
                <a:gd name="T7" fmla="*/ 0 h 15"/>
                <a:gd name="T8" fmla="*/ 0 60000 65536"/>
                <a:gd name="T9" fmla="*/ 0 60000 65536"/>
                <a:gd name="T10" fmla="*/ 0 60000 65536"/>
                <a:gd name="T11" fmla="*/ 0 60000 65536"/>
                <a:gd name="T12" fmla="*/ 0 w 83"/>
                <a:gd name="T13" fmla="*/ 0 h 15"/>
                <a:gd name="T14" fmla="*/ 83 w 83"/>
                <a:gd name="T15" fmla="*/ 15 h 15"/>
              </a:gdLst>
              <a:ahLst/>
              <a:cxnLst>
                <a:cxn ang="T8">
                  <a:pos x="T0" y="T1"/>
                </a:cxn>
                <a:cxn ang="T9">
                  <a:pos x="T2" y="T3"/>
                </a:cxn>
                <a:cxn ang="T10">
                  <a:pos x="T4" y="T5"/>
                </a:cxn>
                <a:cxn ang="T11">
                  <a:pos x="T6" y="T7"/>
                </a:cxn>
              </a:cxnLst>
              <a:rect l="T12" t="T13" r="T14" b="T15"/>
              <a:pathLst>
                <a:path w="83" h="15">
                  <a:moveTo>
                    <a:pt x="0" y="15"/>
                  </a:moveTo>
                  <a:lnTo>
                    <a:pt x="83" y="15"/>
                  </a:lnTo>
                  <a:lnTo>
                    <a:pt x="83" y="0"/>
                  </a:lnTo>
                  <a:lnTo>
                    <a:pt x="0" y="0"/>
                  </a:lnTo>
                </a:path>
              </a:pathLst>
            </a:custGeom>
            <a:solidFill>
              <a:schemeClr val="tx1"/>
            </a:solidFill>
            <a:ln w="9525">
              <a:solidFill>
                <a:schemeClr val="bg1"/>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078" name="Rectangle 24"/>
            <p:cNvSpPr>
              <a:spLocks noChangeArrowheads="1"/>
            </p:cNvSpPr>
            <p:nvPr/>
          </p:nvSpPr>
          <p:spPr bwMode="auto">
            <a:xfrm>
              <a:off x="1096" y="1948"/>
              <a:ext cx="83" cy="11"/>
            </a:xfrm>
            <a:prstGeom prst="rect">
              <a:avLst/>
            </a:prstGeom>
            <a:solidFill>
              <a:schemeClr val="bg1"/>
            </a:solidFill>
            <a:ln w="19050">
              <a:solidFill>
                <a:schemeClr val="bg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79" name="Rectangle 25"/>
            <p:cNvSpPr>
              <a:spLocks noChangeArrowheads="1"/>
            </p:cNvSpPr>
            <p:nvPr/>
          </p:nvSpPr>
          <p:spPr bwMode="auto">
            <a:xfrm>
              <a:off x="1101" y="2281"/>
              <a:ext cx="3004" cy="29"/>
            </a:xfrm>
            <a:prstGeom prst="rect">
              <a:avLst/>
            </a:prstGeom>
            <a:solidFill>
              <a:srgbClr val="000000"/>
            </a:solidFill>
            <a:ln w="9525">
              <a:solidFill>
                <a:schemeClr val="bg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80" name="Rectangle 27"/>
            <p:cNvSpPr>
              <a:spLocks noChangeArrowheads="1"/>
            </p:cNvSpPr>
            <p:nvPr/>
          </p:nvSpPr>
          <p:spPr bwMode="auto">
            <a:xfrm>
              <a:off x="1096" y="2627"/>
              <a:ext cx="83" cy="15"/>
            </a:xfrm>
            <a:prstGeom prst="rect">
              <a:avLst/>
            </a:prstGeom>
            <a:solidFill>
              <a:schemeClr val="bg1"/>
            </a:solidFill>
            <a:ln w="9525">
              <a:solidFill>
                <a:schemeClr val="bg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81" name="Freeform 28"/>
            <p:cNvSpPr>
              <a:spLocks/>
            </p:cNvSpPr>
            <p:nvPr/>
          </p:nvSpPr>
          <p:spPr bwMode="auto">
            <a:xfrm>
              <a:off x="1096" y="2627"/>
              <a:ext cx="83" cy="15"/>
            </a:xfrm>
            <a:custGeom>
              <a:avLst/>
              <a:gdLst>
                <a:gd name="T0" fmla="*/ 0 w 83"/>
                <a:gd name="T1" fmla="*/ 15 h 15"/>
                <a:gd name="T2" fmla="*/ 83 w 83"/>
                <a:gd name="T3" fmla="*/ 15 h 15"/>
                <a:gd name="T4" fmla="*/ 83 w 83"/>
                <a:gd name="T5" fmla="*/ 0 h 15"/>
                <a:gd name="T6" fmla="*/ 0 w 83"/>
                <a:gd name="T7" fmla="*/ 0 h 15"/>
                <a:gd name="T8" fmla="*/ 0 60000 65536"/>
                <a:gd name="T9" fmla="*/ 0 60000 65536"/>
                <a:gd name="T10" fmla="*/ 0 60000 65536"/>
                <a:gd name="T11" fmla="*/ 0 60000 65536"/>
                <a:gd name="T12" fmla="*/ 0 w 83"/>
                <a:gd name="T13" fmla="*/ 0 h 15"/>
                <a:gd name="T14" fmla="*/ 83 w 83"/>
                <a:gd name="T15" fmla="*/ 15 h 15"/>
              </a:gdLst>
              <a:ahLst/>
              <a:cxnLst>
                <a:cxn ang="T8">
                  <a:pos x="T0" y="T1"/>
                </a:cxn>
                <a:cxn ang="T9">
                  <a:pos x="T2" y="T3"/>
                </a:cxn>
                <a:cxn ang="T10">
                  <a:pos x="T4" y="T5"/>
                </a:cxn>
                <a:cxn ang="T11">
                  <a:pos x="T6" y="T7"/>
                </a:cxn>
              </a:cxnLst>
              <a:rect l="T12" t="T13" r="T14" b="T15"/>
              <a:pathLst>
                <a:path w="83" h="15">
                  <a:moveTo>
                    <a:pt x="0" y="15"/>
                  </a:moveTo>
                  <a:lnTo>
                    <a:pt x="83" y="15"/>
                  </a:lnTo>
                  <a:lnTo>
                    <a:pt x="83" y="0"/>
                  </a:lnTo>
                  <a:lnTo>
                    <a:pt x="0" y="0"/>
                  </a:lnTo>
                </a:path>
              </a:pathLst>
            </a:custGeom>
            <a:solidFill>
              <a:schemeClr val="tx1"/>
            </a:solidFill>
            <a:ln w="9525">
              <a:solidFill>
                <a:schemeClr val="bg1"/>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082" name="Rectangle 29"/>
            <p:cNvSpPr>
              <a:spLocks noChangeArrowheads="1"/>
            </p:cNvSpPr>
            <p:nvPr/>
          </p:nvSpPr>
          <p:spPr bwMode="auto">
            <a:xfrm>
              <a:off x="1096" y="2966"/>
              <a:ext cx="83" cy="16"/>
            </a:xfrm>
            <a:prstGeom prst="rect">
              <a:avLst/>
            </a:prstGeom>
            <a:solidFill>
              <a:schemeClr val="tx1"/>
            </a:solidFill>
            <a:ln w="9525">
              <a:solidFill>
                <a:schemeClr val="tx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83" name="Freeform 30"/>
            <p:cNvSpPr>
              <a:spLocks/>
            </p:cNvSpPr>
            <p:nvPr/>
          </p:nvSpPr>
          <p:spPr bwMode="auto">
            <a:xfrm>
              <a:off x="1096" y="2966"/>
              <a:ext cx="83" cy="16"/>
            </a:xfrm>
            <a:custGeom>
              <a:avLst/>
              <a:gdLst>
                <a:gd name="T0" fmla="*/ 0 w 83"/>
                <a:gd name="T1" fmla="*/ 16 h 16"/>
                <a:gd name="T2" fmla="*/ 83 w 83"/>
                <a:gd name="T3" fmla="*/ 16 h 16"/>
                <a:gd name="T4" fmla="*/ 83 w 83"/>
                <a:gd name="T5" fmla="*/ 0 h 16"/>
                <a:gd name="T6" fmla="*/ 0 w 83"/>
                <a:gd name="T7" fmla="*/ 0 h 16"/>
                <a:gd name="T8" fmla="*/ 0 60000 65536"/>
                <a:gd name="T9" fmla="*/ 0 60000 65536"/>
                <a:gd name="T10" fmla="*/ 0 60000 65536"/>
                <a:gd name="T11" fmla="*/ 0 60000 65536"/>
                <a:gd name="T12" fmla="*/ 0 w 83"/>
                <a:gd name="T13" fmla="*/ 0 h 16"/>
                <a:gd name="T14" fmla="*/ 83 w 83"/>
                <a:gd name="T15" fmla="*/ 16 h 16"/>
              </a:gdLst>
              <a:ahLst/>
              <a:cxnLst>
                <a:cxn ang="T8">
                  <a:pos x="T0" y="T1"/>
                </a:cxn>
                <a:cxn ang="T9">
                  <a:pos x="T2" y="T3"/>
                </a:cxn>
                <a:cxn ang="T10">
                  <a:pos x="T4" y="T5"/>
                </a:cxn>
                <a:cxn ang="T11">
                  <a:pos x="T6" y="T7"/>
                </a:cxn>
              </a:cxnLst>
              <a:rect l="T12" t="T13" r="T14" b="T15"/>
              <a:pathLst>
                <a:path w="83" h="16">
                  <a:moveTo>
                    <a:pt x="0" y="16"/>
                  </a:moveTo>
                  <a:lnTo>
                    <a:pt x="83" y="16"/>
                  </a:lnTo>
                  <a:lnTo>
                    <a:pt x="83" y="0"/>
                  </a:lnTo>
                  <a:lnTo>
                    <a:pt x="0" y="0"/>
                  </a:lnTo>
                </a:path>
              </a:pathLst>
            </a:custGeom>
            <a:solidFill>
              <a:schemeClr val="tx1"/>
            </a:solidFill>
            <a:ln w="9525">
              <a:solidFill>
                <a:schemeClr val="bg1"/>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084" name="Rectangle 31"/>
            <p:cNvSpPr>
              <a:spLocks noChangeArrowheads="1"/>
            </p:cNvSpPr>
            <p:nvPr/>
          </p:nvSpPr>
          <p:spPr bwMode="auto">
            <a:xfrm>
              <a:off x="1096" y="3296"/>
              <a:ext cx="83" cy="15"/>
            </a:xfrm>
            <a:prstGeom prst="rect">
              <a:avLst/>
            </a:prstGeom>
            <a:solidFill>
              <a:schemeClr val="bg1"/>
            </a:solidFill>
            <a:ln w="9525">
              <a:solidFill>
                <a:schemeClr val="bg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85" name="Freeform 32"/>
            <p:cNvSpPr>
              <a:spLocks/>
            </p:cNvSpPr>
            <p:nvPr/>
          </p:nvSpPr>
          <p:spPr bwMode="auto">
            <a:xfrm>
              <a:off x="1096" y="3296"/>
              <a:ext cx="83" cy="15"/>
            </a:xfrm>
            <a:custGeom>
              <a:avLst/>
              <a:gdLst>
                <a:gd name="T0" fmla="*/ 0 w 83"/>
                <a:gd name="T1" fmla="*/ 15 h 15"/>
                <a:gd name="T2" fmla="*/ 83 w 83"/>
                <a:gd name="T3" fmla="*/ 15 h 15"/>
                <a:gd name="T4" fmla="*/ 83 w 83"/>
                <a:gd name="T5" fmla="*/ 0 h 15"/>
                <a:gd name="T6" fmla="*/ 0 w 83"/>
                <a:gd name="T7" fmla="*/ 0 h 15"/>
                <a:gd name="T8" fmla="*/ 0 60000 65536"/>
                <a:gd name="T9" fmla="*/ 0 60000 65536"/>
                <a:gd name="T10" fmla="*/ 0 60000 65536"/>
                <a:gd name="T11" fmla="*/ 0 60000 65536"/>
                <a:gd name="T12" fmla="*/ 0 w 83"/>
                <a:gd name="T13" fmla="*/ 0 h 15"/>
                <a:gd name="T14" fmla="*/ 83 w 83"/>
                <a:gd name="T15" fmla="*/ 15 h 15"/>
              </a:gdLst>
              <a:ahLst/>
              <a:cxnLst>
                <a:cxn ang="T8">
                  <a:pos x="T0" y="T1"/>
                </a:cxn>
                <a:cxn ang="T9">
                  <a:pos x="T2" y="T3"/>
                </a:cxn>
                <a:cxn ang="T10">
                  <a:pos x="T4" y="T5"/>
                </a:cxn>
                <a:cxn ang="T11">
                  <a:pos x="T6" y="T7"/>
                </a:cxn>
              </a:cxnLst>
              <a:rect l="T12" t="T13" r="T14" b="T15"/>
              <a:pathLst>
                <a:path w="83" h="15">
                  <a:moveTo>
                    <a:pt x="0" y="15"/>
                  </a:moveTo>
                  <a:lnTo>
                    <a:pt x="83" y="15"/>
                  </a:lnTo>
                  <a:lnTo>
                    <a:pt x="83" y="0"/>
                  </a:lnTo>
                  <a:lnTo>
                    <a:pt x="0" y="0"/>
                  </a:lnTo>
                </a:path>
              </a:pathLst>
            </a:custGeom>
            <a:solidFill>
              <a:schemeClr val="tx1"/>
            </a:solidFill>
            <a:ln w="9525">
              <a:solidFill>
                <a:schemeClr val="bg1"/>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086" name="Rectangle 33"/>
            <p:cNvSpPr>
              <a:spLocks noChangeArrowheads="1"/>
            </p:cNvSpPr>
            <p:nvPr/>
          </p:nvSpPr>
          <p:spPr bwMode="auto">
            <a:xfrm>
              <a:off x="1106" y="3615"/>
              <a:ext cx="2502" cy="15"/>
            </a:xfrm>
            <a:prstGeom prst="rect">
              <a:avLst/>
            </a:prstGeom>
            <a:solidFill>
              <a:schemeClr val="bg1"/>
            </a:solidFill>
            <a:ln w="9525">
              <a:solidFill>
                <a:schemeClr val="bg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87" name="Freeform 34"/>
            <p:cNvSpPr>
              <a:spLocks/>
            </p:cNvSpPr>
            <p:nvPr/>
          </p:nvSpPr>
          <p:spPr bwMode="auto">
            <a:xfrm>
              <a:off x="1106" y="3615"/>
              <a:ext cx="2502" cy="15"/>
            </a:xfrm>
            <a:custGeom>
              <a:avLst/>
              <a:gdLst>
                <a:gd name="T0" fmla="*/ 0 w 2502"/>
                <a:gd name="T1" fmla="*/ 15 h 15"/>
                <a:gd name="T2" fmla="*/ 2502 w 2502"/>
                <a:gd name="T3" fmla="*/ 15 h 15"/>
                <a:gd name="T4" fmla="*/ 2502 w 2502"/>
                <a:gd name="T5" fmla="*/ 0 h 15"/>
                <a:gd name="T6" fmla="*/ 0 w 2502"/>
                <a:gd name="T7" fmla="*/ 0 h 15"/>
                <a:gd name="T8" fmla="*/ 0 60000 65536"/>
                <a:gd name="T9" fmla="*/ 0 60000 65536"/>
                <a:gd name="T10" fmla="*/ 0 60000 65536"/>
                <a:gd name="T11" fmla="*/ 0 60000 65536"/>
                <a:gd name="T12" fmla="*/ 0 w 2502"/>
                <a:gd name="T13" fmla="*/ 0 h 15"/>
                <a:gd name="T14" fmla="*/ 2502 w 2502"/>
                <a:gd name="T15" fmla="*/ 15 h 15"/>
              </a:gdLst>
              <a:ahLst/>
              <a:cxnLst>
                <a:cxn ang="T8">
                  <a:pos x="T0" y="T1"/>
                </a:cxn>
                <a:cxn ang="T9">
                  <a:pos x="T2" y="T3"/>
                </a:cxn>
                <a:cxn ang="T10">
                  <a:pos x="T4" y="T5"/>
                </a:cxn>
                <a:cxn ang="T11">
                  <a:pos x="T6" y="T7"/>
                </a:cxn>
              </a:cxnLst>
              <a:rect l="T12" t="T13" r="T14" b="T15"/>
              <a:pathLst>
                <a:path w="2502" h="15">
                  <a:moveTo>
                    <a:pt x="0" y="15"/>
                  </a:moveTo>
                  <a:lnTo>
                    <a:pt x="2502" y="15"/>
                  </a:lnTo>
                  <a:lnTo>
                    <a:pt x="2502" y="0"/>
                  </a:lnTo>
                  <a:lnTo>
                    <a:pt x="0" y="0"/>
                  </a:lnTo>
                </a:path>
              </a:pathLst>
            </a:custGeom>
            <a:solidFill>
              <a:schemeClr val="tx1"/>
            </a:solidFill>
            <a:ln w="9525">
              <a:solidFill>
                <a:schemeClr val="tx1"/>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088" name="Rectangle 35"/>
            <p:cNvSpPr>
              <a:spLocks noChangeArrowheads="1"/>
            </p:cNvSpPr>
            <p:nvPr/>
          </p:nvSpPr>
          <p:spPr bwMode="auto">
            <a:xfrm>
              <a:off x="1390" y="3615"/>
              <a:ext cx="15" cy="77"/>
            </a:xfrm>
            <a:prstGeom prst="rect">
              <a:avLst/>
            </a:prstGeom>
            <a:solidFill>
              <a:schemeClr val="bg1"/>
            </a:solidFill>
            <a:ln w="9525">
              <a:solidFill>
                <a:schemeClr val="bg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89" name="Freeform 36"/>
            <p:cNvSpPr>
              <a:spLocks/>
            </p:cNvSpPr>
            <p:nvPr/>
          </p:nvSpPr>
          <p:spPr bwMode="auto">
            <a:xfrm>
              <a:off x="1390" y="3615"/>
              <a:ext cx="15" cy="77"/>
            </a:xfrm>
            <a:custGeom>
              <a:avLst/>
              <a:gdLst>
                <a:gd name="T0" fmla="*/ 15 w 15"/>
                <a:gd name="T1" fmla="*/ 77 h 77"/>
                <a:gd name="T2" fmla="*/ 15 w 15"/>
                <a:gd name="T3" fmla="*/ 0 h 77"/>
                <a:gd name="T4" fmla="*/ 0 w 15"/>
                <a:gd name="T5" fmla="*/ 0 h 77"/>
                <a:gd name="T6" fmla="*/ 0 w 15"/>
                <a:gd name="T7" fmla="*/ 77 h 77"/>
                <a:gd name="T8" fmla="*/ 0 60000 65536"/>
                <a:gd name="T9" fmla="*/ 0 60000 65536"/>
                <a:gd name="T10" fmla="*/ 0 60000 65536"/>
                <a:gd name="T11" fmla="*/ 0 60000 65536"/>
                <a:gd name="T12" fmla="*/ 0 w 15"/>
                <a:gd name="T13" fmla="*/ 0 h 77"/>
                <a:gd name="T14" fmla="*/ 15 w 15"/>
                <a:gd name="T15" fmla="*/ 77 h 77"/>
              </a:gdLst>
              <a:ahLst/>
              <a:cxnLst>
                <a:cxn ang="T8">
                  <a:pos x="T0" y="T1"/>
                </a:cxn>
                <a:cxn ang="T9">
                  <a:pos x="T2" y="T3"/>
                </a:cxn>
                <a:cxn ang="T10">
                  <a:pos x="T4" y="T5"/>
                </a:cxn>
                <a:cxn ang="T11">
                  <a:pos x="T6" y="T7"/>
                </a:cxn>
              </a:cxnLst>
              <a:rect l="T12" t="T13" r="T14" b="T15"/>
              <a:pathLst>
                <a:path w="15" h="77">
                  <a:moveTo>
                    <a:pt x="15" y="77"/>
                  </a:moveTo>
                  <a:lnTo>
                    <a:pt x="15" y="0"/>
                  </a:lnTo>
                  <a:lnTo>
                    <a:pt x="0" y="0"/>
                  </a:lnTo>
                  <a:lnTo>
                    <a:pt x="0" y="77"/>
                  </a:lnTo>
                </a:path>
              </a:pathLst>
            </a:custGeom>
            <a:solidFill>
              <a:schemeClr val="tx1"/>
            </a:solidFill>
            <a:ln w="9525">
              <a:solidFill>
                <a:schemeClr val="tx1"/>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090" name="Rectangle 37"/>
            <p:cNvSpPr>
              <a:spLocks noChangeArrowheads="1"/>
            </p:cNvSpPr>
            <p:nvPr/>
          </p:nvSpPr>
          <p:spPr bwMode="auto">
            <a:xfrm>
              <a:off x="1951" y="3615"/>
              <a:ext cx="15" cy="77"/>
            </a:xfrm>
            <a:prstGeom prst="rect">
              <a:avLst/>
            </a:prstGeom>
            <a:solidFill>
              <a:schemeClr val="bg1"/>
            </a:solidFill>
            <a:ln w="9525">
              <a:solidFill>
                <a:schemeClr val="bg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91" name="Freeform 38"/>
            <p:cNvSpPr>
              <a:spLocks/>
            </p:cNvSpPr>
            <p:nvPr/>
          </p:nvSpPr>
          <p:spPr bwMode="auto">
            <a:xfrm>
              <a:off x="1951" y="3615"/>
              <a:ext cx="15" cy="77"/>
            </a:xfrm>
            <a:custGeom>
              <a:avLst/>
              <a:gdLst>
                <a:gd name="T0" fmla="*/ 15 w 15"/>
                <a:gd name="T1" fmla="*/ 77 h 77"/>
                <a:gd name="T2" fmla="*/ 15 w 15"/>
                <a:gd name="T3" fmla="*/ 0 h 77"/>
                <a:gd name="T4" fmla="*/ 0 w 15"/>
                <a:gd name="T5" fmla="*/ 0 h 77"/>
                <a:gd name="T6" fmla="*/ 0 w 15"/>
                <a:gd name="T7" fmla="*/ 77 h 77"/>
                <a:gd name="T8" fmla="*/ 0 60000 65536"/>
                <a:gd name="T9" fmla="*/ 0 60000 65536"/>
                <a:gd name="T10" fmla="*/ 0 60000 65536"/>
                <a:gd name="T11" fmla="*/ 0 60000 65536"/>
                <a:gd name="T12" fmla="*/ 0 w 15"/>
                <a:gd name="T13" fmla="*/ 0 h 77"/>
                <a:gd name="T14" fmla="*/ 15 w 15"/>
                <a:gd name="T15" fmla="*/ 77 h 77"/>
              </a:gdLst>
              <a:ahLst/>
              <a:cxnLst>
                <a:cxn ang="T8">
                  <a:pos x="T0" y="T1"/>
                </a:cxn>
                <a:cxn ang="T9">
                  <a:pos x="T2" y="T3"/>
                </a:cxn>
                <a:cxn ang="T10">
                  <a:pos x="T4" y="T5"/>
                </a:cxn>
                <a:cxn ang="T11">
                  <a:pos x="T6" y="T7"/>
                </a:cxn>
              </a:cxnLst>
              <a:rect l="T12" t="T13" r="T14" b="T15"/>
              <a:pathLst>
                <a:path w="15" h="77">
                  <a:moveTo>
                    <a:pt x="15" y="77"/>
                  </a:moveTo>
                  <a:lnTo>
                    <a:pt x="15" y="0"/>
                  </a:lnTo>
                  <a:lnTo>
                    <a:pt x="0" y="0"/>
                  </a:lnTo>
                  <a:lnTo>
                    <a:pt x="0" y="77"/>
                  </a:lnTo>
                </a:path>
              </a:pathLst>
            </a:custGeom>
            <a:solidFill>
              <a:schemeClr val="tx1"/>
            </a:solidFill>
            <a:ln w="9525">
              <a:solidFill>
                <a:schemeClr val="tx1"/>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092" name="Rectangle 39"/>
            <p:cNvSpPr>
              <a:spLocks noChangeArrowheads="1"/>
            </p:cNvSpPr>
            <p:nvPr/>
          </p:nvSpPr>
          <p:spPr bwMode="auto">
            <a:xfrm>
              <a:off x="2542" y="3615"/>
              <a:ext cx="16" cy="77"/>
            </a:xfrm>
            <a:prstGeom prst="rect">
              <a:avLst/>
            </a:prstGeom>
            <a:solidFill>
              <a:schemeClr val="bg1"/>
            </a:solidFill>
            <a:ln w="9525">
              <a:solidFill>
                <a:schemeClr val="bg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93" name="Freeform 40"/>
            <p:cNvSpPr>
              <a:spLocks/>
            </p:cNvSpPr>
            <p:nvPr/>
          </p:nvSpPr>
          <p:spPr bwMode="auto">
            <a:xfrm>
              <a:off x="2542" y="3615"/>
              <a:ext cx="16" cy="77"/>
            </a:xfrm>
            <a:custGeom>
              <a:avLst/>
              <a:gdLst>
                <a:gd name="T0" fmla="*/ 16 w 16"/>
                <a:gd name="T1" fmla="*/ 77 h 77"/>
                <a:gd name="T2" fmla="*/ 16 w 16"/>
                <a:gd name="T3" fmla="*/ 0 h 77"/>
                <a:gd name="T4" fmla="*/ 0 w 16"/>
                <a:gd name="T5" fmla="*/ 0 h 77"/>
                <a:gd name="T6" fmla="*/ 0 w 16"/>
                <a:gd name="T7" fmla="*/ 77 h 77"/>
                <a:gd name="T8" fmla="*/ 0 60000 65536"/>
                <a:gd name="T9" fmla="*/ 0 60000 65536"/>
                <a:gd name="T10" fmla="*/ 0 60000 65536"/>
                <a:gd name="T11" fmla="*/ 0 60000 65536"/>
                <a:gd name="T12" fmla="*/ 0 w 16"/>
                <a:gd name="T13" fmla="*/ 0 h 77"/>
                <a:gd name="T14" fmla="*/ 16 w 16"/>
                <a:gd name="T15" fmla="*/ 77 h 77"/>
              </a:gdLst>
              <a:ahLst/>
              <a:cxnLst>
                <a:cxn ang="T8">
                  <a:pos x="T0" y="T1"/>
                </a:cxn>
                <a:cxn ang="T9">
                  <a:pos x="T2" y="T3"/>
                </a:cxn>
                <a:cxn ang="T10">
                  <a:pos x="T4" y="T5"/>
                </a:cxn>
                <a:cxn ang="T11">
                  <a:pos x="T6" y="T7"/>
                </a:cxn>
              </a:cxnLst>
              <a:rect l="T12" t="T13" r="T14" b="T15"/>
              <a:pathLst>
                <a:path w="16" h="77">
                  <a:moveTo>
                    <a:pt x="16" y="77"/>
                  </a:moveTo>
                  <a:lnTo>
                    <a:pt x="16" y="0"/>
                  </a:lnTo>
                  <a:lnTo>
                    <a:pt x="0" y="0"/>
                  </a:lnTo>
                  <a:lnTo>
                    <a:pt x="0" y="77"/>
                  </a:lnTo>
                </a:path>
              </a:pathLst>
            </a:custGeom>
            <a:solidFill>
              <a:schemeClr val="tx1"/>
            </a:solidFill>
            <a:ln w="9525">
              <a:solidFill>
                <a:schemeClr val="tx1"/>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094" name="Rectangle 41"/>
            <p:cNvSpPr>
              <a:spLocks noChangeArrowheads="1"/>
            </p:cNvSpPr>
            <p:nvPr/>
          </p:nvSpPr>
          <p:spPr bwMode="auto">
            <a:xfrm>
              <a:off x="3145" y="3615"/>
              <a:ext cx="15" cy="77"/>
            </a:xfrm>
            <a:prstGeom prst="rect">
              <a:avLst/>
            </a:prstGeom>
            <a:solidFill>
              <a:schemeClr val="bg1"/>
            </a:solidFill>
            <a:ln w="9525">
              <a:solidFill>
                <a:schemeClr val="bg1"/>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95" name="Freeform 42"/>
            <p:cNvSpPr>
              <a:spLocks/>
            </p:cNvSpPr>
            <p:nvPr/>
          </p:nvSpPr>
          <p:spPr bwMode="auto">
            <a:xfrm>
              <a:off x="3145" y="3615"/>
              <a:ext cx="15" cy="77"/>
            </a:xfrm>
            <a:custGeom>
              <a:avLst/>
              <a:gdLst>
                <a:gd name="T0" fmla="*/ 15 w 15"/>
                <a:gd name="T1" fmla="*/ 77 h 77"/>
                <a:gd name="T2" fmla="*/ 15 w 15"/>
                <a:gd name="T3" fmla="*/ 0 h 77"/>
                <a:gd name="T4" fmla="*/ 0 w 15"/>
                <a:gd name="T5" fmla="*/ 0 h 77"/>
                <a:gd name="T6" fmla="*/ 0 w 15"/>
                <a:gd name="T7" fmla="*/ 77 h 77"/>
                <a:gd name="T8" fmla="*/ 0 60000 65536"/>
                <a:gd name="T9" fmla="*/ 0 60000 65536"/>
                <a:gd name="T10" fmla="*/ 0 60000 65536"/>
                <a:gd name="T11" fmla="*/ 0 60000 65536"/>
                <a:gd name="T12" fmla="*/ 0 w 15"/>
                <a:gd name="T13" fmla="*/ 0 h 77"/>
                <a:gd name="T14" fmla="*/ 15 w 15"/>
                <a:gd name="T15" fmla="*/ 77 h 77"/>
              </a:gdLst>
              <a:ahLst/>
              <a:cxnLst>
                <a:cxn ang="T8">
                  <a:pos x="T0" y="T1"/>
                </a:cxn>
                <a:cxn ang="T9">
                  <a:pos x="T2" y="T3"/>
                </a:cxn>
                <a:cxn ang="T10">
                  <a:pos x="T4" y="T5"/>
                </a:cxn>
                <a:cxn ang="T11">
                  <a:pos x="T6" y="T7"/>
                </a:cxn>
              </a:cxnLst>
              <a:rect l="T12" t="T13" r="T14" b="T15"/>
              <a:pathLst>
                <a:path w="15" h="77">
                  <a:moveTo>
                    <a:pt x="15" y="77"/>
                  </a:moveTo>
                  <a:lnTo>
                    <a:pt x="15" y="0"/>
                  </a:lnTo>
                  <a:lnTo>
                    <a:pt x="0" y="0"/>
                  </a:lnTo>
                  <a:lnTo>
                    <a:pt x="0" y="77"/>
                  </a:lnTo>
                </a:path>
              </a:pathLst>
            </a:custGeom>
            <a:solidFill>
              <a:schemeClr val="tx1"/>
            </a:solidFill>
            <a:ln w="9525">
              <a:solidFill>
                <a:schemeClr val="tx1"/>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096" name="Rectangle 43"/>
            <p:cNvSpPr>
              <a:spLocks noChangeArrowheads="1"/>
            </p:cNvSpPr>
            <p:nvPr/>
          </p:nvSpPr>
          <p:spPr bwMode="auto">
            <a:xfrm>
              <a:off x="4092" y="3615"/>
              <a:ext cx="15" cy="77"/>
            </a:xfrm>
            <a:prstGeom prst="rect">
              <a:avLst/>
            </a:prstGeom>
            <a:solidFill>
              <a:srgbClr val="FF0000"/>
            </a:solidFill>
            <a:ln w="9525">
              <a:solidFill>
                <a:srgbClr val="FF0000"/>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097" name="Freeform 44"/>
            <p:cNvSpPr>
              <a:spLocks/>
            </p:cNvSpPr>
            <p:nvPr/>
          </p:nvSpPr>
          <p:spPr bwMode="auto">
            <a:xfrm>
              <a:off x="4092" y="3615"/>
              <a:ext cx="15" cy="77"/>
            </a:xfrm>
            <a:custGeom>
              <a:avLst/>
              <a:gdLst>
                <a:gd name="T0" fmla="*/ 15 w 15"/>
                <a:gd name="T1" fmla="*/ 77 h 77"/>
                <a:gd name="T2" fmla="*/ 15 w 15"/>
                <a:gd name="T3" fmla="*/ 0 h 77"/>
                <a:gd name="T4" fmla="*/ 0 w 15"/>
                <a:gd name="T5" fmla="*/ 0 h 77"/>
                <a:gd name="T6" fmla="*/ 0 w 15"/>
                <a:gd name="T7" fmla="*/ 77 h 77"/>
                <a:gd name="T8" fmla="*/ 0 60000 65536"/>
                <a:gd name="T9" fmla="*/ 0 60000 65536"/>
                <a:gd name="T10" fmla="*/ 0 60000 65536"/>
                <a:gd name="T11" fmla="*/ 0 60000 65536"/>
                <a:gd name="T12" fmla="*/ 0 w 15"/>
                <a:gd name="T13" fmla="*/ 0 h 77"/>
                <a:gd name="T14" fmla="*/ 15 w 15"/>
                <a:gd name="T15" fmla="*/ 77 h 77"/>
              </a:gdLst>
              <a:ahLst/>
              <a:cxnLst>
                <a:cxn ang="T8">
                  <a:pos x="T0" y="T1"/>
                </a:cxn>
                <a:cxn ang="T9">
                  <a:pos x="T2" y="T3"/>
                </a:cxn>
                <a:cxn ang="T10">
                  <a:pos x="T4" y="T5"/>
                </a:cxn>
                <a:cxn ang="T11">
                  <a:pos x="T6" y="T7"/>
                </a:cxn>
              </a:cxnLst>
              <a:rect l="T12" t="T13" r="T14" b="T15"/>
              <a:pathLst>
                <a:path w="15" h="77">
                  <a:moveTo>
                    <a:pt x="15" y="77"/>
                  </a:moveTo>
                  <a:lnTo>
                    <a:pt x="15" y="0"/>
                  </a:lnTo>
                  <a:lnTo>
                    <a:pt x="0" y="0"/>
                  </a:lnTo>
                  <a:lnTo>
                    <a:pt x="0" y="77"/>
                  </a:lnTo>
                </a:path>
              </a:pathLst>
            </a:custGeom>
            <a:solidFill>
              <a:srgbClr val="FFC000"/>
            </a:solidFill>
            <a:ln w="9525">
              <a:solidFill>
                <a:srgbClr val="FFC000"/>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1369133" name="Oval 45"/>
            <p:cNvSpPr>
              <a:spLocks noChangeArrowheads="1"/>
            </p:cNvSpPr>
            <p:nvPr/>
          </p:nvSpPr>
          <p:spPr bwMode="auto">
            <a:xfrm>
              <a:off x="1338" y="3285"/>
              <a:ext cx="77" cy="78"/>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34" name="Oval 46"/>
            <p:cNvSpPr>
              <a:spLocks noChangeArrowheads="1"/>
            </p:cNvSpPr>
            <p:nvPr/>
          </p:nvSpPr>
          <p:spPr bwMode="auto">
            <a:xfrm>
              <a:off x="1478" y="2843"/>
              <a:ext cx="72" cy="7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35" name="Oval 47"/>
            <p:cNvSpPr>
              <a:spLocks noChangeArrowheads="1"/>
            </p:cNvSpPr>
            <p:nvPr/>
          </p:nvSpPr>
          <p:spPr bwMode="auto">
            <a:xfrm>
              <a:off x="1575" y="1951"/>
              <a:ext cx="72" cy="7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36" name="Oval 48"/>
            <p:cNvSpPr>
              <a:spLocks noChangeArrowheads="1"/>
            </p:cNvSpPr>
            <p:nvPr/>
          </p:nvSpPr>
          <p:spPr bwMode="auto">
            <a:xfrm>
              <a:off x="1693" y="2014"/>
              <a:ext cx="72" cy="7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37" name="Oval 49"/>
            <p:cNvSpPr>
              <a:spLocks noChangeArrowheads="1"/>
            </p:cNvSpPr>
            <p:nvPr/>
          </p:nvSpPr>
          <p:spPr bwMode="auto">
            <a:xfrm>
              <a:off x="1791" y="2024"/>
              <a:ext cx="77" cy="7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38" name="Oval 50"/>
            <p:cNvSpPr>
              <a:spLocks noChangeArrowheads="1"/>
            </p:cNvSpPr>
            <p:nvPr/>
          </p:nvSpPr>
          <p:spPr bwMode="auto">
            <a:xfrm>
              <a:off x="1904" y="2014"/>
              <a:ext cx="77" cy="7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39" name="Oval 51"/>
            <p:cNvSpPr>
              <a:spLocks noChangeArrowheads="1"/>
            </p:cNvSpPr>
            <p:nvPr/>
          </p:nvSpPr>
          <p:spPr bwMode="auto">
            <a:xfrm>
              <a:off x="2033" y="1901"/>
              <a:ext cx="77" cy="7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40" name="Oval 52"/>
            <p:cNvSpPr>
              <a:spLocks noChangeArrowheads="1"/>
            </p:cNvSpPr>
            <p:nvPr/>
          </p:nvSpPr>
          <p:spPr bwMode="auto">
            <a:xfrm>
              <a:off x="4051" y="3296"/>
              <a:ext cx="77" cy="72"/>
            </a:xfrm>
            <a:prstGeom prst="ellipse">
              <a:avLst/>
            </a:prstGeom>
            <a:solidFill>
              <a:srgbClr val="FF9933"/>
            </a:solidFill>
            <a:ln w="19050">
              <a:solidFill>
                <a:schemeClr val="bg1"/>
              </a:solidFill>
              <a:round/>
              <a:headEnd/>
              <a:tailEnd/>
            </a:ln>
            <a:scene3d>
              <a:camera prst="orthographicFront"/>
              <a:lightRig rig="threePt" dir="t"/>
            </a:scene3d>
            <a:sp3d>
              <a:bevelT/>
            </a:sp3d>
          </p:spPr>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41" name="Oval 53"/>
            <p:cNvSpPr>
              <a:spLocks noChangeArrowheads="1"/>
            </p:cNvSpPr>
            <p:nvPr/>
          </p:nvSpPr>
          <p:spPr bwMode="auto">
            <a:xfrm>
              <a:off x="3937" y="3481"/>
              <a:ext cx="78" cy="72"/>
            </a:xfrm>
            <a:prstGeom prst="ellipse">
              <a:avLst/>
            </a:prstGeom>
            <a:solidFill>
              <a:srgbClr val="FF9933"/>
            </a:solidFill>
            <a:ln w="19050">
              <a:solidFill>
                <a:schemeClr val="bg1"/>
              </a:solidFill>
              <a:round/>
              <a:headEnd/>
              <a:tailEnd/>
            </a:ln>
            <a:scene3d>
              <a:camera prst="orthographicFront"/>
              <a:lightRig rig="threePt" dir="t"/>
            </a:scene3d>
            <a:sp3d>
              <a:bevelT/>
            </a:sp3d>
          </p:spPr>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42" name="Oval 54"/>
            <p:cNvSpPr>
              <a:spLocks noChangeArrowheads="1"/>
            </p:cNvSpPr>
            <p:nvPr/>
          </p:nvSpPr>
          <p:spPr bwMode="auto">
            <a:xfrm>
              <a:off x="3806" y="3285"/>
              <a:ext cx="72" cy="73"/>
            </a:xfrm>
            <a:prstGeom prst="ellipse">
              <a:avLst/>
            </a:prstGeom>
            <a:solidFill>
              <a:srgbClr val="FF9933"/>
            </a:solidFill>
            <a:ln w="19050">
              <a:solidFill>
                <a:schemeClr val="bg1"/>
              </a:solidFill>
              <a:round/>
              <a:headEnd/>
              <a:tailEnd/>
            </a:ln>
            <a:scene3d>
              <a:camera prst="orthographicFront"/>
              <a:lightRig rig="threePt" dir="t"/>
            </a:scene3d>
            <a:sp3d>
              <a:bevelT/>
            </a:sp3d>
          </p:spPr>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43" name="Oval 55"/>
            <p:cNvSpPr>
              <a:spLocks noChangeArrowheads="1"/>
            </p:cNvSpPr>
            <p:nvPr/>
          </p:nvSpPr>
          <p:spPr bwMode="auto">
            <a:xfrm>
              <a:off x="3695" y="2869"/>
              <a:ext cx="72" cy="72"/>
            </a:xfrm>
            <a:prstGeom prst="ellipse">
              <a:avLst/>
            </a:prstGeom>
            <a:solidFill>
              <a:srgbClr val="FF9933"/>
            </a:solidFill>
            <a:ln w="19050">
              <a:solidFill>
                <a:schemeClr val="bg1"/>
              </a:solidFill>
              <a:round/>
              <a:headEnd/>
              <a:tailEnd/>
            </a:ln>
            <a:scene3d>
              <a:camera prst="orthographicFront"/>
              <a:lightRig rig="threePt" dir="t"/>
            </a:scene3d>
            <a:sp3d>
              <a:bevelT/>
            </a:sp3d>
          </p:spPr>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44" name="Oval 56"/>
            <p:cNvSpPr>
              <a:spLocks noChangeArrowheads="1"/>
            </p:cNvSpPr>
            <p:nvPr/>
          </p:nvSpPr>
          <p:spPr bwMode="auto">
            <a:xfrm>
              <a:off x="3486" y="2591"/>
              <a:ext cx="72" cy="7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45" name="Oval 57"/>
            <p:cNvSpPr>
              <a:spLocks noChangeArrowheads="1"/>
            </p:cNvSpPr>
            <p:nvPr/>
          </p:nvSpPr>
          <p:spPr bwMode="auto">
            <a:xfrm>
              <a:off x="3340" y="2446"/>
              <a:ext cx="77" cy="7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46" name="Oval 58"/>
            <p:cNvSpPr>
              <a:spLocks noChangeArrowheads="1"/>
            </p:cNvSpPr>
            <p:nvPr/>
          </p:nvSpPr>
          <p:spPr bwMode="auto">
            <a:xfrm>
              <a:off x="3232" y="2709"/>
              <a:ext cx="77" cy="7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47" name="Oval 59"/>
            <p:cNvSpPr>
              <a:spLocks noChangeArrowheads="1"/>
            </p:cNvSpPr>
            <p:nvPr/>
          </p:nvSpPr>
          <p:spPr bwMode="auto">
            <a:xfrm>
              <a:off x="3114" y="2534"/>
              <a:ext cx="77" cy="7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48" name="Oval 60"/>
            <p:cNvSpPr>
              <a:spLocks noChangeArrowheads="1"/>
            </p:cNvSpPr>
            <p:nvPr/>
          </p:nvSpPr>
          <p:spPr bwMode="auto">
            <a:xfrm>
              <a:off x="2990" y="2884"/>
              <a:ext cx="72" cy="7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49" name="Oval 61"/>
            <p:cNvSpPr>
              <a:spLocks noChangeArrowheads="1"/>
            </p:cNvSpPr>
            <p:nvPr/>
          </p:nvSpPr>
          <p:spPr bwMode="auto">
            <a:xfrm>
              <a:off x="2886" y="2239"/>
              <a:ext cx="72" cy="7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50" name="Oval 62"/>
            <p:cNvSpPr>
              <a:spLocks noChangeArrowheads="1"/>
            </p:cNvSpPr>
            <p:nvPr/>
          </p:nvSpPr>
          <p:spPr bwMode="auto">
            <a:xfrm>
              <a:off x="2754" y="2395"/>
              <a:ext cx="72" cy="7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51" name="Oval 63"/>
            <p:cNvSpPr>
              <a:spLocks noChangeArrowheads="1"/>
            </p:cNvSpPr>
            <p:nvPr/>
          </p:nvSpPr>
          <p:spPr bwMode="auto">
            <a:xfrm>
              <a:off x="2645" y="2658"/>
              <a:ext cx="78" cy="7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52" name="Oval 64"/>
            <p:cNvSpPr>
              <a:spLocks noChangeArrowheads="1"/>
            </p:cNvSpPr>
            <p:nvPr/>
          </p:nvSpPr>
          <p:spPr bwMode="auto">
            <a:xfrm>
              <a:off x="2532" y="2570"/>
              <a:ext cx="77" cy="7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53" name="Oval 65"/>
            <p:cNvSpPr>
              <a:spLocks noChangeArrowheads="1"/>
            </p:cNvSpPr>
            <p:nvPr/>
          </p:nvSpPr>
          <p:spPr bwMode="auto">
            <a:xfrm>
              <a:off x="2396" y="2380"/>
              <a:ext cx="72" cy="78"/>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54" name="Oval 66"/>
            <p:cNvSpPr>
              <a:spLocks noChangeArrowheads="1"/>
            </p:cNvSpPr>
            <p:nvPr/>
          </p:nvSpPr>
          <p:spPr bwMode="auto">
            <a:xfrm>
              <a:off x="2295" y="2683"/>
              <a:ext cx="78" cy="7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55" name="Oval 67"/>
            <p:cNvSpPr>
              <a:spLocks noChangeArrowheads="1"/>
            </p:cNvSpPr>
            <p:nvPr/>
          </p:nvSpPr>
          <p:spPr bwMode="auto">
            <a:xfrm>
              <a:off x="2172" y="2380"/>
              <a:ext cx="77" cy="77"/>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1369156" name="Oval 68"/>
            <p:cNvSpPr>
              <a:spLocks noChangeArrowheads="1"/>
            </p:cNvSpPr>
            <p:nvPr/>
          </p:nvSpPr>
          <p:spPr bwMode="auto">
            <a:xfrm>
              <a:off x="3587" y="2582"/>
              <a:ext cx="78" cy="72"/>
            </a:xfrm>
            <a:prstGeom prst="ellipse">
              <a:avLst/>
            </a:prstGeom>
            <a:solidFill>
              <a:srgbClr val="FF9933"/>
            </a:solidFill>
            <a:ln w="19050">
              <a:solidFill>
                <a:schemeClr val="bg1"/>
              </a:solidFill>
              <a:round/>
              <a:headEnd/>
              <a:tailEnd/>
            </a:ln>
            <a:scene3d>
              <a:camera prst="orthographicFront"/>
              <a:lightRig rig="threePt" dir="t"/>
            </a:scene3d>
            <a:sp3d>
              <a:bevelT/>
            </a:sp3d>
          </p:spPr>
          <p:txBody>
            <a:bodyPr/>
            <a:lstStyle/>
            <a:p>
              <a:pPr fontAlgn="auto">
                <a:spcBef>
                  <a:spcPts val="0"/>
                </a:spcBef>
                <a:spcAft>
                  <a:spcPts val="0"/>
                </a:spcAft>
                <a:defRPr/>
              </a:pPr>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170" name="Rectangle 69"/>
            <p:cNvSpPr>
              <a:spLocks noChangeArrowheads="1"/>
            </p:cNvSpPr>
            <p:nvPr/>
          </p:nvSpPr>
          <p:spPr bwMode="auto">
            <a:xfrm>
              <a:off x="1360" y="3697"/>
              <a:ext cx="1883" cy="165"/>
            </a:xfrm>
            <a:prstGeom prst="rect">
              <a:avLst/>
            </a:prstGeom>
            <a:noFill/>
            <a:ln w="9525">
              <a:noFill/>
              <a:miter lim="800000"/>
              <a:headEnd/>
              <a:tailEnd/>
            </a:ln>
          </p:spPr>
          <p:txBody>
            <a:bodyPr lIns="0" tIns="0" rIns="0" bIns="0">
              <a:spAutoFit/>
            </a:bodyPr>
            <a:lstStyle/>
            <a:p>
              <a:r>
                <a:rPr lang="en-US" altLang="zh-CN" sz="1600" b="1">
                  <a:solidFill>
                    <a:schemeClr val="tx1"/>
                  </a:solidFill>
                  <a:latin typeface="Times New Roman" pitchFamily="18" charset="0"/>
                  <a:ea typeface="微软雅黑" pitchFamily="34" charset="-122"/>
                  <a:cs typeface="Times New Roman" pitchFamily="18" charset="0"/>
                </a:rPr>
                <a:t>1               6             11            16</a:t>
              </a:r>
            </a:p>
          </p:txBody>
        </p:sp>
        <p:sp>
          <p:nvSpPr>
            <p:cNvPr id="45171" name="Rectangle 70"/>
            <p:cNvSpPr>
              <a:spLocks noChangeArrowheads="1"/>
            </p:cNvSpPr>
            <p:nvPr/>
          </p:nvSpPr>
          <p:spPr bwMode="auto">
            <a:xfrm>
              <a:off x="3551" y="3688"/>
              <a:ext cx="690" cy="165"/>
            </a:xfrm>
            <a:prstGeom prst="rect">
              <a:avLst/>
            </a:prstGeom>
            <a:noFill/>
            <a:ln w="9525">
              <a:noFill/>
              <a:miter lim="800000"/>
              <a:headEnd/>
              <a:tailEnd/>
            </a:ln>
          </p:spPr>
          <p:txBody>
            <a:bodyPr lIns="0" tIns="0" rIns="0" bIns="0">
              <a:spAutoFit/>
            </a:bodyPr>
            <a:lstStyle/>
            <a:p>
              <a:r>
                <a:rPr lang="en-US" altLang="zh-CN" sz="1600" b="1">
                  <a:solidFill>
                    <a:schemeClr val="tx1"/>
                  </a:solidFill>
                  <a:latin typeface="Times New Roman" pitchFamily="18" charset="0"/>
                  <a:ea typeface="微软雅黑" pitchFamily="34" charset="-122"/>
                  <a:cs typeface="Times New Roman" pitchFamily="18" charset="0"/>
                </a:rPr>
                <a:t>21        24</a:t>
              </a:r>
            </a:p>
          </p:txBody>
        </p:sp>
        <p:sp>
          <p:nvSpPr>
            <p:cNvPr id="45172" name="Freeform 72"/>
            <p:cNvSpPr>
              <a:spLocks/>
            </p:cNvSpPr>
            <p:nvPr/>
          </p:nvSpPr>
          <p:spPr bwMode="auto">
            <a:xfrm>
              <a:off x="3624" y="3615"/>
              <a:ext cx="11" cy="77"/>
            </a:xfrm>
            <a:custGeom>
              <a:avLst/>
              <a:gdLst>
                <a:gd name="T0" fmla="*/ 11 w 11"/>
                <a:gd name="T1" fmla="*/ 77 h 77"/>
                <a:gd name="T2" fmla="*/ 11 w 11"/>
                <a:gd name="T3" fmla="*/ 0 h 77"/>
                <a:gd name="T4" fmla="*/ 0 w 11"/>
                <a:gd name="T5" fmla="*/ 0 h 77"/>
                <a:gd name="T6" fmla="*/ 0 w 11"/>
                <a:gd name="T7" fmla="*/ 77 h 77"/>
                <a:gd name="T8" fmla="*/ 0 60000 65536"/>
                <a:gd name="T9" fmla="*/ 0 60000 65536"/>
                <a:gd name="T10" fmla="*/ 0 60000 65536"/>
                <a:gd name="T11" fmla="*/ 0 60000 65536"/>
                <a:gd name="T12" fmla="*/ 0 w 11"/>
                <a:gd name="T13" fmla="*/ 0 h 77"/>
                <a:gd name="T14" fmla="*/ 11 w 11"/>
                <a:gd name="T15" fmla="*/ 77 h 77"/>
              </a:gdLst>
              <a:ahLst/>
              <a:cxnLst>
                <a:cxn ang="T8">
                  <a:pos x="T0" y="T1"/>
                </a:cxn>
                <a:cxn ang="T9">
                  <a:pos x="T2" y="T3"/>
                </a:cxn>
                <a:cxn ang="T10">
                  <a:pos x="T4" y="T5"/>
                </a:cxn>
                <a:cxn ang="T11">
                  <a:pos x="T6" y="T7"/>
                </a:cxn>
              </a:cxnLst>
              <a:rect l="T12" t="T13" r="T14" b="T15"/>
              <a:pathLst>
                <a:path w="11" h="77">
                  <a:moveTo>
                    <a:pt x="11" y="77"/>
                  </a:moveTo>
                  <a:lnTo>
                    <a:pt x="11" y="0"/>
                  </a:lnTo>
                  <a:lnTo>
                    <a:pt x="0" y="0"/>
                  </a:lnTo>
                  <a:lnTo>
                    <a:pt x="0" y="77"/>
                  </a:lnTo>
                </a:path>
              </a:pathLst>
            </a:custGeom>
            <a:solidFill>
              <a:srgbClr val="FFC000"/>
            </a:solidFill>
            <a:ln w="9525">
              <a:solidFill>
                <a:srgbClr val="FFC000"/>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173" name="Rectangle 73"/>
            <p:cNvSpPr>
              <a:spLocks noChangeArrowheads="1"/>
            </p:cNvSpPr>
            <p:nvPr/>
          </p:nvSpPr>
          <p:spPr bwMode="auto">
            <a:xfrm>
              <a:off x="3603" y="3615"/>
              <a:ext cx="504" cy="15"/>
            </a:xfrm>
            <a:prstGeom prst="rect">
              <a:avLst/>
            </a:prstGeom>
            <a:solidFill>
              <a:srgbClr val="FF0000"/>
            </a:solidFill>
            <a:ln w="9525">
              <a:solidFill>
                <a:srgbClr val="FF0000"/>
              </a:solidFill>
              <a:miter lim="800000"/>
              <a:headEnd/>
              <a:tailEnd/>
            </a:ln>
          </p:spPr>
          <p:txBody>
            <a:bodyPr/>
            <a:lstStyle/>
            <a:p>
              <a:endParaRPr lang="zh-CN" altLang="en-US" b="1">
                <a:solidFill>
                  <a:schemeClr val="tx1"/>
                </a:solidFill>
                <a:latin typeface="Times New Roman" pitchFamily="18" charset="0"/>
                <a:ea typeface="微软雅黑" pitchFamily="34" charset="-122"/>
                <a:cs typeface="Times New Roman" pitchFamily="18" charset="0"/>
              </a:endParaRPr>
            </a:p>
          </p:txBody>
        </p:sp>
        <p:sp>
          <p:nvSpPr>
            <p:cNvPr id="45174" name="Freeform 74"/>
            <p:cNvSpPr>
              <a:spLocks/>
            </p:cNvSpPr>
            <p:nvPr/>
          </p:nvSpPr>
          <p:spPr bwMode="auto">
            <a:xfrm>
              <a:off x="3603" y="3615"/>
              <a:ext cx="504" cy="15"/>
            </a:xfrm>
            <a:custGeom>
              <a:avLst/>
              <a:gdLst>
                <a:gd name="T0" fmla="*/ 0 w 504"/>
                <a:gd name="T1" fmla="*/ 15 h 15"/>
                <a:gd name="T2" fmla="*/ 504 w 504"/>
                <a:gd name="T3" fmla="*/ 15 h 15"/>
                <a:gd name="T4" fmla="*/ 504 w 504"/>
                <a:gd name="T5" fmla="*/ 0 h 15"/>
                <a:gd name="T6" fmla="*/ 0 w 504"/>
                <a:gd name="T7" fmla="*/ 0 h 15"/>
                <a:gd name="T8" fmla="*/ 0 60000 65536"/>
                <a:gd name="T9" fmla="*/ 0 60000 65536"/>
                <a:gd name="T10" fmla="*/ 0 60000 65536"/>
                <a:gd name="T11" fmla="*/ 0 60000 65536"/>
                <a:gd name="T12" fmla="*/ 0 w 504"/>
                <a:gd name="T13" fmla="*/ 0 h 15"/>
                <a:gd name="T14" fmla="*/ 504 w 504"/>
                <a:gd name="T15" fmla="*/ 15 h 15"/>
              </a:gdLst>
              <a:ahLst/>
              <a:cxnLst>
                <a:cxn ang="T8">
                  <a:pos x="T0" y="T1"/>
                </a:cxn>
                <a:cxn ang="T9">
                  <a:pos x="T2" y="T3"/>
                </a:cxn>
                <a:cxn ang="T10">
                  <a:pos x="T4" y="T5"/>
                </a:cxn>
                <a:cxn ang="T11">
                  <a:pos x="T6" y="T7"/>
                </a:cxn>
              </a:cxnLst>
              <a:rect l="T12" t="T13" r="T14" b="T15"/>
              <a:pathLst>
                <a:path w="504" h="15">
                  <a:moveTo>
                    <a:pt x="0" y="15"/>
                  </a:moveTo>
                  <a:lnTo>
                    <a:pt x="504" y="15"/>
                  </a:lnTo>
                  <a:lnTo>
                    <a:pt x="504" y="0"/>
                  </a:lnTo>
                  <a:lnTo>
                    <a:pt x="0" y="0"/>
                  </a:lnTo>
                </a:path>
              </a:pathLst>
            </a:custGeom>
            <a:solidFill>
              <a:srgbClr val="FFC000"/>
            </a:solidFill>
            <a:ln w="9525">
              <a:solidFill>
                <a:srgbClr val="FFC000"/>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sp>
          <p:nvSpPr>
            <p:cNvPr id="45175" name="Rectangle 75"/>
            <p:cNvSpPr>
              <a:spLocks noChangeArrowheads="1"/>
            </p:cNvSpPr>
            <p:nvPr/>
          </p:nvSpPr>
          <p:spPr bwMode="auto">
            <a:xfrm>
              <a:off x="2108" y="3897"/>
              <a:ext cx="999" cy="165"/>
            </a:xfrm>
            <a:prstGeom prst="rect">
              <a:avLst/>
            </a:prstGeom>
            <a:noFill/>
            <a:ln w="9525">
              <a:noFill/>
              <a:miter lim="800000"/>
              <a:headEnd/>
              <a:tailEnd/>
            </a:ln>
          </p:spPr>
          <p:txBody>
            <a:bodyPr wrap="none" lIns="0" tIns="0" rIns="0" bIns="0">
              <a:spAutoFit/>
            </a:bodyPr>
            <a:lstStyle/>
            <a:p>
              <a:r>
                <a:rPr lang="zh-CN" altLang="en-US" sz="1600" dirty="0">
                  <a:solidFill>
                    <a:schemeClr val="tx1"/>
                  </a:solidFill>
                  <a:latin typeface="Times New Roman" pitchFamily="18" charset="0"/>
                  <a:ea typeface="微软雅黑" pitchFamily="34" charset="-122"/>
                  <a:cs typeface="Times New Roman" pitchFamily="18" charset="0"/>
                </a:rPr>
                <a:t>给药后时间</a:t>
              </a:r>
              <a:r>
                <a:rPr lang="en-US" altLang="zh-CN" sz="1600" dirty="0">
                  <a:solidFill>
                    <a:schemeClr val="tx1"/>
                  </a:solidFill>
                  <a:latin typeface="Times New Roman" pitchFamily="18" charset="0"/>
                  <a:ea typeface="微软雅黑" pitchFamily="34" charset="-122"/>
                  <a:cs typeface="Times New Roman" pitchFamily="18" charset="0"/>
                </a:rPr>
                <a:t>(</a:t>
              </a:r>
              <a:r>
                <a:rPr lang="zh-CN" altLang="en-US" sz="1600" dirty="0">
                  <a:solidFill>
                    <a:schemeClr val="tx1"/>
                  </a:solidFill>
                  <a:latin typeface="Times New Roman" pitchFamily="18" charset="0"/>
                  <a:ea typeface="微软雅黑" pitchFamily="34" charset="-122"/>
                  <a:cs typeface="Times New Roman" pitchFamily="18" charset="0"/>
                </a:rPr>
                <a:t>小时</a:t>
              </a:r>
              <a:r>
                <a:rPr lang="en-US" altLang="zh-CN" sz="1600" dirty="0">
                  <a:solidFill>
                    <a:schemeClr val="tx1"/>
                  </a:solidFill>
                  <a:latin typeface="Times New Roman" pitchFamily="18" charset="0"/>
                  <a:ea typeface="微软雅黑" pitchFamily="34" charset="-122"/>
                  <a:cs typeface="Times New Roman" pitchFamily="18" charset="0"/>
                </a:rPr>
                <a:t>)</a:t>
              </a:r>
            </a:p>
          </p:txBody>
        </p:sp>
        <p:sp>
          <p:nvSpPr>
            <p:cNvPr id="45176" name="Rectangle 76"/>
            <p:cNvSpPr>
              <a:spLocks noChangeArrowheads="1"/>
            </p:cNvSpPr>
            <p:nvPr/>
          </p:nvSpPr>
          <p:spPr bwMode="auto">
            <a:xfrm>
              <a:off x="983" y="1529"/>
              <a:ext cx="65" cy="165"/>
            </a:xfrm>
            <a:prstGeom prst="rect">
              <a:avLst/>
            </a:prstGeom>
            <a:noFill/>
            <a:ln w="9525">
              <a:noFill/>
              <a:miter lim="800000"/>
              <a:headEnd/>
              <a:tailEnd/>
            </a:ln>
          </p:spPr>
          <p:txBody>
            <a:bodyPr wrap="none" lIns="0" tIns="0" rIns="0" bIns="0">
              <a:spAutoFit/>
            </a:bodyPr>
            <a:lstStyle/>
            <a:p>
              <a:r>
                <a:rPr lang="en-US" altLang="zh-CN" sz="1600" b="1">
                  <a:solidFill>
                    <a:schemeClr val="tx1"/>
                  </a:solidFill>
                  <a:latin typeface="Times New Roman" pitchFamily="18" charset="0"/>
                  <a:ea typeface="微软雅黑" pitchFamily="34" charset="-122"/>
                  <a:cs typeface="Times New Roman" pitchFamily="18" charset="0"/>
                </a:rPr>
                <a:t>2</a:t>
              </a:r>
            </a:p>
          </p:txBody>
        </p:sp>
        <p:sp>
          <p:nvSpPr>
            <p:cNvPr id="45177" name="Rectangle 77"/>
            <p:cNvSpPr>
              <a:spLocks noChangeArrowheads="1"/>
            </p:cNvSpPr>
            <p:nvPr/>
          </p:nvSpPr>
          <p:spPr bwMode="auto">
            <a:xfrm>
              <a:off x="983" y="1870"/>
              <a:ext cx="65" cy="165"/>
            </a:xfrm>
            <a:prstGeom prst="rect">
              <a:avLst/>
            </a:prstGeom>
            <a:noFill/>
            <a:ln w="9525">
              <a:noFill/>
              <a:miter lim="800000"/>
              <a:headEnd/>
              <a:tailEnd/>
            </a:ln>
          </p:spPr>
          <p:txBody>
            <a:bodyPr wrap="none" lIns="0" tIns="0" rIns="0" bIns="0">
              <a:spAutoFit/>
            </a:bodyPr>
            <a:lstStyle/>
            <a:p>
              <a:r>
                <a:rPr lang="en-US" altLang="zh-CN" sz="1600" b="1">
                  <a:solidFill>
                    <a:schemeClr val="tx1"/>
                  </a:solidFill>
                  <a:latin typeface="Times New Roman" pitchFamily="18" charset="0"/>
                  <a:ea typeface="微软雅黑" pitchFamily="34" charset="-122"/>
                  <a:cs typeface="Times New Roman" pitchFamily="18" charset="0"/>
                </a:rPr>
                <a:t>1</a:t>
              </a:r>
            </a:p>
          </p:txBody>
        </p:sp>
        <p:sp>
          <p:nvSpPr>
            <p:cNvPr id="45178" name="Rectangle 78"/>
            <p:cNvSpPr>
              <a:spLocks noChangeArrowheads="1"/>
            </p:cNvSpPr>
            <p:nvPr/>
          </p:nvSpPr>
          <p:spPr bwMode="auto">
            <a:xfrm>
              <a:off x="983" y="2208"/>
              <a:ext cx="65" cy="165"/>
            </a:xfrm>
            <a:prstGeom prst="rect">
              <a:avLst/>
            </a:prstGeom>
            <a:noFill/>
            <a:ln w="9525">
              <a:noFill/>
              <a:miter lim="800000"/>
              <a:headEnd/>
              <a:tailEnd/>
            </a:ln>
          </p:spPr>
          <p:txBody>
            <a:bodyPr wrap="none" lIns="0" tIns="0" rIns="0" bIns="0">
              <a:spAutoFit/>
            </a:bodyPr>
            <a:lstStyle/>
            <a:p>
              <a:r>
                <a:rPr lang="en-US" altLang="zh-CN" sz="1600" b="1">
                  <a:solidFill>
                    <a:schemeClr val="tx1"/>
                  </a:solidFill>
                  <a:latin typeface="Times New Roman" pitchFamily="18" charset="0"/>
                  <a:ea typeface="微软雅黑" pitchFamily="34" charset="-122"/>
                  <a:cs typeface="Times New Roman" pitchFamily="18" charset="0"/>
                </a:rPr>
                <a:t>0</a:t>
              </a:r>
            </a:p>
          </p:txBody>
        </p:sp>
        <p:sp>
          <p:nvSpPr>
            <p:cNvPr id="45179" name="Rectangle 80"/>
            <p:cNvSpPr>
              <a:spLocks noChangeArrowheads="1"/>
            </p:cNvSpPr>
            <p:nvPr/>
          </p:nvSpPr>
          <p:spPr bwMode="auto">
            <a:xfrm>
              <a:off x="983" y="2548"/>
              <a:ext cx="65" cy="165"/>
            </a:xfrm>
            <a:prstGeom prst="rect">
              <a:avLst/>
            </a:prstGeom>
            <a:noFill/>
            <a:ln w="9525">
              <a:noFill/>
              <a:miter lim="800000"/>
              <a:headEnd/>
              <a:tailEnd/>
            </a:ln>
          </p:spPr>
          <p:txBody>
            <a:bodyPr wrap="none" lIns="0" tIns="0" rIns="0" bIns="0">
              <a:spAutoFit/>
            </a:bodyPr>
            <a:lstStyle/>
            <a:p>
              <a:r>
                <a:rPr lang="en-US" altLang="zh-CN" sz="1600" b="1">
                  <a:solidFill>
                    <a:schemeClr val="tx1"/>
                  </a:solidFill>
                  <a:latin typeface="Times New Roman" pitchFamily="18" charset="0"/>
                  <a:ea typeface="微软雅黑" pitchFamily="34" charset="-122"/>
                  <a:cs typeface="Times New Roman" pitchFamily="18" charset="0"/>
                </a:rPr>
                <a:t>1</a:t>
              </a:r>
            </a:p>
          </p:txBody>
        </p:sp>
        <p:sp>
          <p:nvSpPr>
            <p:cNvPr id="45180" name="Rectangle 82"/>
            <p:cNvSpPr>
              <a:spLocks noChangeArrowheads="1"/>
            </p:cNvSpPr>
            <p:nvPr/>
          </p:nvSpPr>
          <p:spPr bwMode="auto">
            <a:xfrm>
              <a:off x="983" y="2888"/>
              <a:ext cx="65" cy="165"/>
            </a:xfrm>
            <a:prstGeom prst="rect">
              <a:avLst/>
            </a:prstGeom>
            <a:noFill/>
            <a:ln w="9525">
              <a:noFill/>
              <a:miter lim="800000"/>
              <a:headEnd/>
              <a:tailEnd/>
            </a:ln>
          </p:spPr>
          <p:txBody>
            <a:bodyPr wrap="none" lIns="0" tIns="0" rIns="0" bIns="0">
              <a:spAutoFit/>
            </a:bodyPr>
            <a:lstStyle/>
            <a:p>
              <a:r>
                <a:rPr lang="en-US" altLang="zh-CN" sz="1600" b="1">
                  <a:solidFill>
                    <a:schemeClr val="tx1"/>
                  </a:solidFill>
                  <a:latin typeface="Times New Roman" pitchFamily="18" charset="0"/>
                  <a:ea typeface="微软雅黑" pitchFamily="34" charset="-122"/>
                  <a:cs typeface="Times New Roman" pitchFamily="18" charset="0"/>
                </a:rPr>
                <a:t>2</a:t>
              </a:r>
            </a:p>
          </p:txBody>
        </p:sp>
        <p:sp>
          <p:nvSpPr>
            <p:cNvPr id="45181" name="Rectangle 83"/>
            <p:cNvSpPr>
              <a:spLocks noChangeArrowheads="1"/>
            </p:cNvSpPr>
            <p:nvPr/>
          </p:nvSpPr>
          <p:spPr bwMode="auto">
            <a:xfrm>
              <a:off x="904" y="3229"/>
              <a:ext cx="0" cy="186"/>
            </a:xfrm>
            <a:prstGeom prst="rect">
              <a:avLst/>
            </a:prstGeom>
            <a:noFill/>
            <a:ln w="9525">
              <a:noFill/>
              <a:miter lim="800000"/>
              <a:headEnd/>
              <a:tailEnd/>
            </a:ln>
          </p:spPr>
          <p:txBody>
            <a:bodyPr wrap="none" lIns="0" tIns="0" rIns="0" bIns="0">
              <a:spAutoFit/>
            </a:bodyPr>
            <a:lstStyle/>
            <a:p>
              <a:endParaRPr lang="en-US" altLang="zh-CN" b="1">
                <a:solidFill>
                  <a:schemeClr val="tx1"/>
                </a:solidFill>
                <a:latin typeface="Times New Roman" pitchFamily="18" charset="0"/>
                <a:ea typeface="微软雅黑" pitchFamily="34" charset="-122"/>
                <a:cs typeface="Times New Roman" pitchFamily="18" charset="0"/>
              </a:endParaRPr>
            </a:p>
          </p:txBody>
        </p:sp>
        <p:sp>
          <p:nvSpPr>
            <p:cNvPr id="45182" name="Rectangle 84"/>
            <p:cNvSpPr>
              <a:spLocks noChangeArrowheads="1"/>
            </p:cNvSpPr>
            <p:nvPr/>
          </p:nvSpPr>
          <p:spPr bwMode="auto">
            <a:xfrm>
              <a:off x="983" y="3229"/>
              <a:ext cx="65" cy="165"/>
            </a:xfrm>
            <a:prstGeom prst="rect">
              <a:avLst/>
            </a:prstGeom>
            <a:noFill/>
            <a:ln w="9525">
              <a:noFill/>
              <a:miter lim="800000"/>
              <a:headEnd/>
              <a:tailEnd/>
            </a:ln>
          </p:spPr>
          <p:txBody>
            <a:bodyPr wrap="none" lIns="0" tIns="0" rIns="0" bIns="0">
              <a:spAutoFit/>
            </a:bodyPr>
            <a:lstStyle/>
            <a:p>
              <a:r>
                <a:rPr lang="en-US" altLang="zh-CN" sz="1600" b="1">
                  <a:solidFill>
                    <a:schemeClr val="tx1"/>
                  </a:solidFill>
                  <a:latin typeface="Times New Roman" pitchFamily="18" charset="0"/>
                  <a:ea typeface="微软雅黑" pitchFamily="34" charset="-122"/>
                  <a:cs typeface="Times New Roman" pitchFamily="18" charset="0"/>
                </a:rPr>
                <a:t>3</a:t>
              </a:r>
            </a:p>
          </p:txBody>
        </p:sp>
        <p:sp>
          <p:nvSpPr>
            <p:cNvPr id="45183" name="Rectangle 85"/>
            <p:cNvSpPr>
              <a:spLocks noChangeArrowheads="1"/>
            </p:cNvSpPr>
            <p:nvPr/>
          </p:nvSpPr>
          <p:spPr bwMode="auto">
            <a:xfrm>
              <a:off x="904" y="3567"/>
              <a:ext cx="0" cy="186"/>
            </a:xfrm>
            <a:prstGeom prst="rect">
              <a:avLst/>
            </a:prstGeom>
            <a:noFill/>
            <a:ln w="9525">
              <a:noFill/>
              <a:miter lim="800000"/>
              <a:headEnd/>
              <a:tailEnd/>
            </a:ln>
          </p:spPr>
          <p:txBody>
            <a:bodyPr wrap="none" lIns="0" tIns="0" rIns="0" bIns="0">
              <a:spAutoFit/>
            </a:bodyPr>
            <a:lstStyle/>
            <a:p>
              <a:endParaRPr lang="en-US" altLang="zh-CN" b="1">
                <a:solidFill>
                  <a:schemeClr val="tx1"/>
                </a:solidFill>
                <a:latin typeface="Times New Roman" pitchFamily="18" charset="0"/>
                <a:ea typeface="微软雅黑" pitchFamily="34" charset="-122"/>
                <a:cs typeface="Times New Roman" pitchFamily="18" charset="0"/>
              </a:endParaRPr>
            </a:p>
          </p:txBody>
        </p:sp>
        <p:sp>
          <p:nvSpPr>
            <p:cNvPr id="45184" name="Rectangle 86"/>
            <p:cNvSpPr>
              <a:spLocks noChangeArrowheads="1"/>
            </p:cNvSpPr>
            <p:nvPr/>
          </p:nvSpPr>
          <p:spPr bwMode="auto">
            <a:xfrm>
              <a:off x="983" y="3567"/>
              <a:ext cx="65" cy="165"/>
            </a:xfrm>
            <a:prstGeom prst="rect">
              <a:avLst/>
            </a:prstGeom>
            <a:noFill/>
            <a:ln w="9525">
              <a:noFill/>
              <a:miter lim="800000"/>
              <a:headEnd/>
              <a:tailEnd/>
            </a:ln>
          </p:spPr>
          <p:txBody>
            <a:bodyPr wrap="none" lIns="0" tIns="0" rIns="0" bIns="0">
              <a:spAutoFit/>
            </a:bodyPr>
            <a:lstStyle/>
            <a:p>
              <a:r>
                <a:rPr lang="en-US" altLang="zh-CN" sz="1600" b="1">
                  <a:solidFill>
                    <a:schemeClr val="tx1"/>
                  </a:solidFill>
                  <a:latin typeface="Times New Roman" pitchFamily="18" charset="0"/>
                  <a:ea typeface="微软雅黑" pitchFamily="34" charset="-122"/>
                  <a:cs typeface="Times New Roman" pitchFamily="18" charset="0"/>
                </a:rPr>
                <a:t>4</a:t>
              </a:r>
            </a:p>
          </p:txBody>
        </p:sp>
        <p:sp>
          <p:nvSpPr>
            <p:cNvPr id="45185" name="Rectangle 87"/>
            <p:cNvSpPr>
              <a:spLocks noChangeArrowheads="1"/>
            </p:cNvSpPr>
            <p:nvPr/>
          </p:nvSpPr>
          <p:spPr bwMode="auto">
            <a:xfrm rot="16200000">
              <a:off x="-62" y="2521"/>
              <a:ext cx="1641" cy="194"/>
            </a:xfrm>
            <a:prstGeom prst="rect">
              <a:avLst/>
            </a:prstGeom>
            <a:noFill/>
            <a:ln w="9525">
              <a:noFill/>
              <a:miter lim="800000"/>
              <a:headEnd/>
              <a:tailEnd/>
            </a:ln>
          </p:spPr>
          <p:txBody>
            <a:bodyPr wrap="none">
              <a:spAutoFit/>
            </a:bodyPr>
            <a:lstStyle/>
            <a:p>
              <a:r>
                <a:rPr lang="zh-CN" altLang="en-US" sz="1400" b="1" dirty="0">
                  <a:solidFill>
                    <a:schemeClr val="tx1"/>
                  </a:solidFill>
                  <a:latin typeface="Times New Roman" pitchFamily="18" charset="0"/>
                  <a:ea typeface="微软雅黑" pitchFamily="34" charset="-122"/>
                  <a:cs typeface="Times New Roman" pitchFamily="18" charset="0"/>
                </a:rPr>
                <a:t>两组平均收缩压差值</a:t>
              </a:r>
              <a:r>
                <a:rPr lang="en-US" altLang="zh-CN" sz="1400" b="1" dirty="0">
                  <a:solidFill>
                    <a:schemeClr val="tx1"/>
                  </a:solidFill>
                  <a:latin typeface="Times New Roman" pitchFamily="18" charset="0"/>
                  <a:ea typeface="微软雅黑" pitchFamily="34" charset="-122"/>
                  <a:cs typeface="Times New Roman" pitchFamily="18" charset="0"/>
                </a:rPr>
                <a:t>(mmHg)</a:t>
              </a:r>
            </a:p>
          </p:txBody>
        </p:sp>
        <p:sp>
          <p:nvSpPr>
            <p:cNvPr id="45186" name="Rectangle 88"/>
            <p:cNvSpPr>
              <a:spLocks noChangeArrowheads="1"/>
            </p:cNvSpPr>
            <p:nvPr/>
          </p:nvSpPr>
          <p:spPr bwMode="auto">
            <a:xfrm>
              <a:off x="1841" y="1611"/>
              <a:ext cx="116" cy="227"/>
            </a:xfrm>
            <a:prstGeom prst="rect">
              <a:avLst/>
            </a:prstGeom>
            <a:noFill/>
            <a:ln w="9525">
              <a:noFill/>
              <a:miter lim="800000"/>
              <a:headEnd/>
              <a:tailEnd/>
            </a:ln>
          </p:spPr>
          <p:txBody>
            <a:bodyPr wrap="none">
              <a:spAutoFit/>
            </a:bodyPr>
            <a:lstStyle/>
            <a:p>
              <a:endParaRPr lang="zh-CN" altLang="zh-CN" sz="1600" b="1">
                <a:solidFill>
                  <a:schemeClr val="tx1"/>
                </a:solidFill>
                <a:latin typeface="Times New Roman" pitchFamily="18" charset="0"/>
                <a:ea typeface="微软雅黑" pitchFamily="34" charset="-122"/>
                <a:cs typeface="Times New Roman" pitchFamily="18" charset="0"/>
              </a:endParaRPr>
            </a:p>
          </p:txBody>
        </p:sp>
        <p:sp>
          <p:nvSpPr>
            <p:cNvPr id="45187" name="Rectangle 89"/>
            <p:cNvSpPr>
              <a:spLocks noChangeArrowheads="1"/>
            </p:cNvSpPr>
            <p:nvPr/>
          </p:nvSpPr>
          <p:spPr bwMode="auto">
            <a:xfrm>
              <a:off x="1832" y="3288"/>
              <a:ext cx="116" cy="227"/>
            </a:xfrm>
            <a:prstGeom prst="rect">
              <a:avLst/>
            </a:prstGeom>
            <a:noFill/>
            <a:ln w="9525">
              <a:noFill/>
              <a:miter lim="800000"/>
              <a:headEnd/>
              <a:tailEnd/>
            </a:ln>
          </p:spPr>
          <p:txBody>
            <a:bodyPr wrap="none">
              <a:spAutoFit/>
            </a:bodyPr>
            <a:lstStyle/>
            <a:p>
              <a:endParaRPr lang="zh-CN" altLang="zh-CN" sz="1600" b="1">
                <a:solidFill>
                  <a:schemeClr val="tx1"/>
                </a:solidFill>
                <a:latin typeface="Times New Roman" pitchFamily="18" charset="0"/>
                <a:ea typeface="微软雅黑" pitchFamily="34" charset="-122"/>
                <a:cs typeface="Times New Roman" pitchFamily="18" charset="0"/>
              </a:endParaRPr>
            </a:p>
          </p:txBody>
        </p:sp>
        <p:sp>
          <p:nvSpPr>
            <p:cNvPr id="45073" name="Freeform 19"/>
            <p:cNvSpPr>
              <a:spLocks/>
            </p:cNvSpPr>
            <p:nvPr/>
          </p:nvSpPr>
          <p:spPr bwMode="auto">
            <a:xfrm>
              <a:off x="1387" y="1928"/>
              <a:ext cx="2223" cy="1406"/>
            </a:xfrm>
            <a:custGeom>
              <a:avLst/>
              <a:gdLst>
                <a:gd name="T0" fmla="*/ 0 w 2223"/>
                <a:gd name="T1" fmla="*/ 1406 h 1406"/>
                <a:gd name="T2" fmla="*/ 136 w 2223"/>
                <a:gd name="T3" fmla="*/ 953 h 1406"/>
                <a:gd name="T4" fmla="*/ 227 w 2223"/>
                <a:gd name="T5" fmla="*/ 46 h 1406"/>
                <a:gd name="T6" fmla="*/ 363 w 2223"/>
                <a:gd name="T7" fmla="*/ 136 h 1406"/>
                <a:gd name="T8" fmla="*/ 454 w 2223"/>
                <a:gd name="T9" fmla="*/ 136 h 1406"/>
                <a:gd name="T10" fmla="*/ 545 w 2223"/>
                <a:gd name="T11" fmla="*/ 136 h 1406"/>
                <a:gd name="T12" fmla="*/ 681 w 2223"/>
                <a:gd name="T13" fmla="*/ 0 h 1406"/>
                <a:gd name="T14" fmla="*/ 817 w 2223"/>
                <a:gd name="T15" fmla="*/ 499 h 1406"/>
                <a:gd name="T16" fmla="*/ 953 w 2223"/>
                <a:gd name="T17" fmla="*/ 817 h 1406"/>
                <a:gd name="T18" fmla="*/ 1044 w 2223"/>
                <a:gd name="T19" fmla="*/ 499 h 1406"/>
                <a:gd name="T20" fmla="*/ 1180 w 2223"/>
                <a:gd name="T21" fmla="*/ 681 h 1406"/>
                <a:gd name="T22" fmla="*/ 1316 w 2223"/>
                <a:gd name="T23" fmla="*/ 771 h 1406"/>
                <a:gd name="T24" fmla="*/ 1406 w 2223"/>
                <a:gd name="T25" fmla="*/ 499 h 1406"/>
                <a:gd name="T26" fmla="*/ 1543 w 2223"/>
                <a:gd name="T27" fmla="*/ 318 h 1406"/>
                <a:gd name="T28" fmla="*/ 1633 w 2223"/>
                <a:gd name="T29" fmla="*/ 998 h 1406"/>
                <a:gd name="T30" fmla="*/ 1769 w 2223"/>
                <a:gd name="T31" fmla="*/ 635 h 1406"/>
                <a:gd name="T32" fmla="*/ 1860 w 2223"/>
                <a:gd name="T33" fmla="*/ 817 h 1406"/>
                <a:gd name="T34" fmla="*/ 1996 w 2223"/>
                <a:gd name="T35" fmla="*/ 545 h 1406"/>
                <a:gd name="T36" fmla="*/ 2132 w 2223"/>
                <a:gd name="T37" fmla="*/ 726 h 1406"/>
                <a:gd name="T38" fmla="*/ 2223 w 2223"/>
                <a:gd name="T39" fmla="*/ 681 h 140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23"/>
                <a:gd name="T61" fmla="*/ 0 h 1406"/>
                <a:gd name="T62" fmla="*/ 2223 w 2223"/>
                <a:gd name="T63" fmla="*/ 1406 h 140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23" h="1406">
                  <a:moveTo>
                    <a:pt x="0" y="1406"/>
                  </a:moveTo>
                  <a:lnTo>
                    <a:pt x="136" y="953"/>
                  </a:lnTo>
                  <a:lnTo>
                    <a:pt x="227" y="46"/>
                  </a:lnTo>
                  <a:lnTo>
                    <a:pt x="363" y="136"/>
                  </a:lnTo>
                  <a:lnTo>
                    <a:pt x="454" y="136"/>
                  </a:lnTo>
                  <a:lnTo>
                    <a:pt x="545" y="136"/>
                  </a:lnTo>
                  <a:lnTo>
                    <a:pt x="681" y="0"/>
                  </a:lnTo>
                  <a:lnTo>
                    <a:pt x="817" y="499"/>
                  </a:lnTo>
                  <a:lnTo>
                    <a:pt x="953" y="817"/>
                  </a:lnTo>
                  <a:lnTo>
                    <a:pt x="1044" y="499"/>
                  </a:lnTo>
                  <a:lnTo>
                    <a:pt x="1180" y="681"/>
                  </a:lnTo>
                  <a:lnTo>
                    <a:pt x="1316" y="771"/>
                  </a:lnTo>
                  <a:lnTo>
                    <a:pt x="1406" y="499"/>
                  </a:lnTo>
                  <a:lnTo>
                    <a:pt x="1543" y="318"/>
                  </a:lnTo>
                  <a:lnTo>
                    <a:pt x="1633" y="998"/>
                  </a:lnTo>
                  <a:lnTo>
                    <a:pt x="1769" y="635"/>
                  </a:lnTo>
                  <a:lnTo>
                    <a:pt x="1860" y="817"/>
                  </a:lnTo>
                  <a:lnTo>
                    <a:pt x="1996" y="545"/>
                  </a:lnTo>
                  <a:lnTo>
                    <a:pt x="2132" y="726"/>
                  </a:lnTo>
                  <a:lnTo>
                    <a:pt x="2223" y="681"/>
                  </a:lnTo>
                </a:path>
              </a:pathLst>
            </a:custGeom>
            <a:noFill/>
            <a:ln w="28575">
              <a:solidFill>
                <a:schemeClr val="accent6">
                  <a:lumMod val="75000"/>
                </a:schemeClr>
              </a:solidFill>
              <a:round/>
              <a:headEnd/>
              <a:tailEnd/>
            </a:ln>
          </p:spPr>
          <p:txBody>
            <a:bodyPr/>
            <a:lstStyle/>
            <a:p>
              <a:endParaRPr lang="zh-CN" altLang="en-US">
                <a:solidFill>
                  <a:schemeClr val="tx1"/>
                </a:solidFill>
                <a:latin typeface="Times New Roman" pitchFamily="18" charset="0"/>
                <a:ea typeface="微软雅黑" pitchFamily="34" charset="-122"/>
                <a:cs typeface="Times New Roman" pitchFamily="18" charset="0"/>
              </a:endParaRPr>
            </a:p>
          </p:txBody>
        </p:sp>
      </p:grpSp>
      <p:sp>
        <p:nvSpPr>
          <p:cNvPr id="45062" name="TextBox 90"/>
          <p:cNvSpPr txBox="1">
            <a:spLocks noChangeArrowheads="1"/>
          </p:cNvSpPr>
          <p:nvPr/>
        </p:nvSpPr>
        <p:spPr bwMode="auto">
          <a:xfrm>
            <a:off x="3306341" y="2268539"/>
            <a:ext cx="1429727" cy="369887"/>
          </a:xfrm>
          <a:prstGeom prst="rect">
            <a:avLst/>
          </a:prstGeom>
          <a:noFill/>
          <a:ln w="9525">
            <a:noFill/>
            <a:miter lim="800000"/>
            <a:headEnd/>
            <a:tailEnd/>
          </a:ln>
        </p:spPr>
        <p:txBody>
          <a:bodyPr>
            <a:spAutoFit/>
          </a:bodyPr>
          <a:lstStyle/>
          <a:p>
            <a:r>
              <a:rPr lang="zh-CN" altLang="en-US" sz="1800" b="1">
                <a:solidFill>
                  <a:schemeClr val="tx1"/>
                </a:solidFill>
                <a:latin typeface="Times New Roman" pitchFamily="18" charset="0"/>
                <a:ea typeface="微软雅黑" pitchFamily="34" charset="-122"/>
                <a:cs typeface="Times New Roman" pitchFamily="18" charset="0"/>
              </a:rPr>
              <a:t>缬沙坦更好</a:t>
            </a:r>
          </a:p>
        </p:txBody>
      </p:sp>
      <p:sp>
        <p:nvSpPr>
          <p:cNvPr id="45063" name="TextBox 91"/>
          <p:cNvSpPr txBox="1">
            <a:spLocks noChangeArrowheads="1"/>
          </p:cNvSpPr>
          <p:nvPr/>
        </p:nvSpPr>
        <p:spPr bwMode="auto">
          <a:xfrm>
            <a:off x="3132899" y="4281489"/>
            <a:ext cx="1867238" cy="369887"/>
          </a:xfrm>
          <a:prstGeom prst="rect">
            <a:avLst/>
          </a:prstGeom>
          <a:noFill/>
          <a:ln w="9525">
            <a:noFill/>
            <a:miter lim="800000"/>
            <a:headEnd/>
            <a:tailEnd/>
          </a:ln>
        </p:spPr>
        <p:txBody>
          <a:bodyPr>
            <a:spAutoFit/>
          </a:bodyPr>
          <a:lstStyle/>
          <a:p>
            <a:r>
              <a:rPr lang="zh-CN" altLang="en-US" sz="1800" b="1" dirty="0">
                <a:solidFill>
                  <a:schemeClr val="tx1"/>
                </a:solidFill>
                <a:latin typeface="Times New Roman" pitchFamily="18" charset="0"/>
                <a:ea typeface="微软雅黑" pitchFamily="34" charset="-122"/>
                <a:cs typeface="Times New Roman" pitchFamily="18" charset="0"/>
              </a:rPr>
              <a:t>氨氯地平</a:t>
            </a:r>
            <a:r>
              <a:rPr lang="en-US" altLang="zh-CN" sz="1800" b="1" baseline="30000" dirty="0">
                <a:solidFill>
                  <a:schemeClr val="tx1"/>
                </a:solidFill>
                <a:latin typeface="Times New Roman" pitchFamily="18" charset="0"/>
                <a:ea typeface="微软雅黑" pitchFamily="34" charset="-122"/>
                <a:cs typeface="Times New Roman" pitchFamily="18" charset="0"/>
              </a:rPr>
              <a:t> </a:t>
            </a:r>
            <a:r>
              <a:rPr lang="zh-CN" altLang="en-US" sz="1800" b="1" dirty="0">
                <a:solidFill>
                  <a:schemeClr val="tx1"/>
                </a:solidFill>
                <a:latin typeface="Times New Roman" pitchFamily="18" charset="0"/>
                <a:ea typeface="微软雅黑" pitchFamily="34" charset="-122"/>
                <a:cs typeface="Times New Roman" pitchFamily="18" charset="0"/>
              </a:rPr>
              <a:t>更好</a:t>
            </a:r>
          </a:p>
        </p:txBody>
      </p:sp>
      <p:pic>
        <p:nvPicPr>
          <p:cNvPr id="45064" name="图片 93" descr="立体箭头.png"/>
          <p:cNvPicPr>
            <a:picLocks noChangeAspect="1"/>
          </p:cNvPicPr>
          <p:nvPr/>
        </p:nvPicPr>
        <p:blipFill>
          <a:blip r:embed="rId3" cstate="print"/>
          <a:srcRect/>
          <a:stretch>
            <a:fillRect/>
          </a:stretch>
        </p:blipFill>
        <p:spPr bwMode="auto">
          <a:xfrm>
            <a:off x="6342361" y="3009110"/>
            <a:ext cx="1943803" cy="1968500"/>
          </a:xfrm>
          <a:prstGeom prst="rect">
            <a:avLst/>
          </a:prstGeom>
          <a:noFill/>
          <a:ln w="9525">
            <a:noFill/>
            <a:miter lim="800000"/>
            <a:headEnd/>
            <a:tailEnd/>
          </a:ln>
        </p:spPr>
      </p:pic>
      <p:grpSp>
        <p:nvGrpSpPr>
          <p:cNvPr id="3" name="Group 8"/>
          <p:cNvGrpSpPr>
            <a:grpSpLocks/>
          </p:cNvGrpSpPr>
          <p:nvPr/>
        </p:nvGrpSpPr>
        <p:grpSpPr bwMode="auto">
          <a:xfrm>
            <a:off x="6500178" y="3306259"/>
            <a:ext cx="1239097" cy="1185863"/>
            <a:chOff x="4269" y="2609"/>
            <a:chExt cx="780" cy="747"/>
          </a:xfrm>
        </p:grpSpPr>
        <p:sp>
          <p:nvSpPr>
            <p:cNvPr id="45067" name="Rectangle 12"/>
            <p:cNvSpPr>
              <a:spLocks noChangeArrowheads="1"/>
            </p:cNvSpPr>
            <p:nvPr/>
          </p:nvSpPr>
          <p:spPr bwMode="auto">
            <a:xfrm>
              <a:off x="4387" y="2609"/>
              <a:ext cx="540" cy="155"/>
            </a:xfrm>
            <a:prstGeom prst="rect">
              <a:avLst/>
            </a:prstGeom>
            <a:noFill/>
            <a:ln w="9525">
              <a:noFill/>
              <a:miter lim="800000"/>
              <a:headEnd/>
              <a:tailEnd/>
            </a:ln>
          </p:spPr>
          <p:txBody>
            <a:bodyPr wrap="none" lIns="0" tIns="0" rIns="0" bIns="0">
              <a:spAutoFit/>
            </a:bodyPr>
            <a:lstStyle/>
            <a:p>
              <a:r>
                <a:rPr lang="en-US" altLang="zh-CN" sz="1600" b="1">
                  <a:solidFill>
                    <a:schemeClr val="tx1"/>
                  </a:solidFill>
                  <a:latin typeface="Times New Roman" pitchFamily="18" charset="0"/>
                  <a:ea typeface="微软雅黑" pitchFamily="34" charset="-122"/>
                  <a:cs typeface="Times New Roman" pitchFamily="18" charset="0"/>
                </a:rPr>
                <a:t>* P=0.039</a:t>
              </a:r>
            </a:p>
          </p:txBody>
        </p:sp>
        <p:sp>
          <p:nvSpPr>
            <p:cNvPr id="1369101" name="Rectangle 13"/>
            <p:cNvSpPr>
              <a:spLocks noChangeArrowheads="1"/>
            </p:cNvSpPr>
            <p:nvPr/>
          </p:nvSpPr>
          <p:spPr bwMode="auto">
            <a:xfrm>
              <a:off x="4373" y="3123"/>
              <a:ext cx="574" cy="233"/>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tLang="zh-CN" sz="2400" b="1" dirty="0">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rPr>
                <a:t>2.7</a:t>
              </a:r>
              <a:r>
                <a:rPr lang="en-US" altLang="zh-CN" sz="1400" b="1" dirty="0">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rPr>
                <a:t>mmHg</a:t>
              </a:r>
              <a:endParaRPr lang="en-US" altLang="zh-CN" sz="900" b="1" dirty="0">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45069" name="Rectangle 14"/>
            <p:cNvSpPr>
              <a:spLocks noChangeArrowheads="1"/>
            </p:cNvSpPr>
            <p:nvPr/>
          </p:nvSpPr>
          <p:spPr bwMode="auto">
            <a:xfrm>
              <a:off x="4269" y="2758"/>
              <a:ext cx="780" cy="407"/>
            </a:xfrm>
            <a:prstGeom prst="rect">
              <a:avLst/>
            </a:prstGeom>
            <a:noFill/>
            <a:ln w="9525">
              <a:noFill/>
              <a:miter lim="800000"/>
              <a:headEnd/>
              <a:tailEnd/>
            </a:ln>
          </p:spPr>
          <p:txBody>
            <a:bodyPr>
              <a:spAutoFit/>
            </a:bodyPr>
            <a:lstStyle/>
            <a:p>
              <a:pPr algn="ctr"/>
              <a:r>
                <a:rPr lang="zh-CN" altLang="en-US" sz="1200" b="1" dirty="0">
                  <a:solidFill>
                    <a:schemeClr val="tx1"/>
                  </a:solidFill>
                  <a:latin typeface="Times New Roman" pitchFamily="18" charset="0"/>
                  <a:ea typeface="微软雅黑" pitchFamily="34" charset="-122"/>
                  <a:cs typeface="Times New Roman" pitchFamily="18" charset="0"/>
                </a:rPr>
                <a:t>最后</a:t>
              </a:r>
              <a:r>
                <a:rPr lang="en-US" altLang="zh-CN" sz="1200" b="1" dirty="0">
                  <a:solidFill>
                    <a:schemeClr val="tx1"/>
                  </a:solidFill>
                  <a:latin typeface="Times New Roman" pitchFamily="18" charset="0"/>
                  <a:ea typeface="微软雅黑" pitchFamily="34" charset="-122"/>
                  <a:cs typeface="Times New Roman" pitchFamily="18" charset="0"/>
                </a:rPr>
                <a:t>4</a:t>
              </a:r>
              <a:r>
                <a:rPr lang="zh-CN" altLang="en-US" sz="1200" b="1" dirty="0">
                  <a:solidFill>
                    <a:schemeClr val="tx1"/>
                  </a:solidFill>
                  <a:latin typeface="Times New Roman" pitchFamily="18" charset="0"/>
                  <a:ea typeface="微软雅黑" pitchFamily="34" charset="-122"/>
                  <a:cs typeface="Times New Roman" pitchFamily="18" charset="0"/>
                </a:rPr>
                <a:t>个小时</a:t>
              </a:r>
              <a:endParaRPr lang="en-US" altLang="zh-CN" sz="1200" b="1" dirty="0">
                <a:solidFill>
                  <a:schemeClr val="tx1"/>
                </a:solidFill>
                <a:latin typeface="Times New Roman" pitchFamily="18" charset="0"/>
                <a:ea typeface="微软雅黑" pitchFamily="34" charset="-122"/>
                <a:cs typeface="Times New Roman" pitchFamily="18" charset="0"/>
              </a:endParaRPr>
            </a:p>
            <a:p>
              <a:pPr algn="ctr"/>
              <a:r>
                <a:rPr lang="zh-CN" altLang="en-US" sz="1200" b="1" dirty="0">
                  <a:solidFill>
                    <a:schemeClr val="tx1"/>
                  </a:solidFill>
                  <a:latin typeface="Times New Roman" pitchFamily="18" charset="0"/>
                  <a:ea typeface="微软雅黑" pitchFamily="34" charset="-122"/>
                  <a:cs typeface="Times New Roman" pitchFamily="18" charset="0"/>
                </a:rPr>
                <a:t>即清晨时段</a:t>
              </a:r>
              <a:br>
                <a:rPr lang="zh-CN" altLang="en-US" sz="1200" b="1" dirty="0">
                  <a:solidFill>
                    <a:schemeClr val="tx1"/>
                  </a:solidFill>
                  <a:latin typeface="Times New Roman" pitchFamily="18" charset="0"/>
                  <a:ea typeface="微软雅黑" pitchFamily="34" charset="-122"/>
                  <a:cs typeface="Times New Roman" pitchFamily="18" charset="0"/>
                </a:rPr>
              </a:br>
              <a:r>
                <a:rPr lang="zh-CN" altLang="en-US" sz="1200" b="1" dirty="0">
                  <a:solidFill>
                    <a:schemeClr val="tx1"/>
                  </a:solidFill>
                  <a:latin typeface="Times New Roman" pitchFamily="18" charset="0"/>
                  <a:ea typeface="微软雅黑" pitchFamily="34" charset="-122"/>
                  <a:cs typeface="Times New Roman" pitchFamily="18" charset="0"/>
                </a:rPr>
                <a:t>收缩压差值达</a:t>
              </a:r>
            </a:p>
          </p:txBody>
        </p:sp>
      </p:grpSp>
      <p:sp>
        <p:nvSpPr>
          <p:cNvPr id="45066" name="TextBox 88"/>
          <p:cNvSpPr txBox="1">
            <a:spLocks noChangeArrowheads="1"/>
          </p:cNvSpPr>
          <p:nvPr/>
        </p:nvSpPr>
        <p:spPr bwMode="auto">
          <a:xfrm>
            <a:off x="285946" y="5534380"/>
            <a:ext cx="8572109" cy="846001"/>
          </a:xfrm>
          <a:prstGeom prst="rect">
            <a:avLst/>
          </a:prstGeom>
          <a:noFill/>
          <a:ln w="9525">
            <a:noFill/>
            <a:miter lim="800000"/>
            <a:headEnd/>
            <a:tailEnd/>
          </a:ln>
        </p:spPr>
        <p:txBody>
          <a:bodyPr>
            <a:spAutoFit/>
          </a:bodyPr>
          <a:lstStyle/>
          <a:p>
            <a:pPr marL="182563" indent="-182563">
              <a:lnSpc>
                <a:spcPct val="120000"/>
              </a:lnSpc>
              <a:buFont typeface="Arial" pitchFamily="34" charset="0"/>
              <a:buChar char="•"/>
            </a:pPr>
            <a:r>
              <a:rPr lang="en-US" altLang="zh-CN" sz="1400" dirty="0">
                <a:solidFill>
                  <a:schemeClr val="tx1"/>
                </a:solidFill>
                <a:latin typeface="微软雅黑" pitchFamily="34" charset="-122"/>
                <a:ea typeface="微软雅黑" pitchFamily="34" charset="-122"/>
                <a:cs typeface="Arial" pitchFamily="34" charset="0"/>
              </a:rPr>
              <a:t>VALUE</a:t>
            </a:r>
            <a:r>
              <a:rPr lang="zh-CN" altLang="en-US" sz="1400" dirty="0">
                <a:solidFill>
                  <a:schemeClr val="tx1"/>
                </a:solidFill>
                <a:latin typeface="微软雅黑" pitchFamily="34" charset="-122"/>
                <a:ea typeface="微软雅黑" pitchFamily="34" charset="-122"/>
                <a:cs typeface="Arial" pitchFamily="34" charset="0"/>
              </a:rPr>
              <a:t>动态血压亚组研究</a:t>
            </a:r>
          </a:p>
          <a:p>
            <a:pPr marL="182563" indent="-182563">
              <a:lnSpc>
                <a:spcPct val="120000"/>
              </a:lnSpc>
              <a:buFont typeface="Arial" pitchFamily="34" charset="0"/>
              <a:buChar char="•"/>
            </a:pPr>
            <a:r>
              <a:rPr lang="zh-CN" altLang="en-US" sz="1400" dirty="0">
                <a:solidFill>
                  <a:schemeClr val="tx1"/>
                </a:solidFill>
                <a:latin typeface="微软雅黑" pitchFamily="34" charset="-122"/>
                <a:ea typeface="微软雅黑" pitchFamily="34" charset="-122"/>
                <a:cs typeface="Arial" pitchFamily="34" charset="0"/>
              </a:rPr>
              <a:t>入选</a:t>
            </a:r>
            <a:r>
              <a:rPr lang="en-US" altLang="zh-CN" sz="1400" dirty="0">
                <a:solidFill>
                  <a:schemeClr val="tx1"/>
                </a:solidFill>
                <a:latin typeface="微软雅黑" pitchFamily="34" charset="-122"/>
                <a:ea typeface="微软雅黑" pitchFamily="34" charset="-122"/>
                <a:cs typeface="Arial" pitchFamily="34" charset="0"/>
              </a:rPr>
              <a:t>659</a:t>
            </a:r>
            <a:r>
              <a:rPr lang="zh-CN" altLang="en-US" sz="1400" dirty="0">
                <a:solidFill>
                  <a:schemeClr val="tx1"/>
                </a:solidFill>
                <a:latin typeface="微软雅黑" pitchFamily="34" charset="-122"/>
                <a:ea typeface="微软雅黑" pitchFamily="34" charset="-122"/>
                <a:cs typeface="Arial" pitchFamily="34" charset="0"/>
              </a:rPr>
              <a:t>例一年的</a:t>
            </a:r>
            <a:r>
              <a:rPr lang="en-US" altLang="zh-CN" sz="1400" dirty="0">
                <a:solidFill>
                  <a:schemeClr val="tx1"/>
                </a:solidFill>
                <a:latin typeface="微软雅黑" pitchFamily="34" charset="-122"/>
                <a:ea typeface="微软雅黑" pitchFamily="34" charset="-122"/>
                <a:cs typeface="Arial" pitchFamily="34" charset="0"/>
              </a:rPr>
              <a:t>VALUE</a:t>
            </a:r>
            <a:r>
              <a:rPr lang="zh-CN" altLang="en-US" sz="1400" dirty="0">
                <a:solidFill>
                  <a:schemeClr val="tx1"/>
                </a:solidFill>
                <a:latin typeface="微软雅黑" pitchFamily="34" charset="-122"/>
                <a:ea typeface="微软雅黑" pitchFamily="34" charset="-122"/>
                <a:cs typeface="Arial" pitchFamily="34" charset="0"/>
              </a:rPr>
              <a:t>试验患者，随机分为氨氯地平组</a:t>
            </a:r>
            <a:r>
              <a:rPr lang="en-US" altLang="zh-CN" sz="1400" dirty="0">
                <a:solidFill>
                  <a:schemeClr val="tx1"/>
                </a:solidFill>
                <a:latin typeface="微软雅黑" pitchFamily="34" charset="-122"/>
                <a:ea typeface="微软雅黑" pitchFamily="34" charset="-122"/>
                <a:cs typeface="Arial" pitchFamily="34" charset="0"/>
              </a:rPr>
              <a:t>(n=327)</a:t>
            </a:r>
            <a:r>
              <a:rPr lang="zh-CN" altLang="en-US" sz="1400" dirty="0">
                <a:solidFill>
                  <a:schemeClr val="tx1"/>
                </a:solidFill>
                <a:latin typeface="微软雅黑" pitchFamily="34" charset="-122"/>
                <a:ea typeface="微软雅黑" pitchFamily="34" charset="-122"/>
                <a:cs typeface="Arial" pitchFamily="34" charset="0"/>
              </a:rPr>
              <a:t>和缬沙坦组</a:t>
            </a:r>
            <a:r>
              <a:rPr lang="en-US" altLang="zh-CN" sz="1400" dirty="0">
                <a:solidFill>
                  <a:schemeClr val="tx1"/>
                </a:solidFill>
                <a:latin typeface="微软雅黑" pitchFamily="34" charset="-122"/>
                <a:ea typeface="微软雅黑" pitchFamily="34" charset="-122"/>
                <a:cs typeface="Arial" pitchFamily="34" charset="0"/>
              </a:rPr>
              <a:t>(n=332)</a:t>
            </a:r>
            <a:r>
              <a:rPr lang="zh-CN" altLang="en-US" sz="1400" dirty="0">
                <a:solidFill>
                  <a:schemeClr val="tx1"/>
                </a:solidFill>
                <a:latin typeface="微软雅黑" pitchFamily="34" charset="-122"/>
                <a:ea typeface="微软雅黑" pitchFamily="34" charset="-122"/>
                <a:cs typeface="Arial" pitchFamily="34" charset="0"/>
              </a:rPr>
              <a:t>组治疗</a:t>
            </a:r>
          </a:p>
          <a:p>
            <a:pPr marL="182563" indent="-182563">
              <a:lnSpc>
                <a:spcPct val="120000"/>
              </a:lnSpc>
              <a:buFont typeface="Arial" pitchFamily="34" charset="0"/>
              <a:buChar char="•"/>
            </a:pPr>
            <a:r>
              <a:rPr lang="zh-CN" altLang="en-US" sz="1400" dirty="0">
                <a:solidFill>
                  <a:schemeClr val="tx1"/>
                </a:solidFill>
                <a:latin typeface="微软雅黑" pitchFamily="34" charset="-122"/>
                <a:ea typeface="微软雅黑" pitchFamily="34" charset="-122"/>
                <a:cs typeface="Arial" pitchFamily="34" charset="0"/>
              </a:rPr>
              <a:t>清晨服药后</a:t>
            </a:r>
            <a:r>
              <a:rPr lang="en-US" altLang="zh-CN" sz="1400" dirty="0">
                <a:solidFill>
                  <a:schemeClr val="tx1"/>
                </a:solidFill>
                <a:latin typeface="微软雅黑" pitchFamily="34" charset="-122"/>
                <a:ea typeface="微软雅黑" pitchFamily="34" charset="-122"/>
                <a:cs typeface="Arial" pitchFamily="34" charset="0"/>
              </a:rPr>
              <a:t>25</a:t>
            </a:r>
            <a:r>
              <a:rPr lang="zh-CN" altLang="en-US" sz="1400" dirty="0">
                <a:solidFill>
                  <a:schemeClr val="tx1"/>
                </a:solidFill>
                <a:latin typeface="微软雅黑" pitchFamily="34" charset="-122"/>
                <a:ea typeface="微软雅黑" pitchFamily="34" charset="-122"/>
                <a:cs typeface="Arial" pitchFamily="34" charset="0"/>
              </a:rPr>
              <a:t>小时内每</a:t>
            </a:r>
            <a:r>
              <a:rPr lang="en-US" altLang="zh-CN" sz="1400" dirty="0">
                <a:solidFill>
                  <a:schemeClr val="tx1"/>
                </a:solidFill>
                <a:latin typeface="微软雅黑" pitchFamily="34" charset="-122"/>
                <a:ea typeface="微软雅黑" pitchFamily="34" charset="-122"/>
                <a:cs typeface="Arial" pitchFamily="34" charset="0"/>
              </a:rPr>
              <a:t>20</a:t>
            </a:r>
            <a:r>
              <a:rPr lang="zh-CN" altLang="en-US" sz="1400" dirty="0">
                <a:solidFill>
                  <a:schemeClr val="tx1"/>
                </a:solidFill>
                <a:latin typeface="微软雅黑" pitchFamily="34" charset="-122"/>
                <a:ea typeface="微软雅黑" pitchFamily="34" charset="-122"/>
                <a:cs typeface="Arial" pitchFamily="34" charset="0"/>
              </a:rPr>
              <a:t>分钟检测一次血压，随访</a:t>
            </a:r>
            <a:r>
              <a:rPr lang="en-US" altLang="zh-CN" sz="1400" dirty="0">
                <a:solidFill>
                  <a:schemeClr val="tx1"/>
                </a:solidFill>
                <a:latin typeface="微软雅黑" pitchFamily="34" charset="-122"/>
                <a:ea typeface="微软雅黑" pitchFamily="34" charset="-122"/>
                <a:cs typeface="Arial" pitchFamily="34" charset="0"/>
              </a:rPr>
              <a:t>1</a:t>
            </a:r>
            <a:r>
              <a:rPr lang="zh-CN" altLang="en-US" sz="1400" dirty="0">
                <a:solidFill>
                  <a:schemeClr val="tx1"/>
                </a:solidFill>
                <a:latin typeface="微软雅黑" pitchFamily="34" charset="-122"/>
                <a:ea typeface="微软雅黑" pitchFamily="34" charset="-122"/>
                <a:cs typeface="Arial" pitchFamily="34" charset="0"/>
              </a:rPr>
              <a:t>年</a:t>
            </a: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标题 1"/>
          <p:cNvSpPr>
            <a:spLocks noGrp="1"/>
          </p:cNvSpPr>
          <p:nvPr>
            <p:ph type="title" idx="4294967295"/>
          </p:nvPr>
        </p:nvSpPr>
        <p:spPr>
          <a:xfrm>
            <a:off x="314325" y="49084"/>
            <a:ext cx="8515350" cy="600075"/>
          </a:xfrm>
        </p:spPr>
        <p:txBody>
          <a:bodyPr/>
          <a:lstStyle/>
          <a:p>
            <a:pPr algn="ctr" eaLnBrk="1" hangingPunct="1">
              <a:defRPr/>
            </a:pPr>
            <a:r>
              <a:rPr lang="zh-CN" altLang="en-US" dirty="0" smtClean="0">
                <a:solidFill>
                  <a:schemeClr val="bg1"/>
                </a:solidFill>
                <a:latin typeface="微软雅黑" pitchFamily="34" charset="-122"/>
                <a:ea typeface="微软雅黑" pitchFamily="34" charset="-122"/>
              </a:rPr>
              <a:t>以长效</a:t>
            </a:r>
            <a:r>
              <a:rPr lang="en-US" altLang="zh-CN" dirty="0" smtClean="0">
                <a:solidFill>
                  <a:schemeClr val="bg1"/>
                </a:solidFill>
                <a:latin typeface="微软雅黑" pitchFamily="34" charset="-122"/>
                <a:ea typeface="微软雅黑" pitchFamily="34" charset="-122"/>
              </a:rPr>
              <a:t>CCB</a:t>
            </a:r>
            <a:r>
              <a:rPr lang="zh-CN" altLang="en-US" dirty="0" smtClean="0">
                <a:solidFill>
                  <a:schemeClr val="bg1"/>
                </a:solidFill>
                <a:latin typeface="微软雅黑" pitchFamily="34" charset="-122"/>
                <a:ea typeface="微软雅黑" pitchFamily="34" charset="-122"/>
              </a:rPr>
              <a:t>氨氯地平</a:t>
            </a:r>
            <a:r>
              <a:rPr lang="en-US" altLang="zh-CN" baseline="30000"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为基础治疗方案长期控制血压</a:t>
            </a:r>
            <a:r>
              <a:rPr lang="en-US" altLang="zh-CN" dirty="0" smtClean="0">
                <a:solidFill>
                  <a:schemeClr val="bg1"/>
                </a:solidFill>
                <a:latin typeface="微软雅黑" pitchFamily="34" charset="-122"/>
                <a:ea typeface="微软雅黑" pitchFamily="34" charset="-122"/>
              </a:rPr>
              <a:t/>
            </a:r>
            <a:br>
              <a:rPr lang="en-US" altLang="zh-CN" dirty="0" smtClean="0">
                <a:solidFill>
                  <a:schemeClr val="bg1"/>
                </a:solidFill>
                <a:latin typeface="微软雅黑" pitchFamily="34" charset="-122"/>
                <a:ea typeface="微软雅黑" pitchFamily="34" charset="-122"/>
              </a:rPr>
            </a:br>
            <a:r>
              <a:rPr lang="zh-CN" altLang="en-US" dirty="0" smtClean="0">
                <a:solidFill>
                  <a:schemeClr val="bg1"/>
                </a:solidFill>
                <a:latin typeface="微软雅黑" pitchFamily="34" charset="-122"/>
                <a:ea typeface="微软雅黑" pitchFamily="34" charset="-122"/>
              </a:rPr>
              <a:t>带来更多心脑获益</a:t>
            </a:r>
            <a:endParaRPr lang="zh-CN" altLang="en-US" i="1" u="sng" dirty="0" smtClean="0">
              <a:solidFill>
                <a:schemeClr val="bg1"/>
              </a:solidFill>
              <a:effectLst>
                <a:outerShdw blurRad="38100" dist="38100" dir="2700000" algn="tl">
                  <a:srgbClr val="000000"/>
                </a:outerShdw>
              </a:effectLst>
              <a:cs typeface="Arial" pitchFamily="34" charset="0"/>
            </a:endParaRPr>
          </a:p>
        </p:txBody>
      </p:sp>
      <p:sp>
        <p:nvSpPr>
          <p:cNvPr id="46083" name="Text Box 8"/>
          <p:cNvSpPr txBox="1">
            <a:spLocks noChangeArrowheads="1"/>
          </p:cNvSpPr>
          <p:nvPr/>
        </p:nvSpPr>
        <p:spPr bwMode="white">
          <a:xfrm>
            <a:off x="1551606" y="2847975"/>
            <a:ext cx="690644" cy="336550"/>
          </a:xfrm>
          <a:prstGeom prst="rect">
            <a:avLst/>
          </a:prstGeom>
          <a:noFill/>
          <a:ln w="19050" algn="ctr">
            <a:noFill/>
            <a:miter lim="800000"/>
            <a:headEnd/>
            <a:tailEnd/>
          </a:ln>
        </p:spPr>
        <p:txBody>
          <a:bodyPr>
            <a:spAutoFit/>
          </a:bodyPr>
          <a:lstStyle/>
          <a:p>
            <a:pPr algn="ctr">
              <a:spcBef>
                <a:spcPct val="50000"/>
              </a:spcBef>
            </a:pPr>
            <a:r>
              <a:rPr lang="en-US" altLang="zh-CN" sz="1600">
                <a:solidFill>
                  <a:schemeClr val="tx1"/>
                </a:solidFill>
                <a:latin typeface="Times New Roman" pitchFamily="18" charset="0"/>
                <a:ea typeface="微软雅黑" pitchFamily="34" charset="-122"/>
                <a:cs typeface="Times New Roman" pitchFamily="18" charset="0"/>
              </a:rPr>
              <a:t>2%</a:t>
            </a:r>
          </a:p>
        </p:txBody>
      </p:sp>
      <p:sp>
        <p:nvSpPr>
          <p:cNvPr id="46084" name="Text Box 9"/>
          <p:cNvSpPr txBox="1">
            <a:spLocks noChangeArrowheads="1"/>
          </p:cNvSpPr>
          <p:nvPr/>
        </p:nvSpPr>
        <p:spPr bwMode="white">
          <a:xfrm>
            <a:off x="2636011" y="5567364"/>
            <a:ext cx="595328" cy="338554"/>
          </a:xfrm>
          <a:prstGeom prst="rect">
            <a:avLst/>
          </a:prstGeom>
          <a:noFill/>
          <a:ln w="19050" algn="ctr">
            <a:noFill/>
            <a:miter lim="800000"/>
            <a:headEnd/>
            <a:tailEnd/>
          </a:ln>
        </p:spPr>
        <p:txBody>
          <a:bodyPr>
            <a:spAutoFit/>
          </a:bodyPr>
          <a:lstStyle/>
          <a:p>
            <a:pPr algn="ctr">
              <a:spcBef>
                <a:spcPct val="50000"/>
              </a:spcBef>
            </a:pPr>
            <a:r>
              <a:rPr lang="en-US" altLang="zh-CN" sz="1600">
                <a:solidFill>
                  <a:schemeClr val="tx1"/>
                </a:solidFill>
                <a:latin typeface="Times New Roman" pitchFamily="18" charset="0"/>
                <a:ea typeface="微软雅黑" pitchFamily="34" charset="-122"/>
                <a:cs typeface="Times New Roman" pitchFamily="18" charset="0"/>
              </a:rPr>
              <a:t>23%</a:t>
            </a:r>
          </a:p>
        </p:txBody>
      </p:sp>
      <p:sp>
        <p:nvSpPr>
          <p:cNvPr id="46085" name="Text Box 10"/>
          <p:cNvSpPr txBox="1">
            <a:spLocks noChangeArrowheads="1"/>
          </p:cNvSpPr>
          <p:nvPr/>
        </p:nvSpPr>
        <p:spPr bwMode="white">
          <a:xfrm>
            <a:off x="3250089" y="2840039"/>
            <a:ext cx="521889" cy="338137"/>
          </a:xfrm>
          <a:prstGeom prst="rect">
            <a:avLst/>
          </a:prstGeom>
          <a:noFill/>
          <a:ln w="19050" algn="ctr">
            <a:noFill/>
            <a:miter lim="800000"/>
            <a:headEnd/>
            <a:tailEnd/>
          </a:ln>
        </p:spPr>
        <p:txBody>
          <a:bodyPr>
            <a:spAutoFit/>
          </a:bodyPr>
          <a:lstStyle/>
          <a:p>
            <a:pPr algn="ctr">
              <a:spcBef>
                <a:spcPct val="50000"/>
              </a:spcBef>
            </a:pPr>
            <a:r>
              <a:rPr lang="en-US" altLang="zh-CN" sz="1600">
                <a:solidFill>
                  <a:schemeClr val="tx1"/>
                </a:solidFill>
                <a:latin typeface="Times New Roman" pitchFamily="18" charset="0"/>
                <a:ea typeface="微软雅黑" pitchFamily="34" charset="-122"/>
                <a:cs typeface="Times New Roman" pitchFamily="18" charset="0"/>
              </a:rPr>
              <a:t>1%</a:t>
            </a:r>
          </a:p>
        </p:txBody>
      </p:sp>
      <p:sp>
        <p:nvSpPr>
          <p:cNvPr id="46086" name="Text Box 11"/>
          <p:cNvSpPr txBox="1">
            <a:spLocks noChangeArrowheads="1"/>
          </p:cNvSpPr>
          <p:nvPr/>
        </p:nvSpPr>
        <p:spPr bwMode="white">
          <a:xfrm>
            <a:off x="4104801" y="4572000"/>
            <a:ext cx="651580" cy="338138"/>
          </a:xfrm>
          <a:prstGeom prst="rect">
            <a:avLst/>
          </a:prstGeom>
          <a:noFill/>
          <a:ln w="19050" algn="ctr">
            <a:noFill/>
            <a:miter lim="800000"/>
            <a:headEnd/>
            <a:tailEnd/>
          </a:ln>
        </p:spPr>
        <p:txBody>
          <a:bodyPr>
            <a:spAutoFit/>
          </a:bodyPr>
          <a:lstStyle/>
          <a:p>
            <a:pPr algn="ctr">
              <a:spcBef>
                <a:spcPct val="50000"/>
              </a:spcBef>
            </a:pPr>
            <a:r>
              <a:rPr lang="en-US" altLang="zh-CN" sz="1600">
                <a:solidFill>
                  <a:schemeClr val="tx1"/>
                </a:solidFill>
                <a:latin typeface="Times New Roman" pitchFamily="18" charset="0"/>
                <a:ea typeface="微软雅黑" pitchFamily="34" charset="-122"/>
                <a:cs typeface="Times New Roman" pitchFamily="18" charset="0"/>
              </a:rPr>
              <a:t>15%</a:t>
            </a:r>
          </a:p>
        </p:txBody>
      </p:sp>
      <p:sp>
        <p:nvSpPr>
          <p:cNvPr id="46087" name="Text Box 12"/>
          <p:cNvSpPr txBox="1">
            <a:spLocks noChangeArrowheads="1"/>
          </p:cNvSpPr>
          <p:nvPr/>
        </p:nvSpPr>
        <p:spPr bwMode="white">
          <a:xfrm>
            <a:off x="4062611" y="5064125"/>
            <a:ext cx="2006305" cy="336550"/>
          </a:xfrm>
          <a:prstGeom prst="rect">
            <a:avLst/>
          </a:prstGeom>
          <a:noFill/>
          <a:ln w="19050" algn="ctr">
            <a:noFill/>
            <a:miter lim="800000"/>
            <a:headEnd/>
            <a:tailEnd/>
          </a:ln>
        </p:spPr>
        <p:txBody>
          <a:bodyPr>
            <a:spAutoFit/>
          </a:bodyPr>
          <a:lstStyle/>
          <a:p>
            <a:pPr algn="ctr">
              <a:spcBef>
                <a:spcPct val="50000"/>
              </a:spcBef>
            </a:pPr>
            <a:r>
              <a:rPr lang="en-US" altLang="zh-CN" sz="1600">
                <a:solidFill>
                  <a:schemeClr val="tx1"/>
                </a:solidFill>
                <a:latin typeface="Times New Roman" pitchFamily="18" charset="0"/>
                <a:ea typeface="微软雅黑" pitchFamily="34" charset="-122"/>
                <a:cs typeface="Times New Roman" pitchFamily="18" charset="0"/>
              </a:rPr>
              <a:t>19%</a:t>
            </a:r>
          </a:p>
        </p:txBody>
      </p:sp>
      <p:sp>
        <p:nvSpPr>
          <p:cNvPr id="1935373" name="Line 13"/>
          <p:cNvSpPr>
            <a:spLocks noChangeShapeType="1"/>
          </p:cNvSpPr>
          <p:nvPr/>
        </p:nvSpPr>
        <p:spPr bwMode="auto">
          <a:xfrm flipH="1">
            <a:off x="921900" y="2522538"/>
            <a:ext cx="6250" cy="3313112"/>
          </a:xfrm>
          <a:prstGeom prst="line">
            <a:avLst/>
          </a:prstGeom>
          <a:noFill/>
          <a:ln w="25400">
            <a:solidFill>
              <a:schemeClr val="tx1"/>
            </a:solidFill>
            <a:round/>
            <a:headEnd/>
            <a:tailEnd/>
          </a:ln>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1935374" name="Line 14"/>
          <p:cNvSpPr>
            <a:spLocks noChangeShapeType="1"/>
          </p:cNvSpPr>
          <p:nvPr/>
        </p:nvSpPr>
        <p:spPr bwMode="auto">
          <a:xfrm>
            <a:off x="865648" y="4452939"/>
            <a:ext cx="56252" cy="1587"/>
          </a:xfrm>
          <a:prstGeom prst="line">
            <a:avLst/>
          </a:prstGeom>
          <a:noFill/>
          <a:ln w="19050">
            <a:solidFill>
              <a:schemeClr val="tx1"/>
            </a:solidFill>
            <a:round/>
            <a:headEnd/>
            <a:tailEnd/>
          </a:ln>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1935375" name="Line 15"/>
          <p:cNvSpPr>
            <a:spLocks noChangeShapeType="1"/>
          </p:cNvSpPr>
          <p:nvPr/>
        </p:nvSpPr>
        <p:spPr bwMode="auto">
          <a:xfrm>
            <a:off x="854711" y="3833814"/>
            <a:ext cx="54689" cy="1587"/>
          </a:xfrm>
          <a:prstGeom prst="line">
            <a:avLst/>
          </a:prstGeom>
          <a:noFill/>
          <a:ln w="19050">
            <a:solidFill>
              <a:schemeClr val="tx1"/>
            </a:solidFill>
            <a:round/>
            <a:headEnd/>
            <a:tailEnd/>
          </a:ln>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1935376" name="Line 16"/>
          <p:cNvSpPr>
            <a:spLocks noChangeShapeType="1"/>
          </p:cNvSpPr>
          <p:nvPr/>
        </p:nvSpPr>
        <p:spPr bwMode="auto">
          <a:xfrm>
            <a:off x="873462" y="3205164"/>
            <a:ext cx="56252" cy="1587"/>
          </a:xfrm>
          <a:prstGeom prst="line">
            <a:avLst/>
          </a:prstGeom>
          <a:noFill/>
          <a:ln w="19050">
            <a:solidFill>
              <a:schemeClr val="tx1"/>
            </a:solidFill>
            <a:round/>
            <a:headEnd/>
            <a:tailEnd/>
          </a:ln>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1935377" name="Line 17"/>
          <p:cNvSpPr>
            <a:spLocks noChangeShapeType="1"/>
          </p:cNvSpPr>
          <p:nvPr/>
        </p:nvSpPr>
        <p:spPr bwMode="auto">
          <a:xfrm flipV="1">
            <a:off x="2432880" y="2516189"/>
            <a:ext cx="3125" cy="90487"/>
          </a:xfrm>
          <a:prstGeom prst="line">
            <a:avLst/>
          </a:prstGeom>
          <a:noFill/>
          <a:ln w="19050">
            <a:solidFill>
              <a:schemeClr val="tx1"/>
            </a:solidFill>
            <a:round/>
            <a:headEnd/>
            <a:tailEnd/>
          </a:ln>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1935378" name="Line 18"/>
          <p:cNvSpPr>
            <a:spLocks noChangeShapeType="1"/>
          </p:cNvSpPr>
          <p:nvPr/>
        </p:nvSpPr>
        <p:spPr bwMode="auto">
          <a:xfrm flipV="1">
            <a:off x="4001673" y="2516189"/>
            <a:ext cx="1562" cy="90487"/>
          </a:xfrm>
          <a:prstGeom prst="line">
            <a:avLst/>
          </a:prstGeom>
          <a:noFill/>
          <a:ln w="19050">
            <a:solidFill>
              <a:schemeClr val="tx1"/>
            </a:solidFill>
            <a:round/>
            <a:headEnd/>
            <a:tailEnd/>
          </a:ln>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1935379" name="Line 19"/>
          <p:cNvSpPr>
            <a:spLocks noChangeShapeType="1"/>
          </p:cNvSpPr>
          <p:nvPr/>
        </p:nvSpPr>
        <p:spPr bwMode="auto">
          <a:xfrm flipV="1">
            <a:off x="5501714" y="2516189"/>
            <a:ext cx="1562" cy="90487"/>
          </a:xfrm>
          <a:prstGeom prst="line">
            <a:avLst/>
          </a:prstGeom>
          <a:noFill/>
          <a:ln w="19050">
            <a:solidFill>
              <a:schemeClr val="tx1"/>
            </a:solidFill>
            <a:round/>
            <a:headEnd/>
            <a:tailEnd/>
          </a:ln>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1935380" name="Line 20"/>
          <p:cNvSpPr>
            <a:spLocks noChangeShapeType="1"/>
          </p:cNvSpPr>
          <p:nvPr/>
        </p:nvSpPr>
        <p:spPr bwMode="auto">
          <a:xfrm flipV="1">
            <a:off x="7018942" y="2516189"/>
            <a:ext cx="1563" cy="90487"/>
          </a:xfrm>
          <a:prstGeom prst="line">
            <a:avLst/>
          </a:prstGeom>
          <a:noFill/>
          <a:ln w="19050">
            <a:solidFill>
              <a:schemeClr val="tx1"/>
            </a:solidFill>
            <a:round/>
            <a:headEnd/>
            <a:tailEnd/>
          </a:ln>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46096" name="Rectangle 21"/>
          <p:cNvSpPr>
            <a:spLocks noChangeArrowheads="1"/>
          </p:cNvSpPr>
          <p:nvPr/>
        </p:nvSpPr>
        <p:spPr bwMode="auto">
          <a:xfrm>
            <a:off x="506264" y="4335463"/>
            <a:ext cx="238848" cy="215444"/>
          </a:xfrm>
          <a:prstGeom prst="rect">
            <a:avLst/>
          </a:prstGeom>
          <a:noFill/>
          <a:ln w="9525">
            <a:noFill/>
            <a:miter lim="800000"/>
            <a:headEnd/>
            <a:tailEnd/>
          </a:ln>
        </p:spPr>
        <p:txBody>
          <a:bodyPr wrap="none" lIns="0" tIns="0" rIns="0" bIns="0">
            <a:spAutoFit/>
          </a:bodyPr>
          <a:lstStyle/>
          <a:p>
            <a:r>
              <a:rPr lang="en-US" altLang="zh-CN" sz="1400">
                <a:solidFill>
                  <a:schemeClr val="tx1"/>
                </a:solidFill>
                <a:latin typeface="Times New Roman" pitchFamily="18" charset="0"/>
                <a:ea typeface="微软雅黑" pitchFamily="34" charset="-122"/>
                <a:cs typeface="Times New Roman" pitchFamily="18" charset="0"/>
              </a:rPr>
              <a:t>-15</a:t>
            </a:r>
            <a:endParaRPr lang="en-US" altLang="zh-CN" sz="2400">
              <a:solidFill>
                <a:schemeClr val="tx1"/>
              </a:solidFill>
              <a:latin typeface="Times New Roman" pitchFamily="18" charset="0"/>
              <a:ea typeface="微软雅黑" pitchFamily="34" charset="-122"/>
              <a:cs typeface="Times New Roman" pitchFamily="18" charset="0"/>
            </a:endParaRPr>
          </a:p>
        </p:txBody>
      </p:sp>
      <p:sp>
        <p:nvSpPr>
          <p:cNvPr id="46097" name="Rectangle 22"/>
          <p:cNvSpPr>
            <a:spLocks noChangeArrowheads="1"/>
          </p:cNvSpPr>
          <p:nvPr/>
        </p:nvSpPr>
        <p:spPr bwMode="auto">
          <a:xfrm>
            <a:off x="531265" y="3706813"/>
            <a:ext cx="238848" cy="215444"/>
          </a:xfrm>
          <a:prstGeom prst="rect">
            <a:avLst/>
          </a:prstGeom>
          <a:noFill/>
          <a:ln w="9525">
            <a:noFill/>
            <a:miter lim="800000"/>
            <a:headEnd/>
            <a:tailEnd/>
          </a:ln>
        </p:spPr>
        <p:txBody>
          <a:bodyPr wrap="none" lIns="0" tIns="0" rIns="0" bIns="0">
            <a:spAutoFit/>
          </a:bodyPr>
          <a:lstStyle/>
          <a:p>
            <a:r>
              <a:rPr lang="en-US" altLang="zh-CN" sz="1400">
                <a:solidFill>
                  <a:schemeClr val="tx1"/>
                </a:solidFill>
                <a:latin typeface="Times New Roman" pitchFamily="18" charset="0"/>
                <a:ea typeface="微软雅黑" pitchFamily="34" charset="-122"/>
                <a:cs typeface="Times New Roman" pitchFamily="18" charset="0"/>
              </a:rPr>
              <a:t>-10</a:t>
            </a:r>
            <a:endParaRPr lang="en-US" altLang="zh-CN" sz="2400">
              <a:solidFill>
                <a:schemeClr val="tx1"/>
              </a:solidFill>
              <a:latin typeface="Times New Roman" pitchFamily="18" charset="0"/>
              <a:ea typeface="微软雅黑" pitchFamily="34" charset="-122"/>
              <a:cs typeface="Times New Roman" pitchFamily="18" charset="0"/>
            </a:endParaRPr>
          </a:p>
        </p:txBody>
      </p:sp>
      <p:sp>
        <p:nvSpPr>
          <p:cNvPr id="46098" name="Rectangle 23"/>
          <p:cNvSpPr>
            <a:spLocks noChangeArrowheads="1"/>
          </p:cNvSpPr>
          <p:nvPr/>
        </p:nvSpPr>
        <p:spPr bwMode="auto">
          <a:xfrm>
            <a:off x="593767" y="3087688"/>
            <a:ext cx="149080" cy="215444"/>
          </a:xfrm>
          <a:prstGeom prst="rect">
            <a:avLst/>
          </a:prstGeom>
          <a:noFill/>
          <a:ln w="9525">
            <a:noFill/>
            <a:miter lim="800000"/>
            <a:headEnd/>
            <a:tailEnd/>
          </a:ln>
        </p:spPr>
        <p:txBody>
          <a:bodyPr wrap="none" lIns="0" tIns="0" rIns="0" bIns="0">
            <a:spAutoFit/>
          </a:bodyPr>
          <a:lstStyle/>
          <a:p>
            <a:r>
              <a:rPr lang="en-US" altLang="zh-CN" sz="1400">
                <a:solidFill>
                  <a:schemeClr val="tx1"/>
                </a:solidFill>
                <a:latin typeface="Times New Roman" pitchFamily="18" charset="0"/>
                <a:ea typeface="微软雅黑" pitchFamily="34" charset="-122"/>
                <a:cs typeface="Times New Roman" pitchFamily="18" charset="0"/>
              </a:rPr>
              <a:t>-5</a:t>
            </a:r>
            <a:endParaRPr lang="en-US" altLang="zh-CN" sz="2400">
              <a:solidFill>
                <a:schemeClr val="tx1"/>
              </a:solidFill>
              <a:latin typeface="Times New Roman" pitchFamily="18" charset="0"/>
              <a:ea typeface="微软雅黑" pitchFamily="34" charset="-122"/>
              <a:cs typeface="Times New Roman" pitchFamily="18" charset="0"/>
            </a:endParaRPr>
          </a:p>
        </p:txBody>
      </p:sp>
      <p:sp>
        <p:nvSpPr>
          <p:cNvPr id="46099" name="Rectangle 24"/>
          <p:cNvSpPr>
            <a:spLocks noChangeArrowheads="1"/>
          </p:cNvSpPr>
          <p:nvPr/>
        </p:nvSpPr>
        <p:spPr bwMode="auto">
          <a:xfrm>
            <a:off x="692207" y="2355851"/>
            <a:ext cx="102592" cy="246221"/>
          </a:xfrm>
          <a:prstGeom prst="rect">
            <a:avLst/>
          </a:prstGeom>
          <a:noFill/>
          <a:ln w="9525">
            <a:noFill/>
            <a:miter lim="800000"/>
            <a:headEnd/>
            <a:tailEnd/>
          </a:ln>
        </p:spPr>
        <p:txBody>
          <a:bodyPr wrap="none" lIns="0" tIns="0" rIns="0" bIns="0">
            <a:spAutoFit/>
          </a:bodyPr>
          <a:lstStyle/>
          <a:p>
            <a:r>
              <a:rPr lang="en-US" altLang="zh-CN" sz="1600">
                <a:solidFill>
                  <a:schemeClr val="tx1"/>
                </a:solidFill>
                <a:latin typeface="Times New Roman" pitchFamily="18" charset="0"/>
                <a:ea typeface="微软雅黑" pitchFamily="34" charset="-122"/>
                <a:cs typeface="Times New Roman" pitchFamily="18" charset="0"/>
              </a:rPr>
              <a:t>0</a:t>
            </a:r>
            <a:endParaRPr lang="en-US" altLang="zh-CN" sz="2800">
              <a:solidFill>
                <a:schemeClr val="tx1"/>
              </a:solidFill>
              <a:latin typeface="Times New Roman" pitchFamily="18" charset="0"/>
              <a:ea typeface="微软雅黑" pitchFamily="34" charset="-122"/>
              <a:cs typeface="Times New Roman" pitchFamily="18" charset="0"/>
            </a:endParaRPr>
          </a:p>
        </p:txBody>
      </p:sp>
      <p:sp>
        <p:nvSpPr>
          <p:cNvPr id="46100" name="Text Box 25"/>
          <p:cNvSpPr txBox="1">
            <a:spLocks noChangeArrowheads="1"/>
          </p:cNvSpPr>
          <p:nvPr/>
        </p:nvSpPr>
        <p:spPr bwMode="white">
          <a:xfrm>
            <a:off x="928150" y="3452813"/>
            <a:ext cx="901588" cy="336550"/>
          </a:xfrm>
          <a:prstGeom prst="rect">
            <a:avLst/>
          </a:prstGeom>
          <a:noFill/>
          <a:ln w="19050" algn="ctr">
            <a:noFill/>
            <a:miter lim="800000"/>
            <a:headEnd/>
            <a:tailEnd/>
          </a:ln>
        </p:spPr>
        <p:txBody>
          <a:bodyPr>
            <a:spAutoFit/>
          </a:bodyPr>
          <a:lstStyle/>
          <a:p>
            <a:pPr algn="ctr">
              <a:spcBef>
                <a:spcPct val="50000"/>
              </a:spcBef>
            </a:pPr>
            <a:r>
              <a:rPr lang="en-US" altLang="zh-CN" sz="1600">
                <a:solidFill>
                  <a:schemeClr val="tx1"/>
                </a:solidFill>
                <a:latin typeface="Times New Roman" pitchFamily="18" charset="0"/>
                <a:ea typeface="微软雅黑" pitchFamily="34" charset="-122"/>
                <a:cs typeface="Times New Roman" pitchFamily="18" charset="0"/>
              </a:rPr>
              <a:t>7%</a:t>
            </a:r>
          </a:p>
        </p:txBody>
      </p:sp>
      <p:sp>
        <p:nvSpPr>
          <p:cNvPr id="46101" name="Rectangle 26"/>
          <p:cNvSpPr>
            <a:spLocks noChangeArrowheads="1"/>
          </p:cNvSpPr>
          <p:nvPr/>
        </p:nvSpPr>
        <p:spPr bwMode="auto">
          <a:xfrm>
            <a:off x="2459443" y="5838825"/>
            <a:ext cx="886781" cy="338554"/>
          </a:xfrm>
          <a:prstGeom prst="rect">
            <a:avLst/>
          </a:prstGeom>
          <a:noFill/>
          <a:ln w="9525">
            <a:noFill/>
            <a:miter lim="800000"/>
            <a:headEnd/>
            <a:tailEnd/>
          </a:ln>
        </p:spPr>
        <p:txBody>
          <a:bodyPr wrap="none">
            <a:spAutoFit/>
          </a:bodyPr>
          <a:lstStyle/>
          <a:p>
            <a:r>
              <a:rPr lang="en-US" altLang="zh-CN" sz="1600" i="1" dirty="0">
                <a:solidFill>
                  <a:schemeClr val="tx1"/>
                </a:solidFill>
                <a:latin typeface="Times New Roman" pitchFamily="18" charset="0"/>
                <a:ea typeface="微软雅黑" pitchFamily="34" charset="-122"/>
                <a:cs typeface="Times New Roman" pitchFamily="18" charset="0"/>
              </a:rPr>
              <a:t>P</a:t>
            </a:r>
            <a:r>
              <a:rPr lang="en-US" altLang="zh-CN" sz="1600" dirty="0">
                <a:solidFill>
                  <a:schemeClr val="tx1"/>
                </a:solidFill>
                <a:latin typeface="Times New Roman" pitchFamily="18" charset="0"/>
                <a:ea typeface="微软雅黑" pitchFamily="34" charset="-122"/>
                <a:cs typeface="Times New Roman" pitchFamily="18" charset="0"/>
              </a:rPr>
              <a:t>=0.003</a:t>
            </a:r>
          </a:p>
        </p:txBody>
      </p:sp>
      <p:sp>
        <p:nvSpPr>
          <p:cNvPr id="1935387" name="Line 27"/>
          <p:cNvSpPr>
            <a:spLocks noChangeShapeType="1"/>
          </p:cNvSpPr>
          <p:nvPr/>
        </p:nvSpPr>
        <p:spPr bwMode="auto">
          <a:xfrm>
            <a:off x="867212" y="2536825"/>
            <a:ext cx="7654896" cy="0"/>
          </a:xfrm>
          <a:prstGeom prst="line">
            <a:avLst/>
          </a:prstGeom>
          <a:noFill/>
          <a:ln w="25400">
            <a:solidFill>
              <a:schemeClr val="tx1"/>
            </a:solidFill>
            <a:round/>
            <a:headEnd/>
            <a:tailEnd/>
          </a:ln>
          <a:effectLst/>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sz="2000">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1935388" name="Line 28"/>
          <p:cNvSpPr>
            <a:spLocks noChangeShapeType="1"/>
          </p:cNvSpPr>
          <p:nvPr/>
        </p:nvSpPr>
        <p:spPr bwMode="auto">
          <a:xfrm flipV="1">
            <a:off x="8522108" y="2536825"/>
            <a:ext cx="1563" cy="88900"/>
          </a:xfrm>
          <a:prstGeom prst="line">
            <a:avLst/>
          </a:prstGeom>
          <a:noFill/>
          <a:ln w="19050">
            <a:solidFill>
              <a:schemeClr val="tx1"/>
            </a:solidFill>
            <a:round/>
            <a:headEnd/>
            <a:tailEnd/>
          </a:ln>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46104" name="Text Box 29"/>
          <p:cNvSpPr txBox="1">
            <a:spLocks noChangeArrowheads="1"/>
          </p:cNvSpPr>
          <p:nvPr/>
        </p:nvSpPr>
        <p:spPr bwMode="white">
          <a:xfrm>
            <a:off x="7764276" y="5518151"/>
            <a:ext cx="664080" cy="339725"/>
          </a:xfrm>
          <a:prstGeom prst="rect">
            <a:avLst/>
          </a:prstGeom>
          <a:noFill/>
          <a:ln w="19050" algn="ctr">
            <a:noFill/>
            <a:miter lim="800000"/>
            <a:headEnd/>
            <a:tailEnd/>
          </a:ln>
        </p:spPr>
        <p:txBody>
          <a:bodyPr>
            <a:spAutoFit/>
          </a:bodyPr>
          <a:lstStyle/>
          <a:p>
            <a:pPr algn="ctr">
              <a:spcBef>
                <a:spcPct val="50000"/>
              </a:spcBef>
            </a:pPr>
            <a:r>
              <a:rPr lang="en-US" altLang="zh-CN" sz="1600">
                <a:solidFill>
                  <a:schemeClr val="tx1"/>
                </a:solidFill>
                <a:latin typeface="Times New Roman" pitchFamily="18" charset="0"/>
                <a:ea typeface="微软雅黑" pitchFamily="34" charset="-122"/>
                <a:cs typeface="Times New Roman" pitchFamily="18" charset="0"/>
              </a:rPr>
              <a:t>22%</a:t>
            </a:r>
          </a:p>
        </p:txBody>
      </p:sp>
      <p:sp>
        <p:nvSpPr>
          <p:cNvPr id="1935390" name="Line 30"/>
          <p:cNvSpPr>
            <a:spLocks noChangeShapeType="1"/>
          </p:cNvSpPr>
          <p:nvPr/>
        </p:nvSpPr>
        <p:spPr bwMode="auto">
          <a:xfrm>
            <a:off x="876587" y="5100639"/>
            <a:ext cx="56252" cy="1587"/>
          </a:xfrm>
          <a:prstGeom prst="line">
            <a:avLst/>
          </a:prstGeom>
          <a:noFill/>
          <a:ln w="19050">
            <a:solidFill>
              <a:schemeClr val="tx1"/>
            </a:solidFill>
            <a:round/>
            <a:headEnd/>
            <a:tailEnd/>
          </a:ln>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1935391" name="Line 31"/>
          <p:cNvSpPr>
            <a:spLocks noChangeShapeType="1"/>
          </p:cNvSpPr>
          <p:nvPr/>
        </p:nvSpPr>
        <p:spPr bwMode="auto">
          <a:xfrm>
            <a:off x="867211" y="5705475"/>
            <a:ext cx="56252" cy="1588"/>
          </a:xfrm>
          <a:prstGeom prst="line">
            <a:avLst/>
          </a:prstGeom>
          <a:noFill/>
          <a:ln w="19050">
            <a:solidFill>
              <a:schemeClr val="tx1"/>
            </a:solidFill>
            <a:round/>
            <a:headEnd/>
            <a:tailEnd/>
          </a:ln>
        </p:spPr>
        <p:txBody>
          <a:bodyPr/>
          <a:lstStyle/>
          <a:p>
            <a:pPr fontAlgn="auto">
              <a:lnSpc>
                <a:spcPct val="150000"/>
              </a:lnSpc>
              <a:spcBef>
                <a:spcPts val="0"/>
              </a:spcBef>
              <a:spcAft>
                <a:spcPts val="0"/>
              </a:spcAft>
              <a:buClr>
                <a:srgbClr val="FFFF00"/>
              </a:buClr>
              <a:buSzPct val="50000"/>
              <a:buFont typeface="Wingdings" pitchFamily="2" charset="2"/>
              <a:buChar char="l"/>
              <a:defRPr/>
            </a:pPr>
            <a:endParaRPr lang="zh-CN" altLang="en-US">
              <a:solidFill>
                <a:schemeClr val="tx1"/>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46107" name="Rectangle 32"/>
          <p:cNvSpPr>
            <a:spLocks noChangeArrowheads="1"/>
          </p:cNvSpPr>
          <p:nvPr/>
        </p:nvSpPr>
        <p:spPr bwMode="auto">
          <a:xfrm>
            <a:off x="526578" y="4965700"/>
            <a:ext cx="238848" cy="215444"/>
          </a:xfrm>
          <a:prstGeom prst="rect">
            <a:avLst/>
          </a:prstGeom>
          <a:noFill/>
          <a:ln w="9525">
            <a:noFill/>
            <a:miter lim="800000"/>
            <a:headEnd/>
            <a:tailEnd/>
          </a:ln>
        </p:spPr>
        <p:txBody>
          <a:bodyPr wrap="none" lIns="0" tIns="0" rIns="0" bIns="0">
            <a:spAutoFit/>
          </a:bodyPr>
          <a:lstStyle/>
          <a:p>
            <a:r>
              <a:rPr lang="en-US" altLang="zh-CN" sz="1400">
                <a:solidFill>
                  <a:schemeClr val="tx1"/>
                </a:solidFill>
                <a:latin typeface="Times New Roman" pitchFamily="18" charset="0"/>
                <a:ea typeface="微软雅黑" pitchFamily="34" charset="-122"/>
                <a:cs typeface="Times New Roman" pitchFamily="18" charset="0"/>
              </a:rPr>
              <a:t>-20</a:t>
            </a:r>
            <a:endParaRPr lang="en-US" altLang="zh-CN" sz="2400">
              <a:solidFill>
                <a:schemeClr val="tx1"/>
              </a:solidFill>
              <a:latin typeface="Times New Roman" pitchFamily="18" charset="0"/>
              <a:ea typeface="微软雅黑" pitchFamily="34" charset="-122"/>
              <a:cs typeface="Times New Roman" pitchFamily="18" charset="0"/>
            </a:endParaRPr>
          </a:p>
        </p:txBody>
      </p:sp>
      <p:sp>
        <p:nvSpPr>
          <p:cNvPr id="46108" name="Rectangle 33"/>
          <p:cNvSpPr>
            <a:spLocks noChangeArrowheads="1"/>
          </p:cNvSpPr>
          <p:nvPr/>
        </p:nvSpPr>
        <p:spPr bwMode="auto">
          <a:xfrm>
            <a:off x="506264" y="5592763"/>
            <a:ext cx="238848" cy="215444"/>
          </a:xfrm>
          <a:prstGeom prst="rect">
            <a:avLst/>
          </a:prstGeom>
          <a:noFill/>
          <a:ln w="9525">
            <a:noFill/>
            <a:miter lim="800000"/>
            <a:headEnd/>
            <a:tailEnd/>
          </a:ln>
        </p:spPr>
        <p:txBody>
          <a:bodyPr wrap="none" lIns="0" tIns="0" rIns="0" bIns="0">
            <a:spAutoFit/>
          </a:bodyPr>
          <a:lstStyle/>
          <a:p>
            <a:r>
              <a:rPr lang="en-US" altLang="zh-CN" sz="1400">
                <a:solidFill>
                  <a:schemeClr val="tx1"/>
                </a:solidFill>
                <a:latin typeface="Times New Roman" pitchFamily="18" charset="0"/>
                <a:ea typeface="微软雅黑" pitchFamily="34" charset="-122"/>
                <a:cs typeface="Times New Roman" pitchFamily="18" charset="0"/>
              </a:rPr>
              <a:t>-25</a:t>
            </a:r>
            <a:endParaRPr lang="en-US" altLang="zh-CN" sz="2400">
              <a:solidFill>
                <a:schemeClr val="tx1"/>
              </a:solidFill>
              <a:latin typeface="Times New Roman" pitchFamily="18" charset="0"/>
              <a:ea typeface="微软雅黑" pitchFamily="34" charset="-122"/>
              <a:cs typeface="Times New Roman" pitchFamily="18" charset="0"/>
            </a:endParaRPr>
          </a:p>
        </p:txBody>
      </p:sp>
      <p:sp>
        <p:nvSpPr>
          <p:cNvPr id="46109" name="Text Box 34"/>
          <p:cNvSpPr txBox="1">
            <a:spLocks noChangeArrowheads="1"/>
          </p:cNvSpPr>
          <p:nvPr/>
        </p:nvSpPr>
        <p:spPr bwMode="white">
          <a:xfrm>
            <a:off x="875024" y="2136775"/>
            <a:ext cx="1678171" cy="377283"/>
          </a:xfrm>
          <a:prstGeom prst="rect">
            <a:avLst/>
          </a:prstGeom>
          <a:noFill/>
          <a:ln w="19050" algn="ctr">
            <a:noFill/>
            <a:miter lim="800000"/>
            <a:headEnd/>
            <a:tailEnd/>
          </a:ln>
        </p:spPr>
        <p:txBody>
          <a:bodyPr>
            <a:spAutoFit/>
          </a:bodyPr>
          <a:lstStyle/>
          <a:p>
            <a:pPr marL="261938" indent="-261938">
              <a:lnSpc>
                <a:spcPct val="150000"/>
              </a:lnSpc>
              <a:spcBef>
                <a:spcPct val="50000"/>
              </a:spcBef>
              <a:buClr>
                <a:srgbClr val="FFFF00"/>
              </a:buClr>
              <a:buSzPct val="50000"/>
              <a:buFont typeface="Wingdings" pitchFamily="2" charset="2"/>
              <a:buNone/>
            </a:pPr>
            <a:r>
              <a:rPr lang="en-US" altLang="zh-CN" sz="1400" dirty="0">
                <a:solidFill>
                  <a:schemeClr val="tx1"/>
                </a:solidFill>
                <a:latin typeface="Times New Roman" pitchFamily="18" charset="0"/>
                <a:ea typeface="微软雅黑" pitchFamily="34" charset="-122"/>
                <a:cs typeface="Times New Roman" pitchFamily="18" charset="0"/>
              </a:rPr>
              <a:t>CCB vs. </a:t>
            </a:r>
            <a:r>
              <a:rPr lang="zh-CN" altLang="en-US" sz="1400" dirty="0">
                <a:solidFill>
                  <a:schemeClr val="tx1"/>
                </a:solidFill>
                <a:latin typeface="Times New Roman" pitchFamily="18" charset="0"/>
                <a:ea typeface="微软雅黑" pitchFamily="34" charset="-122"/>
                <a:cs typeface="Times New Roman" pitchFamily="18" charset="0"/>
              </a:rPr>
              <a:t>利尿剂</a:t>
            </a:r>
          </a:p>
        </p:txBody>
      </p:sp>
      <p:sp>
        <p:nvSpPr>
          <p:cNvPr id="46110" name="Text Box 35"/>
          <p:cNvSpPr txBox="1">
            <a:spLocks noChangeArrowheads="1"/>
          </p:cNvSpPr>
          <p:nvPr/>
        </p:nvSpPr>
        <p:spPr bwMode="white">
          <a:xfrm>
            <a:off x="2390691" y="2143125"/>
            <a:ext cx="1678171" cy="376834"/>
          </a:xfrm>
          <a:prstGeom prst="rect">
            <a:avLst/>
          </a:prstGeom>
          <a:noFill/>
          <a:ln w="19050" algn="ctr">
            <a:noFill/>
            <a:miter lim="800000"/>
            <a:headEnd/>
            <a:tailEnd/>
          </a:ln>
        </p:spPr>
        <p:txBody>
          <a:bodyPr>
            <a:spAutoFit/>
          </a:bodyPr>
          <a:lstStyle/>
          <a:p>
            <a:pPr marL="261938" indent="-261938">
              <a:lnSpc>
                <a:spcPct val="150000"/>
              </a:lnSpc>
              <a:spcBef>
                <a:spcPct val="50000"/>
              </a:spcBef>
              <a:buClr>
                <a:srgbClr val="FFFF00"/>
              </a:buClr>
              <a:buSzPct val="50000"/>
              <a:buFont typeface="Wingdings" pitchFamily="2" charset="2"/>
              <a:buNone/>
            </a:pPr>
            <a:r>
              <a:rPr lang="en-US" altLang="zh-CN" sz="1400">
                <a:solidFill>
                  <a:schemeClr val="tx1"/>
                </a:solidFill>
                <a:latin typeface="Times New Roman" pitchFamily="18" charset="0"/>
                <a:ea typeface="微软雅黑" pitchFamily="34" charset="-122"/>
                <a:cs typeface="Times New Roman" pitchFamily="18" charset="0"/>
              </a:rPr>
              <a:t>CCB vs. ACEI</a:t>
            </a:r>
            <a:endParaRPr lang="zh-CN" altLang="en-US" sz="1400">
              <a:solidFill>
                <a:schemeClr val="tx1"/>
              </a:solidFill>
              <a:latin typeface="Times New Roman" pitchFamily="18" charset="0"/>
              <a:ea typeface="微软雅黑" pitchFamily="34" charset="-122"/>
              <a:cs typeface="Times New Roman" pitchFamily="18" charset="0"/>
            </a:endParaRPr>
          </a:p>
        </p:txBody>
      </p:sp>
      <p:sp>
        <p:nvSpPr>
          <p:cNvPr id="46111" name="Text Box 36"/>
          <p:cNvSpPr txBox="1">
            <a:spLocks noChangeArrowheads="1"/>
          </p:cNvSpPr>
          <p:nvPr/>
        </p:nvSpPr>
        <p:spPr bwMode="white">
          <a:xfrm>
            <a:off x="3956359" y="2146300"/>
            <a:ext cx="1678171" cy="376834"/>
          </a:xfrm>
          <a:prstGeom prst="rect">
            <a:avLst/>
          </a:prstGeom>
          <a:noFill/>
          <a:ln w="19050" algn="ctr">
            <a:noFill/>
            <a:miter lim="800000"/>
            <a:headEnd/>
            <a:tailEnd/>
          </a:ln>
        </p:spPr>
        <p:txBody>
          <a:bodyPr>
            <a:spAutoFit/>
          </a:bodyPr>
          <a:lstStyle/>
          <a:p>
            <a:pPr marL="261938" indent="-261938">
              <a:lnSpc>
                <a:spcPct val="150000"/>
              </a:lnSpc>
              <a:spcBef>
                <a:spcPct val="50000"/>
              </a:spcBef>
              <a:buClr>
                <a:srgbClr val="FFFF00"/>
              </a:buClr>
              <a:buSzPct val="50000"/>
              <a:buFont typeface="Wingdings" pitchFamily="2" charset="2"/>
              <a:buNone/>
            </a:pPr>
            <a:r>
              <a:rPr lang="en-US" altLang="zh-CN" sz="1400">
                <a:solidFill>
                  <a:schemeClr val="tx1"/>
                </a:solidFill>
                <a:latin typeface="Times New Roman" pitchFamily="18" charset="0"/>
                <a:ea typeface="微软雅黑" pitchFamily="34" charset="-122"/>
                <a:cs typeface="Times New Roman" pitchFamily="18" charset="0"/>
              </a:rPr>
              <a:t>CCB vs.ARB</a:t>
            </a:r>
            <a:endParaRPr lang="zh-CN" altLang="en-US" sz="1400">
              <a:solidFill>
                <a:schemeClr val="tx1"/>
              </a:solidFill>
              <a:latin typeface="Times New Roman" pitchFamily="18" charset="0"/>
              <a:ea typeface="微软雅黑" pitchFamily="34" charset="-122"/>
              <a:cs typeface="Times New Roman" pitchFamily="18" charset="0"/>
            </a:endParaRPr>
          </a:p>
        </p:txBody>
      </p:sp>
      <p:sp>
        <p:nvSpPr>
          <p:cNvPr id="46112" name="Text Box 37"/>
          <p:cNvSpPr txBox="1">
            <a:spLocks noChangeArrowheads="1"/>
          </p:cNvSpPr>
          <p:nvPr/>
        </p:nvSpPr>
        <p:spPr bwMode="white">
          <a:xfrm>
            <a:off x="5537651" y="2071689"/>
            <a:ext cx="1632858" cy="467051"/>
          </a:xfrm>
          <a:prstGeom prst="rect">
            <a:avLst/>
          </a:prstGeom>
          <a:noFill/>
          <a:ln w="19050" algn="ctr">
            <a:noFill/>
            <a:miter lim="800000"/>
            <a:headEnd/>
            <a:tailEnd/>
          </a:ln>
        </p:spPr>
        <p:txBody>
          <a:bodyPr anchor="ctr">
            <a:spAutoFit/>
          </a:bodyPr>
          <a:lstStyle/>
          <a:p>
            <a:pPr marL="261938" indent="-261938">
              <a:lnSpc>
                <a:spcPts val="1000"/>
              </a:lnSpc>
              <a:spcBef>
                <a:spcPct val="50000"/>
              </a:spcBef>
              <a:buClr>
                <a:srgbClr val="FFFF00"/>
              </a:buClr>
              <a:buSzPct val="50000"/>
              <a:buFont typeface="Wingdings" pitchFamily="2" charset="2"/>
              <a:buNone/>
            </a:pPr>
            <a:r>
              <a:rPr lang="en-US" altLang="zh-CN" sz="1400" dirty="0" smtClean="0">
                <a:solidFill>
                  <a:schemeClr val="tx1"/>
                </a:solidFill>
                <a:latin typeface="Times New Roman" pitchFamily="18" charset="0"/>
                <a:ea typeface="微软雅黑" pitchFamily="34" charset="-122"/>
                <a:cs typeface="Times New Roman" pitchFamily="18" charset="0"/>
              </a:rPr>
              <a:t>CCB+ACEI</a:t>
            </a:r>
            <a:r>
              <a:rPr lang="zh-CN" altLang="en-US" sz="1400" dirty="0" smtClean="0">
                <a:latin typeface="Times New Roman" pitchFamily="18" charset="0"/>
                <a:ea typeface="微软雅黑" pitchFamily="34" charset="-122"/>
                <a:cs typeface="Times New Roman" pitchFamily="18" charset="0"/>
              </a:rPr>
              <a:t> </a:t>
            </a:r>
            <a:r>
              <a:rPr lang="en-US" altLang="zh-CN" sz="1400" dirty="0" smtClean="0">
                <a:solidFill>
                  <a:schemeClr val="tx1"/>
                </a:solidFill>
                <a:latin typeface="Times New Roman" pitchFamily="18" charset="0"/>
                <a:ea typeface="微软雅黑" pitchFamily="34" charset="-122"/>
                <a:cs typeface="Times New Roman" pitchFamily="18" charset="0"/>
              </a:rPr>
              <a:t>vs.</a:t>
            </a:r>
          </a:p>
          <a:p>
            <a:pPr marL="261938" indent="-261938">
              <a:lnSpc>
                <a:spcPts val="1000"/>
              </a:lnSpc>
              <a:spcBef>
                <a:spcPct val="50000"/>
              </a:spcBef>
              <a:buClr>
                <a:srgbClr val="FFFF00"/>
              </a:buClr>
              <a:buSzPct val="50000"/>
              <a:buFont typeface="Wingdings" pitchFamily="2" charset="2"/>
              <a:buNone/>
            </a:pPr>
            <a:r>
              <a:rPr lang="el-GR" altLang="zh-CN" sz="1400" dirty="0" smtClean="0">
                <a:solidFill>
                  <a:schemeClr val="tx1"/>
                </a:solidFill>
                <a:latin typeface="Times New Roman" pitchFamily="18" charset="0"/>
                <a:ea typeface="微软雅黑" pitchFamily="34" charset="-122"/>
                <a:cs typeface="Times New Roman" pitchFamily="18" charset="0"/>
              </a:rPr>
              <a:t>Β</a:t>
            </a:r>
            <a:r>
              <a:rPr lang="en-US" altLang="zh-CN" sz="1400" dirty="0">
                <a:solidFill>
                  <a:schemeClr val="tx1"/>
                </a:solidFill>
                <a:latin typeface="Times New Roman" pitchFamily="18" charset="0"/>
                <a:ea typeface="微软雅黑" pitchFamily="34" charset="-122"/>
                <a:cs typeface="Times New Roman" pitchFamily="18" charset="0"/>
              </a:rPr>
              <a:t>-</a:t>
            </a:r>
            <a:r>
              <a:rPr lang="zh-CN" altLang="en-US" sz="1400" dirty="0">
                <a:solidFill>
                  <a:schemeClr val="tx1"/>
                </a:solidFill>
                <a:latin typeface="Times New Roman" pitchFamily="18" charset="0"/>
                <a:ea typeface="微软雅黑" pitchFamily="34" charset="-122"/>
                <a:cs typeface="Times New Roman" pitchFamily="18" charset="0"/>
              </a:rPr>
              <a:t>阻滞剂</a:t>
            </a:r>
            <a:r>
              <a:rPr lang="en-US" altLang="zh-CN" sz="1400" dirty="0">
                <a:solidFill>
                  <a:schemeClr val="tx1"/>
                </a:solidFill>
                <a:latin typeface="Times New Roman" pitchFamily="18" charset="0"/>
                <a:ea typeface="微软雅黑" pitchFamily="34" charset="-122"/>
                <a:cs typeface="Times New Roman" pitchFamily="18" charset="0"/>
              </a:rPr>
              <a:t>+</a:t>
            </a:r>
            <a:r>
              <a:rPr lang="zh-CN" altLang="en-US" sz="1400" dirty="0">
                <a:solidFill>
                  <a:schemeClr val="tx1"/>
                </a:solidFill>
                <a:latin typeface="Times New Roman" pitchFamily="18" charset="0"/>
                <a:ea typeface="微软雅黑" pitchFamily="34" charset="-122"/>
                <a:cs typeface="Times New Roman" pitchFamily="18" charset="0"/>
              </a:rPr>
              <a:t>利尿剂</a:t>
            </a:r>
          </a:p>
        </p:txBody>
      </p:sp>
      <p:sp>
        <p:nvSpPr>
          <p:cNvPr id="46113" name="Text Box 38"/>
          <p:cNvSpPr txBox="1">
            <a:spLocks noChangeArrowheads="1"/>
          </p:cNvSpPr>
          <p:nvPr/>
        </p:nvSpPr>
        <p:spPr bwMode="white">
          <a:xfrm>
            <a:off x="7137696" y="2054226"/>
            <a:ext cx="1748486" cy="517065"/>
          </a:xfrm>
          <a:prstGeom prst="rect">
            <a:avLst/>
          </a:prstGeom>
          <a:noFill/>
          <a:ln w="19050" algn="ctr">
            <a:noFill/>
            <a:miter lim="800000"/>
            <a:headEnd/>
            <a:tailEnd/>
          </a:ln>
        </p:spPr>
        <p:txBody>
          <a:bodyPr>
            <a:spAutoFit/>
          </a:bodyPr>
          <a:lstStyle/>
          <a:p>
            <a:pPr marL="261938" indent="-261938">
              <a:lnSpc>
                <a:spcPct val="90000"/>
              </a:lnSpc>
              <a:spcBef>
                <a:spcPct val="50000"/>
              </a:spcBef>
              <a:buClr>
                <a:srgbClr val="FFFF00"/>
              </a:buClr>
              <a:buSzPct val="50000"/>
              <a:buFont typeface="Wingdings" pitchFamily="2" charset="2"/>
              <a:buNone/>
            </a:pPr>
            <a:r>
              <a:rPr lang="en-US" altLang="zh-CN" sz="1200" dirty="0" smtClean="0">
                <a:solidFill>
                  <a:schemeClr val="tx1"/>
                </a:solidFill>
                <a:latin typeface="Times New Roman" pitchFamily="18" charset="0"/>
                <a:ea typeface="微软雅黑" pitchFamily="34" charset="-122"/>
                <a:cs typeface="Times New Roman" pitchFamily="18" charset="0"/>
              </a:rPr>
              <a:t>CCB+ACEI</a:t>
            </a:r>
            <a:r>
              <a:rPr lang="zh-CN" altLang="en-US" sz="1200" dirty="0" smtClean="0">
                <a:latin typeface="Times New Roman" pitchFamily="18" charset="0"/>
                <a:ea typeface="微软雅黑" pitchFamily="34" charset="-122"/>
                <a:cs typeface="Times New Roman" pitchFamily="18" charset="0"/>
              </a:rPr>
              <a:t> </a:t>
            </a:r>
            <a:r>
              <a:rPr lang="en-US" altLang="zh-CN" sz="1200" dirty="0" smtClean="0">
                <a:solidFill>
                  <a:schemeClr val="tx1"/>
                </a:solidFill>
                <a:latin typeface="Times New Roman" pitchFamily="18" charset="0"/>
                <a:ea typeface="微软雅黑" pitchFamily="34" charset="-122"/>
                <a:cs typeface="Times New Roman" pitchFamily="18" charset="0"/>
              </a:rPr>
              <a:t>vs.</a:t>
            </a:r>
          </a:p>
          <a:p>
            <a:pPr marL="261938" indent="-261938">
              <a:lnSpc>
                <a:spcPct val="90000"/>
              </a:lnSpc>
              <a:spcBef>
                <a:spcPct val="50000"/>
              </a:spcBef>
              <a:buClr>
                <a:srgbClr val="FFFF00"/>
              </a:buClr>
              <a:buSzPct val="50000"/>
              <a:buFont typeface="Wingdings" pitchFamily="2" charset="2"/>
              <a:buNone/>
            </a:pPr>
            <a:r>
              <a:rPr lang="en-US" altLang="zh-CN" sz="1200" dirty="0" smtClean="0">
                <a:solidFill>
                  <a:schemeClr val="tx1"/>
                </a:solidFill>
                <a:latin typeface="Times New Roman" pitchFamily="18" charset="0"/>
                <a:ea typeface="微软雅黑" pitchFamily="34" charset="-122"/>
                <a:cs typeface="Times New Roman" pitchFamily="18" charset="0"/>
              </a:rPr>
              <a:t> </a:t>
            </a:r>
            <a:r>
              <a:rPr lang="en-US" altLang="zh-CN" sz="1200" dirty="0">
                <a:solidFill>
                  <a:schemeClr val="tx1"/>
                </a:solidFill>
                <a:latin typeface="Times New Roman" pitchFamily="18" charset="0"/>
                <a:ea typeface="微软雅黑" pitchFamily="34" charset="-122"/>
                <a:cs typeface="Times New Roman" pitchFamily="18" charset="0"/>
              </a:rPr>
              <a:t>ACEI+</a:t>
            </a:r>
            <a:r>
              <a:rPr lang="zh-CN" altLang="en-US" sz="1200" dirty="0">
                <a:solidFill>
                  <a:schemeClr val="tx1"/>
                </a:solidFill>
                <a:latin typeface="Times New Roman" pitchFamily="18" charset="0"/>
                <a:ea typeface="微软雅黑" pitchFamily="34" charset="-122"/>
                <a:cs typeface="Times New Roman" pitchFamily="18" charset="0"/>
              </a:rPr>
              <a:t>利尿剂</a:t>
            </a:r>
          </a:p>
        </p:txBody>
      </p:sp>
      <p:sp>
        <p:nvSpPr>
          <p:cNvPr id="46114" name="Rectangle 39"/>
          <p:cNvSpPr>
            <a:spLocks noChangeArrowheads="1"/>
          </p:cNvSpPr>
          <p:nvPr/>
        </p:nvSpPr>
        <p:spPr bwMode="auto">
          <a:xfrm>
            <a:off x="3998548" y="4879975"/>
            <a:ext cx="784189" cy="338554"/>
          </a:xfrm>
          <a:prstGeom prst="rect">
            <a:avLst/>
          </a:prstGeom>
          <a:noFill/>
          <a:ln w="9525">
            <a:noFill/>
            <a:miter lim="800000"/>
            <a:headEnd/>
            <a:tailEnd/>
          </a:ln>
        </p:spPr>
        <p:txBody>
          <a:bodyPr wrap="none">
            <a:spAutoFit/>
          </a:bodyPr>
          <a:lstStyle/>
          <a:p>
            <a:r>
              <a:rPr lang="en-US" altLang="zh-CN" sz="1600" i="1" dirty="0">
                <a:solidFill>
                  <a:schemeClr val="tx1"/>
                </a:solidFill>
                <a:latin typeface="Times New Roman" pitchFamily="18" charset="0"/>
                <a:ea typeface="微软雅黑" pitchFamily="34" charset="-122"/>
                <a:cs typeface="Times New Roman" pitchFamily="18" charset="0"/>
              </a:rPr>
              <a:t>P</a:t>
            </a:r>
            <a:r>
              <a:rPr lang="en-US" altLang="zh-CN" sz="1600" dirty="0">
                <a:solidFill>
                  <a:schemeClr val="tx1"/>
                </a:solidFill>
                <a:latin typeface="Times New Roman" pitchFamily="18" charset="0"/>
                <a:ea typeface="微软雅黑" pitchFamily="34" charset="-122"/>
                <a:cs typeface="Times New Roman" pitchFamily="18" charset="0"/>
              </a:rPr>
              <a:t>=0.08</a:t>
            </a:r>
          </a:p>
        </p:txBody>
      </p:sp>
      <p:sp>
        <p:nvSpPr>
          <p:cNvPr id="46115" name="Rectangle 40"/>
          <p:cNvSpPr>
            <a:spLocks noChangeArrowheads="1"/>
          </p:cNvSpPr>
          <p:nvPr/>
        </p:nvSpPr>
        <p:spPr bwMode="auto">
          <a:xfrm>
            <a:off x="4639190" y="5337175"/>
            <a:ext cx="784189" cy="338554"/>
          </a:xfrm>
          <a:prstGeom prst="rect">
            <a:avLst/>
          </a:prstGeom>
          <a:noFill/>
          <a:ln w="9525">
            <a:noFill/>
            <a:miter lim="800000"/>
            <a:headEnd/>
            <a:tailEnd/>
          </a:ln>
        </p:spPr>
        <p:txBody>
          <a:bodyPr wrap="none">
            <a:spAutoFit/>
          </a:bodyPr>
          <a:lstStyle/>
          <a:p>
            <a:r>
              <a:rPr lang="en-US" altLang="zh-CN" sz="1600" i="1" dirty="0">
                <a:solidFill>
                  <a:schemeClr val="tx1"/>
                </a:solidFill>
                <a:latin typeface="Times New Roman" pitchFamily="18" charset="0"/>
                <a:ea typeface="微软雅黑" pitchFamily="34" charset="-122"/>
                <a:cs typeface="Times New Roman" pitchFamily="18" charset="0"/>
              </a:rPr>
              <a:t>P</a:t>
            </a:r>
            <a:r>
              <a:rPr lang="en-US" altLang="zh-CN" sz="1600" dirty="0">
                <a:solidFill>
                  <a:schemeClr val="tx1"/>
                </a:solidFill>
                <a:latin typeface="Times New Roman" pitchFamily="18" charset="0"/>
                <a:ea typeface="微软雅黑" pitchFamily="34" charset="-122"/>
                <a:cs typeface="Times New Roman" pitchFamily="18" charset="0"/>
              </a:rPr>
              <a:t>=0.02</a:t>
            </a:r>
          </a:p>
        </p:txBody>
      </p:sp>
      <p:sp>
        <p:nvSpPr>
          <p:cNvPr id="46116" name="Text Box 41"/>
          <p:cNvSpPr txBox="1">
            <a:spLocks noChangeArrowheads="1"/>
          </p:cNvSpPr>
          <p:nvPr/>
        </p:nvSpPr>
        <p:spPr bwMode="white">
          <a:xfrm>
            <a:off x="5567340" y="5526089"/>
            <a:ext cx="729707" cy="339725"/>
          </a:xfrm>
          <a:prstGeom prst="rect">
            <a:avLst/>
          </a:prstGeom>
          <a:noFill/>
          <a:ln w="19050" algn="ctr">
            <a:noFill/>
            <a:miter lim="800000"/>
            <a:headEnd/>
            <a:tailEnd/>
          </a:ln>
        </p:spPr>
        <p:txBody>
          <a:bodyPr>
            <a:spAutoFit/>
          </a:bodyPr>
          <a:lstStyle/>
          <a:p>
            <a:pPr algn="ctr">
              <a:spcBef>
                <a:spcPct val="50000"/>
              </a:spcBef>
            </a:pPr>
            <a:r>
              <a:rPr lang="en-US" altLang="zh-CN" sz="1600">
                <a:solidFill>
                  <a:schemeClr val="tx1"/>
                </a:solidFill>
                <a:latin typeface="Times New Roman" pitchFamily="18" charset="0"/>
                <a:ea typeface="微软雅黑" pitchFamily="34" charset="-122"/>
                <a:cs typeface="Times New Roman" pitchFamily="18" charset="0"/>
              </a:rPr>
              <a:t>23%</a:t>
            </a:r>
          </a:p>
        </p:txBody>
      </p:sp>
      <p:sp>
        <p:nvSpPr>
          <p:cNvPr id="46117" name="Rectangle 42"/>
          <p:cNvSpPr>
            <a:spLocks noChangeArrowheads="1"/>
          </p:cNvSpPr>
          <p:nvPr/>
        </p:nvSpPr>
        <p:spPr bwMode="auto">
          <a:xfrm>
            <a:off x="5501714" y="5810250"/>
            <a:ext cx="184380" cy="336550"/>
          </a:xfrm>
          <a:prstGeom prst="rect">
            <a:avLst/>
          </a:prstGeom>
          <a:noFill/>
          <a:ln w="9525">
            <a:noFill/>
            <a:miter lim="800000"/>
            <a:headEnd/>
            <a:tailEnd/>
          </a:ln>
        </p:spPr>
        <p:txBody>
          <a:bodyPr wrap="none">
            <a:spAutoFit/>
          </a:bodyPr>
          <a:lstStyle/>
          <a:p>
            <a:endParaRPr lang="zh-CN" altLang="zh-CN" sz="1600">
              <a:solidFill>
                <a:schemeClr val="tx1"/>
              </a:solidFill>
              <a:latin typeface="Times New Roman" pitchFamily="18" charset="0"/>
              <a:ea typeface="微软雅黑" pitchFamily="34" charset="-122"/>
              <a:cs typeface="Times New Roman" pitchFamily="18" charset="0"/>
            </a:endParaRPr>
          </a:p>
        </p:txBody>
      </p:sp>
      <p:sp>
        <p:nvSpPr>
          <p:cNvPr id="46118" name="Text Box 43"/>
          <p:cNvSpPr txBox="1">
            <a:spLocks noChangeArrowheads="1"/>
          </p:cNvSpPr>
          <p:nvPr/>
        </p:nvSpPr>
        <p:spPr bwMode="white">
          <a:xfrm>
            <a:off x="6223608" y="4244975"/>
            <a:ext cx="706269" cy="338138"/>
          </a:xfrm>
          <a:prstGeom prst="rect">
            <a:avLst/>
          </a:prstGeom>
          <a:noFill/>
          <a:ln w="19050" algn="ctr">
            <a:noFill/>
            <a:miter lim="800000"/>
            <a:headEnd/>
            <a:tailEnd/>
          </a:ln>
        </p:spPr>
        <p:txBody>
          <a:bodyPr>
            <a:spAutoFit/>
          </a:bodyPr>
          <a:lstStyle/>
          <a:p>
            <a:pPr algn="ctr">
              <a:spcBef>
                <a:spcPct val="50000"/>
              </a:spcBef>
            </a:pPr>
            <a:r>
              <a:rPr lang="en-US" altLang="zh-CN" sz="1600">
                <a:solidFill>
                  <a:schemeClr val="tx1"/>
                </a:solidFill>
                <a:latin typeface="Times New Roman" pitchFamily="18" charset="0"/>
                <a:ea typeface="微软雅黑" pitchFamily="34" charset="-122"/>
                <a:cs typeface="Times New Roman" pitchFamily="18" charset="0"/>
              </a:rPr>
              <a:t>13%</a:t>
            </a:r>
          </a:p>
        </p:txBody>
      </p:sp>
      <p:sp>
        <p:nvSpPr>
          <p:cNvPr id="46119" name="Rectangle 44"/>
          <p:cNvSpPr>
            <a:spLocks noChangeArrowheads="1"/>
          </p:cNvSpPr>
          <p:nvPr/>
        </p:nvSpPr>
        <p:spPr bwMode="auto">
          <a:xfrm>
            <a:off x="6115793" y="4519614"/>
            <a:ext cx="989373" cy="338554"/>
          </a:xfrm>
          <a:prstGeom prst="rect">
            <a:avLst/>
          </a:prstGeom>
          <a:noFill/>
          <a:ln w="9525">
            <a:noFill/>
            <a:miter lim="800000"/>
            <a:headEnd/>
            <a:tailEnd/>
          </a:ln>
        </p:spPr>
        <p:txBody>
          <a:bodyPr wrap="none">
            <a:spAutoFit/>
          </a:bodyPr>
          <a:lstStyle/>
          <a:p>
            <a:r>
              <a:rPr lang="en-US" altLang="zh-CN" sz="1600" i="1" dirty="0">
                <a:solidFill>
                  <a:schemeClr val="tx1"/>
                </a:solidFill>
                <a:latin typeface="Times New Roman" pitchFamily="18" charset="0"/>
                <a:ea typeface="微软雅黑" pitchFamily="34" charset="-122"/>
                <a:cs typeface="Times New Roman" pitchFamily="18" charset="0"/>
              </a:rPr>
              <a:t>P</a:t>
            </a:r>
            <a:r>
              <a:rPr lang="en-US" altLang="zh-CN" sz="1600" dirty="0">
                <a:solidFill>
                  <a:schemeClr val="tx1"/>
                </a:solidFill>
                <a:latin typeface="Times New Roman" pitchFamily="18" charset="0"/>
                <a:ea typeface="微软雅黑" pitchFamily="34" charset="-122"/>
                <a:cs typeface="Times New Roman" pitchFamily="18" charset="0"/>
              </a:rPr>
              <a:t>=0.0458</a:t>
            </a:r>
          </a:p>
        </p:txBody>
      </p:sp>
      <p:sp>
        <p:nvSpPr>
          <p:cNvPr id="46120" name="Text Box 45"/>
          <p:cNvSpPr txBox="1">
            <a:spLocks noChangeArrowheads="1"/>
          </p:cNvSpPr>
          <p:nvPr/>
        </p:nvSpPr>
        <p:spPr bwMode="white">
          <a:xfrm>
            <a:off x="7158009" y="4589464"/>
            <a:ext cx="700019" cy="338137"/>
          </a:xfrm>
          <a:prstGeom prst="rect">
            <a:avLst/>
          </a:prstGeom>
          <a:noFill/>
          <a:ln w="19050" algn="ctr">
            <a:noFill/>
            <a:miter lim="800000"/>
            <a:headEnd/>
            <a:tailEnd/>
          </a:ln>
        </p:spPr>
        <p:txBody>
          <a:bodyPr>
            <a:spAutoFit/>
          </a:bodyPr>
          <a:lstStyle/>
          <a:p>
            <a:pPr algn="ctr">
              <a:spcBef>
                <a:spcPct val="50000"/>
              </a:spcBef>
            </a:pPr>
            <a:r>
              <a:rPr lang="en-US" altLang="zh-CN" sz="1600">
                <a:solidFill>
                  <a:schemeClr val="tx1"/>
                </a:solidFill>
                <a:latin typeface="Times New Roman" pitchFamily="18" charset="0"/>
                <a:ea typeface="微软雅黑" pitchFamily="34" charset="-122"/>
                <a:cs typeface="Times New Roman" pitchFamily="18" charset="0"/>
              </a:rPr>
              <a:t>16%</a:t>
            </a:r>
          </a:p>
        </p:txBody>
      </p:sp>
      <p:sp>
        <p:nvSpPr>
          <p:cNvPr id="46121" name="Rectangle 46"/>
          <p:cNvSpPr>
            <a:spLocks noChangeArrowheads="1"/>
          </p:cNvSpPr>
          <p:nvPr/>
        </p:nvSpPr>
        <p:spPr bwMode="auto">
          <a:xfrm>
            <a:off x="7672085" y="5827714"/>
            <a:ext cx="784189" cy="338554"/>
          </a:xfrm>
          <a:prstGeom prst="rect">
            <a:avLst/>
          </a:prstGeom>
          <a:noFill/>
          <a:ln w="9525">
            <a:noFill/>
            <a:miter lim="800000"/>
            <a:headEnd/>
            <a:tailEnd/>
          </a:ln>
        </p:spPr>
        <p:txBody>
          <a:bodyPr wrap="none">
            <a:spAutoFit/>
          </a:bodyPr>
          <a:lstStyle/>
          <a:p>
            <a:r>
              <a:rPr lang="en-US" altLang="zh-CN" sz="1600" i="1" dirty="0">
                <a:solidFill>
                  <a:schemeClr val="tx1"/>
                </a:solidFill>
                <a:latin typeface="Times New Roman" pitchFamily="18" charset="0"/>
                <a:ea typeface="微软雅黑" pitchFamily="34" charset="-122"/>
                <a:cs typeface="Times New Roman" pitchFamily="18" charset="0"/>
              </a:rPr>
              <a:t>P</a:t>
            </a:r>
            <a:r>
              <a:rPr lang="en-US" altLang="zh-CN" sz="1600" dirty="0">
                <a:solidFill>
                  <a:schemeClr val="tx1"/>
                </a:solidFill>
                <a:latin typeface="Times New Roman" pitchFamily="18" charset="0"/>
                <a:ea typeface="微软雅黑" pitchFamily="34" charset="-122"/>
                <a:cs typeface="Times New Roman" pitchFamily="18" charset="0"/>
              </a:rPr>
              <a:t>=0.04</a:t>
            </a:r>
          </a:p>
        </p:txBody>
      </p:sp>
      <p:sp>
        <p:nvSpPr>
          <p:cNvPr id="46122" name="Text Box 58"/>
          <p:cNvSpPr txBox="1">
            <a:spLocks noChangeArrowheads="1"/>
          </p:cNvSpPr>
          <p:nvPr/>
        </p:nvSpPr>
        <p:spPr bwMode="auto">
          <a:xfrm>
            <a:off x="1500041" y="6129338"/>
            <a:ext cx="1128156" cy="307777"/>
          </a:xfrm>
          <a:prstGeom prst="rect">
            <a:avLst/>
          </a:prstGeom>
          <a:noFill/>
          <a:ln w="22225">
            <a:noFill/>
            <a:miter lim="800000"/>
            <a:headEnd/>
            <a:tailEnd/>
          </a:ln>
        </p:spPr>
        <p:txBody>
          <a:bodyPr>
            <a:spAutoFit/>
          </a:bodyPr>
          <a:lstStyle/>
          <a:p>
            <a:pPr>
              <a:spcBef>
                <a:spcPct val="50000"/>
              </a:spcBef>
            </a:pPr>
            <a:r>
              <a:rPr lang="zh-CN" altLang="en-US" sz="1400">
                <a:solidFill>
                  <a:schemeClr val="tx1"/>
                </a:solidFill>
                <a:latin typeface="微软雅黑" pitchFamily="34" charset="-122"/>
                <a:ea typeface="微软雅黑" pitchFamily="34" charset="-122"/>
                <a:cs typeface="Arial" pitchFamily="34" charset="0"/>
              </a:rPr>
              <a:t>卒中风险</a:t>
            </a:r>
          </a:p>
        </p:txBody>
      </p:sp>
      <p:sp>
        <p:nvSpPr>
          <p:cNvPr id="46123" name="Text Box 59"/>
          <p:cNvSpPr txBox="1">
            <a:spLocks noChangeArrowheads="1"/>
          </p:cNvSpPr>
          <p:nvPr/>
        </p:nvSpPr>
        <p:spPr bwMode="auto">
          <a:xfrm>
            <a:off x="2939143" y="6129338"/>
            <a:ext cx="2350064" cy="307777"/>
          </a:xfrm>
          <a:prstGeom prst="rect">
            <a:avLst/>
          </a:prstGeom>
          <a:noFill/>
          <a:ln w="22225" algn="ctr">
            <a:noFill/>
            <a:miter lim="800000"/>
            <a:headEnd/>
            <a:tailEnd/>
          </a:ln>
        </p:spPr>
        <p:txBody>
          <a:bodyPr>
            <a:spAutoFit/>
          </a:bodyPr>
          <a:lstStyle/>
          <a:p>
            <a:pPr>
              <a:spcBef>
                <a:spcPct val="50000"/>
              </a:spcBef>
            </a:pPr>
            <a:r>
              <a:rPr lang="zh-CN" altLang="en-US" sz="1400" dirty="0">
                <a:solidFill>
                  <a:schemeClr val="tx1"/>
                </a:solidFill>
                <a:latin typeface="微软雅黑" pitchFamily="34" charset="-122"/>
                <a:ea typeface="微软雅黑" pitchFamily="34" charset="-122"/>
                <a:cs typeface="Arial" pitchFamily="34" charset="0"/>
              </a:rPr>
              <a:t>冠心病或心梗风险</a:t>
            </a:r>
          </a:p>
        </p:txBody>
      </p:sp>
      <p:sp>
        <p:nvSpPr>
          <p:cNvPr id="46124" name="Rectangle 60"/>
          <p:cNvSpPr>
            <a:spLocks noChangeArrowheads="1"/>
          </p:cNvSpPr>
          <p:nvPr/>
        </p:nvSpPr>
        <p:spPr bwMode="white">
          <a:xfrm>
            <a:off x="5492338" y="5835650"/>
            <a:ext cx="989373" cy="338554"/>
          </a:xfrm>
          <a:prstGeom prst="rect">
            <a:avLst/>
          </a:prstGeom>
          <a:noFill/>
          <a:ln w="19050" algn="ctr">
            <a:noFill/>
            <a:miter lim="800000"/>
            <a:headEnd/>
            <a:tailEnd/>
          </a:ln>
        </p:spPr>
        <p:txBody>
          <a:bodyPr wrap="none">
            <a:spAutoFit/>
          </a:bodyPr>
          <a:lstStyle/>
          <a:p>
            <a:pPr marL="261938" indent="-261938"/>
            <a:r>
              <a:rPr lang="en-US" altLang="zh-CN" sz="1600" i="1" dirty="0">
                <a:solidFill>
                  <a:schemeClr val="tx1"/>
                </a:solidFill>
                <a:latin typeface="Times New Roman" pitchFamily="18" charset="0"/>
                <a:ea typeface="微软雅黑" pitchFamily="34" charset="-122"/>
                <a:cs typeface="Times New Roman" pitchFamily="18" charset="0"/>
              </a:rPr>
              <a:t>P</a:t>
            </a:r>
            <a:r>
              <a:rPr lang="en-US" altLang="zh-CN" sz="1600" dirty="0">
                <a:solidFill>
                  <a:schemeClr val="tx1"/>
                </a:solidFill>
                <a:latin typeface="Times New Roman" pitchFamily="18" charset="0"/>
                <a:ea typeface="微软雅黑" pitchFamily="34" charset="-122"/>
                <a:cs typeface="Times New Roman" pitchFamily="18" charset="0"/>
              </a:rPr>
              <a:t>=0.0003</a:t>
            </a:r>
          </a:p>
        </p:txBody>
      </p:sp>
      <p:sp>
        <p:nvSpPr>
          <p:cNvPr id="46125" name="Text Box 61"/>
          <p:cNvSpPr txBox="1">
            <a:spLocks noChangeArrowheads="1"/>
          </p:cNvSpPr>
          <p:nvPr/>
        </p:nvSpPr>
        <p:spPr bwMode="auto">
          <a:xfrm rot="-5400000">
            <a:off x="-537909" y="3770411"/>
            <a:ext cx="1739900" cy="307777"/>
          </a:xfrm>
          <a:prstGeom prst="rect">
            <a:avLst/>
          </a:prstGeom>
          <a:noFill/>
          <a:ln w="22225">
            <a:noFill/>
            <a:miter lim="800000"/>
            <a:headEnd/>
            <a:tailEnd/>
          </a:ln>
        </p:spPr>
        <p:txBody>
          <a:bodyPr>
            <a:spAutoFit/>
          </a:bodyPr>
          <a:lstStyle/>
          <a:p>
            <a:pPr>
              <a:spcBef>
                <a:spcPct val="50000"/>
              </a:spcBef>
            </a:pPr>
            <a:r>
              <a:rPr lang="zh-CN" altLang="en-US" sz="1400" b="1" dirty="0">
                <a:solidFill>
                  <a:schemeClr val="tx1"/>
                </a:solidFill>
                <a:latin typeface="Times New Roman" pitchFamily="18" charset="0"/>
                <a:ea typeface="微软雅黑" pitchFamily="34" charset="-122"/>
                <a:cs typeface="Times New Roman" pitchFamily="18" charset="0"/>
              </a:rPr>
              <a:t>风险降低</a:t>
            </a:r>
            <a:r>
              <a:rPr lang="en-US" altLang="zh-CN" sz="1400" b="1" dirty="0">
                <a:solidFill>
                  <a:schemeClr val="tx1"/>
                </a:solidFill>
                <a:latin typeface="Times New Roman" pitchFamily="18" charset="0"/>
                <a:ea typeface="微软雅黑" pitchFamily="34" charset="-122"/>
                <a:cs typeface="Times New Roman" pitchFamily="18" charset="0"/>
              </a:rPr>
              <a:t>(%)</a:t>
            </a:r>
          </a:p>
        </p:txBody>
      </p:sp>
      <p:sp>
        <p:nvSpPr>
          <p:cNvPr id="46126" name="Rectangle 62"/>
          <p:cNvSpPr>
            <a:spLocks noChangeArrowheads="1"/>
          </p:cNvSpPr>
          <p:nvPr/>
        </p:nvSpPr>
        <p:spPr bwMode="white">
          <a:xfrm>
            <a:off x="4559321" y="6387983"/>
            <a:ext cx="3909725" cy="276999"/>
          </a:xfrm>
          <a:prstGeom prst="rect">
            <a:avLst/>
          </a:prstGeom>
          <a:noFill/>
          <a:ln w="19050" algn="ctr">
            <a:noFill/>
            <a:miter lim="800000"/>
            <a:headEnd/>
            <a:tailEnd/>
          </a:ln>
        </p:spPr>
        <p:txBody>
          <a:bodyPr wrap="none" anchor="ctr">
            <a:spAutoFit/>
          </a:bodyPr>
          <a:lstStyle/>
          <a:p>
            <a:r>
              <a:rPr lang="en-US" altLang="zh-CN" sz="1200" dirty="0">
                <a:solidFill>
                  <a:schemeClr val="tx1"/>
                </a:solidFill>
                <a:latin typeface="Times New Roman" pitchFamily="18" charset="0"/>
                <a:cs typeface="Times New Roman" pitchFamily="18" charset="0"/>
              </a:rPr>
              <a:t>Wang, et al. CCB in Asians review. Hypertension Research. </a:t>
            </a:r>
          </a:p>
        </p:txBody>
      </p:sp>
      <p:sp>
        <p:nvSpPr>
          <p:cNvPr id="63" name="五边形 62"/>
          <p:cNvSpPr/>
          <p:nvPr/>
        </p:nvSpPr>
        <p:spPr bwMode="auto">
          <a:xfrm rot="5400000">
            <a:off x="1733555" y="2536652"/>
            <a:ext cx="360000" cy="453571"/>
          </a:xfrm>
          <a:prstGeom prst="homePlat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64" name="五边形 63"/>
          <p:cNvSpPr/>
          <p:nvPr/>
        </p:nvSpPr>
        <p:spPr bwMode="auto">
          <a:xfrm rot="5400000">
            <a:off x="917105" y="2793290"/>
            <a:ext cx="873276" cy="453571"/>
          </a:xfrm>
          <a:prstGeom prst="homePlate">
            <a:avLst/>
          </a:prstGeom>
          <a:solidFill>
            <a:srgbClr val="00B0F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65" name="五边形 64"/>
          <p:cNvSpPr/>
          <p:nvPr/>
        </p:nvSpPr>
        <p:spPr bwMode="auto">
          <a:xfrm rot="5400000">
            <a:off x="3371487" y="2482652"/>
            <a:ext cx="252000" cy="453571"/>
          </a:xfrm>
          <a:prstGeom prst="homePlat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67" name="五边形 66"/>
          <p:cNvSpPr/>
          <p:nvPr/>
        </p:nvSpPr>
        <p:spPr bwMode="auto">
          <a:xfrm rot="5400000">
            <a:off x="3746916" y="3606816"/>
            <a:ext cx="2500331" cy="453571"/>
          </a:xfrm>
          <a:prstGeom prst="homePlat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68" name="五边形 67"/>
          <p:cNvSpPr/>
          <p:nvPr/>
        </p:nvSpPr>
        <p:spPr bwMode="auto">
          <a:xfrm rot="5400000">
            <a:off x="5720552" y="3149398"/>
            <a:ext cx="1585492" cy="453571"/>
          </a:xfrm>
          <a:prstGeom prst="homePlat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69" name="五边形 68"/>
          <p:cNvSpPr/>
          <p:nvPr/>
        </p:nvSpPr>
        <p:spPr bwMode="auto">
          <a:xfrm rot="5400000">
            <a:off x="6649246" y="3792340"/>
            <a:ext cx="2871376" cy="453571"/>
          </a:xfrm>
          <a:prstGeom prst="homePlat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70" name="五边形 69"/>
          <p:cNvSpPr/>
          <p:nvPr/>
        </p:nvSpPr>
        <p:spPr bwMode="auto">
          <a:xfrm rot="5400000">
            <a:off x="1480601" y="3829140"/>
            <a:ext cx="2944977" cy="453571"/>
          </a:xfrm>
          <a:prstGeom prst="homePlate">
            <a:avLst/>
          </a:prstGeom>
          <a:solidFill>
            <a:srgbClr val="00B0F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71" name="五边形 70"/>
          <p:cNvSpPr/>
          <p:nvPr/>
        </p:nvSpPr>
        <p:spPr bwMode="auto">
          <a:xfrm rot="5400000">
            <a:off x="3477182" y="3321065"/>
            <a:ext cx="1928827" cy="453571"/>
          </a:xfrm>
          <a:prstGeom prst="homePlate">
            <a:avLst/>
          </a:prstGeom>
          <a:solidFill>
            <a:srgbClr val="00B0F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72" name="五边形 71"/>
          <p:cNvSpPr/>
          <p:nvPr/>
        </p:nvSpPr>
        <p:spPr bwMode="auto">
          <a:xfrm rot="5400000">
            <a:off x="4513033" y="3785411"/>
            <a:ext cx="2857521" cy="453571"/>
          </a:xfrm>
          <a:prstGeom prst="homePlate">
            <a:avLst/>
          </a:prstGeom>
          <a:solidFill>
            <a:srgbClr val="00B0F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73" name="五边形 72"/>
          <p:cNvSpPr/>
          <p:nvPr/>
        </p:nvSpPr>
        <p:spPr bwMode="auto">
          <a:xfrm rot="5400000">
            <a:off x="6549016" y="3321065"/>
            <a:ext cx="1928827" cy="453571"/>
          </a:xfrm>
          <a:prstGeom prst="homePlate">
            <a:avLst/>
          </a:prstGeom>
          <a:solidFill>
            <a:srgbClr val="00B0F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74" name="圆角矩形 73"/>
          <p:cNvSpPr/>
          <p:nvPr/>
        </p:nvSpPr>
        <p:spPr bwMode="auto">
          <a:xfrm>
            <a:off x="1071539" y="1497616"/>
            <a:ext cx="2857520" cy="500066"/>
          </a:xfrm>
          <a:prstGeom prst="roundRect">
            <a:avLst>
              <a:gd name="adj" fmla="val 9992"/>
            </a:avLst>
          </a:prstGeom>
          <a:ln/>
        </p:spPr>
        <p:style>
          <a:lnRef idx="0">
            <a:schemeClr val="accent3"/>
          </a:lnRef>
          <a:fillRef idx="3">
            <a:schemeClr val="accent3"/>
          </a:fillRef>
          <a:effectRef idx="3">
            <a:schemeClr val="accent3"/>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tabLst>
                <a:tab pos="136525" algn="l"/>
              </a:tabLst>
              <a:defRPr/>
            </a:pPr>
            <a:r>
              <a:rPr lang="en-US" altLang="zh-CN" sz="1600" b="1" dirty="0">
                <a:solidFill>
                  <a:schemeClr val="tx1"/>
                </a:solidFill>
                <a:latin typeface="Times New Roman" pitchFamily="18" charset="0"/>
                <a:ea typeface="微软雅黑" pitchFamily="34" charset="-122"/>
                <a:cs typeface="Times New Roman" pitchFamily="18" charset="0"/>
              </a:rPr>
              <a:t>ALLHAT</a:t>
            </a: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75" name="圆角矩形 74"/>
          <p:cNvSpPr/>
          <p:nvPr/>
        </p:nvSpPr>
        <p:spPr bwMode="auto">
          <a:xfrm>
            <a:off x="4186238" y="1483968"/>
            <a:ext cx="1143008" cy="500066"/>
          </a:xfrm>
          <a:prstGeom prst="roundRect">
            <a:avLst>
              <a:gd name="adj" fmla="val 9992"/>
            </a:avLst>
          </a:prstGeom>
          <a:ln/>
        </p:spPr>
        <p:style>
          <a:lnRef idx="0">
            <a:schemeClr val="accent3"/>
          </a:lnRef>
          <a:fillRef idx="3">
            <a:schemeClr val="accent3"/>
          </a:fillRef>
          <a:effectRef idx="3">
            <a:schemeClr val="accent3"/>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tabLst>
                <a:tab pos="136525" algn="l"/>
              </a:tabLst>
              <a:defRPr/>
            </a:pPr>
            <a:r>
              <a:rPr lang="en-US" altLang="zh-CN" sz="1600" b="1" dirty="0">
                <a:solidFill>
                  <a:schemeClr val="tx1"/>
                </a:solidFill>
                <a:latin typeface="Times New Roman" pitchFamily="18" charset="0"/>
                <a:ea typeface="微软雅黑" pitchFamily="34" charset="-122"/>
                <a:cs typeface="Times New Roman" pitchFamily="18" charset="0"/>
              </a:rPr>
              <a:t>VALUE</a:t>
            </a: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76" name="圆角矩形 75"/>
          <p:cNvSpPr/>
          <p:nvPr/>
        </p:nvSpPr>
        <p:spPr bwMode="auto">
          <a:xfrm>
            <a:off x="5572132" y="1443024"/>
            <a:ext cx="1143008" cy="500066"/>
          </a:xfrm>
          <a:prstGeom prst="roundRect">
            <a:avLst>
              <a:gd name="adj" fmla="val 9992"/>
            </a:avLst>
          </a:prstGeom>
          <a:ln/>
        </p:spPr>
        <p:style>
          <a:lnRef idx="0">
            <a:schemeClr val="accent3"/>
          </a:lnRef>
          <a:fillRef idx="3">
            <a:schemeClr val="accent3"/>
          </a:fillRef>
          <a:effectRef idx="3">
            <a:schemeClr val="accent3"/>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tabLst>
                <a:tab pos="136525" algn="l"/>
              </a:tabLst>
              <a:defRPr/>
            </a:pPr>
            <a:r>
              <a:rPr lang="en-US" altLang="zh-CN" sz="1600" b="1" dirty="0">
                <a:solidFill>
                  <a:schemeClr val="tx1"/>
                </a:solidFill>
                <a:latin typeface="Times New Roman" pitchFamily="18" charset="0"/>
                <a:ea typeface="微软雅黑" pitchFamily="34" charset="-122"/>
                <a:cs typeface="Times New Roman" pitchFamily="18" charset="0"/>
              </a:rPr>
              <a:t>ASCOT</a:t>
            </a: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77" name="圆角矩形 76"/>
          <p:cNvSpPr/>
          <p:nvPr/>
        </p:nvSpPr>
        <p:spPr bwMode="auto">
          <a:xfrm>
            <a:off x="6858016" y="1443024"/>
            <a:ext cx="1643074" cy="500066"/>
          </a:xfrm>
          <a:prstGeom prst="roundRect">
            <a:avLst>
              <a:gd name="adj" fmla="val 9992"/>
            </a:avLst>
          </a:prstGeom>
          <a:ln/>
        </p:spPr>
        <p:style>
          <a:lnRef idx="0">
            <a:schemeClr val="accent3"/>
          </a:lnRef>
          <a:fillRef idx="3">
            <a:schemeClr val="accent3"/>
          </a:fillRef>
          <a:effectRef idx="3">
            <a:schemeClr val="accent3"/>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tabLst>
                <a:tab pos="136525" algn="l"/>
              </a:tabLst>
              <a:defRPr/>
            </a:pPr>
            <a:r>
              <a:rPr lang="en-US" altLang="zh-CN" sz="1600" b="1" dirty="0">
                <a:solidFill>
                  <a:schemeClr val="tx1"/>
                </a:solidFill>
                <a:latin typeface="Times New Roman" pitchFamily="18" charset="0"/>
                <a:ea typeface="微软雅黑" pitchFamily="34" charset="-122"/>
                <a:cs typeface="Times New Roman" pitchFamily="18" charset="0"/>
              </a:rPr>
              <a:t>ACCOMPLISH</a:t>
            </a:r>
            <a:endParaRPr lang="zh-CN" altLang="en-US" sz="1600" b="1" dirty="0">
              <a:solidFill>
                <a:schemeClr val="tx1"/>
              </a:solidFill>
              <a:latin typeface="Times New Roman" pitchFamily="18" charset="0"/>
              <a:ea typeface="微软雅黑" pitchFamily="34" charset="-122"/>
              <a:cs typeface="Times New Roman" pitchFamily="18" charset="0"/>
            </a:endParaRPr>
          </a:p>
        </p:txBody>
      </p:sp>
      <p:sp>
        <p:nvSpPr>
          <p:cNvPr id="78" name="五边形 77"/>
          <p:cNvSpPr/>
          <p:nvPr/>
        </p:nvSpPr>
        <p:spPr bwMode="auto">
          <a:xfrm rot="5400000">
            <a:off x="1270769" y="6176189"/>
            <a:ext cx="230336" cy="292246"/>
          </a:xfrm>
          <a:prstGeom prst="homePlate">
            <a:avLst/>
          </a:prstGeom>
          <a:solidFill>
            <a:srgbClr val="00B0F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buFont typeface="Wingdings" pitchFamily="2" charset="2"/>
              <a:buChar char="u"/>
              <a:defRPr/>
            </a:pPr>
            <a:endParaRPr lang="zh-CN" altLang="en-US" sz="1400" b="1" dirty="0">
              <a:solidFill>
                <a:schemeClr val="tx1"/>
              </a:solidFill>
              <a:latin typeface="微软雅黑" pitchFamily="34" charset="-122"/>
              <a:ea typeface="微软雅黑" pitchFamily="34" charset="-122"/>
            </a:endParaRPr>
          </a:p>
        </p:txBody>
      </p:sp>
      <p:sp>
        <p:nvSpPr>
          <p:cNvPr id="79" name="五边形 78"/>
          <p:cNvSpPr/>
          <p:nvPr/>
        </p:nvSpPr>
        <p:spPr bwMode="auto">
          <a:xfrm rot="5400000">
            <a:off x="2750331" y="6179364"/>
            <a:ext cx="214315" cy="285752"/>
          </a:xfrm>
          <a:prstGeom prst="homePlat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400" b="1" dirty="0">
              <a:solidFill>
                <a:schemeClr val="tx1"/>
              </a:solidFill>
              <a:latin typeface="微软雅黑" pitchFamily="34" charset="-122"/>
              <a:ea typeface="微软雅黑" pitchFamily="34" charset="-122"/>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7773" y="2967335"/>
            <a:ext cx="4519507" cy="923330"/>
          </a:xfrm>
          <a:prstGeom prst="rect">
            <a:avLst/>
          </a:prstGeom>
          <a:noFill/>
        </p:spPr>
        <p:txBody>
          <a:bodyPr wrap="none" lIns="91440" tIns="45720" rIns="91440" bIns="45720">
            <a:spAutoFit/>
          </a:bodyPr>
          <a:lstStyle/>
          <a:p>
            <a:pPr algn="ctr"/>
            <a:r>
              <a:rPr lang="en-US" altLang="zh-C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zh-CN" alt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5" y="214519"/>
            <a:ext cx="8515350" cy="600075"/>
          </a:xfrm>
        </p:spPr>
        <p:txBody>
          <a:bodyPr/>
          <a:lstStyle/>
          <a:p>
            <a:r>
              <a:rPr lang="zh-CN" altLang="en-US" dirty="0" smtClean="0">
                <a:solidFill>
                  <a:srgbClr val="FFFF00"/>
                </a:solidFill>
              </a:rPr>
              <a:t>诊室血压测量：</a:t>
            </a:r>
            <a:r>
              <a:rPr lang="zh-CN" altLang="en-US" dirty="0" smtClean="0"/>
              <a:t>规范动作</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血压测量前要休息至少</a:t>
            </a:r>
            <a:r>
              <a:rPr lang="en-US" altLang="zh-CN" dirty="0" smtClean="0"/>
              <a:t>5</a:t>
            </a:r>
            <a:r>
              <a:rPr lang="zh-CN" altLang="en-US" dirty="0" smtClean="0"/>
              <a:t>分钟；</a:t>
            </a:r>
            <a:endParaRPr lang="en-US" altLang="zh-CN" dirty="0" smtClean="0"/>
          </a:p>
          <a:p>
            <a:pPr>
              <a:lnSpc>
                <a:spcPct val="120000"/>
              </a:lnSpc>
            </a:pPr>
            <a:r>
              <a:rPr lang="en-US" altLang="zh-CN" dirty="0" smtClean="0"/>
              <a:t>30</a:t>
            </a:r>
            <a:r>
              <a:rPr lang="zh-CN" altLang="en-US" dirty="0" smtClean="0"/>
              <a:t>分钟内不吸烟、不进食、不饮用含咖啡因类饮料、不运动；</a:t>
            </a:r>
            <a:endParaRPr lang="en-US" altLang="zh-CN" dirty="0" smtClean="0"/>
          </a:p>
          <a:p>
            <a:pPr>
              <a:lnSpc>
                <a:spcPct val="120000"/>
              </a:lnSpc>
            </a:pPr>
            <a:r>
              <a:rPr lang="zh-CN" altLang="en-US" dirty="0" smtClean="0"/>
              <a:t>测血压进取坐位，手臂有支撑（比如放在桌上）；</a:t>
            </a:r>
            <a:endParaRPr lang="en-US" altLang="zh-CN" dirty="0" smtClean="0"/>
          </a:p>
          <a:p>
            <a:pPr>
              <a:lnSpc>
                <a:spcPct val="120000"/>
              </a:lnSpc>
            </a:pPr>
            <a:r>
              <a:rPr lang="zh-CN" altLang="en-US" dirty="0" smtClean="0"/>
              <a:t>袖带放置在肘横纹上</a:t>
            </a:r>
            <a:r>
              <a:rPr lang="en-US" altLang="zh-CN" dirty="0" smtClean="0"/>
              <a:t>2-3cm</a:t>
            </a:r>
            <a:r>
              <a:rPr lang="zh-CN" altLang="en-US" dirty="0" smtClean="0"/>
              <a:t>，高度和心脏水平一致；</a:t>
            </a:r>
            <a:endParaRPr lang="en-US" altLang="zh-CN" dirty="0" smtClean="0"/>
          </a:p>
          <a:p>
            <a:pPr>
              <a:lnSpc>
                <a:spcPct val="120000"/>
              </a:lnSpc>
            </a:pPr>
            <a:r>
              <a:rPr lang="zh-CN" altLang="en-US" dirty="0" smtClean="0"/>
              <a:t>血压测量时安静，不讲话；</a:t>
            </a:r>
            <a:endParaRPr lang="en-US" altLang="zh-CN" dirty="0" smtClean="0"/>
          </a:p>
          <a:p>
            <a:pPr>
              <a:lnSpc>
                <a:spcPct val="120000"/>
              </a:lnSpc>
            </a:pPr>
            <a:r>
              <a:rPr lang="zh-CN" altLang="en-US" dirty="0" smtClean="0">
                <a:solidFill>
                  <a:srgbClr val="FF0000"/>
                </a:solidFill>
              </a:rPr>
              <a:t>强调早晨血压测量最好在排尿后、早餐前和服用降压药物前；</a:t>
            </a:r>
            <a:endParaRPr lang="en-US" altLang="zh-CN" dirty="0" smtClean="0">
              <a:solidFill>
                <a:srgbClr val="FF0000"/>
              </a:solidFill>
            </a:endParaRPr>
          </a:p>
          <a:p>
            <a:pPr>
              <a:lnSpc>
                <a:spcPct val="120000"/>
              </a:lnSpc>
            </a:pPr>
            <a:r>
              <a:rPr lang="zh-CN" altLang="en-US" dirty="0" smtClean="0"/>
              <a:t>测量后要立即记录所有血压读数。</a:t>
            </a:r>
            <a:endParaRPr lang="en-US" altLang="zh-CN" dirty="0" smtClean="0"/>
          </a:p>
          <a:p>
            <a:endParaRPr lang="zh-CN" altLang="en-US" dirty="0"/>
          </a:p>
        </p:txBody>
      </p:sp>
      <p:sp>
        <p:nvSpPr>
          <p:cNvPr id="5" name="矩形 29"/>
          <p:cNvSpPr>
            <a:spLocks noChangeArrowheads="1"/>
          </p:cNvSpPr>
          <p:nvPr/>
        </p:nvSpPr>
        <p:spPr bwMode="auto">
          <a:xfrm>
            <a:off x="1238890" y="6305265"/>
            <a:ext cx="7397087" cy="276999"/>
          </a:xfrm>
          <a:prstGeom prst="rect">
            <a:avLst/>
          </a:prstGeom>
          <a:noFill/>
          <a:ln w="9525">
            <a:noFill/>
            <a:miter lim="800000"/>
            <a:headEnd/>
            <a:tailEnd/>
          </a:ln>
        </p:spPr>
        <p:txBody>
          <a:bodyPr wrap="square">
            <a:spAutoFit/>
          </a:bodyPr>
          <a:lstStyle/>
          <a:p>
            <a:pPr algn="r"/>
            <a:r>
              <a:rPr lang="en-US" altLang="zh-CN" sz="1200" dirty="0" err="1">
                <a:solidFill>
                  <a:schemeClr val="tx1"/>
                </a:solidFill>
                <a:latin typeface="Times New Roman" pitchFamily="18" charset="0"/>
                <a:cs typeface="Times New Roman" pitchFamily="18" charset="0"/>
              </a:rPr>
              <a:t>Hypertens</a:t>
            </a:r>
            <a:r>
              <a:rPr lang="en-US" altLang="zh-CN" sz="1200" dirty="0">
                <a:solidFill>
                  <a:schemeClr val="tx1"/>
                </a:solidFill>
                <a:latin typeface="Times New Roman" pitchFamily="18" charset="0"/>
                <a:cs typeface="Times New Roman" pitchFamily="18" charset="0"/>
              </a:rPr>
              <a:t> Res. </a:t>
            </a:r>
            <a:r>
              <a:rPr lang="en-US" altLang="zh-CN" sz="1200" dirty="0" smtClean="0">
                <a:solidFill>
                  <a:schemeClr val="tx1"/>
                </a:solidFill>
                <a:latin typeface="Times New Roman" pitchFamily="18" charset="0"/>
                <a:cs typeface="Times New Roman" pitchFamily="18" charset="0"/>
              </a:rPr>
              <a:t>2003; 26(10): 771-82</a:t>
            </a:r>
            <a:r>
              <a:rPr lang="en-US" altLang="zh-CN" sz="1200" dirty="0">
                <a:solidFill>
                  <a:schemeClr val="tx1"/>
                </a:solidFill>
                <a:latin typeface="Times New Roman" pitchFamily="18" charset="0"/>
                <a:cs typeface="Times New Roman" pitchFamily="18" charset="0"/>
              </a:rPr>
              <a:t>.</a:t>
            </a:r>
            <a:endParaRPr lang="zh-CN" altLang="en-US" sz="1200" dirty="0">
              <a:solidFill>
                <a:schemeClr val="tx1"/>
              </a:solidFill>
              <a:latin typeface="Times New Roman" pitchFamily="18" charset="0"/>
              <a:cs typeface="Times New Roman" pitchFamily="18" charset="0"/>
            </a:endParaRPr>
          </a:p>
        </p:txBody>
      </p:sp>
      <p:pic>
        <p:nvPicPr>
          <p:cNvPr id="6" name="图片 5" descr="u=3673647797,3009903661&amp;fm=23&amp;gp=0.jpg"/>
          <p:cNvPicPr>
            <a:picLocks noChangeAspect="1"/>
          </p:cNvPicPr>
          <p:nvPr/>
        </p:nvPicPr>
        <p:blipFill>
          <a:blip r:embed="rId2" cstate="print"/>
          <a:stretch>
            <a:fillRect/>
          </a:stretch>
        </p:blipFill>
        <p:spPr>
          <a:xfrm>
            <a:off x="2986869" y="5030621"/>
            <a:ext cx="2324100" cy="1409700"/>
          </a:xfrm>
          <a:prstGeom prst="rect">
            <a:avLst/>
          </a:prstGeom>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pPr>
              <a:buFont typeface="Wingdings" pitchFamily="2" charset="2"/>
              <a:buChar char="l"/>
            </a:pPr>
            <a:r>
              <a:rPr lang="zh-CN" altLang="en-US" sz="2000" dirty="0" smtClean="0">
                <a:cs typeface="Arial" pitchFamily="34" charset="0"/>
              </a:rPr>
              <a:t>血压未达标、血压不稳定的高血压患者：</a:t>
            </a:r>
            <a:endParaRPr lang="en-US" altLang="zh-CN" sz="2000" dirty="0" smtClean="0">
              <a:cs typeface="Arial" pitchFamily="34" charset="0"/>
            </a:endParaRPr>
          </a:p>
          <a:p>
            <a:pPr lvl="1">
              <a:buFontTx/>
              <a:buNone/>
            </a:pPr>
            <a:endParaRPr lang="en-US" altLang="zh-CN" sz="2200" dirty="0" smtClean="0">
              <a:cs typeface="Arial" pitchFamily="34" charset="0"/>
            </a:endParaRPr>
          </a:p>
          <a:p>
            <a:pPr lvl="1">
              <a:buFontTx/>
              <a:buNone/>
            </a:pPr>
            <a:endParaRPr lang="en-US" altLang="zh-CN" sz="2200" dirty="0" smtClean="0">
              <a:cs typeface="Arial" pitchFamily="34" charset="0"/>
            </a:endParaRPr>
          </a:p>
          <a:p>
            <a:pPr lvl="1">
              <a:buFontTx/>
              <a:buNone/>
            </a:pPr>
            <a:endParaRPr lang="en-US" altLang="zh-CN" sz="2200" dirty="0" smtClean="0">
              <a:cs typeface="Arial" pitchFamily="34" charset="0"/>
            </a:endParaRPr>
          </a:p>
          <a:p>
            <a:pPr lvl="1">
              <a:buFontTx/>
              <a:buNone/>
            </a:pPr>
            <a:endParaRPr lang="en-US" altLang="zh-CN" sz="2200" dirty="0" smtClean="0">
              <a:cs typeface="Arial" pitchFamily="34" charset="0"/>
            </a:endParaRPr>
          </a:p>
          <a:p>
            <a:pPr>
              <a:buNone/>
            </a:pPr>
            <a:endParaRPr lang="zh-CN" altLang="en-US" dirty="0"/>
          </a:p>
        </p:txBody>
      </p:sp>
      <p:sp>
        <p:nvSpPr>
          <p:cNvPr id="9" name="内容占位符 8"/>
          <p:cNvSpPr>
            <a:spLocks noGrp="1"/>
          </p:cNvSpPr>
          <p:nvPr>
            <p:ph sz="half" idx="2"/>
          </p:nvPr>
        </p:nvSpPr>
        <p:spPr/>
        <p:txBody>
          <a:bodyPr/>
          <a:lstStyle/>
          <a:p>
            <a:r>
              <a:rPr lang="zh-CN" altLang="en-US" sz="2000" dirty="0" smtClean="0">
                <a:cs typeface="Arial" pitchFamily="34" charset="0"/>
              </a:rPr>
              <a:t>血压达标且稳定的高血压患者：</a:t>
            </a:r>
          </a:p>
          <a:p>
            <a:pPr>
              <a:buNone/>
            </a:pPr>
            <a:endParaRPr lang="zh-CN" altLang="en-US" dirty="0"/>
          </a:p>
        </p:txBody>
      </p:sp>
      <p:sp>
        <p:nvSpPr>
          <p:cNvPr id="5" name="矩形 3"/>
          <p:cNvSpPr>
            <a:spLocks noChangeArrowheads="1"/>
          </p:cNvSpPr>
          <p:nvPr/>
        </p:nvSpPr>
        <p:spPr bwMode="auto">
          <a:xfrm>
            <a:off x="2224585" y="6254230"/>
            <a:ext cx="6429864" cy="276225"/>
          </a:xfrm>
          <a:prstGeom prst="rect">
            <a:avLst/>
          </a:prstGeom>
          <a:noFill/>
          <a:ln w="9525">
            <a:noFill/>
            <a:miter lim="800000"/>
            <a:headEnd/>
            <a:tailEnd/>
          </a:ln>
        </p:spPr>
        <p:txBody>
          <a:bodyPr>
            <a:spAutoFit/>
          </a:bodyPr>
          <a:lstStyle/>
          <a:p>
            <a:pPr algn="r"/>
            <a:r>
              <a:rPr lang="zh-CN" altLang="en-US" sz="1200" dirty="0">
                <a:solidFill>
                  <a:schemeClr val="tx1"/>
                </a:solidFill>
                <a:latin typeface="Times New Roman" pitchFamily="18" charset="0"/>
                <a:ea typeface="微软雅黑" pitchFamily="34" charset="-122"/>
                <a:cs typeface="Times New Roman" pitchFamily="18" charset="0"/>
              </a:rPr>
              <a:t>中国血压测量工作组，中华高血压杂志，</a:t>
            </a:r>
            <a:r>
              <a:rPr lang="en-US" altLang="zh-CN" sz="1200" dirty="0" smtClean="0">
                <a:solidFill>
                  <a:schemeClr val="tx1"/>
                </a:solidFill>
                <a:latin typeface="Times New Roman" pitchFamily="18" charset="0"/>
                <a:ea typeface="微软雅黑" pitchFamily="34" charset="-122"/>
                <a:cs typeface="Times New Roman" pitchFamily="18" charset="0"/>
              </a:rPr>
              <a:t>2011</a:t>
            </a:r>
            <a:r>
              <a:rPr lang="en-US" altLang="zh-CN" sz="1200" dirty="0" smtClean="0">
                <a:latin typeface="Times New Roman" pitchFamily="18" charset="0"/>
                <a:ea typeface="微软雅黑" pitchFamily="34" charset="-122"/>
                <a:cs typeface="Times New Roman" pitchFamily="18" charset="0"/>
              </a:rPr>
              <a:t>; </a:t>
            </a:r>
            <a:r>
              <a:rPr lang="en-US" altLang="zh-CN" sz="1200" dirty="0" smtClean="0">
                <a:solidFill>
                  <a:schemeClr val="tx1"/>
                </a:solidFill>
                <a:latin typeface="Times New Roman" pitchFamily="18" charset="0"/>
                <a:ea typeface="微软雅黑" pitchFamily="34" charset="-122"/>
                <a:cs typeface="Times New Roman" pitchFamily="18" charset="0"/>
              </a:rPr>
              <a:t>19</a:t>
            </a:r>
            <a:r>
              <a:rPr lang="en-US" altLang="zh-CN" sz="1200" dirty="0" smtClean="0">
                <a:latin typeface="Times New Roman" pitchFamily="18" charset="0"/>
                <a:ea typeface="微软雅黑" pitchFamily="34" charset="-122"/>
                <a:cs typeface="Times New Roman" pitchFamily="18" charset="0"/>
              </a:rPr>
              <a:t>(</a:t>
            </a:r>
            <a:r>
              <a:rPr lang="en-US" altLang="zh-CN" sz="1200" dirty="0" smtClean="0">
                <a:solidFill>
                  <a:schemeClr val="tx1"/>
                </a:solidFill>
                <a:latin typeface="Times New Roman" pitchFamily="18" charset="0"/>
                <a:ea typeface="微软雅黑" pitchFamily="34" charset="-122"/>
                <a:cs typeface="Times New Roman" pitchFamily="18" charset="0"/>
              </a:rPr>
              <a:t>12)</a:t>
            </a:r>
            <a:r>
              <a:rPr lang="en-US" altLang="zh-CN" sz="1200" dirty="0" smtClean="0">
                <a:latin typeface="Times New Roman" pitchFamily="18" charset="0"/>
                <a:ea typeface="微软雅黑" pitchFamily="34" charset="-122"/>
                <a:cs typeface="Times New Roman" pitchFamily="18" charset="0"/>
              </a:rPr>
              <a:t>: </a:t>
            </a:r>
            <a:r>
              <a:rPr lang="en-US" altLang="zh-CN" sz="1200" dirty="0" smtClean="0">
                <a:solidFill>
                  <a:schemeClr val="tx1"/>
                </a:solidFill>
                <a:latin typeface="Times New Roman" pitchFamily="18" charset="0"/>
                <a:ea typeface="微软雅黑" pitchFamily="34" charset="-122"/>
                <a:cs typeface="Times New Roman" pitchFamily="18" charset="0"/>
              </a:rPr>
              <a:t>1101-1115</a:t>
            </a:r>
            <a:endParaRPr lang="zh-CN" altLang="en-US" sz="1200" dirty="0">
              <a:solidFill>
                <a:schemeClr val="tx1"/>
              </a:solidFill>
              <a:latin typeface="Times New Roman" pitchFamily="18" charset="0"/>
              <a:ea typeface="微软雅黑" pitchFamily="34" charset="-122"/>
              <a:cs typeface="Times New Roman" pitchFamily="18" charset="0"/>
            </a:endParaRPr>
          </a:p>
        </p:txBody>
      </p:sp>
      <p:pic>
        <p:nvPicPr>
          <p:cNvPr id="12" name="图片 11" descr="叹号.jpg"/>
          <p:cNvPicPr>
            <a:picLocks noChangeAspect="1"/>
          </p:cNvPicPr>
          <p:nvPr/>
        </p:nvPicPr>
        <p:blipFill>
          <a:blip r:embed="rId3" cstate="print"/>
          <a:stretch>
            <a:fillRect/>
          </a:stretch>
        </p:blipFill>
        <p:spPr>
          <a:xfrm>
            <a:off x="357158" y="5149909"/>
            <a:ext cx="966675" cy="966675"/>
          </a:xfrm>
          <a:prstGeom prst="ellipse">
            <a:avLst/>
          </a:prstGeom>
          <a:ln>
            <a:solidFill>
              <a:srgbClr val="FFFF00"/>
            </a:solidFill>
          </a:ln>
          <a:effectLst>
            <a:softEdge rad="112500"/>
          </a:effectLst>
        </p:spPr>
      </p:pic>
      <p:sp>
        <p:nvSpPr>
          <p:cNvPr id="13" name="TextBox 12"/>
          <p:cNvSpPr txBox="1"/>
          <p:nvPr/>
        </p:nvSpPr>
        <p:spPr>
          <a:xfrm>
            <a:off x="1237093" y="5545183"/>
            <a:ext cx="7573645" cy="461962"/>
          </a:xfrm>
          <a:prstGeom prst="rect">
            <a:avLst/>
          </a:prstGeom>
          <a:noFill/>
        </p:spPr>
        <p:txBody>
          <a:bodyPr>
            <a:spAutoFit/>
          </a:bodyPr>
          <a:lstStyle/>
          <a:p>
            <a:pPr>
              <a:defRPr/>
            </a:pPr>
            <a:r>
              <a:rPr lang="zh-CN" altLang="en-US" sz="2400" b="1" dirty="0">
                <a:solidFill>
                  <a:srgbClr val="FF9933"/>
                </a:solidFill>
                <a:latin typeface="+mn-lt"/>
                <a:ea typeface="微软雅黑" pitchFamily="34" charset="-122"/>
              </a:rPr>
              <a:t>早晨血压测量最好在排尿后、早餐前和服用降压药物前</a:t>
            </a:r>
            <a:endParaRPr lang="zh-CN" altLang="en-US" sz="2400" dirty="0">
              <a:solidFill>
                <a:srgbClr val="FF9933"/>
              </a:solidFill>
              <a:latin typeface="+mn-lt"/>
              <a:ea typeface="微软雅黑" pitchFamily="34" charset="-122"/>
            </a:endParaRPr>
          </a:p>
        </p:txBody>
      </p:sp>
      <p:sp>
        <p:nvSpPr>
          <p:cNvPr id="16" name="圆角矩形 15"/>
          <p:cNvSpPr/>
          <p:nvPr/>
        </p:nvSpPr>
        <p:spPr>
          <a:xfrm>
            <a:off x="4954138" y="3133583"/>
            <a:ext cx="3443572" cy="1563947"/>
          </a:xfrm>
          <a:prstGeom prst="roundRect">
            <a:avLst>
              <a:gd name="adj" fmla="val 11516"/>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2400" dirty="0" smtClean="0">
                <a:solidFill>
                  <a:schemeClr val="tx1"/>
                </a:solidFill>
                <a:latin typeface="微软雅黑" pitchFamily="34" charset="-122"/>
                <a:ea typeface="微软雅黑" pitchFamily="34" charset="-122"/>
                <a:cs typeface="Arial" pitchFamily="34" charset="0"/>
              </a:rPr>
              <a:t>每周测量</a:t>
            </a:r>
            <a:r>
              <a:rPr lang="en-US" altLang="zh-CN" sz="2400" dirty="0" smtClean="0">
                <a:solidFill>
                  <a:schemeClr val="tx1"/>
                </a:solidFill>
                <a:latin typeface="微软雅黑" pitchFamily="34" charset="-122"/>
                <a:ea typeface="微软雅黑" pitchFamily="34" charset="-122"/>
                <a:cs typeface="Arial" pitchFamily="34" charset="0"/>
              </a:rPr>
              <a:t>1-2</a:t>
            </a:r>
            <a:r>
              <a:rPr lang="zh-CN" altLang="en-US" sz="2400" dirty="0" smtClean="0">
                <a:solidFill>
                  <a:schemeClr val="tx1"/>
                </a:solidFill>
                <a:latin typeface="微软雅黑" pitchFamily="34" charset="-122"/>
                <a:ea typeface="微软雅黑" pitchFamily="34" charset="-122"/>
                <a:cs typeface="Arial" pitchFamily="34" charset="0"/>
              </a:rPr>
              <a:t>天，</a:t>
            </a:r>
            <a:endParaRPr lang="en-US" altLang="zh-CN" sz="2400" dirty="0" smtClean="0">
              <a:solidFill>
                <a:schemeClr val="tx1"/>
              </a:solidFill>
              <a:latin typeface="微软雅黑" pitchFamily="34" charset="-122"/>
              <a:ea typeface="微软雅黑" pitchFamily="34" charset="-122"/>
              <a:cs typeface="Arial" pitchFamily="34" charset="0"/>
            </a:endParaRPr>
          </a:p>
          <a:p>
            <a:pPr algn="ctr">
              <a:lnSpc>
                <a:spcPct val="150000"/>
              </a:lnSpc>
              <a:defRPr/>
            </a:pPr>
            <a:r>
              <a:rPr lang="zh-CN" altLang="en-US" sz="2400" b="1" dirty="0" smtClean="0">
                <a:solidFill>
                  <a:schemeClr val="tx1"/>
                </a:solidFill>
                <a:latin typeface="微软雅黑" pitchFamily="34" charset="-122"/>
                <a:ea typeface="微软雅黑" pitchFamily="34" charset="-122"/>
                <a:cs typeface="Arial" pitchFamily="34" charset="0"/>
              </a:rPr>
              <a:t>早晚各一次</a:t>
            </a:r>
          </a:p>
          <a:p>
            <a:pPr algn="ctr">
              <a:defRPr/>
            </a:pPr>
            <a:endParaRPr lang="zh-CN" altLang="en-US" dirty="0"/>
          </a:p>
        </p:txBody>
      </p:sp>
      <p:sp>
        <p:nvSpPr>
          <p:cNvPr id="18" name="圆角矩形 17"/>
          <p:cNvSpPr/>
          <p:nvPr/>
        </p:nvSpPr>
        <p:spPr>
          <a:xfrm>
            <a:off x="589128" y="3092213"/>
            <a:ext cx="3805451" cy="1563947"/>
          </a:xfrm>
          <a:prstGeom prst="roundRect">
            <a:avLst>
              <a:gd name="adj" fmla="val 11516"/>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dirty="0" smtClean="0">
                <a:solidFill>
                  <a:schemeClr val="tx1"/>
                </a:solidFill>
                <a:latin typeface="微软雅黑" pitchFamily="34" charset="-122"/>
                <a:ea typeface="微软雅黑" pitchFamily="34" charset="-122"/>
                <a:cs typeface="Arial" pitchFamily="34" charset="0"/>
              </a:rPr>
              <a:t>连续测</a:t>
            </a:r>
            <a:r>
              <a:rPr lang="en-US" altLang="zh-CN" sz="2400" dirty="0" smtClean="0">
                <a:solidFill>
                  <a:schemeClr val="tx1"/>
                </a:solidFill>
                <a:latin typeface="微软雅黑" pitchFamily="34" charset="-122"/>
                <a:ea typeface="微软雅黑" pitchFamily="34" charset="-122"/>
                <a:cs typeface="Arial" pitchFamily="34" charset="0"/>
              </a:rPr>
              <a:t>7</a:t>
            </a:r>
            <a:r>
              <a:rPr lang="zh-CN" altLang="en-US" sz="2400" dirty="0" smtClean="0">
                <a:solidFill>
                  <a:schemeClr val="tx1"/>
                </a:solidFill>
                <a:latin typeface="微软雅黑" pitchFamily="34" charset="-122"/>
                <a:ea typeface="微软雅黑" pitchFamily="34" charset="-122"/>
                <a:cs typeface="Arial" pitchFamily="34" charset="0"/>
              </a:rPr>
              <a:t>天，</a:t>
            </a:r>
            <a:r>
              <a:rPr lang="zh-CN" altLang="en-US" sz="2400" dirty="0" smtClean="0">
                <a:solidFill>
                  <a:srgbClr val="FF0000"/>
                </a:solidFill>
                <a:latin typeface="微软雅黑" pitchFamily="34" charset="-122"/>
                <a:ea typeface="微软雅黑" pitchFamily="34" charset="-122"/>
                <a:cs typeface="Arial" pitchFamily="34" charset="0"/>
              </a:rPr>
              <a:t>每日</a:t>
            </a:r>
            <a:r>
              <a:rPr lang="zh-CN" altLang="en-US" sz="2400" b="1" dirty="0" smtClean="0">
                <a:solidFill>
                  <a:srgbClr val="FF0000"/>
                </a:solidFill>
                <a:latin typeface="微软雅黑" pitchFamily="34" charset="-122"/>
                <a:ea typeface="微软雅黑" pitchFamily="34" charset="-122"/>
                <a:cs typeface="Arial" pitchFamily="34" charset="0"/>
              </a:rPr>
              <a:t>清晨</a:t>
            </a:r>
            <a:endParaRPr lang="en-US" altLang="zh-CN" sz="2400" b="1" dirty="0" smtClean="0">
              <a:solidFill>
                <a:srgbClr val="FF0000"/>
              </a:solidFill>
              <a:latin typeface="微软雅黑" pitchFamily="34" charset="-122"/>
              <a:ea typeface="微软雅黑" pitchFamily="34" charset="-122"/>
              <a:cs typeface="Arial" pitchFamily="34" charset="0"/>
            </a:endParaRPr>
          </a:p>
          <a:p>
            <a:pPr algn="ctr"/>
            <a:r>
              <a:rPr lang="zh-CN" altLang="en-US" sz="2400" b="1" dirty="0" smtClean="0">
                <a:solidFill>
                  <a:srgbClr val="FF0000"/>
                </a:solidFill>
                <a:latin typeface="微软雅黑" pitchFamily="34" charset="-122"/>
                <a:ea typeface="微软雅黑" pitchFamily="34" charset="-122"/>
                <a:cs typeface="Arial" pitchFamily="34" charset="0"/>
              </a:rPr>
              <a:t>（</a:t>
            </a:r>
            <a:r>
              <a:rPr lang="en-US" altLang="zh-CN" sz="2400" b="1" dirty="0" smtClean="0">
                <a:solidFill>
                  <a:srgbClr val="FF0000"/>
                </a:solidFill>
                <a:latin typeface="微软雅黑" pitchFamily="34" charset="-122"/>
                <a:ea typeface="微软雅黑" pitchFamily="34" charset="-122"/>
                <a:cs typeface="Arial" pitchFamily="34" charset="0"/>
              </a:rPr>
              <a:t>6:00-10:00</a:t>
            </a:r>
            <a:r>
              <a:rPr lang="zh-CN" altLang="en-US" sz="2400" b="1" dirty="0" smtClean="0">
                <a:solidFill>
                  <a:srgbClr val="FF0000"/>
                </a:solidFill>
                <a:latin typeface="微软雅黑" pitchFamily="34" charset="-122"/>
                <a:ea typeface="微软雅黑" pitchFamily="34" charset="-122"/>
                <a:cs typeface="Arial" pitchFamily="34" charset="0"/>
              </a:rPr>
              <a:t>）</a:t>
            </a:r>
            <a:r>
              <a:rPr lang="zh-CN" altLang="en-US" sz="2400" dirty="0" smtClean="0">
                <a:solidFill>
                  <a:schemeClr val="tx1"/>
                </a:solidFill>
                <a:latin typeface="微软雅黑" pitchFamily="34" charset="-122"/>
                <a:ea typeface="微软雅黑" pitchFamily="34" charset="-122"/>
                <a:cs typeface="Arial" pitchFamily="34" charset="0"/>
              </a:rPr>
              <a:t>和</a:t>
            </a:r>
            <a:r>
              <a:rPr lang="zh-CN" altLang="en-US" sz="2400" b="1" dirty="0" smtClean="0">
                <a:solidFill>
                  <a:schemeClr val="tx1"/>
                </a:solidFill>
                <a:latin typeface="微软雅黑" pitchFamily="34" charset="-122"/>
                <a:ea typeface="微软雅黑" pitchFamily="34" charset="-122"/>
                <a:cs typeface="Arial" pitchFamily="34" charset="0"/>
              </a:rPr>
              <a:t>晚上</a:t>
            </a:r>
            <a:endParaRPr lang="en-US" altLang="zh-CN" sz="2400" b="1" dirty="0" smtClean="0">
              <a:solidFill>
                <a:schemeClr val="tx1"/>
              </a:solidFill>
              <a:latin typeface="微软雅黑" pitchFamily="34" charset="-122"/>
              <a:ea typeface="微软雅黑" pitchFamily="34" charset="-122"/>
              <a:cs typeface="Arial" pitchFamily="34" charset="0"/>
            </a:endParaRPr>
          </a:p>
          <a:p>
            <a:pPr algn="ctr"/>
            <a:r>
              <a:rPr lang="zh-CN" altLang="en-US" sz="2400" b="1" dirty="0" smtClean="0">
                <a:solidFill>
                  <a:schemeClr val="tx1"/>
                </a:solidFill>
                <a:latin typeface="微软雅黑" pitchFamily="34" charset="-122"/>
                <a:ea typeface="微软雅黑" pitchFamily="34" charset="-122"/>
                <a:cs typeface="Arial" pitchFamily="34" charset="0"/>
              </a:rPr>
              <a:t>（</a:t>
            </a:r>
            <a:r>
              <a:rPr lang="en-US" altLang="zh-CN" sz="2400" b="1" dirty="0" smtClean="0">
                <a:solidFill>
                  <a:schemeClr val="tx1"/>
                </a:solidFill>
                <a:latin typeface="微软雅黑" pitchFamily="34" charset="-122"/>
                <a:ea typeface="微软雅黑" pitchFamily="34" charset="-122"/>
                <a:cs typeface="Arial" pitchFamily="34" charset="0"/>
              </a:rPr>
              <a:t>18:00-21:00</a:t>
            </a:r>
            <a:r>
              <a:rPr lang="zh-CN" altLang="en-US" sz="2400" b="1" dirty="0" smtClean="0">
                <a:solidFill>
                  <a:schemeClr val="tx1"/>
                </a:solidFill>
                <a:latin typeface="微软雅黑" pitchFamily="34" charset="-122"/>
                <a:ea typeface="微软雅黑" pitchFamily="34" charset="-122"/>
                <a:cs typeface="Arial" pitchFamily="34" charset="0"/>
              </a:rPr>
              <a:t>）</a:t>
            </a:r>
            <a:r>
              <a:rPr lang="zh-CN" altLang="en-US" sz="2400" dirty="0" smtClean="0">
                <a:solidFill>
                  <a:schemeClr val="tx1"/>
                </a:solidFill>
                <a:latin typeface="微软雅黑" pitchFamily="34" charset="-122"/>
                <a:ea typeface="微软雅黑" pitchFamily="34" charset="-122"/>
                <a:cs typeface="Arial" pitchFamily="34" charset="0"/>
              </a:rPr>
              <a:t>各</a:t>
            </a:r>
            <a:r>
              <a:rPr lang="en-US" altLang="zh-CN" sz="2400" dirty="0" smtClean="0">
                <a:solidFill>
                  <a:schemeClr val="tx1"/>
                </a:solidFill>
                <a:latin typeface="微软雅黑" pitchFamily="34" charset="-122"/>
                <a:ea typeface="微软雅黑" pitchFamily="34" charset="-122"/>
                <a:cs typeface="Arial" pitchFamily="34" charset="0"/>
              </a:rPr>
              <a:t>1</a:t>
            </a:r>
            <a:r>
              <a:rPr lang="zh-CN" altLang="en-US" sz="2400" dirty="0" smtClean="0">
                <a:solidFill>
                  <a:schemeClr val="tx1"/>
                </a:solidFill>
                <a:latin typeface="微软雅黑" pitchFamily="34" charset="-122"/>
                <a:ea typeface="微软雅黑" pitchFamily="34" charset="-122"/>
                <a:cs typeface="Arial" pitchFamily="34" charset="0"/>
              </a:rPr>
              <a:t>次</a:t>
            </a:r>
          </a:p>
        </p:txBody>
      </p:sp>
      <p:sp>
        <p:nvSpPr>
          <p:cNvPr id="19" name="下箭头 18"/>
          <p:cNvSpPr/>
          <p:nvPr/>
        </p:nvSpPr>
        <p:spPr bwMode="auto">
          <a:xfrm>
            <a:off x="1978926" y="2497541"/>
            <a:ext cx="818865" cy="627798"/>
          </a:xfrm>
          <a:prstGeom prst="downArrow">
            <a:avLst/>
          </a:prstGeom>
          <a:solidFill>
            <a:schemeClr val="accent2">
              <a:lumMod val="40000"/>
              <a:lumOff val="6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0" name="下箭头 19"/>
          <p:cNvSpPr/>
          <p:nvPr/>
        </p:nvSpPr>
        <p:spPr bwMode="auto">
          <a:xfrm>
            <a:off x="6334835" y="2513464"/>
            <a:ext cx="802943" cy="627798"/>
          </a:xfrm>
          <a:prstGeom prst="downArrow">
            <a:avLst/>
          </a:prstGeom>
          <a:solidFill>
            <a:schemeClr val="accent2">
              <a:lumMod val="40000"/>
              <a:lumOff val="60000"/>
            </a:schemeClr>
          </a:solidFill>
          <a:ln w="1270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标题 1"/>
          <p:cNvSpPr txBox="1">
            <a:spLocks/>
          </p:cNvSpPr>
          <p:nvPr/>
        </p:nvSpPr>
        <p:spPr bwMode="auto">
          <a:xfrm>
            <a:off x="313200" y="216000"/>
            <a:ext cx="8515350" cy="6000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lgn="ctr">
              <a:lnSpc>
                <a:spcPct val="95000"/>
              </a:lnSpc>
            </a:pPr>
            <a:r>
              <a:rPr lang="zh-CN" altLang="en-US" sz="2800" b="1" dirty="0" smtClean="0">
                <a:solidFill>
                  <a:srgbClr val="FFFF00"/>
                </a:solidFill>
                <a:latin typeface="微软雅黑" pitchFamily="34" charset="-122"/>
                <a:ea typeface="微软雅黑" pitchFamily="34" charset="-122"/>
              </a:rPr>
              <a:t>家庭血压测量：</a:t>
            </a:r>
            <a:r>
              <a:rPr lang="zh-CN" altLang="en-US" sz="2800" b="1" dirty="0" smtClean="0">
                <a:solidFill>
                  <a:schemeClr val="bg1"/>
                </a:solidFill>
                <a:latin typeface="微软雅黑" pitchFamily="34" charset="-122"/>
                <a:ea typeface="微软雅黑" pitchFamily="34" charset="-122"/>
              </a:rPr>
              <a:t>方法</a:t>
            </a:r>
            <a:endParaRPr kumimoji="0" lang="zh-CN" altLang="en-US" sz="2800" b="1" i="0" u="none" strike="noStrike" kern="0" cap="none" spc="0" normalizeH="0" baseline="0" noProof="0" dirty="0">
              <a:ln>
                <a:noFill/>
              </a:ln>
              <a:solidFill>
                <a:schemeClr val="bg1"/>
              </a:solidFill>
              <a:effectLst/>
              <a:uLnTx/>
              <a:uFillTx/>
              <a:latin typeface="+mj-ea"/>
              <a:ea typeface="+mj-ea"/>
              <a:cs typeface="+mj-cs"/>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cs typeface="Arial" pitchFamily="34" charset="0"/>
              </a:rPr>
              <a:t>高血压的诊断与风险评估</a:t>
            </a:r>
            <a:endParaRPr lang="zh-CN" altLang="en-US" dirty="0"/>
          </a:p>
        </p:txBody>
      </p:sp>
      <p:sp>
        <p:nvSpPr>
          <p:cNvPr id="7" name="内容占位符 6"/>
          <p:cNvSpPr>
            <a:spLocks noGrp="1"/>
          </p:cNvSpPr>
          <p:nvPr>
            <p:ph idx="1"/>
          </p:nvPr>
        </p:nvSpPr>
        <p:spPr/>
        <p:txBody>
          <a:bodyPr/>
          <a:lstStyle/>
          <a:p>
            <a:pPr algn="just" eaLnBrk="1" hangingPunct="1">
              <a:lnSpc>
                <a:spcPct val="185000"/>
              </a:lnSpc>
              <a:buSzPct val="80000"/>
              <a:buFont typeface="Wingdings" pitchFamily="2" charset="2"/>
              <a:buChar char="n"/>
            </a:pPr>
            <a:r>
              <a:rPr lang="zh-CN" altLang="en-US" dirty="0" smtClean="0">
                <a:cs typeface="Arial" pitchFamily="34" charset="0"/>
              </a:rPr>
              <a:t>确诊高血压</a:t>
            </a:r>
          </a:p>
          <a:p>
            <a:pPr algn="just" eaLnBrk="1" hangingPunct="1">
              <a:lnSpc>
                <a:spcPct val="185000"/>
              </a:lnSpc>
              <a:buSzPct val="80000"/>
              <a:buFont typeface="Wingdings" pitchFamily="2" charset="2"/>
              <a:buChar char="n"/>
            </a:pPr>
            <a:r>
              <a:rPr lang="zh-CN" altLang="en-US" dirty="0" smtClean="0">
                <a:cs typeface="Arial" pitchFamily="34" charset="0"/>
              </a:rPr>
              <a:t>排除继发性高血压（如疑似继发性高血压，需要转诊）</a:t>
            </a:r>
          </a:p>
          <a:p>
            <a:pPr algn="just" eaLnBrk="1" hangingPunct="1">
              <a:lnSpc>
                <a:spcPct val="185000"/>
              </a:lnSpc>
              <a:buSzPct val="80000"/>
              <a:buFont typeface="Wingdings" pitchFamily="2" charset="2"/>
              <a:buChar char="n"/>
            </a:pPr>
            <a:r>
              <a:rPr lang="zh-CN" altLang="en-US" dirty="0" smtClean="0">
                <a:cs typeface="Arial" pitchFamily="34" charset="0"/>
              </a:rPr>
              <a:t>明确血压水平（分为</a:t>
            </a:r>
            <a:r>
              <a:rPr lang="en-US" altLang="zh-CN" dirty="0" smtClean="0">
                <a:cs typeface="Arial" pitchFamily="34" charset="0"/>
              </a:rPr>
              <a:t>1,2,3</a:t>
            </a:r>
            <a:r>
              <a:rPr lang="zh-CN" altLang="en-US" dirty="0" smtClean="0">
                <a:cs typeface="Arial" pitchFamily="34" charset="0"/>
              </a:rPr>
              <a:t>级）</a:t>
            </a:r>
          </a:p>
          <a:p>
            <a:pPr algn="just" eaLnBrk="1" hangingPunct="1">
              <a:lnSpc>
                <a:spcPct val="185000"/>
              </a:lnSpc>
              <a:buSzPct val="80000"/>
              <a:buFont typeface="Wingdings" pitchFamily="2" charset="2"/>
              <a:buChar char="n"/>
            </a:pPr>
            <a:r>
              <a:rPr lang="zh-CN" altLang="en-US" dirty="0" smtClean="0">
                <a:cs typeface="Arial" pitchFamily="34" charset="0"/>
              </a:rPr>
              <a:t>评估心血管危险因素</a:t>
            </a:r>
          </a:p>
          <a:p>
            <a:pPr algn="just" eaLnBrk="1" hangingPunct="1">
              <a:lnSpc>
                <a:spcPct val="185000"/>
              </a:lnSpc>
              <a:buSzPct val="80000"/>
              <a:buFont typeface="Wingdings" pitchFamily="2" charset="2"/>
              <a:buChar char="n"/>
            </a:pPr>
            <a:r>
              <a:rPr lang="zh-CN" altLang="en-US" dirty="0" smtClean="0">
                <a:cs typeface="Arial" pitchFamily="34" charset="0"/>
              </a:rPr>
              <a:t>寻找器官损害及相关临床情况</a:t>
            </a:r>
          </a:p>
          <a:p>
            <a:pPr algn="just" eaLnBrk="1" hangingPunct="1">
              <a:lnSpc>
                <a:spcPct val="185000"/>
              </a:lnSpc>
              <a:buSzPct val="80000"/>
              <a:buFont typeface="Wingdings" pitchFamily="2" charset="2"/>
              <a:buChar char="n"/>
            </a:pPr>
            <a:r>
              <a:rPr lang="zh-CN" altLang="en-US" dirty="0" smtClean="0">
                <a:cs typeface="Arial" pitchFamily="34" charset="0"/>
              </a:rPr>
              <a:t>根据心血管风险分层确定治疗方案</a:t>
            </a:r>
          </a:p>
          <a:p>
            <a:endParaRPr lang="zh-CN" altLang="en-US" dirty="0"/>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cs typeface="文鼎魏碑体简"/>
              </a:rPr>
              <a:t>高血压患者心血管风险水平分层（简化）</a:t>
            </a:r>
            <a:r>
              <a:rPr lang="zh-CN" altLang="en-US" dirty="0" smtClean="0">
                <a:solidFill>
                  <a:schemeClr val="tx1"/>
                </a:solidFill>
                <a:cs typeface="文鼎魏碑体简"/>
              </a:rPr>
              <a:t/>
            </a:r>
            <a:br>
              <a:rPr lang="zh-CN" altLang="en-US" dirty="0" smtClean="0">
                <a:solidFill>
                  <a:schemeClr val="tx1"/>
                </a:solidFill>
                <a:cs typeface="文鼎魏碑体简"/>
              </a:rPr>
            </a:br>
            <a:endParaRPr lang="zh-CN" altLang="en-US" dirty="0"/>
          </a:p>
        </p:txBody>
      </p:sp>
      <p:grpSp>
        <p:nvGrpSpPr>
          <p:cNvPr id="4" name="Group 12"/>
          <p:cNvGrpSpPr>
            <a:grpSpLocks/>
          </p:cNvGrpSpPr>
          <p:nvPr/>
        </p:nvGrpSpPr>
        <p:grpSpPr bwMode="auto">
          <a:xfrm>
            <a:off x="515324" y="1535376"/>
            <a:ext cx="8234706" cy="3962400"/>
            <a:chOff x="725" y="1012"/>
            <a:chExt cx="4971" cy="2452"/>
          </a:xfrm>
        </p:grpSpPr>
        <p:sp>
          <p:nvSpPr>
            <p:cNvPr id="5" name="Text Box 5"/>
            <p:cNvSpPr txBox="1">
              <a:spLocks noChangeArrowheads="1"/>
            </p:cNvSpPr>
            <p:nvPr/>
          </p:nvSpPr>
          <p:spPr bwMode="auto">
            <a:xfrm>
              <a:off x="798" y="1012"/>
              <a:ext cx="4845" cy="2245"/>
            </a:xfrm>
            <a:prstGeom prst="rect">
              <a:avLst/>
            </a:prstGeom>
            <a:noFill/>
            <a:ln w="9525">
              <a:noFill/>
              <a:miter lim="800000"/>
              <a:headEnd/>
              <a:tailEnd/>
            </a:ln>
          </p:spPr>
          <p:txBody>
            <a:bodyPr>
              <a:spAutoFit/>
            </a:bodyPr>
            <a:lstStyle/>
            <a:p>
              <a:pPr>
                <a:lnSpc>
                  <a:spcPct val="120000"/>
                </a:lnSpc>
                <a:tabLst>
                  <a:tab pos="482600" algn="r"/>
                  <a:tab pos="571500" algn="l"/>
                  <a:tab pos="4292600" algn="ctr"/>
                  <a:tab pos="5715000" algn="ctr"/>
                  <a:tab pos="7048500" algn="ctr"/>
                </a:tabLst>
              </a:pPr>
              <a:r>
                <a:rPr lang="en-US" altLang="zh-CN" sz="2400" dirty="0">
                  <a:solidFill>
                    <a:schemeClr val="tx1"/>
                  </a:solidFill>
                  <a:latin typeface="Times New Roman" pitchFamily="18" charset="0"/>
                  <a:ea typeface="微软雅黑" pitchFamily="34" charset="-122"/>
                  <a:cs typeface="Times New Roman" pitchFamily="18" charset="0"/>
                </a:rPr>
                <a:t>		 		</a:t>
              </a:r>
              <a:r>
                <a:rPr lang="zh-CN" altLang="en-US" sz="2000" dirty="0">
                  <a:solidFill>
                    <a:schemeClr val="tx1"/>
                  </a:solidFill>
                  <a:latin typeface="Times New Roman" pitchFamily="18" charset="0"/>
                  <a:ea typeface="微软雅黑" pitchFamily="34" charset="-122"/>
                  <a:cs typeface="Times New Roman" pitchFamily="18" charset="0"/>
                </a:rPr>
                <a:t>血压</a:t>
              </a:r>
              <a:r>
                <a:rPr lang="en-US" altLang="zh-CN" sz="2000" dirty="0">
                  <a:solidFill>
                    <a:schemeClr val="tx1"/>
                  </a:solidFill>
                  <a:latin typeface="Times New Roman" pitchFamily="18" charset="0"/>
                  <a:ea typeface="微软雅黑" pitchFamily="34" charset="-122"/>
                  <a:cs typeface="Times New Roman" pitchFamily="18" charset="0"/>
                </a:rPr>
                <a:t>(mmHg)</a:t>
              </a:r>
              <a:endParaRPr lang="en-US" altLang="zh-CN" sz="2400" dirty="0">
                <a:solidFill>
                  <a:schemeClr val="tx1"/>
                </a:solidFill>
                <a:latin typeface="Times New Roman" pitchFamily="18" charset="0"/>
                <a:ea typeface="微软雅黑" pitchFamily="34" charset="-122"/>
                <a:cs typeface="Times New Roman" pitchFamily="18" charset="0"/>
              </a:endParaRPr>
            </a:p>
            <a:p>
              <a:pPr>
                <a:lnSpc>
                  <a:spcPct val="150000"/>
                </a:lnSpc>
                <a:tabLst>
                  <a:tab pos="482600" algn="r"/>
                  <a:tab pos="571500" algn="l"/>
                  <a:tab pos="4292600" algn="ctr"/>
                  <a:tab pos="5715000" algn="ctr"/>
                  <a:tab pos="7048500" algn="ctr"/>
                </a:tabLst>
              </a:pPr>
              <a:r>
                <a:rPr lang="en-US" altLang="zh-CN" sz="2400" dirty="0">
                  <a:solidFill>
                    <a:schemeClr val="tx1"/>
                  </a:solidFill>
                  <a:latin typeface="Times New Roman" pitchFamily="18" charset="0"/>
                  <a:ea typeface="微软雅黑" pitchFamily="34" charset="-122"/>
                  <a:cs typeface="Times New Roman" pitchFamily="18" charset="0"/>
                </a:rPr>
                <a:t>			</a:t>
              </a:r>
              <a:r>
                <a:rPr lang="en-US" altLang="zh-CN" dirty="0">
                  <a:solidFill>
                    <a:schemeClr val="tx1"/>
                  </a:solidFill>
                  <a:latin typeface="Times New Roman" pitchFamily="18" charset="0"/>
                  <a:ea typeface="微软雅黑" pitchFamily="34" charset="-122"/>
                  <a:cs typeface="Times New Roman" pitchFamily="18" charset="0"/>
                </a:rPr>
                <a:t>1</a:t>
              </a:r>
              <a:r>
                <a:rPr lang="zh-CN" altLang="en-US" dirty="0">
                  <a:solidFill>
                    <a:schemeClr val="tx1"/>
                  </a:solidFill>
                  <a:latin typeface="Times New Roman" pitchFamily="18" charset="0"/>
                  <a:ea typeface="微软雅黑" pitchFamily="34" charset="-122"/>
                  <a:cs typeface="Times New Roman" pitchFamily="18" charset="0"/>
                </a:rPr>
                <a:t>级	</a:t>
              </a:r>
              <a:r>
                <a:rPr lang="en-US" altLang="zh-CN" dirty="0">
                  <a:solidFill>
                    <a:schemeClr val="tx1"/>
                  </a:solidFill>
                  <a:latin typeface="Times New Roman" pitchFamily="18" charset="0"/>
                  <a:ea typeface="微软雅黑" pitchFamily="34" charset="-122"/>
                  <a:cs typeface="Times New Roman" pitchFamily="18" charset="0"/>
                </a:rPr>
                <a:t>2</a:t>
              </a:r>
              <a:r>
                <a:rPr lang="zh-CN" altLang="en-US" dirty="0">
                  <a:solidFill>
                    <a:schemeClr val="tx1"/>
                  </a:solidFill>
                  <a:latin typeface="Times New Roman" pitchFamily="18" charset="0"/>
                  <a:ea typeface="微软雅黑" pitchFamily="34" charset="-122"/>
                  <a:cs typeface="Times New Roman" pitchFamily="18" charset="0"/>
                </a:rPr>
                <a:t>级	</a:t>
              </a:r>
              <a:r>
                <a:rPr lang="en-US" altLang="zh-CN" dirty="0">
                  <a:solidFill>
                    <a:schemeClr val="tx1"/>
                  </a:solidFill>
                  <a:latin typeface="Times New Roman" pitchFamily="18" charset="0"/>
                  <a:ea typeface="微软雅黑" pitchFamily="34" charset="-122"/>
                  <a:cs typeface="Times New Roman" pitchFamily="18" charset="0"/>
                </a:rPr>
                <a:t>3</a:t>
              </a:r>
              <a:r>
                <a:rPr lang="zh-CN" altLang="en-US" dirty="0">
                  <a:solidFill>
                    <a:schemeClr val="tx1"/>
                  </a:solidFill>
                  <a:latin typeface="Times New Roman" pitchFamily="18" charset="0"/>
                  <a:ea typeface="微软雅黑" pitchFamily="34" charset="-122"/>
                  <a:cs typeface="Times New Roman" pitchFamily="18" charset="0"/>
                </a:rPr>
                <a:t>级</a:t>
              </a:r>
              <a:endParaRPr lang="zh-CN" altLang="en-US" sz="2400" dirty="0">
                <a:solidFill>
                  <a:schemeClr val="tx1"/>
                </a:solidFill>
                <a:latin typeface="Times New Roman" pitchFamily="18" charset="0"/>
                <a:ea typeface="微软雅黑" pitchFamily="34" charset="-122"/>
                <a:cs typeface="Times New Roman" pitchFamily="18" charset="0"/>
              </a:endParaRPr>
            </a:p>
            <a:p>
              <a:pPr>
                <a:lnSpc>
                  <a:spcPct val="90000"/>
                </a:lnSpc>
                <a:tabLst>
                  <a:tab pos="482600" algn="r"/>
                  <a:tab pos="571500" algn="l"/>
                  <a:tab pos="4292600" algn="ctr"/>
                  <a:tab pos="5715000" algn="ctr"/>
                  <a:tab pos="7048500" algn="ctr"/>
                </a:tabLst>
              </a:pPr>
              <a:r>
                <a:rPr lang="zh-CN" altLang="en-US" dirty="0">
                  <a:solidFill>
                    <a:schemeClr val="tx1"/>
                  </a:solidFill>
                  <a:latin typeface="Times New Roman" pitchFamily="18" charset="0"/>
                  <a:ea typeface="微软雅黑" pitchFamily="34" charset="-122"/>
                  <a:cs typeface="Times New Roman" pitchFamily="18" charset="0"/>
                </a:rPr>
                <a:t>			</a:t>
              </a:r>
              <a:r>
                <a:rPr lang="en-US" altLang="zh-CN" sz="1600" dirty="0">
                  <a:solidFill>
                    <a:schemeClr val="tx1"/>
                  </a:solidFill>
                  <a:latin typeface="Times New Roman" pitchFamily="18" charset="0"/>
                  <a:ea typeface="微软雅黑" pitchFamily="34" charset="-122"/>
                  <a:cs typeface="Times New Roman" pitchFamily="18" charset="0"/>
                </a:rPr>
                <a:t>SBP 140~159</a:t>
              </a:r>
              <a:r>
                <a:rPr lang="zh-CN" altLang="en-US" sz="1600" dirty="0">
                  <a:solidFill>
                    <a:schemeClr val="tx1"/>
                  </a:solidFill>
                  <a:latin typeface="Times New Roman" pitchFamily="18" charset="0"/>
                  <a:ea typeface="微软雅黑" pitchFamily="34" charset="-122"/>
                  <a:cs typeface="Times New Roman" pitchFamily="18" charset="0"/>
                </a:rPr>
                <a:t>或	 </a:t>
              </a:r>
              <a:r>
                <a:rPr lang="en-US" altLang="zh-CN" sz="1600" dirty="0">
                  <a:solidFill>
                    <a:schemeClr val="tx1"/>
                  </a:solidFill>
                  <a:latin typeface="Times New Roman" pitchFamily="18" charset="0"/>
                  <a:ea typeface="微软雅黑" pitchFamily="34" charset="-122"/>
                  <a:cs typeface="Times New Roman" pitchFamily="18" charset="0"/>
                </a:rPr>
                <a:t>SBP 160~179</a:t>
              </a:r>
              <a:r>
                <a:rPr lang="zh-CN" altLang="en-US" sz="1600" dirty="0">
                  <a:solidFill>
                    <a:schemeClr val="tx1"/>
                  </a:solidFill>
                  <a:latin typeface="Times New Roman" pitchFamily="18" charset="0"/>
                  <a:ea typeface="微软雅黑" pitchFamily="34" charset="-122"/>
                  <a:cs typeface="Times New Roman" pitchFamily="18" charset="0"/>
                </a:rPr>
                <a:t>或	 </a:t>
              </a:r>
              <a:r>
                <a:rPr lang="en-US" altLang="zh-CN" sz="1600" dirty="0">
                  <a:solidFill>
                    <a:schemeClr val="tx1"/>
                  </a:solidFill>
                  <a:latin typeface="Times New Roman" pitchFamily="18" charset="0"/>
                  <a:ea typeface="微软雅黑" pitchFamily="34" charset="-122"/>
                  <a:cs typeface="Times New Roman" pitchFamily="18" charset="0"/>
                </a:rPr>
                <a:t>SBP≥180</a:t>
              </a:r>
              <a:r>
                <a:rPr lang="zh-CN" altLang="en-US" sz="1600" dirty="0">
                  <a:solidFill>
                    <a:schemeClr val="tx1"/>
                  </a:solidFill>
                  <a:latin typeface="Times New Roman" pitchFamily="18" charset="0"/>
                  <a:ea typeface="微软雅黑" pitchFamily="34" charset="-122"/>
                  <a:cs typeface="Times New Roman" pitchFamily="18" charset="0"/>
                </a:rPr>
                <a:t>或</a:t>
              </a:r>
            </a:p>
            <a:p>
              <a:pPr>
                <a:tabLst>
                  <a:tab pos="482600" algn="r"/>
                  <a:tab pos="571500" algn="l"/>
                  <a:tab pos="4292600" algn="ctr"/>
                  <a:tab pos="5715000" algn="ctr"/>
                  <a:tab pos="7048500" algn="ctr"/>
                </a:tabLst>
              </a:pPr>
              <a:r>
                <a:rPr lang="zh-CN" altLang="en-US" sz="1600" dirty="0">
                  <a:solidFill>
                    <a:schemeClr val="tx1"/>
                  </a:solidFill>
                  <a:latin typeface="Times New Roman" pitchFamily="18" charset="0"/>
                  <a:ea typeface="微软雅黑" pitchFamily="34" charset="-122"/>
                  <a:cs typeface="Times New Roman" pitchFamily="18" charset="0"/>
                </a:rPr>
                <a:t>			</a:t>
              </a:r>
              <a:r>
                <a:rPr lang="en-US" altLang="zh-CN" sz="1600" dirty="0">
                  <a:solidFill>
                    <a:schemeClr val="tx1"/>
                  </a:solidFill>
                  <a:latin typeface="Times New Roman" pitchFamily="18" charset="0"/>
                  <a:ea typeface="微软雅黑" pitchFamily="34" charset="-122"/>
                  <a:cs typeface="Times New Roman" pitchFamily="18" charset="0"/>
                </a:rPr>
                <a:t>DBP 90~99	 DBP 100~109	 DBP≥110</a:t>
              </a:r>
            </a:p>
            <a:p>
              <a:pPr>
                <a:lnSpc>
                  <a:spcPct val="170000"/>
                </a:lnSpc>
                <a:tabLst>
                  <a:tab pos="482600" algn="r"/>
                  <a:tab pos="571500" algn="l"/>
                  <a:tab pos="4292600" algn="ctr"/>
                  <a:tab pos="5715000" algn="ctr"/>
                  <a:tab pos="7048500" algn="ctr"/>
                </a:tabLst>
              </a:pPr>
              <a:r>
                <a:rPr lang="en-US" altLang="zh-CN" sz="2400" dirty="0">
                  <a:solidFill>
                    <a:schemeClr val="tx1"/>
                  </a:solidFill>
                  <a:latin typeface="Times New Roman" pitchFamily="18" charset="0"/>
                  <a:ea typeface="微软雅黑" pitchFamily="34" charset="-122"/>
                  <a:cs typeface="Times New Roman" pitchFamily="18" charset="0"/>
                </a:rPr>
                <a:t>I		</a:t>
              </a:r>
              <a:r>
                <a:rPr lang="zh-CN" altLang="en-US" sz="2000" dirty="0">
                  <a:solidFill>
                    <a:schemeClr val="tx1"/>
                  </a:solidFill>
                  <a:latin typeface="Times New Roman" pitchFamily="18" charset="0"/>
                  <a:ea typeface="微软雅黑" pitchFamily="34" charset="-122"/>
                  <a:cs typeface="Times New Roman" pitchFamily="18" charset="0"/>
                </a:rPr>
                <a:t>无其它危险因素	低危	中危	高危</a:t>
              </a:r>
            </a:p>
            <a:p>
              <a:pPr>
                <a:lnSpc>
                  <a:spcPct val="170000"/>
                </a:lnSpc>
                <a:tabLst>
                  <a:tab pos="482600" algn="r"/>
                  <a:tab pos="571500" algn="l"/>
                  <a:tab pos="4292600" algn="ctr"/>
                  <a:tab pos="5715000" algn="ctr"/>
                  <a:tab pos="7048500" algn="ctr"/>
                </a:tabLst>
              </a:pPr>
              <a:r>
                <a:rPr lang="en-US" altLang="zh-CN" sz="2000" dirty="0">
                  <a:solidFill>
                    <a:schemeClr val="tx1"/>
                  </a:solidFill>
                  <a:latin typeface="Times New Roman" pitchFamily="18" charset="0"/>
                  <a:ea typeface="微软雅黑" pitchFamily="34" charset="-122"/>
                  <a:cs typeface="Times New Roman" pitchFamily="18" charset="0"/>
                </a:rPr>
                <a:t>II		1-2</a:t>
              </a:r>
              <a:r>
                <a:rPr lang="zh-CN" altLang="en-US" sz="2000" dirty="0">
                  <a:solidFill>
                    <a:schemeClr val="tx1"/>
                  </a:solidFill>
                  <a:latin typeface="Times New Roman" pitchFamily="18" charset="0"/>
                  <a:ea typeface="微软雅黑" pitchFamily="34" charset="-122"/>
                  <a:cs typeface="Times New Roman" pitchFamily="18" charset="0"/>
                </a:rPr>
                <a:t>个危险因素	中危	中危	高危</a:t>
              </a:r>
            </a:p>
            <a:p>
              <a:pPr>
                <a:lnSpc>
                  <a:spcPct val="170000"/>
                </a:lnSpc>
                <a:tabLst>
                  <a:tab pos="482600" algn="r"/>
                  <a:tab pos="571500" algn="l"/>
                  <a:tab pos="4292600" algn="ctr"/>
                  <a:tab pos="5715000" algn="ctr"/>
                  <a:tab pos="7048500" algn="ctr"/>
                </a:tabLst>
              </a:pPr>
              <a:r>
                <a:rPr lang="en-US" altLang="zh-CN" sz="2000" dirty="0">
                  <a:solidFill>
                    <a:schemeClr val="tx1"/>
                  </a:solidFill>
                  <a:latin typeface="Times New Roman" pitchFamily="18" charset="0"/>
                  <a:ea typeface="微软雅黑" pitchFamily="34" charset="-122"/>
                  <a:cs typeface="Times New Roman" pitchFamily="18" charset="0"/>
                </a:rPr>
                <a:t>III		≥3</a:t>
              </a:r>
              <a:r>
                <a:rPr lang="zh-CN" altLang="en-US" sz="2000" dirty="0">
                  <a:solidFill>
                    <a:schemeClr val="tx1"/>
                  </a:solidFill>
                  <a:latin typeface="Times New Roman" pitchFamily="18" charset="0"/>
                  <a:ea typeface="微软雅黑" pitchFamily="34" charset="-122"/>
                  <a:cs typeface="Times New Roman" pitchFamily="18" charset="0"/>
                </a:rPr>
                <a:t>个危险因素、	高危	高危	高危</a:t>
              </a:r>
            </a:p>
            <a:p>
              <a:pPr>
                <a:lnSpc>
                  <a:spcPct val="120000"/>
                </a:lnSpc>
                <a:tabLst>
                  <a:tab pos="482600" algn="r"/>
                  <a:tab pos="571500" algn="l"/>
                  <a:tab pos="4292600" algn="ctr"/>
                  <a:tab pos="5715000" algn="ctr"/>
                  <a:tab pos="7048500" algn="ctr"/>
                </a:tabLst>
              </a:pPr>
              <a:r>
                <a:rPr lang="zh-CN" altLang="en-US" sz="2000" dirty="0">
                  <a:solidFill>
                    <a:schemeClr val="tx1"/>
                  </a:solidFill>
                  <a:latin typeface="Times New Roman" pitchFamily="18" charset="0"/>
                  <a:ea typeface="微软雅黑" pitchFamily="34" charset="-122"/>
                  <a:cs typeface="Times New Roman" pitchFamily="18" charset="0"/>
                </a:rPr>
                <a:t>		靶器官损害并存临床疾患</a:t>
              </a:r>
            </a:p>
          </p:txBody>
        </p:sp>
        <p:grpSp>
          <p:nvGrpSpPr>
            <p:cNvPr id="6" name="Group 11"/>
            <p:cNvGrpSpPr>
              <a:grpSpLocks/>
            </p:cNvGrpSpPr>
            <p:nvPr/>
          </p:nvGrpSpPr>
          <p:grpSpPr bwMode="auto">
            <a:xfrm>
              <a:off x="725" y="1016"/>
              <a:ext cx="4971" cy="2448"/>
              <a:chOff x="765" y="1016"/>
              <a:chExt cx="4899" cy="2448"/>
            </a:xfrm>
          </p:grpSpPr>
          <p:sp>
            <p:nvSpPr>
              <p:cNvPr id="9" name="Line 6"/>
              <p:cNvSpPr>
                <a:spLocks noChangeShapeType="1"/>
              </p:cNvSpPr>
              <p:nvPr/>
            </p:nvSpPr>
            <p:spPr bwMode="auto">
              <a:xfrm>
                <a:off x="765" y="1016"/>
                <a:ext cx="4849" cy="0"/>
              </a:xfrm>
              <a:prstGeom prst="line">
                <a:avLst/>
              </a:prstGeom>
              <a:noFill/>
              <a:ln w="57150" cmpd="thickThin">
                <a:solidFill>
                  <a:schemeClr val="tx2">
                    <a:lumMod val="60000"/>
                    <a:lumOff val="40000"/>
                  </a:schemeClr>
                </a:solidFill>
                <a:round/>
                <a:headEnd/>
                <a:tailEnd/>
              </a:ln>
            </p:spPr>
            <p:txBody>
              <a:bodyPr wrap="none" anchor="ctr"/>
              <a:lstStyle/>
              <a:p>
                <a:endParaRPr lang="zh-CN" altLang="en-US">
                  <a:solidFill>
                    <a:schemeClr val="tx1"/>
                  </a:solidFill>
                </a:endParaRPr>
              </a:p>
            </p:txBody>
          </p:sp>
          <p:sp>
            <p:nvSpPr>
              <p:cNvPr id="11" name="Line 8"/>
              <p:cNvSpPr>
                <a:spLocks noChangeShapeType="1"/>
              </p:cNvSpPr>
              <p:nvPr/>
            </p:nvSpPr>
            <p:spPr bwMode="auto">
              <a:xfrm>
                <a:off x="816" y="3464"/>
                <a:ext cx="4848" cy="0"/>
              </a:xfrm>
              <a:prstGeom prst="line">
                <a:avLst/>
              </a:prstGeom>
              <a:noFill/>
              <a:ln w="57150" cmpd="thinThick">
                <a:noFill/>
                <a:round/>
                <a:headEnd/>
                <a:tailEnd/>
              </a:ln>
            </p:spPr>
            <p:txBody>
              <a:bodyPr wrap="none" anchor="ctr"/>
              <a:lstStyle/>
              <a:p>
                <a:endParaRPr lang="zh-CN" altLang="en-US">
                  <a:solidFill>
                    <a:schemeClr val="tx1"/>
                  </a:solidFill>
                </a:endParaRPr>
              </a:p>
            </p:txBody>
          </p:sp>
        </p:grpSp>
        <p:sp>
          <p:nvSpPr>
            <p:cNvPr id="7" name="Rectangle 9"/>
            <p:cNvSpPr>
              <a:spLocks noChangeArrowheads="1"/>
            </p:cNvSpPr>
            <p:nvPr/>
          </p:nvSpPr>
          <p:spPr bwMode="auto">
            <a:xfrm>
              <a:off x="974" y="1381"/>
              <a:ext cx="1366" cy="229"/>
            </a:xfrm>
            <a:prstGeom prst="rect">
              <a:avLst/>
            </a:prstGeom>
            <a:noFill/>
            <a:ln w="9525">
              <a:noFill/>
              <a:miter lim="800000"/>
              <a:headEnd/>
              <a:tailEnd/>
            </a:ln>
          </p:spPr>
          <p:txBody>
            <a:bodyPr wrap="none">
              <a:spAutoFit/>
            </a:bodyPr>
            <a:lstStyle/>
            <a:p>
              <a:r>
                <a:rPr lang="zh-CN" altLang="en-US" b="1" dirty="0">
                  <a:solidFill>
                    <a:schemeClr val="tx1"/>
                  </a:solidFill>
                  <a:latin typeface="微软雅黑" pitchFamily="34" charset="-122"/>
                  <a:ea typeface="微软雅黑" pitchFamily="34" charset="-122"/>
                  <a:cs typeface="文鼎魏碑体简"/>
                </a:rPr>
                <a:t>其它危险因素和病史</a:t>
              </a:r>
              <a:endParaRPr lang="zh-CN" altLang="en-US" sz="1600" b="1" dirty="0">
                <a:solidFill>
                  <a:schemeClr val="tx1"/>
                </a:solidFill>
                <a:latin typeface="微软雅黑" pitchFamily="34" charset="-122"/>
                <a:ea typeface="微软雅黑" pitchFamily="34" charset="-122"/>
                <a:cs typeface="文鼎魏碑体简"/>
              </a:endParaRPr>
            </a:p>
          </p:txBody>
        </p:sp>
        <p:sp>
          <p:nvSpPr>
            <p:cNvPr id="8" name="Line 10"/>
            <p:cNvSpPr>
              <a:spLocks noChangeShapeType="1"/>
            </p:cNvSpPr>
            <p:nvPr/>
          </p:nvSpPr>
          <p:spPr bwMode="auto">
            <a:xfrm>
              <a:off x="3052" y="1376"/>
              <a:ext cx="2544" cy="0"/>
            </a:xfrm>
            <a:prstGeom prst="line">
              <a:avLst/>
            </a:prstGeom>
            <a:noFill/>
            <a:ln w="22225">
              <a:solidFill>
                <a:schemeClr val="tx2">
                  <a:lumMod val="60000"/>
                  <a:lumOff val="40000"/>
                </a:schemeClr>
              </a:solidFill>
              <a:round/>
              <a:headEnd/>
              <a:tailEnd/>
            </a:ln>
          </p:spPr>
          <p:txBody>
            <a:bodyPr wrap="none" anchor="ctr"/>
            <a:lstStyle/>
            <a:p>
              <a:endParaRPr lang="zh-CN" altLang="en-US">
                <a:solidFill>
                  <a:schemeClr val="tx1"/>
                </a:solidFill>
              </a:endParaRPr>
            </a:p>
          </p:txBody>
        </p:sp>
      </p:grpSp>
      <p:sp>
        <p:nvSpPr>
          <p:cNvPr id="12" name="矩形 11"/>
          <p:cNvSpPr>
            <a:spLocks noChangeArrowheads="1"/>
          </p:cNvSpPr>
          <p:nvPr/>
        </p:nvSpPr>
        <p:spPr bwMode="auto">
          <a:xfrm>
            <a:off x="668768" y="5562601"/>
            <a:ext cx="8475232" cy="830263"/>
          </a:xfrm>
          <a:prstGeom prst="rect">
            <a:avLst/>
          </a:prstGeom>
          <a:noFill/>
          <a:ln w="9525">
            <a:noFill/>
            <a:miter lim="800000"/>
            <a:headEnd/>
            <a:tailEnd/>
          </a:ln>
        </p:spPr>
        <p:txBody>
          <a:bodyPr>
            <a:spAutoFit/>
          </a:bodyPr>
          <a:lstStyle/>
          <a:p>
            <a:r>
              <a:rPr lang="zh-CN" altLang="en-US" sz="1600" dirty="0">
                <a:solidFill>
                  <a:schemeClr val="tx1"/>
                </a:solidFill>
                <a:latin typeface="Times New Roman" pitchFamily="18" charset="0"/>
                <a:ea typeface="微软雅黑" pitchFamily="34" charset="-122"/>
                <a:cs typeface="Times New Roman" pitchFamily="18" charset="0"/>
              </a:rPr>
              <a:t>危险因素指</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高血压</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年龄</a:t>
            </a:r>
            <a:r>
              <a:rPr lang="en-US" altLang="zh-CN" sz="1600" dirty="0">
                <a:solidFill>
                  <a:schemeClr val="tx1"/>
                </a:solidFill>
                <a:latin typeface="Times New Roman" pitchFamily="18" charset="0"/>
                <a:ea typeface="微软雅黑" pitchFamily="34" charset="-122"/>
                <a:cs typeface="Times New Roman" pitchFamily="18" charset="0"/>
              </a:rPr>
              <a:t>\55 </a:t>
            </a:r>
            <a:r>
              <a:rPr lang="zh-CN" altLang="en-US" sz="1600" dirty="0">
                <a:solidFill>
                  <a:schemeClr val="tx1"/>
                </a:solidFill>
                <a:latin typeface="Times New Roman" pitchFamily="18" charset="0"/>
                <a:ea typeface="微软雅黑" pitchFamily="34" charset="-122"/>
                <a:cs typeface="Times New Roman" pitchFamily="18" charset="0"/>
              </a:rPr>
              <a:t>岁</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吸烟</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血脂异常</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早发心血管病家族史</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肥胖</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缺乏体力活动</a:t>
            </a:r>
            <a:r>
              <a:rPr lang="en-US" altLang="zh-CN" sz="1600" dirty="0">
                <a:solidFill>
                  <a:schemeClr val="tx1"/>
                </a:solidFill>
                <a:latin typeface="Times New Roman" pitchFamily="18" charset="0"/>
                <a:ea typeface="微软雅黑" pitchFamily="34" charset="-122"/>
                <a:cs typeface="Times New Roman" pitchFamily="18" charset="0"/>
              </a:rPr>
              <a:t>; </a:t>
            </a:r>
          </a:p>
          <a:p>
            <a:r>
              <a:rPr lang="zh-CN" altLang="en-US" sz="1600" dirty="0">
                <a:solidFill>
                  <a:schemeClr val="tx1"/>
                </a:solidFill>
                <a:latin typeface="Times New Roman" pitchFamily="18" charset="0"/>
                <a:ea typeface="微软雅黑" pitchFamily="34" charset="-122"/>
                <a:cs typeface="Times New Roman" pitchFamily="18" charset="0"/>
              </a:rPr>
              <a:t>靶器官损害指</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左心室肥厚</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颈动脉内膜增厚或斑块</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肾功能受损</a:t>
            </a:r>
            <a:r>
              <a:rPr lang="en-US" altLang="zh-CN" sz="1600" dirty="0">
                <a:solidFill>
                  <a:schemeClr val="tx1"/>
                </a:solidFill>
                <a:latin typeface="Times New Roman" pitchFamily="18" charset="0"/>
                <a:ea typeface="微软雅黑" pitchFamily="34" charset="-122"/>
                <a:cs typeface="Times New Roman" pitchFamily="18" charset="0"/>
              </a:rPr>
              <a:t>; </a:t>
            </a:r>
          </a:p>
          <a:p>
            <a:r>
              <a:rPr lang="zh-CN" altLang="en-US" sz="1600" dirty="0">
                <a:solidFill>
                  <a:schemeClr val="tx1"/>
                </a:solidFill>
                <a:latin typeface="Times New Roman" pitchFamily="18" charset="0"/>
                <a:ea typeface="微软雅黑" pitchFamily="34" charset="-122"/>
                <a:cs typeface="Times New Roman" pitchFamily="18" charset="0"/>
              </a:rPr>
              <a:t>临床疾患指</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脑血管病</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心脏病</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肾脏病</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周围血管病</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视网膜病变</a:t>
            </a:r>
            <a:r>
              <a:rPr lang="en-US" altLang="zh-CN" sz="1600" dirty="0">
                <a:solidFill>
                  <a:schemeClr val="tx1"/>
                </a:solidFill>
                <a:latin typeface="Times New Roman" pitchFamily="18" charset="0"/>
                <a:ea typeface="微软雅黑" pitchFamily="34" charset="-122"/>
                <a:cs typeface="Times New Roman" pitchFamily="18" charset="0"/>
              </a:rPr>
              <a:t>, </a:t>
            </a:r>
            <a:r>
              <a:rPr lang="zh-CN" altLang="en-US" sz="1600" dirty="0">
                <a:solidFill>
                  <a:schemeClr val="tx1"/>
                </a:solidFill>
                <a:latin typeface="Times New Roman" pitchFamily="18" charset="0"/>
                <a:ea typeface="微软雅黑" pitchFamily="34" charset="-122"/>
                <a:cs typeface="Times New Roman" pitchFamily="18" charset="0"/>
              </a:rPr>
              <a:t>糖尿病。</a:t>
            </a:r>
          </a:p>
        </p:txBody>
      </p:sp>
      <p:sp>
        <p:nvSpPr>
          <p:cNvPr id="13" name="Line 6"/>
          <p:cNvSpPr>
            <a:spLocks noChangeShapeType="1"/>
          </p:cNvSpPr>
          <p:nvPr/>
        </p:nvSpPr>
        <p:spPr bwMode="auto">
          <a:xfrm>
            <a:off x="479495" y="5078883"/>
            <a:ext cx="8150223" cy="0"/>
          </a:xfrm>
          <a:prstGeom prst="line">
            <a:avLst/>
          </a:prstGeom>
          <a:noFill/>
          <a:ln w="57150" cmpd="thickThin">
            <a:solidFill>
              <a:schemeClr val="accent1">
                <a:lumMod val="60000"/>
                <a:lumOff val="40000"/>
              </a:schemeClr>
            </a:solidFill>
            <a:round/>
            <a:headEnd/>
            <a:tailEnd/>
          </a:ln>
        </p:spPr>
        <p:txBody>
          <a:bodyPr wrap="none" anchor="ctr"/>
          <a:lstStyle/>
          <a:p>
            <a:endParaRPr lang="zh-CN" altLang="en-US">
              <a:solidFill>
                <a:schemeClr val="tx1"/>
              </a:solidFill>
            </a:endParaRPr>
          </a:p>
        </p:txBody>
      </p:sp>
      <p:sp>
        <p:nvSpPr>
          <p:cNvPr id="14" name="Line 10"/>
          <p:cNvSpPr>
            <a:spLocks noChangeShapeType="1"/>
          </p:cNvSpPr>
          <p:nvPr/>
        </p:nvSpPr>
        <p:spPr bwMode="auto">
          <a:xfrm flipV="1">
            <a:off x="479495" y="3123028"/>
            <a:ext cx="8150400" cy="12776"/>
          </a:xfrm>
          <a:prstGeom prst="line">
            <a:avLst/>
          </a:prstGeom>
          <a:noFill/>
          <a:ln w="22225">
            <a:solidFill>
              <a:schemeClr val="tx2">
                <a:lumMod val="60000"/>
                <a:lumOff val="40000"/>
              </a:schemeClr>
            </a:solidFill>
            <a:round/>
            <a:headEnd/>
            <a:tailEnd/>
          </a:ln>
        </p:spPr>
        <p:txBody>
          <a:bodyPr wrap="none" anchor="ctr"/>
          <a:lstStyle/>
          <a:p>
            <a:endParaRPr lang="zh-CN" altLang="en-US">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初诊高血压的评估干预流程</a:t>
            </a:r>
            <a:endParaRPr lang="zh-CN" altLang="en-US" dirty="0"/>
          </a:p>
        </p:txBody>
      </p:sp>
      <p:grpSp>
        <p:nvGrpSpPr>
          <p:cNvPr id="61" name="Group 4"/>
          <p:cNvGrpSpPr>
            <a:grpSpLocks noChangeAspect="1"/>
          </p:cNvGrpSpPr>
          <p:nvPr/>
        </p:nvGrpSpPr>
        <p:grpSpPr bwMode="auto">
          <a:xfrm>
            <a:off x="221882" y="1129573"/>
            <a:ext cx="8198788" cy="5921460"/>
            <a:chOff x="2467" y="2880"/>
            <a:chExt cx="9360" cy="8112"/>
          </a:xfrm>
        </p:grpSpPr>
        <p:sp>
          <p:nvSpPr>
            <p:cNvPr id="62" name="AutoShape 5"/>
            <p:cNvSpPr>
              <a:spLocks noChangeAspect="1" noChangeArrowheads="1"/>
            </p:cNvSpPr>
            <p:nvPr/>
          </p:nvSpPr>
          <p:spPr bwMode="auto">
            <a:xfrm>
              <a:off x="2467" y="2880"/>
              <a:ext cx="9360" cy="8112"/>
            </a:xfrm>
            <a:prstGeom prst="rect">
              <a:avLst/>
            </a:prstGeom>
            <a:noFill/>
            <a:ln w="9525">
              <a:noFill/>
              <a:miter lim="800000"/>
              <a:headEnd/>
              <a:tailEn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63" name="Text Box 6"/>
            <p:cNvSpPr txBox="1">
              <a:spLocks noChangeArrowheads="1"/>
            </p:cNvSpPr>
            <p:nvPr/>
          </p:nvSpPr>
          <p:spPr bwMode="auto">
            <a:xfrm>
              <a:off x="5699" y="3000"/>
              <a:ext cx="1979" cy="469"/>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ctr" fontAlgn="auto">
                <a:spcBef>
                  <a:spcPts val="0"/>
                </a:spcBef>
                <a:spcAft>
                  <a:spcPts val="0"/>
                </a:spcAft>
                <a:defRPr/>
              </a:pPr>
              <a:r>
                <a:rPr kumimoji="0" lang="zh-CN" altLang="en-US" sz="2000" b="1" kern="0" dirty="0">
                  <a:solidFill>
                    <a:sysClr val="windowText" lastClr="000000"/>
                  </a:solidFill>
                  <a:latin typeface="微软雅黑" pitchFamily="34" charset="-122"/>
                  <a:ea typeface="微软雅黑" pitchFamily="34" charset="-122"/>
                </a:rPr>
                <a:t>初诊高血压</a:t>
              </a:r>
            </a:p>
          </p:txBody>
        </p:sp>
        <p:sp>
          <p:nvSpPr>
            <p:cNvPr id="64" name="Line 7"/>
            <p:cNvSpPr>
              <a:spLocks noChangeShapeType="1"/>
            </p:cNvSpPr>
            <p:nvPr/>
          </p:nvSpPr>
          <p:spPr bwMode="auto">
            <a:xfrm flipH="1">
              <a:off x="6661" y="3469"/>
              <a:ext cx="0" cy="31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65" name="Text Box 8"/>
            <p:cNvSpPr txBox="1">
              <a:spLocks noChangeArrowheads="1"/>
            </p:cNvSpPr>
            <p:nvPr/>
          </p:nvSpPr>
          <p:spPr bwMode="auto">
            <a:xfrm>
              <a:off x="5131" y="3779"/>
              <a:ext cx="3075" cy="781"/>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ctr" fontAlgn="auto">
                <a:spcBef>
                  <a:spcPts val="0"/>
                </a:spcBef>
                <a:spcAft>
                  <a:spcPts val="0"/>
                </a:spcAft>
                <a:defRPr/>
              </a:pPr>
              <a:r>
                <a:rPr kumimoji="0" lang="zh-CN" altLang="en-US" sz="1600" kern="0" dirty="0">
                  <a:solidFill>
                    <a:sysClr val="windowText" lastClr="000000"/>
                  </a:solidFill>
                  <a:latin typeface="微软雅黑" pitchFamily="34" charset="-122"/>
                  <a:ea typeface="微软雅黑" pitchFamily="34" charset="-122"/>
                </a:rPr>
                <a:t>评估其他危险因素、</a:t>
              </a:r>
            </a:p>
            <a:p>
              <a:pPr algn="ctr" fontAlgn="auto">
                <a:spcBef>
                  <a:spcPts val="0"/>
                </a:spcBef>
                <a:spcAft>
                  <a:spcPts val="0"/>
                </a:spcAft>
                <a:defRPr/>
              </a:pPr>
              <a:r>
                <a:rPr kumimoji="0" lang="zh-CN" altLang="en-US" sz="1600" kern="0" dirty="0">
                  <a:solidFill>
                    <a:sysClr val="windowText" lastClr="000000"/>
                  </a:solidFill>
                  <a:latin typeface="微软雅黑" pitchFamily="34" charset="-122"/>
                  <a:ea typeface="微软雅黑" pitchFamily="34" charset="-122"/>
                </a:rPr>
                <a:t>靶器官损害及兼有临床疾患</a:t>
              </a:r>
            </a:p>
          </p:txBody>
        </p:sp>
        <p:sp>
          <p:nvSpPr>
            <p:cNvPr id="66" name="Line 9"/>
            <p:cNvSpPr>
              <a:spLocks noChangeShapeType="1"/>
            </p:cNvSpPr>
            <p:nvPr/>
          </p:nvSpPr>
          <p:spPr bwMode="auto">
            <a:xfrm flipH="1">
              <a:off x="6659" y="4561"/>
              <a:ext cx="2" cy="467"/>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67" name="Line 10"/>
            <p:cNvSpPr>
              <a:spLocks noChangeShapeType="1"/>
            </p:cNvSpPr>
            <p:nvPr/>
          </p:nvSpPr>
          <p:spPr bwMode="auto">
            <a:xfrm>
              <a:off x="4395" y="5042"/>
              <a:ext cx="5101" cy="2"/>
            </a:xfrm>
            <a:prstGeom prst="line">
              <a:avLst/>
            </a:prstGeom>
            <a:noFill/>
            <a:ln w="9525">
              <a:solidFill>
                <a:schemeClr val="accent2"/>
              </a:solidFill>
              <a:round/>
              <a:headEnd/>
              <a:tailEn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68" name="Line 11"/>
            <p:cNvSpPr>
              <a:spLocks noChangeShapeType="1"/>
            </p:cNvSpPr>
            <p:nvPr/>
          </p:nvSpPr>
          <p:spPr bwMode="auto">
            <a:xfrm>
              <a:off x="4425" y="5064"/>
              <a:ext cx="2" cy="31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70" name="Line 13"/>
            <p:cNvSpPr>
              <a:spLocks noChangeShapeType="1"/>
            </p:cNvSpPr>
            <p:nvPr/>
          </p:nvSpPr>
          <p:spPr bwMode="auto">
            <a:xfrm>
              <a:off x="6659" y="5109"/>
              <a:ext cx="2" cy="310"/>
            </a:xfrm>
            <a:prstGeom prst="line">
              <a:avLst/>
            </a:prstGeom>
            <a:noFill/>
            <a:ln w="9525">
              <a:solidFill>
                <a:srgbClr val="FFFFFF"/>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71" name="Text Box 14"/>
            <p:cNvSpPr txBox="1">
              <a:spLocks noChangeArrowheads="1"/>
            </p:cNvSpPr>
            <p:nvPr/>
          </p:nvSpPr>
          <p:spPr bwMode="auto">
            <a:xfrm>
              <a:off x="3659" y="5351"/>
              <a:ext cx="1565" cy="624"/>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ctr" fontAlgn="auto">
                <a:spcBef>
                  <a:spcPts val="0"/>
                </a:spcBef>
                <a:spcAft>
                  <a:spcPts val="0"/>
                </a:spcAft>
                <a:defRPr/>
              </a:pPr>
              <a:r>
                <a:rPr kumimoji="0" lang="zh-CN" altLang="en-US" sz="1400" kern="0" dirty="0">
                  <a:solidFill>
                    <a:sysClr val="windowText" lastClr="000000"/>
                  </a:solidFill>
                  <a:latin typeface="微软雅黑" pitchFamily="34" charset="-122"/>
                  <a:ea typeface="微软雅黑" pitchFamily="34" charset="-122"/>
                </a:rPr>
                <a:t>高危</a:t>
              </a:r>
            </a:p>
            <a:p>
              <a:pPr algn="ctr" fontAlgn="auto">
                <a:spcBef>
                  <a:spcPts val="0"/>
                </a:spcBef>
                <a:spcAft>
                  <a:spcPts val="0"/>
                </a:spcAft>
                <a:defRPr/>
              </a:pPr>
              <a:r>
                <a:rPr kumimoji="0" lang="zh-CN" altLang="en-US" sz="1400" kern="0" dirty="0">
                  <a:solidFill>
                    <a:sysClr val="windowText" lastClr="000000"/>
                  </a:solidFill>
                  <a:latin typeface="微软雅黑" pitchFamily="34" charset="-122"/>
                  <a:ea typeface="微软雅黑" pitchFamily="34" charset="-122"/>
                </a:rPr>
                <a:t>三级管理</a:t>
              </a:r>
            </a:p>
          </p:txBody>
        </p:sp>
        <p:sp>
          <p:nvSpPr>
            <p:cNvPr id="72" name="Text Box 15"/>
            <p:cNvSpPr txBox="1">
              <a:spLocks noChangeArrowheads="1"/>
            </p:cNvSpPr>
            <p:nvPr/>
          </p:nvSpPr>
          <p:spPr bwMode="auto">
            <a:xfrm>
              <a:off x="5869" y="5369"/>
              <a:ext cx="1672" cy="661"/>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solidFill>
                <a:schemeClr val="bg1"/>
              </a:solidFill>
              <a:miter lim="800000"/>
              <a:headEnd/>
              <a:tailEnd/>
            </a:ln>
          </p:spPr>
          <p:txBody>
            <a:bodyPr/>
            <a:lstStyle/>
            <a:p>
              <a:pPr algn="ctr"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中危</a:t>
              </a:r>
              <a:endParaRPr kumimoji="0" lang="en-US" altLang="zh-CN" sz="1200" kern="0" dirty="0">
                <a:solidFill>
                  <a:sysClr val="windowText" lastClr="000000"/>
                </a:solidFill>
                <a:latin typeface="微软雅黑" pitchFamily="34" charset="-122"/>
                <a:ea typeface="微软雅黑" pitchFamily="34" charset="-122"/>
              </a:endParaRPr>
            </a:p>
            <a:p>
              <a:pPr algn="ctr"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二级管理</a:t>
              </a:r>
            </a:p>
          </p:txBody>
        </p:sp>
        <p:sp>
          <p:nvSpPr>
            <p:cNvPr id="73" name="Text Box 16"/>
            <p:cNvSpPr txBox="1">
              <a:spLocks noChangeArrowheads="1"/>
            </p:cNvSpPr>
            <p:nvPr/>
          </p:nvSpPr>
          <p:spPr bwMode="auto">
            <a:xfrm>
              <a:off x="8736" y="5332"/>
              <a:ext cx="1549" cy="692"/>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ctr" fontAlgn="auto">
                <a:spcBef>
                  <a:spcPts val="0"/>
                </a:spcBef>
                <a:spcAft>
                  <a:spcPts val="0"/>
                </a:spcAft>
                <a:defRPr/>
              </a:pPr>
              <a:r>
                <a:rPr kumimoji="0" lang="zh-CN" altLang="en-US" sz="1400" kern="0" dirty="0">
                  <a:solidFill>
                    <a:sysClr val="windowText" lastClr="000000"/>
                  </a:solidFill>
                  <a:latin typeface="微软雅黑" pitchFamily="34" charset="-122"/>
                  <a:ea typeface="微软雅黑" pitchFamily="34" charset="-122"/>
                </a:rPr>
                <a:t>低危</a:t>
              </a:r>
              <a:endParaRPr kumimoji="0" lang="en-US" altLang="zh-CN" sz="1400" kern="0" dirty="0">
                <a:solidFill>
                  <a:sysClr val="windowText" lastClr="000000"/>
                </a:solidFill>
                <a:latin typeface="微软雅黑" pitchFamily="34" charset="-122"/>
                <a:ea typeface="微软雅黑" pitchFamily="34" charset="-122"/>
              </a:endParaRPr>
            </a:p>
            <a:p>
              <a:pPr algn="ctr" fontAlgn="auto">
                <a:spcBef>
                  <a:spcPts val="0"/>
                </a:spcBef>
                <a:spcAft>
                  <a:spcPts val="0"/>
                </a:spcAft>
                <a:defRPr/>
              </a:pPr>
              <a:r>
                <a:rPr kumimoji="0" lang="zh-CN" altLang="en-US" sz="1400" kern="0" dirty="0">
                  <a:solidFill>
                    <a:sysClr val="windowText" lastClr="000000"/>
                  </a:solidFill>
                  <a:latin typeface="微软雅黑" pitchFamily="34" charset="-122"/>
                  <a:ea typeface="微软雅黑" pitchFamily="34" charset="-122"/>
                </a:rPr>
                <a:t>一级管理</a:t>
              </a:r>
            </a:p>
          </p:txBody>
        </p:sp>
        <p:sp>
          <p:nvSpPr>
            <p:cNvPr id="74" name="Text Box 17"/>
            <p:cNvSpPr txBox="1">
              <a:spLocks noChangeArrowheads="1"/>
            </p:cNvSpPr>
            <p:nvPr/>
          </p:nvSpPr>
          <p:spPr bwMode="auto">
            <a:xfrm>
              <a:off x="3811" y="6295"/>
              <a:ext cx="1261" cy="781"/>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just" fontAlgn="auto">
                <a:spcBef>
                  <a:spcPts val="0"/>
                </a:spcBef>
                <a:spcAft>
                  <a:spcPts val="0"/>
                </a:spcAft>
                <a:defRPr/>
              </a:pPr>
              <a:r>
                <a:rPr kumimoji="0" lang="zh-CN" altLang="en-US" sz="1600" kern="0" dirty="0">
                  <a:solidFill>
                    <a:sysClr val="windowText" lastClr="000000"/>
                  </a:solidFill>
                  <a:latin typeface="微软雅黑" pitchFamily="34" charset="-122"/>
                  <a:ea typeface="微软雅黑" pitchFamily="34" charset="-122"/>
                </a:rPr>
                <a:t>立即开始</a:t>
              </a:r>
            </a:p>
            <a:p>
              <a:pPr algn="just" fontAlgn="auto">
                <a:spcBef>
                  <a:spcPts val="0"/>
                </a:spcBef>
                <a:spcAft>
                  <a:spcPts val="0"/>
                </a:spcAft>
                <a:defRPr/>
              </a:pPr>
              <a:r>
                <a:rPr kumimoji="0" lang="zh-CN" altLang="en-US" sz="1600" kern="0" dirty="0">
                  <a:solidFill>
                    <a:sysClr val="windowText" lastClr="000000"/>
                  </a:solidFill>
                  <a:latin typeface="微软雅黑" pitchFamily="34" charset="-122"/>
                  <a:ea typeface="微软雅黑" pitchFamily="34" charset="-122"/>
                </a:rPr>
                <a:t>药物治疗</a:t>
              </a:r>
            </a:p>
          </p:txBody>
        </p:sp>
        <p:sp>
          <p:nvSpPr>
            <p:cNvPr id="76" name="Text Box 19"/>
            <p:cNvSpPr txBox="1">
              <a:spLocks noChangeArrowheads="1"/>
            </p:cNvSpPr>
            <p:nvPr/>
          </p:nvSpPr>
          <p:spPr bwMode="auto">
            <a:xfrm>
              <a:off x="5559" y="6295"/>
              <a:ext cx="2385" cy="781"/>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ctr"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随访监测血压及其他</a:t>
              </a:r>
            </a:p>
            <a:p>
              <a:pPr algn="ctr"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危险因素</a:t>
              </a:r>
              <a:r>
                <a:rPr kumimoji="0" lang="en-US" altLang="zh-CN" sz="1200" kern="0" dirty="0">
                  <a:solidFill>
                    <a:sysClr val="windowText" lastClr="000000"/>
                  </a:solidFill>
                  <a:latin typeface="微软雅黑" pitchFamily="34" charset="-122"/>
                  <a:ea typeface="微软雅黑" pitchFamily="34" charset="-122"/>
                </a:rPr>
                <a:t>1</a:t>
              </a:r>
              <a:r>
                <a:rPr kumimoji="0" lang="zh-CN" altLang="en-US" sz="1200" kern="0" dirty="0">
                  <a:solidFill>
                    <a:sysClr val="windowText" lastClr="000000"/>
                  </a:solidFill>
                  <a:latin typeface="微软雅黑" pitchFamily="34" charset="-122"/>
                  <a:ea typeface="微软雅黑" pitchFamily="34" charset="-122"/>
                </a:rPr>
                <a:t>个月</a:t>
              </a:r>
              <a:endParaRPr kumimoji="0" lang="zh-CN" altLang="en-US" sz="2800" kern="0" dirty="0">
                <a:solidFill>
                  <a:sysClr val="windowText" lastClr="000000"/>
                </a:solidFill>
                <a:latin typeface="微软雅黑" pitchFamily="34" charset="-122"/>
                <a:ea typeface="微软雅黑" pitchFamily="34" charset="-122"/>
              </a:endParaRPr>
            </a:p>
          </p:txBody>
        </p:sp>
        <p:sp>
          <p:nvSpPr>
            <p:cNvPr id="77" name="Text Box 20"/>
            <p:cNvSpPr txBox="1">
              <a:spLocks noChangeArrowheads="1"/>
            </p:cNvSpPr>
            <p:nvPr/>
          </p:nvSpPr>
          <p:spPr bwMode="auto">
            <a:xfrm>
              <a:off x="8700" y="6332"/>
              <a:ext cx="2130" cy="781"/>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ctr"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随访监测血压及其他危险因素</a:t>
              </a:r>
              <a:r>
                <a:rPr kumimoji="0" lang="en-US" altLang="zh-CN" sz="1200" kern="0" dirty="0">
                  <a:solidFill>
                    <a:sysClr val="windowText" lastClr="000000"/>
                  </a:solidFill>
                  <a:latin typeface="微软雅黑" pitchFamily="34" charset="-122"/>
                  <a:ea typeface="微软雅黑" pitchFamily="34" charset="-122"/>
                </a:rPr>
                <a:t>3</a:t>
              </a:r>
              <a:r>
                <a:rPr kumimoji="0" lang="zh-CN" altLang="en-US" sz="1200" kern="0" dirty="0">
                  <a:solidFill>
                    <a:sysClr val="windowText" lastClr="000000"/>
                  </a:solidFill>
                  <a:latin typeface="微软雅黑" pitchFamily="34" charset="-122"/>
                  <a:ea typeface="微软雅黑" pitchFamily="34" charset="-122"/>
                </a:rPr>
                <a:t>个月</a:t>
              </a:r>
              <a:endParaRPr kumimoji="0" lang="zh-CN" altLang="en-US" sz="2800" kern="0" dirty="0">
                <a:solidFill>
                  <a:sysClr val="windowText" lastClr="000000"/>
                </a:solidFill>
                <a:latin typeface="微软雅黑" pitchFamily="34" charset="-122"/>
                <a:ea typeface="微软雅黑" pitchFamily="34" charset="-122"/>
              </a:endParaRPr>
            </a:p>
          </p:txBody>
        </p:sp>
        <p:sp>
          <p:nvSpPr>
            <p:cNvPr id="79" name="Line 22"/>
            <p:cNvSpPr>
              <a:spLocks noChangeShapeType="1"/>
            </p:cNvSpPr>
            <p:nvPr/>
          </p:nvSpPr>
          <p:spPr bwMode="auto">
            <a:xfrm>
              <a:off x="9572" y="5970"/>
              <a:ext cx="0" cy="313"/>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80" name="Line 23"/>
            <p:cNvSpPr>
              <a:spLocks noChangeShapeType="1"/>
            </p:cNvSpPr>
            <p:nvPr/>
          </p:nvSpPr>
          <p:spPr bwMode="auto">
            <a:xfrm>
              <a:off x="6601" y="7049"/>
              <a:ext cx="2" cy="74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81" name="Line 24"/>
            <p:cNvSpPr>
              <a:spLocks noChangeShapeType="1"/>
            </p:cNvSpPr>
            <p:nvPr/>
          </p:nvSpPr>
          <p:spPr bwMode="auto">
            <a:xfrm>
              <a:off x="9759" y="7087"/>
              <a:ext cx="2" cy="69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82" name="Line 25"/>
            <p:cNvSpPr>
              <a:spLocks noChangeShapeType="1"/>
            </p:cNvSpPr>
            <p:nvPr/>
          </p:nvSpPr>
          <p:spPr bwMode="auto">
            <a:xfrm>
              <a:off x="5716" y="7845"/>
              <a:ext cx="1700" cy="2"/>
            </a:xfrm>
            <a:prstGeom prst="line">
              <a:avLst/>
            </a:prstGeom>
            <a:noFill/>
            <a:ln w="9525">
              <a:solidFill>
                <a:schemeClr val="accent2"/>
              </a:solidFill>
              <a:round/>
              <a:headEnd/>
              <a:tailEn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83" name="Line 26"/>
            <p:cNvSpPr>
              <a:spLocks noChangeShapeType="1"/>
            </p:cNvSpPr>
            <p:nvPr/>
          </p:nvSpPr>
          <p:spPr bwMode="auto">
            <a:xfrm>
              <a:off x="5684" y="7845"/>
              <a:ext cx="2" cy="31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84" name="Line 27"/>
            <p:cNvSpPr>
              <a:spLocks noChangeShapeType="1"/>
            </p:cNvSpPr>
            <p:nvPr/>
          </p:nvSpPr>
          <p:spPr bwMode="auto">
            <a:xfrm>
              <a:off x="7424" y="7845"/>
              <a:ext cx="2" cy="31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85" name="Text Box 28"/>
            <p:cNvSpPr txBox="1">
              <a:spLocks noChangeArrowheads="1"/>
            </p:cNvSpPr>
            <p:nvPr/>
          </p:nvSpPr>
          <p:spPr bwMode="auto">
            <a:xfrm>
              <a:off x="4996" y="8157"/>
              <a:ext cx="1440" cy="779"/>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just"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收缩压≥</a:t>
              </a:r>
              <a:r>
                <a:rPr kumimoji="0" lang="en-US" altLang="zh-CN" sz="1200" kern="0" dirty="0">
                  <a:solidFill>
                    <a:sysClr val="windowText" lastClr="000000"/>
                  </a:solidFill>
                  <a:latin typeface="微软雅黑" pitchFamily="34" charset="-122"/>
                  <a:ea typeface="微软雅黑" pitchFamily="34" charset="-122"/>
                </a:rPr>
                <a:t>140</a:t>
              </a:r>
            </a:p>
            <a:p>
              <a:pPr algn="just"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舒张压≥</a:t>
              </a:r>
              <a:r>
                <a:rPr kumimoji="0" lang="en-US" altLang="zh-CN" sz="1200" kern="0" dirty="0">
                  <a:solidFill>
                    <a:sysClr val="windowText" lastClr="000000"/>
                  </a:solidFill>
                  <a:latin typeface="微软雅黑" pitchFamily="34" charset="-122"/>
                  <a:ea typeface="微软雅黑" pitchFamily="34" charset="-122"/>
                </a:rPr>
                <a:t>90</a:t>
              </a:r>
              <a:endParaRPr kumimoji="0" lang="en-US" altLang="zh-CN" sz="3200" kern="0" dirty="0">
                <a:solidFill>
                  <a:sysClr val="windowText" lastClr="000000"/>
                </a:solidFill>
                <a:latin typeface="微软雅黑" pitchFamily="34" charset="-122"/>
                <a:ea typeface="微软雅黑" pitchFamily="34" charset="-122"/>
              </a:endParaRPr>
            </a:p>
          </p:txBody>
        </p:sp>
        <p:sp>
          <p:nvSpPr>
            <p:cNvPr id="86" name="Text Box 29"/>
            <p:cNvSpPr txBox="1">
              <a:spLocks noChangeArrowheads="1"/>
            </p:cNvSpPr>
            <p:nvPr/>
          </p:nvSpPr>
          <p:spPr bwMode="auto">
            <a:xfrm>
              <a:off x="6736" y="8157"/>
              <a:ext cx="1440" cy="779"/>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just"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收缩压</a:t>
              </a:r>
              <a:r>
                <a:rPr kumimoji="0" lang="en-US" altLang="zh-CN" sz="1200" kern="0" dirty="0">
                  <a:solidFill>
                    <a:sysClr val="windowText" lastClr="000000"/>
                  </a:solidFill>
                  <a:latin typeface="微软雅黑" pitchFamily="34" charset="-122"/>
                  <a:ea typeface="微软雅黑" pitchFamily="34" charset="-122"/>
                </a:rPr>
                <a:t>&lt;140</a:t>
              </a:r>
            </a:p>
            <a:p>
              <a:pPr algn="just"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和舒张压</a:t>
              </a:r>
              <a:r>
                <a:rPr kumimoji="0" lang="en-US" altLang="zh-CN" sz="1200" kern="0" dirty="0">
                  <a:solidFill>
                    <a:sysClr val="windowText" lastClr="000000"/>
                  </a:solidFill>
                  <a:latin typeface="微软雅黑" pitchFamily="34" charset="-122"/>
                  <a:ea typeface="微软雅黑" pitchFamily="34" charset="-122"/>
                </a:rPr>
                <a:t>&lt;90</a:t>
              </a:r>
              <a:endParaRPr kumimoji="0" lang="en-US" altLang="zh-CN" sz="3200" kern="0" dirty="0">
                <a:solidFill>
                  <a:sysClr val="windowText" lastClr="000000"/>
                </a:solidFill>
                <a:latin typeface="微软雅黑" pitchFamily="34" charset="-122"/>
                <a:ea typeface="微软雅黑" pitchFamily="34" charset="-122"/>
              </a:endParaRPr>
            </a:p>
          </p:txBody>
        </p:sp>
        <p:sp>
          <p:nvSpPr>
            <p:cNvPr id="87" name="Text Box 30"/>
            <p:cNvSpPr txBox="1">
              <a:spLocks noChangeArrowheads="1"/>
            </p:cNvSpPr>
            <p:nvPr/>
          </p:nvSpPr>
          <p:spPr bwMode="auto">
            <a:xfrm>
              <a:off x="8415" y="8181"/>
              <a:ext cx="1440" cy="779"/>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just"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收缩压≥</a:t>
              </a:r>
              <a:r>
                <a:rPr kumimoji="0" lang="en-US" altLang="zh-CN" sz="1200" kern="0" dirty="0">
                  <a:solidFill>
                    <a:srgbClr val="000000"/>
                  </a:solidFill>
                  <a:latin typeface="微软雅黑" pitchFamily="34" charset="-122"/>
                  <a:ea typeface="微软雅黑" pitchFamily="34" charset="-122"/>
                </a:rPr>
                <a:t>140</a:t>
              </a:r>
            </a:p>
            <a:p>
              <a:pPr algn="just" fontAlgn="auto">
                <a:spcBef>
                  <a:spcPts val="0"/>
                </a:spcBef>
                <a:spcAft>
                  <a:spcPts val="0"/>
                </a:spcAft>
                <a:defRPr/>
              </a:pPr>
              <a:r>
                <a:rPr kumimoji="0" lang="zh-CN" altLang="en-US" sz="1200" kern="0" dirty="0">
                  <a:solidFill>
                    <a:srgbClr val="000000"/>
                  </a:solidFill>
                  <a:latin typeface="微软雅黑" pitchFamily="34" charset="-122"/>
                  <a:ea typeface="微软雅黑" pitchFamily="34" charset="-122"/>
                </a:rPr>
                <a:t>或</a:t>
              </a:r>
              <a:r>
                <a:rPr kumimoji="0" lang="zh-CN" altLang="en-US" sz="1200" kern="0" dirty="0">
                  <a:solidFill>
                    <a:sysClr val="windowText" lastClr="000000"/>
                  </a:solidFill>
                  <a:latin typeface="微软雅黑" pitchFamily="34" charset="-122"/>
                  <a:ea typeface="微软雅黑" pitchFamily="34" charset="-122"/>
                </a:rPr>
                <a:t>舒张压≥</a:t>
              </a:r>
              <a:r>
                <a:rPr kumimoji="0" lang="en-US" altLang="zh-CN" sz="1200" kern="0" dirty="0">
                  <a:solidFill>
                    <a:srgbClr val="000000"/>
                  </a:solidFill>
                  <a:latin typeface="微软雅黑" pitchFamily="34" charset="-122"/>
                  <a:ea typeface="微软雅黑" pitchFamily="34" charset="-122"/>
                </a:rPr>
                <a:t>90</a:t>
              </a:r>
              <a:endParaRPr kumimoji="0" lang="en-US" altLang="zh-CN" sz="3200" kern="0" dirty="0">
                <a:solidFill>
                  <a:sysClr val="windowText" lastClr="000000"/>
                </a:solidFill>
                <a:latin typeface="微软雅黑" pitchFamily="34" charset="-122"/>
                <a:ea typeface="微软雅黑" pitchFamily="34" charset="-122"/>
              </a:endParaRPr>
            </a:p>
          </p:txBody>
        </p:sp>
        <p:sp>
          <p:nvSpPr>
            <p:cNvPr id="88" name="Text Box 31"/>
            <p:cNvSpPr txBox="1">
              <a:spLocks noChangeArrowheads="1"/>
            </p:cNvSpPr>
            <p:nvPr/>
          </p:nvSpPr>
          <p:spPr bwMode="auto">
            <a:xfrm>
              <a:off x="10006" y="8187"/>
              <a:ext cx="1440" cy="779"/>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just"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收缩压</a:t>
              </a:r>
              <a:r>
                <a:rPr kumimoji="0" lang="en-US" altLang="zh-CN" sz="1200" kern="0" dirty="0">
                  <a:solidFill>
                    <a:srgbClr val="000000"/>
                  </a:solidFill>
                  <a:latin typeface="微软雅黑" pitchFamily="34" charset="-122"/>
                  <a:ea typeface="微软雅黑" pitchFamily="34" charset="-122"/>
                </a:rPr>
                <a:t>&lt;140</a:t>
              </a:r>
            </a:p>
            <a:p>
              <a:pPr algn="just"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和舒张压</a:t>
              </a:r>
              <a:r>
                <a:rPr kumimoji="0" lang="en-US" altLang="zh-CN" sz="1200" kern="0" dirty="0">
                  <a:solidFill>
                    <a:sysClr val="windowText" lastClr="000000"/>
                  </a:solidFill>
                  <a:latin typeface="微软雅黑" pitchFamily="34" charset="-122"/>
                  <a:ea typeface="微软雅黑" pitchFamily="34" charset="-122"/>
                </a:rPr>
                <a:t>&lt;90</a:t>
              </a:r>
              <a:endParaRPr kumimoji="0" lang="en-US" altLang="zh-CN" sz="3200" kern="0" dirty="0">
                <a:solidFill>
                  <a:sysClr val="windowText" lastClr="000000"/>
                </a:solidFill>
                <a:latin typeface="微软雅黑" pitchFamily="34" charset="-122"/>
                <a:ea typeface="微软雅黑" pitchFamily="34" charset="-122"/>
              </a:endParaRPr>
            </a:p>
          </p:txBody>
        </p:sp>
        <p:sp>
          <p:nvSpPr>
            <p:cNvPr id="89" name="Line 32"/>
            <p:cNvSpPr>
              <a:spLocks noChangeShapeType="1"/>
            </p:cNvSpPr>
            <p:nvPr/>
          </p:nvSpPr>
          <p:spPr bwMode="auto">
            <a:xfrm>
              <a:off x="8894" y="7860"/>
              <a:ext cx="2" cy="31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90" name="Line 33"/>
            <p:cNvSpPr>
              <a:spLocks noChangeShapeType="1"/>
            </p:cNvSpPr>
            <p:nvPr/>
          </p:nvSpPr>
          <p:spPr bwMode="auto">
            <a:xfrm>
              <a:off x="8924" y="7860"/>
              <a:ext cx="1702" cy="2"/>
            </a:xfrm>
            <a:prstGeom prst="line">
              <a:avLst/>
            </a:prstGeom>
            <a:noFill/>
            <a:ln w="9525">
              <a:solidFill>
                <a:schemeClr val="accent2"/>
              </a:solidFill>
              <a:round/>
              <a:headEnd/>
              <a:tailEn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91" name="Line 34"/>
            <p:cNvSpPr>
              <a:spLocks noChangeShapeType="1"/>
            </p:cNvSpPr>
            <p:nvPr/>
          </p:nvSpPr>
          <p:spPr bwMode="auto">
            <a:xfrm>
              <a:off x="10635" y="7860"/>
              <a:ext cx="2" cy="31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92" name="Line 35"/>
            <p:cNvSpPr>
              <a:spLocks noChangeShapeType="1"/>
            </p:cNvSpPr>
            <p:nvPr/>
          </p:nvSpPr>
          <p:spPr bwMode="auto">
            <a:xfrm>
              <a:off x="5670" y="8965"/>
              <a:ext cx="2" cy="31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93" name="Line 36"/>
            <p:cNvSpPr>
              <a:spLocks noChangeShapeType="1"/>
            </p:cNvSpPr>
            <p:nvPr/>
          </p:nvSpPr>
          <p:spPr bwMode="auto">
            <a:xfrm>
              <a:off x="7410" y="8965"/>
              <a:ext cx="0" cy="31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94" name="Line 37"/>
            <p:cNvSpPr>
              <a:spLocks noChangeShapeType="1"/>
            </p:cNvSpPr>
            <p:nvPr/>
          </p:nvSpPr>
          <p:spPr bwMode="auto">
            <a:xfrm>
              <a:off x="8880" y="8980"/>
              <a:ext cx="0" cy="31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95" name="Line 38"/>
            <p:cNvSpPr>
              <a:spLocks noChangeShapeType="1"/>
            </p:cNvSpPr>
            <p:nvPr/>
          </p:nvSpPr>
          <p:spPr bwMode="auto">
            <a:xfrm>
              <a:off x="10621" y="8980"/>
              <a:ext cx="0" cy="31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96" name="Text Box 39"/>
            <p:cNvSpPr txBox="1">
              <a:spLocks noChangeArrowheads="1"/>
            </p:cNvSpPr>
            <p:nvPr/>
          </p:nvSpPr>
          <p:spPr bwMode="auto">
            <a:xfrm>
              <a:off x="4907" y="9331"/>
              <a:ext cx="1619" cy="467"/>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just" fontAlgn="auto">
                <a:spcBef>
                  <a:spcPts val="0"/>
                </a:spcBef>
                <a:spcAft>
                  <a:spcPts val="0"/>
                </a:spcAft>
                <a:defRPr/>
              </a:pPr>
              <a:r>
                <a:rPr kumimoji="0" lang="zh-CN" altLang="en-US" sz="1600" kern="0" dirty="0">
                  <a:solidFill>
                    <a:sysClr val="windowText" lastClr="000000"/>
                  </a:solidFill>
                  <a:latin typeface="微软雅黑" pitchFamily="34" charset="-122"/>
                  <a:ea typeface="微软雅黑" pitchFamily="34" charset="-122"/>
                </a:rPr>
                <a:t>开始药物治疗</a:t>
              </a:r>
            </a:p>
          </p:txBody>
        </p:sp>
        <p:sp>
          <p:nvSpPr>
            <p:cNvPr id="97" name="Text Box 40"/>
            <p:cNvSpPr txBox="1">
              <a:spLocks noChangeArrowheads="1"/>
            </p:cNvSpPr>
            <p:nvPr/>
          </p:nvSpPr>
          <p:spPr bwMode="auto">
            <a:xfrm>
              <a:off x="6764" y="9316"/>
              <a:ext cx="1261" cy="467"/>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ctr"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继续监测</a:t>
              </a:r>
              <a:endParaRPr kumimoji="0" lang="zh-CN" altLang="en-US" sz="2800" kern="0" dirty="0">
                <a:solidFill>
                  <a:sysClr val="windowText" lastClr="000000"/>
                </a:solidFill>
                <a:latin typeface="微软雅黑" pitchFamily="34" charset="-122"/>
                <a:ea typeface="微软雅黑" pitchFamily="34" charset="-122"/>
              </a:endParaRPr>
            </a:p>
          </p:txBody>
        </p:sp>
        <p:sp>
          <p:nvSpPr>
            <p:cNvPr id="98" name="Text Box 41"/>
            <p:cNvSpPr txBox="1">
              <a:spLocks noChangeArrowheads="1"/>
            </p:cNvSpPr>
            <p:nvPr/>
          </p:nvSpPr>
          <p:spPr bwMode="auto">
            <a:xfrm>
              <a:off x="8190" y="9301"/>
              <a:ext cx="1651" cy="467"/>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just" fontAlgn="auto">
                <a:spcBef>
                  <a:spcPts val="0"/>
                </a:spcBef>
                <a:spcAft>
                  <a:spcPts val="0"/>
                </a:spcAft>
                <a:defRPr/>
              </a:pPr>
              <a:r>
                <a:rPr kumimoji="0" lang="zh-CN" altLang="en-US" sz="1600" kern="0" dirty="0">
                  <a:solidFill>
                    <a:sysClr val="windowText" lastClr="000000"/>
                  </a:solidFill>
                  <a:latin typeface="微软雅黑" pitchFamily="34" charset="-122"/>
                  <a:ea typeface="微软雅黑" pitchFamily="34" charset="-122"/>
                </a:rPr>
                <a:t>考虑药物治疗</a:t>
              </a:r>
            </a:p>
          </p:txBody>
        </p:sp>
        <p:sp>
          <p:nvSpPr>
            <p:cNvPr id="99" name="Text Box 42"/>
            <p:cNvSpPr txBox="1">
              <a:spLocks noChangeArrowheads="1"/>
            </p:cNvSpPr>
            <p:nvPr/>
          </p:nvSpPr>
          <p:spPr bwMode="auto">
            <a:xfrm>
              <a:off x="9990" y="9305"/>
              <a:ext cx="1259" cy="469"/>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just" fontAlgn="auto">
                <a:spcBef>
                  <a:spcPts val="0"/>
                </a:spcBef>
                <a:spcAft>
                  <a:spcPts val="0"/>
                </a:spcAft>
                <a:defRPr/>
              </a:pPr>
              <a:r>
                <a:rPr kumimoji="0" lang="zh-CN" altLang="en-US" sz="1200" kern="0" dirty="0">
                  <a:solidFill>
                    <a:sysClr val="windowText" lastClr="000000"/>
                  </a:solidFill>
                  <a:latin typeface="微软雅黑" pitchFamily="34" charset="-122"/>
                  <a:ea typeface="微软雅黑" pitchFamily="34" charset="-122"/>
                </a:rPr>
                <a:t>继续监测</a:t>
              </a:r>
              <a:endParaRPr kumimoji="0" lang="zh-CN" altLang="en-US" sz="2800" kern="0" dirty="0">
                <a:solidFill>
                  <a:sysClr val="windowText" lastClr="000000"/>
                </a:solidFill>
                <a:latin typeface="微软雅黑" pitchFamily="34" charset="-122"/>
                <a:ea typeface="微软雅黑" pitchFamily="34" charset="-122"/>
              </a:endParaRPr>
            </a:p>
          </p:txBody>
        </p:sp>
        <p:sp>
          <p:nvSpPr>
            <p:cNvPr id="100" name="Text Box 43"/>
            <p:cNvSpPr txBox="1">
              <a:spLocks noChangeArrowheads="1"/>
            </p:cNvSpPr>
            <p:nvPr/>
          </p:nvSpPr>
          <p:spPr bwMode="auto">
            <a:xfrm>
              <a:off x="2880" y="10020"/>
              <a:ext cx="8101" cy="779"/>
            </a:xfrm>
            <a:prstGeom prst="rect">
              <a:avLst/>
            </a:prstGeom>
            <a:noFill/>
            <a:ln w="9525">
              <a:noFill/>
              <a:miter lim="800000"/>
              <a:headEnd/>
              <a:tailEnd/>
            </a:ln>
          </p:spPr>
          <p:txBody>
            <a:bodyPr/>
            <a:lstStyle/>
            <a:p>
              <a:pPr algn="just" fontAlgn="auto">
                <a:spcBef>
                  <a:spcPts val="0"/>
                </a:spcBef>
                <a:spcAft>
                  <a:spcPts val="0"/>
                </a:spcAft>
                <a:defRPr/>
              </a:pPr>
              <a:r>
                <a:rPr kumimoji="0" lang="zh-CN" altLang="en-US" sz="1400" kern="0" dirty="0">
                  <a:solidFill>
                    <a:schemeClr val="tx1"/>
                  </a:solidFill>
                  <a:latin typeface="微软雅黑" pitchFamily="34" charset="-122"/>
                  <a:ea typeface="微软雅黑" pitchFamily="34" charset="-122"/>
                </a:rPr>
                <a:t>＊家庭自测血压平均值比诊室低</a:t>
              </a:r>
              <a:r>
                <a:rPr kumimoji="0" lang="en-US" altLang="zh-CN" sz="1400" kern="0" dirty="0">
                  <a:solidFill>
                    <a:schemeClr val="tx1"/>
                  </a:solidFill>
                  <a:latin typeface="微软雅黑" pitchFamily="34" charset="-122"/>
                  <a:ea typeface="微软雅黑" pitchFamily="34" charset="-122"/>
                </a:rPr>
                <a:t>5mmHg(</a:t>
              </a:r>
              <a:r>
                <a:rPr kumimoji="0" lang="zh-CN" altLang="en-US" sz="1400" kern="0" dirty="0">
                  <a:solidFill>
                    <a:schemeClr val="tx1"/>
                  </a:solidFill>
                  <a:latin typeface="微软雅黑" pitchFamily="34" charset="-122"/>
                  <a:ea typeface="微软雅黑" pitchFamily="34" charset="-122"/>
                </a:rPr>
                <a:t>即家庭</a:t>
              </a:r>
              <a:r>
                <a:rPr kumimoji="0" lang="en-US" altLang="zh-CN" sz="1400" kern="0" dirty="0">
                  <a:solidFill>
                    <a:schemeClr val="tx1"/>
                  </a:solidFill>
                  <a:latin typeface="微软雅黑" pitchFamily="34" charset="-122"/>
                  <a:ea typeface="微软雅黑" pitchFamily="34" charset="-122"/>
                </a:rPr>
                <a:t>135/85</a:t>
              </a:r>
              <a:r>
                <a:rPr kumimoji="0" lang="zh-CN" altLang="en-US" sz="1400" kern="0" dirty="0">
                  <a:solidFill>
                    <a:schemeClr val="tx1"/>
                  </a:solidFill>
                  <a:latin typeface="微软雅黑" pitchFamily="34" charset="-122"/>
                  <a:ea typeface="微软雅黑" pitchFamily="34" charset="-122"/>
                </a:rPr>
                <a:t>相当于诊室的</a:t>
              </a:r>
              <a:r>
                <a:rPr kumimoji="0" lang="en-US" altLang="zh-CN" sz="1400" kern="0" dirty="0">
                  <a:solidFill>
                    <a:schemeClr val="tx1"/>
                  </a:solidFill>
                  <a:latin typeface="微软雅黑" pitchFamily="34" charset="-122"/>
                  <a:ea typeface="微软雅黑" pitchFamily="34" charset="-122"/>
                </a:rPr>
                <a:t>149/90mmHg)</a:t>
              </a:r>
              <a:r>
                <a:rPr kumimoji="0" lang="zh-CN" altLang="en-US" sz="1400" kern="0" dirty="0">
                  <a:solidFill>
                    <a:schemeClr val="tx1"/>
                  </a:solidFill>
                  <a:latin typeface="微软雅黑" pitchFamily="34" charset="-122"/>
                  <a:ea typeface="微软雅黑" pitchFamily="34" charset="-122"/>
                </a:rPr>
                <a:t>；</a:t>
              </a:r>
            </a:p>
          </p:txBody>
        </p:sp>
        <p:sp>
          <p:nvSpPr>
            <p:cNvPr id="101" name="Text Box 44"/>
            <p:cNvSpPr txBox="1">
              <a:spLocks noChangeArrowheads="1"/>
            </p:cNvSpPr>
            <p:nvPr/>
          </p:nvSpPr>
          <p:spPr bwMode="auto">
            <a:xfrm>
              <a:off x="4841" y="7083"/>
              <a:ext cx="1864" cy="779"/>
            </a:xfrm>
            <a:prstGeom prst="rect">
              <a:avLst/>
            </a:prstGeom>
            <a:noFill/>
            <a:ln w="9525">
              <a:noFill/>
              <a:miter lim="800000"/>
              <a:headEnd/>
              <a:tailEnd/>
            </a:ln>
          </p:spPr>
          <p:txBody>
            <a:bodyPr/>
            <a:lstStyle/>
            <a:p>
              <a:pPr algn="ctr" fontAlgn="auto">
                <a:spcBef>
                  <a:spcPts val="0"/>
                </a:spcBef>
                <a:spcAft>
                  <a:spcPts val="0"/>
                </a:spcAft>
                <a:defRPr/>
              </a:pPr>
              <a:r>
                <a:rPr kumimoji="0" lang="zh-CN" altLang="en-US" sz="1400" kern="0" dirty="0">
                  <a:solidFill>
                    <a:srgbClr val="FF9933"/>
                  </a:solidFill>
                  <a:latin typeface="微软雅黑" pitchFamily="34" charset="-122"/>
                  <a:ea typeface="微软雅黑" pitchFamily="34" charset="-122"/>
                </a:rPr>
                <a:t>诊室或（家庭＊）</a:t>
              </a:r>
            </a:p>
            <a:p>
              <a:pPr algn="ctr" fontAlgn="auto">
                <a:spcBef>
                  <a:spcPts val="0"/>
                </a:spcBef>
                <a:spcAft>
                  <a:spcPts val="0"/>
                </a:spcAft>
                <a:defRPr/>
              </a:pPr>
              <a:r>
                <a:rPr kumimoji="0" lang="zh-CN" altLang="en-US" sz="1400" kern="0" dirty="0">
                  <a:solidFill>
                    <a:srgbClr val="FF9933"/>
                  </a:solidFill>
                  <a:latin typeface="微软雅黑" pitchFamily="34" charset="-122"/>
                  <a:ea typeface="微软雅黑" pitchFamily="34" charset="-122"/>
                </a:rPr>
                <a:t>多次测血压</a:t>
              </a:r>
            </a:p>
          </p:txBody>
        </p:sp>
        <p:sp>
          <p:nvSpPr>
            <p:cNvPr id="102" name="Text Box 45"/>
            <p:cNvSpPr txBox="1">
              <a:spLocks noChangeArrowheads="1"/>
            </p:cNvSpPr>
            <p:nvPr/>
          </p:nvSpPr>
          <p:spPr bwMode="auto">
            <a:xfrm>
              <a:off x="7942" y="7084"/>
              <a:ext cx="1891" cy="779"/>
            </a:xfrm>
            <a:prstGeom prst="rect">
              <a:avLst/>
            </a:prstGeom>
            <a:noFill/>
            <a:ln w="9525">
              <a:noFill/>
              <a:miter lim="800000"/>
              <a:headEnd/>
              <a:tailEnd/>
            </a:ln>
          </p:spPr>
          <p:txBody>
            <a:bodyPr/>
            <a:lstStyle/>
            <a:p>
              <a:pPr algn="just" fontAlgn="auto">
                <a:spcBef>
                  <a:spcPts val="0"/>
                </a:spcBef>
                <a:spcAft>
                  <a:spcPts val="0"/>
                </a:spcAft>
                <a:defRPr/>
              </a:pPr>
              <a:r>
                <a:rPr kumimoji="0" lang="zh-CN" altLang="en-US" sz="1400" kern="0" dirty="0">
                  <a:solidFill>
                    <a:srgbClr val="FF9933"/>
                  </a:solidFill>
                  <a:latin typeface="微软雅黑" pitchFamily="34" charset="-122"/>
                  <a:ea typeface="微软雅黑" pitchFamily="34" charset="-122"/>
                </a:rPr>
                <a:t>诊室或（家庭＊）</a:t>
              </a:r>
            </a:p>
            <a:p>
              <a:pPr algn="ctr" fontAlgn="auto">
                <a:spcBef>
                  <a:spcPts val="0"/>
                </a:spcBef>
                <a:spcAft>
                  <a:spcPts val="0"/>
                </a:spcAft>
                <a:defRPr/>
              </a:pPr>
              <a:r>
                <a:rPr kumimoji="0" lang="zh-CN" altLang="en-US" sz="1400" kern="0" dirty="0">
                  <a:solidFill>
                    <a:srgbClr val="FF9933"/>
                  </a:solidFill>
                  <a:latin typeface="微软雅黑" pitchFamily="34" charset="-122"/>
                  <a:ea typeface="微软雅黑" pitchFamily="34" charset="-122"/>
                </a:rPr>
                <a:t>多次测血压</a:t>
              </a:r>
            </a:p>
          </p:txBody>
        </p:sp>
        <p:sp>
          <p:nvSpPr>
            <p:cNvPr id="103" name="Text Box 46"/>
            <p:cNvSpPr txBox="1">
              <a:spLocks noChangeArrowheads="1"/>
            </p:cNvSpPr>
            <p:nvPr/>
          </p:nvSpPr>
          <p:spPr bwMode="auto">
            <a:xfrm>
              <a:off x="8398" y="4404"/>
              <a:ext cx="2160" cy="467"/>
            </a:xfrm>
            <a:prstGeom prst="rect">
              <a:avLst/>
            </a:prstGeom>
            <a:gradFill>
              <a:gsLst>
                <a:gs pos="92000">
                  <a:schemeClr val="accent2">
                    <a:lumMod val="60000"/>
                    <a:lumOff val="40000"/>
                    <a:alpha val="69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a:lstStyle/>
            <a:p>
              <a:pPr algn="just" fontAlgn="auto">
                <a:spcBef>
                  <a:spcPts val="0"/>
                </a:spcBef>
                <a:spcAft>
                  <a:spcPts val="0"/>
                </a:spcAft>
                <a:defRPr/>
              </a:pPr>
              <a:r>
                <a:rPr kumimoji="0" lang="zh-CN" altLang="en-US" sz="1600" b="1" kern="0" dirty="0">
                  <a:solidFill>
                    <a:sysClr val="windowText" lastClr="000000"/>
                  </a:solidFill>
                  <a:latin typeface="微软雅黑" pitchFamily="34" charset="-122"/>
                  <a:ea typeface="微软雅黑" pitchFamily="34" charset="-122"/>
                </a:rPr>
                <a:t>开始生活方式改善</a:t>
              </a:r>
            </a:p>
          </p:txBody>
        </p:sp>
        <p:sp>
          <p:nvSpPr>
            <p:cNvPr id="104" name="Line 47"/>
            <p:cNvSpPr>
              <a:spLocks noChangeShapeType="1"/>
            </p:cNvSpPr>
            <p:nvPr/>
          </p:nvSpPr>
          <p:spPr bwMode="auto">
            <a:xfrm>
              <a:off x="6840" y="4717"/>
              <a:ext cx="1512" cy="0"/>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grpSp>
      <p:sp>
        <p:nvSpPr>
          <p:cNvPr id="56" name="Line 11"/>
          <p:cNvSpPr>
            <a:spLocks noChangeShapeType="1"/>
          </p:cNvSpPr>
          <p:nvPr/>
        </p:nvSpPr>
        <p:spPr bwMode="auto">
          <a:xfrm>
            <a:off x="3972568" y="2751279"/>
            <a:ext cx="1780" cy="229865"/>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57" name="Line 11"/>
          <p:cNvSpPr>
            <a:spLocks noChangeShapeType="1"/>
          </p:cNvSpPr>
          <p:nvPr/>
        </p:nvSpPr>
        <p:spPr bwMode="auto">
          <a:xfrm>
            <a:off x="6458734" y="2739906"/>
            <a:ext cx="1780" cy="229865"/>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144" name="Line 22"/>
          <p:cNvSpPr>
            <a:spLocks noChangeShapeType="1"/>
          </p:cNvSpPr>
          <p:nvPr/>
        </p:nvSpPr>
        <p:spPr bwMode="auto">
          <a:xfrm>
            <a:off x="3936657" y="3424238"/>
            <a:ext cx="0" cy="228478"/>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
        <p:nvSpPr>
          <p:cNvPr id="145" name="Line 22"/>
          <p:cNvSpPr>
            <a:spLocks noChangeShapeType="1"/>
          </p:cNvSpPr>
          <p:nvPr/>
        </p:nvSpPr>
        <p:spPr bwMode="auto">
          <a:xfrm>
            <a:off x="1944083" y="3424238"/>
            <a:ext cx="0" cy="228478"/>
          </a:xfrm>
          <a:prstGeom prst="line">
            <a:avLst/>
          </a:prstGeom>
          <a:noFill/>
          <a:ln w="9525">
            <a:solidFill>
              <a:schemeClr val="accent2"/>
            </a:solidFill>
            <a:round/>
            <a:headEnd/>
            <a:tailEnd type="triangle" w="med" len="med"/>
          </a:ln>
        </p:spPr>
        <p:txBody>
          <a:bodyPr/>
          <a:lstStyle/>
          <a:p>
            <a:pPr fontAlgn="auto">
              <a:spcBef>
                <a:spcPts val="0"/>
              </a:spcBef>
              <a:spcAft>
                <a:spcPts val="0"/>
              </a:spcAft>
              <a:defRPr/>
            </a:pPr>
            <a:endParaRPr kumimoji="0" lang="zh-CN" altLang="en-US" sz="2400" kern="0">
              <a:solidFill>
                <a:sysClr val="windowText" lastClr="000000"/>
              </a:solidFill>
              <a:latin typeface="微软雅黑" pitchFamily="34" charset="-122"/>
              <a:ea typeface="微软雅黑" pitchFamily="34" charset="-122"/>
            </a:endParaRPr>
          </a:p>
        </p:txBody>
      </p:sp>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KE-OFF DISPLAYTYPE" val="0"/>
  <p:tag name="THINKCELLUNDODONOTDELETE" val="2"/>
</p:tagLst>
</file>

<file path=ppt/theme/theme1.xml><?xml version="1.0" encoding="utf-8"?>
<a:theme xmlns:a="http://schemas.openxmlformats.org/drawingml/2006/main" name="Standarddesign">
  <a:themeElements>
    <a:clrScheme name="Standarddesign 1">
      <a:dk1>
        <a:srgbClr val="000000"/>
      </a:dk1>
      <a:lt1>
        <a:srgbClr val="FFFFFF"/>
      </a:lt1>
      <a:dk2>
        <a:srgbClr val="0D3D65"/>
      </a:dk2>
      <a:lt2>
        <a:srgbClr val="BE0009"/>
      </a:lt2>
      <a:accent1>
        <a:srgbClr val="1C4C74"/>
      </a:accent1>
      <a:accent2>
        <a:srgbClr val="2C6D92"/>
      </a:accent2>
      <a:accent3>
        <a:srgbClr val="FFFFFF"/>
      </a:accent3>
      <a:accent4>
        <a:srgbClr val="000000"/>
      </a:accent4>
      <a:accent5>
        <a:srgbClr val="ABB2BC"/>
      </a:accent5>
      <a:accent6>
        <a:srgbClr val="276284"/>
      </a:accent6>
      <a:hlink>
        <a:srgbClr val="4797B9"/>
      </a:hlink>
      <a:folHlink>
        <a:srgbClr val="65C3E3"/>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D3D65"/>
        </a:dk2>
        <a:lt2>
          <a:srgbClr val="BE0009"/>
        </a:lt2>
        <a:accent1>
          <a:srgbClr val="1C4C74"/>
        </a:accent1>
        <a:accent2>
          <a:srgbClr val="2C6D92"/>
        </a:accent2>
        <a:accent3>
          <a:srgbClr val="FFFFFF"/>
        </a:accent3>
        <a:accent4>
          <a:srgbClr val="000000"/>
        </a:accent4>
        <a:accent5>
          <a:srgbClr val="ABB2BC"/>
        </a:accent5>
        <a:accent6>
          <a:srgbClr val="276284"/>
        </a:accent6>
        <a:hlink>
          <a:srgbClr val="4797B9"/>
        </a:hlink>
        <a:folHlink>
          <a:srgbClr val="65C3E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TotalTime>
  <Words>3372</Words>
  <Application>Microsoft Office PowerPoint</Application>
  <PresentationFormat>全屏显示(4:3)</PresentationFormat>
  <Paragraphs>535</Paragraphs>
  <Slides>42</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4" baseType="lpstr">
      <vt:lpstr>Standarddesign</vt:lpstr>
      <vt:lpstr>Worksheet</vt:lpstr>
      <vt:lpstr>社区高血压规范化诊断与治疗</vt:lpstr>
      <vt:lpstr>内　容</vt:lpstr>
      <vt:lpstr>血压水平的定义和分级</vt:lpstr>
      <vt:lpstr>规范测量血压方法</vt:lpstr>
      <vt:lpstr>诊室血压测量：规范动作</vt:lpstr>
      <vt:lpstr>PowerPoint 演示文稿</vt:lpstr>
      <vt:lpstr>高血压的诊断与风险评估</vt:lpstr>
      <vt:lpstr>高血压患者心血管风险水平分层（简化） </vt:lpstr>
      <vt:lpstr>初诊高血压的评估干预流程</vt:lpstr>
      <vt:lpstr>内　容</vt:lpstr>
      <vt:lpstr>高血压治疗目标 </vt:lpstr>
      <vt:lpstr>清晨血压升高还可导致多种血管并发症增加</vt:lpstr>
      <vt:lpstr>清晨心脑血管事件高发，与清晨血压升高重合 </vt:lpstr>
      <vt:lpstr>清晨血压升高是卒中的重要危险因素</vt:lpstr>
      <vt:lpstr>控制清晨血压意味着更好控制24小时血压</vt:lpstr>
      <vt:lpstr>中国高血压防治指南：推荐选择有效 控制晨起血压及24小时血压的降压方案</vt:lpstr>
      <vt:lpstr>2013ESH高血压指南，重磅来袭</vt:lpstr>
      <vt:lpstr>里程碑式意义的指南更新要点</vt:lpstr>
      <vt:lpstr>From now : 步入血压管理新时代 </vt:lpstr>
      <vt:lpstr>回顾高血压指南的变迁</vt:lpstr>
      <vt:lpstr>透过指南的变迁，折射高血压防治的进步</vt:lpstr>
      <vt:lpstr>血压管理时代更新要点—：社会化管理</vt:lpstr>
      <vt:lpstr>血压管理时代更新要点二：强调家庭血压</vt:lpstr>
      <vt:lpstr>血压管理时代更新要点三：血压目标值</vt:lpstr>
      <vt:lpstr>血压管理时代更新要点四：治疗方案进一步明确</vt:lpstr>
      <vt:lpstr>内　容</vt:lpstr>
      <vt:lpstr>高血压非药物治疗</vt:lpstr>
      <vt:lpstr>高血压药物治疗原则</vt:lpstr>
      <vt:lpstr>常用降压药物</vt:lpstr>
      <vt:lpstr>常用降压药种类的临床选择</vt:lpstr>
      <vt:lpstr>常用降压药种类的临床选择</vt:lpstr>
      <vt:lpstr>绝对与相对禁忌证（2010中国高血压指南）</vt:lpstr>
      <vt:lpstr>特殊人群的药物优先选择 </vt:lpstr>
      <vt:lpstr>高血压治疗流程CCB贯穿始终</vt:lpstr>
      <vt:lpstr>指南推荐我国临床 以CCB为基础的优化联合治疗方案</vt:lpstr>
      <vt:lpstr>PowerPoint 演示文稿</vt:lpstr>
      <vt:lpstr>钙拮抗剂（CCB）的降压机制</vt:lpstr>
      <vt:lpstr>二氢吡啶类CCB的优势</vt:lpstr>
      <vt:lpstr>氨氯地平半衰期长达35-50小时是有效控制24小时血压的基础</vt:lpstr>
      <vt:lpstr>VALUE研究显示：CCB氨氯地平 降压更平稳，显著降低晨起血压及最后4小时血压</vt:lpstr>
      <vt:lpstr>以长效CCB氨氯地平®为基础治疗方案长期控制血压 带来更多心脑获益</vt:lpstr>
      <vt:lpstr>PowerPoint 演示文稿</vt:lpstr>
    </vt:vector>
  </TitlesOfParts>
  <Company>PresentationPoint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screen</dc:title>
  <dc:creator>PresentationPoint</dc:creator>
  <cp:lastModifiedBy>liu</cp:lastModifiedBy>
  <cp:revision>577</cp:revision>
  <cp:lastPrinted>2005-03-15T07:48:11Z</cp:lastPrinted>
  <dcterms:created xsi:type="dcterms:W3CDTF">2004-11-16T16:03:16Z</dcterms:created>
  <dcterms:modified xsi:type="dcterms:W3CDTF">2017-09-12T09:38:36Z</dcterms:modified>
</cp:coreProperties>
</file>