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65" r:id="rId2"/>
  </p:sldMasterIdLst>
  <p:notesMasterIdLst>
    <p:notesMasterId r:id="rId46"/>
  </p:notesMasterIdLst>
  <p:handoutMasterIdLst>
    <p:handoutMasterId r:id="rId47"/>
  </p:handoutMasterIdLst>
  <p:sldIdLst>
    <p:sldId id="313" r:id="rId3"/>
    <p:sldId id="450" r:id="rId4"/>
    <p:sldId id="451" r:id="rId5"/>
    <p:sldId id="452" r:id="rId6"/>
    <p:sldId id="506" r:id="rId7"/>
    <p:sldId id="561" r:id="rId8"/>
    <p:sldId id="507" r:id="rId9"/>
    <p:sldId id="559" r:id="rId10"/>
    <p:sldId id="508" r:id="rId11"/>
    <p:sldId id="498" r:id="rId12"/>
    <p:sldId id="461" r:id="rId13"/>
    <p:sldId id="503" r:id="rId14"/>
    <p:sldId id="505" r:id="rId15"/>
    <p:sldId id="504" r:id="rId16"/>
    <p:sldId id="473" r:id="rId17"/>
    <p:sldId id="463" r:id="rId18"/>
    <p:sldId id="465" r:id="rId19"/>
    <p:sldId id="471" r:id="rId20"/>
    <p:sldId id="494" r:id="rId21"/>
    <p:sldId id="400" r:id="rId22"/>
    <p:sldId id="401" r:id="rId23"/>
    <p:sldId id="562" r:id="rId24"/>
    <p:sldId id="402" r:id="rId25"/>
    <p:sldId id="565" r:id="rId26"/>
    <p:sldId id="563" r:id="rId27"/>
    <p:sldId id="564" r:id="rId28"/>
    <p:sldId id="406" r:id="rId29"/>
    <p:sldId id="423" r:id="rId30"/>
    <p:sldId id="408" r:id="rId31"/>
    <p:sldId id="407" r:id="rId32"/>
    <p:sldId id="422" r:id="rId33"/>
    <p:sldId id="414" r:id="rId34"/>
    <p:sldId id="415" r:id="rId35"/>
    <p:sldId id="419" r:id="rId36"/>
    <p:sldId id="509" r:id="rId37"/>
    <p:sldId id="382" r:id="rId38"/>
    <p:sldId id="391" r:id="rId39"/>
    <p:sldId id="426" r:id="rId40"/>
    <p:sldId id="392" r:id="rId41"/>
    <p:sldId id="395" r:id="rId42"/>
    <p:sldId id="397" r:id="rId43"/>
    <p:sldId id="399" r:id="rId44"/>
    <p:sldId id="566"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9900"/>
    <a:srgbClr val="CCECFF"/>
    <a:srgbClr val="006699"/>
    <a:srgbClr val="006666"/>
    <a:srgbClr val="009999"/>
    <a:srgbClr val="DDDDDD"/>
    <a:srgbClr val="0000CC"/>
    <a:srgbClr val="B2B2B2"/>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9138" autoAdjust="0"/>
  </p:normalViewPr>
  <p:slideViewPr>
    <p:cSldViewPr>
      <p:cViewPr>
        <p:scale>
          <a:sx n="70" d="100"/>
          <a:sy n="70" d="100"/>
        </p:scale>
        <p:origin x="-1644" y="-4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8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3A89D22-E837-4E73-B342-4FCC78F55959}" type="datetimeFigureOut">
              <a:rPr lang="zh-CN" altLang="en-US"/>
              <a:pPr>
                <a:defRPr/>
              </a:pPr>
              <a:t>2017/9/13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DD67AF5-E698-4CDA-AE23-6980683B42F6}" type="slidenum">
              <a:rPr lang="zh-CN" altLang="en-US"/>
              <a:pPr>
                <a:defRPr/>
              </a:pPr>
              <a:t>‹#›</a:t>
            </a:fld>
            <a:endParaRPr lang="zh-CN" altLang="en-US"/>
          </a:p>
        </p:txBody>
      </p:sp>
    </p:spTree>
    <p:extLst>
      <p:ext uri="{BB962C8B-B14F-4D97-AF65-F5344CB8AC3E}">
        <p14:creationId xmlns:p14="http://schemas.microsoft.com/office/powerpoint/2010/main" val="367527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8D353A4-7F05-40E8-8EF0-99A1ACDEAD39}" type="slidenum">
              <a:rPr lang="zh-CN" altLang="en-US"/>
              <a:pPr>
                <a:defRPr/>
              </a:pPr>
              <a:t>‹#›</a:t>
            </a:fld>
            <a:endParaRPr lang="en-US" altLang="zh-CN"/>
          </a:p>
        </p:txBody>
      </p:sp>
    </p:spTree>
    <p:extLst>
      <p:ext uri="{BB962C8B-B14F-4D97-AF65-F5344CB8AC3E}">
        <p14:creationId xmlns:p14="http://schemas.microsoft.com/office/powerpoint/2010/main" val="262948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zh-CN" altLang="en-US" smtClean="0"/>
              <a:t>血脂异常在社区管理：从四个方面探讨。依据中国成人血脂异常防治指南</a:t>
            </a:r>
            <a:r>
              <a:rPr lang="en-US" altLang="zh-CN" smtClean="0"/>
              <a:t>2007</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A395DCE-C16D-4C44-A8F7-97C76CFFFE45}" type="slidenum">
              <a:rPr lang="en-US" altLang="zh-CN" smtClean="0">
                <a:latin typeface="Arial" pitchFamily="34" charset="0"/>
              </a:rPr>
              <a:pPr/>
              <a:t>14</a:t>
            </a:fld>
            <a:endParaRPr lang="en-US" altLang="zh-CN" smtClean="0">
              <a:latin typeface="Arial"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他汀类药物可以与</a:t>
            </a:r>
            <a:r>
              <a:rPr lang="en-US" altLang="zh-CN" smtClean="0">
                <a:latin typeface="Arial" pitchFamily="34" charset="0"/>
              </a:rPr>
              <a:t>HMG-CoA</a:t>
            </a:r>
            <a:r>
              <a:rPr lang="zh-CN" altLang="en-US" smtClean="0">
                <a:latin typeface="Arial" pitchFamily="34" charset="0"/>
              </a:rPr>
              <a:t>还原酶结合，使其失去活性，胆固醇合成减少。</a:t>
            </a:r>
            <a:r>
              <a:rPr lang="en-US" altLang="zh-CN" smtClean="0">
                <a:latin typeface="Arial" pitchFamily="34" charset="0"/>
              </a:rPr>
              <a:t>LDL-C</a:t>
            </a:r>
            <a:r>
              <a:rPr lang="zh-CN" altLang="en-US" smtClean="0">
                <a:latin typeface="Arial" pitchFamily="34" charset="0"/>
              </a:rPr>
              <a:t>降至正常后，如果停用他汀，该酶的活性将不受抑制，胆固醇的内源性合成又将恢复至治疗前水平。因此，与长期服用降压药控制高血压一样，只有持续他汀治疗，才能持续控制胆固醇水平。</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77500" lnSpcReduction="20000"/>
          </a:bodyPr>
          <a:lstStyle/>
          <a:p>
            <a:pPr algn="just">
              <a:lnSpc>
                <a:spcPct val="90000"/>
              </a:lnSpc>
              <a:buClr>
                <a:schemeClr val="tx1"/>
              </a:buClr>
              <a:buSzPct val="150000"/>
              <a:buFont typeface="Wingdings" pitchFamily="2" charset="2"/>
              <a:buNone/>
              <a:defRPr/>
            </a:pPr>
            <a:r>
              <a:rPr lang="zh-CN" altLang="en-US" sz="1000" dirty="0" smtClean="0"/>
              <a:t>贝特类剂量及用法</a:t>
            </a:r>
          </a:p>
          <a:p>
            <a:pPr lvl="1" algn="just">
              <a:lnSpc>
                <a:spcPct val="130000"/>
              </a:lnSpc>
              <a:defRPr/>
            </a:pPr>
            <a:r>
              <a:rPr lang="zh-CN" altLang="en-US" sz="1000" dirty="0" smtClean="0"/>
              <a:t>微粒化非诺贝特</a:t>
            </a:r>
            <a:r>
              <a:rPr lang="en-US" altLang="zh-CN" sz="1000" dirty="0" smtClean="0"/>
              <a:t>0.2/</a:t>
            </a:r>
            <a:r>
              <a:rPr lang="zh-CN" altLang="en-US" sz="1000" dirty="0" smtClean="0"/>
              <a:t>次</a:t>
            </a:r>
            <a:r>
              <a:rPr lang="en-US" altLang="zh-CN" sz="1000" dirty="0" smtClean="0"/>
              <a:t>, 1</a:t>
            </a:r>
            <a:r>
              <a:rPr lang="zh-CN" altLang="en-US" sz="1000" dirty="0" smtClean="0"/>
              <a:t>次</a:t>
            </a:r>
            <a:r>
              <a:rPr lang="en-US" altLang="zh-CN" sz="1000" dirty="0" smtClean="0"/>
              <a:t>/d</a:t>
            </a:r>
            <a:endParaRPr lang="zh-CN" altLang="en-US" sz="1000" dirty="0" smtClean="0"/>
          </a:p>
          <a:p>
            <a:pPr lvl="1" algn="just">
              <a:lnSpc>
                <a:spcPct val="130000"/>
              </a:lnSpc>
              <a:defRPr/>
            </a:pPr>
            <a:r>
              <a:rPr lang="zh-CN" altLang="en-US" sz="1000" dirty="0" smtClean="0"/>
              <a:t>吉非贝齐每日</a:t>
            </a:r>
            <a:r>
              <a:rPr lang="en-US" altLang="zh-CN" sz="1000" dirty="0" smtClean="0"/>
              <a:t>0.9~1.2g, </a:t>
            </a:r>
            <a:r>
              <a:rPr lang="zh-CN" altLang="en-US" sz="1000" dirty="0" smtClean="0"/>
              <a:t>分</a:t>
            </a:r>
            <a:r>
              <a:rPr lang="en-US" altLang="zh-CN" sz="1000" dirty="0" smtClean="0"/>
              <a:t>2~3</a:t>
            </a:r>
            <a:r>
              <a:rPr lang="zh-CN" altLang="en-US" sz="1000" dirty="0" smtClean="0"/>
              <a:t>次服用</a:t>
            </a:r>
          </a:p>
          <a:p>
            <a:pPr lvl="1" algn="just">
              <a:lnSpc>
                <a:spcPct val="130000"/>
              </a:lnSpc>
              <a:defRPr/>
            </a:pPr>
            <a:r>
              <a:rPr lang="zh-CN" altLang="en-US" sz="1000" dirty="0" smtClean="0"/>
              <a:t>非诺贝特一般</a:t>
            </a:r>
            <a:r>
              <a:rPr lang="en-US" altLang="zh-CN" sz="1000" dirty="0" smtClean="0"/>
              <a:t>0.1g/</a:t>
            </a:r>
            <a:r>
              <a:rPr lang="zh-CN" altLang="en-US" sz="1000" dirty="0" smtClean="0"/>
              <a:t>次</a:t>
            </a:r>
            <a:r>
              <a:rPr lang="en-US" altLang="zh-CN" sz="1000" dirty="0" smtClean="0"/>
              <a:t>, 3/d, </a:t>
            </a:r>
            <a:r>
              <a:rPr lang="zh-CN" altLang="en-US" sz="1000" dirty="0" smtClean="0"/>
              <a:t>有效后</a:t>
            </a:r>
            <a:r>
              <a:rPr lang="en-US" altLang="zh-CN" sz="1000" dirty="0" smtClean="0"/>
              <a:t>0.1g/</a:t>
            </a:r>
            <a:r>
              <a:rPr lang="zh-CN" altLang="en-US" sz="1000" dirty="0" smtClean="0"/>
              <a:t>次</a:t>
            </a:r>
            <a:r>
              <a:rPr lang="en-US" altLang="zh-CN" sz="1000" dirty="0" smtClean="0"/>
              <a:t>, 2</a:t>
            </a:r>
            <a:r>
              <a:rPr lang="zh-CN" altLang="en-US" sz="1000" dirty="0" smtClean="0"/>
              <a:t>次</a:t>
            </a:r>
            <a:r>
              <a:rPr lang="en-US" altLang="zh-CN" sz="1000" dirty="0" smtClean="0"/>
              <a:t>/d</a:t>
            </a:r>
          </a:p>
          <a:p>
            <a:pPr lvl="1" algn="just">
              <a:lnSpc>
                <a:spcPct val="130000"/>
              </a:lnSpc>
              <a:defRPr/>
            </a:pPr>
            <a:r>
              <a:rPr lang="zh-CN" altLang="en-US" sz="1000" dirty="0" smtClean="0"/>
              <a:t>苯扎贝特</a:t>
            </a:r>
            <a:r>
              <a:rPr lang="en-US" altLang="zh-CN" sz="1000" dirty="0" smtClean="0"/>
              <a:t>0.2g/</a:t>
            </a:r>
            <a:r>
              <a:rPr lang="zh-CN" altLang="en-US" sz="1000" dirty="0" smtClean="0"/>
              <a:t>次，2-</a:t>
            </a:r>
            <a:r>
              <a:rPr lang="en-US" altLang="zh-CN" sz="1000" dirty="0" smtClean="0"/>
              <a:t>3</a:t>
            </a:r>
            <a:r>
              <a:rPr lang="zh-CN" altLang="en-US" sz="1000" dirty="0" smtClean="0"/>
              <a:t>次</a:t>
            </a:r>
            <a:r>
              <a:rPr lang="en-US" altLang="zh-CN" sz="1000" dirty="0" smtClean="0"/>
              <a:t>/d</a:t>
            </a:r>
          </a:p>
          <a:p>
            <a:pPr lvl="1" algn="just">
              <a:lnSpc>
                <a:spcPct val="130000"/>
              </a:lnSpc>
              <a:defRPr/>
            </a:pPr>
            <a:r>
              <a:rPr lang="zh-CN" altLang="en-US" sz="1000" dirty="0" smtClean="0">
                <a:solidFill>
                  <a:srgbClr val="FF9933"/>
                </a:solidFill>
                <a:latin typeface="宋体" pitchFamily="2" charset="-122"/>
              </a:rPr>
              <a:t>副反应：</a:t>
            </a:r>
            <a:r>
              <a:rPr lang="en-US" altLang="zh-CN" sz="1000" dirty="0" smtClean="0">
                <a:latin typeface="宋体" pitchFamily="2" charset="-122"/>
              </a:rPr>
              <a:t>- </a:t>
            </a:r>
            <a:r>
              <a:rPr lang="zh-CN" altLang="en-US" sz="1000" dirty="0" smtClean="0">
                <a:latin typeface="宋体" pitchFamily="2" charset="-122"/>
              </a:rPr>
              <a:t>胃部不适、恶心、食欲不振</a:t>
            </a:r>
          </a:p>
          <a:p>
            <a:pPr lvl="2" algn="just">
              <a:lnSpc>
                <a:spcPct val="140000"/>
              </a:lnSpc>
              <a:defRPr/>
            </a:pPr>
            <a:r>
              <a:rPr lang="en-US" altLang="zh-CN" sz="1000" dirty="0" smtClean="0">
                <a:latin typeface="宋体" pitchFamily="2" charset="-122"/>
              </a:rPr>
              <a:t>- </a:t>
            </a:r>
            <a:r>
              <a:rPr lang="zh-CN" altLang="en-US" sz="1000" dirty="0" smtClean="0">
                <a:latin typeface="宋体" pitchFamily="2" charset="-122"/>
              </a:rPr>
              <a:t>血清转氨酶升高</a:t>
            </a:r>
          </a:p>
          <a:p>
            <a:pPr lvl="2" algn="just">
              <a:lnSpc>
                <a:spcPct val="140000"/>
              </a:lnSpc>
              <a:buFontTx/>
              <a:buChar char="-"/>
              <a:defRPr/>
            </a:pPr>
            <a:r>
              <a:rPr lang="zh-CN" altLang="en-US" sz="1000" dirty="0" smtClean="0">
                <a:latin typeface="宋体" pitchFamily="2" charset="-122"/>
              </a:rPr>
              <a:t>伴血清</a:t>
            </a:r>
            <a:r>
              <a:rPr lang="en-US" altLang="zh-CN" sz="1000" dirty="0" smtClean="0">
                <a:latin typeface="宋体" pitchFamily="2" charset="-122"/>
              </a:rPr>
              <a:t>CK</a:t>
            </a:r>
            <a:r>
              <a:rPr lang="zh-CN" altLang="en-US" sz="1000" dirty="0" smtClean="0">
                <a:latin typeface="宋体" pitchFamily="2" charset="-122"/>
              </a:rPr>
              <a:t>增高的肌炎样疼痛（偶有）</a:t>
            </a:r>
            <a:endParaRPr lang="en-US" altLang="zh-CN" sz="1000" dirty="0" smtClean="0">
              <a:latin typeface="宋体" pitchFamily="2" charset="-122"/>
            </a:endParaRPr>
          </a:p>
          <a:p>
            <a:pPr lvl="2" algn="just">
              <a:lnSpc>
                <a:spcPct val="140000"/>
              </a:lnSpc>
              <a:buFontTx/>
              <a:buChar char="-"/>
              <a:defRPr/>
            </a:pPr>
            <a:endParaRPr lang="en-US" altLang="zh-CN" sz="1000" dirty="0" smtClean="0">
              <a:latin typeface="宋体" pitchFamily="2" charset="-122"/>
            </a:endParaRPr>
          </a:p>
          <a:p>
            <a:pPr algn="just">
              <a:buFont typeface="Wingdings" pitchFamily="2" charset="2"/>
              <a:buNone/>
              <a:defRPr/>
            </a:pPr>
            <a:r>
              <a:rPr lang="zh-CN" altLang="en-US" sz="1000" dirty="0" smtClean="0">
                <a:solidFill>
                  <a:srgbClr val="FF9933"/>
                </a:solidFill>
                <a:latin typeface="宋体" pitchFamily="2" charset="-122"/>
              </a:rPr>
              <a:t>烟酸类剂量及用法</a:t>
            </a:r>
          </a:p>
          <a:p>
            <a:pPr algn="just">
              <a:spcBef>
                <a:spcPct val="80000"/>
              </a:spcBef>
              <a:buFont typeface="Wingdings" pitchFamily="2" charset="2"/>
              <a:buNone/>
              <a:defRPr/>
            </a:pPr>
            <a:r>
              <a:rPr lang="zh-CN" altLang="en-US" sz="1000" dirty="0" smtClean="0">
                <a:latin typeface="宋体" pitchFamily="2" charset="-122"/>
              </a:rPr>
              <a:t>  </a:t>
            </a:r>
            <a:r>
              <a:rPr lang="en-US" altLang="zh-CN" sz="1000" dirty="0" smtClean="0">
                <a:latin typeface="宋体" pitchFamily="2" charset="-122"/>
              </a:rPr>
              <a:t>- </a:t>
            </a:r>
            <a:r>
              <a:rPr lang="zh-CN" altLang="en-US" sz="1000" dirty="0" smtClean="0">
                <a:latin typeface="宋体" pitchFamily="2" charset="-122"/>
              </a:rPr>
              <a:t>缓释烟酸开始</a:t>
            </a:r>
            <a:r>
              <a:rPr lang="en-US" altLang="zh-CN" sz="1000" dirty="0" smtClean="0">
                <a:latin typeface="宋体" pitchFamily="2" charset="-122"/>
              </a:rPr>
              <a:t>0.5g/</a:t>
            </a:r>
            <a:r>
              <a:rPr lang="zh-CN" altLang="en-US" sz="1000" dirty="0" smtClean="0">
                <a:latin typeface="宋体" pitchFamily="2" charset="-122"/>
              </a:rPr>
              <a:t>晚，5-8周增至1.0</a:t>
            </a:r>
            <a:r>
              <a:rPr lang="en-US" altLang="zh-CN" sz="1000" dirty="0" smtClean="0">
                <a:latin typeface="宋体" pitchFamily="2" charset="-122"/>
              </a:rPr>
              <a:t>g/</a:t>
            </a:r>
            <a:r>
              <a:rPr lang="zh-CN" altLang="en-US" sz="1000" dirty="0" smtClean="0">
                <a:latin typeface="宋体" pitchFamily="2" charset="-122"/>
              </a:rPr>
              <a:t>晚， </a:t>
            </a:r>
          </a:p>
          <a:p>
            <a:pPr algn="just">
              <a:buFont typeface="Wingdings" pitchFamily="2" charset="2"/>
              <a:buNone/>
              <a:defRPr/>
            </a:pPr>
            <a:r>
              <a:rPr lang="zh-CN" altLang="en-US" sz="1000" dirty="0" smtClean="0">
                <a:latin typeface="宋体" pitchFamily="2" charset="-122"/>
              </a:rPr>
              <a:t>    以后根据反应调整剂量至1.5~2.0</a:t>
            </a:r>
            <a:r>
              <a:rPr lang="en-US" altLang="zh-CN" sz="1000" dirty="0" smtClean="0">
                <a:latin typeface="宋体" pitchFamily="2" charset="-122"/>
              </a:rPr>
              <a:t>g/</a:t>
            </a:r>
            <a:r>
              <a:rPr lang="zh-CN" altLang="en-US" sz="1000" dirty="0" smtClean="0">
                <a:latin typeface="宋体" pitchFamily="2" charset="-122"/>
              </a:rPr>
              <a:t>晚。</a:t>
            </a:r>
          </a:p>
          <a:p>
            <a:pPr algn="just">
              <a:spcBef>
                <a:spcPct val="80000"/>
              </a:spcBef>
              <a:buFont typeface="Wingdings" pitchFamily="2" charset="2"/>
              <a:buNone/>
              <a:defRPr/>
            </a:pPr>
            <a:r>
              <a:rPr lang="zh-CN" altLang="en-US" sz="1000" dirty="0" smtClean="0">
                <a:latin typeface="宋体" pitchFamily="2" charset="-122"/>
              </a:rPr>
              <a:t>  </a:t>
            </a:r>
            <a:r>
              <a:rPr lang="en-US" altLang="zh-CN" sz="1000" dirty="0" smtClean="0">
                <a:latin typeface="宋体" pitchFamily="2" charset="-122"/>
              </a:rPr>
              <a:t>- </a:t>
            </a:r>
            <a:r>
              <a:rPr lang="zh-CN" altLang="en-US" sz="1000" dirty="0" smtClean="0">
                <a:latin typeface="宋体" pitchFamily="2" charset="-122"/>
              </a:rPr>
              <a:t>阿西莫司</a:t>
            </a:r>
            <a:r>
              <a:rPr lang="en-US" altLang="zh-CN" sz="1000" dirty="0" smtClean="0">
                <a:latin typeface="宋体" pitchFamily="2" charset="-122"/>
              </a:rPr>
              <a:t>0.25g/</a:t>
            </a:r>
            <a:r>
              <a:rPr lang="zh-CN" altLang="en-US" sz="1000" dirty="0" smtClean="0">
                <a:latin typeface="宋体" pitchFamily="2" charset="-122"/>
              </a:rPr>
              <a:t>次，</a:t>
            </a:r>
            <a:r>
              <a:rPr lang="en-US" altLang="zh-CN" sz="1000" dirty="0" smtClean="0">
                <a:latin typeface="宋体" pitchFamily="2" charset="-122"/>
              </a:rPr>
              <a:t>2~3</a:t>
            </a:r>
            <a:r>
              <a:rPr lang="zh-CN" altLang="en-US" sz="1000" dirty="0" smtClean="0">
                <a:latin typeface="宋体" pitchFamily="2" charset="-122"/>
              </a:rPr>
              <a:t>次</a:t>
            </a:r>
            <a:r>
              <a:rPr lang="en-US" altLang="zh-CN" sz="1000" dirty="0" smtClean="0">
                <a:latin typeface="宋体" pitchFamily="2" charset="-122"/>
              </a:rPr>
              <a:t>/d</a:t>
            </a:r>
            <a:r>
              <a:rPr lang="zh-CN" altLang="en-US" sz="1000" dirty="0" smtClean="0">
                <a:latin typeface="宋体" pitchFamily="2" charset="-122"/>
              </a:rPr>
              <a:t>，饭后服用</a:t>
            </a:r>
            <a:endParaRPr lang="en-US" altLang="zh-CN" sz="1000" dirty="0" smtClean="0">
              <a:latin typeface="宋体" pitchFamily="2" charset="-122"/>
            </a:endParaRPr>
          </a:p>
          <a:p>
            <a:pPr marL="342900" indent="-342900" algn="just">
              <a:spcBef>
                <a:spcPct val="20000"/>
              </a:spcBef>
              <a:buClr>
                <a:schemeClr val="accent2"/>
              </a:buClr>
              <a:buSzPct val="80000"/>
              <a:defRPr/>
            </a:pPr>
            <a:r>
              <a:rPr lang="zh-CN" altLang="en-US" sz="1000" kern="0" dirty="0" smtClean="0">
                <a:solidFill>
                  <a:srgbClr val="FF9933"/>
                </a:solidFill>
              </a:rPr>
              <a:t>副反应</a:t>
            </a:r>
          </a:p>
          <a:p>
            <a:pPr marL="742950" lvl="1" indent="-285750" algn="just">
              <a:spcBef>
                <a:spcPct val="20000"/>
              </a:spcBef>
              <a:buSzPct val="150000"/>
              <a:buFontTx/>
              <a:buChar char="•"/>
              <a:defRPr/>
            </a:pPr>
            <a:r>
              <a:rPr lang="zh-CN" altLang="en-US" sz="1000" kern="0" dirty="0" smtClean="0"/>
              <a:t>常见副反应：面部潮红、皮肤血管扩张；消化不良、胃肠胀气、腹痛和腹泻等</a:t>
            </a:r>
          </a:p>
          <a:p>
            <a:pPr marL="742950" lvl="1" indent="-285750" algn="just">
              <a:spcBef>
                <a:spcPct val="50000"/>
              </a:spcBef>
              <a:buSzPct val="150000"/>
              <a:buFontTx/>
              <a:buChar char="•"/>
              <a:defRPr/>
            </a:pPr>
            <a:r>
              <a:rPr lang="zh-CN" altLang="en-US" sz="1000" kern="0" dirty="0" smtClean="0"/>
              <a:t>严重的副反应：</a:t>
            </a:r>
          </a:p>
          <a:p>
            <a:pPr marL="1143000" lvl="2" indent="-228600" algn="just">
              <a:spcBef>
                <a:spcPct val="20000"/>
              </a:spcBef>
              <a:buClr>
                <a:schemeClr val="tx1"/>
              </a:buClr>
              <a:buFont typeface="Wingdings" pitchFamily="2" charset="2"/>
              <a:buChar char="§"/>
              <a:defRPr/>
            </a:pPr>
            <a:r>
              <a:rPr lang="zh-CN" altLang="en-US" sz="1000" kern="0" dirty="0" smtClean="0"/>
              <a:t>消化性溃疡 ；糖耐量降低；糖尿病恶化；增高血尿酸，甚至引起痛风</a:t>
            </a:r>
          </a:p>
          <a:p>
            <a:pPr>
              <a:buClr>
                <a:srgbClr val="FF6600"/>
              </a:buClr>
              <a:defRPr/>
            </a:pPr>
            <a:r>
              <a:rPr lang="zh-CN" altLang="en-US" sz="1000" dirty="0" smtClean="0"/>
              <a:t>胆酸螯合剂</a:t>
            </a:r>
            <a:r>
              <a:rPr lang="zh-CN" altLang="en-US" sz="1000" dirty="0" smtClean="0">
                <a:solidFill>
                  <a:srgbClr val="FF9933"/>
                </a:solidFill>
                <a:latin typeface="宋体" pitchFamily="2" charset="-122"/>
              </a:rPr>
              <a:t>剂量及用法：</a:t>
            </a:r>
          </a:p>
          <a:p>
            <a:pPr lvl="1">
              <a:spcBef>
                <a:spcPct val="80000"/>
              </a:spcBef>
              <a:buClr>
                <a:schemeClr val="tx1"/>
              </a:buClr>
              <a:buSzPct val="150000"/>
              <a:buFontTx/>
              <a:buChar char="•"/>
              <a:defRPr/>
            </a:pPr>
            <a:r>
              <a:rPr lang="zh-CN" altLang="en-US" sz="1000" dirty="0" smtClean="0">
                <a:latin typeface="宋体" pitchFamily="2" charset="-122"/>
              </a:rPr>
              <a:t> 考来烯胺 </a:t>
            </a:r>
            <a:r>
              <a:rPr lang="en-US" altLang="zh-CN" sz="1000" dirty="0" smtClean="0">
                <a:latin typeface="宋体" pitchFamily="2" charset="-122"/>
              </a:rPr>
              <a:t>(4g ),</a:t>
            </a:r>
            <a:r>
              <a:rPr lang="zh-CN" altLang="en-US" sz="1000" dirty="0" smtClean="0">
                <a:latin typeface="宋体" pitchFamily="2" charset="-122"/>
              </a:rPr>
              <a:t> 剂量：</a:t>
            </a:r>
            <a:r>
              <a:rPr lang="en-US" altLang="zh-CN" sz="1000" dirty="0" smtClean="0">
                <a:latin typeface="宋体" pitchFamily="2" charset="-122"/>
              </a:rPr>
              <a:t>16-24 g/</a:t>
            </a:r>
            <a:r>
              <a:rPr lang="zh-CN" altLang="en-US" sz="1000" dirty="0" smtClean="0">
                <a:latin typeface="宋体" pitchFamily="2" charset="-122"/>
              </a:rPr>
              <a:t>日</a:t>
            </a:r>
            <a:r>
              <a:rPr lang="en-US" altLang="zh-CN" sz="1000" dirty="0" smtClean="0">
                <a:latin typeface="宋体" pitchFamily="2" charset="-122"/>
              </a:rPr>
              <a:t>, </a:t>
            </a:r>
            <a:r>
              <a:rPr lang="zh-CN" altLang="en-US" sz="1000" dirty="0" smtClean="0">
                <a:latin typeface="宋体" pitchFamily="2" charset="-122"/>
              </a:rPr>
              <a:t>分  </a:t>
            </a:r>
          </a:p>
          <a:p>
            <a:pPr lvl="1">
              <a:buClr>
                <a:schemeClr val="tx1"/>
              </a:buClr>
              <a:buSzPct val="150000"/>
              <a:defRPr/>
            </a:pPr>
            <a:r>
              <a:rPr lang="en-US" altLang="zh-CN" sz="1000" dirty="0" smtClean="0">
                <a:latin typeface="宋体" pitchFamily="2" charset="-122"/>
              </a:rPr>
              <a:t>  4~6</a:t>
            </a:r>
            <a:r>
              <a:rPr lang="zh-CN" altLang="en-US" sz="1000" dirty="0" smtClean="0">
                <a:latin typeface="宋体" pitchFamily="2" charset="-122"/>
              </a:rPr>
              <a:t>次服用</a:t>
            </a:r>
            <a:r>
              <a:rPr lang="en-US" altLang="zh-CN" sz="1000" dirty="0" smtClean="0">
                <a:latin typeface="宋体" pitchFamily="2" charset="-122"/>
              </a:rPr>
              <a:t> </a:t>
            </a:r>
          </a:p>
          <a:p>
            <a:pPr lvl="1">
              <a:spcBef>
                <a:spcPct val="80000"/>
              </a:spcBef>
              <a:buClr>
                <a:schemeClr val="tx1"/>
              </a:buClr>
              <a:buSzPct val="150000"/>
              <a:buFontTx/>
              <a:buChar char="•"/>
              <a:defRPr/>
            </a:pPr>
            <a:r>
              <a:rPr lang="zh-CN" altLang="en-US" sz="1000" dirty="0" smtClean="0">
                <a:latin typeface="宋体" pitchFamily="2" charset="-122"/>
              </a:rPr>
              <a:t> 考来替泊 </a:t>
            </a:r>
            <a:r>
              <a:rPr lang="en-US" altLang="zh-CN" sz="1000" dirty="0" smtClean="0">
                <a:latin typeface="宋体" pitchFamily="2" charset="-122"/>
              </a:rPr>
              <a:t>( 5g ), </a:t>
            </a:r>
            <a:r>
              <a:rPr lang="zh-CN" altLang="en-US" sz="1000" dirty="0" smtClean="0">
                <a:latin typeface="宋体" pitchFamily="2" charset="-122"/>
              </a:rPr>
              <a:t>剂量：</a:t>
            </a:r>
            <a:r>
              <a:rPr lang="en-US" altLang="zh-CN" sz="1000" dirty="0" smtClean="0">
                <a:latin typeface="宋体" pitchFamily="2" charset="-122"/>
              </a:rPr>
              <a:t>20-30 g/</a:t>
            </a:r>
            <a:r>
              <a:rPr lang="zh-CN" altLang="en-US" sz="1000" dirty="0" smtClean="0">
                <a:latin typeface="宋体" pitchFamily="2" charset="-122"/>
              </a:rPr>
              <a:t>日</a:t>
            </a:r>
            <a:r>
              <a:rPr lang="en-US" altLang="zh-CN" sz="1000" dirty="0" smtClean="0">
                <a:latin typeface="宋体" pitchFamily="2" charset="-122"/>
              </a:rPr>
              <a:t>, </a:t>
            </a:r>
            <a:r>
              <a:rPr lang="zh-CN" altLang="en-US" sz="1000" dirty="0" smtClean="0">
                <a:latin typeface="宋体" pitchFamily="2" charset="-122"/>
              </a:rPr>
              <a:t>分</a:t>
            </a:r>
          </a:p>
          <a:p>
            <a:pPr lvl="1">
              <a:buClr>
                <a:schemeClr val="tx1"/>
              </a:buClr>
              <a:buSzPct val="150000"/>
              <a:defRPr/>
            </a:pPr>
            <a:r>
              <a:rPr lang="en-US" altLang="zh-CN" sz="1000" dirty="0" smtClean="0">
                <a:latin typeface="宋体" pitchFamily="2" charset="-122"/>
              </a:rPr>
              <a:t>  2</a:t>
            </a:r>
            <a:r>
              <a:rPr lang="zh-CN" altLang="en-US" sz="1000" dirty="0" smtClean="0">
                <a:latin typeface="宋体" pitchFamily="2" charset="-122"/>
              </a:rPr>
              <a:t>剂服用</a:t>
            </a:r>
          </a:p>
          <a:p>
            <a:pPr>
              <a:buClr>
                <a:srgbClr val="FF6600"/>
              </a:buClr>
              <a:defRPr/>
            </a:pPr>
            <a:r>
              <a:rPr lang="zh-CN" altLang="en-US" sz="1000" dirty="0" smtClean="0">
                <a:solidFill>
                  <a:srgbClr val="FF9933"/>
                </a:solidFill>
                <a:latin typeface="宋体" pitchFamily="2" charset="-122"/>
              </a:rPr>
              <a:t>主要不良反应</a:t>
            </a:r>
          </a:p>
          <a:p>
            <a:pPr lvl="1">
              <a:spcBef>
                <a:spcPct val="80000"/>
              </a:spcBef>
              <a:buClr>
                <a:schemeClr val="tx1"/>
              </a:buClr>
              <a:buSzPct val="150000"/>
              <a:buFontTx/>
              <a:buChar char="•"/>
              <a:defRPr/>
            </a:pPr>
            <a:r>
              <a:rPr lang="zh-CN" altLang="en-US" sz="1000" dirty="0" smtClean="0">
                <a:latin typeface="宋体" pitchFamily="2" charset="-122"/>
              </a:rPr>
              <a:t>腹胀、消化不良、便秘、胃部不适</a:t>
            </a:r>
          </a:p>
          <a:p>
            <a:pPr lvl="1">
              <a:spcBef>
                <a:spcPct val="80000"/>
              </a:spcBef>
              <a:buClr>
                <a:schemeClr val="tx1"/>
              </a:buClr>
              <a:buSzPct val="150000"/>
              <a:buFontTx/>
              <a:buChar char="•"/>
              <a:defRPr/>
            </a:pPr>
            <a:r>
              <a:rPr lang="zh-CN" altLang="en-US" sz="1000" dirty="0" smtClean="0">
                <a:latin typeface="宋体" pitchFamily="2" charset="-122"/>
              </a:rPr>
              <a:t>干扰华法林、叶酸、他汀类、贝特类和脂</a:t>
            </a:r>
          </a:p>
          <a:p>
            <a:pPr lvl="1">
              <a:spcBef>
                <a:spcPct val="80000"/>
              </a:spcBef>
              <a:buClr>
                <a:schemeClr val="tx1"/>
              </a:buClr>
              <a:buSzPct val="150000"/>
              <a:buFontTx/>
              <a:buChar char="•"/>
              <a:defRPr/>
            </a:pPr>
            <a:r>
              <a:rPr lang="zh-CN" altLang="en-US" sz="1000" dirty="0" smtClean="0">
                <a:latin typeface="宋体" pitchFamily="2" charset="-122"/>
              </a:rPr>
              <a:t>溶性维生素等的吸收</a:t>
            </a:r>
          </a:p>
          <a:p>
            <a:pPr>
              <a:defRPr/>
            </a:pPr>
            <a:endParaRPr kumimoji="0" lang="zh-CN" altLang="en-US" dirty="0" smtClean="0">
              <a:latin typeface="宋体" pitchFamily="2" charset="-122"/>
            </a:endParaRPr>
          </a:p>
          <a:p>
            <a:pPr algn="just">
              <a:spcBef>
                <a:spcPct val="80000"/>
              </a:spcBef>
              <a:defRPr/>
            </a:pPr>
            <a:endParaRPr lang="zh-CN" altLang="en-US" sz="1000" dirty="0" smtClean="0"/>
          </a:p>
          <a:p>
            <a:pPr algn="just">
              <a:spcBef>
                <a:spcPct val="80000"/>
              </a:spcBef>
              <a:buFont typeface="Wingdings" pitchFamily="2" charset="2"/>
              <a:buNone/>
              <a:defRPr/>
            </a:pPr>
            <a:endParaRPr lang="zh-CN" altLang="en-US" sz="1000" dirty="0" smtClean="0">
              <a:latin typeface="宋体" pitchFamily="2" charset="-122"/>
            </a:endParaRPr>
          </a:p>
          <a:p>
            <a:pPr lvl="2" algn="just">
              <a:lnSpc>
                <a:spcPct val="140000"/>
              </a:lnSpc>
              <a:buFontTx/>
              <a:buChar char="-"/>
              <a:defRPr/>
            </a:pPr>
            <a:endParaRPr lang="zh-CN" altLang="en-US" sz="900" dirty="0" smtClean="0">
              <a:latin typeface="宋体" pitchFamily="2" charset="-122"/>
            </a:endParaRPr>
          </a:p>
          <a:p>
            <a:pPr>
              <a:defRPr/>
            </a:pPr>
            <a:endParaRPr lang="zh-CN" altLang="en-US" sz="900" dirty="0"/>
          </a:p>
        </p:txBody>
      </p:sp>
      <p:sp>
        <p:nvSpPr>
          <p:cNvPr id="87044" name="灯片编号占位符 3"/>
          <p:cNvSpPr>
            <a:spLocks noGrp="1"/>
          </p:cNvSpPr>
          <p:nvPr>
            <p:ph type="sldNum" sz="quarter" idx="5"/>
          </p:nvPr>
        </p:nvSpPr>
        <p:spPr>
          <a:noFill/>
        </p:spPr>
        <p:txBody>
          <a:bodyPr/>
          <a:lstStyle/>
          <a:p>
            <a:fld id="{11B03D2F-7E66-4D73-8BB0-657B8D068F3B}" type="slidenum">
              <a:rPr lang="en-US" altLang="zh-CN" smtClean="0"/>
              <a:pPr/>
              <a:t>19</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43000" y="685800"/>
            <a:ext cx="4573588" cy="3429000"/>
          </a:xfrm>
          <a:ln/>
        </p:spPr>
      </p:sp>
      <p:sp>
        <p:nvSpPr>
          <p:cNvPr id="59395" name="Rectangle 3"/>
          <p:cNvSpPr>
            <a:spLocks noGrp="1" noChangeArrowheads="1"/>
          </p:cNvSpPr>
          <p:nvPr>
            <p:ph type="body" idx="1"/>
          </p:nvPr>
        </p:nvSpPr>
        <p:spPr>
          <a:xfrm>
            <a:off x="914400" y="4343400"/>
            <a:ext cx="5029200" cy="4114800"/>
          </a:xfrm>
          <a:noFill/>
          <a:ln/>
        </p:spPr>
        <p:txBody>
          <a:bodyPr/>
          <a:lstStyle/>
          <a:p>
            <a:r>
              <a:rPr lang="zh-CN" altLang="en-US" smtClean="0">
                <a:latin typeface="Arial" pitchFamily="34" charset="0"/>
              </a:rPr>
              <a:t>实验室检查未查，门诊医生经常发生的问题，看病不做化验。</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3000" y="685800"/>
            <a:ext cx="4573588" cy="3429000"/>
          </a:xfrm>
          <a:ln/>
        </p:spPr>
      </p:sp>
      <p:sp>
        <p:nvSpPr>
          <p:cNvPr id="63491" name="Rectangle 3"/>
          <p:cNvSpPr>
            <a:spLocks noGrp="1" noChangeArrowheads="1"/>
          </p:cNvSpPr>
          <p:nvPr>
            <p:ph type="body" idx="1"/>
          </p:nvPr>
        </p:nvSpPr>
        <p:spPr>
          <a:xfrm>
            <a:off x="914400" y="4343400"/>
            <a:ext cx="5029200" cy="4114800"/>
          </a:xfrm>
          <a:noFill/>
          <a:ln/>
        </p:spPr>
        <p:txBody>
          <a:bodyPr/>
          <a:lstStyle/>
          <a:p>
            <a:r>
              <a:rPr lang="en-US" altLang="zh-CN" smtClean="0">
                <a:latin typeface="Arial" pitchFamily="34" charset="0"/>
              </a:rPr>
              <a:t>2007</a:t>
            </a:r>
            <a:r>
              <a:rPr lang="zh-CN" altLang="en-US" smtClean="0">
                <a:latin typeface="Arial" pitchFamily="34" charset="0"/>
              </a:rPr>
              <a:t>年，世界卫生组织（</a:t>
            </a:r>
            <a:r>
              <a:rPr lang="en-US" altLang="zh-CN" smtClean="0">
                <a:latin typeface="Arial" pitchFamily="34" charset="0"/>
              </a:rPr>
              <a:t>WHO</a:t>
            </a:r>
            <a:r>
              <a:rPr lang="zh-CN" altLang="en-US" smtClean="0">
                <a:latin typeface="Arial" pitchFamily="34" charset="0"/>
              </a:rPr>
              <a:t>）公布了新的心血管疾病预防指南。在该指南中，有关降脂治疗的部分明确提出，降脂药物要长期使用，</a:t>
            </a:r>
            <a:r>
              <a:rPr lang="zh-CN" altLang="en-US" b="1" smtClean="0">
                <a:latin typeface="Arial" pitchFamily="34" charset="0"/>
              </a:rPr>
              <a:t>直至终生。</a:t>
            </a:r>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9E0BE477-333C-4F91-87D7-A3B6160CD65B}" type="slidenum">
              <a:rPr lang="en-US" altLang="zh-CN" smtClean="0">
                <a:latin typeface="Arial" pitchFamily="34" charset="0"/>
              </a:rPr>
              <a:pPr/>
              <a:t>29</a:t>
            </a:fld>
            <a:endParaRPr lang="en-US" altLang="zh-CN"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1413" y="685800"/>
            <a:ext cx="4573587" cy="3429000"/>
          </a:xfrm>
          <a:ln/>
        </p:spPr>
      </p:sp>
      <p:sp>
        <p:nvSpPr>
          <p:cNvPr id="64515" name="Rectangle 3"/>
          <p:cNvSpPr>
            <a:spLocks noGrp="1" noChangeArrowheads="1"/>
          </p:cNvSpPr>
          <p:nvPr>
            <p:ph type="body" idx="1"/>
          </p:nvPr>
        </p:nvSpPr>
        <p:spPr>
          <a:noFill/>
          <a:ln/>
        </p:spPr>
        <p:txBody>
          <a:bodyPr/>
          <a:lstStyle/>
          <a:p>
            <a:r>
              <a:rPr lang="zh-CN" altLang="en-US" smtClean="0">
                <a:latin typeface="Arial" pitchFamily="34" charset="0"/>
              </a:rPr>
              <a:t>荟萃分析也显示：他汀治疗时间越长，</a:t>
            </a:r>
            <a:r>
              <a:rPr lang="en-US" altLang="zh-CN" smtClean="0">
                <a:latin typeface="Arial" pitchFamily="34" charset="0"/>
              </a:rPr>
              <a:t>LDL-C</a:t>
            </a:r>
            <a:r>
              <a:rPr lang="zh-CN" altLang="en-US" smtClean="0">
                <a:latin typeface="Arial" pitchFamily="34" charset="0"/>
              </a:rPr>
              <a:t>降低幅度越大，心脏事件减少越多。</a:t>
            </a:r>
          </a:p>
          <a:p>
            <a:r>
              <a:rPr lang="zh-CN" altLang="en-US" smtClean="0">
                <a:latin typeface="Arial" pitchFamily="34" charset="0"/>
              </a:rPr>
              <a:t>该图荟萃了</a:t>
            </a:r>
            <a:r>
              <a:rPr lang="en-US" altLang="zh-CN" smtClean="0">
                <a:latin typeface="Arial" pitchFamily="34" charset="0"/>
              </a:rPr>
              <a:t>58</a:t>
            </a:r>
            <a:r>
              <a:rPr lang="zh-CN" altLang="en-US" smtClean="0">
                <a:latin typeface="Arial" pitchFamily="34" charset="0"/>
              </a:rPr>
              <a:t>项使用降脂治疗减少缺血性心脏事件的大型研究，入选患者</a:t>
            </a:r>
            <a:r>
              <a:rPr lang="en-US" altLang="zh-CN" smtClean="0">
                <a:latin typeface="Arial" pitchFamily="34" charset="0"/>
              </a:rPr>
              <a:t>14</a:t>
            </a:r>
            <a:r>
              <a:rPr lang="zh-CN" altLang="en-US" smtClean="0">
                <a:latin typeface="Arial" pitchFamily="34" charset="0"/>
              </a:rPr>
              <a:t>万，评估</a:t>
            </a:r>
            <a:r>
              <a:rPr lang="en-US" altLang="zh-CN" smtClean="0">
                <a:latin typeface="Arial" pitchFamily="34" charset="0"/>
              </a:rPr>
              <a:t>LDL-C</a:t>
            </a:r>
            <a:r>
              <a:rPr lang="zh-CN" altLang="en-US" smtClean="0">
                <a:latin typeface="Arial" pitchFamily="34" charset="0"/>
              </a:rPr>
              <a:t>降低幅度、疗程长短和缺血性心脏事件发生率的关系。结果显示：随着治疗时间的延长，缺血性事件降低幅度越大。第</a:t>
            </a:r>
            <a:r>
              <a:rPr lang="en-US" altLang="zh-CN" smtClean="0">
                <a:latin typeface="Arial" pitchFamily="34" charset="0"/>
              </a:rPr>
              <a:t>3-5</a:t>
            </a:r>
            <a:r>
              <a:rPr lang="zh-CN" altLang="en-US" smtClean="0">
                <a:latin typeface="Arial" pitchFamily="34" charset="0"/>
              </a:rPr>
              <a:t>年时这种获益更加明显，但是，通常患者坚持不了这么长的服药时间，也就无法充分享受他汀药物带来的这种获益。另外，从降脂幅度来看，当</a:t>
            </a:r>
            <a:r>
              <a:rPr lang="en-US" altLang="zh-CN" smtClean="0">
                <a:latin typeface="Arial" pitchFamily="34" charset="0"/>
              </a:rPr>
              <a:t>LDL-C</a:t>
            </a:r>
            <a:r>
              <a:rPr lang="zh-CN" altLang="en-US" smtClean="0">
                <a:latin typeface="Arial" pitchFamily="34" charset="0"/>
              </a:rPr>
              <a:t>降幅超过</a:t>
            </a:r>
            <a:r>
              <a:rPr lang="en-US" altLang="zh-CN" smtClean="0">
                <a:latin typeface="Arial" pitchFamily="34" charset="0"/>
              </a:rPr>
              <a:t>1.5mmol/L</a:t>
            </a:r>
            <a:r>
              <a:rPr lang="zh-CN" altLang="en-US" smtClean="0">
                <a:latin typeface="Arial" pitchFamily="34" charset="0"/>
              </a:rPr>
              <a:t>时，在第</a:t>
            </a:r>
            <a:r>
              <a:rPr lang="en-US" altLang="zh-CN" smtClean="0">
                <a:latin typeface="Arial" pitchFamily="34" charset="0"/>
              </a:rPr>
              <a:t>1</a:t>
            </a:r>
            <a:r>
              <a:rPr lang="zh-CN" altLang="en-US" smtClean="0">
                <a:latin typeface="Arial" pitchFamily="34" charset="0"/>
              </a:rPr>
              <a:t>－</a:t>
            </a:r>
            <a:r>
              <a:rPr lang="en-US" altLang="zh-CN" smtClean="0">
                <a:latin typeface="Arial" pitchFamily="34" charset="0"/>
              </a:rPr>
              <a:t>2</a:t>
            </a:r>
            <a:r>
              <a:rPr lang="zh-CN" altLang="en-US" smtClean="0">
                <a:latin typeface="Arial" pitchFamily="34" charset="0"/>
              </a:rPr>
              <a:t>年，缺血性事件降低幅度就高达</a:t>
            </a:r>
            <a:r>
              <a:rPr lang="en-US" altLang="zh-CN" smtClean="0">
                <a:latin typeface="Arial" pitchFamily="34" charset="0"/>
              </a:rPr>
              <a:t>21</a:t>
            </a:r>
            <a:r>
              <a:rPr lang="zh-CN" altLang="en-US" smtClean="0">
                <a:latin typeface="Arial" pitchFamily="34" charset="0"/>
              </a:rPr>
              <a:t>％。</a:t>
            </a:r>
          </a:p>
          <a:p>
            <a:r>
              <a:rPr lang="zh-CN" altLang="en-US" smtClean="0">
                <a:latin typeface="Arial" pitchFamily="34" charset="0"/>
              </a:rPr>
              <a:t>这再次提示我们，冠心病患者降脂治疗，时间应该更长，幅度应该更大。</a:t>
            </a:r>
          </a:p>
          <a:p>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43000" y="685800"/>
            <a:ext cx="4573588" cy="3429000"/>
          </a:xfrm>
          <a:ln/>
        </p:spPr>
      </p:sp>
      <p:sp>
        <p:nvSpPr>
          <p:cNvPr id="66563" name="Rectangle 3"/>
          <p:cNvSpPr>
            <a:spLocks noGrp="1" noChangeArrowheads="1"/>
          </p:cNvSpPr>
          <p:nvPr>
            <p:ph type="body" idx="1"/>
          </p:nvPr>
        </p:nvSpPr>
        <p:spPr>
          <a:xfrm>
            <a:off x="914400" y="4343400"/>
            <a:ext cx="5029200" cy="4114800"/>
          </a:xfrm>
          <a:noFill/>
          <a:ln/>
        </p:spPr>
        <p:txBody>
          <a:bodyPr/>
          <a:lstStyle/>
          <a:p>
            <a:r>
              <a:rPr lang="zh-CN" altLang="en-US" smtClean="0">
                <a:latin typeface="Arial" pitchFamily="34" charset="0"/>
              </a:rPr>
              <a:t>社区的高危患者随着动脉粥样硬化斑块的进展会发生急性事件，在</a:t>
            </a:r>
            <a:r>
              <a:rPr lang="en-US" altLang="zh-CN" smtClean="0">
                <a:latin typeface="Arial" pitchFamily="34" charset="0"/>
              </a:rPr>
              <a:t>3</a:t>
            </a:r>
            <a:r>
              <a:rPr lang="zh-CN" altLang="en-US" smtClean="0">
                <a:latin typeface="Arial" pitchFamily="34" charset="0"/>
              </a:rPr>
              <a:t>级医院急性事件控制后又会回到社区进行出院后的管理，在社区的高危患者和在</a:t>
            </a:r>
            <a:r>
              <a:rPr lang="en-US" altLang="zh-CN" smtClean="0">
                <a:latin typeface="Arial" pitchFamily="34" charset="0"/>
              </a:rPr>
              <a:t>3</a:t>
            </a:r>
            <a:r>
              <a:rPr lang="zh-CN" altLang="en-US" smtClean="0">
                <a:latin typeface="Arial" pitchFamily="34" charset="0"/>
              </a:rPr>
              <a:t>级医院的发生急性事件的患者其实就是动脉粥样硬化性疾病不同阶段的表现</a:t>
            </a:r>
            <a:r>
              <a:rPr lang="en-US" altLang="zh-CN" smtClean="0">
                <a:latin typeface="Arial" pitchFamily="34" charset="0"/>
              </a:rPr>
              <a:t>---</a:t>
            </a:r>
            <a:r>
              <a:rPr lang="zh-CN" altLang="en-US" smtClean="0">
                <a:latin typeface="Arial" pitchFamily="34" charset="0"/>
              </a:rPr>
              <a:t>炎症急性和慢性状态，对于社区医生来说我们的任务就是将高危患者控制在慢性稳定期，减少急性事件的发生。这也是长期管理慢性疾病的意义所在。长期的他汀治疗可以帮助我们社区医生管理高危患者预防急性事件</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zh-CN" altLang="en-US" smtClean="0"/>
              <a:t>血脂异常在社区管理：从四个方面探讨。依据中国成人血脂异常防治指南</a:t>
            </a:r>
            <a:r>
              <a:rPr lang="en-US" altLang="zh-CN" smtClean="0"/>
              <a:t>2007</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r>
              <a:rPr lang="zh-CN" altLang="zh-CN" dirty="0" smtClean="0">
                <a:latin typeface="+mn-lt"/>
              </a:rPr>
              <a:t>阿托伐他汀（立普妥）的肌肉安全性被大量研究所证实。对</a:t>
            </a:r>
            <a:r>
              <a:rPr lang="en-US" altLang="zh-CN" dirty="0" smtClean="0">
                <a:latin typeface="+mn-lt"/>
              </a:rPr>
              <a:t>44</a:t>
            </a:r>
            <a:r>
              <a:rPr lang="zh-CN" altLang="zh-CN" dirty="0" smtClean="0">
                <a:latin typeface="+mn-lt"/>
              </a:rPr>
              <a:t>项阿托伐他汀高质量研究，共</a:t>
            </a:r>
            <a:r>
              <a:rPr lang="en-US" altLang="zh-CN" dirty="0" smtClean="0">
                <a:latin typeface="+mn-lt"/>
              </a:rPr>
              <a:t> 16,495</a:t>
            </a:r>
            <a:r>
              <a:rPr lang="zh-CN" altLang="zh-CN" dirty="0" smtClean="0">
                <a:latin typeface="+mn-lt"/>
              </a:rPr>
              <a:t>名患者的回顾性分析显示</a:t>
            </a:r>
            <a:r>
              <a:rPr lang="en-US" altLang="zh-CN" dirty="0" smtClean="0">
                <a:latin typeface="+mn-lt"/>
              </a:rPr>
              <a:t>8</a:t>
            </a:r>
            <a:r>
              <a:rPr lang="zh-CN" altLang="zh-CN" dirty="0" smtClean="0">
                <a:latin typeface="+mn-lt"/>
              </a:rPr>
              <a:t>，阿托伐他汀肌肉安全性良好。阿托伐他汀最常见的肌肉不良反应为肌痛。在所有</a:t>
            </a:r>
            <a:r>
              <a:rPr lang="en-US" altLang="zh-CN" dirty="0" smtClean="0">
                <a:latin typeface="+mn-lt"/>
              </a:rPr>
              <a:t>44</a:t>
            </a:r>
            <a:r>
              <a:rPr lang="zh-CN" altLang="zh-CN" dirty="0" smtClean="0">
                <a:latin typeface="+mn-lt"/>
              </a:rPr>
              <a:t>项研究中，无治疗相关的肌病和横纹肌溶解病例发生，仅</a:t>
            </a:r>
            <a:r>
              <a:rPr lang="en-US" altLang="zh-CN" dirty="0" smtClean="0">
                <a:latin typeface="+mn-lt"/>
              </a:rPr>
              <a:t>1</a:t>
            </a:r>
            <a:r>
              <a:rPr lang="zh-CN" altLang="zh-CN" dirty="0" smtClean="0">
                <a:latin typeface="+mn-lt"/>
              </a:rPr>
              <a:t>例患者</a:t>
            </a:r>
            <a:r>
              <a:rPr lang="en-US" altLang="zh-CN" dirty="0" smtClean="0">
                <a:latin typeface="+mn-lt"/>
              </a:rPr>
              <a:t>CK</a:t>
            </a:r>
            <a:r>
              <a:rPr lang="zh-CN" altLang="zh-CN" dirty="0" smtClean="0">
                <a:latin typeface="+mn-lt"/>
              </a:rPr>
              <a:t>升高</a:t>
            </a:r>
            <a:r>
              <a:rPr lang="en-US" altLang="zh-CN" dirty="0" smtClean="0">
                <a:latin typeface="+mn-lt"/>
              </a:rPr>
              <a:t>&gt;10×ULN</a:t>
            </a:r>
            <a:r>
              <a:rPr lang="zh-CN" altLang="zh-CN" dirty="0" smtClean="0">
                <a:latin typeface="+mn-lt"/>
              </a:rPr>
              <a:t>，且不伴肌肉症状。</a:t>
            </a:r>
            <a:endParaRPr lang="zh-CN" altLang="en-US" dirty="0"/>
          </a:p>
        </p:txBody>
      </p:sp>
      <p:sp>
        <p:nvSpPr>
          <p:cNvPr id="74756" name="灯片编号占位符 3"/>
          <p:cNvSpPr>
            <a:spLocks noGrp="1"/>
          </p:cNvSpPr>
          <p:nvPr>
            <p:ph type="sldNum" sz="quarter" idx="5"/>
          </p:nvPr>
        </p:nvSpPr>
        <p:spPr>
          <a:noFill/>
        </p:spPr>
        <p:txBody>
          <a:bodyPr/>
          <a:lstStyle/>
          <a:p>
            <a:fld id="{DB3FECFC-72B7-4F96-A568-20A33E67CAD0}" type="slidenum">
              <a:rPr lang="zh-CN" altLang="en-US" smtClean="0">
                <a:latin typeface="Arial" pitchFamily="34" charset="0"/>
              </a:rPr>
              <a:pPr/>
              <a:t>41</a:t>
            </a:fld>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p:spPr>
        <p:txBody>
          <a:bodyPr/>
          <a:lstStyle/>
          <a:p>
            <a:endParaRPr lang="zh-CN" altLang="en-US" smtClean="0"/>
          </a:p>
        </p:txBody>
      </p:sp>
      <p:sp>
        <p:nvSpPr>
          <p:cNvPr id="81924" name="灯片编号占位符 3"/>
          <p:cNvSpPr>
            <a:spLocks noGrp="1"/>
          </p:cNvSpPr>
          <p:nvPr>
            <p:ph type="sldNum" sz="quarter" idx="5"/>
          </p:nvPr>
        </p:nvSpPr>
        <p:spPr>
          <a:noFill/>
        </p:spPr>
        <p:txBody>
          <a:bodyPr/>
          <a:lstStyle/>
          <a:p>
            <a:fld id="{BCB73BBE-B6FF-458E-BAD0-32884D84E4D4}" type="slidenum">
              <a:rPr lang="en-US" altLang="zh-CN" smtClean="0"/>
              <a:pPr/>
              <a:t>4</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zh-CN" altLang="en-US" smtClean="0"/>
              <a:t>血脂异常在社区管理：从四个方面探讨。依据中国成人血脂异常防治指南</a:t>
            </a:r>
            <a:r>
              <a:rPr lang="en-US" altLang="zh-CN" smtClean="0"/>
              <a:t>2007</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p:spPr>
        <p:txBody>
          <a:bodyPr/>
          <a:lstStyle/>
          <a:p>
            <a:endParaRPr lang="zh-CN" altLang="en-US" smtClean="0"/>
          </a:p>
        </p:txBody>
      </p:sp>
      <p:sp>
        <p:nvSpPr>
          <p:cNvPr id="81924" name="灯片编号占位符 3"/>
          <p:cNvSpPr>
            <a:spLocks noGrp="1"/>
          </p:cNvSpPr>
          <p:nvPr>
            <p:ph type="sldNum" sz="quarter" idx="5"/>
          </p:nvPr>
        </p:nvSpPr>
        <p:spPr>
          <a:noFill/>
        </p:spPr>
        <p:txBody>
          <a:bodyPr/>
          <a:lstStyle/>
          <a:p>
            <a:fld id="{BCB73BBE-B6FF-458E-BAD0-32884D84E4D4}" type="slidenum">
              <a:rPr lang="en-US" altLang="zh-CN" smtClean="0"/>
              <a:pPr/>
              <a:t>6</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zh-CN" altLang="en-US" smtClean="0"/>
              <a:t>血脂异常在社区管理：从四个方面探讨。依据中国成人血脂异常防治指南</a:t>
            </a:r>
            <a:r>
              <a:rPr lang="en-US" altLang="zh-CN" smtClean="0"/>
              <a:t>2007</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zh-CN" altLang="en-US" smtClean="0"/>
              <a:t>血脂异常在社区管理：从四个方面探讨。依据中国成人血脂异常防治指南</a:t>
            </a:r>
            <a:r>
              <a:rPr lang="en-US" altLang="zh-CN" smtClean="0"/>
              <a:t>2007</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3000" y="685800"/>
            <a:ext cx="4573588" cy="3429000"/>
          </a:xfrm>
          <a:ln/>
        </p:spPr>
      </p:sp>
      <p:sp>
        <p:nvSpPr>
          <p:cNvPr id="61443" name="Rectangle 3"/>
          <p:cNvSpPr>
            <a:spLocks noGrp="1" noChangeArrowheads="1"/>
          </p:cNvSpPr>
          <p:nvPr>
            <p:ph type="body" idx="1"/>
          </p:nvPr>
        </p:nvSpPr>
        <p:spPr>
          <a:noFill/>
          <a:ln/>
        </p:spPr>
        <p:txBody>
          <a:bodyPr/>
          <a:lstStyle/>
          <a:p>
            <a:endParaRPr lang="zh-CN" altLang="en-US" smtClean="0">
              <a:latin typeface="Arial" pitchFamily="34" charset="0"/>
            </a:endParaRPr>
          </a:p>
          <a:p>
            <a:r>
              <a:rPr lang="zh-CN" altLang="en-US" smtClean="0">
                <a:latin typeface="Arial" pitchFamily="34" charset="0"/>
              </a:rPr>
              <a:t>作为粥样硬化斑块核心物质的胆固醇，</a:t>
            </a:r>
            <a:r>
              <a:rPr lang="en-US" altLang="zh-CN" smtClean="0">
                <a:latin typeface="Arial" pitchFamily="34" charset="0"/>
              </a:rPr>
              <a:t>70%</a:t>
            </a:r>
            <a:r>
              <a:rPr lang="zh-CN" altLang="en-US" smtClean="0">
                <a:latin typeface="Arial" pitchFamily="34" charset="0"/>
              </a:rPr>
              <a:t>是内源性合成的，其合成是个持续不断的过程，可以持续不断地为斑块的形成提供原料。其中，</a:t>
            </a:r>
            <a:r>
              <a:rPr lang="en-US" altLang="zh-CN" smtClean="0">
                <a:latin typeface="Arial" pitchFamily="34" charset="0"/>
              </a:rPr>
              <a:t>HMG-CoA</a:t>
            </a:r>
            <a:r>
              <a:rPr lang="zh-CN" altLang="en-US" smtClean="0">
                <a:latin typeface="Arial" pitchFamily="34" charset="0"/>
              </a:rPr>
              <a:t>还原酶是胆固醇合成的限速酶，它可以与</a:t>
            </a:r>
            <a:r>
              <a:rPr lang="en-US" altLang="zh-CN" smtClean="0">
                <a:latin typeface="Arial" pitchFamily="34" charset="0"/>
              </a:rPr>
              <a:t>HMG-CoA</a:t>
            </a:r>
            <a:r>
              <a:rPr lang="zh-CN" altLang="en-US" smtClean="0">
                <a:latin typeface="Arial" pitchFamily="34" charset="0"/>
              </a:rPr>
              <a:t>结合，将</a:t>
            </a:r>
            <a:r>
              <a:rPr lang="en-US" altLang="zh-CN" smtClean="0">
                <a:latin typeface="Arial" pitchFamily="34" charset="0"/>
              </a:rPr>
              <a:t>HMG-CoA</a:t>
            </a:r>
            <a:r>
              <a:rPr lang="zh-CN" altLang="en-US" smtClean="0">
                <a:latin typeface="Arial" pitchFamily="34" charset="0"/>
              </a:rPr>
              <a:t>转变成胆固醇前体</a:t>
            </a:r>
            <a:r>
              <a:rPr lang="en-US" altLang="zh-CN" smtClean="0">
                <a:latin typeface="Arial" pitchFamily="34" charset="0"/>
              </a:rPr>
              <a:t>——</a:t>
            </a:r>
            <a:r>
              <a:rPr lang="zh-CN" altLang="en-US" smtClean="0">
                <a:latin typeface="Arial" pitchFamily="34" charset="0"/>
              </a:rPr>
              <a:t>甲羟戊酸，进而形成胆固醇。</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1438" y="8685213"/>
            <a:ext cx="2974975" cy="457200"/>
          </a:xfrm>
          <a:prstGeom prst="rect">
            <a:avLst/>
          </a:prstGeom>
          <a:noFill/>
          <a:ln w="9525">
            <a:noFill/>
            <a:miter lim="800000"/>
            <a:headEnd/>
            <a:tailEnd/>
          </a:ln>
        </p:spPr>
        <p:txBody>
          <a:bodyPr lIns="88679" tIns="44340" rIns="88679" bIns="44340" anchor="b"/>
          <a:lstStyle/>
          <a:p>
            <a:pPr algn="r" defTabSz="885825"/>
            <a:fld id="{92943737-D4E6-4C33-B47E-D20F837E9610}" type="slidenum">
              <a:rPr lang="zh-CN" altLang="en-US" sz="1100"/>
              <a:pPr algn="r" defTabSz="885825"/>
              <a:t>13</a:t>
            </a:fld>
            <a:endParaRPr lang="en-US" altLang="zh-CN" sz="1100"/>
          </a:p>
        </p:txBody>
      </p:sp>
      <p:sp>
        <p:nvSpPr>
          <p:cNvPr id="60419" name="Rectangle 2"/>
          <p:cNvSpPr>
            <a:spLocks noGrp="1" noRot="1" noChangeAspect="1" noChangeArrowheads="1" noTextEdit="1"/>
          </p:cNvSpPr>
          <p:nvPr>
            <p:ph type="sldImg"/>
          </p:nvPr>
        </p:nvSpPr>
        <p:spPr>
          <a:xfrm>
            <a:off x="1143000" y="685800"/>
            <a:ext cx="4570413" cy="3427413"/>
          </a:xfrm>
          <a:ln/>
        </p:spPr>
      </p:sp>
      <p:sp>
        <p:nvSpPr>
          <p:cNvPr id="60420" name="Rectangle 3"/>
          <p:cNvSpPr>
            <a:spLocks noGrp="1" noChangeArrowheads="1"/>
          </p:cNvSpPr>
          <p:nvPr>
            <p:ph type="body" idx="1"/>
          </p:nvPr>
        </p:nvSpPr>
        <p:spPr>
          <a:xfrm>
            <a:off x="687388" y="4341813"/>
            <a:ext cx="5483225" cy="4116387"/>
          </a:xfrm>
          <a:noFill/>
          <a:ln/>
        </p:spPr>
        <p:txBody>
          <a:bodyPr lIns="88679" tIns="44340" rIns="88679" bIns="44340"/>
          <a:lstStyle/>
          <a:p>
            <a:r>
              <a:rPr lang="zh-CN" altLang="en-US" smtClean="0">
                <a:latin typeface="Arial" pitchFamily="34" charset="0"/>
              </a:rPr>
              <a:t>造成病人离开人世的直接原因是心肌梗死或猝死，这毋庸置疑。但潜藏其背后的、长期存在却被人忽视的的原因，是“</a:t>
            </a:r>
            <a:r>
              <a:rPr lang="en-US" altLang="zh-CN" smtClean="0">
                <a:latin typeface="Arial" pitchFamily="34" charset="0"/>
              </a:rPr>
              <a:t>LDL-C →</a:t>
            </a:r>
            <a:r>
              <a:rPr lang="zh-CN" altLang="en-US" smtClean="0">
                <a:latin typeface="Arial" pitchFamily="34" charset="0"/>
              </a:rPr>
              <a:t>斑块→事件”链这一进展性链条。这一链条从</a:t>
            </a:r>
            <a:r>
              <a:rPr lang="en-US" altLang="zh-CN" smtClean="0">
                <a:latin typeface="Arial" pitchFamily="34" charset="0"/>
              </a:rPr>
              <a:t>LDL-C</a:t>
            </a:r>
            <a:r>
              <a:rPr lang="zh-CN" altLang="en-US" smtClean="0">
                <a:latin typeface="Arial" pitchFamily="34" charset="0"/>
              </a:rPr>
              <a:t>进入血管内皮开始启动，经过漫长的斑块形成过程，直至斑块破裂造成心肌梗死或猝死，致使悲剧在瞬间发生。</a:t>
            </a:r>
          </a:p>
          <a:p>
            <a:r>
              <a:rPr lang="zh-CN" altLang="en-US" smtClean="0">
                <a:latin typeface="Arial" pitchFamily="34" charset="0"/>
              </a:rPr>
              <a:t>俗话说“千里之堤，溃于一蚁”，如果在这一链条的早期阶段及早发现，及早干预，或许会减慢或完全阻断其进展，从而减少人间悲剧的发生。</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pic>
        <p:nvPicPr>
          <p:cNvPr id="4" name="Picture 110"/>
          <p:cNvPicPr>
            <a:picLocks noChangeAspect="1" noChangeArrowheads="1"/>
          </p:cNvPicPr>
          <p:nvPr userDrawn="1"/>
        </p:nvPicPr>
        <p:blipFill>
          <a:blip r:embed="rId2" cstate="print"/>
          <a:srcRect/>
          <a:stretch>
            <a:fillRect/>
          </a:stretch>
        </p:blipFill>
        <p:spPr bwMode="auto">
          <a:xfrm>
            <a:off x="0" y="0"/>
            <a:ext cx="5849938" cy="5876925"/>
          </a:xfrm>
          <a:prstGeom prst="rect">
            <a:avLst/>
          </a:prstGeom>
          <a:noFill/>
          <a:ln w="9525">
            <a:noFill/>
            <a:miter lim="800000"/>
            <a:headEnd/>
            <a:tailEnd/>
          </a:ln>
        </p:spPr>
      </p:pic>
      <p:sp>
        <p:nvSpPr>
          <p:cNvPr id="5" name="Freeform 97"/>
          <p:cNvSpPr>
            <a:spLocks/>
          </p:cNvSpPr>
          <p:nvPr/>
        </p:nvSpPr>
        <p:spPr bwMode="lt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bg2">
                  <a:gamma/>
                  <a:shade val="24314"/>
                  <a:invGamma/>
                </a:schemeClr>
              </a:gs>
              <a:gs pos="100000">
                <a:schemeClr val="bg2"/>
              </a:gs>
            </a:gsLst>
            <a:lin ang="0" scaled="1"/>
          </a:gradFill>
          <a:ln w="9525">
            <a:noFill/>
            <a:round/>
            <a:headEnd/>
            <a:tailEnd/>
          </a:ln>
          <a:effectLst/>
        </p:spPr>
        <p:txBody>
          <a:bodyPr/>
          <a:lstStyle/>
          <a:p>
            <a:pPr>
              <a:defRPr/>
            </a:pPr>
            <a:endParaRPr lang="zh-CN" altLang="en-US">
              <a:latin typeface="Arial" charset="0"/>
            </a:endParaRPr>
          </a:p>
        </p:txBody>
      </p:sp>
      <p:sp>
        <p:nvSpPr>
          <p:cNvPr id="6" name="Freeform 98"/>
          <p:cNvSpPr>
            <a:spLocks/>
          </p:cNvSpPr>
          <p:nvPr/>
        </p:nvSpPr>
        <p:spPr bwMode="ltGray">
          <a:xfrm>
            <a:off x="2217738" y="0"/>
            <a:ext cx="6926262" cy="6859588"/>
          </a:xfrm>
          <a:custGeom>
            <a:avLst/>
            <a:gdLst/>
            <a:ahLst/>
            <a:cxnLst>
              <a:cxn ang="0">
                <a:pos x="189" y="0"/>
              </a:cxn>
              <a:cxn ang="0">
                <a:pos x="561" y="181"/>
              </a:cxn>
              <a:cxn ang="0">
                <a:pos x="943" y="488"/>
              </a:cxn>
              <a:cxn ang="0">
                <a:pos x="1221" y="953"/>
              </a:cxn>
              <a:cxn ang="0">
                <a:pos x="1413" y="1615"/>
              </a:cxn>
              <a:cxn ang="0">
                <a:pos x="1290" y="2642"/>
              </a:cxn>
              <a:cxn ang="0">
                <a:pos x="0" y="4321"/>
              </a:cxn>
              <a:cxn ang="0">
                <a:pos x="4349" y="4321"/>
              </a:cxn>
              <a:cxn ang="0">
                <a:pos x="4363" y="0"/>
              </a:cxn>
              <a:cxn ang="0">
                <a:pos x="189" y="0"/>
              </a:cxn>
            </a:cxnLst>
            <a:rect l="0" t="0" r="r" b="b"/>
            <a:pathLst>
              <a:path w="4363" h="4321">
                <a:moveTo>
                  <a:pt x="189" y="0"/>
                </a:moveTo>
                <a:lnTo>
                  <a:pt x="561" y="181"/>
                </a:lnTo>
                <a:lnTo>
                  <a:pt x="943" y="488"/>
                </a:lnTo>
                <a:lnTo>
                  <a:pt x="1221" y="953"/>
                </a:lnTo>
                <a:lnTo>
                  <a:pt x="1413" y="1615"/>
                </a:lnTo>
                <a:lnTo>
                  <a:pt x="1290" y="2642"/>
                </a:lnTo>
                <a:lnTo>
                  <a:pt x="0" y="4321"/>
                </a:lnTo>
                <a:lnTo>
                  <a:pt x="4349" y="4321"/>
                </a:lnTo>
                <a:lnTo>
                  <a:pt x="4363" y="0"/>
                </a:lnTo>
                <a:lnTo>
                  <a:pt x="189" y="0"/>
                </a:lnTo>
                <a:close/>
              </a:path>
            </a:pathLst>
          </a:custGeom>
          <a:gradFill rotWithShape="1">
            <a:gsLst>
              <a:gs pos="0">
                <a:schemeClr val="folHlink"/>
              </a:gs>
              <a:gs pos="100000">
                <a:schemeClr val="folHlink">
                  <a:gamma/>
                  <a:tint val="3137"/>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7" name="Rectangle 99"/>
          <p:cNvSpPr>
            <a:spLocks noChangeArrowheads="1"/>
          </p:cNvSpPr>
          <p:nvPr/>
        </p:nvSpPr>
        <p:spPr bwMode="ltGray">
          <a:xfrm>
            <a:off x="4500563" y="2924175"/>
            <a:ext cx="4665662" cy="1009650"/>
          </a:xfrm>
          <a:prstGeom prst="rect">
            <a:avLst/>
          </a:prstGeom>
          <a:solidFill>
            <a:srgbClr val="006699"/>
          </a:solidFill>
          <a:ln w="9525">
            <a:noFill/>
            <a:miter lim="800000"/>
            <a:headEnd/>
            <a:tailEnd/>
          </a:ln>
        </p:spPr>
        <p:txBody>
          <a:bodyPr wrap="none" anchor="ctr"/>
          <a:lstStyle/>
          <a:p>
            <a:pPr>
              <a:defRPr/>
            </a:pPr>
            <a:endParaRPr lang="zh-CN" altLang="en-US">
              <a:latin typeface="Arial" charset="0"/>
              <a:ea typeface="宋体" pitchFamily="2" charset="-122"/>
            </a:endParaRPr>
          </a:p>
        </p:txBody>
      </p:sp>
      <p:sp>
        <p:nvSpPr>
          <p:cNvPr id="8" name="Rectangle 100"/>
          <p:cNvSpPr>
            <a:spLocks noChangeArrowheads="1"/>
          </p:cNvSpPr>
          <p:nvPr/>
        </p:nvSpPr>
        <p:spPr bwMode="gray">
          <a:xfrm>
            <a:off x="4284663" y="3933825"/>
            <a:ext cx="4875212" cy="431800"/>
          </a:xfrm>
          <a:prstGeom prst="rect">
            <a:avLst/>
          </a:prstGeom>
          <a:solidFill>
            <a:schemeClr val="hlink"/>
          </a:solidFill>
          <a:ln w="9525">
            <a:noFill/>
            <a:miter lim="800000"/>
            <a:headEnd/>
            <a:tailEnd/>
          </a:ln>
        </p:spPr>
        <p:txBody>
          <a:bodyPr wrap="none" anchor="ctr"/>
          <a:lstStyle/>
          <a:p>
            <a:pPr>
              <a:defRPr/>
            </a:pPr>
            <a:endParaRPr lang="zh-CN" altLang="en-US">
              <a:latin typeface="Arial" charset="0"/>
              <a:ea typeface="宋体" pitchFamily="2" charset="-122"/>
            </a:endParaRPr>
          </a:p>
        </p:txBody>
      </p:sp>
      <p:sp>
        <p:nvSpPr>
          <p:cNvPr id="9" name="Line 102"/>
          <p:cNvSpPr>
            <a:spLocks noChangeShapeType="1"/>
          </p:cNvSpPr>
          <p:nvPr/>
        </p:nvSpPr>
        <p:spPr bwMode="white">
          <a:xfrm>
            <a:off x="4500563" y="2924175"/>
            <a:ext cx="4643437" cy="0"/>
          </a:xfrm>
          <a:prstGeom prst="line">
            <a:avLst/>
          </a:prstGeom>
          <a:noFill/>
          <a:ln w="12700">
            <a:solidFill>
              <a:schemeClr val="bg1"/>
            </a:solidFill>
            <a:round/>
            <a:headEnd/>
            <a:tailEnd/>
          </a:ln>
        </p:spPr>
        <p:txBody>
          <a:bodyPr/>
          <a:lstStyle/>
          <a:p>
            <a:pPr>
              <a:defRPr/>
            </a:pPr>
            <a:endParaRPr lang="zh-CN" altLang="en-US">
              <a:latin typeface="Arial" charset="0"/>
            </a:endParaRPr>
          </a:p>
        </p:txBody>
      </p:sp>
      <p:sp>
        <p:nvSpPr>
          <p:cNvPr id="10" name="Line 103"/>
          <p:cNvSpPr>
            <a:spLocks noChangeShapeType="1"/>
          </p:cNvSpPr>
          <p:nvPr/>
        </p:nvSpPr>
        <p:spPr bwMode="white">
          <a:xfrm>
            <a:off x="4284663" y="3933825"/>
            <a:ext cx="4859337" cy="0"/>
          </a:xfrm>
          <a:prstGeom prst="line">
            <a:avLst/>
          </a:prstGeom>
          <a:noFill/>
          <a:ln w="12700">
            <a:solidFill>
              <a:schemeClr val="bg1"/>
            </a:solidFill>
            <a:round/>
            <a:headEnd/>
            <a:tailEnd/>
          </a:ln>
        </p:spPr>
        <p:txBody>
          <a:bodyPr/>
          <a:lstStyle/>
          <a:p>
            <a:pPr>
              <a:defRPr/>
            </a:pPr>
            <a:endParaRPr lang="zh-CN" altLang="en-US">
              <a:latin typeface="Arial" charset="0"/>
            </a:endParaRPr>
          </a:p>
        </p:txBody>
      </p:sp>
      <p:sp>
        <p:nvSpPr>
          <p:cNvPr id="11" name="Line 104"/>
          <p:cNvSpPr>
            <a:spLocks noChangeShapeType="1"/>
          </p:cNvSpPr>
          <p:nvPr/>
        </p:nvSpPr>
        <p:spPr bwMode="white">
          <a:xfrm>
            <a:off x="4284663" y="4365625"/>
            <a:ext cx="4859337" cy="0"/>
          </a:xfrm>
          <a:prstGeom prst="line">
            <a:avLst/>
          </a:prstGeom>
          <a:noFill/>
          <a:ln w="12700">
            <a:solidFill>
              <a:schemeClr val="bg1"/>
            </a:solidFill>
            <a:round/>
            <a:headEnd/>
            <a:tailEnd/>
          </a:ln>
        </p:spPr>
        <p:txBody>
          <a:bodyPr/>
          <a:lstStyle/>
          <a:p>
            <a:pPr>
              <a:defRPr/>
            </a:pPr>
            <a:endParaRPr lang="zh-CN" altLang="en-US">
              <a:latin typeface="Arial" charset="0"/>
            </a:endParaRPr>
          </a:p>
        </p:txBody>
      </p:sp>
      <p:pic>
        <p:nvPicPr>
          <p:cNvPr id="12" name="Picture 111" descr="CHC"/>
          <p:cNvPicPr>
            <a:picLocks noChangeAspect="1" noChangeArrowheads="1"/>
          </p:cNvPicPr>
          <p:nvPr userDrawn="1"/>
        </p:nvPicPr>
        <p:blipFill>
          <a:blip r:embed="rId3" cstate="print"/>
          <a:srcRect/>
          <a:stretch>
            <a:fillRect/>
          </a:stretch>
        </p:blipFill>
        <p:spPr bwMode="auto">
          <a:xfrm>
            <a:off x="7956550" y="5949950"/>
            <a:ext cx="684213" cy="611188"/>
          </a:xfrm>
          <a:prstGeom prst="rect">
            <a:avLst/>
          </a:prstGeom>
          <a:noFill/>
          <a:ln w="9525">
            <a:noFill/>
            <a:miter lim="800000"/>
            <a:headEnd/>
            <a:tailEnd/>
          </a:ln>
        </p:spPr>
      </p:pic>
      <p:sp>
        <p:nvSpPr>
          <p:cNvPr id="13" name="Freeform 113"/>
          <p:cNvSpPr>
            <a:spLocks/>
          </p:cNvSpPr>
          <p:nvPr userDrawn="1"/>
        </p:nvSpPr>
        <p:spPr bwMode="ltGray">
          <a:xfrm>
            <a:off x="-12700" y="4149725"/>
            <a:ext cx="4152900" cy="27082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solidFill>
            <a:srgbClr val="006699"/>
          </a:solidFill>
          <a:ln w="9525">
            <a:noFill/>
            <a:round/>
            <a:headEnd/>
            <a:tailEnd/>
          </a:ln>
        </p:spPr>
        <p:txBody>
          <a:bodyPr/>
          <a:lstStyle/>
          <a:p>
            <a:pPr>
              <a:defRPr/>
            </a:pPr>
            <a:endParaRPr lang="zh-CN" altLang="en-US">
              <a:latin typeface="Arial" charset="0"/>
            </a:endParaRPr>
          </a:p>
        </p:txBody>
      </p:sp>
      <p:sp>
        <p:nvSpPr>
          <p:cNvPr id="14" name="Freeform 105"/>
          <p:cNvSpPr>
            <a:spLocks/>
          </p:cNvSpPr>
          <p:nvPr/>
        </p:nvSpPr>
        <p:spPr bwMode="ltGray">
          <a:xfrm>
            <a:off x="965200" y="0"/>
            <a:ext cx="3822700" cy="6870700"/>
          </a:xfrm>
          <a:custGeom>
            <a:avLst/>
            <a:gdLst/>
            <a:ahLst/>
            <a:cxnLst>
              <a:cxn ang="0">
                <a:pos x="864" y="0"/>
              </a:cxn>
              <a:cxn ang="0">
                <a:pos x="1984" y="2576"/>
              </a:cxn>
              <a:cxn ang="0">
                <a:pos x="0" y="4320"/>
              </a:cxn>
              <a:cxn ang="0">
                <a:pos x="1208" y="4328"/>
              </a:cxn>
              <a:cxn ang="0">
                <a:pos x="2272" y="2560"/>
              </a:cxn>
              <a:cxn ang="0">
                <a:pos x="1000" y="0"/>
              </a:cxn>
              <a:cxn ang="0">
                <a:pos x="864" y="0"/>
              </a:cxn>
            </a:cxnLst>
            <a:rect l="0" t="0" r="r" b="b"/>
            <a:pathLst>
              <a:path w="2408" h="4328">
                <a:moveTo>
                  <a:pt x="864" y="0"/>
                </a:moveTo>
                <a:cubicBezTo>
                  <a:pt x="2026" y="270"/>
                  <a:pt x="2408" y="1624"/>
                  <a:pt x="1984" y="2576"/>
                </a:cubicBezTo>
                <a:cubicBezTo>
                  <a:pt x="1560" y="3528"/>
                  <a:pt x="880" y="3969"/>
                  <a:pt x="0" y="4320"/>
                </a:cubicBezTo>
                <a:lnTo>
                  <a:pt x="1208" y="4328"/>
                </a:lnTo>
                <a:cubicBezTo>
                  <a:pt x="1520" y="4072"/>
                  <a:pt x="2144" y="3336"/>
                  <a:pt x="2272" y="2560"/>
                </a:cubicBezTo>
                <a:cubicBezTo>
                  <a:pt x="2400" y="1784"/>
                  <a:pt x="2280" y="416"/>
                  <a:pt x="1000" y="0"/>
                </a:cubicBezTo>
                <a:lnTo>
                  <a:pt x="864" y="0"/>
                </a:lnTo>
                <a:close/>
              </a:path>
            </a:pathLst>
          </a:custGeom>
          <a:gradFill rotWithShape="1">
            <a:gsLst>
              <a:gs pos="0">
                <a:schemeClr val="hlink">
                  <a:gamma/>
                  <a:tint val="27451"/>
                  <a:invGamma/>
                </a:schemeClr>
              </a:gs>
              <a:gs pos="100000">
                <a:schemeClr val="hlink"/>
              </a:gs>
            </a:gsLst>
            <a:lin ang="5400000" scaled="1"/>
          </a:gradFill>
          <a:ln w="9525">
            <a:noFill/>
            <a:round/>
            <a:headEnd/>
            <a:tailEnd/>
          </a:ln>
          <a:effectLst/>
        </p:spPr>
        <p:txBody>
          <a:bodyPr/>
          <a:lstStyle/>
          <a:p>
            <a:pPr>
              <a:defRPr/>
            </a:pPr>
            <a:endParaRPr lang="zh-CN" altLang="en-US">
              <a:latin typeface="Arial" charset="0"/>
            </a:endParaRPr>
          </a:p>
        </p:txBody>
      </p:sp>
      <p:pic>
        <p:nvPicPr>
          <p:cNvPr id="15" name="Picture 114" descr="立普妥"/>
          <p:cNvPicPr>
            <a:picLocks noChangeAspect="1" noChangeArrowheads="1"/>
          </p:cNvPicPr>
          <p:nvPr userDrawn="1"/>
        </p:nvPicPr>
        <p:blipFill>
          <a:blip r:embed="rId4" cstate="print"/>
          <a:srcRect/>
          <a:stretch>
            <a:fillRect/>
          </a:stretch>
        </p:blipFill>
        <p:spPr bwMode="auto">
          <a:xfrm>
            <a:off x="6948488" y="333375"/>
            <a:ext cx="1847850" cy="530225"/>
          </a:xfrm>
          <a:prstGeom prst="rect">
            <a:avLst/>
          </a:prstGeom>
          <a:noFill/>
          <a:ln w="9525">
            <a:noFill/>
            <a:miter lim="800000"/>
            <a:headEnd/>
            <a:tailEnd/>
          </a:ln>
        </p:spPr>
      </p:pic>
      <p:pic>
        <p:nvPicPr>
          <p:cNvPr id="16" name="图片 15" descr="Final徽标.jpg"/>
          <p:cNvPicPr>
            <a:picLocks noChangeAspect="1"/>
          </p:cNvPicPr>
          <p:nvPr userDrawn="1"/>
        </p:nvPicPr>
        <p:blipFill>
          <a:blip r:embed="rId5" cstate="print"/>
          <a:stretch>
            <a:fillRect/>
          </a:stretch>
        </p:blipFill>
        <p:spPr>
          <a:xfrm>
            <a:off x="7092280" y="5805264"/>
            <a:ext cx="720080" cy="864502"/>
          </a:xfrm>
          <a:prstGeom prst="rect">
            <a:avLst/>
          </a:prstGeom>
          <a:ln>
            <a:noFill/>
          </a:ln>
          <a:effectLst>
            <a:softEdge rad="112500"/>
          </a:effectLst>
        </p:spPr>
      </p:pic>
      <p:sp>
        <p:nvSpPr>
          <p:cNvPr id="3074" name="Rectangle 2"/>
          <p:cNvSpPr>
            <a:spLocks noGrp="1" noChangeArrowheads="1"/>
          </p:cNvSpPr>
          <p:nvPr>
            <p:ph type="ctrTitle"/>
          </p:nvPr>
        </p:nvSpPr>
        <p:spPr>
          <a:xfrm>
            <a:off x="4572000" y="2924175"/>
            <a:ext cx="4572000" cy="914400"/>
          </a:xfrm>
        </p:spPr>
        <p:txBody>
          <a:bodyPr/>
          <a:lstStyle>
            <a:lvl1pPr algn="l">
              <a:defRPr sz="3600" b="0"/>
            </a:lvl1pPr>
          </a:lstStyle>
          <a:p>
            <a:r>
              <a:rPr lang="zh-CN" altLang="en-US"/>
              <a:t>单击此处编辑母版标题样式</a:t>
            </a:r>
          </a:p>
        </p:txBody>
      </p:sp>
      <p:sp>
        <p:nvSpPr>
          <p:cNvPr id="3075" name="Rectangle 3"/>
          <p:cNvSpPr>
            <a:spLocks noGrp="1" noChangeArrowheads="1"/>
          </p:cNvSpPr>
          <p:nvPr>
            <p:ph type="subTitle" idx="1"/>
          </p:nvPr>
        </p:nvSpPr>
        <p:spPr bwMode="white">
          <a:xfrm>
            <a:off x="4572000" y="3962400"/>
            <a:ext cx="4572000" cy="533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000">
                <a:solidFill>
                  <a:schemeClr val="bg1"/>
                </a:solidFill>
              </a:defRPr>
            </a:lvl1pPr>
          </a:lstStyle>
          <a:p>
            <a:r>
              <a:rPr lang="zh-CN" altLang="en-US"/>
              <a:t>单击此处编辑母版副标题样式</a:t>
            </a:r>
          </a:p>
        </p:txBody>
      </p:sp>
      <p:sp>
        <p:nvSpPr>
          <p:cNvPr id="17" name="Rectangle 74"/>
          <p:cNvSpPr>
            <a:spLocks noGrp="1" noChangeArrowheads="1"/>
          </p:cNvSpPr>
          <p:nvPr>
            <p:ph type="dt" sz="half" idx="10"/>
          </p:nvPr>
        </p:nvSpPr>
        <p:spPr>
          <a:xfrm>
            <a:off x="457200" y="6564313"/>
            <a:ext cx="2133600" cy="157162"/>
          </a:xfrm>
        </p:spPr>
        <p:txBody>
          <a:bodyPr/>
          <a:lstStyle>
            <a:lvl1pPr>
              <a:defRPr sz="1400">
                <a:solidFill>
                  <a:schemeClr val="bg1"/>
                </a:solidFill>
                <a:latin typeface="Times New Roman" pitchFamily="18" charset="0"/>
              </a:defRPr>
            </a:lvl1pPr>
          </a:lstStyle>
          <a:p>
            <a:pPr>
              <a:defRPr/>
            </a:pPr>
            <a:endParaRPr lang="en-US" altLang="zh-CN"/>
          </a:p>
        </p:txBody>
      </p:sp>
      <p:sp>
        <p:nvSpPr>
          <p:cNvPr id="18" name="Rectangle 75"/>
          <p:cNvSpPr>
            <a:spLocks noGrp="1" noChangeArrowheads="1"/>
          </p:cNvSpPr>
          <p:nvPr>
            <p:ph type="ftr" sz="quarter" idx="11"/>
          </p:nvPr>
        </p:nvSpPr>
        <p:spPr bwMode="auto">
          <a:xfrm>
            <a:off x="3124200" y="6550025"/>
            <a:ext cx="2895600" cy="1714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bg1"/>
                </a:solidFill>
                <a:latin typeface="Times New Roman" pitchFamily="18" charset="0"/>
                <a:ea typeface="宋体" pitchFamily="2" charset="-122"/>
              </a:defRPr>
            </a:lvl1pPr>
          </a:lstStyle>
          <a:p>
            <a:pPr>
              <a:defRPr/>
            </a:pPr>
            <a:endParaRPr lang="en-US" altLang="zh-CN"/>
          </a:p>
        </p:txBody>
      </p:sp>
      <p:sp>
        <p:nvSpPr>
          <p:cNvPr id="19" name="Rectangle 76"/>
          <p:cNvSpPr>
            <a:spLocks noGrp="1" noChangeArrowheads="1"/>
          </p:cNvSpPr>
          <p:nvPr>
            <p:ph type="sldNum" sz="quarter" idx="12"/>
          </p:nvPr>
        </p:nvSpPr>
        <p:spPr>
          <a:xfrm>
            <a:off x="6553200" y="6535738"/>
            <a:ext cx="2133600" cy="185737"/>
          </a:xfrm>
        </p:spPr>
        <p:txBody>
          <a:bodyPr/>
          <a:lstStyle>
            <a:lvl1pPr algn="r">
              <a:defRPr sz="1400">
                <a:solidFill>
                  <a:schemeClr val="bg1"/>
                </a:solidFill>
                <a:latin typeface="Times New Roman" pitchFamily="18" charset="0"/>
              </a:defRPr>
            </a:lvl1pPr>
          </a:lstStyle>
          <a:p>
            <a:pPr>
              <a:defRPr/>
            </a:pPr>
            <a:fld id="{44163FE9-044D-46F4-9F0C-3175C50C03F8}"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5E1F9717-C334-460B-A853-9AFCFE51FF38}" type="slidenum">
              <a:rPr lang="zh-CN" altLang="en-US"/>
              <a:pPr>
                <a:defRPr/>
              </a:pPr>
              <a:t>‹#›</a:t>
            </a:fld>
            <a:endParaRPr lang="en-US" altLang="zh-CN"/>
          </a:p>
        </p:txBody>
      </p:sp>
      <p:sp>
        <p:nvSpPr>
          <p:cNvPr id="5"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58658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03726BF8-91F3-4087-8D23-B18C074E223C}" type="slidenum">
              <a:rPr lang="zh-CN" altLang="en-US"/>
              <a:pPr>
                <a:defRPr/>
              </a:pPr>
              <a:t>‹#›</a:t>
            </a:fld>
            <a:endParaRPr lang="en-US" altLang="zh-CN"/>
          </a:p>
        </p:txBody>
      </p:sp>
      <p:sp>
        <p:nvSpPr>
          <p:cNvPr id="5"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403350" y="260350"/>
            <a:ext cx="7056438"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2C7013D9-3A88-445E-BBA5-FE9C5572FF40}" type="slidenum">
              <a:rPr lang="zh-CN" altLang="en-US"/>
              <a:pPr>
                <a:defRPr/>
              </a:pPr>
              <a:t>‹#›</a:t>
            </a:fld>
            <a:endParaRPr lang="en-US" altLang="zh-CN"/>
          </a:p>
        </p:txBody>
      </p:sp>
      <p:sp>
        <p:nvSpPr>
          <p:cNvPr id="5"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FFFFFF"/>
        </a:solidFill>
        <a:effectLst/>
      </p:bgPr>
    </p:bg>
    <p:spTree>
      <p:nvGrpSpPr>
        <p:cNvPr id="1" name=""/>
        <p:cNvGrpSpPr/>
        <p:nvPr/>
      </p:nvGrpSpPr>
      <p:grpSpPr>
        <a:xfrm>
          <a:off x="0" y="0"/>
          <a:ext cx="0" cy="0"/>
          <a:chOff x="0" y="0"/>
          <a:chExt cx="0" cy="0"/>
        </a:xfrm>
      </p:grpSpPr>
      <p:pic>
        <p:nvPicPr>
          <p:cNvPr id="3" name="图片 10" descr="指南图片.jpg"/>
          <p:cNvPicPr>
            <a:picLocks noChangeAspect="1"/>
          </p:cNvPicPr>
          <p:nvPr userDrawn="1"/>
        </p:nvPicPr>
        <p:blipFill>
          <a:blip r:embed="rId2" cstate="print"/>
          <a:srcRect l="9685" r="-3055" b="-1768"/>
          <a:stretch>
            <a:fillRect/>
          </a:stretch>
        </p:blipFill>
        <p:spPr bwMode="auto">
          <a:xfrm>
            <a:off x="0" y="0"/>
            <a:ext cx="3643313" cy="5465763"/>
          </a:xfrm>
          <a:prstGeom prst="rect">
            <a:avLst/>
          </a:prstGeom>
          <a:noFill/>
          <a:ln w="9525">
            <a:noFill/>
            <a:miter lim="800000"/>
            <a:headEnd/>
            <a:tailEnd/>
          </a:ln>
        </p:spPr>
      </p:pic>
      <p:sp>
        <p:nvSpPr>
          <p:cNvPr id="4" name="Freeform 97"/>
          <p:cNvSpPr>
            <a:spLocks/>
          </p:cNvSpPr>
          <p:nvPr/>
        </p:nvSpPr>
        <p:spPr bwMode="ltGray">
          <a:xfrm>
            <a:off x="0" y="2786063"/>
            <a:ext cx="4122738" cy="4071937"/>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bg2">
                  <a:gamma/>
                  <a:shade val="24314"/>
                  <a:invGamma/>
                </a:schemeClr>
              </a:gs>
              <a:gs pos="100000">
                <a:schemeClr val="bg2"/>
              </a:gs>
            </a:gsLst>
            <a:lin ang="0" scaled="1"/>
          </a:gradFill>
          <a:ln w="9525">
            <a:noFill/>
            <a:round/>
            <a:headEnd/>
            <a:tailEnd/>
          </a:ln>
          <a:effectLst/>
        </p:spPr>
        <p:txBody>
          <a:bodyPr/>
          <a:lstStyle/>
          <a:p>
            <a:pPr algn="ctr">
              <a:spcBef>
                <a:spcPct val="50000"/>
              </a:spcBef>
              <a:defRPr/>
            </a:pPr>
            <a:endParaRPr lang="zh-CN" altLang="en-US" sz="2400" b="1">
              <a:solidFill>
                <a:srgbClr val="000000"/>
              </a:solidFill>
              <a:latin typeface="Arial" charset="0"/>
              <a:ea typeface="黑体" pitchFamily="2" charset="-122"/>
            </a:endParaRPr>
          </a:p>
        </p:txBody>
      </p:sp>
      <p:sp>
        <p:nvSpPr>
          <p:cNvPr id="5" name="Freeform 98"/>
          <p:cNvSpPr>
            <a:spLocks/>
          </p:cNvSpPr>
          <p:nvPr/>
        </p:nvSpPr>
        <p:spPr bwMode="ltGray">
          <a:xfrm>
            <a:off x="714375" y="0"/>
            <a:ext cx="8429625" cy="6859588"/>
          </a:xfrm>
          <a:custGeom>
            <a:avLst/>
            <a:gdLst/>
            <a:ahLst/>
            <a:cxnLst>
              <a:cxn ang="0">
                <a:pos x="189" y="0"/>
              </a:cxn>
              <a:cxn ang="0">
                <a:pos x="561" y="181"/>
              </a:cxn>
              <a:cxn ang="0">
                <a:pos x="943" y="488"/>
              </a:cxn>
              <a:cxn ang="0">
                <a:pos x="1221" y="953"/>
              </a:cxn>
              <a:cxn ang="0">
                <a:pos x="1413" y="1615"/>
              </a:cxn>
              <a:cxn ang="0">
                <a:pos x="1290" y="2642"/>
              </a:cxn>
              <a:cxn ang="0">
                <a:pos x="0" y="4321"/>
              </a:cxn>
              <a:cxn ang="0">
                <a:pos x="4349" y="4321"/>
              </a:cxn>
              <a:cxn ang="0">
                <a:pos x="4363" y="0"/>
              </a:cxn>
              <a:cxn ang="0">
                <a:pos x="189" y="0"/>
              </a:cxn>
            </a:cxnLst>
            <a:rect l="0" t="0" r="r" b="b"/>
            <a:pathLst>
              <a:path w="4363" h="4321">
                <a:moveTo>
                  <a:pt x="189" y="0"/>
                </a:moveTo>
                <a:lnTo>
                  <a:pt x="561" y="181"/>
                </a:lnTo>
                <a:lnTo>
                  <a:pt x="943" y="488"/>
                </a:lnTo>
                <a:lnTo>
                  <a:pt x="1221" y="953"/>
                </a:lnTo>
                <a:lnTo>
                  <a:pt x="1413" y="1615"/>
                </a:lnTo>
                <a:lnTo>
                  <a:pt x="1290" y="2642"/>
                </a:lnTo>
                <a:lnTo>
                  <a:pt x="0" y="4321"/>
                </a:lnTo>
                <a:lnTo>
                  <a:pt x="4349" y="4321"/>
                </a:lnTo>
                <a:lnTo>
                  <a:pt x="4363" y="0"/>
                </a:lnTo>
                <a:lnTo>
                  <a:pt x="189" y="0"/>
                </a:lnTo>
                <a:close/>
              </a:path>
            </a:pathLst>
          </a:custGeom>
          <a:gradFill rotWithShape="1">
            <a:gsLst>
              <a:gs pos="0">
                <a:schemeClr val="folHlink"/>
              </a:gs>
              <a:gs pos="100000">
                <a:schemeClr val="folHlink">
                  <a:gamma/>
                  <a:tint val="3137"/>
                  <a:invGamma/>
                </a:schemeClr>
              </a:gs>
            </a:gsLst>
            <a:lin ang="5400000" scaled="1"/>
          </a:gradFill>
          <a:ln w="9525">
            <a:noFill/>
            <a:round/>
            <a:headEnd/>
            <a:tailEnd/>
          </a:ln>
          <a:effectLst/>
        </p:spPr>
        <p:txBody>
          <a:bodyPr/>
          <a:lstStyle/>
          <a:p>
            <a:pPr algn="ctr">
              <a:spcBef>
                <a:spcPct val="50000"/>
              </a:spcBef>
              <a:defRPr/>
            </a:pPr>
            <a:endParaRPr lang="zh-CN" altLang="en-US" sz="2400" b="1">
              <a:solidFill>
                <a:srgbClr val="000000"/>
              </a:solidFill>
              <a:latin typeface="Arial" charset="0"/>
              <a:ea typeface="黑体" pitchFamily="2" charset="-122"/>
            </a:endParaRPr>
          </a:p>
        </p:txBody>
      </p:sp>
      <p:sp>
        <p:nvSpPr>
          <p:cNvPr id="6" name="Rectangle 99"/>
          <p:cNvSpPr>
            <a:spLocks noChangeArrowheads="1"/>
          </p:cNvSpPr>
          <p:nvPr/>
        </p:nvSpPr>
        <p:spPr bwMode="ltGray">
          <a:xfrm>
            <a:off x="3357563" y="2214563"/>
            <a:ext cx="5808662" cy="1719262"/>
          </a:xfrm>
          <a:prstGeom prst="rect">
            <a:avLst/>
          </a:prstGeom>
          <a:solidFill>
            <a:srgbClr val="006699"/>
          </a:solidFill>
          <a:ln w="9525">
            <a:noFill/>
            <a:miter lim="800000"/>
            <a:headEnd/>
            <a:tailEnd/>
          </a:ln>
        </p:spPr>
        <p:txBody>
          <a:bodyPr wrap="none" anchor="ctr"/>
          <a:lstStyle/>
          <a:p>
            <a:pPr algn="ctr">
              <a:spcBef>
                <a:spcPct val="50000"/>
              </a:spcBef>
              <a:defRPr/>
            </a:pPr>
            <a:endParaRPr lang="zh-CN" altLang="en-US" sz="2400" b="1">
              <a:solidFill>
                <a:srgbClr val="000000"/>
              </a:solidFill>
              <a:latin typeface="Arial" charset="0"/>
              <a:ea typeface="黑体" pitchFamily="2" charset="-122"/>
            </a:endParaRPr>
          </a:p>
        </p:txBody>
      </p:sp>
      <p:sp>
        <p:nvSpPr>
          <p:cNvPr id="7" name="Rectangle 100"/>
          <p:cNvSpPr>
            <a:spLocks noChangeArrowheads="1"/>
          </p:cNvSpPr>
          <p:nvPr userDrawn="1"/>
        </p:nvSpPr>
        <p:spPr bwMode="gray">
          <a:xfrm>
            <a:off x="3143250" y="3933825"/>
            <a:ext cx="6016625" cy="709613"/>
          </a:xfrm>
          <a:prstGeom prst="rect">
            <a:avLst/>
          </a:prstGeom>
          <a:solidFill>
            <a:schemeClr val="hlink"/>
          </a:solidFill>
          <a:ln w="9525">
            <a:noFill/>
            <a:miter lim="800000"/>
            <a:headEnd/>
            <a:tailEnd/>
          </a:ln>
        </p:spPr>
        <p:txBody>
          <a:bodyPr wrap="none" anchor="ctr"/>
          <a:lstStyle/>
          <a:p>
            <a:pPr algn="ctr">
              <a:spcBef>
                <a:spcPct val="50000"/>
              </a:spcBef>
              <a:defRPr/>
            </a:pPr>
            <a:endParaRPr lang="zh-CN" altLang="en-US" sz="2400" b="1">
              <a:solidFill>
                <a:srgbClr val="000000"/>
              </a:solidFill>
              <a:latin typeface="Arial" charset="0"/>
              <a:ea typeface="黑体" pitchFamily="2" charset="-122"/>
            </a:endParaRPr>
          </a:p>
        </p:txBody>
      </p:sp>
      <p:sp>
        <p:nvSpPr>
          <p:cNvPr id="8" name="Freeform 101"/>
          <p:cNvSpPr>
            <a:spLocks/>
          </p:cNvSpPr>
          <p:nvPr/>
        </p:nvSpPr>
        <p:spPr bwMode="ltGray">
          <a:xfrm>
            <a:off x="-12700" y="2143125"/>
            <a:ext cx="3798888" cy="47148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solidFill>
            <a:srgbClr val="006699"/>
          </a:solidFill>
          <a:ln w="9525">
            <a:noFill/>
            <a:round/>
            <a:headEnd/>
            <a:tailEnd/>
          </a:ln>
        </p:spPr>
        <p:txBody>
          <a:bodyPr/>
          <a:lstStyle/>
          <a:p>
            <a:pPr>
              <a:defRPr/>
            </a:pPr>
            <a:endParaRPr lang="zh-CN" altLang="en-US">
              <a:latin typeface="Arial" charset="0"/>
            </a:endParaRPr>
          </a:p>
        </p:txBody>
      </p:sp>
      <p:sp>
        <p:nvSpPr>
          <p:cNvPr id="9" name="Line 102"/>
          <p:cNvSpPr>
            <a:spLocks noChangeShapeType="1"/>
          </p:cNvSpPr>
          <p:nvPr/>
        </p:nvSpPr>
        <p:spPr bwMode="white">
          <a:xfrm>
            <a:off x="3286125" y="2214563"/>
            <a:ext cx="5857875" cy="0"/>
          </a:xfrm>
          <a:prstGeom prst="line">
            <a:avLst/>
          </a:prstGeom>
          <a:noFill/>
          <a:ln w="12700">
            <a:solidFill>
              <a:schemeClr val="bg1"/>
            </a:solidFill>
            <a:round/>
            <a:headEnd/>
            <a:tailEnd/>
          </a:ln>
        </p:spPr>
        <p:txBody>
          <a:bodyPr/>
          <a:lstStyle/>
          <a:p>
            <a:pPr>
              <a:defRPr/>
            </a:pPr>
            <a:endParaRPr lang="zh-CN" altLang="en-US">
              <a:latin typeface="Arial" charset="0"/>
            </a:endParaRPr>
          </a:p>
        </p:txBody>
      </p:sp>
      <p:sp>
        <p:nvSpPr>
          <p:cNvPr id="10" name="Line 103"/>
          <p:cNvSpPr>
            <a:spLocks noChangeShapeType="1"/>
          </p:cNvSpPr>
          <p:nvPr/>
        </p:nvSpPr>
        <p:spPr bwMode="white">
          <a:xfrm>
            <a:off x="3357563" y="3929063"/>
            <a:ext cx="5786437" cy="4762"/>
          </a:xfrm>
          <a:prstGeom prst="line">
            <a:avLst/>
          </a:prstGeom>
          <a:noFill/>
          <a:ln w="12700">
            <a:solidFill>
              <a:schemeClr val="bg1"/>
            </a:solidFill>
            <a:round/>
            <a:headEnd/>
            <a:tailEnd/>
          </a:ln>
        </p:spPr>
        <p:txBody>
          <a:bodyPr/>
          <a:lstStyle/>
          <a:p>
            <a:pPr>
              <a:defRPr/>
            </a:pPr>
            <a:endParaRPr lang="zh-CN" altLang="en-US">
              <a:latin typeface="Arial" charset="0"/>
            </a:endParaRPr>
          </a:p>
        </p:txBody>
      </p:sp>
      <p:sp>
        <p:nvSpPr>
          <p:cNvPr id="11" name="Freeform 105"/>
          <p:cNvSpPr>
            <a:spLocks/>
          </p:cNvSpPr>
          <p:nvPr/>
        </p:nvSpPr>
        <p:spPr bwMode="ltGray">
          <a:xfrm>
            <a:off x="-571500" y="0"/>
            <a:ext cx="4214813" cy="6870700"/>
          </a:xfrm>
          <a:custGeom>
            <a:avLst/>
            <a:gdLst/>
            <a:ahLst/>
            <a:cxnLst>
              <a:cxn ang="0">
                <a:pos x="864" y="0"/>
              </a:cxn>
              <a:cxn ang="0">
                <a:pos x="1984" y="2576"/>
              </a:cxn>
              <a:cxn ang="0">
                <a:pos x="0" y="4320"/>
              </a:cxn>
              <a:cxn ang="0">
                <a:pos x="1208" y="4328"/>
              </a:cxn>
              <a:cxn ang="0">
                <a:pos x="2272" y="2560"/>
              </a:cxn>
              <a:cxn ang="0">
                <a:pos x="1000" y="0"/>
              </a:cxn>
              <a:cxn ang="0">
                <a:pos x="864" y="0"/>
              </a:cxn>
            </a:cxnLst>
            <a:rect l="0" t="0" r="r" b="b"/>
            <a:pathLst>
              <a:path w="2408" h="4328">
                <a:moveTo>
                  <a:pt x="864" y="0"/>
                </a:moveTo>
                <a:cubicBezTo>
                  <a:pt x="2026" y="270"/>
                  <a:pt x="2408" y="1624"/>
                  <a:pt x="1984" y="2576"/>
                </a:cubicBezTo>
                <a:cubicBezTo>
                  <a:pt x="1560" y="3528"/>
                  <a:pt x="880" y="3969"/>
                  <a:pt x="0" y="4320"/>
                </a:cubicBezTo>
                <a:lnTo>
                  <a:pt x="1208" y="4328"/>
                </a:lnTo>
                <a:cubicBezTo>
                  <a:pt x="1520" y="4072"/>
                  <a:pt x="2144" y="3336"/>
                  <a:pt x="2272" y="2560"/>
                </a:cubicBezTo>
                <a:cubicBezTo>
                  <a:pt x="2400" y="1784"/>
                  <a:pt x="2280" y="416"/>
                  <a:pt x="1000" y="0"/>
                </a:cubicBezTo>
                <a:lnTo>
                  <a:pt x="864" y="0"/>
                </a:lnTo>
                <a:close/>
              </a:path>
            </a:pathLst>
          </a:custGeom>
          <a:gradFill rotWithShape="1">
            <a:gsLst>
              <a:gs pos="0">
                <a:schemeClr val="hlink">
                  <a:gamma/>
                  <a:tint val="27451"/>
                  <a:invGamma/>
                </a:schemeClr>
              </a:gs>
              <a:gs pos="100000">
                <a:schemeClr val="hlink"/>
              </a:gs>
            </a:gsLst>
            <a:lin ang="5400000" scaled="1"/>
          </a:gradFill>
          <a:ln w="9525">
            <a:noFill/>
            <a:round/>
            <a:headEnd/>
            <a:tailEnd/>
          </a:ln>
          <a:effectLst/>
        </p:spPr>
        <p:txBody>
          <a:bodyPr/>
          <a:lstStyle/>
          <a:p>
            <a:pPr algn="ctr">
              <a:spcBef>
                <a:spcPct val="50000"/>
              </a:spcBef>
              <a:defRPr/>
            </a:pPr>
            <a:endParaRPr lang="zh-CN" altLang="en-US" sz="2400" b="1">
              <a:solidFill>
                <a:srgbClr val="000000"/>
              </a:solidFill>
              <a:latin typeface="Arial" charset="0"/>
              <a:ea typeface="黑体" pitchFamily="2" charset="-122"/>
            </a:endParaRPr>
          </a:p>
        </p:txBody>
      </p:sp>
      <p:sp>
        <p:nvSpPr>
          <p:cNvPr id="3074" name="Rectangle 2"/>
          <p:cNvSpPr>
            <a:spLocks noGrp="1" noChangeArrowheads="1"/>
          </p:cNvSpPr>
          <p:nvPr>
            <p:ph type="ctrTitle"/>
          </p:nvPr>
        </p:nvSpPr>
        <p:spPr>
          <a:xfrm>
            <a:off x="3500430" y="2571744"/>
            <a:ext cx="5643570" cy="914400"/>
          </a:xfrm>
        </p:spPr>
        <p:txBody>
          <a:bodyPr/>
          <a:lstStyle>
            <a:lvl1pPr algn="l">
              <a:defRPr sz="4000" b="0"/>
            </a:lvl1pPr>
          </a:lstStyle>
          <a:p>
            <a:r>
              <a:rPr lang="zh-CN" altLang="en-US" dirty="0"/>
              <a:t>单击此处编辑母版标题样式</a:t>
            </a:r>
          </a:p>
        </p:txBody>
      </p:sp>
      <p:sp>
        <p:nvSpPr>
          <p:cNvPr id="12" name="Rectangle 74"/>
          <p:cNvSpPr>
            <a:spLocks noGrp="1" noChangeArrowheads="1"/>
          </p:cNvSpPr>
          <p:nvPr>
            <p:ph type="dt" sz="half" idx="10"/>
          </p:nvPr>
        </p:nvSpPr>
        <p:spPr>
          <a:xfrm>
            <a:off x="457200" y="6564313"/>
            <a:ext cx="2133600" cy="157162"/>
          </a:xfrm>
        </p:spPr>
        <p:txBody>
          <a:bodyPr/>
          <a:lstStyle>
            <a:lvl1pPr>
              <a:defRPr sz="1400">
                <a:solidFill>
                  <a:srgbClr val="FFFFFF"/>
                </a:solidFill>
                <a:latin typeface="Times New Roman" pitchFamily="18" charset="0"/>
              </a:defRPr>
            </a:lvl1pPr>
          </a:lstStyle>
          <a:p>
            <a:pPr>
              <a:defRPr/>
            </a:pPr>
            <a:endParaRPr lang="en-US" altLang="zh-CN"/>
          </a:p>
        </p:txBody>
      </p:sp>
      <p:sp>
        <p:nvSpPr>
          <p:cNvPr id="13" name="Rectangle 75"/>
          <p:cNvSpPr>
            <a:spLocks noGrp="1" noChangeArrowheads="1"/>
          </p:cNvSpPr>
          <p:nvPr>
            <p:ph type="ftr" sz="quarter" idx="11"/>
          </p:nvPr>
        </p:nvSpPr>
        <p:spPr bwMode="auto">
          <a:xfrm>
            <a:off x="3124200" y="6550025"/>
            <a:ext cx="2895600" cy="1714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400" b="0">
                <a:solidFill>
                  <a:srgbClr val="FFFFFF"/>
                </a:solidFill>
                <a:latin typeface="Times New Roman" pitchFamily="18" charset="0"/>
                <a:ea typeface="宋体" pitchFamily="2" charset="-122"/>
              </a:defRPr>
            </a:lvl1pPr>
          </a:lstStyle>
          <a:p>
            <a:pPr>
              <a:defRPr/>
            </a:pPr>
            <a:endParaRPr lang="en-US" altLang="zh-CN"/>
          </a:p>
        </p:txBody>
      </p:sp>
      <p:sp>
        <p:nvSpPr>
          <p:cNvPr id="14" name="Rectangle 76"/>
          <p:cNvSpPr>
            <a:spLocks noGrp="1" noChangeArrowheads="1"/>
          </p:cNvSpPr>
          <p:nvPr>
            <p:ph type="sldNum" sz="quarter" idx="12"/>
          </p:nvPr>
        </p:nvSpPr>
        <p:spPr>
          <a:xfrm>
            <a:off x="6553200" y="6535738"/>
            <a:ext cx="2133600" cy="185737"/>
          </a:xfrm>
        </p:spPr>
        <p:txBody>
          <a:bodyPr/>
          <a:lstStyle>
            <a:lvl1pPr algn="r">
              <a:defRPr sz="1400">
                <a:solidFill>
                  <a:srgbClr val="FFFFFF"/>
                </a:solidFill>
                <a:latin typeface="Times New Roman" pitchFamily="18" charset="0"/>
              </a:defRPr>
            </a:lvl1pPr>
          </a:lstStyle>
          <a:p>
            <a:pPr>
              <a:defRPr/>
            </a:pPr>
            <a:fld id="{C89A9C02-2B6F-4C04-B91B-3BD02C47B203}" type="slidenum">
              <a:rPr lang="zh-CN" altLang="en-US"/>
              <a:pPr>
                <a:defRPr/>
              </a:pPr>
              <a:t>‹#›</a:t>
            </a:fld>
            <a:endParaRPr lang="en-US" altLang="zh-CN"/>
          </a:p>
        </p:txBody>
      </p:sp>
    </p:spTree>
    <p:extLst>
      <p:ext uri="{BB962C8B-B14F-4D97-AF65-F5344CB8AC3E}">
        <p14:creationId xmlns:p14="http://schemas.microsoft.com/office/powerpoint/2010/main" val="1347240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FFFFFF"/>
        </a:solidFill>
        <a:effectLst/>
      </p:bgPr>
    </p:bg>
    <p:spTree>
      <p:nvGrpSpPr>
        <p:cNvPr id="1" name=""/>
        <p:cNvGrpSpPr/>
        <p:nvPr/>
      </p:nvGrpSpPr>
      <p:grpSpPr>
        <a:xfrm>
          <a:off x="0" y="0"/>
          <a:ext cx="0" cy="0"/>
          <a:chOff x="0" y="0"/>
          <a:chExt cx="0" cy="0"/>
        </a:xfrm>
      </p:grpSpPr>
      <p:pic>
        <p:nvPicPr>
          <p:cNvPr id="3" name="图片 10" descr="指南图片.jpg"/>
          <p:cNvPicPr>
            <a:picLocks noChangeAspect="1"/>
          </p:cNvPicPr>
          <p:nvPr userDrawn="1"/>
        </p:nvPicPr>
        <p:blipFill>
          <a:blip r:embed="rId2" cstate="print"/>
          <a:srcRect l="9685" r="-3055" b="-1768"/>
          <a:stretch>
            <a:fillRect/>
          </a:stretch>
        </p:blipFill>
        <p:spPr bwMode="auto">
          <a:xfrm>
            <a:off x="0" y="0"/>
            <a:ext cx="3643313" cy="5465763"/>
          </a:xfrm>
          <a:prstGeom prst="rect">
            <a:avLst/>
          </a:prstGeom>
          <a:noFill/>
          <a:ln w="9525">
            <a:noFill/>
            <a:miter lim="800000"/>
            <a:headEnd/>
            <a:tailEnd/>
          </a:ln>
        </p:spPr>
      </p:pic>
      <p:sp>
        <p:nvSpPr>
          <p:cNvPr id="4" name="Freeform 97"/>
          <p:cNvSpPr>
            <a:spLocks/>
          </p:cNvSpPr>
          <p:nvPr/>
        </p:nvSpPr>
        <p:spPr bwMode="ltGray">
          <a:xfrm>
            <a:off x="0" y="2786063"/>
            <a:ext cx="4122738" cy="4071937"/>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bg2">
                  <a:gamma/>
                  <a:shade val="24314"/>
                  <a:invGamma/>
                </a:schemeClr>
              </a:gs>
              <a:gs pos="100000">
                <a:schemeClr val="bg2"/>
              </a:gs>
            </a:gsLst>
            <a:lin ang="0" scaled="1"/>
          </a:gradFill>
          <a:ln w="9525">
            <a:noFill/>
            <a:round/>
            <a:headEnd/>
            <a:tailEnd/>
          </a:ln>
          <a:effectLst/>
        </p:spPr>
        <p:txBody>
          <a:bodyPr/>
          <a:lstStyle/>
          <a:p>
            <a:pPr algn="ctr">
              <a:spcBef>
                <a:spcPct val="50000"/>
              </a:spcBef>
              <a:defRPr/>
            </a:pPr>
            <a:endParaRPr lang="zh-CN" altLang="en-US" sz="2400" b="1">
              <a:solidFill>
                <a:srgbClr val="000000"/>
              </a:solidFill>
              <a:latin typeface="Arial" charset="0"/>
              <a:ea typeface="黑体" pitchFamily="2" charset="-122"/>
            </a:endParaRPr>
          </a:p>
        </p:txBody>
      </p:sp>
      <p:sp>
        <p:nvSpPr>
          <p:cNvPr id="5" name="Freeform 98"/>
          <p:cNvSpPr>
            <a:spLocks/>
          </p:cNvSpPr>
          <p:nvPr/>
        </p:nvSpPr>
        <p:spPr bwMode="ltGray">
          <a:xfrm>
            <a:off x="714375" y="0"/>
            <a:ext cx="8429625" cy="6859588"/>
          </a:xfrm>
          <a:custGeom>
            <a:avLst/>
            <a:gdLst/>
            <a:ahLst/>
            <a:cxnLst>
              <a:cxn ang="0">
                <a:pos x="189" y="0"/>
              </a:cxn>
              <a:cxn ang="0">
                <a:pos x="561" y="181"/>
              </a:cxn>
              <a:cxn ang="0">
                <a:pos x="943" y="488"/>
              </a:cxn>
              <a:cxn ang="0">
                <a:pos x="1221" y="953"/>
              </a:cxn>
              <a:cxn ang="0">
                <a:pos x="1413" y="1615"/>
              </a:cxn>
              <a:cxn ang="0">
                <a:pos x="1290" y="2642"/>
              </a:cxn>
              <a:cxn ang="0">
                <a:pos x="0" y="4321"/>
              </a:cxn>
              <a:cxn ang="0">
                <a:pos x="4349" y="4321"/>
              </a:cxn>
              <a:cxn ang="0">
                <a:pos x="4363" y="0"/>
              </a:cxn>
              <a:cxn ang="0">
                <a:pos x="189" y="0"/>
              </a:cxn>
            </a:cxnLst>
            <a:rect l="0" t="0" r="r" b="b"/>
            <a:pathLst>
              <a:path w="4363" h="4321">
                <a:moveTo>
                  <a:pt x="189" y="0"/>
                </a:moveTo>
                <a:lnTo>
                  <a:pt x="561" y="181"/>
                </a:lnTo>
                <a:lnTo>
                  <a:pt x="943" y="488"/>
                </a:lnTo>
                <a:lnTo>
                  <a:pt x="1221" y="953"/>
                </a:lnTo>
                <a:lnTo>
                  <a:pt x="1413" y="1615"/>
                </a:lnTo>
                <a:lnTo>
                  <a:pt x="1290" y="2642"/>
                </a:lnTo>
                <a:lnTo>
                  <a:pt x="0" y="4321"/>
                </a:lnTo>
                <a:lnTo>
                  <a:pt x="4349" y="4321"/>
                </a:lnTo>
                <a:lnTo>
                  <a:pt x="4363" y="0"/>
                </a:lnTo>
                <a:lnTo>
                  <a:pt x="189" y="0"/>
                </a:lnTo>
                <a:close/>
              </a:path>
            </a:pathLst>
          </a:custGeom>
          <a:gradFill rotWithShape="1">
            <a:gsLst>
              <a:gs pos="0">
                <a:schemeClr val="folHlink"/>
              </a:gs>
              <a:gs pos="100000">
                <a:schemeClr val="folHlink">
                  <a:gamma/>
                  <a:tint val="3137"/>
                  <a:invGamma/>
                </a:schemeClr>
              </a:gs>
            </a:gsLst>
            <a:lin ang="5400000" scaled="1"/>
          </a:gradFill>
          <a:ln w="9525">
            <a:noFill/>
            <a:round/>
            <a:headEnd/>
            <a:tailEnd/>
          </a:ln>
          <a:effectLst/>
        </p:spPr>
        <p:txBody>
          <a:bodyPr/>
          <a:lstStyle/>
          <a:p>
            <a:pPr algn="ctr">
              <a:spcBef>
                <a:spcPct val="50000"/>
              </a:spcBef>
              <a:defRPr/>
            </a:pPr>
            <a:endParaRPr lang="zh-CN" altLang="en-US" sz="2400" b="1">
              <a:solidFill>
                <a:srgbClr val="000000"/>
              </a:solidFill>
              <a:latin typeface="Arial" charset="0"/>
              <a:ea typeface="黑体" pitchFamily="2" charset="-122"/>
            </a:endParaRPr>
          </a:p>
        </p:txBody>
      </p:sp>
      <p:sp>
        <p:nvSpPr>
          <p:cNvPr id="6" name="Rectangle 99"/>
          <p:cNvSpPr>
            <a:spLocks noChangeArrowheads="1"/>
          </p:cNvSpPr>
          <p:nvPr/>
        </p:nvSpPr>
        <p:spPr bwMode="ltGray">
          <a:xfrm>
            <a:off x="3357563" y="2214563"/>
            <a:ext cx="5808662" cy="1719262"/>
          </a:xfrm>
          <a:prstGeom prst="rect">
            <a:avLst/>
          </a:prstGeom>
          <a:solidFill>
            <a:srgbClr val="006699"/>
          </a:solidFill>
          <a:ln w="9525">
            <a:noFill/>
            <a:miter lim="800000"/>
            <a:headEnd/>
            <a:tailEnd/>
          </a:ln>
        </p:spPr>
        <p:txBody>
          <a:bodyPr wrap="none" anchor="ctr"/>
          <a:lstStyle/>
          <a:p>
            <a:pPr algn="ctr">
              <a:spcBef>
                <a:spcPct val="50000"/>
              </a:spcBef>
              <a:defRPr/>
            </a:pPr>
            <a:endParaRPr lang="zh-CN" altLang="en-US" sz="2400" b="1">
              <a:solidFill>
                <a:srgbClr val="000000"/>
              </a:solidFill>
              <a:latin typeface="Arial" charset="0"/>
              <a:ea typeface="黑体" pitchFamily="2" charset="-122"/>
            </a:endParaRPr>
          </a:p>
        </p:txBody>
      </p:sp>
      <p:sp>
        <p:nvSpPr>
          <p:cNvPr id="7" name="Rectangle 100"/>
          <p:cNvSpPr>
            <a:spLocks noChangeArrowheads="1"/>
          </p:cNvSpPr>
          <p:nvPr userDrawn="1"/>
        </p:nvSpPr>
        <p:spPr bwMode="gray">
          <a:xfrm>
            <a:off x="3143250" y="3933825"/>
            <a:ext cx="6016625" cy="709613"/>
          </a:xfrm>
          <a:prstGeom prst="rect">
            <a:avLst/>
          </a:prstGeom>
          <a:solidFill>
            <a:schemeClr val="hlink"/>
          </a:solidFill>
          <a:ln w="9525">
            <a:noFill/>
            <a:miter lim="800000"/>
            <a:headEnd/>
            <a:tailEnd/>
          </a:ln>
        </p:spPr>
        <p:txBody>
          <a:bodyPr wrap="none" anchor="ctr"/>
          <a:lstStyle/>
          <a:p>
            <a:pPr algn="ctr">
              <a:spcBef>
                <a:spcPct val="50000"/>
              </a:spcBef>
              <a:defRPr/>
            </a:pPr>
            <a:endParaRPr lang="zh-CN" altLang="en-US" sz="2400" b="1">
              <a:solidFill>
                <a:srgbClr val="000000"/>
              </a:solidFill>
              <a:latin typeface="Arial" charset="0"/>
              <a:ea typeface="黑体" pitchFamily="2" charset="-122"/>
            </a:endParaRPr>
          </a:p>
        </p:txBody>
      </p:sp>
      <p:sp>
        <p:nvSpPr>
          <p:cNvPr id="8" name="Freeform 101"/>
          <p:cNvSpPr>
            <a:spLocks/>
          </p:cNvSpPr>
          <p:nvPr/>
        </p:nvSpPr>
        <p:spPr bwMode="ltGray">
          <a:xfrm>
            <a:off x="-12700" y="2143125"/>
            <a:ext cx="3798888" cy="4714875"/>
          </a:xfrm>
          <a:custGeom>
            <a:avLst/>
            <a:gdLst>
              <a:gd name="T0" fmla="*/ 0 w 2576"/>
              <a:gd name="T1" fmla="*/ 1688 h 1688"/>
              <a:gd name="T2" fmla="*/ 0 w 2576"/>
              <a:gd name="T3" fmla="*/ 1112 h 1688"/>
              <a:gd name="T4" fmla="*/ 2576 w 2576"/>
              <a:gd name="T5" fmla="*/ 0 h 1688"/>
              <a:gd name="T6" fmla="*/ 2135 w 2576"/>
              <a:gd name="T7" fmla="*/ 826 h 1688"/>
              <a:gd name="T8" fmla="*/ 635 w 2576"/>
              <a:gd name="T9" fmla="*/ 1688 h 1688"/>
              <a:gd name="T10" fmla="*/ 0 w 2576"/>
              <a:gd name="T11" fmla="*/ 1688 h 1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solidFill>
            <a:srgbClr val="006699"/>
          </a:solidFill>
          <a:ln w="9525">
            <a:noFill/>
            <a:round/>
            <a:headEnd/>
            <a:tailEnd/>
          </a:ln>
        </p:spPr>
        <p:txBody>
          <a:bodyPr/>
          <a:lstStyle/>
          <a:p>
            <a:pPr>
              <a:defRPr/>
            </a:pPr>
            <a:endParaRPr lang="zh-CN" altLang="en-US">
              <a:latin typeface="Arial" charset="0"/>
            </a:endParaRPr>
          </a:p>
        </p:txBody>
      </p:sp>
      <p:sp>
        <p:nvSpPr>
          <p:cNvPr id="9" name="Line 102"/>
          <p:cNvSpPr>
            <a:spLocks noChangeShapeType="1"/>
          </p:cNvSpPr>
          <p:nvPr/>
        </p:nvSpPr>
        <p:spPr bwMode="white">
          <a:xfrm>
            <a:off x="3286125" y="2214563"/>
            <a:ext cx="5857875" cy="0"/>
          </a:xfrm>
          <a:prstGeom prst="line">
            <a:avLst/>
          </a:prstGeom>
          <a:noFill/>
          <a:ln w="12700">
            <a:solidFill>
              <a:schemeClr val="bg1"/>
            </a:solidFill>
            <a:round/>
            <a:headEnd/>
            <a:tailEnd/>
          </a:ln>
        </p:spPr>
        <p:txBody>
          <a:bodyPr/>
          <a:lstStyle/>
          <a:p>
            <a:pPr>
              <a:defRPr/>
            </a:pPr>
            <a:endParaRPr lang="zh-CN" altLang="en-US">
              <a:latin typeface="Arial" charset="0"/>
            </a:endParaRPr>
          </a:p>
        </p:txBody>
      </p:sp>
      <p:sp>
        <p:nvSpPr>
          <p:cNvPr id="10" name="Line 103"/>
          <p:cNvSpPr>
            <a:spLocks noChangeShapeType="1"/>
          </p:cNvSpPr>
          <p:nvPr/>
        </p:nvSpPr>
        <p:spPr bwMode="white">
          <a:xfrm>
            <a:off x="3357563" y="3929063"/>
            <a:ext cx="5786437" cy="4762"/>
          </a:xfrm>
          <a:prstGeom prst="line">
            <a:avLst/>
          </a:prstGeom>
          <a:noFill/>
          <a:ln w="12700">
            <a:solidFill>
              <a:schemeClr val="bg1"/>
            </a:solidFill>
            <a:round/>
            <a:headEnd/>
            <a:tailEnd/>
          </a:ln>
        </p:spPr>
        <p:txBody>
          <a:bodyPr/>
          <a:lstStyle/>
          <a:p>
            <a:pPr>
              <a:defRPr/>
            </a:pPr>
            <a:endParaRPr lang="zh-CN" altLang="en-US">
              <a:latin typeface="Arial" charset="0"/>
            </a:endParaRPr>
          </a:p>
        </p:txBody>
      </p:sp>
      <p:sp>
        <p:nvSpPr>
          <p:cNvPr id="11" name="Freeform 105"/>
          <p:cNvSpPr>
            <a:spLocks/>
          </p:cNvSpPr>
          <p:nvPr/>
        </p:nvSpPr>
        <p:spPr bwMode="ltGray">
          <a:xfrm>
            <a:off x="-571500" y="0"/>
            <a:ext cx="4214813" cy="6870700"/>
          </a:xfrm>
          <a:custGeom>
            <a:avLst/>
            <a:gdLst/>
            <a:ahLst/>
            <a:cxnLst>
              <a:cxn ang="0">
                <a:pos x="864" y="0"/>
              </a:cxn>
              <a:cxn ang="0">
                <a:pos x="1984" y="2576"/>
              </a:cxn>
              <a:cxn ang="0">
                <a:pos x="0" y="4320"/>
              </a:cxn>
              <a:cxn ang="0">
                <a:pos x="1208" y="4328"/>
              </a:cxn>
              <a:cxn ang="0">
                <a:pos x="2272" y="2560"/>
              </a:cxn>
              <a:cxn ang="0">
                <a:pos x="1000" y="0"/>
              </a:cxn>
              <a:cxn ang="0">
                <a:pos x="864" y="0"/>
              </a:cxn>
            </a:cxnLst>
            <a:rect l="0" t="0" r="r" b="b"/>
            <a:pathLst>
              <a:path w="2408" h="4328">
                <a:moveTo>
                  <a:pt x="864" y="0"/>
                </a:moveTo>
                <a:cubicBezTo>
                  <a:pt x="2026" y="270"/>
                  <a:pt x="2408" y="1624"/>
                  <a:pt x="1984" y="2576"/>
                </a:cubicBezTo>
                <a:cubicBezTo>
                  <a:pt x="1560" y="3528"/>
                  <a:pt x="880" y="3969"/>
                  <a:pt x="0" y="4320"/>
                </a:cubicBezTo>
                <a:lnTo>
                  <a:pt x="1208" y="4328"/>
                </a:lnTo>
                <a:cubicBezTo>
                  <a:pt x="1520" y="4072"/>
                  <a:pt x="2144" y="3336"/>
                  <a:pt x="2272" y="2560"/>
                </a:cubicBezTo>
                <a:cubicBezTo>
                  <a:pt x="2400" y="1784"/>
                  <a:pt x="2280" y="416"/>
                  <a:pt x="1000" y="0"/>
                </a:cubicBezTo>
                <a:lnTo>
                  <a:pt x="864" y="0"/>
                </a:lnTo>
                <a:close/>
              </a:path>
            </a:pathLst>
          </a:custGeom>
          <a:gradFill rotWithShape="1">
            <a:gsLst>
              <a:gs pos="0">
                <a:schemeClr val="hlink">
                  <a:gamma/>
                  <a:tint val="27451"/>
                  <a:invGamma/>
                </a:schemeClr>
              </a:gs>
              <a:gs pos="100000">
                <a:schemeClr val="hlink"/>
              </a:gs>
            </a:gsLst>
            <a:lin ang="5400000" scaled="1"/>
          </a:gradFill>
          <a:ln w="9525">
            <a:noFill/>
            <a:round/>
            <a:headEnd/>
            <a:tailEnd/>
          </a:ln>
          <a:effectLst/>
        </p:spPr>
        <p:txBody>
          <a:bodyPr/>
          <a:lstStyle/>
          <a:p>
            <a:pPr algn="ctr">
              <a:spcBef>
                <a:spcPct val="50000"/>
              </a:spcBef>
              <a:defRPr/>
            </a:pPr>
            <a:endParaRPr lang="zh-CN" altLang="en-US" sz="2400" b="1">
              <a:solidFill>
                <a:srgbClr val="000000"/>
              </a:solidFill>
              <a:latin typeface="Arial" charset="0"/>
              <a:ea typeface="黑体" pitchFamily="2" charset="-122"/>
            </a:endParaRPr>
          </a:p>
        </p:txBody>
      </p:sp>
      <p:sp>
        <p:nvSpPr>
          <p:cNvPr id="3074" name="Rectangle 2"/>
          <p:cNvSpPr>
            <a:spLocks noGrp="1" noChangeArrowheads="1"/>
          </p:cNvSpPr>
          <p:nvPr>
            <p:ph type="ctrTitle"/>
          </p:nvPr>
        </p:nvSpPr>
        <p:spPr>
          <a:xfrm>
            <a:off x="3500430" y="2571744"/>
            <a:ext cx="5643570" cy="914400"/>
          </a:xfrm>
        </p:spPr>
        <p:txBody>
          <a:bodyPr/>
          <a:lstStyle>
            <a:lvl1pPr algn="l">
              <a:defRPr sz="4000" b="0"/>
            </a:lvl1pPr>
          </a:lstStyle>
          <a:p>
            <a:r>
              <a:rPr lang="zh-CN" altLang="en-US" dirty="0"/>
              <a:t>单击此处编辑母版标题样式</a:t>
            </a:r>
          </a:p>
        </p:txBody>
      </p:sp>
      <p:sp>
        <p:nvSpPr>
          <p:cNvPr id="12" name="Rectangle 74"/>
          <p:cNvSpPr>
            <a:spLocks noGrp="1" noChangeArrowheads="1"/>
          </p:cNvSpPr>
          <p:nvPr>
            <p:ph type="dt" sz="half" idx="10"/>
          </p:nvPr>
        </p:nvSpPr>
        <p:spPr>
          <a:xfrm>
            <a:off x="457200" y="6564313"/>
            <a:ext cx="2133600" cy="157162"/>
          </a:xfrm>
        </p:spPr>
        <p:txBody>
          <a:bodyPr/>
          <a:lstStyle>
            <a:lvl1pPr>
              <a:defRPr sz="1400">
                <a:solidFill>
                  <a:srgbClr val="FFFFFF"/>
                </a:solidFill>
                <a:latin typeface="Times New Roman" pitchFamily="18" charset="0"/>
              </a:defRPr>
            </a:lvl1pPr>
          </a:lstStyle>
          <a:p>
            <a:pPr>
              <a:defRPr/>
            </a:pPr>
            <a:endParaRPr lang="en-US" altLang="zh-CN"/>
          </a:p>
        </p:txBody>
      </p:sp>
      <p:sp>
        <p:nvSpPr>
          <p:cNvPr id="13" name="Rectangle 75"/>
          <p:cNvSpPr>
            <a:spLocks noGrp="1" noChangeArrowheads="1"/>
          </p:cNvSpPr>
          <p:nvPr>
            <p:ph type="ftr" sz="quarter" idx="11"/>
          </p:nvPr>
        </p:nvSpPr>
        <p:spPr bwMode="auto">
          <a:xfrm>
            <a:off x="3124200" y="6550025"/>
            <a:ext cx="2895600" cy="1714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400" b="0">
                <a:solidFill>
                  <a:srgbClr val="FFFFFF"/>
                </a:solidFill>
                <a:latin typeface="Times New Roman" pitchFamily="18" charset="0"/>
                <a:ea typeface="宋体" pitchFamily="2" charset="-122"/>
              </a:defRPr>
            </a:lvl1pPr>
          </a:lstStyle>
          <a:p>
            <a:pPr>
              <a:defRPr/>
            </a:pPr>
            <a:endParaRPr lang="en-US" altLang="zh-CN"/>
          </a:p>
        </p:txBody>
      </p:sp>
      <p:sp>
        <p:nvSpPr>
          <p:cNvPr id="14" name="Rectangle 76"/>
          <p:cNvSpPr>
            <a:spLocks noGrp="1" noChangeArrowheads="1"/>
          </p:cNvSpPr>
          <p:nvPr>
            <p:ph type="sldNum" sz="quarter" idx="12"/>
          </p:nvPr>
        </p:nvSpPr>
        <p:spPr>
          <a:xfrm>
            <a:off x="6553200" y="6535738"/>
            <a:ext cx="2133600" cy="185737"/>
          </a:xfrm>
        </p:spPr>
        <p:txBody>
          <a:bodyPr/>
          <a:lstStyle>
            <a:lvl1pPr algn="r">
              <a:defRPr sz="1400">
                <a:solidFill>
                  <a:srgbClr val="FFFFFF"/>
                </a:solidFill>
                <a:latin typeface="Times New Roman" pitchFamily="18" charset="0"/>
              </a:defRPr>
            </a:lvl1pPr>
          </a:lstStyle>
          <a:p>
            <a:pPr>
              <a:defRPr/>
            </a:pPr>
            <a:fld id="{C89A9C02-2B6F-4C04-B91B-3BD02C47B203}"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lgn="l">
              <a:defRPr/>
            </a:lvl1pPr>
          </a:lstStyle>
          <a:p>
            <a:pPr>
              <a:defRPr/>
            </a:pPr>
            <a:fld id="{93628716-61F1-4DF4-BBF8-75B93585F4BE}" type="slidenum">
              <a:rPr lang="zh-CN" altLang="en-US"/>
              <a:pPr>
                <a:defRPr/>
              </a:pPr>
              <a:t>‹#›</a:t>
            </a:fld>
            <a:endParaRPr lang="en-US" altLang="zh-CN"/>
          </a:p>
        </p:txBody>
      </p:sp>
      <p:sp>
        <p:nvSpPr>
          <p:cNvPr id="5"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p:txBody>
          <a:bodyPr/>
          <a:lstStyle>
            <a:lvl1pPr algn="l">
              <a:defRPr/>
            </a:lvl1pPr>
          </a:lstStyle>
          <a:p>
            <a:pPr>
              <a:defRPr/>
            </a:pPr>
            <a:fld id="{010D4757-D95F-416D-8BA5-F7BF5364FE9B}" type="slidenum">
              <a:rPr lang="zh-CN" altLang="en-US"/>
              <a:pPr>
                <a:defRPr/>
              </a:pPr>
              <a:t>‹#›</a:t>
            </a:fld>
            <a:endParaRPr lang="en-US" altLang="zh-CN"/>
          </a:p>
        </p:txBody>
      </p:sp>
      <p:sp>
        <p:nvSpPr>
          <p:cNvPr id="5"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p:txBody>
          <a:bodyPr/>
          <a:lstStyle>
            <a:lvl1pPr algn="l">
              <a:defRPr/>
            </a:lvl1pPr>
          </a:lstStyle>
          <a:p>
            <a:pPr>
              <a:defRPr/>
            </a:pPr>
            <a:fld id="{016A52B4-7738-46CA-A3C9-CF2B841BA4F2}" type="slidenum">
              <a:rPr lang="zh-CN" altLang="en-US"/>
              <a:pPr>
                <a:defRPr/>
              </a:pPr>
              <a:t>‹#›</a:t>
            </a:fld>
            <a:endParaRPr lang="en-US" altLang="zh-CN"/>
          </a:p>
        </p:txBody>
      </p:sp>
      <p:sp>
        <p:nvSpPr>
          <p:cNvPr id="6"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p:txBody>
          <a:bodyPr/>
          <a:lstStyle>
            <a:lvl1pPr algn="l">
              <a:defRPr/>
            </a:lvl1pPr>
          </a:lstStyle>
          <a:p>
            <a:pPr>
              <a:defRPr/>
            </a:pPr>
            <a:fld id="{E6AFEB99-83ED-4EFC-A797-8BF3ABC050DF}" type="slidenum">
              <a:rPr lang="zh-CN" altLang="en-US"/>
              <a:pPr>
                <a:defRPr/>
              </a:pPr>
              <a:t>‹#›</a:t>
            </a:fld>
            <a:endParaRPr lang="en-US" altLang="zh-CN"/>
          </a:p>
        </p:txBody>
      </p:sp>
      <p:sp>
        <p:nvSpPr>
          <p:cNvPr id="8"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p:txBody>
          <a:bodyPr/>
          <a:lstStyle>
            <a:lvl1pPr algn="l">
              <a:defRPr/>
            </a:lvl1pPr>
          </a:lstStyle>
          <a:p>
            <a:pPr>
              <a:defRPr/>
            </a:pPr>
            <a:fld id="{B9A55916-1673-4265-B179-606A27AB1C64}" type="slidenum">
              <a:rPr lang="zh-CN" altLang="en-US"/>
              <a:pPr>
                <a:defRPr/>
              </a:pPr>
              <a:t>‹#›</a:t>
            </a:fld>
            <a:endParaRPr lang="en-US" altLang="zh-CN"/>
          </a:p>
        </p:txBody>
      </p:sp>
      <p:sp>
        <p:nvSpPr>
          <p:cNvPr id="4"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kumimoji="1" lang="zh-CN" altLang="en-US" sz="2400" b="1" dirty="0" smtClean="0">
                <a:solidFill>
                  <a:srgbClr val="333399"/>
                </a:solidFill>
                <a:latin typeface="微软雅黑" pitchFamily="34" charset="-122"/>
                <a:ea typeface="微软雅黑" pitchFamily="34" charset="-122"/>
                <a:cs typeface="+mn-cs"/>
              </a:defRPr>
            </a:lvl1pPr>
            <a:lvl2pPr>
              <a:defRPr kumimoji="1" lang="zh-CN" altLang="en-US" sz="2400" b="1" dirty="0" smtClean="0">
                <a:solidFill>
                  <a:srgbClr val="333399"/>
                </a:solidFill>
                <a:latin typeface="微软雅黑" pitchFamily="34" charset="-122"/>
                <a:ea typeface="微软雅黑" pitchFamily="34" charset="-122"/>
                <a:cs typeface="+mn-cs"/>
              </a:defRPr>
            </a:lvl2pPr>
            <a:lvl3pPr>
              <a:defRPr kumimoji="1" lang="zh-CN" altLang="en-US" sz="2400" b="1" dirty="0" smtClean="0">
                <a:solidFill>
                  <a:srgbClr val="333399"/>
                </a:solidFill>
                <a:latin typeface="微软雅黑" pitchFamily="34" charset="-122"/>
                <a:ea typeface="微软雅黑" pitchFamily="34" charset="-122"/>
                <a:cs typeface="+mn-cs"/>
              </a:defRPr>
            </a:lvl3pPr>
            <a:lvl4pPr>
              <a:defRPr kumimoji="1" lang="zh-CN" altLang="en-US" sz="2400" b="1" dirty="0" smtClean="0">
                <a:solidFill>
                  <a:srgbClr val="333399"/>
                </a:solidFill>
                <a:latin typeface="微软雅黑" pitchFamily="34" charset="-122"/>
                <a:ea typeface="微软雅黑" pitchFamily="34" charset="-122"/>
                <a:cs typeface="+mn-cs"/>
              </a:defRPr>
            </a:lvl4pPr>
            <a:lvl5pPr>
              <a:defRPr kumimoji="1" lang="zh-CN" altLang="en-US" sz="2400" b="1" dirty="0">
                <a:solidFill>
                  <a:srgbClr val="333399"/>
                </a:solidFill>
                <a:latin typeface="微软雅黑" pitchFamily="34" charset="-122"/>
                <a:ea typeface="微软雅黑" pitchFamily="34" charset="-122"/>
                <a:cs typeface="+mn-cs"/>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7803B5D-5406-4FF1-A483-7E037C18539F}" type="slidenum">
              <a:rPr lang="zh-CN" altLang="en-US"/>
              <a:pPr>
                <a:defRPr/>
              </a:pPr>
              <a:t>‹#›</a:t>
            </a:fld>
            <a:endParaRPr lang="en-US" altLang="zh-CN"/>
          </a:p>
        </p:txBody>
      </p:sp>
      <p:sp>
        <p:nvSpPr>
          <p:cNvPr id="5"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lgn="l">
              <a:defRPr/>
            </a:lvl1pPr>
          </a:lstStyle>
          <a:p>
            <a:pPr>
              <a:defRPr/>
            </a:pPr>
            <a:fld id="{D9BAC1DD-2ED1-429B-8D06-E9DB3127BB1A}" type="slidenum">
              <a:rPr lang="zh-CN" altLang="en-US"/>
              <a:pPr>
                <a:defRPr/>
              </a:pPr>
              <a:t>‹#›</a:t>
            </a:fld>
            <a:endParaRPr lang="en-US" altLang="zh-CN"/>
          </a:p>
        </p:txBody>
      </p:sp>
      <p:sp>
        <p:nvSpPr>
          <p:cNvPr id="3"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p:txBody>
          <a:bodyPr/>
          <a:lstStyle>
            <a:lvl1pPr algn="l">
              <a:defRPr/>
            </a:lvl1pPr>
          </a:lstStyle>
          <a:p>
            <a:pPr>
              <a:defRPr/>
            </a:pPr>
            <a:fld id="{E86BABDA-01AB-4564-9936-33C75E7804E7}" type="slidenum">
              <a:rPr lang="zh-CN" altLang="en-US"/>
              <a:pPr>
                <a:defRPr/>
              </a:pPr>
              <a:t>‹#›</a:t>
            </a:fld>
            <a:endParaRPr lang="en-US" altLang="zh-CN"/>
          </a:p>
        </p:txBody>
      </p:sp>
      <p:sp>
        <p:nvSpPr>
          <p:cNvPr id="6"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p:txBody>
          <a:bodyPr/>
          <a:lstStyle>
            <a:lvl1pPr algn="l">
              <a:defRPr/>
            </a:lvl1pPr>
          </a:lstStyle>
          <a:p>
            <a:pPr>
              <a:defRPr/>
            </a:pPr>
            <a:fld id="{4AD3F46F-DA53-4097-9800-32BC76A164EC}" type="slidenum">
              <a:rPr lang="zh-CN" altLang="en-US"/>
              <a:pPr>
                <a:defRPr/>
              </a:pPr>
              <a:t>‹#›</a:t>
            </a:fld>
            <a:endParaRPr lang="en-US" altLang="zh-CN"/>
          </a:p>
        </p:txBody>
      </p:sp>
      <p:sp>
        <p:nvSpPr>
          <p:cNvPr id="6"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lgn="l">
              <a:defRPr/>
            </a:lvl1pPr>
          </a:lstStyle>
          <a:p>
            <a:pPr>
              <a:defRPr/>
            </a:pPr>
            <a:fld id="{90BE4015-25CC-4412-B965-13B9D47ADAB1}" type="slidenum">
              <a:rPr lang="zh-CN" altLang="en-US"/>
              <a:pPr>
                <a:defRPr/>
              </a:pPr>
              <a:t>‹#›</a:t>
            </a:fld>
            <a:endParaRPr lang="en-US" altLang="zh-CN"/>
          </a:p>
        </p:txBody>
      </p:sp>
      <p:sp>
        <p:nvSpPr>
          <p:cNvPr id="5"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88913"/>
            <a:ext cx="205740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19800" cy="59372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p:txBody>
          <a:bodyPr/>
          <a:lstStyle>
            <a:lvl1pPr algn="l">
              <a:defRPr/>
            </a:lvl1pPr>
          </a:lstStyle>
          <a:p>
            <a:pPr>
              <a:defRPr/>
            </a:pPr>
            <a:fld id="{33B3D8B6-9280-4160-BB3A-AEB9FD5D4409}" type="slidenum">
              <a:rPr lang="zh-CN" altLang="en-US"/>
              <a:pPr>
                <a:defRPr/>
              </a:pPr>
              <a:t>‹#›</a:t>
            </a:fld>
            <a:endParaRPr lang="en-US" altLang="zh-CN"/>
          </a:p>
        </p:txBody>
      </p:sp>
      <p:sp>
        <p:nvSpPr>
          <p:cNvPr id="5"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16013" y="188913"/>
            <a:ext cx="7056437"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
        <p:nvSpPr>
          <p:cNvPr id="4" name="Rectangle 6"/>
          <p:cNvSpPr>
            <a:spLocks noGrp="1" noChangeArrowheads="1"/>
          </p:cNvSpPr>
          <p:nvPr>
            <p:ph type="sldNum" sz="quarter" idx="10"/>
          </p:nvPr>
        </p:nvSpPr>
        <p:spPr/>
        <p:txBody>
          <a:bodyPr/>
          <a:lstStyle>
            <a:lvl1pPr algn="l">
              <a:defRPr/>
            </a:lvl1pPr>
          </a:lstStyle>
          <a:p>
            <a:pPr>
              <a:defRPr/>
            </a:pPr>
            <a:fld id="{701F8062-8661-4022-A248-7CA0113BA099}" type="slidenum">
              <a:rPr lang="zh-CN" altLang="en-US"/>
              <a:pPr>
                <a:defRPr/>
              </a:pPr>
              <a:t>‹#›</a:t>
            </a:fld>
            <a:endParaRPr lang="en-US" altLang="zh-CN"/>
          </a:p>
        </p:txBody>
      </p:sp>
      <p:sp>
        <p:nvSpPr>
          <p:cNvPr id="5" name="Rectangle 92"/>
          <p:cNvSpPr>
            <a:spLocks noGrp="1" noChangeArrowheads="1"/>
          </p:cNvSpPr>
          <p:nvPr>
            <p:ph type="dt" sz="half" idx="11"/>
          </p:nvPr>
        </p:nvSpPr>
        <p:spPr/>
        <p:txBody>
          <a:bodyPr/>
          <a:lstStyle>
            <a:lvl1pPr>
              <a:defRPr/>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BEA69E1A-746C-4D3D-9315-36344B035FC5}" type="slidenum">
              <a:rPr lang="zh-CN" altLang="en-US"/>
              <a:pPr>
                <a:defRPr/>
              </a:pPr>
              <a:t>‹#›</a:t>
            </a:fld>
            <a:endParaRPr lang="en-US" altLang="zh-CN"/>
          </a:p>
        </p:txBody>
      </p:sp>
      <p:sp>
        <p:nvSpPr>
          <p:cNvPr id="5"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91833BB6-DD75-4B8E-9A7B-ADE735B53BDD}" type="slidenum">
              <a:rPr lang="zh-CN" altLang="en-US"/>
              <a:pPr>
                <a:defRPr/>
              </a:pPr>
              <a:t>‹#›</a:t>
            </a:fld>
            <a:endParaRPr lang="en-US" altLang="zh-CN"/>
          </a:p>
        </p:txBody>
      </p:sp>
      <p:sp>
        <p:nvSpPr>
          <p:cNvPr id="6"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C769DCE7-5E4B-4F9E-A4F6-469411680605}" type="slidenum">
              <a:rPr lang="zh-CN" altLang="en-US"/>
              <a:pPr>
                <a:defRPr/>
              </a:pPr>
              <a:t>‹#›</a:t>
            </a:fld>
            <a:endParaRPr lang="en-US" altLang="zh-CN"/>
          </a:p>
        </p:txBody>
      </p:sp>
      <p:sp>
        <p:nvSpPr>
          <p:cNvPr id="8"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CC9B6804-A64B-4175-8238-C63FBEA00AA5}" type="slidenum">
              <a:rPr lang="zh-CN" altLang="en-US"/>
              <a:pPr>
                <a:defRPr/>
              </a:pPr>
              <a:t>‹#›</a:t>
            </a:fld>
            <a:endParaRPr lang="en-US" altLang="zh-CN"/>
          </a:p>
        </p:txBody>
      </p:sp>
      <p:sp>
        <p:nvSpPr>
          <p:cNvPr id="4"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F8427A3-A8BC-4C54-914E-835F24688449}" type="slidenum">
              <a:rPr lang="zh-CN" altLang="en-US"/>
              <a:pPr>
                <a:defRPr/>
              </a:pPr>
              <a:t>‹#›</a:t>
            </a:fld>
            <a:endParaRPr lang="en-US" altLang="zh-CN"/>
          </a:p>
        </p:txBody>
      </p:sp>
      <p:sp>
        <p:nvSpPr>
          <p:cNvPr id="3"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88B0B0F1-BA6F-4E81-9B21-1EA5AC5B5057}" type="slidenum">
              <a:rPr lang="zh-CN" altLang="en-US"/>
              <a:pPr>
                <a:defRPr/>
              </a:pPr>
              <a:t>‹#›</a:t>
            </a:fld>
            <a:endParaRPr lang="en-US" altLang="zh-CN"/>
          </a:p>
        </p:txBody>
      </p:sp>
      <p:sp>
        <p:nvSpPr>
          <p:cNvPr id="6"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7EAA4BE3-CAAF-4045-8B57-493C922DA60B}" type="slidenum">
              <a:rPr lang="zh-CN" altLang="en-US"/>
              <a:pPr>
                <a:defRPr/>
              </a:pPr>
              <a:t>‹#›</a:t>
            </a:fld>
            <a:endParaRPr lang="en-US" altLang="zh-CN"/>
          </a:p>
        </p:txBody>
      </p:sp>
      <p:sp>
        <p:nvSpPr>
          <p:cNvPr id="6" name="Rectangle 92"/>
          <p:cNvSpPr>
            <a:spLocks noGrp="1" noChangeArrowheads="1"/>
          </p:cNvSpPr>
          <p:nvPr>
            <p:ph type="dt" sz="half" idx="11"/>
          </p:nvPr>
        </p:nvSpPr>
        <p:spPr>
          <a:ln/>
        </p:spPr>
        <p:txBody>
          <a:bodyPr/>
          <a:lstStyle>
            <a:lvl1pPr>
              <a:defRPr/>
            </a:lvl1p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4" name="Freeform 90"/>
          <p:cNvSpPr>
            <a:spLocks/>
          </p:cNvSpPr>
          <p:nvPr/>
        </p:nvSpPr>
        <p:spPr bwMode="gray">
          <a:xfrm>
            <a:off x="5448300" y="1071563"/>
            <a:ext cx="3700463" cy="1285875"/>
          </a:xfrm>
          <a:custGeom>
            <a:avLst/>
            <a:gdLst/>
            <a:ahLst/>
            <a:cxnLst>
              <a:cxn ang="0">
                <a:pos x="0" y="0"/>
              </a:cxn>
              <a:cxn ang="0">
                <a:pos x="1312" y="232"/>
              </a:cxn>
              <a:cxn ang="0">
                <a:pos x="2328" y="776"/>
              </a:cxn>
              <a:cxn ang="0">
                <a:pos x="2331" y="431"/>
              </a:cxn>
              <a:cxn ang="0">
                <a:pos x="992" y="32"/>
              </a:cxn>
              <a:cxn ang="0">
                <a:pos x="0" y="0"/>
              </a:cxn>
            </a:cxnLst>
            <a:rect l="0" t="0" r="r" b="b"/>
            <a:pathLst>
              <a:path w="2331" h="776">
                <a:moveTo>
                  <a:pt x="0" y="0"/>
                </a:moveTo>
                <a:cubicBezTo>
                  <a:pt x="616" y="64"/>
                  <a:pt x="832" y="96"/>
                  <a:pt x="1312" y="232"/>
                </a:cubicBezTo>
                <a:cubicBezTo>
                  <a:pt x="1792" y="368"/>
                  <a:pt x="2280" y="745"/>
                  <a:pt x="2328" y="776"/>
                </a:cubicBezTo>
                <a:lnTo>
                  <a:pt x="2331" y="431"/>
                </a:lnTo>
                <a:cubicBezTo>
                  <a:pt x="2108" y="307"/>
                  <a:pt x="1380" y="104"/>
                  <a:pt x="992" y="32"/>
                </a:cubicBezTo>
                <a:lnTo>
                  <a:pt x="0" y="0"/>
                </a:lnTo>
                <a:close/>
              </a:path>
            </a:pathLst>
          </a:custGeom>
          <a:gradFill rotWithShape="1">
            <a:gsLst>
              <a:gs pos="0">
                <a:schemeClr val="hlink"/>
              </a:gs>
              <a:gs pos="100000">
                <a:schemeClr val="hlink">
                  <a:gamma/>
                  <a:tint val="30196"/>
                  <a:invGamma/>
                </a:schemeClr>
              </a:gs>
            </a:gsLst>
            <a:lin ang="5400000" scaled="1"/>
          </a:gradFill>
          <a:ln w="9525">
            <a:noFill/>
            <a:round/>
            <a:headEnd/>
            <a:tailEnd/>
          </a:ln>
          <a:effectLst/>
        </p:spPr>
        <p:txBody>
          <a:bodyPr/>
          <a:lstStyle/>
          <a:p>
            <a:pPr>
              <a:defRPr/>
            </a:pPr>
            <a:endParaRPr lang="zh-CN" altLang="en-US">
              <a:latin typeface="Arial" charset="0"/>
            </a:endParaRPr>
          </a:p>
        </p:txBody>
      </p:sp>
      <p:sp>
        <p:nvSpPr>
          <p:cNvPr id="1027" name="Freeform 91"/>
          <p:cNvSpPr>
            <a:spLocks/>
          </p:cNvSpPr>
          <p:nvPr/>
        </p:nvSpPr>
        <p:spPr bwMode="gray">
          <a:xfrm>
            <a:off x="0" y="71438"/>
            <a:ext cx="9144000" cy="1928812"/>
          </a:xfrm>
          <a:custGeom>
            <a:avLst/>
            <a:gdLst>
              <a:gd name="T0" fmla="*/ 0 w 5760"/>
              <a:gd name="T1" fmla="*/ 625 h 899"/>
              <a:gd name="T2" fmla="*/ 3017 w 5760"/>
              <a:gd name="T3" fmla="*/ 451 h 899"/>
              <a:gd name="T4" fmla="*/ 5760 w 5760"/>
              <a:gd name="T5" fmla="*/ 899 h 899"/>
              <a:gd name="T6" fmla="*/ 5760 w 5760"/>
              <a:gd name="T7" fmla="*/ 218 h 899"/>
              <a:gd name="T8" fmla="*/ 2837 w 5760"/>
              <a:gd name="T9" fmla="*/ 31 h 899"/>
              <a:gd name="T10" fmla="*/ 0 w 5760"/>
              <a:gd name="T11" fmla="*/ 401 h 899"/>
              <a:gd name="T12" fmla="*/ 0 w 5760"/>
              <a:gd name="T13" fmla="*/ 625 h 8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0" h="899">
                <a:moveTo>
                  <a:pt x="0" y="625"/>
                </a:moveTo>
                <a:cubicBezTo>
                  <a:pt x="466" y="515"/>
                  <a:pt x="1509" y="423"/>
                  <a:pt x="3017" y="451"/>
                </a:cubicBezTo>
                <a:cubicBezTo>
                  <a:pt x="4525" y="479"/>
                  <a:pt x="5486" y="753"/>
                  <a:pt x="5760" y="899"/>
                </a:cubicBezTo>
                <a:lnTo>
                  <a:pt x="5760" y="218"/>
                </a:lnTo>
                <a:cubicBezTo>
                  <a:pt x="5273" y="73"/>
                  <a:pt x="3797" y="0"/>
                  <a:pt x="2837" y="31"/>
                </a:cubicBezTo>
                <a:cubicBezTo>
                  <a:pt x="1798" y="54"/>
                  <a:pt x="448" y="285"/>
                  <a:pt x="0" y="401"/>
                </a:cubicBezTo>
                <a:lnTo>
                  <a:pt x="0" y="625"/>
                </a:lnTo>
                <a:close/>
              </a:path>
            </a:pathLst>
          </a:custGeom>
          <a:solidFill>
            <a:srgbClr val="006699"/>
          </a:solidFill>
          <a:ln w="9525">
            <a:noFill/>
            <a:round/>
            <a:headEnd/>
            <a:tailEnd/>
          </a:ln>
        </p:spPr>
        <p:txBody>
          <a:bodyPr/>
          <a:lstStyle/>
          <a:p>
            <a:pPr>
              <a:defRPr/>
            </a:pPr>
            <a:endParaRPr lang="zh-CN" altLang="en-US">
              <a:latin typeface="Arial" charset="0"/>
            </a:endParaRPr>
          </a:p>
        </p:txBody>
      </p:sp>
      <p:sp>
        <p:nvSpPr>
          <p:cNvPr id="1030" name="Rectangle 6"/>
          <p:cNvSpPr>
            <a:spLocks noGrp="1" noChangeArrowheads="1"/>
          </p:cNvSpPr>
          <p:nvPr>
            <p:ph type="sldNum" sz="quarter" idx="4"/>
          </p:nvPr>
        </p:nvSpPr>
        <p:spPr bwMode="auto">
          <a:xfrm>
            <a:off x="4114800" y="6553200"/>
            <a:ext cx="83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ea typeface="宋体" pitchFamily="2" charset="-122"/>
              </a:defRPr>
            </a:lvl1pPr>
          </a:lstStyle>
          <a:p>
            <a:pPr>
              <a:defRPr/>
            </a:pPr>
            <a:fld id="{8CB4BA69-DBAA-4B46-9351-D2570D2A4921}" type="slidenum">
              <a:rPr lang="zh-CN" altLang="en-US"/>
              <a:pPr>
                <a:defRPr/>
              </a:pPr>
              <a:t>‹#›</a:t>
            </a:fld>
            <a:endParaRPr lang="en-US" altLang="zh-CN"/>
          </a:p>
        </p:txBody>
      </p:sp>
      <p:sp>
        <p:nvSpPr>
          <p:cNvPr id="1116" name="Rectangle 92"/>
          <p:cNvSpPr>
            <a:spLocks noGrp="1" noChangeArrowheads="1"/>
          </p:cNvSpPr>
          <p:nvPr>
            <p:ph type="dt" sz="half" idx="2"/>
          </p:nvPr>
        </p:nvSpPr>
        <p:spPr bwMode="auto">
          <a:xfrm>
            <a:off x="609600" y="6553200"/>
            <a:ext cx="1676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ea typeface="宋体" pitchFamily="2" charset="-122"/>
              </a:defRPr>
            </a:lvl1pPr>
          </a:lstStyle>
          <a:p>
            <a:pPr>
              <a:defRPr/>
            </a:pPr>
            <a:endParaRPr lang="zh-CN" altLang="en-US"/>
          </a:p>
        </p:txBody>
      </p:sp>
      <p:sp>
        <p:nvSpPr>
          <p:cNvPr id="2" name="Rectangle 94"/>
          <p:cNvSpPr>
            <a:spLocks noChangeArrowheads="1"/>
          </p:cNvSpPr>
          <p:nvPr/>
        </p:nvSpPr>
        <p:spPr bwMode="gray">
          <a:xfrm>
            <a:off x="0" y="0"/>
            <a:ext cx="9144000" cy="928688"/>
          </a:xfrm>
          <a:prstGeom prst="rect">
            <a:avLst/>
          </a:prstGeom>
          <a:solidFill>
            <a:srgbClr val="006699"/>
          </a:solidFill>
          <a:ln w="9525" algn="ctr">
            <a:noFill/>
            <a:miter lim="800000"/>
            <a:headEnd/>
            <a:tailEnd/>
          </a:ln>
        </p:spPr>
        <p:txBody>
          <a:bodyPr/>
          <a:lstStyle/>
          <a:p>
            <a:pPr>
              <a:defRPr/>
            </a:pPr>
            <a:endParaRPr lang="zh-CN" altLang="en-US">
              <a:latin typeface="Arial" charset="0"/>
              <a:ea typeface="宋体" pitchFamily="2" charset="-122"/>
            </a:endParaRPr>
          </a:p>
        </p:txBody>
      </p:sp>
      <p:sp>
        <p:nvSpPr>
          <p:cNvPr id="2055" name="Rectangle 2"/>
          <p:cNvSpPr>
            <a:spLocks noGrp="1" noChangeArrowheads="1"/>
          </p:cNvSpPr>
          <p:nvPr>
            <p:ph type="title"/>
          </p:nvPr>
        </p:nvSpPr>
        <p:spPr bwMode="white">
          <a:xfrm>
            <a:off x="1087438" y="260350"/>
            <a:ext cx="7056437"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Oval 98"/>
          <p:cNvSpPr>
            <a:spLocks noChangeArrowheads="1"/>
          </p:cNvSpPr>
          <p:nvPr/>
        </p:nvSpPr>
        <p:spPr bwMode="gray">
          <a:xfrm>
            <a:off x="5435600" y="2781300"/>
            <a:ext cx="1150938" cy="1152525"/>
          </a:xfrm>
          <a:prstGeom prst="ellipse">
            <a:avLst/>
          </a:prstGeom>
          <a:solidFill>
            <a:schemeClr val="bg1"/>
          </a:solidFill>
          <a:ln w="9525" algn="ctr">
            <a:noFill/>
            <a:round/>
            <a:headEnd/>
            <a:tailEnd/>
          </a:ln>
        </p:spPr>
        <p:txBody>
          <a:bodyPr/>
          <a:lstStyle/>
          <a:p>
            <a:pPr>
              <a:defRPr/>
            </a:pPr>
            <a:endParaRPr lang="zh-CN" altLang="en-US">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4398" r:id="rId1"/>
    <p:sldLayoutId id="2147484387"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 id="2147484397" r:id="rId12"/>
    <p:sldLayoutId id="2147484412" r:id="rId13"/>
  </p:sldLayoutIdLst>
  <p:timing>
    <p:tnLst>
      <p:par>
        <p:cTn id="1" dur="indefinite" restart="never" nodeType="tmRoot"/>
      </p:par>
    </p:tnLst>
  </p:timing>
  <p:txStyles>
    <p:titleStyle>
      <a:lvl1pPr algn="ctr" rtl="0" eaLnBrk="0" fontAlgn="base" hangingPunct="0">
        <a:spcBef>
          <a:spcPct val="0"/>
        </a:spcBef>
        <a:spcAft>
          <a:spcPct val="0"/>
        </a:spcAft>
        <a:defRPr sz="3600" b="1">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3600" b="1">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3600" b="1">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3600" b="1">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3600" b="1">
          <a:solidFill>
            <a:schemeClr val="bg1"/>
          </a:solidFill>
          <a:latin typeface="微软雅黑" pitchFamily="34" charset="-122"/>
          <a:ea typeface="微软雅黑" pitchFamily="34" charset="-122"/>
        </a:defRPr>
      </a:lvl5pPr>
      <a:lvl6pPr marL="457200" algn="ctr" rtl="0" fontAlgn="base">
        <a:spcBef>
          <a:spcPct val="0"/>
        </a:spcBef>
        <a:spcAft>
          <a:spcPct val="0"/>
        </a:spcAft>
        <a:defRPr sz="3200" b="1">
          <a:solidFill>
            <a:schemeClr val="bg1"/>
          </a:solidFill>
          <a:latin typeface="黑体" pitchFamily="2" charset="-122"/>
          <a:ea typeface="黑体" pitchFamily="2" charset="-122"/>
        </a:defRPr>
      </a:lvl6pPr>
      <a:lvl7pPr marL="914400" algn="ctr" rtl="0" fontAlgn="base">
        <a:spcBef>
          <a:spcPct val="0"/>
        </a:spcBef>
        <a:spcAft>
          <a:spcPct val="0"/>
        </a:spcAft>
        <a:defRPr sz="3200" b="1">
          <a:solidFill>
            <a:schemeClr val="bg1"/>
          </a:solidFill>
          <a:latin typeface="黑体" pitchFamily="2" charset="-122"/>
          <a:ea typeface="黑体" pitchFamily="2" charset="-122"/>
        </a:defRPr>
      </a:lvl7pPr>
      <a:lvl8pPr marL="1371600" algn="ctr" rtl="0" fontAlgn="base">
        <a:spcBef>
          <a:spcPct val="0"/>
        </a:spcBef>
        <a:spcAft>
          <a:spcPct val="0"/>
        </a:spcAft>
        <a:defRPr sz="3200" b="1">
          <a:solidFill>
            <a:schemeClr val="bg1"/>
          </a:solidFill>
          <a:latin typeface="黑体" pitchFamily="2" charset="-122"/>
          <a:ea typeface="黑体" pitchFamily="2" charset="-122"/>
        </a:defRPr>
      </a:lvl8pPr>
      <a:lvl9pPr marL="1828800" algn="ctr" rtl="0" fontAlgn="base">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4" name="Freeform 90"/>
          <p:cNvSpPr>
            <a:spLocks/>
          </p:cNvSpPr>
          <p:nvPr/>
        </p:nvSpPr>
        <p:spPr bwMode="gray">
          <a:xfrm>
            <a:off x="5448300" y="836613"/>
            <a:ext cx="3700463" cy="1231900"/>
          </a:xfrm>
          <a:custGeom>
            <a:avLst/>
            <a:gdLst/>
            <a:ahLst/>
            <a:cxnLst>
              <a:cxn ang="0">
                <a:pos x="0" y="0"/>
              </a:cxn>
              <a:cxn ang="0">
                <a:pos x="1312" y="232"/>
              </a:cxn>
              <a:cxn ang="0">
                <a:pos x="2328" y="776"/>
              </a:cxn>
              <a:cxn ang="0">
                <a:pos x="2331" y="431"/>
              </a:cxn>
              <a:cxn ang="0">
                <a:pos x="992" y="32"/>
              </a:cxn>
              <a:cxn ang="0">
                <a:pos x="0" y="0"/>
              </a:cxn>
            </a:cxnLst>
            <a:rect l="0" t="0" r="r" b="b"/>
            <a:pathLst>
              <a:path w="2331" h="776">
                <a:moveTo>
                  <a:pt x="0" y="0"/>
                </a:moveTo>
                <a:cubicBezTo>
                  <a:pt x="616" y="64"/>
                  <a:pt x="832" y="96"/>
                  <a:pt x="1312" y="232"/>
                </a:cubicBezTo>
                <a:cubicBezTo>
                  <a:pt x="1792" y="368"/>
                  <a:pt x="2280" y="745"/>
                  <a:pt x="2328" y="776"/>
                </a:cubicBezTo>
                <a:lnTo>
                  <a:pt x="2331" y="431"/>
                </a:lnTo>
                <a:cubicBezTo>
                  <a:pt x="2108" y="307"/>
                  <a:pt x="1380" y="104"/>
                  <a:pt x="992" y="32"/>
                </a:cubicBezTo>
                <a:lnTo>
                  <a:pt x="0" y="0"/>
                </a:lnTo>
                <a:close/>
              </a:path>
            </a:pathLst>
          </a:custGeom>
          <a:gradFill rotWithShape="1">
            <a:gsLst>
              <a:gs pos="0">
                <a:schemeClr val="hlink"/>
              </a:gs>
              <a:gs pos="100000">
                <a:schemeClr val="hlink">
                  <a:gamma/>
                  <a:tint val="30196"/>
                  <a:invGamma/>
                </a:schemeClr>
              </a:gs>
            </a:gsLst>
            <a:lin ang="5400000" scaled="1"/>
          </a:gradFill>
          <a:ln w="9525">
            <a:noFill/>
            <a:round/>
            <a:headEnd/>
            <a:tailEnd/>
          </a:ln>
          <a:effectLst/>
        </p:spPr>
        <p:txBody>
          <a:bodyPr/>
          <a:lstStyle/>
          <a:p>
            <a:pPr algn="ctr">
              <a:spcBef>
                <a:spcPct val="50000"/>
              </a:spcBef>
              <a:defRPr/>
            </a:pPr>
            <a:endParaRPr lang="zh-CN" altLang="en-US" sz="2400" b="1">
              <a:solidFill>
                <a:srgbClr val="000000"/>
              </a:solidFill>
              <a:latin typeface="Arial" charset="0"/>
              <a:ea typeface="黑体" pitchFamily="2" charset="-122"/>
            </a:endParaRPr>
          </a:p>
        </p:txBody>
      </p:sp>
      <p:sp>
        <p:nvSpPr>
          <p:cNvPr id="2051" name="Freeform 91"/>
          <p:cNvSpPr>
            <a:spLocks/>
          </p:cNvSpPr>
          <p:nvPr/>
        </p:nvSpPr>
        <p:spPr bwMode="gray">
          <a:xfrm>
            <a:off x="0" y="130175"/>
            <a:ext cx="9144000" cy="1427163"/>
          </a:xfrm>
          <a:custGeom>
            <a:avLst/>
            <a:gdLst>
              <a:gd name="T0" fmla="*/ 0 w 5760"/>
              <a:gd name="T1" fmla="*/ 625 h 899"/>
              <a:gd name="T2" fmla="*/ 3017 w 5760"/>
              <a:gd name="T3" fmla="*/ 451 h 899"/>
              <a:gd name="T4" fmla="*/ 5760 w 5760"/>
              <a:gd name="T5" fmla="*/ 899 h 899"/>
              <a:gd name="T6" fmla="*/ 5760 w 5760"/>
              <a:gd name="T7" fmla="*/ 218 h 899"/>
              <a:gd name="T8" fmla="*/ 2837 w 5760"/>
              <a:gd name="T9" fmla="*/ 31 h 899"/>
              <a:gd name="T10" fmla="*/ 0 w 5760"/>
              <a:gd name="T11" fmla="*/ 401 h 899"/>
              <a:gd name="T12" fmla="*/ 0 w 5760"/>
              <a:gd name="T13" fmla="*/ 625 h 8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0" h="899">
                <a:moveTo>
                  <a:pt x="0" y="625"/>
                </a:moveTo>
                <a:cubicBezTo>
                  <a:pt x="466" y="515"/>
                  <a:pt x="1509" y="423"/>
                  <a:pt x="3017" y="451"/>
                </a:cubicBezTo>
                <a:cubicBezTo>
                  <a:pt x="4525" y="479"/>
                  <a:pt x="5486" y="753"/>
                  <a:pt x="5760" y="899"/>
                </a:cubicBezTo>
                <a:lnTo>
                  <a:pt x="5760" y="218"/>
                </a:lnTo>
                <a:cubicBezTo>
                  <a:pt x="5273" y="73"/>
                  <a:pt x="3797" y="0"/>
                  <a:pt x="2837" y="31"/>
                </a:cubicBezTo>
                <a:cubicBezTo>
                  <a:pt x="1798" y="54"/>
                  <a:pt x="448" y="285"/>
                  <a:pt x="0" y="401"/>
                </a:cubicBezTo>
                <a:lnTo>
                  <a:pt x="0" y="625"/>
                </a:lnTo>
                <a:close/>
              </a:path>
            </a:pathLst>
          </a:custGeom>
          <a:solidFill>
            <a:srgbClr val="006699"/>
          </a:solidFill>
          <a:ln w="9525">
            <a:noFill/>
            <a:round/>
            <a:headEnd/>
            <a:tailEnd/>
          </a:ln>
        </p:spPr>
        <p:txBody>
          <a:bodyPr/>
          <a:lstStyle/>
          <a:p>
            <a:pPr>
              <a:defRPr/>
            </a:pPr>
            <a:endParaRPr lang="zh-CN" altLang="en-US">
              <a:latin typeface="Arial" charset="0"/>
            </a:endParaRPr>
          </a:p>
        </p:txBody>
      </p:sp>
      <p:sp>
        <p:nvSpPr>
          <p:cNvPr id="1030" name="Rectangle 6"/>
          <p:cNvSpPr>
            <a:spLocks noGrp="1" noChangeArrowheads="1"/>
          </p:cNvSpPr>
          <p:nvPr>
            <p:ph type="sldNum" sz="quarter" idx="4"/>
          </p:nvPr>
        </p:nvSpPr>
        <p:spPr bwMode="auto">
          <a:xfrm>
            <a:off x="4114800" y="6553200"/>
            <a:ext cx="83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000" b="0">
                <a:solidFill>
                  <a:srgbClr val="000000"/>
                </a:solidFill>
                <a:latin typeface="+mn-lt"/>
                <a:ea typeface="宋体" pitchFamily="2" charset="-122"/>
              </a:defRPr>
            </a:lvl1pPr>
          </a:lstStyle>
          <a:p>
            <a:pPr>
              <a:defRPr/>
            </a:pPr>
            <a:fld id="{F12376E5-2A9D-4720-9A99-777376DDFD5F}" type="slidenum">
              <a:rPr lang="zh-CN" altLang="en-US"/>
              <a:pPr>
                <a:defRPr/>
              </a:pPr>
              <a:t>‹#›</a:t>
            </a:fld>
            <a:endParaRPr lang="en-US" altLang="zh-CN"/>
          </a:p>
        </p:txBody>
      </p:sp>
      <p:sp>
        <p:nvSpPr>
          <p:cNvPr id="1116" name="Rectangle 92"/>
          <p:cNvSpPr>
            <a:spLocks noGrp="1" noChangeArrowheads="1"/>
          </p:cNvSpPr>
          <p:nvPr>
            <p:ph type="dt" sz="half" idx="2"/>
          </p:nvPr>
        </p:nvSpPr>
        <p:spPr bwMode="auto">
          <a:xfrm>
            <a:off x="609600" y="6553200"/>
            <a:ext cx="1676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000" b="0">
                <a:solidFill>
                  <a:srgbClr val="000000"/>
                </a:solidFill>
                <a:latin typeface="+mn-lt"/>
                <a:ea typeface="宋体" pitchFamily="2" charset="-122"/>
              </a:defRPr>
            </a:lvl1pPr>
          </a:lstStyle>
          <a:p>
            <a:pPr>
              <a:defRPr/>
            </a:pPr>
            <a:endParaRPr lang="zh-CN" altLang="en-US"/>
          </a:p>
        </p:txBody>
      </p:sp>
      <p:sp>
        <p:nvSpPr>
          <p:cNvPr id="2054" name="Rectangle 94"/>
          <p:cNvSpPr>
            <a:spLocks noChangeArrowheads="1"/>
          </p:cNvSpPr>
          <p:nvPr/>
        </p:nvSpPr>
        <p:spPr bwMode="gray">
          <a:xfrm>
            <a:off x="0" y="0"/>
            <a:ext cx="9144000" cy="836613"/>
          </a:xfrm>
          <a:prstGeom prst="rect">
            <a:avLst/>
          </a:prstGeom>
          <a:solidFill>
            <a:srgbClr val="006699"/>
          </a:solidFill>
          <a:ln w="9525" algn="ctr">
            <a:noFill/>
            <a:miter lim="800000"/>
            <a:headEnd/>
            <a:tailEnd/>
          </a:ln>
        </p:spPr>
        <p:txBody>
          <a:bodyPr/>
          <a:lstStyle/>
          <a:p>
            <a:pPr algn="ctr">
              <a:spcBef>
                <a:spcPct val="50000"/>
              </a:spcBef>
              <a:defRPr/>
            </a:pPr>
            <a:endParaRPr lang="zh-CN" altLang="en-US" sz="2400" b="1">
              <a:solidFill>
                <a:srgbClr val="000000"/>
              </a:solidFill>
              <a:latin typeface="Arial" charset="0"/>
              <a:ea typeface="黑体" pitchFamily="2" charset="-122"/>
            </a:endParaRPr>
          </a:p>
        </p:txBody>
      </p:sp>
      <p:sp>
        <p:nvSpPr>
          <p:cNvPr id="3079" name="Rectangle 2"/>
          <p:cNvSpPr>
            <a:spLocks noGrp="1" noChangeArrowheads="1"/>
          </p:cNvSpPr>
          <p:nvPr>
            <p:ph type="title"/>
          </p:nvPr>
        </p:nvSpPr>
        <p:spPr bwMode="white">
          <a:xfrm>
            <a:off x="1116013" y="188913"/>
            <a:ext cx="7056437"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6" name="Oval 98"/>
          <p:cNvSpPr>
            <a:spLocks noChangeArrowheads="1"/>
          </p:cNvSpPr>
          <p:nvPr/>
        </p:nvSpPr>
        <p:spPr bwMode="gray">
          <a:xfrm>
            <a:off x="5435600" y="2781300"/>
            <a:ext cx="1150938" cy="1152525"/>
          </a:xfrm>
          <a:prstGeom prst="ellipse">
            <a:avLst/>
          </a:prstGeom>
          <a:solidFill>
            <a:schemeClr val="bg1"/>
          </a:solidFill>
          <a:ln w="9525" algn="ctr">
            <a:noFill/>
            <a:round/>
            <a:headEnd/>
            <a:tailEnd/>
          </a:ln>
        </p:spPr>
        <p:txBody>
          <a:bodyPr/>
          <a:lstStyle/>
          <a:p>
            <a:pPr algn="ctr">
              <a:spcBef>
                <a:spcPct val="50000"/>
              </a:spcBef>
              <a:defRPr/>
            </a:pPr>
            <a:endParaRPr lang="zh-CN" altLang="en-US" sz="2400" b="1">
              <a:solidFill>
                <a:srgbClr val="000000"/>
              </a:solidFill>
              <a:latin typeface="Arial" charset="0"/>
              <a:ea typeface="黑体" pitchFamily="2" charset="-122"/>
            </a:endParaRPr>
          </a:p>
        </p:txBody>
      </p:sp>
      <p:pic>
        <p:nvPicPr>
          <p:cNvPr id="3081" name="Picture 12" descr="立普妥-小金人mm"/>
          <p:cNvPicPr>
            <a:picLocks noChangeAspect="1" noChangeArrowheads="1"/>
          </p:cNvPicPr>
          <p:nvPr/>
        </p:nvPicPr>
        <p:blipFill>
          <a:blip r:embed="rId14" cstate="print"/>
          <a:srcRect/>
          <a:stretch>
            <a:fillRect/>
          </a:stretch>
        </p:blipFill>
        <p:spPr bwMode="auto">
          <a:xfrm>
            <a:off x="115888" y="115888"/>
            <a:ext cx="639762" cy="1296987"/>
          </a:xfrm>
          <a:prstGeom prst="rect">
            <a:avLst/>
          </a:prstGeom>
          <a:noFill/>
          <a:ln w="9525">
            <a:noFill/>
            <a:miter lim="800000"/>
            <a:headEnd/>
            <a:tailEnd/>
          </a:ln>
        </p:spPr>
      </p:pic>
      <p:pic>
        <p:nvPicPr>
          <p:cNvPr id="3082" name="Picture 104" descr="立普妥"/>
          <p:cNvPicPr>
            <a:picLocks noChangeAspect="1" noChangeArrowheads="1"/>
          </p:cNvPicPr>
          <p:nvPr/>
        </p:nvPicPr>
        <p:blipFill>
          <a:blip r:embed="rId15" cstate="print"/>
          <a:srcRect/>
          <a:stretch>
            <a:fillRect/>
          </a:stretch>
        </p:blipFill>
        <p:spPr bwMode="auto">
          <a:xfrm>
            <a:off x="7019925" y="6021388"/>
            <a:ext cx="1847850" cy="5302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00" r:id="rId1"/>
    <p:sldLayoutId id="2147484401" r:id="rId2"/>
    <p:sldLayoutId id="2147484402" r:id="rId3"/>
    <p:sldLayoutId id="2147484403" r:id="rId4"/>
    <p:sldLayoutId id="2147484404" r:id="rId5"/>
    <p:sldLayoutId id="2147484405" r:id="rId6"/>
    <p:sldLayoutId id="2147484406" r:id="rId7"/>
    <p:sldLayoutId id="2147484407" r:id="rId8"/>
    <p:sldLayoutId id="2147484408" r:id="rId9"/>
    <p:sldLayoutId id="2147484409" r:id="rId10"/>
    <p:sldLayoutId id="2147484410" r:id="rId11"/>
    <p:sldLayoutId id="2147484411" r:id="rId12"/>
  </p:sldLayoutIdLst>
  <p:timing>
    <p:tnLst>
      <p:par>
        <p:cTn id="1" dur="indefinite" restart="never" nodeType="tmRoot"/>
      </p:par>
    </p:tnLst>
  </p:timing>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pitchFamily="2" charset="-122"/>
          <a:ea typeface="黑体" pitchFamily="2" charset="-122"/>
        </a:defRPr>
      </a:lvl2pPr>
      <a:lvl3pPr algn="ctr" rtl="0" eaLnBrk="0" fontAlgn="base" hangingPunct="0">
        <a:spcBef>
          <a:spcPct val="0"/>
        </a:spcBef>
        <a:spcAft>
          <a:spcPct val="0"/>
        </a:spcAft>
        <a:defRPr sz="3600" b="1">
          <a:solidFill>
            <a:schemeClr val="bg1"/>
          </a:solidFill>
          <a:latin typeface="黑体" pitchFamily="2" charset="-122"/>
          <a:ea typeface="黑体" pitchFamily="2" charset="-122"/>
        </a:defRPr>
      </a:lvl3pPr>
      <a:lvl4pPr algn="ctr" rtl="0" eaLnBrk="0" fontAlgn="base" hangingPunct="0">
        <a:spcBef>
          <a:spcPct val="0"/>
        </a:spcBef>
        <a:spcAft>
          <a:spcPct val="0"/>
        </a:spcAft>
        <a:defRPr sz="3600" b="1">
          <a:solidFill>
            <a:schemeClr val="bg1"/>
          </a:solidFill>
          <a:latin typeface="黑体" pitchFamily="2" charset="-122"/>
          <a:ea typeface="黑体" pitchFamily="2" charset="-122"/>
        </a:defRPr>
      </a:lvl4pPr>
      <a:lvl5pPr algn="ctr" rtl="0" eaLnBrk="0" fontAlgn="base" hangingPunct="0">
        <a:spcBef>
          <a:spcPct val="0"/>
        </a:spcBef>
        <a:spcAft>
          <a:spcPct val="0"/>
        </a:spcAft>
        <a:defRPr sz="3600" b="1">
          <a:solidFill>
            <a:schemeClr val="bg1"/>
          </a:solidFill>
          <a:latin typeface="黑体" pitchFamily="2" charset="-122"/>
          <a:ea typeface="黑体" pitchFamily="2" charset="-122"/>
        </a:defRPr>
      </a:lvl5pPr>
      <a:lvl6pPr marL="457200" algn="ctr" rtl="0" fontAlgn="base">
        <a:spcBef>
          <a:spcPct val="0"/>
        </a:spcBef>
        <a:spcAft>
          <a:spcPct val="0"/>
        </a:spcAft>
        <a:defRPr sz="3600" b="1">
          <a:solidFill>
            <a:schemeClr val="bg1"/>
          </a:solidFill>
          <a:latin typeface="黑体" pitchFamily="2" charset="-122"/>
          <a:ea typeface="黑体" pitchFamily="2" charset="-122"/>
        </a:defRPr>
      </a:lvl6pPr>
      <a:lvl7pPr marL="914400" algn="ctr" rtl="0" fontAlgn="base">
        <a:spcBef>
          <a:spcPct val="0"/>
        </a:spcBef>
        <a:spcAft>
          <a:spcPct val="0"/>
        </a:spcAft>
        <a:defRPr sz="3600" b="1">
          <a:solidFill>
            <a:schemeClr val="bg1"/>
          </a:solidFill>
          <a:latin typeface="黑体" pitchFamily="2" charset="-122"/>
          <a:ea typeface="黑体" pitchFamily="2" charset="-122"/>
        </a:defRPr>
      </a:lvl7pPr>
      <a:lvl8pPr marL="1371600" algn="ctr" rtl="0" fontAlgn="base">
        <a:spcBef>
          <a:spcPct val="0"/>
        </a:spcBef>
        <a:spcAft>
          <a:spcPct val="0"/>
        </a:spcAft>
        <a:defRPr sz="3600" b="1">
          <a:solidFill>
            <a:schemeClr val="bg1"/>
          </a:solidFill>
          <a:latin typeface="黑体" pitchFamily="2" charset="-122"/>
          <a:ea typeface="黑体" pitchFamily="2" charset="-122"/>
        </a:defRPr>
      </a:lvl8pPr>
      <a:lvl9pPr marL="1828800" algn="ctr" rtl="0" fontAlgn="base">
        <a:spcBef>
          <a:spcPct val="0"/>
        </a:spcBef>
        <a:spcAft>
          <a:spcPct val="0"/>
        </a:spcAft>
        <a:defRPr sz="36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3429000" y="2428875"/>
            <a:ext cx="5715000" cy="1285875"/>
          </a:xfrm>
        </p:spPr>
        <p:txBody>
          <a:bodyPr/>
          <a:lstStyle/>
          <a:p>
            <a:pPr eaLnBrk="1" hangingPunct="1">
              <a:lnSpc>
                <a:spcPct val="130000"/>
              </a:lnSpc>
            </a:pPr>
            <a:r>
              <a:rPr lang="zh-CN" altLang="en-US" b="1" dirty="0" smtClean="0">
                <a:latin typeface="微软雅黑" pitchFamily="34" charset="-122"/>
                <a:ea typeface="微软雅黑" pitchFamily="34" charset="-122"/>
              </a:rPr>
              <a:t>从指南到实践</a:t>
            </a:r>
            <a:r>
              <a:rPr lang="en-US" altLang="zh-CN" b="1" dirty="0" smtClean="0">
                <a:latin typeface="微软雅黑" pitchFamily="34" charset="-122"/>
                <a:ea typeface="微软雅黑" pitchFamily="34" charset="-122"/>
              </a:rPr>
              <a:t/>
            </a:r>
            <a:br>
              <a:rPr lang="en-US" altLang="zh-CN" b="1" dirty="0" smtClean="0">
                <a:latin typeface="微软雅黑" pitchFamily="34" charset="-122"/>
                <a:ea typeface="微软雅黑" pitchFamily="34" charset="-122"/>
              </a:rPr>
            </a:br>
            <a:r>
              <a:rPr lang="en-US" altLang="zh-CN" b="1" dirty="0" smtClean="0">
                <a:latin typeface="微软雅黑" pitchFamily="34" charset="-122"/>
                <a:ea typeface="微软雅黑" pitchFamily="34" charset="-122"/>
              </a:rPr>
              <a:t>      </a:t>
            </a:r>
            <a:r>
              <a:rPr lang="zh-CN" altLang="en-US" sz="3200" b="1" dirty="0" smtClean="0">
                <a:solidFill>
                  <a:srgbClr val="FFFF00"/>
                </a:solidFill>
                <a:latin typeface="微软雅黑" pitchFamily="34" charset="-122"/>
                <a:ea typeface="微软雅黑" pitchFamily="34" charset="-122"/>
              </a:rPr>
              <a:t>社区血脂异常的诊治管理</a:t>
            </a:r>
            <a:endParaRPr lang="zh-CN" altLang="en-US" b="1" dirty="0" smtClean="0">
              <a:solidFill>
                <a:srgbClr val="FFFF00"/>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 y="1455465"/>
            <a:ext cx="8969405" cy="5268911"/>
            <a:chOff x="0" y="917"/>
            <a:chExt cx="5651" cy="3319"/>
          </a:xfrm>
        </p:grpSpPr>
        <p:pic>
          <p:nvPicPr>
            <p:cNvPr id="23557" name="Picture 9" descr="image015"/>
            <p:cNvPicPr>
              <a:picLocks noChangeAspect="1" noChangeArrowheads="1"/>
            </p:cNvPicPr>
            <p:nvPr/>
          </p:nvPicPr>
          <p:blipFill>
            <a:blip r:embed="rId3" cstate="print"/>
            <a:srcRect/>
            <a:stretch>
              <a:fillRect/>
            </a:stretch>
          </p:blipFill>
          <p:spPr bwMode="auto">
            <a:xfrm>
              <a:off x="4120" y="2085"/>
              <a:ext cx="1531" cy="2151"/>
            </a:xfrm>
            <a:prstGeom prst="rect">
              <a:avLst/>
            </a:prstGeom>
            <a:noFill/>
            <a:ln w="9525">
              <a:noFill/>
              <a:miter lim="800000"/>
              <a:headEnd/>
              <a:tailEnd/>
            </a:ln>
          </p:spPr>
        </p:pic>
        <p:pic>
          <p:nvPicPr>
            <p:cNvPr id="23558" name="Picture 8" descr="4"/>
            <p:cNvPicPr>
              <a:picLocks noChangeAspect="1" noChangeArrowheads="1"/>
            </p:cNvPicPr>
            <p:nvPr/>
          </p:nvPicPr>
          <p:blipFill>
            <a:blip r:embed="rId4" cstate="print"/>
            <a:srcRect l="5122" t="22723" r="70468" b="28955"/>
            <a:stretch>
              <a:fillRect/>
            </a:stretch>
          </p:blipFill>
          <p:spPr bwMode="auto">
            <a:xfrm>
              <a:off x="0" y="917"/>
              <a:ext cx="1462" cy="2169"/>
            </a:xfrm>
            <a:prstGeom prst="rect">
              <a:avLst/>
            </a:prstGeom>
            <a:noFill/>
            <a:ln w="9525">
              <a:noFill/>
              <a:miter lim="800000"/>
              <a:headEnd/>
              <a:tailEnd/>
            </a:ln>
          </p:spPr>
        </p:pic>
      </p:grpSp>
      <p:sp>
        <p:nvSpPr>
          <p:cNvPr id="7" name="矩形 6"/>
          <p:cNvSpPr/>
          <p:nvPr/>
        </p:nvSpPr>
        <p:spPr>
          <a:xfrm>
            <a:off x="2339752" y="1556792"/>
            <a:ext cx="4158208" cy="3577390"/>
          </a:xfrm>
          <a:prstGeom prst="rect">
            <a:avLst/>
          </a:prstGeom>
        </p:spPr>
        <p:txBody>
          <a:bodyPr wrap="square">
            <a:spAutoFit/>
          </a:bodyPr>
          <a:lstStyle/>
          <a:p>
            <a:pPr>
              <a:lnSpc>
                <a:spcPct val="150000"/>
              </a:lnSpc>
              <a:spcBef>
                <a:spcPts val="1200"/>
              </a:spcBef>
              <a:buFont typeface="Wingdings" pitchFamily="2" charset="2"/>
              <a:buChar char="Ø"/>
            </a:pPr>
            <a:r>
              <a:rPr lang="zh-CN" altLang="en-US" sz="2000" dirty="0" smtClean="0">
                <a:latin typeface="微软雅黑" pitchFamily="34" charset="-122"/>
                <a:ea typeface="微软雅黑" pitchFamily="34" charset="-122"/>
              </a:rPr>
              <a:t>血脂异常治疗最主要目的是为了防治冠心病、卒中等心脑血管事件；</a:t>
            </a:r>
            <a:endParaRPr lang="en-US" altLang="zh-CN" sz="2000" dirty="0" smtClean="0">
              <a:latin typeface="微软雅黑" pitchFamily="34" charset="-122"/>
              <a:ea typeface="微软雅黑" pitchFamily="34" charset="-122"/>
            </a:endParaRPr>
          </a:p>
          <a:p>
            <a:pPr>
              <a:lnSpc>
                <a:spcPct val="150000"/>
              </a:lnSpc>
              <a:spcBef>
                <a:spcPts val="1200"/>
              </a:spcBef>
              <a:buFont typeface="Wingdings" pitchFamily="2" charset="2"/>
              <a:buChar char="Ø"/>
            </a:pPr>
            <a:endParaRPr lang="en-US" altLang="zh-CN" sz="2000" dirty="0" smtClean="0">
              <a:latin typeface="微软雅黑" pitchFamily="34" charset="-122"/>
              <a:ea typeface="微软雅黑" pitchFamily="34" charset="-122"/>
            </a:endParaRPr>
          </a:p>
          <a:p>
            <a:pPr>
              <a:lnSpc>
                <a:spcPct val="150000"/>
              </a:lnSpc>
              <a:spcBef>
                <a:spcPts val="1200"/>
              </a:spcBef>
              <a:buFont typeface="Wingdings" pitchFamily="2" charset="2"/>
              <a:buChar char="Ø"/>
            </a:pPr>
            <a:r>
              <a:rPr lang="zh-CN" altLang="en-US" sz="2000" dirty="0" smtClean="0">
                <a:latin typeface="微软雅黑" pitchFamily="34" charset="-122"/>
                <a:ea typeface="微软雅黑" pitchFamily="34" charset="-122"/>
              </a:rPr>
              <a:t>应根据是否已有冠心病或冠心病等危症以及有无心血管危险因素，结合血脂水平进行全面评价，以决定治疗措施及血脂的目标水平 。</a:t>
            </a:r>
            <a:endParaRPr lang="zh-CN" altLang="en-US" sz="2000" dirty="0">
              <a:latin typeface="微软雅黑" pitchFamily="34" charset="-122"/>
              <a:ea typeface="微软雅黑" pitchFamily="34" charset="-122"/>
            </a:endParaRPr>
          </a:p>
        </p:txBody>
      </p:sp>
      <p:sp>
        <p:nvSpPr>
          <p:cNvPr id="8" name="TextBox 7"/>
          <p:cNvSpPr txBox="1"/>
          <p:nvPr/>
        </p:nvSpPr>
        <p:spPr>
          <a:xfrm>
            <a:off x="928662"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defRPr/>
            </a:pPr>
            <a:r>
              <a:rPr lang="zh-CN" altLang="en-US" sz="3200" b="1" dirty="0" smtClean="0">
                <a:solidFill>
                  <a:srgbClr val="FFFF00"/>
                </a:solidFill>
                <a:latin typeface="微软雅黑" pitchFamily="34" charset="-122"/>
                <a:ea typeface="微软雅黑" pitchFamily="34" charset="-122"/>
                <a:cs typeface="Arial" charset="0"/>
              </a:rPr>
              <a:t>血脂异常管理的目的</a:t>
            </a:r>
            <a:endParaRPr lang="zh-CN" altLang="en-US" sz="3200" b="1" dirty="0">
              <a:solidFill>
                <a:srgbClr val="FFFF00"/>
              </a:solidFill>
              <a:latin typeface="微软雅黑" pitchFamily="34" charset="-122"/>
              <a:ea typeface="微软雅黑" pitchFamily="34" charset="-122"/>
              <a:cs typeface="Arial"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bwMode="auto">
          <a:xfrm>
            <a:off x="741362" y="3571876"/>
            <a:ext cx="3830638" cy="26289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ctr" eaLnBrk="1" hangingPunct="1">
              <a:buFont typeface="Wingdings" pitchFamily="2" charset="2"/>
              <a:buNone/>
            </a:pPr>
            <a:r>
              <a:rPr lang="zh-CN" altLang="en-US" sz="2400" dirty="0" smtClean="0">
                <a:latin typeface="微软雅黑" pitchFamily="34" charset="-122"/>
                <a:ea typeface="微软雅黑" pitchFamily="34" charset="-122"/>
              </a:rPr>
              <a:t>心血管危险因素</a:t>
            </a:r>
          </a:p>
          <a:p>
            <a:pPr algn="ctr" eaLnBrk="1" hangingPunct="1">
              <a:buFont typeface="Wingdings" pitchFamily="2" charset="2"/>
              <a:buNone/>
            </a:pPr>
            <a:endParaRPr lang="zh-CN" altLang="en-US" sz="2400" dirty="0" smtClean="0">
              <a:latin typeface="微软雅黑" pitchFamily="34" charset="-122"/>
              <a:ea typeface="微软雅黑" pitchFamily="34" charset="-122"/>
            </a:endParaRPr>
          </a:p>
          <a:p>
            <a:pPr algn="ctr" eaLnBrk="1" hangingPunct="1">
              <a:buFont typeface="Wingdings" pitchFamily="2" charset="2"/>
              <a:buNone/>
            </a:pPr>
            <a:endParaRPr lang="zh-CN" altLang="en-US" sz="2400" dirty="0" smtClean="0">
              <a:latin typeface="微软雅黑" pitchFamily="34" charset="-122"/>
              <a:ea typeface="微软雅黑" pitchFamily="34" charset="-122"/>
            </a:endParaRPr>
          </a:p>
          <a:p>
            <a:pPr algn="ctr" eaLnBrk="1" hangingPunct="1">
              <a:buFont typeface="Wingdings" pitchFamily="2" charset="2"/>
              <a:buNone/>
            </a:pPr>
            <a:endParaRPr lang="en-US" altLang="zh-CN" sz="2400" dirty="0" smtClean="0">
              <a:latin typeface="微软雅黑" pitchFamily="34" charset="-122"/>
              <a:ea typeface="微软雅黑" pitchFamily="34" charset="-122"/>
            </a:endParaRPr>
          </a:p>
          <a:p>
            <a:pPr algn="ctr" eaLnBrk="1" hangingPunct="1">
              <a:buFont typeface="Wingdings" pitchFamily="2" charset="2"/>
              <a:buNone/>
            </a:pPr>
            <a:r>
              <a:rPr lang="zh-CN" altLang="en-US" sz="2400" dirty="0" smtClean="0">
                <a:latin typeface="微软雅黑" pitchFamily="34" charset="-122"/>
                <a:ea typeface="微软雅黑" pitchFamily="34" charset="-122"/>
              </a:rPr>
              <a:t>血脂水平</a:t>
            </a:r>
            <a:endParaRPr lang="zh-CN" altLang="en-US" sz="3600" dirty="0" smtClean="0">
              <a:latin typeface="微软雅黑" pitchFamily="34" charset="-122"/>
              <a:ea typeface="微软雅黑" pitchFamily="34" charset="-122"/>
            </a:endParaRPr>
          </a:p>
        </p:txBody>
      </p:sp>
      <p:grpSp>
        <p:nvGrpSpPr>
          <p:cNvPr id="2" name="Group 26"/>
          <p:cNvGrpSpPr>
            <a:grpSpLocks/>
          </p:cNvGrpSpPr>
          <p:nvPr/>
        </p:nvGrpSpPr>
        <p:grpSpPr bwMode="auto">
          <a:xfrm>
            <a:off x="844404" y="2587639"/>
            <a:ext cx="4104562" cy="2770187"/>
            <a:chOff x="532" y="1455"/>
            <a:chExt cx="2586" cy="1745"/>
          </a:xfrm>
        </p:grpSpPr>
        <p:sp>
          <p:nvSpPr>
            <p:cNvPr id="29709" name="AutoShape 4"/>
            <p:cNvSpPr>
              <a:spLocks noChangeArrowheads="1"/>
            </p:cNvSpPr>
            <p:nvPr/>
          </p:nvSpPr>
          <p:spPr bwMode="auto">
            <a:xfrm>
              <a:off x="1350" y="2610"/>
              <a:ext cx="588" cy="590"/>
            </a:xfrm>
            <a:prstGeom prst="upDownArrow">
              <a:avLst>
                <a:gd name="adj1" fmla="val 50000"/>
                <a:gd name="adj2" fmla="val 20068"/>
              </a:avLst>
            </a:prstGeom>
            <a:solidFill>
              <a:srgbClr val="FFFF00"/>
            </a:solidFill>
            <a:ln w="9525">
              <a:noFill/>
              <a:miter lim="800000"/>
              <a:headEnd/>
              <a:tailEnd/>
            </a:ln>
          </p:spPr>
          <p:txBody>
            <a:bodyPr vert="eaVert" wrap="none" anchor="ctr"/>
            <a:lstStyle/>
            <a:p>
              <a:endParaRPr lang="zh-CN" altLang="en-US" b="1">
                <a:latin typeface="微软雅黑" pitchFamily="34" charset="-122"/>
                <a:ea typeface="微软雅黑" pitchFamily="34" charset="-122"/>
              </a:endParaRPr>
            </a:p>
          </p:txBody>
        </p:sp>
        <p:sp>
          <p:nvSpPr>
            <p:cNvPr id="29710" name="AutoShape 5"/>
            <p:cNvSpPr>
              <a:spLocks noChangeArrowheads="1"/>
            </p:cNvSpPr>
            <p:nvPr/>
          </p:nvSpPr>
          <p:spPr bwMode="auto">
            <a:xfrm>
              <a:off x="532" y="1455"/>
              <a:ext cx="2586" cy="817"/>
            </a:xfrm>
            <a:custGeom>
              <a:avLst/>
              <a:gdLst>
                <a:gd name="T0" fmla="*/ 3685138 w 21600"/>
                <a:gd name="T1" fmla="*/ 0 h 21600"/>
                <a:gd name="T2" fmla="*/ 0 w 21600"/>
                <a:gd name="T3" fmla="*/ 116208 h 21600"/>
                <a:gd name="T4" fmla="*/ 3685138 w 21600"/>
                <a:gd name="T5" fmla="*/ 116208 h 21600"/>
                <a:gd name="T6" fmla="*/ 3685138 w 21600"/>
                <a:gd name="T7" fmla="*/ 116208 h 21600"/>
                <a:gd name="T8" fmla="*/ 17694720 60000 65536"/>
                <a:gd name="T9" fmla="*/ 11796480 60000 65536"/>
                <a:gd name="T10" fmla="*/ 5898240 60000 65536"/>
                <a:gd name="T11" fmla="*/ 0 60000 65536"/>
                <a:gd name="T12" fmla="*/ 3374 w 21600"/>
                <a:gd name="T13" fmla="*/ 5393 h 21600"/>
                <a:gd name="T14" fmla="*/ 18902 w 21600"/>
                <a:gd name="T15" fmla="*/ 1620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767600"/>
                </a:gs>
                <a:gs pos="50000">
                  <a:srgbClr val="FFFF00"/>
                </a:gs>
                <a:gs pos="100000">
                  <a:srgbClr val="767600"/>
                </a:gs>
              </a:gsLst>
              <a:lin ang="5400000" scaled="1"/>
            </a:gradFill>
            <a:ln w="9525">
              <a:noFill/>
              <a:miter lim="800000"/>
              <a:headEnd/>
              <a:tailEnd/>
            </a:ln>
          </p:spPr>
          <p:txBody>
            <a:bodyPr wrap="none" anchor="ctr"/>
            <a:lstStyle/>
            <a:p>
              <a:endParaRPr lang="zh-CN" altLang="en-US" b="1">
                <a:latin typeface="微软雅黑" pitchFamily="34" charset="-122"/>
                <a:ea typeface="微软雅黑" pitchFamily="34" charset="-122"/>
              </a:endParaRPr>
            </a:p>
          </p:txBody>
        </p:sp>
        <p:sp>
          <p:nvSpPr>
            <p:cNvPr id="29711" name="Rectangle 6"/>
            <p:cNvSpPr>
              <a:spLocks noChangeArrowheads="1"/>
            </p:cNvSpPr>
            <p:nvPr/>
          </p:nvSpPr>
          <p:spPr bwMode="auto">
            <a:xfrm>
              <a:off x="972" y="1752"/>
              <a:ext cx="1725" cy="233"/>
            </a:xfrm>
            <a:prstGeom prst="rect">
              <a:avLst/>
            </a:prstGeom>
            <a:noFill/>
            <a:ln w="9525">
              <a:noFill/>
              <a:miter lim="800000"/>
              <a:headEnd/>
              <a:tailEnd/>
            </a:ln>
          </p:spPr>
          <p:txBody>
            <a:bodyPr>
              <a:spAutoFit/>
            </a:bodyPr>
            <a:lstStyle/>
            <a:p>
              <a:pPr algn="ctr"/>
              <a:r>
                <a:rPr lang="zh-CN" altLang="en-US" b="1" dirty="0">
                  <a:latin typeface="微软雅黑" pitchFamily="34" charset="-122"/>
                  <a:ea typeface="微软雅黑" pitchFamily="34" charset="-122"/>
                  <a:cs typeface="Arial" pitchFamily="34" charset="0"/>
                </a:rPr>
                <a:t>危险评估</a:t>
              </a:r>
            </a:p>
          </p:txBody>
        </p:sp>
      </p:grpSp>
      <p:grpSp>
        <p:nvGrpSpPr>
          <p:cNvPr id="4" name="Group 24"/>
          <p:cNvGrpSpPr>
            <a:grpSpLocks/>
          </p:cNvGrpSpPr>
          <p:nvPr/>
        </p:nvGrpSpPr>
        <p:grpSpPr bwMode="auto">
          <a:xfrm>
            <a:off x="5072066" y="1703398"/>
            <a:ext cx="2628444" cy="3154362"/>
            <a:chOff x="3353" y="1419"/>
            <a:chExt cx="1656" cy="1987"/>
          </a:xfrm>
        </p:grpSpPr>
        <p:sp>
          <p:nvSpPr>
            <p:cNvPr id="29704" name="Rectangle 7"/>
            <p:cNvSpPr>
              <a:spLocks noChangeArrowheads="1"/>
            </p:cNvSpPr>
            <p:nvPr/>
          </p:nvSpPr>
          <p:spPr bwMode="auto">
            <a:xfrm>
              <a:off x="3517" y="1419"/>
              <a:ext cx="1406" cy="306"/>
            </a:xfrm>
            <a:prstGeom prst="rect">
              <a:avLst/>
            </a:prstGeom>
            <a:solidFill>
              <a:schemeClr val="tx2"/>
            </a:solidFill>
            <a:ln w="12700" cap="sq" algn="ctr">
              <a:solidFill>
                <a:schemeClr val="tx1"/>
              </a:solidFill>
              <a:miter lim="800000"/>
              <a:headEnd/>
              <a:tailEnd/>
            </a:ln>
          </p:spPr>
          <p:txBody>
            <a:bodyPr bIns="0" anchor="ctr" anchorCtr="1">
              <a:spAutoFit/>
            </a:bodyPr>
            <a:lstStyle/>
            <a:p>
              <a:pPr algn="ctr"/>
              <a:r>
                <a:rPr lang="zh-CN" altLang="en-US" sz="2800" dirty="0">
                  <a:solidFill>
                    <a:srgbClr val="FFFF00"/>
                  </a:solidFill>
                  <a:latin typeface="微软雅黑" pitchFamily="34" charset="-122"/>
                  <a:ea typeface="微软雅黑" pitchFamily="34" charset="-122"/>
                  <a:cs typeface="Arial" pitchFamily="34" charset="0"/>
                </a:rPr>
                <a:t>决定治疗</a:t>
              </a:r>
            </a:p>
          </p:txBody>
        </p:sp>
        <p:sp>
          <p:nvSpPr>
            <p:cNvPr id="29705" name="Text Box 8"/>
            <p:cNvSpPr txBox="1">
              <a:spLocks noChangeArrowheads="1"/>
            </p:cNvSpPr>
            <p:nvPr/>
          </p:nvSpPr>
          <p:spPr bwMode="auto">
            <a:xfrm>
              <a:off x="3353" y="2239"/>
              <a:ext cx="1656" cy="306"/>
            </a:xfrm>
            <a:prstGeom prst="rect">
              <a:avLst/>
            </a:prstGeom>
            <a:solidFill>
              <a:schemeClr val="tx2"/>
            </a:solidFill>
            <a:ln w="12700" cap="sq" algn="ctr">
              <a:solidFill>
                <a:schemeClr val="tx1"/>
              </a:solidFill>
              <a:miter lim="800000"/>
              <a:headEnd/>
              <a:tailEnd/>
            </a:ln>
          </p:spPr>
          <p:txBody>
            <a:bodyPr bIns="0" anchor="ctr" anchorCtr="1">
              <a:spAutoFit/>
            </a:bodyPr>
            <a:lstStyle/>
            <a:p>
              <a:pPr algn="ctr"/>
              <a:r>
                <a:rPr lang="zh-CN" altLang="en-US" sz="2800">
                  <a:solidFill>
                    <a:srgbClr val="FFFF00"/>
                  </a:solidFill>
                  <a:latin typeface="微软雅黑" pitchFamily="34" charset="-122"/>
                  <a:ea typeface="微软雅黑" pitchFamily="34" charset="-122"/>
                  <a:cs typeface="Arial" pitchFamily="34" charset="0"/>
                </a:rPr>
                <a:t>确定目标值</a:t>
              </a:r>
            </a:p>
          </p:txBody>
        </p:sp>
        <p:sp>
          <p:nvSpPr>
            <p:cNvPr id="29706" name="Text Box 9"/>
            <p:cNvSpPr txBox="1">
              <a:spLocks noChangeArrowheads="1"/>
            </p:cNvSpPr>
            <p:nvPr/>
          </p:nvSpPr>
          <p:spPr bwMode="auto">
            <a:xfrm>
              <a:off x="3759" y="3100"/>
              <a:ext cx="792" cy="306"/>
            </a:xfrm>
            <a:prstGeom prst="rect">
              <a:avLst/>
            </a:prstGeom>
            <a:solidFill>
              <a:schemeClr val="tx2"/>
            </a:solidFill>
            <a:ln w="12700" cap="sq" algn="ctr">
              <a:solidFill>
                <a:schemeClr val="tx1"/>
              </a:solidFill>
              <a:miter lim="800000"/>
              <a:headEnd/>
              <a:tailEnd/>
            </a:ln>
          </p:spPr>
          <p:txBody>
            <a:bodyPr bIns="0" anchor="ctr" anchorCtr="1">
              <a:spAutoFit/>
            </a:bodyPr>
            <a:lstStyle/>
            <a:p>
              <a:pPr algn="ctr"/>
              <a:r>
                <a:rPr lang="zh-CN" altLang="en-US" sz="2800">
                  <a:solidFill>
                    <a:srgbClr val="FFFF00"/>
                  </a:solidFill>
                  <a:latin typeface="微软雅黑" pitchFamily="34" charset="-122"/>
                  <a:ea typeface="微软雅黑" pitchFamily="34" charset="-122"/>
                  <a:cs typeface="Arial" pitchFamily="34" charset="0"/>
                </a:rPr>
                <a:t>达标</a:t>
              </a:r>
            </a:p>
          </p:txBody>
        </p:sp>
        <p:sp>
          <p:nvSpPr>
            <p:cNvPr id="29707" name="AutoShape 10"/>
            <p:cNvSpPr>
              <a:spLocks noChangeArrowheads="1"/>
            </p:cNvSpPr>
            <p:nvPr/>
          </p:nvSpPr>
          <p:spPr bwMode="auto">
            <a:xfrm>
              <a:off x="4106" y="1797"/>
              <a:ext cx="113" cy="409"/>
            </a:xfrm>
            <a:prstGeom prst="downArrow">
              <a:avLst>
                <a:gd name="adj1" fmla="val 50000"/>
                <a:gd name="adj2" fmla="val 90487"/>
              </a:avLst>
            </a:prstGeom>
            <a:solidFill>
              <a:schemeClr val="tx1"/>
            </a:solidFill>
            <a:ln w="50800">
              <a:noFill/>
              <a:miter lim="800000"/>
              <a:headEnd/>
              <a:tailEnd/>
            </a:ln>
          </p:spPr>
          <p:txBody>
            <a:bodyPr vert="eaVert" wrap="none" anchor="ctr" anchorCtr="1"/>
            <a:lstStyle/>
            <a:p>
              <a:endParaRPr lang="zh-CN" altLang="en-US" b="0">
                <a:latin typeface="微软雅黑" pitchFamily="34" charset="-122"/>
                <a:ea typeface="微软雅黑" pitchFamily="34" charset="-122"/>
              </a:endParaRPr>
            </a:p>
          </p:txBody>
        </p:sp>
        <p:sp>
          <p:nvSpPr>
            <p:cNvPr id="29708" name="AutoShape 11"/>
            <p:cNvSpPr>
              <a:spLocks noChangeArrowheads="1"/>
            </p:cNvSpPr>
            <p:nvPr/>
          </p:nvSpPr>
          <p:spPr bwMode="auto">
            <a:xfrm>
              <a:off x="4106" y="2604"/>
              <a:ext cx="113" cy="409"/>
            </a:xfrm>
            <a:prstGeom prst="downArrow">
              <a:avLst>
                <a:gd name="adj1" fmla="val 50000"/>
                <a:gd name="adj2" fmla="val 90487"/>
              </a:avLst>
            </a:prstGeom>
            <a:solidFill>
              <a:schemeClr val="tx1"/>
            </a:solidFill>
            <a:ln w="50800">
              <a:noFill/>
              <a:miter lim="800000"/>
              <a:headEnd/>
              <a:tailEnd/>
            </a:ln>
          </p:spPr>
          <p:txBody>
            <a:bodyPr vert="eaVert" wrap="none" anchor="ctr" anchorCtr="1"/>
            <a:lstStyle/>
            <a:p>
              <a:endParaRPr lang="zh-CN" altLang="en-US" b="0">
                <a:latin typeface="微软雅黑" pitchFamily="34" charset="-122"/>
                <a:ea typeface="微软雅黑" pitchFamily="34" charset="-122"/>
              </a:endParaRPr>
            </a:p>
          </p:txBody>
        </p:sp>
      </p:grpSp>
      <p:sp>
        <p:nvSpPr>
          <p:cNvPr id="3" name="TextBox 2"/>
          <p:cNvSpPr txBox="1"/>
          <p:nvPr/>
        </p:nvSpPr>
        <p:spPr>
          <a:xfrm>
            <a:off x="9288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p>
            <a:pPr algn="ctr">
              <a:defRPr/>
            </a:pPr>
            <a:r>
              <a:rPr lang="zh-CN" altLang="en-US" sz="3200" b="1" dirty="0">
                <a:solidFill>
                  <a:srgbClr val="FFFF00"/>
                </a:solidFill>
                <a:latin typeface="微软雅黑" pitchFamily="34" charset="-122"/>
                <a:ea typeface="微软雅黑" pitchFamily="34" charset="-122"/>
              </a:rPr>
              <a:t>血脂异常的治疗原则</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2339975" y="1484313"/>
            <a:ext cx="4679950" cy="1223962"/>
          </a:xfrm>
          <a:prstGeom prst="rect">
            <a:avLst/>
          </a:pr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path path="circle">
              <a:fillToRect l="50000" t="50000" r="50000" b="50000"/>
            </a:path>
            <a:tileRect/>
          </a:gradFill>
          <a:ln w="9525">
            <a:noFill/>
            <a:miter lim="800000"/>
            <a:headEnd/>
            <a:tailEnd/>
          </a:ln>
          <a:effectLst>
            <a:outerShdw dist="35921" dir="2700000" algn="ctr" rotWithShape="0">
              <a:srgbClr val="808080"/>
            </a:outerShdw>
          </a:effectLst>
        </p:spPr>
        <p:txBody>
          <a:bodyPr wrap="none" lIns="82936" tIns="41468" rIns="82936" bIns="41468" anchor="ctr"/>
          <a:lstStyle/>
          <a:p>
            <a:pPr>
              <a:defRPr/>
            </a:pPr>
            <a:endParaRPr lang="zh-CN" altLang="en-US" sz="2400" dirty="0">
              <a:solidFill>
                <a:srgbClr val="FFFF00"/>
              </a:solidFill>
              <a:latin typeface="微软雅黑" pitchFamily="34" charset="-122"/>
              <a:ea typeface="微软雅黑" pitchFamily="34" charset="-122"/>
            </a:endParaRPr>
          </a:p>
        </p:txBody>
      </p:sp>
      <p:sp>
        <p:nvSpPr>
          <p:cNvPr id="191491" name="AutoShape 3"/>
          <p:cNvSpPr>
            <a:spLocks noChangeArrowheads="1"/>
          </p:cNvSpPr>
          <p:nvPr/>
        </p:nvSpPr>
        <p:spPr bwMode="auto">
          <a:xfrm flipH="1">
            <a:off x="3428992" y="3857628"/>
            <a:ext cx="495308" cy="328618"/>
          </a:xfrm>
          <a:prstGeom prst="leftArrow">
            <a:avLst>
              <a:gd name="adj1" fmla="val 50000"/>
              <a:gd name="adj2" fmla="val 217073"/>
            </a:avLst>
          </a:prstGeom>
          <a:solidFill>
            <a:schemeClr val="tx2"/>
          </a:solidFill>
          <a:ln w="9525">
            <a:solidFill>
              <a:schemeClr val="folHlink"/>
            </a:solidFill>
            <a:miter lim="800000"/>
            <a:headEnd/>
            <a:tailEnd/>
          </a:ln>
          <a:effectLst/>
        </p:spPr>
        <p:txBody>
          <a:bodyPr wrap="none" lIns="82936" tIns="41468" rIns="82936" bIns="41468" anchor="ctr"/>
          <a:lstStyle/>
          <a:p>
            <a:pPr>
              <a:defRPr/>
            </a:pPr>
            <a:endParaRPr lang="zh-CN" altLang="en-US" sz="2000">
              <a:solidFill>
                <a:schemeClr val="accent6"/>
              </a:solidFill>
              <a:latin typeface="Times New Roman" pitchFamily="18" charset="0"/>
              <a:ea typeface="微软雅黑" pitchFamily="34" charset="-122"/>
              <a:cs typeface="Times New Roman" pitchFamily="18" charset="0"/>
            </a:endParaRPr>
          </a:p>
        </p:txBody>
      </p:sp>
      <p:sp>
        <p:nvSpPr>
          <p:cNvPr id="191492" name="AutoShape 4"/>
          <p:cNvSpPr>
            <a:spLocks noChangeArrowheads="1"/>
          </p:cNvSpPr>
          <p:nvPr/>
        </p:nvSpPr>
        <p:spPr bwMode="auto">
          <a:xfrm flipH="1">
            <a:off x="6143636" y="3857628"/>
            <a:ext cx="479413" cy="447681"/>
          </a:xfrm>
          <a:prstGeom prst="leftArrow">
            <a:avLst>
              <a:gd name="adj1" fmla="val 50000"/>
              <a:gd name="adj2" fmla="val 217378"/>
            </a:avLst>
          </a:prstGeom>
          <a:solidFill>
            <a:schemeClr val="tx2"/>
          </a:solidFill>
          <a:ln w="9525">
            <a:solidFill>
              <a:schemeClr val="folHlink"/>
            </a:solidFill>
            <a:miter lim="800000"/>
            <a:headEnd/>
            <a:tailEnd/>
          </a:ln>
          <a:effectLst/>
        </p:spPr>
        <p:txBody>
          <a:bodyPr wrap="none" lIns="82936" tIns="41468" rIns="82936" bIns="41468" anchor="ctr"/>
          <a:lstStyle/>
          <a:p>
            <a:pPr>
              <a:defRPr/>
            </a:pPr>
            <a:endParaRPr lang="zh-CN" altLang="en-US" sz="2000">
              <a:solidFill>
                <a:schemeClr val="accent6"/>
              </a:solidFill>
              <a:latin typeface="Times New Roman" pitchFamily="18" charset="0"/>
              <a:ea typeface="微软雅黑" pitchFamily="34" charset="-122"/>
              <a:cs typeface="Times New Roman" pitchFamily="18" charset="0"/>
            </a:endParaRPr>
          </a:p>
        </p:txBody>
      </p:sp>
      <p:sp>
        <p:nvSpPr>
          <p:cNvPr id="191493" name="Rectangle 5"/>
          <p:cNvSpPr>
            <a:spLocks noChangeArrowheads="1"/>
          </p:cNvSpPr>
          <p:nvPr/>
        </p:nvSpPr>
        <p:spPr bwMode="auto">
          <a:xfrm>
            <a:off x="6738938" y="3429000"/>
            <a:ext cx="1905000" cy="1143000"/>
          </a:xfrm>
          <a:prstGeom prst="rect">
            <a:avLst/>
          </a:prstGeom>
          <a:solidFill>
            <a:srgbClr val="92D050"/>
          </a:solidFill>
          <a:ln w="9525">
            <a:noFill/>
            <a:miter lim="800000"/>
            <a:headEnd/>
            <a:tailEnd/>
          </a:ln>
          <a:effectLst>
            <a:prstShdw prst="shdw17" dist="17961" dir="2700000">
              <a:schemeClr val="accent1">
                <a:gamma/>
                <a:shade val="60000"/>
                <a:invGamma/>
              </a:schemeClr>
            </a:prstShdw>
          </a:effectLst>
        </p:spPr>
        <p:txBody>
          <a:bodyPr wrap="none" lIns="91408" tIns="45705" rIns="91408" bIns="45705" anchor="ctr"/>
          <a:lstStyle/>
          <a:p>
            <a:pPr algn="ctr" defTabSz="914313">
              <a:defRPr/>
            </a:pPr>
            <a:r>
              <a:rPr lang="zh-CN" altLang="en-US" sz="2000" dirty="0">
                <a:solidFill>
                  <a:schemeClr val="accent6"/>
                </a:solidFill>
                <a:latin typeface="Times New Roman" pitchFamily="18" charset="0"/>
                <a:ea typeface="微软雅黑" pitchFamily="34" charset="-122"/>
                <a:cs typeface="Times New Roman" pitchFamily="18" charset="0"/>
              </a:rPr>
              <a:t>胆固醇  </a:t>
            </a:r>
          </a:p>
        </p:txBody>
      </p:sp>
      <p:sp>
        <p:nvSpPr>
          <p:cNvPr id="25607" name="Text Box 7"/>
          <p:cNvSpPr txBox="1">
            <a:spLocks noChangeArrowheads="1"/>
          </p:cNvSpPr>
          <p:nvPr/>
        </p:nvSpPr>
        <p:spPr bwMode="auto">
          <a:xfrm>
            <a:off x="2357438" y="1643063"/>
            <a:ext cx="4535487" cy="830966"/>
          </a:xfrm>
          <a:prstGeom prst="rect">
            <a:avLst/>
          </a:prstGeom>
          <a:noFill/>
          <a:ln w="9525">
            <a:noFill/>
            <a:miter lim="800000"/>
            <a:headEnd/>
            <a:tailEnd/>
          </a:ln>
        </p:spPr>
        <p:txBody>
          <a:bodyPr lIns="91408" tIns="45705" rIns="91408" bIns="45705">
            <a:spAutoFit/>
          </a:bodyPr>
          <a:lstStyle/>
          <a:p>
            <a:pPr algn="ctr" defTabSz="912813"/>
            <a:r>
              <a:rPr lang="zh-CN" altLang="en-US" sz="2400" dirty="0">
                <a:solidFill>
                  <a:schemeClr val="bg1"/>
                </a:solidFill>
                <a:latin typeface="微软雅黑" pitchFamily="34" charset="-122"/>
                <a:ea typeface="微软雅黑" pitchFamily="34" charset="-122"/>
              </a:rPr>
              <a:t>胆固醇</a:t>
            </a:r>
            <a:r>
              <a:rPr lang="en-US" altLang="zh-CN" sz="2400" dirty="0">
                <a:solidFill>
                  <a:schemeClr val="bg1"/>
                </a:solidFill>
                <a:latin typeface="微软雅黑" pitchFamily="34" charset="-122"/>
                <a:ea typeface="微软雅黑" pitchFamily="34" charset="-122"/>
              </a:rPr>
              <a:t>70%</a:t>
            </a:r>
            <a:r>
              <a:rPr lang="zh-CN" altLang="en-US" sz="2400" dirty="0">
                <a:solidFill>
                  <a:schemeClr val="bg1"/>
                </a:solidFill>
                <a:latin typeface="微软雅黑" pitchFamily="34" charset="-122"/>
                <a:ea typeface="微软雅黑" pitchFamily="34" charset="-122"/>
              </a:rPr>
              <a:t>是内源性合成</a:t>
            </a:r>
            <a:r>
              <a:rPr lang="zh-CN" altLang="en-US" sz="2400" dirty="0" smtClean="0">
                <a:solidFill>
                  <a:schemeClr val="bg1"/>
                </a:solidFill>
                <a:latin typeface="微软雅黑" pitchFamily="34" charset="-122"/>
                <a:ea typeface="微软雅黑" pitchFamily="34" charset="-122"/>
              </a:rPr>
              <a:t>的，</a:t>
            </a:r>
            <a:endParaRPr lang="en-US" altLang="zh-CN" sz="2400" dirty="0" smtClean="0">
              <a:solidFill>
                <a:schemeClr val="bg1"/>
              </a:solidFill>
              <a:latin typeface="微软雅黑" pitchFamily="34" charset="-122"/>
              <a:ea typeface="微软雅黑" pitchFamily="34" charset="-122"/>
            </a:endParaRPr>
          </a:p>
          <a:p>
            <a:pPr algn="ctr" defTabSz="912813"/>
            <a:r>
              <a:rPr lang="zh-CN" altLang="en-US" sz="2400" dirty="0" smtClean="0">
                <a:solidFill>
                  <a:schemeClr val="bg1"/>
                </a:solidFill>
                <a:latin typeface="微软雅黑" pitchFamily="34" charset="-122"/>
                <a:ea typeface="微软雅黑" pitchFamily="34" charset="-122"/>
              </a:rPr>
              <a:t>而且</a:t>
            </a:r>
            <a:r>
              <a:rPr lang="zh-CN" altLang="en-US" sz="2400" dirty="0">
                <a:solidFill>
                  <a:schemeClr val="bg1"/>
                </a:solidFill>
                <a:latin typeface="微软雅黑" pitchFamily="34" charset="-122"/>
                <a:ea typeface="微软雅黑" pitchFamily="34" charset="-122"/>
              </a:rPr>
              <a:t>是个</a:t>
            </a:r>
            <a:r>
              <a:rPr lang="zh-CN" altLang="en-US" sz="2400" dirty="0">
                <a:solidFill>
                  <a:srgbClr val="FFFF00"/>
                </a:solidFill>
                <a:latin typeface="微软雅黑" pitchFamily="34" charset="-122"/>
                <a:ea typeface="微软雅黑" pitchFamily="34" charset="-122"/>
              </a:rPr>
              <a:t>持续不断</a:t>
            </a:r>
            <a:r>
              <a:rPr lang="zh-CN" altLang="en-US" sz="2400" dirty="0">
                <a:solidFill>
                  <a:schemeClr val="bg1"/>
                </a:solidFill>
                <a:latin typeface="微软雅黑" pitchFamily="34" charset="-122"/>
                <a:ea typeface="微软雅黑" pitchFamily="34" charset="-122"/>
              </a:rPr>
              <a:t>的过程</a:t>
            </a:r>
          </a:p>
        </p:txBody>
      </p:sp>
      <p:sp>
        <p:nvSpPr>
          <p:cNvPr id="191496" name="Text Box 8"/>
          <p:cNvSpPr txBox="1">
            <a:spLocks noChangeArrowheads="1"/>
          </p:cNvSpPr>
          <p:nvPr/>
        </p:nvSpPr>
        <p:spPr bwMode="auto">
          <a:xfrm>
            <a:off x="577846" y="3246438"/>
            <a:ext cx="2667000" cy="400079"/>
          </a:xfrm>
          <a:prstGeom prst="rect">
            <a:avLst/>
          </a:prstGeom>
          <a:solidFill>
            <a:srgbClr val="92D050"/>
          </a:solidFill>
          <a:ln w="9525">
            <a:noFill/>
            <a:miter lim="800000"/>
            <a:headEnd/>
            <a:tailEnd/>
          </a:ln>
          <a:effectLst>
            <a:prstShdw prst="shdw17" dist="17961" dir="2700000">
              <a:schemeClr val="accent1">
                <a:gamma/>
                <a:shade val="60000"/>
                <a:invGamma/>
              </a:schemeClr>
            </a:prstShdw>
          </a:effectLst>
        </p:spPr>
        <p:txBody>
          <a:bodyPr lIns="91408" tIns="45705" rIns="91408" bIns="45705">
            <a:spAutoFit/>
          </a:bodyPr>
          <a:lstStyle/>
          <a:p>
            <a:pPr algn="ctr" defTabSz="914313">
              <a:spcBef>
                <a:spcPct val="50000"/>
              </a:spcBef>
              <a:defRPr/>
            </a:pPr>
            <a:r>
              <a:rPr kumimoji="1" lang="en-US" altLang="zh-CN" sz="2000" dirty="0">
                <a:solidFill>
                  <a:schemeClr val="accent6"/>
                </a:solidFill>
                <a:latin typeface="Times New Roman" pitchFamily="18" charset="0"/>
                <a:ea typeface="微软雅黑" pitchFamily="34" charset="-122"/>
                <a:cs typeface="Times New Roman" pitchFamily="18" charset="0"/>
              </a:rPr>
              <a:t>HMG-</a:t>
            </a:r>
            <a:r>
              <a:rPr kumimoji="1" lang="en-US" altLang="zh-CN" sz="2000" dirty="0" err="1">
                <a:solidFill>
                  <a:schemeClr val="accent6"/>
                </a:solidFill>
                <a:latin typeface="Times New Roman" pitchFamily="18" charset="0"/>
                <a:ea typeface="微软雅黑" pitchFamily="34" charset="-122"/>
                <a:cs typeface="Times New Roman" pitchFamily="18" charset="0"/>
              </a:rPr>
              <a:t>CoA</a:t>
            </a:r>
            <a:endParaRPr kumimoji="1" lang="en-US" altLang="zh-CN" sz="2000" dirty="0">
              <a:solidFill>
                <a:schemeClr val="accent6"/>
              </a:solidFill>
              <a:latin typeface="Times New Roman" pitchFamily="18" charset="0"/>
              <a:ea typeface="微软雅黑" pitchFamily="34" charset="-122"/>
              <a:cs typeface="Times New Roman" pitchFamily="18" charset="0"/>
            </a:endParaRPr>
          </a:p>
        </p:txBody>
      </p:sp>
      <p:sp>
        <p:nvSpPr>
          <p:cNvPr id="191497" name="Text Box 9"/>
          <p:cNvSpPr txBox="1">
            <a:spLocks noChangeArrowheads="1"/>
          </p:cNvSpPr>
          <p:nvPr/>
        </p:nvSpPr>
        <p:spPr bwMode="auto">
          <a:xfrm>
            <a:off x="285720" y="4876800"/>
            <a:ext cx="3251200" cy="338524"/>
          </a:xfrm>
          <a:prstGeom prst="rect">
            <a:avLst/>
          </a:prstGeom>
          <a:noFill/>
          <a:ln w="9525">
            <a:noFill/>
            <a:miter lim="800000"/>
            <a:headEnd/>
            <a:tailEnd/>
          </a:ln>
          <a:effectLst/>
        </p:spPr>
        <p:txBody>
          <a:bodyPr lIns="91408" tIns="45705" rIns="91408" bIns="45705">
            <a:spAutoFit/>
          </a:bodyPr>
          <a:lstStyle/>
          <a:p>
            <a:pPr algn="ctr" defTabSz="914313">
              <a:spcBef>
                <a:spcPct val="50000"/>
              </a:spcBef>
              <a:defRPr/>
            </a:pPr>
            <a:r>
              <a:rPr kumimoji="1" lang="zh-CN" altLang="en-US" sz="1600" dirty="0">
                <a:solidFill>
                  <a:schemeClr val="accent6"/>
                </a:solidFill>
                <a:latin typeface="Times New Roman" pitchFamily="18" charset="0"/>
                <a:ea typeface="微软雅黑" pitchFamily="34" charset="-122"/>
                <a:cs typeface="Times New Roman" pitchFamily="18" charset="0"/>
              </a:rPr>
              <a:t>（胆固醇合成限速酶）</a:t>
            </a:r>
          </a:p>
        </p:txBody>
      </p:sp>
      <p:sp>
        <p:nvSpPr>
          <p:cNvPr id="191498" name="Rectangle 10"/>
          <p:cNvSpPr>
            <a:spLocks noChangeArrowheads="1"/>
          </p:cNvSpPr>
          <p:nvPr/>
        </p:nvSpPr>
        <p:spPr bwMode="auto">
          <a:xfrm>
            <a:off x="4071934" y="3429000"/>
            <a:ext cx="1906587" cy="1143000"/>
          </a:xfrm>
          <a:prstGeom prst="rect">
            <a:avLst/>
          </a:prstGeom>
          <a:solidFill>
            <a:srgbClr val="92D050"/>
          </a:solidFill>
          <a:ln w="9525">
            <a:noFill/>
            <a:miter lim="800000"/>
            <a:headEnd/>
            <a:tailEnd/>
          </a:ln>
          <a:effectLst>
            <a:prstShdw prst="shdw17" dist="17961" dir="2700000">
              <a:schemeClr val="accent1">
                <a:gamma/>
                <a:shade val="60000"/>
                <a:invGamma/>
              </a:schemeClr>
            </a:prstShdw>
          </a:effectLst>
        </p:spPr>
        <p:txBody>
          <a:bodyPr wrap="none" lIns="91408" tIns="45705" rIns="91408" bIns="45705" anchor="ctr"/>
          <a:lstStyle/>
          <a:p>
            <a:pPr algn="ctr" defTabSz="914313">
              <a:lnSpc>
                <a:spcPct val="110000"/>
              </a:lnSpc>
              <a:defRPr/>
            </a:pPr>
            <a:r>
              <a:rPr lang="zh-CN" altLang="en-US" sz="2000" dirty="0">
                <a:solidFill>
                  <a:schemeClr val="accent6"/>
                </a:solidFill>
                <a:latin typeface="Times New Roman" pitchFamily="18" charset="0"/>
                <a:ea typeface="微软雅黑" pitchFamily="34" charset="-122"/>
                <a:cs typeface="Times New Roman" pitchFamily="18" charset="0"/>
              </a:rPr>
              <a:t>甲羟戊酸</a:t>
            </a:r>
          </a:p>
          <a:p>
            <a:pPr algn="ctr" defTabSz="914313">
              <a:lnSpc>
                <a:spcPct val="110000"/>
              </a:lnSpc>
              <a:defRPr/>
            </a:pPr>
            <a:r>
              <a:rPr lang="en-US" altLang="zh-CN" sz="1600" dirty="0">
                <a:solidFill>
                  <a:schemeClr val="accent6"/>
                </a:solidFill>
                <a:latin typeface="Times New Roman" pitchFamily="18" charset="0"/>
                <a:ea typeface="微软雅黑" pitchFamily="34" charset="-122"/>
                <a:cs typeface="Times New Roman" pitchFamily="18" charset="0"/>
              </a:rPr>
              <a:t>(</a:t>
            </a:r>
            <a:r>
              <a:rPr lang="zh-CN" altLang="en-US" sz="1600" dirty="0">
                <a:solidFill>
                  <a:schemeClr val="accent6"/>
                </a:solidFill>
                <a:latin typeface="Times New Roman" pitchFamily="18" charset="0"/>
                <a:ea typeface="微软雅黑" pitchFamily="34" charset="-122"/>
                <a:cs typeface="Times New Roman" pitchFamily="18" charset="0"/>
              </a:rPr>
              <a:t>胆固醇前体</a:t>
            </a:r>
            <a:r>
              <a:rPr lang="en-US" altLang="zh-CN" sz="1600" dirty="0">
                <a:solidFill>
                  <a:schemeClr val="accent6"/>
                </a:solidFill>
                <a:latin typeface="Times New Roman" pitchFamily="18" charset="0"/>
                <a:ea typeface="微软雅黑" pitchFamily="34" charset="-122"/>
                <a:cs typeface="Times New Roman" pitchFamily="18" charset="0"/>
              </a:rPr>
              <a:t>)</a:t>
            </a:r>
            <a:endParaRPr lang="en-US" altLang="zh-CN" sz="2000" dirty="0">
              <a:solidFill>
                <a:schemeClr val="accent6"/>
              </a:solidFill>
              <a:latin typeface="Times New Roman" pitchFamily="18" charset="0"/>
              <a:ea typeface="微软雅黑" pitchFamily="34" charset="-122"/>
              <a:cs typeface="Times New Roman" pitchFamily="18" charset="0"/>
            </a:endParaRPr>
          </a:p>
        </p:txBody>
      </p:sp>
      <p:sp>
        <p:nvSpPr>
          <p:cNvPr id="191499" name="Text Box 11"/>
          <p:cNvSpPr txBox="1">
            <a:spLocks noChangeArrowheads="1"/>
          </p:cNvSpPr>
          <p:nvPr/>
        </p:nvSpPr>
        <p:spPr bwMode="auto">
          <a:xfrm>
            <a:off x="577846" y="4325938"/>
            <a:ext cx="2667000" cy="400079"/>
          </a:xfrm>
          <a:prstGeom prst="rect">
            <a:avLst/>
          </a:prstGeom>
          <a:solidFill>
            <a:srgbClr val="92D050"/>
          </a:solidFill>
          <a:ln w="9525">
            <a:noFill/>
            <a:miter lim="800000"/>
            <a:headEnd/>
            <a:tailEnd/>
          </a:ln>
          <a:effectLst>
            <a:prstShdw prst="shdw17" dist="17961" dir="2700000">
              <a:schemeClr val="accent1">
                <a:gamma/>
                <a:shade val="60000"/>
                <a:invGamma/>
              </a:schemeClr>
            </a:prstShdw>
          </a:effectLst>
        </p:spPr>
        <p:txBody>
          <a:bodyPr lIns="91408" tIns="45705" rIns="91408" bIns="45705">
            <a:spAutoFit/>
          </a:bodyPr>
          <a:lstStyle/>
          <a:p>
            <a:pPr algn="ctr" defTabSz="914313">
              <a:spcBef>
                <a:spcPct val="50000"/>
              </a:spcBef>
              <a:defRPr/>
            </a:pPr>
            <a:r>
              <a:rPr kumimoji="1" lang="en-US" altLang="zh-CN" sz="2000" dirty="0">
                <a:solidFill>
                  <a:schemeClr val="accent6"/>
                </a:solidFill>
                <a:latin typeface="Times New Roman" pitchFamily="18" charset="0"/>
                <a:ea typeface="微软雅黑" pitchFamily="34" charset="-122"/>
                <a:cs typeface="Times New Roman" pitchFamily="18" charset="0"/>
              </a:rPr>
              <a:t>HMG-</a:t>
            </a:r>
            <a:r>
              <a:rPr kumimoji="1" lang="en-US" altLang="zh-CN" sz="2000" dirty="0" err="1">
                <a:solidFill>
                  <a:schemeClr val="accent6"/>
                </a:solidFill>
                <a:latin typeface="Times New Roman" pitchFamily="18" charset="0"/>
                <a:ea typeface="微软雅黑" pitchFamily="34" charset="-122"/>
                <a:cs typeface="Times New Roman" pitchFamily="18" charset="0"/>
              </a:rPr>
              <a:t>CoA</a:t>
            </a:r>
            <a:r>
              <a:rPr kumimoji="1" lang="zh-CN" altLang="en-US" sz="2000" dirty="0">
                <a:solidFill>
                  <a:schemeClr val="accent6"/>
                </a:solidFill>
                <a:latin typeface="Times New Roman" pitchFamily="18" charset="0"/>
                <a:ea typeface="微软雅黑" pitchFamily="34" charset="-122"/>
                <a:cs typeface="Times New Roman" pitchFamily="18" charset="0"/>
              </a:rPr>
              <a:t>还原酶</a:t>
            </a:r>
          </a:p>
        </p:txBody>
      </p:sp>
      <p:sp>
        <p:nvSpPr>
          <p:cNvPr id="191500" name="Rectangle 12"/>
          <p:cNvSpPr>
            <a:spLocks noChangeArrowheads="1"/>
          </p:cNvSpPr>
          <p:nvPr/>
        </p:nvSpPr>
        <p:spPr bwMode="auto">
          <a:xfrm>
            <a:off x="1509713" y="3644900"/>
            <a:ext cx="415434" cy="584745"/>
          </a:xfrm>
          <a:prstGeom prst="rect">
            <a:avLst/>
          </a:prstGeom>
          <a:noFill/>
          <a:ln w="9525">
            <a:noFill/>
            <a:miter lim="800000"/>
            <a:headEnd/>
            <a:tailEnd/>
          </a:ln>
          <a:effectLst/>
        </p:spPr>
        <p:txBody>
          <a:bodyPr wrap="none" lIns="91408" tIns="45705" rIns="91408" bIns="45705">
            <a:spAutoFit/>
          </a:bodyPr>
          <a:lstStyle/>
          <a:p>
            <a:pPr defTabSz="914313">
              <a:defRPr/>
            </a:pPr>
            <a:r>
              <a:rPr kumimoji="1" lang="en-US" altLang="zh-CN" sz="3200" dirty="0">
                <a:solidFill>
                  <a:schemeClr val="accent6"/>
                </a:solidFill>
                <a:latin typeface="Times New Roman" pitchFamily="18" charset="0"/>
                <a:ea typeface="微软雅黑" pitchFamily="34" charset="-122"/>
                <a:cs typeface="Times New Roman" pitchFamily="18" charset="0"/>
              </a:rPr>
              <a:t>+</a:t>
            </a:r>
          </a:p>
        </p:txBody>
      </p:sp>
      <p:sp>
        <p:nvSpPr>
          <p:cNvPr id="14" name="TextBox 13"/>
          <p:cNvSpPr txBox="1"/>
          <p:nvPr/>
        </p:nvSpPr>
        <p:spPr>
          <a:xfrm>
            <a:off x="9288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defRPr/>
            </a:pPr>
            <a:r>
              <a:rPr lang="zh-CN" altLang="en-US" sz="3200" b="1" dirty="0" smtClean="0">
                <a:solidFill>
                  <a:srgbClr val="FFFF00"/>
                </a:solidFill>
                <a:latin typeface="微软雅黑" pitchFamily="34" charset="-122"/>
                <a:ea typeface="微软雅黑" pitchFamily="34" charset="-122"/>
              </a:rPr>
              <a:t>机体胆固醇合成途径</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rot="5407284">
            <a:off x="6648450" y="4625975"/>
            <a:ext cx="1143000" cy="685800"/>
          </a:xfrm>
          <a:prstGeom prst="rightArrow">
            <a:avLst>
              <a:gd name="adj1" fmla="val 50000"/>
              <a:gd name="adj2" fmla="val 38318"/>
            </a:avLst>
          </a:prstGeom>
          <a:solidFill>
            <a:srgbClr val="FF0000"/>
          </a:solidFill>
          <a:ln w="9525">
            <a:noFill/>
            <a:miter lim="800000"/>
            <a:headEnd/>
            <a:tailEnd/>
          </a:ln>
        </p:spPr>
        <p:txBody>
          <a:bodyPr rot="10800000" vert="eaVert" wrap="none" lIns="91408" tIns="45705" rIns="91408" bIns="45705" anchor="ctr"/>
          <a:lstStyle/>
          <a:p>
            <a:pPr defTabSz="912813">
              <a:lnSpc>
                <a:spcPct val="90000"/>
              </a:lnSpc>
            </a:pPr>
            <a:endParaRPr lang="zh-CN" altLang="en-US" u="sng">
              <a:latin typeface="Times New Roman" pitchFamily="18" charset="0"/>
              <a:ea typeface="微软雅黑" pitchFamily="34" charset="-122"/>
              <a:cs typeface="Times New Roman" pitchFamily="18" charset="0"/>
            </a:endParaRPr>
          </a:p>
        </p:txBody>
      </p:sp>
      <p:sp>
        <p:nvSpPr>
          <p:cNvPr id="197635" name="Rectangle 4"/>
          <p:cNvSpPr>
            <a:spLocks noChangeArrowheads="1"/>
          </p:cNvSpPr>
          <p:nvPr/>
        </p:nvSpPr>
        <p:spPr bwMode="auto">
          <a:xfrm>
            <a:off x="728663" y="2076450"/>
            <a:ext cx="7696200" cy="2819400"/>
          </a:xfrm>
          <a:prstGeom prst="rect">
            <a:avLst/>
          </a:prstGeom>
          <a:solidFill>
            <a:srgbClr val="CCECFF"/>
          </a:solidFill>
          <a:ln w="9525">
            <a:noFill/>
            <a:miter lim="800000"/>
            <a:headEnd/>
            <a:tailEnd/>
          </a:ln>
        </p:spPr>
        <p:txBody>
          <a:bodyPr wrap="none" lIns="91408" tIns="45705" rIns="91408" bIns="45705" anchor="ctr"/>
          <a:lstStyle/>
          <a:p>
            <a:pPr defTabSz="914313">
              <a:lnSpc>
                <a:spcPct val="90000"/>
              </a:lnSpc>
              <a:defRPr/>
            </a:pPr>
            <a:endParaRPr lang="zh-CN" altLang="en-US" u="sng" dirty="0">
              <a:solidFill>
                <a:schemeClr val="accent6"/>
              </a:solidFill>
              <a:latin typeface="Times New Roman" pitchFamily="18" charset="0"/>
              <a:ea typeface="微软雅黑" pitchFamily="34" charset="-122"/>
              <a:cs typeface="Times New Roman" pitchFamily="18" charset="0"/>
            </a:endParaRPr>
          </a:p>
        </p:txBody>
      </p:sp>
      <p:sp>
        <p:nvSpPr>
          <p:cNvPr id="197636" name="AutoShape 5"/>
          <p:cNvSpPr>
            <a:spLocks noChangeArrowheads="1"/>
          </p:cNvSpPr>
          <p:nvPr/>
        </p:nvSpPr>
        <p:spPr bwMode="auto">
          <a:xfrm>
            <a:off x="5572132" y="2743200"/>
            <a:ext cx="857248" cy="685800"/>
          </a:xfrm>
          <a:prstGeom prst="rightArrow">
            <a:avLst>
              <a:gd name="adj1" fmla="val 50000"/>
              <a:gd name="adj2" fmla="val 45264"/>
            </a:avLst>
          </a:prstGeom>
          <a:solidFill>
            <a:srgbClr val="267382"/>
          </a:solidFill>
          <a:ln w="9525">
            <a:noFill/>
            <a:miter lim="800000"/>
            <a:headEnd/>
            <a:tailEnd/>
          </a:ln>
        </p:spPr>
        <p:txBody>
          <a:bodyPr wrap="none" lIns="91408" tIns="45705" rIns="91408" bIns="45705" anchor="ctr"/>
          <a:lstStyle/>
          <a:p>
            <a:pPr defTabSz="914313">
              <a:lnSpc>
                <a:spcPct val="90000"/>
              </a:lnSpc>
              <a:defRPr/>
            </a:pPr>
            <a:endParaRPr lang="zh-CN" altLang="en-US" u="sng" dirty="0">
              <a:solidFill>
                <a:schemeClr val="accent6"/>
              </a:solidFill>
              <a:latin typeface="Times New Roman" pitchFamily="18" charset="0"/>
              <a:ea typeface="微软雅黑" pitchFamily="34" charset="-122"/>
              <a:cs typeface="Times New Roman" pitchFamily="18" charset="0"/>
            </a:endParaRPr>
          </a:p>
        </p:txBody>
      </p:sp>
      <p:sp>
        <p:nvSpPr>
          <p:cNvPr id="197637" name="AutoShape 6"/>
          <p:cNvSpPr>
            <a:spLocks noChangeArrowheads="1"/>
          </p:cNvSpPr>
          <p:nvPr/>
        </p:nvSpPr>
        <p:spPr bwMode="auto">
          <a:xfrm>
            <a:off x="2857488" y="2786058"/>
            <a:ext cx="785818" cy="642942"/>
          </a:xfrm>
          <a:prstGeom prst="rightArrow">
            <a:avLst>
              <a:gd name="adj1" fmla="val 50000"/>
              <a:gd name="adj2" fmla="val 45154"/>
            </a:avLst>
          </a:prstGeom>
          <a:solidFill>
            <a:srgbClr val="267382"/>
          </a:solidFill>
          <a:ln w="9525">
            <a:noFill/>
            <a:miter lim="800000"/>
            <a:headEnd/>
            <a:tailEnd/>
          </a:ln>
        </p:spPr>
        <p:txBody>
          <a:bodyPr wrap="none" lIns="91408" tIns="45705" rIns="91408" bIns="45705" anchor="ctr"/>
          <a:lstStyle/>
          <a:p>
            <a:pPr defTabSz="914313">
              <a:lnSpc>
                <a:spcPct val="90000"/>
              </a:lnSpc>
              <a:defRPr/>
            </a:pPr>
            <a:endParaRPr lang="zh-CN" altLang="en-US" u="sng" dirty="0">
              <a:solidFill>
                <a:schemeClr val="accent6"/>
              </a:solidFill>
              <a:latin typeface="Times New Roman" pitchFamily="18" charset="0"/>
              <a:ea typeface="微软雅黑" pitchFamily="34" charset="-122"/>
              <a:cs typeface="Times New Roman" pitchFamily="18" charset="0"/>
            </a:endParaRPr>
          </a:p>
        </p:txBody>
      </p:sp>
      <p:pic>
        <p:nvPicPr>
          <p:cNvPr id="24582" name="Picture 7" descr="20040525180619350"/>
          <p:cNvPicPr>
            <a:picLocks noChangeAspect="1" noChangeArrowheads="1"/>
          </p:cNvPicPr>
          <p:nvPr/>
        </p:nvPicPr>
        <p:blipFill>
          <a:blip r:embed="rId3" cstate="print"/>
          <a:srcRect l="3694" t="53986" r="54102" b="6113"/>
          <a:stretch>
            <a:fillRect/>
          </a:stretch>
        </p:blipFill>
        <p:spPr bwMode="auto">
          <a:xfrm>
            <a:off x="3698875" y="2152650"/>
            <a:ext cx="1830388" cy="1778000"/>
          </a:xfrm>
          <a:prstGeom prst="rect">
            <a:avLst/>
          </a:prstGeom>
          <a:noFill/>
          <a:ln w="9525">
            <a:noFill/>
            <a:miter lim="800000"/>
            <a:headEnd/>
            <a:tailEnd/>
          </a:ln>
        </p:spPr>
      </p:pic>
      <p:pic>
        <p:nvPicPr>
          <p:cNvPr id="24583" name="Picture 8" descr="20040609090016861"/>
          <p:cNvPicPr>
            <a:picLocks noChangeAspect="1" noChangeArrowheads="1"/>
          </p:cNvPicPr>
          <p:nvPr/>
        </p:nvPicPr>
        <p:blipFill>
          <a:blip r:embed="rId4" cstate="print"/>
          <a:srcRect l="41107" t="42256" r="29112" b="31482"/>
          <a:stretch>
            <a:fillRect/>
          </a:stretch>
        </p:blipFill>
        <p:spPr bwMode="auto">
          <a:xfrm>
            <a:off x="6519863" y="2152650"/>
            <a:ext cx="1617662" cy="1752600"/>
          </a:xfrm>
          <a:prstGeom prst="rect">
            <a:avLst/>
          </a:prstGeom>
          <a:noFill/>
          <a:ln w="9525">
            <a:noFill/>
            <a:miter lim="800000"/>
            <a:headEnd/>
            <a:tailEnd/>
          </a:ln>
        </p:spPr>
      </p:pic>
      <p:pic>
        <p:nvPicPr>
          <p:cNvPr id="24584" name="Picture 9" descr="LDL进入内皮下"/>
          <p:cNvPicPr>
            <a:picLocks noChangeAspect="1" noChangeArrowheads="1"/>
          </p:cNvPicPr>
          <p:nvPr/>
        </p:nvPicPr>
        <p:blipFill>
          <a:blip r:embed="rId5" cstate="print"/>
          <a:srcRect/>
          <a:stretch>
            <a:fillRect/>
          </a:stretch>
        </p:blipFill>
        <p:spPr bwMode="auto">
          <a:xfrm>
            <a:off x="957263" y="2152650"/>
            <a:ext cx="1828800" cy="1741488"/>
          </a:xfrm>
          <a:prstGeom prst="rect">
            <a:avLst/>
          </a:prstGeom>
          <a:noFill/>
          <a:ln w="9525">
            <a:noFill/>
            <a:miter lim="800000"/>
            <a:headEnd/>
            <a:tailEnd/>
          </a:ln>
        </p:spPr>
      </p:pic>
      <p:sp>
        <p:nvSpPr>
          <p:cNvPr id="24585" name="Text Box 10"/>
          <p:cNvSpPr txBox="1">
            <a:spLocks noChangeArrowheads="1"/>
          </p:cNvSpPr>
          <p:nvPr/>
        </p:nvSpPr>
        <p:spPr bwMode="auto">
          <a:xfrm>
            <a:off x="6372201" y="5692775"/>
            <a:ext cx="2047900" cy="369302"/>
          </a:xfrm>
          <a:prstGeom prst="rect">
            <a:avLst/>
          </a:prstGeom>
          <a:noFill/>
          <a:ln w="9525">
            <a:noFill/>
            <a:miter lim="800000"/>
            <a:headEnd/>
            <a:tailEnd/>
          </a:ln>
        </p:spPr>
        <p:txBody>
          <a:bodyPr wrap="square" lIns="91408" tIns="45705" rIns="91408" bIns="45705">
            <a:spAutoFit/>
          </a:bodyPr>
          <a:lstStyle/>
          <a:p>
            <a:pPr defTabSz="912813">
              <a:spcBef>
                <a:spcPct val="50000"/>
              </a:spcBef>
            </a:pPr>
            <a:r>
              <a:rPr lang="zh-CN" altLang="en-US" b="1" dirty="0" smtClean="0">
                <a:solidFill>
                  <a:srgbClr val="FF0000"/>
                </a:solidFill>
                <a:latin typeface="微软雅黑" pitchFamily="34" charset="-122"/>
                <a:ea typeface="微软雅黑" pitchFamily="34" charset="-122"/>
                <a:cs typeface="Arial" pitchFamily="34" charset="0"/>
              </a:rPr>
              <a:t>心血管事件发生</a:t>
            </a:r>
            <a:endParaRPr lang="zh-CN" altLang="en-US" b="1" dirty="0">
              <a:solidFill>
                <a:srgbClr val="FF0000"/>
              </a:solidFill>
              <a:latin typeface="微软雅黑" pitchFamily="34" charset="-122"/>
              <a:ea typeface="微软雅黑" pitchFamily="34" charset="-122"/>
              <a:cs typeface="Arial" pitchFamily="34" charset="0"/>
            </a:endParaRPr>
          </a:p>
        </p:txBody>
      </p:sp>
      <p:sp>
        <p:nvSpPr>
          <p:cNvPr id="197642" name="Rectangle 11"/>
          <p:cNvSpPr>
            <a:spLocks noChangeArrowheads="1"/>
          </p:cNvSpPr>
          <p:nvPr/>
        </p:nvSpPr>
        <p:spPr bwMode="auto">
          <a:xfrm>
            <a:off x="2098675" y="3829050"/>
            <a:ext cx="4573588" cy="990600"/>
          </a:xfrm>
          <a:prstGeom prst="rect">
            <a:avLst/>
          </a:prstGeom>
          <a:noFill/>
          <a:ln w="9525">
            <a:noFill/>
            <a:miter lim="800000"/>
            <a:headEnd/>
            <a:tailEnd/>
          </a:ln>
        </p:spPr>
        <p:txBody>
          <a:bodyPr wrap="none" lIns="91408" tIns="45705" rIns="91408" bIns="45705" anchor="ctr"/>
          <a:lstStyle/>
          <a:p>
            <a:pPr defTabSz="914313">
              <a:lnSpc>
                <a:spcPct val="90000"/>
              </a:lnSpc>
              <a:defRPr/>
            </a:pPr>
            <a:endParaRPr lang="zh-CN" altLang="en-US" b="1" u="sng" dirty="0">
              <a:solidFill>
                <a:schemeClr val="accent6"/>
              </a:solidFill>
              <a:latin typeface="Times New Roman" pitchFamily="18" charset="0"/>
              <a:ea typeface="微软雅黑" pitchFamily="34" charset="-122"/>
              <a:cs typeface="Times New Roman" pitchFamily="18" charset="0"/>
            </a:endParaRPr>
          </a:p>
        </p:txBody>
      </p:sp>
      <p:sp>
        <p:nvSpPr>
          <p:cNvPr id="197643" name="Text Box 12"/>
          <p:cNvSpPr txBox="1">
            <a:spLocks noChangeArrowheads="1"/>
          </p:cNvSpPr>
          <p:nvPr/>
        </p:nvSpPr>
        <p:spPr bwMode="auto">
          <a:xfrm>
            <a:off x="804863" y="4057650"/>
            <a:ext cx="2362200" cy="646113"/>
          </a:xfrm>
          <a:prstGeom prst="rect">
            <a:avLst/>
          </a:prstGeom>
          <a:noFill/>
          <a:ln w="9525">
            <a:noFill/>
            <a:miter lim="800000"/>
            <a:headEnd/>
            <a:tailEnd/>
          </a:ln>
        </p:spPr>
        <p:txBody>
          <a:bodyPr lIns="91408" tIns="45705" rIns="91408" bIns="45705">
            <a:spAutoFit/>
          </a:bodyPr>
          <a:lstStyle/>
          <a:p>
            <a:pPr defTabSz="914313">
              <a:spcBef>
                <a:spcPct val="50000"/>
              </a:spcBef>
              <a:defRPr/>
            </a:pPr>
            <a:r>
              <a:rPr lang="en-US" altLang="zh-CN" b="1" dirty="0">
                <a:solidFill>
                  <a:schemeClr val="accent6"/>
                </a:solidFill>
                <a:latin typeface="Times New Roman" pitchFamily="18" charset="0"/>
                <a:ea typeface="微软雅黑" pitchFamily="34" charset="-122"/>
                <a:cs typeface="Times New Roman" pitchFamily="18" charset="0"/>
              </a:rPr>
              <a:t>LDL-C</a:t>
            </a:r>
            <a:r>
              <a:rPr lang="zh-CN" altLang="en-US" b="1" dirty="0">
                <a:solidFill>
                  <a:schemeClr val="accent6"/>
                </a:solidFill>
                <a:latin typeface="Times New Roman" pitchFamily="18" charset="0"/>
                <a:ea typeface="微软雅黑" pitchFamily="34" charset="-122"/>
                <a:cs typeface="Times New Roman" pitchFamily="18" charset="0"/>
              </a:rPr>
              <a:t>进入内皮启动动脉粥样硬化进程</a:t>
            </a:r>
          </a:p>
        </p:txBody>
      </p:sp>
      <p:sp>
        <p:nvSpPr>
          <p:cNvPr id="197644" name="Text Box 13"/>
          <p:cNvSpPr txBox="1">
            <a:spLocks noChangeArrowheads="1"/>
          </p:cNvSpPr>
          <p:nvPr/>
        </p:nvSpPr>
        <p:spPr bwMode="auto">
          <a:xfrm>
            <a:off x="3622675" y="4057650"/>
            <a:ext cx="1982788" cy="369888"/>
          </a:xfrm>
          <a:prstGeom prst="rect">
            <a:avLst/>
          </a:prstGeom>
          <a:noFill/>
          <a:ln w="9525">
            <a:noFill/>
            <a:miter lim="800000"/>
            <a:headEnd/>
            <a:tailEnd/>
          </a:ln>
        </p:spPr>
        <p:txBody>
          <a:bodyPr lIns="91408" tIns="45705" rIns="91408" bIns="45705">
            <a:spAutoFit/>
          </a:bodyPr>
          <a:lstStyle/>
          <a:p>
            <a:pPr defTabSz="914313">
              <a:spcBef>
                <a:spcPct val="50000"/>
              </a:spcBef>
              <a:defRPr/>
            </a:pPr>
            <a:r>
              <a:rPr lang="zh-CN" altLang="en-US" b="1" dirty="0">
                <a:solidFill>
                  <a:schemeClr val="accent6"/>
                </a:solidFill>
                <a:latin typeface="Times New Roman" pitchFamily="18" charset="0"/>
                <a:ea typeface="微软雅黑" pitchFamily="34" charset="-122"/>
                <a:cs typeface="Times New Roman" pitchFamily="18" charset="0"/>
              </a:rPr>
              <a:t>斑块形成、破裂</a:t>
            </a:r>
          </a:p>
        </p:txBody>
      </p:sp>
      <p:sp>
        <p:nvSpPr>
          <p:cNvPr id="197645" name="Text Box 14"/>
          <p:cNvSpPr txBox="1">
            <a:spLocks noChangeArrowheads="1"/>
          </p:cNvSpPr>
          <p:nvPr/>
        </p:nvSpPr>
        <p:spPr bwMode="auto">
          <a:xfrm>
            <a:off x="6519863" y="3981450"/>
            <a:ext cx="1447800" cy="923925"/>
          </a:xfrm>
          <a:prstGeom prst="rect">
            <a:avLst/>
          </a:prstGeom>
          <a:noFill/>
          <a:ln w="9525">
            <a:noFill/>
            <a:miter lim="800000"/>
            <a:headEnd/>
            <a:tailEnd/>
          </a:ln>
        </p:spPr>
        <p:txBody>
          <a:bodyPr lIns="91408" tIns="45705" rIns="91408" bIns="45705">
            <a:spAutoFit/>
          </a:bodyPr>
          <a:lstStyle/>
          <a:p>
            <a:pPr defTabSz="914313">
              <a:defRPr/>
            </a:pPr>
            <a:r>
              <a:rPr lang="zh-CN" altLang="en-US" b="1" dirty="0">
                <a:solidFill>
                  <a:schemeClr val="accent6"/>
                </a:solidFill>
                <a:latin typeface="Times New Roman" pitchFamily="18" charset="0"/>
                <a:ea typeface="微软雅黑" pitchFamily="34" charset="-122"/>
                <a:cs typeface="Times New Roman" pitchFamily="18" charset="0"/>
              </a:rPr>
              <a:t>心肌梗死 </a:t>
            </a:r>
          </a:p>
          <a:p>
            <a:pPr defTabSz="914313">
              <a:defRPr/>
            </a:pPr>
            <a:r>
              <a:rPr lang="zh-CN" altLang="en-US" b="1" dirty="0">
                <a:solidFill>
                  <a:schemeClr val="accent6"/>
                </a:solidFill>
                <a:latin typeface="Times New Roman" pitchFamily="18" charset="0"/>
                <a:ea typeface="微软雅黑" pitchFamily="34" charset="-122"/>
                <a:cs typeface="Times New Roman" pitchFamily="18" charset="0"/>
              </a:rPr>
              <a:t>猝死</a:t>
            </a:r>
          </a:p>
          <a:p>
            <a:pPr defTabSz="914313">
              <a:defRPr/>
            </a:pPr>
            <a:r>
              <a:rPr lang="en-US" altLang="zh-CN" b="1" dirty="0">
                <a:solidFill>
                  <a:schemeClr val="accent6"/>
                </a:solidFill>
                <a:latin typeface="Times New Roman" pitchFamily="18" charset="0"/>
                <a:ea typeface="微软雅黑" pitchFamily="34" charset="-122"/>
                <a:cs typeface="Times New Roman" pitchFamily="18" charset="0"/>
              </a:rPr>
              <a:t>……</a:t>
            </a:r>
          </a:p>
        </p:txBody>
      </p:sp>
      <p:sp>
        <p:nvSpPr>
          <p:cNvPr id="197646" name="Rectangle 15"/>
          <p:cNvSpPr>
            <a:spLocks noChangeArrowheads="1"/>
          </p:cNvSpPr>
          <p:nvPr/>
        </p:nvSpPr>
        <p:spPr bwMode="gray">
          <a:xfrm>
            <a:off x="857250" y="1533525"/>
            <a:ext cx="6259513" cy="419100"/>
          </a:xfrm>
          <a:prstGeom prst="rect">
            <a:avLst/>
          </a:prstGeom>
          <a:noFill/>
          <a:ln w="9525">
            <a:noFill/>
            <a:miter lim="800000"/>
            <a:headEnd/>
            <a:tailEnd/>
          </a:ln>
        </p:spPr>
        <p:txBody>
          <a:bodyPr lIns="0" tIns="45705" rIns="0" bIns="45705" anchor="b"/>
          <a:lstStyle/>
          <a:p>
            <a:pPr defTabSz="914313">
              <a:lnSpc>
                <a:spcPct val="90000"/>
              </a:lnSpc>
              <a:defRPr/>
            </a:pPr>
            <a:r>
              <a:rPr lang="zh-CN" altLang="en-US" sz="2000" b="1" dirty="0">
                <a:solidFill>
                  <a:schemeClr val="accent6"/>
                </a:solidFill>
                <a:latin typeface="Times New Roman" pitchFamily="18" charset="0"/>
                <a:ea typeface="微软雅黑" pitchFamily="34" charset="-122"/>
                <a:cs typeface="Times New Roman" pitchFamily="18" charset="0"/>
              </a:rPr>
              <a:t>斑块破裂导致事件发生</a:t>
            </a:r>
          </a:p>
        </p:txBody>
      </p:sp>
      <p:sp>
        <p:nvSpPr>
          <p:cNvPr id="16" name="TextBox 15"/>
          <p:cNvSpPr txBox="1"/>
          <p:nvPr/>
        </p:nvSpPr>
        <p:spPr>
          <a:xfrm>
            <a:off x="928800" y="262800"/>
            <a:ext cx="7214400" cy="583200"/>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defTabSz="912813">
              <a:lnSpc>
                <a:spcPct val="90000"/>
              </a:lnSpc>
            </a:pPr>
            <a:r>
              <a:rPr lang="zh-CN" altLang="en-US" sz="3200" b="1" dirty="0" smtClean="0">
                <a:solidFill>
                  <a:srgbClr val="FFFF00"/>
                </a:solidFill>
                <a:latin typeface="微软雅黑" pitchFamily="34" charset="-122"/>
                <a:ea typeface="微软雅黑" pitchFamily="34" charset="-122"/>
              </a:rPr>
              <a:t>胆固醇是心血管事件的“元凶”</a:t>
            </a:r>
            <a:endParaRPr lang="zh-CN" altLang="en-US" sz="3200" b="1" dirty="0">
              <a:solidFill>
                <a:srgbClr val="FFFF00"/>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857250" y="1689100"/>
            <a:ext cx="7272338" cy="647700"/>
          </a:xfrm>
          <a:prstGeom prst="rect">
            <a:avLst/>
          </a:prstGeom>
          <a:noFill/>
          <a:ln w="9525">
            <a:noFill/>
            <a:miter lim="800000"/>
            <a:headEnd/>
            <a:tailEnd/>
          </a:ln>
          <a:effectLst>
            <a:prstShdw prst="shdw17" dist="17961" dir="13500000">
              <a:srgbClr val="7A0000"/>
            </a:prstShdw>
          </a:effectLst>
        </p:spPr>
        <p:txBody>
          <a:bodyPr wrap="none" anchor="ctr"/>
          <a:lstStyle/>
          <a:p>
            <a:endParaRPr lang="zh-CN" altLang="en-US">
              <a:latin typeface="Times New Roman" pitchFamily="18" charset="0"/>
              <a:ea typeface="微软雅黑" pitchFamily="34" charset="-122"/>
              <a:cs typeface="Times New Roman" pitchFamily="18" charset="0"/>
            </a:endParaRPr>
          </a:p>
        </p:txBody>
      </p:sp>
      <p:sp>
        <p:nvSpPr>
          <p:cNvPr id="457731" name="Oval 3"/>
          <p:cNvSpPr>
            <a:spLocks noChangeArrowheads="1"/>
          </p:cNvSpPr>
          <p:nvPr/>
        </p:nvSpPr>
        <p:spPr bwMode="auto">
          <a:xfrm>
            <a:off x="457200" y="3833813"/>
            <a:ext cx="2895600" cy="1524000"/>
          </a:xfrm>
          <a:prstGeom prst="ellipse">
            <a:avLst/>
          </a:prstGeom>
          <a:solidFill>
            <a:srgbClr val="CCECFF"/>
          </a:solidFill>
          <a:ln w="9525">
            <a:noFill/>
            <a:round/>
            <a:headEnd/>
            <a:tailEnd/>
          </a:ln>
          <a:effectLst>
            <a:prstShdw prst="shdw17" dist="17961" dir="2700000">
              <a:schemeClr val="accent1">
                <a:gamma/>
                <a:shade val="60000"/>
                <a:invGamma/>
              </a:schemeClr>
            </a:prstShdw>
          </a:effectLst>
        </p:spPr>
        <p:txBody>
          <a:bodyPr wrap="none" anchor="ctr"/>
          <a:lstStyle/>
          <a:p>
            <a:pPr>
              <a:defRPr/>
            </a:pPr>
            <a:endParaRPr lang="zh-CN" altLang="en-US" b="1">
              <a:latin typeface="Times New Roman" pitchFamily="18" charset="0"/>
              <a:ea typeface="微软雅黑" pitchFamily="34" charset="-122"/>
              <a:cs typeface="Times New Roman" pitchFamily="18" charset="0"/>
            </a:endParaRPr>
          </a:p>
        </p:txBody>
      </p:sp>
      <p:sp>
        <p:nvSpPr>
          <p:cNvPr id="26628" name="Rectangle 4"/>
          <p:cNvSpPr>
            <a:spLocks noGrp="1" noChangeArrowheads="1"/>
          </p:cNvSpPr>
          <p:nvPr>
            <p:ph type="title"/>
          </p:nvPr>
        </p:nvSpPr>
        <p:spPr>
          <a:xfrm>
            <a:off x="446088" y="-100013"/>
            <a:ext cx="8229600" cy="1143001"/>
          </a:xfrm>
        </p:spPr>
        <p:txBody>
          <a:bodyPr/>
          <a:lstStyle/>
          <a:p>
            <a:pPr eaLnBrk="1" hangingPunct="1"/>
            <a:r>
              <a:rPr lang="zh-CN" altLang="en-US" sz="3200" dirty="0" smtClean="0">
                <a:solidFill>
                  <a:srgbClr val="FFFF00"/>
                </a:solidFill>
              </a:rPr>
              <a:t>只有持续他汀治疗，</a:t>
            </a:r>
            <a:br>
              <a:rPr lang="zh-CN" altLang="en-US" sz="3200" dirty="0" smtClean="0">
                <a:solidFill>
                  <a:srgbClr val="FFFF00"/>
                </a:solidFill>
              </a:rPr>
            </a:br>
            <a:r>
              <a:rPr lang="zh-CN" altLang="en-US" sz="3200" dirty="0" smtClean="0">
                <a:solidFill>
                  <a:srgbClr val="FFFF00"/>
                </a:solidFill>
              </a:rPr>
              <a:t>才能持续控制胆固醇内源性合成</a:t>
            </a:r>
          </a:p>
        </p:txBody>
      </p:sp>
      <p:sp>
        <p:nvSpPr>
          <p:cNvPr id="26629" name="Text Box 5"/>
          <p:cNvSpPr txBox="1">
            <a:spLocks noChangeArrowheads="1"/>
          </p:cNvSpPr>
          <p:nvPr/>
        </p:nvSpPr>
        <p:spPr bwMode="auto">
          <a:xfrm>
            <a:off x="990600" y="1792289"/>
            <a:ext cx="7153300" cy="461665"/>
          </a:xfrm>
          <a:prstGeom prst="rect">
            <a:avLst/>
          </a:prstGeom>
          <a:solidFill>
            <a:srgbClr val="002060"/>
          </a:solidFill>
          <a:ln w="9525">
            <a:noFill/>
            <a:miter lim="800000"/>
            <a:headEnd/>
            <a:tailEnd/>
          </a:ln>
        </p:spPr>
        <p:txBody>
          <a:bodyPr wrap="square">
            <a:spAutoFit/>
          </a:bodyPr>
          <a:lstStyle/>
          <a:p>
            <a:r>
              <a:rPr lang="zh-CN" altLang="en-US" sz="2400" b="1" dirty="0">
                <a:solidFill>
                  <a:srgbClr val="FFFF00"/>
                </a:solidFill>
                <a:latin typeface="Times New Roman" pitchFamily="18" charset="0"/>
                <a:ea typeface="微软雅黑" pitchFamily="34" charset="-122"/>
                <a:cs typeface="Times New Roman" pitchFamily="18" charset="0"/>
              </a:rPr>
              <a:t>他汀抑制</a:t>
            </a:r>
            <a:r>
              <a:rPr lang="en-US" altLang="zh-CN" sz="2400" b="1" dirty="0">
                <a:solidFill>
                  <a:srgbClr val="FFFF00"/>
                </a:solidFill>
                <a:latin typeface="Times New Roman" pitchFamily="18" charset="0"/>
                <a:ea typeface="微软雅黑" pitchFamily="34" charset="-122"/>
                <a:cs typeface="Times New Roman" pitchFamily="18" charset="0"/>
              </a:rPr>
              <a:t>HMG-</a:t>
            </a:r>
            <a:r>
              <a:rPr lang="en-US" altLang="zh-CN" sz="2400" b="1" dirty="0" err="1">
                <a:solidFill>
                  <a:srgbClr val="FFFF00"/>
                </a:solidFill>
                <a:latin typeface="Times New Roman" pitchFamily="18" charset="0"/>
                <a:ea typeface="微软雅黑" pitchFamily="34" charset="-122"/>
                <a:cs typeface="Times New Roman" pitchFamily="18" charset="0"/>
              </a:rPr>
              <a:t>CoA</a:t>
            </a:r>
            <a:r>
              <a:rPr lang="zh-CN" altLang="en-US" sz="2400" b="1" dirty="0">
                <a:solidFill>
                  <a:srgbClr val="FFFF00"/>
                </a:solidFill>
                <a:latin typeface="Times New Roman" pitchFamily="18" charset="0"/>
                <a:ea typeface="微软雅黑" pitchFamily="34" charset="-122"/>
                <a:cs typeface="Times New Roman" pitchFamily="18" charset="0"/>
              </a:rPr>
              <a:t>还原酶活性，胆固醇合成减少</a:t>
            </a:r>
          </a:p>
        </p:txBody>
      </p:sp>
      <p:sp>
        <p:nvSpPr>
          <p:cNvPr id="457734" name="Text Box 6"/>
          <p:cNvSpPr txBox="1">
            <a:spLocks noChangeArrowheads="1"/>
          </p:cNvSpPr>
          <p:nvPr/>
        </p:nvSpPr>
        <p:spPr bwMode="auto">
          <a:xfrm>
            <a:off x="611188" y="4122738"/>
            <a:ext cx="2590800" cy="979487"/>
          </a:xfrm>
          <a:prstGeom prst="rect">
            <a:avLst/>
          </a:prstGeom>
          <a:noFill/>
          <a:ln w="9525">
            <a:noFill/>
            <a:miter lim="800000"/>
            <a:headEnd/>
            <a:tailEnd/>
          </a:ln>
        </p:spPr>
        <p:txBody>
          <a:bodyPr>
            <a:spAutoFit/>
          </a:bodyPr>
          <a:lstStyle/>
          <a:p>
            <a:pPr algn="ctr">
              <a:lnSpc>
                <a:spcPct val="90000"/>
              </a:lnSpc>
              <a:defRPr/>
            </a:pPr>
            <a:r>
              <a:rPr kumimoji="1" lang="en-US" altLang="zh-CN" sz="2000" b="1">
                <a:solidFill>
                  <a:schemeClr val="accent6"/>
                </a:solidFill>
                <a:latin typeface="Times New Roman" pitchFamily="18" charset="0"/>
                <a:ea typeface="微软雅黑" pitchFamily="34" charset="-122"/>
                <a:cs typeface="Times New Roman" pitchFamily="18" charset="0"/>
              </a:rPr>
              <a:t>HMG-CoA</a:t>
            </a:r>
            <a:r>
              <a:rPr kumimoji="1" lang="zh-CN" altLang="en-US" sz="2000" b="1">
                <a:solidFill>
                  <a:schemeClr val="accent6"/>
                </a:solidFill>
                <a:latin typeface="Times New Roman" pitchFamily="18" charset="0"/>
                <a:ea typeface="微软雅黑" pitchFamily="34" charset="-122"/>
                <a:cs typeface="Times New Roman" pitchFamily="18" charset="0"/>
              </a:rPr>
              <a:t>还原酶</a:t>
            </a:r>
          </a:p>
          <a:p>
            <a:pPr algn="ctr">
              <a:lnSpc>
                <a:spcPct val="90000"/>
              </a:lnSpc>
              <a:defRPr/>
            </a:pPr>
            <a:r>
              <a:rPr kumimoji="1" lang="en-US" altLang="zh-CN" sz="2400" b="1">
                <a:solidFill>
                  <a:schemeClr val="accent6"/>
                </a:solidFill>
                <a:latin typeface="Times New Roman" pitchFamily="18" charset="0"/>
                <a:ea typeface="微软雅黑" pitchFamily="34" charset="-122"/>
                <a:cs typeface="Times New Roman" pitchFamily="18" charset="0"/>
              </a:rPr>
              <a:t>+</a:t>
            </a:r>
          </a:p>
          <a:p>
            <a:pPr algn="ctr">
              <a:lnSpc>
                <a:spcPct val="90000"/>
              </a:lnSpc>
              <a:defRPr/>
            </a:pPr>
            <a:r>
              <a:rPr lang="zh-CN" altLang="en-US" sz="2000" b="1">
                <a:solidFill>
                  <a:schemeClr val="accent6"/>
                </a:solidFill>
                <a:latin typeface="Times New Roman" pitchFamily="18" charset="0"/>
                <a:ea typeface="微软雅黑" pitchFamily="34" charset="-122"/>
                <a:cs typeface="Times New Roman" pitchFamily="18" charset="0"/>
              </a:rPr>
              <a:t>他汀</a:t>
            </a:r>
            <a:endParaRPr lang="zh-CN" altLang="en-US" sz="1600" b="1">
              <a:solidFill>
                <a:schemeClr val="accent6"/>
              </a:solidFill>
              <a:latin typeface="Times New Roman" pitchFamily="18" charset="0"/>
              <a:ea typeface="微软雅黑" pitchFamily="34" charset="-122"/>
              <a:cs typeface="Times New Roman" pitchFamily="18" charset="0"/>
            </a:endParaRPr>
          </a:p>
        </p:txBody>
      </p:sp>
      <p:sp>
        <p:nvSpPr>
          <p:cNvPr id="20487" name="AutoShape 7"/>
          <p:cNvSpPr>
            <a:spLocks noChangeArrowheads="1"/>
          </p:cNvSpPr>
          <p:nvPr/>
        </p:nvSpPr>
        <p:spPr bwMode="auto">
          <a:xfrm flipH="1">
            <a:off x="2971800" y="3138488"/>
            <a:ext cx="990600" cy="123825"/>
          </a:xfrm>
          <a:prstGeom prst="leftArrow">
            <a:avLst>
              <a:gd name="adj1" fmla="val 50000"/>
              <a:gd name="adj2" fmla="val 200000"/>
            </a:avLst>
          </a:prstGeom>
          <a:solidFill>
            <a:schemeClr val="tx2"/>
          </a:solidFill>
          <a:ln w="9525">
            <a:solidFill>
              <a:schemeClr val="folHlink"/>
            </a:solidFill>
            <a:miter lim="800000"/>
            <a:headEnd/>
            <a:tailEnd/>
          </a:ln>
        </p:spPr>
        <p:txBody>
          <a:bodyPr wrap="none" anchor="ctr"/>
          <a:lstStyle/>
          <a:p>
            <a:pPr>
              <a:defRPr/>
            </a:pPr>
            <a:endParaRPr lang="zh-CN" altLang="en-US" sz="2400" b="1">
              <a:solidFill>
                <a:schemeClr val="accent6"/>
              </a:solidFill>
              <a:latin typeface="Times New Roman" pitchFamily="18" charset="0"/>
              <a:ea typeface="微软雅黑" pitchFamily="34" charset="-122"/>
              <a:cs typeface="Times New Roman" pitchFamily="18" charset="0"/>
            </a:endParaRPr>
          </a:p>
        </p:txBody>
      </p:sp>
      <p:sp>
        <p:nvSpPr>
          <p:cNvPr id="20488" name="AutoShape 8"/>
          <p:cNvSpPr>
            <a:spLocks noChangeArrowheads="1"/>
          </p:cNvSpPr>
          <p:nvPr/>
        </p:nvSpPr>
        <p:spPr bwMode="auto">
          <a:xfrm flipH="1">
            <a:off x="5741988" y="3167063"/>
            <a:ext cx="990600" cy="123825"/>
          </a:xfrm>
          <a:prstGeom prst="leftArrow">
            <a:avLst>
              <a:gd name="adj1" fmla="val 50000"/>
              <a:gd name="adj2" fmla="val 200000"/>
            </a:avLst>
          </a:prstGeom>
          <a:solidFill>
            <a:schemeClr val="tx2"/>
          </a:solidFill>
          <a:ln w="9525">
            <a:solidFill>
              <a:schemeClr val="folHlink"/>
            </a:solidFill>
            <a:miter lim="800000"/>
            <a:headEnd/>
            <a:tailEnd/>
          </a:ln>
        </p:spPr>
        <p:txBody>
          <a:bodyPr wrap="none" anchor="ctr"/>
          <a:lstStyle/>
          <a:p>
            <a:pPr>
              <a:defRPr/>
            </a:pPr>
            <a:endParaRPr lang="zh-CN" altLang="en-US" sz="2400" b="1">
              <a:solidFill>
                <a:schemeClr val="accent6"/>
              </a:solidFill>
              <a:latin typeface="Times New Roman" pitchFamily="18" charset="0"/>
              <a:ea typeface="微软雅黑" pitchFamily="34" charset="-122"/>
              <a:cs typeface="Times New Roman" pitchFamily="18" charset="0"/>
            </a:endParaRPr>
          </a:p>
        </p:txBody>
      </p:sp>
      <p:sp>
        <p:nvSpPr>
          <p:cNvPr id="457737" name="Rectangle 9"/>
          <p:cNvSpPr>
            <a:spLocks noChangeArrowheads="1"/>
          </p:cNvSpPr>
          <p:nvPr/>
        </p:nvSpPr>
        <p:spPr bwMode="auto">
          <a:xfrm>
            <a:off x="6705600" y="2681288"/>
            <a:ext cx="1905000" cy="1152525"/>
          </a:xfrm>
          <a:prstGeom prst="rect">
            <a:avLst/>
          </a:prstGeom>
          <a:solidFill>
            <a:srgbClr val="CCECFF"/>
          </a:solidFill>
          <a:ln w="9525">
            <a:noFill/>
            <a:miter lim="800000"/>
            <a:headEnd/>
            <a:tailEnd/>
          </a:ln>
          <a:effectLst>
            <a:prstShdw prst="shdw17" dist="17961" dir="2700000">
              <a:schemeClr val="accent1">
                <a:gamma/>
                <a:shade val="60000"/>
                <a:invGamma/>
              </a:schemeClr>
            </a:prstShdw>
          </a:effectLst>
        </p:spPr>
        <p:txBody>
          <a:bodyPr wrap="none" anchor="ctr"/>
          <a:lstStyle/>
          <a:p>
            <a:pPr algn="ctr">
              <a:defRPr/>
            </a:pPr>
            <a:r>
              <a:rPr lang="zh-CN" altLang="en-US" sz="2400" b="1">
                <a:solidFill>
                  <a:schemeClr val="accent6"/>
                </a:solidFill>
                <a:latin typeface="Times New Roman" pitchFamily="18" charset="0"/>
                <a:ea typeface="微软雅黑" pitchFamily="34" charset="-122"/>
                <a:cs typeface="Times New Roman" pitchFamily="18" charset="0"/>
              </a:rPr>
              <a:t>胆固醇</a:t>
            </a:r>
          </a:p>
        </p:txBody>
      </p:sp>
      <p:sp>
        <p:nvSpPr>
          <p:cNvPr id="457738" name="Text Box 10"/>
          <p:cNvSpPr txBox="1">
            <a:spLocks noChangeArrowheads="1"/>
          </p:cNvSpPr>
          <p:nvPr/>
        </p:nvSpPr>
        <p:spPr bwMode="auto">
          <a:xfrm>
            <a:off x="533400" y="2909888"/>
            <a:ext cx="2667000" cy="400050"/>
          </a:xfrm>
          <a:prstGeom prst="rect">
            <a:avLst/>
          </a:prstGeom>
          <a:solidFill>
            <a:srgbClr val="CCECFF"/>
          </a:solidFill>
          <a:ln w="9525">
            <a:noFill/>
            <a:miter lim="800000"/>
            <a:headEnd/>
            <a:tailEnd/>
          </a:ln>
          <a:effectLst>
            <a:prstShdw prst="shdw17" dist="17961" dir="2700000">
              <a:schemeClr val="accent1">
                <a:gamma/>
                <a:shade val="60000"/>
                <a:invGamma/>
              </a:schemeClr>
            </a:prstShdw>
          </a:effectLst>
        </p:spPr>
        <p:txBody>
          <a:bodyPr>
            <a:spAutoFit/>
          </a:bodyPr>
          <a:lstStyle/>
          <a:p>
            <a:pPr algn="ctr">
              <a:spcBef>
                <a:spcPct val="50000"/>
              </a:spcBef>
              <a:defRPr/>
            </a:pPr>
            <a:r>
              <a:rPr kumimoji="1" lang="en-US" altLang="zh-CN" sz="2000" b="1" dirty="0">
                <a:solidFill>
                  <a:schemeClr val="accent6"/>
                </a:solidFill>
                <a:latin typeface="Times New Roman" pitchFamily="18" charset="0"/>
                <a:ea typeface="微软雅黑" pitchFamily="34" charset="-122"/>
                <a:cs typeface="Times New Roman" pitchFamily="18" charset="0"/>
              </a:rPr>
              <a:t>HMG-</a:t>
            </a:r>
            <a:r>
              <a:rPr kumimoji="1" lang="en-US" altLang="zh-CN" sz="2000" b="1" dirty="0" err="1">
                <a:solidFill>
                  <a:schemeClr val="accent6"/>
                </a:solidFill>
                <a:latin typeface="Times New Roman" pitchFamily="18" charset="0"/>
                <a:ea typeface="微软雅黑" pitchFamily="34" charset="-122"/>
                <a:cs typeface="Times New Roman" pitchFamily="18" charset="0"/>
              </a:rPr>
              <a:t>CoA</a:t>
            </a:r>
            <a:endParaRPr kumimoji="1" lang="en-US" altLang="zh-CN" sz="2000" b="1" dirty="0">
              <a:solidFill>
                <a:schemeClr val="accent6"/>
              </a:solidFill>
              <a:latin typeface="Times New Roman" pitchFamily="18" charset="0"/>
              <a:ea typeface="微软雅黑" pitchFamily="34" charset="-122"/>
              <a:cs typeface="Times New Roman" pitchFamily="18" charset="0"/>
            </a:endParaRPr>
          </a:p>
        </p:txBody>
      </p:sp>
      <p:sp>
        <p:nvSpPr>
          <p:cNvPr id="457739" name="Rectangle 11"/>
          <p:cNvSpPr>
            <a:spLocks noChangeArrowheads="1"/>
          </p:cNvSpPr>
          <p:nvPr/>
        </p:nvSpPr>
        <p:spPr bwMode="auto">
          <a:xfrm>
            <a:off x="3962400" y="2681288"/>
            <a:ext cx="1905000" cy="1143000"/>
          </a:xfrm>
          <a:prstGeom prst="rect">
            <a:avLst/>
          </a:prstGeom>
          <a:solidFill>
            <a:srgbClr val="CCECFF"/>
          </a:solidFill>
          <a:ln w="9525">
            <a:noFill/>
            <a:miter lim="800000"/>
            <a:headEnd/>
            <a:tailEnd/>
          </a:ln>
          <a:effectLst>
            <a:prstShdw prst="shdw17" dist="17961" dir="2700000">
              <a:schemeClr val="accent1">
                <a:gamma/>
                <a:shade val="60000"/>
                <a:invGamma/>
              </a:schemeClr>
            </a:prstShdw>
          </a:effectLst>
        </p:spPr>
        <p:txBody>
          <a:bodyPr wrap="none" anchor="ctr"/>
          <a:lstStyle/>
          <a:p>
            <a:pPr algn="ctr">
              <a:lnSpc>
                <a:spcPct val="110000"/>
              </a:lnSpc>
              <a:defRPr/>
            </a:pPr>
            <a:r>
              <a:rPr lang="zh-CN" altLang="en-US" sz="2400" b="1">
                <a:solidFill>
                  <a:schemeClr val="accent6"/>
                </a:solidFill>
                <a:latin typeface="Times New Roman" pitchFamily="18" charset="0"/>
                <a:ea typeface="微软雅黑" pitchFamily="34" charset="-122"/>
                <a:cs typeface="Times New Roman" pitchFamily="18" charset="0"/>
              </a:rPr>
              <a:t>甲羟戊酸</a:t>
            </a:r>
          </a:p>
          <a:p>
            <a:pPr algn="ctr">
              <a:lnSpc>
                <a:spcPct val="110000"/>
              </a:lnSpc>
              <a:defRPr/>
            </a:pPr>
            <a:r>
              <a:rPr lang="en-US" altLang="zh-CN" b="1">
                <a:solidFill>
                  <a:schemeClr val="accent6"/>
                </a:solidFill>
                <a:latin typeface="Times New Roman" pitchFamily="18" charset="0"/>
                <a:ea typeface="微软雅黑" pitchFamily="34" charset="-122"/>
                <a:cs typeface="Times New Roman" pitchFamily="18" charset="0"/>
              </a:rPr>
              <a:t>(</a:t>
            </a:r>
            <a:r>
              <a:rPr lang="zh-CN" altLang="en-US" b="1">
                <a:solidFill>
                  <a:schemeClr val="accent6"/>
                </a:solidFill>
                <a:latin typeface="Times New Roman" pitchFamily="18" charset="0"/>
                <a:ea typeface="微软雅黑" pitchFamily="34" charset="-122"/>
                <a:cs typeface="Times New Roman" pitchFamily="18" charset="0"/>
              </a:rPr>
              <a:t>胆固醇前体</a:t>
            </a:r>
            <a:r>
              <a:rPr lang="en-US" altLang="zh-CN" b="1">
                <a:solidFill>
                  <a:schemeClr val="accent6"/>
                </a:solidFill>
                <a:latin typeface="Times New Roman" pitchFamily="18" charset="0"/>
                <a:ea typeface="微软雅黑" pitchFamily="34" charset="-122"/>
                <a:cs typeface="Times New Roman" pitchFamily="18" charset="0"/>
              </a:rPr>
              <a:t>)</a:t>
            </a:r>
            <a:endParaRPr lang="en-US" altLang="zh-CN" sz="2400" b="1">
              <a:solidFill>
                <a:schemeClr val="accent6"/>
              </a:solidFill>
              <a:latin typeface="Times New Roman" pitchFamily="18" charset="0"/>
              <a:ea typeface="微软雅黑" pitchFamily="34" charset="-122"/>
              <a:cs typeface="Times New Roman" pitchFamily="18" charset="0"/>
            </a:endParaRPr>
          </a:p>
        </p:txBody>
      </p:sp>
      <p:sp>
        <p:nvSpPr>
          <p:cNvPr id="457740" name="Rectangle 12"/>
          <p:cNvSpPr>
            <a:spLocks noChangeArrowheads="1"/>
          </p:cNvSpPr>
          <p:nvPr/>
        </p:nvSpPr>
        <p:spPr bwMode="auto">
          <a:xfrm>
            <a:off x="3200400" y="2786063"/>
            <a:ext cx="873125" cy="769937"/>
          </a:xfrm>
          <a:prstGeom prst="rect">
            <a:avLst/>
          </a:prstGeom>
          <a:noFill/>
          <a:ln w="9525">
            <a:noFill/>
            <a:miter lim="800000"/>
            <a:headEnd/>
            <a:tailEnd/>
          </a:ln>
        </p:spPr>
        <p:txBody>
          <a:bodyPr>
            <a:spAutoFit/>
          </a:bodyPr>
          <a:lstStyle/>
          <a:p>
            <a:r>
              <a:rPr lang="en-US" altLang="zh-CN" sz="4400" b="1">
                <a:solidFill>
                  <a:srgbClr val="FF0000"/>
                </a:solidFill>
                <a:latin typeface="Times New Roman" pitchFamily="18" charset="0"/>
                <a:ea typeface="微软雅黑" pitchFamily="34" charset="-122"/>
                <a:cs typeface="Times New Roman" pitchFamily="18" charset="0"/>
              </a:rPr>
              <a:t>×</a:t>
            </a:r>
          </a:p>
        </p:txBody>
      </p:sp>
      <p:sp>
        <p:nvSpPr>
          <p:cNvPr id="457741" name="Rectangle 13"/>
          <p:cNvSpPr>
            <a:spLocks noChangeArrowheads="1"/>
          </p:cNvSpPr>
          <p:nvPr/>
        </p:nvSpPr>
        <p:spPr bwMode="auto">
          <a:xfrm>
            <a:off x="5930900" y="2801938"/>
            <a:ext cx="873125" cy="769937"/>
          </a:xfrm>
          <a:prstGeom prst="rect">
            <a:avLst/>
          </a:prstGeom>
          <a:noFill/>
          <a:ln w="9525">
            <a:noFill/>
            <a:miter lim="800000"/>
            <a:headEnd/>
            <a:tailEnd/>
          </a:ln>
        </p:spPr>
        <p:txBody>
          <a:bodyPr>
            <a:spAutoFit/>
          </a:bodyPr>
          <a:lstStyle/>
          <a:p>
            <a:r>
              <a:rPr lang="en-US" altLang="zh-CN" sz="4400" b="1">
                <a:solidFill>
                  <a:srgbClr val="FF0000"/>
                </a:solidFill>
                <a:latin typeface="Times New Roman" pitchFamily="18" charset="0"/>
                <a:ea typeface="微软雅黑" pitchFamily="34" charset="-122"/>
                <a:cs typeface="Times New Roman" pitchFamily="18" charset="0"/>
              </a:rPr>
              <a:t>×</a:t>
            </a:r>
          </a:p>
        </p:txBody>
      </p:sp>
      <p:sp>
        <p:nvSpPr>
          <p:cNvPr id="20494" name="Rectangle 14"/>
          <p:cNvSpPr>
            <a:spLocks noChangeArrowheads="1"/>
          </p:cNvSpPr>
          <p:nvPr/>
        </p:nvSpPr>
        <p:spPr bwMode="auto">
          <a:xfrm>
            <a:off x="1619250" y="3257550"/>
            <a:ext cx="476412" cy="707886"/>
          </a:xfrm>
          <a:prstGeom prst="rect">
            <a:avLst/>
          </a:prstGeom>
          <a:noFill/>
          <a:ln w="9525">
            <a:noFill/>
            <a:miter lim="800000"/>
            <a:headEnd/>
            <a:tailEnd/>
          </a:ln>
        </p:spPr>
        <p:txBody>
          <a:bodyPr wrap="none">
            <a:spAutoFit/>
          </a:bodyPr>
          <a:lstStyle/>
          <a:p>
            <a:pPr>
              <a:defRPr/>
            </a:pPr>
            <a:r>
              <a:rPr kumimoji="1" lang="en-US" altLang="zh-CN" sz="4000" b="1">
                <a:solidFill>
                  <a:schemeClr val="accent6"/>
                </a:solidFill>
                <a:latin typeface="Times New Roman" pitchFamily="18" charset="0"/>
                <a:ea typeface="微软雅黑" pitchFamily="34" charset="-122"/>
                <a:cs typeface="Times New Roman" pitchFamily="18" charset="0"/>
              </a:rPr>
              <a:t>+</a:t>
            </a:r>
          </a:p>
        </p:txBody>
      </p:sp>
      <p:sp>
        <p:nvSpPr>
          <p:cNvPr id="457743" name="Rectangle 15"/>
          <p:cNvSpPr>
            <a:spLocks noChangeArrowheads="1"/>
          </p:cNvSpPr>
          <p:nvPr/>
        </p:nvSpPr>
        <p:spPr bwMode="auto">
          <a:xfrm>
            <a:off x="1571625" y="3214688"/>
            <a:ext cx="873125" cy="769937"/>
          </a:xfrm>
          <a:prstGeom prst="rect">
            <a:avLst/>
          </a:prstGeom>
          <a:noFill/>
          <a:ln w="9525">
            <a:noFill/>
            <a:miter lim="800000"/>
            <a:headEnd/>
            <a:tailEnd/>
          </a:ln>
        </p:spPr>
        <p:txBody>
          <a:bodyPr>
            <a:spAutoFit/>
          </a:bodyPr>
          <a:lstStyle/>
          <a:p>
            <a:r>
              <a:rPr lang="en-US" altLang="zh-CN" sz="4400" b="1">
                <a:solidFill>
                  <a:srgbClr val="FF0000"/>
                </a:solidFill>
                <a:latin typeface="Times New Roman" pitchFamily="18" charset="0"/>
                <a:ea typeface="微软雅黑" pitchFamily="34" charset="-122"/>
                <a:cs typeface="Times New Roman" pitchFamily="18" charset="0"/>
              </a:rPr>
              <a:t>×</a:t>
            </a:r>
          </a:p>
        </p:txBody>
      </p:sp>
      <p:grpSp>
        <p:nvGrpSpPr>
          <p:cNvPr id="2" name="Group 16"/>
          <p:cNvGrpSpPr>
            <a:grpSpLocks/>
          </p:cNvGrpSpPr>
          <p:nvPr/>
        </p:nvGrpSpPr>
        <p:grpSpPr bwMode="auto">
          <a:xfrm>
            <a:off x="285750" y="5500688"/>
            <a:ext cx="8564563" cy="574675"/>
            <a:chOff x="431" y="3502"/>
            <a:chExt cx="5080" cy="362"/>
          </a:xfrm>
        </p:grpSpPr>
        <p:sp>
          <p:nvSpPr>
            <p:cNvPr id="26641" name="AutoShape 17"/>
            <p:cNvSpPr>
              <a:spLocks noChangeArrowheads="1"/>
            </p:cNvSpPr>
            <p:nvPr/>
          </p:nvSpPr>
          <p:spPr bwMode="auto">
            <a:xfrm>
              <a:off x="431" y="3502"/>
              <a:ext cx="5080" cy="362"/>
            </a:xfrm>
            <a:prstGeom prst="roundRect">
              <a:avLst>
                <a:gd name="adj" fmla="val 16667"/>
              </a:avLst>
            </a:prstGeom>
            <a:solidFill>
              <a:srgbClr val="FFCC00"/>
            </a:solidFill>
            <a:ln w="9525">
              <a:noFill/>
              <a:round/>
              <a:headEnd/>
              <a:tailEnd/>
            </a:ln>
            <a:effectLst>
              <a:prstShdw prst="shdw17" dist="17961" dir="13500000">
                <a:srgbClr val="997A00"/>
              </a:prstShdw>
            </a:effectLst>
          </p:spPr>
          <p:txBody>
            <a:bodyPr wrap="none" anchor="ctr"/>
            <a:lstStyle/>
            <a:p>
              <a:pPr algn="ctr">
                <a:spcBef>
                  <a:spcPct val="50000"/>
                </a:spcBef>
              </a:pPr>
              <a:endParaRPr lang="zh-CN" altLang="zh-CN" sz="2000">
                <a:solidFill>
                  <a:srgbClr val="FF0000"/>
                </a:solidFill>
                <a:latin typeface="Times New Roman" pitchFamily="18" charset="0"/>
                <a:ea typeface="微软雅黑" pitchFamily="34" charset="-122"/>
                <a:cs typeface="Times New Roman" pitchFamily="18" charset="0"/>
              </a:endParaRPr>
            </a:p>
          </p:txBody>
        </p:sp>
        <p:sp>
          <p:nvSpPr>
            <p:cNvPr id="26642" name="Text Box 18"/>
            <p:cNvSpPr txBox="1">
              <a:spLocks noChangeArrowheads="1"/>
            </p:cNvSpPr>
            <p:nvPr/>
          </p:nvSpPr>
          <p:spPr bwMode="auto">
            <a:xfrm>
              <a:off x="476" y="3543"/>
              <a:ext cx="4989" cy="252"/>
            </a:xfrm>
            <a:prstGeom prst="rect">
              <a:avLst/>
            </a:prstGeom>
            <a:noFill/>
            <a:ln w="9525">
              <a:noFill/>
              <a:miter lim="800000"/>
              <a:headEnd/>
              <a:tailEnd/>
            </a:ln>
          </p:spPr>
          <p:txBody>
            <a:bodyPr>
              <a:spAutoFit/>
            </a:bodyPr>
            <a:lstStyle/>
            <a:p>
              <a:pPr>
                <a:spcBef>
                  <a:spcPct val="50000"/>
                </a:spcBef>
              </a:pPr>
              <a:r>
                <a:rPr lang="zh-CN" altLang="en-US" sz="2000" b="1" dirty="0">
                  <a:solidFill>
                    <a:srgbClr val="FF0000"/>
                  </a:solidFill>
                  <a:latin typeface="Times New Roman" pitchFamily="18" charset="0"/>
                  <a:ea typeface="微软雅黑" pitchFamily="34" charset="-122"/>
                  <a:cs typeface="Times New Roman" pitchFamily="18" charset="0"/>
                </a:rPr>
                <a:t>如果停用他汀，内源性胆固醇合成重新开始，胆固醇水平会再次升高</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734">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45774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500"/>
                                  </p:stCondLst>
                                  <p:childTnLst>
                                    <p:set>
                                      <p:cBhvr>
                                        <p:cTn id="12" dur="1" fill="hold">
                                          <p:stCondLst>
                                            <p:cond delay="0"/>
                                          </p:stCondLst>
                                        </p:cTn>
                                        <p:tgtEl>
                                          <p:spTgt spid="457740"/>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grpId="0" nodeType="afterEffect">
                                  <p:stCondLst>
                                    <p:cond delay="2000"/>
                                  </p:stCondLst>
                                  <p:childTnLst>
                                    <p:set>
                                      <p:cBhvr>
                                        <p:cTn id="15" dur="1" fill="hold">
                                          <p:stCondLst>
                                            <p:cond delay="0"/>
                                          </p:stCondLst>
                                        </p:cTn>
                                        <p:tgtEl>
                                          <p:spTgt spid="45774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40" grpId="0"/>
      <p:bldP spid="457741" grpId="0"/>
      <p:bldP spid="4577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8596" y="2268538"/>
            <a:ext cx="8229600" cy="1143000"/>
          </a:xfrm>
        </p:spPr>
        <p:txBody>
          <a:bodyPr vert="horz" wrap="square" lIns="91440" tIns="45720" rIns="91440" bIns="45720" numCol="1" anchor="t" anchorCtr="0" compatLnSpc="1">
            <a:prstTxWarp prst="textNoShape">
              <a:avLst/>
            </a:prstTxWarp>
          </a:bodyPr>
          <a:lstStyle/>
          <a:p>
            <a:pPr algn="ctr">
              <a:defRPr/>
            </a:pPr>
            <a:r>
              <a:rPr lang="zh-CN" altLang="en-US" b="1" dirty="0" smtClean="0">
                <a:solidFill>
                  <a:schemeClr val="tx1"/>
                </a:solidFill>
                <a:latin typeface="Times New Roman" pitchFamily="18" charset="0"/>
              </a:rPr>
              <a:t>调脂治疗的首要目标</a:t>
            </a:r>
            <a:r>
              <a:rPr lang="en-US" altLang="zh-CN" b="1" dirty="0" smtClean="0">
                <a:solidFill>
                  <a:schemeClr val="tx1"/>
                </a:solidFill>
                <a:latin typeface="Times New Roman" pitchFamily="18" charset="0"/>
              </a:rPr>
              <a:t/>
            </a:r>
            <a:br>
              <a:rPr lang="en-US" altLang="zh-CN" b="1" dirty="0" smtClean="0">
                <a:solidFill>
                  <a:schemeClr val="tx1"/>
                </a:solidFill>
                <a:latin typeface="Times New Roman" pitchFamily="18" charset="0"/>
              </a:rPr>
            </a:br>
            <a:r>
              <a:rPr lang="en-US" altLang="zh-CN" b="1" dirty="0" smtClean="0">
                <a:solidFill>
                  <a:schemeClr val="tx1"/>
                </a:solidFill>
                <a:latin typeface="Times New Roman" pitchFamily="18" charset="0"/>
              </a:rPr>
              <a:t>——</a:t>
            </a:r>
            <a:r>
              <a:rPr lang="zh-CN" altLang="en-US" b="1" dirty="0" smtClean="0">
                <a:solidFill>
                  <a:schemeClr val="tx1"/>
                </a:solidFill>
                <a:latin typeface="Times New Roman" pitchFamily="18" charset="0"/>
              </a:rPr>
              <a:t>降低</a:t>
            </a:r>
            <a:r>
              <a:rPr lang="en-US" altLang="zh-CN" b="1" dirty="0" smtClean="0">
                <a:solidFill>
                  <a:schemeClr val="tx1"/>
                </a:solidFill>
                <a:latin typeface="Times New Roman" pitchFamily="18" charset="0"/>
              </a:rPr>
              <a:t>LDL-C</a:t>
            </a:r>
            <a:endParaRPr lang="zh-CN" altLang="en-US" b="1" dirty="0" smtClean="0">
              <a:solidFill>
                <a:schemeClr val="tx1"/>
              </a:solidFill>
              <a:latin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8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defRPr/>
            </a:pPr>
            <a:r>
              <a:rPr lang="zh-CN" altLang="en-US" sz="3200" b="1" dirty="0" smtClean="0">
                <a:solidFill>
                  <a:srgbClr val="FFFF00"/>
                </a:solidFill>
                <a:latin typeface="微软雅黑" pitchFamily="34" charset="-122"/>
                <a:ea typeface="微软雅黑" pitchFamily="34" charset="-122"/>
              </a:rPr>
              <a:t>如何使血脂达标</a:t>
            </a:r>
          </a:p>
        </p:txBody>
      </p:sp>
      <p:pic>
        <p:nvPicPr>
          <p:cNvPr id="31749" name="Picture 4" descr="http://pic4.nipic.com/20090721/2463293_153128018_2.jpg"/>
          <p:cNvPicPr>
            <a:picLocks noChangeAspect="1" noChangeArrowheads="1"/>
          </p:cNvPicPr>
          <p:nvPr/>
        </p:nvPicPr>
        <p:blipFill>
          <a:blip r:embed="rId2" cstate="print"/>
          <a:srcRect/>
          <a:stretch>
            <a:fillRect/>
          </a:stretch>
        </p:blipFill>
        <p:spPr bwMode="auto">
          <a:xfrm>
            <a:off x="1595312" y="1214422"/>
            <a:ext cx="5953376" cy="4933815"/>
          </a:xfrm>
          <a:prstGeom prst="rect">
            <a:avLst/>
          </a:prstGeom>
          <a:noFill/>
          <a:ln w="9525">
            <a:noFill/>
            <a:miter lim="800000"/>
            <a:headEnd/>
            <a:tailEnd/>
          </a:ln>
        </p:spPr>
      </p:pic>
      <p:sp>
        <p:nvSpPr>
          <p:cNvPr id="6" name="云形标注 5"/>
          <p:cNvSpPr/>
          <p:nvPr/>
        </p:nvSpPr>
        <p:spPr>
          <a:xfrm>
            <a:off x="500034" y="2857495"/>
            <a:ext cx="1857388" cy="1178727"/>
          </a:xfrm>
          <a:prstGeom prst="cloudCallout">
            <a:avLst>
              <a:gd name="adj1" fmla="val 76599"/>
              <a:gd name="adj2" fmla="val 95933"/>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itchFamily="34" charset="-122"/>
                <a:ea typeface="微软雅黑" pitchFamily="34" charset="-122"/>
              </a:rPr>
              <a:t>生活方式改善</a:t>
            </a:r>
          </a:p>
        </p:txBody>
      </p:sp>
      <p:sp>
        <p:nvSpPr>
          <p:cNvPr id="7" name="云形标注 6"/>
          <p:cNvSpPr/>
          <p:nvPr/>
        </p:nvSpPr>
        <p:spPr>
          <a:xfrm>
            <a:off x="6858016" y="3143248"/>
            <a:ext cx="1857388" cy="1000132"/>
          </a:xfrm>
          <a:prstGeom prst="cloudCallout">
            <a:avLst>
              <a:gd name="adj1" fmla="val -92474"/>
              <a:gd name="adj2" fmla="val 94023"/>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buClr>
                <a:schemeClr val="tx1"/>
              </a:buClr>
              <a:buSzPct val="80000"/>
              <a:buFont typeface="Wingdings" pitchFamily="2" charset="2"/>
              <a:buNone/>
            </a:pPr>
            <a:r>
              <a:rPr lang="zh-CN" altLang="en-US" b="1" dirty="0" smtClean="0">
                <a:latin typeface="微软雅黑" pitchFamily="34" charset="-122"/>
                <a:ea typeface="微软雅黑" pitchFamily="34" charset="-122"/>
              </a:rPr>
              <a:t>调脂药物治疗</a:t>
            </a:r>
            <a:endParaRPr lang="zh-CN" altLang="en-US" b="1"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8" name="Picture 4" descr="19"/>
          <p:cNvPicPr>
            <a:picLocks noChangeAspect="1" noChangeArrowheads="1"/>
          </p:cNvPicPr>
          <p:nvPr/>
        </p:nvPicPr>
        <p:blipFill>
          <a:blip r:embed="rId2" cstate="print"/>
          <a:srcRect l="12987" t="21617" r="10625" b="7970"/>
          <a:stretch>
            <a:fillRect/>
          </a:stretch>
        </p:blipFill>
        <p:spPr bwMode="auto">
          <a:xfrm>
            <a:off x="1142976" y="1571612"/>
            <a:ext cx="6858048" cy="473800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928800" y="262800"/>
            <a:ext cx="7214400" cy="583200"/>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胆固醇摄入</a:t>
            </a:r>
            <a:r>
              <a:rPr lang="en-US" altLang="zh-CN" sz="3200" b="1" dirty="0" smtClean="0">
                <a:solidFill>
                  <a:srgbClr val="FFFF00"/>
                </a:solidFill>
                <a:latin typeface="微软雅黑" pitchFamily="34" charset="-122"/>
                <a:ea typeface="微软雅黑" pitchFamily="34" charset="-122"/>
              </a:rPr>
              <a:t>&lt;200</a:t>
            </a:r>
            <a:r>
              <a:rPr lang="zh-CN" altLang="en-US" sz="3200" b="1" dirty="0" smtClean="0">
                <a:solidFill>
                  <a:srgbClr val="FFFF00"/>
                </a:solidFill>
                <a:latin typeface="微软雅黑" pitchFamily="34" charset="-122"/>
                <a:ea typeface="微软雅黑" pitchFamily="34" charset="-122"/>
              </a:rPr>
              <a:t>毫克</a:t>
            </a:r>
            <a:r>
              <a:rPr lang="en-US" altLang="zh-CN" sz="3200" b="1" dirty="0" smtClean="0">
                <a:solidFill>
                  <a:srgbClr val="FFFF00"/>
                </a:solidFill>
                <a:latin typeface="微软雅黑" pitchFamily="34" charset="-122"/>
                <a:ea typeface="微软雅黑" pitchFamily="34" charset="-122"/>
              </a:rPr>
              <a:t>/</a:t>
            </a:r>
            <a:r>
              <a:rPr lang="zh-CN" altLang="en-US" sz="3200" b="1" dirty="0" smtClean="0">
                <a:solidFill>
                  <a:srgbClr val="FFFF00"/>
                </a:solidFill>
                <a:latin typeface="微软雅黑" pitchFamily="34" charset="-122"/>
                <a:ea typeface="微软雅黑" pitchFamily="34" charset="-122"/>
              </a:rPr>
              <a:t>天</a:t>
            </a:r>
            <a:endParaRPr lang="zh-CN" altLang="en-US" sz="3200" b="1" dirty="0">
              <a:solidFill>
                <a:srgbClr val="FFFF00"/>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wipe(up)">
                                      <p:cBhvr>
                                        <p:cTn id="7"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4294967295"/>
          </p:nvPr>
        </p:nvSpPr>
        <p:spPr bwMode="auto">
          <a:xfrm>
            <a:off x="1000100" y="1604984"/>
            <a:ext cx="7072362" cy="48958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gn="just">
              <a:lnSpc>
                <a:spcPct val="150000"/>
              </a:lnSpc>
              <a:spcBef>
                <a:spcPts val="1200"/>
              </a:spcBef>
              <a:buClr>
                <a:schemeClr val="tx1"/>
              </a:buClr>
              <a:buSzPct val="150000"/>
              <a:buFontTx/>
              <a:buChar char="•"/>
            </a:pPr>
            <a:r>
              <a:rPr lang="zh-CN" altLang="en-US" sz="2000" dirty="0" smtClean="0">
                <a:solidFill>
                  <a:srgbClr val="FF0000"/>
                </a:solidFill>
                <a:latin typeface="微软雅黑" pitchFamily="34" charset="-122"/>
                <a:ea typeface="微软雅黑" pitchFamily="34" charset="-122"/>
              </a:rPr>
              <a:t>目标：</a:t>
            </a:r>
            <a:r>
              <a:rPr lang="zh-CN" altLang="en-US" sz="2000" dirty="0" smtClean="0">
                <a:latin typeface="微软雅黑" pitchFamily="34" charset="-122"/>
                <a:ea typeface="微软雅黑" pitchFamily="34" charset="-122"/>
              </a:rPr>
              <a:t>每周</a:t>
            </a:r>
            <a:r>
              <a:rPr lang="en-US" altLang="zh-CN" sz="2000" dirty="0" smtClean="0">
                <a:latin typeface="微软雅黑" pitchFamily="34" charset="-122"/>
                <a:ea typeface="微软雅黑" pitchFamily="34" charset="-122"/>
              </a:rPr>
              <a:t>3-5</a:t>
            </a:r>
            <a:r>
              <a:rPr lang="zh-CN" altLang="en-US" sz="2000" dirty="0" smtClean="0">
                <a:latin typeface="微软雅黑" pitchFamily="34" charset="-122"/>
                <a:ea typeface="微软雅黑" pitchFamily="34" charset="-122"/>
              </a:rPr>
              <a:t>次， 每次</a:t>
            </a:r>
            <a:r>
              <a:rPr lang="en-US" altLang="zh-CN" sz="2000" dirty="0" smtClean="0">
                <a:latin typeface="微软雅黑" pitchFamily="34" charset="-122"/>
                <a:ea typeface="微软雅黑" pitchFamily="34" charset="-122"/>
              </a:rPr>
              <a:t>30</a:t>
            </a:r>
            <a:r>
              <a:rPr lang="zh-CN" altLang="en-US" sz="2000" dirty="0" smtClean="0">
                <a:latin typeface="微软雅黑" pitchFamily="34" charset="-122"/>
                <a:ea typeface="微软雅黑" pitchFamily="34" charset="-122"/>
              </a:rPr>
              <a:t>分钟</a:t>
            </a:r>
          </a:p>
          <a:p>
            <a:pPr algn="just">
              <a:lnSpc>
                <a:spcPct val="150000"/>
              </a:lnSpc>
              <a:spcBef>
                <a:spcPts val="1200"/>
              </a:spcBef>
              <a:buClr>
                <a:schemeClr val="tx1"/>
              </a:buClr>
              <a:buSzPct val="150000"/>
              <a:buFontTx/>
              <a:buChar char="•"/>
            </a:pPr>
            <a:r>
              <a:rPr lang="zh-CN" altLang="en-US" sz="2000" dirty="0" smtClean="0">
                <a:solidFill>
                  <a:srgbClr val="FF0000"/>
                </a:solidFill>
                <a:latin typeface="微软雅黑" pitchFamily="34" charset="-122"/>
                <a:ea typeface="微软雅黑" pitchFamily="34" charset="-122"/>
              </a:rPr>
              <a:t>运动种类：</a:t>
            </a:r>
            <a:r>
              <a:rPr lang="zh-CN" altLang="en-US" sz="2000" dirty="0" smtClean="0">
                <a:latin typeface="微软雅黑" pitchFamily="34" charset="-122"/>
                <a:ea typeface="微软雅黑" pitchFamily="34" charset="-122"/>
              </a:rPr>
              <a:t>有氧运动、伸展运动、增强肌肉的运动 </a:t>
            </a:r>
          </a:p>
          <a:p>
            <a:pPr algn="just">
              <a:lnSpc>
                <a:spcPct val="150000"/>
              </a:lnSpc>
              <a:spcBef>
                <a:spcPts val="1200"/>
              </a:spcBef>
              <a:buClr>
                <a:schemeClr val="tx1"/>
              </a:buClr>
              <a:buSzPct val="150000"/>
              <a:buFontTx/>
              <a:buChar char="•"/>
            </a:pPr>
            <a:r>
              <a:rPr lang="zh-CN" altLang="en-US" sz="2000" dirty="0" smtClean="0">
                <a:solidFill>
                  <a:srgbClr val="FF0000"/>
                </a:solidFill>
                <a:latin typeface="微软雅黑" pitchFamily="34" charset="-122"/>
                <a:ea typeface="微软雅黑" pitchFamily="34" charset="-122"/>
              </a:rPr>
              <a:t>有氧体力活动：</a:t>
            </a:r>
            <a:r>
              <a:rPr lang="zh-CN" altLang="en-US" sz="2000" dirty="0" smtClean="0">
                <a:latin typeface="微软雅黑" pitchFamily="34" charset="-122"/>
                <a:ea typeface="微软雅黑" pitchFamily="34" charset="-122"/>
              </a:rPr>
              <a:t>运动时体内代谢有充足的氧供应如散步、游泳、慢跑、体操等</a:t>
            </a:r>
          </a:p>
          <a:p>
            <a:pPr algn="just">
              <a:lnSpc>
                <a:spcPct val="150000"/>
              </a:lnSpc>
              <a:spcBef>
                <a:spcPts val="1200"/>
              </a:spcBef>
              <a:buClr>
                <a:schemeClr val="tx1"/>
              </a:buClr>
              <a:buSzPct val="150000"/>
              <a:buFontTx/>
              <a:buChar char="•"/>
            </a:pPr>
            <a:r>
              <a:rPr lang="zh-CN" altLang="en-US" sz="2000" dirty="0" smtClean="0">
                <a:solidFill>
                  <a:srgbClr val="FF0000"/>
                </a:solidFill>
                <a:latin typeface="微软雅黑" pitchFamily="34" charset="-122"/>
                <a:ea typeface="微软雅黑" pitchFamily="34" charset="-122"/>
              </a:rPr>
              <a:t>运动过程：</a:t>
            </a:r>
            <a:r>
              <a:rPr lang="en-US" altLang="zh-CN" sz="2000" dirty="0" smtClean="0">
                <a:latin typeface="微软雅黑" pitchFamily="34" charset="-122"/>
                <a:ea typeface="微软雅黑" pitchFamily="34" charset="-122"/>
              </a:rPr>
              <a:t>5</a:t>
            </a:r>
            <a:r>
              <a:rPr lang="zh-CN" altLang="en-US" sz="2000" dirty="0" smtClean="0">
                <a:latin typeface="微软雅黑" pitchFamily="34" charset="-122"/>
                <a:ea typeface="微软雅黑" pitchFamily="34" charset="-122"/>
              </a:rPr>
              <a:t>分钟热身、</a:t>
            </a:r>
            <a:r>
              <a:rPr lang="en-US" altLang="zh-CN" sz="2000" dirty="0" smtClean="0">
                <a:latin typeface="微软雅黑" pitchFamily="34" charset="-122"/>
                <a:ea typeface="微软雅黑" pitchFamily="34" charset="-122"/>
              </a:rPr>
              <a:t>20</a:t>
            </a:r>
            <a:r>
              <a:rPr lang="zh-CN" altLang="en-US" sz="2000" dirty="0" smtClean="0">
                <a:latin typeface="微软雅黑" pitchFamily="34" charset="-122"/>
                <a:ea typeface="微软雅黑" pitchFamily="34" charset="-122"/>
              </a:rPr>
              <a:t>分钟运动、</a:t>
            </a:r>
            <a:r>
              <a:rPr lang="en-US" altLang="zh-CN" sz="2000" dirty="0" smtClean="0">
                <a:latin typeface="微软雅黑" pitchFamily="34" charset="-122"/>
                <a:ea typeface="微软雅黑" pitchFamily="34" charset="-122"/>
              </a:rPr>
              <a:t>5</a:t>
            </a:r>
            <a:r>
              <a:rPr lang="zh-CN" altLang="en-US" sz="2000" dirty="0" smtClean="0">
                <a:latin typeface="微软雅黑" pitchFamily="34" charset="-122"/>
                <a:ea typeface="微软雅黑" pitchFamily="34" charset="-122"/>
              </a:rPr>
              <a:t>分钟恢复</a:t>
            </a:r>
          </a:p>
          <a:p>
            <a:pPr algn="just">
              <a:lnSpc>
                <a:spcPct val="150000"/>
              </a:lnSpc>
              <a:spcBef>
                <a:spcPts val="1200"/>
              </a:spcBef>
              <a:buClr>
                <a:schemeClr val="tx1"/>
              </a:buClr>
              <a:buSzPct val="150000"/>
              <a:buFontTx/>
              <a:buChar char="•"/>
            </a:pPr>
            <a:r>
              <a:rPr lang="zh-CN" altLang="en-US" sz="2000" dirty="0" smtClean="0">
                <a:solidFill>
                  <a:srgbClr val="FF0000"/>
                </a:solidFill>
                <a:latin typeface="微软雅黑" pitchFamily="34" charset="-122"/>
                <a:ea typeface="微软雅黑" pitchFamily="34" charset="-122"/>
              </a:rPr>
              <a:t>运动强度：</a:t>
            </a:r>
            <a:r>
              <a:rPr lang="zh-CN" altLang="en-US" sz="2000" dirty="0" smtClean="0">
                <a:latin typeface="微软雅黑" pitchFamily="34" charset="-122"/>
                <a:ea typeface="微软雅黑" pitchFamily="34" charset="-122"/>
              </a:rPr>
              <a:t>安全最高心率：</a:t>
            </a:r>
            <a:r>
              <a:rPr lang="en-US" altLang="zh-CN" sz="2000" dirty="0" smtClean="0">
                <a:latin typeface="微软雅黑" pitchFamily="34" charset="-122"/>
                <a:ea typeface="微软雅黑" pitchFamily="34" charset="-122"/>
              </a:rPr>
              <a:t>170-</a:t>
            </a:r>
            <a:r>
              <a:rPr lang="zh-CN" altLang="en-US" sz="2000" dirty="0" smtClean="0">
                <a:latin typeface="微软雅黑" pitchFamily="34" charset="-122"/>
                <a:ea typeface="微软雅黑" pitchFamily="34" charset="-122"/>
              </a:rPr>
              <a:t>年龄</a:t>
            </a:r>
          </a:p>
        </p:txBody>
      </p:sp>
      <p:pic>
        <p:nvPicPr>
          <p:cNvPr id="39940" name="Picture 4" descr="PE01659_"/>
          <p:cNvPicPr preferRelativeResize="0">
            <a:picLocks noChangeAspect="1" noChangeArrowheads="1"/>
          </p:cNvPicPr>
          <p:nvPr/>
        </p:nvPicPr>
        <p:blipFill>
          <a:blip r:embed="rId2" cstate="print"/>
          <a:srcRect/>
          <a:stretch>
            <a:fillRect/>
          </a:stretch>
        </p:blipFill>
        <p:spPr bwMode="auto">
          <a:xfrm>
            <a:off x="7072330" y="4214818"/>
            <a:ext cx="1569764" cy="2266950"/>
          </a:xfrm>
          <a:prstGeom prst="rect">
            <a:avLst/>
          </a:prstGeom>
          <a:noFill/>
          <a:ln w="9525">
            <a:noFill/>
            <a:miter lim="800000"/>
            <a:headEnd/>
            <a:tailEnd/>
          </a:ln>
        </p:spPr>
      </p:pic>
      <p:sp>
        <p:nvSpPr>
          <p:cNvPr id="5" name="TextBox 4"/>
          <p:cNvSpPr txBox="1"/>
          <p:nvPr/>
        </p:nvSpPr>
        <p:spPr>
          <a:xfrm>
            <a:off x="928800" y="262800"/>
            <a:ext cx="7214400" cy="583200"/>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运动指导</a:t>
            </a:r>
            <a:endParaRPr lang="zh-CN" altLang="en-US" sz="3200" b="1" dirty="0">
              <a:solidFill>
                <a:srgbClr val="FFFF00"/>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928662" y="1630172"/>
            <a:ext cx="7358114" cy="3816429"/>
          </a:xfrm>
          <a:prstGeom prst="rect">
            <a:avLst/>
          </a:prstGeom>
          <a:noFill/>
          <a:ln w="9525">
            <a:noFill/>
            <a:miter lim="800000"/>
            <a:headEnd/>
            <a:tailEnd/>
          </a:ln>
        </p:spPr>
        <p:txBody>
          <a:bodyPr wrap="square">
            <a:spAutoFit/>
          </a:bodyPr>
          <a:lstStyle/>
          <a:p>
            <a:pPr>
              <a:lnSpc>
                <a:spcPct val="130000"/>
              </a:lnSpc>
              <a:spcBef>
                <a:spcPts val="1200"/>
              </a:spcBef>
              <a:buClr>
                <a:schemeClr val="tx1"/>
              </a:buClr>
              <a:buFont typeface="Wingdings" pitchFamily="2" charset="2"/>
              <a:buChar char="Ø"/>
            </a:pPr>
            <a:r>
              <a:rPr lang="zh-CN" altLang="en-US" sz="2000" dirty="0">
                <a:latin typeface="微软雅黑" pitchFamily="34" charset="-122"/>
                <a:ea typeface="微软雅黑" pitchFamily="34" charset="-122"/>
              </a:rPr>
              <a:t>他汀类</a:t>
            </a:r>
            <a:r>
              <a:rPr lang="zh-CN" altLang="en-US" sz="2000" dirty="0" smtClean="0">
                <a:latin typeface="微软雅黑" pitchFamily="34" charset="-122"/>
                <a:ea typeface="微软雅黑" pitchFamily="34" charset="-122"/>
              </a:rPr>
              <a:t>：阿</a:t>
            </a:r>
            <a:r>
              <a:rPr lang="zh-CN" altLang="en-US" sz="2000" dirty="0">
                <a:latin typeface="微软雅黑" pitchFamily="34" charset="-122"/>
                <a:ea typeface="微软雅黑" pitchFamily="34" charset="-122"/>
              </a:rPr>
              <a:t>托伐他</a:t>
            </a:r>
            <a:r>
              <a:rPr lang="zh-CN" altLang="en-US" sz="2000" dirty="0" smtClean="0">
                <a:latin typeface="微软雅黑" pitchFamily="34" charset="-122"/>
                <a:ea typeface="微软雅黑" pitchFamily="34" charset="-122"/>
              </a:rPr>
              <a:t>汀</a:t>
            </a:r>
            <a:endParaRPr lang="en-US" altLang="zh-CN" sz="2000" dirty="0" smtClean="0">
              <a:latin typeface="微软雅黑" pitchFamily="34" charset="-122"/>
              <a:ea typeface="微软雅黑" pitchFamily="34" charset="-122"/>
            </a:endParaRPr>
          </a:p>
          <a:p>
            <a:pPr>
              <a:lnSpc>
                <a:spcPct val="130000"/>
              </a:lnSpc>
              <a:spcBef>
                <a:spcPts val="1200"/>
              </a:spcBef>
              <a:buClr>
                <a:schemeClr val="tx1"/>
              </a:buClr>
            </a:pPr>
            <a:r>
              <a:rPr lang="en-US" altLang="zh-CN" sz="2000" i="1" dirty="0" smtClean="0">
                <a:solidFill>
                  <a:srgbClr val="FF0000"/>
                </a:solidFill>
                <a:latin typeface="微软雅黑" pitchFamily="34" charset="-122"/>
                <a:ea typeface="微软雅黑" pitchFamily="34" charset="-122"/>
              </a:rPr>
              <a:t>                 </a:t>
            </a:r>
            <a:r>
              <a:rPr lang="zh-CN" altLang="en-US" sz="2000" b="1" i="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循证证据链最充分，上市时间近</a:t>
            </a:r>
            <a:r>
              <a:rPr lang="en-US" altLang="zh-CN" sz="2000" b="1" i="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20</a:t>
            </a:r>
            <a:r>
              <a:rPr lang="zh-CN" altLang="en-US" sz="2000" b="1" i="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年</a:t>
            </a:r>
            <a:endParaRPr lang="en-US" altLang="zh-CN" sz="2000" b="1" i="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lnSpc>
                <a:spcPct val="130000"/>
              </a:lnSpc>
              <a:spcBef>
                <a:spcPts val="1200"/>
              </a:spcBef>
              <a:buClr>
                <a:schemeClr val="tx1"/>
              </a:buClr>
              <a:buFont typeface="Wingdings" pitchFamily="2" charset="2"/>
              <a:buChar char="Ø"/>
            </a:pPr>
            <a:r>
              <a:rPr lang="zh-CN" altLang="en-US" sz="2000" dirty="0" smtClean="0">
                <a:latin typeface="微软雅黑" pitchFamily="34" charset="-122"/>
                <a:ea typeface="微软雅黑" pitchFamily="34" charset="-122"/>
              </a:rPr>
              <a:t>贝</a:t>
            </a:r>
            <a:r>
              <a:rPr lang="zh-CN" altLang="en-US" sz="2000" dirty="0">
                <a:latin typeface="微软雅黑" pitchFamily="34" charset="-122"/>
                <a:ea typeface="微软雅黑" pitchFamily="34" charset="-122"/>
              </a:rPr>
              <a:t>特类：非诺贝特、苯扎贝特、</a:t>
            </a:r>
            <a:r>
              <a:rPr lang="zh-CN" altLang="en-US" sz="2000" dirty="0" smtClean="0">
                <a:latin typeface="微软雅黑" pitchFamily="34" charset="-122"/>
                <a:ea typeface="微软雅黑" pitchFamily="34" charset="-122"/>
              </a:rPr>
              <a:t>吉非贝齐</a:t>
            </a:r>
            <a:endParaRPr lang="en-US" altLang="zh-CN" sz="2000" dirty="0" smtClean="0">
              <a:latin typeface="微软雅黑" pitchFamily="34" charset="-122"/>
              <a:ea typeface="微软雅黑" pitchFamily="34" charset="-122"/>
            </a:endParaRPr>
          </a:p>
          <a:p>
            <a:pPr>
              <a:lnSpc>
                <a:spcPct val="130000"/>
              </a:lnSpc>
              <a:spcBef>
                <a:spcPts val="1200"/>
              </a:spcBef>
              <a:buClr>
                <a:schemeClr val="tx1"/>
              </a:buClr>
              <a:buFont typeface="Wingdings" pitchFamily="2" charset="2"/>
              <a:buChar char="Ø"/>
            </a:pPr>
            <a:r>
              <a:rPr lang="zh-CN" altLang="en-US" sz="2000" dirty="0" smtClean="0">
                <a:latin typeface="微软雅黑" pitchFamily="34" charset="-122"/>
                <a:ea typeface="微软雅黑" pitchFamily="34" charset="-122"/>
              </a:rPr>
              <a:t>烟酸</a:t>
            </a:r>
            <a:r>
              <a:rPr lang="zh-CN" altLang="en-US" sz="2000" dirty="0">
                <a:latin typeface="微软雅黑" pitchFamily="34" charset="-122"/>
                <a:ea typeface="微软雅黑" pitchFamily="34" charset="-122"/>
              </a:rPr>
              <a:t>类：烟酸</a:t>
            </a:r>
            <a:r>
              <a:rPr lang="zh-CN" altLang="en-US" sz="2000" dirty="0" smtClean="0">
                <a:latin typeface="微软雅黑" pitchFamily="34" charset="-122"/>
                <a:ea typeface="微软雅黑" pitchFamily="34" charset="-122"/>
              </a:rPr>
              <a:t>缓释制剂</a:t>
            </a:r>
            <a:endParaRPr lang="en-US" altLang="zh-CN" sz="2000" dirty="0" smtClean="0">
              <a:latin typeface="微软雅黑" pitchFamily="34" charset="-122"/>
              <a:ea typeface="微软雅黑" pitchFamily="34" charset="-122"/>
            </a:endParaRPr>
          </a:p>
          <a:p>
            <a:pPr>
              <a:lnSpc>
                <a:spcPct val="130000"/>
              </a:lnSpc>
              <a:spcBef>
                <a:spcPts val="1200"/>
              </a:spcBef>
              <a:buClr>
                <a:schemeClr val="tx1"/>
              </a:buClr>
              <a:buFont typeface="Wingdings" pitchFamily="2" charset="2"/>
              <a:buChar char="Ø"/>
            </a:pPr>
            <a:r>
              <a:rPr lang="zh-CN" altLang="en-US" sz="2000" dirty="0" smtClean="0">
                <a:latin typeface="微软雅黑" pitchFamily="34" charset="-122"/>
                <a:ea typeface="微软雅黑" pitchFamily="34" charset="-122"/>
              </a:rPr>
              <a:t>胆酸</a:t>
            </a:r>
            <a:r>
              <a:rPr lang="zh-CN" altLang="en-US" sz="2000" dirty="0">
                <a:latin typeface="微软雅黑" pitchFamily="34" charset="-122"/>
                <a:ea typeface="微软雅黑" pitchFamily="34" charset="-122"/>
              </a:rPr>
              <a:t>螯合剂</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调脂树脂类</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：考来烯胺、考来替</a:t>
            </a:r>
            <a:r>
              <a:rPr lang="zh-CN" altLang="en-US" sz="2000" dirty="0" smtClean="0">
                <a:latin typeface="微软雅黑" pitchFamily="34" charset="-122"/>
                <a:ea typeface="微软雅黑" pitchFamily="34" charset="-122"/>
              </a:rPr>
              <a:t>泊</a:t>
            </a:r>
            <a:endParaRPr lang="en-US" altLang="zh-CN" sz="2000" dirty="0" smtClean="0">
              <a:latin typeface="微软雅黑" pitchFamily="34" charset="-122"/>
              <a:ea typeface="微软雅黑" pitchFamily="34" charset="-122"/>
            </a:endParaRPr>
          </a:p>
          <a:p>
            <a:pPr>
              <a:lnSpc>
                <a:spcPct val="130000"/>
              </a:lnSpc>
              <a:spcBef>
                <a:spcPts val="1200"/>
              </a:spcBef>
              <a:buClr>
                <a:schemeClr val="tx1"/>
              </a:buClr>
              <a:buFont typeface="Wingdings" pitchFamily="2" charset="2"/>
              <a:buChar char="Ø"/>
            </a:pPr>
            <a:r>
              <a:rPr lang="zh-CN" altLang="en-US" sz="2000" dirty="0" smtClean="0">
                <a:latin typeface="微软雅黑" pitchFamily="34" charset="-122"/>
                <a:ea typeface="微软雅黑" pitchFamily="34" charset="-122"/>
              </a:rPr>
              <a:t>胆固醇</a:t>
            </a:r>
            <a:r>
              <a:rPr lang="zh-CN" altLang="en-US" sz="2000" dirty="0">
                <a:latin typeface="微软雅黑" pitchFamily="34" charset="-122"/>
                <a:ea typeface="微软雅黑" pitchFamily="34" charset="-122"/>
              </a:rPr>
              <a:t>吸收抑制剂：依折麦</a:t>
            </a:r>
            <a:r>
              <a:rPr lang="zh-CN" altLang="en-US" sz="2000" dirty="0" smtClean="0">
                <a:latin typeface="微软雅黑" pitchFamily="34" charset="-122"/>
                <a:ea typeface="微软雅黑" pitchFamily="34" charset="-122"/>
              </a:rPr>
              <a:t>布</a:t>
            </a:r>
            <a:endParaRPr lang="en-US" altLang="zh-CN" sz="2000" dirty="0" smtClean="0">
              <a:latin typeface="微软雅黑" pitchFamily="34" charset="-122"/>
              <a:ea typeface="微软雅黑" pitchFamily="34" charset="-122"/>
            </a:endParaRPr>
          </a:p>
          <a:p>
            <a:pPr>
              <a:lnSpc>
                <a:spcPct val="130000"/>
              </a:lnSpc>
              <a:spcBef>
                <a:spcPts val="1200"/>
              </a:spcBef>
              <a:buClr>
                <a:schemeClr val="tx1"/>
              </a:buClr>
              <a:buFont typeface="Wingdings" pitchFamily="2" charset="2"/>
              <a:buChar char="Ø"/>
            </a:pPr>
            <a:r>
              <a:rPr lang="zh-CN" altLang="en-US" sz="2000" dirty="0" smtClean="0">
                <a:latin typeface="微软雅黑" pitchFamily="34" charset="-122"/>
                <a:ea typeface="微软雅黑" pitchFamily="34" charset="-122"/>
              </a:rPr>
              <a:t>其他</a:t>
            </a:r>
            <a:r>
              <a:rPr lang="zh-CN" altLang="en-US" sz="2000" dirty="0">
                <a:latin typeface="微软雅黑" pitchFamily="34" charset="-122"/>
                <a:ea typeface="微软雅黑" pitchFamily="34" charset="-122"/>
              </a:rPr>
              <a:t>：</a:t>
            </a:r>
            <a:r>
              <a:rPr lang="zh-CN" altLang="en-US" sz="2000" dirty="0">
                <a:latin typeface="微软雅黑" pitchFamily="34" charset="-122"/>
                <a:ea typeface="微软雅黑" pitchFamily="34" charset="-122"/>
                <a:sym typeface="Symbol" pitchFamily="18" charset="2"/>
              </a:rPr>
              <a:t></a:t>
            </a:r>
            <a:r>
              <a:rPr lang="en-US" altLang="zh-CN" sz="2000" dirty="0">
                <a:latin typeface="微软雅黑" pitchFamily="34" charset="-122"/>
                <a:ea typeface="微软雅黑" pitchFamily="34" charset="-122"/>
                <a:sym typeface="Symbol" pitchFamily="18" charset="2"/>
              </a:rPr>
              <a:t>-3</a:t>
            </a:r>
            <a:r>
              <a:rPr lang="zh-CN" altLang="en-US" sz="2000" dirty="0">
                <a:latin typeface="微软雅黑" pitchFamily="34" charset="-122"/>
                <a:ea typeface="微软雅黑" pitchFamily="34" charset="-122"/>
              </a:rPr>
              <a:t>脂肪酸；普罗布考</a:t>
            </a:r>
          </a:p>
        </p:txBody>
      </p:sp>
      <p:sp>
        <p:nvSpPr>
          <p:cNvPr id="4" name="TextBox 3"/>
          <p:cNvSpPr txBox="1"/>
          <p:nvPr/>
        </p:nvSpPr>
        <p:spPr>
          <a:xfrm>
            <a:off x="928800" y="262800"/>
            <a:ext cx="7214400" cy="583200"/>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调脂药物</a:t>
            </a:r>
            <a:endParaRPr lang="zh-CN" altLang="en-US" sz="3200" b="1" dirty="0">
              <a:solidFill>
                <a:srgbClr val="FFFF00"/>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 y="265114"/>
            <a:ext cx="8969405" cy="6221413"/>
            <a:chOff x="0" y="119"/>
            <a:chExt cx="5651" cy="3919"/>
          </a:xfrm>
        </p:grpSpPr>
        <p:sp>
          <p:nvSpPr>
            <p:cNvPr id="18435" name="TextBox 2"/>
            <p:cNvSpPr txBox="1">
              <a:spLocks noChangeArrowheads="1"/>
            </p:cNvSpPr>
            <p:nvPr/>
          </p:nvSpPr>
          <p:spPr bwMode="auto">
            <a:xfrm>
              <a:off x="1514" y="892"/>
              <a:ext cx="2864" cy="1674"/>
            </a:xfrm>
            <a:prstGeom prst="rect">
              <a:avLst/>
            </a:prstGeom>
            <a:noFill/>
            <a:ln w="9525">
              <a:noFill/>
              <a:miter lim="800000"/>
              <a:headEnd/>
              <a:tailEnd/>
            </a:ln>
          </p:spPr>
          <p:txBody>
            <a:bodyPr wrap="none">
              <a:spAutoFit/>
            </a:bodyPr>
            <a:lstStyle/>
            <a:p>
              <a:pPr>
                <a:lnSpc>
                  <a:spcPct val="150000"/>
                </a:lnSpc>
                <a:buFontTx/>
                <a:buBlip>
                  <a:blip r:embed="rId3"/>
                </a:buBlip>
              </a:pPr>
              <a:r>
                <a:rPr lang="zh-CN" altLang="en-US" sz="2800" dirty="0"/>
                <a:t> </a:t>
              </a:r>
              <a:r>
                <a:rPr lang="zh-CN" altLang="en-US" sz="2800" b="1" dirty="0">
                  <a:solidFill>
                    <a:srgbClr val="FF0000"/>
                  </a:solidFill>
                  <a:latin typeface="微软雅黑" pitchFamily="34" charset="-122"/>
                  <a:ea typeface="微软雅黑" pitchFamily="34" charset="-122"/>
                </a:rPr>
                <a:t>发现血脂异常患者</a:t>
              </a:r>
              <a:endParaRPr lang="en-US" altLang="zh-CN" sz="2800" b="1" dirty="0">
                <a:solidFill>
                  <a:srgbClr val="FF0000"/>
                </a:solidFill>
                <a:latin typeface="微软雅黑" pitchFamily="34" charset="-122"/>
                <a:ea typeface="微软雅黑" pitchFamily="34" charset="-122"/>
              </a:endParaRPr>
            </a:p>
            <a:p>
              <a:pPr>
                <a:lnSpc>
                  <a:spcPct val="150000"/>
                </a:lnSpc>
                <a:buFontTx/>
                <a:buBlip>
                  <a:blip r:embed="rId3"/>
                </a:buBlip>
              </a:pPr>
              <a:r>
                <a:rPr lang="zh-CN" altLang="en-US" sz="2800" dirty="0">
                  <a:latin typeface="微软雅黑" pitchFamily="34" charset="-122"/>
                  <a:ea typeface="微软雅黑" pitchFamily="34" charset="-122"/>
                </a:rPr>
                <a:t> 对血脂异常者的危险评估</a:t>
              </a:r>
              <a:endParaRPr lang="en-US" altLang="zh-CN" sz="2800" dirty="0">
                <a:latin typeface="微软雅黑" pitchFamily="34" charset="-122"/>
                <a:ea typeface="微软雅黑" pitchFamily="34" charset="-122"/>
              </a:endParaRPr>
            </a:p>
            <a:p>
              <a:pPr>
                <a:lnSpc>
                  <a:spcPct val="150000"/>
                </a:lnSpc>
                <a:buFontTx/>
                <a:buBlip>
                  <a:blip r:embed="rId3"/>
                </a:buBlip>
              </a:pPr>
              <a:r>
                <a:rPr lang="zh-CN" altLang="en-US" sz="2800" dirty="0" smtClean="0">
                  <a:latin typeface="微软雅黑" pitchFamily="34" charset="-122"/>
                  <a:ea typeface="微软雅黑" pitchFamily="34" charset="-122"/>
                </a:rPr>
                <a:t>血脂异常治疗手段</a:t>
              </a:r>
              <a:endParaRPr lang="en-US" altLang="zh-CN" sz="2800" dirty="0">
                <a:latin typeface="微软雅黑" pitchFamily="34" charset="-122"/>
                <a:ea typeface="微软雅黑" pitchFamily="34" charset="-122"/>
              </a:endParaRPr>
            </a:p>
            <a:p>
              <a:pPr>
                <a:lnSpc>
                  <a:spcPct val="150000"/>
                </a:lnSpc>
                <a:buFontTx/>
                <a:buBlip>
                  <a:blip r:embed="rId3"/>
                </a:buBlip>
              </a:pPr>
              <a:r>
                <a:rPr lang="zh-CN" altLang="en-US" sz="2800" dirty="0">
                  <a:latin typeface="微软雅黑" pitchFamily="34" charset="-122"/>
                  <a:ea typeface="微软雅黑" pitchFamily="34" charset="-122"/>
                </a:rPr>
                <a:t> 如何监控药物副作用</a:t>
              </a:r>
              <a:endParaRPr lang="en-US" altLang="zh-CN" sz="2800" dirty="0">
                <a:latin typeface="微软雅黑" pitchFamily="34" charset="-122"/>
                <a:ea typeface="微软雅黑" pitchFamily="34" charset="-122"/>
              </a:endParaRPr>
            </a:p>
          </p:txBody>
        </p:sp>
        <p:sp>
          <p:nvSpPr>
            <p:cNvPr id="18440" name="Text Box 4"/>
            <p:cNvSpPr txBox="1">
              <a:spLocks noChangeArrowheads="1"/>
            </p:cNvSpPr>
            <p:nvPr/>
          </p:nvSpPr>
          <p:spPr bwMode="auto">
            <a:xfrm>
              <a:off x="585" y="119"/>
              <a:ext cx="4546" cy="368"/>
            </a:xfrm>
            <a:prstGeom prst="rect">
              <a:avLst/>
            </a:prstGeom>
            <a:gradFill rotWithShape="1">
              <a:gsLst>
                <a:gs pos="0">
                  <a:srgbClr val="FFBF00"/>
                </a:gs>
                <a:gs pos="5000">
                  <a:srgbClr val="F27300"/>
                </a:gs>
                <a:gs pos="12500">
                  <a:srgbClr val="8F0040"/>
                </a:gs>
                <a:gs pos="25000">
                  <a:srgbClr val="400040"/>
                </a:gs>
                <a:gs pos="39999">
                  <a:srgbClr val="000040"/>
                </a:gs>
                <a:gs pos="50000">
                  <a:srgbClr val="000000"/>
                </a:gs>
                <a:gs pos="60001">
                  <a:srgbClr val="000040"/>
                </a:gs>
                <a:gs pos="75000">
                  <a:srgbClr val="400040"/>
                </a:gs>
                <a:gs pos="87500">
                  <a:srgbClr val="8F0040"/>
                </a:gs>
                <a:gs pos="95000">
                  <a:srgbClr val="F27300"/>
                </a:gs>
                <a:gs pos="100000">
                  <a:srgbClr val="FFBF00"/>
                </a:gs>
              </a:gsLst>
              <a:lin ang="5400000" scaled="1"/>
            </a:gradFill>
            <a:ln w="9525">
              <a:noFill/>
              <a:miter lim="800000"/>
              <a:headEnd/>
              <a:tailEnd/>
            </a:ln>
          </p:spPr>
          <p:txBody>
            <a:bodyPr wrap="square">
              <a:spAutoFit/>
            </a:bodyPr>
            <a:lstStyle/>
            <a:p>
              <a:pPr algn="ctr"/>
              <a:r>
                <a:rPr lang="zh-CN" altLang="en-US" sz="3200" b="1" dirty="0">
                  <a:solidFill>
                    <a:srgbClr val="FFFF00"/>
                  </a:solidFill>
                  <a:latin typeface="微软雅黑" pitchFamily="34" charset="-122"/>
                  <a:ea typeface="微软雅黑" pitchFamily="34" charset="-122"/>
                </a:rPr>
                <a:t>血脂异常的社区管理</a:t>
              </a:r>
            </a:p>
          </p:txBody>
        </p:sp>
        <p:pic>
          <p:nvPicPr>
            <p:cNvPr id="18437" name="Picture 9" descr="image015"/>
            <p:cNvPicPr>
              <a:picLocks noChangeAspect="1" noChangeArrowheads="1"/>
            </p:cNvPicPr>
            <p:nvPr/>
          </p:nvPicPr>
          <p:blipFill>
            <a:blip r:embed="rId4" cstate="print"/>
            <a:srcRect/>
            <a:stretch>
              <a:fillRect/>
            </a:stretch>
          </p:blipFill>
          <p:spPr bwMode="auto">
            <a:xfrm>
              <a:off x="4120" y="1887"/>
              <a:ext cx="1531" cy="2151"/>
            </a:xfrm>
            <a:prstGeom prst="rect">
              <a:avLst/>
            </a:prstGeom>
            <a:noFill/>
            <a:ln w="9525">
              <a:noFill/>
              <a:miter lim="800000"/>
              <a:headEnd/>
              <a:tailEnd/>
            </a:ln>
          </p:spPr>
        </p:pic>
        <p:pic>
          <p:nvPicPr>
            <p:cNvPr id="18438" name="Picture 8" descr="4"/>
            <p:cNvPicPr>
              <a:picLocks noChangeAspect="1" noChangeArrowheads="1"/>
            </p:cNvPicPr>
            <p:nvPr/>
          </p:nvPicPr>
          <p:blipFill>
            <a:blip r:embed="rId5" cstate="print"/>
            <a:srcRect l="5122" t="22723" r="70468" b="28955"/>
            <a:stretch>
              <a:fillRect/>
            </a:stretch>
          </p:blipFill>
          <p:spPr bwMode="auto">
            <a:xfrm>
              <a:off x="0" y="917"/>
              <a:ext cx="1462" cy="2169"/>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611560" y="1484784"/>
            <a:ext cx="7675786" cy="5072062"/>
          </a:xfrm>
        </p:spPr>
        <p:txBody>
          <a:bodyPr vert="horz" wrap="square" lIns="82936" tIns="41468" rIns="82936" bIns="41468" numCol="1" anchor="t" anchorCtr="0" compatLnSpc="1">
            <a:prstTxWarp prst="textNoShape">
              <a:avLst/>
            </a:prstTxWarp>
          </a:bodyPr>
          <a:lstStyle/>
          <a:p>
            <a:pPr>
              <a:lnSpc>
                <a:spcPts val="3300"/>
              </a:lnSpc>
              <a:spcBef>
                <a:spcPct val="50000"/>
              </a:spcBef>
              <a:buClrTx/>
              <a:defRPr/>
            </a:pPr>
            <a:r>
              <a:rPr lang="zh-CN" altLang="en-US" sz="2000" dirty="0" smtClean="0">
                <a:solidFill>
                  <a:schemeClr val="tx1"/>
                </a:solidFill>
              </a:rPr>
              <a:t>病史：</a:t>
            </a:r>
            <a:r>
              <a:rPr lang="zh-CN" altLang="en-US" sz="1600" b="0" dirty="0" smtClean="0">
                <a:solidFill>
                  <a:schemeClr val="tx1"/>
                </a:solidFill>
              </a:rPr>
              <a:t>张</a:t>
            </a:r>
            <a:r>
              <a:rPr lang="en-US" altLang="zh-CN" sz="1600" b="0" dirty="0" smtClean="0">
                <a:solidFill>
                  <a:schemeClr val="tx1"/>
                </a:solidFill>
              </a:rPr>
              <a:t>XX</a:t>
            </a:r>
            <a:r>
              <a:rPr lang="zh-CN" altLang="en-US" sz="1600" b="0" dirty="0" smtClean="0">
                <a:solidFill>
                  <a:schemeClr val="tx1"/>
                </a:solidFill>
              </a:rPr>
              <a:t>，男性，</a:t>
            </a:r>
            <a:r>
              <a:rPr lang="en-US" altLang="zh-CN" sz="1600" b="0" dirty="0" smtClean="0">
                <a:solidFill>
                  <a:schemeClr val="tx1"/>
                </a:solidFill>
              </a:rPr>
              <a:t>72</a:t>
            </a:r>
            <a:r>
              <a:rPr lang="zh-CN" altLang="en-US" sz="1600" b="0" dirty="0" smtClean="0">
                <a:solidFill>
                  <a:schemeClr val="tx1"/>
                </a:solidFill>
              </a:rPr>
              <a:t>岁，</a:t>
            </a:r>
            <a:r>
              <a:rPr lang="en-US" altLang="zh-CN" sz="1600" b="0" dirty="0">
                <a:solidFill>
                  <a:schemeClr val="tx1"/>
                </a:solidFill>
              </a:rPr>
              <a:t>6</a:t>
            </a:r>
            <a:r>
              <a:rPr lang="zh-CN" altLang="en-US" sz="1600" b="0" dirty="0">
                <a:solidFill>
                  <a:schemeClr val="tx1"/>
                </a:solidFill>
              </a:rPr>
              <a:t>个月前因出现剧烈而持久的胸骨后疼痛，休息后不能缓解，在三级医院进行检查发现血清心肌</a:t>
            </a:r>
            <a:r>
              <a:rPr lang="zh-CN" altLang="en-US" sz="1600" b="0" dirty="0" smtClean="0">
                <a:solidFill>
                  <a:schemeClr val="tx1"/>
                </a:solidFill>
              </a:rPr>
              <a:t>酶</a:t>
            </a:r>
            <a:r>
              <a:rPr lang="zh-CN" altLang="en-US" sz="1600" b="0" dirty="0">
                <a:solidFill>
                  <a:schemeClr val="tx1"/>
                </a:solidFill>
              </a:rPr>
              <a:t>水平</a:t>
            </a:r>
            <a:r>
              <a:rPr lang="zh-CN" altLang="en-US" sz="1600" b="0" dirty="0" smtClean="0">
                <a:solidFill>
                  <a:schemeClr val="tx1"/>
                </a:solidFill>
              </a:rPr>
              <a:t>增高（</a:t>
            </a:r>
            <a:r>
              <a:rPr lang="en-US" altLang="zh-CN" sz="1600" b="0" dirty="0" smtClean="0">
                <a:solidFill>
                  <a:schemeClr val="tx1"/>
                </a:solidFill>
              </a:rPr>
              <a:t>CKMB</a:t>
            </a:r>
            <a:r>
              <a:rPr lang="zh-CN" altLang="en-US" sz="1600" b="0" dirty="0" smtClean="0">
                <a:solidFill>
                  <a:schemeClr val="tx1"/>
                </a:solidFill>
              </a:rPr>
              <a:t>和肌钙蛋白）及典型的心电图变化，诊断为</a:t>
            </a:r>
            <a:r>
              <a:rPr lang="en-US" altLang="zh-CN" sz="1600" b="0" dirty="0">
                <a:solidFill>
                  <a:schemeClr val="tx1"/>
                </a:solidFill>
              </a:rPr>
              <a:t>STMI</a:t>
            </a:r>
            <a:r>
              <a:rPr lang="zh-CN" altLang="en-US" sz="1600" b="0" dirty="0">
                <a:solidFill>
                  <a:schemeClr val="tx1"/>
                </a:solidFill>
              </a:rPr>
              <a:t>后行</a:t>
            </a:r>
            <a:r>
              <a:rPr lang="en-US" altLang="zh-CN" sz="1600" b="0" dirty="0">
                <a:solidFill>
                  <a:schemeClr val="tx1"/>
                </a:solidFill>
              </a:rPr>
              <a:t>PCI</a:t>
            </a:r>
            <a:r>
              <a:rPr lang="zh-CN" altLang="en-US" sz="1600" b="0" dirty="0" smtClean="0">
                <a:solidFill>
                  <a:schemeClr val="tx1"/>
                </a:solidFill>
              </a:rPr>
              <a:t>，现</a:t>
            </a:r>
            <a:r>
              <a:rPr lang="zh-CN" altLang="en-US" sz="1600" b="0" dirty="0">
                <a:solidFill>
                  <a:schemeClr val="tx1"/>
                </a:solidFill>
              </a:rPr>
              <a:t>回社区进行</a:t>
            </a:r>
            <a:r>
              <a:rPr lang="zh-CN" altLang="en-US" sz="1600" b="0" dirty="0" smtClean="0">
                <a:solidFill>
                  <a:schemeClr val="tx1"/>
                </a:solidFill>
              </a:rPr>
              <a:t>随访。</a:t>
            </a:r>
            <a:endParaRPr lang="zh-CN" altLang="en-US" sz="2000" b="0" dirty="0" smtClean="0">
              <a:solidFill>
                <a:schemeClr val="tx1"/>
              </a:solidFill>
            </a:endParaRPr>
          </a:p>
          <a:p>
            <a:pPr>
              <a:lnSpc>
                <a:spcPts val="2400"/>
              </a:lnSpc>
              <a:spcBef>
                <a:spcPct val="50000"/>
              </a:spcBef>
              <a:buClrTx/>
              <a:defRPr/>
            </a:pPr>
            <a:r>
              <a:rPr sz="2000" dirty="0" err="1" smtClean="0">
                <a:solidFill>
                  <a:schemeClr val="tx1"/>
                </a:solidFill>
              </a:rPr>
              <a:t>临床体检</a:t>
            </a:r>
            <a:r>
              <a:rPr sz="2000" dirty="0" err="1">
                <a:solidFill>
                  <a:schemeClr val="tx1"/>
                </a:solidFill>
              </a:rPr>
              <a:t>：</a:t>
            </a:r>
            <a:r>
              <a:rPr sz="1600" b="0" dirty="0" err="1">
                <a:solidFill>
                  <a:schemeClr val="tx1"/>
                </a:solidFill>
              </a:rPr>
              <a:t>心、肺、肝、脾，未见阳性体征</a:t>
            </a:r>
            <a:endParaRPr sz="2000" b="0" dirty="0">
              <a:solidFill>
                <a:schemeClr val="tx1"/>
              </a:solidFill>
            </a:endParaRPr>
          </a:p>
          <a:p>
            <a:pPr>
              <a:lnSpc>
                <a:spcPts val="2400"/>
              </a:lnSpc>
              <a:spcBef>
                <a:spcPct val="50000"/>
              </a:spcBef>
              <a:buClrTx/>
              <a:defRPr/>
            </a:pPr>
            <a:r>
              <a:rPr lang="en-US" altLang="zh-CN" sz="2000" dirty="0">
                <a:solidFill>
                  <a:schemeClr val="tx1"/>
                </a:solidFill>
              </a:rPr>
              <a:t>ECG</a:t>
            </a:r>
            <a:r>
              <a:rPr sz="2000" dirty="0" smtClean="0">
                <a:solidFill>
                  <a:schemeClr val="tx1"/>
                </a:solidFill>
              </a:rPr>
              <a:t>：</a:t>
            </a:r>
            <a:r>
              <a:rPr lang="zh-CN" altLang="en-US" sz="1600" b="0" dirty="0" smtClean="0">
                <a:solidFill>
                  <a:schemeClr val="tx1"/>
                </a:solidFill>
              </a:rPr>
              <a:t>呈典型的急性心肌梗死动态演变</a:t>
            </a:r>
            <a:endParaRPr sz="2000" b="0" dirty="0">
              <a:solidFill>
                <a:schemeClr val="tx1"/>
              </a:solidFill>
            </a:endParaRPr>
          </a:p>
          <a:p>
            <a:pPr>
              <a:lnSpc>
                <a:spcPts val="2400"/>
              </a:lnSpc>
              <a:spcBef>
                <a:spcPct val="50000"/>
              </a:spcBef>
              <a:buClrTx/>
              <a:defRPr/>
            </a:pPr>
            <a:r>
              <a:rPr lang="en-US" altLang="zh-CN" sz="2000" dirty="0" err="1">
                <a:solidFill>
                  <a:schemeClr val="tx1"/>
                </a:solidFill>
              </a:rPr>
              <a:t>UCG</a:t>
            </a:r>
            <a:r>
              <a:rPr sz="2000" dirty="0" err="1">
                <a:solidFill>
                  <a:schemeClr val="tx1"/>
                </a:solidFill>
              </a:rPr>
              <a:t>、</a:t>
            </a:r>
            <a:r>
              <a:rPr lang="en-US" altLang="zh-CN" sz="2000" dirty="0" err="1">
                <a:solidFill>
                  <a:schemeClr val="tx1"/>
                </a:solidFill>
              </a:rPr>
              <a:t>X</a:t>
            </a:r>
            <a:r>
              <a:rPr sz="2000" dirty="0" err="1">
                <a:solidFill>
                  <a:schemeClr val="tx1"/>
                </a:solidFill>
              </a:rPr>
              <a:t>线心肺相</a:t>
            </a:r>
            <a:r>
              <a:rPr sz="2000" b="0" dirty="0" err="1">
                <a:solidFill>
                  <a:schemeClr val="tx1"/>
                </a:solidFill>
              </a:rPr>
              <a:t>：</a:t>
            </a:r>
            <a:r>
              <a:rPr sz="1600" b="0" dirty="0" err="1">
                <a:solidFill>
                  <a:schemeClr val="tx1"/>
                </a:solidFill>
              </a:rPr>
              <a:t>均正常</a:t>
            </a:r>
            <a:r>
              <a:rPr sz="1600" b="0" dirty="0">
                <a:solidFill>
                  <a:schemeClr val="tx1"/>
                </a:solidFill>
              </a:rPr>
              <a:t>。</a:t>
            </a:r>
            <a:endParaRPr lang="en-US" altLang="zh-CN" sz="2000" b="0" dirty="0">
              <a:solidFill>
                <a:schemeClr val="tx1"/>
              </a:solidFill>
            </a:endParaRPr>
          </a:p>
          <a:p>
            <a:pPr>
              <a:lnSpc>
                <a:spcPts val="2400"/>
              </a:lnSpc>
              <a:spcBef>
                <a:spcPct val="50000"/>
              </a:spcBef>
              <a:buClrTx/>
              <a:defRPr/>
            </a:pPr>
            <a:r>
              <a:rPr sz="2000" dirty="0" err="1">
                <a:solidFill>
                  <a:schemeClr val="tx1"/>
                </a:solidFill>
              </a:rPr>
              <a:t>实验室检查：</a:t>
            </a:r>
            <a:r>
              <a:rPr sz="1600" b="0" dirty="0" err="1">
                <a:solidFill>
                  <a:schemeClr val="tx1"/>
                </a:solidFill>
              </a:rPr>
              <a:t>肝、肾功能、</a:t>
            </a:r>
            <a:r>
              <a:rPr lang="en-US" altLang="zh-CN" sz="1600" b="0" dirty="0" err="1">
                <a:solidFill>
                  <a:schemeClr val="tx1"/>
                </a:solidFill>
              </a:rPr>
              <a:t>CK</a:t>
            </a:r>
            <a:r>
              <a:rPr sz="1600" b="0" dirty="0">
                <a:solidFill>
                  <a:schemeClr val="tx1"/>
                </a:solidFill>
              </a:rPr>
              <a:t>及血糖正常</a:t>
            </a:r>
            <a:r>
              <a:rPr sz="1600" b="0" dirty="0" smtClean="0">
                <a:solidFill>
                  <a:schemeClr val="tx1"/>
                </a:solidFill>
              </a:rPr>
              <a:t>。</a:t>
            </a:r>
            <a:endParaRPr lang="en-US" sz="2000" b="0" dirty="0" smtClean="0">
              <a:solidFill>
                <a:schemeClr val="tx1"/>
              </a:solidFill>
            </a:endParaRPr>
          </a:p>
          <a:p>
            <a:pPr>
              <a:lnSpc>
                <a:spcPts val="2400"/>
              </a:lnSpc>
              <a:spcBef>
                <a:spcPct val="50000"/>
              </a:spcBef>
              <a:buClrTx/>
              <a:defRPr/>
            </a:pPr>
            <a:r>
              <a:rPr sz="2000" dirty="0" smtClean="0">
                <a:solidFill>
                  <a:schemeClr val="tx1"/>
                </a:solidFill>
              </a:rPr>
              <a:t>血脂检查</a:t>
            </a:r>
            <a:r>
              <a:rPr lang="zh-CN" altLang="en-US" sz="2000" dirty="0" smtClean="0">
                <a:solidFill>
                  <a:schemeClr val="tx1"/>
                </a:solidFill>
              </a:rPr>
              <a:t>：</a:t>
            </a:r>
            <a:endParaRPr sz="2000" dirty="0">
              <a:solidFill>
                <a:schemeClr val="tx1"/>
              </a:solidFill>
            </a:endParaRPr>
          </a:p>
          <a:p>
            <a:pPr marL="536575" lvl="1">
              <a:lnSpc>
                <a:spcPts val="2400"/>
              </a:lnSpc>
              <a:buClrTx/>
              <a:buFont typeface="Wingdings" pitchFamily="2" charset="2"/>
              <a:buChar char="Ø"/>
              <a:defRPr/>
            </a:pPr>
            <a:r>
              <a:rPr lang="en-US" altLang="zh-CN" sz="1600" b="0" dirty="0">
                <a:solidFill>
                  <a:schemeClr val="tx1"/>
                </a:solidFill>
              </a:rPr>
              <a:t>TC5.20mmol/L(201.1mg/</a:t>
            </a:r>
            <a:r>
              <a:rPr lang="en-US" altLang="zh-CN" sz="1600" b="0" dirty="0" err="1">
                <a:solidFill>
                  <a:schemeClr val="tx1"/>
                </a:solidFill>
              </a:rPr>
              <a:t>dL</a:t>
            </a:r>
            <a:r>
              <a:rPr lang="en-US" altLang="zh-CN" sz="1600" b="0" dirty="0">
                <a:solidFill>
                  <a:schemeClr val="tx1"/>
                </a:solidFill>
              </a:rPr>
              <a:t>)</a:t>
            </a:r>
          </a:p>
          <a:p>
            <a:pPr marL="536575" lvl="1">
              <a:lnSpc>
                <a:spcPts val="2400"/>
              </a:lnSpc>
              <a:buClrTx/>
              <a:buFont typeface="Wingdings" pitchFamily="2" charset="2"/>
              <a:buChar char="Ø"/>
              <a:defRPr/>
            </a:pPr>
            <a:r>
              <a:rPr lang="en-US" altLang="zh-CN" sz="1600" b="0" dirty="0">
                <a:solidFill>
                  <a:schemeClr val="tx1"/>
                </a:solidFill>
              </a:rPr>
              <a:t>TG2.26mmol/L(200mg/</a:t>
            </a:r>
            <a:r>
              <a:rPr lang="en-US" altLang="zh-CN" sz="1600" b="0" dirty="0" err="1">
                <a:solidFill>
                  <a:schemeClr val="tx1"/>
                </a:solidFill>
              </a:rPr>
              <a:t>dL</a:t>
            </a:r>
            <a:r>
              <a:rPr lang="en-US" altLang="zh-CN" sz="1600" b="0" dirty="0">
                <a:solidFill>
                  <a:schemeClr val="tx1"/>
                </a:solidFill>
              </a:rPr>
              <a:t>)</a:t>
            </a:r>
          </a:p>
          <a:p>
            <a:pPr marL="536575" lvl="1">
              <a:lnSpc>
                <a:spcPts val="2400"/>
              </a:lnSpc>
              <a:buClrTx/>
              <a:buFont typeface="Wingdings" pitchFamily="2" charset="2"/>
              <a:buChar char="Ø"/>
              <a:defRPr/>
            </a:pPr>
            <a:r>
              <a:rPr lang="en-US" altLang="zh-CN" sz="1600" b="0" dirty="0">
                <a:solidFill>
                  <a:schemeClr val="tx1"/>
                </a:solidFill>
              </a:rPr>
              <a:t>HDL-C 0.9mmol/L(34.8mg/</a:t>
            </a:r>
            <a:r>
              <a:rPr lang="en-US" altLang="zh-CN" sz="1600" b="0" dirty="0" err="1">
                <a:solidFill>
                  <a:schemeClr val="tx1"/>
                </a:solidFill>
              </a:rPr>
              <a:t>dL</a:t>
            </a:r>
            <a:r>
              <a:rPr lang="en-US" altLang="zh-CN" sz="1600" b="0" dirty="0">
                <a:solidFill>
                  <a:schemeClr val="tx1"/>
                </a:solidFill>
              </a:rPr>
              <a:t>)</a:t>
            </a:r>
          </a:p>
          <a:p>
            <a:pPr marL="536575" lvl="1">
              <a:lnSpc>
                <a:spcPts val="2400"/>
              </a:lnSpc>
              <a:buClrTx/>
              <a:buFont typeface="Wingdings" pitchFamily="2" charset="2"/>
              <a:buChar char="Ø"/>
              <a:defRPr/>
            </a:pPr>
            <a:r>
              <a:rPr lang="en-US" altLang="zh-CN" sz="1600" b="0" dirty="0">
                <a:solidFill>
                  <a:schemeClr val="tx1"/>
                </a:solidFill>
              </a:rPr>
              <a:t>LDL-C 2.95mmol/L(126.3mg/</a:t>
            </a:r>
            <a:r>
              <a:rPr lang="en-US" altLang="zh-CN" sz="1600" b="0" dirty="0" err="1">
                <a:solidFill>
                  <a:schemeClr val="tx1"/>
                </a:solidFill>
              </a:rPr>
              <a:t>dL</a:t>
            </a:r>
            <a:r>
              <a:rPr lang="en-US" altLang="zh-CN" sz="1600" b="0" dirty="0">
                <a:solidFill>
                  <a:schemeClr val="tx1"/>
                </a:solidFill>
              </a:rPr>
              <a:t>)</a:t>
            </a:r>
          </a:p>
          <a:p>
            <a:pPr>
              <a:lnSpc>
                <a:spcPct val="90000"/>
              </a:lnSpc>
              <a:spcBef>
                <a:spcPct val="50000"/>
              </a:spcBef>
              <a:buClr>
                <a:srgbClr val="333399"/>
              </a:buClr>
              <a:defRPr/>
            </a:pPr>
            <a:endParaRPr lang="en-US" altLang="zh-CN" dirty="0"/>
          </a:p>
          <a:p>
            <a:pPr>
              <a:lnSpc>
                <a:spcPct val="90000"/>
              </a:lnSpc>
              <a:spcBef>
                <a:spcPct val="50000"/>
              </a:spcBef>
              <a:buClr>
                <a:srgbClr val="333399"/>
              </a:buClr>
              <a:defRPr/>
            </a:pPr>
            <a:endParaRPr dirty="0"/>
          </a:p>
        </p:txBody>
      </p:sp>
      <p:sp>
        <p:nvSpPr>
          <p:cNvPr id="4" name="TextBox 3"/>
          <p:cNvSpPr txBox="1"/>
          <p:nvPr/>
        </p:nvSpPr>
        <p:spPr>
          <a:xfrm>
            <a:off x="9288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社区病例</a:t>
            </a:r>
            <a:endParaRPr lang="zh-CN" altLang="en-US" sz="3200" b="1" dirty="0">
              <a:solidFill>
                <a:srgbClr val="FFFF00"/>
              </a:solidFill>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928662" y="1600200"/>
            <a:ext cx="7758138" cy="4525963"/>
          </a:xfrm>
        </p:spPr>
        <p:txBody>
          <a:bodyPr/>
          <a:lstStyle/>
          <a:p>
            <a:pPr>
              <a:lnSpc>
                <a:spcPct val="150000"/>
              </a:lnSpc>
              <a:defRPr/>
            </a:pPr>
            <a:r>
              <a:rPr sz="2000" b="0" dirty="0" err="1" smtClean="0">
                <a:solidFill>
                  <a:schemeClr val="tx1"/>
                </a:solidFill>
                <a:latin typeface="Times New Roman" pitchFamily="18" charset="0"/>
                <a:cs typeface="Times New Roman" pitchFamily="18" charset="0"/>
              </a:rPr>
              <a:t>三级医院建议服用</a:t>
            </a:r>
            <a:r>
              <a:rPr lang="zh-CN" altLang="en-US" sz="2000" b="0" dirty="0" smtClean="0">
                <a:solidFill>
                  <a:schemeClr val="tx1"/>
                </a:solidFill>
                <a:latin typeface="Times New Roman" pitchFamily="18" charset="0"/>
                <a:cs typeface="Times New Roman" pitchFamily="18" charset="0"/>
              </a:rPr>
              <a:t>阿托伐他汀</a:t>
            </a:r>
            <a:r>
              <a:rPr lang="en-US" altLang="zh-CN" sz="2000" b="0" dirty="0" smtClean="0">
                <a:solidFill>
                  <a:schemeClr val="tx1"/>
                </a:solidFill>
                <a:latin typeface="Times New Roman" pitchFamily="18" charset="0"/>
                <a:cs typeface="Times New Roman" pitchFamily="18" charset="0"/>
              </a:rPr>
              <a:t>40mg.qd</a:t>
            </a:r>
            <a:endParaRPr lang="en-US" altLang="zh-CN" sz="2000" b="0" dirty="0">
              <a:solidFill>
                <a:schemeClr val="tx1"/>
              </a:solidFill>
              <a:latin typeface="Times New Roman" pitchFamily="18" charset="0"/>
              <a:cs typeface="Times New Roman" pitchFamily="18" charset="0"/>
            </a:endParaRPr>
          </a:p>
          <a:p>
            <a:pPr>
              <a:lnSpc>
                <a:spcPct val="150000"/>
              </a:lnSpc>
              <a:defRPr/>
            </a:pPr>
            <a:r>
              <a:rPr lang="zh-CN" altLang="en-US" sz="2000" b="0" dirty="0" smtClean="0">
                <a:solidFill>
                  <a:schemeClr val="tx1"/>
                </a:solidFill>
                <a:latin typeface="Times New Roman" pitchFamily="18" charset="0"/>
                <a:cs typeface="Times New Roman" pitchFamily="18" charset="0"/>
              </a:rPr>
              <a:t>社区随访</a:t>
            </a:r>
            <a:r>
              <a:rPr lang="en-US" altLang="zh-CN" sz="2000" b="0" dirty="0" smtClean="0">
                <a:solidFill>
                  <a:schemeClr val="tx1"/>
                </a:solidFill>
                <a:latin typeface="Times New Roman" pitchFamily="18" charset="0"/>
                <a:cs typeface="Times New Roman" pitchFamily="18" charset="0"/>
              </a:rPr>
              <a:t>6</a:t>
            </a:r>
            <a:r>
              <a:rPr lang="zh-CN" altLang="en-US" sz="2000" b="0" dirty="0" smtClean="0">
                <a:solidFill>
                  <a:schemeClr val="tx1"/>
                </a:solidFill>
                <a:latin typeface="Times New Roman" pitchFamily="18" charset="0"/>
                <a:cs typeface="Times New Roman" pitchFamily="18" charset="0"/>
              </a:rPr>
              <a:t>周后</a:t>
            </a:r>
            <a:r>
              <a:rPr sz="2000" b="0" dirty="0" err="1" smtClean="0">
                <a:solidFill>
                  <a:schemeClr val="tx1"/>
                </a:solidFill>
                <a:latin typeface="Times New Roman" pitchFamily="18" charset="0"/>
                <a:cs typeface="Times New Roman" pitchFamily="18" charset="0"/>
              </a:rPr>
              <a:t>复查血脂如下</a:t>
            </a:r>
            <a:r>
              <a:rPr sz="2000" b="0" dirty="0">
                <a:solidFill>
                  <a:schemeClr val="tx1"/>
                </a:solidFill>
                <a:latin typeface="Times New Roman" pitchFamily="18" charset="0"/>
                <a:cs typeface="Times New Roman" pitchFamily="18" charset="0"/>
              </a:rPr>
              <a:t>：</a:t>
            </a:r>
          </a:p>
          <a:p>
            <a:pPr lvl="1">
              <a:lnSpc>
                <a:spcPct val="150000"/>
              </a:lnSpc>
              <a:defRPr/>
            </a:pPr>
            <a:r>
              <a:rPr lang="en-US" altLang="zh-CN" sz="2000" b="0" dirty="0">
                <a:solidFill>
                  <a:schemeClr val="tx1"/>
                </a:solidFill>
                <a:latin typeface="Times New Roman" pitchFamily="18" charset="0"/>
                <a:cs typeface="Times New Roman" pitchFamily="18" charset="0"/>
              </a:rPr>
              <a:t>TC4.40mmol/L(195.1mg/</a:t>
            </a:r>
            <a:r>
              <a:rPr lang="en-US" altLang="zh-CN" sz="2000" b="0" dirty="0" err="1">
                <a:solidFill>
                  <a:schemeClr val="tx1"/>
                </a:solidFill>
                <a:latin typeface="Times New Roman" pitchFamily="18" charset="0"/>
                <a:cs typeface="Times New Roman" pitchFamily="18" charset="0"/>
              </a:rPr>
              <a:t>dL</a:t>
            </a:r>
            <a:r>
              <a:rPr lang="en-US" altLang="zh-CN" sz="2000" b="0" dirty="0">
                <a:solidFill>
                  <a:schemeClr val="tx1"/>
                </a:solidFill>
                <a:latin typeface="Times New Roman" pitchFamily="18" charset="0"/>
                <a:cs typeface="Times New Roman" pitchFamily="18" charset="0"/>
              </a:rPr>
              <a:t>)</a:t>
            </a:r>
          </a:p>
          <a:p>
            <a:pPr lvl="1">
              <a:lnSpc>
                <a:spcPct val="150000"/>
              </a:lnSpc>
              <a:defRPr/>
            </a:pPr>
            <a:r>
              <a:rPr lang="en-US" altLang="zh-CN" sz="2000" b="0" dirty="0">
                <a:solidFill>
                  <a:schemeClr val="tx1"/>
                </a:solidFill>
                <a:latin typeface="Times New Roman" pitchFamily="18" charset="0"/>
                <a:cs typeface="Times New Roman" pitchFamily="18" charset="0"/>
              </a:rPr>
              <a:t>TG2.00mmol/L(180mg/</a:t>
            </a:r>
            <a:r>
              <a:rPr lang="en-US" altLang="zh-CN" sz="2000" b="0" dirty="0" err="1">
                <a:solidFill>
                  <a:schemeClr val="tx1"/>
                </a:solidFill>
                <a:latin typeface="Times New Roman" pitchFamily="18" charset="0"/>
                <a:cs typeface="Times New Roman" pitchFamily="18" charset="0"/>
              </a:rPr>
              <a:t>dL</a:t>
            </a:r>
            <a:r>
              <a:rPr lang="en-US" altLang="zh-CN" sz="2000" b="0" dirty="0">
                <a:solidFill>
                  <a:schemeClr val="tx1"/>
                </a:solidFill>
                <a:latin typeface="Times New Roman" pitchFamily="18" charset="0"/>
                <a:cs typeface="Times New Roman" pitchFamily="18" charset="0"/>
              </a:rPr>
              <a:t>)</a:t>
            </a:r>
          </a:p>
          <a:p>
            <a:pPr lvl="1">
              <a:lnSpc>
                <a:spcPct val="150000"/>
              </a:lnSpc>
              <a:defRPr/>
            </a:pPr>
            <a:r>
              <a:rPr lang="en-US" altLang="zh-CN" sz="2000" b="0" dirty="0">
                <a:solidFill>
                  <a:schemeClr val="tx1"/>
                </a:solidFill>
                <a:latin typeface="Times New Roman" pitchFamily="18" charset="0"/>
                <a:cs typeface="Times New Roman" pitchFamily="18" charset="0"/>
              </a:rPr>
              <a:t>HDL-C 1.0mmol/L(37.8mg/</a:t>
            </a:r>
            <a:r>
              <a:rPr lang="en-US" altLang="zh-CN" sz="2000" b="0" dirty="0" err="1">
                <a:solidFill>
                  <a:schemeClr val="tx1"/>
                </a:solidFill>
                <a:latin typeface="Times New Roman" pitchFamily="18" charset="0"/>
                <a:cs typeface="Times New Roman" pitchFamily="18" charset="0"/>
              </a:rPr>
              <a:t>dL</a:t>
            </a:r>
            <a:r>
              <a:rPr lang="en-US" altLang="zh-CN" sz="2000" b="0" dirty="0">
                <a:solidFill>
                  <a:schemeClr val="tx1"/>
                </a:solidFill>
                <a:latin typeface="Times New Roman" pitchFamily="18" charset="0"/>
                <a:cs typeface="Times New Roman" pitchFamily="18" charset="0"/>
              </a:rPr>
              <a:t>)</a:t>
            </a:r>
          </a:p>
          <a:p>
            <a:pPr lvl="1">
              <a:lnSpc>
                <a:spcPct val="150000"/>
              </a:lnSpc>
              <a:defRPr/>
            </a:pPr>
            <a:r>
              <a:rPr lang="en-US" altLang="zh-CN" sz="2000" b="0" dirty="0">
                <a:solidFill>
                  <a:schemeClr val="tx1"/>
                </a:solidFill>
                <a:latin typeface="Times New Roman" pitchFamily="18" charset="0"/>
                <a:cs typeface="Times New Roman" pitchFamily="18" charset="0"/>
              </a:rPr>
              <a:t>LDL-C 2.50mmol/L(98.3mg/</a:t>
            </a:r>
            <a:r>
              <a:rPr lang="en-US" altLang="zh-CN" sz="2000" b="0" dirty="0" err="1">
                <a:solidFill>
                  <a:schemeClr val="tx1"/>
                </a:solidFill>
                <a:latin typeface="Times New Roman" pitchFamily="18" charset="0"/>
                <a:cs typeface="Times New Roman" pitchFamily="18" charset="0"/>
              </a:rPr>
              <a:t>dL</a:t>
            </a:r>
            <a:r>
              <a:rPr sz="2000" b="0" dirty="0">
                <a:solidFill>
                  <a:schemeClr val="tx1"/>
                </a:solidFill>
                <a:latin typeface="Times New Roman" pitchFamily="18" charset="0"/>
                <a:cs typeface="Times New Roman" pitchFamily="18" charset="0"/>
              </a:rPr>
              <a:t>）</a:t>
            </a:r>
          </a:p>
          <a:p>
            <a:pPr>
              <a:lnSpc>
                <a:spcPct val="150000"/>
              </a:lnSpc>
              <a:defRPr/>
            </a:pPr>
            <a:endParaRPr dirty="0">
              <a:solidFill>
                <a:schemeClr val="accent6"/>
              </a:solidFill>
              <a:latin typeface="Times New Roman" pitchFamily="18" charset="0"/>
              <a:ea typeface="+mj-ea"/>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755576" y="1716558"/>
            <a:ext cx="8021664" cy="4376738"/>
          </a:xfrm>
        </p:spPr>
        <p:txBody>
          <a:bodyPr/>
          <a:lstStyle/>
          <a:p>
            <a:pPr marL="0" indent="0" algn="just" defTabSz="827921">
              <a:lnSpc>
                <a:spcPct val="120000"/>
              </a:lnSpc>
              <a:buFont typeface="Wingdings" pitchFamily="2" charset="2"/>
              <a:buNone/>
              <a:defRPr/>
            </a:pPr>
            <a:r>
              <a:rPr lang="zh-CN" altLang="en-US" dirty="0" smtClean="0">
                <a:solidFill>
                  <a:schemeClr val="accent6"/>
                </a:solidFill>
              </a:rPr>
              <a:t>该患者经危险分层属于：</a:t>
            </a:r>
            <a:r>
              <a:rPr dirty="0" smtClean="0">
                <a:solidFill>
                  <a:schemeClr val="accent6"/>
                </a:solidFill>
              </a:rPr>
              <a:t>  </a:t>
            </a:r>
            <a:endParaRPr sz="1400" dirty="0">
              <a:solidFill>
                <a:schemeClr val="accent6"/>
              </a:solidFill>
            </a:endParaRPr>
          </a:p>
          <a:p>
            <a:pPr marL="0" indent="0" algn="just" defTabSz="827921">
              <a:lnSpc>
                <a:spcPct val="150000"/>
              </a:lnSpc>
              <a:buFont typeface="Wingdings" pitchFamily="2" charset="2"/>
              <a:buNone/>
              <a:defRPr/>
            </a:pPr>
            <a:r>
              <a:rPr lang="en-US" altLang="zh-CN" dirty="0" smtClean="0">
                <a:solidFill>
                  <a:schemeClr val="accent6"/>
                </a:solidFill>
              </a:rPr>
              <a:t>A</a:t>
            </a:r>
            <a:r>
              <a:rPr lang="en-US" altLang="zh-CN" dirty="0">
                <a:solidFill>
                  <a:schemeClr val="accent6"/>
                </a:solidFill>
              </a:rPr>
              <a:t>. </a:t>
            </a:r>
            <a:r>
              <a:rPr lang="zh-CN" altLang="en-US" dirty="0" smtClean="0">
                <a:solidFill>
                  <a:schemeClr val="accent6"/>
                </a:solidFill>
              </a:rPr>
              <a:t>低位</a:t>
            </a:r>
            <a:endParaRPr dirty="0">
              <a:solidFill>
                <a:schemeClr val="accent6"/>
              </a:solidFill>
            </a:endParaRPr>
          </a:p>
          <a:p>
            <a:pPr marL="0" indent="0" algn="just" defTabSz="827921">
              <a:lnSpc>
                <a:spcPct val="150000"/>
              </a:lnSpc>
              <a:buFont typeface="Wingdings" pitchFamily="2" charset="2"/>
              <a:buNone/>
              <a:defRPr/>
            </a:pPr>
            <a:r>
              <a:rPr lang="en-US" altLang="zh-CN" dirty="0" smtClean="0">
                <a:solidFill>
                  <a:schemeClr val="accent6"/>
                </a:solidFill>
              </a:rPr>
              <a:t>B</a:t>
            </a:r>
            <a:r>
              <a:rPr lang="en-US" altLang="zh-CN" dirty="0">
                <a:solidFill>
                  <a:schemeClr val="accent6"/>
                </a:solidFill>
              </a:rPr>
              <a:t>. </a:t>
            </a:r>
            <a:r>
              <a:rPr lang="zh-CN" altLang="en-US" dirty="0" smtClean="0">
                <a:solidFill>
                  <a:schemeClr val="accent6"/>
                </a:solidFill>
              </a:rPr>
              <a:t>中危</a:t>
            </a:r>
            <a:endParaRPr lang="en-US" dirty="0" smtClean="0">
              <a:solidFill>
                <a:schemeClr val="accent6"/>
              </a:solidFill>
            </a:endParaRPr>
          </a:p>
          <a:p>
            <a:pPr marL="0" indent="0" algn="just" defTabSz="827921">
              <a:lnSpc>
                <a:spcPct val="150000"/>
              </a:lnSpc>
              <a:buFont typeface="Wingdings" pitchFamily="2" charset="2"/>
              <a:buNone/>
              <a:defRPr/>
            </a:pPr>
            <a:r>
              <a:rPr lang="en-US" dirty="0" smtClean="0">
                <a:solidFill>
                  <a:schemeClr val="accent6"/>
                </a:solidFill>
              </a:rPr>
              <a:t>C. </a:t>
            </a:r>
            <a:r>
              <a:rPr lang="zh-CN" altLang="en-US" dirty="0" smtClean="0">
                <a:solidFill>
                  <a:schemeClr val="accent6"/>
                </a:solidFill>
              </a:rPr>
              <a:t>高危</a:t>
            </a:r>
            <a:endParaRPr lang="en-US" altLang="zh-CN" dirty="0" smtClean="0">
              <a:solidFill>
                <a:schemeClr val="accent6"/>
              </a:solidFill>
            </a:endParaRPr>
          </a:p>
          <a:p>
            <a:pPr marL="0" indent="0" algn="just" defTabSz="827921">
              <a:lnSpc>
                <a:spcPct val="150000"/>
              </a:lnSpc>
              <a:buFont typeface="Wingdings" pitchFamily="2" charset="2"/>
              <a:buNone/>
              <a:defRPr/>
            </a:pPr>
            <a:r>
              <a:rPr lang="en-US" altLang="zh-CN" sz="2800" dirty="0" smtClean="0">
                <a:solidFill>
                  <a:schemeClr val="accent6"/>
                </a:solidFill>
              </a:rPr>
              <a:t>D.</a:t>
            </a:r>
            <a:r>
              <a:rPr lang="zh-CN" altLang="en-US" sz="2800" dirty="0" smtClean="0">
                <a:solidFill>
                  <a:schemeClr val="accent6"/>
                </a:solidFill>
              </a:rPr>
              <a:t>极高危</a:t>
            </a:r>
            <a:endParaRPr sz="2800" dirty="0">
              <a:solidFill>
                <a:schemeClr val="accent6"/>
              </a:solidFill>
            </a:endParaRPr>
          </a:p>
        </p:txBody>
      </p:sp>
      <p:sp>
        <p:nvSpPr>
          <p:cNvPr id="190468" name="AutoShape 4"/>
          <p:cNvSpPr>
            <a:spLocks noChangeArrowheads="1"/>
          </p:cNvSpPr>
          <p:nvPr/>
        </p:nvSpPr>
        <p:spPr bwMode="auto">
          <a:xfrm>
            <a:off x="3707904" y="4293096"/>
            <a:ext cx="450850" cy="490538"/>
          </a:xfrm>
          <a:prstGeom prst="smileyFace">
            <a:avLst>
              <a:gd name="adj" fmla="val 4653"/>
            </a:avLst>
          </a:prstGeom>
          <a:solidFill>
            <a:srgbClr val="FF99CC"/>
          </a:solidFill>
          <a:ln w="57150">
            <a:solidFill>
              <a:srgbClr val="FF3300"/>
            </a:solidFill>
            <a:round/>
            <a:headEnd/>
            <a:tailEnd/>
          </a:ln>
          <a:scene3d>
            <a:camera prst="orthographicFront"/>
            <a:lightRig rig="threePt" dir="t"/>
          </a:scene3d>
          <a:sp3d>
            <a:bevelT prst="angle"/>
          </a:sp3d>
        </p:spPr>
        <p:txBody>
          <a:bodyPr wrap="none" lIns="91417" tIns="45709" rIns="91417" bIns="45709" anchor="ctr"/>
          <a:lstStyle/>
          <a:p>
            <a:pPr defTabSz="912813"/>
            <a:endParaRPr lang="zh-CN" altLang="en-US">
              <a:ea typeface="宋体" pitchFamily="2" charset="-122"/>
            </a:endParaRPr>
          </a:p>
        </p:txBody>
      </p:sp>
      <p:sp>
        <p:nvSpPr>
          <p:cNvPr id="190469" name="Rectangle 5"/>
          <p:cNvSpPr>
            <a:spLocks noGrp="1" noChangeArrowheads="1"/>
          </p:cNvSpPr>
          <p:nvPr>
            <p:ph type="title"/>
          </p:nvPr>
        </p:nvSpPr>
        <p:spPr>
          <a:xfrm>
            <a:off x="2286000" y="214313"/>
            <a:ext cx="4684713" cy="723900"/>
          </a:xfrm>
        </p:spPr>
        <p:txBody>
          <a:bodyPr lIns="91408" tIns="45705" rIns="91408" bIns="45705" anchor="t"/>
          <a:lstStyle/>
          <a:p>
            <a:pPr>
              <a:lnSpc>
                <a:spcPct val="110000"/>
              </a:lnSpc>
              <a:defRPr/>
            </a:pPr>
            <a:r>
              <a:rPr lang="zh-CN" altLang="en-US" dirty="0" smtClean="0">
                <a:solidFill>
                  <a:srgbClr val="FFFF00"/>
                </a:solidFill>
                <a:latin typeface="+mj-ea"/>
              </a:rPr>
              <a:t>您 的 观 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857224" y="1714500"/>
            <a:ext cx="8021664" cy="4376738"/>
          </a:xfrm>
        </p:spPr>
        <p:txBody>
          <a:bodyPr/>
          <a:lstStyle/>
          <a:p>
            <a:pPr marL="0" indent="0" algn="just" defTabSz="827921">
              <a:lnSpc>
                <a:spcPct val="120000"/>
              </a:lnSpc>
              <a:buFont typeface="Wingdings" pitchFamily="2" charset="2"/>
              <a:buNone/>
              <a:defRPr/>
            </a:pPr>
            <a:r>
              <a:rPr lang="zh-CN" altLang="en-US" dirty="0" smtClean="0">
                <a:solidFill>
                  <a:schemeClr val="accent6"/>
                </a:solidFill>
              </a:rPr>
              <a:t>按</a:t>
            </a:r>
            <a:r>
              <a:rPr dirty="0" err="1" smtClean="0">
                <a:solidFill>
                  <a:schemeClr val="accent6"/>
                </a:solidFill>
              </a:rPr>
              <a:t>患者</a:t>
            </a:r>
            <a:r>
              <a:rPr lang="zh-CN" altLang="en-US" dirty="0" smtClean="0">
                <a:solidFill>
                  <a:schemeClr val="accent6"/>
                </a:solidFill>
              </a:rPr>
              <a:t>目前</a:t>
            </a:r>
            <a:r>
              <a:rPr dirty="0" err="1" smtClean="0">
                <a:solidFill>
                  <a:schemeClr val="accent6"/>
                </a:solidFill>
              </a:rPr>
              <a:t>血脂</a:t>
            </a:r>
            <a:r>
              <a:rPr lang="zh-CN" altLang="en-US" dirty="0" smtClean="0">
                <a:solidFill>
                  <a:schemeClr val="accent6"/>
                </a:solidFill>
              </a:rPr>
              <a:t>水平</a:t>
            </a:r>
            <a:r>
              <a:rPr dirty="0" smtClean="0">
                <a:solidFill>
                  <a:schemeClr val="accent6"/>
                </a:solidFill>
              </a:rPr>
              <a:t>，</a:t>
            </a:r>
            <a:r>
              <a:rPr lang="zh-CN" altLang="en-US" dirty="0" smtClean="0">
                <a:solidFill>
                  <a:schemeClr val="accent6"/>
                </a:solidFill>
              </a:rPr>
              <a:t>阿托伐他汀</a:t>
            </a:r>
            <a:r>
              <a:rPr dirty="0" err="1" smtClean="0">
                <a:solidFill>
                  <a:schemeClr val="accent6"/>
                </a:solidFill>
              </a:rPr>
              <a:t>需停用</a:t>
            </a:r>
            <a:r>
              <a:rPr lang="zh-CN" altLang="en-US" dirty="0" smtClean="0">
                <a:solidFill>
                  <a:schemeClr val="accent6"/>
                </a:solidFill>
              </a:rPr>
              <a:t>或减量</a:t>
            </a:r>
            <a:r>
              <a:rPr dirty="0" smtClean="0">
                <a:solidFill>
                  <a:schemeClr val="accent6"/>
                </a:solidFill>
              </a:rPr>
              <a:t>吗</a:t>
            </a:r>
            <a:r>
              <a:rPr dirty="0">
                <a:solidFill>
                  <a:schemeClr val="accent6"/>
                </a:solidFill>
              </a:rPr>
              <a:t>？</a:t>
            </a:r>
          </a:p>
          <a:p>
            <a:pPr marL="0" indent="0" algn="just" defTabSz="827921">
              <a:lnSpc>
                <a:spcPct val="120000"/>
              </a:lnSpc>
              <a:buFont typeface="Wingdings" pitchFamily="2" charset="2"/>
              <a:buNone/>
              <a:defRPr/>
            </a:pPr>
            <a:r>
              <a:rPr dirty="0">
                <a:solidFill>
                  <a:schemeClr val="accent6"/>
                </a:solidFill>
              </a:rPr>
              <a:t>  </a:t>
            </a:r>
            <a:endParaRPr sz="1400" dirty="0">
              <a:solidFill>
                <a:schemeClr val="accent6"/>
              </a:solidFill>
            </a:endParaRPr>
          </a:p>
          <a:p>
            <a:pPr marL="0" indent="0" algn="just" defTabSz="827921">
              <a:lnSpc>
                <a:spcPct val="150000"/>
              </a:lnSpc>
              <a:buFont typeface="Wingdings" pitchFamily="2" charset="2"/>
              <a:buNone/>
              <a:defRPr/>
            </a:pPr>
            <a:r>
              <a:rPr dirty="0">
                <a:solidFill>
                  <a:schemeClr val="accent6"/>
                </a:solidFill>
              </a:rPr>
              <a:t>   </a:t>
            </a:r>
            <a:r>
              <a:rPr lang="en-US" altLang="zh-CN" dirty="0">
                <a:solidFill>
                  <a:schemeClr val="accent6"/>
                </a:solidFill>
              </a:rPr>
              <a:t>A. </a:t>
            </a:r>
            <a:r>
              <a:rPr dirty="0" err="1">
                <a:solidFill>
                  <a:schemeClr val="accent6"/>
                </a:solidFill>
              </a:rPr>
              <a:t>不要停用</a:t>
            </a:r>
            <a:endParaRPr dirty="0">
              <a:solidFill>
                <a:schemeClr val="accent6"/>
              </a:solidFill>
            </a:endParaRPr>
          </a:p>
          <a:p>
            <a:pPr marL="0" indent="0" algn="just" defTabSz="827921">
              <a:lnSpc>
                <a:spcPct val="150000"/>
              </a:lnSpc>
              <a:buFont typeface="Wingdings" pitchFamily="2" charset="2"/>
              <a:buNone/>
              <a:defRPr/>
            </a:pPr>
            <a:r>
              <a:rPr dirty="0">
                <a:solidFill>
                  <a:schemeClr val="accent6"/>
                </a:solidFill>
              </a:rPr>
              <a:t>   </a:t>
            </a:r>
            <a:r>
              <a:rPr lang="en-US" altLang="zh-CN" dirty="0">
                <a:solidFill>
                  <a:schemeClr val="accent6"/>
                </a:solidFill>
              </a:rPr>
              <a:t>B. </a:t>
            </a:r>
            <a:r>
              <a:rPr dirty="0" err="1" smtClean="0">
                <a:solidFill>
                  <a:schemeClr val="accent6"/>
                </a:solidFill>
              </a:rPr>
              <a:t>停用</a:t>
            </a:r>
            <a:endParaRPr lang="en-US" dirty="0" smtClean="0">
              <a:solidFill>
                <a:schemeClr val="accent6"/>
              </a:solidFill>
            </a:endParaRPr>
          </a:p>
          <a:p>
            <a:pPr marL="0" indent="0" algn="just" defTabSz="827921">
              <a:lnSpc>
                <a:spcPct val="150000"/>
              </a:lnSpc>
              <a:buFont typeface="Wingdings" pitchFamily="2" charset="2"/>
              <a:buNone/>
              <a:defRPr/>
            </a:pPr>
            <a:r>
              <a:rPr lang="en-US" dirty="0">
                <a:solidFill>
                  <a:schemeClr val="accent6"/>
                </a:solidFill>
              </a:rPr>
              <a:t> </a:t>
            </a:r>
            <a:r>
              <a:rPr lang="en-US" dirty="0" smtClean="0">
                <a:solidFill>
                  <a:schemeClr val="accent6"/>
                </a:solidFill>
              </a:rPr>
              <a:t>  C. </a:t>
            </a:r>
            <a:r>
              <a:rPr lang="zh-CN" altLang="en-US" dirty="0" smtClean="0">
                <a:solidFill>
                  <a:schemeClr val="accent6"/>
                </a:solidFill>
              </a:rPr>
              <a:t>减量</a:t>
            </a:r>
            <a:endParaRPr sz="2800" dirty="0">
              <a:solidFill>
                <a:schemeClr val="accent6"/>
              </a:solidFill>
            </a:endParaRPr>
          </a:p>
        </p:txBody>
      </p:sp>
      <p:sp>
        <p:nvSpPr>
          <p:cNvPr id="190468" name="AutoShape 4"/>
          <p:cNvSpPr>
            <a:spLocks noChangeArrowheads="1"/>
          </p:cNvSpPr>
          <p:nvPr/>
        </p:nvSpPr>
        <p:spPr bwMode="auto">
          <a:xfrm>
            <a:off x="3929058" y="2928934"/>
            <a:ext cx="450850" cy="490538"/>
          </a:xfrm>
          <a:prstGeom prst="smileyFace">
            <a:avLst>
              <a:gd name="adj" fmla="val 4653"/>
            </a:avLst>
          </a:prstGeom>
          <a:solidFill>
            <a:srgbClr val="FF99CC"/>
          </a:solidFill>
          <a:ln w="57150">
            <a:solidFill>
              <a:srgbClr val="FF3300"/>
            </a:solidFill>
            <a:round/>
            <a:headEnd/>
            <a:tailEnd/>
          </a:ln>
          <a:scene3d>
            <a:camera prst="orthographicFront"/>
            <a:lightRig rig="threePt" dir="t"/>
          </a:scene3d>
          <a:sp3d>
            <a:bevelT prst="angle"/>
          </a:sp3d>
        </p:spPr>
        <p:txBody>
          <a:bodyPr wrap="none" lIns="91417" tIns="45709" rIns="91417" bIns="45709" anchor="ctr"/>
          <a:lstStyle/>
          <a:p>
            <a:pPr defTabSz="912813"/>
            <a:endParaRPr lang="zh-CN" altLang="en-US">
              <a:ea typeface="宋体" pitchFamily="2" charset="-122"/>
            </a:endParaRPr>
          </a:p>
        </p:txBody>
      </p:sp>
      <p:sp>
        <p:nvSpPr>
          <p:cNvPr id="190469" name="Rectangle 5"/>
          <p:cNvSpPr>
            <a:spLocks noGrp="1" noChangeArrowheads="1"/>
          </p:cNvSpPr>
          <p:nvPr>
            <p:ph type="title"/>
          </p:nvPr>
        </p:nvSpPr>
        <p:spPr>
          <a:xfrm>
            <a:off x="2286000" y="214313"/>
            <a:ext cx="4684713" cy="723900"/>
          </a:xfrm>
        </p:spPr>
        <p:txBody>
          <a:bodyPr lIns="91408" tIns="45705" rIns="91408" bIns="45705" anchor="t"/>
          <a:lstStyle/>
          <a:p>
            <a:pPr>
              <a:lnSpc>
                <a:spcPct val="110000"/>
              </a:lnSpc>
              <a:defRPr/>
            </a:pPr>
            <a:r>
              <a:rPr lang="zh-CN" altLang="en-US" dirty="0" smtClean="0">
                <a:solidFill>
                  <a:srgbClr val="FFFF00"/>
                </a:solidFill>
                <a:latin typeface="+mj-ea"/>
              </a:rPr>
              <a:t>您 的 观 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3"/>
          <p:cNvGraphicFramePr>
            <a:graphicFrameLocks/>
          </p:cNvGraphicFramePr>
          <p:nvPr/>
        </p:nvGraphicFramePr>
        <p:xfrm>
          <a:off x="251520" y="1359942"/>
          <a:ext cx="8604251" cy="4805362"/>
        </p:xfrm>
        <a:graphic>
          <a:graphicData uri="http://schemas.openxmlformats.org/drawingml/2006/table">
            <a:tbl>
              <a:tblPr firstRow="1" bandRow="1">
                <a:tableStyleId>{5C22544A-7EE6-4342-B048-85BDC9FD1C3A}</a:tableStyleId>
              </a:tblPr>
              <a:tblGrid>
                <a:gridCol w="1404041"/>
                <a:gridCol w="1440042"/>
                <a:gridCol w="1440042"/>
                <a:gridCol w="1440042"/>
                <a:gridCol w="1440042"/>
                <a:gridCol w="1440042"/>
              </a:tblGrid>
              <a:tr h="586977">
                <a:tc rowSpan="2">
                  <a:txBody>
                    <a:bodyPr/>
                    <a:lstStyle/>
                    <a:p>
                      <a:pPr algn="ctr"/>
                      <a:r>
                        <a:rPr lang="zh-CN" altLang="en-US" sz="1800" dirty="0" smtClean="0">
                          <a:solidFill>
                            <a:schemeClr val="bg1"/>
                          </a:solidFill>
                          <a:latin typeface="微软雅黑" panose="020B0503020204020204" pitchFamily="34" charset="-122"/>
                          <a:ea typeface="微软雅黑" panose="020B0503020204020204" pitchFamily="34" charset="-122"/>
                        </a:rPr>
                        <a:t>心血管风险</a:t>
                      </a:r>
                      <a:r>
                        <a:rPr lang="en-US" altLang="zh-CN" sz="1800" dirty="0" smtClean="0">
                          <a:solidFill>
                            <a:schemeClr val="bg1"/>
                          </a:solidFill>
                          <a:latin typeface="微软雅黑" panose="020B0503020204020204" pitchFamily="34" charset="-122"/>
                          <a:ea typeface="微软雅黑" panose="020B0503020204020204" pitchFamily="34" charset="-122"/>
                        </a:rPr>
                        <a:t>(SCORE)%</a:t>
                      </a:r>
                      <a:endParaRPr lang="zh-CN" altLang="en-US" sz="1800" dirty="0">
                        <a:solidFill>
                          <a:schemeClr val="bg1"/>
                        </a:solidFill>
                        <a:latin typeface="微软雅黑" panose="020B0503020204020204" pitchFamily="34" charset="-122"/>
                        <a:ea typeface="微软雅黑" panose="020B0503020204020204" pitchFamily="34" charset="-122"/>
                      </a:endParaRPr>
                    </a:p>
                  </a:txBody>
                  <a:tcPr marL="91443" marR="91443" marT="45724" marB="45724" anchor="ctr">
                    <a:lnR w="12700" cap="flat" cmpd="sng" algn="ctr">
                      <a:solidFill>
                        <a:schemeClr val="bg1"/>
                      </a:solidFill>
                      <a:prstDash val="solid"/>
                      <a:round/>
                      <a:headEnd type="none" w="med" len="med"/>
                      <a:tailEnd type="none" w="med" len="med"/>
                    </a:lnR>
                    <a:solidFill>
                      <a:srgbClr val="002060"/>
                    </a:solidFill>
                  </a:tcPr>
                </a:tc>
                <a:tc gridSpan="5">
                  <a:txBody>
                    <a:bodyPr/>
                    <a:lstStyle/>
                    <a:p>
                      <a:pPr algn="ctr"/>
                      <a:r>
                        <a:rPr lang="en-US" altLang="zh-CN" sz="1800" b="1" dirty="0" smtClean="0">
                          <a:solidFill>
                            <a:schemeClr val="bg1"/>
                          </a:solidFill>
                          <a:latin typeface="微软雅黑" panose="020B0503020204020204" pitchFamily="34" charset="-122"/>
                          <a:ea typeface="微软雅黑" panose="020B0503020204020204" pitchFamily="34" charset="-122"/>
                        </a:rPr>
                        <a:t>LDL-C</a:t>
                      </a:r>
                      <a:r>
                        <a:rPr lang="zh-CN" altLang="en-US" sz="1800" b="1" dirty="0" smtClean="0">
                          <a:solidFill>
                            <a:schemeClr val="bg1"/>
                          </a:solidFill>
                          <a:latin typeface="微软雅黑" panose="020B0503020204020204" pitchFamily="34" charset="-122"/>
                          <a:ea typeface="微软雅黑" panose="020B0503020204020204" pitchFamily="34" charset="-122"/>
                        </a:rPr>
                        <a:t>水平</a:t>
                      </a:r>
                      <a:endParaRPr lang="zh-CN" altLang="en-US" sz="1800" b="1" dirty="0">
                        <a:solidFill>
                          <a:schemeClr val="bg1"/>
                        </a:solidFill>
                        <a:latin typeface="微软雅黑" panose="020B0503020204020204" pitchFamily="34" charset="-122"/>
                        <a:ea typeface="微软雅黑" panose="020B0503020204020204" pitchFamily="34" charset="-122"/>
                      </a:endParaRPr>
                    </a:p>
                  </a:txBody>
                  <a:tcPr marL="91443" marR="91443" marT="45724" marB="45724"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206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978289">
                <a:tc vMerge="1">
                  <a:txBody>
                    <a:bodyPr/>
                    <a:lstStyle/>
                    <a:p>
                      <a:endParaRPr lang="zh-CN" altLang="en-US" dirty="0"/>
                    </a:p>
                  </a:txBody>
                  <a:tcPr/>
                </a:tc>
                <a:tc>
                  <a:txBody>
                    <a:bodyPr/>
                    <a:lstStyle/>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&lt;70mg/</a:t>
                      </a:r>
                      <a:r>
                        <a:rPr lang="en-US" altLang="zh-CN" sz="1600" b="1" dirty="0" err="1" smtClean="0">
                          <a:solidFill>
                            <a:schemeClr val="bg1"/>
                          </a:solidFill>
                          <a:latin typeface="微软雅黑" panose="020B0503020204020204" pitchFamily="34" charset="-122"/>
                          <a:ea typeface="微软雅黑" panose="020B0503020204020204" pitchFamily="34" charset="-122"/>
                        </a:rPr>
                        <a:t>dL</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(&lt;1.8mmol/L)</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36001" marR="36001" marT="45724" marB="45724"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002060"/>
                    </a:solidFill>
                  </a:tcPr>
                </a:tc>
                <a:tc>
                  <a:txBody>
                    <a:bodyPr/>
                    <a:lstStyle/>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70-100</a:t>
                      </a:r>
                    </a:p>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(1.8-2.5)</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36001" marR="36001" marT="45724" marB="45724" anchor="ctr">
                    <a:lnT w="12700" cap="flat" cmpd="sng" algn="ctr">
                      <a:solidFill>
                        <a:schemeClr val="bg1"/>
                      </a:solidFill>
                      <a:prstDash val="solid"/>
                      <a:round/>
                      <a:headEnd type="none" w="med" len="med"/>
                      <a:tailEnd type="none" w="med" len="med"/>
                    </a:lnT>
                    <a:solidFill>
                      <a:srgbClr val="002060"/>
                    </a:solidFill>
                  </a:tcPr>
                </a:tc>
                <a:tc>
                  <a:txBody>
                    <a:bodyPr/>
                    <a:lstStyle/>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100-155</a:t>
                      </a:r>
                    </a:p>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 (2.5-4.0)</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36001" marR="36001" marT="45724" marB="45724" anchor="ctr">
                    <a:lnT w="12700" cap="flat" cmpd="sng" algn="ctr">
                      <a:solidFill>
                        <a:schemeClr val="bg1"/>
                      </a:solidFill>
                      <a:prstDash val="solid"/>
                      <a:round/>
                      <a:headEnd type="none" w="med" len="med"/>
                      <a:tailEnd type="none" w="med" len="med"/>
                    </a:lnT>
                    <a:solidFill>
                      <a:srgbClr val="002060"/>
                    </a:solidFill>
                  </a:tcPr>
                </a:tc>
                <a:tc>
                  <a:txBody>
                    <a:bodyPr/>
                    <a:lstStyle/>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155-190</a:t>
                      </a:r>
                    </a:p>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 (4.0-4.9)</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36001" marR="36001" marT="45724" marB="45724" anchor="ctr">
                    <a:lnT w="12700" cap="flat" cmpd="sng" algn="ctr">
                      <a:solidFill>
                        <a:schemeClr val="bg1"/>
                      </a:solidFill>
                      <a:prstDash val="solid"/>
                      <a:round/>
                      <a:headEnd type="none" w="med" len="med"/>
                      <a:tailEnd type="none" w="med" len="med"/>
                    </a:lnT>
                    <a:solidFill>
                      <a:srgbClr val="002060"/>
                    </a:solidFill>
                  </a:tcPr>
                </a:tc>
                <a:tc>
                  <a:txBody>
                    <a:bodyPr/>
                    <a:lstStyle/>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&gt;190</a:t>
                      </a:r>
                    </a:p>
                    <a:p>
                      <a:pPr algn="ctr">
                        <a:lnSpc>
                          <a:spcPts val="2400"/>
                        </a:lnSpc>
                      </a:pPr>
                      <a:r>
                        <a:rPr lang="en-US" altLang="zh-CN" sz="1600" b="1" dirty="0" smtClean="0">
                          <a:solidFill>
                            <a:schemeClr val="bg1"/>
                          </a:solidFill>
                          <a:latin typeface="微软雅黑" panose="020B0503020204020204" pitchFamily="34" charset="-122"/>
                          <a:ea typeface="微软雅黑" panose="020B0503020204020204" pitchFamily="34" charset="-122"/>
                        </a:rPr>
                        <a:t> (&gt;4.9)</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36001" marR="36001" marT="45724" marB="45724" anchor="ctr">
                    <a:lnT w="12700" cap="flat" cmpd="sng" algn="ctr">
                      <a:solidFill>
                        <a:schemeClr val="bg1"/>
                      </a:solidFill>
                      <a:prstDash val="solid"/>
                      <a:round/>
                      <a:headEnd type="none" w="med" len="med"/>
                      <a:tailEnd type="none" w="med" len="med"/>
                    </a:lnT>
                    <a:solidFill>
                      <a:srgbClr val="002060"/>
                    </a:solidFill>
                  </a:tcPr>
                </a:tc>
              </a:tr>
              <a:tr h="1080032">
                <a:tc>
                  <a:txBody>
                    <a:bodyPr/>
                    <a:lstStyle/>
                    <a:p>
                      <a:pPr algn="ctr"/>
                      <a:r>
                        <a:rPr lang="en-US" altLang="zh-CN" sz="1800" b="1" dirty="0" smtClean="0">
                          <a:solidFill>
                            <a:schemeClr val="tx1"/>
                          </a:solidFill>
                          <a:latin typeface="微软雅黑" panose="020B0503020204020204" pitchFamily="34" charset="-122"/>
                          <a:ea typeface="微软雅黑" panose="020B0503020204020204" pitchFamily="34" charset="-122"/>
                        </a:rPr>
                        <a:t>&lt;1%</a:t>
                      </a:r>
                      <a:endParaRPr lang="zh-CN" altLang="en-US" sz="1800" b="1" dirty="0">
                        <a:solidFill>
                          <a:schemeClr val="tx1"/>
                        </a:solidFill>
                        <a:latin typeface="微软雅黑" panose="020B0503020204020204" pitchFamily="34" charset="-122"/>
                        <a:ea typeface="微软雅黑" panose="020B0503020204020204" pitchFamily="34" charset="-122"/>
                      </a:endParaRPr>
                    </a:p>
                  </a:txBody>
                  <a:tcPr marL="91443" marR="91443" marT="45724" marB="45724" anchor="ctr"/>
                </a:tc>
                <a:tc>
                  <a:txBody>
                    <a:bodyPr/>
                    <a:lstStyle/>
                    <a:p>
                      <a:pPr algn="ctr"/>
                      <a:r>
                        <a:rPr lang="zh-CN" altLang="en-US" sz="1600" b="1" dirty="0" smtClean="0">
                          <a:latin typeface="微软雅黑" panose="020B0503020204020204" pitchFamily="34" charset="-122"/>
                          <a:ea typeface="微软雅黑" panose="020B0503020204020204" pitchFamily="34" charset="-122"/>
                        </a:rPr>
                        <a:t>无需血脂干预</a:t>
                      </a:r>
                      <a:endParaRPr lang="zh-CN" altLang="en-US" sz="1600" b="1" dirty="0">
                        <a:latin typeface="微软雅黑" panose="020B0503020204020204" pitchFamily="34" charset="-122"/>
                        <a:ea typeface="微软雅黑" panose="020B0503020204020204" pitchFamily="34" charset="-122"/>
                      </a:endParaRPr>
                    </a:p>
                  </a:txBody>
                  <a:tcPr marL="36001" marR="36001" marT="45724" marB="45724"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smtClean="0">
                          <a:latin typeface="微软雅黑" panose="020B0503020204020204" pitchFamily="34" charset="-122"/>
                          <a:ea typeface="微软雅黑" panose="020B0503020204020204" pitchFamily="34" charset="-122"/>
                        </a:rPr>
                        <a:t>无需血脂干预</a:t>
                      </a:r>
                    </a:p>
                  </a:txBody>
                  <a:tcPr marL="36001" marR="36001" marT="45724" marB="45724" anchor="ctr">
                    <a:solidFill>
                      <a:schemeClr val="accent5">
                        <a:lumMod val="20000"/>
                        <a:lumOff val="80000"/>
                      </a:schemeClr>
                    </a:solidFill>
                  </a:tcPr>
                </a:tc>
                <a:tc>
                  <a:txBody>
                    <a:bodyPr/>
                    <a:lstStyle/>
                    <a:p>
                      <a:pPr algn="ctr"/>
                      <a:r>
                        <a:rPr lang="zh-CN" altLang="en-US" sz="1600" b="1" dirty="0" smtClean="0">
                          <a:latin typeface="微软雅黑" panose="020B0503020204020204" pitchFamily="34" charset="-122"/>
                          <a:ea typeface="微软雅黑" panose="020B0503020204020204" pitchFamily="34" charset="-122"/>
                        </a:rPr>
                        <a:t>生活方式干预</a:t>
                      </a:r>
                      <a:endParaRPr lang="zh-CN" altLang="en-US" sz="1600" b="1" dirty="0">
                        <a:latin typeface="微软雅黑" panose="020B0503020204020204" pitchFamily="34" charset="-122"/>
                        <a:ea typeface="微软雅黑" panose="020B0503020204020204" pitchFamily="34" charset="-122"/>
                      </a:endParaRPr>
                    </a:p>
                  </a:txBody>
                  <a:tcPr marL="36001" marR="36001" marT="45724" marB="45724" anchor="ctr">
                    <a:solidFill>
                      <a:schemeClr val="accent3">
                        <a:lumMod val="60000"/>
                        <a:lumOff val="40000"/>
                      </a:schemeClr>
                    </a:solidFill>
                  </a:tcPr>
                </a:tc>
                <a:tc>
                  <a:txBody>
                    <a:bodyPr/>
                    <a:lstStyle/>
                    <a:p>
                      <a:pPr algn="ctr"/>
                      <a:r>
                        <a:rPr lang="zh-CN" altLang="en-US" sz="1600" b="1" dirty="0" smtClean="0">
                          <a:latin typeface="微软雅黑" panose="020B0503020204020204" pitchFamily="34" charset="-122"/>
                          <a:ea typeface="微软雅黑" panose="020B0503020204020204" pitchFamily="34" charset="-122"/>
                        </a:rPr>
                        <a:t>生活方式干预</a:t>
                      </a:r>
                      <a:endParaRPr lang="zh-CN" altLang="en-US" sz="1600" b="1" dirty="0">
                        <a:latin typeface="微软雅黑" panose="020B0503020204020204" pitchFamily="34" charset="-122"/>
                        <a:ea typeface="微软雅黑" panose="020B0503020204020204" pitchFamily="34" charset="-122"/>
                      </a:endParaRPr>
                    </a:p>
                  </a:txBody>
                  <a:tcPr marL="36001" marR="36001" marT="45724" marB="45724" anchor="ctr">
                    <a:solidFill>
                      <a:schemeClr val="accent3">
                        <a:lumMod val="60000"/>
                        <a:lumOff val="40000"/>
                      </a:schemeClr>
                    </a:solidFill>
                  </a:tcPr>
                </a:tc>
                <a:tc>
                  <a:txBody>
                    <a:bodyPr/>
                    <a:lstStyle/>
                    <a:p>
                      <a:pPr algn="ctr"/>
                      <a:r>
                        <a:rPr lang="zh-CN" altLang="en-US" sz="1600" b="1" dirty="0" smtClean="0">
                          <a:latin typeface="微软雅黑" panose="020B0503020204020204" pitchFamily="34" charset="-122"/>
                          <a:ea typeface="微软雅黑" panose="020B0503020204020204" pitchFamily="34" charset="-122"/>
                        </a:rPr>
                        <a:t>生活方式干预，若不受控制考虑药物治疗</a:t>
                      </a:r>
                      <a:endParaRPr lang="zh-CN" altLang="en-US" sz="1600" b="1" dirty="0">
                        <a:latin typeface="微软雅黑" panose="020B0503020204020204" pitchFamily="34" charset="-122"/>
                        <a:ea typeface="微软雅黑" panose="020B0503020204020204" pitchFamily="34" charset="-122"/>
                      </a:endParaRPr>
                    </a:p>
                  </a:txBody>
                  <a:tcPr marL="36001" marR="36001" marT="45724" marB="45724" anchor="ctr">
                    <a:solidFill>
                      <a:srgbClr val="FFFF66"/>
                    </a:solidFill>
                  </a:tcPr>
                </a:tc>
              </a:tr>
              <a:tr h="1080032">
                <a:tc>
                  <a:txBody>
                    <a:bodyPr/>
                    <a:lstStyle/>
                    <a:p>
                      <a:pPr algn="ctr"/>
                      <a:r>
                        <a:rPr lang="zh-CN" altLang="en-US" sz="1800" b="1" dirty="0" smtClean="0">
                          <a:solidFill>
                            <a:schemeClr val="tx1"/>
                          </a:solidFill>
                          <a:latin typeface="微软雅黑" panose="020B0503020204020204" pitchFamily="34" charset="-122"/>
                          <a:ea typeface="微软雅黑" panose="020B0503020204020204" pitchFamily="34" charset="-122"/>
                        </a:rPr>
                        <a:t>≥</a:t>
                      </a:r>
                      <a:r>
                        <a:rPr lang="en-US" altLang="zh-CN" sz="1800" b="1" dirty="0" smtClean="0">
                          <a:solidFill>
                            <a:schemeClr val="tx1"/>
                          </a:solidFill>
                          <a:latin typeface="微软雅黑" panose="020B0503020204020204" pitchFamily="34" charset="-122"/>
                          <a:ea typeface="微软雅黑" panose="020B0503020204020204" pitchFamily="34" charset="-122"/>
                        </a:rPr>
                        <a:t>1~5%</a:t>
                      </a:r>
                      <a:endParaRPr lang="zh-CN" altLang="en-US" sz="1800" b="1" dirty="0">
                        <a:solidFill>
                          <a:schemeClr val="tx1"/>
                        </a:solidFill>
                        <a:latin typeface="微软雅黑" panose="020B0503020204020204" pitchFamily="34" charset="-122"/>
                        <a:ea typeface="微软雅黑" panose="020B0503020204020204" pitchFamily="34" charset="-122"/>
                      </a:endParaRPr>
                    </a:p>
                  </a:txBody>
                  <a:tcPr marL="91443" marR="91443" marT="45724" marB="45724" anchor="ctr"/>
                </a:tc>
                <a:tc>
                  <a:txBody>
                    <a:bodyPr/>
                    <a:lstStyle/>
                    <a:p>
                      <a:pPr algn="ctr"/>
                      <a:r>
                        <a:rPr lang="zh-CN" altLang="en-US" sz="1600" b="1" dirty="0" smtClean="0">
                          <a:latin typeface="微软雅黑" panose="020B0503020204020204" pitchFamily="34" charset="-122"/>
                          <a:ea typeface="微软雅黑" panose="020B0503020204020204" pitchFamily="34" charset="-122"/>
                        </a:rPr>
                        <a:t>生活方式干预</a:t>
                      </a:r>
                      <a:endParaRPr lang="zh-CN" altLang="en-US" sz="1600" b="1" dirty="0">
                        <a:latin typeface="微软雅黑" panose="020B0503020204020204" pitchFamily="34" charset="-122"/>
                        <a:ea typeface="微软雅黑" panose="020B0503020204020204" pitchFamily="34" charset="-122"/>
                      </a:endParaRPr>
                    </a:p>
                  </a:txBody>
                  <a:tcPr marL="36001" marR="36001" marT="45724" marB="45724" anchor="ctr">
                    <a:solidFill>
                      <a:schemeClr val="accent3">
                        <a:lumMod val="60000"/>
                        <a:lumOff val="40000"/>
                      </a:schemeClr>
                    </a:solidFill>
                  </a:tcPr>
                </a:tc>
                <a:tc>
                  <a:txBody>
                    <a:bodyPr/>
                    <a:lstStyle/>
                    <a:p>
                      <a:pPr algn="ctr"/>
                      <a:r>
                        <a:rPr lang="zh-CN" altLang="en-US" sz="1600" b="1" dirty="0" smtClean="0">
                          <a:latin typeface="微软雅黑" panose="020B0503020204020204" pitchFamily="34" charset="-122"/>
                          <a:ea typeface="微软雅黑" panose="020B0503020204020204" pitchFamily="34" charset="-122"/>
                        </a:rPr>
                        <a:t>生活方式干预</a:t>
                      </a:r>
                      <a:endParaRPr lang="zh-CN" altLang="en-US" sz="1600" b="1" dirty="0">
                        <a:latin typeface="微软雅黑" panose="020B0503020204020204" pitchFamily="34" charset="-122"/>
                        <a:ea typeface="微软雅黑" panose="020B0503020204020204" pitchFamily="34" charset="-122"/>
                      </a:endParaRPr>
                    </a:p>
                  </a:txBody>
                  <a:tcPr marL="36001" marR="36001" marT="45724" marB="45724" anchor="ctr">
                    <a:solidFill>
                      <a:schemeClr val="accent3">
                        <a:lumMod val="60000"/>
                        <a:lumOff val="40000"/>
                      </a:schemeClr>
                    </a:solidFill>
                  </a:tcPr>
                </a:tc>
                <a:tc>
                  <a:txBody>
                    <a:bodyPr/>
                    <a:lstStyle/>
                    <a:p>
                      <a:pPr algn="ctr"/>
                      <a:r>
                        <a:rPr lang="zh-CN" altLang="en-US" sz="1600" b="1" dirty="0" smtClean="0">
                          <a:latin typeface="微软雅黑" panose="020B0503020204020204" pitchFamily="34" charset="-122"/>
                          <a:ea typeface="微软雅黑" panose="020B0503020204020204" pitchFamily="34" charset="-122"/>
                        </a:rPr>
                        <a:t>生活方式干预，若不受控制考虑药物治疗</a:t>
                      </a:r>
                      <a:endParaRPr lang="zh-CN" altLang="en-US" sz="1600" b="1" dirty="0">
                        <a:latin typeface="微软雅黑" panose="020B0503020204020204" pitchFamily="34" charset="-122"/>
                        <a:ea typeface="微软雅黑" panose="020B0503020204020204" pitchFamily="34" charset="-122"/>
                      </a:endParaRPr>
                    </a:p>
                  </a:txBody>
                  <a:tcPr marL="36001" marR="36001" marT="45724" marB="45724" anchor="ctr">
                    <a:solidFill>
                      <a:srgbClr val="FFFF66"/>
                    </a:solidFill>
                  </a:tcPr>
                </a:tc>
                <a:tc>
                  <a:txBody>
                    <a:bodyPr/>
                    <a:lstStyle/>
                    <a:p>
                      <a:pPr algn="ctr"/>
                      <a:r>
                        <a:rPr lang="zh-CN" altLang="en-US" sz="1600" b="1" dirty="0" smtClean="0">
                          <a:latin typeface="微软雅黑" panose="020B0503020204020204" pitchFamily="34" charset="-122"/>
                          <a:ea typeface="微软雅黑" panose="020B0503020204020204" pitchFamily="34" charset="-122"/>
                        </a:rPr>
                        <a:t>生活方式干预，若不受控制考虑药物治疗</a:t>
                      </a:r>
                      <a:endParaRPr lang="zh-CN" altLang="en-US" sz="1600" b="1" dirty="0">
                        <a:latin typeface="微软雅黑" panose="020B0503020204020204" pitchFamily="34" charset="-122"/>
                        <a:ea typeface="微软雅黑" panose="020B0503020204020204" pitchFamily="34" charset="-122"/>
                      </a:endParaRPr>
                    </a:p>
                  </a:txBody>
                  <a:tcPr marL="36001" marR="36001" marT="45724" marB="45724" anchor="ctr">
                    <a:solidFill>
                      <a:srgbClr val="FFFF66"/>
                    </a:solidFill>
                  </a:tcPr>
                </a:tc>
                <a:tc>
                  <a:txBody>
                    <a:bodyPr/>
                    <a:lstStyle/>
                    <a:p>
                      <a:pPr algn="ctr"/>
                      <a:r>
                        <a:rPr lang="zh-CN" altLang="en-US" sz="1600" b="1" dirty="0" smtClean="0">
                          <a:latin typeface="微软雅黑" panose="020B0503020204020204" pitchFamily="34" charset="-122"/>
                          <a:ea typeface="微软雅黑" panose="020B0503020204020204" pitchFamily="34" charset="-122"/>
                        </a:rPr>
                        <a:t>生活方式干预，若不受控制考虑药物治疗</a:t>
                      </a:r>
                      <a:endParaRPr lang="zh-CN" altLang="en-US" sz="1600" b="1" dirty="0">
                        <a:latin typeface="微软雅黑" panose="020B0503020204020204" pitchFamily="34" charset="-122"/>
                        <a:ea typeface="微软雅黑" panose="020B0503020204020204" pitchFamily="34" charset="-122"/>
                      </a:endParaRPr>
                    </a:p>
                  </a:txBody>
                  <a:tcPr marL="36001" marR="36001" marT="45724" marB="45724" anchor="ctr">
                    <a:solidFill>
                      <a:srgbClr val="FFFF66"/>
                    </a:solidFill>
                  </a:tcPr>
                </a:tc>
              </a:tr>
              <a:tr h="1080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latin typeface="微软雅黑" panose="020B0503020204020204" pitchFamily="34" charset="-122"/>
                          <a:ea typeface="微软雅黑" panose="020B0503020204020204" pitchFamily="34" charset="-122"/>
                        </a:rPr>
                        <a:t>≥</a:t>
                      </a:r>
                      <a:r>
                        <a:rPr lang="en-US" altLang="zh-CN" sz="1800" b="1" dirty="0" smtClean="0">
                          <a:solidFill>
                            <a:schemeClr val="tx1"/>
                          </a:solidFill>
                          <a:latin typeface="微软雅黑" panose="020B0503020204020204" pitchFamily="34" charset="-122"/>
                          <a:ea typeface="微软雅黑" panose="020B0503020204020204" pitchFamily="34" charset="-122"/>
                        </a:rPr>
                        <a:t>10%</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latin typeface="微软雅黑" panose="020B0503020204020204" pitchFamily="34" charset="-122"/>
                          <a:ea typeface="微软雅黑" panose="020B0503020204020204" pitchFamily="34" charset="-122"/>
                        </a:rPr>
                        <a:t>或极高危</a:t>
                      </a:r>
                    </a:p>
                  </a:txBody>
                  <a:tcPr marL="91443" marR="91443" marT="45724" marB="4572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生活方式干预，考虑药物治疗*</a:t>
                      </a:r>
                    </a:p>
                  </a:txBody>
                  <a:tcPr marL="36001" marR="36001" marT="45724" marB="45724" anchor="ctr">
                    <a:solidFill>
                      <a:schemeClr val="accent5">
                        <a:lumMod val="75000"/>
                      </a:schemeClr>
                    </a:solidFill>
                  </a:tcPr>
                </a:tc>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生活方式干预，且立即药物治疗</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36001" marR="36001" marT="45724" marB="45724" anchor="ctr">
                    <a:solidFill>
                      <a:srgbClr val="C00000"/>
                    </a:solidFill>
                  </a:tcPr>
                </a:tc>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生活方式干预，且立即药物治疗</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36001" marR="36001" marT="45724" marB="45724" anchor="ctr">
                    <a:solidFill>
                      <a:srgbClr val="C00000"/>
                    </a:solidFill>
                  </a:tcPr>
                </a:tc>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生活方式干预，且立即药物治疗</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36001" marR="36001" marT="45724" marB="45724" anchor="ctr">
                    <a:solidFill>
                      <a:srgbClr val="C00000"/>
                    </a:solidFill>
                  </a:tcPr>
                </a:tc>
                <a:tc>
                  <a:txBody>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生活方式干预，且立即药物治疗</a:t>
                      </a:r>
                      <a:endParaRPr lang="zh-CN" altLang="en-US" sz="1600" b="1" dirty="0">
                        <a:solidFill>
                          <a:schemeClr val="bg1"/>
                        </a:solidFill>
                        <a:latin typeface="微软雅黑" panose="020B0503020204020204" pitchFamily="34" charset="-122"/>
                        <a:ea typeface="微软雅黑" panose="020B0503020204020204" pitchFamily="34" charset="-122"/>
                      </a:endParaRPr>
                    </a:p>
                  </a:txBody>
                  <a:tcPr marL="36001" marR="36001" marT="45724" marB="45724" anchor="ctr">
                    <a:solidFill>
                      <a:srgbClr val="C00000"/>
                    </a:solidFill>
                  </a:tcPr>
                </a:tc>
              </a:tr>
            </a:tbl>
          </a:graphicData>
        </a:graphic>
      </p:graphicFrame>
      <p:sp>
        <p:nvSpPr>
          <p:cNvPr id="3" name="矩形 2"/>
          <p:cNvSpPr/>
          <p:nvPr/>
        </p:nvSpPr>
        <p:spPr>
          <a:xfrm>
            <a:off x="2602610" y="332656"/>
            <a:ext cx="3890809" cy="646331"/>
          </a:xfrm>
          <a:prstGeom prst="rect">
            <a:avLst/>
          </a:prstGeom>
        </p:spPr>
        <p:txBody>
          <a:bodyPr wrap="none">
            <a:spAutoFit/>
          </a:bodyPr>
          <a:lstStyle/>
          <a:p>
            <a:pPr algn="ctr"/>
            <a:r>
              <a:rPr lang="zh-CN" altLang="en-US" sz="3600" b="1" dirty="0" smtClean="0">
                <a:solidFill>
                  <a:srgbClr val="FF0000"/>
                </a:solidFill>
                <a:latin typeface="黑体" pitchFamily="49" charset="-122"/>
                <a:ea typeface="黑体" pitchFamily="49" charset="-122"/>
              </a:rPr>
              <a:t>启动他汀治疗时机</a:t>
            </a:r>
            <a:endParaRPr lang="zh-CN" altLang="en-US" sz="3600" b="1" dirty="0">
              <a:solidFill>
                <a:srgbClr val="FF0000"/>
              </a:solidFill>
              <a:latin typeface="黑体" pitchFamily="49" charset="-122"/>
              <a:ea typeface="黑体" pitchFamily="49" charset="-122"/>
            </a:endParaRPr>
          </a:p>
        </p:txBody>
      </p:sp>
      <p:sp>
        <p:nvSpPr>
          <p:cNvPr id="4" name="矩形 3"/>
          <p:cNvSpPr/>
          <p:nvPr/>
        </p:nvSpPr>
        <p:spPr>
          <a:xfrm>
            <a:off x="5940152" y="6488668"/>
            <a:ext cx="4572000" cy="338554"/>
          </a:xfrm>
          <a:prstGeom prst="rect">
            <a:avLst/>
          </a:prstGeom>
        </p:spPr>
        <p:txBody>
          <a:bodyPr>
            <a:spAutoFit/>
          </a:bodyPr>
          <a:lstStyle/>
          <a:p>
            <a:pPr>
              <a:defRPr/>
            </a:pPr>
            <a:r>
              <a:rPr lang="en-US" altLang="zh-CN" sz="1600" dirty="0" smtClean="0">
                <a:latin typeface="Times New Roman" pitchFamily="18" charset="0"/>
                <a:ea typeface="华文中宋" pitchFamily="2" charset="-122"/>
                <a:cs typeface="Times New Roman" pitchFamily="18" charset="0"/>
              </a:rPr>
              <a:t>2011</a:t>
            </a:r>
            <a:r>
              <a:rPr lang="zh-CN" altLang="en-US" sz="1600" dirty="0" smtClean="0">
                <a:latin typeface="Times New Roman" pitchFamily="18" charset="0"/>
                <a:ea typeface="华文中宋" pitchFamily="2" charset="-122"/>
                <a:cs typeface="Times New Roman" pitchFamily="18" charset="0"/>
              </a:rPr>
              <a:t>年</a:t>
            </a:r>
            <a:r>
              <a:rPr lang="en-US" altLang="zh-CN" sz="1600" dirty="0" smtClean="0">
                <a:latin typeface="Times New Roman" pitchFamily="18" charset="0"/>
                <a:ea typeface="华文中宋" pitchFamily="2" charset="-122"/>
                <a:cs typeface="Times New Roman" pitchFamily="18" charset="0"/>
              </a:rPr>
              <a:t>ESC/EAS</a:t>
            </a:r>
            <a:r>
              <a:rPr lang="zh-CN" altLang="en-US" sz="1600" dirty="0" smtClean="0">
                <a:latin typeface="Times New Roman" pitchFamily="18" charset="0"/>
                <a:ea typeface="华文中宋" pitchFamily="2" charset="-122"/>
                <a:cs typeface="Times New Roman" pitchFamily="18" charset="0"/>
              </a:rPr>
              <a:t>血脂异常治疗指南</a:t>
            </a:r>
            <a:endParaRPr lang="zh-CN" altLang="en-US" sz="1600" dirty="0">
              <a:latin typeface="Times New Roman" pitchFamily="18" charset="0"/>
              <a:ea typeface="华文中宋" pitchFamily="2" charset="-122"/>
              <a:cs typeface="Times New Roman" pitchFamily="18" charset="0"/>
            </a:endParaRPr>
          </a:p>
        </p:txBody>
      </p:sp>
    </p:spTree>
    <p:extLst>
      <p:ext uri="{BB962C8B-B14F-4D97-AF65-F5344CB8AC3E}">
        <p14:creationId xmlns:p14="http://schemas.microsoft.com/office/powerpoint/2010/main" val="507021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3608" y="529516"/>
            <a:ext cx="6984776" cy="523220"/>
          </a:xfrm>
          <a:prstGeom prst="rect">
            <a:avLst/>
          </a:prstGeom>
          <a:noFill/>
        </p:spPr>
        <p:txBody>
          <a:bodyPr wrap="square" rtlCol="0">
            <a:spAutoFit/>
          </a:bodyPr>
          <a:lstStyle/>
          <a:p>
            <a:pPr algn="ctr"/>
            <a:r>
              <a:rPr lang="en-US" altLang="zh-CN" sz="2800" b="1" dirty="0" smtClean="0">
                <a:latin typeface="Times New Roman" pitchFamily="18" charset="0"/>
                <a:ea typeface="华文中宋" pitchFamily="2" charset="-122"/>
                <a:cs typeface="Times New Roman" pitchFamily="18" charset="0"/>
              </a:rPr>
              <a:t>2014</a:t>
            </a:r>
            <a:r>
              <a:rPr lang="zh-CN" altLang="en-US" sz="2800" b="1" dirty="0" smtClean="0">
                <a:latin typeface="Times New Roman" pitchFamily="18" charset="0"/>
                <a:ea typeface="华文中宋" pitchFamily="2" charset="-122"/>
                <a:cs typeface="Times New Roman" pitchFamily="18" charset="0"/>
              </a:rPr>
              <a:t>年</a:t>
            </a:r>
            <a:r>
              <a:rPr lang="en-US" altLang="zh-CN" sz="2800" b="1" dirty="0" smtClean="0">
                <a:latin typeface="Times New Roman" pitchFamily="18" charset="0"/>
                <a:ea typeface="华文中宋" pitchFamily="2" charset="-122"/>
                <a:cs typeface="Times New Roman" pitchFamily="18" charset="0"/>
              </a:rPr>
              <a:t>NLA</a:t>
            </a:r>
            <a:r>
              <a:rPr lang="zh-CN" altLang="en-US" sz="2800" b="1" dirty="0" smtClean="0">
                <a:latin typeface="Times New Roman" pitchFamily="18" charset="0"/>
                <a:ea typeface="华文中宋" pitchFamily="2" charset="-122"/>
                <a:cs typeface="Times New Roman" pitchFamily="18" charset="0"/>
              </a:rPr>
              <a:t>血脂异常指南目标值</a:t>
            </a:r>
            <a:endParaRPr lang="zh-CN" altLang="en-US" sz="2800" b="1" dirty="0">
              <a:latin typeface="Times New Roman" pitchFamily="18" charset="0"/>
              <a:ea typeface="华文中宋" pitchFamily="2" charset="-122"/>
              <a:cs typeface="Times New Roman" pitchFamily="18" charset="0"/>
            </a:endParaRPr>
          </a:p>
        </p:txBody>
      </p:sp>
      <p:graphicFrame>
        <p:nvGraphicFramePr>
          <p:cNvPr id="7" name="表格 6"/>
          <p:cNvGraphicFramePr>
            <a:graphicFrameLocks noGrp="1"/>
          </p:cNvGraphicFramePr>
          <p:nvPr/>
        </p:nvGraphicFramePr>
        <p:xfrm>
          <a:off x="467544" y="1490364"/>
          <a:ext cx="8280920" cy="4219978"/>
        </p:xfrm>
        <a:graphic>
          <a:graphicData uri="http://schemas.openxmlformats.org/drawingml/2006/table">
            <a:tbl>
              <a:tblPr firstRow="1" bandRow="1">
                <a:tableStyleId>{00A15C55-8517-42AA-B614-E9B94910E393}</a:tableStyleId>
              </a:tblPr>
              <a:tblGrid>
                <a:gridCol w="1840205"/>
                <a:gridCol w="3312368"/>
                <a:gridCol w="3128347"/>
              </a:tblGrid>
              <a:tr h="573306">
                <a:tc>
                  <a:txBody>
                    <a:bodyPr/>
                    <a:lstStyle/>
                    <a:p>
                      <a:r>
                        <a:rPr lang="zh-CN" altLang="en-US" sz="2400" b="1" dirty="0" smtClean="0">
                          <a:solidFill>
                            <a:schemeClr val="bg1"/>
                          </a:solidFill>
                          <a:latin typeface="Times New Roman" pitchFamily="18" charset="0"/>
                          <a:ea typeface="华文中宋" pitchFamily="2" charset="-122"/>
                          <a:cs typeface="Times New Roman" pitchFamily="18" charset="0"/>
                        </a:rPr>
                        <a:t>危险程度</a:t>
                      </a:r>
                      <a:endParaRPr lang="zh-CN" altLang="en-US" sz="2400" b="1" dirty="0">
                        <a:solidFill>
                          <a:schemeClr val="bg1"/>
                        </a:solidFill>
                        <a:latin typeface="Times New Roman" pitchFamily="18" charset="0"/>
                        <a:ea typeface="华文中宋" pitchFamily="2" charset="-122"/>
                        <a:cs typeface="Times New Roman" pitchFamily="18" charset="0"/>
                      </a:endParaRPr>
                    </a:p>
                  </a:txBody>
                  <a:tcPr marT="45726" marB="45726">
                    <a:solidFill>
                      <a:srgbClr val="7030A0"/>
                    </a:solidFill>
                  </a:tcPr>
                </a:tc>
                <a:tc>
                  <a:txBody>
                    <a:bodyPr/>
                    <a:lstStyle/>
                    <a:p>
                      <a:pPr algn="ctr"/>
                      <a:r>
                        <a:rPr lang="zh-CN" altLang="en-US" sz="2400" b="1" dirty="0" smtClean="0">
                          <a:solidFill>
                            <a:schemeClr val="bg1"/>
                          </a:solidFill>
                          <a:latin typeface="Times New Roman" pitchFamily="18" charset="0"/>
                          <a:ea typeface="华文中宋" pitchFamily="2" charset="-122"/>
                          <a:cs typeface="Times New Roman" pitchFamily="18" charset="0"/>
                        </a:rPr>
                        <a:t>非</a:t>
                      </a:r>
                      <a:r>
                        <a:rPr lang="en-US" altLang="zh-CN" sz="2400" b="1" dirty="0" smtClean="0">
                          <a:solidFill>
                            <a:schemeClr val="bg1"/>
                          </a:solidFill>
                          <a:latin typeface="Times New Roman" pitchFamily="18" charset="0"/>
                          <a:ea typeface="华文中宋" pitchFamily="2" charset="-122"/>
                          <a:cs typeface="Times New Roman" pitchFamily="18" charset="0"/>
                        </a:rPr>
                        <a:t>HDL-c</a:t>
                      </a:r>
                      <a:r>
                        <a:rPr lang="zh-CN" altLang="en-US" sz="2400" b="1" dirty="0" smtClean="0">
                          <a:solidFill>
                            <a:schemeClr val="bg1"/>
                          </a:solidFill>
                          <a:latin typeface="Times New Roman" pitchFamily="18" charset="0"/>
                          <a:ea typeface="华文中宋" pitchFamily="2" charset="-122"/>
                          <a:cs typeface="Times New Roman" pitchFamily="18" charset="0"/>
                        </a:rPr>
                        <a:t>目标值</a:t>
                      </a:r>
                      <a:endParaRPr lang="zh-CN" altLang="en-US" sz="2400" b="1" dirty="0">
                        <a:solidFill>
                          <a:schemeClr val="bg1"/>
                        </a:solidFill>
                        <a:latin typeface="Times New Roman" pitchFamily="18" charset="0"/>
                        <a:ea typeface="华文中宋" pitchFamily="2" charset="-122"/>
                        <a:cs typeface="Times New Roman" pitchFamily="18" charset="0"/>
                      </a:endParaRPr>
                    </a:p>
                  </a:txBody>
                  <a:tcPr marT="45726" marB="45726">
                    <a:solidFill>
                      <a:srgbClr val="7030A0"/>
                    </a:solidFill>
                  </a:tcPr>
                </a:tc>
                <a:tc>
                  <a:txBody>
                    <a:bodyPr/>
                    <a:lstStyle/>
                    <a:p>
                      <a:pPr algn="ctr"/>
                      <a:r>
                        <a:rPr lang="en-US" altLang="zh-CN" sz="2400" b="1" dirty="0" smtClean="0">
                          <a:solidFill>
                            <a:schemeClr val="bg1"/>
                          </a:solidFill>
                          <a:latin typeface="Times New Roman" pitchFamily="18" charset="0"/>
                          <a:ea typeface="华文中宋" pitchFamily="2" charset="-122"/>
                          <a:cs typeface="Times New Roman" pitchFamily="18" charset="0"/>
                        </a:rPr>
                        <a:t>LDL-c</a:t>
                      </a:r>
                      <a:r>
                        <a:rPr lang="zh-CN" altLang="en-US" sz="2400" b="1" dirty="0" smtClean="0">
                          <a:solidFill>
                            <a:schemeClr val="bg1"/>
                          </a:solidFill>
                          <a:latin typeface="Times New Roman" pitchFamily="18" charset="0"/>
                          <a:ea typeface="华文中宋" pitchFamily="2" charset="-122"/>
                          <a:cs typeface="Times New Roman" pitchFamily="18" charset="0"/>
                        </a:rPr>
                        <a:t>目标值</a:t>
                      </a:r>
                      <a:endParaRPr lang="en-US" altLang="zh-CN" sz="2400" b="1" dirty="0" smtClean="0">
                        <a:solidFill>
                          <a:schemeClr val="bg1"/>
                        </a:solidFill>
                        <a:latin typeface="Times New Roman" pitchFamily="18" charset="0"/>
                        <a:ea typeface="华文中宋" pitchFamily="2" charset="-122"/>
                        <a:cs typeface="Times New Roman" pitchFamily="18" charset="0"/>
                      </a:endParaRPr>
                    </a:p>
                  </a:txBody>
                  <a:tcPr marT="45726" marB="45726">
                    <a:solidFill>
                      <a:srgbClr val="7030A0"/>
                    </a:solidFill>
                  </a:tcPr>
                </a:tc>
              </a:tr>
              <a:tr h="1177780">
                <a:tc>
                  <a:txBody>
                    <a:bodyPr/>
                    <a:lstStyle/>
                    <a:p>
                      <a:r>
                        <a:rPr lang="zh-CN" altLang="en-US" sz="2400" b="1" dirty="0" smtClean="0">
                          <a:solidFill>
                            <a:schemeClr val="tx1"/>
                          </a:solidFill>
                          <a:latin typeface="Times New Roman" pitchFamily="18" charset="0"/>
                          <a:ea typeface="华文中宋" pitchFamily="2" charset="-122"/>
                          <a:cs typeface="Times New Roman" pitchFamily="18" charset="0"/>
                        </a:rPr>
                        <a:t>极高危</a:t>
                      </a:r>
                      <a:endParaRPr lang="zh-CN" altLang="en-US" sz="2400" b="1" dirty="0">
                        <a:solidFill>
                          <a:schemeClr val="tx1"/>
                        </a:solidFill>
                        <a:latin typeface="Times New Roman" pitchFamily="18" charset="0"/>
                        <a:ea typeface="华文中宋" pitchFamily="2" charset="-122"/>
                        <a:cs typeface="Times New Roman" pitchFamily="18" charset="0"/>
                      </a:endParaRPr>
                    </a:p>
                  </a:txBody>
                  <a:tcPr marT="45726" marB="45726"/>
                </a:tc>
                <a:tc>
                  <a:txBody>
                    <a:bodyPr/>
                    <a:lstStyle/>
                    <a:p>
                      <a:r>
                        <a:rPr lang="en-US" altLang="zh-CN" sz="2400" b="1" kern="1200" dirty="0" smtClean="0">
                          <a:solidFill>
                            <a:schemeClr val="tx1"/>
                          </a:solidFill>
                          <a:latin typeface="Times New Roman" pitchFamily="18" charset="0"/>
                          <a:ea typeface="华文中宋" pitchFamily="2" charset="-122"/>
                          <a:cs typeface="Times New Roman" pitchFamily="18" charset="0"/>
                        </a:rPr>
                        <a:t>&lt;100mg/</a:t>
                      </a:r>
                      <a:r>
                        <a:rPr lang="en-US" altLang="zh-CN" sz="2400" b="1" kern="1200" dirty="0" err="1" smtClean="0">
                          <a:solidFill>
                            <a:schemeClr val="tx1"/>
                          </a:solidFill>
                          <a:latin typeface="Times New Roman" pitchFamily="18" charset="0"/>
                          <a:ea typeface="华文中宋" pitchFamily="2" charset="-122"/>
                          <a:cs typeface="Times New Roman" pitchFamily="18" charset="0"/>
                        </a:rPr>
                        <a:t>dL</a:t>
                      </a:r>
                      <a:endParaRPr lang="zh-CN" altLang="en-US" sz="2400" b="1" kern="1200" dirty="0">
                        <a:solidFill>
                          <a:schemeClr val="tx1"/>
                        </a:solidFill>
                        <a:latin typeface="Times New Roman" pitchFamily="18" charset="0"/>
                        <a:ea typeface="华文中宋" pitchFamily="2" charset="-122"/>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Times New Roman" pitchFamily="18" charset="0"/>
                          <a:ea typeface="华文中宋" pitchFamily="2" charset="-122"/>
                          <a:cs typeface="Times New Roman" pitchFamily="18" charset="0"/>
                        </a:rPr>
                        <a:t>&lt;70mg/</a:t>
                      </a:r>
                      <a:r>
                        <a:rPr lang="en-US" altLang="zh-CN" sz="2400" b="1" kern="1200" dirty="0" err="1" smtClean="0">
                          <a:solidFill>
                            <a:schemeClr val="tx1"/>
                          </a:solidFill>
                          <a:latin typeface="Times New Roman" pitchFamily="18" charset="0"/>
                          <a:ea typeface="华文中宋" pitchFamily="2" charset="-122"/>
                          <a:cs typeface="Times New Roman" pitchFamily="18" charset="0"/>
                        </a:rPr>
                        <a:t>dL</a:t>
                      </a:r>
                      <a:endParaRPr lang="zh-CN" altLang="en-US" sz="2400" b="1" kern="1200" dirty="0" smtClean="0">
                        <a:solidFill>
                          <a:schemeClr val="tx1"/>
                        </a:solidFill>
                        <a:latin typeface="Times New Roman" pitchFamily="18" charset="0"/>
                        <a:ea typeface="华文中宋" pitchFamily="2" charset="-122"/>
                        <a:cs typeface="Times New Roman" pitchFamily="18" charset="0"/>
                      </a:endParaRPr>
                    </a:p>
                  </a:txBody>
                  <a:tcPr anchor="ctr"/>
                </a:tc>
              </a:tr>
              <a:tr h="761002">
                <a:tc>
                  <a:txBody>
                    <a:bodyPr/>
                    <a:lstStyle/>
                    <a:p>
                      <a:r>
                        <a:rPr lang="zh-CN" altLang="en-US" sz="2400" b="1" dirty="0" smtClean="0">
                          <a:solidFill>
                            <a:schemeClr val="tx1"/>
                          </a:solidFill>
                          <a:latin typeface="Times New Roman" pitchFamily="18" charset="0"/>
                          <a:ea typeface="华文中宋" pitchFamily="2" charset="-122"/>
                          <a:cs typeface="Times New Roman" pitchFamily="18" charset="0"/>
                        </a:rPr>
                        <a:t>高危</a:t>
                      </a:r>
                      <a:endParaRPr lang="zh-CN" altLang="en-US" sz="2400" b="1" dirty="0">
                        <a:solidFill>
                          <a:schemeClr val="tx1"/>
                        </a:solidFill>
                        <a:latin typeface="Times New Roman" pitchFamily="18" charset="0"/>
                        <a:ea typeface="华文中宋" pitchFamily="2" charset="-122"/>
                        <a:cs typeface="Times New Roman" pitchFamily="18" charset="0"/>
                      </a:endParaRPr>
                    </a:p>
                  </a:txBody>
                  <a:tcPr marT="45726" marB="45726"/>
                </a:tc>
                <a:tc>
                  <a:txBody>
                    <a:bodyPr/>
                    <a:lstStyle/>
                    <a:p>
                      <a:r>
                        <a:rPr lang="en-US" altLang="zh-CN" sz="2400" b="1" kern="1200" dirty="0" smtClean="0">
                          <a:solidFill>
                            <a:schemeClr val="tx1"/>
                          </a:solidFill>
                          <a:latin typeface="Times New Roman" pitchFamily="18" charset="0"/>
                          <a:ea typeface="华文中宋" pitchFamily="2" charset="-122"/>
                          <a:cs typeface="Times New Roman" pitchFamily="18" charset="0"/>
                        </a:rPr>
                        <a:t>&lt;130mg/</a:t>
                      </a:r>
                      <a:r>
                        <a:rPr lang="en-US" altLang="zh-CN" sz="2400" b="1" kern="1200" dirty="0" err="1" smtClean="0">
                          <a:solidFill>
                            <a:schemeClr val="tx1"/>
                          </a:solidFill>
                          <a:latin typeface="Times New Roman" pitchFamily="18" charset="0"/>
                          <a:ea typeface="华文中宋" pitchFamily="2" charset="-122"/>
                          <a:cs typeface="Times New Roman" pitchFamily="18" charset="0"/>
                        </a:rPr>
                        <a:t>dL</a:t>
                      </a:r>
                      <a:endParaRPr lang="zh-CN" altLang="en-US" sz="2400" b="1" kern="1200" dirty="0">
                        <a:solidFill>
                          <a:schemeClr val="tx1"/>
                        </a:solidFill>
                        <a:latin typeface="Times New Roman" pitchFamily="18" charset="0"/>
                        <a:ea typeface="华文中宋" pitchFamily="2" charset="-122"/>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Times New Roman" pitchFamily="18" charset="0"/>
                          <a:ea typeface="华文中宋" pitchFamily="2" charset="-122"/>
                          <a:cs typeface="Times New Roman" pitchFamily="18" charset="0"/>
                        </a:rPr>
                        <a:t>&lt;100mg/</a:t>
                      </a:r>
                      <a:r>
                        <a:rPr lang="en-US" altLang="zh-CN" sz="2400" b="1" kern="1200" dirty="0" err="1" smtClean="0">
                          <a:solidFill>
                            <a:schemeClr val="tx1"/>
                          </a:solidFill>
                          <a:latin typeface="Times New Roman" pitchFamily="18" charset="0"/>
                          <a:ea typeface="华文中宋" pitchFamily="2" charset="-122"/>
                          <a:cs typeface="Times New Roman" pitchFamily="18" charset="0"/>
                        </a:rPr>
                        <a:t>dL</a:t>
                      </a:r>
                      <a:endParaRPr lang="zh-CN" altLang="en-US" sz="2400" b="1" kern="1200" dirty="0" smtClean="0">
                        <a:solidFill>
                          <a:schemeClr val="tx1"/>
                        </a:solidFill>
                        <a:latin typeface="Times New Roman" pitchFamily="18" charset="0"/>
                        <a:ea typeface="华文中宋" pitchFamily="2" charset="-122"/>
                        <a:cs typeface="Times New Roman" pitchFamily="18" charset="0"/>
                      </a:endParaRPr>
                    </a:p>
                    <a:p>
                      <a:endParaRPr lang="zh-CN" altLang="en-US" sz="2400" b="1" kern="1200" dirty="0">
                        <a:solidFill>
                          <a:schemeClr val="tx1"/>
                        </a:solidFill>
                        <a:latin typeface="Times New Roman" pitchFamily="18" charset="0"/>
                        <a:ea typeface="华文中宋" pitchFamily="2" charset="-122"/>
                        <a:cs typeface="Times New Roman" pitchFamily="18" charset="0"/>
                      </a:endParaRPr>
                    </a:p>
                  </a:txBody>
                  <a:tcPr anchor="ctr"/>
                </a:tc>
              </a:tr>
              <a:tr h="573306">
                <a:tc>
                  <a:txBody>
                    <a:bodyPr/>
                    <a:lstStyle/>
                    <a:p>
                      <a:r>
                        <a:rPr lang="zh-CN" altLang="en-US" sz="2400" b="1" dirty="0" smtClean="0">
                          <a:solidFill>
                            <a:schemeClr val="tx1"/>
                          </a:solidFill>
                          <a:latin typeface="Times New Roman" pitchFamily="18" charset="0"/>
                          <a:ea typeface="华文中宋" pitchFamily="2" charset="-122"/>
                          <a:cs typeface="Times New Roman" pitchFamily="18" charset="0"/>
                        </a:rPr>
                        <a:t>中危</a:t>
                      </a:r>
                      <a:endParaRPr lang="zh-CN" altLang="en-US" sz="2400" b="1" dirty="0">
                        <a:solidFill>
                          <a:schemeClr val="tx1"/>
                        </a:solidFill>
                        <a:latin typeface="Times New Roman" pitchFamily="18" charset="0"/>
                        <a:ea typeface="华文中宋" pitchFamily="2" charset="-122"/>
                        <a:cs typeface="Times New Roman" pitchFamily="18" charset="0"/>
                      </a:endParaRPr>
                    </a:p>
                  </a:txBody>
                  <a:tcPr marT="45726" marB="45726"/>
                </a:tc>
                <a:tc>
                  <a:txBody>
                    <a:bodyPr/>
                    <a:lstStyle/>
                    <a:p>
                      <a:r>
                        <a:rPr lang="en-US" altLang="zh-CN" sz="2400" b="1" kern="1200" dirty="0" smtClean="0">
                          <a:solidFill>
                            <a:schemeClr val="tx1"/>
                          </a:solidFill>
                          <a:latin typeface="Times New Roman" pitchFamily="18" charset="0"/>
                          <a:ea typeface="华文中宋" pitchFamily="2" charset="-122"/>
                          <a:cs typeface="Times New Roman" pitchFamily="18" charset="0"/>
                        </a:rPr>
                        <a:t>&lt;130mg/</a:t>
                      </a:r>
                      <a:r>
                        <a:rPr lang="en-US" altLang="zh-CN" sz="2400" b="1" kern="1200" dirty="0" err="1" smtClean="0">
                          <a:solidFill>
                            <a:schemeClr val="tx1"/>
                          </a:solidFill>
                          <a:latin typeface="Times New Roman" pitchFamily="18" charset="0"/>
                          <a:ea typeface="华文中宋" pitchFamily="2" charset="-122"/>
                          <a:cs typeface="Times New Roman" pitchFamily="18" charset="0"/>
                        </a:rPr>
                        <a:t>dL</a:t>
                      </a:r>
                      <a:endParaRPr lang="zh-CN" altLang="en-US" sz="2400" b="1" kern="1200" dirty="0">
                        <a:solidFill>
                          <a:schemeClr val="tx1"/>
                        </a:solidFill>
                        <a:latin typeface="Times New Roman" pitchFamily="18" charset="0"/>
                        <a:ea typeface="华文中宋" pitchFamily="2" charset="-122"/>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Times New Roman" pitchFamily="18" charset="0"/>
                          <a:ea typeface="华文中宋" pitchFamily="2" charset="-122"/>
                          <a:cs typeface="Times New Roman" pitchFamily="18" charset="0"/>
                        </a:rPr>
                        <a:t>&lt;100mg/</a:t>
                      </a:r>
                      <a:r>
                        <a:rPr lang="en-US" altLang="zh-CN" sz="2400" b="1" kern="1200" dirty="0" err="1" smtClean="0">
                          <a:solidFill>
                            <a:schemeClr val="tx1"/>
                          </a:solidFill>
                          <a:latin typeface="Times New Roman" pitchFamily="18" charset="0"/>
                          <a:ea typeface="华文中宋" pitchFamily="2" charset="-122"/>
                          <a:cs typeface="Times New Roman" pitchFamily="18" charset="0"/>
                        </a:rPr>
                        <a:t>dL</a:t>
                      </a:r>
                      <a:endParaRPr lang="zh-CN" altLang="en-US" sz="2400" b="1" kern="1200" dirty="0" smtClean="0">
                        <a:solidFill>
                          <a:schemeClr val="tx1"/>
                        </a:solidFill>
                        <a:latin typeface="Times New Roman" pitchFamily="18" charset="0"/>
                        <a:ea typeface="华文中宋" pitchFamily="2" charset="-122"/>
                        <a:cs typeface="Times New Roman" pitchFamily="18" charset="0"/>
                      </a:endParaRPr>
                    </a:p>
                    <a:p>
                      <a:endParaRPr lang="zh-CN" altLang="en-US" sz="2400" b="1" kern="1200" dirty="0">
                        <a:solidFill>
                          <a:schemeClr val="tx1"/>
                        </a:solidFill>
                        <a:latin typeface="Times New Roman" pitchFamily="18" charset="0"/>
                        <a:ea typeface="华文中宋" pitchFamily="2" charset="-122"/>
                        <a:cs typeface="Times New Roman" pitchFamily="18" charset="0"/>
                      </a:endParaRPr>
                    </a:p>
                  </a:txBody>
                  <a:tcPr anchor="ctr"/>
                </a:tc>
              </a:tr>
              <a:tr h="0">
                <a:tc>
                  <a:txBody>
                    <a:bodyPr/>
                    <a:lstStyle/>
                    <a:p>
                      <a:r>
                        <a:rPr lang="zh-CN" altLang="en-US" sz="2400" b="1" kern="1200" dirty="0" smtClean="0">
                          <a:solidFill>
                            <a:schemeClr val="tx1"/>
                          </a:solidFill>
                          <a:latin typeface="Times New Roman" pitchFamily="18" charset="0"/>
                          <a:ea typeface="华文中宋" pitchFamily="2" charset="-122"/>
                          <a:cs typeface="Times New Roman" pitchFamily="18" charset="0"/>
                        </a:rPr>
                        <a:t>低危</a:t>
                      </a:r>
                      <a:endParaRPr lang="zh-CN" altLang="en-US" sz="2400" b="1" kern="1200" dirty="0">
                        <a:solidFill>
                          <a:schemeClr val="tx1"/>
                        </a:solidFill>
                        <a:latin typeface="Times New Roman" pitchFamily="18" charset="0"/>
                        <a:ea typeface="华文中宋" pitchFamily="2" charset="-122"/>
                        <a:cs typeface="Times New Roman" pitchFamily="18" charset="0"/>
                      </a:endParaRPr>
                    </a:p>
                  </a:txBody>
                  <a:tcPr marT="45726" marB="45726"/>
                </a:tc>
                <a:tc>
                  <a:txBody>
                    <a:bodyPr/>
                    <a:lstStyle/>
                    <a:p>
                      <a:r>
                        <a:rPr lang="en-US" altLang="zh-CN" sz="2400" b="1" kern="1200" dirty="0" smtClean="0">
                          <a:solidFill>
                            <a:schemeClr val="tx1"/>
                          </a:solidFill>
                          <a:latin typeface="Times New Roman" pitchFamily="18" charset="0"/>
                          <a:ea typeface="华文中宋" pitchFamily="2" charset="-122"/>
                          <a:cs typeface="Times New Roman" pitchFamily="18" charset="0"/>
                        </a:rPr>
                        <a:t>&lt;130mg/</a:t>
                      </a:r>
                      <a:r>
                        <a:rPr lang="en-US" altLang="zh-CN" sz="2400" b="1" kern="1200" dirty="0" err="1" smtClean="0">
                          <a:solidFill>
                            <a:schemeClr val="tx1"/>
                          </a:solidFill>
                          <a:latin typeface="Times New Roman" pitchFamily="18" charset="0"/>
                          <a:ea typeface="华文中宋" pitchFamily="2" charset="-122"/>
                          <a:cs typeface="Times New Roman" pitchFamily="18" charset="0"/>
                        </a:rPr>
                        <a:t>dL</a:t>
                      </a:r>
                      <a:endParaRPr lang="zh-CN" altLang="en-US" sz="2400" b="1" kern="1200" dirty="0">
                        <a:solidFill>
                          <a:schemeClr val="tx1"/>
                        </a:solidFill>
                        <a:latin typeface="Times New Roman" pitchFamily="18" charset="0"/>
                        <a:ea typeface="华文中宋" pitchFamily="2" charset="-122"/>
                        <a:cs typeface="Times New Roman" pitchFamily="18"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Times New Roman" pitchFamily="18" charset="0"/>
                          <a:ea typeface="华文中宋" pitchFamily="2" charset="-122"/>
                          <a:cs typeface="Times New Roman" pitchFamily="18" charset="0"/>
                        </a:rPr>
                        <a:t>&lt;100mg/</a:t>
                      </a:r>
                      <a:r>
                        <a:rPr lang="en-US" altLang="zh-CN" sz="2400" b="1" kern="1200" dirty="0" err="1" smtClean="0">
                          <a:solidFill>
                            <a:schemeClr val="tx1"/>
                          </a:solidFill>
                          <a:latin typeface="Times New Roman" pitchFamily="18" charset="0"/>
                          <a:ea typeface="华文中宋" pitchFamily="2" charset="-122"/>
                          <a:cs typeface="Times New Roman" pitchFamily="18" charset="0"/>
                        </a:rPr>
                        <a:t>dL</a:t>
                      </a:r>
                      <a:endParaRPr lang="zh-CN" altLang="en-US" sz="2400" b="1" kern="1200" dirty="0" smtClean="0">
                        <a:solidFill>
                          <a:schemeClr val="tx1"/>
                        </a:solidFill>
                        <a:latin typeface="Times New Roman" pitchFamily="18" charset="0"/>
                        <a:ea typeface="华文中宋" pitchFamily="2" charset="-122"/>
                        <a:cs typeface="Times New Roman" pitchFamily="18" charset="0"/>
                      </a:endParaRPr>
                    </a:p>
                    <a:p>
                      <a:endParaRPr lang="zh-CN" altLang="en-US" sz="2400" b="1" kern="1200" dirty="0">
                        <a:solidFill>
                          <a:schemeClr val="tx1"/>
                        </a:solidFill>
                        <a:latin typeface="Times New Roman" pitchFamily="18" charset="0"/>
                        <a:ea typeface="华文中宋" pitchFamily="2" charset="-122"/>
                        <a:cs typeface="Times New Roman" pitchFamily="18" charset="0"/>
                      </a:endParaRPr>
                    </a:p>
                  </a:txBody>
                  <a:tcPr marT="45726" marB="45726"/>
                </a:tc>
              </a:tr>
            </a:tbl>
          </a:graphicData>
        </a:graphic>
      </p:graphicFrame>
    </p:spTree>
    <p:extLst>
      <p:ext uri="{BB962C8B-B14F-4D97-AF65-F5344CB8AC3E}">
        <p14:creationId xmlns:p14="http://schemas.microsoft.com/office/powerpoint/2010/main" val="27929727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886700" cy="1325563"/>
          </a:xfrm>
        </p:spPr>
        <p:txBody>
          <a:bodyPr>
            <a:normAutofit/>
          </a:bodyPr>
          <a:lstStyle/>
          <a:p>
            <a:r>
              <a:rPr lang="en-US" altLang="zh-CN" sz="2800" b="1" dirty="0" smtClean="0"/>
              <a:t>2014 </a:t>
            </a:r>
            <a:r>
              <a:rPr lang="zh-CN" altLang="en-US" sz="2800" b="1" dirty="0" smtClean="0"/>
              <a:t>年中国</a:t>
            </a:r>
            <a:r>
              <a:rPr lang="en-US" altLang="zh-CN" sz="2800" b="1" dirty="0" smtClean="0"/>
              <a:t>CCEP</a:t>
            </a:r>
            <a:r>
              <a:rPr lang="zh-CN" altLang="en-US" sz="2800" b="1" dirty="0" smtClean="0"/>
              <a:t>血脂异常防治专家建议</a:t>
            </a:r>
            <a:r>
              <a:rPr lang="zh-CN" altLang="en-US" sz="2800" b="1" dirty="0"/>
              <a:t>目标值</a:t>
            </a:r>
          </a:p>
        </p:txBody>
      </p:sp>
      <p:sp>
        <p:nvSpPr>
          <p:cNvPr id="6" name="TextBox 5"/>
          <p:cNvSpPr txBox="1"/>
          <p:nvPr/>
        </p:nvSpPr>
        <p:spPr>
          <a:xfrm>
            <a:off x="179512" y="6550223"/>
            <a:ext cx="4248472" cy="276999"/>
          </a:xfrm>
          <a:prstGeom prst="rect">
            <a:avLst/>
          </a:prstGeom>
          <a:noFill/>
        </p:spPr>
        <p:txBody>
          <a:bodyPr wrap="square" rtlCol="0">
            <a:spAutoFit/>
          </a:bodyPr>
          <a:lstStyle/>
          <a:p>
            <a:r>
              <a:rPr lang="en-US" altLang="zh-CN" sz="1200" dirty="0" smtClean="0"/>
              <a:t>《</a:t>
            </a:r>
            <a:r>
              <a:rPr lang="zh-CN" altLang="en-US" sz="1200" dirty="0" smtClean="0"/>
              <a:t>中华心血管病杂志</a:t>
            </a:r>
            <a:r>
              <a:rPr lang="en-US" altLang="zh-CN" sz="1200" dirty="0" smtClean="0"/>
              <a:t>》2014</a:t>
            </a:r>
            <a:r>
              <a:rPr lang="zh-CN" altLang="en-US" sz="1200" dirty="0" smtClean="0"/>
              <a:t>年</a:t>
            </a:r>
            <a:r>
              <a:rPr lang="en-US" altLang="zh-CN" sz="1200" dirty="0" smtClean="0"/>
              <a:t>8</a:t>
            </a:r>
            <a:r>
              <a:rPr lang="zh-CN" altLang="en-US" sz="1200" dirty="0" smtClean="0"/>
              <a:t>月</a:t>
            </a:r>
            <a:endParaRPr lang="zh-CN" altLang="en-US" sz="1200"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611560" y="1628800"/>
            <a:ext cx="7776864" cy="4044131"/>
          </a:xfrm>
          <a:prstGeom prst="rect">
            <a:avLst/>
          </a:prstGeom>
          <a:noFill/>
          <a:ln w="9525">
            <a:noFill/>
            <a:miter lim="800000"/>
            <a:headEnd/>
            <a:tailEnd/>
          </a:ln>
        </p:spPr>
      </p:pic>
      <p:sp>
        <p:nvSpPr>
          <p:cNvPr id="9" name="矩形 8"/>
          <p:cNvSpPr/>
          <p:nvPr/>
        </p:nvSpPr>
        <p:spPr>
          <a:xfrm>
            <a:off x="1151112" y="5877272"/>
            <a:ext cx="7992888" cy="338554"/>
          </a:xfrm>
          <a:prstGeom prst="rect">
            <a:avLst/>
          </a:prstGeom>
        </p:spPr>
        <p:txBody>
          <a:bodyPr wrap="square">
            <a:spAutoFit/>
          </a:bodyPr>
          <a:lstStyle/>
          <a:p>
            <a:r>
              <a:rPr lang="en-US" altLang="zh-CN" sz="1600" dirty="0" smtClean="0"/>
              <a:t>ASCVD</a:t>
            </a:r>
            <a:r>
              <a:rPr lang="zh-CN" altLang="en-US" sz="1600" dirty="0" smtClean="0"/>
              <a:t>，包括冠心病、缺血性卒中以及外周动脉疾病</a:t>
            </a:r>
            <a:endParaRPr lang="zh-CN" altLang="en-US" sz="1600" dirty="0"/>
          </a:p>
        </p:txBody>
      </p:sp>
    </p:spTree>
    <p:extLst>
      <p:ext uri="{BB962C8B-B14F-4D97-AF65-F5344CB8AC3E}">
        <p14:creationId xmlns:p14="http://schemas.microsoft.com/office/powerpoint/2010/main" val="1918235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5"/>
          <p:cNvGrpSpPr>
            <a:grpSpLocks/>
          </p:cNvGrpSpPr>
          <p:nvPr/>
        </p:nvGrpSpPr>
        <p:grpSpPr bwMode="auto">
          <a:xfrm>
            <a:off x="827088" y="1557338"/>
            <a:ext cx="7316812" cy="3744912"/>
            <a:chOff x="904" y="2057"/>
            <a:chExt cx="3976" cy="804"/>
          </a:xfrm>
        </p:grpSpPr>
        <p:sp>
          <p:nvSpPr>
            <p:cNvPr id="27655" name="AutoShape 6"/>
            <p:cNvSpPr>
              <a:spLocks noChangeArrowheads="1"/>
            </p:cNvSpPr>
            <p:nvPr/>
          </p:nvSpPr>
          <p:spPr bwMode="ltGray">
            <a:xfrm>
              <a:off x="904" y="2057"/>
              <a:ext cx="3976" cy="804"/>
            </a:xfrm>
            <a:prstGeom prst="roundRect">
              <a:avLst>
                <a:gd name="adj" fmla="val 16667"/>
              </a:avLst>
            </a:prstGeom>
            <a:gradFill rotWithShape="1">
              <a:gsLst>
                <a:gs pos="0">
                  <a:srgbClr val="D7F9F8"/>
                </a:gs>
                <a:gs pos="50000">
                  <a:srgbClr val="F4FDFD"/>
                </a:gs>
                <a:gs pos="100000">
                  <a:srgbClr val="D7F9F8"/>
                </a:gs>
              </a:gsLst>
              <a:lin ang="0" scaled="1"/>
            </a:gradFill>
            <a:ln w="12700" algn="ctr">
              <a:noFill/>
              <a:round/>
              <a:headEnd/>
              <a:tailEnd/>
            </a:ln>
          </p:spPr>
          <p:txBody>
            <a:bodyPr wrap="none" lIns="100781" tIns="50391" rIns="100781" bIns="50391" anchor="ctr"/>
            <a:lstStyle/>
            <a:p>
              <a:pPr defTabSz="912813"/>
              <a:endParaRPr lang="zh-CN" altLang="en-US">
                <a:ea typeface="宋体" pitchFamily="2" charset="-122"/>
              </a:endParaRPr>
            </a:p>
          </p:txBody>
        </p:sp>
        <p:sp>
          <p:nvSpPr>
            <p:cNvPr id="205828" name="AutoShape 7"/>
            <p:cNvSpPr>
              <a:spLocks noChangeArrowheads="1"/>
            </p:cNvSpPr>
            <p:nvPr/>
          </p:nvSpPr>
          <p:spPr bwMode="ltGray">
            <a:xfrm>
              <a:off x="912" y="2064"/>
              <a:ext cx="3966" cy="326"/>
            </a:xfrm>
            <a:prstGeom prst="roundRect">
              <a:avLst>
                <a:gd name="adj" fmla="val 36505"/>
              </a:avLst>
            </a:prstGeom>
            <a:gradFill rotWithShape="1">
              <a:gsLst>
                <a:gs pos="0">
                  <a:srgbClr val="D7F9F8">
                    <a:alpha val="70000"/>
                  </a:srgbClr>
                </a:gs>
                <a:gs pos="50000">
                  <a:srgbClr val="D7F9F8">
                    <a:gamma/>
                    <a:tint val="28627"/>
                    <a:invGamma/>
                  </a:srgbClr>
                </a:gs>
                <a:gs pos="100000">
                  <a:srgbClr val="D7F9F8">
                    <a:alpha val="70000"/>
                  </a:srgbClr>
                </a:gs>
              </a:gsLst>
              <a:lin ang="0" scaled="1"/>
            </a:gradFill>
            <a:ln w="9525" algn="ctr">
              <a:noFill/>
              <a:round/>
              <a:headEnd/>
              <a:tailEnd/>
            </a:ln>
          </p:spPr>
          <p:txBody>
            <a:bodyPr wrap="none" lIns="100781" tIns="50391" rIns="100781" bIns="50391" anchor="ctr"/>
            <a:lstStyle/>
            <a:p>
              <a:pPr defTabSz="914313">
                <a:defRPr/>
              </a:pPr>
              <a:endParaRPr lang="zh-CN" altLang="en-US" dirty="0">
                <a:ea typeface="宋体" pitchFamily="2" charset="-122"/>
              </a:endParaRPr>
            </a:p>
          </p:txBody>
        </p:sp>
      </p:grpSp>
      <p:sp>
        <p:nvSpPr>
          <p:cNvPr id="27652" name="Rectangle 6"/>
          <p:cNvSpPr>
            <a:spLocks noChangeArrowheads="1"/>
          </p:cNvSpPr>
          <p:nvPr/>
        </p:nvSpPr>
        <p:spPr bwMode="gray">
          <a:xfrm>
            <a:off x="3241675" y="2492375"/>
            <a:ext cx="4902225" cy="1073150"/>
          </a:xfrm>
          <a:prstGeom prst="rect">
            <a:avLst/>
          </a:prstGeom>
          <a:noFill/>
          <a:ln w="9525">
            <a:noFill/>
            <a:miter lim="800000"/>
            <a:headEnd/>
            <a:tailEnd/>
          </a:ln>
        </p:spPr>
        <p:txBody>
          <a:bodyPr wrap="square" lIns="91408" tIns="45705" rIns="91408" bIns="45705">
            <a:spAutoFit/>
          </a:bodyPr>
          <a:lstStyle/>
          <a:p>
            <a:pPr marL="341313" indent="-341313" algn="ctr" defTabSz="912813">
              <a:spcBef>
                <a:spcPct val="20000"/>
              </a:spcBef>
              <a:buClr>
                <a:srgbClr val="0099CC"/>
              </a:buClr>
            </a:pPr>
            <a:r>
              <a:rPr lang="zh-CN" altLang="en-US" sz="2900" b="1" dirty="0">
                <a:solidFill>
                  <a:srgbClr val="00003A"/>
                </a:solidFill>
                <a:latin typeface="微软雅黑" pitchFamily="34" charset="-122"/>
                <a:ea typeface="微软雅黑" pitchFamily="34" charset="-122"/>
              </a:rPr>
              <a:t>降脂药物治疗必须</a:t>
            </a:r>
            <a:r>
              <a:rPr lang="zh-CN" altLang="en-US" sz="2900" b="1" dirty="0">
                <a:solidFill>
                  <a:srgbClr val="FF0000"/>
                </a:solidFill>
                <a:latin typeface="微软雅黑" pitchFamily="34" charset="-122"/>
                <a:ea typeface="微软雅黑" pitchFamily="34" charset="-122"/>
              </a:rPr>
              <a:t>长期坚持</a:t>
            </a:r>
            <a:r>
              <a:rPr lang="zh-CN" altLang="en-US" sz="2900" b="1" dirty="0">
                <a:solidFill>
                  <a:srgbClr val="003399"/>
                </a:solidFill>
                <a:latin typeface="微软雅黑" pitchFamily="34" charset="-122"/>
                <a:ea typeface="微软雅黑" pitchFamily="34" charset="-122"/>
              </a:rPr>
              <a:t>，</a:t>
            </a:r>
          </a:p>
          <a:p>
            <a:pPr marL="341313" indent="-341313" algn="ctr" defTabSz="912813">
              <a:spcBef>
                <a:spcPct val="20000"/>
              </a:spcBef>
              <a:buClr>
                <a:srgbClr val="0099CC"/>
              </a:buClr>
            </a:pPr>
            <a:r>
              <a:rPr lang="zh-CN" altLang="en-US" sz="2900" b="1" dirty="0">
                <a:solidFill>
                  <a:srgbClr val="00003A"/>
                </a:solidFill>
                <a:latin typeface="微软雅黑" pitchFamily="34" charset="-122"/>
                <a:ea typeface="微软雅黑" pitchFamily="34" charset="-122"/>
              </a:rPr>
              <a:t>才能获得临床益处</a:t>
            </a:r>
          </a:p>
        </p:txBody>
      </p:sp>
      <p:pic>
        <p:nvPicPr>
          <p:cNvPr id="205831" name="Picture 7" descr="2007811175819"/>
          <p:cNvPicPr>
            <a:picLocks noChangeAspect="1" noChangeArrowheads="1"/>
          </p:cNvPicPr>
          <p:nvPr/>
        </p:nvPicPr>
        <p:blipFill>
          <a:blip r:embed="rId2" cstate="print"/>
          <a:srcRect/>
          <a:stretch>
            <a:fillRect/>
          </a:stretch>
        </p:blipFill>
        <p:spPr bwMode="auto">
          <a:xfrm rot="-429952">
            <a:off x="1116013" y="1989138"/>
            <a:ext cx="1976437" cy="2720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654" name="Text Box 8"/>
          <p:cNvSpPr txBox="1">
            <a:spLocks noChangeArrowheads="1"/>
          </p:cNvSpPr>
          <p:nvPr/>
        </p:nvSpPr>
        <p:spPr bwMode="gray">
          <a:xfrm>
            <a:off x="5286380" y="6286520"/>
            <a:ext cx="3097212" cy="276969"/>
          </a:xfrm>
          <a:prstGeom prst="rect">
            <a:avLst/>
          </a:prstGeom>
          <a:noFill/>
          <a:ln w="9525" algn="ctr">
            <a:noFill/>
            <a:miter lim="800000"/>
            <a:headEnd/>
            <a:tailEnd/>
          </a:ln>
        </p:spPr>
        <p:txBody>
          <a:bodyPr lIns="91408" tIns="45705" rIns="91408" bIns="45705">
            <a:spAutoFit/>
          </a:bodyPr>
          <a:lstStyle/>
          <a:p>
            <a:pPr defTabSz="912813">
              <a:spcBef>
                <a:spcPct val="50000"/>
              </a:spcBef>
            </a:pPr>
            <a:r>
              <a:rPr lang="zh-CN" altLang="en-US" sz="1200" dirty="0">
                <a:latin typeface="Times New Roman" pitchFamily="18" charset="0"/>
                <a:ea typeface="微软雅黑" pitchFamily="34" charset="-122"/>
                <a:cs typeface="Times New Roman" pitchFamily="18" charset="0"/>
              </a:rPr>
              <a:t>中华心血管病</a:t>
            </a:r>
            <a:r>
              <a:rPr lang="zh-CN" altLang="en-US" sz="1200" dirty="0" smtClean="0">
                <a:latin typeface="Times New Roman" pitchFamily="18" charset="0"/>
                <a:ea typeface="微软雅黑" pitchFamily="34" charset="-122"/>
                <a:cs typeface="Times New Roman" pitchFamily="18" charset="0"/>
              </a:rPr>
              <a:t>杂志</a:t>
            </a:r>
            <a:r>
              <a:rPr lang="en-US" altLang="zh-CN" sz="1200" dirty="0" smtClean="0">
                <a:latin typeface="Times New Roman" pitchFamily="18" charset="0"/>
                <a:ea typeface="微软雅黑" pitchFamily="34" charset="-122"/>
                <a:cs typeface="Times New Roman" pitchFamily="18" charset="0"/>
              </a:rPr>
              <a:t>. 2007; 35(5): 390-409</a:t>
            </a:r>
            <a:endParaRPr lang="en-US" altLang="zh-CN" sz="1200" dirty="0">
              <a:latin typeface="Times New Roman" pitchFamily="18" charset="0"/>
              <a:ea typeface="微软雅黑" pitchFamily="34" charset="-122"/>
              <a:cs typeface="Times New Roman" pitchFamily="18" charset="0"/>
            </a:endParaRPr>
          </a:p>
        </p:txBody>
      </p:sp>
      <p:sp>
        <p:nvSpPr>
          <p:cNvPr id="9" name="TextBox 8"/>
          <p:cNvSpPr txBox="1"/>
          <p:nvPr/>
        </p:nvSpPr>
        <p:spPr>
          <a:xfrm>
            <a:off x="9288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指南强调</a:t>
            </a:r>
            <a:r>
              <a:rPr lang="en-US" altLang="zh-CN" sz="3200" b="1" dirty="0" smtClean="0">
                <a:solidFill>
                  <a:srgbClr val="FFFF00"/>
                </a:solidFill>
                <a:latin typeface="微软雅黑" pitchFamily="34" charset="-122"/>
                <a:ea typeface="微软雅黑" pitchFamily="34" charset="-122"/>
              </a:rPr>
              <a:t>:</a:t>
            </a:r>
            <a:r>
              <a:rPr lang="zh-CN" altLang="en-US" sz="3200" b="1" dirty="0" smtClean="0">
                <a:solidFill>
                  <a:srgbClr val="FFFF00"/>
                </a:solidFill>
                <a:latin typeface="微软雅黑" pitchFamily="34" charset="-122"/>
                <a:ea typeface="微软雅黑" pitchFamily="34" charset="-122"/>
              </a:rPr>
              <a:t>长期应用他汀</a:t>
            </a:r>
            <a:r>
              <a:rPr lang="en-US" altLang="zh-CN" sz="3200" b="1" dirty="0" smtClean="0">
                <a:solidFill>
                  <a:srgbClr val="FFFF00"/>
                </a:solidFill>
                <a:latin typeface="微软雅黑" pitchFamily="34" charset="-122"/>
                <a:ea typeface="微软雅黑" pitchFamily="34" charset="-122"/>
              </a:rPr>
              <a:t>,</a:t>
            </a:r>
            <a:r>
              <a:rPr lang="zh-CN" altLang="en-US" sz="3200" b="1" dirty="0" smtClean="0">
                <a:solidFill>
                  <a:srgbClr val="FFFF00"/>
                </a:solidFill>
                <a:latin typeface="微软雅黑" pitchFamily="34" charset="-122"/>
                <a:ea typeface="微软雅黑" pitchFamily="34" charset="-122"/>
              </a:rPr>
              <a:t>才能获得益处</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3" cstate="print"/>
          <a:srcRect/>
          <a:stretch>
            <a:fillRect/>
          </a:stretch>
        </p:blipFill>
        <p:spPr bwMode="auto">
          <a:xfrm>
            <a:off x="1258888" y="2295525"/>
            <a:ext cx="3673475" cy="3468688"/>
          </a:xfrm>
          <a:prstGeom prst="rect">
            <a:avLst/>
          </a:prstGeom>
          <a:noFill/>
          <a:ln w="28575">
            <a:noFill/>
            <a:miter lim="800000"/>
            <a:headEnd/>
            <a:tailEnd/>
          </a:ln>
        </p:spPr>
      </p:pic>
      <p:grpSp>
        <p:nvGrpSpPr>
          <p:cNvPr id="28678" name="Group 5"/>
          <p:cNvGrpSpPr>
            <a:grpSpLocks/>
          </p:cNvGrpSpPr>
          <p:nvPr/>
        </p:nvGrpSpPr>
        <p:grpSpPr bwMode="auto">
          <a:xfrm>
            <a:off x="1187450" y="1341438"/>
            <a:ext cx="6313508" cy="658802"/>
            <a:chOff x="904" y="2057"/>
            <a:chExt cx="3976" cy="804"/>
          </a:xfrm>
        </p:grpSpPr>
        <p:sp>
          <p:nvSpPr>
            <p:cNvPr id="28680" name="AutoShape 6"/>
            <p:cNvSpPr>
              <a:spLocks noChangeArrowheads="1"/>
            </p:cNvSpPr>
            <p:nvPr/>
          </p:nvSpPr>
          <p:spPr bwMode="ltGray">
            <a:xfrm>
              <a:off x="904" y="2057"/>
              <a:ext cx="3976" cy="804"/>
            </a:xfrm>
            <a:prstGeom prst="roundRect">
              <a:avLst>
                <a:gd name="adj" fmla="val 16667"/>
              </a:avLst>
            </a:prstGeom>
            <a:gradFill rotWithShape="1">
              <a:gsLst>
                <a:gs pos="0">
                  <a:srgbClr val="D7F9F8"/>
                </a:gs>
                <a:gs pos="50000">
                  <a:srgbClr val="F4FDFD"/>
                </a:gs>
                <a:gs pos="100000">
                  <a:srgbClr val="D7F9F8"/>
                </a:gs>
              </a:gsLst>
              <a:lin ang="0" scaled="1"/>
            </a:gradFill>
            <a:ln w="12700" algn="ctr">
              <a:noFill/>
              <a:round/>
              <a:headEnd/>
              <a:tailEnd/>
            </a:ln>
          </p:spPr>
          <p:txBody>
            <a:bodyPr wrap="none" lIns="100781" tIns="50391" rIns="100781" bIns="50391" anchor="ctr"/>
            <a:lstStyle/>
            <a:p>
              <a:pPr defTabSz="912813"/>
              <a:endParaRPr lang="zh-CN" altLang="en-US">
                <a:latin typeface="微软雅黑" pitchFamily="34" charset="-122"/>
                <a:ea typeface="微软雅黑" pitchFamily="34" charset="-122"/>
              </a:endParaRPr>
            </a:p>
          </p:txBody>
        </p:sp>
        <p:sp>
          <p:nvSpPr>
            <p:cNvPr id="203784" name="AutoShape 7"/>
            <p:cNvSpPr>
              <a:spLocks noChangeArrowheads="1"/>
            </p:cNvSpPr>
            <p:nvPr/>
          </p:nvSpPr>
          <p:spPr bwMode="ltGray">
            <a:xfrm>
              <a:off x="912" y="2064"/>
              <a:ext cx="3966" cy="326"/>
            </a:xfrm>
            <a:prstGeom prst="roundRect">
              <a:avLst>
                <a:gd name="adj" fmla="val 36505"/>
              </a:avLst>
            </a:prstGeom>
            <a:gradFill rotWithShape="1">
              <a:gsLst>
                <a:gs pos="0">
                  <a:srgbClr val="D7F9F8">
                    <a:alpha val="70000"/>
                  </a:srgbClr>
                </a:gs>
                <a:gs pos="50000">
                  <a:srgbClr val="D7F9F8">
                    <a:gamma/>
                    <a:tint val="28627"/>
                    <a:invGamma/>
                  </a:srgbClr>
                </a:gs>
                <a:gs pos="100000">
                  <a:srgbClr val="D7F9F8">
                    <a:alpha val="70000"/>
                  </a:srgbClr>
                </a:gs>
              </a:gsLst>
              <a:lin ang="0" scaled="1"/>
            </a:gradFill>
            <a:ln w="9525" algn="ctr">
              <a:noFill/>
              <a:round/>
              <a:headEnd/>
              <a:tailEnd/>
            </a:ln>
          </p:spPr>
          <p:txBody>
            <a:bodyPr wrap="none" lIns="100781" tIns="50391" rIns="100781" bIns="50391" anchor="ctr"/>
            <a:lstStyle/>
            <a:p>
              <a:pPr defTabSz="914313">
                <a:defRPr/>
              </a:pPr>
              <a:endParaRPr lang="zh-CN" altLang="en-US" dirty="0">
                <a:latin typeface="微软雅黑" pitchFamily="34" charset="-122"/>
                <a:ea typeface="微软雅黑" pitchFamily="34" charset="-122"/>
              </a:endParaRPr>
            </a:p>
          </p:txBody>
        </p:sp>
      </p:grpSp>
      <p:sp>
        <p:nvSpPr>
          <p:cNvPr id="28679" name="Rectangle 9"/>
          <p:cNvSpPr>
            <a:spLocks noChangeArrowheads="1"/>
          </p:cNvSpPr>
          <p:nvPr/>
        </p:nvSpPr>
        <p:spPr bwMode="auto">
          <a:xfrm>
            <a:off x="1428728" y="1484313"/>
            <a:ext cx="6032356" cy="461635"/>
          </a:xfrm>
          <a:prstGeom prst="rect">
            <a:avLst/>
          </a:prstGeom>
          <a:noFill/>
          <a:ln w="9525">
            <a:noFill/>
            <a:miter lim="800000"/>
            <a:headEnd/>
            <a:tailEnd/>
          </a:ln>
        </p:spPr>
        <p:txBody>
          <a:bodyPr wrap="none" lIns="91408" tIns="45705" rIns="91408" bIns="45705">
            <a:spAutoFit/>
          </a:bodyPr>
          <a:lstStyle/>
          <a:p>
            <a:pPr defTabSz="912813"/>
            <a:r>
              <a:rPr lang="zh-CN" altLang="en-US" sz="2400" b="1" dirty="0">
                <a:solidFill>
                  <a:srgbClr val="00003A"/>
                </a:solidFill>
                <a:latin typeface="微软雅黑" pitchFamily="34" charset="-122"/>
                <a:ea typeface="微软雅黑" pitchFamily="34" charset="-122"/>
              </a:rPr>
              <a:t>进一步明确了他汀治疗的“</a:t>
            </a:r>
            <a:r>
              <a:rPr lang="zh-CN" altLang="en-US" sz="2400" b="1" dirty="0">
                <a:solidFill>
                  <a:srgbClr val="FF5050"/>
                </a:solidFill>
                <a:latin typeface="微软雅黑" pitchFamily="34" charset="-122"/>
                <a:ea typeface="微软雅黑" pitchFamily="34" charset="-122"/>
              </a:rPr>
              <a:t>长期治疗</a:t>
            </a:r>
            <a:r>
              <a:rPr lang="zh-CN" altLang="en-US" sz="2400" b="1" dirty="0">
                <a:solidFill>
                  <a:srgbClr val="00003A"/>
                </a:solidFill>
                <a:latin typeface="微软雅黑" pitchFamily="34" charset="-122"/>
                <a:ea typeface="微软雅黑" pitchFamily="34" charset="-122"/>
              </a:rPr>
              <a:t>”概念</a:t>
            </a:r>
          </a:p>
        </p:txBody>
      </p:sp>
      <p:sp>
        <p:nvSpPr>
          <p:cNvPr id="10" name="TextBox 9"/>
          <p:cNvSpPr txBox="1"/>
          <p:nvPr/>
        </p:nvSpPr>
        <p:spPr>
          <a:xfrm>
            <a:off x="928800" y="262800"/>
            <a:ext cx="7214400" cy="583200"/>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en-US" altLang="zh-CN" sz="3200" b="1" dirty="0" smtClean="0">
                <a:solidFill>
                  <a:srgbClr val="FFFF00"/>
                </a:solidFill>
                <a:latin typeface="微软雅黑" pitchFamily="34" charset="-122"/>
                <a:ea typeface="微软雅黑" pitchFamily="34" charset="-122"/>
              </a:rPr>
              <a:t>WHO</a:t>
            </a:r>
            <a:r>
              <a:rPr lang="zh-CN" altLang="en-US" sz="3200" b="1" dirty="0" smtClean="0">
                <a:solidFill>
                  <a:srgbClr val="FFFF00"/>
                </a:solidFill>
                <a:latin typeface="微软雅黑" pitchFamily="34" charset="-122"/>
                <a:ea typeface="微软雅黑" pitchFamily="34" charset="-122"/>
              </a:rPr>
              <a:t>心血管疾病预防指南 </a:t>
            </a:r>
            <a:r>
              <a:rPr lang="en-US" altLang="zh-CN" sz="3200" b="1" dirty="0" smtClean="0">
                <a:solidFill>
                  <a:srgbClr val="FFFF00"/>
                </a:solidFill>
                <a:latin typeface="微软雅黑" pitchFamily="34" charset="-122"/>
                <a:ea typeface="微软雅黑" pitchFamily="34" charset="-122"/>
              </a:rPr>
              <a:t>2007</a:t>
            </a:r>
            <a:endParaRPr lang="zh-CN" altLang="en-US" sz="3200" b="1" dirty="0" smtClean="0">
              <a:solidFill>
                <a:srgbClr val="FFFF00"/>
              </a:solidFill>
              <a:latin typeface="微软雅黑" pitchFamily="34" charset="-122"/>
              <a:ea typeface="微软雅黑" pitchFamily="34" charset="-122"/>
            </a:endParaRPr>
          </a:p>
        </p:txBody>
      </p:sp>
      <p:sp>
        <p:nvSpPr>
          <p:cNvPr id="11" name="AutoShape 232"/>
          <p:cNvSpPr>
            <a:spLocks/>
          </p:cNvSpPr>
          <p:nvPr/>
        </p:nvSpPr>
        <p:spPr bwMode="auto">
          <a:xfrm>
            <a:off x="6286512" y="2714620"/>
            <a:ext cx="2143140" cy="307777"/>
          </a:xfrm>
          <a:prstGeom prst="accentCallout1">
            <a:avLst>
              <a:gd name="adj1" fmla="val 10139"/>
              <a:gd name="adj2" fmla="val -5991"/>
              <a:gd name="adj3" fmla="val 95827"/>
              <a:gd name="adj4" fmla="val -66936"/>
            </a:avLst>
          </a:prstGeom>
          <a:noFill/>
          <a:ln w="22225">
            <a:solidFill>
              <a:schemeClr val="accent1"/>
            </a:solidFill>
            <a:miter lim="800000"/>
            <a:headEnd/>
            <a:tailEnd type="triangle" w="med" len="med"/>
          </a:ln>
          <a:effectLst/>
        </p:spPr>
        <p:txBody>
          <a:bodyPr wrap="square" lIns="0" tIns="0" rIns="0" bIns="0" anchor="ctr">
            <a:spAutoFit/>
          </a:bodyPr>
          <a:lstStyle/>
          <a:p>
            <a:pPr defTabSz="912813">
              <a:spcBef>
                <a:spcPct val="50000"/>
              </a:spcBef>
            </a:pPr>
            <a:r>
              <a:rPr lang="zh-CN" altLang="en-US" sz="2000" b="1" dirty="0" smtClean="0">
                <a:latin typeface="微软雅黑" pitchFamily="34" charset="-122"/>
                <a:ea typeface="微软雅黑" pitchFamily="34" charset="-122"/>
              </a:rPr>
              <a:t>长期，</a:t>
            </a:r>
            <a:r>
              <a:rPr lang="zh-CN" altLang="en-US" sz="2000" b="1" dirty="0" smtClean="0">
                <a:solidFill>
                  <a:srgbClr val="FF0000"/>
                </a:solidFill>
                <a:latin typeface="微软雅黑" pitchFamily="34" charset="-122"/>
                <a:ea typeface="微软雅黑" pitchFamily="34" charset="-122"/>
              </a:rPr>
              <a:t>甚至终生</a:t>
            </a:r>
            <a:endParaRPr lang="zh-CN" altLang="en-US" sz="2000" b="1" dirty="0">
              <a:solidFill>
                <a:srgbClr val="FF0000"/>
              </a:solidFill>
              <a:latin typeface="微软雅黑" pitchFamily="34" charset="-122"/>
              <a:ea typeface="微软雅黑" pitchFamily="34" charset="-122"/>
            </a:endParaRPr>
          </a:p>
        </p:txBody>
      </p:sp>
      <p:cxnSp>
        <p:nvCxnSpPr>
          <p:cNvPr id="13" name="直接连接符 12"/>
          <p:cNvCxnSpPr/>
          <p:nvPr/>
        </p:nvCxnSpPr>
        <p:spPr>
          <a:xfrm>
            <a:off x="4143372" y="3000372"/>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85852" y="3214686"/>
            <a:ext cx="928694"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AutoShape 3"/>
          <p:cNvSpPr>
            <a:spLocks noChangeArrowheads="1"/>
          </p:cNvSpPr>
          <p:nvPr/>
        </p:nvSpPr>
        <p:spPr bwMode="auto">
          <a:xfrm>
            <a:off x="4343400" y="3276600"/>
            <a:ext cx="609600" cy="685800"/>
          </a:xfrm>
          <a:prstGeom prst="rightArrow">
            <a:avLst>
              <a:gd name="adj1" fmla="val 46667"/>
              <a:gd name="adj2" fmla="val 20833"/>
            </a:avLst>
          </a:prstGeom>
          <a:solidFill>
            <a:srgbClr val="FF000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0724" name="Text Box 4"/>
          <p:cNvSpPr txBox="1">
            <a:spLocks noChangeArrowheads="1"/>
          </p:cNvSpPr>
          <p:nvPr/>
        </p:nvSpPr>
        <p:spPr bwMode="auto">
          <a:xfrm>
            <a:off x="5033963" y="1828800"/>
            <a:ext cx="2895600" cy="369332"/>
          </a:xfrm>
          <a:prstGeom prst="rect">
            <a:avLst/>
          </a:prstGeom>
          <a:noFill/>
          <a:ln w="9525">
            <a:noFill/>
            <a:miter lim="800000"/>
            <a:headEnd/>
            <a:tailEnd/>
          </a:ln>
        </p:spPr>
        <p:txBody>
          <a:bodyPr>
            <a:spAutoFit/>
          </a:bodyPr>
          <a:lstStyle/>
          <a:p>
            <a:pPr>
              <a:spcBef>
                <a:spcPct val="50000"/>
              </a:spcBef>
            </a:pPr>
            <a:r>
              <a:rPr lang="zh-CN" altLang="en-US" b="1" dirty="0">
                <a:latin typeface="微软雅黑" pitchFamily="34" charset="-122"/>
                <a:ea typeface="微软雅黑" pitchFamily="34" charset="-122"/>
              </a:rPr>
              <a:t>卒中患者十年复发率</a:t>
            </a:r>
          </a:p>
        </p:txBody>
      </p:sp>
      <p:sp>
        <p:nvSpPr>
          <p:cNvPr id="30725" name="Rectangle 5"/>
          <p:cNvSpPr>
            <a:spLocks noChangeArrowheads="1"/>
          </p:cNvSpPr>
          <p:nvPr/>
        </p:nvSpPr>
        <p:spPr bwMode="auto">
          <a:xfrm>
            <a:off x="5054600" y="1676400"/>
            <a:ext cx="3581400" cy="4191000"/>
          </a:xfrm>
          <a:prstGeom prst="rect">
            <a:avLst/>
          </a:prstGeom>
          <a:noFill/>
          <a:ln w="19050">
            <a:solidFill>
              <a:srgbClr val="275777"/>
            </a:solidFill>
            <a:miter lim="800000"/>
            <a:headEnd/>
            <a:tailEnd/>
          </a:ln>
        </p:spPr>
        <p:txBody>
          <a:bodyPr wrap="none" anchor="ctr"/>
          <a:lstStyle/>
          <a:p>
            <a:endParaRPr lang="zh-CN" altLang="zh-CN">
              <a:solidFill>
                <a:srgbClr val="19354E"/>
              </a:solidFill>
              <a:latin typeface="微软雅黑" pitchFamily="34" charset="-122"/>
              <a:ea typeface="微软雅黑" pitchFamily="34" charset="-122"/>
              <a:cs typeface="方正粗圆简体"/>
            </a:endParaRPr>
          </a:p>
        </p:txBody>
      </p:sp>
      <p:sp>
        <p:nvSpPr>
          <p:cNvPr id="30726" name="Line 6"/>
          <p:cNvSpPr>
            <a:spLocks noChangeShapeType="1"/>
          </p:cNvSpPr>
          <p:nvPr/>
        </p:nvSpPr>
        <p:spPr bwMode="auto">
          <a:xfrm>
            <a:off x="5054600" y="2286000"/>
            <a:ext cx="3581400" cy="0"/>
          </a:xfrm>
          <a:prstGeom prst="line">
            <a:avLst/>
          </a:prstGeom>
          <a:noFill/>
          <a:ln w="19050">
            <a:solidFill>
              <a:srgbClr val="275777"/>
            </a:solidFill>
            <a:round/>
            <a:headEnd/>
            <a:tailEnd/>
          </a:ln>
        </p:spPr>
        <p:txBody>
          <a:bodyPr wrap="none" anchor="ctr"/>
          <a:lstStyle/>
          <a:p>
            <a:endParaRPr lang="zh-CN" altLang="en-US">
              <a:latin typeface="微软雅黑" pitchFamily="34" charset="-122"/>
              <a:ea typeface="微软雅黑" pitchFamily="34" charset="-122"/>
            </a:endParaRPr>
          </a:p>
        </p:txBody>
      </p:sp>
      <p:sp>
        <p:nvSpPr>
          <p:cNvPr id="30727" name="Line 7"/>
          <p:cNvSpPr>
            <a:spLocks noChangeShapeType="1"/>
          </p:cNvSpPr>
          <p:nvPr/>
        </p:nvSpPr>
        <p:spPr bwMode="auto">
          <a:xfrm>
            <a:off x="5435600" y="4876800"/>
            <a:ext cx="2895600" cy="0"/>
          </a:xfrm>
          <a:prstGeom prst="line">
            <a:avLst/>
          </a:prstGeom>
          <a:noFill/>
          <a:ln w="28575">
            <a:solidFill>
              <a:srgbClr val="275777"/>
            </a:solidFill>
            <a:round/>
            <a:headEnd/>
            <a:tailEnd/>
          </a:ln>
        </p:spPr>
        <p:txBody>
          <a:bodyPr/>
          <a:lstStyle/>
          <a:p>
            <a:endParaRPr lang="zh-CN" altLang="en-US">
              <a:latin typeface="微软雅黑" pitchFamily="34" charset="-122"/>
              <a:ea typeface="微软雅黑" pitchFamily="34" charset="-122"/>
            </a:endParaRPr>
          </a:p>
        </p:txBody>
      </p:sp>
      <p:sp>
        <p:nvSpPr>
          <p:cNvPr id="30728" name="Rectangle 13"/>
          <p:cNvSpPr>
            <a:spLocks noChangeArrowheads="1"/>
          </p:cNvSpPr>
          <p:nvPr/>
        </p:nvSpPr>
        <p:spPr bwMode="auto">
          <a:xfrm>
            <a:off x="6934200" y="3911600"/>
            <a:ext cx="676275" cy="952500"/>
          </a:xfrm>
          <a:prstGeom prst="rect">
            <a:avLst/>
          </a:prstGeom>
          <a:gradFill rotWithShape="1">
            <a:gsLst>
              <a:gs pos="0">
                <a:srgbClr val="214565"/>
              </a:gs>
              <a:gs pos="100000">
                <a:srgbClr val="0F202F"/>
              </a:gs>
            </a:gsLst>
            <a:lin ang="0" scaled="1"/>
          </a:gradFill>
          <a:ln w="9525">
            <a:noFill/>
            <a:miter lim="800000"/>
            <a:headEnd/>
            <a:tailEnd/>
          </a:ln>
        </p:spPr>
        <p:txBody>
          <a:bodyPr/>
          <a:lstStyle/>
          <a:p>
            <a:endParaRPr lang="zh-CN" altLang="en-US" sz="2000">
              <a:latin typeface="微软雅黑" pitchFamily="34" charset="-122"/>
              <a:ea typeface="微软雅黑" pitchFamily="34" charset="-122"/>
              <a:cs typeface="Arial Unicode MS" pitchFamily="34" charset="-122"/>
            </a:endParaRPr>
          </a:p>
        </p:txBody>
      </p:sp>
      <p:sp>
        <p:nvSpPr>
          <p:cNvPr id="30729" name="Rectangle 14"/>
          <p:cNvSpPr>
            <a:spLocks noChangeArrowheads="1"/>
          </p:cNvSpPr>
          <p:nvPr/>
        </p:nvSpPr>
        <p:spPr bwMode="auto">
          <a:xfrm>
            <a:off x="5816600" y="3911600"/>
            <a:ext cx="676275" cy="952500"/>
          </a:xfrm>
          <a:prstGeom prst="rect">
            <a:avLst/>
          </a:prstGeom>
          <a:noFill/>
          <a:ln w="9525">
            <a:noFill/>
            <a:miter lim="800000"/>
            <a:headEnd/>
            <a:tailEnd/>
          </a:ln>
        </p:spPr>
        <p:txBody>
          <a:bodyPr/>
          <a:lstStyle/>
          <a:p>
            <a:endParaRPr lang="zh-CN" altLang="en-US" sz="2000">
              <a:latin typeface="微软雅黑" pitchFamily="34" charset="-122"/>
              <a:ea typeface="微软雅黑" pitchFamily="34" charset="-122"/>
              <a:cs typeface="Arial Unicode MS" pitchFamily="34" charset="-122"/>
            </a:endParaRPr>
          </a:p>
        </p:txBody>
      </p:sp>
      <p:sp>
        <p:nvSpPr>
          <p:cNvPr id="30730" name="Rectangle 16"/>
          <p:cNvSpPr>
            <a:spLocks noChangeArrowheads="1"/>
          </p:cNvSpPr>
          <p:nvPr/>
        </p:nvSpPr>
        <p:spPr bwMode="auto">
          <a:xfrm>
            <a:off x="5867400" y="2730500"/>
            <a:ext cx="666750" cy="2133600"/>
          </a:xfrm>
          <a:prstGeom prst="rect">
            <a:avLst/>
          </a:prstGeom>
          <a:gradFill rotWithShape="1">
            <a:gsLst>
              <a:gs pos="0">
                <a:srgbClr val="F10101"/>
              </a:gs>
              <a:gs pos="100000">
                <a:srgbClr val="700000"/>
              </a:gs>
            </a:gsLst>
            <a:lin ang="0" scaled="1"/>
          </a:gradFill>
          <a:ln w="9525" algn="ctr">
            <a:noFill/>
            <a:miter lim="800000"/>
            <a:headEnd/>
            <a:tailEnd/>
          </a:ln>
        </p:spPr>
        <p:txBody>
          <a:bodyPr wrap="none" anchor="ctr"/>
          <a:lstStyle/>
          <a:p>
            <a:endParaRPr lang="zh-CN" altLang="en-US" sz="2000">
              <a:latin typeface="微软雅黑" pitchFamily="34" charset="-122"/>
              <a:ea typeface="微软雅黑" pitchFamily="34" charset="-122"/>
              <a:cs typeface="Arial Unicode MS" pitchFamily="34" charset="-122"/>
            </a:endParaRPr>
          </a:p>
        </p:txBody>
      </p:sp>
      <p:sp>
        <p:nvSpPr>
          <p:cNvPr id="31755" name="Rectangle 30"/>
          <p:cNvSpPr>
            <a:spLocks noChangeArrowheads="1"/>
          </p:cNvSpPr>
          <p:nvPr/>
        </p:nvSpPr>
        <p:spPr bwMode="auto">
          <a:xfrm>
            <a:off x="6975475" y="4038600"/>
            <a:ext cx="525463" cy="276225"/>
          </a:xfrm>
          <a:prstGeom prst="rect">
            <a:avLst/>
          </a:prstGeom>
          <a:noFill/>
          <a:ln w="9525">
            <a:noFill/>
            <a:miter lim="800000"/>
            <a:headEnd/>
            <a:tailEnd/>
          </a:ln>
        </p:spPr>
        <p:txBody>
          <a:bodyPr wrap="none" lIns="0" tIns="0" rIns="0" bIns="0">
            <a:spAutoFit/>
          </a:bodyPr>
          <a:lstStyle/>
          <a:p>
            <a:pPr>
              <a:defRPr/>
            </a:pPr>
            <a:r>
              <a:rPr lang="en-US" altLang="zh-CN" dirty="0">
                <a:solidFill>
                  <a:schemeClr val="bg1"/>
                </a:solidFill>
                <a:latin typeface="微软雅黑" pitchFamily="34" charset="-122"/>
                <a:ea typeface="微软雅黑" pitchFamily="34" charset="-122"/>
              </a:rPr>
              <a:t>7.5%</a:t>
            </a:r>
          </a:p>
        </p:txBody>
      </p:sp>
      <p:sp>
        <p:nvSpPr>
          <p:cNvPr id="31756" name="Rectangle 32"/>
          <p:cNvSpPr>
            <a:spLocks noChangeArrowheads="1"/>
          </p:cNvSpPr>
          <p:nvPr/>
        </p:nvSpPr>
        <p:spPr bwMode="auto">
          <a:xfrm>
            <a:off x="5868988" y="3143250"/>
            <a:ext cx="665247" cy="276999"/>
          </a:xfrm>
          <a:prstGeom prst="rect">
            <a:avLst/>
          </a:prstGeom>
          <a:noFill/>
          <a:ln w="9525">
            <a:noFill/>
            <a:miter lim="800000"/>
            <a:headEnd/>
            <a:tailEnd/>
          </a:ln>
        </p:spPr>
        <p:txBody>
          <a:bodyPr wrap="none" lIns="0" tIns="0" rIns="0" bIns="0">
            <a:spAutoFit/>
          </a:bodyPr>
          <a:lstStyle/>
          <a:p>
            <a:pPr>
              <a:defRPr/>
            </a:pPr>
            <a:r>
              <a:rPr lang="en-US" altLang="zh-CN" dirty="0">
                <a:solidFill>
                  <a:schemeClr val="bg1"/>
                </a:solidFill>
                <a:latin typeface="微软雅黑" pitchFamily="34" charset="-122"/>
                <a:ea typeface="微软雅黑" pitchFamily="34" charset="-122"/>
              </a:rPr>
              <a:t>16.3%</a:t>
            </a:r>
          </a:p>
        </p:txBody>
      </p:sp>
      <p:sp>
        <p:nvSpPr>
          <p:cNvPr id="30733" name="Text Box 13"/>
          <p:cNvSpPr txBox="1">
            <a:spLocks noChangeArrowheads="1"/>
          </p:cNvSpPr>
          <p:nvPr/>
        </p:nvSpPr>
        <p:spPr bwMode="auto">
          <a:xfrm>
            <a:off x="6781800" y="4876800"/>
            <a:ext cx="990600" cy="307777"/>
          </a:xfrm>
          <a:prstGeom prst="rect">
            <a:avLst/>
          </a:prstGeom>
          <a:noFill/>
          <a:ln w="9525">
            <a:noFill/>
            <a:miter lim="800000"/>
            <a:headEnd/>
            <a:tailEnd/>
          </a:ln>
        </p:spPr>
        <p:txBody>
          <a:bodyPr>
            <a:spAutoFit/>
          </a:bodyPr>
          <a:lstStyle/>
          <a:p>
            <a:pPr>
              <a:spcBef>
                <a:spcPct val="50000"/>
              </a:spcBef>
            </a:pPr>
            <a:r>
              <a:rPr lang="zh-CN" altLang="en-US" sz="1400" dirty="0">
                <a:latin typeface="微软雅黑" pitchFamily="34" charset="-122"/>
                <a:ea typeface="微软雅黑" pitchFamily="34" charset="-122"/>
              </a:rPr>
              <a:t>他汀组</a:t>
            </a:r>
          </a:p>
        </p:txBody>
      </p:sp>
      <p:sp>
        <p:nvSpPr>
          <p:cNvPr id="30734" name="Text Box 14"/>
          <p:cNvSpPr txBox="1">
            <a:spLocks noChangeArrowheads="1"/>
          </p:cNvSpPr>
          <p:nvPr/>
        </p:nvSpPr>
        <p:spPr bwMode="auto">
          <a:xfrm>
            <a:off x="5715000" y="4876800"/>
            <a:ext cx="990600" cy="307777"/>
          </a:xfrm>
          <a:prstGeom prst="rect">
            <a:avLst/>
          </a:prstGeom>
          <a:noFill/>
          <a:ln w="9525">
            <a:noFill/>
            <a:miter lim="800000"/>
            <a:headEnd/>
            <a:tailEnd/>
          </a:ln>
        </p:spPr>
        <p:txBody>
          <a:bodyPr>
            <a:spAutoFit/>
          </a:bodyPr>
          <a:lstStyle/>
          <a:p>
            <a:pPr>
              <a:spcBef>
                <a:spcPct val="50000"/>
              </a:spcBef>
            </a:pPr>
            <a:r>
              <a:rPr lang="zh-CN" altLang="en-US" sz="1400">
                <a:latin typeface="微软雅黑" pitchFamily="34" charset="-122"/>
                <a:ea typeface="微软雅黑" pitchFamily="34" charset="-122"/>
              </a:rPr>
              <a:t>对照组</a:t>
            </a:r>
          </a:p>
        </p:txBody>
      </p:sp>
      <p:sp>
        <p:nvSpPr>
          <p:cNvPr id="30735" name="Text Box 15"/>
          <p:cNvSpPr txBox="1">
            <a:spLocks noChangeArrowheads="1"/>
          </p:cNvSpPr>
          <p:nvPr/>
        </p:nvSpPr>
        <p:spPr bwMode="auto">
          <a:xfrm>
            <a:off x="7429520" y="2357430"/>
            <a:ext cx="1524000" cy="338554"/>
          </a:xfrm>
          <a:prstGeom prst="rect">
            <a:avLst/>
          </a:prstGeom>
          <a:noFill/>
          <a:ln w="9525">
            <a:noFill/>
            <a:miter lim="800000"/>
            <a:headEnd/>
            <a:tailEnd/>
          </a:ln>
        </p:spPr>
        <p:txBody>
          <a:bodyPr>
            <a:spAutoFit/>
          </a:bodyPr>
          <a:lstStyle/>
          <a:p>
            <a:pPr>
              <a:spcBef>
                <a:spcPct val="50000"/>
              </a:spcBef>
            </a:pPr>
            <a:r>
              <a:rPr lang="en-US" altLang="zh-CN" sz="1600" i="1" dirty="0" smtClean="0">
                <a:latin typeface="Times New Roman" pitchFamily="18" charset="0"/>
                <a:ea typeface="微软雅黑" pitchFamily="34" charset="-122"/>
                <a:cs typeface="Times New Roman" pitchFamily="18" charset="0"/>
              </a:rPr>
              <a:t>P=0.002</a:t>
            </a:r>
            <a:endParaRPr lang="zh-CN" altLang="en-US" sz="1600" i="1" dirty="0">
              <a:latin typeface="Times New Roman" pitchFamily="18" charset="0"/>
              <a:ea typeface="微软雅黑" pitchFamily="34" charset="-122"/>
              <a:cs typeface="Times New Roman" pitchFamily="18" charset="0"/>
            </a:endParaRPr>
          </a:p>
        </p:txBody>
      </p:sp>
      <p:grpSp>
        <p:nvGrpSpPr>
          <p:cNvPr id="23" name="组合 22"/>
          <p:cNvGrpSpPr/>
          <p:nvPr/>
        </p:nvGrpSpPr>
        <p:grpSpPr>
          <a:xfrm>
            <a:off x="7035800" y="2755900"/>
            <a:ext cx="1117600" cy="1143000"/>
            <a:chOff x="7035800" y="2755900"/>
            <a:chExt cx="1117600" cy="1143000"/>
          </a:xfrm>
        </p:grpSpPr>
        <p:sp>
          <p:nvSpPr>
            <p:cNvPr id="499728" name="AutoShape 16"/>
            <p:cNvSpPr>
              <a:spLocks noChangeArrowheads="1"/>
            </p:cNvSpPr>
            <p:nvPr/>
          </p:nvSpPr>
          <p:spPr bwMode="auto">
            <a:xfrm>
              <a:off x="7035800" y="2755900"/>
              <a:ext cx="457200" cy="1143000"/>
            </a:xfrm>
            <a:prstGeom prst="downArrow">
              <a:avLst>
                <a:gd name="adj1" fmla="val 48611"/>
                <a:gd name="adj2" fmla="val 56944"/>
              </a:avLst>
            </a:prstGeom>
            <a:solidFill>
              <a:srgbClr val="FF0000"/>
            </a:solidFill>
            <a:ln w="9525">
              <a:noFill/>
              <a:miter lim="800000"/>
              <a:headEnd/>
              <a:tailEnd/>
            </a:ln>
          </p:spPr>
          <p:txBody>
            <a:bodyPr vert="eaVert" wrap="none" anchor="ctr"/>
            <a:lstStyle/>
            <a:p>
              <a:endParaRPr lang="zh-CN" altLang="en-US">
                <a:latin typeface="微软雅黑" pitchFamily="34" charset="-122"/>
                <a:ea typeface="微软雅黑" pitchFamily="34" charset="-122"/>
              </a:endParaRPr>
            </a:p>
          </p:txBody>
        </p:sp>
        <p:sp>
          <p:nvSpPr>
            <p:cNvPr id="499729" name="Text Box 17"/>
            <p:cNvSpPr txBox="1">
              <a:spLocks noChangeArrowheads="1"/>
            </p:cNvSpPr>
            <p:nvPr/>
          </p:nvSpPr>
          <p:spPr bwMode="auto">
            <a:xfrm>
              <a:off x="7315200" y="2933700"/>
              <a:ext cx="838200" cy="396875"/>
            </a:xfrm>
            <a:prstGeom prst="rect">
              <a:avLst/>
            </a:prstGeom>
            <a:noFill/>
            <a:ln w="9525">
              <a:noFill/>
              <a:miter lim="800000"/>
              <a:headEnd/>
              <a:tailEnd/>
            </a:ln>
          </p:spPr>
          <p:txBody>
            <a:bodyPr>
              <a:spAutoFit/>
            </a:bodyPr>
            <a:lstStyle/>
            <a:p>
              <a:pPr>
                <a:spcBef>
                  <a:spcPct val="50000"/>
                </a:spcBef>
                <a:defRPr/>
              </a:pPr>
              <a:r>
                <a:rPr lang="en-US" altLang="zh-CN" sz="2000" dirty="0">
                  <a:solidFill>
                    <a:srgbClr val="FF0000"/>
                  </a:solidFill>
                  <a:latin typeface="微软雅黑" pitchFamily="34" charset="-122"/>
                  <a:ea typeface="微软雅黑" pitchFamily="34" charset="-122"/>
                  <a:cs typeface="方正粗圆简体"/>
                </a:rPr>
                <a:t>35%</a:t>
              </a:r>
            </a:p>
          </p:txBody>
        </p:sp>
      </p:grpSp>
      <p:sp>
        <p:nvSpPr>
          <p:cNvPr id="31762" name="Line 18"/>
          <p:cNvSpPr>
            <a:spLocks noChangeShapeType="1"/>
          </p:cNvSpPr>
          <p:nvPr/>
        </p:nvSpPr>
        <p:spPr bwMode="auto">
          <a:xfrm>
            <a:off x="6553200" y="2743200"/>
            <a:ext cx="1143000" cy="0"/>
          </a:xfrm>
          <a:prstGeom prst="line">
            <a:avLst/>
          </a:prstGeom>
          <a:noFill/>
          <a:ln w="12700">
            <a:solidFill>
              <a:srgbClr val="275777"/>
            </a:solidFill>
            <a:prstDash val="dash"/>
            <a:round/>
            <a:headEnd/>
            <a:tailEnd/>
          </a:ln>
        </p:spPr>
        <p:txBody>
          <a:bodyPr/>
          <a:lstStyle/>
          <a:p>
            <a:pPr>
              <a:defRPr/>
            </a:pPr>
            <a:endParaRPr lang="zh-CN" altLang="en-US">
              <a:latin typeface="微软雅黑" pitchFamily="34" charset="-122"/>
              <a:ea typeface="微软雅黑" pitchFamily="34" charset="-122"/>
            </a:endParaRPr>
          </a:p>
        </p:txBody>
      </p:sp>
      <p:sp>
        <p:nvSpPr>
          <p:cNvPr id="30739" name="Rectangle 19"/>
          <p:cNvSpPr>
            <a:spLocks noChangeArrowheads="1"/>
          </p:cNvSpPr>
          <p:nvPr/>
        </p:nvSpPr>
        <p:spPr bwMode="auto">
          <a:xfrm>
            <a:off x="685800" y="1676400"/>
            <a:ext cx="3581400" cy="4191000"/>
          </a:xfrm>
          <a:prstGeom prst="rect">
            <a:avLst/>
          </a:prstGeom>
          <a:noFill/>
          <a:ln w="19050">
            <a:solidFill>
              <a:srgbClr val="275777"/>
            </a:solidFill>
            <a:miter lim="800000"/>
            <a:headEnd/>
            <a:tailEnd/>
          </a:ln>
        </p:spPr>
        <p:txBody>
          <a:bodyPr wrap="none" anchor="ctr"/>
          <a:lstStyle/>
          <a:p>
            <a:endParaRPr lang="zh-CN" altLang="zh-CN">
              <a:solidFill>
                <a:srgbClr val="19354E"/>
              </a:solidFill>
              <a:latin typeface="微软雅黑" pitchFamily="34" charset="-122"/>
              <a:ea typeface="微软雅黑" pitchFamily="34" charset="-122"/>
              <a:cs typeface="方正粗圆简体"/>
            </a:endParaRPr>
          </a:p>
        </p:txBody>
      </p:sp>
      <p:sp>
        <p:nvSpPr>
          <p:cNvPr id="30740" name="Text Box 20"/>
          <p:cNvSpPr txBox="1">
            <a:spLocks noChangeArrowheads="1"/>
          </p:cNvSpPr>
          <p:nvPr/>
        </p:nvSpPr>
        <p:spPr bwMode="auto">
          <a:xfrm>
            <a:off x="6553200" y="6357958"/>
            <a:ext cx="2514600" cy="274637"/>
          </a:xfrm>
          <a:prstGeom prst="rect">
            <a:avLst/>
          </a:prstGeom>
          <a:noFill/>
          <a:ln w="9525">
            <a:noFill/>
            <a:miter lim="800000"/>
            <a:headEnd/>
            <a:tailEnd/>
          </a:ln>
        </p:spPr>
        <p:txBody>
          <a:bodyPr>
            <a:spAutoFit/>
          </a:bodyPr>
          <a:lstStyle/>
          <a:p>
            <a:pPr>
              <a:spcBef>
                <a:spcPct val="50000"/>
              </a:spcBef>
            </a:pPr>
            <a:r>
              <a:rPr lang="en-US" altLang="zh-CN" sz="1200" dirty="0">
                <a:latin typeface="Times New Roman" pitchFamily="18" charset="0"/>
                <a:ea typeface="微软雅黑" pitchFamily="34" charset="-122"/>
                <a:cs typeface="Times New Roman" pitchFamily="18" charset="0"/>
              </a:rPr>
              <a:t>Neurology. 2009;72:1816-1822</a:t>
            </a:r>
          </a:p>
        </p:txBody>
      </p:sp>
      <p:pic>
        <p:nvPicPr>
          <p:cNvPr id="30741" name="Picture 21" descr="01"/>
          <p:cNvPicPr>
            <a:picLocks noChangeAspect="1" noChangeArrowheads="1"/>
          </p:cNvPicPr>
          <p:nvPr/>
        </p:nvPicPr>
        <p:blipFill>
          <a:blip r:embed="rId3" cstate="print"/>
          <a:srcRect/>
          <a:stretch>
            <a:fillRect/>
          </a:stretch>
        </p:blipFill>
        <p:spPr bwMode="auto">
          <a:xfrm>
            <a:off x="817563" y="1828800"/>
            <a:ext cx="3221037" cy="3886200"/>
          </a:xfrm>
          <a:prstGeom prst="rect">
            <a:avLst/>
          </a:prstGeom>
          <a:noFill/>
          <a:ln w="9525">
            <a:noFill/>
            <a:miter lim="800000"/>
            <a:headEnd/>
            <a:tailEnd/>
          </a:ln>
        </p:spPr>
      </p:pic>
      <p:sp>
        <p:nvSpPr>
          <p:cNvPr id="22" name="TextBox 21"/>
          <p:cNvSpPr txBox="1"/>
          <p:nvPr/>
        </p:nvSpPr>
        <p:spPr>
          <a:xfrm>
            <a:off x="9288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持续服用他汀十年，再发卒中风险更低</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descr="14"/>
          <p:cNvPicPr>
            <a:picLocks noChangeAspect="1" noChangeArrowheads="1"/>
          </p:cNvPicPr>
          <p:nvPr/>
        </p:nvPicPr>
        <p:blipFill>
          <a:blip r:embed="rId3" cstate="print"/>
          <a:srcRect l="31094" t="53185" b="-70"/>
          <a:stretch>
            <a:fillRect/>
          </a:stretch>
        </p:blipFill>
        <p:spPr bwMode="auto">
          <a:xfrm>
            <a:off x="4963252" y="4725988"/>
            <a:ext cx="4179161" cy="2132012"/>
          </a:xfrm>
          <a:prstGeom prst="rect">
            <a:avLst/>
          </a:prstGeom>
          <a:noFill/>
          <a:ln w="9525">
            <a:noFill/>
            <a:miter lim="800000"/>
            <a:headEnd/>
            <a:tailEnd/>
          </a:ln>
        </p:spPr>
      </p:pic>
      <p:sp>
        <p:nvSpPr>
          <p:cNvPr id="3" name="TextBox 2"/>
          <p:cNvSpPr txBox="1"/>
          <p:nvPr/>
        </p:nvSpPr>
        <p:spPr>
          <a:xfrm>
            <a:off x="928662" y="262389"/>
            <a:ext cx="7214400" cy="583200"/>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defRPr/>
            </a:pPr>
            <a:r>
              <a:rPr lang="zh-CN" altLang="en-US" sz="3200" b="1" dirty="0" smtClean="0">
                <a:solidFill>
                  <a:srgbClr val="FFFF00"/>
                </a:solidFill>
                <a:latin typeface="微软雅黑" pitchFamily="34" charset="-122"/>
                <a:ea typeface="微软雅黑" pitchFamily="34" charset="-122"/>
              </a:rPr>
              <a:t>血脂异常诊断</a:t>
            </a:r>
          </a:p>
        </p:txBody>
      </p:sp>
      <p:sp>
        <p:nvSpPr>
          <p:cNvPr id="346114" name="Text Box 2"/>
          <p:cNvSpPr txBox="1">
            <a:spLocks noChangeArrowheads="1"/>
          </p:cNvSpPr>
          <p:nvPr/>
        </p:nvSpPr>
        <p:spPr bwMode="auto">
          <a:xfrm>
            <a:off x="972491" y="1428311"/>
            <a:ext cx="7559949" cy="3000821"/>
          </a:xfrm>
          <a:prstGeom prst="rect">
            <a:avLst/>
          </a:prstGeom>
          <a:noFill/>
          <a:ln w="25400">
            <a:noFill/>
            <a:miter lim="800000"/>
            <a:headEnd type="none" w="sm" len="sm"/>
            <a:tailEnd type="none" w="sm" len="sm"/>
          </a:ln>
          <a:effectLst/>
        </p:spPr>
        <p:txBody>
          <a:bodyPr>
            <a:spAutoFit/>
          </a:bodyPr>
          <a:lstStyle/>
          <a:p>
            <a:pPr eaLnBrk="0" hangingPunct="0">
              <a:buClr>
                <a:srgbClr val="333399"/>
              </a:buClr>
              <a:buSzPct val="95000"/>
              <a:buFont typeface="Wingdings" pitchFamily="2" charset="2"/>
              <a:buNone/>
              <a:defRPr/>
            </a:pPr>
            <a:r>
              <a:rPr kumimoji="0" lang="zh-CN" altLang="en-US" dirty="0">
                <a:latin typeface="微软雅黑" pitchFamily="34" charset="-122"/>
                <a:ea typeface="微软雅黑" pitchFamily="34" charset="-122"/>
              </a:rPr>
              <a:t>哪些可考虑作为血脂检查的对象？</a:t>
            </a:r>
          </a:p>
          <a:p>
            <a:pPr eaLnBrk="0" hangingPunct="0">
              <a:lnSpc>
                <a:spcPct val="125000"/>
              </a:lnSpc>
              <a:buClr>
                <a:schemeClr val="tx1"/>
              </a:buClr>
              <a:buSzPct val="95000"/>
              <a:buFont typeface="Wingdings" pitchFamily="2" charset="2"/>
              <a:buChar char="Ø"/>
              <a:defRPr/>
            </a:pPr>
            <a:r>
              <a:rPr kumimoji="0" lang="zh-CN" altLang="en-US" dirty="0">
                <a:effectLst>
                  <a:outerShdw blurRad="38100" dist="38100" dir="2700000" algn="tl">
                    <a:srgbClr val="000000"/>
                  </a:outerShdw>
                </a:effectLst>
                <a:latin typeface="微软雅黑" pitchFamily="34" charset="-122"/>
                <a:ea typeface="微软雅黑" pitchFamily="34" charset="-122"/>
              </a:rPr>
              <a:t>     </a:t>
            </a:r>
            <a:r>
              <a:rPr kumimoji="0" lang="en-US" altLang="zh-CN" dirty="0">
                <a:latin typeface="微软雅黑" pitchFamily="34" charset="-122"/>
                <a:ea typeface="微软雅黑" pitchFamily="34" charset="-122"/>
              </a:rPr>
              <a:t>40</a:t>
            </a:r>
            <a:r>
              <a:rPr kumimoji="0" lang="zh-CN" altLang="en-US" dirty="0">
                <a:latin typeface="微软雅黑" pitchFamily="34" charset="-122"/>
                <a:ea typeface="微软雅黑" pitchFamily="34" charset="-122"/>
              </a:rPr>
              <a:t>岁以上男性</a:t>
            </a:r>
          </a:p>
          <a:p>
            <a:pPr eaLnBrk="0" hangingPunct="0">
              <a:lnSpc>
                <a:spcPct val="125000"/>
              </a:lnSpc>
              <a:buClr>
                <a:schemeClr val="tx1"/>
              </a:buClr>
              <a:buSzPct val="95000"/>
              <a:buFont typeface="Wingdings" pitchFamily="2" charset="2"/>
              <a:buChar char="Ø"/>
              <a:defRPr/>
            </a:pPr>
            <a:r>
              <a:rPr kumimoji="0" lang="zh-CN" altLang="en-US" dirty="0">
                <a:latin typeface="微软雅黑" pitchFamily="34" charset="-122"/>
                <a:ea typeface="微软雅黑" pitchFamily="34" charset="-122"/>
              </a:rPr>
              <a:t>     绝经期后女性</a:t>
            </a:r>
          </a:p>
          <a:p>
            <a:pPr eaLnBrk="0" hangingPunct="0">
              <a:lnSpc>
                <a:spcPct val="140000"/>
              </a:lnSpc>
              <a:buClr>
                <a:schemeClr val="tx1"/>
              </a:buClr>
              <a:buSzPct val="95000"/>
              <a:buFont typeface="Wingdings" pitchFamily="2" charset="2"/>
              <a:buChar char="Ø"/>
              <a:defRPr/>
            </a:pPr>
            <a:r>
              <a:rPr kumimoji="0" lang="zh-CN" altLang="en-US" dirty="0">
                <a:effectLst>
                  <a:outerShdw blurRad="38100" dist="38100" dir="2700000" algn="tl">
                    <a:srgbClr val="000000"/>
                  </a:outerShdw>
                </a:effectLst>
                <a:latin typeface="微软雅黑" pitchFamily="34" charset="-122"/>
                <a:ea typeface="微软雅黑" pitchFamily="34" charset="-122"/>
              </a:rPr>
              <a:t>     </a:t>
            </a:r>
            <a:r>
              <a:rPr kumimoji="0" lang="zh-CN" altLang="en-US" dirty="0">
                <a:latin typeface="微软雅黑" pitchFamily="34" charset="-122"/>
                <a:ea typeface="微软雅黑" pitchFamily="34" charset="-122"/>
              </a:rPr>
              <a:t>已有冠心病、脑血管病或周围</a:t>
            </a:r>
            <a:r>
              <a:rPr kumimoji="0" lang="zh-CN" altLang="en-US" dirty="0" smtClean="0">
                <a:latin typeface="微软雅黑" pitchFamily="34" charset="-122"/>
                <a:ea typeface="微软雅黑" pitchFamily="34" charset="-122"/>
              </a:rPr>
              <a:t>血管动脉粥样硬化者</a:t>
            </a:r>
            <a:endParaRPr kumimoji="0" lang="en-US" altLang="zh-CN" dirty="0" smtClean="0">
              <a:latin typeface="微软雅黑" pitchFamily="34" charset="-122"/>
              <a:ea typeface="微软雅黑" pitchFamily="34" charset="-122"/>
            </a:endParaRPr>
          </a:p>
          <a:p>
            <a:pPr eaLnBrk="0" hangingPunct="0">
              <a:lnSpc>
                <a:spcPct val="140000"/>
              </a:lnSpc>
              <a:buClr>
                <a:schemeClr val="tx1"/>
              </a:buClr>
              <a:buSzPct val="95000"/>
              <a:buFont typeface="Wingdings" pitchFamily="2" charset="2"/>
              <a:buChar char="Ø"/>
              <a:defRPr/>
            </a:pPr>
            <a:r>
              <a:rPr kumimoji="0" lang="zh-CN" altLang="en-US" dirty="0" smtClean="0">
                <a:latin typeface="微软雅黑" pitchFamily="34" charset="-122"/>
                <a:ea typeface="微软雅黑" pitchFamily="34" charset="-122"/>
              </a:rPr>
              <a:t>      高血压、糖尿病、肥胖、吸烟者</a:t>
            </a:r>
            <a:endParaRPr kumimoji="0" lang="en-US" altLang="zh-CN" dirty="0" smtClean="0">
              <a:latin typeface="微软雅黑" pitchFamily="34" charset="-122"/>
              <a:ea typeface="微软雅黑" pitchFamily="34" charset="-122"/>
            </a:endParaRPr>
          </a:p>
          <a:p>
            <a:pPr eaLnBrk="0" hangingPunct="0">
              <a:lnSpc>
                <a:spcPct val="140000"/>
              </a:lnSpc>
              <a:buClr>
                <a:schemeClr val="tx1"/>
              </a:buClr>
              <a:buSzPct val="95000"/>
              <a:buFont typeface="Wingdings" pitchFamily="2" charset="2"/>
              <a:buChar char="Ø"/>
              <a:defRPr/>
            </a:pPr>
            <a:r>
              <a:rPr lang="en-US" altLang="zh-CN" dirty="0" smtClean="0">
                <a:latin typeface="微软雅黑" pitchFamily="34" charset="-122"/>
                <a:ea typeface="微软雅黑" pitchFamily="34" charset="-122"/>
              </a:rPr>
              <a:t>      </a:t>
            </a:r>
            <a:r>
              <a:rPr kumimoji="0" lang="zh-CN" altLang="en-US" dirty="0" smtClean="0">
                <a:latin typeface="微软雅黑" pitchFamily="34" charset="-122"/>
                <a:ea typeface="微软雅黑" pitchFamily="34" charset="-122"/>
              </a:rPr>
              <a:t>有早发动脉粥样硬化家族史者</a:t>
            </a:r>
            <a:endParaRPr kumimoji="0" lang="en-US" altLang="zh-CN" dirty="0" smtClean="0">
              <a:latin typeface="微软雅黑" pitchFamily="34" charset="-122"/>
              <a:ea typeface="微软雅黑" pitchFamily="34" charset="-122"/>
            </a:endParaRPr>
          </a:p>
          <a:p>
            <a:pPr eaLnBrk="0" hangingPunct="0">
              <a:lnSpc>
                <a:spcPct val="140000"/>
              </a:lnSpc>
              <a:buClr>
                <a:schemeClr val="tx1"/>
              </a:buClr>
              <a:buSzPct val="95000"/>
              <a:buFont typeface="Wingdings" pitchFamily="2" charset="2"/>
              <a:buChar char="Ø"/>
              <a:defRPr/>
            </a:pPr>
            <a:r>
              <a:rPr lang="en-US" altLang="zh-CN" dirty="0" smtClean="0">
                <a:latin typeface="微软雅黑" pitchFamily="34" charset="-122"/>
                <a:ea typeface="微软雅黑" pitchFamily="34" charset="-122"/>
              </a:rPr>
              <a:t>      </a:t>
            </a:r>
            <a:r>
              <a:rPr kumimoji="0" lang="zh-CN" altLang="en-US" dirty="0" smtClean="0">
                <a:latin typeface="微软雅黑" pitchFamily="34" charset="-122"/>
                <a:ea typeface="微软雅黑" pitchFamily="34" charset="-122"/>
              </a:rPr>
              <a:t>有</a:t>
            </a:r>
            <a:r>
              <a:rPr kumimoji="0" lang="zh-CN" altLang="en-US" dirty="0">
                <a:latin typeface="微软雅黑" pitchFamily="34" charset="-122"/>
                <a:ea typeface="微软雅黑" pitchFamily="34" charset="-122"/>
              </a:rPr>
              <a:t>家族性高脂血症</a:t>
            </a:r>
            <a:r>
              <a:rPr kumimoji="0" lang="zh-CN" altLang="en-US" dirty="0" smtClean="0">
                <a:latin typeface="微软雅黑" pitchFamily="34" charset="-122"/>
                <a:ea typeface="微软雅黑" pitchFamily="34" charset="-122"/>
              </a:rPr>
              <a:t>者</a:t>
            </a:r>
            <a:endParaRPr kumimoji="0" lang="en-US" altLang="zh-CN" dirty="0" smtClean="0">
              <a:latin typeface="微软雅黑" pitchFamily="34" charset="-122"/>
              <a:ea typeface="微软雅黑" pitchFamily="34" charset="-122"/>
            </a:endParaRPr>
          </a:p>
          <a:p>
            <a:pPr eaLnBrk="0" hangingPunct="0">
              <a:lnSpc>
                <a:spcPct val="140000"/>
              </a:lnSpc>
              <a:buClr>
                <a:schemeClr val="tx1"/>
              </a:buClr>
              <a:buSzPct val="95000"/>
              <a:buFont typeface="Wingdings" pitchFamily="2" charset="2"/>
              <a:buChar char="Ø"/>
              <a:defRPr/>
            </a:pPr>
            <a:r>
              <a:rPr lang="en-US" altLang="zh-CN" dirty="0" smtClean="0">
                <a:latin typeface="微软雅黑" pitchFamily="34" charset="-122"/>
                <a:ea typeface="微软雅黑" pitchFamily="34" charset="-122"/>
              </a:rPr>
              <a:t>      </a:t>
            </a:r>
            <a:r>
              <a:rPr kumimoji="0" lang="zh-CN" altLang="en-US" dirty="0" smtClean="0">
                <a:latin typeface="微软雅黑" pitchFamily="34" charset="-122"/>
                <a:ea typeface="微软雅黑" pitchFamily="34" charset="-122"/>
              </a:rPr>
              <a:t>黄色瘤</a:t>
            </a:r>
            <a:r>
              <a:rPr kumimoji="0" lang="zh-CN" altLang="en-US" dirty="0">
                <a:latin typeface="微软雅黑" pitchFamily="34" charset="-122"/>
                <a:ea typeface="微软雅黑" pitchFamily="34" charset="-122"/>
              </a:rPr>
              <a:t>或黄疣者</a:t>
            </a:r>
            <a:endParaRPr kumimoji="0" lang="en-US" altLang="zh-CN" dirty="0">
              <a:latin typeface="微软雅黑" pitchFamily="34" charset="-122"/>
              <a:ea typeface="微软雅黑" pitchFamily="34" charset="-122"/>
            </a:endParaRPr>
          </a:p>
        </p:txBody>
      </p:sp>
      <p:sp>
        <p:nvSpPr>
          <p:cNvPr id="25606" name="Text Box 10"/>
          <p:cNvSpPr txBox="1">
            <a:spLocks noChangeArrowheads="1"/>
          </p:cNvSpPr>
          <p:nvPr/>
        </p:nvSpPr>
        <p:spPr bwMode="auto">
          <a:xfrm>
            <a:off x="4572000" y="3843045"/>
            <a:ext cx="3357586" cy="707886"/>
          </a:xfrm>
          <a:prstGeom prst="rect">
            <a:avLst/>
          </a:prstGeom>
          <a:solidFill>
            <a:srgbClr val="00003A"/>
          </a:solidFill>
          <a:ln w="9525" algn="ctr">
            <a:noFill/>
            <a:miter lim="800000"/>
            <a:headEnd/>
            <a:tailEnd/>
          </a:ln>
          <a:effectLst>
            <a:prstShdw prst="shdw17" dist="17961" dir="2700000">
              <a:srgbClr val="000023"/>
            </a:prstShdw>
          </a:effectLst>
        </p:spPr>
        <p:txBody>
          <a:bodyPr wrap="square">
            <a:spAutoFit/>
          </a:bodyPr>
          <a:lstStyle/>
          <a:p>
            <a:pPr algn="ctr"/>
            <a:r>
              <a:rPr lang="zh-CN" altLang="en-US" sz="2000" dirty="0">
                <a:solidFill>
                  <a:schemeClr val="bg1"/>
                </a:solidFill>
                <a:latin typeface="微软雅黑" pitchFamily="34" charset="-122"/>
                <a:ea typeface="微软雅黑" pitchFamily="34" charset="-122"/>
              </a:rPr>
              <a:t>血脂的基本检测项目</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pPr algn="ctr"/>
            <a:r>
              <a:rPr lang="en-US" altLang="zh-CN" sz="2000" dirty="0" smtClean="0">
                <a:solidFill>
                  <a:schemeClr val="bg1"/>
                </a:solidFill>
                <a:latin typeface="微软雅黑" pitchFamily="34" charset="-122"/>
                <a:ea typeface="微软雅黑" pitchFamily="34" charset="-122"/>
              </a:rPr>
              <a:t>TC</a:t>
            </a:r>
            <a:r>
              <a:rPr lang="en-US" altLang="zh-CN" sz="2000" dirty="0">
                <a:solidFill>
                  <a:schemeClr val="bg1"/>
                </a:solidFill>
                <a:latin typeface="微软雅黑" pitchFamily="34" charset="-122"/>
                <a:ea typeface="微软雅黑" pitchFamily="34" charset="-122"/>
              </a:rPr>
              <a:t>, TG, LDL-C, HDL-C</a:t>
            </a:r>
          </a:p>
        </p:txBody>
      </p:sp>
      <p:pic>
        <p:nvPicPr>
          <p:cNvPr id="25607" name="Picture 8" descr="http://www.benqhospital.com/fileupload/images/officecolumn/126403387920611765.jpg"/>
          <p:cNvPicPr>
            <a:picLocks noChangeAspect="1" noChangeArrowheads="1"/>
          </p:cNvPicPr>
          <p:nvPr/>
        </p:nvPicPr>
        <p:blipFill>
          <a:blip r:embed="rId4" cstate="print"/>
          <a:srcRect/>
          <a:stretch>
            <a:fillRect/>
          </a:stretch>
        </p:blipFill>
        <p:spPr bwMode="auto">
          <a:xfrm>
            <a:off x="285720" y="4857760"/>
            <a:ext cx="1963397" cy="84772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left)">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4"/>
                                        </p:tgtEl>
                                        <p:attrNameLst>
                                          <p:attrName>style.visibility</p:attrName>
                                        </p:attrNameLst>
                                      </p:cBhvr>
                                      <p:to>
                                        <p:strVal val="visible"/>
                                      </p:to>
                                    </p:set>
                                    <p:animEffect transition="in" filter="wipe(up)">
                                      <p:cBhvr>
                                        <p:cTn id="12" dur="5000"/>
                                        <p:tgtEl>
                                          <p:spTgt spid="3461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checkerboard(across)">
                                      <p:cBhvr>
                                        <p:cTn id="1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p:bldP spid="2560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3265488" y="6384925"/>
            <a:ext cx="5421312" cy="285750"/>
          </a:xfrm>
          <a:prstGeom prst="rect">
            <a:avLst/>
          </a:prstGeom>
          <a:noFill/>
          <a:ln w="25400">
            <a:noFill/>
            <a:miter lim="800000"/>
            <a:headEnd type="none" w="sm" len="sm"/>
            <a:tailEnd type="none" w="sm" len="sm"/>
          </a:ln>
          <a:effectLst/>
        </p:spPr>
        <p:txBody>
          <a:bodyPr lIns="91408" tIns="45705" rIns="91408" bIns="45705">
            <a:spAutoFit/>
          </a:bodyPr>
          <a:lstStyle/>
          <a:p>
            <a:pPr algn="r" defTabSz="914313">
              <a:spcBef>
                <a:spcPct val="50000"/>
              </a:spcBef>
              <a:defRPr/>
            </a:pPr>
            <a:r>
              <a:rPr lang="en-US" altLang="zh-CN" sz="1200" dirty="0">
                <a:solidFill>
                  <a:schemeClr val="tx1">
                    <a:lumMod val="95000"/>
                    <a:lumOff val="5000"/>
                  </a:schemeClr>
                </a:solidFill>
                <a:latin typeface="Times New Roman" pitchFamily="18" charset="0"/>
                <a:ea typeface="宋体" pitchFamily="2" charset="-122"/>
                <a:cs typeface="Times New Roman" pitchFamily="18" charset="0"/>
              </a:rPr>
              <a:t>Law MR. BMJ, 2003;326:1423</a:t>
            </a:r>
            <a:endParaRPr lang="en-US" altLang="zh-CN" sz="1200" dirty="0">
              <a:solidFill>
                <a:schemeClr val="tx1">
                  <a:lumMod val="95000"/>
                  <a:lumOff val="5000"/>
                </a:schemeClr>
              </a:solidFill>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
        <p:nvSpPr>
          <p:cNvPr id="29699" name="Rectangle 3"/>
          <p:cNvSpPr>
            <a:spLocks noChangeArrowheads="1"/>
          </p:cNvSpPr>
          <p:nvPr/>
        </p:nvSpPr>
        <p:spPr bwMode="auto">
          <a:xfrm>
            <a:off x="411956" y="214290"/>
            <a:ext cx="8320088" cy="1066800"/>
          </a:xfrm>
          <a:prstGeom prst="rect">
            <a:avLst/>
          </a:prstGeom>
          <a:noFill/>
          <a:ln w="9525">
            <a:noFill/>
            <a:miter lim="800000"/>
            <a:headEnd/>
            <a:tailEnd/>
          </a:ln>
        </p:spPr>
        <p:txBody>
          <a:bodyPr lIns="91408" tIns="45705" rIns="91408" bIns="45705"/>
          <a:lstStyle/>
          <a:p>
            <a:pPr algn="ctr" defTabSz="912813"/>
            <a:r>
              <a:rPr lang="zh-CN" altLang="en-US" sz="3200" b="1" dirty="0" smtClean="0">
                <a:solidFill>
                  <a:srgbClr val="FFFF00"/>
                </a:solidFill>
                <a:latin typeface="微软雅黑" pitchFamily="34" charset="-122"/>
                <a:ea typeface="微软雅黑" pitchFamily="34" charset="-122"/>
              </a:rPr>
              <a:t>长期足量他</a:t>
            </a:r>
            <a:r>
              <a:rPr lang="zh-CN" altLang="en-US" sz="3200" b="1" dirty="0">
                <a:solidFill>
                  <a:srgbClr val="FFFF00"/>
                </a:solidFill>
                <a:latin typeface="微软雅黑" pitchFamily="34" charset="-122"/>
                <a:ea typeface="微软雅黑" pitchFamily="34" charset="-122"/>
              </a:rPr>
              <a:t>汀治疗</a:t>
            </a:r>
            <a:r>
              <a:rPr lang="en-US" altLang="zh-CN" sz="3200" b="1" dirty="0">
                <a:solidFill>
                  <a:srgbClr val="FFFF00"/>
                </a:solidFill>
                <a:latin typeface="微软雅黑" pitchFamily="34" charset="-122"/>
                <a:ea typeface="微软雅黑" pitchFamily="34" charset="-122"/>
              </a:rPr>
              <a:t>--</a:t>
            </a:r>
            <a:r>
              <a:rPr lang="zh-CN" altLang="en-US" sz="3200" b="1" dirty="0">
                <a:solidFill>
                  <a:srgbClr val="FFFF00"/>
                </a:solidFill>
                <a:latin typeface="微软雅黑" pitchFamily="34" charset="-122"/>
                <a:ea typeface="微软雅黑" pitchFamily="34" charset="-122"/>
              </a:rPr>
              <a:t>给病人带来更大获益</a:t>
            </a:r>
          </a:p>
        </p:txBody>
      </p:sp>
      <p:sp>
        <p:nvSpPr>
          <p:cNvPr id="199684" name="Text Box 4"/>
          <p:cNvSpPr txBox="1">
            <a:spLocks noChangeArrowheads="1"/>
          </p:cNvSpPr>
          <p:nvPr/>
        </p:nvSpPr>
        <p:spPr bwMode="auto">
          <a:xfrm>
            <a:off x="5868988" y="1898650"/>
            <a:ext cx="2665412" cy="2092881"/>
          </a:xfrm>
          <a:prstGeom prst="rect">
            <a:avLst/>
          </a:prstGeom>
          <a:noFill/>
          <a:ln w="9525">
            <a:noFill/>
            <a:miter lim="800000"/>
            <a:headEnd/>
            <a:tailEnd/>
          </a:ln>
          <a:effectLst/>
        </p:spPr>
        <p:txBody>
          <a:bodyPr lIns="0" tIns="0" rIns="0" bIns="0" anchor="b">
            <a:spAutoFit/>
          </a:bodyPr>
          <a:lstStyle/>
          <a:p>
            <a:pPr defTabSz="914313">
              <a:spcBef>
                <a:spcPct val="50000"/>
              </a:spcBef>
              <a:defRPr/>
            </a:pPr>
            <a:r>
              <a:rPr lang="en-US" altLang="zh-CN" sz="1600" b="1" dirty="0">
                <a:latin typeface="微软雅黑" pitchFamily="34" charset="-122"/>
                <a:ea typeface="微软雅黑" pitchFamily="34" charset="-122"/>
              </a:rPr>
              <a:t>58</a:t>
            </a:r>
            <a:r>
              <a:rPr lang="zh-CN" altLang="en-US" sz="1600" b="1" dirty="0">
                <a:latin typeface="微软雅黑" pitchFamily="34" charset="-122"/>
                <a:ea typeface="微软雅黑" pitchFamily="34" charset="-122"/>
              </a:rPr>
              <a:t>项他汀临床试验（治疗者</a:t>
            </a:r>
            <a:r>
              <a:rPr lang="en-US" altLang="zh-CN" sz="1600" b="1" dirty="0">
                <a:latin typeface="微软雅黑" pitchFamily="34" charset="-122"/>
                <a:ea typeface="微软雅黑" pitchFamily="34" charset="-122"/>
              </a:rPr>
              <a:t>76359</a:t>
            </a:r>
            <a:r>
              <a:rPr lang="zh-CN" altLang="en-US" sz="1600" b="1" dirty="0">
                <a:latin typeface="微软雅黑" pitchFamily="34" charset="-122"/>
                <a:ea typeface="微软雅黑" pitchFamily="34" charset="-122"/>
              </a:rPr>
              <a:t>；安慰者</a:t>
            </a:r>
            <a:r>
              <a:rPr lang="en-US" altLang="zh-CN" sz="1600" b="1" dirty="0">
                <a:latin typeface="微软雅黑" pitchFamily="34" charset="-122"/>
                <a:ea typeface="微软雅黑" pitchFamily="34" charset="-122"/>
              </a:rPr>
              <a:t>71962</a:t>
            </a:r>
            <a:r>
              <a:rPr lang="zh-CN" altLang="en-US" sz="1600" b="1" dirty="0">
                <a:latin typeface="微软雅黑" pitchFamily="34" charset="-122"/>
                <a:ea typeface="微软雅黑" pitchFamily="34" charset="-122"/>
              </a:rPr>
              <a:t>）显示：</a:t>
            </a:r>
            <a:endParaRPr lang="en-US" altLang="zh-CN" sz="1600" b="1" dirty="0">
              <a:latin typeface="微软雅黑" pitchFamily="34" charset="-122"/>
              <a:ea typeface="微软雅黑" pitchFamily="34" charset="-122"/>
            </a:endParaRPr>
          </a:p>
          <a:p>
            <a:pPr defTabSz="914313">
              <a:spcBef>
                <a:spcPct val="50000"/>
              </a:spcBef>
              <a:defRPr/>
            </a:pPr>
            <a:endParaRPr lang="en-US" altLang="zh-CN" sz="1600" b="1" dirty="0" smtClean="0">
              <a:latin typeface="微软雅黑" pitchFamily="34" charset="-122"/>
              <a:ea typeface="微软雅黑" pitchFamily="34" charset="-122"/>
            </a:endParaRPr>
          </a:p>
          <a:p>
            <a:pPr defTabSz="914313">
              <a:spcBef>
                <a:spcPct val="50000"/>
              </a:spcBef>
              <a:defRPr/>
            </a:pPr>
            <a:endParaRPr lang="zh-CN" altLang="en-US" sz="1600" b="1" dirty="0">
              <a:latin typeface="微软雅黑" pitchFamily="34" charset="-122"/>
              <a:ea typeface="微软雅黑" pitchFamily="34" charset="-122"/>
            </a:endParaRPr>
          </a:p>
          <a:p>
            <a:pPr defTabSz="914313">
              <a:spcBef>
                <a:spcPct val="50000"/>
              </a:spcBef>
              <a:defRPr/>
            </a:pPr>
            <a:r>
              <a:rPr kumimoji="1" lang="en-US" altLang="zh-CN" sz="1600" b="1" dirty="0">
                <a:latin typeface="微软雅黑" pitchFamily="34" charset="-122"/>
                <a:ea typeface="微软雅黑" pitchFamily="34" charset="-122"/>
              </a:rPr>
              <a:t>LDL-C</a:t>
            </a:r>
            <a:r>
              <a:rPr kumimoji="1" lang="zh-CN" altLang="en-US" sz="1600" b="1" dirty="0">
                <a:latin typeface="微软雅黑" pitchFamily="34" charset="-122"/>
                <a:ea typeface="微软雅黑" pitchFamily="34" charset="-122"/>
              </a:rPr>
              <a:t>降低幅度越大，时间越长、心脏事件减少（</a:t>
            </a:r>
            <a:r>
              <a:rPr kumimoji="1" lang="en-US" altLang="zh-CN" sz="1600" b="1" dirty="0">
                <a:latin typeface="微软雅黑" pitchFamily="34" charset="-122"/>
                <a:ea typeface="微软雅黑" pitchFamily="34" charset="-122"/>
              </a:rPr>
              <a:t>%</a:t>
            </a:r>
            <a:r>
              <a:rPr kumimoji="1" lang="zh-CN" altLang="en-US" sz="1600" b="1" dirty="0">
                <a:latin typeface="微软雅黑" pitchFamily="34" charset="-122"/>
                <a:ea typeface="微软雅黑" pitchFamily="34" charset="-122"/>
              </a:rPr>
              <a:t>）越多</a:t>
            </a:r>
          </a:p>
        </p:txBody>
      </p:sp>
      <p:sp>
        <p:nvSpPr>
          <p:cNvPr id="199685" name="Text Box 5"/>
          <p:cNvSpPr txBox="1">
            <a:spLocks noChangeArrowheads="1"/>
          </p:cNvSpPr>
          <p:nvPr/>
        </p:nvSpPr>
        <p:spPr bwMode="auto">
          <a:xfrm>
            <a:off x="1143000" y="1524000"/>
            <a:ext cx="4114800" cy="369888"/>
          </a:xfrm>
          <a:prstGeom prst="rect">
            <a:avLst/>
          </a:prstGeom>
          <a:noFill/>
          <a:ln w="9525">
            <a:noFill/>
            <a:miter lim="800000"/>
            <a:headEnd/>
            <a:tailEnd/>
          </a:ln>
          <a:effectLst/>
        </p:spPr>
        <p:txBody>
          <a:bodyPr lIns="91408" tIns="45705" rIns="91408" bIns="45705">
            <a:spAutoFit/>
          </a:bodyPr>
          <a:lstStyle/>
          <a:p>
            <a:pPr defTabSz="914313">
              <a:spcBef>
                <a:spcPct val="50000"/>
              </a:spcBef>
              <a:defRPr/>
            </a:pPr>
            <a:r>
              <a:rPr lang="zh-CN" altLang="en-US" b="1" dirty="0">
                <a:latin typeface="微软雅黑" pitchFamily="34" charset="-122"/>
                <a:ea typeface="微软雅黑" pitchFamily="34" charset="-122"/>
              </a:rPr>
              <a:t>缺血性事件降低幅度</a:t>
            </a:r>
            <a:r>
              <a:rPr lang="en-US" altLang="zh-CN" b="1" dirty="0">
                <a:latin typeface="微软雅黑" pitchFamily="34" charset="-122"/>
                <a:ea typeface="微软雅黑" pitchFamily="34" charset="-122"/>
              </a:rPr>
              <a:t>(%)</a:t>
            </a:r>
          </a:p>
        </p:txBody>
      </p:sp>
      <p:pic>
        <p:nvPicPr>
          <p:cNvPr id="29702" name="Picture 6" descr="5"/>
          <p:cNvPicPr>
            <a:picLocks noChangeAspect="1" noChangeArrowheads="1"/>
          </p:cNvPicPr>
          <p:nvPr/>
        </p:nvPicPr>
        <p:blipFill>
          <a:blip r:embed="rId3" cstate="print"/>
          <a:srcRect/>
          <a:stretch>
            <a:fillRect/>
          </a:stretch>
        </p:blipFill>
        <p:spPr bwMode="auto">
          <a:xfrm>
            <a:off x="285720" y="2071678"/>
            <a:ext cx="5183188" cy="39973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血管-3"/>
          <p:cNvPicPr>
            <a:picLocks noChangeAspect="1" noChangeArrowheads="1"/>
          </p:cNvPicPr>
          <p:nvPr/>
        </p:nvPicPr>
        <p:blipFill>
          <a:blip r:embed="rId3" cstate="print">
            <a:clrChange>
              <a:clrFrom>
                <a:srgbClr val="E9532E"/>
              </a:clrFrom>
              <a:clrTo>
                <a:srgbClr val="E9532E">
                  <a:alpha val="0"/>
                </a:srgbClr>
              </a:clrTo>
            </a:clrChange>
          </a:blip>
          <a:srcRect t="36827" r="14977"/>
          <a:stretch>
            <a:fillRect/>
          </a:stretch>
        </p:blipFill>
        <p:spPr bwMode="auto">
          <a:xfrm>
            <a:off x="6013450" y="5516563"/>
            <a:ext cx="1006475" cy="982662"/>
          </a:xfrm>
          <a:prstGeom prst="rect">
            <a:avLst/>
          </a:prstGeom>
          <a:noFill/>
          <a:ln w="9525">
            <a:noFill/>
            <a:miter lim="800000"/>
            <a:headEnd/>
            <a:tailEnd/>
          </a:ln>
        </p:spPr>
      </p:pic>
      <p:sp>
        <p:nvSpPr>
          <p:cNvPr id="31747" name="Rectangle 3"/>
          <p:cNvSpPr>
            <a:spLocks noGrp="1" noChangeArrowheads="1"/>
          </p:cNvSpPr>
          <p:nvPr>
            <p:ph type="title"/>
          </p:nvPr>
        </p:nvSpPr>
        <p:spPr>
          <a:xfrm>
            <a:off x="214282" y="0"/>
            <a:ext cx="8686800" cy="1143000"/>
          </a:xfrm>
        </p:spPr>
        <p:txBody>
          <a:bodyPr/>
          <a:lstStyle/>
          <a:p>
            <a:r>
              <a:rPr lang="zh-CN" altLang="en-US" sz="3200" dirty="0" smtClean="0">
                <a:solidFill>
                  <a:srgbClr val="FFFF00"/>
                </a:solidFill>
              </a:rPr>
              <a:t>长期足量他汀，管理高危患者预防急性事件</a:t>
            </a:r>
          </a:p>
        </p:txBody>
      </p:sp>
      <p:sp>
        <p:nvSpPr>
          <p:cNvPr id="201732" name="AutoShape 4"/>
          <p:cNvSpPr>
            <a:spLocks noChangeArrowheads="1"/>
          </p:cNvSpPr>
          <p:nvPr/>
        </p:nvSpPr>
        <p:spPr bwMode="gray">
          <a:xfrm>
            <a:off x="5086350" y="2547938"/>
            <a:ext cx="2916238" cy="2881312"/>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tx1"/>
              </a:gs>
              <a:gs pos="50000">
                <a:schemeClr val="tx1">
                  <a:gamma/>
                  <a:tint val="9412"/>
                  <a:invGamma/>
                </a:schemeClr>
              </a:gs>
              <a:gs pos="100000">
                <a:schemeClr val="tx1"/>
              </a:gs>
            </a:gsLst>
            <a:lin ang="18900000" scaled="1"/>
          </a:gradFill>
          <a:ln w="9525" algn="ctr">
            <a:noFill/>
            <a:round/>
            <a:headEnd/>
            <a:tailEnd/>
          </a:ln>
          <a:effectLst/>
        </p:spPr>
        <p:txBody>
          <a:bodyPr wrap="none" lIns="82936" tIns="41468" rIns="82936" bIns="41468" anchor="ctr"/>
          <a:lstStyle/>
          <a:p>
            <a:pPr>
              <a:defRPr/>
            </a:pPr>
            <a:endParaRPr lang="zh-CN" altLang="en-US">
              <a:latin typeface="微软雅黑" pitchFamily="34" charset="-122"/>
              <a:ea typeface="微软雅黑" pitchFamily="34" charset="-122"/>
            </a:endParaRPr>
          </a:p>
        </p:txBody>
      </p:sp>
      <p:sp>
        <p:nvSpPr>
          <p:cNvPr id="31749" name="Freeform 5"/>
          <p:cNvSpPr>
            <a:spLocks/>
          </p:cNvSpPr>
          <p:nvPr/>
        </p:nvSpPr>
        <p:spPr bwMode="gray">
          <a:xfrm rot="5400000">
            <a:off x="6522244" y="2475707"/>
            <a:ext cx="1436687" cy="1460500"/>
          </a:xfrm>
          <a:custGeom>
            <a:avLst/>
            <a:gdLst>
              <a:gd name="T0" fmla="*/ 0 w 1448"/>
              <a:gd name="T1" fmla="*/ 1460500 h 1452"/>
              <a:gd name="T2" fmla="*/ 5953 w 1448"/>
              <a:gd name="T3" fmla="*/ 1327727 h 1452"/>
              <a:gd name="T4" fmla="*/ 23812 w 1448"/>
              <a:gd name="T5" fmla="*/ 1196966 h 1452"/>
              <a:gd name="T6" fmla="*/ 51594 w 1448"/>
              <a:gd name="T7" fmla="*/ 1072240 h 1452"/>
              <a:gd name="T8" fmla="*/ 89297 w 1448"/>
              <a:gd name="T9" fmla="*/ 951538 h 1452"/>
              <a:gd name="T10" fmla="*/ 138906 w 1448"/>
              <a:gd name="T11" fmla="*/ 834859 h 1452"/>
              <a:gd name="T12" fmla="*/ 196453 w 1448"/>
              <a:gd name="T13" fmla="*/ 722203 h 1452"/>
              <a:gd name="T14" fmla="*/ 261937 w 1448"/>
              <a:gd name="T15" fmla="*/ 617594 h 1452"/>
              <a:gd name="T16" fmla="*/ 337344 w 1448"/>
              <a:gd name="T17" fmla="*/ 519021 h 1452"/>
              <a:gd name="T18" fmla="*/ 420687 w 1448"/>
              <a:gd name="T19" fmla="*/ 426482 h 1452"/>
              <a:gd name="T20" fmla="*/ 511969 w 1448"/>
              <a:gd name="T21" fmla="*/ 344002 h 1452"/>
              <a:gd name="T22" fmla="*/ 607219 w 1448"/>
              <a:gd name="T23" fmla="*/ 267557 h 1452"/>
              <a:gd name="T24" fmla="*/ 712390 w 1448"/>
              <a:gd name="T25" fmla="*/ 199159 h 1452"/>
              <a:gd name="T26" fmla="*/ 821531 w 1448"/>
              <a:gd name="T27" fmla="*/ 140820 h 1452"/>
              <a:gd name="T28" fmla="*/ 934640 w 1448"/>
              <a:gd name="T29" fmla="*/ 90527 h 1452"/>
              <a:gd name="T30" fmla="*/ 1055687 w 1448"/>
              <a:gd name="T31" fmla="*/ 52304 h 1452"/>
              <a:gd name="T32" fmla="*/ 1178718 w 1448"/>
              <a:gd name="T33" fmla="*/ 22129 h 1452"/>
              <a:gd name="T34" fmla="*/ 1305718 w 1448"/>
              <a:gd name="T35" fmla="*/ 6035 h 1452"/>
              <a:gd name="T36" fmla="*/ 1436687 w 1448"/>
              <a:gd name="T37" fmla="*/ 0 h 1452"/>
              <a:gd name="T38" fmla="*/ 1436687 w 1448"/>
              <a:gd name="T39" fmla="*/ 730250 h 1452"/>
              <a:gd name="T40" fmla="*/ 1347390 w 1448"/>
              <a:gd name="T41" fmla="*/ 736285 h 1452"/>
              <a:gd name="T42" fmla="*/ 1260078 w 1448"/>
              <a:gd name="T43" fmla="*/ 752379 h 1452"/>
              <a:gd name="T44" fmla="*/ 1176734 w 1448"/>
              <a:gd name="T45" fmla="*/ 778531 h 1452"/>
              <a:gd name="T46" fmla="*/ 1099343 w 1448"/>
              <a:gd name="T47" fmla="*/ 814742 h 1452"/>
              <a:gd name="T48" fmla="*/ 1025922 w 1448"/>
              <a:gd name="T49" fmla="*/ 861011 h 1452"/>
              <a:gd name="T50" fmla="*/ 960437 w 1448"/>
              <a:gd name="T51" fmla="*/ 915327 h 1452"/>
              <a:gd name="T52" fmla="*/ 898922 w 1448"/>
              <a:gd name="T53" fmla="*/ 975678 h 1452"/>
              <a:gd name="T54" fmla="*/ 847328 w 1448"/>
              <a:gd name="T55" fmla="*/ 1044077 h 1452"/>
              <a:gd name="T56" fmla="*/ 801687 w 1448"/>
              <a:gd name="T57" fmla="*/ 1116498 h 1452"/>
              <a:gd name="T58" fmla="*/ 765968 w 1448"/>
              <a:gd name="T59" fmla="*/ 1196966 h 1452"/>
              <a:gd name="T60" fmla="*/ 740172 w 1448"/>
              <a:gd name="T61" fmla="*/ 1281458 h 1452"/>
              <a:gd name="T62" fmla="*/ 724297 w 1448"/>
              <a:gd name="T63" fmla="*/ 1367961 h 1452"/>
              <a:gd name="T64" fmla="*/ 718344 w 1448"/>
              <a:gd name="T65" fmla="*/ 1460500 h 1452"/>
              <a:gd name="T66" fmla="*/ 0 w 1448"/>
              <a:gd name="T67" fmla="*/ 1460500 h 1452"/>
              <a:gd name="T68" fmla="*/ 0 w 1448"/>
              <a:gd name="T69" fmla="*/ 1460500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solidFill>
            <a:schemeClr val="accent2"/>
          </a:solidFill>
          <a:ln w="0">
            <a:noFill/>
            <a:prstDash val="solid"/>
            <a:round/>
            <a:headEnd/>
            <a:tailEnd/>
          </a:ln>
        </p:spPr>
        <p:txBody>
          <a:bodyPr lIns="82936" tIns="41468" rIns="82936" bIns="41468"/>
          <a:lstStyle/>
          <a:p>
            <a:endParaRPr lang="zh-CN" altLang="en-US">
              <a:latin typeface="微软雅黑" pitchFamily="34" charset="-122"/>
              <a:ea typeface="微软雅黑" pitchFamily="34" charset="-122"/>
            </a:endParaRPr>
          </a:p>
        </p:txBody>
      </p:sp>
      <p:sp>
        <p:nvSpPr>
          <p:cNvPr id="201734" name="Freeform 6"/>
          <p:cNvSpPr>
            <a:spLocks/>
          </p:cNvSpPr>
          <p:nvPr/>
        </p:nvSpPr>
        <p:spPr bwMode="gray">
          <a:xfrm rot="7200000">
            <a:off x="6792119" y="2934494"/>
            <a:ext cx="1436688" cy="1460500"/>
          </a:xfrm>
          <a:custGeom>
            <a:avLst/>
            <a:gdLst/>
            <a:ahLst/>
            <a:cxnLst>
              <a:cxn ang="0">
                <a:pos x="0" y="1452"/>
              </a:cxn>
              <a:cxn ang="0">
                <a:pos x="6" y="1320"/>
              </a:cxn>
              <a:cxn ang="0">
                <a:pos x="24" y="1190"/>
              </a:cxn>
              <a:cxn ang="0">
                <a:pos x="52" y="1066"/>
              </a:cxn>
              <a:cxn ang="0">
                <a:pos x="90" y="946"/>
              </a:cxn>
              <a:cxn ang="0">
                <a:pos x="140" y="830"/>
              </a:cxn>
              <a:cxn ang="0">
                <a:pos x="198" y="718"/>
              </a:cxn>
              <a:cxn ang="0">
                <a:pos x="264" y="614"/>
              </a:cxn>
              <a:cxn ang="0">
                <a:pos x="340" y="516"/>
              </a:cxn>
              <a:cxn ang="0">
                <a:pos x="424" y="424"/>
              </a:cxn>
              <a:cxn ang="0">
                <a:pos x="516" y="342"/>
              </a:cxn>
              <a:cxn ang="0">
                <a:pos x="612" y="266"/>
              </a:cxn>
              <a:cxn ang="0">
                <a:pos x="718" y="198"/>
              </a:cxn>
              <a:cxn ang="0">
                <a:pos x="828" y="140"/>
              </a:cxn>
              <a:cxn ang="0">
                <a:pos x="942" y="90"/>
              </a:cxn>
              <a:cxn ang="0">
                <a:pos x="1064" y="52"/>
              </a:cxn>
              <a:cxn ang="0">
                <a:pos x="1188" y="22"/>
              </a:cxn>
              <a:cxn ang="0">
                <a:pos x="1316" y="6"/>
              </a:cxn>
              <a:cxn ang="0">
                <a:pos x="1448" y="0"/>
              </a:cxn>
              <a:cxn ang="0">
                <a:pos x="1448" y="726"/>
              </a:cxn>
              <a:cxn ang="0">
                <a:pos x="1358" y="732"/>
              </a:cxn>
              <a:cxn ang="0">
                <a:pos x="1270" y="748"/>
              </a:cxn>
              <a:cxn ang="0">
                <a:pos x="1186" y="774"/>
              </a:cxn>
              <a:cxn ang="0">
                <a:pos x="1108" y="810"/>
              </a:cxn>
              <a:cxn ang="0">
                <a:pos x="1034" y="856"/>
              </a:cxn>
              <a:cxn ang="0">
                <a:pos x="968" y="910"/>
              </a:cxn>
              <a:cxn ang="0">
                <a:pos x="906" y="970"/>
              </a:cxn>
              <a:cxn ang="0">
                <a:pos x="854" y="1038"/>
              </a:cxn>
              <a:cxn ang="0">
                <a:pos x="808" y="1110"/>
              </a:cxn>
              <a:cxn ang="0">
                <a:pos x="772" y="1190"/>
              </a:cxn>
              <a:cxn ang="0">
                <a:pos x="746" y="1274"/>
              </a:cxn>
              <a:cxn ang="0">
                <a:pos x="730" y="1360"/>
              </a:cxn>
              <a:cxn ang="0">
                <a:pos x="724" y="1452"/>
              </a:cxn>
              <a:cxn ang="0">
                <a:pos x="0" y="1452"/>
              </a:cxn>
              <a:cxn ang="0">
                <a:pos x="0" y="1452"/>
              </a:cxn>
            </a:cxnLst>
            <a:rect l="0" t="0" r="r" b="b"/>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lnTo>
                  <a:pt x="0" y="1452"/>
                </a:lnTo>
                <a:close/>
              </a:path>
            </a:pathLst>
          </a:custGeom>
          <a:gradFill rotWithShape="1">
            <a:gsLst>
              <a:gs pos="0">
                <a:schemeClr val="accent2">
                  <a:gamma/>
                  <a:shade val="46275"/>
                  <a:invGamma/>
                </a:schemeClr>
              </a:gs>
              <a:gs pos="100000">
                <a:schemeClr val="accent2"/>
              </a:gs>
            </a:gsLst>
            <a:lin ang="5400000" scaled="1"/>
          </a:gradFill>
          <a:ln w="0">
            <a:noFill/>
            <a:prstDash val="solid"/>
            <a:round/>
            <a:headEnd/>
            <a:tailEnd/>
          </a:ln>
        </p:spPr>
        <p:txBody>
          <a:bodyPr lIns="82936" tIns="41468" rIns="82936" bIns="41468"/>
          <a:lstStyle/>
          <a:p>
            <a:pPr>
              <a:defRPr/>
            </a:pPr>
            <a:endParaRPr lang="zh-CN" altLang="en-US">
              <a:latin typeface="微软雅黑" pitchFamily="34" charset="-122"/>
              <a:ea typeface="微软雅黑" pitchFamily="34" charset="-122"/>
            </a:endParaRPr>
          </a:p>
        </p:txBody>
      </p:sp>
      <p:sp>
        <p:nvSpPr>
          <p:cNvPr id="31751" name="AutoShape 7"/>
          <p:cNvSpPr>
            <a:spLocks noChangeArrowheads="1"/>
          </p:cNvSpPr>
          <p:nvPr/>
        </p:nvSpPr>
        <p:spPr bwMode="gray">
          <a:xfrm rot="1800000">
            <a:off x="6850063" y="4013200"/>
            <a:ext cx="1231900" cy="782638"/>
          </a:xfrm>
          <a:prstGeom prst="triangle">
            <a:avLst>
              <a:gd name="adj" fmla="val 50000"/>
            </a:avLst>
          </a:prstGeom>
          <a:solidFill>
            <a:srgbClr val="0085B4"/>
          </a:solidFill>
          <a:ln w="9525" algn="ctr">
            <a:noFill/>
            <a:miter lim="800000"/>
            <a:headEnd/>
            <a:tailEnd/>
          </a:ln>
        </p:spPr>
        <p:txBody>
          <a:bodyPr wrap="none" lIns="82936" tIns="41468" rIns="82936" bIns="41468" anchor="ctr"/>
          <a:lstStyle/>
          <a:p>
            <a:endParaRPr lang="zh-CN" altLang="en-US">
              <a:latin typeface="微软雅黑" pitchFamily="34" charset="-122"/>
              <a:ea typeface="微软雅黑" pitchFamily="34" charset="-122"/>
            </a:endParaRPr>
          </a:p>
        </p:txBody>
      </p:sp>
      <p:grpSp>
        <p:nvGrpSpPr>
          <p:cNvPr id="31752" name="Group 8"/>
          <p:cNvGrpSpPr>
            <a:grpSpLocks/>
          </p:cNvGrpSpPr>
          <p:nvPr/>
        </p:nvGrpSpPr>
        <p:grpSpPr bwMode="auto">
          <a:xfrm>
            <a:off x="5511800" y="4192588"/>
            <a:ext cx="1989138" cy="1439862"/>
            <a:chOff x="1895" y="2616"/>
            <a:chExt cx="1810" cy="1278"/>
          </a:xfrm>
        </p:grpSpPr>
        <p:sp>
          <p:nvSpPr>
            <p:cNvPr id="31772" name="Freeform 9"/>
            <p:cNvSpPr>
              <a:spLocks/>
            </p:cNvSpPr>
            <p:nvPr/>
          </p:nvSpPr>
          <p:spPr bwMode="gray">
            <a:xfrm rot="-9000000">
              <a:off x="2381" y="2616"/>
              <a:ext cx="1324" cy="1278"/>
            </a:xfrm>
            <a:custGeom>
              <a:avLst/>
              <a:gdLst>
                <a:gd name="T0" fmla="*/ 0 w 1448"/>
                <a:gd name="T1" fmla="*/ 1278 h 1452"/>
                <a:gd name="T2" fmla="*/ 5 w 1448"/>
                <a:gd name="T3" fmla="*/ 1162 h 1452"/>
                <a:gd name="T4" fmla="*/ 22 w 1448"/>
                <a:gd name="T5" fmla="*/ 1047 h 1452"/>
                <a:gd name="T6" fmla="*/ 48 w 1448"/>
                <a:gd name="T7" fmla="*/ 938 h 1452"/>
                <a:gd name="T8" fmla="*/ 82 w 1448"/>
                <a:gd name="T9" fmla="*/ 833 h 1452"/>
                <a:gd name="T10" fmla="*/ 128 w 1448"/>
                <a:gd name="T11" fmla="*/ 731 h 1452"/>
                <a:gd name="T12" fmla="*/ 181 w 1448"/>
                <a:gd name="T13" fmla="*/ 632 h 1452"/>
                <a:gd name="T14" fmla="*/ 241 w 1448"/>
                <a:gd name="T15" fmla="*/ 540 h 1452"/>
                <a:gd name="T16" fmla="*/ 311 w 1448"/>
                <a:gd name="T17" fmla="*/ 454 h 1452"/>
                <a:gd name="T18" fmla="*/ 388 w 1448"/>
                <a:gd name="T19" fmla="*/ 373 h 1452"/>
                <a:gd name="T20" fmla="*/ 472 w 1448"/>
                <a:gd name="T21" fmla="*/ 301 h 1452"/>
                <a:gd name="T22" fmla="*/ 560 w 1448"/>
                <a:gd name="T23" fmla="*/ 234 h 1452"/>
                <a:gd name="T24" fmla="*/ 657 w 1448"/>
                <a:gd name="T25" fmla="*/ 174 h 1452"/>
                <a:gd name="T26" fmla="*/ 757 w 1448"/>
                <a:gd name="T27" fmla="*/ 123 h 1452"/>
                <a:gd name="T28" fmla="*/ 861 w 1448"/>
                <a:gd name="T29" fmla="*/ 79 h 1452"/>
                <a:gd name="T30" fmla="*/ 973 w 1448"/>
                <a:gd name="T31" fmla="*/ 46 h 1452"/>
                <a:gd name="T32" fmla="*/ 1086 w 1448"/>
                <a:gd name="T33" fmla="*/ 19 h 1452"/>
                <a:gd name="T34" fmla="*/ 1203 w 1448"/>
                <a:gd name="T35" fmla="*/ 5 h 1452"/>
                <a:gd name="T36" fmla="*/ 1324 w 1448"/>
                <a:gd name="T37" fmla="*/ 0 h 1452"/>
                <a:gd name="T38" fmla="*/ 1324 w 1448"/>
                <a:gd name="T39" fmla="*/ 639 h 1452"/>
                <a:gd name="T40" fmla="*/ 1242 w 1448"/>
                <a:gd name="T41" fmla="*/ 644 h 1452"/>
                <a:gd name="T42" fmla="*/ 1161 w 1448"/>
                <a:gd name="T43" fmla="*/ 658 h 1452"/>
                <a:gd name="T44" fmla="*/ 1084 w 1448"/>
                <a:gd name="T45" fmla="*/ 681 h 1452"/>
                <a:gd name="T46" fmla="*/ 1013 w 1448"/>
                <a:gd name="T47" fmla="*/ 713 h 1452"/>
                <a:gd name="T48" fmla="*/ 945 w 1448"/>
                <a:gd name="T49" fmla="*/ 753 h 1452"/>
                <a:gd name="T50" fmla="*/ 885 w 1448"/>
                <a:gd name="T51" fmla="*/ 801 h 1452"/>
                <a:gd name="T52" fmla="*/ 828 w 1448"/>
                <a:gd name="T53" fmla="*/ 854 h 1452"/>
                <a:gd name="T54" fmla="*/ 781 w 1448"/>
                <a:gd name="T55" fmla="*/ 914 h 1452"/>
                <a:gd name="T56" fmla="*/ 739 w 1448"/>
                <a:gd name="T57" fmla="*/ 977 h 1452"/>
                <a:gd name="T58" fmla="*/ 706 w 1448"/>
                <a:gd name="T59" fmla="*/ 1047 h 1452"/>
                <a:gd name="T60" fmla="*/ 682 w 1448"/>
                <a:gd name="T61" fmla="*/ 1121 h 1452"/>
                <a:gd name="T62" fmla="*/ 667 w 1448"/>
                <a:gd name="T63" fmla="*/ 1197 h 1452"/>
                <a:gd name="T64" fmla="*/ 662 w 1448"/>
                <a:gd name="T65" fmla="*/ 1278 h 1452"/>
                <a:gd name="T66" fmla="*/ 0 w 1448"/>
                <a:gd name="T67" fmla="*/ 1278 h 1452"/>
                <a:gd name="T68" fmla="*/ 0 w 1448"/>
                <a:gd name="T69" fmla="*/ 1278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solidFill>
              <a:srgbClr val="0085B4"/>
            </a:solidFill>
            <a:ln w="0">
              <a:noFill/>
              <a:prstDash val="solid"/>
              <a:round/>
              <a:headEnd/>
              <a:tailEnd/>
            </a:ln>
          </p:spPr>
          <p:txBody>
            <a:bodyPr/>
            <a:lstStyle/>
            <a:p>
              <a:endParaRPr lang="zh-CN" altLang="en-US">
                <a:latin typeface="微软雅黑" pitchFamily="34" charset="-122"/>
                <a:ea typeface="微软雅黑" pitchFamily="34" charset="-122"/>
              </a:endParaRPr>
            </a:p>
          </p:txBody>
        </p:sp>
        <p:sp>
          <p:nvSpPr>
            <p:cNvPr id="31773" name="Freeform 10"/>
            <p:cNvSpPr>
              <a:spLocks/>
            </p:cNvSpPr>
            <p:nvPr/>
          </p:nvSpPr>
          <p:spPr bwMode="gray">
            <a:xfrm rot="-7200000">
              <a:off x="1921" y="2593"/>
              <a:ext cx="1275" cy="1327"/>
            </a:xfrm>
            <a:custGeom>
              <a:avLst/>
              <a:gdLst>
                <a:gd name="T0" fmla="*/ 0 w 1448"/>
                <a:gd name="T1" fmla="*/ 1327 h 1452"/>
                <a:gd name="T2" fmla="*/ 5 w 1448"/>
                <a:gd name="T3" fmla="*/ 1206 h 1452"/>
                <a:gd name="T4" fmla="*/ 21 w 1448"/>
                <a:gd name="T5" fmla="*/ 1088 h 1452"/>
                <a:gd name="T6" fmla="*/ 46 w 1448"/>
                <a:gd name="T7" fmla="*/ 974 h 1452"/>
                <a:gd name="T8" fmla="*/ 79 w 1448"/>
                <a:gd name="T9" fmla="*/ 865 h 1452"/>
                <a:gd name="T10" fmla="*/ 123 w 1448"/>
                <a:gd name="T11" fmla="*/ 759 h 1452"/>
                <a:gd name="T12" fmla="*/ 174 w 1448"/>
                <a:gd name="T13" fmla="*/ 656 h 1452"/>
                <a:gd name="T14" fmla="*/ 232 w 1448"/>
                <a:gd name="T15" fmla="*/ 561 h 1452"/>
                <a:gd name="T16" fmla="*/ 299 w 1448"/>
                <a:gd name="T17" fmla="*/ 472 h 1452"/>
                <a:gd name="T18" fmla="*/ 373 w 1448"/>
                <a:gd name="T19" fmla="*/ 387 h 1452"/>
                <a:gd name="T20" fmla="*/ 454 w 1448"/>
                <a:gd name="T21" fmla="*/ 313 h 1452"/>
                <a:gd name="T22" fmla="*/ 539 w 1448"/>
                <a:gd name="T23" fmla="*/ 243 h 1452"/>
                <a:gd name="T24" fmla="*/ 632 w 1448"/>
                <a:gd name="T25" fmla="*/ 181 h 1452"/>
                <a:gd name="T26" fmla="*/ 729 w 1448"/>
                <a:gd name="T27" fmla="*/ 128 h 1452"/>
                <a:gd name="T28" fmla="*/ 829 w 1448"/>
                <a:gd name="T29" fmla="*/ 82 h 1452"/>
                <a:gd name="T30" fmla="*/ 937 w 1448"/>
                <a:gd name="T31" fmla="*/ 48 h 1452"/>
                <a:gd name="T32" fmla="*/ 1046 w 1448"/>
                <a:gd name="T33" fmla="*/ 20 h 1452"/>
                <a:gd name="T34" fmla="*/ 1159 w 1448"/>
                <a:gd name="T35" fmla="*/ 5 h 1452"/>
                <a:gd name="T36" fmla="*/ 1275 w 1448"/>
                <a:gd name="T37" fmla="*/ 0 h 1452"/>
                <a:gd name="T38" fmla="*/ 1275 w 1448"/>
                <a:gd name="T39" fmla="*/ 664 h 1452"/>
                <a:gd name="T40" fmla="*/ 1196 w 1448"/>
                <a:gd name="T41" fmla="*/ 669 h 1452"/>
                <a:gd name="T42" fmla="*/ 1118 w 1448"/>
                <a:gd name="T43" fmla="*/ 684 h 1452"/>
                <a:gd name="T44" fmla="*/ 1044 w 1448"/>
                <a:gd name="T45" fmla="*/ 707 h 1452"/>
                <a:gd name="T46" fmla="*/ 976 w 1448"/>
                <a:gd name="T47" fmla="*/ 740 h 1452"/>
                <a:gd name="T48" fmla="*/ 910 w 1448"/>
                <a:gd name="T49" fmla="*/ 782 h 1452"/>
                <a:gd name="T50" fmla="*/ 852 w 1448"/>
                <a:gd name="T51" fmla="*/ 832 h 1452"/>
                <a:gd name="T52" fmla="*/ 798 w 1448"/>
                <a:gd name="T53" fmla="*/ 886 h 1452"/>
                <a:gd name="T54" fmla="*/ 752 w 1448"/>
                <a:gd name="T55" fmla="*/ 949 h 1452"/>
                <a:gd name="T56" fmla="*/ 711 w 1448"/>
                <a:gd name="T57" fmla="*/ 1014 h 1452"/>
                <a:gd name="T58" fmla="*/ 680 w 1448"/>
                <a:gd name="T59" fmla="*/ 1088 h 1452"/>
                <a:gd name="T60" fmla="*/ 657 w 1448"/>
                <a:gd name="T61" fmla="*/ 1164 h 1452"/>
                <a:gd name="T62" fmla="*/ 643 w 1448"/>
                <a:gd name="T63" fmla="*/ 1243 h 1452"/>
                <a:gd name="T64" fmla="*/ 638 w 1448"/>
                <a:gd name="T65" fmla="*/ 1327 h 1452"/>
                <a:gd name="T66" fmla="*/ 0 w 1448"/>
                <a:gd name="T67" fmla="*/ 1327 h 1452"/>
                <a:gd name="T68" fmla="*/ 0 w 1448"/>
                <a:gd name="T69" fmla="*/ 1327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solidFill>
              <a:srgbClr val="0085B4"/>
            </a:solidFill>
            <a:ln w="0">
              <a:noFill/>
              <a:prstDash val="solid"/>
              <a:round/>
              <a:headEnd/>
              <a:tailEnd/>
            </a:ln>
          </p:spPr>
          <p:txBody>
            <a:bodyPr/>
            <a:lstStyle/>
            <a:p>
              <a:endParaRPr lang="zh-CN" altLang="en-US">
                <a:latin typeface="微软雅黑" pitchFamily="34" charset="-122"/>
                <a:ea typeface="微软雅黑" pitchFamily="34" charset="-122"/>
              </a:endParaRPr>
            </a:p>
          </p:txBody>
        </p:sp>
      </p:grpSp>
      <p:sp>
        <p:nvSpPr>
          <p:cNvPr id="31753" name="AutoShape 11"/>
          <p:cNvSpPr>
            <a:spLocks noChangeArrowheads="1"/>
          </p:cNvSpPr>
          <p:nvPr/>
        </p:nvSpPr>
        <p:spPr bwMode="gray">
          <a:xfrm rot="9000000">
            <a:off x="5013325" y="4192588"/>
            <a:ext cx="1231900" cy="700087"/>
          </a:xfrm>
          <a:prstGeom prst="triangle">
            <a:avLst>
              <a:gd name="adj" fmla="val 50000"/>
            </a:avLst>
          </a:prstGeom>
          <a:solidFill>
            <a:srgbClr val="908BEF"/>
          </a:solidFill>
          <a:ln w="9525" algn="ctr">
            <a:noFill/>
            <a:miter lim="800000"/>
            <a:headEnd/>
            <a:tailEnd/>
          </a:ln>
        </p:spPr>
        <p:txBody>
          <a:bodyPr wrap="none" lIns="82936" tIns="41468" rIns="82936" bIns="41468" anchor="ctr"/>
          <a:lstStyle/>
          <a:p>
            <a:endParaRPr lang="zh-CN" altLang="en-US">
              <a:latin typeface="微软雅黑" pitchFamily="34" charset="-122"/>
              <a:ea typeface="微软雅黑" pitchFamily="34" charset="-122"/>
            </a:endParaRPr>
          </a:p>
        </p:txBody>
      </p:sp>
      <p:grpSp>
        <p:nvGrpSpPr>
          <p:cNvPr id="31754" name="Group 12"/>
          <p:cNvGrpSpPr>
            <a:grpSpLocks/>
          </p:cNvGrpSpPr>
          <p:nvPr/>
        </p:nvGrpSpPr>
        <p:grpSpPr bwMode="auto">
          <a:xfrm>
            <a:off x="4784725" y="2486025"/>
            <a:ext cx="1724025" cy="1898650"/>
            <a:chOff x="1236" y="1101"/>
            <a:chExt cx="1566" cy="1685"/>
          </a:xfrm>
        </p:grpSpPr>
        <p:sp>
          <p:nvSpPr>
            <p:cNvPr id="31770" name="Freeform 13"/>
            <p:cNvSpPr>
              <a:spLocks/>
            </p:cNvSpPr>
            <p:nvPr/>
          </p:nvSpPr>
          <p:spPr bwMode="gray">
            <a:xfrm rot="-1800000">
              <a:off x="1236" y="1507"/>
              <a:ext cx="1324" cy="1279"/>
            </a:xfrm>
            <a:custGeom>
              <a:avLst/>
              <a:gdLst>
                <a:gd name="T0" fmla="*/ 0 w 1448"/>
                <a:gd name="T1" fmla="*/ 1279 h 1452"/>
                <a:gd name="T2" fmla="*/ 5 w 1448"/>
                <a:gd name="T3" fmla="*/ 1163 h 1452"/>
                <a:gd name="T4" fmla="*/ 22 w 1448"/>
                <a:gd name="T5" fmla="*/ 1048 h 1452"/>
                <a:gd name="T6" fmla="*/ 48 w 1448"/>
                <a:gd name="T7" fmla="*/ 939 h 1452"/>
                <a:gd name="T8" fmla="*/ 82 w 1448"/>
                <a:gd name="T9" fmla="*/ 833 h 1452"/>
                <a:gd name="T10" fmla="*/ 128 w 1448"/>
                <a:gd name="T11" fmla="*/ 731 h 1452"/>
                <a:gd name="T12" fmla="*/ 181 w 1448"/>
                <a:gd name="T13" fmla="*/ 632 h 1452"/>
                <a:gd name="T14" fmla="*/ 241 w 1448"/>
                <a:gd name="T15" fmla="*/ 541 h 1452"/>
                <a:gd name="T16" fmla="*/ 311 w 1448"/>
                <a:gd name="T17" fmla="*/ 455 h 1452"/>
                <a:gd name="T18" fmla="*/ 388 w 1448"/>
                <a:gd name="T19" fmla="*/ 373 h 1452"/>
                <a:gd name="T20" fmla="*/ 472 w 1448"/>
                <a:gd name="T21" fmla="*/ 301 h 1452"/>
                <a:gd name="T22" fmla="*/ 560 w 1448"/>
                <a:gd name="T23" fmla="*/ 234 h 1452"/>
                <a:gd name="T24" fmla="*/ 657 w 1448"/>
                <a:gd name="T25" fmla="*/ 174 h 1452"/>
                <a:gd name="T26" fmla="*/ 757 w 1448"/>
                <a:gd name="T27" fmla="*/ 123 h 1452"/>
                <a:gd name="T28" fmla="*/ 861 w 1448"/>
                <a:gd name="T29" fmla="*/ 79 h 1452"/>
                <a:gd name="T30" fmla="*/ 973 w 1448"/>
                <a:gd name="T31" fmla="*/ 46 h 1452"/>
                <a:gd name="T32" fmla="*/ 1086 w 1448"/>
                <a:gd name="T33" fmla="*/ 19 h 1452"/>
                <a:gd name="T34" fmla="*/ 1203 w 1448"/>
                <a:gd name="T35" fmla="*/ 5 h 1452"/>
                <a:gd name="T36" fmla="*/ 1324 w 1448"/>
                <a:gd name="T37" fmla="*/ 0 h 1452"/>
                <a:gd name="T38" fmla="*/ 1324 w 1448"/>
                <a:gd name="T39" fmla="*/ 640 h 1452"/>
                <a:gd name="T40" fmla="*/ 1242 w 1448"/>
                <a:gd name="T41" fmla="*/ 645 h 1452"/>
                <a:gd name="T42" fmla="*/ 1161 w 1448"/>
                <a:gd name="T43" fmla="*/ 659 h 1452"/>
                <a:gd name="T44" fmla="*/ 1084 w 1448"/>
                <a:gd name="T45" fmla="*/ 682 h 1452"/>
                <a:gd name="T46" fmla="*/ 1013 w 1448"/>
                <a:gd name="T47" fmla="*/ 713 h 1452"/>
                <a:gd name="T48" fmla="*/ 945 w 1448"/>
                <a:gd name="T49" fmla="*/ 754 h 1452"/>
                <a:gd name="T50" fmla="*/ 885 w 1448"/>
                <a:gd name="T51" fmla="*/ 802 h 1452"/>
                <a:gd name="T52" fmla="*/ 828 w 1448"/>
                <a:gd name="T53" fmla="*/ 854 h 1452"/>
                <a:gd name="T54" fmla="*/ 781 w 1448"/>
                <a:gd name="T55" fmla="*/ 914 h 1452"/>
                <a:gd name="T56" fmla="*/ 739 w 1448"/>
                <a:gd name="T57" fmla="*/ 978 h 1452"/>
                <a:gd name="T58" fmla="*/ 706 w 1448"/>
                <a:gd name="T59" fmla="*/ 1048 h 1452"/>
                <a:gd name="T60" fmla="*/ 682 w 1448"/>
                <a:gd name="T61" fmla="*/ 1122 h 1452"/>
                <a:gd name="T62" fmla="*/ 667 w 1448"/>
                <a:gd name="T63" fmla="*/ 1198 h 1452"/>
                <a:gd name="T64" fmla="*/ 662 w 1448"/>
                <a:gd name="T65" fmla="*/ 1279 h 1452"/>
                <a:gd name="T66" fmla="*/ 0 w 1448"/>
                <a:gd name="T67" fmla="*/ 1279 h 1452"/>
                <a:gd name="T68" fmla="*/ 0 w 1448"/>
                <a:gd name="T69" fmla="*/ 1279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solidFill>
              <a:srgbClr val="908BEF"/>
            </a:solidFill>
            <a:ln w="0">
              <a:noFill/>
              <a:prstDash val="solid"/>
              <a:round/>
              <a:headEnd/>
              <a:tailEnd/>
            </a:ln>
          </p:spPr>
          <p:txBody>
            <a:bodyPr/>
            <a:lstStyle/>
            <a:p>
              <a:endParaRPr lang="zh-CN" altLang="en-US">
                <a:latin typeface="微软雅黑" pitchFamily="34" charset="-122"/>
                <a:ea typeface="微软雅黑" pitchFamily="34" charset="-122"/>
              </a:endParaRPr>
            </a:p>
          </p:txBody>
        </p:sp>
        <p:sp>
          <p:nvSpPr>
            <p:cNvPr id="31771" name="Freeform 14"/>
            <p:cNvSpPr>
              <a:spLocks/>
            </p:cNvSpPr>
            <p:nvPr/>
          </p:nvSpPr>
          <p:spPr bwMode="gray">
            <a:xfrm>
              <a:off x="1478" y="1101"/>
              <a:ext cx="1324" cy="1279"/>
            </a:xfrm>
            <a:custGeom>
              <a:avLst/>
              <a:gdLst>
                <a:gd name="T0" fmla="*/ 0 w 1448"/>
                <a:gd name="T1" fmla="*/ 1279 h 1452"/>
                <a:gd name="T2" fmla="*/ 5 w 1448"/>
                <a:gd name="T3" fmla="*/ 1163 h 1452"/>
                <a:gd name="T4" fmla="*/ 22 w 1448"/>
                <a:gd name="T5" fmla="*/ 1048 h 1452"/>
                <a:gd name="T6" fmla="*/ 48 w 1448"/>
                <a:gd name="T7" fmla="*/ 939 h 1452"/>
                <a:gd name="T8" fmla="*/ 82 w 1448"/>
                <a:gd name="T9" fmla="*/ 833 h 1452"/>
                <a:gd name="T10" fmla="*/ 128 w 1448"/>
                <a:gd name="T11" fmla="*/ 731 h 1452"/>
                <a:gd name="T12" fmla="*/ 181 w 1448"/>
                <a:gd name="T13" fmla="*/ 632 h 1452"/>
                <a:gd name="T14" fmla="*/ 241 w 1448"/>
                <a:gd name="T15" fmla="*/ 541 h 1452"/>
                <a:gd name="T16" fmla="*/ 311 w 1448"/>
                <a:gd name="T17" fmla="*/ 455 h 1452"/>
                <a:gd name="T18" fmla="*/ 388 w 1448"/>
                <a:gd name="T19" fmla="*/ 373 h 1452"/>
                <a:gd name="T20" fmla="*/ 472 w 1448"/>
                <a:gd name="T21" fmla="*/ 301 h 1452"/>
                <a:gd name="T22" fmla="*/ 560 w 1448"/>
                <a:gd name="T23" fmla="*/ 234 h 1452"/>
                <a:gd name="T24" fmla="*/ 657 w 1448"/>
                <a:gd name="T25" fmla="*/ 174 h 1452"/>
                <a:gd name="T26" fmla="*/ 757 w 1448"/>
                <a:gd name="T27" fmla="*/ 123 h 1452"/>
                <a:gd name="T28" fmla="*/ 861 w 1448"/>
                <a:gd name="T29" fmla="*/ 79 h 1452"/>
                <a:gd name="T30" fmla="*/ 973 w 1448"/>
                <a:gd name="T31" fmla="*/ 46 h 1452"/>
                <a:gd name="T32" fmla="*/ 1086 w 1448"/>
                <a:gd name="T33" fmla="*/ 19 h 1452"/>
                <a:gd name="T34" fmla="*/ 1203 w 1448"/>
                <a:gd name="T35" fmla="*/ 5 h 1452"/>
                <a:gd name="T36" fmla="*/ 1324 w 1448"/>
                <a:gd name="T37" fmla="*/ 0 h 1452"/>
                <a:gd name="T38" fmla="*/ 1324 w 1448"/>
                <a:gd name="T39" fmla="*/ 640 h 1452"/>
                <a:gd name="T40" fmla="*/ 1242 w 1448"/>
                <a:gd name="T41" fmla="*/ 645 h 1452"/>
                <a:gd name="T42" fmla="*/ 1161 w 1448"/>
                <a:gd name="T43" fmla="*/ 659 h 1452"/>
                <a:gd name="T44" fmla="*/ 1084 w 1448"/>
                <a:gd name="T45" fmla="*/ 682 h 1452"/>
                <a:gd name="T46" fmla="*/ 1013 w 1448"/>
                <a:gd name="T47" fmla="*/ 713 h 1452"/>
                <a:gd name="T48" fmla="*/ 945 w 1448"/>
                <a:gd name="T49" fmla="*/ 754 h 1452"/>
                <a:gd name="T50" fmla="*/ 885 w 1448"/>
                <a:gd name="T51" fmla="*/ 802 h 1452"/>
                <a:gd name="T52" fmla="*/ 828 w 1448"/>
                <a:gd name="T53" fmla="*/ 854 h 1452"/>
                <a:gd name="T54" fmla="*/ 781 w 1448"/>
                <a:gd name="T55" fmla="*/ 914 h 1452"/>
                <a:gd name="T56" fmla="*/ 739 w 1448"/>
                <a:gd name="T57" fmla="*/ 978 h 1452"/>
                <a:gd name="T58" fmla="*/ 706 w 1448"/>
                <a:gd name="T59" fmla="*/ 1048 h 1452"/>
                <a:gd name="T60" fmla="*/ 682 w 1448"/>
                <a:gd name="T61" fmla="*/ 1122 h 1452"/>
                <a:gd name="T62" fmla="*/ 667 w 1448"/>
                <a:gd name="T63" fmla="*/ 1198 h 1452"/>
                <a:gd name="T64" fmla="*/ 662 w 1448"/>
                <a:gd name="T65" fmla="*/ 1279 h 1452"/>
                <a:gd name="T66" fmla="*/ 0 w 1448"/>
                <a:gd name="T67" fmla="*/ 1279 h 1452"/>
                <a:gd name="T68" fmla="*/ 0 w 1448"/>
                <a:gd name="T69" fmla="*/ 1279 h 14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48"/>
                <a:gd name="T106" fmla="*/ 0 h 1452"/>
                <a:gd name="T107" fmla="*/ 1448 w 1448"/>
                <a:gd name="T108" fmla="*/ 1452 h 14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48" h="1452">
                  <a:moveTo>
                    <a:pt x="0" y="1452"/>
                  </a:moveTo>
                  <a:lnTo>
                    <a:pt x="6" y="1320"/>
                  </a:lnTo>
                  <a:lnTo>
                    <a:pt x="24" y="1190"/>
                  </a:lnTo>
                  <a:lnTo>
                    <a:pt x="52" y="1066"/>
                  </a:lnTo>
                  <a:lnTo>
                    <a:pt x="90" y="946"/>
                  </a:lnTo>
                  <a:lnTo>
                    <a:pt x="140" y="830"/>
                  </a:lnTo>
                  <a:lnTo>
                    <a:pt x="198" y="718"/>
                  </a:lnTo>
                  <a:lnTo>
                    <a:pt x="264" y="614"/>
                  </a:lnTo>
                  <a:lnTo>
                    <a:pt x="340" y="516"/>
                  </a:lnTo>
                  <a:lnTo>
                    <a:pt x="424" y="424"/>
                  </a:lnTo>
                  <a:lnTo>
                    <a:pt x="516" y="342"/>
                  </a:lnTo>
                  <a:lnTo>
                    <a:pt x="612" y="266"/>
                  </a:lnTo>
                  <a:lnTo>
                    <a:pt x="718" y="198"/>
                  </a:lnTo>
                  <a:lnTo>
                    <a:pt x="828" y="140"/>
                  </a:lnTo>
                  <a:lnTo>
                    <a:pt x="942" y="90"/>
                  </a:lnTo>
                  <a:lnTo>
                    <a:pt x="1064" y="52"/>
                  </a:lnTo>
                  <a:lnTo>
                    <a:pt x="1188" y="22"/>
                  </a:lnTo>
                  <a:lnTo>
                    <a:pt x="1316" y="6"/>
                  </a:lnTo>
                  <a:lnTo>
                    <a:pt x="1448" y="0"/>
                  </a:lnTo>
                  <a:lnTo>
                    <a:pt x="1448" y="726"/>
                  </a:lnTo>
                  <a:lnTo>
                    <a:pt x="1358" y="732"/>
                  </a:lnTo>
                  <a:lnTo>
                    <a:pt x="1270" y="748"/>
                  </a:lnTo>
                  <a:lnTo>
                    <a:pt x="1186" y="774"/>
                  </a:lnTo>
                  <a:lnTo>
                    <a:pt x="1108" y="810"/>
                  </a:lnTo>
                  <a:lnTo>
                    <a:pt x="1034" y="856"/>
                  </a:lnTo>
                  <a:lnTo>
                    <a:pt x="968" y="910"/>
                  </a:lnTo>
                  <a:lnTo>
                    <a:pt x="906" y="970"/>
                  </a:lnTo>
                  <a:lnTo>
                    <a:pt x="854" y="1038"/>
                  </a:lnTo>
                  <a:lnTo>
                    <a:pt x="808" y="1110"/>
                  </a:lnTo>
                  <a:lnTo>
                    <a:pt x="772" y="1190"/>
                  </a:lnTo>
                  <a:lnTo>
                    <a:pt x="746" y="1274"/>
                  </a:lnTo>
                  <a:lnTo>
                    <a:pt x="730" y="1360"/>
                  </a:lnTo>
                  <a:lnTo>
                    <a:pt x="724" y="1452"/>
                  </a:lnTo>
                  <a:lnTo>
                    <a:pt x="0" y="1452"/>
                  </a:lnTo>
                  <a:close/>
                </a:path>
              </a:pathLst>
            </a:custGeom>
            <a:gradFill rotWithShape="1">
              <a:gsLst>
                <a:gs pos="0">
                  <a:srgbClr val="43406F"/>
                </a:gs>
                <a:gs pos="100000">
                  <a:srgbClr val="908BEF"/>
                </a:gs>
              </a:gsLst>
              <a:lin ang="5400000" scaled="1"/>
            </a:gradFill>
            <a:ln w="0">
              <a:noFill/>
              <a:prstDash val="solid"/>
              <a:round/>
              <a:headEnd/>
              <a:tailEnd/>
            </a:ln>
          </p:spPr>
          <p:txBody>
            <a:bodyPr/>
            <a:lstStyle/>
            <a:p>
              <a:endParaRPr lang="zh-CN" altLang="en-US">
                <a:latin typeface="微软雅黑" pitchFamily="34" charset="-122"/>
                <a:ea typeface="微软雅黑" pitchFamily="34" charset="-122"/>
              </a:endParaRPr>
            </a:p>
          </p:txBody>
        </p:sp>
      </p:grpSp>
      <p:sp>
        <p:nvSpPr>
          <p:cNvPr id="31755" name="AutoShape 15"/>
          <p:cNvSpPr>
            <a:spLocks noChangeArrowheads="1"/>
          </p:cNvSpPr>
          <p:nvPr/>
        </p:nvSpPr>
        <p:spPr bwMode="gray">
          <a:xfrm rot="-5400000">
            <a:off x="5726906" y="2458244"/>
            <a:ext cx="1216025" cy="795338"/>
          </a:xfrm>
          <a:prstGeom prst="triangle">
            <a:avLst>
              <a:gd name="adj" fmla="val 50000"/>
            </a:avLst>
          </a:prstGeom>
          <a:solidFill>
            <a:schemeClr val="accent2"/>
          </a:solidFill>
          <a:ln w="9525" algn="ctr">
            <a:noFill/>
            <a:miter lim="800000"/>
            <a:headEnd/>
            <a:tailEnd/>
          </a:ln>
        </p:spPr>
        <p:txBody>
          <a:bodyPr wrap="none" lIns="82936" tIns="41468" rIns="82936" bIns="41468" anchor="ctr"/>
          <a:lstStyle/>
          <a:p>
            <a:endParaRPr lang="zh-CN" altLang="en-US">
              <a:latin typeface="微软雅黑" pitchFamily="34" charset="-122"/>
              <a:ea typeface="微软雅黑" pitchFamily="34" charset="-122"/>
            </a:endParaRPr>
          </a:p>
        </p:txBody>
      </p:sp>
      <p:sp>
        <p:nvSpPr>
          <p:cNvPr id="31756" name="Text Box 16"/>
          <p:cNvSpPr txBox="1">
            <a:spLocks noChangeArrowheads="1"/>
          </p:cNvSpPr>
          <p:nvPr/>
        </p:nvSpPr>
        <p:spPr bwMode="auto">
          <a:xfrm>
            <a:off x="5481638" y="2895600"/>
            <a:ext cx="276225" cy="1276350"/>
          </a:xfrm>
          <a:prstGeom prst="rect">
            <a:avLst/>
          </a:prstGeom>
          <a:noFill/>
          <a:ln w="28575">
            <a:noFill/>
            <a:miter lim="800000"/>
            <a:headEnd/>
            <a:tailEnd/>
          </a:ln>
        </p:spPr>
        <p:txBody>
          <a:bodyPr lIns="0" tIns="0" rIns="0" bIns="0">
            <a:spAutoFit/>
          </a:bodyPr>
          <a:lstStyle/>
          <a:p>
            <a:pPr defTabSz="912813">
              <a:spcBef>
                <a:spcPct val="50000"/>
              </a:spcBef>
            </a:pPr>
            <a:r>
              <a:rPr lang="zh-CN" altLang="en-US" sz="2000" b="1">
                <a:solidFill>
                  <a:srgbClr val="FFFF00"/>
                </a:solidFill>
                <a:latin typeface="微软雅黑" pitchFamily="34" charset="-122"/>
                <a:ea typeface="微软雅黑" pitchFamily="34" charset="-122"/>
              </a:rPr>
              <a:t>高危患者</a:t>
            </a:r>
          </a:p>
        </p:txBody>
      </p:sp>
      <p:sp>
        <p:nvSpPr>
          <p:cNvPr id="31757" name="Text Box 17"/>
          <p:cNvSpPr txBox="1">
            <a:spLocks noChangeArrowheads="1"/>
          </p:cNvSpPr>
          <p:nvPr/>
        </p:nvSpPr>
        <p:spPr bwMode="auto">
          <a:xfrm>
            <a:off x="5973763" y="4784725"/>
            <a:ext cx="1206500" cy="319088"/>
          </a:xfrm>
          <a:prstGeom prst="rect">
            <a:avLst/>
          </a:prstGeom>
          <a:noFill/>
          <a:ln w="28575">
            <a:noFill/>
            <a:miter lim="800000"/>
            <a:headEnd/>
            <a:tailEnd/>
          </a:ln>
        </p:spPr>
        <p:txBody>
          <a:bodyPr lIns="0" tIns="0" rIns="0" bIns="0">
            <a:spAutoFit/>
          </a:bodyPr>
          <a:lstStyle/>
          <a:p>
            <a:pPr defTabSz="912813">
              <a:spcBef>
                <a:spcPct val="50000"/>
              </a:spcBef>
            </a:pPr>
            <a:r>
              <a:rPr lang="zh-CN" altLang="en-US" sz="2000" b="1">
                <a:solidFill>
                  <a:srgbClr val="FFFF00"/>
                </a:solidFill>
                <a:latin typeface="微软雅黑" pitchFamily="34" charset="-122"/>
                <a:ea typeface="微软雅黑" pitchFamily="34" charset="-122"/>
              </a:rPr>
              <a:t>急性事件</a:t>
            </a:r>
          </a:p>
        </p:txBody>
      </p:sp>
      <p:sp>
        <p:nvSpPr>
          <p:cNvPr id="31758" name="Text Box 18"/>
          <p:cNvSpPr txBox="1">
            <a:spLocks noChangeArrowheads="1"/>
          </p:cNvSpPr>
          <p:nvPr/>
        </p:nvSpPr>
        <p:spPr bwMode="auto">
          <a:xfrm>
            <a:off x="7235825" y="2914650"/>
            <a:ext cx="360363" cy="957263"/>
          </a:xfrm>
          <a:prstGeom prst="rect">
            <a:avLst/>
          </a:prstGeom>
          <a:noFill/>
          <a:ln w="28575">
            <a:noFill/>
            <a:miter lim="800000"/>
            <a:headEnd/>
            <a:tailEnd/>
          </a:ln>
        </p:spPr>
        <p:txBody>
          <a:bodyPr lIns="0" tIns="0" rIns="0" bIns="0">
            <a:spAutoFit/>
          </a:bodyPr>
          <a:lstStyle/>
          <a:p>
            <a:pPr defTabSz="912813">
              <a:spcBef>
                <a:spcPct val="50000"/>
              </a:spcBef>
            </a:pPr>
            <a:r>
              <a:rPr lang="zh-CN" altLang="en-US" sz="2000" b="1">
                <a:solidFill>
                  <a:srgbClr val="FFFF00"/>
                </a:solidFill>
                <a:latin typeface="微软雅黑" pitchFamily="34" charset="-122"/>
                <a:ea typeface="微软雅黑" pitchFamily="34" charset="-122"/>
              </a:rPr>
              <a:t>出院后</a:t>
            </a:r>
          </a:p>
        </p:txBody>
      </p:sp>
      <p:grpSp>
        <p:nvGrpSpPr>
          <p:cNvPr id="31759" name="Group 19"/>
          <p:cNvGrpSpPr>
            <a:grpSpLocks/>
          </p:cNvGrpSpPr>
          <p:nvPr/>
        </p:nvGrpSpPr>
        <p:grpSpPr bwMode="auto">
          <a:xfrm rot="-5400000">
            <a:off x="2199481" y="3288507"/>
            <a:ext cx="4043363" cy="1422400"/>
            <a:chOff x="564" y="1992"/>
            <a:chExt cx="2658" cy="984"/>
          </a:xfrm>
        </p:grpSpPr>
        <p:sp>
          <p:nvSpPr>
            <p:cNvPr id="201748" name="Freeform 20"/>
            <p:cNvSpPr>
              <a:spLocks/>
            </p:cNvSpPr>
            <p:nvPr/>
          </p:nvSpPr>
          <p:spPr bwMode="ltGray">
            <a:xfrm>
              <a:off x="564" y="2003"/>
              <a:ext cx="1197" cy="866"/>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2">
                    <a:gamma/>
                    <a:tint val="0"/>
                    <a:invGamma/>
                    <a:alpha val="0"/>
                  </a:schemeClr>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latin typeface="微软雅黑" pitchFamily="34" charset="-122"/>
                <a:ea typeface="微软雅黑" pitchFamily="34" charset="-122"/>
              </a:endParaRPr>
            </a:p>
          </p:txBody>
        </p:sp>
        <p:sp>
          <p:nvSpPr>
            <p:cNvPr id="201749" name="Freeform 21"/>
            <p:cNvSpPr>
              <a:spLocks/>
            </p:cNvSpPr>
            <p:nvPr/>
          </p:nvSpPr>
          <p:spPr bwMode="ltGray">
            <a:xfrm>
              <a:off x="1772" y="1992"/>
              <a:ext cx="232" cy="984"/>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2">
                    <a:gamma/>
                    <a:tint val="0"/>
                    <a:invGamma/>
                    <a:alpha val="0"/>
                  </a:schemeClr>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latin typeface="微软雅黑" pitchFamily="34" charset="-122"/>
                <a:ea typeface="微软雅黑" pitchFamily="34" charset="-122"/>
              </a:endParaRPr>
            </a:p>
          </p:txBody>
        </p:sp>
        <p:sp>
          <p:nvSpPr>
            <p:cNvPr id="201750" name="Freeform 22"/>
            <p:cNvSpPr>
              <a:spLocks/>
            </p:cNvSpPr>
            <p:nvPr/>
          </p:nvSpPr>
          <p:spPr bwMode="ltGray">
            <a:xfrm flipH="1">
              <a:off x="2025" y="2003"/>
              <a:ext cx="1197" cy="866"/>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2">
                    <a:gamma/>
                    <a:tint val="0"/>
                    <a:invGamma/>
                    <a:alpha val="0"/>
                  </a:schemeClr>
                </a:gs>
                <a:gs pos="100000">
                  <a:schemeClr val="bg2"/>
                </a:gs>
              </a:gsLst>
              <a:lin ang="5400000" scaled="1"/>
            </a:gradFill>
            <a:ln w="9525" cap="flat" cmpd="sng">
              <a:noFill/>
              <a:prstDash val="solid"/>
              <a:round/>
              <a:headEnd type="none" w="med" len="med"/>
              <a:tailEnd type="none" w="med" len="med"/>
            </a:ln>
            <a:effectLst/>
          </p:spPr>
          <p:txBody>
            <a:bodyPr wrap="none" anchor="ctr"/>
            <a:lstStyle/>
            <a:p>
              <a:pPr>
                <a:defRPr/>
              </a:pPr>
              <a:endParaRPr lang="zh-CN" altLang="en-US">
                <a:latin typeface="微软雅黑" pitchFamily="34" charset="-122"/>
                <a:ea typeface="微软雅黑" pitchFamily="34" charset="-122"/>
              </a:endParaRPr>
            </a:p>
          </p:txBody>
        </p:sp>
      </p:grpSp>
      <p:sp>
        <p:nvSpPr>
          <p:cNvPr id="31760" name="Text Box 23"/>
          <p:cNvSpPr txBox="1">
            <a:spLocks noChangeArrowheads="1"/>
          </p:cNvSpPr>
          <p:nvPr/>
        </p:nvSpPr>
        <p:spPr bwMode="auto">
          <a:xfrm>
            <a:off x="4625975" y="2422525"/>
            <a:ext cx="717550" cy="368300"/>
          </a:xfrm>
          <a:prstGeom prst="rect">
            <a:avLst/>
          </a:prstGeom>
          <a:noFill/>
          <a:ln w="9525" algn="ctr">
            <a:noFill/>
            <a:miter lim="800000"/>
            <a:headEnd/>
            <a:tailEnd/>
          </a:ln>
        </p:spPr>
        <p:txBody>
          <a:bodyPr lIns="91408" tIns="45705" rIns="91408" bIns="45705">
            <a:spAutoFit/>
          </a:bodyPr>
          <a:lstStyle/>
          <a:p>
            <a:pPr marL="341313" indent="-341313" defTabSz="912813">
              <a:lnSpc>
                <a:spcPct val="90000"/>
              </a:lnSpc>
              <a:spcBef>
                <a:spcPct val="50000"/>
              </a:spcBef>
            </a:pPr>
            <a:r>
              <a:rPr lang="zh-CN" altLang="en-US" sz="2000" b="1">
                <a:latin typeface="微软雅黑" pitchFamily="34" charset="-122"/>
                <a:ea typeface="微软雅黑" pitchFamily="34" charset="-122"/>
              </a:rPr>
              <a:t>社区</a:t>
            </a:r>
          </a:p>
        </p:txBody>
      </p:sp>
      <p:sp>
        <p:nvSpPr>
          <p:cNvPr id="31761" name="Text Box 24"/>
          <p:cNvSpPr txBox="1">
            <a:spLocks noChangeArrowheads="1"/>
          </p:cNvSpPr>
          <p:nvPr/>
        </p:nvSpPr>
        <p:spPr bwMode="auto">
          <a:xfrm>
            <a:off x="7793038" y="2493963"/>
            <a:ext cx="719137" cy="369887"/>
          </a:xfrm>
          <a:prstGeom prst="rect">
            <a:avLst/>
          </a:prstGeom>
          <a:noFill/>
          <a:ln w="9525" algn="ctr">
            <a:noFill/>
            <a:miter lim="800000"/>
            <a:headEnd/>
            <a:tailEnd/>
          </a:ln>
        </p:spPr>
        <p:txBody>
          <a:bodyPr lIns="91408" tIns="45705" rIns="91408" bIns="45705">
            <a:spAutoFit/>
          </a:bodyPr>
          <a:lstStyle/>
          <a:p>
            <a:pPr marL="341313" indent="-341313" defTabSz="912813">
              <a:lnSpc>
                <a:spcPct val="90000"/>
              </a:lnSpc>
              <a:spcBef>
                <a:spcPct val="50000"/>
              </a:spcBef>
            </a:pPr>
            <a:r>
              <a:rPr lang="zh-CN" altLang="en-US" sz="2000" b="1">
                <a:latin typeface="微软雅黑" pitchFamily="34" charset="-122"/>
                <a:ea typeface="微软雅黑" pitchFamily="34" charset="-122"/>
              </a:rPr>
              <a:t>社区</a:t>
            </a:r>
          </a:p>
        </p:txBody>
      </p:sp>
      <p:sp>
        <p:nvSpPr>
          <p:cNvPr id="201753" name="AutoShape 25"/>
          <p:cNvSpPr>
            <a:spLocks noChangeArrowheads="1"/>
          </p:cNvSpPr>
          <p:nvPr/>
        </p:nvSpPr>
        <p:spPr bwMode="auto">
          <a:xfrm>
            <a:off x="1235075" y="4938713"/>
            <a:ext cx="2205038" cy="677862"/>
          </a:xfrm>
          <a:prstGeom prst="roundRect">
            <a:avLst>
              <a:gd name="adj" fmla="val 50000"/>
            </a:avLst>
          </a:prstGeom>
          <a:solidFill>
            <a:srgbClr val="0085B4"/>
          </a:solidFill>
          <a:ln w="38100" algn="ctr">
            <a:solidFill>
              <a:schemeClr val="bg1"/>
            </a:solidFill>
            <a:round/>
            <a:headEnd/>
            <a:tailEnd/>
          </a:ln>
          <a:effectLst>
            <a:outerShdw dist="107763" dir="2700000" algn="ctr" rotWithShape="0">
              <a:schemeClr val="bg2">
                <a:alpha val="50000"/>
              </a:schemeClr>
            </a:outerShdw>
          </a:effectLst>
        </p:spPr>
        <p:txBody>
          <a:bodyPr wrap="none" lIns="91408" tIns="45705" rIns="91408" bIns="45705" anchor="ctr"/>
          <a:lstStyle/>
          <a:p>
            <a:pPr defTabSz="912813">
              <a:defRPr/>
            </a:pPr>
            <a:r>
              <a:rPr lang="zh-CN" altLang="en-US">
                <a:solidFill>
                  <a:schemeClr val="bg1"/>
                </a:solidFill>
                <a:latin typeface="微软雅黑" pitchFamily="34" charset="-122"/>
                <a:ea typeface="微软雅黑" pitchFamily="34" charset="-122"/>
              </a:rPr>
              <a:t>大部分时间在</a:t>
            </a:r>
          </a:p>
          <a:p>
            <a:pPr defTabSz="912813">
              <a:defRPr/>
            </a:pPr>
            <a:r>
              <a:rPr lang="zh-CN" altLang="en-US">
                <a:solidFill>
                  <a:schemeClr val="bg1"/>
                </a:solidFill>
                <a:latin typeface="微软雅黑" pitchFamily="34" charset="-122"/>
                <a:ea typeface="微软雅黑" pitchFamily="34" charset="-122"/>
              </a:rPr>
              <a:t>社区管理</a:t>
            </a:r>
          </a:p>
        </p:txBody>
      </p:sp>
      <p:sp>
        <p:nvSpPr>
          <p:cNvPr id="201754" name="AutoShape 26"/>
          <p:cNvSpPr>
            <a:spLocks noChangeArrowheads="1"/>
          </p:cNvSpPr>
          <p:nvPr/>
        </p:nvSpPr>
        <p:spPr bwMode="auto">
          <a:xfrm>
            <a:off x="1187450" y="2208213"/>
            <a:ext cx="2160588" cy="692150"/>
          </a:xfrm>
          <a:prstGeom prst="roundRect">
            <a:avLst>
              <a:gd name="adj" fmla="val 50000"/>
            </a:avLst>
          </a:prstGeom>
          <a:solidFill>
            <a:srgbClr val="0085B4"/>
          </a:solidFill>
          <a:ln w="38100" algn="ctr">
            <a:solidFill>
              <a:schemeClr val="bg1"/>
            </a:solidFill>
            <a:round/>
            <a:headEnd/>
            <a:tailEnd/>
          </a:ln>
          <a:effectLst>
            <a:outerShdw dist="107763" dir="2700000" algn="ctr" rotWithShape="0">
              <a:schemeClr val="bg2">
                <a:alpha val="50000"/>
              </a:schemeClr>
            </a:outerShdw>
          </a:effectLst>
        </p:spPr>
        <p:txBody>
          <a:bodyPr wrap="none" lIns="91408" tIns="45705" rIns="91408" bIns="45705" anchor="ctr"/>
          <a:lstStyle/>
          <a:p>
            <a:pPr defTabSz="912813">
              <a:defRPr/>
            </a:pPr>
            <a:r>
              <a:rPr lang="zh-CN" altLang="en-US">
                <a:solidFill>
                  <a:schemeClr val="bg1"/>
                </a:solidFill>
                <a:latin typeface="微软雅黑" pitchFamily="34" charset="-122"/>
                <a:ea typeface="微软雅黑" pitchFamily="34" charset="-122"/>
              </a:rPr>
              <a:t>动脉粥样</a:t>
            </a:r>
          </a:p>
          <a:p>
            <a:pPr defTabSz="912813">
              <a:defRPr/>
            </a:pPr>
            <a:r>
              <a:rPr lang="zh-CN" altLang="en-US">
                <a:solidFill>
                  <a:schemeClr val="bg1"/>
                </a:solidFill>
                <a:latin typeface="微软雅黑" pitchFamily="34" charset="-122"/>
                <a:ea typeface="微软雅黑" pitchFamily="34" charset="-122"/>
              </a:rPr>
              <a:t>硬化性疾病</a:t>
            </a:r>
          </a:p>
        </p:txBody>
      </p:sp>
      <p:sp>
        <p:nvSpPr>
          <p:cNvPr id="201755" name="AutoShape 27"/>
          <p:cNvSpPr>
            <a:spLocks noChangeArrowheads="1"/>
          </p:cNvSpPr>
          <p:nvPr/>
        </p:nvSpPr>
        <p:spPr bwMode="gray">
          <a:xfrm>
            <a:off x="1192213" y="3516313"/>
            <a:ext cx="2203450" cy="763587"/>
          </a:xfrm>
          <a:prstGeom prst="roundRect">
            <a:avLst>
              <a:gd name="adj" fmla="val 50000"/>
            </a:avLst>
          </a:prstGeom>
          <a:solidFill>
            <a:srgbClr val="0085B4"/>
          </a:solidFill>
          <a:ln w="38100" algn="ctr">
            <a:solidFill>
              <a:schemeClr val="bg1"/>
            </a:solidFill>
            <a:round/>
            <a:headEnd/>
            <a:tailEnd/>
          </a:ln>
          <a:effectLst>
            <a:outerShdw dist="107763" dir="2700000" algn="ctr" rotWithShape="0">
              <a:schemeClr val="bg2">
                <a:alpha val="50000"/>
              </a:schemeClr>
            </a:outerShdw>
          </a:effectLst>
        </p:spPr>
        <p:txBody>
          <a:bodyPr wrap="none" lIns="91408" tIns="45705" rIns="91408" bIns="45705" anchor="ctr"/>
          <a:lstStyle/>
          <a:p>
            <a:pPr defTabSz="912813">
              <a:defRPr/>
            </a:pPr>
            <a:r>
              <a:rPr lang="zh-CN" altLang="en-US">
                <a:solidFill>
                  <a:schemeClr val="bg1"/>
                </a:solidFill>
                <a:latin typeface="微软雅黑" pitchFamily="34" charset="-122"/>
                <a:ea typeface="微软雅黑" pitchFamily="34" charset="-122"/>
              </a:rPr>
              <a:t>阶段表现为炎症的</a:t>
            </a:r>
          </a:p>
          <a:p>
            <a:pPr defTabSz="912813">
              <a:defRPr/>
            </a:pPr>
            <a:r>
              <a:rPr lang="zh-CN" altLang="en-US">
                <a:solidFill>
                  <a:schemeClr val="bg1"/>
                </a:solidFill>
                <a:latin typeface="微软雅黑" pitchFamily="34" charset="-122"/>
                <a:ea typeface="微软雅黑" pitchFamily="34" charset="-122"/>
              </a:rPr>
              <a:t>急性与慢性状态</a:t>
            </a:r>
          </a:p>
        </p:txBody>
      </p:sp>
      <p:sp>
        <p:nvSpPr>
          <p:cNvPr id="201756" name="Text Box 28"/>
          <p:cNvSpPr txBox="1">
            <a:spLocks noChangeArrowheads="1"/>
          </p:cNvSpPr>
          <p:nvPr/>
        </p:nvSpPr>
        <p:spPr bwMode="auto">
          <a:xfrm>
            <a:off x="4643438" y="3649663"/>
            <a:ext cx="2089150" cy="2252662"/>
          </a:xfrm>
          <a:prstGeom prst="rect">
            <a:avLst/>
          </a:prstGeom>
          <a:noFill/>
          <a:ln w="9525" algn="ctr">
            <a:noFill/>
            <a:miter lim="800000"/>
            <a:headEnd/>
            <a:tailEnd/>
          </a:ln>
        </p:spPr>
        <p:txBody>
          <a:bodyPr lIns="91408" tIns="45705" rIns="91408" bIns="45705">
            <a:spAutoFit/>
          </a:bodyPr>
          <a:lstStyle/>
          <a:p>
            <a:pPr marL="341313" indent="-341313" defTabSz="912813">
              <a:lnSpc>
                <a:spcPct val="90000"/>
              </a:lnSpc>
              <a:spcBef>
                <a:spcPct val="50000"/>
              </a:spcBef>
            </a:pPr>
            <a:r>
              <a:rPr lang="en-US" altLang="zh-CN" sz="15600" b="1">
                <a:solidFill>
                  <a:srgbClr val="FF3300"/>
                </a:solidFill>
                <a:latin typeface="微软雅黑" pitchFamily="34" charset="-122"/>
                <a:ea typeface="微软雅黑" pitchFamily="34" charset="-122"/>
              </a:rPr>
              <a:t>×</a:t>
            </a:r>
          </a:p>
        </p:txBody>
      </p:sp>
      <p:pic>
        <p:nvPicPr>
          <p:cNvPr id="31766" name="Picture 29" descr="血管-1"/>
          <p:cNvPicPr>
            <a:picLocks noChangeAspect="1" noChangeArrowheads="1"/>
          </p:cNvPicPr>
          <p:nvPr/>
        </p:nvPicPr>
        <p:blipFill>
          <a:blip r:embed="rId4" cstate="print">
            <a:clrChange>
              <a:clrFrom>
                <a:srgbClr val="B04F0E"/>
              </a:clrFrom>
              <a:clrTo>
                <a:srgbClr val="B04F0E">
                  <a:alpha val="0"/>
                </a:srgbClr>
              </a:clrTo>
            </a:clrChange>
          </a:blip>
          <a:srcRect t="37112" r="15295"/>
          <a:stretch>
            <a:fillRect/>
          </a:stretch>
        </p:blipFill>
        <p:spPr bwMode="auto">
          <a:xfrm>
            <a:off x="5940425" y="1412875"/>
            <a:ext cx="942975" cy="947738"/>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01756"/>
                                        </p:tgtEl>
                                        <p:attrNameLst>
                                          <p:attrName>style.visibility</p:attrName>
                                        </p:attrNameLst>
                                      </p:cBhvr>
                                      <p:to>
                                        <p:strVal val="visible"/>
                                      </p:to>
                                    </p:set>
                                    <p:anim calcmode="lin" valueType="num">
                                      <p:cBhvr>
                                        <p:cTn id="7" dur="1000" fill="hold"/>
                                        <p:tgtEl>
                                          <p:spTgt spid="201756"/>
                                        </p:tgtEl>
                                        <p:attrNameLst>
                                          <p:attrName>ppt_w</p:attrName>
                                        </p:attrNameLst>
                                      </p:cBhvr>
                                      <p:tavLst>
                                        <p:tav tm="0">
                                          <p:val>
                                            <p:strVal val="4*#ppt_w"/>
                                          </p:val>
                                        </p:tav>
                                        <p:tav tm="100000">
                                          <p:val>
                                            <p:strVal val="#ppt_w"/>
                                          </p:val>
                                        </p:tav>
                                      </p:tavLst>
                                    </p:anim>
                                    <p:anim calcmode="lin" valueType="num">
                                      <p:cBhvr>
                                        <p:cTn id="8" dur="1000" fill="hold"/>
                                        <p:tgtEl>
                                          <p:spTgt spid="20175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body" idx="1"/>
          </p:nvPr>
        </p:nvSpPr>
        <p:spPr>
          <a:xfrm>
            <a:off x="404813" y="1714500"/>
            <a:ext cx="8474075" cy="4376738"/>
          </a:xfrm>
        </p:spPr>
        <p:txBody>
          <a:bodyPr/>
          <a:lstStyle/>
          <a:p>
            <a:pPr marL="0" indent="0" algn="just" defTabSz="827921">
              <a:lnSpc>
                <a:spcPct val="120000"/>
              </a:lnSpc>
              <a:buFont typeface="Wingdings" pitchFamily="2" charset="2"/>
              <a:buNone/>
              <a:defRPr/>
            </a:pPr>
            <a:r>
              <a:rPr dirty="0" smtClean="0">
                <a:solidFill>
                  <a:schemeClr val="accent6"/>
                </a:solidFill>
              </a:rPr>
              <a:t>   该患者血脂</a:t>
            </a:r>
            <a:r>
              <a:rPr lang="zh-CN" altLang="en-US" dirty="0" smtClean="0">
                <a:solidFill>
                  <a:schemeClr val="accent6"/>
                </a:solidFill>
              </a:rPr>
              <a:t>达标后</a:t>
            </a:r>
            <a:r>
              <a:rPr dirty="0" smtClean="0">
                <a:solidFill>
                  <a:schemeClr val="accent6"/>
                </a:solidFill>
              </a:rPr>
              <a:t>，</a:t>
            </a:r>
            <a:r>
              <a:rPr dirty="0" err="1">
                <a:solidFill>
                  <a:schemeClr val="accent6"/>
                </a:solidFill>
              </a:rPr>
              <a:t>要换成弱效他汀吗</a:t>
            </a:r>
            <a:r>
              <a:rPr dirty="0">
                <a:solidFill>
                  <a:schemeClr val="accent6"/>
                </a:solidFill>
              </a:rPr>
              <a:t>？</a:t>
            </a:r>
          </a:p>
          <a:p>
            <a:pPr marL="0" indent="0" algn="just" defTabSz="827921">
              <a:lnSpc>
                <a:spcPct val="120000"/>
              </a:lnSpc>
              <a:buFont typeface="Wingdings" pitchFamily="2" charset="2"/>
              <a:buNone/>
              <a:defRPr/>
            </a:pPr>
            <a:r>
              <a:rPr dirty="0">
                <a:solidFill>
                  <a:schemeClr val="accent6"/>
                </a:solidFill>
              </a:rPr>
              <a:t>  </a:t>
            </a:r>
          </a:p>
          <a:p>
            <a:pPr marL="0" indent="0" algn="just" defTabSz="827921">
              <a:lnSpc>
                <a:spcPct val="150000"/>
              </a:lnSpc>
              <a:buFont typeface="Wingdings" pitchFamily="2" charset="2"/>
              <a:buNone/>
              <a:defRPr/>
            </a:pPr>
            <a:r>
              <a:rPr dirty="0">
                <a:solidFill>
                  <a:schemeClr val="accent6"/>
                </a:solidFill>
              </a:rPr>
              <a:t>   </a:t>
            </a:r>
            <a:r>
              <a:rPr lang="en-US" altLang="zh-CN" dirty="0">
                <a:solidFill>
                  <a:schemeClr val="accent6"/>
                </a:solidFill>
              </a:rPr>
              <a:t>A. </a:t>
            </a:r>
            <a:r>
              <a:rPr dirty="0" err="1">
                <a:solidFill>
                  <a:schemeClr val="accent6"/>
                </a:solidFill>
              </a:rPr>
              <a:t>换成其它弱效他汀</a:t>
            </a:r>
            <a:endParaRPr dirty="0">
              <a:solidFill>
                <a:schemeClr val="accent6"/>
              </a:solidFill>
            </a:endParaRPr>
          </a:p>
          <a:p>
            <a:pPr marL="0" indent="0" algn="just" defTabSz="827921">
              <a:lnSpc>
                <a:spcPct val="150000"/>
              </a:lnSpc>
              <a:buFont typeface="Wingdings" pitchFamily="2" charset="2"/>
              <a:buNone/>
              <a:defRPr/>
            </a:pPr>
            <a:r>
              <a:rPr dirty="0">
                <a:solidFill>
                  <a:schemeClr val="accent6"/>
                </a:solidFill>
              </a:rPr>
              <a:t>   </a:t>
            </a:r>
            <a:r>
              <a:rPr lang="en-US" altLang="zh-CN" dirty="0">
                <a:solidFill>
                  <a:schemeClr val="accent6"/>
                </a:solidFill>
              </a:rPr>
              <a:t>B. </a:t>
            </a:r>
            <a:r>
              <a:rPr dirty="0" err="1" smtClean="0">
                <a:solidFill>
                  <a:schemeClr val="accent6"/>
                </a:solidFill>
              </a:rPr>
              <a:t>继续</a:t>
            </a:r>
            <a:r>
              <a:rPr lang="zh-CN" altLang="en-US" dirty="0" smtClean="0">
                <a:solidFill>
                  <a:schemeClr val="accent6"/>
                </a:solidFill>
              </a:rPr>
              <a:t>强他汀</a:t>
            </a:r>
            <a:r>
              <a:rPr dirty="0" err="1" smtClean="0">
                <a:solidFill>
                  <a:schemeClr val="accent6"/>
                </a:solidFill>
              </a:rPr>
              <a:t>治疗</a:t>
            </a:r>
            <a:r>
              <a:rPr lang="zh-CN" altLang="en-US" dirty="0" smtClean="0">
                <a:solidFill>
                  <a:schemeClr val="accent6"/>
                </a:solidFill>
              </a:rPr>
              <a:t>，如：阿托伐他汀</a:t>
            </a:r>
            <a:endParaRPr dirty="0">
              <a:solidFill>
                <a:schemeClr val="accent6"/>
              </a:solidFill>
            </a:endParaRPr>
          </a:p>
        </p:txBody>
      </p:sp>
      <p:sp>
        <p:nvSpPr>
          <p:cNvPr id="190468" name="AutoShape 4"/>
          <p:cNvSpPr>
            <a:spLocks noChangeArrowheads="1"/>
          </p:cNvSpPr>
          <p:nvPr/>
        </p:nvSpPr>
        <p:spPr bwMode="auto">
          <a:xfrm>
            <a:off x="6357950" y="3429000"/>
            <a:ext cx="450850" cy="490537"/>
          </a:xfrm>
          <a:prstGeom prst="smileyFace">
            <a:avLst>
              <a:gd name="adj" fmla="val 4653"/>
            </a:avLst>
          </a:prstGeom>
          <a:solidFill>
            <a:srgbClr val="FF99CC"/>
          </a:solidFill>
          <a:ln w="57150">
            <a:solidFill>
              <a:srgbClr val="FF3300"/>
            </a:solidFill>
            <a:round/>
            <a:headEnd/>
            <a:tailEnd/>
          </a:ln>
          <a:scene3d>
            <a:camera prst="orthographicFront"/>
            <a:lightRig rig="threePt" dir="t"/>
          </a:scene3d>
          <a:sp3d>
            <a:bevelT/>
          </a:sp3d>
        </p:spPr>
        <p:txBody>
          <a:bodyPr wrap="none" lIns="91417" tIns="45709" rIns="91417" bIns="45709" anchor="ctr"/>
          <a:lstStyle/>
          <a:p>
            <a:pPr defTabSz="912813"/>
            <a:endParaRPr lang="zh-CN" altLang="en-US">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ea typeface="宋体" pitchFamily="2" charset="-122"/>
            </a:endParaRPr>
          </a:p>
        </p:txBody>
      </p:sp>
      <p:sp>
        <p:nvSpPr>
          <p:cNvPr id="190469" name="Rectangle 5"/>
          <p:cNvSpPr>
            <a:spLocks noGrp="1" noChangeArrowheads="1"/>
          </p:cNvSpPr>
          <p:nvPr>
            <p:ph type="title"/>
          </p:nvPr>
        </p:nvSpPr>
        <p:spPr>
          <a:xfrm>
            <a:off x="2286000" y="214313"/>
            <a:ext cx="4684713" cy="723900"/>
          </a:xfrm>
        </p:spPr>
        <p:txBody>
          <a:bodyPr lIns="91408" tIns="45705" rIns="91408" bIns="45705" anchor="t"/>
          <a:lstStyle/>
          <a:p>
            <a:pPr>
              <a:lnSpc>
                <a:spcPct val="110000"/>
              </a:lnSpc>
              <a:defRPr/>
            </a:pPr>
            <a:r>
              <a:rPr lang="zh-CN" altLang="en-US" dirty="0" smtClean="0">
                <a:solidFill>
                  <a:srgbClr val="FFFF00"/>
                </a:solidFill>
                <a:latin typeface="+mj-ea"/>
              </a:rPr>
              <a:t>您 的 观 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slide 53"/>
          <p:cNvPicPr preferRelativeResize="0">
            <a:picLocks noChangeAspect="1" noChangeArrowheads="1"/>
          </p:cNvPicPr>
          <p:nvPr/>
        </p:nvPicPr>
        <p:blipFill>
          <a:blip r:embed="rId2" cstate="print"/>
          <a:srcRect/>
          <a:stretch>
            <a:fillRect/>
          </a:stretch>
        </p:blipFill>
        <p:spPr bwMode="auto">
          <a:xfrm>
            <a:off x="4767263" y="2752725"/>
            <a:ext cx="2174875" cy="2122488"/>
          </a:xfrm>
          <a:prstGeom prst="rect">
            <a:avLst/>
          </a:prstGeom>
          <a:noFill/>
          <a:ln w="9525">
            <a:noFill/>
            <a:miter lim="800000"/>
            <a:headEnd/>
            <a:tailEnd/>
          </a:ln>
        </p:spPr>
      </p:pic>
      <p:sp>
        <p:nvSpPr>
          <p:cNvPr id="39940" name="Text Box 4"/>
          <p:cNvSpPr txBox="1">
            <a:spLocks noChangeArrowheads="1"/>
          </p:cNvSpPr>
          <p:nvPr/>
        </p:nvSpPr>
        <p:spPr bwMode="auto">
          <a:xfrm>
            <a:off x="7142163" y="4011613"/>
            <a:ext cx="1989137" cy="274637"/>
          </a:xfrm>
          <a:prstGeom prst="rect">
            <a:avLst/>
          </a:prstGeom>
          <a:noFill/>
          <a:ln w="9525">
            <a:noFill/>
            <a:miter lim="800000"/>
            <a:headEnd/>
            <a:tailEnd/>
          </a:ln>
        </p:spPr>
        <p:txBody>
          <a:bodyPr>
            <a:spAutoFit/>
          </a:bodyPr>
          <a:lstStyle/>
          <a:p>
            <a:pPr eaLnBrk="0" hangingPunct="0"/>
            <a:r>
              <a:rPr lang="en-US" altLang="zh-CN" sz="1200">
                <a:latin typeface="微软雅黑" pitchFamily="34" charset="-122"/>
                <a:ea typeface="微软雅黑" pitchFamily="34" charset="-122"/>
                <a:sym typeface="Symbol" pitchFamily="18" charset="2"/>
              </a:rPr>
              <a:t></a:t>
            </a:r>
            <a:r>
              <a:rPr lang="en-US" altLang="zh-CN" sz="1200">
                <a:latin typeface="微软雅黑" pitchFamily="34" charset="-122"/>
                <a:ea typeface="微软雅黑" pitchFamily="34" charset="-122"/>
              </a:rPr>
              <a:t> </a:t>
            </a:r>
            <a:r>
              <a:rPr lang="zh-CN" altLang="en-US" sz="1200">
                <a:latin typeface="微软雅黑" pitchFamily="34" charset="-122"/>
                <a:ea typeface="微软雅黑" pitchFamily="34" charset="-122"/>
              </a:rPr>
              <a:t>金属基质蛋白酶</a:t>
            </a:r>
          </a:p>
        </p:txBody>
      </p:sp>
      <p:sp>
        <p:nvSpPr>
          <p:cNvPr id="39941" name="Text Box 5"/>
          <p:cNvSpPr txBox="1">
            <a:spLocks noChangeArrowheads="1"/>
          </p:cNvSpPr>
          <p:nvPr/>
        </p:nvSpPr>
        <p:spPr bwMode="auto">
          <a:xfrm>
            <a:off x="6708775" y="2457450"/>
            <a:ext cx="2044700"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内皮祖细胞数目</a:t>
            </a:r>
          </a:p>
        </p:txBody>
      </p:sp>
      <p:sp>
        <p:nvSpPr>
          <p:cNvPr id="39942" name="Text Box 6"/>
          <p:cNvSpPr txBox="1">
            <a:spLocks noChangeArrowheads="1"/>
          </p:cNvSpPr>
          <p:nvPr/>
        </p:nvSpPr>
        <p:spPr bwMode="auto">
          <a:xfrm>
            <a:off x="7021513" y="4724400"/>
            <a:ext cx="2274887"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血管平滑肌细胞增殖</a:t>
            </a:r>
          </a:p>
        </p:txBody>
      </p:sp>
      <p:sp>
        <p:nvSpPr>
          <p:cNvPr id="39943" name="Text Box 7"/>
          <p:cNvSpPr txBox="1">
            <a:spLocks noChangeArrowheads="1"/>
          </p:cNvSpPr>
          <p:nvPr/>
        </p:nvSpPr>
        <p:spPr bwMode="auto">
          <a:xfrm>
            <a:off x="5480050" y="2133600"/>
            <a:ext cx="1003300"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血凝</a:t>
            </a:r>
          </a:p>
        </p:txBody>
      </p:sp>
      <p:sp>
        <p:nvSpPr>
          <p:cNvPr id="39944" name="Text Box 8"/>
          <p:cNvSpPr txBox="1">
            <a:spLocks noChangeArrowheads="1"/>
          </p:cNvSpPr>
          <p:nvPr/>
        </p:nvSpPr>
        <p:spPr bwMode="auto">
          <a:xfrm>
            <a:off x="3395663" y="2479675"/>
            <a:ext cx="1506537" cy="304800"/>
          </a:xfrm>
          <a:prstGeom prst="rect">
            <a:avLst/>
          </a:prstGeom>
          <a:noFill/>
          <a:ln w="9525">
            <a:noFill/>
            <a:miter lim="800000"/>
            <a:headEnd/>
            <a:tailEnd/>
          </a:ln>
        </p:spPr>
        <p:txBody>
          <a:bodyPr>
            <a:spAutoFit/>
          </a:bodyPr>
          <a:lstStyle/>
          <a:p>
            <a:pPr algn="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血小板活化</a:t>
            </a:r>
          </a:p>
        </p:txBody>
      </p:sp>
      <p:sp>
        <p:nvSpPr>
          <p:cNvPr id="39945" name="Text Box 9"/>
          <p:cNvSpPr txBox="1">
            <a:spLocks noChangeArrowheads="1"/>
          </p:cNvSpPr>
          <p:nvPr/>
        </p:nvSpPr>
        <p:spPr bwMode="auto">
          <a:xfrm>
            <a:off x="7164388" y="3397250"/>
            <a:ext cx="1490662"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胶原的作用</a:t>
            </a:r>
          </a:p>
        </p:txBody>
      </p:sp>
      <p:sp>
        <p:nvSpPr>
          <p:cNvPr id="39946" name="Text Box 10"/>
          <p:cNvSpPr txBox="1">
            <a:spLocks noChangeArrowheads="1"/>
          </p:cNvSpPr>
          <p:nvPr/>
        </p:nvSpPr>
        <p:spPr bwMode="auto">
          <a:xfrm>
            <a:off x="7016750" y="4475163"/>
            <a:ext cx="1316038"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a:t>
            </a:r>
            <a:r>
              <a:rPr lang="en-US" altLang="zh-CN" sz="1400" baseline="-25000">
                <a:latin typeface="微软雅黑" pitchFamily="34" charset="-122"/>
                <a:ea typeface="微软雅黑" pitchFamily="34" charset="-122"/>
              </a:rPr>
              <a:t>1</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受体</a:t>
            </a:r>
          </a:p>
        </p:txBody>
      </p:sp>
      <p:sp>
        <p:nvSpPr>
          <p:cNvPr id="39947" name="Text Box 11"/>
          <p:cNvSpPr txBox="1">
            <a:spLocks noChangeArrowheads="1"/>
          </p:cNvSpPr>
          <p:nvPr/>
        </p:nvSpPr>
        <p:spPr bwMode="auto">
          <a:xfrm>
            <a:off x="5540375" y="5224463"/>
            <a:ext cx="1282700"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内皮素</a:t>
            </a:r>
          </a:p>
        </p:txBody>
      </p:sp>
      <p:sp>
        <p:nvSpPr>
          <p:cNvPr id="39948" name="Text Box 12"/>
          <p:cNvSpPr txBox="1">
            <a:spLocks noChangeArrowheads="1"/>
          </p:cNvSpPr>
          <p:nvPr/>
        </p:nvSpPr>
        <p:spPr bwMode="auto">
          <a:xfrm>
            <a:off x="3844925" y="4746625"/>
            <a:ext cx="1395413"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巨噬细胞</a:t>
            </a:r>
          </a:p>
        </p:txBody>
      </p:sp>
      <p:sp>
        <p:nvSpPr>
          <p:cNvPr id="39949" name="Text Box 13"/>
          <p:cNvSpPr txBox="1">
            <a:spLocks noChangeArrowheads="1"/>
          </p:cNvSpPr>
          <p:nvPr/>
        </p:nvSpPr>
        <p:spPr bwMode="auto">
          <a:xfrm>
            <a:off x="3833813" y="4989513"/>
            <a:ext cx="1046162"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炎症</a:t>
            </a:r>
          </a:p>
        </p:txBody>
      </p:sp>
      <p:sp>
        <p:nvSpPr>
          <p:cNvPr id="39950" name="Text Box 14"/>
          <p:cNvSpPr txBox="1">
            <a:spLocks noChangeArrowheads="1"/>
          </p:cNvSpPr>
          <p:nvPr/>
        </p:nvSpPr>
        <p:spPr bwMode="auto">
          <a:xfrm>
            <a:off x="3846513" y="5224463"/>
            <a:ext cx="1457325"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免疫调节</a:t>
            </a:r>
          </a:p>
        </p:txBody>
      </p:sp>
      <p:sp>
        <p:nvSpPr>
          <p:cNvPr id="39951" name="Text Box 15"/>
          <p:cNvSpPr txBox="1">
            <a:spLocks noChangeArrowheads="1"/>
          </p:cNvSpPr>
          <p:nvPr/>
        </p:nvSpPr>
        <p:spPr bwMode="auto">
          <a:xfrm>
            <a:off x="3187700" y="3222625"/>
            <a:ext cx="1260475"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内皮功能</a:t>
            </a:r>
          </a:p>
        </p:txBody>
      </p:sp>
      <p:sp>
        <p:nvSpPr>
          <p:cNvPr id="39952" name="Text Box 16"/>
          <p:cNvSpPr txBox="1">
            <a:spLocks noChangeArrowheads="1"/>
          </p:cNvSpPr>
          <p:nvPr/>
        </p:nvSpPr>
        <p:spPr bwMode="auto">
          <a:xfrm>
            <a:off x="3189288" y="3654425"/>
            <a:ext cx="1077912"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a:t>
            </a:r>
            <a:r>
              <a:rPr lang="zh-CN" altLang="en-US" sz="1400">
                <a:latin typeface="微软雅黑" pitchFamily="34" charset="-122"/>
                <a:ea typeface="微软雅黑" pitchFamily="34" charset="-122"/>
              </a:rPr>
              <a:t>活性氧</a:t>
            </a:r>
          </a:p>
        </p:txBody>
      </p:sp>
      <p:sp>
        <p:nvSpPr>
          <p:cNvPr id="39953" name="Text Box 17"/>
          <p:cNvSpPr txBox="1">
            <a:spLocks noChangeArrowheads="1"/>
          </p:cNvSpPr>
          <p:nvPr/>
        </p:nvSpPr>
        <p:spPr bwMode="auto">
          <a:xfrm>
            <a:off x="3184525" y="3441700"/>
            <a:ext cx="1616075" cy="304800"/>
          </a:xfrm>
          <a:prstGeom prst="rect">
            <a:avLst/>
          </a:prstGeom>
          <a:noFill/>
          <a:ln w="9525">
            <a:noFill/>
            <a:miter lim="800000"/>
            <a:headEnd/>
            <a:tailEnd/>
          </a:ln>
        </p:spPr>
        <p:txBody>
          <a:bodyPr>
            <a:spAutoFit/>
          </a:bodyPr>
          <a:lstStyle/>
          <a:p>
            <a:pPr eaLnBrk="0" hangingPunct="0"/>
            <a:r>
              <a:rPr lang="en-US" altLang="zh-CN" sz="1400">
                <a:latin typeface="微软雅黑" pitchFamily="34" charset="-122"/>
                <a:ea typeface="微软雅黑" pitchFamily="34" charset="-122"/>
                <a:sym typeface="Symbol" pitchFamily="18" charset="2"/>
              </a:rPr>
              <a:t></a:t>
            </a:r>
            <a:r>
              <a:rPr lang="en-US" altLang="zh-CN" sz="1400">
                <a:latin typeface="微软雅黑" pitchFamily="34" charset="-122"/>
                <a:ea typeface="微软雅黑" pitchFamily="34" charset="-122"/>
              </a:rPr>
              <a:t> NO </a:t>
            </a:r>
            <a:r>
              <a:rPr lang="zh-CN" altLang="en-US" sz="1400">
                <a:latin typeface="微软雅黑" pitchFamily="34" charset="-122"/>
                <a:ea typeface="微软雅黑" pitchFamily="34" charset="-122"/>
              </a:rPr>
              <a:t>生物活性</a:t>
            </a:r>
          </a:p>
        </p:txBody>
      </p:sp>
      <p:sp>
        <p:nvSpPr>
          <p:cNvPr id="39954" name="AutoShape 18"/>
          <p:cNvSpPr>
            <a:spLocks noChangeArrowheads="1"/>
          </p:cNvSpPr>
          <p:nvPr/>
        </p:nvSpPr>
        <p:spPr bwMode="auto">
          <a:xfrm rot="5400000">
            <a:off x="6992144" y="3579019"/>
            <a:ext cx="236538" cy="336550"/>
          </a:xfrm>
          <a:prstGeom prst="upArrow">
            <a:avLst>
              <a:gd name="adj1" fmla="val 50000"/>
              <a:gd name="adj2" fmla="val 70061"/>
            </a:avLst>
          </a:prstGeom>
          <a:solidFill>
            <a:srgbClr val="EE2A24"/>
          </a:solidFill>
          <a:ln w="9525">
            <a:solidFill>
              <a:schemeClr val="tx2"/>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55" name="AutoShape 19"/>
          <p:cNvSpPr>
            <a:spLocks noChangeArrowheads="1"/>
          </p:cNvSpPr>
          <p:nvPr/>
        </p:nvSpPr>
        <p:spPr bwMode="auto">
          <a:xfrm rot="2303452">
            <a:off x="6572250" y="2601913"/>
            <a:ext cx="112713" cy="342900"/>
          </a:xfrm>
          <a:prstGeom prst="upArrow">
            <a:avLst>
              <a:gd name="adj1" fmla="val 50000"/>
              <a:gd name="adj2" fmla="val 149802"/>
            </a:avLst>
          </a:prstGeom>
          <a:solidFill>
            <a:schemeClr val="bg1"/>
          </a:solidFill>
          <a:ln w="9525">
            <a:solidFill>
              <a:srgbClr val="FFFF99"/>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56" name="AutoShape 20"/>
          <p:cNvSpPr>
            <a:spLocks noChangeArrowheads="1"/>
          </p:cNvSpPr>
          <p:nvPr/>
        </p:nvSpPr>
        <p:spPr bwMode="auto">
          <a:xfrm>
            <a:off x="5681663" y="2347913"/>
            <a:ext cx="271462" cy="369887"/>
          </a:xfrm>
          <a:prstGeom prst="upArrow">
            <a:avLst>
              <a:gd name="adj1" fmla="val 50000"/>
              <a:gd name="adj2" fmla="val 67094"/>
            </a:avLst>
          </a:prstGeom>
          <a:solidFill>
            <a:srgbClr val="EE2A24"/>
          </a:solidFill>
          <a:ln w="9525">
            <a:solidFill>
              <a:schemeClr val="tx2"/>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57" name="AutoShape 21"/>
          <p:cNvSpPr>
            <a:spLocks noChangeArrowheads="1"/>
          </p:cNvSpPr>
          <p:nvPr/>
        </p:nvSpPr>
        <p:spPr bwMode="auto">
          <a:xfrm rot="2592784">
            <a:off x="6475413" y="2600325"/>
            <a:ext cx="280987" cy="369888"/>
          </a:xfrm>
          <a:prstGeom prst="upArrow">
            <a:avLst>
              <a:gd name="adj1" fmla="val 50000"/>
              <a:gd name="adj2" fmla="val 64820"/>
            </a:avLst>
          </a:prstGeom>
          <a:solidFill>
            <a:srgbClr val="EE2A24"/>
          </a:solidFill>
          <a:ln w="9525">
            <a:solidFill>
              <a:schemeClr val="tx2"/>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58" name="AutoShape 22"/>
          <p:cNvSpPr>
            <a:spLocks noChangeArrowheads="1"/>
          </p:cNvSpPr>
          <p:nvPr/>
        </p:nvSpPr>
        <p:spPr bwMode="auto">
          <a:xfrm rot="6882858">
            <a:off x="6754813" y="4441825"/>
            <a:ext cx="234950" cy="381000"/>
          </a:xfrm>
          <a:prstGeom prst="upArrow">
            <a:avLst>
              <a:gd name="adj1" fmla="val 50000"/>
              <a:gd name="adj2" fmla="val 79850"/>
            </a:avLst>
          </a:prstGeom>
          <a:solidFill>
            <a:srgbClr val="EE2A24"/>
          </a:solidFill>
          <a:ln w="9525">
            <a:solidFill>
              <a:schemeClr val="tx2"/>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59" name="AutoShape 23"/>
          <p:cNvSpPr>
            <a:spLocks noChangeArrowheads="1"/>
          </p:cNvSpPr>
          <p:nvPr/>
        </p:nvSpPr>
        <p:spPr bwMode="auto">
          <a:xfrm flipV="1">
            <a:off x="5795963" y="4876800"/>
            <a:ext cx="246062" cy="301625"/>
          </a:xfrm>
          <a:prstGeom prst="upArrow">
            <a:avLst>
              <a:gd name="adj1" fmla="val 50000"/>
              <a:gd name="adj2" fmla="val 60360"/>
            </a:avLst>
          </a:prstGeom>
          <a:solidFill>
            <a:srgbClr val="EE2A24"/>
          </a:solidFill>
          <a:ln w="9525">
            <a:solidFill>
              <a:schemeClr val="tx2"/>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60" name="AutoShape 24"/>
          <p:cNvSpPr>
            <a:spLocks noChangeArrowheads="1"/>
          </p:cNvSpPr>
          <p:nvPr/>
        </p:nvSpPr>
        <p:spPr bwMode="auto">
          <a:xfrm rot="16200000" flipH="1">
            <a:off x="4431506" y="3394869"/>
            <a:ext cx="250825" cy="382588"/>
          </a:xfrm>
          <a:prstGeom prst="upArrow">
            <a:avLst>
              <a:gd name="adj1" fmla="val 50000"/>
              <a:gd name="adj2" fmla="val 75108"/>
            </a:avLst>
          </a:prstGeom>
          <a:solidFill>
            <a:srgbClr val="EE2A24"/>
          </a:solidFill>
          <a:ln w="9525">
            <a:solidFill>
              <a:schemeClr val="tx2"/>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61" name="AutoShape 25"/>
          <p:cNvSpPr>
            <a:spLocks noChangeArrowheads="1"/>
          </p:cNvSpPr>
          <p:nvPr/>
        </p:nvSpPr>
        <p:spPr bwMode="auto">
          <a:xfrm rot="13584656" flipH="1">
            <a:off x="4737100" y="4500563"/>
            <a:ext cx="263525" cy="381000"/>
          </a:xfrm>
          <a:prstGeom prst="upArrow">
            <a:avLst>
              <a:gd name="adj1" fmla="val 46130"/>
              <a:gd name="adj2" fmla="val 89050"/>
            </a:avLst>
          </a:prstGeom>
          <a:solidFill>
            <a:srgbClr val="EE2A24"/>
          </a:solidFill>
          <a:ln w="9525">
            <a:solidFill>
              <a:schemeClr val="tx2"/>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62" name="AutoShape 26"/>
          <p:cNvSpPr>
            <a:spLocks noChangeArrowheads="1"/>
          </p:cNvSpPr>
          <p:nvPr/>
        </p:nvSpPr>
        <p:spPr bwMode="auto">
          <a:xfrm rot="18729203" flipH="1">
            <a:off x="4751388" y="2681288"/>
            <a:ext cx="268287" cy="363537"/>
          </a:xfrm>
          <a:prstGeom prst="upArrow">
            <a:avLst>
              <a:gd name="adj1" fmla="val 50000"/>
              <a:gd name="adj2" fmla="val 66723"/>
            </a:avLst>
          </a:prstGeom>
          <a:solidFill>
            <a:srgbClr val="EE2A24"/>
          </a:solidFill>
          <a:ln w="9525">
            <a:solidFill>
              <a:schemeClr val="tx2"/>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63" name="Rectangle 27"/>
          <p:cNvSpPr>
            <a:spLocks noChangeArrowheads="1"/>
          </p:cNvSpPr>
          <p:nvPr/>
        </p:nvSpPr>
        <p:spPr bwMode="auto">
          <a:xfrm>
            <a:off x="457200" y="3141663"/>
            <a:ext cx="1905000" cy="1219200"/>
          </a:xfrm>
          <a:prstGeom prst="rect">
            <a:avLst/>
          </a:prstGeom>
          <a:solidFill>
            <a:srgbClr val="006699"/>
          </a:solidFill>
          <a:ln w="12700" algn="ctr">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39964" name="Rectangle 28"/>
          <p:cNvSpPr>
            <a:spLocks noChangeArrowheads="1"/>
          </p:cNvSpPr>
          <p:nvPr/>
        </p:nvSpPr>
        <p:spPr bwMode="auto">
          <a:xfrm>
            <a:off x="304800" y="3544888"/>
            <a:ext cx="2106613" cy="865187"/>
          </a:xfrm>
          <a:prstGeom prst="rect">
            <a:avLst/>
          </a:prstGeom>
          <a:noFill/>
          <a:ln w="9525">
            <a:noFill/>
            <a:miter lim="800000"/>
            <a:headEnd/>
            <a:tailEnd/>
          </a:ln>
        </p:spPr>
        <p:txBody>
          <a:bodyPr/>
          <a:lstStyle/>
          <a:p>
            <a:pPr algn="ctr">
              <a:lnSpc>
                <a:spcPct val="90000"/>
              </a:lnSpc>
              <a:spcBef>
                <a:spcPct val="20000"/>
              </a:spcBef>
              <a:buClr>
                <a:srgbClr val="FFFFFF"/>
              </a:buClr>
              <a:buFont typeface="Wingdings" pitchFamily="2" charset="2"/>
              <a:buNone/>
            </a:pPr>
            <a:r>
              <a:rPr lang="zh-CN" altLang="en-US" sz="2400">
                <a:solidFill>
                  <a:schemeClr val="bg1"/>
                </a:solidFill>
                <a:latin typeface="微软雅黑" pitchFamily="34" charset="-122"/>
                <a:ea typeface="微软雅黑" pitchFamily="34" charset="-122"/>
              </a:rPr>
              <a:t>降</a:t>
            </a:r>
            <a:r>
              <a:rPr lang="en-US" altLang="zh-CN" sz="2400">
                <a:solidFill>
                  <a:schemeClr val="bg1"/>
                </a:solidFill>
                <a:latin typeface="微软雅黑" pitchFamily="34" charset="-122"/>
                <a:ea typeface="微软雅黑" pitchFamily="34" charset="-122"/>
              </a:rPr>
              <a:t>LDL-C</a:t>
            </a:r>
          </a:p>
        </p:txBody>
      </p:sp>
      <p:sp>
        <p:nvSpPr>
          <p:cNvPr id="39965" name="Rectangle 29"/>
          <p:cNvSpPr>
            <a:spLocks noChangeArrowheads="1"/>
          </p:cNvSpPr>
          <p:nvPr/>
        </p:nvSpPr>
        <p:spPr bwMode="auto">
          <a:xfrm>
            <a:off x="1752600" y="3581400"/>
            <a:ext cx="2106613" cy="865188"/>
          </a:xfrm>
          <a:prstGeom prst="rect">
            <a:avLst/>
          </a:prstGeom>
          <a:noFill/>
          <a:ln w="9525">
            <a:noFill/>
            <a:miter lim="800000"/>
            <a:headEnd/>
            <a:tailEnd/>
          </a:ln>
        </p:spPr>
        <p:txBody>
          <a:bodyPr/>
          <a:lstStyle/>
          <a:p>
            <a:pPr algn="ctr">
              <a:lnSpc>
                <a:spcPct val="90000"/>
              </a:lnSpc>
              <a:spcBef>
                <a:spcPct val="20000"/>
              </a:spcBef>
              <a:buClr>
                <a:srgbClr val="FFFFFF"/>
              </a:buClr>
              <a:buFont typeface="Wingdings" pitchFamily="2" charset="2"/>
              <a:buNone/>
            </a:pPr>
            <a:r>
              <a:rPr lang="zh-CN" altLang="en-US" sz="2000">
                <a:latin typeface="微软雅黑" pitchFamily="34" charset="-122"/>
                <a:ea typeface="微软雅黑" pitchFamily="34" charset="-122"/>
              </a:rPr>
              <a:t>＋</a:t>
            </a:r>
          </a:p>
        </p:txBody>
      </p:sp>
      <p:sp>
        <p:nvSpPr>
          <p:cNvPr id="13318" name="AutoShape 7"/>
          <p:cNvSpPr>
            <a:spLocks noChangeArrowheads="1"/>
          </p:cNvSpPr>
          <p:nvPr/>
        </p:nvSpPr>
        <p:spPr bwMode="gray">
          <a:xfrm>
            <a:off x="4071934" y="3000372"/>
            <a:ext cx="3000396" cy="1714512"/>
          </a:xfrm>
          <a:prstGeom prst="roundRect">
            <a:avLst>
              <a:gd name="adj" fmla="val 16667"/>
            </a:avLst>
          </a:prstGeom>
          <a:solidFill>
            <a:srgbClr val="006699"/>
          </a:solidFill>
          <a:ln w="12700">
            <a:solidFill>
              <a:schemeClr val="hlink"/>
            </a:solidFill>
            <a:round/>
            <a:headEnd type="none" w="sm" len="sm"/>
            <a:tailEnd type="none" w="sm" len="sm"/>
          </a:ln>
        </p:spPr>
        <p:txBody>
          <a:bodyPr lIns="0" tIns="0" rIns="0" bIns="0" anchor="ctr"/>
          <a:lstStyle/>
          <a:p>
            <a:pPr marL="398463" indent="-284163" defTabSz="901700" eaLnBrk="0" hangingPunct="0">
              <a:lnSpc>
                <a:spcPct val="60000"/>
              </a:lnSpc>
              <a:spcBef>
                <a:spcPct val="70000"/>
              </a:spcBef>
              <a:buClr>
                <a:schemeClr val="bg1"/>
              </a:buClr>
            </a:pPr>
            <a:r>
              <a:rPr lang="zh-CN" altLang="en-US" sz="2800" b="1" dirty="0" smtClean="0">
                <a:solidFill>
                  <a:schemeClr val="bg1"/>
                </a:solidFill>
                <a:latin typeface="微软雅黑" pitchFamily="34" charset="-122"/>
                <a:ea typeface="微软雅黑" pitchFamily="34" charset="-122"/>
              </a:rPr>
              <a:t>抗</a:t>
            </a:r>
            <a:r>
              <a:rPr lang="zh-CN" altLang="en-US" sz="2800" b="1" dirty="0">
                <a:solidFill>
                  <a:schemeClr val="bg1"/>
                </a:solidFill>
                <a:latin typeface="微软雅黑" pitchFamily="34" charset="-122"/>
                <a:ea typeface="微软雅黑" pitchFamily="34" charset="-122"/>
              </a:rPr>
              <a:t>炎</a:t>
            </a:r>
          </a:p>
          <a:p>
            <a:pPr marL="398463" indent="-284163" defTabSz="901700" eaLnBrk="0" hangingPunct="0">
              <a:lnSpc>
                <a:spcPct val="60000"/>
              </a:lnSpc>
              <a:spcBef>
                <a:spcPct val="70000"/>
              </a:spcBef>
              <a:buClr>
                <a:schemeClr val="bg1"/>
              </a:buClr>
            </a:pPr>
            <a:r>
              <a:rPr lang="zh-CN" altLang="en-US" sz="2800" b="1" dirty="0">
                <a:solidFill>
                  <a:schemeClr val="bg1"/>
                </a:solidFill>
                <a:latin typeface="微软雅黑" pitchFamily="34" charset="-122"/>
                <a:ea typeface="微软雅黑" pitchFamily="34" charset="-122"/>
              </a:rPr>
              <a:t>抗氧化</a:t>
            </a:r>
          </a:p>
          <a:p>
            <a:pPr marL="398463" indent="-284163" defTabSz="901700" eaLnBrk="0" hangingPunct="0">
              <a:lnSpc>
                <a:spcPct val="60000"/>
              </a:lnSpc>
              <a:spcBef>
                <a:spcPct val="70000"/>
              </a:spcBef>
              <a:buClr>
                <a:schemeClr val="bg1"/>
              </a:buClr>
            </a:pPr>
            <a:r>
              <a:rPr lang="en-US" altLang="zh-CN" sz="2800" b="1" dirty="0">
                <a:solidFill>
                  <a:schemeClr val="bg1"/>
                </a:solidFill>
                <a:latin typeface="微软雅黑" pitchFamily="34" charset="-122"/>
                <a:ea typeface="微软雅黑" pitchFamily="34" charset="-122"/>
              </a:rPr>
              <a:t>……</a:t>
            </a:r>
          </a:p>
        </p:txBody>
      </p:sp>
      <p:sp>
        <p:nvSpPr>
          <p:cNvPr id="31" name="TextBox 30"/>
          <p:cNvSpPr txBox="1"/>
          <p:nvPr/>
        </p:nvSpPr>
        <p:spPr>
          <a:xfrm>
            <a:off x="9360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他汀降脂外的作用不可忽视</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p:cTn id="7" dur="1000" fill="hold"/>
                                        <p:tgtEl>
                                          <p:spTgt spid="13318"/>
                                        </p:tgtEl>
                                        <p:attrNameLst>
                                          <p:attrName>ppt_w</p:attrName>
                                        </p:attrNameLst>
                                      </p:cBhvr>
                                      <p:tavLst>
                                        <p:tav tm="0">
                                          <p:val>
                                            <p:fltVal val="0"/>
                                          </p:val>
                                        </p:tav>
                                        <p:tav tm="100000">
                                          <p:val>
                                            <p:strVal val="#ppt_w"/>
                                          </p:val>
                                        </p:tav>
                                      </p:tavLst>
                                    </p:anim>
                                    <p:anim calcmode="lin" valueType="num">
                                      <p:cBhvr>
                                        <p:cTn id="8" dur="1000" fill="hold"/>
                                        <p:tgtEl>
                                          <p:spTgt spid="133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4"/>
          <p:cNvPicPr>
            <a:picLocks noChangeAspect="1" noChangeArrowheads="1"/>
          </p:cNvPicPr>
          <p:nvPr/>
        </p:nvPicPr>
        <p:blipFill>
          <a:blip r:embed="rId2" cstate="print"/>
          <a:srcRect l="8478" t="20322" r="9370" b="8752"/>
          <a:stretch>
            <a:fillRect/>
          </a:stretch>
        </p:blipFill>
        <p:spPr bwMode="auto">
          <a:xfrm>
            <a:off x="601663" y="1857375"/>
            <a:ext cx="7756525" cy="4051300"/>
          </a:xfrm>
          <a:prstGeom prst="rect">
            <a:avLst/>
          </a:prstGeom>
          <a:noFill/>
          <a:ln w="9525">
            <a:noFill/>
            <a:miter lim="800000"/>
            <a:headEnd/>
            <a:tailEnd/>
          </a:ln>
        </p:spPr>
      </p:pic>
      <p:sp>
        <p:nvSpPr>
          <p:cNvPr id="4" name="TextBox 3"/>
          <p:cNvSpPr txBox="1"/>
          <p:nvPr/>
        </p:nvSpPr>
        <p:spPr>
          <a:xfrm>
            <a:off x="9288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他汀长期治疗，更多降低事件</a:t>
            </a:r>
          </a:p>
        </p:txBody>
      </p:sp>
      <p:sp>
        <p:nvSpPr>
          <p:cNvPr id="5" name="矩形 4"/>
          <p:cNvSpPr/>
          <p:nvPr/>
        </p:nvSpPr>
        <p:spPr>
          <a:xfrm>
            <a:off x="6040721" y="6381328"/>
            <a:ext cx="1771639" cy="276999"/>
          </a:xfrm>
          <a:prstGeom prst="rect">
            <a:avLst/>
          </a:prstGeom>
        </p:spPr>
        <p:txBody>
          <a:bodyPr wrap="none">
            <a:spAutoFit/>
          </a:bodyPr>
          <a:lstStyle/>
          <a:p>
            <a:r>
              <a:rPr lang="en-US" altLang="zh-CN" sz="1200" dirty="0" smtClean="0">
                <a:latin typeface="微软雅黑" pitchFamily="34" charset="-122"/>
                <a:ea typeface="微软雅黑" pitchFamily="34" charset="-122"/>
              </a:rPr>
              <a:t>BMJ 2003;326:1423–7</a:t>
            </a:r>
            <a:endParaRPr lang="zh-CN" altLang="en-US" sz="1200" dirty="0">
              <a:latin typeface="微软雅黑" pitchFamily="34" charset="-122"/>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 y="265114"/>
            <a:ext cx="8969405" cy="6221413"/>
            <a:chOff x="0" y="119"/>
            <a:chExt cx="5651" cy="3919"/>
          </a:xfrm>
        </p:grpSpPr>
        <p:sp>
          <p:nvSpPr>
            <p:cNvPr id="18435" name="TextBox 2"/>
            <p:cNvSpPr txBox="1">
              <a:spLocks noChangeArrowheads="1"/>
            </p:cNvSpPr>
            <p:nvPr/>
          </p:nvSpPr>
          <p:spPr bwMode="auto">
            <a:xfrm>
              <a:off x="1514" y="892"/>
              <a:ext cx="2864" cy="1674"/>
            </a:xfrm>
            <a:prstGeom prst="rect">
              <a:avLst/>
            </a:prstGeom>
            <a:noFill/>
            <a:ln w="9525">
              <a:noFill/>
              <a:miter lim="800000"/>
              <a:headEnd/>
              <a:tailEnd/>
            </a:ln>
          </p:spPr>
          <p:txBody>
            <a:bodyPr wrap="none">
              <a:spAutoFit/>
            </a:bodyPr>
            <a:lstStyle/>
            <a:p>
              <a:pPr>
                <a:lnSpc>
                  <a:spcPct val="150000"/>
                </a:lnSpc>
                <a:buFontTx/>
                <a:buBlip>
                  <a:blip r:embed="rId3"/>
                </a:buBlip>
              </a:pPr>
              <a:r>
                <a:rPr lang="zh-CN" altLang="en-US" sz="2800" dirty="0"/>
                <a:t> </a:t>
              </a:r>
              <a:r>
                <a:rPr lang="zh-CN" altLang="en-US" sz="2800" dirty="0">
                  <a:latin typeface="微软雅黑" pitchFamily="34" charset="-122"/>
                  <a:ea typeface="微软雅黑" pitchFamily="34" charset="-122"/>
                </a:rPr>
                <a:t>发现血脂异常患者</a:t>
              </a:r>
              <a:endParaRPr lang="en-US" altLang="zh-CN" sz="2800" dirty="0">
                <a:latin typeface="微软雅黑" pitchFamily="34" charset="-122"/>
                <a:ea typeface="微软雅黑" pitchFamily="34" charset="-122"/>
              </a:endParaRPr>
            </a:p>
            <a:p>
              <a:pPr>
                <a:lnSpc>
                  <a:spcPct val="150000"/>
                </a:lnSpc>
                <a:buFontTx/>
                <a:buBlip>
                  <a:blip r:embed="rId3"/>
                </a:buBlip>
              </a:pPr>
              <a:r>
                <a:rPr lang="zh-CN" altLang="en-US" sz="2800" dirty="0">
                  <a:latin typeface="微软雅黑" pitchFamily="34" charset="-122"/>
                  <a:ea typeface="微软雅黑" pitchFamily="34" charset="-122"/>
                </a:rPr>
                <a:t> 对血脂异常者的危险评估</a:t>
              </a:r>
              <a:endParaRPr lang="en-US" altLang="zh-CN" sz="2800" dirty="0">
                <a:latin typeface="微软雅黑" pitchFamily="34" charset="-122"/>
                <a:ea typeface="微软雅黑" pitchFamily="34" charset="-122"/>
              </a:endParaRPr>
            </a:p>
            <a:p>
              <a:pPr>
                <a:lnSpc>
                  <a:spcPct val="150000"/>
                </a:lnSpc>
                <a:buFontTx/>
                <a:buBlip>
                  <a:blip r:embed="rId3"/>
                </a:buBlip>
              </a:pPr>
              <a:r>
                <a:rPr lang="zh-CN" altLang="en-US" sz="2800" dirty="0" smtClean="0">
                  <a:latin typeface="微软雅黑" pitchFamily="34" charset="-122"/>
                  <a:ea typeface="微软雅黑" pitchFamily="34" charset="-122"/>
                </a:rPr>
                <a:t>血脂异常治疗手段</a:t>
              </a:r>
              <a:endParaRPr lang="en-US" altLang="zh-CN" sz="2800" dirty="0">
                <a:latin typeface="微软雅黑" pitchFamily="34" charset="-122"/>
                <a:ea typeface="微软雅黑" pitchFamily="34" charset="-122"/>
              </a:endParaRPr>
            </a:p>
            <a:p>
              <a:pPr>
                <a:lnSpc>
                  <a:spcPct val="150000"/>
                </a:lnSpc>
                <a:buFontTx/>
                <a:buBlip>
                  <a:blip r:embed="rId3"/>
                </a:buBlip>
              </a:pPr>
              <a:r>
                <a:rPr lang="zh-CN" altLang="en-US" sz="2800" dirty="0">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如何监控药物副作用</a:t>
              </a:r>
              <a:endParaRPr lang="en-US" altLang="zh-CN" sz="2800" b="1" dirty="0">
                <a:solidFill>
                  <a:srgbClr val="FF0000"/>
                </a:solidFill>
                <a:latin typeface="微软雅黑" pitchFamily="34" charset="-122"/>
                <a:ea typeface="微软雅黑" pitchFamily="34" charset="-122"/>
              </a:endParaRPr>
            </a:p>
          </p:txBody>
        </p:sp>
        <p:sp>
          <p:nvSpPr>
            <p:cNvPr id="18440" name="Text Box 4"/>
            <p:cNvSpPr txBox="1">
              <a:spLocks noChangeArrowheads="1"/>
            </p:cNvSpPr>
            <p:nvPr/>
          </p:nvSpPr>
          <p:spPr bwMode="auto">
            <a:xfrm>
              <a:off x="585" y="119"/>
              <a:ext cx="4546" cy="368"/>
            </a:xfrm>
            <a:prstGeom prst="rect">
              <a:avLst/>
            </a:prstGeom>
            <a:gradFill rotWithShape="1">
              <a:gsLst>
                <a:gs pos="0">
                  <a:srgbClr val="FFBF00"/>
                </a:gs>
                <a:gs pos="5000">
                  <a:srgbClr val="F27300"/>
                </a:gs>
                <a:gs pos="12500">
                  <a:srgbClr val="8F0040"/>
                </a:gs>
                <a:gs pos="25000">
                  <a:srgbClr val="400040"/>
                </a:gs>
                <a:gs pos="39999">
                  <a:srgbClr val="000040"/>
                </a:gs>
                <a:gs pos="50000">
                  <a:srgbClr val="000000"/>
                </a:gs>
                <a:gs pos="60001">
                  <a:srgbClr val="000040"/>
                </a:gs>
                <a:gs pos="75000">
                  <a:srgbClr val="400040"/>
                </a:gs>
                <a:gs pos="87500">
                  <a:srgbClr val="8F0040"/>
                </a:gs>
                <a:gs pos="95000">
                  <a:srgbClr val="F27300"/>
                </a:gs>
                <a:gs pos="100000">
                  <a:srgbClr val="FFBF00"/>
                </a:gs>
              </a:gsLst>
              <a:lin ang="5400000" scaled="1"/>
            </a:gradFill>
            <a:ln w="9525">
              <a:noFill/>
              <a:miter lim="800000"/>
              <a:headEnd/>
              <a:tailEnd/>
            </a:ln>
          </p:spPr>
          <p:txBody>
            <a:bodyPr wrap="square">
              <a:spAutoFit/>
            </a:bodyPr>
            <a:lstStyle/>
            <a:p>
              <a:pPr algn="ctr"/>
              <a:r>
                <a:rPr lang="zh-CN" altLang="en-US" sz="3200" b="1" dirty="0">
                  <a:solidFill>
                    <a:srgbClr val="FFFF00"/>
                  </a:solidFill>
                  <a:latin typeface="微软雅黑" pitchFamily="34" charset="-122"/>
                  <a:ea typeface="微软雅黑" pitchFamily="34" charset="-122"/>
                </a:rPr>
                <a:t>血脂异常的社区管理</a:t>
              </a:r>
            </a:p>
          </p:txBody>
        </p:sp>
        <p:pic>
          <p:nvPicPr>
            <p:cNvPr id="18437" name="Picture 9" descr="image015"/>
            <p:cNvPicPr>
              <a:picLocks noChangeAspect="1" noChangeArrowheads="1"/>
            </p:cNvPicPr>
            <p:nvPr/>
          </p:nvPicPr>
          <p:blipFill>
            <a:blip r:embed="rId4" cstate="print"/>
            <a:srcRect/>
            <a:stretch>
              <a:fillRect/>
            </a:stretch>
          </p:blipFill>
          <p:spPr bwMode="auto">
            <a:xfrm>
              <a:off x="4120" y="1887"/>
              <a:ext cx="1531" cy="2151"/>
            </a:xfrm>
            <a:prstGeom prst="rect">
              <a:avLst/>
            </a:prstGeom>
            <a:noFill/>
            <a:ln w="9525">
              <a:noFill/>
              <a:miter lim="800000"/>
              <a:headEnd/>
              <a:tailEnd/>
            </a:ln>
          </p:spPr>
        </p:pic>
        <p:pic>
          <p:nvPicPr>
            <p:cNvPr id="18438" name="Picture 8" descr="4"/>
            <p:cNvPicPr>
              <a:picLocks noChangeAspect="1" noChangeArrowheads="1"/>
            </p:cNvPicPr>
            <p:nvPr/>
          </p:nvPicPr>
          <p:blipFill>
            <a:blip r:embed="rId5" cstate="print"/>
            <a:srcRect l="5122" t="22723" r="70468" b="28955"/>
            <a:stretch>
              <a:fillRect/>
            </a:stretch>
          </p:blipFill>
          <p:spPr bwMode="auto">
            <a:xfrm>
              <a:off x="0" y="917"/>
              <a:ext cx="1462" cy="2169"/>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reeform 7"/>
          <p:cNvSpPr>
            <a:spLocks/>
          </p:cNvSpPr>
          <p:nvPr/>
        </p:nvSpPr>
        <p:spPr bwMode="gray">
          <a:xfrm>
            <a:off x="900113" y="4076700"/>
            <a:ext cx="2019300" cy="962025"/>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rgbClr val="008080">
              <a:alpha val="50195"/>
            </a:srgbClr>
          </a:solidFill>
          <a:ln w="0">
            <a:noFill/>
            <a:round/>
            <a:headEnd/>
            <a:tailEnd/>
          </a:ln>
        </p:spPr>
        <p:txBody>
          <a:bodyPr lIns="91428" tIns="45715" rIns="91428" bIns="45715"/>
          <a:lstStyle/>
          <a:p>
            <a:endParaRPr lang="zh-CN" altLang="en-US"/>
          </a:p>
        </p:txBody>
      </p:sp>
      <p:sp>
        <p:nvSpPr>
          <p:cNvPr id="45059" name="Freeform 8"/>
          <p:cNvSpPr>
            <a:spLocks/>
          </p:cNvSpPr>
          <p:nvPr/>
        </p:nvSpPr>
        <p:spPr bwMode="gray">
          <a:xfrm rot="10800000">
            <a:off x="6286500" y="1857375"/>
            <a:ext cx="1924050" cy="962025"/>
          </a:xfrm>
          <a:custGeom>
            <a:avLst/>
            <a:gdLst>
              <a:gd name="T0" fmla="*/ 2147483647 w 2320"/>
              <a:gd name="T1" fmla="*/ 2147483647 h 792"/>
              <a:gd name="T2" fmla="*/ 2147483647 w 2320"/>
              <a:gd name="T3" fmla="*/ 0 h 792"/>
              <a:gd name="T4" fmla="*/ 0 w 2320"/>
              <a:gd name="T5" fmla="*/ 0 h 792"/>
              <a:gd name="T6" fmla="*/ 0 w 2320"/>
              <a:gd name="T7" fmla="*/ 2147483647 h 792"/>
              <a:gd name="T8" fmla="*/ 2147483647 w 2320"/>
              <a:gd name="T9" fmla="*/ 2147483647 h 792"/>
              <a:gd name="T10" fmla="*/ 2147483647 w 2320"/>
              <a:gd name="T11" fmla="*/ 2147483647 h 792"/>
              <a:gd name="T12" fmla="*/ 2147483647 w 2320"/>
              <a:gd name="T13" fmla="*/ 2147483647 h 792"/>
              <a:gd name="T14" fmla="*/ 0 60000 65536"/>
              <a:gd name="T15" fmla="*/ 0 60000 65536"/>
              <a:gd name="T16" fmla="*/ 0 60000 65536"/>
              <a:gd name="T17" fmla="*/ 0 60000 65536"/>
              <a:gd name="T18" fmla="*/ 0 60000 65536"/>
              <a:gd name="T19" fmla="*/ 0 60000 65536"/>
              <a:gd name="T20" fmla="*/ 0 60000 65536"/>
              <a:gd name="T21" fmla="*/ 0 w 2320"/>
              <a:gd name="T22" fmla="*/ 0 h 792"/>
              <a:gd name="T23" fmla="*/ 2320 w 2320"/>
              <a:gd name="T24" fmla="*/ 792 h 7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0" h="792">
                <a:moveTo>
                  <a:pt x="88" y="696"/>
                </a:moveTo>
                <a:lnTo>
                  <a:pt x="88" y="0"/>
                </a:lnTo>
                <a:lnTo>
                  <a:pt x="0" y="0"/>
                </a:lnTo>
                <a:lnTo>
                  <a:pt x="0" y="792"/>
                </a:lnTo>
                <a:lnTo>
                  <a:pt x="2320" y="792"/>
                </a:lnTo>
                <a:lnTo>
                  <a:pt x="2320" y="696"/>
                </a:lnTo>
                <a:lnTo>
                  <a:pt x="88" y="696"/>
                </a:lnTo>
                <a:close/>
              </a:path>
            </a:pathLst>
          </a:custGeom>
          <a:solidFill>
            <a:srgbClr val="008080">
              <a:alpha val="50195"/>
            </a:srgbClr>
          </a:solidFill>
          <a:ln w="0">
            <a:noFill/>
            <a:round/>
            <a:headEnd/>
            <a:tailEnd/>
          </a:ln>
        </p:spPr>
        <p:txBody>
          <a:bodyPr rot="10800000" lIns="91428" tIns="45715" rIns="91428" bIns="45715"/>
          <a:lstStyle/>
          <a:p>
            <a:endParaRPr lang="zh-CN" altLang="en-US"/>
          </a:p>
        </p:txBody>
      </p:sp>
      <p:sp>
        <p:nvSpPr>
          <p:cNvPr id="45060" name="AutoShape 9"/>
          <p:cNvSpPr>
            <a:spLocks noChangeArrowheads="1"/>
          </p:cNvSpPr>
          <p:nvPr/>
        </p:nvSpPr>
        <p:spPr bwMode="gray">
          <a:xfrm>
            <a:off x="1076325" y="2271713"/>
            <a:ext cx="6781800" cy="2381250"/>
          </a:xfrm>
          <a:prstGeom prst="roundRect">
            <a:avLst>
              <a:gd name="adj" fmla="val 16667"/>
            </a:avLst>
          </a:prstGeom>
          <a:solidFill>
            <a:srgbClr val="009999"/>
          </a:solidFill>
          <a:ln w="9525">
            <a:round/>
            <a:headEnd/>
            <a:tailEnd/>
          </a:ln>
          <a:scene3d>
            <a:camera prst="legacyObliqueTopRight"/>
            <a:lightRig rig="legacyFlat3" dir="b"/>
          </a:scene3d>
          <a:sp3d extrusionH="303200" prstMaterial="legacyMatte">
            <a:bevelT w="13500" h="13500" prst="angle"/>
            <a:bevelB w="13500" h="13500" prst="angle"/>
            <a:extrusionClr>
              <a:schemeClr val="folHlink"/>
            </a:extrusionClr>
          </a:sp3d>
        </p:spPr>
        <p:txBody>
          <a:bodyPr wrap="none" lIns="91428" tIns="45715" rIns="91428" bIns="45715" anchor="ctr">
            <a:flatTx/>
          </a:bodyPr>
          <a:lstStyle/>
          <a:p>
            <a:pPr algn="ctr" eaLnBrk="0" hangingPunct="0"/>
            <a:endParaRPr lang="zh-CN" altLang="zh-CN" sz="1600">
              <a:ea typeface="宋体" pitchFamily="2" charset="-122"/>
            </a:endParaRPr>
          </a:p>
        </p:txBody>
      </p:sp>
      <p:sp>
        <p:nvSpPr>
          <p:cNvPr id="9" name="Rectangle 5"/>
          <p:cNvSpPr>
            <a:spLocks noChangeArrowheads="1"/>
          </p:cNvSpPr>
          <p:nvPr/>
        </p:nvSpPr>
        <p:spPr bwMode="auto">
          <a:xfrm>
            <a:off x="1071563" y="2636912"/>
            <a:ext cx="6851650" cy="1217861"/>
          </a:xfrm>
          <a:prstGeom prst="rect">
            <a:avLst/>
          </a:prstGeom>
          <a:noFill/>
          <a:ln w="9525" cap="flat" cmpd="sng">
            <a:noFill/>
            <a:prstDash val="solid"/>
            <a:miter lim="800000"/>
            <a:headEnd/>
            <a:tailEnd/>
          </a:ln>
          <a:effectLst>
            <a:outerShdw dist="17961" dir="2700000" algn="ctr" rotWithShape="0">
              <a:schemeClr val="tx1"/>
            </a:outerShdw>
          </a:effectLst>
        </p:spPr>
        <p:txBody>
          <a:bodyPr lIns="91428" tIns="45715" rIns="91428" bIns="45715" anchor="b"/>
          <a:lstStyle/>
          <a:p>
            <a:pPr>
              <a:lnSpc>
                <a:spcPct val="170000"/>
              </a:lnSpc>
              <a:defRPr/>
            </a:pPr>
            <a:r>
              <a:rPr lang="en-US" altLang="zh-CN" sz="3600" b="1" dirty="0">
                <a:solidFill>
                  <a:schemeClr val="bg1"/>
                </a:solidFill>
                <a:latin typeface="微软雅黑" pitchFamily="34" charset="-122"/>
                <a:ea typeface="微软雅黑" pitchFamily="34" charset="-122"/>
              </a:rPr>
              <a:t> </a:t>
            </a:r>
            <a:r>
              <a:rPr lang="zh-CN" altLang="en-US" sz="3600" b="1" dirty="0" smtClean="0">
                <a:solidFill>
                  <a:srgbClr val="FFFF00"/>
                </a:solidFill>
                <a:latin typeface="微软雅黑" pitchFamily="34" charset="-122"/>
                <a:ea typeface="微软雅黑" pitchFamily="34" charset="-122"/>
              </a:rPr>
              <a:t>社区患者他</a:t>
            </a:r>
            <a:r>
              <a:rPr lang="zh-CN" altLang="en-US" sz="3600" b="1" dirty="0">
                <a:solidFill>
                  <a:srgbClr val="FFFF00"/>
                </a:solidFill>
                <a:latin typeface="微软雅黑" pitchFamily="34" charset="-122"/>
                <a:ea typeface="微软雅黑" pitchFamily="34" charset="-122"/>
              </a:rPr>
              <a:t>汀长期治疗安全性</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p:txBody>
          <a:bodyPr lIns="82936" tIns="41468" rIns="82936" bIns="41468"/>
          <a:lstStyle/>
          <a:p>
            <a:pPr>
              <a:lnSpc>
                <a:spcPct val="200000"/>
              </a:lnSpc>
              <a:buNone/>
              <a:defRPr/>
            </a:pPr>
            <a:r>
              <a:rPr dirty="0"/>
              <a:t>长期用药如何检测安全性指标</a:t>
            </a:r>
            <a:r>
              <a:rPr lang="en-US" altLang="zh-CN" dirty="0"/>
              <a:t>?</a:t>
            </a:r>
          </a:p>
          <a:p>
            <a:pPr lvl="1">
              <a:lnSpc>
                <a:spcPct val="200000"/>
              </a:lnSpc>
              <a:buFont typeface="Wingdings" pitchFamily="2" charset="2"/>
              <a:buNone/>
              <a:defRPr/>
            </a:pPr>
            <a:r>
              <a:rPr lang="en-US" altLang="zh-CN" dirty="0" smtClean="0"/>
              <a:t>A. </a:t>
            </a:r>
            <a:r>
              <a:rPr dirty="0" smtClean="0"/>
              <a:t>药物治疗后</a:t>
            </a:r>
            <a:r>
              <a:rPr lang="en-US" altLang="zh-CN" dirty="0"/>
              <a:t>4-8</a:t>
            </a:r>
            <a:r>
              <a:rPr dirty="0"/>
              <a:t>周复查</a:t>
            </a:r>
          </a:p>
          <a:p>
            <a:pPr lvl="1">
              <a:lnSpc>
                <a:spcPct val="200000"/>
              </a:lnSpc>
              <a:buFont typeface="Wingdings" pitchFamily="2" charset="2"/>
              <a:buNone/>
              <a:defRPr/>
            </a:pPr>
            <a:r>
              <a:rPr lang="en-US" altLang="zh-CN" dirty="0" smtClean="0"/>
              <a:t>B. </a:t>
            </a:r>
            <a:r>
              <a:rPr dirty="0" smtClean="0"/>
              <a:t>药物治疗后</a:t>
            </a:r>
            <a:r>
              <a:rPr lang="en-US" altLang="zh-CN" dirty="0"/>
              <a:t>2</a:t>
            </a:r>
            <a:r>
              <a:rPr dirty="0"/>
              <a:t>周内复查</a:t>
            </a:r>
          </a:p>
        </p:txBody>
      </p:sp>
      <p:sp>
        <p:nvSpPr>
          <p:cNvPr id="206852" name="AutoShape 4"/>
          <p:cNvSpPr>
            <a:spLocks noChangeArrowheads="1"/>
          </p:cNvSpPr>
          <p:nvPr/>
        </p:nvSpPr>
        <p:spPr bwMode="auto">
          <a:xfrm>
            <a:off x="5072066" y="2643182"/>
            <a:ext cx="450850" cy="488950"/>
          </a:xfrm>
          <a:prstGeom prst="smileyFace">
            <a:avLst>
              <a:gd name="adj" fmla="val 4653"/>
            </a:avLst>
          </a:prstGeom>
          <a:solidFill>
            <a:srgbClr val="FF99CC"/>
          </a:solidFill>
          <a:ln w="57150">
            <a:solidFill>
              <a:srgbClr val="FF3300"/>
            </a:solidFill>
            <a:round/>
            <a:headEnd/>
            <a:tailEnd/>
          </a:ln>
        </p:spPr>
        <p:txBody>
          <a:bodyPr wrap="none" lIns="91417" tIns="45709" rIns="91417" bIns="45709" anchor="ctr"/>
          <a:lstStyle/>
          <a:p>
            <a:pPr defTabSz="912813"/>
            <a:endParaRPr lang="zh-CN" altLang="en-US">
              <a:ea typeface="宋体" pitchFamily="2" charset="-122"/>
            </a:endParaRPr>
          </a:p>
        </p:txBody>
      </p:sp>
      <p:sp>
        <p:nvSpPr>
          <p:cNvPr id="46084" name="Rectangle 5"/>
          <p:cNvSpPr>
            <a:spLocks noGrp="1" noChangeArrowheads="1"/>
          </p:cNvSpPr>
          <p:nvPr>
            <p:ph type="title"/>
          </p:nvPr>
        </p:nvSpPr>
        <p:spPr>
          <a:noFill/>
        </p:spPr>
        <p:txBody>
          <a:bodyPr/>
          <a:lstStyle/>
          <a:p>
            <a:pPr>
              <a:lnSpc>
                <a:spcPct val="110000"/>
              </a:lnSpc>
            </a:pPr>
            <a:r>
              <a:rPr lang="zh-CN" altLang="en-US" dirty="0" smtClean="0">
                <a:solidFill>
                  <a:srgbClr val="FFFF00"/>
                </a:solidFill>
              </a:rPr>
              <a:t>您的观点请亮牌</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risk_benefit"/>
          <p:cNvPicPr>
            <a:picLocks noChangeAspect="1" noChangeArrowheads="1"/>
          </p:cNvPicPr>
          <p:nvPr/>
        </p:nvPicPr>
        <p:blipFill>
          <a:blip r:embed="rId2" cstate="print"/>
          <a:srcRect t="8772"/>
          <a:stretch>
            <a:fillRect/>
          </a:stretch>
        </p:blipFill>
        <p:spPr bwMode="auto">
          <a:xfrm>
            <a:off x="428596" y="1828800"/>
            <a:ext cx="4327525" cy="4343400"/>
          </a:xfrm>
          <a:prstGeom prst="rect">
            <a:avLst/>
          </a:prstGeom>
          <a:noFill/>
        </p:spPr>
      </p:pic>
      <p:pic>
        <p:nvPicPr>
          <p:cNvPr id="10248" name="Picture 8" descr="risk_benefit"/>
          <p:cNvPicPr>
            <a:picLocks noChangeAspect="1" noChangeArrowheads="1"/>
          </p:cNvPicPr>
          <p:nvPr/>
        </p:nvPicPr>
        <p:blipFill>
          <a:blip r:embed="rId2" cstate="print"/>
          <a:srcRect l="12326" t="56787" r="66545" b="41612"/>
          <a:stretch>
            <a:fillRect/>
          </a:stretch>
        </p:blipFill>
        <p:spPr bwMode="auto">
          <a:xfrm>
            <a:off x="928662" y="4146550"/>
            <a:ext cx="1003300" cy="533400"/>
          </a:xfrm>
          <a:prstGeom prst="rect">
            <a:avLst/>
          </a:prstGeom>
          <a:noFill/>
        </p:spPr>
      </p:pic>
      <p:pic>
        <p:nvPicPr>
          <p:cNvPr id="10249" name="Picture 9" descr="risk_benefit"/>
          <p:cNvPicPr>
            <a:picLocks noChangeAspect="1" noChangeArrowheads="1"/>
          </p:cNvPicPr>
          <p:nvPr/>
        </p:nvPicPr>
        <p:blipFill>
          <a:blip r:embed="rId2" cstate="print"/>
          <a:srcRect l="12326" t="56787" r="66545" b="41612"/>
          <a:stretch>
            <a:fillRect/>
          </a:stretch>
        </p:blipFill>
        <p:spPr bwMode="auto">
          <a:xfrm>
            <a:off x="3211487" y="3505200"/>
            <a:ext cx="1003300" cy="609600"/>
          </a:xfrm>
          <a:prstGeom prst="rect">
            <a:avLst/>
          </a:prstGeom>
          <a:noFill/>
        </p:spPr>
      </p:pic>
      <p:sp>
        <p:nvSpPr>
          <p:cNvPr id="10250" name="Text Box 10"/>
          <p:cNvSpPr txBox="1">
            <a:spLocks noChangeArrowheads="1"/>
          </p:cNvSpPr>
          <p:nvPr/>
        </p:nvSpPr>
        <p:spPr bwMode="auto">
          <a:xfrm>
            <a:off x="3259112" y="3581400"/>
            <a:ext cx="914400" cy="457200"/>
          </a:xfrm>
          <a:prstGeom prst="rect">
            <a:avLst/>
          </a:prstGeom>
          <a:noFill/>
          <a:ln w="9525">
            <a:noFill/>
            <a:miter lim="800000"/>
            <a:headEnd/>
            <a:tailEnd/>
          </a:ln>
          <a:effectLst/>
        </p:spPr>
        <p:txBody>
          <a:bodyPr>
            <a:spAutoFit/>
          </a:bodyPr>
          <a:lstStyle/>
          <a:p>
            <a:pPr>
              <a:spcBef>
                <a:spcPct val="50000"/>
              </a:spcBef>
            </a:pPr>
            <a:r>
              <a:rPr lang="zh-CN" altLang="en-US" sz="2400" b="1" dirty="0">
                <a:latin typeface="微软雅黑" pitchFamily="34" charset="-122"/>
                <a:ea typeface="微软雅黑" pitchFamily="34" charset="-122"/>
              </a:rPr>
              <a:t>风险</a:t>
            </a:r>
          </a:p>
        </p:txBody>
      </p:sp>
      <p:sp>
        <p:nvSpPr>
          <p:cNvPr id="10251" name="Text Box 11"/>
          <p:cNvSpPr txBox="1">
            <a:spLocks noChangeArrowheads="1"/>
          </p:cNvSpPr>
          <p:nvPr/>
        </p:nvSpPr>
        <p:spPr bwMode="auto">
          <a:xfrm>
            <a:off x="973112" y="4191000"/>
            <a:ext cx="914400" cy="457200"/>
          </a:xfrm>
          <a:prstGeom prst="rect">
            <a:avLst/>
          </a:prstGeom>
          <a:noFill/>
          <a:ln w="9525">
            <a:noFill/>
            <a:miter lim="800000"/>
            <a:headEnd/>
            <a:tailEnd/>
          </a:ln>
          <a:effectLst/>
        </p:spPr>
        <p:txBody>
          <a:bodyPr>
            <a:spAutoFit/>
          </a:bodyPr>
          <a:lstStyle/>
          <a:p>
            <a:pPr>
              <a:spcBef>
                <a:spcPct val="50000"/>
              </a:spcBef>
            </a:pPr>
            <a:r>
              <a:rPr lang="zh-CN" altLang="en-US" sz="2400" b="1">
                <a:latin typeface="微软雅黑" pitchFamily="34" charset="-122"/>
                <a:ea typeface="微软雅黑" pitchFamily="34" charset="-122"/>
              </a:rPr>
              <a:t>获益</a:t>
            </a:r>
          </a:p>
        </p:txBody>
      </p:sp>
      <p:grpSp>
        <p:nvGrpSpPr>
          <p:cNvPr id="8" name="Group 19"/>
          <p:cNvGrpSpPr>
            <a:grpSpLocks/>
          </p:cNvGrpSpPr>
          <p:nvPr/>
        </p:nvGrpSpPr>
        <p:grpSpPr bwMode="auto">
          <a:xfrm rot="-5400000" flipV="1">
            <a:off x="3977491" y="3166250"/>
            <a:ext cx="2900353" cy="1711339"/>
            <a:chOff x="564" y="1992"/>
            <a:chExt cx="2658" cy="984"/>
          </a:xfrm>
          <a:solidFill>
            <a:schemeClr val="tx2">
              <a:lumMod val="20000"/>
              <a:lumOff val="80000"/>
            </a:schemeClr>
          </a:solidFill>
        </p:grpSpPr>
        <p:sp>
          <p:nvSpPr>
            <p:cNvPr id="9" name="Freeform 20"/>
            <p:cNvSpPr>
              <a:spLocks/>
            </p:cNvSpPr>
            <p:nvPr/>
          </p:nvSpPr>
          <p:spPr bwMode="ltGray">
            <a:xfrm>
              <a:off x="564" y="2003"/>
              <a:ext cx="1197" cy="866"/>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pFill/>
            <a:ln w="9525" cap="flat" cmpd="sng">
              <a:noFill/>
              <a:prstDash val="solid"/>
              <a:round/>
              <a:headEnd type="none" w="med" len="med"/>
              <a:tailEnd type="none" w="med" len="med"/>
            </a:ln>
            <a:effectLst/>
          </p:spPr>
          <p:txBody>
            <a:bodyPr wrap="none" anchor="ctr"/>
            <a:lstStyle/>
            <a:p>
              <a:pPr>
                <a:defRPr/>
              </a:pPr>
              <a:endParaRPr lang="zh-CN" altLang="en-US"/>
            </a:p>
          </p:txBody>
        </p:sp>
        <p:sp>
          <p:nvSpPr>
            <p:cNvPr id="10" name="Freeform 21"/>
            <p:cNvSpPr>
              <a:spLocks/>
            </p:cNvSpPr>
            <p:nvPr/>
          </p:nvSpPr>
          <p:spPr bwMode="ltGray">
            <a:xfrm>
              <a:off x="1772" y="1992"/>
              <a:ext cx="232" cy="984"/>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pFill/>
            <a:ln w="9525" cap="flat" cmpd="sng">
              <a:noFill/>
              <a:prstDash val="solid"/>
              <a:round/>
              <a:headEnd type="none" w="med" len="med"/>
              <a:tailEnd type="none" w="med" len="med"/>
            </a:ln>
            <a:effectLst/>
          </p:spPr>
          <p:txBody>
            <a:bodyPr wrap="none" anchor="ctr"/>
            <a:lstStyle/>
            <a:p>
              <a:pPr>
                <a:defRPr/>
              </a:pPr>
              <a:endParaRPr lang="zh-CN" altLang="en-US"/>
            </a:p>
          </p:txBody>
        </p:sp>
        <p:sp>
          <p:nvSpPr>
            <p:cNvPr id="11" name="Freeform 22"/>
            <p:cNvSpPr>
              <a:spLocks/>
            </p:cNvSpPr>
            <p:nvPr/>
          </p:nvSpPr>
          <p:spPr bwMode="ltGray">
            <a:xfrm flipH="1">
              <a:off x="2025" y="2003"/>
              <a:ext cx="1197" cy="866"/>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pFill/>
            <a:ln w="9525" cap="flat" cmpd="sng">
              <a:noFill/>
              <a:prstDash val="solid"/>
              <a:round/>
              <a:headEnd type="none" w="med" len="med"/>
              <a:tailEnd type="none" w="med" len="med"/>
            </a:ln>
            <a:effectLst/>
          </p:spPr>
          <p:txBody>
            <a:bodyPr wrap="none" anchor="ctr"/>
            <a:lstStyle/>
            <a:p>
              <a:pPr>
                <a:defRPr/>
              </a:pPr>
              <a:endParaRPr lang="zh-CN" altLang="en-US"/>
            </a:p>
          </p:txBody>
        </p:sp>
      </p:grpSp>
      <p:sp>
        <p:nvSpPr>
          <p:cNvPr id="12" name="内容占位符 2"/>
          <p:cNvSpPr>
            <a:spLocks noGrp="1"/>
          </p:cNvSpPr>
          <p:nvPr>
            <p:ph idx="1"/>
          </p:nvPr>
        </p:nvSpPr>
        <p:spPr bwMode="auto">
          <a:xfrm>
            <a:off x="6315116" y="2100266"/>
            <a:ext cx="3186106" cy="1614486"/>
          </a:xfrm>
          <a:noFill/>
          <a:ln>
            <a:miter lim="800000"/>
            <a:headEnd/>
            <a:tailEnd/>
          </a:ln>
        </p:spPr>
        <p:txBody>
          <a:bodyPr vert="horz" wrap="square" lIns="91440" tIns="45720" rIns="91440" bIns="45720" numCol="1" anchor="t" anchorCtr="0" compatLnSpc="1">
            <a:prstTxWarp prst="textNoShape">
              <a:avLst/>
            </a:prstTxWarp>
          </a:bodyPr>
          <a:lstStyle/>
          <a:p>
            <a:pPr>
              <a:lnSpc>
                <a:spcPct val="300000"/>
              </a:lnSpc>
              <a:buNone/>
            </a:pPr>
            <a:r>
              <a:rPr dirty="0" err="1"/>
              <a:t>肝脏安全性</a:t>
            </a:r>
            <a:endParaRPr lang="en-US" altLang="zh-CN" dirty="0"/>
          </a:p>
          <a:p>
            <a:pPr>
              <a:lnSpc>
                <a:spcPct val="300000"/>
              </a:lnSpc>
              <a:buNone/>
            </a:pPr>
            <a:r>
              <a:rPr dirty="0" err="1"/>
              <a:t>肌肉安全性</a:t>
            </a:r>
            <a:endParaRPr lang="en-US" altLang="zh-CN" dirty="0"/>
          </a:p>
          <a:p>
            <a:pPr>
              <a:lnSpc>
                <a:spcPct val="300000"/>
              </a:lnSpc>
              <a:buNone/>
            </a:pPr>
            <a:r>
              <a:rPr dirty="0" err="1"/>
              <a:t>肾脏安全性</a:t>
            </a:r>
            <a:endParaRPr dirty="0"/>
          </a:p>
        </p:txBody>
      </p:sp>
      <p:sp>
        <p:nvSpPr>
          <p:cNvPr id="13" name="矩形 12"/>
          <p:cNvSpPr/>
          <p:nvPr/>
        </p:nvSpPr>
        <p:spPr>
          <a:xfrm>
            <a:off x="0" y="1285860"/>
            <a:ext cx="4572000" cy="787523"/>
          </a:xfrm>
          <a:prstGeom prst="rect">
            <a:avLst/>
          </a:prstGeom>
        </p:spPr>
        <p:txBody>
          <a:bodyPr>
            <a:spAutoFit/>
          </a:bodyPr>
          <a:lstStyle/>
          <a:p>
            <a:pPr algn="ctr">
              <a:lnSpc>
                <a:spcPct val="150000"/>
              </a:lnSpc>
            </a:pPr>
            <a:r>
              <a:rPr lang="zh-CN" altLang="en-US" sz="1600" b="1" dirty="0" smtClean="0">
                <a:solidFill>
                  <a:schemeClr val="accent2">
                    <a:lumMod val="75000"/>
                  </a:schemeClr>
                </a:solidFill>
                <a:latin typeface="微软雅黑" pitchFamily="34" charset="-122"/>
                <a:ea typeface="微软雅黑" pitchFamily="34" charset="-122"/>
              </a:rPr>
              <a:t>医学干预的艺术：</a:t>
            </a:r>
            <a:r>
              <a:rPr lang="en-US" altLang="zh-CN" sz="1600" b="1" dirty="0" smtClean="0">
                <a:solidFill>
                  <a:schemeClr val="accent2">
                    <a:lumMod val="75000"/>
                  </a:schemeClr>
                </a:solidFill>
                <a:latin typeface="微软雅黑" pitchFamily="34" charset="-122"/>
                <a:ea typeface="微软雅黑" pitchFamily="34" charset="-122"/>
              </a:rPr>
              <a:t/>
            </a:r>
            <a:br>
              <a:rPr lang="en-US" altLang="zh-CN" sz="1600" b="1" dirty="0" smtClean="0">
                <a:solidFill>
                  <a:schemeClr val="accent2">
                    <a:lumMod val="75000"/>
                  </a:schemeClr>
                </a:solidFill>
                <a:latin typeface="微软雅黑" pitchFamily="34" charset="-122"/>
                <a:ea typeface="微软雅黑" pitchFamily="34" charset="-122"/>
              </a:rPr>
            </a:br>
            <a:r>
              <a:rPr lang="zh-CN" altLang="en-US" sz="1600" b="1" dirty="0" smtClean="0">
                <a:solidFill>
                  <a:schemeClr val="accent2">
                    <a:lumMod val="75000"/>
                  </a:schemeClr>
                </a:solidFill>
                <a:latin typeface="微软雅黑" pitchFamily="34" charset="-122"/>
                <a:ea typeface="微软雅黑" pitchFamily="34" charset="-122"/>
              </a:rPr>
              <a:t>风险最小化，获益最大化</a:t>
            </a:r>
            <a:endParaRPr lang="zh-CN" altLang="en-US" sz="1600" dirty="0">
              <a:solidFill>
                <a:schemeClr val="accent2">
                  <a:lumMod val="75000"/>
                </a:schemeClr>
              </a:solidFill>
              <a:latin typeface="微软雅黑" pitchFamily="34" charset="-122"/>
              <a:ea typeface="微软雅黑" pitchFamily="34" charset="-122"/>
            </a:endParaRPr>
          </a:p>
        </p:txBody>
      </p:sp>
      <p:sp>
        <p:nvSpPr>
          <p:cNvPr id="14" name="TextBox 13"/>
          <p:cNvSpPr txBox="1"/>
          <p:nvPr/>
        </p:nvSpPr>
        <p:spPr>
          <a:xfrm>
            <a:off x="9288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长期他汀治疗需关注的安全性指标</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bwMode="auto">
          <a:xfrm>
            <a:off x="928662" y="1500174"/>
            <a:ext cx="7702576" cy="4519625"/>
          </a:xfrm>
          <a:noFill/>
          <a:ln>
            <a:miter lim="800000"/>
            <a:headEnd/>
            <a:tailEnd/>
          </a:ln>
        </p:spPr>
        <p:txBody>
          <a:bodyPr vert="horz" wrap="square" lIns="82936" tIns="41468" rIns="82936" bIns="41468" numCol="1" anchor="t" anchorCtr="0" compatLnSpc="1">
            <a:prstTxWarp prst="textNoShape">
              <a:avLst/>
            </a:prstTxWarp>
          </a:bodyPr>
          <a:lstStyle/>
          <a:p>
            <a:pPr>
              <a:lnSpc>
                <a:spcPct val="200000"/>
              </a:lnSpc>
              <a:buClrTx/>
            </a:pPr>
            <a:r>
              <a:rPr sz="2000" b="0" dirty="0" smtClean="0">
                <a:solidFill>
                  <a:schemeClr val="tx1"/>
                </a:solidFill>
                <a:latin typeface="Times New Roman" pitchFamily="18" charset="0"/>
                <a:cs typeface="Times New Roman" pitchFamily="18" charset="0"/>
              </a:rPr>
              <a:t>药物治疗开始后</a:t>
            </a:r>
            <a:r>
              <a:rPr lang="en-US" altLang="zh-CN" sz="2000" b="0" dirty="0">
                <a:solidFill>
                  <a:schemeClr val="tx1"/>
                </a:solidFill>
                <a:latin typeface="Times New Roman" pitchFamily="18" charset="0"/>
                <a:cs typeface="Times New Roman" pitchFamily="18" charset="0"/>
              </a:rPr>
              <a:t>4</a:t>
            </a:r>
            <a:r>
              <a:rPr sz="2000" b="0" dirty="0">
                <a:solidFill>
                  <a:schemeClr val="tx1"/>
                </a:solidFill>
                <a:latin typeface="Times New Roman" pitchFamily="18" charset="0"/>
                <a:cs typeface="Times New Roman" pitchFamily="18" charset="0"/>
              </a:rPr>
              <a:t>－</a:t>
            </a:r>
            <a:r>
              <a:rPr lang="en-US" altLang="zh-CN" sz="2000" b="0" dirty="0">
                <a:solidFill>
                  <a:schemeClr val="tx1"/>
                </a:solidFill>
                <a:latin typeface="Times New Roman" pitchFamily="18" charset="0"/>
                <a:cs typeface="Times New Roman" pitchFamily="18" charset="0"/>
              </a:rPr>
              <a:t>8</a:t>
            </a:r>
            <a:r>
              <a:rPr sz="2000" b="0" dirty="0">
                <a:solidFill>
                  <a:schemeClr val="tx1"/>
                </a:solidFill>
                <a:latin typeface="Times New Roman" pitchFamily="18" charset="0"/>
                <a:cs typeface="Times New Roman" pitchFamily="18" charset="0"/>
              </a:rPr>
              <a:t>周时复查</a:t>
            </a:r>
            <a:r>
              <a:rPr lang="en-US" altLang="zh-CN" sz="2000" b="0" dirty="0">
                <a:solidFill>
                  <a:schemeClr val="tx1"/>
                </a:solidFill>
                <a:latin typeface="Times New Roman" pitchFamily="18" charset="0"/>
                <a:cs typeface="Times New Roman" pitchFamily="18" charset="0"/>
              </a:rPr>
              <a:t>:		</a:t>
            </a:r>
          </a:p>
          <a:p>
            <a:pPr>
              <a:lnSpc>
                <a:spcPct val="200000"/>
              </a:lnSpc>
              <a:buClrTx/>
              <a:buNone/>
            </a:pPr>
            <a:r>
              <a:rPr lang="en-US" sz="2000" b="0" dirty="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     </a:t>
            </a:r>
            <a:r>
              <a:rPr sz="2000" b="0" dirty="0" smtClean="0">
                <a:solidFill>
                  <a:schemeClr val="tx1"/>
                </a:solidFill>
                <a:latin typeface="Times New Roman" pitchFamily="18" charset="0"/>
                <a:cs typeface="Times New Roman" pitchFamily="18" charset="0"/>
              </a:rPr>
              <a:t>安全指标 </a:t>
            </a:r>
            <a:r>
              <a:rPr lang="en-US" altLang="zh-CN" sz="2000" b="0" dirty="0">
                <a:solidFill>
                  <a:schemeClr val="tx1"/>
                </a:solidFill>
                <a:latin typeface="Times New Roman" pitchFamily="18" charset="0"/>
                <a:cs typeface="Times New Roman" pitchFamily="18" charset="0"/>
              </a:rPr>
              <a:t>(</a:t>
            </a:r>
            <a:r>
              <a:rPr lang="en-US" altLang="zh-CN" sz="2000" b="0" dirty="0" err="1">
                <a:solidFill>
                  <a:schemeClr val="tx1"/>
                </a:solidFill>
                <a:latin typeface="Times New Roman" pitchFamily="18" charset="0"/>
                <a:cs typeface="Times New Roman" pitchFamily="18" charset="0"/>
              </a:rPr>
              <a:t>ALT</a:t>
            </a:r>
            <a:r>
              <a:rPr sz="2000" b="0" dirty="0" err="1">
                <a:solidFill>
                  <a:schemeClr val="tx1"/>
                </a:solidFill>
                <a:latin typeface="Times New Roman" pitchFamily="18" charset="0"/>
                <a:cs typeface="Times New Roman" pitchFamily="18" charset="0"/>
              </a:rPr>
              <a:t>、</a:t>
            </a:r>
            <a:r>
              <a:rPr lang="en-US" altLang="zh-CN" sz="2000" b="0" dirty="0" err="1">
                <a:solidFill>
                  <a:schemeClr val="tx1"/>
                </a:solidFill>
                <a:latin typeface="Times New Roman" pitchFamily="18" charset="0"/>
                <a:cs typeface="Times New Roman" pitchFamily="18" charset="0"/>
              </a:rPr>
              <a:t>CK</a:t>
            </a:r>
            <a:r>
              <a:rPr sz="2000" b="0" dirty="0" err="1">
                <a:solidFill>
                  <a:schemeClr val="tx1"/>
                </a:solidFill>
                <a:latin typeface="Times New Roman" pitchFamily="18" charset="0"/>
                <a:cs typeface="Times New Roman" pitchFamily="18" charset="0"/>
              </a:rPr>
              <a:t>、</a:t>
            </a:r>
            <a:r>
              <a:rPr lang="en-US" altLang="zh-CN" sz="2000" b="0" dirty="0" err="1">
                <a:solidFill>
                  <a:schemeClr val="tx1"/>
                </a:solidFill>
                <a:latin typeface="Times New Roman" pitchFamily="18" charset="0"/>
                <a:cs typeface="Times New Roman" pitchFamily="18" charset="0"/>
              </a:rPr>
              <a:t>BUN</a:t>
            </a:r>
            <a:r>
              <a:rPr sz="2000" b="0" dirty="0" err="1">
                <a:solidFill>
                  <a:schemeClr val="tx1"/>
                </a:solidFill>
                <a:latin typeface="Times New Roman" pitchFamily="18" charset="0"/>
                <a:cs typeface="Times New Roman" pitchFamily="18" charset="0"/>
              </a:rPr>
              <a:t>、</a:t>
            </a:r>
            <a:r>
              <a:rPr lang="en-US" altLang="zh-CN" sz="2000" b="0" dirty="0" err="1">
                <a:solidFill>
                  <a:schemeClr val="tx1"/>
                </a:solidFill>
                <a:latin typeface="Times New Roman" pitchFamily="18" charset="0"/>
                <a:cs typeface="Times New Roman" pitchFamily="18" charset="0"/>
              </a:rPr>
              <a:t>Cr</a:t>
            </a:r>
            <a:r>
              <a:rPr lang="en-US" altLang="zh-CN" sz="2000" b="0" dirty="0">
                <a:solidFill>
                  <a:schemeClr val="tx1"/>
                </a:solidFill>
                <a:latin typeface="Times New Roman" pitchFamily="18" charset="0"/>
                <a:cs typeface="Times New Roman" pitchFamily="18" charset="0"/>
              </a:rPr>
              <a:t>)</a:t>
            </a:r>
          </a:p>
          <a:p>
            <a:pPr>
              <a:lnSpc>
                <a:spcPct val="200000"/>
              </a:lnSpc>
              <a:buClrTx/>
            </a:pPr>
            <a:r>
              <a:rPr lang="en-US" altLang="zh-CN" sz="2000" b="0" dirty="0" smtClean="0">
                <a:solidFill>
                  <a:schemeClr val="tx1"/>
                </a:solidFill>
                <a:latin typeface="Times New Roman" pitchFamily="18" charset="0"/>
                <a:cs typeface="Times New Roman" pitchFamily="18" charset="0"/>
              </a:rPr>
              <a:t>ALT</a:t>
            </a:r>
            <a:r>
              <a:rPr lang="en-US" altLang="zh-CN" sz="2000" b="0" dirty="0">
                <a:solidFill>
                  <a:schemeClr val="tx1"/>
                </a:solidFill>
                <a:latin typeface="Times New Roman" pitchFamily="18" charset="0"/>
                <a:cs typeface="Times New Roman" pitchFamily="18" charset="0"/>
              </a:rPr>
              <a:t>&gt;</a:t>
            </a:r>
            <a:r>
              <a:rPr sz="2000" b="0" dirty="0">
                <a:solidFill>
                  <a:schemeClr val="tx1"/>
                </a:solidFill>
                <a:latin typeface="Times New Roman" pitchFamily="18" charset="0"/>
                <a:cs typeface="Times New Roman" pitchFamily="18" charset="0"/>
              </a:rPr>
              <a:t>正常上限</a:t>
            </a:r>
            <a:r>
              <a:rPr lang="en-US" altLang="zh-CN" sz="2000" b="0" dirty="0">
                <a:solidFill>
                  <a:schemeClr val="tx1"/>
                </a:solidFill>
                <a:latin typeface="Times New Roman" pitchFamily="18" charset="0"/>
                <a:cs typeface="Times New Roman" pitchFamily="18" charset="0"/>
              </a:rPr>
              <a:t>3</a:t>
            </a:r>
            <a:r>
              <a:rPr sz="2000" b="0" dirty="0">
                <a:solidFill>
                  <a:schemeClr val="tx1"/>
                </a:solidFill>
                <a:latin typeface="Times New Roman" pitchFamily="18" charset="0"/>
                <a:cs typeface="Times New Roman" pitchFamily="18" charset="0"/>
              </a:rPr>
              <a:t>倍和或</a:t>
            </a:r>
            <a:r>
              <a:rPr lang="en-US" altLang="zh-CN" sz="2000" b="0" dirty="0">
                <a:solidFill>
                  <a:schemeClr val="tx1"/>
                </a:solidFill>
                <a:latin typeface="Times New Roman" pitchFamily="18" charset="0"/>
                <a:cs typeface="Times New Roman" pitchFamily="18" charset="0"/>
              </a:rPr>
              <a:t>CK&gt;</a:t>
            </a:r>
            <a:r>
              <a:rPr sz="2000" b="0" dirty="0">
                <a:solidFill>
                  <a:schemeClr val="tx1"/>
                </a:solidFill>
                <a:latin typeface="Times New Roman" pitchFamily="18" charset="0"/>
                <a:cs typeface="Times New Roman" pitchFamily="18" charset="0"/>
              </a:rPr>
              <a:t>正常上限</a:t>
            </a:r>
            <a:r>
              <a:rPr lang="en-US" altLang="zh-CN" sz="2000" b="0" dirty="0">
                <a:solidFill>
                  <a:schemeClr val="tx1"/>
                </a:solidFill>
                <a:latin typeface="Times New Roman" pitchFamily="18" charset="0"/>
                <a:cs typeface="Times New Roman" pitchFamily="18" charset="0"/>
              </a:rPr>
              <a:t>5</a:t>
            </a:r>
            <a:r>
              <a:rPr sz="2000" b="0" dirty="0">
                <a:solidFill>
                  <a:schemeClr val="tx1"/>
                </a:solidFill>
                <a:latin typeface="Times New Roman" pitchFamily="18" charset="0"/>
                <a:cs typeface="Times New Roman" pitchFamily="18" charset="0"/>
              </a:rPr>
              <a:t>倍，应减量或停药</a:t>
            </a:r>
          </a:p>
          <a:p>
            <a:pPr>
              <a:lnSpc>
                <a:spcPct val="200000"/>
              </a:lnSpc>
              <a:buClrTx/>
            </a:pPr>
            <a:r>
              <a:rPr sz="2000" b="0" dirty="0" err="1" smtClean="0">
                <a:solidFill>
                  <a:schemeClr val="tx1"/>
                </a:solidFill>
                <a:latin typeface="Times New Roman" pitchFamily="18" charset="0"/>
                <a:cs typeface="Times New Roman" pitchFamily="18" charset="0"/>
              </a:rPr>
              <a:t>若有异常监测指标</a:t>
            </a:r>
            <a:r>
              <a:rPr sz="2000" b="0" dirty="0" err="1">
                <a:solidFill>
                  <a:schemeClr val="tx1"/>
                </a:solidFill>
                <a:latin typeface="Times New Roman" pitchFamily="18" charset="0"/>
                <a:cs typeface="Times New Roman" pitchFamily="18" charset="0"/>
              </a:rPr>
              <a:t>，应定期复查，</a:t>
            </a:r>
            <a:r>
              <a:rPr sz="2000" b="0" dirty="0" err="1" smtClean="0">
                <a:solidFill>
                  <a:schemeClr val="tx1"/>
                </a:solidFill>
                <a:latin typeface="Times New Roman" pitchFamily="18" charset="0"/>
                <a:cs typeface="Times New Roman" pitchFamily="18" charset="0"/>
              </a:rPr>
              <a:t>追踪到恢复正常为止</a:t>
            </a:r>
            <a:endParaRPr sz="2000" b="0" dirty="0">
              <a:solidFill>
                <a:schemeClr val="tx1"/>
              </a:solidFill>
              <a:latin typeface="Times New Roman" pitchFamily="18" charset="0"/>
              <a:cs typeface="Times New Roman" pitchFamily="18" charset="0"/>
            </a:endParaRPr>
          </a:p>
        </p:txBody>
      </p:sp>
      <p:sp>
        <p:nvSpPr>
          <p:cNvPr id="47108" name="Rectangle 4"/>
          <p:cNvSpPr>
            <a:spLocks noChangeArrowheads="1"/>
          </p:cNvSpPr>
          <p:nvPr/>
        </p:nvSpPr>
        <p:spPr bwMode="auto">
          <a:xfrm>
            <a:off x="3286116" y="6295303"/>
            <a:ext cx="5291137" cy="276969"/>
          </a:xfrm>
          <a:prstGeom prst="rect">
            <a:avLst/>
          </a:prstGeom>
          <a:noFill/>
          <a:ln w="9525">
            <a:noFill/>
            <a:miter lim="800000"/>
            <a:headEnd/>
            <a:tailEnd/>
          </a:ln>
        </p:spPr>
        <p:txBody>
          <a:bodyPr lIns="91408" tIns="45705" rIns="91408" bIns="45705">
            <a:spAutoFit/>
          </a:bodyPr>
          <a:lstStyle/>
          <a:p>
            <a:pPr algn="r" defTabSz="912813"/>
            <a:r>
              <a:rPr kumimoji="1" lang="zh-CN" altLang="en-US" sz="1200" dirty="0" smtClean="0">
                <a:latin typeface="微软雅黑" pitchFamily="34" charset="-122"/>
                <a:ea typeface="微软雅黑" pitchFamily="34" charset="-122"/>
              </a:rPr>
              <a:t>中国</a:t>
            </a:r>
            <a:r>
              <a:rPr kumimoji="1" lang="zh-CN" altLang="en-US" sz="1200" dirty="0">
                <a:latin typeface="微软雅黑" pitchFamily="34" charset="-122"/>
                <a:ea typeface="微软雅黑" pitchFamily="34" charset="-122"/>
              </a:rPr>
              <a:t>成人血脂异常防治指南</a:t>
            </a:r>
          </a:p>
        </p:txBody>
      </p:sp>
      <p:sp>
        <p:nvSpPr>
          <p:cNvPr id="5" name="TextBox 4"/>
          <p:cNvSpPr txBox="1"/>
          <p:nvPr/>
        </p:nvSpPr>
        <p:spPr>
          <a:xfrm>
            <a:off x="928800"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200" b="1" dirty="0" smtClean="0">
                <a:solidFill>
                  <a:srgbClr val="FFFF00"/>
                </a:solidFill>
                <a:latin typeface="微软雅黑" pitchFamily="34" charset="-122"/>
                <a:ea typeface="微软雅黑" pitchFamily="34" charset="-122"/>
              </a:rPr>
              <a:t>调脂治疗中安全指标的监测</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bwMode="auto">
          <a:xfrm>
            <a:off x="3214678" y="2928934"/>
            <a:ext cx="4944042" cy="3736973"/>
          </a:xfrm>
          <a:solidFill>
            <a:srgbClr val="92D050">
              <a:alpha val="55000"/>
            </a:srgbClr>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50000"/>
              </a:lnSpc>
              <a:spcBef>
                <a:spcPct val="0"/>
              </a:spcBef>
              <a:buClr>
                <a:srgbClr val="6E2C5A"/>
              </a:buClr>
              <a:buFont typeface="Wingdings" pitchFamily="2" charset="2"/>
              <a:buChar char="Ø"/>
            </a:pPr>
            <a:r>
              <a:rPr lang="zh-CN" altLang="en-US" sz="1800" b="0" dirty="0" smtClean="0">
                <a:solidFill>
                  <a:srgbClr val="002774"/>
                </a:solidFill>
                <a:latin typeface="微软雅黑" pitchFamily="34" charset="-122"/>
                <a:ea typeface="微软雅黑" pitchFamily="34" charset="-122"/>
              </a:rPr>
              <a:t>甲状腺功能低下（胆固醇高）</a:t>
            </a:r>
          </a:p>
          <a:p>
            <a:pPr eaLnBrk="1" hangingPunct="1">
              <a:lnSpc>
                <a:spcPct val="150000"/>
              </a:lnSpc>
              <a:spcBef>
                <a:spcPct val="0"/>
              </a:spcBef>
              <a:buClr>
                <a:srgbClr val="6E2C5A"/>
              </a:buClr>
              <a:buFont typeface="Wingdings" pitchFamily="2" charset="2"/>
              <a:buChar char="Ø"/>
            </a:pPr>
            <a:r>
              <a:rPr lang="zh-CN" altLang="en-US" sz="1800" b="0" dirty="0" smtClean="0">
                <a:solidFill>
                  <a:srgbClr val="002774"/>
                </a:solidFill>
                <a:latin typeface="微软雅黑" pitchFamily="34" charset="-122"/>
                <a:ea typeface="微软雅黑" pitchFamily="34" charset="-122"/>
              </a:rPr>
              <a:t>糖尿病（甘油三酯高）</a:t>
            </a:r>
          </a:p>
          <a:p>
            <a:pPr eaLnBrk="1" hangingPunct="1">
              <a:lnSpc>
                <a:spcPct val="150000"/>
              </a:lnSpc>
              <a:spcBef>
                <a:spcPct val="0"/>
              </a:spcBef>
              <a:buClr>
                <a:srgbClr val="6E2C5A"/>
              </a:buClr>
              <a:buFont typeface="Wingdings" pitchFamily="2" charset="2"/>
              <a:buChar char="Ø"/>
            </a:pPr>
            <a:r>
              <a:rPr lang="zh-CN" altLang="en-US" sz="1800" b="0" dirty="0" smtClean="0">
                <a:solidFill>
                  <a:srgbClr val="002774"/>
                </a:solidFill>
                <a:latin typeface="微软雅黑" pitchFamily="34" charset="-122"/>
                <a:ea typeface="微软雅黑" pitchFamily="34" charset="-122"/>
              </a:rPr>
              <a:t>慢性肾病和肾病综合征（胆固醇高）</a:t>
            </a:r>
          </a:p>
          <a:p>
            <a:pPr eaLnBrk="1" hangingPunct="1">
              <a:lnSpc>
                <a:spcPct val="150000"/>
              </a:lnSpc>
              <a:spcBef>
                <a:spcPct val="0"/>
              </a:spcBef>
              <a:buClr>
                <a:srgbClr val="6E2C5A"/>
              </a:buClr>
              <a:buFont typeface="Wingdings" pitchFamily="2" charset="2"/>
              <a:buChar char="Ø"/>
            </a:pPr>
            <a:r>
              <a:rPr lang="zh-CN" altLang="en-US" sz="1800" b="0" dirty="0" smtClean="0">
                <a:solidFill>
                  <a:srgbClr val="002774"/>
                </a:solidFill>
                <a:latin typeface="微软雅黑" pitchFamily="34" charset="-122"/>
                <a:ea typeface="微软雅黑" pitchFamily="34" charset="-122"/>
              </a:rPr>
              <a:t>阻塞性肝胆疾患（胆固醇高）</a:t>
            </a:r>
          </a:p>
          <a:p>
            <a:pPr eaLnBrk="1" hangingPunct="1">
              <a:lnSpc>
                <a:spcPct val="150000"/>
              </a:lnSpc>
              <a:spcBef>
                <a:spcPct val="0"/>
              </a:spcBef>
              <a:buClr>
                <a:srgbClr val="6E2C5A"/>
              </a:buClr>
              <a:buFont typeface="Wingdings" pitchFamily="2" charset="2"/>
              <a:buChar char="Ø"/>
            </a:pPr>
            <a:r>
              <a:rPr lang="zh-CN" altLang="en-US" sz="1800" b="0" dirty="0" smtClean="0">
                <a:solidFill>
                  <a:srgbClr val="002774"/>
                </a:solidFill>
                <a:latin typeface="微软雅黑" pitchFamily="34" charset="-122"/>
                <a:ea typeface="微软雅黑" pitchFamily="34" charset="-122"/>
              </a:rPr>
              <a:t>胰腺炎（甘油三酯高）</a:t>
            </a:r>
          </a:p>
          <a:p>
            <a:pPr eaLnBrk="1" hangingPunct="1">
              <a:lnSpc>
                <a:spcPct val="150000"/>
              </a:lnSpc>
              <a:spcBef>
                <a:spcPct val="0"/>
              </a:spcBef>
              <a:buClr>
                <a:srgbClr val="6E2C5A"/>
              </a:buClr>
              <a:buFont typeface="Wingdings" pitchFamily="2" charset="2"/>
              <a:buChar char="Ø"/>
            </a:pPr>
            <a:r>
              <a:rPr lang="zh-CN" altLang="en-US" sz="1800" b="0" dirty="0" smtClean="0">
                <a:solidFill>
                  <a:srgbClr val="002774"/>
                </a:solidFill>
                <a:latin typeface="微软雅黑" pitchFamily="34" charset="-122"/>
                <a:ea typeface="微软雅黑" pitchFamily="34" charset="-122"/>
              </a:rPr>
              <a:t>乙醇中毒（甘油三酯高）</a:t>
            </a:r>
          </a:p>
          <a:p>
            <a:pPr eaLnBrk="1" hangingPunct="1">
              <a:lnSpc>
                <a:spcPct val="150000"/>
              </a:lnSpc>
              <a:spcBef>
                <a:spcPct val="0"/>
              </a:spcBef>
              <a:buClr>
                <a:srgbClr val="6E2C5A"/>
              </a:buClr>
              <a:buFont typeface="Wingdings" pitchFamily="2" charset="2"/>
              <a:buChar char="Ø"/>
            </a:pPr>
            <a:r>
              <a:rPr lang="zh-CN" altLang="en-US" sz="1800" b="0" dirty="0" smtClean="0">
                <a:solidFill>
                  <a:srgbClr val="002774"/>
                </a:solidFill>
                <a:latin typeface="微软雅黑" pitchFamily="34" charset="-122"/>
                <a:ea typeface="微软雅黑" pitchFamily="34" charset="-122"/>
              </a:rPr>
              <a:t>特发性高血钙</a:t>
            </a:r>
          </a:p>
          <a:p>
            <a:pPr eaLnBrk="1" hangingPunct="1">
              <a:lnSpc>
                <a:spcPct val="150000"/>
              </a:lnSpc>
              <a:spcBef>
                <a:spcPct val="0"/>
              </a:spcBef>
              <a:buClr>
                <a:srgbClr val="6E2C5A"/>
              </a:buClr>
              <a:buFont typeface="Wingdings" pitchFamily="2" charset="2"/>
              <a:buChar char="Ø"/>
            </a:pPr>
            <a:r>
              <a:rPr lang="zh-CN" altLang="en-US" sz="1800" b="0" dirty="0" smtClean="0">
                <a:solidFill>
                  <a:srgbClr val="002774"/>
                </a:solidFill>
                <a:latin typeface="微软雅黑" pitchFamily="34" charset="-122"/>
                <a:ea typeface="微软雅黑" pitchFamily="34" charset="-122"/>
              </a:rPr>
              <a:t>退行球蛋白血症</a:t>
            </a:r>
            <a:r>
              <a:rPr lang="en-US" altLang="zh-CN" sz="1800" b="0" dirty="0" smtClean="0">
                <a:solidFill>
                  <a:srgbClr val="002774"/>
                </a:solidFill>
                <a:latin typeface="微软雅黑" pitchFamily="34" charset="-122"/>
                <a:ea typeface="微软雅黑" pitchFamily="34" charset="-122"/>
              </a:rPr>
              <a:t>(</a:t>
            </a:r>
            <a:r>
              <a:rPr lang="zh-CN" altLang="en-US" sz="1800" b="0" dirty="0" smtClean="0">
                <a:solidFill>
                  <a:srgbClr val="002774"/>
                </a:solidFill>
                <a:latin typeface="微软雅黑" pitchFamily="34" charset="-122"/>
                <a:ea typeface="微软雅黑" pitchFamily="34" charset="-122"/>
              </a:rPr>
              <a:t>多发性骨髓瘤</a:t>
            </a:r>
            <a:r>
              <a:rPr lang="en-US" altLang="zh-CN" sz="1800" b="0" dirty="0" smtClean="0">
                <a:solidFill>
                  <a:srgbClr val="002774"/>
                </a:solidFill>
                <a:latin typeface="微软雅黑" pitchFamily="34" charset="-122"/>
                <a:ea typeface="微软雅黑" pitchFamily="34" charset="-122"/>
              </a:rPr>
              <a:t>,</a:t>
            </a:r>
            <a:r>
              <a:rPr lang="zh-CN" altLang="en-US" sz="1800" b="0" dirty="0" smtClean="0">
                <a:solidFill>
                  <a:srgbClr val="002774"/>
                </a:solidFill>
                <a:latin typeface="微软雅黑" pitchFamily="34" charset="-122"/>
                <a:ea typeface="微软雅黑" pitchFamily="34" charset="-122"/>
              </a:rPr>
              <a:t>红斑狼苍等</a:t>
            </a:r>
            <a:r>
              <a:rPr lang="en-US" altLang="zh-CN" sz="1800" b="0" dirty="0" smtClean="0">
                <a:solidFill>
                  <a:srgbClr val="002774"/>
                </a:solidFill>
                <a:latin typeface="微软雅黑" pitchFamily="34" charset="-122"/>
                <a:ea typeface="微软雅黑" pitchFamily="34" charset="-122"/>
              </a:rPr>
              <a:t>)</a:t>
            </a:r>
          </a:p>
          <a:p>
            <a:pPr eaLnBrk="1" hangingPunct="1">
              <a:lnSpc>
                <a:spcPct val="150000"/>
              </a:lnSpc>
              <a:spcBef>
                <a:spcPct val="0"/>
              </a:spcBef>
              <a:buClr>
                <a:srgbClr val="6E2C5A"/>
              </a:buClr>
              <a:buFont typeface="Wingdings" pitchFamily="2" charset="2"/>
              <a:buChar char="Ø"/>
            </a:pPr>
            <a:r>
              <a:rPr lang="zh-CN" altLang="en-US" sz="1800" b="0" dirty="0" smtClean="0">
                <a:solidFill>
                  <a:srgbClr val="002774"/>
                </a:solidFill>
                <a:latin typeface="微软雅黑" pitchFamily="34" charset="-122"/>
                <a:ea typeface="微软雅黑" pitchFamily="34" charset="-122"/>
              </a:rPr>
              <a:t>口服避孕药</a:t>
            </a:r>
          </a:p>
        </p:txBody>
      </p:sp>
      <p:sp>
        <p:nvSpPr>
          <p:cNvPr id="3" name="TextBox 2"/>
          <p:cNvSpPr txBox="1"/>
          <p:nvPr/>
        </p:nvSpPr>
        <p:spPr>
          <a:xfrm>
            <a:off x="928662" y="262800"/>
            <a:ext cx="72108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defRPr/>
            </a:pPr>
            <a:r>
              <a:rPr lang="zh-CN" altLang="en-US" sz="3200" b="1" dirty="0" smtClean="0">
                <a:solidFill>
                  <a:srgbClr val="FFFF00"/>
                </a:solidFill>
                <a:latin typeface="微软雅黑" pitchFamily="34" charset="-122"/>
                <a:ea typeface="微软雅黑" pitchFamily="34" charset="-122"/>
              </a:rPr>
              <a:t>血脂异常</a:t>
            </a:r>
          </a:p>
        </p:txBody>
      </p:sp>
      <p:sp>
        <p:nvSpPr>
          <p:cNvPr id="11" name="TextBox 10"/>
          <p:cNvSpPr txBox="1"/>
          <p:nvPr/>
        </p:nvSpPr>
        <p:spPr>
          <a:xfrm>
            <a:off x="3000364" y="1285860"/>
            <a:ext cx="1005403" cy="338554"/>
          </a:xfrm>
          <a:prstGeom prst="rect">
            <a:avLst/>
          </a:prstGeom>
          <a:noFill/>
          <a:ln w="25400">
            <a:solidFill>
              <a:schemeClr val="tx2"/>
            </a:solidFill>
          </a:ln>
        </p:spPr>
        <p:txBody>
          <a:bodyPr wrap="none" rtlCol="0">
            <a:spAutoFit/>
          </a:bodyPr>
          <a:lstStyle/>
          <a:p>
            <a:r>
              <a:rPr lang="zh-CN" altLang="en-US" sz="1600" dirty="0" smtClean="0">
                <a:latin typeface="微软雅黑" pitchFamily="34" charset="-122"/>
                <a:ea typeface="微软雅黑" pitchFamily="34" charset="-122"/>
              </a:rPr>
              <a:t>血脂异常</a:t>
            </a:r>
            <a:endParaRPr lang="zh-CN" altLang="en-US" sz="1600" dirty="0">
              <a:latin typeface="微软雅黑" pitchFamily="34" charset="-122"/>
              <a:ea typeface="微软雅黑" pitchFamily="34" charset="-122"/>
            </a:endParaRPr>
          </a:p>
        </p:txBody>
      </p:sp>
      <p:sp>
        <p:nvSpPr>
          <p:cNvPr id="16" name="Text Box 9"/>
          <p:cNvSpPr txBox="1">
            <a:spLocks noChangeArrowheads="1"/>
          </p:cNvSpPr>
          <p:nvPr/>
        </p:nvSpPr>
        <p:spPr bwMode="auto">
          <a:xfrm>
            <a:off x="4286248" y="2071678"/>
            <a:ext cx="1980029" cy="400110"/>
          </a:xfrm>
          <a:prstGeom prst="rect">
            <a:avLst/>
          </a:prstGeom>
          <a:noFill/>
          <a:ln w="25400">
            <a:solidFill>
              <a:schemeClr val="tx2"/>
            </a:solidFill>
          </a:ln>
          <a:effectLst/>
          <a:extLst/>
        </p:spPr>
        <p:txBody>
          <a:bodyPr wrap="none">
            <a:spAutoFit/>
          </a:bodyPr>
          <a:lstStyle/>
          <a:p>
            <a:pPr>
              <a:defRPr/>
            </a:pPr>
            <a:r>
              <a:rPr lang="zh-CN" altLang="en-US" sz="2000" dirty="0" smtClean="0">
                <a:latin typeface="微软雅黑" pitchFamily="34" charset="-122"/>
                <a:ea typeface="微软雅黑" pitchFamily="34" charset="-122"/>
              </a:rPr>
              <a:t>继</a:t>
            </a:r>
            <a:r>
              <a:rPr lang="zh-CN" altLang="en-US" sz="2000" dirty="0">
                <a:latin typeface="微软雅黑" pitchFamily="34" charset="-122"/>
                <a:ea typeface="微软雅黑" pitchFamily="34" charset="-122"/>
              </a:rPr>
              <a:t>发性血脂异常</a:t>
            </a:r>
            <a:endParaRPr lang="zh-CN" altLang="en-US" sz="2800" dirty="0">
              <a:latin typeface="微软雅黑" pitchFamily="34" charset="-122"/>
              <a:ea typeface="微软雅黑" pitchFamily="34" charset="-122"/>
            </a:endParaRPr>
          </a:p>
        </p:txBody>
      </p:sp>
      <p:sp>
        <p:nvSpPr>
          <p:cNvPr id="17" name="Text Box 9"/>
          <p:cNvSpPr txBox="1">
            <a:spLocks noChangeArrowheads="1"/>
          </p:cNvSpPr>
          <p:nvPr/>
        </p:nvSpPr>
        <p:spPr bwMode="auto">
          <a:xfrm>
            <a:off x="571472" y="2071678"/>
            <a:ext cx="1980029" cy="400110"/>
          </a:xfrm>
          <a:prstGeom prst="rect">
            <a:avLst/>
          </a:prstGeom>
          <a:noFill/>
          <a:ln w="25400">
            <a:solidFill>
              <a:schemeClr val="tx2"/>
            </a:solidFill>
          </a:ln>
          <a:effectLst/>
          <a:extLst/>
        </p:spPr>
        <p:txBody>
          <a:bodyPr wrap="none">
            <a:spAutoFit/>
          </a:bodyPr>
          <a:lstStyle/>
          <a:p>
            <a:pPr>
              <a:defRPr/>
            </a:pPr>
            <a:r>
              <a:rPr lang="zh-CN" altLang="en-US" sz="2000" dirty="0" smtClean="0">
                <a:latin typeface="微软雅黑" pitchFamily="34" charset="-122"/>
                <a:ea typeface="微软雅黑" pitchFamily="34" charset="-122"/>
              </a:rPr>
              <a:t>原发性</a:t>
            </a:r>
            <a:r>
              <a:rPr lang="zh-CN" altLang="en-US" sz="2000" dirty="0">
                <a:latin typeface="微软雅黑" pitchFamily="34" charset="-122"/>
                <a:ea typeface="微软雅黑" pitchFamily="34" charset="-122"/>
              </a:rPr>
              <a:t>血脂异常</a:t>
            </a:r>
            <a:endParaRPr lang="zh-CN" altLang="en-US" sz="2800" dirty="0">
              <a:latin typeface="微软雅黑" pitchFamily="34" charset="-122"/>
              <a:ea typeface="微软雅黑" pitchFamily="34" charset="-122"/>
            </a:endParaRPr>
          </a:p>
        </p:txBody>
      </p:sp>
      <p:cxnSp>
        <p:nvCxnSpPr>
          <p:cNvPr id="19" name="肘形连接符 18"/>
          <p:cNvCxnSpPr>
            <a:stCxn id="11" idx="2"/>
            <a:endCxn id="17" idx="0"/>
          </p:cNvCxnSpPr>
          <p:nvPr/>
        </p:nvCxnSpPr>
        <p:spPr>
          <a:xfrm rot="5400000">
            <a:off x="2308645" y="877257"/>
            <a:ext cx="447264" cy="1941579"/>
          </a:xfrm>
          <a:prstGeom prst="bent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1" idx="2"/>
            <a:endCxn id="16" idx="0"/>
          </p:cNvCxnSpPr>
          <p:nvPr/>
        </p:nvCxnSpPr>
        <p:spPr>
          <a:xfrm rot="16200000" flipH="1">
            <a:off x="4166032" y="961447"/>
            <a:ext cx="447264" cy="1773197"/>
          </a:xfrm>
          <a:prstGeom prst="bent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6" idx="2"/>
          </p:cNvCxnSpPr>
          <p:nvPr/>
        </p:nvCxnSpPr>
        <p:spPr>
          <a:xfrm rot="16200000" flipH="1">
            <a:off x="5052748" y="2695302"/>
            <a:ext cx="457146" cy="1011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2"/>
          <p:cNvPicPr>
            <a:picLocks noChangeAspect="1" noChangeArrowheads="1"/>
          </p:cNvPicPr>
          <p:nvPr/>
        </p:nvPicPr>
        <p:blipFill>
          <a:blip r:embed="rId2" cstate="print"/>
          <a:srcRect l="10853" t="31721" r="37800" b="16865"/>
          <a:stretch>
            <a:fillRect/>
          </a:stretch>
        </p:blipFill>
        <p:spPr bwMode="auto">
          <a:xfrm>
            <a:off x="357158" y="1643050"/>
            <a:ext cx="7500958" cy="4487770"/>
          </a:xfrm>
          <a:prstGeom prst="rect">
            <a:avLst/>
          </a:prstGeom>
          <a:noFill/>
          <a:ln w="9525">
            <a:noFill/>
            <a:miter lim="800000"/>
            <a:headEnd/>
            <a:tailEnd/>
          </a:ln>
        </p:spPr>
      </p:pic>
      <p:sp>
        <p:nvSpPr>
          <p:cNvPr id="50180" name="矩形 4"/>
          <p:cNvSpPr>
            <a:spLocks noChangeArrowheads="1"/>
          </p:cNvSpPr>
          <p:nvPr/>
        </p:nvSpPr>
        <p:spPr bwMode="auto">
          <a:xfrm>
            <a:off x="5929322" y="6286520"/>
            <a:ext cx="2627642" cy="276999"/>
          </a:xfrm>
          <a:prstGeom prst="rect">
            <a:avLst/>
          </a:prstGeom>
          <a:noFill/>
          <a:ln w="9525">
            <a:noFill/>
            <a:miter lim="800000"/>
            <a:headEnd/>
            <a:tailEnd/>
          </a:ln>
        </p:spPr>
        <p:txBody>
          <a:bodyPr wrap="none">
            <a:spAutoFit/>
          </a:bodyPr>
          <a:lstStyle/>
          <a:p>
            <a:r>
              <a:rPr lang="en-US" altLang="zh-CN" sz="1200" dirty="0">
                <a:latin typeface="Times New Roman" pitchFamily="18" charset="0"/>
                <a:ea typeface="宋体" pitchFamily="2" charset="-122"/>
                <a:cs typeface="Times New Roman" pitchFamily="18" charset="0"/>
              </a:rPr>
              <a:t>Am J </a:t>
            </a:r>
            <a:r>
              <a:rPr lang="en-US" altLang="zh-CN" sz="1200" dirty="0" err="1">
                <a:latin typeface="Times New Roman" pitchFamily="18" charset="0"/>
                <a:ea typeface="宋体" pitchFamily="2" charset="-122"/>
                <a:cs typeface="Times New Roman" pitchFamily="18" charset="0"/>
              </a:rPr>
              <a:t>Cardiol</a:t>
            </a:r>
            <a:r>
              <a:rPr lang="en-US" altLang="zh-CN" sz="1200" dirty="0">
                <a:latin typeface="Times New Roman" pitchFamily="18" charset="0"/>
                <a:ea typeface="宋体" pitchFamily="2" charset="-122"/>
                <a:cs typeface="Times New Roman" pitchFamily="18" charset="0"/>
              </a:rPr>
              <a:t> 2006;97[</a:t>
            </a:r>
            <a:r>
              <a:rPr lang="en-US" altLang="zh-CN" sz="1200" dirty="0" err="1">
                <a:latin typeface="Times New Roman" pitchFamily="18" charset="0"/>
                <a:ea typeface="宋体" pitchFamily="2" charset="-122"/>
                <a:cs typeface="Times New Roman" pitchFamily="18" charset="0"/>
              </a:rPr>
              <a:t>suppl</a:t>
            </a:r>
            <a:r>
              <a:rPr lang="en-US" altLang="zh-CN" sz="1200" dirty="0">
                <a:latin typeface="Times New Roman" pitchFamily="18" charset="0"/>
                <a:ea typeface="宋体" pitchFamily="2" charset="-122"/>
                <a:cs typeface="Times New Roman" pitchFamily="18" charset="0"/>
              </a:rPr>
              <a:t>]:77C–81C</a:t>
            </a:r>
          </a:p>
        </p:txBody>
      </p:sp>
      <p:sp>
        <p:nvSpPr>
          <p:cNvPr id="5" name="TextBox 4"/>
          <p:cNvSpPr txBox="1"/>
          <p:nvPr/>
        </p:nvSpPr>
        <p:spPr>
          <a:xfrm>
            <a:off x="928731" y="262800"/>
            <a:ext cx="7214400" cy="583200"/>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2800" b="1" dirty="0" smtClean="0">
                <a:solidFill>
                  <a:srgbClr val="FFFF00"/>
                </a:solidFill>
                <a:latin typeface="微软雅黑" pitchFamily="34" charset="-122"/>
                <a:ea typeface="微软雅黑" pitchFamily="34" charset="-122"/>
              </a:rPr>
              <a:t>他汀引发肝酶升高的预后良好</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6357938" y="3260725"/>
            <a:ext cx="2357437" cy="2084388"/>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FFFFFF"/>
              </a:solidFill>
              <a:latin typeface="Times New Roman" pitchFamily="18" charset="0"/>
              <a:ea typeface="微软雅黑" pitchFamily="34" charset="-122"/>
              <a:cs typeface="Times New Roman" pitchFamily="18" charset="0"/>
            </a:endParaRPr>
          </a:p>
        </p:txBody>
      </p:sp>
      <p:sp>
        <p:nvSpPr>
          <p:cNvPr id="5" name="圆角矩形 4"/>
          <p:cNvSpPr/>
          <p:nvPr/>
        </p:nvSpPr>
        <p:spPr>
          <a:xfrm>
            <a:off x="3556000" y="3260725"/>
            <a:ext cx="2357438" cy="2084388"/>
          </a:xfrm>
          <a:prstGeom prst="roundRect">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FFFFFF"/>
              </a:solidFill>
              <a:latin typeface="Times New Roman" pitchFamily="18" charset="0"/>
              <a:ea typeface="微软雅黑" pitchFamily="34" charset="-122"/>
              <a:cs typeface="Times New Roman" pitchFamily="18" charset="0"/>
            </a:endParaRPr>
          </a:p>
        </p:txBody>
      </p:sp>
      <p:sp>
        <p:nvSpPr>
          <p:cNvPr id="6" name="圆角矩形 5"/>
          <p:cNvSpPr/>
          <p:nvPr/>
        </p:nvSpPr>
        <p:spPr>
          <a:xfrm>
            <a:off x="769938" y="3260725"/>
            <a:ext cx="2357437" cy="2084388"/>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rgbClr val="FFFFFF"/>
              </a:solidFill>
              <a:latin typeface="Times New Roman" pitchFamily="18" charset="0"/>
              <a:ea typeface="微软雅黑" pitchFamily="34" charset="-122"/>
              <a:cs typeface="Times New Roman" pitchFamily="18" charset="0"/>
            </a:endParaRPr>
          </a:p>
        </p:txBody>
      </p:sp>
      <p:sp>
        <p:nvSpPr>
          <p:cNvPr id="7" name="圆角矩形 6"/>
          <p:cNvSpPr/>
          <p:nvPr/>
        </p:nvSpPr>
        <p:spPr>
          <a:xfrm>
            <a:off x="785786" y="2749429"/>
            <a:ext cx="2286016" cy="794938"/>
          </a:xfrm>
          <a:prstGeom prst="roundRect">
            <a:avLst/>
          </a:prstGeom>
          <a:solidFill>
            <a:srgbClr val="C00000"/>
          </a:solidFill>
          <a:ln>
            <a:solidFill>
              <a:srgbClr val="C000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latin typeface="Times New Roman" pitchFamily="18" charset="0"/>
                <a:ea typeface="微软雅黑" pitchFamily="34" charset="-122"/>
                <a:cs typeface="Times New Roman" pitchFamily="18" charset="0"/>
              </a:rPr>
              <a:t>肌痛</a:t>
            </a:r>
          </a:p>
        </p:txBody>
      </p:sp>
      <p:sp>
        <p:nvSpPr>
          <p:cNvPr id="8" name="圆角矩形 7"/>
          <p:cNvSpPr/>
          <p:nvPr/>
        </p:nvSpPr>
        <p:spPr>
          <a:xfrm>
            <a:off x="3571868" y="2749429"/>
            <a:ext cx="2286016" cy="794938"/>
          </a:xfrm>
          <a:prstGeom prst="roundRect">
            <a:avLst/>
          </a:prstGeom>
          <a:solidFill>
            <a:srgbClr val="FF9900"/>
          </a:solidFill>
          <a:ln>
            <a:solidFill>
              <a:schemeClr val="accent3">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latin typeface="Times New Roman" pitchFamily="18" charset="0"/>
                <a:ea typeface="微软雅黑" pitchFamily="34" charset="-122"/>
                <a:cs typeface="Times New Roman" pitchFamily="18" charset="0"/>
              </a:rPr>
              <a:t>肌炎</a:t>
            </a:r>
          </a:p>
        </p:txBody>
      </p:sp>
      <p:sp>
        <p:nvSpPr>
          <p:cNvPr id="9" name="圆角矩形 8"/>
          <p:cNvSpPr/>
          <p:nvPr/>
        </p:nvSpPr>
        <p:spPr>
          <a:xfrm>
            <a:off x="6429388" y="2749429"/>
            <a:ext cx="2286016" cy="794938"/>
          </a:xfrm>
          <a:prstGeom prst="roundRect">
            <a:avLst/>
          </a:prstGeom>
          <a:solidFill>
            <a:schemeClr val="accent5">
              <a:lumMod val="75000"/>
            </a:schemeClr>
          </a:solidFill>
          <a:ln>
            <a:solidFill>
              <a:schemeClr val="accent5">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latin typeface="Times New Roman" pitchFamily="18" charset="0"/>
                <a:ea typeface="微软雅黑" pitchFamily="34" charset="-122"/>
                <a:cs typeface="Times New Roman" pitchFamily="18" charset="0"/>
              </a:rPr>
              <a:t>横纹肌溶解</a:t>
            </a:r>
          </a:p>
        </p:txBody>
      </p:sp>
      <p:sp>
        <p:nvSpPr>
          <p:cNvPr id="54287" name="TextBox 9"/>
          <p:cNvSpPr txBox="1">
            <a:spLocks noChangeArrowheads="1"/>
          </p:cNvSpPr>
          <p:nvPr/>
        </p:nvSpPr>
        <p:spPr bwMode="auto">
          <a:xfrm>
            <a:off x="1285875" y="4046538"/>
            <a:ext cx="1571625" cy="769441"/>
          </a:xfrm>
          <a:prstGeom prst="rect">
            <a:avLst/>
          </a:prstGeom>
          <a:noFill/>
          <a:ln w="9525">
            <a:noFill/>
            <a:miter lim="800000"/>
            <a:headEnd/>
            <a:tailEnd/>
          </a:ln>
        </p:spPr>
        <p:txBody>
          <a:bodyPr>
            <a:spAutoFit/>
          </a:bodyPr>
          <a:lstStyle/>
          <a:p>
            <a:r>
              <a:rPr lang="en-US" altLang="zh-CN" sz="4400" b="1" dirty="0">
                <a:latin typeface="Times New Roman" pitchFamily="18" charset="0"/>
                <a:ea typeface="微软雅黑" pitchFamily="34" charset="-122"/>
                <a:cs typeface="Times New Roman" pitchFamily="18" charset="0"/>
              </a:rPr>
              <a:t>4%</a:t>
            </a:r>
            <a:endParaRPr lang="zh-CN" altLang="en-US" sz="4400" b="1" dirty="0">
              <a:latin typeface="Times New Roman" pitchFamily="18" charset="0"/>
              <a:ea typeface="微软雅黑" pitchFamily="34" charset="-122"/>
              <a:cs typeface="Times New Roman" pitchFamily="18" charset="0"/>
            </a:endParaRPr>
          </a:p>
        </p:txBody>
      </p:sp>
      <p:sp>
        <p:nvSpPr>
          <p:cNvPr id="54288" name="TextBox 10"/>
          <p:cNvSpPr txBox="1">
            <a:spLocks noChangeArrowheads="1"/>
          </p:cNvSpPr>
          <p:nvPr/>
        </p:nvSpPr>
        <p:spPr bwMode="auto">
          <a:xfrm>
            <a:off x="4000500" y="4046538"/>
            <a:ext cx="1571625" cy="769441"/>
          </a:xfrm>
          <a:prstGeom prst="rect">
            <a:avLst/>
          </a:prstGeom>
          <a:noFill/>
          <a:ln w="9525">
            <a:noFill/>
            <a:miter lim="800000"/>
            <a:headEnd/>
            <a:tailEnd/>
          </a:ln>
        </p:spPr>
        <p:txBody>
          <a:bodyPr>
            <a:spAutoFit/>
          </a:bodyPr>
          <a:lstStyle/>
          <a:p>
            <a:pPr algn="ctr"/>
            <a:r>
              <a:rPr lang="en-US" altLang="zh-CN" sz="4400" b="1" dirty="0">
                <a:latin typeface="Times New Roman" pitchFamily="18" charset="0"/>
                <a:ea typeface="微软雅黑" pitchFamily="34" charset="-122"/>
                <a:cs typeface="Times New Roman" pitchFamily="18" charset="0"/>
              </a:rPr>
              <a:t>0</a:t>
            </a:r>
            <a:endParaRPr lang="zh-CN" altLang="en-US" sz="4400" b="1" dirty="0">
              <a:latin typeface="Times New Roman" pitchFamily="18" charset="0"/>
              <a:ea typeface="微软雅黑" pitchFamily="34" charset="-122"/>
              <a:cs typeface="Times New Roman" pitchFamily="18" charset="0"/>
            </a:endParaRPr>
          </a:p>
        </p:txBody>
      </p:sp>
      <p:sp>
        <p:nvSpPr>
          <p:cNvPr id="54289" name="TextBox 11"/>
          <p:cNvSpPr txBox="1">
            <a:spLocks noChangeArrowheads="1"/>
          </p:cNvSpPr>
          <p:nvPr/>
        </p:nvSpPr>
        <p:spPr bwMode="auto">
          <a:xfrm>
            <a:off x="6786563" y="4046538"/>
            <a:ext cx="1571625" cy="769441"/>
          </a:xfrm>
          <a:prstGeom prst="rect">
            <a:avLst/>
          </a:prstGeom>
          <a:noFill/>
          <a:ln w="9525">
            <a:noFill/>
            <a:miter lim="800000"/>
            <a:headEnd/>
            <a:tailEnd/>
          </a:ln>
        </p:spPr>
        <p:txBody>
          <a:bodyPr>
            <a:spAutoFit/>
          </a:bodyPr>
          <a:lstStyle/>
          <a:p>
            <a:pPr algn="ctr"/>
            <a:r>
              <a:rPr lang="en-US" altLang="zh-CN" sz="4400" b="1" dirty="0">
                <a:latin typeface="Times New Roman" pitchFamily="18" charset="0"/>
                <a:ea typeface="微软雅黑" pitchFamily="34" charset="-122"/>
                <a:cs typeface="Times New Roman" pitchFamily="18" charset="0"/>
              </a:rPr>
              <a:t>0</a:t>
            </a:r>
            <a:endParaRPr lang="zh-CN" altLang="en-US" sz="4400" b="1" dirty="0">
              <a:latin typeface="Times New Roman" pitchFamily="18" charset="0"/>
              <a:ea typeface="微软雅黑" pitchFamily="34" charset="-122"/>
              <a:cs typeface="Times New Roman" pitchFamily="18" charset="0"/>
            </a:endParaRPr>
          </a:p>
        </p:txBody>
      </p:sp>
      <p:sp>
        <p:nvSpPr>
          <p:cNvPr id="54290" name="矩形 12"/>
          <p:cNvSpPr>
            <a:spLocks noChangeArrowheads="1"/>
          </p:cNvSpPr>
          <p:nvPr/>
        </p:nvSpPr>
        <p:spPr bwMode="auto">
          <a:xfrm>
            <a:off x="928688" y="5345113"/>
            <a:ext cx="7143750" cy="661207"/>
          </a:xfrm>
          <a:prstGeom prst="rect">
            <a:avLst/>
          </a:prstGeom>
          <a:noFill/>
          <a:ln w="9525">
            <a:noFill/>
            <a:miter lim="800000"/>
            <a:headEnd/>
            <a:tailEnd/>
          </a:ln>
        </p:spPr>
        <p:txBody>
          <a:bodyPr>
            <a:spAutoFit/>
          </a:bodyPr>
          <a:lstStyle/>
          <a:p>
            <a:pPr marL="363538" indent="-285750">
              <a:lnSpc>
                <a:spcPct val="150000"/>
              </a:lnSpc>
              <a:spcBef>
                <a:spcPct val="20000"/>
              </a:spcBef>
              <a:buFont typeface="Arial" pitchFamily="34" charset="0"/>
              <a:buChar char="•"/>
            </a:pPr>
            <a:r>
              <a:rPr lang="zh-CN" altLang="en-US" b="1" dirty="0">
                <a:latin typeface="Times New Roman" pitchFamily="18" charset="0"/>
                <a:ea typeface="微软雅黑" pitchFamily="34" charset="-122"/>
                <a:cs typeface="Times New Roman" pitchFamily="18" charset="0"/>
              </a:rPr>
              <a:t>仅</a:t>
            </a:r>
            <a:r>
              <a:rPr lang="en-US" altLang="zh-CN" sz="2800" b="1" dirty="0">
                <a:solidFill>
                  <a:srgbClr val="FF0000"/>
                </a:solidFill>
                <a:latin typeface="Times New Roman" pitchFamily="18" charset="0"/>
                <a:ea typeface="微软雅黑" pitchFamily="34" charset="-122"/>
                <a:cs typeface="Times New Roman" pitchFamily="18" charset="0"/>
              </a:rPr>
              <a:t>1</a:t>
            </a:r>
            <a:r>
              <a:rPr lang="zh-CN" altLang="en-US" b="1" dirty="0">
                <a:latin typeface="Times New Roman" pitchFamily="18" charset="0"/>
                <a:ea typeface="微软雅黑" pitchFamily="34" charset="-122"/>
                <a:cs typeface="Times New Roman" pitchFamily="18" charset="0"/>
              </a:rPr>
              <a:t>例患者</a:t>
            </a:r>
            <a:r>
              <a:rPr lang="en-US" altLang="zh-CN" b="1" dirty="0">
                <a:latin typeface="Times New Roman" pitchFamily="18" charset="0"/>
                <a:ea typeface="微软雅黑" pitchFamily="34" charset="-122"/>
                <a:cs typeface="Times New Roman" pitchFamily="18" charset="0"/>
              </a:rPr>
              <a:t>CK</a:t>
            </a:r>
            <a:r>
              <a:rPr lang="zh-CN" altLang="en-US" b="1" dirty="0">
                <a:latin typeface="Times New Roman" pitchFamily="18" charset="0"/>
                <a:ea typeface="微软雅黑" pitchFamily="34" charset="-122"/>
                <a:cs typeface="Times New Roman" pitchFamily="18" charset="0"/>
              </a:rPr>
              <a:t>升高</a:t>
            </a:r>
            <a:r>
              <a:rPr lang="en-US" altLang="zh-CN" b="1" dirty="0">
                <a:latin typeface="Times New Roman" pitchFamily="18" charset="0"/>
                <a:ea typeface="微软雅黑" pitchFamily="34" charset="-122"/>
                <a:cs typeface="Times New Roman" pitchFamily="18" charset="0"/>
              </a:rPr>
              <a:t>&gt;10×ULN</a:t>
            </a:r>
            <a:r>
              <a:rPr lang="zh-CN" altLang="en-US" b="1" dirty="0">
                <a:latin typeface="Times New Roman" pitchFamily="18" charset="0"/>
                <a:ea typeface="微软雅黑" pitchFamily="34" charset="-122"/>
                <a:cs typeface="Times New Roman" pitchFamily="18" charset="0"/>
              </a:rPr>
              <a:t>，且不伴肌肉症状</a:t>
            </a:r>
          </a:p>
        </p:txBody>
      </p:sp>
      <p:sp>
        <p:nvSpPr>
          <p:cNvPr id="18" name="矩形 17"/>
          <p:cNvSpPr/>
          <p:nvPr/>
        </p:nvSpPr>
        <p:spPr>
          <a:xfrm>
            <a:off x="755650" y="1628775"/>
            <a:ext cx="7777163" cy="765722"/>
          </a:xfrm>
          <a:prstGeom prst="rect">
            <a:avLst/>
          </a:prstGeom>
          <a:gradFill flip="none" rotWithShape="1">
            <a:gsLst>
              <a:gs pos="0">
                <a:schemeClr val="accent4">
                  <a:lumMod val="20000"/>
                  <a:lumOff val="80000"/>
                  <a:shade val="30000"/>
                  <a:satMod val="115000"/>
                </a:schemeClr>
              </a:gs>
              <a:gs pos="50000">
                <a:schemeClr val="accent4">
                  <a:lumMod val="20000"/>
                  <a:lumOff val="80000"/>
                  <a:shade val="67500"/>
                  <a:satMod val="115000"/>
                </a:schemeClr>
              </a:gs>
              <a:gs pos="100000">
                <a:schemeClr val="accent4">
                  <a:lumMod val="20000"/>
                  <a:lumOff val="80000"/>
                  <a:shade val="100000"/>
                  <a:satMod val="115000"/>
                </a:schemeClr>
              </a:gs>
            </a:gsLst>
            <a:path path="circle">
              <a:fillToRect l="50000" t="50000" r="50000" b="50000"/>
            </a:path>
            <a:tileRect/>
          </a:gradFill>
        </p:spPr>
        <p:txBody>
          <a:bodyPr>
            <a:spAutoFit/>
          </a:bodyPr>
          <a:lstStyle/>
          <a:p>
            <a:pPr>
              <a:lnSpc>
                <a:spcPct val="120000"/>
              </a:lnSpc>
              <a:spcBef>
                <a:spcPct val="20000"/>
              </a:spcBef>
              <a:defRPr/>
            </a:pPr>
            <a:r>
              <a:rPr lang="zh-CN" altLang="en-US" b="1" dirty="0">
                <a:latin typeface="Times New Roman" pitchFamily="18" charset="0"/>
                <a:ea typeface="微软雅黑" pitchFamily="34" charset="-122"/>
                <a:cs typeface="Times New Roman" pitchFamily="18" charset="0"/>
              </a:rPr>
              <a:t>对</a:t>
            </a:r>
            <a:r>
              <a:rPr lang="en-US" altLang="zh-CN" sz="2000" b="1" dirty="0">
                <a:solidFill>
                  <a:srgbClr val="FF0000"/>
                </a:solidFill>
                <a:latin typeface="Times New Roman" pitchFamily="18" charset="0"/>
                <a:ea typeface="微软雅黑" pitchFamily="34" charset="-122"/>
                <a:cs typeface="Times New Roman" pitchFamily="18" charset="0"/>
              </a:rPr>
              <a:t>44</a:t>
            </a:r>
            <a:r>
              <a:rPr lang="zh-CN" altLang="en-US" sz="2000" b="1" dirty="0">
                <a:solidFill>
                  <a:srgbClr val="FF0000"/>
                </a:solidFill>
                <a:latin typeface="Times New Roman" pitchFamily="18" charset="0"/>
                <a:ea typeface="微软雅黑" pitchFamily="34" charset="-122"/>
                <a:cs typeface="Times New Roman" pitchFamily="18" charset="0"/>
              </a:rPr>
              <a:t>项</a:t>
            </a:r>
            <a:r>
              <a:rPr lang="zh-CN" altLang="en-US" b="1" dirty="0">
                <a:latin typeface="Times New Roman" pitchFamily="18" charset="0"/>
                <a:ea typeface="微软雅黑" pitchFamily="34" charset="-122"/>
                <a:cs typeface="Times New Roman" pitchFamily="18" charset="0"/>
              </a:rPr>
              <a:t>阿托伐他汀高质量研究，共</a:t>
            </a:r>
            <a:r>
              <a:rPr lang="en-US" altLang="zh-CN" b="1" dirty="0">
                <a:latin typeface="Times New Roman" pitchFamily="18" charset="0"/>
                <a:ea typeface="微软雅黑" pitchFamily="34" charset="-122"/>
                <a:cs typeface="Times New Roman" pitchFamily="18" charset="0"/>
              </a:rPr>
              <a:t> </a:t>
            </a:r>
            <a:r>
              <a:rPr lang="en-US" altLang="zh-CN" sz="2000" b="1" dirty="0">
                <a:solidFill>
                  <a:srgbClr val="FF0000"/>
                </a:solidFill>
                <a:latin typeface="Times New Roman" pitchFamily="18" charset="0"/>
                <a:ea typeface="微软雅黑" pitchFamily="34" charset="-122"/>
                <a:cs typeface="Times New Roman" pitchFamily="18" charset="0"/>
              </a:rPr>
              <a:t>16,495</a:t>
            </a:r>
            <a:r>
              <a:rPr lang="zh-CN" altLang="en-US" sz="2000" b="1" dirty="0">
                <a:solidFill>
                  <a:srgbClr val="FF0000"/>
                </a:solidFill>
                <a:latin typeface="Times New Roman" pitchFamily="18" charset="0"/>
                <a:ea typeface="微软雅黑" pitchFamily="34" charset="-122"/>
                <a:cs typeface="Times New Roman" pitchFamily="18" charset="0"/>
              </a:rPr>
              <a:t>名</a:t>
            </a:r>
            <a:r>
              <a:rPr lang="zh-CN" altLang="en-US" b="1" dirty="0">
                <a:latin typeface="Times New Roman" pitchFamily="18" charset="0"/>
                <a:ea typeface="微软雅黑" pitchFamily="34" charset="-122"/>
                <a:cs typeface="Times New Roman" pitchFamily="18" charset="0"/>
              </a:rPr>
              <a:t>患者的回顾性分析证实，</a:t>
            </a:r>
            <a:r>
              <a:rPr lang="zh-CN" altLang="en-US" b="1" dirty="0">
                <a:solidFill>
                  <a:srgbClr val="FF0000"/>
                </a:solidFill>
                <a:latin typeface="Times New Roman" pitchFamily="18" charset="0"/>
                <a:ea typeface="微软雅黑" pitchFamily="34" charset="-122"/>
                <a:cs typeface="Times New Roman" pitchFamily="18" charset="0"/>
              </a:rPr>
              <a:t>阿托伐他汀肌肉安全性良好</a:t>
            </a:r>
          </a:p>
        </p:txBody>
      </p:sp>
      <p:sp>
        <p:nvSpPr>
          <p:cNvPr id="54292" name="Rectangle 6"/>
          <p:cNvSpPr>
            <a:spLocks noChangeArrowheads="1"/>
          </p:cNvSpPr>
          <p:nvPr/>
        </p:nvSpPr>
        <p:spPr bwMode="auto">
          <a:xfrm>
            <a:off x="5143504" y="6357958"/>
            <a:ext cx="3348545" cy="276999"/>
          </a:xfrm>
          <a:prstGeom prst="rect">
            <a:avLst/>
          </a:prstGeom>
          <a:noFill/>
          <a:ln w="9525" algn="ctr">
            <a:noFill/>
            <a:miter lim="800000"/>
            <a:headEnd/>
            <a:tailEnd/>
          </a:ln>
        </p:spPr>
        <p:txBody>
          <a:bodyPr wrap="none">
            <a:spAutoFit/>
          </a:bodyPr>
          <a:lstStyle/>
          <a:p>
            <a:pPr>
              <a:spcBef>
                <a:spcPct val="50000"/>
              </a:spcBef>
              <a:buClr>
                <a:srgbClr val="FFCC00"/>
              </a:buClr>
              <a:buFont typeface="Wingdings" pitchFamily="2" charset="2"/>
              <a:buNone/>
            </a:pPr>
            <a:r>
              <a:rPr lang="en-US" altLang="zh-CN" sz="1200" dirty="0">
                <a:latin typeface="Times New Roman" pitchFamily="18" charset="0"/>
                <a:ea typeface="黑体" pitchFamily="2" charset="-122"/>
                <a:cs typeface="Times New Roman" pitchFamily="18" charset="0"/>
              </a:rPr>
              <a:t>Newman CB, et al. Am J </a:t>
            </a:r>
            <a:r>
              <a:rPr lang="en-US" altLang="zh-CN" sz="1200" dirty="0" err="1">
                <a:latin typeface="Times New Roman" pitchFamily="18" charset="0"/>
                <a:ea typeface="黑体" pitchFamily="2" charset="-122"/>
                <a:cs typeface="Times New Roman" pitchFamily="18" charset="0"/>
              </a:rPr>
              <a:t>Cardiol</a:t>
            </a:r>
            <a:r>
              <a:rPr lang="en-US" altLang="zh-CN" sz="1200" dirty="0">
                <a:latin typeface="Times New Roman" pitchFamily="18" charset="0"/>
                <a:ea typeface="黑体" pitchFamily="2" charset="-122"/>
                <a:cs typeface="Times New Roman" pitchFamily="18" charset="0"/>
              </a:rPr>
              <a:t> 2003;92:670–676</a:t>
            </a:r>
          </a:p>
        </p:txBody>
      </p:sp>
      <p:sp>
        <p:nvSpPr>
          <p:cNvPr id="15" name="TextBox 14"/>
          <p:cNvSpPr txBox="1"/>
          <p:nvPr/>
        </p:nvSpPr>
        <p:spPr>
          <a:xfrm>
            <a:off x="755576" y="139859"/>
            <a:ext cx="7560840" cy="98488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2900" b="1" dirty="0" smtClean="0">
                <a:solidFill>
                  <a:srgbClr val="FFFF00"/>
                </a:solidFill>
                <a:latin typeface="微软雅黑" pitchFamily="34" charset="-122"/>
                <a:ea typeface="微软雅黑" pitchFamily="34" charset="-122"/>
              </a:rPr>
              <a:t>大量证据证实：他汀肌肉安全性与</a:t>
            </a:r>
            <a:r>
              <a:rPr lang="en-US" altLang="zh-CN" sz="2900" b="1" dirty="0" smtClean="0">
                <a:solidFill>
                  <a:srgbClr val="FFFF00"/>
                </a:solidFill>
                <a:latin typeface="微软雅黑" pitchFamily="34" charset="-122"/>
                <a:ea typeface="微软雅黑" pitchFamily="34" charset="-122"/>
              </a:rPr>
              <a:t/>
            </a:r>
            <a:br>
              <a:rPr lang="en-US" altLang="zh-CN" sz="2900" b="1" dirty="0" smtClean="0">
                <a:solidFill>
                  <a:srgbClr val="FFFF00"/>
                </a:solidFill>
                <a:latin typeface="微软雅黑" pitchFamily="34" charset="-122"/>
                <a:ea typeface="微软雅黑" pitchFamily="34" charset="-122"/>
              </a:rPr>
            </a:br>
            <a:r>
              <a:rPr lang="zh-CN" altLang="en-US" sz="2900" b="1" dirty="0" smtClean="0">
                <a:solidFill>
                  <a:srgbClr val="FFFF00"/>
                </a:solidFill>
                <a:latin typeface="微软雅黑" pitchFamily="34" charset="-122"/>
                <a:ea typeface="微软雅黑" pitchFamily="34" charset="-122"/>
              </a:rPr>
              <a:t>脂溶性并无关联</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68313" y="1485900"/>
            <a:ext cx="7747025" cy="692769"/>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ea typeface="微软雅黑" pitchFamily="34" charset="-122"/>
              <a:cs typeface="Times New Roman" pitchFamily="18" charset="0"/>
            </a:endParaRPr>
          </a:p>
        </p:txBody>
      </p:sp>
      <p:sp>
        <p:nvSpPr>
          <p:cNvPr id="55300" name="Text Box 1077"/>
          <p:cNvSpPr txBox="1">
            <a:spLocks noChangeArrowheads="1"/>
          </p:cNvSpPr>
          <p:nvPr/>
        </p:nvSpPr>
        <p:spPr bwMode="auto">
          <a:xfrm>
            <a:off x="2357422" y="6524625"/>
            <a:ext cx="6149975" cy="333375"/>
          </a:xfrm>
          <a:prstGeom prst="rect">
            <a:avLst/>
          </a:prstGeom>
          <a:noFill/>
          <a:ln w="12700">
            <a:noFill/>
            <a:miter lim="800000"/>
            <a:headEnd type="none" w="sm" len="sm"/>
            <a:tailEnd type="none" w="sm" len="sm"/>
          </a:ln>
        </p:spPr>
        <p:txBody>
          <a:bodyPr lIns="0" tIns="0" rIns="0" bIns="0"/>
          <a:lstStyle/>
          <a:p>
            <a:pPr algn="r"/>
            <a:r>
              <a:rPr lang="en-US" altLang="zh-CN" sz="1200" dirty="0">
                <a:latin typeface="Times New Roman" pitchFamily="18" charset="0"/>
                <a:ea typeface="微软雅黑" pitchFamily="34" charset="-122"/>
                <a:cs typeface="Times New Roman" pitchFamily="18" charset="0"/>
              </a:rPr>
              <a:t>National Kidney Foundation. Am J Kidney Dis. 2007;49(</a:t>
            </a:r>
            <a:r>
              <a:rPr lang="en-US" altLang="zh-CN" sz="1200" dirty="0" err="1">
                <a:latin typeface="Times New Roman" pitchFamily="18" charset="0"/>
                <a:ea typeface="微软雅黑" pitchFamily="34" charset="-122"/>
                <a:cs typeface="Times New Roman" pitchFamily="18" charset="0"/>
              </a:rPr>
              <a:t>suppl</a:t>
            </a:r>
            <a:r>
              <a:rPr lang="en-US" altLang="zh-CN" sz="1200" dirty="0">
                <a:latin typeface="Times New Roman" pitchFamily="18" charset="0"/>
                <a:ea typeface="微软雅黑" pitchFamily="34" charset="-122"/>
                <a:cs typeface="Times New Roman" pitchFamily="18" charset="0"/>
              </a:rPr>
              <a:t> 2):S1-S180.</a:t>
            </a:r>
          </a:p>
        </p:txBody>
      </p:sp>
      <p:grpSp>
        <p:nvGrpSpPr>
          <p:cNvPr id="55301" name="Group 53"/>
          <p:cNvGrpSpPr>
            <a:grpSpLocks/>
          </p:cNvGrpSpPr>
          <p:nvPr/>
        </p:nvGrpSpPr>
        <p:grpSpPr bwMode="auto">
          <a:xfrm>
            <a:off x="428596" y="2278063"/>
            <a:ext cx="7842277" cy="3651267"/>
            <a:chOff x="370" y="981"/>
            <a:chExt cx="5065" cy="2995"/>
          </a:xfrm>
        </p:grpSpPr>
        <p:sp>
          <p:nvSpPr>
            <p:cNvPr id="55304" name="Rectangle 1027"/>
            <p:cNvSpPr>
              <a:spLocks noChangeArrowheads="1"/>
            </p:cNvSpPr>
            <p:nvPr/>
          </p:nvSpPr>
          <p:spPr bwMode="auto">
            <a:xfrm>
              <a:off x="473" y="1042"/>
              <a:ext cx="4756" cy="2472"/>
            </a:xfrm>
            <a:prstGeom prst="rect">
              <a:avLst/>
            </a:prstGeom>
            <a:noFill/>
            <a:ln w="9525">
              <a:noFill/>
              <a:miter lim="800000"/>
              <a:headEnd/>
              <a:tailEnd/>
            </a:ln>
          </p:spPr>
          <p:txBody>
            <a:bodyPr/>
            <a:lstStyle/>
            <a:p>
              <a:pPr marL="342900" indent="-342900" eaLnBrk="0" hangingPunct="0">
                <a:spcBef>
                  <a:spcPct val="35000"/>
                </a:spcBef>
                <a:buClr>
                  <a:srgbClr val="FFFFFF"/>
                </a:buClr>
                <a:buFont typeface="Wingdings" pitchFamily="2" charset="2"/>
                <a:buChar char="§"/>
              </a:pPr>
              <a:endParaRPr lang="en-GB" altLang="zh-CN" sz="1600">
                <a:solidFill>
                  <a:srgbClr val="FFFFFF"/>
                </a:solidFill>
                <a:latin typeface="Times New Roman" pitchFamily="18" charset="0"/>
                <a:ea typeface="微软雅黑" pitchFamily="34" charset="-122"/>
                <a:cs typeface="Times New Roman" pitchFamily="18" charset="0"/>
              </a:endParaRPr>
            </a:p>
          </p:txBody>
        </p:sp>
        <p:sp>
          <p:nvSpPr>
            <p:cNvPr id="55305" name="Rectangle 1029"/>
            <p:cNvSpPr>
              <a:spLocks noChangeArrowheads="1"/>
            </p:cNvSpPr>
            <p:nvPr/>
          </p:nvSpPr>
          <p:spPr bwMode="auto">
            <a:xfrm>
              <a:off x="2571" y="2551"/>
              <a:ext cx="2849" cy="339"/>
            </a:xfrm>
            <a:prstGeom prst="rect">
              <a:avLst/>
            </a:prstGeom>
            <a:noFill/>
            <a:ln w="9525">
              <a:noFill/>
              <a:miter lim="800000"/>
              <a:headEnd/>
              <a:tailEnd/>
            </a:ln>
          </p:spPr>
          <p:txBody>
            <a:bodyPr tIns="91440" bIns="91440" anchor="ctr"/>
            <a:lstStyle/>
            <a:p>
              <a:pPr eaLnBrk="0" hangingPunct="0">
                <a:buClr>
                  <a:srgbClr val="FFFFFF"/>
                </a:buClr>
                <a:buFont typeface="Wingdings" pitchFamily="2" charset="2"/>
                <a:buNone/>
              </a:pPr>
              <a:r>
                <a:rPr lang="en-US" altLang="zh-CN" sz="1600">
                  <a:latin typeface="Times New Roman" pitchFamily="18" charset="0"/>
                  <a:ea typeface="微软雅黑" pitchFamily="34" charset="-122"/>
                  <a:cs typeface="Times New Roman" pitchFamily="18" charset="0"/>
                </a:rPr>
                <a:t>GFR &lt;30</a:t>
              </a:r>
              <a:r>
                <a:rPr lang="zh-CN" altLang="en-US" sz="1600">
                  <a:latin typeface="Times New Roman" pitchFamily="18" charset="0"/>
                  <a:ea typeface="微软雅黑" pitchFamily="34" charset="-122"/>
                  <a:cs typeface="Times New Roman" pitchFamily="18" charset="0"/>
                </a:rPr>
                <a:t>的患者</a:t>
              </a:r>
              <a:r>
                <a:rPr lang="en-US" altLang="zh-CN" sz="1600">
                  <a:latin typeface="Times New Roman" pitchFamily="18" charset="0"/>
                  <a:ea typeface="微软雅黑" pitchFamily="34" charset="-122"/>
                  <a:cs typeface="Times New Roman" pitchFamily="18" charset="0"/>
                </a:rPr>
                <a:t>, &gt;20 mg/d</a:t>
              </a:r>
              <a:r>
                <a:rPr lang="zh-CN" altLang="en-US" sz="1600">
                  <a:latin typeface="Times New Roman" pitchFamily="18" charset="0"/>
                  <a:ea typeface="微软雅黑" pitchFamily="34" charset="-122"/>
                  <a:cs typeface="Times New Roman" pitchFamily="18" charset="0"/>
                </a:rPr>
                <a:t>的剂量应谨慎使用</a:t>
              </a:r>
            </a:p>
          </p:txBody>
        </p:sp>
        <p:sp>
          <p:nvSpPr>
            <p:cNvPr id="55306" name="Rectangle 1030"/>
            <p:cNvSpPr>
              <a:spLocks noChangeArrowheads="1"/>
            </p:cNvSpPr>
            <p:nvPr/>
          </p:nvSpPr>
          <p:spPr bwMode="auto">
            <a:xfrm>
              <a:off x="1392" y="2551"/>
              <a:ext cx="1179" cy="226"/>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不需调整</a:t>
              </a:r>
              <a:endParaRPr lang="en-US" altLang="zh-CN" sz="1600">
                <a:latin typeface="Times New Roman" pitchFamily="18" charset="0"/>
                <a:ea typeface="微软雅黑" pitchFamily="34" charset="-122"/>
                <a:cs typeface="Times New Roman" pitchFamily="18" charset="0"/>
              </a:endParaRPr>
            </a:p>
          </p:txBody>
        </p:sp>
        <p:sp>
          <p:nvSpPr>
            <p:cNvPr id="55307" name="Rectangle 1031"/>
            <p:cNvSpPr>
              <a:spLocks noChangeArrowheads="1"/>
            </p:cNvSpPr>
            <p:nvPr/>
          </p:nvSpPr>
          <p:spPr bwMode="auto">
            <a:xfrm>
              <a:off x="370" y="2551"/>
              <a:ext cx="1022" cy="226"/>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洛伐他汀</a:t>
              </a:r>
            </a:p>
          </p:txBody>
        </p:sp>
        <p:sp>
          <p:nvSpPr>
            <p:cNvPr id="55308" name="Rectangle 1032"/>
            <p:cNvSpPr>
              <a:spLocks noChangeArrowheads="1"/>
            </p:cNvSpPr>
            <p:nvPr/>
          </p:nvSpPr>
          <p:spPr bwMode="auto">
            <a:xfrm>
              <a:off x="2571" y="2929"/>
              <a:ext cx="2849" cy="638"/>
            </a:xfrm>
            <a:prstGeom prst="rect">
              <a:avLst/>
            </a:prstGeom>
            <a:noFill/>
            <a:ln w="9525">
              <a:solidFill>
                <a:schemeClr val="tx1"/>
              </a:solidFill>
              <a:miter lim="800000"/>
              <a:headEnd/>
              <a:tailEnd/>
            </a:ln>
          </p:spPr>
          <p:txBody>
            <a:bodyPr tIns="91440" bIns="91440" anchor="ctr"/>
            <a:lstStyle/>
            <a:p>
              <a:pPr eaLnBrk="0" hangingPunct="0">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中轻度肾病者剂量不需调整</a:t>
              </a:r>
              <a:r>
                <a:rPr lang="en-US" altLang="zh-CN" sz="1600">
                  <a:latin typeface="Times New Roman" pitchFamily="18" charset="0"/>
                  <a:ea typeface="微软雅黑" pitchFamily="34" charset="-122"/>
                  <a:cs typeface="Times New Roman" pitchFamily="18" charset="0"/>
                </a:rPr>
                <a:t>; </a:t>
              </a:r>
              <a:r>
                <a:rPr lang="zh-CN" altLang="en-US" sz="1600">
                  <a:latin typeface="Times New Roman" pitchFamily="18" charset="0"/>
                  <a:ea typeface="微软雅黑" pitchFamily="34" charset="-122"/>
                  <a:cs typeface="Times New Roman" pitchFamily="18" charset="0"/>
                </a:rPr>
                <a:t>严重肾病者应谨慎使用</a:t>
              </a:r>
              <a:r>
                <a:rPr lang="en-US" altLang="zh-CN" sz="1600">
                  <a:latin typeface="Times New Roman" pitchFamily="18" charset="0"/>
                  <a:ea typeface="微软雅黑" pitchFamily="34" charset="-122"/>
                  <a:cs typeface="Times New Roman" pitchFamily="18" charset="0"/>
                </a:rPr>
                <a:t>;</a:t>
              </a:r>
              <a:r>
                <a:rPr lang="zh-CN" altLang="en-US" sz="1600">
                  <a:latin typeface="Times New Roman" pitchFamily="18" charset="0"/>
                  <a:ea typeface="微软雅黑" pitchFamily="34" charset="-122"/>
                  <a:cs typeface="Times New Roman" pitchFamily="18" charset="0"/>
                </a:rPr>
                <a:t>在这些患者，超过</a:t>
              </a:r>
              <a:r>
                <a:rPr lang="en-US" altLang="zh-CN" sz="1600">
                  <a:latin typeface="Times New Roman" pitchFamily="18" charset="0"/>
                  <a:ea typeface="微软雅黑" pitchFamily="34" charset="-122"/>
                  <a:cs typeface="Times New Roman" pitchFamily="18" charset="0"/>
                </a:rPr>
                <a:t>40mg</a:t>
              </a:r>
              <a:r>
                <a:rPr lang="zh-CN" altLang="en-US" sz="1600">
                  <a:latin typeface="Times New Roman" pitchFamily="18" charset="0"/>
                  <a:ea typeface="微软雅黑" pitchFamily="34" charset="-122"/>
                  <a:cs typeface="Times New Roman" pitchFamily="18" charset="0"/>
                </a:rPr>
                <a:t>的剂量未有研究</a:t>
              </a:r>
            </a:p>
          </p:txBody>
        </p:sp>
        <p:sp>
          <p:nvSpPr>
            <p:cNvPr id="55309" name="Rectangle 1033"/>
            <p:cNvSpPr>
              <a:spLocks noChangeArrowheads="1"/>
            </p:cNvSpPr>
            <p:nvPr/>
          </p:nvSpPr>
          <p:spPr bwMode="auto">
            <a:xfrm>
              <a:off x="1392" y="2929"/>
              <a:ext cx="1179" cy="638"/>
            </a:xfrm>
            <a:prstGeom prst="rect">
              <a:avLst/>
            </a:prstGeom>
            <a:noFill/>
            <a:ln w="9525">
              <a:solidFill>
                <a:schemeClr val="tx1"/>
              </a:solid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不需调整</a:t>
              </a:r>
              <a:endParaRPr lang="en-US" altLang="zh-CN" sz="1600">
                <a:latin typeface="Times New Roman" pitchFamily="18" charset="0"/>
                <a:ea typeface="微软雅黑" pitchFamily="34" charset="-122"/>
                <a:cs typeface="Times New Roman" pitchFamily="18" charset="0"/>
              </a:endParaRPr>
            </a:p>
          </p:txBody>
        </p:sp>
        <p:sp>
          <p:nvSpPr>
            <p:cNvPr id="55310" name="Rectangle 1034"/>
            <p:cNvSpPr>
              <a:spLocks noChangeArrowheads="1"/>
            </p:cNvSpPr>
            <p:nvPr/>
          </p:nvSpPr>
          <p:spPr bwMode="auto">
            <a:xfrm>
              <a:off x="370" y="2929"/>
              <a:ext cx="1022" cy="638"/>
            </a:xfrm>
            <a:prstGeom prst="rect">
              <a:avLst/>
            </a:prstGeom>
            <a:noFill/>
            <a:ln w="9525">
              <a:solidFill>
                <a:schemeClr val="tx1"/>
              </a:solid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氟伐他汀</a:t>
              </a:r>
            </a:p>
          </p:txBody>
        </p:sp>
        <p:sp>
          <p:nvSpPr>
            <p:cNvPr id="55311" name="Rectangle 1035"/>
            <p:cNvSpPr>
              <a:spLocks noChangeArrowheads="1"/>
            </p:cNvSpPr>
            <p:nvPr/>
          </p:nvSpPr>
          <p:spPr bwMode="auto">
            <a:xfrm>
              <a:off x="3870" y="1922"/>
              <a:ext cx="1550" cy="194"/>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不需调整</a:t>
              </a:r>
              <a:endParaRPr lang="en-US" altLang="zh-CN" sz="1600">
                <a:latin typeface="Times New Roman" pitchFamily="18" charset="0"/>
                <a:ea typeface="微软雅黑" pitchFamily="34" charset="-122"/>
                <a:cs typeface="Times New Roman" pitchFamily="18" charset="0"/>
              </a:endParaRPr>
            </a:p>
          </p:txBody>
        </p:sp>
        <p:sp>
          <p:nvSpPr>
            <p:cNvPr id="55312" name="Rectangle 1036"/>
            <p:cNvSpPr>
              <a:spLocks noChangeArrowheads="1"/>
            </p:cNvSpPr>
            <p:nvPr/>
          </p:nvSpPr>
          <p:spPr bwMode="auto">
            <a:xfrm>
              <a:off x="2571" y="1922"/>
              <a:ext cx="1150" cy="154"/>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不需调整</a:t>
              </a:r>
              <a:endParaRPr lang="en-US" altLang="zh-CN" sz="1600">
                <a:latin typeface="Times New Roman" pitchFamily="18" charset="0"/>
                <a:ea typeface="微软雅黑" pitchFamily="34" charset="-122"/>
                <a:cs typeface="Times New Roman" pitchFamily="18" charset="0"/>
              </a:endParaRPr>
            </a:p>
          </p:txBody>
        </p:sp>
        <p:sp>
          <p:nvSpPr>
            <p:cNvPr id="55313" name="Rectangle 1037"/>
            <p:cNvSpPr>
              <a:spLocks noChangeArrowheads="1"/>
            </p:cNvSpPr>
            <p:nvPr/>
          </p:nvSpPr>
          <p:spPr bwMode="auto">
            <a:xfrm>
              <a:off x="1392" y="1922"/>
              <a:ext cx="1179" cy="154"/>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不需调整</a:t>
              </a:r>
            </a:p>
          </p:txBody>
        </p:sp>
        <p:sp>
          <p:nvSpPr>
            <p:cNvPr id="55314" name="Rectangle 1038"/>
            <p:cNvSpPr>
              <a:spLocks noChangeArrowheads="1"/>
            </p:cNvSpPr>
            <p:nvPr/>
          </p:nvSpPr>
          <p:spPr bwMode="auto">
            <a:xfrm>
              <a:off x="370" y="1922"/>
              <a:ext cx="1022" cy="154"/>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普伐他汀</a:t>
              </a:r>
            </a:p>
          </p:txBody>
        </p:sp>
        <p:sp>
          <p:nvSpPr>
            <p:cNvPr id="55315" name="Rectangle 1039"/>
            <p:cNvSpPr>
              <a:spLocks noChangeArrowheads="1"/>
            </p:cNvSpPr>
            <p:nvPr/>
          </p:nvSpPr>
          <p:spPr bwMode="auto">
            <a:xfrm>
              <a:off x="2571" y="2180"/>
              <a:ext cx="2849" cy="343"/>
            </a:xfrm>
            <a:prstGeom prst="rect">
              <a:avLst/>
            </a:prstGeom>
            <a:noFill/>
            <a:ln w="9525">
              <a:noFill/>
              <a:miter lim="800000"/>
              <a:headEnd/>
              <a:tailEnd/>
            </a:ln>
          </p:spPr>
          <p:txBody>
            <a:bodyPr tIns="91440" bIns="91440" anchor="ctr"/>
            <a:lstStyle/>
            <a:p>
              <a:pPr eaLnBrk="0" hangingPunct="0">
                <a:buClr>
                  <a:srgbClr val="FFFFFF"/>
                </a:buClr>
              </a:pPr>
              <a:r>
                <a:rPr lang="zh-CN" altLang="en-US" sz="1600">
                  <a:latin typeface="Times New Roman" pitchFamily="18" charset="0"/>
                  <a:ea typeface="微软雅黑" pitchFamily="34" charset="-122"/>
                  <a:cs typeface="Times New Roman" pitchFamily="18" charset="0"/>
                </a:rPr>
                <a:t>严重肾病患者初始剂量</a:t>
              </a:r>
              <a:r>
                <a:rPr lang="en-US" altLang="zh-CN" sz="1600">
                  <a:latin typeface="Times New Roman" pitchFamily="18" charset="0"/>
                  <a:ea typeface="微软雅黑" pitchFamily="34" charset="-122"/>
                  <a:cs typeface="Times New Roman" pitchFamily="18" charset="0"/>
                </a:rPr>
                <a:t>5mg/d</a:t>
              </a:r>
            </a:p>
          </p:txBody>
        </p:sp>
        <p:sp>
          <p:nvSpPr>
            <p:cNvPr id="55316" name="Rectangle 1040"/>
            <p:cNvSpPr>
              <a:spLocks noChangeArrowheads="1"/>
            </p:cNvSpPr>
            <p:nvPr/>
          </p:nvSpPr>
          <p:spPr bwMode="auto">
            <a:xfrm>
              <a:off x="1392" y="2180"/>
              <a:ext cx="1179" cy="227"/>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不需调整</a:t>
              </a:r>
              <a:endParaRPr lang="en-US" altLang="zh-CN" sz="1600">
                <a:latin typeface="Times New Roman" pitchFamily="18" charset="0"/>
                <a:ea typeface="微软雅黑" pitchFamily="34" charset="-122"/>
                <a:cs typeface="Times New Roman" pitchFamily="18" charset="0"/>
              </a:endParaRPr>
            </a:p>
          </p:txBody>
        </p:sp>
        <p:sp>
          <p:nvSpPr>
            <p:cNvPr id="55317" name="Rectangle 1041"/>
            <p:cNvSpPr>
              <a:spLocks noChangeArrowheads="1"/>
            </p:cNvSpPr>
            <p:nvPr/>
          </p:nvSpPr>
          <p:spPr bwMode="auto">
            <a:xfrm>
              <a:off x="370" y="2180"/>
              <a:ext cx="1022" cy="350"/>
            </a:xfrm>
            <a:prstGeom prst="rect">
              <a:avLst/>
            </a:prstGeom>
            <a:noFill/>
            <a:ln w="9525">
              <a:noFill/>
              <a:miter lim="800000"/>
              <a:headEnd/>
              <a:tailEnd/>
            </a:ln>
          </p:spPr>
          <p:txBody>
            <a:bodyPr tIns="91440" bIns="91440" anchor="ctr"/>
            <a:lstStyle/>
            <a:p>
              <a:pPr eaLnBrk="0" hangingPunct="0">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辛伐他汀</a:t>
              </a:r>
            </a:p>
          </p:txBody>
        </p:sp>
        <p:sp>
          <p:nvSpPr>
            <p:cNvPr id="55318" name="Rectangle 1042"/>
            <p:cNvSpPr>
              <a:spLocks noChangeArrowheads="1"/>
            </p:cNvSpPr>
            <p:nvPr/>
          </p:nvSpPr>
          <p:spPr bwMode="auto">
            <a:xfrm>
              <a:off x="2571" y="3568"/>
              <a:ext cx="2849" cy="393"/>
            </a:xfrm>
            <a:prstGeom prst="rect">
              <a:avLst/>
            </a:prstGeom>
            <a:solidFill>
              <a:srgbClr val="FFC000"/>
            </a:solidFill>
            <a:ln w="9525">
              <a:noFill/>
              <a:miter lim="800000"/>
              <a:headEnd/>
              <a:tailEnd/>
            </a:ln>
          </p:spPr>
          <p:txBody>
            <a:bodyPr tIns="91440" bIns="91440" anchor="ctr"/>
            <a:lstStyle/>
            <a:p>
              <a:pPr eaLnBrk="0" hangingPunct="0">
                <a:spcBef>
                  <a:spcPct val="35000"/>
                </a:spcBef>
                <a:buClr>
                  <a:srgbClr val="FFFFFF"/>
                </a:buClr>
              </a:pPr>
              <a:r>
                <a:rPr lang="en-US" altLang="zh-CN" sz="1600" b="1" dirty="0">
                  <a:latin typeface="Times New Roman" pitchFamily="18" charset="0"/>
                  <a:ea typeface="微软雅黑" pitchFamily="34" charset="-122"/>
                  <a:cs typeface="Times New Roman" pitchFamily="18" charset="0"/>
                </a:rPr>
                <a:t>GFR &lt;30</a:t>
              </a:r>
              <a:r>
                <a:rPr lang="zh-CN" altLang="en-US" sz="1600" b="1" dirty="0">
                  <a:latin typeface="Times New Roman" pitchFamily="18" charset="0"/>
                  <a:ea typeface="微软雅黑" pitchFamily="34" charset="-122"/>
                  <a:cs typeface="Times New Roman" pitchFamily="18" charset="0"/>
                </a:rPr>
                <a:t>的患者初始剂量</a:t>
              </a:r>
              <a:r>
                <a:rPr lang="en-US" altLang="zh-CN" sz="1600" b="1" dirty="0">
                  <a:latin typeface="Times New Roman" pitchFamily="18" charset="0"/>
                  <a:ea typeface="微软雅黑" pitchFamily="34" charset="-122"/>
                  <a:cs typeface="Times New Roman" pitchFamily="18" charset="0"/>
                </a:rPr>
                <a:t>5 mg/d</a:t>
              </a:r>
              <a:r>
                <a:rPr lang="zh-CN" altLang="en-US" sz="1600" b="1" dirty="0">
                  <a:latin typeface="Times New Roman" pitchFamily="18" charset="0"/>
                  <a:ea typeface="微软雅黑" pitchFamily="34" charset="-122"/>
                  <a:cs typeface="Times New Roman" pitchFamily="18" charset="0"/>
                </a:rPr>
                <a:t>，但使用剂量不能超过</a:t>
              </a:r>
              <a:r>
                <a:rPr lang="en-US" altLang="zh-CN" sz="1600" b="1" dirty="0">
                  <a:latin typeface="Times New Roman" pitchFamily="18" charset="0"/>
                  <a:ea typeface="微软雅黑" pitchFamily="34" charset="-122"/>
                  <a:cs typeface="Times New Roman" pitchFamily="18" charset="0"/>
                </a:rPr>
                <a:t>10mg/d</a:t>
              </a:r>
              <a:endParaRPr lang="zh-CN" altLang="en-US" sz="1600" b="1" dirty="0">
                <a:latin typeface="Times New Roman" pitchFamily="18" charset="0"/>
                <a:ea typeface="微软雅黑" pitchFamily="34" charset="-122"/>
                <a:cs typeface="Times New Roman" pitchFamily="18" charset="0"/>
              </a:endParaRPr>
            </a:p>
          </p:txBody>
        </p:sp>
        <p:sp>
          <p:nvSpPr>
            <p:cNvPr id="55319" name="Rectangle 1043"/>
            <p:cNvSpPr>
              <a:spLocks noChangeArrowheads="1"/>
            </p:cNvSpPr>
            <p:nvPr/>
          </p:nvSpPr>
          <p:spPr bwMode="auto">
            <a:xfrm>
              <a:off x="1392" y="3563"/>
              <a:ext cx="1179" cy="398"/>
            </a:xfrm>
            <a:prstGeom prst="rect">
              <a:avLst/>
            </a:prstGeom>
            <a:solidFill>
              <a:schemeClr val="bg1"/>
            </a:solidFill>
            <a:ln w="9525">
              <a:solidFill>
                <a:schemeClr val="tx1"/>
              </a:solid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sz="1600">
                  <a:latin typeface="Times New Roman" pitchFamily="18" charset="0"/>
                  <a:ea typeface="微软雅黑" pitchFamily="34" charset="-122"/>
                  <a:cs typeface="Times New Roman" pitchFamily="18" charset="0"/>
                </a:rPr>
                <a:t>不需调整</a:t>
              </a:r>
              <a:endParaRPr lang="en-US" altLang="zh-CN" sz="1600">
                <a:latin typeface="Times New Roman" pitchFamily="18" charset="0"/>
                <a:ea typeface="微软雅黑" pitchFamily="34" charset="-122"/>
                <a:cs typeface="Times New Roman" pitchFamily="18" charset="0"/>
              </a:endParaRPr>
            </a:p>
          </p:txBody>
        </p:sp>
        <p:sp>
          <p:nvSpPr>
            <p:cNvPr id="55320" name="Rectangle 1044"/>
            <p:cNvSpPr>
              <a:spLocks noChangeArrowheads="1"/>
            </p:cNvSpPr>
            <p:nvPr/>
          </p:nvSpPr>
          <p:spPr bwMode="auto">
            <a:xfrm>
              <a:off x="370" y="3563"/>
              <a:ext cx="1022" cy="398"/>
            </a:xfrm>
            <a:prstGeom prst="rect">
              <a:avLst/>
            </a:prstGeom>
            <a:solidFill>
              <a:srgbClr val="FFC000"/>
            </a:solidFill>
            <a:ln w="9525">
              <a:noFill/>
              <a:miter lim="800000"/>
              <a:headEnd/>
              <a:tailEnd/>
            </a:ln>
          </p:spPr>
          <p:txBody>
            <a:bodyPr tIns="91440" bIns="91440" anchor="ctr"/>
            <a:lstStyle/>
            <a:p>
              <a:pPr eaLnBrk="0" hangingPunct="0">
                <a:spcBef>
                  <a:spcPct val="35000"/>
                </a:spcBef>
                <a:buClr>
                  <a:srgbClr val="FFFFFF"/>
                </a:buClr>
              </a:pPr>
              <a:r>
                <a:rPr lang="zh-CN" altLang="en-US" sz="1600" b="1" dirty="0">
                  <a:latin typeface="Times New Roman" pitchFamily="18" charset="0"/>
                  <a:ea typeface="微软雅黑" pitchFamily="34" charset="-122"/>
                  <a:cs typeface="Times New Roman" pitchFamily="18" charset="0"/>
                </a:rPr>
                <a:t>瑞舒伐他汀</a:t>
              </a:r>
            </a:p>
          </p:txBody>
        </p:sp>
        <p:sp>
          <p:nvSpPr>
            <p:cNvPr id="55321" name="Rectangle 1045"/>
            <p:cNvSpPr>
              <a:spLocks noChangeArrowheads="1"/>
            </p:cNvSpPr>
            <p:nvPr/>
          </p:nvSpPr>
          <p:spPr bwMode="auto">
            <a:xfrm>
              <a:off x="1392" y="1556"/>
              <a:ext cx="1179" cy="300"/>
            </a:xfrm>
            <a:prstGeom prst="rect">
              <a:avLst/>
            </a:prstGeom>
            <a:solidFill>
              <a:srgbClr val="0070C0"/>
            </a:solidFill>
            <a:ln w="9525">
              <a:noFill/>
              <a:miter lim="800000"/>
              <a:headEnd/>
              <a:tailEnd/>
            </a:ln>
          </p:spPr>
          <p:txBody>
            <a:bodyPr tIns="137160" bIns="137160" anchor="ctr"/>
            <a:lstStyle/>
            <a:p>
              <a:pPr eaLnBrk="0" hangingPunct="0">
                <a:spcBef>
                  <a:spcPct val="35000"/>
                </a:spcBef>
                <a:buClr>
                  <a:srgbClr val="FFFFFF"/>
                </a:buClr>
                <a:buFont typeface="Wingdings" pitchFamily="2" charset="2"/>
                <a:buNone/>
              </a:pPr>
              <a:r>
                <a:rPr lang="zh-CN" altLang="en-US" sz="2000" b="1">
                  <a:solidFill>
                    <a:srgbClr val="FFFF00"/>
                  </a:solidFill>
                  <a:latin typeface="Times New Roman" pitchFamily="18" charset="0"/>
                  <a:ea typeface="微软雅黑" pitchFamily="34" charset="-122"/>
                  <a:cs typeface="Times New Roman" pitchFamily="18" charset="0"/>
                </a:rPr>
                <a:t>不需调整</a:t>
              </a:r>
            </a:p>
          </p:txBody>
        </p:sp>
        <p:sp>
          <p:nvSpPr>
            <p:cNvPr id="55322" name="Rectangle 1046"/>
            <p:cNvSpPr>
              <a:spLocks noChangeArrowheads="1"/>
            </p:cNvSpPr>
            <p:nvPr/>
          </p:nvSpPr>
          <p:spPr bwMode="auto">
            <a:xfrm>
              <a:off x="1392" y="1349"/>
              <a:ext cx="1179" cy="165"/>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en-US" altLang="zh-CN" sz="1600">
                  <a:latin typeface="Times New Roman" pitchFamily="18" charset="0"/>
                  <a:ea typeface="微软雅黑" pitchFamily="34" charset="-122"/>
                  <a:cs typeface="Times New Roman" pitchFamily="18" charset="0"/>
                </a:rPr>
                <a:t>30–90</a:t>
              </a:r>
            </a:p>
          </p:txBody>
        </p:sp>
        <p:sp>
          <p:nvSpPr>
            <p:cNvPr id="55323" name="Rectangle 1047"/>
            <p:cNvSpPr>
              <a:spLocks noChangeArrowheads="1"/>
            </p:cNvSpPr>
            <p:nvPr/>
          </p:nvSpPr>
          <p:spPr bwMode="auto">
            <a:xfrm>
              <a:off x="3825" y="1556"/>
              <a:ext cx="1595" cy="300"/>
            </a:xfrm>
            <a:prstGeom prst="rect">
              <a:avLst/>
            </a:prstGeom>
            <a:solidFill>
              <a:srgbClr val="0070C0"/>
            </a:solidFill>
            <a:ln w="9525">
              <a:noFill/>
              <a:miter lim="800000"/>
              <a:headEnd/>
              <a:tailEnd/>
            </a:ln>
          </p:spPr>
          <p:txBody>
            <a:bodyPr tIns="137160" bIns="137160" anchor="ctr"/>
            <a:lstStyle/>
            <a:p>
              <a:pPr eaLnBrk="0" hangingPunct="0">
                <a:spcBef>
                  <a:spcPct val="35000"/>
                </a:spcBef>
                <a:buClr>
                  <a:srgbClr val="FFFFFF"/>
                </a:buClr>
                <a:buFont typeface="Wingdings" pitchFamily="2" charset="2"/>
                <a:buNone/>
              </a:pPr>
              <a:r>
                <a:rPr lang="zh-CN" altLang="en-US" sz="2000" b="1">
                  <a:solidFill>
                    <a:srgbClr val="FFFF00"/>
                  </a:solidFill>
                  <a:latin typeface="Times New Roman" pitchFamily="18" charset="0"/>
                  <a:ea typeface="微软雅黑" pitchFamily="34" charset="-122"/>
                  <a:cs typeface="Times New Roman" pitchFamily="18" charset="0"/>
                </a:rPr>
                <a:t>不需调整</a:t>
              </a:r>
            </a:p>
          </p:txBody>
        </p:sp>
        <p:sp>
          <p:nvSpPr>
            <p:cNvPr id="55324" name="Rectangle 1048"/>
            <p:cNvSpPr>
              <a:spLocks noChangeArrowheads="1"/>
            </p:cNvSpPr>
            <p:nvPr/>
          </p:nvSpPr>
          <p:spPr bwMode="auto">
            <a:xfrm>
              <a:off x="1392" y="986"/>
              <a:ext cx="4028" cy="234"/>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zh-CN" altLang="en-US" dirty="0">
                  <a:latin typeface="Times New Roman" pitchFamily="18" charset="0"/>
                  <a:ea typeface="微软雅黑" pitchFamily="34" charset="-122"/>
                  <a:cs typeface="Times New Roman" pitchFamily="18" charset="0"/>
                </a:rPr>
                <a:t>根据</a:t>
              </a:r>
              <a:r>
                <a:rPr lang="en-US" altLang="zh-CN" dirty="0">
                  <a:latin typeface="Times New Roman" pitchFamily="18" charset="0"/>
                  <a:ea typeface="微软雅黑" pitchFamily="34" charset="-122"/>
                  <a:cs typeface="Times New Roman" pitchFamily="18" charset="0"/>
                </a:rPr>
                <a:t>GFR</a:t>
              </a:r>
              <a:r>
                <a:rPr lang="zh-CN" altLang="en-US" dirty="0">
                  <a:latin typeface="Times New Roman" pitchFamily="18" charset="0"/>
                  <a:ea typeface="微软雅黑" pitchFamily="34" charset="-122"/>
                  <a:cs typeface="Times New Roman" pitchFamily="18" charset="0"/>
                </a:rPr>
                <a:t>降低值调整 </a:t>
              </a:r>
              <a:r>
                <a:rPr lang="en-US" altLang="zh-CN" dirty="0">
                  <a:latin typeface="Times New Roman" pitchFamily="18" charset="0"/>
                  <a:ea typeface="微软雅黑" pitchFamily="34" charset="-122"/>
                  <a:cs typeface="Times New Roman" pitchFamily="18" charset="0"/>
                </a:rPr>
                <a:t>(</a:t>
              </a:r>
              <a:r>
                <a:rPr lang="en-US" altLang="zh-CN" dirty="0" err="1">
                  <a:latin typeface="Times New Roman" pitchFamily="18" charset="0"/>
                  <a:ea typeface="微软雅黑" pitchFamily="34" charset="-122"/>
                  <a:cs typeface="Times New Roman" pitchFamily="18" charset="0"/>
                </a:rPr>
                <a:t>mL</a:t>
              </a:r>
              <a:r>
                <a:rPr lang="en-US" altLang="zh-CN" dirty="0">
                  <a:latin typeface="Times New Roman" pitchFamily="18" charset="0"/>
                  <a:ea typeface="微软雅黑" pitchFamily="34" charset="-122"/>
                  <a:cs typeface="Times New Roman" pitchFamily="18" charset="0"/>
                </a:rPr>
                <a:t>/min/1.73 m</a:t>
              </a:r>
              <a:r>
                <a:rPr lang="en-US" altLang="zh-CN" baseline="30000" dirty="0">
                  <a:latin typeface="Times New Roman" pitchFamily="18" charset="0"/>
                  <a:ea typeface="微软雅黑" pitchFamily="34" charset="-122"/>
                  <a:cs typeface="Times New Roman" pitchFamily="18" charset="0"/>
                </a:rPr>
                <a:t>2</a:t>
              </a:r>
              <a:r>
                <a:rPr lang="en-US" altLang="zh-CN" dirty="0">
                  <a:latin typeface="Times New Roman" pitchFamily="18" charset="0"/>
                  <a:ea typeface="微软雅黑" pitchFamily="34" charset="-122"/>
                  <a:cs typeface="Times New Roman" pitchFamily="18" charset="0"/>
                </a:rPr>
                <a:t>)</a:t>
              </a:r>
            </a:p>
          </p:txBody>
        </p:sp>
        <p:sp>
          <p:nvSpPr>
            <p:cNvPr id="55325" name="Rectangle 1050"/>
            <p:cNvSpPr>
              <a:spLocks noChangeArrowheads="1"/>
            </p:cNvSpPr>
            <p:nvPr/>
          </p:nvSpPr>
          <p:spPr bwMode="auto">
            <a:xfrm>
              <a:off x="2571" y="1556"/>
              <a:ext cx="1299" cy="300"/>
            </a:xfrm>
            <a:prstGeom prst="rect">
              <a:avLst/>
            </a:prstGeom>
            <a:solidFill>
              <a:srgbClr val="0070C0"/>
            </a:solidFill>
            <a:ln w="9525">
              <a:noFill/>
              <a:miter lim="800000"/>
              <a:headEnd/>
              <a:tailEnd/>
            </a:ln>
          </p:spPr>
          <p:txBody>
            <a:bodyPr tIns="137160" bIns="137160" anchor="ctr"/>
            <a:lstStyle/>
            <a:p>
              <a:pPr eaLnBrk="0" hangingPunct="0">
                <a:spcBef>
                  <a:spcPct val="35000"/>
                </a:spcBef>
                <a:buClr>
                  <a:srgbClr val="FFFFFF"/>
                </a:buClr>
                <a:buFont typeface="Wingdings" pitchFamily="2" charset="2"/>
                <a:buNone/>
              </a:pPr>
              <a:r>
                <a:rPr lang="zh-CN" altLang="en-US" sz="2000" b="1">
                  <a:solidFill>
                    <a:srgbClr val="FFFF00"/>
                  </a:solidFill>
                  <a:latin typeface="Times New Roman" pitchFamily="18" charset="0"/>
                  <a:ea typeface="微软雅黑" pitchFamily="34" charset="-122"/>
                  <a:cs typeface="Times New Roman" pitchFamily="18" charset="0"/>
                </a:rPr>
                <a:t>不需调整</a:t>
              </a:r>
              <a:endParaRPr lang="en-US" altLang="zh-CN" sz="2000" b="1">
                <a:solidFill>
                  <a:srgbClr val="FFFF00"/>
                </a:solidFill>
                <a:latin typeface="Times New Roman" pitchFamily="18" charset="0"/>
                <a:ea typeface="微软雅黑" pitchFamily="34" charset="-122"/>
                <a:cs typeface="Times New Roman" pitchFamily="18" charset="0"/>
              </a:endParaRPr>
            </a:p>
          </p:txBody>
        </p:sp>
        <p:sp>
          <p:nvSpPr>
            <p:cNvPr id="55326" name="Rectangle 1051"/>
            <p:cNvSpPr>
              <a:spLocks noChangeArrowheads="1"/>
            </p:cNvSpPr>
            <p:nvPr/>
          </p:nvSpPr>
          <p:spPr bwMode="auto">
            <a:xfrm>
              <a:off x="370" y="1556"/>
              <a:ext cx="1022" cy="300"/>
            </a:xfrm>
            <a:prstGeom prst="rect">
              <a:avLst/>
            </a:prstGeom>
            <a:solidFill>
              <a:srgbClr val="0070C0"/>
            </a:solidFill>
            <a:ln w="9525">
              <a:noFill/>
              <a:miter lim="800000"/>
              <a:headEnd/>
              <a:tailEnd/>
            </a:ln>
          </p:spPr>
          <p:txBody>
            <a:bodyPr tIns="137160" bIns="137160" anchor="ctr"/>
            <a:lstStyle/>
            <a:p>
              <a:pPr eaLnBrk="0" hangingPunct="0">
                <a:spcBef>
                  <a:spcPct val="35000"/>
                </a:spcBef>
                <a:buClr>
                  <a:srgbClr val="FFFFFF"/>
                </a:buClr>
                <a:buFont typeface="Wingdings" pitchFamily="2" charset="2"/>
                <a:buNone/>
              </a:pPr>
              <a:r>
                <a:rPr lang="zh-CN" altLang="en-US" sz="2000" b="1">
                  <a:solidFill>
                    <a:srgbClr val="FFFF00"/>
                  </a:solidFill>
                  <a:latin typeface="Times New Roman" pitchFamily="18" charset="0"/>
                  <a:ea typeface="微软雅黑" pitchFamily="34" charset="-122"/>
                  <a:cs typeface="Times New Roman" pitchFamily="18" charset="0"/>
                </a:rPr>
                <a:t>阿托伐他汀</a:t>
              </a:r>
            </a:p>
          </p:txBody>
        </p:sp>
        <p:sp>
          <p:nvSpPr>
            <p:cNvPr id="55327" name="Rectangle 1052"/>
            <p:cNvSpPr>
              <a:spLocks noChangeArrowheads="1"/>
            </p:cNvSpPr>
            <p:nvPr/>
          </p:nvSpPr>
          <p:spPr bwMode="auto">
            <a:xfrm>
              <a:off x="4185" y="1349"/>
              <a:ext cx="1235" cy="182"/>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en-US" altLang="zh-CN" sz="1600">
                  <a:latin typeface="Times New Roman" pitchFamily="18" charset="0"/>
                  <a:ea typeface="微软雅黑" pitchFamily="34" charset="-122"/>
                  <a:cs typeface="Times New Roman" pitchFamily="18" charset="0"/>
                </a:rPr>
                <a:t>&lt;15</a:t>
              </a:r>
            </a:p>
          </p:txBody>
        </p:sp>
        <p:sp>
          <p:nvSpPr>
            <p:cNvPr id="55328" name="Rectangle 1053"/>
            <p:cNvSpPr>
              <a:spLocks noChangeArrowheads="1"/>
            </p:cNvSpPr>
            <p:nvPr/>
          </p:nvSpPr>
          <p:spPr bwMode="auto">
            <a:xfrm>
              <a:off x="2571" y="1349"/>
              <a:ext cx="1150" cy="165"/>
            </a:xfrm>
            <a:prstGeom prst="rect">
              <a:avLst/>
            </a:prstGeom>
            <a:noFill/>
            <a:ln w="9525">
              <a:noFill/>
              <a:miter lim="800000"/>
              <a:headEnd/>
              <a:tailEnd/>
            </a:ln>
          </p:spPr>
          <p:txBody>
            <a:bodyPr tIns="91440" bIns="91440" anchor="ctr"/>
            <a:lstStyle/>
            <a:p>
              <a:pPr eaLnBrk="0" hangingPunct="0">
                <a:spcBef>
                  <a:spcPct val="35000"/>
                </a:spcBef>
                <a:buClr>
                  <a:srgbClr val="FFFFFF"/>
                </a:buClr>
                <a:buFont typeface="Wingdings" pitchFamily="2" charset="2"/>
                <a:buNone/>
              </a:pPr>
              <a:r>
                <a:rPr lang="en-US" altLang="zh-CN" sz="1600">
                  <a:latin typeface="Times New Roman" pitchFamily="18" charset="0"/>
                  <a:ea typeface="微软雅黑" pitchFamily="34" charset="-122"/>
                  <a:cs typeface="Times New Roman" pitchFamily="18" charset="0"/>
                </a:rPr>
                <a:t>&lt;30</a:t>
              </a:r>
            </a:p>
          </p:txBody>
        </p:sp>
        <p:sp>
          <p:nvSpPr>
            <p:cNvPr id="42" name="Line 1055"/>
            <p:cNvSpPr>
              <a:spLocks noChangeShapeType="1"/>
            </p:cNvSpPr>
            <p:nvPr/>
          </p:nvSpPr>
          <p:spPr bwMode="auto">
            <a:xfrm>
              <a:off x="370" y="1556"/>
              <a:ext cx="1022" cy="1"/>
            </a:xfrm>
            <a:prstGeom prst="line">
              <a:avLst/>
            </a:prstGeom>
            <a:noFill/>
            <a:ln w="12700">
              <a:solidFill>
                <a:schemeClr val="tx1"/>
              </a:solid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3" name="Line 1058"/>
            <p:cNvSpPr>
              <a:spLocks noChangeShapeType="1"/>
            </p:cNvSpPr>
            <p:nvPr/>
          </p:nvSpPr>
          <p:spPr bwMode="auto">
            <a:xfrm>
              <a:off x="370" y="2531"/>
              <a:ext cx="5050" cy="1"/>
            </a:xfrm>
            <a:prstGeom prst="line">
              <a:avLst/>
            </a:prstGeom>
            <a:noFill/>
            <a:ln w="12700">
              <a:solidFill>
                <a:schemeClr val="tx1"/>
              </a:solidFill>
              <a:round/>
              <a:headEnd/>
              <a:tailEnd/>
            </a:ln>
          </p:spPr>
          <p:txBody>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4" name="Line 1059"/>
            <p:cNvSpPr>
              <a:spLocks noChangeShapeType="1"/>
            </p:cNvSpPr>
            <p:nvPr/>
          </p:nvSpPr>
          <p:spPr bwMode="auto">
            <a:xfrm>
              <a:off x="370" y="2171"/>
              <a:ext cx="5050" cy="1"/>
            </a:xfrm>
            <a:prstGeom prst="line">
              <a:avLst/>
            </a:prstGeom>
            <a:noFill/>
            <a:ln w="12700">
              <a:solidFill>
                <a:schemeClr val="tx1"/>
              </a:solidFill>
              <a:round/>
              <a:headEnd/>
              <a:tailEnd/>
            </a:ln>
          </p:spPr>
          <p:txBody>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5" name="Line 1062"/>
            <p:cNvSpPr>
              <a:spLocks noChangeShapeType="1"/>
            </p:cNvSpPr>
            <p:nvPr/>
          </p:nvSpPr>
          <p:spPr bwMode="auto">
            <a:xfrm>
              <a:off x="370" y="1045"/>
              <a:ext cx="1022" cy="0"/>
            </a:xfrm>
            <a:prstGeom prst="line">
              <a:avLst/>
            </a:prstGeom>
            <a:noFill/>
            <a:ln w="12700" cap="sq">
              <a:no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6" name="Line 1063"/>
            <p:cNvSpPr>
              <a:spLocks noChangeShapeType="1"/>
            </p:cNvSpPr>
            <p:nvPr/>
          </p:nvSpPr>
          <p:spPr bwMode="auto">
            <a:xfrm>
              <a:off x="370" y="1045"/>
              <a:ext cx="0" cy="256"/>
            </a:xfrm>
            <a:prstGeom prst="line">
              <a:avLst/>
            </a:prstGeom>
            <a:noFill/>
            <a:ln w="12700">
              <a:no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7" name="Line 1064"/>
            <p:cNvSpPr>
              <a:spLocks noChangeShapeType="1"/>
            </p:cNvSpPr>
            <p:nvPr/>
          </p:nvSpPr>
          <p:spPr bwMode="auto">
            <a:xfrm>
              <a:off x="5420" y="988"/>
              <a:ext cx="11" cy="2968"/>
            </a:xfrm>
            <a:prstGeom prst="line">
              <a:avLst/>
            </a:prstGeom>
            <a:noFill/>
            <a:ln w="28575" cap="sq">
              <a:solidFill>
                <a:schemeClr val="tx1"/>
              </a:solid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8" name="Line 1066"/>
            <p:cNvSpPr>
              <a:spLocks noChangeShapeType="1"/>
            </p:cNvSpPr>
            <p:nvPr/>
          </p:nvSpPr>
          <p:spPr bwMode="auto">
            <a:xfrm>
              <a:off x="372" y="981"/>
              <a:ext cx="5048" cy="7"/>
            </a:xfrm>
            <a:prstGeom prst="line">
              <a:avLst/>
            </a:prstGeom>
            <a:noFill/>
            <a:ln w="28575" cap="sq">
              <a:solidFill>
                <a:schemeClr val="tx1"/>
              </a:solid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49" name="Line 1067"/>
            <p:cNvSpPr>
              <a:spLocks noChangeShapeType="1"/>
            </p:cNvSpPr>
            <p:nvPr/>
          </p:nvSpPr>
          <p:spPr bwMode="auto">
            <a:xfrm>
              <a:off x="1392" y="1224"/>
              <a:ext cx="1179" cy="1"/>
            </a:xfrm>
            <a:prstGeom prst="line">
              <a:avLst/>
            </a:prstGeom>
            <a:noFill/>
            <a:ln w="12700">
              <a:solidFill>
                <a:schemeClr val="tx1"/>
              </a:solidFill>
              <a:round/>
              <a:headEnd/>
              <a:tailEnd/>
            </a:ln>
          </p:spPr>
          <p:txBody>
            <a:bodyPr wrap="none" lIns="0" tIns="0" rIns="0" bIns="0">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50" name="Line 1068"/>
            <p:cNvSpPr>
              <a:spLocks noChangeShapeType="1"/>
            </p:cNvSpPr>
            <p:nvPr/>
          </p:nvSpPr>
          <p:spPr bwMode="auto">
            <a:xfrm>
              <a:off x="370" y="987"/>
              <a:ext cx="1" cy="2963"/>
            </a:xfrm>
            <a:prstGeom prst="line">
              <a:avLst/>
            </a:prstGeom>
            <a:noFill/>
            <a:ln w="28575" cap="sq">
              <a:solidFill>
                <a:schemeClr val="tx1"/>
              </a:solid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51" name="Line 1069"/>
            <p:cNvSpPr>
              <a:spLocks noChangeShapeType="1"/>
            </p:cNvSpPr>
            <p:nvPr/>
          </p:nvSpPr>
          <p:spPr bwMode="auto">
            <a:xfrm>
              <a:off x="370" y="1301"/>
              <a:ext cx="0" cy="255"/>
            </a:xfrm>
            <a:prstGeom prst="line">
              <a:avLst/>
            </a:prstGeom>
            <a:noFill/>
            <a:ln w="12700">
              <a:no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52" name="Line 1070"/>
            <p:cNvSpPr>
              <a:spLocks noChangeShapeType="1"/>
            </p:cNvSpPr>
            <p:nvPr/>
          </p:nvSpPr>
          <p:spPr bwMode="auto">
            <a:xfrm>
              <a:off x="1392" y="1556"/>
              <a:ext cx="2" cy="2323"/>
            </a:xfrm>
            <a:prstGeom prst="line">
              <a:avLst/>
            </a:prstGeom>
            <a:noFill/>
            <a:ln w="12700">
              <a:solidFill>
                <a:schemeClr val="tx1"/>
              </a:solidFill>
              <a:round/>
              <a:headEnd/>
              <a:tailEnd/>
            </a:ln>
          </p:spPr>
          <p:txBody>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53" name="Line 1071"/>
            <p:cNvSpPr>
              <a:spLocks noChangeShapeType="1"/>
            </p:cNvSpPr>
            <p:nvPr/>
          </p:nvSpPr>
          <p:spPr bwMode="auto">
            <a:xfrm>
              <a:off x="1391" y="989"/>
              <a:ext cx="3" cy="569"/>
            </a:xfrm>
            <a:prstGeom prst="line">
              <a:avLst/>
            </a:prstGeom>
            <a:noFill/>
            <a:ln w="28575" cap="sq">
              <a:solidFill>
                <a:schemeClr val="tx1"/>
              </a:solidFill>
              <a:round/>
              <a:headEnd/>
              <a:tailEnd/>
            </a:ln>
          </p:spPr>
          <p:txBody>
            <a:bodyPr lIns="0" tIns="0" rIns="0" bIns="0">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54" name="Line 1072"/>
            <p:cNvSpPr>
              <a:spLocks noChangeShapeType="1"/>
            </p:cNvSpPr>
            <p:nvPr/>
          </p:nvSpPr>
          <p:spPr bwMode="auto">
            <a:xfrm>
              <a:off x="2571" y="1224"/>
              <a:ext cx="2849" cy="1"/>
            </a:xfrm>
            <a:prstGeom prst="line">
              <a:avLst/>
            </a:prstGeom>
            <a:noFill/>
            <a:ln w="12700" cap="sq">
              <a:solidFill>
                <a:schemeClr val="tx1"/>
              </a:solidFill>
              <a:round/>
              <a:headEnd/>
              <a:tailEnd/>
            </a:ln>
          </p:spPr>
          <p:txBody>
            <a:bodyPr wrap="none" lIns="0" tIns="0" rIns="0" bIns="0">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55" name="Line 1073"/>
            <p:cNvSpPr>
              <a:spLocks noChangeShapeType="1"/>
            </p:cNvSpPr>
            <p:nvPr/>
          </p:nvSpPr>
          <p:spPr bwMode="auto">
            <a:xfrm>
              <a:off x="2571" y="1225"/>
              <a:ext cx="2" cy="2650"/>
            </a:xfrm>
            <a:prstGeom prst="line">
              <a:avLst/>
            </a:prstGeom>
            <a:noFill/>
            <a:ln w="12700">
              <a:solidFill>
                <a:schemeClr val="tx1"/>
              </a:solidFill>
              <a:round/>
              <a:headEnd/>
              <a:tailEnd/>
            </a:ln>
          </p:spPr>
          <p:txBody>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56" name="Line 1074"/>
            <p:cNvSpPr>
              <a:spLocks noChangeShapeType="1"/>
            </p:cNvSpPr>
            <p:nvPr/>
          </p:nvSpPr>
          <p:spPr bwMode="auto">
            <a:xfrm>
              <a:off x="2571" y="1233"/>
              <a:ext cx="1" cy="312"/>
            </a:xfrm>
            <a:prstGeom prst="line">
              <a:avLst/>
            </a:prstGeom>
            <a:noFill/>
            <a:ln w="12700" cap="sq">
              <a:solidFill>
                <a:schemeClr val="tx1"/>
              </a:solidFill>
              <a:round/>
              <a:headEnd/>
              <a:tailEnd/>
            </a:ln>
          </p:spPr>
          <p:txBody>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57" name="Line 1075"/>
            <p:cNvSpPr>
              <a:spLocks noChangeShapeType="1"/>
            </p:cNvSpPr>
            <p:nvPr/>
          </p:nvSpPr>
          <p:spPr bwMode="auto">
            <a:xfrm>
              <a:off x="2571" y="1556"/>
              <a:ext cx="2849" cy="1"/>
            </a:xfrm>
            <a:prstGeom prst="line">
              <a:avLst/>
            </a:prstGeom>
            <a:noFill/>
            <a:ln w="12700">
              <a:solidFill>
                <a:schemeClr val="tx1"/>
              </a:solid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58" name="Line 1076"/>
            <p:cNvSpPr>
              <a:spLocks noChangeShapeType="1"/>
            </p:cNvSpPr>
            <p:nvPr/>
          </p:nvSpPr>
          <p:spPr bwMode="auto">
            <a:xfrm>
              <a:off x="1392" y="1556"/>
              <a:ext cx="1179" cy="1"/>
            </a:xfrm>
            <a:prstGeom prst="line">
              <a:avLst/>
            </a:prstGeom>
            <a:noFill/>
            <a:ln w="12700" cap="sq">
              <a:solidFill>
                <a:schemeClr val="tx1"/>
              </a:solid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cxnSp>
          <p:nvCxnSpPr>
            <p:cNvPr id="55346" name="Straight Connector 52"/>
            <p:cNvCxnSpPr>
              <a:cxnSpLocks noChangeShapeType="1"/>
            </p:cNvCxnSpPr>
            <p:nvPr/>
          </p:nvCxnSpPr>
          <p:spPr bwMode="auto">
            <a:xfrm rot="5400000">
              <a:off x="3364" y="1703"/>
              <a:ext cx="942" cy="1"/>
            </a:xfrm>
            <a:prstGeom prst="line">
              <a:avLst/>
            </a:prstGeom>
            <a:noFill/>
            <a:ln w="19050" algn="ctr">
              <a:solidFill>
                <a:schemeClr val="tx1"/>
              </a:solidFill>
              <a:round/>
              <a:headEnd/>
              <a:tailEnd/>
            </a:ln>
          </p:spPr>
        </p:cxnSp>
        <p:sp>
          <p:nvSpPr>
            <p:cNvPr id="60" name="Line 48"/>
            <p:cNvSpPr>
              <a:spLocks noChangeShapeType="1"/>
            </p:cNvSpPr>
            <p:nvPr/>
          </p:nvSpPr>
          <p:spPr bwMode="auto">
            <a:xfrm flipH="1">
              <a:off x="385" y="3976"/>
              <a:ext cx="5050" cy="0"/>
            </a:xfrm>
            <a:prstGeom prst="line">
              <a:avLst/>
            </a:prstGeom>
            <a:noFill/>
            <a:ln w="28575">
              <a:solidFill>
                <a:schemeClr val="tx1"/>
              </a:solidFill>
              <a:round/>
              <a:headEnd/>
              <a:tailEnd/>
            </a:ln>
            <a:effectLst/>
          </p:spPr>
          <p:txBody>
            <a:bodyPr wrap="none" lIns="0" tIns="0" rIns="0" bIns="0">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sp>
          <p:nvSpPr>
            <p:cNvPr id="61" name="Line 1066"/>
            <p:cNvSpPr>
              <a:spLocks noChangeShapeType="1"/>
            </p:cNvSpPr>
            <p:nvPr/>
          </p:nvSpPr>
          <p:spPr bwMode="auto">
            <a:xfrm>
              <a:off x="370" y="1553"/>
              <a:ext cx="1024" cy="0"/>
            </a:xfrm>
            <a:prstGeom prst="line">
              <a:avLst/>
            </a:prstGeom>
            <a:noFill/>
            <a:ln w="28575" cap="sq">
              <a:solidFill>
                <a:schemeClr val="tx1"/>
              </a:solidFill>
              <a:round/>
              <a:headEnd/>
              <a:tailEnd/>
            </a:ln>
          </p:spPr>
          <p:txBody>
            <a:bodyPr anchor="b">
              <a:spAutoFit/>
            </a:bodyPr>
            <a:lstStyle/>
            <a:p>
              <a:pPr eaLnBrk="0" hangingPunct="0">
                <a:defRPr/>
              </a:pPr>
              <a:endParaRPr lang="en-US" sz="1400">
                <a:solidFill>
                  <a:srgbClr val="FFFFFF"/>
                </a:solidFill>
                <a:effectLst>
                  <a:outerShdw blurRad="38100" dist="38100" dir="2700000" algn="tl">
                    <a:srgbClr val="000000">
                      <a:alpha val="43137"/>
                    </a:srgbClr>
                  </a:outerShdw>
                </a:effectLst>
                <a:latin typeface="Times New Roman" pitchFamily="18" charset="0"/>
                <a:ea typeface="微软雅黑" pitchFamily="34" charset="-122"/>
                <a:cs typeface="Times New Roman" pitchFamily="18" charset="0"/>
              </a:endParaRPr>
            </a:p>
          </p:txBody>
        </p:sp>
      </p:grpSp>
      <p:sp>
        <p:nvSpPr>
          <p:cNvPr id="62" name="Rectangle 51"/>
          <p:cNvSpPr txBox="1">
            <a:spLocks/>
          </p:cNvSpPr>
          <p:nvPr/>
        </p:nvSpPr>
        <p:spPr bwMode="white">
          <a:xfrm>
            <a:off x="3059114" y="1557338"/>
            <a:ext cx="5227662" cy="585778"/>
          </a:xfrm>
          <a:prstGeom prst="rect">
            <a:avLst/>
          </a:prstGeom>
          <a:noFill/>
          <a:ln>
            <a:noFill/>
          </a:ln>
          <a:effectLst/>
          <a:extLst/>
        </p:spPr>
        <p:txBody>
          <a:bodyPr anchor="ctr"/>
          <a:lstStyle/>
          <a:p>
            <a:pPr algn="ctr">
              <a:defRPr/>
            </a:pPr>
            <a:r>
              <a:rPr lang="en-US" altLang="zh-CN" sz="2800" b="1" kern="0" dirty="0">
                <a:solidFill>
                  <a:schemeClr val="accent6">
                    <a:lumMod val="75000"/>
                  </a:schemeClr>
                </a:solidFill>
                <a:latin typeface="Times New Roman" pitchFamily="18" charset="0"/>
                <a:ea typeface="微软雅黑" pitchFamily="34" charset="-122"/>
                <a:cs typeface="Times New Roman" pitchFamily="18" charset="0"/>
              </a:rPr>
              <a:t> </a:t>
            </a:r>
            <a:r>
              <a:rPr lang="en-US" altLang="zh-CN" sz="2400" b="1" kern="0" dirty="0">
                <a:solidFill>
                  <a:schemeClr val="accent6">
                    <a:lumMod val="75000"/>
                  </a:schemeClr>
                </a:solidFill>
                <a:latin typeface="Times New Roman" pitchFamily="18" charset="0"/>
                <a:ea typeface="微软雅黑" pitchFamily="34" charset="-122"/>
                <a:cs typeface="Times New Roman" pitchFamily="18" charset="0"/>
              </a:rPr>
              <a:t>CKD</a:t>
            </a:r>
            <a:r>
              <a:rPr lang="zh-CN" altLang="en-US" sz="2400" b="1" kern="0" dirty="0">
                <a:solidFill>
                  <a:schemeClr val="accent6">
                    <a:lumMod val="75000"/>
                  </a:schemeClr>
                </a:solidFill>
                <a:latin typeface="Times New Roman" pitchFamily="18" charset="0"/>
                <a:ea typeface="微软雅黑" pitchFamily="34" charset="-122"/>
                <a:cs typeface="Times New Roman" pitchFamily="18" charset="0"/>
              </a:rPr>
              <a:t>患者他汀治疗剂量调整建议</a:t>
            </a:r>
          </a:p>
        </p:txBody>
      </p:sp>
      <p:pic>
        <p:nvPicPr>
          <p:cNvPr id="55303" name="Picture 52"/>
          <p:cNvPicPr>
            <a:picLocks noChangeAspect="1" noChangeArrowheads="1"/>
          </p:cNvPicPr>
          <p:nvPr/>
        </p:nvPicPr>
        <p:blipFill>
          <a:blip r:embed="rId2" cstate="print"/>
          <a:srcRect r="9525" b="25731"/>
          <a:stretch>
            <a:fillRect/>
          </a:stretch>
        </p:blipFill>
        <p:spPr bwMode="auto">
          <a:xfrm>
            <a:off x="468313" y="1485900"/>
            <a:ext cx="2667767" cy="701393"/>
          </a:xfrm>
          <a:prstGeom prst="rect">
            <a:avLst/>
          </a:prstGeom>
          <a:noFill/>
          <a:ln w="9525">
            <a:noFill/>
            <a:miter lim="800000"/>
            <a:headEnd/>
            <a:tailEnd/>
          </a:ln>
        </p:spPr>
      </p:pic>
      <p:sp>
        <p:nvSpPr>
          <p:cNvPr id="59" name="TextBox 58"/>
          <p:cNvSpPr txBox="1"/>
          <p:nvPr/>
        </p:nvSpPr>
        <p:spPr>
          <a:xfrm>
            <a:off x="928800" y="262800"/>
            <a:ext cx="7214400" cy="553998"/>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r>
              <a:rPr lang="zh-CN" altLang="en-US" sz="3000" b="1" dirty="0" smtClean="0">
                <a:solidFill>
                  <a:srgbClr val="FFFF00"/>
                </a:solidFill>
                <a:latin typeface="微软雅黑" pitchFamily="34" charset="-122"/>
                <a:ea typeface="微软雅黑" pitchFamily="34" charset="-122"/>
              </a:rPr>
              <a:t>不同他汀在肾功能不全者应用的注意事项</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ordArt 2"/>
          <p:cNvSpPr>
            <a:spLocks noChangeArrowheads="1" noChangeShapeType="1" noTextEdit="1"/>
          </p:cNvSpPr>
          <p:nvPr/>
        </p:nvSpPr>
        <p:spPr bwMode="gray">
          <a:xfrm>
            <a:off x="4071938" y="2714625"/>
            <a:ext cx="4429125" cy="790575"/>
          </a:xfrm>
          <a:prstGeom prst="rect">
            <a:avLst/>
          </a:prstGeom>
        </p:spPr>
        <p:txBody>
          <a:bodyPr wrap="none" fromWordArt="1">
            <a:prstTxWarp prst="textDeflate">
              <a:avLst>
                <a:gd name="adj" fmla="val 0"/>
              </a:avLst>
            </a:prstTxWarp>
          </a:bodyPr>
          <a:lstStyle/>
          <a:p>
            <a:pPr algn="ctr"/>
            <a:r>
              <a:rPr lang="en-US" altLang="zh-CN" sz="3600" b="1" kern="10" dirty="0">
                <a:ln w="19050">
                  <a:solidFill>
                    <a:srgbClr val="FFFFFF"/>
                  </a:solidFill>
                  <a:round/>
                  <a:headEnd/>
                  <a:tailEnd/>
                </a:ln>
                <a:gradFill rotWithShape="1">
                  <a:gsLst>
                    <a:gs pos="0">
                      <a:schemeClr val="folHlink"/>
                    </a:gs>
                    <a:gs pos="100000">
                      <a:schemeClr val="hlink"/>
                    </a:gs>
                  </a:gsLst>
                  <a:lin ang="0" scaled="1"/>
                </a:gradFill>
                <a:effectLst>
                  <a:outerShdw dist="53882" dir="2700000" algn="ctr" rotWithShape="0">
                    <a:schemeClr val="bg2">
                      <a:alpha val="50000"/>
                    </a:schemeClr>
                  </a:outerShdw>
                </a:effectLst>
                <a:latin typeface="Arial"/>
                <a:cs typeface="Arial"/>
              </a:rPr>
              <a:t>Thank You !</a:t>
            </a:r>
            <a:endParaRPr lang="zh-CN" altLang="en-US" sz="3600" b="1" kern="10" dirty="0">
              <a:ln w="19050">
                <a:solidFill>
                  <a:srgbClr val="FFFFFF"/>
                </a:solidFill>
                <a:round/>
                <a:headEnd/>
                <a:tailEnd/>
              </a:ln>
              <a:gradFill rotWithShape="1">
                <a:gsLst>
                  <a:gs pos="0">
                    <a:schemeClr val="folHlink"/>
                  </a:gs>
                  <a:gs pos="100000">
                    <a:schemeClr val="hlink"/>
                  </a:gs>
                </a:gsLst>
                <a:lin ang="0" scaled="1"/>
              </a:gradFill>
              <a:effectLst>
                <a:outerShdw dist="53882" dir="2700000" algn="ctr" rotWithShape="0">
                  <a:schemeClr val="bg2">
                    <a:alpha val="50000"/>
                  </a:schemeClr>
                </a:outerShdw>
              </a:effectLst>
              <a:latin typeface="Arial"/>
              <a:cs typeface="Arial"/>
            </a:endParaRPr>
          </a:p>
        </p:txBody>
      </p:sp>
      <p:sp>
        <p:nvSpPr>
          <p:cNvPr id="4" name="Rectangle 2"/>
          <p:cNvSpPr txBox="1">
            <a:spLocks noChangeArrowheads="1"/>
          </p:cNvSpPr>
          <p:nvPr/>
        </p:nvSpPr>
        <p:spPr bwMode="white">
          <a:xfrm>
            <a:off x="3347864" y="3929063"/>
            <a:ext cx="6000750" cy="714375"/>
          </a:xfrm>
          <a:prstGeom prst="rect">
            <a:avLst/>
          </a:prstGeom>
          <a:noFill/>
          <a:ln w="9525">
            <a:noFill/>
            <a:miter lim="800000"/>
            <a:headEnd/>
            <a:tailEnd/>
          </a:ln>
        </p:spPr>
        <p:txBody>
          <a:bodyPr anchor="ctr"/>
          <a:lstStyle/>
          <a:p>
            <a:pPr algn="ctr">
              <a:lnSpc>
                <a:spcPct val="130000"/>
              </a:lnSpc>
              <a:defRPr/>
            </a:pPr>
            <a:r>
              <a:rPr lang="zh-CN" altLang="en-US" sz="2800" b="1" kern="0" dirty="0">
                <a:solidFill>
                  <a:schemeClr val="bg1"/>
                </a:solidFill>
                <a:latin typeface="微软雅黑" pitchFamily="34" charset="-122"/>
                <a:ea typeface="微软雅黑" pitchFamily="34" charset="-122"/>
                <a:cs typeface="+mj-cs"/>
              </a:rPr>
              <a:t>社区高危患者坚持长期他汀治疗</a:t>
            </a:r>
          </a:p>
        </p:txBody>
      </p:sp>
    </p:spTree>
    <p:extLst>
      <p:ext uri="{BB962C8B-B14F-4D97-AF65-F5344CB8AC3E}">
        <p14:creationId xmlns:p14="http://schemas.microsoft.com/office/powerpoint/2010/main" val="1395718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 y="344489"/>
            <a:ext cx="8969405" cy="6142038"/>
            <a:chOff x="0" y="169"/>
            <a:chExt cx="5651" cy="3869"/>
          </a:xfrm>
        </p:grpSpPr>
        <p:sp>
          <p:nvSpPr>
            <p:cNvPr id="18435" name="TextBox 2"/>
            <p:cNvSpPr txBox="1">
              <a:spLocks noChangeArrowheads="1"/>
            </p:cNvSpPr>
            <p:nvPr/>
          </p:nvSpPr>
          <p:spPr bwMode="auto">
            <a:xfrm>
              <a:off x="1514" y="892"/>
              <a:ext cx="2864" cy="1674"/>
            </a:xfrm>
            <a:prstGeom prst="rect">
              <a:avLst/>
            </a:prstGeom>
            <a:noFill/>
            <a:ln w="9525">
              <a:noFill/>
              <a:miter lim="800000"/>
              <a:headEnd/>
              <a:tailEnd/>
            </a:ln>
          </p:spPr>
          <p:txBody>
            <a:bodyPr wrap="none">
              <a:spAutoFit/>
            </a:bodyPr>
            <a:lstStyle/>
            <a:p>
              <a:pPr>
                <a:lnSpc>
                  <a:spcPct val="150000"/>
                </a:lnSpc>
                <a:buFontTx/>
                <a:buBlip>
                  <a:blip r:embed="rId3"/>
                </a:buBlip>
              </a:pPr>
              <a:r>
                <a:rPr lang="zh-CN" altLang="en-US" sz="2800" dirty="0"/>
                <a:t> </a:t>
              </a:r>
              <a:r>
                <a:rPr lang="zh-CN" altLang="en-US" sz="2800" dirty="0">
                  <a:latin typeface="微软雅黑" pitchFamily="34" charset="-122"/>
                  <a:ea typeface="微软雅黑" pitchFamily="34" charset="-122"/>
                </a:rPr>
                <a:t>发现血脂异常患者</a:t>
              </a:r>
              <a:endParaRPr lang="en-US" altLang="zh-CN" sz="2800" dirty="0">
                <a:latin typeface="微软雅黑" pitchFamily="34" charset="-122"/>
                <a:ea typeface="微软雅黑" pitchFamily="34" charset="-122"/>
              </a:endParaRPr>
            </a:p>
            <a:p>
              <a:pPr>
                <a:lnSpc>
                  <a:spcPct val="150000"/>
                </a:lnSpc>
                <a:buFontTx/>
                <a:buBlip>
                  <a:blip r:embed="rId3"/>
                </a:buBlip>
              </a:pPr>
              <a:r>
                <a:rPr lang="zh-CN" altLang="en-US" sz="2800" dirty="0">
                  <a:latin typeface="微软雅黑" pitchFamily="34" charset="-122"/>
                  <a:ea typeface="微软雅黑" pitchFamily="34" charset="-122"/>
                </a:rPr>
                <a:t> </a:t>
              </a:r>
              <a:r>
                <a:rPr lang="zh-CN" altLang="en-US" sz="2800" b="1" dirty="0">
                  <a:solidFill>
                    <a:srgbClr val="FF0000"/>
                  </a:solidFill>
                  <a:latin typeface="微软雅黑" pitchFamily="34" charset="-122"/>
                  <a:ea typeface="微软雅黑" pitchFamily="34" charset="-122"/>
                </a:rPr>
                <a:t>对血脂异常者的危险评估</a:t>
              </a:r>
              <a:endParaRPr lang="en-US" altLang="zh-CN" sz="2800" b="1" dirty="0">
                <a:solidFill>
                  <a:srgbClr val="FF0000"/>
                </a:solidFill>
                <a:latin typeface="微软雅黑" pitchFamily="34" charset="-122"/>
                <a:ea typeface="微软雅黑" pitchFamily="34" charset="-122"/>
              </a:endParaRPr>
            </a:p>
            <a:p>
              <a:pPr>
                <a:lnSpc>
                  <a:spcPct val="150000"/>
                </a:lnSpc>
                <a:buFontTx/>
                <a:buBlip>
                  <a:blip r:embed="rId3"/>
                </a:buBlip>
              </a:pPr>
              <a:r>
                <a:rPr lang="zh-CN" altLang="en-US" sz="2800" dirty="0" smtClean="0">
                  <a:latin typeface="微软雅黑" pitchFamily="34" charset="-122"/>
                  <a:ea typeface="微软雅黑" pitchFamily="34" charset="-122"/>
                </a:rPr>
                <a:t>血脂异常治疗手段</a:t>
              </a:r>
              <a:endParaRPr lang="en-US" altLang="zh-CN" sz="2800" dirty="0">
                <a:latin typeface="微软雅黑" pitchFamily="34" charset="-122"/>
                <a:ea typeface="微软雅黑" pitchFamily="34" charset="-122"/>
              </a:endParaRPr>
            </a:p>
            <a:p>
              <a:pPr>
                <a:lnSpc>
                  <a:spcPct val="150000"/>
                </a:lnSpc>
                <a:buFontTx/>
                <a:buBlip>
                  <a:blip r:embed="rId3"/>
                </a:buBlip>
              </a:pPr>
              <a:r>
                <a:rPr lang="zh-CN" altLang="en-US" sz="2800" dirty="0">
                  <a:latin typeface="微软雅黑" pitchFamily="34" charset="-122"/>
                  <a:ea typeface="微软雅黑" pitchFamily="34" charset="-122"/>
                </a:rPr>
                <a:t> 如何监控药物副作用</a:t>
              </a:r>
              <a:endParaRPr lang="en-US" altLang="zh-CN" sz="2800" dirty="0">
                <a:latin typeface="微软雅黑" pitchFamily="34" charset="-122"/>
                <a:ea typeface="微软雅黑" pitchFamily="34" charset="-122"/>
              </a:endParaRPr>
            </a:p>
          </p:txBody>
        </p:sp>
        <p:sp>
          <p:nvSpPr>
            <p:cNvPr id="18440" name="Text Box 4"/>
            <p:cNvSpPr txBox="1">
              <a:spLocks noChangeArrowheads="1"/>
            </p:cNvSpPr>
            <p:nvPr/>
          </p:nvSpPr>
          <p:spPr bwMode="auto">
            <a:xfrm>
              <a:off x="585" y="169"/>
              <a:ext cx="4546" cy="368"/>
            </a:xfrm>
            <a:prstGeom prst="rect">
              <a:avLst/>
            </a:prstGeom>
            <a:gradFill rotWithShape="1">
              <a:gsLst>
                <a:gs pos="0">
                  <a:srgbClr val="FFBF00"/>
                </a:gs>
                <a:gs pos="5000">
                  <a:srgbClr val="F27300"/>
                </a:gs>
                <a:gs pos="12500">
                  <a:srgbClr val="8F0040"/>
                </a:gs>
                <a:gs pos="25000">
                  <a:srgbClr val="400040"/>
                </a:gs>
                <a:gs pos="39999">
                  <a:srgbClr val="000040"/>
                </a:gs>
                <a:gs pos="50000">
                  <a:srgbClr val="000000"/>
                </a:gs>
                <a:gs pos="60001">
                  <a:srgbClr val="000040"/>
                </a:gs>
                <a:gs pos="75000">
                  <a:srgbClr val="400040"/>
                </a:gs>
                <a:gs pos="87500">
                  <a:srgbClr val="8F0040"/>
                </a:gs>
                <a:gs pos="95000">
                  <a:srgbClr val="F27300"/>
                </a:gs>
                <a:gs pos="100000">
                  <a:srgbClr val="FFBF00"/>
                </a:gs>
              </a:gsLst>
              <a:lin ang="5400000" scaled="1"/>
            </a:gradFill>
            <a:ln w="9525">
              <a:noFill/>
              <a:miter lim="800000"/>
              <a:headEnd/>
              <a:tailEnd/>
            </a:ln>
          </p:spPr>
          <p:txBody>
            <a:bodyPr wrap="square">
              <a:spAutoFit/>
            </a:bodyPr>
            <a:lstStyle/>
            <a:p>
              <a:pPr algn="ctr"/>
              <a:r>
                <a:rPr lang="zh-CN" altLang="en-US" sz="3200" b="1" dirty="0">
                  <a:solidFill>
                    <a:srgbClr val="FFFF00"/>
                  </a:solidFill>
                  <a:latin typeface="微软雅黑" pitchFamily="34" charset="-122"/>
                  <a:ea typeface="微软雅黑" pitchFamily="34" charset="-122"/>
                </a:rPr>
                <a:t>血脂异常的社区管理</a:t>
              </a:r>
            </a:p>
          </p:txBody>
        </p:sp>
        <p:pic>
          <p:nvPicPr>
            <p:cNvPr id="18437" name="Picture 9" descr="image015"/>
            <p:cNvPicPr>
              <a:picLocks noChangeAspect="1" noChangeArrowheads="1"/>
            </p:cNvPicPr>
            <p:nvPr/>
          </p:nvPicPr>
          <p:blipFill>
            <a:blip r:embed="rId4" cstate="print"/>
            <a:srcRect/>
            <a:stretch>
              <a:fillRect/>
            </a:stretch>
          </p:blipFill>
          <p:spPr bwMode="auto">
            <a:xfrm>
              <a:off x="4120" y="1887"/>
              <a:ext cx="1531" cy="2151"/>
            </a:xfrm>
            <a:prstGeom prst="rect">
              <a:avLst/>
            </a:prstGeom>
            <a:noFill/>
            <a:ln w="9525">
              <a:noFill/>
              <a:miter lim="800000"/>
              <a:headEnd/>
              <a:tailEnd/>
            </a:ln>
          </p:spPr>
        </p:pic>
        <p:pic>
          <p:nvPicPr>
            <p:cNvPr id="18438" name="Picture 8" descr="4"/>
            <p:cNvPicPr>
              <a:picLocks noChangeAspect="1" noChangeArrowheads="1"/>
            </p:cNvPicPr>
            <p:nvPr/>
          </p:nvPicPr>
          <p:blipFill>
            <a:blip r:embed="rId5" cstate="print"/>
            <a:srcRect l="5122" t="22723" r="70468" b="28955"/>
            <a:stretch>
              <a:fillRect/>
            </a:stretch>
          </p:blipFill>
          <p:spPr bwMode="auto">
            <a:xfrm>
              <a:off x="0" y="917"/>
              <a:ext cx="1462" cy="2169"/>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262800"/>
            <a:ext cx="7214400" cy="584775"/>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eaLnBrk="1" hangingPunct="1">
              <a:defRPr/>
            </a:pPr>
            <a:r>
              <a:rPr lang="zh-CN" altLang="en-US" sz="3200" b="1" smtClean="0">
                <a:solidFill>
                  <a:srgbClr val="FFFF00"/>
                </a:solidFill>
                <a:latin typeface="微软雅黑" pitchFamily="34" charset="-122"/>
                <a:ea typeface="微软雅黑" pitchFamily="34" charset="-122"/>
              </a:rPr>
              <a:t>为什么要进行心血管病综合危险的评价</a:t>
            </a:r>
            <a:endParaRPr lang="zh-CN" altLang="en-US" sz="3200" b="1" dirty="0" smtClean="0">
              <a:solidFill>
                <a:srgbClr val="FFFF00"/>
              </a:solidFill>
              <a:latin typeface="微软雅黑" pitchFamily="34" charset="-122"/>
              <a:ea typeface="微软雅黑" pitchFamily="34" charset="-122"/>
            </a:endParaRPr>
          </a:p>
        </p:txBody>
      </p:sp>
      <p:sp>
        <p:nvSpPr>
          <p:cNvPr id="12" name="矩形 11"/>
          <p:cNvSpPr/>
          <p:nvPr/>
        </p:nvSpPr>
        <p:spPr>
          <a:xfrm>
            <a:off x="2643174" y="1785005"/>
            <a:ext cx="6072230" cy="3631763"/>
          </a:xfrm>
          <a:prstGeom prst="rect">
            <a:avLst/>
          </a:prstGeom>
        </p:spPr>
        <p:txBody>
          <a:bodyPr wrap="square">
            <a:spAutoFit/>
          </a:bodyPr>
          <a:lstStyle/>
          <a:p>
            <a:pPr>
              <a:lnSpc>
                <a:spcPct val="150000"/>
              </a:lnSpc>
              <a:spcBef>
                <a:spcPts val="600"/>
              </a:spcBef>
              <a:buFont typeface="Wingdings" pitchFamily="2" charset="2"/>
              <a:buChar char="l"/>
            </a:pPr>
            <a:r>
              <a:rPr lang="zh-CN" altLang="en-US" sz="2000" dirty="0" smtClean="0">
                <a:latin typeface="微软雅黑" pitchFamily="34" charset="-122"/>
                <a:ea typeface="微软雅黑" pitchFamily="34" charset="-122"/>
              </a:rPr>
              <a:t>心血管病的危险性取决于个体同时具有危险因素的数目和危险因素严重程度；</a:t>
            </a:r>
            <a:endParaRPr lang="en-US" altLang="zh-CN" sz="2000" dirty="0" smtClean="0">
              <a:latin typeface="微软雅黑" pitchFamily="34" charset="-122"/>
              <a:ea typeface="微软雅黑" pitchFamily="34" charset="-122"/>
            </a:endParaRPr>
          </a:p>
          <a:p>
            <a:pPr>
              <a:lnSpc>
                <a:spcPct val="150000"/>
              </a:lnSpc>
              <a:spcBef>
                <a:spcPts val="600"/>
              </a:spcBef>
              <a:buFont typeface="Wingdings" pitchFamily="2" charset="2"/>
              <a:buChar char="l"/>
            </a:pPr>
            <a:r>
              <a:rPr lang="zh-CN" altLang="en-US" sz="2000" dirty="0" smtClean="0">
                <a:latin typeface="微软雅黑" pitchFamily="34" charset="-122"/>
                <a:ea typeface="微软雅黑" pitchFamily="34" charset="-122"/>
              </a:rPr>
              <a:t>血脂异常是冠心病脑卒中等心血管疾病发病的危险因素；</a:t>
            </a:r>
            <a:endParaRPr lang="en-US" altLang="zh-CN" sz="2000" dirty="0" smtClean="0">
              <a:latin typeface="微软雅黑" pitchFamily="34" charset="-122"/>
              <a:ea typeface="微软雅黑" pitchFamily="34" charset="-122"/>
            </a:endParaRPr>
          </a:p>
          <a:p>
            <a:pPr>
              <a:lnSpc>
                <a:spcPct val="150000"/>
              </a:lnSpc>
              <a:spcBef>
                <a:spcPts val="600"/>
              </a:spcBef>
              <a:buFont typeface="Wingdings" pitchFamily="2" charset="2"/>
              <a:buChar char="l"/>
            </a:pPr>
            <a:r>
              <a:rPr lang="zh-CN" altLang="en-US" sz="2000" dirty="0" smtClean="0">
                <a:latin typeface="微软雅黑" pitchFamily="34" charset="-122"/>
                <a:ea typeface="微软雅黑" pitchFamily="34" charset="-122"/>
              </a:rPr>
              <a:t>综合危险包含两重含义</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lvl="1">
              <a:lnSpc>
                <a:spcPct val="150000"/>
              </a:lnSpc>
              <a:spcBef>
                <a:spcPts val="600"/>
              </a:spcBef>
              <a:buFont typeface="Wingdings" pitchFamily="2" charset="2"/>
              <a:buChar char="l"/>
            </a:pPr>
            <a:r>
              <a:rPr lang="zh-CN" altLang="en-US" dirty="0" smtClean="0">
                <a:latin typeface="微软雅黑" pitchFamily="34" charset="-122"/>
                <a:ea typeface="微软雅黑" pitchFamily="34" charset="-122"/>
              </a:rPr>
              <a:t>多种心血管病危险因素导致同一疾病危险总和</a:t>
            </a:r>
            <a:endParaRPr lang="en-US" altLang="zh-CN" dirty="0" smtClean="0">
              <a:latin typeface="微软雅黑" pitchFamily="34" charset="-122"/>
              <a:ea typeface="微软雅黑" pitchFamily="34" charset="-122"/>
            </a:endParaRPr>
          </a:p>
          <a:p>
            <a:pPr lvl="1">
              <a:lnSpc>
                <a:spcPct val="150000"/>
              </a:lnSpc>
              <a:spcBef>
                <a:spcPts val="600"/>
              </a:spcBef>
              <a:buFont typeface="Wingdings" pitchFamily="2" charset="2"/>
              <a:buChar char="l"/>
            </a:pPr>
            <a:r>
              <a:rPr lang="zh-CN" altLang="en-US" dirty="0" smtClean="0">
                <a:latin typeface="微软雅黑" pitchFamily="34" charset="-122"/>
                <a:ea typeface="微软雅黑" pitchFamily="34" charset="-122"/>
              </a:rPr>
              <a:t>多种动脉粥样硬化性疾病的发病危险总和</a:t>
            </a:r>
            <a:endParaRPr lang="zh-CN" altLang="en-US" dirty="0">
              <a:latin typeface="微软雅黑" pitchFamily="34" charset="-122"/>
              <a:ea typeface="微软雅黑" pitchFamily="34" charset="-122"/>
            </a:endParaRPr>
          </a:p>
        </p:txBody>
      </p:sp>
      <p:pic>
        <p:nvPicPr>
          <p:cNvPr id="13" name="Picture 9" descr="image015"/>
          <p:cNvPicPr>
            <a:picLocks noChangeAspect="1" noChangeArrowheads="1"/>
          </p:cNvPicPr>
          <p:nvPr/>
        </p:nvPicPr>
        <p:blipFill>
          <a:blip r:embed="rId3" cstate="print"/>
          <a:srcRect/>
          <a:stretch>
            <a:fillRect/>
          </a:stretch>
        </p:blipFill>
        <p:spPr bwMode="auto">
          <a:xfrm>
            <a:off x="251520" y="1844824"/>
            <a:ext cx="2430041" cy="3414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8662" y="262800"/>
            <a:ext cx="7214400" cy="614720"/>
          </a:xfrm>
          <a:prstGeom prst="rect">
            <a:avLst/>
          </a:prstGeom>
          <a:gradFill flip="none" rotWithShape="1">
            <a:gsLst>
              <a:gs pos="38000">
                <a:srgbClr val="000000">
                  <a:alpha val="55000"/>
                </a:srgbClr>
              </a:gs>
              <a:gs pos="20000">
                <a:srgbClr val="000040"/>
              </a:gs>
              <a:gs pos="50000">
                <a:srgbClr val="400040"/>
              </a:gs>
              <a:gs pos="75000">
                <a:srgbClr val="8F0040"/>
              </a:gs>
              <a:gs pos="89999">
                <a:srgbClr val="F27300"/>
              </a:gs>
              <a:gs pos="100000">
                <a:srgbClr val="FFBF00"/>
              </a:gs>
            </a:gsLst>
            <a:path path="rect">
              <a:fillToRect l="50000" t="50000" r="50000" b="50000"/>
            </a:path>
            <a:tileRect/>
          </a:gradFill>
        </p:spPr>
        <p:txBody>
          <a:bodyPr wrap="square">
            <a:spAutoFit/>
          </a:bodyPr>
          <a:lstStyle>
            <a:lvl1pPr eaLnBrk="0" hangingPunct="0">
              <a:defRPr kumimoji="1" sz="2400">
                <a:solidFill>
                  <a:schemeClr val="tx1"/>
                </a:solidFill>
                <a:latin typeface="Times New Roman" pitchFamily="18" charset="0"/>
                <a:ea typeface="黑体" pitchFamily="49" charset="-122"/>
              </a:defRPr>
            </a:lvl1pPr>
            <a:lvl2pPr marL="742950" indent="-285750" eaLnBrk="0" hangingPunct="0">
              <a:defRPr kumimoji="1" sz="2400">
                <a:solidFill>
                  <a:schemeClr val="tx1"/>
                </a:solidFill>
                <a:latin typeface="Times New Roman" pitchFamily="18" charset="0"/>
                <a:ea typeface="黑体" pitchFamily="49" charset="-122"/>
              </a:defRPr>
            </a:lvl2pPr>
            <a:lvl3pPr marL="1143000" indent="-228600" eaLnBrk="0" hangingPunct="0">
              <a:defRPr kumimoji="1" sz="2400">
                <a:solidFill>
                  <a:schemeClr val="tx1"/>
                </a:solidFill>
                <a:latin typeface="Times New Roman" pitchFamily="18" charset="0"/>
                <a:ea typeface="黑体" pitchFamily="49" charset="-122"/>
              </a:defRPr>
            </a:lvl3pPr>
            <a:lvl4pPr marL="1600200" indent="-228600" eaLnBrk="0" hangingPunct="0">
              <a:defRPr kumimoji="1" sz="2400">
                <a:solidFill>
                  <a:schemeClr val="tx1"/>
                </a:solidFill>
                <a:latin typeface="Times New Roman" pitchFamily="18" charset="0"/>
                <a:ea typeface="黑体" pitchFamily="49" charset="-122"/>
              </a:defRPr>
            </a:lvl4pPr>
            <a:lvl5pPr marL="2057400" indent="-228600" eaLnBrk="0" hangingPunct="0">
              <a:defRPr kumimoji="1" sz="2400">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黑体" pitchFamily="49" charset="-122"/>
              </a:defRPr>
            </a:lvl9pPr>
          </a:lstStyle>
          <a:p>
            <a:pPr algn="ctr">
              <a:lnSpc>
                <a:spcPct val="115000"/>
              </a:lnSpc>
              <a:buClr>
                <a:schemeClr val="tx1"/>
              </a:buClr>
              <a:buSzPct val="80000"/>
              <a:buFont typeface="Wingdings" pitchFamily="2" charset="2"/>
              <a:buNone/>
              <a:defRPr/>
            </a:pPr>
            <a:r>
              <a:rPr lang="zh-CN" altLang="en-US" sz="3200" b="1" dirty="0" smtClean="0">
                <a:solidFill>
                  <a:srgbClr val="FFFF00"/>
                </a:solidFill>
                <a:effectLst>
                  <a:outerShdw blurRad="38100" dist="38100" dir="2700000" algn="tl">
                    <a:srgbClr val="000000"/>
                  </a:outerShdw>
                </a:effectLst>
                <a:latin typeface="微软雅黑" pitchFamily="34" charset="-122"/>
                <a:ea typeface="微软雅黑" pitchFamily="34" charset="-122"/>
              </a:rPr>
              <a:t>危险评估</a:t>
            </a:r>
            <a:r>
              <a:rPr lang="en-US" altLang="zh-CN" dirty="0" smtClean="0">
                <a:solidFill>
                  <a:schemeClr val="bg1">
                    <a:lumMod val="95000"/>
                  </a:schemeClr>
                </a:solidFill>
                <a:effectLst>
                  <a:outerShdw blurRad="38100" dist="38100" dir="2700000" algn="tl">
                    <a:srgbClr val="000000"/>
                  </a:outerShdw>
                </a:effectLst>
                <a:latin typeface="微软雅黑" pitchFamily="34" charset="-122"/>
                <a:ea typeface="微软雅黑" pitchFamily="34" charset="-122"/>
              </a:rPr>
              <a:t>——</a:t>
            </a:r>
            <a:r>
              <a:rPr lang="zh-CN" altLang="en-US" dirty="0" smtClean="0">
                <a:solidFill>
                  <a:schemeClr val="bg1">
                    <a:lumMod val="95000"/>
                  </a:schemeClr>
                </a:solidFill>
                <a:effectLst>
                  <a:outerShdw blurRad="38100" dist="38100" dir="2700000" algn="tl">
                    <a:srgbClr val="000000"/>
                  </a:outerShdw>
                </a:effectLst>
                <a:latin typeface="微软雅黑" pitchFamily="34" charset="-122"/>
                <a:ea typeface="微软雅黑" pitchFamily="34" charset="-122"/>
              </a:rPr>
              <a:t>主要心血管病危险因素</a:t>
            </a:r>
            <a:endParaRPr lang="zh-CN" altLang="en-US" dirty="0">
              <a:solidFill>
                <a:schemeClr val="bg1">
                  <a:lumMod val="95000"/>
                </a:schemeClr>
              </a:solidFill>
              <a:effectLst>
                <a:outerShdw blurRad="38100" dist="38100" dir="2700000" algn="tl">
                  <a:srgbClr val="000000"/>
                </a:outerShdw>
              </a:effectLst>
              <a:latin typeface="微软雅黑" pitchFamily="34" charset="-122"/>
              <a:ea typeface="微软雅黑" pitchFamily="34" charset="-122"/>
            </a:endParaRPr>
          </a:p>
        </p:txBody>
      </p:sp>
      <p:sp>
        <p:nvSpPr>
          <p:cNvPr id="9" name="内容占位符 8"/>
          <p:cNvSpPr>
            <a:spLocks noGrp="1"/>
          </p:cNvSpPr>
          <p:nvPr>
            <p:ph idx="1"/>
          </p:nvPr>
        </p:nvSpPr>
        <p:spPr/>
        <p:txBody>
          <a:bodyPr/>
          <a:lstStyle/>
          <a:p>
            <a:pPr>
              <a:lnSpc>
                <a:spcPct val="125000"/>
              </a:lnSpc>
              <a:buClrTx/>
              <a:buSzPct val="100000"/>
              <a:buFont typeface="Wingdings" pitchFamily="2" charset="2"/>
              <a:buChar char="Ø"/>
            </a:pPr>
            <a:r>
              <a:rPr sz="2000" b="0" dirty="0">
                <a:solidFill>
                  <a:schemeClr val="tx1"/>
                </a:solidFill>
                <a:latin typeface="Arial" pitchFamily="34" charset="0"/>
              </a:rPr>
              <a:t>冠心病及等危症</a:t>
            </a:r>
            <a:endParaRPr lang="en-US" altLang="zh-CN" sz="2000" b="0" dirty="0">
              <a:solidFill>
                <a:schemeClr val="tx1"/>
              </a:solidFill>
              <a:latin typeface="Arial" pitchFamily="34" charset="0"/>
            </a:endParaRPr>
          </a:p>
          <a:p>
            <a:pPr>
              <a:lnSpc>
                <a:spcPct val="125000"/>
              </a:lnSpc>
              <a:buClrTx/>
              <a:buSzPct val="100000"/>
              <a:buFont typeface="Wingdings" pitchFamily="2" charset="2"/>
              <a:buChar char="Ø"/>
            </a:pPr>
            <a:r>
              <a:rPr sz="2000" b="0" dirty="0">
                <a:solidFill>
                  <a:schemeClr val="tx1"/>
                </a:solidFill>
              </a:rPr>
              <a:t>血脂水平</a:t>
            </a:r>
            <a:endParaRPr lang="en-US" altLang="zh-CN" sz="2000" b="0" dirty="0">
              <a:solidFill>
                <a:schemeClr val="tx1"/>
              </a:solidFill>
              <a:latin typeface="Arial" pitchFamily="34" charset="0"/>
            </a:endParaRPr>
          </a:p>
          <a:p>
            <a:pPr>
              <a:lnSpc>
                <a:spcPct val="125000"/>
              </a:lnSpc>
              <a:buClrTx/>
              <a:buSzPct val="100000"/>
              <a:buFont typeface="Wingdings" pitchFamily="2" charset="2"/>
              <a:buChar char="Ø"/>
            </a:pPr>
            <a:r>
              <a:rPr lang="en-US" altLang="zh-CN" sz="2000" b="0" dirty="0">
                <a:solidFill>
                  <a:schemeClr val="tx1"/>
                </a:solidFill>
                <a:latin typeface="Arial" pitchFamily="34" charset="0"/>
              </a:rPr>
              <a:t> </a:t>
            </a:r>
            <a:r>
              <a:rPr sz="2000" b="0" dirty="0">
                <a:solidFill>
                  <a:schemeClr val="tx1"/>
                </a:solidFill>
                <a:latin typeface="Arial" pitchFamily="34" charset="0"/>
              </a:rPr>
              <a:t>高血压：在我国人群产生的影响大</a:t>
            </a:r>
            <a:endParaRPr lang="en-US" altLang="zh-CN" sz="2000" b="0" dirty="0">
              <a:solidFill>
                <a:schemeClr val="tx1"/>
              </a:solidFill>
              <a:latin typeface="Arial" pitchFamily="34" charset="0"/>
            </a:endParaRPr>
          </a:p>
          <a:p>
            <a:pPr>
              <a:lnSpc>
                <a:spcPct val="125000"/>
              </a:lnSpc>
              <a:buClrTx/>
              <a:buSzPct val="100000"/>
              <a:buFont typeface="Wingdings" pitchFamily="2" charset="2"/>
              <a:buChar char="Ø"/>
            </a:pPr>
            <a:r>
              <a:rPr sz="2000" b="0" dirty="0">
                <a:solidFill>
                  <a:schemeClr val="tx1"/>
                </a:solidFill>
                <a:latin typeface="Arial" pitchFamily="34" charset="0"/>
              </a:rPr>
              <a:t>  吸烟</a:t>
            </a:r>
            <a:endParaRPr lang="en-US" altLang="zh-CN" sz="2000" b="0" dirty="0">
              <a:solidFill>
                <a:schemeClr val="tx1"/>
              </a:solidFill>
              <a:latin typeface="Arial" pitchFamily="34" charset="0"/>
            </a:endParaRPr>
          </a:p>
          <a:p>
            <a:pPr>
              <a:lnSpc>
                <a:spcPct val="125000"/>
              </a:lnSpc>
              <a:buClrTx/>
              <a:buSzPct val="100000"/>
              <a:buFont typeface="Wingdings" pitchFamily="2" charset="2"/>
              <a:buChar char="Ø"/>
            </a:pPr>
            <a:r>
              <a:rPr sz="2000" b="0" dirty="0">
                <a:solidFill>
                  <a:schemeClr val="tx1"/>
                </a:solidFill>
                <a:latin typeface="Arial" pitchFamily="34" charset="0"/>
              </a:rPr>
              <a:t>  肥胖（</a:t>
            </a:r>
            <a:r>
              <a:rPr lang="en-US" altLang="zh-CN" sz="2000" b="0" dirty="0">
                <a:solidFill>
                  <a:schemeClr val="tx1"/>
                </a:solidFill>
                <a:latin typeface="Arial" pitchFamily="34" charset="0"/>
              </a:rPr>
              <a:t>BMI≥28kg/m</a:t>
            </a:r>
            <a:r>
              <a:rPr lang="en-US" altLang="zh-CN" sz="2000" b="0" baseline="30000" dirty="0">
                <a:solidFill>
                  <a:schemeClr val="tx1"/>
                </a:solidFill>
                <a:latin typeface="Arial" pitchFamily="34" charset="0"/>
              </a:rPr>
              <a:t>2</a:t>
            </a:r>
            <a:r>
              <a:rPr lang="en-US" altLang="zh-CN" sz="2000" b="0" dirty="0">
                <a:solidFill>
                  <a:schemeClr val="tx1"/>
                </a:solidFill>
                <a:latin typeface="Arial" pitchFamily="34" charset="0"/>
              </a:rPr>
              <a:t>)</a:t>
            </a:r>
          </a:p>
          <a:p>
            <a:pPr>
              <a:lnSpc>
                <a:spcPct val="125000"/>
              </a:lnSpc>
              <a:buClrTx/>
              <a:buSzPct val="100000"/>
              <a:buFont typeface="Wingdings" pitchFamily="2" charset="2"/>
              <a:buChar char="Ø"/>
            </a:pPr>
            <a:r>
              <a:rPr lang="en-US" altLang="zh-CN" sz="2000" b="0" dirty="0">
                <a:solidFill>
                  <a:schemeClr val="tx1"/>
                </a:solidFill>
                <a:latin typeface="Arial" pitchFamily="34" charset="0"/>
              </a:rPr>
              <a:t>  HDL-C&lt;1.04mmol/L (40mg/dl)</a:t>
            </a:r>
          </a:p>
          <a:p>
            <a:pPr>
              <a:lnSpc>
                <a:spcPct val="125000"/>
              </a:lnSpc>
              <a:buClrTx/>
              <a:buSzPct val="100000"/>
              <a:buFont typeface="Wingdings" pitchFamily="2" charset="2"/>
              <a:buChar char="Ø"/>
            </a:pPr>
            <a:r>
              <a:rPr lang="en-US" altLang="zh-CN" sz="2000" b="0" dirty="0">
                <a:solidFill>
                  <a:schemeClr val="tx1"/>
                </a:solidFill>
                <a:latin typeface="Arial" pitchFamily="34" charset="0"/>
              </a:rPr>
              <a:t>  </a:t>
            </a:r>
            <a:r>
              <a:rPr sz="2000" b="0" dirty="0">
                <a:solidFill>
                  <a:schemeClr val="tx1"/>
                </a:solidFill>
                <a:latin typeface="Arial" pitchFamily="34" charset="0"/>
              </a:rPr>
              <a:t>早发缺血性心血管病家族史（</a:t>
            </a:r>
            <a:r>
              <a:rPr sz="2000" b="0" dirty="0" smtClean="0">
                <a:solidFill>
                  <a:schemeClr val="tx1"/>
                </a:solidFill>
                <a:latin typeface="Arial" pitchFamily="34" charset="0"/>
              </a:rPr>
              <a:t>一级男性亲属发病时</a:t>
            </a:r>
            <a:r>
              <a:rPr lang="en-US" altLang="zh-CN" sz="2000" b="0" dirty="0">
                <a:solidFill>
                  <a:schemeClr val="tx1"/>
                </a:solidFill>
                <a:latin typeface="Arial" pitchFamily="34" charset="0"/>
              </a:rPr>
              <a:t>&lt;55</a:t>
            </a:r>
            <a:r>
              <a:rPr sz="2000" b="0" dirty="0">
                <a:solidFill>
                  <a:schemeClr val="tx1"/>
                </a:solidFill>
                <a:latin typeface="Arial" pitchFamily="34" charset="0"/>
              </a:rPr>
              <a:t>岁，一级女性亲属发病时</a:t>
            </a:r>
            <a:r>
              <a:rPr lang="en-US" altLang="zh-CN" sz="2000" b="0" dirty="0">
                <a:solidFill>
                  <a:schemeClr val="tx1"/>
                </a:solidFill>
                <a:latin typeface="Arial" pitchFamily="34" charset="0"/>
              </a:rPr>
              <a:t>&lt;65</a:t>
            </a:r>
            <a:r>
              <a:rPr sz="2000" b="0" dirty="0">
                <a:solidFill>
                  <a:schemeClr val="tx1"/>
                </a:solidFill>
                <a:latin typeface="Arial" pitchFamily="34" charset="0"/>
              </a:rPr>
              <a:t>岁）</a:t>
            </a:r>
            <a:endParaRPr lang="en-US" altLang="zh-CN" sz="2000" b="0" dirty="0">
              <a:solidFill>
                <a:schemeClr val="tx1"/>
              </a:solidFill>
              <a:latin typeface="Arial" pitchFamily="34" charset="0"/>
            </a:endParaRPr>
          </a:p>
          <a:p>
            <a:pPr>
              <a:lnSpc>
                <a:spcPct val="125000"/>
              </a:lnSpc>
              <a:buClrTx/>
              <a:buSzPct val="100000"/>
              <a:buFont typeface="Wingdings" pitchFamily="2" charset="2"/>
              <a:buChar char="Ø"/>
            </a:pPr>
            <a:r>
              <a:rPr sz="2000" b="0" dirty="0">
                <a:solidFill>
                  <a:schemeClr val="tx1"/>
                </a:solidFill>
                <a:latin typeface="Arial" pitchFamily="34" charset="0"/>
              </a:rPr>
              <a:t>年龄：男性≥</a:t>
            </a:r>
            <a:r>
              <a:rPr lang="en-US" altLang="zh-CN" sz="2000" b="0" dirty="0">
                <a:solidFill>
                  <a:schemeClr val="tx1"/>
                </a:solidFill>
                <a:latin typeface="Arial" pitchFamily="34" charset="0"/>
              </a:rPr>
              <a:t>45</a:t>
            </a:r>
            <a:r>
              <a:rPr sz="2000" b="0" dirty="0">
                <a:solidFill>
                  <a:schemeClr val="tx1"/>
                </a:solidFill>
                <a:latin typeface="Arial" pitchFamily="34" charset="0"/>
              </a:rPr>
              <a:t>岁</a:t>
            </a:r>
            <a:r>
              <a:rPr lang="en-US" altLang="zh-CN" sz="2000" b="0" dirty="0">
                <a:solidFill>
                  <a:schemeClr val="tx1"/>
                </a:solidFill>
                <a:latin typeface="Arial" pitchFamily="34" charset="0"/>
              </a:rPr>
              <a:t>,</a:t>
            </a:r>
            <a:r>
              <a:rPr sz="2000" b="0" dirty="0">
                <a:solidFill>
                  <a:schemeClr val="tx1"/>
                </a:solidFill>
                <a:latin typeface="Arial" pitchFamily="34" charset="0"/>
              </a:rPr>
              <a:t>女性≥ </a:t>
            </a:r>
            <a:r>
              <a:rPr lang="en-US" altLang="zh-CN" sz="2000" b="0" dirty="0">
                <a:solidFill>
                  <a:schemeClr val="tx1"/>
                </a:solidFill>
                <a:latin typeface="Arial" pitchFamily="34" charset="0"/>
              </a:rPr>
              <a:t>55</a:t>
            </a:r>
            <a:r>
              <a:rPr sz="2000" b="0" dirty="0">
                <a:solidFill>
                  <a:schemeClr val="tx1"/>
                </a:solidFill>
                <a:latin typeface="Arial" pitchFamily="34" charset="0"/>
              </a:rPr>
              <a:t>岁</a:t>
            </a:r>
          </a:p>
          <a:p>
            <a:endParaRPr lang="zh-CN" altLang="en-US" dirty="0"/>
          </a:p>
        </p:txBody>
      </p:sp>
      <p:sp>
        <p:nvSpPr>
          <p:cNvPr id="10" name="TextBox 9"/>
          <p:cNvSpPr txBox="1"/>
          <p:nvPr/>
        </p:nvSpPr>
        <p:spPr>
          <a:xfrm>
            <a:off x="483310" y="5786454"/>
            <a:ext cx="8177380" cy="461665"/>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scene3d>
            <a:camera prst="orthographicFront"/>
            <a:lightRig rig="threePt" dir="t"/>
          </a:scene3d>
          <a:sp3d>
            <a:bevelT w="152400" h="50800" prst="softRound"/>
          </a:sp3d>
        </p:spPr>
        <p:txBody>
          <a:bodyPr>
            <a:spAutoFit/>
          </a:bodyPr>
          <a:lstStyle/>
          <a:p>
            <a:pPr algn="ctr">
              <a:defRPr/>
            </a:pPr>
            <a:r>
              <a:rPr lang="zh-CN" altLang="en-US" sz="2400" dirty="0">
                <a:latin typeface="Times New Roman" pitchFamily="18" charset="0"/>
                <a:ea typeface="微软雅黑" pitchFamily="34" charset="-122"/>
                <a:cs typeface="Times New Roman" pitchFamily="18" charset="0"/>
              </a:rPr>
              <a:t>保护性因素：</a:t>
            </a:r>
            <a:r>
              <a:rPr lang="en-US" altLang="zh-CN" sz="2400" dirty="0">
                <a:latin typeface="Times New Roman" pitchFamily="18" charset="0"/>
                <a:ea typeface="微软雅黑" pitchFamily="34" charset="-122"/>
                <a:cs typeface="Times New Roman" pitchFamily="18" charset="0"/>
              </a:rPr>
              <a:t>HDL-C&gt;1.55mmol/L</a:t>
            </a:r>
            <a:r>
              <a:rPr lang="zh-CN" altLang="en-US" sz="2400" dirty="0">
                <a:latin typeface="Times New Roman" pitchFamily="18" charset="0"/>
                <a:ea typeface="微软雅黑" pitchFamily="34" charset="-122"/>
                <a:cs typeface="Times New Roman" pitchFamily="18" charset="0"/>
              </a:rPr>
              <a:t>（</a:t>
            </a:r>
            <a:r>
              <a:rPr lang="en-US" altLang="zh-CN" sz="2400" dirty="0">
                <a:latin typeface="Times New Roman" pitchFamily="18" charset="0"/>
                <a:ea typeface="微软雅黑" pitchFamily="34" charset="-122"/>
                <a:cs typeface="Times New Roman" pitchFamily="18" charset="0"/>
              </a:rPr>
              <a:t>&gt;60mg/dl</a:t>
            </a:r>
            <a:r>
              <a:rPr lang="zh-CN" altLang="en-US" sz="2400" dirty="0">
                <a:latin typeface="Times New Roman" pitchFamily="18" charset="0"/>
                <a:ea typeface="微软雅黑" pitchFamily="34" charset="-122"/>
                <a:cs typeface="Times New Roman" pitchFamily="18" charset="0"/>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2014</a:t>
            </a:r>
            <a:r>
              <a:rPr lang="zh-CN" altLang="en-US" sz="3200" dirty="0" smtClean="0"/>
              <a:t>美国血脂异常指南强调</a:t>
            </a:r>
            <a:r>
              <a:rPr lang="en-US" sz="3200" dirty="0" smtClean="0">
                <a:solidFill>
                  <a:srgbClr val="FFFF00"/>
                </a:solidFill>
              </a:rPr>
              <a:t>ASCVD</a:t>
            </a:r>
            <a:r>
              <a:rPr lang="zh-CN" altLang="en-US" sz="3200" dirty="0" smtClean="0">
                <a:solidFill>
                  <a:srgbClr val="FFFF00"/>
                </a:solidFill>
              </a:rPr>
              <a:t>危险分层</a:t>
            </a:r>
            <a:r>
              <a:rPr lang="zh-CN" altLang="en-US" sz="3200" dirty="0" smtClean="0"/>
              <a:t>方案</a:t>
            </a:r>
            <a:endParaRPr lang="zh-CN" altLang="en-US" sz="3200" dirty="0"/>
          </a:p>
        </p:txBody>
      </p:sp>
      <p:sp>
        <p:nvSpPr>
          <p:cNvPr id="85" name="Rectangle 3"/>
          <p:cNvSpPr>
            <a:spLocks noChangeArrowheads="1"/>
          </p:cNvSpPr>
          <p:nvPr/>
        </p:nvSpPr>
        <p:spPr bwMode="gray">
          <a:xfrm>
            <a:off x="4649801" y="3492487"/>
            <a:ext cx="1835150" cy="431800"/>
          </a:xfrm>
          <a:prstGeom prst="rect">
            <a:avLst/>
          </a:prstGeom>
          <a:gradFill rotWithShape="1">
            <a:gsLst>
              <a:gs pos="0">
                <a:srgbClr val="90A8B0"/>
              </a:gs>
              <a:gs pos="100000">
                <a:srgbClr val="90A8B0">
                  <a:gamma/>
                  <a:tint val="0"/>
                  <a:invGamma/>
                </a:srgbClr>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6" name="Rectangle 4"/>
          <p:cNvSpPr>
            <a:spLocks noChangeArrowheads="1"/>
          </p:cNvSpPr>
          <p:nvPr/>
        </p:nvSpPr>
        <p:spPr bwMode="gray">
          <a:xfrm>
            <a:off x="2843226" y="3981437"/>
            <a:ext cx="1806575" cy="431800"/>
          </a:xfrm>
          <a:prstGeom prst="rect">
            <a:avLst/>
          </a:prstGeom>
          <a:gradFill rotWithShape="1">
            <a:gsLst>
              <a:gs pos="0">
                <a:srgbClr val="438ACB"/>
              </a:gs>
              <a:gs pos="100000">
                <a:srgbClr val="438ACB">
                  <a:gamma/>
                  <a:tint val="0"/>
                  <a:invGamma/>
                </a:srgbClr>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7" name="Rectangle 5"/>
          <p:cNvSpPr>
            <a:spLocks noChangeArrowheads="1"/>
          </p:cNvSpPr>
          <p:nvPr/>
        </p:nvSpPr>
        <p:spPr bwMode="gray">
          <a:xfrm>
            <a:off x="1014426" y="4475150"/>
            <a:ext cx="1825625" cy="431800"/>
          </a:xfrm>
          <a:prstGeom prst="rect">
            <a:avLst/>
          </a:prstGeom>
          <a:gradFill rotWithShape="1">
            <a:gsLst>
              <a:gs pos="0">
                <a:srgbClr val="90A8B0"/>
              </a:gs>
              <a:gs pos="100000">
                <a:srgbClr val="90A8B0">
                  <a:gamma/>
                  <a:tint val="0"/>
                  <a:invGamma/>
                </a:srgbClr>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8" name="AutoShape 6"/>
          <p:cNvSpPr>
            <a:spLocks noChangeArrowheads="1"/>
          </p:cNvSpPr>
          <p:nvPr/>
        </p:nvSpPr>
        <p:spPr bwMode="gray">
          <a:xfrm flipH="1">
            <a:off x="411176" y="3862375"/>
            <a:ext cx="2428875" cy="615950"/>
          </a:xfrm>
          <a:prstGeom prst="parallelogram">
            <a:avLst>
              <a:gd name="adj" fmla="val 98582"/>
            </a:avLst>
          </a:prstGeom>
          <a:gradFill rotWithShape="1">
            <a:gsLst>
              <a:gs pos="0">
                <a:srgbClr val="90A8B0">
                  <a:gamma/>
                  <a:tint val="54510"/>
                  <a:invGamma/>
                  <a:alpha val="82001"/>
                </a:srgbClr>
              </a:gs>
              <a:gs pos="100000">
                <a:srgbClr val="90A8B0">
                  <a:alpha val="50000"/>
                </a:srgbClr>
              </a:gs>
            </a:gsLst>
            <a:lin ang="189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89" name="AutoShape 7"/>
          <p:cNvSpPr>
            <a:spLocks noChangeArrowheads="1"/>
          </p:cNvSpPr>
          <p:nvPr/>
        </p:nvSpPr>
        <p:spPr bwMode="gray">
          <a:xfrm flipH="1">
            <a:off x="2224101" y="3352787"/>
            <a:ext cx="2428875" cy="646113"/>
          </a:xfrm>
          <a:prstGeom prst="parallelogram">
            <a:avLst>
              <a:gd name="adj" fmla="val 96330"/>
            </a:avLst>
          </a:prstGeom>
          <a:gradFill rotWithShape="1">
            <a:gsLst>
              <a:gs pos="0">
                <a:srgbClr val="438ACB"/>
              </a:gs>
              <a:gs pos="100000">
                <a:srgbClr val="438ACB">
                  <a:gamma/>
                  <a:tint val="53725"/>
                  <a:invGamma/>
                </a:srgbClr>
              </a:gs>
            </a:gsLst>
            <a:lin ang="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0" name="Freeform 8"/>
          <p:cNvSpPr>
            <a:spLocks/>
          </p:cNvSpPr>
          <p:nvPr/>
        </p:nvSpPr>
        <p:spPr bwMode="gray">
          <a:xfrm>
            <a:off x="2230451" y="3354375"/>
            <a:ext cx="612775" cy="1130300"/>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rgbClr val="438ACB">
                  <a:gamma/>
                  <a:shade val="46275"/>
                  <a:invGamma/>
                </a:srgbClr>
              </a:gs>
              <a:gs pos="100000">
                <a:srgbClr val="438ACB"/>
              </a:gs>
            </a:gsLst>
            <a:lin ang="2700000" scaled="1"/>
          </a:grad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1" name="AutoShape 9"/>
          <p:cNvSpPr>
            <a:spLocks noChangeArrowheads="1"/>
          </p:cNvSpPr>
          <p:nvPr/>
        </p:nvSpPr>
        <p:spPr bwMode="gray">
          <a:xfrm flipH="1">
            <a:off x="4037026" y="2836850"/>
            <a:ext cx="2438400" cy="657225"/>
          </a:xfrm>
          <a:prstGeom prst="parallelogram">
            <a:avLst>
              <a:gd name="adj" fmla="val 92256"/>
            </a:avLst>
          </a:prstGeom>
          <a:gradFill rotWithShape="1">
            <a:gsLst>
              <a:gs pos="0">
                <a:srgbClr val="90A8B0"/>
              </a:gs>
              <a:gs pos="100000">
                <a:srgbClr val="90A8B0">
                  <a:gamma/>
                  <a:tint val="53725"/>
                  <a:invGamma/>
                </a:srgbClr>
              </a:gs>
            </a:gsLst>
            <a:lin ang="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2" name="Freeform 10"/>
          <p:cNvSpPr>
            <a:spLocks/>
          </p:cNvSpPr>
          <p:nvPr/>
        </p:nvSpPr>
        <p:spPr bwMode="gray">
          <a:xfrm>
            <a:off x="4033851" y="2832087"/>
            <a:ext cx="615950" cy="1163638"/>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rgbClr val="90A8B0">
                  <a:gamma/>
                  <a:shade val="46275"/>
                  <a:invGamma/>
                </a:srgbClr>
              </a:gs>
              <a:gs pos="100000">
                <a:srgbClr val="90A8B0"/>
              </a:gs>
            </a:gsLst>
            <a:lin ang="2700000" scaled="1"/>
          </a:grad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93" name="Picture 11" descr="light_shadow"/>
          <p:cNvPicPr>
            <a:picLocks noChangeAspect="1" noChangeArrowheads="1"/>
          </p:cNvPicPr>
          <p:nvPr/>
        </p:nvPicPr>
        <p:blipFill>
          <a:blip r:embed="rId2" cstate="screen">
            <a:lum bright="-76000" contrast="-4000"/>
            <a:grayscl/>
          </a:blip>
          <a:srcRect/>
          <a:stretch>
            <a:fillRect/>
          </a:stretch>
        </p:blipFill>
        <p:spPr bwMode="gray">
          <a:xfrm>
            <a:off x="1030301" y="4016362"/>
            <a:ext cx="1008063" cy="280988"/>
          </a:xfrm>
          <a:prstGeom prst="rect">
            <a:avLst/>
          </a:prstGeom>
          <a:noFill/>
          <a:ln w="9525">
            <a:noFill/>
            <a:miter lim="800000"/>
            <a:headEnd/>
            <a:tailEnd/>
          </a:ln>
        </p:spPr>
      </p:pic>
      <p:pic>
        <p:nvPicPr>
          <p:cNvPr id="94" name="Picture 12" descr="circuler_1"/>
          <p:cNvPicPr>
            <a:picLocks noChangeAspect="1" noChangeArrowheads="1"/>
          </p:cNvPicPr>
          <p:nvPr/>
        </p:nvPicPr>
        <p:blipFill>
          <a:blip r:embed="rId3" cstate="screen"/>
          <a:srcRect/>
          <a:stretch>
            <a:fillRect/>
          </a:stretch>
        </p:blipFill>
        <p:spPr bwMode="gray">
          <a:xfrm>
            <a:off x="942989" y="3055925"/>
            <a:ext cx="1152525" cy="1139825"/>
          </a:xfrm>
          <a:prstGeom prst="rect">
            <a:avLst/>
          </a:prstGeom>
          <a:noFill/>
          <a:ln w="9525">
            <a:noFill/>
            <a:miter lim="800000"/>
            <a:headEnd/>
            <a:tailEnd/>
          </a:ln>
        </p:spPr>
      </p:pic>
      <p:sp>
        <p:nvSpPr>
          <p:cNvPr id="95" name="Oval 13"/>
          <p:cNvSpPr>
            <a:spLocks noChangeArrowheads="1"/>
          </p:cNvSpPr>
          <p:nvPr/>
        </p:nvSpPr>
        <p:spPr bwMode="gray">
          <a:xfrm>
            <a:off x="942989" y="3055925"/>
            <a:ext cx="1144587" cy="1143000"/>
          </a:xfrm>
          <a:prstGeom prst="ellipse">
            <a:avLst/>
          </a:prstGeom>
          <a:gradFill rotWithShape="1">
            <a:gsLst>
              <a:gs pos="0">
                <a:srgbClr val="90A8B0">
                  <a:alpha val="45000"/>
                </a:srgbClr>
              </a:gs>
              <a:gs pos="50000">
                <a:srgbClr val="90A8B0">
                  <a:gamma/>
                  <a:tint val="54510"/>
                  <a:invGamma/>
                  <a:alpha val="89999"/>
                </a:srgbClr>
              </a:gs>
              <a:gs pos="100000">
                <a:srgbClr val="90A8B0">
                  <a:alpha val="45000"/>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96" name="Freeform 14"/>
          <p:cNvSpPr>
            <a:spLocks/>
          </p:cNvSpPr>
          <p:nvPr/>
        </p:nvSpPr>
        <p:spPr bwMode="gray">
          <a:xfrm>
            <a:off x="1062051" y="3079737"/>
            <a:ext cx="898525" cy="395288"/>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0A8B0">
                  <a:alpha val="17998"/>
                </a:srgbClr>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pic>
        <p:nvPicPr>
          <p:cNvPr id="97" name="Picture 15" descr="light_shadow"/>
          <p:cNvPicPr>
            <a:picLocks noChangeAspect="1" noChangeArrowheads="1"/>
          </p:cNvPicPr>
          <p:nvPr/>
        </p:nvPicPr>
        <p:blipFill>
          <a:blip r:embed="rId2" cstate="screen">
            <a:lum bright="-76000" contrast="-4000"/>
            <a:grayscl/>
          </a:blip>
          <a:srcRect/>
          <a:stretch>
            <a:fillRect/>
          </a:stretch>
        </p:blipFill>
        <p:spPr bwMode="gray">
          <a:xfrm>
            <a:off x="2873389" y="3513125"/>
            <a:ext cx="1008062" cy="280987"/>
          </a:xfrm>
          <a:prstGeom prst="rect">
            <a:avLst/>
          </a:prstGeom>
          <a:noFill/>
          <a:ln w="9525">
            <a:noFill/>
            <a:miter lim="800000"/>
            <a:headEnd/>
            <a:tailEnd/>
          </a:ln>
        </p:spPr>
      </p:pic>
      <p:pic>
        <p:nvPicPr>
          <p:cNvPr id="98" name="Picture 16" descr="circuler_1"/>
          <p:cNvPicPr>
            <a:picLocks noChangeAspect="1" noChangeArrowheads="1"/>
          </p:cNvPicPr>
          <p:nvPr/>
        </p:nvPicPr>
        <p:blipFill>
          <a:blip r:embed="rId3" cstate="screen"/>
          <a:srcRect/>
          <a:stretch>
            <a:fillRect/>
          </a:stretch>
        </p:blipFill>
        <p:spPr bwMode="gray">
          <a:xfrm>
            <a:off x="2786076" y="2552687"/>
            <a:ext cx="1152525" cy="1139825"/>
          </a:xfrm>
          <a:prstGeom prst="rect">
            <a:avLst/>
          </a:prstGeom>
          <a:noFill/>
          <a:ln w="9525">
            <a:noFill/>
            <a:miter lim="800000"/>
            <a:headEnd/>
            <a:tailEnd/>
          </a:ln>
        </p:spPr>
      </p:pic>
      <p:sp>
        <p:nvSpPr>
          <p:cNvPr id="99" name="Oval 17"/>
          <p:cNvSpPr>
            <a:spLocks noChangeArrowheads="1"/>
          </p:cNvSpPr>
          <p:nvPr/>
        </p:nvSpPr>
        <p:spPr bwMode="gray">
          <a:xfrm>
            <a:off x="2786076" y="2552687"/>
            <a:ext cx="1144588" cy="1143000"/>
          </a:xfrm>
          <a:prstGeom prst="ellipse">
            <a:avLst/>
          </a:prstGeom>
          <a:gradFill rotWithShape="1">
            <a:gsLst>
              <a:gs pos="0">
                <a:srgbClr val="438ACB">
                  <a:gamma/>
                  <a:shade val="26275"/>
                  <a:invGamma/>
                  <a:alpha val="89999"/>
                </a:srgbClr>
              </a:gs>
              <a:gs pos="50000">
                <a:srgbClr val="438ACB">
                  <a:alpha val="45000"/>
                </a:srgbClr>
              </a:gs>
              <a:gs pos="100000">
                <a:srgbClr val="438ACB">
                  <a:gamma/>
                  <a:shade val="26275"/>
                  <a:invGamma/>
                  <a:alpha val="89999"/>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0" name="Freeform 18"/>
          <p:cNvSpPr>
            <a:spLocks/>
          </p:cNvSpPr>
          <p:nvPr/>
        </p:nvSpPr>
        <p:spPr bwMode="gray">
          <a:xfrm>
            <a:off x="2905139" y="2576500"/>
            <a:ext cx="898525" cy="395287"/>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38ACB">
                  <a:alpha val="17998"/>
                </a:srgbClr>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pic>
        <p:nvPicPr>
          <p:cNvPr id="101" name="Picture 19" descr="light_shadow"/>
          <p:cNvPicPr>
            <a:picLocks noChangeAspect="1" noChangeArrowheads="1"/>
          </p:cNvPicPr>
          <p:nvPr/>
        </p:nvPicPr>
        <p:blipFill>
          <a:blip r:embed="rId2" cstate="screen">
            <a:lum bright="-76000" contrast="-4000"/>
            <a:grayscl/>
          </a:blip>
          <a:srcRect/>
          <a:stretch>
            <a:fillRect/>
          </a:stretch>
        </p:blipFill>
        <p:spPr bwMode="gray">
          <a:xfrm>
            <a:off x="4794264" y="3025762"/>
            <a:ext cx="1008062" cy="280988"/>
          </a:xfrm>
          <a:prstGeom prst="rect">
            <a:avLst/>
          </a:prstGeom>
          <a:noFill/>
          <a:ln w="9525">
            <a:noFill/>
            <a:miter lim="800000"/>
            <a:headEnd/>
            <a:tailEnd/>
          </a:ln>
        </p:spPr>
      </p:pic>
      <p:pic>
        <p:nvPicPr>
          <p:cNvPr id="102" name="Picture 20" descr="circuler_1"/>
          <p:cNvPicPr>
            <a:picLocks noChangeAspect="1" noChangeArrowheads="1"/>
          </p:cNvPicPr>
          <p:nvPr/>
        </p:nvPicPr>
        <p:blipFill>
          <a:blip r:embed="rId3" cstate="screen"/>
          <a:srcRect/>
          <a:stretch>
            <a:fillRect/>
          </a:stretch>
        </p:blipFill>
        <p:spPr bwMode="gray">
          <a:xfrm>
            <a:off x="4706951" y="2065325"/>
            <a:ext cx="1152525" cy="1139825"/>
          </a:xfrm>
          <a:prstGeom prst="rect">
            <a:avLst/>
          </a:prstGeom>
          <a:noFill/>
          <a:ln w="9525">
            <a:noFill/>
            <a:miter lim="800000"/>
            <a:headEnd/>
            <a:tailEnd/>
          </a:ln>
        </p:spPr>
      </p:pic>
      <p:sp>
        <p:nvSpPr>
          <p:cNvPr id="103" name="Oval 21"/>
          <p:cNvSpPr>
            <a:spLocks noChangeArrowheads="1"/>
          </p:cNvSpPr>
          <p:nvPr/>
        </p:nvSpPr>
        <p:spPr bwMode="gray">
          <a:xfrm>
            <a:off x="4706951" y="2065325"/>
            <a:ext cx="1144588" cy="1143000"/>
          </a:xfrm>
          <a:prstGeom prst="ellipse">
            <a:avLst/>
          </a:prstGeom>
          <a:gradFill rotWithShape="1">
            <a:gsLst>
              <a:gs pos="0">
                <a:srgbClr val="90A8B0">
                  <a:gamma/>
                  <a:shade val="26275"/>
                  <a:invGamma/>
                  <a:alpha val="89999"/>
                </a:srgbClr>
              </a:gs>
              <a:gs pos="50000">
                <a:srgbClr val="90A8B0">
                  <a:alpha val="45000"/>
                </a:srgbClr>
              </a:gs>
              <a:gs pos="100000">
                <a:srgbClr val="90A8B0">
                  <a:gamma/>
                  <a:shade val="26275"/>
                  <a:invGamma/>
                  <a:alpha val="89999"/>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04" name="Freeform 22"/>
          <p:cNvSpPr>
            <a:spLocks/>
          </p:cNvSpPr>
          <p:nvPr/>
        </p:nvSpPr>
        <p:spPr bwMode="gray">
          <a:xfrm>
            <a:off x="4826014" y="2089137"/>
            <a:ext cx="898525" cy="395288"/>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0A8B0">
                  <a:alpha val="17998"/>
                </a:srgbClr>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05" name="Text Box 23"/>
          <p:cNvSpPr txBox="1">
            <a:spLocks noChangeArrowheads="1"/>
          </p:cNvSpPr>
          <p:nvPr/>
        </p:nvSpPr>
        <p:spPr bwMode="auto">
          <a:xfrm>
            <a:off x="1013384" y="3442014"/>
            <a:ext cx="955675" cy="369332"/>
          </a:xfrm>
          <a:prstGeom prst="rect">
            <a:avLst/>
          </a:prstGeom>
          <a:noFill/>
          <a:ln w="9525" algn="ctr">
            <a:noFill/>
            <a:miter lim="800000"/>
            <a:headEnd/>
            <a:tailEnd/>
          </a:ln>
        </p:spPr>
        <p:txBody>
          <a:bodyPr>
            <a:spAutoFit/>
          </a:bodyPr>
          <a:lstStyle/>
          <a:p>
            <a:pPr algn="ctr" eaLnBrk="0" hangingPunct="0">
              <a:spcBef>
                <a:spcPct val="50000"/>
              </a:spcBef>
            </a:pPr>
            <a:r>
              <a:rPr lang="zh-CN" altLang="en-US" b="1" dirty="0" smtClean="0">
                <a:latin typeface="微软雅黑" pitchFamily="34" charset="-122"/>
                <a:ea typeface="微软雅黑" pitchFamily="34" charset="-122"/>
              </a:rPr>
              <a:t>低危</a:t>
            </a:r>
            <a:endParaRPr lang="en-US" altLang="zh-CN" b="1" dirty="0">
              <a:latin typeface="微软雅黑" pitchFamily="34" charset="-122"/>
              <a:ea typeface="微软雅黑" pitchFamily="34" charset="-122"/>
            </a:endParaRPr>
          </a:p>
        </p:txBody>
      </p:sp>
      <p:sp>
        <p:nvSpPr>
          <p:cNvPr id="106" name="Text Box 24"/>
          <p:cNvSpPr txBox="1">
            <a:spLocks noChangeArrowheads="1"/>
          </p:cNvSpPr>
          <p:nvPr/>
        </p:nvSpPr>
        <p:spPr bwMode="auto">
          <a:xfrm>
            <a:off x="2851709" y="2937189"/>
            <a:ext cx="955675" cy="369332"/>
          </a:xfrm>
          <a:prstGeom prst="rect">
            <a:avLst/>
          </a:prstGeom>
          <a:noFill/>
          <a:ln w="9525" algn="ctr">
            <a:noFill/>
            <a:miter lim="800000"/>
            <a:headEnd/>
            <a:tailEnd/>
          </a:ln>
        </p:spPr>
        <p:txBody>
          <a:bodyPr>
            <a:spAutoFit/>
          </a:bodyPr>
          <a:lstStyle/>
          <a:p>
            <a:pPr algn="ctr" eaLnBrk="0" hangingPunct="0">
              <a:spcBef>
                <a:spcPct val="50000"/>
              </a:spcBef>
            </a:pPr>
            <a:r>
              <a:rPr lang="zh-CN" altLang="en-US" b="1" dirty="0" smtClean="0">
                <a:latin typeface="微软雅黑" pitchFamily="34" charset="-122"/>
                <a:ea typeface="微软雅黑" pitchFamily="34" charset="-122"/>
              </a:rPr>
              <a:t>中危</a:t>
            </a:r>
            <a:endParaRPr lang="en-US" altLang="zh-CN" b="1" dirty="0">
              <a:latin typeface="微软雅黑" pitchFamily="34" charset="-122"/>
              <a:ea typeface="微软雅黑" pitchFamily="34" charset="-122"/>
            </a:endParaRPr>
          </a:p>
        </p:txBody>
      </p:sp>
      <p:sp>
        <p:nvSpPr>
          <p:cNvPr id="107" name="Text Box 25"/>
          <p:cNvSpPr txBox="1">
            <a:spLocks noChangeArrowheads="1"/>
          </p:cNvSpPr>
          <p:nvPr/>
        </p:nvSpPr>
        <p:spPr bwMode="auto">
          <a:xfrm>
            <a:off x="4777346" y="2440302"/>
            <a:ext cx="955675" cy="369332"/>
          </a:xfrm>
          <a:prstGeom prst="rect">
            <a:avLst/>
          </a:prstGeom>
          <a:noFill/>
          <a:ln w="9525" algn="ctr">
            <a:noFill/>
            <a:miter lim="800000"/>
            <a:headEnd/>
            <a:tailEnd/>
          </a:ln>
        </p:spPr>
        <p:txBody>
          <a:bodyPr>
            <a:spAutoFit/>
          </a:bodyPr>
          <a:lstStyle/>
          <a:p>
            <a:pPr algn="ctr" eaLnBrk="0" hangingPunct="0">
              <a:spcBef>
                <a:spcPct val="50000"/>
              </a:spcBef>
            </a:pPr>
            <a:r>
              <a:rPr lang="zh-CN" altLang="en-US" b="1" dirty="0" smtClean="0">
                <a:latin typeface="微软雅黑" pitchFamily="34" charset="-122"/>
                <a:ea typeface="微软雅黑" pitchFamily="34" charset="-122"/>
              </a:rPr>
              <a:t>高危</a:t>
            </a:r>
            <a:endParaRPr lang="en-US" altLang="zh-CN" b="1" dirty="0">
              <a:latin typeface="微软雅黑" pitchFamily="34" charset="-122"/>
              <a:ea typeface="微软雅黑" pitchFamily="34" charset="-122"/>
            </a:endParaRPr>
          </a:p>
        </p:txBody>
      </p:sp>
      <p:sp>
        <p:nvSpPr>
          <p:cNvPr id="108" name="Text Box 27"/>
          <p:cNvSpPr txBox="1">
            <a:spLocks noChangeArrowheads="1"/>
          </p:cNvSpPr>
          <p:nvPr/>
        </p:nvSpPr>
        <p:spPr bwMode="black">
          <a:xfrm>
            <a:off x="2857488" y="4232044"/>
            <a:ext cx="1741487" cy="735266"/>
          </a:xfrm>
          <a:prstGeom prst="rect">
            <a:avLst/>
          </a:prstGeom>
          <a:noFill/>
          <a:ln w="9525">
            <a:noFill/>
            <a:miter lim="800000"/>
            <a:headEnd/>
            <a:tailEnd/>
          </a:ln>
        </p:spPr>
        <p:txBody>
          <a:bodyPr>
            <a:spAutoFit/>
          </a:bodyPr>
          <a:lstStyle/>
          <a:p>
            <a:pPr marL="173038" lvl="0" indent="-173038">
              <a:buFont typeface="Arial" pitchFamily="34" charset="0"/>
              <a:buChar char="•"/>
            </a:pPr>
            <a:r>
              <a:rPr lang="en-US" altLang="zh-CN" sz="1400" b="1" dirty="0" smtClean="0">
                <a:solidFill>
                  <a:prstClr val="black"/>
                </a:solidFill>
                <a:latin typeface="微软雅黑" pitchFamily="34" charset="-122"/>
                <a:ea typeface="微软雅黑" pitchFamily="34" charset="-122"/>
              </a:rPr>
              <a:t>10 </a:t>
            </a:r>
            <a:r>
              <a:rPr lang="zh-CN" altLang="en-US" sz="1400" b="1" dirty="0" smtClean="0">
                <a:solidFill>
                  <a:prstClr val="black"/>
                </a:solidFill>
                <a:latin typeface="微软雅黑" pitchFamily="34" charset="-122"/>
                <a:ea typeface="微软雅黑" pitchFamily="34" charset="-122"/>
              </a:rPr>
              <a:t>年冠心病风险性</a:t>
            </a:r>
            <a:r>
              <a:rPr lang="en-US" altLang="zh-CN" sz="1400" b="1" dirty="0" smtClean="0">
                <a:solidFill>
                  <a:prstClr val="black"/>
                </a:solidFill>
                <a:latin typeface="微软雅黑" pitchFamily="34" charset="-122"/>
                <a:ea typeface="微软雅黑" pitchFamily="34" charset="-122"/>
              </a:rPr>
              <a:t>&lt;10</a:t>
            </a:r>
            <a:r>
              <a:rPr lang="zh-CN" altLang="en-US" sz="1400" b="1" dirty="0" smtClean="0">
                <a:solidFill>
                  <a:prstClr val="black"/>
                </a:solidFill>
                <a:latin typeface="微软雅黑" pitchFamily="34" charset="-122"/>
                <a:ea typeface="微软雅黑" pitchFamily="34" charset="-122"/>
              </a:rPr>
              <a:t>％</a:t>
            </a:r>
            <a:endParaRPr lang="en-US" altLang="zh-CN" sz="1400" b="1" dirty="0" smtClean="0">
              <a:solidFill>
                <a:prstClr val="black"/>
              </a:solidFill>
              <a:latin typeface="微软雅黑" pitchFamily="34" charset="-122"/>
              <a:ea typeface="微软雅黑" pitchFamily="34" charset="-122"/>
            </a:endParaRPr>
          </a:p>
          <a:p>
            <a:pPr marL="120650" indent="-120650" algn="l">
              <a:lnSpc>
                <a:spcPct val="60000"/>
              </a:lnSpc>
              <a:spcBef>
                <a:spcPct val="50000"/>
              </a:spcBef>
              <a:buClr>
                <a:srgbClr val="1C1C1C"/>
              </a:buClr>
            </a:pPr>
            <a:endParaRPr lang="zh-CN" altLang="en-US" sz="1200" dirty="0">
              <a:solidFill>
                <a:srgbClr val="333333"/>
              </a:solidFill>
              <a:latin typeface="微软雅黑" pitchFamily="34" charset="-122"/>
              <a:ea typeface="微软雅黑" pitchFamily="34" charset="-122"/>
            </a:endParaRPr>
          </a:p>
        </p:txBody>
      </p:sp>
      <p:sp>
        <p:nvSpPr>
          <p:cNvPr id="109" name="Text Box 28"/>
          <p:cNvSpPr txBox="1">
            <a:spLocks noChangeArrowheads="1"/>
          </p:cNvSpPr>
          <p:nvPr/>
        </p:nvSpPr>
        <p:spPr bwMode="black">
          <a:xfrm>
            <a:off x="4595825" y="3825862"/>
            <a:ext cx="2071702" cy="2339102"/>
          </a:xfrm>
          <a:prstGeom prst="rect">
            <a:avLst/>
          </a:prstGeom>
          <a:noFill/>
          <a:ln w="9525">
            <a:noFill/>
            <a:miter lim="800000"/>
            <a:headEnd/>
            <a:tailEnd/>
          </a:ln>
        </p:spPr>
        <p:txBody>
          <a:bodyPr wrap="square">
            <a:spAutoFit/>
          </a:bodyPr>
          <a:lstStyle/>
          <a:p>
            <a:pPr marL="173038" indent="-173038">
              <a:spcBef>
                <a:spcPts val="600"/>
              </a:spcBef>
              <a:buFont typeface="Arial" pitchFamily="34" charset="0"/>
              <a:buChar char="•"/>
            </a:pPr>
            <a:r>
              <a:rPr lang="zh-CN" altLang="en-US" sz="1400" b="1" dirty="0" smtClean="0">
                <a:solidFill>
                  <a:prstClr val="black"/>
                </a:solidFill>
                <a:latin typeface="微软雅黑" pitchFamily="34" charset="-122"/>
                <a:ea typeface="微软雅黑" pitchFamily="34" charset="-122"/>
              </a:rPr>
              <a:t>糖尿病伴</a:t>
            </a:r>
            <a:r>
              <a:rPr lang="en-US" altLang="zh-CN" sz="1400" b="1" dirty="0" smtClean="0">
                <a:solidFill>
                  <a:prstClr val="black"/>
                </a:solidFill>
                <a:latin typeface="微软雅黑" pitchFamily="34" charset="-122"/>
                <a:ea typeface="微软雅黑" pitchFamily="34" charset="-122"/>
              </a:rPr>
              <a:t>0-1 </a:t>
            </a:r>
            <a:r>
              <a:rPr lang="zh-CN" altLang="en-US" sz="1400" b="1" dirty="0" smtClean="0">
                <a:solidFill>
                  <a:prstClr val="black"/>
                </a:solidFill>
                <a:latin typeface="微软雅黑" pitchFamily="34" charset="-122"/>
                <a:ea typeface="微软雅黑" pitchFamily="34" charset="-122"/>
              </a:rPr>
              <a:t>个</a:t>
            </a:r>
            <a:r>
              <a:rPr lang="en-US" altLang="zh-CN" sz="1400" b="1" dirty="0" smtClean="0">
                <a:solidFill>
                  <a:prstClr val="black"/>
                </a:solidFill>
                <a:latin typeface="微软雅黑" pitchFamily="34" charset="-122"/>
                <a:ea typeface="微软雅黑" pitchFamily="34" charset="-122"/>
              </a:rPr>
              <a:t>ASCVD </a:t>
            </a:r>
            <a:r>
              <a:rPr lang="zh-CN" altLang="en-US" sz="1400" b="1" dirty="0" smtClean="0">
                <a:solidFill>
                  <a:prstClr val="black"/>
                </a:solidFill>
                <a:latin typeface="微软雅黑" pitchFamily="34" charset="-122"/>
                <a:ea typeface="微软雅黑" pitchFamily="34" charset="-122"/>
              </a:rPr>
              <a:t>主要危险因素</a:t>
            </a:r>
            <a:endParaRPr lang="en-US" altLang="zh-CN" sz="1400" b="1" dirty="0" smtClean="0">
              <a:solidFill>
                <a:prstClr val="black"/>
              </a:solidFill>
              <a:latin typeface="微软雅黑" pitchFamily="34" charset="-122"/>
              <a:ea typeface="微软雅黑" pitchFamily="34" charset="-122"/>
            </a:endParaRPr>
          </a:p>
          <a:p>
            <a:pPr marL="173038" indent="-173038">
              <a:spcBef>
                <a:spcPts val="600"/>
              </a:spcBef>
              <a:buFont typeface="Arial" pitchFamily="34" charset="0"/>
              <a:buChar char="•"/>
            </a:pPr>
            <a:r>
              <a:rPr lang="en-US" altLang="zh-CN" sz="1400" b="1" dirty="0" smtClean="0">
                <a:solidFill>
                  <a:prstClr val="black"/>
                </a:solidFill>
                <a:latin typeface="微软雅黑" pitchFamily="34" charset="-122"/>
                <a:ea typeface="微软雅黑" pitchFamily="34" charset="-122"/>
              </a:rPr>
              <a:t>CKD3 </a:t>
            </a:r>
            <a:r>
              <a:rPr lang="zh-CN" altLang="en-US" sz="1400" b="1" dirty="0" smtClean="0">
                <a:solidFill>
                  <a:prstClr val="black"/>
                </a:solidFill>
                <a:latin typeface="微软雅黑" pitchFamily="34" charset="-122"/>
                <a:ea typeface="微软雅黑" pitchFamily="34" charset="-122"/>
              </a:rPr>
              <a:t>或</a:t>
            </a:r>
            <a:r>
              <a:rPr lang="en-US" altLang="zh-CN" sz="1400" b="1" dirty="0" smtClean="0">
                <a:solidFill>
                  <a:prstClr val="black"/>
                </a:solidFill>
                <a:latin typeface="微软雅黑" pitchFamily="34" charset="-122"/>
                <a:ea typeface="微软雅黑" pitchFamily="34" charset="-122"/>
              </a:rPr>
              <a:t>4 </a:t>
            </a:r>
            <a:r>
              <a:rPr lang="zh-CN" altLang="en-US" sz="1400" b="1" dirty="0" smtClean="0">
                <a:solidFill>
                  <a:prstClr val="black"/>
                </a:solidFill>
                <a:latin typeface="微软雅黑" pitchFamily="34" charset="-122"/>
                <a:ea typeface="微软雅黑" pitchFamily="34" charset="-122"/>
              </a:rPr>
              <a:t>期</a:t>
            </a:r>
          </a:p>
          <a:p>
            <a:pPr marL="173038" indent="-173038">
              <a:spcBef>
                <a:spcPts val="600"/>
              </a:spcBef>
              <a:buFont typeface="Arial" pitchFamily="34" charset="0"/>
              <a:buChar char="•"/>
            </a:pPr>
            <a:r>
              <a:rPr lang="en-US" altLang="zh-CN" sz="1400" b="1" dirty="0" smtClean="0">
                <a:solidFill>
                  <a:prstClr val="black"/>
                </a:solidFill>
                <a:latin typeface="微软雅黑" pitchFamily="34" charset="-122"/>
                <a:ea typeface="微软雅黑" pitchFamily="34" charset="-122"/>
              </a:rPr>
              <a:t>LDL-C≥190mg/</a:t>
            </a:r>
            <a:r>
              <a:rPr lang="en-US" altLang="zh-CN" sz="1400" b="1" dirty="0" err="1" smtClean="0">
                <a:solidFill>
                  <a:prstClr val="black"/>
                </a:solidFill>
                <a:latin typeface="微软雅黑" pitchFamily="34" charset="-122"/>
                <a:ea typeface="微软雅黑" pitchFamily="34" charset="-122"/>
              </a:rPr>
              <a:t>dL</a:t>
            </a:r>
            <a:endParaRPr lang="en-US" altLang="zh-CN" sz="1400" b="1" dirty="0" smtClean="0">
              <a:solidFill>
                <a:prstClr val="black"/>
              </a:solidFill>
              <a:latin typeface="微软雅黑" pitchFamily="34" charset="-122"/>
              <a:ea typeface="微软雅黑" pitchFamily="34" charset="-122"/>
            </a:endParaRPr>
          </a:p>
          <a:p>
            <a:pPr marL="173038" indent="-173038">
              <a:spcBef>
                <a:spcPts val="600"/>
              </a:spcBef>
              <a:buFont typeface="Arial" pitchFamily="34" charset="0"/>
              <a:buChar char="•"/>
            </a:pPr>
            <a:r>
              <a:rPr lang="zh-CN" altLang="en-US" sz="1400" b="1" dirty="0" smtClean="0">
                <a:solidFill>
                  <a:prstClr val="black"/>
                </a:solidFill>
                <a:latin typeface="微软雅黑" pitchFamily="34" charset="-122"/>
                <a:ea typeface="微软雅黑" pitchFamily="34" charset="-122"/>
              </a:rPr>
              <a:t>同时存在≥</a:t>
            </a:r>
            <a:r>
              <a:rPr lang="en-US" altLang="zh-CN" sz="1400" b="1" dirty="0" smtClean="0">
                <a:solidFill>
                  <a:prstClr val="black"/>
                </a:solidFill>
                <a:latin typeface="微软雅黑" pitchFamily="34" charset="-122"/>
                <a:ea typeface="微软雅黑" pitchFamily="34" charset="-122"/>
              </a:rPr>
              <a:t>3 </a:t>
            </a:r>
            <a:r>
              <a:rPr lang="zh-CN" altLang="en-US" sz="1400" b="1" dirty="0" smtClean="0">
                <a:solidFill>
                  <a:prstClr val="black"/>
                </a:solidFill>
                <a:latin typeface="微软雅黑" pitchFamily="34" charset="-122"/>
                <a:ea typeface="微软雅黑" pitchFamily="34" charset="-122"/>
              </a:rPr>
              <a:t>个主要</a:t>
            </a:r>
            <a:r>
              <a:rPr lang="en-US" altLang="zh-CN" sz="1400" b="1" dirty="0" smtClean="0">
                <a:solidFill>
                  <a:prstClr val="black"/>
                </a:solidFill>
                <a:latin typeface="微软雅黑" pitchFamily="34" charset="-122"/>
                <a:ea typeface="微软雅黑" pitchFamily="34" charset="-122"/>
              </a:rPr>
              <a:t>ASCVD </a:t>
            </a:r>
            <a:r>
              <a:rPr lang="zh-CN" altLang="en-US" sz="1400" b="1" dirty="0" smtClean="0">
                <a:solidFill>
                  <a:prstClr val="black"/>
                </a:solidFill>
                <a:latin typeface="微软雅黑" pitchFamily="34" charset="-122"/>
                <a:ea typeface="微软雅黑" pitchFamily="34" charset="-122"/>
              </a:rPr>
              <a:t>危险因素</a:t>
            </a:r>
            <a:endParaRPr lang="en-US" altLang="zh-CN" sz="1400" b="1" dirty="0" smtClean="0">
              <a:solidFill>
                <a:prstClr val="black"/>
              </a:solidFill>
              <a:latin typeface="微软雅黑" pitchFamily="34" charset="-122"/>
              <a:ea typeface="微软雅黑" pitchFamily="34" charset="-122"/>
            </a:endParaRPr>
          </a:p>
          <a:p>
            <a:pPr marL="173038" indent="-173038">
              <a:spcBef>
                <a:spcPts val="600"/>
              </a:spcBef>
              <a:buFont typeface="Arial" pitchFamily="34" charset="0"/>
              <a:buChar char="•"/>
            </a:pPr>
            <a:r>
              <a:rPr lang="en-US" altLang="zh-CN" sz="1400" b="1" dirty="0" smtClean="0">
                <a:solidFill>
                  <a:prstClr val="black"/>
                </a:solidFill>
                <a:latin typeface="微软雅黑" pitchFamily="34" charset="-122"/>
                <a:ea typeface="微软雅黑" pitchFamily="34" charset="-122"/>
              </a:rPr>
              <a:t>10 </a:t>
            </a:r>
            <a:r>
              <a:rPr lang="zh-CN" altLang="en-US" sz="1400" b="1" dirty="0" smtClean="0">
                <a:solidFill>
                  <a:prstClr val="black"/>
                </a:solidFill>
                <a:latin typeface="微软雅黑" pitchFamily="34" charset="-122"/>
                <a:ea typeface="微软雅黑" pitchFamily="34" charset="-122"/>
              </a:rPr>
              <a:t>年冠心病风险性≥</a:t>
            </a:r>
            <a:r>
              <a:rPr lang="en-US" altLang="zh-CN" sz="1400" b="1" dirty="0" smtClean="0">
                <a:solidFill>
                  <a:prstClr val="black"/>
                </a:solidFill>
                <a:latin typeface="微软雅黑" pitchFamily="34" charset="-122"/>
                <a:ea typeface="微软雅黑" pitchFamily="34" charset="-122"/>
              </a:rPr>
              <a:t>10</a:t>
            </a:r>
            <a:r>
              <a:rPr lang="zh-CN" altLang="en-US" sz="1400" b="1" dirty="0" smtClean="0">
                <a:solidFill>
                  <a:prstClr val="black"/>
                </a:solidFill>
                <a:latin typeface="微软雅黑" pitchFamily="34" charset="-122"/>
                <a:ea typeface="微软雅黑" pitchFamily="34" charset="-122"/>
              </a:rPr>
              <a:t>％</a:t>
            </a:r>
            <a:endParaRPr lang="en-US" altLang="zh-CN" sz="1400" b="1" dirty="0" smtClean="0">
              <a:solidFill>
                <a:prstClr val="black"/>
              </a:solidFill>
              <a:latin typeface="微软雅黑" pitchFamily="34" charset="-122"/>
              <a:ea typeface="微软雅黑" pitchFamily="34" charset="-122"/>
            </a:endParaRPr>
          </a:p>
        </p:txBody>
      </p:sp>
      <p:grpSp>
        <p:nvGrpSpPr>
          <p:cNvPr id="3" name="Group 29"/>
          <p:cNvGrpSpPr>
            <a:grpSpLocks/>
          </p:cNvGrpSpPr>
          <p:nvPr/>
        </p:nvGrpSpPr>
        <p:grpSpPr bwMode="auto">
          <a:xfrm rot="-1297425" flipH="1" flipV="1">
            <a:off x="1009664" y="3894125"/>
            <a:ext cx="1062037" cy="254000"/>
            <a:chOff x="2532" y="1051"/>
            <a:chExt cx="893" cy="246"/>
          </a:xfrm>
        </p:grpSpPr>
        <p:grpSp>
          <p:nvGrpSpPr>
            <p:cNvPr id="4" name="Group 30"/>
            <p:cNvGrpSpPr>
              <a:grpSpLocks/>
            </p:cNvGrpSpPr>
            <p:nvPr/>
          </p:nvGrpSpPr>
          <p:grpSpPr bwMode="auto">
            <a:xfrm>
              <a:off x="2528" y="1060"/>
              <a:ext cx="742" cy="186"/>
              <a:chOff x="1565" y="2568"/>
              <a:chExt cx="1118" cy="279"/>
            </a:xfrm>
          </p:grpSpPr>
          <p:sp>
            <p:nvSpPr>
              <p:cNvPr id="117" name="AutoShape 31"/>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8" name="AutoShape 32"/>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9" name="AutoShape 33"/>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0" name="AutoShape 34"/>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nvGrpSpPr>
            <p:cNvPr id="5" name="Group 35"/>
            <p:cNvGrpSpPr>
              <a:grpSpLocks/>
            </p:cNvGrpSpPr>
            <p:nvPr/>
          </p:nvGrpSpPr>
          <p:grpSpPr bwMode="auto">
            <a:xfrm rot="1353540">
              <a:off x="2680" y="1110"/>
              <a:ext cx="742" cy="186"/>
              <a:chOff x="1565" y="2568"/>
              <a:chExt cx="1118" cy="279"/>
            </a:xfrm>
          </p:grpSpPr>
          <p:sp>
            <p:nvSpPr>
              <p:cNvPr id="113" name="AutoShape 36"/>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4" name="AutoShape 37"/>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5" name="AutoShape 38"/>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6" name="AutoShape 39"/>
              <p:cNvSpPr>
                <a:spLocks noChangeArrowheads="1"/>
              </p:cNvSpPr>
              <p:nvPr/>
            </p:nvSpPr>
            <p:spPr bwMode="white">
              <a:xfrm rot="6906312">
                <a:off x="2161" y="2326"/>
                <a:ext cx="227" cy="816"/>
              </a:xfrm>
              <a:prstGeom prst="moon">
                <a:avLst>
                  <a:gd name="adj" fmla="val 49773"/>
                </a:avLst>
              </a:prstGeom>
              <a:solidFill>
                <a:srgbClr val="FFFFFF">
                  <a:alpha val="0"/>
                </a:srgbClr>
              </a:solidFill>
              <a:ln w="9525">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grpSp>
        <p:nvGrpSpPr>
          <p:cNvPr id="6" name="Group 40"/>
          <p:cNvGrpSpPr>
            <a:grpSpLocks/>
          </p:cNvGrpSpPr>
          <p:nvPr/>
        </p:nvGrpSpPr>
        <p:grpSpPr bwMode="auto">
          <a:xfrm rot="-1297425" flipH="1" flipV="1">
            <a:off x="2900376" y="3419462"/>
            <a:ext cx="1062038" cy="254000"/>
            <a:chOff x="2532" y="1051"/>
            <a:chExt cx="893" cy="246"/>
          </a:xfrm>
        </p:grpSpPr>
        <p:grpSp>
          <p:nvGrpSpPr>
            <p:cNvPr id="7" name="Group 41"/>
            <p:cNvGrpSpPr>
              <a:grpSpLocks/>
            </p:cNvGrpSpPr>
            <p:nvPr/>
          </p:nvGrpSpPr>
          <p:grpSpPr bwMode="auto">
            <a:xfrm>
              <a:off x="2528" y="1060"/>
              <a:ext cx="742" cy="186"/>
              <a:chOff x="1565" y="2568"/>
              <a:chExt cx="1118" cy="279"/>
            </a:xfrm>
          </p:grpSpPr>
          <p:sp>
            <p:nvSpPr>
              <p:cNvPr id="128" name="AutoShape 42"/>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29" name="AutoShape 43"/>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30" name="AutoShape 44"/>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31" name="AutoShape 45"/>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grpSp>
        <p:grpSp>
          <p:nvGrpSpPr>
            <p:cNvPr id="8" name="Group 46"/>
            <p:cNvGrpSpPr>
              <a:grpSpLocks/>
            </p:cNvGrpSpPr>
            <p:nvPr/>
          </p:nvGrpSpPr>
          <p:grpSpPr bwMode="auto">
            <a:xfrm rot="1353540">
              <a:off x="2680" y="1110"/>
              <a:ext cx="742" cy="186"/>
              <a:chOff x="1565" y="2568"/>
              <a:chExt cx="1118" cy="279"/>
            </a:xfrm>
          </p:grpSpPr>
          <p:sp>
            <p:nvSpPr>
              <p:cNvPr id="124" name="AutoShape 47"/>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25" name="AutoShape 48"/>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26" name="AutoShape 49"/>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27" name="AutoShape 50"/>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grpSp>
      </p:grpSp>
      <p:grpSp>
        <p:nvGrpSpPr>
          <p:cNvPr id="9" name="Group 51"/>
          <p:cNvGrpSpPr>
            <a:grpSpLocks/>
          </p:cNvGrpSpPr>
          <p:nvPr/>
        </p:nvGrpSpPr>
        <p:grpSpPr bwMode="auto">
          <a:xfrm rot="-1297425" flipH="1" flipV="1">
            <a:off x="4749814" y="2916225"/>
            <a:ext cx="1062037" cy="254000"/>
            <a:chOff x="2532" y="1051"/>
            <a:chExt cx="893" cy="246"/>
          </a:xfrm>
        </p:grpSpPr>
        <p:grpSp>
          <p:nvGrpSpPr>
            <p:cNvPr id="10" name="Group 52"/>
            <p:cNvGrpSpPr>
              <a:grpSpLocks/>
            </p:cNvGrpSpPr>
            <p:nvPr/>
          </p:nvGrpSpPr>
          <p:grpSpPr bwMode="auto">
            <a:xfrm>
              <a:off x="2528" y="1060"/>
              <a:ext cx="742" cy="186"/>
              <a:chOff x="1565" y="2568"/>
              <a:chExt cx="1118" cy="279"/>
            </a:xfrm>
          </p:grpSpPr>
          <p:sp>
            <p:nvSpPr>
              <p:cNvPr id="139" name="AutoShape 53"/>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40" name="AutoShape 54"/>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41" name="AutoShape 55"/>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42" name="AutoShape 56"/>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grpSp>
        <p:grpSp>
          <p:nvGrpSpPr>
            <p:cNvPr id="11" name="Group 57"/>
            <p:cNvGrpSpPr>
              <a:grpSpLocks/>
            </p:cNvGrpSpPr>
            <p:nvPr/>
          </p:nvGrpSpPr>
          <p:grpSpPr bwMode="auto">
            <a:xfrm rot="1353540">
              <a:off x="2680" y="1110"/>
              <a:ext cx="742" cy="186"/>
              <a:chOff x="1565" y="2568"/>
              <a:chExt cx="1118" cy="279"/>
            </a:xfrm>
          </p:grpSpPr>
          <p:sp>
            <p:nvSpPr>
              <p:cNvPr id="135" name="AutoShape 58"/>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36" name="AutoShape 59"/>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37" name="AutoShape 60"/>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38" name="AutoShape 61"/>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grpSp>
      </p:grpSp>
      <p:sp>
        <p:nvSpPr>
          <p:cNvPr id="143" name="Rectangle 63"/>
          <p:cNvSpPr>
            <a:spLocks noChangeArrowheads="1"/>
          </p:cNvSpPr>
          <p:nvPr/>
        </p:nvSpPr>
        <p:spPr bwMode="gray">
          <a:xfrm>
            <a:off x="6484951" y="2998775"/>
            <a:ext cx="1835150" cy="431800"/>
          </a:xfrm>
          <a:prstGeom prst="rect">
            <a:avLst/>
          </a:prstGeom>
          <a:gradFill rotWithShape="1">
            <a:gsLst>
              <a:gs pos="0">
                <a:srgbClr val="438ACB"/>
              </a:gs>
              <a:gs pos="100000">
                <a:srgbClr val="438ACB">
                  <a:gamma/>
                  <a:tint val="0"/>
                  <a:invGamma/>
                </a:srgbClr>
              </a:gs>
            </a:gsLst>
            <a:lin ang="54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4" name="AutoShape 64"/>
          <p:cNvSpPr>
            <a:spLocks noChangeArrowheads="1"/>
          </p:cNvSpPr>
          <p:nvPr/>
        </p:nvSpPr>
        <p:spPr bwMode="gray">
          <a:xfrm flipH="1">
            <a:off x="5872176" y="2343137"/>
            <a:ext cx="2438400" cy="657225"/>
          </a:xfrm>
          <a:prstGeom prst="parallelogram">
            <a:avLst>
              <a:gd name="adj" fmla="val 92256"/>
            </a:avLst>
          </a:prstGeom>
          <a:gradFill rotWithShape="1">
            <a:gsLst>
              <a:gs pos="0">
                <a:srgbClr val="438ACB"/>
              </a:gs>
              <a:gs pos="100000">
                <a:srgbClr val="438ACB">
                  <a:gamma/>
                  <a:tint val="53725"/>
                  <a:invGamma/>
                </a:srgbClr>
              </a:gs>
            </a:gsLst>
            <a:lin ang="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5" name="Freeform 65"/>
          <p:cNvSpPr>
            <a:spLocks/>
          </p:cNvSpPr>
          <p:nvPr/>
        </p:nvSpPr>
        <p:spPr bwMode="gray">
          <a:xfrm>
            <a:off x="5869001" y="2338375"/>
            <a:ext cx="615950" cy="1163637"/>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rgbClr val="438ACB">
                  <a:gamma/>
                  <a:shade val="46275"/>
                  <a:invGamma/>
                </a:srgbClr>
              </a:gs>
              <a:gs pos="100000">
                <a:srgbClr val="438ACB"/>
              </a:gs>
            </a:gsLst>
            <a:lin ang="2700000" scaled="1"/>
          </a:grad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pic>
        <p:nvPicPr>
          <p:cNvPr id="146" name="Picture 66" descr="light_shadow"/>
          <p:cNvPicPr>
            <a:picLocks noChangeAspect="1" noChangeArrowheads="1"/>
          </p:cNvPicPr>
          <p:nvPr/>
        </p:nvPicPr>
        <p:blipFill>
          <a:blip r:embed="rId2" cstate="screen">
            <a:lum bright="-76000" contrast="-4000"/>
            <a:grayscl/>
          </a:blip>
          <a:srcRect/>
          <a:stretch>
            <a:fillRect/>
          </a:stretch>
        </p:blipFill>
        <p:spPr bwMode="gray">
          <a:xfrm>
            <a:off x="6629414" y="2532050"/>
            <a:ext cx="1008062" cy="280987"/>
          </a:xfrm>
          <a:prstGeom prst="rect">
            <a:avLst/>
          </a:prstGeom>
          <a:noFill/>
          <a:ln w="9525">
            <a:noFill/>
            <a:miter lim="800000"/>
            <a:headEnd/>
            <a:tailEnd/>
          </a:ln>
        </p:spPr>
      </p:pic>
      <p:pic>
        <p:nvPicPr>
          <p:cNvPr id="147" name="Picture 67" descr="circuler_1"/>
          <p:cNvPicPr>
            <a:picLocks noChangeAspect="1" noChangeArrowheads="1"/>
          </p:cNvPicPr>
          <p:nvPr/>
        </p:nvPicPr>
        <p:blipFill>
          <a:blip r:embed="rId3" cstate="screen"/>
          <a:srcRect/>
          <a:stretch>
            <a:fillRect/>
          </a:stretch>
        </p:blipFill>
        <p:spPr bwMode="gray">
          <a:xfrm>
            <a:off x="6542101" y="1571612"/>
            <a:ext cx="1152525" cy="1139825"/>
          </a:xfrm>
          <a:prstGeom prst="rect">
            <a:avLst/>
          </a:prstGeom>
          <a:noFill/>
          <a:ln w="9525">
            <a:noFill/>
            <a:miter lim="800000"/>
            <a:headEnd/>
            <a:tailEnd/>
          </a:ln>
        </p:spPr>
      </p:pic>
      <p:sp>
        <p:nvSpPr>
          <p:cNvPr id="148" name="Oval 68"/>
          <p:cNvSpPr>
            <a:spLocks noChangeArrowheads="1"/>
          </p:cNvSpPr>
          <p:nvPr/>
        </p:nvSpPr>
        <p:spPr bwMode="gray">
          <a:xfrm>
            <a:off x="6542101" y="1571612"/>
            <a:ext cx="1144588" cy="1143000"/>
          </a:xfrm>
          <a:prstGeom prst="ellipse">
            <a:avLst/>
          </a:prstGeom>
          <a:gradFill rotWithShape="1">
            <a:gsLst>
              <a:gs pos="0">
                <a:srgbClr val="438ACB">
                  <a:gamma/>
                  <a:shade val="26275"/>
                  <a:invGamma/>
                  <a:alpha val="89999"/>
                </a:srgbClr>
              </a:gs>
              <a:gs pos="50000">
                <a:srgbClr val="438ACB">
                  <a:alpha val="45000"/>
                </a:srgbClr>
              </a:gs>
              <a:gs pos="100000">
                <a:srgbClr val="438ACB">
                  <a:gamma/>
                  <a:shade val="26275"/>
                  <a:invGamma/>
                  <a:alpha val="89999"/>
                </a:srgbClr>
              </a:gs>
            </a:gsLst>
            <a:lin ang="5400000" scaled="1"/>
          </a:gra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49" name="Freeform 69"/>
          <p:cNvSpPr>
            <a:spLocks/>
          </p:cNvSpPr>
          <p:nvPr/>
        </p:nvSpPr>
        <p:spPr bwMode="gray">
          <a:xfrm>
            <a:off x="6661164" y="1595425"/>
            <a:ext cx="898525" cy="395287"/>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38ACB">
                  <a:alpha val="17998"/>
                </a:srgbClr>
              </a:gs>
            </a:gsLst>
            <a:lin ang="5400000" scaled="1"/>
          </a:gradFill>
          <a:ln w="0">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0" name="Text Box 70"/>
          <p:cNvSpPr txBox="1">
            <a:spLocks noChangeArrowheads="1"/>
          </p:cNvSpPr>
          <p:nvPr/>
        </p:nvSpPr>
        <p:spPr bwMode="auto">
          <a:xfrm>
            <a:off x="6612496" y="1946589"/>
            <a:ext cx="955675" cy="369332"/>
          </a:xfrm>
          <a:prstGeom prst="rect">
            <a:avLst/>
          </a:prstGeom>
          <a:noFill/>
          <a:ln w="9525" algn="ctr">
            <a:noFill/>
            <a:miter lim="800000"/>
            <a:headEnd/>
            <a:tailEnd/>
          </a:ln>
        </p:spPr>
        <p:txBody>
          <a:bodyPr>
            <a:spAutoFit/>
          </a:bodyPr>
          <a:lstStyle/>
          <a:p>
            <a:pPr algn="ctr" eaLnBrk="0" hangingPunct="0">
              <a:spcBef>
                <a:spcPct val="50000"/>
              </a:spcBef>
            </a:pPr>
            <a:r>
              <a:rPr lang="zh-CN" altLang="en-US" b="1" dirty="0" smtClean="0">
                <a:latin typeface="微软雅黑" pitchFamily="34" charset="-122"/>
                <a:ea typeface="微软雅黑" pitchFamily="34" charset="-122"/>
              </a:rPr>
              <a:t>极高危</a:t>
            </a:r>
            <a:endParaRPr lang="en-US" altLang="zh-CN" b="1" dirty="0">
              <a:latin typeface="微软雅黑" pitchFamily="34" charset="-122"/>
              <a:ea typeface="微软雅黑" pitchFamily="34" charset="-122"/>
            </a:endParaRPr>
          </a:p>
        </p:txBody>
      </p:sp>
      <p:sp>
        <p:nvSpPr>
          <p:cNvPr id="151" name="Text Box 71"/>
          <p:cNvSpPr txBox="1">
            <a:spLocks noChangeArrowheads="1"/>
          </p:cNvSpPr>
          <p:nvPr/>
        </p:nvSpPr>
        <p:spPr bwMode="black">
          <a:xfrm>
            <a:off x="6532358" y="3332150"/>
            <a:ext cx="1762125" cy="1184940"/>
          </a:xfrm>
          <a:prstGeom prst="rect">
            <a:avLst/>
          </a:prstGeom>
          <a:noFill/>
          <a:ln w="9525">
            <a:noFill/>
            <a:miter lim="800000"/>
            <a:headEnd/>
            <a:tailEnd/>
          </a:ln>
        </p:spPr>
        <p:txBody>
          <a:bodyPr>
            <a:spAutoFit/>
          </a:bodyPr>
          <a:lstStyle/>
          <a:p>
            <a:pPr marL="120650" lvl="0" indent="-120650">
              <a:spcBef>
                <a:spcPts val="1800"/>
              </a:spcBef>
              <a:buClr>
                <a:srgbClr val="1C1C1C"/>
              </a:buClr>
              <a:buFontTx/>
              <a:buChar char="•"/>
            </a:pPr>
            <a:r>
              <a:rPr lang="zh-CN" altLang="en-US" sz="1400" b="1" dirty="0" smtClean="0">
                <a:solidFill>
                  <a:prstClr val="black"/>
                </a:solidFill>
                <a:latin typeface="微软雅黑" pitchFamily="34" charset="-122"/>
                <a:ea typeface="微软雅黑" pitchFamily="34" charset="-122"/>
              </a:rPr>
              <a:t>确诊</a:t>
            </a:r>
            <a:r>
              <a:rPr lang="en-US" altLang="zh-CN" sz="1400" b="1" dirty="0" smtClean="0">
                <a:solidFill>
                  <a:prstClr val="black"/>
                </a:solidFill>
                <a:latin typeface="微软雅黑" pitchFamily="34" charset="-122"/>
                <a:ea typeface="微软雅黑" pitchFamily="34" charset="-122"/>
              </a:rPr>
              <a:t>ASCVD</a:t>
            </a:r>
          </a:p>
          <a:p>
            <a:pPr marL="120650" lvl="0" indent="-120650">
              <a:spcBef>
                <a:spcPts val="1800"/>
              </a:spcBef>
              <a:buClr>
                <a:srgbClr val="1C1C1C"/>
              </a:buClr>
              <a:buFontTx/>
              <a:buChar char="•"/>
            </a:pPr>
            <a:r>
              <a:rPr lang="zh-CN" altLang="en-US" sz="1400" b="1" dirty="0" smtClean="0">
                <a:solidFill>
                  <a:prstClr val="black"/>
                </a:solidFill>
                <a:latin typeface="微软雅黑" pitchFamily="34" charset="-122"/>
                <a:ea typeface="微软雅黑" pitchFamily="34" charset="-122"/>
              </a:rPr>
              <a:t>糖尿病伴≥</a:t>
            </a:r>
            <a:r>
              <a:rPr lang="en-US" altLang="zh-CN" sz="1400" b="1" dirty="0" smtClean="0">
                <a:solidFill>
                  <a:prstClr val="black"/>
                </a:solidFill>
                <a:latin typeface="微软雅黑" pitchFamily="34" charset="-122"/>
                <a:ea typeface="微软雅黑" pitchFamily="34" charset="-122"/>
              </a:rPr>
              <a:t>2 </a:t>
            </a:r>
            <a:r>
              <a:rPr lang="zh-CN" altLang="en-US" sz="1400" b="1" dirty="0" smtClean="0">
                <a:solidFill>
                  <a:prstClr val="black"/>
                </a:solidFill>
                <a:latin typeface="微软雅黑" pitchFamily="34" charset="-122"/>
                <a:ea typeface="微软雅黑" pitchFamily="34" charset="-122"/>
              </a:rPr>
              <a:t>个</a:t>
            </a:r>
            <a:r>
              <a:rPr lang="en-US" altLang="zh-CN" sz="1400" b="1" dirty="0" smtClean="0">
                <a:solidFill>
                  <a:prstClr val="black"/>
                </a:solidFill>
                <a:latin typeface="微软雅黑" pitchFamily="34" charset="-122"/>
                <a:ea typeface="微软雅黑" pitchFamily="34" charset="-122"/>
              </a:rPr>
              <a:t>ASCVD </a:t>
            </a:r>
            <a:r>
              <a:rPr lang="zh-CN" altLang="en-US" sz="1400" b="1" dirty="0" smtClean="0">
                <a:solidFill>
                  <a:prstClr val="black"/>
                </a:solidFill>
                <a:latin typeface="微软雅黑" pitchFamily="34" charset="-122"/>
                <a:ea typeface="微软雅黑" pitchFamily="34" charset="-122"/>
              </a:rPr>
              <a:t>主要危险因素或靶器官损害</a:t>
            </a:r>
            <a:endParaRPr lang="en-US" altLang="zh-CN" sz="1400" dirty="0">
              <a:solidFill>
                <a:prstClr val="black"/>
              </a:solidFill>
              <a:latin typeface="微软雅黑" pitchFamily="34" charset="-122"/>
              <a:ea typeface="微软雅黑" pitchFamily="34" charset="-122"/>
            </a:endParaRPr>
          </a:p>
        </p:txBody>
      </p:sp>
      <p:grpSp>
        <p:nvGrpSpPr>
          <p:cNvPr id="12" name="Group 72"/>
          <p:cNvGrpSpPr>
            <a:grpSpLocks/>
          </p:cNvGrpSpPr>
          <p:nvPr/>
        </p:nvGrpSpPr>
        <p:grpSpPr bwMode="auto">
          <a:xfrm rot="-1297425" flipH="1" flipV="1">
            <a:off x="6584964" y="2422512"/>
            <a:ext cx="1062037" cy="254000"/>
            <a:chOff x="2532" y="1051"/>
            <a:chExt cx="893" cy="246"/>
          </a:xfrm>
        </p:grpSpPr>
        <p:grpSp>
          <p:nvGrpSpPr>
            <p:cNvPr id="13" name="Group 73"/>
            <p:cNvGrpSpPr>
              <a:grpSpLocks/>
            </p:cNvGrpSpPr>
            <p:nvPr/>
          </p:nvGrpSpPr>
          <p:grpSpPr bwMode="auto">
            <a:xfrm>
              <a:off x="2528" y="1060"/>
              <a:ext cx="742" cy="186"/>
              <a:chOff x="1565" y="2568"/>
              <a:chExt cx="1118" cy="279"/>
            </a:xfrm>
          </p:grpSpPr>
          <p:sp>
            <p:nvSpPr>
              <p:cNvPr id="159" name="AutoShape 74"/>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60" name="AutoShape 75"/>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61" name="AutoShape 76"/>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62" name="AutoShape 77"/>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grpSp>
        <p:grpSp>
          <p:nvGrpSpPr>
            <p:cNvPr id="14" name="Group 78"/>
            <p:cNvGrpSpPr>
              <a:grpSpLocks/>
            </p:cNvGrpSpPr>
            <p:nvPr/>
          </p:nvGrpSpPr>
          <p:grpSpPr bwMode="auto">
            <a:xfrm rot="1353540">
              <a:off x="2680" y="1110"/>
              <a:ext cx="742" cy="186"/>
              <a:chOff x="1565" y="2568"/>
              <a:chExt cx="1118" cy="279"/>
            </a:xfrm>
          </p:grpSpPr>
          <p:sp>
            <p:nvSpPr>
              <p:cNvPr id="155" name="AutoShape 79"/>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56" name="AutoShape 80"/>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57" name="AutoShape 81"/>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58" name="AutoShape 82"/>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grpSp>
      </p:grpSp>
      <p:sp>
        <p:nvSpPr>
          <p:cNvPr id="163" name="Freeform 83"/>
          <p:cNvSpPr>
            <a:spLocks/>
          </p:cNvSpPr>
          <p:nvPr/>
        </p:nvSpPr>
        <p:spPr bwMode="gray">
          <a:xfrm>
            <a:off x="411176" y="3846500"/>
            <a:ext cx="612775" cy="1130300"/>
          </a:xfrm>
          <a:custGeom>
            <a:avLst/>
            <a:gdLst/>
            <a:ahLst/>
            <a:cxnLst>
              <a:cxn ang="0">
                <a:pos x="3" y="292"/>
              </a:cxn>
              <a:cxn ang="0">
                <a:pos x="386" y="712"/>
              </a:cxn>
              <a:cxn ang="0">
                <a:pos x="386" y="404"/>
              </a:cxn>
              <a:cxn ang="0">
                <a:pos x="0" y="0"/>
              </a:cxn>
              <a:cxn ang="0">
                <a:pos x="3" y="292"/>
              </a:cxn>
            </a:cxnLst>
            <a:rect l="0" t="0" r="r" b="b"/>
            <a:pathLst>
              <a:path w="386" h="712">
                <a:moveTo>
                  <a:pt x="3" y="292"/>
                </a:moveTo>
                <a:lnTo>
                  <a:pt x="386" y="712"/>
                </a:lnTo>
                <a:lnTo>
                  <a:pt x="386" y="404"/>
                </a:lnTo>
                <a:lnTo>
                  <a:pt x="0" y="0"/>
                </a:lnTo>
                <a:lnTo>
                  <a:pt x="3" y="292"/>
                </a:lnTo>
                <a:close/>
              </a:path>
            </a:pathLst>
          </a:custGeom>
          <a:gradFill rotWithShape="1">
            <a:gsLst>
              <a:gs pos="0">
                <a:srgbClr val="90A8B0">
                  <a:alpha val="80000"/>
                </a:srgbClr>
              </a:gs>
              <a:gs pos="100000">
                <a:srgbClr val="90A8B0">
                  <a:gamma/>
                  <a:tint val="48627"/>
                  <a:invGamma/>
                </a:srgbClr>
              </a:gs>
            </a:gsLst>
            <a:lin ang="2700000" scaled="1"/>
          </a:grad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64" name="Text Box 26"/>
          <p:cNvSpPr txBox="1">
            <a:spLocks noChangeArrowheads="1"/>
          </p:cNvSpPr>
          <p:nvPr/>
        </p:nvSpPr>
        <p:spPr bwMode="black">
          <a:xfrm>
            <a:off x="1085864" y="4676762"/>
            <a:ext cx="1690687" cy="986039"/>
          </a:xfrm>
          <a:prstGeom prst="rect">
            <a:avLst/>
          </a:prstGeom>
          <a:noFill/>
          <a:ln w="9525">
            <a:noFill/>
            <a:miter lim="800000"/>
            <a:headEnd/>
            <a:tailEnd/>
          </a:ln>
        </p:spPr>
        <p:txBody>
          <a:bodyPr>
            <a:spAutoFit/>
          </a:bodyPr>
          <a:lstStyle/>
          <a:p>
            <a:pPr marL="120650" indent="-120650">
              <a:spcBef>
                <a:spcPct val="50000"/>
              </a:spcBef>
              <a:buClr>
                <a:srgbClr val="1C1C1C"/>
              </a:buClr>
              <a:buFontTx/>
              <a:buChar char="•"/>
            </a:pPr>
            <a:r>
              <a:rPr lang="zh-CN" altLang="en-US" sz="1400" b="1" dirty="0" smtClean="0">
                <a:latin typeface="微软雅黑" pitchFamily="34" charset="-122"/>
                <a:ea typeface="微软雅黑" pitchFamily="34" charset="-122"/>
              </a:rPr>
              <a:t>伴</a:t>
            </a:r>
            <a:r>
              <a:rPr lang="en-US" altLang="zh-CN" sz="1400" b="1" dirty="0" smtClean="0">
                <a:latin typeface="微软雅黑" pitchFamily="34" charset="-122"/>
                <a:ea typeface="微软雅黑" pitchFamily="34" charset="-122"/>
              </a:rPr>
              <a:t>0-1</a:t>
            </a:r>
            <a:r>
              <a:rPr lang="zh-CN" altLang="en-US" sz="1400" b="1" dirty="0" smtClean="0">
                <a:latin typeface="微软雅黑" pitchFamily="34" charset="-122"/>
                <a:ea typeface="微软雅黑" pitchFamily="34" charset="-122"/>
              </a:rPr>
              <a:t>个</a:t>
            </a:r>
            <a:r>
              <a:rPr lang="en-US" altLang="zh-CN" sz="1400" b="1" dirty="0" smtClean="0">
                <a:latin typeface="微软雅黑" pitchFamily="34" charset="-122"/>
                <a:ea typeface="微软雅黑" pitchFamily="34" charset="-122"/>
              </a:rPr>
              <a:t>ASCVD </a:t>
            </a:r>
            <a:r>
              <a:rPr lang="zh-CN" altLang="en-US" sz="1400" b="1" dirty="0" smtClean="0">
                <a:latin typeface="微软雅黑" pitchFamily="34" charset="-122"/>
                <a:ea typeface="微软雅黑" pitchFamily="34" charset="-122"/>
              </a:rPr>
              <a:t>危险因素，无其他更高风险因素</a:t>
            </a:r>
            <a:endParaRPr lang="en-US" altLang="zh-CN" sz="1400" dirty="0">
              <a:latin typeface="微软雅黑" pitchFamily="34" charset="-122"/>
              <a:ea typeface="微软雅黑" pitchFamily="34" charset="-122"/>
            </a:endParaRPr>
          </a:p>
          <a:p>
            <a:pPr marL="120650" indent="-120650" algn="l">
              <a:lnSpc>
                <a:spcPct val="60000"/>
              </a:lnSpc>
              <a:spcBef>
                <a:spcPct val="50000"/>
              </a:spcBef>
              <a:buClr>
                <a:srgbClr val="1C1C1C"/>
              </a:buClr>
            </a:pPr>
            <a:endParaRPr lang="zh-CN" altLang="en-US" sz="1400" dirty="0">
              <a:latin typeface="微软雅黑" pitchFamily="34" charset="-122"/>
              <a:ea typeface="微软雅黑" pitchFamily="34" charset="-122"/>
            </a:endParaRPr>
          </a:p>
        </p:txBody>
      </p:sp>
      <p:sp>
        <p:nvSpPr>
          <p:cNvPr id="165" name="矩形 164"/>
          <p:cNvSpPr/>
          <p:nvPr/>
        </p:nvSpPr>
        <p:spPr>
          <a:xfrm>
            <a:off x="336791" y="6500834"/>
            <a:ext cx="3020763" cy="276999"/>
          </a:xfrm>
          <a:prstGeom prst="rect">
            <a:avLst/>
          </a:prstGeom>
        </p:spPr>
        <p:txBody>
          <a:bodyPr wrap="none">
            <a:spAutoFit/>
          </a:bodyPr>
          <a:lstStyle/>
          <a:p>
            <a:r>
              <a:rPr lang="en-US" altLang="zh-CN" sz="1200" dirty="0" smtClean="0">
                <a:latin typeface="微软雅黑" pitchFamily="34" charset="-122"/>
                <a:ea typeface="微软雅黑" pitchFamily="34" charset="-122"/>
              </a:rPr>
              <a:t>https://www.lipid.org/patient-centered</a:t>
            </a:r>
            <a:endParaRPr lang="zh-CN" altLang="en-US"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 y="265114"/>
            <a:ext cx="8969405" cy="6221413"/>
            <a:chOff x="0" y="119"/>
            <a:chExt cx="5651" cy="3919"/>
          </a:xfrm>
        </p:grpSpPr>
        <p:sp>
          <p:nvSpPr>
            <p:cNvPr id="18435" name="TextBox 2"/>
            <p:cNvSpPr txBox="1">
              <a:spLocks noChangeArrowheads="1"/>
            </p:cNvSpPr>
            <p:nvPr/>
          </p:nvSpPr>
          <p:spPr bwMode="auto">
            <a:xfrm>
              <a:off x="1514" y="892"/>
              <a:ext cx="2864" cy="1674"/>
            </a:xfrm>
            <a:prstGeom prst="rect">
              <a:avLst/>
            </a:prstGeom>
            <a:noFill/>
            <a:ln w="9525">
              <a:noFill/>
              <a:miter lim="800000"/>
              <a:headEnd/>
              <a:tailEnd/>
            </a:ln>
          </p:spPr>
          <p:txBody>
            <a:bodyPr wrap="none">
              <a:spAutoFit/>
            </a:bodyPr>
            <a:lstStyle/>
            <a:p>
              <a:pPr>
                <a:lnSpc>
                  <a:spcPct val="150000"/>
                </a:lnSpc>
                <a:buFontTx/>
                <a:buBlip>
                  <a:blip r:embed="rId3"/>
                </a:buBlip>
              </a:pPr>
              <a:r>
                <a:rPr lang="zh-CN" altLang="en-US" sz="2800" dirty="0"/>
                <a:t> </a:t>
              </a:r>
              <a:r>
                <a:rPr lang="zh-CN" altLang="en-US" sz="2800" dirty="0">
                  <a:latin typeface="微软雅黑" pitchFamily="34" charset="-122"/>
                  <a:ea typeface="微软雅黑" pitchFamily="34" charset="-122"/>
                </a:rPr>
                <a:t>发现血脂异常患者</a:t>
              </a:r>
              <a:endParaRPr lang="en-US" altLang="zh-CN" sz="2800" dirty="0">
                <a:latin typeface="微软雅黑" pitchFamily="34" charset="-122"/>
                <a:ea typeface="微软雅黑" pitchFamily="34" charset="-122"/>
              </a:endParaRPr>
            </a:p>
            <a:p>
              <a:pPr>
                <a:lnSpc>
                  <a:spcPct val="150000"/>
                </a:lnSpc>
                <a:buFontTx/>
                <a:buBlip>
                  <a:blip r:embed="rId3"/>
                </a:buBlip>
              </a:pPr>
              <a:r>
                <a:rPr lang="zh-CN" altLang="en-US" sz="2800" dirty="0">
                  <a:latin typeface="微软雅黑" pitchFamily="34" charset="-122"/>
                  <a:ea typeface="微软雅黑" pitchFamily="34" charset="-122"/>
                </a:rPr>
                <a:t> 对血脂异常者的危险评估</a:t>
              </a:r>
              <a:endParaRPr lang="en-US" altLang="zh-CN" sz="2800" dirty="0">
                <a:latin typeface="微软雅黑" pitchFamily="34" charset="-122"/>
                <a:ea typeface="微软雅黑" pitchFamily="34" charset="-122"/>
              </a:endParaRPr>
            </a:p>
            <a:p>
              <a:pPr>
                <a:lnSpc>
                  <a:spcPct val="150000"/>
                </a:lnSpc>
                <a:buFontTx/>
                <a:buBlip>
                  <a:blip r:embed="rId3"/>
                </a:buBlip>
              </a:pPr>
              <a:r>
                <a:rPr lang="zh-CN" altLang="en-US" sz="2800" b="1" dirty="0" smtClean="0">
                  <a:solidFill>
                    <a:srgbClr val="FF0000"/>
                  </a:solidFill>
                  <a:latin typeface="微软雅黑" pitchFamily="34" charset="-122"/>
                  <a:ea typeface="微软雅黑" pitchFamily="34" charset="-122"/>
                </a:rPr>
                <a:t>血脂异常治疗手段</a:t>
              </a:r>
              <a:endParaRPr lang="en-US" altLang="zh-CN" sz="2800" b="1" dirty="0">
                <a:solidFill>
                  <a:srgbClr val="FF0000"/>
                </a:solidFill>
                <a:latin typeface="微软雅黑" pitchFamily="34" charset="-122"/>
                <a:ea typeface="微软雅黑" pitchFamily="34" charset="-122"/>
              </a:endParaRPr>
            </a:p>
            <a:p>
              <a:pPr>
                <a:lnSpc>
                  <a:spcPct val="150000"/>
                </a:lnSpc>
                <a:buFontTx/>
                <a:buBlip>
                  <a:blip r:embed="rId3"/>
                </a:buBlip>
              </a:pPr>
              <a:r>
                <a:rPr lang="zh-CN" altLang="en-US" sz="2800" dirty="0">
                  <a:latin typeface="微软雅黑" pitchFamily="34" charset="-122"/>
                  <a:ea typeface="微软雅黑" pitchFamily="34" charset="-122"/>
                </a:rPr>
                <a:t> 如何监控药物副作用</a:t>
              </a:r>
              <a:endParaRPr lang="en-US" altLang="zh-CN" sz="2800" dirty="0">
                <a:latin typeface="微软雅黑" pitchFamily="34" charset="-122"/>
                <a:ea typeface="微软雅黑" pitchFamily="34" charset="-122"/>
              </a:endParaRPr>
            </a:p>
          </p:txBody>
        </p:sp>
        <p:sp>
          <p:nvSpPr>
            <p:cNvPr id="18440" name="Text Box 4"/>
            <p:cNvSpPr txBox="1">
              <a:spLocks noChangeArrowheads="1"/>
            </p:cNvSpPr>
            <p:nvPr/>
          </p:nvSpPr>
          <p:spPr bwMode="auto">
            <a:xfrm>
              <a:off x="585" y="119"/>
              <a:ext cx="4546" cy="368"/>
            </a:xfrm>
            <a:prstGeom prst="rect">
              <a:avLst/>
            </a:prstGeom>
            <a:gradFill rotWithShape="1">
              <a:gsLst>
                <a:gs pos="0">
                  <a:srgbClr val="FFBF00"/>
                </a:gs>
                <a:gs pos="5000">
                  <a:srgbClr val="F27300"/>
                </a:gs>
                <a:gs pos="12500">
                  <a:srgbClr val="8F0040"/>
                </a:gs>
                <a:gs pos="25000">
                  <a:srgbClr val="400040"/>
                </a:gs>
                <a:gs pos="39999">
                  <a:srgbClr val="000040"/>
                </a:gs>
                <a:gs pos="50000">
                  <a:srgbClr val="000000"/>
                </a:gs>
                <a:gs pos="60001">
                  <a:srgbClr val="000040"/>
                </a:gs>
                <a:gs pos="75000">
                  <a:srgbClr val="400040"/>
                </a:gs>
                <a:gs pos="87500">
                  <a:srgbClr val="8F0040"/>
                </a:gs>
                <a:gs pos="95000">
                  <a:srgbClr val="F27300"/>
                </a:gs>
                <a:gs pos="100000">
                  <a:srgbClr val="FFBF00"/>
                </a:gs>
              </a:gsLst>
              <a:lin ang="5400000" scaled="1"/>
            </a:gradFill>
            <a:ln w="9525">
              <a:noFill/>
              <a:miter lim="800000"/>
              <a:headEnd/>
              <a:tailEnd/>
            </a:ln>
          </p:spPr>
          <p:txBody>
            <a:bodyPr wrap="square">
              <a:spAutoFit/>
            </a:bodyPr>
            <a:lstStyle/>
            <a:p>
              <a:pPr algn="ctr"/>
              <a:r>
                <a:rPr lang="zh-CN" altLang="en-US" sz="3200" b="1" dirty="0">
                  <a:solidFill>
                    <a:srgbClr val="FFFF00"/>
                  </a:solidFill>
                  <a:latin typeface="微软雅黑" pitchFamily="34" charset="-122"/>
                  <a:ea typeface="微软雅黑" pitchFamily="34" charset="-122"/>
                </a:rPr>
                <a:t>血脂异常的社区管理</a:t>
              </a:r>
            </a:p>
          </p:txBody>
        </p:sp>
        <p:pic>
          <p:nvPicPr>
            <p:cNvPr id="18437" name="Picture 9" descr="image015"/>
            <p:cNvPicPr>
              <a:picLocks noChangeAspect="1" noChangeArrowheads="1"/>
            </p:cNvPicPr>
            <p:nvPr/>
          </p:nvPicPr>
          <p:blipFill>
            <a:blip r:embed="rId4" cstate="print"/>
            <a:srcRect/>
            <a:stretch>
              <a:fillRect/>
            </a:stretch>
          </p:blipFill>
          <p:spPr bwMode="auto">
            <a:xfrm>
              <a:off x="4120" y="1887"/>
              <a:ext cx="1531" cy="2151"/>
            </a:xfrm>
            <a:prstGeom prst="rect">
              <a:avLst/>
            </a:prstGeom>
            <a:noFill/>
            <a:ln w="9525">
              <a:noFill/>
              <a:miter lim="800000"/>
              <a:headEnd/>
              <a:tailEnd/>
            </a:ln>
          </p:spPr>
        </p:pic>
        <p:pic>
          <p:nvPicPr>
            <p:cNvPr id="18438" name="Picture 8" descr="4"/>
            <p:cNvPicPr>
              <a:picLocks noChangeAspect="1" noChangeArrowheads="1"/>
            </p:cNvPicPr>
            <p:nvPr/>
          </p:nvPicPr>
          <p:blipFill>
            <a:blip r:embed="rId5" cstate="print"/>
            <a:srcRect l="5122" t="22723" r="70468" b="28955"/>
            <a:stretch>
              <a:fillRect/>
            </a:stretch>
          </p:blipFill>
          <p:spPr bwMode="auto">
            <a:xfrm>
              <a:off x="0" y="917"/>
              <a:ext cx="1462" cy="2169"/>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073TGp_chemistry_3color_v2">
  <a:themeElements>
    <a:clrScheme name="073TGp_chemistry_3color_v2 3">
      <a:dk1>
        <a:srgbClr val="000000"/>
      </a:dk1>
      <a:lt1>
        <a:srgbClr val="FFFFFF"/>
      </a:lt1>
      <a:dk2>
        <a:srgbClr val="1C4590"/>
      </a:dk2>
      <a:lt2>
        <a:srgbClr val="DDDDDD"/>
      </a:lt2>
      <a:accent1>
        <a:srgbClr val="B13621"/>
      </a:accent1>
      <a:accent2>
        <a:srgbClr val="5940D6"/>
      </a:accent2>
      <a:accent3>
        <a:srgbClr val="FFFFFF"/>
      </a:accent3>
      <a:accent4>
        <a:srgbClr val="000000"/>
      </a:accent4>
      <a:accent5>
        <a:srgbClr val="D5AEAB"/>
      </a:accent5>
      <a:accent6>
        <a:srgbClr val="5039C2"/>
      </a:accent6>
      <a:hlink>
        <a:srgbClr val="7DBE4C"/>
      </a:hlink>
      <a:folHlink>
        <a:srgbClr val="308DEA"/>
      </a:folHlink>
    </a:clrScheme>
    <a:fontScheme name="073TGp_chemistry_3color_v2">
      <a:majorFont>
        <a:latin typeface="黑体"/>
        <a:ea typeface="黑体"/>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73TGp_chemistry_3color_v2 1">
        <a:dk1>
          <a:srgbClr val="000000"/>
        </a:dk1>
        <a:lt1>
          <a:srgbClr val="FFFFFF"/>
        </a:lt1>
        <a:dk2>
          <a:srgbClr val="5533C1"/>
        </a:dk2>
        <a:lt2>
          <a:srgbClr val="DDDDDD"/>
        </a:lt2>
        <a:accent1>
          <a:srgbClr val="CBB61D"/>
        </a:accent1>
        <a:accent2>
          <a:srgbClr val="3A6E9E"/>
        </a:accent2>
        <a:accent3>
          <a:srgbClr val="FFFFFF"/>
        </a:accent3>
        <a:accent4>
          <a:srgbClr val="000000"/>
        </a:accent4>
        <a:accent5>
          <a:srgbClr val="E2D7AB"/>
        </a:accent5>
        <a:accent6>
          <a:srgbClr val="34638F"/>
        </a:accent6>
        <a:hlink>
          <a:srgbClr val="B0641E"/>
        </a:hlink>
        <a:folHlink>
          <a:srgbClr val="733078"/>
        </a:folHlink>
      </a:clrScheme>
      <a:clrMap bg1="lt1" tx1="dk1" bg2="lt2" tx2="dk2" accent1="accent1" accent2="accent2" accent3="accent3" accent4="accent4" accent5="accent5" accent6="accent6" hlink="hlink" folHlink="folHlink"/>
    </a:extraClrScheme>
    <a:extraClrScheme>
      <a:clrScheme name="073TGp_chemistry_3color_v2 2">
        <a:dk1>
          <a:srgbClr val="264040"/>
        </a:dk1>
        <a:lt1>
          <a:srgbClr val="FFFFFF"/>
        </a:lt1>
        <a:dk2>
          <a:srgbClr val="075957"/>
        </a:dk2>
        <a:lt2>
          <a:srgbClr val="DDDDDD"/>
        </a:lt2>
        <a:accent1>
          <a:srgbClr val="6DB52B"/>
        </a:accent1>
        <a:accent2>
          <a:srgbClr val="9C502E"/>
        </a:accent2>
        <a:accent3>
          <a:srgbClr val="FFFFFF"/>
        </a:accent3>
        <a:accent4>
          <a:srgbClr val="1F3535"/>
        </a:accent4>
        <a:accent5>
          <a:srgbClr val="BAD7AC"/>
        </a:accent5>
        <a:accent6>
          <a:srgbClr val="8D4829"/>
        </a:accent6>
        <a:hlink>
          <a:srgbClr val="BDAC2F"/>
        </a:hlink>
        <a:folHlink>
          <a:srgbClr val="388886"/>
        </a:folHlink>
      </a:clrScheme>
      <a:clrMap bg1="lt1" tx1="dk1" bg2="lt2" tx2="dk2" accent1="accent1" accent2="accent2" accent3="accent3" accent4="accent4" accent5="accent5" accent6="accent6" hlink="hlink" folHlink="folHlink"/>
    </a:extraClrScheme>
    <a:extraClrScheme>
      <a:clrScheme name="073TGp_chemistry_3color_v2 3">
        <a:dk1>
          <a:srgbClr val="000000"/>
        </a:dk1>
        <a:lt1>
          <a:srgbClr val="FFFFFF"/>
        </a:lt1>
        <a:dk2>
          <a:srgbClr val="1C4590"/>
        </a:dk2>
        <a:lt2>
          <a:srgbClr val="DDDDDD"/>
        </a:lt2>
        <a:accent1>
          <a:srgbClr val="B13621"/>
        </a:accent1>
        <a:accent2>
          <a:srgbClr val="5940D6"/>
        </a:accent2>
        <a:accent3>
          <a:srgbClr val="FFFFFF"/>
        </a:accent3>
        <a:accent4>
          <a:srgbClr val="000000"/>
        </a:accent4>
        <a:accent5>
          <a:srgbClr val="D5AEAB"/>
        </a:accent5>
        <a:accent6>
          <a:srgbClr val="5039C2"/>
        </a:accent6>
        <a:hlink>
          <a:srgbClr val="7DBE4C"/>
        </a:hlink>
        <a:folHlink>
          <a:srgbClr val="308D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073TGp_chemistry_3color_v2">
  <a:themeElements>
    <a:clrScheme name="073TGp_chemistry_3color_v2 3">
      <a:dk1>
        <a:srgbClr val="000000"/>
      </a:dk1>
      <a:lt1>
        <a:srgbClr val="FFFFFF"/>
      </a:lt1>
      <a:dk2>
        <a:srgbClr val="1C4590"/>
      </a:dk2>
      <a:lt2>
        <a:srgbClr val="DDDDDD"/>
      </a:lt2>
      <a:accent1>
        <a:srgbClr val="B13621"/>
      </a:accent1>
      <a:accent2>
        <a:srgbClr val="5940D6"/>
      </a:accent2>
      <a:accent3>
        <a:srgbClr val="FFFFFF"/>
      </a:accent3>
      <a:accent4>
        <a:srgbClr val="000000"/>
      </a:accent4>
      <a:accent5>
        <a:srgbClr val="D5AEAB"/>
      </a:accent5>
      <a:accent6>
        <a:srgbClr val="5039C2"/>
      </a:accent6>
      <a:hlink>
        <a:srgbClr val="7DBE4C"/>
      </a:hlink>
      <a:folHlink>
        <a:srgbClr val="308DEA"/>
      </a:folHlink>
    </a:clrScheme>
    <a:fontScheme name="073TGp_chemistry_3color_v2">
      <a:majorFont>
        <a:latin typeface="黑体"/>
        <a:ea typeface="黑体"/>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eaVert"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eaVert"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073TGp_chemistry_3color_v2 1">
        <a:dk1>
          <a:srgbClr val="000000"/>
        </a:dk1>
        <a:lt1>
          <a:srgbClr val="FFFFFF"/>
        </a:lt1>
        <a:dk2>
          <a:srgbClr val="5533C1"/>
        </a:dk2>
        <a:lt2>
          <a:srgbClr val="DDDDDD"/>
        </a:lt2>
        <a:accent1>
          <a:srgbClr val="CBB61D"/>
        </a:accent1>
        <a:accent2>
          <a:srgbClr val="3A6E9E"/>
        </a:accent2>
        <a:accent3>
          <a:srgbClr val="FFFFFF"/>
        </a:accent3>
        <a:accent4>
          <a:srgbClr val="000000"/>
        </a:accent4>
        <a:accent5>
          <a:srgbClr val="E2D7AB"/>
        </a:accent5>
        <a:accent6>
          <a:srgbClr val="34638F"/>
        </a:accent6>
        <a:hlink>
          <a:srgbClr val="B0641E"/>
        </a:hlink>
        <a:folHlink>
          <a:srgbClr val="733078"/>
        </a:folHlink>
      </a:clrScheme>
      <a:clrMap bg1="lt1" tx1="dk1" bg2="lt2" tx2="dk2" accent1="accent1" accent2="accent2" accent3="accent3" accent4="accent4" accent5="accent5" accent6="accent6" hlink="hlink" folHlink="folHlink"/>
    </a:extraClrScheme>
    <a:extraClrScheme>
      <a:clrScheme name="073TGp_chemistry_3color_v2 2">
        <a:dk1>
          <a:srgbClr val="264040"/>
        </a:dk1>
        <a:lt1>
          <a:srgbClr val="FFFFFF"/>
        </a:lt1>
        <a:dk2>
          <a:srgbClr val="075957"/>
        </a:dk2>
        <a:lt2>
          <a:srgbClr val="DDDDDD"/>
        </a:lt2>
        <a:accent1>
          <a:srgbClr val="6DB52B"/>
        </a:accent1>
        <a:accent2>
          <a:srgbClr val="9C502E"/>
        </a:accent2>
        <a:accent3>
          <a:srgbClr val="FFFFFF"/>
        </a:accent3>
        <a:accent4>
          <a:srgbClr val="1F3535"/>
        </a:accent4>
        <a:accent5>
          <a:srgbClr val="BAD7AC"/>
        </a:accent5>
        <a:accent6>
          <a:srgbClr val="8D4829"/>
        </a:accent6>
        <a:hlink>
          <a:srgbClr val="BDAC2F"/>
        </a:hlink>
        <a:folHlink>
          <a:srgbClr val="388886"/>
        </a:folHlink>
      </a:clrScheme>
      <a:clrMap bg1="lt1" tx1="dk1" bg2="lt2" tx2="dk2" accent1="accent1" accent2="accent2" accent3="accent3" accent4="accent4" accent5="accent5" accent6="accent6" hlink="hlink" folHlink="folHlink"/>
    </a:extraClrScheme>
    <a:extraClrScheme>
      <a:clrScheme name="073TGp_chemistry_3color_v2 3">
        <a:dk1>
          <a:srgbClr val="000000"/>
        </a:dk1>
        <a:lt1>
          <a:srgbClr val="FFFFFF"/>
        </a:lt1>
        <a:dk2>
          <a:srgbClr val="1C4590"/>
        </a:dk2>
        <a:lt2>
          <a:srgbClr val="DDDDDD"/>
        </a:lt2>
        <a:accent1>
          <a:srgbClr val="B13621"/>
        </a:accent1>
        <a:accent2>
          <a:srgbClr val="5940D6"/>
        </a:accent2>
        <a:accent3>
          <a:srgbClr val="FFFFFF"/>
        </a:accent3>
        <a:accent4>
          <a:srgbClr val="000000"/>
        </a:accent4>
        <a:accent5>
          <a:srgbClr val="D5AEAB"/>
        </a:accent5>
        <a:accent6>
          <a:srgbClr val="5039C2"/>
        </a:accent6>
        <a:hlink>
          <a:srgbClr val="7DBE4C"/>
        </a:hlink>
        <a:folHlink>
          <a:srgbClr val="308D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073TGp_chemistry_3color_v2</Template>
  <TotalTime>4231</TotalTime>
  <Words>2909</Words>
  <Application>Microsoft Office PowerPoint</Application>
  <PresentationFormat>全屏显示(4:3)</PresentationFormat>
  <Paragraphs>397</Paragraphs>
  <Slides>43</Slides>
  <Notes>18</Notes>
  <HiddenSlides>0</HiddenSlides>
  <MMClips>0</MMClips>
  <ScaleCrop>false</ScaleCrop>
  <HeadingPairs>
    <vt:vector size="4" baseType="variant">
      <vt:variant>
        <vt:lpstr>主题</vt:lpstr>
      </vt:variant>
      <vt:variant>
        <vt:i4>2</vt:i4>
      </vt:variant>
      <vt:variant>
        <vt:lpstr>幻灯片标题</vt:lpstr>
      </vt:variant>
      <vt:variant>
        <vt:i4>43</vt:i4>
      </vt:variant>
    </vt:vector>
  </HeadingPairs>
  <TitlesOfParts>
    <vt:vector size="45" baseType="lpstr">
      <vt:lpstr>073TGp_chemistry_3color_v2</vt:lpstr>
      <vt:lpstr>1_073TGp_chemistry_3color_v2</vt:lpstr>
      <vt:lpstr>从指南到实践       社区血脂异常的诊治管理</vt:lpstr>
      <vt:lpstr>PowerPoint 演示文稿</vt:lpstr>
      <vt:lpstr>PowerPoint 演示文稿</vt:lpstr>
      <vt:lpstr>PowerPoint 演示文稿</vt:lpstr>
      <vt:lpstr>PowerPoint 演示文稿</vt:lpstr>
      <vt:lpstr>PowerPoint 演示文稿</vt:lpstr>
      <vt:lpstr>PowerPoint 演示文稿</vt:lpstr>
      <vt:lpstr>2014美国血脂异常指南强调ASCVD危险分层方案</vt:lpstr>
      <vt:lpstr>PowerPoint 演示文稿</vt:lpstr>
      <vt:lpstr>PowerPoint 演示文稿</vt:lpstr>
      <vt:lpstr>PowerPoint 演示文稿</vt:lpstr>
      <vt:lpstr>PowerPoint 演示文稿</vt:lpstr>
      <vt:lpstr>PowerPoint 演示文稿</vt:lpstr>
      <vt:lpstr>只有持续他汀治疗， 才能持续控制胆固醇内源性合成</vt:lpstr>
      <vt:lpstr>调脂治疗的首要目标 ——降低LDL-C</vt:lpstr>
      <vt:lpstr>PowerPoint 演示文稿</vt:lpstr>
      <vt:lpstr>PowerPoint 演示文稿</vt:lpstr>
      <vt:lpstr>PowerPoint 演示文稿</vt:lpstr>
      <vt:lpstr>PowerPoint 演示文稿</vt:lpstr>
      <vt:lpstr>PowerPoint 演示文稿</vt:lpstr>
      <vt:lpstr>PowerPoint 演示文稿</vt:lpstr>
      <vt:lpstr>您 的 观 点</vt:lpstr>
      <vt:lpstr>您 的 观 点</vt:lpstr>
      <vt:lpstr>PowerPoint 演示文稿</vt:lpstr>
      <vt:lpstr>PowerPoint 演示文稿</vt:lpstr>
      <vt:lpstr>2014 年中国CCEP血脂异常防治专家建议目标值</vt:lpstr>
      <vt:lpstr>PowerPoint 演示文稿</vt:lpstr>
      <vt:lpstr>PowerPoint 演示文稿</vt:lpstr>
      <vt:lpstr>PowerPoint 演示文稿</vt:lpstr>
      <vt:lpstr>PowerPoint 演示文稿</vt:lpstr>
      <vt:lpstr>长期足量他汀，管理高危患者预防急性事件</vt:lpstr>
      <vt:lpstr>您 的 观 点</vt:lpstr>
      <vt:lpstr>PowerPoint 演示文稿</vt:lpstr>
      <vt:lpstr>PowerPoint 演示文稿</vt:lpstr>
      <vt:lpstr>PowerPoint 演示文稿</vt:lpstr>
      <vt:lpstr>PowerPoint 演示文稿</vt:lpstr>
      <vt:lpstr>您的观点请亮牌</vt:lpstr>
      <vt:lpstr>PowerPoint 演示文稿</vt:lpstr>
      <vt:lpstr>PowerPoint 演示文稿</vt:lpstr>
      <vt:lpstr>PowerPoint 演示文稿</vt:lpstr>
      <vt:lpstr>PowerPoint 演示文稿</vt:lpstr>
      <vt:lpstr>PowerPoint 演示文稿</vt:lpstr>
      <vt:lpstr>PowerPoint 演示文稿</vt:lpstr>
    </vt:vector>
  </TitlesOfParts>
  <Company>Pfizer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fanm03</dc:creator>
  <cp:lastModifiedBy>liu</cp:lastModifiedBy>
  <cp:revision>262</cp:revision>
  <dcterms:created xsi:type="dcterms:W3CDTF">2011-05-14T05:49:52Z</dcterms:created>
  <dcterms:modified xsi:type="dcterms:W3CDTF">2017-09-13T06:51:33Z</dcterms:modified>
</cp:coreProperties>
</file>