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3" r:id="rId5"/>
    <p:sldId id="267" r:id="rId6"/>
    <p:sldId id="284" r:id="rId7"/>
    <p:sldId id="269" r:id="rId8"/>
    <p:sldId id="286" r:id="rId9"/>
    <p:sldId id="287" r:id="rId10"/>
    <p:sldId id="288" r:id="rId11"/>
    <p:sldId id="289" r:id="rId12"/>
    <p:sldId id="290" r:id="rId13"/>
    <p:sldId id="292" r:id="rId14"/>
    <p:sldId id="294" r:id="rId15"/>
    <p:sldId id="295" r:id="rId16"/>
    <p:sldId id="291" r:id="rId17"/>
    <p:sldId id="296" r:id="rId18"/>
    <p:sldId id="298" r:id="rId19"/>
    <p:sldId id="300" r:id="rId20"/>
    <p:sldId id="270" r:id="rId21"/>
    <p:sldId id="302" r:id="rId22"/>
    <p:sldId id="303" r:id="rId23"/>
    <p:sldId id="331" r:id="rId24"/>
    <p:sldId id="334" r:id="rId25"/>
    <p:sldId id="323" r:id="rId26"/>
    <p:sldId id="325" r:id="rId27"/>
    <p:sldId id="327" r:id="rId28"/>
    <p:sldId id="329" r:id="rId29"/>
    <p:sldId id="262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9FF99"/>
    <a:srgbClr val="6600FF"/>
    <a:srgbClr val="C80890"/>
    <a:srgbClr val="1B0CDA"/>
    <a:srgbClr val="00C8FA"/>
    <a:srgbClr val="00A0E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062" y="-510"/>
      </p:cViewPr>
      <p:guideLst>
        <p:guide orient="horz" pos="2120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3174379-F73F-436E-A6A4-C6659AD8ABC4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51386F6-9AD5-424E-9E41-B3FF3654C8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27311C-97F0-4C4D-920B-53543CBCCCA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FE07A5-2544-4053-9652-174D77D477C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60E65A-F16E-4A31-B74E-4B6B0823A9E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745217-4DA4-47D3-8ECB-30F0E692762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B2B6B3-4B8D-4359-872F-26249E745F0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4D4D89-B2AC-4C1B-9486-5F8C1F84B3C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7D6472-E516-4D36-B6F0-04AFF342443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A11998-D7A8-4DF0-8825-F1426634803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0BD538-9BC2-4B6E-929C-44C35ECC071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42B3E7-EFD1-4025-8FF6-2E287702754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A601EC-F8E2-4038-948F-35905D0F7EC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D95D4A-6188-4F63-B9E7-335597F1D5A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FFD4E1-AA9C-49A7-880C-4B9E31AA35D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BA89C2-5F12-404A-8AF2-91D8E253463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FDA59B-E196-4CC9-B3FC-0D5DA4624C0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2392C0-FB7F-425D-BE3F-BC72F5C8AAE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14E39D-6915-43F7-8286-863EDCDB1D2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CB8601-16AE-42FD-9F2D-0C0D7435055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9279F2-378D-4F46-93A1-DC86B7DFF4E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E192D7-4246-4A1D-BE3C-D26ECEFB1F4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C58D77-26A8-4784-B074-0E11E50C285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4C940-1208-4F67-8883-80B5B79DE94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E60EF7-6510-47F3-B723-CE73496FAB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D089D5-105F-484A-A108-EB8129BE1A2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FC61FD-51EA-4780-8A77-175F0C36C76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8DB800-2C9E-43C9-A3E9-F4FC622D2AD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CA9F94-6498-4A7E-B8DC-6B2B6AD3D28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F73C33-A641-4277-BED2-9A9C9790114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32E9B3-DE33-40D6-A80F-51905803514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52900-C0C6-49C3-86E7-E64F57FA0C20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3C89A-D738-4D7C-98E4-15340C90E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52E9A-CCD0-4C10-B711-5DEF60241A2B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65B46-EABC-4B78-97FD-C44B0E7B39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2FA7-3253-4E2A-B624-31FE81D61663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A03D-168C-4152-8E61-856C977DCA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30725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EAD5A-7958-491C-AF90-4CF9B8327D9D}" type="datetimeFigureOut">
              <a:rPr lang="zh-CN" altLang="en-US"/>
              <a:pPr>
                <a:defRPr/>
              </a:pPr>
              <a:t>2018-1-10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7AFA5-871E-47C4-8324-511084E738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1D923-05BE-4C87-B30C-948D1501FA82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6B520-39D2-4381-91DE-DF891DAC58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D85B6-31E4-4941-907D-B956AD390F1C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46F26-A703-4CE3-B0F2-E502389E00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8B58E-91E6-4C05-B2F9-697557A9D727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B12E5-A580-4F91-97D3-224E2C969C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4EC6A-3CAA-41A1-BF12-29CB78C278EC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E3E-AAFE-49FA-8437-016D6FEFA2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D899-1904-4FE8-BADF-251FF66CCAA2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2A859-B8B5-4930-92DD-5AAF0D2E64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95D42-87E0-43D1-B432-5A5D367C7611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A2827-E5E0-47C9-943A-7B0BE3B084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5E730-4138-489D-B8CB-255189128458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4FEBC-96AA-4200-ADB2-22F3F651C4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50F3-13F4-408C-A7F9-0A969427E6FF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7EEFE-168E-47AE-8803-A113510F40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330A90-8114-4932-A7CC-4FDA7766F6B3}" type="datetimeFigureOut">
              <a:rPr lang="zh-CN" altLang="en-US"/>
              <a:pPr>
                <a:defRPr/>
              </a:pPr>
              <a:t>2018-1-10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025CB3B-80CC-4390-8BB1-35E1F0992B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ransition spd="slow" advClick="0" advTm="0"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__1.xls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__2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__3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notesSlide" Target="../notesSlides/notesSlide22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3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350" y="0"/>
            <a:ext cx="12204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-246063" y="2636838"/>
            <a:ext cx="11277601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72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能力建设与创建指标</a:t>
            </a:r>
            <a:endParaRPr lang="en-US" altLang="zh-CN" sz="7200" b="1">
              <a:solidFill>
                <a:srgbClr val="00A0E9"/>
              </a:solidFill>
              <a:latin typeface="方正尚酷简体"/>
              <a:ea typeface="方正尚酷简体"/>
              <a:cs typeface="方正尚酷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325" y="701675"/>
            <a:ext cx="7351713" cy="8620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6400"/>
              </a:lnSpc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rgbClr val="00A0E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Arial" panose="020B0604020202020204" pitchFamily="34" charset="0"/>
              </a:rPr>
              <a:t>百强中心创建经验交流</a:t>
            </a:r>
          </a:p>
        </p:txBody>
      </p:sp>
      <p:sp>
        <p:nvSpPr>
          <p:cNvPr id="9" name="矩形 8"/>
          <p:cNvSpPr/>
          <p:nvPr/>
        </p:nvSpPr>
        <p:spPr>
          <a:xfrm>
            <a:off x="1352550" y="5075238"/>
            <a:ext cx="8080375" cy="5794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zh-CN" sz="3200" b="1" noProof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/>
                <a:ea typeface="华文行楷"/>
                <a:cs typeface="华文行楷"/>
              </a:rPr>
              <a:t>建邺区</a:t>
            </a:r>
            <a:r>
              <a:rPr lang="zh-CN" altLang="en-US" sz="3200" b="1" noProof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/>
                <a:ea typeface="华文行楷"/>
                <a:cs typeface="华文行楷"/>
              </a:rPr>
              <a:t>南湖社区卫生服务中心</a:t>
            </a:r>
            <a:endParaRPr lang="zh-CN" altLang="en-US" sz="3200" b="1" noProof="1">
              <a:solidFill>
                <a:srgbClr val="00FFFF"/>
              </a:solidFill>
              <a:latin typeface="华文行楷"/>
              <a:ea typeface="华文行楷"/>
              <a:cs typeface="华文行楷"/>
            </a:endParaRPr>
          </a:p>
        </p:txBody>
      </p:sp>
      <p:pic>
        <p:nvPicPr>
          <p:cNvPr id="39" name="Shape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-908050" y="127000"/>
            <a:ext cx="48736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>
                <p:cTn id="2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video>
          </p:childTnLst>
        </p:cTn>
      </p:par>
    </p:tnLst>
    <p:bldLst>
      <p:bldP spid="5" grpId="0"/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医联体建设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681038" y="2509838"/>
            <a:ext cx="10831512" cy="2373312"/>
            <a:chOff x="681310" y="2491310"/>
            <a:chExt cx="10830968" cy="2372709"/>
          </a:xfrm>
        </p:grpSpPr>
        <p:sp>
          <p:nvSpPr>
            <p:cNvPr id="21" name="任意形状 64"/>
            <p:cNvSpPr/>
            <p:nvPr/>
          </p:nvSpPr>
          <p:spPr>
            <a:xfrm flipV="1">
              <a:off x="8970819" y="2491310"/>
              <a:ext cx="2541459" cy="1468064"/>
            </a:xfrm>
            <a:custGeom>
              <a:avLst/>
              <a:gdLst>
                <a:gd name="connsiteX0" fmla="*/ 1495053 w 3181348"/>
                <a:gd name="connsiteY0" fmla="*/ 1838394 h 1838394"/>
                <a:gd name="connsiteX1" fmla="*/ 2983619 w 3181348"/>
                <a:gd name="connsiteY1" fmla="*/ 495090 h 1838394"/>
                <a:gd name="connsiteX2" fmla="*/ 2990107 w 3181348"/>
                <a:gd name="connsiteY2" fmla="*/ 366615 h 1838394"/>
                <a:gd name="connsiteX3" fmla="*/ 3181348 w 3181348"/>
                <a:gd name="connsiteY3" fmla="*/ 366615 h 1838394"/>
                <a:gd name="connsiteX4" fmla="*/ 2795400 w 3181348"/>
                <a:gd name="connsiteY4" fmla="*/ 0 h 1838394"/>
                <a:gd name="connsiteX5" fmla="*/ 2409452 w 3181348"/>
                <a:gd name="connsiteY5" fmla="*/ 366615 h 1838394"/>
                <a:gd name="connsiteX6" fmla="*/ 2599424 w 3181348"/>
                <a:gd name="connsiteY6" fmla="*/ 366615 h 1838394"/>
                <a:gd name="connsiteX7" fmla="*/ 2594954 w 3181348"/>
                <a:gd name="connsiteY7" fmla="*/ 455145 h 1838394"/>
                <a:gd name="connsiteX8" fmla="*/ 1495053 w 3181348"/>
                <a:gd name="connsiteY8" fmla="*/ 1447712 h 1838394"/>
                <a:gd name="connsiteX9" fmla="*/ 395152 w 3181348"/>
                <a:gd name="connsiteY9" fmla="*/ 455145 h 1838394"/>
                <a:gd name="connsiteX10" fmla="*/ 390682 w 3181348"/>
                <a:gd name="connsiteY10" fmla="*/ 366615 h 1838394"/>
                <a:gd name="connsiteX11" fmla="*/ 0 w 3181348"/>
                <a:gd name="connsiteY11" fmla="*/ 366615 h 1838394"/>
                <a:gd name="connsiteX12" fmla="*/ 6487 w 3181348"/>
                <a:gd name="connsiteY12" fmla="*/ 495090 h 1838394"/>
                <a:gd name="connsiteX13" fmla="*/ 1495053 w 3181348"/>
                <a:gd name="connsiteY13" fmla="*/ 1838394 h 1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1348" h="1838394">
                  <a:moveTo>
                    <a:pt x="1495053" y="1838394"/>
                  </a:moveTo>
                  <a:cubicBezTo>
                    <a:pt x="2269783" y="1838394"/>
                    <a:pt x="2906994" y="1249604"/>
                    <a:pt x="2983619" y="495090"/>
                  </a:cubicBezTo>
                  <a:lnTo>
                    <a:pt x="2990107" y="366615"/>
                  </a:lnTo>
                  <a:lnTo>
                    <a:pt x="3181348" y="366615"/>
                  </a:lnTo>
                  <a:lnTo>
                    <a:pt x="2795400" y="0"/>
                  </a:lnTo>
                  <a:lnTo>
                    <a:pt x="2409452" y="366615"/>
                  </a:lnTo>
                  <a:lnTo>
                    <a:pt x="2599424" y="366615"/>
                  </a:lnTo>
                  <a:lnTo>
                    <a:pt x="2594954" y="455145"/>
                  </a:lnTo>
                  <a:cubicBezTo>
                    <a:pt x="2538336" y="1012655"/>
                    <a:pt x="2067501" y="1447712"/>
                    <a:pt x="1495053" y="1447712"/>
                  </a:cubicBezTo>
                  <a:cubicBezTo>
                    <a:pt x="922605" y="1447712"/>
                    <a:pt x="451771" y="1012655"/>
                    <a:pt x="395152" y="455145"/>
                  </a:cubicBezTo>
                  <a:lnTo>
                    <a:pt x="390682" y="366615"/>
                  </a:lnTo>
                  <a:lnTo>
                    <a:pt x="0" y="366615"/>
                  </a:lnTo>
                  <a:lnTo>
                    <a:pt x="6487" y="495090"/>
                  </a:lnTo>
                  <a:cubicBezTo>
                    <a:pt x="83112" y="1249604"/>
                    <a:pt x="720323" y="1838394"/>
                    <a:pt x="1495053" y="183839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任意形状 65"/>
            <p:cNvSpPr/>
            <p:nvPr/>
          </p:nvSpPr>
          <p:spPr>
            <a:xfrm>
              <a:off x="6897648" y="3380084"/>
              <a:ext cx="2541459" cy="1469652"/>
            </a:xfrm>
            <a:custGeom>
              <a:avLst/>
              <a:gdLst>
                <a:gd name="connsiteX0" fmla="*/ 1495053 w 3181348"/>
                <a:gd name="connsiteY0" fmla="*/ 1838394 h 1838394"/>
                <a:gd name="connsiteX1" fmla="*/ 2983619 w 3181348"/>
                <a:gd name="connsiteY1" fmla="*/ 495090 h 1838394"/>
                <a:gd name="connsiteX2" fmla="*/ 2990107 w 3181348"/>
                <a:gd name="connsiteY2" fmla="*/ 366615 h 1838394"/>
                <a:gd name="connsiteX3" fmla="*/ 3181348 w 3181348"/>
                <a:gd name="connsiteY3" fmla="*/ 366615 h 1838394"/>
                <a:gd name="connsiteX4" fmla="*/ 2795400 w 3181348"/>
                <a:gd name="connsiteY4" fmla="*/ 0 h 1838394"/>
                <a:gd name="connsiteX5" fmla="*/ 2409452 w 3181348"/>
                <a:gd name="connsiteY5" fmla="*/ 366615 h 1838394"/>
                <a:gd name="connsiteX6" fmla="*/ 2599424 w 3181348"/>
                <a:gd name="connsiteY6" fmla="*/ 366615 h 1838394"/>
                <a:gd name="connsiteX7" fmla="*/ 2594954 w 3181348"/>
                <a:gd name="connsiteY7" fmla="*/ 455145 h 1838394"/>
                <a:gd name="connsiteX8" fmla="*/ 1495053 w 3181348"/>
                <a:gd name="connsiteY8" fmla="*/ 1447712 h 1838394"/>
                <a:gd name="connsiteX9" fmla="*/ 395152 w 3181348"/>
                <a:gd name="connsiteY9" fmla="*/ 455145 h 1838394"/>
                <a:gd name="connsiteX10" fmla="*/ 390682 w 3181348"/>
                <a:gd name="connsiteY10" fmla="*/ 366615 h 1838394"/>
                <a:gd name="connsiteX11" fmla="*/ 0 w 3181348"/>
                <a:gd name="connsiteY11" fmla="*/ 366615 h 1838394"/>
                <a:gd name="connsiteX12" fmla="*/ 6487 w 3181348"/>
                <a:gd name="connsiteY12" fmla="*/ 495090 h 1838394"/>
                <a:gd name="connsiteX13" fmla="*/ 1495053 w 3181348"/>
                <a:gd name="connsiteY13" fmla="*/ 1838394 h 1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1348" h="1838394">
                  <a:moveTo>
                    <a:pt x="1495053" y="1838394"/>
                  </a:moveTo>
                  <a:cubicBezTo>
                    <a:pt x="2269783" y="1838394"/>
                    <a:pt x="2906994" y="1249604"/>
                    <a:pt x="2983619" y="495090"/>
                  </a:cubicBezTo>
                  <a:lnTo>
                    <a:pt x="2990107" y="366615"/>
                  </a:lnTo>
                  <a:lnTo>
                    <a:pt x="3181348" y="366615"/>
                  </a:lnTo>
                  <a:lnTo>
                    <a:pt x="2795400" y="0"/>
                  </a:lnTo>
                  <a:lnTo>
                    <a:pt x="2409452" y="366615"/>
                  </a:lnTo>
                  <a:lnTo>
                    <a:pt x="2599424" y="366615"/>
                  </a:lnTo>
                  <a:lnTo>
                    <a:pt x="2594954" y="455145"/>
                  </a:lnTo>
                  <a:cubicBezTo>
                    <a:pt x="2538336" y="1012655"/>
                    <a:pt x="2067501" y="1447712"/>
                    <a:pt x="1495053" y="1447712"/>
                  </a:cubicBezTo>
                  <a:cubicBezTo>
                    <a:pt x="922605" y="1447712"/>
                    <a:pt x="451771" y="1012655"/>
                    <a:pt x="395152" y="455145"/>
                  </a:cubicBezTo>
                  <a:lnTo>
                    <a:pt x="390682" y="366615"/>
                  </a:lnTo>
                  <a:lnTo>
                    <a:pt x="0" y="366615"/>
                  </a:lnTo>
                  <a:lnTo>
                    <a:pt x="6487" y="495090"/>
                  </a:lnTo>
                  <a:cubicBezTo>
                    <a:pt x="83112" y="1249604"/>
                    <a:pt x="720323" y="1838394"/>
                    <a:pt x="1495053" y="183839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任意形状 66"/>
            <p:cNvSpPr/>
            <p:nvPr/>
          </p:nvSpPr>
          <p:spPr>
            <a:xfrm flipV="1">
              <a:off x="4826064" y="2515116"/>
              <a:ext cx="2541460" cy="1468065"/>
            </a:xfrm>
            <a:custGeom>
              <a:avLst/>
              <a:gdLst>
                <a:gd name="connsiteX0" fmla="*/ 1495053 w 3181348"/>
                <a:gd name="connsiteY0" fmla="*/ 1838394 h 1838394"/>
                <a:gd name="connsiteX1" fmla="*/ 2983619 w 3181348"/>
                <a:gd name="connsiteY1" fmla="*/ 495090 h 1838394"/>
                <a:gd name="connsiteX2" fmla="*/ 2990107 w 3181348"/>
                <a:gd name="connsiteY2" fmla="*/ 366615 h 1838394"/>
                <a:gd name="connsiteX3" fmla="*/ 3181348 w 3181348"/>
                <a:gd name="connsiteY3" fmla="*/ 366615 h 1838394"/>
                <a:gd name="connsiteX4" fmla="*/ 2795400 w 3181348"/>
                <a:gd name="connsiteY4" fmla="*/ 0 h 1838394"/>
                <a:gd name="connsiteX5" fmla="*/ 2409452 w 3181348"/>
                <a:gd name="connsiteY5" fmla="*/ 366615 h 1838394"/>
                <a:gd name="connsiteX6" fmla="*/ 2599424 w 3181348"/>
                <a:gd name="connsiteY6" fmla="*/ 366615 h 1838394"/>
                <a:gd name="connsiteX7" fmla="*/ 2594954 w 3181348"/>
                <a:gd name="connsiteY7" fmla="*/ 455145 h 1838394"/>
                <a:gd name="connsiteX8" fmla="*/ 1495053 w 3181348"/>
                <a:gd name="connsiteY8" fmla="*/ 1447712 h 1838394"/>
                <a:gd name="connsiteX9" fmla="*/ 395152 w 3181348"/>
                <a:gd name="connsiteY9" fmla="*/ 455145 h 1838394"/>
                <a:gd name="connsiteX10" fmla="*/ 390682 w 3181348"/>
                <a:gd name="connsiteY10" fmla="*/ 366615 h 1838394"/>
                <a:gd name="connsiteX11" fmla="*/ 0 w 3181348"/>
                <a:gd name="connsiteY11" fmla="*/ 366615 h 1838394"/>
                <a:gd name="connsiteX12" fmla="*/ 6487 w 3181348"/>
                <a:gd name="connsiteY12" fmla="*/ 495090 h 1838394"/>
                <a:gd name="connsiteX13" fmla="*/ 1495053 w 3181348"/>
                <a:gd name="connsiteY13" fmla="*/ 1838394 h 1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1348" h="1838394">
                  <a:moveTo>
                    <a:pt x="1495053" y="1838394"/>
                  </a:moveTo>
                  <a:cubicBezTo>
                    <a:pt x="2269783" y="1838394"/>
                    <a:pt x="2906994" y="1249604"/>
                    <a:pt x="2983619" y="495090"/>
                  </a:cubicBezTo>
                  <a:lnTo>
                    <a:pt x="2990107" y="366615"/>
                  </a:lnTo>
                  <a:lnTo>
                    <a:pt x="3181348" y="366615"/>
                  </a:lnTo>
                  <a:lnTo>
                    <a:pt x="2795400" y="0"/>
                  </a:lnTo>
                  <a:lnTo>
                    <a:pt x="2409452" y="366615"/>
                  </a:lnTo>
                  <a:lnTo>
                    <a:pt x="2599424" y="366615"/>
                  </a:lnTo>
                  <a:lnTo>
                    <a:pt x="2594954" y="455145"/>
                  </a:lnTo>
                  <a:cubicBezTo>
                    <a:pt x="2538336" y="1012655"/>
                    <a:pt x="2067501" y="1447712"/>
                    <a:pt x="1495053" y="1447712"/>
                  </a:cubicBezTo>
                  <a:cubicBezTo>
                    <a:pt x="922605" y="1447712"/>
                    <a:pt x="451771" y="1012655"/>
                    <a:pt x="395152" y="455145"/>
                  </a:cubicBezTo>
                  <a:lnTo>
                    <a:pt x="390682" y="366615"/>
                  </a:lnTo>
                  <a:lnTo>
                    <a:pt x="0" y="366615"/>
                  </a:lnTo>
                  <a:lnTo>
                    <a:pt x="6487" y="495090"/>
                  </a:lnTo>
                  <a:cubicBezTo>
                    <a:pt x="83112" y="1249604"/>
                    <a:pt x="720323" y="1838394"/>
                    <a:pt x="1495053" y="183839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任意形状 67"/>
            <p:cNvSpPr/>
            <p:nvPr/>
          </p:nvSpPr>
          <p:spPr>
            <a:xfrm>
              <a:off x="2752893" y="3395955"/>
              <a:ext cx="2541460" cy="1468064"/>
            </a:xfrm>
            <a:custGeom>
              <a:avLst/>
              <a:gdLst>
                <a:gd name="connsiteX0" fmla="*/ 1495053 w 3181348"/>
                <a:gd name="connsiteY0" fmla="*/ 1838394 h 1838394"/>
                <a:gd name="connsiteX1" fmla="*/ 2983619 w 3181348"/>
                <a:gd name="connsiteY1" fmla="*/ 495090 h 1838394"/>
                <a:gd name="connsiteX2" fmla="*/ 2990107 w 3181348"/>
                <a:gd name="connsiteY2" fmla="*/ 366615 h 1838394"/>
                <a:gd name="connsiteX3" fmla="*/ 3181348 w 3181348"/>
                <a:gd name="connsiteY3" fmla="*/ 366615 h 1838394"/>
                <a:gd name="connsiteX4" fmla="*/ 2795400 w 3181348"/>
                <a:gd name="connsiteY4" fmla="*/ 0 h 1838394"/>
                <a:gd name="connsiteX5" fmla="*/ 2409452 w 3181348"/>
                <a:gd name="connsiteY5" fmla="*/ 366615 h 1838394"/>
                <a:gd name="connsiteX6" fmla="*/ 2599424 w 3181348"/>
                <a:gd name="connsiteY6" fmla="*/ 366615 h 1838394"/>
                <a:gd name="connsiteX7" fmla="*/ 2594954 w 3181348"/>
                <a:gd name="connsiteY7" fmla="*/ 455145 h 1838394"/>
                <a:gd name="connsiteX8" fmla="*/ 1495053 w 3181348"/>
                <a:gd name="connsiteY8" fmla="*/ 1447712 h 1838394"/>
                <a:gd name="connsiteX9" fmla="*/ 395152 w 3181348"/>
                <a:gd name="connsiteY9" fmla="*/ 455145 h 1838394"/>
                <a:gd name="connsiteX10" fmla="*/ 390682 w 3181348"/>
                <a:gd name="connsiteY10" fmla="*/ 366615 h 1838394"/>
                <a:gd name="connsiteX11" fmla="*/ 0 w 3181348"/>
                <a:gd name="connsiteY11" fmla="*/ 366615 h 1838394"/>
                <a:gd name="connsiteX12" fmla="*/ 6487 w 3181348"/>
                <a:gd name="connsiteY12" fmla="*/ 495090 h 1838394"/>
                <a:gd name="connsiteX13" fmla="*/ 1495053 w 3181348"/>
                <a:gd name="connsiteY13" fmla="*/ 1838394 h 1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1348" h="1838394">
                  <a:moveTo>
                    <a:pt x="1495053" y="1838394"/>
                  </a:moveTo>
                  <a:cubicBezTo>
                    <a:pt x="2269783" y="1838394"/>
                    <a:pt x="2906994" y="1249604"/>
                    <a:pt x="2983619" y="495090"/>
                  </a:cubicBezTo>
                  <a:lnTo>
                    <a:pt x="2990107" y="366615"/>
                  </a:lnTo>
                  <a:lnTo>
                    <a:pt x="3181348" y="366615"/>
                  </a:lnTo>
                  <a:lnTo>
                    <a:pt x="2795400" y="0"/>
                  </a:lnTo>
                  <a:lnTo>
                    <a:pt x="2409452" y="366615"/>
                  </a:lnTo>
                  <a:lnTo>
                    <a:pt x="2599424" y="366615"/>
                  </a:lnTo>
                  <a:lnTo>
                    <a:pt x="2594954" y="455145"/>
                  </a:lnTo>
                  <a:cubicBezTo>
                    <a:pt x="2538336" y="1012655"/>
                    <a:pt x="2067501" y="1447712"/>
                    <a:pt x="1495053" y="1447712"/>
                  </a:cubicBezTo>
                  <a:cubicBezTo>
                    <a:pt x="922605" y="1447712"/>
                    <a:pt x="451771" y="1012655"/>
                    <a:pt x="395152" y="455145"/>
                  </a:cubicBezTo>
                  <a:lnTo>
                    <a:pt x="390682" y="366615"/>
                  </a:lnTo>
                  <a:lnTo>
                    <a:pt x="0" y="366615"/>
                  </a:lnTo>
                  <a:lnTo>
                    <a:pt x="6487" y="495090"/>
                  </a:lnTo>
                  <a:cubicBezTo>
                    <a:pt x="83112" y="1249604"/>
                    <a:pt x="720323" y="1838394"/>
                    <a:pt x="1495053" y="183839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任意形状 68"/>
            <p:cNvSpPr/>
            <p:nvPr/>
          </p:nvSpPr>
          <p:spPr>
            <a:xfrm flipV="1">
              <a:off x="681310" y="2529400"/>
              <a:ext cx="2541459" cy="1468064"/>
            </a:xfrm>
            <a:custGeom>
              <a:avLst/>
              <a:gdLst>
                <a:gd name="connsiteX0" fmla="*/ 1495053 w 3181348"/>
                <a:gd name="connsiteY0" fmla="*/ 1838394 h 1838394"/>
                <a:gd name="connsiteX1" fmla="*/ 2983619 w 3181348"/>
                <a:gd name="connsiteY1" fmla="*/ 495090 h 1838394"/>
                <a:gd name="connsiteX2" fmla="*/ 2990107 w 3181348"/>
                <a:gd name="connsiteY2" fmla="*/ 366615 h 1838394"/>
                <a:gd name="connsiteX3" fmla="*/ 3181348 w 3181348"/>
                <a:gd name="connsiteY3" fmla="*/ 366615 h 1838394"/>
                <a:gd name="connsiteX4" fmla="*/ 2795400 w 3181348"/>
                <a:gd name="connsiteY4" fmla="*/ 0 h 1838394"/>
                <a:gd name="connsiteX5" fmla="*/ 2409452 w 3181348"/>
                <a:gd name="connsiteY5" fmla="*/ 366615 h 1838394"/>
                <a:gd name="connsiteX6" fmla="*/ 2599424 w 3181348"/>
                <a:gd name="connsiteY6" fmla="*/ 366615 h 1838394"/>
                <a:gd name="connsiteX7" fmla="*/ 2594954 w 3181348"/>
                <a:gd name="connsiteY7" fmla="*/ 455145 h 1838394"/>
                <a:gd name="connsiteX8" fmla="*/ 1495053 w 3181348"/>
                <a:gd name="connsiteY8" fmla="*/ 1447712 h 1838394"/>
                <a:gd name="connsiteX9" fmla="*/ 395152 w 3181348"/>
                <a:gd name="connsiteY9" fmla="*/ 455145 h 1838394"/>
                <a:gd name="connsiteX10" fmla="*/ 390682 w 3181348"/>
                <a:gd name="connsiteY10" fmla="*/ 366615 h 1838394"/>
                <a:gd name="connsiteX11" fmla="*/ 0 w 3181348"/>
                <a:gd name="connsiteY11" fmla="*/ 366615 h 1838394"/>
                <a:gd name="connsiteX12" fmla="*/ 6487 w 3181348"/>
                <a:gd name="connsiteY12" fmla="*/ 495090 h 1838394"/>
                <a:gd name="connsiteX13" fmla="*/ 1495053 w 3181348"/>
                <a:gd name="connsiteY13" fmla="*/ 1838394 h 1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1348" h="1838394">
                  <a:moveTo>
                    <a:pt x="1495053" y="1838394"/>
                  </a:moveTo>
                  <a:cubicBezTo>
                    <a:pt x="2269783" y="1838394"/>
                    <a:pt x="2906994" y="1249604"/>
                    <a:pt x="2983619" y="495090"/>
                  </a:cubicBezTo>
                  <a:lnTo>
                    <a:pt x="2990107" y="366615"/>
                  </a:lnTo>
                  <a:lnTo>
                    <a:pt x="3181348" y="366615"/>
                  </a:lnTo>
                  <a:lnTo>
                    <a:pt x="2795400" y="0"/>
                  </a:lnTo>
                  <a:lnTo>
                    <a:pt x="2409452" y="366615"/>
                  </a:lnTo>
                  <a:lnTo>
                    <a:pt x="2599424" y="366615"/>
                  </a:lnTo>
                  <a:lnTo>
                    <a:pt x="2594954" y="455145"/>
                  </a:lnTo>
                  <a:cubicBezTo>
                    <a:pt x="2538336" y="1012655"/>
                    <a:pt x="2067501" y="1447712"/>
                    <a:pt x="1495053" y="1447712"/>
                  </a:cubicBezTo>
                  <a:cubicBezTo>
                    <a:pt x="922605" y="1447712"/>
                    <a:pt x="451771" y="1012655"/>
                    <a:pt x="395152" y="455145"/>
                  </a:cubicBezTo>
                  <a:lnTo>
                    <a:pt x="390682" y="366615"/>
                  </a:lnTo>
                  <a:lnTo>
                    <a:pt x="0" y="366615"/>
                  </a:lnTo>
                  <a:lnTo>
                    <a:pt x="6487" y="495090"/>
                  </a:lnTo>
                  <a:cubicBezTo>
                    <a:pt x="83112" y="1249604"/>
                    <a:pt x="720323" y="1838394"/>
                    <a:pt x="1495053" y="183839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>
            <a:off x="1220788" y="3089275"/>
            <a:ext cx="1309687" cy="1308100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V="1">
            <a:off x="3292475" y="3033713"/>
            <a:ext cx="1308100" cy="1308100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365750" y="3073400"/>
            <a:ext cx="1309688" cy="1309688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7437438" y="3017838"/>
            <a:ext cx="1308100" cy="1309687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510713" y="3051175"/>
            <a:ext cx="1309687" cy="1308100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Rectangle 25"/>
          <p:cNvSpPr/>
          <p:nvPr/>
        </p:nvSpPr>
        <p:spPr>
          <a:xfrm>
            <a:off x="3011488" y="1760538"/>
            <a:ext cx="2173287" cy="860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技术指导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4856163" y="4794250"/>
            <a:ext cx="2171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隶书"/>
                <a:ea typeface="隶书"/>
                <a:cs typeface="隶书"/>
              </a:rPr>
              <a:t>专家查房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63" name="Rectangle 25"/>
          <p:cNvSpPr/>
          <p:nvPr/>
        </p:nvSpPr>
        <p:spPr>
          <a:xfrm>
            <a:off x="7221538" y="1774825"/>
            <a:ext cx="2171700" cy="1071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开设专科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6" name="Rectangle 25"/>
          <p:cNvSpPr/>
          <p:nvPr/>
        </p:nvSpPr>
        <p:spPr>
          <a:xfrm>
            <a:off x="893763" y="4779963"/>
            <a:ext cx="2171700" cy="1069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专家坐诊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805" name="Rectangle 25"/>
          <p:cNvSpPr>
            <a:spLocks noChangeArrowheads="1"/>
          </p:cNvSpPr>
          <p:nvPr/>
        </p:nvSpPr>
        <p:spPr bwMode="auto">
          <a:xfrm>
            <a:off x="9188450" y="4786313"/>
            <a:ext cx="21717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隶书"/>
                <a:ea typeface="隶书"/>
                <a:cs typeface="隶书"/>
              </a:rPr>
              <a:t>团队支撑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grpSp>
        <p:nvGrpSpPr>
          <p:cNvPr id="33806" name="组合 72"/>
          <p:cNvGrpSpPr>
            <a:grpSpLocks/>
          </p:cNvGrpSpPr>
          <p:nvPr/>
        </p:nvGrpSpPr>
        <p:grpSpPr bwMode="auto">
          <a:xfrm>
            <a:off x="3352800" y="3109913"/>
            <a:ext cx="1190625" cy="1189037"/>
            <a:chOff x="2307111" y="835901"/>
            <a:chExt cx="1189769" cy="1189769"/>
          </a:xfrm>
        </p:grpSpPr>
        <p:sp>
          <p:nvSpPr>
            <p:cNvPr id="74" name="椭圆 73"/>
            <p:cNvSpPr/>
            <p:nvPr/>
          </p:nvSpPr>
          <p:spPr>
            <a:xfrm>
              <a:off x="2307111" y="835901"/>
              <a:ext cx="1189769" cy="1189769"/>
            </a:xfrm>
            <a:prstGeom prst="ellipse">
              <a:avLst/>
            </a:prstGeom>
            <a:solidFill>
              <a:srgbClr val="00FF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椭圆 4"/>
            <p:cNvSpPr/>
            <p:nvPr/>
          </p:nvSpPr>
          <p:spPr>
            <a:xfrm>
              <a:off x="2481610" y="1010634"/>
              <a:ext cx="840770" cy="8403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4130" tIns="24130" rIns="24130" bIns="24130" spcCol="1270" anchor="ctr"/>
            <a:lstStyle/>
            <a:p>
              <a:pPr algn="ctr" defTabSz="8445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900" b="1" dirty="0">
                  <a:solidFill>
                    <a:srgbClr val="FF0000"/>
                  </a:solidFill>
                </a:rPr>
                <a:t>市口腔医院</a:t>
              </a:r>
            </a:p>
          </p:txBody>
        </p:sp>
      </p:grpSp>
      <p:grpSp>
        <p:nvGrpSpPr>
          <p:cNvPr id="33807" name="组合 75"/>
          <p:cNvGrpSpPr>
            <a:grpSpLocks/>
          </p:cNvGrpSpPr>
          <p:nvPr/>
        </p:nvGrpSpPr>
        <p:grpSpPr bwMode="auto">
          <a:xfrm>
            <a:off x="1247775" y="3109913"/>
            <a:ext cx="1190625" cy="1189037"/>
            <a:chOff x="2307111" y="2500291"/>
            <a:chExt cx="1189769" cy="1189769"/>
          </a:xfrm>
        </p:grpSpPr>
        <p:sp>
          <p:nvSpPr>
            <p:cNvPr id="77" name="椭圆 76"/>
            <p:cNvSpPr/>
            <p:nvPr/>
          </p:nvSpPr>
          <p:spPr>
            <a:xfrm>
              <a:off x="2307111" y="2500291"/>
              <a:ext cx="1189769" cy="1189769"/>
            </a:xfrm>
            <a:prstGeom prst="ellipse">
              <a:avLst/>
            </a:prstGeom>
            <a:solidFill>
              <a:srgbClr val="00FF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椭圆 4"/>
            <p:cNvSpPr/>
            <p:nvPr/>
          </p:nvSpPr>
          <p:spPr>
            <a:xfrm>
              <a:off x="2495888" y="2689319"/>
              <a:ext cx="840770" cy="840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4130" tIns="24130" rIns="24130" bIns="24130" spcCol="1270" anchor="ctr"/>
            <a:lstStyle/>
            <a:p>
              <a:pPr algn="ctr" defTabSz="8445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900" b="1" dirty="0">
                  <a:solidFill>
                    <a:srgbClr val="FF0000"/>
                  </a:solidFill>
                </a:rPr>
                <a:t>市第一医院</a:t>
              </a:r>
            </a:p>
          </p:txBody>
        </p:sp>
      </p:grpSp>
      <p:grpSp>
        <p:nvGrpSpPr>
          <p:cNvPr id="33808" name="组合 78"/>
          <p:cNvGrpSpPr>
            <a:grpSpLocks/>
          </p:cNvGrpSpPr>
          <p:nvPr/>
        </p:nvGrpSpPr>
        <p:grpSpPr bwMode="auto">
          <a:xfrm>
            <a:off x="5413375" y="3124200"/>
            <a:ext cx="1190625" cy="1190625"/>
            <a:chOff x="5189919" y="835901"/>
            <a:chExt cx="1189769" cy="1189769"/>
          </a:xfrm>
        </p:grpSpPr>
        <p:sp>
          <p:nvSpPr>
            <p:cNvPr id="80" name="椭圆 79"/>
            <p:cNvSpPr/>
            <p:nvPr/>
          </p:nvSpPr>
          <p:spPr>
            <a:xfrm>
              <a:off x="5189919" y="835901"/>
              <a:ext cx="1189769" cy="1189769"/>
            </a:xfrm>
            <a:prstGeom prst="ellipse">
              <a:avLst/>
            </a:prstGeom>
            <a:solidFill>
              <a:srgbClr val="00FF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椭圆 4"/>
            <p:cNvSpPr/>
            <p:nvPr/>
          </p:nvSpPr>
          <p:spPr>
            <a:xfrm>
              <a:off x="5364418" y="1010400"/>
              <a:ext cx="840770" cy="840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4130" tIns="24130" rIns="24130" bIns="24130" spcCol="1270" anchor="ctr"/>
            <a:lstStyle/>
            <a:p>
              <a:pPr algn="ctr" defTabSz="8445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900" b="1" dirty="0">
                  <a:solidFill>
                    <a:srgbClr val="FF0000"/>
                  </a:solidFill>
                </a:rPr>
                <a:t>省人民医院</a:t>
              </a:r>
            </a:p>
          </p:txBody>
        </p:sp>
      </p:grpSp>
      <p:grpSp>
        <p:nvGrpSpPr>
          <p:cNvPr id="33809" name="组合 81"/>
          <p:cNvGrpSpPr>
            <a:grpSpLocks/>
          </p:cNvGrpSpPr>
          <p:nvPr/>
        </p:nvGrpSpPr>
        <p:grpSpPr bwMode="auto">
          <a:xfrm>
            <a:off x="7504113" y="3067050"/>
            <a:ext cx="1189037" cy="1189038"/>
            <a:chOff x="5131862" y="2500291"/>
            <a:chExt cx="1189769" cy="1189769"/>
          </a:xfrm>
        </p:grpSpPr>
        <p:sp>
          <p:nvSpPr>
            <p:cNvPr id="83" name="椭圆 82"/>
            <p:cNvSpPr/>
            <p:nvPr/>
          </p:nvSpPr>
          <p:spPr>
            <a:xfrm>
              <a:off x="5131862" y="2500291"/>
              <a:ext cx="1189769" cy="1189769"/>
            </a:xfrm>
            <a:prstGeom prst="ellipse">
              <a:avLst/>
            </a:prstGeom>
            <a:solidFill>
              <a:srgbClr val="00FF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椭圆 4"/>
            <p:cNvSpPr/>
            <p:nvPr/>
          </p:nvSpPr>
          <p:spPr>
            <a:xfrm>
              <a:off x="5363780" y="2675023"/>
              <a:ext cx="841893" cy="8403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4130" tIns="24130" rIns="24130" bIns="24130" spcCol="1270" anchor="ctr"/>
            <a:lstStyle/>
            <a:p>
              <a:pPr algn="ctr" defTabSz="8445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900" b="1" dirty="0">
                  <a:solidFill>
                    <a:srgbClr val="FF0000"/>
                  </a:solidFill>
                </a:rPr>
                <a:t>明基</a:t>
              </a:r>
              <a:endParaRPr lang="en-US" altLang="zh-CN" sz="1900" b="1" dirty="0">
                <a:solidFill>
                  <a:srgbClr val="FF0000"/>
                </a:solidFill>
              </a:endParaRPr>
            </a:p>
            <a:p>
              <a:pPr algn="ctr" defTabSz="8445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900" b="1" dirty="0">
                  <a:solidFill>
                    <a:srgbClr val="FF0000"/>
                  </a:solidFill>
                </a:rPr>
                <a:t>医院</a:t>
              </a:r>
            </a:p>
          </p:txBody>
        </p:sp>
      </p:grpSp>
      <p:grpSp>
        <p:nvGrpSpPr>
          <p:cNvPr id="33810" name="组合 84"/>
          <p:cNvGrpSpPr>
            <a:grpSpLocks/>
          </p:cNvGrpSpPr>
          <p:nvPr/>
        </p:nvGrpSpPr>
        <p:grpSpPr bwMode="auto">
          <a:xfrm>
            <a:off x="9550400" y="3095625"/>
            <a:ext cx="1190625" cy="1189038"/>
            <a:chOff x="3748515" y="3706"/>
            <a:chExt cx="1189769" cy="1189769"/>
          </a:xfrm>
        </p:grpSpPr>
        <p:sp>
          <p:nvSpPr>
            <p:cNvPr id="86" name="椭圆 85"/>
            <p:cNvSpPr/>
            <p:nvPr/>
          </p:nvSpPr>
          <p:spPr>
            <a:xfrm>
              <a:off x="3748515" y="3706"/>
              <a:ext cx="1189769" cy="1189769"/>
            </a:xfrm>
            <a:prstGeom prst="ellipse">
              <a:avLst/>
            </a:prstGeom>
            <a:solidFill>
              <a:srgbClr val="00FF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椭圆 4"/>
            <p:cNvSpPr/>
            <p:nvPr/>
          </p:nvSpPr>
          <p:spPr>
            <a:xfrm>
              <a:off x="3923014" y="178438"/>
              <a:ext cx="840770" cy="8403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4130" tIns="24130" rIns="24130" bIns="24130" spcCol="1270" anchor="ctr"/>
            <a:lstStyle/>
            <a:p>
              <a:pPr algn="ctr" defTabSz="8445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900" b="1" dirty="0">
                  <a:solidFill>
                    <a:srgbClr val="FF0000"/>
                  </a:solidFill>
                </a:rPr>
                <a:t>市中</a:t>
              </a:r>
              <a:endParaRPr lang="en-US" altLang="zh-CN" sz="1900" b="1" dirty="0">
                <a:solidFill>
                  <a:srgbClr val="FF0000"/>
                </a:solidFill>
              </a:endParaRPr>
            </a:p>
            <a:p>
              <a:pPr algn="ctr" defTabSz="8445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900" b="1" dirty="0">
                  <a:solidFill>
                    <a:srgbClr val="FF0000"/>
                  </a:solidFill>
                </a:rPr>
                <a:t>医院</a:t>
              </a:r>
            </a:p>
          </p:txBody>
        </p:sp>
      </p:grpSp>
      <p:sp>
        <p:nvSpPr>
          <p:cNvPr id="88" name="矩形 87"/>
          <p:cNvSpPr/>
          <p:nvPr/>
        </p:nvSpPr>
        <p:spPr>
          <a:xfrm>
            <a:off x="1250950" y="5610225"/>
            <a:ext cx="5245100" cy="88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2016年聘请专家24人，坐诊查房1700日次</a:t>
            </a:r>
          </a:p>
          <a:p>
            <a:pPr fontAlgn="auto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2017年聘请医联体专家28人，坐诊查房等1900日次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家庭医生团队建设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6400" y="1727200"/>
            <a:ext cx="3309938" cy="3671888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8932863" y="4894263"/>
            <a:ext cx="2535237" cy="493712"/>
            <a:chOff x="3025380" y="5387237"/>
            <a:chExt cx="2535346" cy="493485"/>
          </a:xfrm>
        </p:grpSpPr>
        <p:sp>
          <p:nvSpPr>
            <p:cNvPr id="12" name="矩形 11"/>
            <p:cNvSpPr/>
            <p:nvPr/>
          </p:nvSpPr>
          <p:spPr>
            <a:xfrm>
              <a:off x="3025380" y="5387237"/>
              <a:ext cx="2535346" cy="493485"/>
            </a:xfrm>
            <a:prstGeom prst="rect">
              <a:avLst/>
            </a:pr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sp>
          <p:nvSpPr>
            <p:cNvPr id="35852" name="文本框 12"/>
            <p:cNvSpPr txBox="1">
              <a:spLocks noChangeArrowheads="1"/>
            </p:cNvSpPr>
            <p:nvPr/>
          </p:nvSpPr>
          <p:spPr bwMode="auto">
            <a:xfrm>
              <a:off x="3497942" y="5419409"/>
              <a:ext cx="16568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方正粗谭黑简体"/>
                  <a:ea typeface="方正粗谭黑简体"/>
                  <a:cs typeface="方正粗谭黑简体"/>
                </a:rPr>
                <a:t>签约服务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872538" y="7318375"/>
            <a:ext cx="2535237" cy="492125"/>
            <a:chOff x="5694253" y="5387236"/>
            <a:chExt cx="2535346" cy="493485"/>
          </a:xfrm>
        </p:grpSpPr>
        <p:sp>
          <p:nvSpPr>
            <p:cNvPr id="15" name="矩形 14"/>
            <p:cNvSpPr/>
            <p:nvPr/>
          </p:nvSpPr>
          <p:spPr>
            <a:xfrm>
              <a:off x="5694253" y="5387236"/>
              <a:ext cx="2535346" cy="493485"/>
            </a:xfrm>
            <a:prstGeom prst="rect">
              <a:avLst/>
            </a:pr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sp>
          <p:nvSpPr>
            <p:cNvPr id="35850" name="文本框 15"/>
            <p:cNvSpPr txBox="1">
              <a:spLocks noChangeArrowheads="1"/>
            </p:cNvSpPr>
            <p:nvPr/>
          </p:nvSpPr>
          <p:spPr bwMode="auto">
            <a:xfrm>
              <a:off x="6100151" y="5419409"/>
              <a:ext cx="17235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方正粗谭黑简体"/>
                  <a:ea typeface="方正粗谭黑简体"/>
                  <a:cs typeface="方正粗谭黑简体"/>
                </a:rPr>
                <a:t>添加标题内容</a:t>
              </a:r>
            </a:p>
          </p:txBody>
        </p:sp>
      </p:grpSp>
      <p:sp>
        <p:nvSpPr>
          <p:cNvPr id="35846" name="Rectangle 67"/>
          <p:cNvSpPr>
            <a:spLocks noChangeArrowheads="1"/>
          </p:cNvSpPr>
          <p:nvPr/>
        </p:nvSpPr>
        <p:spPr bwMode="auto">
          <a:xfrm>
            <a:off x="5683250" y="1938338"/>
            <a:ext cx="32766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成立</a:t>
            </a:r>
            <a:r>
              <a:rPr lang="en-US" altLang="zh-CN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11</a:t>
            </a:r>
            <a:r>
              <a:rPr lang="zh-CN" altLang="en-US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个家庭医生团队，人数</a:t>
            </a:r>
            <a:r>
              <a:rPr lang="en-US" altLang="zh-CN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7-10</a:t>
            </a:r>
            <a:r>
              <a:rPr lang="zh-CN" altLang="en-US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人，管理重点人群</a:t>
            </a:r>
            <a:r>
              <a:rPr lang="en-US" altLang="zh-CN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1000-2000</a:t>
            </a:r>
            <a:r>
              <a:rPr lang="zh-CN" altLang="en-US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人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设立家庭医生签约工作室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明确家庭医生为签约服务第一责任人</a:t>
            </a:r>
            <a:endParaRPr lang="en-US" altLang="zh-CN" sz="2000">
              <a:solidFill>
                <a:schemeClr val="bg1"/>
              </a:solidFill>
              <a:latin typeface="隶书"/>
              <a:ea typeface="隶书"/>
              <a:cs typeface="隶书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签约团队主要由家庭医生、社区护士、公共卫生医师等组成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团队成员共计</a:t>
            </a:r>
            <a:r>
              <a:rPr lang="en-US" altLang="zh-CN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89</a:t>
            </a:r>
            <a:r>
              <a:rPr lang="zh-CN" altLang="en-US" sz="2000">
                <a:solidFill>
                  <a:schemeClr val="bg1"/>
                </a:solidFill>
                <a:latin typeface="隶书"/>
                <a:ea typeface="隶书"/>
                <a:cs typeface="隶书"/>
              </a:rPr>
              <a:t>人。</a:t>
            </a:r>
          </a:p>
        </p:txBody>
      </p:sp>
      <p:pic>
        <p:nvPicPr>
          <p:cNvPr id="20" name="Picture 6" descr="3A6E10EC84DE5484AC8F9C5A05B7CB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75" y="1712913"/>
            <a:ext cx="4965700" cy="3719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图片 20" descr="E19E8FDB53CA597A7BD8A4F617C46FC6.jpg"/>
          <p:cNvPicPr>
            <a:picLocks noChangeAspect="1"/>
          </p:cNvPicPr>
          <p:nvPr/>
        </p:nvPicPr>
        <p:blipFill>
          <a:blip r:embed="rId4"/>
          <a:srcRect b="12766"/>
          <a:stretch>
            <a:fillRect/>
          </a:stretch>
        </p:blipFill>
        <p:spPr>
          <a:xfrm>
            <a:off x="8937625" y="1806575"/>
            <a:ext cx="2438400" cy="283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2203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 rot="5400000">
            <a:off x="2724151" y="652462"/>
            <a:ext cx="2620962" cy="2278063"/>
            <a:chOff x="5803300" y="1948400"/>
            <a:chExt cx="2164994" cy="1905223"/>
          </a:xfrm>
        </p:grpSpPr>
        <p:sp>
          <p:nvSpPr>
            <p:cNvPr id="11" name="7"/>
            <p:cNvSpPr/>
            <p:nvPr/>
          </p:nvSpPr>
          <p:spPr bwMode="auto">
            <a:xfrm>
              <a:off x="5803300" y="1948400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>
                <a:solidFill>
                  <a:schemeClr val="bg1"/>
                </a:solidFill>
                <a:latin typeface="Agency FB" panose="020B0503020202020204" pitchFamily="34" charset="0"/>
                <a:ea typeface="腾祥澜黑简" panose="01010104010101010101" pitchFamily="2" charset="-122"/>
              </a:endParaRPr>
            </a:p>
          </p:txBody>
        </p:sp>
        <p:sp>
          <p:nvSpPr>
            <p:cNvPr id="12" name="6"/>
            <p:cNvSpPr/>
            <p:nvPr/>
          </p:nvSpPr>
          <p:spPr bwMode="auto">
            <a:xfrm>
              <a:off x="5948857" y="2075858"/>
              <a:ext cx="1846343" cy="16250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3" name="4"/>
          <p:cNvSpPr txBox="1"/>
          <p:nvPr>
            <p:custDataLst>
              <p:tags r:id="rId2"/>
            </p:custDataLst>
          </p:nvPr>
        </p:nvSpPr>
        <p:spPr>
          <a:xfrm>
            <a:off x="2693988" y="987425"/>
            <a:ext cx="2713037" cy="1630363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35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</a:rPr>
              <a:t>03</a:t>
            </a:r>
            <a:endParaRPr lang="zh-CN" altLang="en-US" sz="10035" dirty="0">
              <a:solidFill>
                <a:schemeClr val="bg1"/>
              </a:solidFill>
              <a:latin typeface="Agency FB" panose="020B0503020202020204" pitchFamily="34" charset="0"/>
              <a:ea typeface="+mn-ea"/>
            </a:endParaRPr>
          </a:p>
        </p:txBody>
      </p:sp>
      <p:sp>
        <p:nvSpPr>
          <p:cNvPr id="15" name="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214313" y="3230563"/>
            <a:ext cx="8488363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05" tIns="43002" rIns="86005" bIns="43002">
            <a:spAutoFit/>
          </a:bodyPr>
          <a:lstStyle/>
          <a:p>
            <a:pPr algn="ctr"/>
            <a:r>
              <a:rPr lang="zh-CN" altLang="en-US" sz="7200" b="1">
                <a:solidFill>
                  <a:srgbClr val="00A0E9"/>
                </a:solidFill>
                <a:latin typeface="方正尚酷简体"/>
                <a:ea typeface="方正尚酷简体"/>
                <a:cs typeface="Andalus" pitchFamily="18" charset="-78"/>
              </a:rPr>
              <a:t>工作成效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65015" tIns="32507" rIns="65015" bIns="3250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609600" indent="-609600" algn="ctr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4000" b="1" cap="all" dirty="0" smtClean="0">
                <a:solidFill>
                  <a:srgbClr val="1B0CD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门急诊人次情况</a:t>
            </a:r>
            <a:endParaRPr lang="en-US" altLang="zh-CN" sz="4000" b="1" cap="all" dirty="0">
              <a:solidFill>
                <a:srgbClr val="1B0CD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527925" y="3198813"/>
            <a:ext cx="581025" cy="579437"/>
            <a:chOff x="6909910" y="1822794"/>
            <a:chExt cx="580242" cy="580242"/>
          </a:xfrm>
        </p:grpSpPr>
        <p:sp>
          <p:nvSpPr>
            <p:cNvPr id="6" name="矩形: 圆角 59"/>
            <p:cNvSpPr/>
            <p:nvPr/>
          </p:nvSpPr>
          <p:spPr>
            <a:xfrm rot="2700000">
              <a:off x="6909910" y="1822794"/>
              <a:ext cx="580242" cy="580242"/>
            </a:xfrm>
            <a:prstGeom prst="roundRect">
              <a:avLst>
                <a:gd name="adj" fmla="val 18434"/>
              </a:avLst>
            </a:pr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1995" name="Freeform 29"/>
            <p:cNvSpPr>
              <a:spLocks noEditPoints="1"/>
            </p:cNvSpPr>
            <p:nvPr/>
          </p:nvSpPr>
          <p:spPr bwMode="auto">
            <a:xfrm>
              <a:off x="7067398" y="2018951"/>
              <a:ext cx="236688" cy="235558"/>
            </a:xfrm>
            <a:custGeom>
              <a:avLst/>
              <a:gdLst>
                <a:gd name="T0" fmla="*/ 265188866 w 130"/>
                <a:gd name="T1" fmla="*/ 88649522 h 130"/>
                <a:gd name="T2" fmla="*/ 265188866 w 130"/>
                <a:gd name="T3" fmla="*/ 164163974 h 130"/>
                <a:gd name="T4" fmla="*/ 344745127 w 130"/>
                <a:gd name="T5" fmla="*/ 164163974 h 130"/>
                <a:gd name="T6" fmla="*/ 344745127 w 130"/>
                <a:gd name="T7" fmla="*/ 88649522 h 130"/>
                <a:gd name="T8" fmla="*/ 265188866 w 130"/>
                <a:gd name="T9" fmla="*/ 88649522 h 130"/>
                <a:gd name="T10" fmla="*/ 324856062 w 130"/>
                <a:gd name="T11" fmla="*/ 144464086 h 130"/>
                <a:gd name="T12" fmla="*/ 285077931 w 130"/>
                <a:gd name="T13" fmla="*/ 144464086 h 130"/>
                <a:gd name="T14" fmla="*/ 285077931 w 130"/>
                <a:gd name="T15" fmla="*/ 105066095 h 130"/>
                <a:gd name="T16" fmla="*/ 324856062 w 130"/>
                <a:gd name="T17" fmla="*/ 105066095 h 130"/>
                <a:gd name="T18" fmla="*/ 324856062 w 130"/>
                <a:gd name="T19" fmla="*/ 144464086 h 130"/>
                <a:gd name="T20" fmla="*/ 404414144 w 130"/>
                <a:gd name="T21" fmla="*/ 0 h 130"/>
                <a:gd name="T22" fmla="*/ 228726129 w 130"/>
                <a:gd name="T23" fmla="*/ 0 h 130"/>
                <a:gd name="T24" fmla="*/ 198892531 w 130"/>
                <a:gd name="T25" fmla="*/ 19699895 h 130"/>
                <a:gd name="T26" fmla="*/ 23204524 w 130"/>
                <a:gd name="T27" fmla="*/ 193713805 h 130"/>
                <a:gd name="T28" fmla="*/ 23204524 w 130"/>
                <a:gd name="T29" fmla="*/ 269230097 h 130"/>
                <a:gd name="T30" fmla="*/ 159112580 w 130"/>
                <a:gd name="T31" fmla="*/ 403844183 h 130"/>
                <a:gd name="T32" fmla="*/ 235355211 w 130"/>
                <a:gd name="T33" fmla="*/ 403844183 h 130"/>
                <a:gd name="T34" fmla="*/ 411043226 w 130"/>
                <a:gd name="T35" fmla="*/ 229830265 h 130"/>
                <a:gd name="T36" fmla="*/ 430932291 w 130"/>
                <a:gd name="T37" fmla="*/ 200280434 h 130"/>
                <a:gd name="T38" fmla="*/ 430932291 w 130"/>
                <a:gd name="T39" fmla="*/ 26266524 h 130"/>
                <a:gd name="T40" fmla="*/ 404414144 w 130"/>
                <a:gd name="T41" fmla="*/ 0 h 130"/>
                <a:gd name="T42" fmla="*/ 218781597 w 130"/>
                <a:gd name="T43" fmla="*/ 384144295 h 130"/>
                <a:gd name="T44" fmla="*/ 179003466 w 130"/>
                <a:gd name="T45" fmla="*/ 384144295 h 130"/>
                <a:gd name="T46" fmla="*/ 43093596 w 130"/>
                <a:gd name="T47" fmla="*/ 249530209 h 130"/>
                <a:gd name="T48" fmla="*/ 43093596 w 130"/>
                <a:gd name="T49" fmla="*/ 213413692 h 130"/>
                <a:gd name="T50" fmla="*/ 62982676 w 130"/>
                <a:gd name="T51" fmla="*/ 193713805 h 130"/>
                <a:gd name="T52" fmla="*/ 235355211 w 130"/>
                <a:gd name="T53" fmla="*/ 364444408 h 130"/>
                <a:gd name="T54" fmla="*/ 218781597 w 130"/>
                <a:gd name="T55" fmla="*/ 384144295 h 130"/>
                <a:gd name="T56" fmla="*/ 404414144 w 130"/>
                <a:gd name="T57" fmla="*/ 187147176 h 130"/>
                <a:gd name="T58" fmla="*/ 391154160 w 130"/>
                <a:gd name="T59" fmla="*/ 213413692 h 130"/>
                <a:gd name="T60" fmla="*/ 255244333 w 130"/>
                <a:gd name="T61" fmla="*/ 348027835 h 130"/>
                <a:gd name="T62" fmla="*/ 82871741 w 130"/>
                <a:gd name="T63" fmla="*/ 174013917 h 130"/>
                <a:gd name="T64" fmla="*/ 218781597 w 130"/>
                <a:gd name="T65" fmla="*/ 39399789 h 130"/>
                <a:gd name="T66" fmla="*/ 241984349 w 130"/>
                <a:gd name="T67" fmla="*/ 26266524 h 130"/>
                <a:gd name="T68" fmla="*/ 394469611 w 130"/>
                <a:gd name="T69" fmla="*/ 26266524 h 130"/>
                <a:gd name="T70" fmla="*/ 404414144 w 130"/>
                <a:gd name="T71" fmla="*/ 36116475 h 130"/>
                <a:gd name="T72" fmla="*/ 404414144 w 130"/>
                <a:gd name="T73" fmla="*/ 187147176 h 1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0"/>
                <a:gd name="T112" fmla="*/ 0 h 130"/>
                <a:gd name="T113" fmla="*/ 130 w 130"/>
                <a:gd name="T114" fmla="*/ 130 h 1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0" h="130">
                  <a:moveTo>
                    <a:pt x="80" y="27"/>
                  </a:moveTo>
                  <a:cubicBezTo>
                    <a:pt x="74" y="33"/>
                    <a:pt x="74" y="43"/>
                    <a:pt x="80" y="50"/>
                  </a:cubicBezTo>
                  <a:cubicBezTo>
                    <a:pt x="87" y="56"/>
                    <a:pt x="97" y="56"/>
                    <a:pt x="104" y="50"/>
                  </a:cubicBezTo>
                  <a:cubicBezTo>
                    <a:pt x="110" y="43"/>
                    <a:pt x="110" y="33"/>
                    <a:pt x="104" y="27"/>
                  </a:cubicBezTo>
                  <a:cubicBezTo>
                    <a:pt x="97" y="20"/>
                    <a:pt x="87" y="20"/>
                    <a:pt x="80" y="27"/>
                  </a:cubicBezTo>
                  <a:close/>
                  <a:moveTo>
                    <a:pt x="98" y="44"/>
                  </a:moveTo>
                  <a:cubicBezTo>
                    <a:pt x="95" y="47"/>
                    <a:pt x="89" y="47"/>
                    <a:pt x="86" y="44"/>
                  </a:cubicBezTo>
                  <a:cubicBezTo>
                    <a:pt x="83" y="41"/>
                    <a:pt x="83" y="36"/>
                    <a:pt x="86" y="32"/>
                  </a:cubicBezTo>
                  <a:cubicBezTo>
                    <a:pt x="89" y="29"/>
                    <a:pt x="95" y="29"/>
                    <a:pt x="98" y="32"/>
                  </a:cubicBezTo>
                  <a:cubicBezTo>
                    <a:pt x="101" y="36"/>
                    <a:pt x="101" y="41"/>
                    <a:pt x="98" y="44"/>
                  </a:cubicBezTo>
                  <a:close/>
                  <a:moveTo>
                    <a:pt x="122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4" y="0"/>
                    <a:pt x="64" y="2"/>
                    <a:pt x="60" y="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0" y="65"/>
                    <a:pt x="0" y="76"/>
                    <a:pt x="7" y="82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54" y="130"/>
                    <a:pt x="65" y="130"/>
                    <a:pt x="71" y="123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8" y="67"/>
                    <a:pt x="130" y="65"/>
                    <a:pt x="130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3"/>
                    <a:pt x="127" y="0"/>
                    <a:pt x="122" y="0"/>
                  </a:cubicBezTo>
                  <a:close/>
                  <a:moveTo>
                    <a:pt x="66" y="117"/>
                  </a:moveTo>
                  <a:cubicBezTo>
                    <a:pt x="62" y="120"/>
                    <a:pt x="57" y="120"/>
                    <a:pt x="54" y="117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9" y="73"/>
                    <a:pt x="9" y="68"/>
                    <a:pt x="13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71" y="111"/>
                    <a:pt x="71" y="111"/>
                    <a:pt x="71" y="111"/>
                  </a:cubicBezTo>
                  <a:lnTo>
                    <a:pt x="66" y="117"/>
                  </a:lnTo>
                  <a:close/>
                  <a:moveTo>
                    <a:pt x="122" y="57"/>
                  </a:moveTo>
                  <a:cubicBezTo>
                    <a:pt x="122" y="59"/>
                    <a:pt x="120" y="62"/>
                    <a:pt x="118" y="6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7" y="10"/>
                    <a:pt x="70" y="8"/>
                    <a:pt x="73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2" y="9"/>
                    <a:pt x="122" y="11"/>
                  </a:cubicBezTo>
                  <a:lnTo>
                    <a:pt x="122" y="5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769225" y="3879850"/>
            <a:ext cx="41179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2014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13.8</a:t>
            </a:r>
            <a:r>
              <a:rPr lang="zh-CN" altLang="en-US" sz="2400" b="1">
                <a:latin typeface="Calibri" pitchFamily="34" charset="0"/>
              </a:rPr>
              <a:t>万； </a:t>
            </a:r>
            <a:r>
              <a:rPr lang="en-US" altLang="zh-CN" sz="2400" b="1">
                <a:latin typeface="Calibri" pitchFamily="34" charset="0"/>
              </a:rPr>
              <a:t>2015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18.5</a:t>
            </a:r>
            <a:r>
              <a:rPr lang="zh-CN" altLang="en-US" sz="2400" b="1">
                <a:latin typeface="Calibri" pitchFamily="34" charset="0"/>
              </a:rPr>
              <a:t>万；</a:t>
            </a:r>
            <a:endParaRPr lang="en-US" altLang="zh-CN" sz="2400" b="1">
              <a:latin typeface="Calibri" pitchFamily="34" charset="0"/>
            </a:endParaRPr>
          </a:p>
          <a:p>
            <a:r>
              <a:rPr lang="en-US" altLang="zh-CN" sz="2400" b="1">
                <a:latin typeface="Calibri" pitchFamily="34" charset="0"/>
              </a:rPr>
              <a:t>2016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28</a:t>
            </a:r>
            <a:r>
              <a:rPr lang="zh-CN" altLang="en-US" sz="2400" b="1">
                <a:latin typeface="Calibri" pitchFamily="34" charset="0"/>
              </a:rPr>
              <a:t>万；    </a:t>
            </a:r>
            <a:r>
              <a:rPr lang="en-US" altLang="zh-CN" sz="2400" b="1">
                <a:latin typeface="Calibri" pitchFamily="34" charset="0"/>
              </a:rPr>
              <a:t>2017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32</a:t>
            </a:r>
            <a:r>
              <a:rPr lang="zh-CN" altLang="en-US" sz="2400" b="1">
                <a:latin typeface="Calibri" pitchFamily="34" charset="0"/>
              </a:rPr>
              <a:t>万</a:t>
            </a:r>
          </a:p>
        </p:txBody>
      </p:sp>
      <p:graphicFrame>
        <p:nvGraphicFramePr>
          <p:cNvPr id="41989" name="图表 20"/>
          <p:cNvGraphicFramePr>
            <a:graphicFrameLocks/>
          </p:cNvGraphicFramePr>
          <p:nvPr/>
        </p:nvGraphicFramePr>
        <p:xfrm>
          <a:off x="979488" y="1516063"/>
          <a:ext cx="6327775" cy="4673600"/>
        </p:xfrm>
        <a:graphic>
          <a:graphicData uri="http://schemas.openxmlformats.org/presentationml/2006/ole">
            <p:oleObj spid="_x0000_s41989" r:id="rId4" imgW="6328196" imgH="4669941" progId="Excel.Chart.8">
              <p:embed/>
            </p:oleObj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99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99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2959100" y="355600"/>
            <a:ext cx="55118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65015" tIns="32507" rIns="65015" bIns="3250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609600" indent="-609600" algn="ctr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4000" b="1" cap="all" dirty="0" smtClean="0">
                <a:solidFill>
                  <a:srgbClr val="1B0CD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业务收入情况</a:t>
            </a:r>
            <a:endParaRPr lang="en-US" altLang="zh-CN" sz="4000" b="1" cap="all" dirty="0">
              <a:solidFill>
                <a:srgbClr val="1B0CD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8458200" y="3459163"/>
            <a:ext cx="579438" cy="581025"/>
            <a:chOff x="6909910" y="1822794"/>
            <a:chExt cx="580242" cy="580242"/>
          </a:xfrm>
        </p:grpSpPr>
        <p:sp>
          <p:nvSpPr>
            <p:cNvPr id="6" name="矩形: 圆角 59"/>
            <p:cNvSpPr/>
            <p:nvPr/>
          </p:nvSpPr>
          <p:spPr>
            <a:xfrm rot="2700000">
              <a:off x="6909909" y="1822794"/>
              <a:ext cx="580242" cy="580242"/>
            </a:xfrm>
            <a:prstGeom prst="roundRect">
              <a:avLst>
                <a:gd name="adj" fmla="val 18434"/>
              </a:avLst>
            </a:pr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4043" name="Freeform 29"/>
            <p:cNvSpPr>
              <a:spLocks noEditPoints="1"/>
            </p:cNvSpPr>
            <p:nvPr/>
          </p:nvSpPr>
          <p:spPr bwMode="auto">
            <a:xfrm>
              <a:off x="7067398" y="2018951"/>
              <a:ext cx="236688" cy="235558"/>
            </a:xfrm>
            <a:custGeom>
              <a:avLst/>
              <a:gdLst>
                <a:gd name="T0" fmla="*/ 265188866 w 130"/>
                <a:gd name="T1" fmla="*/ 88649522 h 130"/>
                <a:gd name="T2" fmla="*/ 265188866 w 130"/>
                <a:gd name="T3" fmla="*/ 164163974 h 130"/>
                <a:gd name="T4" fmla="*/ 344745127 w 130"/>
                <a:gd name="T5" fmla="*/ 164163974 h 130"/>
                <a:gd name="T6" fmla="*/ 344745127 w 130"/>
                <a:gd name="T7" fmla="*/ 88649522 h 130"/>
                <a:gd name="T8" fmla="*/ 265188866 w 130"/>
                <a:gd name="T9" fmla="*/ 88649522 h 130"/>
                <a:gd name="T10" fmla="*/ 324856062 w 130"/>
                <a:gd name="T11" fmla="*/ 144464086 h 130"/>
                <a:gd name="T12" fmla="*/ 285077931 w 130"/>
                <a:gd name="T13" fmla="*/ 144464086 h 130"/>
                <a:gd name="T14" fmla="*/ 285077931 w 130"/>
                <a:gd name="T15" fmla="*/ 105066095 h 130"/>
                <a:gd name="T16" fmla="*/ 324856062 w 130"/>
                <a:gd name="T17" fmla="*/ 105066095 h 130"/>
                <a:gd name="T18" fmla="*/ 324856062 w 130"/>
                <a:gd name="T19" fmla="*/ 144464086 h 130"/>
                <a:gd name="T20" fmla="*/ 404414144 w 130"/>
                <a:gd name="T21" fmla="*/ 0 h 130"/>
                <a:gd name="T22" fmla="*/ 228726129 w 130"/>
                <a:gd name="T23" fmla="*/ 0 h 130"/>
                <a:gd name="T24" fmla="*/ 198892531 w 130"/>
                <a:gd name="T25" fmla="*/ 19699895 h 130"/>
                <a:gd name="T26" fmla="*/ 23204524 w 130"/>
                <a:gd name="T27" fmla="*/ 193713805 h 130"/>
                <a:gd name="T28" fmla="*/ 23204524 w 130"/>
                <a:gd name="T29" fmla="*/ 269230097 h 130"/>
                <a:gd name="T30" fmla="*/ 159112580 w 130"/>
                <a:gd name="T31" fmla="*/ 403844183 h 130"/>
                <a:gd name="T32" fmla="*/ 235355211 w 130"/>
                <a:gd name="T33" fmla="*/ 403844183 h 130"/>
                <a:gd name="T34" fmla="*/ 411043226 w 130"/>
                <a:gd name="T35" fmla="*/ 229830265 h 130"/>
                <a:gd name="T36" fmla="*/ 430932291 w 130"/>
                <a:gd name="T37" fmla="*/ 200280434 h 130"/>
                <a:gd name="T38" fmla="*/ 430932291 w 130"/>
                <a:gd name="T39" fmla="*/ 26266524 h 130"/>
                <a:gd name="T40" fmla="*/ 404414144 w 130"/>
                <a:gd name="T41" fmla="*/ 0 h 130"/>
                <a:gd name="T42" fmla="*/ 218781597 w 130"/>
                <a:gd name="T43" fmla="*/ 384144295 h 130"/>
                <a:gd name="T44" fmla="*/ 179003466 w 130"/>
                <a:gd name="T45" fmla="*/ 384144295 h 130"/>
                <a:gd name="T46" fmla="*/ 43093596 w 130"/>
                <a:gd name="T47" fmla="*/ 249530209 h 130"/>
                <a:gd name="T48" fmla="*/ 43093596 w 130"/>
                <a:gd name="T49" fmla="*/ 213413692 h 130"/>
                <a:gd name="T50" fmla="*/ 62982676 w 130"/>
                <a:gd name="T51" fmla="*/ 193713805 h 130"/>
                <a:gd name="T52" fmla="*/ 235355211 w 130"/>
                <a:gd name="T53" fmla="*/ 364444408 h 130"/>
                <a:gd name="T54" fmla="*/ 218781597 w 130"/>
                <a:gd name="T55" fmla="*/ 384144295 h 130"/>
                <a:gd name="T56" fmla="*/ 404414144 w 130"/>
                <a:gd name="T57" fmla="*/ 187147176 h 130"/>
                <a:gd name="T58" fmla="*/ 391154160 w 130"/>
                <a:gd name="T59" fmla="*/ 213413692 h 130"/>
                <a:gd name="T60" fmla="*/ 255244333 w 130"/>
                <a:gd name="T61" fmla="*/ 348027835 h 130"/>
                <a:gd name="T62" fmla="*/ 82871741 w 130"/>
                <a:gd name="T63" fmla="*/ 174013917 h 130"/>
                <a:gd name="T64" fmla="*/ 218781597 w 130"/>
                <a:gd name="T65" fmla="*/ 39399789 h 130"/>
                <a:gd name="T66" fmla="*/ 241984349 w 130"/>
                <a:gd name="T67" fmla="*/ 26266524 h 130"/>
                <a:gd name="T68" fmla="*/ 394469611 w 130"/>
                <a:gd name="T69" fmla="*/ 26266524 h 130"/>
                <a:gd name="T70" fmla="*/ 404414144 w 130"/>
                <a:gd name="T71" fmla="*/ 36116475 h 130"/>
                <a:gd name="T72" fmla="*/ 404414144 w 130"/>
                <a:gd name="T73" fmla="*/ 187147176 h 1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0"/>
                <a:gd name="T112" fmla="*/ 0 h 130"/>
                <a:gd name="T113" fmla="*/ 130 w 130"/>
                <a:gd name="T114" fmla="*/ 130 h 1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0" h="130">
                  <a:moveTo>
                    <a:pt x="80" y="27"/>
                  </a:moveTo>
                  <a:cubicBezTo>
                    <a:pt x="74" y="33"/>
                    <a:pt x="74" y="43"/>
                    <a:pt x="80" y="50"/>
                  </a:cubicBezTo>
                  <a:cubicBezTo>
                    <a:pt x="87" y="56"/>
                    <a:pt x="97" y="56"/>
                    <a:pt x="104" y="50"/>
                  </a:cubicBezTo>
                  <a:cubicBezTo>
                    <a:pt x="110" y="43"/>
                    <a:pt x="110" y="33"/>
                    <a:pt x="104" y="27"/>
                  </a:cubicBezTo>
                  <a:cubicBezTo>
                    <a:pt x="97" y="20"/>
                    <a:pt x="87" y="20"/>
                    <a:pt x="80" y="27"/>
                  </a:cubicBezTo>
                  <a:close/>
                  <a:moveTo>
                    <a:pt x="98" y="44"/>
                  </a:moveTo>
                  <a:cubicBezTo>
                    <a:pt x="95" y="47"/>
                    <a:pt x="89" y="47"/>
                    <a:pt x="86" y="44"/>
                  </a:cubicBezTo>
                  <a:cubicBezTo>
                    <a:pt x="83" y="41"/>
                    <a:pt x="83" y="36"/>
                    <a:pt x="86" y="32"/>
                  </a:cubicBezTo>
                  <a:cubicBezTo>
                    <a:pt x="89" y="29"/>
                    <a:pt x="95" y="29"/>
                    <a:pt x="98" y="32"/>
                  </a:cubicBezTo>
                  <a:cubicBezTo>
                    <a:pt x="101" y="36"/>
                    <a:pt x="101" y="41"/>
                    <a:pt x="98" y="44"/>
                  </a:cubicBezTo>
                  <a:close/>
                  <a:moveTo>
                    <a:pt x="122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4" y="0"/>
                    <a:pt x="64" y="2"/>
                    <a:pt x="60" y="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0" y="65"/>
                    <a:pt x="0" y="76"/>
                    <a:pt x="7" y="82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54" y="130"/>
                    <a:pt x="65" y="130"/>
                    <a:pt x="71" y="123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8" y="67"/>
                    <a:pt x="130" y="65"/>
                    <a:pt x="130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3"/>
                    <a:pt x="127" y="0"/>
                    <a:pt x="122" y="0"/>
                  </a:cubicBezTo>
                  <a:close/>
                  <a:moveTo>
                    <a:pt x="66" y="117"/>
                  </a:moveTo>
                  <a:cubicBezTo>
                    <a:pt x="62" y="120"/>
                    <a:pt x="57" y="120"/>
                    <a:pt x="54" y="117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9" y="73"/>
                    <a:pt x="9" y="68"/>
                    <a:pt x="13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71" y="111"/>
                    <a:pt x="71" y="111"/>
                    <a:pt x="71" y="111"/>
                  </a:cubicBezTo>
                  <a:lnTo>
                    <a:pt x="66" y="117"/>
                  </a:lnTo>
                  <a:close/>
                  <a:moveTo>
                    <a:pt x="122" y="57"/>
                  </a:moveTo>
                  <a:cubicBezTo>
                    <a:pt x="122" y="59"/>
                    <a:pt x="120" y="62"/>
                    <a:pt x="118" y="6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7" y="10"/>
                    <a:pt x="70" y="8"/>
                    <a:pt x="73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2" y="9"/>
                    <a:pt x="122" y="11"/>
                  </a:cubicBezTo>
                  <a:lnTo>
                    <a:pt x="122" y="5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915400" y="3821113"/>
            <a:ext cx="25368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2014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2500</a:t>
            </a:r>
            <a:r>
              <a:rPr lang="zh-CN" altLang="en-US" sz="2400" b="1">
                <a:latin typeface="Calibri" pitchFamily="34" charset="0"/>
              </a:rPr>
              <a:t>万元   </a:t>
            </a:r>
            <a:endParaRPr lang="en-US" altLang="zh-CN" sz="2400" b="1">
              <a:latin typeface="Calibri" pitchFamily="34" charset="0"/>
            </a:endParaRPr>
          </a:p>
          <a:p>
            <a:r>
              <a:rPr lang="en-US" altLang="zh-CN" sz="2400" b="1">
                <a:latin typeface="Calibri" pitchFamily="34" charset="0"/>
              </a:rPr>
              <a:t>2015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3000</a:t>
            </a:r>
            <a:r>
              <a:rPr lang="zh-CN" altLang="en-US" sz="2400" b="1">
                <a:latin typeface="Calibri" pitchFamily="34" charset="0"/>
              </a:rPr>
              <a:t>万元</a:t>
            </a:r>
            <a:endParaRPr lang="en-US" altLang="zh-CN" sz="2400" b="1">
              <a:latin typeface="Calibri" pitchFamily="34" charset="0"/>
            </a:endParaRPr>
          </a:p>
          <a:p>
            <a:r>
              <a:rPr lang="en-US" altLang="zh-CN" sz="2400" b="1">
                <a:latin typeface="Calibri" pitchFamily="34" charset="0"/>
              </a:rPr>
              <a:t>2016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6600</a:t>
            </a:r>
            <a:r>
              <a:rPr lang="zh-CN" altLang="en-US" sz="2400" b="1">
                <a:latin typeface="Calibri" pitchFamily="34" charset="0"/>
              </a:rPr>
              <a:t>万元    </a:t>
            </a:r>
            <a:endParaRPr lang="en-US" altLang="zh-CN" sz="2400" b="1">
              <a:latin typeface="Calibri" pitchFamily="34" charset="0"/>
            </a:endParaRPr>
          </a:p>
          <a:p>
            <a:r>
              <a:rPr lang="en-US" altLang="zh-CN" sz="2400" b="1">
                <a:latin typeface="Calibri" pitchFamily="34" charset="0"/>
              </a:rPr>
              <a:t>2017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9200</a:t>
            </a:r>
            <a:r>
              <a:rPr lang="zh-CN" altLang="en-US" sz="2400" b="1">
                <a:latin typeface="Calibri" pitchFamily="34" charset="0"/>
              </a:rPr>
              <a:t>万元</a:t>
            </a:r>
          </a:p>
        </p:txBody>
      </p:sp>
      <p:graphicFrame>
        <p:nvGraphicFramePr>
          <p:cNvPr id="44037" name="图表 20"/>
          <p:cNvGraphicFramePr>
            <a:graphicFrameLocks/>
          </p:cNvGraphicFramePr>
          <p:nvPr/>
        </p:nvGraphicFramePr>
        <p:xfrm>
          <a:off x="1066800" y="1284288"/>
          <a:ext cx="7126288" cy="5094287"/>
        </p:xfrm>
        <a:graphic>
          <a:graphicData uri="http://schemas.openxmlformats.org/presentationml/2006/ole">
            <p:oleObj spid="_x0000_s44037" r:id="rId4" imgW="7126842" imgH="5090601" progId="Excel.Chart.8">
              <p:embed/>
            </p:oleObj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103563" y="355600"/>
            <a:ext cx="55118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65015" tIns="32507" rIns="65015" bIns="3250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609600" indent="-609600" algn="ctr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solidFill>
                  <a:srgbClr val="180BC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社区首诊率</a:t>
            </a:r>
            <a:endParaRPr lang="en-US" altLang="zh-CN" sz="4000" b="1" cap="all" dirty="0">
              <a:solidFill>
                <a:srgbClr val="1B0CD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8458200" y="3459163"/>
            <a:ext cx="579438" cy="581025"/>
            <a:chOff x="6909910" y="1822794"/>
            <a:chExt cx="580242" cy="580242"/>
          </a:xfrm>
        </p:grpSpPr>
        <p:sp>
          <p:nvSpPr>
            <p:cNvPr id="6" name="矩形: 圆角 59"/>
            <p:cNvSpPr/>
            <p:nvPr/>
          </p:nvSpPr>
          <p:spPr>
            <a:xfrm rot="2700000">
              <a:off x="6909909" y="1822794"/>
              <a:ext cx="580242" cy="580242"/>
            </a:xfrm>
            <a:prstGeom prst="roundRect">
              <a:avLst>
                <a:gd name="adj" fmla="val 18434"/>
              </a:avLst>
            </a:pr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6091" name="Freeform 29"/>
            <p:cNvSpPr>
              <a:spLocks noEditPoints="1"/>
            </p:cNvSpPr>
            <p:nvPr/>
          </p:nvSpPr>
          <p:spPr bwMode="auto">
            <a:xfrm>
              <a:off x="7067398" y="2018951"/>
              <a:ext cx="236688" cy="235558"/>
            </a:xfrm>
            <a:custGeom>
              <a:avLst/>
              <a:gdLst>
                <a:gd name="T0" fmla="*/ 265188866 w 130"/>
                <a:gd name="T1" fmla="*/ 88649522 h 130"/>
                <a:gd name="T2" fmla="*/ 265188866 w 130"/>
                <a:gd name="T3" fmla="*/ 164163974 h 130"/>
                <a:gd name="T4" fmla="*/ 344745127 w 130"/>
                <a:gd name="T5" fmla="*/ 164163974 h 130"/>
                <a:gd name="T6" fmla="*/ 344745127 w 130"/>
                <a:gd name="T7" fmla="*/ 88649522 h 130"/>
                <a:gd name="T8" fmla="*/ 265188866 w 130"/>
                <a:gd name="T9" fmla="*/ 88649522 h 130"/>
                <a:gd name="T10" fmla="*/ 324856062 w 130"/>
                <a:gd name="T11" fmla="*/ 144464086 h 130"/>
                <a:gd name="T12" fmla="*/ 285077931 w 130"/>
                <a:gd name="T13" fmla="*/ 144464086 h 130"/>
                <a:gd name="T14" fmla="*/ 285077931 w 130"/>
                <a:gd name="T15" fmla="*/ 105066095 h 130"/>
                <a:gd name="T16" fmla="*/ 324856062 w 130"/>
                <a:gd name="T17" fmla="*/ 105066095 h 130"/>
                <a:gd name="T18" fmla="*/ 324856062 w 130"/>
                <a:gd name="T19" fmla="*/ 144464086 h 130"/>
                <a:gd name="T20" fmla="*/ 404414144 w 130"/>
                <a:gd name="T21" fmla="*/ 0 h 130"/>
                <a:gd name="T22" fmla="*/ 228726129 w 130"/>
                <a:gd name="T23" fmla="*/ 0 h 130"/>
                <a:gd name="T24" fmla="*/ 198892531 w 130"/>
                <a:gd name="T25" fmla="*/ 19699895 h 130"/>
                <a:gd name="T26" fmla="*/ 23204524 w 130"/>
                <a:gd name="T27" fmla="*/ 193713805 h 130"/>
                <a:gd name="T28" fmla="*/ 23204524 w 130"/>
                <a:gd name="T29" fmla="*/ 269230097 h 130"/>
                <a:gd name="T30" fmla="*/ 159112580 w 130"/>
                <a:gd name="T31" fmla="*/ 403844183 h 130"/>
                <a:gd name="T32" fmla="*/ 235355211 w 130"/>
                <a:gd name="T33" fmla="*/ 403844183 h 130"/>
                <a:gd name="T34" fmla="*/ 411043226 w 130"/>
                <a:gd name="T35" fmla="*/ 229830265 h 130"/>
                <a:gd name="T36" fmla="*/ 430932291 w 130"/>
                <a:gd name="T37" fmla="*/ 200280434 h 130"/>
                <a:gd name="T38" fmla="*/ 430932291 w 130"/>
                <a:gd name="T39" fmla="*/ 26266524 h 130"/>
                <a:gd name="T40" fmla="*/ 404414144 w 130"/>
                <a:gd name="T41" fmla="*/ 0 h 130"/>
                <a:gd name="T42" fmla="*/ 218781597 w 130"/>
                <a:gd name="T43" fmla="*/ 384144295 h 130"/>
                <a:gd name="T44" fmla="*/ 179003466 w 130"/>
                <a:gd name="T45" fmla="*/ 384144295 h 130"/>
                <a:gd name="T46" fmla="*/ 43093596 w 130"/>
                <a:gd name="T47" fmla="*/ 249530209 h 130"/>
                <a:gd name="T48" fmla="*/ 43093596 w 130"/>
                <a:gd name="T49" fmla="*/ 213413692 h 130"/>
                <a:gd name="T50" fmla="*/ 62982676 w 130"/>
                <a:gd name="T51" fmla="*/ 193713805 h 130"/>
                <a:gd name="T52" fmla="*/ 235355211 w 130"/>
                <a:gd name="T53" fmla="*/ 364444408 h 130"/>
                <a:gd name="T54" fmla="*/ 218781597 w 130"/>
                <a:gd name="T55" fmla="*/ 384144295 h 130"/>
                <a:gd name="T56" fmla="*/ 404414144 w 130"/>
                <a:gd name="T57" fmla="*/ 187147176 h 130"/>
                <a:gd name="T58" fmla="*/ 391154160 w 130"/>
                <a:gd name="T59" fmla="*/ 213413692 h 130"/>
                <a:gd name="T60" fmla="*/ 255244333 w 130"/>
                <a:gd name="T61" fmla="*/ 348027835 h 130"/>
                <a:gd name="T62" fmla="*/ 82871741 w 130"/>
                <a:gd name="T63" fmla="*/ 174013917 h 130"/>
                <a:gd name="T64" fmla="*/ 218781597 w 130"/>
                <a:gd name="T65" fmla="*/ 39399789 h 130"/>
                <a:gd name="T66" fmla="*/ 241984349 w 130"/>
                <a:gd name="T67" fmla="*/ 26266524 h 130"/>
                <a:gd name="T68" fmla="*/ 394469611 w 130"/>
                <a:gd name="T69" fmla="*/ 26266524 h 130"/>
                <a:gd name="T70" fmla="*/ 404414144 w 130"/>
                <a:gd name="T71" fmla="*/ 36116475 h 130"/>
                <a:gd name="T72" fmla="*/ 404414144 w 130"/>
                <a:gd name="T73" fmla="*/ 187147176 h 1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0"/>
                <a:gd name="T112" fmla="*/ 0 h 130"/>
                <a:gd name="T113" fmla="*/ 130 w 130"/>
                <a:gd name="T114" fmla="*/ 130 h 1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0" h="130">
                  <a:moveTo>
                    <a:pt x="80" y="27"/>
                  </a:moveTo>
                  <a:cubicBezTo>
                    <a:pt x="74" y="33"/>
                    <a:pt x="74" y="43"/>
                    <a:pt x="80" y="50"/>
                  </a:cubicBezTo>
                  <a:cubicBezTo>
                    <a:pt x="87" y="56"/>
                    <a:pt x="97" y="56"/>
                    <a:pt x="104" y="50"/>
                  </a:cubicBezTo>
                  <a:cubicBezTo>
                    <a:pt x="110" y="43"/>
                    <a:pt x="110" y="33"/>
                    <a:pt x="104" y="27"/>
                  </a:cubicBezTo>
                  <a:cubicBezTo>
                    <a:pt x="97" y="20"/>
                    <a:pt x="87" y="20"/>
                    <a:pt x="80" y="27"/>
                  </a:cubicBezTo>
                  <a:close/>
                  <a:moveTo>
                    <a:pt x="98" y="44"/>
                  </a:moveTo>
                  <a:cubicBezTo>
                    <a:pt x="95" y="47"/>
                    <a:pt x="89" y="47"/>
                    <a:pt x="86" y="44"/>
                  </a:cubicBezTo>
                  <a:cubicBezTo>
                    <a:pt x="83" y="41"/>
                    <a:pt x="83" y="36"/>
                    <a:pt x="86" y="32"/>
                  </a:cubicBezTo>
                  <a:cubicBezTo>
                    <a:pt x="89" y="29"/>
                    <a:pt x="95" y="29"/>
                    <a:pt x="98" y="32"/>
                  </a:cubicBezTo>
                  <a:cubicBezTo>
                    <a:pt x="101" y="36"/>
                    <a:pt x="101" y="41"/>
                    <a:pt x="98" y="44"/>
                  </a:cubicBezTo>
                  <a:close/>
                  <a:moveTo>
                    <a:pt x="122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4" y="0"/>
                    <a:pt x="64" y="2"/>
                    <a:pt x="60" y="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0" y="65"/>
                    <a:pt x="0" y="76"/>
                    <a:pt x="7" y="82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54" y="130"/>
                    <a:pt x="65" y="130"/>
                    <a:pt x="71" y="123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8" y="67"/>
                    <a:pt x="130" y="65"/>
                    <a:pt x="130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3"/>
                    <a:pt x="127" y="0"/>
                    <a:pt x="122" y="0"/>
                  </a:cubicBezTo>
                  <a:close/>
                  <a:moveTo>
                    <a:pt x="66" y="117"/>
                  </a:moveTo>
                  <a:cubicBezTo>
                    <a:pt x="62" y="120"/>
                    <a:pt x="57" y="120"/>
                    <a:pt x="54" y="117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9" y="73"/>
                    <a:pt x="9" y="68"/>
                    <a:pt x="13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71" y="111"/>
                    <a:pt x="71" y="111"/>
                    <a:pt x="71" y="111"/>
                  </a:cubicBezTo>
                  <a:lnTo>
                    <a:pt x="66" y="117"/>
                  </a:lnTo>
                  <a:close/>
                  <a:moveTo>
                    <a:pt x="122" y="57"/>
                  </a:moveTo>
                  <a:cubicBezTo>
                    <a:pt x="122" y="59"/>
                    <a:pt x="120" y="62"/>
                    <a:pt x="118" y="6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7" y="10"/>
                    <a:pt x="70" y="8"/>
                    <a:pt x="73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2" y="9"/>
                    <a:pt x="122" y="11"/>
                  </a:cubicBezTo>
                  <a:lnTo>
                    <a:pt x="122" y="5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915400" y="3821113"/>
            <a:ext cx="25368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2014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32.4%</a:t>
            </a:r>
          </a:p>
          <a:p>
            <a:r>
              <a:rPr lang="en-US" altLang="zh-CN" sz="2400" b="1">
                <a:latin typeface="Calibri" pitchFamily="34" charset="0"/>
              </a:rPr>
              <a:t>2015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43.5%</a:t>
            </a:r>
          </a:p>
          <a:p>
            <a:r>
              <a:rPr lang="en-US" altLang="zh-CN" sz="2400" b="1">
                <a:latin typeface="Calibri" pitchFamily="34" charset="0"/>
              </a:rPr>
              <a:t>2016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63.6%</a:t>
            </a:r>
          </a:p>
          <a:p>
            <a:r>
              <a:rPr lang="en-US" altLang="zh-CN" sz="2400" b="1">
                <a:latin typeface="Calibri" pitchFamily="34" charset="0"/>
              </a:rPr>
              <a:t>2017</a:t>
            </a:r>
            <a:r>
              <a:rPr lang="zh-CN" altLang="en-US" sz="2400" b="1">
                <a:latin typeface="Calibri" pitchFamily="34" charset="0"/>
              </a:rPr>
              <a:t>年</a:t>
            </a:r>
            <a:r>
              <a:rPr lang="en-US" altLang="zh-CN" sz="2400" b="1">
                <a:latin typeface="Calibri" pitchFamily="34" charset="0"/>
              </a:rPr>
              <a:t>72.7%</a:t>
            </a:r>
            <a:endParaRPr lang="zh-CN" altLang="en-US" sz="2400" b="1">
              <a:latin typeface="Calibri" pitchFamily="34" charset="0"/>
            </a:endParaRPr>
          </a:p>
        </p:txBody>
      </p:sp>
      <p:graphicFrame>
        <p:nvGraphicFramePr>
          <p:cNvPr id="46085" name="图表 20"/>
          <p:cNvGraphicFramePr>
            <a:graphicFrameLocks/>
          </p:cNvGraphicFramePr>
          <p:nvPr/>
        </p:nvGraphicFramePr>
        <p:xfrm>
          <a:off x="965200" y="1139825"/>
          <a:ext cx="7227888" cy="5238750"/>
        </p:xfrm>
        <a:graphic>
          <a:graphicData uri="http://schemas.openxmlformats.org/presentationml/2006/ole">
            <p:oleObj spid="_x0000_s46085" r:id="rId4" imgW="7230483" imgH="5236918" progId="Excel.Chart.8">
              <p:embed/>
            </p:oleObj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6350" y="0"/>
            <a:ext cx="12204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 rot="5400000">
            <a:off x="2724151" y="652462"/>
            <a:ext cx="2620962" cy="2278063"/>
            <a:chOff x="5803300" y="1948400"/>
            <a:chExt cx="2164994" cy="1905223"/>
          </a:xfrm>
        </p:grpSpPr>
        <p:sp>
          <p:nvSpPr>
            <p:cNvPr id="11" name="7"/>
            <p:cNvSpPr/>
            <p:nvPr/>
          </p:nvSpPr>
          <p:spPr bwMode="auto">
            <a:xfrm>
              <a:off x="5803300" y="1948400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>
                <a:solidFill>
                  <a:schemeClr val="bg1"/>
                </a:solidFill>
                <a:latin typeface="Agency FB" panose="020B0503020202020204" pitchFamily="34" charset="0"/>
                <a:ea typeface="腾祥澜黑简" panose="01010104010101010101" pitchFamily="2" charset="-122"/>
              </a:endParaRPr>
            </a:p>
          </p:txBody>
        </p:sp>
        <p:sp>
          <p:nvSpPr>
            <p:cNvPr id="12" name="6"/>
            <p:cNvSpPr/>
            <p:nvPr/>
          </p:nvSpPr>
          <p:spPr bwMode="auto">
            <a:xfrm>
              <a:off x="5948857" y="2075858"/>
              <a:ext cx="1846343" cy="16250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3" name="4"/>
          <p:cNvSpPr txBox="1"/>
          <p:nvPr>
            <p:custDataLst>
              <p:tags r:id="rId2"/>
            </p:custDataLst>
          </p:nvPr>
        </p:nvSpPr>
        <p:spPr>
          <a:xfrm>
            <a:off x="2693988" y="987425"/>
            <a:ext cx="2713037" cy="1630363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35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</a:rPr>
              <a:t>04</a:t>
            </a:r>
            <a:endParaRPr lang="zh-CN" altLang="en-US" sz="10035" dirty="0">
              <a:solidFill>
                <a:schemeClr val="bg1"/>
              </a:solidFill>
              <a:latin typeface="Agency FB" panose="020B0503020202020204" pitchFamily="34" charset="0"/>
              <a:ea typeface="+mn-ea"/>
            </a:endParaRPr>
          </a:p>
        </p:txBody>
      </p:sp>
      <p:sp>
        <p:nvSpPr>
          <p:cNvPr id="15" name="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7275" y="3287713"/>
            <a:ext cx="8488363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05" tIns="43002" rIns="86005" bIns="43002">
            <a:spAutoFit/>
          </a:bodyPr>
          <a:lstStyle/>
          <a:p>
            <a:pPr algn="ctr"/>
            <a:r>
              <a:rPr lang="zh-CN" altLang="en-US" sz="7200" b="1">
                <a:solidFill>
                  <a:srgbClr val="00A0E9"/>
                </a:solidFill>
                <a:latin typeface="方正尚酷简体"/>
                <a:ea typeface="方正尚酷简体"/>
                <a:cs typeface="Andalus" pitchFamily="18" charset="-78"/>
              </a:rPr>
              <a:t>创建几个重要指标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03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8" name="AutoShape 4"/>
          <p:cNvSpPr>
            <a:spLocks noChangeArrowheads="1"/>
          </p:cNvSpPr>
          <p:nvPr/>
        </p:nvSpPr>
        <p:spPr bwMode="auto">
          <a:xfrm>
            <a:off x="1770063" y="1930400"/>
            <a:ext cx="5791200" cy="990600"/>
          </a:xfrm>
          <a:prstGeom prst="cube">
            <a:avLst>
              <a:gd name="adj" fmla="val 737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4400">
                <a:latin typeface="Calibri" pitchFamily="34" charset="0"/>
              </a:rPr>
              <a:t>一级指标</a:t>
            </a:r>
            <a:r>
              <a:rPr lang="en-US" altLang="zh-CN" sz="4400">
                <a:latin typeface="Calibri" pitchFamily="34" charset="0"/>
              </a:rPr>
              <a:t>4</a:t>
            </a:r>
            <a:r>
              <a:rPr lang="zh-CN" altLang="en-US" sz="4400">
                <a:latin typeface="Calibri" pitchFamily="34" charset="0"/>
              </a:rPr>
              <a:t>个</a:t>
            </a:r>
          </a:p>
        </p:txBody>
      </p:sp>
      <p:sp>
        <p:nvSpPr>
          <p:cNvPr id="50179" name="AutoShape 7"/>
          <p:cNvSpPr>
            <a:spLocks noChangeArrowheads="1"/>
          </p:cNvSpPr>
          <p:nvPr/>
        </p:nvSpPr>
        <p:spPr bwMode="auto">
          <a:xfrm>
            <a:off x="6967538" y="2593975"/>
            <a:ext cx="1320800" cy="1066800"/>
          </a:xfrm>
          <a:prstGeom prst="downArrow">
            <a:avLst>
              <a:gd name="adj1" fmla="val 50000"/>
              <a:gd name="adj2" fmla="val 26921"/>
            </a:avLst>
          </a:prstGeom>
          <a:solidFill>
            <a:srgbClr val="3AD4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0180" name="AutoShape 5"/>
          <p:cNvSpPr>
            <a:spLocks noChangeArrowheads="1"/>
          </p:cNvSpPr>
          <p:nvPr/>
        </p:nvSpPr>
        <p:spPr bwMode="auto">
          <a:xfrm>
            <a:off x="2481263" y="3708400"/>
            <a:ext cx="5791200" cy="914400"/>
          </a:xfrm>
          <a:prstGeom prst="cube">
            <a:avLst>
              <a:gd name="adj" fmla="val 10764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4400">
                <a:latin typeface="Calibri" pitchFamily="34" charset="0"/>
              </a:rPr>
              <a:t>二级指标</a:t>
            </a:r>
            <a:r>
              <a:rPr lang="en-US" altLang="zh-CN" sz="4400">
                <a:latin typeface="Calibri" pitchFamily="34" charset="0"/>
              </a:rPr>
              <a:t>18</a:t>
            </a:r>
            <a:r>
              <a:rPr lang="zh-CN" altLang="en-US" sz="4400">
                <a:latin typeface="Calibri" pitchFamily="34" charset="0"/>
              </a:rPr>
              <a:t>个</a:t>
            </a:r>
          </a:p>
        </p:txBody>
      </p:sp>
      <p:sp>
        <p:nvSpPr>
          <p:cNvPr id="50181" name="AutoShape 8"/>
          <p:cNvSpPr>
            <a:spLocks noChangeArrowheads="1"/>
          </p:cNvSpPr>
          <p:nvPr/>
        </p:nvSpPr>
        <p:spPr bwMode="auto">
          <a:xfrm>
            <a:off x="7272338" y="4329113"/>
            <a:ext cx="1320800" cy="914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AD4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3090863" y="5283200"/>
            <a:ext cx="5791200" cy="914400"/>
          </a:xfrm>
          <a:prstGeom prst="cube">
            <a:avLst>
              <a:gd name="adj" fmla="val 1073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4000" b="1">
                <a:latin typeface="Calibri" pitchFamily="34" charset="0"/>
              </a:rPr>
              <a:t>三级指标</a:t>
            </a:r>
            <a:r>
              <a:rPr lang="en-US" altLang="zh-CN" sz="4000" b="1">
                <a:latin typeface="Calibri" pitchFamily="34" charset="0"/>
              </a:rPr>
              <a:t>53</a:t>
            </a:r>
            <a:r>
              <a:rPr lang="zh-CN" altLang="en-US" sz="4000" b="1">
                <a:latin typeface="Calibri" pitchFamily="34" charset="0"/>
              </a:rPr>
              <a:t>个</a:t>
            </a:r>
          </a:p>
        </p:txBody>
      </p:sp>
      <p:sp>
        <p:nvSpPr>
          <p:cNvPr id="15" name="文本框 10"/>
          <p:cNvSpPr txBox="1">
            <a:spLocks noChangeArrowheads="1"/>
          </p:cNvSpPr>
          <p:nvPr/>
        </p:nvSpPr>
        <p:spPr bwMode="auto">
          <a:xfrm>
            <a:off x="1801813" y="784225"/>
            <a:ext cx="55118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指标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38200"/>
            <a:ext cx="12192000" cy="2703513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732863" y="6562415"/>
            <a:ext cx="1253831" cy="1253824"/>
            <a:chOff x="4641550" y="2233932"/>
            <a:chExt cx="587801" cy="587801"/>
          </a:xfrm>
          <a:solidFill>
            <a:schemeClr val="bg1"/>
          </a:solidFill>
        </p:grpSpPr>
        <p:sp>
          <p:nvSpPr>
            <p:cNvPr id="14" name="同心圆 13"/>
            <p:cNvSpPr/>
            <p:nvPr/>
          </p:nvSpPr>
          <p:spPr>
            <a:xfrm>
              <a:off x="4641550" y="2233932"/>
              <a:ext cx="587801" cy="587801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96429" tIns="48214" rIns="96429" bIns="48214" anchor="ctr"/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75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817013" y="2396824"/>
              <a:ext cx="253510" cy="262016"/>
              <a:chOff x="2649538" y="2673350"/>
              <a:chExt cx="473075" cy="488950"/>
            </a:xfrm>
            <a:grpFill/>
          </p:grpSpPr>
          <p:sp>
            <p:nvSpPr>
              <p:cNvPr id="16" name="Freeform 64"/>
              <p:cNvSpPr>
                <a:spLocks noEditPoints="1"/>
              </p:cNvSpPr>
              <p:nvPr/>
            </p:nvSpPr>
            <p:spPr bwMode="auto">
              <a:xfrm>
                <a:off x="2887663" y="2673350"/>
                <a:ext cx="234950" cy="488950"/>
              </a:xfrm>
              <a:custGeom>
                <a:avLst/>
                <a:gdLst>
                  <a:gd name="T0" fmla="*/ 148 w 148"/>
                  <a:gd name="T1" fmla="*/ 146 h 308"/>
                  <a:gd name="T2" fmla="*/ 146 w 148"/>
                  <a:gd name="T3" fmla="*/ 132 h 308"/>
                  <a:gd name="T4" fmla="*/ 140 w 148"/>
                  <a:gd name="T5" fmla="*/ 102 h 308"/>
                  <a:gd name="T6" fmla="*/ 80 w 148"/>
                  <a:gd name="T7" fmla="*/ 86 h 308"/>
                  <a:gd name="T8" fmla="*/ 86 w 148"/>
                  <a:gd name="T9" fmla="*/ 116 h 308"/>
                  <a:gd name="T10" fmla="*/ 88 w 148"/>
                  <a:gd name="T11" fmla="*/ 146 h 308"/>
                  <a:gd name="T12" fmla="*/ 48 w 148"/>
                  <a:gd name="T13" fmla="*/ 42 h 308"/>
                  <a:gd name="T14" fmla="*/ 26 w 148"/>
                  <a:gd name="T15" fmla="*/ 12 h 308"/>
                  <a:gd name="T16" fmla="*/ 0 w 148"/>
                  <a:gd name="T17" fmla="*/ 0 h 308"/>
                  <a:gd name="T18" fmla="*/ 62 w 148"/>
                  <a:gd name="T19" fmla="*/ 74 h 308"/>
                  <a:gd name="T20" fmla="*/ 56 w 148"/>
                  <a:gd name="T21" fmla="*/ 58 h 308"/>
                  <a:gd name="T22" fmla="*/ 48 w 148"/>
                  <a:gd name="T23" fmla="*/ 42 h 308"/>
                  <a:gd name="T24" fmla="*/ 0 w 148"/>
                  <a:gd name="T25" fmla="*/ 86 h 308"/>
                  <a:gd name="T26" fmla="*/ 72 w 148"/>
                  <a:gd name="T27" fmla="*/ 146 h 308"/>
                  <a:gd name="T28" fmla="*/ 70 w 148"/>
                  <a:gd name="T29" fmla="*/ 116 h 308"/>
                  <a:gd name="T30" fmla="*/ 64 w 148"/>
                  <a:gd name="T31" fmla="*/ 86 h 308"/>
                  <a:gd name="T32" fmla="*/ 126 w 148"/>
                  <a:gd name="T33" fmla="*/ 74 h 308"/>
                  <a:gd name="T34" fmla="*/ 120 w 148"/>
                  <a:gd name="T35" fmla="*/ 64 h 308"/>
                  <a:gd name="T36" fmla="*/ 100 w 148"/>
                  <a:gd name="T37" fmla="*/ 42 h 308"/>
                  <a:gd name="T38" fmla="*/ 80 w 148"/>
                  <a:gd name="T39" fmla="*/ 24 h 308"/>
                  <a:gd name="T40" fmla="*/ 54 w 148"/>
                  <a:gd name="T41" fmla="*/ 12 h 308"/>
                  <a:gd name="T42" fmla="*/ 42 w 148"/>
                  <a:gd name="T43" fmla="*/ 6 h 308"/>
                  <a:gd name="T44" fmla="*/ 62 w 148"/>
                  <a:gd name="T45" fmla="*/ 36 h 308"/>
                  <a:gd name="T46" fmla="*/ 70 w 148"/>
                  <a:gd name="T47" fmla="*/ 54 h 308"/>
                  <a:gd name="T48" fmla="*/ 78 w 148"/>
                  <a:gd name="T49" fmla="*/ 74 h 308"/>
                  <a:gd name="T50" fmla="*/ 62 w 148"/>
                  <a:gd name="T51" fmla="*/ 272 h 308"/>
                  <a:gd name="T52" fmla="*/ 42 w 148"/>
                  <a:gd name="T53" fmla="*/ 302 h 308"/>
                  <a:gd name="T54" fmla="*/ 54 w 148"/>
                  <a:gd name="T55" fmla="*/ 296 h 308"/>
                  <a:gd name="T56" fmla="*/ 80 w 148"/>
                  <a:gd name="T57" fmla="*/ 282 h 308"/>
                  <a:gd name="T58" fmla="*/ 102 w 148"/>
                  <a:gd name="T59" fmla="*/ 264 h 308"/>
                  <a:gd name="T60" fmla="*/ 120 w 148"/>
                  <a:gd name="T61" fmla="*/ 242 h 308"/>
                  <a:gd name="T62" fmla="*/ 78 w 148"/>
                  <a:gd name="T63" fmla="*/ 230 h 308"/>
                  <a:gd name="T64" fmla="*/ 70 w 148"/>
                  <a:gd name="T65" fmla="*/ 252 h 308"/>
                  <a:gd name="T66" fmla="*/ 62 w 148"/>
                  <a:gd name="T67" fmla="*/ 272 h 308"/>
                  <a:gd name="T68" fmla="*/ 88 w 148"/>
                  <a:gd name="T69" fmla="*/ 158 h 308"/>
                  <a:gd name="T70" fmla="*/ 80 w 148"/>
                  <a:gd name="T71" fmla="*/ 218 h 308"/>
                  <a:gd name="T72" fmla="*/ 134 w 148"/>
                  <a:gd name="T73" fmla="*/ 218 h 308"/>
                  <a:gd name="T74" fmla="*/ 144 w 148"/>
                  <a:gd name="T75" fmla="*/ 190 h 308"/>
                  <a:gd name="T76" fmla="*/ 148 w 148"/>
                  <a:gd name="T77" fmla="*/ 158 h 308"/>
                  <a:gd name="T78" fmla="*/ 72 w 148"/>
                  <a:gd name="T79" fmla="*/ 158 h 308"/>
                  <a:gd name="T80" fmla="*/ 0 w 148"/>
                  <a:gd name="T81" fmla="*/ 218 h 308"/>
                  <a:gd name="T82" fmla="*/ 66 w 148"/>
                  <a:gd name="T83" fmla="*/ 218 h 308"/>
                  <a:gd name="T84" fmla="*/ 72 w 148"/>
                  <a:gd name="T85" fmla="*/ 158 h 308"/>
                  <a:gd name="T86" fmla="*/ 62 w 148"/>
                  <a:gd name="T87" fmla="*/ 230 h 308"/>
                  <a:gd name="T88" fmla="*/ 0 w 148"/>
                  <a:gd name="T89" fmla="*/ 308 h 308"/>
                  <a:gd name="T90" fmla="*/ 14 w 148"/>
                  <a:gd name="T91" fmla="*/ 304 h 308"/>
                  <a:gd name="T92" fmla="*/ 38 w 148"/>
                  <a:gd name="T93" fmla="*/ 282 h 308"/>
                  <a:gd name="T94" fmla="*/ 48 w 148"/>
                  <a:gd name="T95" fmla="*/ 266 h 308"/>
                  <a:gd name="T96" fmla="*/ 62 w 148"/>
                  <a:gd name="T97" fmla="*/ 23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8" h="308">
                    <a:moveTo>
                      <a:pt x="88" y="146"/>
                    </a:moveTo>
                    <a:lnTo>
                      <a:pt x="148" y="146"/>
                    </a:lnTo>
                    <a:lnTo>
                      <a:pt x="148" y="146"/>
                    </a:lnTo>
                    <a:lnTo>
                      <a:pt x="146" y="132"/>
                    </a:lnTo>
                    <a:lnTo>
                      <a:pt x="144" y="116"/>
                    </a:lnTo>
                    <a:lnTo>
                      <a:pt x="140" y="102"/>
                    </a:lnTo>
                    <a:lnTo>
                      <a:pt x="134" y="86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86" y="116"/>
                    </a:lnTo>
                    <a:lnTo>
                      <a:pt x="88" y="146"/>
                    </a:lnTo>
                    <a:lnTo>
                      <a:pt x="88" y="146"/>
                    </a:lnTo>
                    <a:close/>
                    <a:moveTo>
                      <a:pt x="48" y="42"/>
                    </a:moveTo>
                    <a:lnTo>
                      <a:pt x="48" y="42"/>
                    </a:lnTo>
                    <a:lnTo>
                      <a:pt x="38" y="26"/>
                    </a:lnTo>
                    <a:lnTo>
                      <a:pt x="26" y="12"/>
                    </a:lnTo>
                    <a:lnTo>
                      <a:pt x="14" y="4"/>
                    </a:lnTo>
                    <a:lnTo>
                      <a:pt x="0" y="0"/>
                    </a:lnTo>
                    <a:lnTo>
                      <a:pt x="0" y="74"/>
                    </a:lnTo>
                    <a:lnTo>
                      <a:pt x="62" y="74"/>
                    </a:lnTo>
                    <a:lnTo>
                      <a:pt x="62" y="74"/>
                    </a:lnTo>
                    <a:lnTo>
                      <a:pt x="56" y="58"/>
                    </a:lnTo>
                    <a:lnTo>
                      <a:pt x="48" y="42"/>
                    </a:lnTo>
                    <a:lnTo>
                      <a:pt x="48" y="42"/>
                    </a:lnTo>
                    <a:close/>
                    <a:moveTo>
                      <a:pt x="64" y="86"/>
                    </a:moveTo>
                    <a:lnTo>
                      <a:pt x="0" y="86"/>
                    </a:lnTo>
                    <a:lnTo>
                      <a:pt x="0" y="146"/>
                    </a:lnTo>
                    <a:lnTo>
                      <a:pt x="72" y="146"/>
                    </a:lnTo>
                    <a:lnTo>
                      <a:pt x="72" y="146"/>
                    </a:lnTo>
                    <a:lnTo>
                      <a:pt x="70" y="116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  <a:moveTo>
                      <a:pt x="78" y="74"/>
                    </a:moveTo>
                    <a:lnTo>
                      <a:pt x="126" y="74"/>
                    </a:lnTo>
                    <a:lnTo>
                      <a:pt x="126" y="74"/>
                    </a:lnTo>
                    <a:lnTo>
                      <a:pt x="120" y="64"/>
                    </a:lnTo>
                    <a:lnTo>
                      <a:pt x="110" y="52"/>
                    </a:lnTo>
                    <a:lnTo>
                      <a:pt x="100" y="42"/>
                    </a:lnTo>
                    <a:lnTo>
                      <a:pt x="90" y="32"/>
                    </a:lnTo>
                    <a:lnTo>
                      <a:pt x="80" y="24"/>
                    </a:lnTo>
                    <a:lnTo>
                      <a:pt x="68" y="18"/>
                    </a:lnTo>
                    <a:lnTo>
                      <a:pt x="54" y="12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52" y="20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70" y="54"/>
                    </a:lnTo>
                    <a:lnTo>
                      <a:pt x="78" y="74"/>
                    </a:lnTo>
                    <a:lnTo>
                      <a:pt x="78" y="74"/>
                    </a:lnTo>
                    <a:close/>
                    <a:moveTo>
                      <a:pt x="62" y="272"/>
                    </a:moveTo>
                    <a:lnTo>
                      <a:pt x="62" y="272"/>
                    </a:lnTo>
                    <a:lnTo>
                      <a:pt x="52" y="288"/>
                    </a:lnTo>
                    <a:lnTo>
                      <a:pt x="42" y="302"/>
                    </a:lnTo>
                    <a:lnTo>
                      <a:pt x="42" y="302"/>
                    </a:lnTo>
                    <a:lnTo>
                      <a:pt x="54" y="296"/>
                    </a:lnTo>
                    <a:lnTo>
                      <a:pt x="68" y="290"/>
                    </a:lnTo>
                    <a:lnTo>
                      <a:pt x="80" y="282"/>
                    </a:lnTo>
                    <a:lnTo>
                      <a:pt x="92" y="274"/>
                    </a:lnTo>
                    <a:lnTo>
                      <a:pt x="102" y="264"/>
                    </a:lnTo>
                    <a:lnTo>
                      <a:pt x="112" y="254"/>
                    </a:lnTo>
                    <a:lnTo>
                      <a:pt x="120" y="242"/>
                    </a:lnTo>
                    <a:lnTo>
                      <a:pt x="128" y="230"/>
                    </a:lnTo>
                    <a:lnTo>
                      <a:pt x="78" y="230"/>
                    </a:lnTo>
                    <a:lnTo>
                      <a:pt x="78" y="230"/>
                    </a:lnTo>
                    <a:lnTo>
                      <a:pt x="70" y="252"/>
                    </a:lnTo>
                    <a:lnTo>
                      <a:pt x="62" y="272"/>
                    </a:lnTo>
                    <a:lnTo>
                      <a:pt x="62" y="272"/>
                    </a:lnTo>
                    <a:close/>
                    <a:moveTo>
                      <a:pt x="88" y="158"/>
                    </a:moveTo>
                    <a:lnTo>
                      <a:pt x="88" y="158"/>
                    </a:lnTo>
                    <a:lnTo>
                      <a:pt x="86" y="190"/>
                    </a:lnTo>
                    <a:lnTo>
                      <a:pt x="80" y="218"/>
                    </a:lnTo>
                    <a:lnTo>
                      <a:pt x="134" y="218"/>
                    </a:lnTo>
                    <a:lnTo>
                      <a:pt x="134" y="218"/>
                    </a:lnTo>
                    <a:lnTo>
                      <a:pt x="140" y="204"/>
                    </a:lnTo>
                    <a:lnTo>
                      <a:pt x="144" y="190"/>
                    </a:lnTo>
                    <a:lnTo>
                      <a:pt x="148" y="174"/>
                    </a:lnTo>
                    <a:lnTo>
                      <a:pt x="148" y="158"/>
                    </a:lnTo>
                    <a:lnTo>
                      <a:pt x="88" y="158"/>
                    </a:lnTo>
                    <a:close/>
                    <a:moveTo>
                      <a:pt x="72" y="158"/>
                    </a:moveTo>
                    <a:lnTo>
                      <a:pt x="0" y="158"/>
                    </a:lnTo>
                    <a:lnTo>
                      <a:pt x="0" y="218"/>
                    </a:lnTo>
                    <a:lnTo>
                      <a:pt x="66" y="218"/>
                    </a:lnTo>
                    <a:lnTo>
                      <a:pt x="66" y="218"/>
                    </a:lnTo>
                    <a:lnTo>
                      <a:pt x="70" y="190"/>
                    </a:lnTo>
                    <a:lnTo>
                      <a:pt x="72" y="158"/>
                    </a:lnTo>
                    <a:lnTo>
                      <a:pt x="72" y="158"/>
                    </a:lnTo>
                    <a:close/>
                    <a:moveTo>
                      <a:pt x="62" y="230"/>
                    </a:moveTo>
                    <a:lnTo>
                      <a:pt x="0" y="23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14" y="304"/>
                    </a:lnTo>
                    <a:lnTo>
                      <a:pt x="26" y="296"/>
                    </a:lnTo>
                    <a:lnTo>
                      <a:pt x="38" y="282"/>
                    </a:lnTo>
                    <a:lnTo>
                      <a:pt x="48" y="266"/>
                    </a:lnTo>
                    <a:lnTo>
                      <a:pt x="48" y="266"/>
                    </a:lnTo>
                    <a:lnTo>
                      <a:pt x="56" y="250"/>
                    </a:lnTo>
                    <a:lnTo>
                      <a:pt x="62" y="230"/>
                    </a:lnTo>
                    <a:lnTo>
                      <a:pt x="62" y="23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96429" tIns="48214" rIns="96429" bIns="48214" anchor="ctr"/>
              <a:lstStyle/>
              <a:p>
                <a:pPr algn="ctr" defTabSz="9639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75" ker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Freeform 65"/>
              <p:cNvSpPr>
                <a:spLocks noEditPoints="1"/>
              </p:cNvSpPr>
              <p:nvPr/>
            </p:nvSpPr>
            <p:spPr bwMode="auto">
              <a:xfrm>
                <a:off x="2649538" y="2673350"/>
                <a:ext cx="203200" cy="488950"/>
              </a:xfrm>
              <a:custGeom>
                <a:avLst/>
                <a:gdLst>
                  <a:gd name="T0" fmla="*/ 128 w 128"/>
                  <a:gd name="T1" fmla="*/ 308 h 308"/>
                  <a:gd name="T2" fmla="*/ 128 w 128"/>
                  <a:gd name="T3" fmla="*/ 0 h 308"/>
                  <a:gd name="T4" fmla="*/ 102 w 128"/>
                  <a:gd name="T5" fmla="*/ 0 h 308"/>
                  <a:gd name="T6" fmla="*/ 102 w 128"/>
                  <a:gd name="T7" fmla="*/ 14 h 308"/>
                  <a:gd name="T8" fmla="*/ 102 w 128"/>
                  <a:gd name="T9" fmla="*/ 14 h 308"/>
                  <a:gd name="T10" fmla="*/ 80 w 128"/>
                  <a:gd name="T11" fmla="*/ 16 h 308"/>
                  <a:gd name="T12" fmla="*/ 62 w 128"/>
                  <a:gd name="T13" fmla="*/ 22 h 308"/>
                  <a:gd name="T14" fmla="*/ 46 w 128"/>
                  <a:gd name="T15" fmla="*/ 30 h 308"/>
                  <a:gd name="T16" fmla="*/ 34 w 128"/>
                  <a:gd name="T17" fmla="*/ 40 h 308"/>
                  <a:gd name="T18" fmla="*/ 34 w 128"/>
                  <a:gd name="T19" fmla="*/ 40 h 308"/>
                  <a:gd name="T20" fmla="*/ 24 w 128"/>
                  <a:gd name="T21" fmla="*/ 50 h 308"/>
                  <a:gd name="T22" fmla="*/ 16 w 128"/>
                  <a:gd name="T23" fmla="*/ 64 h 308"/>
                  <a:gd name="T24" fmla="*/ 12 w 128"/>
                  <a:gd name="T25" fmla="*/ 78 h 308"/>
                  <a:gd name="T26" fmla="*/ 10 w 128"/>
                  <a:gd name="T27" fmla="*/ 94 h 308"/>
                  <a:gd name="T28" fmla="*/ 10 w 128"/>
                  <a:gd name="T29" fmla="*/ 94 h 308"/>
                  <a:gd name="T30" fmla="*/ 12 w 128"/>
                  <a:gd name="T31" fmla="*/ 106 h 308"/>
                  <a:gd name="T32" fmla="*/ 14 w 128"/>
                  <a:gd name="T33" fmla="*/ 116 h 308"/>
                  <a:gd name="T34" fmla="*/ 18 w 128"/>
                  <a:gd name="T35" fmla="*/ 126 h 308"/>
                  <a:gd name="T36" fmla="*/ 22 w 128"/>
                  <a:gd name="T37" fmla="*/ 134 h 308"/>
                  <a:gd name="T38" fmla="*/ 22 w 128"/>
                  <a:gd name="T39" fmla="*/ 134 h 308"/>
                  <a:gd name="T40" fmla="*/ 34 w 128"/>
                  <a:gd name="T41" fmla="*/ 150 h 308"/>
                  <a:gd name="T42" fmla="*/ 42 w 128"/>
                  <a:gd name="T43" fmla="*/ 154 h 308"/>
                  <a:gd name="T44" fmla="*/ 50 w 128"/>
                  <a:gd name="T45" fmla="*/ 158 h 308"/>
                  <a:gd name="T46" fmla="*/ 50 w 128"/>
                  <a:gd name="T47" fmla="*/ 158 h 308"/>
                  <a:gd name="T48" fmla="*/ 70 w 128"/>
                  <a:gd name="T49" fmla="*/ 168 h 308"/>
                  <a:gd name="T50" fmla="*/ 102 w 128"/>
                  <a:gd name="T51" fmla="*/ 176 h 308"/>
                  <a:gd name="T52" fmla="*/ 102 w 128"/>
                  <a:gd name="T53" fmla="*/ 242 h 308"/>
                  <a:gd name="T54" fmla="*/ 102 w 128"/>
                  <a:gd name="T55" fmla="*/ 242 h 308"/>
                  <a:gd name="T56" fmla="*/ 90 w 128"/>
                  <a:gd name="T57" fmla="*/ 236 h 308"/>
                  <a:gd name="T58" fmla="*/ 84 w 128"/>
                  <a:gd name="T59" fmla="*/ 228 h 308"/>
                  <a:gd name="T60" fmla="*/ 84 w 128"/>
                  <a:gd name="T61" fmla="*/ 228 h 308"/>
                  <a:gd name="T62" fmla="*/ 78 w 128"/>
                  <a:gd name="T63" fmla="*/ 218 h 308"/>
                  <a:gd name="T64" fmla="*/ 74 w 128"/>
                  <a:gd name="T65" fmla="*/ 202 h 308"/>
                  <a:gd name="T66" fmla="*/ 0 w 128"/>
                  <a:gd name="T67" fmla="*/ 210 h 308"/>
                  <a:gd name="T68" fmla="*/ 0 w 128"/>
                  <a:gd name="T69" fmla="*/ 210 h 308"/>
                  <a:gd name="T70" fmla="*/ 4 w 128"/>
                  <a:gd name="T71" fmla="*/ 228 h 308"/>
                  <a:gd name="T72" fmla="*/ 10 w 128"/>
                  <a:gd name="T73" fmla="*/ 242 h 308"/>
                  <a:gd name="T74" fmla="*/ 10 w 128"/>
                  <a:gd name="T75" fmla="*/ 242 h 308"/>
                  <a:gd name="T76" fmla="*/ 18 w 128"/>
                  <a:gd name="T77" fmla="*/ 254 h 308"/>
                  <a:gd name="T78" fmla="*/ 28 w 128"/>
                  <a:gd name="T79" fmla="*/ 266 h 308"/>
                  <a:gd name="T80" fmla="*/ 28 w 128"/>
                  <a:gd name="T81" fmla="*/ 266 h 308"/>
                  <a:gd name="T82" fmla="*/ 42 w 128"/>
                  <a:gd name="T83" fmla="*/ 276 h 308"/>
                  <a:gd name="T84" fmla="*/ 58 w 128"/>
                  <a:gd name="T85" fmla="*/ 284 h 308"/>
                  <a:gd name="T86" fmla="*/ 58 w 128"/>
                  <a:gd name="T87" fmla="*/ 284 h 308"/>
                  <a:gd name="T88" fmla="*/ 78 w 128"/>
                  <a:gd name="T89" fmla="*/ 288 h 308"/>
                  <a:gd name="T90" fmla="*/ 102 w 128"/>
                  <a:gd name="T91" fmla="*/ 292 h 308"/>
                  <a:gd name="T92" fmla="*/ 102 w 128"/>
                  <a:gd name="T93" fmla="*/ 308 h 308"/>
                  <a:gd name="T94" fmla="*/ 128 w 128"/>
                  <a:gd name="T95" fmla="*/ 308 h 308"/>
                  <a:gd name="T96" fmla="*/ 86 w 128"/>
                  <a:gd name="T97" fmla="*/ 100 h 308"/>
                  <a:gd name="T98" fmla="*/ 86 w 128"/>
                  <a:gd name="T99" fmla="*/ 100 h 308"/>
                  <a:gd name="T100" fmla="*/ 82 w 128"/>
                  <a:gd name="T101" fmla="*/ 92 h 308"/>
                  <a:gd name="T102" fmla="*/ 80 w 128"/>
                  <a:gd name="T103" fmla="*/ 86 h 308"/>
                  <a:gd name="T104" fmla="*/ 80 w 128"/>
                  <a:gd name="T105" fmla="*/ 86 h 308"/>
                  <a:gd name="T106" fmla="*/ 82 w 128"/>
                  <a:gd name="T107" fmla="*/ 78 h 308"/>
                  <a:gd name="T108" fmla="*/ 86 w 128"/>
                  <a:gd name="T109" fmla="*/ 72 h 308"/>
                  <a:gd name="T110" fmla="*/ 86 w 128"/>
                  <a:gd name="T111" fmla="*/ 72 h 308"/>
                  <a:gd name="T112" fmla="*/ 92 w 128"/>
                  <a:gd name="T113" fmla="*/ 66 h 308"/>
                  <a:gd name="T114" fmla="*/ 102 w 128"/>
                  <a:gd name="T115" fmla="*/ 62 h 308"/>
                  <a:gd name="T116" fmla="*/ 102 w 128"/>
                  <a:gd name="T117" fmla="*/ 110 h 308"/>
                  <a:gd name="T118" fmla="*/ 102 w 128"/>
                  <a:gd name="T119" fmla="*/ 110 h 308"/>
                  <a:gd name="T120" fmla="*/ 92 w 128"/>
                  <a:gd name="T121" fmla="*/ 106 h 308"/>
                  <a:gd name="T122" fmla="*/ 86 w 128"/>
                  <a:gd name="T123" fmla="*/ 100 h 308"/>
                  <a:gd name="T124" fmla="*/ 86 w 128"/>
                  <a:gd name="T125" fmla="*/ 10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" h="308">
                    <a:moveTo>
                      <a:pt x="128" y="308"/>
                    </a:moveTo>
                    <a:lnTo>
                      <a:pt x="128" y="0"/>
                    </a:lnTo>
                    <a:lnTo>
                      <a:pt x="102" y="0"/>
                    </a:lnTo>
                    <a:lnTo>
                      <a:pt x="102" y="14"/>
                    </a:lnTo>
                    <a:lnTo>
                      <a:pt x="102" y="14"/>
                    </a:lnTo>
                    <a:lnTo>
                      <a:pt x="80" y="16"/>
                    </a:lnTo>
                    <a:lnTo>
                      <a:pt x="62" y="22"/>
                    </a:lnTo>
                    <a:lnTo>
                      <a:pt x="46" y="30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24" y="50"/>
                    </a:lnTo>
                    <a:lnTo>
                      <a:pt x="16" y="64"/>
                    </a:lnTo>
                    <a:lnTo>
                      <a:pt x="12" y="78"/>
                    </a:lnTo>
                    <a:lnTo>
                      <a:pt x="10" y="94"/>
                    </a:lnTo>
                    <a:lnTo>
                      <a:pt x="10" y="94"/>
                    </a:lnTo>
                    <a:lnTo>
                      <a:pt x="12" y="106"/>
                    </a:lnTo>
                    <a:lnTo>
                      <a:pt x="14" y="116"/>
                    </a:lnTo>
                    <a:lnTo>
                      <a:pt x="18" y="126"/>
                    </a:lnTo>
                    <a:lnTo>
                      <a:pt x="22" y="134"/>
                    </a:lnTo>
                    <a:lnTo>
                      <a:pt x="22" y="134"/>
                    </a:lnTo>
                    <a:lnTo>
                      <a:pt x="34" y="150"/>
                    </a:lnTo>
                    <a:lnTo>
                      <a:pt x="42" y="154"/>
                    </a:lnTo>
                    <a:lnTo>
                      <a:pt x="50" y="158"/>
                    </a:lnTo>
                    <a:lnTo>
                      <a:pt x="50" y="158"/>
                    </a:lnTo>
                    <a:lnTo>
                      <a:pt x="70" y="168"/>
                    </a:lnTo>
                    <a:lnTo>
                      <a:pt x="102" y="176"/>
                    </a:lnTo>
                    <a:lnTo>
                      <a:pt x="102" y="242"/>
                    </a:lnTo>
                    <a:lnTo>
                      <a:pt x="102" y="242"/>
                    </a:lnTo>
                    <a:lnTo>
                      <a:pt x="90" y="236"/>
                    </a:lnTo>
                    <a:lnTo>
                      <a:pt x="84" y="228"/>
                    </a:lnTo>
                    <a:lnTo>
                      <a:pt x="84" y="228"/>
                    </a:lnTo>
                    <a:lnTo>
                      <a:pt x="78" y="218"/>
                    </a:lnTo>
                    <a:lnTo>
                      <a:pt x="74" y="202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4" y="228"/>
                    </a:lnTo>
                    <a:lnTo>
                      <a:pt x="10" y="242"/>
                    </a:lnTo>
                    <a:lnTo>
                      <a:pt x="10" y="242"/>
                    </a:lnTo>
                    <a:lnTo>
                      <a:pt x="18" y="254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42" y="276"/>
                    </a:lnTo>
                    <a:lnTo>
                      <a:pt x="58" y="284"/>
                    </a:lnTo>
                    <a:lnTo>
                      <a:pt x="58" y="284"/>
                    </a:lnTo>
                    <a:lnTo>
                      <a:pt x="78" y="288"/>
                    </a:lnTo>
                    <a:lnTo>
                      <a:pt x="102" y="292"/>
                    </a:lnTo>
                    <a:lnTo>
                      <a:pt x="102" y="308"/>
                    </a:lnTo>
                    <a:lnTo>
                      <a:pt x="128" y="308"/>
                    </a:lnTo>
                    <a:close/>
                    <a:moveTo>
                      <a:pt x="86" y="100"/>
                    </a:moveTo>
                    <a:lnTo>
                      <a:pt x="86" y="100"/>
                    </a:lnTo>
                    <a:lnTo>
                      <a:pt x="82" y="92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82" y="78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92" y="66"/>
                    </a:lnTo>
                    <a:lnTo>
                      <a:pt x="102" y="62"/>
                    </a:lnTo>
                    <a:lnTo>
                      <a:pt x="102" y="110"/>
                    </a:lnTo>
                    <a:lnTo>
                      <a:pt x="102" y="110"/>
                    </a:lnTo>
                    <a:lnTo>
                      <a:pt x="92" y="106"/>
                    </a:lnTo>
                    <a:lnTo>
                      <a:pt x="86" y="100"/>
                    </a:lnTo>
                    <a:lnTo>
                      <a:pt x="86" y="10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96429" tIns="48214" rIns="96429" bIns="48214" anchor="ctr"/>
              <a:lstStyle/>
              <a:p>
                <a:pPr algn="ctr" defTabSz="9639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75" ker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6" name="同心圆 25"/>
          <p:cNvSpPr/>
          <p:nvPr/>
        </p:nvSpPr>
        <p:spPr>
          <a:xfrm>
            <a:off x="280988" y="1438275"/>
            <a:ext cx="1254125" cy="1254125"/>
          </a:xfrm>
          <a:prstGeom prst="donut">
            <a:avLst>
              <a:gd name="adj" fmla="val 4879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6429" tIns="48214" rIns="96429" bIns="48214" anchor="ctr"/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75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763" y="1582738"/>
            <a:ext cx="11525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05" tIns="43002" rIns="86005" bIns="43002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4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3763963"/>
            <a:ext cx="12192000" cy="2701925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8" name="同心圆 47"/>
          <p:cNvSpPr/>
          <p:nvPr/>
        </p:nvSpPr>
        <p:spPr>
          <a:xfrm>
            <a:off x="404813" y="4391025"/>
            <a:ext cx="1254125" cy="1254125"/>
          </a:xfrm>
          <a:prstGeom prst="donut">
            <a:avLst>
              <a:gd name="adj" fmla="val 4879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6429" tIns="48214" rIns="96429" bIns="48214" anchor="ctr"/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75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50" y="4564063"/>
            <a:ext cx="11525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05" tIns="43002" rIns="86005" bIns="43002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4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2233" name="组合 1024"/>
          <p:cNvGrpSpPr>
            <a:grpSpLocks noChangeAspect="1"/>
          </p:cNvGrpSpPr>
          <p:nvPr/>
        </p:nvGrpSpPr>
        <p:grpSpPr bwMode="auto">
          <a:xfrm>
            <a:off x="2106613" y="1085850"/>
            <a:ext cx="8650287" cy="2263775"/>
            <a:chOff x="1152" y="1296"/>
            <a:chExt cx="2750" cy="692"/>
          </a:xfrm>
        </p:grpSpPr>
        <p:sp>
          <p:nvSpPr>
            <p:cNvPr id="52257" name="矩形 1026"/>
            <p:cNvSpPr>
              <a:spLocks noChangeAspect="1" noTextEdit="1"/>
            </p:cNvSpPr>
            <p:nvPr/>
          </p:nvSpPr>
          <p:spPr bwMode="auto">
            <a:xfrm>
              <a:off x="1152" y="1296"/>
              <a:ext cx="2750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2258" name="_s2052"/>
            <p:cNvCxnSpPr>
              <a:cxnSpLocks noChangeShapeType="1"/>
            </p:cNvCxnSpPr>
            <p:nvPr/>
          </p:nvCxnSpPr>
          <p:spPr bwMode="auto">
            <a:xfrm rot="5400000" flipH="1">
              <a:off x="2941" y="1170"/>
              <a:ext cx="116" cy="943"/>
            </a:xfrm>
            <a:prstGeom prst="bentConnector3">
              <a:avLst>
                <a:gd name="adj1" fmla="val 3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2259" name="_s2053"/>
            <p:cNvCxnSpPr>
              <a:cxnSpLocks noChangeShapeType="1"/>
            </p:cNvCxnSpPr>
            <p:nvPr/>
          </p:nvCxnSpPr>
          <p:spPr bwMode="auto">
            <a:xfrm rot="-5400000">
              <a:off x="2470" y="1641"/>
              <a:ext cx="116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260" name="_s2054"/>
            <p:cNvCxnSpPr>
              <a:cxnSpLocks noChangeShapeType="1"/>
            </p:cNvCxnSpPr>
            <p:nvPr/>
          </p:nvCxnSpPr>
          <p:spPr bwMode="auto">
            <a:xfrm rot="-5400000">
              <a:off x="1998" y="1170"/>
              <a:ext cx="116" cy="943"/>
            </a:xfrm>
            <a:prstGeom prst="bentConnector3">
              <a:avLst>
                <a:gd name="adj1" fmla="val 3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52261" name="_s2055"/>
            <p:cNvSpPr>
              <a:spLocks noChangeArrowheads="1"/>
            </p:cNvSpPr>
            <p:nvPr/>
          </p:nvSpPr>
          <p:spPr bwMode="auto">
            <a:xfrm>
              <a:off x="2095" y="129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D686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_s2056"/>
            <p:cNvSpPr>
              <a:spLocks noChangeArrowheads="1"/>
            </p:cNvSpPr>
            <p:nvPr/>
          </p:nvSpPr>
          <p:spPr bwMode="auto">
            <a:xfrm>
              <a:off x="1152" y="170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_s2057"/>
            <p:cNvSpPr>
              <a:spLocks noChangeArrowheads="1"/>
            </p:cNvSpPr>
            <p:nvPr/>
          </p:nvSpPr>
          <p:spPr bwMode="auto">
            <a:xfrm>
              <a:off x="2095" y="170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_s2058"/>
            <p:cNvSpPr>
              <a:spLocks noChangeArrowheads="1"/>
            </p:cNvSpPr>
            <p:nvPr/>
          </p:nvSpPr>
          <p:spPr bwMode="auto">
            <a:xfrm>
              <a:off x="3038" y="170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4" name="组合 1041"/>
          <p:cNvGrpSpPr>
            <a:grpSpLocks noChangeAspect="1"/>
          </p:cNvGrpSpPr>
          <p:nvPr/>
        </p:nvGrpSpPr>
        <p:grpSpPr bwMode="auto">
          <a:xfrm>
            <a:off x="1668463" y="3984625"/>
            <a:ext cx="10058400" cy="2133600"/>
            <a:chOff x="1152" y="1296"/>
            <a:chExt cx="4726" cy="710"/>
          </a:xfrm>
        </p:grpSpPr>
        <p:sp>
          <p:nvSpPr>
            <p:cNvPr id="52245" name="矩形 1043"/>
            <p:cNvSpPr>
              <a:spLocks noChangeAspect="1" noTextEdit="1"/>
            </p:cNvSpPr>
            <p:nvPr/>
          </p:nvSpPr>
          <p:spPr bwMode="auto">
            <a:xfrm>
              <a:off x="1152" y="1296"/>
              <a:ext cx="4726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2246" name="_s2061"/>
            <p:cNvCxnSpPr>
              <a:cxnSpLocks noChangeShapeType="1"/>
            </p:cNvCxnSpPr>
            <p:nvPr/>
          </p:nvCxnSpPr>
          <p:spPr bwMode="auto">
            <a:xfrm rot="5400000" flipH="1">
              <a:off x="3931" y="1168"/>
              <a:ext cx="134" cy="966"/>
            </a:xfrm>
            <a:prstGeom prst="bentConnector3">
              <a:avLst>
                <a:gd name="adj1" fmla="val 2834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2247" name="_s2062"/>
            <p:cNvCxnSpPr>
              <a:cxnSpLocks noChangeShapeType="1"/>
            </p:cNvCxnSpPr>
            <p:nvPr/>
          </p:nvCxnSpPr>
          <p:spPr bwMode="auto">
            <a:xfrm rot="5400000" flipH="1">
              <a:off x="3449" y="1650"/>
              <a:ext cx="134" cy="1"/>
            </a:xfrm>
            <a:prstGeom prst="bentConnector3">
              <a:avLst>
                <a:gd name="adj1" fmla="val 2834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2248" name="_s2063"/>
            <p:cNvCxnSpPr>
              <a:cxnSpLocks noChangeShapeType="1"/>
            </p:cNvCxnSpPr>
            <p:nvPr/>
          </p:nvCxnSpPr>
          <p:spPr bwMode="auto">
            <a:xfrm rot="5400000" flipH="1">
              <a:off x="4414" y="685"/>
              <a:ext cx="134" cy="1931"/>
            </a:xfrm>
            <a:prstGeom prst="bentConnector3">
              <a:avLst>
                <a:gd name="adj1" fmla="val 2834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2249" name="_s2064"/>
            <p:cNvCxnSpPr>
              <a:cxnSpLocks noChangeShapeType="1"/>
            </p:cNvCxnSpPr>
            <p:nvPr/>
          </p:nvCxnSpPr>
          <p:spPr bwMode="auto">
            <a:xfrm rot="-5400000">
              <a:off x="2966" y="1168"/>
              <a:ext cx="134" cy="965"/>
            </a:xfrm>
            <a:prstGeom prst="bentConnector3">
              <a:avLst>
                <a:gd name="adj1" fmla="val 2834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2250" name="_s2065"/>
            <p:cNvCxnSpPr>
              <a:cxnSpLocks noChangeShapeType="1"/>
            </p:cNvCxnSpPr>
            <p:nvPr/>
          </p:nvCxnSpPr>
          <p:spPr bwMode="auto">
            <a:xfrm rot="-5400000">
              <a:off x="2483" y="685"/>
              <a:ext cx="134" cy="1931"/>
            </a:xfrm>
            <a:prstGeom prst="bentConnector3">
              <a:avLst>
                <a:gd name="adj1" fmla="val 2834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52251" name="_s2066"/>
            <p:cNvSpPr>
              <a:spLocks noChangeArrowheads="1"/>
            </p:cNvSpPr>
            <p:nvPr/>
          </p:nvSpPr>
          <p:spPr bwMode="auto">
            <a:xfrm>
              <a:off x="3083" y="129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D686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_s2067"/>
            <p:cNvSpPr>
              <a:spLocks noChangeArrowheads="1"/>
            </p:cNvSpPr>
            <p:nvPr/>
          </p:nvSpPr>
          <p:spPr bwMode="auto">
            <a:xfrm>
              <a:off x="1152" y="171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_s2068"/>
            <p:cNvSpPr>
              <a:spLocks noChangeArrowheads="1"/>
            </p:cNvSpPr>
            <p:nvPr/>
          </p:nvSpPr>
          <p:spPr bwMode="auto">
            <a:xfrm>
              <a:off x="2118" y="171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_s2069"/>
            <p:cNvSpPr>
              <a:spLocks noChangeArrowheads="1"/>
            </p:cNvSpPr>
            <p:nvPr/>
          </p:nvSpPr>
          <p:spPr bwMode="auto">
            <a:xfrm>
              <a:off x="5014" y="171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_s2070"/>
            <p:cNvSpPr>
              <a:spLocks noChangeArrowheads="1"/>
            </p:cNvSpPr>
            <p:nvPr/>
          </p:nvSpPr>
          <p:spPr bwMode="auto">
            <a:xfrm>
              <a:off x="3084" y="1718"/>
              <a:ext cx="863" cy="287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_s2071"/>
            <p:cNvSpPr>
              <a:spLocks noChangeArrowheads="1"/>
            </p:cNvSpPr>
            <p:nvPr/>
          </p:nvSpPr>
          <p:spPr bwMode="auto">
            <a:xfrm>
              <a:off x="4049" y="1718"/>
              <a:ext cx="863" cy="287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文本框 15"/>
          <p:cNvSpPr txBox="1">
            <a:spLocks noChangeArrowheads="1"/>
          </p:cNvSpPr>
          <p:nvPr/>
        </p:nvSpPr>
        <p:spPr bwMode="auto">
          <a:xfrm>
            <a:off x="2493963" y="2598738"/>
            <a:ext cx="16208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医疗服务</a:t>
            </a:r>
          </a:p>
        </p:txBody>
      </p:sp>
      <p:sp>
        <p:nvSpPr>
          <p:cNvPr id="37" name="文本框 15"/>
          <p:cNvSpPr txBox="1">
            <a:spLocks noChangeArrowheads="1"/>
          </p:cNvSpPr>
          <p:nvPr/>
        </p:nvSpPr>
        <p:spPr bwMode="auto">
          <a:xfrm>
            <a:off x="5448300" y="1284288"/>
            <a:ext cx="18256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99FF99"/>
                </a:solidFill>
                <a:latin typeface="方正尚酷简体"/>
                <a:ea typeface="方正尚酷简体"/>
                <a:cs typeface="方正尚酷简体"/>
              </a:rPr>
              <a:t>服务能力</a:t>
            </a:r>
          </a:p>
        </p:txBody>
      </p:sp>
      <p:sp>
        <p:nvSpPr>
          <p:cNvPr id="38" name="文本框 15"/>
          <p:cNvSpPr txBox="1">
            <a:spLocks noChangeArrowheads="1"/>
          </p:cNvSpPr>
          <p:nvPr/>
        </p:nvSpPr>
        <p:spPr bwMode="auto">
          <a:xfrm>
            <a:off x="5245100" y="2649538"/>
            <a:ext cx="23383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公共卫生服务</a:t>
            </a:r>
          </a:p>
        </p:txBody>
      </p:sp>
      <p:sp>
        <p:nvSpPr>
          <p:cNvPr id="39" name="文本框 15"/>
          <p:cNvSpPr txBox="1">
            <a:spLocks noChangeArrowheads="1"/>
          </p:cNvSpPr>
          <p:nvPr/>
        </p:nvSpPr>
        <p:spPr bwMode="auto">
          <a:xfrm>
            <a:off x="8459788" y="2627313"/>
            <a:ext cx="1979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中医药服务</a:t>
            </a:r>
          </a:p>
        </p:txBody>
      </p:sp>
      <p:sp>
        <p:nvSpPr>
          <p:cNvPr id="40" name="文本框 15"/>
          <p:cNvSpPr txBox="1">
            <a:spLocks noChangeArrowheads="1"/>
          </p:cNvSpPr>
          <p:nvPr/>
        </p:nvSpPr>
        <p:spPr bwMode="auto">
          <a:xfrm>
            <a:off x="1689100" y="5464175"/>
            <a:ext cx="1722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家庭医生签约</a:t>
            </a:r>
          </a:p>
        </p:txBody>
      </p:sp>
      <p:sp>
        <p:nvSpPr>
          <p:cNvPr id="41" name="文本框 15"/>
          <p:cNvSpPr txBox="1">
            <a:spLocks noChangeArrowheads="1"/>
          </p:cNvSpPr>
          <p:nvPr/>
        </p:nvSpPr>
        <p:spPr bwMode="auto">
          <a:xfrm>
            <a:off x="5773738" y="4108450"/>
            <a:ext cx="18272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99FF99"/>
                </a:solidFill>
                <a:latin typeface="方正尚酷简体"/>
                <a:ea typeface="方正尚酷简体"/>
                <a:cs typeface="方正尚酷简体"/>
              </a:rPr>
              <a:t>服务质量</a:t>
            </a:r>
          </a:p>
        </p:txBody>
      </p:sp>
      <p:sp>
        <p:nvSpPr>
          <p:cNvPr id="42" name="文本框 15"/>
          <p:cNvSpPr txBox="1">
            <a:spLocks noChangeArrowheads="1"/>
          </p:cNvSpPr>
          <p:nvPr/>
        </p:nvSpPr>
        <p:spPr bwMode="auto">
          <a:xfrm>
            <a:off x="4090988" y="5486400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服务态度</a:t>
            </a:r>
          </a:p>
        </p:txBody>
      </p:sp>
      <p:sp>
        <p:nvSpPr>
          <p:cNvPr id="43" name="文本框 15"/>
          <p:cNvSpPr txBox="1">
            <a:spLocks noChangeArrowheads="1"/>
          </p:cNvSpPr>
          <p:nvPr/>
        </p:nvSpPr>
        <p:spPr bwMode="auto">
          <a:xfrm>
            <a:off x="6057900" y="5494338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服务环境</a:t>
            </a:r>
          </a:p>
        </p:txBody>
      </p:sp>
      <p:sp>
        <p:nvSpPr>
          <p:cNvPr id="44" name="文本框 15"/>
          <p:cNvSpPr txBox="1">
            <a:spLocks noChangeArrowheads="1"/>
          </p:cNvSpPr>
          <p:nvPr/>
        </p:nvSpPr>
        <p:spPr bwMode="auto">
          <a:xfrm>
            <a:off x="8140700" y="5500688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质量安全</a:t>
            </a:r>
          </a:p>
        </p:txBody>
      </p:sp>
      <p:sp>
        <p:nvSpPr>
          <p:cNvPr id="45" name="文本框 15"/>
          <p:cNvSpPr txBox="1">
            <a:spLocks noChangeArrowheads="1"/>
          </p:cNvSpPr>
          <p:nvPr/>
        </p:nvSpPr>
        <p:spPr bwMode="auto">
          <a:xfrm>
            <a:off x="10317163" y="5514975"/>
            <a:ext cx="954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满意度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1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8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4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1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6" grpId="0"/>
      <p:bldP spid="47" grpId="0" animBg="1"/>
      <p:bldP spid="49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38200"/>
            <a:ext cx="12192000" cy="2703513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" name="组合 12"/>
          <p:cNvGrpSpPr/>
          <p:nvPr/>
        </p:nvGrpSpPr>
        <p:grpSpPr>
          <a:xfrm>
            <a:off x="1732863" y="6562415"/>
            <a:ext cx="1253831" cy="1253824"/>
            <a:chOff x="4641550" y="2233932"/>
            <a:chExt cx="587801" cy="587801"/>
          </a:xfrm>
          <a:solidFill>
            <a:schemeClr val="bg1"/>
          </a:solidFill>
        </p:grpSpPr>
        <p:sp>
          <p:nvSpPr>
            <p:cNvPr id="14" name="同心圆 13"/>
            <p:cNvSpPr/>
            <p:nvPr/>
          </p:nvSpPr>
          <p:spPr>
            <a:xfrm>
              <a:off x="4641550" y="2233932"/>
              <a:ext cx="587801" cy="587801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96429" tIns="48214" rIns="96429" bIns="48214" anchor="ctr"/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75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5" name="组合 14"/>
            <p:cNvGrpSpPr/>
            <p:nvPr/>
          </p:nvGrpSpPr>
          <p:grpSpPr>
            <a:xfrm>
              <a:off x="4817013" y="2396824"/>
              <a:ext cx="253510" cy="262016"/>
              <a:chOff x="2649538" y="2673350"/>
              <a:chExt cx="473075" cy="488950"/>
            </a:xfrm>
            <a:grpFill/>
          </p:grpSpPr>
          <p:sp>
            <p:nvSpPr>
              <p:cNvPr id="16" name="Freeform 64"/>
              <p:cNvSpPr>
                <a:spLocks noEditPoints="1"/>
              </p:cNvSpPr>
              <p:nvPr/>
            </p:nvSpPr>
            <p:spPr bwMode="auto">
              <a:xfrm>
                <a:off x="2887663" y="2673350"/>
                <a:ext cx="234950" cy="488950"/>
              </a:xfrm>
              <a:custGeom>
                <a:avLst/>
                <a:gdLst>
                  <a:gd name="T0" fmla="*/ 148 w 148"/>
                  <a:gd name="T1" fmla="*/ 146 h 308"/>
                  <a:gd name="T2" fmla="*/ 146 w 148"/>
                  <a:gd name="T3" fmla="*/ 132 h 308"/>
                  <a:gd name="T4" fmla="*/ 140 w 148"/>
                  <a:gd name="T5" fmla="*/ 102 h 308"/>
                  <a:gd name="T6" fmla="*/ 80 w 148"/>
                  <a:gd name="T7" fmla="*/ 86 h 308"/>
                  <a:gd name="T8" fmla="*/ 86 w 148"/>
                  <a:gd name="T9" fmla="*/ 116 h 308"/>
                  <a:gd name="T10" fmla="*/ 88 w 148"/>
                  <a:gd name="T11" fmla="*/ 146 h 308"/>
                  <a:gd name="T12" fmla="*/ 48 w 148"/>
                  <a:gd name="T13" fmla="*/ 42 h 308"/>
                  <a:gd name="T14" fmla="*/ 26 w 148"/>
                  <a:gd name="T15" fmla="*/ 12 h 308"/>
                  <a:gd name="T16" fmla="*/ 0 w 148"/>
                  <a:gd name="T17" fmla="*/ 0 h 308"/>
                  <a:gd name="T18" fmla="*/ 62 w 148"/>
                  <a:gd name="T19" fmla="*/ 74 h 308"/>
                  <a:gd name="T20" fmla="*/ 56 w 148"/>
                  <a:gd name="T21" fmla="*/ 58 h 308"/>
                  <a:gd name="T22" fmla="*/ 48 w 148"/>
                  <a:gd name="T23" fmla="*/ 42 h 308"/>
                  <a:gd name="T24" fmla="*/ 0 w 148"/>
                  <a:gd name="T25" fmla="*/ 86 h 308"/>
                  <a:gd name="T26" fmla="*/ 72 w 148"/>
                  <a:gd name="T27" fmla="*/ 146 h 308"/>
                  <a:gd name="T28" fmla="*/ 70 w 148"/>
                  <a:gd name="T29" fmla="*/ 116 h 308"/>
                  <a:gd name="T30" fmla="*/ 64 w 148"/>
                  <a:gd name="T31" fmla="*/ 86 h 308"/>
                  <a:gd name="T32" fmla="*/ 126 w 148"/>
                  <a:gd name="T33" fmla="*/ 74 h 308"/>
                  <a:gd name="T34" fmla="*/ 120 w 148"/>
                  <a:gd name="T35" fmla="*/ 64 h 308"/>
                  <a:gd name="T36" fmla="*/ 100 w 148"/>
                  <a:gd name="T37" fmla="*/ 42 h 308"/>
                  <a:gd name="T38" fmla="*/ 80 w 148"/>
                  <a:gd name="T39" fmla="*/ 24 h 308"/>
                  <a:gd name="T40" fmla="*/ 54 w 148"/>
                  <a:gd name="T41" fmla="*/ 12 h 308"/>
                  <a:gd name="T42" fmla="*/ 42 w 148"/>
                  <a:gd name="T43" fmla="*/ 6 h 308"/>
                  <a:gd name="T44" fmla="*/ 62 w 148"/>
                  <a:gd name="T45" fmla="*/ 36 h 308"/>
                  <a:gd name="T46" fmla="*/ 70 w 148"/>
                  <a:gd name="T47" fmla="*/ 54 h 308"/>
                  <a:gd name="T48" fmla="*/ 78 w 148"/>
                  <a:gd name="T49" fmla="*/ 74 h 308"/>
                  <a:gd name="T50" fmla="*/ 62 w 148"/>
                  <a:gd name="T51" fmla="*/ 272 h 308"/>
                  <a:gd name="T52" fmla="*/ 42 w 148"/>
                  <a:gd name="T53" fmla="*/ 302 h 308"/>
                  <a:gd name="T54" fmla="*/ 54 w 148"/>
                  <a:gd name="T55" fmla="*/ 296 h 308"/>
                  <a:gd name="T56" fmla="*/ 80 w 148"/>
                  <a:gd name="T57" fmla="*/ 282 h 308"/>
                  <a:gd name="T58" fmla="*/ 102 w 148"/>
                  <a:gd name="T59" fmla="*/ 264 h 308"/>
                  <a:gd name="T60" fmla="*/ 120 w 148"/>
                  <a:gd name="T61" fmla="*/ 242 h 308"/>
                  <a:gd name="T62" fmla="*/ 78 w 148"/>
                  <a:gd name="T63" fmla="*/ 230 h 308"/>
                  <a:gd name="T64" fmla="*/ 70 w 148"/>
                  <a:gd name="T65" fmla="*/ 252 h 308"/>
                  <a:gd name="T66" fmla="*/ 62 w 148"/>
                  <a:gd name="T67" fmla="*/ 272 h 308"/>
                  <a:gd name="T68" fmla="*/ 88 w 148"/>
                  <a:gd name="T69" fmla="*/ 158 h 308"/>
                  <a:gd name="T70" fmla="*/ 80 w 148"/>
                  <a:gd name="T71" fmla="*/ 218 h 308"/>
                  <a:gd name="T72" fmla="*/ 134 w 148"/>
                  <a:gd name="T73" fmla="*/ 218 h 308"/>
                  <a:gd name="T74" fmla="*/ 144 w 148"/>
                  <a:gd name="T75" fmla="*/ 190 h 308"/>
                  <a:gd name="T76" fmla="*/ 148 w 148"/>
                  <a:gd name="T77" fmla="*/ 158 h 308"/>
                  <a:gd name="T78" fmla="*/ 72 w 148"/>
                  <a:gd name="T79" fmla="*/ 158 h 308"/>
                  <a:gd name="T80" fmla="*/ 0 w 148"/>
                  <a:gd name="T81" fmla="*/ 218 h 308"/>
                  <a:gd name="T82" fmla="*/ 66 w 148"/>
                  <a:gd name="T83" fmla="*/ 218 h 308"/>
                  <a:gd name="T84" fmla="*/ 72 w 148"/>
                  <a:gd name="T85" fmla="*/ 158 h 308"/>
                  <a:gd name="T86" fmla="*/ 62 w 148"/>
                  <a:gd name="T87" fmla="*/ 230 h 308"/>
                  <a:gd name="T88" fmla="*/ 0 w 148"/>
                  <a:gd name="T89" fmla="*/ 308 h 308"/>
                  <a:gd name="T90" fmla="*/ 14 w 148"/>
                  <a:gd name="T91" fmla="*/ 304 h 308"/>
                  <a:gd name="T92" fmla="*/ 38 w 148"/>
                  <a:gd name="T93" fmla="*/ 282 h 308"/>
                  <a:gd name="T94" fmla="*/ 48 w 148"/>
                  <a:gd name="T95" fmla="*/ 266 h 308"/>
                  <a:gd name="T96" fmla="*/ 62 w 148"/>
                  <a:gd name="T97" fmla="*/ 23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8" h="308">
                    <a:moveTo>
                      <a:pt x="88" y="146"/>
                    </a:moveTo>
                    <a:lnTo>
                      <a:pt x="148" y="146"/>
                    </a:lnTo>
                    <a:lnTo>
                      <a:pt x="148" y="146"/>
                    </a:lnTo>
                    <a:lnTo>
                      <a:pt x="146" y="132"/>
                    </a:lnTo>
                    <a:lnTo>
                      <a:pt x="144" y="116"/>
                    </a:lnTo>
                    <a:lnTo>
                      <a:pt x="140" y="102"/>
                    </a:lnTo>
                    <a:lnTo>
                      <a:pt x="134" y="86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86" y="116"/>
                    </a:lnTo>
                    <a:lnTo>
                      <a:pt x="88" y="146"/>
                    </a:lnTo>
                    <a:lnTo>
                      <a:pt x="88" y="146"/>
                    </a:lnTo>
                    <a:close/>
                    <a:moveTo>
                      <a:pt x="48" y="42"/>
                    </a:moveTo>
                    <a:lnTo>
                      <a:pt x="48" y="42"/>
                    </a:lnTo>
                    <a:lnTo>
                      <a:pt x="38" y="26"/>
                    </a:lnTo>
                    <a:lnTo>
                      <a:pt x="26" y="12"/>
                    </a:lnTo>
                    <a:lnTo>
                      <a:pt x="14" y="4"/>
                    </a:lnTo>
                    <a:lnTo>
                      <a:pt x="0" y="0"/>
                    </a:lnTo>
                    <a:lnTo>
                      <a:pt x="0" y="74"/>
                    </a:lnTo>
                    <a:lnTo>
                      <a:pt x="62" y="74"/>
                    </a:lnTo>
                    <a:lnTo>
                      <a:pt x="62" y="74"/>
                    </a:lnTo>
                    <a:lnTo>
                      <a:pt x="56" y="58"/>
                    </a:lnTo>
                    <a:lnTo>
                      <a:pt x="48" y="42"/>
                    </a:lnTo>
                    <a:lnTo>
                      <a:pt x="48" y="42"/>
                    </a:lnTo>
                    <a:close/>
                    <a:moveTo>
                      <a:pt x="64" y="86"/>
                    </a:moveTo>
                    <a:lnTo>
                      <a:pt x="0" y="86"/>
                    </a:lnTo>
                    <a:lnTo>
                      <a:pt x="0" y="146"/>
                    </a:lnTo>
                    <a:lnTo>
                      <a:pt x="72" y="146"/>
                    </a:lnTo>
                    <a:lnTo>
                      <a:pt x="72" y="146"/>
                    </a:lnTo>
                    <a:lnTo>
                      <a:pt x="70" y="116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  <a:moveTo>
                      <a:pt x="78" y="74"/>
                    </a:moveTo>
                    <a:lnTo>
                      <a:pt x="126" y="74"/>
                    </a:lnTo>
                    <a:lnTo>
                      <a:pt x="126" y="74"/>
                    </a:lnTo>
                    <a:lnTo>
                      <a:pt x="120" y="64"/>
                    </a:lnTo>
                    <a:lnTo>
                      <a:pt x="110" y="52"/>
                    </a:lnTo>
                    <a:lnTo>
                      <a:pt x="100" y="42"/>
                    </a:lnTo>
                    <a:lnTo>
                      <a:pt x="90" y="32"/>
                    </a:lnTo>
                    <a:lnTo>
                      <a:pt x="80" y="24"/>
                    </a:lnTo>
                    <a:lnTo>
                      <a:pt x="68" y="18"/>
                    </a:lnTo>
                    <a:lnTo>
                      <a:pt x="54" y="12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52" y="20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70" y="54"/>
                    </a:lnTo>
                    <a:lnTo>
                      <a:pt x="78" y="74"/>
                    </a:lnTo>
                    <a:lnTo>
                      <a:pt x="78" y="74"/>
                    </a:lnTo>
                    <a:close/>
                    <a:moveTo>
                      <a:pt x="62" y="272"/>
                    </a:moveTo>
                    <a:lnTo>
                      <a:pt x="62" y="272"/>
                    </a:lnTo>
                    <a:lnTo>
                      <a:pt x="52" y="288"/>
                    </a:lnTo>
                    <a:lnTo>
                      <a:pt x="42" y="302"/>
                    </a:lnTo>
                    <a:lnTo>
                      <a:pt x="42" y="302"/>
                    </a:lnTo>
                    <a:lnTo>
                      <a:pt x="54" y="296"/>
                    </a:lnTo>
                    <a:lnTo>
                      <a:pt x="68" y="290"/>
                    </a:lnTo>
                    <a:lnTo>
                      <a:pt x="80" y="282"/>
                    </a:lnTo>
                    <a:lnTo>
                      <a:pt x="92" y="274"/>
                    </a:lnTo>
                    <a:lnTo>
                      <a:pt x="102" y="264"/>
                    </a:lnTo>
                    <a:lnTo>
                      <a:pt x="112" y="254"/>
                    </a:lnTo>
                    <a:lnTo>
                      <a:pt x="120" y="242"/>
                    </a:lnTo>
                    <a:lnTo>
                      <a:pt x="128" y="230"/>
                    </a:lnTo>
                    <a:lnTo>
                      <a:pt x="78" y="230"/>
                    </a:lnTo>
                    <a:lnTo>
                      <a:pt x="78" y="230"/>
                    </a:lnTo>
                    <a:lnTo>
                      <a:pt x="70" y="252"/>
                    </a:lnTo>
                    <a:lnTo>
                      <a:pt x="62" y="272"/>
                    </a:lnTo>
                    <a:lnTo>
                      <a:pt x="62" y="272"/>
                    </a:lnTo>
                    <a:close/>
                    <a:moveTo>
                      <a:pt x="88" y="158"/>
                    </a:moveTo>
                    <a:lnTo>
                      <a:pt x="88" y="158"/>
                    </a:lnTo>
                    <a:lnTo>
                      <a:pt x="86" y="190"/>
                    </a:lnTo>
                    <a:lnTo>
                      <a:pt x="80" y="218"/>
                    </a:lnTo>
                    <a:lnTo>
                      <a:pt x="134" y="218"/>
                    </a:lnTo>
                    <a:lnTo>
                      <a:pt x="134" y="218"/>
                    </a:lnTo>
                    <a:lnTo>
                      <a:pt x="140" y="204"/>
                    </a:lnTo>
                    <a:lnTo>
                      <a:pt x="144" y="190"/>
                    </a:lnTo>
                    <a:lnTo>
                      <a:pt x="148" y="174"/>
                    </a:lnTo>
                    <a:lnTo>
                      <a:pt x="148" y="158"/>
                    </a:lnTo>
                    <a:lnTo>
                      <a:pt x="88" y="158"/>
                    </a:lnTo>
                    <a:close/>
                    <a:moveTo>
                      <a:pt x="72" y="158"/>
                    </a:moveTo>
                    <a:lnTo>
                      <a:pt x="0" y="158"/>
                    </a:lnTo>
                    <a:lnTo>
                      <a:pt x="0" y="218"/>
                    </a:lnTo>
                    <a:lnTo>
                      <a:pt x="66" y="218"/>
                    </a:lnTo>
                    <a:lnTo>
                      <a:pt x="66" y="218"/>
                    </a:lnTo>
                    <a:lnTo>
                      <a:pt x="70" y="190"/>
                    </a:lnTo>
                    <a:lnTo>
                      <a:pt x="72" y="158"/>
                    </a:lnTo>
                    <a:lnTo>
                      <a:pt x="72" y="158"/>
                    </a:lnTo>
                    <a:close/>
                    <a:moveTo>
                      <a:pt x="62" y="230"/>
                    </a:moveTo>
                    <a:lnTo>
                      <a:pt x="0" y="23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14" y="304"/>
                    </a:lnTo>
                    <a:lnTo>
                      <a:pt x="26" y="296"/>
                    </a:lnTo>
                    <a:lnTo>
                      <a:pt x="38" y="282"/>
                    </a:lnTo>
                    <a:lnTo>
                      <a:pt x="48" y="266"/>
                    </a:lnTo>
                    <a:lnTo>
                      <a:pt x="48" y="266"/>
                    </a:lnTo>
                    <a:lnTo>
                      <a:pt x="56" y="250"/>
                    </a:lnTo>
                    <a:lnTo>
                      <a:pt x="62" y="230"/>
                    </a:lnTo>
                    <a:lnTo>
                      <a:pt x="62" y="23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96429" tIns="48214" rIns="96429" bIns="48214" anchor="ctr"/>
              <a:lstStyle/>
              <a:p>
                <a:pPr algn="ctr" defTabSz="9639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75" ker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Freeform 65"/>
              <p:cNvSpPr>
                <a:spLocks noEditPoints="1"/>
              </p:cNvSpPr>
              <p:nvPr/>
            </p:nvSpPr>
            <p:spPr bwMode="auto">
              <a:xfrm>
                <a:off x="2649538" y="2673350"/>
                <a:ext cx="203200" cy="488950"/>
              </a:xfrm>
              <a:custGeom>
                <a:avLst/>
                <a:gdLst>
                  <a:gd name="T0" fmla="*/ 128 w 128"/>
                  <a:gd name="T1" fmla="*/ 308 h 308"/>
                  <a:gd name="T2" fmla="*/ 128 w 128"/>
                  <a:gd name="T3" fmla="*/ 0 h 308"/>
                  <a:gd name="T4" fmla="*/ 102 w 128"/>
                  <a:gd name="T5" fmla="*/ 0 h 308"/>
                  <a:gd name="T6" fmla="*/ 102 w 128"/>
                  <a:gd name="T7" fmla="*/ 14 h 308"/>
                  <a:gd name="T8" fmla="*/ 102 w 128"/>
                  <a:gd name="T9" fmla="*/ 14 h 308"/>
                  <a:gd name="T10" fmla="*/ 80 w 128"/>
                  <a:gd name="T11" fmla="*/ 16 h 308"/>
                  <a:gd name="T12" fmla="*/ 62 w 128"/>
                  <a:gd name="T13" fmla="*/ 22 h 308"/>
                  <a:gd name="T14" fmla="*/ 46 w 128"/>
                  <a:gd name="T15" fmla="*/ 30 h 308"/>
                  <a:gd name="T16" fmla="*/ 34 w 128"/>
                  <a:gd name="T17" fmla="*/ 40 h 308"/>
                  <a:gd name="T18" fmla="*/ 34 w 128"/>
                  <a:gd name="T19" fmla="*/ 40 h 308"/>
                  <a:gd name="T20" fmla="*/ 24 w 128"/>
                  <a:gd name="T21" fmla="*/ 50 h 308"/>
                  <a:gd name="T22" fmla="*/ 16 w 128"/>
                  <a:gd name="T23" fmla="*/ 64 h 308"/>
                  <a:gd name="T24" fmla="*/ 12 w 128"/>
                  <a:gd name="T25" fmla="*/ 78 h 308"/>
                  <a:gd name="T26" fmla="*/ 10 w 128"/>
                  <a:gd name="T27" fmla="*/ 94 h 308"/>
                  <a:gd name="T28" fmla="*/ 10 w 128"/>
                  <a:gd name="T29" fmla="*/ 94 h 308"/>
                  <a:gd name="T30" fmla="*/ 12 w 128"/>
                  <a:gd name="T31" fmla="*/ 106 h 308"/>
                  <a:gd name="T32" fmla="*/ 14 w 128"/>
                  <a:gd name="T33" fmla="*/ 116 h 308"/>
                  <a:gd name="T34" fmla="*/ 18 w 128"/>
                  <a:gd name="T35" fmla="*/ 126 h 308"/>
                  <a:gd name="T36" fmla="*/ 22 w 128"/>
                  <a:gd name="T37" fmla="*/ 134 h 308"/>
                  <a:gd name="T38" fmla="*/ 22 w 128"/>
                  <a:gd name="T39" fmla="*/ 134 h 308"/>
                  <a:gd name="T40" fmla="*/ 34 w 128"/>
                  <a:gd name="T41" fmla="*/ 150 h 308"/>
                  <a:gd name="T42" fmla="*/ 42 w 128"/>
                  <a:gd name="T43" fmla="*/ 154 h 308"/>
                  <a:gd name="T44" fmla="*/ 50 w 128"/>
                  <a:gd name="T45" fmla="*/ 158 h 308"/>
                  <a:gd name="T46" fmla="*/ 50 w 128"/>
                  <a:gd name="T47" fmla="*/ 158 h 308"/>
                  <a:gd name="T48" fmla="*/ 70 w 128"/>
                  <a:gd name="T49" fmla="*/ 168 h 308"/>
                  <a:gd name="T50" fmla="*/ 102 w 128"/>
                  <a:gd name="T51" fmla="*/ 176 h 308"/>
                  <a:gd name="T52" fmla="*/ 102 w 128"/>
                  <a:gd name="T53" fmla="*/ 242 h 308"/>
                  <a:gd name="T54" fmla="*/ 102 w 128"/>
                  <a:gd name="T55" fmla="*/ 242 h 308"/>
                  <a:gd name="T56" fmla="*/ 90 w 128"/>
                  <a:gd name="T57" fmla="*/ 236 h 308"/>
                  <a:gd name="T58" fmla="*/ 84 w 128"/>
                  <a:gd name="T59" fmla="*/ 228 h 308"/>
                  <a:gd name="T60" fmla="*/ 84 w 128"/>
                  <a:gd name="T61" fmla="*/ 228 h 308"/>
                  <a:gd name="T62" fmla="*/ 78 w 128"/>
                  <a:gd name="T63" fmla="*/ 218 h 308"/>
                  <a:gd name="T64" fmla="*/ 74 w 128"/>
                  <a:gd name="T65" fmla="*/ 202 h 308"/>
                  <a:gd name="T66" fmla="*/ 0 w 128"/>
                  <a:gd name="T67" fmla="*/ 210 h 308"/>
                  <a:gd name="T68" fmla="*/ 0 w 128"/>
                  <a:gd name="T69" fmla="*/ 210 h 308"/>
                  <a:gd name="T70" fmla="*/ 4 w 128"/>
                  <a:gd name="T71" fmla="*/ 228 h 308"/>
                  <a:gd name="T72" fmla="*/ 10 w 128"/>
                  <a:gd name="T73" fmla="*/ 242 h 308"/>
                  <a:gd name="T74" fmla="*/ 10 w 128"/>
                  <a:gd name="T75" fmla="*/ 242 h 308"/>
                  <a:gd name="T76" fmla="*/ 18 w 128"/>
                  <a:gd name="T77" fmla="*/ 254 h 308"/>
                  <a:gd name="T78" fmla="*/ 28 w 128"/>
                  <a:gd name="T79" fmla="*/ 266 h 308"/>
                  <a:gd name="T80" fmla="*/ 28 w 128"/>
                  <a:gd name="T81" fmla="*/ 266 h 308"/>
                  <a:gd name="T82" fmla="*/ 42 w 128"/>
                  <a:gd name="T83" fmla="*/ 276 h 308"/>
                  <a:gd name="T84" fmla="*/ 58 w 128"/>
                  <a:gd name="T85" fmla="*/ 284 h 308"/>
                  <a:gd name="T86" fmla="*/ 58 w 128"/>
                  <a:gd name="T87" fmla="*/ 284 h 308"/>
                  <a:gd name="T88" fmla="*/ 78 w 128"/>
                  <a:gd name="T89" fmla="*/ 288 h 308"/>
                  <a:gd name="T90" fmla="*/ 102 w 128"/>
                  <a:gd name="T91" fmla="*/ 292 h 308"/>
                  <a:gd name="T92" fmla="*/ 102 w 128"/>
                  <a:gd name="T93" fmla="*/ 308 h 308"/>
                  <a:gd name="T94" fmla="*/ 128 w 128"/>
                  <a:gd name="T95" fmla="*/ 308 h 308"/>
                  <a:gd name="T96" fmla="*/ 86 w 128"/>
                  <a:gd name="T97" fmla="*/ 100 h 308"/>
                  <a:gd name="T98" fmla="*/ 86 w 128"/>
                  <a:gd name="T99" fmla="*/ 100 h 308"/>
                  <a:gd name="T100" fmla="*/ 82 w 128"/>
                  <a:gd name="T101" fmla="*/ 92 h 308"/>
                  <a:gd name="T102" fmla="*/ 80 w 128"/>
                  <a:gd name="T103" fmla="*/ 86 h 308"/>
                  <a:gd name="T104" fmla="*/ 80 w 128"/>
                  <a:gd name="T105" fmla="*/ 86 h 308"/>
                  <a:gd name="T106" fmla="*/ 82 w 128"/>
                  <a:gd name="T107" fmla="*/ 78 h 308"/>
                  <a:gd name="T108" fmla="*/ 86 w 128"/>
                  <a:gd name="T109" fmla="*/ 72 h 308"/>
                  <a:gd name="T110" fmla="*/ 86 w 128"/>
                  <a:gd name="T111" fmla="*/ 72 h 308"/>
                  <a:gd name="T112" fmla="*/ 92 w 128"/>
                  <a:gd name="T113" fmla="*/ 66 h 308"/>
                  <a:gd name="T114" fmla="*/ 102 w 128"/>
                  <a:gd name="T115" fmla="*/ 62 h 308"/>
                  <a:gd name="T116" fmla="*/ 102 w 128"/>
                  <a:gd name="T117" fmla="*/ 110 h 308"/>
                  <a:gd name="T118" fmla="*/ 102 w 128"/>
                  <a:gd name="T119" fmla="*/ 110 h 308"/>
                  <a:gd name="T120" fmla="*/ 92 w 128"/>
                  <a:gd name="T121" fmla="*/ 106 h 308"/>
                  <a:gd name="T122" fmla="*/ 86 w 128"/>
                  <a:gd name="T123" fmla="*/ 100 h 308"/>
                  <a:gd name="T124" fmla="*/ 86 w 128"/>
                  <a:gd name="T125" fmla="*/ 10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" h="308">
                    <a:moveTo>
                      <a:pt x="128" y="308"/>
                    </a:moveTo>
                    <a:lnTo>
                      <a:pt x="128" y="0"/>
                    </a:lnTo>
                    <a:lnTo>
                      <a:pt x="102" y="0"/>
                    </a:lnTo>
                    <a:lnTo>
                      <a:pt x="102" y="14"/>
                    </a:lnTo>
                    <a:lnTo>
                      <a:pt x="102" y="14"/>
                    </a:lnTo>
                    <a:lnTo>
                      <a:pt x="80" y="16"/>
                    </a:lnTo>
                    <a:lnTo>
                      <a:pt x="62" y="22"/>
                    </a:lnTo>
                    <a:lnTo>
                      <a:pt x="46" y="30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24" y="50"/>
                    </a:lnTo>
                    <a:lnTo>
                      <a:pt x="16" y="64"/>
                    </a:lnTo>
                    <a:lnTo>
                      <a:pt x="12" y="78"/>
                    </a:lnTo>
                    <a:lnTo>
                      <a:pt x="10" y="94"/>
                    </a:lnTo>
                    <a:lnTo>
                      <a:pt x="10" y="94"/>
                    </a:lnTo>
                    <a:lnTo>
                      <a:pt x="12" y="106"/>
                    </a:lnTo>
                    <a:lnTo>
                      <a:pt x="14" y="116"/>
                    </a:lnTo>
                    <a:lnTo>
                      <a:pt x="18" y="126"/>
                    </a:lnTo>
                    <a:lnTo>
                      <a:pt x="22" y="134"/>
                    </a:lnTo>
                    <a:lnTo>
                      <a:pt x="22" y="134"/>
                    </a:lnTo>
                    <a:lnTo>
                      <a:pt x="34" y="150"/>
                    </a:lnTo>
                    <a:lnTo>
                      <a:pt x="42" y="154"/>
                    </a:lnTo>
                    <a:lnTo>
                      <a:pt x="50" y="158"/>
                    </a:lnTo>
                    <a:lnTo>
                      <a:pt x="50" y="158"/>
                    </a:lnTo>
                    <a:lnTo>
                      <a:pt x="70" y="168"/>
                    </a:lnTo>
                    <a:lnTo>
                      <a:pt x="102" y="176"/>
                    </a:lnTo>
                    <a:lnTo>
                      <a:pt x="102" y="242"/>
                    </a:lnTo>
                    <a:lnTo>
                      <a:pt x="102" y="242"/>
                    </a:lnTo>
                    <a:lnTo>
                      <a:pt x="90" y="236"/>
                    </a:lnTo>
                    <a:lnTo>
                      <a:pt x="84" y="228"/>
                    </a:lnTo>
                    <a:lnTo>
                      <a:pt x="84" y="228"/>
                    </a:lnTo>
                    <a:lnTo>
                      <a:pt x="78" y="218"/>
                    </a:lnTo>
                    <a:lnTo>
                      <a:pt x="74" y="202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4" y="228"/>
                    </a:lnTo>
                    <a:lnTo>
                      <a:pt x="10" y="242"/>
                    </a:lnTo>
                    <a:lnTo>
                      <a:pt x="10" y="242"/>
                    </a:lnTo>
                    <a:lnTo>
                      <a:pt x="18" y="254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42" y="276"/>
                    </a:lnTo>
                    <a:lnTo>
                      <a:pt x="58" y="284"/>
                    </a:lnTo>
                    <a:lnTo>
                      <a:pt x="58" y="284"/>
                    </a:lnTo>
                    <a:lnTo>
                      <a:pt x="78" y="288"/>
                    </a:lnTo>
                    <a:lnTo>
                      <a:pt x="102" y="292"/>
                    </a:lnTo>
                    <a:lnTo>
                      <a:pt x="102" y="308"/>
                    </a:lnTo>
                    <a:lnTo>
                      <a:pt x="128" y="308"/>
                    </a:lnTo>
                    <a:close/>
                    <a:moveTo>
                      <a:pt x="86" y="100"/>
                    </a:moveTo>
                    <a:lnTo>
                      <a:pt x="86" y="100"/>
                    </a:lnTo>
                    <a:lnTo>
                      <a:pt x="82" y="92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82" y="78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92" y="66"/>
                    </a:lnTo>
                    <a:lnTo>
                      <a:pt x="102" y="62"/>
                    </a:lnTo>
                    <a:lnTo>
                      <a:pt x="102" y="110"/>
                    </a:lnTo>
                    <a:lnTo>
                      <a:pt x="102" y="110"/>
                    </a:lnTo>
                    <a:lnTo>
                      <a:pt x="92" y="106"/>
                    </a:lnTo>
                    <a:lnTo>
                      <a:pt x="86" y="100"/>
                    </a:lnTo>
                    <a:lnTo>
                      <a:pt x="86" y="10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96429" tIns="48214" rIns="96429" bIns="48214" anchor="ctr"/>
              <a:lstStyle/>
              <a:p>
                <a:pPr algn="ctr" defTabSz="9639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75" ker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6" name="同心圆 25"/>
          <p:cNvSpPr/>
          <p:nvPr/>
        </p:nvSpPr>
        <p:spPr>
          <a:xfrm>
            <a:off x="280988" y="1438275"/>
            <a:ext cx="1254125" cy="1254125"/>
          </a:xfrm>
          <a:prstGeom prst="donut">
            <a:avLst>
              <a:gd name="adj" fmla="val 4879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6429" tIns="48214" rIns="96429" bIns="48214" anchor="ctr"/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75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763" y="1582738"/>
            <a:ext cx="11525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05" tIns="43002" rIns="86005" bIns="43002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4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3763963"/>
            <a:ext cx="12192000" cy="2701925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8" name="同心圆 47"/>
          <p:cNvSpPr/>
          <p:nvPr/>
        </p:nvSpPr>
        <p:spPr>
          <a:xfrm>
            <a:off x="404813" y="4391025"/>
            <a:ext cx="1254125" cy="1254125"/>
          </a:xfrm>
          <a:prstGeom prst="donut">
            <a:avLst>
              <a:gd name="adj" fmla="val 4879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6429" tIns="48214" rIns="96429" bIns="48214" anchor="ctr"/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75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50" y="4564063"/>
            <a:ext cx="11525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05" tIns="43002" rIns="86005" bIns="43002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sz="4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4281" name="组合 2048"/>
          <p:cNvGrpSpPr>
            <a:grpSpLocks noChangeAspect="1"/>
          </p:cNvGrpSpPr>
          <p:nvPr/>
        </p:nvGrpSpPr>
        <p:grpSpPr bwMode="auto">
          <a:xfrm>
            <a:off x="1566863" y="1171575"/>
            <a:ext cx="10363200" cy="2057400"/>
            <a:chOff x="1152" y="1296"/>
            <a:chExt cx="5702" cy="709"/>
          </a:xfrm>
        </p:grpSpPr>
        <p:sp>
          <p:nvSpPr>
            <p:cNvPr id="54305" name="矩形 2050"/>
            <p:cNvSpPr>
              <a:spLocks noChangeAspect="1" noTextEdit="1"/>
            </p:cNvSpPr>
            <p:nvPr/>
          </p:nvSpPr>
          <p:spPr bwMode="auto">
            <a:xfrm>
              <a:off x="1152" y="1296"/>
              <a:ext cx="5702" cy="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4306" name="_s4122"/>
            <p:cNvCxnSpPr>
              <a:cxnSpLocks noChangeShapeType="1"/>
            </p:cNvCxnSpPr>
            <p:nvPr/>
          </p:nvCxnSpPr>
          <p:spPr bwMode="auto">
            <a:xfrm rot="5400000" flipH="1">
              <a:off x="5146" y="441"/>
              <a:ext cx="133" cy="2420"/>
            </a:xfrm>
            <a:prstGeom prst="bentConnector3">
              <a:avLst>
                <a:gd name="adj1" fmla="val 29509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4307" name="_s4123"/>
            <p:cNvCxnSpPr>
              <a:cxnSpLocks noChangeShapeType="1"/>
            </p:cNvCxnSpPr>
            <p:nvPr/>
          </p:nvCxnSpPr>
          <p:spPr bwMode="auto">
            <a:xfrm rot="5400000" flipH="1">
              <a:off x="4179" y="1408"/>
              <a:ext cx="133" cy="486"/>
            </a:xfrm>
            <a:prstGeom prst="bentConnector3">
              <a:avLst>
                <a:gd name="adj1" fmla="val 29509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4308" name="_s4124"/>
            <p:cNvCxnSpPr>
              <a:cxnSpLocks noChangeShapeType="1"/>
            </p:cNvCxnSpPr>
            <p:nvPr/>
          </p:nvCxnSpPr>
          <p:spPr bwMode="auto">
            <a:xfrm rot="5400000" flipH="1">
              <a:off x="4663" y="924"/>
              <a:ext cx="133" cy="1453"/>
            </a:xfrm>
            <a:prstGeom prst="bentConnector3">
              <a:avLst>
                <a:gd name="adj1" fmla="val 29509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4309" name="_s4125"/>
            <p:cNvCxnSpPr>
              <a:cxnSpLocks noChangeShapeType="1"/>
            </p:cNvCxnSpPr>
            <p:nvPr/>
          </p:nvCxnSpPr>
          <p:spPr bwMode="auto">
            <a:xfrm rot="-5400000">
              <a:off x="3695" y="1409"/>
              <a:ext cx="133" cy="483"/>
            </a:xfrm>
            <a:prstGeom prst="bentConnector3">
              <a:avLst>
                <a:gd name="adj1" fmla="val 29509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4310" name="_s4126"/>
            <p:cNvCxnSpPr>
              <a:cxnSpLocks noChangeShapeType="1"/>
            </p:cNvCxnSpPr>
            <p:nvPr/>
          </p:nvCxnSpPr>
          <p:spPr bwMode="auto">
            <a:xfrm rot="-5400000">
              <a:off x="3211" y="925"/>
              <a:ext cx="133" cy="1451"/>
            </a:xfrm>
            <a:prstGeom prst="bentConnector3">
              <a:avLst>
                <a:gd name="adj1" fmla="val 29509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4311" name="_s4127"/>
            <p:cNvCxnSpPr>
              <a:cxnSpLocks noChangeShapeType="1"/>
            </p:cNvCxnSpPr>
            <p:nvPr/>
          </p:nvCxnSpPr>
          <p:spPr bwMode="auto">
            <a:xfrm rot="-5400000">
              <a:off x="2727" y="441"/>
              <a:ext cx="133" cy="2419"/>
            </a:xfrm>
            <a:prstGeom prst="bentConnector3">
              <a:avLst>
                <a:gd name="adj1" fmla="val 29509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54312" name="_s4128"/>
            <p:cNvSpPr>
              <a:spLocks noChangeArrowheads="1"/>
            </p:cNvSpPr>
            <p:nvPr/>
          </p:nvSpPr>
          <p:spPr bwMode="auto">
            <a:xfrm>
              <a:off x="3571" y="129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D686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3" name="_s4129"/>
            <p:cNvSpPr>
              <a:spLocks noChangeArrowheads="1"/>
            </p:cNvSpPr>
            <p:nvPr/>
          </p:nvSpPr>
          <p:spPr bwMode="auto">
            <a:xfrm>
              <a:off x="1152" y="171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4" name="_s4130"/>
            <p:cNvSpPr>
              <a:spLocks noChangeArrowheads="1"/>
            </p:cNvSpPr>
            <p:nvPr/>
          </p:nvSpPr>
          <p:spPr bwMode="auto">
            <a:xfrm>
              <a:off x="2120" y="171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5" name="_s4131"/>
            <p:cNvSpPr>
              <a:spLocks noChangeArrowheads="1"/>
            </p:cNvSpPr>
            <p:nvPr/>
          </p:nvSpPr>
          <p:spPr bwMode="auto">
            <a:xfrm>
              <a:off x="3088" y="171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6" name="_s4132"/>
            <p:cNvSpPr>
              <a:spLocks noChangeArrowheads="1"/>
            </p:cNvSpPr>
            <p:nvPr/>
          </p:nvSpPr>
          <p:spPr bwMode="auto">
            <a:xfrm>
              <a:off x="5024" y="1717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7" name="_s4133"/>
            <p:cNvSpPr>
              <a:spLocks noChangeArrowheads="1"/>
            </p:cNvSpPr>
            <p:nvPr/>
          </p:nvSpPr>
          <p:spPr bwMode="auto">
            <a:xfrm>
              <a:off x="4056" y="171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8" name="_s4134"/>
            <p:cNvSpPr>
              <a:spLocks noChangeArrowheads="1"/>
            </p:cNvSpPr>
            <p:nvPr/>
          </p:nvSpPr>
          <p:spPr bwMode="auto">
            <a:xfrm>
              <a:off x="5991" y="1717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82" name="组合 2077"/>
          <p:cNvGrpSpPr>
            <a:grpSpLocks noChangeAspect="1"/>
          </p:cNvGrpSpPr>
          <p:nvPr/>
        </p:nvGrpSpPr>
        <p:grpSpPr bwMode="auto">
          <a:xfrm>
            <a:off x="1871663" y="4148138"/>
            <a:ext cx="9347200" cy="1905000"/>
            <a:chOff x="1152" y="1296"/>
            <a:chExt cx="3701" cy="703"/>
          </a:xfrm>
        </p:grpSpPr>
        <p:sp>
          <p:nvSpPr>
            <p:cNvPr id="54295" name="矩形 2079"/>
            <p:cNvSpPr>
              <a:spLocks noChangeAspect="1" noTextEdit="1"/>
            </p:cNvSpPr>
            <p:nvPr/>
          </p:nvSpPr>
          <p:spPr bwMode="auto">
            <a:xfrm>
              <a:off x="1152" y="1296"/>
              <a:ext cx="3701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4296" name="_s4137"/>
            <p:cNvCxnSpPr>
              <a:cxnSpLocks noChangeShapeType="1"/>
            </p:cNvCxnSpPr>
            <p:nvPr/>
          </p:nvCxnSpPr>
          <p:spPr bwMode="auto">
            <a:xfrm rot="5400000" flipH="1">
              <a:off x="3648" y="938"/>
              <a:ext cx="127" cy="1420"/>
            </a:xfrm>
            <a:prstGeom prst="bentConnector3">
              <a:avLst>
                <a:gd name="adj1" fmla="val 33333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4297" name="_s4138"/>
            <p:cNvCxnSpPr>
              <a:cxnSpLocks noChangeShapeType="1"/>
            </p:cNvCxnSpPr>
            <p:nvPr/>
          </p:nvCxnSpPr>
          <p:spPr bwMode="auto">
            <a:xfrm rot="5400000" flipH="1">
              <a:off x="3175" y="1411"/>
              <a:ext cx="127" cy="474"/>
            </a:xfrm>
            <a:prstGeom prst="bentConnector3">
              <a:avLst>
                <a:gd name="adj1" fmla="val 33333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4298" name="_s4139"/>
            <p:cNvCxnSpPr>
              <a:cxnSpLocks noChangeShapeType="1"/>
            </p:cNvCxnSpPr>
            <p:nvPr/>
          </p:nvCxnSpPr>
          <p:spPr bwMode="auto">
            <a:xfrm rot="-5400000">
              <a:off x="2702" y="1412"/>
              <a:ext cx="127" cy="472"/>
            </a:xfrm>
            <a:prstGeom prst="bentConnector3">
              <a:avLst>
                <a:gd name="adj1" fmla="val 33333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4299" name="_s4140"/>
            <p:cNvCxnSpPr>
              <a:cxnSpLocks noChangeShapeType="1"/>
            </p:cNvCxnSpPr>
            <p:nvPr/>
          </p:nvCxnSpPr>
          <p:spPr bwMode="auto">
            <a:xfrm rot="-5400000">
              <a:off x="2229" y="939"/>
              <a:ext cx="127" cy="1418"/>
            </a:xfrm>
            <a:prstGeom prst="bentConnector3">
              <a:avLst>
                <a:gd name="adj1" fmla="val 33333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54300" name="_s4141"/>
            <p:cNvSpPr>
              <a:spLocks noChangeArrowheads="1"/>
            </p:cNvSpPr>
            <p:nvPr/>
          </p:nvSpPr>
          <p:spPr bwMode="auto">
            <a:xfrm>
              <a:off x="2570" y="129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D686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_s4142"/>
            <p:cNvSpPr>
              <a:spLocks noChangeArrowheads="1"/>
            </p:cNvSpPr>
            <p:nvPr/>
          </p:nvSpPr>
          <p:spPr bwMode="auto">
            <a:xfrm>
              <a:off x="1152" y="171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_s4143"/>
            <p:cNvSpPr>
              <a:spLocks noChangeArrowheads="1"/>
            </p:cNvSpPr>
            <p:nvPr/>
          </p:nvSpPr>
          <p:spPr bwMode="auto">
            <a:xfrm>
              <a:off x="2098" y="171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_s4144"/>
            <p:cNvSpPr>
              <a:spLocks noChangeArrowheads="1"/>
            </p:cNvSpPr>
            <p:nvPr/>
          </p:nvSpPr>
          <p:spPr bwMode="auto">
            <a:xfrm>
              <a:off x="3044" y="171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4" name="_s4145"/>
            <p:cNvSpPr>
              <a:spLocks noChangeArrowheads="1"/>
            </p:cNvSpPr>
            <p:nvPr/>
          </p:nvSpPr>
          <p:spPr bwMode="auto">
            <a:xfrm>
              <a:off x="3990" y="1711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4E7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文本框 15"/>
          <p:cNvSpPr txBox="1">
            <a:spLocks noChangeArrowheads="1"/>
          </p:cNvSpPr>
          <p:nvPr/>
        </p:nvSpPr>
        <p:spPr bwMode="auto">
          <a:xfrm>
            <a:off x="5911850" y="1343025"/>
            <a:ext cx="16208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99FF99"/>
                </a:solidFill>
                <a:latin typeface="方正尚酷简体"/>
                <a:ea typeface="方正尚酷简体"/>
                <a:cs typeface="方正尚酷简体"/>
              </a:rPr>
              <a:t>机构管理</a:t>
            </a:r>
          </a:p>
        </p:txBody>
      </p:sp>
      <p:sp>
        <p:nvSpPr>
          <p:cNvPr id="41" name="文本框 15"/>
          <p:cNvSpPr txBox="1">
            <a:spLocks noChangeArrowheads="1"/>
          </p:cNvSpPr>
          <p:nvPr/>
        </p:nvSpPr>
        <p:spPr bwMode="auto">
          <a:xfrm>
            <a:off x="5688013" y="4295775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99FF99"/>
                </a:solidFill>
                <a:latin typeface="方正尚酷简体"/>
                <a:ea typeface="方正尚酷简体"/>
                <a:cs typeface="方正尚酷简体"/>
              </a:rPr>
              <a:t>保障条件</a:t>
            </a:r>
          </a:p>
        </p:txBody>
      </p:sp>
      <p:sp>
        <p:nvSpPr>
          <p:cNvPr id="42" name="文本框 15"/>
          <p:cNvSpPr txBox="1">
            <a:spLocks noChangeArrowheads="1"/>
          </p:cNvSpPr>
          <p:nvPr/>
        </p:nvSpPr>
        <p:spPr bwMode="auto">
          <a:xfrm>
            <a:off x="1565275" y="2598738"/>
            <a:ext cx="15700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人力资源</a:t>
            </a:r>
          </a:p>
        </p:txBody>
      </p:sp>
      <p:sp>
        <p:nvSpPr>
          <p:cNvPr id="62" name="文本框 15"/>
          <p:cNvSpPr txBox="1">
            <a:spLocks noChangeArrowheads="1"/>
          </p:cNvSpPr>
          <p:nvPr/>
        </p:nvSpPr>
        <p:spPr bwMode="auto">
          <a:xfrm>
            <a:off x="3416300" y="2590800"/>
            <a:ext cx="1570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财务管理</a:t>
            </a:r>
          </a:p>
        </p:txBody>
      </p:sp>
      <p:sp>
        <p:nvSpPr>
          <p:cNvPr id="63" name="文本框 15"/>
          <p:cNvSpPr txBox="1">
            <a:spLocks noChangeArrowheads="1"/>
          </p:cNvSpPr>
          <p:nvPr/>
        </p:nvSpPr>
        <p:spPr bwMode="auto">
          <a:xfrm>
            <a:off x="5106988" y="2613025"/>
            <a:ext cx="1570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文化建设  </a:t>
            </a:r>
          </a:p>
        </p:txBody>
      </p:sp>
      <p:sp>
        <p:nvSpPr>
          <p:cNvPr id="64" name="文本框 15"/>
          <p:cNvSpPr txBox="1">
            <a:spLocks noChangeArrowheads="1"/>
          </p:cNvSpPr>
          <p:nvPr/>
        </p:nvSpPr>
        <p:spPr bwMode="auto">
          <a:xfrm>
            <a:off x="6862763" y="2598738"/>
            <a:ext cx="1570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信息管理</a:t>
            </a:r>
          </a:p>
        </p:txBody>
      </p:sp>
      <p:sp>
        <p:nvSpPr>
          <p:cNvPr id="65" name="文本框 15"/>
          <p:cNvSpPr txBox="1">
            <a:spLocks noChangeArrowheads="1"/>
          </p:cNvSpPr>
          <p:nvPr/>
        </p:nvSpPr>
        <p:spPr bwMode="auto">
          <a:xfrm>
            <a:off x="8634413" y="2598738"/>
            <a:ext cx="1568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药械管理</a:t>
            </a:r>
          </a:p>
        </p:txBody>
      </p:sp>
      <p:sp>
        <p:nvSpPr>
          <p:cNvPr id="66" name="文本框 15"/>
          <p:cNvSpPr txBox="1">
            <a:spLocks noChangeArrowheads="1"/>
          </p:cNvSpPr>
          <p:nvPr/>
        </p:nvSpPr>
        <p:spPr bwMode="auto">
          <a:xfrm>
            <a:off x="10433050" y="2584450"/>
            <a:ext cx="1570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依法执业</a:t>
            </a:r>
          </a:p>
        </p:txBody>
      </p:sp>
      <p:sp>
        <p:nvSpPr>
          <p:cNvPr id="67" name="文本框 15"/>
          <p:cNvSpPr txBox="1">
            <a:spLocks noChangeArrowheads="1"/>
          </p:cNvSpPr>
          <p:nvPr/>
        </p:nvSpPr>
        <p:spPr bwMode="auto">
          <a:xfrm>
            <a:off x="2276475" y="5429250"/>
            <a:ext cx="1570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设施条件</a:t>
            </a:r>
          </a:p>
        </p:txBody>
      </p:sp>
      <p:sp>
        <p:nvSpPr>
          <p:cNvPr id="68" name="文本框 15"/>
          <p:cNvSpPr txBox="1">
            <a:spLocks noChangeArrowheads="1"/>
          </p:cNvSpPr>
          <p:nvPr/>
        </p:nvSpPr>
        <p:spPr bwMode="auto">
          <a:xfrm>
            <a:off x="4627563" y="5429250"/>
            <a:ext cx="15700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人员条件</a:t>
            </a:r>
          </a:p>
        </p:txBody>
      </p:sp>
      <p:sp>
        <p:nvSpPr>
          <p:cNvPr id="69" name="文本框 15"/>
          <p:cNvSpPr txBox="1">
            <a:spLocks noChangeArrowheads="1"/>
          </p:cNvSpPr>
          <p:nvPr/>
        </p:nvSpPr>
        <p:spPr bwMode="auto">
          <a:xfrm>
            <a:off x="6978650" y="5429250"/>
            <a:ext cx="1570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社区协同</a:t>
            </a:r>
          </a:p>
        </p:txBody>
      </p:sp>
      <p:sp>
        <p:nvSpPr>
          <p:cNvPr id="70" name="文本框 15"/>
          <p:cNvSpPr txBox="1">
            <a:spLocks noChangeArrowheads="1"/>
          </p:cNvSpPr>
          <p:nvPr/>
        </p:nvSpPr>
        <p:spPr bwMode="auto">
          <a:xfrm>
            <a:off x="9315450" y="5457825"/>
            <a:ext cx="1570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  <a:latin typeface="方正尚酷简体"/>
                <a:ea typeface="方正尚酷简体"/>
                <a:cs typeface="方正尚酷简体"/>
              </a:rPr>
              <a:t>居民参与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6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9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2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85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15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6" grpId="0"/>
      <p:bldP spid="47" grpId="0" animBg="1"/>
      <p:bldP spid="49" grpId="0"/>
      <p:bldP spid="40" grpId="0"/>
      <p:bldP spid="41" grpId="0"/>
      <p:bldP spid="42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1588"/>
            <a:ext cx="11322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888038" y="2249488"/>
            <a:ext cx="195580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1500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目 录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63600" y="2284413"/>
            <a:ext cx="1308100" cy="515937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一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595563" y="2249488"/>
            <a:ext cx="1816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中心概况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63600" y="3300413"/>
            <a:ext cx="1308100" cy="515937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二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2595563" y="3265488"/>
            <a:ext cx="1816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能力建设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63600" y="4316413"/>
            <a:ext cx="1308100" cy="515937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三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595563" y="4281488"/>
            <a:ext cx="1816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工作成效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63600" y="5332413"/>
            <a:ext cx="1308100" cy="515937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四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2595563" y="5297488"/>
            <a:ext cx="1816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创建指标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49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49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181350" y="552450"/>
            <a:ext cx="55118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临床数据要求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 rot="2740900">
            <a:off x="4682331" y="1691482"/>
            <a:ext cx="1258887" cy="1257300"/>
            <a:chOff x="1770905" y="1465565"/>
            <a:chExt cx="1194544" cy="1194546"/>
          </a:xfrm>
        </p:grpSpPr>
        <p:sp>
          <p:nvSpPr>
            <p:cNvPr id="5" name="椭圆 4"/>
            <p:cNvSpPr/>
            <p:nvPr/>
          </p:nvSpPr>
          <p:spPr>
            <a:xfrm>
              <a:off x="1879150" y="1595530"/>
              <a:ext cx="935450" cy="935124"/>
            </a:xfrm>
            <a:prstGeom prst="ellipse">
              <a:avLst/>
            </a:pr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EDAC5D"/>
                </a:solidFill>
              </a:endParaRPr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770905" y="1465565"/>
              <a:ext cx="1194544" cy="1194546"/>
            </a:xfrm>
            <a:prstGeom prst="arc">
              <a:avLst>
                <a:gd name="adj1" fmla="val 16200000"/>
                <a:gd name="adj2" fmla="val 9330567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403850" y="3937000"/>
            <a:ext cx="1258888" cy="1258888"/>
            <a:chOff x="3902808" y="1932748"/>
            <a:chExt cx="1194544" cy="1194546"/>
          </a:xfrm>
        </p:grpSpPr>
        <p:sp>
          <p:nvSpPr>
            <p:cNvPr id="8" name="椭圆 7"/>
            <p:cNvSpPr/>
            <p:nvPr/>
          </p:nvSpPr>
          <p:spPr>
            <a:xfrm>
              <a:off x="4032355" y="2062295"/>
              <a:ext cx="935450" cy="935452"/>
            </a:xfrm>
            <a:prstGeom prst="ellipse">
              <a:avLst/>
            </a:pr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EDAC5D"/>
                </a:solidFill>
              </a:endParaRPr>
            </a:p>
          </p:txBody>
        </p:sp>
        <p:sp>
          <p:nvSpPr>
            <p:cNvPr id="9" name="弧形 8"/>
            <p:cNvSpPr/>
            <p:nvPr/>
          </p:nvSpPr>
          <p:spPr>
            <a:xfrm flipH="1">
              <a:off x="3902808" y="1932748"/>
              <a:ext cx="1194544" cy="1194546"/>
            </a:xfrm>
            <a:prstGeom prst="arc">
              <a:avLst>
                <a:gd name="adj1" fmla="val 16200000"/>
                <a:gd name="adj2" fmla="val 6772350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 rot="8179333">
            <a:off x="5434013" y="2684463"/>
            <a:ext cx="1258887" cy="1258887"/>
            <a:chOff x="7117395" y="1932748"/>
            <a:chExt cx="1194544" cy="1194546"/>
          </a:xfrm>
        </p:grpSpPr>
        <p:sp>
          <p:nvSpPr>
            <p:cNvPr id="11" name="椭圆 10"/>
            <p:cNvSpPr/>
            <p:nvPr/>
          </p:nvSpPr>
          <p:spPr>
            <a:xfrm>
              <a:off x="7304076" y="2125818"/>
              <a:ext cx="814941" cy="814943"/>
            </a:xfrm>
            <a:prstGeom prst="ellipse">
              <a:avLst/>
            </a:pr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EDAC5D"/>
                </a:solidFill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 flipH="1">
              <a:off x="7117395" y="1932748"/>
              <a:ext cx="1194544" cy="1194546"/>
            </a:xfrm>
            <a:prstGeom prst="arc">
              <a:avLst>
                <a:gd name="adj1" fmla="val 13911557"/>
                <a:gd name="adj2" fmla="val 5481809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 rot="7511649">
            <a:off x="6250781" y="4814094"/>
            <a:ext cx="1258888" cy="1257300"/>
            <a:chOff x="10325779" y="1932748"/>
            <a:chExt cx="1194544" cy="1194546"/>
          </a:xfrm>
        </p:grpSpPr>
        <p:sp>
          <p:nvSpPr>
            <p:cNvPr id="14" name="椭圆 13"/>
            <p:cNvSpPr/>
            <p:nvPr/>
          </p:nvSpPr>
          <p:spPr>
            <a:xfrm>
              <a:off x="10515580" y="2122789"/>
              <a:ext cx="814941" cy="814463"/>
            </a:xfrm>
            <a:prstGeom prst="ellipse">
              <a:avLst/>
            </a:pr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EDAC5D"/>
                </a:solidFill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flipH="1">
              <a:off x="10325779" y="1932748"/>
              <a:ext cx="1194544" cy="1194546"/>
            </a:xfrm>
            <a:prstGeom prst="arc">
              <a:avLst>
                <a:gd name="adj1" fmla="val 16200000"/>
                <a:gd name="adj2" fmla="val 5481809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" name="Freeform 68"/>
          <p:cNvSpPr>
            <a:spLocks/>
          </p:cNvSpPr>
          <p:nvPr/>
        </p:nvSpPr>
        <p:spPr bwMode="auto">
          <a:xfrm>
            <a:off x="5145088" y="2159000"/>
            <a:ext cx="322262" cy="300038"/>
          </a:xfrm>
          <a:custGeom>
            <a:avLst/>
            <a:gdLst>
              <a:gd name="T0" fmla="*/ 25307478 w 2048"/>
              <a:gd name="T1" fmla="*/ 0 h 1919"/>
              <a:gd name="T2" fmla="*/ 50614956 w 2048"/>
              <a:gd name="T3" fmla="*/ 20360369 h 1919"/>
              <a:gd name="T4" fmla="*/ 25307478 w 2048"/>
              <a:gd name="T5" fmla="*/ 40720738 h 1919"/>
              <a:gd name="T6" fmla="*/ 21353162 w 2048"/>
              <a:gd name="T7" fmla="*/ 40476048 h 1919"/>
              <a:gd name="T8" fmla="*/ 3163454 w 2048"/>
              <a:gd name="T9" fmla="*/ 46961036 h 1919"/>
              <a:gd name="T10" fmla="*/ 3163454 w 2048"/>
              <a:gd name="T11" fmla="*/ 45639556 h 1919"/>
              <a:gd name="T12" fmla="*/ 9490362 w 2048"/>
              <a:gd name="T13" fmla="*/ 37588398 h 1919"/>
              <a:gd name="T14" fmla="*/ 9391386 w 2048"/>
              <a:gd name="T15" fmla="*/ 36193589 h 1919"/>
              <a:gd name="T16" fmla="*/ 0 w 2048"/>
              <a:gd name="T17" fmla="*/ 20360369 h 1919"/>
              <a:gd name="T18" fmla="*/ 25307478 w 2048"/>
              <a:gd name="T19" fmla="*/ 0 h 19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48"/>
              <a:gd name="T31" fmla="*/ 0 h 1919"/>
              <a:gd name="T32" fmla="*/ 2048 w 2048"/>
              <a:gd name="T33" fmla="*/ 1919 h 19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48" h="1919">
                <a:moveTo>
                  <a:pt x="1024" y="0"/>
                </a:moveTo>
                <a:cubicBezTo>
                  <a:pt x="1590" y="0"/>
                  <a:pt x="2048" y="372"/>
                  <a:pt x="2048" y="832"/>
                </a:cubicBezTo>
                <a:cubicBezTo>
                  <a:pt x="2048" y="1291"/>
                  <a:pt x="1590" y="1664"/>
                  <a:pt x="1024" y="1664"/>
                </a:cubicBezTo>
                <a:cubicBezTo>
                  <a:pt x="970" y="1664"/>
                  <a:pt x="916" y="1661"/>
                  <a:pt x="864" y="1654"/>
                </a:cubicBezTo>
                <a:cubicBezTo>
                  <a:pt x="644" y="1874"/>
                  <a:pt x="382" y="1913"/>
                  <a:pt x="128" y="1919"/>
                </a:cubicBezTo>
                <a:cubicBezTo>
                  <a:pt x="128" y="1865"/>
                  <a:pt x="128" y="1865"/>
                  <a:pt x="128" y="1865"/>
                </a:cubicBezTo>
                <a:cubicBezTo>
                  <a:pt x="265" y="1798"/>
                  <a:pt x="384" y="1676"/>
                  <a:pt x="384" y="1536"/>
                </a:cubicBezTo>
                <a:cubicBezTo>
                  <a:pt x="384" y="1516"/>
                  <a:pt x="382" y="1497"/>
                  <a:pt x="380" y="1479"/>
                </a:cubicBezTo>
                <a:cubicBezTo>
                  <a:pt x="148" y="1326"/>
                  <a:pt x="0" y="1093"/>
                  <a:pt x="0" y="832"/>
                </a:cubicBezTo>
                <a:cubicBezTo>
                  <a:pt x="0" y="372"/>
                  <a:pt x="458" y="0"/>
                  <a:pt x="1024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205"/>
          <p:cNvSpPr>
            <a:spLocks noEditPoints="1"/>
          </p:cNvSpPr>
          <p:nvPr/>
        </p:nvSpPr>
        <p:spPr bwMode="auto">
          <a:xfrm>
            <a:off x="5907088" y="4441825"/>
            <a:ext cx="252412" cy="250825"/>
          </a:xfrm>
          <a:custGeom>
            <a:avLst/>
            <a:gdLst>
              <a:gd name="T0" fmla="*/ 29953559 w 2017"/>
              <a:gd name="T1" fmla="*/ 0 h 2017"/>
              <a:gd name="T2" fmla="*/ 17978445 w 2017"/>
              <a:gd name="T3" fmla="*/ 0 h 2017"/>
              <a:gd name="T4" fmla="*/ 15421159 w 2017"/>
              <a:gd name="T5" fmla="*/ 1048814 h 2017"/>
              <a:gd name="T6" fmla="*/ 576906 w 2017"/>
              <a:gd name="T7" fmla="*/ 15731963 h 2017"/>
              <a:gd name="T8" fmla="*/ 576906 w 2017"/>
              <a:gd name="T9" fmla="*/ 17829595 h 2017"/>
              <a:gd name="T10" fmla="*/ 13425391 w 2017"/>
              <a:gd name="T11" fmla="*/ 30538473 h 2017"/>
              <a:gd name="T12" fmla="*/ 15545926 w 2017"/>
              <a:gd name="T13" fmla="*/ 30538473 h 2017"/>
              <a:gd name="T14" fmla="*/ 30390180 w 2017"/>
              <a:gd name="T15" fmla="*/ 15855324 h 2017"/>
              <a:gd name="T16" fmla="*/ 31450510 w 2017"/>
              <a:gd name="T17" fmla="*/ 13325934 h 2017"/>
              <a:gd name="T18" fmla="*/ 31450510 w 2017"/>
              <a:gd name="T19" fmla="*/ 1480701 h 2017"/>
              <a:gd name="T20" fmla="*/ 29953559 w 2017"/>
              <a:gd name="T21" fmla="*/ 0 h 2017"/>
              <a:gd name="T22" fmla="*/ 22469050 w 2017"/>
              <a:gd name="T23" fmla="*/ 11845233 h 2017"/>
              <a:gd name="T24" fmla="*/ 19475272 w 2017"/>
              <a:gd name="T25" fmla="*/ 8883957 h 2017"/>
              <a:gd name="T26" fmla="*/ 22469050 w 2017"/>
              <a:gd name="T27" fmla="*/ 5922555 h 2017"/>
              <a:gd name="T28" fmla="*/ 25462954 w 2017"/>
              <a:gd name="T29" fmla="*/ 8883957 h 2017"/>
              <a:gd name="T30" fmla="*/ 22469050 w 2017"/>
              <a:gd name="T31" fmla="*/ 11845233 h 20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17"/>
              <a:gd name="T49" fmla="*/ 0 h 2017"/>
              <a:gd name="T50" fmla="*/ 2017 w 2017"/>
              <a:gd name="T51" fmla="*/ 2017 h 20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17" h="2017">
                <a:moveTo>
                  <a:pt x="1921" y="0"/>
                </a:moveTo>
                <a:cubicBezTo>
                  <a:pt x="1153" y="0"/>
                  <a:pt x="1153" y="0"/>
                  <a:pt x="1153" y="0"/>
                </a:cubicBezTo>
                <a:cubicBezTo>
                  <a:pt x="1100" y="0"/>
                  <a:pt x="1026" y="31"/>
                  <a:pt x="989" y="68"/>
                </a:cubicBezTo>
                <a:cubicBezTo>
                  <a:pt x="37" y="1020"/>
                  <a:pt x="37" y="1020"/>
                  <a:pt x="37" y="1020"/>
                </a:cubicBezTo>
                <a:cubicBezTo>
                  <a:pt x="0" y="1057"/>
                  <a:pt x="0" y="1119"/>
                  <a:pt x="37" y="1156"/>
                </a:cubicBezTo>
                <a:cubicBezTo>
                  <a:pt x="861" y="1980"/>
                  <a:pt x="861" y="1980"/>
                  <a:pt x="861" y="1980"/>
                </a:cubicBezTo>
                <a:cubicBezTo>
                  <a:pt x="898" y="2017"/>
                  <a:pt x="960" y="2017"/>
                  <a:pt x="997" y="1980"/>
                </a:cubicBezTo>
                <a:cubicBezTo>
                  <a:pt x="1949" y="1028"/>
                  <a:pt x="1949" y="1028"/>
                  <a:pt x="1949" y="1028"/>
                </a:cubicBezTo>
                <a:cubicBezTo>
                  <a:pt x="1986" y="991"/>
                  <a:pt x="2017" y="917"/>
                  <a:pt x="2017" y="864"/>
                </a:cubicBezTo>
                <a:cubicBezTo>
                  <a:pt x="2017" y="96"/>
                  <a:pt x="2017" y="96"/>
                  <a:pt x="2017" y="96"/>
                </a:cubicBezTo>
                <a:cubicBezTo>
                  <a:pt x="2017" y="43"/>
                  <a:pt x="1974" y="0"/>
                  <a:pt x="1921" y="0"/>
                </a:cubicBezTo>
                <a:close/>
                <a:moveTo>
                  <a:pt x="1441" y="768"/>
                </a:moveTo>
                <a:cubicBezTo>
                  <a:pt x="1335" y="768"/>
                  <a:pt x="1249" y="682"/>
                  <a:pt x="1249" y="576"/>
                </a:cubicBezTo>
                <a:cubicBezTo>
                  <a:pt x="1249" y="470"/>
                  <a:pt x="1335" y="384"/>
                  <a:pt x="1441" y="384"/>
                </a:cubicBezTo>
                <a:cubicBezTo>
                  <a:pt x="1547" y="384"/>
                  <a:pt x="1633" y="470"/>
                  <a:pt x="1633" y="576"/>
                </a:cubicBezTo>
                <a:cubicBezTo>
                  <a:pt x="1633" y="682"/>
                  <a:pt x="1547" y="768"/>
                  <a:pt x="1441" y="7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80"/>
          <p:cNvSpPr>
            <a:spLocks noEditPoints="1"/>
          </p:cNvSpPr>
          <p:nvPr/>
        </p:nvSpPr>
        <p:spPr bwMode="auto">
          <a:xfrm>
            <a:off x="5972175" y="3216275"/>
            <a:ext cx="225425" cy="196850"/>
          </a:xfrm>
          <a:custGeom>
            <a:avLst/>
            <a:gdLst>
              <a:gd name="T0" fmla="*/ 20208006 w 2048"/>
              <a:gd name="T1" fmla="*/ 0 h 1792"/>
              <a:gd name="T2" fmla="*/ 4663369 w 2048"/>
              <a:gd name="T3" fmla="*/ 0 h 1792"/>
              <a:gd name="T4" fmla="*/ 0 w 2048"/>
              <a:gd name="T5" fmla="*/ 4640805 h 1792"/>
              <a:gd name="T6" fmla="*/ 0 w 2048"/>
              <a:gd name="T7" fmla="*/ 20883787 h 1792"/>
              <a:gd name="T8" fmla="*/ 777210 w 2048"/>
              <a:gd name="T9" fmla="*/ 21657236 h 1792"/>
              <a:gd name="T10" fmla="*/ 24094163 w 2048"/>
              <a:gd name="T11" fmla="*/ 21657236 h 1792"/>
              <a:gd name="T12" fmla="*/ 24871373 w 2048"/>
              <a:gd name="T13" fmla="*/ 20883787 h 1792"/>
              <a:gd name="T14" fmla="*/ 24871373 w 2048"/>
              <a:gd name="T15" fmla="*/ 4640805 h 1792"/>
              <a:gd name="T16" fmla="*/ 20208006 w 2048"/>
              <a:gd name="T17" fmla="*/ 0 h 1792"/>
              <a:gd name="T18" fmla="*/ 12435687 w 2048"/>
              <a:gd name="T19" fmla="*/ 18563330 h 1792"/>
              <a:gd name="T20" fmla="*/ 4663369 w 2048"/>
              <a:gd name="T21" fmla="*/ 12375516 h 1792"/>
              <a:gd name="T22" fmla="*/ 9326738 w 2048"/>
              <a:gd name="T23" fmla="*/ 12375516 h 1792"/>
              <a:gd name="T24" fmla="*/ 9326738 w 2048"/>
              <a:gd name="T25" fmla="*/ 7734712 h 1792"/>
              <a:gd name="T26" fmla="*/ 15544638 w 2048"/>
              <a:gd name="T27" fmla="*/ 7734712 h 1792"/>
              <a:gd name="T28" fmla="*/ 15544638 w 2048"/>
              <a:gd name="T29" fmla="*/ 12375516 h 1792"/>
              <a:gd name="T30" fmla="*/ 20208006 w 2048"/>
              <a:gd name="T31" fmla="*/ 12375516 h 1792"/>
              <a:gd name="T32" fmla="*/ 12435687 w 2048"/>
              <a:gd name="T33" fmla="*/ 18563330 h 1792"/>
              <a:gd name="T34" fmla="*/ 3752534 w 2048"/>
              <a:gd name="T35" fmla="*/ 3093906 h 1792"/>
              <a:gd name="T36" fmla="*/ 5307063 w 2048"/>
              <a:gd name="T37" fmla="*/ 1546898 h 1792"/>
              <a:gd name="T38" fmla="*/ 19564312 w 2048"/>
              <a:gd name="T39" fmla="*/ 1546898 h 1792"/>
              <a:gd name="T40" fmla="*/ 21118841 w 2048"/>
              <a:gd name="T41" fmla="*/ 3093906 h 1792"/>
              <a:gd name="T42" fmla="*/ 3752534 w 2048"/>
              <a:gd name="T43" fmla="*/ 3093906 h 179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48"/>
              <a:gd name="T67" fmla="*/ 0 h 1792"/>
              <a:gd name="T68" fmla="*/ 2048 w 2048"/>
              <a:gd name="T69" fmla="*/ 1792 h 179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48" h="1792">
                <a:moveTo>
                  <a:pt x="1664" y="0"/>
                </a:moveTo>
                <a:cubicBezTo>
                  <a:pt x="384" y="0"/>
                  <a:pt x="384" y="0"/>
                  <a:pt x="384" y="0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763"/>
                  <a:pt x="29" y="1792"/>
                  <a:pt x="64" y="1792"/>
                </a:cubicBezTo>
                <a:cubicBezTo>
                  <a:pt x="1984" y="1792"/>
                  <a:pt x="1984" y="1792"/>
                  <a:pt x="1984" y="1792"/>
                </a:cubicBezTo>
                <a:cubicBezTo>
                  <a:pt x="2019" y="1792"/>
                  <a:pt x="2048" y="1763"/>
                  <a:pt x="2048" y="1728"/>
                </a:cubicBezTo>
                <a:cubicBezTo>
                  <a:pt x="2048" y="384"/>
                  <a:pt x="2048" y="384"/>
                  <a:pt x="2048" y="384"/>
                </a:cubicBezTo>
                <a:lnTo>
                  <a:pt x="1664" y="0"/>
                </a:lnTo>
                <a:close/>
                <a:moveTo>
                  <a:pt x="1024" y="1536"/>
                </a:moveTo>
                <a:cubicBezTo>
                  <a:pt x="384" y="1024"/>
                  <a:pt x="384" y="1024"/>
                  <a:pt x="384" y="1024"/>
                </a:cubicBezTo>
                <a:cubicBezTo>
                  <a:pt x="768" y="1024"/>
                  <a:pt x="768" y="1024"/>
                  <a:pt x="768" y="1024"/>
                </a:cubicBezTo>
                <a:cubicBezTo>
                  <a:pt x="768" y="640"/>
                  <a:pt x="768" y="640"/>
                  <a:pt x="768" y="640"/>
                </a:cubicBezTo>
                <a:cubicBezTo>
                  <a:pt x="1280" y="640"/>
                  <a:pt x="1280" y="640"/>
                  <a:pt x="1280" y="640"/>
                </a:cubicBezTo>
                <a:cubicBezTo>
                  <a:pt x="1280" y="1024"/>
                  <a:pt x="1280" y="1024"/>
                  <a:pt x="1280" y="1024"/>
                </a:cubicBezTo>
                <a:cubicBezTo>
                  <a:pt x="1664" y="1024"/>
                  <a:pt x="1664" y="1024"/>
                  <a:pt x="1664" y="1024"/>
                </a:cubicBezTo>
                <a:lnTo>
                  <a:pt x="1024" y="1536"/>
                </a:lnTo>
                <a:close/>
                <a:moveTo>
                  <a:pt x="309" y="256"/>
                </a:moveTo>
                <a:cubicBezTo>
                  <a:pt x="437" y="128"/>
                  <a:pt x="437" y="128"/>
                  <a:pt x="437" y="128"/>
                </a:cubicBezTo>
                <a:cubicBezTo>
                  <a:pt x="1611" y="128"/>
                  <a:pt x="1611" y="128"/>
                  <a:pt x="1611" y="128"/>
                </a:cubicBezTo>
                <a:cubicBezTo>
                  <a:pt x="1739" y="256"/>
                  <a:pt x="1739" y="256"/>
                  <a:pt x="1739" y="256"/>
                </a:cubicBezTo>
                <a:lnTo>
                  <a:pt x="309" y="25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49"/>
          <p:cNvSpPr>
            <a:spLocks noEditPoints="1"/>
          </p:cNvSpPr>
          <p:nvPr/>
        </p:nvSpPr>
        <p:spPr bwMode="auto">
          <a:xfrm>
            <a:off x="6769100" y="5332413"/>
            <a:ext cx="222250" cy="220662"/>
          </a:xfrm>
          <a:custGeom>
            <a:avLst/>
            <a:gdLst>
              <a:gd name="T0" fmla="*/ 20412053 w 2048"/>
              <a:gd name="T1" fmla="*/ 0 h 2048"/>
              <a:gd name="T2" fmla="*/ 24192038 w 2048"/>
              <a:gd name="T3" fmla="*/ 3738432 h 2048"/>
              <a:gd name="T4" fmla="*/ 23436084 w 2048"/>
              <a:gd name="T5" fmla="*/ 5981577 h 2048"/>
              <a:gd name="T6" fmla="*/ 21924069 w 2048"/>
              <a:gd name="T7" fmla="*/ 7476972 h 2048"/>
              <a:gd name="T8" fmla="*/ 16632069 w 2048"/>
              <a:gd name="T9" fmla="*/ 2243038 h 2048"/>
              <a:gd name="T10" fmla="*/ 18143976 w 2048"/>
              <a:gd name="T11" fmla="*/ 747751 h 2048"/>
              <a:gd name="T12" fmla="*/ 20412053 w 2048"/>
              <a:gd name="T13" fmla="*/ 0 h 2048"/>
              <a:gd name="T14" fmla="*/ 1512016 w 2048"/>
              <a:gd name="T15" fmla="*/ 17196981 h 2048"/>
              <a:gd name="T16" fmla="*/ 0 w 2048"/>
              <a:gd name="T17" fmla="*/ 23926307 h 2048"/>
              <a:gd name="T18" fmla="*/ 6804017 w 2048"/>
              <a:gd name="T19" fmla="*/ 22430913 h 2048"/>
              <a:gd name="T20" fmla="*/ 20790030 w 2048"/>
              <a:gd name="T21" fmla="*/ 8598491 h 2048"/>
              <a:gd name="T22" fmla="*/ 15498030 w 2048"/>
              <a:gd name="T23" fmla="*/ 3364664 h 2048"/>
              <a:gd name="T24" fmla="*/ 1512016 w 2048"/>
              <a:gd name="T25" fmla="*/ 17196981 h 2048"/>
              <a:gd name="T26" fmla="*/ 16903696 w 2048"/>
              <a:gd name="T27" fmla="*/ 8493331 h 2048"/>
              <a:gd name="T28" fmla="*/ 6319690 w 2048"/>
              <a:gd name="T29" fmla="*/ 18961091 h 2048"/>
              <a:gd name="T30" fmla="*/ 5020267 w 2048"/>
              <a:gd name="T31" fmla="*/ 17676016 h 2048"/>
              <a:gd name="T32" fmla="*/ 15604380 w 2048"/>
              <a:gd name="T33" fmla="*/ 7208256 h 2048"/>
              <a:gd name="T34" fmla="*/ 16903696 w 2048"/>
              <a:gd name="T35" fmla="*/ 8493331 h 204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48"/>
              <a:gd name="T55" fmla="*/ 0 h 2048"/>
              <a:gd name="T56" fmla="*/ 2048 w 2048"/>
              <a:gd name="T57" fmla="*/ 2048 h 204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48" h="2048">
                <a:moveTo>
                  <a:pt x="1728" y="0"/>
                </a:moveTo>
                <a:cubicBezTo>
                  <a:pt x="1905" y="0"/>
                  <a:pt x="2048" y="143"/>
                  <a:pt x="2048" y="320"/>
                </a:cubicBezTo>
                <a:cubicBezTo>
                  <a:pt x="2048" y="392"/>
                  <a:pt x="2024" y="459"/>
                  <a:pt x="1984" y="512"/>
                </a:cubicBezTo>
                <a:cubicBezTo>
                  <a:pt x="1856" y="640"/>
                  <a:pt x="1856" y="640"/>
                  <a:pt x="1856" y="640"/>
                </a:cubicBezTo>
                <a:cubicBezTo>
                  <a:pt x="1408" y="192"/>
                  <a:pt x="1408" y="192"/>
                  <a:pt x="1408" y="192"/>
                </a:cubicBezTo>
                <a:cubicBezTo>
                  <a:pt x="1536" y="64"/>
                  <a:pt x="1536" y="64"/>
                  <a:pt x="1536" y="64"/>
                </a:cubicBezTo>
                <a:cubicBezTo>
                  <a:pt x="1589" y="24"/>
                  <a:pt x="1656" y="0"/>
                  <a:pt x="1728" y="0"/>
                </a:cubicBezTo>
                <a:close/>
                <a:moveTo>
                  <a:pt x="128" y="1472"/>
                </a:moveTo>
                <a:cubicBezTo>
                  <a:pt x="0" y="2048"/>
                  <a:pt x="0" y="2048"/>
                  <a:pt x="0" y="2048"/>
                </a:cubicBezTo>
                <a:cubicBezTo>
                  <a:pt x="576" y="1920"/>
                  <a:pt x="576" y="1920"/>
                  <a:pt x="576" y="1920"/>
                </a:cubicBezTo>
                <a:cubicBezTo>
                  <a:pt x="1760" y="736"/>
                  <a:pt x="1760" y="736"/>
                  <a:pt x="1760" y="736"/>
                </a:cubicBezTo>
                <a:cubicBezTo>
                  <a:pt x="1312" y="288"/>
                  <a:pt x="1312" y="288"/>
                  <a:pt x="1312" y="288"/>
                </a:cubicBezTo>
                <a:lnTo>
                  <a:pt x="128" y="1472"/>
                </a:lnTo>
                <a:close/>
                <a:moveTo>
                  <a:pt x="1431" y="727"/>
                </a:moveTo>
                <a:cubicBezTo>
                  <a:pt x="535" y="1623"/>
                  <a:pt x="535" y="1623"/>
                  <a:pt x="535" y="1623"/>
                </a:cubicBezTo>
                <a:cubicBezTo>
                  <a:pt x="425" y="1513"/>
                  <a:pt x="425" y="1513"/>
                  <a:pt x="425" y="1513"/>
                </a:cubicBezTo>
                <a:cubicBezTo>
                  <a:pt x="1321" y="617"/>
                  <a:pt x="1321" y="617"/>
                  <a:pt x="1321" y="617"/>
                </a:cubicBezTo>
                <a:lnTo>
                  <a:pt x="1431" y="72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772275" y="2932113"/>
            <a:ext cx="5000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机构在岗工作人员年均门急诊人次，达到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2000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人次；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  <a:sym typeface="Arial" charset="0"/>
              </a:rPr>
              <a:t>熟练掌握不少于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cs typeface="Times New Roman" pitchFamily="18" charset="0"/>
                <a:sym typeface="Arial" charset="0"/>
              </a:rPr>
              <a:t>10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  <a:sym typeface="Arial" charset="0"/>
              </a:rPr>
              <a:t>种急救技能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596188" y="5083175"/>
            <a:ext cx="4305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itchFamily="34" charset="-122"/>
                <a:ea typeface="微软雅黑" pitchFamily="34" charset="-122"/>
                <a:sym typeface="Arial" charset="0"/>
              </a:rPr>
              <a:t>提供住院服务的中心，病床使用率达到</a:t>
            </a:r>
            <a:r>
              <a:rPr lang="en-US" altLang="en-US" b="1">
                <a:latin typeface="微软雅黑" pitchFamily="34" charset="-122"/>
                <a:ea typeface="微软雅黑" pitchFamily="34" charset="-122"/>
                <a:sym typeface="Arial" charset="0"/>
              </a:rPr>
              <a:t>80%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sym typeface="Arial" charset="0"/>
              </a:rPr>
              <a:t>以上；提供家庭病床服务，机构每年建立家庭病床数不少于</a:t>
            </a:r>
            <a:r>
              <a:rPr lang="en-US" altLang="en-US" b="1">
                <a:latin typeface="微软雅黑" pitchFamily="34" charset="-122"/>
                <a:ea typeface="微软雅黑" pitchFamily="34" charset="-122"/>
                <a:sym typeface="Arial" charset="0"/>
              </a:rPr>
              <a:t>5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sym typeface="Arial" charset="0"/>
              </a:rPr>
              <a:t>张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117600" y="2112963"/>
            <a:ext cx="3425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门诊服务常见病、多发病病种数量≥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80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420813" y="4551363"/>
            <a:ext cx="39243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  <a:sym typeface="Arial" charset="0"/>
              </a:rPr>
              <a:t>基本医疗服务项目种类≥</a:t>
            </a:r>
            <a:r>
              <a:rPr lang="en-US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  <a:sym typeface="Arial" charset="0"/>
              </a:rPr>
              <a:t>150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  <a:sym typeface="Arial" charset="0"/>
              </a:rPr>
              <a:t>种</a:t>
            </a:r>
          </a:p>
          <a:p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  <a:sym typeface="Arial" charset="0"/>
              </a:rPr>
              <a:t>第一类医疗服务技术种类≥</a:t>
            </a:r>
            <a:r>
              <a:rPr lang="en-US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  <a:sym typeface="Arial" charset="0"/>
              </a:rPr>
              <a:t>100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  <a:sym typeface="Arial" charset="0"/>
              </a:rPr>
              <a:t>种</a:t>
            </a:r>
          </a:p>
          <a:p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基本护理服务项目和技术数量≥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50"/>
                            </p:stCondLst>
                            <p:childTnLst>
                              <p:par>
                                <p:cTn id="4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6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6" grpId="0" animBg="1"/>
      <p:bldP spid="17" grpId="0" animBg="1"/>
      <p:bldP spid="18" grpId="0" animBg="1"/>
      <p:bldP spid="19" grpId="0" animBg="1"/>
      <p:bldP spid="21" grpId="0"/>
      <p:bldP spid="23" grpId="0"/>
      <p:bldP spid="24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 rot="2700000">
            <a:off x="3947950" y="1887556"/>
            <a:ext cx="4223077" cy="4263435"/>
            <a:chOff x="1932258" y="760101"/>
            <a:chExt cx="3767316" cy="3803319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5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7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8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9" name="椭圆 8"/>
          <p:cNvSpPr/>
          <p:nvPr/>
        </p:nvSpPr>
        <p:spPr>
          <a:xfrm>
            <a:off x="5019675" y="2987675"/>
            <a:ext cx="2063750" cy="20637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519238" y="2886075"/>
            <a:ext cx="2584450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buFont typeface="Wingdings 2" pitchFamily="18" charset="2"/>
              <a:buNone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Arial" charset="0"/>
              </a:rPr>
              <a:t>面积不小于</a:t>
            </a:r>
            <a:r>
              <a:rPr lang="en-US" altLang="en-US" sz="1600" b="1">
                <a:latin typeface="微软雅黑" pitchFamily="34" charset="-122"/>
                <a:ea typeface="微软雅黑" pitchFamily="34" charset="-122"/>
                <a:sym typeface="Arial" charset="0"/>
              </a:rPr>
              <a:t>100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Arial" charset="0"/>
              </a:rPr>
              <a:t>平方米，配备</a:t>
            </a:r>
            <a:r>
              <a:rPr lang="en-US" altLang="en-US" sz="1600" b="1">
                <a:latin typeface="微软雅黑" pitchFamily="34" charset="-122"/>
                <a:ea typeface="微软雅黑" pitchFamily="34" charset="-122"/>
                <a:sym typeface="Arial" charset="0"/>
              </a:rPr>
              <a:t>10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Arial" charset="0"/>
              </a:rPr>
              <a:t>种以上康复器材 ，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开展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种以上中医药适宜技术服务，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种以上病症的中医康复治疗。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460500" y="2414588"/>
            <a:ext cx="25844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康复服务</a:t>
            </a:r>
            <a:endParaRPr lang="en-US" altLang="zh-CN" sz="2800" b="1">
              <a:solidFill>
                <a:srgbClr val="00A0E9"/>
              </a:solidFill>
              <a:latin typeface="方正尚酷简体"/>
              <a:ea typeface="方正尚酷简体"/>
              <a:cs typeface="方正尚酷简体"/>
            </a:endParaRP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7967663" y="1901825"/>
            <a:ext cx="36734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buFont typeface="Wingdings 2" pitchFamily="18" charset="2"/>
              <a:buNone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门诊中医处方（包括中药饮片、中成药和中医非药物处方）数占处方总数比例≥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 2" pitchFamily="18" charset="2"/>
              <a:buNone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门诊中药饮片处方数占门诊处方总数比例≥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5%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ts val="3000"/>
              </a:lnSpc>
              <a:buFont typeface="Wingdings 2" pitchFamily="18" charset="2"/>
              <a:buNone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门诊中医非药物治疗处方占门诊处方总数比例≥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2%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962900" y="1352550"/>
            <a:ext cx="25844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中医服务</a:t>
            </a:r>
            <a:endParaRPr lang="en-US" altLang="zh-CN" sz="2800" b="1">
              <a:solidFill>
                <a:srgbClr val="00A0E9"/>
              </a:solidFill>
              <a:latin typeface="方正尚酷简体"/>
              <a:ea typeface="方正尚酷简体"/>
              <a:cs typeface="方正尚酷简体"/>
            </a:endParaRPr>
          </a:p>
        </p:txBody>
      </p:sp>
      <p:sp>
        <p:nvSpPr>
          <p:cNvPr id="58376" name="矩形 19"/>
          <p:cNvSpPr>
            <a:spLocks noChangeArrowheads="1"/>
          </p:cNvSpPr>
          <p:nvPr/>
        </p:nvSpPr>
        <p:spPr bwMode="auto">
          <a:xfrm>
            <a:off x="7783513" y="5151438"/>
            <a:ext cx="4398962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buFont typeface="Wingdings 2" pitchFamily="18" charset="2"/>
              <a:buNone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0~3岁儿童中医药健康管理率≥40%</a:t>
            </a:r>
          </a:p>
          <a:p>
            <a:pPr>
              <a:lnSpc>
                <a:spcPts val="3000"/>
              </a:lnSpc>
              <a:buFont typeface="Wingdings 2" pitchFamily="18" charset="2"/>
              <a:buNone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65周岁以上老年人中医健康管理率≥40%</a:t>
            </a:r>
            <a:endParaRPr lang="zh-CN" altLang="en-US" b="1"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上传资料清单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cxnSp>
        <p:nvCxnSpPr>
          <p:cNvPr id="4" name="Straight Connector 5"/>
          <p:cNvCxnSpPr/>
          <p:nvPr/>
        </p:nvCxnSpPr>
        <p:spPr>
          <a:xfrm>
            <a:off x="6096000" y="1735138"/>
            <a:ext cx="0" cy="4405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12"/>
          <p:cNvSpPr/>
          <p:nvPr/>
        </p:nvSpPr>
        <p:spPr>
          <a:xfrm>
            <a:off x="6589713" y="1778000"/>
            <a:ext cx="831850" cy="831850"/>
          </a:xfrm>
          <a:prstGeom prst="round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ounded Rectangle 3"/>
          <p:cNvSpPr/>
          <p:nvPr/>
        </p:nvSpPr>
        <p:spPr>
          <a:xfrm>
            <a:off x="4841875" y="1778000"/>
            <a:ext cx="831850" cy="831850"/>
          </a:xfrm>
          <a:prstGeom prst="round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137"/>
          <p:cNvSpPr txBox="1">
            <a:spLocks noChangeArrowheads="1"/>
          </p:cNvSpPr>
          <p:nvPr/>
        </p:nvSpPr>
        <p:spPr bwMode="auto">
          <a:xfrm>
            <a:off x="1423988" y="1901825"/>
            <a:ext cx="30718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b="1">
                <a:solidFill>
                  <a:srgbClr val="7030A0"/>
                </a:solidFill>
                <a:latin typeface="Calibri" pitchFamily="34" charset="0"/>
                <a:sym typeface="+mn-ea"/>
              </a:rPr>
              <a:t>社区诊断报告</a:t>
            </a:r>
            <a:endParaRPr lang="zh-CN" altLang="en-US" sz="32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9" name="TextBox 145"/>
          <p:cNvSpPr txBox="1">
            <a:spLocks noChangeArrowheads="1"/>
          </p:cNvSpPr>
          <p:nvPr/>
        </p:nvSpPr>
        <p:spPr bwMode="auto">
          <a:xfrm>
            <a:off x="635000" y="2768600"/>
            <a:ext cx="39433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3200" b="1">
                <a:solidFill>
                  <a:srgbClr val="7030A0"/>
                </a:solidFill>
                <a:latin typeface="Calibri" pitchFamily="34" charset="0"/>
                <a:sym typeface="+mn-ea"/>
              </a:rPr>
              <a:t>院容院貌图片</a:t>
            </a:r>
          </a:p>
          <a:p>
            <a:pPr algn="r"/>
            <a:r>
              <a:rPr lang="zh-CN" altLang="en-US" sz="3200" b="1">
                <a:solidFill>
                  <a:srgbClr val="7030A0"/>
                </a:solidFill>
                <a:latin typeface="Calibri" pitchFamily="34" charset="0"/>
                <a:sym typeface="+mn-ea"/>
              </a:rPr>
              <a:t>开展活动图片</a:t>
            </a:r>
            <a:endParaRPr lang="zh-CN" altLang="en-US" sz="32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1" name="TextBox 147"/>
          <p:cNvSpPr txBox="1">
            <a:spLocks noChangeArrowheads="1"/>
          </p:cNvSpPr>
          <p:nvPr/>
        </p:nvSpPr>
        <p:spPr bwMode="auto">
          <a:xfrm>
            <a:off x="719138" y="4197350"/>
            <a:ext cx="3776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3200" b="1">
                <a:solidFill>
                  <a:srgbClr val="7030A0"/>
                </a:solidFill>
                <a:latin typeface="Calibri" pitchFamily="34" charset="0"/>
                <a:sym typeface="+mn-ea"/>
              </a:rPr>
              <a:t>无医疗事故证明</a:t>
            </a:r>
            <a:endParaRPr lang="zh-CN" altLang="en-US" sz="32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3" name="TextBox 149"/>
          <p:cNvSpPr txBox="1">
            <a:spLocks noChangeArrowheads="1"/>
          </p:cNvSpPr>
          <p:nvPr/>
        </p:nvSpPr>
        <p:spPr bwMode="auto">
          <a:xfrm>
            <a:off x="482600" y="5119688"/>
            <a:ext cx="409575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b="1">
                <a:solidFill>
                  <a:srgbClr val="7030A0"/>
                </a:solidFill>
                <a:latin typeface="Calibri" pitchFamily="34" charset="0"/>
                <a:sym typeface="+mn-ea"/>
              </a:rPr>
              <a:t>医疗机构执业许可证法人证书</a:t>
            </a:r>
            <a:endParaRPr lang="zh-CN" altLang="en-US" sz="32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5" name="TextBox 151"/>
          <p:cNvSpPr txBox="1">
            <a:spLocks noChangeArrowheads="1"/>
          </p:cNvSpPr>
          <p:nvPr/>
        </p:nvSpPr>
        <p:spPr bwMode="auto">
          <a:xfrm>
            <a:off x="7802563" y="1903413"/>
            <a:ext cx="32893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Calibri" pitchFamily="34" charset="0"/>
                <a:sym typeface="+mn-ea"/>
              </a:rPr>
              <a:t>中心宣传片一部</a:t>
            </a:r>
            <a:endParaRPr lang="zh-CN" altLang="en-US" sz="32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7" name="TextBox 153"/>
          <p:cNvSpPr txBox="1">
            <a:spLocks noChangeArrowheads="1"/>
          </p:cNvSpPr>
          <p:nvPr/>
        </p:nvSpPr>
        <p:spPr bwMode="auto">
          <a:xfrm>
            <a:off x="7705725" y="3051175"/>
            <a:ext cx="4368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Calibri" pitchFamily="34" charset="0"/>
                <a:sym typeface="+mn-ea"/>
              </a:rPr>
              <a:t>近两年的卫统报表</a:t>
            </a:r>
            <a:endParaRPr lang="zh-CN" altLang="en-US" sz="32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9" name="TextBox 155"/>
          <p:cNvSpPr txBox="1">
            <a:spLocks noChangeArrowheads="1"/>
          </p:cNvSpPr>
          <p:nvPr/>
        </p:nvSpPr>
        <p:spPr bwMode="auto">
          <a:xfrm>
            <a:off x="7802563" y="4198938"/>
            <a:ext cx="32893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Calibri" pitchFamily="34" charset="0"/>
                <a:sym typeface="+mn-ea"/>
              </a:rPr>
              <a:t>推荐表</a:t>
            </a:r>
            <a:endParaRPr lang="zh-CN" altLang="en-US" sz="32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1" name="TextBox 159"/>
          <p:cNvSpPr txBox="1">
            <a:spLocks noChangeArrowheads="1"/>
          </p:cNvSpPr>
          <p:nvPr/>
        </p:nvSpPr>
        <p:spPr bwMode="auto">
          <a:xfrm>
            <a:off x="7802563" y="5232400"/>
            <a:ext cx="34956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b="1">
                <a:solidFill>
                  <a:srgbClr val="7030A0"/>
                </a:solidFill>
                <a:latin typeface="Calibri" pitchFamily="34" charset="0"/>
                <a:sym typeface="+mn-ea"/>
              </a:rPr>
              <a:t>房屋产权证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b="1">
                <a:solidFill>
                  <a:srgbClr val="7030A0"/>
                </a:solidFill>
                <a:latin typeface="Calibri" pitchFamily="34" charset="0"/>
                <a:sym typeface="+mn-ea"/>
              </a:rPr>
              <a:t>医保定点机构证明</a:t>
            </a:r>
            <a:endParaRPr lang="zh-CN" altLang="en-US" sz="32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2" name="4"/>
          <p:cNvSpPr txBox="1"/>
          <p:nvPr>
            <p:custDataLst>
              <p:tags r:id="rId1"/>
            </p:custDataLst>
          </p:nvPr>
        </p:nvSpPr>
        <p:spPr>
          <a:xfrm>
            <a:off x="5006975" y="1909763"/>
            <a:ext cx="527050" cy="700087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73" name="4"/>
          <p:cNvSpPr txBox="1"/>
          <p:nvPr>
            <p:custDataLst>
              <p:tags r:id="rId2"/>
            </p:custDataLst>
          </p:nvPr>
        </p:nvSpPr>
        <p:spPr>
          <a:xfrm>
            <a:off x="6502400" y="1830388"/>
            <a:ext cx="1004888" cy="700087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75" name="Rounded Rectangle 12"/>
          <p:cNvSpPr/>
          <p:nvPr/>
        </p:nvSpPr>
        <p:spPr>
          <a:xfrm>
            <a:off x="4854575" y="2927350"/>
            <a:ext cx="831850" cy="830263"/>
          </a:xfrm>
          <a:prstGeom prst="round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ounded Rectangle 12"/>
          <p:cNvSpPr/>
          <p:nvPr/>
        </p:nvSpPr>
        <p:spPr>
          <a:xfrm>
            <a:off x="6589713" y="2949575"/>
            <a:ext cx="830262" cy="831850"/>
          </a:xfrm>
          <a:prstGeom prst="round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ounded Rectangle 12"/>
          <p:cNvSpPr/>
          <p:nvPr/>
        </p:nvSpPr>
        <p:spPr>
          <a:xfrm>
            <a:off x="4854575" y="4075113"/>
            <a:ext cx="831850" cy="830262"/>
          </a:xfrm>
          <a:prstGeom prst="round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ounded Rectangle 12"/>
          <p:cNvSpPr/>
          <p:nvPr/>
        </p:nvSpPr>
        <p:spPr>
          <a:xfrm>
            <a:off x="6589713" y="4073525"/>
            <a:ext cx="830262" cy="831850"/>
          </a:xfrm>
          <a:prstGeom prst="round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ounded Rectangle 12"/>
          <p:cNvSpPr/>
          <p:nvPr/>
        </p:nvSpPr>
        <p:spPr>
          <a:xfrm>
            <a:off x="4854575" y="5232400"/>
            <a:ext cx="831850" cy="831850"/>
          </a:xfrm>
          <a:prstGeom prst="round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Rounded Rectangle 12"/>
          <p:cNvSpPr/>
          <p:nvPr/>
        </p:nvSpPr>
        <p:spPr>
          <a:xfrm>
            <a:off x="6589713" y="5232400"/>
            <a:ext cx="830262" cy="831850"/>
          </a:xfrm>
          <a:prstGeom prst="round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4"/>
          <p:cNvSpPr txBox="1"/>
          <p:nvPr>
            <p:custDataLst>
              <p:tags r:id="rId3"/>
            </p:custDataLst>
          </p:nvPr>
        </p:nvSpPr>
        <p:spPr>
          <a:xfrm>
            <a:off x="6742113" y="5299075"/>
            <a:ext cx="525462" cy="700088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</a:p>
        </p:txBody>
      </p:sp>
      <p:sp>
        <p:nvSpPr>
          <p:cNvPr id="82" name="4"/>
          <p:cNvSpPr txBox="1"/>
          <p:nvPr>
            <p:custDataLst>
              <p:tags r:id="rId4"/>
            </p:custDataLst>
          </p:nvPr>
        </p:nvSpPr>
        <p:spPr>
          <a:xfrm>
            <a:off x="6742113" y="4205288"/>
            <a:ext cx="525462" cy="700087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84" name="4"/>
          <p:cNvSpPr txBox="1"/>
          <p:nvPr>
            <p:custDataLst>
              <p:tags r:id="rId5"/>
            </p:custDataLst>
          </p:nvPr>
        </p:nvSpPr>
        <p:spPr>
          <a:xfrm>
            <a:off x="5008563" y="5378450"/>
            <a:ext cx="525462" cy="700088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7</a:t>
            </a:r>
          </a:p>
        </p:txBody>
      </p:sp>
      <p:sp>
        <p:nvSpPr>
          <p:cNvPr id="85" name="4"/>
          <p:cNvSpPr txBox="1"/>
          <p:nvPr>
            <p:custDataLst>
              <p:tags r:id="rId6"/>
            </p:custDataLst>
          </p:nvPr>
        </p:nvSpPr>
        <p:spPr>
          <a:xfrm>
            <a:off x="5008563" y="4140200"/>
            <a:ext cx="525462" cy="700088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86" name="4"/>
          <p:cNvSpPr txBox="1"/>
          <p:nvPr>
            <p:custDataLst>
              <p:tags r:id="rId7"/>
            </p:custDataLst>
          </p:nvPr>
        </p:nvSpPr>
        <p:spPr>
          <a:xfrm>
            <a:off x="5008563" y="2990850"/>
            <a:ext cx="525462" cy="700088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87" name="4"/>
          <p:cNvSpPr txBox="1"/>
          <p:nvPr>
            <p:custDataLst>
              <p:tags r:id="rId8"/>
            </p:custDataLst>
          </p:nvPr>
        </p:nvSpPr>
        <p:spPr>
          <a:xfrm>
            <a:off x="6742113" y="3016250"/>
            <a:ext cx="525462" cy="700088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7" grpId="0"/>
      <p:bldP spid="59" grpId="0"/>
      <p:bldP spid="61" grpId="0"/>
      <p:bldP spid="63" grpId="0"/>
      <p:bldP spid="65" grpId="0"/>
      <p:bldP spid="67" grpId="0"/>
      <p:bldP spid="69" grpId="0"/>
      <p:bldP spid="71" grpId="0"/>
      <p:bldP spid="72" grpId="0"/>
      <p:bldP spid="73" grpId="0"/>
      <p:bldP spid="81" grpId="0"/>
      <p:bldP spid="82" grpId="0"/>
      <p:bldP spid="84" grpId="0"/>
      <p:bldP spid="85" grpId="0"/>
      <p:bldP spid="86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2430463" y="355600"/>
            <a:ext cx="781843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3200" b="1">
                <a:solidFill>
                  <a:srgbClr val="1B0CDA"/>
                </a:solidFill>
                <a:latin typeface="Calibri" pitchFamily="34" charset="0"/>
                <a:sym typeface="+mn-ea"/>
              </a:rPr>
              <a:t>提供的服务病种数及人次数清单</a:t>
            </a:r>
            <a:endParaRPr lang="zh-CN" altLang="en-US" sz="3200" b="1">
              <a:solidFill>
                <a:srgbClr val="1B0CDA"/>
              </a:solidFill>
              <a:latin typeface="方正尚酷简体"/>
              <a:ea typeface="方正尚酷简体"/>
              <a:cs typeface="方正尚酷简体"/>
              <a:sym typeface="+mn-ea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85725" y="2874963"/>
            <a:ext cx="11636375" cy="1298575"/>
            <a:chOff x="0" y="1874901"/>
            <a:chExt cx="11498263" cy="2403475"/>
          </a:xfrm>
        </p:grpSpPr>
        <p:grpSp>
          <p:nvGrpSpPr>
            <p:cNvPr id="62480" name="Group 4"/>
            <p:cNvGrpSpPr>
              <a:grpSpLocks noChangeAspect="1"/>
            </p:cNvGrpSpPr>
            <p:nvPr/>
          </p:nvGrpSpPr>
          <p:grpSpPr bwMode="auto">
            <a:xfrm>
              <a:off x="0" y="1874901"/>
              <a:ext cx="11498263" cy="2403475"/>
              <a:chOff x="0" y="1078"/>
              <a:chExt cx="7243" cy="1514"/>
            </a:xfrm>
          </p:grpSpPr>
          <p:sp>
            <p:nvSpPr>
              <p:cNvPr id="95" name="Freeform 10"/>
              <p:cNvSpPr/>
              <p:nvPr/>
            </p:nvSpPr>
            <p:spPr bwMode="auto">
              <a:xfrm>
                <a:off x="959" y="1078"/>
                <a:ext cx="1503" cy="1514"/>
              </a:xfrm>
              <a:custGeom>
                <a:avLst/>
                <a:gdLst>
                  <a:gd name="T0" fmla="*/ 0 w 1503"/>
                  <a:gd name="T1" fmla="*/ 0 h 1514"/>
                  <a:gd name="T2" fmla="*/ 931 w 1503"/>
                  <a:gd name="T3" fmla="*/ 1514 h 1514"/>
                  <a:gd name="T4" fmla="*/ 1503 w 1503"/>
                  <a:gd name="T5" fmla="*/ 1514 h 1514"/>
                  <a:gd name="T6" fmla="*/ 572 w 1503"/>
                  <a:gd name="T7" fmla="*/ 0 h 1514"/>
                  <a:gd name="T8" fmla="*/ 0 w 1503"/>
                  <a:gd name="T9" fmla="*/ 0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3" h="1514">
                    <a:moveTo>
                      <a:pt x="0" y="0"/>
                    </a:moveTo>
                    <a:lnTo>
                      <a:pt x="931" y="1514"/>
                    </a:lnTo>
                    <a:lnTo>
                      <a:pt x="1503" y="1514"/>
                    </a:lnTo>
                    <a:lnTo>
                      <a:pt x="5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6" name="Freeform 11"/>
              <p:cNvSpPr/>
              <p:nvPr/>
            </p:nvSpPr>
            <p:spPr bwMode="auto">
              <a:xfrm>
                <a:off x="2327" y="1078"/>
                <a:ext cx="1498" cy="1514"/>
              </a:xfrm>
              <a:custGeom>
                <a:avLst/>
                <a:gdLst>
                  <a:gd name="T0" fmla="*/ 0 w 1498"/>
                  <a:gd name="T1" fmla="*/ 0 h 1514"/>
                  <a:gd name="T2" fmla="*/ 926 w 1498"/>
                  <a:gd name="T3" fmla="*/ 1514 h 1514"/>
                  <a:gd name="T4" fmla="*/ 1498 w 1498"/>
                  <a:gd name="T5" fmla="*/ 1514 h 1514"/>
                  <a:gd name="T6" fmla="*/ 572 w 1498"/>
                  <a:gd name="T7" fmla="*/ 0 h 1514"/>
                  <a:gd name="T8" fmla="*/ 0 w 1498"/>
                  <a:gd name="T9" fmla="*/ 0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8" h="1514">
                    <a:moveTo>
                      <a:pt x="0" y="0"/>
                    </a:moveTo>
                    <a:lnTo>
                      <a:pt x="926" y="1514"/>
                    </a:lnTo>
                    <a:lnTo>
                      <a:pt x="1498" y="1514"/>
                    </a:lnTo>
                    <a:lnTo>
                      <a:pt x="5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7" name="Freeform 12"/>
              <p:cNvSpPr/>
              <p:nvPr/>
            </p:nvSpPr>
            <p:spPr bwMode="auto">
              <a:xfrm>
                <a:off x="3689" y="1078"/>
                <a:ext cx="1498" cy="1514"/>
              </a:xfrm>
              <a:custGeom>
                <a:avLst/>
                <a:gdLst>
                  <a:gd name="T0" fmla="*/ 0 w 1498"/>
                  <a:gd name="T1" fmla="*/ 0 h 1514"/>
                  <a:gd name="T2" fmla="*/ 926 w 1498"/>
                  <a:gd name="T3" fmla="*/ 1514 h 1514"/>
                  <a:gd name="T4" fmla="*/ 1498 w 1498"/>
                  <a:gd name="T5" fmla="*/ 1514 h 1514"/>
                  <a:gd name="T6" fmla="*/ 572 w 1498"/>
                  <a:gd name="T7" fmla="*/ 0 h 1514"/>
                  <a:gd name="T8" fmla="*/ 0 w 1498"/>
                  <a:gd name="T9" fmla="*/ 0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8" h="1514">
                    <a:moveTo>
                      <a:pt x="0" y="0"/>
                    </a:moveTo>
                    <a:lnTo>
                      <a:pt x="926" y="1514"/>
                    </a:lnTo>
                    <a:lnTo>
                      <a:pt x="1498" y="1514"/>
                    </a:lnTo>
                    <a:lnTo>
                      <a:pt x="5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Freeform 13"/>
              <p:cNvSpPr/>
              <p:nvPr/>
            </p:nvSpPr>
            <p:spPr bwMode="auto">
              <a:xfrm>
                <a:off x="234" y="2214"/>
                <a:ext cx="930" cy="378"/>
              </a:xfrm>
              <a:custGeom>
                <a:avLst/>
                <a:gdLst>
                  <a:gd name="T0" fmla="*/ 288 w 970"/>
                  <a:gd name="T1" fmla="*/ 378 h 378"/>
                  <a:gd name="T2" fmla="*/ 0 w 970"/>
                  <a:gd name="T3" fmla="*/ 0 h 378"/>
                  <a:gd name="T4" fmla="*/ 970 w 970"/>
                  <a:gd name="T5" fmla="*/ 0 h 378"/>
                  <a:gd name="T6" fmla="*/ 860 w 970"/>
                  <a:gd name="T7" fmla="*/ 378 h 378"/>
                  <a:gd name="T8" fmla="*/ 288 w 970"/>
                  <a:gd name="T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0" h="378">
                    <a:moveTo>
                      <a:pt x="288" y="378"/>
                    </a:moveTo>
                    <a:lnTo>
                      <a:pt x="0" y="0"/>
                    </a:lnTo>
                    <a:lnTo>
                      <a:pt x="970" y="0"/>
                    </a:lnTo>
                    <a:lnTo>
                      <a:pt x="860" y="378"/>
                    </a:lnTo>
                    <a:lnTo>
                      <a:pt x="288" y="378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9" name="Freeform 14"/>
              <p:cNvSpPr/>
              <p:nvPr/>
            </p:nvSpPr>
            <p:spPr bwMode="auto">
              <a:xfrm>
                <a:off x="4942" y="1078"/>
                <a:ext cx="1023" cy="379"/>
              </a:xfrm>
              <a:custGeom>
                <a:avLst/>
                <a:gdLst>
                  <a:gd name="T0" fmla="*/ 680 w 1021"/>
                  <a:gd name="T1" fmla="*/ 0 h 379"/>
                  <a:gd name="T2" fmla="*/ 1021 w 1021"/>
                  <a:gd name="T3" fmla="*/ 379 h 379"/>
                  <a:gd name="T4" fmla="*/ 0 w 1021"/>
                  <a:gd name="T5" fmla="*/ 379 h 379"/>
                  <a:gd name="T6" fmla="*/ 108 w 1021"/>
                  <a:gd name="T7" fmla="*/ 0 h 379"/>
                  <a:gd name="T8" fmla="*/ 680 w 1021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1" h="379">
                    <a:moveTo>
                      <a:pt x="680" y="0"/>
                    </a:moveTo>
                    <a:lnTo>
                      <a:pt x="1021" y="379"/>
                    </a:lnTo>
                    <a:lnTo>
                      <a:pt x="0" y="379"/>
                    </a:lnTo>
                    <a:lnTo>
                      <a:pt x="108" y="0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0" name="Freeform 5"/>
              <p:cNvSpPr/>
              <p:nvPr/>
            </p:nvSpPr>
            <p:spPr bwMode="auto">
              <a:xfrm>
                <a:off x="0" y="1078"/>
                <a:ext cx="7243" cy="1514"/>
              </a:xfrm>
              <a:custGeom>
                <a:avLst/>
                <a:gdLst>
                  <a:gd name="T0" fmla="*/ 0 w 7243"/>
                  <a:gd name="T1" fmla="*/ 379 h 1514"/>
                  <a:gd name="T2" fmla="*/ 6241 w 7243"/>
                  <a:gd name="T3" fmla="*/ 379 h 1514"/>
                  <a:gd name="T4" fmla="*/ 6241 w 7243"/>
                  <a:gd name="T5" fmla="*/ 0 h 1514"/>
                  <a:gd name="T6" fmla="*/ 7243 w 7243"/>
                  <a:gd name="T7" fmla="*/ 757 h 1514"/>
                  <a:gd name="T8" fmla="*/ 6241 w 7243"/>
                  <a:gd name="T9" fmla="*/ 1514 h 1514"/>
                  <a:gd name="T10" fmla="*/ 6241 w 7243"/>
                  <a:gd name="T11" fmla="*/ 1136 h 1514"/>
                  <a:gd name="T12" fmla="*/ 0 w 7243"/>
                  <a:gd name="T13" fmla="*/ 1136 h 1514"/>
                  <a:gd name="T14" fmla="*/ 0 w 7243"/>
                  <a:gd name="T15" fmla="*/ 379 h 1514"/>
                  <a:gd name="T16" fmla="*/ 0 w 7243"/>
                  <a:gd name="T17" fmla="*/ 379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3" h="1514">
                    <a:moveTo>
                      <a:pt x="0" y="379"/>
                    </a:moveTo>
                    <a:lnTo>
                      <a:pt x="6241" y="379"/>
                    </a:lnTo>
                    <a:lnTo>
                      <a:pt x="6241" y="0"/>
                    </a:lnTo>
                    <a:lnTo>
                      <a:pt x="7243" y="757"/>
                    </a:lnTo>
                    <a:lnTo>
                      <a:pt x="6241" y="1514"/>
                    </a:lnTo>
                    <a:lnTo>
                      <a:pt x="6241" y="1136"/>
                    </a:lnTo>
                    <a:lnTo>
                      <a:pt x="0" y="1136"/>
                    </a:lnTo>
                    <a:lnTo>
                      <a:pt x="0" y="379"/>
                    </a:lnTo>
                    <a:lnTo>
                      <a:pt x="0" y="379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522" y="1078"/>
                <a:ext cx="1009" cy="1514"/>
              </a:xfrm>
              <a:custGeom>
                <a:avLst/>
                <a:gdLst>
                  <a:gd name="T0" fmla="*/ 0 w 1009"/>
                  <a:gd name="T1" fmla="*/ 1514 h 1514"/>
                  <a:gd name="T2" fmla="*/ 437 w 1009"/>
                  <a:gd name="T3" fmla="*/ 0 h 1514"/>
                  <a:gd name="T4" fmla="*/ 1009 w 1009"/>
                  <a:gd name="T5" fmla="*/ 0 h 1514"/>
                  <a:gd name="T6" fmla="*/ 572 w 1009"/>
                  <a:gd name="T7" fmla="*/ 1514 h 1514"/>
                  <a:gd name="T8" fmla="*/ 0 w 1009"/>
                  <a:gd name="T9" fmla="*/ 1514 h 1514"/>
                  <a:gd name="T10" fmla="*/ 0 w 1009"/>
                  <a:gd name="T11" fmla="*/ 1514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9" h="1514">
                    <a:moveTo>
                      <a:pt x="0" y="1514"/>
                    </a:moveTo>
                    <a:lnTo>
                      <a:pt x="437" y="0"/>
                    </a:lnTo>
                    <a:lnTo>
                      <a:pt x="1009" y="0"/>
                    </a:lnTo>
                    <a:lnTo>
                      <a:pt x="572" y="1514"/>
                    </a:lnTo>
                    <a:lnTo>
                      <a:pt x="0" y="1514"/>
                    </a:lnTo>
                    <a:lnTo>
                      <a:pt x="0" y="1514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" name="Freeform 7"/>
              <p:cNvSpPr/>
              <p:nvPr/>
            </p:nvSpPr>
            <p:spPr bwMode="auto">
              <a:xfrm>
                <a:off x="1890" y="1078"/>
                <a:ext cx="1009" cy="1514"/>
              </a:xfrm>
              <a:custGeom>
                <a:avLst/>
                <a:gdLst>
                  <a:gd name="T0" fmla="*/ 0 w 1009"/>
                  <a:gd name="T1" fmla="*/ 1514 h 1514"/>
                  <a:gd name="T2" fmla="*/ 437 w 1009"/>
                  <a:gd name="T3" fmla="*/ 0 h 1514"/>
                  <a:gd name="T4" fmla="*/ 1009 w 1009"/>
                  <a:gd name="T5" fmla="*/ 0 h 1514"/>
                  <a:gd name="T6" fmla="*/ 572 w 1009"/>
                  <a:gd name="T7" fmla="*/ 1514 h 1514"/>
                  <a:gd name="T8" fmla="*/ 0 w 1009"/>
                  <a:gd name="T9" fmla="*/ 1514 h 1514"/>
                  <a:gd name="T10" fmla="*/ 0 w 1009"/>
                  <a:gd name="T11" fmla="*/ 1514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9" h="1514">
                    <a:moveTo>
                      <a:pt x="0" y="1514"/>
                    </a:moveTo>
                    <a:lnTo>
                      <a:pt x="437" y="0"/>
                    </a:lnTo>
                    <a:lnTo>
                      <a:pt x="1009" y="0"/>
                    </a:lnTo>
                    <a:lnTo>
                      <a:pt x="572" y="1514"/>
                    </a:lnTo>
                    <a:lnTo>
                      <a:pt x="0" y="1514"/>
                    </a:lnTo>
                    <a:lnTo>
                      <a:pt x="0" y="1514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3" name="Freeform 8"/>
              <p:cNvSpPr/>
              <p:nvPr/>
            </p:nvSpPr>
            <p:spPr bwMode="auto">
              <a:xfrm>
                <a:off x="3253" y="1078"/>
                <a:ext cx="1008" cy="1514"/>
              </a:xfrm>
              <a:custGeom>
                <a:avLst/>
                <a:gdLst>
                  <a:gd name="T0" fmla="*/ 0 w 1008"/>
                  <a:gd name="T1" fmla="*/ 1514 h 1514"/>
                  <a:gd name="T2" fmla="*/ 436 w 1008"/>
                  <a:gd name="T3" fmla="*/ 0 h 1514"/>
                  <a:gd name="T4" fmla="*/ 1008 w 1008"/>
                  <a:gd name="T5" fmla="*/ 0 h 1514"/>
                  <a:gd name="T6" fmla="*/ 572 w 1008"/>
                  <a:gd name="T7" fmla="*/ 1514 h 1514"/>
                  <a:gd name="T8" fmla="*/ 0 w 1008"/>
                  <a:gd name="T9" fmla="*/ 1514 h 1514"/>
                  <a:gd name="T10" fmla="*/ 0 w 1008"/>
                  <a:gd name="T11" fmla="*/ 1514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8" h="1514">
                    <a:moveTo>
                      <a:pt x="0" y="1514"/>
                    </a:moveTo>
                    <a:lnTo>
                      <a:pt x="436" y="0"/>
                    </a:lnTo>
                    <a:lnTo>
                      <a:pt x="1008" y="0"/>
                    </a:lnTo>
                    <a:lnTo>
                      <a:pt x="572" y="1514"/>
                    </a:lnTo>
                    <a:lnTo>
                      <a:pt x="0" y="1514"/>
                    </a:lnTo>
                    <a:lnTo>
                      <a:pt x="0" y="1514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4615" y="1078"/>
                <a:ext cx="1009" cy="1514"/>
              </a:xfrm>
              <a:custGeom>
                <a:avLst/>
                <a:gdLst>
                  <a:gd name="T0" fmla="*/ 0 w 1007"/>
                  <a:gd name="T1" fmla="*/ 1514 h 1514"/>
                  <a:gd name="T2" fmla="*/ 435 w 1007"/>
                  <a:gd name="T3" fmla="*/ 0 h 1514"/>
                  <a:gd name="T4" fmla="*/ 1007 w 1007"/>
                  <a:gd name="T5" fmla="*/ 0 h 1514"/>
                  <a:gd name="T6" fmla="*/ 572 w 1007"/>
                  <a:gd name="T7" fmla="*/ 1514 h 1514"/>
                  <a:gd name="T8" fmla="*/ 0 w 1007"/>
                  <a:gd name="T9" fmla="*/ 1514 h 1514"/>
                  <a:gd name="T10" fmla="*/ 0 w 1007"/>
                  <a:gd name="T11" fmla="*/ 1514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7" h="1514">
                    <a:moveTo>
                      <a:pt x="0" y="1514"/>
                    </a:moveTo>
                    <a:lnTo>
                      <a:pt x="435" y="0"/>
                    </a:lnTo>
                    <a:lnTo>
                      <a:pt x="1007" y="0"/>
                    </a:lnTo>
                    <a:lnTo>
                      <a:pt x="572" y="1514"/>
                    </a:lnTo>
                    <a:lnTo>
                      <a:pt x="0" y="1514"/>
                    </a:lnTo>
                    <a:lnTo>
                      <a:pt x="0" y="1514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2481" name="Freeform 19"/>
            <p:cNvSpPr>
              <a:spLocks noEditPoints="1"/>
            </p:cNvSpPr>
            <p:nvPr/>
          </p:nvSpPr>
          <p:spPr bwMode="auto">
            <a:xfrm>
              <a:off x="9920216" y="2746511"/>
              <a:ext cx="658954" cy="660253"/>
            </a:xfrm>
            <a:custGeom>
              <a:avLst/>
              <a:gdLst>
                <a:gd name="T0" fmla="*/ 444424132 w 212"/>
                <a:gd name="T1" fmla="*/ 2056292753 h 212"/>
                <a:gd name="T2" fmla="*/ 444424132 w 212"/>
                <a:gd name="T3" fmla="*/ 1910800440 h 212"/>
                <a:gd name="T4" fmla="*/ 454084643 w 212"/>
                <a:gd name="T5" fmla="*/ 1910800440 h 212"/>
                <a:gd name="T6" fmla="*/ 627989392 w 212"/>
                <a:gd name="T7" fmla="*/ 1901102198 h 212"/>
                <a:gd name="T8" fmla="*/ 840539489 w 212"/>
                <a:gd name="T9" fmla="*/ 1842903405 h 212"/>
                <a:gd name="T10" fmla="*/ 946814441 w 212"/>
                <a:gd name="T11" fmla="*/ 1726508932 h 212"/>
                <a:gd name="T12" fmla="*/ 956474952 w 212"/>
                <a:gd name="T13" fmla="*/ 1678011494 h 212"/>
                <a:gd name="T14" fmla="*/ 956474952 w 212"/>
                <a:gd name="T15" fmla="*/ 1542220148 h 212"/>
                <a:gd name="T16" fmla="*/ 946814441 w 212"/>
                <a:gd name="T17" fmla="*/ 1532518792 h 212"/>
                <a:gd name="T18" fmla="*/ 763248986 w 212"/>
                <a:gd name="T19" fmla="*/ 1416127434 h 212"/>
                <a:gd name="T20" fmla="*/ 714940212 w 212"/>
                <a:gd name="T21" fmla="*/ 1387026480 h 212"/>
                <a:gd name="T22" fmla="*/ 270519286 w 212"/>
                <a:gd name="T23" fmla="*/ 1125142809 h 212"/>
                <a:gd name="T24" fmla="*/ 67629821 w 212"/>
                <a:gd name="T25" fmla="*/ 785657437 h 212"/>
                <a:gd name="T26" fmla="*/ 9660515 w 212"/>
                <a:gd name="T27" fmla="*/ 562569847 h 212"/>
                <a:gd name="T28" fmla="*/ 0 w 212"/>
                <a:gd name="T29" fmla="*/ 300682964 h 212"/>
                <a:gd name="T30" fmla="*/ 367130618 w 212"/>
                <a:gd name="T31" fmla="*/ 300682964 h 212"/>
                <a:gd name="T32" fmla="*/ 367130618 w 212"/>
                <a:gd name="T33" fmla="*/ 0 h 212"/>
                <a:gd name="T34" fmla="*/ 1681078979 w 212"/>
                <a:gd name="T35" fmla="*/ 0 h 212"/>
                <a:gd name="T36" fmla="*/ 1681078979 w 212"/>
                <a:gd name="T37" fmla="*/ 155190603 h 212"/>
                <a:gd name="T38" fmla="*/ 1681078979 w 212"/>
                <a:gd name="T39" fmla="*/ 300682964 h 212"/>
                <a:gd name="T40" fmla="*/ 2048209499 w 212"/>
                <a:gd name="T41" fmla="*/ 300682964 h 212"/>
                <a:gd name="T42" fmla="*/ 2048209499 w 212"/>
                <a:gd name="T43" fmla="*/ 310384320 h 212"/>
                <a:gd name="T44" fmla="*/ 2038548988 w 212"/>
                <a:gd name="T45" fmla="*/ 572271203 h 212"/>
                <a:gd name="T46" fmla="*/ 1825999085 w 212"/>
                <a:gd name="T47" fmla="*/ 1076645371 h 212"/>
                <a:gd name="T48" fmla="*/ 1410559401 w 212"/>
                <a:gd name="T49" fmla="*/ 1357928640 h 212"/>
                <a:gd name="T50" fmla="*/ 1323608581 w 212"/>
                <a:gd name="T51" fmla="*/ 1387026480 h 212"/>
                <a:gd name="T52" fmla="*/ 1304284450 w 212"/>
                <a:gd name="T53" fmla="*/ 1406426078 h 212"/>
                <a:gd name="T54" fmla="*/ 1159364344 w 212"/>
                <a:gd name="T55" fmla="*/ 1513122309 h 212"/>
                <a:gd name="T56" fmla="*/ 1111055570 w 212"/>
                <a:gd name="T57" fmla="*/ 1532518792 h 212"/>
                <a:gd name="T58" fmla="*/ 1101395058 w 212"/>
                <a:gd name="T59" fmla="*/ 1542220148 h 212"/>
                <a:gd name="T60" fmla="*/ 1101395058 w 212"/>
                <a:gd name="T61" fmla="*/ 1687712850 h 212"/>
                <a:gd name="T62" fmla="*/ 1140040213 w 212"/>
                <a:gd name="T63" fmla="*/ 1784707725 h 212"/>
                <a:gd name="T64" fmla="*/ 1294623938 w 212"/>
                <a:gd name="T65" fmla="*/ 1872001244 h 212"/>
                <a:gd name="T66" fmla="*/ 1555479507 w 212"/>
                <a:gd name="T67" fmla="*/ 1910800440 h 212"/>
                <a:gd name="T68" fmla="*/ 1613448793 w 212"/>
                <a:gd name="T69" fmla="*/ 1910800440 h 212"/>
                <a:gd name="T70" fmla="*/ 1613448793 w 212"/>
                <a:gd name="T71" fmla="*/ 2056292753 h 212"/>
                <a:gd name="T72" fmla="*/ 444424132 w 212"/>
                <a:gd name="T73" fmla="*/ 2056292753 h 212"/>
                <a:gd name="T74" fmla="*/ 1458865067 w 212"/>
                <a:gd name="T75" fmla="*/ 1183338488 h 212"/>
                <a:gd name="T76" fmla="*/ 1903289393 w 212"/>
                <a:gd name="T77" fmla="*/ 446175374 h 212"/>
                <a:gd name="T78" fmla="*/ 1671415359 w 212"/>
                <a:gd name="T79" fmla="*/ 446175374 h 212"/>
                <a:gd name="T80" fmla="*/ 1458865067 w 212"/>
                <a:gd name="T81" fmla="*/ 1183338488 h 212"/>
                <a:gd name="T82" fmla="*/ 154580666 w 212"/>
                <a:gd name="T83" fmla="*/ 446175374 h 212"/>
                <a:gd name="T84" fmla="*/ 260855666 w 212"/>
                <a:gd name="T85" fmla="*/ 872954265 h 212"/>
                <a:gd name="T86" fmla="*/ 589344238 w 212"/>
                <a:gd name="T87" fmla="*/ 1183338488 h 212"/>
                <a:gd name="T88" fmla="*/ 579680618 w 212"/>
                <a:gd name="T89" fmla="*/ 1163938890 h 212"/>
                <a:gd name="T90" fmla="*/ 492729798 w 212"/>
                <a:gd name="T91" fmla="*/ 960250898 h 212"/>
                <a:gd name="T92" fmla="*/ 386454749 w 212"/>
                <a:gd name="T93" fmla="*/ 494672812 h 212"/>
                <a:gd name="T94" fmla="*/ 376794237 w 212"/>
                <a:gd name="T95" fmla="*/ 446175374 h 212"/>
                <a:gd name="T96" fmla="*/ 154580666 w 212"/>
                <a:gd name="T97" fmla="*/ 446175374 h 2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2"/>
                <a:gd name="T148" fmla="*/ 0 h 212"/>
                <a:gd name="T149" fmla="*/ 212 w 212"/>
                <a:gd name="T150" fmla="*/ 212 h 21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2" h="212">
                  <a:moveTo>
                    <a:pt x="46" y="212"/>
                  </a:moveTo>
                  <a:cubicBezTo>
                    <a:pt x="46" y="207"/>
                    <a:pt x="46" y="202"/>
                    <a:pt x="46" y="197"/>
                  </a:cubicBezTo>
                  <a:cubicBezTo>
                    <a:pt x="46" y="197"/>
                    <a:pt x="47" y="197"/>
                    <a:pt x="47" y="197"/>
                  </a:cubicBezTo>
                  <a:cubicBezTo>
                    <a:pt x="53" y="197"/>
                    <a:pt x="59" y="197"/>
                    <a:pt x="65" y="196"/>
                  </a:cubicBezTo>
                  <a:cubicBezTo>
                    <a:pt x="73" y="196"/>
                    <a:pt x="80" y="194"/>
                    <a:pt x="87" y="190"/>
                  </a:cubicBezTo>
                  <a:cubicBezTo>
                    <a:pt x="92" y="187"/>
                    <a:pt x="96" y="183"/>
                    <a:pt x="98" y="178"/>
                  </a:cubicBezTo>
                  <a:cubicBezTo>
                    <a:pt x="98" y="177"/>
                    <a:pt x="99" y="175"/>
                    <a:pt x="99" y="173"/>
                  </a:cubicBezTo>
                  <a:cubicBezTo>
                    <a:pt x="99" y="169"/>
                    <a:pt x="99" y="164"/>
                    <a:pt x="99" y="159"/>
                  </a:cubicBezTo>
                  <a:cubicBezTo>
                    <a:pt x="99" y="159"/>
                    <a:pt x="99" y="158"/>
                    <a:pt x="98" y="158"/>
                  </a:cubicBezTo>
                  <a:cubicBezTo>
                    <a:pt x="90" y="156"/>
                    <a:pt x="84" y="151"/>
                    <a:pt x="79" y="146"/>
                  </a:cubicBezTo>
                  <a:cubicBezTo>
                    <a:pt x="77" y="144"/>
                    <a:pt x="76" y="143"/>
                    <a:pt x="74" y="143"/>
                  </a:cubicBezTo>
                  <a:cubicBezTo>
                    <a:pt x="56" y="138"/>
                    <a:pt x="40" y="129"/>
                    <a:pt x="28" y="116"/>
                  </a:cubicBezTo>
                  <a:cubicBezTo>
                    <a:pt x="18" y="105"/>
                    <a:pt x="11" y="94"/>
                    <a:pt x="7" y="81"/>
                  </a:cubicBezTo>
                  <a:cubicBezTo>
                    <a:pt x="4" y="73"/>
                    <a:pt x="2" y="66"/>
                    <a:pt x="1" y="58"/>
                  </a:cubicBezTo>
                  <a:cubicBezTo>
                    <a:pt x="0" y="49"/>
                    <a:pt x="0" y="40"/>
                    <a:pt x="0" y="31"/>
                  </a:cubicBezTo>
                  <a:cubicBezTo>
                    <a:pt x="13" y="31"/>
                    <a:pt x="26" y="31"/>
                    <a:pt x="38" y="31"/>
                  </a:cubicBezTo>
                  <a:cubicBezTo>
                    <a:pt x="38" y="21"/>
                    <a:pt x="38" y="11"/>
                    <a:pt x="38" y="0"/>
                  </a:cubicBezTo>
                  <a:cubicBezTo>
                    <a:pt x="83" y="0"/>
                    <a:pt x="129" y="0"/>
                    <a:pt x="174" y="0"/>
                  </a:cubicBezTo>
                  <a:cubicBezTo>
                    <a:pt x="174" y="5"/>
                    <a:pt x="174" y="10"/>
                    <a:pt x="174" y="16"/>
                  </a:cubicBezTo>
                  <a:cubicBezTo>
                    <a:pt x="174" y="21"/>
                    <a:pt x="174" y="25"/>
                    <a:pt x="174" y="31"/>
                  </a:cubicBezTo>
                  <a:cubicBezTo>
                    <a:pt x="187" y="31"/>
                    <a:pt x="199" y="31"/>
                    <a:pt x="212" y="31"/>
                  </a:cubicBezTo>
                  <a:cubicBezTo>
                    <a:pt x="212" y="31"/>
                    <a:pt x="212" y="31"/>
                    <a:pt x="212" y="32"/>
                  </a:cubicBezTo>
                  <a:cubicBezTo>
                    <a:pt x="212" y="41"/>
                    <a:pt x="212" y="50"/>
                    <a:pt x="211" y="59"/>
                  </a:cubicBezTo>
                  <a:cubicBezTo>
                    <a:pt x="208" y="79"/>
                    <a:pt x="201" y="96"/>
                    <a:pt x="189" y="111"/>
                  </a:cubicBezTo>
                  <a:cubicBezTo>
                    <a:pt x="177" y="125"/>
                    <a:pt x="163" y="134"/>
                    <a:pt x="146" y="140"/>
                  </a:cubicBezTo>
                  <a:cubicBezTo>
                    <a:pt x="143" y="142"/>
                    <a:pt x="140" y="142"/>
                    <a:pt x="137" y="143"/>
                  </a:cubicBezTo>
                  <a:cubicBezTo>
                    <a:pt x="136" y="144"/>
                    <a:pt x="135" y="144"/>
                    <a:pt x="135" y="145"/>
                  </a:cubicBezTo>
                  <a:cubicBezTo>
                    <a:pt x="130" y="149"/>
                    <a:pt x="125" y="153"/>
                    <a:pt x="120" y="156"/>
                  </a:cubicBezTo>
                  <a:cubicBezTo>
                    <a:pt x="118" y="157"/>
                    <a:pt x="116" y="157"/>
                    <a:pt x="115" y="158"/>
                  </a:cubicBezTo>
                  <a:cubicBezTo>
                    <a:pt x="114" y="158"/>
                    <a:pt x="114" y="158"/>
                    <a:pt x="114" y="159"/>
                  </a:cubicBezTo>
                  <a:cubicBezTo>
                    <a:pt x="114" y="164"/>
                    <a:pt x="114" y="169"/>
                    <a:pt x="114" y="174"/>
                  </a:cubicBezTo>
                  <a:cubicBezTo>
                    <a:pt x="114" y="177"/>
                    <a:pt x="116" y="181"/>
                    <a:pt x="118" y="184"/>
                  </a:cubicBezTo>
                  <a:cubicBezTo>
                    <a:pt x="122" y="189"/>
                    <a:pt x="128" y="192"/>
                    <a:pt x="134" y="193"/>
                  </a:cubicBezTo>
                  <a:cubicBezTo>
                    <a:pt x="143" y="196"/>
                    <a:pt x="152" y="197"/>
                    <a:pt x="161" y="197"/>
                  </a:cubicBezTo>
                  <a:cubicBezTo>
                    <a:pt x="163" y="197"/>
                    <a:pt x="165" y="197"/>
                    <a:pt x="167" y="197"/>
                  </a:cubicBezTo>
                  <a:cubicBezTo>
                    <a:pt x="167" y="202"/>
                    <a:pt x="167" y="207"/>
                    <a:pt x="167" y="212"/>
                  </a:cubicBezTo>
                  <a:cubicBezTo>
                    <a:pt x="126" y="212"/>
                    <a:pt x="86" y="212"/>
                    <a:pt x="46" y="212"/>
                  </a:cubicBezTo>
                  <a:close/>
                  <a:moveTo>
                    <a:pt x="151" y="122"/>
                  </a:moveTo>
                  <a:cubicBezTo>
                    <a:pt x="183" y="106"/>
                    <a:pt x="196" y="75"/>
                    <a:pt x="197" y="46"/>
                  </a:cubicBezTo>
                  <a:cubicBezTo>
                    <a:pt x="189" y="46"/>
                    <a:pt x="181" y="46"/>
                    <a:pt x="173" y="46"/>
                  </a:cubicBezTo>
                  <a:cubicBezTo>
                    <a:pt x="169" y="72"/>
                    <a:pt x="164" y="98"/>
                    <a:pt x="151" y="122"/>
                  </a:cubicBezTo>
                  <a:close/>
                  <a:moveTo>
                    <a:pt x="16" y="46"/>
                  </a:moveTo>
                  <a:cubicBezTo>
                    <a:pt x="16" y="62"/>
                    <a:pt x="20" y="76"/>
                    <a:pt x="27" y="90"/>
                  </a:cubicBezTo>
                  <a:cubicBezTo>
                    <a:pt x="35" y="104"/>
                    <a:pt x="47" y="114"/>
                    <a:pt x="61" y="122"/>
                  </a:cubicBezTo>
                  <a:cubicBezTo>
                    <a:pt x="61" y="121"/>
                    <a:pt x="60" y="120"/>
                    <a:pt x="60" y="120"/>
                  </a:cubicBezTo>
                  <a:cubicBezTo>
                    <a:pt x="56" y="113"/>
                    <a:pt x="53" y="106"/>
                    <a:pt x="51" y="99"/>
                  </a:cubicBezTo>
                  <a:cubicBezTo>
                    <a:pt x="46" y="83"/>
                    <a:pt x="42" y="67"/>
                    <a:pt x="40" y="51"/>
                  </a:cubicBezTo>
                  <a:cubicBezTo>
                    <a:pt x="40" y="49"/>
                    <a:pt x="40" y="47"/>
                    <a:pt x="39" y="46"/>
                  </a:cubicBezTo>
                  <a:cubicBezTo>
                    <a:pt x="31" y="46"/>
                    <a:pt x="24" y="46"/>
                    <a:pt x="16" y="4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482" name="Group 10"/>
            <p:cNvGrpSpPr>
              <a:grpSpLocks noChangeAspect="1"/>
            </p:cNvGrpSpPr>
            <p:nvPr/>
          </p:nvGrpSpPr>
          <p:grpSpPr bwMode="auto">
            <a:xfrm>
              <a:off x="404891" y="2840100"/>
              <a:ext cx="473074" cy="473074"/>
              <a:chOff x="3557" y="1878"/>
              <a:chExt cx="564" cy="564"/>
            </a:xfrm>
          </p:grpSpPr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3557" y="1873"/>
                <a:ext cx="567" cy="571"/>
              </a:xfrm>
              <a:prstGeom prst="ellipse">
                <a:avLst/>
              </a:pr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500" name="Freeform 12"/>
              <p:cNvSpPr>
                <a:spLocks/>
              </p:cNvSpPr>
              <p:nvPr/>
            </p:nvSpPr>
            <p:spPr bwMode="auto">
              <a:xfrm>
                <a:off x="3777" y="2007"/>
                <a:ext cx="215" cy="196"/>
              </a:xfrm>
              <a:custGeom>
                <a:avLst/>
                <a:gdLst>
                  <a:gd name="T0" fmla="*/ 136 w 90"/>
                  <a:gd name="T1" fmla="*/ 411 h 82"/>
                  <a:gd name="T2" fmla="*/ 79 w 90"/>
                  <a:gd name="T3" fmla="*/ 468 h 82"/>
                  <a:gd name="T4" fmla="*/ 74 w 90"/>
                  <a:gd name="T5" fmla="*/ 464 h 82"/>
                  <a:gd name="T6" fmla="*/ 17 w 90"/>
                  <a:gd name="T7" fmla="*/ 378 h 82"/>
                  <a:gd name="T8" fmla="*/ 62 w 90"/>
                  <a:gd name="T9" fmla="*/ 206 h 82"/>
                  <a:gd name="T10" fmla="*/ 217 w 90"/>
                  <a:gd name="T11" fmla="*/ 57 h 82"/>
                  <a:gd name="T12" fmla="*/ 303 w 90"/>
                  <a:gd name="T13" fmla="*/ 12 h 82"/>
                  <a:gd name="T14" fmla="*/ 456 w 90"/>
                  <a:gd name="T15" fmla="*/ 57 h 82"/>
                  <a:gd name="T16" fmla="*/ 502 w 90"/>
                  <a:gd name="T17" fmla="*/ 148 h 82"/>
                  <a:gd name="T18" fmla="*/ 456 w 90"/>
                  <a:gd name="T19" fmla="*/ 296 h 82"/>
                  <a:gd name="T20" fmla="*/ 354 w 90"/>
                  <a:gd name="T21" fmla="*/ 406 h 82"/>
                  <a:gd name="T22" fmla="*/ 354 w 90"/>
                  <a:gd name="T23" fmla="*/ 406 h 82"/>
                  <a:gd name="T24" fmla="*/ 349 w 90"/>
                  <a:gd name="T25" fmla="*/ 399 h 82"/>
                  <a:gd name="T26" fmla="*/ 337 w 90"/>
                  <a:gd name="T27" fmla="*/ 313 h 82"/>
                  <a:gd name="T28" fmla="*/ 337 w 90"/>
                  <a:gd name="T29" fmla="*/ 308 h 82"/>
                  <a:gd name="T30" fmla="*/ 399 w 90"/>
                  <a:gd name="T31" fmla="*/ 246 h 82"/>
                  <a:gd name="T32" fmla="*/ 428 w 90"/>
                  <a:gd name="T33" fmla="*/ 189 h 82"/>
                  <a:gd name="T34" fmla="*/ 406 w 90"/>
                  <a:gd name="T35" fmla="*/ 115 h 82"/>
                  <a:gd name="T36" fmla="*/ 303 w 90"/>
                  <a:gd name="T37" fmla="*/ 91 h 82"/>
                  <a:gd name="T38" fmla="*/ 268 w 90"/>
                  <a:gd name="T39" fmla="*/ 115 h 82"/>
                  <a:gd name="T40" fmla="*/ 119 w 90"/>
                  <a:gd name="T41" fmla="*/ 263 h 82"/>
                  <a:gd name="T42" fmla="*/ 103 w 90"/>
                  <a:gd name="T43" fmla="*/ 370 h 82"/>
                  <a:gd name="T44" fmla="*/ 131 w 90"/>
                  <a:gd name="T45" fmla="*/ 406 h 82"/>
                  <a:gd name="T46" fmla="*/ 136 w 90"/>
                  <a:gd name="T47" fmla="*/ 411 h 82"/>
                  <a:gd name="T48" fmla="*/ 136 w 90"/>
                  <a:gd name="T49" fmla="*/ 411 h 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0"/>
                  <a:gd name="T76" fmla="*/ 0 h 82"/>
                  <a:gd name="T77" fmla="*/ 90 w 90"/>
                  <a:gd name="T78" fmla="*/ 82 h 8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0" h="82">
                    <a:moveTo>
                      <a:pt x="24" y="72"/>
                    </a:moveTo>
                    <a:cubicBezTo>
                      <a:pt x="21" y="75"/>
                      <a:pt x="18" y="78"/>
                      <a:pt x="14" y="82"/>
                    </a:cubicBezTo>
                    <a:cubicBezTo>
                      <a:pt x="14" y="81"/>
                      <a:pt x="14" y="81"/>
                      <a:pt x="13" y="81"/>
                    </a:cubicBezTo>
                    <a:cubicBezTo>
                      <a:pt x="9" y="77"/>
                      <a:pt x="5" y="72"/>
                      <a:pt x="3" y="66"/>
                    </a:cubicBezTo>
                    <a:cubicBezTo>
                      <a:pt x="0" y="55"/>
                      <a:pt x="3" y="45"/>
                      <a:pt x="11" y="36"/>
                    </a:cubicBezTo>
                    <a:cubicBezTo>
                      <a:pt x="20" y="28"/>
                      <a:pt x="29" y="19"/>
                      <a:pt x="38" y="10"/>
                    </a:cubicBezTo>
                    <a:cubicBezTo>
                      <a:pt x="42" y="6"/>
                      <a:pt x="47" y="3"/>
                      <a:pt x="53" y="2"/>
                    </a:cubicBezTo>
                    <a:cubicBezTo>
                      <a:pt x="64" y="0"/>
                      <a:pt x="73" y="3"/>
                      <a:pt x="80" y="10"/>
                    </a:cubicBezTo>
                    <a:cubicBezTo>
                      <a:pt x="85" y="15"/>
                      <a:pt x="87" y="20"/>
                      <a:pt x="88" y="26"/>
                    </a:cubicBezTo>
                    <a:cubicBezTo>
                      <a:pt x="90" y="36"/>
                      <a:pt x="88" y="45"/>
                      <a:pt x="80" y="52"/>
                    </a:cubicBezTo>
                    <a:cubicBezTo>
                      <a:pt x="74" y="58"/>
                      <a:pt x="68" y="65"/>
                      <a:pt x="62" y="71"/>
                    </a:cubicBezTo>
                    <a:cubicBezTo>
                      <a:pt x="62" y="71"/>
                      <a:pt x="62" y="71"/>
                      <a:pt x="62" y="71"/>
                    </a:cubicBezTo>
                    <a:cubicBezTo>
                      <a:pt x="62" y="71"/>
                      <a:pt x="61" y="71"/>
                      <a:pt x="61" y="70"/>
                    </a:cubicBezTo>
                    <a:cubicBezTo>
                      <a:pt x="62" y="65"/>
                      <a:pt x="61" y="60"/>
                      <a:pt x="59" y="55"/>
                    </a:cubicBezTo>
                    <a:cubicBezTo>
                      <a:pt x="58" y="55"/>
                      <a:pt x="59" y="55"/>
                      <a:pt x="59" y="54"/>
                    </a:cubicBezTo>
                    <a:cubicBezTo>
                      <a:pt x="63" y="51"/>
                      <a:pt x="67" y="47"/>
                      <a:pt x="70" y="43"/>
                    </a:cubicBezTo>
                    <a:cubicBezTo>
                      <a:pt x="73" y="40"/>
                      <a:pt x="75" y="37"/>
                      <a:pt x="75" y="33"/>
                    </a:cubicBezTo>
                    <a:cubicBezTo>
                      <a:pt x="76" y="28"/>
                      <a:pt x="74" y="23"/>
                      <a:pt x="71" y="20"/>
                    </a:cubicBezTo>
                    <a:cubicBezTo>
                      <a:pt x="66" y="15"/>
                      <a:pt x="60" y="13"/>
                      <a:pt x="53" y="16"/>
                    </a:cubicBezTo>
                    <a:cubicBezTo>
                      <a:pt x="51" y="17"/>
                      <a:pt x="49" y="18"/>
                      <a:pt x="47" y="20"/>
                    </a:cubicBezTo>
                    <a:cubicBezTo>
                      <a:pt x="38" y="28"/>
                      <a:pt x="30" y="37"/>
                      <a:pt x="21" y="46"/>
                    </a:cubicBezTo>
                    <a:cubicBezTo>
                      <a:pt x="16" y="51"/>
                      <a:pt x="14" y="58"/>
                      <a:pt x="18" y="65"/>
                    </a:cubicBezTo>
                    <a:cubicBezTo>
                      <a:pt x="19" y="67"/>
                      <a:pt x="21" y="69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2"/>
                      <a:pt x="24" y="72"/>
                      <a:pt x="24" y="72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1" name="Freeform 13"/>
              <p:cNvSpPr>
                <a:spLocks/>
              </p:cNvSpPr>
              <p:nvPr/>
            </p:nvSpPr>
            <p:spPr bwMode="auto">
              <a:xfrm>
                <a:off x="3686" y="2117"/>
                <a:ext cx="212" cy="196"/>
              </a:xfrm>
              <a:custGeom>
                <a:avLst/>
                <a:gdLst>
                  <a:gd name="T0" fmla="*/ 374 w 89"/>
                  <a:gd name="T1" fmla="*/ 57 h 82"/>
                  <a:gd name="T2" fmla="*/ 431 w 89"/>
                  <a:gd name="T3" fmla="*/ 0 h 82"/>
                  <a:gd name="T4" fmla="*/ 448 w 89"/>
                  <a:gd name="T5" fmla="*/ 17 h 82"/>
                  <a:gd name="T6" fmla="*/ 493 w 89"/>
                  <a:gd name="T7" fmla="*/ 108 h 82"/>
                  <a:gd name="T8" fmla="*/ 448 w 89"/>
                  <a:gd name="T9" fmla="*/ 263 h 82"/>
                  <a:gd name="T10" fmla="*/ 295 w 89"/>
                  <a:gd name="T11" fmla="*/ 411 h 82"/>
                  <a:gd name="T12" fmla="*/ 210 w 89"/>
                  <a:gd name="T13" fmla="*/ 457 h 82"/>
                  <a:gd name="T14" fmla="*/ 57 w 89"/>
                  <a:gd name="T15" fmla="*/ 411 h 82"/>
                  <a:gd name="T16" fmla="*/ 12 w 89"/>
                  <a:gd name="T17" fmla="*/ 320 h 82"/>
                  <a:gd name="T18" fmla="*/ 57 w 89"/>
                  <a:gd name="T19" fmla="*/ 172 h 82"/>
                  <a:gd name="T20" fmla="*/ 160 w 89"/>
                  <a:gd name="T21" fmla="*/ 62 h 82"/>
                  <a:gd name="T22" fmla="*/ 160 w 89"/>
                  <a:gd name="T23" fmla="*/ 62 h 82"/>
                  <a:gd name="T24" fmla="*/ 164 w 89"/>
                  <a:gd name="T25" fmla="*/ 86 h 82"/>
                  <a:gd name="T26" fmla="*/ 176 w 89"/>
                  <a:gd name="T27" fmla="*/ 155 h 82"/>
                  <a:gd name="T28" fmla="*/ 176 w 89"/>
                  <a:gd name="T29" fmla="*/ 160 h 82"/>
                  <a:gd name="T30" fmla="*/ 114 w 89"/>
                  <a:gd name="T31" fmla="*/ 222 h 82"/>
                  <a:gd name="T32" fmla="*/ 86 w 89"/>
                  <a:gd name="T33" fmla="*/ 292 h 82"/>
                  <a:gd name="T34" fmla="*/ 114 w 89"/>
                  <a:gd name="T35" fmla="*/ 361 h 82"/>
                  <a:gd name="T36" fmla="*/ 188 w 89"/>
                  <a:gd name="T37" fmla="*/ 382 h 82"/>
                  <a:gd name="T38" fmla="*/ 243 w 89"/>
                  <a:gd name="T39" fmla="*/ 354 h 82"/>
                  <a:gd name="T40" fmla="*/ 391 w 89"/>
                  <a:gd name="T41" fmla="*/ 206 h 82"/>
                  <a:gd name="T42" fmla="*/ 419 w 89"/>
                  <a:gd name="T43" fmla="*/ 131 h 82"/>
                  <a:gd name="T44" fmla="*/ 391 w 89"/>
                  <a:gd name="T45" fmla="*/ 69 h 82"/>
                  <a:gd name="T46" fmla="*/ 374 w 89"/>
                  <a:gd name="T47" fmla="*/ 57 h 8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"/>
                  <a:gd name="T73" fmla="*/ 0 h 82"/>
                  <a:gd name="T74" fmla="*/ 89 w 89"/>
                  <a:gd name="T75" fmla="*/ 82 h 8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" h="82">
                    <a:moveTo>
                      <a:pt x="66" y="10"/>
                    </a:moveTo>
                    <a:cubicBezTo>
                      <a:pt x="69" y="7"/>
                      <a:pt x="72" y="4"/>
                      <a:pt x="76" y="0"/>
                    </a:cubicBezTo>
                    <a:cubicBezTo>
                      <a:pt x="77" y="1"/>
                      <a:pt x="78" y="2"/>
                      <a:pt x="79" y="3"/>
                    </a:cubicBezTo>
                    <a:cubicBezTo>
                      <a:pt x="83" y="7"/>
                      <a:pt x="86" y="13"/>
                      <a:pt x="87" y="19"/>
                    </a:cubicBezTo>
                    <a:cubicBezTo>
                      <a:pt x="89" y="29"/>
                      <a:pt x="86" y="38"/>
                      <a:pt x="79" y="46"/>
                    </a:cubicBezTo>
                    <a:cubicBezTo>
                      <a:pt x="70" y="54"/>
                      <a:pt x="61" y="63"/>
                      <a:pt x="52" y="72"/>
                    </a:cubicBezTo>
                    <a:cubicBezTo>
                      <a:pt x="48" y="76"/>
                      <a:pt x="43" y="79"/>
                      <a:pt x="37" y="80"/>
                    </a:cubicBezTo>
                    <a:cubicBezTo>
                      <a:pt x="26" y="82"/>
                      <a:pt x="17" y="79"/>
                      <a:pt x="10" y="72"/>
                    </a:cubicBezTo>
                    <a:cubicBezTo>
                      <a:pt x="5" y="67"/>
                      <a:pt x="3" y="62"/>
                      <a:pt x="2" y="56"/>
                    </a:cubicBezTo>
                    <a:cubicBezTo>
                      <a:pt x="0" y="46"/>
                      <a:pt x="2" y="37"/>
                      <a:pt x="10" y="30"/>
                    </a:cubicBezTo>
                    <a:cubicBezTo>
                      <a:pt x="16" y="24"/>
                      <a:pt x="22" y="18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2"/>
                      <a:pt x="29" y="13"/>
                      <a:pt x="29" y="15"/>
                    </a:cubicBezTo>
                    <a:cubicBezTo>
                      <a:pt x="29" y="19"/>
                      <a:pt x="30" y="23"/>
                      <a:pt x="31" y="27"/>
                    </a:cubicBezTo>
                    <a:cubicBezTo>
                      <a:pt x="31" y="27"/>
                      <a:pt x="31" y="27"/>
                      <a:pt x="31" y="28"/>
                    </a:cubicBezTo>
                    <a:cubicBezTo>
                      <a:pt x="27" y="32"/>
                      <a:pt x="23" y="35"/>
                      <a:pt x="20" y="39"/>
                    </a:cubicBezTo>
                    <a:cubicBezTo>
                      <a:pt x="16" y="42"/>
                      <a:pt x="15" y="46"/>
                      <a:pt x="15" y="51"/>
                    </a:cubicBezTo>
                    <a:cubicBezTo>
                      <a:pt x="15" y="55"/>
                      <a:pt x="17" y="59"/>
                      <a:pt x="20" y="63"/>
                    </a:cubicBezTo>
                    <a:cubicBezTo>
                      <a:pt x="24" y="66"/>
                      <a:pt x="28" y="68"/>
                      <a:pt x="33" y="67"/>
                    </a:cubicBezTo>
                    <a:cubicBezTo>
                      <a:pt x="37" y="67"/>
                      <a:pt x="40" y="65"/>
                      <a:pt x="43" y="62"/>
                    </a:cubicBezTo>
                    <a:cubicBezTo>
                      <a:pt x="52" y="54"/>
                      <a:pt x="61" y="45"/>
                      <a:pt x="69" y="36"/>
                    </a:cubicBezTo>
                    <a:cubicBezTo>
                      <a:pt x="73" y="32"/>
                      <a:pt x="75" y="28"/>
                      <a:pt x="74" y="23"/>
                    </a:cubicBezTo>
                    <a:cubicBezTo>
                      <a:pt x="74" y="19"/>
                      <a:pt x="72" y="15"/>
                      <a:pt x="69" y="12"/>
                    </a:cubicBezTo>
                    <a:cubicBezTo>
                      <a:pt x="68" y="12"/>
                      <a:pt x="67" y="11"/>
                      <a:pt x="66" y="1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3" name="Group 10"/>
            <p:cNvGrpSpPr>
              <a:grpSpLocks noChangeAspect="1"/>
            </p:cNvGrpSpPr>
            <p:nvPr/>
          </p:nvGrpSpPr>
          <p:grpSpPr bwMode="auto">
            <a:xfrm>
              <a:off x="2449589" y="2840100"/>
              <a:ext cx="473074" cy="473074"/>
              <a:chOff x="3557" y="1878"/>
              <a:chExt cx="564" cy="564"/>
            </a:xfrm>
          </p:grpSpPr>
          <p:sp>
            <p:nvSpPr>
              <p:cNvPr id="89" name="Oval 11"/>
              <p:cNvSpPr>
                <a:spLocks noChangeArrowheads="1"/>
              </p:cNvSpPr>
              <p:nvPr/>
            </p:nvSpPr>
            <p:spPr bwMode="auto">
              <a:xfrm>
                <a:off x="3560" y="1873"/>
                <a:ext cx="561" cy="571"/>
              </a:xfrm>
              <a:prstGeom prst="ellipse">
                <a:avLst/>
              </a:pr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497" name="Freeform 12"/>
              <p:cNvSpPr>
                <a:spLocks/>
              </p:cNvSpPr>
              <p:nvPr/>
            </p:nvSpPr>
            <p:spPr bwMode="auto">
              <a:xfrm>
                <a:off x="3777" y="2007"/>
                <a:ext cx="215" cy="196"/>
              </a:xfrm>
              <a:custGeom>
                <a:avLst/>
                <a:gdLst>
                  <a:gd name="T0" fmla="*/ 136 w 90"/>
                  <a:gd name="T1" fmla="*/ 411 h 82"/>
                  <a:gd name="T2" fmla="*/ 79 w 90"/>
                  <a:gd name="T3" fmla="*/ 468 h 82"/>
                  <a:gd name="T4" fmla="*/ 74 w 90"/>
                  <a:gd name="T5" fmla="*/ 464 h 82"/>
                  <a:gd name="T6" fmla="*/ 17 w 90"/>
                  <a:gd name="T7" fmla="*/ 378 h 82"/>
                  <a:gd name="T8" fmla="*/ 62 w 90"/>
                  <a:gd name="T9" fmla="*/ 206 h 82"/>
                  <a:gd name="T10" fmla="*/ 217 w 90"/>
                  <a:gd name="T11" fmla="*/ 57 h 82"/>
                  <a:gd name="T12" fmla="*/ 303 w 90"/>
                  <a:gd name="T13" fmla="*/ 12 h 82"/>
                  <a:gd name="T14" fmla="*/ 456 w 90"/>
                  <a:gd name="T15" fmla="*/ 57 h 82"/>
                  <a:gd name="T16" fmla="*/ 502 w 90"/>
                  <a:gd name="T17" fmla="*/ 148 h 82"/>
                  <a:gd name="T18" fmla="*/ 456 w 90"/>
                  <a:gd name="T19" fmla="*/ 296 h 82"/>
                  <a:gd name="T20" fmla="*/ 354 w 90"/>
                  <a:gd name="T21" fmla="*/ 406 h 82"/>
                  <a:gd name="T22" fmla="*/ 354 w 90"/>
                  <a:gd name="T23" fmla="*/ 406 h 82"/>
                  <a:gd name="T24" fmla="*/ 349 w 90"/>
                  <a:gd name="T25" fmla="*/ 399 h 82"/>
                  <a:gd name="T26" fmla="*/ 337 w 90"/>
                  <a:gd name="T27" fmla="*/ 313 h 82"/>
                  <a:gd name="T28" fmla="*/ 337 w 90"/>
                  <a:gd name="T29" fmla="*/ 308 h 82"/>
                  <a:gd name="T30" fmla="*/ 399 w 90"/>
                  <a:gd name="T31" fmla="*/ 246 h 82"/>
                  <a:gd name="T32" fmla="*/ 428 w 90"/>
                  <a:gd name="T33" fmla="*/ 189 h 82"/>
                  <a:gd name="T34" fmla="*/ 406 w 90"/>
                  <a:gd name="T35" fmla="*/ 115 h 82"/>
                  <a:gd name="T36" fmla="*/ 303 w 90"/>
                  <a:gd name="T37" fmla="*/ 91 h 82"/>
                  <a:gd name="T38" fmla="*/ 268 w 90"/>
                  <a:gd name="T39" fmla="*/ 115 h 82"/>
                  <a:gd name="T40" fmla="*/ 119 w 90"/>
                  <a:gd name="T41" fmla="*/ 263 h 82"/>
                  <a:gd name="T42" fmla="*/ 103 w 90"/>
                  <a:gd name="T43" fmla="*/ 370 h 82"/>
                  <a:gd name="T44" fmla="*/ 131 w 90"/>
                  <a:gd name="T45" fmla="*/ 406 h 82"/>
                  <a:gd name="T46" fmla="*/ 136 w 90"/>
                  <a:gd name="T47" fmla="*/ 411 h 82"/>
                  <a:gd name="T48" fmla="*/ 136 w 90"/>
                  <a:gd name="T49" fmla="*/ 411 h 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0"/>
                  <a:gd name="T76" fmla="*/ 0 h 82"/>
                  <a:gd name="T77" fmla="*/ 90 w 90"/>
                  <a:gd name="T78" fmla="*/ 82 h 8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0" h="82">
                    <a:moveTo>
                      <a:pt x="24" y="72"/>
                    </a:moveTo>
                    <a:cubicBezTo>
                      <a:pt x="21" y="75"/>
                      <a:pt x="18" y="78"/>
                      <a:pt x="14" y="82"/>
                    </a:cubicBezTo>
                    <a:cubicBezTo>
                      <a:pt x="14" y="81"/>
                      <a:pt x="14" y="81"/>
                      <a:pt x="13" y="81"/>
                    </a:cubicBezTo>
                    <a:cubicBezTo>
                      <a:pt x="9" y="77"/>
                      <a:pt x="5" y="72"/>
                      <a:pt x="3" y="66"/>
                    </a:cubicBezTo>
                    <a:cubicBezTo>
                      <a:pt x="0" y="55"/>
                      <a:pt x="3" y="45"/>
                      <a:pt x="11" y="36"/>
                    </a:cubicBezTo>
                    <a:cubicBezTo>
                      <a:pt x="20" y="28"/>
                      <a:pt x="29" y="19"/>
                      <a:pt x="38" y="10"/>
                    </a:cubicBezTo>
                    <a:cubicBezTo>
                      <a:pt x="42" y="6"/>
                      <a:pt x="47" y="3"/>
                      <a:pt x="53" y="2"/>
                    </a:cubicBezTo>
                    <a:cubicBezTo>
                      <a:pt x="64" y="0"/>
                      <a:pt x="73" y="3"/>
                      <a:pt x="80" y="10"/>
                    </a:cubicBezTo>
                    <a:cubicBezTo>
                      <a:pt x="85" y="15"/>
                      <a:pt x="87" y="20"/>
                      <a:pt x="88" y="26"/>
                    </a:cubicBezTo>
                    <a:cubicBezTo>
                      <a:pt x="90" y="36"/>
                      <a:pt x="88" y="45"/>
                      <a:pt x="80" y="52"/>
                    </a:cubicBezTo>
                    <a:cubicBezTo>
                      <a:pt x="74" y="58"/>
                      <a:pt x="68" y="65"/>
                      <a:pt x="62" y="71"/>
                    </a:cubicBezTo>
                    <a:cubicBezTo>
                      <a:pt x="62" y="71"/>
                      <a:pt x="62" y="71"/>
                      <a:pt x="62" y="71"/>
                    </a:cubicBezTo>
                    <a:cubicBezTo>
                      <a:pt x="62" y="71"/>
                      <a:pt x="61" y="71"/>
                      <a:pt x="61" y="70"/>
                    </a:cubicBezTo>
                    <a:cubicBezTo>
                      <a:pt x="62" y="65"/>
                      <a:pt x="61" y="60"/>
                      <a:pt x="59" y="55"/>
                    </a:cubicBezTo>
                    <a:cubicBezTo>
                      <a:pt x="58" y="55"/>
                      <a:pt x="59" y="55"/>
                      <a:pt x="59" y="54"/>
                    </a:cubicBezTo>
                    <a:cubicBezTo>
                      <a:pt x="63" y="51"/>
                      <a:pt x="67" y="47"/>
                      <a:pt x="70" y="43"/>
                    </a:cubicBezTo>
                    <a:cubicBezTo>
                      <a:pt x="73" y="40"/>
                      <a:pt x="75" y="37"/>
                      <a:pt x="75" y="33"/>
                    </a:cubicBezTo>
                    <a:cubicBezTo>
                      <a:pt x="76" y="28"/>
                      <a:pt x="74" y="23"/>
                      <a:pt x="71" y="20"/>
                    </a:cubicBezTo>
                    <a:cubicBezTo>
                      <a:pt x="66" y="15"/>
                      <a:pt x="60" y="13"/>
                      <a:pt x="53" y="16"/>
                    </a:cubicBezTo>
                    <a:cubicBezTo>
                      <a:pt x="51" y="17"/>
                      <a:pt x="49" y="18"/>
                      <a:pt x="47" y="20"/>
                    </a:cubicBezTo>
                    <a:cubicBezTo>
                      <a:pt x="38" y="28"/>
                      <a:pt x="30" y="37"/>
                      <a:pt x="21" y="46"/>
                    </a:cubicBezTo>
                    <a:cubicBezTo>
                      <a:pt x="16" y="51"/>
                      <a:pt x="14" y="58"/>
                      <a:pt x="18" y="65"/>
                    </a:cubicBezTo>
                    <a:cubicBezTo>
                      <a:pt x="19" y="67"/>
                      <a:pt x="21" y="69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2"/>
                      <a:pt x="24" y="72"/>
                      <a:pt x="24" y="72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8" name="Freeform 13"/>
              <p:cNvSpPr>
                <a:spLocks/>
              </p:cNvSpPr>
              <p:nvPr/>
            </p:nvSpPr>
            <p:spPr bwMode="auto">
              <a:xfrm>
                <a:off x="3686" y="2117"/>
                <a:ext cx="212" cy="196"/>
              </a:xfrm>
              <a:custGeom>
                <a:avLst/>
                <a:gdLst>
                  <a:gd name="T0" fmla="*/ 374 w 89"/>
                  <a:gd name="T1" fmla="*/ 57 h 82"/>
                  <a:gd name="T2" fmla="*/ 431 w 89"/>
                  <a:gd name="T3" fmla="*/ 0 h 82"/>
                  <a:gd name="T4" fmla="*/ 448 w 89"/>
                  <a:gd name="T5" fmla="*/ 17 h 82"/>
                  <a:gd name="T6" fmla="*/ 493 w 89"/>
                  <a:gd name="T7" fmla="*/ 108 h 82"/>
                  <a:gd name="T8" fmla="*/ 448 w 89"/>
                  <a:gd name="T9" fmla="*/ 263 h 82"/>
                  <a:gd name="T10" fmla="*/ 295 w 89"/>
                  <a:gd name="T11" fmla="*/ 411 h 82"/>
                  <a:gd name="T12" fmla="*/ 210 w 89"/>
                  <a:gd name="T13" fmla="*/ 457 h 82"/>
                  <a:gd name="T14" fmla="*/ 57 w 89"/>
                  <a:gd name="T15" fmla="*/ 411 h 82"/>
                  <a:gd name="T16" fmla="*/ 12 w 89"/>
                  <a:gd name="T17" fmla="*/ 320 h 82"/>
                  <a:gd name="T18" fmla="*/ 57 w 89"/>
                  <a:gd name="T19" fmla="*/ 172 h 82"/>
                  <a:gd name="T20" fmla="*/ 160 w 89"/>
                  <a:gd name="T21" fmla="*/ 62 h 82"/>
                  <a:gd name="T22" fmla="*/ 160 w 89"/>
                  <a:gd name="T23" fmla="*/ 62 h 82"/>
                  <a:gd name="T24" fmla="*/ 164 w 89"/>
                  <a:gd name="T25" fmla="*/ 86 h 82"/>
                  <a:gd name="T26" fmla="*/ 176 w 89"/>
                  <a:gd name="T27" fmla="*/ 155 h 82"/>
                  <a:gd name="T28" fmla="*/ 176 w 89"/>
                  <a:gd name="T29" fmla="*/ 160 h 82"/>
                  <a:gd name="T30" fmla="*/ 114 w 89"/>
                  <a:gd name="T31" fmla="*/ 222 h 82"/>
                  <a:gd name="T32" fmla="*/ 86 w 89"/>
                  <a:gd name="T33" fmla="*/ 292 h 82"/>
                  <a:gd name="T34" fmla="*/ 114 w 89"/>
                  <a:gd name="T35" fmla="*/ 361 h 82"/>
                  <a:gd name="T36" fmla="*/ 188 w 89"/>
                  <a:gd name="T37" fmla="*/ 382 h 82"/>
                  <a:gd name="T38" fmla="*/ 243 w 89"/>
                  <a:gd name="T39" fmla="*/ 354 h 82"/>
                  <a:gd name="T40" fmla="*/ 391 w 89"/>
                  <a:gd name="T41" fmla="*/ 206 h 82"/>
                  <a:gd name="T42" fmla="*/ 419 w 89"/>
                  <a:gd name="T43" fmla="*/ 131 h 82"/>
                  <a:gd name="T44" fmla="*/ 391 w 89"/>
                  <a:gd name="T45" fmla="*/ 69 h 82"/>
                  <a:gd name="T46" fmla="*/ 374 w 89"/>
                  <a:gd name="T47" fmla="*/ 57 h 8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"/>
                  <a:gd name="T73" fmla="*/ 0 h 82"/>
                  <a:gd name="T74" fmla="*/ 89 w 89"/>
                  <a:gd name="T75" fmla="*/ 82 h 8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" h="82">
                    <a:moveTo>
                      <a:pt x="66" y="10"/>
                    </a:moveTo>
                    <a:cubicBezTo>
                      <a:pt x="69" y="7"/>
                      <a:pt x="72" y="4"/>
                      <a:pt x="76" y="0"/>
                    </a:cubicBezTo>
                    <a:cubicBezTo>
                      <a:pt x="77" y="1"/>
                      <a:pt x="78" y="2"/>
                      <a:pt x="79" y="3"/>
                    </a:cubicBezTo>
                    <a:cubicBezTo>
                      <a:pt x="83" y="7"/>
                      <a:pt x="86" y="13"/>
                      <a:pt x="87" y="19"/>
                    </a:cubicBezTo>
                    <a:cubicBezTo>
                      <a:pt x="89" y="29"/>
                      <a:pt x="86" y="38"/>
                      <a:pt x="79" y="46"/>
                    </a:cubicBezTo>
                    <a:cubicBezTo>
                      <a:pt x="70" y="54"/>
                      <a:pt x="61" y="63"/>
                      <a:pt x="52" y="72"/>
                    </a:cubicBezTo>
                    <a:cubicBezTo>
                      <a:pt x="48" y="76"/>
                      <a:pt x="43" y="79"/>
                      <a:pt x="37" y="80"/>
                    </a:cubicBezTo>
                    <a:cubicBezTo>
                      <a:pt x="26" y="82"/>
                      <a:pt x="17" y="79"/>
                      <a:pt x="10" y="72"/>
                    </a:cubicBezTo>
                    <a:cubicBezTo>
                      <a:pt x="5" y="67"/>
                      <a:pt x="3" y="62"/>
                      <a:pt x="2" y="56"/>
                    </a:cubicBezTo>
                    <a:cubicBezTo>
                      <a:pt x="0" y="46"/>
                      <a:pt x="2" y="37"/>
                      <a:pt x="10" y="30"/>
                    </a:cubicBezTo>
                    <a:cubicBezTo>
                      <a:pt x="16" y="24"/>
                      <a:pt x="22" y="18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2"/>
                      <a:pt x="29" y="13"/>
                      <a:pt x="29" y="15"/>
                    </a:cubicBezTo>
                    <a:cubicBezTo>
                      <a:pt x="29" y="19"/>
                      <a:pt x="30" y="23"/>
                      <a:pt x="31" y="27"/>
                    </a:cubicBezTo>
                    <a:cubicBezTo>
                      <a:pt x="31" y="27"/>
                      <a:pt x="31" y="27"/>
                      <a:pt x="31" y="28"/>
                    </a:cubicBezTo>
                    <a:cubicBezTo>
                      <a:pt x="27" y="32"/>
                      <a:pt x="23" y="35"/>
                      <a:pt x="20" y="39"/>
                    </a:cubicBezTo>
                    <a:cubicBezTo>
                      <a:pt x="16" y="42"/>
                      <a:pt x="15" y="46"/>
                      <a:pt x="15" y="51"/>
                    </a:cubicBezTo>
                    <a:cubicBezTo>
                      <a:pt x="15" y="55"/>
                      <a:pt x="17" y="59"/>
                      <a:pt x="20" y="63"/>
                    </a:cubicBezTo>
                    <a:cubicBezTo>
                      <a:pt x="24" y="66"/>
                      <a:pt x="28" y="68"/>
                      <a:pt x="33" y="67"/>
                    </a:cubicBezTo>
                    <a:cubicBezTo>
                      <a:pt x="37" y="67"/>
                      <a:pt x="40" y="65"/>
                      <a:pt x="43" y="62"/>
                    </a:cubicBezTo>
                    <a:cubicBezTo>
                      <a:pt x="52" y="54"/>
                      <a:pt x="61" y="45"/>
                      <a:pt x="69" y="36"/>
                    </a:cubicBezTo>
                    <a:cubicBezTo>
                      <a:pt x="73" y="32"/>
                      <a:pt x="75" y="28"/>
                      <a:pt x="74" y="23"/>
                    </a:cubicBezTo>
                    <a:cubicBezTo>
                      <a:pt x="74" y="19"/>
                      <a:pt x="72" y="15"/>
                      <a:pt x="69" y="12"/>
                    </a:cubicBezTo>
                    <a:cubicBezTo>
                      <a:pt x="68" y="12"/>
                      <a:pt x="67" y="11"/>
                      <a:pt x="66" y="1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4" name="Group 10"/>
            <p:cNvGrpSpPr>
              <a:grpSpLocks noChangeAspect="1"/>
            </p:cNvGrpSpPr>
            <p:nvPr/>
          </p:nvGrpSpPr>
          <p:grpSpPr bwMode="auto">
            <a:xfrm>
              <a:off x="4671141" y="2840100"/>
              <a:ext cx="473074" cy="473074"/>
              <a:chOff x="3557" y="1878"/>
              <a:chExt cx="564" cy="564"/>
            </a:xfrm>
          </p:grpSpPr>
          <p:sp>
            <p:nvSpPr>
              <p:cNvPr id="86" name="Oval 11"/>
              <p:cNvSpPr>
                <a:spLocks noChangeArrowheads="1"/>
              </p:cNvSpPr>
              <p:nvPr/>
            </p:nvSpPr>
            <p:spPr bwMode="auto">
              <a:xfrm>
                <a:off x="3557" y="1873"/>
                <a:ext cx="561" cy="571"/>
              </a:xfrm>
              <a:prstGeom prst="ellipse">
                <a:avLst/>
              </a:pr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494" name="Freeform 12"/>
              <p:cNvSpPr>
                <a:spLocks/>
              </p:cNvSpPr>
              <p:nvPr/>
            </p:nvSpPr>
            <p:spPr bwMode="auto">
              <a:xfrm>
                <a:off x="3777" y="2007"/>
                <a:ext cx="215" cy="196"/>
              </a:xfrm>
              <a:custGeom>
                <a:avLst/>
                <a:gdLst>
                  <a:gd name="T0" fmla="*/ 136 w 90"/>
                  <a:gd name="T1" fmla="*/ 411 h 82"/>
                  <a:gd name="T2" fmla="*/ 79 w 90"/>
                  <a:gd name="T3" fmla="*/ 468 h 82"/>
                  <a:gd name="T4" fmla="*/ 74 w 90"/>
                  <a:gd name="T5" fmla="*/ 464 h 82"/>
                  <a:gd name="T6" fmla="*/ 17 w 90"/>
                  <a:gd name="T7" fmla="*/ 378 h 82"/>
                  <a:gd name="T8" fmla="*/ 62 w 90"/>
                  <a:gd name="T9" fmla="*/ 206 h 82"/>
                  <a:gd name="T10" fmla="*/ 217 w 90"/>
                  <a:gd name="T11" fmla="*/ 57 h 82"/>
                  <a:gd name="T12" fmla="*/ 303 w 90"/>
                  <a:gd name="T13" fmla="*/ 12 h 82"/>
                  <a:gd name="T14" fmla="*/ 456 w 90"/>
                  <a:gd name="T15" fmla="*/ 57 h 82"/>
                  <a:gd name="T16" fmla="*/ 502 w 90"/>
                  <a:gd name="T17" fmla="*/ 148 h 82"/>
                  <a:gd name="T18" fmla="*/ 456 w 90"/>
                  <a:gd name="T19" fmla="*/ 296 h 82"/>
                  <a:gd name="T20" fmla="*/ 354 w 90"/>
                  <a:gd name="T21" fmla="*/ 406 h 82"/>
                  <a:gd name="T22" fmla="*/ 354 w 90"/>
                  <a:gd name="T23" fmla="*/ 406 h 82"/>
                  <a:gd name="T24" fmla="*/ 349 w 90"/>
                  <a:gd name="T25" fmla="*/ 399 h 82"/>
                  <a:gd name="T26" fmla="*/ 337 w 90"/>
                  <a:gd name="T27" fmla="*/ 313 h 82"/>
                  <a:gd name="T28" fmla="*/ 337 w 90"/>
                  <a:gd name="T29" fmla="*/ 308 h 82"/>
                  <a:gd name="T30" fmla="*/ 399 w 90"/>
                  <a:gd name="T31" fmla="*/ 246 h 82"/>
                  <a:gd name="T32" fmla="*/ 428 w 90"/>
                  <a:gd name="T33" fmla="*/ 189 h 82"/>
                  <a:gd name="T34" fmla="*/ 406 w 90"/>
                  <a:gd name="T35" fmla="*/ 115 h 82"/>
                  <a:gd name="T36" fmla="*/ 303 w 90"/>
                  <a:gd name="T37" fmla="*/ 91 h 82"/>
                  <a:gd name="T38" fmla="*/ 268 w 90"/>
                  <a:gd name="T39" fmla="*/ 115 h 82"/>
                  <a:gd name="T40" fmla="*/ 119 w 90"/>
                  <a:gd name="T41" fmla="*/ 263 h 82"/>
                  <a:gd name="T42" fmla="*/ 103 w 90"/>
                  <a:gd name="T43" fmla="*/ 370 h 82"/>
                  <a:gd name="T44" fmla="*/ 131 w 90"/>
                  <a:gd name="T45" fmla="*/ 406 h 82"/>
                  <a:gd name="T46" fmla="*/ 136 w 90"/>
                  <a:gd name="T47" fmla="*/ 411 h 82"/>
                  <a:gd name="T48" fmla="*/ 136 w 90"/>
                  <a:gd name="T49" fmla="*/ 411 h 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0"/>
                  <a:gd name="T76" fmla="*/ 0 h 82"/>
                  <a:gd name="T77" fmla="*/ 90 w 90"/>
                  <a:gd name="T78" fmla="*/ 82 h 8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0" h="82">
                    <a:moveTo>
                      <a:pt x="24" y="72"/>
                    </a:moveTo>
                    <a:cubicBezTo>
                      <a:pt x="21" y="75"/>
                      <a:pt x="18" y="78"/>
                      <a:pt x="14" y="82"/>
                    </a:cubicBezTo>
                    <a:cubicBezTo>
                      <a:pt x="14" y="81"/>
                      <a:pt x="14" y="81"/>
                      <a:pt x="13" y="81"/>
                    </a:cubicBezTo>
                    <a:cubicBezTo>
                      <a:pt x="9" y="77"/>
                      <a:pt x="5" y="72"/>
                      <a:pt x="3" y="66"/>
                    </a:cubicBezTo>
                    <a:cubicBezTo>
                      <a:pt x="0" y="55"/>
                      <a:pt x="3" y="45"/>
                      <a:pt x="11" y="36"/>
                    </a:cubicBezTo>
                    <a:cubicBezTo>
                      <a:pt x="20" y="28"/>
                      <a:pt x="29" y="19"/>
                      <a:pt x="38" y="10"/>
                    </a:cubicBezTo>
                    <a:cubicBezTo>
                      <a:pt x="42" y="6"/>
                      <a:pt x="47" y="3"/>
                      <a:pt x="53" y="2"/>
                    </a:cubicBezTo>
                    <a:cubicBezTo>
                      <a:pt x="64" y="0"/>
                      <a:pt x="73" y="3"/>
                      <a:pt x="80" y="10"/>
                    </a:cubicBezTo>
                    <a:cubicBezTo>
                      <a:pt x="85" y="15"/>
                      <a:pt x="87" y="20"/>
                      <a:pt x="88" y="26"/>
                    </a:cubicBezTo>
                    <a:cubicBezTo>
                      <a:pt x="90" y="36"/>
                      <a:pt x="88" y="45"/>
                      <a:pt x="80" y="52"/>
                    </a:cubicBezTo>
                    <a:cubicBezTo>
                      <a:pt x="74" y="58"/>
                      <a:pt x="68" y="65"/>
                      <a:pt x="62" y="71"/>
                    </a:cubicBezTo>
                    <a:cubicBezTo>
                      <a:pt x="62" y="71"/>
                      <a:pt x="62" y="71"/>
                      <a:pt x="62" y="71"/>
                    </a:cubicBezTo>
                    <a:cubicBezTo>
                      <a:pt x="62" y="71"/>
                      <a:pt x="61" y="71"/>
                      <a:pt x="61" y="70"/>
                    </a:cubicBezTo>
                    <a:cubicBezTo>
                      <a:pt x="62" y="65"/>
                      <a:pt x="61" y="60"/>
                      <a:pt x="59" y="55"/>
                    </a:cubicBezTo>
                    <a:cubicBezTo>
                      <a:pt x="58" y="55"/>
                      <a:pt x="59" y="55"/>
                      <a:pt x="59" y="54"/>
                    </a:cubicBezTo>
                    <a:cubicBezTo>
                      <a:pt x="63" y="51"/>
                      <a:pt x="67" y="47"/>
                      <a:pt x="70" y="43"/>
                    </a:cubicBezTo>
                    <a:cubicBezTo>
                      <a:pt x="73" y="40"/>
                      <a:pt x="75" y="37"/>
                      <a:pt x="75" y="33"/>
                    </a:cubicBezTo>
                    <a:cubicBezTo>
                      <a:pt x="76" y="28"/>
                      <a:pt x="74" y="23"/>
                      <a:pt x="71" y="20"/>
                    </a:cubicBezTo>
                    <a:cubicBezTo>
                      <a:pt x="66" y="15"/>
                      <a:pt x="60" y="13"/>
                      <a:pt x="53" y="16"/>
                    </a:cubicBezTo>
                    <a:cubicBezTo>
                      <a:pt x="51" y="17"/>
                      <a:pt x="49" y="18"/>
                      <a:pt x="47" y="20"/>
                    </a:cubicBezTo>
                    <a:cubicBezTo>
                      <a:pt x="38" y="28"/>
                      <a:pt x="30" y="37"/>
                      <a:pt x="21" y="46"/>
                    </a:cubicBezTo>
                    <a:cubicBezTo>
                      <a:pt x="16" y="51"/>
                      <a:pt x="14" y="58"/>
                      <a:pt x="18" y="65"/>
                    </a:cubicBezTo>
                    <a:cubicBezTo>
                      <a:pt x="19" y="67"/>
                      <a:pt x="21" y="69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2"/>
                      <a:pt x="24" y="72"/>
                      <a:pt x="24" y="72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5" name="Freeform 13"/>
              <p:cNvSpPr>
                <a:spLocks/>
              </p:cNvSpPr>
              <p:nvPr/>
            </p:nvSpPr>
            <p:spPr bwMode="auto">
              <a:xfrm>
                <a:off x="3686" y="2117"/>
                <a:ext cx="212" cy="196"/>
              </a:xfrm>
              <a:custGeom>
                <a:avLst/>
                <a:gdLst>
                  <a:gd name="T0" fmla="*/ 374 w 89"/>
                  <a:gd name="T1" fmla="*/ 57 h 82"/>
                  <a:gd name="T2" fmla="*/ 431 w 89"/>
                  <a:gd name="T3" fmla="*/ 0 h 82"/>
                  <a:gd name="T4" fmla="*/ 448 w 89"/>
                  <a:gd name="T5" fmla="*/ 17 h 82"/>
                  <a:gd name="T6" fmla="*/ 493 w 89"/>
                  <a:gd name="T7" fmla="*/ 108 h 82"/>
                  <a:gd name="T8" fmla="*/ 448 w 89"/>
                  <a:gd name="T9" fmla="*/ 263 h 82"/>
                  <a:gd name="T10" fmla="*/ 295 w 89"/>
                  <a:gd name="T11" fmla="*/ 411 h 82"/>
                  <a:gd name="T12" fmla="*/ 210 w 89"/>
                  <a:gd name="T13" fmla="*/ 457 h 82"/>
                  <a:gd name="T14" fmla="*/ 57 w 89"/>
                  <a:gd name="T15" fmla="*/ 411 h 82"/>
                  <a:gd name="T16" fmla="*/ 12 w 89"/>
                  <a:gd name="T17" fmla="*/ 320 h 82"/>
                  <a:gd name="T18" fmla="*/ 57 w 89"/>
                  <a:gd name="T19" fmla="*/ 172 h 82"/>
                  <a:gd name="T20" fmla="*/ 160 w 89"/>
                  <a:gd name="T21" fmla="*/ 62 h 82"/>
                  <a:gd name="T22" fmla="*/ 160 w 89"/>
                  <a:gd name="T23" fmla="*/ 62 h 82"/>
                  <a:gd name="T24" fmla="*/ 164 w 89"/>
                  <a:gd name="T25" fmla="*/ 86 h 82"/>
                  <a:gd name="T26" fmla="*/ 176 w 89"/>
                  <a:gd name="T27" fmla="*/ 155 h 82"/>
                  <a:gd name="T28" fmla="*/ 176 w 89"/>
                  <a:gd name="T29" fmla="*/ 160 h 82"/>
                  <a:gd name="T30" fmla="*/ 114 w 89"/>
                  <a:gd name="T31" fmla="*/ 222 h 82"/>
                  <a:gd name="T32" fmla="*/ 86 w 89"/>
                  <a:gd name="T33" fmla="*/ 292 h 82"/>
                  <a:gd name="T34" fmla="*/ 114 w 89"/>
                  <a:gd name="T35" fmla="*/ 361 h 82"/>
                  <a:gd name="T36" fmla="*/ 188 w 89"/>
                  <a:gd name="T37" fmla="*/ 382 h 82"/>
                  <a:gd name="T38" fmla="*/ 243 w 89"/>
                  <a:gd name="T39" fmla="*/ 354 h 82"/>
                  <a:gd name="T40" fmla="*/ 391 w 89"/>
                  <a:gd name="T41" fmla="*/ 206 h 82"/>
                  <a:gd name="T42" fmla="*/ 419 w 89"/>
                  <a:gd name="T43" fmla="*/ 131 h 82"/>
                  <a:gd name="T44" fmla="*/ 391 w 89"/>
                  <a:gd name="T45" fmla="*/ 69 h 82"/>
                  <a:gd name="T46" fmla="*/ 374 w 89"/>
                  <a:gd name="T47" fmla="*/ 57 h 8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"/>
                  <a:gd name="T73" fmla="*/ 0 h 82"/>
                  <a:gd name="T74" fmla="*/ 89 w 89"/>
                  <a:gd name="T75" fmla="*/ 82 h 8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" h="82">
                    <a:moveTo>
                      <a:pt x="66" y="10"/>
                    </a:moveTo>
                    <a:cubicBezTo>
                      <a:pt x="69" y="7"/>
                      <a:pt x="72" y="4"/>
                      <a:pt x="76" y="0"/>
                    </a:cubicBezTo>
                    <a:cubicBezTo>
                      <a:pt x="77" y="1"/>
                      <a:pt x="78" y="2"/>
                      <a:pt x="79" y="3"/>
                    </a:cubicBezTo>
                    <a:cubicBezTo>
                      <a:pt x="83" y="7"/>
                      <a:pt x="86" y="13"/>
                      <a:pt x="87" y="19"/>
                    </a:cubicBezTo>
                    <a:cubicBezTo>
                      <a:pt x="89" y="29"/>
                      <a:pt x="86" y="38"/>
                      <a:pt x="79" y="46"/>
                    </a:cubicBezTo>
                    <a:cubicBezTo>
                      <a:pt x="70" y="54"/>
                      <a:pt x="61" y="63"/>
                      <a:pt x="52" y="72"/>
                    </a:cubicBezTo>
                    <a:cubicBezTo>
                      <a:pt x="48" y="76"/>
                      <a:pt x="43" y="79"/>
                      <a:pt x="37" y="80"/>
                    </a:cubicBezTo>
                    <a:cubicBezTo>
                      <a:pt x="26" y="82"/>
                      <a:pt x="17" y="79"/>
                      <a:pt x="10" y="72"/>
                    </a:cubicBezTo>
                    <a:cubicBezTo>
                      <a:pt x="5" y="67"/>
                      <a:pt x="3" y="62"/>
                      <a:pt x="2" y="56"/>
                    </a:cubicBezTo>
                    <a:cubicBezTo>
                      <a:pt x="0" y="46"/>
                      <a:pt x="2" y="37"/>
                      <a:pt x="10" y="30"/>
                    </a:cubicBezTo>
                    <a:cubicBezTo>
                      <a:pt x="16" y="24"/>
                      <a:pt x="22" y="18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2"/>
                      <a:pt x="29" y="13"/>
                      <a:pt x="29" y="15"/>
                    </a:cubicBezTo>
                    <a:cubicBezTo>
                      <a:pt x="29" y="19"/>
                      <a:pt x="30" y="23"/>
                      <a:pt x="31" y="27"/>
                    </a:cubicBezTo>
                    <a:cubicBezTo>
                      <a:pt x="31" y="27"/>
                      <a:pt x="31" y="27"/>
                      <a:pt x="31" y="28"/>
                    </a:cubicBezTo>
                    <a:cubicBezTo>
                      <a:pt x="27" y="32"/>
                      <a:pt x="23" y="35"/>
                      <a:pt x="20" y="39"/>
                    </a:cubicBezTo>
                    <a:cubicBezTo>
                      <a:pt x="16" y="42"/>
                      <a:pt x="15" y="46"/>
                      <a:pt x="15" y="51"/>
                    </a:cubicBezTo>
                    <a:cubicBezTo>
                      <a:pt x="15" y="55"/>
                      <a:pt x="17" y="59"/>
                      <a:pt x="20" y="63"/>
                    </a:cubicBezTo>
                    <a:cubicBezTo>
                      <a:pt x="24" y="66"/>
                      <a:pt x="28" y="68"/>
                      <a:pt x="33" y="67"/>
                    </a:cubicBezTo>
                    <a:cubicBezTo>
                      <a:pt x="37" y="67"/>
                      <a:pt x="40" y="65"/>
                      <a:pt x="43" y="62"/>
                    </a:cubicBezTo>
                    <a:cubicBezTo>
                      <a:pt x="52" y="54"/>
                      <a:pt x="61" y="45"/>
                      <a:pt x="69" y="36"/>
                    </a:cubicBezTo>
                    <a:cubicBezTo>
                      <a:pt x="73" y="32"/>
                      <a:pt x="75" y="28"/>
                      <a:pt x="74" y="23"/>
                    </a:cubicBezTo>
                    <a:cubicBezTo>
                      <a:pt x="74" y="19"/>
                      <a:pt x="72" y="15"/>
                      <a:pt x="69" y="12"/>
                    </a:cubicBezTo>
                    <a:cubicBezTo>
                      <a:pt x="68" y="12"/>
                      <a:pt x="67" y="11"/>
                      <a:pt x="66" y="1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5" name="Group 10"/>
            <p:cNvGrpSpPr>
              <a:grpSpLocks noChangeAspect="1"/>
            </p:cNvGrpSpPr>
            <p:nvPr/>
          </p:nvGrpSpPr>
          <p:grpSpPr bwMode="auto">
            <a:xfrm>
              <a:off x="6808788" y="2840100"/>
              <a:ext cx="473074" cy="473074"/>
              <a:chOff x="3557" y="1878"/>
              <a:chExt cx="564" cy="564"/>
            </a:xfrm>
          </p:grpSpPr>
          <p:sp>
            <p:nvSpPr>
              <p:cNvPr id="83" name="Oval 11"/>
              <p:cNvSpPr>
                <a:spLocks noChangeArrowheads="1"/>
              </p:cNvSpPr>
              <p:nvPr/>
            </p:nvSpPr>
            <p:spPr bwMode="auto">
              <a:xfrm>
                <a:off x="3560" y="1873"/>
                <a:ext cx="561" cy="571"/>
              </a:xfrm>
              <a:prstGeom prst="ellipse">
                <a:avLst/>
              </a:pr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491" name="Freeform 12"/>
              <p:cNvSpPr>
                <a:spLocks/>
              </p:cNvSpPr>
              <p:nvPr/>
            </p:nvSpPr>
            <p:spPr bwMode="auto">
              <a:xfrm>
                <a:off x="3777" y="2007"/>
                <a:ext cx="215" cy="196"/>
              </a:xfrm>
              <a:custGeom>
                <a:avLst/>
                <a:gdLst>
                  <a:gd name="T0" fmla="*/ 136 w 90"/>
                  <a:gd name="T1" fmla="*/ 411 h 82"/>
                  <a:gd name="T2" fmla="*/ 79 w 90"/>
                  <a:gd name="T3" fmla="*/ 468 h 82"/>
                  <a:gd name="T4" fmla="*/ 74 w 90"/>
                  <a:gd name="T5" fmla="*/ 464 h 82"/>
                  <a:gd name="T6" fmla="*/ 17 w 90"/>
                  <a:gd name="T7" fmla="*/ 378 h 82"/>
                  <a:gd name="T8" fmla="*/ 62 w 90"/>
                  <a:gd name="T9" fmla="*/ 206 h 82"/>
                  <a:gd name="T10" fmla="*/ 217 w 90"/>
                  <a:gd name="T11" fmla="*/ 57 h 82"/>
                  <a:gd name="T12" fmla="*/ 303 w 90"/>
                  <a:gd name="T13" fmla="*/ 12 h 82"/>
                  <a:gd name="T14" fmla="*/ 456 w 90"/>
                  <a:gd name="T15" fmla="*/ 57 h 82"/>
                  <a:gd name="T16" fmla="*/ 502 w 90"/>
                  <a:gd name="T17" fmla="*/ 148 h 82"/>
                  <a:gd name="T18" fmla="*/ 456 w 90"/>
                  <a:gd name="T19" fmla="*/ 296 h 82"/>
                  <a:gd name="T20" fmla="*/ 354 w 90"/>
                  <a:gd name="T21" fmla="*/ 406 h 82"/>
                  <a:gd name="T22" fmla="*/ 354 w 90"/>
                  <a:gd name="T23" fmla="*/ 406 h 82"/>
                  <a:gd name="T24" fmla="*/ 349 w 90"/>
                  <a:gd name="T25" fmla="*/ 399 h 82"/>
                  <a:gd name="T26" fmla="*/ 337 w 90"/>
                  <a:gd name="T27" fmla="*/ 313 h 82"/>
                  <a:gd name="T28" fmla="*/ 337 w 90"/>
                  <a:gd name="T29" fmla="*/ 308 h 82"/>
                  <a:gd name="T30" fmla="*/ 399 w 90"/>
                  <a:gd name="T31" fmla="*/ 246 h 82"/>
                  <a:gd name="T32" fmla="*/ 428 w 90"/>
                  <a:gd name="T33" fmla="*/ 189 h 82"/>
                  <a:gd name="T34" fmla="*/ 406 w 90"/>
                  <a:gd name="T35" fmla="*/ 115 h 82"/>
                  <a:gd name="T36" fmla="*/ 303 w 90"/>
                  <a:gd name="T37" fmla="*/ 91 h 82"/>
                  <a:gd name="T38" fmla="*/ 268 w 90"/>
                  <a:gd name="T39" fmla="*/ 115 h 82"/>
                  <a:gd name="T40" fmla="*/ 119 w 90"/>
                  <a:gd name="T41" fmla="*/ 263 h 82"/>
                  <a:gd name="T42" fmla="*/ 103 w 90"/>
                  <a:gd name="T43" fmla="*/ 370 h 82"/>
                  <a:gd name="T44" fmla="*/ 131 w 90"/>
                  <a:gd name="T45" fmla="*/ 406 h 82"/>
                  <a:gd name="T46" fmla="*/ 136 w 90"/>
                  <a:gd name="T47" fmla="*/ 411 h 82"/>
                  <a:gd name="T48" fmla="*/ 136 w 90"/>
                  <a:gd name="T49" fmla="*/ 411 h 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0"/>
                  <a:gd name="T76" fmla="*/ 0 h 82"/>
                  <a:gd name="T77" fmla="*/ 90 w 90"/>
                  <a:gd name="T78" fmla="*/ 82 h 8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0" h="82">
                    <a:moveTo>
                      <a:pt x="24" y="72"/>
                    </a:moveTo>
                    <a:cubicBezTo>
                      <a:pt x="21" y="75"/>
                      <a:pt x="18" y="78"/>
                      <a:pt x="14" y="82"/>
                    </a:cubicBezTo>
                    <a:cubicBezTo>
                      <a:pt x="14" y="81"/>
                      <a:pt x="14" y="81"/>
                      <a:pt x="13" y="81"/>
                    </a:cubicBezTo>
                    <a:cubicBezTo>
                      <a:pt x="9" y="77"/>
                      <a:pt x="5" y="72"/>
                      <a:pt x="3" y="66"/>
                    </a:cubicBezTo>
                    <a:cubicBezTo>
                      <a:pt x="0" y="55"/>
                      <a:pt x="3" y="45"/>
                      <a:pt x="11" y="36"/>
                    </a:cubicBezTo>
                    <a:cubicBezTo>
                      <a:pt x="20" y="28"/>
                      <a:pt x="29" y="19"/>
                      <a:pt x="38" y="10"/>
                    </a:cubicBezTo>
                    <a:cubicBezTo>
                      <a:pt x="42" y="6"/>
                      <a:pt x="47" y="3"/>
                      <a:pt x="53" y="2"/>
                    </a:cubicBezTo>
                    <a:cubicBezTo>
                      <a:pt x="64" y="0"/>
                      <a:pt x="73" y="3"/>
                      <a:pt x="80" y="10"/>
                    </a:cubicBezTo>
                    <a:cubicBezTo>
                      <a:pt x="85" y="15"/>
                      <a:pt x="87" y="20"/>
                      <a:pt x="88" y="26"/>
                    </a:cubicBezTo>
                    <a:cubicBezTo>
                      <a:pt x="90" y="36"/>
                      <a:pt x="88" y="45"/>
                      <a:pt x="80" y="52"/>
                    </a:cubicBezTo>
                    <a:cubicBezTo>
                      <a:pt x="74" y="58"/>
                      <a:pt x="68" y="65"/>
                      <a:pt x="62" y="71"/>
                    </a:cubicBezTo>
                    <a:cubicBezTo>
                      <a:pt x="62" y="71"/>
                      <a:pt x="62" y="71"/>
                      <a:pt x="62" y="71"/>
                    </a:cubicBezTo>
                    <a:cubicBezTo>
                      <a:pt x="62" y="71"/>
                      <a:pt x="61" y="71"/>
                      <a:pt x="61" y="70"/>
                    </a:cubicBezTo>
                    <a:cubicBezTo>
                      <a:pt x="62" y="65"/>
                      <a:pt x="61" y="60"/>
                      <a:pt x="59" y="55"/>
                    </a:cubicBezTo>
                    <a:cubicBezTo>
                      <a:pt x="58" y="55"/>
                      <a:pt x="59" y="55"/>
                      <a:pt x="59" y="54"/>
                    </a:cubicBezTo>
                    <a:cubicBezTo>
                      <a:pt x="63" y="51"/>
                      <a:pt x="67" y="47"/>
                      <a:pt x="70" y="43"/>
                    </a:cubicBezTo>
                    <a:cubicBezTo>
                      <a:pt x="73" y="40"/>
                      <a:pt x="75" y="37"/>
                      <a:pt x="75" y="33"/>
                    </a:cubicBezTo>
                    <a:cubicBezTo>
                      <a:pt x="76" y="28"/>
                      <a:pt x="74" y="23"/>
                      <a:pt x="71" y="20"/>
                    </a:cubicBezTo>
                    <a:cubicBezTo>
                      <a:pt x="66" y="15"/>
                      <a:pt x="60" y="13"/>
                      <a:pt x="53" y="16"/>
                    </a:cubicBezTo>
                    <a:cubicBezTo>
                      <a:pt x="51" y="17"/>
                      <a:pt x="49" y="18"/>
                      <a:pt x="47" y="20"/>
                    </a:cubicBezTo>
                    <a:cubicBezTo>
                      <a:pt x="38" y="28"/>
                      <a:pt x="30" y="37"/>
                      <a:pt x="21" y="46"/>
                    </a:cubicBezTo>
                    <a:cubicBezTo>
                      <a:pt x="16" y="51"/>
                      <a:pt x="14" y="58"/>
                      <a:pt x="18" y="65"/>
                    </a:cubicBezTo>
                    <a:cubicBezTo>
                      <a:pt x="19" y="67"/>
                      <a:pt x="21" y="69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2"/>
                      <a:pt x="24" y="72"/>
                      <a:pt x="24" y="72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2" name="Freeform 13"/>
              <p:cNvSpPr>
                <a:spLocks/>
              </p:cNvSpPr>
              <p:nvPr/>
            </p:nvSpPr>
            <p:spPr bwMode="auto">
              <a:xfrm>
                <a:off x="3686" y="2117"/>
                <a:ext cx="212" cy="196"/>
              </a:xfrm>
              <a:custGeom>
                <a:avLst/>
                <a:gdLst>
                  <a:gd name="T0" fmla="*/ 374 w 89"/>
                  <a:gd name="T1" fmla="*/ 57 h 82"/>
                  <a:gd name="T2" fmla="*/ 431 w 89"/>
                  <a:gd name="T3" fmla="*/ 0 h 82"/>
                  <a:gd name="T4" fmla="*/ 448 w 89"/>
                  <a:gd name="T5" fmla="*/ 17 h 82"/>
                  <a:gd name="T6" fmla="*/ 493 w 89"/>
                  <a:gd name="T7" fmla="*/ 108 h 82"/>
                  <a:gd name="T8" fmla="*/ 448 w 89"/>
                  <a:gd name="T9" fmla="*/ 263 h 82"/>
                  <a:gd name="T10" fmla="*/ 295 w 89"/>
                  <a:gd name="T11" fmla="*/ 411 h 82"/>
                  <a:gd name="T12" fmla="*/ 210 w 89"/>
                  <a:gd name="T13" fmla="*/ 457 h 82"/>
                  <a:gd name="T14" fmla="*/ 57 w 89"/>
                  <a:gd name="T15" fmla="*/ 411 h 82"/>
                  <a:gd name="T16" fmla="*/ 12 w 89"/>
                  <a:gd name="T17" fmla="*/ 320 h 82"/>
                  <a:gd name="T18" fmla="*/ 57 w 89"/>
                  <a:gd name="T19" fmla="*/ 172 h 82"/>
                  <a:gd name="T20" fmla="*/ 160 w 89"/>
                  <a:gd name="T21" fmla="*/ 62 h 82"/>
                  <a:gd name="T22" fmla="*/ 160 w 89"/>
                  <a:gd name="T23" fmla="*/ 62 h 82"/>
                  <a:gd name="T24" fmla="*/ 164 w 89"/>
                  <a:gd name="T25" fmla="*/ 86 h 82"/>
                  <a:gd name="T26" fmla="*/ 176 w 89"/>
                  <a:gd name="T27" fmla="*/ 155 h 82"/>
                  <a:gd name="T28" fmla="*/ 176 w 89"/>
                  <a:gd name="T29" fmla="*/ 160 h 82"/>
                  <a:gd name="T30" fmla="*/ 114 w 89"/>
                  <a:gd name="T31" fmla="*/ 222 h 82"/>
                  <a:gd name="T32" fmla="*/ 86 w 89"/>
                  <a:gd name="T33" fmla="*/ 292 h 82"/>
                  <a:gd name="T34" fmla="*/ 114 w 89"/>
                  <a:gd name="T35" fmla="*/ 361 h 82"/>
                  <a:gd name="T36" fmla="*/ 188 w 89"/>
                  <a:gd name="T37" fmla="*/ 382 h 82"/>
                  <a:gd name="T38" fmla="*/ 243 w 89"/>
                  <a:gd name="T39" fmla="*/ 354 h 82"/>
                  <a:gd name="T40" fmla="*/ 391 w 89"/>
                  <a:gd name="T41" fmla="*/ 206 h 82"/>
                  <a:gd name="T42" fmla="*/ 419 w 89"/>
                  <a:gd name="T43" fmla="*/ 131 h 82"/>
                  <a:gd name="T44" fmla="*/ 391 w 89"/>
                  <a:gd name="T45" fmla="*/ 69 h 82"/>
                  <a:gd name="T46" fmla="*/ 374 w 89"/>
                  <a:gd name="T47" fmla="*/ 57 h 8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"/>
                  <a:gd name="T73" fmla="*/ 0 h 82"/>
                  <a:gd name="T74" fmla="*/ 89 w 89"/>
                  <a:gd name="T75" fmla="*/ 82 h 8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" h="82">
                    <a:moveTo>
                      <a:pt x="66" y="10"/>
                    </a:moveTo>
                    <a:cubicBezTo>
                      <a:pt x="69" y="7"/>
                      <a:pt x="72" y="4"/>
                      <a:pt x="76" y="0"/>
                    </a:cubicBezTo>
                    <a:cubicBezTo>
                      <a:pt x="77" y="1"/>
                      <a:pt x="78" y="2"/>
                      <a:pt x="79" y="3"/>
                    </a:cubicBezTo>
                    <a:cubicBezTo>
                      <a:pt x="83" y="7"/>
                      <a:pt x="86" y="13"/>
                      <a:pt x="87" y="19"/>
                    </a:cubicBezTo>
                    <a:cubicBezTo>
                      <a:pt x="89" y="29"/>
                      <a:pt x="86" y="38"/>
                      <a:pt x="79" y="46"/>
                    </a:cubicBezTo>
                    <a:cubicBezTo>
                      <a:pt x="70" y="54"/>
                      <a:pt x="61" y="63"/>
                      <a:pt x="52" y="72"/>
                    </a:cubicBezTo>
                    <a:cubicBezTo>
                      <a:pt x="48" y="76"/>
                      <a:pt x="43" y="79"/>
                      <a:pt x="37" y="80"/>
                    </a:cubicBezTo>
                    <a:cubicBezTo>
                      <a:pt x="26" y="82"/>
                      <a:pt x="17" y="79"/>
                      <a:pt x="10" y="72"/>
                    </a:cubicBezTo>
                    <a:cubicBezTo>
                      <a:pt x="5" y="67"/>
                      <a:pt x="3" y="62"/>
                      <a:pt x="2" y="56"/>
                    </a:cubicBezTo>
                    <a:cubicBezTo>
                      <a:pt x="0" y="46"/>
                      <a:pt x="2" y="37"/>
                      <a:pt x="10" y="30"/>
                    </a:cubicBezTo>
                    <a:cubicBezTo>
                      <a:pt x="16" y="24"/>
                      <a:pt x="22" y="18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2"/>
                      <a:pt x="29" y="13"/>
                      <a:pt x="29" y="15"/>
                    </a:cubicBezTo>
                    <a:cubicBezTo>
                      <a:pt x="29" y="19"/>
                      <a:pt x="30" y="23"/>
                      <a:pt x="31" y="27"/>
                    </a:cubicBezTo>
                    <a:cubicBezTo>
                      <a:pt x="31" y="27"/>
                      <a:pt x="31" y="27"/>
                      <a:pt x="31" y="28"/>
                    </a:cubicBezTo>
                    <a:cubicBezTo>
                      <a:pt x="27" y="32"/>
                      <a:pt x="23" y="35"/>
                      <a:pt x="20" y="39"/>
                    </a:cubicBezTo>
                    <a:cubicBezTo>
                      <a:pt x="16" y="42"/>
                      <a:pt x="15" y="46"/>
                      <a:pt x="15" y="51"/>
                    </a:cubicBezTo>
                    <a:cubicBezTo>
                      <a:pt x="15" y="55"/>
                      <a:pt x="17" y="59"/>
                      <a:pt x="20" y="63"/>
                    </a:cubicBezTo>
                    <a:cubicBezTo>
                      <a:pt x="24" y="66"/>
                      <a:pt x="28" y="68"/>
                      <a:pt x="33" y="67"/>
                    </a:cubicBezTo>
                    <a:cubicBezTo>
                      <a:pt x="37" y="67"/>
                      <a:pt x="40" y="65"/>
                      <a:pt x="43" y="62"/>
                    </a:cubicBezTo>
                    <a:cubicBezTo>
                      <a:pt x="52" y="54"/>
                      <a:pt x="61" y="45"/>
                      <a:pt x="69" y="36"/>
                    </a:cubicBezTo>
                    <a:cubicBezTo>
                      <a:pt x="73" y="32"/>
                      <a:pt x="75" y="28"/>
                      <a:pt x="74" y="23"/>
                    </a:cubicBezTo>
                    <a:cubicBezTo>
                      <a:pt x="74" y="19"/>
                      <a:pt x="72" y="15"/>
                      <a:pt x="69" y="12"/>
                    </a:cubicBezTo>
                    <a:cubicBezTo>
                      <a:pt x="68" y="12"/>
                      <a:pt x="67" y="11"/>
                      <a:pt x="66" y="1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KSO_Shape"/>
            <p:cNvSpPr/>
            <p:nvPr/>
          </p:nvSpPr>
          <p:spPr>
            <a:xfrm>
              <a:off x="1385125" y="2835702"/>
              <a:ext cx="489421" cy="387847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KSO_Shape"/>
            <p:cNvSpPr/>
            <p:nvPr/>
          </p:nvSpPr>
          <p:spPr bwMode="auto">
            <a:xfrm>
              <a:off x="3524775" y="2747555"/>
              <a:ext cx="583541" cy="525945"/>
            </a:xfrm>
            <a:custGeom>
              <a:avLst/>
              <a:gdLst>
                <a:gd name="T0" fmla="*/ 2147483646 w 6057"/>
                <a:gd name="T1" fmla="*/ 2147483646 h 5454"/>
                <a:gd name="T2" fmla="*/ 0 w 6057"/>
                <a:gd name="T3" fmla="*/ 2147483646 h 5454"/>
                <a:gd name="T4" fmla="*/ 0 w 6057"/>
                <a:gd name="T5" fmla="*/ 2147483646 h 5454"/>
                <a:gd name="T6" fmla="*/ 2147483646 w 6057"/>
                <a:gd name="T7" fmla="*/ 2147483646 h 5454"/>
                <a:gd name="T8" fmla="*/ 2147483646 w 6057"/>
                <a:gd name="T9" fmla="*/ 2147483646 h 5454"/>
                <a:gd name="T10" fmla="*/ 2147483646 w 6057"/>
                <a:gd name="T11" fmla="*/ 2147483646 h 5454"/>
                <a:gd name="T12" fmla="*/ 2147483646 w 6057"/>
                <a:gd name="T13" fmla="*/ 2147483646 h 5454"/>
                <a:gd name="T14" fmla="*/ 2147483646 w 6057"/>
                <a:gd name="T15" fmla="*/ 2147483646 h 5454"/>
                <a:gd name="T16" fmla="*/ 2147483646 w 6057"/>
                <a:gd name="T17" fmla="*/ 2147483646 h 5454"/>
                <a:gd name="T18" fmla="*/ 2147483646 w 6057"/>
                <a:gd name="T19" fmla="*/ 2147483646 h 5454"/>
                <a:gd name="T20" fmla="*/ 2147483646 w 6057"/>
                <a:gd name="T21" fmla="*/ 2147483646 h 5454"/>
                <a:gd name="T22" fmla="*/ 2147483646 w 6057"/>
                <a:gd name="T23" fmla="*/ 2147483646 h 5454"/>
                <a:gd name="T24" fmla="*/ 2147483646 w 6057"/>
                <a:gd name="T25" fmla="*/ 2147483646 h 5454"/>
                <a:gd name="T26" fmla="*/ 2147483646 w 6057"/>
                <a:gd name="T27" fmla="*/ 2147483646 h 5454"/>
                <a:gd name="T28" fmla="*/ 2147483646 w 6057"/>
                <a:gd name="T29" fmla="*/ 2147483646 h 5454"/>
                <a:gd name="T30" fmla="*/ 2147483646 w 6057"/>
                <a:gd name="T31" fmla="*/ 2147483646 h 5454"/>
                <a:gd name="T32" fmla="*/ 2147483646 w 6057"/>
                <a:gd name="T33" fmla="*/ 2147483646 h 5454"/>
                <a:gd name="T34" fmla="*/ 2147483646 w 6057"/>
                <a:gd name="T35" fmla="*/ 2147483646 h 5454"/>
                <a:gd name="T36" fmla="*/ 2147483646 w 6057"/>
                <a:gd name="T37" fmla="*/ 2147483646 h 5454"/>
                <a:gd name="T38" fmla="*/ 2147483646 w 6057"/>
                <a:gd name="T39" fmla="*/ 2147483646 h 5454"/>
                <a:gd name="T40" fmla="*/ 2147483646 w 6057"/>
                <a:gd name="T41" fmla="*/ 2147483646 h 5454"/>
                <a:gd name="T42" fmla="*/ 2147483646 w 6057"/>
                <a:gd name="T43" fmla="*/ 2147483646 h 5454"/>
                <a:gd name="T44" fmla="*/ 2147483646 w 6057"/>
                <a:gd name="T45" fmla="*/ 2147483646 h 5454"/>
                <a:gd name="T46" fmla="*/ 2147483646 w 6057"/>
                <a:gd name="T47" fmla="*/ 2147483646 h 5454"/>
                <a:gd name="T48" fmla="*/ 2147483646 w 6057"/>
                <a:gd name="T49" fmla="*/ 2147483646 h 5454"/>
                <a:gd name="T50" fmla="*/ 2147483646 w 6057"/>
                <a:gd name="T51" fmla="*/ 2147483646 h 5454"/>
                <a:gd name="T52" fmla="*/ 2147483646 w 6057"/>
                <a:gd name="T53" fmla="*/ 2147483646 h 5454"/>
                <a:gd name="T54" fmla="*/ 2147483646 w 6057"/>
                <a:gd name="T55" fmla="*/ 2147483646 h 5454"/>
                <a:gd name="T56" fmla="*/ 2147483646 w 6057"/>
                <a:gd name="T57" fmla="*/ 2147483646 h 5454"/>
                <a:gd name="T58" fmla="*/ 2147483646 w 6057"/>
                <a:gd name="T59" fmla="*/ 2147483646 h 5454"/>
                <a:gd name="T60" fmla="*/ 2147483646 w 6057"/>
                <a:gd name="T61" fmla="*/ 2147483646 h 5454"/>
                <a:gd name="T62" fmla="*/ 2147483646 w 6057"/>
                <a:gd name="T63" fmla="*/ 2147483646 h 5454"/>
                <a:gd name="T64" fmla="*/ 2147483646 w 6057"/>
                <a:gd name="T65" fmla="*/ 2147483646 h 5454"/>
                <a:gd name="T66" fmla="*/ 2147483646 w 6057"/>
                <a:gd name="T67" fmla="*/ 2147483646 h 5454"/>
                <a:gd name="T68" fmla="*/ 2147483646 w 6057"/>
                <a:gd name="T69" fmla="*/ 2147483646 h 5454"/>
                <a:gd name="T70" fmla="*/ 2147483646 w 6057"/>
                <a:gd name="T71" fmla="*/ 2147483646 h 5454"/>
                <a:gd name="T72" fmla="*/ 2147483646 w 6057"/>
                <a:gd name="T73" fmla="*/ 2147483646 h 5454"/>
                <a:gd name="T74" fmla="*/ 2147483646 w 6057"/>
                <a:gd name="T75" fmla="*/ 2147483646 h 5454"/>
                <a:gd name="T76" fmla="*/ 2147483646 w 6057"/>
                <a:gd name="T77" fmla="*/ 0 h 5454"/>
                <a:gd name="T78" fmla="*/ 2147483646 w 6057"/>
                <a:gd name="T79" fmla="*/ 2147483646 h 54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57" h="5454">
                  <a:moveTo>
                    <a:pt x="0" y="959"/>
                  </a:moveTo>
                  <a:lnTo>
                    <a:pt x="1930" y="1981"/>
                  </a:lnTo>
                  <a:lnTo>
                    <a:pt x="1930" y="5454"/>
                  </a:lnTo>
                  <a:lnTo>
                    <a:pt x="0" y="4432"/>
                  </a:lnTo>
                  <a:lnTo>
                    <a:pt x="0" y="959"/>
                  </a:lnTo>
                  <a:close/>
                  <a:moveTo>
                    <a:pt x="3263" y="849"/>
                  </a:moveTo>
                  <a:lnTo>
                    <a:pt x="3260" y="1196"/>
                  </a:lnTo>
                  <a:lnTo>
                    <a:pt x="3082" y="1115"/>
                  </a:lnTo>
                  <a:lnTo>
                    <a:pt x="3082" y="871"/>
                  </a:lnTo>
                  <a:lnTo>
                    <a:pt x="2883" y="783"/>
                  </a:lnTo>
                  <a:lnTo>
                    <a:pt x="2883" y="1024"/>
                  </a:lnTo>
                  <a:lnTo>
                    <a:pt x="1772" y="520"/>
                  </a:lnTo>
                  <a:lnTo>
                    <a:pt x="269" y="883"/>
                  </a:lnTo>
                  <a:lnTo>
                    <a:pt x="2160" y="1837"/>
                  </a:lnTo>
                  <a:lnTo>
                    <a:pt x="2149" y="5385"/>
                  </a:lnTo>
                  <a:lnTo>
                    <a:pt x="3705" y="4796"/>
                  </a:lnTo>
                  <a:lnTo>
                    <a:pt x="3705" y="4070"/>
                  </a:lnTo>
                  <a:lnTo>
                    <a:pt x="4114" y="3933"/>
                  </a:lnTo>
                  <a:lnTo>
                    <a:pt x="4114" y="4296"/>
                  </a:lnTo>
                  <a:lnTo>
                    <a:pt x="4599" y="4524"/>
                  </a:lnTo>
                  <a:lnTo>
                    <a:pt x="5626" y="4144"/>
                  </a:lnTo>
                  <a:lnTo>
                    <a:pt x="5627" y="4077"/>
                  </a:lnTo>
                  <a:lnTo>
                    <a:pt x="5122" y="3921"/>
                  </a:lnTo>
                  <a:lnTo>
                    <a:pt x="5122" y="3593"/>
                  </a:lnTo>
                  <a:lnTo>
                    <a:pt x="6057" y="3278"/>
                  </a:lnTo>
                  <a:lnTo>
                    <a:pt x="6057" y="95"/>
                  </a:lnTo>
                  <a:lnTo>
                    <a:pt x="3263" y="849"/>
                  </a:lnTo>
                  <a:close/>
                  <a:moveTo>
                    <a:pt x="3705" y="3759"/>
                  </a:moveTo>
                  <a:lnTo>
                    <a:pt x="3705" y="2603"/>
                  </a:lnTo>
                  <a:lnTo>
                    <a:pt x="2433" y="2997"/>
                  </a:lnTo>
                  <a:lnTo>
                    <a:pt x="2433" y="2598"/>
                  </a:lnTo>
                  <a:lnTo>
                    <a:pt x="3705" y="2204"/>
                  </a:lnTo>
                  <a:lnTo>
                    <a:pt x="3705" y="1972"/>
                  </a:lnTo>
                  <a:lnTo>
                    <a:pt x="2433" y="2365"/>
                  </a:lnTo>
                  <a:lnTo>
                    <a:pt x="2433" y="1966"/>
                  </a:lnTo>
                  <a:lnTo>
                    <a:pt x="3705" y="1574"/>
                  </a:lnTo>
                  <a:lnTo>
                    <a:pt x="3705" y="1397"/>
                  </a:lnTo>
                  <a:lnTo>
                    <a:pt x="3614" y="1356"/>
                  </a:lnTo>
                  <a:lnTo>
                    <a:pt x="3617" y="1043"/>
                  </a:lnTo>
                  <a:lnTo>
                    <a:pt x="5797" y="461"/>
                  </a:lnTo>
                  <a:lnTo>
                    <a:pt x="5797" y="3054"/>
                  </a:lnTo>
                  <a:lnTo>
                    <a:pt x="3705" y="3759"/>
                  </a:lnTo>
                  <a:close/>
                  <a:moveTo>
                    <a:pt x="215" y="1434"/>
                  </a:moveTo>
                  <a:lnTo>
                    <a:pt x="215" y="1579"/>
                  </a:lnTo>
                  <a:lnTo>
                    <a:pt x="862" y="1925"/>
                  </a:lnTo>
                  <a:lnTo>
                    <a:pt x="862" y="1780"/>
                  </a:lnTo>
                  <a:lnTo>
                    <a:pt x="215" y="1434"/>
                  </a:lnTo>
                  <a:close/>
                  <a:moveTo>
                    <a:pt x="215" y="1909"/>
                  </a:moveTo>
                  <a:lnTo>
                    <a:pt x="215" y="2053"/>
                  </a:lnTo>
                  <a:lnTo>
                    <a:pt x="862" y="2399"/>
                  </a:lnTo>
                  <a:lnTo>
                    <a:pt x="862" y="2255"/>
                  </a:lnTo>
                  <a:lnTo>
                    <a:pt x="215" y="1909"/>
                  </a:lnTo>
                  <a:close/>
                  <a:moveTo>
                    <a:pt x="215" y="1670"/>
                  </a:moveTo>
                  <a:lnTo>
                    <a:pt x="215" y="1814"/>
                  </a:lnTo>
                  <a:lnTo>
                    <a:pt x="862" y="2160"/>
                  </a:lnTo>
                  <a:lnTo>
                    <a:pt x="862" y="2016"/>
                  </a:lnTo>
                  <a:lnTo>
                    <a:pt x="215" y="1670"/>
                  </a:lnTo>
                  <a:close/>
                  <a:moveTo>
                    <a:pt x="2458" y="3255"/>
                  </a:moveTo>
                  <a:lnTo>
                    <a:pt x="2820" y="3153"/>
                  </a:lnTo>
                  <a:lnTo>
                    <a:pt x="2820" y="3376"/>
                  </a:lnTo>
                  <a:lnTo>
                    <a:pt x="2458" y="3478"/>
                  </a:lnTo>
                  <a:lnTo>
                    <a:pt x="2458" y="3255"/>
                  </a:lnTo>
                  <a:close/>
                  <a:moveTo>
                    <a:pt x="2458" y="3645"/>
                  </a:moveTo>
                  <a:lnTo>
                    <a:pt x="2820" y="3543"/>
                  </a:lnTo>
                  <a:lnTo>
                    <a:pt x="2820" y="3764"/>
                  </a:lnTo>
                  <a:lnTo>
                    <a:pt x="2458" y="3867"/>
                  </a:lnTo>
                  <a:lnTo>
                    <a:pt x="2458" y="3645"/>
                  </a:lnTo>
                  <a:close/>
                  <a:moveTo>
                    <a:pt x="3097" y="793"/>
                  </a:moveTo>
                  <a:lnTo>
                    <a:pt x="2938" y="714"/>
                  </a:lnTo>
                  <a:lnTo>
                    <a:pt x="5774" y="0"/>
                  </a:lnTo>
                  <a:lnTo>
                    <a:pt x="5915" y="61"/>
                  </a:lnTo>
                  <a:lnTo>
                    <a:pt x="3097" y="7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KSO_Shape"/>
            <p:cNvSpPr/>
            <p:nvPr/>
          </p:nvSpPr>
          <p:spPr bwMode="auto">
            <a:xfrm>
              <a:off x="5683248" y="2753432"/>
              <a:ext cx="556873" cy="552388"/>
            </a:xfrm>
            <a:custGeom>
              <a:avLst/>
              <a:gdLst>
                <a:gd name="T0" fmla="*/ 0 w 1438275"/>
                <a:gd name="T1" fmla="*/ 2252360 h 1425575"/>
                <a:gd name="T2" fmla="*/ 365180 w 1438275"/>
                <a:gd name="T3" fmla="*/ 2252360 h 1425575"/>
                <a:gd name="T4" fmla="*/ 365180 w 1438275"/>
                <a:gd name="T5" fmla="*/ 2946274 h 1425575"/>
                <a:gd name="T6" fmla="*/ 2979731 w 1438275"/>
                <a:gd name="T7" fmla="*/ 2946274 h 1425575"/>
                <a:gd name="T8" fmla="*/ 2979731 w 1438275"/>
                <a:gd name="T9" fmla="*/ 2252360 h 1425575"/>
                <a:gd name="T10" fmla="*/ 3341959 w 1438275"/>
                <a:gd name="T11" fmla="*/ 2252360 h 1425575"/>
                <a:gd name="T12" fmla="*/ 3341959 w 1438275"/>
                <a:gd name="T13" fmla="*/ 3315771 h 1425575"/>
                <a:gd name="T14" fmla="*/ 0 w 1438275"/>
                <a:gd name="T15" fmla="*/ 3315771 h 1425575"/>
                <a:gd name="T16" fmla="*/ 1209893 w 1438275"/>
                <a:gd name="T17" fmla="*/ 0 h 1425575"/>
                <a:gd name="T18" fmla="*/ 2154199 w 1438275"/>
                <a:gd name="T19" fmla="*/ 0 h 1425575"/>
                <a:gd name="T20" fmla="*/ 2154199 w 1438275"/>
                <a:gd name="T21" fmla="*/ 1183932 h 1425575"/>
                <a:gd name="T22" fmla="*/ 2725946 w 1438275"/>
                <a:gd name="T23" fmla="*/ 1183932 h 1425575"/>
                <a:gd name="T24" fmla="*/ 1682783 w 1438275"/>
                <a:gd name="T25" fmla="*/ 2632679 h 1425575"/>
                <a:gd name="T26" fmla="*/ 1681307 w 1438275"/>
                <a:gd name="T27" fmla="*/ 2632679 h 1425575"/>
                <a:gd name="T28" fmla="*/ 638144 w 1438275"/>
                <a:gd name="T29" fmla="*/ 1183932 h 1425575"/>
                <a:gd name="T30" fmla="*/ 1209893 w 1438275"/>
                <a:gd name="T31" fmla="*/ 1183932 h 14255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38275" h="1425575">
                  <a:moveTo>
                    <a:pt x="0" y="968375"/>
                  </a:moveTo>
                  <a:lnTo>
                    <a:pt x="157162" y="968375"/>
                  </a:lnTo>
                  <a:lnTo>
                    <a:pt x="157162" y="1266715"/>
                  </a:lnTo>
                  <a:lnTo>
                    <a:pt x="1282383" y="1266715"/>
                  </a:lnTo>
                  <a:lnTo>
                    <a:pt x="1282383" y="968375"/>
                  </a:lnTo>
                  <a:lnTo>
                    <a:pt x="1438275" y="968375"/>
                  </a:lnTo>
                  <a:lnTo>
                    <a:pt x="1438275" y="1425575"/>
                  </a:lnTo>
                  <a:lnTo>
                    <a:pt x="0" y="1425575"/>
                  </a:lnTo>
                  <a:lnTo>
                    <a:pt x="0" y="968375"/>
                  </a:lnTo>
                  <a:close/>
                  <a:moveTo>
                    <a:pt x="520700" y="0"/>
                  </a:moveTo>
                  <a:lnTo>
                    <a:pt x="927100" y="0"/>
                  </a:lnTo>
                  <a:lnTo>
                    <a:pt x="927100" y="509017"/>
                  </a:lnTo>
                  <a:lnTo>
                    <a:pt x="1173162" y="509017"/>
                  </a:lnTo>
                  <a:lnTo>
                    <a:pt x="724217" y="1131888"/>
                  </a:lnTo>
                  <a:lnTo>
                    <a:pt x="723582" y="1131888"/>
                  </a:lnTo>
                  <a:lnTo>
                    <a:pt x="274637" y="509017"/>
                  </a:lnTo>
                  <a:lnTo>
                    <a:pt x="520700" y="50901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KSO_Shape"/>
            <p:cNvSpPr/>
            <p:nvPr/>
          </p:nvSpPr>
          <p:spPr bwMode="auto">
            <a:xfrm>
              <a:off x="7813486" y="2806320"/>
              <a:ext cx="624326" cy="467180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330200" y="4384675"/>
            <a:ext cx="3324225" cy="1963738"/>
            <a:chOff x="718437" y="2396728"/>
            <a:chExt cx="2505165" cy="1963027"/>
          </a:xfrm>
        </p:grpSpPr>
        <p:sp>
          <p:nvSpPr>
            <p:cNvPr id="62478" name="文本框 105"/>
            <p:cNvSpPr txBox="1">
              <a:spLocks noChangeArrowheads="1"/>
            </p:cNvSpPr>
            <p:nvPr/>
          </p:nvSpPr>
          <p:spPr bwMode="auto">
            <a:xfrm>
              <a:off x="1278545" y="2396728"/>
              <a:ext cx="1384995" cy="460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lang="zh-CN" altLang="en-US" sz="24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</a:rPr>
                <a:t>病种数清单</a:t>
              </a: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18437" y="2856936"/>
              <a:ext cx="2505165" cy="1502819"/>
            </a:xfrm>
            <a:prstGeom prst="rect">
              <a:avLst/>
            </a:prstGeom>
            <a:noFill/>
          </p:spPr>
          <p:txBody>
            <a:bodyPr lIns="0" rIns="0">
              <a:spAutoFit/>
            </a:bodyPr>
            <a:lstStyle/>
            <a:p>
              <a:pPr fontAlgn="auto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latin typeface="+mn-lt"/>
                  <a:ea typeface="+mn-ea"/>
                  <a:sym typeface="+mn-ea"/>
                </a:rPr>
                <a:t>2016 </a:t>
              </a:r>
              <a:r>
                <a:rPr lang="zh-CN" altLang="en-US" sz="2000" b="1">
                  <a:latin typeface="+mn-lt"/>
                  <a:ea typeface="+mn-ea"/>
                  <a:sym typeface="+mn-ea"/>
                </a:rPr>
                <a:t>年门诊服务常见病、多发病病种数（种），并统计服务人次大于 </a:t>
              </a:r>
              <a:r>
                <a:rPr lang="en-US" altLang="zh-CN" sz="2000" b="1">
                  <a:latin typeface="+mn-lt"/>
                  <a:ea typeface="+mn-ea"/>
                  <a:sym typeface="+mn-ea"/>
                </a:rPr>
                <a:t>260 </a:t>
              </a:r>
              <a:r>
                <a:rPr lang="zh-CN" altLang="en-US" sz="2000" b="1">
                  <a:latin typeface="+mn-lt"/>
                  <a:ea typeface="+mn-ea"/>
                  <a:sym typeface="+mn-ea"/>
                </a:rPr>
                <a:t>人次的病种，提供病种名称及服务人次数清单 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8" name="组合 107"/>
          <p:cNvGrpSpPr>
            <a:grpSpLocks/>
          </p:cNvGrpSpPr>
          <p:nvPr/>
        </p:nvGrpSpPr>
        <p:grpSpPr bwMode="auto">
          <a:xfrm>
            <a:off x="2752725" y="1106488"/>
            <a:ext cx="3556000" cy="1577975"/>
            <a:chOff x="758649" y="2342721"/>
            <a:chExt cx="2505165" cy="1578380"/>
          </a:xfrm>
        </p:grpSpPr>
        <p:sp>
          <p:nvSpPr>
            <p:cNvPr id="62476" name="文本框 108"/>
            <p:cNvSpPr txBox="1">
              <a:spLocks noChangeArrowheads="1"/>
            </p:cNvSpPr>
            <p:nvPr/>
          </p:nvSpPr>
          <p:spPr bwMode="auto">
            <a:xfrm>
              <a:off x="982280" y="2342721"/>
              <a:ext cx="2057400" cy="460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</a:rPr>
                <a:t>第一类医疗技术清单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58649" y="2803214"/>
              <a:ext cx="2505165" cy="1117887"/>
            </a:xfrm>
            <a:prstGeom prst="rect">
              <a:avLst/>
            </a:prstGeom>
            <a:noFill/>
          </p:spPr>
          <p:txBody>
            <a:bodyPr lIns="0" rIns="0">
              <a:spAutoFit/>
            </a:bodyPr>
            <a:lstStyle/>
            <a:p>
              <a:pPr fontAlgn="auto">
                <a:lnSpc>
                  <a:spcPts val="2000"/>
                </a:lnSpc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latin typeface="+mn-lt"/>
                  <a:ea typeface="+mn-ea"/>
                  <a:sym typeface="+mn-ea"/>
                </a:rPr>
                <a:t>2016 </a:t>
              </a:r>
              <a:r>
                <a:rPr lang="zh-CN" altLang="en-US" sz="2000" b="1">
                  <a:latin typeface="+mn-lt"/>
                  <a:ea typeface="+mn-ea"/>
                  <a:sym typeface="+mn-ea"/>
                </a:rPr>
                <a:t>年开展第一类医疗技术种类，并统计服务人次大于 </a:t>
              </a:r>
              <a:r>
                <a:rPr lang="en-US" altLang="zh-CN" sz="2000" b="1">
                  <a:latin typeface="+mn-lt"/>
                  <a:ea typeface="+mn-ea"/>
                  <a:sym typeface="+mn-ea"/>
                </a:rPr>
                <a:t>260 </a:t>
              </a:r>
              <a:r>
                <a:rPr lang="zh-CN" altLang="en-US" sz="2000" b="1">
                  <a:latin typeface="+mn-lt"/>
                  <a:ea typeface="+mn-ea"/>
                  <a:sym typeface="+mn-ea"/>
                </a:rPr>
                <a:t>人次的技术，提供技术名称及服务人次数清单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1" name="组合 110"/>
          <p:cNvGrpSpPr>
            <a:grpSpLocks/>
          </p:cNvGrpSpPr>
          <p:nvPr/>
        </p:nvGrpSpPr>
        <p:grpSpPr bwMode="auto">
          <a:xfrm>
            <a:off x="5311775" y="4427538"/>
            <a:ext cx="4105275" cy="1660525"/>
            <a:chOff x="630807" y="2305913"/>
            <a:chExt cx="2505165" cy="1659701"/>
          </a:xfrm>
        </p:grpSpPr>
        <p:sp>
          <p:nvSpPr>
            <p:cNvPr id="62474" name="文本框 111"/>
            <p:cNvSpPr txBox="1">
              <a:spLocks noChangeArrowheads="1"/>
            </p:cNvSpPr>
            <p:nvPr/>
          </p:nvSpPr>
          <p:spPr bwMode="auto">
            <a:xfrm>
              <a:off x="967985" y="2305913"/>
              <a:ext cx="1600200" cy="460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</a:rPr>
                <a:t>中医药适宜技术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630807" y="2766060"/>
              <a:ext cx="2505165" cy="1199554"/>
            </a:xfrm>
            <a:prstGeom prst="rect">
              <a:avLst/>
            </a:prstGeom>
            <a:noFill/>
          </p:spPr>
          <p:txBody>
            <a:bodyPr lIns="0" rIns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latin typeface="+mn-lt"/>
                  <a:ea typeface="+mn-ea"/>
                  <a:sym typeface="+mn-ea"/>
                </a:rPr>
                <a:t>201</a:t>
              </a:r>
              <a:r>
                <a:rPr lang="en-US" altLang="zh-CN" sz="2000" b="1">
                  <a:latin typeface="+mn-lt"/>
                  <a:ea typeface="+mn-ea"/>
                  <a:sym typeface="+mn-ea"/>
                </a:rPr>
                <a:t>6 </a:t>
              </a:r>
              <a:r>
                <a:rPr lang="zh-CN" altLang="en-US" sz="2000" b="1">
                  <a:latin typeface="+mn-lt"/>
                  <a:ea typeface="+mn-ea"/>
                  <a:sym typeface="+mn-ea"/>
                </a:rPr>
                <a:t>年开展中医药适宜技术的种类，并统计服务人次大于 </a:t>
              </a:r>
              <a:r>
                <a:rPr lang="en-US" altLang="zh-CN" sz="2000" b="1">
                  <a:latin typeface="+mn-lt"/>
                  <a:ea typeface="+mn-ea"/>
                  <a:sym typeface="+mn-ea"/>
                </a:rPr>
                <a:t>260 </a:t>
              </a:r>
              <a:r>
                <a:rPr lang="zh-CN" altLang="en-US" sz="2000" b="1">
                  <a:latin typeface="+mn-lt"/>
                  <a:ea typeface="+mn-ea"/>
                  <a:sym typeface="+mn-ea"/>
                </a:rPr>
                <a:t>人次的技术，提供技术名称及服务人次数清单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4" name="组合 113"/>
          <p:cNvGrpSpPr>
            <a:grpSpLocks/>
          </p:cNvGrpSpPr>
          <p:nvPr/>
        </p:nvGrpSpPr>
        <p:grpSpPr bwMode="auto">
          <a:xfrm>
            <a:off x="7743825" y="1106488"/>
            <a:ext cx="3449638" cy="1758950"/>
            <a:chOff x="718437" y="2148443"/>
            <a:chExt cx="2505165" cy="1759421"/>
          </a:xfrm>
        </p:grpSpPr>
        <p:sp>
          <p:nvSpPr>
            <p:cNvPr id="62472" name="文本框 114"/>
            <p:cNvSpPr txBox="1">
              <a:spLocks noChangeArrowheads="1"/>
            </p:cNvSpPr>
            <p:nvPr/>
          </p:nvSpPr>
          <p:spPr bwMode="auto">
            <a:xfrm>
              <a:off x="1206117" y="2148443"/>
              <a:ext cx="1530350" cy="460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</a:rPr>
                <a:t>儿童门诊量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18437" y="2708980"/>
              <a:ext cx="2505165" cy="1198884"/>
            </a:xfrm>
            <a:prstGeom prst="rect">
              <a:avLst/>
            </a:prstGeom>
            <a:noFill/>
          </p:spPr>
          <p:txBody>
            <a:bodyPr lIns="0" rIns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latin typeface="+mn-lt"/>
                  <a:ea typeface="+mn-ea"/>
                  <a:sym typeface="+mn-ea"/>
                </a:rPr>
                <a:t>2016 </a:t>
              </a:r>
              <a:r>
                <a:rPr lang="zh-CN" altLang="en-US" sz="2000" b="1">
                  <a:latin typeface="+mn-lt"/>
                  <a:ea typeface="+mn-ea"/>
                  <a:sym typeface="+mn-ea"/>
                </a:rPr>
                <a:t>年中心总门急诊量中 </a:t>
              </a:r>
              <a:r>
                <a:rPr lang="en-US" altLang="zh-CN" sz="2000" b="1">
                  <a:latin typeface="+mn-lt"/>
                  <a:ea typeface="+mn-ea"/>
                  <a:sym typeface="+mn-ea"/>
                </a:rPr>
                <a:t>14 </a:t>
              </a:r>
              <a:r>
                <a:rPr lang="zh-CN" altLang="en-US" sz="2000" b="1">
                  <a:latin typeface="+mn-lt"/>
                  <a:ea typeface="+mn-ea"/>
                  <a:sym typeface="+mn-ea"/>
                </a:rPr>
                <a:t>岁及以下儿童门急诊量（人次）（不含儿保门诊）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49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49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sp>
        <p:nvSpPr>
          <p:cNvPr id="4" name="d"/>
          <p:cNvSpPr/>
          <p:nvPr/>
        </p:nvSpPr>
        <p:spPr>
          <a:xfrm>
            <a:off x="2768600" y="1811338"/>
            <a:ext cx="2422525" cy="0"/>
          </a:xfrm>
          <a:custGeom>
            <a:avLst/>
            <a:gdLst>
              <a:gd name="connsiteX0" fmla="*/ 2423160 w 2423160"/>
              <a:gd name="connsiteY0" fmla="*/ 0 h 0"/>
              <a:gd name="connsiteX1" fmla="*/ 0 w 2423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160">
                <a:moveTo>
                  <a:pt x="242316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A0E9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2"/>
          <p:cNvSpPr/>
          <p:nvPr/>
        </p:nvSpPr>
        <p:spPr>
          <a:xfrm>
            <a:off x="2846388" y="3049588"/>
            <a:ext cx="1039812" cy="171450"/>
          </a:xfrm>
          <a:custGeom>
            <a:avLst/>
            <a:gdLst>
              <a:gd name="connsiteX0" fmla="*/ 1040130 w 1040130"/>
              <a:gd name="connsiteY0" fmla="*/ 0 h 171450"/>
              <a:gd name="connsiteX1" fmla="*/ 1040130 w 1040130"/>
              <a:gd name="connsiteY1" fmla="*/ 171450 h 171450"/>
              <a:gd name="connsiteX2" fmla="*/ 0 w 104013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71450">
                <a:moveTo>
                  <a:pt x="1040130" y="0"/>
                </a:moveTo>
                <a:lnTo>
                  <a:pt x="1040130" y="171450"/>
                </a:lnTo>
                <a:lnTo>
                  <a:pt x="0" y="171450"/>
                </a:lnTo>
              </a:path>
            </a:pathLst>
          </a:custGeom>
          <a:noFill/>
          <a:ln w="12700">
            <a:solidFill>
              <a:srgbClr val="00A0E9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r"/>
          <p:cNvSpPr/>
          <p:nvPr/>
        </p:nvSpPr>
        <p:spPr>
          <a:xfrm>
            <a:off x="2914650" y="4730750"/>
            <a:ext cx="731838" cy="0"/>
          </a:xfrm>
          <a:custGeom>
            <a:avLst/>
            <a:gdLst>
              <a:gd name="connsiteX0" fmla="*/ 731520 w 731520"/>
              <a:gd name="connsiteY0" fmla="*/ 0 h 0"/>
              <a:gd name="connsiteX1" fmla="*/ 0 w 7315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>
                <a:moveTo>
                  <a:pt x="73152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A0E9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v"/>
          <p:cNvSpPr/>
          <p:nvPr/>
        </p:nvSpPr>
        <p:spPr>
          <a:xfrm>
            <a:off x="6754813" y="5827713"/>
            <a:ext cx="2217737" cy="0"/>
          </a:xfrm>
          <a:custGeom>
            <a:avLst/>
            <a:gdLst>
              <a:gd name="connsiteX0" fmla="*/ 0 w 2217420"/>
              <a:gd name="connsiteY0" fmla="*/ 0 h 0"/>
              <a:gd name="connsiteX1" fmla="*/ 2217420 w 22174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420">
                <a:moveTo>
                  <a:pt x="0" y="0"/>
                </a:moveTo>
                <a:lnTo>
                  <a:pt x="2217420" y="0"/>
                </a:lnTo>
              </a:path>
            </a:pathLst>
          </a:custGeom>
          <a:noFill/>
          <a:ln w="12700">
            <a:solidFill>
              <a:srgbClr val="00A0E9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sdfv"/>
          <p:cNvSpPr/>
          <p:nvPr/>
        </p:nvSpPr>
        <p:spPr>
          <a:xfrm>
            <a:off x="7829550" y="4535488"/>
            <a:ext cx="1303338" cy="252412"/>
          </a:xfrm>
          <a:custGeom>
            <a:avLst/>
            <a:gdLst>
              <a:gd name="connsiteX0" fmla="*/ 0 w 1303020"/>
              <a:gd name="connsiteY0" fmla="*/ 251460 h 251460"/>
              <a:gd name="connsiteX1" fmla="*/ 0 w 1303020"/>
              <a:gd name="connsiteY1" fmla="*/ 0 h 251460"/>
              <a:gd name="connsiteX2" fmla="*/ 1303020 w 1303020"/>
              <a:gd name="connsiteY2" fmla="*/ 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1460">
                <a:moveTo>
                  <a:pt x="0" y="251460"/>
                </a:moveTo>
                <a:lnTo>
                  <a:pt x="0" y="0"/>
                </a:lnTo>
                <a:lnTo>
                  <a:pt x="1303020" y="0"/>
                </a:lnTo>
              </a:path>
            </a:pathLst>
          </a:custGeom>
          <a:noFill/>
          <a:ln w="12700">
            <a:solidFill>
              <a:srgbClr val="00A0E9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sdfg"/>
          <p:cNvSpPr/>
          <p:nvPr/>
        </p:nvSpPr>
        <p:spPr>
          <a:xfrm>
            <a:off x="7737475" y="2592388"/>
            <a:ext cx="1441450" cy="0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12700">
            <a:solidFill>
              <a:srgbClr val="00A0E9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sdf"/>
          <p:cNvSpPr>
            <a:spLocks noChangeArrowheads="1"/>
          </p:cNvSpPr>
          <p:nvPr/>
        </p:nvSpPr>
        <p:spPr bwMode="auto">
          <a:xfrm rot="20700000">
            <a:off x="4567238" y="2841625"/>
            <a:ext cx="2825750" cy="19970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第一类医疗技术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>
              <a:solidFill>
                <a:srgbClr val="660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家庭医生签约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5897563" y="5208588"/>
            <a:ext cx="1060450" cy="819150"/>
            <a:chOff x="6016285" y="5303127"/>
            <a:chExt cx="1060450" cy="819150"/>
          </a:xfrm>
        </p:grpSpPr>
        <p:sp>
          <p:nvSpPr>
            <p:cNvPr id="19" name="sdfv"/>
            <p:cNvSpPr/>
            <p:nvPr/>
          </p:nvSpPr>
          <p:spPr bwMode="auto">
            <a:xfrm rot="20700000">
              <a:off x="6016285" y="5303127"/>
              <a:ext cx="1060450" cy="819150"/>
            </a:xfrm>
            <a:custGeom>
              <a:avLst/>
              <a:gdLst>
                <a:gd name="T0" fmla="*/ 24 w 392"/>
                <a:gd name="T1" fmla="*/ 38 h 303"/>
                <a:gd name="T2" fmla="*/ 1 w 392"/>
                <a:gd name="T3" fmla="*/ 274 h 303"/>
                <a:gd name="T4" fmla="*/ 18 w 392"/>
                <a:gd name="T5" fmla="*/ 290 h 303"/>
                <a:gd name="T6" fmla="*/ 378 w 392"/>
                <a:gd name="T7" fmla="*/ 253 h 303"/>
                <a:gd name="T8" fmla="*/ 387 w 392"/>
                <a:gd name="T9" fmla="*/ 235 h 303"/>
                <a:gd name="T10" fmla="*/ 305 w 392"/>
                <a:gd name="T11" fmla="*/ 8 h 303"/>
                <a:gd name="T12" fmla="*/ 292 w 392"/>
                <a:gd name="T13" fmla="*/ 2 h 303"/>
                <a:gd name="T14" fmla="*/ 41 w 392"/>
                <a:gd name="T15" fmla="*/ 25 h 303"/>
                <a:gd name="T16" fmla="*/ 24 w 392"/>
                <a:gd name="T17" fmla="*/ 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03">
                  <a:moveTo>
                    <a:pt x="24" y="38"/>
                  </a:moveTo>
                  <a:cubicBezTo>
                    <a:pt x="1" y="274"/>
                    <a:pt x="1" y="274"/>
                    <a:pt x="1" y="274"/>
                  </a:cubicBezTo>
                  <a:cubicBezTo>
                    <a:pt x="0" y="289"/>
                    <a:pt x="8" y="289"/>
                    <a:pt x="18" y="290"/>
                  </a:cubicBezTo>
                  <a:cubicBezTo>
                    <a:pt x="86" y="296"/>
                    <a:pt x="227" y="303"/>
                    <a:pt x="378" y="253"/>
                  </a:cubicBezTo>
                  <a:cubicBezTo>
                    <a:pt x="392" y="248"/>
                    <a:pt x="387" y="235"/>
                    <a:pt x="387" y="235"/>
                  </a:cubicBezTo>
                  <a:cubicBezTo>
                    <a:pt x="305" y="8"/>
                    <a:pt x="305" y="8"/>
                    <a:pt x="305" y="8"/>
                  </a:cubicBezTo>
                  <a:cubicBezTo>
                    <a:pt x="304" y="4"/>
                    <a:pt x="301" y="0"/>
                    <a:pt x="292" y="2"/>
                  </a:cubicBezTo>
                  <a:cubicBezTo>
                    <a:pt x="195" y="28"/>
                    <a:pt x="97" y="28"/>
                    <a:pt x="41" y="25"/>
                  </a:cubicBezTo>
                  <a:cubicBezTo>
                    <a:pt x="27" y="24"/>
                    <a:pt x="25" y="28"/>
                    <a:pt x="24" y="38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544" name="sdfv"/>
            <p:cNvSpPr>
              <a:spLocks noChangeArrowheads="1"/>
            </p:cNvSpPr>
            <p:nvPr/>
          </p:nvSpPr>
          <p:spPr bwMode="auto">
            <a:xfrm>
              <a:off x="6051460" y="5487886"/>
              <a:ext cx="8905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Haettenschweiler" pitchFamily="34" charset="0"/>
                  <a:ea typeface="微软雅黑" pitchFamily="34" charset="-122"/>
                </a:rPr>
                <a:t>01</a:t>
              </a:r>
              <a:endParaRPr lang="zh-CN" altLang="en-US" sz="2800">
                <a:solidFill>
                  <a:schemeClr val="bg1"/>
                </a:solidFill>
                <a:latin typeface="Haettenschweiler" pitchFamily="34" charset="0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824663" y="4481513"/>
            <a:ext cx="1084262" cy="1011237"/>
            <a:chOff x="6942422" y="4576908"/>
            <a:chExt cx="1084263" cy="1011237"/>
          </a:xfrm>
        </p:grpSpPr>
        <p:sp>
          <p:nvSpPr>
            <p:cNvPr id="22" name="sdf"/>
            <p:cNvSpPr/>
            <p:nvPr/>
          </p:nvSpPr>
          <p:spPr bwMode="auto">
            <a:xfrm rot="20700000">
              <a:off x="6942422" y="4576908"/>
              <a:ext cx="1084263" cy="1011237"/>
            </a:xfrm>
            <a:custGeom>
              <a:avLst/>
              <a:gdLst>
                <a:gd name="T0" fmla="*/ 387 w 401"/>
                <a:gd name="T1" fmla="*/ 147 h 374"/>
                <a:gd name="T2" fmla="*/ 206 w 401"/>
                <a:gd name="T3" fmla="*/ 8 h 374"/>
                <a:gd name="T4" fmla="*/ 184 w 401"/>
                <a:gd name="T5" fmla="*/ 10 h 374"/>
                <a:gd name="T6" fmla="*/ 14 w 401"/>
                <a:gd name="T7" fmla="*/ 132 h 374"/>
                <a:gd name="T8" fmla="*/ 5 w 401"/>
                <a:gd name="T9" fmla="*/ 157 h 374"/>
                <a:gd name="T10" fmla="*/ 107 w 401"/>
                <a:gd name="T11" fmla="*/ 364 h 374"/>
                <a:gd name="T12" fmla="*/ 134 w 401"/>
                <a:gd name="T13" fmla="*/ 369 h 374"/>
                <a:gd name="T14" fmla="*/ 368 w 401"/>
                <a:gd name="T15" fmla="*/ 202 h 374"/>
                <a:gd name="T16" fmla="*/ 391 w 401"/>
                <a:gd name="T17" fmla="*/ 178 h 374"/>
                <a:gd name="T18" fmla="*/ 387 w 401"/>
                <a:gd name="T19" fmla="*/ 14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4">
                  <a:moveTo>
                    <a:pt x="387" y="147"/>
                  </a:moveTo>
                  <a:cubicBezTo>
                    <a:pt x="206" y="8"/>
                    <a:pt x="206" y="8"/>
                    <a:pt x="206" y="8"/>
                  </a:cubicBezTo>
                  <a:cubicBezTo>
                    <a:pt x="200" y="4"/>
                    <a:pt x="193" y="0"/>
                    <a:pt x="184" y="10"/>
                  </a:cubicBezTo>
                  <a:cubicBezTo>
                    <a:pt x="130" y="66"/>
                    <a:pt x="74" y="102"/>
                    <a:pt x="14" y="132"/>
                  </a:cubicBezTo>
                  <a:cubicBezTo>
                    <a:pt x="0" y="140"/>
                    <a:pt x="0" y="145"/>
                    <a:pt x="5" y="157"/>
                  </a:cubicBezTo>
                  <a:cubicBezTo>
                    <a:pt x="107" y="364"/>
                    <a:pt x="107" y="364"/>
                    <a:pt x="107" y="364"/>
                  </a:cubicBezTo>
                  <a:cubicBezTo>
                    <a:pt x="110" y="371"/>
                    <a:pt x="120" y="374"/>
                    <a:pt x="134" y="369"/>
                  </a:cubicBezTo>
                  <a:cubicBezTo>
                    <a:pt x="224" y="330"/>
                    <a:pt x="301" y="270"/>
                    <a:pt x="368" y="202"/>
                  </a:cubicBezTo>
                  <a:cubicBezTo>
                    <a:pt x="376" y="194"/>
                    <a:pt x="383" y="186"/>
                    <a:pt x="391" y="178"/>
                  </a:cubicBezTo>
                  <a:cubicBezTo>
                    <a:pt x="401" y="166"/>
                    <a:pt x="398" y="156"/>
                    <a:pt x="387" y="147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542" name="sdf"/>
            <p:cNvSpPr>
              <a:spLocks noChangeArrowheads="1"/>
            </p:cNvSpPr>
            <p:nvPr/>
          </p:nvSpPr>
          <p:spPr bwMode="auto">
            <a:xfrm>
              <a:off x="7011013" y="4815451"/>
              <a:ext cx="8905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Haettenschweiler" pitchFamily="34" charset="0"/>
                  <a:ea typeface="微软雅黑" pitchFamily="34" charset="-122"/>
                </a:rPr>
                <a:t>02</a:t>
              </a:r>
              <a:endParaRPr lang="zh-CN" altLang="en-US" sz="2800">
                <a:solidFill>
                  <a:schemeClr val="bg1"/>
                </a:solidFill>
                <a:latin typeface="Haettenschweiler" pitchFamily="34" charset="0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7023100" y="2482850"/>
            <a:ext cx="1373188" cy="2009775"/>
            <a:chOff x="7142211" y="2577740"/>
            <a:chExt cx="1373188" cy="2009775"/>
          </a:xfrm>
        </p:grpSpPr>
        <p:sp>
          <p:nvSpPr>
            <p:cNvPr id="25" name="sdfv"/>
            <p:cNvSpPr/>
            <p:nvPr/>
          </p:nvSpPr>
          <p:spPr bwMode="auto">
            <a:xfrm rot="20700000">
              <a:off x="7142211" y="2577740"/>
              <a:ext cx="1373188" cy="2009775"/>
            </a:xfrm>
            <a:custGeom>
              <a:avLst/>
              <a:gdLst>
                <a:gd name="T0" fmla="*/ 400 w 508"/>
                <a:gd name="T1" fmla="*/ 472 h 743"/>
                <a:gd name="T2" fmla="*/ 489 w 508"/>
                <a:gd name="T3" fmla="*/ 491 h 743"/>
                <a:gd name="T4" fmla="*/ 503 w 508"/>
                <a:gd name="T5" fmla="*/ 477 h 743"/>
                <a:gd name="T6" fmla="*/ 430 w 508"/>
                <a:gd name="T7" fmla="*/ 246 h 743"/>
                <a:gd name="T8" fmla="*/ 359 w 508"/>
                <a:gd name="T9" fmla="*/ 23 h 743"/>
                <a:gd name="T10" fmla="*/ 330 w 508"/>
                <a:gd name="T11" fmla="*/ 19 h 743"/>
                <a:gd name="T12" fmla="*/ 174 w 508"/>
                <a:gd name="T13" fmla="*/ 190 h 743"/>
                <a:gd name="T14" fmla="*/ 13 w 508"/>
                <a:gd name="T15" fmla="*/ 365 h 743"/>
                <a:gd name="T16" fmla="*/ 16 w 508"/>
                <a:gd name="T17" fmla="*/ 387 h 743"/>
                <a:gd name="T18" fmla="*/ 125 w 508"/>
                <a:gd name="T19" fmla="*/ 411 h 743"/>
                <a:gd name="T20" fmla="*/ 55 w 508"/>
                <a:gd name="T21" fmla="*/ 607 h 743"/>
                <a:gd name="T22" fmla="*/ 62 w 508"/>
                <a:gd name="T23" fmla="*/ 630 h 743"/>
                <a:gd name="T24" fmla="*/ 266 w 508"/>
                <a:gd name="T25" fmla="*/ 734 h 743"/>
                <a:gd name="T26" fmla="*/ 294 w 508"/>
                <a:gd name="T27" fmla="*/ 726 h 743"/>
                <a:gd name="T28" fmla="*/ 382 w 508"/>
                <a:gd name="T29" fmla="*/ 483 h 743"/>
                <a:gd name="T30" fmla="*/ 385 w 508"/>
                <a:gd name="T31" fmla="*/ 469 h 743"/>
                <a:gd name="T32" fmla="*/ 400 w 508"/>
                <a:gd name="T33" fmla="*/ 472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8" h="743">
                  <a:moveTo>
                    <a:pt x="400" y="472"/>
                  </a:moveTo>
                  <a:cubicBezTo>
                    <a:pt x="489" y="491"/>
                    <a:pt x="489" y="491"/>
                    <a:pt x="489" y="491"/>
                  </a:cubicBezTo>
                  <a:cubicBezTo>
                    <a:pt x="506" y="496"/>
                    <a:pt x="508" y="494"/>
                    <a:pt x="503" y="477"/>
                  </a:cubicBezTo>
                  <a:cubicBezTo>
                    <a:pt x="430" y="246"/>
                    <a:pt x="430" y="246"/>
                    <a:pt x="430" y="246"/>
                  </a:cubicBezTo>
                  <a:cubicBezTo>
                    <a:pt x="359" y="23"/>
                    <a:pt x="359" y="23"/>
                    <a:pt x="359" y="23"/>
                  </a:cubicBezTo>
                  <a:cubicBezTo>
                    <a:pt x="352" y="0"/>
                    <a:pt x="338" y="9"/>
                    <a:pt x="330" y="19"/>
                  </a:cubicBezTo>
                  <a:cubicBezTo>
                    <a:pt x="174" y="190"/>
                    <a:pt x="174" y="190"/>
                    <a:pt x="174" y="190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0" y="378"/>
                    <a:pt x="2" y="385"/>
                    <a:pt x="16" y="387"/>
                  </a:cubicBezTo>
                  <a:cubicBezTo>
                    <a:pt x="125" y="411"/>
                    <a:pt x="125" y="411"/>
                    <a:pt x="125" y="411"/>
                  </a:cubicBezTo>
                  <a:cubicBezTo>
                    <a:pt x="109" y="485"/>
                    <a:pt x="84" y="553"/>
                    <a:pt x="55" y="607"/>
                  </a:cubicBezTo>
                  <a:cubicBezTo>
                    <a:pt x="50" y="618"/>
                    <a:pt x="53" y="623"/>
                    <a:pt x="62" y="630"/>
                  </a:cubicBezTo>
                  <a:cubicBezTo>
                    <a:pt x="266" y="734"/>
                    <a:pt x="266" y="734"/>
                    <a:pt x="266" y="734"/>
                  </a:cubicBezTo>
                  <a:cubicBezTo>
                    <a:pt x="282" y="741"/>
                    <a:pt x="285" y="743"/>
                    <a:pt x="294" y="726"/>
                  </a:cubicBezTo>
                  <a:cubicBezTo>
                    <a:pt x="333" y="650"/>
                    <a:pt x="362" y="573"/>
                    <a:pt x="382" y="483"/>
                  </a:cubicBezTo>
                  <a:cubicBezTo>
                    <a:pt x="385" y="469"/>
                    <a:pt x="385" y="469"/>
                    <a:pt x="385" y="469"/>
                  </a:cubicBezTo>
                  <a:lnTo>
                    <a:pt x="400" y="472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540" name="sdf"/>
            <p:cNvSpPr>
              <a:spLocks noChangeArrowheads="1"/>
            </p:cNvSpPr>
            <p:nvPr/>
          </p:nvSpPr>
          <p:spPr bwMode="auto">
            <a:xfrm>
              <a:off x="7456271" y="3407455"/>
              <a:ext cx="8905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Haettenschweiler" pitchFamily="34" charset="0"/>
                  <a:ea typeface="微软雅黑" pitchFamily="34" charset="-122"/>
                </a:rPr>
                <a:t>03</a:t>
              </a:r>
              <a:endParaRPr lang="zh-CN" altLang="en-US" sz="2800">
                <a:solidFill>
                  <a:schemeClr val="bg1"/>
                </a:solidFill>
                <a:latin typeface="Haettenschweiler" pitchFamily="34" charset="0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4587875" y="1716088"/>
            <a:ext cx="1057275" cy="822325"/>
            <a:chOff x="4706507" y="1812058"/>
            <a:chExt cx="1057275" cy="822325"/>
          </a:xfrm>
        </p:grpSpPr>
        <p:sp>
          <p:nvSpPr>
            <p:cNvPr id="28" name="sdfv"/>
            <p:cNvSpPr/>
            <p:nvPr/>
          </p:nvSpPr>
          <p:spPr bwMode="auto">
            <a:xfrm rot="20700000">
              <a:off x="4706507" y="1812058"/>
              <a:ext cx="1057275" cy="822325"/>
            </a:xfrm>
            <a:custGeom>
              <a:avLst/>
              <a:gdLst>
                <a:gd name="T0" fmla="*/ 373 w 391"/>
                <a:gd name="T1" fmla="*/ 260 h 304"/>
                <a:gd name="T2" fmla="*/ 390 w 391"/>
                <a:gd name="T3" fmla="*/ 24 h 304"/>
                <a:gd name="T4" fmla="*/ 373 w 391"/>
                <a:gd name="T5" fmla="*/ 8 h 304"/>
                <a:gd name="T6" fmla="*/ 14 w 391"/>
                <a:gd name="T7" fmla="*/ 53 h 304"/>
                <a:gd name="T8" fmla="*/ 6 w 391"/>
                <a:gd name="T9" fmla="*/ 71 h 304"/>
                <a:gd name="T10" fmla="*/ 92 w 391"/>
                <a:gd name="T11" fmla="*/ 297 h 304"/>
                <a:gd name="T12" fmla="*/ 105 w 391"/>
                <a:gd name="T13" fmla="*/ 302 h 304"/>
                <a:gd name="T14" fmla="*/ 357 w 391"/>
                <a:gd name="T15" fmla="*/ 273 h 304"/>
                <a:gd name="T16" fmla="*/ 373 w 391"/>
                <a:gd name="T17" fmla="*/ 26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04">
                  <a:moveTo>
                    <a:pt x="373" y="260"/>
                  </a:moveTo>
                  <a:cubicBezTo>
                    <a:pt x="390" y="24"/>
                    <a:pt x="390" y="24"/>
                    <a:pt x="390" y="24"/>
                  </a:cubicBezTo>
                  <a:cubicBezTo>
                    <a:pt x="391" y="9"/>
                    <a:pt x="384" y="9"/>
                    <a:pt x="373" y="8"/>
                  </a:cubicBezTo>
                  <a:cubicBezTo>
                    <a:pt x="305" y="3"/>
                    <a:pt x="164" y="0"/>
                    <a:pt x="14" y="53"/>
                  </a:cubicBezTo>
                  <a:cubicBezTo>
                    <a:pt x="0" y="58"/>
                    <a:pt x="6" y="71"/>
                    <a:pt x="6" y="71"/>
                  </a:cubicBezTo>
                  <a:cubicBezTo>
                    <a:pt x="92" y="297"/>
                    <a:pt x="92" y="297"/>
                    <a:pt x="92" y="297"/>
                  </a:cubicBezTo>
                  <a:cubicBezTo>
                    <a:pt x="94" y="301"/>
                    <a:pt x="97" y="304"/>
                    <a:pt x="105" y="302"/>
                  </a:cubicBezTo>
                  <a:cubicBezTo>
                    <a:pt x="203" y="274"/>
                    <a:pt x="300" y="271"/>
                    <a:pt x="357" y="273"/>
                  </a:cubicBezTo>
                  <a:cubicBezTo>
                    <a:pt x="370" y="274"/>
                    <a:pt x="372" y="270"/>
                    <a:pt x="373" y="26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538" name="sdfv"/>
            <p:cNvSpPr>
              <a:spLocks noChangeArrowheads="1"/>
            </p:cNvSpPr>
            <p:nvPr/>
          </p:nvSpPr>
          <p:spPr bwMode="auto">
            <a:xfrm>
              <a:off x="4844593" y="1906455"/>
              <a:ext cx="8905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Haettenschweiler" pitchFamily="34" charset="0"/>
                  <a:ea typeface="微软雅黑" pitchFamily="34" charset="-122"/>
                </a:rPr>
                <a:t>04</a:t>
              </a:r>
              <a:endParaRPr lang="zh-CN" altLang="en-US" sz="2800">
                <a:solidFill>
                  <a:schemeClr val="bg1"/>
                </a:solidFill>
                <a:latin typeface="Haettenschweiler" pitchFamily="34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657600" y="2262188"/>
            <a:ext cx="1087438" cy="1016000"/>
            <a:chOff x="3776508" y="2358098"/>
            <a:chExt cx="1087438" cy="1016000"/>
          </a:xfrm>
        </p:grpSpPr>
        <p:sp>
          <p:nvSpPr>
            <p:cNvPr id="31" name="sdfv"/>
            <p:cNvSpPr/>
            <p:nvPr/>
          </p:nvSpPr>
          <p:spPr bwMode="auto">
            <a:xfrm rot="20700000">
              <a:off x="3776508" y="2358098"/>
              <a:ext cx="1087438" cy="1016000"/>
            </a:xfrm>
            <a:custGeom>
              <a:avLst/>
              <a:gdLst>
                <a:gd name="T0" fmla="*/ 14 w 402"/>
                <a:gd name="T1" fmla="*/ 233 h 376"/>
                <a:gd name="T2" fmla="*/ 198 w 402"/>
                <a:gd name="T3" fmla="*/ 367 h 376"/>
                <a:gd name="T4" fmla="*/ 221 w 402"/>
                <a:gd name="T5" fmla="*/ 366 h 376"/>
                <a:gd name="T6" fmla="*/ 387 w 402"/>
                <a:gd name="T7" fmla="*/ 239 h 376"/>
                <a:gd name="T8" fmla="*/ 396 w 402"/>
                <a:gd name="T9" fmla="*/ 214 h 376"/>
                <a:gd name="T10" fmla="*/ 290 w 402"/>
                <a:gd name="T11" fmla="*/ 10 h 376"/>
                <a:gd name="T12" fmla="*/ 263 w 402"/>
                <a:gd name="T13" fmla="*/ 6 h 376"/>
                <a:gd name="T14" fmla="*/ 32 w 402"/>
                <a:gd name="T15" fmla="*/ 178 h 376"/>
                <a:gd name="T16" fmla="*/ 10 w 402"/>
                <a:gd name="T17" fmla="*/ 202 h 376"/>
                <a:gd name="T18" fmla="*/ 14 w 402"/>
                <a:gd name="T19" fmla="*/ 2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376">
                  <a:moveTo>
                    <a:pt x="14" y="233"/>
                  </a:moveTo>
                  <a:cubicBezTo>
                    <a:pt x="198" y="367"/>
                    <a:pt x="198" y="367"/>
                    <a:pt x="198" y="367"/>
                  </a:cubicBezTo>
                  <a:cubicBezTo>
                    <a:pt x="204" y="372"/>
                    <a:pt x="212" y="376"/>
                    <a:pt x="221" y="366"/>
                  </a:cubicBezTo>
                  <a:cubicBezTo>
                    <a:pt x="273" y="309"/>
                    <a:pt x="329" y="271"/>
                    <a:pt x="387" y="239"/>
                  </a:cubicBezTo>
                  <a:cubicBezTo>
                    <a:pt x="401" y="232"/>
                    <a:pt x="402" y="226"/>
                    <a:pt x="396" y="214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86" y="3"/>
                    <a:pt x="276" y="0"/>
                    <a:pt x="263" y="6"/>
                  </a:cubicBezTo>
                  <a:cubicBezTo>
                    <a:pt x="174" y="47"/>
                    <a:pt x="98" y="108"/>
                    <a:pt x="32" y="178"/>
                  </a:cubicBezTo>
                  <a:cubicBezTo>
                    <a:pt x="25" y="186"/>
                    <a:pt x="17" y="194"/>
                    <a:pt x="10" y="202"/>
                  </a:cubicBezTo>
                  <a:cubicBezTo>
                    <a:pt x="0" y="214"/>
                    <a:pt x="3" y="225"/>
                    <a:pt x="14" y="233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536" name="sdcv"/>
            <p:cNvSpPr>
              <a:spLocks noChangeArrowheads="1"/>
            </p:cNvSpPr>
            <p:nvPr/>
          </p:nvSpPr>
          <p:spPr bwMode="auto">
            <a:xfrm>
              <a:off x="3907993" y="2606724"/>
              <a:ext cx="8905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Haettenschweiler" pitchFamily="34" charset="0"/>
                  <a:ea typeface="微软雅黑" pitchFamily="34" charset="-122"/>
                </a:rPr>
                <a:t>05</a:t>
              </a:r>
              <a:endParaRPr lang="zh-CN" altLang="en-US" sz="2800">
                <a:solidFill>
                  <a:schemeClr val="bg1"/>
                </a:solidFill>
                <a:latin typeface="Haettenschweiler" pitchFamily="34" charset="0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3286125" y="3300413"/>
            <a:ext cx="1387475" cy="2016125"/>
            <a:chOff x="3404738" y="3394961"/>
            <a:chExt cx="1387475" cy="2016125"/>
          </a:xfrm>
        </p:grpSpPr>
        <p:sp>
          <p:nvSpPr>
            <p:cNvPr id="34" name="df"/>
            <p:cNvSpPr/>
            <p:nvPr/>
          </p:nvSpPr>
          <p:spPr bwMode="auto">
            <a:xfrm rot="20700000">
              <a:off x="3404738" y="3394961"/>
              <a:ext cx="1387475" cy="2016125"/>
            </a:xfrm>
            <a:custGeom>
              <a:avLst/>
              <a:gdLst>
                <a:gd name="T0" fmla="*/ 109 w 513"/>
                <a:gd name="T1" fmla="*/ 277 h 745"/>
                <a:gd name="T2" fmla="*/ 19 w 513"/>
                <a:gd name="T3" fmla="*/ 262 h 745"/>
                <a:gd name="T4" fmla="*/ 5 w 513"/>
                <a:gd name="T5" fmla="*/ 277 h 745"/>
                <a:gd name="T6" fmla="*/ 92 w 513"/>
                <a:gd name="T7" fmla="*/ 504 h 745"/>
                <a:gd name="T8" fmla="*/ 175 w 513"/>
                <a:gd name="T9" fmla="*/ 722 h 745"/>
                <a:gd name="T10" fmla="*/ 204 w 513"/>
                <a:gd name="T11" fmla="*/ 725 h 745"/>
                <a:gd name="T12" fmla="*/ 351 w 513"/>
                <a:gd name="T13" fmla="*/ 546 h 745"/>
                <a:gd name="T14" fmla="*/ 500 w 513"/>
                <a:gd name="T15" fmla="*/ 362 h 745"/>
                <a:gd name="T16" fmla="*/ 497 w 513"/>
                <a:gd name="T17" fmla="*/ 339 h 745"/>
                <a:gd name="T18" fmla="*/ 387 w 513"/>
                <a:gd name="T19" fmla="*/ 321 h 745"/>
                <a:gd name="T20" fmla="*/ 445 w 513"/>
                <a:gd name="T21" fmla="*/ 122 h 745"/>
                <a:gd name="T22" fmla="*/ 437 w 513"/>
                <a:gd name="T23" fmla="*/ 100 h 745"/>
                <a:gd name="T24" fmla="*/ 227 w 513"/>
                <a:gd name="T25" fmla="*/ 8 h 745"/>
                <a:gd name="T26" fmla="*/ 200 w 513"/>
                <a:gd name="T27" fmla="*/ 17 h 745"/>
                <a:gd name="T28" fmla="*/ 126 w 513"/>
                <a:gd name="T29" fmla="*/ 264 h 745"/>
                <a:gd name="T30" fmla="*/ 124 w 513"/>
                <a:gd name="T31" fmla="*/ 279 h 745"/>
                <a:gd name="T32" fmla="*/ 109 w 513"/>
                <a:gd name="T33" fmla="*/ 277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45">
                  <a:moveTo>
                    <a:pt x="109" y="277"/>
                  </a:moveTo>
                  <a:cubicBezTo>
                    <a:pt x="19" y="262"/>
                    <a:pt x="19" y="262"/>
                    <a:pt x="19" y="262"/>
                  </a:cubicBezTo>
                  <a:cubicBezTo>
                    <a:pt x="1" y="259"/>
                    <a:pt x="0" y="261"/>
                    <a:pt x="5" y="277"/>
                  </a:cubicBezTo>
                  <a:cubicBezTo>
                    <a:pt x="92" y="504"/>
                    <a:pt x="92" y="504"/>
                    <a:pt x="92" y="504"/>
                  </a:cubicBezTo>
                  <a:cubicBezTo>
                    <a:pt x="175" y="722"/>
                    <a:pt x="175" y="722"/>
                    <a:pt x="175" y="722"/>
                  </a:cubicBezTo>
                  <a:cubicBezTo>
                    <a:pt x="184" y="745"/>
                    <a:pt x="197" y="735"/>
                    <a:pt x="204" y="725"/>
                  </a:cubicBezTo>
                  <a:cubicBezTo>
                    <a:pt x="351" y="546"/>
                    <a:pt x="351" y="546"/>
                    <a:pt x="351" y="546"/>
                  </a:cubicBezTo>
                  <a:cubicBezTo>
                    <a:pt x="500" y="362"/>
                    <a:pt x="500" y="362"/>
                    <a:pt x="500" y="362"/>
                  </a:cubicBezTo>
                  <a:cubicBezTo>
                    <a:pt x="513" y="347"/>
                    <a:pt x="511" y="341"/>
                    <a:pt x="497" y="339"/>
                  </a:cubicBezTo>
                  <a:cubicBezTo>
                    <a:pt x="387" y="321"/>
                    <a:pt x="387" y="321"/>
                    <a:pt x="387" y="321"/>
                  </a:cubicBezTo>
                  <a:cubicBezTo>
                    <a:pt x="398" y="247"/>
                    <a:pt x="420" y="178"/>
                    <a:pt x="445" y="122"/>
                  </a:cubicBezTo>
                  <a:cubicBezTo>
                    <a:pt x="450" y="111"/>
                    <a:pt x="447" y="106"/>
                    <a:pt x="437" y="100"/>
                  </a:cubicBezTo>
                  <a:cubicBezTo>
                    <a:pt x="227" y="8"/>
                    <a:pt x="227" y="8"/>
                    <a:pt x="227" y="8"/>
                  </a:cubicBezTo>
                  <a:cubicBezTo>
                    <a:pt x="211" y="1"/>
                    <a:pt x="208" y="0"/>
                    <a:pt x="200" y="17"/>
                  </a:cubicBezTo>
                  <a:cubicBezTo>
                    <a:pt x="165" y="95"/>
                    <a:pt x="141" y="174"/>
                    <a:pt x="126" y="264"/>
                  </a:cubicBezTo>
                  <a:cubicBezTo>
                    <a:pt x="124" y="279"/>
                    <a:pt x="124" y="279"/>
                    <a:pt x="124" y="279"/>
                  </a:cubicBezTo>
                  <a:lnTo>
                    <a:pt x="109" y="277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534" name="1"/>
            <p:cNvSpPr>
              <a:spLocks noChangeArrowheads="1"/>
            </p:cNvSpPr>
            <p:nvPr/>
          </p:nvSpPr>
          <p:spPr bwMode="auto">
            <a:xfrm>
              <a:off x="3604706" y="4227030"/>
              <a:ext cx="8905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Haettenschweiler" pitchFamily="34" charset="0"/>
                  <a:ea typeface="微软雅黑" pitchFamily="34" charset="-122"/>
                </a:rPr>
                <a:t>06</a:t>
              </a:r>
              <a:endParaRPr lang="zh-CN" altLang="en-US" sz="2800">
                <a:solidFill>
                  <a:schemeClr val="bg1"/>
                </a:solidFill>
                <a:latin typeface="Haettenschweiler" pitchFamily="34" charset="0"/>
                <a:ea typeface="微软雅黑" pitchFamily="3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9248775" y="4176713"/>
            <a:ext cx="2505075" cy="1276350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b="1">
                <a:latin typeface="+mn-lt"/>
                <a:ea typeface="+mn-ea"/>
                <a:sym typeface="+mn-ea"/>
              </a:rPr>
              <a:t>2016</a:t>
            </a:r>
            <a:r>
              <a:rPr lang="zh-CN" altLang="en-US" sz="2000" b="1">
                <a:latin typeface="+mn-lt"/>
                <a:ea typeface="+mn-ea"/>
                <a:sym typeface="+mn-ea"/>
              </a:rPr>
              <a:t>年度，血管检查人次数</a:t>
            </a:r>
            <a:endParaRPr lang="en-US" altLang="zh-CN" sz="2000" b="1">
              <a:latin typeface="+mn-lt"/>
              <a:ea typeface="+mn-ea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309100" y="2266950"/>
            <a:ext cx="2505075" cy="1200150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b="1">
                <a:latin typeface="+mn-lt"/>
                <a:ea typeface="+mn-ea"/>
                <a:sym typeface="+mn-ea"/>
              </a:rPr>
              <a:t>2016</a:t>
            </a:r>
            <a:r>
              <a:rPr lang="zh-CN" altLang="en-US" sz="2000" b="1">
                <a:latin typeface="+mn-lt"/>
                <a:ea typeface="+mn-ea"/>
                <a:sym typeface="+mn-ea"/>
              </a:rPr>
              <a:t>年度，多普勒（经阴道）检查人次数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90525" y="2874963"/>
            <a:ext cx="2378075" cy="830262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b="1">
                <a:latin typeface="+mn-lt"/>
                <a:ea typeface="+mn-ea"/>
                <a:sym typeface="+mn-ea"/>
              </a:rPr>
              <a:t>中心提供的签约服务包的种类数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530" name="文本框 41"/>
          <p:cNvSpPr txBox="1">
            <a:spLocks noChangeArrowheads="1"/>
          </p:cNvSpPr>
          <p:nvPr/>
        </p:nvSpPr>
        <p:spPr bwMode="auto">
          <a:xfrm>
            <a:off x="608013" y="1412875"/>
            <a:ext cx="25495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sym typeface="+mn-ea"/>
              </a:rPr>
              <a:t>2016</a:t>
            </a:r>
            <a:r>
              <a:rPr lang="zh-CN" altLang="en-US" sz="2000" b="1">
                <a:latin typeface="Calibri" pitchFamily="34" charset="0"/>
                <a:sym typeface="+mn-ea"/>
              </a:rPr>
              <a:t>年度，康复服务人次数（排除中医技术康复人次数）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9575" y="4425950"/>
            <a:ext cx="2505075" cy="1200150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b="1">
                <a:latin typeface="+mn-lt"/>
                <a:ea typeface="+mn-ea"/>
                <a:sym typeface="+mn-ea"/>
              </a:rPr>
              <a:t>2016</a:t>
            </a:r>
            <a:r>
              <a:rPr lang="zh-CN" altLang="en-US" sz="2000" b="1">
                <a:latin typeface="+mn-lt"/>
                <a:ea typeface="+mn-ea"/>
                <a:sym typeface="+mn-ea"/>
              </a:rPr>
              <a:t>年</a:t>
            </a:r>
            <a:r>
              <a:rPr lang="en-US" altLang="zh-CN" sz="2000" b="1">
                <a:latin typeface="+mn-lt"/>
                <a:ea typeface="+mn-ea"/>
                <a:sym typeface="+mn-ea"/>
              </a:rPr>
              <a:t>，</a:t>
            </a:r>
            <a:r>
              <a:rPr lang="zh-CN" altLang="en-US" sz="2000" b="1">
                <a:latin typeface="+mn-lt"/>
                <a:ea typeface="+mn-ea"/>
                <a:sym typeface="+mn-ea"/>
              </a:rPr>
              <a:t>提供签约服务包 </a:t>
            </a:r>
            <a:r>
              <a:rPr lang="en-US" altLang="zh-CN" sz="2000" b="1">
                <a:latin typeface="+mn-lt"/>
                <a:ea typeface="+mn-ea"/>
                <a:sym typeface="+mn-ea"/>
              </a:rPr>
              <a:t>wo1rd </a:t>
            </a:r>
            <a:r>
              <a:rPr lang="zh-CN" altLang="en-US" sz="2000" b="1">
                <a:latin typeface="+mn-lt"/>
                <a:ea typeface="+mn-ea"/>
                <a:sym typeface="+mn-ea"/>
              </a:rPr>
              <a:t>文件和签约居民人数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851900" y="5524500"/>
            <a:ext cx="2505075" cy="82867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b="1">
                <a:latin typeface="+mn-lt"/>
                <a:ea typeface="+mn-ea"/>
                <a:sym typeface="+mn-ea"/>
              </a:rPr>
              <a:t>201</a:t>
            </a:r>
            <a:r>
              <a:rPr lang="en-US" altLang="zh-CN" sz="2000" b="1">
                <a:latin typeface="+mn-lt"/>
                <a:ea typeface="+mn-ea"/>
                <a:sym typeface="+mn-ea"/>
              </a:rPr>
              <a:t>6</a:t>
            </a:r>
            <a:r>
              <a:rPr lang="zh-CN" altLang="en-US" sz="2000" b="1">
                <a:latin typeface="+mn-lt"/>
                <a:ea typeface="+mn-ea"/>
                <a:sym typeface="+mn-ea"/>
              </a:rPr>
              <a:t>年度，心脏血管显像技术服务人次数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7" grpId="0"/>
      <p:bldP spid="38" grpId="0"/>
      <p:bldP spid="40" grpId="0"/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服务人群指标一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3719513"/>
            <a:ext cx="12192000" cy="17462"/>
            <a:chOff x="0" y="3428999"/>
            <a:chExt cx="12192000" cy="16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61938" y="2124075"/>
            <a:ext cx="3171825" cy="3171825"/>
            <a:chOff x="664329" y="2299272"/>
            <a:chExt cx="2212236" cy="2212236"/>
          </a:xfrm>
        </p:grpSpPr>
        <p:grpSp>
          <p:nvGrpSpPr>
            <p:cNvPr id="66595" name="组合 7"/>
            <p:cNvGrpSpPr>
              <a:grpSpLocks/>
            </p:cNvGrpSpPr>
            <p:nvPr/>
          </p:nvGrpSpPr>
          <p:grpSpPr bwMode="auto">
            <a:xfrm>
              <a:off x="664329" y="2299272"/>
              <a:ext cx="2212236" cy="2212236"/>
              <a:chOff x="413242" y="2498776"/>
              <a:chExt cx="1860446" cy="186044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13242" y="2498776"/>
                <a:ext cx="1860446" cy="18604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0800000">
                <a:off x="620889" y="2706424"/>
                <a:ext cx="1445151" cy="1445152"/>
              </a:xfrm>
              <a:prstGeom prst="ellipse">
                <a:avLst/>
              </a:pr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66596" name="文本框 8"/>
            <p:cNvSpPr txBox="1">
              <a:spLocks noChangeArrowheads="1"/>
            </p:cNvSpPr>
            <p:nvPr/>
          </p:nvSpPr>
          <p:spPr bwMode="auto">
            <a:xfrm>
              <a:off x="1130195" y="3120737"/>
              <a:ext cx="1475537" cy="578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>
                  <a:solidFill>
                    <a:schemeClr val="bg1"/>
                  </a:solidFill>
                  <a:latin typeface="方正粗谭黑简体"/>
                  <a:ea typeface="方正粗谭黑简体"/>
                  <a:cs typeface="方正粗谭黑简体"/>
                </a:rPr>
                <a:t>高血压</a:t>
              </a:r>
            </a:p>
          </p:txBody>
        </p:sp>
      </p:grpSp>
      <p:sp>
        <p:nvSpPr>
          <p:cNvPr id="12" name="椭圆 11"/>
          <p:cNvSpPr/>
          <p:nvPr/>
        </p:nvSpPr>
        <p:spPr>
          <a:xfrm rot="10800000">
            <a:off x="3760788" y="3524250"/>
            <a:ext cx="450850" cy="449263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 rot="10800000">
            <a:off x="6545263" y="3524250"/>
            <a:ext cx="450850" cy="449263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 rot="10800000">
            <a:off x="9331325" y="3524250"/>
            <a:ext cx="450850" cy="449263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565650" y="2917825"/>
            <a:ext cx="1662113" cy="1662113"/>
            <a:chOff x="4565417" y="2918258"/>
            <a:chExt cx="1661660" cy="1661660"/>
          </a:xfrm>
        </p:grpSpPr>
        <p:grpSp>
          <p:nvGrpSpPr>
            <p:cNvPr id="66591" name="组合 15"/>
            <p:cNvGrpSpPr>
              <a:grpSpLocks/>
            </p:cNvGrpSpPr>
            <p:nvPr/>
          </p:nvGrpSpPr>
          <p:grpSpPr bwMode="auto">
            <a:xfrm>
              <a:off x="4565417" y="2918258"/>
              <a:ext cx="1661660" cy="1661660"/>
              <a:chOff x="4056364" y="1384713"/>
              <a:chExt cx="4088570" cy="408857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501538" y="1833793"/>
                <a:ext cx="3190413" cy="3190410"/>
              </a:xfrm>
              <a:prstGeom prst="ellipse">
                <a:avLst/>
              </a:pr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9" name="同心圆 18"/>
              <p:cNvSpPr/>
              <p:nvPr/>
            </p:nvSpPr>
            <p:spPr>
              <a:xfrm rot="10800000">
                <a:off x="4056364" y="1384713"/>
                <a:ext cx="4088570" cy="4088570"/>
              </a:xfrm>
              <a:prstGeom prst="donut">
                <a:avLst>
                  <a:gd name="adj" fmla="val 1437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66592" name="文本框 16"/>
            <p:cNvSpPr txBox="1">
              <a:spLocks noChangeArrowheads="1"/>
            </p:cNvSpPr>
            <p:nvPr/>
          </p:nvSpPr>
          <p:spPr bwMode="auto">
            <a:xfrm>
              <a:off x="5144793" y="3491525"/>
              <a:ext cx="5501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itchFamily="34" charset="0"/>
                </a:rPr>
                <a:t>01</a:t>
              </a:r>
              <a:endParaRPr lang="zh-CN" altLang="en-US" sz="28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350125" y="2917825"/>
            <a:ext cx="1662113" cy="1662113"/>
            <a:chOff x="7350262" y="2918258"/>
            <a:chExt cx="1661660" cy="1661660"/>
          </a:xfrm>
        </p:grpSpPr>
        <p:grpSp>
          <p:nvGrpSpPr>
            <p:cNvPr id="66587" name="组合 20"/>
            <p:cNvGrpSpPr>
              <a:grpSpLocks/>
            </p:cNvGrpSpPr>
            <p:nvPr/>
          </p:nvGrpSpPr>
          <p:grpSpPr bwMode="auto">
            <a:xfrm>
              <a:off x="7350262" y="2918258"/>
              <a:ext cx="1661660" cy="1661660"/>
              <a:chOff x="4056364" y="1384713"/>
              <a:chExt cx="4088570" cy="408857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501538" y="1833793"/>
                <a:ext cx="3190413" cy="3190410"/>
              </a:xfrm>
              <a:prstGeom prst="ellipse">
                <a:avLst/>
              </a:pr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4" name="同心圆 23"/>
              <p:cNvSpPr/>
              <p:nvPr/>
            </p:nvSpPr>
            <p:spPr>
              <a:xfrm rot="10800000">
                <a:off x="4056364" y="1384713"/>
                <a:ext cx="4088570" cy="4088570"/>
              </a:xfrm>
              <a:prstGeom prst="donut">
                <a:avLst>
                  <a:gd name="adj" fmla="val 1437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6588" name="文本框 21"/>
            <p:cNvSpPr txBox="1">
              <a:spLocks noChangeArrowheads="1"/>
            </p:cNvSpPr>
            <p:nvPr/>
          </p:nvSpPr>
          <p:spPr bwMode="auto">
            <a:xfrm>
              <a:off x="7904126" y="3487477"/>
              <a:ext cx="5501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itchFamily="34" charset="0"/>
                </a:rPr>
                <a:t>02</a:t>
              </a:r>
              <a:endParaRPr lang="zh-CN" altLang="en-US" sz="28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0136188" y="2917825"/>
            <a:ext cx="1662112" cy="1662113"/>
            <a:chOff x="10136376" y="2918258"/>
            <a:chExt cx="1661660" cy="1661660"/>
          </a:xfrm>
        </p:grpSpPr>
        <p:grpSp>
          <p:nvGrpSpPr>
            <p:cNvPr id="66583" name="组合 25"/>
            <p:cNvGrpSpPr>
              <a:grpSpLocks/>
            </p:cNvGrpSpPr>
            <p:nvPr/>
          </p:nvGrpSpPr>
          <p:grpSpPr bwMode="auto">
            <a:xfrm>
              <a:off x="10136376" y="2918258"/>
              <a:ext cx="1661660" cy="1661660"/>
              <a:chOff x="4056364" y="1384713"/>
              <a:chExt cx="4088570" cy="408857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501538" y="1833793"/>
                <a:ext cx="3190412" cy="3190410"/>
              </a:xfrm>
              <a:prstGeom prst="ellipse">
                <a:avLst/>
              </a:pr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9" name="同心圆 28"/>
              <p:cNvSpPr/>
              <p:nvPr/>
            </p:nvSpPr>
            <p:spPr>
              <a:xfrm rot="10800000">
                <a:off x="4056364" y="1384713"/>
                <a:ext cx="4088570" cy="4088570"/>
              </a:xfrm>
              <a:prstGeom prst="donut">
                <a:avLst>
                  <a:gd name="adj" fmla="val 1437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6584" name="文本框 26"/>
            <p:cNvSpPr txBox="1">
              <a:spLocks noChangeArrowheads="1"/>
            </p:cNvSpPr>
            <p:nvPr/>
          </p:nvSpPr>
          <p:spPr bwMode="auto">
            <a:xfrm>
              <a:off x="10690240" y="3487477"/>
              <a:ext cx="5501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itchFamily="34" charset="0"/>
                </a:rPr>
                <a:t>03</a:t>
              </a:r>
              <a:endParaRPr lang="zh-CN" altLang="en-US" sz="28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0" name="等腰三角形 29"/>
          <p:cNvSpPr/>
          <p:nvPr/>
        </p:nvSpPr>
        <p:spPr>
          <a:xfrm flipV="1">
            <a:off x="5259388" y="4791075"/>
            <a:ext cx="258762" cy="2222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flipV="1">
            <a:off x="10871200" y="4791075"/>
            <a:ext cx="258763" cy="2222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 flipV="1">
            <a:off x="8074025" y="2555875"/>
            <a:ext cx="258763" cy="22066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806700" y="4902200"/>
            <a:ext cx="4724400" cy="2052638"/>
            <a:chOff x="1642867" y="4368045"/>
            <a:chExt cx="2843923" cy="2052514"/>
          </a:xfrm>
        </p:grpSpPr>
        <p:sp>
          <p:nvSpPr>
            <p:cNvPr id="66581" name="矩形 33"/>
            <p:cNvSpPr>
              <a:spLocks noChangeArrowheads="1"/>
            </p:cNvSpPr>
            <p:nvPr/>
          </p:nvSpPr>
          <p:spPr bwMode="auto">
            <a:xfrm>
              <a:off x="1642867" y="4728790"/>
              <a:ext cx="2843923" cy="169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7613">
                <a:lnSpc>
                  <a:spcPct val="130000"/>
                </a:lnSpc>
              </a:pPr>
              <a:r>
                <a:rPr lang="en-US" altLang="zh-CN" sz="2000" b="1">
                  <a:latin typeface="Calibri" pitchFamily="34" charset="0"/>
                  <a:sym typeface="+mn-ea"/>
                </a:rPr>
                <a:t>2016 </a:t>
              </a:r>
              <a:r>
                <a:rPr lang="zh-CN" altLang="en-US" sz="2000" b="1">
                  <a:latin typeface="Calibri" pitchFamily="34" charset="0"/>
                  <a:sym typeface="+mn-ea"/>
                </a:rPr>
                <a:t>年度最后一次测量血压控制满意（收缩压</a:t>
              </a:r>
              <a:r>
                <a:rPr lang="en-US" altLang="zh-CN" sz="2000" b="1">
                  <a:latin typeface="Calibri" pitchFamily="34" charset="0"/>
                  <a:sym typeface="+mn-ea"/>
                </a:rPr>
                <a:t>&lt;140 mmHg </a:t>
              </a:r>
              <a:r>
                <a:rPr lang="zh-CN" altLang="en-US" sz="2000" b="1">
                  <a:latin typeface="Calibri" pitchFamily="34" charset="0"/>
                  <a:sym typeface="+mn-ea"/>
                </a:rPr>
                <a:t>且舒张压</a:t>
              </a:r>
              <a:r>
                <a:rPr lang="en-US" altLang="zh-CN" sz="2000" b="1">
                  <a:latin typeface="Calibri" pitchFamily="34" charset="0"/>
                  <a:sym typeface="+mn-ea"/>
                </a:rPr>
                <a:t>&lt;90mmHg</a:t>
              </a:r>
              <a:r>
                <a:rPr lang="zh-CN" altLang="en-US" sz="2000" b="1">
                  <a:latin typeface="Calibri" pitchFamily="34" charset="0"/>
                  <a:sym typeface="+mn-ea"/>
                </a:rPr>
                <a:t>）的患者数（人） </a:t>
              </a:r>
            </a:p>
            <a:p>
              <a:pPr defTabSz="1217613">
                <a:lnSpc>
                  <a:spcPct val="130000"/>
                </a:lnSpc>
              </a:pPr>
              <a:endParaRPr lang="en-US" altLang="zh-CN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82" name="TextBox 301"/>
            <p:cNvSpPr txBox="1">
              <a:spLocks noChangeArrowheads="1"/>
            </p:cNvSpPr>
            <p:nvPr/>
          </p:nvSpPr>
          <p:spPr bwMode="auto">
            <a:xfrm>
              <a:off x="1763876" y="4368045"/>
              <a:ext cx="2601904" cy="49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</a:rPr>
                <a:t>控制满意人数</a:t>
              </a: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8564563" y="4791075"/>
            <a:ext cx="3470275" cy="1782763"/>
            <a:chOff x="1521572" y="4368045"/>
            <a:chExt cx="2844208" cy="1783190"/>
          </a:xfrm>
        </p:grpSpPr>
        <p:sp>
          <p:nvSpPr>
            <p:cNvPr id="66579" name="矩形 39"/>
            <p:cNvSpPr>
              <a:spLocks noChangeArrowheads="1"/>
            </p:cNvSpPr>
            <p:nvPr/>
          </p:nvSpPr>
          <p:spPr bwMode="auto">
            <a:xfrm>
              <a:off x="1521572" y="4859604"/>
              <a:ext cx="2843923" cy="1291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7613">
                <a:lnSpc>
                  <a:spcPct val="130000"/>
                </a:lnSpc>
              </a:pPr>
              <a:r>
                <a:rPr lang="zh-CN" altLang="en-US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管理率≥ </a:t>
              </a: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40%</a:t>
              </a:r>
              <a:r>
                <a:rPr lang="zh-CN" altLang="en-US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，控制率在</a:t>
              </a: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55%</a:t>
              </a:r>
              <a:r>
                <a:rPr lang="zh-CN" altLang="en-US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左右，我中心提供了 </a:t>
              </a: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2866</a:t>
              </a:r>
              <a:r>
                <a:rPr lang="zh-CN" altLang="en-US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人</a:t>
              </a:r>
              <a:endParaRPr lang="zh-CN" altLang="en-US" sz="2000" b="1">
                <a:solidFill>
                  <a:srgbClr val="D60093"/>
                </a:solidFill>
                <a:latin typeface="Calibri" pitchFamily="34" charset="0"/>
              </a:endParaRPr>
            </a:p>
            <a:p>
              <a:pPr defTabSz="1217613">
                <a:lnSpc>
                  <a:spcPct val="130000"/>
                </a:lnSpc>
              </a:pPr>
              <a:endParaRPr lang="en-US" altLang="zh-CN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80" name="TextBox 301"/>
            <p:cNvSpPr txBox="1">
              <a:spLocks noChangeArrowheads="1"/>
            </p:cNvSpPr>
            <p:nvPr/>
          </p:nvSpPr>
          <p:spPr bwMode="auto">
            <a:xfrm>
              <a:off x="1763876" y="4368045"/>
              <a:ext cx="2601904" cy="491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</a:rPr>
                <a:t>注意数据合理性</a:t>
              </a:r>
            </a:p>
          </p:txBody>
        </p:sp>
      </p:grpSp>
      <p:sp>
        <p:nvSpPr>
          <p:cNvPr id="66576" name="TextBox 301"/>
          <p:cNvSpPr txBox="1">
            <a:spLocks noChangeArrowheads="1"/>
          </p:cNvSpPr>
          <p:nvPr/>
        </p:nvSpPr>
        <p:spPr bwMode="auto">
          <a:xfrm>
            <a:off x="574675" y="1073150"/>
            <a:ext cx="6421438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C80890"/>
                </a:solidFill>
                <a:latin typeface="Calibri" pitchFamily="34" charset="0"/>
                <a:sym typeface="+mn-ea"/>
              </a:rPr>
              <a:t>2016 </a:t>
            </a:r>
            <a:r>
              <a:rPr lang="zh-CN" altLang="en-US" sz="2800" b="1">
                <a:solidFill>
                  <a:srgbClr val="C80890"/>
                </a:solidFill>
                <a:latin typeface="Calibri" pitchFamily="34" charset="0"/>
                <a:sym typeface="+mn-ea"/>
              </a:rPr>
              <a:t>年管理的</a:t>
            </a:r>
            <a:r>
              <a:rPr lang="en-US" altLang="zh-CN" sz="2800" b="1">
                <a:solidFill>
                  <a:srgbClr val="C80890"/>
                </a:solidFill>
                <a:latin typeface="Calibri" pitchFamily="34" charset="0"/>
                <a:sym typeface="+mn-ea"/>
              </a:rPr>
              <a:t>65 </a:t>
            </a:r>
            <a:r>
              <a:rPr lang="zh-CN" altLang="en-US" sz="2800" b="1">
                <a:solidFill>
                  <a:srgbClr val="C80890"/>
                </a:solidFill>
                <a:latin typeface="Calibri" pitchFamily="34" charset="0"/>
                <a:sym typeface="+mn-ea"/>
              </a:rPr>
              <a:t>岁及以上高血压患者</a:t>
            </a:r>
            <a:endParaRPr lang="zh-CN" altLang="en-US" sz="2800" b="1">
              <a:solidFill>
                <a:srgbClr val="C8089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ctr">
              <a:lnSpc>
                <a:spcPct val="130000"/>
              </a:lnSpc>
            </a:pPr>
            <a:endParaRPr lang="zh-CN" altLang="en-US" sz="2000" b="1">
              <a:solidFill>
                <a:srgbClr val="00A0E9"/>
              </a:solidFill>
              <a:latin typeface="方正粗谭黑简体"/>
              <a:ea typeface="方正粗谭黑简体"/>
              <a:cs typeface="方正粗谭黑简体"/>
            </a:endParaRPr>
          </a:p>
        </p:txBody>
      </p:sp>
      <p:sp>
        <p:nvSpPr>
          <p:cNvPr id="66577" name="TextBox 301"/>
          <p:cNvSpPr txBox="1">
            <a:spLocks noChangeArrowheads="1"/>
          </p:cNvSpPr>
          <p:nvPr/>
        </p:nvSpPr>
        <p:spPr bwMode="auto">
          <a:xfrm>
            <a:off x="7159625" y="1489075"/>
            <a:ext cx="445452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latin typeface="Calibri" pitchFamily="34" charset="0"/>
                <a:sym typeface="+mn-ea"/>
              </a:rPr>
              <a:t>提供 患者姓名、联系方式、最后一次血压值清单 </a:t>
            </a:r>
            <a:r>
              <a:rPr lang="en-US" altLang="zh-CN" sz="2000" b="1">
                <a:latin typeface="Calibri" pitchFamily="34" charset="0"/>
                <a:sym typeface="+mn-ea"/>
              </a:rPr>
              <a:t>excel </a:t>
            </a:r>
            <a:r>
              <a:rPr lang="zh-CN" altLang="en-US" sz="2000" b="1">
                <a:latin typeface="Calibri" pitchFamily="34" charset="0"/>
                <a:sym typeface="+mn-ea"/>
              </a:rPr>
              <a:t>文件。</a:t>
            </a:r>
            <a:endParaRPr lang="zh-CN" altLang="en-US" sz="20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 b="1">
              <a:solidFill>
                <a:srgbClr val="00A0E9"/>
              </a:solidFill>
              <a:latin typeface="方正粗谭黑简体"/>
              <a:ea typeface="方正粗谭黑简体"/>
              <a:cs typeface="方正粗谭黑简体"/>
            </a:endParaRPr>
          </a:p>
        </p:txBody>
      </p:sp>
      <p:sp>
        <p:nvSpPr>
          <p:cNvPr id="66578" name="TextBox 301"/>
          <p:cNvSpPr txBox="1">
            <a:spLocks noChangeArrowheads="1"/>
          </p:cNvSpPr>
          <p:nvPr/>
        </p:nvSpPr>
        <p:spPr bwMode="auto">
          <a:xfrm>
            <a:off x="7227888" y="998538"/>
            <a:ext cx="43211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>
                <a:solidFill>
                  <a:srgbClr val="00A0E9"/>
                </a:solidFill>
                <a:latin typeface="方正粗谭黑简体"/>
                <a:ea typeface="方正粗谭黑简体"/>
                <a:cs typeface="方正粗谭黑简体"/>
              </a:rPr>
              <a:t>提供名单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99"/>
                            </p:stCondLst>
                            <p:childTnLst>
                              <p:par>
                                <p:cTn id="4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99"/>
                            </p:stCondLst>
                            <p:childTnLst>
                              <p:par>
                                <p:cTn id="5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99"/>
                            </p:stCondLst>
                            <p:childTnLst>
                              <p:par>
                                <p:cTn id="6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99"/>
                            </p:stCondLst>
                            <p:childTnLst>
                              <p:par>
                                <p:cTn id="7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99"/>
                            </p:stCondLst>
                            <p:childTnLst>
                              <p:par>
                                <p:cTn id="8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12" grpId="0" bldLvl="0" animBg="1"/>
      <p:bldP spid="13" grpId="0" bldLvl="0" animBg="1"/>
      <p:bldP spid="14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服务人群指标二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3719513"/>
            <a:ext cx="12192000" cy="17462"/>
            <a:chOff x="0" y="3428999"/>
            <a:chExt cx="12192000" cy="16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61938" y="2124075"/>
            <a:ext cx="3171825" cy="3171825"/>
            <a:chOff x="664329" y="2299272"/>
            <a:chExt cx="2212236" cy="2212236"/>
          </a:xfrm>
        </p:grpSpPr>
        <p:grpSp>
          <p:nvGrpSpPr>
            <p:cNvPr id="68643" name="组合 7"/>
            <p:cNvGrpSpPr>
              <a:grpSpLocks/>
            </p:cNvGrpSpPr>
            <p:nvPr/>
          </p:nvGrpSpPr>
          <p:grpSpPr bwMode="auto">
            <a:xfrm>
              <a:off x="664329" y="2299272"/>
              <a:ext cx="2212236" cy="2212236"/>
              <a:chOff x="413242" y="2498776"/>
              <a:chExt cx="1860446" cy="186044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13242" y="2498776"/>
                <a:ext cx="1860446" cy="18604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0800000">
                <a:off x="620889" y="2706424"/>
                <a:ext cx="1445151" cy="1445152"/>
              </a:xfrm>
              <a:prstGeom prst="ellipse">
                <a:avLst/>
              </a:prstGeom>
              <a:solidFill>
                <a:srgbClr val="99FF9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130470" y="3120833"/>
              <a:ext cx="1474824" cy="5790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糖尿病</a:t>
              </a:r>
            </a:p>
          </p:txBody>
        </p:sp>
      </p:grpSp>
      <p:sp>
        <p:nvSpPr>
          <p:cNvPr id="12" name="椭圆 11"/>
          <p:cNvSpPr/>
          <p:nvPr/>
        </p:nvSpPr>
        <p:spPr>
          <a:xfrm rot="10800000">
            <a:off x="3760788" y="3524250"/>
            <a:ext cx="450850" cy="449263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 rot="10800000">
            <a:off x="6545263" y="3524250"/>
            <a:ext cx="450850" cy="449263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 rot="10800000">
            <a:off x="9331325" y="3524250"/>
            <a:ext cx="450850" cy="449263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565650" y="2917825"/>
            <a:ext cx="1662113" cy="1662113"/>
            <a:chOff x="4565417" y="2918258"/>
            <a:chExt cx="1661660" cy="1661660"/>
          </a:xfrm>
        </p:grpSpPr>
        <p:grpSp>
          <p:nvGrpSpPr>
            <p:cNvPr id="68639" name="组合 15"/>
            <p:cNvGrpSpPr>
              <a:grpSpLocks/>
            </p:cNvGrpSpPr>
            <p:nvPr/>
          </p:nvGrpSpPr>
          <p:grpSpPr bwMode="auto">
            <a:xfrm>
              <a:off x="4565417" y="2918258"/>
              <a:ext cx="1661660" cy="1661660"/>
              <a:chOff x="4056364" y="1384713"/>
              <a:chExt cx="4088570" cy="408857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501538" y="1833793"/>
                <a:ext cx="3190413" cy="3190410"/>
              </a:xfrm>
              <a:prstGeom prst="ellipse">
                <a:avLst/>
              </a:prstGeom>
              <a:solidFill>
                <a:srgbClr val="99FF9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9" name="同心圆 18"/>
              <p:cNvSpPr/>
              <p:nvPr/>
            </p:nvSpPr>
            <p:spPr>
              <a:xfrm rot="10800000">
                <a:off x="4056364" y="1384713"/>
                <a:ext cx="4088570" cy="4088570"/>
              </a:xfrm>
              <a:prstGeom prst="donut">
                <a:avLst>
                  <a:gd name="adj" fmla="val 1437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68640" name="文本框 16"/>
            <p:cNvSpPr txBox="1">
              <a:spLocks noChangeArrowheads="1"/>
            </p:cNvSpPr>
            <p:nvPr/>
          </p:nvSpPr>
          <p:spPr bwMode="auto">
            <a:xfrm>
              <a:off x="5144793" y="3491525"/>
              <a:ext cx="5501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itchFamily="34" charset="0"/>
                </a:rPr>
                <a:t>01</a:t>
              </a:r>
              <a:endParaRPr lang="zh-CN" altLang="en-US" sz="28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350125" y="2917825"/>
            <a:ext cx="1662113" cy="1662113"/>
            <a:chOff x="7350262" y="2918258"/>
            <a:chExt cx="1661660" cy="1661660"/>
          </a:xfrm>
        </p:grpSpPr>
        <p:grpSp>
          <p:nvGrpSpPr>
            <p:cNvPr id="68635" name="组合 20"/>
            <p:cNvGrpSpPr>
              <a:grpSpLocks/>
            </p:cNvGrpSpPr>
            <p:nvPr/>
          </p:nvGrpSpPr>
          <p:grpSpPr bwMode="auto">
            <a:xfrm>
              <a:off x="7350262" y="2918258"/>
              <a:ext cx="1661660" cy="1661660"/>
              <a:chOff x="4056364" y="1384713"/>
              <a:chExt cx="4088570" cy="408857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501538" y="1833793"/>
                <a:ext cx="3190413" cy="3190410"/>
              </a:xfrm>
              <a:prstGeom prst="ellipse">
                <a:avLst/>
              </a:prstGeom>
              <a:solidFill>
                <a:srgbClr val="99FF9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4" name="同心圆 23"/>
              <p:cNvSpPr/>
              <p:nvPr/>
            </p:nvSpPr>
            <p:spPr>
              <a:xfrm rot="10800000">
                <a:off x="4056364" y="1384713"/>
                <a:ext cx="4088570" cy="4088570"/>
              </a:xfrm>
              <a:prstGeom prst="donut">
                <a:avLst>
                  <a:gd name="adj" fmla="val 1437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8636" name="文本框 21"/>
            <p:cNvSpPr txBox="1">
              <a:spLocks noChangeArrowheads="1"/>
            </p:cNvSpPr>
            <p:nvPr/>
          </p:nvSpPr>
          <p:spPr bwMode="auto">
            <a:xfrm>
              <a:off x="7904126" y="3487477"/>
              <a:ext cx="5501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itchFamily="34" charset="0"/>
                </a:rPr>
                <a:t>02</a:t>
              </a:r>
              <a:endParaRPr lang="zh-CN" altLang="en-US" sz="28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0136188" y="2917825"/>
            <a:ext cx="1662112" cy="1662113"/>
            <a:chOff x="10136376" y="2918258"/>
            <a:chExt cx="1661660" cy="1661660"/>
          </a:xfrm>
        </p:grpSpPr>
        <p:grpSp>
          <p:nvGrpSpPr>
            <p:cNvPr id="68631" name="组合 25"/>
            <p:cNvGrpSpPr>
              <a:grpSpLocks/>
            </p:cNvGrpSpPr>
            <p:nvPr/>
          </p:nvGrpSpPr>
          <p:grpSpPr bwMode="auto">
            <a:xfrm>
              <a:off x="10136376" y="2918258"/>
              <a:ext cx="1661660" cy="1661660"/>
              <a:chOff x="4056364" y="1384713"/>
              <a:chExt cx="4088570" cy="408857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501538" y="1833793"/>
                <a:ext cx="3190412" cy="3190410"/>
              </a:xfrm>
              <a:prstGeom prst="ellipse">
                <a:avLst/>
              </a:prstGeom>
              <a:solidFill>
                <a:srgbClr val="99FF9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9" name="同心圆 28"/>
              <p:cNvSpPr/>
              <p:nvPr/>
            </p:nvSpPr>
            <p:spPr>
              <a:xfrm rot="10800000">
                <a:off x="4056364" y="1384713"/>
                <a:ext cx="4088570" cy="4088570"/>
              </a:xfrm>
              <a:prstGeom prst="donut">
                <a:avLst>
                  <a:gd name="adj" fmla="val 1437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8632" name="文本框 26"/>
            <p:cNvSpPr txBox="1">
              <a:spLocks noChangeArrowheads="1"/>
            </p:cNvSpPr>
            <p:nvPr/>
          </p:nvSpPr>
          <p:spPr bwMode="auto">
            <a:xfrm>
              <a:off x="10690240" y="3487477"/>
              <a:ext cx="5501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itchFamily="34" charset="0"/>
                </a:rPr>
                <a:t>03</a:t>
              </a:r>
              <a:endParaRPr lang="zh-CN" altLang="en-US" sz="28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0" name="等腰三角形 29"/>
          <p:cNvSpPr/>
          <p:nvPr/>
        </p:nvSpPr>
        <p:spPr>
          <a:xfrm flipV="1">
            <a:off x="5259388" y="4791075"/>
            <a:ext cx="258762" cy="2222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flipV="1">
            <a:off x="10871200" y="4791075"/>
            <a:ext cx="258763" cy="2222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 flipV="1">
            <a:off x="8074025" y="2555875"/>
            <a:ext cx="258763" cy="22066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878138" y="5013325"/>
            <a:ext cx="4722812" cy="1250950"/>
            <a:chOff x="1642867" y="4368045"/>
            <a:chExt cx="2843923" cy="1252353"/>
          </a:xfrm>
        </p:grpSpPr>
        <p:sp>
          <p:nvSpPr>
            <p:cNvPr id="68629" name="矩形 33"/>
            <p:cNvSpPr>
              <a:spLocks noChangeArrowheads="1"/>
            </p:cNvSpPr>
            <p:nvPr/>
          </p:nvSpPr>
          <p:spPr bwMode="auto">
            <a:xfrm>
              <a:off x="1642867" y="4728790"/>
              <a:ext cx="2843923" cy="89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7613">
                <a:lnSpc>
                  <a:spcPct val="130000"/>
                </a:lnSpc>
              </a:pPr>
              <a:r>
                <a:rPr lang="en-US" altLang="zh-CN" sz="2000" b="1">
                  <a:latin typeface="Calibri" pitchFamily="34" charset="0"/>
                  <a:sym typeface="+mn-ea"/>
                </a:rPr>
                <a:t>2016 </a:t>
              </a:r>
              <a:r>
                <a:rPr lang="zh-CN" altLang="en-US" sz="2000" b="1">
                  <a:latin typeface="Calibri" pitchFamily="34" charset="0"/>
                  <a:sym typeface="+mn-ea"/>
                </a:rPr>
                <a:t>年度最后一次测量血糖控制满意（空腹血糖</a:t>
              </a:r>
              <a:r>
                <a:rPr lang="en-US" altLang="zh-CN" sz="2000" b="1">
                  <a:latin typeface="Calibri" pitchFamily="34" charset="0"/>
                  <a:sym typeface="+mn-ea"/>
                </a:rPr>
                <a:t>&lt;7mmol/L</a:t>
              </a:r>
              <a:r>
                <a:rPr lang="zh-CN" altLang="en-US" sz="2000" b="1">
                  <a:latin typeface="Calibri" pitchFamily="34" charset="0"/>
                  <a:sym typeface="+mn-ea"/>
                </a:rPr>
                <a:t>）的患者数（人） </a:t>
              </a:r>
              <a:endParaRPr lang="en-US" altLang="zh-CN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630" name="TextBox 301"/>
            <p:cNvSpPr txBox="1">
              <a:spLocks noChangeArrowheads="1"/>
            </p:cNvSpPr>
            <p:nvPr/>
          </p:nvSpPr>
          <p:spPr bwMode="auto">
            <a:xfrm>
              <a:off x="1763876" y="4368045"/>
              <a:ext cx="2601904" cy="49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</a:rPr>
                <a:t>控制满意人数</a:t>
              </a: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8716963" y="4791075"/>
            <a:ext cx="3468687" cy="1782763"/>
            <a:chOff x="1521572" y="4368045"/>
            <a:chExt cx="2844208" cy="1783190"/>
          </a:xfrm>
        </p:grpSpPr>
        <p:sp>
          <p:nvSpPr>
            <p:cNvPr id="68627" name="矩形 39"/>
            <p:cNvSpPr>
              <a:spLocks noChangeArrowheads="1"/>
            </p:cNvSpPr>
            <p:nvPr/>
          </p:nvSpPr>
          <p:spPr bwMode="auto">
            <a:xfrm>
              <a:off x="1521572" y="4859604"/>
              <a:ext cx="2843923" cy="1291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7613">
                <a:lnSpc>
                  <a:spcPct val="130000"/>
                </a:lnSpc>
              </a:pPr>
              <a:r>
                <a:rPr lang="zh-CN" altLang="en-US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管理率≥ </a:t>
              </a: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35%</a:t>
              </a:r>
              <a:r>
                <a:rPr lang="zh-CN" altLang="en-US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，控制率在</a:t>
              </a: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50%</a:t>
              </a:r>
              <a:r>
                <a:rPr lang="zh-CN" altLang="en-US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左右，我中心提供了</a:t>
              </a: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862</a:t>
              </a:r>
              <a:r>
                <a:rPr lang="zh-CN" altLang="en-US" sz="2000" b="1">
                  <a:solidFill>
                    <a:srgbClr val="D60093"/>
                  </a:solidFill>
                  <a:latin typeface="Calibri" pitchFamily="34" charset="0"/>
                  <a:sym typeface="+mn-ea"/>
                </a:rPr>
                <a:t>人</a:t>
              </a:r>
              <a:endParaRPr lang="zh-CN" altLang="en-US" sz="2000" b="1">
                <a:solidFill>
                  <a:srgbClr val="D60093"/>
                </a:solidFill>
                <a:latin typeface="Calibri" pitchFamily="34" charset="0"/>
              </a:endParaRPr>
            </a:p>
            <a:p>
              <a:pPr defTabSz="1217613">
                <a:lnSpc>
                  <a:spcPct val="130000"/>
                </a:lnSpc>
              </a:pPr>
              <a:endParaRPr lang="en-US" altLang="zh-CN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628" name="TextBox 301"/>
            <p:cNvSpPr txBox="1">
              <a:spLocks noChangeArrowheads="1"/>
            </p:cNvSpPr>
            <p:nvPr/>
          </p:nvSpPr>
          <p:spPr bwMode="auto">
            <a:xfrm>
              <a:off x="1763876" y="4368045"/>
              <a:ext cx="2601904" cy="491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</a:rPr>
                <a:t>注意数据合理性</a:t>
              </a:r>
            </a:p>
          </p:txBody>
        </p:sp>
      </p:grpSp>
      <p:sp>
        <p:nvSpPr>
          <p:cNvPr id="68624" name="TextBox 301"/>
          <p:cNvSpPr txBox="1">
            <a:spLocks noChangeArrowheads="1"/>
          </p:cNvSpPr>
          <p:nvPr/>
        </p:nvSpPr>
        <p:spPr bwMode="auto">
          <a:xfrm>
            <a:off x="574675" y="1073150"/>
            <a:ext cx="6421438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C80890"/>
                </a:solidFill>
                <a:latin typeface="Calibri" pitchFamily="34" charset="0"/>
                <a:sym typeface="+mn-ea"/>
              </a:rPr>
              <a:t>2016 </a:t>
            </a:r>
            <a:r>
              <a:rPr lang="zh-CN" altLang="en-US" sz="2800" b="1">
                <a:solidFill>
                  <a:srgbClr val="C80890"/>
                </a:solidFill>
                <a:latin typeface="Calibri" pitchFamily="34" charset="0"/>
                <a:sym typeface="+mn-ea"/>
              </a:rPr>
              <a:t>年管理的</a:t>
            </a:r>
            <a:r>
              <a:rPr lang="en-US" altLang="zh-CN" sz="2800" b="1">
                <a:solidFill>
                  <a:srgbClr val="C80890"/>
                </a:solidFill>
                <a:latin typeface="Calibri" pitchFamily="34" charset="0"/>
                <a:sym typeface="+mn-ea"/>
              </a:rPr>
              <a:t>65 </a:t>
            </a:r>
            <a:r>
              <a:rPr lang="zh-CN" altLang="en-US" sz="2800" b="1">
                <a:solidFill>
                  <a:srgbClr val="C80890"/>
                </a:solidFill>
                <a:latin typeface="Calibri" pitchFamily="34" charset="0"/>
                <a:sym typeface="+mn-ea"/>
              </a:rPr>
              <a:t>岁及以上糖尿病患者</a:t>
            </a:r>
            <a:endParaRPr lang="zh-CN" altLang="en-US" sz="2800" b="1">
              <a:solidFill>
                <a:srgbClr val="C8089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ctr">
              <a:lnSpc>
                <a:spcPct val="130000"/>
              </a:lnSpc>
            </a:pPr>
            <a:endParaRPr lang="zh-CN" altLang="en-US" sz="2000" b="1">
              <a:solidFill>
                <a:srgbClr val="00A0E9"/>
              </a:solidFill>
              <a:latin typeface="方正粗谭黑简体"/>
              <a:ea typeface="方正粗谭黑简体"/>
              <a:cs typeface="方正粗谭黑简体"/>
            </a:endParaRPr>
          </a:p>
        </p:txBody>
      </p:sp>
      <p:sp>
        <p:nvSpPr>
          <p:cNvPr id="68625" name="TextBox 301"/>
          <p:cNvSpPr txBox="1">
            <a:spLocks noChangeArrowheads="1"/>
          </p:cNvSpPr>
          <p:nvPr/>
        </p:nvSpPr>
        <p:spPr bwMode="auto">
          <a:xfrm>
            <a:off x="7159625" y="1489075"/>
            <a:ext cx="445452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latin typeface="Calibri" pitchFamily="34" charset="0"/>
                <a:sym typeface="+mn-ea"/>
              </a:rPr>
              <a:t>提供 患者姓名、联系方式、最后一次血压值清单 </a:t>
            </a:r>
            <a:r>
              <a:rPr lang="en-US" altLang="zh-CN" sz="2000" b="1">
                <a:latin typeface="Calibri" pitchFamily="34" charset="0"/>
                <a:sym typeface="+mn-ea"/>
              </a:rPr>
              <a:t>excel </a:t>
            </a:r>
            <a:r>
              <a:rPr lang="zh-CN" altLang="en-US" sz="2000" b="1">
                <a:latin typeface="Calibri" pitchFamily="34" charset="0"/>
                <a:sym typeface="+mn-ea"/>
              </a:rPr>
              <a:t>文件</a:t>
            </a:r>
            <a:endParaRPr lang="zh-CN" altLang="en-US" sz="20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 b="1">
              <a:solidFill>
                <a:srgbClr val="00A0E9"/>
              </a:solidFill>
              <a:latin typeface="方正粗谭黑简体"/>
              <a:ea typeface="方正粗谭黑简体"/>
              <a:cs typeface="方正粗谭黑简体"/>
            </a:endParaRPr>
          </a:p>
        </p:txBody>
      </p:sp>
      <p:sp>
        <p:nvSpPr>
          <p:cNvPr id="68626" name="TextBox 301"/>
          <p:cNvSpPr txBox="1">
            <a:spLocks noChangeArrowheads="1"/>
          </p:cNvSpPr>
          <p:nvPr/>
        </p:nvSpPr>
        <p:spPr bwMode="auto">
          <a:xfrm>
            <a:off x="7227888" y="998538"/>
            <a:ext cx="43211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>
                <a:solidFill>
                  <a:srgbClr val="00A0E9"/>
                </a:solidFill>
                <a:latin typeface="方正粗谭黑简体"/>
                <a:ea typeface="方正粗谭黑简体"/>
                <a:cs typeface="方正粗谭黑简体"/>
              </a:rPr>
              <a:t>提供名单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99"/>
                            </p:stCondLst>
                            <p:childTnLst>
                              <p:par>
                                <p:cTn id="4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99"/>
                            </p:stCondLst>
                            <p:childTnLst>
                              <p:par>
                                <p:cTn id="5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99"/>
                            </p:stCondLst>
                            <p:childTnLst>
                              <p:par>
                                <p:cTn id="6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99"/>
                            </p:stCondLst>
                            <p:childTnLst>
                              <p:par>
                                <p:cTn id="7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99"/>
                            </p:stCondLst>
                            <p:childTnLst>
                              <p:par>
                                <p:cTn id="8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12" grpId="0" bldLvl="0" animBg="1"/>
      <p:bldP spid="13" grpId="0" bldLvl="0" animBg="1"/>
      <p:bldP spid="14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>
            <a:spLocks noChangeAspect="1" noChangeArrowheads="1"/>
          </p:cNvSpPr>
          <p:nvPr/>
        </p:nvSpPr>
        <p:spPr bwMode="auto">
          <a:xfrm rot="5400000" flipV="1">
            <a:off x="7339013" y="2614613"/>
            <a:ext cx="238125" cy="206375"/>
          </a:xfrm>
          <a:prstGeom prst="triangle">
            <a:avLst>
              <a:gd name="adj" fmla="val 50000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07" tIns="45704" rIns="91407" bIns="4570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7632700" y="2308225"/>
            <a:ext cx="35433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在</a:t>
            </a:r>
            <a:r>
              <a:rPr lang="zh-CN" altLang="en-US" sz="2000" b="1" smtClean="0">
                <a:sym typeface="+mn-ea"/>
              </a:rPr>
              <a:t>最后一次随访记录表中“本次随访分类”为“稳定”和“基本稳定”的患者数（人）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9" name="等腰三角形 18"/>
          <p:cNvSpPr>
            <a:spLocks noChangeAspect="1" noChangeArrowheads="1"/>
          </p:cNvSpPr>
          <p:nvPr/>
        </p:nvSpPr>
        <p:spPr bwMode="auto">
          <a:xfrm rot="5400000" flipV="1">
            <a:off x="7338220" y="4796631"/>
            <a:ext cx="239712" cy="206375"/>
          </a:xfrm>
          <a:prstGeom prst="triangle">
            <a:avLst>
              <a:gd name="adj" fmla="val 50000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07" tIns="45704" rIns="91407" bIns="4570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7632700" y="4413250"/>
            <a:ext cx="35433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smtClean="0">
                <a:sym typeface="+mn-ea"/>
              </a:rPr>
              <a:t>提供患者姓名、联系方式清单 </a:t>
            </a:r>
            <a:r>
              <a:rPr lang="en-US" altLang="zh-CN" sz="2000" b="1" smtClean="0">
                <a:sym typeface="+mn-ea"/>
              </a:rPr>
              <a:t>excel </a:t>
            </a:r>
            <a:r>
              <a:rPr lang="zh-CN" altLang="en-US" sz="2000" b="1" smtClean="0">
                <a:sym typeface="+mn-ea"/>
              </a:rPr>
              <a:t>文件）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1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4268788" y="3667125"/>
            <a:ext cx="238125" cy="206375"/>
          </a:xfrm>
          <a:prstGeom prst="triangle">
            <a:avLst>
              <a:gd name="adj" fmla="val 50000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07" tIns="45704" rIns="91407" bIns="4570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3" name="形状 12"/>
          <p:cNvSpPr/>
          <p:nvPr/>
        </p:nvSpPr>
        <p:spPr>
          <a:xfrm>
            <a:off x="4633913" y="3089275"/>
            <a:ext cx="1866900" cy="1868488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14" name="空心弧 13"/>
          <p:cNvSpPr/>
          <p:nvPr/>
        </p:nvSpPr>
        <p:spPr>
          <a:xfrm>
            <a:off x="5303838" y="4311650"/>
            <a:ext cx="1604962" cy="1604963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15" name="组合 14"/>
          <p:cNvGrpSpPr/>
          <p:nvPr/>
        </p:nvGrpSpPr>
        <p:grpSpPr>
          <a:xfrm rot="2736489">
            <a:off x="5852332" y="2627919"/>
            <a:ext cx="578076" cy="506633"/>
            <a:chOff x="4212441" y="1835306"/>
            <a:chExt cx="645570" cy="565784"/>
          </a:xfrm>
          <a:solidFill>
            <a:srgbClr val="00A0E9"/>
          </a:solidFill>
        </p:grpSpPr>
        <p:sp>
          <p:nvSpPr>
            <p:cNvPr id="16" name="Freeform 143"/>
            <p:cNvSpPr/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44"/>
            <p:cNvSpPr/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45"/>
            <p:cNvSpPr/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46"/>
            <p:cNvSpPr/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75910" y="3783429"/>
            <a:ext cx="554259" cy="442050"/>
            <a:chOff x="3009633" y="2833220"/>
            <a:chExt cx="591168" cy="471487"/>
          </a:xfrm>
          <a:solidFill>
            <a:srgbClr val="00A0E9"/>
          </a:solidFill>
        </p:grpSpPr>
        <p:sp>
          <p:nvSpPr>
            <p:cNvPr id="21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62613" y="4837693"/>
            <a:ext cx="425046" cy="554263"/>
            <a:chOff x="6889388" y="2720789"/>
            <a:chExt cx="453350" cy="591172"/>
          </a:xfrm>
          <a:solidFill>
            <a:srgbClr val="00A0E9"/>
          </a:solidFill>
        </p:grpSpPr>
        <p:sp>
          <p:nvSpPr>
            <p:cNvPr id="25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98"/>
            <p:cNvSpPr/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7" name="空心弧 26"/>
          <p:cNvSpPr/>
          <p:nvPr/>
        </p:nvSpPr>
        <p:spPr>
          <a:xfrm>
            <a:off x="5303838" y="4311650"/>
            <a:ext cx="1604962" cy="1604963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8" name="任意多边形 27"/>
          <p:cNvSpPr/>
          <p:nvPr/>
        </p:nvSpPr>
        <p:spPr>
          <a:xfrm rot="17307692">
            <a:off x="5661026" y="2573337"/>
            <a:ext cx="1619250" cy="873125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rot="17307692">
            <a:off x="5264944" y="2121694"/>
            <a:ext cx="1063625" cy="744537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671" name="文本框 10"/>
          <p:cNvSpPr txBox="1">
            <a:spLocks noChangeArrowheads="1"/>
          </p:cNvSpPr>
          <p:nvPr/>
        </p:nvSpPr>
        <p:spPr bwMode="auto">
          <a:xfrm>
            <a:off x="3263900" y="590550"/>
            <a:ext cx="55118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服务人群指标三</a:t>
            </a:r>
          </a:p>
        </p:txBody>
      </p:sp>
      <p:sp>
        <p:nvSpPr>
          <p:cNvPr id="70672" name="TextBox 301"/>
          <p:cNvSpPr txBox="1">
            <a:spLocks noChangeArrowheads="1"/>
          </p:cNvSpPr>
          <p:nvPr/>
        </p:nvSpPr>
        <p:spPr bwMode="auto">
          <a:xfrm>
            <a:off x="365125" y="2930525"/>
            <a:ext cx="3795713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b="1">
                <a:solidFill>
                  <a:srgbClr val="1B0CDA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2016 年管理的</a:t>
            </a:r>
          </a:p>
          <a:p>
            <a:pPr algn="r">
              <a:lnSpc>
                <a:spcPct val="130000"/>
              </a:lnSpc>
            </a:pPr>
            <a:r>
              <a:rPr lang="zh-CN" altLang="en-US" sz="2000" b="1">
                <a:solidFill>
                  <a:srgbClr val="1B0CDA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严重精神障碍患者</a:t>
            </a:r>
          </a:p>
          <a:p>
            <a:pPr algn="r">
              <a:lnSpc>
                <a:spcPct val="130000"/>
              </a:lnSpc>
            </a:pPr>
            <a:r>
              <a:rPr lang="zh-CN" altLang="en-US" sz="2400" b="1">
                <a:solidFill>
                  <a:srgbClr val="C80890"/>
                </a:solidFill>
                <a:latin typeface="Calibri" pitchFamily="34" charset="0"/>
                <a:sym typeface="+mn-ea"/>
              </a:rPr>
              <a:t>（我中心提供</a:t>
            </a:r>
            <a:r>
              <a:rPr lang="en-US" altLang="zh-CN" sz="2400" b="1">
                <a:solidFill>
                  <a:srgbClr val="C80890"/>
                </a:solidFill>
                <a:latin typeface="Calibri" pitchFamily="34" charset="0"/>
                <a:sym typeface="+mn-ea"/>
              </a:rPr>
              <a:t>209</a:t>
            </a:r>
            <a:r>
              <a:rPr lang="zh-CN" altLang="en-US" sz="2400" b="1">
                <a:solidFill>
                  <a:srgbClr val="C80890"/>
                </a:solidFill>
                <a:latin typeface="Calibri" pitchFamily="34" charset="0"/>
                <a:sym typeface="+mn-ea"/>
              </a:rPr>
              <a:t>人）</a:t>
            </a:r>
          </a:p>
          <a:p>
            <a:pPr>
              <a:lnSpc>
                <a:spcPct val="130000"/>
              </a:lnSpc>
            </a:pPr>
            <a:endParaRPr lang="zh-CN" altLang="en-US" sz="2400" b="1">
              <a:solidFill>
                <a:srgbClr val="00A0E9"/>
              </a:solidFill>
              <a:latin typeface="方正粗谭黑简体"/>
              <a:ea typeface="方正粗谭黑简体"/>
              <a:cs typeface="方正粗谭黑简体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7" grpId="1" bldLvl="0" animBg="1"/>
      <p:bldP spid="8" grpId="0"/>
      <p:bldP spid="9" grpId="0" bldLvl="0" animBg="1"/>
      <p:bldP spid="9" grpId="1" bldLvl="0" animBg="1"/>
      <p:bldP spid="10" grpId="0"/>
      <p:bldP spid="11" grpId="0" bldLvl="0" animBg="1"/>
      <p:bldP spid="11" grpId="1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>
            <a:spLocks noChangeAspect="1" noChangeArrowheads="1"/>
          </p:cNvSpPr>
          <p:nvPr/>
        </p:nvSpPr>
        <p:spPr bwMode="auto">
          <a:xfrm rot="5400000" flipV="1">
            <a:off x="7339013" y="2614613"/>
            <a:ext cx="238125" cy="206375"/>
          </a:xfrm>
          <a:prstGeom prst="triangle">
            <a:avLst>
              <a:gd name="adj" fmla="val 50000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07" tIns="45704" rIns="91407" bIns="4570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7632700" y="2308225"/>
            <a:ext cx="35433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smtClean="0">
                <a:sym typeface="+mn-ea"/>
              </a:rPr>
              <a:t>血红蛋白值达标（血红蛋白值≥</a:t>
            </a:r>
            <a:r>
              <a:rPr lang="en-US" altLang="zh-CN" sz="2000" b="1" smtClean="0">
                <a:sym typeface="+mn-ea"/>
              </a:rPr>
              <a:t>110 </a:t>
            </a:r>
            <a:r>
              <a:rPr lang="zh-CN" altLang="en-US" sz="2000" b="1" smtClean="0">
                <a:sym typeface="+mn-ea"/>
              </a:rPr>
              <a:t>克</a:t>
            </a:r>
            <a:r>
              <a:rPr lang="en-US" altLang="zh-CN" sz="2000" b="1" smtClean="0">
                <a:sym typeface="+mn-ea"/>
              </a:rPr>
              <a:t>/</a:t>
            </a:r>
            <a:r>
              <a:rPr lang="zh-CN" altLang="en-US" sz="2000" b="1" smtClean="0">
                <a:sym typeface="+mn-ea"/>
              </a:rPr>
              <a:t>升）的人次数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9" name="等腰三角形 18"/>
          <p:cNvSpPr>
            <a:spLocks noChangeAspect="1" noChangeArrowheads="1"/>
          </p:cNvSpPr>
          <p:nvPr/>
        </p:nvSpPr>
        <p:spPr bwMode="auto">
          <a:xfrm rot="5400000" flipV="1">
            <a:off x="7338220" y="4796631"/>
            <a:ext cx="239712" cy="206375"/>
          </a:xfrm>
          <a:prstGeom prst="triangle">
            <a:avLst>
              <a:gd name="adj" fmla="val 50000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07" tIns="45704" rIns="91407" bIns="4570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7632700" y="4413250"/>
            <a:ext cx="35433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45704" rIns="91407" bIns="45704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  <a:sym typeface="+mn-ea"/>
              </a:rPr>
              <a:t>提供儿童姓名、月龄、血红蛋白值、家长姓名、联系方式和清单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sym typeface="+mn-ea"/>
              </a:rPr>
              <a:t>excel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sym typeface="+mn-ea"/>
              </a:rPr>
              <a:t>文件</a:t>
            </a:r>
            <a:endParaRPr lang="zh-CN" altLang="en-US" sz="2000" b="1">
              <a:solidFill>
                <a:srgbClr val="D686D8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1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4268788" y="3667125"/>
            <a:ext cx="238125" cy="206375"/>
          </a:xfrm>
          <a:prstGeom prst="triangle">
            <a:avLst>
              <a:gd name="adj" fmla="val 50000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07" tIns="45704" rIns="91407" bIns="4570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3" name="形状 12"/>
          <p:cNvSpPr/>
          <p:nvPr/>
        </p:nvSpPr>
        <p:spPr>
          <a:xfrm>
            <a:off x="4633913" y="3089275"/>
            <a:ext cx="1866900" cy="1868488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7030A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14" name="空心弧 13"/>
          <p:cNvSpPr/>
          <p:nvPr/>
        </p:nvSpPr>
        <p:spPr>
          <a:xfrm>
            <a:off x="5303838" y="4311650"/>
            <a:ext cx="1604962" cy="1604963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7030A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15" name="组合 14"/>
          <p:cNvGrpSpPr/>
          <p:nvPr/>
        </p:nvGrpSpPr>
        <p:grpSpPr>
          <a:xfrm rot="2736489">
            <a:off x="5830107" y="2673004"/>
            <a:ext cx="578076" cy="506633"/>
            <a:chOff x="4212441" y="1835306"/>
            <a:chExt cx="645570" cy="565784"/>
          </a:xfrm>
          <a:solidFill>
            <a:srgbClr val="7030A0"/>
          </a:solidFill>
        </p:grpSpPr>
        <p:sp>
          <p:nvSpPr>
            <p:cNvPr id="16" name="Freeform 143"/>
            <p:cNvSpPr/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44"/>
            <p:cNvSpPr/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45"/>
            <p:cNvSpPr/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46"/>
            <p:cNvSpPr/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75910" y="3783429"/>
            <a:ext cx="554259" cy="442050"/>
            <a:chOff x="3009633" y="2833220"/>
            <a:chExt cx="591168" cy="471487"/>
          </a:xfrm>
          <a:solidFill>
            <a:srgbClr val="7030A0"/>
          </a:solidFill>
        </p:grpSpPr>
        <p:sp>
          <p:nvSpPr>
            <p:cNvPr id="21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62613" y="4837693"/>
            <a:ext cx="425046" cy="554263"/>
            <a:chOff x="6889388" y="2720789"/>
            <a:chExt cx="453350" cy="591172"/>
          </a:xfrm>
          <a:solidFill>
            <a:srgbClr val="7030A0"/>
          </a:solidFill>
        </p:grpSpPr>
        <p:sp>
          <p:nvSpPr>
            <p:cNvPr id="25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98"/>
            <p:cNvSpPr/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121888" tIns="60944" rIns="121888" bIns="6094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7" name="空心弧 26"/>
          <p:cNvSpPr/>
          <p:nvPr/>
        </p:nvSpPr>
        <p:spPr>
          <a:xfrm>
            <a:off x="5303838" y="4311650"/>
            <a:ext cx="1604962" cy="1604963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7030A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8" name="任意多边形 27"/>
          <p:cNvSpPr/>
          <p:nvPr/>
        </p:nvSpPr>
        <p:spPr>
          <a:xfrm rot="17307692">
            <a:off x="5691188" y="2570162"/>
            <a:ext cx="1619250" cy="873125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rot="17307692">
            <a:off x="5264944" y="2121694"/>
            <a:ext cx="1063625" cy="744537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719" name="文本框 10"/>
          <p:cNvSpPr txBox="1">
            <a:spLocks noChangeArrowheads="1"/>
          </p:cNvSpPr>
          <p:nvPr/>
        </p:nvSpPr>
        <p:spPr bwMode="auto">
          <a:xfrm>
            <a:off x="3263900" y="590550"/>
            <a:ext cx="55118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服务人群指标四</a:t>
            </a:r>
          </a:p>
        </p:txBody>
      </p:sp>
      <p:sp>
        <p:nvSpPr>
          <p:cNvPr id="72720" name="TextBox 301"/>
          <p:cNvSpPr txBox="1">
            <a:spLocks noChangeArrowheads="1"/>
          </p:cNvSpPr>
          <p:nvPr/>
        </p:nvSpPr>
        <p:spPr bwMode="auto">
          <a:xfrm>
            <a:off x="587375" y="2884488"/>
            <a:ext cx="352266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2016 年管理的</a:t>
            </a:r>
          </a:p>
          <a:p>
            <a:pPr algn="r">
              <a:lnSpc>
                <a:spcPct val="130000"/>
              </a:lnSpc>
            </a:pP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6个月龄和8个月龄的儿童</a:t>
            </a:r>
          </a:p>
          <a:p>
            <a:pPr algn="r">
              <a:lnSpc>
                <a:spcPct val="130000"/>
              </a:lnSpc>
            </a:pPr>
            <a:r>
              <a:rPr lang="zh-CN" altLang="en-US" sz="2400" b="1">
                <a:solidFill>
                  <a:srgbClr val="C80890"/>
                </a:solidFill>
                <a:latin typeface="Calibri" pitchFamily="34" charset="0"/>
                <a:sym typeface="+mn-ea"/>
              </a:rPr>
              <a:t>（我中心</a:t>
            </a:r>
            <a:r>
              <a:rPr lang="en-US" altLang="zh-CN" sz="2400" b="1">
                <a:solidFill>
                  <a:srgbClr val="C80890"/>
                </a:solidFill>
                <a:latin typeface="Calibri" pitchFamily="34" charset="0"/>
                <a:sym typeface="+mn-ea"/>
              </a:rPr>
              <a:t>466</a:t>
            </a:r>
            <a:r>
              <a:rPr lang="zh-CN" altLang="en-US" sz="2400" b="1">
                <a:solidFill>
                  <a:srgbClr val="C80890"/>
                </a:solidFill>
                <a:latin typeface="Calibri" pitchFamily="34" charset="0"/>
                <a:sym typeface="+mn-ea"/>
              </a:rPr>
              <a:t>人）</a:t>
            </a:r>
          </a:p>
          <a:p>
            <a:pPr>
              <a:lnSpc>
                <a:spcPct val="130000"/>
              </a:lnSpc>
            </a:pPr>
            <a:endParaRPr lang="zh-CN" altLang="en-US" sz="2000" b="1">
              <a:solidFill>
                <a:srgbClr val="00A0E9"/>
              </a:solidFill>
              <a:latin typeface="方正粗谭黑简体"/>
              <a:ea typeface="方正粗谭黑简体"/>
              <a:cs typeface="方正粗谭黑简体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7" grpId="1" bldLvl="0" animBg="1"/>
      <p:bldP spid="8" grpId="0"/>
      <p:bldP spid="9" grpId="0" bldLvl="0" animBg="1"/>
      <p:bldP spid="9" grpId="1" bldLvl="0" animBg="1"/>
      <p:bldP spid="10" grpId="0"/>
      <p:bldP spid="11" grpId="0" bldLvl="0" animBg="1"/>
      <p:bldP spid="11" grpId="1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50" y="0"/>
            <a:ext cx="12204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-703263" y="2706688"/>
            <a:ext cx="11277601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8800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谢谢您的聆听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2203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 rot="5400000">
            <a:off x="300831" y="153194"/>
            <a:ext cx="2624138" cy="2317750"/>
            <a:chOff x="5597438" y="2640467"/>
            <a:chExt cx="2164994" cy="1905223"/>
          </a:xfrm>
        </p:grpSpPr>
        <p:sp>
          <p:nvSpPr>
            <p:cNvPr id="11" name="7"/>
            <p:cNvSpPr/>
            <p:nvPr/>
          </p:nvSpPr>
          <p:spPr bwMode="auto">
            <a:xfrm>
              <a:off x="5597438" y="2640467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>
                <a:solidFill>
                  <a:schemeClr val="bg1"/>
                </a:solidFill>
                <a:latin typeface="Agency FB" panose="020B0503020202020204" pitchFamily="34" charset="0"/>
                <a:ea typeface="腾祥澜黑简" panose="01010104010101010101" pitchFamily="2" charset="-122"/>
              </a:endParaRPr>
            </a:p>
          </p:txBody>
        </p:sp>
        <p:sp>
          <p:nvSpPr>
            <p:cNvPr id="12" name="6"/>
            <p:cNvSpPr/>
            <p:nvPr/>
          </p:nvSpPr>
          <p:spPr bwMode="auto">
            <a:xfrm>
              <a:off x="5597438" y="2654821"/>
              <a:ext cx="2142728" cy="1849111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3" name="4"/>
          <p:cNvSpPr txBox="1"/>
          <p:nvPr>
            <p:custDataLst>
              <p:tags r:id="rId2"/>
            </p:custDataLst>
          </p:nvPr>
        </p:nvSpPr>
        <p:spPr>
          <a:xfrm>
            <a:off x="174625" y="406400"/>
            <a:ext cx="2713038" cy="1630363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35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</a:rPr>
              <a:t>01</a:t>
            </a:r>
            <a:endParaRPr lang="zh-CN" altLang="en-US" sz="10035" dirty="0">
              <a:solidFill>
                <a:schemeClr val="bg1"/>
              </a:solidFill>
              <a:latin typeface="Agency FB" panose="020B0503020202020204" pitchFamily="34" charset="0"/>
              <a:ea typeface="+mn-ea"/>
            </a:endParaRPr>
          </a:p>
        </p:txBody>
      </p:sp>
      <p:sp>
        <p:nvSpPr>
          <p:cNvPr id="15" name="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36888" y="762000"/>
            <a:ext cx="848836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05" tIns="43002" rIns="86005" bIns="43002">
            <a:spAutoFit/>
          </a:bodyPr>
          <a:lstStyle/>
          <a:p>
            <a:pPr algn="ctr"/>
            <a:r>
              <a:rPr lang="zh-CN" altLang="en-US" sz="7200" b="1">
                <a:solidFill>
                  <a:srgbClr val="00A0E9"/>
                </a:solidFill>
                <a:latin typeface="方正尚酷简体"/>
                <a:ea typeface="方正尚酷简体"/>
                <a:cs typeface="Andalus" pitchFamily="18" charset="-78"/>
              </a:rPr>
              <a:t>中心概况</a:t>
            </a:r>
          </a:p>
        </p:txBody>
      </p:sp>
      <p:pic>
        <p:nvPicPr>
          <p:cNvPr id="16" name="图片 15" descr="IMG_267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1514" y="2888341"/>
            <a:ext cx="3886200" cy="2590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Picture 8" descr="IMG_058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39657" y="2877457"/>
            <a:ext cx="2076451" cy="13628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Picture 10" descr="IMG_0498"/>
          <p:cNvPicPr>
            <a:picLocks noChangeAspect="1" noChangeArrowheads="1"/>
          </p:cNvPicPr>
          <p:nvPr/>
        </p:nvPicPr>
        <p:blipFill>
          <a:blip r:embed="rId9" cstate="print"/>
          <a:srcRect l="10527" r="10526" b="13158"/>
          <a:stretch>
            <a:fillRect/>
          </a:stretch>
        </p:blipFill>
        <p:spPr bwMode="auto">
          <a:xfrm>
            <a:off x="5283200" y="4383314"/>
            <a:ext cx="2057400" cy="15097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Picture 9" descr="IMG_137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46257" y="2902857"/>
            <a:ext cx="2059557" cy="1371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" name="图片 19" descr="图片10口腔中心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7857" y="4368801"/>
            <a:ext cx="2057400" cy="1371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中心简介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021138" y="1597025"/>
            <a:ext cx="1566862" cy="4310063"/>
            <a:chOff x="3214733" y="1748632"/>
            <a:chExt cx="781203" cy="1743858"/>
          </a:xfrm>
        </p:grpSpPr>
        <p:grpSp>
          <p:nvGrpSpPr>
            <p:cNvPr id="21541" name="组合 14"/>
            <p:cNvGrpSpPr>
              <a:grpSpLocks/>
            </p:cNvGrpSpPr>
            <p:nvPr/>
          </p:nvGrpSpPr>
          <p:grpSpPr bwMode="auto">
            <a:xfrm>
              <a:off x="3246438" y="1748632"/>
              <a:ext cx="701675" cy="806450"/>
              <a:chOff x="3246438" y="1748632"/>
              <a:chExt cx="701675" cy="806450"/>
            </a:xfrm>
          </p:grpSpPr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3364325" y="1862962"/>
                <a:ext cx="466190" cy="474663"/>
              </a:xfrm>
              <a:prstGeom prst="ellipse">
                <a:avLst/>
              </a:prstGeom>
              <a:solidFill>
                <a:srgbClr val="05121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 bwMode="auto">
              <a:xfrm>
                <a:off x="3246393" y="1748632"/>
                <a:ext cx="702054" cy="806735"/>
              </a:xfrm>
              <a:custGeom>
                <a:avLst/>
                <a:gdLst>
                  <a:gd name="T0" fmla="*/ 181 w 221"/>
                  <a:gd name="T1" fmla="*/ 39 h 252"/>
                  <a:gd name="T2" fmla="*/ 40 w 221"/>
                  <a:gd name="T3" fmla="*/ 39 h 252"/>
                  <a:gd name="T4" fmla="*/ 40 w 221"/>
                  <a:gd name="T5" fmla="*/ 181 h 252"/>
                  <a:gd name="T6" fmla="*/ 111 w 221"/>
                  <a:gd name="T7" fmla="*/ 252 h 252"/>
                  <a:gd name="T8" fmla="*/ 181 w 221"/>
                  <a:gd name="T9" fmla="*/ 181 h 252"/>
                  <a:gd name="T10" fmla="*/ 181 w 221"/>
                  <a:gd name="T11" fmla="*/ 3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" h="252">
                    <a:moveTo>
                      <a:pt x="181" y="39"/>
                    </a:moveTo>
                    <a:cubicBezTo>
                      <a:pt x="142" y="0"/>
                      <a:pt x="79" y="0"/>
                      <a:pt x="40" y="39"/>
                    </a:cubicBezTo>
                    <a:cubicBezTo>
                      <a:pt x="0" y="78"/>
                      <a:pt x="0" y="142"/>
                      <a:pt x="40" y="181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81" y="181"/>
                      <a:pt x="181" y="181"/>
                      <a:pt x="181" y="181"/>
                    </a:cubicBezTo>
                    <a:cubicBezTo>
                      <a:pt x="221" y="142"/>
                      <a:pt x="221" y="78"/>
                      <a:pt x="181" y="39"/>
                    </a:cubicBez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3214733" y="2601613"/>
              <a:ext cx="781203" cy="890877"/>
            </a:xfrm>
            <a:prstGeom prst="rect">
              <a:avLst/>
            </a:prstGeom>
            <a:noFill/>
            <a:ln w="25400">
              <a:noFill/>
            </a:ln>
            <a:effectLst>
              <a:outerShdw blurRad="254000" dist="190500" dir="3540000" sx="105000" sy="105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509713" y="1625600"/>
            <a:ext cx="1479550" cy="4367213"/>
            <a:chOff x="1259632" y="1748632"/>
            <a:chExt cx="781203" cy="1743858"/>
          </a:xfrm>
        </p:grpSpPr>
        <p:grpSp>
          <p:nvGrpSpPr>
            <p:cNvPr id="21535" name="组合 19"/>
            <p:cNvGrpSpPr>
              <a:grpSpLocks/>
            </p:cNvGrpSpPr>
            <p:nvPr/>
          </p:nvGrpSpPr>
          <p:grpSpPr bwMode="auto">
            <a:xfrm>
              <a:off x="1300163" y="1748632"/>
              <a:ext cx="700087" cy="806450"/>
              <a:chOff x="1300163" y="1748632"/>
              <a:chExt cx="700087" cy="806450"/>
            </a:xfrm>
          </p:grpSpPr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1419225" y="1862932"/>
                <a:ext cx="466725" cy="474662"/>
              </a:xfrm>
              <a:prstGeom prst="ellipse">
                <a:avLst/>
              </a:prstGeom>
              <a:gradFill flip="none" rotWithShape="1">
                <a:gsLst>
                  <a:gs pos="90000">
                    <a:srgbClr val="138F81"/>
                  </a:gs>
                  <a:gs pos="30000">
                    <a:srgbClr val="19BAA9"/>
                  </a:gs>
                </a:gsLst>
                <a:lin ang="2700000" scaled="1"/>
                <a:tileRect/>
              </a:gradFill>
              <a:ln w="25400">
                <a:gradFill>
                  <a:gsLst>
                    <a:gs pos="0">
                      <a:srgbClr val="138F81"/>
                    </a:gs>
                    <a:gs pos="100000">
                      <a:srgbClr val="19BAA9"/>
                    </a:gs>
                  </a:gsLst>
                  <a:lin ang="5400000" scaled="0"/>
                </a:gradFill>
              </a:ln>
              <a:effectLst>
                <a:outerShdw blurRad="254000" dist="190500" dir="3540000" sx="105000" sy="105000" algn="tl" rotWithShape="0">
                  <a:schemeClr val="tx1">
                    <a:lumMod val="95000"/>
                    <a:lumOff val="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299866" y="1748632"/>
                <a:ext cx="700736" cy="806320"/>
              </a:xfrm>
              <a:custGeom>
                <a:avLst/>
                <a:gdLst>
                  <a:gd name="T0" fmla="*/ 181 w 220"/>
                  <a:gd name="T1" fmla="*/ 39 h 252"/>
                  <a:gd name="T2" fmla="*/ 39 w 220"/>
                  <a:gd name="T3" fmla="*/ 39 h 252"/>
                  <a:gd name="T4" fmla="*/ 39 w 220"/>
                  <a:gd name="T5" fmla="*/ 181 h 252"/>
                  <a:gd name="T6" fmla="*/ 110 w 220"/>
                  <a:gd name="T7" fmla="*/ 252 h 252"/>
                  <a:gd name="T8" fmla="*/ 181 w 220"/>
                  <a:gd name="T9" fmla="*/ 181 h 252"/>
                  <a:gd name="T10" fmla="*/ 181 w 220"/>
                  <a:gd name="T11" fmla="*/ 3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52">
                    <a:moveTo>
                      <a:pt x="181" y="39"/>
                    </a:moveTo>
                    <a:cubicBezTo>
                      <a:pt x="142" y="0"/>
                      <a:pt x="79" y="0"/>
                      <a:pt x="39" y="39"/>
                    </a:cubicBezTo>
                    <a:cubicBezTo>
                      <a:pt x="0" y="78"/>
                      <a:pt x="0" y="142"/>
                      <a:pt x="39" y="181"/>
                    </a:cubicBezTo>
                    <a:cubicBezTo>
                      <a:pt x="110" y="252"/>
                      <a:pt x="110" y="252"/>
                      <a:pt x="110" y="252"/>
                    </a:cubicBezTo>
                    <a:cubicBezTo>
                      <a:pt x="181" y="181"/>
                      <a:pt x="181" y="181"/>
                      <a:pt x="181" y="181"/>
                    </a:cubicBezTo>
                    <a:cubicBezTo>
                      <a:pt x="220" y="142"/>
                      <a:pt x="220" y="78"/>
                      <a:pt x="181" y="39"/>
                    </a:cubicBez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259632" y="2601861"/>
              <a:ext cx="781203" cy="890629"/>
            </a:xfrm>
            <a:prstGeom prst="rect">
              <a:avLst/>
            </a:prstGeom>
            <a:noFill/>
            <a:ln w="25400">
              <a:noFill/>
            </a:ln>
            <a:effectLst>
              <a:outerShdw blurRad="254000" dist="190500" dir="3540000" sx="105000" sy="105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4" name="Freeform 6"/>
          <p:cNvSpPr/>
          <p:nvPr/>
        </p:nvSpPr>
        <p:spPr bwMode="auto">
          <a:xfrm>
            <a:off x="862013" y="3689350"/>
            <a:ext cx="2681287" cy="374650"/>
          </a:xfrm>
          <a:custGeom>
            <a:avLst/>
            <a:gdLst>
              <a:gd name="T0" fmla="*/ 1169 w 1267"/>
              <a:gd name="T1" fmla="*/ 177 h 177"/>
              <a:gd name="T2" fmla="*/ 0 w 1267"/>
              <a:gd name="T3" fmla="*/ 177 h 177"/>
              <a:gd name="T4" fmla="*/ 98 w 1267"/>
              <a:gd name="T5" fmla="*/ 88 h 177"/>
              <a:gd name="T6" fmla="*/ 0 w 1267"/>
              <a:gd name="T7" fmla="*/ 0 h 177"/>
              <a:gd name="T8" fmla="*/ 1169 w 1267"/>
              <a:gd name="T9" fmla="*/ 0 h 177"/>
              <a:gd name="T10" fmla="*/ 1267 w 1267"/>
              <a:gd name="T11" fmla="*/ 88 h 177"/>
              <a:gd name="T12" fmla="*/ 1169 w 1267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7" h="177">
                <a:moveTo>
                  <a:pt x="1169" y="177"/>
                </a:moveTo>
                <a:lnTo>
                  <a:pt x="0" y="177"/>
                </a:lnTo>
                <a:lnTo>
                  <a:pt x="98" y="88"/>
                </a:lnTo>
                <a:lnTo>
                  <a:pt x="0" y="0"/>
                </a:lnTo>
                <a:lnTo>
                  <a:pt x="1169" y="0"/>
                </a:lnTo>
                <a:lnTo>
                  <a:pt x="1267" y="88"/>
                </a:lnTo>
                <a:lnTo>
                  <a:pt x="1169" y="177"/>
                </a:lnTo>
                <a:close/>
              </a:path>
            </a:pathLst>
          </a:cu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2146300" y="3627438"/>
            <a:ext cx="114300" cy="120650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335">
              <a:solidFill>
                <a:schemeClr val="bg1"/>
              </a:solidFill>
            </a:endParaRPr>
          </a:p>
        </p:txBody>
      </p:sp>
      <p:sp>
        <p:nvSpPr>
          <p:cNvPr id="26" name="Freeform 10"/>
          <p:cNvSpPr/>
          <p:nvPr/>
        </p:nvSpPr>
        <p:spPr bwMode="auto">
          <a:xfrm>
            <a:off x="3454400" y="3689350"/>
            <a:ext cx="2684463" cy="374650"/>
          </a:xfrm>
          <a:custGeom>
            <a:avLst/>
            <a:gdLst>
              <a:gd name="T0" fmla="*/ 1170 w 1268"/>
              <a:gd name="T1" fmla="*/ 177 h 177"/>
              <a:gd name="T2" fmla="*/ 0 w 1268"/>
              <a:gd name="T3" fmla="*/ 177 h 177"/>
              <a:gd name="T4" fmla="*/ 99 w 1268"/>
              <a:gd name="T5" fmla="*/ 88 h 177"/>
              <a:gd name="T6" fmla="*/ 0 w 1268"/>
              <a:gd name="T7" fmla="*/ 0 h 177"/>
              <a:gd name="T8" fmla="*/ 1170 w 1268"/>
              <a:gd name="T9" fmla="*/ 0 h 177"/>
              <a:gd name="T10" fmla="*/ 1268 w 1268"/>
              <a:gd name="T11" fmla="*/ 88 h 177"/>
              <a:gd name="T12" fmla="*/ 1170 w 1268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8" h="177">
                <a:moveTo>
                  <a:pt x="1170" y="177"/>
                </a:moveTo>
                <a:lnTo>
                  <a:pt x="0" y="177"/>
                </a:lnTo>
                <a:lnTo>
                  <a:pt x="99" y="88"/>
                </a:lnTo>
                <a:lnTo>
                  <a:pt x="0" y="0"/>
                </a:lnTo>
                <a:lnTo>
                  <a:pt x="1170" y="0"/>
                </a:lnTo>
                <a:lnTo>
                  <a:pt x="1268" y="88"/>
                </a:lnTo>
                <a:lnTo>
                  <a:pt x="1170" y="177"/>
                </a:lnTo>
                <a:close/>
              </a:path>
            </a:pathLst>
          </a:cu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738688" y="3627438"/>
            <a:ext cx="114300" cy="120650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335">
              <a:solidFill>
                <a:schemeClr val="bg1"/>
              </a:solidFill>
            </a:endParaRPr>
          </a:p>
        </p:txBody>
      </p:sp>
      <p:sp>
        <p:nvSpPr>
          <p:cNvPr id="28" name="Freeform 14"/>
          <p:cNvSpPr/>
          <p:nvPr/>
        </p:nvSpPr>
        <p:spPr bwMode="auto">
          <a:xfrm>
            <a:off x="6049963" y="3689350"/>
            <a:ext cx="2681287" cy="374650"/>
          </a:xfrm>
          <a:custGeom>
            <a:avLst/>
            <a:gdLst>
              <a:gd name="T0" fmla="*/ 1169 w 1267"/>
              <a:gd name="T1" fmla="*/ 177 h 177"/>
              <a:gd name="T2" fmla="*/ 0 w 1267"/>
              <a:gd name="T3" fmla="*/ 177 h 177"/>
              <a:gd name="T4" fmla="*/ 98 w 1267"/>
              <a:gd name="T5" fmla="*/ 88 h 177"/>
              <a:gd name="T6" fmla="*/ 0 w 1267"/>
              <a:gd name="T7" fmla="*/ 0 h 177"/>
              <a:gd name="T8" fmla="*/ 1169 w 1267"/>
              <a:gd name="T9" fmla="*/ 0 h 177"/>
              <a:gd name="T10" fmla="*/ 1267 w 1267"/>
              <a:gd name="T11" fmla="*/ 88 h 177"/>
              <a:gd name="T12" fmla="*/ 1169 w 1267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7" h="177">
                <a:moveTo>
                  <a:pt x="1169" y="177"/>
                </a:moveTo>
                <a:lnTo>
                  <a:pt x="0" y="177"/>
                </a:lnTo>
                <a:lnTo>
                  <a:pt x="98" y="88"/>
                </a:lnTo>
                <a:lnTo>
                  <a:pt x="0" y="0"/>
                </a:lnTo>
                <a:lnTo>
                  <a:pt x="1169" y="0"/>
                </a:lnTo>
                <a:lnTo>
                  <a:pt x="1267" y="88"/>
                </a:lnTo>
                <a:lnTo>
                  <a:pt x="1169" y="177"/>
                </a:lnTo>
                <a:close/>
              </a:path>
            </a:pathLst>
          </a:cu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7334250" y="3627438"/>
            <a:ext cx="114300" cy="120650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335">
              <a:solidFill>
                <a:schemeClr val="bg1"/>
              </a:solidFill>
            </a:endParaRPr>
          </a:p>
        </p:txBody>
      </p:sp>
      <p:sp>
        <p:nvSpPr>
          <p:cNvPr id="30" name="Freeform 18"/>
          <p:cNvSpPr/>
          <p:nvPr/>
        </p:nvSpPr>
        <p:spPr bwMode="auto">
          <a:xfrm>
            <a:off x="8642350" y="3689350"/>
            <a:ext cx="2687638" cy="374650"/>
          </a:xfrm>
          <a:custGeom>
            <a:avLst/>
            <a:gdLst>
              <a:gd name="T0" fmla="*/ 1170 w 1270"/>
              <a:gd name="T1" fmla="*/ 177 h 177"/>
              <a:gd name="T2" fmla="*/ 0 w 1270"/>
              <a:gd name="T3" fmla="*/ 177 h 177"/>
              <a:gd name="T4" fmla="*/ 100 w 1270"/>
              <a:gd name="T5" fmla="*/ 88 h 177"/>
              <a:gd name="T6" fmla="*/ 0 w 1270"/>
              <a:gd name="T7" fmla="*/ 0 h 177"/>
              <a:gd name="T8" fmla="*/ 1170 w 1270"/>
              <a:gd name="T9" fmla="*/ 0 h 177"/>
              <a:gd name="T10" fmla="*/ 1270 w 1270"/>
              <a:gd name="T11" fmla="*/ 88 h 177"/>
              <a:gd name="T12" fmla="*/ 1170 w 1270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0" h="177">
                <a:moveTo>
                  <a:pt x="1170" y="177"/>
                </a:moveTo>
                <a:lnTo>
                  <a:pt x="0" y="177"/>
                </a:lnTo>
                <a:lnTo>
                  <a:pt x="100" y="88"/>
                </a:lnTo>
                <a:lnTo>
                  <a:pt x="0" y="0"/>
                </a:lnTo>
                <a:lnTo>
                  <a:pt x="1170" y="0"/>
                </a:lnTo>
                <a:lnTo>
                  <a:pt x="1270" y="88"/>
                </a:lnTo>
                <a:lnTo>
                  <a:pt x="1170" y="177"/>
                </a:lnTo>
                <a:close/>
              </a:path>
            </a:pathLst>
          </a:cu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9926638" y="3627438"/>
            <a:ext cx="119062" cy="120650"/>
          </a:xfrm>
          <a:prstGeom prst="ellipse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335">
              <a:solidFill>
                <a:schemeClr val="bg1"/>
              </a:solidFill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1019175" y="4167188"/>
            <a:ext cx="2187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服务面积约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1.9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平方公里，</a:t>
            </a:r>
            <a:r>
              <a:rPr lang="zh-CN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中心占地面积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5383m2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，业务用房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7216m</a:t>
            </a:r>
            <a:endParaRPr lang="en-US" altLang="zh-CN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722688" y="4195763"/>
            <a:ext cx="1989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辖区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7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个社委会，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8.8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万居民，实际服务人口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15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rPr>
              <a:t>万</a:t>
            </a:r>
            <a:endParaRPr lang="en-US" altLang="zh-CN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6226175" y="4194175"/>
            <a:ext cx="23526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  <a:sym typeface="Lato Light" charset="0"/>
              </a:rPr>
              <a:t>在职157人，医师56人，护士37人，副高以上21人，中级23人，研究生10人，本科及以上78人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8940800" y="4254500"/>
            <a:ext cx="24082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  <a:sym typeface="Lato Light" charset="0"/>
              </a:rPr>
              <a:t>7个职能科室、25个临床科室、5个公卫科室和50张床位、下设水西门服务站</a:t>
            </a: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1857375" y="1836738"/>
            <a:ext cx="784225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业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务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用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房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19600" y="1857375"/>
            <a:ext cx="784225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服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务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人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群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</p:txBody>
      </p: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6581775" y="1531938"/>
            <a:ext cx="1568450" cy="4310062"/>
            <a:chOff x="3214733" y="1748632"/>
            <a:chExt cx="781203" cy="1743858"/>
          </a:xfrm>
        </p:grpSpPr>
        <p:grpSp>
          <p:nvGrpSpPr>
            <p:cNvPr id="21531" name="组合 14"/>
            <p:cNvGrpSpPr>
              <a:grpSpLocks/>
            </p:cNvGrpSpPr>
            <p:nvPr/>
          </p:nvGrpSpPr>
          <p:grpSpPr bwMode="auto">
            <a:xfrm>
              <a:off x="3246438" y="1748632"/>
              <a:ext cx="701675" cy="806450"/>
              <a:chOff x="3246438" y="1748632"/>
              <a:chExt cx="701675" cy="806450"/>
            </a:xfrm>
          </p:grpSpPr>
          <p:sp>
            <p:nvSpPr>
              <p:cNvPr id="49" name="Oval 13"/>
              <p:cNvSpPr>
                <a:spLocks noChangeArrowheads="1"/>
              </p:cNvSpPr>
              <p:nvPr/>
            </p:nvSpPr>
            <p:spPr bwMode="auto">
              <a:xfrm>
                <a:off x="3364174" y="1862962"/>
                <a:ext cx="466508" cy="474663"/>
              </a:xfrm>
              <a:prstGeom prst="ellipse">
                <a:avLst/>
              </a:prstGeom>
              <a:solidFill>
                <a:srgbClr val="05121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0" name="Freeform 12"/>
              <p:cNvSpPr/>
              <p:nvPr/>
            </p:nvSpPr>
            <p:spPr bwMode="auto">
              <a:xfrm>
                <a:off x="3246361" y="1748632"/>
                <a:ext cx="702134" cy="806735"/>
              </a:xfrm>
              <a:custGeom>
                <a:avLst/>
                <a:gdLst>
                  <a:gd name="T0" fmla="*/ 181 w 221"/>
                  <a:gd name="T1" fmla="*/ 39 h 252"/>
                  <a:gd name="T2" fmla="*/ 40 w 221"/>
                  <a:gd name="T3" fmla="*/ 39 h 252"/>
                  <a:gd name="T4" fmla="*/ 40 w 221"/>
                  <a:gd name="T5" fmla="*/ 181 h 252"/>
                  <a:gd name="T6" fmla="*/ 111 w 221"/>
                  <a:gd name="T7" fmla="*/ 252 h 252"/>
                  <a:gd name="T8" fmla="*/ 181 w 221"/>
                  <a:gd name="T9" fmla="*/ 181 h 252"/>
                  <a:gd name="T10" fmla="*/ 181 w 221"/>
                  <a:gd name="T11" fmla="*/ 3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" h="252">
                    <a:moveTo>
                      <a:pt x="181" y="39"/>
                    </a:moveTo>
                    <a:cubicBezTo>
                      <a:pt x="142" y="0"/>
                      <a:pt x="79" y="0"/>
                      <a:pt x="40" y="39"/>
                    </a:cubicBezTo>
                    <a:cubicBezTo>
                      <a:pt x="0" y="78"/>
                      <a:pt x="0" y="142"/>
                      <a:pt x="40" y="181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81" y="181"/>
                      <a:pt x="181" y="181"/>
                      <a:pt x="181" y="181"/>
                    </a:cubicBezTo>
                    <a:cubicBezTo>
                      <a:pt x="221" y="142"/>
                      <a:pt x="221" y="78"/>
                      <a:pt x="181" y="39"/>
                    </a:cubicBez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214733" y="2601613"/>
              <a:ext cx="781203" cy="890877"/>
            </a:xfrm>
            <a:prstGeom prst="rect">
              <a:avLst/>
            </a:prstGeom>
            <a:noFill/>
            <a:ln w="25400">
              <a:noFill/>
            </a:ln>
            <a:effectLst>
              <a:outerShdw blurRad="254000" dist="190500" dir="3540000" sx="105000" sy="105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6981825" y="1806575"/>
            <a:ext cx="782638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人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员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状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况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</p:txBody>
      </p: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9217025" y="1639888"/>
            <a:ext cx="1566863" cy="4311650"/>
            <a:chOff x="3214733" y="1748632"/>
            <a:chExt cx="781203" cy="1743858"/>
          </a:xfrm>
        </p:grpSpPr>
        <p:grpSp>
          <p:nvGrpSpPr>
            <p:cNvPr id="21527" name="组合 14"/>
            <p:cNvGrpSpPr>
              <a:grpSpLocks/>
            </p:cNvGrpSpPr>
            <p:nvPr/>
          </p:nvGrpSpPr>
          <p:grpSpPr bwMode="auto">
            <a:xfrm>
              <a:off x="3246438" y="1748632"/>
              <a:ext cx="701675" cy="806450"/>
              <a:chOff x="3246438" y="1748632"/>
              <a:chExt cx="701675" cy="806450"/>
            </a:xfrm>
          </p:grpSpPr>
          <p:sp>
            <p:nvSpPr>
              <p:cNvPr id="55" name="Oval 13"/>
              <p:cNvSpPr>
                <a:spLocks noChangeArrowheads="1"/>
              </p:cNvSpPr>
              <p:nvPr/>
            </p:nvSpPr>
            <p:spPr bwMode="auto">
              <a:xfrm>
                <a:off x="3364325" y="1862920"/>
                <a:ext cx="466189" cy="474488"/>
              </a:xfrm>
              <a:prstGeom prst="ellipse">
                <a:avLst/>
              </a:prstGeom>
              <a:solidFill>
                <a:srgbClr val="05121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Freeform 12"/>
              <p:cNvSpPr/>
              <p:nvPr/>
            </p:nvSpPr>
            <p:spPr bwMode="auto">
              <a:xfrm>
                <a:off x="3246393" y="1748632"/>
                <a:ext cx="702054" cy="806438"/>
              </a:xfrm>
              <a:custGeom>
                <a:avLst/>
                <a:gdLst>
                  <a:gd name="T0" fmla="*/ 181 w 221"/>
                  <a:gd name="T1" fmla="*/ 39 h 252"/>
                  <a:gd name="T2" fmla="*/ 40 w 221"/>
                  <a:gd name="T3" fmla="*/ 39 h 252"/>
                  <a:gd name="T4" fmla="*/ 40 w 221"/>
                  <a:gd name="T5" fmla="*/ 181 h 252"/>
                  <a:gd name="T6" fmla="*/ 111 w 221"/>
                  <a:gd name="T7" fmla="*/ 252 h 252"/>
                  <a:gd name="T8" fmla="*/ 181 w 221"/>
                  <a:gd name="T9" fmla="*/ 181 h 252"/>
                  <a:gd name="T10" fmla="*/ 181 w 221"/>
                  <a:gd name="T11" fmla="*/ 3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" h="252">
                    <a:moveTo>
                      <a:pt x="181" y="39"/>
                    </a:moveTo>
                    <a:cubicBezTo>
                      <a:pt x="142" y="0"/>
                      <a:pt x="79" y="0"/>
                      <a:pt x="40" y="39"/>
                    </a:cubicBezTo>
                    <a:cubicBezTo>
                      <a:pt x="0" y="78"/>
                      <a:pt x="0" y="142"/>
                      <a:pt x="40" y="181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81" y="181"/>
                      <a:pt x="181" y="181"/>
                      <a:pt x="181" y="181"/>
                    </a:cubicBezTo>
                    <a:cubicBezTo>
                      <a:pt x="221" y="142"/>
                      <a:pt x="221" y="78"/>
                      <a:pt x="181" y="39"/>
                    </a:cubicBez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214733" y="2601941"/>
              <a:ext cx="781203" cy="890549"/>
            </a:xfrm>
            <a:prstGeom prst="rect">
              <a:avLst/>
            </a:prstGeom>
            <a:noFill/>
            <a:ln w="25400">
              <a:noFill/>
            </a:ln>
            <a:effectLst>
              <a:outerShdw blurRad="254000" dist="190500" dir="3540000" sx="105000" sy="105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9558338" y="1871663"/>
            <a:ext cx="78263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科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室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设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/>
                <a:sym typeface="Lato Light"/>
              </a:rPr>
              <a:t>置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49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49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49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49"/>
                            </p:stCondLst>
                            <p:childTnLst>
                              <p:par>
                                <p:cTn id="3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49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49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149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149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149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649"/>
                            </p:stCondLst>
                            <p:childTnLst>
                              <p:par>
                                <p:cTn id="6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149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149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149"/>
                            </p:stCondLst>
                            <p:childTnLst>
                              <p:par>
                                <p:cTn id="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149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149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649"/>
                            </p:stCondLst>
                            <p:childTnLst>
                              <p:par>
                                <p:cTn id="89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15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149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149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149"/>
                            </p:stCondLst>
                            <p:childTnLst>
                              <p:par>
                                <p:cTn id="10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149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8149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8649"/>
                            </p:stCondLst>
                            <p:childTnLst>
                              <p:par>
                                <p:cTn id="11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9149"/>
                            </p:stCondLst>
                            <p:childTnLst>
                              <p:par>
                                <p:cTn id="1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149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5" grpId="0" animBg="1"/>
      <p:bldP spid="27" grpId="0" animBg="1"/>
      <p:bldP spid="29" grpId="0" animBg="1"/>
      <p:bldP spid="31" grpId="0" animBg="1"/>
      <p:bldP spid="32" grpId="0"/>
      <p:bldP spid="33" grpId="0"/>
      <p:bldP spid="34" grpId="0"/>
      <p:bldP spid="35" grpId="0"/>
      <p:bldP spid="44" grpId="0"/>
      <p:bldP spid="45" grpId="0"/>
      <p:bldP spid="51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工作回顾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cxnSp>
        <p:nvCxnSpPr>
          <p:cNvPr id="44" name="直接连接符 6"/>
          <p:cNvCxnSpPr/>
          <p:nvPr/>
        </p:nvCxnSpPr>
        <p:spPr>
          <a:xfrm>
            <a:off x="3073400" y="3848100"/>
            <a:ext cx="6057900" cy="0"/>
          </a:xfrm>
          <a:prstGeom prst="line">
            <a:avLst/>
          </a:prstGeom>
          <a:noFill/>
          <a:ln w="19050" cap="rnd">
            <a:solidFill>
              <a:srgbClr val="00A0E9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连接符 8"/>
          <p:cNvCxnSpPr/>
          <p:nvPr/>
        </p:nvCxnSpPr>
        <p:spPr>
          <a:xfrm>
            <a:off x="6102350" y="1389063"/>
            <a:ext cx="0" cy="4918075"/>
          </a:xfrm>
          <a:prstGeom prst="line">
            <a:avLst/>
          </a:prstGeom>
          <a:noFill/>
          <a:ln w="19050" cap="rnd">
            <a:solidFill>
              <a:srgbClr val="00A0E9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斜纹 47"/>
          <p:cNvSpPr/>
          <p:nvPr/>
        </p:nvSpPr>
        <p:spPr>
          <a:xfrm flipH="1">
            <a:off x="4557713" y="2162175"/>
            <a:ext cx="3159125" cy="3843338"/>
          </a:xfrm>
          <a:custGeom>
            <a:avLst/>
            <a:gdLst/>
            <a:ahLst/>
            <a:cxnLst/>
            <a:rect l="l" t="t" r="r" b="b"/>
            <a:pathLst>
              <a:path w="1991521" h="2422004">
                <a:moveTo>
                  <a:pt x="999704" y="0"/>
                </a:moveTo>
                <a:lnTo>
                  <a:pt x="999416" y="3196"/>
                </a:lnTo>
                <a:cubicBezTo>
                  <a:pt x="941315" y="20326"/>
                  <a:pt x="892227" y="324615"/>
                  <a:pt x="871921" y="750311"/>
                </a:cubicBezTo>
                <a:cubicBezTo>
                  <a:pt x="546229" y="937452"/>
                  <a:pt x="-47874" y="1110302"/>
                  <a:pt x="3077" y="1317103"/>
                </a:cubicBezTo>
                <a:lnTo>
                  <a:pt x="861802" y="1175458"/>
                </a:lnTo>
                <a:cubicBezTo>
                  <a:pt x="861599" y="1181301"/>
                  <a:pt x="861594" y="1187155"/>
                  <a:pt x="861594" y="1193019"/>
                </a:cubicBezTo>
                <a:cubicBezTo>
                  <a:pt x="861594" y="1602301"/>
                  <a:pt x="886320" y="1963404"/>
                  <a:pt x="924247" y="2177679"/>
                </a:cubicBezTo>
                <a:lnTo>
                  <a:pt x="808510" y="2293416"/>
                </a:lnTo>
                <a:lnTo>
                  <a:pt x="808510" y="2422003"/>
                </a:lnTo>
                <a:lnTo>
                  <a:pt x="947135" y="2283379"/>
                </a:lnTo>
                <a:cubicBezTo>
                  <a:pt x="963187" y="2342747"/>
                  <a:pt x="980980" y="2377776"/>
                  <a:pt x="999703" y="2382963"/>
                </a:cubicBezTo>
                <a:cubicBezTo>
                  <a:pt x="999704" y="2383278"/>
                  <a:pt x="999704" y="2383593"/>
                  <a:pt x="999704" y="2383906"/>
                </a:cubicBezTo>
                <a:lnTo>
                  <a:pt x="999704" y="2383904"/>
                </a:lnTo>
                <a:lnTo>
                  <a:pt x="1000820" y="2383434"/>
                </a:lnTo>
                <a:lnTo>
                  <a:pt x="1004469" y="2384971"/>
                </a:lnTo>
                <a:lnTo>
                  <a:pt x="1004469" y="2384973"/>
                </a:lnTo>
                <a:cubicBezTo>
                  <a:pt x="1004469" y="2383956"/>
                  <a:pt x="1004469" y="2382930"/>
                  <a:pt x="1004474" y="2381895"/>
                </a:cubicBezTo>
                <a:cubicBezTo>
                  <a:pt x="1024062" y="2376464"/>
                  <a:pt x="1042631" y="2338373"/>
                  <a:pt x="1059337" y="2273945"/>
                </a:cubicBezTo>
                <a:lnTo>
                  <a:pt x="1207395" y="2422004"/>
                </a:lnTo>
                <a:lnTo>
                  <a:pt x="1207395" y="2293417"/>
                </a:lnTo>
                <a:lnTo>
                  <a:pt x="1081619" y="2167641"/>
                </a:lnTo>
                <a:cubicBezTo>
                  <a:pt x="1118534" y="1952318"/>
                  <a:pt x="1142579" y="1595562"/>
                  <a:pt x="1142579" y="1191952"/>
                </a:cubicBezTo>
                <a:lnTo>
                  <a:pt x="1142409" y="1177552"/>
                </a:lnTo>
                <a:lnTo>
                  <a:pt x="1988444" y="1317104"/>
                </a:lnTo>
                <a:cubicBezTo>
                  <a:pt x="2038725" y="1113022"/>
                  <a:pt x="1460799" y="942003"/>
                  <a:pt x="1132557" y="757724"/>
                </a:cubicBezTo>
                <a:cubicBezTo>
                  <a:pt x="1112573" y="327045"/>
                  <a:pt x="1063124" y="18585"/>
                  <a:pt x="1004558" y="2045"/>
                </a:cubicBezTo>
                <a:lnTo>
                  <a:pt x="1004469" y="1067"/>
                </a:lnTo>
                <a:cubicBezTo>
                  <a:pt x="1004087" y="1067"/>
                  <a:pt x="1003706" y="1080"/>
                  <a:pt x="1003353" y="1537"/>
                </a:cubicBezTo>
                <a:cubicBezTo>
                  <a:pt x="1002305" y="145"/>
                  <a:pt x="1001007" y="0"/>
                  <a:pt x="999704" y="0"/>
                </a:cubicBezTo>
                <a:close/>
              </a:path>
            </a:pathLst>
          </a:cu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105854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6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Group 65"/>
          <p:cNvGrpSpPr>
            <a:grpSpLocks/>
          </p:cNvGrpSpPr>
          <p:nvPr/>
        </p:nvGrpSpPr>
        <p:grpSpPr bwMode="auto">
          <a:xfrm>
            <a:off x="7196138" y="1897063"/>
            <a:ext cx="3297237" cy="1223962"/>
            <a:chOff x="8797070" y="2489949"/>
            <a:chExt cx="3173982" cy="723043"/>
          </a:xfrm>
        </p:grpSpPr>
        <p:sp>
          <p:nvSpPr>
            <p:cNvPr id="23568" name="TextBox 66"/>
            <p:cNvSpPr txBox="1">
              <a:spLocks noChangeArrowheads="1"/>
            </p:cNvSpPr>
            <p:nvPr/>
          </p:nvSpPr>
          <p:spPr bwMode="auto">
            <a:xfrm>
              <a:off x="8797070" y="2489949"/>
              <a:ext cx="2387410" cy="199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70000"/>
              </a:pPr>
              <a:r>
                <a:rPr lang="en-US" altLang="zh-CN" sz="20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</a:rPr>
                <a:t>四个南京市特色科室</a:t>
              </a:r>
            </a:p>
          </p:txBody>
        </p:sp>
        <p:sp>
          <p:nvSpPr>
            <p:cNvPr id="49" name="Rectangle 67"/>
            <p:cNvSpPr/>
            <p:nvPr/>
          </p:nvSpPr>
          <p:spPr>
            <a:xfrm>
              <a:off x="8797070" y="2850064"/>
              <a:ext cx="3173982" cy="3629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 eaLnBrk="0" fontAlgn="auto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n-ea"/>
                </a:rPr>
                <a:t>2</a:t>
              </a:r>
              <a:r>
                <a:rPr lang="zh-CN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n-ea"/>
                </a:rPr>
                <a:t>015年  中医科、口腔科</a:t>
              </a:r>
            </a:p>
            <a:p>
              <a:pPr marL="342900" indent="-342900" eaLnBrk="0" fontAlgn="auto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defRPr/>
              </a:pPr>
              <a:r>
                <a:rPr lang="zh-CN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n-ea"/>
                </a:rPr>
                <a:t>2017年糖尿病专科  康复科</a:t>
              </a:r>
            </a:p>
          </p:txBody>
        </p:sp>
      </p:grpSp>
      <p:grpSp>
        <p:nvGrpSpPr>
          <p:cNvPr id="50" name="Group 65"/>
          <p:cNvGrpSpPr>
            <a:grpSpLocks/>
          </p:cNvGrpSpPr>
          <p:nvPr/>
        </p:nvGrpSpPr>
        <p:grpSpPr bwMode="auto">
          <a:xfrm>
            <a:off x="1277938" y="1744663"/>
            <a:ext cx="4078287" cy="1774825"/>
            <a:chOff x="8672525" y="2532344"/>
            <a:chExt cx="3089705" cy="1150164"/>
          </a:xfrm>
        </p:grpSpPr>
        <p:sp>
          <p:nvSpPr>
            <p:cNvPr id="23566" name="TextBox 66"/>
            <p:cNvSpPr txBox="1">
              <a:spLocks noChangeArrowheads="1"/>
            </p:cNvSpPr>
            <p:nvPr/>
          </p:nvSpPr>
          <p:spPr bwMode="auto">
            <a:xfrm>
              <a:off x="10235165" y="2532344"/>
              <a:ext cx="1492213" cy="318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indent="-342900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SzPct val="70000"/>
              </a:pPr>
              <a:r>
                <a:rPr lang="zh-CN" altLang="zh-CN" sz="20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  <a:sym typeface="Arial" charset="0"/>
                </a:rPr>
                <a:t>中心先后被评为</a:t>
              </a:r>
              <a:endParaRPr lang="en-US" altLang="zh-CN" sz="2000">
                <a:solidFill>
                  <a:srgbClr val="00A0E9"/>
                </a:solidFill>
                <a:latin typeface="方正粗谭黑简体"/>
                <a:ea typeface="方正粗谭黑简体"/>
                <a:cs typeface="方正粗谭黑简体"/>
                <a:sym typeface="Arial" charset="0"/>
              </a:endParaRPr>
            </a:p>
          </p:txBody>
        </p:sp>
        <p:sp>
          <p:nvSpPr>
            <p:cNvPr id="52" name="Rectangle 67"/>
            <p:cNvSpPr/>
            <p:nvPr/>
          </p:nvSpPr>
          <p:spPr>
            <a:xfrm>
              <a:off x="8672525" y="2966485"/>
              <a:ext cx="3089705" cy="7160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 algn="r" eaLnBrk="0" fontAlgn="auto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defRPr/>
              </a:pPr>
              <a:r>
                <a:rPr lang="zh-CN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n-ea"/>
                </a:rPr>
                <a:t>江苏省示范城市社区卫生服务中心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endParaRPr>
            </a:p>
            <a:p>
              <a:pPr marL="342900" indent="-342900" algn="r" eaLnBrk="0" fontAlgn="auto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defRPr/>
              </a:pPr>
              <a:r>
                <a:rPr lang="zh-CN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n-ea"/>
                </a:rPr>
                <a:t>江苏省社区中医药先进单位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endParaRPr>
            </a:p>
            <a:p>
              <a:pPr marL="342900" indent="-342900" algn="r" eaLnBrk="0" fontAlgn="auto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defRPr/>
              </a:pPr>
              <a:r>
                <a:rPr lang="zh-CN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n-ea"/>
                </a:rPr>
                <a:t>江苏省中医药特色社区卫生服务中心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</a:endParaRPr>
            </a:p>
            <a:p>
              <a:pPr marL="342900" indent="-342900" algn="r" eaLnBrk="0" fontAlgn="auto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defRPr/>
              </a:pP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560" name="TextBox 66"/>
          <p:cNvSpPr txBox="1">
            <a:spLocks noChangeArrowheads="1"/>
          </p:cNvSpPr>
          <p:nvPr/>
        </p:nvSpPr>
        <p:spPr bwMode="auto">
          <a:xfrm>
            <a:off x="1333500" y="4800600"/>
            <a:ext cx="4014788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A0E9"/>
                </a:solidFill>
                <a:latin typeface="方正粗谭黑简体"/>
                <a:ea typeface="方正粗谭黑简体"/>
                <a:cs typeface="方正粗谭黑简体"/>
                <a:sym typeface="+mn-ea"/>
              </a:rPr>
              <a:t>2017年成功创建全国百强中心创建</a:t>
            </a:r>
            <a:endParaRPr lang="en-US" altLang="zh-CN" sz="2000" b="1">
              <a:solidFill>
                <a:srgbClr val="00A0E9"/>
              </a:solidFill>
              <a:latin typeface="方正粗谭黑简体"/>
              <a:ea typeface="方正粗谭黑简体"/>
              <a:cs typeface="方正粗谭黑简体"/>
              <a:sym typeface="Arial" charset="0"/>
            </a:endParaRPr>
          </a:p>
          <a:p>
            <a:pPr>
              <a:lnSpc>
                <a:spcPct val="130000"/>
              </a:lnSpc>
            </a:pPr>
            <a:endParaRPr lang="en-US" altLang="zh-CN" sz="2000" b="1">
              <a:solidFill>
                <a:srgbClr val="00A0E9"/>
              </a:solidFill>
              <a:latin typeface="方正粗谭黑简体"/>
              <a:ea typeface="方正粗谭黑简体"/>
              <a:cs typeface="方正粗谭黑简体"/>
              <a:sym typeface="Arial" charset="0"/>
            </a:endParaRPr>
          </a:p>
        </p:txBody>
      </p:sp>
      <p:grpSp>
        <p:nvGrpSpPr>
          <p:cNvPr id="56" name="Group 65"/>
          <p:cNvGrpSpPr>
            <a:grpSpLocks/>
          </p:cNvGrpSpPr>
          <p:nvPr/>
        </p:nvGrpSpPr>
        <p:grpSpPr bwMode="auto">
          <a:xfrm>
            <a:off x="7118350" y="4364038"/>
            <a:ext cx="3094038" cy="1249362"/>
            <a:chOff x="8698586" y="1949908"/>
            <a:chExt cx="3290234" cy="1184093"/>
          </a:xfrm>
        </p:grpSpPr>
        <p:sp>
          <p:nvSpPr>
            <p:cNvPr id="23564" name="TextBox 66"/>
            <p:cNvSpPr txBox="1">
              <a:spLocks noChangeArrowheads="1"/>
            </p:cNvSpPr>
            <p:nvPr/>
          </p:nvSpPr>
          <p:spPr bwMode="auto">
            <a:xfrm>
              <a:off x="8698586" y="1949908"/>
              <a:ext cx="3218509" cy="413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  <a:sym typeface="Arial" charset="0"/>
                </a:rPr>
                <a:t>2017</a:t>
              </a:r>
              <a:r>
                <a:rPr lang="zh-CN" altLang="en-US" sz="2000" b="1">
                  <a:solidFill>
                    <a:srgbClr val="00A0E9"/>
                  </a:solidFill>
                  <a:latin typeface="方正粗谭黑简体"/>
                  <a:ea typeface="方正粗谭黑简体"/>
                  <a:cs typeface="方正粗谭黑简体"/>
                  <a:sym typeface="Arial" charset="0"/>
                </a:rPr>
                <a:t>年实现四个历史新高</a:t>
              </a:r>
              <a:endParaRPr lang="en-GB" sz="2000" b="1">
                <a:solidFill>
                  <a:srgbClr val="00A0E9"/>
                </a:solidFill>
                <a:latin typeface="方正粗谭黑简体"/>
                <a:ea typeface="方正粗谭黑简体"/>
                <a:cs typeface="方正粗谭黑简体"/>
                <a:sym typeface="Arial" charset="0"/>
              </a:endParaRPr>
            </a:p>
          </p:txBody>
        </p:sp>
        <p:sp>
          <p:nvSpPr>
            <p:cNvPr id="58" name="Rectangle 67"/>
            <p:cNvSpPr/>
            <p:nvPr/>
          </p:nvSpPr>
          <p:spPr>
            <a:xfrm>
              <a:off x="8796500" y="2842115"/>
              <a:ext cx="3192320" cy="291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562" name="矩形 20"/>
          <p:cNvSpPr>
            <a:spLocks noChangeArrowheads="1"/>
          </p:cNvSpPr>
          <p:nvPr/>
        </p:nvSpPr>
        <p:spPr bwMode="auto">
          <a:xfrm>
            <a:off x="7212013" y="5903913"/>
            <a:ext cx="3743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/>
            </a:r>
            <a:br>
              <a:rPr lang="zh-CN" altLang="en-US" b="1">
                <a:latin typeface="Calibri" pitchFamily="34" charset="0"/>
              </a:rPr>
            </a:br>
            <a:endParaRPr lang="zh-CN" altLang="en-US" b="1">
              <a:latin typeface="Calibri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83463" y="4830763"/>
            <a:ext cx="3400425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  <a:sym typeface="Arial" panose="020B0604020202020204" pitchFamily="34" charset="0"/>
              </a:rPr>
              <a:t>一是人力资源储备量历史最高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  <a:sym typeface="+mn-ea"/>
              </a:rPr>
              <a:t>二是门急诊量历史最高</a:t>
            </a:r>
            <a:endParaRPr lang="zh-CN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  <a:sym typeface="+mn-ea"/>
              </a:rPr>
              <a:t>三是业务收入历史最高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  <a:sym typeface="+mn-ea"/>
              </a:rPr>
              <a:t>四是所获荣誉创历史最多、最高</a:t>
            </a:r>
            <a:endParaRPr lang="zh-CN" altLang="en-US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49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49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49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2203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 rot="5400000">
            <a:off x="2724151" y="652462"/>
            <a:ext cx="2620962" cy="2278063"/>
            <a:chOff x="5803300" y="1948400"/>
            <a:chExt cx="2164994" cy="1905223"/>
          </a:xfrm>
        </p:grpSpPr>
        <p:sp>
          <p:nvSpPr>
            <p:cNvPr id="11" name="7"/>
            <p:cNvSpPr/>
            <p:nvPr/>
          </p:nvSpPr>
          <p:spPr bwMode="auto">
            <a:xfrm>
              <a:off x="5803300" y="1948400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>
                <a:solidFill>
                  <a:schemeClr val="bg1"/>
                </a:solidFill>
                <a:latin typeface="Agency FB" panose="020B0503020202020204" pitchFamily="34" charset="0"/>
                <a:ea typeface="腾祥澜黑简" panose="01010104010101010101" pitchFamily="2" charset="-122"/>
              </a:endParaRPr>
            </a:p>
          </p:txBody>
        </p:sp>
        <p:sp>
          <p:nvSpPr>
            <p:cNvPr id="12" name="6"/>
            <p:cNvSpPr/>
            <p:nvPr/>
          </p:nvSpPr>
          <p:spPr bwMode="auto">
            <a:xfrm>
              <a:off x="5948857" y="2075858"/>
              <a:ext cx="1846343" cy="16250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3" name="4"/>
          <p:cNvSpPr txBox="1"/>
          <p:nvPr>
            <p:custDataLst>
              <p:tags r:id="rId2"/>
            </p:custDataLst>
          </p:nvPr>
        </p:nvSpPr>
        <p:spPr>
          <a:xfrm>
            <a:off x="2693988" y="987425"/>
            <a:ext cx="2713037" cy="1630363"/>
          </a:xfrm>
          <a:prstGeom prst="rect">
            <a:avLst/>
          </a:prstGeom>
          <a:noFill/>
        </p:spPr>
        <p:txBody>
          <a:bodyPr lIns="86005" tIns="43002" rIns="86005" bIns="430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35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</a:rPr>
              <a:t>02</a:t>
            </a:r>
            <a:endParaRPr lang="zh-CN" altLang="en-US" sz="10035" dirty="0">
              <a:solidFill>
                <a:schemeClr val="bg1"/>
              </a:solidFill>
              <a:latin typeface="Agency FB" panose="020B0503020202020204" pitchFamily="34" charset="0"/>
              <a:ea typeface="+mn-ea"/>
            </a:endParaRPr>
          </a:p>
        </p:txBody>
      </p:sp>
      <p:sp>
        <p:nvSpPr>
          <p:cNvPr id="15" name="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214313" y="3230563"/>
            <a:ext cx="8488363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05" tIns="43002" rIns="86005" bIns="43002">
            <a:spAutoFit/>
          </a:bodyPr>
          <a:lstStyle/>
          <a:p>
            <a:pPr algn="ctr"/>
            <a:r>
              <a:rPr lang="zh-CN" altLang="en-US" sz="7200" b="1">
                <a:solidFill>
                  <a:srgbClr val="00A0E9"/>
                </a:solidFill>
                <a:latin typeface="方正尚酷简体"/>
                <a:ea typeface="方正尚酷简体"/>
                <a:cs typeface="Andalus" pitchFamily="18" charset="-78"/>
              </a:rPr>
              <a:t>能力建设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基础设施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>
            <a:grpSpLocks/>
          </p:cNvGrpSpPr>
          <p:nvPr/>
        </p:nvGrpSpPr>
        <p:grpSpPr bwMode="auto">
          <a:xfrm>
            <a:off x="1358900" y="1887538"/>
            <a:ext cx="4706938" cy="1289050"/>
            <a:chOff x="1359189" y="1799749"/>
            <a:chExt cx="4706881" cy="1289585"/>
          </a:xfrm>
        </p:grpSpPr>
        <p:sp>
          <p:nvSpPr>
            <p:cNvPr id="5" name="任意多边形 4"/>
            <p:cNvSpPr/>
            <p:nvPr/>
          </p:nvSpPr>
          <p:spPr bwMode="auto">
            <a:xfrm>
              <a:off x="2367240" y="1821983"/>
              <a:ext cx="3698830" cy="1254646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" name="Freeform 15"/>
            <p:cNvSpPr/>
            <p:nvPr/>
          </p:nvSpPr>
          <p:spPr bwMode="auto">
            <a:xfrm>
              <a:off x="1359189" y="1799749"/>
              <a:ext cx="1436671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2015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7" name="组合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>
            <a:grpSpLocks/>
          </p:cNvGrpSpPr>
          <p:nvPr/>
        </p:nvGrpSpPr>
        <p:grpSpPr bwMode="auto">
          <a:xfrm>
            <a:off x="5934075" y="2614613"/>
            <a:ext cx="4706938" cy="1290637"/>
            <a:chOff x="5934270" y="2528290"/>
            <a:chExt cx="4706881" cy="1289585"/>
          </a:xfrm>
        </p:grpSpPr>
        <p:sp>
          <p:nvSpPr>
            <p:cNvPr id="8" name="任意多边形 7"/>
            <p:cNvSpPr/>
            <p:nvPr/>
          </p:nvSpPr>
          <p:spPr bwMode="auto">
            <a:xfrm rot="10800000">
              <a:off x="5934270" y="2540980"/>
              <a:ext cx="3698830" cy="1254688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9204480" y="2528290"/>
              <a:ext cx="1436671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2017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10" name="组合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>
            <a:grpSpLocks/>
          </p:cNvGrpSpPr>
          <p:nvPr/>
        </p:nvGrpSpPr>
        <p:grpSpPr bwMode="auto">
          <a:xfrm>
            <a:off x="1490663" y="3792538"/>
            <a:ext cx="4706937" cy="1289050"/>
            <a:chOff x="1490989" y="3705626"/>
            <a:chExt cx="4706881" cy="1289585"/>
          </a:xfrm>
        </p:grpSpPr>
        <p:sp>
          <p:nvSpPr>
            <p:cNvPr id="11" name="任意多边形 10"/>
            <p:cNvSpPr/>
            <p:nvPr/>
          </p:nvSpPr>
          <p:spPr bwMode="auto">
            <a:xfrm>
              <a:off x="2499039" y="3727860"/>
              <a:ext cx="3698831" cy="1254646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1490989" y="3705626"/>
              <a:ext cx="1436670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2016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13" name="组合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>
            <a:grpSpLocks/>
          </p:cNvGrpSpPr>
          <p:nvPr/>
        </p:nvGrpSpPr>
        <p:grpSpPr bwMode="auto">
          <a:xfrm>
            <a:off x="6065838" y="4521200"/>
            <a:ext cx="4706937" cy="1289050"/>
            <a:chOff x="6066071" y="4434166"/>
            <a:chExt cx="4706881" cy="1289585"/>
          </a:xfrm>
        </p:grpSpPr>
        <p:sp>
          <p:nvSpPr>
            <p:cNvPr id="14" name="任意多边形 13"/>
            <p:cNvSpPr/>
            <p:nvPr/>
          </p:nvSpPr>
          <p:spPr bwMode="auto">
            <a:xfrm rot="10800000">
              <a:off x="6066071" y="4446871"/>
              <a:ext cx="3698831" cy="1254646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9336282" y="4434166"/>
              <a:ext cx="1436670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2018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sp>
        <p:nvSpPr>
          <p:cNvPr id="1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795588" y="3990975"/>
            <a:ext cx="3402012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完成口腔诊疗中心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改造</a:t>
            </a:r>
          </a:p>
        </p:txBody>
      </p:sp>
      <p:sp>
        <p:nvSpPr>
          <p:cNvPr id="1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698750" y="2262188"/>
            <a:ext cx="30353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完成病区改造</a:t>
            </a: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197600" y="2754313"/>
            <a:ext cx="3035300" cy="852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完成手术室改造（一个千级、一个万级手术室）</a:t>
            </a:r>
            <a:endParaRPr lang="en-GB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00788" y="4708525"/>
            <a:ext cx="30353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计划完成中医站改造、增设病房改造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49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49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4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49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49"/>
                            </p:stCondLst>
                            <p:childTnLst>
                              <p:par>
                                <p:cTn id="3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-1.48148E-6 L 2.5E-6 -1.4814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649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149"/>
                            </p:stCondLst>
                            <p:childTnLst>
                              <p:par>
                                <p:cTn id="4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-7.40741E-7 L -4.79167E-6 -7.40741E-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149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649"/>
                            </p:stCondLst>
                            <p:childTnLst>
                              <p:par>
                                <p:cTn id="4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29 -2.96296E-6 L 2.91667E-6 -2.96296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649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149"/>
                            </p:stCondLst>
                            <p:childTnLst>
                              <p:par>
                                <p:cTn id="5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28 -7.40741E-7 L -4.375E-6 -7.40741E-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设备投入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sp>
        <p:nvSpPr>
          <p:cNvPr id="4" name="矩形 1"/>
          <p:cNvSpPr/>
          <p:nvPr/>
        </p:nvSpPr>
        <p:spPr>
          <a:xfrm rot="1891259">
            <a:off x="8397875" y="1716088"/>
            <a:ext cx="2547938" cy="2976562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-1" fmla="*/ 424422 w 2801257"/>
              <a:gd name="connsiteY0-2" fmla="*/ 313631 h 3802743"/>
              <a:gd name="connsiteX1-3" fmla="*/ 2801257 w 2801257"/>
              <a:gd name="connsiteY1-4" fmla="*/ 0 h 3802743"/>
              <a:gd name="connsiteX2-5" fmla="*/ 2801257 w 2801257"/>
              <a:gd name="connsiteY2-6" fmla="*/ 3802743 h 3802743"/>
              <a:gd name="connsiteX3-7" fmla="*/ 0 w 2801257"/>
              <a:gd name="connsiteY3-8" fmla="*/ 3802743 h 3802743"/>
              <a:gd name="connsiteX4-9" fmla="*/ 424422 w 2801257"/>
              <a:gd name="connsiteY4-10" fmla="*/ 313631 h 3802743"/>
              <a:gd name="connsiteX0-11" fmla="*/ 424422 w 3256770"/>
              <a:gd name="connsiteY0-12" fmla="*/ 313631 h 3806294"/>
              <a:gd name="connsiteX1-13" fmla="*/ 2801257 w 3256770"/>
              <a:gd name="connsiteY1-14" fmla="*/ 0 h 3806294"/>
              <a:gd name="connsiteX2-15" fmla="*/ 3256770 w 3256770"/>
              <a:gd name="connsiteY2-16" fmla="*/ 3806294 h 3806294"/>
              <a:gd name="connsiteX3-17" fmla="*/ 0 w 3256770"/>
              <a:gd name="connsiteY3-18" fmla="*/ 3802743 h 3806294"/>
              <a:gd name="connsiteX4-19" fmla="*/ 424422 w 3256770"/>
              <a:gd name="connsiteY4-20" fmla="*/ 313631 h 3806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7225" y="1554163"/>
            <a:ext cx="2366963" cy="3074987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1"/>
          <p:cNvSpPr/>
          <p:nvPr/>
        </p:nvSpPr>
        <p:spPr>
          <a:xfrm rot="765310">
            <a:off x="4576763" y="1355725"/>
            <a:ext cx="2814637" cy="3289300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-1" fmla="*/ 424422 w 2801257"/>
              <a:gd name="connsiteY0-2" fmla="*/ 313631 h 3802743"/>
              <a:gd name="connsiteX1-3" fmla="*/ 2801257 w 2801257"/>
              <a:gd name="connsiteY1-4" fmla="*/ 0 h 3802743"/>
              <a:gd name="connsiteX2-5" fmla="*/ 2801257 w 2801257"/>
              <a:gd name="connsiteY2-6" fmla="*/ 3802743 h 3802743"/>
              <a:gd name="connsiteX3-7" fmla="*/ 0 w 2801257"/>
              <a:gd name="connsiteY3-8" fmla="*/ 3802743 h 3802743"/>
              <a:gd name="connsiteX4-9" fmla="*/ 424422 w 2801257"/>
              <a:gd name="connsiteY4-10" fmla="*/ 313631 h 3802743"/>
              <a:gd name="connsiteX0-11" fmla="*/ 424422 w 3256770"/>
              <a:gd name="connsiteY0-12" fmla="*/ 313631 h 3806294"/>
              <a:gd name="connsiteX1-13" fmla="*/ 2801257 w 3256770"/>
              <a:gd name="connsiteY1-14" fmla="*/ 0 h 3806294"/>
              <a:gd name="connsiteX2-15" fmla="*/ 3256770 w 3256770"/>
              <a:gd name="connsiteY2-16" fmla="*/ 3806294 h 3806294"/>
              <a:gd name="connsiteX3-17" fmla="*/ 0 w 3256770"/>
              <a:gd name="connsiteY3-18" fmla="*/ 3802743 h 3806294"/>
              <a:gd name="connsiteX4-19" fmla="*/ 424422 w 3256770"/>
              <a:gd name="connsiteY4-20" fmla="*/ 313631 h 3806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37113" y="1538288"/>
            <a:ext cx="2366962" cy="3074987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1"/>
          <p:cNvSpPr/>
          <p:nvPr/>
        </p:nvSpPr>
        <p:spPr>
          <a:xfrm rot="1321971">
            <a:off x="1492250" y="1266825"/>
            <a:ext cx="2546350" cy="2976563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-1" fmla="*/ 424422 w 2801257"/>
              <a:gd name="connsiteY0-2" fmla="*/ 313631 h 3802743"/>
              <a:gd name="connsiteX1-3" fmla="*/ 2801257 w 2801257"/>
              <a:gd name="connsiteY1-4" fmla="*/ 0 h 3802743"/>
              <a:gd name="connsiteX2-5" fmla="*/ 2801257 w 2801257"/>
              <a:gd name="connsiteY2-6" fmla="*/ 3802743 h 3802743"/>
              <a:gd name="connsiteX3-7" fmla="*/ 0 w 2801257"/>
              <a:gd name="connsiteY3-8" fmla="*/ 3802743 h 3802743"/>
              <a:gd name="connsiteX4-9" fmla="*/ 424422 w 2801257"/>
              <a:gd name="connsiteY4-10" fmla="*/ 313631 h 3802743"/>
              <a:gd name="connsiteX0-11" fmla="*/ 424422 w 3256770"/>
              <a:gd name="connsiteY0-12" fmla="*/ 313631 h 3806294"/>
              <a:gd name="connsiteX1-13" fmla="*/ 2801257 w 3256770"/>
              <a:gd name="connsiteY1-14" fmla="*/ 0 h 3806294"/>
              <a:gd name="connsiteX2-15" fmla="*/ 3256770 w 3256770"/>
              <a:gd name="connsiteY2-16" fmla="*/ 3806294 h 3806294"/>
              <a:gd name="connsiteX3-17" fmla="*/ 0 w 3256770"/>
              <a:gd name="connsiteY3-18" fmla="*/ 3802743 h 3806294"/>
              <a:gd name="connsiteX4-19" fmla="*/ 424422 w 3256770"/>
              <a:gd name="connsiteY4-20" fmla="*/ 313631 h 3806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0488" y="1538288"/>
            <a:ext cx="2366962" cy="3074987"/>
          </a:xfrm>
          <a:prstGeom prst="rect">
            <a:avLst/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808163" y="4046538"/>
            <a:ext cx="13382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方正粗谭黑简体"/>
                <a:ea typeface="方正粗谭黑简体"/>
                <a:cs typeface="方正粗谭黑简体"/>
                <a:sym typeface="Arial" charset="0"/>
              </a:rPr>
              <a:t>16</a:t>
            </a:r>
            <a:r>
              <a:rPr lang="zh-CN" altLang="en-US">
                <a:solidFill>
                  <a:schemeClr val="bg1"/>
                </a:solidFill>
                <a:latin typeface="方正粗谭黑简体"/>
                <a:ea typeface="方正粗谭黑简体"/>
                <a:cs typeface="方正粗谭黑简体"/>
                <a:sym typeface="Arial" charset="0"/>
              </a:rPr>
              <a:t>排螺旋</a:t>
            </a:r>
            <a:r>
              <a:rPr lang="en-US" altLang="zh-CN">
                <a:solidFill>
                  <a:schemeClr val="bg1"/>
                </a:solidFill>
                <a:latin typeface="方正粗谭黑简体"/>
                <a:ea typeface="方正粗谭黑简体"/>
                <a:cs typeface="方正粗谭黑简体"/>
                <a:sym typeface="Arial" charset="0"/>
              </a:rPr>
              <a:t>CT</a:t>
            </a:r>
            <a:endParaRPr lang="zh-CN" altLang="en-US">
              <a:solidFill>
                <a:schemeClr val="bg1"/>
              </a:solidFill>
              <a:latin typeface="方正粗谭黑简体"/>
              <a:ea typeface="方正粗谭黑简体"/>
              <a:cs typeface="方正粗谭黑简体"/>
              <a:sym typeface="Arial" charset="0"/>
            </a:endParaRPr>
          </a:p>
        </p:txBody>
      </p:sp>
      <p:sp>
        <p:nvSpPr>
          <p:cNvPr id="15" name="矩形 18"/>
          <p:cNvSpPr>
            <a:spLocks noChangeArrowheads="1"/>
          </p:cNvSpPr>
          <p:nvPr/>
        </p:nvSpPr>
        <p:spPr bwMode="auto">
          <a:xfrm>
            <a:off x="925513" y="4660900"/>
            <a:ext cx="10175875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fontAlgn="auto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  <a:sym typeface="Arial" panose="020B0604020202020204" pitchFamily="34" charset="0"/>
              </a:rPr>
              <a:t>近三年，投入共计800余万元增购设备。</a:t>
            </a:r>
          </a:p>
          <a:p>
            <a:pPr fontAlgn="auto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  <a:sym typeface="Arial" panose="020B0604020202020204" pitchFamily="34" charset="0"/>
              </a:rPr>
              <a:t>现有16排螺旋CT、彩超3台、DR 2台、口腔CT、胃镜2台、数字化牙片机、生化分析仪、肢体康复、腹腔镜、眼科A/B超、肺功能检测仪等设备。</a:t>
            </a:r>
          </a:p>
          <a:p>
            <a:pPr fontAlgn="auto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n-ea"/>
                <a:sym typeface="Arial" panose="020B0604020202020204" pitchFamily="34" charset="0"/>
              </a:rPr>
              <a:t>10万元以上设备16件，其中50万元以上6件，100万元以上2件。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448300" y="4032250"/>
            <a:ext cx="11080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方正粗谭黑简体"/>
                <a:ea typeface="方正粗谭黑简体"/>
                <a:cs typeface="方正粗谭黑简体"/>
                <a:sym typeface="Arial" charset="0"/>
              </a:rPr>
              <a:t>GEP7</a:t>
            </a:r>
            <a:r>
              <a:rPr lang="zh-CN" altLang="en-US">
                <a:solidFill>
                  <a:schemeClr val="bg1"/>
                </a:solidFill>
                <a:latin typeface="方正粗谭黑简体"/>
                <a:ea typeface="方正粗谭黑简体"/>
                <a:cs typeface="方正粗谭黑简体"/>
                <a:sym typeface="Arial" charset="0"/>
              </a:rPr>
              <a:t>彩超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9277350" y="4117975"/>
            <a:ext cx="4159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方正粗谭黑简体"/>
                <a:ea typeface="方正粗谭黑简体"/>
                <a:cs typeface="方正粗谭黑简体"/>
                <a:sym typeface="Arial" charset="0"/>
              </a:rPr>
              <a:t>DR</a:t>
            </a:r>
            <a:endParaRPr lang="zh-CN" altLang="en-US">
              <a:solidFill>
                <a:schemeClr val="bg1"/>
              </a:solidFill>
              <a:latin typeface="方正粗谭黑简体"/>
              <a:ea typeface="方正粗谭黑简体"/>
              <a:cs typeface="方正粗谭黑简体"/>
              <a:sym typeface="Arial" charset="0"/>
            </a:endParaRPr>
          </a:p>
        </p:txBody>
      </p:sp>
      <p:pic>
        <p:nvPicPr>
          <p:cNvPr id="21" name="图片 20" descr="IMG_0549.JPG"/>
          <p:cNvPicPr/>
          <p:nvPr/>
        </p:nvPicPr>
        <p:blipFill>
          <a:blip r:embed="rId3"/>
          <a:srcRect l="21105" r="23995"/>
          <a:stretch>
            <a:fillRect/>
          </a:stretch>
        </p:blipFill>
        <p:spPr>
          <a:xfrm>
            <a:off x="4833938" y="1552575"/>
            <a:ext cx="2306637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图片 21" descr="IMG_0497.JPG"/>
          <p:cNvPicPr/>
          <p:nvPr/>
        </p:nvPicPr>
        <p:blipFill>
          <a:blip r:embed="rId4"/>
          <a:srcRect l="14608" r="13973"/>
          <a:stretch>
            <a:fillRect/>
          </a:stretch>
        </p:blipFill>
        <p:spPr>
          <a:xfrm>
            <a:off x="8302625" y="1516063"/>
            <a:ext cx="2351088" cy="257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711" name="图表占位符 3" descr="图20CT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8263" y="1524000"/>
            <a:ext cx="2378075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49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49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49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49"/>
                            </p:stCondLst>
                            <p:childTnLst>
                              <p:par>
                                <p:cTn id="3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49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49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49"/>
                            </p:stCondLst>
                            <p:childTnLst>
                              <p:par>
                                <p:cTn id="4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149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649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8" grpId="0" animBg="1"/>
      <p:bldP spid="11" grpId="0" animBg="1"/>
      <p:bldP spid="12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100" y="392113"/>
            <a:ext cx="551180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015" tIns="32507" rIns="65015" bIns="32507">
            <a:spAutoFit/>
          </a:bodyPr>
          <a:lstStyle/>
          <a:p>
            <a:pPr algn="ctr"/>
            <a:r>
              <a:rPr lang="zh-CN" altLang="en-US" sz="40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诊疗能力</a:t>
            </a: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913" y="0"/>
            <a:ext cx="638175" cy="355600"/>
          </a:xfrm>
          <a:prstGeom prst="triangle">
            <a:avLst>
              <a:gd name="adj" fmla="val 49494"/>
            </a:avLst>
          </a:prstGeom>
          <a:solidFill>
            <a:srgbClr val="00A0E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5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 rot="2700000">
            <a:off x="3947950" y="1887556"/>
            <a:ext cx="4223077" cy="4263435"/>
            <a:chOff x="1932258" y="760101"/>
            <a:chExt cx="3767316" cy="3803319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5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7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8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9" name="椭圆 8"/>
          <p:cNvSpPr/>
          <p:nvPr/>
        </p:nvSpPr>
        <p:spPr>
          <a:xfrm>
            <a:off x="5019675" y="2987675"/>
            <a:ext cx="2063750" cy="20637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159375" y="3729038"/>
            <a:ext cx="1841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A0E9"/>
                </a:solidFill>
                <a:latin typeface="方正尚酷简体"/>
                <a:ea typeface="方正尚酷简体"/>
                <a:cs typeface="方正尚酷简体"/>
              </a:rPr>
              <a:t>诊疗能力</a:t>
            </a:r>
            <a:endParaRPr lang="en-US" altLang="zh-CN" sz="3200" b="1">
              <a:solidFill>
                <a:srgbClr val="00A0E9"/>
              </a:solidFill>
              <a:latin typeface="方正尚酷简体"/>
              <a:ea typeface="方正尚酷简体"/>
              <a:cs typeface="方正尚酷简体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901700" y="4133850"/>
            <a:ext cx="3055938" cy="1520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defRPr/>
            </a:pPr>
            <a:r>
              <a:rPr lang="zh-CN" altLang="en-US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近三年，新增儿科、五官科、胃镜室、神经内科、肾科、内分泌科、疼痛科等</a:t>
            </a:r>
            <a:r>
              <a:rPr lang="en-US" altLang="zh-CN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7</a:t>
            </a:r>
            <a:r>
              <a:rPr lang="zh-CN" altLang="en-US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个专科门诊</a:t>
            </a:r>
          </a:p>
        </p:txBody>
      </p:sp>
      <p:sp>
        <p:nvSpPr>
          <p:cNvPr id="16" name="矩形 15"/>
          <p:cNvSpPr/>
          <p:nvPr/>
        </p:nvSpPr>
        <p:spPr>
          <a:xfrm>
            <a:off x="735013" y="2384425"/>
            <a:ext cx="3265487" cy="641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开展基本医疗服务项目</a:t>
            </a:r>
            <a:r>
              <a:rPr lang="en-US" altLang="zh-CN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486</a:t>
            </a:r>
            <a:r>
              <a:rPr lang="zh-CN" altLang="en-US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种，护理服务项目</a:t>
            </a:r>
            <a:r>
              <a:rPr lang="en-US" altLang="zh-CN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52</a:t>
            </a:r>
            <a:r>
              <a:rPr lang="zh-CN" altLang="en-US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种</a:t>
            </a:r>
            <a:endParaRPr lang="en-US" altLang="zh-CN" sz="1865" b="1" dirty="0">
              <a:solidFill>
                <a:srgbClr val="00A0E9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04213" y="2384425"/>
            <a:ext cx="3665537" cy="9525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开展</a:t>
            </a:r>
            <a:r>
              <a:rPr lang="en-US" altLang="zh-CN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CT</a:t>
            </a:r>
            <a:r>
              <a:rPr lang="zh-CN" altLang="en-US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三维重建、血管成像技术</a:t>
            </a:r>
            <a:endParaRPr lang="en-US" altLang="zh-CN" sz="1865" b="1" dirty="0">
              <a:solidFill>
                <a:srgbClr val="00A0E9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心脏彩超、小血管彩超检查项目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65" b="1" dirty="0">
              <a:solidFill>
                <a:srgbClr val="00A0E9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04213" y="4745038"/>
            <a:ext cx="3328987" cy="3778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检验科开展的检测项目</a:t>
            </a:r>
            <a:r>
              <a:rPr lang="en-US" altLang="zh-CN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118</a:t>
            </a:r>
            <a:r>
              <a:rPr lang="zh-CN" altLang="en-US" sz="1865" b="1" dirty="0">
                <a:solidFill>
                  <a:srgbClr val="00A0E9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种</a:t>
            </a:r>
            <a:endParaRPr lang="en-US" altLang="zh-CN" sz="1865" b="1" dirty="0">
              <a:solidFill>
                <a:srgbClr val="00A0E9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49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49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49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49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2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 animBg="1"/>
      <p:bldP spid="10" grpId="0"/>
      <p:bldP spid="13" grpId="0"/>
      <p:bldP spid="16" grpId="0"/>
      <p:bldP spid="18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1433</Words>
  <Application>WPS 演示</Application>
  <PresentationFormat>自定义</PresentationFormat>
  <Paragraphs>271</Paragraphs>
  <Slides>29</Slides>
  <Notes>29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Microsoft Office Excel 图表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微软用户</cp:lastModifiedBy>
  <cp:revision>80</cp:revision>
  <dcterms:created xsi:type="dcterms:W3CDTF">2017-12-03T14:41:00Z</dcterms:created>
  <dcterms:modified xsi:type="dcterms:W3CDTF">2018-01-10T02:32:28Z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