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300" r:id="rId4"/>
    <p:sldId id="257" r:id="rId5"/>
    <p:sldId id="284" r:id="rId6"/>
    <p:sldId id="291" r:id="rId7"/>
    <p:sldId id="286" r:id="rId8"/>
    <p:sldId id="285" r:id="rId9"/>
    <p:sldId id="270" r:id="rId10"/>
    <p:sldId id="292" r:id="rId11"/>
    <p:sldId id="293" r:id="rId12"/>
    <p:sldId id="271" r:id="rId13"/>
    <p:sldId id="272" r:id="rId14"/>
    <p:sldId id="259" r:id="rId15"/>
    <p:sldId id="273" r:id="rId16"/>
    <p:sldId id="287" r:id="rId17"/>
    <p:sldId id="289" r:id="rId18"/>
    <p:sldId id="288" r:id="rId19"/>
    <p:sldId id="274" r:id="rId20"/>
    <p:sldId id="290" r:id="rId21"/>
    <p:sldId id="275" r:id="rId22"/>
    <p:sldId id="277" r:id="rId23"/>
    <p:sldId id="278" r:id="rId24"/>
    <p:sldId id="280" r:id="rId25"/>
    <p:sldId id="281" r:id="rId26"/>
    <p:sldId id="282" r:id="rId27"/>
    <p:sldId id="294" r:id="rId28"/>
    <p:sldId id="296" r:id="rId29"/>
    <p:sldId id="297" r:id="rId30"/>
    <p:sldId id="298"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C0"/>
    <a:srgbClr val="0070C0"/>
    <a:srgbClr val="FA191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F6E7F4C-8C6F-44EE-AD66-81D13AD3FA89}" type="datetimeFigureOut">
              <a:rPr lang="zh-CN" altLang="en-US"/>
              <a:pPr>
                <a:defRPr/>
              </a:pPr>
              <a:t>2018/1/18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F32CF2-663B-4DB0-ABBF-447447FC0AD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539EC6-A379-4175-8694-1DB84B8EF2D8}" type="datetimeFigureOut">
              <a:rPr lang="zh-CN" altLang="en-US"/>
              <a:pPr>
                <a:defRPr/>
              </a:pPr>
              <a:t>2018/1/18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001A2D-A9BD-444D-83B3-40BDB4E3112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5EE8F4-389F-4477-91CC-5FEB92ACEC0D}" type="datetimeFigureOut">
              <a:rPr lang="zh-CN" altLang="en-US"/>
              <a:pPr>
                <a:defRPr/>
              </a:pPr>
              <a:t>2018/1/18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F567541-35A0-4B99-B468-030500C3198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B438A0B-70F1-47A1-8872-C4594CD46300}" type="datetimeFigureOut">
              <a:rPr lang="zh-CN" altLang="en-US"/>
              <a:pPr>
                <a:defRPr/>
              </a:pPr>
              <a:t>2018/1/18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5D82DF-B562-486E-99AE-9253E1136E7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BFEF13D-AE47-4849-9516-6FFBEB75FCE1}" type="datetimeFigureOut">
              <a:rPr lang="zh-CN" altLang="en-US"/>
              <a:pPr>
                <a:defRPr/>
              </a:pPr>
              <a:t>2018/1/18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E3B431-071A-4F85-AEF7-16F9B5D6C66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312E50D-1680-45AE-B953-BD5E97912A8C}" type="datetimeFigureOut">
              <a:rPr lang="zh-CN" altLang="en-US"/>
              <a:pPr>
                <a:defRPr/>
              </a:pPr>
              <a:t>2018/1/18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35D7CE2-94B6-4614-B64B-E9B09073F45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28C195C-BED0-4224-BD1C-398077A95B83}" type="datetimeFigureOut">
              <a:rPr lang="zh-CN" altLang="en-US"/>
              <a:pPr>
                <a:defRPr/>
              </a:pPr>
              <a:t>2018/1/18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38D15BA-52EB-4FC2-A776-DD9E19FA93F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6E3F08B-E014-4A86-9E68-39884954864C}" type="datetimeFigureOut">
              <a:rPr lang="zh-CN" altLang="en-US"/>
              <a:pPr>
                <a:defRPr/>
              </a:pPr>
              <a:t>2018/1/18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0E2BCD8-995C-4E2F-B974-D60C09520480}"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5BF6825-1ED5-4BF9-AB44-3BB6B57198AD}" type="datetimeFigureOut">
              <a:rPr lang="zh-CN" altLang="en-US"/>
              <a:pPr>
                <a:defRPr/>
              </a:pPr>
              <a:t>2018/1/18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B92C6E9-7DB2-4AF4-A5F9-A646369F2F04}"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AB30A7F-8A27-4FDF-9D32-E861FFFA7AFD}" type="datetimeFigureOut">
              <a:rPr lang="zh-CN" altLang="en-US"/>
              <a:pPr>
                <a:defRPr/>
              </a:pPr>
              <a:t>2018/1/18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C54DF03-0BB5-442B-A433-7A486079105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53976CE-4CDF-4557-AB76-B74A25F5A155}" type="datetimeFigureOut">
              <a:rPr lang="zh-CN" altLang="en-US"/>
              <a:pPr>
                <a:defRPr/>
              </a:pPr>
              <a:t>2018/1/18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96E27B3-049D-4D2F-9B25-6CB305B879F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A664F49-1357-4139-8825-F74038A0C22C}" type="datetimeFigureOut">
              <a:rPr lang="zh-CN" altLang="en-US"/>
              <a:pPr>
                <a:defRPr/>
              </a:pPr>
              <a:t>2018/1/18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3B4FAD4-C452-4BDF-B053-1222138D0A6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a:xfrm>
            <a:off x="571500" y="1071563"/>
            <a:ext cx="7772400" cy="1470025"/>
          </a:xfrm>
        </p:spPr>
        <p:txBody>
          <a:bodyPr/>
          <a:lstStyle/>
          <a:p>
            <a:pPr eaLnBrk="1" hangingPunct="1">
              <a:lnSpc>
                <a:spcPct val="150000"/>
              </a:lnSpc>
            </a:pPr>
            <a:r>
              <a:rPr lang="zh-CN" altLang="en-US" sz="2900" b="1" dirty="0" smtClean="0">
                <a:solidFill>
                  <a:srgbClr val="FF0000"/>
                </a:solidFill>
              </a:rPr>
              <a:t>遵循规律  熟悉政策  研究需求  提升素质</a:t>
            </a:r>
            <a:r>
              <a:rPr lang="en-US" altLang="zh-CN" sz="2900" b="1" dirty="0" smtClean="0"/>
              <a:t/>
            </a:r>
            <a:br>
              <a:rPr lang="en-US" altLang="zh-CN" sz="2900" b="1" dirty="0" smtClean="0"/>
            </a:br>
            <a:r>
              <a:rPr lang="en-US" altLang="zh-CN" sz="2900" b="1" dirty="0" smtClean="0"/>
              <a:t>   ——</a:t>
            </a:r>
            <a:r>
              <a:rPr lang="zh-CN" altLang="en-US" sz="2400" b="1" dirty="0" smtClean="0"/>
              <a:t>对全科医生适应分级诊疗和签约服务的思考</a:t>
            </a:r>
          </a:p>
        </p:txBody>
      </p:sp>
      <p:sp>
        <p:nvSpPr>
          <p:cNvPr id="3" name="副标题 2"/>
          <p:cNvSpPr>
            <a:spLocks noGrp="1"/>
          </p:cNvSpPr>
          <p:nvPr>
            <p:ph type="subTitle" idx="1"/>
          </p:nvPr>
        </p:nvSpPr>
        <p:spPr>
          <a:xfrm>
            <a:off x="1285875" y="2786063"/>
            <a:ext cx="6486525" cy="2852737"/>
          </a:xfrm>
        </p:spPr>
        <p:txBody>
          <a:bodyPr rtlCol="0">
            <a:normAutofit fontScale="92500" lnSpcReduction="20000"/>
          </a:bodyPr>
          <a:lstStyle/>
          <a:p>
            <a:pPr eaLnBrk="1" fontAlgn="auto" hangingPunct="1">
              <a:spcAft>
                <a:spcPts val="0"/>
              </a:spcAft>
              <a:buFont typeface="Arial" pitchFamily="34" charset="0"/>
              <a:buNone/>
              <a:defRPr/>
            </a:pPr>
            <a:r>
              <a:rPr lang="zh-CN" altLang="en-US" sz="2000" dirty="0" smtClean="0">
                <a:solidFill>
                  <a:schemeClr val="tx1"/>
                </a:solidFill>
              </a:rPr>
              <a:t>周</a:t>
            </a:r>
            <a:r>
              <a:rPr lang="zh-CN" altLang="en-US" sz="2000" dirty="0" smtClean="0">
                <a:solidFill>
                  <a:schemeClr val="tx1"/>
                </a:solidFill>
              </a:rPr>
              <a:t>亚夫</a:t>
            </a:r>
            <a:endParaRPr lang="en-US" altLang="zh-CN" sz="2000" dirty="0" smtClean="0">
              <a:solidFill>
                <a:schemeClr val="tx1"/>
              </a:solidFill>
            </a:endParaRPr>
          </a:p>
          <a:p>
            <a:pPr eaLnBrk="1" fontAlgn="auto" hangingPunct="1">
              <a:spcAft>
                <a:spcPts val="0"/>
              </a:spcAft>
              <a:buFont typeface="Arial" pitchFamily="34" charset="0"/>
              <a:buNone/>
              <a:defRPr/>
            </a:pPr>
            <a:endParaRPr lang="en-US" altLang="zh-CN" sz="2000" dirty="0">
              <a:solidFill>
                <a:schemeClr val="tx1"/>
              </a:solidFill>
            </a:endParaRPr>
          </a:p>
          <a:p>
            <a:pPr eaLnBrk="1" fontAlgn="auto" hangingPunct="1">
              <a:spcAft>
                <a:spcPts val="0"/>
              </a:spcAft>
              <a:buFont typeface="Arial" pitchFamily="34" charset="0"/>
              <a:buNone/>
              <a:defRPr/>
            </a:pPr>
            <a:endParaRPr lang="en-US" altLang="zh-CN" sz="2000" dirty="0" smtClean="0">
              <a:solidFill>
                <a:schemeClr val="tx1"/>
              </a:solidFill>
            </a:endParaRPr>
          </a:p>
          <a:p>
            <a:pPr eaLnBrk="1" fontAlgn="auto" hangingPunct="1">
              <a:spcAft>
                <a:spcPts val="0"/>
              </a:spcAft>
              <a:buFont typeface="Arial" pitchFamily="34" charset="0"/>
              <a:buNone/>
              <a:defRPr/>
            </a:pPr>
            <a:endParaRPr lang="en-US" altLang="zh-CN" sz="2000" dirty="0">
              <a:solidFill>
                <a:schemeClr val="tx1"/>
              </a:solidFill>
            </a:endParaRPr>
          </a:p>
          <a:p>
            <a:pPr eaLnBrk="1" fontAlgn="auto" hangingPunct="1">
              <a:spcAft>
                <a:spcPts val="0"/>
              </a:spcAft>
              <a:buFont typeface="Arial" pitchFamily="34" charset="0"/>
              <a:buNone/>
              <a:defRPr/>
            </a:pPr>
            <a:endParaRPr lang="en-US" altLang="zh-CN" sz="2000" dirty="0" smtClean="0">
              <a:solidFill>
                <a:schemeClr val="tx1"/>
              </a:solidFill>
            </a:endParaRPr>
          </a:p>
          <a:p>
            <a:pPr eaLnBrk="1" fontAlgn="auto" hangingPunct="1">
              <a:spcAft>
                <a:spcPts val="0"/>
              </a:spcAft>
              <a:buFont typeface="Arial" pitchFamily="34" charset="0"/>
              <a:buNone/>
              <a:defRPr/>
            </a:pPr>
            <a:endParaRPr lang="en-US" altLang="zh-CN" sz="2000" dirty="0">
              <a:solidFill>
                <a:schemeClr val="tx1"/>
              </a:solidFill>
            </a:endParaRPr>
          </a:p>
          <a:p>
            <a:pPr eaLnBrk="1" fontAlgn="auto" hangingPunct="1">
              <a:lnSpc>
                <a:spcPct val="160000"/>
              </a:lnSpc>
              <a:spcAft>
                <a:spcPts val="0"/>
              </a:spcAft>
              <a:defRPr/>
            </a:pPr>
            <a:r>
              <a:rPr lang="en-US" altLang="zh-CN" sz="2000" b="1" dirty="0" smtClean="0">
                <a:solidFill>
                  <a:schemeClr val="tx1"/>
                </a:solidFill>
                <a:latin typeface="+mn-ea"/>
              </a:rPr>
              <a:t>2018</a:t>
            </a:r>
            <a:r>
              <a:rPr lang="zh-CN" altLang="en-US" sz="2000" b="1" dirty="0" smtClean="0">
                <a:solidFill>
                  <a:schemeClr val="tx1"/>
                </a:solidFill>
                <a:latin typeface="+mn-ea"/>
              </a:rPr>
              <a:t>全</a:t>
            </a:r>
            <a:r>
              <a:rPr lang="zh-CN" altLang="en-US" sz="2000" b="1" dirty="0" smtClean="0">
                <a:solidFill>
                  <a:schemeClr val="tx1"/>
                </a:solidFill>
                <a:latin typeface="+mn-ea"/>
              </a:rPr>
              <a:t>科</a:t>
            </a:r>
            <a:r>
              <a:rPr lang="zh-CN" altLang="en-US" sz="2000" b="1" dirty="0" smtClean="0">
                <a:solidFill>
                  <a:schemeClr val="tx1"/>
                </a:solidFill>
                <a:latin typeface="+mn-ea"/>
              </a:rPr>
              <a:t>医学（南京）新年论坛</a:t>
            </a:r>
            <a:endParaRPr lang="en-US" altLang="zh-CN" sz="2000" b="1" dirty="0" smtClean="0">
              <a:solidFill>
                <a:schemeClr val="tx1"/>
              </a:solidFill>
              <a:latin typeface="+mn-ea"/>
            </a:endParaRPr>
          </a:p>
          <a:p>
            <a:pPr eaLnBrk="1" fontAlgn="auto" hangingPunct="1">
              <a:lnSpc>
                <a:spcPct val="160000"/>
              </a:lnSpc>
              <a:spcAft>
                <a:spcPts val="0"/>
              </a:spcAft>
              <a:defRPr/>
            </a:pPr>
            <a:r>
              <a:rPr lang="en-US" altLang="zh-CN" sz="2000" b="1" dirty="0" smtClean="0">
                <a:solidFill>
                  <a:schemeClr val="tx1"/>
                </a:solidFill>
                <a:latin typeface="+mn-ea"/>
              </a:rPr>
              <a:t>2018</a:t>
            </a:r>
            <a:r>
              <a:rPr lang="zh-CN" altLang="en-US" sz="2000" b="1" dirty="0" smtClean="0">
                <a:solidFill>
                  <a:schemeClr val="tx1"/>
                </a:solidFill>
                <a:latin typeface="+mn-ea"/>
              </a:rPr>
              <a:t>年</a:t>
            </a:r>
            <a:r>
              <a:rPr lang="en-US" altLang="zh-CN" sz="2000" b="1" dirty="0" smtClean="0">
                <a:solidFill>
                  <a:schemeClr val="tx1"/>
                </a:solidFill>
                <a:latin typeface="+mn-ea"/>
              </a:rPr>
              <a:t>1</a:t>
            </a:r>
            <a:r>
              <a:rPr lang="zh-CN" altLang="en-US" sz="2000" b="1" dirty="0" smtClean="0">
                <a:solidFill>
                  <a:schemeClr val="tx1"/>
                </a:solidFill>
                <a:latin typeface="+mn-ea"/>
              </a:rPr>
              <a:t>月</a:t>
            </a:r>
            <a:r>
              <a:rPr lang="en-US" altLang="zh-CN" sz="2000" b="1" dirty="0" smtClean="0">
                <a:solidFill>
                  <a:schemeClr val="tx1"/>
                </a:solidFill>
                <a:latin typeface="+mn-ea"/>
              </a:rPr>
              <a:t>19</a:t>
            </a:r>
            <a:r>
              <a:rPr lang="zh-CN" altLang="en-US" sz="2000" b="1" dirty="0" smtClean="0">
                <a:solidFill>
                  <a:schemeClr val="tx1"/>
                </a:solidFill>
                <a:latin typeface="+mn-ea"/>
              </a:rPr>
              <a:t>日   南京</a:t>
            </a:r>
            <a:endParaRPr lang="zh-CN" altLang="en-US" sz="2000" b="1" dirty="0">
              <a:solidFill>
                <a:schemeClr val="tx1"/>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852488" y="642918"/>
            <a:ext cx="8291512" cy="1633537"/>
          </a:xfrm>
        </p:spPr>
        <p:txBody>
          <a:bodyPr/>
          <a:lstStyle/>
          <a:p>
            <a:pPr algn="l">
              <a:lnSpc>
                <a:spcPct val="125000"/>
              </a:lnSpc>
            </a:pPr>
            <a:r>
              <a:rPr lang="zh-CN" altLang="en-US" sz="3200" b="1" dirty="0" smtClean="0">
                <a:solidFill>
                  <a:srgbClr val="FA1914"/>
                </a:solidFill>
              </a:rPr>
              <a:t>关于熟悉政策</a:t>
            </a:r>
            <a:r>
              <a:rPr lang="zh-CN" altLang="en-US" sz="2800" b="1" dirty="0" smtClean="0">
                <a:solidFill>
                  <a:schemeClr val="accent1"/>
                </a:solidFill>
              </a:rPr>
              <a:t/>
            </a:r>
            <a:br>
              <a:rPr lang="zh-CN" altLang="en-US" sz="2800" b="1" dirty="0" smtClean="0">
                <a:solidFill>
                  <a:schemeClr val="accent1"/>
                </a:solidFill>
              </a:rPr>
            </a:br>
            <a:r>
              <a:rPr lang="zh-CN" altLang="en-US" sz="2800" b="1" dirty="0" smtClean="0">
                <a:solidFill>
                  <a:srgbClr val="0070C0"/>
                </a:solidFill>
              </a:rPr>
              <a:t>到</a:t>
            </a:r>
            <a:r>
              <a:rPr lang="en-US" altLang="zh-CN" sz="2800" b="1" dirty="0" smtClean="0">
                <a:solidFill>
                  <a:srgbClr val="0070C0"/>
                </a:solidFill>
              </a:rPr>
              <a:t>2020</a:t>
            </a:r>
            <a:r>
              <a:rPr lang="zh-CN" altLang="en-US" sz="2800" b="1" dirty="0" smtClean="0">
                <a:solidFill>
                  <a:srgbClr val="0070C0"/>
                </a:solidFill>
              </a:rPr>
              <a:t>年深化医药卫生体制改革主要目标：</a:t>
            </a:r>
            <a:r>
              <a:rPr lang="en-US" altLang="zh-CN" sz="2800" b="1" dirty="0" smtClean="0">
                <a:solidFill>
                  <a:srgbClr val="0070C0"/>
                </a:solidFill>
              </a:rPr>
              <a:t/>
            </a:r>
            <a:br>
              <a:rPr lang="en-US" altLang="zh-CN" sz="2800" b="1" dirty="0" smtClean="0">
                <a:solidFill>
                  <a:srgbClr val="0070C0"/>
                </a:solidFill>
              </a:rPr>
            </a:br>
            <a:r>
              <a:rPr lang="en-US" altLang="zh-CN" sz="2800" b="1" dirty="0" smtClean="0">
                <a:solidFill>
                  <a:srgbClr val="0070C0"/>
                </a:solidFill>
              </a:rPr>
              <a:t>                                                  </a:t>
            </a:r>
            <a:r>
              <a:rPr lang="zh-CN" altLang="en-US" sz="2800" b="1" dirty="0" smtClean="0">
                <a:solidFill>
                  <a:srgbClr val="0070C0"/>
                </a:solidFill>
              </a:rPr>
              <a:t>（与全科医生相关）</a:t>
            </a:r>
          </a:p>
        </p:txBody>
      </p:sp>
      <p:sp>
        <p:nvSpPr>
          <p:cNvPr id="41987" name="内容占位符 2"/>
          <p:cNvSpPr>
            <a:spLocks noGrp="1"/>
          </p:cNvSpPr>
          <p:nvPr>
            <p:ph idx="4294967295"/>
          </p:nvPr>
        </p:nvSpPr>
        <p:spPr>
          <a:xfrm>
            <a:off x="539750" y="2349500"/>
            <a:ext cx="8318500" cy="5359400"/>
          </a:xfrm>
        </p:spPr>
        <p:txBody>
          <a:bodyPr/>
          <a:lstStyle/>
          <a:p>
            <a:pPr>
              <a:lnSpc>
                <a:spcPct val="150000"/>
              </a:lnSpc>
              <a:buFont typeface="Arial" charset="0"/>
              <a:buNone/>
            </a:pPr>
            <a:r>
              <a:rPr lang="zh-CN" altLang="en-US" sz="2000" b="1" smtClean="0">
                <a:latin typeface="宋体" charset="-122"/>
              </a:rPr>
              <a:t>   </a:t>
            </a:r>
            <a:r>
              <a:rPr lang="en-US" altLang="zh-CN" sz="2000" b="1" smtClean="0">
                <a:latin typeface="宋体" charset="-122"/>
              </a:rPr>
              <a:t>1.</a:t>
            </a:r>
            <a:r>
              <a:rPr lang="zh-CN" altLang="en-US" sz="2000" b="1" smtClean="0"/>
              <a:t>分级诊疗模式初步形成，基本建立符合国情的分级诊疗制度；</a:t>
            </a:r>
            <a:endParaRPr lang="en-US" altLang="zh-CN" sz="2000" b="1" smtClean="0"/>
          </a:p>
          <a:p>
            <a:pPr>
              <a:lnSpc>
                <a:spcPct val="150000"/>
              </a:lnSpc>
              <a:buFont typeface="Arial" charset="0"/>
              <a:buNone/>
            </a:pPr>
            <a:r>
              <a:rPr lang="zh-CN" altLang="en-US" sz="2000" b="1" smtClean="0">
                <a:latin typeface="宋体" charset="-122"/>
              </a:rPr>
              <a:t>   </a:t>
            </a:r>
            <a:r>
              <a:rPr lang="en-US" altLang="zh-CN" sz="2000" b="1" smtClean="0">
                <a:latin typeface="宋体" charset="-122"/>
              </a:rPr>
              <a:t>2.</a:t>
            </a:r>
            <a:r>
              <a:rPr lang="zh-CN" altLang="en-US" sz="2000" b="1" smtClean="0"/>
              <a:t>力争所有社区卫生服务机构和乡镇卫生院以及</a:t>
            </a:r>
            <a:r>
              <a:rPr lang="en-US" altLang="zh-CN" sz="2000" b="1" smtClean="0"/>
              <a:t>70%</a:t>
            </a:r>
            <a:r>
              <a:rPr lang="zh-CN" altLang="en-US" sz="2000" b="1" smtClean="0"/>
              <a:t>的村卫生室</a:t>
            </a:r>
            <a:endParaRPr lang="en-US" altLang="zh-CN" sz="2000" b="1" smtClean="0"/>
          </a:p>
          <a:p>
            <a:pPr>
              <a:lnSpc>
                <a:spcPct val="150000"/>
              </a:lnSpc>
              <a:buFont typeface="Arial" charset="0"/>
              <a:buNone/>
            </a:pPr>
            <a:r>
              <a:rPr lang="zh-CN" altLang="en-US" sz="2000" b="1" smtClean="0"/>
              <a:t>            具备中医药服务能力，同事具备相应的医疗康复能力；</a:t>
            </a:r>
            <a:endParaRPr lang="en-US" altLang="zh-CN" sz="2000" b="1" smtClean="0"/>
          </a:p>
          <a:p>
            <a:pPr>
              <a:lnSpc>
                <a:spcPct val="150000"/>
              </a:lnSpc>
              <a:buFont typeface="Arial" charset="0"/>
              <a:buNone/>
            </a:pPr>
            <a:r>
              <a:rPr lang="zh-CN" altLang="en-US" sz="2000" b="1" smtClean="0">
                <a:latin typeface="宋体" charset="-122"/>
              </a:rPr>
              <a:t>   </a:t>
            </a:r>
            <a:r>
              <a:rPr lang="en-US" altLang="zh-CN" sz="2000" b="1" smtClean="0">
                <a:latin typeface="宋体" charset="-122"/>
              </a:rPr>
              <a:t>3.</a:t>
            </a:r>
            <a:r>
              <a:rPr lang="zh-CN" altLang="en-US" sz="2000" b="1" smtClean="0"/>
              <a:t>力争签约服务扩大到全人群，基本实现家庭医生签约服务制度</a:t>
            </a:r>
            <a:endParaRPr lang="en-US" altLang="zh-CN" sz="2000" b="1" smtClean="0"/>
          </a:p>
          <a:p>
            <a:pPr>
              <a:lnSpc>
                <a:spcPct val="150000"/>
              </a:lnSpc>
              <a:buFont typeface="Arial" charset="0"/>
              <a:buNone/>
            </a:pPr>
            <a:r>
              <a:rPr lang="en-US" altLang="zh-CN" sz="2000" b="1" smtClean="0"/>
              <a:t>            </a:t>
            </a:r>
            <a:r>
              <a:rPr lang="zh-CN" altLang="en-US" sz="2000" b="1" smtClean="0"/>
              <a:t>全覆盖；</a:t>
            </a:r>
            <a:endParaRPr lang="en-US" altLang="zh-CN" sz="2000" b="1" smtClean="0"/>
          </a:p>
          <a:p>
            <a:pPr>
              <a:lnSpc>
                <a:spcPct val="150000"/>
              </a:lnSpc>
              <a:buFont typeface="Arial" charset="0"/>
              <a:buNone/>
            </a:pPr>
            <a:r>
              <a:rPr lang="zh-CN" altLang="en-US" sz="2000" b="1" smtClean="0">
                <a:latin typeface="宋体" charset="-122"/>
              </a:rPr>
              <a:t>   </a:t>
            </a:r>
            <a:r>
              <a:rPr lang="en-US" altLang="zh-CN" sz="2000" b="1" smtClean="0">
                <a:latin typeface="宋体" charset="-122"/>
              </a:rPr>
              <a:t>4.</a:t>
            </a:r>
            <a:r>
              <a:rPr lang="zh-CN" altLang="en-US" sz="2000" b="1" smtClean="0"/>
              <a:t> 基本医疗参保率稳定在</a:t>
            </a:r>
            <a:r>
              <a:rPr lang="en-US" altLang="zh-CN" sz="2000" b="1" smtClean="0"/>
              <a:t>95%</a:t>
            </a:r>
            <a:r>
              <a:rPr lang="zh-CN" altLang="en-US" sz="2000" b="1" smtClean="0"/>
              <a:t>以上；</a:t>
            </a:r>
            <a:endParaRPr lang="en-US" altLang="zh-CN" sz="2000" b="1" smtClean="0"/>
          </a:p>
          <a:p>
            <a:pPr>
              <a:lnSpc>
                <a:spcPct val="150000"/>
              </a:lnSpc>
              <a:buFont typeface="Arial" charset="0"/>
              <a:buNone/>
            </a:pPr>
            <a:r>
              <a:rPr lang="zh-CN" altLang="en-US" sz="2000" b="1" smtClean="0">
                <a:latin typeface="宋体" charset="-122"/>
              </a:rPr>
              <a:t>   </a:t>
            </a:r>
            <a:endParaRPr lang="en-US" altLang="zh-CN" sz="2000" b="1"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468313" y="692150"/>
            <a:ext cx="7818437" cy="5434013"/>
          </a:xfrm>
        </p:spPr>
        <p:txBody>
          <a:bodyPr/>
          <a:lstStyle/>
          <a:p>
            <a:pPr>
              <a:lnSpc>
                <a:spcPct val="150000"/>
              </a:lnSpc>
              <a:buFont typeface="Arial" charset="0"/>
              <a:buNone/>
            </a:pPr>
            <a:r>
              <a:rPr lang="zh-CN" altLang="en-US" b="1" smtClean="0">
                <a:latin typeface="宋体" charset="-122"/>
              </a:rPr>
              <a:t>  </a:t>
            </a:r>
            <a:r>
              <a:rPr lang="en-US" altLang="zh-CN" sz="2000" b="1" smtClean="0">
                <a:latin typeface="宋体" charset="-122"/>
              </a:rPr>
              <a:t>5.</a:t>
            </a:r>
            <a:r>
              <a:rPr lang="zh-CN" altLang="en-US" sz="2000" b="1" smtClean="0"/>
              <a:t>建立医保基金调节平衡机制，逐步实现医保省级统筹，基本医</a:t>
            </a:r>
            <a:endParaRPr lang="en-US" altLang="zh-CN" sz="2000" b="1" smtClean="0"/>
          </a:p>
          <a:p>
            <a:pPr>
              <a:lnSpc>
                <a:spcPct val="150000"/>
              </a:lnSpc>
              <a:buFont typeface="Arial" charset="0"/>
              <a:buNone/>
            </a:pPr>
            <a:r>
              <a:rPr lang="en-US" altLang="zh-CN" sz="2000" b="1" smtClean="0"/>
              <a:t>            </a:t>
            </a:r>
            <a:r>
              <a:rPr lang="zh-CN" altLang="en-US" sz="2000" b="1" smtClean="0"/>
              <a:t>保政策范围内报销比例稳定在</a:t>
            </a:r>
            <a:r>
              <a:rPr lang="en-US" altLang="zh-CN" sz="2000" b="1" smtClean="0"/>
              <a:t>75%</a:t>
            </a:r>
            <a:r>
              <a:rPr lang="zh-CN" altLang="en-US" sz="2000" b="1" smtClean="0"/>
              <a:t>左右；</a:t>
            </a:r>
            <a:endParaRPr lang="en-US" altLang="zh-CN" sz="2000" b="1" smtClean="0"/>
          </a:p>
          <a:p>
            <a:pPr>
              <a:lnSpc>
                <a:spcPct val="150000"/>
              </a:lnSpc>
              <a:buFont typeface="Arial" charset="0"/>
              <a:buNone/>
            </a:pPr>
            <a:r>
              <a:rPr lang="en-US" altLang="zh-CN" sz="2000" b="1" smtClean="0">
                <a:latin typeface="宋体" charset="-122"/>
              </a:rPr>
              <a:t>   6.</a:t>
            </a:r>
            <a:r>
              <a:rPr lang="zh-CN" altLang="en-US" sz="2000" b="1" smtClean="0"/>
              <a:t>对各级各类医疗卫生机构监督检查实现</a:t>
            </a:r>
            <a:r>
              <a:rPr lang="en-US" altLang="zh-CN" sz="2000" b="1" smtClean="0"/>
              <a:t>100 %</a:t>
            </a:r>
            <a:r>
              <a:rPr lang="zh-CN" altLang="en-US" sz="2000" b="1" smtClean="0"/>
              <a:t>全覆盖；</a:t>
            </a:r>
            <a:endParaRPr lang="en-US" altLang="zh-CN" sz="2000" b="1" smtClean="0"/>
          </a:p>
          <a:p>
            <a:pPr>
              <a:lnSpc>
                <a:spcPct val="150000"/>
              </a:lnSpc>
              <a:buFont typeface="Arial" charset="0"/>
              <a:buNone/>
            </a:pPr>
            <a:r>
              <a:rPr lang="zh-CN" altLang="en-US" sz="2000" b="1" smtClean="0">
                <a:latin typeface="宋体" charset="-122"/>
              </a:rPr>
              <a:t>   </a:t>
            </a:r>
            <a:r>
              <a:rPr lang="en-US" altLang="zh-CN" sz="2000" b="1" smtClean="0">
                <a:latin typeface="宋体" charset="-122"/>
              </a:rPr>
              <a:t>7.</a:t>
            </a:r>
            <a:r>
              <a:rPr lang="zh-CN" altLang="en-US" sz="2000" b="1" smtClean="0"/>
              <a:t> 所有新进医疗岗位的本科及以上学历临床医师均接受住院医师</a:t>
            </a:r>
            <a:endParaRPr lang="en-US" altLang="zh-CN" sz="2000" b="1" smtClean="0"/>
          </a:p>
          <a:p>
            <a:pPr>
              <a:lnSpc>
                <a:spcPct val="150000"/>
              </a:lnSpc>
              <a:buFont typeface="Arial" charset="0"/>
              <a:buNone/>
            </a:pPr>
            <a:r>
              <a:rPr lang="zh-CN" altLang="en-US" sz="2000" b="1" smtClean="0"/>
              <a:t>            规范化培训，初步建立专科医生规范化培训制度；</a:t>
            </a:r>
            <a:endParaRPr lang="en-US" altLang="zh-CN" sz="2000" b="1" smtClean="0"/>
          </a:p>
          <a:p>
            <a:pPr>
              <a:lnSpc>
                <a:spcPct val="150000"/>
              </a:lnSpc>
              <a:buFont typeface="Arial" charset="0"/>
              <a:buNone/>
            </a:pPr>
            <a:r>
              <a:rPr lang="zh-CN" altLang="en-US" sz="2000" b="1" smtClean="0">
                <a:latin typeface="宋体" charset="-122"/>
              </a:rPr>
              <a:t>   </a:t>
            </a:r>
            <a:r>
              <a:rPr lang="en-US" altLang="zh-CN" sz="2000" b="1" smtClean="0">
                <a:latin typeface="宋体" charset="-122"/>
              </a:rPr>
              <a:t>8.</a:t>
            </a:r>
            <a:r>
              <a:rPr lang="zh-CN" altLang="en-US" sz="2000" b="1" smtClean="0"/>
              <a:t>城乡每万名居民有</a:t>
            </a:r>
            <a:r>
              <a:rPr lang="en-US" altLang="zh-CN" sz="2000" b="1" smtClean="0"/>
              <a:t>2-3</a:t>
            </a:r>
            <a:r>
              <a:rPr lang="zh-CN" altLang="en-US" sz="2000" b="1" smtClean="0"/>
              <a:t>名合格的全科医生，全科医生总数达到</a:t>
            </a:r>
            <a:r>
              <a:rPr lang="en-US" altLang="zh-CN" sz="2000" b="1" smtClean="0"/>
              <a:t>30</a:t>
            </a:r>
          </a:p>
          <a:p>
            <a:pPr>
              <a:lnSpc>
                <a:spcPct val="150000"/>
              </a:lnSpc>
              <a:buFont typeface="Arial" charset="0"/>
              <a:buNone/>
            </a:pPr>
            <a:r>
              <a:rPr lang="en-US" altLang="zh-CN" sz="2000" b="1" smtClean="0"/>
              <a:t>           </a:t>
            </a:r>
            <a:r>
              <a:rPr lang="zh-CN" altLang="en-US" sz="2000" b="1" smtClean="0"/>
              <a:t>万人以上；</a:t>
            </a:r>
            <a:endParaRPr lang="en-US" altLang="zh-CN" sz="2000" b="1" smtClean="0"/>
          </a:p>
          <a:p>
            <a:pPr>
              <a:lnSpc>
                <a:spcPct val="150000"/>
              </a:lnSpc>
              <a:buFont typeface="Arial" charset="0"/>
              <a:buNone/>
            </a:pPr>
            <a:r>
              <a:rPr lang="zh-CN" altLang="en-US" sz="2000" b="1" smtClean="0">
                <a:latin typeface="宋体" charset="-122"/>
              </a:rPr>
              <a:t>   </a:t>
            </a:r>
            <a:r>
              <a:rPr lang="en-US" altLang="zh-CN" sz="2000" b="1" smtClean="0">
                <a:latin typeface="宋体" charset="-122"/>
              </a:rPr>
              <a:t>9.</a:t>
            </a:r>
            <a:r>
              <a:rPr lang="zh-CN" altLang="en-US" sz="2000" b="1" smtClean="0"/>
              <a:t> 医疗责任保险覆盖全国所有公立医院和</a:t>
            </a:r>
            <a:r>
              <a:rPr lang="en-US" altLang="zh-CN" sz="2000" b="1" smtClean="0"/>
              <a:t>80%</a:t>
            </a:r>
            <a:r>
              <a:rPr lang="zh-CN" altLang="en-US" sz="2000" b="1" smtClean="0"/>
              <a:t>以上的基层医疗</a:t>
            </a:r>
            <a:endParaRPr lang="en-US" altLang="zh-CN" sz="2000" b="1" smtClean="0"/>
          </a:p>
          <a:p>
            <a:pPr>
              <a:lnSpc>
                <a:spcPct val="150000"/>
              </a:lnSpc>
              <a:buFont typeface="Arial" charset="0"/>
              <a:buNone/>
            </a:pPr>
            <a:r>
              <a:rPr lang="en-US" altLang="zh-CN" sz="2000" b="1" smtClean="0"/>
              <a:t>           </a:t>
            </a:r>
            <a:r>
              <a:rPr lang="zh-CN" altLang="en-US" sz="2000" b="1" smtClean="0"/>
              <a:t>卫生机构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idx="4294967295"/>
          </p:nvPr>
        </p:nvSpPr>
        <p:spPr>
          <a:xfrm>
            <a:off x="457200" y="557213"/>
            <a:ext cx="8229600" cy="1143000"/>
          </a:xfrm>
        </p:spPr>
        <p:txBody>
          <a:bodyPr/>
          <a:lstStyle/>
          <a:p>
            <a:pPr algn="l" eaLnBrk="1" hangingPunct="1">
              <a:lnSpc>
                <a:spcPct val="120000"/>
              </a:lnSpc>
            </a:pPr>
            <a:r>
              <a:rPr lang="zh-CN" altLang="en-US" sz="3200" b="1" dirty="0" smtClean="0">
                <a:solidFill>
                  <a:srgbClr val="FA1914"/>
                </a:solidFill>
              </a:rPr>
              <a:t>   关于研究需求</a:t>
            </a:r>
            <a:br>
              <a:rPr lang="zh-CN" altLang="en-US" sz="3200" b="1" dirty="0" smtClean="0">
                <a:solidFill>
                  <a:srgbClr val="FA1914"/>
                </a:solidFill>
              </a:rPr>
            </a:br>
            <a:r>
              <a:rPr lang="zh-CN" altLang="en-US" sz="3200" b="1" dirty="0" smtClean="0">
                <a:solidFill>
                  <a:srgbClr val="FA1914"/>
                </a:solidFill>
              </a:rPr>
              <a:t>   </a:t>
            </a:r>
            <a:r>
              <a:rPr lang="zh-CN" altLang="en-US" sz="2800" b="1" dirty="0" smtClean="0">
                <a:solidFill>
                  <a:srgbClr val="0070C0"/>
                </a:solidFill>
                <a:cs typeface="Times New Roman" pitchFamily="18" charset="0"/>
              </a:rPr>
              <a:t>与分级诊疗和个人签约的相关数据：</a:t>
            </a:r>
          </a:p>
        </p:txBody>
      </p:sp>
      <p:sp>
        <p:nvSpPr>
          <p:cNvPr id="19458" name="内容占位符 2"/>
          <p:cNvSpPr>
            <a:spLocks noGrp="1"/>
          </p:cNvSpPr>
          <p:nvPr>
            <p:ph idx="4294967295"/>
          </p:nvPr>
        </p:nvSpPr>
        <p:spPr>
          <a:xfrm>
            <a:off x="395288" y="1901825"/>
            <a:ext cx="8032750" cy="4911725"/>
          </a:xfrm>
        </p:spPr>
        <p:txBody>
          <a:bodyPr/>
          <a:lstStyle/>
          <a:p>
            <a:pPr eaLnBrk="1" hangingPunct="1">
              <a:lnSpc>
                <a:spcPct val="80000"/>
              </a:lnSpc>
              <a:spcBef>
                <a:spcPct val="5000"/>
              </a:spcBef>
              <a:buFont typeface="Arial" charset="0"/>
              <a:buNone/>
            </a:pPr>
            <a:r>
              <a:rPr lang="zh-CN" altLang="en-US" sz="1800" smtClean="0"/>
              <a:t>      </a:t>
            </a:r>
            <a:r>
              <a:rPr lang="zh-CN" altLang="en-US" sz="2400" b="1" smtClean="0"/>
              <a:t>医疗服务相关数量比较：</a:t>
            </a:r>
          </a:p>
          <a:p>
            <a:pPr eaLnBrk="1" hangingPunct="1">
              <a:lnSpc>
                <a:spcPct val="80000"/>
              </a:lnSpc>
              <a:spcBef>
                <a:spcPct val="5000"/>
              </a:spcBef>
              <a:buFont typeface="Arial" charset="0"/>
              <a:buNone/>
            </a:pPr>
            <a:endParaRPr lang="en-US" altLang="zh-CN" sz="2800" smtClean="0"/>
          </a:p>
          <a:p>
            <a:pPr eaLnBrk="1" hangingPunct="1">
              <a:lnSpc>
                <a:spcPct val="110000"/>
              </a:lnSpc>
              <a:spcBef>
                <a:spcPct val="5000"/>
              </a:spcBef>
              <a:buFont typeface="Arial" charset="0"/>
              <a:buNone/>
            </a:pPr>
            <a:r>
              <a:rPr lang="zh-CN" altLang="en-US" sz="1800" smtClean="0"/>
              <a:t>               </a:t>
            </a:r>
            <a:r>
              <a:rPr lang="zh-CN" altLang="en-US" sz="2400" b="1" smtClean="0"/>
              <a:t>北京市</a:t>
            </a:r>
            <a:r>
              <a:rPr lang="en-US" altLang="zh-CN" sz="2400" b="1" smtClean="0"/>
              <a:t>2012</a:t>
            </a:r>
            <a:r>
              <a:rPr lang="zh-CN" altLang="en-US" sz="2400" b="1" smtClean="0"/>
              <a:t>年全市总诊疗</a:t>
            </a:r>
            <a:r>
              <a:rPr lang="en-US" altLang="zh-CN" sz="2400" b="1" smtClean="0"/>
              <a:t>1.92</a:t>
            </a:r>
            <a:r>
              <a:rPr lang="zh-CN" altLang="en-US" sz="2400" b="1" smtClean="0"/>
              <a:t>亿人次，包括社区卫生服务中心（站）在内的所有基层门诊机构完成了</a:t>
            </a:r>
            <a:r>
              <a:rPr lang="en-US" altLang="zh-CN" sz="2400" b="1" smtClean="0"/>
              <a:t>30.8%</a:t>
            </a:r>
            <a:r>
              <a:rPr lang="zh-CN" altLang="en-US" sz="2400" b="1" smtClean="0"/>
              <a:t>，其中社区中心（站）完成</a:t>
            </a:r>
            <a:r>
              <a:rPr lang="en-US" altLang="zh-CN" sz="2400" b="1" smtClean="0"/>
              <a:t>21.3%</a:t>
            </a:r>
            <a:r>
              <a:rPr lang="zh-CN" altLang="en-US" sz="2400" b="1" smtClean="0"/>
              <a:t>，二级医院完成了</a:t>
            </a:r>
            <a:r>
              <a:rPr lang="en-US" altLang="zh-CN" sz="2400" b="1" smtClean="0"/>
              <a:t>20.8%</a:t>
            </a:r>
            <a:r>
              <a:rPr lang="zh-CN" altLang="en-US" sz="2400" b="1" smtClean="0"/>
              <a:t>，三级医院承担的量最多，达到</a:t>
            </a:r>
            <a:r>
              <a:rPr lang="en-US" altLang="zh-CN" sz="2400" b="1" smtClean="0"/>
              <a:t>42.1%</a:t>
            </a:r>
            <a:r>
              <a:rPr lang="zh-CN" altLang="en-US" sz="2400" b="1" smtClean="0"/>
              <a:t>。</a:t>
            </a:r>
          </a:p>
          <a:p>
            <a:pPr eaLnBrk="1" hangingPunct="1">
              <a:lnSpc>
                <a:spcPct val="110000"/>
              </a:lnSpc>
              <a:spcBef>
                <a:spcPct val="5000"/>
              </a:spcBef>
              <a:buFont typeface="Arial" charset="0"/>
              <a:buNone/>
            </a:pPr>
            <a:r>
              <a:rPr lang="en-US" altLang="zh-CN" sz="2400" smtClean="0"/>
              <a:t> </a:t>
            </a:r>
            <a:endParaRPr lang="zh-CN" altLang="en-US" sz="2400" smtClean="0"/>
          </a:p>
          <a:p>
            <a:pPr eaLnBrk="1" hangingPunct="1">
              <a:lnSpc>
                <a:spcPct val="110000"/>
              </a:lnSpc>
              <a:spcBef>
                <a:spcPct val="5000"/>
              </a:spcBef>
              <a:buFont typeface="Arial" charset="0"/>
              <a:buNone/>
            </a:pPr>
            <a:r>
              <a:rPr lang="zh-CN" altLang="en-US" sz="2400" smtClean="0"/>
              <a:t>               </a:t>
            </a:r>
            <a:r>
              <a:rPr lang="zh-CN" altLang="en-US" sz="2400" b="1" smtClean="0"/>
              <a:t>上海市</a:t>
            </a:r>
            <a:r>
              <a:rPr lang="en-US" altLang="zh-CN" sz="2400" b="1" smtClean="0"/>
              <a:t>2011 </a:t>
            </a:r>
            <a:r>
              <a:rPr lang="zh-CN" altLang="en-US" sz="2400" b="1" smtClean="0"/>
              <a:t>年总诊疗</a:t>
            </a:r>
            <a:r>
              <a:rPr lang="en-US" altLang="zh-CN" sz="2400" b="1" smtClean="0"/>
              <a:t>2.02 </a:t>
            </a:r>
            <a:r>
              <a:rPr lang="zh-CN" altLang="en-US" sz="2400" b="1" smtClean="0"/>
              <a:t>亿人次，二三级医院承担了</a:t>
            </a:r>
            <a:r>
              <a:rPr lang="en-US" altLang="zh-CN" sz="2400" b="1" smtClean="0"/>
              <a:t>58.9%</a:t>
            </a:r>
            <a:r>
              <a:rPr lang="zh-CN" altLang="en-US" sz="2400" b="1" smtClean="0"/>
              <a:t>，社区卫生服务中心（站）及诊所等基层门诊机构完成了</a:t>
            </a:r>
            <a:r>
              <a:rPr lang="en-US" altLang="zh-CN" sz="2400" b="1" smtClean="0"/>
              <a:t>36.6%</a:t>
            </a:r>
            <a:r>
              <a:rPr lang="zh-CN" altLang="en-US" sz="2400" b="1" smtClean="0"/>
              <a:t>。</a:t>
            </a:r>
            <a:r>
              <a:rPr lang="zh-CN" altLang="en-US" sz="2400" b="1" smtClean="0">
                <a:solidFill>
                  <a:srgbClr val="FA1914"/>
                </a:solidFill>
              </a:rPr>
              <a:t>简言之，</a:t>
            </a:r>
            <a:r>
              <a:rPr lang="en-US" altLang="zh-CN" sz="2400" b="1" smtClean="0">
                <a:solidFill>
                  <a:srgbClr val="FA1914"/>
                </a:solidFill>
              </a:rPr>
              <a:t>2012</a:t>
            </a:r>
            <a:r>
              <a:rPr lang="zh-CN" altLang="en-US" sz="2400" b="1" smtClean="0">
                <a:solidFill>
                  <a:srgbClr val="FA1914"/>
                </a:solidFill>
              </a:rPr>
              <a:t>前京沪这两个经济最发达城市，大多数门诊都是由医院完成。</a:t>
            </a:r>
          </a:p>
          <a:p>
            <a:pPr eaLnBrk="1" hangingPunct="1">
              <a:lnSpc>
                <a:spcPct val="110000"/>
              </a:lnSpc>
              <a:buFont typeface="Arial" charset="0"/>
              <a:buNone/>
            </a:pPr>
            <a:r>
              <a:rPr lang="zh-CN" altLang="en-US" sz="2400" smtClean="0"/>
              <a:t>　</a:t>
            </a:r>
            <a:br>
              <a:rPr lang="zh-CN" altLang="en-US" sz="2400" smtClean="0"/>
            </a:br>
            <a:r>
              <a:rPr lang="zh-CN" altLang="en-US" sz="240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a:lstStyle/>
          <a:p>
            <a:pPr algn="l" eaLnBrk="1" hangingPunct="1"/>
            <a:r>
              <a:rPr lang="zh-CN" altLang="en-US" sz="2800" b="1" smtClean="0"/>
              <a:t>    </a:t>
            </a:r>
            <a:br>
              <a:rPr lang="zh-CN" altLang="en-US" sz="2800" b="1" smtClean="0"/>
            </a:br>
            <a:r>
              <a:rPr lang="zh-CN" altLang="en-US" sz="2800" b="1" smtClean="0"/>
              <a:t/>
            </a:r>
            <a:br>
              <a:rPr lang="zh-CN" altLang="en-US" sz="2800" b="1" smtClean="0"/>
            </a:br>
            <a:r>
              <a:rPr lang="zh-CN" altLang="en-US" sz="2800" b="1" smtClean="0"/>
              <a:t>    </a:t>
            </a:r>
            <a:r>
              <a:rPr lang="zh-CN" altLang="en-US" sz="2400" b="1" smtClean="0"/>
              <a:t>医疗服务相关数量比较：</a:t>
            </a:r>
            <a:br>
              <a:rPr lang="zh-CN" altLang="en-US" sz="2400" b="1" smtClean="0"/>
            </a:br>
            <a:endParaRPr lang="zh-CN" altLang="en-US" sz="2400" b="1" smtClean="0"/>
          </a:p>
        </p:txBody>
      </p:sp>
      <p:sp>
        <p:nvSpPr>
          <p:cNvPr id="20482" name="Rectangle 3"/>
          <p:cNvSpPr>
            <a:spLocks noGrp="1"/>
          </p:cNvSpPr>
          <p:nvPr>
            <p:ph type="body" idx="1"/>
          </p:nvPr>
        </p:nvSpPr>
        <p:spPr>
          <a:xfrm>
            <a:off x="395288" y="1600200"/>
            <a:ext cx="8064500" cy="4525963"/>
          </a:xfrm>
        </p:spPr>
        <p:txBody>
          <a:bodyPr/>
          <a:lstStyle/>
          <a:p>
            <a:pPr eaLnBrk="1" hangingPunct="1">
              <a:lnSpc>
                <a:spcPct val="115000"/>
              </a:lnSpc>
              <a:buFont typeface="Arial" charset="0"/>
              <a:buNone/>
            </a:pPr>
            <a:r>
              <a:rPr lang="zh-CN" altLang="en-US" sz="1600" smtClean="0"/>
              <a:t>　                   </a:t>
            </a:r>
            <a:r>
              <a:rPr lang="en-US" altLang="zh-CN" sz="2400" b="1" smtClean="0"/>
              <a:t>2016</a:t>
            </a:r>
            <a:r>
              <a:rPr lang="zh-CN" altLang="en-US" sz="2400" b="1" smtClean="0"/>
              <a:t>年全国总诊疗人次中，医院</a:t>
            </a:r>
            <a:r>
              <a:rPr lang="en-US" altLang="zh-CN" sz="2400" b="1" smtClean="0"/>
              <a:t>32.7</a:t>
            </a:r>
            <a:r>
              <a:rPr lang="zh-CN" altLang="en-US" sz="2400" b="1" smtClean="0"/>
              <a:t>亿人次</a:t>
            </a:r>
            <a:r>
              <a:rPr lang="en-US" altLang="zh-CN" sz="2400" b="1" smtClean="0"/>
              <a:t>(</a:t>
            </a:r>
            <a:r>
              <a:rPr lang="zh-CN" altLang="en-US" sz="2400" b="1" smtClean="0"/>
              <a:t>占</a:t>
            </a:r>
            <a:r>
              <a:rPr lang="en-US" altLang="zh-CN" sz="2400" b="1" smtClean="0"/>
              <a:t>41.2</a:t>
            </a:r>
            <a:r>
              <a:rPr lang="zh-CN" altLang="en-US" sz="2400" b="1" smtClean="0"/>
              <a:t>％</a:t>
            </a:r>
            <a:r>
              <a:rPr lang="en-US" altLang="zh-CN" sz="2400" b="1" smtClean="0"/>
              <a:t>)</a:t>
            </a:r>
            <a:r>
              <a:rPr lang="zh-CN" altLang="en-US" sz="2400" b="1" smtClean="0"/>
              <a:t>，基层医疗卫生机构</a:t>
            </a:r>
            <a:r>
              <a:rPr lang="en-US" altLang="zh-CN" sz="2400" b="1" smtClean="0"/>
              <a:t>43.7</a:t>
            </a:r>
            <a:r>
              <a:rPr lang="zh-CN" altLang="en-US" sz="2400" b="1" smtClean="0"/>
              <a:t>亿人次</a:t>
            </a:r>
            <a:r>
              <a:rPr lang="en-US" altLang="zh-CN" sz="2400" b="1" smtClean="0">
                <a:solidFill>
                  <a:srgbClr val="FA1914"/>
                </a:solidFill>
              </a:rPr>
              <a:t>(</a:t>
            </a:r>
            <a:r>
              <a:rPr lang="zh-CN" altLang="en-US" sz="2400" b="1" smtClean="0">
                <a:solidFill>
                  <a:srgbClr val="FA1914"/>
                </a:solidFill>
              </a:rPr>
              <a:t>占</a:t>
            </a:r>
            <a:r>
              <a:rPr lang="en-US" altLang="zh-CN" sz="2400" b="1" smtClean="0">
                <a:solidFill>
                  <a:srgbClr val="FA1914"/>
                </a:solidFill>
              </a:rPr>
              <a:t>55.1</a:t>
            </a:r>
            <a:r>
              <a:rPr lang="zh-CN" altLang="en-US" sz="2400" b="1" smtClean="0">
                <a:solidFill>
                  <a:srgbClr val="FA1914"/>
                </a:solidFill>
              </a:rPr>
              <a:t>％</a:t>
            </a:r>
            <a:r>
              <a:rPr lang="en-US" altLang="zh-CN" sz="2400" b="1" smtClean="0">
                <a:solidFill>
                  <a:srgbClr val="FA1914"/>
                </a:solidFill>
              </a:rPr>
              <a:t>)</a:t>
            </a:r>
            <a:r>
              <a:rPr lang="zh-CN" altLang="en-US" sz="2400" b="1" smtClean="0"/>
              <a:t>，其他医疗机构</a:t>
            </a:r>
            <a:r>
              <a:rPr lang="en-US" altLang="zh-CN" sz="2400" b="1" smtClean="0"/>
              <a:t>2.9</a:t>
            </a:r>
            <a:r>
              <a:rPr lang="zh-CN" altLang="en-US" sz="2400" b="1" smtClean="0"/>
              <a:t>亿人次</a:t>
            </a:r>
            <a:r>
              <a:rPr lang="en-US" altLang="zh-CN" sz="2400" b="1" smtClean="0"/>
              <a:t>(</a:t>
            </a:r>
            <a:r>
              <a:rPr lang="zh-CN" altLang="en-US" sz="2400" b="1" smtClean="0"/>
              <a:t>占</a:t>
            </a:r>
            <a:r>
              <a:rPr lang="en-US" altLang="zh-CN" sz="2400" b="1" smtClean="0"/>
              <a:t>3.7</a:t>
            </a:r>
            <a:r>
              <a:rPr lang="zh-CN" altLang="en-US" sz="2400" b="1" smtClean="0"/>
              <a:t>％</a:t>
            </a:r>
            <a:r>
              <a:rPr lang="en-US" altLang="zh-CN" sz="2400" b="1" smtClean="0"/>
              <a:t>)</a:t>
            </a:r>
            <a:r>
              <a:rPr lang="zh-CN" altLang="en-US" sz="2400" b="1" smtClean="0"/>
              <a:t>。　　</a:t>
            </a:r>
          </a:p>
          <a:p>
            <a:pPr eaLnBrk="1" hangingPunct="1">
              <a:lnSpc>
                <a:spcPct val="115000"/>
              </a:lnSpc>
              <a:buFont typeface="Arial" charset="0"/>
              <a:buNone/>
            </a:pPr>
            <a:r>
              <a:rPr lang="en-US" altLang="zh-CN" sz="2400" smtClean="0"/>
              <a:t>             </a:t>
            </a:r>
            <a:r>
              <a:rPr lang="en-US" altLang="zh-CN" sz="2400" b="1" smtClean="0"/>
              <a:t>2016</a:t>
            </a:r>
            <a:r>
              <a:rPr lang="zh-CN" altLang="en-US" sz="2400" b="1" smtClean="0"/>
              <a:t>年公立医院诊疗人次</a:t>
            </a:r>
            <a:r>
              <a:rPr lang="en-US" altLang="zh-CN" sz="2400" b="1" smtClean="0"/>
              <a:t>28.5</a:t>
            </a:r>
            <a:r>
              <a:rPr lang="zh-CN" altLang="en-US" sz="2400" b="1" smtClean="0"/>
              <a:t>亿人次（占医院总数的</a:t>
            </a:r>
            <a:r>
              <a:rPr lang="en-US" altLang="zh-CN" sz="2400" b="1" smtClean="0"/>
              <a:t>87.2%</a:t>
            </a:r>
            <a:r>
              <a:rPr lang="zh-CN" altLang="en-US" sz="2400" b="1" smtClean="0"/>
              <a:t>），民营医院</a:t>
            </a:r>
            <a:r>
              <a:rPr lang="en-US" altLang="zh-CN" sz="2400" b="1" smtClean="0"/>
              <a:t>4.2</a:t>
            </a:r>
            <a:r>
              <a:rPr lang="zh-CN" altLang="en-US" sz="2400" b="1" smtClean="0"/>
              <a:t>亿人次</a:t>
            </a:r>
            <a:r>
              <a:rPr lang="zh-CN" altLang="en-US" sz="2400" b="1" smtClean="0">
                <a:solidFill>
                  <a:srgbClr val="FA1914"/>
                </a:solidFill>
              </a:rPr>
              <a:t>（占医院总数的</a:t>
            </a:r>
            <a:r>
              <a:rPr lang="en-US" altLang="zh-CN" sz="2400" b="1" smtClean="0">
                <a:solidFill>
                  <a:srgbClr val="FA1914"/>
                </a:solidFill>
              </a:rPr>
              <a:t>12.8%</a:t>
            </a:r>
            <a:r>
              <a:rPr lang="zh-CN" altLang="en-US" sz="2400" b="1" smtClean="0">
                <a:solidFill>
                  <a:srgbClr val="FA1914"/>
                </a:solidFill>
              </a:rPr>
              <a:t>）</a:t>
            </a:r>
            <a:r>
              <a:rPr lang="zh-CN" altLang="en-US" sz="2400" b="1" smtClean="0"/>
              <a:t>。</a:t>
            </a:r>
            <a:r>
              <a:rPr lang="zh-CN" altLang="en-US" sz="2400" b="1" smtClean="0">
                <a:solidFill>
                  <a:srgbClr val="FA1914"/>
                </a:solidFill>
              </a:rPr>
              <a:t> </a:t>
            </a:r>
            <a:br>
              <a:rPr lang="zh-CN" altLang="en-US" sz="2400" b="1" smtClean="0">
                <a:solidFill>
                  <a:srgbClr val="FA1914"/>
                </a:solidFill>
              </a:rPr>
            </a:br>
            <a:r>
              <a:rPr lang="zh-CN" altLang="en-US" sz="2400" b="1" smtClean="0"/>
              <a:t>　　</a:t>
            </a:r>
            <a:r>
              <a:rPr lang="en-US" altLang="zh-CN" sz="2400" b="1" smtClean="0"/>
              <a:t> 2016</a:t>
            </a:r>
            <a:r>
              <a:rPr lang="zh-CN" altLang="en-US" sz="2400" b="1" smtClean="0"/>
              <a:t>年乡镇卫生院和社区卫生服务中心</a:t>
            </a:r>
            <a:r>
              <a:rPr lang="en-US" altLang="zh-CN" sz="2400" b="1" smtClean="0"/>
              <a:t>(</a:t>
            </a:r>
            <a:r>
              <a:rPr lang="zh-CN" altLang="en-US" sz="2400" b="1" smtClean="0"/>
              <a:t>站</a:t>
            </a:r>
            <a:r>
              <a:rPr lang="en-US" altLang="zh-CN" sz="2400" b="1" smtClean="0"/>
              <a:t>)</a:t>
            </a:r>
            <a:r>
              <a:rPr lang="zh-CN" altLang="en-US" sz="2400" b="1" smtClean="0"/>
              <a:t>门诊量达</a:t>
            </a:r>
            <a:r>
              <a:rPr lang="en-US" altLang="zh-CN" sz="2400" b="1" smtClean="0"/>
              <a:t>18.0</a:t>
            </a:r>
            <a:r>
              <a:rPr lang="zh-CN" altLang="en-US" sz="2400" b="1" smtClean="0"/>
              <a:t>亿人次，比上年增加</a:t>
            </a:r>
            <a:r>
              <a:rPr lang="en-US" altLang="zh-CN" sz="2400" b="1" smtClean="0"/>
              <a:t>0.4</a:t>
            </a:r>
            <a:r>
              <a:rPr lang="zh-CN" altLang="en-US" sz="2400" b="1" smtClean="0"/>
              <a:t>亿人次。</a:t>
            </a:r>
            <a:r>
              <a:rPr lang="zh-CN" altLang="en-US" sz="2400" b="1" smtClean="0">
                <a:solidFill>
                  <a:srgbClr val="FA1914"/>
                </a:solidFill>
              </a:rPr>
              <a:t>乡镇卫生院和社区卫生服务中心</a:t>
            </a:r>
            <a:r>
              <a:rPr lang="en-US" altLang="zh-CN" sz="2400" b="1" smtClean="0">
                <a:solidFill>
                  <a:srgbClr val="FA1914"/>
                </a:solidFill>
              </a:rPr>
              <a:t>(</a:t>
            </a:r>
            <a:r>
              <a:rPr lang="zh-CN" altLang="en-US" sz="2400" b="1" smtClean="0">
                <a:solidFill>
                  <a:srgbClr val="FA1914"/>
                </a:solidFill>
              </a:rPr>
              <a:t>站</a:t>
            </a:r>
            <a:r>
              <a:rPr lang="en-US" altLang="zh-CN" sz="2400" b="1" smtClean="0">
                <a:solidFill>
                  <a:srgbClr val="FA1914"/>
                </a:solidFill>
              </a:rPr>
              <a:t>)</a:t>
            </a:r>
            <a:r>
              <a:rPr lang="zh-CN" altLang="en-US" sz="2400" b="1" smtClean="0">
                <a:solidFill>
                  <a:srgbClr val="FA1914"/>
                </a:solidFill>
              </a:rPr>
              <a:t>门诊量占门诊总量的</a:t>
            </a:r>
            <a:r>
              <a:rPr lang="en-US" altLang="zh-CN" sz="2400" b="1" smtClean="0">
                <a:solidFill>
                  <a:srgbClr val="FA1914"/>
                </a:solidFill>
              </a:rPr>
              <a:t>22.7%</a:t>
            </a:r>
            <a:r>
              <a:rPr lang="zh-CN" altLang="en-US" sz="2400" b="1" smtClean="0"/>
              <a:t>，所占比重比上年下降</a:t>
            </a:r>
            <a:r>
              <a:rPr lang="en-US" altLang="zh-CN" sz="2400" b="1" smtClean="0"/>
              <a:t>0.2</a:t>
            </a:r>
            <a:r>
              <a:rPr lang="zh-CN" altLang="en-US" sz="2400" b="1" smtClean="0"/>
              <a:t>个百分</a:t>
            </a:r>
            <a:r>
              <a:rPr lang="zh-CN" altLang="en-US" sz="2800" b="1" smtClean="0"/>
              <a:t>点。</a:t>
            </a:r>
          </a:p>
          <a:p>
            <a:pPr eaLnBrk="1" hangingPunct="1"/>
            <a:endParaRPr lang="zh-CN" altLang="en-US" sz="2800" b="1"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457200" y="485775"/>
            <a:ext cx="8229600" cy="1143000"/>
          </a:xfrm>
        </p:spPr>
        <p:txBody>
          <a:bodyPr/>
          <a:lstStyle/>
          <a:p>
            <a:pPr algn="l" eaLnBrk="1" hangingPunct="1">
              <a:lnSpc>
                <a:spcPct val="115000"/>
              </a:lnSpc>
            </a:pPr>
            <a:r>
              <a:rPr lang="zh-CN" altLang="en-US" sz="3200" b="1" dirty="0" smtClean="0">
                <a:solidFill>
                  <a:srgbClr val="FA1914"/>
                </a:solidFill>
              </a:rPr>
              <a:t>     关于研究需求</a:t>
            </a:r>
            <a:br>
              <a:rPr lang="zh-CN" altLang="en-US" sz="3200" b="1" dirty="0" smtClean="0">
                <a:solidFill>
                  <a:srgbClr val="FA1914"/>
                </a:solidFill>
              </a:rPr>
            </a:br>
            <a:r>
              <a:rPr lang="zh-CN" altLang="en-US" sz="3200" b="1" dirty="0" smtClean="0">
                <a:solidFill>
                  <a:srgbClr val="FA1914"/>
                </a:solidFill>
              </a:rPr>
              <a:t>    </a:t>
            </a:r>
            <a:r>
              <a:rPr lang="zh-CN" altLang="en-US" sz="2800" b="1" dirty="0" smtClean="0">
                <a:solidFill>
                  <a:srgbClr val="0070C0"/>
                </a:solidFill>
                <a:cs typeface="Times New Roman" pitchFamily="18" charset="0"/>
              </a:rPr>
              <a:t>与分级诊疗和个人签约的相关数据：</a:t>
            </a:r>
          </a:p>
        </p:txBody>
      </p:sp>
      <p:sp>
        <p:nvSpPr>
          <p:cNvPr id="21506" name="内容占位符 2"/>
          <p:cNvSpPr>
            <a:spLocks noGrp="1"/>
          </p:cNvSpPr>
          <p:nvPr>
            <p:ph idx="1"/>
          </p:nvPr>
        </p:nvSpPr>
        <p:spPr>
          <a:xfrm>
            <a:off x="501650" y="1670050"/>
            <a:ext cx="7886700" cy="5143500"/>
          </a:xfrm>
        </p:spPr>
        <p:txBody>
          <a:bodyPr/>
          <a:lstStyle/>
          <a:p>
            <a:pPr eaLnBrk="1" hangingPunct="1">
              <a:lnSpc>
                <a:spcPct val="120000"/>
              </a:lnSpc>
              <a:buFont typeface="Arial" charset="0"/>
              <a:buNone/>
            </a:pPr>
            <a:r>
              <a:rPr lang="zh-CN" altLang="en-US" sz="2200" smtClean="0"/>
              <a:t>               </a:t>
            </a:r>
            <a:r>
              <a:rPr lang="zh-CN" altLang="en-US" sz="2400" b="1" smtClean="0">
                <a:latin typeface="新宋体" pitchFamily="49" charset="-122"/>
                <a:ea typeface="新宋体" pitchFamily="49" charset="-122"/>
              </a:rPr>
              <a:t>在英国，</a:t>
            </a:r>
            <a:r>
              <a:rPr lang="en-US" altLang="zh-CN" sz="2400" b="1" smtClean="0">
                <a:latin typeface="新宋体" pitchFamily="49" charset="-122"/>
                <a:ea typeface="新宋体" pitchFamily="49" charset="-122"/>
              </a:rPr>
              <a:t>90%</a:t>
            </a:r>
            <a:r>
              <a:rPr lang="zh-CN" altLang="en-US" sz="2400" b="1" smtClean="0">
                <a:latin typeface="新宋体" pitchFamily="49" charset="-122"/>
                <a:ea typeface="新宋体" pitchFamily="49" charset="-122"/>
              </a:rPr>
              <a:t>的门急诊由全科医生首诊，其中</a:t>
            </a:r>
            <a:r>
              <a:rPr lang="en-US" altLang="zh-CN" sz="2400" b="1" smtClean="0">
                <a:latin typeface="新宋体" pitchFamily="49" charset="-122"/>
                <a:ea typeface="新宋体" pitchFamily="49" charset="-122"/>
              </a:rPr>
              <a:t>90%</a:t>
            </a:r>
          </a:p>
          <a:p>
            <a:pPr eaLnBrk="1" hangingPunct="1">
              <a:lnSpc>
                <a:spcPct val="120000"/>
              </a:lnSpc>
              <a:buFont typeface="Arial" charset="0"/>
              <a:buNone/>
            </a:pPr>
            <a:r>
              <a:rPr lang="zh-CN" altLang="en-US" sz="2400" b="1" smtClean="0">
                <a:latin typeface="新宋体" pitchFamily="49" charset="-122"/>
                <a:ea typeface="新宋体" pitchFamily="49" charset="-122"/>
              </a:rPr>
              <a:t>  以上的病例没有进行转诊，</a:t>
            </a:r>
            <a:r>
              <a:rPr lang="en-US" altLang="zh-CN" sz="2400" b="1" smtClean="0">
                <a:latin typeface="新宋体" pitchFamily="49" charset="-122"/>
                <a:ea typeface="新宋体" pitchFamily="49" charset="-122"/>
              </a:rPr>
              <a:t>98%</a:t>
            </a:r>
            <a:r>
              <a:rPr lang="zh-CN" altLang="en-US" sz="2400" b="1" smtClean="0">
                <a:latin typeface="新宋体" pitchFamily="49" charset="-122"/>
                <a:ea typeface="新宋体" pitchFamily="49" charset="-122"/>
              </a:rPr>
              <a:t>的门诊处方药由全科医生开出。英国国民健康服务体系</a:t>
            </a:r>
            <a:r>
              <a:rPr lang="en-US" altLang="zh-CN" sz="2400" b="1" smtClean="0">
                <a:latin typeface="新宋体" pitchFamily="49" charset="-122"/>
                <a:ea typeface="新宋体" pitchFamily="49" charset="-122"/>
              </a:rPr>
              <a:t>70%-80%</a:t>
            </a:r>
            <a:r>
              <a:rPr lang="zh-CN" altLang="en-US" sz="2400" b="1" smtClean="0">
                <a:latin typeface="新宋体" pitchFamily="49" charset="-122"/>
                <a:ea typeface="新宋体" pitchFamily="49" charset="-122"/>
              </a:rPr>
              <a:t>的医疗预算由全科医生来负责配置。</a:t>
            </a:r>
            <a:endParaRPr lang="en-US" altLang="zh-CN" sz="2400" b="1" smtClean="0">
              <a:latin typeface="新宋体" pitchFamily="49" charset="-122"/>
              <a:ea typeface="新宋体" pitchFamily="49" charset="-122"/>
            </a:endParaRPr>
          </a:p>
          <a:p>
            <a:pPr eaLnBrk="1" hangingPunct="1">
              <a:lnSpc>
                <a:spcPct val="120000"/>
              </a:lnSpc>
              <a:buFont typeface="Arial" charset="0"/>
              <a:buNone/>
            </a:pPr>
            <a:r>
              <a:rPr lang="en-US" altLang="zh-CN" sz="2400" b="1" smtClean="0">
                <a:latin typeface="新宋体" pitchFamily="49" charset="-122"/>
                <a:ea typeface="新宋体" pitchFamily="49" charset="-122"/>
              </a:rPr>
              <a:t>      </a:t>
            </a:r>
            <a:r>
              <a:rPr lang="zh-CN" altLang="en-US" sz="2400" b="1" smtClean="0">
                <a:latin typeface="新宋体" pitchFamily="49" charset="-122"/>
                <a:ea typeface="新宋体" pitchFamily="49" charset="-122"/>
              </a:rPr>
              <a:t>在美国，澳大利亚、加拿大、日本、我们的香港和台湾地区，这个比重也均超过</a:t>
            </a:r>
            <a:r>
              <a:rPr lang="en-US" altLang="zh-CN" sz="2400" b="1" smtClean="0">
                <a:latin typeface="新宋体" pitchFamily="49" charset="-122"/>
                <a:ea typeface="新宋体" pitchFamily="49" charset="-122"/>
              </a:rPr>
              <a:t>80%</a:t>
            </a:r>
            <a:r>
              <a:rPr lang="zh-CN" altLang="en-US" sz="2400" b="1" smtClean="0">
                <a:latin typeface="新宋体" pitchFamily="49" charset="-122"/>
                <a:ea typeface="新宋体" pitchFamily="49" charset="-122"/>
              </a:rPr>
              <a:t>。也就是说，患者大部分就诊是在家门口的诊所完成。</a:t>
            </a:r>
          </a:p>
          <a:p>
            <a:pPr eaLnBrk="1" hangingPunct="1">
              <a:lnSpc>
                <a:spcPct val="120000"/>
              </a:lnSpc>
              <a:buFont typeface="Arial" charset="0"/>
              <a:buNone/>
            </a:pPr>
            <a:r>
              <a:rPr lang="zh-CN" altLang="en-US" sz="2400" b="1" smtClean="0">
                <a:latin typeface="新宋体" pitchFamily="49" charset="-122"/>
                <a:ea typeface="新宋体" pitchFamily="49" charset="-122"/>
              </a:rPr>
              <a:t>      医疗资源总量不足，配置失衡，城市每千人口执业医师达</a:t>
            </a:r>
            <a:r>
              <a:rPr lang="en-US" altLang="zh-CN" sz="2400" b="1" smtClean="0">
                <a:latin typeface="新宋体" pitchFamily="49" charset="-122"/>
                <a:ea typeface="新宋体" pitchFamily="49" charset="-122"/>
              </a:rPr>
              <a:t>2.96</a:t>
            </a:r>
            <a:r>
              <a:rPr lang="zh-CN" altLang="en-US" sz="2400" b="1" smtClean="0">
                <a:latin typeface="新宋体" pitchFamily="49" charset="-122"/>
                <a:ea typeface="新宋体" pitchFamily="49" charset="-122"/>
              </a:rPr>
              <a:t>人，而农村仅为</a:t>
            </a:r>
            <a:r>
              <a:rPr lang="en-US" altLang="zh-CN" sz="2400" b="1" smtClean="0">
                <a:latin typeface="新宋体" pitchFamily="49" charset="-122"/>
                <a:ea typeface="新宋体" pitchFamily="49" charset="-122"/>
              </a:rPr>
              <a:t>1</a:t>
            </a:r>
            <a:r>
              <a:rPr lang="zh-CN" altLang="en-US" sz="2400" b="1" smtClean="0">
                <a:latin typeface="新宋体" pitchFamily="49" charset="-122"/>
                <a:ea typeface="新宋体" pitchFamily="49" charset="-122"/>
              </a:rPr>
              <a:t>人，优秀医生集中在大中城市。</a:t>
            </a:r>
            <a:endParaRPr lang="en-US" altLang="zh-CN" sz="2400" b="1" smtClean="0">
              <a:latin typeface="新宋体" pitchFamily="49" charset="-122"/>
              <a:ea typeface="新宋体" pitchFamily="49" charset="-122"/>
            </a:endParaRPr>
          </a:p>
          <a:p>
            <a:pPr eaLnBrk="1" hangingPunct="1">
              <a:lnSpc>
                <a:spcPct val="120000"/>
              </a:lnSpc>
              <a:buFont typeface="Arial" charset="0"/>
              <a:buNone/>
            </a:pPr>
            <a:r>
              <a:rPr lang="zh-CN" altLang="en-US" sz="240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457200" y="836613"/>
            <a:ext cx="8229600" cy="1152525"/>
          </a:xfrm>
        </p:spPr>
        <p:txBody>
          <a:bodyPr/>
          <a:lstStyle/>
          <a:p>
            <a:pPr algn="l" eaLnBrk="1" hangingPunct="1">
              <a:lnSpc>
                <a:spcPct val="120000"/>
              </a:lnSpc>
            </a:pPr>
            <a:r>
              <a:rPr lang="zh-CN" altLang="en-US" sz="3200" b="1" dirty="0" smtClean="0">
                <a:solidFill>
                  <a:srgbClr val="FA1914"/>
                </a:solidFill>
              </a:rPr>
              <a:t>    关于研究需求</a:t>
            </a:r>
            <a:br>
              <a:rPr lang="zh-CN" altLang="en-US" sz="3200" b="1" dirty="0" smtClean="0">
                <a:solidFill>
                  <a:srgbClr val="FA1914"/>
                </a:solidFill>
              </a:rPr>
            </a:br>
            <a:r>
              <a:rPr lang="zh-CN" altLang="en-US" sz="3200" b="1" dirty="0" smtClean="0">
                <a:solidFill>
                  <a:srgbClr val="FA1914"/>
                </a:solidFill>
              </a:rPr>
              <a:t>    </a:t>
            </a:r>
            <a:r>
              <a:rPr lang="zh-CN" altLang="en-US" sz="2800" b="1" dirty="0" smtClean="0">
                <a:solidFill>
                  <a:srgbClr val="0070C0"/>
                </a:solidFill>
                <a:cs typeface="Times New Roman" pitchFamily="18" charset="0"/>
              </a:rPr>
              <a:t>与分级诊疗和个人签约的相关数据：</a:t>
            </a:r>
          </a:p>
        </p:txBody>
      </p:sp>
      <p:sp>
        <p:nvSpPr>
          <p:cNvPr id="22530" name="Rectangle 3"/>
          <p:cNvSpPr>
            <a:spLocks noGrp="1"/>
          </p:cNvSpPr>
          <p:nvPr>
            <p:ph type="body" idx="1"/>
          </p:nvPr>
        </p:nvSpPr>
        <p:spPr>
          <a:xfrm>
            <a:off x="611188" y="2143125"/>
            <a:ext cx="7632700" cy="4525963"/>
          </a:xfrm>
        </p:spPr>
        <p:txBody>
          <a:bodyPr/>
          <a:lstStyle/>
          <a:p>
            <a:pPr eaLnBrk="1" hangingPunct="1">
              <a:buFont typeface="Arial" charset="0"/>
              <a:buNone/>
            </a:pPr>
            <a:r>
              <a:rPr lang="zh-CN" altLang="en-US" sz="2200" smtClean="0"/>
              <a:t>    </a:t>
            </a:r>
            <a:r>
              <a:rPr lang="zh-CN" altLang="en-US" sz="2800" b="1" smtClean="0"/>
              <a:t>参考：</a:t>
            </a:r>
          </a:p>
          <a:p>
            <a:pPr eaLnBrk="1" hangingPunct="1">
              <a:lnSpc>
                <a:spcPct val="135000"/>
              </a:lnSpc>
              <a:buFont typeface="Arial" charset="0"/>
              <a:buNone/>
            </a:pPr>
            <a:r>
              <a:rPr lang="zh-CN" altLang="en-US" sz="2200" smtClean="0"/>
              <a:t>               </a:t>
            </a:r>
            <a:r>
              <a:rPr lang="zh-CN" altLang="en-US" sz="2400" b="1" smtClean="0"/>
              <a:t>美国、德国、加拿大、澳大利亚门诊机构</a:t>
            </a:r>
            <a:r>
              <a:rPr lang="en-US" altLang="zh-CN" sz="2400" b="1" smtClean="0"/>
              <a:t>90%</a:t>
            </a:r>
            <a:r>
              <a:rPr lang="zh-CN" altLang="en-US" sz="2400" b="1" smtClean="0"/>
              <a:t>以上是私人诊所，日本这一比例是</a:t>
            </a:r>
            <a:r>
              <a:rPr lang="en-US" altLang="zh-CN" sz="2400" b="1" smtClean="0"/>
              <a:t>99.4%</a:t>
            </a:r>
            <a:r>
              <a:rPr lang="zh-CN" altLang="en-US" sz="2400" b="1" smtClean="0"/>
              <a:t>，台湾地区是</a:t>
            </a:r>
            <a:r>
              <a:rPr lang="en-US" altLang="zh-CN" sz="2400" b="1" smtClean="0"/>
              <a:t>97.8%</a:t>
            </a:r>
            <a:r>
              <a:rPr lang="zh-CN" altLang="en-US" sz="2400" b="1" smtClean="0"/>
              <a:t>，香港私营诊所比重也超过</a:t>
            </a:r>
            <a:r>
              <a:rPr lang="en-US" altLang="zh-CN" sz="2400" b="1" smtClean="0"/>
              <a:t>90%</a:t>
            </a:r>
            <a:r>
              <a:rPr lang="zh-CN" altLang="en-US" sz="2400" b="1" smtClean="0"/>
              <a:t>。实施国家卫生体制的英国，其承担门诊业务的全科医生</a:t>
            </a:r>
            <a:r>
              <a:rPr lang="en-US" altLang="zh-CN" sz="2400" b="1" smtClean="0"/>
              <a:t>80%</a:t>
            </a:r>
            <a:r>
              <a:rPr lang="zh-CN" altLang="en-US" sz="2400" b="1" smtClean="0"/>
              <a:t>以上都是在私立诊所执业，按照英国的职业分类，其全科医师绝大多数归类于自我雇佣的独立签约者。</a:t>
            </a:r>
          </a:p>
          <a:p>
            <a:pPr eaLnBrk="1" hangingPunct="1">
              <a:lnSpc>
                <a:spcPct val="125000"/>
              </a:lnSpc>
            </a:pPr>
            <a:endParaRPr lang="zh-CN" altLang="en-US" sz="2400" b="1" smtClean="0"/>
          </a:p>
          <a:p>
            <a:pPr eaLnBrk="1" hangingPunct="1"/>
            <a:endParaRPr lang="zh-CN" alt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idx="4294967295"/>
          </p:nvPr>
        </p:nvSpPr>
        <p:spPr>
          <a:xfrm>
            <a:off x="590550" y="773113"/>
            <a:ext cx="8229600" cy="1143000"/>
          </a:xfrm>
        </p:spPr>
        <p:txBody>
          <a:bodyPr/>
          <a:lstStyle/>
          <a:p>
            <a:pPr algn="l" eaLnBrk="1" hangingPunct="1"/>
            <a:r>
              <a:rPr lang="zh-CN" altLang="en-US" sz="3200" b="1" dirty="0" smtClean="0">
                <a:solidFill>
                  <a:srgbClr val="FA1914"/>
                </a:solidFill>
              </a:rPr>
              <a:t>    关于研究需求</a:t>
            </a:r>
            <a:br>
              <a:rPr lang="zh-CN" altLang="en-US" sz="3200" b="1" dirty="0" smtClean="0">
                <a:solidFill>
                  <a:srgbClr val="FA1914"/>
                </a:solidFill>
              </a:rPr>
            </a:br>
            <a:r>
              <a:rPr lang="zh-CN" altLang="en-US" sz="3200" b="1" dirty="0" smtClean="0">
                <a:solidFill>
                  <a:srgbClr val="0070C0"/>
                </a:solidFill>
              </a:rPr>
              <a:t>    </a:t>
            </a:r>
            <a:r>
              <a:rPr lang="zh-CN" altLang="en-US" sz="2800" b="1" dirty="0" smtClean="0">
                <a:solidFill>
                  <a:srgbClr val="0070C0"/>
                </a:solidFill>
                <a:cs typeface="Times New Roman" pitchFamily="18" charset="0"/>
              </a:rPr>
              <a:t>分级诊疗和个人签约的相关模式：</a:t>
            </a:r>
          </a:p>
        </p:txBody>
      </p:sp>
      <p:sp>
        <p:nvSpPr>
          <p:cNvPr id="23554" name="内容占位符 2"/>
          <p:cNvSpPr>
            <a:spLocks noGrp="1"/>
          </p:cNvSpPr>
          <p:nvPr>
            <p:ph idx="4294967295"/>
          </p:nvPr>
        </p:nvSpPr>
        <p:spPr>
          <a:xfrm>
            <a:off x="600075" y="1998663"/>
            <a:ext cx="7859713" cy="4525962"/>
          </a:xfrm>
        </p:spPr>
        <p:txBody>
          <a:bodyPr/>
          <a:lstStyle/>
          <a:p>
            <a:pPr eaLnBrk="1" hangingPunct="1">
              <a:lnSpc>
                <a:spcPct val="130000"/>
              </a:lnSpc>
              <a:buFont typeface="Arial" charset="0"/>
              <a:buNone/>
            </a:pPr>
            <a:r>
              <a:rPr lang="zh-CN" altLang="en-US" sz="1800" smtClean="0"/>
              <a:t>           　    </a:t>
            </a:r>
            <a:r>
              <a:rPr lang="en-US" altLang="zh-CN" sz="2400" b="1" smtClean="0">
                <a:latin typeface="宋体" charset="-122"/>
              </a:rPr>
              <a:t>2011</a:t>
            </a:r>
            <a:r>
              <a:rPr lang="zh-CN" altLang="en-US" sz="2400" b="1" smtClean="0">
                <a:latin typeface="宋体" charset="-122"/>
              </a:rPr>
              <a:t>年至今，根据中央确定的方向和原则，各地因地制宜开展了大量探索，积累了宝贵经验，概括起来，主要形成了以下</a:t>
            </a:r>
            <a:r>
              <a:rPr lang="en-US" altLang="zh-CN" sz="2400" b="1" smtClean="0">
                <a:latin typeface="宋体" charset="-122"/>
              </a:rPr>
              <a:t>5</a:t>
            </a:r>
            <a:r>
              <a:rPr lang="zh-CN" altLang="en-US" sz="2400" b="1" smtClean="0">
                <a:latin typeface="宋体" charset="-122"/>
              </a:rPr>
              <a:t>种经验和模式。</a:t>
            </a:r>
            <a:r>
              <a:rPr lang="en-US" sz="2400" b="1" smtClean="0">
                <a:latin typeface="宋体" charset="-122"/>
                <a:ea typeface="宋体" charset="-122"/>
              </a:rPr>
              <a:t/>
            </a:r>
            <a:br>
              <a:rPr lang="en-US" sz="2400" b="1" smtClean="0">
                <a:latin typeface="宋体" charset="-122"/>
                <a:ea typeface="宋体" charset="-122"/>
              </a:rPr>
            </a:br>
            <a:r>
              <a:rPr lang="zh-CN" altLang="en-US" sz="2400" b="1" smtClean="0">
                <a:latin typeface="宋体" charset="-122"/>
              </a:rPr>
              <a:t>　　一是上海市“</a:t>
            </a:r>
            <a:r>
              <a:rPr lang="en-US" altLang="zh-CN" sz="2400" b="1" smtClean="0">
                <a:latin typeface="宋体" charset="-122"/>
              </a:rPr>
              <a:t>1+1+1</a:t>
            </a:r>
            <a:r>
              <a:rPr lang="zh-CN" altLang="en-US" sz="2400" b="1" smtClean="0">
                <a:latin typeface="宋体" charset="-122"/>
              </a:rPr>
              <a:t>”签约服务模式。即居民在选择社区卫生服务中心家庭医生签约的基础上，再选择一家区级医疗机构、一家市级医疗机构进行签约，形成“</a:t>
            </a:r>
            <a:r>
              <a:rPr lang="en-US" altLang="zh-CN" sz="2400" b="1" smtClean="0">
                <a:latin typeface="宋体" charset="-122"/>
              </a:rPr>
              <a:t>1+1+1</a:t>
            </a:r>
            <a:r>
              <a:rPr lang="zh-CN" altLang="en-US" sz="2400" b="1" smtClean="0">
                <a:latin typeface="宋体" charset="-122"/>
              </a:rPr>
              <a:t>”的签约组合。</a:t>
            </a:r>
            <a:r>
              <a:rPr lang="en-US" sz="2400" b="1" smtClean="0">
                <a:latin typeface="宋体" charset="-122"/>
                <a:ea typeface="宋体" charset="-122"/>
              </a:rPr>
              <a:t/>
            </a:r>
            <a:br>
              <a:rPr lang="en-US" sz="2400" b="1" smtClean="0">
                <a:latin typeface="宋体" charset="-122"/>
                <a:ea typeface="宋体" charset="-122"/>
              </a:rPr>
            </a:br>
            <a:r>
              <a:rPr lang="zh-CN" altLang="en-US" sz="2400" b="1" smtClean="0">
                <a:latin typeface="宋体" charset="-122"/>
              </a:rPr>
              <a:t>　　</a:t>
            </a:r>
            <a:endParaRPr lang="zh-CN" altLang="en-US" sz="18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457200" y="620713"/>
            <a:ext cx="8229600" cy="1143000"/>
          </a:xfrm>
        </p:spPr>
        <p:txBody>
          <a:bodyPr/>
          <a:lstStyle/>
          <a:p>
            <a:pPr algn="l">
              <a:lnSpc>
                <a:spcPct val="115000"/>
              </a:lnSpc>
            </a:pPr>
            <a:r>
              <a:rPr lang="zh-CN" altLang="en-US" sz="3200" b="1" dirty="0" smtClean="0">
                <a:solidFill>
                  <a:srgbClr val="FA1914"/>
                </a:solidFill>
              </a:rPr>
              <a:t>     关于研究需求</a:t>
            </a:r>
            <a:br>
              <a:rPr lang="zh-CN" altLang="en-US" sz="3200" b="1" dirty="0" smtClean="0">
                <a:solidFill>
                  <a:srgbClr val="FA1914"/>
                </a:solidFill>
              </a:rPr>
            </a:br>
            <a:r>
              <a:rPr lang="zh-CN" altLang="en-US" sz="3200" b="1" dirty="0" smtClean="0">
                <a:solidFill>
                  <a:srgbClr val="0070C0"/>
                </a:solidFill>
              </a:rPr>
              <a:t>    </a:t>
            </a:r>
            <a:r>
              <a:rPr lang="zh-CN" altLang="en-US" sz="2800" b="1" dirty="0" smtClean="0">
                <a:solidFill>
                  <a:srgbClr val="0070C0"/>
                </a:solidFill>
                <a:cs typeface="Times New Roman" pitchFamily="18" charset="0"/>
              </a:rPr>
              <a:t>分级诊疗和个人签约的相关模式：</a:t>
            </a:r>
          </a:p>
        </p:txBody>
      </p:sp>
      <p:sp>
        <p:nvSpPr>
          <p:cNvPr id="24578" name="Rectangle 3"/>
          <p:cNvSpPr>
            <a:spLocks noGrp="1"/>
          </p:cNvSpPr>
          <p:nvPr>
            <p:ph type="body" idx="1"/>
          </p:nvPr>
        </p:nvSpPr>
        <p:spPr>
          <a:xfrm>
            <a:off x="611188" y="1773238"/>
            <a:ext cx="7632700" cy="5084762"/>
          </a:xfrm>
        </p:spPr>
        <p:txBody>
          <a:bodyPr/>
          <a:lstStyle/>
          <a:p>
            <a:pPr eaLnBrk="1" hangingPunct="1">
              <a:lnSpc>
                <a:spcPct val="120000"/>
              </a:lnSpc>
              <a:buFont typeface="Arial" charset="0"/>
              <a:buNone/>
            </a:pPr>
            <a:r>
              <a:rPr lang="zh-CN" altLang="en-US" sz="1800" b="1" smtClean="0">
                <a:latin typeface="宋体" charset="-122"/>
              </a:rPr>
              <a:t>        </a:t>
            </a:r>
            <a:r>
              <a:rPr lang="zh-CN" altLang="en-US" sz="2400" b="1" smtClean="0">
                <a:latin typeface="宋体" charset="-122"/>
              </a:rPr>
              <a:t>二是江苏盐城大丰区“基础包</a:t>
            </a:r>
            <a:r>
              <a:rPr lang="en-US" altLang="zh-CN" sz="2400" b="1" smtClean="0">
                <a:latin typeface="宋体" charset="-122"/>
              </a:rPr>
              <a:t>+</a:t>
            </a:r>
            <a:r>
              <a:rPr lang="zh-CN" altLang="en-US" sz="2400" b="1" smtClean="0">
                <a:latin typeface="宋体" charset="-122"/>
              </a:rPr>
              <a:t>个性包”签约服务模式。为签约居民提供包括基本公共卫生和基本医疗服务在内的免费基础性服务，针对老年人、儿童、慢性病患者等提供个性化服务，形成“梯度结构、种类合理、特色明显、内容丰富”的服务包。</a:t>
            </a:r>
            <a:r>
              <a:rPr lang="en-US" sz="2400" b="1" smtClean="0">
                <a:latin typeface="宋体" charset="-122"/>
                <a:ea typeface="宋体" charset="-122"/>
              </a:rPr>
              <a:t/>
            </a:r>
            <a:br>
              <a:rPr lang="en-US" sz="2400" b="1" smtClean="0">
                <a:latin typeface="宋体" charset="-122"/>
                <a:ea typeface="宋体" charset="-122"/>
              </a:rPr>
            </a:br>
            <a:r>
              <a:rPr lang="en-US" altLang="zh-CN" sz="2400" b="1" smtClean="0">
                <a:latin typeface="宋体" charset="-122"/>
              </a:rPr>
              <a:t> </a:t>
            </a:r>
            <a:r>
              <a:rPr lang="zh-CN" altLang="en-US" sz="2400" b="1" smtClean="0">
                <a:latin typeface="宋体" charset="-122"/>
              </a:rPr>
              <a:t>　 三是浙江省杭州市“医养护一体化”签约服务模式。卫生与财政、医保、价格、人事薪酬等政策联动，出台系列激励机制，保障家庭医生向签约居民提供“医养护一体化”服务。</a:t>
            </a:r>
            <a:r>
              <a:rPr lang="en-US" sz="2400" b="1" smtClean="0">
                <a:latin typeface="宋体" charset="-122"/>
                <a:ea typeface="宋体" charset="-122"/>
              </a:rPr>
              <a:t/>
            </a:r>
            <a:br>
              <a:rPr lang="en-US" sz="2400" b="1" smtClean="0">
                <a:latin typeface="宋体" charset="-122"/>
                <a:ea typeface="宋体" charset="-122"/>
              </a:rPr>
            </a:br>
            <a:r>
              <a:rPr lang="en-US" altLang="zh-CN" sz="2400" b="1" smtClean="0">
                <a:latin typeface="宋体" charset="-122"/>
              </a:rPr>
              <a:t>  </a:t>
            </a:r>
            <a:endParaRPr lang="zh-CN" altLang="en-US" sz="2400" b="1" smtClean="0">
              <a:latin typeface="宋体"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457200" y="620713"/>
            <a:ext cx="8229600" cy="1143000"/>
          </a:xfrm>
        </p:spPr>
        <p:txBody>
          <a:bodyPr/>
          <a:lstStyle/>
          <a:p>
            <a:pPr algn="l"/>
            <a:r>
              <a:rPr lang="zh-CN" altLang="en-US" sz="3200" b="1" dirty="0" smtClean="0">
                <a:solidFill>
                  <a:srgbClr val="FA1914"/>
                </a:solidFill>
              </a:rPr>
              <a:t>     关于研究需求</a:t>
            </a:r>
            <a:br>
              <a:rPr lang="zh-CN" altLang="en-US" sz="3200" b="1" dirty="0" smtClean="0">
                <a:solidFill>
                  <a:srgbClr val="FA1914"/>
                </a:solidFill>
              </a:rPr>
            </a:br>
            <a:r>
              <a:rPr lang="zh-CN" altLang="en-US" sz="3200" b="1" dirty="0" smtClean="0">
                <a:solidFill>
                  <a:srgbClr val="FA1914"/>
                </a:solidFill>
              </a:rPr>
              <a:t>    </a:t>
            </a:r>
            <a:r>
              <a:rPr lang="zh-CN" altLang="en-US" sz="2800" b="1" dirty="0" smtClean="0">
                <a:solidFill>
                  <a:srgbClr val="0070C0"/>
                </a:solidFill>
                <a:cs typeface="Times New Roman" pitchFamily="18" charset="0"/>
              </a:rPr>
              <a:t>分级诊疗和个人签约的相关模式：</a:t>
            </a:r>
          </a:p>
        </p:txBody>
      </p:sp>
      <p:sp>
        <p:nvSpPr>
          <p:cNvPr id="25602" name="Rectangle 3"/>
          <p:cNvSpPr>
            <a:spLocks noGrp="1"/>
          </p:cNvSpPr>
          <p:nvPr>
            <p:ph type="body" idx="1"/>
          </p:nvPr>
        </p:nvSpPr>
        <p:spPr>
          <a:xfrm>
            <a:off x="457200" y="1782763"/>
            <a:ext cx="7931150" cy="4525962"/>
          </a:xfrm>
        </p:spPr>
        <p:txBody>
          <a:bodyPr/>
          <a:lstStyle/>
          <a:p>
            <a:pPr>
              <a:lnSpc>
                <a:spcPct val="120000"/>
              </a:lnSpc>
              <a:buFont typeface="Arial" charset="0"/>
              <a:buNone/>
            </a:pPr>
            <a:r>
              <a:rPr lang="zh-CN" altLang="en-US" sz="2400" smtClean="0"/>
              <a:t>              </a:t>
            </a:r>
            <a:r>
              <a:rPr lang="zh-CN" altLang="en-US" sz="2400" b="1" smtClean="0"/>
              <a:t>四是福建省厦门市“三师共管”签约服务模式。以慢病为突破口，以老年人为重点，由基层家庭医师、健康管理师和大医院专科医师共同组成“三师共管”团队，为居民提供签约服务。</a:t>
            </a:r>
            <a:r>
              <a:rPr lang="en-US" sz="2400" b="1" smtClean="0">
                <a:ea typeface="宋体" charset="-122"/>
              </a:rPr>
              <a:t/>
            </a:r>
            <a:br>
              <a:rPr lang="en-US" sz="2400" b="1" smtClean="0">
                <a:ea typeface="宋体" charset="-122"/>
              </a:rPr>
            </a:br>
            <a:r>
              <a:rPr lang="zh-CN" altLang="en-US" sz="2400" b="1" smtClean="0"/>
              <a:t>　　五是安徽省定远等县“按人头总额预付”签约服务模式。组建县乡村三级医疗共同体，通过城乡居民医保资金按人头总额预付，建立责任共担、利益共享的分配激励机制，实现患者下沉基层，乡村医生收入与签约数量、质量和效果挂钩。</a:t>
            </a:r>
            <a:r>
              <a:rPr lang="en-US" sz="2400" b="1" smtClean="0">
                <a:ea typeface="宋体" charset="-122"/>
              </a:rPr>
              <a:t/>
            </a:r>
            <a:br>
              <a:rPr lang="en-US" sz="2400" b="1" smtClean="0">
                <a:ea typeface="宋体" charset="-122"/>
              </a:rPr>
            </a:br>
            <a:endParaRPr lang="zh-CN" altLang="en-US" sz="2400" b="1"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663575" y="846138"/>
            <a:ext cx="8229600" cy="1143000"/>
          </a:xfrm>
        </p:spPr>
        <p:txBody>
          <a:bodyPr/>
          <a:lstStyle/>
          <a:p>
            <a:pPr algn="l">
              <a:lnSpc>
                <a:spcPct val="110000"/>
              </a:lnSpc>
            </a:pPr>
            <a:r>
              <a:rPr lang="zh-CN" altLang="en-US" sz="3200" b="1" dirty="0" smtClean="0">
                <a:solidFill>
                  <a:srgbClr val="FA1914"/>
                </a:solidFill>
              </a:rPr>
              <a:t>    关于提升素质</a:t>
            </a:r>
            <a:br>
              <a:rPr lang="zh-CN" altLang="en-US" sz="3200" b="1" dirty="0" smtClean="0">
                <a:solidFill>
                  <a:srgbClr val="FA1914"/>
                </a:solidFill>
              </a:rPr>
            </a:br>
            <a:r>
              <a:rPr lang="zh-CN" altLang="en-US" sz="3200" b="1" dirty="0" smtClean="0">
                <a:solidFill>
                  <a:srgbClr val="FA1914"/>
                </a:solidFill>
              </a:rPr>
              <a:t>    </a:t>
            </a:r>
            <a:r>
              <a:rPr lang="zh-CN" altLang="en-US" sz="2800" b="1" dirty="0" smtClean="0">
                <a:solidFill>
                  <a:srgbClr val="0070C0"/>
                </a:solidFill>
              </a:rPr>
              <a:t>推行分级诊疗和签约服务存在的主要问题</a:t>
            </a:r>
          </a:p>
        </p:txBody>
      </p:sp>
      <p:sp>
        <p:nvSpPr>
          <p:cNvPr id="26626" name="Rectangle 3"/>
          <p:cNvSpPr>
            <a:spLocks noGrp="1"/>
          </p:cNvSpPr>
          <p:nvPr>
            <p:ph type="body" idx="1"/>
          </p:nvPr>
        </p:nvSpPr>
        <p:spPr>
          <a:xfrm>
            <a:off x="828675" y="2205038"/>
            <a:ext cx="7775575" cy="5040312"/>
          </a:xfrm>
        </p:spPr>
        <p:txBody>
          <a:bodyPr/>
          <a:lstStyle/>
          <a:p>
            <a:pPr>
              <a:lnSpc>
                <a:spcPct val="120000"/>
              </a:lnSpc>
              <a:spcBef>
                <a:spcPct val="15000"/>
              </a:spcBef>
              <a:buFont typeface="Arial" charset="0"/>
              <a:buNone/>
            </a:pPr>
            <a:r>
              <a:rPr lang="zh-CN" altLang="en-US" b="1" dirty="0" smtClean="0">
                <a:sym typeface="+mn-ea"/>
              </a:rPr>
              <a:t>    </a:t>
            </a:r>
            <a:r>
              <a:rPr lang="zh-CN" altLang="en-US" sz="2800" b="1" dirty="0" smtClean="0">
                <a:sym typeface="+mn-ea"/>
              </a:rPr>
              <a:t>全科医生方面：</a:t>
            </a:r>
            <a:endParaRPr lang="zh-CN" altLang="en-US" sz="2800" dirty="0" smtClean="0">
              <a:solidFill>
                <a:srgbClr val="3B3838"/>
              </a:solidFill>
              <a:sym typeface="+mn-ea"/>
            </a:endParaRPr>
          </a:p>
          <a:p>
            <a:pPr>
              <a:lnSpc>
                <a:spcPct val="120000"/>
              </a:lnSpc>
              <a:spcBef>
                <a:spcPct val="15000"/>
              </a:spcBef>
              <a:buFont typeface="Arial" charset="0"/>
              <a:buNone/>
            </a:pPr>
            <a:r>
              <a:rPr lang="zh-CN" altLang="en-US" sz="2800" dirty="0" smtClean="0">
                <a:solidFill>
                  <a:srgbClr val="3B3838"/>
                </a:solidFill>
                <a:sym typeface="+mn-ea"/>
              </a:rPr>
              <a:t>              </a:t>
            </a:r>
            <a:r>
              <a:rPr lang="zh-CN" altLang="en-US" sz="2400" b="1" dirty="0" smtClean="0">
                <a:solidFill>
                  <a:srgbClr val="3B3838"/>
                </a:solidFill>
                <a:sym typeface="+mn-ea"/>
              </a:rPr>
              <a:t>数量总体不足、总体质量不高 </a:t>
            </a:r>
          </a:p>
          <a:p>
            <a:pPr>
              <a:lnSpc>
                <a:spcPct val="120000"/>
              </a:lnSpc>
              <a:spcBef>
                <a:spcPct val="15000"/>
              </a:spcBef>
              <a:buFont typeface="Arial" charset="0"/>
              <a:buNone/>
            </a:pPr>
            <a:r>
              <a:rPr lang="zh-CN" altLang="en-US" sz="2400" b="1" dirty="0" smtClean="0">
                <a:solidFill>
                  <a:srgbClr val="3B3838"/>
                </a:solidFill>
                <a:sym typeface="+mn-ea"/>
              </a:rPr>
              <a:t>                 队伍结构不优、区域分布不均</a:t>
            </a:r>
          </a:p>
          <a:p>
            <a:pPr>
              <a:lnSpc>
                <a:spcPct val="120000"/>
              </a:lnSpc>
              <a:spcBef>
                <a:spcPct val="15000"/>
              </a:spcBef>
              <a:buFont typeface="Arial" charset="0"/>
              <a:buNone/>
            </a:pPr>
            <a:r>
              <a:rPr lang="zh-CN" altLang="en-US" sz="2800" b="1" dirty="0" smtClean="0">
                <a:sym typeface="+mn-ea"/>
              </a:rPr>
              <a:t>     制度体系方面：</a:t>
            </a:r>
          </a:p>
          <a:p>
            <a:pPr>
              <a:lnSpc>
                <a:spcPct val="120000"/>
              </a:lnSpc>
              <a:spcBef>
                <a:spcPct val="15000"/>
              </a:spcBef>
              <a:buFont typeface="Arial" charset="0"/>
              <a:buNone/>
            </a:pPr>
            <a:r>
              <a:rPr lang="zh-CN" altLang="en-US" sz="2800" dirty="0" smtClean="0">
                <a:sym typeface="+mn-ea"/>
              </a:rPr>
              <a:t>              </a:t>
            </a:r>
            <a:r>
              <a:rPr lang="zh-CN" altLang="en-US" sz="2400" b="1" dirty="0" smtClean="0">
                <a:sym typeface="+mn-ea"/>
              </a:rPr>
              <a:t>培养体系有待完善、培养质量亟待提升</a:t>
            </a:r>
          </a:p>
          <a:p>
            <a:pPr>
              <a:lnSpc>
                <a:spcPct val="120000"/>
              </a:lnSpc>
              <a:spcBef>
                <a:spcPct val="15000"/>
              </a:spcBef>
              <a:buFont typeface="Arial" charset="0"/>
              <a:buNone/>
            </a:pPr>
            <a:r>
              <a:rPr lang="zh-CN" altLang="en-US" sz="2400" b="1" dirty="0" smtClean="0">
                <a:sym typeface="+mn-ea"/>
              </a:rPr>
              <a:t>                分级体系贵在落实、签约服务重在规范</a:t>
            </a:r>
          </a:p>
          <a:p>
            <a:pPr>
              <a:lnSpc>
                <a:spcPct val="120000"/>
              </a:lnSpc>
              <a:spcBef>
                <a:spcPct val="15000"/>
              </a:spcBef>
              <a:buFont typeface="Arial" charset="0"/>
              <a:buNone/>
            </a:pPr>
            <a:r>
              <a:rPr lang="zh-CN" altLang="en-US" sz="2800" b="1" dirty="0" smtClean="0">
                <a:sym typeface="+mn-ea"/>
              </a:rPr>
              <a:t>    </a:t>
            </a:r>
            <a:endParaRPr lang="zh-CN" altLang="en-US" sz="2800" dirty="0" smtClean="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66"/>
            <a:ext cx="8229600" cy="1143000"/>
          </a:xfrm>
        </p:spPr>
        <p:txBody>
          <a:bodyPr/>
          <a:lstStyle/>
          <a:p>
            <a:pPr algn="l"/>
            <a:r>
              <a:rPr lang="zh-CN" altLang="en-US" sz="3200" b="1" dirty="0" smtClean="0"/>
              <a:t>     引言</a:t>
            </a:r>
            <a:endParaRPr lang="zh-CN" altLang="en-US" sz="3200" b="1" dirty="0"/>
          </a:p>
        </p:txBody>
      </p:sp>
      <p:sp>
        <p:nvSpPr>
          <p:cNvPr id="3" name="内容占位符 2"/>
          <p:cNvSpPr>
            <a:spLocks noGrp="1"/>
          </p:cNvSpPr>
          <p:nvPr>
            <p:ph idx="1"/>
          </p:nvPr>
        </p:nvSpPr>
        <p:spPr>
          <a:xfrm>
            <a:off x="500034" y="1285860"/>
            <a:ext cx="7929618" cy="5072098"/>
          </a:xfrm>
        </p:spPr>
        <p:txBody>
          <a:bodyPr/>
          <a:lstStyle/>
          <a:p>
            <a:pPr>
              <a:lnSpc>
                <a:spcPct val="120000"/>
              </a:lnSpc>
              <a:buNone/>
            </a:pPr>
            <a:r>
              <a:rPr lang="zh-CN" altLang="en-US" sz="2400" dirty="0" smtClean="0"/>
              <a:t>     </a:t>
            </a:r>
            <a:r>
              <a:rPr lang="zh-CN" altLang="en-US" sz="2400" b="1" dirty="0" smtClean="0">
                <a:solidFill>
                  <a:srgbClr val="FF0000"/>
                </a:solidFill>
              </a:rPr>
              <a:t>实施健康中国战略</a:t>
            </a:r>
            <a:endParaRPr lang="en-US" altLang="zh-CN" sz="2400" b="1" dirty="0" smtClean="0">
              <a:solidFill>
                <a:srgbClr val="FF0000"/>
              </a:solidFill>
            </a:endParaRPr>
          </a:p>
          <a:p>
            <a:pPr>
              <a:lnSpc>
                <a:spcPct val="120000"/>
              </a:lnSpc>
              <a:buNone/>
            </a:pPr>
            <a:r>
              <a:rPr lang="en-US" altLang="zh-CN" sz="2400" b="1" dirty="0" smtClean="0"/>
              <a:t>              </a:t>
            </a:r>
            <a:r>
              <a:rPr lang="zh-CN" altLang="en-US" sz="2400" b="1" dirty="0" smtClean="0"/>
              <a:t>人民健康是民族昌盛和国家富强的重要标志。</a:t>
            </a:r>
            <a:endParaRPr lang="en-US" altLang="zh-CN" sz="2400" b="1" dirty="0" smtClean="0"/>
          </a:p>
          <a:p>
            <a:pPr>
              <a:lnSpc>
                <a:spcPct val="120000"/>
              </a:lnSpc>
              <a:buNone/>
            </a:pPr>
            <a:r>
              <a:rPr lang="en-US" altLang="zh-CN" sz="2400" b="1" dirty="0" smtClean="0"/>
              <a:t>              </a:t>
            </a:r>
            <a:r>
              <a:rPr lang="zh-CN" altLang="en-US" sz="2400" b="1" dirty="0" smtClean="0"/>
              <a:t>要完善国民健康政策，为人民群众提供全方位全周期健康服务。                       </a:t>
            </a:r>
            <a:endParaRPr lang="en-US" altLang="zh-CN" sz="2400" b="1" dirty="0" smtClean="0"/>
          </a:p>
          <a:p>
            <a:pPr>
              <a:lnSpc>
                <a:spcPct val="120000"/>
              </a:lnSpc>
              <a:buNone/>
            </a:pPr>
            <a:r>
              <a:rPr lang="en-US" altLang="zh-CN" sz="2400" b="1" dirty="0" smtClean="0"/>
              <a:t>              </a:t>
            </a:r>
            <a:r>
              <a:rPr lang="zh-CN" altLang="en-US" sz="2400" b="1" dirty="0" smtClean="0"/>
              <a:t>加强基层医疗卫生服务体系和全科医生队伍建设。</a:t>
            </a:r>
            <a:endParaRPr lang="en-US" altLang="zh-CN" sz="2400" b="1" dirty="0" smtClean="0"/>
          </a:p>
          <a:p>
            <a:pPr>
              <a:lnSpc>
                <a:spcPct val="120000"/>
              </a:lnSpc>
              <a:buNone/>
            </a:pPr>
            <a:r>
              <a:rPr lang="en-US" altLang="zh-CN" sz="2400" b="1" dirty="0" smtClean="0"/>
              <a:t>             </a:t>
            </a:r>
            <a:r>
              <a:rPr lang="zh-CN" altLang="en-US" sz="2400" b="1" dirty="0" smtClean="0"/>
              <a:t>支持社会办医，发展健康产业。</a:t>
            </a:r>
            <a:endParaRPr lang="en-US" altLang="zh-CN" sz="2400" b="1" dirty="0" smtClean="0"/>
          </a:p>
          <a:p>
            <a:pPr>
              <a:lnSpc>
                <a:spcPct val="120000"/>
              </a:lnSpc>
              <a:buNone/>
            </a:pPr>
            <a:r>
              <a:rPr lang="en-US" altLang="zh-CN" sz="2400" b="1" dirty="0" smtClean="0"/>
              <a:t>             </a:t>
            </a:r>
            <a:r>
              <a:rPr lang="zh-CN" altLang="en-US" sz="2400" b="1" dirty="0" smtClean="0"/>
              <a:t>积极应对人口老龄化，构建养老、孝老、敬老政策体系和社会环境，推进医养结合，加快老龄事业和产业发展。</a:t>
            </a:r>
            <a:endParaRPr lang="en-US" altLang="zh-CN" sz="2400" b="1" dirty="0" smtClean="0"/>
          </a:p>
          <a:p>
            <a:pPr>
              <a:lnSpc>
                <a:spcPct val="120000"/>
              </a:lnSpc>
              <a:buNone/>
            </a:pPr>
            <a:r>
              <a:rPr lang="en-US" altLang="zh-CN" sz="2200" b="1" dirty="0" smtClean="0"/>
              <a:t>                                                          —— </a:t>
            </a:r>
            <a:r>
              <a:rPr lang="zh-CN" altLang="en-US" sz="2200" b="1" dirty="0" smtClean="0"/>
              <a:t>摘自党的十九大报告</a:t>
            </a:r>
            <a:endParaRPr lang="en-US" altLang="zh-CN" sz="2200" b="1" dirty="0" smtClean="0"/>
          </a:p>
          <a:p>
            <a:pPr>
              <a:lnSpc>
                <a:spcPct val="120000"/>
              </a:lnSpc>
              <a:buNone/>
            </a:pPr>
            <a:r>
              <a:rPr lang="zh-CN" altLang="en-US" sz="2000" b="1" dirty="0" smtClean="0"/>
              <a:t> </a:t>
            </a:r>
            <a:endParaRPr lang="zh-CN" altLang="en-US"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457200" y="917575"/>
            <a:ext cx="8229600" cy="1143000"/>
          </a:xfrm>
        </p:spPr>
        <p:txBody>
          <a:bodyPr/>
          <a:lstStyle/>
          <a:p>
            <a:pPr algn="l">
              <a:lnSpc>
                <a:spcPct val="115000"/>
              </a:lnSpc>
            </a:pPr>
            <a:r>
              <a:rPr lang="zh-CN" altLang="en-US" sz="3200" b="1" dirty="0" smtClean="0">
                <a:solidFill>
                  <a:srgbClr val="FA1914"/>
                </a:solidFill>
              </a:rPr>
              <a:t>     关于提升素质</a:t>
            </a:r>
            <a:br>
              <a:rPr lang="zh-CN" altLang="en-US" sz="3200" b="1" dirty="0" smtClean="0">
                <a:solidFill>
                  <a:srgbClr val="FA1914"/>
                </a:solidFill>
              </a:rPr>
            </a:br>
            <a:r>
              <a:rPr lang="zh-CN" altLang="en-US" sz="3200" b="1" dirty="0" smtClean="0">
                <a:solidFill>
                  <a:srgbClr val="0070C0"/>
                </a:solidFill>
              </a:rPr>
              <a:t>     </a:t>
            </a:r>
            <a:r>
              <a:rPr lang="zh-CN" altLang="en-US" sz="2800" b="1" dirty="0" smtClean="0">
                <a:solidFill>
                  <a:srgbClr val="0070C0"/>
                </a:solidFill>
              </a:rPr>
              <a:t>推行分级诊疗和签约服务存在的主要问题</a:t>
            </a:r>
          </a:p>
        </p:txBody>
      </p:sp>
      <p:sp>
        <p:nvSpPr>
          <p:cNvPr id="27650" name="Rectangle 3"/>
          <p:cNvSpPr>
            <a:spLocks noGrp="1"/>
          </p:cNvSpPr>
          <p:nvPr>
            <p:ph type="body" idx="1"/>
          </p:nvPr>
        </p:nvSpPr>
        <p:spPr>
          <a:xfrm>
            <a:off x="950913" y="2216150"/>
            <a:ext cx="8229600" cy="4525963"/>
          </a:xfrm>
        </p:spPr>
        <p:txBody>
          <a:bodyPr/>
          <a:lstStyle/>
          <a:p>
            <a:pPr>
              <a:lnSpc>
                <a:spcPct val="120000"/>
              </a:lnSpc>
              <a:spcBef>
                <a:spcPct val="15000"/>
              </a:spcBef>
              <a:buFont typeface="Arial" charset="0"/>
              <a:buNone/>
            </a:pPr>
            <a:r>
              <a:rPr lang="zh-CN" altLang="en-US" sz="2800" b="1" dirty="0" smtClean="0">
                <a:sym typeface="+mn-ea"/>
              </a:rPr>
              <a:t>政策措施方面：</a:t>
            </a:r>
          </a:p>
          <a:p>
            <a:pPr>
              <a:lnSpc>
                <a:spcPct val="120000"/>
              </a:lnSpc>
              <a:spcBef>
                <a:spcPct val="15000"/>
              </a:spcBef>
              <a:buFont typeface="Arial" charset="0"/>
              <a:buNone/>
            </a:pPr>
            <a:r>
              <a:rPr lang="zh-CN" altLang="en-US" sz="2400" b="1" dirty="0" smtClean="0">
                <a:sym typeface="+mn-ea"/>
              </a:rPr>
              <a:t>           配套政策有待完善、市场机制有待发挥</a:t>
            </a:r>
          </a:p>
          <a:p>
            <a:pPr>
              <a:lnSpc>
                <a:spcPct val="120000"/>
              </a:lnSpc>
              <a:spcBef>
                <a:spcPct val="15000"/>
              </a:spcBef>
              <a:buFont typeface="Arial" charset="0"/>
              <a:buNone/>
            </a:pPr>
            <a:r>
              <a:rPr lang="zh-CN" altLang="en-US" sz="2400" b="1" dirty="0" smtClean="0">
                <a:sym typeface="+mn-ea"/>
              </a:rPr>
              <a:t>           执业空间有待拓展、职业引力有待提高</a:t>
            </a:r>
          </a:p>
          <a:p>
            <a:pPr>
              <a:lnSpc>
                <a:spcPct val="120000"/>
              </a:lnSpc>
              <a:spcBef>
                <a:spcPct val="15000"/>
              </a:spcBef>
              <a:buFont typeface="Arial" charset="0"/>
              <a:buNone/>
            </a:pPr>
            <a:r>
              <a:rPr lang="zh-CN" altLang="en-US" sz="2800" b="1" dirty="0" smtClean="0"/>
              <a:t>社会患者方面：</a:t>
            </a:r>
          </a:p>
          <a:p>
            <a:pPr>
              <a:buFont typeface="Arial" charset="0"/>
              <a:buNone/>
            </a:pPr>
            <a:r>
              <a:rPr lang="zh-CN" altLang="en-US" sz="2800" dirty="0" smtClean="0"/>
              <a:t>         </a:t>
            </a:r>
            <a:r>
              <a:rPr lang="zh-CN" altLang="en-US" sz="2400" b="1" dirty="0" smtClean="0"/>
              <a:t>宣传引导</a:t>
            </a:r>
            <a:r>
              <a:rPr lang="zh-CN" altLang="en-US" sz="2400" b="1" dirty="0" smtClean="0">
                <a:sym typeface="+mn-ea"/>
              </a:rPr>
              <a:t>亟需</a:t>
            </a:r>
            <a:r>
              <a:rPr lang="zh-CN" altLang="en-US" sz="2400" b="1" dirty="0" smtClean="0"/>
              <a:t>加强、社会共识</a:t>
            </a:r>
            <a:r>
              <a:rPr lang="zh-CN" altLang="en-US" sz="2400" b="1" dirty="0" smtClean="0">
                <a:sym typeface="+mn-ea"/>
              </a:rPr>
              <a:t>亟待</a:t>
            </a:r>
            <a:r>
              <a:rPr lang="zh-CN" altLang="en-US" sz="2400" b="1" dirty="0" smtClean="0"/>
              <a:t>形成</a:t>
            </a:r>
          </a:p>
          <a:p>
            <a:pPr>
              <a:buFont typeface="Arial" charset="0"/>
              <a:buNone/>
            </a:pPr>
            <a:r>
              <a:rPr lang="zh-CN" altLang="en-US" sz="2400" b="1" dirty="0" smtClean="0"/>
              <a:t>           就医习惯</a:t>
            </a:r>
            <a:r>
              <a:rPr lang="zh-CN" altLang="en-US" sz="2400" b="1" dirty="0" smtClean="0">
                <a:sym typeface="+mn-ea"/>
              </a:rPr>
              <a:t>亟需</a:t>
            </a:r>
            <a:r>
              <a:rPr lang="zh-CN" altLang="en-US" sz="2400" b="1" dirty="0" smtClean="0"/>
              <a:t>调整、医保观念</a:t>
            </a:r>
            <a:r>
              <a:rPr lang="zh-CN" altLang="en-US" sz="2400" b="1" dirty="0" smtClean="0">
                <a:sym typeface="+mn-ea"/>
              </a:rPr>
              <a:t>亟待</a:t>
            </a:r>
            <a:r>
              <a:rPr lang="zh-CN" altLang="en-US" sz="2400" b="1" dirty="0" smtClean="0"/>
              <a:t>更新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标题 1"/>
          <p:cNvPicPr>
            <a:picLocks noGrp="1" noChangeArrowheads="1"/>
          </p:cNvPicPr>
          <p:nvPr>
            <p:ph type="title" idx="4294967295"/>
          </p:nvPr>
        </p:nvPicPr>
        <p:blipFill>
          <a:blip r:embed="rId2"/>
          <a:srcRect/>
          <a:stretch>
            <a:fillRect/>
          </a:stretch>
        </p:blipFill>
        <p:spPr>
          <a:xfrm>
            <a:off x="884238" y="165100"/>
            <a:ext cx="7339012" cy="1335088"/>
          </a:xfrm>
        </p:spPr>
      </p:pic>
      <p:sp>
        <p:nvSpPr>
          <p:cNvPr id="6" name="Rectangle 5"/>
          <p:cNvSpPr/>
          <p:nvPr/>
        </p:nvSpPr>
        <p:spPr>
          <a:xfrm>
            <a:off x="361950" y="1416050"/>
            <a:ext cx="2621280" cy="3025775"/>
          </a:xfrm>
          <a:prstGeom prst="rect">
            <a:avLst/>
          </a:prstGeom>
          <a:noFill/>
          <a:ln w="12700">
            <a:solidFill>
              <a:schemeClr val="bg1">
                <a:lumMod val="85000"/>
              </a:schemeClr>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a typeface="微软雅黑" panose="020B0503020204020204" pitchFamily="34" charset="-122"/>
              <a:sym typeface="Calibri" panose="020F0502020204030204" charset="0"/>
            </a:endParaRPr>
          </a:p>
        </p:txBody>
      </p:sp>
      <p:sp>
        <p:nvSpPr>
          <p:cNvPr id="10" name="Rectangle 9"/>
          <p:cNvSpPr/>
          <p:nvPr/>
        </p:nvSpPr>
        <p:spPr>
          <a:xfrm>
            <a:off x="361950" y="2376488"/>
            <a:ext cx="2620963" cy="544512"/>
          </a:xfrm>
          <a:prstGeom prst="rect">
            <a:avLst/>
          </a:prstGeom>
          <a:gradFill>
            <a:gsLst>
              <a:gs pos="0">
                <a:srgbClr val="012D86"/>
              </a:gs>
              <a:gs pos="100000">
                <a:srgbClr val="0E2557"/>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a typeface="微软雅黑" panose="020B0503020204020204" pitchFamily="34" charset="-122"/>
              <a:sym typeface="Calibri" panose="020F0502020204030204" charset="0"/>
            </a:endParaRPr>
          </a:p>
        </p:txBody>
      </p:sp>
      <p:sp>
        <p:nvSpPr>
          <p:cNvPr id="28676" name="TextBox 13"/>
          <p:cNvSpPr txBox="1">
            <a:spLocks noChangeArrowheads="1"/>
          </p:cNvSpPr>
          <p:nvPr/>
        </p:nvSpPr>
        <p:spPr bwMode="auto">
          <a:xfrm>
            <a:off x="525463" y="1550988"/>
            <a:ext cx="2308225" cy="584200"/>
          </a:xfrm>
          <a:prstGeom prst="rect">
            <a:avLst/>
          </a:prstGeom>
          <a:noFill/>
          <a:ln w="9525">
            <a:noFill/>
            <a:miter lim="800000"/>
            <a:headEnd/>
            <a:tailEnd/>
          </a:ln>
        </p:spPr>
        <p:txBody>
          <a:bodyPr>
            <a:spAutoFit/>
          </a:bodyPr>
          <a:lstStyle/>
          <a:p>
            <a:pPr algn="ctr"/>
            <a:r>
              <a:rPr lang="en-US" altLang="zh-CN" sz="3200" b="1">
                <a:solidFill>
                  <a:srgbClr val="44546A"/>
                </a:solidFill>
                <a:latin typeface="微软雅黑" pitchFamily="34" charset="-122"/>
                <a:ea typeface="微软雅黑" pitchFamily="34" charset="-122"/>
                <a:sym typeface="Calibri" pitchFamily="34" charset="0"/>
              </a:rPr>
              <a:t>2016</a:t>
            </a:r>
            <a:r>
              <a:rPr lang="zh-CN" altLang="en-US" sz="3200" b="1">
                <a:solidFill>
                  <a:srgbClr val="44546A"/>
                </a:solidFill>
                <a:latin typeface="微软雅黑" pitchFamily="34" charset="-122"/>
                <a:ea typeface="微软雅黑" pitchFamily="34" charset="-122"/>
                <a:sym typeface="Calibri" pitchFamily="34" charset="0"/>
              </a:rPr>
              <a:t>年底</a:t>
            </a:r>
          </a:p>
        </p:txBody>
      </p:sp>
      <p:sp>
        <p:nvSpPr>
          <p:cNvPr id="28677" name="TextBox 35"/>
          <p:cNvSpPr txBox="1">
            <a:spLocks noChangeArrowheads="1"/>
          </p:cNvSpPr>
          <p:nvPr/>
        </p:nvSpPr>
        <p:spPr bwMode="auto">
          <a:xfrm>
            <a:off x="3492500" y="2928938"/>
            <a:ext cx="2360613" cy="1273175"/>
          </a:xfrm>
          <a:prstGeom prst="rect">
            <a:avLst/>
          </a:prstGeom>
          <a:noFill/>
          <a:ln w="9525">
            <a:noFill/>
            <a:miter lim="800000"/>
            <a:headEnd/>
            <a:tailEnd/>
          </a:ln>
        </p:spPr>
        <p:txBody>
          <a:bodyPr>
            <a:spAutoFit/>
          </a:bodyPr>
          <a:lstStyle/>
          <a:p>
            <a:pPr>
              <a:lnSpc>
                <a:spcPct val="160000"/>
              </a:lnSpc>
            </a:pPr>
            <a:r>
              <a:rPr lang="en-US" sz="1600">
                <a:solidFill>
                  <a:srgbClr val="44546A"/>
                </a:solidFill>
                <a:latin typeface="Calibri" pitchFamily="34" charset="0"/>
                <a:ea typeface="微软雅黑" pitchFamily="34" charset="-122"/>
                <a:sym typeface="Calibri" pitchFamily="34" charset="0"/>
              </a:rPr>
              <a:t>需</a:t>
            </a:r>
            <a:r>
              <a:rPr lang="zh-CN" altLang="en-US" sz="1600">
                <a:solidFill>
                  <a:srgbClr val="44546A"/>
                </a:solidFill>
                <a:latin typeface="Calibri" pitchFamily="34" charset="0"/>
                <a:ea typeface="微软雅黑" pitchFamily="34" charset="-122"/>
                <a:sym typeface="Calibri" pitchFamily="34" charset="0"/>
              </a:rPr>
              <a:t>求量：</a:t>
            </a:r>
            <a:r>
              <a:rPr lang="en-US" altLang="zh-CN" sz="1600">
                <a:solidFill>
                  <a:srgbClr val="44546A"/>
                </a:solidFill>
                <a:latin typeface="Calibri" pitchFamily="34" charset="0"/>
                <a:ea typeface="微软雅黑" pitchFamily="34" charset="-122"/>
                <a:sym typeface="Calibri" pitchFamily="34" charset="0"/>
              </a:rPr>
              <a:t>28-42</a:t>
            </a:r>
            <a:r>
              <a:rPr lang="en-US" sz="1600">
                <a:solidFill>
                  <a:srgbClr val="44546A"/>
                </a:solidFill>
                <a:latin typeface="Calibri" pitchFamily="34" charset="0"/>
                <a:ea typeface="微软雅黑" pitchFamily="34" charset="-122"/>
                <a:sym typeface="Calibri" pitchFamily="34" charset="0"/>
              </a:rPr>
              <a:t>万</a:t>
            </a:r>
            <a:r>
              <a:rPr lang="zh-CN" altLang="en-US" sz="1600">
                <a:solidFill>
                  <a:srgbClr val="44546A"/>
                </a:solidFill>
                <a:latin typeface="Calibri" pitchFamily="34" charset="0"/>
                <a:ea typeface="微软雅黑" pitchFamily="34" charset="-122"/>
                <a:sym typeface="Calibri" pitchFamily="34" charset="0"/>
              </a:rPr>
              <a:t>人</a:t>
            </a:r>
          </a:p>
          <a:p>
            <a:pPr>
              <a:lnSpc>
                <a:spcPct val="160000"/>
              </a:lnSpc>
            </a:pPr>
            <a:r>
              <a:rPr lang="zh-CN" altLang="en-US" sz="1600">
                <a:solidFill>
                  <a:srgbClr val="44546A"/>
                </a:solidFill>
                <a:latin typeface="Calibri" pitchFamily="34" charset="0"/>
                <a:ea typeface="微软雅黑" pitchFamily="34" charset="-122"/>
                <a:sym typeface="Calibri" pitchFamily="34" charset="0"/>
              </a:rPr>
              <a:t>缺口量：  </a:t>
            </a:r>
            <a:r>
              <a:rPr lang="en-US" altLang="zh-CN" sz="1600">
                <a:solidFill>
                  <a:srgbClr val="44546A"/>
                </a:solidFill>
                <a:latin typeface="Calibri" pitchFamily="34" charset="0"/>
                <a:ea typeface="微软雅黑" pitchFamily="34" charset="-122"/>
                <a:sym typeface="Calibri" pitchFamily="34" charset="0"/>
              </a:rPr>
              <a:t>7-21</a:t>
            </a:r>
            <a:r>
              <a:rPr lang="zh-CN" altLang="en-US" sz="1600">
                <a:solidFill>
                  <a:srgbClr val="44546A"/>
                </a:solidFill>
                <a:latin typeface="Calibri" pitchFamily="34" charset="0"/>
                <a:ea typeface="微软雅黑" pitchFamily="34" charset="-122"/>
                <a:sym typeface="Calibri" pitchFamily="34" charset="0"/>
              </a:rPr>
              <a:t>万人</a:t>
            </a:r>
          </a:p>
          <a:p>
            <a:pPr>
              <a:lnSpc>
                <a:spcPct val="160000"/>
              </a:lnSpc>
            </a:pPr>
            <a:r>
              <a:rPr lang="zh-CN" altLang="en-US" sz="1600">
                <a:solidFill>
                  <a:srgbClr val="44546A"/>
                </a:solidFill>
                <a:latin typeface="Calibri" pitchFamily="34" charset="0"/>
                <a:ea typeface="微软雅黑" pitchFamily="34" charset="-122"/>
                <a:sym typeface="Calibri" pitchFamily="34" charset="0"/>
              </a:rPr>
              <a:t>培养量：  </a:t>
            </a:r>
            <a:r>
              <a:rPr lang="en-US" altLang="zh-CN" sz="1600">
                <a:solidFill>
                  <a:srgbClr val="44546A"/>
                </a:solidFill>
                <a:latin typeface="Calibri" pitchFamily="34" charset="0"/>
                <a:ea typeface="微软雅黑" pitchFamily="34" charset="-122"/>
                <a:sym typeface="Calibri" pitchFamily="34" charset="0"/>
              </a:rPr>
              <a:t>2 - 5</a:t>
            </a:r>
            <a:r>
              <a:rPr lang="zh-CN" altLang="en-US" sz="1600">
                <a:solidFill>
                  <a:srgbClr val="44546A"/>
                </a:solidFill>
                <a:latin typeface="Calibri" pitchFamily="34" charset="0"/>
                <a:ea typeface="微软雅黑" pitchFamily="34" charset="-122"/>
                <a:sym typeface="Calibri" pitchFamily="34" charset="0"/>
              </a:rPr>
              <a:t>万人</a:t>
            </a:r>
            <a:r>
              <a:rPr lang="en-US" altLang="zh-CN" sz="1600">
                <a:solidFill>
                  <a:srgbClr val="44546A"/>
                </a:solidFill>
                <a:latin typeface="Calibri" pitchFamily="34" charset="0"/>
                <a:ea typeface="微软雅黑" pitchFamily="34" charset="-122"/>
                <a:sym typeface="Calibri" pitchFamily="34" charset="0"/>
              </a:rPr>
              <a:t>/</a:t>
            </a:r>
            <a:r>
              <a:rPr lang="zh-CN" altLang="en-US" sz="1600">
                <a:solidFill>
                  <a:srgbClr val="44546A"/>
                </a:solidFill>
                <a:latin typeface="Calibri" pitchFamily="34" charset="0"/>
                <a:ea typeface="微软雅黑" pitchFamily="34" charset="-122"/>
                <a:sym typeface="Calibri" pitchFamily="34" charset="0"/>
              </a:rPr>
              <a:t>年</a:t>
            </a:r>
          </a:p>
        </p:txBody>
      </p:sp>
      <p:sp>
        <p:nvSpPr>
          <p:cNvPr id="55" name="Rectangle 5"/>
          <p:cNvSpPr/>
          <p:nvPr/>
        </p:nvSpPr>
        <p:spPr>
          <a:xfrm>
            <a:off x="3260725" y="1416050"/>
            <a:ext cx="2622550" cy="302577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a typeface="微软雅黑" panose="020B0503020204020204" pitchFamily="34" charset="-122"/>
              <a:sym typeface="Calibri" panose="020F0502020204030204" charset="0"/>
            </a:endParaRPr>
          </a:p>
        </p:txBody>
      </p:sp>
      <p:sp>
        <p:nvSpPr>
          <p:cNvPr id="56" name="Rectangle 9"/>
          <p:cNvSpPr/>
          <p:nvPr/>
        </p:nvSpPr>
        <p:spPr>
          <a:xfrm>
            <a:off x="3260725" y="2376488"/>
            <a:ext cx="2622550" cy="517525"/>
          </a:xfrm>
          <a:prstGeom prst="rect">
            <a:avLst/>
          </a:prstGeom>
          <a:gradFill>
            <a:gsLst>
              <a:gs pos="0">
                <a:srgbClr val="012D86"/>
              </a:gs>
              <a:gs pos="100000">
                <a:srgbClr val="0E2557"/>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a typeface="微软雅黑" panose="020B0503020204020204" pitchFamily="34" charset="-122"/>
              <a:sym typeface="Calibri" panose="020F0502020204030204" charset="0"/>
            </a:endParaRPr>
          </a:p>
        </p:txBody>
      </p:sp>
      <p:sp>
        <p:nvSpPr>
          <p:cNvPr id="28680" name="TextBox 13"/>
          <p:cNvSpPr txBox="1">
            <a:spLocks noChangeArrowheads="1"/>
          </p:cNvSpPr>
          <p:nvPr/>
        </p:nvSpPr>
        <p:spPr bwMode="auto">
          <a:xfrm>
            <a:off x="3425825" y="1550988"/>
            <a:ext cx="2308225" cy="584200"/>
          </a:xfrm>
          <a:prstGeom prst="rect">
            <a:avLst/>
          </a:prstGeom>
          <a:noFill/>
          <a:ln w="9525">
            <a:noFill/>
            <a:miter lim="800000"/>
            <a:headEnd/>
            <a:tailEnd/>
          </a:ln>
        </p:spPr>
        <p:txBody>
          <a:bodyPr>
            <a:spAutoFit/>
          </a:bodyPr>
          <a:lstStyle/>
          <a:p>
            <a:pPr algn="ctr"/>
            <a:r>
              <a:rPr lang="en-US" altLang="zh-CN" sz="3200" b="1">
                <a:solidFill>
                  <a:srgbClr val="44546A"/>
                </a:solidFill>
                <a:latin typeface="微软雅黑" pitchFamily="34" charset="-122"/>
                <a:ea typeface="微软雅黑" pitchFamily="34" charset="-122"/>
                <a:sym typeface="Calibri" pitchFamily="34" charset="0"/>
              </a:rPr>
              <a:t>2020</a:t>
            </a:r>
            <a:r>
              <a:rPr lang="zh-CN" altLang="en-US" sz="3200" b="1">
                <a:solidFill>
                  <a:srgbClr val="44546A"/>
                </a:solidFill>
                <a:latin typeface="微软雅黑" pitchFamily="34" charset="-122"/>
                <a:ea typeface="微软雅黑" pitchFamily="34" charset="-122"/>
                <a:sym typeface="Calibri" pitchFamily="34" charset="0"/>
              </a:rPr>
              <a:t>年</a:t>
            </a:r>
          </a:p>
        </p:txBody>
      </p:sp>
      <p:sp>
        <p:nvSpPr>
          <p:cNvPr id="28681" name="TextBox 24"/>
          <p:cNvSpPr txBox="1">
            <a:spLocks noChangeArrowheads="1"/>
          </p:cNvSpPr>
          <p:nvPr/>
        </p:nvSpPr>
        <p:spPr bwMode="auto">
          <a:xfrm>
            <a:off x="3425825" y="2447925"/>
            <a:ext cx="2457450" cy="368300"/>
          </a:xfrm>
          <a:prstGeom prst="rect">
            <a:avLst/>
          </a:prstGeom>
          <a:noFill/>
          <a:ln w="9525">
            <a:noFill/>
            <a:miter lim="800000"/>
            <a:headEnd/>
            <a:tailEnd/>
          </a:ln>
        </p:spPr>
        <p:txBody>
          <a:bodyPr>
            <a:spAutoFit/>
          </a:bodyPr>
          <a:lstStyle/>
          <a:p>
            <a:pPr algn="ctr"/>
            <a:r>
              <a:rPr lang="en-US" altLang="zh-CN" b="1">
                <a:solidFill>
                  <a:srgbClr val="FFFFFF"/>
                </a:solidFill>
                <a:latin typeface="Calibri" pitchFamily="34" charset="0"/>
                <a:ea typeface="微软雅黑" pitchFamily="34" charset="-122"/>
                <a:sym typeface="Calibri" pitchFamily="34" charset="0"/>
              </a:rPr>
              <a:t>2-3</a:t>
            </a:r>
            <a:r>
              <a:rPr lang="zh-CN" altLang="en-US" b="1">
                <a:solidFill>
                  <a:srgbClr val="FFFFFF"/>
                </a:solidFill>
                <a:latin typeface="Calibri" pitchFamily="34" charset="0"/>
                <a:ea typeface="微软雅黑" pitchFamily="34" charset="-122"/>
                <a:sym typeface="Calibri" pitchFamily="34" charset="0"/>
              </a:rPr>
              <a:t>名</a:t>
            </a:r>
            <a:r>
              <a:rPr lang="en-US" altLang="zh-CN" b="1">
                <a:solidFill>
                  <a:srgbClr val="FFFFFF"/>
                </a:solidFill>
                <a:latin typeface="Calibri" pitchFamily="34" charset="0"/>
                <a:ea typeface="微软雅黑" pitchFamily="34" charset="-122"/>
                <a:sym typeface="Calibri" pitchFamily="34" charset="0"/>
              </a:rPr>
              <a:t>/</a:t>
            </a:r>
            <a:r>
              <a:rPr lang="zh-CN" altLang="en-US" b="1">
                <a:solidFill>
                  <a:srgbClr val="FFFFFF"/>
                </a:solidFill>
                <a:latin typeface="Calibri" pitchFamily="34" charset="0"/>
                <a:ea typeface="微软雅黑" pitchFamily="34" charset="-122"/>
                <a:sym typeface="Calibri" pitchFamily="34" charset="0"/>
              </a:rPr>
              <a:t>万人口全科医生</a:t>
            </a:r>
          </a:p>
        </p:txBody>
      </p:sp>
      <p:sp>
        <p:nvSpPr>
          <p:cNvPr id="28682" name="TextBox 35"/>
          <p:cNvSpPr txBox="1">
            <a:spLocks noChangeArrowheads="1"/>
          </p:cNvSpPr>
          <p:nvPr/>
        </p:nvSpPr>
        <p:spPr bwMode="auto">
          <a:xfrm>
            <a:off x="473075" y="2928938"/>
            <a:ext cx="2360613" cy="1246187"/>
          </a:xfrm>
          <a:prstGeom prst="rect">
            <a:avLst/>
          </a:prstGeom>
          <a:noFill/>
          <a:ln w="9525">
            <a:noFill/>
            <a:miter lim="800000"/>
            <a:headEnd/>
            <a:tailEnd/>
          </a:ln>
        </p:spPr>
        <p:txBody>
          <a:bodyPr>
            <a:spAutoFit/>
          </a:bodyPr>
          <a:lstStyle/>
          <a:p>
            <a:pPr>
              <a:lnSpc>
                <a:spcPct val="110000"/>
              </a:lnSpc>
            </a:pPr>
            <a:r>
              <a:rPr lang="en-US" altLang="zh-CN" sz="1600">
                <a:solidFill>
                  <a:srgbClr val="44546A"/>
                </a:solidFill>
                <a:latin typeface="Calibri" pitchFamily="34" charset="0"/>
                <a:ea typeface="微软雅黑" pitchFamily="34" charset="-122"/>
                <a:sym typeface="Calibri" pitchFamily="34" charset="0"/>
              </a:rPr>
              <a:t>“5+3”</a:t>
            </a:r>
            <a:r>
              <a:rPr lang="zh-CN" altLang="en-US" sz="1600">
                <a:solidFill>
                  <a:srgbClr val="44546A"/>
                </a:solidFill>
                <a:latin typeface="Calibri" pitchFamily="34" charset="0"/>
                <a:ea typeface="微软雅黑" pitchFamily="34" charset="-122"/>
                <a:sym typeface="Calibri" pitchFamily="34" charset="0"/>
              </a:rPr>
              <a:t>培养： </a:t>
            </a:r>
            <a:r>
              <a:rPr lang="en-US" altLang="zh-CN" sz="1600">
                <a:solidFill>
                  <a:srgbClr val="44546A"/>
                </a:solidFill>
                <a:latin typeface="Calibri" pitchFamily="34" charset="0"/>
                <a:ea typeface="微软雅黑" pitchFamily="34" charset="-122"/>
                <a:sym typeface="Calibri" pitchFamily="34" charset="0"/>
              </a:rPr>
              <a:t>1</a:t>
            </a:r>
            <a:r>
              <a:rPr lang="zh-CN" altLang="en-US" sz="1600">
                <a:solidFill>
                  <a:srgbClr val="44546A"/>
                </a:solidFill>
                <a:latin typeface="Calibri" pitchFamily="34" charset="0"/>
                <a:ea typeface="微软雅黑" pitchFamily="34" charset="-122"/>
                <a:sym typeface="Calibri" pitchFamily="34" charset="0"/>
              </a:rPr>
              <a:t>万人</a:t>
            </a:r>
            <a:r>
              <a:rPr lang="en-US" altLang="zh-CN" sz="1600">
                <a:solidFill>
                  <a:srgbClr val="44546A"/>
                </a:solidFill>
                <a:latin typeface="Calibri" pitchFamily="34" charset="0"/>
                <a:ea typeface="微软雅黑" pitchFamily="34" charset="-122"/>
                <a:sym typeface="Calibri" pitchFamily="34" charset="0"/>
              </a:rPr>
              <a:t>/</a:t>
            </a:r>
            <a:r>
              <a:rPr lang="zh-CN" altLang="en-US" sz="1600">
                <a:solidFill>
                  <a:srgbClr val="44546A"/>
                </a:solidFill>
                <a:latin typeface="Calibri" pitchFamily="34" charset="0"/>
                <a:ea typeface="微软雅黑" pitchFamily="34" charset="-122"/>
                <a:sym typeface="Calibri" pitchFamily="34" charset="0"/>
              </a:rPr>
              <a:t>年</a:t>
            </a:r>
          </a:p>
          <a:p>
            <a:pPr>
              <a:lnSpc>
                <a:spcPct val="120000"/>
              </a:lnSpc>
            </a:pPr>
            <a:r>
              <a:rPr lang="en-US" altLang="zh-CN" sz="1600">
                <a:solidFill>
                  <a:srgbClr val="44546A"/>
                </a:solidFill>
                <a:latin typeface="Calibri" pitchFamily="34" charset="0"/>
                <a:ea typeface="微软雅黑" pitchFamily="34" charset="-122"/>
                <a:sym typeface="Calibri" pitchFamily="34" charset="0"/>
              </a:rPr>
              <a:t>“3+2”</a:t>
            </a:r>
            <a:r>
              <a:rPr lang="zh-CN" altLang="en-US" sz="1600">
                <a:solidFill>
                  <a:srgbClr val="44546A"/>
                </a:solidFill>
                <a:latin typeface="Calibri" pitchFamily="34" charset="0"/>
                <a:ea typeface="微软雅黑" pitchFamily="34" charset="-122"/>
                <a:sym typeface="Calibri" pitchFamily="34" charset="0"/>
              </a:rPr>
              <a:t>培养：  </a:t>
            </a:r>
            <a:r>
              <a:rPr lang="en-US" altLang="zh-CN" sz="1600">
                <a:solidFill>
                  <a:srgbClr val="44546A"/>
                </a:solidFill>
                <a:latin typeface="Calibri" pitchFamily="34" charset="0"/>
                <a:ea typeface="微软雅黑" pitchFamily="34" charset="-122"/>
                <a:sym typeface="Calibri" pitchFamily="34" charset="0"/>
              </a:rPr>
              <a:t>0.5</a:t>
            </a:r>
            <a:r>
              <a:rPr lang="zh-CN" altLang="en-US" sz="1600">
                <a:solidFill>
                  <a:srgbClr val="44546A"/>
                </a:solidFill>
                <a:latin typeface="Calibri" pitchFamily="34" charset="0"/>
                <a:ea typeface="微软雅黑" pitchFamily="34" charset="-122"/>
                <a:sym typeface="Calibri" pitchFamily="34" charset="0"/>
              </a:rPr>
              <a:t>万人</a:t>
            </a:r>
            <a:r>
              <a:rPr lang="en-US" altLang="zh-CN" sz="1600">
                <a:solidFill>
                  <a:srgbClr val="44546A"/>
                </a:solidFill>
                <a:latin typeface="Calibri" pitchFamily="34" charset="0"/>
                <a:ea typeface="微软雅黑" pitchFamily="34" charset="-122"/>
                <a:sym typeface="Calibri" pitchFamily="34" charset="0"/>
              </a:rPr>
              <a:t>/</a:t>
            </a:r>
            <a:r>
              <a:rPr lang="zh-CN" altLang="en-US" sz="1600">
                <a:solidFill>
                  <a:srgbClr val="44546A"/>
                </a:solidFill>
                <a:latin typeface="Calibri" pitchFamily="34" charset="0"/>
                <a:ea typeface="微软雅黑" pitchFamily="34" charset="-122"/>
                <a:sym typeface="Calibri" pitchFamily="34" charset="0"/>
              </a:rPr>
              <a:t>年</a:t>
            </a:r>
          </a:p>
          <a:p>
            <a:pPr>
              <a:lnSpc>
                <a:spcPct val="120000"/>
              </a:lnSpc>
            </a:pPr>
            <a:r>
              <a:rPr lang="zh-CN" altLang="en-US" sz="1600">
                <a:solidFill>
                  <a:srgbClr val="44546A"/>
                </a:solidFill>
                <a:latin typeface="Calibri" pitchFamily="34" charset="0"/>
                <a:ea typeface="微软雅黑" pitchFamily="34" charset="-122"/>
                <a:sym typeface="Calibri" pitchFamily="34" charset="0"/>
              </a:rPr>
              <a:t>转岗培训：  </a:t>
            </a:r>
            <a:r>
              <a:rPr lang="en-US" altLang="zh-CN" sz="1600">
                <a:solidFill>
                  <a:srgbClr val="44546A"/>
                </a:solidFill>
                <a:latin typeface="Calibri" pitchFamily="34" charset="0"/>
                <a:ea typeface="微软雅黑" pitchFamily="34" charset="-122"/>
                <a:sym typeface="Calibri" pitchFamily="34" charset="0"/>
              </a:rPr>
              <a:t>0.5</a:t>
            </a:r>
            <a:r>
              <a:rPr lang="zh-CN" altLang="en-US" sz="1600">
                <a:solidFill>
                  <a:srgbClr val="44546A"/>
                </a:solidFill>
                <a:latin typeface="Calibri" pitchFamily="34" charset="0"/>
                <a:ea typeface="微软雅黑" pitchFamily="34" charset="-122"/>
                <a:sym typeface="Calibri" pitchFamily="34" charset="0"/>
              </a:rPr>
              <a:t>万人</a:t>
            </a:r>
            <a:r>
              <a:rPr lang="en-US" altLang="zh-CN" sz="1600">
                <a:solidFill>
                  <a:srgbClr val="44546A"/>
                </a:solidFill>
                <a:latin typeface="Calibri" pitchFamily="34" charset="0"/>
                <a:ea typeface="微软雅黑" pitchFamily="34" charset="-122"/>
                <a:sym typeface="Calibri" pitchFamily="34" charset="0"/>
              </a:rPr>
              <a:t>/</a:t>
            </a:r>
            <a:r>
              <a:rPr lang="zh-CN" altLang="en-US" sz="1600">
                <a:solidFill>
                  <a:srgbClr val="44546A"/>
                </a:solidFill>
                <a:latin typeface="Calibri" pitchFamily="34" charset="0"/>
                <a:ea typeface="微软雅黑" pitchFamily="34" charset="-122"/>
                <a:sym typeface="Calibri" pitchFamily="34" charset="0"/>
              </a:rPr>
              <a:t>年</a:t>
            </a:r>
          </a:p>
          <a:p>
            <a:pPr>
              <a:lnSpc>
                <a:spcPct val="120000"/>
              </a:lnSpc>
            </a:pPr>
            <a:r>
              <a:rPr lang="zh-CN" altLang="en-US" sz="1600" b="1">
                <a:solidFill>
                  <a:srgbClr val="44546A"/>
                </a:solidFill>
                <a:latin typeface="Calibri" pitchFamily="34" charset="0"/>
                <a:ea typeface="微软雅黑" pitchFamily="34" charset="-122"/>
                <a:sym typeface="Calibri" pitchFamily="34" charset="0"/>
              </a:rPr>
              <a:t>现培养量：</a:t>
            </a:r>
            <a:r>
              <a:rPr lang="en-US" altLang="zh-CN" sz="1600" b="1">
                <a:solidFill>
                  <a:srgbClr val="44546A"/>
                </a:solidFill>
                <a:latin typeface="Calibri" pitchFamily="34" charset="0"/>
                <a:ea typeface="微软雅黑" pitchFamily="34" charset="-122"/>
                <a:sym typeface="Calibri" pitchFamily="34" charset="0"/>
              </a:rPr>
              <a:t>2</a:t>
            </a:r>
            <a:r>
              <a:rPr lang="zh-CN" altLang="en-US" sz="1600" b="1">
                <a:solidFill>
                  <a:srgbClr val="44546A"/>
                </a:solidFill>
                <a:latin typeface="Calibri" pitchFamily="34" charset="0"/>
                <a:ea typeface="微软雅黑" pitchFamily="34" charset="-122"/>
                <a:sym typeface="Calibri" pitchFamily="34" charset="0"/>
              </a:rPr>
              <a:t>万人</a:t>
            </a:r>
            <a:r>
              <a:rPr lang="en-US" altLang="zh-CN" sz="1600" b="1">
                <a:solidFill>
                  <a:srgbClr val="44546A"/>
                </a:solidFill>
                <a:latin typeface="Calibri" pitchFamily="34" charset="0"/>
                <a:ea typeface="微软雅黑" pitchFamily="34" charset="-122"/>
                <a:sym typeface="Calibri" pitchFamily="34" charset="0"/>
              </a:rPr>
              <a:t>/</a:t>
            </a:r>
            <a:r>
              <a:rPr lang="zh-CN" altLang="en-US" sz="1600" b="1">
                <a:solidFill>
                  <a:srgbClr val="44546A"/>
                </a:solidFill>
                <a:latin typeface="Calibri" pitchFamily="34" charset="0"/>
                <a:ea typeface="微软雅黑" pitchFamily="34" charset="-122"/>
                <a:sym typeface="Calibri" pitchFamily="34" charset="0"/>
              </a:rPr>
              <a:t>年</a:t>
            </a:r>
          </a:p>
        </p:txBody>
      </p:sp>
      <p:sp>
        <p:nvSpPr>
          <p:cNvPr id="28683" name="TextBox 35"/>
          <p:cNvSpPr txBox="1">
            <a:spLocks noChangeArrowheads="1"/>
          </p:cNvSpPr>
          <p:nvPr/>
        </p:nvSpPr>
        <p:spPr bwMode="auto">
          <a:xfrm>
            <a:off x="6369050" y="2928938"/>
            <a:ext cx="2360613" cy="1273175"/>
          </a:xfrm>
          <a:prstGeom prst="rect">
            <a:avLst/>
          </a:prstGeom>
          <a:noFill/>
          <a:ln w="9525">
            <a:noFill/>
            <a:miter lim="800000"/>
            <a:headEnd/>
            <a:tailEnd/>
          </a:ln>
        </p:spPr>
        <p:txBody>
          <a:bodyPr>
            <a:spAutoFit/>
          </a:bodyPr>
          <a:lstStyle/>
          <a:p>
            <a:pPr>
              <a:lnSpc>
                <a:spcPct val="160000"/>
              </a:lnSpc>
            </a:pPr>
            <a:r>
              <a:rPr lang="en-US" sz="1600">
                <a:solidFill>
                  <a:srgbClr val="44546A"/>
                </a:solidFill>
                <a:latin typeface="Calibri" pitchFamily="34" charset="0"/>
                <a:ea typeface="微软雅黑" pitchFamily="34" charset="-122"/>
                <a:sym typeface="Calibri" pitchFamily="34" charset="0"/>
              </a:rPr>
              <a:t>需</a:t>
            </a:r>
            <a:r>
              <a:rPr lang="zh-CN" altLang="en-US" sz="1600">
                <a:solidFill>
                  <a:srgbClr val="44546A"/>
                </a:solidFill>
                <a:latin typeface="Calibri" pitchFamily="34" charset="0"/>
                <a:ea typeface="微软雅黑" pitchFamily="34" charset="-122"/>
                <a:sym typeface="Calibri" pitchFamily="34" charset="0"/>
              </a:rPr>
              <a:t>求量：</a:t>
            </a:r>
            <a:r>
              <a:rPr lang="en-US" altLang="zh-CN" sz="1600">
                <a:solidFill>
                  <a:srgbClr val="44546A"/>
                </a:solidFill>
                <a:latin typeface="Calibri" pitchFamily="34" charset="0"/>
                <a:ea typeface="微软雅黑" pitchFamily="34" charset="-122"/>
                <a:sym typeface="Calibri" pitchFamily="34" charset="0"/>
              </a:rPr>
              <a:t>70</a:t>
            </a:r>
            <a:r>
              <a:rPr lang="en-US" sz="1600">
                <a:solidFill>
                  <a:srgbClr val="44546A"/>
                </a:solidFill>
                <a:latin typeface="Calibri" pitchFamily="34" charset="0"/>
                <a:ea typeface="微软雅黑" pitchFamily="34" charset="-122"/>
                <a:sym typeface="Calibri" pitchFamily="34" charset="0"/>
              </a:rPr>
              <a:t>万</a:t>
            </a:r>
            <a:r>
              <a:rPr lang="zh-CN" altLang="en-US" sz="1600">
                <a:solidFill>
                  <a:srgbClr val="44546A"/>
                </a:solidFill>
                <a:latin typeface="Calibri" pitchFamily="34" charset="0"/>
                <a:ea typeface="微软雅黑" pitchFamily="34" charset="-122"/>
                <a:sym typeface="Calibri" pitchFamily="34" charset="0"/>
              </a:rPr>
              <a:t>人</a:t>
            </a:r>
          </a:p>
          <a:p>
            <a:pPr>
              <a:lnSpc>
                <a:spcPct val="160000"/>
              </a:lnSpc>
            </a:pPr>
            <a:r>
              <a:rPr lang="zh-CN" altLang="en-US" sz="1600">
                <a:solidFill>
                  <a:srgbClr val="44546A"/>
                </a:solidFill>
                <a:latin typeface="Calibri" pitchFamily="34" charset="0"/>
                <a:ea typeface="微软雅黑" pitchFamily="34" charset="-122"/>
                <a:sym typeface="Calibri" pitchFamily="34" charset="0"/>
              </a:rPr>
              <a:t>缺口量： </a:t>
            </a:r>
            <a:r>
              <a:rPr lang="en-US" altLang="zh-CN" sz="1600">
                <a:solidFill>
                  <a:srgbClr val="44546A"/>
                </a:solidFill>
                <a:latin typeface="Calibri" pitchFamily="34" charset="0"/>
                <a:ea typeface="微软雅黑" pitchFamily="34" charset="-122"/>
                <a:sym typeface="Calibri" pitchFamily="34" charset="0"/>
              </a:rPr>
              <a:t>49</a:t>
            </a:r>
            <a:r>
              <a:rPr lang="zh-CN" altLang="en-US" sz="1600">
                <a:solidFill>
                  <a:srgbClr val="44546A"/>
                </a:solidFill>
                <a:latin typeface="Calibri" pitchFamily="34" charset="0"/>
                <a:ea typeface="微软雅黑" pitchFamily="34" charset="-122"/>
                <a:sym typeface="Calibri" pitchFamily="34" charset="0"/>
              </a:rPr>
              <a:t>万人</a:t>
            </a:r>
          </a:p>
          <a:p>
            <a:pPr>
              <a:lnSpc>
                <a:spcPct val="160000"/>
              </a:lnSpc>
            </a:pPr>
            <a:r>
              <a:rPr lang="zh-CN" altLang="en-US" sz="1600">
                <a:solidFill>
                  <a:srgbClr val="44546A"/>
                </a:solidFill>
                <a:latin typeface="Calibri" pitchFamily="34" charset="0"/>
                <a:ea typeface="微软雅黑" pitchFamily="34" charset="-122"/>
                <a:sym typeface="Calibri" pitchFamily="34" charset="0"/>
              </a:rPr>
              <a:t>培养量： </a:t>
            </a:r>
            <a:r>
              <a:rPr lang="en-US" altLang="zh-CN" sz="1600">
                <a:solidFill>
                  <a:srgbClr val="44546A"/>
                </a:solidFill>
                <a:latin typeface="Calibri" pitchFamily="34" charset="0"/>
                <a:ea typeface="微软雅黑" pitchFamily="34" charset="-122"/>
                <a:sym typeface="Calibri" pitchFamily="34" charset="0"/>
              </a:rPr>
              <a:t>3.8</a:t>
            </a:r>
            <a:r>
              <a:rPr lang="zh-CN" altLang="en-US" sz="1600">
                <a:solidFill>
                  <a:srgbClr val="44546A"/>
                </a:solidFill>
                <a:latin typeface="Calibri" pitchFamily="34" charset="0"/>
                <a:ea typeface="微软雅黑" pitchFamily="34" charset="-122"/>
                <a:sym typeface="Calibri" pitchFamily="34" charset="0"/>
              </a:rPr>
              <a:t>万人</a:t>
            </a:r>
            <a:r>
              <a:rPr lang="en-US" altLang="zh-CN" sz="1600">
                <a:solidFill>
                  <a:srgbClr val="44546A"/>
                </a:solidFill>
                <a:latin typeface="Calibri" pitchFamily="34" charset="0"/>
                <a:ea typeface="微软雅黑" pitchFamily="34" charset="-122"/>
                <a:sym typeface="Calibri" pitchFamily="34" charset="0"/>
              </a:rPr>
              <a:t>/</a:t>
            </a:r>
            <a:r>
              <a:rPr lang="zh-CN" altLang="en-US" sz="1600">
                <a:solidFill>
                  <a:srgbClr val="44546A"/>
                </a:solidFill>
                <a:latin typeface="Calibri" pitchFamily="34" charset="0"/>
                <a:ea typeface="微软雅黑" pitchFamily="34" charset="-122"/>
                <a:sym typeface="Calibri" pitchFamily="34" charset="0"/>
              </a:rPr>
              <a:t>年</a:t>
            </a:r>
          </a:p>
        </p:txBody>
      </p:sp>
      <p:sp>
        <p:nvSpPr>
          <p:cNvPr id="9" name="Rectangle 5"/>
          <p:cNvSpPr/>
          <p:nvPr/>
        </p:nvSpPr>
        <p:spPr>
          <a:xfrm>
            <a:off x="6137275" y="1416050"/>
            <a:ext cx="2620963" cy="302577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a typeface="微软雅黑" panose="020B0503020204020204" pitchFamily="34" charset="-122"/>
              <a:sym typeface="Calibri" panose="020F0502020204030204" charset="0"/>
            </a:endParaRPr>
          </a:p>
        </p:txBody>
      </p:sp>
      <p:sp>
        <p:nvSpPr>
          <p:cNvPr id="11" name="Rectangle 9"/>
          <p:cNvSpPr/>
          <p:nvPr/>
        </p:nvSpPr>
        <p:spPr>
          <a:xfrm>
            <a:off x="6137275" y="2376488"/>
            <a:ext cx="2620963" cy="517525"/>
          </a:xfrm>
          <a:prstGeom prst="rect">
            <a:avLst/>
          </a:prstGeom>
          <a:gradFill>
            <a:gsLst>
              <a:gs pos="0">
                <a:srgbClr val="012D86"/>
              </a:gs>
              <a:gs pos="100000">
                <a:srgbClr val="0E2557"/>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a typeface="微软雅黑" panose="020B0503020204020204" pitchFamily="34" charset="-122"/>
              <a:sym typeface="Calibri" panose="020F0502020204030204" charset="0"/>
            </a:endParaRPr>
          </a:p>
        </p:txBody>
      </p:sp>
      <p:sp>
        <p:nvSpPr>
          <p:cNvPr id="28686" name="TextBox 13"/>
          <p:cNvSpPr txBox="1">
            <a:spLocks noChangeArrowheads="1"/>
          </p:cNvSpPr>
          <p:nvPr/>
        </p:nvSpPr>
        <p:spPr bwMode="auto">
          <a:xfrm>
            <a:off x="6300788" y="1550988"/>
            <a:ext cx="2308225" cy="584200"/>
          </a:xfrm>
          <a:prstGeom prst="rect">
            <a:avLst/>
          </a:prstGeom>
          <a:noFill/>
          <a:ln w="9525">
            <a:noFill/>
            <a:miter lim="800000"/>
            <a:headEnd/>
            <a:tailEnd/>
          </a:ln>
        </p:spPr>
        <p:txBody>
          <a:bodyPr>
            <a:spAutoFit/>
          </a:bodyPr>
          <a:lstStyle/>
          <a:p>
            <a:pPr algn="ctr"/>
            <a:r>
              <a:rPr lang="en-US" altLang="zh-CN" sz="3200" b="1">
                <a:solidFill>
                  <a:srgbClr val="44546A"/>
                </a:solidFill>
                <a:latin typeface="微软雅黑" pitchFamily="34" charset="-122"/>
                <a:ea typeface="微软雅黑" pitchFamily="34" charset="-122"/>
                <a:sym typeface="Calibri" pitchFamily="34" charset="0"/>
              </a:rPr>
              <a:t>2030</a:t>
            </a:r>
            <a:r>
              <a:rPr lang="zh-CN" altLang="en-US" sz="3200" b="1">
                <a:solidFill>
                  <a:srgbClr val="44546A"/>
                </a:solidFill>
                <a:latin typeface="微软雅黑" pitchFamily="34" charset="-122"/>
                <a:ea typeface="微软雅黑" pitchFamily="34" charset="-122"/>
                <a:sym typeface="Calibri" pitchFamily="34" charset="0"/>
              </a:rPr>
              <a:t>年</a:t>
            </a:r>
          </a:p>
        </p:txBody>
      </p:sp>
      <p:sp>
        <p:nvSpPr>
          <p:cNvPr id="28687" name="TextBox 24"/>
          <p:cNvSpPr txBox="1">
            <a:spLocks noChangeArrowheads="1"/>
          </p:cNvSpPr>
          <p:nvPr/>
        </p:nvSpPr>
        <p:spPr bwMode="auto">
          <a:xfrm>
            <a:off x="6300788" y="2447925"/>
            <a:ext cx="2457450" cy="368300"/>
          </a:xfrm>
          <a:prstGeom prst="rect">
            <a:avLst/>
          </a:prstGeom>
          <a:noFill/>
          <a:ln w="9525">
            <a:noFill/>
            <a:miter lim="800000"/>
            <a:headEnd/>
            <a:tailEnd/>
          </a:ln>
        </p:spPr>
        <p:txBody>
          <a:bodyPr>
            <a:spAutoFit/>
          </a:bodyPr>
          <a:lstStyle/>
          <a:p>
            <a:pPr algn="ctr"/>
            <a:r>
              <a:rPr lang="en-US" altLang="zh-CN" b="1">
                <a:solidFill>
                  <a:srgbClr val="FFFFFF"/>
                </a:solidFill>
                <a:latin typeface="Calibri" pitchFamily="34" charset="0"/>
                <a:ea typeface="微软雅黑" pitchFamily="34" charset="-122"/>
                <a:sym typeface="Calibri" pitchFamily="34" charset="0"/>
              </a:rPr>
              <a:t>5</a:t>
            </a:r>
            <a:r>
              <a:rPr lang="zh-CN" altLang="en-US" b="1">
                <a:solidFill>
                  <a:srgbClr val="FFFFFF"/>
                </a:solidFill>
                <a:latin typeface="Calibri" pitchFamily="34" charset="0"/>
                <a:ea typeface="微软雅黑" pitchFamily="34" charset="-122"/>
                <a:sym typeface="Calibri" pitchFamily="34" charset="0"/>
              </a:rPr>
              <a:t>名</a:t>
            </a:r>
            <a:r>
              <a:rPr lang="en-US" altLang="zh-CN" b="1">
                <a:solidFill>
                  <a:srgbClr val="FFFFFF"/>
                </a:solidFill>
                <a:latin typeface="Calibri" pitchFamily="34" charset="0"/>
                <a:ea typeface="微软雅黑" pitchFamily="34" charset="-122"/>
                <a:sym typeface="Calibri" pitchFamily="34" charset="0"/>
              </a:rPr>
              <a:t>/</a:t>
            </a:r>
            <a:r>
              <a:rPr lang="zh-CN" altLang="en-US" b="1">
                <a:solidFill>
                  <a:srgbClr val="FFFFFF"/>
                </a:solidFill>
                <a:latin typeface="Calibri" pitchFamily="34" charset="0"/>
                <a:ea typeface="微软雅黑" pitchFamily="34" charset="-122"/>
                <a:sym typeface="Calibri" pitchFamily="34" charset="0"/>
              </a:rPr>
              <a:t>万人口全科医生</a:t>
            </a:r>
          </a:p>
        </p:txBody>
      </p:sp>
      <p:sp>
        <p:nvSpPr>
          <p:cNvPr id="28688" name="TextBox 24"/>
          <p:cNvSpPr txBox="1">
            <a:spLocks noChangeArrowheads="1"/>
          </p:cNvSpPr>
          <p:nvPr/>
        </p:nvSpPr>
        <p:spPr bwMode="auto">
          <a:xfrm>
            <a:off x="473075" y="2451100"/>
            <a:ext cx="2457450" cy="368300"/>
          </a:xfrm>
          <a:prstGeom prst="rect">
            <a:avLst/>
          </a:prstGeom>
          <a:noFill/>
          <a:ln w="9525">
            <a:noFill/>
            <a:miter lim="800000"/>
            <a:headEnd/>
            <a:tailEnd/>
          </a:ln>
        </p:spPr>
        <p:txBody>
          <a:bodyPr>
            <a:spAutoFit/>
          </a:bodyPr>
          <a:lstStyle/>
          <a:p>
            <a:pPr algn="ctr"/>
            <a:r>
              <a:rPr lang="zh-CN" altLang="en-US" b="1">
                <a:solidFill>
                  <a:schemeClr val="bg1"/>
                </a:solidFill>
                <a:latin typeface="Calibri" pitchFamily="34" charset="0"/>
                <a:ea typeface="微软雅黑" pitchFamily="34" charset="-122"/>
                <a:sym typeface="Calibri" pitchFamily="34" charset="0"/>
              </a:rPr>
              <a:t>全科医生仅</a:t>
            </a:r>
            <a:r>
              <a:rPr lang="en-US" altLang="zh-CN" b="1">
                <a:solidFill>
                  <a:schemeClr val="bg1"/>
                </a:solidFill>
                <a:latin typeface="Calibri" pitchFamily="34" charset="0"/>
                <a:ea typeface="微软雅黑" pitchFamily="34" charset="-122"/>
                <a:sym typeface="Calibri" pitchFamily="34" charset="0"/>
              </a:rPr>
              <a:t>21</a:t>
            </a:r>
            <a:r>
              <a:rPr lang="zh-CN" altLang="en-US" b="1">
                <a:solidFill>
                  <a:schemeClr val="bg1"/>
                </a:solidFill>
                <a:latin typeface="Calibri" pitchFamily="34" charset="0"/>
                <a:ea typeface="微软雅黑" pitchFamily="34" charset="-122"/>
                <a:sym typeface="Calibri" pitchFamily="34" charset="0"/>
              </a:rPr>
              <a:t>万人</a:t>
            </a:r>
          </a:p>
        </p:txBody>
      </p:sp>
      <p:sp>
        <p:nvSpPr>
          <p:cNvPr id="21" name="TextBox 35"/>
          <p:cNvSpPr txBox="1"/>
          <p:nvPr/>
        </p:nvSpPr>
        <p:spPr>
          <a:xfrm>
            <a:off x="361950" y="4664710"/>
            <a:ext cx="8368030" cy="977265"/>
          </a:xfrm>
          <a:prstGeom prst="rect">
            <a:avLst/>
          </a:prstGeom>
          <a:noFill/>
        </p:spPr>
        <p:txBody>
          <a:bodyPr>
            <a:spAutoFit/>
          </a:bodyPr>
          <a:lstStyle/>
          <a:p>
            <a:pPr fontAlgn="auto">
              <a:lnSpc>
                <a:spcPct val="120000"/>
              </a:lnSpc>
              <a:spcBef>
                <a:spcPts val="0"/>
              </a:spcBef>
              <a:spcAft>
                <a:spcPts val="0"/>
              </a:spcAft>
              <a:defRPr/>
            </a:pPr>
            <a:r>
              <a:rPr lang="zh-CN" altLang="en-US" sz="2400" b="1" dirty="0">
                <a:gradFill>
                  <a:gsLst>
                    <a:gs pos="0">
                      <a:srgbClr val="1B2C45"/>
                    </a:gs>
                    <a:gs pos="100000">
                      <a:srgbClr val="254E8C"/>
                    </a:gs>
                  </a:gsLst>
                  <a:lin ang="19200000" scaled="0"/>
                </a:gradFill>
                <a:latin typeface="微软雅黑" panose="020B0503020204020204" pitchFamily="34" charset="-122"/>
                <a:ea typeface="微软雅黑" panose="020B0503020204020204" pitchFamily="34" charset="-122"/>
                <a:cs typeface="Kartika" panose="02020503030404060203" pitchFamily="18" charset="0"/>
                <a:sym typeface="Calibri" panose="020F0502020204030204" charset="0"/>
              </a:rPr>
              <a:t>英、美等先进国家全科医生占医生总数的比例一般为30-50%，</a:t>
            </a:r>
          </a:p>
          <a:p>
            <a:pPr fontAlgn="auto">
              <a:lnSpc>
                <a:spcPct val="120000"/>
              </a:lnSpc>
              <a:spcBef>
                <a:spcPts val="0"/>
              </a:spcBef>
              <a:spcAft>
                <a:spcPts val="0"/>
              </a:spcAft>
              <a:defRPr/>
            </a:pPr>
            <a:r>
              <a:rPr lang="zh-CN" altLang="en-US" sz="2400" b="1" dirty="0">
                <a:gradFill>
                  <a:gsLst>
                    <a:gs pos="0">
                      <a:srgbClr val="1B2C45"/>
                    </a:gs>
                    <a:gs pos="100000">
                      <a:srgbClr val="254E8C"/>
                    </a:gs>
                  </a:gsLst>
                  <a:lin ang="19200000" scaled="0"/>
                </a:gradFill>
                <a:latin typeface="微软雅黑" panose="020B0503020204020204" pitchFamily="34" charset="-122"/>
                <a:ea typeface="微软雅黑" panose="020B0503020204020204" pitchFamily="34" charset="-122"/>
                <a:cs typeface="Kartika" panose="02020503030404060203" pitchFamily="18" charset="0"/>
                <a:sym typeface="Calibri" panose="020F0502020204030204" charset="0"/>
              </a:rPr>
              <a:t>我国仅为6.6%，</a:t>
            </a:r>
            <a:r>
              <a:rPr lang="zh-CN" altLang="en-US" sz="2400" b="1">
                <a:solidFill>
                  <a:srgbClr val="C00000"/>
                </a:solidFill>
                <a:latin typeface="微软雅黑" panose="020B0503020204020204" pitchFamily="34" charset="-122"/>
                <a:ea typeface="微软雅黑" panose="020B0503020204020204" pitchFamily="34" charset="-122"/>
                <a:sym typeface="+mn-ea"/>
              </a:rPr>
              <a:t>与目标要求及先进国家相比差距大</a:t>
            </a:r>
            <a:endParaRPr lang="zh-CN" altLang="en-US" sz="2400" b="1" dirty="0">
              <a:gradFill>
                <a:gsLst>
                  <a:gs pos="0">
                    <a:srgbClr val="1B2C45"/>
                  </a:gs>
                  <a:gs pos="100000">
                    <a:srgbClr val="254E8C"/>
                  </a:gs>
                </a:gsLst>
                <a:lin ang="19200000" scaled="0"/>
              </a:gradFill>
              <a:latin typeface="微软雅黑" panose="020B0503020204020204" pitchFamily="34" charset="-122"/>
              <a:ea typeface="微软雅黑" panose="020B0503020204020204" pitchFamily="34" charset="-122"/>
              <a:cs typeface="Kartika" panose="02020503030404060203" pitchFamily="18" charset="0"/>
              <a:sym typeface="Calibri" panose="020F0502020204030204" charset="0"/>
            </a:endParaRPr>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标题 1"/>
          <p:cNvPicPr>
            <a:picLocks noGrp="1" noChangeArrowheads="1"/>
          </p:cNvPicPr>
          <p:nvPr>
            <p:ph type="title" idx="4294967295"/>
          </p:nvPr>
        </p:nvPicPr>
        <p:blipFill>
          <a:blip r:embed="rId2"/>
          <a:srcRect/>
          <a:stretch>
            <a:fillRect/>
          </a:stretch>
        </p:blipFill>
        <p:spPr>
          <a:xfrm>
            <a:off x="884238" y="231775"/>
            <a:ext cx="7351712" cy="1341438"/>
          </a:xfrm>
        </p:spPr>
      </p:pic>
      <p:sp>
        <p:nvSpPr>
          <p:cNvPr id="65" name="矩形 64"/>
          <p:cNvSpPr/>
          <p:nvPr/>
        </p:nvSpPr>
        <p:spPr>
          <a:xfrm>
            <a:off x="5159375" y="2222500"/>
            <a:ext cx="2119313" cy="369888"/>
          </a:xfrm>
          <a:prstGeom prst="rect">
            <a:avLst/>
          </a:prstGeom>
          <a:gradFill>
            <a:gsLst>
              <a:gs pos="0">
                <a:schemeClr val="accent1">
                  <a:lumMod val="40000"/>
                  <a:lumOff val="60000"/>
                </a:schemeClr>
              </a:gs>
              <a:gs pos="100000">
                <a:schemeClr val="accent1">
                  <a:lumMod val="75000"/>
                </a:schemeClr>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29699" name="TextBox 9"/>
          <p:cNvSpPr txBox="1">
            <a:spLocks noChangeArrowheads="1"/>
          </p:cNvSpPr>
          <p:nvPr/>
        </p:nvSpPr>
        <p:spPr bwMode="auto">
          <a:xfrm>
            <a:off x="4152900" y="2219325"/>
            <a:ext cx="955675" cy="306388"/>
          </a:xfrm>
          <a:prstGeom prst="rect">
            <a:avLst/>
          </a:prstGeom>
          <a:noFill/>
          <a:ln w="9525">
            <a:noFill/>
            <a:miter lim="800000"/>
            <a:headEnd/>
            <a:tailEnd/>
          </a:ln>
        </p:spPr>
        <p:txBody>
          <a:bodyPr>
            <a:spAutoFit/>
          </a:bodyPr>
          <a:lstStyle/>
          <a:p>
            <a:r>
              <a:rPr lang="zh-CN" altLang="en-US" sz="1400">
                <a:solidFill>
                  <a:srgbClr val="44546A"/>
                </a:solidFill>
                <a:latin typeface="Calibri" pitchFamily="34" charset="0"/>
                <a:ea typeface="微软雅黑" pitchFamily="34" charset="-122"/>
                <a:sym typeface="Calibri" pitchFamily="34" charset="0"/>
              </a:rPr>
              <a:t>医        院</a:t>
            </a:r>
          </a:p>
        </p:txBody>
      </p:sp>
      <p:sp>
        <p:nvSpPr>
          <p:cNvPr id="29700" name="TextBox 9"/>
          <p:cNvSpPr txBox="1">
            <a:spLocks noChangeArrowheads="1"/>
          </p:cNvSpPr>
          <p:nvPr/>
        </p:nvSpPr>
        <p:spPr bwMode="auto">
          <a:xfrm>
            <a:off x="4152900" y="2624138"/>
            <a:ext cx="958850" cy="522287"/>
          </a:xfrm>
          <a:prstGeom prst="rect">
            <a:avLst/>
          </a:prstGeom>
          <a:noFill/>
          <a:ln w="9525">
            <a:noFill/>
            <a:miter lim="800000"/>
            <a:headEnd/>
            <a:tailEnd/>
          </a:ln>
        </p:spPr>
        <p:txBody>
          <a:bodyPr>
            <a:spAutoFit/>
          </a:bodyPr>
          <a:lstStyle/>
          <a:p>
            <a:r>
              <a:rPr lang="zh-CN" altLang="en-US" sz="1400">
                <a:solidFill>
                  <a:srgbClr val="44546A"/>
                </a:solidFill>
                <a:latin typeface="Calibri" pitchFamily="34" charset="0"/>
                <a:ea typeface="微软雅黑" pitchFamily="34" charset="-122"/>
                <a:sym typeface="Calibri" pitchFamily="34" charset="0"/>
              </a:rPr>
              <a:t>社区卫生</a:t>
            </a:r>
          </a:p>
          <a:p>
            <a:r>
              <a:rPr lang="zh-CN" altLang="en-US" sz="1400">
                <a:solidFill>
                  <a:srgbClr val="44546A"/>
                </a:solidFill>
                <a:latin typeface="Calibri" pitchFamily="34" charset="0"/>
                <a:ea typeface="微软雅黑" pitchFamily="34" charset="-122"/>
                <a:sym typeface="Calibri" pitchFamily="34" charset="0"/>
              </a:rPr>
              <a:t>服务中心</a:t>
            </a:r>
          </a:p>
        </p:txBody>
      </p:sp>
      <p:sp>
        <p:nvSpPr>
          <p:cNvPr id="29701" name="TextBox 9"/>
          <p:cNvSpPr txBox="1">
            <a:spLocks noChangeArrowheads="1"/>
          </p:cNvSpPr>
          <p:nvPr/>
        </p:nvSpPr>
        <p:spPr bwMode="auto">
          <a:xfrm>
            <a:off x="4152900" y="3116263"/>
            <a:ext cx="965200" cy="522287"/>
          </a:xfrm>
          <a:prstGeom prst="rect">
            <a:avLst/>
          </a:prstGeom>
          <a:noFill/>
          <a:ln w="9525">
            <a:noFill/>
            <a:miter lim="800000"/>
            <a:headEnd/>
            <a:tailEnd/>
          </a:ln>
        </p:spPr>
        <p:txBody>
          <a:bodyPr>
            <a:spAutoFit/>
          </a:bodyPr>
          <a:lstStyle/>
          <a:p>
            <a:r>
              <a:rPr lang="zh-CN" altLang="en-US" sz="1400">
                <a:solidFill>
                  <a:srgbClr val="44546A"/>
                </a:solidFill>
                <a:latin typeface="Calibri" pitchFamily="34" charset="0"/>
                <a:ea typeface="微软雅黑" pitchFamily="34" charset="-122"/>
                <a:sym typeface="Calibri" pitchFamily="34" charset="0"/>
              </a:rPr>
              <a:t>乡        镇</a:t>
            </a:r>
          </a:p>
          <a:p>
            <a:r>
              <a:rPr lang="zh-CN" altLang="en-US" sz="1400">
                <a:solidFill>
                  <a:srgbClr val="44546A"/>
                </a:solidFill>
                <a:latin typeface="Calibri" pitchFamily="34" charset="0"/>
                <a:ea typeface="微软雅黑" pitchFamily="34" charset="-122"/>
                <a:sym typeface="Calibri" pitchFamily="34" charset="0"/>
              </a:rPr>
              <a:t>卫  生  院</a:t>
            </a:r>
          </a:p>
        </p:txBody>
      </p:sp>
      <p:sp>
        <p:nvSpPr>
          <p:cNvPr id="29702" name="TextBox 9"/>
          <p:cNvSpPr txBox="1">
            <a:spLocks noChangeArrowheads="1"/>
          </p:cNvSpPr>
          <p:nvPr/>
        </p:nvSpPr>
        <p:spPr bwMode="auto">
          <a:xfrm>
            <a:off x="7432675" y="2219325"/>
            <a:ext cx="900113" cy="336550"/>
          </a:xfrm>
          <a:prstGeom prst="rect">
            <a:avLst/>
          </a:prstGeom>
          <a:noFill/>
          <a:ln w="9525">
            <a:noFill/>
            <a:miter lim="800000"/>
            <a:headEnd/>
            <a:tailEnd/>
          </a:ln>
        </p:spPr>
        <p:txBody>
          <a:bodyPr>
            <a:spAutoFit/>
          </a:bodyPr>
          <a:lstStyle/>
          <a:p>
            <a:r>
              <a:rPr lang="en-US" altLang="zh-CN" sz="1600">
                <a:solidFill>
                  <a:srgbClr val="44546A"/>
                </a:solidFill>
                <a:latin typeface="Calibri" pitchFamily="34" charset="0"/>
                <a:ea typeface="微软雅黑" pitchFamily="34" charset="-122"/>
                <a:sym typeface="Calibri" pitchFamily="34" charset="0"/>
              </a:rPr>
              <a:t>68.4%</a:t>
            </a:r>
          </a:p>
        </p:txBody>
      </p:sp>
      <p:sp>
        <p:nvSpPr>
          <p:cNvPr id="29703" name="TextBox 9"/>
          <p:cNvSpPr txBox="1">
            <a:spLocks noChangeArrowheads="1"/>
          </p:cNvSpPr>
          <p:nvPr/>
        </p:nvSpPr>
        <p:spPr bwMode="auto">
          <a:xfrm>
            <a:off x="7435850" y="2700338"/>
            <a:ext cx="900113" cy="336550"/>
          </a:xfrm>
          <a:prstGeom prst="rect">
            <a:avLst/>
          </a:prstGeom>
          <a:noFill/>
          <a:ln w="9525">
            <a:noFill/>
            <a:miter lim="800000"/>
            <a:headEnd/>
            <a:tailEnd/>
          </a:ln>
        </p:spPr>
        <p:txBody>
          <a:bodyPr>
            <a:spAutoFit/>
          </a:bodyPr>
          <a:lstStyle/>
          <a:p>
            <a:r>
              <a:rPr lang="en-US" altLang="zh-CN" sz="1600">
                <a:solidFill>
                  <a:srgbClr val="44546A"/>
                </a:solidFill>
                <a:latin typeface="Calibri" pitchFamily="34" charset="0"/>
                <a:ea typeface="微软雅黑" pitchFamily="34" charset="-122"/>
                <a:sym typeface="Calibri" pitchFamily="34" charset="0"/>
              </a:rPr>
              <a:t>41.7%</a:t>
            </a:r>
          </a:p>
        </p:txBody>
      </p:sp>
      <p:sp>
        <p:nvSpPr>
          <p:cNvPr id="29704" name="TextBox 9"/>
          <p:cNvSpPr txBox="1">
            <a:spLocks noChangeArrowheads="1"/>
          </p:cNvSpPr>
          <p:nvPr/>
        </p:nvSpPr>
        <p:spPr bwMode="auto">
          <a:xfrm>
            <a:off x="7442200" y="3163888"/>
            <a:ext cx="900113" cy="336550"/>
          </a:xfrm>
          <a:prstGeom prst="rect">
            <a:avLst/>
          </a:prstGeom>
          <a:noFill/>
          <a:ln w="9525">
            <a:noFill/>
            <a:miter lim="800000"/>
            <a:headEnd/>
            <a:tailEnd/>
          </a:ln>
        </p:spPr>
        <p:txBody>
          <a:bodyPr>
            <a:spAutoFit/>
          </a:bodyPr>
          <a:lstStyle/>
          <a:p>
            <a:r>
              <a:rPr lang="en-US" altLang="zh-CN" sz="1600">
                <a:solidFill>
                  <a:srgbClr val="44546A"/>
                </a:solidFill>
                <a:latin typeface="Calibri" pitchFamily="34" charset="0"/>
                <a:ea typeface="微软雅黑" pitchFamily="34" charset="-122"/>
                <a:sym typeface="Calibri" pitchFamily="34" charset="0"/>
              </a:rPr>
              <a:t>14.6%</a:t>
            </a:r>
          </a:p>
        </p:txBody>
      </p:sp>
      <p:sp>
        <p:nvSpPr>
          <p:cNvPr id="72" name="矩形 71"/>
          <p:cNvSpPr/>
          <p:nvPr/>
        </p:nvSpPr>
        <p:spPr>
          <a:xfrm>
            <a:off x="5159375" y="2686050"/>
            <a:ext cx="2119313" cy="369888"/>
          </a:xfrm>
          <a:prstGeom prst="rect">
            <a:avLst/>
          </a:prstGeom>
          <a:gradFill>
            <a:gsLst>
              <a:gs pos="0">
                <a:srgbClr val="007BD3"/>
              </a:gs>
              <a:gs pos="100000">
                <a:srgbClr val="034373"/>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73" name="矩形 72"/>
          <p:cNvSpPr/>
          <p:nvPr/>
        </p:nvSpPr>
        <p:spPr>
          <a:xfrm>
            <a:off x="5159375" y="3152775"/>
            <a:ext cx="2119313" cy="369888"/>
          </a:xfrm>
          <a:prstGeom prst="rect">
            <a:avLst/>
          </a:prstGeom>
          <a:gradFill>
            <a:gsLst>
              <a:gs pos="0">
                <a:srgbClr val="012D86"/>
              </a:gs>
              <a:gs pos="100000">
                <a:srgbClr val="0E2557"/>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74" name="矩形 73"/>
          <p:cNvSpPr/>
          <p:nvPr/>
        </p:nvSpPr>
        <p:spPr>
          <a:xfrm>
            <a:off x="5159375" y="4389438"/>
            <a:ext cx="2120900" cy="369887"/>
          </a:xfrm>
          <a:prstGeom prst="rect">
            <a:avLst/>
          </a:prstGeom>
          <a:gradFill>
            <a:gsLst>
              <a:gs pos="0">
                <a:schemeClr val="accent1">
                  <a:lumMod val="40000"/>
                  <a:lumOff val="60000"/>
                </a:schemeClr>
              </a:gs>
              <a:gs pos="100000">
                <a:schemeClr val="accent1">
                  <a:lumMod val="75000"/>
                </a:schemeClr>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29708" name="TextBox 9"/>
          <p:cNvSpPr txBox="1">
            <a:spLocks noChangeArrowheads="1"/>
          </p:cNvSpPr>
          <p:nvPr/>
        </p:nvSpPr>
        <p:spPr bwMode="auto">
          <a:xfrm>
            <a:off x="4151313" y="4387850"/>
            <a:ext cx="958850" cy="306388"/>
          </a:xfrm>
          <a:prstGeom prst="rect">
            <a:avLst/>
          </a:prstGeom>
          <a:noFill/>
          <a:ln w="9525">
            <a:noFill/>
            <a:miter lim="800000"/>
            <a:headEnd/>
            <a:tailEnd/>
          </a:ln>
        </p:spPr>
        <p:txBody>
          <a:bodyPr>
            <a:spAutoFit/>
          </a:bodyPr>
          <a:lstStyle/>
          <a:p>
            <a:r>
              <a:rPr lang="zh-CN" altLang="en-US" sz="1400">
                <a:solidFill>
                  <a:srgbClr val="44546A"/>
                </a:solidFill>
                <a:latin typeface="Calibri" pitchFamily="34" charset="0"/>
                <a:ea typeface="微软雅黑" pitchFamily="34" charset="-122"/>
                <a:sym typeface="Calibri" pitchFamily="34" charset="0"/>
              </a:rPr>
              <a:t>医        院</a:t>
            </a:r>
          </a:p>
        </p:txBody>
      </p:sp>
      <p:sp>
        <p:nvSpPr>
          <p:cNvPr id="29709" name="TextBox 9"/>
          <p:cNvSpPr txBox="1">
            <a:spLocks noChangeArrowheads="1"/>
          </p:cNvSpPr>
          <p:nvPr/>
        </p:nvSpPr>
        <p:spPr bwMode="auto">
          <a:xfrm>
            <a:off x="4152900" y="4791075"/>
            <a:ext cx="960438" cy="522288"/>
          </a:xfrm>
          <a:prstGeom prst="rect">
            <a:avLst/>
          </a:prstGeom>
          <a:noFill/>
          <a:ln w="9525">
            <a:noFill/>
            <a:miter lim="800000"/>
            <a:headEnd/>
            <a:tailEnd/>
          </a:ln>
        </p:spPr>
        <p:txBody>
          <a:bodyPr>
            <a:spAutoFit/>
          </a:bodyPr>
          <a:lstStyle/>
          <a:p>
            <a:r>
              <a:rPr lang="zh-CN" altLang="en-US" sz="1400">
                <a:solidFill>
                  <a:srgbClr val="44546A"/>
                </a:solidFill>
                <a:latin typeface="Calibri" pitchFamily="34" charset="0"/>
                <a:ea typeface="微软雅黑" pitchFamily="34" charset="-122"/>
                <a:sym typeface="Calibri" pitchFamily="34" charset="0"/>
              </a:rPr>
              <a:t>社区卫生</a:t>
            </a:r>
          </a:p>
          <a:p>
            <a:r>
              <a:rPr lang="zh-CN" altLang="en-US" sz="1400">
                <a:solidFill>
                  <a:srgbClr val="44546A"/>
                </a:solidFill>
                <a:latin typeface="Calibri" pitchFamily="34" charset="0"/>
                <a:ea typeface="微软雅黑" pitchFamily="34" charset="-122"/>
                <a:sym typeface="Calibri" pitchFamily="34" charset="0"/>
              </a:rPr>
              <a:t>服务中心</a:t>
            </a:r>
          </a:p>
        </p:txBody>
      </p:sp>
      <p:sp>
        <p:nvSpPr>
          <p:cNvPr id="29710" name="TextBox 9"/>
          <p:cNvSpPr txBox="1">
            <a:spLocks noChangeArrowheads="1"/>
          </p:cNvSpPr>
          <p:nvPr/>
        </p:nvSpPr>
        <p:spPr bwMode="auto">
          <a:xfrm>
            <a:off x="4154488" y="5283200"/>
            <a:ext cx="965200" cy="522288"/>
          </a:xfrm>
          <a:prstGeom prst="rect">
            <a:avLst/>
          </a:prstGeom>
          <a:noFill/>
          <a:ln w="9525">
            <a:noFill/>
            <a:miter lim="800000"/>
            <a:headEnd/>
            <a:tailEnd/>
          </a:ln>
        </p:spPr>
        <p:txBody>
          <a:bodyPr>
            <a:spAutoFit/>
          </a:bodyPr>
          <a:lstStyle/>
          <a:p>
            <a:r>
              <a:rPr lang="zh-CN" altLang="en-US" sz="1400">
                <a:solidFill>
                  <a:srgbClr val="44546A"/>
                </a:solidFill>
                <a:latin typeface="Calibri" pitchFamily="34" charset="0"/>
                <a:ea typeface="微软雅黑" pitchFamily="34" charset="-122"/>
                <a:sym typeface="Calibri" pitchFamily="34" charset="0"/>
              </a:rPr>
              <a:t>乡        镇</a:t>
            </a:r>
          </a:p>
          <a:p>
            <a:r>
              <a:rPr lang="zh-CN" altLang="en-US" sz="1400">
                <a:solidFill>
                  <a:srgbClr val="44546A"/>
                </a:solidFill>
                <a:latin typeface="Calibri" pitchFamily="34" charset="0"/>
                <a:ea typeface="微软雅黑" pitchFamily="34" charset="-122"/>
                <a:sym typeface="Calibri" pitchFamily="34" charset="0"/>
              </a:rPr>
              <a:t>卫  生  院</a:t>
            </a:r>
          </a:p>
        </p:txBody>
      </p:sp>
      <p:sp>
        <p:nvSpPr>
          <p:cNvPr id="29711" name="TextBox 9"/>
          <p:cNvSpPr txBox="1">
            <a:spLocks noChangeArrowheads="1"/>
          </p:cNvSpPr>
          <p:nvPr/>
        </p:nvSpPr>
        <p:spPr bwMode="auto">
          <a:xfrm>
            <a:off x="7432675" y="4387850"/>
            <a:ext cx="901700" cy="336550"/>
          </a:xfrm>
          <a:prstGeom prst="rect">
            <a:avLst/>
          </a:prstGeom>
          <a:noFill/>
          <a:ln w="9525">
            <a:noFill/>
            <a:miter lim="800000"/>
            <a:headEnd/>
            <a:tailEnd/>
          </a:ln>
        </p:spPr>
        <p:txBody>
          <a:bodyPr>
            <a:spAutoFit/>
          </a:bodyPr>
          <a:lstStyle/>
          <a:p>
            <a:r>
              <a:rPr lang="en-US" altLang="zh-CN" sz="1600">
                <a:solidFill>
                  <a:srgbClr val="44546A"/>
                </a:solidFill>
                <a:latin typeface="Calibri" pitchFamily="34" charset="0"/>
                <a:ea typeface="微软雅黑" pitchFamily="34" charset="-122"/>
                <a:sym typeface="Calibri" pitchFamily="34" charset="0"/>
              </a:rPr>
              <a:t>56.3%</a:t>
            </a:r>
          </a:p>
        </p:txBody>
      </p:sp>
      <p:sp>
        <p:nvSpPr>
          <p:cNvPr id="29712" name="TextBox 9"/>
          <p:cNvSpPr txBox="1">
            <a:spLocks noChangeArrowheads="1"/>
          </p:cNvSpPr>
          <p:nvPr/>
        </p:nvSpPr>
        <p:spPr bwMode="auto">
          <a:xfrm>
            <a:off x="7437438" y="4867275"/>
            <a:ext cx="900112" cy="338138"/>
          </a:xfrm>
          <a:prstGeom prst="rect">
            <a:avLst/>
          </a:prstGeom>
          <a:noFill/>
          <a:ln w="9525">
            <a:noFill/>
            <a:miter lim="800000"/>
            <a:headEnd/>
            <a:tailEnd/>
          </a:ln>
        </p:spPr>
        <p:txBody>
          <a:bodyPr>
            <a:spAutoFit/>
          </a:bodyPr>
          <a:lstStyle/>
          <a:p>
            <a:r>
              <a:rPr lang="en-US" altLang="zh-CN" sz="1600">
                <a:solidFill>
                  <a:srgbClr val="44546A"/>
                </a:solidFill>
                <a:latin typeface="Calibri" pitchFamily="34" charset="0"/>
                <a:ea typeface="微软雅黑" pitchFamily="34" charset="-122"/>
                <a:sym typeface="Calibri" pitchFamily="34" charset="0"/>
              </a:rPr>
              <a:t>43.8%</a:t>
            </a:r>
          </a:p>
        </p:txBody>
      </p:sp>
      <p:sp>
        <p:nvSpPr>
          <p:cNvPr id="29713" name="TextBox 9"/>
          <p:cNvSpPr txBox="1">
            <a:spLocks noChangeArrowheads="1"/>
          </p:cNvSpPr>
          <p:nvPr/>
        </p:nvSpPr>
        <p:spPr bwMode="auto">
          <a:xfrm>
            <a:off x="7443788" y="5330825"/>
            <a:ext cx="900112" cy="338138"/>
          </a:xfrm>
          <a:prstGeom prst="rect">
            <a:avLst/>
          </a:prstGeom>
          <a:noFill/>
          <a:ln w="9525">
            <a:noFill/>
            <a:miter lim="800000"/>
            <a:headEnd/>
            <a:tailEnd/>
          </a:ln>
        </p:spPr>
        <p:txBody>
          <a:bodyPr>
            <a:spAutoFit/>
          </a:bodyPr>
          <a:lstStyle/>
          <a:p>
            <a:r>
              <a:rPr lang="en-US" altLang="zh-CN" sz="1600">
                <a:solidFill>
                  <a:srgbClr val="44546A"/>
                </a:solidFill>
                <a:latin typeface="Calibri" pitchFamily="34" charset="0"/>
                <a:ea typeface="微软雅黑" pitchFamily="34" charset="-122"/>
                <a:sym typeface="Calibri" pitchFamily="34" charset="0"/>
              </a:rPr>
              <a:t>25.2%</a:t>
            </a:r>
          </a:p>
        </p:txBody>
      </p:sp>
      <p:sp>
        <p:nvSpPr>
          <p:cNvPr id="82" name="矩形 81"/>
          <p:cNvSpPr/>
          <p:nvPr/>
        </p:nvSpPr>
        <p:spPr>
          <a:xfrm>
            <a:off x="5159375" y="4852988"/>
            <a:ext cx="2120900" cy="369887"/>
          </a:xfrm>
          <a:prstGeom prst="rect">
            <a:avLst/>
          </a:prstGeom>
          <a:gradFill>
            <a:gsLst>
              <a:gs pos="0">
                <a:srgbClr val="007BD3"/>
              </a:gs>
              <a:gs pos="100000">
                <a:srgbClr val="034373"/>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84" name="矩形 83"/>
          <p:cNvSpPr/>
          <p:nvPr/>
        </p:nvSpPr>
        <p:spPr>
          <a:xfrm>
            <a:off x="5159375" y="5321300"/>
            <a:ext cx="2120900" cy="369888"/>
          </a:xfrm>
          <a:prstGeom prst="rect">
            <a:avLst/>
          </a:prstGeom>
          <a:gradFill>
            <a:gsLst>
              <a:gs pos="0">
                <a:srgbClr val="012D86"/>
              </a:gs>
              <a:gs pos="100000">
                <a:srgbClr val="0E2557"/>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29716" name="TextBox 9"/>
          <p:cNvSpPr txBox="1">
            <a:spLocks noChangeArrowheads="1"/>
          </p:cNvSpPr>
          <p:nvPr/>
        </p:nvSpPr>
        <p:spPr bwMode="auto">
          <a:xfrm>
            <a:off x="4362450" y="1709738"/>
            <a:ext cx="4246563" cy="398462"/>
          </a:xfrm>
          <a:prstGeom prst="rect">
            <a:avLst/>
          </a:prstGeom>
          <a:noFill/>
          <a:ln w="9525">
            <a:noFill/>
            <a:miter lim="800000"/>
            <a:headEnd/>
            <a:tailEnd/>
          </a:ln>
        </p:spPr>
        <p:txBody>
          <a:bodyPr wrap="none">
            <a:spAutoFit/>
          </a:bodyPr>
          <a:lstStyle/>
          <a:p>
            <a:r>
              <a:rPr lang="zh-CN" altLang="en-US" sz="2000" b="1">
                <a:solidFill>
                  <a:srgbClr val="44546A"/>
                </a:solidFill>
                <a:latin typeface="Calibri" pitchFamily="34" charset="0"/>
                <a:ea typeface="微软雅黑" pitchFamily="34" charset="-122"/>
                <a:sym typeface="Calibri" pitchFamily="34" charset="0"/>
              </a:rPr>
              <a:t>执业（助理）医师本科以上学历构成</a:t>
            </a:r>
          </a:p>
        </p:txBody>
      </p:sp>
      <p:sp>
        <p:nvSpPr>
          <p:cNvPr id="29717" name="TextBox 9"/>
          <p:cNvSpPr txBox="1">
            <a:spLocks noChangeArrowheads="1"/>
          </p:cNvSpPr>
          <p:nvPr/>
        </p:nvSpPr>
        <p:spPr bwMode="auto">
          <a:xfrm>
            <a:off x="4362450" y="3878263"/>
            <a:ext cx="4246563" cy="398462"/>
          </a:xfrm>
          <a:prstGeom prst="rect">
            <a:avLst/>
          </a:prstGeom>
          <a:noFill/>
          <a:ln w="9525">
            <a:noFill/>
            <a:miter lim="800000"/>
            <a:headEnd/>
            <a:tailEnd/>
          </a:ln>
        </p:spPr>
        <p:txBody>
          <a:bodyPr wrap="none">
            <a:spAutoFit/>
          </a:bodyPr>
          <a:lstStyle/>
          <a:p>
            <a:r>
              <a:rPr lang="zh-CN" altLang="en-US" sz="2000" b="1">
                <a:solidFill>
                  <a:srgbClr val="44546A"/>
                </a:solidFill>
                <a:latin typeface="Calibri" pitchFamily="34" charset="0"/>
                <a:ea typeface="微软雅黑" pitchFamily="34" charset="-122"/>
                <a:sym typeface="Calibri" pitchFamily="34" charset="0"/>
              </a:rPr>
              <a:t>执业（助理）医师中级以上职称构成</a:t>
            </a:r>
          </a:p>
        </p:txBody>
      </p:sp>
      <p:sp>
        <p:nvSpPr>
          <p:cNvPr id="91" name="矩形 90"/>
          <p:cNvSpPr/>
          <p:nvPr/>
        </p:nvSpPr>
        <p:spPr>
          <a:xfrm>
            <a:off x="5159375" y="2222500"/>
            <a:ext cx="1454150" cy="369888"/>
          </a:xfrm>
          <a:prstGeom prst="rect">
            <a:avLst/>
          </a:prstGeom>
          <a:gradFill>
            <a:gsLst>
              <a:gs pos="100000">
                <a:schemeClr val="bg1"/>
              </a:gs>
              <a:gs pos="54000">
                <a:srgbClr val="C8C8C8"/>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93" name="矩形 92"/>
          <p:cNvSpPr/>
          <p:nvPr/>
        </p:nvSpPr>
        <p:spPr>
          <a:xfrm>
            <a:off x="5159375" y="2686050"/>
            <a:ext cx="882650" cy="369888"/>
          </a:xfrm>
          <a:prstGeom prst="rect">
            <a:avLst/>
          </a:prstGeom>
          <a:gradFill>
            <a:gsLst>
              <a:gs pos="100000">
                <a:schemeClr val="bg1"/>
              </a:gs>
              <a:gs pos="54000">
                <a:srgbClr val="C8C8C8"/>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103" name="矩形 102"/>
          <p:cNvSpPr/>
          <p:nvPr/>
        </p:nvSpPr>
        <p:spPr>
          <a:xfrm>
            <a:off x="5159375" y="3152775"/>
            <a:ext cx="323850" cy="369888"/>
          </a:xfrm>
          <a:prstGeom prst="rect">
            <a:avLst/>
          </a:prstGeom>
          <a:gradFill>
            <a:gsLst>
              <a:gs pos="100000">
                <a:schemeClr val="bg1"/>
              </a:gs>
              <a:gs pos="54000">
                <a:srgbClr val="C8C8C8"/>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115" name="矩形 114"/>
          <p:cNvSpPr/>
          <p:nvPr/>
        </p:nvSpPr>
        <p:spPr>
          <a:xfrm>
            <a:off x="5159375" y="4389438"/>
            <a:ext cx="1184275" cy="369887"/>
          </a:xfrm>
          <a:prstGeom prst="rect">
            <a:avLst/>
          </a:prstGeom>
          <a:gradFill>
            <a:gsLst>
              <a:gs pos="100000">
                <a:schemeClr val="bg1"/>
              </a:gs>
              <a:gs pos="54000">
                <a:srgbClr val="C8C8C8"/>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116" name="矩形 115"/>
          <p:cNvSpPr/>
          <p:nvPr/>
        </p:nvSpPr>
        <p:spPr>
          <a:xfrm>
            <a:off x="5159375" y="4852988"/>
            <a:ext cx="933450" cy="369887"/>
          </a:xfrm>
          <a:prstGeom prst="rect">
            <a:avLst/>
          </a:prstGeom>
          <a:gradFill>
            <a:gsLst>
              <a:gs pos="100000">
                <a:schemeClr val="bg1"/>
              </a:gs>
              <a:gs pos="54000">
                <a:srgbClr val="C8C8C8"/>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117" name="矩形 116"/>
          <p:cNvSpPr/>
          <p:nvPr/>
        </p:nvSpPr>
        <p:spPr>
          <a:xfrm>
            <a:off x="5159375" y="5321300"/>
            <a:ext cx="547688" cy="369888"/>
          </a:xfrm>
          <a:prstGeom prst="rect">
            <a:avLst/>
          </a:prstGeom>
          <a:gradFill>
            <a:gsLst>
              <a:gs pos="100000">
                <a:schemeClr val="bg1"/>
              </a:gs>
              <a:gs pos="54000">
                <a:srgbClr val="C8C8C8"/>
              </a:gs>
            </a:gsLst>
            <a:lin ang="19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
          </a:p>
        </p:txBody>
      </p:sp>
      <p:sp>
        <p:nvSpPr>
          <p:cNvPr id="48" name="任意多边形 47"/>
          <p:cNvSpPr/>
          <p:nvPr/>
        </p:nvSpPr>
        <p:spPr>
          <a:xfrm>
            <a:off x="1149350" y="2122488"/>
            <a:ext cx="2330450" cy="1082675"/>
          </a:xfrm>
          <a:custGeom>
            <a:avLst/>
            <a:gdLst>
              <a:gd name="connsiteX0" fmla="*/ 1781706 w 3566460"/>
              <a:gd name="connsiteY0" fmla="*/ 0 h 1657869"/>
              <a:gd name="connsiteX1" fmla="*/ 3387370 w 3566460"/>
              <a:gd name="connsiteY1" fmla="*/ 576419 h 1657869"/>
              <a:gd name="connsiteX2" fmla="*/ 3566460 w 3566460"/>
              <a:gd name="connsiteY2" fmla="*/ 739186 h 1657869"/>
              <a:gd name="connsiteX3" fmla="*/ 2647777 w 3566460"/>
              <a:gd name="connsiteY3" fmla="*/ 1657869 h 1657869"/>
              <a:gd name="connsiteX4" fmla="*/ 2645816 w 3566460"/>
              <a:gd name="connsiteY4" fmla="*/ 1655711 h 1657869"/>
              <a:gd name="connsiteX5" fmla="*/ 1780494 w 3566460"/>
              <a:gd name="connsiteY5" fmla="*/ 1297283 h 1657869"/>
              <a:gd name="connsiteX6" fmla="*/ 1002076 w 3566460"/>
              <a:gd name="connsiteY6" fmla="*/ 1576728 h 1657869"/>
              <a:gd name="connsiteX7" fmla="*/ 917332 w 3566460"/>
              <a:gd name="connsiteY7" fmla="*/ 1653749 h 1657869"/>
              <a:gd name="connsiteX8" fmla="*/ 0 w 3566460"/>
              <a:gd name="connsiteY8" fmla="*/ 736417 h 1657869"/>
              <a:gd name="connsiteX9" fmla="*/ 176043 w 3566460"/>
              <a:gd name="connsiteY9" fmla="*/ 576419 h 1657869"/>
              <a:gd name="connsiteX10" fmla="*/ 1781706 w 3566460"/>
              <a:gd name="connsiteY10" fmla="*/ 0 h 165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6460" h="1657869">
                <a:moveTo>
                  <a:pt x="1781706" y="0"/>
                </a:moveTo>
                <a:cubicBezTo>
                  <a:pt x="2391629" y="0"/>
                  <a:pt x="2951029" y="216318"/>
                  <a:pt x="3387370" y="576419"/>
                </a:cubicBezTo>
                <a:lnTo>
                  <a:pt x="3566460" y="739186"/>
                </a:lnTo>
                <a:lnTo>
                  <a:pt x="2647777" y="1657869"/>
                </a:lnTo>
                <a:lnTo>
                  <a:pt x="2645816" y="1655711"/>
                </a:lnTo>
                <a:cubicBezTo>
                  <a:pt x="2424360" y="1434256"/>
                  <a:pt x="2118423" y="1297283"/>
                  <a:pt x="1780494" y="1297283"/>
                </a:cubicBezTo>
                <a:cubicBezTo>
                  <a:pt x="1484806" y="1297283"/>
                  <a:pt x="1213612" y="1402153"/>
                  <a:pt x="1002076" y="1576728"/>
                </a:cubicBezTo>
                <a:lnTo>
                  <a:pt x="917332" y="1653749"/>
                </a:lnTo>
                <a:lnTo>
                  <a:pt x="0" y="736417"/>
                </a:lnTo>
                <a:lnTo>
                  <a:pt x="176043" y="576419"/>
                </a:lnTo>
                <a:cubicBezTo>
                  <a:pt x="612384" y="216318"/>
                  <a:pt x="1171783" y="0"/>
                  <a:pt x="1781706" y="0"/>
                </a:cubicBezTo>
                <a:close/>
              </a:path>
            </a:pathLst>
          </a:cu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900">
              <a:solidFill>
                <a:schemeClr val="bg1"/>
              </a:solidFill>
            </a:endParaRPr>
          </a:p>
        </p:txBody>
      </p:sp>
      <p:sp>
        <p:nvSpPr>
          <p:cNvPr id="63" name="任意多边形 62"/>
          <p:cNvSpPr/>
          <p:nvPr/>
        </p:nvSpPr>
        <p:spPr>
          <a:xfrm rot="16200000">
            <a:off x="-13465" y="3340276"/>
            <a:ext cx="2331041" cy="1082648"/>
          </a:xfrm>
          <a:custGeom>
            <a:avLst/>
            <a:gdLst>
              <a:gd name="connsiteX0" fmla="*/ 3566460 w 3566460"/>
              <a:gd name="connsiteY0" fmla="*/ 739186 h 1656436"/>
              <a:gd name="connsiteX1" fmla="*/ 2649210 w 3566460"/>
              <a:gd name="connsiteY1" fmla="*/ 1656436 h 1656436"/>
              <a:gd name="connsiteX2" fmla="*/ 2648551 w 3566460"/>
              <a:gd name="connsiteY2" fmla="*/ 1655711 h 1656436"/>
              <a:gd name="connsiteX3" fmla="*/ 1783230 w 3566460"/>
              <a:gd name="connsiteY3" fmla="*/ 1297283 h 1656436"/>
              <a:gd name="connsiteX4" fmla="*/ 1004812 w 3566460"/>
              <a:gd name="connsiteY4" fmla="*/ 1576728 h 1656436"/>
              <a:gd name="connsiteX5" fmla="*/ 918634 w 3566460"/>
              <a:gd name="connsiteY5" fmla="*/ 1655052 h 1656436"/>
              <a:gd name="connsiteX6" fmla="*/ 0 w 3566460"/>
              <a:gd name="connsiteY6" fmla="*/ 736417 h 1656436"/>
              <a:gd name="connsiteX7" fmla="*/ 176043 w 3566460"/>
              <a:gd name="connsiteY7" fmla="*/ 576419 h 1656436"/>
              <a:gd name="connsiteX8" fmla="*/ 1781706 w 3566460"/>
              <a:gd name="connsiteY8" fmla="*/ 0 h 1656436"/>
              <a:gd name="connsiteX9" fmla="*/ 3387370 w 3566460"/>
              <a:gd name="connsiteY9" fmla="*/ 576419 h 165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6436">
                <a:moveTo>
                  <a:pt x="3566460" y="739186"/>
                </a:moveTo>
                <a:lnTo>
                  <a:pt x="2649210" y="1656436"/>
                </a:lnTo>
                <a:lnTo>
                  <a:pt x="2648551" y="1655711"/>
                </a:lnTo>
                <a:cubicBezTo>
                  <a:pt x="2427096" y="1434256"/>
                  <a:pt x="2121159" y="1297283"/>
                  <a:pt x="1783230" y="1297283"/>
                </a:cubicBezTo>
                <a:cubicBezTo>
                  <a:pt x="1487542" y="1297283"/>
                  <a:pt x="1216348" y="1402153"/>
                  <a:pt x="1004812" y="1576728"/>
                </a:cubicBezTo>
                <a:lnTo>
                  <a:pt x="918634" y="1655052"/>
                </a:lnTo>
                <a:lnTo>
                  <a:pt x="0" y="736417"/>
                </a:lnTo>
                <a:lnTo>
                  <a:pt x="176043" y="576419"/>
                </a:lnTo>
                <a:cubicBezTo>
                  <a:pt x="612384" y="216318"/>
                  <a:pt x="1171783" y="0"/>
                  <a:pt x="1781706" y="0"/>
                </a:cubicBezTo>
                <a:cubicBezTo>
                  <a:pt x="2391629" y="0"/>
                  <a:pt x="2951029" y="216318"/>
                  <a:pt x="3387370" y="576419"/>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050" b="1">
              <a:solidFill>
                <a:srgbClr val="181818"/>
              </a:solidFill>
              <a:ea typeface="方正兰亭特黑简体" panose="02000000000000000000" pitchFamily="2" charset="-122"/>
            </a:endParaRPr>
          </a:p>
        </p:txBody>
      </p:sp>
      <p:sp>
        <p:nvSpPr>
          <p:cNvPr id="64" name="任意多边形 63"/>
          <p:cNvSpPr/>
          <p:nvPr/>
        </p:nvSpPr>
        <p:spPr>
          <a:xfrm rot="10800000">
            <a:off x="1147531" y="4425902"/>
            <a:ext cx="2331041" cy="1084805"/>
          </a:xfrm>
          <a:custGeom>
            <a:avLst/>
            <a:gdLst>
              <a:gd name="connsiteX0" fmla="*/ 923320 w 3566460"/>
              <a:gd name="connsiteY0" fmla="*/ 1659737 h 1659737"/>
              <a:gd name="connsiteX1" fmla="*/ 0 w 3566460"/>
              <a:gd name="connsiteY1" fmla="*/ 736417 h 1659737"/>
              <a:gd name="connsiteX2" fmla="*/ 176043 w 3566460"/>
              <a:gd name="connsiteY2" fmla="*/ 576419 h 1659737"/>
              <a:gd name="connsiteX3" fmla="*/ 1781706 w 3566460"/>
              <a:gd name="connsiteY3" fmla="*/ 0 h 1659737"/>
              <a:gd name="connsiteX4" fmla="*/ 3387370 w 3566460"/>
              <a:gd name="connsiteY4" fmla="*/ 576419 h 1659737"/>
              <a:gd name="connsiteX5" fmla="*/ 3566460 w 3566460"/>
              <a:gd name="connsiteY5" fmla="*/ 739186 h 1659737"/>
              <a:gd name="connsiteX6" fmla="*/ 2647197 w 3566460"/>
              <a:gd name="connsiteY6" fmla="*/ 1658450 h 1659737"/>
              <a:gd name="connsiteX7" fmla="*/ 2564384 w 3566460"/>
              <a:gd name="connsiteY7" fmla="*/ 1583185 h 1659737"/>
              <a:gd name="connsiteX8" fmla="*/ 1785966 w 3566460"/>
              <a:gd name="connsiteY8" fmla="*/ 1303740 h 1659737"/>
              <a:gd name="connsiteX9" fmla="*/ 1007548 w 3566460"/>
              <a:gd name="connsiteY9" fmla="*/ 1583185 h 165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9737">
                <a:moveTo>
                  <a:pt x="923320" y="1659737"/>
                </a:moveTo>
                <a:lnTo>
                  <a:pt x="0" y="736417"/>
                </a:lnTo>
                <a:lnTo>
                  <a:pt x="176043" y="576419"/>
                </a:lnTo>
                <a:cubicBezTo>
                  <a:pt x="612384" y="216318"/>
                  <a:pt x="1171783" y="0"/>
                  <a:pt x="1781706" y="0"/>
                </a:cubicBezTo>
                <a:cubicBezTo>
                  <a:pt x="2391629" y="0"/>
                  <a:pt x="2951029" y="216318"/>
                  <a:pt x="3387370" y="576419"/>
                </a:cubicBezTo>
                <a:lnTo>
                  <a:pt x="3566460" y="739186"/>
                </a:lnTo>
                <a:lnTo>
                  <a:pt x="2647197" y="1658450"/>
                </a:lnTo>
                <a:lnTo>
                  <a:pt x="2564384" y="1583185"/>
                </a:lnTo>
                <a:cubicBezTo>
                  <a:pt x="2352848" y="1408610"/>
                  <a:pt x="2081654" y="1303740"/>
                  <a:pt x="1785966" y="1303740"/>
                </a:cubicBezTo>
                <a:cubicBezTo>
                  <a:pt x="1490278" y="1303740"/>
                  <a:pt x="1219084" y="1408610"/>
                  <a:pt x="1007548" y="1583185"/>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050" b="1">
              <a:solidFill>
                <a:srgbClr val="181818"/>
              </a:solidFill>
              <a:ea typeface="方正兰亭特黑简体" panose="02000000000000000000" pitchFamily="2" charset="-122"/>
            </a:endParaRPr>
          </a:p>
        </p:txBody>
      </p:sp>
      <p:sp>
        <p:nvSpPr>
          <p:cNvPr id="12" name="任意多边形 11"/>
          <p:cNvSpPr/>
          <p:nvPr/>
        </p:nvSpPr>
        <p:spPr>
          <a:xfrm rot="5400000">
            <a:off x="2250553" y="3272389"/>
            <a:ext cx="2331041" cy="1085483"/>
          </a:xfrm>
          <a:custGeom>
            <a:avLst/>
            <a:gdLst>
              <a:gd name="connsiteX0" fmla="*/ 0 w 3566460"/>
              <a:gd name="connsiteY0" fmla="*/ 736417 h 1660775"/>
              <a:gd name="connsiteX1" fmla="*/ 176043 w 3566460"/>
              <a:gd name="connsiteY1" fmla="*/ 576419 h 1660775"/>
              <a:gd name="connsiteX2" fmla="*/ 1781706 w 3566460"/>
              <a:gd name="connsiteY2" fmla="*/ 0 h 1660775"/>
              <a:gd name="connsiteX3" fmla="*/ 3387370 w 3566460"/>
              <a:gd name="connsiteY3" fmla="*/ 576419 h 1660775"/>
              <a:gd name="connsiteX4" fmla="*/ 3566460 w 3566460"/>
              <a:gd name="connsiteY4" fmla="*/ 739186 h 1660775"/>
              <a:gd name="connsiteX5" fmla="*/ 2644872 w 3566460"/>
              <a:gd name="connsiteY5" fmla="*/ 1660775 h 1660775"/>
              <a:gd name="connsiteX6" fmla="*/ 2558419 w 3566460"/>
              <a:gd name="connsiteY6" fmla="*/ 1582201 h 1660775"/>
              <a:gd name="connsiteX7" fmla="*/ 1780001 w 3566460"/>
              <a:gd name="connsiteY7" fmla="*/ 1302756 h 1660775"/>
              <a:gd name="connsiteX8" fmla="*/ 1001583 w 3566460"/>
              <a:gd name="connsiteY8" fmla="*/ 1582201 h 1660775"/>
              <a:gd name="connsiteX9" fmla="*/ 919964 w 3566460"/>
              <a:gd name="connsiteY9" fmla="*/ 1656382 h 166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60775">
                <a:moveTo>
                  <a:pt x="0" y="736417"/>
                </a:moveTo>
                <a:lnTo>
                  <a:pt x="176043" y="576419"/>
                </a:lnTo>
                <a:cubicBezTo>
                  <a:pt x="612384" y="216318"/>
                  <a:pt x="1171783" y="0"/>
                  <a:pt x="1781706" y="0"/>
                </a:cubicBezTo>
                <a:cubicBezTo>
                  <a:pt x="2391629" y="0"/>
                  <a:pt x="2951029" y="216318"/>
                  <a:pt x="3387370" y="576419"/>
                </a:cubicBezTo>
                <a:lnTo>
                  <a:pt x="3566460" y="739186"/>
                </a:lnTo>
                <a:lnTo>
                  <a:pt x="2644872" y="1660775"/>
                </a:lnTo>
                <a:lnTo>
                  <a:pt x="2558419" y="1582201"/>
                </a:lnTo>
                <a:cubicBezTo>
                  <a:pt x="2346883" y="1407626"/>
                  <a:pt x="2075689" y="1302756"/>
                  <a:pt x="1780001" y="1302756"/>
                </a:cubicBezTo>
                <a:cubicBezTo>
                  <a:pt x="1484313" y="1302756"/>
                  <a:pt x="1213119" y="1407626"/>
                  <a:pt x="1001583" y="1582201"/>
                </a:cubicBezTo>
                <a:lnTo>
                  <a:pt x="919964" y="1656382"/>
                </a:ln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050" b="1">
              <a:solidFill>
                <a:srgbClr val="181818"/>
              </a:solidFill>
              <a:ea typeface="方正兰亭特黑简体" panose="02000000000000000000" pitchFamily="2" charset="-122"/>
            </a:endParaRPr>
          </a:p>
        </p:txBody>
      </p:sp>
      <p:sp>
        <p:nvSpPr>
          <p:cNvPr id="13" name="椭圆 12"/>
          <p:cNvSpPr/>
          <p:nvPr/>
        </p:nvSpPr>
        <p:spPr>
          <a:xfrm>
            <a:off x="1693863" y="3152775"/>
            <a:ext cx="1254125" cy="1254125"/>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900">
              <a:solidFill>
                <a:schemeClr val="bg1"/>
              </a:solidFill>
            </a:endParaRPr>
          </a:p>
        </p:txBody>
      </p:sp>
      <p:sp>
        <p:nvSpPr>
          <p:cNvPr id="29735" name="矩形 15"/>
          <p:cNvSpPr>
            <a:spLocks noChangeArrowheads="1"/>
          </p:cNvSpPr>
          <p:nvPr/>
        </p:nvSpPr>
        <p:spPr bwMode="auto">
          <a:xfrm>
            <a:off x="1308100" y="2471738"/>
            <a:ext cx="2009775" cy="347662"/>
          </a:xfrm>
          <a:prstGeom prst="rect">
            <a:avLst/>
          </a:prstGeom>
          <a:noFill/>
          <a:ln w="9525">
            <a:noFill/>
            <a:miter lim="800000"/>
            <a:headEnd/>
            <a:tailEnd/>
          </a:ln>
        </p:spPr>
        <p:txBody>
          <a:bodyPr wrap="none">
            <a:spAutoFit/>
          </a:bodyPr>
          <a:lstStyle/>
          <a:p>
            <a:pPr algn="ctr">
              <a:lnSpc>
                <a:spcPts val="2000"/>
              </a:lnSpc>
            </a:pPr>
            <a:r>
              <a:rPr lang="en-US" altLang="zh-CN" sz="2400" b="1">
                <a:solidFill>
                  <a:schemeClr val="bg1"/>
                </a:solidFill>
                <a:latin typeface="微软雅黑" pitchFamily="34" charset="-122"/>
                <a:ea typeface="微软雅黑" pitchFamily="34" charset="-122"/>
              </a:rPr>
              <a:t>“5+3”</a:t>
            </a:r>
            <a:r>
              <a:rPr lang="zh-CN" altLang="en-US" sz="2400" b="1">
                <a:solidFill>
                  <a:schemeClr val="bg1"/>
                </a:solidFill>
                <a:latin typeface="微软雅黑" pitchFamily="34" charset="-122"/>
                <a:ea typeface="微软雅黑" pitchFamily="34" charset="-122"/>
              </a:rPr>
              <a:t>较少</a:t>
            </a:r>
          </a:p>
        </p:txBody>
      </p:sp>
      <p:sp>
        <p:nvSpPr>
          <p:cNvPr id="6" name="文本框 5"/>
          <p:cNvSpPr txBox="1"/>
          <p:nvPr/>
        </p:nvSpPr>
        <p:spPr>
          <a:xfrm>
            <a:off x="1350963" y="4543425"/>
            <a:ext cx="2093912" cy="608013"/>
          </a:xfrm>
          <a:prstGeom prst="rect">
            <a:avLst/>
          </a:prstGeom>
          <a:noFill/>
        </p:spPr>
        <p:txBody>
          <a:bodyPr>
            <a:spAutoFit/>
          </a:bodyPr>
          <a:lstStyle/>
          <a:p>
            <a:pPr fontAlgn="auto">
              <a:lnSpc>
                <a:spcPct val="140000"/>
              </a:lnSpc>
              <a:spcBef>
                <a:spcPts val="0"/>
              </a:spcBef>
              <a:spcAft>
                <a:spcPts val="0"/>
              </a:spcAft>
              <a:buClr>
                <a:srgbClr val="C00000"/>
              </a:buClr>
              <a:buFont typeface="Wingdings" panose="05000000000000000000" charset="0"/>
              <a:buNone/>
              <a:defRPr/>
            </a:pPr>
            <a:r>
              <a:rPr lang="zh-CN" altLang="en-US" sz="2400" b="1" noProof="1">
                <a:solidFill>
                  <a:schemeClr val="bg2">
                    <a:lumMod val="25000"/>
                  </a:schemeClr>
                </a:solidFill>
                <a:latin typeface="微软雅黑" panose="020B0503020204020204" pitchFamily="34" charset="-122"/>
                <a:ea typeface="微软雅黑" panose="020B0503020204020204" pitchFamily="34" charset="-122"/>
                <a:sym typeface="+mn-ea"/>
              </a:rPr>
              <a:t>转岗培训为主</a:t>
            </a:r>
          </a:p>
        </p:txBody>
      </p:sp>
      <p:sp>
        <p:nvSpPr>
          <p:cNvPr id="29737" name="矩形 17"/>
          <p:cNvSpPr>
            <a:spLocks noChangeArrowheads="1"/>
          </p:cNvSpPr>
          <p:nvPr/>
        </p:nvSpPr>
        <p:spPr bwMode="auto">
          <a:xfrm>
            <a:off x="1865313" y="3478213"/>
            <a:ext cx="893762" cy="603250"/>
          </a:xfrm>
          <a:prstGeom prst="rect">
            <a:avLst/>
          </a:prstGeom>
          <a:noFill/>
          <a:ln w="9525">
            <a:noFill/>
            <a:miter lim="800000"/>
            <a:headEnd/>
            <a:tailEnd/>
          </a:ln>
        </p:spPr>
        <p:txBody>
          <a:bodyPr>
            <a:spAutoFit/>
          </a:bodyPr>
          <a:lstStyle/>
          <a:p>
            <a:pPr algn="ctr">
              <a:lnSpc>
                <a:spcPts val="2000"/>
              </a:lnSpc>
            </a:pPr>
            <a:r>
              <a:rPr lang="zh-CN" altLang="en-US" b="1">
                <a:solidFill>
                  <a:schemeClr val="bg1"/>
                </a:solidFill>
                <a:latin typeface="微软雅黑" pitchFamily="34" charset="-122"/>
                <a:ea typeface="微软雅黑" pitchFamily="34" charset="-122"/>
              </a:rPr>
              <a:t>全科</a:t>
            </a:r>
          </a:p>
          <a:p>
            <a:pPr algn="ctr">
              <a:lnSpc>
                <a:spcPts val="2000"/>
              </a:lnSpc>
            </a:pPr>
            <a:r>
              <a:rPr lang="zh-CN" altLang="en-US" b="1">
                <a:solidFill>
                  <a:schemeClr val="bg1"/>
                </a:solidFill>
                <a:latin typeface="微软雅黑" pitchFamily="34" charset="-122"/>
                <a:ea typeface="微软雅黑" pitchFamily="34" charset="-122"/>
              </a:rPr>
              <a:t>医生</a:t>
            </a:r>
          </a:p>
        </p:txBody>
      </p:sp>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组合 3"/>
          <p:cNvGrpSpPr>
            <a:grpSpLocks/>
          </p:cNvGrpSpPr>
          <p:nvPr/>
        </p:nvGrpSpPr>
        <p:grpSpPr bwMode="auto">
          <a:xfrm>
            <a:off x="889000" y="3929063"/>
            <a:ext cx="2044700" cy="2044700"/>
            <a:chOff x="2125" y="2626"/>
            <a:chExt cx="3220" cy="3220"/>
          </a:xfrm>
        </p:grpSpPr>
        <p:sp>
          <p:nvSpPr>
            <p:cNvPr id="9" name="椭圆 8"/>
            <p:cNvSpPr/>
            <p:nvPr/>
          </p:nvSpPr>
          <p:spPr>
            <a:xfrm>
              <a:off x="2125" y="2626"/>
              <a:ext cx="3220" cy="3220"/>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a:solidFill>
                  <a:srgbClr val="181818"/>
                </a:solidFill>
                <a:latin typeface="微软雅黑" panose="020B0503020204020204" pitchFamily="34" charset="-122"/>
                <a:ea typeface="微软雅黑" panose="020B0503020204020204" pitchFamily="34" charset="-122"/>
              </a:endParaRPr>
            </a:p>
          </p:txBody>
        </p:sp>
        <p:sp>
          <p:nvSpPr>
            <p:cNvPr id="30748" name="文本框 9"/>
            <p:cNvSpPr txBox="1">
              <a:spLocks noChangeArrowheads="1"/>
            </p:cNvSpPr>
            <p:nvPr/>
          </p:nvSpPr>
          <p:spPr bwMode="auto">
            <a:xfrm>
              <a:off x="2345" y="3522"/>
              <a:ext cx="2736" cy="1404"/>
            </a:xfrm>
            <a:prstGeom prst="rect">
              <a:avLst/>
            </a:prstGeom>
            <a:noFill/>
            <a:ln w="9525">
              <a:noFill/>
              <a:miter lim="800000"/>
              <a:headEnd/>
              <a:tailEnd/>
            </a:ln>
          </p:spPr>
          <p:txBody>
            <a:bodyPr>
              <a:spAutoFit/>
            </a:bodyPr>
            <a:lstStyle/>
            <a:p>
              <a:pPr>
                <a:lnSpc>
                  <a:spcPct val="130000"/>
                </a:lnSpc>
              </a:pPr>
              <a:r>
                <a:rPr lang="en-US" altLang="zh-CN" sz="2000" b="1">
                  <a:solidFill>
                    <a:srgbClr val="234983"/>
                  </a:solidFill>
                  <a:latin typeface="微软雅黑" pitchFamily="34" charset="-122"/>
                  <a:ea typeface="微软雅黑" pitchFamily="34" charset="-122"/>
                </a:rPr>
                <a:t>院校未建</a:t>
              </a:r>
              <a:r>
                <a:rPr lang="zh-CN" altLang="en-US" sz="2000" b="1">
                  <a:solidFill>
                    <a:srgbClr val="234983"/>
                  </a:solidFill>
                  <a:latin typeface="微软雅黑" pitchFamily="34" charset="-122"/>
                  <a:ea typeface="微软雅黑" pitchFamily="34" charset="-122"/>
                </a:rPr>
                <a:t>学</a:t>
              </a:r>
              <a:r>
                <a:rPr lang="en-US" altLang="zh-CN" sz="2000" b="1">
                  <a:solidFill>
                    <a:srgbClr val="234983"/>
                  </a:solidFill>
                  <a:latin typeface="微软雅黑" pitchFamily="34" charset="-122"/>
                  <a:ea typeface="微软雅黑" pitchFamily="34" charset="-122"/>
                </a:rPr>
                <a:t>系</a:t>
              </a:r>
            </a:p>
            <a:p>
              <a:pPr>
                <a:lnSpc>
                  <a:spcPct val="130000"/>
                </a:lnSpc>
              </a:pPr>
              <a:r>
                <a:rPr lang="en-US" altLang="zh-CN" sz="2000" b="1">
                  <a:solidFill>
                    <a:srgbClr val="234983"/>
                  </a:solidFill>
                  <a:latin typeface="微软雅黑" pitchFamily="34" charset="-122"/>
                  <a:ea typeface="微软雅黑" pitchFamily="34" charset="-122"/>
                </a:rPr>
                <a:t>基地</a:t>
              </a:r>
              <a:r>
                <a:rPr lang="zh-CN" altLang="en-US" sz="2000" b="1">
                  <a:solidFill>
                    <a:srgbClr val="234983"/>
                  </a:solidFill>
                  <a:latin typeface="微软雅黑" pitchFamily="34" charset="-122"/>
                  <a:ea typeface="微软雅黑" pitchFamily="34" charset="-122"/>
                </a:rPr>
                <a:t>未</a:t>
              </a:r>
              <a:r>
                <a:rPr lang="en-US" altLang="zh-CN" sz="2000" b="1">
                  <a:solidFill>
                    <a:srgbClr val="234983"/>
                  </a:solidFill>
                  <a:latin typeface="微软雅黑" pitchFamily="34" charset="-122"/>
                  <a:ea typeface="微软雅黑" pitchFamily="34" charset="-122"/>
                </a:rPr>
                <a:t>设学科 </a:t>
              </a:r>
            </a:p>
          </p:txBody>
        </p:sp>
      </p:grpSp>
      <p:grpSp>
        <p:nvGrpSpPr>
          <p:cNvPr id="30722" name="组合 4"/>
          <p:cNvGrpSpPr>
            <a:grpSpLocks/>
          </p:cNvGrpSpPr>
          <p:nvPr/>
        </p:nvGrpSpPr>
        <p:grpSpPr bwMode="auto">
          <a:xfrm>
            <a:off x="6146800" y="3910013"/>
            <a:ext cx="2044700" cy="2044700"/>
            <a:chOff x="9047" y="2626"/>
            <a:chExt cx="3220" cy="3220"/>
          </a:xfrm>
        </p:grpSpPr>
        <p:sp>
          <p:nvSpPr>
            <p:cNvPr id="7" name="椭圆 6"/>
            <p:cNvSpPr/>
            <p:nvPr/>
          </p:nvSpPr>
          <p:spPr>
            <a:xfrm>
              <a:off x="9047" y="2626"/>
              <a:ext cx="3220" cy="3220"/>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a:solidFill>
                  <a:srgbClr val="181818"/>
                </a:solidFill>
                <a:latin typeface="微软雅黑" panose="020B0503020204020204" pitchFamily="34" charset="-122"/>
                <a:ea typeface="微软雅黑" panose="020B0503020204020204" pitchFamily="34" charset="-122"/>
              </a:endParaRPr>
            </a:p>
          </p:txBody>
        </p:sp>
        <p:sp>
          <p:nvSpPr>
            <p:cNvPr id="30744" name="文本框 11"/>
            <p:cNvSpPr txBox="1">
              <a:spLocks noChangeArrowheads="1"/>
            </p:cNvSpPr>
            <p:nvPr/>
          </p:nvSpPr>
          <p:spPr bwMode="auto">
            <a:xfrm>
              <a:off x="9352" y="3425"/>
              <a:ext cx="2700" cy="1501"/>
            </a:xfrm>
            <a:prstGeom prst="rect">
              <a:avLst/>
            </a:prstGeom>
            <a:noFill/>
            <a:ln w="9525">
              <a:noFill/>
              <a:miter lim="800000"/>
              <a:headEnd/>
              <a:tailEnd/>
            </a:ln>
          </p:spPr>
          <p:txBody>
            <a:bodyPr wrap="none">
              <a:spAutoFit/>
            </a:bodyPr>
            <a:lstStyle/>
            <a:p>
              <a:pPr>
                <a:lnSpc>
                  <a:spcPct val="140000"/>
                </a:lnSpc>
              </a:pPr>
              <a:r>
                <a:rPr lang="en-US" altLang="zh-CN" sz="2000" b="1">
                  <a:solidFill>
                    <a:srgbClr val="234983"/>
                  </a:solidFill>
                  <a:latin typeface="微软雅黑" pitchFamily="34" charset="-122"/>
                  <a:ea typeface="微软雅黑" pitchFamily="34" charset="-122"/>
                </a:rPr>
                <a:t>模式有待创新</a:t>
              </a:r>
            </a:p>
            <a:p>
              <a:pPr>
                <a:lnSpc>
                  <a:spcPct val="140000"/>
                </a:lnSpc>
              </a:pPr>
              <a:r>
                <a:rPr lang="en-US" altLang="zh-CN" sz="2000" b="1">
                  <a:solidFill>
                    <a:srgbClr val="234983"/>
                  </a:solidFill>
                  <a:latin typeface="微软雅黑" pitchFamily="34" charset="-122"/>
                  <a:ea typeface="微软雅黑" pitchFamily="34" charset="-122"/>
                </a:rPr>
                <a:t>管理不够严格</a:t>
              </a:r>
            </a:p>
          </p:txBody>
        </p:sp>
      </p:grpSp>
      <p:grpSp>
        <p:nvGrpSpPr>
          <p:cNvPr id="30723" name="组合 5"/>
          <p:cNvGrpSpPr>
            <a:grpSpLocks/>
          </p:cNvGrpSpPr>
          <p:nvPr/>
        </p:nvGrpSpPr>
        <p:grpSpPr bwMode="auto">
          <a:xfrm>
            <a:off x="3543300" y="3929063"/>
            <a:ext cx="2044700" cy="2044700"/>
            <a:chOff x="5581" y="5961"/>
            <a:chExt cx="3220" cy="3220"/>
          </a:xfrm>
        </p:grpSpPr>
        <p:sp>
          <p:nvSpPr>
            <p:cNvPr id="8" name="椭圆 7"/>
            <p:cNvSpPr/>
            <p:nvPr/>
          </p:nvSpPr>
          <p:spPr>
            <a:xfrm>
              <a:off x="5581" y="5961"/>
              <a:ext cx="3220" cy="3220"/>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a:solidFill>
                  <a:srgbClr val="181818"/>
                </a:solidFill>
                <a:latin typeface="微软雅黑" panose="020B0503020204020204" pitchFamily="34" charset="-122"/>
                <a:ea typeface="微软雅黑" panose="020B0503020204020204" pitchFamily="34" charset="-122"/>
              </a:endParaRPr>
            </a:p>
          </p:txBody>
        </p:sp>
        <p:sp>
          <p:nvSpPr>
            <p:cNvPr id="30740" name="文本框 13"/>
            <p:cNvSpPr txBox="1">
              <a:spLocks noChangeArrowheads="1"/>
            </p:cNvSpPr>
            <p:nvPr/>
          </p:nvSpPr>
          <p:spPr bwMode="auto">
            <a:xfrm>
              <a:off x="5956" y="6792"/>
              <a:ext cx="2700" cy="1501"/>
            </a:xfrm>
            <a:prstGeom prst="rect">
              <a:avLst/>
            </a:prstGeom>
            <a:noFill/>
            <a:ln w="9525">
              <a:noFill/>
              <a:miter lim="800000"/>
              <a:headEnd/>
              <a:tailEnd/>
            </a:ln>
          </p:spPr>
          <p:txBody>
            <a:bodyPr wrap="none">
              <a:spAutoFit/>
            </a:bodyPr>
            <a:lstStyle/>
            <a:p>
              <a:pPr algn="dist">
                <a:lnSpc>
                  <a:spcPct val="140000"/>
                </a:lnSpc>
              </a:pPr>
              <a:r>
                <a:rPr lang="en-US" altLang="zh-CN" sz="2000" b="1">
                  <a:solidFill>
                    <a:srgbClr val="234983"/>
                  </a:solidFill>
                  <a:latin typeface="微软雅黑" pitchFamily="34" charset="-122"/>
                  <a:ea typeface="微软雅黑" pitchFamily="34" charset="-122"/>
                </a:rPr>
                <a:t>水平参差不齐</a:t>
              </a:r>
            </a:p>
            <a:p>
              <a:pPr algn="dist">
                <a:lnSpc>
                  <a:spcPct val="140000"/>
                </a:lnSpc>
              </a:pPr>
              <a:r>
                <a:rPr lang="en-US" altLang="zh-CN" sz="2000" b="1">
                  <a:solidFill>
                    <a:srgbClr val="234983"/>
                  </a:solidFill>
                  <a:latin typeface="微软雅黑" pitchFamily="34" charset="-122"/>
                  <a:ea typeface="微软雅黑" pitchFamily="34" charset="-122"/>
                </a:rPr>
                <a:t>师资队伍薄弱</a:t>
              </a:r>
            </a:p>
          </p:txBody>
        </p:sp>
      </p:grpSp>
      <p:sp>
        <p:nvSpPr>
          <p:cNvPr id="11" name="任意多边形 10"/>
          <p:cNvSpPr/>
          <p:nvPr/>
        </p:nvSpPr>
        <p:spPr>
          <a:xfrm>
            <a:off x="3446780" y="1591310"/>
            <a:ext cx="2211705" cy="2682875"/>
          </a:xfrm>
          <a:custGeom>
            <a:avLst/>
            <a:gdLst>
              <a:gd name="connsiteX0" fmla="*/ 1222016 w 2444032"/>
              <a:gd name="connsiteY0" fmla="*/ 0 h 2945682"/>
              <a:gd name="connsiteX1" fmla="*/ 2444032 w 2444032"/>
              <a:gd name="connsiteY1" fmla="*/ 1222016 h 2945682"/>
              <a:gd name="connsiteX2" fmla="*/ 1697680 w 2444032"/>
              <a:gd name="connsiteY2" fmla="*/ 2348000 h 2945682"/>
              <a:gd name="connsiteX3" fmla="*/ 1624728 w 2444032"/>
              <a:gd name="connsiteY3" fmla="*/ 2374701 h 2945682"/>
              <a:gd name="connsiteX4" fmla="*/ 1624728 w 2444032"/>
              <a:gd name="connsiteY4" fmla="*/ 2548807 h 2945682"/>
              <a:gd name="connsiteX5" fmla="*/ 1222016 w 2444032"/>
              <a:gd name="connsiteY5" fmla="*/ 2945682 h 2945682"/>
              <a:gd name="connsiteX6" fmla="*/ 819305 w 2444032"/>
              <a:gd name="connsiteY6" fmla="*/ 2548807 h 2945682"/>
              <a:gd name="connsiteX7" fmla="*/ 819305 w 2444032"/>
              <a:gd name="connsiteY7" fmla="*/ 2374701 h 2945682"/>
              <a:gd name="connsiteX8" fmla="*/ 746352 w 2444032"/>
              <a:gd name="connsiteY8" fmla="*/ 2348000 h 2945682"/>
              <a:gd name="connsiteX9" fmla="*/ 0 w 2444032"/>
              <a:gd name="connsiteY9" fmla="*/ 1222016 h 2945682"/>
              <a:gd name="connsiteX10" fmla="*/ 1222016 w 2444032"/>
              <a:gd name="connsiteY10" fmla="*/ 0 h 2945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4032" h="2945682">
                <a:moveTo>
                  <a:pt x="1222016" y="0"/>
                </a:moveTo>
                <a:cubicBezTo>
                  <a:pt x="1896917" y="0"/>
                  <a:pt x="2444032" y="547115"/>
                  <a:pt x="2444032" y="1222016"/>
                </a:cubicBezTo>
                <a:cubicBezTo>
                  <a:pt x="2444032" y="1728192"/>
                  <a:pt x="2136280" y="2162488"/>
                  <a:pt x="1697680" y="2348000"/>
                </a:cubicBezTo>
                <a:lnTo>
                  <a:pt x="1624728" y="2374701"/>
                </a:lnTo>
                <a:lnTo>
                  <a:pt x="1624728" y="2548807"/>
                </a:lnTo>
                <a:lnTo>
                  <a:pt x="1222016" y="2945682"/>
                </a:lnTo>
                <a:lnTo>
                  <a:pt x="819305" y="2548807"/>
                </a:lnTo>
                <a:lnTo>
                  <a:pt x="819305" y="2374701"/>
                </a:lnTo>
                <a:lnTo>
                  <a:pt x="746352" y="2348000"/>
                </a:lnTo>
                <a:cubicBezTo>
                  <a:pt x="307752" y="2162488"/>
                  <a:pt x="0" y="1728192"/>
                  <a:pt x="0" y="1222016"/>
                </a:cubicBezTo>
                <a:cubicBezTo>
                  <a:pt x="0" y="547115"/>
                  <a:pt x="547115" y="0"/>
                  <a:pt x="1222016"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rgbClr val="181818"/>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6075680" y="1591310"/>
            <a:ext cx="2211705" cy="2682875"/>
          </a:xfrm>
          <a:custGeom>
            <a:avLst/>
            <a:gdLst>
              <a:gd name="connsiteX0" fmla="*/ 1222016 w 2444032"/>
              <a:gd name="connsiteY0" fmla="*/ 0 h 2945682"/>
              <a:gd name="connsiteX1" fmla="*/ 2444032 w 2444032"/>
              <a:gd name="connsiteY1" fmla="*/ 1222016 h 2945682"/>
              <a:gd name="connsiteX2" fmla="*/ 1697680 w 2444032"/>
              <a:gd name="connsiteY2" fmla="*/ 2348000 h 2945682"/>
              <a:gd name="connsiteX3" fmla="*/ 1624728 w 2444032"/>
              <a:gd name="connsiteY3" fmla="*/ 2374701 h 2945682"/>
              <a:gd name="connsiteX4" fmla="*/ 1624728 w 2444032"/>
              <a:gd name="connsiteY4" fmla="*/ 2548807 h 2945682"/>
              <a:gd name="connsiteX5" fmla="*/ 1222016 w 2444032"/>
              <a:gd name="connsiteY5" fmla="*/ 2945682 h 2945682"/>
              <a:gd name="connsiteX6" fmla="*/ 819305 w 2444032"/>
              <a:gd name="connsiteY6" fmla="*/ 2548807 h 2945682"/>
              <a:gd name="connsiteX7" fmla="*/ 819305 w 2444032"/>
              <a:gd name="connsiteY7" fmla="*/ 2374701 h 2945682"/>
              <a:gd name="connsiteX8" fmla="*/ 746352 w 2444032"/>
              <a:gd name="connsiteY8" fmla="*/ 2348000 h 2945682"/>
              <a:gd name="connsiteX9" fmla="*/ 0 w 2444032"/>
              <a:gd name="connsiteY9" fmla="*/ 1222016 h 2945682"/>
              <a:gd name="connsiteX10" fmla="*/ 1222016 w 2444032"/>
              <a:gd name="connsiteY10" fmla="*/ 0 h 2945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4032" h="2945682">
                <a:moveTo>
                  <a:pt x="1222016" y="0"/>
                </a:moveTo>
                <a:cubicBezTo>
                  <a:pt x="1896917" y="0"/>
                  <a:pt x="2444032" y="547115"/>
                  <a:pt x="2444032" y="1222016"/>
                </a:cubicBezTo>
                <a:cubicBezTo>
                  <a:pt x="2444032" y="1728192"/>
                  <a:pt x="2136280" y="2162488"/>
                  <a:pt x="1697680" y="2348000"/>
                </a:cubicBezTo>
                <a:lnTo>
                  <a:pt x="1624728" y="2374701"/>
                </a:lnTo>
                <a:lnTo>
                  <a:pt x="1624728" y="2548807"/>
                </a:lnTo>
                <a:lnTo>
                  <a:pt x="1222016" y="2945682"/>
                </a:lnTo>
                <a:lnTo>
                  <a:pt x="819305" y="2548807"/>
                </a:lnTo>
                <a:lnTo>
                  <a:pt x="819305" y="2374701"/>
                </a:lnTo>
                <a:lnTo>
                  <a:pt x="746352" y="2348000"/>
                </a:lnTo>
                <a:cubicBezTo>
                  <a:pt x="307752" y="2162488"/>
                  <a:pt x="0" y="1728192"/>
                  <a:pt x="0" y="1222016"/>
                </a:cubicBezTo>
                <a:cubicBezTo>
                  <a:pt x="0" y="547115"/>
                  <a:pt x="547115" y="0"/>
                  <a:pt x="1222016"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rgbClr val="181818"/>
              </a:solidFill>
              <a:latin typeface="微软雅黑" panose="020B0503020204020204" pitchFamily="34" charset="-122"/>
              <a:ea typeface="微软雅黑" panose="020B0503020204020204" pitchFamily="34" charset="-122"/>
            </a:endParaRPr>
          </a:p>
        </p:txBody>
      </p:sp>
      <p:sp>
        <p:nvSpPr>
          <p:cNvPr id="76" name="任意多边形 75"/>
          <p:cNvSpPr/>
          <p:nvPr/>
        </p:nvSpPr>
        <p:spPr>
          <a:xfrm>
            <a:off x="793115" y="1591310"/>
            <a:ext cx="2211705" cy="2682875"/>
          </a:xfrm>
          <a:custGeom>
            <a:avLst/>
            <a:gdLst>
              <a:gd name="connsiteX0" fmla="*/ 1222016 w 2444032"/>
              <a:gd name="connsiteY0" fmla="*/ 0 h 2945682"/>
              <a:gd name="connsiteX1" fmla="*/ 2444032 w 2444032"/>
              <a:gd name="connsiteY1" fmla="*/ 1222016 h 2945682"/>
              <a:gd name="connsiteX2" fmla="*/ 1697680 w 2444032"/>
              <a:gd name="connsiteY2" fmla="*/ 2348000 h 2945682"/>
              <a:gd name="connsiteX3" fmla="*/ 1624728 w 2444032"/>
              <a:gd name="connsiteY3" fmla="*/ 2374701 h 2945682"/>
              <a:gd name="connsiteX4" fmla="*/ 1624728 w 2444032"/>
              <a:gd name="connsiteY4" fmla="*/ 2548807 h 2945682"/>
              <a:gd name="connsiteX5" fmla="*/ 1222016 w 2444032"/>
              <a:gd name="connsiteY5" fmla="*/ 2945682 h 2945682"/>
              <a:gd name="connsiteX6" fmla="*/ 819305 w 2444032"/>
              <a:gd name="connsiteY6" fmla="*/ 2548807 h 2945682"/>
              <a:gd name="connsiteX7" fmla="*/ 819305 w 2444032"/>
              <a:gd name="connsiteY7" fmla="*/ 2374701 h 2945682"/>
              <a:gd name="connsiteX8" fmla="*/ 746352 w 2444032"/>
              <a:gd name="connsiteY8" fmla="*/ 2348000 h 2945682"/>
              <a:gd name="connsiteX9" fmla="*/ 0 w 2444032"/>
              <a:gd name="connsiteY9" fmla="*/ 1222016 h 2945682"/>
              <a:gd name="connsiteX10" fmla="*/ 1222016 w 2444032"/>
              <a:gd name="connsiteY10" fmla="*/ 0 h 2945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4032" h="2945682">
                <a:moveTo>
                  <a:pt x="1222016" y="0"/>
                </a:moveTo>
                <a:cubicBezTo>
                  <a:pt x="1896917" y="0"/>
                  <a:pt x="2444032" y="547115"/>
                  <a:pt x="2444032" y="1222016"/>
                </a:cubicBezTo>
                <a:cubicBezTo>
                  <a:pt x="2444032" y="1728192"/>
                  <a:pt x="2136280" y="2162488"/>
                  <a:pt x="1697680" y="2348000"/>
                </a:cubicBezTo>
                <a:lnTo>
                  <a:pt x="1624728" y="2374701"/>
                </a:lnTo>
                <a:lnTo>
                  <a:pt x="1624728" y="2548807"/>
                </a:lnTo>
                <a:lnTo>
                  <a:pt x="1222016" y="2945682"/>
                </a:lnTo>
                <a:lnTo>
                  <a:pt x="819305" y="2548807"/>
                </a:lnTo>
                <a:lnTo>
                  <a:pt x="819305" y="2374701"/>
                </a:lnTo>
                <a:lnTo>
                  <a:pt x="746352" y="2348000"/>
                </a:lnTo>
                <a:cubicBezTo>
                  <a:pt x="307752" y="2162488"/>
                  <a:pt x="0" y="1728192"/>
                  <a:pt x="0" y="1222016"/>
                </a:cubicBezTo>
                <a:cubicBezTo>
                  <a:pt x="0" y="547115"/>
                  <a:pt x="547115" y="0"/>
                  <a:pt x="1222016"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rgbClr val="181818"/>
              </a:solidFill>
              <a:latin typeface="微软雅黑" panose="020B0503020204020204" pitchFamily="34" charset="-122"/>
              <a:ea typeface="微软雅黑" panose="020B0503020204020204" pitchFamily="34" charset="-122"/>
            </a:endParaRPr>
          </a:p>
        </p:txBody>
      </p:sp>
      <p:pic>
        <p:nvPicPr>
          <p:cNvPr id="30733" name="标题 1"/>
          <p:cNvPicPr>
            <a:picLocks noGrp="1" noChangeArrowheads="1"/>
          </p:cNvPicPr>
          <p:nvPr>
            <p:ph type="title" idx="4294967295"/>
          </p:nvPr>
        </p:nvPicPr>
        <p:blipFill>
          <a:blip r:embed="rId2"/>
          <a:srcRect/>
          <a:stretch>
            <a:fillRect/>
          </a:stretch>
        </p:blipFill>
        <p:spPr>
          <a:xfrm>
            <a:off x="884238" y="36513"/>
            <a:ext cx="7315200" cy="1335087"/>
          </a:xfrm>
        </p:spPr>
      </p:pic>
      <p:sp>
        <p:nvSpPr>
          <p:cNvPr id="16" name="椭圆 15"/>
          <p:cNvSpPr/>
          <p:nvPr/>
        </p:nvSpPr>
        <p:spPr>
          <a:xfrm>
            <a:off x="3659188" y="1811338"/>
            <a:ext cx="1760537" cy="176053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spcBef>
                <a:spcPts val="0"/>
              </a:spcBef>
              <a:spcAft>
                <a:spcPts val="0"/>
              </a:spcAft>
              <a:defRPr/>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基地</a:t>
            </a:r>
            <a:r>
              <a:rPr lang="en-US" altLang="zh-CN" sz="2000" b="1" dirty="0">
                <a:solidFill>
                  <a:schemeClr val="bg1">
                    <a:lumMod val="95000"/>
                  </a:schemeClr>
                </a:solidFill>
                <a:latin typeface="微软雅黑" panose="020B0503020204020204" pitchFamily="34" charset="-122"/>
                <a:ea typeface="微软雅黑" panose="020B0503020204020204" pitchFamily="34" charset="-122"/>
              </a:rPr>
              <a:t>/</a:t>
            </a: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师资建设</a:t>
            </a:r>
          </a:p>
          <a:p>
            <a:pPr algn="ctr" fontAlgn="auto">
              <a:spcBef>
                <a:spcPts val="0"/>
              </a:spcBef>
              <a:spcAft>
                <a:spcPts val="0"/>
              </a:spcAft>
              <a:defRPr/>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待加强</a:t>
            </a:r>
          </a:p>
        </p:txBody>
      </p:sp>
      <p:sp>
        <p:nvSpPr>
          <p:cNvPr id="17" name="椭圆 16"/>
          <p:cNvSpPr/>
          <p:nvPr/>
        </p:nvSpPr>
        <p:spPr>
          <a:xfrm>
            <a:off x="1004888" y="1811338"/>
            <a:ext cx="1760537" cy="176053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spcBef>
                <a:spcPts val="0"/>
              </a:spcBef>
              <a:spcAft>
                <a:spcPts val="0"/>
              </a:spcAft>
              <a:defRPr/>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学科建设薄弱</a:t>
            </a:r>
          </a:p>
          <a:p>
            <a:pPr algn="ctr" fontAlgn="auto">
              <a:spcBef>
                <a:spcPts val="0"/>
              </a:spcBef>
              <a:spcAft>
                <a:spcPts val="0"/>
              </a:spcAft>
              <a:defRPr/>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待健全</a:t>
            </a:r>
          </a:p>
        </p:txBody>
      </p:sp>
      <p:sp>
        <p:nvSpPr>
          <p:cNvPr id="18" name="椭圆 17"/>
          <p:cNvSpPr/>
          <p:nvPr/>
        </p:nvSpPr>
        <p:spPr>
          <a:xfrm>
            <a:off x="6288088" y="1811338"/>
            <a:ext cx="1760537" cy="176053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spcBef>
                <a:spcPts val="0"/>
              </a:spcBef>
              <a:spcAft>
                <a:spcPts val="0"/>
              </a:spcAft>
              <a:defRPr/>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培训质量</a:t>
            </a:r>
          </a:p>
          <a:p>
            <a:pPr algn="ctr" fontAlgn="auto">
              <a:spcBef>
                <a:spcPts val="0"/>
              </a:spcBef>
              <a:spcAft>
                <a:spcPts val="0"/>
              </a:spcAft>
              <a:defRPr/>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待提高</a:t>
            </a:r>
          </a:p>
        </p:txBody>
      </p:sp>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标题 1"/>
          <p:cNvPicPr>
            <a:picLocks noGrp="1" noChangeArrowheads="1"/>
          </p:cNvPicPr>
          <p:nvPr>
            <p:ph type="title" idx="4294967295"/>
          </p:nvPr>
        </p:nvPicPr>
        <p:blipFill>
          <a:blip r:embed="rId2"/>
          <a:srcRect/>
          <a:stretch>
            <a:fillRect/>
          </a:stretch>
        </p:blipFill>
        <p:spPr>
          <a:xfrm>
            <a:off x="536575" y="360363"/>
            <a:ext cx="7985125" cy="1335087"/>
          </a:xfrm>
        </p:spPr>
      </p:pic>
      <p:sp>
        <p:nvSpPr>
          <p:cNvPr id="63490" name="TextBox 24"/>
          <p:cNvSpPr txBox="1"/>
          <p:nvPr/>
        </p:nvSpPr>
        <p:spPr>
          <a:xfrm>
            <a:off x="658813" y="1577975"/>
            <a:ext cx="7826375" cy="4238625"/>
          </a:xfrm>
          <a:prstGeom prst="rect">
            <a:avLst/>
          </a:prstGeom>
          <a:noFill/>
          <a:ln w="9525">
            <a:noFill/>
          </a:ln>
        </p:spPr>
        <p:txBody>
          <a:bodyPr>
            <a:spAutoFit/>
          </a:bodyPr>
          <a:lstStyle/>
          <a:p>
            <a:pPr>
              <a:lnSpc>
                <a:spcPct val="150000"/>
              </a:lnSpc>
              <a:defRPr/>
            </a:pPr>
            <a:r>
              <a:rPr lang="zh-CN" altLang="en-US" sz="3200" b="1" noProof="1">
                <a:latin typeface="Calibri" pitchFamily="34" charset="0"/>
                <a:ea typeface="微软雅黑" pitchFamily="34" charset="-122"/>
                <a:cs typeface="黑体" pitchFamily="49" charset="-122"/>
              </a:rPr>
              <a:t>      </a:t>
            </a:r>
            <a:r>
              <a:rPr lang="en-US" altLang="zh-CN" sz="3200" b="1">
                <a:latin typeface="Calibri" pitchFamily="34" charset="0"/>
                <a:ea typeface="微软雅黑" pitchFamily="34" charset="-122"/>
                <a:cs typeface="黑体" pitchFamily="49" charset="-122"/>
              </a:rPr>
              <a:t>   </a:t>
            </a:r>
            <a:r>
              <a:rPr lang="zh-CN" altLang="en-US" sz="3200" b="1" noProof="1">
                <a:solidFill>
                  <a:srgbClr val="303030"/>
                </a:solidFill>
                <a:latin typeface="Calibri" pitchFamily="34" charset="0"/>
                <a:ea typeface="微软雅黑" pitchFamily="34" charset="-122"/>
                <a:cs typeface="黑体" pitchFamily="49" charset="-122"/>
              </a:rPr>
              <a:t>以问题和需求为导向，以改革创新为动力，围绕全科医生培养和使用环节存在的突出问题，研究制定</a:t>
            </a:r>
            <a:r>
              <a:rPr lang="zh-CN" altLang="en-US" sz="3200" b="1" noProof="1">
                <a:solidFill>
                  <a:srgbClr val="C00000"/>
                </a:solidFill>
                <a:effectLst>
                  <a:outerShdw blurRad="38100" dist="38100" dir="2700000" algn="tl">
                    <a:srgbClr val="C0C0C0"/>
                  </a:outerShdw>
                </a:effectLst>
                <a:latin typeface="Calibri" pitchFamily="34" charset="0"/>
                <a:ea typeface="微软雅黑" pitchFamily="34" charset="-122"/>
                <a:cs typeface="黑体" pitchFamily="49" charset="-122"/>
              </a:rPr>
              <a:t>关于改革全科医生培养与使用激励机制的意见</a:t>
            </a:r>
            <a:r>
              <a:rPr lang="zh-CN" altLang="en-US" sz="3200" b="1" noProof="1">
                <a:solidFill>
                  <a:srgbClr val="303030"/>
                </a:solidFill>
                <a:latin typeface="Calibri" pitchFamily="34" charset="0"/>
                <a:ea typeface="微软雅黑" pitchFamily="34" charset="-122"/>
                <a:cs typeface="黑体" pitchFamily="49" charset="-122"/>
              </a:rPr>
              <a:t>，完善体系、创新机制，加快全科医生队伍建设步伐。</a:t>
            </a:r>
          </a:p>
          <a:p>
            <a:pPr>
              <a:defRPr/>
            </a:pPr>
            <a:endParaRPr lang="zh-CN" altLang="en-US" sz="3200" b="1" noProof="1">
              <a:solidFill>
                <a:srgbClr val="303030"/>
              </a:solidFill>
              <a:latin typeface="Calibri" pitchFamily="34" charset="0"/>
              <a:ea typeface="微软雅黑" pitchFamily="34" charset="-122"/>
              <a:cs typeface="黑体" pitchFamily="49" charset="-122"/>
            </a:endParaRPr>
          </a:p>
        </p:txBody>
      </p:sp>
    </p:spTree>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标题 1"/>
          <p:cNvPicPr>
            <a:picLocks noGrp="1" noChangeArrowheads="1"/>
          </p:cNvPicPr>
          <p:nvPr>
            <p:ph type="title" idx="4294967295"/>
          </p:nvPr>
        </p:nvPicPr>
        <p:blipFill>
          <a:blip r:embed="rId2"/>
          <a:srcRect/>
          <a:stretch>
            <a:fillRect/>
          </a:stretch>
        </p:blipFill>
        <p:spPr>
          <a:xfrm>
            <a:off x="695325" y="-55563"/>
            <a:ext cx="7705725" cy="1341438"/>
          </a:xfrm>
        </p:spPr>
      </p:pic>
      <p:sp>
        <p:nvSpPr>
          <p:cNvPr id="65" name="椭圆 64"/>
          <p:cNvSpPr/>
          <p:nvPr/>
        </p:nvSpPr>
        <p:spPr>
          <a:xfrm rot="19625686">
            <a:off x="3270250" y="1133475"/>
            <a:ext cx="2327275" cy="5486400"/>
          </a:xfrm>
          <a:prstGeom prst="ellipse">
            <a:avLst/>
          </a:prstGeom>
          <a:noFill/>
          <a:ln w="25400">
            <a:solidFill>
              <a:srgbClr val="23498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椭圆 65"/>
          <p:cNvSpPr/>
          <p:nvPr/>
        </p:nvSpPr>
        <p:spPr>
          <a:xfrm rot="1974314" flipV="1">
            <a:off x="3397250" y="1260475"/>
            <a:ext cx="2327275" cy="5486400"/>
          </a:xfrm>
          <a:prstGeom prst="ellipse">
            <a:avLst/>
          </a:prstGeom>
          <a:noFill/>
          <a:ln w="25400">
            <a:solidFill>
              <a:srgbClr val="23498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椭圆 66"/>
          <p:cNvSpPr/>
          <p:nvPr/>
        </p:nvSpPr>
        <p:spPr>
          <a:xfrm rot="16200000" flipV="1">
            <a:off x="3524250" y="1100138"/>
            <a:ext cx="2327275" cy="5486400"/>
          </a:xfrm>
          <a:prstGeom prst="ellipse">
            <a:avLst/>
          </a:prstGeom>
          <a:noFill/>
          <a:ln w="25400">
            <a:solidFill>
              <a:srgbClr val="23498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2">
                  <a:lumMod val="25000"/>
                </a:schemeClr>
              </a:solidFill>
            </a:endParaRPr>
          </a:p>
        </p:txBody>
      </p:sp>
      <p:sp>
        <p:nvSpPr>
          <p:cNvPr id="68" name="椭圆 67"/>
          <p:cNvSpPr/>
          <p:nvPr/>
        </p:nvSpPr>
        <p:spPr>
          <a:xfrm>
            <a:off x="4803140" y="1160780"/>
            <a:ext cx="1878330" cy="1480185"/>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bg2">
                  <a:lumMod val="25000"/>
                </a:schemeClr>
              </a:solidFill>
              <a:ea typeface="方正兰亭特黑简体" panose="02000000000000000000" pitchFamily="2" charset="-122"/>
            </a:endParaRPr>
          </a:p>
        </p:txBody>
      </p:sp>
      <p:sp>
        <p:nvSpPr>
          <p:cNvPr id="69" name="椭圆 68"/>
          <p:cNvSpPr/>
          <p:nvPr/>
        </p:nvSpPr>
        <p:spPr>
          <a:xfrm>
            <a:off x="2462530" y="4968875"/>
            <a:ext cx="1878330" cy="1480185"/>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bg2">
                  <a:lumMod val="25000"/>
                </a:schemeClr>
              </a:solidFill>
              <a:ea typeface="方正兰亭特黑简体" panose="02000000000000000000" pitchFamily="2" charset="-122"/>
            </a:endParaRPr>
          </a:p>
        </p:txBody>
      </p:sp>
      <p:sp>
        <p:nvSpPr>
          <p:cNvPr id="70" name="椭圆 69"/>
          <p:cNvSpPr/>
          <p:nvPr/>
        </p:nvSpPr>
        <p:spPr>
          <a:xfrm>
            <a:off x="4944745" y="4968875"/>
            <a:ext cx="1878330" cy="1480185"/>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bg2">
                  <a:lumMod val="25000"/>
                </a:schemeClr>
              </a:solidFill>
              <a:ea typeface="方正兰亭特黑简体" panose="02000000000000000000" pitchFamily="2" charset="-122"/>
            </a:endParaRPr>
          </a:p>
        </p:txBody>
      </p:sp>
      <p:sp>
        <p:nvSpPr>
          <p:cNvPr id="71" name="椭圆 70"/>
          <p:cNvSpPr/>
          <p:nvPr/>
        </p:nvSpPr>
        <p:spPr>
          <a:xfrm>
            <a:off x="1141095" y="3065145"/>
            <a:ext cx="1878330" cy="1480185"/>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bg2">
                  <a:lumMod val="25000"/>
                </a:schemeClr>
              </a:solidFill>
              <a:ea typeface="方正兰亭特黑简体" panose="02000000000000000000" pitchFamily="2" charset="-122"/>
            </a:endParaRPr>
          </a:p>
        </p:txBody>
      </p:sp>
      <p:sp>
        <p:nvSpPr>
          <p:cNvPr id="72" name="椭圆 71"/>
          <p:cNvSpPr/>
          <p:nvPr/>
        </p:nvSpPr>
        <p:spPr>
          <a:xfrm>
            <a:off x="6077585" y="3065145"/>
            <a:ext cx="1878330" cy="1480185"/>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bg2">
                  <a:lumMod val="25000"/>
                </a:schemeClr>
              </a:solidFill>
              <a:ea typeface="方正兰亭特黑简体" panose="02000000000000000000" pitchFamily="2" charset="-122"/>
            </a:endParaRPr>
          </a:p>
        </p:txBody>
      </p:sp>
      <p:sp>
        <p:nvSpPr>
          <p:cNvPr id="73" name="椭圆 72"/>
          <p:cNvSpPr/>
          <p:nvPr/>
        </p:nvSpPr>
        <p:spPr>
          <a:xfrm>
            <a:off x="2462530" y="1160780"/>
            <a:ext cx="1878330" cy="1480185"/>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4" name="矩形 73"/>
          <p:cNvSpPr/>
          <p:nvPr/>
        </p:nvSpPr>
        <p:spPr>
          <a:xfrm>
            <a:off x="3481388" y="3495675"/>
            <a:ext cx="2992437" cy="706438"/>
          </a:xfrm>
          <a:prstGeom prst="rect">
            <a:avLst/>
          </a:prstGeom>
        </p:spPr>
        <p:txBody>
          <a:bodyPr>
            <a:spAutoFit/>
          </a:bodyPr>
          <a:lstStyle/>
          <a:p>
            <a:pPr fontAlgn="auto">
              <a:spcBef>
                <a:spcPts val="0"/>
              </a:spcBef>
              <a:spcAft>
                <a:spcPts val="0"/>
              </a:spcAft>
              <a:defRPr/>
            </a:pPr>
            <a:r>
              <a:rPr lang="zh-CN" altLang="en-US" sz="4000" b="1" dirty="0">
                <a:solidFill>
                  <a:schemeClr val="accent5">
                    <a:lumMod val="75000"/>
                  </a:schemeClr>
                </a:solidFill>
                <a:latin typeface="微软雅黑" panose="020B0503020204020204" pitchFamily="34" charset="-122"/>
                <a:ea typeface="微软雅黑" panose="020B0503020204020204" pitchFamily="34" charset="-122"/>
                <a:cs typeface="Kartika" panose="02020503030404060203" pitchFamily="18" charset="0"/>
              </a:rPr>
              <a:t>全科医生</a:t>
            </a:r>
          </a:p>
        </p:txBody>
      </p:sp>
      <p:sp>
        <p:nvSpPr>
          <p:cNvPr id="10" name="文本框 9"/>
          <p:cNvSpPr txBox="1"/>
          <p:nvPr/>
        </p:nvSpPr>
        <p:spPr>
          <a:xfrm>
            <a:off x="2424113" y="1520825"/>
            <a:ext cx="1957387" cy="644525"/>
          </a:xfrm>
          <a:prstGeom prst="rect">
            <a:avLst/>
          </a:prstGeom>
          <a:noFill/>
        </p:spPr>
        <p:txBody>
          <a:bodyPr>
            <a:spAutoFit/>
          </a:bodyPr>
          <a:lstStyle/>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全科专业住院</a:t>
            </a:r>
          </a:p>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医师规范化培训</a:t>
            </a:r>
          </a:p>
        </p:txBody>
      </p:sp>
      <p:sp>
        <p:nvSpPr>
          <p:cNvPr id="12" name="文本框 11"/>
          <p:cNvSpPr txBox="1"/>
          <p:nvPr/>
        </p:nvSpPr>
        <p:spPr>
          <a:xfrm>
            <a:off x="4803775" y="1520825"/>
            <a:ext cx="1957388" cy="644525"/>
          </a:xfrm>
          <a:prstGeom prst="rect">
            <a:avLst/>
          </a:prstGeom>
          <a:noFill/>
        </p:spPr>
        <p:txBody>
          <a:bodyPr>
            <a:spAutoFit/>
          </a:bodyPr>
          <a:lstStyle/>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助理全科医生</a:t>
            </a:r>
          </a:p>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培训</a:t>
            </a:r>
          </a:p>
        </p:txBody>
      </p:sp>
      <p:sp>
        <p:nvSpPr>
          <p:cNvPr id="14" name="文本框 13"/>
          <p:cNvSpPr txBox="1"/>
          <p:nvPr/>
        </p:nvSpPr>
        <p:spPr>
          <a:xfrm>
            <a:off x="6037263" y="3495675"/>
            <a:ext cx="1958975" cy="644525"/>
          </a:xfrm>
          <a:prstGeom prst="rect">
            <a:avLst/>
          </a:prstGeom>
          <a:noFill/>
        </p:spPr>
        <p:txBody>
          <a:bodyPr>
            <a:spAutoFit/>
          </a:bodyPr>
          <a:lstStyle/>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订单定向医学生免费培养</a:t>
            </a:r>
          </a:p>
        </p:txBody>
      </p:sp>
      <p:sp>
        <p:nvSpPr>
          <p:cNvPr id="15" name="文本框 14"/>
          <p:cNvSpPr txBox="1"/>
          <p:nvPr/>
        </p:nvSpPr>
        <p:spPr>
          <a:xfrm>
            <a:off x="4905375" y="5386388"/>
            <a:ext cx="1957388" cy="644525"/>
          </a:xfrm>
          <a:prstGeom prst="rect">
            <a:avLst/>
          </a:prstGeom>
          <a:noFill/>
        </p:spPr>
        <p:txBody>
          <a:bodyPr>
            <a:spAutoFit/>
          </a:bodyPr>
          <a:lstStyle/>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全科医学</a:t>
            </a:r>
          </a:p>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师资培训</a:t>
            </a:r>
          </a:p>
        </p:txBody>
      </p:sp>
      <p:sp>
        <p:nvSpPr>
          <p:cNvPr id="16" name="文本框 15"/>
          <p:cNvSpPr txBox="1"/>
          <p:nvPr/>
        </p:nvSpPr>
        <p:spPr>
          <a:xfrm>
            <a:off x="2382838" y="5386388"/>
            <a:ext cx="1957387" cy="646112"/>
          </a:xfrm>
          <a:prstGeom prst="rect">
            <a:avLst/>
          </a:prstGeom>
          <a:noFill/>
        </p:spPr>
        <p:txBody>
          <a:bodyPr>
            <a:spAutoFit/>
          </a:bodyPr>
          <a:lstStyle/>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继续教育</a:t>
            </a:r>
          </a:p>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岗位培训</a:t>
            </a:r>
          </a:p>
        </p:txBody>
      </p:sp>
      <p:sp>
        <p:nvSpPr>
          <p:cNvPr id="17" name="文本框 16"/>
          <p:cNvSpPr txBox="1"/>
          <p:nvPr/>
        </p:nvSpPr>
        <p:spPr>
          <a:xfrm>
            <a:off x="1060450" y="3424238"/>
            <a:ext cx="1958975" cy="644525"/>
          </a:xfrm>
          <a:prstGeom prst="rect">
            <a:avLst/>
          </a:prstGeom>
          <a:noFill/>
        </p:spPr>
        <p:txBody>
          <a:bodyPr>
            <a:spAutoFit/>
          </a:bodyPr>
          <a:lstStyle/>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全科医生</a:t>
            </a:r>
          </a:p>
          <a:p>
            <a:pPr algn="ctr" fontAlgn="auto">
              <a:spcBef>
                <a:spcPts val="0"/>
              </a:spcBef>
              <a:spcAft>
                <a:spcPts val="0"/>
              </a:spcAft>
              <a:defRPr/>
            </a:pPr>
            <a:r>
              <a:rPr lang="en-US" altLang="zh-CN" b="1">
                <a:solidFill>
                  <a:schemeClr val="bg2">
                    <a:lumMod val="25000"/>
                  </a:schemeClr>
                </a:solidFill>
                <a:latin typeface="微软雅黑" panose="020B0503020204020204" pitchFamily="34" charset="-122"/>
                <a:ea typeface="微软雅黑" panose="020B0503020204020204" pitchFamily="34" charset="-122"/>
              </a:rPr>
              <a:t>转岗培训</a:t>
            </a:r>
          </a:p>
        </p:txBody>
      </p:sp>
    </p:spTree>
  </p:cSld>
  <p:clrMapOvr>
    <a:masterClrMapping/>
  </p:clrMapOvr>
  <p:transition spd="slow">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6200000" flipH="1">
            <a:off x="1451072" y="2676018"/>
            <a:ext cx="3141261" cy="2379683"/>
          </a:xfrm>
          <a:custGeom>
            <a:avLst/>
            <a:gdLst>
              <a:gd name="connsiteX0" fmla="*/ 1599178 w 3201976"/>
              <a:gd name="connsiteY0" fmla="*/ 0 h 2425678"/>
              <a:gd name="connsiteX1" fmla="*/ 3119687 w 3201976"/>
              <a:gd name="connsiteY1" fmla="*/ 717068 h 2425678"/>
              <a:gd name="connsiteX2" fmla="*/ 3201976 w 3201976"/>
              <a:gd name="connsiteY2" fmla="*/ 827110 h 2425678"/>
              <a:gd name="connsiteX3" fmla="*/ 1603408 w 3201976"/>
              <a:gd name="connsiteY3" fmla="*/ 2425678 h 2425678"/>
              <a:gd name="connsiteX4" fmla="*/ 0 w 3201976"/>
              <a:gd name="connsiteY4" fmla="*/ 822270 h 2425678"/>
              <a:gd name="connsiteX5" fmla="*/ 78670 w 3201976"/>
              <a:gd name="connsiteY5" fmla="*/ 717068 h 2425678"/>
              <a:gd name="connsiteX6" fmla="*/ 1599178 w 3201976"/>
              <a:gd name="connsiteY6" fmla="*/ 0 h 2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1976" h="2425678">
                <a:moveTo>
                  <a:pt x="1599178" y="0"/>
                </a:moveTo>
                <a:cubicBezTo>
                  <a:pt x="2211324" y="0"/>
                  <a:pt x="2758274" y="279137"/>
                  <a:pt x="3119687" y="717068"/>
                </a:cubicBezTo>
                <a:lnTo>
                  <a:pt x="3201976" y="827110"/>
                </a:lnTo>
                <a:lnTo>
                  <a:pt x="1603408" y="2425678"/>
                </a:lnTo>
                <a:lnTo>
                  <a:pt x="0" y="822270"/>
                </a:lnTo>
                <a:lnTo>
                  <a:pt x="78670" y="717068"/>
                </a:lnTo>
                <a:cubicBezTo>
                  <a:pt x="440082" y="279137"/>
                  <a:pt x="987033" y="0"/>
                  <a:pt x="1599178"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rgbClr val="181818"/>
              </a:solidFill>
              <a:latin typeface="微软雅黑" panose="020B0503020204020204" pitchFamily="34" charset="-122"/>
              <a:ea typeface="微软雅黑" panose="020B0503020204020204" pitchFamily="34" charset="-122"/>
            </a:endParaRPr>
          </a:p>
        </p:txBody>
      </p:sp>
      <p:sp>
        <p:nvSpPr>
          <p:cNvPr id="26" name="任意多边形 25"/>
          <p:cNvSpPr/>
          <p:nvPr/>
        </p:nvSpPr>
        <p:spPr>
          <a:xfrm flipV="1">
            <a:off x="3305272" y="3929955"/>
            <a:ext cx="2626216" cy="1989507"/>
          </a:xfrm>
          <a:custGeom>
            <a:avLst/>
            <a:gdLst>
              <a:gd name="connsiteX0" fmla="*/ 1599178 w 3201976"/>
              <a:gd name="connsiteY0" fmla="*/ 0 h 2425678"/>
              <a:gd name="connsiteX1" fmla="*/ 3119687 w 3201976"/>
              <a:gd name="connsiteY1" fmla="*/ 717068 h 2425678"/>
              <a:gd name="connsiteX2" fmla="*/ 3201976 w 3201976"/>
              <a:gd name="connsiteY2" fmla="*/ 827110 h 2425678"/>
              <a:gd name="connsiteX3" fmla="*/ 1603408 w 3201976"/>
              <a:gd name="connsiteY3" fmla="*/ 2425678 h 2425678"/>
              <a:gd name="connsiteX4" fmla="*/ 0 w 3201976"/>
              <a:gd name="connsiteY4" fmla="*/ 822270 h 2425678"/>
              <a:gd name="connsiteX5" fmla="*/ 78670 w 3201976"/>
              <a:gd name="connsiteY5" fmla="*/ 717068 h 2425678"/>
              <a:gd name="connsiteX6" fmla="*/ 1599178 w 3201976"/>
              <a:gd name="connsiteY6" fmla="*/ 0 h 2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1976" h="2425678">
                <a:moveTo>
                  <a:pt x="1599178" y="0"/>
                </a:moveTo>
                <a:cubicBezTo>
                  <a:pt x="2211324" y="0"/>
                  <a:pt x="2758274" y="279137"/>
                  <a:pt x="3119687" y="717068"/>
                </a:cubicBezTo>
                <a:lnTo>
                  <a:pt x="3201976" y="827110"/>
                </a:lnTo>
                <a:lnTo>
                  <a:pt x="1603408" y="2425678"/>
                </a:lnTo>
                <a:lnTo>
                  <a:pt x="0" y="822270"/>
                </a:lnTo>
                <a:lnTo>
                  <a:pt x="78670" y="717068"/>
                </a:lnTo>
                <a:cubicBezTo>
                  <a:pt x="440082" y="279137"/>
                  <a:pt x="987033" y="0"/>
                  <a:pt x="1599178"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rgbClr val="181818"/>
              </a:solidFill>
              <a:latin typeface="微软雅黑" panose="020B0503020204020204" pitchFamily="34" charset="-122"/>
              <a:ea typeface="微软雅黑" panose="020B0503020204020204" pitchFamily="34" charset="-122"/>
            </a:endParaRPr>
          </a:p>
        </p:txBody>
      </p:sp>
      <p:pic>
        <p:nvPicPr>
          <p:cNvPr id="34823" name="标题 1"/>
          <p:cNvPicPr>
            <a:picLocks noGrp="1" noChangeArrowheads="1"/>
          </p:cNvPicPr>
          <p:nvPr>
            <p:ph type="title" idx="4294967295"/>
          </p:nvPr>
        </p:nvPicPr>
        <p:blipFill>
          <a:blip r:embed="rId2"/>
          <a:srcRect/>
          <a:stretch>
            <a:fillRect/>
          </a:stretch>
        </p:blipFill>
        <p:spPr>
          <a:xfrm>
            <a:off x="500034" y="285728"/>
            <a:ext cx="8143875" cy="1341438"/>
          </a:xfrm>
        </p:spPr>
      </p:pic>
      <p:sp>
        <p:nvSpPr>
          <p:cNvPr id="55" name="任意多边形 54"/>
          <p:cNvSpPr/>
          <p:nvPr/>
        </p:nvSpPr>
        <p:spPr>
          <a:xfrm rot="5400000">
            <a:off x="4548602" y="2622678"/>
            <a:ext cx="3141261" cy="2379683"/>
          </a:xfrm>
          <a:custGeom>
            <a:avLst/>
            <a:gdLst>
              <a:gd name="connsiteX0" fmla="*/ 1599178 w 3201976"/>
              <a:gd name="connsiteY0" fmla="*/ 0 h 2425678"/>
              <a:gd name="connsiteX1" fmla="*/ 3119687 w 3201976"/>
              <a:gd name="connsiteY1" fmla="*/ 717068 h 2425678"/>
              <a:gd name="connsiteX2" fmla="*/ 3201976 w 3201976"/>
              <a:gd name="connsiteY2" fmla="*/ 827110 h 2425678"/>
              <a:gd name="connsiteX3" fmla="*/ 1603408 w 3201976"/>
              <a:gd name="connsiteY3" fmla="*/ 2425678 h 2425678"/>
              <a:gd name="connsiteX4" fmla="*/ 0 w 3201976"/>
              <a:gd name="connsiteY4" fmla="*/ 822270 h 2425678"/>
              <a:gd name="connsiteX5" fmla="*/ 78670 w 3201976"/>
              <a:gd name="connsiteY5" fmla="*/ 717068 h 2425678"/>
              <a:gd name="connsiteX6" fmla="*/ 1599178 w 3201976"/>
              <a:gd name="connsiteY6" fmla="*/ 0 h 2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1976" h="2425678">
                <a:moveTo>
                  <a:pt x="1599178" y="0"/>
                </a:moveTo>
                <a:cubicBezTo>
                  <a:pt x="2211324" y="0"/>
                  <a:pt x="2758274" y="279137"/>
                  <a:pt x="3119687" y="717068"/>
                </a:cubicBezTo>
                <a:lnTo>
                  <a:pt x="3201976" y="827110"/>
                </a:lnTo>
                <a:lnTo>
                  <a:pt x="1603408" y="2425678"/>
                </a:lnTo>
                <a:lnTo>
                  <a:pt x="0" y="822270"/>
                </a:lnTo>
                <a:lnTo>
                  <a:pt x="78670" y="717068"/>
                </a:lnTo>
                <a:cubicBezTo>
                  <a:pt x="440082" y="279137"/>
                  <a:pt x="987033" y="0"/>
                  <a:pt x="1599178"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rgbClr val="181818"/>
              </a:solidFill>
              <a:latin typeface="微软雅黑" panose="020B0503020204020204" pitchFamily="34" charset="-122"/>
              <a:ea typeface="微软雅黑" panose="020B0503020204020204" pitchFamily="34" charset="-122"/>
            </a:endParaRPr>
          </a:p>
        </p:txBody>
      </p:sp>
      <p:sp>
        <p:nvSpPr>
          <p:cNvPr id="57" name="任意多边形 56"/>
          <p:cNvSpPr/>
          <p:nvPr/>
        </p:nvSpPr>
        <p:spPr>
          <a:xfrm>
            <a:off x="3259552" y="1743650"/>
            <a:ext cx="2626216" cy="1989507"/>
          </a:xfrm>
          <a:custGeom>
            <a:avLst/>
            <a:gdLst>
              <a:gd name="connsiteX0" fmla="*/ 1599178 w 3201976"/>
              <a:gd name="connsiteY0" fmla="*/ 0 h 2425678"/>
              <a:gd name="connsiteX1" fmla="*/ 3119687 w 3201976"/>
              <a:gd name="connsiteY1" fmla="*/ 717068 h 2425678"/>
              <a:gd name="connsiteX2" fmla="*/ 3201976 w 3201976"/>
              <a:gd name="connsiteY2" fmla="*/ 827110 h 2425678"/>
              <a:gd name="connsiteX3" fmla="*/ 1603408 w 3201976"/>
              <a:gd name="connsiteY3" fmla="*/ 2425678 h 2425678"/>
              <a:gd name="connsiteX4" fmla="*/ 0 w 3201976"/>
              <a:gd name="connsiteY4" fmla="*/ 822270 h 2425678"/>
              <a:gd name="connsiteX5" fmla="*/ 78670 w 3201976"/>
              <a:gd name="connsiteY5" fmla="*/ 717068 h 2425678"/>
              <a:gd name="connsiteX6" fmla="*/ 1599178 w 3201976"/>
              <a:gd name="connsiteY6" fmla="*/ 0 h 2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1976" h="2425678">
                <a:moveTo>
                  <a:pt x="1599178" y="0"/>
                </a:moveTo>
                <a:cubicBezTo>
                  <a:pt x="2211324" y="0"/>
                  <a:pt x="2758274" y="279137"/>
                  <a:pt x="3119687" y="717068"/>
                </a:cubicBezTo>
                <a:lnTo>
                  <a:pt x="3201976" y="827110"/>
                </a:lnTo>
                <a:lnTo>
                  <a:pt x="1603408" y="2425678"/>
                </a:lnTo>
                <a:lnTo>
                  <a:pt x="0" y="822270"/>
                </a:lnTo>
                <a:lnTo>
                  <a:pt x="78670" y="717068"/>
                </a:lnTo>
                <a:cubicBezTo>
                  <a:pt x="440082" y="279137"/>
                  <a:pt x="987033" y="0"/>
                  <a:pt x="1599178"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rgbClr val="181818"/>
              </a:solidFill>
              <a:latin typeface="微软雅黑" panose="020B0503020204020204" pitchFamily="34" charset="-122"/>
              <a:ea typeface="微软雅黑" panose="020B0503020204020204" pitchFamily="34" charset="-122"/>
            </a:endParaRPr>
          </a:p>
        </p:txBody>
      </p:sp>
      <p:sp>
        <p:nvSpPr>
          <p:cNvPr id="58" name="椭圆 57"/>
          <p:cNvSpPr/>
          <p:nvPr/>
        </p:nvSpPr>
        <p:spPr>
          <a:xfrm>
            <a:off x="3789363" y="2908300"/>
            <a:ext cx="1574800" cy="1574800"/>
          </a:xfrm>
          <a:prstGeom prst="ellipse">
            <a:avLst/>
          </a:prstGeom>
          <a:solidFill>
            <a:srgbClr val="234983"/>
          </a:solidFill>
          <a:ln w="25400">
            <a:solidFill>
              <a:srgbClr val="234983"/>
            </a:soli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34831" name="矩形 58"/>
          <p:cNvSpPr>
            <a:spLocks noChangeArrowheads="1"/>
          </p:cNvSpPr>
          <p:nvPr/>
        </p:nvSpPr>
        <p:spPr bwMode="auto">
          <a:xfrm>
            <a:off x="4043363" y="3538538"/>
            <a:ext cx="1096962" cy="295275"/>
          </a:xfrm>
          <a:prstGeom prst="rect">
            <a:avLst/>
          </a:prstGeom>
          <a:noFill/>
          <a:ln w="9525">
            <a:noFill/>
            <a:miter lim="800000"/>
            <a:headEnd/>
            <a:tailEnd/>
          </a:ln>
        </p:spPr>
        <p:txBody>
          <a:bodyPr wrap="none">
            <a:spAutoFit/>
          </a:bodyPr>
          <a:lstStyle/>
          <a:p>
            <a:pPr>
              <a:lnSpc>
                <a:spcPts val="1600"/>
              </a:lnSpc>
            </a:pPr>
            <a:r>
              <a:rPr lang="zh-CN" altLang="en-US" sz="2400" b="1">
                <a:solidFill>
                  <a:schemeClr val="bg1"/>
                </a:solidFill>
                <a:latin typeface="微软雅黑" pitchFamily="34" charset="-122"/>
                <a:ea typeface="微软雅黑" pitchFamily="34" charset="-122"/>
              </a:rPr>
              <a:t>吸引力</a:t>
            </a:r>
          </a:p>
        </p:txBody>
      </p:sp>
      <p:sp>
        <p:nvSpPr>
          <p:cNvPr id="34832" name="矩形 69"/>
          <p:cNvSpPr>
            <a:spLocks noChangeArrowheads="1"/>
          </p:cNvSpPr>
          <p:nvPr/>
        </p:nvSpPr>
        <p:spPr bwMode="auto">
          <a:xfrm>
            <a:off x="3835400" y="2378075"/>
            <a:ext cx="1562100" cy="296863"/>
          </a:xfrm>
          <a:prstGeom prst="rect">
            <a:avLst/>
          </a:prstGeom>
          <a:noFill/>
          <a:ln w="9525">
            <a:noFill/>
            <a:miter lim="800000"/>
            <a:headEnd/>
            <a:tailEnd/>
          </a:ln>
        </p:spPr>
        <p:txBody>
          <a:bodyPr wrap="none">
            <a:spAutoFit/>
          </a:bodyPr>
          <a:lstStyle/>
          <a:p>
            <a:pPr>
              <a:lnSpc>
                <a:spcPts val="1600"/>
              </a:lnSpc>
            </a:pPr>
            <a:r>
              <a:rPr lang="en-US" altLang="zh-CN" b="1">
                <a:solidFill>
                  <a:srgbClr val="234983"/>
                </a:solidFill>
                <a:latin typeface="微软雅黑" pitchFamily="34" charset="-122"/>
                <a:ea typeface="微软雅黑" pitchFamily="34" charset="-122"/>
              </a:rPr>
              <a:t>提高薪酬待遇</a:t>
            </a:r>
          </a:p>
        </p:txBody>
      </p:sp>
      <p:sp>
        <p:nvSpPr>
          <p:cNvPr id="34833" name="矩形 70"/>
          <p:cNvSpPr>
            <a:spLocks noChangeArrowheads="1"/>
          </p:cNvSpPr>
          <p:nvPr/>
        </p:nvSpPr>
        <p:spPr bwMode="auto">
          <a:xfrm>
            <a:off x="5359400" y="3640138"/>
            <a:ext cx="2020888" cy="296862"/>
          </a:xfrm>
          <a:prstGeom prst="rect">
            <a:avLst/>
          </a:prstGeom>
          <a:noFill/>
          <a:ln w="9525">
            <a:noFill/>
            <a:miter lim="800000"/>
            <a:headEnd/>
            <a:tailEnd/>
          </a:ln>
        </p:spPr>
        <p:txBody>
          <a:bodyPr wrap="none">
            <a:spAutoFit/>
          </a:bodyPr>
          <a:lstStyle/>
          <a:p>
            <a:pPr>
              <a:lnSpc>
                <a:spcPts val="1600"/>
              </a:lnSpc>
            </a:pPr>
            <a:r>
              <a:rPr lang="en-US" altLang="zh-CN" b="1">
                <a:solidFill>
                  <a:srgbClr val="234983"/>
                </a:solidFill>
                <a:latin typeface="微软雅黑" pitchFamily="34" charset="-122"/>
                <a:ea typeface="微软雅黑" pitchFamily="34" charset="-122"/>
              </a:rPr>
              <a:t>拓宽职业发展前景</a:t>
            </a:r>
          </a:p>
        </p:txBody>
      </p:sp>
      <p:sp>
        <p:nvSpPr>
          <p:cNvPr id="34834" name="矩形 27"/>
          <p:cNvSpPr>
            <a:spLocks noChangeArrowheads="1"/>
          </p:cNvSpPr>
          <p:nvPr/>
        </p:nvSpPr>
        <p:spPr bwMode="auto">
          <a:xfrm>
            <a:off x="3700463" y="5076825"/>
            <a:ext cx="2022475" cy="295275"/>
          </a:xfrm>
          <a:prstGeom prst="rect">
            <a:avLst/>
          </a:prstGeom>
          <a:noFill/>
          <a:ln w="9525">
            <a:noFill/>
            <a:miter lim="800000"/>
            <a:headEnd/>
            <a:tailEnd/>
          </a:ln>
        </p:spPr>
        <p:txBody>
          <a:bodyPr wrap="none">
            <a:spAutoFit/>
          </a:bodyPr>
          <a:lstStyle/>
          <a:p>
            <a:pPr>
              <a:lnSpc>
                <a:spcPts val="1600"/>
              </a:lnSpc>
            </a:pPr>
            <a:r>
              <a:rPr lang="en-US" altLang="zh-CN" b="1">
                <a:solidFill>
                  <a:srgbClr val="234983"/>
                </a:solidFill>
                <a:latin typeface="微软雅黑" pitchFamily="34" charset="-122"/>
                <a:ea typeface="微软雅黑" pitchFamily="34" charset="-122"/>
              </a:rPr>
              <a:t>完善聘用管理办法</a:t>
            </a:r>
          </a:p>
        </p:txBody>
      </p:sp>
      <p:sp>
        <p:nvSpPr>
          <p:cNvPr id="34835" name="矩形 28"/>
          <p:cNvSpPr>
            <a:spLocks noChangeArrowheads="1"/>
          </p:cNvSpPr>
          <p:nvPr/>
        </p:nvSpPr>
        <p:spPr bwMode="auto">
          <a:xfrm>
            <a:off x="2044700" y="3584575"/>
            <a:ext cx="1562100" cy="644525"/>
          </a:xfrm>
          <a:prstGeom prst="rect">
            <a:avLst/>
          </a:prstGeom>
          <a:noFill/>
          <a:ln w="9525">
            <a:noFill/>
            <a:miter lim="800000"/>
            <a:headEnd/>
            <a:tailEnd/>
          </a:ln>
        </p:spPr>
        <p:txBody>
          <a:bodyPr>
            <a:spAutoFit/>
          </a:bodyPr>
          <a:lstStyle/>
          <a:p>
            <a:r>
              <a:rPr lang="en-US" altLang="zh-CN" b="1">
                <a:solidFill>
                  <a:srgbClr val="234983"/>
                </a:solidFill>
                <a:latin typeface="微软雅黑" pitchFamily="34" charset="-122"/>
                <a:ea typeface="微软雅黑" pitchFamily="34" charset="-122"/>
              </a:rPr>
              <a:t>支持全科医生</a:t>
            </a:r>
          </a:p>
          <a:p>
            <a:r>
              <a:rPr lang="en-US" altLang="zh-CN" b="1">
                <a:solidFill>
                  <a:srgbClr val="234983"/>
                </a:solidFill>
                <a:latin typeface="微软雅黑" pitchFamily="34" charset="-122"/>
                <a:ea typeface="微软雅黑" pitchFamily="34" charset="-122"/>
              </a:rPr>
              <a:t>举办诊所</a:t>
            </a:r>
          </a:p>
        </p:txBody>
      </p:sp>
    </p:spTree>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a:xfrm>
            <a:off x="590550" y="549275"/>
            <a:ext cx="8229600" cy="1143000"/>
          </a:xfrm>
        </p:spPr>
        <p:txBody>
          <a:bodyPr/>
          <a:lstStyle/>
          <a:p>
            <a:pPr algn="l">
              <a:lnSpc>
                <a:spcPct val="115000"/>
              </a:lnSpc>
            </a:pPr>
            <a:r>
              <a:rPr lang="zh-CN" altLang="en-US" sz="3200" b="1" dirty="0" smtClean="0">
                <a:solidFill>
                  <a:srgbClr val="FA1914"/>
                </a:solidFill>
              </a:rPr>
              <a:t>关于提升素质</a:t>
            </a:r>
            <a:br>
              <a:rPr lang="zh-CN" altLang="en-US" sz="3200" b="1" dirty="0" smtClean="0">
                <a:solidFill>
                  <a:srgbClr val="FA1914"/>
                </a:solidFill>
              </a:rPr>
            </a:br>
            <a:r>
              <a:rPr lang="zh-CN" altLang="en-US" sz="2800" b="1" dirty="0" smtClean="0">
                <a:solidFill>
                  <a:srgbClr val="0070C0"/>
                </a:solidFill>
              </a:rPr>
              <a:t>变革和改革给我们带来的机遇和挑战</a:t>
            </a:r>
          </a:p>
        </p:txBody>
      </p:sp>
      <p:sp>
        <p:nvSpPr>
          <p:cNvPr id="44035" name="内容占位符 2"/>
          <p:cNvSpPr>
            <a:spLocks noGrp="1"/>
          </p:cNvSpPr>
          <p:nvPr>
            <p:ph idx="4294967295"/>
          </p:nvPr>
        </p:nvSpPr>
        <p:spPr>
          <a:xfrm>
            <a:off x="428625" y="1858963"/>
            <a:ext cx="8229600" cy="4954587"/>
          </a:xfrm>
        </p:spPr>
        <p:txBody>
          <a:bodyPr/>
          <a:lstStyle/>
          <a:p>
            <a:pPr>
              <a:lnSpc>
                <a:spcPct val="150000"/>
              </a:lnSpc>
              <a:buFont typeface="Arial" charset="0"/>
              <a:buNone/>
            </a:pPr>
            <a:r>
              <a:rPr lang="zh-CN" altLang="en-US" sz="2000" b="1" smtClean="0"/>
              <a:t>      医疗体制变革</a:t>
            </a:r>
            <a:r>
              <a:rPr lang="en-US" altLang="zh-CN" sz="2000" b="1" smtClean="0"/>
              <a:t>               </a:t>
            </a:r>
            <a:r>
              <a:rPr lang="zh-CN" altLang="en-US" sz="2000" b="1" smtClean="0"/>
              <a:t>分级诊疗、同等待遇、审批监管、</a:t>
            </a:r>
            <a:r>
              <a:rPr lang="en-US" altLang="zh-CN" sz="2000" b="1" smtClean="0"/>
              <a:t>……</a:t>
            </a:r>
          </a:p>
          <a:p>
            <a:pPr>
              <a:lnSpc>
                <a:spcPct val="150000"/>
              </a:lnSpc>
              <a:buFont typeface="Arial" charset="0"/>
              <a:buNone/>
            </a:pPr>
            <a:r>
              <a:rPr lang="en-US" altLang="zh-CN" sz="2000" b="1" smtClean="0"/>
              <a:t>      </a:t>
            </a:r>
            <a:r>
              <a:rPr lang="zh-CN" altLang="en-US" sz="2000" b="1" smtClean="0"/>
              <a:t>服务模式变革</a:t>
            </a:r>
            <a:r>
              <a:rPr lang="en-US" altLang="zh-CN" sz="2000" b="1" smtClean="0"/>
              <a:t>               </a:t>
            </a:r>
            <a:r>
              <a:rPr lang="zh-CN" altLang="en-US" sz="2000" b="1" smtClean="0"/>
              <a:t>签约服务、</a:t>
            </a:r>
            <a:r>
              <a:rPr lang="en-US" altLang="zh-CN" sz="2000" b="1" smtClean="0"/>
              <a:t> </a:t>
            </a:r>
            <a:r>
              <a:rPr lang="zh-CN" altLang="en-US" sz="2000" b="1" smtClean="0"/>
              <a:t>“三大空间”、区域注册、</a:t>
            </a:r>
            <a:r>
              <a:rPr lang="en-US" altLang="zh-CN" sz="2000" b="1" smtClean="0"/>
              <a:t>……</a:t>
            </a:r>
          </a:p>
          <a:p>
            <a:pPr>
              <a:lnSpc>
                <a:spcPct val="150000"/>
              </a:lnSpc>
              <a:buFont typeface="Arial" charset="0"/>
              <a:buNone/>
            </a:pPr>
            <a:r>
              <a:rPr lang="zh-CN" altLang="en-US" sz="2000" b="1" smtClean="0"/>
              <a:t>      服务方式变革</a:t>
            </a:r>
            <a:r>
              <a:rPr lang="en-US" altLang="zh-CN" sz="2000" b="1" smtClean="0"/>
              <a:t>               </a:t>
            </a:r>
            <a:r>
              <a:rPr lang="zh-CN" altLang="en-US" sz="2000" b="1" smtClean="0"/>
              <a:t>多点执业、个体诊所、“资源下沉”、远程</a:t>
            </a:r>
            <a:endParaRPr lang="en-US" altLang="zh-CN" sz="2000" b="1" smtClean="0"/>
          </a:p>
          <a:p>
            <a:pPr>
              <a:lnSpc>
                <a:spcPct val="150000"/>
              </a:lnSpc>
              <a:buFont typeface="Arial" charset="0"/>
              <a:buNone/>
            </a:pPr>
            <a:r>
              <a:rPr lang="en-US" altLang="zh-CN" sz="2000" b="1" smtClean="0"/>
              <a:t>                                                </a:t>
            </a:r>
            <a:r>
              <a:rPr lang="zh-CN" altLang="en-US" sz="2000" b="1" smtClean="0"/>
              <a:t>会诊、专人导医陪护、家庭病房、连续整合</a:t>
            </a:r>
            <a:r>
              <a:rPr lang="en-US" altLang="zh-CN" sz="2000" b="1" smtClean="0"/>
              <a:t>……</a:t>
            </a:r>
          </a:p>
          <a:p>
            <a:pPr>
              <a:lnSpc>
                <a:spcPct val="150000"/>
              </a:lnSpc>
              <a:buFont typeface="Arial" charset="0"/>
              <a:buNone/>
            </a:pPr>
            <a:r>
              <a:rPr lang="zh-CN" altLang="en-US" sz="2000" b="1" smtClean="0"/>
              <a:t>      薪酬考核变革</a:t>
            </a:r>
            <a:r>
              <a:rPr lang="en-US" altLang="zh-CN" sz="2000" b="1" smtClean="0"/>
              <a:t>               </a:t>
            </a:r>
            <a:r>
              <a:rPr lang="zh-CN" altLang="en-US" sz="2000" b="1" smtClean="0"/>
              <a:t>绩效考核、质量认证、严格监管、</a:t>
            </a:r>
            <a:r>
              <a:rPr lang="en-US" altLang="zh-CN" sz="2000" b="1" smtClean="0"/>
              <a:t>……</a:t>
            </a:r>
          </a:p>
          <a:p>
            <a:pPr>
              <a:lnSpc>
                <a:spcPct val="150000"/>
              </a:lnSpc>
              <a:buFont typeface="Arial" charset="0"/>
              <a:buNone/>
            </a:pPr>
            <a:r>
              <a:rPr lang="zh-CN" altLang="en-US" sz="2000" b="1" smtClean="0"/>
              <a:t>      业态变革              互联网</a:t>
            </a:r>
            <a:r>
              <a:rPr lang="en-US" altLang="zh-CN" sz="2000" b="1" smtClean="0"/>
              <a:t>+</a:t>
            </a:r>
            <a:r>
              <a:rPr lang="zh-CN" altLang="en-US" sz="2000" b="1" smtClean="0"/>
              <a:t>、人工智能、多层次多样化的医疗服务、</a:t>
            </a:r>
            <a:r>
              <a:rPr lang="en-US" altLang="zh-CN" sz="2000" b="1" smtClean="0"/>
              <a:t>……</a:t>
            </a:r>
          </a:p>
          <a:p>
            <a:pPr>
              <a:lnSpc>
                <a:spcPct val="150000"/>
              </a:lnSpc>
              <a:buFont typeface="Arial" charset="0"/>
              <a:buNone/>
            </a:pPr>
            <a:r>
              <a:rPr lang="en-US" altLang="zh-CN" sz="2000" b="1" smtClean="0"/>
              <a:t>      </a:t>
            </a:r>
            <a:r>
              <a:rPr lang="zh-CN" altLang="en-US" sz="2000" b="1" smtClean="0"/>
              <a:t>人才培养方式变革</a:t>
            </a:r>
            <a:r>
              <a:rPr lang="en-US" altLang="zh-CN" sz="2000" b="1" smtClean="0"/>
              <a:t>               </a:t>
            </a:r>
            <a:r>
              <a:rPr lang="zh-CN" altLang="en-US" sz="2000" b="1" smtClean="0"/>
              <a:t>医教协同中的全科医学、</a:t>
            </a:r>
            <a:r>
              <a:rPr lang="en-US" altLang="zh-CN" sz="2000" b="1" smtClean="0"/>
              <a:t> ……</a:t>
            </a:r>
          </a:p>
          <a:p>
            <a:pPr>
              <a:lnSpc>
                <a:spcPct val="150000"/>
              </a:lnSpc>
              <a:buFont typeface="Arial" charset="0"/>
              <a:buNone/>
            </a:pPr>
            <a:r>
              <a:rPr lang="zh-CN" altLang="en-US" sz="2000" b="1" smtClean="0"/>
              <a:t>      学习与发展方式变革</a:t>
            </a:r>
            <a:r>
              <a:rPr lang="en-US" altLang="zh-CN" sz="2000" b="1" smtClean="0"/>
              <a:t>            </a:t>
            </a:r>
            <a:r>
              <a:rPr lang="zh-CN" altLang="en-US" sz="2000" b="1" smtClean="0"/>
              <a:t>互联网</a:t>
            </a:r>
            <a:r>
              <a:rPr lang="en-US" altLang="zh-CN" sz="2000" b="1" smtClean="0"/>
              <a:t>+</a:t>
            </a:r>
            <a:r>
              <a:rPr lang="zh-CN" altLang="en-US" sz="2000" b="1" smtClean="0"/>
              <a:t>、规范化培训、继续教育、</a:t>
            </a:r>
            <a:r>
              <a:rPr lang="en-US" altLang="zh-CN" sz="2000" b="1" smtClean="0"/>
              <a:t>…… </a:t>
            </a:r>
          </a:p>
        </p:txBody>
      </p:sp>
      <p:sp>
        <p:nvSpPr>
          <p:cNvPr id="6" name="右箭头 5"/>
          <p:cNvSpPr/>
          <p:nvPr/>
        </p:nvSpPr>
        <p:spPr>
          <a:xfrm>
            <a:off x="2627313" y="2060575"/>
            <a:ext cx="42862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右箭头 6"/>
          <p:cNvSpPr/>
          <p:nvPr/>
        </p:nvSpPr>
        <p:spPr>
          <a:xfrm>
            <a:off x="2627313" y="2636838"/>
            <a:ext cx="42862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右箭头 7"/>
          <p:cNvSpPr/>
          <p:nvPr/>
        </p:nvSpPr>
        <p:spPr>
          <a:xfrm>
            <a:off x="2627313" y="3141663"/>
            <a:ext cx="42862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右箭头 9"/>
          <p:cNvSpPr/>
          <p:nvPr/>
        </p:nvSpPr>
        <p:spPr>
          <a:xfrm>
            <a:off x="2627313" y="4149725"/>
            <a:ext cx="42862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右箭头 10"/>
          <p:cNvSpPr/>
          <p:nvPr/>
        </p:nvSpPr>
        <p:spPr>
          <a:xfrm>
            <a:off x="2124075" y="4725988"/>
            <a:ext cx="42862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右箭头 11"/>
          <p:cNvSpPr/>
          <p:nvPr/>
        </p:nvSpPr>
        <p:spPr>
          <a:xfrm>
            <a:off x="3132138" y="5229225"/>
            <a:ext cx="42862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右箭头 12"/>
          <p:cNvSpPr/>
          <p:nvPr/>
        </p:nvSpPr>
        <p:spPr>
          <a:xfrm>
            <a:off x="3348038" y="5734050"/>
            <a:ext cx="42862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4294967295"/>
          </p:nvPr>
        </p:nvSpPr>
        <p:spPr>
          <a:xfrm>
            <a:off x="323850" y="1044575"/>
            <a:ext cx="8534400" cy="5048250"/>
          </a:xfrm>
        </p:spPr>
        <p:txBody>
          <a:bodyPr/>
          <a:lstStyle/>
          <a:p>
            <a:pPr>
              <a:lnSpc>
                <a:spcPct val="110000"/>
              </a:lnSpc>
              <a:buFont typeface="Arial" charset="0"/>
              <a:buNone/>
            </a:pPr>
            <a:r>
              <a:rPr lang="zh-CN" altLang="en-US" sz="2400" smtClean="0"/>
              <a:t>     </a:t>
            </a:r>
            <a:r>
              <a:rPr lang="zh-CN" altLang="en-US" b="1" smtClean="0">
                <a:solidFill>
                  <a:srgbClr val="FA1914"/>
                </a:solidFill>
              </a:rPr>
              <a:t>如何适应</a:t>
            </a:r>
            <a:r>
              <a:rPr lang="zh-CN" altLang="zh-CN" b="1" smtClean="0">
                <a:solidFill>
                  <a:srgbClr val="FA1914"/>
                </a:solidFill>
              </a:rPr>
              <a:t>分级诊疗和签约服务</a:t>
            </a:r>
            <a:r>
              <a:rPr lang="zh-CN" altLang="en-US" b="1" smtClean="0">
                <a:solidFill>
                  <a:srgbClr val="FA1914"/>
                </a:solidFill>
              </a:rPr>
              <a:t>的变革改革</a:t>
            </a:r>
            <a:endParaRPr lang="en-US" altLang="zh-CN" b="1" smtClean="0">
              <a:solidFill>
                <a:srgbClr val="FA1914"/>
              </a:solidFill>
            </a:endParaRPr>
          </a:p>
          <a:p>
            <a:pPr>
              <a:lnSpc>
                <a:spcPct val="110000"/>
              </a:lnSpc>
              <a:buFont typeface="Arial" charset="0"/>
              <a:buNone/>
            </a:pPr>
            <a:r>
              <a:rPr lang="zh-CN" altLang="en-US" sz="2400" b="1" smtClean="0"/>
              <a:t>          </a:t>
            </a:r>
          </a:p>
          <a:p>
            <a:pPr>
              <a:lnSpc>
                <a:spcPct val="110000"/>
              </a:lnSpc>
              <a:buFont typeface="Arial" charset="0"/>
              <a:buNone/>
            </a:pPr>
            <a:r>
              <a:rPr lang="en-US" altLang="zh-CN" sz="2400" b="1" smtClean="0"/>
              <a:t>          </a:t>
            </a:r>
            <a:r>
              <a:rPr lang="en-US" altLang="zh-CN" sz="2800" b="1" smtClean="0">
                <a:latin typeface="宋体" charset="-122"/>
              </a:rPr>
              <a:t>1.</a:t>
            </a:r>
            <a:r>
              <a:rPr lang="zh-CN" altLang="zh-CN" sz="2800" b="1" smtClean="0">
                <a:latin typeface="宋体" charset="-122"/>
              </a:rPr>
              <a:t>学习</a:t>
            </a:r>
            <a:r>
              <a:rPr lang="zh-CN" altLang="en-US" sz="2800" b="1" smtClean="0">
                <a:latin typeface="宋体" charset="-122"/>
              </a:rPr>
              <a:t>—总结</a:t>
            </a:r>
            <a:r>
              <a:rPr lang="en-US" altLang="zh-CN" sz="2800" b="1" smtClean="0">
                <a:latin typeface="宋体" charset="-122"/>
              </a:rPr>
              <a:t>—</a:t>
            </a:r>
            <a:r>
              <a:rPr lang="zh-CN" altLang="en-US" sz="2800" b="1" smtClean="0">
                <a:latin typeface="宋体" charset="-122"/>
              </a:rPr>
              <a:t>抽象</a:t>
            </a:r>
            <a:r>
              <a:rPr lang="en-US" altLang="zh-CN" sz="2800" b="1" smtClean="0">
                <a:latin typeface="宋体" charset="-122"/>
              </a:rPr>
              <a:t>—</a:t>
            </a:r>
            <a:r>
              <a:rPr lang="zh-CN" altLang="en-US" sz="2800" b="1" smtClean="0">
                <a:latin typeface="宋体" charset="-122"/>
              </a:rPr>
              <a:t>前瞻</a:t>
            </a:r>
            <a:r>
              <a:rPr lang="en-US" altLang="zh-CN" sz="2800" b="1" smtClean="0">
                <a:latin typeface="宋体" charset="-122"/>
              </a:rPr>
              <a:t>—</a:t>
            </a:r>
            <a:r>
              <a:rPr lang="zh-CN" altLang="en-US" sz="2800" b="1" smtClean="0">
                <a:latin typeface="宋体" charset="-122"/>
              </a:rPr>
              <a:t>准备</a:t>
            </a:r>
            <a:endParaRPr lang="en-US" altLang="zh-CN" sz="2800" b="1" smtClean="0">
              <a:solidFill>
                <a:schemeClr val="accent1"/>
              </a:solidFill>
              <a:latin typeface="宋体" charset="-122"/>
            </a:endParaRPr>
          </a:p>
          <a:p>
            <a:pPr eaLnBrk="1" hangingPunct="1">
              <a:lnSpc>
                <a:spcPct val="135000"/>
              </a:lnSpc>
              <a:buFont typeface="Arial" charset="0"/>
              <a:buNone/>
            </a:pPr>
            <a:r>
              <a:rPr lang="zh-CN" altLang="en-US" sz="2800" b="1" smtClean="0">
                <a:latin typeface="宋体" charset="-122"/>
              </a:rPr>
              <a:t>    </a:t>
            </a:r>
            <a:r>
              <a:rPr lang="en-US" altLang="zh-CN" sz="2800" b="1" smtClean="0">
                <a:latin typeface="宋体" charset="-122"/>
              </a:rPr>
              <a:t>2.</a:t>
            </a:r>
            <a:r>
              <a:rPr lang="zh-CN" altLang="en-US" sz="2800" b="1" smtClean="0">
                <a:latin typeface="宋体" charset="-122"/>
              </a:rPr>
              <a:t>特鲁多医生给我们的启示</a:t>
            </a:r>
          </a:p>
          <a:p>
            <a:pPr eaLnBrk="1" hangingPunct="1">
              <a:lnSpc>
                <a:spcPct val="135000"/>
              </a:lnSpc>
              <a:buFont typeface="Arial" charset="0"/>
              <a:buNone/>
            </a:pPr>
            <a:r>
              <a:rPr lang="zh-CN" altLang="en-US" sz="2800" b="1" smtClean="0">
                <a:latin typeface="宋体" charset="-122"/>
              </a:rPr>
              <a:t>    </a:t>
            </a:r>
            <a:r>
              <a:rPr lang="en-US" altLang="zh-CN" sz="2800" b="1" smtClean="0">
                <a:latin typeface="宋体" charset="-122"/>
              </a:rPr>
              <a:t>3.</a:t>
            </a:r>
            <a:r>
              <a:rPr lang="zh-CN" altLang="en-US" sz="2800" b="1" smtClean="0">
                <a:latin typeface="宋体" charset="-122"/>
              </a:rPr>
              <a:t>全科医生也要有三种精神：</a:t>
            </a:r>
          </a:p>
          <a:p>
            <a:pPr eaLnBrk="1" hangingPunct="1">
              <a:lnSpc>
                <a:spcPct val="135000"/>
              </a:lnSpc>
              <a:buFont typeface="Arial" charset="0"/>
              <a:buNone/>
            </a:pPr>
            <a:r>
              <a:rPr lang="zh-CN" altLang="en-US" sz="2800" b="1" smtClean="0">
                <a:latin typeface="宋体" charset="-122"/>
              </a:rPr>
              <a:t>      科学家精神、企业家精神、工匠精神</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457200" y="846138"/>
            <a:ext cx="8229600" cy="1143000"/>
          </a:xfrm>
        </p:spPr>
        <p:txBody>
          <a:bodyPr/>
          <a:lstStyle/>
          <a:p>
            <a:r>
              <a:rPr lang="zh-CN" altLang="en-US" sz="3200" b="1" smtClean="0">
                <a:solidFill>
                  <a:srgbClr val="FA1914"/>
                </a:solidFill>
              </a:rPr>
              <a:t>如何适应</a:t>
            </a:r>
            <a:r>
              <a:rPr lang="zh-CN" altLang="zh-CN" sz="3200" b="1" smtClean="0">
                <a:solidFill>
                  <a:srgbClr val="FA1914"/>
                </a:solidFill>
              </a:rPr>
              <a:t>分级诊疗和签约服务</a:t>
            </a:r>
            <a:r>
              <a:rPr lang="zh-CN" altLang="en-US" sz="3200" b="1" smtClean="0">
                <a:solidFill>
                  <a:srgbClr val="FA1914"/>
                </a:solidFill>
              </a:rPr>
              <a:t>的变革改革</a:t>
            </a:r>
            <a:r>
              <a:rPr lang="en-US" altLang="zh-CN" sz="3200" b="1" smtClean="0">
                <a:solidFill>
                  <a:srgbClr val="FA1914"/>
                </a:solidFill>
              </a:rPr>
              <a:t/>
            </a:r>
            <a:br>
              <a:rPr lang="en-US" altLang="zh-CN" sz="3200" b="1" smtClean="0">
                <a:solidFill>
                  <a:srgbClr val="FA1914"/>
                </a:solidFill>
              </a:rPr>
            </a:br>
            <a:endParaRPr lang="zh-CN" altLang="en-US" sz="3200" b="1" smtClean="0">
              <a:solidFill>
                <a:srgbClr val="FA1914"/>
              </a:solidFill>
            </a:endParaRPr>
          </a:p>
        </p:txBody>
      </p:sp>
      <p:sp>
        <p:nvSpPr>
          <p:cNvPr id="49155" name="Rectangle 3"/>
          <p:cNvSpPr>
            <a:spLocks noGrp="1"/>
          </p:cNvSpPr>
          <p:nvPr>
            <p:ph type="body" idx="1"/>
          </p:nvPr>
        </p:nvSpPr>
        <p:spPr/>
        <p:txBody>
          <a:bodyPr/>
          <a:lstStyle/>
          <a:p>
            <a:pPr eaLnBrk="1" hangingPunct="1">
              <a:buFont typeface="Arial" charset="0"/>
              <a:buNone/>
            </a:pPr>
            <a:r>
              <a:rPr lang="en-US" altLang="zh-CN" sz="2800" b="1" dirty="0" smtClean="0">
                <a:solidFill>
                  <a:schemeClr val="accent1"/>
                </a:solidFill>
                <a:latin typeface="宋体" charset="-122"/>
              </a:rPr>
              <a:t>    </a:t>
            </a:r>
            <a:r>
              <a:rPr lang="en-US" altLang="zh-CN" sz="2800" b="1" dirty="0" smtClean="0">
                <a:latin typeface="宋体" charset="-122"/>
              </a:rPr>
              <a:t>4.</a:t>
            </a:r>
            <a:r>
              <a:rPr lang="zh-CN" altLang="en-US" sz="2800" b="1" dirty="0" smtClean="0">
                <a:latin typeface="宋体" charset="-122"/>
              </a:rPr>
              <a:t>万变不离其宗：</a:t>
            </a:r>
            <a:endParaRPr lang="en-US" altLang="zh-CN" sz="2800" b="1" dirty="0" smtClean="0">
              <a:latin typeface="宋体" charset="-122"/>
            </a:endParaRPr>
          </a:p>
          <a:p>
            <a:pPr>
              <a:lnSpc>
                <a:spcPct val="150000"/>
              </a:lnSpc>
              <a:buFont typeface="Arial" charset="0"/>
              <a:buNone/>
            </a:pPr>
            <a:r>
              <a:rPr lang="en-US" altLang="zh-CN" sz="2800" b="1" dirty="0" smtClean="0">
                <a:latin typeface="宋体" charset="-122"/>
              </a:rPr>
              <a:t>     </a:t>
            </a:r>
            <a:r>
              <a:rPr lang="zh-CN" altLang="en-US" sz="2800" b="1" dirty="0" smtClean="0">
                <a:latin typeface="宋体" charset="-122"/>
              </a:rPr>
              <a:t>“预则立，不预则废”</a:t>
            </a:r>
            <a:endParaRPr lang="en-US" altLang="zh-CN" sz="2800" b="1" dirty="0" smtClean="0">
              <a:latin typeface="宋体" charset="-122"/>
            </a:endParaRPr>
          </a:p>
          <a:p>
            <a:pPr>
              <a:lnSpc>
                <a:spcPct val="150000"/>
              </a:lnSpc>
              <a:buFont typeface="Arial" charset="0"/>
              <a:buNone/>
            </a:pPr>
            <a:r>
              <a:rPr lang="zh-CN" altLang="en-US" sz="2800" b="1" dirty="0" smtClean="0">
                <a:latin typeface="宋体" charset="-122"/>
              </a:rPr>
              <a:t>      需要我们把握机遇，迎接挑战</a:t>
            </a:r>
          </a:p>
          <a:p>
            <a:pPr>
              <a:lnSpc>
                <a:spcPct val="150000"/>
              </a:lnSpc>
              <a:buFont typeface="Arial" charset="0"/>
              <a:buNone/>
            </a:pPr>
            <a:r>
              <a:rPr lang="zh-CN" altLang="en-US" sz="2800" b="1" dirty="0" smtClean="0">
                <a:latin typeface="宋体" charset="-122"/>
              </a:rPr>
              <a:t>      需要我们创新、创造、创业、创优</a:t>
            </a:r>
          </a:p>
          <a:p>
            <a:pPr>
              <a:lnSpc>
                <a:spcPct val="150000"/>
              </a:lnSpc>
              <a:buFont typeface="Arial" charset="0"/>
              <a:buNone/>
            </a:pPr>
            <a:r>
              <a:rPr lang="zh-CN" altLang="en-US" b="1" dirty="0" smtClean="0"/>
              <a:t>            </a:t>
            </a:r>
            <a:r>
              <a:rPr lang="zh-CN" altLang="en-US" b="1" dirty="0" smtClean="0">
                <a:solidFill>
                  <a:srgbClr val="FA1914"/>
                </a:solidFill>
              </a:rPr>
              <a:t>需要我们从提升</a:t>
            </a:r>
            <a:r>
              <a:rPr lang="zh-CN" altLang="zh-CN" b="1" dirty="0" smtClean="0">
                <a:solidFill>
                  <a:srgbClr val="FA1914"/>
                </a:solidFill>
              </a:rPr>
              <a:t>自身</a:t>
            </a:r>
            <a:r>
              <a:rPr lang="zh-CN" altLang="en-US" b="1" dirty="0" smtClean="0">
                <a:solidFill>
                  <a:srgbClr val="FA1914"/>
                </a:solidFill>
              </a:rPr>
              <a:t>素质开始！</a:t>
            </a:r>
            <a:endParaRPr lang="en-US" altLang="zh-CN" sz="2800" b="1" dirty="0" smtClean="0">
              <a:solidFill>
                <a:srgbClr val="FA1914"/>
              </a:solidFill>
              <a:latin typeface="宋体" charset="-122"/>
            </a:endParaRPr>
          </a:p>
          <a:p>
            <a:pPr>
              <a:lnSpc>
                <a:spcPct val="150000"/>
              </a:lnSpc>
              <a:buFont typeface="Arial" charset="0"/>
              <a:buNone/>
            </a:pPr>
            <a:r>
              <a:rPr lang="zh-CN" altLang="en-US" sz="2800" b="1" dirty="0" smtClean="0">
                <a:latin typeface="宋体"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2926"/>
            <a:ext cx="8229600" cy="1143000"/>
          </a:xfrm>
        </p:spPr>
        <p:txBody>
          <a:bodyPr/>
          <a:lstStyle/>
          <a:p>
            <a:pPr algn="l"/>
            <a:r>
              <a:rPr lang="zh-CN" altLang="en-US" sz="3200" b="1" dirty="0" smtClean="0"/>
              <a:t>   引言</a:t>
            </a:r>
            <a:endParaRPr lang="zh-CN" altLang="en-US" sz="3200" dirty="0"/>
          </a:p>
        </p:txBody>
      </p:sp>
      <p:sp>
        <p:nvSpPr>
          <p:cNvPr id="3" name="内容占位符 2"/>
          <p:cNvSpPr>
            <a:spLocks noGrp="1"/>
          </p:cNvSpPr>
          <p:nvPr>
            <p:ph idx="1"/>
          </p:nvPr>
        </p:nvSpPr>
        <p:spPr>
          <a:xfrm>
            <a:off x="457200" y="1600200"/>
            <a:ext cx="8401080" cy="4525963"/>
          </a:xfrm>
        </p:spPr>
        <p:txBody>
          <a:bodyPr/>
          <a:lstStyle/>
          <a:p>
            <a:pPr>
              <a:lnSpc>
                <a:spcPct val="120000"/>
              </a:lnSpc>
              <a:buNone/>
            </a:pPr>
            <a:r>
              <a:rPr lang="en-US" sz="2200" dirty="0" smtClean="0">
                <a:latin typeface="+mn-ea"/>
              </a:rPr>
              <a:t>            </a:t>
            </a:r>
            <a:r>
              <a:rPr lang="en-US" sz="2200" b="1" dirty="0" smtClean="0">
                <a:latin typeface="+mn-ea"/>
              </a:rPr>
              <a:t>2017</a:t>
            </a:r>
            <a:r>
              <a:rPr lang="zh-CN" altLang="en-US" sz="2200" b="1" dirty="0" smtClean="0">
                <a:latin typeface="+mn-ea"/>
              </a:rPr>
              <a:t>年</a:t>
            </a:r>
            <a:r>
              <a:rPr lang="en-US" sz="2200" b="1" dirty="0" smtClean="0">
                <a:latin typeface="+mn-ea"/>
              </a:rPr>
              <a:t>11</a:t>
            </a:r>
            <a:r>
              <a:rPr lang="zh-CN" altLang="en-US" sz="2200" b="1" dirty="0" smtClean="0">
                <a:latin typeface="+mn-ea"/>
              </a:rPr>
              <a:t>月</a:t>
            </a:r>
            <a:r>
              <a:rPr lang="en-US" sz="2200" b="1" dirty="0" smtClean="0">
                <a:latin typeface="+mn-ea"/>
              </a:rPr>
              <a:t>20</a:t>
            </a:r>
            <a:r>
              <a:rPr lang="zh-CN" altLang="en-US" sz="2200" b="1" dirty="0" smtClean="0">
                <a:latin typeface="+mn-ea"/>
              </a:rPr>
              <a:t>日，中共中央总书记、国家主席、中央</a:t>
            </a:r>
            <a:endParaRPr lang="en-US" altLang="zh-CN" sz="2200" b="1" dirty="0" smtClean="0">
              <a:latin typeface="+mn-ea"/>
            </a:endParaRPr>
          </a:p>
          <a:p>
            <a:pPr>
              <a:lnSpc>
                <a:spcPct val="120000"/>
              </a:lnSpc>
              <a:buNone/>
            </a:pPr>
            <a:r>
              <a:rPr lang="en-US" altLang="zh-CN" sz="2200" b="1" dirty="0" smtClean="0">
                <a:latin typeface="+mn-ea"/>
              </a:rPr>
              <a:t>  </a:t>
            </a:r>
            <a:r>
              <a:rPr lang="zh-CN" altLang="en-US" sz="2200" b="1" dirty="0" smtClean="0">
                <a:latin typeface="+mn-ea"/>
              </a:rPr>
              <a:t>军委主席、中央全面深化改革领导小组组长习近平主持召开</a:t>
            </a:r>
            <a:endParaRPr lang="en-US" altLang="zh-CN" sz="2200" b="1" dirty="0" smtClean="0">
              <a:latin typeface="+mn-ea"/>
            </a:endParaRPr>
          </a:p>
          <a:p>
            <a:pPr>
              <a:lnSpc>
                <a:spcPct val="120000"/>
              </a:lnSpc>
              <a:buNone/>
            </a:pPr>
            <a:r>
              <a:rPr lang="en-US" altLang="zh-CN" sz="2200" b="1" dirty="0" smtClean="0">
                <a:latin typeface="+mn-ea"/>
              </a:rPr>
              <a:t>  </a:t>
            </a:r>
            <a:r>
              <a:rPr lang="zh-CN" altLang="en-US" sz="2200" b="1" dirty="0" smtClean="0">
                <a:latin typeface="+mn-ea"/>
              </a:rPr>
              <a:t>十九届中央全面深化改革领导小组第一次会议。  </a:t>
            </a:r>
            <a:r>
              <a:rPr lang="en-US" sz="2200" b="1" dirty="0" smtClean="0">
                <a:latin typeface="+mn-ea"/>
              </a:rPr>
              <a:t> </a:t>
            </a:r>
            <a:endParaRPr lang="zh-CN" altLang="en-US" sz="2200" b="1" dirty="0" smtClean="0">
              <a:latin typeface="+mn-ea"/>
            </a:endParaRPr>
          </a:p>
          <a:p>
            <a:pPr>
              <a:lnSpc>
                <a:spcPct val="120000"/>
              </a:lnSpc>
              <a:buNone/>
            </a:pPr>
            <a:r>
              <a:rPr lang="zh-CN" altLang="en-US" sz="2200" b="1" dirty="0" smtClean="0">
                <a:latin typeface="+mn-ea"/>
              </a:rPr>
              <a:t>      会议审核通过了</a:t>
            </a:r>
            <a:r>
              <a:rPr lang="en-US" altLang="zh-CN" sz="2200" b="1" dirty="0" smtClean="0">
                <a:latin typeface="+mn-ea"/>
              </a:rPr>
              <a:t>《</a:t>
            </a:r>
            <a:r>
              <a:rPr lang="zh-CN" altLang="en-US" sz="2200" b="1" dirty="0" smtClean="0">
                <a:latin typeface="+mn-ea"/>
              </a:rPr>
              <a:t>关于改革完善全科医生培养与使用激</a:t>
            </a:r>
            <a:endParaRPr lang="en-US" altLang="zh-CN" sz="2200" b="1" dirty="0" smtClean="0">
              <a:latin typeface="+mn-ea"/>
            </a:endParaRPr>
          </a:p>
          <a:p>
            <a:pPr>
              <a:lnSpc>
                <a:spcPct val="120000"/>
              </a:lnSpc>
              <a:buNone/>
            </a:pPr>
            <a:r>
              <a:rPr lang="en-US" altLang="zh-CN" sz="2200" b="1" dirty="0" smtClean="0">
                <a:latin typeface="+mn-ea"/>
              </a:rPr>
              <a:t>  </a:t>
            </a:r>
            <a:r>
              <a:rPr lang="zh-CN" altLang="en-US" sz="2200" b="1" dirty="0" smtClean="0">
                <a:latin typeface="+mn-ea"/>
              </a:rPr>
              <a:t>励机制的意见</a:t>
            </a:r>
            <a:r>
              <a:rPr lang="en-US" altLang="zh-CN" sz="2200" b="1" dirty="0" smtClean="0">
                <a:latin typeface="+mn-ea"/>
              </a:rPr>
              <a:t>》</a:t>
            </a:r>
            <a:r>
              <a:rPr lang="zh-CN" altLang="en-US" sz="2200" b="1" dirty="0" smtClean="0">
                <a:latin typeface="+mn-ea"/>
              </a:rPr>
              <a:t>。</a:t>
            </a:r>
          </a:p>
          <a:p>
            <a:pPr>
              <a:lnSpc>
                <a:spcPct val="120000"/>
              </a:lnSpc>
              <a:buNone/>
            </a:pPr>
            <a:r>
              <a:rPr lang="zh-CN" altLang="en-US" sz="2200" b="1" dirty="0" smtClean="0">
                <a:latin typeface="+mn-ea"/>
              </a:rPr>
              <a:t>      要改革完善全科医生培养与使用激励机制，要遵循医疗</a:t>
            </a:r>
            <a:endParaRPr lang="en-US" altLang="zh-CN" sz="2200" b="1" dirty="0" smtClean="0">
              <a:latin typeface="+mn-ea"/>
            </a:endParaRPr>
          </a:p>
          <a:p>
            <a:pPr>
              <a:lnSpc>
                <a:spcPct val="120000"/>
              </a:lnSpc>
              <a:buNone/>
            </a:pPr>
            <a:r>
              <a:rPr lang="en-US" altLang="zh-CN" sz="2200" b="1" dirty="0" smtClean="0">
                <a:latin typeface="+mn-ea"/>
              </a:rPr>
              <a:t>  </a:t>
            </a:r>
            <a:r>
              <a:rPr lang="zh-CN" altLang="en-US" sz="2200" b="1" dirty="0" smtClean="0">
                <a:latin typeface="+mn-ea"/>
              </a:rPr>
              <a:t>卫生服务和临床医学人才成长规律，坚持政府主导，发挥市</a:t>
            </a:r>
            <a:endParaRPr lang="en-US" altLang="zh-CN" sz="2200" b="1" dirty="0" smtClean="0">
              <a:latin typeface="+mn-ea"/>
            </a:endParaRPr>
          </a:p>
          <a:p>
            <a:pPr>
              <a:lnSpc>
                <a:spcPct val="120000"/>
              </a:lnSpc>
              <a:buNone/>
            </a:pPr>
            <a:r>
              <a:rPr lang="en-US" altLang="zh-CN" sz="2200" b="1" dirty="0" smtClean="0">
                <a:latin typeface="+mn-ea"/>
              </a:rPr>
              <a:t>  </a:t>
            </a:r>
            <a:r>
              <a:rPr lang="zh-CN" altLang="en-US" sz="2200" b="1" dirty="0" smtClean="0">
                <a:latin typeface="+mn-ea"/>
              </a:rPr>
              <a:t>场机制作用，完善适应行业特点的全科医生培养制度，创新</a:t>
            </a:r>
            <a:endParaRPr lang="en-US" altLang="zh-CN" sz="2200" b="1" dirty="0" smtClean="0">
              <a:latin typeface="+mn-ea"/>
            </a:endParaRPr>
          </a:p>
          <a:p>
            <a:pPr>
              <a:lnSpc>
                <a:spcPct val="120000"/>
              </a:lnSpc>
              <a:buNone/>
            </a:pPr>
            <a:r>
              <a:rPr lang="en-US" altLang="zh-CN" sz="2200" b="1" dirty="0" smtClean="0">
                <a:latin typeface="+mn-ea"/>
              </a:rPr>
              <a:t>  </a:t>
            </a:r>
            <a:r>
              <a:rPr lang="zh-CN" altLang="en-US" sz="2200" b="1" dirty="0" smtClean="0">
                <a:latin typeface="+mn-ea"/>
              </a:rPr>
              <a:t>全科医生使用激励机制，加强贫困地区全科医生队伍建设。</a:t>
            </a:r>
          </a:p>
          <a:p>
            <a:pPr>
              <a:buNone/>
            </a:pPr>
            <a:endParaRPr lang="zh-CN" altLang="en-US"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4294967295"/>
          </p:nvPr>
        </p:nvSpPr>
        <p:spPr>
          <a:xfrm>
            <a:off x="381000" y="228600"/>
            <a:ext cx="8229600" cy="5576888"/>
          </a:xfrm>
        </p:spPr>
        <p:txBody>
          <a:bodyPr/>
          <a:lstStyle/>
          <a:p>
            <a:pPr>
              <a:buFontTx/>
              <a:buNone/>
            </a:pPr>
            <a:endParaRPr lang="en-US" altLang="zh-CN" smtClean="0"/>
          </a:p>
          <a:p>
            <a:pPr>
              <a:buFontTx/>
              <a:buNone/>
            </a:pPr>
            <a:endParaRPr lang="en-US" altLang="zh-CN" smtClean="0"/>
          </a:p>
          <a:p>
            <a:pPr algn="ctr">
              <a:lnSpc>
                <a:spcPct val="150000"/>
              </a:lnSpc>
              <a:buFontTx/>
              <a:buNone/>
            </a:pPr>
            <a:r>
              <a:rPr lang="zh-CN" altLang="en-US" sz="4400" b="1" smtClean="0">
                <a:solidFill>
                  <a:srgbClr val="C00000"/>
                </a:solidFill>
                <a:latin typeface="宋体" charset="-122"/>
              </a:rPr>
              <a:t>谢 谢 大 家！</a:t>
            </a:r>
          </a:p>
          <a:p>
            <a:pPr algn="ctr">
              <a:lnSpc>
                <a:spcPct val="150000"/>
              </a:lnSpc>
              <a:buFontTx/>
              <a:buNone/>
            </a:pPr>
            <a:r>
              <a:rPr lang="zh-CN" altLang="en-US" smtClean="0"/>
              <a:t> </a:t>
            </a:r>
            <a:endParaRPr lang="en-US" altLang="zh-CN" smtClean="0"/>
          </a:p>
        </p:txBody>
      </p:sp>
      <p:pic>
        <p:nvPicPr>
          <p:cNvPr id="50179" name="Picture 3" descr="u=2102422484,2141755081&amp;fm=23&amp;gp=0"/>
          <p:cNvPicPr>
            <a:picLocks noChangeAspect="1" noChangeArrowheads="1"/>
          </p:cNvPicPr>
          <p:nvPr/>
        </p:nvPicPr>
        <p:blipFill>
          <a:blip r:embed="rId2"/>
          <a:srcRect/>
          <a:stretch>
            <a:fillRect/>
          </a:stretch>
        </p:blipFill>
        <p:spPr bwMode="auto">
          <a:xfrm>
            <a:off x="1116013" y="3848100"/>
            <a:ext cx="4276725" cy="2857500"/>
          </a:xfrm>
          <a:prstGeom prst="rect">
            <a:avLst/>
          </a:prstGeom>
          <a:noFill/>
          <a:ln w="9525">
            <a:noFill/>
            <a:miter lim="800000"/>
            <a:headEnd/>
            <a:tailEnd/>
          </a:ln>
        </p:spPr>
      </p:pic>
      <p:pic>
        <p:nvPicPr>
          <p:cNvPr id="50180" name="Picture 4" descr="u=2102422484,2141755081&amp;fm=23&amp;gp=0"/>
          <p:cNvPicPr>
            <a:picLocks noChangeAspect="1" noChangeArrowheads="1"/>
          </p:cNvPicPr>
          <p:nvPr/>
        </p:nvPicPr>
        <p:blipFill>
          <a:blip r:embed="rId2"/>
          <a:srcRect/>
          <a:stretch>
            <a:fillRect/>
          </a:stretch>
        </p:blipFill>
        <p:spPr bwMode="auto">
          <a:xfrm>
            <a:off x="4953000" y="3830638"/>
            <a:ext cx="4191000" cy="2874962"/>
          </a:xfrm>
          <a:prstGeom prst="rect">
            <a:avLst/>
          </a:prstGeom>
          <a:noFill/>
          <a:ln w="9525">
            <a:noFill/>
            <a:miter lim="800000"/>
            <a:headEnd/>
            <a:tailEnd/>
          </a:ln>
        </p:spPr>
      </p:pic>
      <p:pic>
        <p:nvPicPr>
          <p:cNvPr id="50181" name="Picture 5" descr="u=2102422484,2141755081&amp;fm=23&amp;gp=0"/>
          <p:cNvPicPr>
            <a:picLocks noChangeAspect="1" noChangeArrowheads="1"/>
          </p:cNvPicPr>
          <p:nvPr/>
        </p:nvPicPr>
        <p:blipFill>
          <a:blip r:embed="rId2"/>
          <a:srcRect/>
          <a:stretch>
            <a:fillRect/>
          </a:stretch>
        </p:blipFill>
        <p:spPr bwMode="auto">
          <a:xfrm>
            <a:off x="0" y="3848100"/>
            <a:ext cx="4276725"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179388" y="341313"/>
            <a:ext cx="8229600" cy="1143000"/>
          </a:xfrm>
        </p:spPr>
        <p:txBody>
          <a:bodyPr/>
          <a:lstStyle/>
          <a:p>
            <a:pPr algn="l" eaLnBrk="1" hangingPunct="1"/>
            <a:r>
              <a:rPr lang="zh-CN" altLang="en-US" sz="3200" b="1" dirty="0" smtClean="0"/>
              <a:t>         </a:t>
            </a:r>
            <a:r>
              <a:rPr lang="zh-CN" altLang="en-US" sz="3200" b="1" dirty="0" smtClean="0">
                <a:solidFill>
                  <a:srgbClr val="FA1914"/>
                </a:solidFill>
              </a:rPr>
              <a:t>关于遵循规律</a:t>
            </a:r>
          </a:p>
        </p:txBody>
      </p:sp>
      <p:sp>
        <p:nvSpPr>
          <p:cNvPr id="14338" name="内容占位符 2"/>
          <p:cNvSpPr>
            <a:spLocks noGrp="1"/>
          </p:cNvSpPr>
          <p:nvPr>
            <p:ph idx="1"/>
          </p:nvPr>
        </p:nvSpPr>
        <p:spPr>
          <a:xfrm>
            <a:off x="827088" y="1341438"/>
            <a:ext cx="7993062" cy="4784725"/>
          </a:xfrm>
        </p:spPr>
        <p:txBody>
          <a:bodyPr/>
          <a:lstStyle/>
          <a:p>
            <a:pPr eaLnBrk="1" hangingPunct="1">
              <a:lnSpc>
                <a:spcPct val="115000"/>
              </a:lnSpc>
              <a:buFont typeface="Arial" charset="0"/>
              <a:buNone/>
            </a:pPr>
            <a:r>
              <a:rPr lang="zh-CN" altLang="en-US" sz="2200" dirty="0" smtClean="0"/>
              <a:t>   </a:t>
            </a:r>
            <a:r>
              <a:rPr lang="zh-CN" altLang="en-US" sz="2400" b="1" dirty="0" smtClean="0"/>
              <a:t>牢牢把握我国发展的阶段性特征，牢牢把握人民</a:t>
            </a:r>
          </a:p>
          <a:p>
            <a:pPr eaLnBrk="1" hangingPunct="1">
              <a:lnSpc>
                <a:spcPct val="115000"/>
              </a:lnSpc>
              <a:buFont typeface="Arial" charset="0"/>
              <a:buNone/>
            </a:pPr>
            <a:r>
              <a:rPr lang="zh-CN" altLang="en-US" sz="2400" b="1" dirty="0" smtClean="0"/>
              <a:t>   群众对美好生活的向往</a:t>
            </a:r>
          </a:p>
          <a:p>
            <a:pPr eaLnBrk="1" hangingPunct="1">
              <a:lnSpc>
                <a:spcPct val="115000"/>
              </a:lnSpc>
              <a:buFont typeface="Arial" charset="0"/>
              <a:buNone/>
            </a:pPr>
            <a:r>
              <a:rPr lang="zh-CN" altLang="en-US" sz="2400" b="1" dirty="0" smtClean="0"/>
              <a:t>   要把人民健康放在优先发展的战略地位</a:t>
            </a:r>
            <a:endParaRPr lang="en-US" altLang="zh-CN" sz="2400" b="1" dirty="0" smtClean="0"/>
          </a:p>
          <a:p>
            <a:pPr eaLnBrk="1" hangingPunct="1">
              <a:lnSpc>
                <a:spcPct val="115000"/>
              </a:lnSpc>
              <a:buFont typeface="Arial" charset="0"/>
              <a:buNone/>
            </a:pPr>
            <a:r>
              <a:rPr lang="zh-CN" altLang="en-US" sz="2400" b="1" dirty="0" smtClean="0"/>
              <a:t>   把保基本强基层建机制作为医改工作的重心</a:t>
            </a:r>
            <a:endParaRPr lang="en-US" altLang="zh-CN" sz="2400" b="1" dirty="0" smtClean="0"/>
          </a:p>
          <a:p>
            <a:pPr eaLnBrk="1" hangingPunct="1">
              <a:lnSpc>
                <a:spcPct val="115000"/>
              </a:lnSpc>
              <a:buFont typeface="Arial" charset="0"/>
              <a:buNone/>
            </a:pPr>
            <a:r>
              <a:rPr lang="zh-CN" altLang="en-US" sz="2400" b="1" dirty="0" smtClean="0"/>
              <a:t>   </a:t>
            </a:r>
          </a:p>
          <a:p>
            <a:pPr eaLnBrk="1" hangingPunct="1">
              <a:lnSpc>
                <a:spcPct val="115000"/>
              </a:lnSpc>
              <a:buFont typeface="Arial" charset="0"/>
              <a:buNone/>
            </a:pPr>
            <a:r>
              <a:rPr lang="zh-CN" altLang="en-US" sz="2400" b="1" dirty="0" smtClean="0"/>
              <a:t>   医学模式转变</a:t>
            </a:r>
          </a:p>
          <a:p>
            <a:pPr eaLnBrk="1" hangingPunct="1">
              <a:lnSpc>
                <a:spcPct val="115000"/>
              </a:lnSpc>
              <a:buFont typeface="Arial" charset="0"/>
              <a:buNone/>
            </a:pPr>
            <a:r>
              <a:rPr lang="zh-CN" altLang="en-US" sz="2400" b="1" dirty="0" smtClean="0"/>
              <a:t>   疾病谱变化与老龄化社会的到来</a:t>
            </a:r>
          </a:p>
          <a:p>
            <a:pPr eaLnBrk="1" hangingPunct="1">
              <a:lnSpc>
                <a:spcPct val="115000"/>
              </a:lnSpc>
              <a:buFont typeface="Arial" charset="0"/>
              <a:buNone/>
            </a:pPr>
            <a:r>
              <a:rPr lang="en-US" altLang="zh-CN" sz="2400" b="1" dirty="0" smtClean="0"/>
              <a:t>   </a:t>
            </a:r>
            <a:r>
              <a:rPr lang="zh-CN" altLang="en-US" sz="2400" b="1" dirty="0" smtClean="0"/>
              <a:t>“治愈型医学”向“照顾型医学”转变</a:t>
            </a:r>
          </a:p>
          <a:p>
            <a:pPr eaLnBrk="1" hangingPunct="1">
              <a:lnSpc>
                <a:spcPct val="115000"/>
              </a:lnSpc>
              <a:buFont typeface="Arial" charset="0"/>
              <a:buNone/>
            </a:pPr>
            <a:r>
              <a:rPr lang="zh-CN" altLang="en-US" sz="2400" b="1" dirty="0" smtClean="0"/>
              <a:t>   医疗需求、服务模式、医疗业态、互联网</a:t>
            </a:r>
            <a:r>
              <a:rPr lang="en-US" altLang="zh-CN" sz="2400" b="1" dirty="0" smtClean="0"/>
              <a:t>+</a:t>
            </a:r>
            <a:r>
              <a:rPr lang="zh-CN" altLang="en-US" sz="2400" b="1" dirty="0" smtClean="0"/>
              <a:t>医疗</a:t>
            </a:r>
            <a:endParaRPr lang="en-US" altLang="zh-CN" sz="2400" b="1" dirty="0" smtClean="0"/>
          </a:p>
          <a:p>
            <a:pPr eaLnBrk="1" hangingPunct="1">
              <a:lnSpc>
                <a:spcPct val="115000"/>
              </a:lnSpc>
              <a:buFont typeface="Arial" charset="0"/>
              <a:buNone/>
            </a:pPr>
            <a:r>
              <a:rPr lang="zh-CN" altLang="en-US" sz="24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algn="l"/>
            <a:r>
              <a:rPr lang="zh-CN" altLang="en-US" sz="3600" b="1" smtClean="0">
                <a:solidFill>
                  <a:srgbClr val="FA1914"/>
                </a:solidFill>
              </a:rPr>
              <a:t>   </a:t>
            </a:r>
            <a:r>
              <a:rPr lang="zh-CN" altLang="en-US" sz="3200" b="1" smtClean="0">
                <a:solidFill>
                  <a:srgbClr val="FA1914"/>
                </a:solidFill>
              </a:rPr>
              <a:t>关于遵循规律</a:t>
            </a:r>
          </a:p>
        </p:txBody>
      </p:sp>
      <p:sp>
        <p:nvSpPr>
          <p:cNvPr id="15362" name="Rectangle 3"/>
          <p:cNvSpPr>
            <a:spLocks noGrp="1"/>
          </p:cNvSpPr>
          <p:nvPr>
            <p:ph type="body" idx="1"/>
          </p:nvPr>
        </p:nvSpPr>
        <p:spPr>
          <a:xfrm>
            <a:off x="385763" y="1268413"/>
            <a:ext cx="8218487" cy="4857750"/>
          </a:xfrm>
        </p:spPr>
        <p:txBody>
          <a:bodyPr/>
          <a:lstStyle/>
          <a:p>
            <a:pPr eaLnBrk="1" hangingPunct="1">
              <a:lnSpc>
                <a:spcPct val="120000"/>
              </a:lnSpc>
              <a:buFont typeface="Arial" charset="0"/>
              <a:buNone/>
            </a:pPr>
            <a:r>
              <a:rPr lang="zh-CN" altLang="en-US" sz="2200" smtClean="0"/>
              <a:t>      </a:t>
            </a:r>
            <a:r>
              <a:rPr lang="zh-CN" altLang="en-US" sz="2400" b="1" smtClean="0"/>
              <a:t>只有全科医生才能救中国医疗体系</a:t>
            </a:r>
          </a:p>
          <a:p>
            <a:pPr eaLnBrk="1" hangingPunct="1">
              <a:lnSpc>
                <a:spcPct val="120000"/>
              </a:lnSpc>
              <a:buFont typeface="Arial" charset="0"/>
              <a:buNone/>
            </a:pPr>
            <a:r>
              <a:rPr lang="zh-CN" altLang="en-US" sz="2400" b="1" smtClean="0"/>
              <a:t>      分级诊疗真正构建成功之时，就是我们改革的成功之日</a:t>
            </a:r>
            <a:endParaRPr lang="en-US" altLang="zh-CN" sz="2400" b="1" smtClean="0"/>
          </a:p>
          <a:p>
            <a:pPr eaLnBrk="1" hangingPunct="1">
              <a:lnSpc>
                <a:spcPct val="120000"/>
              </a:lnSpc>
              <a:buFont typeface="Arial" charset="0"/>
              <a:buNone/>
            </a:pPr>
            <a:r>
              <a:rPr lang="zh-CN" altLang="en-US" sz="2400" b="1" smtClean="0"/>
              <a:t>      落实分级诊疗：</a:t>
            </a:r>
            <a:endParaRPr lang="en-US" altLang="zh-CN" sz="2400" b="1" smtClean="0"/>
          </a:p>
          <a:p>
            <a:pPr eaLnBrk="1" hangingPunct="1">
              <a:lnSpc>
                <a:spcPct val="120000"/>
              </a:lnSpc>
              <a:buFont typeface="Arial" charset="0"/>
              <a:buNone/>
            </a:pPr>
            <a:r>
              <a:rPr lang="en-US" altLang="zh-CN" sz="2400" b="1" smtClean="0"/>
              <a:t>               </a:t>
            </a:r>
            <a:r>
              <a:rPr lang="zh-CN" altLang="en-US" sz="2400" b="1" smtClean="0"/>
              <a:t>一是医联体的建设，把大医院和基层医疗机构形成利益共同体、责任共同体。不是松散的、抢占地盘的。</a:t>
            </a:r>
            <a:endParaRPr lang="en-US" altLang="zh-CN" sz="2400" b="1" smtClean="0"/>
          </a:p>
          <a:p>
            <a:pPr eaLnBrk="1" hangingPunct="1">
              <a:lnSpc>
                <a:spcPct val="120000"/>
              </a:lnSpc>
              <a:buFont typeface="Arial" charset="0"/>
              <a:buNone/>
            </a:pPr>
            <a:r>
              <a:rPr lang="zh-CN" altLang="en-US" sz="2400" b="1" smtClean="0"/>
              <a:t>               二是实行家庭医生签约，就是要变短暂关系为连续性的、 责任制的关系，这是国际上的通行做法。</a:t>
            </a:r>
          </a:p>
          <a:p>
            <a:pPr eaLnBrk="1" hangingPunct="1">
              <a:lnSpc>
                <a:spcPct val="120000"/>
              </a:lnSpc>
              <a:buFont typeface="Arial" charset="0"/>
              <a:buNone/>
            </a:pPr>
            <a:r>
              <a:rPr lang="zh-CN" altLang="en-US" sz="2400" b="1" smtClean="0"/>
              <a:t>               三是经过规范化培训的、合格的全科医生作为健康和医保的守门人，是落实分级诊疗和签约的关键！</a:t>
            </a:r>
          </a:p>
          <a:p>
            <a:pPr eaLnBrk="1" hangingPunct="1">
              <a:lnSpc>
                <a:spcPct val="120000"/>
              </a:lnSpc>
            </a:pPr>
            <a:endParaRPr lang="en-US" altLang="zh-CN" sz="2400" b="1" smtClean="0"/>
          </a:p>
          <a:p>
            <a:pPr eaLnBrk="1" hangingPunct="1">
              <a:lnSpc>
                <a:spcPct val="80000"/>
              </a:lnSpc>
            </a:pPr>
            <a:endParaRPr lang="zh-CN" altLang="en-US" sz="2200" smtClean="0"/>
          </a:p>
          <a:p>
            <a:endParaRPr lang="zh-CN"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457200" y="485775"/>
            <a:ext cx="8229600" cy="1143000"/>
          </a:xfrm>
        </p:spPr>
        <p:txBody>
          <a:bodyPr/>
          <a:lstStyle/>
          <a:p>
            <a:pPr algn="l"/>
            <a:r>
              <a:rPr lang="zh-CN" altLang="en-US" sz="3600" b="1" smtClean="0">
                <a:solidFill>
                  <a:srgbClr val="FA1914"/>
                </a:solidFill>
              </a:rPr>
              <a:t>   关于熟悉政策</a:t>
            </a:r>
          </a:p>
        </p:txBody>
      </p:sp>
      <p:sp>
        <p:nvSpPr>
          <p:cNvPr id="40963" name="Rectangle 3"/>
          <p:cNvSpPr>
            <a:spLocks noGrp="1"/>
          </p:cNvSpPr>
          <p:nvPr>
            <p:ph type="body" idx="1"/>
          </p:nvPr>
        </p:nvSpPr>
        <p:spPr>
          <a:xfrm>
            <a:off x="1177925" y="1557338"/>
            <a:ext cx="8218488" cy="5256212"/>
          </a:xfrm>
        </p:spPr>
        <p:txBody>
          <a:bodyPr/>
          <a:lstStyle/>
          <a:p>
            <a:pPr>
              <a:lnSpc>
                <a:spcPct val="110000"/>
              </a:lnSpc>
              <a:buFont typeface="Arial" charset="0"/>
              <a:buNone/>
            </a:pPr>
            <a:r>
              <a:rPr lang="en-US" altLang="zh-CN" sz="2000" b="1" smtClean="0"/>
              <a:t>《</a:t>
            </a:r>
            <a:r>
              <a:rPr lang="zh-CN" altLang="en-US" sz="2000" b="1" smtClean="0"/>
              <a:t>关于建立全科医生制度的指导意见</a:t>
            </a:r>
            <a:r>
              <a:rPr lang="en-US" altLang="zh-CN" sz="2000" b="1" smtClean="0"/>
              <a:t>》</a:t>
            </a:r>
            <a:endParaRPr lang="zh-CN" altLang="en-US" sz="2000" b="1" smtClean="0"/>
          </a:p>
          <a:p>
            <a:pPr>
              <a:lnSpc>
                <a:spcPct val="110000"/>
              </a:lnSpc>
              <a:buFont typeface="Arial" charset="0"/>
              <a:buNone/>
            </a:pPr>
            <a:r>
              <a:rPr lang="zh-CN" altLang="en-US" sz="2000" smtClean="0"/>
              <a:t>                                                      国发</a:t>
            </a:r>
            <a:r>
              <a:rPr lang="en-US" altLang="zh-CN" sz="2000" smtClean="0"/>
              <a:t>〔2011〕23</a:t>
            </a:r>
            <a:r>
              <a:rPr lang="zh-CN" altLang="en-US" sz="2000" smtClean="0"/>
              <a:t>号     </a:t>
            </a:r>
            <a:endParaRPr lang="en-US" altLang="zh-CN" sz="2000" smtClean="0"/>
          </a:p>
          <a:p>
            <a:pPr>
              <a:lnSpc>
                <a:spcPct val="110000"/>
              </a:lnSpc>
              <a:buFont typeface="Arial" charset="0"/>
              <a:buNone/>
            </a:pPr>
            <a:r>
              <a:rPr lang="en-US" altLang="zh-CN" sz="2000" smtClean="0"/>
              <a:t>《</a:t>
            </a:r>
            <a:r>
              <a:rPr lang="zh-CN" altLang="en-US" sz="2000" smtClean="0"/>
              <a:t>关于印发推进和规范医师多点执业的若干意见的通知 </a:t>
            </a:r>
            <a:r>
              <a:rPr lang="en-US" altLang="zh-CN" sz="2000" smtClean="0"/>
              <a:t>》</a:t>
            </a:r>
            <a:r>
              <a:rPr lang="zh-CN" altLang="en-US" sz="2000" smtClean="0"/>
              <a:t/>
            </a:r>
            <a:br>
              <a:rPr lang="zh-CN" altLang="en-US" sz="2000" smtClean="0"/>
            </a:br>
            <a:r>
              <a:rPr lang="zh-CN" altLang="en-US" sz="2000" smtClean="0"/>
              <a:t>                                                 国卫医发</a:t>
            </a:r>
            <a:r>
              <a:rPr lang="en-US" altLang="zh-CN" sz="2000" smtClean="0"/>
              <a:t>〔2014〕86</a:t>
            </a:r>
            <a:r>
              <a:rPr lang="zh-CN" altLang="en-US" sz="2000" smtClean="0"/>
              <a:t>号     </a:t>
            </a:r>
            <a:endParaRPr lang="en-US" altLang="zh-CN" sz="2000" smtClean="0"/>
          </a:p>
          <a:p>
            <a:pPr>
              <a:lnSpc>
                <a:spcPct val="110000"/>
              </a:lnSpc>
              <a:buFont typeface="Arial" charset="0"/>
              <a:buNone/>
            </a:pPr>
            <a:r>
              <a:rPr lang="en-US" altLang="zh-CN" sz="2000" b="1" smtClean="0"/>
              <a:t>《</a:t>
            </a:r>
            <a:r>
              <a:rPr lang="zh-CN" altLang="en-US" sz="2000" b="1" smtClean="0"/>
              <a:t>国务院办公厅关于推进分级诊疗制度建设的指导意见</a:t>
            </a:r>
            <a:r>
              <a:rPr lang="en-US" altLang="zh-CN" sz="2000" b="1" smtClean="0"/>
              <a:t>》</a:t>
            </a:r>
            <a:r>
              <a:rPr lang="en-US" sz="2000" smtClean="0">
                <a:ea typeface="宋体" charset="-122"/>
              </a:rPr>
              <a:t/>
            </a:r>
            <a:br>
              <a:rPr lang="en-US" sz="2000" smtClean="0">
                <a:ea typeface="宋体" charset="-122"/>
              </a:rPr>
            </a:br>
            <a:r>
              <a:rPr lang="en-US" sz="2000" smtClean="0">
                <a:ea typeface="宋体" charset="-122"/>
              </a:rPr>
              <a:t>  </a:t>
            </a:r>
            <a:r>
              <a:rPr lang="en-US" altLang="zh-CN" sz="2000" smtClean="0"/>
              <a:t>                                              </a:t>
            </a:r>
            <a:r>
              <a:rPr lang="en-US" sz="2000" smtClean="0">
                <a:ea typeface="宋体" charset="-122"/>
              </a:rPr>
              <a:t> </a:t>
            </a:r>
            <a:r>
              <a:rPr lang="zh-CN" altLang="en-US" sz="2000" smtClean="0"/>
              <a:t>国办发</a:t>
            </a:r>
            <a:r>
              <a:rPr lang="en-US" altLang="zh-CN" sz="2000" smtClean="0"/>
              <a:t>〔2015〕70</a:t>
            </a:r>
            <a:r>
              <a:rPr lang="zh-CN" altLang="en-US" sz="2000" smtClean="0"/>
              <a:t>号</a:t>
            </a:r>
          </a:p>
          <a:p>
            <a:pPr>
              <a:lnSpc>
                <a:spcPct val="110000"/>
              </a:lnSpc>
              <a:buFont typeface="Arial" charset="0"/>
              <a:buNone/>
            </a:pPr>
            <a:r>
              <a:rPr lang="en-US" altLang="zh-CN" sz="2000" b="1" smtClean="0"/>
              <a:t>《</a:t>
            </a:r>
            <a:r>
              <a:rPr lang="zh-CN" altLang="en-US" sz="2000" b="1" smtClean="0"/>
              <a:t>关于推进家庭医生签约服务的指导意见</a:t>
            </a:r>
            <a:r>
              <a:rPr lang="en-US" altLang="zh-CN" sz="2000" b="1" smtClean="0"/>
              <a:t>》</a:t>
            </a:r>
          </a:p>
          <a:p>
            <a:pPr>
              <a:lnSpc>
                <a:spcPct val="110000"/>
              </a:lnSpc>
              <a:buFont typeface="Arial" charset="0"/>
              <a:buNone/>
            </a:pPr>
            <a:r>
              <a:rPr lang="zh-CN" altLang="en-US" sz="2000" smtClean="0"/>
              <a:t>                                                       国医改办发</a:t>
            </a:r>
            <a:r>
              <a:rPr lang="en-US" altLang="zh-CN" sz="2000" smtClean="0"/>
              <a:t>〔2016〕1</a:t>
            </a:r>
            <a:r>
              <a:rPr lang="zh-CN" altLang="en-US" sz="2000" smtClean="0"/>
              <a:t>号 </a:t>
            </a:r>
          </a:p>
          <a:p>
            <a:pPr>
              <a:lnSpc>
                <a:spcPct val="110000"/>
              </a:lnSpc>
              <a:buFont typeface="Arial" charset="0"/>
              <a:buNone/>
            </a:pPr>
            <a:r>
              <a:rPr lang="en-US" altLang="zh-CN" sz="2000" smtClean="0"/>
              <a:t>《</a:t>
            </a:r>
            <a:r>
              <a:rPr lang="zh-CN" altLang="en-US" sz="2000" smtClean="0"/>
              <a:t>国务院办公厅关于支持社会力量提供多层次多样化医疗</a:t>
            </a:r>
          </a:p>
          <a:p>
            <a:pPr>
              <a:lnSpc>
                <a:spcPct val="110000"/>
              </a:lnSpc>
              <a:buFont typeface="Arial" charset="0"/>
              <a:buNone/>
            </a:pPr>
            <a:r>
              <a:rPr lang="zh-CN" altLang="en-US" sz="2000" smtClean="0"/>
              <a:t>    服务的意见</a:t>
            </a:r>
            <a:r>
              <a:rPr lang="en-US" altLang="zh-CN" sz="2000" smtClean="0"/>
              <a:t>》                       </a:t>
            </a:r>
            <a:r>
              <a:rPr lang="zh-CN" altLang="en-US" sz="2000" smtClean="0"/>
              <a:t>国办发</a:t>
            </a:r>
            <a:r>
              <a:rPr lang="en-US" altLang="zh-CN" sz="2000" smtClean="0"/>
              <a:t>〔2017〕44</a:t>
            </a:r>
            <a:r>
              <a:rPr lang="zh-CN" altLang="en-US" sz="2000" smtClean="0"/>
              <a:t>号</a:t>
            </a:r>
          </a:p>
          <a:p>
            <a:pPr>
              <a:lnSpc>
                <a:spcPct val="110000"/>
              </a:lnSpc>
              <a:buFont typeface="Arial" charset="0"/>
              <a:buNone/>
            </a:pPr>
            <a:r>
              <a:rPr lang="zh-CN" altLang="en-US" sz="2000" smtClean="0"/>
              <a:t>  </a:t>
            </a:r>
            <a:r>
              <a:rPr lang="zh-CN" altLang="en-US" sz="2000" b="1" smtClean="0"/>
              <a:t>中共中央、国务院印发</a:t>
            </a:r>
            <a:r>
              <a:rPr lang="en-US" altLang="zh-CN" sz="2000" b="1" smtClean="0"/>
              <a:t>《“</a:t>
            </a:r>
            <a:r>
              <a:rPr lang="zh-CN" altLang="en-US" sz="2000" b="1" smtClean="0"/>
              <a:t>健康中国”</a:t>
            </a:r>
            <a:r>
              <a:rPr lang="en-US" altLang="zh-CN" sz="2000" b="1" smtClean="0"/>
              <a:t>2030</a:t>
            </a:r>
            <a:r>
              <a:rPr lang="zh-CN" altLang="en-US" sz="2000" b="1" smtClean="0"/>
              <a:t>规划纲要</a:t>
            </a:r>
            <a:r>
              <a:rPr lang="en-US" altLang="zh-CN" sz="2000" b="1" smtClean="0"/>
              <a:t>》</a:t>
            </a:r>
            <a:endParaRPr lang="zh-CN" altLang="en-US" sz="2000" b="1" smtClean="0"/>
          </a:p>
          <a:p>
            <a:pPr>
              <a:lnSpc>
                <a:spcPct val="110000"/>
              </a:lnSpc>
              <a:buFont typeface="Arial" charset="0"/>
              <a:buNone/>
            </a:pPr>
            <a:r>
              <a:rPr lang="zh-CN" altLang="en-US" sz="1800" b="1" smtClean="0"/>
              <a:t>  </a:t>
            </a:r>
            <a:endParaRPr lang="en-US" altLang="zh-CN" sz="1800" b="1" smtClean="0"/>
          </a:p>
          <a:p>
            <a:pPr>
              <a:lnSpc>
                <a:spcPct val="110000"/>
              </a:lnSpc>
              <a:buFont typeface="Arial" charset="0"/>
              <a:buNone/>
            </a:pPr>
            <a:endParaRPr lang="zh-CN" altLang="en-US" sz="1800" b="1" smtClean="0"/>
          </a:p>
          <a:p>
            <a:pPr>
              <a:lnSpc>
                <a:spcPct val="120000"/>
              </a:lnSpc>
              <a:buFont typeface="Arial" charset="0"/>
              <a:buNone/>
            </a:pPr>
            <a:endParaRPr lang="en-US" altLang="zh-CN" sz="1600" smtClean="0"/>
          </a:p>
          <a:p>
            <a:pPr>
              <a:lnSpc>
                <a:spcPct val="80000"/>
              </a:lnSpc>
              <a:buFont typeface="Arial" charset="0"/>
              <a:buNone/>
            </a:pPr>
            <a:endParaRPr lang="zh-CN" altLang="en-US" sz="1400" smtClean="0"/>
          </a:p>
          <a:p>
            <a:pPr>
              <a:lnSpc>
                <a:spcPct val="80000"/>
              </a:lnSpc>
              <a:buFont typeface="Arial" charset="0"/>
              <a:buNone/>
            </a:pPr>
            <a:endParaRPr lang="zh-CN" altLang="en-US" sz="1400" smtClean="0"/>
          </a:p>
          <a:p>
            <a:pPr>
              <a:lnSpc>
                <a:spcPct val="80000"/>
              </a:lnSpc>
              <a:buFont typeface="Arial" charset="0"/>
              <a:buNone/>
            </a:pPr>
            <a:endParaRPr lang="en-US" altLang="zh-CN" sz="1400" smtClean="0"/>
          </a:p>
          <a:p>
            <a:pPr>
              <a:lnSpc>
                <a:spcPct val="80000"/>
              </a:lnSpc>
              <a:buFont typeface="Arial" charset="0"/>
              <a:buNone/>
            </a:pPr>
            <a:endParaRPr lang="zh-CN" altLang="en-US" sz="10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idx="4294967295"/>
          </p:nvPr>
        </p:nvSpPr>
        <p:spPr>
          <a:xfrm>
            <a:off x="457200" y="549275"/>
            <a:ext cx="8229600" cy="1143000"/>
          </a:xfrm>
        </p:spPr>
        <p:txBody>
          <a:bodyPr/>
          <a:lstStyle/>
          <a:p>
            <a:pPr algn="l" eaLnBrk="1" hangingPunct="1">
              <a:lnSpc>
                <a:spcPct val="120000"/>
              </a:lnSpc>
            </a:pPr>
            <a:r>
              <a:rPr lang="zh-CN" altLang="en-US" sz="3200" dirty="0" smtClean="0"/>
              <a:t>    </a:t>
            </a:r>
            <a:r>
              <a:rPr lang="zh-CN" altLang="en-US" sz="3200" b="1" dirty="0" smtClean="0">
                <a:solidFill>
                  <a:srgbClr val="FA1914"/>
                </a:solidFill>
              </a:rPr>
              <a:t>关于熟悉政策</a:t>
            </a:r>
            <a:r>
              <a:rPr lang="zh-CN" altLang="en-US" sz="3200" dirty="0" smtClean="0"/>
              <a:t/>
            </a:r>
            <a:br>
              <a:rPr lang="zh-CN" altLang="en-US" sz="3200" dirty="0" smtClean="0"/>
            </a:br>
            <a:r>
              <a:rPr lang="zh-CN" altLang="en-US" sz="3200" dirty="0" smtClean="0"/>
              <a:t>    </a:t>
            </a:r>
            <a:r>
              <a:rPr lang="zh-CN" altLang="en-US" sz="2800" b="1" dirty="0" smtClean="0">
                <a:solidFill>
                  <a:srgbClr val="0070C0"/>
                </a:solidFill>
              </a:rPr>
              <a:t>家庭医生签约与分级诊疗的重要性</a:t>
            </a:r>
          </a:p>
        </p:txBody>
      </p:sp>
      <p:sp>
        <p:nvSpPr>
          <p:cNvPr id="16386" name="内容占位符 2"/>
          <p:cNvSpPr>
            <a:spLocks noGrp="1"/>
          </p:cNvSpPr>
          <p:nvPr>
            <p:ph idx="4294967295"/>
          </p:nvPr>
        </p:nvSpPr>
        <p:spPr>
          <a:xfrm>
            <a:off x="457200" y="1773238"/>
            <a:ext cx="8002588" cy="4525962"/>
          </a:xfrm>
        </p:spPr>
        <p:txBody>
          <a:bodyPr/>
          <a:lstStyle/>
          <a:p>
            <a:pPr eaLnBrk="1" hangingPunct="1">
              <a:lnSpc>
                <a:spcPct val="130000"/>
              </a:lnSpc>
              <a:buFont typeface="Arial" charset="0"/>
              <a:buNone/>
            </a:pPr>
            <a:r>
              <a:rPr lang="zh-CN" altLang="en-US" sz="2400" dirty="0" smtClean="0"/>
              <a:t>              国际国内经验表明，家庭医生签约服务是一种行之有效的医疗卫生服务模式，是推动分级诊疗制度建设的重要基础，因此，</a:t>
            </a:r>
            <a:r>
              <a:rPr lang="zh-CN" altLang="en-US" sz="2400" b="1" dirty="0" smtClean="0"/>
              <a:t>建立建立家庭医生签约服务和分级诊疗体制，可以同时实现三个目标：首先，</a:t>
            </a:r>
            <a:r>
              <a:rPr lang="zh-CN" altLang="en-US" sz="2400" b="1" dirty="0" smtClean="0">
                <a:solidFill>
                  <a:srgbClr val="FF0000"/>
                </a:solidFill>
              </a:rPr>
              <a:t>有利于</a:t>
            </a:r>
            <a:r>
              <a:rPr lang="zh-CN" altLang="en-US" sz="2400" b="1" dirty="0" smtClean="0"/>
              <a:t>满足居民的医疗卫生服务需求，极大地缓解城乡居民看病难问题；其次，</a:t>
            </a:r>
            <a:r>
              <a:rPr lang="zh-CN" altLang="en-US" sz="2400" b="1" dirty="0" smtClean="0">
                <a:solidFill>
                  <a:srgbClr val="FF0000"/>
                </a:solidFill>
              </a:rPr>
              <a:t>有利于</a:t>
            </a:r>
            <a:r>
              <a:rPr lang="zh-CN" altLang="en-US" sz="2400" b="1" dirty="0" smtClean="0"/>
              <a:t>提高医疗卫生服务体系的整体效率，控制医疗费用过快增长，降低医保资金压力；再次，</a:t>
            </a:r>
            <a:r>
              <a:rPr lang="zh-CN" altLang="en-US" sz="2400" b="1" dirty="0" smtClean="0">
                <a:solidFill>
                  <a:srgbClr val="FF0000"/>
                </a:solidFill>
              </a:rPr>
              <a:t>有利于</a:t>
            </a:r>
            <a:r>
              <a:rPr lang="zh-CN" altLang="en-US" sz="2400" b="1" dirty="0" smtClean="0"/>
              <a:t>构建良好的医患关系，缓解医患矛盾，也是应对老龄化和疾病谱变化所带来健康新挑战的重要举措。</a:t>
            </a:r>
            <a:r>
              <a:rPr lang="en-US" sz="2400" b="1" dirty="0" smtClean="0">
                <a:ea typeface="宋体" charset="-122"/>
              </a:rPr>
              <a:t/>
            </a:r>
            <a:br>
              <a:rPr lang="en-US" sz="2400" b="1" dirty="0" smtClean="0">
                <a:ea typeface="宋体" charset="-122"/>
              </a:rPr>
            </a:br>
            <a:endParaRPr lang="zh-CN" altLang="en-US" sz="2400" b="1" dirty="0" smtClean="0"/>
          </a:p>
          <a:p>
            <a:pPr eaLnBrk="1" hangingPunct="1">
              <a:lnSpc>
                <a:spcPct val="80000"/>
              </a:lnSpc>
              <a:buFont typeface="Arial" charset="0"/>
              <a:buNone/>
            </a:pPr>
            <a:r>
              <a:rPr lang="en-US" sz="2700" dirty="0" smtClean="0">
                <a:ea typeface="宋体" charset="-122"/>
              </a:rPr>
              <a:t> </a:t>
            </a:r>
            <a:endParaRPr lang="zh-CN" altLang="en-US" sz="2700" dirty="0" smtClean="0"/>
          </a:p>
          <a:p>
            <a:pPr eaLnBrk="1" hangingPunct="1">
              <a:lnSpc>
                <a:spcPct val="80000"/>
              </a:lnSpc>
            </a:pPr>
            <a:endParaRPr lang="zh-CN" altLang="en-US" sz="27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idx="4294967295"/>
          </p:nvPr>
        </p:nvSpPr>
        <p:spPr>
          <a:xfrm>
            <a:off x="468313" y="500063"/>
            <a:ext cx="8218487" cy="1416050"/>
          </a:xfrm>
        </p:spPr>
        <p:txBody>
          <a:bodyPr/>
          <a:lstStyle/>
          <a:p>
            <a:pPr algn="l" eaLnBrk="1" hangingPunct="1">
              <a:lnSpc>
                <a:spcPct val="120000"/>
              </a:lnSpc>
            </a:pPr>
            <a:r>
              <a:rPr lang="zh-CN" altLang="en-US" sz="3200" b="1" dirty="0" smtClean="0">
                <a:solidFill>
                  <a:srgbClr val="FA1914"/>
                </a:solidFill>
              </a:rPr>
              <a:t>    关于熟悉政策</a:t>
            </a:r>
            <a:r>
              <a:rPr lang="zh-CN" altLang="en-US" sz="2800" b="1" dirty="0" smtClean="0">
                <a:solidFill>
                  <a:schemeClr val="accent1"/>
                </a:solidFill>
              </a:rPr>
              <a:t/>
            </a:r>
            <a:br>
              <a:rPr lang="zh-CN" altLang="en-US" sz="2800" b="1" dirty="0" smtClean="0">
                <a:solidFill>
                  <a:schemeClr val="accent1"/>
                </a:solidFill>
              </a:rPr>
            </a:br>
            <a:r>
              <a:rPr lang="zh-CN" altLang="en-US" sz="2800" b="1" dirty="0" smtClean="0">
                <a:solidFill>
                  <a:schemeClr val="accent1"/>
                </a:solidFill>
              </a:rPr>
              <a:t>    </a:t>
            </a:r>
            <a:r>
              <a:rPr lang="zh-CN" altLang="en-US" sz="2800" b="1" dirty="0" smtClean="0">
                <a:solidFill>
                  <a:srgbClr val="0070C0"/>
                </a:solidFill>
              </a:rPr>
              <a:t>分级诊疗和签约服务制度建设</a:t>
            </a:r>
          </a:p>
        </p:txBody>
      </p:sp>
      <p:sp>
        <p:nvSpPr>
          <p:cNvPr id="17410" name="内容占位符 2"/>
          <p:cNvSpPr>
            <a:spLocks noGrp="1"/>
          </p:cNvSpPr>
          <p:nvPr>
            <p:ph idx="4294967295"/>
          </p:nvPr>
        </p:nvSpPr>
        <p:spPr>
          <a:xfrm>
            <a:off x="539750" y="1874860"/>
            <a:ext cx="8286750" cy="4768850"/>
          </a:xfrm>
        </p:spPr>
        <p:txBody>
          <a:bodyPr/>
          <a:lstStyle/>
          <a:p>
            <a:pPr eaLnBrk="1" hangingPunct="1">
              <a:buFont typeface="Arial" charset="0"/>
              <a:buNone/>
            </a:pPr>
            <a:r>
              <a:rPr lang="zh-CN" altLang="en-US" sz="2200" dirty="0" smtClean="0"/>
              <a:t>   </a:t>
            </a:r>
            <a:r>
              <a:rPr lang="zh-CN" altLang="en-US" sz="2400" b="1" dirty="0" smtClean="0">
                <a:solidFill>
                  <a:srgbClr val="0070C0"/>
                </a:solidFill>
              </a:rPr>
              <a:t>分级诊疗制度的基本原则：</a:t>
            </a:r>
            <a:endParaRPr lang="en-US" altLang="zh-CN" sz="2400" b="1" dirty="0" smtClean="0">
              <a:solidFill>
                <a:srgbClr val="0070C0"/>
              </a:solidFill>
            </a:endParaRPr>
          </a:p>
          <a:p>
            <a:pPr eaLnBrk="1" hangingPunct="1">
              <a:buFont typeface="Arial" charset="0"/>
              <a:buNone/>
            </a:pPr>
            <a:r>
              <a:rPr lang="en-US" altLang="zh-CN" sz="2400" dirty="0" smtClean="0"/>
              <a:t>             </a:t>
            </a:r>
            <a:r>
              <a:rPr lang="zh-CN" altLang="en-US" sz="2400" b="1" dirty="0" smtClean="0"/>
              <a:t>立足国情、遵循规律，以人为本、群众自愿，统筹</a:t>
            </a:r>
            <a:endParaRPr lang="en-US" altLang="zh-CN" sz="2400" b="1" dirty="0" smtClean="0"/>
          </a:p>
          <a:p>
            <a:pPr eaLnBrk="1" hangingPunct="1">
              <a:buFont typeface="Arial" charset="0"/>
              <a:buNone/>
            </a:pPr>
            <a:r>
              <a:rPr lang="en-US" altLang="zh-CN" sz="2400" b="1" dirty="0" smtClean="0"/>
              <a:t>             </a:t>
            </a:r>
            <a:r>
              <a:rPr lang="zh-CN" altLang="en-US" sz="2400" b="1" dirty="0" smtClean="0"/>
              <a:t>城乡、创新机制</a:t>
            </a:r>
            <a:endParaRPr lang="en-US" altLang="zh-CN" sz="2400" b="1" dirty="0" smtClean="0"/>
          </a:p>
          <a:p>
            <a:pPr eaLnBrk="1" hangingPunct="1">
              <a:buFont typeface="Arial" charset="0"/>
              <a:buNone/>
            </a:pPr>
            <a:r>
              <a:rPr lang="en-US" altLang="zh-CN" sz="2400" dirty="0" smtClean="0">
                <a:solidFill>
                  <a:srgbClr val="0070C0"/>
                </a:solidFill>
              </a:rPr>
              <a:t>   </a:t>
            </a:r>
            <a:r>
              <a:rPr lang="zh-CN" altLang="en-US" sz="2400" b="1" dirty="0" smtClean="0">
                <a:solidFill>
                  <a:srgbClr val="0070C0"/>
                </a:solidFill>
              </a:rPr>
              <a:t>分级诊疗制度实施的重点：</a:t>
            </a:r>
            <a:endParaRPr lang="en-US" altLang="zh-CN" sz="2400" b="1" dirty="0" smtClean="0">
              <a:solidFill>
                <a:srgbClr val="0070C0"/>
              </a:solidFill>
            </a:endParaRPr>
          </a:p>
          <a:p>
            <a:pPr eaLnBrk="1" hangingPunct="1">
              <a:buFont typeface="Arial" charset="0"/>
              <a:buNone/>
            </a:pPr>
            <a:r>
              <a:rPr lang="en-US" altLang="zh-CN" sz="2400" dirty="0" smtClean="0"/>
              <a:t>            </a:t>
            </a:r>
            <a:r>
              <a:rPr lang="zh-CN" altLang="en-US" sz="2400" b="1" dirty="0" smtClean="0"/>
              <a:t>提高基层医疗服务能力，切实促进基本医疗卫生服</a:t>
            </a:r>
            <a:endParaRPr lang="en-US" altLang="zh-CN" sz="2400" b="1" dirty="0" smtClean="0"/>
          </a:p>
          <a:p>
            <a:pPr eaLnBrk="1" hangingPunct="1">
              <a:buFont typeface="Arial" charset="0"/>
              <a:buNone/>
            </a:pPr>
            <a:r>
              <a:rPr lang="en-US" altLang="zh-CN" sz="2400" b="1" dirty="0" smtClean="0"/>
              <a:t>            </a:t>
            </a:r>
            <a:r>
              <a:rPr lang="zh-CN" altLang="en-US" sz="2400" b="1" dirty="0" smtClean="0"/>
              <a:t>务的公平可及</a:t>
            </a:r>
            <a:endParaRPr lang="en-US" altLang="zh-CN" sz="2400" b="1" dirty="0" smtClean="0"/>
          </a:p>
          <a:p>
            <a:pPr eaLnBrk="1" hangingPunct="1">
              <a:buFont typeface="Arial" charset="0"/>
              <a:buNone/>
            </a:pPr>
            <a:r>
              <a:rPr lang="en-US" altLang="zh-CN" sz="2400" b="1" dirty="0" smtClean="0"/>
              <a:t>            </a:t>
            </a:r>
            <a:r>
              <a:rPr lang="zh-CN" altLang="en-US" sz="2400" b="1" dirty="0" smtClean="0"/>
              <a:t>以常见病、多发病、慢性病分级诊疗为突破口，形</a:t>
            </a:r>
            <a:endParaRPr lang="en-US" altLang="zh-CN" sz="2400" b="1" dirty="0" smtClean="0"/>
          </a:p>
          <a:p>
            <a:pPr eaLnBrk="1" hangingPunct="1">
              <a:buFont typeface="Arial" charset="0"/>
              <a:buNone/>
            </a:pPr>
            <a:r>
              <a:rPr lang="en-US" altLang="zh-CN" sz="2400" b="1" dirty="0" smtClean="0"/>
              <a:t>            </a:t>
            </a:r>
            <a:r>
              <a:rPr lang="zh-CN" altLang="en-US" sz="2400" b="1" dirty="0" smtClean="0"/>
              <a:t>成科学合理就医秩序 </a:t>
            </a:r>
            <a:endParaRPr lang="en-US" altLang="zh-CN" sz="2400" b="1" dirty="0" smtClean="0"/>
          </a:p>
          <a:p>
            <a:pPr eaLnBrk="1" hangingPunct="1">
              <a:buFont typeface="Arial" charset="0"/>
              <a:buNone/>
            </a:pPr>
            <a:r>
              <a:rPr lang="en-US" altLang="zh-CN" sz="2400" b="1" dirty="0" smtClean="0"/>
              <a:t>            </a:t>
            </a:r>
            <a:r>
              <a:rPr lang="zh-CN" altLang="en-US" sz="2400" b="1" dirty="0" smtClean="0"/>
              <a:t>完善服务网络、运行机制和激励机制，引导优质医</a:t>
            </a:r>
            <a:endParaRPr lang="en-US" altLang="zh-CN" sz="2400" b="1" dirty="0" smtClean="0"/>
          </a:p>
          <a:p>
            <a:pPr eaLnBrk="1" hangingPunct="1">
              <a:buFont typeface="Arial" charset="0"/>
              <a:buNone/>
            </a:pPr>
            <a:r>
              <a:rPr lang="en-US" altLang="zh-CN" sz="2400" b="1" dirty="0" smtClean="0"/>
              <a:t>            </a:t>
            </a:r>
            <a:r>
              <a:rPr lang="zh-CN" altLang="en-US" sz="2400" b="1" dirty="0" smtClean="0"/>
              <a:t>疗资源下沉</a:t>
            </a:r>
            <a:r>
              <a:rPr lang="en-US" sz="2400" b="1" dirty="0" smtClean="0">
                <a:ea typeface="宋体" charset="-122"/>
              </a:rPr>
              <a:t/>
            </a:r>
            <a:br>
              <a:rPr lang="en-US" sz="2400" b="1" dirty="0" smtClean="0">
                <a:ea typeface="宋体" charset="-122"/>
              </a:rPr>
            </a:br>
            <a:endParaRPr lang="zh-CN" altLang="en-US" sz="2400"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457200" y="630238"/>
            <a:ext cx="8229600" cy="1143000"/>
          </a:xfrm>
        </p:spPr>
        <p:txBody>
          <a:bodyPr/>
          <a:lstStyle/>
          <a:p>
            <a:pPr algn="l" eaLnBrk="1" hangingPunct="1"/>
            <a:r>
              <a:rPr lang="zh-CN" altLang="en-US" sz="2800" b="1" dirty="0" smtClean="0">
                <a:solidFill>
                  <a:srgbClr val="0070C0"/>
                </a:solidFill>
                <a:cs typeface="Times New Roman" pitchFamily="18" charset="0"/>
              </a:rPr>
              <a:t>     分级诊疗试点工作考核评价标准</a:t>
            </a:r>
            <a:r>
              <a:rPr lang="en-US" altLang="zh-CN" sz="2800" b="1" dirty="0" smtClean="0">
                <a:solidFill>
                  <a:srgbClr val="0070C0"/>
                </a:solidFill>
                <a:latin typeface="宋体" charset="-122"/>
                <a:cs typeface="Times New Roman" pitchFamily="18" charset="0"/>
              </a:rPr>
              <a:t>(</a:t>
            </a:r>
            <a:r>
              <a:rPr lang="zh-CN" altLang="en-US" sz="2800" b="1" dirty="0" smtClean="0">
                <a:solidFill>
                  <a:srgbClr val="0070C0"/>
                </a:solidFill>
                <a:cs typeface="Times New Roman" pitchFamily="18" charset="0"/>
              </a:rPr>
              <a:t>部分数据）：</a:t>
            </a:r>
          </a:p>
        </p:txBody>
      </p:sp>
      <p:sp>
        <p:nvSpPr>
          <p:cNvPr id="18434" name="Rectangle 3"/>
          <p:cNvSpPr>
            <a:spLocks noGrp="1"/>
          </p:cNvSpPr>
          <p:nvPr>
            <p:ph type="body" idx="1"/>
          </p:nvPr>
        </p:nvSpPr>
        <p:spPr>
          <a:xfrm>
            <a:off x="611188" y="1600200"/>
            <a:ext cx="8002587" cy="4525963"/>
          </a:xfrm>
        </p:spPr>
        <p:txBody>
          <a:bodyPr/>
          <a:lstStyle/>
          <a:p>
            <a:pPr eaLnBrk="1" hangingPunct="1">
              <a:lnSpc>
                <a:spcPct val="115000"/>
              </a:lnSpc>
              <a:spcBef>
                <a:spcPts val="1800"/>
              </a:spcBef>
              <a:buFont typeface="Wingdings" pitchFamily="2" charset="2"/>
              <a:buNone/>
            </a:pPr>
            <a:r>
              <a:rPr lang="zh-CN" altLang="en-US" sz="3400" b="1" smtClean="0">
                <a:latin typeface="Times New Roman" pitchFamily="18" charset="0"/>
                <a:ea typeface="华文楷体"/>
                <a:cs typeface="Times New Roman" pitchFamily="18" charset="0"/>
              </a:rPr>
              <a:t>    </a:t>
            </a:r>
            <a:r>
              <a:rPr lang="zh-CN" altLang="zh-CN" sz="2400" b="1" smtClean="0">
                <a:latin typeface="Times New Roman" pitchFamily="18" charset="0"/>
                <a:ea typeface="华文楷体"/>
                <a:cs typeface="Times New Roman" pitchFamily="18" charset="0"/>
              </a:rPr>
              <a:t>国办《关于推进分级诊疗制度建设的指导意见》</a:t>
            </a:r>
            <a:r>
              <a:rPr lang="zh-CN" altLang="en-US" sz="2400" b="1" smtClean="0">
                <a:latin typeface="Times New Roman" pitchFamily="18" charset="0"/>
                <a:ea typeface="华文楷体"/>
                <a:cs typeface="Times New Roman" pitchFamily="18" charset="0"/>
              </a:rPr>
              <a:t>   明确要求</a:t>
            </a:r>
            <a:r>
              <a:rPr lang="zh-CN" altLang="zh-CN" sz="2400" b="1" smtClean="0">
                <a:latin typeface="Times New Roman" pitchFamily="18" charset="0"/>
                <a:ea typeface="华文楷体"/>
                <a:cs typeface="Times New Roman" pitchFamily="18" charset="0"/>
              </a:rPr>
              <a:t>分级诊疗试点</a:t>
            </a:r>
            <a:r>
              <a:rPr lang="zh-CN" altLang="en-US" sz="2400" b="1" smtClean="0">
                <a:latin typeface="Times New Roman" pitchFamily="18" charset="0"/>
                <a:ea typeface="华文楷体"/>
                <a:cs typeface="Times New Roman" pitchFamily="18" charset="0"/>
              </a:rPr>
              <a:t>工作应当达到：</a:t>
            </a:r>
            <a:endParaRPr lang="en-US" altLang="zh-CN" sz="2400" b="1" smtClean="0">
              <a:latin typeface="Times New Roman" pitchFamily="18" charset="0"/>
              <a:ea typeface="华文楷体"/>
              <a:cs typeface="Times New Roman" pitchFamily="18" charset="0"/>
            </a:endParaRPr>
          </a:p>
          <a:p>
            <a:pPr eaLnBrk="1" hangingPunct="1">
              <a:lnSpc>
                <a:spcPct val="115000"/>
              </a:lnSpc>
              <a:spcBef>
                <a:spcPts val="1800"/>
              </a:spcBef>
              <a:buFont typeface="Wingdings" pitchFamily="2" charset="2"/>
              <a:buChar char="ü"/>
            </a:pPr>
            <a:r>
              <a:rPr lang="zh-CN" altLang="en-US" sz="2400" b="1" smtClean="0">
                <a:latin typeface="Times New Roman" pitchFamily="18" charset="0"/>
                <a:ea typeface="华文楷体"/>
                <a:cs typeface="Times New Roman" pitchFamily="18" charset="0"/>
              </a:rPr>
              <a:t>基层医疗卫生机构建设达标率</a:t>
            </a:r>
            <a:r>
              <a:rPr lang="en-US" altLang="zh-CN" sz="2400" b="1" smtClean="0">
                <a:latin typeface="Times New Roman" pitchFamily="18" charset="0"/>
                <a:ea typeface="华文楷体"/>
                <a:cs typeface="Times New Roman" pitchFamily="18" charset="0"/>
              </a:rPr>
              <a:t>≥95%</a:t>
            </a:r>
            <a:r>
              <a:rPr lang="zh-CN" altLang="en-US" sz="2400" b="1" smtClean="0">
                <a:latin typeface="Times New Roman" pitchFamily="18" charset="0"/>
                <a:ea typeface="华文楷体"/>
                <a:cs typeface="Times New Roman" pitchFamily="18" charset="0"/>
              </a:rPr>
              <a:t>；</a:t>
            </a:r>
            <a:endParaRPr lang="en-US" altLang="zh-CN" sz="2400" b="1" smtClean="0">
              <a:latin typeface="Times New Roman" pitchFamily="18" charset="0"/>
              <a:ea typeface="华文楷体"/>
              <a:cs typeface="Times New Roman" pitchFamily="18" charset="0"/>
            </a:endParaRPr>
          </a:p>
          <a:p>
            <a:pPr eaLnBrk="1" hangingPunct="1">
              <a:lnSpc>
                <a:spcPct val="115000"/>
              </a:lnSpc>
              <a:buFont typeface="Wingdings" pitchFamily="2" charset="2"/>
              <a:buChar char="ü"/>
            </a:pPr>
            <a:r>
              <a:rPr lang="zh-CN" altLang="zh-CN" sz="2400" b="1" smtClean="0">
                <a:latin typeface="Times New Roman" pitchFamily="18" charset="0"/>
                <a:ea typeface="华文楷体"/>
                <a:cs typeface="Times New Roman" pitchFamily="18" charset="0"/>
              </a:rPr>
              <a:t>基层医疗卫生机构诊疗量占总诊疗量比例</a:t>
            </a:r>
            <a:r>
              <a:rPr lang="en-US" altLang="zh-CN" sz="2400" b="1" smtClean="0">
                <a:latin typeface="Times New Roman" pitchFamily="18" charset="0"/>
                <a:ea typeface="华文楷体"/>
                <a:cs typeface="Times New Roman" pitchFamily="18" charset="0"/>
              </a:rPr>
              <a:t>≥65%</a:t>
            </a:r>
            <a:r>
              <a:rPr lang="zh-CN" altLang="en-US" sz="2400" b="1" smtClean="0">
                <a:latin typeface="Times New Roman" pitchFamily="18" charset="0"/>
                <a:ea typeface="华文楷体"/>
                <a:cs typeface="Times New Roman" pitchFamily="18" charset="0"/>
              </a:rPr>
              <a:t>；</a:t>
            </a:r>
            <a:endParaRPr lang="en-US" altLang="zh-CN" sz="2400" b="1" smtClean="0">
              <a:latin typeface="Times New Roman" pitchFamily="18" charset="0"/>
              <a:ea typeface="华文楷体"/>
              <a:cs typeface="Times New Roman" pitchFamily="18" charset="0"/>
            </a:endParaRPr>
          </a:p>
          <a:p>
            <a:pPr eaLnBrk="1" hangingPunct="1">
              <a:lnSpc>
                <a:spcPct val="115000"/>
              </a:lnSpc>
              <a:buFont typeface="Wingdings" pitchFamily="2" charset="2"/>
              <a:buChar char="ü"/>
            </a:pPr>
            <a:r>
              <a:rPr lang="zh-CN" altLang="en-US" sz="2400" b="1" smtClean="0">
                <a:latin typeface="Times New Roman" pitchFamily="18" charset="0"/>
                <a:ea typeface="华文楷体"/>
                <a:cs typeface="Times New Roman" pitchFamily="18" charset="0"/>
              </a:rPr>
              <a:t>县域内就诊率提高到</a:t>
            </a:r>
            <a:r>
              <a:rPr lang="en-US" altLang="zh-CN" sz="2400" b="1" smtClean="0">
                <a:latin typeface="Times New Roman" pitchFamily="18" charset="0"/>
                <a:ea typeface="华文楷体"/>
                <a:cs typeface="Times New Roman" pitchFamily="18" charset="0"/>
              </a:rPr>
              <a:t>90%</a:t>
            </a:r>
            <a:r>
              <a:rPr lang="zh-CN" altLang="en-US" sz="2400" b="1" smtClean="0">
                <a:latin typeface="Times New Roman" pitchFamily="18" charset="0"/>
                <a:ea typeface="华文楷体"/>
                <a:cs typeface="Times New Roman" pitchFamily="18" charset="0"/>
              </a:rPr>
              <a:t>左右；</a:t>
            </a:r>
            <a:endParaRPr lang="en-US" altLang="zh-CN" sz="2400" b="1" smtClean="0">
              <a:latin typeface="Times New Roman" pitchFamily="18" charset="0"/>
              <a:ea typeface="华文楷体"/>
              <a:cs typeface="Times New Roman" pitchFamily="18" charset="0"/>
            </a:endParaRPr>
          </a:p>
          <a:p>
            <a:pPr eaLnBrk="1" hangingPunct="1">
              <a:lnSpc>
                <a:spcPct val="115000"/>
              </a:lnSpc>
              <a:buFont typeface="Wingdings" pitchFamily="2" charset="2"/>
              <a:buChar char="ü"/>
            </a:pPr>
            <a:r>
              <a:rPr lang="zh-CN" altLang="en-US" sz="2400" b="1" smtClean="0">
                <a:latin typeface="Times New Roman" pitchFamily="18" charset="0"/>
                <a:ea typeface="华文楷体"/>
                <a:cs typeface="Times New Roman" pitchFamily="18" charset="0"/>
              </a:rPr>
              <a:t>每万城市居民拥有</a:t>
            </a:r>
            <a:r>
              <a:rPr lang="en-US" altLang="zh-CN" sz="2400" b="1" smtClean="0">
                <a:latin typeface="Times New Roman" pitchFamily="18" charset="0"/>
                <a:ea typeface="华文楷体"/>
                <a:cs typeface="Times New Roman" pitchFamily="18" charset="0"/>
              </a:rPr>
              <a:t>2</a:t>
            </a:r>
            <a:r>
              <a:rPr lang="zh-CN" altLang="en-US" sz="2400" b="1" smtClean="0">
                <a:latin typeface="Times New Roman" pitchFamily="18" charset="0"/>
                <a:ea typeface="华文楷体"/>
                <a:cs typeface="Times New Roman" pitchFamily="18" charset="0"/>
              </a:rPr>
              <a:t>名以上全科医生，每个乡镇卫生院拥有</a:t>
            </a:r>
            <a:r>
              <a:rPr lang="en-US" altLang="zh-CN" sz="2400" b="1" smtClean="0">
                <a:latin typeface="Times New Roman" pitchFamily="18" charset="0"/>
                <a:ea typeface="华文楷体"/>
                <a:cs typeface="Times New Roman" pitchFamily="18" charset="0"/>
              </a:rPr>
              <a:t>1</a:t>
            </a:r>
            <a:r>
              <a:rPr lang="zh-CN" altLang="en-US" sz="2400" b="1" smtClean="0">
                <a:latin typeface="Times New Roman" pitchFamily="18" charset="0"/>
                <a:ea typeface="华文楷体"/>
                <a:cs typeface="Times New Roman" pitchFamily="18" charset="0"/>
              </a:rPr>
              <a:t>名全科医生；</a:t>
            </a:r>
            <a:endParaRPr lang="en-US" altLang="zh-CN" sz="2400" b="1" smtClean="0">
              <a:latin typeface="Times New Roman" pitchFamily="18" charset="0"/>
              <a:ea typeface="华文楷体"/>
              <a:cs typeface="Times New Roman" pitchFamily="18" charset="0"/>
            </a:endParaRPr>
          </a:p>
          <a:p>
            <a:pPr eaLnBrk="1" hangingPunct="1">
              <a:lnSpc>
                <a:spcPct val="115000"/>
              </a:lnSpc>
              <a:buFont typeface="Wingdings" pitchFamily="2" charset="2"/>
              <a:buChar char="ü"/>
            </a:pPr>
            <a:r>
              <a:rPr lang="zh-CN" altLang="en-US" sz="2400" b="1" smtClean="0">
                <a:latin typeface="Times New Roman" pitchFamily="18" charset="0"/>
                <a:ea typeface="华文楷体"/>
                <a:cs typeface="Times New Roman" pitchFamily="18" charset="0"/>
              </a:rPr>
              <a:t>居民</a:t>
            </a:r>
            <a:r>
              <a:rPr lang="en-US" altLang="zh-CN" sz="2400" b="1" smtClean="0">
                <a:latin typeface="Times New Roman" pitchFamily="18" charset="0"/>
                <a:ea typeface="华文楷体"/>
                <a:cs typeface="Times New Roman" pitchFamily="18" charset="0"/>
              </a:rPr>
              <a:t>2</a:t>
            </a:r>
            <a:r>
              <a:rPr lang="zh-CN" altLang="en-US" sz="2400" b="1" smtClean="0">
                <a:latin typeface="Times New Roman" pitchFamily="18" charset="0"/>
                <a:ea typeface="华文楷体"/>
                <a:cs typeface="Times New Roman" pitchFamily="18" charset="0"/>
              </a:rPr>
              <a:t>周患病首选基层医疗卫生机构比例</a:t>
            </a:r>
            <a:r>
              <a:rPr lang="en-US" altLang="zh-CN" sz="2400" b="1" smtClean="0">
                <a:latin typeface="Times New Roman" pitchFamily="18" charset="0"/>
                <a:ea typeface="华文楷体"/>
                <a:cs typeface="Times New Roman" pitchFamily="18" charset="0"/>
              </a:rPr>
              <a:t>≥70%    ......</a:t>
            </a:r>
            <a:endParaRPr lang="zh-CN" altLang="en-US" sz="2400" b="1" smtClean="0">
              <a:latin typeface="Times New Roman" pitchFamily="18" charset="0"/>
              <a:ea typeface="华文楷体"/>
              <a:cs typeface="Times New Roman" pitchFamily="18" charset="0"/>
            </a:endParaRPr>
          </a:p>
          <a:p>
            <a:pPr eaLnBrk="1" hangingPunct="1"/>
            <a:endParaRPr lang="zh-CN" altLang="en-US" sz="2400" smtClean="0">
              <a:ea typeface="华文楷体"/>
              <a:cs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1992</Words>
  <Application>Microsoft Office PowerPoint</Application>
  <PresentationFormat>全屏显示(4:3)</PresentationFormat>
  <Paragraphs>237</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遵循规律  熟悉政策  研究需求  提升素质    ——对全科医生适应分级诊疗和签约服务的思考</vt:lpstr>
      <vt:lpstr>     引言</vt:lpstr>
      <vt:lpstr>   引言</vt:lpstr>
      <vt:lpstr>         关于遵循规律</vt:lpstr>
      <vt:lpstr>   关于遵循规律</vt:lpstr>
      <vt:lpstr>   关于熟悉政策</vt:lpstr>
      <vt:lpstr>    关于熟悉政策     家庭医生签约与分级诊疗的重要性</vt:lpstr>
      <vt:lpstr>    关于熟悉政策     分级诊疗和签约服务制度建设</vt:lpstr>
      <vt:lpstr>     分级诊疗试点工作考核评价标准(部分数据）：</vt:lpstr>
      <vt:lpstr>关于熟悉政策 到2020年深化医药卫生体制改革主要目标：                                                   （与全科医生相关）</vt:lpstr>
      <vt:lpstr>幻灯片 11</vt:lpstr>
      <vt:lpstr>   关于研究需求    与分级诊疗和个人签约的相关数据：</vt:lpstr>
      <vt:lpstr>          医疗服务相关数量比较： </vt:lpstr>
      <vt:lpstr>     关于研究需求     与分级诊疗和个人签约的相关数据：</vt:lpstr>
      <vt:lpstr>    关于研究需求     与分级诊疗和个人签约的相关数据：</vt:lpstr>
      <vt:lpstr>    关于研究需求     分级诊疗和个人签约的相关模式：</vt:lpstr>
      <vt:lpstr>     关于研究需求     分级诊疗和个人签约的相关模式：</vt:lpstr>
      <vt:lpstr>     关于研究需求     分级诊疗和个人签约的相关模式：</vt:lpstr>
      <vt:lpstr>    关于提升素质     推行分级诊疗和签约服务存在的主要问题</vt:lpstr>
      <vt:lpstr>     关于提升素质      推行分级诊疗和签约服务存在的主要问题</vt:lpstr>
      <vt:lpstr>幻灯片 21</vt:lpstr>
      <vt:lpstr>幻灯片 22</vt:lpstr>
      <vt:lpstr>幻灯片 23</vt:lpstr>
      <vt:lpstr>幻灯片 24</vt:lpstr>
      <vt:lpstr>幻灯片 25</vt:lpstr>
      <vt:lpstr>幻灯片 26</vt:lpstr>
      <vt:lpstr>关于提升素质 变革和改革给我们带来的机遇和挑战</vt:lpstr>
      <vt:lpstr>幻灯片 28</vt:lpstr>
      <vt:lpstr>如何适应分级诊疗和签约服务的变革改革 </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遵循规律  熟悉政策  研究市场  提升素质    ——对全科医生如何适应分级诊疗和签约的思考</dc:title>
  <dc:creator>Windows 用户</dc:creator>
  <cp:lastModifiedBy>Windows 用户</cp:lastModifiedBy>
  <cp:revision>51</cp:revision>
  <dcterms:created xsi:type="dcterms:W3CDTF">2017-10-06T02:26:10Z</dcterms:created>
  <dcterms:modified xsi:type="dcterms:W3CDTF">2018-01-18T03:19:30Z</dcterms:modified>
</cp:coreProperties>
</file>