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98" r:id="rId4"/>
    <p:sldId id="345" r:id="rId5"/>
    <p:sldId id="257" r:id="rId6"/>
    <p:sldId id="258" r:id="rId7"/>
    <p:sldId id="343" r:id="rId8"/>
    <p:sldId id="347" r:id="rId9"/>
    <p:sldId id="259" r:id="rId10"/>
    <p:sldId id="346" r:id="rId11"/>
    <p:sldId id="385" r:id="rId12"/>
    <p:sldId id="348" r:id="rId13"/>
    <p:sldId id="260" r:id="rId14"/>
    <p:sldId id="386" r:id="rId15"/>
    <p:sldId id="387" r:id="rId16"/>
    <p:sldId id="389" r:id="rId17"/>
    <p:sldId id="391" r:id="rId18"/>
    <p:sldId id="393" r:id="rId19"/>
    <p:sldId id="394" r:id="rId20"/>
    <p:sldId id="395" r:id="rId21"/>
    <p:sldId id="396" r:id="rId22"/>
    <p:sldId id="397" r:id="rId23"/>
    <p:sldId id="398" r:id="rId24"/>
    <p:sldId id="409" r:id="rId25"/>
    <p:sldId id="410" r:id="rId26"/>
    <p:sldId id="411" r:id="rId27"/>
    <p:sldId id="400" r:id="rId28"/>
    <p:sldId id="401" r:id="rId29"/>
    <p:sldId id="402" r:id="rId30"/>
    <p:sldId id="404" r:id="rId31"/>
    <p:sldId id="301"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4611"/>
  </p:normalViewPr>
  <p:slideViewPr>
    <p:cSldViewPr>
      <p:cViewPr varScale="1">
        <p:scale>
          <a:sx n="78" d="100"/>
          <a:sy n="78" d="100"/>
        </p:scale>
        <p:origin x="-90" y="-1422"/>
      </p:cViewPr>
      <p:guideLst>
        <p:guide orient="horz" pos="1526"/>
        <p:guide pos="2898"/>
      </p:guideLst>
    </p:cSldViewPr>
  </p:slideViewPr>
  <p:notesTextViewPr>
    <p:cViewPr>
      <p:scale>
        <a:sx n="1" d="1"/>
        <a:sy n="1" d="1"/>
      </p:scale>
      <p:origin x="0" y="0"/>
    </p:cViewPr>
  </p:notesTextViewPr>
  <p:sorterViewPr>
    <p:cViewPr>
      <p:scale>
        <a:sx n="186" d="100"/>
        <a:sy n="186" d="100"/>
      </p:scale>
      <p:origin x="0" y="172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CED798-24A6-4160-A4DF-B0E5BB8236C2}" type="doc">
      <dgm:prSet loTypeId="urn:microsoft.com/office/officeart/2005/8/layout/default" loCatId="list" qsTypeId="urn:microsoft.com/office/officeart/2005/8/quickstyle/simple1" qsCatId="simple" csTypeId="urn:microsoft.com/office/officeart/2005/8/colors/accent1_2" csCatId="accent1" phldr="0"/>
      <dgm:spPr/>
      <dgm:t>
        <a:bodyPr/>
        <a:p>
          <a:endParaRPr lang="zh-CN" altLang="en-US"/>
        </a:p>
      </dgm:t>
    </dgm:pt>
    <dgm:pt modelId="{91F5AF42-2E8E-47F5-BC8E-D4C7FA9FA290}">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01 </a:t>
          </a:r>
          <a:r>
            <a:rPr lang="zh-CN" altLang="en-US" b="1" dirty="0">
              <a:solidFill>
                <a:schemeClr val="bg1"/>
              </a:solidFill>
              <a:latin typeface="微软雅黑" panose="020B0503020204020204" charset="-122"/>
              <a:ea typeface="微软雅黑" panose="020B0503020204020204" charset="-122"/>
              <a:sym typeface="+mn-ea"/>
            </a:rPr>
            <a:t>基础设施</a:t>
          </a:r>
          <a:r>
            <a:rPr lang="zh-CN" altLang="en-US" b="1" dirty="0">
              <a:solidFill>
                <a:schemeClr val="bg1"/>
              </a:solidFill>
              <a:latin typeface="微软雅黑" panose="020B0503020204020204" charset="-122"/>
              <a:ea typeface="微软雅黑" panose="020B0503020204020204" charset="-122"/>
              <a:sym typeface="+mn-ea"/>
            </a:rPr>
            <a:t/>
          </a:r>
          <a:endParaRPr lang="zh-CN" altLang="en-US" b="1" dirty="0">
            <a:solidFill>
              <a:schemeClr val="bg1"/>
            </a:solidFill>
            <a:latin typeface="微软雅黑" panose="020B0503020204020204" charset="-122"/>
            <a:ea typeface="微软雅黑" panose="020B0503020204020204" charset="-122"/>
            <a:sym typeface="+mn-ea"/>
          </a:endParaRPr>
        </a:p>
      </dgm:t>
    </dgm:pt>
    <dgm:pt modelId="{3A37C892-50B7-47F1-86AA-3FDF5EB4EE9B}" cxnId="{2811F1AA-A493-4F25-B9DA-D8DB099E77B0}" type="parTrans">
      <dgm:prSet/>
      <dgm:spPr/>
      <dgm:t>
        <a:bodyPr/>
        <a:p>
          <a:endParaRPr lang="zh-CN" altLang="en-US"/>
        </a:p>
      </dgm:t>
    </dgm:pt>
    <dgm:pt modelId="{63B1AD43-9D20-4050-A552-EF02B5A2392B}" cxnId="{2811F1AA-A493-4F25-B9DA-D8DB099E77B0}" type="sibTrans">
      <dgm:prSet/>
      <dgm:spPr/>
      <dgm:t>
        <a:bodyPr/>
        <a:p>
          <a:endParaRPr lang="zh-CN" altLang="en-US"/>
        </a:p>
      </dgm:t>
    </dgm:pt>
    <dgm:pt modelId="{280D5902-A14D-4C39-A125-DEF43C7815E8}">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02 </a:t>
          </a:r>
          <a:r>
            <a:rPr lang="zh-CN" altLang="en-US" b="1" dirty="0">
              <a:solidFill>
                <a:schemeClr val="bg1"/>
              </a:solidFill>
              <a:latin typeface="微软雅黑" panose="020B0503020204020204" charset="-122"/>
              <a:ea typeface="微软雅黑" panose="020B0503020204020204" charset="-122"/>
              <a:sym typeface="+mn-ea"/>
            </a:rPr>
            <a:t>信息系统</a:t>
          </a:r>
          <a:r>
            <a:rPr lang="zh-CN" altLang="en-US" b="1" dirty="0">
              <a:solidFill>
                <a:schemeClr val="bg1"/>
              </a:solidFill>
              <a:latin typeface="微软雅黑" panose="020B0503020204020204" charset="-122"/>
              <a:ea typeface="微软雅黑" panose="020B0503020204020204" charset="-122"/>
              <a:sym typeface="+mn-ea"/>
            </a:rPr>
            <a:t/>
          </a:r>
          <a:endParaRPr lang="zh-CN" altLang="en-US" b="1" dirty="0">
            <a:solidFill>
              <a:schemeClr val="bg1"/>
            </a:solidFill>
            <a:latin typeface="微软雅黑" panose="020B0503020204020204" charset="-122"/>
            <a:ea typeface="微软雅黑" panose="020B0503020204020204" charset="-122"/>
            <a:sym typeface="+mn-ea"/>
          </a:endParaRPr>
        </a:p>
      </dgm:t>
    </dgm:pt>
    <dgm:pt modelId="{0BF6BCDE-F41A-4644-928D-D095CDC58CED}" cxnId="{D6967286-C934-4366-92B4-A5F6AECA0FF9}" type="parTrans">
      <dgm:prSet/>
      <dgm:spPr/>
      <dgm:t>
        <a:bodyPr/>
        <a:p>
          <a:endParaRPr lang="zh-CN" altLang="en-US"/>
        </a:p>
      </dgm:t>
    </dgm:pt>
    <dgm:pt modelId="{CC55538B-3B09-4E9F-877D-7D4FB05A20D8}" cxnId="{D6967286-C934-4366-92B4-A5F6AECA0FF9}" type="sibTrans">
      <dgm:prSet/>
      <dgm:spPr/>
      <dgm:t>
        <a:bodyPr/>
        <a:p>
          <a:endParaRPr lang="zh-CN" altLang="en-US"/>
        </a:p>
      </dgm:t>
    </dgm:pt>
    <dgm:pt modelId="{36E5B5FE-7A44-47A1-8F92-B088257A2152}">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03 </a:t>
          </a:r>
          <a:r>
            <a:rPr lang="zh-CN" altLang="en-US" b="1" dirty="0">
              <a:solidFill>
                <a:schemeClr val="bg1"/>
              </a:solidFill>
              <a:latin typeface="微软雅黑" panose="020B0503020204020204" charset="-122"/>
              <a:ea typeface="微软雅黑" panose="020B0503020204020204" charset="-122"/>
              <a:sym typeface="+mn-ea"/>
            </a:rPr>
            <a:t>财务管理制度</a:t>
          </a:r>
          <a:r>
            <a:rPr lang="zh-CN" altLang="en-US" b="1" dirty="0">
              <a:solidFill>
                <a:schemeClr val="bg1"/>
              </a:solidFill>
              <a:latin typeface="微软雅黑" panose="020B0503020204020204" charset="-122"/>
              <a:ea typeface="微软雅黑" panose="020B0503020204020204" charset="-122"/>
              <a:sym typeface="+mn-ea"/>
            </a:rPr>
            <a:t/>
          </a:r>
          <a:endParaRPr lang="zh-CN" altLang="en-US" b="1" dirty="0">
            <a:solidFill>
              <a:schemeClr val="bg1"/>
            </a:solidFill>
            <a:latin typeface="微软雅黑" panose="020B0503020204020204" charset="-122"/>
            <a:ea typeface="微软雅黑" panose="020B0503020204020204" charset="-122"/>
            <a:sym typeface="+mn-ea"/>
          </a:endParaRPr>
        </a:p>
      </dgm:t>
    </dgm:pt>
    <dgm:pt modelId="{7926F024-4AEC-4671-BBB1-3CE0B2112B8B}" cxnId="{01CE7844-19E5-45B4-AD9B-59342E9B80F5}" type="parTrans">
      <dgm:prSet/>
      <dgm:spPr/>
      <dgm:t>
        <a:bodyPr/>
        <a:p>
          <a:endParaRPr lang="zh-CN" altLang="en-US"/>
        </a:p>
      </dgm:t>
    </dgm:pt>
    <dgm:pt modelId="{BC0418CD-7831-4545-B1D9-93D351CF53C3}" cxnId="{01CE7844-19E5-45B4-AD9B-59342E9B80F5}" type="sibTrans">
      <dgm:prSet/>
      <dgm:spPr/>
      <dgm:t>
        <a:bodyPr/>
        <a:p>
          <a:endParaRPr lang="zh-CN" altLang="en-US"/>
        </a:p>
      </dgm:t>
    </dgm:pt>
    <dgm:pt modelId="{0C7D3D51-F412-476C-9C1C-D9011C5FB7E6}">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 04 </a:t>
          </a:r>
          <a:r>
            <a:rPr lang="zh-CN" altLang="en-US" b="1" dirty="0">
              <a:solidFill>
                <a:schemeClr val="bg1"/>
              </a:solidFill>
              <a:latin typeface="微软雅黑" panose="020B0503020204020204" charset="-122"/>
              <a:ea typeface="微软雅黑" panose="020B0503020204020204" charset="-122"/>
              <a:sym typeface="+mn-ea"/>
            </a:rPr>
            <a:t>医学装备管理</a:t>
          </a:r>
          <a:r>
            <a:rPr lang="zh-CN" altLang="en-US" b="1" dirty="0">
              <a:solidFill>
                <a:schemeClr val="bg1"/>
              </a:solidFill>
              <a:latin typeface="微软雅黑" panose="020B0503020204020204" charset="-122"/>
              <a:ea typeface="微软雅黑" panose="020B0503020204020204" charset="-122"/>
              <a:sym typeface="+mn-ea"/>
            </a:rPr>
            <a:t/>
          </a:r>
          <a:endParaRPr lang="zh-CN" altLang="en-US" b="1" dirty="0">
            <a:solidFill>
              <a:schemeClr val="bg1"/>
            </a:solidFill>
            <a:latin typeface="微软雅黑" panose="020B0503020204020204" charset="-122"/>
            <a:ea typeface="微软雅黑" panose="020B0503020204020204" charset="-122"/>
            <a:sym typeface="+mn-ea"/>
          </a:endParaRPr>
        </a:p>
      </dgm:t>
    </dgm:pt>
    <dgm:pt modelId="{400E46CD-A113-4830-88F5-A1B2F4D84554}" cxnId="{17C0F02D-0A73-46CA-99CA-DB49FDD83779}" type="parTrans">
      <dgm:prSet/>
      <dgm:spPr/>
      <dgm:t>
        <a:bodyPr/>
        <a:p>
          <a:endParaRPr lang="zh-CN" altLang="en-US"/>
        </a:p>
      </dgm:t>
    </dgm:pt>
    <dgm:pt modelId="{F5A1DABB-6DD6-47EE-99A8-4582EBF4C827}" cxnId="{17C0F02D-0A73-46CA-99CA-DB49FDD83779}" type="sibTrans">
      <dgm:prSet/>
      <dgm:spPr/>
      <dgm:t>
        <a:bodyPr/>
        <a:p>
          <a:endParaRPr lang="zh-CN" altLang="en-US"/>
        </a:p>
      </dgm:t>
    </dgm:pt>
    <dgm:pt modelId="{D82838E6-C31C-4EBD-B58C-0C991331B678}">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US" altLang="zh-CN" b="1">
              <a:solidFill>
                <a:schemeClr val="bg1"/>
              </a:solidFill>
              <a:latin typeface="微软雅黑" panose="020B0503020204020204" charset="-122"/>
              <a:ea typeface="微软雅黑" panose="020B0503020204020204" charset="-122"/>
              <a:cs typeface="微软雅黑" panose="020B0503020204020204" charset="-122"/>
            </a:rPr>
            <a:t>05 </a:t>
          </a:r>
          <a:r>
            <a:rPr lang="zh-CN" altLang="en-US" b="1">
              <a:solidFill>
                <a:schemeClr val="bg1"/>
              </a:solidFill>
              <a:latin typeface="微软雅黑" panose="020B0503020204020204" charset="-122"/>
              <a:ea typeface="微软雅黑" panose="020B0503020204020204" charset="-122"/>
              <a:cs typeface="微软雅黑" panose="020B0503020204020204" charset="-122"/>
            </a:rPr>
            <a:t>后勤保障与应急处置</a:t>
          </a:r>
          <a:r>
            <a:rPr lang="zh-CN" altLang="en-US" b="1">
              <a:solidFill>
                <a:schemeClr val="bg1"/>
              </a:solidFill>
              <a:latin typeface="微软雅黑" panose="020B0503020204020204" charset="-122"/>
              <a:ea typeface="微软雅黑" panose="020B0503020204020204" charset="-122"/>
              <a:cs typeface="微软雅黑" panose="020B0503020204020204" charset="-122"/>
            </a:rPr>
            <a:t/>
          </a:r>
          <a:endParaRPr lang="zh-CN" altLang="en-US" b="1">
            <a:solidFill>
              <a:schemeClr val="bg1"/>
            </a:solidFill>
            <a:latin typeface="微软雅黑" panose="020B0503020204020204" charset="-122"/>
            <a:ea typeface="微软雅黑" panose="020B0503020204020204" charset="-122"/>
            <a:cs typeface="微软雅黑" panose="020B0503020204020204" charset="-122"/>
          </a:endParaRPr>
        </a:p>
      </dgm:t>
    </dgm:pt>
    <dgm:pt modelId="{DC284D5C-B7A8-4E26-BDF6-E69402B2873F}" cxnId="{A34B21C6-801E-4A77-AA91-97AF784C4C9D}" type="parTrans">
      <dgm:prSet/>
      <dgm:spPr/>
      <dgm:t>
        <a:bodyPr/>
        <a:p>
          <a:endParaRPr lang="zh-CN" altLang="en-US"/>
        </a:p>
      </dgm:t>
    </dgm:pt>
    <dgm:pt modelId="{74B5F767-2303-4D5A-8FD7-570D52523413}" cxnId="{A34B21C6-801E-4A77-AA91-97AF784C4C9D}" type="sibTrans">
      <dgm:prSet/>
      <dgm:spPr/>
      <dgm:t>
        <a:bodyPr/>
        <a:p>
          <a:endParaRPr lang="zh-CN" altLang="en-US"/>
        </a:p>
      </dgm:t>
    </dgm:pt>
    <dgm:pt modelId="{F90371A5-0569-43C4-BB17-8E347A5CA31B}">
      <dgm:prSet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en-US" b="1">
              <a:latin typeface="微软雅黑" panose="020B0503020204020204" charset="-122"/>
              <a:ea typeface="微软雅黑" panose="020B0503020204020204" charset="-122"/>
              <a:cs typeface="微软雅黑" panose="020B0503020204020204" charset="-122"/>
              <a:sym typeface="+mn-ea"/>
            </a:rPr>
            <a:t>06 </a:t>
          </a:r>
          <a:r>
            <a:rPr b="1">
              <a:latin typeface="微软雅黑" panose="020B0503020204020204" charset="-122"/>
              <a:ea typeface="微软雅黑" panose="020B0503020204020204" charset="-122"/>
              <a:cs typeface="微软雅黑" panose="020B0503020204020204" charset="-122"/>
              <a:sym typeface="+mn-ea"/>
            </a:rPr>
            <a:t>医</a:t>
          </a: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疗服务满意度</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dgm:t>
    </dgm:pt>
    <dgm:pt modelId="{F0151428-7F8F-45C3-9835-CCAAC703D8F2}" cxnId="{CCBB0685-9E51-45CE-8B49-EDDD32919D4E}" type="parTrans">
      <dgm:prSet/>
      <dgm:spPr/>
    </dgm:pt>
    <dgm:pt modelId="{3511A1D7-40DE-4B1F-B555-51523246A79B}" cxnId="{CCBB0685-9E51-45CE-8B49-EDDD32919D4E}" type="sibTrans">
      <dgm:prSet/>
      <dgm:spPr/>
    </dgm:pt>
    <dgm:pt modelId="{F67D360B-15A5-431F-AE54-648E7040FAAD}">
      <dgm:prSet phldr="0" custT="0"/>
      <dgm:spPr/>
      <dgm:t>
        <a:bodyPr vert="horz" wrap="square"/>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a:lnSpc>
              <a:spcPct val="100000"/>
            </a:lnSpc>
            <a:spcBef>
              <a:spcPct val="0"/>
            </a:spcBef>
            <a:spcAft>
              <a:spcPct val="35000"/>
            </a:spcAft>
          </a:pPr>
          <a:r>
            <a:rPr lang="en-US" b="1">
              <a:solidFill>
                <a:schemeClr val="bg1"/>
              </a:solidFill>
              <a:latin typeface="微软雅黑" panose="020B0503020204020204" charset="-122"/>
              <a:ea typeface="微软雅黑" panose="020B0503020204020204" charset="-122"/>
              <a:cs typeface="微软雅黑" panose="020B0503020204020204" charset="-122"/>
              <a:sym typeface="+mn-ea"/>
            </a:rPr>
            <a:t>07 </a:t>
          </a:r>
          <a:r>
            <a:rPr b="1">
              <a:solidFill>
                <a:schemeClr val="bg1"/>
              </a:solidFill>
              <a:latin typeface="微软雅黑" panose="020B0503020204020204" charset="-122"/>
              <a:ea typeface="微软雅黑" panose="020B0503020204020204" charset="-122"/>
              <a:cs typeface="微软雅黑" panose="020B0503020204020204" charset="-122"/>
              <a:sym typeface="+mn-ea"/>
            </a:rPr>
            <a:t>院务</a:t>
          </a: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公开等落实到位</a:t>
          </a: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endParaRPr>
        </a:p>
      </dgm:t>
    </dgm:pt>
    <dgm:pt modelId="{C8AED15D-E314-4C4D-92C0-24B1F5A8268C}" cxnId="{A237EE52-0E11-4A77-9693-9C0C6051ED85}" type="parTrans">
      <dgm:prSet/>
      <dgm:spPr/>
    </dgm:pt>
    <dgm:pt modelId="{A9142364-2562-4754-948C-ACBFA0CEC87E}" cxnId="{A237EE52-0E11-4A77-9693-9C0C6051ED85}" type="sibTrans">
      <dgm:prSet/>
      <dgm:spPr/>
    </dgm:pt>
    <dgm:pt modelId="{906887FB-01DE-46E1-9312-97F8DF38EE6D}" type="pres">
      <dgm:prSet presAssocID="{98CED798-24A6-4160-A4DF-B0E5BB8236C2}" presName="diagram" presStyleCnt="0">
        <dgm:presLayoutVars>
          <dgm:dir/>
          <dgm:resizeHandles val="exact"/>
        </dgm:presLayoutVars>
      </dgm:prSet>
      <dgm:spPr/>
    </dgm:pt>
    <dgm:pt modelId="{8EA24BC0-0B8D-42E9-A25F-7CA5AD90CCA1}" type="pres">
      <dgm:prSet presAssocID="{91F5AF42-2E8E-47F5-BC8E-D4C7FA9FA290}" presName="node" presStyleLbl="node1" presStyleIdx="0" presStyleCnt="7">
        <dgm:presLayoutVars>
          <dgm:bulletEnabled val="1"/>
        </dgm:presLayoutVars>
      </dgm:prSet>
      <dgm:spPr/>
    </dgm:pt>
    <dgm:pt modelId="{6C2FC485-DEBF-4CB8-855D-A9838793F3F3}" type="pres">
      <dgm:prSet presAssocID="{63B1AD43-9D20-4050-A552-EF02B5A2392B}" presName="sibTrans" presStyleCnt="0"/>
      <dgm:spPr/>
    </dgm:pt>
    <dgm:pt modelId="{A3974D1E-D32E-47DA-BFE3-BD66226FC69C}" type="pres">
      <dgm:prSet presAssocID="{280D5902-A14D-4C39-A125-DEF43C7815E8}" presName="node" presStyleLbl="node1" presStyleIdx="1" presStyleCnt="7">
        <dgm:presLayoutVars>
          <dgm:bulletEnabled val="1"/>
        </dgm:presLayoutVars>
      </dgm:prSet>
      <dgm:spPr/>
    </dgm:pt>
    <dgm:pt modelId="{2F2E690F-0370-4CE7-99EA-691838C9081B}" type="pres">
      <dgm:prSet presAssocID="{CC55538B-3B09-4E9F-877D-7D4FB05A20D8}" presName="sibTrans" presStyleCnt="0"/>
      <dgm:spPr/>
    </dgm:pt>
    <dgm:pt modelId="{D62CCB3D-C0B5-4702-B0E7-2BCC3AC6BED6}" type="pres">
      <dgm:prSet presAssocID="{36E5B5FE-7A44-47A1-8F92-B088257A2152}" presName="node" presStyleLbl="node1" presStyleIdx="2" presStyleCnt="7">
        <dgm:presLayoutVars>
          <dgm:bulletEnabled val="1"/>
        </dgm:presLayoutVars>
      </dgm:prSet>
      <dgm:spPr/>
    </dgm:pt>
    <dgm:pt modelId="{41E36F34-9D51-413F-8CB8-323CFB9F70DD}" type="pres">
      <dgm:prSet presAssocID="{BC0418CD-7831-4545-B1D9-93D351CF53C3}" presName="sibTrans" presStyleCnt="0"/>
      <dgm:spPr/>
    </dgm:pt>
    <dgm:pt modelId="{65DCAB72-4323-4909-83B5-EA97756B63D0}" type="pres">
      <dgm:prSet presAssocID="{0C7D3D51-F412-476C-9C1C-D9011C5FB7E6}" presName="node" presStyleLbl="node1" presStyleIdx="3" presStyleCnt="7">
        <dgm:presLayoutVars>
          <dgm:bulletEnabled val="1"/>
        </dgm:presLayoutVars>
      </dgm:prSet>
      <dgm:spPr/>
    </dgm:pt>
    <dgm:pt modelId="{B95B399B-B4B9-4137-9378-9EB29B8F4BD6}" type="pres">
      <dgm:prSet presAssocID="{F5A1DABB-6DD6-47EE-99A8-4582EBF4C827}" presName="sibTrans" presStyleCnt="0"/>
      <dgm:spPr/>
    </dgm:pt>
    <dgm:pt modelId="{52FDF2A5-21FC-4943-A856-33657F608538}" type="pres">
      <dgm:prSet presAssocID="{D82838E6-C31C-4EBD-B58C-0C991331B678}" presName="node" presStyleLbl="node1" presStyleIdx="4" presStyleCnt="7">
        <dgm:presLayoutVars>
          <dgm:bulletEnabled val="1"/>
        </dgm:presLayoutVars>
      </dgm:prSet>
      <dgm:spPr/>
    </dgm:pt>
    <dgm:pt modelId="{9D54DF1C-9512-42FE-9FB2-0209B67A3E2E}" type="pres">
      <dgm:prSet presAssocID="{74B5F767-2303-4D5A-8FD7-570D52523413}" presName="sibTrans" presStyleCnt="0"/>
      <dgm:spPr/>
    </dgm:pt>
    <dgm:pt modelId="{576104D2-37F2-4A55-935B-107141611643}" type="pres">
      <dgm:prSet presAssocID="{F90371A5-0569-43C4-BB17-8E347A5CA31B}" presName="node" presStyleLbl="node1" presStyleIdx="5" presStyleCnt="7">
        <dgm:presLayoutVars>
          <dgm:bulletEnabled val="1"/>
        </dgm:presLayoutVars>
      </dgm:prSet>
      <dgm:spPr/>
    </dgm:pt>
    <dgm:pt modelId="{AC4C1CDD-8724-45F5-B5BB-7D26AE79132F}" type="pres">
      <dgm:prSet presAssocID="{3511A1D7-40DE-4B1F-B555-51523246A79B}" presName="sibTrans" presStyleCnt="0"/>
      <dgm:spPr/>
    </dgm:pt>
    <dgm:pt modelId="{704EB5E5-AB64-4027-BAB3-57AEFE465906}" type="pres">
      <dgm:prSet presAssocID="{F67D360B-15A5-431F-AE54-648E7040FAAD}" presName="node" presStyleLbl="node1" presStyleIdx="6" presStyleCnt="7">
        <dgm:presLayoutVars>
          <dgm:bulletEnabled val="1"/>
        </dgm:presLayoutVars>
      </dgm:prSet>
      <dgm:spPr/>
    </dgm:pt>
  </dgm:ptLst>
  <dgm:cxnLst>
    <dgm:cxn modelId="{2811F1AA-A493-4F25-B9DA-D8DB099E77B0}" srcId="{98CED798-24A6-4160-A4DF-B0E5BB8236C2}" destId="{91F5AF42-2E8E-47F5-BC8E-D4C7FA9FA290}" srcOrd="0" destOrd="0" parTransId="{3A37C892-50B7-47F1-86AA-3FDF5EB4EE9B}" sibTransId="{63B1AD43-9D20-4050-A552-EF02B5A2392B}"/>
    <dgm:cxn modelId="{D6967286-C934-4366-92B4-A5F6AECA0FF9}" srcId="{98CED798-24A6-4160-A4DF-B0E5BB8236C2}" destId="{280D5902-A14D-4C39-A125-DEF43C7815E8}" srcOrd="1" destOrd="0" parTransId="{0BF6BCDE-F41A-4644-928D-D095CDC58CED}" sibTransId="{CC55538B-3B09-4E9F-877D-7D4FB05A20D8}"/>
    <dgm:cxn modelId="{01CE7844-19E5-45B4-AD9B-59342E9B80F5}" srcId="{98CED798-24A6-4160-A4DF-B0E5BB8236C2}" destId="{36E5B5FE-7A44-47A1-8F92-B088257A2152}" srcOrd="2" destOrd="0" parTransId="{7926F024-4AEC-4671-BBB1-3CE0B2112B8B}" sibTransId="{BC0418CD-7831-4545-B1D9-93D351CF53C3}"/>
    <dgm:cxn modelId="{17C0F02D-0A73-46CA-99CA-DB49FDD83779}" srcId="{98CED798-24A6-4160-A4DF-B0E5BB8236C2}" destId="{0C7D3D51-F412-476C-9C1C-D9011C5FB7E6}" srcOrd="3" destOrd="0" parTransId="{400E46CD-A113-4830-88F5-A1B2F4D84554}" sibTransId="{F5A1DABB-6DD6-47EE-99A8-4582EBF4C827}"/>
    <dgm:cxn modelId="{A34B21C6-801E-4A77-AA91-97AF784C4C9D}" srcId="{98CED798-24A6-4160-A4DF-B0E5BB8236C2}" destId="{D82838E6-C31C-4EBD-B58C-0C991331B678}" srcOrd="4" destOrd="0" parTransId="{DC284D5C-B7A8-4E26-BDF6-E69402B2873F}" sibTransId="{74B5F767-2303-4D5A-8FD7-570D52523413}"/>
    <dgm:cxn modelId="{CCBB0685-9E51-45CE-8B49-EDDD32919D4E}" srcId="{98CED798-24A6-4160-A4DF-B0E5BB8236C2}" destId="{F90371A5-0569-43C4-BB17-8E347A5CA31B}" srcOrd="5" destOrd="0" parTransId="{F0151428-7F8F-45C3-9835-CCAAC703D8F2}" sibTransId="{3511A1D7-40DE-4B1F-B555-51523246A79B}"/>
    <dgm:cxn modelId="{A237EE52-0E11-4A77-9693-9C0C6051ED85}" srcId="{98CED798-24A6-4160-A4DF-B0E5BB8236C2}" destId="{F67D360B-15A5-431F-AE54-648E7040FAAD}" srcOrd="6" destOrd="0" parTransId="{C8AED15D-E314-4C4D-92C0-24B1F5A8268C}" sibTransId="{A9142364-2562-4754-948C-ACBFA0CEC87E}"/>
    <dgm:cxn modelId="{26C2DD72-3E9B-445A-879F-DC38D23A7928}" type="presOf" srcId="{98CED798-24A6-4160-A4DF-B0E5BB8236C2}" destId="{906887FB-01DE-46E1-9312-97F8DF38EE6D}" srcOrd="0" destOrd="0" presId="urn:microsoft.com/office/officeart/2005/8/layout/default"/>
    <dgm:cxn modelId="{62593113-94B6-4CED-9F0C-A07920994B29}" type="presParOf" srcId="{906887FB-01DE-46E1-9312-97F8DF38EE6D}" destId="{8EA24BC0-0B8D-42E9-A25F-7CA5AD90CCA1}" srcOrd="0" destOrd="0" presId="urn:microsoft.com/office/officeart/2005/8/layout/default"/>
    <dgm:cxn modelId="{4EDADF2B-2777-4A3D-9A34-1E86291156C4}" type="presOf" srcId="{91F5AF42-2E8E-47F5-BC8E-D4C7FA9FA290}" destId="{8EA24BC0-0B8D-42E9-A25F-7CA5AD90CCA1}" srcOrd="0" destOrd="0" presId="urn:microsoft.com/office/officeart/2005/8/layout/default"/>
    <dgm:cxn modelId="{408ED936-4183-474A-9FB3-19F8C42679EE}" type="presParOf" srcId="{906887FB-01DE-46E1-9312-97F8DF38EE6D}" destId="{6C2FC485-DEBF-4CB8-855D-A9838793F3F3}" srcOrd="1" destOrd="0" presId="urn:microsoft.com/office/officeart/2005/8/layout/default"/>
    <dgm:cxn modelId="{1D125ADE-9A54-40C1-B782-7C964DA37541}" type="presParOf" srcId="{906887FB-01DE-46E1-9312-97F8DF38EE6D}" destId="{A3974D1E-D32E-47DA-BFE3-BD66226FC69C}" srcOrd="2" destOrd="0" presId="urn:microsoft.com/office/officeart/2005/8/layout/default"/>
    <dgm:cxn modelId="{CD7C27F5-B0F0-458A-9E91-D7B3267CFC14}" type="presOf" srcId="{280D5902-A14D-4C39-A125-DEF43C7815E8}" destId="{A3974D1E-D32E-47DA-BFE3-BD66226FC69C}" srcOrd="0" destOrd="0" presId="urn:microsoft.com/office/officeart/2005/8/layout/default"/>
    <dgm:cxn modelId="{CBC66B62-302D-4A81-B492-6B95C6D88199}" type="presParOf" srcId="{906887FB-01DE-46E1-9312-97F8DF38EE6D}" destId="{2F2E690F-0370-4CE7-99EA-691838C9081B}" srcOrd="3" destOrd="0" presId="urn:microsoft.com/office/officeart/2005/8/layout/default"/>
    <dgm:cxn modelId="{BB4DF89D-BBB4-41EB-9B93-A766518B0D85}" type="presParOf" srcId="{906887FB-01DE-46E1-9312-97F8DF38EE6D}" destId="{D62CCB3D-C0B5-4702-B0E7-2BCC3AC6BED6}" srcOrd="4" destOrd="0" presId="urn:microsoft.com/office/officeart/2005/8/layout/default"/>
    <dgm:cxn modelId="{EB75C7DD-6B7E-4D1B-AF96-A6071E678ABD}" type="presOf" srcId="{36E5B5FE-7A44-47A1-8F92-B088257A2152}" destId="{D62CCB3D-C0B5-4702-B0E7-2BCC3AC6BED6}" srcOrd="0" destOrd="0" presId="urn:microsoft.com/office/officeart/2005/8/layout/default"/>
    <dgm:cxn modelId="{AD2D633C-6239-4A87-A664-7FF87D2D8DFA}" type="presParOf" srcId="{906887FB-01DE-46E1-9312-97F8DF38EE6D}" destId="{41E36F34-9D51-413F-8CB8-323CFB9F70DD}" srcOrd="5" destOrd="0" presId="urn:microsoft.com/office/officeart/2005/8/layout/default"/>
    <dgm:cxn modelId="{7F8869F0-5840-4C2A-996B-9B41A7F515A0}" type="presParOf" srcId="{906887FB-01DE-46E1-9312-97F8DF38EE6D}" destId="{65DCAB72-4323-4909-83B5-EA97756B63D0}" srcOrd="6" destOrd="0" presId="urn:microsoft.com/office/officeart/2005/8/layout/default"/>
    <dgm:cxn modelId="{2D8EF593-60E3-4100-A0DC-D95673C7E67E}" type="presOf" srcId="{0C7D3D51-F412-476C-9C1C-D9011C5FB7E6}" destId="{65DCAB72-4323-4909-83B5-EA97756B63D0}" srcOrd="0" destOrd="0" presId="urn:microsoft.com/office/officeart/2005/8/layout/default"/>
    <dgm:cxn modelId="{0C33A253-9A41-43A5-8288-64A8C37F12A8}" type="presParOf" srcId="{906887FB-01DE-46E1-9312-97F8DF38EE6D}" destId="{B95B399B-B4B9-4137-9378-9EB29B8F4BD6}" srcOrd="7" destOrd="0" presId="urn:microsoft.com/office/officeart/2005/8/layout/default"/>
    <dgm:cxn modelId="{C0180554-428F-4303-92C1-673B186B2A5F}" type="presParOf" srcId="{906887FB-01DE-46E1-9312-97F8DF38EE6D}" destId="{52FDF2A5-21FC-4943-A856-33657F608538}" srcOrd="8" destOrd="0" presId="urn:microsoft.com/office/officeart/2005/8/layout/default"/>
    <dgm:cxn modelId="{64612727-2D47-44C7-A017-B80C772042E7}" type="presOf" srcId="{D82838E6-C31C-4EBD-B58C-0C991331B678}" destId="{52FDF2A5-21FC-4943-A856-33657F608538}" srcOrd="0" destOrd="0" presId="urn:microsoft.com/office/officeart/2005/8/layout/default"/>
    <dgm:cxn modelId="{B4D6A34F-10DD-4C23-82E9-35DF5DCD55D6}" type="presParOf" srcId="{906887FB-01DE-46E1-9312-97F8DF38EE6D}" destId="{9D54DF1C-9512-42FE-9FB2-0209B67A3E2E}" srcOrd="9" destOrd="0" presId="urn:microsoft.com/office/officeart/2005/8/layout/default"/>
    <dgm:cxn modelId="{247B1D46-10C4-459B-82F8-30B7EFE659F8}" type="presParOf" srcId="{906887FB-01DE-46E1-9312-97F8DF38EE6D}" destId="{576104D2-37F2-4A55-935B-107141611643}" srcOrd="10" destOrd="0" presId="urn:microsoft.com/office/officeart/2005/8/layout/default"/>
    <dgm:cxn modelId="{8F4EC253-33A3-4A23-9EF7-3A39C3547BE5}" type="presOf" srcId="{F90371A5-0569-43C4-BB17-8E347A5CA31B}" destId="{576104D2-37F2-4A55-935B-107141611643}" srcOrd="0" destOrd="0" presId="urn:microsoft.com/office/officeart/2005/8/layout/default"/>
    <dgm:cxn modelId="{186B89A5-4CD9-48CA-8CD4-70794F45E528}" type="presParOf" srcId="{906887FB-01DE-46E1-9312-97F8DF38EE6D}" destId="{AC4C1CDD-8724-45F5-B5BB-7D26AE79132F}" srcOrd="11" destOrd="0" presId="urn:microsoft.com/office/officeart/2005/8/layout/default"/>
    <dgm:cxn modelId="{3DE84274-A039-43A6-B5DB-E3BD4D8D4013}" type="presParOf" srcId="{906887FB-01DE-46E1-9312-97F8DF38EE6D}" destId="{704EB5E5-AB64-4027-BAB3-57AEFE465906}" srcOrd="12" destOrd="0" presId="urn:microsoft.com/office/officeart/2005/8/layout/default"/>
    <dgm:cxn modelId="{CBC01470-9FF1-46E4-81FA-C04FCEBFA527}" type="presOf" srcId="{F67D360B-15A5-431F-AE54-648E7040FAAD}" destId="{704EB5E5-AB64-4027-BAB3-57AEFE465906}"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320EB-5352-40AA-A0A9-C13066E1373C}" type="doc">
      <dgm:prSet loTypeId="list" loCatId="list" qsTypeId="urn:microsoft.com/office/officeart/2005/8/quickstyle/simple2" qsCatId="simple" csTypeId="urn:microsoft.com/office/officeart/2005/8/colors/accent1_2" csCatId="accent1" phldr="0"/>
      <dgm:spPr/>
      <dgm:t>
        <a:bodyPr/>
        <a:p>
          <a:endParaRPr lang="zh-CN" altLang="en-US"/>
        </a:p>
      </dgm:t>
    </dgm:pt>
    <dgm:pt modelId="{773C5012-55F9-436E-B78B-2A38D8AAA0C0}">
      <dgm:prSet phldrT="[文本]" phldr="0" custT="1"/>
      <dgm:spPr/>
      <dgm:t>
        <a:bodyPr vert="horz" wrap="square"/>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35000"/>
            </a:spcAft>
          </a:pPr>
          <a:r>
            <a:rPr lang="zh-CN" altLang="en-US" sz="1600"/>
            <a:t>1、医院信息系统符合国家和省相关标准规范，运行稳定，系统安全，有数据备份，等级保护达二级以上。</a:t>
          </a:r>
          <a:endParaRPr lang="zh-CN" altLang="en-US" sz="1600"/>
        </a:p>
      </dgm:t>
    </dgm:pt>
    <dgm:pt modelId="{E1399106-9BE2-43F4-9430-F473CB36780F}" cxnId="{D6E34D10-E7D9-4FA8-AF3A-0275AA4080F8}" type="parTrans">
      <dgm:prSet/>
      <dgm:spPr/>
      <dgm:t>
        <a:bodyPr/>
        <a:p>
          <a:endParaRPr lang="zh-CN" altLang="en-US"/>
        </a:p>
      </dgm:t>
    </dgm:pt>
    <dgm:pt modelId="{507A6FE3-4D55-4ED6-A973-429D64C5DF28}" cxnId="{D6E34D10-E7D9-4FA8-AF3A-0275AA4080F8}" type="sibTrans">
      <dgm:prSet/>
      <dgm:spPr/>
      <dgm:t>
        <a:bodyPr/>
        <a:p>
          <a:endParaRPr lang="zh-CN" altLang="en-US"/>
        </a:p>
      </dgm:t>
    </dgm:pt>
    <dgm:pt modelId="{CA58FE74-4619-4E47-BA6C-E0CD35AF5AC2}">
      <dgm:prSet phldrT="[文本]" phldr="0" custT="1"/>
      <dgm:spPr/>
      <dgm:t>
        <a:bodyPr vert="horz" wrap="square"/>
        <a:lstStyle>
          <a:lvl1pPr algn="l"/>
          <a:lvl2pPr algn="l"/>
          <a:lvl3pPr algn="l"/>
          <a:lvl4pPr algn="l"/>
          <a:lvl5pPr algn="l"/>
          <a:lvl6pPr algn="l"/>
          <a:lvl7pPr algn="l"/>
          <a:lvl8pPr algn="l"/>
          <a:lvl9pPr algn="l"/>
        </a:lstStyle>
        <a:p>
          <a:pPr>
            <a:lnSpc>
              <a:spcPct val="100000"/>
            </a:lnSpc>
            <a:spcBef>
              <a:spcPct val="0"/>
            </a:spcBef>
            <a:spcAft>
              <a:spcPct val="35000"/>
            </a:spcAft>
          </a:pPr>
          <a:r>
            <a:rPr lang="zh-CN" altLang="en-US" sz="1600"/>
            <a:t>2、具备信息集成与交互共享功能；开展远程信息服务、通过网站开放式查询工作。</a:t>
          </a:r>
          <a:endParaRPr lang="zh-CN" altLang="en-US" sz="1600"/>
        </a:p>
      </dgm:t>
    </dgm:pt>
    <dgm:pt modelId="{EBAD4DA7-135F-4F4E-9475-804E7DC205D2}" cxnId="{7F207DA0-7BDE-49AE-B29D-0AA56F98A17E}" type="parTrans">
      <dgm:prSet/>
      <dgm:spPr/>
      <dgm:t>
        <a:bodyPr/>
        <a:p>
          <a:endParaRPr lang="zh-CN" altLang="en-US"/>
        </a:p>
      </dgm:t>
    </dgm:pt>
    <dgm:pt modelId="{5723A07A-E737-45B0-B84E-97FB4DE86580}" cxnId="{7F207DA0-7BDE-49AE-B29D-0AA56F98A17E}" type="sibTrans">
      <dgm:prSet/>
      <dgm:spPr/>
      <dgm:t>
        <a:bodyPr/>
        <a:p>
          <a:endParaRPr lang="zh-CN" altLang="en-US"/>
        </a:p>
      </dgm:t>
    </dgm:pt>
    <dgm:pt modelId="{D3284563-CEAB-43B3-81C4-5F6C081CBB78}">
      <dgm:prSet phldrT="[文本]" phldr="0" custT="1"/>
      <dgm:spPr/>
      <dgm:t>
        <a:bodyPr vert="horz" wrap="square"/>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35000"/>
            </a:spcAft>
          </a:pPr>
          <a:r>
            <a:rPr lang="zh-CN" altLang="en-US" sz="1600"/>
            <a:t>3、具备院内各部门、各科室的信息共享；能开展信息资料科学分类、编码和索引编制工作。</a:t>
          </a:r>
          <a:endParaRPr lang="zh-CN" altLang="en-US" sz="1600"/>
        </a:p>
      </dgm:t>
    </dgm:pt>
    <dgm:pt modelId="{A2E240DA-ABFA-4A24-BE34-ABE926603D67}" cxnId="{83349AE4-486C-46BA-8C0F-81B66EA2B58A}" type="parTrans">
      <dgm:prSet/>
      <dgm:spPr/>
      <dgm:t>
        <a:bodyPr/>
        <a:p>
          <a:endParaRPr lang="zh-CN" altLang="en-US"/>
        </a:p>
      </dgm:t>
    </dgm:pt>
    <dgm:pt modelId="{2E43EE94-FE21-4F90-81B3-CED5B1ECC8C9}" cxnId="{83349AE4-486C-46BA-8C0F-81B66EA2B58A}" type="sibTrans">
      <dgm:prSet/>
      <dgm:spPr/>
      <dgm:t>
        <a:bodyPr/>
        <a:p>
          <a:endParaRPr lang="zh-CN" alt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3">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3">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1" presStyleCnt="3">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3">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Cnt="0"/>
      <dgm:spPr/>
    </dgm:pt>
    <dgm:pt modelId="{F8B30F84-9FC1-4455-B8FC-CA5DC2189586}" type="pres">
      <dgm:prSet presAssocID="{D3284563-CEAB-43B3-81C4-5F6C081CBB78}" presName="parentText" presStyleLbl="node1" presStyleIdx="2" presStyleCnt="3">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3">
        <dgm:presLayoutVars>
          <dgm:bulletEnabled val="1"/>
        </dgm:presLayoutVars>
      </dgm:prSet>
      <dgm:spPr/>
    </dgm:pt>
  </dgm:ptLst>
  <dgm:cxnLst>
    <dgm:cxn modelId="{D6E34D10-E7D9-4FA8-AF3A-0275AA4080F8}" srcId="{26C320EB-5352-40AA-A0A9-C13066E1373C}" destId="{773C5012-55F9-436E-B78B-2A38D8AAA0C0}" srcOrd="0" destOrd="0" parTransId="{E1399106-9BE2-43F4-9430-F473CB36780F}" sibTransId="{507A6FE3-4D55-4ED6-A973-429D64C5DF28}"/>
    <dgm:cxn modelId="{7F207DA0-7BDE-49AE-B29D-0AA56F98A17E}" srcId="{26C320EB-5352-40AA-A0A9-C13066E1373C}" destId="{CA58FE74-4619-4E47-BA6C-E0CD35AF5AC2}" srcOrd="1" destOrd="0" parTransId="{EBAD4DA7-135F-4F4E-9475-804E7DC205D2}" sibTransId="{5723A07A-E737-45B0-B84E-97FB4DE86580}"/>
    <dgm:cxn modelId="{83349AE4-486C-46BA-8C0F-81B66EA2B58A}" srcId="{26C320EB-5352-40AA-A0A9-C13066E1373C}" destId="{D3284563-CEAB-43B3-81C4-5F6C081CBB78}" srcOrd="2" destOrd="0" parTransId="{A2E240DA-ABFA-4A24-BE34-ABE926603D67}" sibTransId="{2E43EE94-FE21-4F90-81B3-CED5B1ECC8C9}"/>
    <dgm:cxn modelId="{46AF0453-26A3-4821-B77E-05877874B114}" type="presOf" srcId="{26C320EB-5352-40AA-A0A9-C13066E1373C}" destId="{E5EECCA3-F875-4B71-92CC-9CCDFB7DBFEF}" srcOrd="0" destOrd="0" presId="urn:microsoft.com/office/officeart/2005/8/layout/list1"/>
    <dgm:cxn modelId="{085303D7-589D-46F8-9D94-89ADDA8CC205}" type="presParOf" srcId="{E5EECCA3-F875-4B71-92CC-9CCDFB7DBFEF}" destId="{667CAF5C-37C0-43B7-8B7E-02CCA3754DB9}" srcOrd="0" destOrd="0" presId="urn:microsoft.com/office/officeart/2005/8/layout/list1"/>
    <dgm:cxn modelId="{0A25C4BF-C27B-4B64-AD6E-475BBB83FF27}" type="presParOf" srcId="{667CAF5C-37C0-43B7-8B7E-02CCA3754DB9}" destId="{58B158CB-C1D2-4676-88E6-6B3937A00A96}" srcOrd="0" destOrd="0" presId="urn:microsoft.com/office/officeart/2005/8/layout/list1"/>
    <dgm:cxn modelId="{17AB49A5-6AEB-495D-BB35-336F1D0AA102}" type="presOf" srcId="{773C5012-55F9-436E-B78B-2A38D8AAA0C0}" destId="{58B158CB-C1D2-4676-88E6-6B3937A00A96}" srcOrd="0" destOrd="0" presId="urn:microsoft.com/office/officeart/2005/8/layout/list1"/>
    <dgm:cxn modelId="{9F9A6F23-9A4F-4F59-9D6F-673AB5C8D814}" type="presParOf" srcId="{667CAF5C-37C0-43B7-8B7E-02CCA3754DB9}" destId="{D0971512-D8E1-4E4B-89F4-FF2EB164C196}" srcOrd="1" destOrd="0" presId="urn:microsoft.com/office/officeart/2005/8/layout/list1"/>
    <dgm:cxn modelId="{0DEB1F5B-3BA4-4514-988A-A7EE596BA159}" type="presOf" srcId="{773C5012-55F9-436E-B78B-2A38D8AAA0C0}" destId="{D0971512-D8E1-4E4B-89F4-FF2EB164C196}" srcOrd="0" destOrd="0" presId="urn:microsoft.com/office/officeart/2005/8/layout/list1"/>
    <dgm:cxn modelId="{3AB4A328-AF76-45C7-AC2B-6814A82B66B7}" type="presParOf" srcId="{E5EECCA3-F875-4B71-92CC-9CCDFB7DBFEF}" destId="{05E10EBB-C85A-471E-9935-B48B9C39A12E}" srcOrd="1" destOrd="0" presId="urn:microsoft.com/office/officeart/2005/8/layout/list1"/>
    <dgm:cxn modelId="{C4117B08-B2F4-4AD4-B283-C013E801C94F}" type="presParOf" srcId="{E5EECCA3-F875-4B71-92CC-9CCDFB7DBFEF}" destId="{1F055725-8984-42CB-98CB-8E7728DD5EAB}" srcOrd="2" destOrd="0" presId="urn:microsoft.com/office/officeart/2005/8/layout/list1"/>
    <dgm:cxn modelId="{C58FE86F-8A6E-4189-98C6-FD7CCF39D645}" type="presParOf" srcId="{E5EECCA3-F875-4B71-92CC-9CCDFB7DBFEF}" destId="{5785404B-F53E-4CF2-A702-90A46E89CED8}" srcOrd="3" destOrd="0" presId="urn:microsoft.com/office/officeart/2005/8/layout/list1"/>
    <dgm:cxn modelId="{B5481990-EE9C-47D3-BADC-63F9CB560BAE}" type="presParOf" srcId="{E5EECCA3-F875-4B71-92CC-9CCDFB7DBFEF}" destId="{EF963990-07B7-4DBC-8CFE-C86D15B61BB6}" srcOrd="4" destOrd="0" presId="urn:microsoft.com/office/officeart/2005/8/layout/list1"/>
    <dgm:cxn modelId="{0E63AE25-08A3-4FEC-9173-87A43B5FB00A}" type="presParOf" srcId="{EF963990-07B7-4DBC-8CFE-C86D15B61BB6}" destId="{AEA4B341-6C57-43B8-BC42-9813D43D1335}" srcOrd="0" destOrd="4" presId="urn:microsoft.com/office/officeart/2005/8/layout/list1"/>
    <dgm:cxn modelId="{D7D7B32A-4401-461D-8039-1CAC2B1E67BF}" type="presOf" srcId="{CA58FE74-4619-4E47-BA6C-E0CD35AF5AC2}" destId="{AEA4B341-6C57-43B8-BC42-9813D43D1335}" srcOrd="0" destOrd="0" presId="urn:microsoft.com/office/officeart/2005/8/layout/list1"/>
    <dgm:cxn modelId="{023FA605-00C7-464C-8649-933EB6ADAE8E}" type="presParOf" srcId="{EF963990-07B7-4DBC-8CFE-C86D15B61BB6}" destId="{DD07B078-3354-4F1B-9438-E4F95C4B43A6}" srcOrd="1" destOrd="4" presId="urn:microsoft.com/office/officeart/2005/8/layout/list1"/>
    <dgm:cxn modelId="{1B59BB24-8F5F-4A45-AA82-9C6B4D147F2E}" type="presOf" srcId="{CA58FE74-4619-4E47-BA6C-E0CD35AF5AC2}" destId="{DD07B078-3354-4F1B-9438-E4F95C4B43A6}" srcOrd="0" destOrd="0" presId="urn:microsoft.com/office/officeart/2005/8/layout/list1"/>
    <dgm:cxn modelId="{3E747318-085C-4A82-B6B7-546426C937B0}" type="presParOf" srcId="{E5EECCA3-F875-4B71-92CC-9CCDFB7DBFEF}" destId="{98F9047E-C8BE-4990-B6F7-84F4581E1FEA}" srcOrd="5" destOrd="0" presId="urn:microsoft.com/office/officeart/2005/8/layout/list1"/>
    <dgm:cxn modelId="{587EA1B2-FF86-45FD-8DD5-CFBDEB69D98F}" type="presParOf" srcId="{E5EECCA3-F875-4B71-92CC-9CCDFB7DBFEF}" destId="{FB20FF5F-D131-4A8A-AEBC-01A2B84D6655}" srcOrd="6" destOrd="0" presId="urn:microsoft.com/office/officeart/2005/8/layout/list1"/>
    <dgm:cxn modelId="{C18481F5-5254-40A7-A845-C70926CEF409}" type="presParOf" srcId="{E5EECCA3-F875-4B71-92CC-9CCDFB7DBFEF}" destId="{AC1FEB9E-7ED9-4E44-9D47-B63AE5862158}" srcOrd="7" destOrd="0" presId="urn:microsoft.com/office/officeart/2005/8/layout/list1"/>
    <dgm:cxn modelId="{0D753874-C8D6-4A5F-AD59-A1214DE6AFF5}" type="presParOf" srcId="{E5EECCA3-F875-4B71-92CC-9CCDFB7DBFEF}" destId="{04A221FB-3A34-4804-9E1E-FAA254BEF819}" srcOrd="8" destOrd="0" presId="urn:microsoft.com/office/officeart/2005/8/layout/list1"/>
    <dgm:cxn modelId="{08E1A41D-DB9B-46A9-8B27-E844326C2AFD}" type="presParOf" srcId="{04A221FB-3A34-4804-9E1E-FAA254BEF819}" destId="{09CBCBA7-E2EE-4654-BCFB-AB2C2D77E66B}" srcOrd="0" destOrd="8" presId="urn:microsoft.com/office/officeart/2005/8/layout/list1"/>
    <dgm:cxn modelId="{765F7E57-BAA7-4D4D-90F9-D36670F1F348}" type="presOf" srcId="{D3284563-CEAB-43B3-81C4-5F6C081CBB78}" destId="{09CBCBA7-E2EE-4654-BCFB-AB2C2D77E66B}" srcOrd="0" destOrd="0" presId="urn:microsoft.com/office/officeart/2005/8/layout/list1"/>
    <dgm:cxn modelId="{4A5D34C7-725E-49C7-A010-DCC715639508}" type="presParOf" srcId="{04A221FB-3A34-4804-9E1E-FAA254BEF819}" destId="{F8B30F84-9FC1-4455-B8FC-CA5DC2189586}" srcOrd="1" destOrd="8" presId="urn:microsoft.com/office/officeart/2005/8/layout/list1"/>
    <dgm:cxn modelId="{62754303-D30C-4442-813B-E7BD317F0C05}" type="presOf" srcId="{D3284563-CEAB-43B3-81C4-5F6C081CBB78}" destId="{F8B30F84-9FC1-4455-B8FC-CA5DC2189586}" srcOrd="0" destOrd="0" presId="urn:microsoft.com/office/officeart/2005/8/layout/list1"/>
    <dgm:cxn modelId="{FFF66053-46E6-46F8-93C9-6D3C6924C2E9}" type="presParOf" srcId="{E5EECCA3-F875-4B71-92CC-9CCDFB7DBFEF}" destId="{75AF99AA-34AA-4169-A0AA-91E0CC0C2D15}" srcOrd="9" destOrd="0" presId="urn:microsoft.com/office/officeart/2005/8/layout/list1"/>
    <dgm:cxn modelId="{BAB2634C-70B7-4769-9D96-CCD7ECCF25C9}" type="presParOf" srcId="{E5EECCA3-F875-4B71-92CC-9CCDFB7DBFEF}" destId="{F855875C-E8B4-4273-8C6C-6A8EC3091B3C}"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C320EB-5352-40AA-A0A9-C13066E1373C}"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773C5012-55F9-436E-B78B-2A38D8AAA0C0}">
      <dgm:prSet phldrT="[文本]" phldr="0" custT="1"/>
      <dgm:spPr/>
      <dgm:t>
        <a:bodyPr vert="horz" wrap="square"/>
        <a:lstStyle>
          <a:lvl1pPr algn="l"/>
          <a:lvl2pPr algn="l"/>
          <a:lvl3pPr algn="l"/>
          <a:lvl4pPr algn="l"/>
          <a:lvl5pPr algn="l"/>
          <a:lvl6pPr algn="l"/>
          <a:lvl7pPr algn="l"/>
          <a:lvl8pPr algn="l"/>
          <a:lvl9pPr algn="l"/>
        </a:lstStyle>
        <a:p>
          <a:pPr>
            <a:lnSpc>
              <a:spcPct val="100000"/>
            </a:lnSpc>
            <a:spcBef>
              <a:spcPct val="0"/>
            </a:spcBef>
            <a:spcAft>
              <a:spcPct val="35000"/>
            </a:spcAft>
          </a:pPr>
          <a:r>
            <a:rPr lang="zh-CN" altLang="en-US" sz="1600">
              <a:sym typeface="+mn-ea"/>
            </a:rPr>
            <a:t>4、具备与基本医疗保障系统、卫生行政部门等系统的信息交换。能应用计算机进行信息处理，及时、准确、全面地完成规定的各种卫生统计报表。</a:t>
          </a:r>
          <a:endParaRPr lang="zh-CN" altLang="en-US" sz="1600">
            <a:sym typeface="+mn-ea"/>
          </a:endParaRPr>
        </a:p>
      </dgm:t>
    </dgm:pt>
    <dgm:pt modelId="{E1399106-9BE2-43F4-9430-F473CB36780F}" cxnId="{F717B76D-594D-43F8-8444-D570EFB2CBCB}" type="parTrans">
      <dgm:prSet/>
      <dgm:spPr/>
      <dgm:t>
        <a:bodyPr/>
        <a:p>
          <a:endParaRPr lang="zh-CN" altLang="en-US"/>
        </a:p>
      </dgm:t>
    </dgm:pt>
    <dgm:pt modelId="{507A6FE3-4D55-4ED6-A973-429D64C5DF28}" cxnId="{F717B76D-594D-43F8-8444-D570EFB2CBCB}" type="sibTrans">
      <dgm:prSet/>
      <dgm:spPr/>
      <dgm:t>
        <a:bodyPr/>
        <a:p>
          <a:endParaRPr lang="zh-CN" altLang="en-US"/>
        </a:p>
      </dgm:t>
    </dgm:pt>
    <dgm:pt modelId="{CA58FE74-4619-4E47-BA6C-E0CD35AF5AC2}">
      <dgm:prSet phldrT="[文本]" phldr="0" custT="1"/>
      <dgm:spPr/>
      <dgm:t>
        <a:bodyPr vert="horz" wrap="square"/>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a:lnSpc>
              <a:spcPct val="100000"/>
            </a:lnSpc>
            <a:spcBef>
              <a:spcPct val="0"/>
            </a:spcBef>
            <a:spcAft>
              <a:spcPct val="35000"/>
            </a:spcAft>
          </a:pPr>
          <a:r>
            <a:rPr lang="zh-CN" altLang="en-US" sz="1600">
              <a:sym typeface="+mn-ea"/>
            </a:rPr>
            <a:t>5、加强临床信息系统（CIS）建设，建立基于电子健康档案和电子病历（EMR）的医院信息平台。充分发挥各类情报和统计资料的效用，做到利用情况有记录、有评价、有改进措施。</a:t>
          </a:r>
          <a:endParaRPr lang="zh-CN" altLang="en-US" sz="1600">
            <a:sym typeface="+mn-ea"/>
          </a:endParaRPr>
        </a:p>
      </dgm:t>
    </dgm:pt>
    <dgm:pt modelId="{EBAD4DA7-135F-4F4E-9475-804E7DC205D2}" cxnId="{0A31EA65-5751-4F20-A664-2E95F5676250}" type="parTrans">
      <dgm:prSet/>
      <dgm:spPr/>
      <dgm:t>
        <a:bodyPr/>
        <a:p>
          <a:endParaRPr lang="zh-CN" altLang="en-US"/>
        </a:p>
      </dgm:t>
    </dgm:pt>
    <dgm:pt modelId="{5723A07A-E737-45B0-B84E-97FB4DE86580}" cxnId="{0A31EA65-5751-4F20-A664-2E95F5676250}" type="sibTrans">
      <dgm:prSet/>
      <dgm:spPr/>
      <dgm:t>
        <a:bodyPr/>
        <a:p>
          <a:endParaRPr lang="zh-CN" alt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2">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2">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1" presStyleCnt="2">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2">
        <dgm:presLayoutVars>
          <dgm:bulletEnabled val="1"/>
        </dgm:presLayoutVars>
      </dgm:prSet>
      <dgm:spPr/>
    </dgm:pt>
  </dgm:ptLst>
  <dgm:cxnLst>
    <dgm:cxn modelId="{F717B76D-594D-43F8-8444-D570EFB2CBCB}" srcId="{26C320EB-5352-40AA-A0A9-C13066E1373C}" destId="{773C5012-55F9-436E-B78B-2A38D8AAA0C0}" srcOrd="0" destOrd="0" parTransId="{E1399106-9BE2-43F4-9430-F473CB36780F}" sibTransId="{507A6FE3-4D55-4ED6-A973-429D64C5DF28}"/>
    <dgm:cxn modelId="{0A31EA65-5751-4F20-A664-2E95F5676250}" srcId="{26C320EB-5352-40AA-A0A9-C13066E1373C}" destId="{CA58FE74-4619-4E47-BA6C-E0CD35AF5AC2}" srcOrd="1" destOrd="0" parTransId="{EBAD4DA7-135F-4F4E-9475-804E7DC205D2}" sibTransId="{5723A07A-E737-45B0-B84E-97FB4DE86580}"/>
    <dgm:cxn modelId="{4BD8087B-BB08-4952-ABB4-3BCA8A8982B1}" type="presOf" srcId="{26C320EB-5352-40AA-A0A9-C13066E1373C}" destId="{E5EECCA3-F875-4B71-92CC-9CCDFB7DBFEF}" srcOrd="0" destOrd="0" presId="urn:microsoft.com/office/officeart/2005/8/layout/list1"/>
    <dgm:cxn modelId="{E961D263-8111-4889-B7F1-AE8B1499FC6E}" type="presParOf" srcId="{E5EECCA3-F875-4B71-92CC-9CCDFB7DBFEF}" destId="{667CAF5C-37C0-43B7-8B7E-02CCA3754DB9}" srcOrd="0" destOrd="0" presId="urn:microsoft.com/office/officeart/2005/8/layout/list1"/>
    <dgm:cxn modelId="{F40F5727-B04B-40CD-BF52-96938FA3C9DE}" type="presParOf" srcId="{667CAF5C-37C0-43B7-8B7E-02CCA3754DB9}" destId="{58B158CB-C1D2-4676-88E6-6B3937A00A96}" srcOrd="0" destOrd="0" presId="urn:microsoft.com/office/officeart/2005/8/layout/list1"/>
    <dgm:cxn modelId="{B855D049-9CBB-43B1-AE7B-6CA0A63BB2F6}" type="presOf" srcId="{773C5012-55F9-436E-B78B-2A38D8AAA0C0}" destId="{58B158CB-C1D2-4676-88E6-6B3937A00A96}" srcOrd="0" destOrd="0" presId="urn:microsoft.com/office/officeart/2005/8/layout/list1"/>
    <dgm:cxn modelId="{056C0C71-A466-48AC-BC1A-944D28DE8107}" type="presParOf" srcId="{667CAF5C-37C0-43B7-8B7E-02CCA3754DB9}" destId="{D0971512-D8E1-4E4B-89F4-FF2EB164C196}" srcOrd="1" destOrd="0" presId="urn:microsoft.com/office/officeart/2005/8/layout/list1"/>
    <dgm:cxn modelId="{45FDA614-7206-47DF-8D1A-0DFA1271A222}" type="presOf" srcId="{773C5012-55F9-436E-B78B-2A38D8AAA0C0}" destId="{D0971512-D8E1-4E4B-89F4-FF2EB164C196}" srcOrd="0" destOrd="0" presId="urn:microsoft.com/office/officeart/2005/8/layout/list1"/>
    <dgm:cxn modelId="{6C16E96B-6A82-4DAB-BBB1-4CB07285882A}" type="presParOf" srcId="{E5EECCA3-F875-4B71-92CC-9CCDFB7DBFEF}" destId="{05E10EBB-C85A-471E-9935-B48B9C39A12E}" srcOrd="1" destOrd="0" presId="urn:microsoft.com/office/officeart/2005/8/layout/list1"/>
    <dgm:cxn modelId="{DB682B76-BCEA-4F33-AD03-391EE8B244E6}" type="presParOf" srcId="{E5EECCA3-F875-4B71-92CC-9CCDFB7DBFEF}" destId="{1F055725-8984-42CB-98CB-8E7728DD5EAB}" srcOrd="2" destOrd="0" presId="urn:microsoft.com/office/officeart/2005/8/layout/list1"/>
    <dgm:cxn modelId="{F5F006A3-9CC9-417A-BC30-144A0FA557E1}" type="presParOf" srcId="{E5EECCA3-F875-4B71-92CC-9CCDFB7DBFEF}" destId="{5785404B-F53E-4CF2-A702-90A46E89CED8}" srcOrd="3" destOrd="0" presId="urn:microsoft.com/office/officeart/2005/8/layout/list1"/>
    <dgm:cxn modelId="{A66675E0-E4FE-4364-B890-1E787278B80E}" type="presParOf" srcId="{E5EECCA3-F875-4B71-92CC-9CCDFB7DBFEF}" destId="{EF963990-07B7-4DBC-8CFE-C86D15B61BB6}" srcOrd="4" destOrd="0" presId="urn:microsoft.com/office/officeart/2005/8/layout/list1"/>
    <dgm:cxn modelId="{17161F26-FE0D-499B-B5B4-9A8FE2C51E89}" type="presParOf" srcId="{EF963990-07B7-4DBC-8CFE-C86D15B61BB6}" destId="{AEA4B341-6C57-43B8-BC42-9813D43D1335}" srcOrd="0" destOrd="4" presId="urn:microsoft.com/office/officeart/2005/8/layout/list1"/>
    <dgm:cxn modelId="{7C8B391E-E54F-4E7D-B81D-434309736B11}" type="presOf" srcId="{CA58FE74-4619-4E47-BA6C-E0CD35AF5AC2}" destId="{AEA4B341-6C57-43B8-BC42-9813D43D1335}" srcOrd="0" destOrd="0" presId="urn:microsoft.com/office/officeart/2005/8/layout/list1"/>
    <dgm:cxn modelId="{F7D78CD1-CA7B-4B6F-A8F1-21B7B197EF38}" type="presParOf" srcId="{EF963990-07B7-4DBC-8CFE-C86D15B61BB6}" destId="{DD07B078-3354-4F1B-9438-E4F95C4B43A6}" srcOrd="1" destOrd="4" presId="urn:microsoft.com/office/officeart/2005/8/layout/list1"/>
    <dgm:cxn modelId="{A532A91A-0A9B-4FC3-A281-417F995DA8E7}" type="presOf" srcId="{CA58FE74-4619-4E47-BA6C-E0CD35AF5AC2}" destId="{DD07B078-3354-4F1B-9438-E4F95C4B43A6}" srcOrd="0" destOrd="0" presId="urn:microsoft.com/office/officeart/2005/8/layout/list1"/>
    <dgm:cxn modelId="{D73A5C73-B1DB-4C86-84C2-2B7DF66C5AD5}" type="presParOf" srcId="{E5EECCA3-F875-4B71-92CC-9CCDFB7DBFEF}" destId="{98F9047E-C8BE-4990-B6F7-84F4581E1FEA}" srcOrd="5" destOrd="0" presId="urn:microsoft.com/office/officeart/2005/8/layout/list1"/>
    <dgm:cxn modelId="{BF59EDFD-DB55-46C7-B3B9-DA2C5F0DB4CA}" type="presParOf" srcId="{E5EECCA3-F875-4B71-92CC-9CCDFB7DBFEF}" destId="{FB20FF5F-D131-4A8A-AEBC-01A2B84D665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C320EB-5352-40AA-A0A9-C13066E1373C}" type="doc">
      <dgm:prSet loTypeId="urn:microsoft.com/office/officeart/2005/8/layout/list1" loCatId="list" qsTypeId="urn:microsoft.com/office/officeart/2005/8/quickstyle/simple1" qsCatId="simple" csTypeId="urn:microsoft.com/office/officeart/2005/8/colors/accent1_2" csCatId="accent1" phldr="0"/>
      <dgm:spPr/>
      <dgm:t>
        <a:bodyPr/>
        <a:p>
          <a:endParaRPr lang="zh-CN" altLang="en-US"/>
        </a:p>
      </dgm:t>
    </dgm:pt>
    <dgm:pt modelId="{773C5012-55F9-436E-B78B-2A38D8AAA0C0}">
      <dgm:prSet phldrT="[文本]" phldr="0" custT="1"/>
      <dgm:spPr/>
      <dgm:t>
        <a:bodyPr vert="horz" wrap="square"/>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a:lnSpc>
              <a:spcPct val="100000"/>
            </a:lnSpc>
            <a:spcBef>
              <a:spcPct val="0"/>
            </a:spcBef>
            <a:spcAft>
              <a:spcPct val="35000"/>
            </a:spcAft>
          </a:pPr>
          <a:r>
            <a:rPr sz="1600">
              <a:sym typeface="+mn-ea"/>
            </a:rPr>
            <a:t>6</a:t>
          </a:r>
          <a:r>
            <a:rPr lang="zh-CN" altLang="en-US" sz="1600">
              <a:sym typeface="+mn-ea"/>
            </a:rPr>
            <a:t>、不断更新完善医嘱处理系统、病人床边系统、医生工作站系统、实验室系统、药物咨询等系统。能开展有关医院管理、药物、仪器设备及临床医学（含护理、医技等）的中文情报工作。 有条件应设立医学图书馆（室），具有相应的医学专业图书和期刊。</a:t>
          </a:r>
          <a:r>
            <a:rPr lang="zh-CN" altLang="en-US" sz="1600">
              <a:sym typeface="+mn-ea"/>
            </a:rPr>
            <a:t/>
          </a:r>
          <a:endParaRPr lang="zh-CN" altLang="en-US" sz="1600">
            <a:sym typeface="+mn-ea"/>
          </a:endParaRPr>
        </a:p>
      </dgm:t>
    </dgm:pt>
    <dgm:pt modelId="{E1399106-9BE2-43F4-9430-F473CB36780F}" cxnId="{9969C7BB-4E8C-42F0-B9CA-4C12742ED13B}" type="parTrans">
      <dgm:prSet/>
      <dgm:spPr/>
      <dgm:t>
        <a:bodyPr/>
        <a:p>
          <a:endParaRPr lang="zh-CN" altLang="en-US"/>
        </a:p>
      </dgm:t>
    </dgm:pt>
    <dgm:pt modelId="{507A6FE3-4D55-4ED6-A973-429D64C5DF28}" cxnId="{9969C7BB-4E8C-42F0-B9CA-4C12742ED13B}" type="sibTrans">
      <dgm:prSet/>
      <dgm:spPr/>
      <dgm:t>
        <a:bodyPr/>
        <a:p>
          <a:endParaRPr lang="zh-CN" altLang="en-US"/>
        </a:p>
      </dgm:t>
    </dgm:pt>
    <dgm:pt modelId="{CA58FE74-4619-4E47-BA6C-E0CD35AF5AC2}">
      <dgm:prSet phldrT="[文本]" phldr="0" custT="1"/>
      <dgm:spPr/>
      <dgm:t>
        <a:bodyPr vert="horz" wrap="square"/>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a:lnSpc>
              <a:spcPct val="100000"/>
            </a:lnSpc>
            <a:spcBef>
              <a:spcPct val="0"/>
            </a:spcBef>
            <a:spcAft>
              <a:spcPct val="35000"/>
            </a:spcAft>
          </a:pPr>
          <a:r>
            <a:rPr sz="1600">
              <a:sym typeface="+mn-ea"/>
            </a:rPr>
            <a:t>7</a:t>
          </a:r>
          <a:r>
            <a:rPr lang="zh-CN" altLang="en-US" sz="1600">
              <a:sym typeface="+mn-ea"/>
            </a:rPr>
            <a:t>、强化家庭医生签约服务信息系统应用。医院信息工作必须与医疗、预防、教学、科研和管理工作相适应。</a:t>
          </a:r>
          <a:r>
            <a:rPr lang="zh-CN" altLang="en-US" sz="1600">
              <a:sym typeface="+mn-ea"/>
            </a:rPr>
            <a:t/>
          </a:r>
          <a:endParaRPr lang="zh-CN" altLang="en-US" sz="1600">
            <a:sym typeface="+mn-ea"/>
          </a:endParaRPr>
        </a:p>
      </dgm:t>
    </dgm:pt>
    <dgm:pt modelId="{EBAD4DA7-135F-4F4E-9475-804E7DC205D2}" cxnId="{D33BAC37-72E4-4AE1-93C9-6A275F70F51B}" type="parTrans">
      <dgm:prSet/>
      <dgm:spPr/>
      <dgm:t>
        <a:bodyPr/>
        <a:p>
          <a:endParaRPr lang="zh-CN" altLang="en-US"/>
        </a:p>
      </dgm:t>
    </dgm:pt>
    <dgm:pt modelId="{5723A07A-E737-45B0-B84E-97FB4DE86580}" cxnId="{D33BAC37-72E4-4AE1-93C9-6A275F70F51B}" type="sibTrans">
      <dgm:prSet/>
      <dgm:spPr/>
      <dgm:t>
        <a:bodyPr/>
        <a:p>
          <a:endParaRPr lang="zh-CN" alt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2">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2">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1" presStyleCnt="2">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2">
        <dgm:presLayoutVars>
          <dgm:bulletEnabled val="1"/>
        </dgm:presLayoutVars>
      </dgm:prSet>
      <dgm:spPr/>
    </dgm:pt>
  </dgm:ptLst>
  <dgm:cxnLst>
    <dgm:cxn modelId="{9969C7BB-4E8C-42F0-B9CA-4C12742ED13B}" srcId="{26C320EB-5352-40AA-A0A9-C13066E1373C}" destId="{773C5012-55F9-436E-B78B-2A38D8AAA0C0}" srcOrd="0" destOrd="0" parTransId="{E1399106-9BE2-43F4-9430-F473CB36780F}" sibTransId="{507A6FE3-4D55-4ED6-A973-429D64C5DF28}"/>
    <dgm:cxn modelId="{D33BAC37-72E4-4AE1-93C9-6A275F70F51B}" srcId="{26C320EB-5352-40AA-A0A9-C13066E1373C}" destId="{CA58FE74-4619-4E47-BA6C-E0CD35AF5AC2}" srcOrd="1" destOrd="0" parTransId="{EBAD4DA7-135F-4F4E-9475-804E7DC205D2}" sibTransId="{5723A07A-E737-45B0-B84E-97FB4DE86580}"/>
    <dgm:cxn modelId="{E1AFAD0D-A6A1-4566-9F66-CCD444257132}" type="presOf" srcId="{26C320EB-5352-40AA-A0A9-C13066E1373C}" destId="{E5EECCA3-F875-4B71-92CC-9CCDFB7DBFEF}" srcOrd="0" destOrd="0" presId="urn:microsoft.com/office/officeart/2005/8/layout/list1"/>
    <dgm:cxn modelId="{211B1D77-1237-4C75-BA71-2286541EFA46}" type="presParOf" srcId="{E5EECCA3-F875-4B71-92CC-9CCDFB7DBFEF}" destId="{667CAF5C-37C0-43B7-8B7E-02CCA3754DB9}" srcOrd="0" destOrd="0" presId="urn:microsoft.com/office/officeart/2005/8/layout/list1"/>
    <dgm:cxn modelId="{AE1D2695-B414-4ED3-B5D8-FEC79013B117}" type="presParOf" srcId="{667CAF5C-37C0-43B7-8B7E-02CCA3754DB9}" destId="{58B158CB-C1D2-4676-88E6-6B3937A00A96}" srcOrd="0" destOrd="0" presId="urn:microsoft.com/office/officeart/2005/8/layout/list1"/>
    <dgm:cxn modelId="{A747066A-3B85-4C5A-8235-17D3A463A265}" type="presOf" srcId="{773C5012-55F9-436E-B78B-2A38D8AAA0C0}" destId="{58B158CB-C1D2-4676-88E6-6B3937A00A96}" srcOrd="0" destOrd="0" presId="urn:microsoft.com/office/officeart/2005/8/layout/list1"/>
    <dgm:cxn modelId="{C1F7EEE9-6D74-4829-A5D5-62E8F4AA3555}" type="presParOf" srcId="{667CAF5C-37C0-43B7-8B7E-02CCA3754DB9}" destId="{D0971512-D8E1-4E4B-89F4-FF2EB164C196}" srcOrd="1" destOrd="0" presId="urn:microsoft.com/office/officeart/2005/8/layout/list1"/>
    <dgm:cxn modelId="{1CAB4E30-9E63-4B95-A2CF-55507B48AE65}" type="presOf" srcId="{773C5012-55F9-436E-B78B-2A38D8AAA0C0}" destId="{D0971512-D8E1-4E4B-89F4-FF2EB164C196}" srcOrd="0" destOrd="0" presId="urn:microsoft.com/office/officeart/2005/8/layout/list1"/>
    <dgm:cxn modelId="{E654AC8A-FA23-437A-8D7C-6BEEFE43AE3D}" type="presParOf" srcId="{E5EECCA3-F875-4B71-92CC-9CCDFB7DBFEF}" destId="{05E10EBB-C85A-471E-9935-B48B9C39A12E}" srcOrd="1" destOrd="0" presId="urn:microsoft.com/office/officeart/2005/8/layout/list1"/>
    <dgm:cxn modelId="{0F277889-50F3-4BF7-886C-50B687DDE256}" type="presParOf" srcId="{E5EECCA3-F875-4B71-92CC-9CCDFB7DBFEF}" destId="{1F055725-8984-42CB-98CB-8E7728DD5EAB}" srcOrd="2" destOrd="0" presId="urn:microsoft.com/office/officeart/2005/8/layout/list1"/>
    <dgm:cxn modelId="{0478180A-3B9C-4354-AC5D-4C75BBE34877}" type="presParOf" srcId="{E5EECCA3-F875-4B71-92CC-9CCDFB7DBFEF}" destId="{5785404B-F53E-4CF2-A702-90A46E89CED8}" srcOrd="3" destOrd="0" presId="urn:microsoft.com/office/officeart/2005/8/layout/list1"/>
    <dgm:cxn modelId="{72AE9A1F-D12B-43C0-B239-E620CB382ADC}" type="presParOf" srcId="{E5EECCA3-F875-4B71-92CC-9CCDFB7DBFEF}" destId="{EF963990-07B7-4DBC-8CFE-C86D15B61BB6}" srcOrd="4" destOrd="0" presId="urn:microsoft.com/office/officeart/2005/8/layout/list1"/>
    <dgm:cxn modelId="{E9046788-88CB-44B5-83F1-C668F3E44DBA}" type="presParOf" srcId="{EF963990-07B7-4DBC-8CFE-C86D15B61BB6}" destId="{AEA4B341-6C57-43B8-BC42-9813D43D1335}" srcOrd="0" destOrd="4" presId="urn:microsoft.com/office/officeart/2005/8/layout/list1"/>
    <dgm:cxn modelId="{C9052E66-6004-452B-96D4-02618CB22449}" type="presOf" srcId="{CA58FE74-4619-4E47-BA6C-E0CD35AF5AC2}" destId="{AEA4B341-6C57-43B8-BC42-9813D43D1335}" srcOrd="0" destOrd="0" presId="urn:microsoft.com/office/officeart/2005/8/layout/list1"/>
    <dgm:cxn modelId="{EA2A39AD-47B2-4BDD-ABAA-A79E19FC3D3A}" type="presParOf" srcId="{EF963990-07B7-4DBC-8CFE-C86D15B61BB6}" destId="{DD07B078-3354-4F1B-9438-E4F95C4B43A6}" srcOrd="1" destOrd="4" presId="urn:microsoft.com/office/officeart/2005/8/layout/list1"/>
    <dgm:cxn modelId="{59D2CC72-7495-47F2-BD27-CAC32B0C7414}" type="presOf" srcId="{CA58FE74-4619-4E47-BA6C-E0CD35AF5AC2}" destId="{DD07B078-3354-4F1B-9438-E4F95C4B43A6}" srcOrd="0" destOrd="0" presId="urn:microsoft.com/office/officeart/2005/8/layout/list1"/>
    <dgm:cxn modelId="{D151E478-A883-44E0-B84D-0416AA928E7C}" type="presParOf" srcId="{E5EECCA3-F875-4B71-92CC-9CCDFB7DBFEF}" destId="{98F9047E-C8BE-4990-B6F7-84F4581E1FEA}" srcOrd="5" destOrd="0" presId="urn:microsoft.com/office/officeart/2005/8/layout/list1"/>
    <dgm:cxn modelId="{830A7D18-8A18-4BB3-8126-4F408FF2F8A7}" type="presParOf" srcId="{E5EECCA3-F875-4B71-92CC-9CCDFB7DBFEF}" destId="{FB20FF5F-D131-4A8A-AEBC-01A2B84D665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06740" cy="3790950"/>
        <a:chOff x="0" y="0"/>
        <a:chExt cx="8206740" cy="3790950"/>
      </a:xfrm>
    </dsp:grpSpPr>
    <dsp:sp modelId="{8EA24BC0-0B8D-42E9-A25F-7CA5AD90CCA1}">
      <dsp:nvSpPr>
        <dsp:cNvPr id="3" name="矩形 2"/>
        <dsp:cNvSpPr/>
      </dsp:nvSpPr>
      <dsp:spPr bwMode="white">
        <a:xfrm>
          <a:off x="250" y="654822"/>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01 </a:t>
          </a:r>
          <a:r>
            <a:rPr lang="zh-CN" altLang="en-US" b="1" dirty="0">
              <a:solidFill>
                <a:schemeClr val="bg1"/>
              </a:solidFill>
              <a:latin typeface="微软雅黑" panose="020B0503020204020204" charset="-122"/>
              <a:ea typeface="微软雅黑" panose="020B0503020204020204" charset="-122"/>
              <a:sym typeface="+mn-ea"/>
            </a:rPr>
            <a:t>基础设施</a:t>
          </a:r>
          <a:endParaRPr lang="zh-CN" altLang="en-US" b="1" dirty="0">
            <a:solidFill>
              <a:schemeClr val="bg1"/>
            </a:solidFill>
            <a:latin typeface="微软雅黑" panose="020B0503020204020204" charset="-122"/>
            <a:ea typeface="微软雅黑" panose="020B0503020204020204" charset="-122"/>
            <a:sym typeface="+mn-ea"/>
          </a:endParaRPr>
        </a:p>
      </dsp:txBody>
      <dsp:txXfrm>
        <a:off x="250" y="654822"/>
        <a:ext cx="1908929" cy="1145357"/>
      </dsp:txXfrm>
    </dsp:sp>
    <dsp:sp modelId="{A3974D1E-D32E-47DA-BFE3-BD66226FC69C}">
      <dsp:nvSpPr>
        <dsp:cNvPr id="4" name="矩形 3"/>
        <dsp:cNvSpPr/>
      </dsp:nvSpPr>
      <dsp:spPr bwMode="white">
        <a:xfrm>
          <a:off x="2100072" y="654822"/>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02 </a:t>
          </a:r>
          <a:r>
            <a:rPr lang="zh-CN" altLang="en-US" b="1" dirty="0">
              <a:solidFill>
                <a:schemeClr val="bg1"/>
              </a:solidFill>
              <a:latin typeface="微软雅黑" panose="020B0503020204020204" charset="-122"/>
              <a:ea typeface="微软雅黑" panose="020B0503020204020204" charset="-122"/>
              <a:sym typeface="+mn-ea"/>
            </a:rPr>
            <a:t>信息系统</a:t>
          </a:r>
          <a:endParaRPr lang="zh-CN" altLang="en-US" b="1" dirty="0">
            <a:solidFill>
              <a:schemeClr val="bg1"/>
            </a:solidFill>
            <a:latin typeface="微软雅黑" panose="020B0503020204020204" charset="-122"/>
            <a:ea typeface="微软雅黑" panose="020B0503020204020204" charset="-122"/>
            <a:sym typeface="+mn-ea"/>
          </a:endParaRPr>
        </a:p>
      </dsp:txBody>
      <dsp:txXfrm>
        <a:off x="2100072" y="654822"/>
        <a:ext cx="1908929" cy="1145357"/>
      </dsp:txXfrm>
    </dsp:sp>
    <dsp:sp modelId="{D62CCB3D-C0B5-4702-B0E7-2BCC3AC6BED6}">
      <dsp:nvSpPr>
        <dsp:cNvPr id="5" name="矩形 4"/>
        <dsp:cNvSpPr/>
      </dsp:nvSpPr>
      <dsp:spPr bwMode="white">
        <a:xfrm>
          <a:off x="4199893" y="654822"/>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03 </a:t>
          </a:r>
          <a:r>
            <a:rPr lang="zh-CN" altLang="en-US" b="1" dirty="0">
              <a:solidFill>
                <a:schemeClr val="bg1"/>
              </a:solidFill>
              <a:latin typeface="微软雅黑" panose="020B0503020204020204" charset="-122"/>
              <a:ea typeface="微软雅黑" panose="020B0503020204020204" charset="-122"/>
              <a:sym typeface="+mn-ea"/>
            </a:rPr>
            <a:t>财务管理制度</a:t>
          </a:r>
          <a:endParaRPr lang="zh-CN" altLang="en-US" b="1" dirty="0">
            <a:solidFill>
              <a:schemeClr val="bg1"/>
            </a:solidFill>
            <a:latin typeface="微软雅黑" panose="020B0503020204020204" charset="-122"/>
            <a:ea typeface="微软雅黑" panose="020B0503020204020204" charset="-122"/>
            <a:sym typeface="+mn-ea"/>
          </a:endParaRPr>
        </a:p>
      </dsp:txBody>
      <dsp:txXfrm>
        <a:off x="4199893" y="654822"/>
        <a:ext cx="1908929" cy="1145357"/>
      </dsp:txXfrm>
    </dsp:sp>
    <dsp:sp modelId="{65DCAB72-4323-4909-83B5-EA97756B63D0}">
      <dsp:nvSpPr>
        <dsp:cNvPr id="6" name="矩形 5"/>
        <dsp:cNvSpPr/>
      </dsp:nvSpPr>
      <dsp:spPr bwMode="white">
        <a:xfrm>
          <a:off x="6299715" y="654822"/>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b="1" dirty="0">
              <a:solidFill>
                <a:schemeClr val="bg1"/>
              </a:solidFill>
              <a:latin typeface="微软雅黑" panose="020B0503020204020204" charset="-122"/>
              <a:ea typeface="微软雅黑" panose="020B0503020204020204" charset="-122"/>
              <a:sym typeface="+mn-ea"/>
            </a:rPr>
            <a:t> 04 </a:t>
          </a:r>
          <a:r>
            <a:rPr lang="zh-CN" altLang="en-US" b="1" dirty="0">
              <a:solidFill>
                <a:schemeClr val="bg1"/>
              </a:solidFill>
              <a:latin typeface="微软雅黑" panose="020B0503020204020204" charset="-122"/>
              <a:ea typeface="微软雅黑" panose="020B0503020204020204" charset="-122"/>
              <a:sym typeface="+mn-ea"/>
            </a:rPr>
            <a:t>医学装备管理</a:t>
          </a:r>
          <a:endParaRPr lang="zh-CN" altLang="en-US" b="1" dirty="0">
            <a:solidFill>
              <a:schemeClr val="bg1"/>
            </a:solidFill>
            <a:latin typeface="微软雅黑" panose="020B0503020204020204" charset="-122"/>
            <a:ea typeface="微软雅黑" panose="020B0503020204020204" charset="-122"/>
            <a:sym typeface="+mn-ea"/>
          </a:endParaRPr>
        </a:p>
      </dsp:txBody>
      <dsp:txXfrm>
        <a:off x="6299715" y="654822"/>
        <a:ext cx="1908929" cy="1145357"/>
      </dsp:txXfrm>
    </dsp:sp>
    <dsp:sp modelId="{52FDF2A5-21FC-4943-A856-33657F608538}">
      <dsp:nvSpPr>
        <dsp:cNvPr id="7" name="矩形 6"/>
        <dsp:cNvSpPr/>
      </dsp:nvSpPr>
      <dsp:spPr bwMode="white">
        <a:xfrm>
          <a:off x="1049886" y="1990771"/>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b="1">
              <a:solidFill>
                <a:schemeClr val="bg1"/>
              </a:solidFill>
              <a:latin typeface="微软雅黑" panose="020B0503020204020204" charset="-122"/>
              <a:ea typeface="微软雅黑" panose="020B0503020204020204" charset="-122"/>
              <a:cs typeface="微软雅黑" panose="020B0503020204020204" charset="-122"/>
            </a:rPr>
            <a:t>05 </a:t>
          </a:r>
          <a:r>
            <a:rPr lang="zh-CN" altLang="en-US" b="1">
              <a:solidFill>
                <a:schemeClr val="bg1"/>
              </a:solidFill>
              <a:latin typeface="微软雅黑" panose="020B0503020204020204" charset="-122"/>
              <a:ea typeface="微软雅黑" panose="020B0503020204020204" charset="-122"/>
              <a:cs typeface="微软雅黑" panose="020B0503020204020204" charset="-122"/>
            </a:rPr>
            <a:t>后勤保障与应急处置</a:t>
          </a:r>
          <a:endParaRPr lang="zh-CN" altLang="en-US" b="1">
            <a:solidFill>
              <a:schemeClr val="bg1"/>
            </a:solidFill>
            <a:latin typeface="微软雅黑" panose="020B0503020204020204" charset="-122"/>
            <a:ea typeface="微软雅黑" panose="020B0503020204020204" charset="-122"/>
            <a:cs typeface="微软雅黑" panose="020B0503020204020204" charset="-122"/>
          </a:endParaRPr>
        </a:p>
      </dsp:txBody>
      <dsp:txXfrm>
        <a:off x="1049886" y="1990771"/>
        <a:ext cx="1908929" cy="1145357"/>
      </dsp:txXfrm>
    </dsp:sp>
    <dsp:sp modelId="{576104D2-37F2-4A55-935B-107141611643}">
      <dsp:nvSpPr>
        <dsp:cNvPr id="9" name="矩形 8"/>
        <dsp:cNvSpPr/>
      </dsp:nvSpPr>
      <dsp:spPr bwMode="white">
        <a:xfrm>
          <a:off x="3149707" y="1990771"/>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1">
              <a:latin typeface="微软雅黑" panose="020B0503020204020204" charset="-122"/>
              <a:ea typeface="微软雅黑" panose="020B0503020204020204" charset="-122"/>
              <a:cs typeface="微软雅黑" panose="020B0503020204020204" charset="-122"/>
              <a:sym typeface="+mn-ea"/>
            </a:rPr>
            <a:t>06 </a:t>
          </a:r>
          <a:r>
            <a:rPr b="1">
              <a:latin typeface="微软雅黑" panose="020B0503020204020204" charset="-122"/>
              <a:ea typeface="微软雅黑" panose="020B0503020204020204" charset="-122"/>
              <a:cs typeface="微软雅黑" panose="020B0503020204020204" charset="-122"/>
              <a:sym typeface="+mn-ea"/>
            </a:rPr>
            <a:t>医</a:t>
          </a: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疗服务满意度</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dsp:txBody>
      <dsp:txXfrm>
        <a:off x="3149707" y="1990771"/>
        <a:ext cx="1908929" cy="1145357"/>
      </dsp:txXfrm>
    </dsp:sp>
    <dsp:sp modelId="{704EB5E5-AB64-4027-BAB3-57AEFE465906}">
      <dsp:nvSpPr>
        <dsp:cNvPr id="10" name="矩形 9"/>
        <dsp:cNvSpPr/>
      </dsp:nvSpPr>
      <dsp:spPr bwMode="white">
        <a:xfrm>
          <a:off x="5249529" y="1990771"/>
          <a:ext cx="1908929" cy="114535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1">
              <a:solidFill>
                <a:schemeClr val="bg1"/>
              </a:solidFill>
              <a:latin typeface="微软雅黑" panose="020B0503020204020204" charset="-122"/>
              <a:ea typeface="微软雅黑" panose="020B0503020204020204" charset="-122"/>
              <a:cs typeface="微软雅黑" panose="020B0503020204020204" charset="-122"/>
              <a:sym typeface="+mn-ea"/>
            </a:rPr>
            <a:t>07 </a:t>
          </a:r>
          <a:r>
            <a:rPr b="1">
              <a:solidFill>
                <a:schemeClr val="bg1"/>
              </a:solidFill>
              <a:latin typeface="微软雅黑" panose="020B0503020204020204" charset="-122"/>
              <a:ea typeface="微软雅黑" panose="020B0503020204020204" charset="-122"/>
              <a:cs typeface="微软雅黑" panose="020B0503020204020204" charset="-122"/>
              <a:sym typeface="+mn-ea"/>
            </a:rPr>
            <a:t>院务</a:t>
          </a: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公开等管理制度健全，落实到位</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endParaRPr>
        </a:p>
      </dsp:txBody>
      <dsp:txXfrm>
        <a:off x="5249529" y="1990771"/>
        <a:ext cx="1908929" cy="1145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17535" cy="3444875"/>
        <a:chOff x="0" y="0"/>
        <a:chExt cx="8217535" cy="3444875"/>
      </a:xfrm>
    </dsp:grpSpPr>
    <dsp:sp modelId="{1F055725-8984-42CB-98CB-8E7728DD5EAB}">
      <dsp:nvSpPr>
        <dsp:cNvPr id="5" name="矩形 4"/>
        <dsp:cNvSpPr/>
      </dsp:nvSpPr>
      <dsp:spPr bwMode="white">
        <a:xfrm>
          <a:off x="0" y="389091"/>
          <a:ext cx="8217535" cy="664301"/>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389091"/>
        <a:ext cx="8217535" cy="664301"/>
      </dsp:txXfrm>
    </dsp:sp>
    <dsp:sp modelId="{D0971512-D8E1-4E4B-89F4-FF2EB164C196}">
      <dsp:nvSpPr>
        <dsp:cNvPr id="4" name="圆角矩形 3"/>
        <dsp:cNvSpPr/>
      </dsp:nvSpPr>
      <dsp:spPr bwMode="white">
        <a:xfrm>
          <a:off x="410877" y="0"/>
          <a:ext cx="5752274" cy="778181"/>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217422" tIns="0" rIns="203200"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1600"/>
            <a:t>1、医院信息系统符合国家和省相关标准规范，运行稳定，系统安全，有数据备份，等级保护达二级以上。</a:t>
          </a:r>
          <a:endParaRPr lang="zh-CN" altLang="en-US" sz="1600"/>
        </a:p>
      </dsp:txBody>
      <dsp:txXfrm>
        <a:off x="410877" y="0"/>
        <a:ext cx="5752274" cy="778181"/>
      </dsp:txXfrm>
    </dsp:sp>
    <dsp:sp modelId="{FB20FF5F-D131-4A8A-AEBC-01A2B84D6655}">
      <dsp:nvSpPr>
        <dsp:cNvPr id="8" name="矩形 7"/>
        <dsp:cNvSpPr/>
      </dsp:nvSpPr>
      <dsp:spPr bwMode="white">
        <a:xfrm>
          <a:off x="0" y="1584832"/>
          <a:ext cx="8217535" cy="664301"/>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584832"/>
        <a:ext cx="8217535" cy="664301"/>
      </dsp:txXfrm>
    </dsp:sp>
    <dsp:sp modelId="{DD07B078-3354-4F1B-9438-E4F95C4B43A6}">
      <dsp:nvSpPr>
        <dsp:cNvPr id="7" name="圆角矩形 6"/>
        <dsp:cNvSpPr/>
      </dsp:nvSpPr>
      <dsp:spPr bwMode="white">
        <a:xfrm>
          <a:off x="410877" y="1195742"/>
          <a:ext cx="5752274" cy="778181"/>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217422" tIns="0" rIns="217422"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1600"/>
            <a:t>2、具备信息集成与交互共享功能；</a:t>
          </a:r>
          <a:endParaRPr lang="zh-CN" altLang="en-US" sz="1600"/>
        </a:p>
      </dsp:txBody>
      <dsp:txXfrm>
        <a:off x="410877" y="1195742"/>
        <a:ext cx="5752274" cy="778181"/>
      </dsp:txXfrm>
    </dsp:sp>
    <dsp:sp modelId="{F855875C-E8B4-4273-8C6C-6A8EC3091B3C}">
      <dsp:nvSpPr>
        <dsp:cNvPr id="11" name="矩形 10"/>
        <dsp:cNvSpPr/>
      </dsp:nvSpPr>
      <dsp:spPr bwMode="white">
        <a:xfrm>
          <a:off x="0" y="2780574"/>
          <a:ext cx="8217535" cy="664301"/>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780574"/>
        <a:ext cx="8217535" cy="664301"/>
      </dsp:txXfrm>
    </dsp:sp>
    <dsp:sp modelId="{F8B30F84-9FC1-4455-B8FC-CA5DC2189586}">
      <dsp:nvSpPr>
        <dsp:cNvPr id="10" name="圆角矩形 9"/>
        <dsp:cNvSpPr/>
      </dsp:nvSpPr>
      <dsp:spPr bwMode="white">
        <a:xfrm>
          <a:off x="410877" y="2391483"/>
          <a:ext cx="5752274" cy="778181"/>
        </a:xfrm>
        <a:prstGeom prst="roundRect">
          <a:avLst/>
        </a:prstGeom>
      </dsp:spPr>
      <dsp:style>
        <a:lnRef idx="3">
          <a:schemeClr val="lt1"/>
        </a:lnRef>
        <a:fillRef idx="1">
          <a:schemeClr val="accent1"/>
        </a:fillRef>
        <a:effectRef idx="1">
          <a:scrgbClr r="0" g="0" b="0"/>
        </a:effectRef>
        <a:fontRef idx="minor">
          <a:schemeClr val="lt1"/>
        </a:fontRef>
      </dsp:style>
      <dsp:txBody>
        <a:bodyPr vert="horz" wrap="square" lIns="217422" tIns="0" rIns="217422"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1600"/>
            <a:t>3、具备院内各部门、各科室的信息共享；能开展信息资料科学分类、编码和索引编制工作。</a:t>
          </a:r>
          <a:endParaRPr lang="zh-CN" altLang="en-US" sz="1600"/>
        </a:p>
      </dsp:txBody>
      <dsp:txXfrm>
        <a:off x="410877" y="2391483"/>
        <a:ext cx="5752274" cy="778181"/>
      </dsp:txXfrm>
    </dsp:sp>
    <dsp:sp modelId="{58B158CB-C1D2-4676-88E6-6B3937A00A96}">
      <dsp:nvSpPr>
        <dsp:cNvPr id="3" name="矩形 2" hidden="1"/>
        <dsp:cNvSpPr/>
      </dsp:nvSpPr>
      <dsp:spPr bwMode="white">
        <a:xfrm>
          <a:off x="0" y="389091"/>
          <a:ext cx="410877" cy="0"/>
        </a:xfrm>
        <a:prstGeom prst="rect">
          <a:avLst/>
        </a:prstGeom>
      </dsp:spPr>
      <dsp:style>
        <a:lnRef idx="3">
          <a:schemeClr val="lt1"/>
        </a:lnRef>
        <a:fillRef idx="1">
          <a:schemeClr val="accent1"/>
        </a:fillRef>
        <a:effectRef idx="1">
          <a:scrgbClr r="0" g="0" b="0"/>
        </a:effectRef>
        <a:fontRef idx="minor">
          <a:schemeClr val="lt1"/>
        </a:fontRef>
      </dsp:style>
      <dsp:txXfrm>
        <a:off x="0" y="389091"/>
        <a:ext cx="410877" cy="0"/>
      </dsp:txXfrm>
    </dsp:sp>
    <dsp:sp modelId="{AEA4B341-6C57-43B8-BC42-9813D43D1335}">
      <dsp:nvSpPr>
        <dsp:cNvPr id="6" name="矩形 5" hidden="1"/>
        <dsp:cNvSpPr/>
      </dsp:nvSpPr>
      <dsp:spPr bwMode="white">
        <a:xfrm>
          <a:off x="0" y="1584832"/>
          <a:ext cx="410877" cy="0"/>
        </a:xfrm>
        <a:prstGeom prst="rect">
          <a:avLst/>
        </a:prstGeom>
      </dsp:spPr>
      <dsp:style>
        <a:lnRef idx="3">
          <a:schemeClr val="lt1"/>
        </a:lnRef>
        <a:fillRef idx="1">
          <a:schemeClr val="accent1"/>
        </a:fillRef>
        <a:effectRef idx="1">
          <a:scrgbClr r="0" g="0" b="0"/>
        </a:effectRef>
        <a:fontRef idx="minor">
          <a:schemeClr val="lt1"/>
        </a:fontRef>
      </dsp:style>
      <dsp:txXfrm>
        <a:off x="0" y="1584832"/>
        <a:ext cx="410877" cy="0"/>
      </dsp:txXfrm>
    </dsp:sp>
    <dsp:sp modelId="{09CBCBA7-E2EE-4654-BCFB-AB2C2D77E66B}">
      <dsp:nvSpPr>
        <dsp:cNvPr id="9" name="矩形 8" hidden="1"/>
        <dsp:cNvSpPr/>
      </dsp:nvSpPr>
      <dsp:spPr bwMode="white">
        <a:xfrm>
          <a:off x="0" y="2780574"/>
          <a:ext cx="410877" cy="0"/>
        </a:xfrm>
        <a:prstGeom prst="rect">
          <a:avLst/>
        </a:prstGeom>
      </dsp:spPr>
      <dsp:style>
        <a:lnRef idx="3">
          <a:schemeClr val="lt1"/>
        </a:lnRef>
        <a:fillRef idx="1">
          <a:schemeClr val="accent1"/>
        </a:fillRef>
        <a:effectRef idx="1">
          <a:scrgbClr r="0" g="0" b="0"/>
        </a:effectRef>
        <a:fontRef idx="minor">
          <a:schemeClr val="lt1"/>
        </a:fontRef>
      </dsp:style>
      <dsp:txXfrm>
        <a:off x="0" y="2780574"/>
        <a:ext cx="410877" cy="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18860" cy="3445225"/>
        <a:chOff x="0" y="0"/>
        <a:chExt cx="8218860" cy="3445225"/>
      </a:xfrm>
    </dsp:grpSpPr>
    <dsp:sp modelId="{1F055725-8984-42CB-98CB-8E7728DD5EAB}">
      <dsp:nvSpPr>
        <dsp:cNvPr id="20" name="矩形 19"/>
        <dsp:cNvSpPr/>
      </dsp:nvSpPr>
      <dsp:spPr bwMode="white">
        <a:xfrm>
          <a:off x="0" y="596009"/>
          <a:ext cx="8218860" cy="1017577"/>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lvl2pPr algn="l"/>
          <a:lvl3pPr algn="l"/>
          <a:lvl4pPr algn="l"/>
          <a:lvl5pPr algn="l"/>
          <a:lvl6pPr algn="l"/>
          <a:lvl7pPr algn="l"/>
          <a:lvl8pPr algn="l"/>
          <a:lvl9pPr algn="l"/>
        </a:lstStyle>
        <a:p>
          <a:endParaRPr>
            <a:solidFill>
              <a:schemeClr val="dk1"/>
            </a:solidFill>
          </a:endParaRPr>
        </a:p>
      </dsp:txBody>
      <dsp:txXfrm>
        <a:off x="0" y="596009"/>
        <a:ext cx="8218860" cy="1017577"/>
      </dsp:txXfrm>
    </dsp:sp>
    <dsp:sp modelId="{D0971512-D8E1-4E4B-89F4-FF2EB164C196}">
      <dsp:nvSpPr>
        <dsp:cNvPr id="19" name="圆角矩形 18"/>
        <dsp:cNvSpPr/>
      </dsp:nvSpPr>
      <dsp:spPr bwMode="white">
        <a:xfrm>
          <a:off x="410943" y="0"/>
          <a:ext cx="5753202" cy="119201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17457" tIns="0" rIns="203200" bIns="0" anchor="ctr"/>
        <a:lstStyle>
          <a:lvl1pPr algn="l"/>
          <a:lvl2pPr algn="l"/>
          <a:lvl3pPr algn="l"/>
          <a:lvl4pPr algn="l"/>
          <a:lvl5pPr algn="l"/>
          <a:lvl6pPr algn="l"/>
          <a:lvl7pPr algn="l"/>
          <a:lvl8pPr algn="l"/>
          <a:lvl9pPr algn="l"/>
        </a:lstStyle>
        <a:p>
          <a:pPr lvl="0">
            <a:lnSpc>
              <a:spcPct val="100000"/>
            </a:lnSpc>
            <a:spcBef>
              <a:spcPct val="0"/>
            </a:spcBef>
            <a:spcAft>
              <a:spcPct val="35000"/>
            </a:spcAft>
          </a:pPr>
          <a:r>
            <a:rPr lang="zh-CN" altLang="en-US" sz="1600">
              <a:sym typeface="+mn-ea"/>
            </a:rPr>
            <a:t>4、具备与基本医疗保障系统、卫生行政部门等系统的信息交换。能应用计算机进行信息处理，及时、准确、全面地完成规定的各种卫生统计报表。</a:t>
          </a:r>
          <a:endParaRPr lang="zh-CN" altLang="en-US" sz="1600">
            <a:sym typeface="+mn-ea"/>
          </a:endParaRPr>
        </a:p>
      </dsp:txBody>
      <dsp:txXfrm>
        <a:off x="410943" y="0"/>
        <a:ext cx="5753202" cy="1192019"/>
      </dsp:txXfrm>
    </dsp:sp>
    <dsp:sp modelId="{FB20FF5F-D131-4A8A-AEBC-01A2B84D6655}">
      <dsp:nvSpPr>
        <dsp:cNvPr id="8" name="矩形 7"/>
        <dsp:cNvSpPr/>
      </dsp:nvSpPr>
      <dsp:spPr bwMode="white">
        <a:xfrm>
          <a:off x="0" y="2427648"/>
          <a:ext cx="8218860" cy="1017577"/>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endParaRPr>
            <a:solidFill>
              <a:schemeClr val="dk1"/>
            </a:solidFill>
          </a:endParaRPr>
        </a:p>
      </dsp:txBody>
      <dsp:txXfrm>
        <a:off x="0" y="2427648"/>
        <a:ext cx="8218860" cy="1017577"/>
      </dsp:txXfrm>
    </dsp:sp>
    <dsp:sp modelId="{DD07B078-3354-4F1B-9438-E4F95C4B43A6}">
      <dsp:nvSpPr>
        <dsp:cNvPr id="7" name="圆角矩形 6"/>
        <dsp:cNvSpPr/>
      </dsp:nvSpPr>
      <dsp:spPr bwMode="white">
        <a:xfrm>
          <a:off x="410943" y="1831639"/>
          <a:ext cx="5753202" cy="119201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17457" tIns="0" rIns="217457"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zh-CN" altLang="en-US" sz="1600">
              <a:sym typeface="+mn-ea"/>
            </a:rPr>
            <a:t>5、加强临床信息系统（CIS）建设，建立基于电子健康档案和电子病历（EMR）的医院信息平台。充分发挥各类情报和统计资料的效用，做到利用情况有记录、有评价、有改进措施。</a:t>
          </a:r>
          <a:endParaRPr lang="zh-CN" altLang="en-US" sz="1600">
            <a:sym typeface="+mn-ea"/>
          </a:endParaRPr>
        </a:p>
      </dsp:txBody>
      <dsp:txXfrm>
        <a:off x="410943" y="1831639"/>
        <a:ext cx="5753202" cy="1192019"/>
      </dsp:txXfrm>
    </dsp:sp>
    <dsp:sp modelId="{58B158CB-C1D2-4676-88E6-6B3937A00A96}">
      <dsp:nvSpPr>
        <dsp:cNvPr id="18" name="矩形 17" hidden="1"/>
        <dsp:cNvSpPr/>
      </dsp:nvSpPr>
      <dsp:spPr bwMode="white">
        <a:xfrm>
          <a:off x="0" y="596009"/>
          <a:ext cx="410943" cy="0"/>
        </a:xfrm>
        <a:prstGeom prst="rect">
          <a:avLst/>
        </a:prstGeom>
      </dsp:spPr>
      <dsp:style>
        <a:lnRef idx="2">
          <a:schemeClr val="lt1"/>
        </a:lnRef>
        <a:fillRef idx="1">
          <a:schemeClr val="accent1"/>
        </a:fillRef>
        <a:effectRef idx="0">
          <a:scrgbClr r="0" g="0" b="0"/>
        </a:effectRef>
        <a:fontRef idx="minor">
          <a:schemeClr val="lt1"/>
        </a:fontRef>
      </dsp:style>
      <dsp:txXfrm>
        <a:off x="0" y="596009"/>
        <a:ext cx="410943" cy="0"/>
      </dsp:txXfrm>
    </dsp:sp>
    <dsp:sp modelId="{AEA4B341-6C57-43B8-BC42-9813D43D1335}">
      <dsp:nvSpPr>
        <dsp:cNvPr id="6" name="矩形 5" hidden="1"/>
        <dsp:cNvSpPr/>
      </dsp:nvSpPr>
      <dsp:spPr bwMode="white">
        <a:xfrm>
          <a:off x="0" y="2427648"/>
          <a:ext cx="410943" cy="0"/>
        </a:xfrm>
        <a:prstGeom prst="rect">
          <a:avLst/>
        </a:prstGeom>
      </dsp:spPr>
      <dsp:style>
        <a:lnRef idx="2">
          <a:schemeClr val="lt1"/>
        </a:lnRef>
        <a:fillRef idx="1">
          <a:schemeClr val="accent1"/>
        </a:fillRef>
        <a:effectRef idx="0">
          <a:scrgbClr r="0" g="0" b="0"/>
        </a:effectRef>
        <a:fontRef idx="minor">
          <a:schemeClr val="lt1"/>
        </a:fontRef>
      </dsp:style>
      <dsp:txXfrm>
        <a:off x="0" y="2427648"/>
        <a:ext cx="410943" cy="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3674110"/>
        <a:chOff x="0" y="0"/>
        <a:chExt cx="8128000" cy="3674110"/>
      </a:xfrm>
    </dsp:grpSpPr>
    <dsp:sp modelId="{1F055725-8984-42CB-98CB-8E7728DD5EAB}">
      <dsp:nvSpPr>
        <dsp:cNvPr id="5" name="矩形 4"/>
        <dsp:cNvSpPr/>
      </dsp:nvSpPr>
      <dsp:spPr bwMode="white">
        <a:xfrm>
          <a:off x="0" y="635606"/>
          <a:ext cx="8128000" cy="1085180"/>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defRPr sz="8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endParaRPr>
            <a:solidFill>
              <a:schemeClr val="dk1"/>
            </a:solidFill>
          </a:endParaRPr>
        </a:p>
      </dsp:txBody>
      <dsp:txXfrm>
        <a:off x="0" y="635606"/>
        <a:ext cx="8128000" cy="1085180"/>
      </dsp:txXfrm>
    </dsp:sp>
    <dsp:sp modelId="{D0971512-D8E1-4E4B-89F4-FF2EB164C196}">
      <dsp:nvSpPr>
        <dsp:cNvPr id="4" name="圆角矩形 3"/>
        <dsp:cNvSpPr/>
      </dsp:nvSpPr>
      <dsp:spPr bwMode="white">
        <a:xfrm>
          <a:off x="406400" y="0"/>
          <a:ext cx="5689600" cy="127121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15053" tIns="0" rIns="203200" bIns="0"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nSpc>
              <a:spcPct val="100000"/>
            </a:lnSpc>
            <a:spcBef>
              <a:spcPct val="0"/>
            </a:spcBef>
            <a:spcAft>
              <a:spcPct val="35000"/>
            </a:spcAft>
          </a:pPr>
          <a:r>
            <a:rPr sz="1600">
              <a:sym typeface="+mn-ea"/>
            </a:rPr>
            <a:t>6</a:t>
          </a:r>
          <a:r>
            <a:rPr lang="zh-CN" altLang="en-US" sz="1600">
              <a:sym typeface="+mn-ea"/>
            </a:rPr>
            <a:t>、不断更新完善医嘱处理系统、病人床边系统、医生工作站系统、实验室系统、药物咨询等系统。能开展有关医院管理、药物、仪器设备及临床医学（含护理、医技等）的中文情报工作。 有条件应设立医学图书馆（室），具有相应的医学专业图书和期刊。</a:t>
          </a:r>
          <a:endParaRPr lang="zh-CN" altLang="en-US" sz="1600">
            <a:sym typeface="+mn-ea"/>
          </a:endParaRPr>
        </a:p>
      </dsp:txBody>
      <dsp:txXfrm>
        <a:off x="406400" y="0"/>
        <a:ext cx="5689600" cy="1271211"/>
      </dsp:txXfrm>
    </dsp:sp>
    <dsp:sp modelId="{FB20FF5F-D131-4A8A-AEBC-01A2B84D6655}">
      <dsp:nvSpPr>
        <dsp:cNvPr id="8" name="矩形 7"/>
        <dsp:cNvSpPr/>
      </dsp:nvSpPr>
      <dsp:spPr bwMode="white">
        <a:xfrm>
          <a:off x="0" y="2588930"/>
          <a:ext cx="8128000" cy="1085180"/>
        </a:xfrm>
        <a:prstGeom prst="rect">
          <a:avLst/>
        </a:prstGeom>
      </dsp:spPr>
      <dsp:style>
        <a:lnRef idx="2">
          <a:schemeClr val="accent1"/>
        </a:lnRef>
        <a:fillRef idx="1">
          <a:schemeClr val="lt1">
            <a:alpha val="90000"/>
          </a:schemeClr>
        </a:fillRef>
        <a:effectRef idx="0">
          <a:scrgbClr r="0" g="0" b="0"/>
        </a:effectRef>
        <a:fontRef idx="minor"/>
      </dsp:style>
      <dsp:txBody>
        <a:bodyPr anchor="t"/>
        <a:lstStyle>
          <a:lvl1pPr algn="l">
            <a:defRPr sz="8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endParaRPr>
            <a:solidFill>
              <a:schemeClr val="dk1"/>
            </a:solidFill>
          </a:endParaRPr>
        </a:p>
      </dsp:txBody>
      <dsp:txXfrm>
        <a:off x="0" y="2588930"/>
        <a:ext cx="8128000" cy="1085180"/>
      </dsp:txXfrm>
    </dsp:sp>
    <dsp:sp modelId="{DD07B078-3354-4F1B-9438-E4F95C4B43A6}">
      <dsp:nvSpPr>
        <dsp:cNvPr id="7" name="圆角矩形 6"/>
        <dsp:cNvSpPr/>
      </dsp:nvSpPr>
      <dsp:spPr bwMode="white">
        <a:xfrm>
          <a:off x="406400" y="1953324"/>
          <a:ext cx="5689600" cy="127121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215053" tIns="0" rIns="215053" bIns="0"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nSpc>
              <a:spcPct val="100000"/>
            </a:lnSpc>
            <a:spcBef>
              <a:spcPct val="0"/>
            </a:spcBef>
            <a:spcAft>
              <a:spcPct val="35000"/>
            </a:spcAft>
          </a:pPr>
          <a:r>
            <a:rPr sz="1600">
              <a:sym typeface="+mn-ea"/>
            </a:rPr>
            <a:t>7</a:t>
          </a:r>
          <a:r>
            <a:rPr lang="zh-CN" altLang="en-US" sz="1600">
              <a:sym typeface="+mn-ea"/>
            </a:rPr>
            <a:t>、强化家庭医生签约服务信息系统应用。医院信息工作必须与医疗、预防、教学、科研和管理工作相适应。</a:t>
          </a:r>
          <a:endParaRPr lang="zh-CN" altLang="en-US" sz="1600">
            <a:sym typeface="+mn-ea"/>
          </a:endParaRPr>
        </a:p>
      </dsp:txBody>
      <dsp:txXfrm>
        <a:off x="406400" y="1953324"/>
        <a:ext cx="5689600" cy="1271211"/>
      </dsp:txXfrm>
    </dsp:sp>
    <dsp:sp modelId="{58B158CB-C1D2-4676-88E6-6B3937A00A96}">
      <dsp:nvSpPr>
        <dsp:cNvPr id="3" name="矩形 2" hidden="1"/>
        <dsp:cNvSpPr/>
      </dsp:nvSpPr>
      <dsp:spPr bwMode="white">
        <a:xfrm>
          <a:off x="0" y="635606"/>
          <a:ext cx="406400" cy="0"/>
        </a:xfrm>
        <a:prstGeom prst="rect">
          <a:avLst/>
        </a:prstGeom>
      </dsp:spPr>
      <dsp:style>
        <a:lnRef idx="2">
          <a:schemeClr val="lt1"/>
        </a:lnRef>
        <a:fillRef idx="1">
          <a:schemeClr val="accent1"/>
        </a:fillRef>
        <a:effectRef idx="0">
          <a:scrgbClr r="0" g="0" b="0"/>
        </a:effectRef>
        <a:fontRef idx="minor">
          <a:schemeClr val="lt1"/>
        </a:fontRef>
      </dsp:style>
      <dsp:txXfrm>
        <a:off x="0" y="635606"/>
        <a:ext cx="406400" cy="0"/>
      </dsp:txXfrm>
    </dsp:sp>
    <dsp:sp modelId="{AEA4B341-6C57-43B8-BC42-9813D43D1335}">
      <dsp:nvSpPr>
        <dsp:cNvPr id="6" name="矩形 5" hidden="1"/>
        <dsp:cNvSpPr/>
      </dsp:nvSpPr>
      <dsp:spPr bwMode="white">
        <a:xfrm>
          <a:off x="0" y="2588930"/>
          <a:ext cx="406400" cy="0"/>
        </a:xfrm>
        <a:prstGeom prst="rect">
          <a:avLst/>
        </a:prstGeom>
      </dsp:spPr>
      <dsp:style>
        <a:lnRef idx="2">
          <a:schemeClr val="lt1"/>
        </a:lnRef>
        <a:fillRef idx="1">
          <a:schemeClr val="accent1"/>
        </a:fillRef>
        <a:effectRef idx="0">
          <a:scrgbClr r="0" g="0" b="0"/>
        </a:effectRef>
        <a:fontRef idx="minor">
          <a:schemeClr val="lt1"/>
        </a:fontRef>
      </dsp:style>
      <dsp:txXfrm>
        <a:off x="0" y="2588930"/>
        <a:ext cx="406400" cy="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DA6B-DF53-4ADF-BF52-FA2AF121741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80D9E-C573-4D3C-8703-440B713BF5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Rectangle 13"/>
          <p:cNvSpPr/>
          <p:nvPr userDrawn="1"/>
        </p:nvSpPr>
        <p:spPr>
          <a:xfrm>
            <a:off x="7826321" y="0"/>
            <a:ext cx="514216" cy="85725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algn="ctr"/>
            <a:endParaRPr lang="en-US"/>
          </a:p>
        </p:txBody>
      </p:sp>
      <p:sp>
        <p:nvSpPr>
          <p:cNvPr id="15" name="TextBox 15"/>
          <p:cNvSpPr txBox="1"/>
          <p:nvPr userDrawn="1"/>
        </p:nvSpPr>
        <p:spPr>
          <a:xfrm>
            <a:off x="7826321" y="453786"/>
            <a:ext cx="514216"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椭圆 15"/>
          <p:cNvSpPr/>
          <p:nvPr userDrawn="1"/>
        </p:nvSpPr>
        <p:spPr>
          <a:xfrm>
            <a:off x="306637" y="3489852"/>
            <a:ext cx="1457782" cy="145816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lvl="0" algn="ctr"/>
            <a:endParaRPr lang="zh-CN" altLang="en-US"/>
          </a:p>
        </p:txBody>
      </p:sp>
      <p:sp>
        <p:nvSpPr>
          <p:cNvPr id="17" name="TextBox 15"/>
          <p:cNvSpPr txBox="1"/>
          <p:nvPr userDrawn="1"/>
        </p:nvSpPr>
        <p:spPr>
          <a:xfrm>
            <a:off x="468613" y="4268029"/>
            <a:ext cx="1133830" cy="438563"/>
          </a:xfrm>
          <a:prstGeom prst="rect">
            <a:avLst/>
          </a:prstGeom>
          <a:noFill/>
        </p:spPr>
        <p:txBody>
          <a:bodyPr wrap="square" lIns="68562" tIns="34281" rIns="68562" bIns="34281" rtlCol="0">
            <a:spAutoFit/>
          </a:bodyPr>
          <a:lstStyle/>
          <a:p>
            <a:pPr algn="ctr"/>
            <a:r>
              <a:rPr lang="en-US" altLang="zh-CN" sz="1200" dirty="0" smtClean="0">
                <a:solidFill>
                  <a:schemeClr val="bg1"/>
                </a:solidFill>
                <a:latin typeface="Agency FB" panose="020B0503020202020204" pitchFamily="34" charset="0"/>
                <a:ea typeface="Adobe 宋体 Std L" pitchFamily="18" charset="-122"/>
              </a:rPr>
              <a:t>Contents Page</a:t>
            </a:r>
            <a:endParaRPr lang="en-US" altLang="zh-CN" sz="1200" dirty="0" smtClean="0">
              <a:solidFill>
                <a:schemeClr val="bg1"/>
              </a:solidFill>
              <a:latin typeface="Agency FB" panose="020B0503020202020204" pitchFamily="34" charset="0"/>
              <a:ea typeface="Adobe 宋体 Std L" pitchFamily="18" charset="-122"/>
            </a:endParaRPr>
          </a:p>
        </p:txBody>
      </p:sp>
      <p:sp>
        <p:nvSpPr>
          <p:cNvPr id="18" name="文本框 8"/>
          <p:cNvSpPr txBox="1"/>
          <p:nvPr userDrawn="1"/>
        </p:nvSpPr>
        <p:spPr>
          <a:xfrm>
            <a:off x="468613" y="3937629"/>
            <a:ext cx="1133830" cy="346249"/>
          </a:xfrm>
          <a:prstGeom prst="rect">
            <a:avLst/>
          </a:prstGeom>
          <a:noFill/>
        </p:spPr>
        <p:txBody>
          <a:bodyPr wrap="square" lIns="68562" tIns="34281" rIns="68562" bIns="34281" rtlCol="0">
            <a:spAutoFit/>
          </a:bodyPr>
          <a:lstStyle/>
          <a:p>
            <a:pPr algn="ctr"/>
            <a:r>
              <a:rPr lang="zh-CN" altLang="en-US" sz="1800" b="1" dirty="0" smtClean="0">
                <a:solidFill>
                  <a:schemeClr val="bg1"/>
                </a:solidFill>
                <a:ea typeface="微软雅黑" panose="020B0503020204020204" charset="-122"/>
              </a:rPr>
              <a:t>目录页</a:t>
            </a:r>
            <a:endParaRPr lang="zh-CN" altLang="en-US" sz="1800" b="1" dirty="0" smtClean="0">
              <a:solidFill>
                <a:schemeClr val="bg1"/>
              </a:solidFill>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211006" y="1"/>
            <a:ext cx="80979" cy="5143500"/>
          </a:xfrm>
          <a:prstGeom prst="rect">
            <a:avLst/>
          </a:prstGeom>
          <a:solidFill>
            <a:srgbClr val="FFFFFF">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13"/>
          <p:cNvSpPr/>
          <p:nvPr userDrawn="1"/>
        </p:nvSpPr>
        <p:spPr>
          <a:xfrm>
            <a:off x="7826321" y="0"/>
            <a:ext cx="514216" cy="85725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algn="ctr"/>
            <a:endParaRPr lang="en-US"/>
          </a:p>
        </p:txBody>
      </p:sp>
      <p:sp>
        <p:nvSpPr>
          <p:cNvPr id="10" name="TextBox 15"/>
          <p:cNvSpPr txBox="1"/>
          <p:nvPr userDrawn="1"/>
        </p:nvSpPr>
        <p:spPr>
          <a:xfrm>
            <a:off x="7826321" y="453786"/>
            <a:ext cx="514216"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06637" y="3489852"/>
            <a:ext cx="1457782" cy="1458162"/>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lIns="68562" tIns="34281" rIns="68562" bIns="34281" rtlCol="0" anchor="ctr"/>
          <a:lstStyle/>
          <a:p>
            <a:pPr lvl="0" algn="ctr"/>
            <a:endParaRPr lang="zh-CN" altLang="en-US"/>
          </a:p>
        </p:txBody>
      </p:sp>
      <p:sp>
        <p:nvSpPr>
          <p:cNvPr id="12" name="TextBox 15"/>
          <p:cNvSpPr txBox="1"/>
          <p:nvPr userDrawn="1"/>
        </p:nvSpPr>
        <p:spPr>
          <a:xfrm>
            <a:off x="468613" y="4268029"/>
            <a:ext cx="1133830" cy="438563"/>
          </a:xfrm>
          <a:prstGeom prst="rect">
            <a:avLst/>
          </a:prstGeom>
          <a:noFill/>
        </p:spPr>
        <p:txBody>
          <a:bodyPr wrap="square" lIns="68562" tIns="34281" rIns="68562" bIns="34281" rtlCol="0">
            <a:spAutoFit/>
          </a:bodyPr>
          <a:lstStyle/>
          <a:p>
            <a:pPr algn="ctr"/>
            <a:r>
              <a:rPr lang="en-US" altLang="zh-CN" sz="1200" dirty="0" smtClean="0">
                <a:solidFill>
                  <a:schemeClr val="bg1"/>
                </a:solidFill>
                <a:latin typeface="Agency FB" panose="020B0503020202020204" pitchFamily="34" charset="0"/>
                <a:ea typeface="Adobe 宋体 Std L" pitchFamily="18" charset="-122"/>
              </a:rPr>
              <a:t>Transition Page</a:t>
            </a:r>
            <a:endParaRPr lang="en-US" altLang="zh-CN" sz="1200" dirty="0" smtClean="0">
              <a:solidFill>
                <a:schemeClr val="bg1"/>
              </a:solidFill>
              <a:latin typeface="Agency FB" panose="020B0503020202020204" pitchFamily="34" charset="0"/>
              <a:ea typeface="Adobe 宋体 Std L" pitchFamily="18" charset="-122"/>
            </a:endParaRPr>
          </a:p>
        </p:txBody>
      </p:sp>
      <p:sp>
        <p:nvSpPr>
          <p:cNvPr id="13" name="文本框 17"/>
          <p:cNvSpPr txBox="1"/>
          <p:nvPr userDrawn="1"/>
        </p:nvSpPr>
        <p:spPr>
          <a:xfrm>
            <a:off x="468613" y="3937629"/>
            <a:ext cx="1133830" cy="346249"/>
          </a:xfrm>
          <a:prstGeom prst="rect">
            <a:avLst/>
          </a:prstGeom>
          <a:noFill/>
        </p:spPr>
        <p:txBody>
          <a:bodyPr wrap="square" lIns="68562" tIns="34281" rIns="68562" bIns="34281" rtlCol="0">
            <a:spAutoFit/>
          </a:bodyPr>
          <a:lstStyle/>
          <a:p>
            <a:pPr algn="ctr"/>
            <a:r>
              <a:rPr lang="zh-CN" altLang="en-US" sz="1800" b="1" dirty="0" smtClean="0">
                <a:solidFill>
                  <a:schemeClr val="bg1"/>
                </a:solidFill>
                <a:ea typeface="微软雅黑" panose="020B0503020204020204" charset="-122"/>
              </a:rPr>
              <a:t>过渡页</a:t>
            </a:r>
            <a:endParaRPr lang="zh-CN" altLang="en-US" sz="1800" b="1" dirty="0" smtClean="0">
              <a:solidFill>
                <a:schemeClr val="bg1"/>
              </a:solidFill>
              <a:ea typeface="微软雅黑" panose="020B0503020204020204" charset="-122"/>
            </a:endParaRPr>
          </a:p>
        </p:txBody>
      </p:sp>
      <p:sp>
        <p:nvSpPr>
          <p:cNvPr id="14" name="矩形 13"/>
          <p:cNvSpPr/>
          <p:nvPr userDrawn="1"/>
        </p:nvSpPr>
        <p:spPr>
          <a:xfrm>
            <a:off x="0" y="1437624"/>
            <a:ext cx="9144000" cy="15121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p:transition spd="slow">
    <p:cove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圆角矩形 15"/>
          <p:cNvSpPr/>
          <p:nvPr userDrawn="1"/>
        </p:nvSpPr>
        <p:spPr>
          <a:xfrm>
            <a:off x="2884789" y="4569972"/>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7" name="文本框 2"/>
          <p:cNvSpPr txBox="1"/>
          <p:nvPr userDrawn="1"/>
        </p:nvSpPr>
        <p:spPr>
          <a:xfrm>
            <a:off x="2758788" y="4829570"/>
            <a:ext cx="1061793" cy="253897"/>
          </a:xfrm>
          <a:prstGeom prst="rect">
            <a:avLst/>
          </a:prstGeom>
          <a:noFill/>
        </p:spPr>
        <p:txBody>
          <a:bodyPr wrap="none" lIns="68562" tIns="34281" rIns="68562" bIns="34281" rtlCol="0">
            <a:spAutoFit/>
          </a:bodyPr>
          <a:lstStyle/>
          <a:p>
            <a:pPr algn="ctr"/>
            <a:r>
              <a:rPr lang="zh-CN" altLang="en-US" sz="1200" b="1" dirty="0" smtClean="0">
                <a:solidFill>
                  <a:srgbClr val="0070C0"/>
                </a:solidFill>
                <a:latin typeface="微软雅黑" panose="020B0503020204020204" charset="-122"/>
                <a:ea typeface="微软雅黑" panose="020B0503020204020204" charset="-122"/>
              </a:rPr>
              <a:t>年度工作概述</a:t>
            </a:r>
            <a:endParaRPr lang="zh-CN" altLang="en-US" sz="1200" b="1" dirty="0" smtClean="0">
              <a:solidFill>
                <a:srgbClr val="0070C0"/>
              </a:solidFill>
              <a:latin typeface="微软雅黑" panose="020B0503020204020204" charset="-122"/>
              <a:ea typeface="微软雅黑" panose="020B0503020204020204" charset="-122"/>
            </a:endParaRPr>
          </a:p>
        </p:txBody>
      </p:sp>
      <p:sp>
        <p:nvSpPr>
          <p:cNvPr id="18" name="文本框 3"/>
          <p:cNvSpPr txBox="1"/>
          <p:nvPr userDrawn="1"/>
        </p:nvSpPr>
        <p:spPr>
          <a:xfrm>
            <a:off x="419958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椭圆 18"/>
          <p:cNvSpPr/>
          <p:nvPr userDrawn="1"/>
        </p:nvSpPr>
        <p:spPr>
          <a:xfrm>
            <a:off x="3222201"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0" name="文本框 5"/>
          <p:cNvSpPr txBox="1"/>
          <p:nvPr userDrawn="1"/>
        </p:nvSpPr>
        <p:spPr>
          <a:xfrm>
            <a:off x="5496125"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1" name="文本框 6"/>
          <p:cNvSpPr txBox="1"/>
          <p:nvPr userDrawn="1"/>
        </p:nvSpPr>
        <p:spPr>
          <a:xfrm>
            <a:off x="6792668"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2" name="文本框 7"/>
          <p:cNvSpPr txBox="1"/>
          <p:nvPr userDrawn="1"/>
        </p:nvSpPr>
        <p:spPr>
          <a:xfrm>
            <a:off x="808921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23" name="文本框 4"/>
          <p:cNvSpPr txBox="1"/>
          <p:nvPr userDrawn="1"/>
        </p:nvSpPr>
        <p:spPr>
          <a:xfrm>
            <a:off x="2842906" y="4847573"/>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4" name="文本框 5"/>
          <p:cNvSpPr txBox="1"/>
          <p:nvPr userDrawn="1"/>
        </p:nvSpPr>
        <p:spPr>
          <a:xfrm>
            <a:off x="4080992" y="4847572"/>
            <a:ext cx="1061793" cy="253897"/>
          </a:xfrm>
          <a:prstGeom prst="rect">
            <a:avLst/>
          </a:prstGeom>
          <a:noFill/>
        </p:spPr>
        <p:txBody>
          <a:bodyPr wrap="none" lIns="68562" tIns="34281" rIns="68562" bIns="34281" rtlCol="0">
            <a:spAutoFit/>
          </a:bodyPr>
          <a:lstStyle/>
          <a:p>
            <a:pPr marL="0" algn="ctr" defTabSz="685165"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工作完成情况</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5" name="文本框 7"/>
          <p:cNvSpPr txBox="1"/>
          <p:nvPr userDrawn="1"/>
        </p:nvSpPr>
        <p:spPr>
          <a:xfrm>
            <a:off x="5502275"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6" name="文本框 8"/>
          <p:cNvSpPr txBox="1"/>
          <p:nvPr userDrawn="1"/>
        </p:nvSpPr>
        <p:spPr>
          <a:xfrm>
            <a:off x="6798818"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7" name="文本框 9"/>
          <p:cNvSpPr txBox="1"/>
          <p:nvPr userDrawn="1"/>
        </p:nvSpPr>
        <p:spPr>
          <a:xfrm>
            <a:off x="8095362" y="4847573"/>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8" name="圆角矩形 27"/>
          <p:cNvSpPr/>
          <p:nvPr userDrawn="1"/>
        </p:nvSpPr>
        <p:spPr>
          <a:xfrm>
            <a:off x="4206993" y="4587974"/>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9" name="椭圆 28"/>
          <p:cNvSpPr/>
          <p:nvPr userDrawn="1"/>
        </p:nvSpPr>
        <p:spPr>
          <a:xfrm>
            <a:off x="4544405" y="465547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文本框 7"/>
          <p:cNvSpPr txBox="1"/>
          <p:nvPr userDrawn="1"/>
        </p:nvSpPr>
        <p:spPr>
          <a:xfrm>
            <a:off x="419958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0"/>
          <p:cNvSpPr txBox="1"/>
          <p:nvPr userDrawn="1"/>
        </p:nvSpPr>
        <p:spPr>
          <a:xfrm>
            <a:off x="6792668"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1"/>
          <p:cNvSpPr txBox="1"/>
          <p:nvPr userDrawn="1"/>
        </p:nvSpPr>
        <p:spPr>
          <a:xfrm>
            <a:off x="8089212" y="4829571"/>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圆角矩形 18"/>
          <p:cNvSpPr/>
          <p:nvPr userDrawn="1"/>
        </p:nvSpPr>
        <p:spPr>
          <a:xfrm>
            <a:off x="5516598" y="4569972"/>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0" name="文本框 13"/>
          <p:cNvSpPr txBox="1"/>
          <p:nvPr userDrawn="1"/>
        </p:nvSpPr>
        <p:spPr>
          <a:xfrm>
            <a:off x="2836756" y="4829571"/>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1" name="椭圆 20"/>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22" name="文本框 15"/>
          <p:cNvSpPr txBox="1"/>
          <p:nvPr userDrawn="1"/>
        </p:nvSpPr>
        <p:spPr>
          <a:xfrm>
            <a:off x="5390596" y="4829570"/>
            <a:ext cx="1061793" cy="253897"/>
          </a:xfrm>
          <a:prstGeom prst="rect">
            <a:avLst/>
          </a:prstGeom>
          <a:noFill/>
        </p:spPr>
        <p:txBody>
          <a:bodyPr wrap="none" lIns="68562" tIns="34281" rIns="68562" bIns="34281" rtlCol="0">
            <a:spAutoFit/>
          </a:bodyPr>
          <a:lstStyle/>
          <a:p>
            <a:pPr marL="0" algn="ctr" defTabSz="685165"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项目成果展示</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Tree>
  </p:cSld>
  <p:clrMapOvr>
    <a:masterClrMapping/>
  </p:clrMapOvr>
  <p:transition spd="slow">
    <p:cove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33207"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2" name="椭圆 11"/>
          <p:cNvSpPr/>
          <p:nvPr userDrawn="1"/>
        </p:nvSpPr>
        <p:spPr>
          <a:xfrm>
            <a:off x="4538255"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13" name="椭圆 12"/>
          <p:cNvSpPr/>
          <p:nvPr userDrawn="1"/>
        </p:nvSpPr>
        <p:spPr>
          <a:xfrm>
            <a:off x="5854310"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4" name="椭圆 13"/>
          <p:cNvSpPr/>
          <p:nvPr userDrawn="1"/>
        </p:nvSpPr>
        <p:spPr>
          <a:xfrm>
            <a:off x="7170364"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5" name="椭圆 14"/>
          <p:cNvSpPr/>
          <p:nvPr userDrawn="1"/>
        </p:nvSpPr>
        <p:spPr>
          <a:xfrm>
            <a:off x="8486418"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
        <p:nvSpPr>
          <p:cNvPr id="16" name="文本框 15"/>
          <p:cNvSpPr txBox="1"/>
          <p:nvPr userDrawn="1"/>
        </p:nvSpPr>
        <p:spPr>
          <a:xfrm>
            <a:off x="4235164"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7"/>
          <p:cNvSpPr txBox="1"/>
          <p:nvPr userDrawn="1"/>
        </p:nvSpPr>
        <p:spPr>
          <a:xfrm>
            <a:off x="5531707"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9"/>
          <p:cNvSpPr txBox="1"/>
          <p:nvPr userDrawn="1"/>
        </p:nvSpPr>
        <p:spPr>
          <a:xfrm>
            <a:off x="8124794"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明年工作计划</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9" name="文本框 20"/>
          <p:cNvSpPr txBox="1"/>
          <p:nvPr userDrawn="1"/>
        </p:nvSpPr>
        <p:spPr>
          <a:xfrm>
            <a:off x="2872338" y="4838115"/>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20" name="文本框 21"/>
          <p:cNvSpPr txBox="1"/>
          <p:nvPr userDrawn="1"/>
        </p:nvSpPr>
        <p:spPr>
          <a:xfrm>
            <a:off x="6751306" y="4838114"/>
            <a:ext cx="1061793" cy="253897"/>
          </a:xfrm>
          <a:prstGeom prst="rect">
            <a:avLst/>
          </a:prstGeom>
          <a:noFill/>
        </p:spPr>
        <p:txBody>
          <a:bodyPr wrap="none" lIns="68562" tIns="34281" rIns="68562" bIns="34281" rtlCol="0">
            <a:spAutoFit/>
          </a:bodyPr>
          <a:lstStyle/>
          <a:p>
            <a:pPr algn="ctr"/>
            <a:r>
              <a:rPr lang="zh-CN" altLang="en-US" sz="1200" b="1" kern="1200" dirty="0" smtClean="0">
                <a:solidFill>
                  <a:srgbClr val="0070C0"/>
                </a:solidFill>
                <a:latin typeface="微软雅黑" panose="020B0503020204020204" charset="-122"/>
                <a:ea typeface="微软雅黑" panose="020B0503020204020204" charset="-122"/>
                <a:cs typeface="+mn-cs"/>
              </a:rPr>
              <a:t>工作不足之处</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1" name="圆角矩形 20"/>
          <p:cNvSpPr/>
          <p:nvPr userDrawn="1"/>
        </p:nvSpPr>
        <p:spPr>
          <a:xfrm>
            <a:off x="6868534" y="4578516"/>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latin typeface="微软雅黑" panose="020B0503020204020204" charset="-122"/>
              <a:ea typeface="微软雅黑" panose="020B0503020204020204" charset="-122"/>
            </a:endParaRPr>
          </a:p>
        </p:txBody>
      </p:sp>
      <p:sp>
        <p:nvSpPr>
          <p:cNvPr id="22" name="椭圆 21"/>
          <p:cNvSpPr/>
          <p:nvPr userDrawn="1"/>
        </p:nvSpPr>
        <p:spPr>
          <a:xfrm>
            <a:off x="7205946" y="4646016"/>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cxnSp>
        <p:nvCxnSpPr>
          <p:cNvPr id="5" name="直接连接符 4"/>
          <p:cNvCxnSpPr/>
          <p:nvPr userDrawn="1"/>
        </p:nvCxnSpPr>
        <p:spPr>
          <a:xfrm>
            <a:off x="3303174" y="4704972"/>
            <a:ext cx="523663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直角三角形 5"/>
          <p:cNvSpPr/>
          <p:nvPr userDrawn="1"/>
        </p:nvSpPr>
        <p:spPr>
          <a:xfrm>
            <a:off x="8837362" y="141481"/>
            <a:ext cx="80979" cy="56246"/>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a:ln>
                <a:noFill/>
              </a:ln>
              <a:solidFill>
                <a:srgbClr val="F9F9F9"/>
              </a:solidFill>
              <a:effectLst/>
              <a:uLnTx/>
              <a:uFillTx/>
              <a:latin typeface="微软雅黑" panose="020B0503020204020204" charset="-122"/>
              <a:ea typeface="微软雅黑" panose="020B0503020204020204" charset="-122"/>
            </a:endParaRPr>
          </a:p>
        </p:txBody>
      </p:sp>
      <p:sp>
        <p:nvSpPr>
          <p:cNvPr id="7" name="矩形 6"/>
          <p:cNvSpPr/>
          <p:nvPr userDrawn="1"/>
        </p:nvSpPr>
        <p:spPr>
          <a:xfrm>
            <a:off x="1" y="194184"/>
            <a:ext cx="890856" cy="297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8" name="矩形 7"/>
          <p:cNvSpPr/>
          <p:nvPr userDrawn="1"/>
        </p:nvSpPr>
        <p:spPr>
          <a:xfrm>
            <a:off x="964849" y="194184"/>
            <a:ext cx="8210793" cy="297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9" name="Rectangle 5"/>
          <p:cNvSpPr>
            <a:spLocks noChangeArrowheads="1"/>
          </p:cNvSpPr>
          <p:nvPr userDrawn="1"/>
        </p:nvSpPr>
        <p:spPr bwMode="auto">
          <a:xfrm rot="16200000">
            <a:off x="8346989" y="135858"/>
            <a:ext cx="475590" cy="505158"/>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lIns="68562" tIns="34281" rIns="68562" bIns="34281" anchor="ctr"/>
          <a:lstStyle/>
          <a:p>
            <a:pPr marR="0" lvl="0" indent="0" algn="ctr" fontAlgn="auto">
              <a:lnSpc>
                <a:spcPct val="120000"/>
              </a:lnSpc>
              <a:spcBef>
                <a:spcPts val="0"/>
              </a:spcBef>
              <a:spcAft>
                <a:spcPts val="0"/>
              </a:spcAft>
              <a:buClrTx/>
              <a:buSzTx/>
              <a:buFontTx/>
              <a:buNone/>
            </a:pPr>
            <a:endParaRPr kumimoji="0" lang="zh-CN" altLang="en-US" b="1" i="0" u="none" strike="noStrike" kern="0" cap="none" spc="0" normalizeH="0" baseline="0" dirty="0">
              <a:ln>
                <a:noFill/>
              </a:ln>
              <a:solidFill>
                <a:srgbClr val="F9F9F9"/>
              </a:solidFill>
              <a:effectLst/>
              <a:uLnTx/>
              <a:uFillTx/>
              <a:latin typeface="微软雅黑" panose="020B0503020204020204" charset="-122"/>
              <a:ea typeface="微软雅黑" panose="020B0503020204020204" charset="-122"/>
            </a:endParaRPr>
          </a:p>
        </p:txBody>
      </p:sp>
      <p:sp>
        <p:nvSpPr>
          <p:cNvPr id="10" name="TextBox 15"/>
          <p:cNvSpPr txBox="1"/>
          <p:nvPr userDrawn="1"/>
        </p:nvSpPr>
        <p:spPr>
          <a:xfrm>
            <a:off x="8332205" y="225977"/>
            <a:ext cx="505158" cy="346249"/>
          </a:xfrm>
          <a:prstGeom prst="rect">
            <a:avLst/>
          </a:prstGeom>
          <a:noFill/>
        </p:spPr>
        <p:txBody>
          <a:bodyPr wrap="square" lIns="68562" tIns="34281" rIns="68562" bIns="34281" rtlCol="0">
            <a:spAutoFit/>
          </a:bodyPr>
          <a:lstStyle/>
          <a:p>
            <a:pPr algn="ctr"/>
            <a:fld id="{2EEF1883-7A0E-4F66-9932-E581691AD397}" type="slidenum">
              <a:rPr lang="zh-CN" altLang="en-US" sz="180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rgbClr val="0070C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椭圆 10"/>
          <p:cNvSpPr/>
          <p:nvPr userDrawn="1"/>
        </p:nvSpPr>
        <p:spPr>
          <a:xfrm>
            <a:off x="3195220"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2" name="椭圆 11"/>
          <p:cNvSpPr/>
          <p:nvPr userDrawn="1"/>
        </p:nvSpPr>
        <p:spPr>
          <a:xfrm>
            <a:off x="4538255"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13" name="椭圆 12"/>
          <p:cNvSpPr/>
          <p:nvPr userDrawn="1"/>
        </p:nvSpPr>
        <p:spPr>
          <a:xfrm>
            <a:off x="5854310" y="4626594"/>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4" name="椭圆 13"/>
          <p:cNvSpPr/>
          <p:nvPr userDrawn="1"/>
        </p:nvSpPr>
        <p:spPr>
          <a:xfrm>
            <a:off x="7170364" y="4637472"/>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5" name="椭圆 14"/>
          <p:cNvSpPr/>
          <p:nvPr userDrawn="1"/>
        </p:nvSpPr>
        <p:spPr>
          <a:xfrm>
            <a:off x="8486418" y="4637472"/>
            <a:ext cx="134965" cy="135000"/>
          </a:xfrm>
          <a:prstGeom prst="ellipse">
            <a:avLst/>
          </a:prstGeom>
          <a:solidFill>
            <a:srgbClr val="FF850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
        <p:nvSpPr>
          <p:cNvPr id="16" name="文本框 9"/>
          <p:cNvSpPr txBox="1"/>
          <p:nvPr userDrawn="1"/>
        </p:nvSpPr>
        <p:spPr>
          <a:xfrm>
            <a:off x="4168151"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工作完成情况</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7" name="文本框 10"/>
          <p:cNvSpPr txBox="1"/>
          <p:nvPr userDrawn="1"/>
        </p:nvSpPr>
        <p:spPr>
          <a:xfrm>
            <a:off x="5531707"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项目成果展示</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18" name="文本框 12"/>
          <p:cNvSpPr txBox="1"/>
          <p:nvPr userDrawn="1"/>
        </p:nvSpPr>
        <p:spPr>
          <a:xfrm>
            <a:off x="2872338" y="4838115"/>
            <a:ext cx="907905" cy="223120"/>
          </a:xfrm>
          <a:prstGeom prst="rect">
            <a:avLst/>
          </a:prstGeom>
          <a:noFill/>
        </p:spPr>
        <p:txBody>
          <a:bodyPr wrap="none" lIns="68562" tIns="34281" rIns="68562" bIns="34281" rtlCol="0">
            <a:spAutoFit/>
          </a:bodyPr>
          <a:lstStyle/>
          <a:p>
            <a:pPr algn="ctr"/>
            <a:r>
              <a:rPr lang="zh-CN" altLang="en-US" sz="1000" kern="1200" dirty="0" smtClean="0">
                <a:solidFill>
                  <a:schemeClr val="bg1">
                    <a:lumMod val="50000"/>
                  </a:schemeClr>
                </a:solidFill>
                <a:latin typeface="微软雅黑" panose="020B0503020204020204" charset="-122"/>
                <a:ea typeface="微软雅黑" panose="020B0503020204020204" charset="-122"/>
                <a:cs typeface="+mn-cs"/>
              </a:rPr>
              <a:t>年度工作概述</a:t>
            </a:r>
            <a:endParaRPr lang="zh-CN" altLang="en-US" sz="1000" kern="1200" dirty="0" smtClean="0">
              <a:solidFill>
                <a:schemeClr val="bg1">
                  <a:lumMod val="50000"/>
                </a:schemeClr>
              </a:solidFill>
              <a:latin typeface="微软雅黑" panose="020B0503020204020204" charset="-122"/>
              <a:ea typeface="微软雅黑" panose="020B0503020204020204" charset="-122"/>
              <a:cs typeface="+mn-cs"/>
            </a:endParaRPr>
          </a:p>
        </p:txBody>
      </p:sp>
      <p:sp>
        <p:nvSpPr>
          <p:cNvPr id="19" name="文本框 16"/>
          <p:cNvSpPr txBox="1"/>
          <p:nvPr userDrawn="1"/>
        </p:nvSpPr>
        <p:spPr>
          <a:xfrm>
            <a:off x="8047849" y="4838114"/>
            <a:ext cx="1061793" cy="253897"/>
          </a:xfrm>
          <a:prstGeom prst="rect">
            <a:avLst/>
          </a:prstGeom>
          <a:noFill/>
        </p:spPr>
        <p:txBody>
          <a:bodyPr wrap="none" lIns="68562" tIns="34281" rIns="68562" bIns="34281" rtlCol="0">
            <a:spAutoFit/>
          </a:bodyPr>
          <a:lstStyle/>
          <a:p>
            <a:pPr marL="0" algn="ctr" defTabSz="685165" rtl="0" eaLnBrk="1" latinLnBrk="0" hangingPunct="1"/>
            <a:r>
              <a:rPr lang="zh-CN" altLang="en-US" sz="1200" b="1" kern="1200" dirty="0" smtClean="0">
                <a:solidFill>
                  <a:srgbClr val="0070C0"/>
                </a:solidFill>
                <a:latin typeface="微软雅黑" panose="020B0503020204020204" charset="-122"/>
                <a:ea typeface="微软雅黑" panose="020B0503020204020204" charset="-122"/>
                <a:cs typeface="+mn-cs"/>
              </a:rPr>
              <a:t>明年工作计划</a:t>
            </a:r>
            <a:endParaRPr lang="zh-CN" altLang="en-US" sz="1200" b="1" kern="1200" dirty="0" smtClean="0">
              <a:solidFill>
                <a:srgbClr val="0070C0"/>
              </a:solidFill>
              <a:latin typeface="微软雅黑" panose="020B0503020204020204" charset="-122"/>
              <a:ea typeface="微软雅黑" panose="020B0503020204020204" charset="-122"/>
              <a:cs typeface="+mn-cs"/>
            </a:endParaRPr>
          </a:p>
        </p:txBody>
      </p:sp>
      <p:sp>
        <p:nvSpPr>
          <p:cNvPr id="20" name="文本框 17"/>
          <p:cNvSpPr txBox="1"/>
          <p:nvPr userDrawn="1"/>
        </p:nvSpPr>
        <p:spPr>
          <a:xfrm>
            <a:off x="6828250" y="4838115"/>
            <a:ext cx="907905" cy="223120"/>
          </a:xfrm>
          <a:prstGeom prst="rect">
            <a:avLst/>
          </a:prstGeom>
          <a:noFill/>
        </p:spPr>
        <p:txBody>
          <a:bodyPr wrap="none" lIns="68562" tIns="34281" rIns="68562" bIns="34281" rtlCol="0">
            <a:spAutoFit/>
          </a:bodyPr>
          <a:lstStyle/>
          <a:p>
            <a:pPr algn="ctr"/>
            <a:r>
              <a:rPr lang="zh-CN" altLang="en-US" sz="1000" dirty="0" smtClean="0">
                <a:solidFill>
                  <a:schemeClr val="bg1">
                    <a:lumMod val="50000"/>
                  </a:schemeClr>
                </a:solidFill>
                <a:latin typeface="微软雅黑" panose="020B0503020204020204" charset="-122"/>
                <a:ea typeface="微软雅黑" panose="020B0503020204020204" charset="-122"/>
              </a:rPr>
              <a:t>工作不足之处</a:t>
            </a:r>
            <a:endParaRPr lang="zh-CN" altLang="en-US" sz="1000" dirty="0" smtClean="0">
              <a:solidFill>
                <a:schemeClr val="bg1">
                  <a:lumMod val="50000"/>
                </a:schemeClr>
              </a:solidFill>
              <a:latin typeface="微软雅黑" panose="020B0503020204020204" charset="-122"/>
              <a:ea typeface="微软雅黑" panose="020B0503020204020204" charset="-122"/>
            </a:endParaRPr>
          </a:p>
        </p:txBody>
      </p:sp>
      <p:sp>
        <p:nvSpPr>
          <p:cNvPr id="21" name="圆角矩形 20"/>
          <p:cNvSpPr/>
          <p:nvPr userDrawn="1"/>
        </p:nvSpPr>
        <p:spPr>
          <a:xfrm>
            <a:off x="8184588" y="4578516"/>
            <a:ext cx="809789" cy="270000"/>
          </a:xfrm>
          <a:prstGeom prst="roundRect">
            <a:avLst>
              <a:gd name="adj" fmla="val 5329"/>
            </a:avLst>
          </a:prstGeom>
          <a:gradFill>
            <a:gsLst>
              <a:gs pos="0">
                <a:srgbClr val="939292"/>
              </a:gs>
              <a:gs pos="80000">
                <a:srgbClr val="A6A6A7"/>
              </a:gs>
              <a:gs pos="100000">
                <a:srgbClr val="B6B0B2"/>
              </a:gs>
            </a:gsLst>
          </a:gradFill>
          <a:ln>
            <a:noFill/>
          </a:ln>
        </p:spPr>
        <p:style>
          <a:lnRef idx="1">
            <a:schemeClr val="accent3"/>
          </a:lnRef>
          <a:fillRef idx="3">
            <a:schemeClr val="accent3"/>
          </a:fillRef>
          <a:effectRef idx="2">
            <a:schemeClr val="accent3"/>
          </a:effectRef>
          <a:fontRef idx="minor">
            <a:schemeClr val="lt1"/>
          </a:fontRef>
        </p:style>
        <p:txBody>
          <a:bodyPr lIns="68562" tIns="34281" rIns="68562" bIns="34281" rtlCol="0" anchor="ctr"/>
          <a:lstStyle/>
          <a:p>
            <a:pPr algn="ctr"/>
            <a:endParaRPr lang="zh-CN" altLang="en-US"/>
          </a:p>
        </p:txBody>
      </p:sp>
      <p:sp>
        <p:nvSpPr>
          <p:cNvPr id="22" name="椭圆 21"/>
          <p:cNvSpPr/>
          <p:nvPr userDrawn="1"/>
        </p:nvSpPr>
        <p:spPr>
          <a:xfrm>
            <a:off x="8522000" y="4646016"/>
            <a:ext cx="134965" cy="135000"/>
          </a:xfrm>
          <a:prstGeom prst="ellipse">
            <a:avLst/>
          </a:prstGeom>
          <a:solidFill>
            <a:srgbClr val="0070C0"/>
          </a:solidFill>
          <a:ln w="57150">
            <a:solidFill>
              <a:srgbClr val="EAE0DE"/>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lvl="0" algn="ctr"/>
            <a:endParaRPr lang="zh-CN" altLang="en-US"/>
          </a:p>
        </p:txBody>
      </p:sp>
    </p:spTree>
  </p:cSld>
  <p:clrMapOvr>
    <a:masterClrMapping/>
  </p:clrMapOvr>
  <p:transition spd="slow">
    <p:cove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cove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slideLayout" Target="../slideLayouts/slideLayout1.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18135" y="338455"/>
            <a:ext cx="1789430" cy="431800"/>
            <a:chOff x="318407" y="338762"/>
            <a:chExt cx="1395386" cy="432048"/>
          </a:xfrm>
        </p:grpSpPr>
        <p:sp>
          <p:nvSpPr>
            <p:cNvPr id="31" name="五边形 30"/>
            <p:cNvSpPr/>
            <p:nvPr/>
          </p:nvSpPr>
          <p:spPr>
            <a:xfrm>
              <a:off x="318407" y="338762"/>
              <a:ext cx="1395386" cy="432048"/>
            </a:xfrm>
            <a:prstGeom prst="homePlate">
              <a:avLst/>
            </a:prstGeom>
            <a:noFill/>
            <a:ln w="50800">
              <a:solidFill>
                <a:schemeClr val="bg1"/>
              </a:solidFill>
            </a:ln>
            <a:effectLst>
              <a:outerShdw blurRad="50800" dist="38100" dir="2700000" algn="tl" rotWithShape="0">
                <a:prstClr val="black">
                  <a:alpha val="40000"/>
                </a:prstClr>
              </a:outerShdw>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2" name="TextBox 31"/>
            <p:cNvSpPr txBox="1"/>
            <p:nvPr/>
          </p:nvSpPr>
          <p:spPr>
            <a:xfrm>
              <a:off x="336837" y="438048"/>
              <a:ext cx="1174240" cy="277019"/>
            </a:xfrm>
            <a:prstGeom prst="rect">
              <a:avLst/>
            </a:prstGeom>
            <a:noFill/>
          </p:spPr>
          <p:txBody>
            <a:bodyPr wrap="square" lIns="0" tIns="0" rIns="0" bIns="0" rtlCol="0">
              <a:spAutoFit/>
            </a:bodyPr>
            <a:lstStyle/>
            <a:p>
              <a:pPr algn="ctr"/>
              <a:r>
                <a:rPr lang="zh-CN" altLang="en-US" b="1" dirty="0" smtClean="0">
                  <a:solidFill>
                    <a:srgbClr val="0070C0"/>
                  </a:solidFill>
                  <a:latin typeface="微软雅黑" panose="020B0503020204020204" charset="-122"/>
                  <a:ea typeface="微软雅黑" panose="020B0503020204020204" charset="-122"/>
                </a:rPr>
                <a:t>南京医院协会</a:t>
              </a:r>
              <a:endParaRPr lang="zh-CN" altLang="en-US" b="1" dirty="0" smtClean="0">
                <a:solidFill>
                  <a:srgbClr val="0070C0"/>
                </a:solidFill>
                <a:latin typeface="微软雅黑" panose="020B0503020204020204" charset="-122"/>
                <a:ea typeface="微软雅黑" panose="020B0503020204020204" charset="-122"/>
              </a:endParaRPr>
            </a:p>
          </p:txBody>
        </p:sp>
      </p:grpSp>
      <p:sp>
        <p:nvSpPr>
          <p:cNvPr id="33" name="椭圆 32"/>
          <p:cNvSpPr/>
          <p:nvPr/>
        </p:nvSpPr>
        <p:spPr>
          <a:xfrm>
            <a:off x="5992510" y="198571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4" name="椭圆 33"/>
          <p:cNvSpPr/>
          <p:nvPr/>
        </p:nvSpPr>
        <p:spPr>
          <a:xfrm>
            <a:off x="1547664" y="2339079"/>
            <a:ext cx="476273" cy="476273"/>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5" name="椭圆 34"/>
          <p:cNvSpPr/>
          <p:nvPr/>
        </p:nvSpPr>
        <p:spPr>
          <a:xfrm>
            <a:off x="7404269" y="915566"/>
            <a:ext cx="232095" cy="232095"/>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nvGrpSpPr>
          <p:cNvPr id="36" name="组合 35"/>
          <p:cNvGrpSpPr/>
          <p:nvPr/>
        </p:nvGrpSpPr>
        <p:grpSpPr>
          <a:xfrm>
            <a:off x="2972223" y="2180279"/>
            <a:ext cx="354431" cy="354431"/>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grpSp>
        <p:nvGrpSpPr>
          <p:cNvPr id="39" name="组合 38"/>
          <p:cNvGrpSpPr/>
          <p:nvPr/>
        </p:nvGrpSpPr>
        <p:grpSpPr>
          <a:xfrm>
            <a:off x="3545016" y="2326946"/>
            <a:ext cx="217043" cy="217043"/>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sp>
          <p:nvSpPr>
            <p:cNvPr id="41" name="椭圆 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a typeface="微软雅黑" panose="020B0503020204020204" charset="-122"/>
              </a:endParaRPr>
            </a:p>
          </p:txBody>
        </p:sp>
      </p:grpSp>
      <p:sp>
        <p:nvSpPr>
          <p:cNvPr id="58" name="TextBox 57"/>
          <p:cNvSpPr txBox="1"/>
          <p:nvPr/>
        </p:nvSpPr>
        <p:spPr>
          <a:xfrm>
            <a:off x="1136650" y="1313815"/>
            <a:ext cx="6698615" cy="2922905"/>
          </a:xfrm>
          <a:prstGeom prst="rect">
            <a:avLst/>
          </a:prstGeom>
          <a:noFill/>
        </p:spPr>
        <p:txBody>
          <a:bodyPr wrap="square" rtlCol="0">
            <a:spAutoFit/>
          </a:bodyPr>
          <a:lstStyle/>
          <a:p>
            <a:pPr algn="ctr" fontAlgn="auto">
              <a:lnSpc>
                <a:spcPct val="200000"/>
              </a:lnSpc>
            </a:pPr>
            <a:r>
              <a:rPr lang="zh-CN" altLang="en-US" sz="3200" b="1" dirty="0" smtClean="0">
                <a:solidFill>
                  <a:srgbClr val="0070C0"/>
                </a:solidFill>
                <a:latin typeface="微软雅黑" panose="020B0503020204020204" charset="-122"/>
                <a:ea typeface="微软雅黑" panose="020B0503020204020204" charset="-122"/>
                <a:sym typeface="+mn-ea"/>
              </a:rPr>
              <a:t>创建社区医院</a:t>
            </a:r>
            <a:br>
              <a:rPr lang="zh-CN" altLang="en-US" sz="3200" b="1" dirty="0" smtClean="0">
                <a:solidFill>
                  <a:srgbClr val="0070C0"/>
                </a:solidFill>
                <a:latin typeface="微软雅黑" panose="020B0503020204020204" charset="-122"/>
                <a:ea typeface="微软雅黑" panose="020B0503020204020204" charset="-122"/>
                <a:sym typeface="+mn-ea"/>
              </a:rPr>
            </a:br>
            <a:r>
              <a:rPr lang="zh-CN" altLang="en-US" sz="3200" b="1" dirty="0" smtClean="0">
                <a:solidFill>
                  <a:srgbClr val="0070C0"/>
                </a:solidFill>
                <a:latin typeface="微软雅黑" panose="020B0503020204020204" charset="-122"/>
                <a:ea typeface="微软雅黑" panose="020B0503020204020204" charset="-122"/>
                <a:sym typeface="+mn-ea"/>
              </a:rPr>
              <a:t>基础设施、运行保障管理及其管理</a:t>
            </a:r>
            <a:endParaRPr lang="zh-CN" altLang="en-US" sz="3200" b="1" dirty="0" smtClean="0">
              <a:solidFill>
                <a:srgbClr val="0070C0"/>
              </a:solidFill>
              <a:latin typeface="微软雅黑" panose="020B0503020204020204" charset="-122"/>
              <a:ea typeface="微软雅黑" panose="020B0503020204020204" charset="-122"/>
              <a:sym typeface="+mn-ea"/>
            </a:endParaRPr>
          </a:p>
          <a:p>
            <a:pPr algn="ctr" fontAlgn="auto">
              <a:lnSpc>
                <a:spcPct val="200000"/>
              </a:lnSpc>
            </a:pPr>
            <a:r>
              <a:rPr lang="zh-CN" altLang="en-US" sz="2800" dirty="0" smtClean="0">
                <a:solidFill>
                  <a:srgbClr val="0070C0"/>
                </a:solidFill>
                <a:latin typeface="微软雅黑" panose="020B0503020204020204" charset="-122"/>
                <a:ea typeface="微软雅黑" panose="020B0503020204020204" charset="-122"/>
                <a:sym typeface="+mn-ea"/>
              </a:rPr>
              <a:t>—做好创建社区医院自评工作</a:t>
            </a:r>
            <a:endParaRPr lang="zh-CN" altLang="en-US" sz="2800" dirty="0" smtClean="0">
              <a:solidFill>
                <a:srgbClr val="0070C0"/>
              </a:solidFill>
              <a:latin typeface="微软雅黑" panose="020B0503020204020204" charset="-122"/>
              <a:ea typeface="微软雅黑" panose="020B0503020204020204" charset="-122"/>
              <a:sym typeface="+mn-ea"/>
            </a:endParaRPr>
          </a:p>
        </p:txBody>
      </p:sp>
      <p:sp>
        <p:nvSpPr>
          <p:cNvPr id="2" name="文本框 1"/>
          <p:cNvSpPr txBox="1"/>
          <p:nvPr/>
        </p:nvSpPr>
        <p:spPr>
          <a:xfrm>
            <a:off x="3245485" y="4402455"/>
            <a:ext cx="3021965" cy="460375"/>
          </a:xfrm>
          <a:prstGeom prst="rect">
            <a:avLst/>
          </a:prstGeom>
          <a:noFill/>
        </p:spPr>
        <p:txBody>
          <a:bodyPr wrap="square" rtlCol="0">
            <a:spAutoFit/>
          </a:bodyPr>
          <a:p>
            <a:pPr algn="ctr"/>
            <a:r>
              <a:rPr lang="zh-CN" altLang="en-US" sz="2400" b="1"/>
              <a:t>李玉海</a:t>
            </a:r>
            <a:endParaRPr lang="zh-CN" altLang="en-US" sz="2400" b="1"/>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9"/>
                                        </p:tgtEl>
                                        <p:attrNameLst>
                                          <p:attrName>style.visibility</p:attrName>
                                        </p:attrNameLst>
                                      </p:cBhvr>
                                      <p:to>
                                        <p:strVal val="visible"/>
                                      </p:to>
                                    </p:set>
                                    <p:anim calcmode="lin" valueType="num">
                                      <p:cBhvr>
                                        <p:cTn id="9" dur="1500" fill="hold"/>
                                        <p:tgtEl>
                                          <p:spTgt spid="39"/>
                                        </p:tgtEl>
                                        <p:attrNameLst>
                                          <p:attrName>ppt_w</p:attrName>
                                        </p:attrNameLst>
                                      </p:cBhvr>
                                      <p:tavLst>
                                        <p:tav tm="0">
                                          <p:val>
                                            <p:fltVal val="0"/>
                                          </p:val>
                                        </p:tav>
                                        <p:tav tm="100000">
                                          <p:val>
                                            <p:strVal val="#ppt_w"/>
                                          </p:val>
                                        </p:tav>
                                      </p:tavLst>
                                    </p:anim>
                                    <p:anim calcmode="lin" valueType="num">
                                      <p:cBhvr>
                                        <p:cTn id="10" dur="1500" fill="hold"/>
                                        <p:tgtEl>
                                          <p:spTgt spid="39"/>
                                        </p:tgtEl>
                                        <p:attrNameLst>
                                          <p:attrName>ppt_h</p:attrName>
                                        </p:attrNameLst>
                                      </p:cBhvr>
                                      <p:tavLst>
                                        <p:tav tm="0">
                                          <p:val>
                                            <p:fltVal val="0"/>
                                          </p:val>
                                        </p:tav>
                                        <p:tav tm="100000">
                                          <p:val>
                                            <p:strVal val="#ppt_h"/>
                                          </p:val>
                                        </p:tav>
                                      </p:tavLst>
                                    </p:anim>
                                    <p:animEffect transition="in" filter="fade">
                                      <p:cBhvr>
                                        <p:cTn id="11" dur="1500"/>
                                        <p:tgtEl>
                                          <p:spTgt spid="39"/>
                                        </p:tgtEl>
                                      </p:cBhvr>
                                    </p:animEffect>
                                  </p:childTnLst>
                                </p:cTn>
                              </p:par>
                              <p:par>
                                <p:cTn id="12" presetID="64" presetClass="path" presetSubtype="0" fill="hold" nodeType="withEffect">
                                  <p:stCondLst>
                                    <p:cond delay="400"/>
                                  </p:stCondLst>
                                  <p:childTnLst>
                                    <p:animMotion origin="layout" path="M 0.00087 -0.00679 L -0.58542 -0.34105 " pathEditMode="relative" rAng="0" ptsTypes="AA">
                                      <p:cBhvr>
                                        <p:cTn id="13" dur="1500" spd="-100000" fill="hold"/>
                                        <p:tgtEl>
                                          <p:spTgt spid="39"/>
                                        </p:tgtEl>
                                        <p:attrNameLst>
                                          <p:attrName>ppt_x</p:attrName>
                                          <p:attrName>ppt_y</p:attrName>
                                        </p:attrNameLst>
                                      </p:cBhvr>
                                      <p:rCtr x="-29323" y="-16728"/>
                                    </p:animMotion>
                                  </p:childTnLst>
                                </p:cTn>
                              </p:par>
                              <p:par>
                                <p:cTn id="14" presetID="1" presetClass="entr" presetSubtype="0" fill="hold" grpId="0" nodeType="withEffect">
                                  <p:stCondLst>
                                    <p:cond delay="700"/>
                                  </p:stCondLst>
                                  <p:childTnLst>
                                    <p:set>
                                      <p:cBhvr>
                                        <p:cTn id="15" dur="1" fill="hold">
                                          <p:stCondLst>
                                            <p:cond delay="0"/>
                                          </p:stCondLst>
                                        </p:cTn>
                                        <p:tgtEl>
                                          <p:spTgt spid="35"/>
                                        </p:tgtEl>
                                        <p:attrNameLst>
                                          <p:attrName>style.visibility</p:attrName>
                                        </p:attrNameLst>
                                      </p:cBhvr>
                                      <p:to>
                                        <p:strVal val="visible"/>
                                      </p:to>
                                    </p:set>
                                  </p:childTnLst>
                                </p:cTn>
                              </p:par>
                              <p:par>
                                <p:cTn id="16" presetID="53" presetClass="entr" presetSubtype="16" fill="hold" grpId="1" nodeType="withEffect">
                                  <p:stCondLst>
                                    <p:cond delay="700"/>
                                  </p:stCondLst>
                                  <p:childTnLst>
                                    <p:set>
                                      <p:cBhvr>
                                        <p:cTn id="17" dur="1" fill="hold">
                                          <p:stCondLst>
                                            <p:cond delay="0"/>
                                          </p:stCondLst>
                                        </p:cTn>
                                        <p:tgtEl>
                                          <p:spTgt spid="35"/>
                                        </p:tgtEl>
                                        <p:attrNameLst>
                                          <p:attrName>style.visibility</p:attrName>
                                        </p:attrNameLst>
                                      </p:cBhvr>
                                      <p:to>
                                        <p:strVal val="visible"/>
                                      </p:to>
                                    </p:set>
                                    <p:anim calcmode="lin" valueType="num">
                                      <p:cBhvr>
                                        <p:cTn id="18" dur="1000" fill="hold"/>
                                        <p:tgtEl>
                                          <p:spTgt spid="35"/>
                                        </p:tgtEl>
                                        <p:attrNameLst>
                                          <p:attrName>ppt_w</p:attrName>
                                        </p:attrNameLst>
                                      </p:cBhvr>
                                      <p:tavLst>
                                        <p:tav tm="0">
                                          <p:val>
                                            <p:fltVal val="0"/>
                                          </p:val>
                                        </p:tav>
                                        <p:tav tm="100000">
                                          <p:val>
                                            <p:strVal val="#ppt_w"/>
                                          </p:val>
                                        </p:tav>
                                      </p:tavLst>
                                    </p:anim>
                                    <p:anim calcmode="lin" valueType="num">
                                      <p:cBhvr>
                                        <p:cTn id="19" dur="1000" fill="hold"/>
                                        <p:tgtEl>
                                          <p:spTgt spid="35"/>
                                        </p:tgtEl>
                                        <p:attrNameLst>
                                          <p:attrName>ppt_h</p:attrName>
                                        </p:attrNameLst>
                                      </p:cBhvr>
                                      <p:tavLst>
                                        <p:tav tm="0">
                                          <p:val>
                                            <p:fltVal val="0"/>
                                          </p:val>
                                        </p:tav>
                                        <p:tav tm="100000">
                                          <p:val>
                                            <p:strVal val="#ppt_h"/>
                                          </p:val>
                                        </p:tav>
                                      </p:tavLst>
                                    </p:anim>
                                    <p:animEffect transition="in" filter="fade">
                                      <p:cBhvr>
                                        <p:cTn id="20" dur="1000"/>
                                        <p:tgtEl>
                                          <p:spTgt spid="35"/>
                                        </p:tgtEl>
                                      </p:cBhvr>
                                    </p:animEffect>
                                  </p:childTnLst>
                                </p:cTn>
                              </p:par>
                              <p:par>
                                <p:cTn id="21" presetID="64" presetClass="path" presetSubtype="0" fill="hold" grpId="2" nodeType="withEffect">
                                  <p:stCondLst>
                                    <p:cond delay="700"/>
                                  </p:stCondLst>
                                  <p:childTnLst>
                                    <p:animMotion origin="layout" path="M 8.33333E-7 -2.84656E-6 L -0.8033 -0.22044 " pathEditMode="relative" rAng="0" ptsTypes="AA">
                                      <p:cBhvr>
                                        <p:cTn id="22" dur="1000" spd="-100000" fill="hold"/>
                                        <p:tgtEl>
                                          <p:spTgt spid="35"/>
                                        </p:tgtEl>
                                        <p:attrNameLst>
                                          <p:attrName>ppt_x</p:attrName>
                                          <p:attrName>ppt_y</p:attrName>
                                        </p:attrNameLst>
                                      </p:cBhvr>
                                      <p:rCtr x="-40174" y="-11022"/>
                                    </p:animMotion>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53" presetClass="entr" presetSubtype="16"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1100" fill="hold"/>
                                        <p:tgtEl>
                                          <p:spTgt spid="36"/>
                                        </p:tgtEl>
                                        <p:attrNameLst>
                                          <p:attrName>ppt_w</p:attrName>
                                        </p:attrNameLst>
                                      </p:cBhvr>
                                      <p:tavLst>
                                        <p:tav tm="0">
                                          <p:val>
                                            <p:fltVal val="0"/>
                                          </p:val>
                                        </p:tav>
                                        <p:tav tm="100000">
                                          <p:val>
                                            <p:strVal val="#ppt_w"/>
                                          </p:val>
                                        </p:tav>
                                      </p:tavLst>
                                    </p:anim>
                                    <p:anim calcmode="lin" valueType="num">
                                      <p:cBhvr>
                                        <p:cTn id="28" dur="1100" fill="hold"/>
                                        <p:tgtEl>
                                          <p:spTgt spid="36"/>
                                        </p:tgtEl>
                                        <p:attrNameLst>
                                          <p:attrName>ppt_h</p:attrName>
                                        </p:attrNameLst>
                                      </p:cBhvr>
                                      <p:tavLst>
                                        <p:tav tm="0">
                                          <p:val>
                                            <p:fltVal val="0"/>
                                          </p:val>
                                        </p:tav>
                                        <p:tav tm="100000">
                                          <p:val>
                                            <p:strVal val="#ppt_h"/>
                                          </p:val>
                                        </p:tav>
                                      </p:tavLst>
                                    </p:anim>
                                    <p:animEffect transition="in" filter="fade">
                                      <p:cBhvr>
                                        <p:cTn id="29" dur="1100"/>
                                        <p:tgtEl>
                                          <p:spTgt spid="36"/>
                                        </p:tgtEl>
                                      </p:cBhvr>
                                    </p:animEffect>
                                  </p:childTnLst>
                                </p:cTn>
                              </p:par>
                              <p:par>
                                <p:cTn id="30" presetID="64" presetClass="path" presetSubtype="0" fill="hold" nodeType="withEffect">
                                  <p:stCondLst>
                                    <p:cond delay="0"/>
                                  </p:stCondLst>
                                  <p:childTnLst>
                                    <p:animMotion origin="layout" path="M 0.00087 -0.00679 L -0.58542 -0.34105 " pathEditMode="relative" rAng="0" ptsTypes="AA">
                                      <p:cBhvr>
                                        <p:cTn id="31" dur="1100" spd="-100000" fill="hold"/>
                                        <p:tgtEl>
                                          <p:spTgt spid="36"/>
                                        </p:tgtEl>
                                        <p:attrNameLst>
                                          <p:attrName>ppt_x</p:attrName>
                                          <p:attrName>ppt_y</p:attrName>
                                        </p:attrNameLst>
                                      </p:cBhvr>
                                      <p:rCtr x="-29323" y="-16728"/>
                                    </p:animMotion>
                                  </p:childTnLst>
                                </p:cTn>
                              </p:par>
                              <p:par>
                                <p:cTn id="32" presetID="1"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childTnLst>
                                </p:cTn>
                              </p:par>
                              <p:par>
                                <p:cTn id="34" presetID="53" presetClass="entr" presetSubtype="16" fill="hold" grpId="1" nodeType="withEffect">
                                  <p:stCondLst>
                                    <p:cond delay="50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par>
                                <p:cTn id="39" presetID="64" presetClass="path" presetSubtype="0" fill="hold" grpId="2" nodeType="withEffect">
                                  <p:stCondLst>
                                    <p:cond delay="500"/>
                                  </p:stCondLst>
                                  <p:childTnLst>
                                    <p:animMotion origin="layout" path="M 8.33333E-7 -2.84656E-6 L -0.8033 -0.22044 " pathEditMode="relative" rAng="0" ptsTypes="AA">
                                      <p:cBhvr>
                                        <p:cTn id="40" dur="500" spd="-100000" fill="hold"/>
                                        <p:tgtEl>
                                          <p:spTgt spid="33"/>
                                        </p:tgtEl>
                                        <p:attrNameLst>
                                          <p:attrName>ppt_x</p:attrName>
                                          <p:attrName>ppt_y</p:attrName>
                                        </p:attrNameLst>
                                      </p:cBhvr>
                                      <p:rCtr x="-40174" y="-11022"/>
                                    </p:animMotion>
                                  </p:childTnLst>
                                </p:cTn>
                              </p:par>
                              <p:par>
                                <p:cTn id="41" presetID="1" presetClass="entr" presetSubtype="0" fill="hold" grpId="0" nodeType="withEffect">
                                  <p:stCondLst>
                                    <p:cond delay="700"/>
                                  </p:stCondLst>
                                  <p:childTnLst>
                                    <p:set>
                                      <p:cBhvr>
                                        <p:cTn id="42" dur="1" fill="hold">
                                          <p:stCondLst>
                                            <p:cond delay="0"/>
                                          </p:stCondLst>
                                        </p:cTn>
                                        <p:tgtEl>
                                          <p:spTgt spid="34"/>
                                        </p:tgtEl>
                                        <p:attrNameLst>
                                          <p:attrName>style.visibility</p:attrName>
                                        </p:attrNameLst>
                                      </p:cBhvr>
                                      <p:to>
                                        <p:strVal val="visible"/>
                                      </p:to>
                                    </p:set>
                                  </p:childTnLst>
                                </p:cTn>
                              </p:par>
                              <p:par>
                                <p:cTn id="43" presetID="53" presetClass="entr" presetSubtype="16" fill="hold" grpId="1" nodeType="withEffect">
                                  <p:stCondLst>
                                    <p:cond delay="70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ppt_w</p:attrName>
                                        </p:attrNameLst>
                                      </p:cBhvr>
                                      <p:tavLst>
                                        <p:tav tm="0">
                                          <p:val>
                                            <p:fltVal val="0"/>
                                          </p:val>
                                        </p:tav>
                                        <p:tav tm="100000">
                                          <p:val>
                                            <p:strVal val="#ppt_w"/>
                                          </p:val>
                                        </p:tav>
                                      </p:tavLst>
                                    </p:anim>
                                    <p:anim calcmode="lin" valueType="num">
                                      <p:cBhvr>
                                        <p:cTn id="46" dur="1000" fill="hold"/>
                                        <p:tgtEl>
                                          <p:spTgt spid="34"/>
                                        </p:tgtEl>
                                        <p:attrNameLst>
                                          <p:attrName>ppt_h</p:attrName>
                                        </p:attrNameLst>
                                      </p:cBhvr>
                                      <p:tavLst>
                                        <p:tav tm="0">
                                          <p:val>
                                            <p:fltVal val="0"/>
                                          </p:val>
                                        </p:tav>
                                        <p:tav tm="100000">
                                          <p:val>
                                            <p:strVal val="#ppt_h"/>
                                          </p:val>
                                        </p:tav>
                                      </p:tavLst>
                                    </p:anim>
                                    <p:animEffect transition="in" filter="fade">
                                      <p:cBhvr>
                                        <p:cTn id="47" dur="1000"/>
                                        <p:tgtEl>
                                          <p:spTgt spid="34"/>
                                        </p:tgtEl>
                                      </p:cBhvr>
                                    </p:animEffect>
                                  </p:childTnLst>
                                </p:cTn>
                              </p:par>
                              <p:par>
                                <p:cTn id="48" presetID="64" presetClass="path" presetSubtype="0" fill="hold" grpId="2" nodeType="withEffect">
                                  <p:stCondLst>
                                    <p:cond delay="700"/>
                                  </p:stCondLst>
                                  <p:childTnLst>
                                    <p:animMotion origin="layout" path="M -3.05556E-6 -2.63662E-6 L -0.79843 -0.88885 " pathEditMode="relative" rAng="0" ptsTypes="AA">
                                      <p:cBhvr>
                                        <p:cTn id="49" dur="1000" spd="-100000" fill="hold"/>
                                        <p:tgtEl>
                                          <p:spTgt spid="34"/>
                                        </p:tgtEl>
                                        <p:attrNameLst>
                                          <p:attrName>ppt_x</p:attrName>
                                          <p:attrName>ppt_y</p:attrName>
                                        </p:attrNameLst>
                                      </p:cBhvr>
                                      <p:rCtr x="-39913" y="-44458"/>
                                    </p:animMotion>
                                  </p:childTnLst>
                                </p:cTn>
                              </p:par>
                            </p:childTnLst>
                          </p:cTn>
                        </p:par>
                        <p:par>
                          <p:cTn id="50" fill="hold">
                            <p:stCondLst>
                              <p:cond delay="0"/>
                            </p:stCondLst>
                            <p:childTnLst>
                              <p:par>
                                <p:cTn id="51" presetID="22" presetClass="entr" presetSubtype="8"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left)">
                                      <p:cBhvr>
                                        <p:cTn id="53" dur="500"/>
                                        <p:tgtEl>
                                          <p:spTgt spid="58"/>
                                        </p:tgtEl>
                                      </p:cBhvr>
                                    </p:animEffect>
                                  </p:childTnLst>
                                </p:cTn>
                              </p:par>
                            </p:childTnLst>
                          </p:cTn>
                        </p:par>
                        <p:par>
                          <p:cTn id="54" fill="hold">
                            <p:stCondLst>
                              <p:cond delay="500"/>
                            </p:stCondLst>
                            <p:childTnLst>
                              <p:par>
                                <p:cTn id="55" presetID="2" presetClass="entr" presetSubtype="8"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0-#ppt_w/2"/>
                                          </p:val>
                                        </p:tav>
                                        <p:tav tm="100000">
                                          <p:val>
                                            <p:strVal val="#ppt_x"/>
                                          </p:val>
                                        </p:tav>
                                      </p:tavLst>
                                    </p:anim>
                                    <p:anim calcmode="lin" valueType="num">
                                      <p:cBhvr additive="base">
                                        <p:cTn id="5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7" presetClass="entr" presetSubtype="4"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0" fill="hold"/>
                                        <p:tgtEl>
                                          <p:spTgt spid="2"/>
                                        </p:tgtEl>
                                        <p:attrNameLst>
                                          <p:attrName>ppt_x</p:attrName>
                                        </p:attrNameLst>
                                      </p:cBhvr>
                                      <p:tavLst>
                                        <p:tav tm="0">
                                          <p:val>
                                            <p:strVal val="#ppt_x"/>
                                          </p:val>
                                        </p:tav>
                                        <p:tav tm="100000">
                                          <p:val>
                                            <p:strVal val="#ppt_x"/>
                                          </p:val>
                                        </p:tav>
                                      </p:tavLst>
                                    </p:anim>
                                    <p:anim calcmode="lin" valueType="num">
                                      <p:cBhvr additive="base">
                                        <p:cTn id="64"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animBg="1"/>
      <p:bldP spid="34" grpId="1" animBg="1"/>
      <p:bldP spid="34" grpId="2" animBg="1"/>
      <p:bldP spid="35" grpId="0" animBg="1"/>
      <p:bldP spid="35" grpId="1" animBg="1"/>
      <p:bldP spid="35" grpId="2" animBg="1"/>
      <p:bldP spid="5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p:sp>
        <p:nvSpPr>
          <p:cNvPr id="2" name="圆角矩形 1"/>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2844165"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二、信息化</a:t>
            </a:r>
            <a:endParaRPr lang="zh-CN" altLang="en-US" sz="2800" b="1">
              <a:solidFill>
                <a:schemeClr val="bg1"/>
              </a:solidFill>
              <a:latin typeface="微软雅黑" panose="020B0503020204020204" charset="-122"/>
              <a:ea typeface="微软雅黑" panose="020B0503020204020204" charset="-122"/>
            </a:endParaRPr>
          </a:p>
        </p:txBody>
      </p:sp>
      <p:graphicFrame>
        <p:nvGraphicFramePr>
          <p:cNvPr id="3" name="图示 2"/>
          <p:cNvGraphicFramePr/>
          <p:nvPr/>
        </p:nvGraphicFramePr>
        <p:xfrm>
          <a:off x="522004" y="1191609"/>
          <a:ext cx="8218860" cy="3445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2857500"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二、信息化</a:t>
            </a:r>
            <a:endParaRPr lang="zh-CN" altLang="en-US" sz="28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06070" y="1226820"/>
            <a:ext cx="4137025" cy="1014730"/>
          </a:xfrm>
          <a:prstGeom prst="rect">
            <a:avLst/>
          </a:prstGeom>
          <a:noFill/>
        </p:spPr>
        <p:txBody>
          <a:bodyPr wrap="square" rtlCol="0">
            <a:spAutoFit/>
          </a:bodyPr>
          <a:p>
            <a:endParaRPr lang="zh-CN" altLang="en-US" sz="2000"/>
          </a:p>
          <a:p>
            <a:endParaRPr lang="zh-CN" altLang="en-US" sz="2000">
              <a:sym typeface="+mn-ea"/>
            </a:endParaRPr>
          </a:p>
          <a:p>
            <a:endParaRPr lang="zh-CN" altLang="en-US" sz="2000"/>
          </a:p>
        </p:txBody>
      </p:sp>
      <p:sp>
        <p:nvSpPr>
          <p:cNvPr id="10" name="文本框 9"/>
          <p:cNvSpPr txBox="1"/>
          <p:nvPr/>
        </p:nvSpPr>
        <p:spPr>
          <a:xfrm>
            <a:off x="4763770" y="1226820"/>
            <a:ext cx="4208431" cy="706755"/>
          </a:xfrm>
          <a:prstGeom prst="rect">
            <a:avLst/>
          </a:prstGeom>
          <a:noFill/>
        </p:spPr>
        <p:txBody>
          <a:bodyPr wrap="square" rtlCol="0">
            <a:spAutoFit/>
          </a:bodyPr>
          <a:p>
            <a:endParaRPr lang="zh-CN" altLang="en-US" sz="2000"/>
          </a:p>
          <a:p>
            <a:endParaRPr lang="zh-CN" altLang="en-US" sz="2000"/>
          </a:p>
        </p:txBody>
      </p:sp>
      <p:graphicFrame>
        <p:nvGraphicFramePr>
          <p:cNvPr id="3" name="图示 2"/>
          <p:cNvGraphicFramePr/>
          <p:nvPr/>
        </p:nvGraphicFramePr>
        <p:xfrm>
          <a:off x="521970" y="1226820"/>
          <a:ext cx="8128000" cy="36741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print"/>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03</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财务管理制度</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100"/>
                                </p:stCondLst>
                                <p:childTnLst>
                                  <p:par>
                                    <p:cTn id="16" presetID="2" presetClass="entr" presetSubtype="2" fill="hold" grpId="0" nodeType="afterEffect" p14:presetBounceEnd="57000">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14:bounceEnd="57000">
                                          <p:cBhvr additive="base">
                                            <p:cTn id="18"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19" dur="4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1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400" fill="hold"/>
                                            <p:tgtEl>
                                              <p:spTgt spid="8"/>
                                            </p:tgtEl>
                                            <p:attrNameLst>
                                              <p:attrName>ppt_x</p:attrName>
                                            </p:attrNameLst>
                                          </p:cBhvr>
                                          <p:tavLst>
                                            <p:tav tm="0">
                                              <p:val>
                                                <p:strVal val="1+#ppt_w/2"/>
                                              </p:val>
                                            </p:tav>
                                            <p:tav tm="100000">
                                              <p:val>
                                                <p:strVal val="#ppt_x"/>
                                              </p:val>
                                            </p:tav>
                                          </p:tavLst>
                                        </p:anim>
                                        <p:anim calcmode="lin" valueType="num">
                                          <p:cBhvr additive="base">
                                            <p:cTn id="19" dur="4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6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47"/>
          <p:cNvSpPr>
            <a:spLocks noChangeArrowheads="1"/>
          </p:cNvSpPr>
          <p:nvPr/>
        </p:nvSpPr>
        <p:spPr bwMode="auto">
          <a:xfrm>
            <a:off x="4829175" y="189230"/>
            <a:ext cx="3792220" cy="1382395"/>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400" dirty="0"/>
              <a:t>1、有独立的财务管理部门，有健全的财会审计、监督制度，对违反财经、物价纪律现象应及时严肃处理。对财务收支及有关的经济活动实行经常性的审计和监督。</a:t>
            </a:r>
            <a:endParaRPr lang="zh-CN" altLang="en-US" sz="1400" dirty="0"/>
          </a:p>
        </p:txBody>
      </p:sp>
      <p:grpSp>
        <p:nvGrpSpPr>
          <p:cNvPr id="17" name="组合 16"/>
          <p:cNvGrpSpPr/>
          <p:nvPr/>
        </p:nvGrpSpPr>
        <p:grpSpPr>
          <a:xfrm>
            <a:off x="3845758" y="771550"/>
            <a:ext cx="858956" cy="858956"/>
            <a:chOff x="3989630" y="984316"/>
            <a:chExt cx="858956" cy="858956"/>
          </a:xfrm>
        </p:grpSpPr>
        <p:grpSp>
          <p:nvGrpSpPr>
            <p:cNvPr id="18" name="组合 17"/>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3" name="椭圆 2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grpSp>
          <p:nvGrpSpPr>
            <p:cNvPr id="19" name="组合 54"/>
            <p:cNvGrpSpPr>
              <a:grpSpLocks noChangeAspect="1"/>
            </p:cNvGrpSpPr>
            <p:nvPr/>
          </p:nvGrpSpPr>
          <p:grpSpPr bwMode="auto">
            <a:xfrm>
              <a:off x="4230408" y="1145668"/>
              <a:ext cx="389996" cy="469766"/>
              <a:chOff x="3452849" y="2667439"/>
              <a:chExt cx="239345" cy="288607"/>
            </a:xfrm>
          </p:grpSpPr>
          <p:sp>
            <p:nvSpPr>
              <p:cNvPr id="20"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sp>
            <p:nvSpPr>
              <p:cNvPr id="21"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grpSp>
        <p:nvGrpSpPr>
          <p:cNvPr id="24" name="组合 23"/>
          <p:cNvGrpSpPr/>
          <p:nvPr/>
        </p:nvGrpSpPr>
        <p:grpSpPr>
          <a:xfrm>
            <a:off x="4540840" y="1655168"/>
            <a:ext cx="858956" cy="858956"/>
            <a:chOff x="4684712" y="1948340"/>
            <a:chExt cx="858956" cy="858956"/>
          </a:xfrm>
        </p:grpSpPr>
        <p:grpSp>
          <p:nvGrpSpPr>
            <p:cNvPr id="25" name="组合 24"/>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28" name="椭圆 2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6"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29" name="组合 28"/>
          <p:cNvGrpSpPr/>
          <p:nvPr/>
        </p:nvGrpSpPr>
        <p:grpSpPr>
          <a:xfrm>
            <a:off x="4517534" y="2806191"/>
            <a:ext cx="858956" cy="858956"/>
            <a:chOff x="4716016" y="2993953"/>
            <a:chExt cx="858956" cy="858956"/>
          </a:xfrm>
        </p:grpSpPr>
        <p:grpSp>
          <p:nvGrpSpPr>
            <p:cNvPr id="30" name="组合 29"/>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33" name="椭圆 32"/>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1"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grpSp>
        <p:nvGrpSpPr>
          <p:cNvPr id="34" name="组合 33"/>
          <p:cNvGrpSpPr/>
          <p:nvPr/>
        </p:nvGrpSpPr>
        <p:grpSpPr>
          <a:xfrm>
            <a:off x="3649774" y="3656554"/>
            <a:ext cx="858956" cy="858956"/>
            <a:chOff x="3996846" y="3864636"/>
            <a:chExt cx="858956" cy="858956"/>
          </a:xfrm>
        </p:grpSpPr>
        <p:grpSp>
          <p:nvGrpSpPr>
            <p:cNvPr id="35" name="组合 34"/>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sp>
            <p:nvSpPr>
              <p:cNvPr id="38" name="椭圆 37"/>
              <p:cNvSpPr/>
              <p:nvPr/>
            </p:nvSpPr>
            <p:spPr>
              <a:xfrm>
                <a:off x="392112" y="760412"/>
                <a:ext cx="3825874" cy="3825874"/>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6"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latin typeface="微软雅黑" panose="020B0503020204020204" charset="-122"/>
                <a:ea typeface="微软雅黑" panose="020B0503020204020204" charset="-122"/>
                <a:cs typeface="Arial" panose="020B0604020202020204" pitchFamily="34" charset="0"/>
              </a:endParaRPr>
            </a:p>
          </p:txBody>
        </p:sp>
      </p:grpSp>
      <p:sp>
        <p:nvSpPr>
          <p:cNvPr id="40" name="矩形 47"/>
          <p:cNvSpPr>
            <a:spLocks noChangeArrowheads="1"/>
          </p:cNvSpPr>
          <p:nvPr/>
        </p:nvSpPr>
        <p:spPr bwMode="auto">
          <a:xfrm>
            <a:off x="5476240" y="1504950"/>
            <a:ext cx="3652520" cy="196723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400" dirty="0"/>
              <a:t>2、财务管理制度健全，建立会计档案和管理制度。会计凭证、帐簿、报表符合会计制度。 经常检查、评估资金、财产的使用效益并提出改进建议。无重大损失浪费、贪污盗窃和严重违反财经法规事件。</a:t>
            </a:r>
            <a:endParaRPr lang="zh-CN" altLang="en-US" sz="1000" dirty="0"/>
          </a:p>
          <a:p>
            <a:pPr>
              <a:lnSpc>
                <a:spcPct val="150000"/>
              </a:lnSpc>
              <a:buNone/>
            </a:pPr>
            <a:endParaRPr lang="zh-CN" altLang="en-US" sz="1000" dirty="0"/>
          </a:p>
        </p:txBody>
      </p:sp>
      <p:sp>
        <p:nvSpPr>
          <p:cNvPr id="42" name="矩形 47"/>
          <p:cNvSpPr>
            <a:spLocks noChangeArrowheads="1"/>
          </p:cNvSpPr>
          <p:nvPr/>
        </p:nvSpPr>
        <p:spPr bwMode="auto">
          <a:xfrm>
            <a:off x="5400675" y="3173730"/>
            <a:ext cx="3126740" cy="105918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400" dirty="0">
                <a:sym typeface="+mn-ea"/>
              </a:rPr>
              <a:t>3、财务管理人员配置合理，财会人员持证上岗，岗位职责明确；并有健全的岗位责任制度和工作制度。</a:t>
            </a:r>
            <a:endParaRPr lang="zh-CN" altLang="en-US" sz="1400" dirty="0">
              <a:sym typeface="+mn-ea"/>
            </a:endParaRPr>
          </a:p>
        </p:txBody>
      </p:sp>
      <p:sp>
        <p:nvSpPr>
          <p:cNvPr id="44" name="矩形 47"/>
          <p:cNvSpPr>
            <a:spLocks noChangeArrowheads="1"/>
          </p:cNvSpPr>
          <p:nvPr/>
        </p:nvSpPr>
        <p:spPr bwMode="auto">
          <a:xfrm>
            <a:off x="4903470" y="4232910"/>
            <a:ext cx="3623945" cy="41275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50000"/>
              </a:lnSpc>
              <a:buNone/>
            </a:pPr>
            <a:r>
              <a:rPr lang="zh-CN" altLang="en-US" sz="1400" dirty="0">
                <a:sym typeface="+mn-ea"/>
              </a:rPr>
              <a:t>4、建立健全财务电子信息化制度。</a:t>
            </a:r>
            <a:endParaRPr lang="zh-CN" altLang="en-US" sz="1400" dirty="0">
              <a:sym typeface="+mn-ea"/>
            </a:endParaRPr>
          </a:p>
        </p:txBody>
      </p:sp>
      <p:grpSp>
        <p:nvGrpSpPr>
          <p:cNvPr id="10" name="组合 9"/>
          <p:cNvGrpSpPr/>
          <p:nvPr/>
        </p:nvGrpSpPr>
        <p:grpSpPr bwMode="auto">
          <a:xfrm>
            <a:off x="1076765" y="1444304"/>
            <a:ext cx="2259643" cy="2259643"/>
            <a:chOff x="1103084" y="2155824"/>
            <a:chExt cx="3176815" cy="3176815"/>
          </a:xfrm>
        </p:grpSpPr>
        <p:sp>
          <p:nvSpPr>
            <p:cNvPr id="11" name="椭圆 10"/>
            <p:cNvSpPr/>
            <p:nvPr/>
          </p:nvSpPr>
          <p:spPr>
            <a:xfrm>
              <a:off x="1103084" y="2155824"/>
              <a:ext cx="3176815" cy="3176815"/>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3765" fontAlgn="auto">
                <a:spcBef>
                  <a:spcPts val="0"/>
                </a:spcBef>
                <a:spcAft>
                  <a:spcPts val="0"/>
                </a:spcAft>
                <a:defRPr/>
              </a:pPr>
              <a:endParaRPr lang="zh-CN" altLang="en-US">
                <a:latin typeface="微软雅黑" panose="020B0503020204020204" charset="-122"/>
                <a:ea typeface="微软雅黑" panose="020B0503020204020204" charset="-122"/>
                <a:cs typeface="Arial" panose="020B0604020202020204" pitchFamily="34" charset="0"/>
              </a:endParaRPr>
            </a:p>
          </p:txBody>
        </p:sp>
        <p:sp>
          <p:nvSpPr>
            <p:cNvPr id="12" name="椭圆 11"/>
            <p:cNvSpPr/>
            <p:nvPr/>
          </p:nvSpPr>
          <p:spPr>
            <a:xfrm>
              <a:off x="1281790" y="2334530"/>
              <a:ext cx="2819403" cy="2819403"/>
            </a:xfrm>
            <a:prstGeom prst="ellipse">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3765" fontAlgn="auto">
                <a:spcBef>
                  <a:spcPts val="0"/>
                </a:spcBef>
                <a:spcAft>
                  <a:spcPts val="0"/>
                </a:spcAft>
                <a:defRPr/>
              </a:pPr>
              <a:endParaRPr lang="zh-CN" altLang="en-US">
                <a:latin typeface="微软雅黑" panose="020B0503020204020204" charset="-122"/>
                <a:ea typeface="微软雅黑" panose="020B0503020204020204" charset="-122"/>
                <a:cs typeface="Arial" panose="020B0604020202020204" pitchFamily="34" charset="0"/>
              </a:endParaRPr>
            </a:p>
          </p:txBody>
        </p:sp>
      </p:grpSp>
      <p:sp>
        <p:nvSpPr>
          <p:cNvPr id="3" name="空心弧 2"/>
          <p:cNvSpPr/>
          <p:nvPr/>
        </p:nvSpPr>
        <p:spPr>
          <a:xfrm rot="5400000">
            <a:off x="862468" y="1113682"/>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p>
            <a:pPr algn="ctr" defTabSz="913765" fontAlgn="auto">
              <a:spcBef>
                <a:spcPts val="0"/>
              </a:spcBef>
              <a:spcAft>
                <a:spcPts val="0"/>
              </a:spcAft>
              <a:defRPr/>
            </a:pPr>
            <a:endParaRPr lang="zh-CN" altLang="en-US" sz="2490">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15" name="椭圆 14"/>
          <p:cNvSpPr/>
          <p:nvPr/>
        </p:nvSpPr>
        <p:spPr>
          <a:xfrm>
            <a:off x="3587342" y="2925749"/>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sp>
        <p:nvSpPr>
          <p:cNvPr id="16" name="椭圆 15"/>
          <p:cNvSpPr/>
          <p:nvPr/>
        </p:nvSpPr>
        <p:spPr>
          <a:xfrm>
            <a:off x="2816194" y="3775955"/>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4</a:t>
            </a:r>
            <a:endParaRPr lang="zh-CN" altLang="en-US" dirty="0">
              <a:latin typeface="微软雅黑" panose="020B0503020204020204" charset="-122"/>
              <a:ea typeface="微软雅黑" panose="020B0503020204020204" charset="-122"/>
            </a:endParaRPr>
          </a:p>
        </p:txBody>
      </p:sp>
      <p:sp>
        <p:nvSpPr>
          <p:cNvPr id="14" name="椭圆 13"/>
          <p:cNvSpPr/>
          <p:nvPr/>
        </p:nvSpPr>
        <p:spPr>
          <a:xfrm>
            <a:off x="3608282" y="1943356"/>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13" name="椭圆 12"/>
          <p:cNvSpPr/>
          <p:nvPr/>
        </p:nvSpPr>
        <p:spPr>
          <a:xfrm>
            <a:off x="2816194" y="982434"/>
            <a:ext cx="373310" cy="373310"/>
          </a:xfrm>
          <a:prstGeom prst="ellipse">
            <a:avLst/>
          </a:prstGeom>
          <a:solidFill>
            <a:srgbClr val="0070C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2" name="圆角矩形 1"/>
          <p:cNvSpPr/>
          <p:nvPr/>
        </p:nvSpPr>
        <p:spPr>
          <a:xfrm>
            <a:off x="179705" y="509270"/>
            <a:ext cx="648335" cy="4136390"/>
          </a:xfrm>
          <a:prstGeom prst="roundRect">
            <a:avLst/>
          </a:prstGeom>
          <a:solidFill>
            <a:srgbClr val="00518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53035" y="790575"/>
            <a:ext cx="675005" cy="3725545"/>
          </a:xfrm>
          <a:prstGeom prst="rect">
            <a:avLst/>
          </a:prstGeom>
          <a:noFill/>
        </p:spPr>
        <p:txBody>
          <a:bodyPr vert="eaVert" wrap="square" rtlCol="0">
            <a:spAutoFit/>
          </a:bodyPr>
          <a:p>
            <a:r>
              <a:rPr lang="zh-CN" altLang="en-US" sz="3200">
                <a:solidFill>
                  <a:schemeClr val="bg1"/>
                </a:solidFill>
                <a:latin typeface="+mj-ea"/>
                <a:ea typeface="+mj-ea"/>
              </a:rPr>
              <a:t>三、财务管理制度</a:t>
            </a:r>
            <a:endParaRPr lang="zh-CN" altLang="en-US" sz="3200">
              <a:solidFill>
                <a:schemeClr val="bg1"/>
              </a:solidFill>
              <a:latin typeface="+mj-ea"/>
              <a:ea typeface="+mj-ea"/>
            </a:endParaRP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44650" y="987425"/>
            <a:ext cx="6169660" cy="4246245"/>
          </a:xfrm>
          <a:prstGeom prst="rect">
            <a:avLst/>
          </a:prstGeom>
          <a:noFill/>
        </p:spPr>
        <p:txBody>
          <a:bodyPr wrap="square" rtlCol="0" anchor="t">
            <a:spAutoFit/>
          </a:bodyPr>
          <a:p>
            <a:pPr algn="l">
              <a:lnSpc>
                <a:spcPct val="150000"/>
              </a:lnSpc>
              <a:buNone/>
            </a:pPr>
            <a:r>
              <a:rPr lang="en-US" altLang="zh-CN" dirty="0">
                <a:sym typeface="+mn-ea"/>
              </a:rPr>
              <a:t>         </a:t>
            </a:r>
            <a:r>
              <a:rPr lang="zh-CN" altLang="en-US" dirty="0">
                <a:sym typeface="+mn-ea"/>
              </a:rPr>
              <a:t>建立规范的经济活动决策机制和程序；有项目可行性论证。严格按照医院预算的要求实施。预算调整应有严格审批程序。严格执行《会计法》和《财政违法行为处罚处分条例》，评审前三年内无违法、违规事件发生。严格执行政府集中招标采购规定（包括药品、耗材、大型医疗设备等）。会计凭证合法、规范，原始凭证审批手续完备，会计档案齐全，管理符合要求。有成本核算制度及其实施办法（成本划分、分摊、核算方法符合规定）。有成本控制和监管措施并能有效实施。药品收入占业务收入的比值达到省卫计委规定要求。</a:t>
            </a:r>
            <a:endParaRPr lang="zh-CN" altLang="en-US" dirty="0">
              <a:sym typeface="+mn-ea"/>
            </a:endParaRPr>
          </a:p>
        </p:txBody>
      </p:sp>
      <p:sp>
        <p:nvSpPr>
          <p:cNvPr id="3" name="平行四边形 2"/>
          <p:cNvSpPr/>
          <p:nvPr/>
        </p:nvSpPr>
        <p:spPr>
          <a:xfrm>
            <a:off x="2879090" y="195580"/>
            <a:ext cx="3750310" cy="57594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955925" y="283845"/>
            <a:ext cx="3673475" cy="398780"/>
          </a:xfrm>
          <a:prstGeom prst="rect">
            <a:avLst/>
          </a:prstGeom>
          <a:noFill/>
        </p:spPr>
        <p:txBody>
          <a:bodyPr wrap="square" rtlCol="0">
            <a:spAutoFit/>
          </a:bodyPr>
          <a:p>
            <a:pPr algn="ctr"/>
            <a:r>
              <a:rPr lang="zh-CN" altLang="en-US" sz="2000" b="1" dirty="0">
                <a:solidFill>
                  <a:schemeClr val="bg1"/>
                </a:solidFill>
                <a:latin typeface="+mj-ea"/>
                <a:ea typeface="+mj-ea"/>
                <a:sym typeface="+mn-ea"/>
              </a:rPr>
              <a:t>建立健全财务电子信息化制度</a:t>
            </a:r>
            <a:endParaRPr lang="zh-CN" altLang="en-US" sz="2000" b="1" dirty="0">
              <a:solidFill>
                <a:schemeClr val="bg1"/>
              </a:solidFill>
              <a:latin typeface="+mj-ea"/>
              <a:ea typeface="+mj-ea"/>
              <a:sym typeface="+mn-ea"/>
            </a:endParaRP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04</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医学装备管理</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14:presetBounceEnd="57000">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14:bounceEnd="57000">
                                          <p:cBhvr additive="base">
                                            <p:cTn id="21"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400" fill="hold"/>
                                            <p:tgtEl>
                                              <p:spTgt spid="8"/>
                                            </p:tgtEl>
                                            <p:attrNameLst>
                                              <p:attrName>ppt_x</p:attrName>
                                            </p:attrNameLst>
                                          </p:cBhvr>
                                          <p:tavLst>
                                            <p:tav tm="0">
                                              <p:val>
                                                <p:strVal val="1+#ppt_w/2"/>
                                              </p:val>
                                            </p:tav>
                                            <p:tav tm="100000">
                                              <p:val>
                                                <p:strVal val="#ppt_x"/>
                                              </p:val>
                                            </p:tav>
                                          </p:tavLst>
                                        </p:anim>
                                        <p:anim calcmode="lin" valueType="num">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535867" y="3470364"/>
            <a:ext cx="512923" cy="513057"/>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黑体" panose="02010609060101010101" pitchFamily="49" charset="-122"/>
                <a:ea typeface="黑体" panose="02010609060101010101" pitchFamily="49" charset="-122"/>
              </a:rPr>
              <a:t>3</a:t>
            </a:r>
            <a:endParaRPr lang="en-US" altLang="zh-CN" sz="2700" dirty="0">
              <a:solidFill>
                <a:srgbClr val="0070C0"/>
              </a:solidFill>
              <a:latin typeface="黑体" panose="02010609060101010101" pitchFamily="49" charset="-122"/>
              <a:ea typeface="黑体" panose="02010609060101010101" pitchFamily="49" charset="-122"/>
            </a:endParaRPr>
          </a:p>
        </p:txBody>
      </p:sp>
      <p:sp>
        <p:nvSpPr>
          <p:cNvPr id="6" name="椭圆 5"/>
          <p:cNvSpPr/>
          <p:nvPr/>
        </p:nvSpPr>
        <p:spPr>
          <a:xfrm>
            <a:off x="535867" y="2460079"/>
            <a:ext cx="512923" cy="513057"/>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黑体" panose="02010609060101010101" pitchFamily="49" charset="-122"/>
                <a:ea typeface="黑体" panose="02010609060101010101" pitchFamily="49" charset="-122"/>
              </a:rPr>
              <a:t>2</a:t>
            </a:r>
            <a:endParaRPr lang="en-US" altLang="zh-CN" sz="2700" dirty="0">
              <a:solidFill>
                <a:srgbClr val="0070C0"/>
              </a:solidFill>
              <a:latin typeface="黑体" panose="02010609060101010101" pitchFamily="49" charset="-122"/>
              <a:ea typeface="黑体" panose="02010609060101010101" pitchFamily="49" charset="-122"/>
            </a:endParaRPr>
          </a:p>
        </p:txBody>
      </p:sp>
      <p:sp>
        <p:nvSpPr>
          <p:cNvPr id="7" name="椭圆 6"/>
          <p:cNvSpPr/>
          <p:nvPr/>
        </p:nvSpPr>
        <p:spPr>
          <a:xfrm>
            <a:off x="535867" y="1478369"/>
            <a:ext cx="512923" cy="513057"/>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黑体" panose="02010609060101010101" pitchFamily="49" charset="-122"/>
                <a:ea typeface="黑体" panose="02010609060101010101" pitchFamily="49" charset="-122"/>
              </a:rPr>
              <a:t>1</a:t>
            </a:r>
            <a:endParaRPr lang="en-US" altLang="zh-CN" sz="2700" dirty="0">
              <a:solidFill>
                <a:srgbClr val="0070C0"/>
              </a:solidFill>
              <a:latin typeface="黑体" panose="02010609060101010101" pitchFamily="49" charset="-122"/>
              <a:ea typeface="黑体" panose="02010609060101010101" pitchFamily="49" charset="-122"/>
            </a:endParaRPr>
          </a:p>
        </p:txBody>
      </p:sp>
      <p:sp>
        <p:nvSpPr>
          <p:cNvPr id="8" name="圆角矩形 7"/>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2857500"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四、医学装备管理</a:t>
            </a:r>
            <a:endParaRPr lang="zh-CN" altLang="en-US"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1305560" y="1478280"/>
            <a:ext cx="7322820" cy="368300"/>
          </a:xfrm>
          <a:prstGeom prst="rect">
            <a:avLst/>
          </a:prstGeom>
          <a:noFill/>
        </p:spPr>
        <p:txBody>
          <a:bodyPr wrap="square" rtlCol="0">
            <a:spAutoFit/>
          </a:bodyPr>
          <a:p>
            <a:r>
              <a:rPr lang="zh-CN" altLang="en-US"/>
              <a:t>设有医疗设备科和专职管理人员；有健全的管理组织，有计划管理。</a:t>
            </a:r>
            <a:endParaRPr lang="zh-CN" altLang="en-US"/>
          </a:p>
        </p:txBody>
      </p:sp>
      <p:sp>
        <p:nvSpPr>
          <p:cNvPr id="11" name="文本框 10"/>
          <p:cNvSpPr txBox="1"/>
          <p:nvPr/>
        </p:nvSpPr>
        <p:spPr>
          <a:xfrm>
            <a:off x="1305560" y="3470275"/>
            <a:ext cx="7322820" cy="922020"/>
          </a:xfrm>
          <a:prstGeom prst="rect">
            <a:avLst/>
          </a:prstGeom>
          <a:noFill/>
        </p:spPr>
        <p:txBody>
          <a:bodyPr wrap="square" rtlCol="0">
            <a:spAutoFit/>
          </a:bodyPr>
          <a:p>
            <a:r>
              <a:rPr lang="zh-CN" altLang="en-US"/>
              <a:t>有健全的医疗设备和耗材采购、验收、入库、发放、报废和更新制度，并得到落实；万元以上大型精密仪器购置要有适宜性和可行性论证，进货要验收，使用有专人保管、及效益分析。</a:t>
            </a:r>
            <a:endParaRPr lang="zh-CN" altLang="en-US"/>
          </a:p>
        </p:txBody>
      </p:sp>
      <p:sp>
        <p:nvSpPr>
          <p:cNvPr id="12" name="文本框 11"/>
          <p:cNvSpPr txBox="1"/>
          <p:nvPr/>
        </p:nvSpPr>
        <p:spPr>
          <a:xfrm>
            <a:off x="1305560" y="2459990"/>
            <a:ext cx="7322820" cy="645160"/>
          </a:xfrm>
          <a:prstGeom prst="rect">
            <a:avLst/>
          </a:prstGeom>
          <a:noFill/>
        </p:spPr>
        <p:txBody>
          <a:bodyPr wrap="square" rtlCol="0">
            <a:spAutoFit/>
          </a:bodyPr>
          <a:p>
            <a:r>
              <a:rPr lang="zh-CN" altLang="en-US"/>
              <a:t>有与医院功能、医疗技术能力和工作量相适应的医疗设备，安全和质量性能良好，满足医疗服务需要；</a:t>
            </a:r>
            <a:endParaRPr lang="zh-CN" altLang="en-US"/>
          </a:p>
        </p:txBody>
      </p:sp>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535867" y="3686264"/>
            <a:ext cx="512923" cy="513057"/>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黑体" panose="02010609060101010101" pitchFamily="49" charset="-122"/>
                <a:ea typeface="黑体" panose="02010609060101010101" pitchFamily="49" charset="-122"/>
              </a:rPr>
              <a:t>6</a:t>
            </a:r>
            <a:endParaRPr lang="en-US" altLang="zh-CN" sz="2700" dirty="0">
              <a:solidFill>
                <a:srgbClr val="0070C0"/>
              </a:solidFill>
              <a:latin typeface="黑体" panose="02010609060101010101" pitchFamily="49" charset="-122"/>
              <a:ea typeface="黑体" panose="02010609060101010101" pitchFamily="49" charset="-122"/>
            </a:endParaRPr>
          </a:p>
        </p:txBody>
      </p:sp>
      <p:sp>
        <p:nvSpPr>
          <p:cNvPr id="7" name="椭圆 6"/>
          <p:cNvSpPr/>
          <p:nvPr/>
        </p:nvSpPr>
        <p:spPr>
          <a:xfrm>
            <a:off x="535867" y="2765514"/>
            <a:ext cx="512923" cy="513057"/>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rgbClr val="0070C0"/>
                </a:solidFill>
                <a:latin typeface="黑体" panose="02010609060101010101" pitchFamily="49" charset="-122"/>
                <a:ea typeface="黑体" panose="02010609060101010101" pitchFamily="49" charset="-122"/>
              </a:rPr>
              <a:t>5</a:t>
            </a:r>
            <a:endParaRPr lang="en-US" altLang="zh-CN" sz="2700" dirty="0">
              <a:solidFill>
                <a:srgbClr val="0070C0"/>
              </a:solidFill>
              <a:latin typeface="黑体" panose="02010609060101010101" pitchFamily="49" charset="-122"/>
              <a:ea typeface="黑体" panose="02010609060101010101" pitchFamily="49" charset="-122"/>
            </a:endParaRPr>
          </a:p>
        </p:txBody>
      </p:sp>
      <p:sp>
        <p:nvSpPr>
          <p:cNvPr id="8" name="圆角矩形 7"/>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2857500"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四、医学装备管理</a:t>
            </a:r>
            <a:endParaRPr lang="zh-CN" altLang="en-US"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1305560" y="2765425"/>
            <a:ext cx="7322820" cy="645160"/>
          </a:xfrm>
          <a:prstGeom prst="rect">
            <a:avLst/>
          </a:prstGeom>
          <a:noFill/>
        </p:spPr>
        <p:txBody>
          <a:bodyPr wrap="square" rtlCol="0">
            <a:spAutoFit/>
          </a:bodyPr>
          <a:p>
            <a:r>
              <a:rPr lang="zh-CN" altLang="en-US"/>
              <a:t>加强医用高耗材和一次性使用无菌器械和低值耗材的采购记录、储存、使用管理。医院耗材管理要从院长情出发</a:t>
            </a:r>
            <a:endParaRPr lang="zh-CN" altLang="en-US"/>
          </a:p>
        </p:txBody>
      </p:sp>
      <p:sp>
        <p:nvSpPr>
          <p:cNvPr id="12" name="文本框 11"/>
          <p:cNvSpPr txBox="1"/>
          <p:nvPr/>
        </p:nvSpPr>
        <p:spPr>
          <a:xfrm>
            <a:off x="1305560" y="3686175"/>
            <a:ext cx="7322820" cy="645160"/>
          </a:xfrm>
          <a:prstGeom prst="rect">
            <a:avLst/>
          </a:prstGeom>
          <a:noFill/>
        </p:spPr>
        <p:txBody>
          <a:bodyPr wrap="square" rtlCol="0">
            <a:spAutoFit/>
          </a:bodyPr>
          <a:p>
            <a:r>
              <a:rPr lang="zh-CN" altLang="en-US"/>
              <a:t>重的是</a:t>
            </a:r>
            <a:r>
              <a:rPr lang="zh-CN" altLang="en-US">
                <a:sym typeface="+mn-ea"/>
              </a:rPr>
              <a:t>要</a:t>
            </a:r>
            <a:r>
              <a:rPr lang="zh-CN" altLang="en-US"/>
              <a:t>急救类生命支</a:t>
            </a:r>
            <a:r>
              <a:rPr lang="zh-CN" altLang="en-US">
                <a:sym typeface="+mn-ea"/>
              </a:rPr>
              <a:t>、</a:t>
            </a:r>
            <a:r>
              <a:rPr lang="zh-CN" altLang="en-US"/>
              <a:t>持类医学装备管理。有急救类、生命支持类医学装备应急预案，各科急救类、生命支持类医学装备时刻保持待用状态。</a:t>
            </a:r>
            <a:endParaRPr lang="zh-CN" altLang="en-US"/>
          </a:p>
        </p:txBody>
      </p:sp>
      <p:sp>
        <p:nvSpPr>
          <p:cNvPr id="14" name="椭圆 13"/>
          <p:cNvSpPr/>
          <p:nvPr/>
        </p:nvSpPr>
        <p:spPr>
          <a:xfrm>
            <a:off x="535867" y="1601559"/>
            <a:ext cx="512923" cy="513057"/>
          </a:xfrm>
          <a:prstGeom prst="ellipse">
            <a:avLst/>
          </a:prstGeom>
          <a:solidFill>
            <a:srgbClr val="F9F9F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700" dirty="0">
                <a:solidFill>
                  <a:srgbClr val="0070C0"/>
                </a:solidFill>
                <a:latin typeface="黑体" panose="02010609060101010101" pitchFamily="49" charset="-122"/>
                <a:ea typeface="黑体" panose="02010609060101010101" pitchFamily="49" charset="-122"/>
              </a:rPr>
              <a:t>4</a:t>
            </a:r>
            <a:endParaRPr lang="en-US" altLang="zh-CN" sz="2700" dirty="0">
              <a:solidFill>
                <a:srgbClr val="0070C0"/>
              </a:solidFill>
              <a:latin typeface="黑体" panose="02010609060101010101" pitchFamily="49" charset="-122"/>
              <a:ea typeface="黑体" panose="02010609060101010101" pitchFamily="49" charset="-122"/>
            </a:endParaRPr>
          </a:p>
        </p:txBody>
      </p:sp>
      <p:sp>
        <p:nvSpPr>
          <p:cNvPr id="15" name="文本框 14"/>
          <p:cNvSpPr txBox="1"/>
          <p:nvPr/>
        </p:nvSpPr>
        <p:spPr>
          <a:xfrm>
            <a:off x="1305560" y="1448435"/>
            <a:ext cx="7322820" cy="1198880"/>
          </a:xfrm>
          <a:prstGeom prst="rect">
            <a:avLst/>
          </a:prstGeom>
          <a:noFill/>
        </p:spPr>
        <p:txBody>
          <a:bodyPr wrap="square" rtlCol="0">
            <a:spAutoFit/>
          </a:bodyPr>
          <a:p>
            <a:r>
              <a:rPr lang="zh-CN" altLang="en-US"/>
              <a:t>有健全的医疗设备保养、维修制度并落实；对操作人员定期培训与考核。建立设备管理档案，健全台帐。医疗设备有定期的保养、维修报废与更新制度，保证医疗工作需要的正常运行。对于急救、生命支持系统仪器设备要始终保持在待用状态。建立建全应急调配机制。</a:t>
            </a:r>
            <a:endParaRPr lang="zh-CN" altLang="en-US"/>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prstClr val="white"/>
              </a:solidFill>
            </a:endParaRPr>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05</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399915" y="2193925"/>
            <a:ext cx="4737100" cy="594360"/>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200" dirty="0">
                <a:solidFill>
                  <a:schemeClr val="bg1"/>
                </a:solidFill>
                <a:ea typeface="微软雅黑" panose="020B0503020204020204" charset="-122"/>
              </a:rPr>
              <a:t>后勤保障与应急处置</a:t>
            </a:r>
            <a:endParaRPr lang="zh-CN" altLang="en-US" sz="3200" dirty="0">
              <a:solidFill>
                <a:schemeClr val="bg1"/>
              </a:solidFill>
              <a:ea typeface="微软雅黑" panose="020B0503020204020204" charset="-122"/>
            </a:endParaRPr>
          </a:p>
        </p:txBody>
      </p:sp>
      <p:sp>
        <p:nvSpPr>
          <p:cNvPr id="8" name="矩形 7"/>
          <p:cNvSpPr/>
          <p:nvPr/>
        </p:nvSpPr>
        <p:spPr>
          <a:xfrm>
            <a:off x="4738421" y="2045315"/>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
        <p:nvSpPr>
          <p:cNvPr id="22" name="TextBox 18"/>
          <p:cNvSpPr txBox="1"/>
          <p:nvPr/>
        </p:nvSpPr>
        <p:spPr>
          <a:xfrm>
            <a:off x="3940041" y="2954085"/>
            <a:ext cx="2293620" cy="460375"/>
          </a:xfrm>
          <a:prstGeom prst="rect">
            <a:avLst/>
          </a:prstGeom>
          <a:noFill/>
        </p:spPr>
        <p:txBody>
          <a:bodyPr wrap="none" rtlCol="0">
            <a:spAutoFit/>
          </a:bodyPr>
          <a:p>
            <a:pPr algn="l"/>
            <a:r>
              <a:rPr lang="en-US" altLang="zh-CN" sz="2400" dirty="0">
                <a:solidFill>
                  <a:schemeClr val="tx1">
                    <a:lumMod val="65000"/>
                    <a:lumOff val="35000"/>
                  </a:schemeClr>
                </a:solidFill>
                <a:latin typeface="微软雅黑" panose="020B0503020204020204" charset="-122"/>
                <a:ea typeface="微软雅黑" panose="020B0503020204020204" charset="-122"/>
              </a:rPr>
              <a:t>( </a:t>
            </a:r>
            <a:r>
              <a:rPr lang="zh-CN" altLang="en-US" sz="2400" dirty="0">
                <a:solidFill>
                  <a:schemeClr val="tx1">
                    <a:lumMod val="65000"/>
                    <a:lumOff val="35000"/>
                  </a:schemeClr>
                </a:solidFill>
                <a:latin typeface="微软雅黑" panose="020B0503020204020204" charset="-122"/>
                <a:ea typeface="微软雅黑" panose="020B0503020204020204" charset="-122"/>
              </a:rPr>
              <a:t>一 ）总务管理</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sp>
        <p:nvSpPr>
          <p:cNvPr id="18" name="TextBox 2"/>
          <p:cNvSpPr txBox="1"/>
          <p:nvPr/>
        </p:nvSpPr>
        <p:spPr>
          <a:xfrm>
            <a:off x="4959985" y="3524250"/>
            <a:ext cx="2670810" cy="460375"/>
          </a:xfrm>
          <a:prstGeom prst="rect">
            <a:avLst/>
          </a:prstGeom>
          <a:noFill/>
        </p:spPr>
        <p:txBody>
          <a:bodyPr wrap="square" rtlCol="0">
            <a:spAutoFit/>
          </a:bodyPr>
          <a:p>
            <a:pPr algn="l"/>
            <a:r>
              <a:rPr lang="zh-CN" altLang="en-US" sz="2400" dirty="0">
                <a:solidFill>
                  <a:schemeClr val="tx1">
                    <a:lumMod val="65000"/>
                    <a:lumOff val="35000"/>
                  </a:schemeClr>
                </a:solidFill>
                <a:latin typeface="微软雅黑" panose="020B0503020204020204" charset="-122"/>
                <a:ea typeface="微软雅黑" panose="020B0503020204020204" charset="-122"/>
              </a:rPr>
              <a:t>（ 二 </a:t>
            </a:r>
            <a:r>
              <a:rPr lang="en-US" altLang="zh-CN" sz="2400" dirty="0">
                <a:solidFill>
                  <a:schemeClr val="tx1">
                    <a:lumMod val="65000"/>
                    <a:lumOff val="35000"/>
                  </a:schemeClr>
                </a:solidFill>
                <a:latin typeface="微软雅黑" panose="020B0503020204020204" charset="-122"/>
                <a:ea typeface="微软雅黑" panose="020B0503020204020204" charset="-122"/>
              </a:rPr>
              <a:t>)</a:t>
            </a:r>
            <a:r>
              <a:rPr lang="zh-CN" altLang="en-US" sz="2400" dirty="0">
                <a:solidFill>
                  <a:schemeClr val="tx1">
                    <a:lumMod val="65000"/>
                    <a:lumOff val="35000"/>
                  </a:schemeClr>
                </a:solidFill>
                <a:latin typeface="微软雅黑" panose="020B0503020204020204" charset="-122"/>
                <a:ea typeface="微软雅黑" panose="020B0503020204020204" charset="-122"/>
              </a:rPr>
              <a:t>医院安全</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sp>
        <p:nvSpPr>
          <p:cNvPr id="19" name="TextBox 3"/>
          <p:cNvSpPr txBox="1"/>
          <p:nvPr/>
        </p:nvSpPr>
        <p:spPr>
          <a:xfrm>
            <a:off x="5823694" y="4095441"/>
            <a:ext cx="2496820" cy="460375"/>
          </a:xfrm>
          <a:prstGeom prst="rect">
            <a:avLst/>
          </a:prstGeom>
          <a:noFill/>
        </p:spPr>
        <p:txBody>
          <a:bodyPr wrap="none" rtlCol="0">
            <a:spAutoFit/>
          </a:bodyPr>
          <a:p>
            <a:pPr algn="l"/>
            <a:r>
              <a:rPr lang="zh-CN" altLang="en-US" sz="2400" dirty="0">
                <a:solidFill>
                  <a:schemeClr val="tx1">
                    <a:lumMod val="65000"/>
                    <a:lumOff val="35000"/>
                  </a:schemeClr>
                </a:solidFill>
                <a:latin typeface="微软雅黑" panose="020B0503020204020204" charset="-122"/>
                <a:ea typeface="微软雅黑" panose="020B0503020204020204" charset="-122"/>
              </a:rPr>
              <a:t>（ 三 ）医院环境</a:t>
            </a:r>
            <a:endParaRPr lang="zh-CN" altLang="en-US" sz="24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14:presetBounceEnd="57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57000">
                                          <p:cBhvr additive="base">
                                            <p:cTn id="20"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12" presetClass="entr" presetSubtype="8" fill="hold" grpId="0" nodeType="withEffect">
                                      <p:stCondLst>
                                        <p:cond delay="2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300"/>
                                            <p:tgtEl>
                                              <p:spTgt spid="22"/>
                                            </p:tgtEl>
                                            <p:attrNameLst>
                                              <p:attrName>ppt_x</p:attrName>
                                            </p:attrNameLst>
                                          </p:cBhvr>
                                          <p:tavLst>
                                            <p:tav tm="0">
                                              <p:val>
                                                <p:strVal val="#ppt_x-#ppt_w*1.125000"/>
                                              </p:val>
                                            </p:tav>
                                            <p:tav tm="100000">
                                              <p:val>
                                                <p:strVal val="#ppt_x"/>
                                              </p:val>
                                            </p:tav>
                                          </p:tavLst>
                                        </p:anim>
                                        <p:animEffect transition="in" filter="wipe(right)">
                                          <p:cBhvr>
                                            <p:cTn id="29" dur="300"/>
                                            <p:tgtEl>
                                              <p:spTgt spid="22"/>
                                            </p:tgtEl>
                                          </p:cBhvr>
                                        </p:animEffect>
                                      </p:childTnLst>
                                    </p:cTn>
                                  </p:par>
                                  <p:par>
                                    <p:cTn id="30" presetID="12" presetClass="entr" presetSubtype="8" fill="hold" grpId="0" nodeType="withEffect">
                                      <p:stCondLst>
                                        <p:cond delay="2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300"/>
                                            <p:tgtEl>
                                              <p:spTgt spid="18"/>
                                            </p:tgtEl>
                                            <p:attrNameLst>
                                              <p:attrName>ppt_x</p:attrName>
                                            </p:attrNameLst>
                                          </p:cBhvr>
                                          <p:tavLst>
                                            <p:tav tm="0">
                                              <p:val>
                                                <p:strVal val="#ppt_x-#ppt_w*1.125000"/>
                                              </p:val>
                                            </p:tav>
                                            <p:tav tm="100000">
                                              <p:val>
                                                <p:strVal val="#ppt_x"/>
                                              </p:val>
                                            </p:tav>
                                          </p:tavLst>
                                        </p:anim>
                                        <p:animEffect transition="in" filter="wipe(right)">
                                          <p:cBhvr>
                                            <p:cTn id="33" dur="300"/>
                                            <p:tgtEl>
                                              <p:spTgt spid="18"/>
                                            </p:tgtEl>
                                          </p:cBhvr>
                                        </p:animEffect>
                                      </p:childTnLst>
                                    </p:cTn>
                                  </p:par>
                                  <p:par>
                                    <p:cTn id="34" presetID="12" presetClass="entr" presetSubtype="8" fill="hold" grpId="0" nodeType="withEffect">
                                      <p:stCondLst>
                                        <p:cond delay="2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300"/>
                                            <p:tgtEl>
                                              <p:spTgt spid="19"/>
                                            </p:tgtEl>
                                            <p:attrNameLst>
                                              <p:attrName>ppt_x</p:attrName>
                                            </p:attrNameLst>
                                          </p:cBhvr>
                                          <p:tavLst>
                                            <p:tav tm="0">
                                              <p:val>
                                                <p:strVal val="#ppt_x-#ppt_w*1.125000"/>
                                              </p:val>
                                            </p:tav>
                                            <p:tav tm="100000">
                                              <p:val>
                                                <p:strVal val="#ppt_x"/>
                                              </p:val>
                                            </p:tav>
                                          </p:tavLst>
                                        </p:anim>
                                        <p:animEffect transition="in" filter="wipe(right)">
                                          <p:cBhvr>
                                            <p:cTn id="37"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P spid="22" grpId="0"/>
          <p:bldP spid="18"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par>
                              <p:cTn id="10" fill="hold">
                                <p:stCondLst>
                                  <p:cond delay="10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400" fill="hold"/>
                                            <p:tgtEl>
                                              <p:spTgt spid="8"/>
                                            </p:tgtEl>
                                            <p:attrNameLst>
                                              <p:attrName>ppt_x</p:attrName>
                                            </p:attrNameLst>
                                          </p:cBhvr>
                                          <p:tavLst>
                                            <p:tav tm="0">
                                              <p:val>
                                                <p:strVal val="1+#ppt_w/2"/>
                                              </p:val>
                                            </p:tav>
                                            <p:tav tm="100000">
                                              <p:val>
                                                <p:strVal val="#ppt_x"/>
                                              </p:val>
                                            </p:tav>
                                          </p:tavLst>
                                        </p:anim>
                                        <p:anim calcmode="lin" valueType="num">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12" presetClass="entr" presetSubtype="8" fill="hold" grpId="0" nodeType="withEffect">
                                      <p:stCondLst>
                                        <p:cond delay="2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300"/>
                                            <p:tgtEl>
                                              <p:spTgt spid="22"/>
                                            </p:tgtEl>
                                            <p:attrNameLst>
                                              <p:attrName>ppt_x</p:attrName>
                                            </p:attrNameLst>
                                          </p:cBhvr>
                                          <p:tavLst>
                                            <p:tav tm="0">
                                              <p:val>
                                                <p:strVal val="#ppt_x-#ppt_w*1.125000"/>
                                              </p:val>
                                            </p:tav>
                                            <p:tav tm="100000">
                                              <p:val>
                                                <p:strVal val="#ppt_x"/>
                                              </p:val>
                                            </p:tav>
                                          </p:tavLst>
                                        </p:anim>
                                        <p:animEffect transition="in" filter="wipe(right)">
                                          <p:cBhvr>
                                            <p:cTn id="29" dur="300"/>
                                            <p:tgtEl>
                                              <p:spTgt spid="22"/>
                                            </p:tgtEl>
                                          </p:cBhvr>
                                        </p:animEffect>
                                      </p:childTnLst>
                                    </p:cTn>
                                  </p:par>
                                  <p:par>
                                    <p:cTn id="30" presetID="12" presetClass="entr" presetSubtype="8" fill="hold" grpId="0" nodeType="withEffect">
                                      <p:stCondLst>
                                        <p:cond delay="2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300"/>
                                            <p:tgtEl>
                                              <p:spTgt spid="18"/>
                                            </p:tgtEl>
                                            <p:attrNameLst>
                                              <p:attrName>ppt_x</p:attrName>
                                            </p:attrNameLst>
                                          </p:cBhvr>
                                          <p:tavLst>
                                            <p:tav tm="0">
                                              <p:val>
                                                <p:strVal val="#ppt_x-#ppt_w*1.125000"/>
                                              </p:val>
                                            </p:tav>
                                            <p:tav tm="100000">
                                              <p:val>
                                                <p:strVal val="#ppt_x"/>
                                              </p:val>
                                            </p:tav>
                                          </p:tavLst>
                                        </p:anim>
                                        <p:animEffect transition="in" filter="wipe(right)">
                                          <p:cBhvr>
                                            <p:cTn id="33" dur="300"/>
                                            <p:tgtEl>
                                              <p:spTgt spid="18"/>
                                            </p:tgtEl>
                                          </p:cBhvr>
                                        </p:animEffect>
                                      </p:childTnLst>
                                    </p:cTn>
                                  </p:par>
                                  <p:par>
                                    <p:cTn id="34" presetID="12" presetClass="entr" presetSubtype="8" fill="hold" grpId="0" nodeType="withEffect">
                                      <p:stCondLst>
                                        <p:cond delay="20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300"/>
                                            <p:tgtEl>
                                              <p:spTgt spid="19"/>
                                            </p:tgtEl>
                                            <p:attrNameLst>
                                              <p:attrName>ppt_x</p:attrName>
                                            </p:attrNameLst>
                                          </p:cBhvr>
                                          <p:tavLst>
                                            <p:tav tm="0">
                                              <p:val>
                                                <p:strVal val="#ppt_x-#ppt_w*1.125000"/>
                                              </p:val>
                                            </p:tav>
                                            <p:tav tm="100000">
                                              <p:val>
                                                <p:strVal val="#ppt_x"/>
                                              </p:val>
                                            </p:tav>
                                          </p:tavLst>
                                        </p:anim>
                                        <p:animEffect transition="in" filter="wipe(right)">
                                          <p:cBhvr>
                                            <p:cTn id="37"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P spid="22" grpId="0"/>
          <p:bldP spid="18" grpId="0"/>
          <p:bldP spid="1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869315" y="1656080"/>
            <a:ext cx="7455535" cy="3197225"/>
          </a:xfrm>
          <a:prstGeom prst="round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7" name="椭圆 6"/>
          <p:cNvSpPr/>
          <p:nvPr/>
        </p:nvSpPr>
        <p:spPr>
          <a:xfrm>
            <a:off x="1033145" y="1906270"/>
            <a:ext cx="412115" cy="37338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rgbClr val="0070C0"/>
                </a:solidFill>
                <a:latin typeface="微软雅黑" panose="020B0503020204020204" charset="-122"/>
                <a:ea typeface="微软雅黑" panose="020B0503020204020204" charset="-122"/>
              </a:rPr>
              <a:t>1</a:t>
            </a:r>
            <a:endParaRPr lang="zh-CN" altLang="en-US" dirty="0">
              <a:solidFill>
                <a:srgbClr val="0070C0"/>
              </a:solidFill>
              <a:latin typeface="微软雅黑" panose="020B0503020204020204" charset="-122"/>
              <a:ea typeface="微软雅黑" panose="020B0503020204020204" charset="-122"/>
            </a:endParaRPr>
          </a:p>
        </p:txBody>
      </p:sp>
      <p:sp>
        <p:nvSpPr>
          <p:cNvPr id="2" name="椭圆 1"/>
          <p:cNvSpPr/>
          <p:nvPr/>
        </p:nvSpPr>
        <p:spPr>
          <a:xfrm>
            <a:off x="1033145" y="2726690"/>
            <a:ext cx="412115" cy="37338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070C0"/>
                </a:solidFill>
                <a:latin typeface="微软雅黑" panose="020B0503020204020204" charset="-122"/>
                <a:ea typeface="微软雅黑" panose="020B0503020204020204" charset="-122"/>
              </a:rPr>
              <a:t>2</a:t>
            </a:r>
            <a:endParaRPr lang="en-US" altLang="zh-CN" dirty="0">
              <a:solidFill>
                <a:srgbClr val="0070C0"/>
              </a:solidFill>
              <a:latin typeface="微软雅黑" panose="020B0503020204020204" charset="-122"/>
              <a:ea typeface="微软雅黑" panose="020B0503020204020204" charset="-122"/>
            </a:endParaRPr>
          </a:p>
        </p:txBody>
      </p:sp>
      <p:sp>
        <p:nvSpPr>
          <p:cNvPr id="9" name="椭圆 8"/>
          <p:cNvSpPr/>
          <p:nvPr/>
        </p:nvSpPr>
        <p:spPr>
          <a:xfrm>
            <a:off x="1033145" y="3528060"/>
            <a:ext cx="412115" cy="373380"/>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0070C0"/>
                </a:solidFill>
                <a:latin typeface="微软雅黑" panose="020B0503020204020204" charset="-122"/>
                <a:ea typeface="微软雅黑" panose="020B0503020204020204" charset="-122"/>
              </a:rPr>
              <a:t>3</a:t>
            </a:r>
            <a:endParaRPr lang="en-US" altLang="zh-CN" dirty="0">
              <a:solidFill>
                <a:srgbClr val="0070C0"/>
              </a:solidFill>
              <a:latin typeface="微软雅黑" panose="020B0503020204020204" charset="-122"/>
              <a:ea typeface="微软雅黑" panose="020B0503020204020204" charset="-122"/>
            </a:endParaRPr>
          </a:p>
        </p:txBody>
      </p:sp>
      <p:sp>
        <p:nvSpPr>
          <p:cNvPr id="11" name="圆角矩形 10"/>
          <p:cNvSpPr/>
          <p:nvPr/>
        </p:nvSpPr>
        <p:spPr>
          <a:xfrm>
            <a:off x="3163570" y="250190"/>
            <a:ext cx="332232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dirty="0">
                <a:solidFill>
                  <a:schemeClr val="bg1"/>
                </a:solidFill>
                <a:latin typeface="微软雅黑" panose="020B0503020204020204" charset="-122"/>
                <a:ea typeface="微软雅黑" panose="020B0503020204020204" charset="-122"/>
                <a:sym typeface="+mn-ea"/>
              </a:rPr>
              <a:t>一）总务管理</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3" name="文本框 12"/>
          <p:cNvSpPr txBox="1"/>
          <p:nvPr/>
        </p:nvSpPr>
        <p:spPr>
          <a:xfrm>
            <a:off x="1445260" y="1711960"/>
            <a:ext cx="6303645" cy="2861310"/>
          </a:xfrm>
          <a:prstGeom prst="rect">
            <a:avLst/>
          </a:prstGeom>
          <a:noFill/>
        </p:spPr>
        <p:txBody>
          <a:bodyPr wrap="square" rtlCol="0">
            <a:spAutoFit/>
          </a:bodyPr>
          <a:p>
            <a:r>
              <a:rPr lang="zh-CN" altLang="en-US"/>
              <a:t>有健全的总务管理机构、岗位职责和工作制度，并有应急、监督管理措施，台帐记录完整。</a:t>
            </a:r>
            <a:endParaRPr lang="zh-CN" altLang="en-US"/>
          </a:p>
          <a:p>
            <a:endParaRPr lang="zh-CN" altLang="en-US"/>
          </a:p>
          <a:p>
            <a:r>
              <a:rPr lang="zh-CN" altLang="en-US"/>
              <a:t>一般物资实行定额管理，有健全的采购、验收、入库、发放、报废等制度（仓库堆放整洁、帐物相符）。</a:t>
            </a:r>
            <a:endParaRPr lang="zh-CN" altLang="en-US"/>
          </a:p>
          <a:p>
            <a:endParaRPr lang="zh-CN" altLang="en-US"/>
          </a:p>
          <a:p>
            <a:r>
              <a:rPr lang="zh-CN" altLang="en-US"/>
              <a:t>主动、及时为全院各科室服务，特别是临床科室服务，做到三下（下收、下送、下修），保证三通（水通、电通、气通），不发生两漏（漏水、漏电），做到两满意（职工、病人满意）。</a:t>
            </a:r>
            <a:endParaRPr lang="zh-CN" altLang="en-US"/>
          </a:p>
        </p:txBody>
      </p:sp>
      <p:sp>
        <p:nvSpPr>
          <p:cNvPr id="15" name="文本框 14"/>
          <p:cNvSpPr txBox="1"/>
          <p:nvPr/>
        </p:nvSpPr>
        <p:spPr>
          <a:xfrm>
            <a:off x="497205" y="1072515"/>
            <a:ext cx="8323580" cy="583565"/>
          </a:xfrm>
          <a:prstGeom prst="rect">
            <a:avLst/>
          </a:prstGeom>
          <a:noFill/>
        </p:spPr>
        <p:txBody>
          <a:bodyPr wrap="square" rtlCol="0">
            <a:spAutoFit/>
          </a:bodyPr>
          <a:p>
            <a:r>
              <a:rPr lang="en-US" altLang="zh-CN" sz="1600"/>
              <a:t>      </a:t>
            </a:r>
            <a:r>
              <a:rPr lang="zh-CN" altLang="en-US" sz="1600"/>
              <a:t>水电气物指标，资供应等后勤保障能满足医院运行。严格控制能源消耗，具有可行性措施和控制指标。后勤人员要有</a:t>
            </a:r>
            <a:r>
              <a:rPr lang="en-US" altLang="zh-CN" sz="1600"/>
              <a:t>“</a:t>
            </a:r>
            <a:r>
              <a:rPr lang="zh-CN" altLang="en-US" sz="1600"/>
              <a:t>大后勤</a:t>
            </a:r>
            <a:r>
              <a:rPr lang="en-US" altLang="zh-CN" sz="1600"/>
              <a:t>”</a:t>
            </a:r>
            <a:r>
              <a:rPr lang="zh-CN" altLang="en-US" sz="1600"/>
              <a:t>意识，做好全面服务观念。</a:t>
            </a:r>
            <a:endParaRPr lang="zh-CN" altLang="en-US" sz="1600"/>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87414" y="843559"/>
            <a:ext cx="7795910" cy="3672407"/>
            <a:chOff x="687414" y="843559"/>
            <a:chExt cx="7795910" cy="3672407"/>
          </a:xfrm>
        </p:grpSpPr>
        <p:sp>
          <p:nvSpPr>
            <p:cNvPr id="6" name="矩形 5"/>
            <p:cNvSpPr/>
            <p:nvPr/>
          </p:nvSpPr>
          <p:spPr>
            <a:xfrm>
              <a:off x="687414" y="843559"/>
              <a:ext cx="7795910" cy="367240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3"/>
            <p:cNvSpPr>
              <a:spLocks noChangeArrowheads="1"/>
            </p:cNvSpPr>
            <p:nvPr/>
          </p:nvSpPr>
          <p:spPr bwMode="auto">
            <a:xfrm>
              <a:off x="687414" y="843559"/>
              <a:ext cx="7795910" cy="1656183"/>
            </a:xfrm>
            <a:prstGeom prst="rect">
              <a:avLst/>
            </a:prstGeom>
            <a:blipFill dpi="0" rotWithShape="1">
              <a:blip r:embed="rId1" cstate="print"/>
              <a:srcRect/>
              <a:stretch>
                <a:fillRect/>
              </a:stretch>
            </a:blipFill>
            <a:ln w="9525">
              <a:noFill/>
              <a:bevel/>
            </a:ln>
          </p:spPr>
          <p:txBody>
            <a:bodyPr lIns="68543" tIns="34272" rIns="68543" bIns="34272"/>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a:solidFill>
                  <a:schemeClr val="tx1"/>
                </a:solidFill>
                <a:ea typeface="宋体" panose="02010600030101010101" pitchFamily="2" charset="-122"/>
              </a:endParaRPr>
            </a:p>
          </p:txBody>
        </p:sp>
      </p:grpSp>
      <p:grpSp>
        <p:nvGrpSpPr>
          <p:cNvPr id="8" name="组合 7"/>
          <p:cNvGrpSpPr/>
          <p:nvPr/>
        </p:nvGrpSpPr>
        <p:grpSpPr>
          <a:xfrm>
            <a:off x="1187624" y="555526"/>
            <a:ext cx="1774084" cy="661947"/>
            <a:chOff x="1187624" y="555526"/>
            <a:chExt cx="1774084" cy="661947"/>
          </a:xfrm>
        </p:grpSpPr>
        <p:sp>
          <p:nvSpPr>
            <p:cNvPr id="4" name="平行四边形 3"/>
            <p:cNvSpPr/>
            <p:nvPr/>
          </p:nvSpPr>
          <p:spPr>
            <a:xfrm>
              <a:off x="1233516" y="641409"/>
              <a:ext cx="1728192" cy="576064"/>
            </a:xfrm>
            <a:prstGeom prst="parallelogram">
              <a:avLst/>
            </a:prstGeom>
            <a:solidFill>
              <a:srgbClr val="0070C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187624" y="555526"/>
              <a:ext cx="1728192" cy="576064"/>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403648" y="581948"/>
              <a:ext cx="1296144"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前 言</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7" name="TextBox 6"/>
          <p:cNvSpPr txBox="1"/>
          <p:nvPr/>
        </p:nvSpPr>
        <p:spPr>
          <a:xfrm>
            <a:off x="840953" y="2787774"/>
            <a:ext cx="7488832" cy="1814830"/>
          </a:xfrm>
          <a:prstGeom prst="rect">
            <a:avLst/>
          </a:prstGeom>
          <a:noFill/>
        </p:spPr>
        <p:txBody>
          <a:bodyPr wrap="square" rtlCol="0">
            <a:spAutoFit/>
          </a:bodyPr>
          <a:lstStyle/>
          <a:p>
            <a:pPr fontAlgn="auto">
              <a:lnSpc>
                <a:spcPct val="200000"/>
              </a:lnSpc>
            </a:pPr>
            <a:r>
              <a:rPr lang="zh-CN" altLang="en-US" dirty="0" smtClean="0">
                <a:solidFill>
                  <a:schemeClr val="bg1"/>
                </a:solidFill>
                <a:latin typeface="微软雅黑" panose="020B0503020204020204" charset="-122"/>
                <a:ea typeface="微软雅黑" panose="020B0503020204020204" charset="-122"/>
              </a:rPr>
              <a:t>         </a:t>
            </a:r>
            <a:r>
              <a:rPr lang="zh-CN" altLang="en-US" dirty="0" smtClean="0">
                <a:solidFill>
                  <a:schemeClr val="bg1"/>
                </a:solidFill>
                <a:latin typeface="微软雅黑" panose="020B0503020204020204" charset="-122"/>
                <a:ea typeface="微软雅黑" panose="020B0503020204020204" charset="-122"/>
                <a:sym typeface="+mn-ea"/>
              </a:rPr>
              <a:t>根据江苏省卫计委关于开展社区医院建设试点的通知及社区医院试点市级评估标准（2018版）共</a:t>
            </a:r>
            <a:r>
              <a:rPr lang="zh-CN" altLang="en-US" sz="2000" dirty="0" smtClean="0">
                <a:solidFill>
                  <a:schemeClr val="bg1"/>
                </a:solidFill>
                <a:latin typeface="微软雅黑" panose="020B0503020204020204" charset="-122"/>
                <a:ea typeface="微软雅黑" panose="020B0503020204020204" charset="-122"/>
                <a:sym typeface="+mn-ea"/>
              </a:rPr>
              <a:t>32</a:t>
            </a:r>
            <a:r>
              <a:rPr lang="zh-CN" altLang="en-US" dirty="0" smtClean="0">
                <a:solidFill>
                  <a:schemeClr val="bg1"/>
                </a:solidFill>
                <a:latin typeface="微软雅黑" panose="020B0503020204020204" charset="-122"/>
                <a:ea typeface="微软雅黑" panose="020B0503020204020204" charset="-122"/>
                <a:sym typeface="+mn-ea"/>
              </a:rPr>
              <a:t>个条款。其中涉及运行保障6项等内容，同时结合二级综合医院评审标准与细则，对运行保障管理方面进行解读。</a:t>
            </a:r>
            <a:endParaRPr lang="zh-CN" altLang="en-US" dirty="0" smtClean="0">
              <a:solidFill>
                <a:schemeClr val="bg1"/>
              </a:solidFill>
              <a:latin typeface="微软雅黑" panose="020B0503020204020204" charset="-122"/>
              <a:ea typeface="微软雅黑" panose="020B0503020204020204" charset="-122"/>
            </a:endParaRPr>
          </a:p>
        </p:txBody>
      </p:sp>
      <p:sp>
        <p:nvSpPr>
          <p:cNvPr id="10" name="矩形 9"/>
          <p:cNvSpPr/>
          <p:nvPr/>
        </p:nvSpPr>
        <p:spPr>
          <a:xfrm>
            <a:off x="899592" y="189395"/>
            <a:ext cx="2088232" cy="337185"/>
          </a:xfrm>
          <a:prstGeom prst="rect">
            <a:avLst/>
          </a:prstGeom>
        </p:spPr>
        <p:txBody>
          <a:bodyPr wrap="square">
            <a:spAutoFit/>
          </a:bodyPr>
          <a:lstStyle/>
          <a:p>
            <a:r>
              <a:rPr lang="zh-CN" altLang="en-US" sz="1600" b="1" dirty="0">
                <a:solidFill>
                  <a:schemeClr val="bg1"/>
                </a:solidFill>
                <a:ea typeface="微软雅黑" panose="020B0503020204020204" charset="-122"/>
              </a:rPr>
              <a:t>社区医院评估</a:t>
            </a:r>
            <a:endParaRPr lang="zh-CN" altLang="en-US" sz="1600" b="1" dirty="0">
              <a:solidFill>
                <a:schemeClr val="bg1"/>
              </a:solidFill>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圆角矩形 10"/>
          <p:cNvSpPr/>
          <p:nvPr/>
        </p:nvSpPr>
        <p:spPr>
          <a:xfrm>
            <a:off x="3163570" y="250190"/>
            <a:ext cx="332232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dirty="0">
                <a:solidFill>
                  <a:schemeClr val="bg1"/>
                </a:solidFill>
                <a:latin typeface="微软雅黑" panose="020B0503020204020204" charset="-122"/>
                <a:ea typeface="微软雅黑" panose="020B0503020204020204" charset="-122"/>
                <a:sym typeface="+mn-ea"/>
              </a:rPr>
              <a:t>二）医院安全</a:t>
            </a:r>
            <a:endParaRPr lang="zh-CN" altLang="en-US" sz="28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784860" y="1406525"/>
            <a:ext cx="5240655" cy="532130"/>
            <a:chOff x="814328" y="3219334"/>
            <a:chExt cx="2797200" cy="432536"/>
          </a:xfrm>
        </p:grpSpPr>
        <p:grpSp>
          <p:nvGrpSpPr>
            <p:cNvPr id="4" name="组合 3"/>
            <p:cNvGrpSpPr/>
            <p:nvPr/>
          </p:nvGrpSpPr>
          <p:grpSpPr>
            <a:xfrm>
              <a:off x="814328" y="3219334"/>
              <a:ext cx="2797200" cy="432536"/>
              <a:chOff x="2173927" y="3285519"/>
              <a:chExt cx="3549387" cy="548848"/>
            </a:xfrm>
          </p:grpSpPr>
          <p:grpSp>
            <p:nvGrpSpPr>
              <p:cNvPr id="5" name="组合 4"/>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6" name="圆角矩形 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6" name="圆角矩形 15"/>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4" name="椭圆 13"/>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2" name="TextBox 11"/>
            <p:cNvSpPr txBox="1"/>
            <p:nvPr/>
          </p:nvSpPr>
          <p:spPr>
            <a:xfrm>
              <a:off x="1224125" y="3331792"/>
              <a:ext cx="2191136" cy="19975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有医院安全保卫管理组织。</a:t>
              </a:r>
              <a:endParaRPr lang="zh-CN" altLang="en-US" sz="1600" b="0" dirty="0">
                <a:solidFill>
                  <a:schemeClr val="tx1">
                    <a:lumMod val="65000"/>
                    <a:lumOff val="35000"/>
                  </a:schemeClr>
                </a:solidFill>
              </a:endParaRPr>
            </a:p>
          </p:txBody>
        </p:sp>
      </p:grpSp>
      <p:grpSp>
        <p:nvGrpSpPr>
          <p:cNvPr id="24" name="组合 23"/>
          <p:cNvGrpSpPr/>
          <p:nvPr/>
        </p:nvGrpSpPr>
        <p:grpSpPr>
          <a:xfrm>
            <a:off x="1515110" y="2117090"/>
            <a:ext cx="5246370" cy="996950"/>
            <a:chOff x="811253" y="3219334"/>
            <a:chExt cx="2800275" cy="732248"/>
          </a:xfrm>
        </p:grpSpPr>
        <p:grpSp>
          <p:nvGrpSpPr>
            <p:cNvPr id="25" name="组合 24"/>
            <p:cNvGrpSpPr/>
            <p:nvPr/>
          </p:nvGrpSpPr>
          <p:grpSpPr>
            <a:xfrm>
              <a:off x="811253" y="3219334"/>
              <a:ext cx="2800275" cy="732248"/>
              <a:chOff x="2170025" y="3285519"/>
              <a:chExt cx="3553289" cy="929154"/>
            </a:xfrm>
          </p:grpSpPr>
          <p:grpSp>
            <p:nvGrpSpPr>
              <p:cNvPr id="26" name="组合 25"/>
              <p:cNvGrpSpPr/>
              <p:nvPr/>
            </p:nvGrpSpPr>
            <p:grpSpPr>
              <a:xfrm>
                <a:off x="2170025" y="3285519"/>
                <a:ext cx="3553289" cy="929154"/>
                <a:chOff x="4295342" y="1286668"/>
                <a:chExt cx="7923445" cy="4668716"/>
              </a:xfrm>
              <a:effectLst>
                <a:outerShdw blurRad="381000" dist="254000" dir="8100000" algn="tr" rotWithShape="0">
                  <a:prstClr val="black">
                    <a:alpha val="40000"/>
                  </a:prstClr>
                </a:outerShdw>
              </a:effectLst>
            </p:grpSpPr>
            <p:sp>
              <p:nvSpPr>
                <p:cNvPr id="27" name="圆角矩形 26"/>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28" name="圆角矩形 27"/>
                <p:cNvSpPr/>
                <p:nvPr/>
              </p:nvSpPr>
              <p:spPr>
                <a:xfrm>
                  <a:off x="4295342" y="337093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9" name="椭圆 28"/>
              <p:cNvSpPr/>
              <p:nvPr/>
            </p:nvSpPr>
            <p:spPr>
              <a:xfrm>
                <a:off x="2303257" y="3428070"/>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30" name="TextBox 11"/>
            <p:cNvSpPr txBox="1"/>
            <p:nvPr/>
          </p:nvSpPr>
          <p:spPr>
            <a:xfrm>
              <a:off x="1224125" y="3331792"/>
              <a:ext cx="2191136" cy="54242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有健全的医院消防安全管理制度、应急预案、定期进行安全教育，知晓率百之百，消防演练实施、记录完整，定期对安全管理进行的评价。</a:t>
              </a:r>
              <a:endParaRPr lang="zh-CN" altLang="en-US" sz="1600" b="0" dirty="0">
                <a:solidFill>
                  <a:schemeClr val="tx1">
                    <a:lumMod val="65000"/>
                    <a:lumOff val="35000"/>
                  </a:schemeClr>
                </a:solidFill>
              </a:endParaRPr>
            </a:p>
          </p:txBody>
        </p:sp>
      </p:grpSp>
      <p:grpSp>
        <p:nvGrpSpPr>
          <p:cNvPr id="38" name="组合 37"/>
          <p:cNvGrpSpPr/>
          <p:nvPr/>
        </p:nvGrpSpPr>
        <p:grpSpPr>
          <a:xfrm>
            <a:off x="2205990" y="3337560"/>
            <a:ext cx="5240655" cy="877570"/>
            <a:chOff x="814328" y="3219334"/>
            <a:chExt cx="2797200" cy="713323"/>
          </a:xfrm>
        </p:grpSpPr>
        <p:grpSp>
          <p:nvGrpSpPr>
            <p:cNvPr id="39" name="组合 38"/>
            <p:cNvGrpSpPr/>
            <p:nvPr/>
          </p:nvGrpSpPr>
          <p:grpSpPr>
            <a:xfrm>
              <a:off x="814328" y="3219334"/>
              <a:ext cx="2797200" cy="713323"/>
              <a:chOff x="2173927" y="3285519"/>
              <a:chExt cx="3549387" cy="905141"/>
            </a:xfrm>
          </p:grpSpPr>
          <p:grpSp>
            <p:nvGrpSpPr>
              <p:cNvPr id="40" name="组合 39"/>
              <p:cNvGrpSpPr/>
              <p:nvPr/>
            </p:nvGrpSpPr>
            <p:grpSpPr>
              <a:xfrm>
                <a:off x="2173927" y="3285519"/>
                <a:ext cx="3549387" cy="905141"/>
                <a:chOff x="4304043" y="1286668"/>
                <a:chExt cx="7914744" cy="4548055"/>
              </a:xfrm>
              <a:effectLst>
                <a:outerShdw blurRad="381000" dist="254000" dir="8100000" algn="tr" rotWithShape="0">
                  <a:prstClr val="black">
                    <a:alpha val="40000"/>
                  </a:prstClr>
                </a:outerShdw>
              </a:effectLst>
            </p:grpSpPr>
            <p:sp>
              <p:nvSpPr>
                <p:cNvPr id="41" name="圆角矩形 40"/>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2" name="圆角矩形 41"/>
                <p:cNvSpPr/>
                <p:nvPr/>
              </p:nvSpPr>
              <p:spPr>
                <a:xfrm>
                  <a:off x="4351994" y="1372232"/>
                  <a:ext cx="7865834" cy="446249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3" name="椭圆 42"/>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4" name="TextBox 11"/>
            <p:cNvSpPr txBox="1"/>
            <p:nvPr/>
          </p:nvSpPr>
          <p:spPr>
            <a:xfrm>
              <a:off x="1224125" y="3331792"/>
              <a:ext cx="2191136" cy="60028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对易发生危险的设备及要害部门有特殊的管理措施，如高压氧仓、氧气供应室、危险品仓库、同位素室、配电室、手术室、细菌室等。</a:t>
              </a:r>
              <a:endParaRPr lang="zh-CN" altLang="en-US" sz="1600" b="0" dirty="0">
                <a:solidFill>
                  <a:schemeClr val="tx1">
                    <a:lumMod val="65000"/>
                    <a:lumOff val="3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50"/>
                                        <p:tgtEl>
                                          <p:spTgt spid="10"/>
                                        </p:tgtEl>
                                        <p:attrNameLst>
                                          <p:attrName>ppt_x</p:attrName>
                                        </p:attrNameLst>
                                      </p:cBhvr>
                                      <p:tavLst>
                                        <p:tav tm="0">
                                          <p:val>
                                            <p:strVal val="#ppt_x-#ppt_w*1.125000"/>
                                          </p:val>
                                        </p:tav>
                                        <p:tav tm="100000">
                                          <p:val>
                                            <p:strVal val="#ppt_x"/>
                                          </p:val>
                                        </p:tav>
                                      </p:tavLst>
                                    </p:anim>
                                    <p:animEffect transition="in" filter="wipe(right)">
                                      <p:cBhvr>
                                        <p:cTn id="8" dur="350"/>
                                        <p:tgtEl>
                                          <p:spTgt spid="10"/>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350"/>
                                        <p:tgtEl>
                                          <p:spTgt spid="24"/>
                                        </p:tgtEl>
                                        <p:attrNameLst>
                                          <p:attrName>ppt_x</p:attrName>
                                        </p:attrNameLst>
                                      </p:cBhvr>
                                      <p:tavLst>
                                        <p:tav tm="0">
                                          <p:val>
                                            <p:strVal val="#ppt_x-#ppt_w*1.125000"/>
                                          </p:val>
                                        </p:tav>
                                        <p:tav tm="100000">
                                          <p:val>
                                            <p:strVal val="#ppt_x"/>
                                          </p:val>
                                        </p:tav>
                                      </p:tavLst>
                                    </p:anim>
                                    <p:animEffect transition="in" filter="wipe(right)">
                                      <p:cBhvr>
                                        <p:cTn id="13" dur="350"/>
                                        <p:tgtEl>
                                          <p:spTgt spid="24"/>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350"/>
                                        <p:tgtEl>
                                          <p:spTgt spid="38"/>
                                        </p:tgtEl>
                                        <p:attrNameLst>
                                          <p:attrName>ppt_x</p:attrName>
                                        </p:attrNameLst>
                                      </p:cBhvr>
                                      <p:tavLst>
                                        <p:tav tm="0">
                                          <p:val>
                                            <p:strVal val="#ppt_x-#ppt_w*1.125000"/>
                                          </p:val>
                                        </p:tav>
                                        <p:tav tm="100000">
                                          <p:val>
                                            <p:strVal val="#ppt_x"/>
                                          </p:val>
                                        </p:tav>
                                      </p:tavLst>
                                    </p:anim>
                                    <p:animEffect transition="in" filter="wipe(right)">
                                      <p:cBhvr>
                                        <p:cTn id="18" dur="3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圆角矩形 10"/>
          <p:cNvSpPr/>
          <p:nvPr/>
        </p:nvSpPr>
        <p:spPr>
          <a:xfrm>
            <a:off x="3163570" y="250190"/>
            <a:ext cx="332232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dirty="0">
                <a:solidFill>
                  <a:schemeClr val="bg1"/>
                </a:solidFill>
                <a:latin typeface="微软雅黑" panose="020B0503020204020204" charset="-122"/>
                <a:ea typeface="微软雅黑" panose="020B0503020204020204" charset="-122"/>
                <a:sym typeface="+mn-ea"/>
              </a:rPr>
              <a:t>二）医院安全</a:t>
            </a:r>
            <a:endParaRPr lang="zh-CN" altLang="en-US" sz="28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158240" y="1416050"/>
            <a:ext cx="5327015" cy="694055"/>
            <a:chOff x="814328" y="3219334"/>
            <a:chExt cx="2797200" cy="564155"/>
          </a:xfrm>
        </p:grpSpPr>
        <p:grpSp>
          <p:nvGrpSpPr>
            <p:cNvPr id="4" name="组合 3"/>
            <p:cNvGrpSpPr/>
            <p:nvPr/>
          </p:nvGrpSpPr>
          <p:grpSpPr>
            <a:xfrm>
              <a:off x="814328" y="3219334"/>
              <a:ext cx="2797200" cy="564155"/>
              <a:chOff x="2173927" y="3285519"/>
              <a:chExt cx="3549387" cy="715860"/>
            </a:xfrm>
          </p:grpSpPr>
          <p:grpSp>
            <p:nvGrpSpPr>
              <p:cNvPr id="5" name="组合 4"/>
              <p:cNvGrpSpPr/>
              <p:nvPr/>
            </p:nvGrpSpPr>
            <p:grpSpPr>
              <a:xfrm>
                <a:off x="2173927" y="3285519"/>
                <a:ext cx="3549387" cy="715860"/>
                <a:chOff x="4304043" y="1286668"/>
                <a:chExt cx="7914744" cy="3596978"/>
              </a:xfrm>
              <a:effectLst>
                <a:outerShdw blurRad="381000" dist="254000" dir="8100000" algn="tr" rotWithShape="0">
                  <a:prstClr val="black">
                    <a:alpha val="40000"/>
                  </a:prstClr>
                </a:outerShdw>
              </a:effectLst>
            </p:grpSpPr>
            <p:sp>
              <p:nvSpPr>
                <p:cNvPr id="6" name="圆角矩形 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16" name="圆角矩形 15"/>
                <p:cNvSpPr/>
                <p:nvPr/>
              </p:nvSpPr>
              <p:spPr>
                <a:xfrm>
                  <a:off x="4361594" y="1286668"/>
                  <a:ext cx="7750753" cy="3596978"/>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4" name="椭圆 13"/>
              <p:cNvSpPr/>
              <p:nvPr/>
            </p:nvSpPr>
            <p:spPr>
              <a:xfrm>
                <a:off x="2307204" y="3420439"/>
                <a:ext cx="279669" cy="413928"/>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12" name="TextBox 11"/>
            <p:cNvSpPr txBox="1"/>
            <p:nvPr/>
          </p:nvSpPr>
          <p:spPr>
            <a:xfrm>
              <a:off x="1224125" y="3331792"/>
              <a:ext cx="2191136" cy="40001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消防设备齐全、（有条件建微型消防站）安全标志醒目，设备定期检查更换，使用方便。</a:t>
              </a:r>
              <a:endParaRPr lang="zh-CN" altLang="en-US" sz="1600" b="0" dirty="0">
                <a:solidFill>
                  <a:schemeClr val="tx1">
                    <a:lumMod val="65000"/>
                    <a:lumOff val="35000"/>
                  </a:schemeClr>
                </a:solidFill>
              </a:endParaRPr>
            </a:p>
          </p:txBody>
        </p:sp>
      </p:grpSp>
      <p:grpSp>
        <p:nvGrpSpPr>
          <p:cNvPr id="24" name="组合 23"/>
          <p:cNvGrpSpPr/>
          <p:nvPr/>
        </p:nvGrpSpPr>
        <p:grpSpPr>
          <a:xfrm>
            <a:off x="1678305" y="2335530"/>
            <a:ext cx="5246370" cy="679450"/>
            <a:chOff x="811253" y="3219334"/>
            <a:chExt cx="2800275" cy="499048"/>
          </a:xfrm>
        </p:grpSpPr>
        <p:grpSp>
          <p:nvGrpSpPr>
            <p:cNvPr id="25" name="组合 24"/>
            <p:cNvGrpSpPr/>
            <p:nvPr/>
          </p:nvGrpSpPr>
          <p:grpSpPr>
            <a:xfrm>
              <a:off x="811253" y="3219334"/>
              <a:ext cx="2800275" cy="499048"/>
              <a:chOff x="2170025" y="3285519"/>
              <a:chExt cx="3553289" cy="633245"/>
            </a:xfrm>
          </p:grpSpPr>
          <p:grpSp>
            <p:nvGrpSpPr>
              <p:cNvPr id="26" name="组合 25"/>
              <p:cNvGrpSpPr/>
              <p:nvPr/>
            </p:nvGrpSpPr>
            <p:grpSpPr>
              <a:xfrm>
                <a:off x="2170025" y="3285519"/>
                <a:ext cx="3553289" cy="633245"/>
                <a:chOff x="4295342" y="1286668"/>
                <a:chExt cx="7923445" cy="3181864"/>
              </a:xfrm>
              <a:effectLst>
                <a:outerShdw blurRad="381000" dist="254000" dir="8100000" algn="tr" rotWithShape="0">
                  <a:prstClr val="black">
                    <a:alpha val="40000"/>
                  </a:prstClr>
                </a:outerShdw>
              </a:effectLst>
            </p:grpSpPr>
            <p:sp>
              <p:nvSpPr>
                <p:cNvPr id="27" name="圆角矩形 26"/>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28" name="圆角矩形 27"/>
                <p:cNvSpPr/>
                <p:nvPr/>
              </p:nvSpPr>
              <p:spPr>
                <a:xfrm>
                  <a:off x="4295342" y="3371235"/>
                  <a:ext cx="7813157" cy="1097297"/>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29" name="椭圆 28"/>
              <p:cNvSpPr/>
              <p:nvPr/>
            </p:nvSpPr>
            <p:spPr>
              <a:xfrm>
                <a:off x="2303349" y="3428147"/>
                <a:ext cx="279549" cy="332602"/>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30" name="TextBox 11"/>
            <p:cNvSpPr txBox="1"/>
            <p:nvPr/>
          </p:nvSpPr>
          <p:spPr>
            <a:xfrm>
              <a:off x="1224125" y="3331792"/>
              <a:ext cx="2191136" cy="36146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医院重点防护、有监控设施，紧急状态时有与外界联络的可靠方式。</a:t>
              </a:r>
              <a:endParaRPr lang="zh-CN" altLang="en-US" sz="1600" b="0" dirty="0">
                <a:solidFill>
                  <a:schemeClr val="tx1">
                    <a:lumMod val="65000"/>
                    <a:lumOff val="35000"/>
                  </a:schemeClr>
                </a:solidFill>
              </a:endParaRPr>
            </a:p>
          </p:txBody>
        </p:sp>
      </p:grpSp>
      <p:grpSp>
        <p:nvGrpSpPr>
          <p:cNvPr id="38" name="组合 37"/>
          <p:cNvGrpSpPr/>
          <p:nvPr/>
        </p:nvGrpSpPr>
        <p:grpSpPr>
          <a:xfrm>
            <a:off x="2112645" y="3270885"/>
            <a:ext cx="5240655" cy="560070"/>
            <a:chOff x="814328" y="3219334"/>
            <a:chExt cx="2797200" cy="824587"/>
          </a:xfrm>
        </p:grpSpPr>
        <p:grpSp>
          <p:nvGrpSpPr>
            <p:cNvPr id="39" name="组合 38"/>
            <p:cNvGrpSpPr/>
            <p:nvPr/>
          </p:nvGrpSpPr>
          <p:grpSpPr>
            <a:xfrm>
              <a:off x="814328" y="3219334"/>
              <a:ext cx="2797200" cy="824587"/>
              <a:chOff x="2173927" y="3285519"/>
              <a:chExt cx="3549387" cy="1046324"/>
            </a:xfrm>
          </p:grpSpPr>
          <p:grpSp>
            <p:nvGrpSpPr>
              <p:cNvPr id="40" name="组合 39"/>
              <p:cNvGrpSpPr/>
              <p:nvPr/>
            </p:nvGrpSpPr>
            <p:grpSpPr>
              <a:xfrm>
                <a:off x="2173927" y="3285519"/>
                <a:ext cx="3549387" cy="1046324"/>
                <a:chOff x="4304043" y="1286668"/>
                <a:chExt cx="7914744" cy="5257457"/>
              </a:xfrm>
              <a:effectLst>
                <a:outerShdw blurRad="381000" dist="254000" dir="8100000" algn="tr" rotWithShape="0">
                  <a:prstClr val="black">
                    <a:alpha val="40000"/>
                  </a:prstClr>
                </a:outerShdw>
              </a:effectLst>
            </p:grpSpPr>
            <p:sp>
              <p:nvSpPr>
                <p:cNvPr id="41" name="圆角矩形 40"/>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42" name="圆角矩形 41"/>
                <p:cNvSpPr/>
                <p:nvPr/>
              </p:nvSpPr>
              <p:spPr>
                <a:xfrm>
                  <a:off x="4351994" y="1373373"/>
                  <a:ext cx="7865834" cy="51707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3" name="椭圆 42"/>
              <p:cNvSpPr/>
              <p:nvPr/>
            </p:nvSpPr>
            <p:spPr>
              <a:xfrm>
                <a:off x="2307249" y="3420758"/>
                <a:ext cx="279547" cy="701108"/>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grpSp>
        <p:sp>
          <p:nvSpPr>
            <p:cNvPr id="44" name="TextBox 11"/>
            <p:cNvSpPr txBox="1"/>
            <p:nvPr/>
          </p:nvSpPr>
          <p:spPr>
            <a:xfrm>
              <a:off x="1224125" y="3331792"/>
              <a:ext cx="2191136" cy="3618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严格执行剧毒、麻醉、精神药品管理制度。</a:t>
              </a:r>
              <a:endParaRPr lang="zh-CN" altLang="en-US" sz="1600" b="0" dirty="0">
                <a:solidFill>
                  <a:schemeClr val="tx1">
                    <a:lumMod val="65000"/>
                    <a:lumOff val="35000"/>
                  </a:schemeClr>
                </a:solidFill>
              </a:endParaRPr>
            </a:p>
          </p:txBody>
        </p:sp>
      </p:grpSp>
      <p:sp>
        <p:nvSpPr>
          <p:cNvPr id="2" name="圆角矩形 1"/>
          <p:cNvSpPr/>
          <p:nvPr/>
        </p:nvSpPr>
        <p:spPr>
          <a:xfrm>
            <a:off x="2529840" y="4192270"/>
            <a:ext cx="5465445" cy="655955"/>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3" name="椭圆 2"/>
          <p:cNvSpPr/>
          <p:nvPr/>
        </p:nvSpPr>
        <p:spPr>
          <a:xfrm>
            <a:off x="2722244" y="4279900"/>
            <a:ext cx="412750" cy="375285"/>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100">
              <a:solidFill>
                <a:schemeClr val="tx1">
                  <a:lumMod val="65000"/>
                  <a:lumOff val="35000"/>
                </a:schemeClr>
              </a:solidFill>
              <a:latin typeface="微软雅黑" panose="020B0503020204020204" charset="-122"/>
              <a:ea typeface="微软雅黑" panose="020B0503020204020204" charset="-122"/>
            </a:endParaRPr>
          </a:p>
        </p:txBody>
      </p:sp>
      <p:sp>
        <p:nvSpPr>
          <p:cNvPr id="8" name="TextBox 11"/>
          <p:cNvSpPr txBox="1"/>
          <p:nvPr/>
        </p:nvSpPr>
        <p:spPr>
          <a:xfrm>
            <a:off x="3247444" y="4280083"/>
            <a:ext cx="4105172" cy="49212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pPr algn="l"/>
            <a:r>
              <a:rPr lang="zh-CN" altLang="en-US" sz="1600" b="0" dirty="0">
                <a:solidFill>
                  <a:schemeClr val="tx1">
                    <a:lumMod val="65000"/>
                    <a:lumOff val="35000"/>
                  </a:schemeClr>
                </a:solidFill>
              </a:rPr>
              <a:t>有备用发电照明系统，发生意外情况时，有安全可靠的非开放。</a:t>
            </a:r>
            <a:endParaRPr lang="zh-CN" altLang="en-US" sz="1600" b="0" dirty="0">
              <a:solidFill>
                <a:schemeClr val="tx1">
                  <a:lumMod val="65000"/>
                  <a:lumOff val="35000"/>
                </a:schemeClr>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50"/>
                                        <p:tgtEl>
                                          <p:spTgt spid="10"/>
                                        </p:tgtEl>
                                        <p:attrNameLst>
                                          <p:attrName>ppt_x</p:attrName>
                                        </p:attrNameLst>
                                      </p:cBhvr>
                                      <p:tavLst>
                                        <p:tav tm="0">
                                          <p:val>
                                            <p:strVal val="#ppt_x-#ppt_w*1.125000"/>
                                          </p:val>
                                        </p:tav>
                                        <p:tav tm="100000">
                                          <p:val>
                                            <p:strVal val="#ppt_x"/>
                                          </p:val>
                                        </p:tav>
                                      </p:tavLst>
                                    </p:anim>
                                    <p:animEffect transition="in" filter="wipe(right)">
                                      <p:cBhvr>
                                        <p:cTn id="8" dur="350"/>
                                        <p:tgtEl>
                                          <p:spTgt spid="10"/>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350"/>
                                        <p:tgtEl>
                                          <p:spTgt spid="24"/>
                                        </p:tgtEl>
                                        <p:attrNameLst>
                                          <p:attrName>ppt_x</p:attrName>
                                        </p:attrNameLst>
                                      </p:cBhvr>
                                      <p:tavLst>
                                        <p:tav tm="0">
                                          <p:val>
                                            <p:strVal val="#ppt_x-#ppt_w*1.125000"/>
                                          </p:val>
                                        </p:tav>
                                        <p:tav tm="100000">
                                          <p:val>
                                            <p:strVal val="#ppt_x"/>
                                          </p:val>
                                        </p:tav>
                                      </p:tavLst>
                                    </p:anim>
                                    <p:animEffect transition="in" filter="wipe(right)">
                                      <p:cBhvr>
                                        <p:cTn id="13" dur="350"/>
                                        <p:tgtEl>
                                          <p:spTgt spid="24"/>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350"/>
                                        <p:tgtEl>
                                          <p:spTgt spid="38"/>
                                        </p:tgtEl>
                                        <p:attrNameLst>
                                          <p:attrName>ppt_x</p:attrName>
                                        </p:attrNameLst>
                                      </p:cBhvr>
                                      <p:tavLst>
                                        <p:tav tm="0">
                                          <p:val>
                                            <p:strVal val="#ppt_x-#ppt_w*1.125000"/>
                                          </p:val>
                                        </p:tav>
                                        <p:tav tm="100000">
                                          <p:val>
                                            <p:strVal val="#ppt_x"/>
                                          </p:val>
                                        </p:tav>
                                      </p:tavLst>
                                    </p:anim>
                                    <p:animEffect transition="in" filter="wipe(right)">
                                      <p:cBhvr>
                                        <p:cTn id="18" dur="3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圆角矩形 10"/>
          <p:cNvSpPr/>
          <p:nvPr/>
        </p:nvSpPr>
        <p:spPr>
          <a:xfrm>
            <a:off x="3163570" y="250190"/>
            <a:ext cx="332232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dirty="0">
                <a:solidFill>
                  <a:schemeClr val="bg1"/>
                </a:solidFill>
                <a:latin typeface="微软雅黑" panose="020B0503020204020204" charset="-122"/>
                <a:ea typeface="微软雅黑" panose="020B0503020204020204" charset="-122"/>
                <a:sym typeface="+mn-ea"/>
              </a:rPr>
              <a:t>( </a:t>
            </a:r>
            <a:r>
              <a:rPr lang="zh-CN" altLang="en-US" sz="2800" dirty="0">
                <a:solidFill>
                  <a:schemeClr val="bg1"/>
                </a:solidFill>
                <a:latin typeface="微软雅黑" panose="020B0503020204020204" charset="-122"/>
                <a:ea typeface="微软雅黑" panose="020B0503020204020204" charset="-122"/>
                <a:sym typeface="+mn-ea"/>
              </a:rPr>
              <a:t>三）医院环境</a:t>
            </a:r>
            <a:endParaRPr lang="zh-CN" altLang="en-US" sz="28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p:nvPr/>
        </p:nvGraphicFramePr>
        <p:xfrm>
          <a:off x="1368425" y="1305560"/>
          <a:ext cx="6407785" cy="3517265"/>
        </p:xfrm>
        <a:graphic>
          <a:graphicData uri="http://schemas.openxmlformats.org/drawingml/2006/table">
            <a:tbl>
              <a:tblPr firstRow="1" bandRow="1">
                <a:tableStyleId>{22838BEF-8BB2-4498-84A7-C5851F593DF1}</a:tableStyleId>
              </a:tblPr>
              <a:tblGrid>
                <a:gridCol w="6407785"/>
              </a:tblGrid>
              <a:tr h="370205">
                <a:tc>
                  <a:txBody>
                    <a:bodyPr/>
                    <a:p>
                      <a:pPr>
                        <a:buNone/>
                      </a:pPr>
                      <a:r>
                        <a:rPr lang="zh-CN" altLang="en-US" sz="1600" b="0"/>
                        <a:t>1.院内应整洁、卫生，有健全的卫生检查、评比制度，并有专人负责。</a:t>
                      </a:r>
                      <a:r>
                        <a:rPr lang="zh-CN" altLang="en-US" sz="1600"/>
                        <a:t>     </a:t>
                      </a:r>
                      <a:endParaRPr lang="zh-CN" altLang="en-US" sz="1600"/>
                    </a:p>
                  </a:txBody>
                  <a:tcPr/>
                </a:tc>
              </a:tr>
              <a:tr h="909955">
                <a:tc>
                  <a:txBody>
                    <a:bodyPr/>
                    <a:p>
                      <a:pPr>
                        <a:buNone/>
                      </a:pPr>
                      <a:r>
                        <a:rPr lang="zh-CN" altLang="en-US" sz="1600"/>
                        <a:t>2.污水、污物、放射性物质、有毒气体排放及消烟均应符合环保部门有关规定（有医疗废物的收集、运送、暂存、转移都要登记造册，污水处理管理处置符合规定，专人管理、记录齐全）。</a:t>
                      </a:r>
                      <a:endParaRPr lang="zh-CN" altLang="en-US" sz="1600"/>
                    </a:p>
                  </a:txBody>
                  <a:tcPr/>
                </a:tc>
              </a:tr>
              <a:tr h="485775">
                <a:tc>
                  <a:txBody>
                    <a:bodyPr/>
                    <a:p>
                      <a:pPr>
                        <a:buNone/>
                      </a:pPr>
                      <a:r>
                        <a:rPr lang="zh-CN" altLang="en-US" sz="1600"/>
                        <a:t>3.医院环境幽静美观，有与医院占地面积相适应的绿化地带。</a:t>
                      </a:r>
                      <a:endParaRPr lang="zh-CN" altLang="en-US" sz="1600"/>
                    </a:p>
                  </a:txBody>
                  <a:tcPr/>
                </a:tc>
              </a:tr>
              <a:tr h="640080">
                <a:tc>
                  <a:txBody>
                    <a:bodyPr/>
                    <a:p>
                      <a:pPr>
                        <a:buNone/>
                      </a:pPr>
                      <a:r>
                        <a:rPr lang="zh-CN" altLang="en-US" sz="1600"/>
                        <a:t>4.病房秩序良好，做到整洁、安静、舒适、安全，室内细菌含量符合卫生学标准。</a:t>
                      </a:r>
                      <a:endParaRPr lang="zh-CN" altLang="en-US" sz="1600"/>
                    </a:p>
                  </a:txBody>
                  <a:tcPr/>
                </a:tc>
              </a:tr>
              <a:tr h="370205">
                <a:tc>
                  <a:txBody>
                    <a:bodyPr/>
                    <a:p>
                      <a:pPr>
                        <a:buNone/>
                      </a:pPr>
                      <a:r>
                        <a:rPr lang="zh-CN" altLang="en-US" sz="1600"/>
                        <a:t>5.门急诊、病房等医疗区无臭味道、病区诊室禁止吸烟。</a:t>
                      </a:r>
                      <a:endParaRPr lang="zh-CN" altLang="en-US" sz="1600"/>
                    </a:p>
                  </a:txBody>
                  <a:tcPr/>
                </a:tc>
              </a:tr>
              <a:tr h="370840">
                <a:tc>
                  <a:txBody>
                    <a:bodyPr/>
                    <a:p>
                      <a:pPr>
                        <a:buNone/>
                      </a:pPr>
                      <a:r>
                        <a:rPr lang="zh-CN" altLang="en-US" sz="1600"/>
                        <a:t>6.室内采光、色彩设计符合卫生学要求。</a:t>
                      </a:r>
                      <a:endParaRPr lang="zh-CN" altLang="en-US" sz="1600"/>
                    </a:p>
                  </a:txBody>
                  <a:tcPr/>
                </a:tc>
              </a:tr>
              <a:tr h="370205">
                <a:tc>
                  <a:txBody>
                    <a:bodyPr/>
                    <a:p>
                      <a:pPr>
                        <a:buNone/>
                      </a:pPr>
                      <a:r>
                        <a:rPr lang="zh-CN" altLang="en-US" sz="1600"/>
                        <a:t>7.门诊噪音不高于45分贝，病房、手术室噪音不高于38分贝。</a:t>
                      </a:r>
                      <a:endParaRPr lang="zh-CN" altLang="en-US" sz="1600"/>
                    </a:p>
                  </a:txBody>
                  <a:tcPr/>
                </a:tc>
              </a:tr>
            </a:tbl>
          </a:graphicData>
        </a:graphic>
      </p:graphicFrame>
    </p:spTree>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46104" y="1491630"/>
            <a:ext cx="762000" cy="68262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06</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668520" y="2193925"/>
            <a:ext cx="3467100" cy="594360"/>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医疗服务满意度</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14:presetBounceEnd="57000">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14:bounceEnd="57000">
                                          <p:cBhvr additive="base">
                                            <p:cTn id="21"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400" fill="hold"/>
                                            <p:tgtEl>
                                              <p:spTgt spid="8"/>
                                            </p:tgtEl>
                                            <p:attrNameLst>
                                              <p:attrName>ppt_x</p:attrName>
                                            </p:attrNameLst>
                                          </p:cBhvr>
                                          <p:tavLst>
                                            <p:tav tm="0">
                                              <p:val>
                                                <p:strVal val="1+#ppt_w/2"/>
                                              </p:val>
                                            </p:tav>
                                            <p:tav tm="100000">
                                              <p:val>
                                                <p:strVal val="#ppt_x"/>
                                              </p:val>
                                            </p:tav>
                                          </p:tavLst>
                                        </p:anim>
                                        <p:anim calcmode="lin" valueType="num">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圆角矩形 10"/>
          <p:cNvSpPr/>
          <p:nvPr/>
        </p:nvSpPr>
        <p:spPr>
          <a:xfrm>
            <a:off x="981710" y="250190"/>
            <a:ext cx="6834505"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a:solidFill>
                  <a:schemeClr val="bg1"/>
                </a:solidFill>
                <a:latin typeface="微软雅黑" panose="020B0503020204020204" charset="-122"/>
                <a:ea typeface="微软雅黑" panose="020B0503020204020204" charset="-122"/>
                <a:sym typeface="+mn-ea"/>
              </a:rPr>
              <a:t>六、医疗服务满意度</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470535" y="1197610"/>
            <a:ext cx="8260715" cy="922020"/>
          </a:xfrm>
          <a:prstGeom prst="rect">
            <a:avLst/>
          </a:prstGeom>
          <a:noFill/>
        </p:spPr>
        <p:txBody>
          <a:bodyPr wrap="square" rtlCol="0">
            <a:spAutoFit/>
          </a:bodyPr>
          <a:p>
            <a:pPr marL="285750" indent="-285750">
              <a:buFont typeface="Wingdings" panose="05000000000000000000" charset="0"/>
              <a:buChar char="Ø"/>
            </a:pPr>
            <a:r>
              <a:rPr lang="zh-CN" altLang="en-US"/>
              <a:t>首先，医院建立急诊住院和手术“绿色通道”保障患者获得连贯医疗服务。</a:t>
            </a:r>
            <a:endParaRPr lang="zh-CN" altLang="en-US"/>
          </a:p>
          <a:p>
            <a:pPr marL="285750" indent="-285750">
              <a:buFont typeface="Wingdings" panose="05000000000000000000" charset="0"/>
              <a:buChar char="Ø"/>
            </a:pPr>
            <a:r>
              <a:rPr lang="zh-CN" altLang="en-US"/>
              <a:t>其次，保障患者合法权益的相关制度得到落实，医务人员尊重患者知情选择权利。</a:t>
            </a:r>
            <a:endParaRPr lang="zh-CN" altLang="en-US"/>
          </a:p>
        </p:txBody>
      </p:sp>
      <p:sp>
        <p:nvSpPr>
          <p:cNvPr id="4" name="文本框 3"/>
          <p:cNvSpPr txBox="1"/>
          <p:nvPr/>
        </p:nvSpPr>
        <p:spPr>
          <a:xfrm>
            <a:off x="669290" y="2216785"/>
            <a:ext cx="7863205" cy="2861310"/>
          </a:xfrm>
          <a:prstGeom prst="rect">
            <a:avLst/>
          </a:prstGeom>
          <a:noFill/>
        </p:spPr>
        <p:txBody>
          <a:bodyPr wrap="square" rtlCol="0">
            <a:spAutoFit/>
          </a:bodyPr>
          <a:p>
            <a:pPr marL="285750" indent="-285750">
              <a:buClr>
                <a:srgbClr val="00518E"/>
              </a:buClr>
              <a:buFont typeface="Wingdings" panose="05000000000000000000" charset="0"/>
              <a:buChar char="u"/>
            </a:pPr>
            <a:r>
              <a:rPr lang="zh-CN" altLang="en-US"/>
              <a:t>  1.医院有负责医德医风建设组织体系和管理考核措施。</a:t>
            </a:r>
            <a:endParaRPr lang="zh-CN" altLang="en-US"/>
          </a:p>
          <a:p>
            <a:pPr marL="285750" indent="-285750">
              <a:buClr>
                <a:srgbClr val="00518E"/>
              </a:buClr>
              <a:buFont typeface="Wingdings" panose="05000000000000000000" charset="0"/>
              <a:buChar char="u"/>
            </a:pPr>
            <a:r>
              <a:rPr lang="zh-CN" altLang="en-US"/>
              <a:t>  2.贯彻执行党的路线、方针、政策，党政工团齐抓共管，医院文化意识丰富，职工凝聚力和向心力、积极性得以充分发挥。    </a:t>
            </a:r>
            <a:endParaRPr lang="zh-CN" altLang="en-US"/>
          </a:p>
          <a:p>
            <a:pPr marL="285750" indent="-285750">
              <a:buClr>
                <a:srgbClr val="00518E"/>
              </a:buClr>
              <a:buFont typeface="Wingdings" panose="05000000000000000000" charset="0"/>
              <a:buChar char="u"/>
            </a:pPr>
            <a:r>
              <a:rPr lang="zh-CN" altLang="en-US"/>
              <a:t>  3.建立有效的群众监督和严格的考核奖惩制度，有健全的廉洁行医措施等并与职称评比挂钩。</a:t>
            </a:r>
            <a:endParaRPr lang="zh-CN" altLang="en-US"/>
          </a:p>
          <a:p>
            <a:pPr marL="285750" indent="-285750">
              <a:buClr>
                <a:srgbClr val="00518E"/>
              </a:buClr>
              <a:buFont typeface="Wingdings" panose="05000000000000000000" charset="0"/>
              <a:buChar char="u"/>
            </a:pPr>
            <a:r>
              <a:rPr lang="zh-CN" altLang="en-US">
                <a:sym typeface="+mn-ea"/>
              </a:rPr>
              <a:t>  4.认真贯彻执行《医务人员医德规范及实施办法》，有医德教育措施。严格实行岗前教育制度。</a:t>
            </a:r>
            <a:endParaRPr lang="zh-CN" altLang="en-US"/>
          </a:p>
          <a:p>
            <a:pPr marL="285750" indent="-285750">
              <a:buClr>
                <a:srgbClr val="00518E"/>
              </a:buClr>
              <a:buFont typeface="Wingdings" panose="05000000000000000000" charset="0"/>
              <a:buChar char="u"/>
            </a:pPr>
            <a:r>
              <a:rPr lang="en-US" altLang="zh-CN"/>
              <a:t>  5.</a:t>
            </a:r>
            <a:r>
              <a:rPr lang="zh-CN" altLang="en-US"/>
              <a:t>满意度：职工对医院领导班子综合满意度≥85%；对各职能科室满意度≥85%；患者满意度≥85%。患者、社区或合同单位对医院的满意度达到规定要求。</a:t>
            </a:r>
            <a:endParaRPr lang="zh-CN" altLang="en-US"/>
          </a:p>
        </p:txBody>
      </p:sp>
    </p:spTree>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4039" y="1319545"/>
            <a:ext cx="762000" cy="68262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07</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533265" y="1991360"/>
            <a:ext cx="4375785" cy="1532890"/>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sym typeface="+mn-ea"/>
              </a:rPr>
              <a:t>院务公开等管理制度健全，落实到位</a:t>
            </a:r>
            <a:endParaRPr lang="zh-CN" altLang="en-US" sz="3600" dirty="0" smtClean="0">
              <a:solidFill>
                <a:schemeClr val="tx1">
                  <a:lumMod val="65000"/>
                  <a:lumOff val="35000"/>
                </a:schemeClr>
              </a:solidFill>
              <a:latin typeface="微软雅黑" panose="020B0503020204020204" charset="-122"/>
              <a:ea typeface="微软雅黑" panose="020B0503020204020204" charset="-122"/>
            </a:endParaRPr>
          </a:p>
          <a:p>
            <a:endParaRPr lang="zh-CN" altLang="en-US" sz="3600" dirty="0">
              <a:solidFill>
                <a:schemeClr val="bg1"/>
              </a:solidFill>
              <a:ea typeface="微软雅黑" panose="020B0503020204020204" charset="-122"/>
            </a:endParaRPr>
          </a:p>
        </p:txBody>
      </p:sp>
      <p:sp>
        <p:nvSpPr>
          <p:cNvPr id="8" name="矩形 7"/>
          <p:cNvSpPr/>
          <p:nvPr/>
        </p:nvSpPr>
        <p:spPr>
          <a:xfrm>
            <a:off x="4733976" y="188212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14:presetBounceEnd="57000">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14:bounceEnd="57000">
                                          <p:cBhvr additive="base">
                                            <p:cTn id="21"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1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400" fill="hold"/>
                                            <p:tgtEl>
                                              <p:spTgt spid="8"/>
                                            </p:tgtEl>
                                            <p:attrNameLst>
                                              <p:attrName>ppt_x</p:attrName>
                                            </p:attrNameLst>
                                          </p:cBhvr>
                                          <p:tavLst>
                                            <p:tav tm="0">
                                              <p:val>
                                                <p:strVal val="1+#ppt_w/2"/>
                                              </p:val>
                                            </p:tav>
                                            <p:tav tm="100000">
                                              <p:val>
                                                <p:strVal val="#ppt_x"/>
                                              </p:val>
                                            </p:tav>
                                          </p:tavLst>
                                        </p:anim>
                                        <p:anim calcmode="lin" valueType="num">
                                          <p:cBhvr additive="base">
                                            <p:cTn id="22" dur="4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6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bldLvl="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圆角矩形 10"/>
          <p:cNvSpPr/>
          <p:nvPr/>
        </p:nvSpPr>
        <p:spPr>
          <a:xfrm>
            <a:off x="1022985" y="222250"/>
            <a:ext cx="7025640" cy="85344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ym typeface="+mn-ea"/>
              </a:rPr>
              <a:t>七、</a:t>
            </a:r>
            <a:r>
              <a:rPr lang="zh-CN" altLang="en-US" sz="2800" dirty="0">
                <a:solidFill>
                  <a:schemeClr val="bg1"/>
                </a:solidFill>
                <a:latin typeface="微软雅黑" panose="020B0503020204020204" charset="-122"/>
                <a:ea typeface="微软雅黑" panose="020B0503020204020204" charset="-122"/>
                <a:sym typeface="+mn-ea"/>
              </a:rPr>
              <a:t>院务公开等管理制度健全，落实到位</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899160" y="1532255"/>
            <a:ext cx="7273290" cy="2861310"/>
          </a:xfrm>
          <a:prstGeom prst="rect">
            <a:avLst/>
          </a:prstGeom>
          <a:noFill/>
        </p:spPr>
        <p:txBody>
          <a:bodyPr wrap="square" rtlCol="0">
            <a:spAutoFit/>
          </a:bodyPr>
          <a:p>
            <a:pPr marL="285750" indent="-285750">
              <a:buFont typeface="Wingdings" panose="05000000000000000000" charset="0"/>
              <a:buChar char="ü"/>
            </a:pPr>
            <a:r>
              <a:rPr lang="zh-CN" altLang="en-US">
                <a:sym typeface="+mn-ea"/>
              </a:rPr>
              <a:t>建立医院内部决策机制，对重大决策、重要干部任免、重大项目投资、大额资金使用（三重一大）须经集体讨论、集体决策，并按管理权限和规定报批与请示，有职工监督。三重一大制度、院务会、院长办公会、党委会、党政联席会、院周会、职代会相关会议记录要全。</a:t>
            </a:r>
            <a:endParaRPr lang="zh-CN" altLang="en-US"/>
          </a:p>
          <a:p>
            <a:pPr marL="285750" indent="-285750">
              <a:buFont typeface="Wingdings" panose="05000000000000000000" charset="0"/>
              <a:buChar char="ü"/>
            </a:pPr>
            <a:r>
              <a:rPr lang="zh-CN" altLang="en-US"/>
              <a:t>院务公开制度和医院实行院务公开的相关管理办法，医院信息报告与信息发布制度，建立医院内网，公开相关资料。多种渠道和方式公开三重一大信息，三重一大相关事项应充分征求并尊重职工代表的意见，职工知晓率大于等于百分之85以上。  </a:t>
            </a:r>
            <a:endParaRPr lang="zh-CN" altLang="en-US"/>
          </a:p>
          <a:p>
            <a:pPr marL="285750" indent="-285750">
              <a:buFont typeface="Wingdings" panose="05000000000000000000" charset="0"/>
              <a:buChar char="ü"/>
            </a:pPr>
            <a:endParaRPr lang="zh-CN" altLang="en-US"/>
          </a:p>
        </p:txBody>
      </p:sp>
    </p:spTree>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custDataLst>
              <p:tags r:id="rId1"/>
            </p:custDataLst>
          </p:nvPr>
        </p:nvGrpSpPr>
        <p:grpSpPr>
          <a:xfrm>
            <a:off x="549739" y="1605279"/>
            <a:ext cx="2455218" cy="2444763"/>
            <a:chOff x="1123950" y="2990849"/>
            <a:chExt cx="3066775" cy="3053716"/>
          </a:xfrm>
        </p:grpSpPr>
        <p:sp>
          <p:nvSpPr>
            <p:cNvPr id="4" name="矩形 3"/>
            <p:cNvSpPr/>
            <p:nvPr>
              <p:custDataLst>
                <p:tags r:id="rId2"/>
              </p:custDataLst>
            </p:nvPr>
          </p:nvSpPr>
          <p:spPr>
            <a:xfrm>
              <a:off x="1123950" y="3114676"/>
              <a:ext cx="3057781" cy="247650"/>
            </a:xfrm>
            <a:prstGeom prst="rect">
              <a:avLst/>
            </a:prstGeom>
            <a:solidFill>
              <a:srgbClr val="879AED"/>
            </a:solidFill>
            <a:ln w="12700" cap="flat" cmpd="sng" algn="ctr">
              <a:noFill/>
              <a:prstDash val="solid"/>
              <a:miter lim="800000"/>
            </a:ln>
            <a:effectLst/>
          </p:spPr>
          <p:txBody>
            <a:bodyPr rtlCol="0" anchor="ctr">
              <a:normAutofit fontScale="52500" lnSpcReduction="20000"/>
            </a:bodyPr>
            <a:p>
              <a:pPr algn="ctr"/>
              <a:endParaRPr lang="zh-CN" altLang="en-US" sz="1350"/>
            </a:p>
          </p:txBody>
        </p:sp>
        <p:sp>
          <p:nvSpPr>
            <p:cNvPr id="12" name="任意多边形 11"/>
            <p:cNvSpPr/>
            <p:nvPr>
              <p:custDataLst>
                <p:tags r:id="rId3"/>
              </p:custDataLst>
            </p:nvPr>
          </p:nvSpPr>
          <p:spPr>
            <a:xfrm>
              <a:off x="3001051" y="2990849"/>
              <a:ext cx="486913" cy="377892"/>
            </a:xfrm>
            <a:custGeom>
              <a:avLst/>
              <a:gdLst>
                <a:gd name="connsiteX0" fmla="*/ 288085 w 486913"/>
                <a:gd name="connsiteY0" fmla="*/ 0 h 377892"/>
                <a:gd name="connsiteX1" fmla="*/ 486913 w 486913"/>
                <a:gd name="connsiteY1" fmla="*/ 288085 h 377892"/>
                <a:gd name="connsiteX2" fmla="*/ 356791 w 486913"/>
                <a:gd name="connsiteY2" fmla="*/ 377892 h 377892"/>
                <a:gd name="connsiteX3" fmla="*/ 123584 w 486913"/>
                <a:gd name="connsiteY3" fmla="*/ 377892 h 377892"/>
                <a:gd name="connsiteX4" fmla="*/ 0 w 486913"/>
                <a:gd name="connsiteY4" fmla="*/ 198828 h 37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13" h="377892">
                  <a:moveTo>
                    <a:pt x="288085" y="0"/>
                  </a:moveTo>
                  <a:lnTo>
                    <a:pt x="486913" y="288085"/>
                  </a:lnTo>
                  <a:lnTo>
                    <a:pt x="356791" y="377892"/>
                  </a:lnTo>
                  <a:lnTo>
                    <a:pt x="123584" y="377892"/>
                  </a:lnTo>
                  <a:lnTo>
                    <a:pt x="0" y="198828"/>
                  </a:lnTo>
                  <a:close/>
                </a:path>
              </a:pathLst>
            </a:custGeom>
            <a:solidFill>
              <a:srgbClr val="FFFFFF"/>
            </a:solidFill>
            <a:ln w="12700" cap="flat" cmpd="sng" algn="ctr">
              <a:noFill/>
              <a:prstDash val="solid"/>
              <a:miter lim="800000"/>
            </a:ln>
            <a:effectLst>
              <a:outerShdw blurRad="50800" dist="38100" dir="16200000" rotWithShape="0">
                <a:prstClr val="black">
                  <a:alpha val="40000"/>
                </a:prstClr>
              </a:outerShdw>
            </a:effectLst>
          </p:spPr>
          <p:txBody>
            <a:bodyPr tIns="81000" rtlCol="0" anchor="ctr">
              <a:normAutofit fontScale="82500"/>
            </a:bodyPr>
            <a:p>
              <a:pPr algn="ctr"/>
              <a:r>
                <a:rPr lang="en-US" altLang="zh-CN" sz="1350" dirty="0" smtClean="0">
                  <a:solidFill>
                    <a:srgbClr val="879AED"/>
                  </a:solidFill>
                </a:rPr>
                <a:t>A</a:t>
              </a:r>
              <a:endParaRPr lang="zh-CN" altLang="en-US" sz="1350" dirty="0">
                <a:solidFill>
                  <a:srgbClr val="879AED"/>
                </a:solidFill>
              </a:endParaRPr>
            </a:p>
          </p:txBody>
        </p:sp>
        <p:sp>
          <p:nvSpPr>
            <p:cNvPr id="3" name="矩形 2"/>
            <p:cNvSpPr/>
            <p:nvPr>
              <p:custDataLst>
                <p:tags r:id="rId4"/>
              </p:custDataLst>
            </p:nvPr>
          </p:nvSpPr>
          <p:spPr>
            <a:xfrm>
              <a:off x="1123950" y="3362325"/>
              <a:ext cx="3066775" cy="2682240"/>
            </a:xfrm>
            <a:prstGeom prst="rect">
              <a:avLst/>
            </a:prstGeom>
            <a:solidFill>
              <a:srgbClr val="72C5EA"/>
            </a:solidFill>
            <a:ln w="12700" cap="flat" cmpd="sng" algn="ctr">
              <a:noFill/>
              <a:prstDash val="solid"/>
              <a:miter lim="800000"/>
            </a:ln>
            <a:effectLst/>
          </p:spPr>
          <p:txBody>
            <a:bodyPr rtlCol="0" anchor="ctr">
              <a:normAutofit/>
            </a:bodyPr>
            <a:p>
              <a:pPr algn="ctr">
                <a:lnSpc>
                  <a:spcPct val="150000"/>
                </a:lnSpc>
              </a:pPr>
              <a:r>
                <a:rPr lang="zh-CN" altLang="en-US" sz="1600" dirty="0"/>
                <a:t>总分500分，每一大类分别为100分。</a:t>
              </a:r>
              <a:endParaRPr lang="zh-CN" altLang="en-US" sz="1600" dirty="0"/>
            </a:p>
          </p:txBody>
        </p:sp>
      </p:grpSp>
      <p:grpSp>
        <p:nvGrpSpPr>
          <p:cNvPr id="14" name="组合 13"/>
          <p:cNvGrpSpPr/>
          <p:nvPr>
            <p:custDataLst>
              <p:tags r:id="rId5"/>
            </p:custDataLst>
          </p:nvPr>
        </p:nvGrpSpPr>
        <p:grpSpPr>
          <a:xfrm>
            <a:off x="3317827" y="1605279"/>
            <a:ext cx="2450719" cy="2444089"/>
            <a:chOff x="1123950" y="2990849"/>
            <a:chExt cx="3061155" cy="3052874"/>
          </a:xfrm>
        </p:grpSpPr>
        <p:sp>
          <p:nvSpPr>
            <p:cNvPr id="15" name="矩形 14"/>
            <p:cNvSpPr/>
            <p:nvPr>
              <p:custDataLst>
                <p:tags r:id="rId6"/>
              </p:custDataLst>
            </p:nvPr>
          </p:nvSpPr>
          <p:spPr>
            <a:xfrm>
              <a:off x="1123950" y="3138378"/>
              <a:ext cx="3057781" cy="247321"/>
            </a:xfrm>
            <a:prstGeom prst="rect">
              <a:avLst/>
            </a:prstGeom>
            <a:solidFill>
              <a:srgbClr val="879AED"/>
            </a:solidFill>
            <a:ln w="12700" cap="flat" cmpd="sng" algn="ctr">
              <a:noFill/>
              <a:prstDash val="solid"/>
              <a:miter lim="800000"/>
            </a:ln>
            <a:effectLst/>
          </p:spPr>
          <p:txBody>
            <a:bodyPr rtlCol="0" anchor="ctr">
              <a:normAutofit fontScale="52500" lnSpcReduction="20000"/>
            </a:bodyPr>
            <a:p>
              <a:pPr algn="ctr"/>
              <a:endParaRPr lang="zh-CN" altLang="en-US" sz="1350"/>
            </a:p>
          </p:txBody>
        </p:sp>
        <p:sp>
          <p:nvSpPr>
            <p:cNvPr id="16" name="任意多边形 15"/>
            <p:cNvSpPr/>
            <p:nvPr>
              <p:custDataLst>
                <p:tags r:id="rId7"/>
              </p:custDataLst>
            </p:nvPr>
          </p:nvSpPr>
          <p:spPr>
            <a:xfrm>
              <a:off x="2973060" y="2990849"/>
              <a:ext cx="486913" cy="377892"/>
            </a:xfrm>
            <a:custGeom>
              <a:avLst/>
              <a:gdLst>
                <a:gd name="connsiteX0" fmla="*/ 288085 w 486913"/>
                <a:gd name="connsiteY0" fmla="*/ 0 h 377892"/>
                <a:gd name="connsiteX1" fmla="*/ 486913 w 486913"/>
                <a:gd name="connsiteY1" fmla="*/ 288085 h 377892"/>
                <a:gd name="connsiteX2" fmla="*/ 356791 w 486913"/>
                <a:gd name="connsiteY2" fmla="*/ 377892 h 377892"/>
                <a:gd name="connsiteX3" fmla="*/ 123584 w 486913"/>
                <a:gd name="connsiteY3" fmla="*/ 377892 h 377892"/>
                <a:gd name="connsiteX4" fmla="*/ 0 w 486913"/>
                <a:gd name="connsiteY4" fmla="*/ 198828 h 37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13" h="377892">
                  <a:moveTo>
                    <a:pt x="288085" y="0"/>
                  </a:moveTo>
                  <a:lnTo>
                    <a:pt x="486913" y="288085"/>
                  </a:lnTo>
                  <a:lnTo>
                    <a:pt x="356791" y="377892"/>
                  </a:lnTo>
                  <a:lnTo>
                    <a:pt x="123584" y="377892"/>
                  </a:lnTo>
                  <a:lnTo>
                    <a:pt x="0" y="198828"/>
                  </a:lnTo>
                  <a:close/>
                </a:path>
              </a:pathLst>
            </a:custGeom>
            <a:solidFill>
              <a:srgbClr val="FFFFFF"/>
            </a:solidFill>
            <a:ln w="12700" cap="flat" cmpd="sng" algn="ctr">
              <a:noFill/>
              <a:prstDash val="solid"/>
              <a:miter lim="800000"/>
            </a:ln>
            <a:effectLst>
              <a:outerShdw blurRad="50800" dist="38100" dir="16200000" rotWithShape="0">
                <a:prstClr val="black">
                  <a:alpha val="40000"/>
                </a:prstClr>
              </a:outerShdw>
            </a:effectLst>
          </p:spPr>
          <p:txBody>
            <a:bodyPr tIns="81000" rtlCol="0" anchor="ctr">
              <a:normAutofit fontScale="82500"/>
            </a:bodyPr>
            <a:p>
              <a:pPr algn="ctr"/>
              <a:r>
                <a:rPr lang="en-US" altLang="zh-CN" sz="1350" dirty="0" smtClean="0">
                  <a:solidFill>
                    <a:srgbClr val="879AED"/>
                  </a:solidFill>
                </a:rPr>
                <a:t>B</a:t>
              </a:r>
              <a:endParaRPr lang="zh-CN" altLang="en-US" sz="1350" dirty="0">
                <a:solidFill>
                  <a:srgbClr val="879AED"/>
                </a:solidFill>
              </a:endParaRPr>
            </a:p>
          </p:txBody>
        </p:sp>
        <p:sp>
          <p:nvSpPr>
            <p:cNvPr id="17" name="矩形 16"/>
            <p:cNvSpPr/>
            <p:nvPr>
              <p:custDataLst>
                <p:tags r:id="rId8"/>
              </p:custDataLst>
            </p:nvPr>
          </p:nvSpPr>
          <p:spPr>
            <a:xfrm>
              <a:off x="1123950" y="3362052"/>
              <a:ext cx="3061155" cy="2681671"/>
            </a:xfrm>
            <a:prstGeom prst="rect">
              <a:avLst/>
            </a:prstGeom>
            <a:solidFill>
              <a:srgbClr val="72C5EA"/>
            </a:solidFill>
            <a:ln w="12700" cap="flat" cmpd="sng" algn="ctr">
              <a:noFill/>
              <a:prstDash val="solid"/>
              <a:miter lim="800000"/>
            </a:ln>
            <a:effectLst/>
          </p:spPr>
          <p:txBody>
            <a:bodyPr rtlCol="0" anchor="ctr"/>
            <a:p>
              <a:pPr algn="ctr">
                <a:lnSpc>
                  <a:spcPct val="150000"/>
                </a:lnSpc>
              </a:pPr>
              <a:r>
                <a:rPr lang="zh-CN" altLang="en-US" sz="1600" dirty="0">
                  <a:solidFill>
                    <a:schemeClr val="tx1"/>
                  </a:solidFill>
                </a:rPr>
                <a:t>评估方法：查阅资料、考查现场、人员访谈等。每一条评估内容中有不符情况有一项扣2分，扣完该条分数为止。</a:t>
              </a:r>
              <a:endParaRPr lang="zh-CN" altLang="en-US" sz="1600" dirty="0">
                <a:solidFill>
                  <a:schemeClr val="tx1"/>
                </a:solidFill>
              </a:endParaRPr>
            </a:p>
          </p:txBody>
        </p:sp>
      </p:grpSp>
      <p:grpSp>
        <p:nvGrpSpPr>
          <p:cNvPr id="18" name="组合 17"/>
          <p:cNvGrpSpPr/>
          <p:nvPr>
            <p:custDataLst>
              <p:tags r:id="rId9"/>
            </p:custDataLst>
          </p:nvPr>
        </p:nvGrpSpPr>
        <p:grpSpPr>
          <a:xfrm>
            <a:off x="6085840" y="1605280"/>
            <a:ext cx="2513330" cy="2443480"/>
            <a:chOff x="1123950" y="2990849"/>
            <a:chExt cx="3139708" cy="2916556"/>
          </a:xfrm>
        </p:grpSpPr>
        <p:sp>
          <p:nvSpPr>
            <p:cNvPr id="19" name="矩形 18"/>
            <p:cNvSpPr/>
            <p:nvPr>
              <p:custDataLst>
                <p:tags r:id="rId10"/>
              </p:custDataLst>
            </p:nvPr>
          </p:nvSpPr>
          <p:spPr>
            <a:xfrm>
              <a:off x="1123950" y="3114676"/>
              <a:ext cx="3102749" cy="247650"/>
            </a:xfrm>
            <a:prstGeom prst="rect">
              <a:avLst/>
            </a:prstGeom>
            <a:solidFill>
              <a:srgbClr val="879AED"/>
            </a:solidFill>
            <a:ln w="12700" cap="flat" cmpd="sng" algn="ctr">
              <a:noFill/>
              <a:prstDash val="solid"/>
              <a:miter lim="800000"/>
            </a:ln>
            <a:effectLst/>
          </p:spPr>
          <p:txBody>
            <a:bodyPr rtlCol="0" anchor="ctr">
              <a:normAutofit fontScale="52500" lnSpcReduction="20000"/>
            </a:bodyPr>
            <a:p>
              <a:pPr algn="ctr"/>
              <a:endParaRPr lang="zh-CN" altLang="en-US" sz="1350"/>
            </a:p>
          </p:txBody>
        </p:sp>
        <p:sp>
          <p:nvSpPr>
            <p:cNvPr id="20" name="任意多边形 19"/>
            <p:cNvSpPr/>
            <p:nvPr>
              <p:custDataLst>
                <p:tags r:id="rId11"/>
              </p:custDataLst>
            </p:nvPr>
          </p:nvSpPr>
          <p:spPr>
            <a:xfrm>
              <a:off x="3001051" y="2990849"/>
              <a:ext cx="486913" cy="377892"/>
            </a:xfrm>
            <a:custGeom>
              <a:avLst/>
              <a:gdLst>
                <a:gd name="connsiteX0" fmla="*/ 288085 w 486913"/>
                <a:gd name="connsiteY0" fmla="*/ 0 h 377892"/>
                <a:gd name="connsiteX1" fmla="*/ 486913 w 486913"/>
                <a:gd name="connsiteY1" fmla="*/ 288085 h 377892"/>
                <a:gd name="connsiteX2" fmla="*/ 356791 w 486913"/>
                <a:gd name="connsiteY2" fmla="*/ 377892 h 377892"/>
                <a:gd name="connsiteX3" fmla="*/ 123584 w 486913"/>
                <a:gd name="connsiteY3" fmla="*/ 377892 h 377892"/>
                <a:gd name="connsiteX4" fmla="*/ 0 w 486913"/>
                <a:gd name="connsiteY4" fmla="*/ 198828 h 37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913" h="377892">
                  <a:moveTo>
                    <a:pt x="288085" y="0"/>
                  </a:moveTo>
                  <a:lnTo>
                    <a:pt x="486913" y="288085"/>
                  </a:lnTo>
                  <a:lnTo>
                    <a:pt x="356791" y="377892"/>
                  </a:lnTo>
                  <a:lnTo>
                    <a:pt x="123584" y="377892"/>
                  </a:lnTo>
                  <a:lnTo>
                    <a:pt x="0" y="198828"/>
                  </a:lnTo>
                  <a:close/>
                </a:path>
              </a:pathLst>
            </a:custGeom>
            <a:solidFill>
              <a:srgbClr val="FFFFFF"/>
            </a:solidFill>
            <a:ln w="12700" cap="flat" cmpd="sng" algn="ctr">
              <a:noFill/>
              <a:prstDash val="solid"/>
              <a:miter lim="800000"/>
            </a:ln>
            <a:effectLst>
              <a:outerShdw blurRad="50800" dist="38100" dir="16200000" rotWithShape="0">
                <a:prstClr val="black">
                  <a:alpha val="40000"/>
                </a:prstClr>
              </a:outerShdw>
            </a:effectLst>
          </p:spPr>
          <p:txBody>
            <a:bodyPr tIns="81000" rtlCol="0" anchor="ctr">
              <a:normAutofit fontScale="92500"/>
            </a:bodyPr>
            <a:p>
              <a:pPr algn="ctr"/>
              <a:r>
                <a:rPr lang="en-US" altLang="zh-CN" sz="1350" dirty="0" smtClean="0">
                  <a:solidFill>
                    <a:srgbClr val="879AED"/>
                  </a:solidFill>
                </a:rPr>
                <a:t>C</a:t>
              </a:r>
              <a:endParaRPr lang="zh-CN" altLang="en-US" sz="1350" dirty="0">
                <a:solidFill>
                  <a:srgbClr val="879AED"/>
                </a:solidFill>
              </a:endParaRPr>
            </a:p>
          </p:txBody>
        </p:sp>
        <p:sp>
          <p:nvSpPr>
            <p:cNvPr id="21" name="矩形 20"/>
            <p:cNvSpPr/>
            <p:nvPr>
              <p:custDataLst>
                <p:tags r:id="rId12"/>
              </p:custDataLst>
            </p:nvPr>
          </p:nvSpPr>
          <p:spPr>
            <a:xfrm>
              <a:off x="1123950" y="3362325"/>
              <a:ext cx="3139708" cy="2545080"/>
            </a:xfrm>
            <a:prstGeom prst="rect">
              <a:avLst/>
            </a:prstGeom>
            <a:solidFill>
              <a:srgbClr val="72C5EA"/>
            </a:solidFill>
            <a:ln w="12700" cap="flat" cmpd="sng" algn="ctr">
              <a:noFill/>
              <a:prstDash val="solid"/>
              <a:miter lim="800000"/>
            </a:ln>
            <a:effectLst/>
          </p:spPr>
          <p:txBody>
            <a:bodyPr rtlCol="0" anchor="ctr">
              <a:normAutofit/>
            </a:bodyPr>
            <a:p>
              <a:pPr algn="ctr">
                <a:lnSpc>
                  <a:spcPct val="150000"/>
                </a:lnSpc>
              </a:pPr>
              <a:r>
                <a:rPr lang="zh-CN" altLang="en-US" sz="1600" dirty="0">
                  <a:solidFill>
                    <a:schemeClr val="tx1"/>
                  </a:solidFill>
                </a:rPr>
                <a:t>考核通过标准：每一大类得分在80分以上，总分在400分以上。</a:t>
              </a:r>
              <a:endParaRPr lang="zh-CN" altLang="en-US" sz="1600" dirty="0">
                <a:solidFill>
                  <a:schemeClr val="tx1"/>
                </a:solidFill>
              </a:endParaRPr>
            </a:p>
            <a:p>
              <a:pPr algn="ctr">
                <a:lnSpc>
                  <a:spcPct val="150000"/>
                </a:lnSpc>
              </a:pPr>
              <a:r>
                <a:rPr lang="zh-CN" altLang="en-US" sz="1600" dirty="0">
                  <a:solidFill>
                    <a:schemeClr val="tx1"/>
                  </a:solidFill>
                </a:rPr>
                <a:t>功能运行、后勤占</a:t>
              </a:r>
              <a:r>
                <a:rPr lang="en-US" altLang="zh-CN" sz="1600" dirty="0">
                  <a:solidFill>
                    <a:schemeClr val="tx1"/>
                  </a:solidFill>
                </a:rPr>
                <a:t>100</a:t>
              </a:r>
              <a:r>
                <a:rPr lang="zh-CN" altLang="en-US" sz="1600" dirty="0">
                  <a:solidFill>
                    <a:schemeClr val="tx1"/>
                  </a:solidFill>
                </a:rPr>
                <a:t>分</a:t>
              </a:r>
              <a:endParaRPr lang="zh-CN" altLang="en-US" sz="1600" dirty="0">
                <a:solidFill>
                  <a:schemeClr val="tx1"/>
                </a:solidFill>
              </a:endParaRPr>
            </a:p>
          </p:txBody>
        </p:sp>
      </p:grpSp>
      <p:sp>
        <p:nvSpPr>
          <p:cNvPr id="2" name="文本框 1"/>
          <p:cNvSpPr txBox="1"/>
          <p:nvPr/>
        </p:nvSpPr>
        <p:spPr>
          <a:xfrm>
            <a:off x="1310005" y="454660"/>
            <a:ext cx="6430645" cy="521970"/>
          </a:xfrm>
          <a:prstGeom prst="rect">
            <a:avLst/>
          </a:prstGeom>
          <a:noFill/>
        </p:spPr>
        <p:txBody>
          <a:bodyPr wrap="square" rtlCol="0">
            <a:spAutoFit/>
          </a:bodyPr>
          <a:p>
            <a:pPr algn="ctr"/>
            <a:r>
              <a:rPr lang="zh-CN" altLang="en-US" sz="2800" b="1">
                <a:solidFill>
                  <a:srgbClr val="00518E"/>
                </a:solidFill>
                <a:effectLst>
                  <a:outerShdw blurRad="38100" dist="25400" dir="5400000" algn="ctr" rotWithShape="0">
                    <a:srgbClr val="6E747A">
                      <a:alpha val="43000"/>
                    </a:srgbClr>
                  </a:outerShdw>
                </a:effectLst>
              </a:rPr>
              <a:t>总结：评估方法和考核通过标准</a:t>
            </a:r>
            <a:endParaRPr lang="zh-CN" altLang="en-US" sz="2800" b="1">
              <a:solidFill>
                <a:srgbClr val="00518E"/>
              </a:solidFill>
              <a:effectLst>
                <a:outerShdw blurRad="38100" dist="25400" dir="5400000" algn="ctr" rotWithShape="0">
                  <a:srgbClr val="6E747A">
                    <a:alpha val="43000"/>
                  </a:srgbClr>
                </a:outerShdw>
              </a:effectLst>
            </a:endParaRPr>
          </a:p>
        </p:txBody>
      </p:sp>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平行四边形 1"/>
          <p:cNvSpPr/>
          <p:nvPr/>
        </p:nvSpPr>
        <p:spPr>
          <a:xfrm>
            <a:off x="2915920" y="339725"/>
            <a:ext cx="2952115" cy="57594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2929255" y="335280"/>
            <a:ext cx="2867025" cy="583565"/>
          </a:xfrm>
          <a:prstGeom prst="rect">
            <a:avLst/>
          </a:prstGeom>
          <a:noFill/>
        </p:spPr>
        <p:txBody>
          <a:bodyPr wrap="square" rtlCol="0">
            <a:spAutoFit/>
          </a:bodyPr>
          <a:p>
            <a:pPr algn="ctr"/>
            <a:r>
              <a:rPr lang="zh-CN" altLang="en-US" sz="3200" b="1">
                <a:solidFill>
                  <a:schemeClr val="bg1"/>
                </a:solidFill>
                <a:latin typeface="+mj-ea"/>
                <a:ea typeface="+mj-ea"/>
              </a:rPr>
              <a:t>小结</a:t>
            </a:r>
            <a:endParaRPr lang="zh-CN" altLang="en-US" sz="3200" b="1">
              <a:solidFill>
                <a:schemeClr val="bg1"/>
              </a:solidFill>
              <a:latin typeface="+mj-ea"/>
              <a:ea typeface="+mj-ea"/>
            </a:endParaRPr>
          </a:p>
        </p:txBody>
      </p:sp>
      <p:graphicFrame>
        <p:nvGraphicFramePr>
          <p:cNvPr id="5" name="表格 4"/>
          <p:cNvGraphicFramePr/>
          <p:nvPr/>
        </p:nvGraphicFramePr>
        <p:xfrm>
          <a:off x="1371600" y="1238250"/>
          <a:ext cx="6419215" cy="3013710"/>
        </p:xfrm>
        <a:graphic>
          <a:graphicData uri="http://schemas.openxmlformats.org/drawingml/2006/table">
            <a:tbl>
              <a:tblPr bandRow="1">
                <a:tableStyleId>{ED083AE6-46FA-4A59-8FB0-9F97EB10719F}</a:tableStyleId>
              </a:tblPr>
              <a:tblGrid>
                <a:gridCol w="6419215"/>
              </a:tblGrid>
              <a:tr h="430530">
                <a:tc>
                  <a:txBody>
                    <a:bodyPr/>
                    <a:p>
                      <a:pPr>
                        <a:buNone/>
                      </a:pPr>
                      <a:r>
                        <a:rPr lang="zh-CN" altLang="en-US"/>
                        <a:t>评审评价关键</a:t>
                      </a:r>
                      <a:endParaRPr lang="zh-CN" altLang="en-US"/>
                    </a:p>
                  </a:txBody>
                  <a:tcPr/>
                </a:tc>
              </a:tr>
              <a:tr h="430530">
                <a:tc>
                  <a:txBody>
                    <a:bodyPr/>
                    <a:p>
                      <a:pPr>
                        <a:buNone/>
                      </a:pPr>
                      <a:r>
                        <a:rPr lang="zh-CN" altLang="en-US" sz="1800"/>
                        <a:t>提升医院自我管理和改进能力和水平</a:t>
                      </a:r>
                      <a:endParaRPr lang="zh-CN" altLang="en-US" sz="1800"/>
                    </a:p>
                  </a:txBody>
                  <a:tcPr/>
                </a:tc>
              </a:tr>
              <a:tr h="430530">
                <a:tc>
                  <a:txBody>
                    <a:bodyPr/>
                    <a:p>
                      <a:pPr>
                        <a:buNone/>
                      </a:pPr>
                      <a:r>
                        <a:rPr lang="zh-CN" altLang="en-US" sz="1800"/>
                        <a:t>理解评审</a:t>
                      </a:r>
                      <a:endParaRPr lang="zh-CN" altLang="en-US" sz="1800"/>
                    </a:p>
                  </a:txBody>
                  <a:tcPr/>
                </a:tc>
              </a:tr>
              <a:tr h="430530">
                <a:tc>
                  <a:txBody>
                    <a:bodyPr/>
                    <a:p>
                      <a:pPr>
                        <a:buNone/>
                      </a:pPr>
                      <a:r>
                        <a:rPr lang="zh-CN" altLang="en-US" sz="1800"/>
                        <a:t>国际共识的长效监管模式</a:t>
                      </a:r>
                      <a:endParaRPr lang="zh-CN" altLang="en-US" sz="1800"/>
                    </a:p>
                  </a:txBody>
                  <a:tcPr/>
                </a:tc>
              </a:tr>
              <a:tr h="430530">
                <a:tc>
                  <a:txBody>
                    <a:bodyPr/>
                    <a:p>
                      <a:pPr algn="l">
                        <a:buNone/>
                      </a:pPr>
                      <a:r>
                        <a:rPr lang="zh-CN" altLang="en-US" sz="1800"/>
                        <a:t>消除误解</a:t>
                      </a:r>
                      <a:endParaRPr lang="zh-CN" altLang="en-US" sz="1800"/>
                    </a:p>
                  </a:txBody>
                  <a:tcPr/>
                </a:tc>
              </a:tr>
              <a:tr h="430530">
                <a:tc>
                  <a:txBody>
                    <a:bodyPr/>
                    <a:p>
                      <a:pPr>
                        <a:buNone/>
                      </a:pPr>
                      <a:r>
                        <a:rPr lang="zh-CN" altLang="en-US" sz="1800"/>
                        <a:t>全员参与≠运动式管理 ，标准规范≠弄虚作假 </a:t>
                      </a:r>
                      <a:endParaRPr lang="zh-CN" altLang="en-US" sz="1800"/>
                    </a:p>
                  </a:txBody>
                  <a:tcPr/>
                </a:tc>
              </a:tr>
              <a:tr h="430530">
                <a:tc>
                  <a:txBody>
                    <a:bodyPr/>
                    <a:p>
                      <a:pPr>
                        <a:buNone/>
                      </a:pPr>
                      <a:r>
                        <a:rPr lang="zh-CN" altLang="en-US" sz="1800"/>
                        <a:t>以评促建、以评促改，持续改进是最终目的</a:t>
                      </a:r>
                      <a:endParaRPr lang="zh-CN" altLang="en-US" sz="1800"/>
                    </a:p>
                  </a:txBody>
                  <a:tcPr/>
                </a:tc>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平行四边形 1"/>
          <p:cNvSpPr/>
          <p:nvPr/>
        </p:nvSpPr>
        <p:spPr>
          <a:xfrm>
            <a:off x="2915920" y="339725"/>
            <a:ext cx="2952115" cy="57594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919730" y="344805"/>
            <a:ext cx="2948305" cy="460375"/>
          </a:xfrm>
          <a:prstGeom prst="rect">
            <a:avLst/>
          </a:prstGeom>
          <a:noFill/>
        </p:spPr>
        <p:txBody>
          <a:bodyPr wrap="square" rtlCol="0">
            <a:spAutoFit/>
          </a:bodyPr>
          <a:p>
            <a:pPr algn="ctr"/>
            <a:r>
              <a:rPr lang="zh-CN" altLang="en-US" sz="2400">
                <a:solidFill>
                  <a:schemeClr val="bg1"/>
                </a:solidFill>
                <a:latin typeface="+mj-ea"/>
                <a:ea typeface="+mj-ea"/>
              </a:rPr>
              <a:t>创建精神</a:t>
            </a:r>
            <a:endParaRPr lang="zh-CN" altLang="en-US" sz="2400">
              <a:solidFill>
                <a:schemeClr val="bg1"/>
              </a:solidFill>
              <a:latin typeface="+mj-ea"/>
              <a:ea typeface="+mj-ea"/>
            </a:endParaRPr>
          </a:p>
        </p:txBody>
      </p:sp>
      <p:sp>
        <p:nvSpPr>
          <p:cNvPr id="6" name="文本框 5"/>
          <p:cNvSpPr txBox="1"/>
          <p:nvPr/>
        </p:nvSpPr>
        <p:spPr>
          <a:xfrm>
            <a:off x="1502410" y="1283335"/>
            <a:ext cx="6022340" cy="3169285"/>
          </a:xfrm>
          <a:prstGeom prst="rect">
            <a:avLst/>
          </a:prstGeom>
          <a:noFill/>
        </p:spPr>
        <p:txBody>
          <a:bodyPr wrap="square" rtlCol="0">
            <a:spAutoFit/>
          </a:bodyPr>
          <a:p>
            <a:pPr marL="342900" indent="-342900" algn="ctr" fontAlgn="auto">
              <a:lnSpc>
                <a:spcPct val="200000"/>
              </a:lnSpc>
              <a:buFont typeface="Wingdings" panose="05000000000000000000" charset="0"/>
              <a:buChar char="Ø"/>
            </a:pPr>
            <a:r>
              <a:rPr lang="zh-CN" altLang="en-US" sz="2000"/>
              <a:t>1、认真学习标准，细化标准内容。</a:t>
            </a:r>
            <a:endParaRPr lang="zh-CN" altLang="en-US" sz="2000"/>
          </a:p>
          <a:p>
            <a:pPr marL="342900" indent="-342900" algn="ctr" fontAlgn="auto">
              <a:lnSpc>
                <a:spcPct val="200000"/>
              </a:lnSpc>
              <a:buFont typeface="Wingdings" panose="05000000000000000000" charset="0"/>
              <a:buChar char="Ø"/>
            </a:pPr>
            <a:r>
              <a:rPr lang="zh-CN" altLang="en-US" sz="2000"/>
              <a:t>2、台帐资料齐全、扎实不虚不假。</a:t>
            </a:r>
            <a:endParaRPr lang="zh-CN" altLang="en-US" sz="2000"/>
          </a:p>
          <a:p>
            <a:pPr marL="342900" indent="-342900" algn="ctr" fontAlgn="auto">
              <a:lnSpc>
                <a:spcPct val="200000"/>
              </a:lnSpc>
              <a:buFont typeface="Wingdings" panose="05000000000000000000" charset="0"/>
              <a:buChar char="Ø"/>
            </a:pPr>
            <a:r>
              <a:rPr lang="zh-CN" altLang="en-US" sz="2000"/>
              <a:t>3、迎送接待得体，保障工作认真。</a:t>
            </a:r>
            <a:endParaRPr lang="zh-CN" altLang="en-US" sz="2000"/>
          </a:p>
          <a:p>
            <a:pPr marL="342900" indent="-342900" algn="ctr" fontAlgn="auto">
              <a:lnSpc>
                <a:spcPct val="200000"/>
              </a:lnSpc>
              <a:buFont typeface="Wingdings" panose="05000000000000000000" charset="0"/>
              <a:buChar char="Ø"/>
            </a:pPr>
            <a:r>
              <a:rPr lang="zh-CN" altLang="en-US" sz="2000"/>
              <a:t>4、仪容仪表大方，精神面貌饱满。</a:t>
            </a:r>
            <a:endParaRPr lang="zh-CN" altLang="en-US" sz="2000"/>
          </a:p>
          <a:p>
            <a:pPr marL="342900" indent="-342900" algn="ctr" fontAlgn="auto">
              <a:lnSpc>
                <a:spcPct val="200000"/>
              </a:lnSpc>
              <a:buFont typeface="Wingdings" panose="05000000000000000000" charset="0"/>
              <a:buChar char="Ø"/>
            </a:pPr>
            <a:r>
              <a:rPr lang="zh-CN" altLang="en-US" sz="2000"/>
              <a:t>5、院容院貌整洁，展现医院风采。</a:t>
            </a:r>
            <a:endParaRPr lang="zh-CN" altLang="en-US" sz="20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0" fill="hold"/>
                                        <p:tgtEl>
                                          <p:spTgt spid="6"/>
                                        </p:tgtEl>
                                        <p:attrNameLst>
                                          <p:attrName>ppt_x</p:attrName>
                                        </p:attrNameLst>
                                      </p:cBhvr>
                                      <p:tavLst>
                                        <p:tav tm="0">
                                          <p:val>
                                            <p:strVal val="#ppt_x"/>
                                          </p:val>
                                        </p:tav>
                                        <p:tav tm="100000">
                                          <p:val>
                                            <p:strVal val="#ppt_x"/>
                                          </p:val>
                                        </p:tav>
                                      </p:tavLst>
                                    </p:anim>
                                    <p:anim calcmode="lin" valueType="num">
                                      <p:cBhvr additive="base">
                                        <p:cTn id="8"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平行四边形 2"/>
          <p:cNvSpPr/>
          <p:nvPr/>
        </p:nvSpPr>
        <p:spPr>
          <a:xfrm>
            <a:off x="687705" y="209550"/>
            <a:ext cx="2614295" cy="737235"/>
          </a:xfrm>
          <a:prstGeom prst="parallelogram">
            <a:avLst/>
          </a:prstGeom>
          <a:solidFill>
            <a:srgbClr val="005EA4"/>
          </a:solidFill>
        </p:spPr>
        <p:style>
          <a:lnRef idx="0">
            <a:schemeClr val="accent1"/>
          </a:lnRef>
          <a:fillRef idx="3">
            <a:schemeClr val="accent1"/>
          </a:fillRef>
          <a:effectRef idx="3">
            <a:schemeClr val="accent1"/>
          </a:effectRef>
          <a:fontRef idx="minor">
            <a:schemeClr val="lt1"/>
          </a:fontRef>
        </p:style>
        <p:txBody>
          <a:bodyPr rtlCol="0" anchor="ctr"/>
          <a:p>
            <a:pPr algn="ctr"/>
            <a:endParaRPr lang="zh-CN" altLang="en-US">
              <a:noFill/>
            </a:endParaRPr>
          </a:p>
        </p:txBody>
      </p:sp>
      <p:sp>
        <p:nvSpPr>
          <p:cNvPr id="4" name="文本框 3"/>
          <p:cNvSpPr txBox="1"/>
          <p:nvPr/>
        </p:nvSpPr>
        <p:spPr>
          <a:xfrm>
            <a:off x="687705" y="317500"/>
            <a:ext cx="239458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医院评估意义</a:t>
            </a:r>
            <a:endParaRPr lang="zh-CN" altLang="en-US" sz="2800" b="1">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687705" y="1356360"/>
            <a:ext cx="7564120" cy="3322955"/>
          </a:xfrm>
          <a:prstGeom prst="rect">
            <a:avLst/>
          </a:prstGeom>
          <a:noFill/>
        </p:spPr>
        <p:txBody>
          <a:bodyPr wrap="square" rtlCol="0">
            <a:spAutoFit/>
          </a:bodyPr>
          <a:p>
            <a:pPr marL="342900" indent="-342900" fontAlgn="auto">
              <a:lnSpc>
                <a:spcPct val="150000"/>
              </a:lnSpc>
              <a:buClr>
                <a:srgbClr val="00518E"/>
              </a:buClr>
              <a:buFont typeface="Wingdings" panose="05000000000000000000" charset="0"/>
              <a:buChar char="u"/>
            </a:pPr>
            <a:r>
              <a:rPr lang="zh-CN" altLang="en-US" sz="2000">
                <a:latin typeface="微软雅黑" panose="020B0503020204020204" charset="-122"/>
                <a:ea typeface="微软雅黑" panose="020B0503020204020204" charset="-122"/>
                <a:cs typeface="微软雅黑" panose="020B0503020204020204" charset="-122"/>
              </a:rPr>
              <a:t>以评促建，以评促改、提升管理水平，拓展服务功能</a:t>
            </a:r>
            <a:endParaRPr lang="zh-CN" altLang="en-US" sz="200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Clr>
                <a:srgbClr val="00518E"/>
              </a:buClr>
              <a:buFont typeface="Wingdings" panose="05000000000000000000" charset="0"/>
              <a:buChar char="u"/>
            </a:pPr>
            <a:r>
              <a:rPr lang="zh-CN" altLang="en-US" sz="2000">
                <a:latin typeface="微软雅黑" panose="020B0503020204020204" charset="-122"/>
                <a:ea typeface="微软雅黑" panose="020B0503020204020204" charset="-122"/>
                <a:cs typeface="微软雅黑" panose="020B0503020204020204" charset="-122"/>
              </a:rPr>
              <a:t> 提升影响力和社会地位，提高医院信誉</a:t>
            </a:r>
            <a:endParaRPr lang="zh-CN" altLang="en-US" sz="2000">
              <a:latin typeface="微软雅黑" panose="020B0503020204020204" charset="-122"/>
              <a:ea typeface="微软雅黑" panose="020B0503020204020204" charset="-122"/>
              <a:cs typeface="微软雅黑" panose="020B0503020204020204" charset="-122"/>
            </a:endParaRPr>
          </a:p>
          <a:p>
            <a:pPr lvl="1" indent="0" fontAlgn="auto">
              <a:lnSpc>
                <a:spcPct val="150000"/>
              </a:lnSpc>
              <a:buClr>
                <a:srgbClr val="00518E"/>
              </a:buClr>
              <a:buFont typeface="Wingdings" panose="05000000000000000000" charset="0"/>
              <a:buChar char="Ø"/>
            </a:pPr>
            <a:r>
              <a:rPr lang="zh-CN" altLang="en-US" sz="2000">
                <a:latin typeface="微软雅黑" panose="020B0503020204020204" charset="-122"/>
                <a:ea typeface="微软雅黑" panose="020B0503020204020204" charset="-122"/>
                <a:cs typeface="微软雅黑" panose="020B0503020204020204" charset="-122"/>
              </a:rPr>
              <a:t>  公众认同?医院质量、安全有保证</a:t>
            </a:r>
            <a:endParaRPr lang="zh-CN" altLang="en-US" sz="2000">
              <a:latin typeface="微软雅黑" panose="020B0503020204020204" charset="-122"/>
              <a:ea typeface="微软雅黑" panose="020B0503020204020204" charset="-122"/>
              <a:cs typeface="微软雅黑" panose="020B0503020204020204" charset="-122"/>
            </a:endParaRPr>
          </a:p>
          <a:p>
            <a:pPr marL="800100" lvl="1" indent="-342900" fontAlgn="auto">
              <a:lnSpc>
                <a:spcPct val="150000"/>
              </a:lnSpc>
              <a:buClr>
                <a:srgbClr val="00518E"/>
              </a:buClr>
              <a:buFont typeface="Wingdings" panose="05000000000000000000" charset="0"/>
              <a:buChar char="Ø"/>
            </a:pPr>
            <a:r>
              <a:rPr lang="zh-CN" altLang="en-US" sz="2000">
                <a:latin typeface="微软雅黑" panose="020B0503020204020204" charset="-122"/>
                <a:ea typeface="微软雅黑" panose="020B0503020204020204" charset="-122"/>
                <a:cs typeface="微软雅黑" panose="020B0503020204020204" charset="-122"/>
              </a:rPr>
              <a:t>同行认同?规范技术能力、同质化服务优</a:t>
            </a:r>
            <a:endParaRPr lang="zh-CN" altLang="en-US" sz="2000">
              <a:latin typeface="微软雅黑" panose="020B0503020204020204" charset="-122"/>
              <a:ea typeface="微软雅黑" panose="020B0503020204020204" charset="-122"/>
              <a:cs typeface="微软雅黑" panose="020B0503020204020204" charset="-122"/>
            </a:endParaRPr>
          </a:p>
          <a:p>
            <a:pPr marL="800100" lvl="1" indent="-342900" fontAlgn="auto">
              <a:lnSpc>
                <a:spcPct val="150000"/>
              </a:lnSpc>
              <a:buClr>
                <a:srgbClr val="1F497D"/>
              </a:buClr>
              <a:buFont typeface="Wingdings" panose="05000000000000000000" charset="0"/>
              <a:buChar char="Ø"/>
            </a:pPr>
            <a:r>
              <a:rPr lang="zh-CN" altLang="en-US" sz="2000">
                <a:latin typeface="微软雅黑" panose="020B0503020204020204" charset="-122"/>
                <a:ea typeface="微软雅黑" panose="020B0503020204020204" charset="-122"/>
                <a:cs typeface="微软雅黑" panose="020B0503020204020204" charset="-122"/>
              </a:rPr>
              <a:t>政府认同?社会效益最大化、全民健康发挥作用</a:t>
            </a:r>
            <a:endParaRPr lang="zh-CN" altLang="en-US" sz="200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Clr>
                <a:srgbClr val="00518E"/>
              </a:buClr>
              <a:buFont typeface="Wingdings" panose="05000000000000000000" charset="0"/>
              <a:buChar char="u"/>
            </a:pPr>
            <a:r>
              <a:rPr lang="zh-CN" altLang="en-US" sz="2000">
                <a:latin typeface="微软雅黑" panose="020B0503020204020204" charset="-122"/>
                <a:ea typeface="微软雅黑" panose="020B0503020204020204" charset="-122"/>
                <a:cs typeface="微软雅黑" panose="020B0503020204020204" charset="-122"/>
              </a:rPr>
              <a:t> 创建社区医院  发挥可持续发展潜力</a:t>
            </a:r>
            <a:endParaRPr lang="zh-CN" altLang="en-US" sz="200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Clr>
                <a:srgbClr val="00518E"/>
              </a:buClr>
              <a:buFont typeface="Wingdings" panose="05000000000000000000" charset="0"/>
              <a:buChar char="u"/>
            </a:pPr>
            <a:r>
              <a:rPr lang="zh-CN" altLang="en-US" sz="2000">
                <a:latin typeface="微软雅黑" panose="020B0503020204020204" charset="-122"/>
                <a:ea typeface="微软雅黑" panose="020B0503020204020204" charset="-122"/>
                <a:cs typeface="微软雅黑" panose="020B0503020204020204" charset="-122"/>
              </a:rPr>
              <a:t> 激励基层卫生人员积极性 提升职业信心</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9" name="椭圆 8"/>
          <p:cNvSpPr/>
          <p:nvPr/>
        </p:nvSpPr>
        <p:spPr>
          <a:xfrm>
            <a:off x="1021197" y="3291201"/>
            <a:ext cx="677676" cy="677676"/>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98898" y="507680"/>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4534785" y="1054817"/>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549298" y="4510926"/>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1780194" y="1520013"/>
            <a:ext cx="1742785" cy="523220"/>
          </a:xfrm>
          <a:prstGeom prst="rect">
            <a:avLst/>
          </a:prstGeom>
          <a:noFill/>
          <a:effectLst/>
        </p:spPr>
        <p:txBody>
          <a:bodyPr wrap="none" rtlCol="0">
            <a:spAutoFit/>
          </a:bodyPr>
          <a:lstStyle/>
          <a:p>
            <a:r>
              <a:rPr lang="en-US" altLang="zh-CN" sz="2800" b="1" dirty="0" smtClean="0">
                <a:solidFill>
                  <a:srgbClr val="0070C0"/>
                </a:solidFill>
                <a:latin typeface="微软雅黑" panose="020B0503020204020204" charset="-122"/>
                <a:ea typeface="微软雅黑" panose="020B0503020204020204" charset="-122"/>
              </a:rPr>
              <a:t>THANKS</a:t>
            </a:r>
            <a:endParaRPr lang="zh-CN" altLang="en-US" sz="2800" b="1" dirty="0">
              <a:solidFill>
                <a:srgbClr val="0070C0"/>
              </a:solidFill>
              <a:latin typeface="微软雅黑" panose="020B0503020204020204" charset="-122"/>
              <a:ea typeface="微软雅黑" panose="020B0503020204020204" charset="-122"/>
            </a:endParaRPr>
          </a:p>
        </p:txBody>
      </p:sp>
      <p:sp>
        <p:nvSpPr>
          <p:cNvPr id="30" name="TextBox 29"/>
          <p:cNvSpPr txBox="1"/>
          <p:nvPr/>
        </p:nvSpPr>
        <p:spPr>
          <a:xfrm>
            <a:off x="6156176" y="3476615"/>
            <a:ext cx="1706880" cy="706755"/>
          </a:xfrm>
          <a:prstGeom prst="rect">
            <a:avLst/>
          </a:prstGeom>
          <a:noFill/>
        </p:spPr>
        <p:txBody>
          <a:bodyPr wrap="none" rtlCol="0">
            <a:spAutoFit/>
          </a:bodyPr>
          <a:lstStyle/>
          <a:p>
            <a:r>
              <a:rPr lang="zh-CN" altLang="en-US" sz="4000" b="1" dirty="0" smtClean="0">
                <a:solidFill>
                  <a:srgbClr val="0070C0"/>
                </a:solidFill>
                <a:latin typeface="微软雅黑" panose="020B0503020204020204" charset="-122"/>
                <a:ea typeface="微软雅黑" panose="020B0503020204020204" charset="-122"/>
              </a:rPr>
              <a:t>谢谢！</a:t>
            </a:r>
            <a:endParaRPr lang="en-US" altLang="zh-CN" sz="4000" b="1" dirty="0" smtClean="0">
              <a:solidFill>
                <a:srgbClr val="0070C0"/>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6"/>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6"/>
                                        </p:tgtEl>
                                        <p:attrNameLst>
                                          <p:attrName>style.visibility</p:attrName>
                                        </p:attrNameLst>
                                      </p:cBhvr>
                                      <p:to>
                                        <p:strVal val="visible"/>
                                      </p:to>
                                    </p:set>
                                    <p:anim calcmode="lin" valueType="num">
                                      <p:cBhvr>
                                        <p:cTn id="9" dur="1000" fill="hold"/>
                                        <p:tgtEl>
                                          <p:spTgt spid="6"/>
                                        </p:tgtEl>
                                        <p:attrNameLst>
                                          <p:attrName>ppt_w</p:attrName>
                                        </p:attrNameLst>
                                      </p:cBhvr>
                                      <p:tavLst>
                                        <p:tav tm="0">
                                          <p:val>
                                            <p:fltVal val="0"/>
                                          </p:val>
                                        </p:tav>
                                        <p:tav tm="100000">
                                          <p:val>
                                            <p:strVal val="#ppt_w"/>
                                          </p:val>
                                        </p:tav>
                                      </p:tavLst>
                                    </p:anim>
                                    <p:anim calcmode="lin" valueType="num">
                                      <p:cBhvr>
                                        <p:cTn id="10" dur="1000" fill="hold"/>
                                        <p:tgtEl>
                                          <p:spTgt spid="6"/>
                                        </p:tgtEl>
                                        <p:attrNameLst>
                                          <p:attrName>ppt_h</p:attrName>
                                        </p:attrNameLst>
                                      </p:cBhvr>
                                      <p:tavLst>
                                        <p:tav tm="0">
                                          <p:val>
                                            <p:fltVal val="0"/>
                                          </p:val>
                                        </p:tav>
                                        <p:tav tm="100000">
                                          <p:val>
                                            <p:strVal val="#ppt_h"/>
                                          </p:val>
                                        </p:tav>
                                      </p:tavLst>
                                    </p:anim>
                                    <p:animEffect transition="in" filter="fade">
                                      <p:cBhvr>
                                        <p:cTn id="11" dur="1000"/>
                                        <p:tgtEl>
                                          <p:spTgt spid="6"/>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6"/>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10"/>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11"/>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11"/>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Effect transition="in" filter="fade">
                                      <p:cBhvr>
                                        <p:cTn id="38" dur="1000"/>
                                        <p:tgtEl>
                                          <p:spTgt spid="14"/>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4"/>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p:cTn id="45" dur="1000" fill="hold"/>
                                        <p:tgtEl>
                                          <p:spTgt spid="24"/>
                                        </p:tgtEl>
                                        <p:attrNameLst>
                                          <p:attrName>ppt_w</p:attrName>
                                        </p:attrNameLst>
                                      </p:cBhvr>
                                      <p:tavLst>
                                        <p:tav tm="0">
                                          <p:val>
                                            <p:fltVal val="0"/>
                                          </p:val>
                                        </p:tav>
                                        <p:tav tm="100000">
                                          <p:val>
                                            <p:strVal val="#ppt_w"/>
                                          </p:val>
                                        </p:tav>
                                      </p:tavLst>
                                    </p:anim>
                                    <p:anim calcmode="lin" valueType="num">
                                      <p:cBhvr>
                                        <p:cTn id="46" dur="1000" fill="hold"/>
                                        <p:tgtEl>
                                          <p:spTgt spid="24"/>
                                        </p:tgtEl>
                                        <p:attrNameLst>
                                          <p:attrName>ppt_h</p:attrName>
                                        </p:attrNameLst>
                                      </p:cBhvr>
                                      <p:tavLst>
                                        <p:tav tm="0">
                                          <p:val>
                                            <p:fltVal val="0"/>
                                          </p:val>
                                        </p:tav>
                                        <p:tav tm="100000">
                                          <p:val>
                                            <p:strVal val="#ppt_h"/>
                                          </p:val>
                                        </p:tav>
                                      </p:tavLst>
                                    </p:anim>
                                    <p:animEffect transition="in" filter="fade">
                                      <p:cBhvr>
                                        <p:cTn id="47" dur="1000"/>
                                        <p:tgtEl>
                                          <p:spTgt spid="2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4"/>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5"/>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Effect transition="in" filter="fade">
                                      <p:cBhvr>
                                        <p:cTn id="56" dur="1000"/>
                                        <p:tgtEl>
                                          <p:spTgt spid="25"/>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5"/>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9"/>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9"/>
                                        </p:tgtEl>
                                        <p:attrNameLst>
                                          <p:attrName>style.visibility</p:attrName>
                                        </p:attrNameLst>
                                      </p:cBhvr>
                                      <p:to>
                                        <p:strVal val="visible"/>
                                      </p:to>
                                    </p:set>
                                    <p:anim calcmode="lin" valueType="num">
                                      <p:cBhvr>
                                        <p:cTn id="63" dur="1000" fill="hold"/>
                                        <p:tgtEl>
                                          <p:spTgt spid="9"/>
                                        </p:tgtEl>
                                        <p:attrNameLst>
                                          <p:attrName>ppt_w</p:attrName>
                                        </p:attrNameLst>
                                      </p:cBhvr>
                                      <p:tavLst>
                                        <p:tav tm="0">
                                          <p:val>
                                            <p:fltVal val="0"/>
                                          </p:val>
                                        </p:tav>
                                        <p:tav tm="100000">
                                          <p:val>
                                            <p:strVal val="#ppt_w"/>
                                          </p:val>
                                        </p:tav>
                                      </p:tavLst>
                                    </p:anim>
                                    <p:anim calcmode="lin" valueType="num">
                                      <p:cBhvr>
                                        <p:cTn id="64" dur="1000" fill="hold"/>
                                        <p:tgtEl>
                                          <p:spTgt spid="9"/>
                                        </p:tgtEl>
                                        <p:attrNameLst>
                                          <p:attrName>ppt_h</p:attrName>
                                        </p:attrNameLst>
                                      </p:cBhvr>
                                      <p:tavLst>
                                        <p:tav tm="0">
                                          <p:val>
                                            <p:fltVal val="0"/>
                                          </p:val>
                                        </p:tav>
                                        <p:tav tm="100000">
                                          <p:val>
                                            <p:strVal val="#ppt_h"/>
                                          </p:val>
                                        </p:tav>
                                      </p:tavLst>
                                    </p:anim>
                                    <p:animEffect transition="in" filter="fade">
                                      <p:cBhvr>
                                        <p:cTn id="65" dur="1000"/>
                                        <p:tgtEl>
                                          <p:spTgt spid="9"/>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9"/>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7"/>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7"/>
                                        </p:tgtEl>
                                        <p:attrNameLst>
                                          <p:attrName>style.visibility</p:attrName>
                                        </p:attrNameLst>
                                      </p:cBhvr>
                                      <p:to>
                                        <p:strVal val="visible"/>
                                      </p:to>
                                    </p:set>
                                    <p:anim calcmode="lin" valueType="num">
                                      <p:cBhvr>
                                        <p:cTn id="72" dur="1000" fill="hold"/>
                                        <p:tgtEl>
                                          <p:spTgt spid="17"/>
                                        </p:tgtEl>
                                        <p:attrNameLst>
                                          <p:attrName>ppt_w</p:attrName>
                                        </p:attrNameLst>
                                      </p:cBhvr>
                                      <p:tavLst>
                                        <p:tav tm="0">
                                          <p:val>
                                            <p:fltVal val="0"/>
                                          </p:val>
                                        </p:tav>
                                        <p:tav tm="100000">
                                          <p:val>
                                            <p:strVal val="#ppt_w"/>
                                          </p:val>
                                        </p:tav>
                                      </p:tavLst>
                                    </p:anim>
                                    <p:anim calcmode="lin" valueType="num">
                                      <p:cBhvr>
                                        <p:cTn id="73" dur="1000" fill="hold"/>
                                        <p:tgtEl>
                                          <p:spTgt spid="17"/>
                                        </p:tgtEl>
                                        <p:attrNameLst>
                                          <p:attrName>ppt_h</p:attrName>
                                        </p:attrNameLst>
                                      </p:cBhvr>
                                      <p:tavLst>
                                        <p:tav tm="0">
                                          <p:val>
                                            <p:fltVal val="0"/>
                                          </p:val>
                                        </p:tav>
                                        <p:tav tm="100000">
                                          <p:val>
                                            <p:strVal val="#ppt_h"/>
                                          </p:val>
                                        </p:tav>
                                      </p:tavLst>
                                    </p:anim>
                                    <p:animEffect transition="in" filter="fade">
                                      <p:cBhvr>
                                        <p:cTn id="74" dur="1000"/>
                                        <p:tgtEl>
                                          <p:spTgt spid="17"/>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17"/>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20"/>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20"/>
                                        </p:tgtEl>
                                        <p:attrNameLst>
                                          <p:attrName>style.visibility</p:attrName>
                                        </p:attrNameLst>
                                      </p:cBhvr>
                                      <p:to>
                                        <p:strVal val="visible"/>
                                      </p:to>
                                    </p:set>
                                    <p:anim calcmode="lin" valueType="num">
                                      <p:cBhvr>
                                        <p:cTn id="81" dur="1000" fill="hold"/>
                                        <p:tgtEl>
                                          <p:spTgt spid="20"/>
                                        </p:tgtEl>
                                        <p:attrNameLst>
                                          <p:attrName>ppt_w</p:attrName>
                                        </p:attrNameLst>
                                      </p:cBhvr>
                                      <p:tavLst>
                                        <p:tav tm="0">
                                          <p:val>
                                            <p:fltVal val="0"/>
                                          </p:val>
                                        </p:tav>
                                        <p:tav tm="100000">
                                          <p:val>
                                            <p:strVal val="#ppt_w"/>
                                          </p:val>
                                        </p:tav>
                                      </p:tavLst>
                                    </p:anim>
                                    <p:anim calcmode="lin" valueType="num">
                                      <p:cBhvr>
                                        <p:cTn id="82" dur="1000" fill="hold"/>
                                        <p:tgtEl>
                                          <p:spTgt spid="20"/>
                                        </p:tgtEl>
                                        <p:attrNameLst>
                                          <p:attrName>ppt_h</p:attrName>
                                        </p:attrNameLst>
                                      </p:cBhvr>
                                      <p:tavLst>
                                        <p:tav tm="0">
                                          <p:val>
                                            <p:fltVal val="0"/>
                                          </p:val>
                                        </p:tav>
                                        <p:tav tm="100000">
                                          <p:val>
                                            <p:strVal val="#ppt_h"/>
                                          </p:val>
                                        </p:tav>
                                      </p:tavLst>
                                    </p:anim>
                                    <p:animEffect transition="in" filter="fade">
                                      <p:cBhvr>
                                        <p:cTn id="83" dur="1000"/>
                                        <p:tgtEl>
                                          <p:spTgt spid="20"/>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20"/>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6"/>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Effect transition="in" filter="fade">
                                      <p:cBhvr>
                                        <p:cTn id="92" dur="1000"/>
                                        <p:tgtEl>
                                          <p:spTgt spid="26"/>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26"/>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29"/>
                                        </p:tgtEl>
                                        <p:attrNameLst>
                                          <p:attrName>ppt_x</p:attrName>
                                          <p:attrName>ppt_y</p:attrName>
                                        </p:attrNameLst>
                                      </p:cBhvr>
                                    </p:animMotion>
                                    <p:animRot by="1500000">
                                      <p:cBhvr>
                                        <p:cTn id="102" dur="125" fill="hold">
                                          <p:stCondLst>
                                            <p:cond delay="0"/>
                                          </p:stCondLst>
                                        </p:cTn>
                                        <p:tgtEl>
                                          <p:spTgt spid="29"/>
                                        </p:tgtEl>
                                        <p:attrNameLst>
                                          <p:attrName>r</p:attrName>
                                        </p:attrNameLst>
                                      </p:cBhvr>
                                    </p:animRot>
                                    <p:animRot by="-1500000">
                                      <p:cBhvr>
                                        <p:cTn id="103" dur="125" fill="hold">
                                          <p:stCondLst>
                                            <p:cond delay="125"/>
                                          </p:stCondLst>
                                        </p:cTn>
                                        <p:tgtEl>
                                          <p:spTgt spid="29"/>
                                        </p:tgtEl>
                                        <p:attrNameLst>
                                          <p:attrName>r</p:attrName>
                                        </p:attrNameLst>
                                      </p:cBhvr>
                                    </p:animRot>
                                    <p:animRot by="-1500000">
                                      <p:cBhvr>
                                        <p:cTn id="104" dur="125" fill="hold">
                                          <p:stCondLst>
                                            <p:cond delay="250"/>
                                          </p:stCondLst>
                                        </p:cTn>
                                        <p:tgtEl>
                                          <p:spTgt spid="29"/>
                                        </p:tgtEl>
                                        <p:attrNameLst>
                                          <p:attrName>r</p:attrName>
                                        </p:attrNameLst>
                                      </p:cBhvr>
                                    </p:animRot>
                                    <p:animRot by="1500000">
                                      <p:cBhvr>
                                        <p:cTn id="105" dur="125" fill="hold">
                                          <p:stCondLst>
                                            <p:cond delay="375"/>
                                          </p:stCondLst>
                                        </p:cTn>
                                        <p:tgtEl>
                                          <p:spTgt spid="29"/>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3000"/>
                                        <p:tgtEl>
                                          <p:spTgt spid="30"/>
                                        </p:tgtEl>
                                      </p:cBhvr>
                                    </p:animEffect>
                                    <p:anim calcmode="lin" valueType="num">
                                      <p:cBhvr>
                                        <p:cTn id="110" dur="3000" fill="hold"/>
                                        <p:tgtEl>
                                          <p:spTgt spid="30"/>
                                        </p:tgtEl>
                                        <p:attrNameLst>
                                          <p:attrName>ppt_x</p:attrName>
                                        </p:attrNameLst>
                                      </p:cBhvr>
                                      <p:tavLst>
                                        <p:tav tm="0">
                                          <p:val>
                                            <p:strVal val="#ppt_x"/>
                                          </p:val>
                                        </p:tav>
                                        <p:tav tm="100000">
                                          <p:val>
                                            <p:strVal val="#ppt_x"/>
                                          </p:val>
                                        </p:tav>
                                      </p:tavLst>
                                    </p:anim>
                                    <p:anim calcmode="lin" valueType="num">
                                      <p:cBhvr>
                                        <p:cTn id="111" dur="3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0" grpId="1" animBg="1"/>
      <p:bldP spid="10" grpId="2" animBg="1"/>
      <p:bldP spid="24" grpId="0" animBg="1"/>
      <p:bldP spid="24" grpId="1" animBg="1"/>
      <p:bldP spid="24" grpId="2" animBg="1"/>
      <p:bldP spid="25" grpId="0" animBg="1"/>
      <p:bldP spid="25" grpId="1" animBg="1"/>
      <p:bldP spid="25" grpId="2" animBg="1"/>
      <p:bldP spid="29" grpId="0"/>
      <p:bldP spid="29" grpId="1"/>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20320" y="-8255"/>
            <a:ext cx="1886585" cy="1849120"/>
          </a:xfrm>
          <a:prstGeom prst="ellipse">
            <a:avLst/>
          </a:prstGeom>
          <a:blipFill dpi="0" rotWithShape="1">
            <a:blip r:embed="rId1" cstate="screen"/>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graphicFrame>
        <p:nvGraphicFramePr>
          <p:cNvPr id="28" name="图示 27"/>
          <p:cNvGraphicFramePr/>
          <p:nvPr/>
        </p:nvGraphicFramePr>
        <p:xfrm>
          <a:off x="767080" y="1256665"/>
          <a:ext cx="8206740" cy="379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blinds(horizontal)">
                                      <p:cBhvr>
                                        <p:cTn id="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01</a:t>
            </a:r>
            <a:endParaRPr lang="zh-CN" altLang="en-US" sz="4000" b="1" dirty="0">
              <a:solidFill>
                <a:schemeClr val="bg1"/>
              </a:solidFill>
              <a:latin typeface="微软雅黑" panose="020B0503020204020204" charset="-122"/>
              <a:ea typeface="微软雅黑" panose="020B0503020204020204" charset="-122"/>
            </a:endParaRPr>
          </a:p>
        </p:txBody>
      </p:sp>
      <p:sp>
        <p:nvSpPr>
          <p:cNvPr id="3"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l"/>
            <a:r>
              <a:rPr lang="zh-CN" altLang="en-US" sz="3600" dirty="0">
                <a:solidFill>
                  <a:schemeClr val="bg1"/>
                </a:solidFill>
                <a:ea typeface="微软雅黑" panose="020B0503020204020204" charset="-122"/>
                <a:sym typeface="+mn-ea"/>
              </a:rPr>
              <a:t>基础设施</a:t>
            </a:r>
            <a:endParaRPr lang="zh-CN" altLang="en-US" sz="3600" dirty="0">
              <a:solidFill>
                <a:schemeClr val="bg1"/>
              </a:solidFill>
              <a:ea typeface="微软雅黑" panose="020B0503020204020204" charset="-122"/>
            </a:endParaRPr>
          </a:p>
        </p:txBody>
      </p:sp>
      <p:sp>
        <p:nvSpPr>
          <p:cNvPr id="4" name="矩形 3"/>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
        <p:nvSpPr>
          <p:cNvPr id="5" name="椭圆 4"/>
          <p:cNvSpPr/>
          <p:nvPr/>
        </p:nvSpPr>
        <p:spPr>
          <a:xfrm>
            <a:off x="1332483" y="770087"/>
            <a:ext cx="2753589" cy="2754306"/>
          </a:xfrm>
          <a:prstGeom prst="ellipse">
            <a:avLst/>
          </a:prstGeom>
          <a:blipFill dpi="0" rotWithShape="1">
            <a:blip r:embed="rId1" cstate="print"/>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100"/>
                                </p:stCondLst>
                                <p:childTnLst>
                                  <p:par>
                                    <p:cTn id="17" presetID="2" presetClass="entr" presetSubtype="2" fill="hold" grpId="0" nodeType="afterEffect" p14:presetBounceEnd="57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57000">
                                          <p:cBhvr additive="base">
                                            <p:cTn id="19" dur="400" fill="hold"/>
                                            <p:tgtEl>
                                              <p:spTgt spid="4"/>
                                            </p:tgtEl>
                                            <p:attrNameLst>
                                              <p:attrName>ppt_x</p:attrName>
                                            </p:attrNameLst>
                                          </p:cBhvr>
                                          <p:tavLst>
                                            <p:tav tm="0">
                                              <p:val>
                                                <p:strVal val="1+#ppt_w/2"/>
                                              </p:val>
                                            </p:tav>
                                            <p:tav tm="100000">
                                              <p:val>
                                                <p:strVal val="#ppt_x"/>
                                              </p:val>
                                            </p:tav>
                                          </p:tavLst>
                                        </p:anim>
                                        <p:anim calcmode="lin" valueType="num" p14:bounceEnd="57000">
                                          <p:cBhvr additive="base">
                                            <p:cTn id="20" dur="4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100"/>
                                </p:stCondLst>
                                <p:childTnLst>
                                  <p:par>
                                    <p:cTn id="17" presetID="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400" fill="hold"/>
                                            <p:tgtEl>
                                              <p:spTgt spid="4"/>
                                            </p:tgtEl>
                                            <p:attrNameLst>
                                              <p:attrName>ppt_x</p:attrName>
                                            </p:attrNameLst>
                                          </p:cBhvr>
                                          <p:tavLst>
                                            <p:tav tm="0">
                                              <p:val>
                                                <p:strVal val="1+#ppt_w/2"/>
                                              </p:val>
                                            </p:tav>
                                            <p:tav tm="100000">
                                              <p:val>
                                                <p:strVal val="#ppt_x"/>
                                              </p:val>
                                            </p:tav>
                                          </p:tavLst>
                                        </p:anim>
                                        <p:anim calcmode="lin" valueType="num">
                                          <p:cBhvr additive="base">
                                            <p:cTn id="20" dur="4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2857500"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一、基础设施</a:t>
            </a:r>
            <a:endParaRPr lang="zh-CN" altLang="en-US" sz="2800" b="1">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307975" y="1390015"/>
            <a:ext cx="8528685" cy="4154170"/>
          </a:xfrm>
          <a:prstGeom prst="rect">
            <a:avLst/>
          </a:prstGeom>
          <a:noFill/>
        </p:spPr>
        <p:txBody>
          <a:bodyPr wrap="square" rtlCol="0">
            <a:spAutoFit/>
          </a:bodyPr>
          <a:p>
            <a:pPr marL="342900" indent="-342900">
              <a:buClr>
                <a:srgbClr val="00518E"/>
              </a:buClr>
              <a:buFont typeface="Wingdings" panose="05000000000000000000" charset="0"/>
              <a:buChar char="u"/>
            </a:pPr>
            <a:r>
              <a:rPr lang="zh-CN" altLang="en-US" sz="2400"/>
              <a:t>1、符合医院建筑规范，布局合理，功能完善，流程科学；应具有与二级医院任务、功能、技术水平及管理要求相适应的医院规模。</a:t>
            </a:r>
            <a:endParaRPr lang="zh-CN" altLang="en-US" sz="2400"/>
          </a:p>
          <a:p>
            <a:pPr marL="342900" indent="-342900">
              <a:buClr>
                <a:srgbClr val="00518E"/>
              </a:buClr>
              <a:buFont typeface="Wingdings" panose="05000000000000000000" charset="0"/>
              <a:buChar char="u"/>
            </a:pPr>
            <a:r>
              <a:rPr lang="zh-CN" altLang="en-US" sz="2400"/>
              <a:t>2、建筑规模适度，发展留有空间，业务用房建筑面积原已建成的应当≥4000平方米，新建或改扩建的应当≥6000平方米；</a:t>
            </a:r>
            <a:endParaRPr lang="zh-CN" altLang="en-US" sz="2400"/>
          </a:p>
          <a:p>
            <a:pPr marL="342900" indent="-342900">
              <a:buClr>
                <a:srgbClr val="00518E"/>
              </a:buClr>
              <a:buFont typeface="Wingdings" panose="05000000000000000000" charset="0"/>
              <a:buChar char="u"/>
            </a:pPr>
            <a:r>
              <a:rPr lang="zh-CN" altLang="en-US" sz="2400"/>
              <a:t>3、一般设置病床要求在50-150张，（市级设置床位30张以上）业务用房（不含辅助和生活用房）每病床面积55-80平方米。                </a:t>
            </a:r>
            <a:endParaRPr lang="zh-CN" altLang="en-US" sz="2400"/>
          </a:p>
          <a:p>
            <a:pPr marL="342900" indent="-342900">
              <a:buClr>
                <a:srgbClr val="00518E"/>
              </a:buClr>
              <a:buFont typeface="Wingdings" panose="05000000000000000000" charset="0"/>
              <a:buChar char="u"/>
            </a:pPr>
            <a:r>
              <a:rPr lang="en-US" altLang="zh-CN" sz="2400"/>
              <a:t>4</a:t>
            </a:r>
            <a:r>
              <a:rPr lang="zh-CN" altLang="en-US" sz="2400"/>
              <a:t>、每床单元必备设施达到规定的要求。每床病室净使用面积不少于5平方米。 </a:t>
            </a:r>
            <a:endParaRPr lang="zh-CN" altLang="en-US" sz="2400"/>
          </a:p>
          <a:p>
            <a:pPr marL="285750" indent="-285750"/>
            <a:endParaRPr lang="zh-CN" altLang="en-US" sz="2400"/>
          </a:p>
        </p:txBody>
      </p:sp>
    </p:spTree>
  </p:cSld>
  <p:clrMapOvr>
    <a:masterClrMapping/>
  </p:clrMapOvr>
  <p:transition spd="slow">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2857500"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一、基础设施</a:t>
            </a:r>
            <a:endParaRPr lang="zh-CN" altLang="en-US" sz="2800" b="1">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30530" y="1416050"/>
            <a:ext cx="8552815" cy="3753485"/>
          </a:xfrm>
          <a:prstGeom prst="rect">
            <a:avLst/>
          </a:prstGeom>
          <a:noFill/>
        </p:spPr>
        <p:txBody>
          <a:bodyPr wrap="square" rtlCol="0">
            <a:spAutoFit/>
          </a:bodyPr>
          <a:p>
            <a:pPr marL="285750" indent="-285750">
              <a:buClr>
                <a:srgbClr val="00518E"/>
              </a:buClr>
              <a:buFont typeface="Wingdings" panose="05000000000000000000" charset="0"/>
              <a:buChar char="u"/>
            </a:pPr>
            <a:r>
              <a:rPr lang="zh-CN" altLang="en-US" sz="2000">
                <a:sym typeface="+mn-ea"/>
              </a:rPr>
              <a:t>4.医院旧建筑有维修计划及预算，并认真执行。不得在危房中从事医疗活动。</a:t>
            </a:r>
            <a:endParaRPr lang="zh-CN" altLang="en-US" sz="2000"/>
          </a:p>
          <a:p>
            <a:pPr marL="285750" indent="-285750">
              <a:buClr>
                <a:srgbClr val="00518E"/>
              </a:buClr>
              <a:buFont typeface="Wingdings" panose="05000000000000000000" charset="0"/>
              <a:buChar char="u"/>
            </a:pPr>
            <a:r>
              <a:rPr lang="zh-CN" altLang="en-US" sz="2000">
                <a:sym typeface="+mn-ea"/>
              </a:rPr>
              <a:t>5、建筑管理</a:t>
            </a:r>
            <a:endParaRPr lang="zh-CN" altLang="en-US" sz="2000"/>
          </a:p>
          <a:p>
            <a:pPr marL="800100" lvl="1" indent="-342900">
              <a:buClr>
                <a:srgbClr val="005EA4"/>
              </a:buClr>
              <a:buFont typeface="Wingdings" panose="05000000000000000000" charset="0"/>
              <a:buChar char="Ø"/>
            </a:pPr>
            <a:r>
              <a:rPr lang="en-US" altLang="zh-CN" sz="2000">
                <a:sym typeface="+mn-ea"/>
              </a:rPr>
              <a:t>(</a:t>
            </a:r>
            <a:r>
              <a:rPr lang="zh-CN" altLang="en-US" sz="2000">
                <a:sym typeface="+mn-ea"/>
              </a:rPr>
              <a:t>1.医院的新建、改建和扩建，要经过可行性论证，适应总体发展规划，资料保存完整。</a:t>
            </a:r>
            <a:endParaRPr lang="zh-CN" altLang="en-US" sz="2000"/>
          </a:p>
          <a:p>
            <a:pPr marL="800100" lvl="1" indent="-342900">
              <a:buClr>
                <a:srgbClr val="005EA4"/>
              </a:buClr>
              <a:buFont typeface="Wingdings" panose="05000000000000000000" charset="0"/>
              <a:buChar char="Ø"/>
            </a:pPr>
            <a:r>
              <a:rPr lang="en-US" altLang="zh-CN" sz="2000">
                <a:sym typeface="+mn-ea"/>
              </a:rPr>
              <a:t>(</a:t>
            </a:r>
            <a:r>
              <a:rPr lang="zh-CN" altLang="en-US" sz="2000">
                <a:sym typeface="+mn-ea"/>
              </a:rPr>
              <a:t>2.新医院选址、布局、设计要合理，符合建筑规范及卫生学要求。</a:t>
            </a:r>
            <a:endParaRPr lang="zh-CN" altLang="en-US" sz="2000"/>
          </a:p>
          <a:p>
            <a:pPr marL="800100" lvl="1" indent="-342900">
              <a:buClr>
                <a:srgbClr val="005EA4"/>
              </a:buClr>
              <a:buFont typeface="Wingdings" panose="05000000000000000000" charset="0"/>
              <a:buChar char="Ø"/>
            </a:pPr>
            <a:r>
              <a:rPr lang="en-US" altLang="zh-CN" sz="2000">
                <a:sym typeface="+mn-ea"/>
              </a:rPr>
              <a:t>(</a:t>
            </a:r>
            <a:r>
              <a:rPr lang="zh-CN" altLang="en-US" sz="2000">
                <a:sym typeface="+mn-ea"/>
              </a:rPr>
              <a:t>3.医院各部分（门诊部、住院部、医技科室、手术室、消毒供应室、急诊科（室）的建筑布局、人物流向合理。室内采光、色彩设计符合卫生学的要求）。</a:t>
            </a:r>
            <a:endParaRPr lang="zh-CN" altLang="en-US" sz="2000"/>
          </a:p>
          <a:p>
            <a:pPr marL="800100" lvl="1" indent="-342900">
              <a:buClr>
                <a:srgbClr val="005EA4"/>
              </a:buClr>
              <a:buFont typeface="Wingdings" panose="05000000000000000000" charset="0"/>
              <a:buChar char="Ø"/>
            </a:pPr>
            <a:r>
              <a:rPr lang="en-US" altLang="zh-CN" sz="2000">
                <a:sym typeface="+mn-ea"/>
              </a:rPr>
              <a:t>(</a:t>
            </a:r>
            <a:r>
              <a:rPr lang="zh-CN" altLang="en-US" sz="2000">
                <a:sym typeface="+mn-ea"/>
              </a:rPr>
              <a:t>4.医院旧建筑有维修计划及预算，并认真执行。不得在危房中从事医疗活动。</a:t>
            </a:r>
            <a:endParaRPr lang="zh-CN" altLang="en-US"/>
          </a:p>
          <a:p>
            <a:pPr marL="285750" indent="-285750">
              <a:buClr>
                <a:srgbClr val="005EA4"/>
              </a:buClr>
              <a:buFont typeface="Wingdings" panose="05000000000000000000" charset="0"/>
              <a:buChar char="Ø"/>
            </a:pPr>
            <a:endParaRPr lang="zh-CN" altLang="en-US"/>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332483" y="770087"/>
            <a:ext cx="2753589" cy="2754306"/>
          </a:xfrm>
          <a:prstGeom prst="ellipse">
            <a:avLst/>
          </a:prstGeom>
          <a:blipFill dpi="0" rotWithShape="1">
            <a:blip r:embed="rId1" cstate="screen"/>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6" name="TextBox 11"/>
          <p:cNvSpPr txBox="1"/>
          <p:nvPr/>
        </p:nvSpPr>
        <p:spPr>
          <a:xfrm>
            <a:off x="4738058" y="1491630"/>
            <a:ext cx="770046" cy="684785"/>
          </a:xfrm>
          <a:prstGeom prst="rect">
            <a:avLst/>
          </a:prstGeom>
          <a:noFill/>
        </p:spPr>
        <p:txBody>
          <a:bodyPr wrap="none" lIns="68562" tIns="34281" rIns="68562" bIns="34281" rtlCol="0">
            <a:spAutoFit/>
          </a:bodyPr>
          <a:lstStyle/>
          <a:p>
            <a:pPr algn="r"/>
            <a:r>
              <a:rPr lang="en-US" altLang="zh-CN" sz="4000" b="1" dirty="0" smtClean="0">
                <a:solidFill>
                  <a:schemeClr val="bg1"/>
                </a:solidFill>
                <a:latin typeface="微软雅黑" panose="020B0503020204020204" charset="-122"/>
                <a:ea typeface="微软雅黑" panose="020B0503020204020204" charset="-122"/>
              </a:rPr>
              <a:t>02</a:t>
            </a:r>
            <a:endParaRPr lang="zh-CN" altLang="en-US" sz="4000" b="1" dirty="0">
              <a:solidFill>
                <a:schemeClr val="bg1"/>
              </a:solidFill>
              <a:latin typeface="微软雅黑" panose="020B0503020204020204" charset="-122"/>
              <a:ea typeface="微软雅黑" panose="020B0503020204020204" charset="-122"/>
            </a:endParaRPr>
          </a:p>
        </p:txBody>
      </p:sp>
      <p:sp>
        <p:nvSpPr>
          <p:cNvPr id="7" name="文本占位符 3"/>
          <p:cNvSpPr txBox="1"/>
          <p:nvPr/>
        </p:nvSpPr>
        <p:spPr>
          <a:xfrm>
            <a:off x="4725699" y="2193709"/>
            <a:ext cx="3139809" cy="594065"/>
          </a:xfrm>
          <a:prstGeom prst="rect">
            <a:avLst/>
          </a:prstGeom>
        </p:spPr>
        <p:txBody>
          <a:bodyPr vert="horz" lIns="68562" tIns="34281" rIns="68562" bIns="34281" rtlCol="0" anchor="ctr">
            <a:noAutofit/>
          </a:bodyPr>
          <a:lstStyle>
            <a:lvl1pPr marL="0" indent="0" algn="l" defTabSz="914400" rtl="0" eaLnBrk="1" latinLnBrk="0" hangingPunct="1">
              <a:spcBef>
                <a:spcPct val="20000"/>
              </a:spcBef>
              <a:buFont typeface="Arial" panose="020B0604020202020204"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zh-CN" altLang="en-US" sz="3600" dirty="0">
                <a:solidFill>
                  <a:schemeClr val="bg1"/>
                </a:solidFill>
                <a:ea typeface="微软雅黑" panose="020B0503020204020204" charset="-122"/>
              </a:rPr>
              <a:t>信息化</a:t>
            </a:r>
            <a:endParaRPr lang="zh-CN" altLang="en-US" sz="3600" dirty="0">
              <a:solidFill>
                <a:schemeClr val="bg1"/>
              </a:solidFill>
              <a:ea typeface="微软雅黑" panose="020B0503020204020204" charset="-122"/>
            </a:endParaRPr>
          </a:p>
        </p:txBody>
      </p:sp>
      <p:sp>
        <p:nvSpPr>
          <p:cNvPr id="8" name="矩形 7"/>
          <p:cNvSpPr/>
          <p:nvPr/>
        </p:nvSpPr>
        <p:spPr>
          <a:xfrm>
            <a:off x="4733976" y="2131040"/>
            <a:ext cx="3401492" cy="162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68562" tIns="34281" rIns="68562" bIns="34281" rtlCol="0" anchor="ctr"/>
          <a:lstStyle/>
          <a:p>
            <a:pPr algn="ctr"/>
            <a:endParaRPr lang="en-US"/>
          </a:p>
        </p:txBody>
      </p:sp>
    </p:spTree>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14:presetBounceEnd="57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57000">
                                          <p:cBhvr additive="base">
                                            <p:cTn id="20" dur="400" fill="hold"/>
                                            <p:tgtEl>
                                              <p:spTgt spid="8"/>
                                            </p:tgtEl>
                                            <p:attrNameLst>
                                              <p:attrName>ppt_x</p:attrName>
                                            </p:attrNameLst>
                                          </p:cBhvr>
                                          <p:tavLst>
                                            <p:tav tm="0">
                                              <p:val>
                                                <p:strVal val="1+#ppt_w/2"/>
                                              </p:val>
                                            </p:tav>
                                            <p:tav tm="100000">
                                              <p:val>
                                                <p:strVal val="#ppt_x"/>
                                              </p:val>
                                            </p:tav>
                                          </p:tavLst>
                                        </p:anim>
                                        <p:anim calcmode="lin" valueType="num" p14:bounceEnd="57000">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5"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100"/>
                                </p:stCondLst>
                                <p:childTnLst>
                                  <p:par>
                                    <p:cTn id="18" presetID="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400" fill="hold"/>
                                            <p:tgtEl>
                                              <p:spTgt spid="8"/>
                                            </p:tgtEl>
                                            <p:attrNameLst>
                                              <p:attrName>ppt_x</p:attrName>
                                            </p:attrNameLst>
                                          </p:cBhvr>
                                          <p:tavLst>
                                            <p:tav tm="0">
                                              <p:val>
                                                <p:strVal val="1+#ppt_w/2"/>
                                              </p:val>
                                            </p:tav>
                                            <p:tav tm="100000">
                                              <p:val>
                                                <p:strVal val="#ppt_x"/>
                                              </p:val>
                                            </p:tav>
                                          </p:tavLst>
                                        </p:anim>
                                        <p:anim calcmode="lin" valueType="num">
                                          <p:cBhvr additive="base">
                                            <p:cTn id="21" dur="4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3039110" y="240665"/>
            <a:ext cx="3503930" cy="720090"/>
          </a:xfrm>
          <a:prstGeom prst="roundRect">
            <a:avLst/>
          </a:prstGeom>
          <a:solidFill>
            <a:srgbClr val="005EA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2844165" y="339725"/>
            <a:ext cx="3698875" cy="521970"/>
          </a:xfrm>
          <a:prstGeom prst="rect">
            <a:avLst/>
          </a:prstGeom>
          <a:noFill/>
        </p:spPr>
        <p:txBody>
          <a:bodyPr wrap="square" rtlCol="0">
            <a:spAutoFit/>
          </a:bodyPr>
          <a:p>
            <a:pPr algn="ctr"/>
            <a:r>
              <a:rPr lang="zh-CN" altLang="en-US" sz="2800" b="1">
                <a:solidFill>
                  <a:schemeClr val="bg1"/>
                </a:solidFill>
                <a:latin typeface="微软雅黑" panose="020B0503020204020204" charset="-122"/>
                <a:ea typeface="微软雅黑" panose="020B0503020204020204" charset="-122"/>
              </a:rPr>
              <a:t>二、信息化</a:t>
            </a:r>
            <a:endParaRPr lang="zh-CN" altLang="en-US" sz="2800" b="1">
              <a:solidFill>
                <a:schemeClr val="bg1"/>
              </a:solidFill>
              <a:latin typeface="微软雅黑" panose="020B0503020204020204" charset="-122"/>
              <a:ea typeface="微软雅黑" panose="020B0503020204020204" charset="-122"/>
            </a:endParaRPr>
          </a:p>
        </p:txBody>
      </p:sp>
      <p:graphicFrame>
        <p:nvGraphicFramePr>
          <p:cNvPr id="3" name="图示 2"/>
          <p:cNvGraphicFramePr/>
          <p:nvPr/>
        </p:nvGraphicFramePr>
        <p:xfrm>
          <a:off x="521970" y="1189990"/>
          <a:ext cx="8217535" cy="3444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cover/>
  </p:transition>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TAG_VERSION" val="1.0"/>
  <p:tag name="KSO_WM_BEAUTIFY_FLAG" val="#wm#"/>
  <p:tag name="KSO_WM_UNIT_TYPE" val="i"/>
  <p:tag name="KSO_WM_UNIT_ID" val="diagram721_3*i*14"/>
  <p:tag name="KSO_WM_TEMPLATE_CATEGORY" val="diagram"/>
  <p:tag name="KSO_WM_TEMPLATE_INDEX" val="721"/>
  <p:tag name="KSO_WM_UNIT_INDEX" val="14"/>
</p:tagLst>
</file>

<file path=ppt/tags/tag11.xml><?xml version="1.0" encoding="utf-8"?>
<p:tagLst xmlns:p="http://schemas.openxmlformats.org/presentationml/2006/main">
  <p:tag name="KSO_WM_TAG_VERSION" val="1.0"/>
  <p:tag name="KSO_WM_BEAUTIFY_FLAG" val="#wm#"/>
  <p:tag name="KSO_WM_TEMPLATE_CATEGORY" val="diagram"/>
  <p:tag name="KSO_WM_TEMPLATE_INDEX" val="721"/>
  <p:tag name="KSO_WM_UNIT_TYPE" val="l_i"/>
  <p:tag name="KSO_WM_UNIT_INDEX" val="1_5"/>
  <p:tag name="KSO_WM_UNIT_ID" val="diagram721_3*l_i*1_5"/>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721"/>
  <p:tag name="KSO_WM_UNIT_TYPE" val="l_i"/>
  <p:tag name="KSO_WM_UNIT_INDEX" val="1_6"/>
  <p:tag name="KSO_WM_UNIT_ID" val="diagram721_3*l_i*1_6"/>
  <p:tag name="KSO_WM_UNIT_CLEAR" val="1"/>
  <p:tag name="KSO_WM_UNIT_LAYERLEVEL" val="1_1"/>
  <p:tag name="KSO_WM_DIAGRAM_GROUP_CODE" val="l1-1"/>
  <p:tag name="KSO_WM_UNIT_FILL_FORE_SCHEMECOLOR_INDEX" val="14"/>
  <p:tag name="KSO_WM_UNIT_FILL_TYPE" val="1"/>
  <p:tag name="KSO_WM_UNIT_TEXT_FILL_FORE_SCHEMECOLOR_INDEX" val="6"/>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721"/>
  <p:tag name="KSO_WM_UNIT_TYPE" val="l_h_f"/>
  <p:tag name="KSO_WM_UNIT_INDEX" val="1_3_1"/>
  <p:tag name="KSO_WM_UNIT_ID" val="diagram721_3*l_h_f*1_3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Lst>
</file>

<file path=ppt/tags/tag2.xml><?xml version="1.0" encoding="utf-8"?>
<p:tagLst xmlns:p="http://schemas.openxmlformats.org/presentationml/2006/main">
  <p:tag name="KSO_WM_TAG_VERSION" val="1.0"/>
  <p:tag name="KSO_WM_BEAUTIFY_FLAG" val="#wm#"/>
  <p:tag name="KSO_WM_UNIT_TYPE" val="i"/>
  <p:tag name="KSO_WM_UNIT_ID" val="diagram721_3*i*0"/>
  <p:tag name="KSO_WM_TEMPLATE_CATEGORY" val="diagram"/>
  <p:tag name="KSO_WM_TEMPLATE_INDEX" val="721"/>
  <p:tag name="KSO_WM_UNIT_INDEX" val="0"/>
</p:tagLst>
</file>

<file path=ppt/tags/tag3.xml><?xml version="1.0" encoding="utf-8"?>
<p:tagLst xmlns:p="http://schemas.openxmlformats.org/presentationml/2006/main">
  <p:tag name="KSO_WM_TAG_VERSION" val="1.0"/>
  <p:tag name="KSO_WM_BEAUTIFY_FLAG" val="#wm#"/>
  <p:tag name="KSO_WM_TEMPLATE_CATEGORY" val="diagram"/>
  <p:tag name="KSO_WM_TEMPLATE_INDEX" val="721"/>
  <p:tag name="KSO_WM_UNIT_TYPE" val="l_i"/>
  <p:tag name="KSO_WM_UNIT_INDEX" val="1_1"/>
  <p:tag name="KSO_WM_UNIT_ID" val="diagram721_3*l_i*1_1"/>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721"/>
  <p:tag name="KSO_WM_UNIT_TYPE" val="l_i"/>
  <p:tag name="KSO_WM_UNIT_INDEX" val="1_2"/>
  <p:tag name="KSO_WM_UNIT_ID" val="diagram721_3*l_i*1_2"/>
  <p:tag name="KSO_WM_UNIT_CLEAR" val="1"/>
  <p:tag name="KSO_WM_UNIT_LAYERLEVEL" val="1_1"/>
  <p:tag name="KSO_WM_DIAGRAM_GROUP_CODE" val="l1-1"/>
  <p:tag name="KSO_WM_UNIT_FILL_FORE_SCHEMECOLOR_INDEX" val="14"/>
  <p:tag name="KSO_WM_UNIT_FILL_TYPE" val="1"/>
  <p:tag name="KSO_WM_UNIT_TEXT_FILL_FORE_SCHEMECOLOR_INDEX" val="6"/>
  <p:tag name="KSO_WM_UNIT_TEXT_FILL_TYPE" val="1"/>
</p:tagLst>
</file>

<file path=ppt/tags/tag5.xml><?xml version="1.0" encoding="utf-8"?>
<p:tagLst xmlns:p="http://schemas.openxmlformats.org/presentationml/2006/main">
  <p:tag name="KSO_WM_TAG_VERSION" val="1.0"/>
  <p:tag name="KSO_WM_BEAUTIFY_FLAG" val="#wm#"/>
  <p:tag name="KSO_WM_TEMPLATE_CATEGORY" val="diagram"/>
  <p:tag name="KSO_WM_TEMPLATE_INDEX" val="721"/>
  <p:tag name="KSO_WM_UNIT_TYPE" val="l_h_f"/>
  <p:tag name="KSO_WM_UNIT_INDEX" val="1_1_1"/>
  <p:tag name="KSO_WM_UNIT_ID" val="diagram721_3*l_h_f*1_1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BEAUTIFY_FLAG" val="#wm#"/>
  <p:tag name="KSO_WM_UNIT_TYPE" val="i"/>
  <p:tag name="KSO_WM_UNIT_ID" val="diagram721_3*i*7"/>
  <p:tag name="KSO_WM_TEMPLATE_CATEGORY" val="diagram"/>
  <p:tag name="KSO_WM_TEMPLATE_INDEX" val="721"/>
  <p:tag name="KSO_WM_UNIT_INDEX" val="7"/>
</p:tagLst>
</file>

<file path=ppt/tags/tag7.xml><?xml version="1.0" encoding="utf-8"?>
<p:tagLst xmlns:p="http://schemas.openxmlformats.org/presentationml/2006/main">
  <p:tag name="KSO_WM_TAG_VERSION" val="1.0"/>
  <p:tag name="KSO_WM_BEAUTIFY_FLAG" val="#wm#"/>
  <p:tag name="KSO_WM_TEMPLATE_CATEGORY" val="diagram"/>
  <p:tag name="KSO_WM_TEMPLATE_INDEX" val="721"/>
  <p:tag name="KSO_WM_UNIT_TYPE" val="l_i"/>
  <p:tag name="KSO_WM_UNIT_INDEX" val="1_3"/>
  <p:tag name="KSO_WM_UNIT_ID" val="diagram721_3*l_i*1_3"/>
  <p:tag name="KSO_WM_UNIT_CLEAR" val="1"/>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721"/>
  <p:tag name="KSO_WM_UNIT_TYPE" val="l_i"/>
  <p:tag name="KSO_WM_UNIT_INDEX" val="1_4"/>
  <p:tag name="KSO_WM_UNIT_ID" val="diagram721_3*l_i*1_4"/>
  <p:tag name="KSO_WM_UNIT_CLEAR" val="1"/>
  <p:tag name="KSO_WM_UNIT_LAYERLEVEL" val="1_1"/>
  <p:tag name="KSO_WM_DIAGRAM_GROUP_CODE" val="l1-1"/>
  <p:tag name="KSO_WM_UNIT_FILL_FORE_SCHEMECOLOR_INDEX" val="14"/>
  <p:tag name="KSO_WM_UNIT_FILL_TYPE" val="1"/>
  <p:tag name="KSO_WM_UNIT_TEXT_FILL_FORE_SCHEMECOLOR_INDEX" val="6"/>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721"/>
  <p:tag name="KSO_WM_UNIT_TYPE" val="l_h_f"/>
  <p:tag name="KSO_WM_UNIT_INDEX" val="1_2_1"/>
  <p:tag name="KSO_WM_UNIT_ID" val="diagram721_3*l_h_f*1_2_1"/>
  <p:tag name="KSO_WM_UNIT_CLEAR" val="1"/>
  <p:tag name="KSO_WM_UNIT_LAYERLEVEL" val="1_1_1"/>
  <p:tag name="KSO_WM_UNIT_VALUE" val="27"/>
  <p:tag name="KSO_WM_UNIT_HIGHLIGHT" val="0"/>
  <p:tag name="KSO_WM_UNIT_COMPATIBLE" val="0"/>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3434</Words>
  <Application>WPS 演示</Application>
  <PresentationFormat>全屏显示(16:9)</PresentationFormat>
  <Paragraphs>248</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Arial Unicode MS</vt:lpstr>
      <vt:lpstr>Agency FB</vt:lpstr>
      <vt:lpstr>Adobe 宋体 Std L</vt:lpstr>
      <vt:lpstr>微软雅黑</vt:lpstr>
      <vt:lpstr>仿宋_GB2312</vt:lpstr>
      <vt:lpstr>Wingdings</vt:lpstr>
      <vt:lpstr>Calibri</vt:lpstr>
      <vt:lpstr>黑体</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dc:title>
  <dc:creator>第一PPT</dc:creator>
  <cp:keywords>www.1ppt.com</cp:keywords>
  <dc:description>www.1ppt.com</dc:description>
  <cp:lastModifiedBy>（长青树）</cp:lastModifiedBy>
  <cp:revision>83</cp:revision>
  <dcterms:created xsi:type="dcterms:W3CDTF">2015-11-26T09:01:00Z</dcterms:created>
  <dcterms:modified xsi:type="dcterms:W3CDTF">2018-07-13T14:35:38Z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