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ppt/notesSlides/notesSlide4.xml" ContentType="application/vnd.openxmlformats-officedocument.presentationml.notesSlide+xml"/>
  <Override PartName="/ppt/charts/chart3.xml" ContentType="application/vnd.openxmlformats-officedocument.drawingml.chart+xml"/>
  <Override PartName="/ppt/notesSlides/notesSlide5.xml" ContentType="application/vnd.openxmlformats-officedocument.presentationml.notesSlide+xml"/>
  <Override PartName="/ppt/charts/chart4.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5.xml" ContentType="application/vnd.openxmlformats-officedocument.drawingml.chart+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405" r:id="rId3"/>
    <p:sldId id="419" r:id="rId4"/>
    <p:sldId id="420" r:id="rId5"/>
    <p:sldId id="422" r:id="rId6"/>
    <p:sldId id="423" r:id="rId7"/>
    <p:sldId id="424" r:id="rId8"/>
    <p:sldId id="425" r:id="rId9"/>
    <p:sldId id="403" r:id="rId10"/>
    <p:sldId id="394" r:id="rId11"/>
    <p:sldId id="406" r:id="rId12"/>
    <p:sldId id="396" r:id="rId13"/>
    <p:sldId id="399" r:id="rId14"/>
    <p:sldId id="397" r:id="rId15"/>
    <p:sldId id="398" r:id="rId16"/>
    <p:sldId id="411" r:id="rId17"/>
    <p:sldId id="404" r:id="rId18"/>
    <p:sldId id="363" r:id="rId19"/>
    <p:sldId id="407" r:id="rId20"/>
    <p:sldId id="408" r:id="rId21"/>
    <p:sldId id="409" r:id="rId22"/>
    <p:sldId id="410" r:id="rId23"/>
    <p:sldId id="427" r:id="rId24"/>
    <p:sldId id="428" r:id="rId25"/>
    <p:sldId id="412" r:id="rId26"/>
    <p:sldId id="413" r:id="rId27"/>
    <p:sldId id="349" r:id="rId28"/>
    <p:sldId id="402" r:id="rId29"/>
    <p:sldId id="414" r:id="rId30"/>
    <p:sldId id="417" r:id="rId31"/>
    <p:sldId id="418" r:id="rId32"/>
    <p:sldId id="351" r:id="rId33"/>
    <p:sldId id="400" r:id="rId34"/>
    <p:sldId id="345"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40"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28"/>
    </mc:Choice>
    <mc:Fallback>
      <c:style val="28"/>
    </mc:Fallback>
  </mc:AlternateContent>
  <c:chart>
    <c:autoTitleDeleted val="1"/>
    <c:plotArea>
      <c:layout>
        <c:manualLayout>
          <c:layoutTarget val="inner"/>
          <c:xMode val="edge"/>
          <c:yMode val="edge"/>
          <c:x val="0.1131961831038307"/>
          <c:y val="4.1416486542643044E-2"/>
          <c:w val="0.69985674390980412"/>
          <c:h val="0.82070630995665295"/>
        </c:manualLayout>
      </c:layout>
      <c:barChart>
        <c:barDir val="col"/>
        <c:grouping val="clustered"/>
        <c:varyColors val="0"/>
        <c:ser>
          <c:idx val="0"/>
          <c:order val="0"/>
          <c:tx>
            <c:strRef>
              <c:f>Sheet1!$B$1</c:f>
              <c:strCache>
                <c:ptCount val="1"/>
                <c:pt idx="0">
                  <c:v>总诊疗量</c:v>
                </c:pt>
              </c:strCache>
            </c:strRef>
          </c:tx>
          <c:invertIfNegative val="0"/>
          <c:dLbls>
            <c:dLbl>
              <c:idx val="0"/>
              <c:layout>
                <c:manualLayout>
                  <c:x val="5.6893326468802578E-3"/>
                  <c:y val="-2.8298546546541192E-3"/>
                </c:manualLayout>
              </c:layout>
              <c:numFmt formatCode="General" sourceLinked="0"/>
              <c:spPr/>
              <c:txPr>
                <a:bodyPr/>
                <a:lstStyle/>
                <a:p>
                  <a:pPr>
                    <a:defRPr/>
                  </a:pPr>
                  <a:endParaRPr lang="zh-CN"/>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2CA-4D71-A8F6-1E7D815E11F4}"/>
                </c:ext>
              </c:extLst>
            </c:dLbl>
            <c:dLbl>
              <c:idx val="11"/>
              <c:numFmt formatCode="g/&quot;通&quot;&quot;用&quot;&quot;格&quot;&quot;式&quot;" sourceLinked="0"/>
              <c:spPr/>
              <c:txPr>
                <a:bodyPr/>
                <a:lstStyle/>
                <a:p>
                  <a:pPr>
                    <a:defRPr/>
                  </a:pPr>
                  <a:endParaRPr lang="zh-CN"/>
                </a:p>
              </c:txPr>
              <c:showLegendKey val="0"/>
              <c:showVal val="0"/>
              <c:showCatName val="0"/>
              <c:showSerName val="0"/>
              <c:showPercent val="0"/>
              <c:showBubbleSize val="0"/>
              <c:extLst>
                <c:ext xmlns:c16="http://schemas.microsoft.com/office/drawing/2014/chart" uri="{C3380CC4-5D6E-409C-BE32-E72D297353CC}">
                  <c16:uniqueId val="{00000001-52CA-4D71-A8F6-1E7D815E11F4}"/>
                </c:ext>
              </c:extLst>
            </c:dLbl>
            <c:dLbl>
              <c:idx val="1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2CA-4D71-A8F6-1E7D815E11F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Sheet1!$A$2:$A$14</c:f>
              <c:numCache>
                <c:formatCode>General</c:formatCode>
                <c:ptCount val="13"/>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numCache>
            </c:numRef>
          </c:cat>
          <c:val>
            <c:numRef>
              <c:f>Sheet1!$B$2:$B$14</c:f>
              <c:numCache>
                <c:formatCode>0.0_ </c:formatCode>
                <c:ptCount val="13"/>
                <c:pt idx="0">
                  <c:v>40.97</c:v>
                </c:pt>
                <c:pt idx="1">
                  <c:v>44.63</c:v>
                </c:pt>
                <c:pt idx="2">
                  <c:v>47.19</c:v>
                </c:pt>
                <c:pt idx="3">
                  <c:v>49.01</c:v>
                </c:pt>
                <c:pt idx="4">
                  <c:v>54.88</c:v>
                </c:pt>
                <c:pt idx="5">
                  <c:v>58.38</c:v>
                </c:pt>
                <c:pt idx="6">
                  <c:v>62.71</c:v>
                </c:pt>
                <c:pt idx="7">
                  <c:v>68.88</c:v>
                </c:pt>
                <c:pt idx="8">
                  <c:v>73.14</c:v>
                </c:pt>
                <c:pt idx="9">
                  <c:v>76.02</c:v>
                </c:pt>
                <c:pt idx="10">
                  <c:v>76.94</c:v>
                </c:pt>
                <c:pt idx="11">
                  <c:v>79.3</c:v>
                </c:pt>
                <c:pt idx="12">
                  <c:v>81.8</c:v>
                </c:pt>
              </c:numCache>
            </c:numRef>
          </c:val>
          <c:extLst>
            <c:ext xmlns:c16="http://schemas.microsoft.com/office/drawing/2014/chart" uri="{C3380CC4-5D6E-409C-BE32-E72D297353CC}">
              <c16:uniqueId val="{00000003-52CA-4D71-A8F6-1E7D815E11F4}"/>
            </c:ext>
          </c:extLst>
        </c:ser>
        <c:dLbls>
          <c:showLegendKey val="0"/>
          <c:showVal val="0"/>
          <c:showCatName val="0"/>
          <c:showSerName val="0"/>
          <c:showPercent val="0"/>
          <c:showBubbleSize val="0"/>
        </c:dLbls>
        <c:gapWidth val="150"/>
        <c:axId val="456432256"/>
        <c:axId val="456495488"/>
      </c:barChart>
      <c:catAx>
        <c:axId val="456432256"/>
        <c:scaling>
          <c:orientation val="minMax"/>
        </c:scaling>
        <c:delete val="0"/>
        <c:axPos val="b"/>
        <c:numFmt formatCode="0_ " sourceLinked="0"/>
        <c:majorTickMark val="out"/>
        <c:minorTickMark val="none"/>
        <c:tickLblPos val="nextTo"/>
        <c:txPr>
          <a:bodyPr/>
          <a:lstStyle/>
          <a:p>
            <a:pPr>
              <a:defRPr sz="1600"/>
            </a:pPr>
            <a:endParaRPr lang="zh-CN"/>
          </a:p>
        </c:txPr>
        <c:crossAx val="456495488"/>
        <c:crosses val="autoZero"/>
        <c:auto val="1"/>
        <c:lblAlgn val="ctr"/>
        <c:lblOffset val="100"/>
        <c:noMultiLvlLbl val="0"/>
      </c:catAx>
      <c:valAx>
        <c:axId val="456495488"/>
        <c:scaling>
          <c:orientation val="minMax"/>
          <c:min val="20"/>
        </c:scaling>
        <c:delete val="0"/>
        <c:axPos val="l"/>
        <c:numFmt formatCode="0_ " sourceLinked="0"/>
        <c:majorTickMark val="out"/>
        <c:minorTickMark val="none"/>
        <c:tickLblPos val="nextTo"/>
        <c:crossAx val="456432256"/>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30"/>
    </mc:Choice>
    <mc:Fallback>
      <c:style val="30"/>
    </mc:Fallback>
  </mc:AlternateContent>
  <c:chart>
    <c:title>
      <c:overlay val="0"/>
    </c:title>
    <c:autoTitleDeleted val="0"/>
    <c:plotArea>
      <c:layout>
        <c:manualLayout>
          <c:layoutTarget val="inner"/>
          <c:xMode val="edge"/>
          <c:yMode val="edge"/>
          <c:x val="0.1131961831038307"/>
          <c:y val="4.1416486542643044E-2"/>
          <c:w val="0.69985674390980412"/>
          <c:h val="0.82070630995665295"/>
        </c:manualLayout>
      </c:layout>
      <c:barChart>
        <c:barDir val="col"/>
        <c:grouping val="clustered"/>
        <c:varyColors val="0"/>
        <c:ser>
          <c:idx val="0"/>
          <c:order val="0"/>
          <c:tx>
            <c:strRef>
              <c:f>Sheet1!$G$1</c:f>
              <c:strCache>
                <c:ptCount val="1"/>
              </c:strCache>
            </c:strRef>
          </c:tx>
          <c:invertIfNegative val="0"/>
          <c:dLbls>
            <c:dLbl>
              <c:idx val="10"/>
              <c:numFmt formatCode="General" sourceLinked="0"/>
              <c:spPr/>
              <c:txPr>
                <a:bodyPr/>
                <a:lstStyle/>
                <a:p>
                  <a:pPr>
                    <a:defRPr/>
                  </a:pPr>
                  <a:endParaRPr lang="zh-CN"/>
                </a:p>
              </c:txPr>
              <c:showLegendKey val="0"/>
              <c:showVal val="1"/>
              <c:showCatName val="0"/>
              <c:showSerName val="0"/>
              <c:showPercent val="0"/>
              <c:showBubbleSize val="0"/>
              <c:extLst>
                <c:ext xmlns:c16="http://schemas.microsoft.com/office/drawing/2014/chart" uri="{C3380CC4-5D6E-409C-BE32-E72D297353CC}">
                  <c16:uniqueId val="{00000000-D6C3-42F1-B2AC-7F4BD9500DE6}"/>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Sheet1!$A$2:$A$12</c:f>
              <c:numCache>
                <c:formatCode>General</c:formatCode>
                <c:ptCount val="11"/>
                <c:pt idx="0">
                  <c:v>2005</c:v>
                </c:pt>
                <c:pt idx="1">
                  <c:v>2008</c:v>
                </c:pt>
                <c:pt idx="2">
                  <c:v>2009</c:v>
                </c:pt>
                <c:pt idx="3">
                  <c:v>2010</c:v>
                </c:pt>
                <c:pt idx="4">
                  <c:v>2011</c:v>
                </c:pt>
                <c:pt idx="5">
                  <c:v>2012</c:v>
                </c:pt>
                <c:pt idx="6">
                  <c:v>2013</c:v>
                </c:pt>
                <c:pt idx="7">
                  <c:v>2014</c:v>
                </c:pt>
                <c:pt idx="8">
                  <c:v>2015</c:v>
                </c:pt>
                <c:pt idx="9">
                  <c:v>2016</c:v>
                </c:pt>
                <c:pt idx="10">
                  <c:v>2017</c:v>
                </c:pt>
              </c:numCache>
            </c:numRef>
          </c:cat>
          <c:val>
            <c:numRef>
              <c:f>Sheet1!$G$2:$G$12</c:f>
              <c:numCache>
                <c:formatCode>0.00_ </c:formatCode>
                <c:ptCount val="11"/>
                <c:pt idx="0">
                  <c:v>0.71840000000000004</c:v>
                </c:pt>
                <c:pt idx="1">
                  <c:v>1.1483000000000001</c:v>
                </c:pt>
                <c:pt idx="2">
                  <c:v>1.3255999999999999</c:v>
                </c:pt>
                <c:pt idx="3">
                  <c:v>1.4137999999999999</c:v>
                </c:pt>
                <c:pt idx="4">
                  <c:v>1.5265</c:v>
                </c:pt>
                <c:pt idx="5">
                  <c:v>1.784</c:v>
                </c:pt>
                <c:pt idx="6">
                  <c:v>1.9119999999999999</c:v>
                </c:pt>
                <c:pt idx="7">
                  <c:v>2.0366</c:v>
                </c:pt>
                <c:pt idx="8">
                  <c:v>2.0954999999999999</c:v>
                </c:pt>
                <c:pt idx="9">
                  <c:v>2.2728000000000002</c:v>
                </c:pt>
                <c:pt idx="10">
                  <c:v>2.4436</c:v>
                </c:pt>
              </c:numCache>
            </c:numRef>
          </c:val>
          <c:extLst>
            <c:ext xmlns:c16="http://schemas.microsoft.com/office/drawing/2014/chart" uri="{C3380CC4-5D6E-409C-BE32-E72D297353CC}">
              <c16:uniqueId val="{00000001-D6C3-42F1-B2AC-7F4BD9500DE6}"/>
            </c:ext>
          </c:extLst>
        </c:ser>
        <c:dLbls>
          <c:showLegendKey val="0"/>
          <c:showVal val="0"/>
          <c:showCatName val="0"/>
          <c:showSerName val="0"/>
          <c:showPercent val="0"/>
          <c:showBubbleSize val="0"/>
        </c:dLbls>
        <c:gapWidth val="150"/>
        <c:axId val="458119808"/>
        <c:axId val="464847232"/>
      </c:barChart>
      <c:catAx>
        <c:axId val="458119808"/>
        <c:scaling>
          <c:orientation val="minMax"/>
        </c:scaling>
        <c:delete val="0"/>
        <c:axPos val="b"/>
        <c:numFmt formatCode="General" sourceLinked="0"/>
        <c:majorTickMark val="out"/>
        <c:minorTickMark val="none"/>
        <c:tickLblPos val="nextTo"/>
        <c:crossAx val="464847232"/>
        <c:crosses val="autoZero"/>
        <c:auto val="1"/>
        <c:lblAlgn val="ctr"/>
        <c:lblOffset val="100"/>
        <c:noMultiLvlLbl val="0"/>
      </c:catAx>
      <c:valAx>
        <c:axId val="464847232"/>
        <c:scaling>
          <c:orientation val="minMax"/>
        </c:scaling>
        <c:delete val="0"/>
        <c:axPos val="l"/>
        <c:numFmt formatCode="0.00_ " sourceLinked="1"/>
        <c:majorTickMark val="out"/>
        <c:minorTickMark val="none"/>
        <c:tickLblPos val="nextTo"/>
        <c:crossAx val="458119808"/>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1"/>
          <c:order val="0"/>
          <c:tx>
            <c:strRef>
              <c:f>Sheet1!$B$1</c:f>
              <c:strCache>
                <c:ptCount val="1"/>
                <c:pt idx="0">
                  <c:v>基层</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Sheet1!$A$2:$A$10</c:f>
              <c:numCache>
                <c:formatCode>g/"通""用""格""式"</c:formatCode>
                <c:ptCount val="9"/>
                <c:pt idx="0">
                  <c:v>2009</c:v>
                </c:pt>
                <c:pt idx="1">
                  <c:v>2010</c:v>
                </c:pt>
                <c:pt idx="2">
                  <c:v>2011</c:v>
                </c:pt>
                <c:pt idx="3">
                  <c:v>2012</c:v>
                </c:pt>
                <c:pt idx="4">
                  <c:v>2013</c:v>
                </c:pt>
                <c:pt idx="5">
                  <c:v>2014</c:v>
                </c:pt>
                <c:pt idx="6">
                  <c:v>2015</c:v>
                </c:pt>
                <c:pt idx="7">
                  <c:v>2016</c:v>
                </c:pt>
                <c:pt idx="8">
                  <c:v>2017</c:v>
                </c:pt>
              </c:numCache>
            </c:numRef>
          </c:cat>
          <c:val>
            <c:numRef>
              <c:f>Sheet1!$B$2:$B$10</c:f>
              <c:numCache>
                <c:formatCode>0.0_ </c:formatCode>
                <c:ptCount val="9"/>
                <c:pt idx="0">
                  <c:v>33.92</c:v>
                </c:pt>
                <c:pt idx="1">
                  <c:v>36.119999999999997</c:v>
                </c:pt>
                <c:pt idx="2">
                  <c:v>38.06</c:v>
                </c:pt>
                <c:pt idx="3">
                  <c:v>41.09</c:v>
                </c:pt>
                <c:pt idx="4">
                  <c:v>43.24</c:v>
                </c:pt>
                <c:pt idx="5">
                  <c:v>43.64</c:v>
                </c:pt>
                <c:pt idx="6">
                  <c:v>43.42</c:v>
                </c:pt>
                <c:pt idx="7">
                  <c:v>43.67</c:v>
                </c:pt>
                <c:pt idx="8">
                  <c:v>44.29</c:v>
                </c:pt>
              </c:numCache>
            </c:numRef>
          </c:val>
          <c:extLst>
            <c:ext xmlns:c16="http://schemas.microsoft.com/office/drawing/2014/chart" uri="{C3380CC4-5D6E-409C-BE32-E72D297353CC}">
              <c16:uniqueId val="{00000000-453C-45D0-95ED-4E0D6BD47A83}"/>
            </c:ext>
          </c:extLst>
        </c:ser>
        <c:ser>
          <c:idx val="2"/>
          <c:order val="1"/>
          <c:tx>
            <c:strRef>
              <c:f>Sheet1!$C$1</c:f>
              <c:strCache>
                <c:ptCount val="1"/>
                <c:pt idx="0">
                  <c:v>医院</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Sheet1!$A$2:$A$10</c:f>
              <c:numCache>
                <c:formatCode>g/"通""用""格""式"</c:formatCode>
                <c:ptCount val="9"/>
                <c:pt idx="0">
                  <c:v>2009</c:v>
                </c:pt>
                <c:pt idx="1">
                  <c:v>2010</c:v>
                </c:pt>
                <c:pt idx="2">
                  <c:v>2011</c:v>
                </c:pt>
                <c:pt idx="3">
                  <c:v>2012</c:v>
                </c:pt>
                <c:pt idx="4">
                  <c:v>2013</c:v>
                </c:pt>
                <c:pt idx="5">
                  <c:v>2014</c:v>
                </c:pt>
                <c:pt idx="6">
                  <c:v>2015</c:v>
                </c:pt>
                <c:pt idx="7">
                  <c:v>2016</c:v>
                </c:pt>
                <c:pt idx="8">
                  <c:v>2017</c:v>
                </c:pt>
              </c:numCache>
            </c:numRef>
          </c:cat>
          <c:val>
            <c:numRef>
              <c:f>Sheet1!$C$2:$C$10</c:f>
              <c:numCache>
                <c:formatCode>0.0_ </c:formatCode>
                <c:ptCount val="9"/>
                <c:pt idx="0">
                  <c:v>19.22</c:v>
                </c:pt>
                <c:pt idx="1">
                  <c:v>20.399999999999999</c:v>
                </c:pt>
                <c:pt idx="2">
                  <c:v>22.59</c:v>
                </c:pt>
                <c:pt idx="3">
                  <c:v>25.42</c:v>
                </c:pt>
                <c:pt idx="4">
                  <c:v>27.42</c:v>
                </c:pt>
                <c:pt idx="5">
                  <c:v>29.72</c:v>
                </c:pt>
                <c:pt idx="6">
                  <c:v>30.84</c:v>
                </c:pt>
                <c:pt idx="7">
                  <c:v>32.700000000000003</c:v>
                </c:pt>
                <c:pt idx="8">
                  <c:v>34.39</c:v>
                </c:pt>
              </c:numCache>
            </c:numRef>
          </c:val>
          <c:extLst>
            <c:ext xmlns:c16="http://schemas.microsoft.com/office/drawing/2014/chart" uri="{C3380CC4-5D6E-409C-BE32-E72D297353CC}">
              <c16:uniqueId val="{00000001-453C-45D0-95ED-4E0D6BD47A83}"/>
            </c:ext>
          </c:extLst>
        </c:ser>
        <c:ser>
          <c:idx val="3"/>
          <c:order val="2"/>
          <c:tx>
            <c:strRef>
              <c:f>Sheet1!$D$1</c:f>
              <c:strCache>
                <c:ptCount val="1"/>
                <c:pt idx="0">
                  <c:v>其他</c:v>
                </c:pt>
              </c:strCache>
            </c:strRef>
          </c:tx>
          <c:invertIfNegative val="0"/>
          <c:cat>
            <c:numRef>
              <c:f>Sheet1!$A$2:$A$10</c:f>
              <c:numCache>
                <c:formatCode>g/"通""用""格""式"</c:formatCode>
                <c:ptCount val="9"/>
                <c:pt idx="0">
                  <c:v>2009</c:v>
                </c:pt>
                <c:pt idx="1">
                  <c:v>2010</c:v>
                </c:pt>
                <c:pt idx="2">
                  <c:v>2011</c:v>
                </c:pt>
                <c:pt idx="3">
                  <c:v>2012</c:v>
                </c:pt>
                <c:pt idx="4">
                  <c:v>2013</c:v>
                </c:pt>
                <c:pt idx="5">
                  <c:v>2014</c:v>
                </c:pt>
                <c:pt idx="6">
                  <c:v>2015</c:v>
                </c:pt>
                <c:pt idx="7">
                  <c:v>2016</c:v>
                </c:pt>
                <c:pt idx="8">
                  <c:v>2017</c:v>
                </c:pt>
              </c:numCache>
            </c:numRef>
          </c:cat>
          <c:val>
            <c:numRef>
              <c:f>Sheet1!$D$2:$D$10</c:f>
              <c:numCache>
                <c:formatCode>0.0_ </c:formatCode>
                <c:ptCount val="9"/>
                <c:pt idx="0">
                  <c:v>1.74</c:v>
                </c:pt>
                <c:pt idx="1">
                  <c:v>1.86</c:v>
                </c:pt>
                <c:pt idx="2">
                  <c:v>2.06</c:v>
                </c:pt>
                <c:pt idx="3">
                  <c:v>2.37</c:v>
                </c:pt>
                <c:pt idx="4">
                  <c:v>2.48</c:v>
                </c:pt>
                <c:pt idx="5">
                  <c:v>2.66</c:v>
                </c:pt>
                <c:pt idx="6">
                  <c:v>2.68</c:v>
                </c:pt>
                <c:pt idx="7">
                  <c:v>2.96</c:v>
                </c:pt>
                <c:pt idx="8">
                  <c:v>3.15</c:v>
                </c:pt>
              </c:numCache>
            </c:numRef>
          </c:val>
          <c:extLst>
            <c:ext xmlns:c16="http://schemas.microsoft.com/office/drawing/2014/chart" uri="{C3380CC4-5D6E-409C-BE32-E72D297353CC}">
              <c16:uniqueId val="{00000002-453C-45D0-95ED-4E0D6BD47A83}"/>
            </c:ext>
          </c:extLst>
        </c:ser>
        <c:dLbls>
          <c:showLegendKey val="0"/>
          <c:showVal val="0"/>
          <c:showCatName val="0"/>
          <c:showSerName val="0"/>
          <c:showPercent val="0"/>
          <c:showBubbleSize val="0"/>
        </c:dLbls>
        <c:gapWidth val="150"/>
        <c:overlap val="100"/>
        <c:axId val="189783424"/>
        <c:axId val="189883520"/>
      </c:barChart>
      <c:dateAx>
        <c:axId val="189783424"/>
        <c:scaling>
          <c:orientation val="minMax"/>
        </c:scaling>
        <c:delete val="0"/>
        <c:axPos val="b"/>
        <c:numFmt formatCode="0_ " sourceLinked="0"/>
        <c:majorTickMark val="out"/>
        <c:minorTickMark val="none"/>
        <c:tickLblPos val="nextTo"/>
        <c:crossAx val="189883520"/>
        <c:crosses val="autoZero"/>
        <c:auto val="1"/>
        <c:lblOffset val="100"/>
        <c:baseTimeUnit val="days"/>
      </c:dateAx>
      <c:valAx>
        <c:axId val="189883520"/>
        <c:scaling>
          <c:orientation val="minMax"/>
        </c:scaling>
        <c:delete val="0"/>
        <c:axPos val="l"/>
        <c:majorGridlines/>
        <c:numFmt formatCode="0%" sourceLinked="1"/>
        <c:majorTickMark val="out"/>
        <c:minorTickMark val="none"/>
        <c:tickLblPos val="nextTo"/>
        <c:crossAx val="189783424"/>
        <c:crosses val="autoZero"/>
        <c:crossBetween val="between"/>
      </c:valAx>
    </c:plotArea>
    <c:legend>
      <c:legendPos val="r"/>
      <c:overlay val="0"/>
    </c:legend>
    <c:plotVisOnly val="1"/>
    <c:dispBlanksAs val="gap"/>
    <c:showDLblsOverMax val="0"/>
  </c:chart>
  <c:txPr>
    <a:bodyPr/>
    <a:lstStyle/>
    <a:p>
      <a:pPr>
        <a:defRPr sz="18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1"/>
          <c:order val="0"/>
          <c:tx>
            <c:strRef>
              <c:f>Sheet1!$B$1</c:f>
              <c:strCache>
                <c:ptCount val="1"/>
                <c:pt idx="0">
                  <c:v>基层</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Sheet1!$A$2:$A$11</c:f>
              <c:numCache>
                <c:formatCode>g/"通""用""格""式"</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Sheet1!$B$2:$B$11</c:f>
              <c:numCache>
                <c:formatCode>0_ </c:formatCode>
                <c:ptCount val="10"/>
                <c:pt idx="0">
                  <c:v>3508</c:v>
                </c:pt>
                <c:pt idx="1">
                  <c:v>4111</c:v>
                </c:pt>
                <c:pt idx="2">
                  <c:v>3962</c:v>
                </c:pt>
                <c:pt idx="3">
                  <c:v>3771</c:v>
                </c:pt>
                <c:pt idx="4">
                  <c:v>4258</c:v>
                </c:pt>
                <c:pt idx="5">
                  <c:v>4288</c:v>
                </c:pt>
                <c:pt idx="6">
                  <c:v>4072</c:v>
                </c:pt>
                <c:pt idx="7">
                  <c:v>4014</c:v>
                </c:pt>
                <c:pt idx="8">
                  <c:v>4165</c:v>
                </c:pt>
                <c:pt idx="9">
                  <c:v>4450</c:v>
                </c:pt>
              </c:numCache>
            </c:numRef>
          </c:val>
          <c:extLst>
            <c:ext xmlns:c16="http://schemas.microsoft.com/office/drawing/2014/chart" uri="{C3380CC4-5D6E-409C-BE32-E72D297353CC}">
              <c16:uniqueId val="{00000000-8D7B-408A-9872-26FBB47C63A9}"/>
            </c:ext>
          </c:extLst>
        </c:ser>
        <c:ser>
          <c:idx val="2"/>
          <c:order val="1"/>
          <c:tx>
            <c:strRef>
              <c:f>Sheet1!$C$1</c:f>
              <c:strCache>
                <c:ptCount val="1"/>
                <c:pt idx="0">
                  <c:v>医院</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Sheet1!$A$2:$A$11</c:f>
              <c:numCache>
                <c:formatCode>g/"通""用""格""式"</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Sheet1!$C$2:$C$11</c:f>
              <c:numCache>
                <c:formatCode>0_ </c:formatCode>
                <c:ptCount val="10"/>
                <c:pt idx="0">
                  <c:v>7392</c:v>
                </c:pt>
                <c:pt idx="1">
                  <c:v>8488</c:v>
                </c:pt>
                <c:pt idx="2">
                  <c:v>9478</c:v>
                </c:pt>
                <c:pt idx="3">
                  <c:v>10724</c:v>
                </c:pt>
                <c:pt idx="4">
                  <c:v>12706</c:v>
                </c:pt>
                <c:pt idx="5">
                  <c:v>13929</c:v>
                </c:pt>
                <c:pt idx="6">
                  <c:v>15319</c:v>
                </c:pt>
                <c:pt idx="7">
                  <c:v>16014</c:v>
                </c:pt>
                <c:pt idx="8">
                  <c:v>17528</c:v>
                </c:pt>
                <c:pt idx="9">
                  <c:v>18915</c:v>
                </c:pt>
              </c:numCache>
            </c:numRef>
          </c:val>
          <c:extLst>
            <c:ext xmlns:c16="http://schemas.microsoft.com/office/drawing/2014/chart" uri="{C3380CC4-5D6E-409C-BE32-E72D297353CC}">
              <c16:uniqueId val="{00000001-8D7B-408A-9872-26FBB47C63A9}"/>
            </c:ext>
          </c:extLst>
        </c:ser>
        <c:ser>
          <c:idx val="3"/>
          <c:order val="2"/>
          <c:tx>
            <c:strRef>
              <c:f>Sheet1!$D$1</c:f>
              <c:strCache>
                <c:ptCount val="1"/>
                <c:pt idx="0">
                  <c:v>其他</c:v>
                </c:pt>
              </c:strCache>
            </c:strRef>
          </c:tx>
          <c:invertIfNegative val="0"/>
          <c:cat>
            <c:numRef>
              <c:f>Sheet1!$A$2:$A$11</c:f>
              <c:numCache>
                <c:formatCode>g/"通""用""格""式"</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Sheet1!$D$2:$D$11</c:f>
              <c:numCache>
                <c:formatCode>0_ </c:formatCode>
                <c:ptCount val="10"/>
                <c:pt idx="0">
                  <c:v>583</c:v>
                </c:pt>
                <c:pt idx="1">
                  <c:v>657</c:v>
                </c:pt>
                <c:pt idx="2">
                  <c:v>698</c:v>
                </c:pt>
                <c:pt idx="3">
                  <c:v>770</c:v>
                </c:pt>
                <c:pt idx="4">
                  <c:v>876</c:v>
                </c:pt>
                <c:pt idx="5">
                  <c:v>903</c:v>
                </c:pt>
                <c:pt idx="6">
                  <c:v>975</c:v>
                </c:pt>
                <c:pt idx="7">
                  <c:v>927</c:v>
                </c:pt>
                <c:pt idx="8">
                  <c:v>1035</c:v>
                </c:pt>
                <c:pt idx="9">
                  <c:v>1070</c:v>
                </c:pt>
              </c:numCache>
            </c:numRef>
          </c:val>
          <c:extLst>
            <c:ext xmlns:c16="http://schemas.microsoft.com/office/drawing/2014/chart" uri="{C3380CC4-5D6E-409C-BE32-E72D297353CC}">
              <c16:uniqueId val="{00000002-8D7B-408A-9872-26FBB47C63A9}"/>
            </c:ext>
          </c:extLst>
        </c:ser>
        <c:dLbls>
          <c:showLegendKey val="0"/>
          <c:showVal val="0"/>
          <c:showCatName val="0"/>
          <c:showSerName val="0"/>
          <c:showPercent val="0"/>
          <c:showBubbleSize val="0"/>
        </c:dLbls>
        <c:gapWidth val="150"/>
        <c:overlap val="100"/>
        <c:axId val="190028032"/>
        <c:axId val="190033920"/>
      </c:barChart>
      <c:dateAx>
        <c:axId val="190028032"/>
        <c:scaling>
          <c:orientation val="minMax"/>
        </c:scaling>
        <c:delete val="0"/>
        <c:axPos val="b"/>
        <c:numFmt formatCode="0_ " sourceLinked="0"/>
        <c:majorTickMark val="out"/>
        <c:minorTickMark val="none"/>
        <c:tickLblPos val="nextTo"/>
        <c:crossAx val="190033920"/>
        <c:crosses val="autoZero"/>
        <c:auto val="1"/>
        <c:lblOffset val="100"/>
        <c:baseTimeUnit val="days"/>
      </c:dateAx>
      <c:valAx>
        <c:axId val="190033920"/>
        <c:scaling>
          <c:orientation val="minMax"/>
        </c:scaling>
        <c:delete val="0"/>
        <c:axPos val="l"/>
        <c:majorGridlines/>
        <c:numFmt formatCode="0%" sourceLinked="1"/>
        <c:majorTickMark val="out"/>
        <c:minorTickMark val="none"/>
        <c:tickLblPos val="nextTo"/>
        <c:crossAx val="190028032"/>
        <c:crosses val="autoZero"/>
        <c:crossBetween val="between"/>
      </c:valAx>
    </c:plotArea>
    <c:legend>
      <c:legendPos val="b"/>
      <c:overlay val="0"/>
    </c:legend>
    <c:plotVisOnly val="1"/>
    <c:dispBlanksAs val="gap"/>
    <c:showDLblsOverMax val="0"/>
  </c:chart>
  <c:txPr>
    <a:bodyPr/>
    <a:lstStyle/>
    <a:p>
      <a:pPr>
        <a:defRPr sz="1800"/>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barChart>
        <c:barDir val="col"/>
        <c:grouping val="clustered"/>
        <c:varyColors val="0"/>
        <c:ser>
          <c:idx val="0"/>
          <c:order val="0"/>
          <c:tx>
            <c:strRef>
              <c:f>Sheet1!$B$1</c:f>
              <c:strCache>
                <c:ptCount val="1"/>
                <c:pt idx="0">
                  <c:v>15</c:v>
                </c:pt>
              </c:strCache>
            </c:strRef>
          </c:tx>
          <c:invertIfNegative val="0"/>
          <c:dLbls>
            <c:spPr>
              <a:noFill/>
              <a:ln>
                <a:noFill/>
              </a:ln>
              <a:effectLst/>
            </c:spPr>
            <c:txPr>
              <a:bodyPr/>
              <a:lstStyle/>
              <a:p>
                <a:pPr>
                  <a:defRPr sz="2000" b="1"/>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General</c:formatCode>
                <c:ptCount val="9"/>
                <c:pt idx="0">
                  <c:v>15</c:v>
                </c:pt>
                <c:pt idx="1">
                  <c:v>25</c:v>
                </c:pt>
                <c:pt idx="2">
                  <c:v>25</c:v>
                </c:pt>
                <c:pt idx="3">
                  <c:v>30</c:v>
                </c:pt>
                <c:pt idx="4">
                  <c:v>35</c:v>
                </c:pt>
                <c:pt idx="5">
                  <c:v>40</c:v>
                </c:pt>
                <c:pt idx="6">
                  <c:v>45</c:v>
                </c:pt>
                <c:pt idx="7">
                  <c:v>50</c:v>
                </c:pt>
                <c:pt idx="8">
                  <c:v>55</c:v>
                </c:pt>
              </c:numCache>
            </c:numRef>
          </c:val>
          <c:extLst>
            <c:ext xmlns:c16="http://schemas.microsoft.com/office/drawing/2014/chart" uri="{C3380CC4-5D6E-409C-BE32-E72D297353CC}">
              <c16:uniqueId val="{00000000-737B-4165-A06E-5E71210F2846}"/>
            </c:ext>
          </c:extLst>
        </c:ser>
        <c:dLbls>
          <c:showLegendKey val="0"/>
          <c:showVal val="0"/>
          <c:showCatName val="0"/>
          <c:showSerName val="0"/>
          <c:showPercent val="0"/>
          <c:showBubbleSize val="0"/>
        </c:dLbls>
        <c:gapWidth val="150"/>
        <c:axId val="343220992"/>
        <c:axId val="343222528"/>
      </c:barChart>
      <c:catAx>
        <c:axId val="343220992"/>
        <c:scaling>
          <c:orientation val="minMax"/>
        </c:scaling>
        <c:delete val="0"/>
        <c:axPos val="b"/>
        <c:numFmt formatCode="General" sourceLinked="1"/>
        <c:majorTickMark val="out"/>
        <c:minorTickMark val="none"/>
        <c:tickLblPos val="nextTo"/>
        <c:crossAx val="343222528"/>
        <c:crosses val="autoZero"/>
        <c:auto val="1"/>
        <c:lblAlgn val="ctr"/>
        <c:lblOffset val="100"/>
        <c:noMultiLvlLbl val="0"/>
      </c:catAx>
      <c:valAx>
        <c:axId val="343222528"/>
        <c:scaling>
          <c:orientation val="minMax"/>
        </c:scaling>
        <c:delete val="0"/>
        <c:axPos val="l"/>
        <c:majorGridlines/>
        <c:numFmt formatCode="General" sourceLinked="1"/>
        <c:majorTickMark val="out"/>
        <c:minorTickMark val="none"/>
        <c:tickLblPos val="nextTo"/>
        <c:crossAx val="343220992"/>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28"/>
    </mc:Choice>
    <mc:Fallback>
      <c:style val="28"/>
    </mc:Fallback>
  </mc:AlternateContent>
  <c:chart>
    <c:autoTitleDeleted val="1"/>
    <c:plotArea>
      <c:layout/>
      <c:barChart>
        <c:barDir val="col"/>
        <c:grouping val="clustered"/>
        <c:varyColors val="0"/>
        <c:ser>
          <c:idx val="0"/>
          <c:order val="0"/>
          <c:tx>
            <c:strRef>
              <c:f>人群签约率!$B$1</c:f>
              <c:strCache>
                <c:ptCount val="1"/>
                <c:pt idx="0">
                  <c:v>人群签约率</c:v>
                </c:pt>
              </c:strCache>
            </c:strRef>
          </c:tx>
          <c:invertIfNegative val="0"/>
          <c:dPt>
            <c:idx val="14"/>
            <c:invertIfNegative val="0"/>
            <c:bubble3D val="0"/>
            <c:extLst>
              <c:ext xmlns:c16="http://schemas.microsoft.com/office/drawing/2014/chart" uri="{C3380CC4-5D6E-409C-BE32-E72D297353CC}">
                <c16:uniqueId val="{00000000-D76C-489D-A940-BDCF275FB55B}"/>
              </c:ext>
            </c:extLst>
          </c:dPt>
          <c:dPt>
            <c:idx val="15"/>
            <c:invertIfNegative val="0"/>
            <c:bubble3D val="0"/>
            <c:extLst>
              <c:ext xmlns:c16="http://schemas.microsoft.com/office/drawing/2014/chart" uri="{C3380CC4-5D6E-409C-BE32-E72D297353CC}">
                <c16:uniqueId val="{00000001-D76C-489D-A940-BDCF275FB55B}"/>
              </c:ext>
            </c:extLst>
          </c:dPt>
          <c:dPt>
            <c:idx val="16"/>
            <c:invertIfNegative val="0"/>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D76C-489D-A940-BDCF275FB55B}"/>
              </c:ext>
            </c:extLst>
          </c:dPt>
          <c:dPt>
            <c:idx val="20"/>
            <c:invertIfNegative val="0"/>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D76C-489D-A940-BDCF275FB55B}"/>
              </c:ext>
            </c:extLst>
          </c:dPt>
          <c:dPt>
            <c:idx val="31"/>
            <c:invertIfNegative val="0"/>
            <c:bubble3D val="0"/>
            <c:extLst>
              <c:ext xmlns:c16="http://schemas.microsoft.com/office/drawing/2014/chart" uri="{C3380CC4-5D6E-409C-BE32-E72D297353CC}">
                <c16:uniqueId val="{00000006-D76C-489D-A940-BDCF275FB55B}"/>
              </c:ext>
            </c:extLst>
          </c:dPt>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76C-489D-A940-BDCF275FB55B}"/>
                </c:ext>
              </c:extLst>
            </c:dLbl>
            <c:dLbl>
              <c:idx val="1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76C-489D-A940-BDCF275FB55B}"/>
                </c:ext>
              </c:extLst>
            </c:dLbl>
            <c:dLbl>
              <c:idx val="2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76C-489D-A940-BDCF275FB55B}"/>
                </c:ext>
              </c:extLst>
            </c:dLbl>
            <c:dLbl>
              <c:idx val="3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D76C-489D-A940-BDCF275FB55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strRef>
              <c:f>人群签约率!$A$2:$A$34</c:f>
              <c:strCache>
                <c:ptCount val="33"/>
                <c:pt idx="0">
                  <c:v>青海</c:v>
                </c:pt>
                <c:pt idx="1">
                  <c:v>新疆</c:v>
                </c:pt>
                <c:pt idx="2">
                  <c:v>河南</c:v>
                </c:pt>
                <c:pt idx="3">
                  <c:v>山西</c:v>
                </c:pt>
                <c:pt idx="4">
                  <c:v>上海</c:v>
                </c:pt>
                <c:pt idx="5">
                  <c:v>云南</c:v>
                </c:pt>
                <c:pt idx="6">
                  <c:v>四川</c:v>
                </c:pt>
                <c:pt idx="7">
                  <c:v>广西</c:v>
                </c:pt>
                <c:pt idx="8">
                  <c:v>西藏</c:v>
                </c:pt>
                <c:pt idx="9">
                  <c:v>甘肃</c:v>
                </c:pt>
                <c:pt idx="10">
                  <c:v>河北</c:v>
                </c:pt>
                <c:pt idx="11">
                  <c:v>陕西</c:v>
                </c:pt>
                <c:pt idx="12">
                  <c:v>兵团</c:v>
                </c:pt>
                <c:pt idx="13">
                  <c:v>宁夏</c:v>
                </c:pt>
                <c:pt idx="14">
                  <c:v>内蒙古</c:v>
                </c:pt>
                <c:pt idx="15">
                  <c:v>北京</c:v>
                </c:pt>
                <c:pt idx="16">
                  <c:v>全国</c:v>
                </c:pt>
                <c:pt idx="17">
                  <c:v>贵州</c:v>
                </c:pt>
                <c:pt idx="18">
                  <c:v>福建</c:v>
                </c:pt>
                <c:pt idx="19">
                  <c:v>湖南</c:v>
                </c:pt>
                <c:pt idx="20">
                  <c:v>江苏</c:v>
                </c:pt>
                <c:pt idx="21">
                  <c:v>广东</c:v>
                </c:pt>
                <c:pt idx="22">
                  <c:v>安徽</c:v>
                </c:pt>
                <c:pt idx="23">
                  <c:v>江西</c:v>
                </c:pt>
                <c:pt idx="24">
                  <c:v>黑龙江</c:v>
                </c:pt>
                <c:pt idx="25">
                  <c:v>山东</c:v>
                </c:pt>
                <c:pt idx="26">
                  <c:v>辽宁</c:v>
                </c:pt>
                <c:pt idx="27">
                  <c:v>吉林</c:v>
                </c:pt>
                <c:pt idx="28">
                  <c:v>湖北</c:v>
                </c:pt>
                <c:pt idx="29">
                  <c:v>浙江</c:v>
                </c:pt>
                <c:pt idx="30">
                  <c:v>天津</c:v>
                </c:pt>
                <c:pt idx="31">
                  <c:v>海南</c:v>
                </c:pt>
                <c:pt idx="32">
                  <c:v>重庆</c:v>
                </c:pt>
              </c:strCache>
            </c:strRef>
          </c:cat>
          <c:val>
            <c:numRef>
              <c:f>人群签约率!$B$2:$B$34</c:f>
              <c:numCache>
                <c:formatCode>0.0_ </c:formatCode>
                <c:ptCount val="33"/>
                <c:pt idx="0">
                  <c:v>59.515455304928992</c:v>
                </c:pt>
                <c:pt idx="1">
                  <c:v>55.432692307692314</c:v>
                </c:pt>
                <c:pt idx="2">
                  <c:v>55.037143366058615</c:v>
                </c:pt>
                <c:pt idx="3">
                  <c:v>49.171555845284658</c:v>
                </c:pt>
                <c:pt idx="4">
                  <c:v>46.83949898048354</c:v>
                </c:pt>
                <c:pt idx="5">
                  <c:v>45.647206791740906</c:v>
                </c:pt>
                <c:pt idx="6">
                  <c:v>43.77874606632777</c:v>
                </c:pt>
                <c:pt idx="7">
                  <c:v>43.739148408433238</c:v>
                </c:pt>
                <c:pt idx="8">
                  <c:v>43.30400782013686</c:v>
                </c:pt>
                <c:pt idx="9">
                  <c:v>42.944034275658929</c:v>
                </c:pt>
                <c:pt idx="10">
                  <c:v>42.743230225837529</c:v>
                </c:pt>
                <c:pt idx="11">
                  <c:v>41.608225678882157</c:v>
                </c:pt>
                <c:pt idx="12">
                  <c:v>40.059127864005909</c:v>
                </c:pt>
                <c:pt idx="13">
                  <c:v>39.99110979404356</c:v>
                </c:pt>
                <c:pt idx="14">
                  <c:v>39.665471923536437</c:v>
                </c:pt>
                <c:pt idx="15">
                  <c:v>39.111090513046307</c:v>
                </c:pt>
                <c:pt idx="16">
                  <c:v>38.572516882345056</c:v>
                </c:pt>
                <c:pt idx="17">
                  <c:v>37.74683544303798</c:v>
                </c:pt>
                <c:pt idx="18">
                  <c:v>37.263810015487863</c:v>
                </c:pt>
                <c:pt idx="19">
                  <c:v>36.498721302801378</c:v>
                </c:pt>
                <c:pt idx="20">
                  <c:v>35.379682880275453</c:v>
                </c:pt>
                <c:pt idx="21">
                  <c:v>34.909537230657328</c:v>
                </c:pt>
                <c:pt idx="22">
                  <c:v>33.711998967275541</c:v>
                </c:pt>
                <c:pt idx="23">
                  <c:v>33.479955577815034</c:v>
                </c:pt>
                <c:pt idx="24">
                  <c:v>33.254537336169989</c:v>
                </c:pt>
                <c:pt idx="25">
                  <c:v>32.871905449663345</c:v>
                </c:pt>
                <c:pt idx="26">
                  <c:v>32.187399328086883</c:v>
                </c:pt>
                <c:pt idx="27">
                  <c:v>31.819498768651318</c:v>
                </c:pt>
                <c:pt idx="28">
                  <c:v>31.429780750021163</c:v>
                </c:pt>
                <c:pt idx="29">
                  <c:v>30.533946586413798</c:v>
                </c:pt>
                <c:pt idx="30">
                  <c:v>26.238624873609712</c:v>
                </c:pt>
                <c:pt idx="31">
                  <c:v>25.43888343692073</c:v>
                </c:pt>
                <c:pt idx="32">
                  <c:v>22.742782152230973</c:v>
                </c:pt>
              </c:numCache>
            </c:numRef>
          </c:val>
          <c:extLst>
            <c:ext xmlns:c16="http://schemas.microsoft.com/office/drawing/2014/chart" uri="{C3380CC4-5D6E-409C-BE32-E72D297353CC}">
              <c16:uniqueId val="{00000009-D76C-489D-A940-BDCF275FB55B}"/>
            </c:ext>
          </c:extLst>
        </c:ser>
        <c:dLbls>
          <c:showLegendKey val="0"/>
          <c:showVal val="0"/>
          <c:showCatName val="0"/>
          <c:showSerName val="0"/>
          <c:showPercent val="0"/>
          <c:showBubbleSize val="0"/>
        </c:dLbls>
        <c:gapWidth val="150"/>
        <c:axId val="185682944"/>
        <c:axId val="185692928"/>
      </c:barChart>
      <c:catAx>
        <c:axId val="185682944"/>
        <c:scaling>
          <c:orientation val="minMax"/>
        </c:scaling>
        <c:delete val="0"/>
        <c:axPos val="b"/>
        <c:numFmt formatCode="General" sourceLinked="1"/>
        <c:majorTickMark val="out"/>
        <c:minorTickMark val="none"/>
        <c:tickLblPos val="nextTo"/>
        <c:txPr>
          <a:bodyPr/>
          <a:lstStyle/>
          <a:p>
            <a:pPr>
              <a:defRPr sz="1400"/>
            </a:pPr>
            <a:endParaRPr lang="zh-CN"/>
          </a:p>
        </c:txPr>
        <c:crossAx val="185692928"/>
        <c:crosses val="autoZero"/>
        <c:auto val="1"/>
        <c:lblAlgn val="ctr"/>
        <c:lblOffset val="100"/>
        <c:noMultiLvlLbl val="0"/>
      </c:catAx>
      <c:valAx>
        <c:axId val="185692928"/>
        <c:scaling>
          <c:orientation val="minMax"/>
        </c:scaling>
        <c:delete val="0"/>
        <c:axPos val="l"/>
        <c:majorGridlines/>
        <c:numFmt formatCode="0.0_ " sourceLinked="1"/>
        <c:majorTickMark val="out"/>
        <c:minorTickMark val="none"/>
        <c:tickLblPos val="nextTo"/>
        <c:crossAx val="185682944"/>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barChart>
        <c:barDir val="col"/>
        <c:grouping val="clustered"/>
        <c:varyColors val="0"/>
        <c:ser>
          <c:idx val="0"/>
          <c:order val="0"/>
          <c:invertIfNegative val="0"/>
          <c:dPt>
            <c:idx val="18"/>
            <c:invertIfNegative val="0"/>
            <c:bubble3D val="0"/>
            <c:extLst>
              <c:ext xmlns:c16="http://schemas.microsoft.com/office/drawing/2014/chart" uri="{C3380CC4-5D6E-409C-BE32-E72D297353CC}">
                <c16:uniqueId val="{00000000-BD75-44D6-A936-4EA1423B429C}"/>
              </c:ext>
            </c:extLst>
          </c:dPt>
          <c:dPt>
            <c:idx val="21"/>
            <c:invertIfNegative val="0"/>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2-BD75-44D6-A936-4EA1423B429C}"/>
              </c:ext>
            </c:extLst>
          </c:dPt>
          <c:dPt>
            <c:idx val="26"/>
            <c:invertIfNegative val="0"/>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4-BD75-44D6-A936-4EA1423B429C}"/>
              </c:ext>
            </c:extLst>
          </c:dPt>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D75-44D6-A936-4EA1423B429C}"/>
                </c:ext>
              </c:extLst>
            </c:dLbl>
            <c:dLbl>
              <c:idx val="2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D75-44D6-A936-4EA1423B429C}"/>
                </c:ext>
              </c:extLst>
            </c:dLbl>
            <c:dLbl>
              <c:idx val="2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D75-44D6-A936-4EA1423B429C}"/>
                </c:ext>
              </c:extLst>
            </c:dLbl>
            <c:dLbl>
              <c:idx val="3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BD75-44D6-A936-4EA1423B429C}"/>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strRef>
              <c:f>重点人群签约率!$A$2:$A$34</c:f>
              <c:strCache>
                <c:ptCount val="33"/>
                <c:pt idx="0">
                  <c:v>北京</c:v>
                </c:pt>
                <c:pt idx="1">
                  <c:v>天津</c:v>
                </c:pt>
                <c:pt idx="2">
                  <c:v>青海</c:v>
                </c:pt>
                <c:pt idx="3">
                  <c:v>云南</c:v>
                </c:pt>
                <c:pt idx="4">
                  <c:v>上海</c:v>
                </c:pt>
                <c:pt idx="5">
                  <c:v>新疆</c:v>
                </c:pt>
                <c:pt idx="6">
                  <c:v>山西</c:v>
                </c:pt>
                <c:pt idx="7">
                  <c:v>兵团</c:v>
                </c:pt>
                <c:pt idx="8">
                  <c:v>河南</c:v>
                </c:pt>
                <c:pt idx="9">
                  <c:v>广西</c:v>
                </c:pt>
                <c:pt idx="10">
                  <c:v>西藏</c:v>
                </c:pt>
                <c:pt idx="11">
                  <c:v>湖南</c:v>
                </c:pt>
                <c:pt idx="12">
                  <c:v>宁夏</c:v>
                </c:pt>
                <c:pt idx="13">
                  <c:v>内蒙古</c:v>
                </c:pt>
                <c:pt idx="14">
                  <c:v>陕西</c:v>
                </c:pt>
                <c:pt idx="15">
                  <c:v>甘肃</c:v>
                </c:pt>
                <c:pt idx="16">
                  <c:v>黑龙江</c:v>
                </c:pt>
                <c:pt idx="17">
                  <c:v>河北</c:v>
                </c:pt>
                <c:pt idx="18">
                  <c:v>四川</c:v>
                </c:pt>
                <c:pt idx="19">
                  <c:v>安徽</c:v>
                </c:pt>
                <c:pt idx="20">
                  <c:v>浙江</c:v>
                </c:pt>
                <c:pt idx="21">
                  <c:v>全国</c:v>
                </c:pt>
                <c:pt idx="22">
                  <c:v>贵州</c:v>
                </c:pt>
                <c:pt idx="23">
                  <c:v>广东</c:v>
                </c:pt>
                <c:pt idx="24">
                  <c:v>吉林</c:v>
                </c:pt>
                <c:pt idx="25">
                  <c:v>江西</c:v>
                </c:pt>
                <c:pt idx="26">
                  <c:v>江苏</c:v>
                </c:pt>
                <c:pt idx="27">
                  <c:v>湖北</c:v>
                </c:pt>
                <c:pt idx="28">
                  <c:v>辽宁</c:v>
                </c:pt>
                <c:pt idx="29">
                  <c:v>山东</c:v>
                </c:pt>
                <c:pt idx="30">
                  <c:v>福建</c:v>
                </c:pt>
                <c:pt idx="31">
                  <c:v>海南</c:v>
                </c:pt>
                <c:pt idx="32">
                  <c:v>重庆</c:v>
                </c:pt>
              </c:strCache>
            </c:strRef>
          </c:cat>
          <c:val>
            <c:numRef>
              <c:f>重点人群签约率!$B$2:$B$34</c:f>
              <c:numCache>
                <c:formatCode>General</c:formatCode>
                <c:ptCount val="33"/>
                <c:pt idx="0">
                  <c:v>82</c:v>
                </c:pt>
                <c:pt idx="1">
                  <c:v>79.900000000000006</c:v>
                </c:pt>
                <c:pt idx="2">
                  <c:v>79.5</c:v>
                </c:pt>
                <c:pt idx="3">
                  <c:v>79.2</c:v>
                </c:pt>
                <c:pt idx="4">
                  <c:v>77.400000000000006</c:v>
                </c:pt>
                <c:pt idx="5">
                  <c:v>77.2</c:v>
                </c:pt>
                <c:pt idx="6">
                  <c:v>73.599999999999994</c:v>
                </c:pt>
                <c:pt idx="7">
                  <c:v>71.400000000000006</c:v>
                </c:pt>
                <c:pt idx="8">
                  <c:v>70.900000000000006</c:v>
                </c:pt>
                <c:pt idx="9">
                  <c:v>70.900000000000006</c:v>
                </c:pt>
                <c:pt idx="10">
                  <c:v>70.5</c:v>
                </c:pt>
                <c:pt idx="11">
                  <c:v>70.400000000000006</c:v>
                </c:pt>
                <c:pt idx="12">
                  <c:v>70.2</c:v>
                </c:pt>
                <c:pt idx="13">
                  <c:v>70.099999999999994</c:v>
                </c:pt>
                <c:pt idx="14">
                  <c:v>70</c:v>
                </c:pt>
                <c:pt idx="15">
                  <c:v>69.900000000000006</c:v>
                </c:pt>
                <c:pt idx="16">
                  <c:v>68.599999999999994</c:v>
                </c:pt>
                <c:pt idx="17">
                  <c:v>68.099999999999994</c:v>
                </c:pt>
                <c:pt idx="18">
                  <c:v>67.599999999999994</c:v>
                </c:pt>
                <c:pt idx="19">
                  <c:v>67.5</c:v>
                </c:pt>
                <c:pt idx="20">
                  <c:v>67.2</c:v>
                </c:pt>
                <c:pt idx="21">
                  <c:v>65.900000000000006</c:v>
                </c:pt>
                <c:pt idx="22">
                  <c:v>65.599999999999994</c:v>
                </c:pt>
                <c:pt idx="23">
                  <c:v>63.9</c:v>
                </c:pt>
                <c:pt idx="24">
                  <c:v>62.1</c:v>
                </c:pt>
                <c:pt idx="25">
                  <c:v>61.2</c:v>
                </c:pt>
                <c:pt idx="26">
                  <c:v>60.1</c:v>
                </c:pt>
                <c:pt idx="27">
                  <c:v>59.5</c:v>
                </c:pt>
                <c:pt idx="28">
                  <c:v>58.1</c:v>
                </c:pt>
                <c:pt idx="29">
                  <c:v>53.4</c:v>
                </c:pt>
                <c:pt idx="30">
                  <c:v>50.5</c:v>
                </c:pt>
                <c:pt idx="31">
                  <c:v>46.5</c:v>
                </c:pt>
                <c:pt idx="32">
                  <c:v>45.7</c:v>
                </c:pt>
              </c:numCache>
            </c:numRef>
          </c:val>
          <c:extLst>
            <c:ext xmlns:c16="http://schemas.microsoft.com/office/drawing/2014/chart" uri="{C3380CC4-5D6E-409C-BE32-E72D297353CC}">
              <c16:uniqueId val="{00000007-BD75-44D6-A936-4EA1423B429C}"/>
            </c:ext>
          </c:extLst>
        </c:ser>
        <c:dLbls>
          <c:showLegendKey val="0"/>
          <c:showVal val="0"/>
          <c:showCatName val="0"/>
          <c:showSerName val="0"/>
          <c:showPercent val="0"/>
          <c:showBubbleSize val="0"/>
        </c:dLbls>
        <c:gapWidth val="150"/>
        <c:axId val="185849728"/>
        <c:axId val="185851264"/>
      </c:barChart>
      <c:catAx>
        <c:axId val="185849728"/>
        <c:scaling>
          <c:orientation val="minMax"/>
        </c:scaling>
        <c:delete val="0"/>
        <c:axPos val="b"/>
        <c:numFmt formatCode="General" sourceLinked="1"/>
        <c:majorTickMark val="out"/>
        <c:minorTickMark val="none"/>
        <c:tickLblPos val="nextTo"/>
        <c:txPr>
          <a:bodyPr/>
          <a:lstStyle/>
          <a:p>
            <a:pPr>
              <a:defRPr sz="1400"/>
            </a:pPr>
            <a:endParaRPr lang="zh-CN"/>
          </a:p>
        </c:txPr>
        <c:crossAx val="185851264"/>
        <c:crosses val="autoZero"/>
        <c:auto val="1"/>
        <c:lblAlgn val="ctr"/>
        <c:lblOffset val="100"/>
        <c:noMultiLvlLbl val="0"/>
      </c:catAx>
      <c:valAx>
        <c:axId val="185851264"/>
        <c:scaling>
          <c:orientation val="minMax"/>
        </c:scaling>
        <c:delete val="0"/>
        <c:axPos val="l"/>
        <c:majorGridlines/>
        <c:numFmt formatCode="General" sourceLinked="1"/>
        <c:majorTickMark val="out"/>
        <c:minorTickMark val="none"/>
        <c:tickLblPos val="nextTo"/>
        <c:crossAx val="185849728"/>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40930E-7E2B-4D82-A9C4-24C7D0DF7144}" type="doc">
      <dgm:prSet loTypeId="urn:microsoft.com/office/officeart/2005/8/layout/cycle6" loCatId="relationship" qsTypeId="urn:microsoft.com/office/officeart/2005/8/quickstyle/3d2" qsCatId="3D" csTypeId="urn:microsoft.com/office/officeart/2005/8/colors/colorful1" csCatId="colorful" phldr="1"/>
      <dgm:spPr/>
      <dgm:t>
        <a:bodyPr/>
        <a:lstStyle/>
        <a:p>
          <a:endParaRPr lang="zh-CN" altLang="en-US"/>
        </a:p>
      </dgm:t>
    </dgm:pt>
    <dgm:pt modelId="{8C8EBEC0-5E3D-40A4-8ECC-2F59C9D4869F}">
      <dgm:prSet phldrT="[文本]" custT="1"/>
      <dgm:spPr/>
      <dgm:t>
        <a:bodyPr/>
        <a:lstStyle/>
        <a:p>
          <a:r>
            <a:rPr lang="zh-CN" altLang="en-US" sz="2400" b="1" dirty="0"/>
            <a:t>分级诊疗制度</a:t>
          </a:r>
        </a:p>
      </dgm:t>
    </dgm:pt>
    <dgm:pt modelId="{C42C7470-5820-4FEF-AC1B-2C8588E5681A}" type="parTrans" cxnId="{243CF59D-32CE-4FA6-98FF-4C1C946BAAD5}">
      <dgm:prSet/>
      <dgm:spPr/>
      <dgm:t>
        <a:bodyPr/>
        <a:lstStyle/>
        <a:p>
          <a:endParaRPr lang="zh-CN" altLang="en-US" sz="2000" b="1"/>
        </a:p>
      </dgm:t>
    </dgm:pt>
    <dgm:pt modelId="{2999B4E4-F5C6-41E6-B888-A3B174385D69}" type="sibTrans" cxnId="{243CF59D-32CE-4FA6-98FF-4C1C946BAAD5}">
      <dgm:prSet/>
      <dgm:spPr/>
      <dgm:t>
        <a:bodyPr/>
        <a:lstStyle/>
        <a:p>
          <a:endParaRPr lang="zh-CN" altLang="en-US" sz="2000" b="1"/>
        </a:p>
      </dgm:t>
    </dgm:pt>
    <dgm:pt modelId="{40031E6A-1429-4354-8166-1329933DA9DF}">
      <dgm:prSet phldrT="[文本]" custT="1"/>
      <dgm:spPr/>
      <dgm:t>
        <a:bodyPr/>
        <a:lstStyle/>
        <a:p>
          <a:r>
            <a:rPr lang="zh-CN" altLang="en-US" sz="2400" b="1" dirty="0"/>
            <a:t>综合监管制度</a:t>
          </a:r>
        </a:p>
      </dgm:t>
    </dgm:pt>
    <dgm:pt modelId="{5315F5EF-6B03-42DE-897B-5B567A0FA22C}" type="parTrans" cxnId="{3B5C6201-3640-43D2-B37D-84585F8A0BD3}">
      <dgm:prSet/>
      <dgm:spPr/>
      <dgm:t>
        <a:bodyPr/>
        <a:lstStyle/>
        <a:p>
          <a:endParaRPr lang="zh-CN" altLang="en-US" sz="2000" b="1"/>
        </a:p>
      </dgm:t>
    </dgm:pt>
    <dgm:pt modelId="{EC12A3FE-A65A-46C2-897E-8A610FC6A3D2}" type="sibTrans" cxnId="{3B5C6201-3640-43D2-B37D-84585F8A0BD3}">
      <dgm:prSet/>
      <dgm:spPr/>
      <dgm:t>
        <a:bodyPr/>
        <a:lstStyle/>
        <a:p>
          <a:endParaRPr lang="zh-CN" altLang="en-US" sz="2000" b="1"/>
        </a:p>
      </dgm:t>
    </dgm:pt>
    <dgm:pt modelId="{6151784A-E7E2-4922-91A1-1BA832544AFB}">
      <dgm:prSet phldrT="[文本]" custT="1"/>
      <dgm:spPr/>
      <dgm:t>
        <a:bodyPr/>
        <a:lstStyle/>
        <a:p>
          <a:r>
            <a:rPr lang="zh-CN" altLang="en-US" sz="2400" b="1" dirty="0"/>
            <a:t>药品供应保障制度</a:t>
          </a:r>
        </a:p>
      </dgm:t>
    </dgm:pt>
    <dgm:pt modelId="{0EEDC0DE-08EC-4783-8284-AF31329E7D66}" type="parTrans" cxnId="{FD0E5110-0A23-4C13-8B66-4BD597EF6776}">
      <dgm:prSet/>
      <dgm:spPr/>
      <dgm:t>
        <a:bodyPr/>
        <a:lstStyle/>
        <a:p>
          <a:endParaRPr lang="zh-CN" altLang="en-US" sz="2000" b="1"/>
        </a:p>
      </dgm:t>
    </dgm:pt>
    <dgm:pt modelId="{390F6E22-8BDE-4C64-9731-21B3CB9D7046}" type="sibTrans" cxnId="{FD0E5110-0A23-4C13-8B66-4BD597EF6776}">
      <dgm:prSet/>
      <dgm:spPr/>
      <dgm:t>
        <a:bodyPr/>
        <a:lstStyle/>
        <a:p>
          <a:endParaRPr lang="zh-CN" altLang="en-US" sz="2000" b="1"/>
        </a:p>
      </dgm:t>
    </dgm:pt>
    <dgm:pt modelId="{67BCE62A-2F5F-492D-A75E-F7E0C870C60F}">
      <dgm:prSet phldrT="[文本]" custT="1"/>
      <dgm:spPr/>
      <dgm:t>
        <a:bodyPr/>
        <a:lstStyle/>
        <a:p>
          <a:r>
            <a:rPr lang="zh-CN" altLang="en-US" sz="2400" b="1" dirty="0"/>
            <a:t>全民医保制度</a:t>
          </a:r>
        </a:p>
      </dgm:t>
    </dgm:pt>
    <dgm:pt modelId="{F71E5749-796D-4266-9BD1-23DDD494A9D7}" type="parTrans" cxnId="{0DB34C3C-BD2F-4484-9511-0FF14BBCC812}">
      <dgm:prSet/>
      <dgm:spPr/>
      <dgm:t>
        <a:bodyPr/>
        <a:lstStyle/>
        <a:p>
          <a:endParaRPr lang="zh-CN" altLang="en-US" sz="2000" b="1"/>
        </a:p>
      </dgm:t>
    </dgm:pt>
    <dgm:pt modelId="{CBB2AC71-00F2-4F87-9095-724E6BF24F20}" type="sibTrans" cxnId="{0DB34C3C-BD2F-4484-9511-0FF14BBCC812}">
      <dgm:prSet/>
      <dgm:spPr/>
      <dgm:t>
        <a:bodyPr/>
        <a:lstStyle/>
        <a:p>
          <a:endParaRPr lang="zh-CN" altLang="en-US" sz="2000" b="1"/>
        </a:p>
      </dgm:t>
    </dgm:pt>
    <dgm:pt modelId="{9DEE7341-D959-4AB1-A79A-656B0DC95F76}">
      <dgm:prSet phldrT="[文本]" custT="1"/>
      <dgm:spPr/>
      <dgm:t>
        <a:bodyPr/>
        <a:lstStyle/>
        <a:p>
          <a:r>
            <a:rPr lang="zh-CN" altLang="en-US" sz="2400" b="1" dirty="0"/>
            <a:t>现代医院管理制度</a:t>
          </a:r>
        </a:p>
      </dgm:t>
    </dgm:pt>
    <dgm:pt modelId="{F2245888-13CE-4C19-8FF2-33ABB3B2E822}" type="parTrans" cxnId="{DCF22CA5-380D-4162-B0B0-314713E5345D}">
      <dgm:prSet/>
      <dgm:spPr/>
      <dgm:t>
        <a:bodyPr/>
        <a:lstStyle/>
        <a:p>
          <a:endParaRPr lang="zh-CN" altLang="en-US" sz="2000" b="1"/>
        </a:p>
      </dgm:t>
    </dgm:pt>
    <dgm:pt modelId="{3ADAECAF-A728-4E22-8DBE-29E00AE70711}" type="sibTrans" cxnId="{DCF22CA5-380D-4162-B0B0-314713E5345D}">
      <dgm:prSet/>
      <dgm:spPr/>
      <dgm:t>
        <a:bodyPr/>
        <a:lstStyle/>
        <a:p>
          <a:endParaRPr lang="zh-CN" altLang="en-US" sz="2000" b="1"/>
        </a:p>
      </dgm:t>
    </dgm:pt>
    <dgm:pt modelId="{EF0BEE5F-2434-402F-9739-D72DCF074D49}" type="pres">
      <dgm:prSet presAssocID="{7C40930E-7E2B-4D82-A9C4-24C7D0DF7144}" presName="cycle" presStyleCnt="0">
        <dgm:presLayoutVars>
          <dgm:dir/>
          <dgm:resizeHandles val="exact"/>
        </dgm:presLayoutVars>
      </dgm:prSet>
      <dgm:spPr/>
    </dgm:pt>
    <dgm:pt modelId="{EB459791-C31E-4EEB-9E69-0DC6DE8ADF49}" type="pres">
      <dgm:prSet presAssocID="{8C8EBEC0-5E3D-40A4-8ECC-2F59C9D4869F}" presName="node" presStyleLbl="node1" presStyleIdx="0" presStyleCnt="5">
        <dgm:presLayoutVars>
          <dgm:bulletEnabled val="1"/>
        </dgm:presLayoutVars>
      </dgm:prSet>
      <dgm:spPr/>
    </dgm:pt>
    <dgm:pt modelId="{55254A65-8709-4878-9087-4D0D809A6A81}" type="pres">
      <dgm:prSet presAssocID="{8C8EBEC0-5E3D-40A4-8ECC-2F59C9D4869F}" presName="spNode" presStyleCnt="0"/>
      <dgm:spPr/>
    </dgm:pt>
    <dgm:pt modelId="{DCFB0662-57E5-47C8-9764-148DF8B88A36}" type="pres">
      <dgm:prSet presAssocID="{2999B4E4-F5C6-41E6-B888-A3B174385D69}" presName="sibTrans" presStyleLbl="sibTrans1D1" presStyleIdx="0" presStyleCnt="5"/>
      <dgm:spPr/>
    </dgm:pt>
    <dgm:pt modelId="{34983C9B-7214-4FE6-9695-453EB5A32DC9}" type="pres">
      <dgm:prSet presAssocID="{40031E6A-1429-4354-8166-1329933DA9DF}" presName="node" presStyleLbl="node1" presStyleIdx="1" presStyleCnt="5">
        <dgm:presLayoutVars>
          <dgm:bulletEnabled val="1"/>
        </dgm:presLayoutVars>
      </dgm:prSet>
      <dgm:spPr/>
    </dgm:pt>
    <dgm:pt modelId="{77519D40-1032-4BE0-8A8A-3C9FF0285C33}" type="pres">
      <dgm:prSet presAssocID="{40031E6A-1429-4354-8166-1329933DA9DF}" presName="spNode" presStyleCnt="0"/>
      <dgm:spPr/>
    </dgm:pt>
    <dgm:pt modelId="{1E0CC8D1-E505-43BE-8973-1702F7EAF7B2}" type="pres">
      <dgm:prSet presAssocID="{EC12A3FE-A65A-46C2-897E-8A610FC6A3D2}" presName="sibTrans" presStyleLbl="sibTrans1D1" presStyleIdx="1" presStyleCnt="5"/>
      <dgm:spPr/>
    </dgm:pt>
    <dgm:pt modelId="{9EF45219-7E82-44B1-BE82-D23DE751CB1D}" type="pres">
      <dgm:prSet presAssocID="{6151784A-E7E2-4922-91A1-1BA832544AFB}" presName="node" presStyleLbl="node1" presStyleIdx="2" presStyleCnt="5">
        <dgm:presLayoutVars>
          <dgm:bulletEnabled val="1"/>
        </dgm:presLayoutVars>
      </dgm:prSet>
      <dgm:spPr/>
    </dgm:pt>
    <dgm:pt modelId="{8A541452-0152-4A63-9E96-39A503C31CA2}" type="pres">
      <dgm:prSet presAssocID="{6151784A-E7E2-4922-91A1-1BA832544AFB}" presName="spNode" presStyleCnt="0"/>
      <dgm:spPr/>
    </dgm:pt>
    <dgm:pt modelId="{96175D00-2336-4447-BF23-D54A3A436573}" type="pres">
      <dgm:prSet presAssocID="{390F6E22-8BDE-4C64-9731-21B3CB9D7046}" presName="sibTrans" presStyleLbl="sibTrans1D1" presStyleIdx="2" presStyleCnt="5"/>
      <dgm:spPr/>
    </dgm:pt>
    <dgm:pt modelId="{81DD39E4-93D1-4902-A997-F7E31211AE7B}" type="pres">
      <dgm:prSet presAssocID="{67BCE62A-2F5F-492D-A75E-F7E0C870C60F}" presName="node" presStyleLbl="node1" presStyleIdx="3" presStyleCnt="5">
        <dgm:presLayoutVars>
          <dgm:bulletEnabled val="1"/>
        </dgm:presLayoutVars>
      </dgm:prSet>
      <dgm:spPr/>
    </dgm:pt>
    <dgm:pt modelId="{71600AA9-96AB-45FE-9EEB-B0F0932F4E36}" type="pres">
      <dgm:prSet presAssocID="{67BCE62A-2F5F-492D-A75E-F7E0C870C60F}" presName="spNode" presStyleCnt="0"/>
      <dgm:spPr/>
    </dgm:pt>
    <dgm:pt modelId="{8228F27D-6340-419E-9400-826EF4042BFF}" type="pres">
      <dgm:prSet presAssocID="{CBB2AC71-00F2-4F87-9095-724E6BF24F20}" presName="sibTrans" presStyleLbl="sibTrans1D1" presStyleIdx="3" presStyleCnt="5"/>
      <dgm:spPr/>
    </dgm:pt>
    <dgm:pt modelId="{6B65DA61-D0A9-4774-A719-ACE76ADE21E4}" type="pres">
      <dgm:prSet presAssocID="{9DEE7341-D959-4AB1-A79A-656B0DC95F76}" presName="node" presStyleLbl="node1" presStyleIdx="4" presStyleCnt="5">
        <dgm:presLayoutVars>
          <dgm:bulletEnabled val="1"/>
        </dgm:presLayoutVars>
      </dgm:prSet>
      <dgm:spPr/>
    </dgm:pt>
    <dgm:pt modelId="{000B6C91-8279-4A8C-A874-90C511F0CD1F}" type="pres">
      <dgm:prSet presAssocID="{9DEE7341-D959-4AB1-A79A-656B0DC95F76}" presName="spNode" presStyleCnt="0"/>
      <dgm:spPr/>
    </dgm:pt>
    <dgm:pt modelId="{C4D15920-723B-4D5F-B202-A333EAF0C0F5}" type="pres">
      <dgm:prSet presAssocID="{3ADAECAF-A728-4E22-8DBE-29E00AE70711}" presName="sibTrans" presStyleLbl="sibTrans1D1" presStyleIdx="4" presStyleCnt="5"/>
      <dgm:spPr/>
    </dgm:pt>
  </dgm:ptLst>
  <dgm:cxnLst>
    <dgm:cxn modelId="{3B5C6201-3640-43D2-B37D-84585F8A0BD3}" srcId="{7C40930E-7E2B-4D82-A9C4-24C7D0DF7144}" destId="{40031E6A-1429-4354-8166-1329933DA9DF}" srcOrd="1" destOrd="0" parTransId="{5315F5EF-6B03-42DE-897B-5B567A0FA22C}" sibTransId="{EC12A3FE-A65A-46C2-897E-8A610FC6A3D2}"/>
    <dgm:cxn modelId="{5928D006-39CB-449A-90FF-83E429EF6BFC}" type="presOf" srcId="{3ADAECAF-A728-4E22-8DBE-29E00AE70711}" destId="{C4D15920-723B-4D5F-B202-A333EAF0C0F5}" srcOrd="0" destOrd="0" presId="urn:microsoft.com/office/officeart/2005/8/layout/cycle6"/>
    <dgm:cxn modelId="{FD0E5110-0A23-4C13-8B66-4BD597EF6776}" srcId="{7C40930E-7E2B-4D82-A9C4-24C7D0DF7144}" destId="{6151784A-E7E2-4922-91A1-1BA832544AFB}" srcOrd="2" destOrd="0" parTransId="{0EEDC0DE-08EC-4783-8284-AF31329E7D66}" sibTransId="{390F6E22-8BDE-4C64-9731-21B3CB9D7046}"/>
    <dgm:cxn modelId="{F46DA816-6BD7-43DB-BE4C-C43CE8C67BDB}" type="presOf" srcId="{40031E6A-1429-4354-8166-1329933DA9DF}" destId="{34983C9B-7214-4FE6-9695-453EB5A32DC9}" srcOrd="0" destOrd="0" presId="urn:microsoft.com/office/officeart/2005/8/layout/cycle6"/>
    <dgm:cxn modelId="{6C5F9920-407C-4E85-8C40-F069FCE1713A}" type="presOf" srcId="{6151784A-E7E2-4922-91A1-1BA832544AFB}" destId="{9EF45219-7E82-44B1-BE82-D23DE751CB1D}" srcOrd="0" destOrd="0" presId="urn:microsoft.com/office/officeart/2005/8/layout/cycle6"/>
    <dgm:cxn modelId="{0DB34C3C-BD2F-4484-9511-0FF14BBCC812}" srcId="{7C40930E-7E2B-4D82-A9C4-24C7D0DF7144}" destId="{67BCE62A-2F5F-492D-A75E-F7E0C870C60F}" srcOrd="3" destOrd="0" parTransId="{F71E5749-796D-4266-9BD1-23DDD494A9D7}" sibTransId="{CBB2AC71-00F2-4F87-9095-724E6BF24F20}"/>
    <dgm:cxn modelId="{4A201D6B-7195-49EB-9BE2-6D59A0D06499}" type="presOf" srcId="{67BCE62A-2F5F-492D-A75E-F7E0C870C60F}" destId="{81DD39E4-93D1-4902-A997-F7E31211AE7B}" srcOrd="0" destOrd="0" presId="urn:microsoft.com/office/officeart/2005/8/layout/cycle6"/>
    <dgm:cxn modelId="{7CC3114D-BAB2-41CD-985F-E7112F700FD4}" type="presOf" srcId="{EC12A3FE-A65A-46C2-897E-8A610FC6A3D2}" destId="{1E0CC8D1-E505-43BE-8973-1702F7EAF7B2}" srcOrd="0" destOrd="0" presId="urn:microsoft.com/office/officeart/2005/8/layout/cycle6"/>
    <dgm:cxn modelId="{0F84DC8B-47E1-4308-838A-09F2BD506486}" type="presOf" srcId="{390F6E22-8BDE-4C64-9731-21B3CB9D7046}" destId="{96175D00-2336-4447-BF23-D54A3A436573}" srcOrd="0" destOrd="0" presId="urn:microsoft.com/office/officeart/2005/8/layout/cycle6"/>
    <dgm:cxn modelId="{93215C95-FD6A-4A18-A400-98E9C3BDD3BB}" type="presOf" srcId="{9DEE7341-D959-4AB1-A79A-656B0DC95F76}" destId="{6B65DA61-D0A9-4774-A719-ACE76ADE21E4}" srcOrd="0" destOrd="0" presId="urn:microsoft.com/office/officeart/2005/8/layout/cycle6"/>
    <dgm:cxn modelId="{243CF59D-32CE-4FA6-98FF-4C1C946BAAD5}" srcId="{7C40930E-7E2B-4D82-A9C4-24C7D0DF7144}" destId="{8C8EBEC0-5E3D-40A4-8ECC-2F59C9D4869F}" srcOrd="0" destOrd="0" parTransId="{C42C7470-5820-4FEF-AC1B-2C8588E5681A}" sibTransId="{2999B4E4-F5C6-41E6-B888-A3B174385D69}"/>
    <dgm:cxn modelId="{DCF22CA5-380D-4162-B0B0-314713E5345D}" srcId="{7C40930E-7E2B-4D82-A9C4-24C7D0DF7144}" destId="{9DEE7341-D959-4AB1-A79A-656B0DC95F76}" srcOrd="4" destOrd="0" parTransId="{F2245888-13CE-4C19-8FF2-33ABB3B2E822}" sibTransId="{3ADAECAF-A728-4E22-8DBE-29E00AE70711}"/>
    <dgm:cxn modelId="{8BF219C2-F774-470E-8963-B36E588DD6B6}" type="presOf" srcId="{2999B4E4-F5C6-41E6-B888-A3B174385D69}" destId="{DCFB0662-57E5-47C8-9764-148DF8B88A36}" srcOrd="0" destOrd="0" presId="urn:microsoft.com/office/officeart/2005/8/layout/cycle6"/>
    <dgm:cxn modelId="{31191CCB-BFCE-46B4-865A-3064B7E1F915}" type="presOf" srcId="{7C40930E-7E2B-4D82-A9C4-24C7D0DF7144}" destId="{EF0BEE5F-2434-402F-9739-D72DCF074D49}" srcOrd="0" destOrd="0" presId="urn:microsoft.com/office/officeart/2005/8/layout/cycle6"/>
    <dgm:cxn modelId="{A9520BEA-6EF9-41A1-B429-A4FACDAF9B46}" type="presOf" srcId="{8C8EBEC0-5E3D-40A4-8ECC-2F59C9D4869F}" destId="{EB459791-C31E-4EEB-9E69-0DC6DE8ADF49}" srcOrd="0" destOrd="0" presId="urn:microsoft.com/office/officeart/2005/8/layout/cycle6"/>
    <dgm:cxn modelId="{48D035EB-2258-4B43-A1FB-CE9E4262324E}" type="presOf" srcId="{CBB2AC71-00F2-4F87-9095-724E6BF24F20}" destId="{8228F27D-6340-419E-9400-826EF4042BFF}" srcOrd="0" destOrd="0" presId="urn:microsoft.com/office/officeart/2005/8/layout/cycle6"/>
    <dgm:cxn modelId="{13D07E00-FF9C-4FD6-A6C2-95F7E006C4DB}" type="presParOf" srcId="{EF0BEE5F-2434-402F-9739-D72DCF074D49}" destId="{EB459791-C31E-4EEB-9E69-0DC6DE8ADF49}" srcOrd="0" destOrd="0" presId="urn:microsoft.com/office/officeart/2005/8/layout/cycle6"/>
    <dgm:cxn modelId="{44BF4421-DDB0-4B2C-A465-57DFD79A2BFE}" type="presParOf" srcId="{EF0BEE5F-2434-402F-9739-D72DCF074D49}" destId="{55254A65-8709-4878-9087-4D0D809A6A81}" srcOrd="1" destOrd="0" presId="urn:microsoft.com/office/officeart/2005/8/layout/cycle6"/>
    <dgm:cxn modelId="{DD491A03-04B6-4DA3-8B88-490AAED616E7}" type="presParOf" srcId="{EF0BEE5F-2434-402F-9739-D72DCF074D49}" destId="{DCFB0662-57E5-47C8-9764-148DF8B88A36}" srcOrd="2" destOrd="0" presId="urn:microsoft.com/office/officeart/2005/8/layout/cycle6"/>
    <dgm:cxn modelId="{0734CFBE-9C3A-458F-BC26-7AC325A771D6}" type="presParOf" srcId="{EF0BEE5F-2434-402F-9739-D72DCF074D49}" destId="{34983C9B-7214-4FE6-9695-453EB5A32DC9}" srcOrd="3" destOrd="0" presId="urn:microsoft.com/office/officeart/2005/8/layout/cycle6"/>
    <dgm:cxn modelId="{F57DEFDE-8D60-48AA-BE76-57249E2708E3}" type="presParOf" srcId="{EF0BEE5F-2434-402F-9739-D72DCF074D49}" destId="{77519D40-1032-4BE0-8A8A-3C9FF0285C33}" srcOrd="4" destOrd="0" presId="urn:microsoft.com/office/officeart/2005/8/layout/cycle6"/>
    <dgm:cxn modelId="{C4F6E8C3-24D9-437D-B472-77CB5099CAA8}" type="presParOf" srcId="{EF0BEE5F-2434-402F-9739-D72DCF074D49}" destId="{1E0CC8D1-E505-43BE-8973-1702F7EAF7B2}" srcOrd="5" destOrd="0" presId="urn:microsoft.com/office/officeart/2005/8/layout/cycle6"/>
    <dgm:cxn modelId="{1057AC93-72B0-41D3-B48B-035A6FC9A83E}" type="presParOf" srcId="{EF0BEE5F-2434-402F-9739-D72DCF074D49}" destId="{9EF45219-7E82-44B1-BE82-D23DE751CB1D}" srcOrd="6" destOrd="0" presId="urn:microsoft.com/office/officeart/2005/8/layout/cycle6"/>
    <dgm:cxn modelId="{562A3E68-0016-41DC-B649-9D73BFF1B0D8}" type="presParOf" srcId="{EF0BEE5F-2434-402F-9739-D72DCF074D49}" destId="{8A541452-0152-4A63-9E96-39A503C31CA2}" srcOrd="7" destOrd="0" presId="urn:microsoft.com/office/officeart/2005/8/layout/cycle6"/>
    <dgm:cxn modelId="{C05BFFCA-473E-4A1C-ACB1-C2A647C417AB}" type="presParOf" srcId="{EF0BEE5F-2434-402F-9739-D72DCF074D49}" destId="{96175D00-2336-4447-BF23-D54A3A436573}" srcOrd="8" destOrd="0" presId="urn:microsoft.com/office/officeart/2005/8/layout/cycle6"/>
    <dgm:cxn modelId="{F79A2F1D-D34D-4BDA-B656-85C2630C826A}" type="presParOf" srcId="{EF0BEE5F-2434-402F-9739-D72DCF074D49}" destId="{81DD39E4-93D1-4902-A997-F7E31211AE7B}" srcOrd="9" destOrd="0" presId="urn:microsoft.com/office/officeart/2005/8/layout/cycle6"/>
    <dgm:cxn modelId="{1ABC80FB-1C3F-4332-9A72-911BC4ABDFDF}" type="presParOf" srcId="{EF0BEE5F-2434-402F-9739-D72DCF074D49}" destId="{71600AA9-96AB-45FE-9EEB-B0F0932F4E36}" srcOrd="10" destOrd="0" presId="urn:microsoft.com/office/officeart/2005/8/layout/cycle6"/>
    <dgm:cxn modelId="{509F00AB-B601-4FE2-91FC-F405AB190AEF}" type="presParOf" srcId="{EF0BEE5F-2434-402F-9739-D72DCF074D49}" destId="{8228F27D-6340-419E-9400-826EF4042BFF}" srcOrd="11" destOrd="0" presId="urn:microsoft.com/office/officeart/2005/8/layout/cycle6"/>
    <dgm:cxn modelId="{CBCC3F5F-0610-4735-99AD-AD8DE78C926F}" type="presParOf" srcId="{EF0BEE5F-2434-402F-9739-D72DCF074D49}" destId="{6B65DA61-D0A9-4774-A719-ACE76ADE21E4}" srcOrd="12" destOrd="0" presId="urn:microsoft.com/office/officeart/2005/8/layout/cycle6"/>
    <dgm:cxn modelId="{7DB1B623-866F-4B86-A027-1023D81C4D7A}" type="presParOf" srcId="{EF0BEE5F-2434-402F-9739-D72DCF074D49}" destId="{000B6C91-8279-4A8C-A874-90C511F0CD1F}" srcOrd="13" destOrd="0" presId="urn:microsoft.com/office/officeart/2005/8/layout/cycle6"/>
    <dgm:cxn modelId="{28B05631-91BF-4287-AC3B-6E8B977744D9}" type="presParOf" srcId="{EF0BEE5F-2434-402F-9739-D72DCF074D49}" destId="{C4D15920-723B-4D5F-B202-A333EAF0C0F5}"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C83BDF-609F-4302-9647-44E43A723B4C}" type="doc">
      <dgm:prSet loTypeId="urn:microsoft.com/office/officeart/2005/8/layout/cycle4" loCatId="matrix" qsTypeId="urn:microsoft.com/office/officeart/2005/8/quickstyle/3d2" qsCatId="3D" csTypeId="urn:microsoft.com/office/officeart/2005/8/colors/colorful5" csCatId="colorful" phldr="1"/>
      <dgm:spPr/>
      <dgm:t>
        <a:bodyPr/>
        <a:lstStyle/>
        <a:p>
          <a:endParaRPr lang="zh-CN" altLang="en-US"/>
        </a:p>
      </dgm:t>
    </dgm:pt>
    <dgm:pt modelId="{B2CE5D89-B370-4152-9BFB-74CEC8E5DDDA}">
      <dgm:prSet custT="1"/>
      <dgm:spPr/>
      <dgm:t>
        <a:bodyPr/>
        <a:lstStyle/>
        <a:p>
          <a:pPr rtl="0"/>
          <a:r>
            <a:rPr lang="zh-CN" altLang="en-US" sz="3200" b="1"/>
            <a:t>基层首诊</a:t>
          </a:r>
        </a:p>
      </dgm:t>
    </dgm:pt>
    <dgm:pt modelId="{996F3EB3-E788-4882-9985-38373A4ABC9D}" type="parTrans" cxnId="{0808471E-B6B3-419D-B04E-D60A839DAE2E}">
      <dgm:prSet/>
      <dgm:spPr/>
      <dgm:t>
        <a:bodyPr/>
        <a:lstStyle/>
        <a:p>
          <a:endParaRPr lang="zh-CN" altLang="en-US" sz="2000" b="1"/>
        </a:p>
      </dgm:t>
    </dgm:pt>
    <dgm:pt modelId="{AE4A04F2-C703-4B6B-9A86-43CAF77A2188}" type="sibTrans" cxnId="{0808471E-B6B3-419D-B04E-D60A839DAE2E}">
      <dgm:prSet/>
      <dgm:spPr/>
      <dgm:t>
        <a:bodyPr/>
        <a:lstStyle/>
        <a:p>
          <a:endParaRPr lang="zh-CN" altLang="en-US" sz="2000" b="1"/>
        </a:p>
      </dgm:t>
    </dgm:pt>
    <dgm:pt modelId="{FC16266B-7642-4888-AA40-D4EF69E16FF8}">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zh-CN" altLang="en-US" sz="3200" b="1" dirty="0"/>
            <a:t>双向转诊</a:t>
          </a:r>
        </a:p>
      </dgm:t>
    </dgm:pt>
    <dgm:pt modelId="{275041B5-694C-4E5F-9AB5-AA0BC67CDBAF}" type="parTrans" cxnId="{95F4901D-FFCC-4FD8-AA5D-CF014CFE98A0}">
      <dgm:prSet/>
      <dgm:spPr/>
      <dgm:t>
        <a:bodyPr/>
        <a:lstStyle/>
        <a:p>
          <a:endParaRPr lang="zh-CN" altLang="en-US" sz="2000" b="1"/>
        </a:p>
      </dgm:t>
    </dgm:pt>
    <dgm:pt modelId="{FE781735-A3D7-495E-97D6-304AC2882476}" type="sibTrans" cxnId="{95F4901D-FFCC-4FD8-AA5D-CF014CFE98A0}">
      <dgm:prSet/>
      <dgm:spPr/>
      <dgm:t>
        <a:bodyPr/>
        <a:lstStyle/>
        <a:p>
          <a:endParaRPr lang="zh-CN" altLang="en-US" sz="2000" b="1"/>
        </a:p>
      </dgm:t>
    </dgm:pt>
    <dgm:pt modelId="{89758E25-83B8-4838-B590-5CC7AFDFAFD8}">
      <dgm:prSet custT="1">
        <dgm:style>
          <a:lnRef idx="0">
            <a:schemeClr val="accent2"/>
          </a:lnRef>
          <a:fillRef idx="3">
            <a:schemeClr val="accent2"/>
          </a:fillRef>
          <a:effectRef idx="3">
            <a:schemeClr val="accent2"/>
          </a:effectRef>
          <a:fontRef idx="minor">
            <a:schemeClr val="lt1"/>
          </a:fontRef>
        </dgm:style>
      </dgm:prSet>
      <dgm:spPr/>
      <dgm:t>
        <a:bodyPr/>
        <a:lstStyle/>
        <a:p>
          <a:pPr rtl="0"/>
          <a:r>
            <a:rPr lang="zh-CN" altLang="en-US" sz="3200" b="1" dirty="0"/>
            <a:t>急慢分治</a:t>
          </a:r>
        </a:p>
      </dgm:t>
    </dgm:pt>
    <dgm:pt modelId="{D8E018B2-0F39-48EB-A1DA-0195DEF58DD1}" type="parTrans" cxnId="{5A11C18B-DA2C-4B59-9306-ABFE41031824}">
      <dgm:prSet/>
      <dgm:spPr/>
      <dgm:t>
        <a:bodyPr/>
        <a:lstStyle/>
        <a:p>
          <a:endParaRPr lang="zh-CN" altLang="en-US" sz="2000" b="1"/>
        </a:p>
      </dgm:t>
    </dgm:pt>
    <dgm:pt modelId="{0C495ADE-BEDC-4AB7-B3F4-5CE3692609C2}" type="sibTrans" cxnId="{5A11C18B-DA2C-4B59-9306-ABFE41031824}">
      <dgm:prSet/>
      <dgm:spPr/>
      <dgm:t>
        <a:bodyPr/>
        <a:lstStyle/>
        <a:p>
          <a:endParaRPr lang="zh-CN" altLang="en-US" sz="2000" b="1"/>
        </a:p>
      </dgm:t>
    </dgm:pt>
    <dgm:pt modelId="{5C02B19B-92E6-4DE3-A6E6-5434E3FCD41B}">
      <dgm:prSet custT="1"/>
      <dgm:spPr/>
      <dgm:t>
        <a:bodyPr/>
        <a:lstStyle/>
        <a:p>
          <a:pPr rtl="0"/>
          <a:r>
            <a:rPr lang="zh-CN" altLang="en-US" sz="3200" b="1"/>
            <a:t>上下联动</a:t>
          </a:r>
        </a:p>
      </dgm:t>
    </dgm:pt>
    <dgm:pt modelId="{ED689234-15DC-42BE-9D79-C2ACA4FAE21B}" type="parTrans" cxnId="{A49D890B-BF1D-4915-8D45-0C1BA15C1014}">
      <dgm:prSet/>
      <dgm:spPr/>
      <dgm:t>
        <a:bodyPr/>
        <a:lstStyle/>
        <a:p>
          <a:endParaRPr lang="zh-CN" altLang="en-US" sz="2000" b="1"/>
        </a:p>
      </dgm:t>
    </dgm:pt>
    <dgm:pt modelId="{F6197101-2F4A-48BC-BD41-B2A86604C48A}" type="sibTrans" cxnId="{A49D890B-BF1D-4915-8D45-0C1BA15C1014}">
      <dgm:prSet/>
      <dgm:spPr/>
      <dgm:t>
        <a:bodyPr/>
        <a:lstStyle/>
        <a:p>
          <a:endParaRPr lang="zh-CN" altLang="en-US" sz="2000" b="1"/>
        </a:p>
      </dgm:t>
    </dgm:pt>
    <dgm:pt modelId="{CC533FF6-954A-4125-8F22-0C869807789F}" type="pres">
      <dgm:prSet presAssocID="{29C83BDF-609F-4302-9647-44E43A723B4C}" presName="cycleMatrixDiagram" presStyleCnt="0">
        <dgm:presLayoutVars>
          <dgm:chMax val="1"/>
          <dgm:dir/>
          <dgm:animLvl val="lvl"/>
          <dgm:resizeHandles val="exact"/>
        </dgm:presLayoutVars>
      </dgm:prSet>
      <dgm:spPr/>
    </dgm:pt>
    <dgm:pt modelId="{F7641907-A446-4968-B755-DB4A5427303D}" type="pres">
      <dgm:prSet presAssocID="{29C83BDF-609F-4302-9647-44E43A723B4C}" presName="children" presStyleCnt="0"/>
      <dgm:spPr/>
    </dgm:pt>
    <dgm:pt modelId="{30081AB4-3C5A-4A6B-95F2-94A726A37617}" type="pres">
      <dgm:prSet presAssocID="{29C83BDF-609F-4302-9647-44E43A723B4C}" presName="childPlaceholder" presStyleCnt="0"/>
      <dgm:spPr/>
    </dgm:pt>
    <dgm:pt modelId="{A06D8E3F-B470-4B91-AC4C-479E8642F6D6}" type="pres">
      <dgm:prSet presAssocID="{29C83BDF-609F-4302-9647-44E43A723B4C}" presName="circle" presStyleCnt="0"/>
      <dgm:spPr/>
    </dgm:pt>
    <dgm:pt modelId="{359185A8-AC31-45E2-BA4A-DC16F9734363}" type="pres">
      <dgm:prSet presAssocID="{29C83BDF-609F-4302-9647-44E43A723B4C}" presName="quadrant1" presStyleLbl="node1" presStyleIdx="0" presStyleCnt="4">
        <dgm:presLayoutVars>
          <dgm:chMax val="1"/>
          <dgm:bulletEnabled val="1"/>
        </dgm:presLayoutVars>
      </dgm:prSet>
      <dgm:spPr/>
    </dgm:pt>
    <dgm:pt modelId="{7C0671CD-2EF4-4923-805E-30908D3F93CF}" type="pres">
      <dgm:prSet presAssocID="{29C83BDF-609F-4302-9647-44E43A723B4C}" presName="quadrant2" presStyleLbl="node1" presStyleIdx="1" presStyleCnt="4">
        <dgm:presLayoutVars>
          <dgm:chMax val="1"/>
          <dgm:bulletEnabled val="1"/>
        </dgm:presLayoutVars>
      </dgm:prSet>
      <dgm:spPr/>
    </dgm:pt>
    <dgm:pt modelId="{D2E36EC5-DCAB-4A73-B0D5-F73FE84E3DFA}" type="pres">
      <dgm:prSet presAssocID="{29C83BDF-609F-4302-9647-44E43A723B4C}" presName="quadrant3" presStyleLbl="node1" presStyleIdx="2" presStyleCnt="4">
        <dgm:presLayoutVars>
          <dgm:chMax val="1"/>
          <dgm:bulletEnabled val="1"/>
        </dgm:presLayoutVars>
      </dgm:prSet>
      <dgm:spPr/>
    </dgm:pt>
    <dgm:pt modelId="{196AFB1A-DC09-440C-8903-C1205DFB31A6}" type="pres">
      <dgm:prSet presAssocID="{29C83BDF-609F-4302-9647-44E43A723B4C}" presName="quadrant4" presStyleLbl="node1" presStyleIdx="3" presStyleCnt="4">
        <dgm:presLayoutVars>
          <dgm:chMax val="1"/>
          <dgm:bulletEnabled val="1"/>
        </dgm:presLayoutVars>
      </dgm:prSet>
      <dgm:spPr/>
    </dgm:pt>
    <dgm:pt modelId="{F40F674B-E9E9-4C41-8CE3-7C7526755F41}" type="pres">
      <dgm:prSet presAssocID="{29C83BDF-609F-4302-9647-44E43A723B4C}" presName="quadrantPlaceholder" presStyleCnt="0"/>
      <dgm:spPr/>
    </dgm:pt>
    <dgm:pt modelId="{07F906C2-98C7-4D84-8875-316D57F4A1BB}" type="pres">
      <dgm:prSet presAssocID="{29C83BDF-609F-4302-9647-44E43A723B4C}" presName="center1" presStyleLbl="fgShp" presStyleIdx="0" presStyleCnt="2"/>
      <dgm:spPr/>
    </dgm:pt>
    <dgm:pt modelId="{2B228D4D-E132-47B1-AA01-18BE847AE16F}" type="pres">
      <dgm:prSet presAssocID="{29C83BDF-609F-4302-9647-44E43A723B4C}" presName="center2" presStyleLbl="fgShp" presStyleIdx="1" presStyleCnt="2"/>
      <dgm:spPr/>
    </dgm:pt>
  </dgm:ptLst>
  <dgm:cxnLst>
    <dgm:cxn modelId="{A49D890B-BF1D-4915-8D45-0C1BA15C1014}" srcId="{29C83BDF-609F-4302-9647-44E43A723B4C}" destId="{5C02B19B-92E6-4DE3-A6E6-5434E3FCD41B}" srcOrd="3" destOrd="0" parTransId="{ED689234-15DC-42BE-9D79-C2ACA4FAE21B}" sibTransId="{F6197101-2F4A-48BC-BD41-B2A86604C48A}"/>
    <dgm:cxn modelId="{077D240D-1F3B-4DEB-A53B-2D161DF1C6F6}" type="presOf" srcId="{29C83BDF-609F-4302-9647-44E43A723B4C}" destId="{CC533FF6-954A-4125-8F22-0C869807789F}" srcOrd="0" destOrd="0" presId="urn:microsoft.com/office/officeart/2005/8/layout/cycle4"/>
    <dgm:cxn modelId="{95F4901D-FFCC-4FD8-AA5D-CF014CFE98A0}" srcId="{29C83BDF-609F-4302-9647-44E43A723B4C}" destId="{FC16266B-7642-4888-AA40-D4EF69E16FF8}" srcOrd="1" destOrd="0" parTransId="{275041B5-694C-4E5F-9AB5-AA0BC67CDBAF}" sibTransId="{FE781735-A3D7-495E-97D6-304AC2882476}"/>
    <dgm:cxn modelId="{0808471E-B6B3-419D-B04E-D60A839DAE2E}" srcId="{29C83BDF-609F-4302-9647-44E43A723B4C}" destId="{B2CE5D89-B370-4152-9BFB-74CEC8E5DDDA}" srcOrd="0" destOrd="0" parTransId="{996F3EB3-E788-4882-9985-38373A4ABC9D}" sibTransId="{AE4A04F2-C703-4B6B-9A86-43CAF77A2188}"/>
    <dgm:cxn modelId="{52D3838A-2BC4-4925-9F91-C7E770DDCA77}" type="presOf" srcId="{89758E25-83B8-4838-B590-5CC7AFDFAFD8}" destId="{D2E36EC5-DCAB-4A73-B0D5-F73FE84E3DFA}" srcOrd="0" destOrd="0" presId="urn:microsoft.com/office/officeart/2005/8/layout/cycle4"/>
    <dgm:cxn modelId="{5A11C18B-DA2C-4B59-9306-ABFE41031824}" srcId="{29C83BDF-609F-4302-9647-44E43A723B4C}" destId="{89758E25-83B8-4838-B590-5CC7AFDFAFD8}" srcOrd="2" destOrd="0" parTransId="{D8E018B2-0F39-48EB-A1DA-0195DEF58DD1}" sibTransId="{0C495ADE-BEDC-4AB7-B3F4-5CE3692609C2}"/>
    <dgm:cxn modelId="{D169C9A4-43EA-4CC0-B12E-023D1AF0BC9B}" type="presOf" srcId="{B2CE5D89-B370-4152-9BFB-74CEC8E5DDDA}" destId="{359185A8-AC31-45E2-BA4A-DC16F9734363}" srcOrd="0" destOrd="0" presId="urn:microsoft.com/office/officeart/2005/8/layout/cycle4"/>
    <dgm:cxn modelId="{6F2886C0-741C-470C-8184-4C0600206FA5}" type="presOf" srcId="{FC16266B-7642-4888-AA40-D4EF69E16FF8}" destId="{7C0671CD-2EF4-4923-805E-30908D3F93CF}" srcOrd="0" destOrd="0" presId="urn:microsoft.com/office/officeart/2005/8/layout/cycle4"/>
    <dgm:cxn modelId="{F4319FEC-641A-4D15-8D86-8BAE9A91A6AE}" type="presOf" srcId="{5C02B19B-92E6-4DE3-A6E6-5434E3FCD41B}" destId="{196AFB1A-DC09-440C-8903-C1205DFB31A6}" srcOrd="0" destOrd="0" presId="urn:microsoft.com/office/officeart/2005/8/layout/cycle4"/>
    <dgm:cxn modelId="{459A75E4-7D17-410A-B774-D78EAA268F38}" type="presParOf" srcId="{CC533FF6-954A-4125-8F22-0C869807789F}" destId="{F7641907-A446-4968-B755-DB4A5427303D}" srcOrd="0" destOrd="0" presId="urn:microsoft.com/office/officeart/2005/8/layout/cycle4"/>
    <dgm:cxn modelId="{DCD9A959-A7F6-4FF7-8C82-CC91666E08CA}" type="presParOf" srcId="{F7641907-A446-4968-B755-DB4A5427303D}" destId="{30081AB4-3C5A-4A6B-95F2-94A726A37617}" srcOrd="0" destOrd="0" presId="urn:microsoft.com/office/officeart/2005/8/layout/cycle4"/>
    <dgm:cxn modelId="{E7F3A197-55ED-41BA-BEBA-DE412A89DEB9}" type="presParOf" srcId="{CC533FF6-954A-4125-8F22-0C869807789F}" destId="{A06D8E3F-B470-4B91-AC4C-479E8642F6D6}" srcOrd="1" destOrd="0" presId="urn:microsoft.com/office/officeart/2005/8/layout/cycle4"/>
    <dgm:cxn modelId="{F2E5EBA1-E6F7-4149-997C-14F95C68BFBE}" type="presParOf" srcId="{A06D8E3F-B470-4B91-AC4C-479E8642F6D6}" destId="{359185A8-AC31-45E2-BA4A-DC16F9734363}" srcOrd="0" destOrd="0" presId="urn:microsoft.com/office/officeart/2005/8/layout/cycle4"/>
    <dgm:cxn modelId="{43952F66-6D22-4109-87E7-62FF81C8C8EA}" type="presParOf" srcId="{A06D8E3F-B470-4B91-AC4C-479E8642F6D6}" destId="{7C0671CD-2EF4-4923-805E-30908D3F93CF}" srcOrd="1" destOrd="0" presId="urn:microsoft.com/office/officeart/2005/8/layout/cycle4"/>
    <dgm:cxn modelId="{7BA65627-9971-4E20-8C82-A5A5AA3BE197}" type="presParOf" srcId="{A06D8E3F-B470-4B91-AC4C-479E8642F6D6}" destId="{D2E36EC5-DCAB-4A73-B0D5-F73FE84E3DFA}" srcOrd="2" destOrd="0" presId="urn:microsoft.com/office/officeart/2005/8/layout/cycle4"/>
    <dgm:cxn modelId="{E4DA9CAB-0A76-4D65-96F2-5C207171F00A}" type="presParOf" srcId="{A06D8E3F-B470-4B91-AC4C-479E8642F6D6}" destId="{196AFB1A-DC09-440C-8903-C1205DFB31A6}" srcOrd="3" destOrd="0" presId="urn:microsoft.com/office/officeart/2005/8/layout/cycle4"/>
    <dgm:cxn modelId="{3912EF53-4786-4F4D-A5A8-CA0A3B781BA1}" type="presParOf" srcId="{A06D8E3F-B470-4B91-AC4C-479E8642F6D6}" destId="{F40F674B-E9E9-4C41-8CE3-7C7526755F41}" srcOrd="4" destOrd="0" presId="urn:microsoft.com/office/officeart/2005/8/layout/cycle4"/>
    <dgm:cxn modelId="{CF7CD35E-E47D-4B76-96AF-58768DF8A8AB}" type="presParOf" srcId="{CC533FF6-954A-4125-8F22-0C869807789F}" destId="{07F906C2-98C7-4D84-8875-316D57F4A1BB}" srcOrd="2" destOrd="0" presId="urn:microsoft.com/office/officeart/2005/8/layout/cycle4"/>
    <dgm:cxn modelId="{C2774B4C-5CBA-4FCB-BD33-718397A83C85}" type="presParOf" srcId="{CC533FF6-954A-4125-8F22-0C869807789F}" destId="{2B228D4D-E132-47B1-AA01-18BE847AE16F}"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EB05C0-AB54-47B3-B7A6-5DDD63C020E2}"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zh-CN" altLang="en-US"/>
        </a:p>
      </dgm:t>
    </dgm:pt>
    <dgm:pt modelId="{A1D49593-362E-40D1-B554-31076144780C}">
      <dgm:prSet custT="1"/>
      <dgm:spPr/>
      <dgm:t>
        <a:bodyPr/>
        <a:lstStyle/>
        <a:p>
          <a:pPr rtl="0"/>
          <a:r>
            <a:rPr lang="en-US" sz="2400" b="1" dirty="0"/>
            <a:t>1.</a:t>
          </a:r>
          <a:r>
            <a:rPr lang="zh-CN" sz="2400" b="1" dirty="0"/>
            <a:t>基层医疗卫生机构绩效工资总量与县级医院相衔接</a:t>
          </a:r>
        </a:p>
      </dgm:t>
    </dgm:pt>
    <dgm:pt modelId="{D86D136B-6978-4CE2-8358-0E13294931DA}" type="parTrans" cxnId="{F27511F8-07C6-4134-B812-1E8CB3ED24F9}">
      <dgm:prSet/>
      <dgm:spPr/>
      <dgm:t>
        <a:bodyPr/>
        <a:lstStyle/>
        <a:p>
          <a:endParaRPr lang="zh-CN" altLang="en-US" sz="3600" b="1"/>
        </a:p>
      </dgm:t>
    </dgm:pt>
    <dgm:pt modelId="{1AB32A17-A856-40FF-88EA-7C640ABDA9D5}" type="sibTrans" cxnId="{F27511F8-07C6-4134-B812-1E8CB3ED24F9}">
      <dgm:prSet/>
      <dgm:spPr/>
      <dgm:t>
        <a:bodyPr/>
        <a:lstStyle/>
        <a:p>
          <a:endParaRPr lang="zh-CN" altLang="en-US" sz="3600" b="1"/>
        </a:p>
      </dgm:t>
    </dgm:pt>
    <dgm:pt modelId="{6235D9B4-0BFA-4FA0-9D7E-4921EDF3D1EC}">
      <dgm:prSet custT="1"/>
      <dgm:spPr/>
      <dgm:t>
        <a:bodyPr/>
        <a:lstStyle/>
        <a:p>
          <a:pPr rtl="0"/>
          <a:r>
            <a:rPr lang="en-US" sz="2400" b="1"/>
            <a:t>2.</a:t>
          </a:r>
          <a:r>
            <a:rPr lang="zh-CN" sz="2400" b="1"/>
            <a:t>设立家庭医生津贴</a:t>
          </a:r>
        </a:p>
      </dgm:t>
    </dgm:pt>
    <dgm:pt modelId="{C5120488-A1EE-48C1-90B2-F39786A413AA}" type="parTrans" cxnId="{6F769EF7-F601-4C9F-BE2B-FDDF72F872AF}">
      <dgm:prSet/>
      <dgm:spPr/>
      <dgm:t>
        <a:bodyPr/>
        <a:lstStyle/>
        <a:p>
          <a:endParaRPr lang="zh-CN" altLang="en-US" sz="3600" b="1"/>
        </a:p>
      </dgm:t>
    </dgm:pt>
    <dgm:pt modelId="{C32B4C3A-70BA-4C7D-8EE3-298FFEA3D94B}" type="sibTrans" cxnId="{6F769EF7-F601-4C9F-BE2B-FDDF72F872AF}">
      <dgm:prSet/>
      <dgm:spPr/>
      <dgm:t>
        <a:bodyPr/>
        <a:lstStyle/>
        <a:p>
          <a:endParaRPr lang="zh-CN" altLang="en-US" sz="3600" b="1"/>
        </a:p>
      </dgm:t>
    </dgm:pt>
    <dgm:pt modelId="{1A37685E-5CA1-4BF1-BE94-26945BFEC95F}">
      <dgm:prSet custT="1"/>
      <dgm:spPr/>
      <dgm:t>
        <a:bodyPr/>
        <a:lstStyle/>
        <a:p>
          <a:pPr rtl="0"/>
          <a:r>
            <a:rPr lang="en-US" sz="2400" b="1"/>
            <a:t>3.</a:t>
          </a:r>
          <a:r>
            <a:rPr lang="zh-CN" sz="2400" b="1"/>
            <a:t>基础性绩效与奖励性绩效比例由机构自行确定</a:t>
          </a:r>
        </a:p>
      </dgm:t>
    </dgm:pt>
    <dgm:pt modelId="{E8A8BAF0-FC60-46CD-8F91-E51EE11630AA}" type="parTrans" cxnId="{B2A89261-AE3B-40ED-A492-4ADE9F608440}">
      <dgm:prSet/>
      <dgm:spPr/>
      <dgm:t>
        <a:bodyPr/>
        <a:lstStyle/>
        <a:p>
          <a:endParaRPr lang="zh-CN" altLang="en-US" sz="3600" b="1"/>
        </a:p>
      </dgm:t>
    </dgm:pt>
    <dgm:pt modelId="{C88D0B52-2EF5-465D-8444-8E2B0022D112}" type="sibTrans" cxnId="{B2A89261-AE3B-40ED-A492-4ADE9F608440}">
      <dgm:prSet/>
      <dgm:spPr/>
      <dgm:t>
        <a:bodyPr/>
        <a:lstStyle/>
        <a:p>
          <a:endParaRPr lang="zh-CN" altLang="en-US" sz="3600" b="1"/>
        </a:p>
      </dgm:t>
    </dgm:pt>
    <dgm:pt modelId="{9FE4DB71-56D1-4708-97F8-7258E94238A1}" type="pres">
      <dgm:prSet presAssocID="{7CEB05C0-AB54-47B3-B7A6-5DDD63C020E2}" presName="linear" presStyleCnt="0">
        <dgm:presLayoutVars>
          <dgm:animLvl val="lvl"/>
          <dgm:resizeHandles val="exact"/>
        </dgm:presLayoutVars>
      </dgm:prSet>
      <dgm:spPr/>
    </dgm:pt>
    <dgm:pt modelId="{4B690957-F717-4218-88A1-DE520DDDF23B}" type="pres">
      <dgm:prSet presAssocID="{A1D49593-362E-40D1-B554-31076144780C}" presName="parentText" presStyleLbl="node1" presStyleIdx="0" presStyleCnt="3">
        <dgm:presLayoutVars>
          <dgm:chMax val="0"/>
          <dgm:bulletEnabled val="1"/>
        </dgm:presLayoutVars>
      </dgm:prSet>
      <dgm:spPr/>
    </dgm:pt>
    <dgm:pt modelId="{397A96EF-724A-451E-9A3B-048622973B1A}" type="pres">
      <dgm:prSet presAssocID="{1AB32A17-A856-40FF-88EA-7C640ABDA9D5}" presName="spacer" presStyleCnt="0"/>
      <dgm:spPr/>
    </dgm:pt>
    <dgm:pt modelId="{F9374B18-FA20-4EBB-838D-6DC46E89E8C2}" type="pres">
      <dgm:prSet presAssocID="{6235D9B4-0BFA-4FA0-9D7E-4921EDF3D1EC}" presName="parentText" presStyleLbl="node1" presStyleIdx="1" presStyleCnt="3">
        <dgm:presLayoutVars>
          <dgm:chMax val="0"/>
          <dgm:bulletEnabled val="1"/>
        </dgm:presLayoutVars>
      </dgm:prSet>
      <dgm:spPr/>
    </dgm:pt>
    <dgm:pt modelId="{00FD281B-F0E5-4817-A6BB-EE5C377916E0}" type="pres">
      <dgm:prSet presAssocID="{C32B4C3A-70BA-4C7D-8EE3-298FFEA3D94B}" presName="spacer" presStyleCnt="0"/>
      <dgm:spPr/>
    </dgm:pt>
    <dgm:pt modelId="{D109E7C5-E49A-42AE-9613-94560BC78DCD}" type="pres">
      <dgm:prSet presAssocID="{1A37685E-5CA1-4BF1-BE94-26945BFEC95F}" presName="parentText" presStyleLbl="node1" presStyleIdx="2" presStyleCnt="3">
        <dgm:presLayoutVars>
          <dgm:chMax val="0"/>
          <dgm:bulletEnabled val="1"/>
        </dgm:presLayoutVars>
      </dgm:prSet>
      <dgm:spPr/>
    </dgm:pt>
  </dgm:ptLst>
  <dgm:cxnLst>
    <dgm:cxn modelId="{C3E26D37-C7EC-4C40-A20E-036A94B304AC}" type="presOf" srcId="{7CEB05C0-AB54-47B3-B7A6-5DDD63C020E2}" destId="{9FE4DB71-56D1-4708-97F8-7258E94238A1}" srcOrd="0" destOrd="0" presId="urn:microsoft.com/office/officeart/2005/8/layout/vList2"/>
    <dgm:cxn modelId="{B2A89261-AE3B-40ED-A492-4ADE9F608440}" srcId="{7CEB05C0-AB54-47B3-B7A6-5DDD63C020E2}" destId="{1A37685E-5CA1-4BF1-BE94-26945BFEC95F}" srcOrd="2" destOrd="0" parTransId="{E8A8BAF0-FC60-46CD-8F91-E51EE11630AA}" sibTransId="{C88D0B52-2EF5-465D-8444-8E2B0022D112}"/>
    <dgm:cxn modelId="{F268A2A1-9DDB-4E6E-B2DD-9C8A48BFD1E4}" type="presOf" srcId="{1A37685E-5CA1-4BF1-BE94-26945BFEC95F}" destId="{D109E7C5-E49A-42AE-9613-94560BC78DCD}" srcOrd="0" destOrd="0" presId="urn:microsoft.com/office/officeart/2005/8/layout/vList2"/>
    <dgm:cxn modelId="{F6496EC0-C061-474C-B938-349DA5BE5298}" type="presOf" srcId="{6235D9B4-0BFA-4FA0-9D7E-4921EDF3D1EC}" destId="{F9374B18-FA20-4EBB-838D-6DC46E89E8C2}" srcOrd="0" destOrd="0" presId="urn:microsoft.com/office/officeart/2005/8/layout/vList2"/>
    <dgm:cxn modelId="{6F769EF7-F601-4C9F-BE2B-FDDF72F872AF}" srcId="{7CEB05C0-AB54-47B3-B7A6-5DDD63C020E2}" destId="{6235D9B4-0BFA-4FA0-9D7E-4921EDF3D1EC}" srcOrd="1" destOrd="0" parTransId="{C5120488-A1EE-48C1-90B2-F39786A413AA}" sibTransId="{C32B4C3A-70BA-4C7D-8EE3-298FFEA3D94B}"/>
    <dgm:cxn modelId="{F27511F8-07C6-4134-B812-1E8CB3ED24F9}" srcId="{7CEB05C0-AB54-47B3-B7A6-5DDD63C020E2}" destId="{A1D49593-362E-40D1-B554-31076144780C}" srcOrd="0" destOrd="0" parTransId="{D86D136B-6978-4CE2-8358-0E13294931DA}" sibTransId="{1AB32A17-A856-40FF-88EA-7C640ABDA9D5}"/>
    <dgm:cxn modelId="{0ECD85FA-7952-43AF-9FD2-E951A85338A8}" type="presOf" srcId="{A1D49593-362E-40D1-B554-31076144780C}" destId="{4B690957-F717-4218-88A1-DE520DDDF23B}" srcOrd="0" destOrd="0" presId="urn:microsoft.com/office/officeart/2005/8/layout/vList2"/>
    <dgm:cxn modelId="{4283E387-5532-4C1E-8D75-D533C5C575BB}" type="presParOf" srcId="{9FE4DB71-56D1-4708-97F8-7258E94238A1}" destId="{4B690957-F717-4218-88A1-DE520DDDF23B}" srcOrd="0" destOrd="0" presId="urn:microsoft.com/office/officeart/2005/8/layout/vList2"/>
    <dgm:cxn modelId="{7134C784-C53B-4F26-9C95-12C8B5F6AB67}" type="presParOf" srcId="{9FE4DB71-56D1-4708-97F8-7258E94238A1}" destId="{397A96EF-724A-451E-9A3B-048622973B1A}" srcOrd="1" destOrd="0" presId="urn:microsoft.com/office/officeart/2005/8/layout/vList2"/>
    <dgm:cxn modelId="{A2138E9F-8078-4EF1-A905-BC789BB866A6}" type="presParOf" srcId="{9FE4DB71-56D1-4708-97F8-7258E94238A1}" destId="{F9374B18-FA20-4EBB-838D-6DC46E89E8C2}" srcOrd="2" destOrd="0" presId="urn:microsoft.com/office/officeart/2005/8/layout/vList2"/>
    <dgm:cxn modelId="{80BF6A0B-F71A-48A2-ABE9-6F3A0D7086E8}" type="presParOf" srcId="{9FE4DB71-56D1-4708-97F8-7258E94238A1}" destId="{00FD281B-F0E5-4817-A6BB-EE5C377916E0}" srcOrd="3" destOrd="0" presId="urn:microsoft.com/office/officeart/2005/8/layout/vList2"/>
    <dgm:cxn modelId="{81C61EC2-6DE6-4A34-A3C6-6042DBD93D74}" type="presParOf" srcId="{9FE4DB71-56D1-4708-97F8-7258E94238A1}" destId="{D109E7C5-E49A-42AE-9613-94560BC78DC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F21912-4C22-4DF3-B95F-CBAB4F4E5576}" type="doc">
      <dgm:prSet loTypeId="urn:microsoft.com/office/officeart/2005/8/layout/cycle8" loCatId="cycle" qsTypeId="urn:microsoft.com/office/officeart/2005/8/quickstyle/3d2" qsCatId="3D" csTypeId="urn:microsoft.com/office/officeart/2005/8/colors/colorful1#3" csCatId="colorful" phldr="1"/>
      <dgm:spPr/>
      <dgm:t>
        <a:bodyPr/>
        <a:lstStyle/>
        <a:p>
          <a:endParaRPr lang="zh-CN" altLang="en-US"/>
        </a:p>
      </dgm:t>
    </dgm:pt>
    <dgm:pt modelId="{0B0C95C9-CE3E-4078-BC47-040E4A2842B9}">
      <dgm:prSet custT="1"/>
      <dgm:spPr/>
      <dgm:t>
        <a:bodyPr/>
        <a:lstStyle/>
        <a:p>
          <a:pPr rtl="0"/>
          <a:r>
            <a:rPr lang="zh-CN" altLang="en-US" sz="2400" b="1" dirty="0"/>
            <a:t>医疗</a:t>
          </a:r>
          <a:endParaRPr lang="en-US" altLang="zh-CN" sz="2400" b="1" dirty="0"/>
        </a:p>
        <a:p>
          <a:pPr rtl="0"/>
          <a:r>
            <a:rPr lang="zh-CN" altLang="en-US" sz="2400" b="1" dirty="0"/>
            <a:t>服务</a:t>
          </a:r>
        </a:p>
      </dgm:t>
    </dgm:pt>
    <dgm:pt modelId="{511DC4DD-6ABE-4BB5-B127-5431C509A6F9}" type="parTrans" cxnId="{40B2D880-8518-48FB-91DC-B1B32AD172CD}">
      <dgm:prSet/>
      <dgm:spPr/>
      <dgm:t>
        <a:bodyPr/>
        <a:lstStyle/>
        <a:p>
          <a:endParaRPr lang="zh-CN" altLang="en-US" b="1"/>
        </a:p>
      </dgm:t>
    </dgm:pt>
    <dgm:pt modelId="{DE0B50C2-9779-4528-9B1A-AECFAA9DB6FC}" type="sibTrans" cxnId="{40B2D880-8518-48FB-91DC-B1B32AD172CD}">
      <dgm:prSet/>
      <dgm:spPr/>
      <dgm:t>
        <a:bodyPr/>
        <a:lstStyle/>
        <a:p>
          <a:endParaRPr lang="zh-CN" altLang="en-US" b="1"/>
        </a:p>
      </dgm:t>
    </dgm:pt>
    <dgm:pt modelId="{FC0BC8A5-E6A1-4363-94C8-295A502CEA05}">
      <dgm:prSet/>
      <dgm:spPr/>
      <dgm:t>
        <a:bodyPr/>
        <a:lstStyle/>
        <a:p>
          <a:pPr rtl="0"/>
          <a:r>
            <a:rPr lang="zh-CN" altLang="en-US" b="1" dirty="0"/>
            <a:t>家庭医生</a:t>
          </a:r>
          <a:endParaRPr lang="en-US" altLang="zh-CN" b="1" dirty="0"/>
        </a:p>
        <a:p>
          <a:pPr rtl="0"/>
          <a:r>
            <a:rPr lang="zh-CN" altLang="en-US" b="1" dirty="0"/>
            <a:t>签约服务</a:t>
          </a:r>
          <a:endParaRPr lang="zh-CN" b="1" dirty="0"/>
        </a:p>
      </dgm:t>
    </dgm:pt>
    <dgm:pt modelId="{7EDFD356-97A0-4C43-914F-5091613EC3B2}" type="parTrans" cxnId="{728E546E-5112-4CAA-8788-30C504CDFA43}">
      <dgm:prSet/>
      <dgm:spPr/>
      <dgm:t>
        <a:bodyPr/>
        <a:lstStyle/>
        <a:p>
          <a:endParaRPr lang="zh-CN" altLang="en-US"/>
        </a:p>
      </dgm:t>
    </dgm:pt>
    <dgm:pt modelId="{DC3932F7-D0DF-48DD-941D-156B6A87E1CF}" type="sibTrans" cxnId="{728E546E-5112-4CAA-8788-30C504CDFA43}">
      <dgm:prSet/>
      <dgm:spPr/>
      <dgm:t>
        <a:bodyPr/>
        <a:lstStyle/>
        <a:p>
          <a:endParaRPr lang="zh-CN" altLang="en-US"/>
        </a:p>
      </dgm:t>
    </dgm:pt>
    <dgm:pt modelId="{7282BE5B-27AC-41BC-80F0-717046D19BDA}">
      <dgm:prSet/>
      <dgm:spPr/>
      <dgm:t>
        <a:bodyPr/>
        <a:lstStyle/>
        <a:p>
          <a:pPr rtl="0"/>
          <a:r>
            <a:rPr lang="zh-CN" altLang="en-US" b="1" dirty="0"/>
            <a:t>公共</a:t>
          </a:r>
          <a:endParaRPr lang="en-US" altLang="zh-CN" b="1" dirty="0"/>
        </a:p>
        <a:p>
          <a:pPr rtl="0"/>
          <a:r>
            <a:rPr lang="zh-CN" altLang="en-US" b="1" dirty="0"/>
            <a:t>卫生服务</a:t>
          </a:r>
          <a:endParaRPr lang="zh-CN" b="1" dirty="0"/>
        </a:p>
      </dgm:t>
    </dgm:pt>
    <dgm:pt modelId="{2CCB4371-259C-4A22-B6BC-4AA32C17DBA8}" type="parTrans" cxnId="{D80AB2DD-43F7-46AE-9367-AC26E4833349}">
      <dgm:prSet/>
      <dgm:spPr/>
      <dgm:t>
        <a:bodyPr/>
        <a:lstStyle/>
        <a:p>
          <a:endParaRPr lang="zh-CN" altLang="en-US"/>
        </a:p>
      </dgm:t>
    </dgm:pt>
    <dgm:pt modelId="{30B2CD5F-F749-45E2-B998-9A996953949D}" type="sibTrans" cxnId="{D80AB2DD-43F7-46AE-9367-AC26E4833349}">
      <dgm:prSet/>
      <dgm:spPr/>
      <dgm:t>
        <a:bodyPr/>
        <a:lstStyle/>
        <a:p>
          <a:endParaRPr lang="zh-CN" altLang="en-US"/>
        </a:p>
      </dgm:t>
    </dgm:pt>
    <dgm:pt modelId="{09549CC7-558F-4951-A03B-21BA55E98729}" type="pres">
      <dgm:prSet presAssocID="{70F21912-4C22-4DF3-B95F-CBAB4F4E5576}" presName="compositeShape" presStyleCnt="0">
        <dgm:presLayoutVars>
          <dgm:chMax val="7"/>
          <dgm:dir/>
          <dgm:resizeHandles val="exact"/>
        </dgm:presLayoutVars>
      </dgm:prSet>
      <dgm:spPr/>
    </dgm:pt>
    <dgm:pt modelId="{CA720C38-F3E8-4BCC-9B47-6BDC148B893D}" type="pres">
      <dgm:prSet presAssocID="{70F21912-4C22-4DF3-B95F-CBAB4F4E5576}" presName="wedge1" presStyleLbl="node1" presStyleIdx="0" presStyleCnt="3"/>
      <dgm:spPr/>
    </dgm:pt>
    <dgm:pt modelId="{B4574379-8AA9-4CC9-869F-5206D1FA18AF}" type="pres">
      <dgm:prSet presAssocID="{70F21912-4C22-4DF3-B95F-CBAB4F4E5576}" presName="dummy1a" presStyleCnt="0"/>
      <dgm:spPr/>
    </dgm:pt>
    <dgm:pt modelId="{6D8682ED-BDA8-4711-A2F3-53F12207FB28}" type="pres">
      <dgm:prSet presAssocID="{70F21912-4C22-4DF3-B95F-CBAB4F4E5576}" presName="dummy1b" presStyleCnt="0"/>
      <dgm:spPr/>
    </dgm:pt>
    <dgm:pt modelId="{EC29303E-688A-40BA-927D-715E814C364D}" type="pres">
      <dgm:prSet presAssocID="{70F21912-4C22-4DF3-B95F-CBAB4F4E5576}" presName="wedge1Tx" presStyleLbl="node1" presStyleIdx="0" presStyleCnt="3">
        <dgm:presLayoutVars>
          <dgm:chMax val="0"/>
          <dgm:chPref val="0"/>
          <dgm:bulletEnabled val="1"/>
        </dgm:presLayoutVars>
      </dgm:prSet>
      <dgm:spPr/>
    </dgm:pt>
    <dgm:pt modelId="{6FE90E11-34EE-4BDA-8CFA-CD0F9B03ABF2}" type="pres">
      <dgm:prSet presAssocID="{70F21912-4C22-4DF3-B95F-CBAB4F4E5576}" presName="wedge2" presStyleLbl="node1" presStyleIdx="1" presStyleCnt="3"/>
      <dgm:spPr/>
    </dgm:pt>
    <dgm:pt modelId="{BB8F2094-7E95-4144-8D79-2FB1696495E6}" type="pres">
      <dgm:prSet presAssocID="{70F21912-4C22-4DF3-B95F-CBAB4F4E5576}" presName="dummy2a" presStyleCnt="0"/>
      <dgm:spPr/>
    </dgm:pt>
    <dgm:pt modelId="{3862056D-99A4-4FD6-91EE-29AC96D2CE10}" type="pres">
      <dgm:prSet presAssocID="{70F21912-4C22-4DF3-B95F-CBAB4F4E5576}" presName="dummy2b" presStyleCnt="0"/>
      <dgm:spPr/>
    </dgm:pt>
    <dgm:pt modelId="{CB6FF803-4452-421F-A3E4-778B479DF554}" type="pres">
      <dgm:prSet presAssocID="{70F21912-4C22-4DF3-B95F-CBAB4F4E5576}" presName="wedge2Tx" presStyleLbl="node1" presStyleIdx="1" presStyleCnt="3">
        <dgm:presLayoutVars>
          <dgm:chMax val="0"/>
          <dgm:chPref val="0"/>
          <dgm:bulletEnabled val="1"/>
        </dgm:presLayoutVars>
      </dgm:prSet>
      <dgm:spPr/>
    </dgm:pt>
    <dgm:pt modelId="{44077D30-D272-475C-A65B-94264C411008}" type="pres">
      <dgm:prSet presAssocID="{70F21912-4C22-4DF3-B95F-CBAB4F4E5576}" presName="wedge3" presStyleLbl="node1" presStyleIdx="2" presStyleCnt="3"/>
      <dgm:spPr/>
    </dgm:pt>
    <dgm:pt modelId="{9803AF17-2E6A-4DEE-BCE2-A520B8FB5D83}" type="pres">
      <dgm:prSet presAssocID="{70F21912-4C22-4DF3-B95F-CBAB4F4E5576}" presName="dummy3a" presStyleCnt="0"/>
      <dgm:spPr/>
    </dgm:pt>
    <dgm:pt modelId="{380ADA0E-0CC8-4CD8-8207-3D4D08CDB409}" type="pres">
      <dgm:prSet presAssocID="{70F21912-4C22-4DF3-B95F-CBAB4F4E5576}" presName="dummy3b" presStyleCnt="0"/>
      <dgm:spPr/>
    </dgm:pt>
    <dgm:pt modelId="{A73CA650-0305-4708-B36F-256AEE26F7D3}" type="pres">
      <dgm:prSet presAssocID="{70F21912-4C22-4DF3-B95F-CBAB4F4E5576}" presName="wedge3Tx" presStyleLbl="node1" presStyleIdx="2" presStyleCnt="3">
        <dgm:presLayoutVars>
          <dgm:chMax val="0"/>
          <dgm:chPref val="0"/>
          <dgm:bulletEnabled val="1"/>
        </dgm:presLayoutVars>
      </dgm:prSet>
      <dgm:spPr/>
    </dgm:pt>
    <dgm:pt modelId="{733E1151-E716-44F8-A12F-835E0A89447A}" type="pres">
      <dgm:prSet presAssocID="{DE0B50C2-9779-4528-9B1A-AECFAA9DB6FC}" presName="arrowWedge1" presStyleLbl="fgSibTrans2D1" presStyleIdx="0" presStyleCnt="3"/>
      <dgm:spPr/>
    </dgm:pt>
    <dgm:pt modelId="{09FA6ED8-8712-40E1-9379-362799537B68}" type="pres">
      <dgm:prSet presAssocID="{DC3932F7-D0DF-48DD-941D-156B6A87E1CF}" presName="arrowWedge2" presStyleLbl="fgSibTrans2D1" presStyleIdx="1" presStyleCnt="3"/>
      <dgm:spPr/>
    </dgm:pt>
    <dgm:pt modelId="{F3C8785D-1725-4392-BB5C-4243E143F99C}" type="pres">
      <dgm:prSet presAssocID="{30B2CD5F-F749-45E2-B998-9A996953949D}" presName="arrowWedge3" presStyleLbl="fgSibTrans2D1" presStyleIdx="2" presStyleCnt="3"/>
      <dgm:spPr/>
    </dgm:pt>
  </dgm:ptLst>
  <dgm:cxnLst>
    <dgm:cxn modelId="{8B255E62-782B-42CA-8310-B12AB0E92E7E}" type="presOf" srcId="{FC0BC8A5-E6A1-4363-94C8-295A502CEA05}" destId="{6FE90E11-34EE-4BDA-8CFA-CD0F9B03ABF2}" srcOrd="0" destOrd="0" presId="urn:microsoft.com/office/officeart/2005/8/layout/cycle8"/>
    <dgm:cxn modelId="{E81A2E6C-D40C-49DA-B383-C685D05E1F93}" type="presOf" srcId="{FC0BC8A5-E6A1-4363-94C8-295A502CEA05}" destId="{CB6FF803-4452-421F-A3E4-778B479DF554}" srcOrd="1" destOrd="0" presId="urn:microsoft.com/office/officeart/2005/8/layout/cycle8"/>
    <dgm:cxn modelId="{728E546E-5112-4CAA-8788-30C504CDFA43}" srcId="{70F21912-4C22-4DF3-B95F-CBAB4F4E5576}" destId="{FC0BC8A5-E6A1-4363-94C8-295A502CEA05}" srcOrd="1" destOrd="0" parTransId="{7EDFD356-97A0-4C43-914F-5091613EC3B2}" sibTransId="{DC3932F7-D0DF-48DD-941D-156B6A87E1CF}"/>
    <dgm:cxn modelId="{41CBFB78-A0EF-4C85-85D9-A2C4E2DAA585}" type="presOf" srcId="{7282BE5B-27AC-41BC-80F0-717046D19BDA}" destId="{44077D30-D272-475C-A65B-94264C411008}" srcOrd="0" destOrd="0" presId="urn:microsoft.com/office/officeart/2005/8/layout/cycle8"/>
    <dgm:cxn modelId="{FA2D717A-3E0A-46A8-AFF9-424D6784E8C4}" type="presOf" srcId="{70F21912-4C22-4DF3-B95F-CBAB4F4E5576}" destId="{09549CC7-558F-4951-A03B-21BA55E98729}" srcOrd="0" destOrd="0" presId="urn:microsoft.com/office/officeart/2005/8/layout/cycle8"/>
    <dgm:cxn modelId="{40B2D880-8518-48FB-91DC-B1B32AD172CD}" srcId="{70F21912-4C22-4DF3-B95F-CBAB4F4E5576}" destId="{0B0C95C9-CE3E-4078-BC47-040E4A2842B9}" srcOrd="0" destOrd="0" parTransId="{511DC4DD-6ABE-4BB5-B127-5431C509A6F9}" sibTransId="{DE0B50C2-9779-4528-9B1A-AECFAA9DB6FC}"/>
    <dgm:cxn modelId="{C18DB996-5EF1-493B-81D5-5B30533BAD1C}" type="presOf" srcId="{0B0C95C9-CE3E-4078-BC47-040E4A2842B9}" destId="{CA720C38-F3E8-4BCC-9B47-6BDC148B893D}" srcOrd="0" destOrd="0" presId="urn:microsoft.com/office/officeart/2005/8/layout/cycle8"/>
    <dgm:cxn modelId="{91B19CA8-9EB6-4501-A1DF-6425228604E5}" type="presOf" srcId="{0B0C95C9-CE3E-4078-BC47-040E4A2842B9}" destId="{EC29303E-688A-40BA-927D-715E814C364D}" srcOrd="1" destOrd="0" presId="urn:microsoft.com/office/officeart/2005/8/layout/cycle8"/>
    <dgm:cxn modelId="{D80AB2DD-43F7-46AE-9367-AC26E4833349}" srcId="{70F21912-4C22-4DF3-B95F-CBAB4F4E5576}" destId="{7282BE5B-27AC-41BC-80F0-717046D19BDA}" srcOrd="2" destOrd="0" parTransId="{2CCB4371-259C-4A22-B6BC-4AA32C17DBA8}" sibTransId="{30B2CD5F-F749-45E2-B998-9A996953949D}"/>
    <dgm:cxn modelId="{787451FC-CF29-4B31-B68C-4DAD3FD0B6C3}" type="presOf" srcId="{7282BE5B-27AC-41BC-80F0-717046D19BDA}" destId="{A73CA650-0305-4708-B36F-256AEE26F7D3}" srcOrd="1" destOrd="0" presId="urn:microsoft.com/office/officeart/2005/8/layout/cycle8"/>
    <dgm:cxn modelId="{60419E28-AD71-4126-8A63-3A8ADAEADC77}" type="presParOf" srcId="{09549CC7-558F-4951-A03B-21BA55E98729}" destId="{CA720C38-F3E8-4BCC-9B47-6BDC148B893D}" srcOrd="0" destOrd="0" presId="urn:microsoft.com/office/officeart/2005/8/layout/cycle8"/>
    <dgm:cxn modelId="{78A96386-4762-4810-983F-C2F72F4FA6D7}" type="presParOf" srcId="{09549CC7-558F-4951-A03B-21BA55E98729}" destId="{B4574379-8AA9-4CC9-869F-5206D1FA18AF}" srcOrd="1" destOrd="0" presId="urn:microsoft.com/office/officeart/2005/8/layout/cycle8"/>
    <dgm:cxn modelId="{F9A39A5B-45E6-47CE-B166-F064E682082E}" type="presParOf" srcId="{09549CC7-558F-4951-A03B-21BA55E98729}" destId="{6D8682ED-BDA8-4711-A2F3-53F12207FB28}" srcOrd="2" destOrd="0" presId="urn:microsoft.com/office/officeart/2005/8/layout/cycle8"/>
    <dgm:cxn modelId="{28B797BB-B252-4E6C-A37D-ECC8387EF09B}" type="presParOf" srcId="{09549CC7-558F-4951-A03B-21BA55E98729}" destId="{EC29303E-688A-40BA-927D-715E814C364D}" srcOrd="3" destOrd="0" presId="urn:microsoft.com/office/officeart/2005/8/layout/cycle8"/>
    <dgm:cxn modelId="{753019AF-678B-4550-8AFB-6264C96A827A}" type="presParOf" srcId="{09549CC7-558F-4951-A03B-21BA55E98729}" destId="{6FE90E11-34EE-4BDA-8CFA-CD0F9B03ABF2}" srcOrd="4" destOrd="0" presId="urn:microsoft.com/office/officeart/2005/8/layout/cycle8"/>
    <dgm:cxn modelId="{3A9590C6-9CA5-41CA-B2AD-90266D75443C}" type="presParOf" srcId="{09549CC7-558F-4951-A03B-21BA55E98729}" destId="{BB8F2094-7E95-4144-8D79-2FB1696495E6}" srcOrd="5" destOrd="0" presId="urn:microsoft.com/office/officeart/2005/8/layout/cycle8"/>
    <dgm:cxn modelId="{508CECC1-6851-449B-B982-B44E7945A297}" type="presParOf" srcId="{09549CC7-558F-4951-A03B-21BA55E98729}" destId="{3862056D-99A4-4FD6-91EE-29AC96D2CE10}" srcOrd="6" destOrd="0" presId="urn:microsoft.com/office/officeart/2005/8/layout/cycle8"/>
    <dgm:cxn modelId="{BA51CE3D-D018-472A-A585-70CE84017245}" type="presParOf" srcId="{09549CC7-558F-4951-A03B-21BA55E98729}" destId="{CB6FF803-4452-421F-A3E4-778B479DF554}" srcOrd="7" destOrd="0" presId="urn:microsoft.com/office/officeart/2005/8/layout/cycle8"/>
    <dgm:cxn modelId="{2AC56170-DB5E-4807-9395-A91B343693AE}" type="presParOf" srcId="{09549CC7-558F-4951-A03B-21BA55E98729}" destId="{44077D30-D272-475C-A65B-94264C411008}" srcOrd="8" destOrd="0" presId="urn:microsoft.com/office/officeart/2005/8/layout/cycle8"/>
    <dgm:cxn modelId="{F0085FD0-4532-42CD-8482-3EBFB1DB4B6B}" type="presParOf" srcId="{09549CC7-558F-4951-A03B-21BA55E98729}" destId="{9803AF17-2E6A-4DEE-BCE2-A520B8FB5D83}" srcOrd="9" destOrd="0" presId="urn:microsoft.com/office/officeart/2005/8/layout/cycle8"/>
    <dgm:cxn modelId="{606D1E7A-7DEA-4DE0-97F6-6011A928461D}" type="presParOf" srcId="{09549CC7-558F-4951-A03B-21BA55E98729}" destId="{380ADA0E-0CC8-4CD8-8207-3D4D08CDB409}" srcOrd="10" destOrd="0" presId="urn:microsoft.com/office/officeart/2005/8/layout/cycle8"/>
    <dgm:cxn modelId="{35FF4C7A-A671-4ED0-B4B2-66E203B09309}" type="presParOf" srcId="{09549CC7-558F-4951-A03B-21BA55E98729}" destId="{A73CA650-0305-4708-B36F-256AEE26F7D3}" srcOrd="11" destOrd="0" presId="urn:microsoft.com/office/officeart/2005/8/layout/cycle8"/>
    <dgm:cxn modelId="{AB9EB37B-F953-4F74-A98B-3F06B469E758}" type="presParOf" srcId="{09549CC7-558F-4951-A03B-21BA55E98729}" destId="{733E1151-E716-44F8-A12F-835E0A89447A}" srcOrd="12" destOrd="0" presId="urn:microsoft.com/office/officeart/2005/8/layout/cycle8"/>
    <dgm:cxn modelId="{486F7E96-064A-483A-B049-4184F6B2034B}" type="presParOf" srcId="{09549CC7-558F-4951-A03B-21BA55E98729}" destId="{09FA6ED8-8712-40E1-9379-362799537B68}" srcOrd="13" destOrd="0" presId="urn:microsoft.com/office/officeart/2005/8/layout/cycle8"/>
    <dgm:cxn modelId="{2D99D66F-74B6-4BB8-B34A-0C920551C899}" type="presParOf" srcId="{09549CC7-558F-4951-A03B-21BA55E98729}" destId="{F3C8785D-1725-4392-BB5C-4243E143F99C}"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F889F9-1F9B-4CCF-B5BC-9B219587AFDF}" type="doc">
      <dgm:prSet loTypeId="urn:microsoft.com/office/officeart/2005/8/layout/vList2" loCatId="list" qsTypeId="urn:microsoft.com/office/officeart/2005/8/quickstyle/3d1" qsCatId="3D" csTypeId="urn:microsoft.com/office/officeart/2005/8/colors/colorful1" csCatId="colorful"/>
      <dgm:spPr/>
      <dgm:t>
        <a:bodyPr/>
        <a:lstStyle/>
        <a:p>
          <a:endParaRPr lang="zh-CN" altLang="en-US"/>
        </a:p>
      </dgm:t>
    </dgm:pt>
    <dgm:pt modelId="{AF0F275E-6CE4-479B-B8C9-EBA848BB300D}">
      <dgm:prSet/>
      <dgm:spPr/>
      <dgm:t>
        <a:bodyPr/>
        <a:lstStyle/>
        <a:p>
          <a:pPr rtl="0"/>
          <a:r>
            <a:rPr lang="zh-CN" b="1"/>
            <a:t>启动优质服务基层行活动</a:t>
          </a:r>
        </a:p>
      </dgm:t>
    </dgm:pt>
    <dgm:pt modelId="{C3BB6FB5-8E6B-4382-99C5-5DF0A01CB421}" type="parTrans" cxnId="{CD2CAFAB-1587-4355-B492-E5E5B57A37A1}">
      <dgm:prSet/>
      <dgm:spPr/>
      <dgm:t>
        <a:bodyPr/>
        <a:lstStyle/>
        <a:p>
          <a:endParaRPr lang="zh-CN" altLang="en-US" b="1"/>
        </a:p>
      </dgm:t>
    </dgm:pt>
    <dgm:pt modelId="{A6B8047D-5EE9-461D-8950-D940A38A4D78}" type="sibTrans" cxnId="{CD2CAFAB-1587-4355-B492-E5E5B57A37A1}">
      <dgm:prSet/>
      <dgm:spPr/>
      <dgm:t>
        <a:bodyPr/>
        <a:lstStyle/>
        <a:p>
          <a:endParaRPr lang="zh-CN" altLang="en-US" b="1"/>
        </a:p>
      </dgm:t>
    </dgm:pt>
    <dgm:pt modelId="{7DB90A30-500C-4C15-B562-DA591264DAE3}">
      <dgm:prSet/>
      <dgm:spPr/>
      <dgm:t>
        <a:bodyPr/>
        <a:lstStyle/>
        <a:p>
          <a:pPr rtl="0"/>
          <a:r>
            <a:rPr lang="zh-CN" b="1" dirty="0"/>
            <a:t>推广乡镇卫生院、社区卫生服务中心医疗卫生服务能力标准</a:t>
          </a:r>
        </a:p>
      </dgm:t>
    </dgm:pt>
    <dgm:pt modelId="{AE7A077F-984E-44E1-8E5D-6846E547BF7C}" type="parTrans" cxnId="{EC0ABAD9-C526-4926-B8C2-30067290ADEF}">
      <dgm:prSet/>
      <dgm:spPr/>
      <dgm:t>
        <a:bodyPr/>
        <a:lstStyle/>
        <a:p>
          <a:endParaRPr lang="zh-CN" altLang="en-US" b="1"/>
        </a:p>
      </dgm:t>
    </dgm:pt>
    <dgm:pt modelId="{1685F7B8-6D72-4078-9D99-700812E4DEF4}" type="sibTrans" cxnId="{EC0ABAD9-C526-4926-B8C2-30067290ADEF}">
      <dgm:prSet/>
      <dgm:spPr/>
      <dgm:t>
        <a:bodyPr/>
        <a:lstStyle/>
        <a:p>
          <a:endParaRPr lang="zh-CN" altLang="en-US" b="1"/>
        </a:p>
      </dgm:t>
    </dgm:pt>
    <dgm:pt modelId="{32985E28-A58F-4017-A382-16485260AB49}">
      <dgm:prSet/>
      <dgm:spPr/>
      <dgm:t>
        <a:bodyPr/>
        <a:lstStyle/>
        <a:p>
          <a:pPr rtl="0"/>
          <a:r>
            <a:rPr lang="zh-CN" b="1"/>
            <a:t>启动基层卫生服务能力培训项目</a:t>
          </a:r>
        </a:p>
      </dgm:t>
    </dgm:pt>
    <dgm:pt modelId="{F7C2C1D6-2CA0-4C81-9FF1-652E8154E912}" type="parTrans" cxnId="{3254E698-3463-44A2-9882-F194953303BF}">
      <dgm:prSet/>
      <dgm:spPr/>
      <dgm:t>
        <a:bodyPr/>
        <a:lstStyle/>
        <a:p>
          <a:endParaRPr lang="zh-CN" altLang="en-US" b="1"/>
        </a:p>
      </dgm:t>
    </dgm:pt>
    <dgm:pt modelId="{77B1FF66-3BF2-44E3-9EBE-863761674C00}" type="sibTrans" cxnId="{3254E698-3463-44A2-9882-F194953303BF}">
      <dgm:prSet/>
      <dgm:spPr/>
      <dgm:t>
        <a:bodyPr/>
        <a:lstStyle/>
        <a:p>
          <a:endParaRPr lang="zh-CN" altLang="en-US" b="1"/>
        </a:p>
      </dgm:t>
    </dgm:pt>
    <dgm:pt modelId="{FC07B2D7-E644-4B63-973D-C48246BFE0BB}">
      <dgm:prSet/>
      <dgm:spPr/>
      <dgm:t>
        <a:bodyPr/>
        <a:lstStyle/>
        <a:p>
          <a:pPr rtl="0"/>
          <a:r>
            <a:rPr lang="zh-CN" b="1"/>
            <a:t>编制基层医疗卫生机构常见病诊疗指南</a:t>
          </a:r>
        </a:p>
      </dgm:t>
    </dgm:pt>
    <dgm:pt modelId="{79D8FE06-ACC9-4015-AE65-C3DEF2E5ADAE}" type="parTrans" cxnId="{35658ECC-4EAB-4BA4-BE77-C04A342B9DCA}">
      <dgm:prSet/>
      <dgm:spPr/>
      <dgm:t>
        <a:bodyPr/>
        <a:lstStyle/>
        <a:p>
          <a:endParaRPr lang="zh-CN" altLang="en-US" b="1"/>
        </a:p>
      </dgm:t>
    </dgm:pt>
    <dgm:pt modelId="{F026A8C7-52B9-4830-BD38-819E8BA3DCA4}" type="sibTrans" cxnId="{35658ECC-4EAB-4BA4-BE77-C04A342B9DCA}">
      <dgm:prSet/>
      <dgm:spPr/>
      <dgm:t>
        <a:bodyPr/>
        <a:lstStyle/>
        <a:p>
          <a:endParaRPr lang="zh-CN" altLang="en-US" b="1"/>
        </a:p>
      </dgm:t>
    </dgm:pt>
    <dgm:pt modelId="{BAF3BB8F-EAE6-4831-AA55-30710DC201DB}" type="pres">
      <dgm:prSet presAssocID="{2BF889F9-1F9B-4CCF-B5BC-9B219587AFDF}" presName="linear" presStyleCnt="0">
        <dgm:presLayoutVars>
          <dgm:animLvl val="lvl"/>
          <dgm:resizeHandles val="exact"/>
        </dgm:presLayoutVars>
      </dgm:prSet>
      <dgm:spPr/>
    </dgm:pt>
    <dgm:pt modelId="{A0D883D2-1F4D-477D-997E-C996B1D1F011}" type="pres">
      <dgm:prSet presAssocID="{AF0F275E-6CE4-479B-B8C9-EBA848BB300D}" presName="parentText" presStyleLbl="node1" presStyleIdx="0" presStyleCnt="4">
        <dgm:presLayoutVars>
          <dgm:chMax val="0"/>
          <dgm:bulletEnabled val="1"/>
        </dgm:presLayoutVars>
      </dgm:prSet>
      <dgm:spPr/>
    </dgm:pt>
    <dgm:pt modelId="{9078B7B5-ECBB-43CE-BB1C-1389A96C6492}" type="pres">
      <dgm:prSet presAssocID="{A6B8047D-5EE9-461D-8950-D940A38A4D78}" presName="spacer" presStyleCnt="0"/>
      <dgm:spPr/>
    </dgm:pt>
    <dgm:pt modelId="{058F6E52-3CCD-42B9-B09C-D3FC08547CE2}" type="pres">
      <dgm:prSet presAssocID="{7DB90A30-500C-4C15-B562-DA591264DAE3}" presName="parentText" presStyleLbl="node1" presStyleIdx="1" presStyleCnt="4">
        <dgm:presLayoutVars>
          <dgm:chMax val="0"/>
          <dgm:bulletEnabled val="1"/>
        </dgm:presLayoutVars>
      </dgm:prSet>
      <dgm:spPr/>
    </dgm:pt>
    <dgm:pt modelId="{29166209-6CA2-4C3B-BB1F-1EAFE45B17ED}" type="pres">
      <dgm:prSet presAssocID="{1685F7B8-6D72-4078-9D99-700812E4DEF4}" presName="spacer" presStyleCnt="0"/>
      <dgm:spPr/>
    </dgm:pt>
    <dgm:pt modelId="{26990A00-3F7B-4559-88F6-83C7086FE74D}" type="pres">
      <dgm:prSet presAssocID="{32985E28-A58F-4017-A382-16485260AB49}" presName="parentText" presStyleLbl="node1" presStyleIdx="2" presStyleCnt="4">
        <dgm:presLayoutVars>
          <dgm:chMax val="0"/>
          <dgm:bulletEnabled val="1"/>
        </dgm:presLayoutVars>
      </dgm:prSet>
      <dgm:spPr/>
    </dgm:pt>
    <dgm:pt modelId="{FC9E814C-E382-441A-8D0D-9BA18D519FE1}" type="pres">
      <dgm:prSet presAssocID="{77B1FF66-3BF2-44E3-9EBE-863761674C00}" presName="spacer" presStyleCnt="0"/>
      <dgm:spPr/>
    </dgm:pt>
    <dgm:pt modelId="{15D7B682-F434-4593-9BEF-9CDC63373C5E}" type="pres">
      <dgm:prSet presAssocID="{FC07B2D7-E644-4B63-973D-C48246BFE0BB}" presName="parentText" presStyleLbl="node1" presStyleIdx="3" presStyleCnt="4">
        <dgm:presLayoutVars>
          <dgm:chMax val="0"/>
          <dgm:bulletEnabled val="1"/>
        </dgm:presLayoutVars>
      </dgm:prSet>
      <dgm:spPr/>
    </dgm:pt>
  </dgm:ptLst>
  <dgm:cxnLst>
    <dgm:cxn modelId="{9E8D1241-12E2-42F6-996B-6E9C9D2093EA}" type="presOf" srcId="{FC07B2D7-E644-4B63-973D-C48246BFE0BB}" destId="{15D7B682-F434-4593-9BEF-9CDC63373C5E}" srcOrd="0" destOrd="0" presId="urn:microsoft.com/office/officeart/2005/8/layout/vList2"/>
    <dgm:cxn modelId="{3254E698-3463-44A2-9882-F194953303BF}" srcId="{2BF889F9-1F9B-4CCF-B5BC-9B219587AFDF}" destId="{32985E28-A58F-4017-A382-16485260AB49}" srcOrd="2" destOrd="0" parTransId="{F7C2C1D6-2CA0-4C81-9FF1-652E8154E912}" sibTransId="{77B1FF66-3BF2-44E3-9EBE-863761674C00}"/>
    <dgm:cxn modelId="{CD2CAFAB-1587-4355-B492-E5E5B57A37A1}" srcId="{2BF889F9-1F9B-4CCF-B5BC-9B219587AFDF}" destId="{AF0F275E-6CE4-479B-B8C9-EBA848BB300D}" srcOrd="0" destOrd="0" parTransId="{C3BB6FB5-8E6B-4382-99C5-5DF0A01CB421}" sibTransId="{A6B8047D-5EE9-461D-8950-D940A38A4D78}"/>
    <dgm:cxn modelId="{F349CAB7-781F-4EC8-9E6C-73626FC40125}" type="presOf" srcId="{7DB90A30-500C-4C15-B562-DA591264DAE3}" destId="{058F6E52-3CCD-42B9-B09C-D3FC08547CE2}" srcOrd="0" destOrd="0" presId="urn:microsoft.com/office/officeart/2005/8/layout/vList2"/>
    <dgm:cxn modelId="{35658ECC-4EAB-4BA4-BE77-C04A342B9DCA}" srcId="{2BF889F9-1F9B-4CCF-B5BC-9B219587AFDF}" destId="{FC07B2D7-E644-4B63-973D-C48246BFE0BB}" srcOrd="3" destOrd="0" parTransId="{79D8FE06-ACC9-4015-AE65-C3DEF2E5ADAE}" sibTransId="{F026A8C7-52B9-4830-BD38-819E8BA3DCA4}"/>
    <dgm:cxn modelId="{C71915D0-7B7C-4245-91C0-EC30F5C50E20}" type="presOf" srcId="{2BF889F9-1F9B-4CCF-B5BC-9B219587AFDF}" destId="{BAF3BB8F-EAE6-4831-AA55-30710DC201DB}" srcOrd="0" destOrd="0" presId="urn:microsoft.com/office/officeart/2005/8/layout/vList2"/>
    <dgm:cxn modelId="{EC0ABAD9-C526-4926-B8C2-30067290ADEF}" srcId="{2BF889F9-1F9B-4CCF-B5BC-9B219587AFDF}" destId="{7DB90A30-500C-4C15-B562-DA591264DAE3}" srcOrd="1" destOrd="0" parTransId="{AE7A077F-984E-44E1-8E5D-6846E547BF7C}" sibTransId="{1685F7B8-6D72-4078-9D99-700812E4DEF4}"/>
    <dgm:cxn modelId="{4DCA1BDE-EC3F-4366-A8FB-C81ACEA07547}" type="presOf" srcId="{AF0F275E-6CE4-479B-B8C9-EBA848BB300D}" destId="{A0D883D2-1F4D-477D-997E-C996B1D1F011}" srcOrd="0" destOrd="0" presId="urn:microsoft.com/office/officeart/2005/8/layout/vList2"/>
    <dgm:cxn modelId="{853390E8-486F-43AF-8C2A-094D7220E255}" type="presOf" srcId="{32985E28-A58F-4017-A382-16485260AB49}" destId="{26990A00-3F7B-4559-88F6-83C7086FE74D}" srcOrd="0" destOrd="0" presId="urn:microsoft.com/office/officeart/2005/8/layout/vList2"/>
    <dgm:cxn modelId="{48C1CC49-D8FD-442F-A225-29380A99FAAC}" type="presParOf" srcId="{BAF3BB8F-EAE6-4831-AA55-30710DC201DB}" destId="{A0D883D2-1F4D-477D-997E-C996B1D1F011}" srcOrd="0" destOrd="0" presId="urn:microsoft.com/office/officeart/2005/8/layout/vList2"/>
    <dgm:cxn modelId="{162D05A6-647C-4AE8-A683-1C75450327A9}" type="presParOf" srcId="{BAF3BB8F-EAE6-4831-AA55-30710DC201DB}" destId="{9078B7B5-ECBB-43CE-BB1C-1389A96C6492}" srcOrd="1" destOrd="0" presId="urn:microsoft.com/office/officeart/2005/8/layout/vList2"/>
    <dgm:cxn modelId="{4DA9DAAA-9581-4325-975E-606CD3530291}" type="presParOf" srcId="{BAF3BB8F-EAE6-4831-AA55-30710DC201DB}" destId="{058F6E52-3CCD-42B9-B09C-D3FC08547CE2}" srcOrd="2" destOrd="0" presId="urn:microsoft.com/office/officeart/2005/8/layout/vList2"/>
    <dgm:cxn modelId="{84E6C5B1-79F0-470B-84BE-D2FF16E4E587}" type="presParOf" srcId="{BAF3BB8F-EAE6-4831-AA55-30710DC201DB}" destId="{29166209-6CA2-4C3B-BB1F-1EAFE45B17ED}" srcOrd="3" destOrd="0" presId="urn:microsoft.com/office/officeart/2005/8/layout/vList2"/>
    <dgm:cxn modelId="{A2211312-1322-4377-A54A-9C55E7E8D8DC}" type="presParOf" srcId="{BAF3BB8F-EAE6-4831-AA55-30710DC201DB}" destId="{26990A00-3F7B-4559-88F6-83C7086FE74D}" srcOrd="4" destOrd="0" presId="urn:microsoft.com/office/officeart/2005/8/layout/vList2"/>
    <dgm:cxn modelId="{1D33CDEC-8476-4667-9720-427CDA20CDCE}" type="presParOf" srcId="{BAF3BB8F-EAE6-4831-AA55-30710DC201DB}" destId="{FC9E814C-E382-441A-8D0D-9BA18D519FE1}" srcOrd="5" destOrd="0" presId="urn:microsoft.com/office/officeart/2005/8/layout/vList2"/>
    <dgm:cxn modelId="{DFBC09EB-36E6-4AB7-9B65-18EFDAE8E6E3}" type="presParOf" srcId="{BAF3BB8F-EAE6-4831-AA55-30710DC201DB}" destId="{15D7B682-F434-4593-9BEF-9CDC63373C5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9FC436-555D-4D50-B30E-A2620F009ABB}" type="doc">
      <dgm:prSet loTypeId="urn:microsoft.com/office/officeart/2005/8/layout/vList2" loCatId="list" qsTypeId="urn:microsoft.com/office/officeart/2005/8/quickstyle/simple1" qsCatId="simple" csTypeId="urn:microsoft.com/office/officeart/2005/8/colors/colorful1#4" csCatId="colorful" phldr="1"/>
      <dgm:spPr/>
      <dgm:t>
        <a:bodyPr/>
        <a:lstStyle/>
        <a:p>
          <a:endParaRPr lang="zh-CN" altLang="en-US"/>
        </a:p>
      </dgm:t>
    </dgm:pt>
    <dgm:pt modelId="{160EBB15-C723-4FA9-ACA3-896AF0BEC461}">
      <dgm:prSet/>
      <dgm:spPr/>
      <dgm:t>
        <a:bodyPr/>
        <a:lstStyle/>
        <a:p>
          <a:pPr rtl="0"/>
          <a:r>
            <a:rPr lang="zh-CN" b="1" dirty="0"/>
            <a:t>加大项目宣传力度</a:t>
          </a:r>
        </a:p>
      </dgm:t>
    </dgm:pt>
    <dgm:pt modelId="{79615E4C-64C6-4C60-9D45-04C30A24EC1D}" type="parTrans" cxnId="{A4A5257F-E82A-44C7-8DD4-9D45685CADEC}">
      <dgm:prSet/>
      <dgm:spPr/>
      <dgm:t>
        <a:bodyPr/>
        <a:lstStyle/>
        <a:p>
          <a:endParaRPr lang="zh-CN" altLang="en-US" b="1"/>
        </a:p>
      </dgm:t>
    </dgm:pt>
    <dgm:pt modelId="{2676CA88-8111-497C-BC02-550F63285D07}" type="sibTrans" cxnId="{A4A5257F-E82A-44C7-8DD4-9D45685CADEC}">
      <dgm:prSet/>
      <dgm:spPr/>
      <dgm:t>
        <a:bodyPr/>
        <a:lstStyle/>
        <a:p>
          <a:endParaRPr lang="zh-CN" altLang="en-US" b="1"/>
        </a:p>
      </dgm:t>
    </dgm:pt>
    <dgm:pt modelId="{BA68E276-0E0B-4456-8D2B-72BBE1403602}">
      <dgm:prSet/>
      <dgm:spPr/>
      <dgm:t>
        <a:bodyPr/>
        <a:lstStyle/>
        <a:p>
          <a:pPr rtl="0"/>
          <a:r>
            <a:rPr lang="zh-CN" b="1" dirty="0"/>
            <a:t>以高血压</a:t>
          </a:r>
          <a:r>
            <a:rPr lang="zh-CN" altLang="en-US" b="1" dirty="0"/>
            <a:t>、糖尿病</a:t>
          </a:r>
          <a:r>
            <a:rPr lang="zh-CN" b="1" dirty="0"/>
            <a:t>为突破口</a:t>
          </a:r>
          <a:r>
            <a:rPr lang="zh-CN" altLang="en-US" b="1" dirty="0"/>
            <a:t>推进医防融合</a:t>
          </a:r>
          <a:endParaRPr lang="zh-CN" b="1" dirty="0"/>
        </a:p>
      </dgm:t>
    </dgm:pt>
    <dgm:pt modelId="{F392BFC0-FD7C-4918-96EE-3994F8328B04}" type="parTrans" cxnId="{5546A8BB-D919-4804-8382-E77B8CA31B91}">
      <dgm:prSet/>
      <dgm:spPr/>
      <dgm:t>
        <a:bodyPr/>
        <a:lstStyle/>
        <a:p>
          <a:endParaRPr lang="zh-CN" altLang="en-US" b="1"/>
        </a:p>
      </dgm:t>
    </dgm:pt>
    <dgm:pt modelId="{250D49C6-F92B-4776-BC88-A86903F5C785}" type="sibTrans" cxnId="{5546A8BB-D919-4804-8382-E77B8CA31B91}">
      <dgm:prSet/>
      <dgm:spPr/>
      <dgm:t>
        <a:bodyPr/>
        <a:lstStyle/>
        <a:p>
          <a:endParaRPr lang="zh-CN" altLang="en-US" b="1"/>
        </a:p>
      </dgm:t>
    </dgm:pt>
    <dgm:pt modelId="{59C4553C-2A46-4C3A-B33B-D23B5527A911}">
      <dgm:prSet/>
      <dgm:spPr/>
      <dgm:t>
        <a:bodyPr/>
        <a:lstStyle/>
        <a:p>
          <a:pPr rtl="0"/>
          <a:r>
            <a:rPr lang="zh-CN" altLang="en-US" b="1" dirty="0"/>
            <a:t>推动</a:t>
          </a:r>
          <a:r>
            <a:rPr lang="zh-CN" b="1" dirty="0"/>
            <a:t>健康档案</a:t>
          </a:r>
          <a:r>
            <a:rPr lang="zh-CN" altLang="en-US" b="1" dirty="0"/>
            <a:t>开放</a:t>
          </a:r>
          <a:endParaRPr lang="zh-CN" b="1" dirty="0"/>
        </a:p>
      </dgm:t>
    </dgm:pt>
    <dgm:pt modelId="{16159250-535B-443C-8399-E161262390A2}" type="parTrans" cxnId="{78021DCC-42A1-4E48-9D80-748EC265E5D4}">
      <dgm:prSet/>
      <dgm:spPr/>
      <dgm:t>
        <a:bodyPr/>
        <a:lstStyle/>
        <a:p>
          <a:endParaRPr lang="zh-CN" altLang="en-US" b="1"/>
        </a:p>
      </dgm:t>
    </dgm:pt>
    <dgm:pt modelId="{A2C3AC73-76DB-484B-BF0E-0A0AFC70E2A4}" type="sibTrans" cxnId="{78021DCC-42A1-4E48-9D80-748EC265E5D4}">
      <dgm:prSet/>
      <dgm:spPr/>
      <dgm:t>
        <a:bodyPr/>
        <a:lstStyle/>
        <a:p>
          <a:endParaRPr lang="zh-CN" altLang="en-US" b="1"/>
        </a:p>
      </dgm:t>
    </dgm:pt>
    <dgm:pt modelId="{0CE09A9A-BF43-4BD2-8A8A-B897A08DD699}">
      <dgm:prSet/>
      <dgm:spPr/>
      <dgm:t>
        <a:bodyPr/>
        <a:lstStyle/>
        <a:p>
          <a:pPr rtl="0"/>
          <a:r>
            <a:rPr lang="zh-CN" b="1" dirty="0"/>
            <a:t>严格执行新版服务规范</a:t>
          </a:r>
        </a:p>
      </dgm:t>
    </dgm:pt>
    <dgm:pt modelId="{0AEFF1EA-82FF-4701-8A49-4C8E0834FC04}" type="parTrans" cxnId="{B36BC52F-3EC8-409D-932A-C4DDB9DE6B57}">
      <dgm:prSet/>
      <dgm:spPr/>
      <dgm:t>
        <a:bodyPr/>
        <a:lstStyle/>
        <a:p>
          <a:endParaRPr lang="zh-CN" altLang="en-US" b="1"/>
        </a:p>
      </dgm:t>
    </dgm:pt>
    <dgm:pt modelId="{9D821B10-2DF6-4BD9-A835-DF2F5DC232B1}" type="sibTrans" cxnId="{B36BC52F-3EC8-409D-932A-C4DDB9DE6B57}">
      <dgm:prSet/>
      <dgm:spPr/>
      <dgm:t>
        <a:bodyPr/>
        <a:lstStyle/>
        <a:p>
          <a:endParaRPr lang="zh-CN" altLang="en-US" b="1"/>
        </a:p>
      </dgm:t>
    </dgm:pt>
    <dgm:pt modelId="{0055A89E-C4D0-4453-ABA3-993B986E129C}">
      <dgm:prSet/>
      <dgm:spPr/>
      <dgm:t>
        <a:bodyPr/>
        <a:lstStyle/>
        <a:p>
          <a:pPr rtl="0"/>
          <a:r>
            <a:rPr lang="zh-CN" altLang="en-US" b="1" dirty="0"/>
            <a:t>加强项目经费管理</a:t>
          </a:r>
          <a:endParaRPr lang="zh-CN" b="1" dirty="0"/>
        </a:p>
      </dgm:t>
    </dgm:pt>
    <dgm:pt modelId="{33CC53D8-C1D8-4CDB-9C8C-C8B8BC0AE15F}" type="parTrans" cxnId="{8CEFFCA9-C363-4C9F-AC24-65611EC5B2FB}">
      <dgm:prSet/>
      <dgm:spPr/>
      <dgm:t>
        <a:bodyPr/>
        <a:lstStyle/>
        <a:p>
          <a:endParaRPr lang="zh-CN" altLang="en-US" b="1"/>
        </a:p>
      </dgm:t>
    </dgm:pt>
    <dgm:pt modelId="{436E3892-F8E5-42DC-8D7E-871D46285270}" type="sibTrans" cxnId="{8CEFFCA9-C363-4C9F-AC24-65611EC5B2FB}">
      <dgm:prSet/>
      <dgm:spPr/>
      <dgm:t>
        <a:bodyPr/>
        <a:lstStyle/>
        <a:p>
          <a:endParaRPr lang="zh-CN" altLang="en-US" b="1"/>
        </a:p>
      </dgm:t>
    </dgm:pt>
    <dgm:pt modelId="{04F6419F-90F3-4C5D-A540-534011C4FC76}">
      <dgm:prSet/>
      <dgm:spPr/>
      <dgm:t>
        <a:bodyPr/>
        <a:lstStyle/>
        <a:p>
          <a:pPr rtl="0"/>
          <a:r>
            <a:rPr lang="zh-CN" altLang="en-US" b="1" dirty="0"/>
            <a:t>加强项目绩效评价</a:t>
          </a:r>
          <a:endParaRPr lang="zh-CN" b="1" dirty="0"/>
        </a:p>
      </dgm:t>
    </dgm:pt>
    <dgm:pt modelId="{D3A52ECC-65BA-4C5D-B0EB-F68000CF2CAD}" type="parTrans" cxnId="{0DE6DF84-A9E8-424C-8606-131551216BA3}">
      <dgm:prSet/>
      <dgm:spPr/>
      <dgm:t>
        <a:bodyPr/>
        <a:lstStyle/>
        <a:p>
          <a:endParaRPr lang="zh-CN" altLang="en-US" b="1"/>
        </a:p>
      </dgm:t>
    </dgm:pt>
    <dgm:pt modelId="{F4808FA2-0902-4E01-B94B-CA376CA31A01}" type="sibTrans" cxnId="{0DE6DF84-A9E8-424C-8606-131551216BA3}">
      <dgm:prSet/>
      <dgm:spPr/>
      <dgm:t>
        <a:bodyPr/>
        <a:lstStyle/>
        <a:p>
          <a:endParaRPr lang="zh-CN" altLang="en-US" b="1"/>
        </a:p>
      </dgm:t>
    </dgm:pt>
    <dgm:pt modelId="{98429F93-BB89-461C-9337-9422ACD3237A}" type="pres">
      <dgm:prSet presAssocID="{099FC436-555D-4D50-B30E-A2620F009ABB}" presName="linear" presStyleCnt="0">
        <dgm:presLayoutVars>
          <dgm:animLvl val="lvl"/>
          <dgm:resizeHandles val="exact"/>
        </dgm:presLayoutVars>
      </dgm:prSet>
      <dgm:spPr/>
    </dgm:pt>
    <dgm:pt modelId="{895CCEB3-E7A0-4A33-A042-B91CD244E52E}" type="pres">
      <dgm:prSet presAssocID="{160EBB15-C723-4FA9-ACA3-896AF0BEC461}" presName="parentText" presStyleLbl="node1" presStyleIdx="0" presStyleCnt="6">
        <dgm:presLayoutVars>
          <dgm:chMax val="0"/>
          <dgm:bulletEnabled val="1"/>
        </dgm:presLayoutVars>
      </dgm:prSet>
      <dgm:spPr/>
    </dgm:pt>
    <dgm:pt modelId="{AC9F276C-44BB-4214-B1A2-57A0D648B3DB}" type="pres">
      <dgm:prSet presAssocID="{2676CA88-8111-497C-BC02-550F63285D07}" presName="spacer" presStyleCnt="0"/>
      <dgm:spPr/>
    </dgm:pt>
    <dgm:pt modelId="{63469CF7-BF8D-46DD-8DD3-E1268C96C949}" type="pres">
      <dgm:prSet presAssocID="{BA68E276-0E0B-4456-8D2B-72BBE1403602}" presName="parentText" presStyleLbl="node1" presStyleIdx="1" presStyleCnt="6">
        <dgm:presLayoutVars>
          <dgm:chMax val="0"/>
          <dgm:bulletEnabled val="1"/>
        </dgm:presLayoutVars>
      </dgm:prSet>
      <dgm:spPr/>
    </dgm:pt>
    <dgm:pt modelId="{A8E4E757-AB33-4FDE-960C-D49A60BAF241}" type="pres">
      <dgm:prSet presAssocID="{250D49C6-F92B-4776-BC88-A86903F5C785}" presName="spacer" presStyleCnt="0"/>
      <dgm:spPr/>
    </dgm:pt>
    <dgm:pt modelId="{B636FB74-D21F-4974-BDE2-C7BA922C7B0A}" type="pres">
      <dgm:prSet presAssocID="{59C4553C-2A46-4C3A-B33B-D23B5527A911}" presName="parentText" presStyleLbl="node1" presStyleIdx="2" presStyleCnt="6">
        <dgm:presLayoutVars>
          <dgm:chMax val="0"/>
          <dgm:bulletEnabled val="1"/>
        </dgm:presLayoutVars>
      </dgm:prSet>
      <dgm:spPr/>
    </dgm:pt>
    <dgm:pt modelId="{E5944D04-2B70-403B-AC71-F658A5005858}" type="pres">
      <dgm:prSet presAssocID="{A2C3AC73-76DB-484B-BF0E-0A0AFC70E2A4}" presName="spacer" presStyleCnt="0"/>
      <dgm:spPr/>
    </dgm:pt>
    <dgm:pt modelId="{B4FF6002-0DE5-48EC-B701-1F9CBF2D2B81}" type="pres">
      <dgm:prSet presAssocID="{0CE09A9A-BF43-4BD2-8A8A-B897A08DD699}" presName="parentText" presStyleLbl="node1" presStyleIdx="3" presStyleCnt="6">
        <dgm:presLayoutVars>
          <dgm:chMax val="0"/>
          <dgm:bulletEnabled val="1"/>
        </dgm:presLayoutVars>
      </dgm:prSet>
      <dgm:spPr/>
    </dgm:pt>
    <dgm:pt modelId="{BDA4BFF0-EFC3-4CB6-8A58-0A7709AD2223}" type="pres">
      <dgm:prSet presAssocID="{9D821B10-2DF6-4BD9-A835-DF2F5DC232B1}" presName="spacer" presStyleCnt="0"/>
      <dgm:spPr/>
    </dgm:pt>
    <dgm:pt modelId="{7DD247D5-1CBC-46E8-B82A-98D3588748A5}" type="pres">
      <dgm:prSet presAssocID="{0055A89E-C4D0-4453-ABA3-993B986E129C}" presName="parentText" presStyleLbl="node1" presStyleIdx="4" presStyleCnt="6">
        <dgm:presLayoutVars>
          <dgm:chMax val="0"/>
          <dgm:bulletEnabled val="1"/>
        </dgm:presLayoutVars>
      </dgm:prSet>
      <dgm:spPr/>
    </dgm:pt>
    <dgm:pt modelId="{A893C619-AE9D-497C-BEAA-5570EA5BFA53}" type="pres">
      <dgm:prSet presAssocID="{436E3892-F8E5-42DC-8D7E-871D46285270}" presName="spacer" presStyleCnt="0"/>
      <dgm:spPr/>
    </dgm:pt>
    <dgm:pt modelId="{C7C873CF-26C1-4E0A-B0A3-3FA3CA3A4150}" type="pres">
      <dgm:prSet presAssocID="{04F6419F-90F3-4C5D-A540-534011C4FC76}" presName="parentText" presStyleLbl="node1" presStyleIdx="5" presStyleCnt="6">
        <dgm:presLayoutVars>
          <dgm:chMax val="0"/>
          <dgm:bulletEnabled val="1"/>
        </dgm:presLayoutVars>
      </dgm:prSet>
      <dgm:spPr/>
    </dgm:pt>
  </dgm:ptLst>
  <dgm:cxnLst>
    <dgm:cxn modelId="{BFC27A06-1242-44AC-9062-788F7314FE59}" type="presOf" srcId="{04F6419F-90F3-4C5D-A540-534011C4FC76}" destId="{C7C873CF-26C1-4E0A-B0A3-3FA3CA3A4150}" srcOrd="0" destOrd="0" presId="urn:microsoft.com/office/officeart/2005/8/layout/vList2"/>
    <dgm:cxn modelId="{5E57B52C-37D1-4AA3-80B8-A72F69DD94C6}" type="presOf" srcId="{59C4553C-2A46-4C3A-B33B-D23B5527A911}" destId="{B636FB74-D21F-4974-BDE2-C7BA922C7B0A}" srcOrd="0" destOrd="0" presId="urn:microsoft.com/office/officeart/2005/8/layout/vList2"/>
    <dgm:cxn modelId="{B36BC52F-3EC8-409D-932A-C4DDB9DE6B57}" srcId="{099FC436-555D-4D50-B30E-A2620F009ABB}" destId="{0CE09A9A-BF43-4BD2-8A8A-B897A08DD699}" srcOrd="3" destOrd="0" parTransId="{0AEFF1EA-82FF-4701-8A49-4C8E0834FC04}" sibTransId="{9D821B10-2DF6-4BD9-A835-DF2F5DC232B1}"/>
    <dgm:cxn modelId="{43243C6B-6920-4055-9B38-C127DAA41F94}" type="presOf" srcId="{160EBB15-C723-4FA9-ACA3-896AF0BEC461}" destId="{895CCEB3-E7A0-4A33-A042-B91CD244E52E}" srcOrd="0" destOrd="0" presId="urn:microsoft.com/office/officeart/2005/8/layout/vList2"/>
    <dgm:cxn modelId="{33AEEA57-B744-4365-B00A-4CE8961AA102}" type="presOf" srcId="{0055A89E-C4D0-4453-ABA3-993B986E129C}" destId="{7DD247D5-1CBC-46E8-B82A-98D3588748A5}" srcOrd="0" destOrd="0" presId="urn:microsoft.com/office/officeart/2005/8/layout/vList2"/>
    <dgm:cxn modelId="{A4A5257F-E82A-44C7-8DD4-9D45685CADEC}" srcId="{099FC436-555D-4D50-B30E-A2620F009ABB}" destId="{160EBB15-C723-4FA9-ACA3-896AF0BEC461}" srcOrd="0" destOrd="0" parTransId="{79615E4C-64C6-4C60-9D45-04C30A24EC1D}" sibTransId="{2676CA88-8111-497C-BC02-550F63285D07}"/>
    <dgm:cxn modelId="{0DE6DF84-A9E8-424C-8606-131551216BA3}" srcId="{099FC436-555D-4D50-B30E-A2620F009ABB}" destId="{04F6419F-90F3-4C5D-A540-534011C4FC76}" srcOrd="5" destOrd="0" parTransId="{D3A52ECC-65BA-4C5D-B0EB-F68000CF2CAD}" sibTransId="{F4808FA2-0902-4E01-B94B-CA376CA31A01}"/>
    <dgm:cxn modelId="{1978C89B-E8C0-4A80-AA54-903C7EFD900F}" type="presOf" srcId="{BA68E276-0E0B-4456-8D2B-72BBE1403602}" destId="{63469CF7-BF8D-46DD-8DD3-E1268C96C949}" srcOrd="0" destOrd="0" presId="urn:microsoft.com/office/officeart/2005/8/layout/vList2"/>
    <dgm:cxn modelId="{8CEFFCA9-C363-4C9F-AC24-65611EC5B2FB}" srcId="{099FC436-555D-4D50-B30E-A2620F009ABB}" destId="{0055A89E-C4D0-4453-ABA3-993B986E129C}" srcOrd="4" destOrd="0" parTransId="{33CC53D8-C1D8-4CDB-9C8C-C8B8BC0AE15F}" sibTransId="{436E3892-F8E5-42DC-8D7E-871D46285270}"/>
    <dgm:cxn modelId="{DCB2EEB5-6AEB-48BB-B005-94C0DDC340A0}" type="presOf" srcId="{0CE09A9A-BF43-4BD2-8A8A-B897A08DD699}" destId="{B4FF6002-0DE5-48EC-B701-1F9CBF2D2B81}" srcOrd="0" destOrd="0" presId="urn:microsoft.com/office/officeart/2005/8/layout/vList2"/>
    <dgm:cxn modelId="{5546A8BB-D919-4804-8382-E77B8CA31B91}" srcId="{099FC436-555D-4D50-B30E-A2620F009ABB}" destId="{BA68E276-0E0B-4456-8D2B-72BBE1403602}" srcOrd="1" destOrd="0" parTransId="{F392BFC0-FD7C-4918-96EE-3994F8328B04}" sibTransId="{250D49C6-F92B-4776-BC88-A86903F5C785}"/>
    <dgm:cxn modelId="{90BB56CA-44E5-4EDE-AA94-BB197DC58F8E}" type="presOf" srcId="{099FC436-555D-4D50-B30E-A2620F009ABB}" destId="{98429F93-BB89-461C-9337-9422ACD3237A}" srcOrd="0" destOrd="0" presId="urn:microsoft.com/office/officeart/2005/8/layout/vList2"/>
    <dgm:cxn modelId="{78021DCC-42A1-4E48-9D80-748EC265E5D4}" srcId="{099FC436-555D-4D50-B30E-A2620F009ABB}" destId="{59C4553C-2A46-4C3A-B33B-D23B5527A911}" srcOrd="2" destOrd="0" parTransId="{16159250-535B-443C-8399-E161262390A2}" sibTransId="{A2C3AC73-76DB-484B-BF0E-0A0AFC70E2A4}"/>
    <dgm:cxn modelId="{CD7F92E5-57D7-4F6D-9F06-BC0038F8324B}" type="presParOf" srcId="{98429F93-BB89-461C-9337-9422ACD3237A}" destId="{895CCEB3-E7A0-4A33-A042-B91CD244E52E}" srcOrd="0" destOrd="0" presId="urn:microsoft.com/office/officeart/2005/8/layout/vList2"/>
    <dgm:cxn modelId="{B39FA1FE-C717-414A-AB53-5300BD1D5A76}" type="presParOf" srcId="{98429F93-BB89-461C-9337-9422ACD3237A}" destId="{AC9F276C-44BB-4214-B1A2-57A0D648B3DB}" srcOrd="1" destOrd="0" presId="urn:microsoft.com/office/officeart/2005/8/layout/vList2"/>
    <dgm:cxn modelId="{8F646E70-C053-44B1-8496-8E0FCF9FCA5A}" type="presParOf" srcId="{98429F93-BB89-461C-9337-9422ACD3237A}" destId="{63469CF7-BF8D-46DD-8DD3-E1268C96C949}" srcOrd="2" destOrd="0" presId="urn:microsoft.com/office/officeart/2005/8/layout/vList2"/>
    <dgm:cxn modelId="{27CB54B0-4C9B-4541-8B90-D7DFE559EACB}" type="presParOf" srcId="{98429F93-BB89-461C-9337-9422ACD3237A}" destId="{A8E4E757-AB33-4FDE-960C-D49A60BAF241}" srcOrd="3" destOrd="0" presId="urn:microsoft.com/office/officeart/2005/8/layout/vList2"/>
    <dgm:cxn modelId="{5B8EF97B-2FB4-477A-BB3E-F86B14354135}" type="presParOf" srcId="{98429F93-BB89-461C-9337-9422ACD3237A}" destId="{B636FB74-D21F-4974-BDE2-C7BA922C7B0A}" srcOrd="4" destOrd="0" presId="urn:microsoft.com/office/officeart/2005/8/layout/vList2"/>
    <dgm:cxn modelId="{8240864D-EEEE-4C1C-AC3F-AFBBAA58DB02}" type="presParOf" srcId="{98429F93-BB89-461C-9337-9422ACD3237A}" destId="{E5944D04-2B70-403B-AC71-F658A5005858}" srcOrd="5" destOrd="0" presId="urn:microsoft.com/office/officeart/2005/8/layout/vList2"/>
    <dgm:cxn modelId="{9779175E-10EA-4EFE-8B09-4127267032A9}" type="presParOf" srcId="{98429F93-BB89-461C-9337-9422ACD3237A}" destId="{B4FF6002-0DE5-48EC-B701-1F9CBF2D2B81}" srcOrd="6" destOrd="0" presId="urn:microsoft.com/office/officeart/2005/8/layout/vList2"/>
    <dgm:cxn modelId="{D7F9840A-F60C-4D4F-B69C-1479755C7EE8}" type="presParOf" srcId="{98429F93-BB89-461C-9337-9422ACD3237A}" destId="{BDA4BFF0-EFC3-4CB6-8A58-0A7709AD2223}" srcOrd="7" destOrd="0" presId="urn:microsoft.com/office/officeart/2005/8/layout/vList2"/>
    <dgm:cxn modelId="{A9F93AA9-381A-4450-BD3D-555FACAEE02E}" type="presParOf" srcId="{98429F93-BB89-461C-9337-9422ACD3237A}" destId="{7DD247D5-1CBC-46E8-B82A-98D3588748A5}" srcOrd="8" destOrd="0" presId="urn:microsoft.com/office/officeart/2005/8/layout/vList2"/>
    <dgm:cxn modelId="{8453325A-58E3-4EE5-90DC-7CAF7F18991E}" type="presParOf" srcId="{98429F93-BB89-461C-9337-9422ACD3237A}" destId="{A893C619-AE9D-497C-BEAA-5570EA5BFA53}" srcOrd="9" destOrd="0" presId="urn:microsoft.com/office/officeart/2005/8/layout/vList2"/>
    <dgm:cxn modelId="{9156DFEA-28CF-482E-A8CE-85B6162BE67D}" type="presParOf" srcId="{98429F93-BB89-461C-9337-9422ACD3237A}" destId="{C7C873CF-26C1-4E0A-B0A3-3FA3CA3A415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59791-C31E-4EEB-9E69-0DC6DE8ADF49}">
      <dsp:nvSpPr>
        <dsp:cNvPr id="0" name=""/>
        <dsp:cNvSpPr/>
      </dsp:nvSpPr>
      <dsp:spPr>
        <a:xfrm>
          <a:off x="2746394" y="1918"/>
          <a:ext cx="1636002" cy="1063401"/>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t>分级诊疗制度</a:t>
          </a:r>
        </a:p>
      </dsp:txBody>
      <dsp:txXfrm>
        <a:off x="2798305" y="53829"/>
        <a:ext cx="1532180" cy="959579"/>
      </dsp:txXfrm>
    </dsp:sp>
    <dsp:sp modelId="{DCFB0662-57E5-47C8-9764-148DF8B88A36}">
      <dsp:nvSpPr>
        <dsp:cNvPr id="0" name=""/>
        <dsp:cNvSpPr/>
      </dsp:nvSpPr>
      <dsp:spPr>
        <a:xfrm>
          <a:off x="1439792" y="533619"/>
          <a:ext cx="4249206" cy="4249206"/>
        </a:xfrm>
        <a:custGeom>
          <a:avLst/>
          <a:gdLst/>
          <a:ahLst/>
          <a:cxnLst/>
          <a:rect l="0" t="0" r="0" b="0"/>
          <a:pathLst>
            <a:path>
              <a:moveTo>
                <a:pt x="2953843" y="168510"/>
              </a:moveTo>
              <a:arcTo wR="2124603" hR="2124603" stAng="17578403" swAng="1961524"/>
            </a:path>
          </a:pathLst>
        </a:custGeom>
        <a:noFill/>
        <a:ln w="9525"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34983C9B-7214-4FE6-9695-453EB5A32DC9}">
      <dsp:nvSpPr>
        <dsp:cNvPr id="0" name=""/>
        <dsp:cNvSpPr/>
      </dsp:nvSpPr>
      <dsp:spPr>
        <a:xfrm>
          <a:off x="4767012" y="1469983"/>
          <a:ext cx="1636002" cy="1063401"/>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t>综合监管制度</a:t>
          </a:r>
        </a:p>
      </dsp:txBody>
      <dsp:txXfrm>
        <a:off x="4818923" y="1521894"/>
        <a:ext cx="1532180" cy="959579"/>
      </dsp:txXfrm>
    </dsp:sp>
    <dsp:sp modelId="{1E0CC8D1-E505-43BE-8973-1702F7EAF7B2}">
      <dsp:nvSpPr>
        <dsp:cNvPr id="0" name=""/>
        <dsp:cNvSpPr/>
      </dsp:nvSpPr>
      <dsp:spPr>
        <a:xfrm>
          <a:off x="1439792" y="533619"/>
          <a:ext cx="4249206" cy="4249206"/>
        </a:xfrm>
        <a:custGeom>
          <a:avLst/>
          <a:gdLst/>
          <a:ahLst/>
          <a:cxnLst/>
          <a:rect l="0" t="0" r="0" b="0"/>
          <a:pathLst>
            <a:path>
              <a:moveTo>
                <a:pt x="4246291" y="2013346"/>
              </a:moveTo>
              <a:arcTo wR="2124603" hR="2124603" stAng="21419897" swAng="2196292"/>
            </a:path>
          </a:pathLst>
        </a:custGeom>
        <a:noFill/>
        <a:ln w="9525" cap="flat" cmpd="sng" algn="ctr">
          <a:solidFill>
            <a:schemeClr val="accent3">
              <a:hueOff val="0"/>
              <a:satOff val="0"/>
              <a:lumOff val="0"/>
              <a:alphaOff val="0"/>
            </a:schemeClr>
          </a:solidFill>
          <a:prstDash val="solid"/>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9EF45219-7E82-44B1-BE82-D23DE751CB1D}">
      <dsp:nvSpPr>
        <dsp:cNvPr id="0" name=""/>
        <dsp:cNvSpPr/>
      </dsp:nvSpPr>
      <dsp:spPr>
        <a:xfrm>
          <a:off x="3995205" y="3845362"/>
          <a:ext cx="1636002" cy="1063401"/>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t>药品供应保障制度</a:t>
          </a:r>
        </a:p>
      </dsp:txBody>
      <dsp:txXfrm>
        <a:off x="4047116" y="3897273"/>
        <a:ext cx="1532180" cy="959579"/>
      </dsp:txXfrm>
    </dsp:sp>
    <dsp:sp modelId="{96175D00-2336-4447-BF23-D54A3A436573}">
      <dsp:nvSpPr>
        <dsp:cNvPr id="0" name=""/>
        <dsp:cNvSpPr/>
      </dsp:nvSpPr>
      <dsp:spPr>
        <a:xfrm>
          <a:off x="1439792" y="533619"/>
          <a:ext cx="4249206" cy="4249206"/>
        </a:xfrm>
        <a:custGeom>
          <a:avLst/>
          <a:gdLst/>
          <a:ahLst/>
          <a:cxnLst/>
          <a:rect l="0" t="0" r="0" b="0"/>
          <a:pathLst>
            <a:path>
              <a:moveTo>
                <a:pt x="2546971" y="4206800"/>
              </a:moveTo>
              <a:arcTo wR="2124603" hR="2124603" stAng="4711996" swAng="1376007"/>
            </a:path>
          </a:pathLst>
        </a:custGeom>
        <a:noFill/>
        <a:ln w="9525"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81DD39E4-93D1-4902-A997-F7E31211AE7B}">
      <dsp:nvSpPr>
        <dsp:cNvPr id="0" name=""/>
        <dsp:cNvSpPr/>
      </dsp:nvSpPr>
      <dsp:spPr>
        <a:xfrm>
          <a:off x="1497584" y="3845362"/>
          <a:ext cx="1636002" cy="1063401"/>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t>全民医保制度</a:t>
          </a:r>
        </a:p>
      </dsp:txBody>
      <dsp:txXfrm>
        <a:off x="1549495" y="3897273"/>
        <a:ext cx="1532180" cy="959579"/>
      </dsp:txXfrm>
    </dsp:sp>
    <dsp:sp modelId="{8228F27D-6340-419E-9400-826EF4042BFF}">
      <dsp:nvSpPr>
        <dsp:cNvPr id="0" name=""/>
        <dsp:cNvSpPr/>
      </dsp:nvSpPr>
      <dsp:spPr>
        <a:xfrm>
          <a:off x="1439792" y="533619"/>
          <a:ext cx="4249206" cy="4249206"/>
        </a:xfrm>
        <a:custGeom>
          <a:avLst/>
          <a:gdLst/>
          <a:ahLst/>
          <a:cxnLst/>
          <a:rect l="0" t="0" r="0" b="0"/>
          <a:pathLst>
            <a:path>
              <a:moveTo>
                <a:pt x="355040" y="3300437"/>
              </a:moveTo>
              <a:arcTo wR="2124603" hR="2124603" stAng="8783811" swAng="2196292"/>
            </a:path>
          </a:pathLst>
        </a:custGeom>
        <a:noFill/>
        <a:ln w="9525"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6B65DA61-D0A9-4774-A719-ACE76ADE21E4}">
      <dsp:nvSpPr>
        <dsp:cNvPr id="0" name=""/>
        <dsp:cNvSpPr/>
      </dsp:nvSpPr>
      <dsp:spPr>
        <a:xfrm>
          <a:off x="725777" y="1469983"/>
          <a:ext cx="1636002" cy="1063401"/>
        </a:xfrm>
        <a:prstGeom prst="round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t>现代医院管理制度</a:t>
          </a:r>
        </a:p>
      </dsp:txBody>
      <dsp:txXfrm>
        <a:off x="777688" y="1521894"/>
        <a:ext cx="1532180" cy="959579"/>
      </dsp:txXfrm>
    </dsp:sp>
    <dsp:sp modelId="{C4D15920-723B-4D5F-B202-A333EAF0C0F5}">
      <dsp:nvSpPr>
        <dsp:cNvPr id="0" name=""/>
        <dsp:cNvSpPr/>
      </dsp:nvSpPr>
      <dsp:spPr>
        <a:xfrm>
          <a:off x="1439792" y="533619"/>
          <a:ext cx="4249206" cy="4249206"/>
        </a:xfrm>
        <a:custGeom>
          <a:avLst/>
          <a:gdLst/>
          <a:ahLst/>
          <a:cxnLst/>
          <a:rect l="0" t="0" r="0" b="0"/>
          <a:pathLst>
            <a:path>
              <a:moveTo>
                <a:pt x="370194" y="926276"/>
              </a:moveTo>
              <a:arcTo wR="2124603" hR="2124603" stAng="12860072" swAng="1961524"/>
            </a:path>
          </a:pathLst>
        </a:custGeom>
        <a:noFill/>
        <a:ln w="9525"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9185A8-AC31-45E2-BA4A-DC16F9734363}">
      <dsp:nvSpPr>
        <dsp:cNvPr id="0" name=""/>
        <dsp:cNvSpPr/>
      </dsp:nvSpPr>
      <dsp:spPr>
        <a:xfrm>
          <a:off x="898740" y="340404"/>
          <a:ext cx="1879974" cy="1879974"/>
        </a:xfrm>
        <a:prstGeom prst="pieWedg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rtl="0">
            <a:lnSpc>
              <a:spcPct val="90000"/>
            </a:lnSpc>
            <a:spcBef>
              <a:spcPct val="0"/>
            </a:spcBef>
            <a:spcAft>
              <a:spcPct val="35000"/>
            </a:spcAft>
            <a:buNone/>
          </a:pPr>
          <a:r>
            <a:rPr lang="zh-CN" altLang="en-US" sz="3200" b="1" kern="1200"/>
            <a:t>基层首诊</a:t>
          </a:r>
        </a:p>
      </dsp:txBody>
      <dsp:txXfrm>
        <a:off x="1449372" y="891036"/>
        <a:ext cx="1329342" cy="1329342"/>
      </dsp:txXfrm>
    </dsp:sp>
    <dsp:sp modelId="{7C0671CD-2EF4-4923-805E-30908D3F93CF}">
      <dsp:nvSpPr>
        <dsp:cNvPr id="0" name=""/>
        <dsp:cNvSpPr/>
      </dsp:nvSpPr>
      <dsp:spPr>
        <a:xfrm rot="5400000">
          <a:off x="2865549" y="340404"/>
          <a:ext cx="1879974" cy="1879974"/>
        </a:xfrm>
        <a:prstGeom prst="pieWedg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rtl="0">
            <a:lnSpc>
              <a:spcPct val="90000"/>
            </a:lnSpc>
            <a:spcBef>
              <a:spcPct val="0"/>
            </a:spcBef>
            <a:spcAft>
              <a:spcPct val="35000"/>
            </a:spcAft>
            <a:buNone/>
          </a:pPr>
          <a:r>
            <a:rPr lang="zh-CN" altLang="en-US" sz="3200" b="1" kern="1200" dirty="0"/>
            <a:t>双向转诊</a:t>
          </a:r>
        </a:p>
      </dsp:txBody>
      <dsp:txXfrm rot="-5400000">
        <a:off x="2865549" y="891036"/>
        <a:ext cx="1329342" cy="1329342"/>
      </dsp:txXfrm>
    </dsp:sp>
    <dsp:sp modelId="{D2E36EC5-DCAB-4A73-B0D5-F73FE84E3DFA}">
      <dsp:nvSpPr>
        <dsp:cNvPr id="0" name=""/>
        <dsp:cNvSpPr/>
      </dsp:nvSpPr>
      <dsp:spPr>
        <a:xfrm rot="10800000">
          <a:off x="2865549" y="2307213"/>
          <a:ext cx="1879974" cy="1879974"/>
        </a:xfrm>
        <a:prstGeom prst="pieWedg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rtl="0">
            <a:lnSpc>
              <a:spcPct val="90000"/>
            </a:lnSpc>
            <a:spcBef>
              <a:spcPct val="0"/>
            </a:spcBef>
            <a:spcAft>
              <a:spcPct val="35000"/>
            </a:spcAft>
            <a:buNone/>
          </a:pPr>
          <a:r>
            <a:rPr lang="zh-CN" altLang="en-US" sz="3200" b="1" kern="1200" dirty="0"/>
            <a:t>急慢分治</a:t>
          </a:r>
        </a:p>
      </dsp:txBody>
      <dsp:txXfrm rot="10800000">
        <a:off x="2865549" y="2307213"/>
        <a:ext cx="1329342" cy="1329342"/>
      </dsp:txXfrm>
    </dsp:sp>
    <dsp:sp modelId="{196AFB1A-DC09-440C-8903-C1205DFB31A6}">
      <dsp:nvSpPr>
        <dsp:cNvPr id="0" name=""/>
        <dsp:cNvSpPr/>
      </dsp:nvSpPr>
      <dsp:spPr>
        <a:xfrm rot="16200000">
          <a:off x="898740" y="2307213"/>
          <a:ext cx="1879974" cy="1879974"/>
        </a:xfrm>
        <a:prstGeom prst="pieWedge">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rtl="0">
            <a:lnSpc>
              <a:spcPct val="90000"/>
            </a:lnSpc>
            <a:spcBef>
              <a:spcPct val="0"/>
            </a:spcBef>
            <a:spcAft>
              <a:spcPct val="35000"/>
            </a:spcAft>
            <a:buNone/>
          </a:pPr>
          <a:r>
            <a:rPr lang="zh-CN" altLang="en-US" sz="3200" b="1" kern="1200"/>
            <a:t>上下联动</a:t>
          </a:r>
        </a:p>
      </dsp:txBody>
      <dsp:txXfrm rot="5400000">
        <a:off x="1449372" y="2307213"/>
        <a:ext cx="1329342" cy="1329342"/>
      </dsp:txXfrm>
    </dsp:sp>
    <dsp:sp modelId="{07F906C2-98C7-4D84-8875-316D57F4A1BB}">
      <dsp:nvSpPr>
        <dsp:cNvPr id="0" name=""/>
        <dsp:cNvSpPr/>
      </dsp:nvSpPr>
      <dsp:spPr>
        <a:xfrm>
          <a:off x="2497586" y="1873039"/>
          <a:ext cx="649090" cy="564426"/>
        </a:xfrm>
        <a:prstGeom prst="circularArrow">
          <a:avLst/>
        </a:prstGeom>
        <a:solidFill>
          <a:schemeClr val="accent5">
            <a:tint val="4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2B228D4D-E132-47B1-AA01-18BE847AE16F}">
      <dsp:nvSpPr>
        <dsp:cNvPr id="0" name=""/>
        <dsp:cNvSpPr/>
      </dsp:nvSpPr>
      <dsp:spPr>
        <a:xfrm rot="10800000">
          <a:off x="2497586" y="2090126"/>
          <a:ext cx="649090" cy="564426"/>
        </a:xfrm>
        <a:prstGeom prst="circularArrow">
          <a:avLst/>
        </a:prstGeom>
        <a:solidFill>
          <a:schemeClr val="accent5">
            <a:tint val="4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90957-F717-4218-88A1-DE520DDDF23B}">
      <dsp:nvSpPr>
        <dsp:cNvPr id="0" name=""/>
        <dsp:cNvSpPr/>
      </dsp:nvSpPr>
      <dsp:spPr>
        <a:xfrm>
          <a:off x="0" y="4818"/>
          <a:ext cx="4541302" cy="99742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t>1.</a:t>
          </a:r>
          <a:r>
            <a:rPr lang="zh-CN" sz="2400" b="1" kern="1200" dirty="0"/>
            <a:t>基层医疗卫生机构绩效工资总量与县级医院相衔接</a:t>
          </a:r>
        </a:p>
      </dsp:txBody>
      <dsp:txXfrm>
        <a:off x="48690" y="53508"/>
        <a:ext cx="4443922" cy="900045"/>
      </dsp:txXfrm>
    </dsp:sp>
    <dsp:sp modelId="{F9374B18-FA20-4EBB-838D-6DC46E89E8C2}">
      <dsp:nvSpPr>
        <dsp:cNvPr id="0" name=""/>
        <dsp:cNvSpPr/>
      </dsp:nvSpPr>
      <dsp:spPr>
        <a:xfrm>
          <a:off x="0" y="1091524"/>
          <a:ext cx="4541302" cy="99742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a:t>2.</a:t>
          </a:r>
          <a:r>
            <a:rPr lang="zh-CN" sz="2400" b="1" kern="1200"/>
            <a:t>设立家庭医生津贴</a:t>
          </a:r>
        </a:p>
      </dsp:txBody>
      <dsp:txXfrm>
        <a:off x="48690" y="1140214"/>
        <a:ext cx="4443922" cy="900045"/>
      </dsp:txXfrm>
    </dsp:sp>
    <dsp:sp modelId="{D109E7C5-E49A-42AE-9613-94560BC78DCD}">
      <dsp:nvSpPr>
        <dsp:cNvPr id="0" name=""/>
        <dsp:cNvSpPr/>
      </dsp:nvSpPr>
      <dsp:spPr>
        <a:xfrm>
          <a:off x="0" y="2178229"/>
          <a:ext cx="4541302" cy="99742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a:t>3.</a:t>
          </a:r>
          <a:r>
            <a:rPr lang="zh-CN" sz="2400" b="1" kern="1200"/>
            <a:t>基础性绩效与奖励性绩效比例由机构自行确定</a:t>
          </a:r>
        </a:p>
      </dsp:txBody>
      <dsp:txXfrm>
        <a:off x="48690" y="2226919"/>
        <a:ext cx="4443922" cy="9000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20C38-F3E8-4BCC-9B47-6BDC148B893D}">
      <dsp:nvSpPr>
        <dsp:cNvPr id="0" name=""/>
        <dsp:cNvSpPr/>
      </dsp:nvSpPr>
      <dsp:spPr>
        <a:xfrm>
          <a:off x="2200340" y="278287"/>
          <a:ext cx="3596324" cy="3596324"/>
        </a:xfrm>
        <a:prstGeom prst="pie">
          <a:avLst>
            <a:gd name="adj1" fmla="val 16200000"/>
            <a:gd name="adj2" fmla="val 180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dirty="0"/>
            <a:t>医疗</a:t>
          </a:r>
          <a:endParaRPr lang="en-US" altLang="zh-CN" sz="2400" b="1" kern="1200" dirty="0"/>
        </a:p>
        <a:p>
          <a:pPr marL="0" lvl="0" indent="0" algn="ctr" defTabSz="1066800" rtl="0">
            <a:lnSpc>
              <a:spcPct val="90000"/>
            </a:lnSpc>
            <a:spcBef>
              <a:spcPct val="0"/>
            </a:spcBef>
            <a:spcAft>
              <a:spcPct val="35000"/>
            </a:spcAft>
            <a:buNone/>
          </a:pPr>
          <a:r>
            <a:rPr lang="zh-CN" altLang="en-US" sz="2400" b="1" kern="1200" dirty="0"/>
            <a:t>服务</a:t>
          </a:r>
        </a:p>
      </dsp:txBody>
      <dsp:txXfrm>
        <a:off x="4095689" y="1040365"/>
        <a:ext cx="1284401" cy="1070334"/>
      </dsp:txXfrm>
    </dsp:sp>
    <dsp:sp modelId="{6FE90E11-34EE-4BDA-8CFA-CD0F9B03ABF2}">
      <dsp:nvSpPr>
        <dsp:cNvPr id="0" name=""/>
        <dsp:cNvSpPr/>
      </dsp:nvSpPr>
      <dsp:spPr>
        <a:xfrm>
          <a:off x="2126273" y="406727"/>
          <a:ext cx="3596324" cy="3596324"/>
        </a:xfrm>
        <a:prstGeom prst="pie">
          <a:avLst>
            <a:gd name="adj1" fmla="val 1800000"/>
            <a:gd name="adj2" fmla="val 900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rtl="0">
            <a:lnSpc>
              <a:spcPct val="90000"/>
            </a:lnSpc>
            <a:spcBef>
              <a:spcPct val="0"/>
            </a:spcBef>
            <a:spcAft>
              <a:spcPct val="35000"/>
            </a:spcAft>
            <a:buNone/>
          </a:pPr>
          <a:r>
            <a:rPr lang="zh-CN" altLang="en-US" sz="2300" b="1" kern="1200" dirty="0"/>
            <a:t>家庭医生</a:t>
          </a:r>
          <a:endParaRPr lang="en-US" altLang="zh-CN" sz="2300" b="1" kern="1200" dirty="0"/>
        </a:p>
        <a:p>
          <a:pPr marL="0" lvl="0" indent="0" algn="ctr" defTabSz="1022350" rtl="0">
            <a:lnSpc>
              <a:spcPct val="90000"/>
            </a:lnSpc>
            <a:spcBef>
              <a:spcPct val="0"/>
            </a:spcBef>
            <a:spcAft>
              <a:spcPct val="35000"/>
            </a:spcAft>
            <a:buNone/>
          </a:pPr>
          <a:r>
            <a:rPr lang="zh-CN" altLang="en-US" sz="2300" b="1" kern="1200" dirty="0"/>
            <a:t>签约服务</a:t>
          </a:r>
          <a:endParaRPr lang="zh-CN" sz="2300" b="1" kern="1200" dirty="0"/>
        </a:p>
      </dsp:txBody>
      <dsp:txXfrm>
        <a:off x="2982541" y="2740056"/>
        <a:ext cx="1926602" cy="941894"/>
      </dsp:txXfrm>
    </dsp:sp>
    <dsp:sp modelId="{44077D30-D272-475C-A65B-94264C411008}">
      <dsp:nvSpPr>
        <dsp:cNvPr id="0" name=""/>
        <dsp:cNvSpPr/>
      </dsp:nvSpPr>
      <dsp:spPr>
        <a:xfrm>
          <a:off x="2052206" y="278287"/>
          <a:ext cx="3596324" cy="3596324"/>
        </a:xfrm>
        <a:prstGeom prst="pie">
          <a:avLst>
            <a:gd name="adj1" fmla="val 9000000"/>
            <a:gd name="adj2" fmla="val 1620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rtl="0">
            <a:lnSpc>
              <a:spcPct val="90000"/>
            </a:lnSpc>
            <a:spcBef>
              <a:spcPct val="0"/>
            </a:spcBef>
            <a:spcAft>
              <a:spcPct val="35000"/>
            </a:spcAft>
            <a:buNone/>
          </a:pPr>
          <a:r>
            <a:rPr lang="zh-CN" altLang="en-US" sz="2300" b="1" kern="1200" dirty="0"/>
            <a:t>公共</a:t>
          </a:r>
          <a:endParaRPr lang="en-US" altLang="zh-CN" sz="2300" b="1" kern="1200" dirty="0"/>
        </a:p>
        <a:p>
          <a:pPr marL="0" lvl="0" indent="0" algn="ctr" defTabSz="1022350" rtl="0">
            <a:lnSpc>
              <a:spcPct val="90000"/>
            </a:lnSpc>
            <a:spcBef>
              <a:spcPct val="0"/>
            </a:spcBef>
            <a:spcAft>
              <a:spcPct val="35000"/>
            </a:spcAft>
            <a:buNone/>
          </a:pPr>
          <a:r>
            <a:rPr lang="zh-CN" altLang="en-US" sz="2300" b="1" kern="1200" dirty="0"/>
            <a:t>卫生服务</a:t>
          </a:r>
          <a:endParaRPr lang="zh-CN" sz="2300" b="1" kern="1200" dirty="0"/>
        </a:p>
      </dsp:txBody>
      <dsp:txXfrm>
        <a:off x="2468780" y="1040365"/>
        <a:ext cx="1284401" cy="1070334"/>
      </dsp:txXfrm>
    </dsp:sp>
    <dsp:sp modelId="{733E1151-E716-44F8-A12F-835E0A89447A}">
      <dsp:nvSpPr>
        <dsp:cNvPr id="0" name=""/>
        <dsp:cNvSpPr/>
      </dsp:nvSpPr>
      <dsp:spPr>
        <a:xfrm>
          <a:off x="1978007" y="55657"/>
          <a:ext cx="4041584" cy="4041584"/>
        </a:xfrm>
        <a:prstGeom prst="circularArrow">
          <a:avLst>
            <a:gd name="adj1" fmla="val 5085"/>
            <a:gd name="adj2" fmla="val 327528"/>
            <a:gd name="adj3" fmla="val 1472472"/>
            <a:gd name="adj4" fmla="val 16199432"/>
            <a:gd name="adj5" fmla="val 5932"/>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09FA6ED8-8712-40E1-9379-362799537B68}">
      <dsp:nvSpPr>
        <dsp:cNvPr id="0" name=""/>
        <dsp:cNvSpPr/>
      </dsp:nvSpPr>
      <dsp:spPr>
        <a:xfrm>
          <a:off x="1903643" y="183870"/>
          <a:ext cx="4041584" cy="4041584"/>
        </a:xfrm>
        <a:prstGeom prst="circularArrow">
          <a:avLst>
            <a:gd name="adj1" fmla="val 5085"/>
            <a:gd name="adj2" fmla="val 327528"/>
            <a:gd name="adj3" fmla="val 8671970"/>
            <a:gd name="adj4" fmla="val 1800502"/>
            <a:gd name="adj5" fmla="val 5932"/>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F3C8785D-1725-4392-BB5C-4243E143F99C}">
      <dsp:nvSpPr>
        <dsp:cNvPr id="0" name=""/>
        <dsp:cNvSpPr/>
      </dsp:nvSpPr>
      <dsp:spPr>
        <a:xfrm>
          <a:off x="1829279" y="55657"/>
          <a:ext cx="4041584" cy="4041584"/>
        </a:xfrm>
        <a:prstGeom prst="circularArrow">
          <a:avLst>
            <a:gd name="adj1" fmla="val 5085"/>
            <a:gd name="adj2" fmla="val 327528"/>
            <a:gd name="adj3" fmla="val 15873039"/>
            <a:gd name="adj4" fmla="val 9000000"/>
            <a:gd name="adj5" fmla="val 5932"/>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883D2-1F4D-477D-997E-C996B1D1F011}">
      <dsp:nvSpPr>
        <dsp:cNvPr id="0" name=""/>
        <dsp:cNvSpPr/>
      </dsp:nvSpPr>
      <dsp:spPr>
        <a:xfrm>
          <a:off x="0" y="232376"/>
          <a:ext cx="3960440" cy="91658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zh-CN" sz="2200" b="1" kern="1200"/>
            <a:t>启动优质服务基层行活动</a:t>
          </a:r>
        </a:p>
      </dsp:txBody>
      <dsp:txXfrm>
        <a:off x="44744" y="277120"/>
        <a:ext cx="3870952" cy="827097"/>
      </dsp:txXfrm>
    </dsp:sp>
    <dsp:sp modelId="{058F6E52-3CCD-42B9-B09C-D3FC08547CE2}">
      <dsp:nvSpPr>
        <dsp:cNvPr id="0" name=""/>
        <dsp:cNvSpPr/>
      </dsp:nvSpPr>
      <dsp:spPr>
        <a:xfrm>
          <a:off x="0" y="1212322"/>
          <a:ext cx="3960440" cy="916585"/>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zh-CN" sz="2200" b="1" kern="1200" dirty="0"/>
            <a:t>推广乡镇卫生院、社区卫生服务中心医疗卫生服务能力标准</a:t>
          </a:r>
        </a:p>
      </dsp:txBody>
      <dsp:txXfrm>
        <a:off x="44744" y="1257066"/>
        <a:ext cx="3870952" cy="827097"/>
      </dsp:txXfrm>
    </dsp:sp>
    <dsp:sp modelId="{26990A00-3F7B-4559-88F6-83C7086FE74D}">
      <dsp:nvSpPr>
        <dsp:cNvPr id="0" name=""/>
        <dsp:cNvSpPr/>
      </dsp:nvSpPr>
      <dsp:spPr>
        <a:xfrm>
          <a:off x="0" y="2192267"/>
          <a:ext cx="3960440" cy="916585"/>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zh-CN" sz="2200" b="1" kern="1200"/>
            <a:t>启动基层卫生服务能力培训项目</a:t>
          </a:r>
        </a:p>
      </dsp:txBody>
      <dsp:txXfrm>
        <a:off x="44744" y="2237011"/>
        <a:ext cx="3870952" cy="827097"/>
      </dsp:txXfrm>
    </dsp:sp>
    <dsp:sp modelId="{15D7B682-F434-4593-9BEF-9CDC63373C5E}">
      <dsp:nvSpPr>
        <dsp:cNvPr id="0" name=""/>
        <dsp:cNvSpPr/>
      </dsp:nvSpPr>
      <dsp:spPr>
        <a:xfrm>
          <a:off x="0" y="3172212"/>
          <a:ext cx="3960440" cy="916585"/>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zh-CN" sz="2200" b="1" kern="1200"/>
            <a:t>编制基层医疗卫生机构常见病诊疗指南</a:t>
          </a:r>
        </a:p>
      </dsp:txBody>
      <dsp:txXfrm>
        <a:off x="44744" y="3216956"/>
        <a:ext cx="3870952" cy="8270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CCEB3-E7A0-4A33-A042-B91CD244E52E}">
      <dsp:nvSpPr>
        <dsp:cNvPr id="0" name=""/>
        <dsp:cNvSpPr/>
      </dsp:nvSpPr>
      <dsp:spPr>
        <a:xfrm>
          <a:off x="0" y="527016"/>
          <a:ext cx="5114932" cy="52825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zh-CN" sz="2100" b="1" kern="1200" dirty="0"/>
            <a:t>加大项目宣传力度</a:t>
          </a:r>
        </a:p>
      </dsp:txBody>
      <dsp:txXfrm>
        <a:off x="25787" y="552803"/>
        <a:ext cx="5063358" cy="476681"/>
      </dsp:txXfrm>
    </dsp:sp>
    <dsp:sp modelId="{63469CF7-BF8D-46DD-8DD3-E1268C96C949}">
      <dsp:nvSpPr>
        <dsp:cNvPr id="0" name=""/>
        <dsp:cNvSpPr/>
      </dsp:nvSpPr>
      <dsp:spPr>
        <a:xfrm>
          <a:off x="0" y="1115751"/>
          <a:ext cx="5114932" cy="52825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zh-CN" sz="2100" b="1" kern="1200" dirty="0"/>
            <a:t>以高血压</a:t>
          </a:r>
          <a:r>
            <a:rPr lang="zh-CN" altLang="en-US" sz="2100" b="1" kern="1200" dirty="0"/>
            <a:t>、糖尿病</a:t>
          </a:r>
          <a:r>
            <a:rPr lang="zh-CN" sz="2100" b="1" kern="1200" dirty="0"/>
            <a:t>为突破口</a:t>
          </a:r>
          <a:r>
            <a:rPr lang="zh-CN" altLang="en-US" sz="2100" b="1" kern="1200" dirty="0"/>
            <a:t>推进医防融合</a:t>
          </a:r>
          <a:endParaRPr lang="zh-CN" sz="2100" b="1" kern="1200" dirty="0"/>
        </a:p>
      </dsp:txBody>
      <dsp:txXfrm>
        <a:off x="25787" y="1141538"/>
        <a:ext cx="5063358" cy="476681"/>
      </dsp:txXfrm>
    </dsp:sp>
    <dsp:sp modelId="{B636FB74-D21F-4974-BDE2-C7BA922C7B0A}">
      <dsp:nvSpPr>
        <dsp:cNvPr id="0" name=""/>
        <dsp:cNvSpPr/>
      </dsp:nvSpPr>
      <dsp:spPr>
        <a:xfrm>
          <a:off x="0" y="1704486"/>
          <a:ext cx="5114932" cy="52825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zh-CN" altLang="en-US" sz="2100" b="1" kern="1200" dirty="0"/>
            <a:t>推动</a:t>
          </a:r>
          <a:r>
            <a:rPr lang="zh-CN" sz="2100" b="1" kern="1200" dirty="0"/>
            <a:t>健康档案</a:t>
          </a:r>
          <a:r>
            <a:rPr lang="zh-CN" altLang="en-US" sz="2100" b="1" kern="1200" dirty="0"/>
            <a:t>开放</a:t>
          </a:r>
          <a:endParaRPr lang="zh-CN" sz="2100" b="1" kern="1200" dirty="0"/>
        </a:p>
      </dsp:txBody>
      <dsp:txXfrm>
        <a:off x="25787" y="1730273"/>
        <a:ext cx="5063358" cy="476681"/>
      </dsp:txXfrm>
    </dsp:sp>
    <dsp:sp modelId="{B4FF6002-0DE5-48EC-B701-1F9CBF2D2B81}">
      <dsp:nvSpPr>
        <dsp:cNvPr id="0" name=""/>
        <dsp:cNvSpPr/>
      </dsp:nvSpPr>
      <dsp:spPr>
        <a:xfrm>
          <a:off x="0" y="2293221"/>
          <a:ext cx="5114932" cy="52825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zh-CN" sz="2100" b="1" kern="1200" dirty="0"/>
            <a:t>严格执行新版服务规范</a:t>
          </a:r>
        </a:p>
      </dsp:txBody>
      <dsp:txXfrm>
        <a:off x="25787" y="2319008"/>
        <a:ext cx="5063358" cy="476681"/>
      </dsp:txXfrm>
    </dsp:sp>
    <dsp:sp modelId="{7DD247D5-1CBC-46E8-B82A-98D3588748A5}">
      <dsp:nvSpPr>
        <dsp:cNvPr id="0" name=""/>
        <dsp:cNvSpPr/>
      </dsp:nvSpPr>
      <dsp:spPr>
        <a:xfrm>
          <a:off x="0" y="2881956"/>
          <a:ext cx="5114932" cy="52825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zh-CN" altLang="en-US" sz="2100" b="1" kern="1200" dirty="0"/>
            <a:t>加强项目经费管理</a:t>
          </a:r>
          <a:endParaRPr lang="zh-CN" sz="2100" b="1" kern="1200" dirty="0"/>
        </a:p>
      </dsp:txBody>
      <dsp:txXfrm>
        <a:off x="25787" y="2907743"/>
        <a:ext cx="5063358" cy="476681"/>
      </dsp:txXfrm>
    </dsp:sp>
    <dsp:sp modelId="{C7C873CF-26C1-4E0A-B0A3-3FA3CA3A4150}">
      <dsp:nvSpPr>
        <dsp:cNvPr id="0" name=""/>
        <dsp:cNvSpPr/>
      </dsp:nvSpPr>
      <dsp:spPr>
        <a:xfrm>
          <a:off x="0" y="3470691"/>
          <a:ext cx="5114932" cy="52825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zh-CN" altLang="en-US" sz="2100" b="1" kern="1200" dirty="0"/>
            <a:t>加强项目绩效评价</a:t>
          </a:r>
          <a:endParaRPr lang="zh-CN" sz="2100" b="1" kern="1200" dirty="0"/>
        </a:p>
      </dsp:txBody>
      <dsp:txXfrm>
        <a:off x="25787" y="3496478"/>
        <a:ext cx="5063358" cy="476681"/>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6BDE0E-9024-4E0C-82B8-F21F424D755D}" type="datetimeFigureOut">
              <a:rPr lang="zh-CN" altLang="en-US" smtClean="0"/>
              <a:pPr/>
              <a:t>2018/9/8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1E59A8-4400-4E96-A589-ED2A8775BE73}" type="slidenum">
              <a:rPr lang="zh-CN" altLang="en-US" smtClean="0"/>
              <a:pPr/>
              <a:t>‹#›</a:t>
            </a:fld>
            <a:endParaRPr lang="zh-CN" altLang="en-US"/>
          </a:p>
        </p:txBody>
      </p:sp>
    </p:spTree>
    <p:extLst>
      <p:ext uri="{BB962C8B-B14F-4D97-AF65-F5344CB8AC3E}">
        <p14:creationId xmlns:p14="http://schemas.microsoft.com/office/powerpoint/2010/main" val="3461226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1E59A8-4400-4E96-A589-ED2A8775BE73}" type="slidenum">
              <a:rPr lang="zh-CN" altLang="en-US" smtClean="0"/>
              <a:pPr/>
              <a:t>1</a:t>
            </a:fld>
            <a:endParaRPr lang="zh-CN" altLang="en-US"/>
          </a:p>
        </p:txBody>
      </p:sp>
    </p:spTree>
    <p:extLst>
      <p:ext uri="{BB962C8B-B14F-4D97-AF65-F5344CB8AC3E}">
        <p14:creationId xmlns:p14="http://schemas.microsoft.com/office/powerpoint/2010/main" val="3750690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其他包括：街道卫生院、门诊部和诊所</a:t>
            </a:r>
          </a:p>
        </p:txBody>
      </p:sp>
      <p:sp>
        <p:nvSpPr>
          <p:cNvPr id="553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F1DF01A-19A3-4FD8-86F8-3BA7AB4AC319}" type="slidenum">
              <a:rPr lang="zh-CN" altLang="en-US" smtClean="0"/>
              <a:pPr eaLnBrk="1" hangingPunct="1"/>
              <a:t>5</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其他包括：街道卫生院、门诊部和诊所</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6880EBF-3750-4324-A788-5434E8797775}" type="slidenum">
              <a:rPr lang="zh-CN" altLang="en-US" smtClean="0"/>
              <a:pPr eaLnBrk="1" hangingPunct="1"/>
              <a:t>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其他包括：街道卫生院、门诊部和诊所</a:t>
            </a:r>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9C01111-BB7F-4C05-8E98-C743710049A6}" type="slidenum">
              <a:rPr lang="zh-CN" altLang="en-US" smtClean="0"/>
              <a:pPr eaLnBrk="1" hangingPunct="1"/>
              <a:t>7</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其他包括：街道卫生院、门诊部和诊所</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6880EBF-3750-4324-A788-5434E8797775}" type="slidenum">
              <a:rPr lang="zh-CN" altLang="en-US" smtClean="0"/>
              <a:pPr eaLnBrk="1" hangingPunct="1"/>
              <a:t>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DCCA941-15CC-4E81-8462-E498E10D8ED9}" type="datetimeFigureOut">
              <a:rPr lang="zh-CN" altLang="en-US" smtClean="0"/>
              <a:pPr/>
              <a:t>2018/9/8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8C2223-1696-4B2C-B3BC-22D25BA0A142}" type="slidenum">
              <a:rPr lang="zh-CN" altLang="en-US" smtClean="0"/>
              <a:pPr/>
              <a:t>‹#›</a:t>
            </a:fld>
            <a:endParaRPr lang="zh-CN" altLang="en-US"/>
          </a:p>
        </p:txBody>
      </p:sp>
    </p:spTree>
    <p:extLst>
      <p:ext uri="{BB962C8B-B14F-4D97-AF65-F5344CB8AC3E}">
        <p14:creationId xmlns:p14="http://schemas.microsoft.com/office/powerpoint/2010/main" val="2616277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DCCA941-15CC-4E81-8462-E498E10D8ED9}" type="datetimeFigureOut">
              <a:rPr lang="zh-CN" altLang="en-US" smtClean="0"/>
              <a:pPr/>
              <a:t>2018/9/8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8C2223-1696-4B2C-B3BC-22D25BA0A142}" type="slidenum">
              <a:rPr lang="zh-CN" altLang="en-US" smtClean="0"/>
              <a:pPr/>
              <a:t>‹#›</a:t>
            </a:fld>
            <a:endParaRPr lang="zh-CN" altLang="en-US"/>
          </a:p>
        </p:txBody>
      </p:sp>
    </p:spTree>
    <p:extLst>
      <p:ext uri="{BB962C8B-B14F-4D97-AF65-F5344CB8AC3E}">
        <p14:creationId xmlns:p14="http://schemas.microsoft.com/office/powerpoint/2010/main" val="3753293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DCCA941-15CC-4E81-8462-E498E10D8ED9}" type="datetimeFigureOut">
              <a:rPr lang="zh-CN" altLang="en-US" smtClean="0"/>
              <a:pPr/>
              <a:t>2018/9/8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8C2223-1696-4B2C-B3BC-22D25BA0A142}" type="slidenum">
              <a:rPr lang="zh-CN" altLang="en-US" smtClean="0"/>
              <a:pPr/>
              <a:t>‹#›</a:t>
            </a:fld>
            <a:endParaRPr lang="zh-CN" altLang="en-US"/>
          </a:p>
        </p:txBody>
      </p:sp>
    </p:spTree>
    <p:extLst>
      <p:ext uri="{BB962C8B-B14F-4D97-AF65-F5344CB8AC3E}">
        <p14:creationId xmlns:p14="http://schemas.microsoft.com/office/powerpoint/2010/main" val="1082228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8229600" cy="4525963"/>
          </a:xfrm>
        </p:spPr>
        <p:txBody>
          <a:bodyPr/>
          <a:lstStyle/>
          <a:p>
            <a:pPr lvl="0"/>
            <a:endParaRPr lang="zh-CN" altLang="en-US" noProof="0"/>
          </a:p>
        </p:txBody>
      </p:sp>
      <p:sp>
        <p:nvSpPr>
          <p:cNvPr id="4" name="Rectangle 2"/>
          <p:cNvSpPr>
            <a:spLocks noGrp="1" noChangeArrowheads="1"/>
          </p:cNvSpPr>
          <p:nvPr>
            <p:ph type="dt" sz="half" idx="10"/>
          </p:nvPr>
        </p:nvSpPr>
        <p:spPr/>
        <p:txBody>
          <a:bodyPr/>
          <a:lstStyle>
            <a:lvl1pPr>
              <a:defRPr/>
            </a:lvl1pPr>
          </a:lstStyle>
          <a:p>
            <a:pPr>
              <a:defRPr/>
            </a:pPr>
            <a:fld id="{14A22694-F3BD-4476-B4BD-280C3A524A0C}" type="datetimeFigureOut">
              <a:rPr lang="zh-CN" altLang="en-US"/>
              <a:pPr>
                <a:defRPr/>
              </a:pPr>
              <a:t>2018/9/8</a:t>
            </a:fld>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5F467C67-40C5-4075-97BE-3B0AF42D9CBF}" type="slidenum">
              <a:rPr lang="zh-CN" altLang="en-US"/>
              <a:pPr>
                <a:defRPr/>
              </a:pPr>
              <a:t>‹#›</a:t>
            </a:fld>
            <a:endParaRPr lang="en-US" altLang="zh-CN"/>
          </a:p>
        </p:txBody>
      </p:sp>
      <p:sp>
        <p:nvSpPr>
          <p:cNvPr id="6" name="Rectangle 14"/>
          <p:cNvSpPr>
            <a:spLocks noGrp="1" noChangeArrowheads="1"/>
          </p:cNvSpPr>
          <p:nvPr>
            <p:ph type="ftr" sz="quarter"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4113923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DCCA941-15CC-4E81-8462-E498E10D8ED9}" type="datetimeFigureOut">
              <a:rPr lang="zh-CN" altLang="en-US" smtClean="0"/>
              <a:pPr/>
              <a:t>2018/9/8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8C2223-1696-4B2C-B3BC-22D25BA0A142}" type="slidenum">
              <a:rPr lang="zh-CN" altLang="en-US" smtClean="0"/>
              <a:pPr/>
              <a:t>‹#›</a:t>
            </a:fld>
            <a:endParaRPr lang="zh-CN" altLang="en-US"/>
          </a:p>
        </p:txBody>
      </p:sp>
    </p:spTree>
    <p:extLst>
      <p:ext uri="{BB962C8B-B14F-4D97-AF65-F5344CB8AC3E}">
        <p14:creationId xmlns:p14="http://schemas.microsoft.com/office/powerpoint/2010/main" val="2752871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DCCA941-15CC-4E81-8462-E498E10D8ED9}" type="datetimeFigureOut">
              <a:rPr lang="zh-CN" altLang="en-US" smtClean="0"/>
              <a:pPr/>
              <a:t>2018/9/8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8C2223-1696-4B2C-B3BC-22D25BA0A142}" type="slidenum">
              <a:rPr lang="zh-CN" altLang="en-US" smtClean="0"/>
              <a:pPr/>
              <a:t>‹#›</a:t>
            </a:fld>
            <a:endParaRPr lang="zh-CN" altLang="en-US"/>
          </a:p>
        </p:txBody>
      </p:sp>
    </p:spTree>
    <p:extLst>
      <p:ext uri="{BB962C8B-B14F-4D97-AF65-F5344CB8AC3E}">
        <p14:creationId xmlns:p14="http://schemas.microsoft.com/office/powerpoint/2010/main" val="2324656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DCCA941-15CC-4E81-8462-E498E10D8ED9}" type="datetimeFigureOut">
              <a:rPr lang="zh-CN" altLang="en-US" smtClean="0"/>
              <a:pPr/>
              <a:t>2018/9/8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8C2223-1696-4B2C-B3BC-22D25BA0A142}" type="slidenum">
              <a:rPr lang="zh-CN" altLang="en-US" smtClean="0"/>
              <a:pPr/>
              <a:t>‹#›</a:t>
            </a:fld>
            <a:endParaRPr lang="zh-CN" altLang="en-US"/>
          </a:p>
        </p:txBody>
      </p:sp>
    </p:spTree>
    <p:extLst>
      <p:ext uri="{BB962C8B-B14F-4D97-AF65-F5344CB8AC3E}">
        <p14:creationId xmlns:p14="http://schemas.microsoft.com/office/powerpoint/2010/main" val="3504958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DCCA941-15CC-4E81-8462-E498E10D8ED9}" type="datetimeFigureOut">
              <a:rPr lang="zh-CN" altLang="en-US" smtClean="0"/>
              <a:pPr/>
              <a:t>2018/9/8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8C2223-1696-4B2C-B3BC-22D25BA0A142}" type="slidenum">
              <a:rPr lang="zh-CN" altLang="en-US" smtClean="0"/>
              <a:pPr/>
              <a:t>‹#›</a:t>
            </a:fld>
            <a:endParaRPr lang="zh-CN" altLang="en-US"/>
          </a:p>
        </p:txBody>
      </p:sp>
    </p:spTree>
    <p:extLst>
      <p:ext uri="{BB962C8B-B14F-4D97-AF65-F5344CB8AC3E}">
        <p14:creationId xmlns:p14="http://schemas.microsoft.com/office/powerpoint/2010/main" val="2952801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DCCA941-15CC-4E81-8462-E498E10D8ED9}" type="datetimeFigureOut">
              <a:rPr lang="zh-CN" altLang="en-US" smtClean="0"/>
              <a:pPr/>
              <a:t>2018/9/8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8C2223-1696-4B2C-B3BC-22D25BA0A142}" type="slidenum">
              <a:rPr lang="zh-CN" altLang="en-US" smtClean="0"/>
              <a:pPr/>
              <a:t>‹#›</a:t>
            </a:fld>
            <a:endParaRPr lang="zh-CN" altLang="en-US"/>
          </a:p>
        </p:txBody>
      </p:sp>
    </p:spTree>
    <p:extLst>
      <p:ext uri="{BB962C8B-B14F-4D97-AF65-F5344CB8AC3E}">
        <p14:creationId xmlns:p14="http://schemas.microsoft.com/office/powerpoint/2010/main" val="2333843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CCA941-15CC-4E81-8462-E498E10D8ED9}" type="datetimeFigureOut">
              <a:rPr lang="zh-CN" altLang="en-US" smtClean="0"/>
              <a:pPr/>
              <a:t>2018/9/8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8C2223-1696-4B2C-B3BC-22D25BA0A142}" type="slidenum">
              <a:rPr lang="zh-CN" altLang="en-US" smtClean="0"/>
              <a:pPr/>
              <a:t>‹#›</a:t>
            </a:fld>
            <a:endParaRPr lang="zh-CN" altLang="en-US"/>
          </a:p>
        </p:txBody>
      </p:sp>
    </p:spTree>
    <p:extLst>
      <p:ext uri="{BB962C8B-B14F-4D97-AF65-F5344CB8AC3E}">
        <p14:creationId xmlns:p14="http://schemas.microsoft.com/office/powerpoint/2010/main" val="655949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DCCA941-15CC-4E81-8462-E498E10D8ED9}" type="datetimeFigureOut">
              <a:rPr lang="zh-CN" altLang="en-US" smtClean="0"/>
              <a:pPr/>
              <a:t>2018/9/8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8C2223-1696-4B2C-B3BC-22D25BA0A142}" type="slidenum">
              <a:rPr lang="zh-CN" altLang="en-US" smtClean="0"/>
              <a:pPr/>
              <a:t>‹#›</a:t>
            </a:fld>
            <a:endParaRPr lang="zh-CN" altLang="en-US"/>
          </a:p>
        </p:txBody>
      </p:sp>
    </p:spTree>
    <p:extLst>
      <p:ext uri="{BB962C8B-B14F-4D97-AF65-F5344CB8AC3E}">
        <p14:creationId xmlns:p14="http://schemas.microsoft.com/office/powerpoint/2010/main" val="957688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DCCA941-15CC-4E81-8462-E498E10D8ED9}" type="datetimeFigureOut">
              <a:rPr lang="zh-CN" altLang="en-US" smtClean="0"/>
              <a:pPr/>
              <a:t>2018/9/8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8C2223-1696-4B2C-B3BC-22D25BA0A142}" type="slidenum">
              <a:rPr lang="zh-CN" altLang="en-US" smtClean="0"/>
              <a:pPr/>
              <a:t>‹#›</a:t>
            </a:fld>
            <a:endParaRPr lang="zh-CN" altLang="en-US"/>
          </a:p>
        </p:txBody>
      </p:sp>
    </p:spTree>
    <p:extLst>
      <p:ext uri="{BB962C8B-B14F-4D97-AF65-F5344CB8AC3E}">
        <p14:creationId xmlns:p14="http://schemas.microsoft.com/office/powerpoint/2010/main" val="387579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CA941-15CC-4E81-8462-E498E10D8ED9}" type="datetimeFigureOut">
              <a:rPr lang="zh-CN" altLang="en-US" smtClean="0"/>
              <a:pPr/>
              <a:t>2018/9/8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8C2223-1696-4B2C-B3BC-22D25BA0A142}" type="slidenum">
              <a:rPr lang="zh-CN" altLang="en-US" smtClean="0"/>
              <a:pPr/>
              <a:t>‹#›</a:t>
            </a:fld>
            <a:endParaRPr lang="zh-CN" altLang="en-US"/>
          </a:p>
        </p:txBody>
      </p:sp>
    </p:spTree>
    <p:extLst>
      <p:ext uri="{BB962C8B-B14F-4D97-AF65-F5344CB8AC3E}">
        <p14:creationId xmlns:p14="http://schemas.microsoft.com/office/powerpoint/2010/main" val="137765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Layout" Target="../diagrams/layout6.xml"/><Relationship Id="rId7" Type="http://schemas.openxmlformats.org/officeDocument/2006/relationships/image" Target="../media/image3.jpe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3"/>
          <p:cNvSpPr txBox="1">
            <a:spLocks noChangeArrowheads="1"/>
          </p:cNvSpPr>
          <p:nvPr/>
        </p:nvSpPr>
        <p:spPr bwMode="auto">
          <a:xfrm>
            <a:off x="1500166" y="1214422"/>
            <a:ext cx="6500858"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150000"/>
              </a:lnSpc>
              <a:buFont typeface="Wingdings 2" pitchFamily="18" charset="2"/>
              <a:buNone/>
            </a:pPr>
            <a:r>
              <a:rPr lang="zh-CN" altLang="en-US" sz="4400" b="1" dirty="0">
                <a:solidFill>
                  <a:schemeClr val="tx2">
                    <a:lumMod val="75000"/>
                  </a:schemeClr>
                </a:solidFill>
                <a:latin typeface="黑体" pitchFamily="49" charset="-122"/>
                <a:ea typeface="黑体" pitchFamily="49" charset="-122"/>
              </a:rPr>
              <a:t>统筹基层卫生发展与改革</a:t>
            </a:r>
            <a:endParaRPr lang="en-US" altLang="zh-CN" sz="4400" b="1" dirty="0">
              <a:solidFill>
                <a:schemeClr val="tx2">
                  <a:lumMod val="75000"/>
                </a:schemeClr>
              </a:solidFill>
              <a:latin typeface="黑体" pitchFamily="49" charset="-122"/>
              <a:ea typeface="黑体" pitchFamily="49" charset="-122"/>
            </a:endParaRPr>
          </a:p>
          <a:p>
            <a:pPr algn="ctr" eaLnBrk="1" hangingPunct="1">
              <a:lnSpc>
                <a:spcPct val="150000"/>
              </a:lnSpc>
              <a:buFont typeface="Wingdings 2" pitchFamily="18" charset="2"/>
              <a:buNone/>
            </a:pPr>
            <a:r>
              <a:rPr lang="zh-CN" altLang="en-US" sz="4400" b="1" dirty="0">
                <a:solidFill>
                  <a:schemeClr val="tx2">
                    <a:lumMod val="75000"/>
                  </a:schemeClr>
                </a:solidFill>
                <a:latin typeface="黑体" pitchFamily="49" charset="-122"/>
                <a:ea typeface="黑体" pitchFamily="49" charset="-122"/>
              </a:rPr>
              <a:t>努力提升基层服务能力</a:t>
            </a:r>
          </a:p>
        </p:txBody>
      </p:sp>
      <p:sp>
        <p:nvSpPr>
          <p:cNvPr id="5126" name="TextBox 20"/>
          <p:cNvSpPr txBox="1">
            <a:spLocks noChangeArrowheads="1"/>
          </p:cNvSpPr>
          <p:nvPr/>
        </p:nvSpPr>
        <p:spPr bwMode="auto">
          <a:xfrm>
            <a:off x="1547664" y="4271598"/>
            <a:ext cx="5616575" cy="1385887"/>
          </a:xfrm>
          <a:prstGeom prst="rect">
            <a:avLst/>
          </a:prstGeom>
          <a:noFill/>
          <a:ln>
            <a:noFill/>
          </a:ln>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50000"/>
              </a:lnSpc>
              <a:defRPr/>
            </a:pPr>
            <a:r>
              <a:rPr lang="zh-CN" altLang="en-US" sz="2800" b="1" spc="-300" dirty="0">
                <a:solidFill>
                  <a:srgbClr val="0033CC"/>
                </a:solidFill>
                <a:latin typeface="Times New Roman" panose="02020603050405020304" pitchFamily="18" charset="0"/>
                <a:ea typeface="华文楷体" panose="02010600040101010101" pitchFamily="2" charset="-122"/>
                <a:cs typeface="Times New Roman" panose="02020603050405020304" pitchFamily="18" charset="0"/>
              </a:rPr>
              <a:t>刘利群</a:t>
            </a:r>
            <a:endParaRPr lang="en-US" altLang="zh-CN" sz="2800" b="1" spc="-300" dirty="0">
              <a:solidFill>
                <a:srgbClr val="0033CC"/>
              </a:solidFill>
              <a:latin typeface="Times New Roman" panose="02020603050405020304" pitchFamily="18" charset="0"/>
              <a:ea typeface="华文楷体" panose="02010600040101010101" pitchFamily="2" charset="-122"/>
              <a:cs typeface="Times New Roman" panose="02020603050405020304" pitchFamily="18" charset="0"/>
            </a:endParaRPr>
          </a:p>
          <a:p>
            <a:pPr algn="ctr" eaLnBrk="1" hangingPunct="1">
              <a:lnSpc>
                <a:spcPct val="150000"/>
              </a:lnSpc>
              <a:defRPr/>
            </a:pPr>
            <a:r>
              <a:rPr lang="zh-CN" altLang="en-US" sz="2800" b="1" spc="-300" dirty="0">
                <a:solidFill>
                  <a:srgbClr val="0033CC"/>
                </a:solidFill>
                <a:latin typeface="Times New Roman" panose="02020603050405020304" pitchFamily="18" charset="0"/>
                <a:ea typeface="华文楷体" panose="02010600040101010101" pitchFamily="2" charset="-122"/>
                <a:cs typeface="Times New Roman" panose="02020603050405020304" pitchFamily="18" charset="0"/>
              </a:rPr>
              <a:t>国家卫生健康委基层卫生健康司</a:t>
            </a:r>
            <a:endParaRPr lang="en-US" altLang="zh-CN" sz="2800" b="1" spc="-300" dirty="0">
              <a:solidFill>
                <a:srgbClr val="0033CC"/>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CEF4A188-3831-4C91-8397-8E7F94B15BC5}" type="slidenum">
              <a:rPr lang="zh-CN" altLang="en-US"/>
              <a:pPr>
                <a:defRPr/>
              </a:pPr>
              <a:t>1</a:t>
            </a:fld>
            <a:endParaRPr lang="zh-CN" altLang="en-US"/>
          </a:p>
        </p:txBody>
      </p:sp>
    </p:spTree>
    <p:extLst>
      <p:ext uri="{BB962C8B-B14F-4D97-AF65-F5344CB8AC3E}">
        <p14:creationId xmlns:p14="http://schemas.microsoft.com/office/powerpoint/2010/main" val="1850861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t>（一）巩固基层卫生战略地位</a:t>
            </a:r>
          </a:p>
        </p:txBody>
      </p:sp>
      <p:sp>
        <p:nvSpPr>
          <p:cNvPr id="5" name="矩形 4"/>
          <p:cNvSpPr/>
          <p:nvPr/>
        </p:nvSpPr>
        <p:spPr>
          <a:xfrm>
            <a:off x="3326821" y="1772816"/>
            <a:ext cx="2376264" cy="2585323"/>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defTabSz="1244600">
              <a:lnSpc>
                <a:spcPct val="150000"/>
              </a:lnSpc>
              <a:spcAft>
                <a:spcPct val="35000"/>
              </a:spcAft>
            </a:pPr>
            <a:r>
              <a:rPr lang="zh-CN" altLang="en-US" b="1" dirty="0">
                <a:latin typeface="+mj-ea"/>
              </a:rPr>
              <a:t>以</a:t>
            </a:r>
            <a:r>
              <a:rPr lang="zh-CN" altLang="en-US" b="1" dirty="0">
                <a:solidFill>
                  <a:srgbClr val="FF0000"/>
                </a:solidFill>
                <a:latin typeface="+mj-ea"/>
              </a:rPr>
              <a:t>农村为重点</a:t>
            </a:r>
            <a:r>
              <a:rPr lang="en-US" altLang="zh-CN" b="1" dirty="0">
                <a:latin typeface="+mj-ea"/>
              </a:rPr>
              <a:t>,</a:t>
            </a:r>
            <a:r>
              <a:rPr lang="zh-CN" altLang="en-US" b="1" dirty="0">
                <a:latin typeface="+mj-ea"/>
              </a:rPr>
              <a:t>预防为主</a:t>
            </a:r>
            <a:r>
              <a:rPr lang="en-US" altLang="zh-CN" b="1" dirty="0">
                <a:latin typeface="+mj-ea"/>
              </a:rPr>
              <a:t>,</a:t>
            </a:r>
            <a:r>
              <a:rPr lang="zh-CN" altLang="en-US" b="1" dirty="0">
                <a:latin typeface="+mj-ea"/>
              </a:rPr>
              <a:t>中西医并重</a:t>
            </a:r>
            <a:r>
              <a:rPr lang="en-US" altLang="zh-CN" b="1" dirty="0">
                <a:latin typeface="+mj-ea"/>
              </a:rPr>
              <a:t>,</a:t>
            </a:r>
            <a:r>
              <a:rPr lang="zh-CN" altLang="en-US" b="1" dirty="0">
                <a:latin typeface="+mj-ea"/>
              </a:rPr>
              <a:t>依靠科技与教育</a:t>
            </a:r>
            <a:r>
              <a:rPr lang="en-US" altLang="zh-CN" b="1" dirty="0">
                <a:latin typeface="+mj-ea"/>
              </a:rPr>
              <a:t>,</a:t>
            </a:r>
            <a:r>
              <a:rPr lang="zh-CN" altLang="en-US" b="1" dirty="0">
                <a:latin typeface="+mj-ea"/>
              </a:rPr>
              <a:t>动员全社会参与</a:t>
            </a:r>
            <a:r>
              <a:rPr lang="en-US" altLang="zh-CN" b="1" dirty="0">
                <a:latin typeface="+mj-ea"/>
              </a:rPr>
              <a:t>,</a:t>
            </a:r>
            <a:r>
              <a:rPr lang="zh-CN" altLang="en-US" b="1" dirty="0">
                <a:latin typeface="+mj-ea"/>
              </a:rPr>
              <a:t>为人民健康服务</a:t>
            </a:r>
            <a:r>
              <a:rPr lang="en-US" altLang="zh-CN" b="1" dirty="0">
                <a:latin typeface="+mj-ea"/>
              </a:rPr>
              <a:t>,</a:t>
            </a:r>
            <a:r>
              <a:rPr lang="zh-CN" altLang="en-US" b="1" dirty="0">
                <a:latin typeface="+mj-ea"/>
              </a:rPr>
              <a:t>为社会主义现代化建设服务</a:t>
            </a:r>
            <a:endParaRPr lang="zh-CN" altLang="en-US" dirty="0">
              <a:latin typeface="+mj-ea"/>
            </a:endParaRPr>
          </a:p>
        </p:txBody>
      </p:sp>
      <p:sp>
        <p:nvSpPr>
          <p:cNvPr id="9" name="Rectangle: Rounded Corners 4"/>
          <p:cNvSpPr txBox="1"/>
          <p:nvPr/>
        </p:nvSpPr>
        <p:spPr>
          <a:xfrm>
            <a:off x="6156176" y="1749309"/>
            <a:ext cx="2304256" cy="2604979"/>
          </a:xfrm>
          <a:prstGeom prst="rect">
            <a:avLst/>
          </a:prstGeom>
        </p:spPr>
        <p:style>
          <a:lnRef idx="0">
            <a:schemeClr val="accent3"/>
          </a:lnRef>
          <a:fillRef idx="3">
            <a:schemeClr val="accent3"/>
          </a:fillRef>
          <a:effectRef idx="3">
            <a:schemeClr val="accent3"/>
          </a:effectRef>
          <a:fontRef idx="minor">
            <a:schemeClr val="lt1"/>
          </a:fontRef>
        </p:style>
        <p:txBody>
          <a:bodyPr spcFirstLastPara="0" vert="horz" wrap="square" lIns="106680" tIns="106680" rIns="106680" bIns="106680" numCol="1" spcCol="1270" anchor="ctr" anchorCtr="0">
            <a:noAutofit/>
          </a:bodyPr>
          <a:lstStyle/>
          <a:p>
            <a:pPr algn="just" defTabSz="1244600">
              <a:lnSpc>
                <a:spcPct val="150000"/>
              </a:lnSpc>
              <a:spcBef>
                <a:spcPct val="0"/>
              </a:spcBef>
              <a:spcAft>
                <a:spcPct val="35000"/>
              </a:spcAft>
            </a:pPr>
            <a:r>
              <a:rPr lang="zh-CN" altLang="en-US" sz="2000" b="1" kern="1200" dirty="0">
                <a:latin typeface="+mj-ea"/>
                <a:ea typeface="+mj-ea"/>
              </a:rPr>
              <a:t>以</a:t>
            </a:r>
            <a:r>
              <a:rPr lang="zh-CN" altLang="en-US" sz="2000" b="1" kern="1200" dirty="0">
                <a:solidFill>
                  <a:srgbClr val="FF0000"/>
                </a:solidFill>
                <a:latin typeface="+mj-ea"/>
                <a:ea typeface="+mj-ea"/>
              </a:rPr>
              <a:t>基层为重点</a:t>
            </a:r>
            <a:r>
              <a:rPr lang="zh-CN" altLang="en-US" sz="2000" b="1" kern="1200" dirty="0">
                <a:latin typeface="+mj-ea"/>
                <a:ea typeface="+mj-ea"/>
              </a:rPr>
              <a:t>，以改革创新为动力，预防为主，中西医并重，将健康融入所有政策，人民共建共享。</a:t>
            </a:r>
            <a:endParaRPr lang="zh-CN" altLang="en-US" sz="2000" kern="1200" dirty="0">
              <a:latin typeface="+mn-ea"/>
            </a:endParaRPr>
          </a:p>
        </p:txBody>
      </p:sp>
      <p:sp>
        <p:nvSpPr>
          <p:cNvPr id="10" name="矩形 9"/>
          <p:cNvSpPr/>
          <p:nvPr/>
        </p:nvSpPr>
        <p:spPr>
          <a:xfrm>
            <a:off x="611560" y="1772816"/>
            <a:ext cx="2286000" cy="193899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lvl="0" algn="ctr">
              <a:lnSpc>
                <a:spcPct val="150000"/>
              </a:lnSpc>
              <a:buNone/>
            </a:pPr>
            <a:r>
              <a:rPr lang="zh-CN" altLang="en-US" sz="2000" b="1" dirty="0">
                <a:latin typeface="+mj-ea"/>
              </a:rPr>
              <a:t>“</a:t>
            </a:r>
            <a:r>
              <a:rPr lang="zh-CN" altLang="en-US" sz="2000" b="1" dirty="0">
                <a:solidFill>
                  <a:srgbClr val="FF0000"/>
                </a:solidFill>
                <a:latin typeface="+mj-ea"/>
              </a:rPr>
              <a:t>面向工农兵</a:t>
            </a:r>
            <a:r>
              <a:rPr lang="zh-CN" altLang="en-US" sz="2000" b="1" dirty="0">
                <a:latin typeface="+mj-ea"/>
              </a:rPr>
              <a:t>、预防为主和团结中西医</a:t>
            </a:r>
            <a:r>
              <a:rPr lang="en-US" altLang="zh-CN" sz="2000" b="1" dirty="0">
                <a:latin typeface="+mj-ea"/>
              </a:rPr>
              <a:t>,</a:t>
            </a:r>
            <a:r>
              <a:rPr lang="zh-CN" altLang="en-US" sz="2000" b="1" dirty="0">
                <a:latin typeface="+mj-ea"/>
              </a:rPr>
              <a:t>卫生工作与群众运动相结合”</a:t>
            </a:r>
            <a:endParaRPr lang="en-US" altLang="zh-CN" sz="2000" dirty="0">
              <a:latin typeface="+mj-ea"/>
            </a:endParaRPr>
          </a:p>
        </p:txBody>
      </p:sp>
      <p:sp>
        <p:nvSpPr>
          <p:cNvPr id="11" name="矩形 10"/>
          <p:cNvSpPr/>
          <p:nvPr/>
        </p:nvSpPr>
        <p:spPr>
          <a:xfrm>
            <a:off x="3359483" y="5085184"/>
            <a:ext cx="2286000" cy="147732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altLang="zh-CN" b="1" dirty="0">
                <a:latin typeface="宋体"/>
              </a:rPr>
              <a:t>1996</a:t>
            </a:r>
            <a:r>
              <a:rPr lang="zh-CN" altLang="en-US" b="1" dirty="0">
                <a:latin typeface="宋体"/>
              </a:rPr>
              <a:t>年</a:t>
            </a:r>
            <a:r>
              <a:rPr lang="en-US" altLang="zh-CN" b="1" dirty="0">
                <a:latin typeface="宋体"/>
              </a:rPr>
              <a:t>12</a:t>
            </a:r>
            <a:r>
              <a:rPr lang="zh-CN" altLang="en-US" b="1" dirty="0">
                <a:latin typeface="宋体"/>
              </a:rPr>
              <a:t>月，全国卫生工作会议，</a:t>
            </a:r>
            <a:r>
              <a:rPr lang="en-US" altLang="zh-CN" b="1" dirty="0">
                <a:latin typeface="宋体"/>
              </a:rPr>
              <a:t>1997</a:t>
            </a:r>
            <a:r>
              <a:rPr lang="zh-CN" altLang="en-US" b="1" dirty="0">
                <a:latin typeface="宋体"/>
              </a:rPr>
              <a:t>年</a:t>
            </a:r>
            <a:r>
              <a:rPr lang="en-US" altLang="zh-CN" b="1" dirty="0">
                <a:latin typeface="宋体"/>
              </a:rPr>
              <a:t>1</a:t>
            </a:r>
            <a:r>
              <a:rPr lang="zh-CN" altLang="en-US" b="1" dirty="0">
                <a:latin typeface="宋体"/>
              </a:rPr>
              <a:t>月中共中央、国务院印发</a:t>
            </a:r>
            <a:r>
              <a:rPr lang="en-US" altLang="zh-CN" b="1" dirty="0">
                <a:latin typeface="宋体"/>
              </a:rPr>
              <a:t>《</a:t>
            </a:r>
            <a:r>
              <a:rPr lang="zh-CN" altLang="en-US" b="1" dirty="0">
                <a:latin typeface="宋体"/>
              </a:rPr>
              <a:t>关于卫生改革与发展的决定</a:t>
            </a:r>
            <a:r>
              <a:rPr lang="en-US" altLang="zh-CN" b="1" dirty="0">
                <a:latin typeface="宋体"/>
              </a:rPr>
              <a:t>》</a:t>
            </a:r>
            <a:endParaRPr lang="zh-CN" altLang="en-US" sz="1600" dirty="0"/>
          </a:p>
        </p:txBody>
      </p:sp>
      <p:sp>
        <p:nvSpPr>
          <p:cNvPr id="12" name="矩形 11"/>
          <p:cNvSpPr/>
          <p:nvPr/>
        </p:nvSpPr>
        <p:spPr>
          <a:xfrm>
            <a:off x="6156176" y="5085184"/>
            <a:ext cx="2286000" cy="646331"/>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altLang="zh-CN" b="1" dirty="0">
                <a:latin typeface="宋体"/>
              </a:rPr>
              <a:t>2016</a:t>
            </a:r>
            <a:r>
              <a:rPr lang="zh-CN" altLang="en-US" b="1" dirty="0">
                <a:latin typeface="宋体"/>
              </a:rPr>
              <a:t>年</a:t>
            </a:r>
            <a:r>
              <a:rPr lang="en-US" altLang="zh-CN" b="1" dirty="0">
                <a:latin typeface="宋体"/>
              </a:rPr>
              <a:t>8</a:t>
            </a:r>
            <a:r>
              <a:rPr lang="zh-CN" altLang="en-US" b="1" dirty="0">
                <a:latin typeface="宋体"/>
              </a:rPr>
              <a:t>月，全国卫生与健康大会。</a:t>
            </a:r>
            <a:endParaRPr lang="zh-CN" altLang="en-US" sz="1600" dirty="0"/>
          </a:p>
        </p:txBody>
      </p:sp>
      <p:sp>
        <p:nvSpPr>
          <p:cNvPr id="13" name="矩形 12"/>
          <p:cNvSpPr/>
          <p:nvPr/>
        </p:nvSpPr>
        <p:spPr>
          <a:xfrm>
            <a:off x="611560" y="5076046"/>
            <a:ext cx="2286000" cy="646331"/>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US" altLang="zh-CN" b="1" dirty="0">
                <a:latin typeface="宋体"/>
              </a:rPr>
              <a:t>1950</a:t>
            </a:r>
            <a:r>
              <a:rPr lang="zh-CN" altLang="en-US" b="1" dirty="0">
                <a:latin typeface="宋体"/>
              </a:rPr>
              <a:t>年</a:t>
            </a:r>
            <a:r>
              <a:rPr lang="en-US" altLang="zh-CN" b="1" dirty="0">
                <a:latin typeface="宋体"/>
              </a:rPr>
              <a:t>8</a:t>
            </a:r>
            <a:r>
              <a:rPr lang="zh-CN" altLang="en-US" b="1" dirty="0">
                <a:latin typeface="宋体"/>
              </a:rPr>
              <a:t>月，第一届全国卫生工作会议。</a:t>
            </a:r>
            <a:endParaRPr lang="zh-CN" altLang="en-US" sz="1600" dirty="0"/>
          </a:p>
        </p:txBody>
      </p:sp>
    </p:spTree>
    <p:extLst>
      <p:ext uri="{BB962C8B-B14F-4D97-AF65-F5344CB8AC3E}">
        <p14:creationId xmlns:p14="http://schemas.microsoft.com/office/powerpoint/2010/main" val="1323071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214282" y="428604"/>
            <a:ext cx="8229600" cy="1143000"/>
          </a:xfrm>
        </p:spPr>
        <p:txBody>
          <a:bodyPr/>
          <a:lstStyle/>
          <a:p>
            <a:r>
              <a:rPr lang="zh-CN" altLang="en-US" sz="4000" b="1" dirty="0"/>
              <a:t>（二）明确发展方向</a:t>
            </a:r>
          </a:p>
        </p:txBody>
      </p:sp>
      <p:sp>
        <p:nvSpPr>
          <p:cNvPr id="28675" name="内容占位符 2"/>
          <p:cNvSpPr>
            <a:spLocks noGrp="1"/>
          </p:cNvSpPr>
          <p:nvPr>
            <p:ph idx="1"/>
          </p:nvPr>
        </p:nvSpPr>
        <p:spPr>
          <a:xfrm>
            <a:off x="468313" y="1773238"/>
            <a:ext cx="8229600" cy="4525962"/>
          </a:xfrm>
        </p:spPr>
        <p:txBody>
          <a:bodyPr/>
          <a:lstStyle/>
          <a:p>
            <a:pPr>
              <a:spcBef>
                <a:spcPts val="1800"/>
              </a:spcBef>
            </a:pPr>
            <a:r>
              <a:rPr lang="zh-CN" altLang="zh-CN" sz="2800" b="1" dirty="0">
                <a:solidFill>
                  <a:srgbClr val="FF0000"/>
                </a:solidFill>
              </a:rPr>
              <a:t>明确</a:t>
            </a:r>
            <a:r>
              <a:rPr lang="zh-CN" altLang="en-US" sz="2800" b="1" dirty="0">
                <a:solidFill>
                  <a:srgbClr val="FF0000"/>
                </a:solidFill>
              </a:rPr>
              <a:t>发展</a:t>
            </a:r>
            <a:r>
              <a:rPr lang="zh-CN" altLang="zh-CN" sz="2800" b="1" dirty="0">
                <a:solidFill>
                  <a:srgbClr val="FF0000"/>
                </a:solidFill>
              </a:rPr>
              <a:t>目标</a:t>
            </a:r>
            <a:r>
              <a:rPr lang="zh-CN" altLang="en-US" sz="2800" b="1" dirty="0">
                <a:solidFill>
                  <a:srgbClr val="FF0000"/>
                </a:solidFill>
              </a:rPr>
              <a:t>：</a:t>
            </a:r>
            <a:r>
              <a:rPr lang="zh-CN" altLang="zh-CN" sz="2800" dirty="0"/>
              <a:t>公平性和可及性</a:t>
            </a:r>
            <a:r>
              <a:rPr lang="zh-CN" altLang="en-US" sz="2800" dirty="0"/>
              <a:t>，</a:t>
            </a:r>
            <a:r>
              <a:rPr lang="zh-CN" altLang="zh-CN" sz="2800" dirty="0"/>
              <a:t>满足群众健康需求，控制医药费用</a:t>
            </a:r>
            <a:endParaRPr lang="en-US" altLang="zh-CN" sz="2800" dirty="0"/>
          </a:p>
          <a:p>
            <a:pPr>
              <a:spcBef>
                <a:spcPts val="1800"/>
              </a:spcBef>
            </a:pPr>
            <a:r>
              <a:rPr lang="zh-CN" altLang="zh-CN" sz="2800" b="1" dirty="0">
                <a:solidFill>
                  <a:srgbClr val="FF0000"/>
                </a:solidFill>
              </a:rPr>
              <a:t>坚持功能定位</a:t>
            </a:r>
            <a:r>
              <a:rPr lang="zh-CN" altLang="en-US" sz="2800" b="1" dirty="0">
                <a:solidFill>
                  <a:srgbClr val="FF0000"/>
                </a:solidFill>
              </a:rPr>
              <a:t>：</a:t>
            </a:r>
            <a:r>
              <a:rPr lang="zh-CN" altLang="zh-CN" sz="2800" b="1" dirty="0">
                <a:solidFill>
                  <a:srgbClr val="FF0000"/>
                </a:solidFill>
              </a:rPr>
              <a:t> </a:t>
            </a:r>
            <a:r>
              <a:rPr lang="zh-CN" altLang="zh-CN" sz="2800" dirty="0"/>
              <a:t>“预防为主、防治结合、中西医并重”</a:t>
            </a:r>
            <a:endParaRPr lang="en-US" altLang="zh-CN" sz="2800" dirty="0"/>
          </a:p>
          <a:p>
            <a:pPr>
              <a:spcBef>
                <a:spcPts val="1800"/>
              </a:spcBef>
            </a:pPr>
            <a:r>
              <a:rPr lang="zh-CN" altLang="zh-CN" sz="2800" b="1" dirty="0">
                <a:solidFill>
                  <a:srgbClr val="FF0000"/>
                </a:solidFill>
              </a:rPr>
              <a:t>强化政府主导</a:t>
            </a:r>
            <a:r>
              <a:rPr lang="zh-CN" altLang="en-US" sz="2800" b="1" dirty="0">
                <a:solidFill>
                  <a:srgbClr val="FF0000"/>
                </a:solidFill>
              </a:rPr>
              <a:t>：</a:t>
            </a:r>
            <a:r>
              <a:rPr lang="zh-CN" altLang="en-US" sz="2800" dirty="0"/>
              <a:t>举办、投入、监管。</a:t>
            </a:r>
            <a:endParaRPr lang="en-US" altLang="zh-CN" sz="2800" dirty="0"/>
          </a:p>
          <a:p>
            <a:pPr>
              <a:spcBef>
                <a:spcPts val="1800"/>
              </a:spcBef>
            </a:pPr>
            <a:r>
              <a:rPr lang="zh-CN" altLang="en-US" sz="2800" b="1" dirty="0">
                <a:solidFill>
                  <a:srgbClr val="FF0000"/>
                </a:solidFill>
              </a:rPr>
              <a:t>鼓励社会参与：</a:t>
            </a:r>
            <a:r>
              <a:rPr lang="zh-CN" altLang="en-US" sz="2800" dirty="0"/>
              <a:t>以公立机构为主，发挥其他社会力量补充作用。</a:t>
            </a:r>
          </a:p>
        </p:txBody>
      </p:sp>
    </p:spTree>
    <p:extLst>
      <p:ext uri="{BB962C8B-B14F-4D97-AF65-F5344CB8AC3E}">
        <p14:creationId xmlns:p14="http://schemas.microsoft.com/office/powerpoint/2010/main" val="55907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内容占位符 2"/>
          <p:cNvSpPr>
            <a:spLocks noGrp="1"/>
          </p:cNvSpPr>
          <p:nvPr>
            <p:ph idx="1"/>
          </p:nvPr>
        </p:nvSpPr>
        <p:spPr>
          <a:xfrm>
            <a:off x="642910" y="1785926"/>
            <a:ext cx="8072494" cy="4513298"/>
          </a:xfrm>
        </p:spPr>
        <p:txBody>
          <a:bodyPr/>
          <a:lstStyle/>
          <a:p>
            <a:pPr>
              <a:spcBef>
                <a:spcPts val="1800"/>
              </a:spcBef>
              <a:defRPr/>
            </a:pPr>
            <a:r>
              <a:rPr lang="zh-CN" altLang="en-US" sz="2800" b="1" dirty="0">
                <a:solidFill>
                  <a:srgbClr val="FF0000"/>
                </a:solidFill>
              </a:rPr>
              <a:t>机构建设：</a:t>
            </a:r>
            <a:r>
              <a:rPr lang="zh-CN" altLang="en-US" sz="2800" dirty="0"/>
              <a:t>巩固网底，改善硬件条件，提档升级。</a:t>
            </a:r>
            <a:endParaRPr lang="zh-CN" altLang="zh-CN" sz="2800" dirty="0"/>
          </a:p>
          <a:p>
            <a:pPr>
              <a:spcBef>
                <a:spcPts val="1800"/>
              </a:spcBef>
              <a:defRPr/>
            </a:pPr>
            <a:r>
              <a:rPr lang="zh-CN" altLang="en-US" sz="2800" b="1" dirty="0">
                <a:solidFill>
                  <a:srgbClr val="FF0000"/>
                </a:solidFill>
              </a:rPr>
              <a:t>队伍建设：</a:t>
            </a:r>
            <a:r>
              <a:rPr lang="zh-CN" altLang="en-US" sz="2800" dirty="0"/>
              <a:t>加强基层人力供给，推动优质资源下沉，全科医生特岗计划，在岗人员培训，稳定乡村医生队伍。</a:t>
            </a:r>
            <a:endParaRPr lang="en-US" altLang="zh-CN" sz="2800" dirty="0"/>
          </a:p>
          <a:p>
            <a:pPr>
              <a:spcBef>
                <a:spcPts val="1800"/>
              </a:spcBef>
              <a:defRPr/>
            </a:pPr>
            <a:r>
              <a:rPr lang="zh-CN" altLang="en-US" sz="2800" b="1" dirty="0">
                <a:solidFill>
                  <a:srgbClr val="FF0000"/>
                </a:solidFill>
              </a:rPr>
              <a:t>加强信息化建设：</a:t>
            </a:r>
            <a:r>
              <a:rPr lang="zh-CN" altLang="zh-CN" sz="2800" dirty="0"/>
              <a:t>完善基层医疗卫生机构系统，远程服务，互联网</a:t>
            </a:r>
            <a:r>
              <a:rPr lang="en-US" altLang="zh-CN" sz="2800" dirty="0"/>
              <a:t>+</a:t>
            </a:r>
            <a:r>
              <a:rPr lang="zh-CN" altLang="en-US" sz="2800" dirty="0"/>
              <a:t>基层</a:t>
            </a:r>
            <a:r>
              <a:rPr lang="zh-CN" altLang="zh-CN" sz="2800" dirty="0"/>
              <a:t>医疗服务</a:t>
            </a:r>
          </a:p>
          <a:p>
            <a:pPr>
              <a:spcBef>
                <a:spcPts val="1800"/>
              </a:spcBef>
              <a:buNone/>
              <a:defRPr/>
            </a:pPr>
            <a:endParaRPr lang="zh-CN" altLang="en-US" sz="2800" dirty="0"/>
          </a:p>
        </p:txBody>
      </p:sp>
      <p:sp>
        <p:nvSpPr>
          <p:cNvPr id="5" name="标题 1"/>
          <p:cNvSpPr>
            <a:spLocks noGrp="1"/>
          </p:cNvSpPr>
          <p:nvPr>
            <p:ph type="title"/>
          </p:nvPr>
        </p:nvSpPr>
        <p:spPr>
          <a:xfrm>
            <a:off x="357158" y="428604"/>
            <a:ext cx="8229600" cy="1143000"/>
          </a:xfrm>
        </p:spPr>
        <p:txBody>
          <a:bodyPr/>
          <a:lstStyle/>
          <a:p>
            <a:r>
              <a:rPr lang="zh-CN" altLang="en-US" sz="4000" b="1" dirty="0"/>
              <a:t>（三）巩固完善服务体系</a:t>
            </a:r>
          </a:p>
        </p:txBody>
      </p:sp>
    </p:spTree>
    <p:extLst>
      <p:ext uri="{BB962C8B-B14F-4D97-AF65-F5344CB8AC3E}">
        <p14:creationId xmlns:p14="http://schemas.microsoft.com/office/powerpoint/2010/main" val="2096712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467544" y="2492896"/>
            <a:ext cx="8229600" cy="936104"/>
          </a:xfrm>
        </p:spPr>
        <p:style>
          <a:lnRef idx="1">
            <a:schemeClr val="accent2"/>
          </a:lnRef>
          <a:fillRef idx="3">
            <a:schemeClr val="accent2"/>
          </a:fillRef>
          <a:effectRef idx="2">
            <a:schemeClr val="accent2"/>
          </a:effectRef>
          <a:fontRef idx="minor">
            <a:schemeClr val="lt1"/>
          </a:fontRef>
        </p:style>
        <p:txBody>
          <a:bodyPr>
            <a:normAutofit/>
          </a:bodyPr>
          <a:lstStyle/>
          <a:p>
            <a:r>
              <a:rPr lang="zh-CN" altLang="en-US" sz="3600" dirty="0"/>
              <a:t>二、持续深化基层卫生综合改革</a:t>
            </a:r>
          </a:p>
        </p:txBody>
      </p:sp>
    </p:spTree>
    <p:extLst>
      <p:ext uri="{BB962C8B-B14F-4D97-AF65-F5344CB8AC3E}">
        <p14:creationId xmlns:p14="http://schemas.microsoft.com/office/powerpoint/2010/main" val="116044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285720" y="357166"/>
            <a:ext cx="8229600" cy="1143000"/>
          </a:xfrm>
        </p:spPr>
        <p:txBody>
          <a:bodyPr/>
          <a:lstStyle/>
          <a:p>
            <a:r>
              <a:rPr lang="zh-CN" altLang="en-US" sz="4000" b="1" dirty="0"/>
              <a:t>（一）完善补偿机制</a:t>
            </a:r>
          </a:p>
        </p:txBody>
      </p:sp>
      <p:sp>
        <p:nvSpPr>
          <p:cNvPr id="30723" name="内容占位符 2"/>
          <p:cNvSpPr>
            <a:spLocks noGrp="1"/>
          </p:cNvSpPr>
          <p:nvPr>
            <p:ph idx="1"/>
          </p:nvPr>
        </p:nvSpPr>
        <p:spPr>
          <a:xfrm>
            <a:off x="500034" y="1785926"/>
            <a:ext cx="8229600" cy="4525962"/>
          </a:xfrm>
        </p:spPr>
        <p:txBody>
          <a:bodyPr/>
          <a:lstStyle/>
          <a:p>
            <a:pPr>
              <a:spcBef>
                <a:spcPts val="1800"/>
              </a:spcBef>
            </a:pPr>
            <a:r>
              <a:rPr lang="zh-CN" altLang="zh-CN" sz="2800" b="1" dirty="0">
                <a:solidFill>
                  <a:srgbClr val="FF0000"/>
                </a:solidFill>
              </a:rPr>
              <a:t>落实财政补偿经费</a:t>
            </a:r>
            <a:r>
              <a:rPr lang="zh-CN" altLang="en-US" sz="2800" b="1" dirty="0">
                <a:solidFill>
                  <a:srgbClr val="FF0000"/>
                </a:solidFill>
              </a:rPr>
              <a:t>：</a:t>
            </a:r>
            <a:r>
              <a:rPr lang="zh-CN" altLang="en-US" sz="2800" dirty="0"/>
              <a:t>基础设施和公共卫生服务经费主渠道，人员经费与</a:t>
            </a:r>
            <a:r>
              <a:rPr lang="zh-CN" altLang="zh-CN" sz="2800" dirty="0"/>
              <a:t>运行补助。</a:t>
            </a:r>
            <a:endParaRPr lang="en-US" altLang="zh-CN" sz="2800" dirty="0"/>
          </a:p>
          <a:p>
            <a:pPr>
              <a:spcBef>
                <a:spcPts val="1800"/>
              </a:spcBef>
            </a:pPr>
            <a:r>
              <a:rPr lang="zh-CN" altLang="zh-CN" sz="2800" b="1" dirty="0">
                <a:solidFill>
                  <a:srgbClr val="FF0000"/>
                </a:solidFill>
              </a:rPr>
              <a:t>发挥医保基金的补偿作用</a:t>
            </a:r>
            <a:r>
              <a:rPr lang="zh-CN" altLang="en-US" sz="2800" b="1" dirty="0">
                <a:solidFill>
                  <a:srgbClr val="FF0000"/>
                </a:solidFill>
              </a:rPr>
              <a:t>：</a:t>
            </a:r>
            <a:r>
              <a:rPr lang="zh-CN" altLang="en-US" sz="2800" dirty="0"/>
              <a:t>医疗服务补偿主渠道，引导向基层倾斜，完善支付方式。</a:t>
            </a:r>
            <a:endParaRPr lang="en-US" altLang="zh-CN" sz="2800" dirty="0"/>
          </a:p>
          <a:p>
            <a:pPr>
              <a:spcBef>
                <a:spcPts val="1800"/>
              </a:spcBef>
            </a:pPr>
            <a:r>
              <a:rPr lang="zh-CN" altLang="en-US" sz="2800" b="1" dirty="0">
                <a:solidFill>
                  <a:srgbClr val="FF0000"/>
                </a:solidFill>
              </a:rPr>
              <a:t>调整</a:t>
            </a:r>
            <a:r>
              <a:rPr lang="zh-CN" altLang="zh-CN" sz="2800" b="1" dirty="0">
                <a:solidFill>
                  <a:srgbClr val="FF0000"/>
                </a:solidFill>
              </a:rPr>
              <a:t>技术劳务价格</a:t>
            </a:r>
            <a:r>
              <a:rPr lang="zh-CN" altLang="en-US" sz="2800" b="1" dirty="0">
                <a:solidFill>
                  <a:srgbClr val="FF0000"/>
                </a:solidFill>
              </a:rPr>
              <a:t>：</a:t>
            </a:r>
            <a:r>
              <a:rPr lang="zh-CN" altLang="en-US" sz="2800" dirty="0"/>
              <a:t>与公立医院改革同步调整医疗服务价格，完善特色服务价格政策</a:t>
            </a:r>
            <a:r>
              <a:rPr lang="zh-CN" altLang="zh-CN" sz="2800" dirty="0"/>
              <a:t>。</a:t>
            </a:r>
            <a:endParaRPr lang="zh-CN" altLang="en-US" sz="2800" dirty="0"/>
          </a:p>
          <a:p>
            <a:pPr>
              <a:spcBef>
                <a:spcPts val="1800"/>
              </a:spcBef>
            </a:pPr>
            <a:endParaRPr lang="zh-CN" altLang="en-US" sz="2800" dirty="0"/>
          </a:p>
          <a:p>
            <a:pPr>
              <a:spcBef>
                <a:spcPts val="1800"/>
              </a:spcBef>
            </a:pPr>
            <a:endParaRPr lang="zh-CN" altLang="zh-CN" sz="2800" dirty="0"/>
          </a:p>
          <a:p>
            <a:pPr>
              <a:spcBef>
                <a:spcPts val="1800"/>
              </a:spcBef>
            </a:pPr>
            <a:endParaRPr lang="zh-CN" altLang="zh-CN" sz="2800" dirty="0"/>
          </a:p>
          <a:p>
            <a:pPr>
              <a:spcBef>
                <a:spcPts val="1800"/>
              </a:spcBef>
            </a:pPr>
            <a:endParaRPr lang="zh-CN" altLang="en-US" sz="2800" dirty="0"/>
          </a:p>
        </p:txBody>
      </p:sp>
    </p:spTree>
    <p:extLst>
      <p:ext uri="{BB962C8B-B14F-4D97-AF65-F5344CB8AC3E}">
        <p14:creationId xmlns:p14="http://schemas.microsoft.com/office/powerpoint/2010/main" val="989124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214282" y="428604"/>
            <a:ext cx="8229600" cy="1143000"/>
          </a:xfrm>
        </p:spPr>
        <p:txBody>
          <a:bodyPr>
            <a:normAutofit/>
          </a:bodyPr>
          <a:lstStyle/>
          <a:p>
            <a:r>
              <a:rPr lang="zh-CN" altLang="en-US" sz="4000" b="1" dirty="0"/>
              <a:t>（二）巩固运行机制</a:t>
            </a:r>
          </a:p>
        </p:txBody>
      </p:sp>
      <p:sp>
        <p:nvSpPr>
          <p:cNvPr id="31747" name="内容占位符 2"/>
          <p:cNvSpPr>
            <a:spLocks noGrp="1"/>
          </p:cNvSpPr>
          <p:nvPr>
            <p:ph idx="1"/>
          </p:nvPr>
        </p:nvSpPr>
        <p:spPr>
          <a:xfrm>
            <a:off x="684213" y="1989138"/>
            <a:ext cx="7848600" cy="4525962"/>
          </a:xfrm>
        </p:spPr>
        <p:txBody>
          <a:bodyPr/>
          <a:lstStyle/>
          <a:p>
            <a:pPr>
              <a:spcBef>
                <a:spcPts val="1800"/>
              </a:spcBef>
            </a:pPr>
            <a:r>
              <a:rPr lang="zh-CN" altLang="zh-CN" sz="2800" b="1" dirty="0">
                <a:solidFill>
                  <a:srgbClr val="FF0000"/>
                </a:solidFill>
              </a:rPr>
              <a:t>完善人事制度。</a:t>
            </a:r>
            <a:r>
              <a:rPr lang="zh-CN" altLang="zh-CN" sz="2800" dirty="0"/>
              <a:t>创新编制管理</a:t>
            </a:r>
            <a:r>
              <a:rPr lang="zh-CN" altLang="en-US" sz="2800" dirty="0"/>
              <a:t>，</a:t>
            </a:r>
            <a:r>
              <a:rPr lang="zh-CN" altLang="zh-CN" sz="2800" dirty="0"/>
              <a:t>法人主体地位，用人自主权</a:t>
            </a:r>
            <a:r>
              <a:rPr lang="zh-CN" altLang="en-US" sz="2800" dirty="0"/>
              <a:t>，</a:t>
            </a:r>
            <a:r>
              <a:rPr lang="zh-CN" altLang="zh-CN" sz="2800" dirty="0"/>
              <a:t>聘用制度</a:t>
            </a:r>
            <a:r>
              <a:rPr lang="zh-CN" altLang="en-US" sz="2800" dirty="0"/>
              <a:t>，</a:t>
            </a:r>
            <a:r>
              <a:rPr lang="zh-CN" altLang="zh-CN" sz="2800" dirty="0"/>
              <a:t>岗位管理制度。</a:t>
            </a:r>
            <a:endParaRPr lang="en-US" altLang="zh-CN" sz="2800" dirty="0"/>
          </a:p>
          <a:p>
            <a:pPr>
              <a:spcBef>
                <a:spcPts val="1800"/>
              </a:spcBef>
            </a:pPr>
            <a:r>
              <a:rPr lang="zh-CN" altLang="zh-CN" sz="2800" b="1" dirty="0">
                <a:solidFill>
                  <a:srgbClr val="FF0000"/>
                </a:solidFill>
              </a:rPr>
              <a:t>完善</a:t>
            </a:r>
            <a:r>
              <a:rPr lang="zh-CN" altLang="en-US" sz="2800" b="1" dirty="0">
                <a:solidFill>
                  <a:srgbClr val="FF0000"/>
                </a:solidFill>
              </a:rPr>
              <a:t>分配制度：</a:t>
            </a:r>
            <a:r>
              <a:rPr lang="zh-CN" altLang="en-US" sz="2800" dirty="0"/>
              <a:t>收支结余用于分配，</a:t>
            </a:r>
            <a:r>
              <a:rPr lang="zh-CN" altLang="zh-CN" sz="2800" dirty="0"/>
              <a:t>绩效工资</a:t>
            </a:r>
            <a:r>
              <a:rPr lang="zh-CN" altLang="en-US" sz="2800" dirty="0"/>
              <a:t>，</a:t>
            </a:r>
            <a:r>
              <a:rPr lang="zh-CN" altLang="zh-CN" sz="2800" dirty="0"/>
              <a:t>考核制度。</a:t>
            </a:r>
            <a:endParaRPr lang="en-US" altLang="zh-CN" sz="2800" dirty="0"/>
          </a:p>
        </p:txBody>
      </p:sp>
      <p:sp>
        <p:nvSpPr>
          <p:cNvPr id="4" name="TextBox 3"/>
          <p:cNvSpPr txBox="1"/>
          <p:nvPr/>
        </p:nvSpPr>
        <p:spPr>
          <a:xfrm>
            <a:off x="3214678" y="4786322"/>
            <a:ext cx="5286412" cy="95410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sz="2800" dirty="0"/>
              <a:t>广东：一类事业单位财政供给，二类事业单位管理</a:t>
            </a:r>
          </a:p>
        </p:txBody>
      </p:sp>
    </p:spTree>
    <p:extLst>
      <p:ext uri="{BB962C8B-B14F-4D97-AF65-F5344CB8AC3E}">
        <p14:creationId xmlns:p14="http://schemas.microsoft.com/office/powerpoint/2010/main" val="31703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iu\AppData\Roaming\MasterPDFData\DocCache\Pdf2Img\人社部等关于完善基层医疗机构绩效政策保障家庭医生签约工作的通知\人社部等关于完善基层医疗机构绩效政策保障家庭医生签约工作的通知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7527" y="413500"/>
            <a:ext cx="3969408" cy="56077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图示 5"/>
          <p:cNvGraphicFramePr/>
          <p:nvPr>
            <p:extLst>
              <p:ext uri="{D42A27DB-BD31-4B8C-83A1-F6EECF244321}">
                <p14:modId xmlns:p14="http://schemas.microsoft.com/office/powerpoint/2010/main" val="3387781334"/>
              </p:ext>
            </p:extLst>
          </p:nvPr>
        </p:nvGraphicFramePr>
        <p:xfrm>
          <a:off x="493698" y="2348880"/>
          <a:ext cx="4541302" cy="31804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899592" y="827489"/>
            <a:ext cx="2492990" cy="646331"/>
          </a:xfrm>
          <a:prstGeom prst="rect">
            <a:avLst/>
          </a:prstGeom>
        </p:spPr>
        <p:txBody>
          <a:bodyPr wrap="none">
            <a:spAutoFit/>
          </a:bodyPr>
          <a:lstStyle/>
          <a:p>
            <a:pPr lvl="0"/>
            <a:r>
              <a:rPr lang="zh-CN" altLang="en-US" sz="3600" b="1" dirty="0">
                <a:solidFill>
                  <a:srgbClr val="FF0000"/>
                </a:solidFill>
              </a:rPr>
              <a:t>政策要点：</a:t>
            </a:r>
            <a:endParaRPr lang="en-US" altLang="zh-CN" sz="3600" b="1" dirty="0">
              <a:solidFill>
                <a:srgbClr val="FF0000"/>
              </a:solidFill>
            </a:endParaRPr>
          </a:p>
        </p:txBody>
      </p:sp>
    </p:spTree>
    <p:extLst>
      <p:ext uri="{BB962C8B-B14F-4D97-AF65-F5344CB8AC3E}">
        <p14:creationId xmlns:p14="http://schemas.microsoft.com/office/powerpoint/2010/main" val="1106448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467544" y="2492896"/>
            <a:ext cx="8229600" cy="936104"/>
          </a:xfrm>
        </p:spPr>
        <p:style>
          <a:lnRef idx="1">
            <a:schemeClr val="accent2"/>
          </a:lnRef>
          <a:fillRef idx="3">
            <a:schemeClr val="accent2"/>
          </a:fillRef>
          <a:effectRef idx="2">
            <a:schemeClr val="accent2"/>
          </a:effectRef>
          <a:fontRef idx="minor">
            <a:schemeClr val="lt1"/>
          </a:fontRef>
        </p:style>
        <p:txBody>
          <a:bodyPr>
            <a:normAutofit/>
          </a:bodyPr>
          <a:lstStyle/>
          <a:p>
            <a:r>
              <a:rPr lang="zh-CN" altLang="en-US" sz="3600" dirty="0"/>
              <a:t>三、努力提升三项服务能力</a:t>
            </a:r>
          </a:p>
        </p:txBody>
      </p:sp>
    </p:spTree>
    <p:extLst>
      <p:ext uri="{BB962C8B-B14F-4D97-AF65-F5344CB8AC3E}">
        <p14:creationId xmlns:p14="http://schemas.microsoft.com/office/powerpoint/2010/main" val="116044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p:cNvGraphicFramePr>
            <a:graphicFrameLocks noGrp="1"/>
          </p:cNvGraphicFramePr>
          <p:nvPr>
            <p:ph idx="1"/>
          </p:nvPr>
        </p:nvGraphicFramePr>
        <p:xfrm>
          <a:off x="714348" y="928670"/>
          <a:ext cx="7848872" cy="42813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pPr>
              <a:defRPr/>
            </a:pPr>
            <a:fld id="{F0E80B31-A3F4-4030-9D05-B777789430CF}" type="slidenum">
              <a:rPr lang="ja-JP" altLang="en-US" smtClean="0"/>
              <a:pPr>
                <a:defRPr/>
              </a:pPr>
              <a:t>18</a:t>
            </a:fld>
            <a:endParaRPr lang="en-US" altLang="ja-JP"/>
          </a:p>
        </p:txBody>
      </p:sp>
      <p:sp>
        <p:nvSpPr>
          <p:cNvPr id="6" name="矩形 5"/>
          <p:cNvSpPr/>
          <p:nvPr/>
        </p:nvSpPr>
        <p:spPr>
          <a:xfrm>
            <a:off x="1285852" y="5786454"/>
            <a:ext cx="6984776" cy="461665"/>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algn="ctr">
              <a:defRPr/>
            </a:pPr>
            <a:r>
              <a:rPr lang="zh-CN" altLang="zh-CN" sz="2400" b="1" dirty="0">
                <a:solidFill>
                  <a:schemeClr val="bg1"/>
                </a:solidFill>
              </a:rPr>
              <a:t>提升群众对基层医疗卫生机构的利用率和获得感</a:t>
            </a:r>
            <a:endParaRPr lang="zh-CN" altLang="en-US" sz="2400" b="1" dirty="0">
              <a:solidFill>
                <a:schemeClr val="bg1"/>
              </a:solidFill>
            </a:endParaRPr>
          </a:p>
        </p:txBody>
      </p:sp>
    </p:spTree>
    <p:extLst>
      <p:ext uri="{BB962C8B-B14F-4D97-AF65-F5344CB8AC3E}">
        <p14:creationId xmlns:p14="http://schemas.microsoft.com/office/powerpoint/2010/main" val="3567816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p:cNvSpPr>
            <a:spLocks noGrp="1"/>
          </p:cNvSpPr>
          <p:nvPr>
            <p:ph idx="1"/>
          </p:nvPr>
        </p:nvSpPr>
        <p:spPr>
          <a:xfrm>
            <a:off x="683568" y="1556792"/>
            <a:ext cx="7777162" cy="4525962"/>
          </a:xfrm>
        </p:spPr>
        <p:txBody>
          <a:bodyPr>
            <a:normAutofit lnSpcReduction="10000"/>
          </a:bodyPr>
          <a:lstStyle/>
          <a:p>
            <a:pPr marL="0" indent="0">
              <a:spcBef>
                <a:spcPts val="1800"/>
              </a:spcBef>
              <a:buFont typeface="Arial" charset="0"/>
              <a:buNone/>
              <a:defRPr/>
            </a:pPr>
            <a:r>
              <a:rPr lang="en-US" altLang="zh-CN" b="1" dirty="0">
                <a:solidFill>
                  <a:srgbClr val="FF0000"/>
                </a:solidFill>
              </a:rPr>
              <a:t>1.</a:t>
            </a:r>
            <a:r>
              <a:rPr lang="zh-CN" altLang="zh-CN" b="1" dirty="0">
                <a:solidFill>
                  <a:srgbClr val="FF0000"/>
                </a:solidFill>
              </a:rPr>
              <a:t>门诊医疗服务</a:t>
            </a:r>
            <a:endParaRPr lang="en-US" altLang="zh-CN" b="1" dirty="0">
              <a:solidFill>
                <a:srgbClr val="FF0000"/>
              </a:solidFill>
            </a:endParaRPr>
          </a:p>
          <a:p>
            <a:pPr>
              <a:spcBef>
                <a:spcPts val="1800"/>
              </a:spcBef>
              <a:defRPr/>
            </a:pPr>
            <a:r>
              <a:rPr lang="zh-CN" altLang="zh-CN" sz="2800" dirty="0"/>
              <a:t>常见病诊治</a:t>
            </a:r>
            <a:r>
              <a:rPr lang="zh-CN" altLang="en-US" sz="2800" dirty="0"/>
              <a:t>，</a:t>
            </a:r>
            <a:r>
              <a:rPr lang="zh-CN" altLang="zh-CN" sz="2800" dirty="0"/>
              <a:t>慢性病管理</a:t>
            </a:r>
            <a:r>
              <a:rPr lang="zh-CN" altLang="en-US" sz="2800" dirty="0"/>
              <a:t>，</a:t>
            </a:r>
            <a:r>
              <a:rPr lang="zh-CN" altLang="zh-CN" sz="2800" dirty="0"/>
              <a:t>全科</a:t>
            </a:r>
            <a:r>
              <a:rPr lang="zh-CN" altLang="en-US" sz="2800" dirty="0"/>
              <a:t>医疗，</a:t>
            </a:r>
            <a:r>
              <a:rPr lang="zh-CN" altLang="zh-CN" sz="2800" dirty="0"/>
              <a:t>特色专科</a:t>
            </a:r>
            <a:r>
              <a:rPr lang="zh-CN" altLang="en-US" sz="2800" dirty="0"/>
              <a:t>，</a:t>
            </a:r>
            <a:r>
              <a:rPr lang="zh-CN" altLang="zh-CN" sz="2800" dirty="0"/>
              <a:t>联合门诊</a:t>
            </a:r>
            <a:endParaRPr lang="en-US" altLang="zh-CN" sz="2800" dirty="0"/>
          </a:p>
          <a:p>
            <a:pPr marL="0" indent="0">
              <a:spcBef>
                <a:spcPts val="1800"/>
              </a:spcBef>
              <a:buFont typeface="Arial" charset="0"/>
              <a:buNone/>
              <a:defRPr/>
            </a:pPr>
            <a:r>
              <a:rPr lang="en-US" altLang="zh-CN" b="1" dirty="0">
                <a:solidFill>
                  <a:srgbClr val="FF0000"/>
                </a:solidFill>
              </a:rPr>
              <a:t>2. </a:t>
            </a:r>
            <a:r>
              <a:rPr lang="zh-CN" altLang="zh-CN" b="1" dirty="0">
                <a:solidFill>
                  <a:srgbClr val="FF0000"/>
                </a:solidFill>
              </a:rPr>
              <a:t>急诊急救</a:t>
            </a:r>
            <a:endParaRPr lang="en-US" altLang="zh-CN" b="1" dirty="0">
              <a:solidFill>
                <a:srgbClr val="FF0000"/>
              </a:solidFill>
            </a:endParaRPr>
          </a:p>
          <a:p>
            <a:pPr>
              <a:spcBef>
                <a:spcPts val="1800"/>
              </a:spcBef>
              <a:defRPr/>
            </a:pPr>
            <a:r>
              <a:rPr lang="zh-CN" altLang="zh-CN" sz="2800" dirty="0"/>
              <a:t>设施设备</a:t>
            </a:r>
            <a:r>
              <a:rPr lang="zh-CN" altLang="en-US" sz="2800" dirty="0"/>
              <a:t>，</a:t>
            </a:r>
            <a:r>
              <a:rPr lang="zh-CN" altLang="zh-CN" sz="2800" dirty="0"/>
              <a:t>急救技能</a:t>
            </a:r>
            <a:r>
              <a:rPr lang="zh-CN" altLang="en-US" sz="2800" dirty="0"/>
              <a:t>，</a:t>
            </a:r>
            <a:r>
              <a:rPr lang="zh-CN" altLang="zh-CN" sz="2800" dirty="0"/>
              <a:t>急症处置</a:t>
            </a:r>
          </a:p>
          <a:p>
            <a:pPr marL="0" indent="0">
              <a:spcBef>
                <a:spcPts val="1800"/>
              </a:spcBef>
              <a:buFont typeface="Arial" charset="0"/>
              <a:buNone/>
              <a:defRPr/>
            </a:pPr>
            <a:r>
              <a:rPr lang="en-US" altLang="zh-CN" b="1" dirty="0">
                <a:solidFill>
                  <a:srgbClr val="FF0000"/>
                </a:solidFill>
              </a:rPr>
              <a:t>3. </a:t>
            </a:r>
            <a:r>
              <a:rPr lang="zh-CN" altLang="zh-CN" b="1" dirty="0">
                <a:solidFill>
                  <a:srgbClr val="FF0000"/>
                </a:solidFill>
              </a:rPr>
              <a:t>住院服务</a:t>
            </a:r>
            <a:endParaRPr lang="en-US" altLang="zh-CN" b="1" dirty="0">
              <a:solidFill>
                <a:srgbClr val="FF0000"/>
              </a:solidFill>
            </a:endParaRPr>
          </a:p>
          <a:p>
            <a:pPr>
              <a:spcBef>
                <a:spcPts val="1800"/>
              </a:spcBef>
              <a:defRPr/>
            </a:pPr>
            <a:r>
              <a:rPr lang="zh-CN" altLang="zh-CN" sz="2600" dirty="0"/>
              <a:t>强化中心卫生院住院服务功能</a:t>
            </a:r>
            <a:r>
              <a:rPr lang="zh-CN" altLang="en-US" sz="2600" dirty="0"/>
              <a:t>，</a:t>
            </a:r>
            <a:r>
              <a:rPr lang="zh-CN" altLang="zh-CN" sz="2600" dirty="0"/>
              <a:t>提高病床使用率</a:t>
            </a:r>
            <a:r>
              <a:rPr lang="zh-CN" altLang="en-US" sz="2600" dirty="0"/>
              <a:t>，</a:t>
            </a:r>
            <a:r>
              <a:rPr lang="zh-CN" altLang="zh-CN" sz="2600" dirty="0"/>
              <a:t>康复服务、老年养护、临终关怀</a:t>
            </a:r>
          </a:p>
          <a:p>
            <a:pPr>
              <a:spcBef>
                <a:spcPts val="1800"/>
              </a:spcBef>
              <a:defRPr/>
            </a:pPr>
            <a:endParaRPr lang="zh-CN" altLang="zh-CN" sz="2600" dirty="0"/>
          </a:p>
        </p:txBody>
      </p:sp>
      <p:sp>
        <p:nvSpPr>
          <p:cNvPr id="4" name="灯片编号占位符 3"/>
          <p:cNvSpPr>
            <a:spLocks noGrp="1"/>
          </p:cNvSpPr>
          <p:nvPr>
            <p:ph type="sldNum" sz="quarter" idx="12"/>
          </p:nvPr>
        </p:nvSpPr>
        <p:spPr/>
        <p:txBody>
          <a:bodyPr/>
          <a:lstStyle/>
          <a:p>
            <a:pPr>
              <a:defRPr/>
            </a:pPr>
            <a:fld id="{43520BB2-BEB4-44AB-AE34-5A81B64D4A61}" type="slidenum">
              <a:rPr lang="ja-JP" altLang="en-US" smtClean="0"/>
              <a:pPr>
                <a:defRPr/>
              </a:pPr>
              <a:t>19</a:t>
            </a:fld>
            <a:endParaRPr lang="en-US" altLang="ja-JP"/>
          </a:p>
        </p:txBody>
      </p:sp>
      <p:sp>
        <p:nvSpPr>
          <p:cNvPr id="21508" name="标题 1"/>
          <p:cNvSpPr>
            <a:spLocks noGrp="1"/>
          </p:cNvSpPr>
          <p:nvPr>
            <p:ph type="title"/>
          </p:nvPr>
        </p:nvSpPr>
        <p:spPr>
          <a:xfrm>
            <a:off x="395288" y="260350"/>
            <a:ext cx="8229600" cy="1143000"/>
          </a:xfrm>
        </p:spPr>
        <p:txBody>
          <a:bodyPr>
            <a:normAutofit/>
          </a:bodyPr>
          <a:lstStyle/>
          <a:p>
            <a:r>
              <a:rPr lang="zh-CN" altLang="en-US" sz="4000" b="1" dirty="0"/>
              <a:t>（一）提升医疗服务能力</a:t>
            </a:r>
          </a:p>
        </p:txBody>
      </p:sp>
    </p:spTree>
    <p:extLst>
      <p:ext uri="{BB962C8B-B14F-4D97-AF65-F5344CB8AC3E}">
        <p14:creationId xmlns:p14="http://schemas.microsoft.com/office/powerpoint/2010/main" val="3936215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476672"/>
            <a:ext cx="8229600" cy="1143000"/>
          </a:xfrm>
        </p:spPr>
        <p:txBody>
          <a:bodyPr/>
          <a:lstStyle/>
          <a:p>
            <a:pPr algn="l"/>
            <a:r>
              <a:rPr lang="zh-CN" altLang="en-US" dirty="0"/>
              <a:t>报告内容：</a:t>
            </a:r>
          </a:p>
        </p:txBody>
      </p:sp>
      <p:sp>
        <p:nvSpPr>
          <p:cNvPr id="3" name="内容占位符 2"/>
          <p:cNvSpPr>
            <a:spLocks noGrp="1"/>
          </p:cNvSpPr>
          <p:nvPr>
            <p:ph idx="1"/>
          </p:nvPr>
        </p:nvSpPr>
        <p:spPr>
          <a:xfrm>
            <a:off x="1331640" y="1844824"/>
            <a:ext cx="7193668" cy="4525963"/>
          </a:xfrm>
        </p:spPr>
        <p:txBody>
          <a:bodyPr>
            <a:normAutofit/>
          </a:bodyPr>
          <a:lstStyle/>
          <a:p>
            <a:pPr marL="0" indent="0">
              <a:lnSpc>
                <a:spcPct val="150000"/>
              </a:lnSpc>
              <a:buNone/>
            </a:pPr>
            <a:r>
              <a:rPr lang="zh-CN" altLang="en-US" b="1" dirty="0"/>
              <a:t>一、将发展作为第一要务</a:t>
            </a:r>
            <a:endParaRPr lang="en-US" altLang="zh-CN" b="1" dirty="0"/>
          </a:p>
          <a:p>
            <a:pPr marL="0" indent="0">
              <a:lnSpc>
                <a:spcPct val="150000"/>
              </a:lnSpc>
              <a:buNone/>
            </a:pPr>
            <a:r>
              <a:rPr lang="zh-CN" altLang="en-US" b="1" dirty="0"/>
              <a:t>二、持续推进基层卫生综合改革</a:t>
            </a:r>
            <a:endParaRPr lang="en-US" altLang="zh-CN" b="1" dirty="0"/>
          </a:p>
          <a:p>
            <a:pPr marL="0" indent="0">
              <a:lnSpc>
                <a:spcPct val="150000"/>
              </a:lnSpc>
              <a:buNone/>
            </a:pPr>
            <a:r>
              <a:rPr lang="zh-CN" altLang="en-US" b="1" dirty="0"/>
              <a:t>三、努力提升基层服务能力</a:t>
            </a:r>
          </a:p>
        </p:txBody>
      </p:sp>
    </p:spTree>
    <p:extLst>
      <p:ext uri="{BB962C8B-B14F-4D97-AF65-F5344CB8AC3E}">
        <p14:creationId xmlns:p14="http://schemas.microsoft.com/office/powerpoint/2010/main" val="1981793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64704"/>
            <a:ext cx="7786687" cy="5432425"/>
          </a:xfrm>
        </p:spPr>
        <p:txBody>
          <a:bodyPr/>
          <a:lstStyle/>
          <a:p>
            <a:pPr marL="0" indent="0">
              <a:spcBef>
                <a:spcPts val="1800"/>
              </a:spcBef>
              <a:buFont typeface="Arial" charset="0"/>
              <a:buNone/>
              <a:defRPr/>
            </a:pPr>
            <a:r>
              <a:rPr lang="en-US" altLang="zh-CN" b="1" dirty="0">
                <a:solidFill>
                  <a:srgbClr val="FF0000"/>
                </a:solidFill>
              </a:rPr>
              <a:t>4. </a:t>
            </a:r>
            <a:r>
              <a:rPr lang="zh-CN" altLang="zh-CN" b="1" dirty="0">
                <a:solidFill>
                  <a:srgbClr val="FF0000"/>
                </a:solidFill>
              </a:rPr>
              <a:t>检验检查</a:t>
            </a:r>
            <a:endParaRPr lang="en-US" altLang="zh-CN" b="1" dirty="0">
              <a:solidFill>
                <a:srgbClr val="FF0000"/>
              </a:solidFill>
            </a:endParaRPr>
          </a:p>
          <a:p>
            <a:pPr>
              <a:spcBef>
                <a:spcPts val="1800"/>
              </a:spcBef>
              <a:defRPr/>
            </a:pPr>
            <a:r>
              <a:rPr lang="zh-CN" altLang="zh-CN" sz="2800" dirty="0"/>
              <a:t>提高设备配置标准</a:t>
            </a:r>
            <a:r>
              <a:rPr lang="zh-CN" altLang="en-US" sz="2800" dirty="0"/>
              <a:t>，</a:t>
            </a:r>
            <a:r>
              <a:rPr lang="zh-CN" altLang="zh-CN" sz="2800" dirty="0"/>
              <a:t>建立影像、心电、检验、消毒供应等区域中心</a:t>
            </a:r>
            <a:r>
              <a:rPr lang="zh-CN" altLang="en-US" sz="2800" dirty="0"/>
              <a:t>，</a:t>
            </a:r>
            <a:endParaRPr lang="en-US" altLang="zh-CN" sz="2800" dirty="0"/>
          </a:p>
          <a:p>
            <a:pPr marL="0" indent="0">
              <a:spcBef>
                <a:spcPts val="1800"/>
              </a:spcBef>
              <a:buNone/>
              <a:defRPr/>
            </a:pPr>
            <a:r>
              <a:rPr lang="en-US" altLang="zh-CN" b="1" dirty="0">
                <a:solidFill>
                  <a:srgbClr val="FF0000"/>
                </a:solidFill>
              </a:rPr>
              <a:t>5</a:t>
            </a:r>
            <a:r>
              <a:rPr lang="zh-CN" altLang="en-US" b="1" dirty="0">
                <a:solidFill>
                  <a:srgbClr val="FF0000"/>
                </a:solidFill>
              </a:rPr>
              <a:t>、</a:t>
            </a:r>
            <a:r>
              <a:rPr lang="zh-CN" altLang="zh-CN" b="1" dirty="0">
                <a:solidFill>
                  <a:srgbClr val="FF0000"/>
                </a:solidFill>
              </a:rPr>
              <a:t>药品服务</a:t>
            </a:r>
            <a:endParaRPr lang="en-US" altLang="zh-CN" b="1" dirty="0">
              <a:solidFill>
                <a:srgbClr val="FF0000"/>
              </a:solidFill>
            </a:endParaRPr>
          </a:p>
          <a:p>
            <a:pPr>
              <a:spcBef>
                <a:spcPts val="1800"/>
              </a:spcBef>
              <a:defRPr/>
            </a:pPr>
            <a:r>
              <a:rPr lang="zh-CN" altLang="zh-CN" sz="2800" dirty="0"/>
              <a:t>放宽药品使用目录，加强药事服务</a:t>
            </a:r>
          </a:p>
          <a:p>
            <a:pPr marL="0" indent="0">
              <a:spcBef>
                <a:spcPts val="1800"/>
              </a:spcBef>
              <a:buFont typeface="Arial" charset="0"/>
              <a:buNone/>
              <a:defRPr/>
            </a:pPr>
            <a:r>
              <a:rPr lang="en-US" altLang="zh-CN" b="1" dirty="0">
                <a:solidFill>
                  <a:srgbClr val="FF0000"/>
                </a:solidFill>
              </a:rPr>
              <a:t>6</a:t>
            </a:r>
            <a:r>
              <a:rPr lang="zh-CN" altLang="en-US" b="1" dirty="0">
                <a:solidFill>
                  <a:srgbClr val="FF0000"/>
                </a:solidFill>
              </a:rPr>
              <a:t>、</a:t>
            </a:r>
            <a:r>
              <a:rPr lang="zh-CN" altLang="zh-CN" b="1" dirty="0">
                <a:solidFill>
                  <a:srgbClr val="FF0000"/>
                </a:solidFill>
              </a:rPr>
              <a:t>中医药服务</a:t>
            </a:r>
            <a:endParaRPr lang="en-US" altLang="zh-CN" b="1" dirty="0">
              <a:solidFill>
                <a:srgbClr val="FF0000"/>
              </a:solidFill>
            </a:endParaRPr>
          </a:p>
          <a:p>
            <a:pPr>
              <a:spcBef>
                <a:spcPts val="1800"/>
              </a:spcBef>
              <a:defRPr/>
            </a:pPr>
            <a:r>
              <a:rPr lang="zh-CN" altLang="zh-CN" sz="2800" dirty="0"/>
              <a:t>中医科建设，独立设置中医诊疗区，中医综合诊疗服务能力，推广中医适宜技术</a:t>
            </a:r>
            <a:r>
              <a:rPr lang="zh-CN" altLang="en-US" sz="2800" dirty="0"/>
              <a:t>，</a:t>
            </a:r>
            <a:r>
              <a:rPr lang="zh-CN" altLang="zh-CN" sz="2800" dirty="0"/>
              <a:t>中医“治未病”服务</a:t>
            </a:r>
          </a:p>
        </p:txBody>
      </p:sp>
      <p:sp>
        <p:nvSpPr>
          <p:cNvPr id="4" name="灯片编号占位符 3"/>
          <p:cNvSpPr>
            <a:spLocks noGrp="1"/>
          </p:cNvSpPr>
          <p:nvPr>
            <p:ph type="sldNum" sz="quarter" idx="12"/>
          </p:nvPr>
        </p:nvSpPr>
        <p:spPr/>
        <p:txBody>
          <a:bodyPr/>
          <a:lstStyle/>
          <a:p>
            <a:pPr>
              <a:defRPr/>
            </a:pPr>
            <a:fld id="{7BB6F104-6C90-4F61-A743-7F6DE6978893}" type="slidenum">
              <a:rPr lang="ja-JP" altLang="en-US" smtClean="0"/>
              <a:pPr>
                <a:defRPr/>
              </a:pPr>
              <a:t>20</a:t>
            </a:fld>
            <a:endParaRPr lang="en-US" altLang="ja-JP"/>
          </a:p>
        </p:txBody>
      </p:sp>
    </p:spTree>
    <p:extLst>
      <p:ext uri="{BB962C8B-B14F-4D97-AF65-F5344CB8AC3E}">
        <p14:creationId xmlns:p14="http://schemas.microsoft.com/office/powerpoint/2010/main" val="704541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4213" y="1196975"/>
            <a:ext cx="7632700" cy="4348163"/>
          </a:xfrm>
        </p:spPr>
        <p:txBody>
          <a:bodyPr>
            <a:normAutofit/>
          </a:bodyPr>
          <a:lstStyle/>
          <a:p>
            <a:pPr marL="0" indent="0">
              <a:spcBef>
                <a:spcPts val="1800"/>
              </a:spcBef>
              <a:buFont typeface="Arial" charset="0"/>
              <a:buNone/>
              <a:defRPr/>
            </a:pPr>
            <a:r>
              <a:rPr lang="en-US" altLang="zh-CN" b="1" dirty="0">
                <a:solidFill>
                  <a:srgbClr val="FF0000"/>
                </a:solidFill>
              </a:rPr>
              <a:t>7.  </a:t>
            </a:r>
            <a:r>
              <a:rPr lang="zh-CN" altLang="zh-CN" b="1" dirty="0">
                <a:solidFill>
                  <a:srgbClr val="FF0000"/>
                </a:solidFill>
              </a:rPr>
              <a:t>保障医疗质量安全</a:t>
            </a:r>
            <a:endParaRPr lang="en-US" altLang="zh-CN" b="1" dirty="0">
              <a:solidFill>
                <a:srgbClr val="FF0000"/>
              </a:solidFill>
            </a:endParaRPr>
          </a:p>
          <a:p>
            <a:pPr>
              <a:spcBef>
                <a:spcPts val="1800"/>
              </a:spcBef>
              <a:defRPr/>
            </a:pPr>
            <a:r>
              <a:rPr lang="zh-CN" altLang="zh-CN" sz="2800" dirty="0"/>
              <a:t>依法执业，落实医疗质量安全核心制度</a:t>
            </a:r>
            <a:r>
              <a:rPr lang="zh-CN" altLang="en-US" sz="2800" dirty="0"/>
              <a:t>，</a:t>
            </a:r>
            <a:r>
              <a:rPr lang="zh-CN" altLang="zh-CN" sz="2800" dirty="0"/>
              <a:t>医疗质量控制，合理用药，院感管理</a:t>
            </a:r>
            <a:r>
              <a:rPr lang="zh-CN" altLang="en-US" sz="2800" dirty="0"/>
              <a:t>，</a:t>
            </a:r>
            <a:r>
              <a:rPr lang="zh-CN" altLang="zh-CN" sz="2800" dirty="0"/>
              <a:t>医疗废物处理</a:t>
            </a:r>
            <a:r>
              <a:rPr lang="zh-CN" altLang="en-US" sz="2800" dirty="0"/>
              <a:t>，</a:t>
            </a:r>
            <a:r>
              <a:rPr lang="zh-CN" altLang="zh-CN" sz="2800" dirty="0"/>
              <a:t>投诉管理制度，医疗纠纷防范</a:t>
            </a:r>
            <a:endParaRPr lang="zh-CN" altLang="zh-CN" dirty="0"/>
          </a:p>
          <a:p>
            <a:pPr marL="0" indent="0">
              <a:spcBef>
                <a:spcPts val="1800"/>
              </a:spcBef>
              <a:buFont typeface="Arial" charset="0"/>
              <a:buNone/>
              <a:defRPr/>
            </a:pPr>
            <a:endParaRPr lang="zh-CN" altLang="en-US" dirty="0"/>
          </a:p>
        </p:txBody>
      </p:sp>
      <p:sp>
        <p:nvSpPr>
          <p:cNvPr id="4" name="灯片编号占位符 3"/>
          <p:cNvSpPr>
            <a:spLocks noGrp="1"/>
          </p:cNvSpPr>
          <p:nvPr>
            <p:ph type="sldNum" sz="quarter" idx="12"/>
          </p:nvPr>
        </p:nvSpPr>
        <p:spPr/>
        <p:txBody>
          <a:bodyPr/>
          <a:lstStyle/>
          <a:p>
            <a:pPr>
              <a:defRPr/>
            </a:pPr>
            <a:fld id="{CF68859C-07E1-40BA-9D1B-EABB2E51F0F5}" type="slidenum">
              <a:rPr lang="ja-JP" altLang="en-US" smtClean="0"/>
              <a:pPr>
                <a:defRPr/>
              </a:pPr>
              <a:t>21</a:t>
            </a:fld>
            <a:endParaRPr lang="en-US" altLang="ja-JP"/>
          </a:p>
        </p:txBody>
      </p:sp>
    </p:spTree>
    <p:extLst>
      <p:ext uri="{BB962C8B-B14F-4D97-AF65-F5344CB8AC3E}">
        <p14:creationId xmlns:p14="http://schemas.microsoft.com/office/powerpoint/2010/main" val="2946473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251520" y="332656"/>
            <a:ext cx="8229600" cy="1143000"/>
          </a:xfrm>
        </p:spPr>
        <p:txBody>
          <a:bodyPr>
            <a:normAutofit/>
          </a:bodyPr>
          <a:lstStyle/>
          <a:p>
            <a:r>
              <a:rPr lang="en-US" altLang="zh-CN" sz="4000" b="1" dirty="0"/>
              <a:t>2018</a:t>
            </a:r>
            <a:r>
              <a:rPr lang="zh-CN" altLang="en-US" sz="4000" b="1" dirty="0"/>
              <a:t>年工作安排</a:t>
            </a:r>
          </a:p>
        </p:txBody>
      </p:sp>
      <p:graphicFrame>
        <p:nvGraphicFramePr>
          <p:cNvPr id="2" name="内容占位符 1"/>
          <p:cNvGraphicFramePr>
            <a:graphicFrameLocks noGrp="1"/>
          </p:cNvGraphicFramePr>
          <p:nvPr>
            <p:ph idx="1"/>
            <p:extLst>
              <p:ext uri="{D42A27DB-BD31-4B8C-83A1-F6EECF244321}">
                <p14:modId xmlns:p14="http://schemas.microsoft.com/office/powerpoint/2010/main" val="484910869"/>
              </p:ext>
            </p:extLst>
          </p:nvPr>
        </p:nvGraphicFramePr>
        <p:xfrm>
          <a:off x="899592" y="1625308"/>
          <a:ext cx="3960440" cy="4321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pPr>
              <a:defRPr/>
            </a:pPr>
            <a:fld id="{EA369877-A80A-4A3F-96C3-947A835C5002}" type="slidenum">
              <a:rPr lang="ja-JP" altLang="en-US" smtClean="0"/>
              <a:pPr>
                <a:defRPr/>
              </a:pPr>
              <a:t>22</a:t>
            </a:fld>
            <a:endParaRPr lang="en-US" altLang="ja-JP"/>
          </a:p>
        </p:txBody>
      </p:sp>
      <p:pic>
        <p:nvPicPr>
          <p:cNvPr id="1026" name="Picture 2"/>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2438"/>
          <a:stretch/>
        </p:blipFill>
        <p:spPr bwMode="auto">
          <a:xfrm>
            <a:off x="5454849" y="1556792"/>
            <a:ext cx="3106098" cy="4389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1589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24744"/>
            <a:ext cx="8229600" cy="4525963"/>
          </a:xfrm>
        </p:spPr>
        <p:txBody>
          <a:bodyPr/>
          <a:lstStyle/>
          <a:p>
            <a:pPr>
              <a:spcBef>
                <a:spcPts val="1200"/>
              </a:spcBef>
            </a:pPr>
            <a:r>
              <a:rPr lang="zh-CN" altLang="en-US" b="1" dirty="0">
                <a:solidFill>
                  <a:srgbClr val="FF0000"/>
                </a:solidFill>
              </a:rPr>
              <a:t>启动基层卫生服务能力培训项目</a:t>
            </a:r>
            <a:endParaRPr lang="en-US" altLang="zh-CN" b="1" dirty="0">
              <a:solidFill>
                <a:srgbClr val="FF0000"/>
              </a:solidFill>
            </a:endParaRPr>
          </a:p>
          <a:p>
            <a:pPr lvl="1">
              <a:spcBef>
                <a:spcPts val="1200"/>
              </a:spcBef>
            </a:pPr>
            <a:r>
              <a:rPr lang="zh-CN" altLang="en-US" sz="2400" b="1" dirty="0"/>
              <a:t>培训对象：</a:t>
            </a:r>
            <a:r>
              <a:rPr lang="zh-CN" altLang="en-US" sz="2400" dirty="0"/>
              <a:t>临床医生（含全科医生）、护士、乡村医生、管理人员</a:t>
            </a:r>
            <a:endParaRPr lang="en-US" altLang="zh-CN" sz="2400" dirty="0"/>
          </a:p>
          <a:p>
            <a:pPr lvl="1">
              <a:spcBef>
                <a:spcPts val="1200"/>
              </a:spcBef>
            </a:pPr>
            <a:r>
              <a:rPr lang="zh-CN" altLang="en-US" sz="2400" b="1" dirty="0"/>
              <a:t>六类项目：</a:t>
            </a:r>
            <a:r>
              <a:rPr lang="zh-CN" altLang="en-US" sz="2400" dirty="0"/>
              <a:t>临床骨干（</a:t>
            </a:r>
            <a:r>
              <a:rPr lang="en-US" altLang="zh-CN" sz="2400" dirty="0"/>
              <a:t>1-4</a:t>
            </a:r>
            <a:r>
              <a:rPr lang="zh-CN" altLang="en-US" sz="2400" dirty="0"/>
              <a:t>个月），全科骨干（</a:t>
            </a:r>
            <a:r>
              <a:rPr lang="en-US" altLang="zh-CN" sz="2400" dirty="0"/>
              <a:t>1</a:t>
            </a:r>
            <a:r>
              <a:rPr lang="zh-CN" altLang="en-US" sz="2400" dirty="0"/>
              <a:t>年），乡村医生骨干（</a:t>
            </a:r>
            <a:r>
              <a:rPr lang="en-US" altLang="zh-CN" sz="2400" dirty="0"/>
              <a:t>1</a:t>
            </a:r>
            <a:r>
              <a:rPr lang="zh-CN" altLang="en-US" sz="2400" dirty="0"/>
              <a:t>年），乡村医生专项培训（</a:t>
            </a:r>
            <a:r>
              <a:rPr lang="en-US" altLang="zh-CN" sz="2400" dirty="0"/>
              <a:t>7</a:t>
            </a:r>
            <a:r>
              <a:rPr lang="zh-CN" altLang="en-US" sz="2400" dirty="0"/>
              <a:t>天），护士（</a:t>
            </a:r>
            <a:r>
              <a:rPr lang="en-US" altLang="zh-CN" sz="2400" dirty="0"/>
              <a:t>5</a:t>
            </a:r>
            <a:r>
              <a:rPr lang="zh-CN" altLang="en-US" sz="2400" dirty="0"/>
              <a:t>天），管理人员（</a:t>
            </a:r>
            <a:r>
              <a:rPr lang="en-US" altLang="zh-CN" sz="2400" dirty="0"/>
              <a:t>5</a:t>
            </a:r>
            <a:r>
              <a:rPr lang="zh-CN" altLang="en-US" sz="2400" dirty="0"/>
              <a:t>天），约</a:t>
            </a:r>
            <a:r>
              <a:rPr lang="en-US" altLang="zh-CN" sz="2400" dirty="0"/>
              <a:t>25</a:t>
            </a:r>
            <a:r>
              <a:rPr lang="zh-CN" altLang="en-US" sz="2400" dirty="0"/>
              <a:t>万人。</a:t>
            </a:r>
            <a:endParaRPr lang="en-US" altLang="zh-CN" sz="2400" dirty="0"/>
          </a:p>
          <a:p>
            <a:pPr lvl="1">
              <a:spcBef>
                <a:spcPts val="1200"/>
              </a:spcBef>
            </a:pPr>
            <a:r>
              <a:rPr lang="zh-CN" altLang="en-US" sz="2400" b="1" dirty="0"/>
              <a:t>培训方式：</a:t>
            </a:r>
            <a:r>
              <a:rPr lang="zh-CN" altLang="en-US" sz="2400" dirty="0"/>
              <a:t>线上国家培训平台与线下培训结合</a:t>
            </a:r>
          </a:p>
          <a:p>
            <a:pPr lvl="1">
              <a:spcBef>
                <a:spcPts val="1200"/>
              </a:spcBef>
            </a:pPr>
            <a:r>
              <a:rPr lang="zh-CN" altLang="en-US" sz="2400" b="1" dirty="0"/>
              <a:t>经费：</a:t>
            </a:r>
            <a:r>
              <a:rPr lang="zh-CN" altLang="en-US" sz="2400" dirty="0"/>
              <a:t>中央财政</a:t>
            </a:r>
            <a:r>
              <a:rPr lang="en-US" altLang="zh-CN" sz="2400" dirty="0"/>
              <a:t>3.7</a:t>
            </a:r>
            <a:r>
              <a:rPr lang="zh-CN" altLang="en-US" sz="2400" dirty="0"/>
              <a:t>亿元</a:t>
            </a:r>
            <a:endParaRPr lang="en-US" altLang="zh-CN" sz="2400" dirty="0"/>
          </a:p>
          <a:p>
            <a:pPr>
              <a:spcBef>
                <a:spcPts val="1200"/>
              </a:spcBef>
            </a:pPr>
            <a:endParaRPr lang="zh-CN" altLang="en-US" dirty="0"/>
          </a:p>
        </p:txBody>
      </p:sp>
    </p:spTree>
    <p:extLst>
      <p:ext uri="{BB962C8B-B14F-4D97-AF65-F5344CB8AC3E}">
        <p14:creationId xmlns:p14="http://schemas.microsoft.com/office/powerpoint/2010/main" val="1207237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29600" cy="4525963"/>
          </a:xfrm>
        </p:spPr>
        <p:txBody>
          <a:bodyPr/>
          <a:lstStyle/>
          <a:p>
            <a:pPr>
              <a:spcBef>
                <a:spcPts val="1200"/>
              </a:spcBef>
            </a:pPr>
            <a:r>
              <a:rPr lang="zh-CN" altLang="en-US" sz="2800" b="1" dirty="0">
                <a:solidFill>
                  <a:srgbClr val="FF0000"/>
                </a:solidFill>
              </a:rPr>
              <a:t>编制基层医疗卫生机构常见疾病诊疗指南</a:t>
            </a:r>
            <a:endParaRPr lang="en-US" altLang="zh-CN" sz="2800" b="1" dirty="0">
              <a:solidFill>
                <a:srgbClr val="FF0000"/>
              </a:solidFill>
            </a:endParaRPr>
          </a:p>
          <a:p>
            <a:pPr lvl="1">
              <a:spcBef>
                <a:spcPts val="1200"/>
              </a:spcBef>
            </a:pPr>
            <a:r>
              <a:rPr lang="zh-CN" altLang="en-US" sz="2400" dirty="0"/>
              <a:t>依托中华医学会专委会编制</a:t>
            </a:r>
            <a:endParaRPr lang="en-US" altLang="zh-CN" sz="2400" dirty="0"/>
          </a:p>
          <a:p>
            <a:pPr lvl="1">
              <a:spcBef>
                <a:spcPts val="1200"/>
              </a:spcBef>
            </a:pPr>
            <a:r>
              <a:rPr lang="zh-CN" altLang="en-US" sz="2400" dirty="0"/>
              <a:t>专全结合，防治结合</a:t>
            </a:r>
            <a:endParaRPr lang="en-US" altLang="zh-CN" sz="2400" dirty="0"/>
          </a:p>
          <a:p>
            <a:pPr lvl="1">
              <a:spcBef>
                <a:spcPts val="1200"/>
              </a:spcBef>
            </a:pPr>
            <a:r>
              <a:rPr lang="zh-CN" altLang="en-US" sz="2400" dirty="0"/>
              <a:t>科学性、同质性、实用性、适宜性</a:t>
            </a:r>
            <a:endParaRPr lang="en-US" altLang="zh-CN" sz="2400" dirty="0"/>
          </a:p>
          <a:p>
            <a:pPr lvl="1">
              <a:spcBef>
                <a:spcPts val="1200"/>
              </a:spcBef>
            </a:pPr>
            <a:r>
              <a:rPr lang="zh-CN" altLang="en-US" sz="2400" dirty="0"/>
              <a:t>已启动的专业：心血管系统（</a:t>
            </a:r>
            <a:r>
              <a:rPr lang="en-US" altLang="zh-CN" sz="2400" dirty="0"/>
              <a:t>7</a:t>
            </a:r>
            <a:r>
              <a:rPr lang="zh-CN" altLang="en-US" sz="2400" dirty="0"/>
              <a:t>种疾病），神经系统（</a:t>
            </a:r>
            <a:r>
              <a:rPr lang="en-US" altLang="zh-CN" sz="2400" dirty="0"/>
              <a:t>15</a:t>
            </a:r>
            <a:r>
              <a:rPr lang="zh-CN" altLang="en-US" sz="2400" dirty="0"/>
              <a:t>种疾病），内分泌系统（</a:t>
            </a:r>
            <a:r>
              <a:rPr lang="en-US" altLang="zh-CN" sz="2400" dirty="0"/>
              <a:t>8</a:t>
            </a:r>
            <a:r>
              <a:rPr lang="zh-CN" altLang="en-US" sz="2400" dirty="0"/>
              <a:t>种疾病），呼吸系统（</a:t>
            </a:r>
            <a:r>
              <a:rPr lang="en-US" altLang="zh-CN" sz="2400" dirty="0"/>
              <a:t>8</a:t>
            </a:r>
            <a:r>
              <a:rPr lang="zh-CN" altLang="en-US" sz="2400" dirty="0"/>
              <a:t>种疾病），消化系统（</a:t>
            </a:r>
            <a:r>
              <a:rPr lang="en-US" altLang="zh-CN" sz="2400" dirty="0"/>
              <a:t>10</a:t>
            </a:r>
            <a:r>
              <a:rPr lang="zh-CN" altLang="en-US" sz="2400" dirty="0"/>
              <a:t>种疾病），其他系统</a:t>
            </a:r>
            <a:endParaRPr lang="en-US" altLang="zh-CN" sz="2400" dirty="0"/>
          </a:p>
          <a:p>
            <a:pPr>
              <a:spcBef>
                <a:spcPts val="1200"/>
              </a:spcBef>
            </a:pPr>
            <a:endParaRPr lang="zh-CN" altLang="en-US" dirty="0"/>
          </a:p>
        </p:txBody>
      </p:sp>
    </p:spTree>
    <p:extLst>
      <p:ext uri="{BB962C8B-B14F-4D97-AF65-F5344CB8AC3E}">
        <p14:creationId xmlns:p14="http://schemas.microsoft.com/office/powerpoint/2010/main" val="1270780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69776"/>
            <a:ext cx="8229600" cy="1143000"/>
          </a:xfrm>
        </p:spPr>
        <p:txBody>
          <a:bodyPr>
            <a:normAutofit/>
          </a:bodyPr>
          <a:lstStyle/>
          <a:p>
            <a:r>
              <a:rPr lang="zh-CN" altLang="en-US" sz="3600" b="1" dirty="0"/>
              <a:t>（二）</a:t>
            </a:r>
            <a:r>
              <a:rPr lang="en-US" altLang="zh-CN" sz="3600" b="1" dirty="0"/>
              <a:t> </a:t>
            </a:r>
            <a:r>
              <a:rPr lang="zh-CN" altLang="en-US" sz="3600" b="1" dirty="0"/>
              <a:t>提高公共卫生服务成效</a:t>
            </a:r>
          </a:p>
        </p:txBody>
      </p:sp>
      <p:graphicFrame>
        <p:nvGraphicFramePr>
          <p:cNvPr id="7" name="内容占位符 4"/>
          <p:cNvGraphicFramePr>
            <a:graphicFrameLocks noGrp="1"/>
          </p:cNvGraphicFramePr>
          <p:nvPr>
            <p:ph idx="1"/>
            <p:extLst>
              <p:ext uri="{D42A27DB-BD31-4B8C-83A1-F6EECF244321}">
                <p14:modId xmlns:p14="http://schemas.microsoft.com/office/powerpoint/2010/main" val="797763742"/>
              </p:ext>
            </p:extLst>
          </p:nvPr>
        </p:nvGraphicFramePr>
        <p:xfrm>
          <a:off x="1212731" y="2060848"/>
          <a:ext cx="6901358" cy="3672408"/>
        </p:xfrm>
        <a:graphic>
          <a:graphicData uri="http://schemas.openxmlformats.org/drawingml/2006/chart">
            <c:chart xmlns:c="http://schemas.openxmlformats.org/drawingml/2006/chart" xmlns:r="http://schemas.openxmlformats.org/officeDocument/2006/relationships" r:id="rId2"/>
          </a:graphicData>
        </a:graphic>
      </p:graphicFrame>
      <p:sp>
        <p:nvSpPr>
          <p:cNvPr id="8" name="矩形 7"/>
          <p:cNvSpPr/>
          <p:nvPr/>
        </p:nvSpPr>
        <p:spPr>
          <a:xfrm>
            <a:off x="1142599" y="1645218"/>
            <a:ext cx="2560037" cy="369332"/>
          </a:xfrm>
          <a:prstGeom prst="rect">
            <a:avLst/>
          </a:prstGeom>
        </p:spPr>
        <p:txBody>
          <a:bodyPr wrap="square">
            <a:spAutoFit/>
          </a:bodyPr>
          <a:lstStyle/>
          <a:p>
            <a:r>
              <a:rPr lang="zh-CN" altLang="en-US" dirty="0">
                <a:solidFill>
                  <a:prstClr val="black"/>
                </a:solidFill>
                <a:latin typeface="Calibri"/>
                <a:ea typeface="宋体"/>
                <a:cs typeface="+mj-cs"/>
              </a:rPr>
              <a:t>（元</a:t>
            </a:r>
            <a:r>
              <a:rPr lang="en-US" altLang="zh-CN" dirty="0">
                <a:solidFill>
                  <a:prstClr val="black"/>
                </a:solidFill>
                <a:latin typeface="Calibri"/>
                <a:ea typeface="宋体"/>
                <a:cs typeface="+mj-cs"/>
              </a:rPr>
              <a:t>/</a:t>
            </a:r>
            <a:r>
              <a:rPr lang="zh-CN" altLang="en-US" dirty="0">
                <a:solidFill>
                  <a:prstClr val="black"/>
                </a:solidFill>
                <a:latin typeface="Calibri"/>
                <a:ea typeface="宋体"/>
                <a:cs typeface="+mj-cs"/>
              </a:rPr>
              <a:t>人</a:t>
            </a:r>
            <a:r>
              <a:rPr lang="en-US" altLang="zh-CN" dirty="0">
                <a:solidFill>
                  <a:prstClr val="black"/>
                </a:solidFill>
                <a:latin typeface="Calibri"/>
                <a:ea typeface="宋体"/>
                <a:cs typeface="+mj-cs"/>
              </a:rPr>
              <a:t>/</a:t>
            </a:r>
            <a:r>
              <a:rPr lang="zh-CN" altLang="en-US" dirty="0">
                <a:solidFill>
                  <a:prstClr val="black"/>
                </a:solidFill>
                <a:latin typeface="Calibri"/>
                <a:ea typeface="宋体"/>
                <a:cs typeface="+mj-cs"/>
              </a:rPr>
              <a:t>年）</a:t>
            </a:r>
            <a:endParaRPr lang="zh-CN" altLang="en-US" sz="1400" dirty="0"/>
          </a:p>
        </p:txBody>
      </p:sp>
      <p:sp>
        <p:nvSpPr>
          <p:cNvPr id="9" name="标题 1"/>
          <p:cNvSpPr txBox="1">
            <a:spLocks/>
          </p:cNvSpPr>
          <p:nvPr/>
        </p:nvSpPr>
        <p:spPr>
          <a:xfrm rot="10800000" flipV="1">
            <a:off x="2605301" y="5877272"/>
            <a:ext cx="4042792" cy="499194"/>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600" b="1" dirty="0"/>
              <a:t>人均基本公共卫生服务标准</a:t>
            </a:r>
            <a:endParaRPr lang="zh-CN" altLang="en-US" sz="2400" b="1" dirty="0"/>
          </a:p>
        </p:txBody>
      </p:sp>
    </p:spTree>
    <p:extLst>
      <p:ext uri="{BB962C8B-B14F-4D97-AF65-F5344CB8AC3E}">
        <p14:creationId xmlns:p14="http://schemas.microsoft.com/office/powerpoint/2010/main" val="2097048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3568" y="116632"/>
            <a:ext cx="8229600" cy="1143000"/>
          </a:xfrm>
        </p:spPr>
        <p:txBody>
          <a:bodyPr>
            <a:normAutofit/>
          </a:bodyPr>
          <a:lstStyle/>
          <a:p>
            <a:r>
              <a:rPr lang="zh-CN" altLang="en-US" sz="3200" b="1" dirty="0"/>
              <a:t>国家基本公共卫生服务项目内容（</a:t>
            </a:r>
            <a:r>
              <a:rPr lang="en-US" altLang="zh-CN" sz="3200" b="1" dirty="0"/>
              <a:t>2017</a:t>
            </a:r>
            <a:r>
              <a:rPr lang="zh-CN" altLang="en-US" sz="3200" b="1" dirty="0"/>
              <a:t>）</a:t>
            </a:r>
          </a:p>
        </p:txBody>
      </p:sp>
      <p:sp>
        <p:nvSpPr>
          <p:cNvPr id="3" name="内容占位符 2"/>
          <p:cNvSpPr>
            <a:spLocks noGrp="1"/>
          </p:cNvSpPr>
          <p:nvPr>
            <p:ph sz="half" idx="1"/>
          </p:nvPr>
        </p:nvSpPr>
        <p:spPr>
          <a:xfrm>
            <a:off x="681041" y="1502674"/>
            <a:ext cx="3387770" cy="1508105"/>
          </a:xfrm>
        </p:spPr>
        <p:style>
          <a:lnRef idx="0">
            <a:schemeClr val="accent5"/>
          </a:lnRef>
          <a:fillRef idx="3">
            <a:schemeClr val="accent5"/>
          </a:fillRef>
          <a:effectRef idx="3">
            <a:schemeClr val="accent5"/>
          </a:effectRef>
          <a:fontRef idx="minor">
            <a:schemeClr val="lt1"/>
          </a:fontRef>
        </p:style>
        <p:txBody>
          <a:bodyPr>
            <a:noAutofit/>
          </a:bodyPr>
          <a:lstStyle/>
          <a:p>
            <a:pPr marL="0" indent="0">
              <a:lnSpc>
                <a:spcPct val="150000"/>
              </a:lnSpc>
              <a:spcBef>
                <a:spcPts val="0"/>
              </a:spcBef>
              <a:buNone/>
            </a:pPr>
            <a:r>
              <a:rPr lang="en-US" altLang="zh-CN" sz="2000" b="1" dirty="0">
                <a:latin typeface="+mj-ea"/>
                <a:ea typeface="+mj-ea"/>
              </a:rPr>
              <a:t>1.</a:t>
            </a:r>
            <a:r>
              <a:rPr lang="zh-CN" altLang="en-US" sz="2000" b="1" dirty="0">
                <a:latin typeface="+mj-ea"/>
                <a:ea typeface="+mj-ea"/>
              </a:rPr>
              <a:t>居民健康档案管理</a:t>
            </a:r>
            <a:endParaRPr lang="en-US" altLang="zh-CN" sz="2000" b="1" dirty="0">
              <a:latin typeface="+mj-ea"/>
              <a:ea typeface="+mj-ea"/>
            </a:endParaRPr>
          </a:p>
          <a:p>
            <a:pPr marL="0" indent="0">
              <a:lnSpc>
                <a:spcPct val="150000"/>
              </a:lnSpc>
              <a:spcBef>
                <a:spcPts val="0"/>
              </a:spcBef>
              <a:buNone/>
            </a:pPr>
            <a:r>
              <a:rPr lang="en-US" altLang="zh-CN" sz="2000" b="1" dirty="0">
                <a:latin typeface="+mj-ea"/>
                <a:ea typeface="+mj-ea"/>
              </a:rPr>
              <a:t>2.</a:t>
            </a:r>
            <a:r>
              <a:rPr lang="zh-CN" altLang="en-US" sz="2000" b="1" dirty="0">
                <a:latin typeface="+mj-ea"/>
                <a:ea typeface="+mj-ea"/>
              </a:rPr>
              <a:t>健康教育</a:t>
            </a:r>
            <a:endParaRPr lang="en-US" altLang="zh-CN" sz="2000" b="1" dirty="0">
              <a:latin typeface="+mj-ea"/>
              <a:ea typeface="+mj-ea"/>
            </a:endParaRPr>
          </a:p>
          <a:p>
            <a:pPr marL="0" indent="0">
              <a:lnSpc>
                <a:spcPct val="150000"/>
              </a:lnSpc>
              <a:spcBef>
                <a:spcPts val="0"/>
              </a:spcBef>
              <a:buNone/>
            </a:pPr>
            <a:r>
              <a:rPr lang="en-US" altLang="zh-CN" sz="2000" b="1" dirty="0">
                <a:latin typeface="+mj-ea"/>
                <a:ea typeface="+mj-ea"/>
              </a:rPr>
              <a:t>3.</a:t>
            </a:r>
            <a:r>
              <a:rPr lang="zh-CN" altLang="en-US" sz="2000" b="1" dirty="0">
                <a:latin typeface="+mj-ea"/>
                <a:ea typeface="+mj-ea"/>
              </a:rPr>
              <a:t>预防接种</a:t>
            </a:r>
            <a:endParaRPr lang="en-US" altLang="zh-CN" sz="2000" b="1" dirty="0">
              <a:latin typeface="+mj-ea"/>
              <a:ea typeface="+mj-ea"/>
            </a:endParaRPr>
          </a:p>
        </p:txBody>
      </p:sp>
      <p:sp>
        <p:nvSpPr>
          <p:cNvPr id="5" name="内容占位符 4"/>
          <p:cNvSpPr>
            <a:spLocks noGrp="1"/>
          </p:cNvSpPr>
          <p:nvPr>
            <p:ph sz="half" idx="2"/>
          </p:nvPr>
        </p:nvSpPr>
        <p:spPr>
          <a:xfrm>
            <a:off x="4598275" y="3159552"/>
            <a:ext cx="3919205" cy="2016223"/>
          </a:xfrm>
        </p:spPr>
        <p:style>
          <a:lnRef idx="0">
            <a:schemeClr val="accent1"/>
          </a:lnRef>
          <a:fillRef idx="3">
            <a:schemeClr val="accent1"/>
          </a:fillRef>
          <a:effectRef idx="3">
            <a:schemeClr val="accent1"/>
          </a:effectRef>
          <a:fontRef idx="minor">
            <a:schemeClr val="lt1"/>
          </a:fontRef>
        </p:style>
        <p:txBody>
          <a:bodyPr>
            <a:normAutofit/>
          </a:bodyPr>
          <a:lstStyle/>
          <a:p>
            <a:pPr marL="0" indent="0">
              <a:lnSpc>
                <a:spcPct val="160000"/>
              </a:lnSpc>
              <a:spcBef>
                <a:spcPts val="0"/>
              </a:spcBef>
              <a:buNone/>
            </a:pPr>
            <a:r>
              <a:rPr lang="en-US" altLang="zh-CN" sz="2000" b="1" dirty="0">
                <a:latin typeface="+mj-ea"/>
                <a:ea typeface="+mj-ea"/>
              </a:rPr>
              <a:t>10.</a:t>
            </a:r>
            <a:r>
              <a:rPr lang="zh-CN" altLang="en-US" sz="2000" b="1" dirty="0">
                <a:latin typeface="+mj-ea"/>
                <a:ea typeface="+mj-ea"/>
              </a:rPr>
              <a:t>中医药健康管理</a:t>
            </a:r>
            <a:endParaRPr lang="en-US" altLang="zh-CN" sz="2000" b="1" dirty="0">
              <a:latin typeface="+mj-ea"/>
              <a:ea typeface="+mj-ea"/>
            </a:endParaRPr>
          </a:p>
          <a:p>
            <a:pPr marL="0" indent="0">
              <a:lnSpc>
                <a:spcPct val="160000"/>
              </a:lnSpc>
              <a:spcBef>
                <a:spcPts val="0"/>
              </a:spcBef>
              <a:buNone/>
            </a:pPr>
            <a:r>
              <a:rPr lang="en-US" altLang="zh-CN" sz="2000" b="1" dirty="0">
                <a:latin typeface="+mj-ea"/>
                <a:ea typeface="+mj-ea"/>
              </a:rPr>
              <a:t>11.</a:t>
            </a:r>
            <a:r>
              <a:rPr lang="zh-CN" altLang="en-US" sz="2000" b="1" dirty="0">
                <a:latin typeface="+mj-ea"/>
                <a:ea typeface="+mj-ea"/>
              </a:rPr>
              <a:t>传染病及突发公共卫生事件报告和处理</a:t>
            </a:r>
            <a:endParaRPr lang="en-US" altLang="zh-CN" sz="2000" b="1" dirty="0">
              <a:latin typeface="+mj-ea"/>
              <a:ea typeface="+mj-ea"/>
            </a:endParaRPr>
          </a:p>
          <a:p>
            <a:pPr marL="0" indent="0">
              <a:lnSpc>
                <a:spcPct val="160000"/>
              </a:lnSpc>
              <a:spcBef>
                <a:spcPts val="0"/>
              </a:spcBef>
              <a:buNone/>
            </a:pPr>
            <a:r>
              <a:rPr lang="en-US" altLang="zh-CN" sz="2000" b="1" dirty="0">
                <a:latin typeface="+mj-ea"/>
                <a:ea typeface="+mj-ea"/>
              </a:rPr>
              <a:t>12.</a:t>
            </a:r>
            <a:r>
              <a:rPr lang="zh-CN" altLang="en-US" sz="2000" b="1" dirty="0">
                <a:latin typeface="+mj-ea"/>
                <a:ea typeface="+mj-ea"/>
              </a:rPr>
              <a:t>卫生计生监督协管</a:t>
            </a:r>
          </a:p>
        </p:txBody>
      </p:sp>
      <p:sp>
        <p:nvSpPr>
          <p:cNvPr id="2" name="矩形 1"/>
          <p:cNvSpPr/>
          <p:nvPr/>
        </p:nvSpPr>
        <p:spPr>
          <a:xfrm>
            <a:off x="683568" y="3419494"/>
            <a:ext cx="3385243" cy="147732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0" indent="0">
              <a:lnSpc>
                <a:spcPct val="150000"/>
              </a:lnSpc>
              <a:spcBef>
                <a:spcPts val="0"/>
              </a:spcBef>
              <a:buNone/>
            </a:pPr>
            <a:r>
              <a:rPr lang="en-US" altLang="zh-CN" sz="2000" b="1" dirty="0">
                <a:latin typeface="+mj-ea"/>
              </a:rPr>
              <a:t>4.0-6</a:t>
            </a:r>
            <a:r>
              <a:rPr lang="zh-CN" altLang="en-US" sz="2000" b="1" dirty="0">
                <a:latin typeface="+mj-ea"/>
              </a:rPr>
              <a:t>岁儿童健康管理</a:t>
            </a:r>
            <a:endParaRPr lang="en-US" altLang="zh-CN" sz="2000" b="1" dirty="0">
              <a:latin typeface="+mj-ea"/>
            </a:endParaRPr>
          </a:p>
          <a:p>
            <a:pPr marL="0" indent="0">
              <a:lnSpc>
                <a:spcPct val="150000"/>
              </a:lnSpc>
              <a:spcBef>
                <a:spcPts val="0"/>
              </a:spcBef>
              <a:buNone/>
            </a:pPr>
            <a:r>
              <a:rPr lang="en-US" altLang="zh-CN" sz="2000" b="1" dirty="0">
                <a:latin typeface="+mj-ea"/>
              </a:rPr>
              <a:t>5.</a:t>
            </a:r>
            <a:r>
              <a:rPr lang="zh-CN" altLang="en-US" sz="2000" b="1" dirty="0">
                <a:latin typeface="+mj-ea"/>
              </a:rPr>
              <a:t>孕产妇健康管理</a:t>
            </a:r>
            <a:endParaRPr lang="en-US" altLang="zh-CN" sz="2000" b="1" dirty="0">
              <a:latin typeface="+mj-ea"/>
            </a:endParaRPr>
          </a:p>
          <a:p>
            <a:pPr marL="0" indent="0">
              <a:lnSpc>
                <a:spcPct val="150000"/>
              </a:lnSpc>
              <a:spcBef>
                <a:spcPts val="0"/>
              </a:spcBef>
              <a:buNone/>
            </a:pPr>
            <a:r>
              <a:rPr lang="en-US" altLang="zh-CN" sz="2000" b="1" dirty="0">
                <a:latin typeface="+mj-ea"/>
              </a:rPr>
              <a:t>6.</a:t>
            </a:r>
            <a:r>
              <a:rPr lang="zh-CN" altLang="en-US" sz="2000" b="1" dirty="0">
                <a:latin typeface="+mj-ea"/>
              </a:rPr>
              <a:t>老年人健康管理</a:t>
            </a:r>
            <a:endParaRPr lang="en-US" altLang="zh-CN" sz="2000" b="1" dirty="0">
              <a:latin typeface="+mj-ea"/>
            </a:endParaRPr>
          </a:p>
        </p:txBody>
      </p:sp>
      <p:sp>
        <p:nvSpPr>
          <p:cNvPr id="6" name="矩形 5"/>
          <p:cNvSpPr/>
          <p:nvPr/>
        </p:nvSpPr>
        <p:spPr>
          <a:xfrm>
            <a:off x="4568129" y="1484784"/>
            <a:ext cx="3979499" cy="150810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marL="0" indent="0">
              <a:lnSpc>
                <a:spcPct val="150000"/>
              </a:lnSpc>
              <a:spcBef>
                <a:spcPts val="0"/>
              </a:spcBef>
              <a:buNone/>
            </a:pPr>
            <a:r>
              <a:rPr lang="en-US" altLang="zh-CN" sz="2000" b="1" dirty="0">
                <a:latin typeface="+mj-ea"/>
              </a:rPr>
              <a:t>7.</a:t>
            </a:r>
            <a:r>
              <a:rPr lang="zh-CN" altLang="en-US" sz="2000" b="1" spc="-150" dirty="0">
                <a:latin typeface="+mj-ea"/>
              </a:rPr>
              <a:t>高血压、糖尿病患者健康管理</a:t>
            </a:r>
            <a:endParaRPr lang="en-US" altLang="zh-CN" sz="2000" b="1" spc="-150" dirty="0">
              <a:latin typeface="+mj-ea"/>
            </a:endParaRPr>
          </a:p>
          <a:p>
            <a:pPr marL="0" indent="0">
              <a:lnSpc>
                <a:spcPct val="150000"/>
              </a:lnSpc>
              <a:spcBef>
                <a:spcPts val="0"/>
              </a:spcBef>
              <a:buNone/>
            </a:pPr>
            <a:r>
              <a:rPr lang="en-US" altLang="zh-CN" sz="2000" b="1" dirty="0">
                <a:latin typeface="+mj-ea"/>
              </a:rPr>
              <a:t>8.</a:t>
            </a:r>
            <a:r>
              <a:rPr lang="zh-CN" altLang="en-US" sz="2000" b="1" dirty="0">
                <a:latin typeface="+mj-ea"/>
              </a:rPr>
              <a:t>严重精神障碍患者健康管理</a:t>
            </a:r>
            <a:endParaRPr lang="en-US" altLang="zh-CN" sz="2000" b="1" dirty="0">
              <a:latin typeface="+mj-ea"/>
            </a:endParaRPr>
          </a:p>
          <a:p>
            <a:pPr marL="0" indent="0">
              <a:lnSpc>
                <a:spcPct val="160000"/>
              </a:lnSpc>
              <a:spcBef>
                <a:spcPts val="0"/>
              </a:spcBef>
              <a:buNone/>
            </a:pPr>
            <a:r>
              <a:rPr lang="en-US" altLang="zh-CN" sz="2000" b="1" dirty="0">
                <a:latin typeface="+mj-ea"/>
              </a:rPr>
              <a:t>9.</a:t>
            </a:r>
            <a:r>
              <a:rPr lang="zh-CN" altLang="en-US" sz="2000" b="1" dirty="0">
                <a:latin typeface="+mj-ea"/>
              </a:rPr>
              <a:t>肺结核患者健康管理</a:t>
            </a:r>
            <a:endParaRPr lang="en-US" altLang="zh-CN" sz="2000" b="1" dirty="0">
              <a:latin typeface="+mj-ea"/>
            </a:endParaRPr>
          </a:p>
        </p:txBody>
      </p:sp>
      <p:sp>
        <p:nvSpPr>
          <p:cNvPr id="8" name="矩形 7"/>
          <p:cNvSpPr/>
          <p:nvPr/>
        </p:nvSpPr>
        <p:spPr>
          <a:xfrm>
            <a:off x="683568" y="5373216"/>
            <a:ext cx="7864060" cy="55399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marL="0" indent="0">
              <a:lnSpc>
                <a:spcPct val="150000"/>
              </a:lnSpc>
              <a:spcBef>
                <a:spcPts val="0"/>
              </a:spcBef>
              <a:buNone/>
            </a:pPr>
            <a:r>
              <a:rPr lang="en-US" altLang="zh-CN" sz="2000" b="1" dirty="0">
                <a:latin typeface="+mj-ea"/>
              </a:rPr>
              <a:t>13.</a:t>
            </a:r>
            <a:r>
              <a:rPr lang="zh-CN" altLang="en-US" sz="2000" b="1" dirty="0">
                <a:latin typeface="+mj-ea"/>
              </a:rPr>
              <a:t>免费提供避孕药具           </a:t>
            </a:r>
            <a:r>
              <a:rPr lang="en-US" altLang="zh-CN" sz="2000" b="1" dirty="0">
                <a:latin typeface="+mj-ea"/>
              </a:rPr>
              <a:t>14.</a:t>
            </a:r>
            <a:r>
              <a:rPr lang="zh-CN" altLang="en-US" sz="2000" b="1" dirty="0">
                <a:latin typeface="+mj-ea"/>
              </a:rPr>
              <a:t>健康素养促进行动</a:t>
            </a:r>
            <a:endParaRPr lang="en-US" altLang="zh-CN" sz="2000" b="1" dirty="0">
              <a:latin typeface="+mj-ea"/>
            </a:endParaRPr>
          </a:p>
        </p:txBody>
      </p:sp>
    </p:spTree>
    <p:extLst>
      <p:ext uri="{BB962C8B-B14F-4D97-AF65-F5344CB8AC3E}">
        <p14:creationId xmlns:p14="http://schemas.microsoft.com/office/powerpoint/2010/main" val="2812339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404664"/>
            <a:ext cx="5832648" cy="1143000"/>
          </a:xfrm>
        </p:spPr>
        <p:txBody>
          <a:bodyPr>
            <a:normAutofit/>
          </a:bodyPr>
          <a:lstStyle/>
          <a:p>
            <a:pPr algn="l"/>
            <a:r>
              <a:rPr lang="zh-CN" altLang="en-US" sz="3600" b="1" dirty="0"/>
              <a:t>重点任务</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090930132"/>
              </p:ext>
            </p:extLst>
          </p:nvPr>
        </p:nvGraphicFramePr>
        <p:xfrm>
          <a:off x="500034" y="1500174"/>
          <a:ext cx="5114932"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0344232">
            <a:off x="6496510" y="1114143"/>
            <a:ext cx="1943486" cy="2734608"/>
          </a:xfrm>
          <a:prstGeom prst="rect">
            <a:avLst/>
          </a:prstGeom>
        </p:spPr>
      </p:pic>
      <p:pic>
        <p:nvPicPr>
          <p:cNvPr id="6" name="图片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778919">
            <a:off x="6145100" y="3749432"/>
            <a:ext cx="1896251" cy="2772820"/>
          </a:xfrm>
          <a:prstGeom prst="rect">
            <a:avLst/>
          </a:prstGeom>
        </p:spPr>
      </p:pic>
    </p:spTree>
    <p:extLst>
      <p:ext uri="{BB962C8B-B14F-4D97-AF65-F5344CB8AC3E}">
        <p14:creationId xmlns:p14="http://schemas.microsoft.com/office/powerpoint/2010/main" val="2123918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t="-531" b="15717"/>
          <a:stretch>
            <a:fillRect/>
          </a:stretch>
        </p:blipFill>
        <p:spPr bwMode="auto">
          <a:xfrm>
            <a:off x="785786" y="1500174"/>
            <a:ext cx="7719796" cy="4937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标题 1"/>
          <p:cNvSpPr txBox="1">
            <a:spLocks/>
          </p:cNvSpPr>
          <p:nvPr/>
        </p:nvSpPr>
        <p:spPr>
          <a:xfrm>
            <a:off x="357158" y="57148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600" b="1" i="0" u="none" strike="noStrike" kern="1200" cap="none" spc="0" normalizeH="0" baseline="0" noProof="0" dirty="0">
                <a:ln>
                  <a:noFill/>
                </a:ln>
                <a:solidFill>
                  <a:schemeClr val="tx1"/>
                </a:solidFill>
                <a:effectLst/>
                <a:uLnTx/>
                <a:uFillTx/>
                <a:latin typeface="+mj-lt"/>
                <a:ea typeface="+mj-ea"/>
                <a:cs typeface="+mj-cs"/>
              </a:rPr>
              <a:t>（三）做实家庭医生签约服务</a:t>
            </a:r>
          </a:p>
        </p:txBody>
      </p:sp>
    </p:spTree>
    <p:extLst>
      <p:ext uri="{BB962C8B-B14F-4D97-AF65-F5344CB8AC3E}">
        <p14:creationId xmlns:p14="http://schemas.microsoft.com/office/powerpoint/2010/main" val="2605162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48867" y="2720340"/>
            <a:ext cx="2295525" cy="3157855"/>
          </a:xfrm>
          <a:custGeom>
            <a:avLst/>
            <a:gdLst/>
            <a:ahLst/>
            <a:cxnLst/>
            <a:rect l="l" t="t" r="r" b="b"/>
            <a:pathLst>
              <a:path w="2295525" h="3157854">
                <a:moveTo>
                  <a:pt x="0" y="107696"/>
                </a:moveTo>
                <a:lnTo>
                  <a:pt x="8459" y="65740"/>
                </a:lnTo>
                <a:lnTo>
                  <a:pt x="31529" y="31511"/>
                </a:lnTo>
                <a:lnTo>
                  <a:pt x="65745" y="8451"/>
                </a:lnTo>
                <a:lnTo>
                  <a:pt x="107645" y="0"/>
                </a:lnTo>
                <a:lnTo>
                  <a:pt x="2187448" y="0"/>
                </a:lnTo>
                <a:lnTo>
                  <a:pt x="2229403" y="8451"/>
                </a:lnTo>
                <a:lnTo>
                  <a:pt x="2263632" y="31511"/>
                </a:lnTo>
                <a:lnTo>
                  <a:pt x="2286692" y="65740"/>
                </a:lnTo>
                <a:lnTo>
                  <a:pt x="2295144" y="107696"/>
                </a:lnTo>
                <a:lnTo>
                  <a:pt x="2295144" y="3050082"/>
                </a:lnTo>
                <a:lnTo>
                  <a:pt x="2286692" y="3091982"/>
                </a:lnTo>
                <a:lnTo>
                  <a:pt x="2263632" y="3126198"/>
                </a:lnTo>
                <a:lnTo>
                  <a:pt x="2229403" y="3149268"/>
                </a:lnTo>
                <a:lnTo>
                  <a:pt x="2187448" y="3157728"/>
                </a:lnTo>
                <a:lnTo>
                  <a:pt x="107645" y="3157728"/>
                </a:lnTo>
                <a:lnTo>
                  <a:pt x="65745" y="3149268"/>
                </a:lnTo>
                <a:lnTo>
                  <a:pt x="31529" y="3126198"/>
                </a:lnTo>
                <a:lnTo>
                  <a:pt x="8459" y="3091982"/>
                </a:lnTo>
                <a:lnTo>
                  <a:pt x="0" y="3050082"/>
                </a:lnTo>
                <a:lnTo>
                  <a:pt x="0" y="107696"/>
                </a:lnTo>
                <a:close/>
              </a:path>
            </a:pathLst>
          </a:custGeom>
          <a:ln w="57912">
            <a:solidFill>
              <a:srgbClr val="AAAC24"/>
            </a:solidFill>
          </a:ln>
        </p:spPr>
        <p:txBody>
          <a:bodyPr wrap="square" lIns="0" tIns="0" rIns="0" bIns="0" rtlCol="0"/>
          <a:lstStyle/>
          <a:p>
            <a:endParaRPr/>
          </a:p>
        </p:txBody>
      </p:sp>
      <p:sp>
        <p:nvSpPr>
          <p:cNvPr id="3" name="object 3"/>
          <p:cNvSpPr/>
          <p:nvPr/>
        </p:nvSpPr>
        <p:spPr>
          <a:xfrm>
            <a:off x="1063751" y="2578609"/>
            <a:ext cx="1862327" cy="28651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746247" y="2648712"/>
            <a:ext cx="73660" cy="143510"/>
          </a:xfrm>
          <a:custGeom>
            <a:avLst/>
            <a:gdLst/>
            <a:ahLst/>
            <a:cxnLst/>
            <a:rect l="l" t="t" r="r" b="b"/>
            <a:pathLst>
              <a:path w="73660" h="143510">
                <a:moveTo>
                  <a:pt x="51688" y="0"/>
                </a:moveTo>
                <a:lnTo>
                  <a:pt x="21462" y="0"/>
                </a:lnTo>
                <a:lnTo>
                  <a:pt x="0" y="21462"/>
                </a:lnTo>
                <a:lnTo>
                  <a:pt x="0" y="121792"/>
                </a:lnTo>
                <a:lnTo>
                  <a:pt x="21462" y="143255"/>
                </a:lnTo>
                <a:lnTo>
                  <a:pt x="51688" y="143255"/>
                </a:lnTo>
                <a:lnTo>
                  <a:pt x="73151" y="121792"/>
                </a:lnTo>
                <a:lnTo>
                  <a:pt x="73151" y="21462"/>
                </a:lnTo>
                <a:lnTo>
                  <a:pt x="51688" y="0"/>
                </a:lnTo>
                <a:close/>
              </a:path>
            </a:pathLst>
          </a:custGeom>
          <a:solidFill>
            <a:srgbClr val="FFFFFF"/>
          </a:solidFill>
        </p:spPr>
        <p:txBody>
          <a:bodyPr wrap="square" lIns="0" tIns="0" rIns="0" bIns="0" rtlCol="0"/>
          <a:lstStyle/>
          <a:p>
            <a:endParaRPr/>
          </a:p>
        </p:txBody>
      </p:sp>
      <p:sp>
        <p:nvSpPr>
          <p:cNvPr id="5" name="object 5"/>
          <p:cNvSpPr/>
          <p:nvPr/>
        </p:nvSpPr>
        <p:spPr>
          <a:xfrm>
            <a:off x="1164334" y="2648712"/>
            <a:ext cx="73660" cy="143510"/>
          </a:xfrm>
          <a:custGeom>
            <a:avLst/>
            <a:gdLst/>
            <a:ahLst/>
            <a:cxnLst/>
            <a:rect l="l" t="t" r="r" b="b"/>
            <a:pathLst>
              <a:path w="73659" h="143510">
                <a:moveTo>
                  <a:pt x="51689" y="0"/>
                </a:moveTo>
                <a:lnTo>
                  <a:pt x="21424" y="0"/>
                </a:lnTo>
                <a:lnTo>
                  <a:pt x="0" y="21462"/>
                </a:lnTo>
                <a:lnTo>
                  <a:pt x="0" y="121792"/>
                </a:lnTo>
                <a:lnTo>
                  <a:pt x="21424" y="143255"/>
                </a:lnTo>
                <a:lnTo>
                  <a:pt x="51689" y="143255"/>
                </a:lnTo>
                <a:lnTo>
                  <a:pt x="73152" y="121792"/>
                </a:lnTo>
                <a:lnTo>
                  <a:pt x="73152" y="21462"/>
                </a:lnTo>
                <a:lnTo>
                  <a:pt x="51689" y="0"/>
                </a:lnTo>
                <a:close/>
              </a:path>
            </a:pathLst>
          </a:custGeom>
          <a:solidFill>
            <a:srgbClr val="FFFFFF"/>
          </a:solidFill>
        </p:spPr>
        <p:txBody>
          <a:bodyPr wrap="square" lIns="0" tIns="0" rIns="0" bIns="0" rtlCol="0"/>
          <a:lstStyle/>
          <a:p>
            <a:endParaRPr/>
          </a:p>
        </p:txBody>
      </p:sp>
      <p:sp>
        <p:nvSpPr>
          <p:cNvPr id="6" name="object 6"/>
          <p:cNvSpPr/>
          <p:nvPr/>
        </p:nvSpPr>
        <p:spPr>
          <a:xfrm>
            <a:off x="1389887" y="2487168"/>
            <a:ext cx="969263" cy="57607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011678" y="2487168"/>
            <a:ext cx="600456" cy="576072"/>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539620" y="2563623"/>
            <a:ext cx="901065" cy="316865"/>
          </a:xfrm>
          <a:prstGeom prst="rect">
            <a:avLst/>
          </a:prstGeom>
        </p:spPr>
        <p:txBody>
          <a:bodyPr vert="horz" wrap="square" lIns="0" tIns="0" rIns="0" bIns="0" rtlCol="0">
            <a:spAutoFit/>
          </a:bodyPr>
          <a:lstStyle/>
          <a:p>
            <a:pPr marL="12700">
              <a:lnSpc>
                <a:spcPct val="100000"/>
              </a:lnSpc>
            </a:pPr>
            <a:r>
              <a:rPr sz="2000" b="1" spc="-10" dirty="0">
                <a:solidFill>
                  <a:srgbClr val="FFFFFF"/>
                </a:solidFill>
                <a:latin typeface="微软雅黑"/>
                <a:cs typeface="微软雅黑"/>
              </a:rPr>
              <a:t>2016年</a:t>
            </a:r>
            <a:endParaRPr sz="2000">
              <a:latin typeface="微软雅黑"/>
              <a:cs typeface="微软雅黑"/>
            </a:endParaRPr>
          </a:p>
        </p:txBody>
      </p:sp>
      <p:sp>
        <p:nvSpPr>
          <p:cNvPr id="9" name="object 9"/>
          <p:cNvSpPr txBox="1"/>
          <p:nvPr/>
        </p:nvSpPr>
        <p:spPr>
          <a:xfrm>
            <a:off x="1002587" y="2956855"/>
            <a:ext cx="1854200" cy="2632710"/>
          </a:xfrm>
          <a:prstGeom prst="rect">
            <a:avLst/>
          </a:prstGeom>
        </p:spPr>
        <p:txBody>
          <a:bodyPr vert="horz" wrap="square" lIns="0" tIns="0" rIns="0" bIns="0" rtlCol="0">
            <a:spAutoFit/>
          </a:bodyPr>
          <a:lstStyle/>
          <a:p>
            <a:pPr marL="12700" marR="5080" algn="just">
              <a:lnSpc>
                <a:spcPct val="148600"/>
              </a:lnSpc>
            </a:pPr>
            <a:r>
              <a:rPr sz="1800" b="1" dirty="0">
                <a:latin typeface="微软雅黑"/>
                <a:cs typeface="微软雅黑"/>
              </a:rPr>
              <a:t>在</a:t>
            </a:r>
            <a:r>
              <a:rPr sz="2400" b="1" dirty="0">
                <a:solidFill>
                  <a:srgbClr val="FF0000"/>
                </a:solidFill>
                <a:latin typeface="微软雅黑"/>
                <a:cs typeface="微软雅黑"/>
              </a:rPr>
              <a:t>200个</a:t>
            </a:r>
            <a:r>
              <a:rPr sz="1800" b="1" dirty="0">
                <a:latin typeface="微软雅黑"/>
                <a:cs typeface="微软雅黑"/>
              </a:rPr>
              <a:t>公立医 </a:t>
            </a:r>
            <a:r>
              <a:rPr sz="1800" b="1" spc="-520" dirty="0">
                <a:latin typeface="微软雅黑"/>
                <a:cs typeface="微软雅黑"/>
              </a:rPr>
              <a:t> </a:t>
            </a:r>
            <a:r>
              <a:rPr sz="1800" b="1" dirty="0">
                <a:latin typeface="微软雅黑"/>
                <a:cs typeface="微软雅黑"/>
              </a:rPr>
              <a:t>院综合改革试点城  </a:t>
            </a:r>
            <a:r>
              <a:rPr sz="1800" b="1" spc="-5" dirty="0">
                <a:latin typeface="微软雅黑"/>
                <a:cs typeface="微软雅黑"/>
              </a:rPr>
              <a:t>市开展家庭医生签  </a:t>
            </a:r>
            <a:r>
              <a:rPr sz="1800" b="1" dirty="0">
                <a:latin typeface="微软雅黑"/>
                <a:cs typeface="微软雅黑"/>
              </a:rPr>
              <a:t>约服务，鼓励其他  有条件的地区积极  </a:t>
            </a:r>
            <a:r>
              <a:rPr sz="1800" b="1" spc="-5" dirty="0">
                <a:latin typeface="微软雅黑"/>
                <a:cs typeface="微软雅黑"/>
              </a:rPr>
              <a:t>开展试点。</a:t>
            </a:r>
            <a:endParaRPr sz="1800" dirty="0">
              <a:latin typeface="微软雅黑"/>
              <a:cs typeface="微软雅黑"/>
            </a:endParaRPr>
          </a:p>
        </p:txBody>
      </p:sp>
      <p:sp>
        <p:nvSpPr>
          <p:cNvPr id="10" name="object 10"/>
          <p:cNvSpPr/>
          <p:nvPr/>
        </p:nvSpPr>
        <p:spPr>
          <a:xfrm>
            <a:off x="2426207" y="1359409"/>
            <a:ext cx="1466088" cy="1155191"/>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357371" y="2290572"/>
            <a:ext cx="2298700" cy="3157855"/>
          </a:xfrm>
          <a:custGeom>
            <a:avLst/>
            <a:gdLst/>
            <a:ahLst/>
            <a:cxnLst/>
            <a:rect l="l" t="t" r="r" b="b"/>
            <a:pathLst>
              <a:path w="2298700" h="3157854">
                <a:moveTo>
                  <a:pt x="0" y="107823"/>
                </a:moveTo>
                <a:lnTo>
                  <a:pt x="8471" y="65847"/>
                </a:lnTo>
                <a:lnTo>
                  <a:pt x="31575" y="31575"/>
                </a:lnTo>
                <a:lnTo>
                  <a:pt x="65847" y="8471"/>
                </a:lnTo>
                <a:lnTo>
                  <a:pt x="107823" y="0"/>
                </a:lnTo>
                <a:lnTo>
                  <a:pt x="2190369" y="0"/>
                </a:lnTo>
                <a:lnTo>
                  <a:pt x="2232344" y="8471"/>
                </a:lnTo>
                <a:lnTo>
                  <a:pt x="2266616" y="31575"/>
                </a:lnTo>
                <a:lnTo>
                  <a:pt x="2289720" y="65847"/>
                </a:lnTo>
                <a:lnTo>
                  <a:pt x="2298192" y="107823"/>
                </a:lnTo>
                <a:lnTo>
                  <a:pt x="2298192" y="3049943"/>
                </a:lnTo>
                <a:lnTo>
                  <a:pt x="2289720" y="3091896"/>
                </a:lnTo>
                <a:lnTo>
                  <a:pt x="2266616" y="3126157"/>
                </a:lnTo>
                <a:lnTo>
                  <a:pt x="2232344" y="3149257"/>
                </a:lnTo>
                <a:lnTo>
                  <a:pt x="2190369" y="3157728"/>
                </a:lnTo>
                <a:lnTo>
                  <a:pt x="107823" y="3157728"/>
                </a:lnTo>
                <a:lnTo>
                  <a:pt x="65847" y="3149257"/>
                </a:lnTo>
                <a:lnTo>
                  <a:pt x="31575" y="3126157"/>
                </a:lnTo>
                <a:lnTo>
                  <a:pt x="8471" y="3091896"/>
                </a:lnTo>
                <a:lnTo>
                  <a:pt x="0" y="3049943"/>
                </a:lnTo>
                <a:lnTo>
                  <a:pt x="0" y="107823"/>
                </a:lnTo>
                <a:close/>
              </a:path>
            </a:pathLst>
          </a:custGeom>
          <a:ln w="57912">
            <a:solidFill>
              <a:srgbClr val="F16C00"/>
            </a:solidFill>
          </a:ln>
        </p:spPr>
        <p:txBody>
          <a:bodyPr wrap="square" lIns="0" tIns="0" rIns="0" bIns="0" rtlCol="0"/>
          <a:lstStyle/>
          <a:p>
            <a:endParaRPr/>
          </a:p>
        </p:txBody>
      </p:sp>
      <p:sp>
        <p:nvSpPr>
          <p:cNvPr id="12" name="object 12"/>
          <p:cNvSpPr/>
          <p:nvPr/>
        </p:nvSpPr>
        <p:spPr>
          <a:xfrm>
            <a:off x="3590543" y="2151889"/>
            <a:ext cx="1862327" cy="286512"/>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5266943" y="2228089"/>
            <a:ext cx="73660" cy="143510"/>
          </a:xfrm>
          <a:custGeom>
            <a:avLst/>
            <a:gdLst/>
            <a:ahLst/>
            <a:cxnLst/>
            <a:rect l="l" t="t" r="r" b="b"/>
            <a:pathLst>
              <a:path w="73660" h="143510">
                <a:moveTo>
                  <a:pt x="51688" y="0"/>
                </a:moveTo>
                <a:lnTo>
                  <a:pt x="21462" y="0"/>
                </a:lnTo>
                <a:lnTo>
                  <a:pt x="0" y="21462"/>
                </a:lnTo>
                <a:lnTo>
                  <a:pt x="0" y="121792"/>
                </a:lnTo>
                <a:lnTo>
                  <a:pt x="21462" y="143255"/>
                </a:lnTo>
                <a:lnTo>
                  <a:pt x="51688" y="143255"/>
                </a:lnTo>
                <a:lnTo>
                  <a:pt x="73151" y="121792"/>
                </a:lnTo>
                <a:lnTo>
                  <a:pt x="73151" y="21462"/>
                </a:lnTo>
                <a:lnTo>
                  <a:pt x="51688" y="0"/>
                </a:lnTo>
                <a:close/>
              </a:path>
            </a:pathLst>
          </a:custGeom>
          <a:solidFill>
            <a:srgbClr val="FFFFFF"/>
          </a:solidFill>
        </p:spPr>
        <p:txBody>
          <a:bodyPr wrap="square" lIns="0" tIns="0" rIns="0" bIns="0" rtlCol="0"/>
          <a:lstStyle/>
          <a:p>
            <a:endParaRPr/>
          </a:p>
        </p:txBody>
      </p:sp>
      <p:sp>
        <p:nvSpPr>
          <p:cNvPr id="14" name="object 14"/>
          <p:cNvSpPr/>
          <p:nvPr/>
        </p:nvSpPr>
        <p:spPr>
          <a:xfrm>
            <a:off x="3675887" y="2218944"/>
            <a:ext cx="73660" cy="143510"/>
          </a:xfrm>
          <a:custGeom>
            <a:avLst/>
            <a:gdLst/>
            <a:ahLst/>
            <a:cxnLst/>
            <a:rect l="l" t="t" r="r" b="b"/>
            <a:pathLst>
              <a:path w="73660" h="143510">
                <a:moveTo>
                  <a:pt x="51688" y="0"/>
                </a:moveTo>
                <a:lnTo>
                  <a:pt x="21462" y="0"/>
                </a:lnTo>
                <a:lnTo>
                  <a:pt x="0" y="21463"/>
                </a:lnTo>
                <a:lnTo>
                  <a:pt x="0" y="121793"/>
                </a:lnTo>
                <a:lnTo>
                  <a:pt x="21462" y="143256"/>
                </a:lnTo>
                <a:lnTo>
                  <a:pt x="51688" y="143256"/>
                </a:lnTo>
                <a:lnTo>
                  <a:pt x="73151" y="121793"/>
                </a:lnTo>
                <a:lnTo>
                  <a:pt x="73151" y="21463"/>
                </a:lnTo>
                <a:lnTo>
                  <a:pt x="51688" y="0"/>
                </a:lnTo>
                <a:close/>
              </a:path>
            </a:pathLst>
          </a:custGeom>
          <a:solidFill>
            <a:srgbClr val="FFFFFF"/>
          </a:solidFill>
        </p:spPr>
        <p:txBody>
          <a:bodyPr wrap="square" lIns="0" tIns="0" rIns="0" bIns="0" rtlCol="0"/>
          <a:lstStyle/>
          <a:p>
            <a:endParaRPr/>
          </a:p>
        </p:txBody>
      </p:sp>
      <p:sp>
        <p:nvSpPr>
          <p:cNvPr id="15" name="object 15"/>
          <p:cNvSpPr/>
          <p:nvPr/>
        </p:nvSpPr>
        <p:spPr>
          <a:xfrm>
            <a:off x="3901439" y="2057400"/>
            <a:ext cx="969263" cy="576072"/>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4523231" y="2057400"/>
            <a:ext cx="600456" cy="576072"/>
          </a:xfrm>
          <a:prstGeom prst="rect">
            <a:avLst/>
          </a:prstGeom>
          <a:blipFill>
            <a:blip r:embed="rId8" cstate="print"/>
            <a:stretch>
              <a:fillRect/>
            </a:stretch>
          </a:blipFill>
        </p:spPr>
        <p:txBody>
          <a:bodyPr wrap="square" lIns="0" tIns="0" rIns="0" bIns="0" rtlCol="0"/>
          <a:lstStyle/>
          <a:p>
            <a:endParaRPr/>
          </a:p>
        </p:txBody>
      </p:sp>
      <p:sp>
        <p:nvSpPr>
          <p:cNvPr id="17" name="object 17"/>
          <p:cNvSpPr txBox="1"/>
          <p:nvPr/>
        </p:nvSpPr>
        <p:spPr>
          <a:xfrm>
            <a:off x="4053331" y="2134743"/>
            <a:ext cx="900430" cy="316865"/>
          </a:xfrm>
          <a:prstGeom prst="rect">
            <a:avLst/>
          </a:prstGeom>
        </p:spPr>
        <p:txBody>
          <a:bodyPr vert="horz" wrap="square" lIns="0" tIns="0" rIns="0" bIns="0" rtlCol="0">
            <a:spAutoFit/>
          </a:bodyPr>
          <a:lstStyle/>
          <a:p>
            <a:pPr marL="12700">
              <a:lnSpc>
                <a:spcPct val="100000"/>
              </a:lnSpc>
            </a:pPr>
            <a:r>
              <a:rPr sz="2000" b="1" spc="-10" dirty="0">
                <a:solidFill>
                  <a:srgbClr val="FFFFFF"/>
                </a:solidFill>
                <a:latin typeface="微软雅黑"/>
                <a:cs typeface="微软雅黑"/>
              </a:rPr>
              <a:t>201</a:t>
            </a:r>
            <a:r>
              <a:rPr sz="2000" b="1" spc="-15" dirty="0">
                <a:solidFill>
                  <a:srgbClr val="FFFFFF"/>
                </a:solidFill>
                <a:latin typeface="微软雅黑"/>
                <a:cs typeface="微软雅黑"/>
              </a:rPr>
              <a:t>7</a:t>
            </a:r>
            <a:r>
              <a:rPr sz="2000" b="1" spc="-10" dirty="0">
                <a:solidFill>
                  <a:srgbClr val="FFFFFF"/>
                </a:solidFill>
                <a:latin typeface="微软雅黑"/>
                <a:cs typeface="微软雅黑"/>
              </a:rPr>
              <a:t>年</a:t>
            </a:r>
            <a:endParaRPr sz="2000">
              <a:latin typeface="微软雅黑"/>
              <a:cs typeface="微软雅黑"/>
            </a:endParaRPr>
          </a:p>
        </p:txBody>
      </p:sp>
      <p:sp>
        <p:nvSpPr>
          <p:cNvPr id="18" name="object 18"/>
          <p:cNvSpPr txBox="1"/>
          <p:nvPr/>
        </p:nvSpPr>
        <p:spPr>
          <a:xfrm>
            <a:off x="3518152" y="2509973"/>
            <a:ext cx="1854200" cy="2329180"/>
          </a:xfrm>
          <a:prstGeom prst="rect">
            <a:avLst/>
          </a:prstGeom>
        </p:spPr>
        <p:txBody>
          <a:bodyPr vert="horz" wrap="square" lIns="0" tIns="139700" rIns="0" bIns="0" rtlCol="0">
            <a:spAutoFit/>
          </a:bodyPr>
          <a:lstStyle/>
          <a:p>
            <a:pPr marL="12700">
              <a:lnSpc>
                <a:spcPct val="100000"/>
              </a:lnSpc>
              <a:spcBef>
                <a:spcPts val="1100"/>
              </a:spcBef>
            </a:pPr>
            <a:r>
              <a:rPr sz="1800" b="1" spc="-5" dirty="0">
                <a:latin typeface="微软雅黑"/>
                <a:cs typeface="微软雅黑"/>
              </a:rPr>
              <a:t>家庭医生签约服务</a:t>
            </a:r>
            <a:endParaRPr sz="1800" dirty="0">
              <a:latin typeface="微软雅黑"/>
              <a:cs typeface="微软雅黑"/>
            </a:endParaRPr>
          </a:p>
          <a:p>
            <a:pPr marL="12700" marR="5080">
              <a:lnSpc>
                <a:spcPct val="142600"/>
              </a:lnSpc>
              <a:spcBef>
                <a:spcPts val="70"/>
              </a:spcBef>
            </a:pPr>
            <a:r>
              <a:rPr sz="1800" b="1" dirty="0">
                <a:latin typeface="微软雅黑"/>
                <a:cs typeface="微软雅黑"/>
              </a:rPr>
              <a:t>覆盖率达到</a:t>
            </a:r>
            <a:r>
              <a:rPr sz="2400" b="1" dirty="0">
                <a:solidFill>
                  <a:srgbClr val="FF0000"/>
                </a:solidFill>
                <a:latin typeface="微软雅黑"/>
                <a:cs typeface="微软雅黑"/>
              </a:rPr>
              <a:t>30% </a:t>
            </a:r>
            <a:r>
              <a:rPr sz="2400" b="1" spc="-695" dirty="0">
                <a:solidFill>
                  <a:srgbClr val="FF0000"/>
                </a:solidFill>
                <a:latin typeface="微软雅黑"/>
                <a:cs typeface="微软雅黑"/>
              </a:rPr>
              <a:t> </a:t>
            </a:r>
            <a:r>
              <a:rPr sz="1800" b="1" dirty="0">
                <a:latin typeface="微软雅黑"/>
                <a:cs typeface="微软雅黑"/>
              </a:rPr>
              <a:t>以上，重点人群签</a:t>
            </a:r>
            <a:endParaRPr sz="1800" dirty="0">
              <a:latin typeface="微软雅黑"/>
              <a:cs typeface="微软雅黑"/>
            </a:endParaRPr>
          </a:p>
          <a:p>
            <a:pPr marL="12700">
              <a:lnSpc>
                <a:spcPct val="100000"/>
              </a:lnSpc>
              <a:spcBef>
                <a:spcPts val="1080"/>
              </a:spcBef>
            </a:pPr>
            <a:r>
              <a:rPr sz="1800" b="1" spc="-5" dirty="0">
                <a:latin typeface="微软雅黑"/>
                <a:cs typeface="微软雅黑"/>
              </a:rPr>
              <a:t>约服务覆盖率达到</a:t>
            </a:r>
            <a:endParaRPr sz="1800" dirty="0">
              <a:latin typeface="微软雅黑"/>
              <a:cs typeface="微软雅黑"/>
            </a:endParaRPr>
          </a:p>
          <a:p>
            <a:pPr marL="12700">
              <a:lnSpc>
                <a:spcPct val="100000"/>
              </a:lnSpc>
              <a:spcBef>
                <a:spcPts val="1295"/>
              </a:spcBef>
            </a:pPr>
            <a:r>
              <a:rPr sz="2400" b="1" dirty="0">
                <a:solidFill>
                  <a:srgbClr val="FF0000"/>
                </a:solidFill>
                <a:latin typeface="微软雅黑"/>
                <a:cs typeface="微软雅黑"/>
              </a:rPr>
              <a:t>60%</a:t>
            </a:r>
            <a:r>
              <a:rPr sz="1800" b="1" dirty="0">
                <a:latin typeface="微软雅黑"/>
                <a:cs typeface="微软雅黑"/>
              </a:rPr>
              <a:t>以上。</a:t>
            </a:r>
            <a:endParaRPr sz="1800" dirty="0">
              <a:latin typeface="微软雅黑"/>
              <a:cs typeface="微软雅黑"/>
            </a:endParaRPr>
          </a:p>
        </p:txBody>
      </p:sp>
      <p:sp>
        <p:nvSpPr>
          <p:cNvPr id="19" name="object 19"/>
          <p:cNvSpPr/>
          <p:nvPr/>
        </p:nvSpPr>
        <p:spPr>
          <a:xfrm>
            <a:off x="5007863" y="856489"/>
            <a:ext cx="1466087" cy="1155191"/>
          </a:xfrm>
          <a:prstGeom prst="rect">
            <a:avLst/>
          </a:prstGeom>
          <a:blipFill>
            <a:blip r:embed="rId9" cstate="print"/>
            <a:stretch>
              <a:fillRect/>
            </a:stretch>
          </a:blipFill>
        </p:spPr>
        <p:txBody>
          <a:bodyPr wrap="square" lIns="0" tIns="0" rIns="0" bIns="0" rtlCol="0"/>
          <a:lstStyle/>
          <a:p>
            <a:endParaRPr/>
          </a:p>
        </p:txBody>
      </p:sp>
      <p:sp>
        <p:nvSpPr>
          <p:cNvPr id="20" name="object 20"/>
          <p:cNvSpPr/>
          <p:nvPr/>
        </p:nvSpPr>
        <p:spPr>
          <a:xfrm>
            <a:off x="5868922" y="1790700"/>
            <a:ext cx="2295525" cy="3154680"/>
          </a:xfrm>
          <a:custGeom>
            <a:avLst/>
            <a:gdLst/>
            <a:ahLst/>
            <a:cxnLst/>
            <a:rect l="l" t="t" r="r" b="b"/>
            <a:pathLst>
              <a:path w="2295525" h="3154679">
                <a:moveTo>
                  <a:pt x="0" y="107696"/>
                </a:moveTo>
                <a:lnTo>
                  <a:pt x="8451" y="65740"/>
                </a:lnTo>
                <a:lnTo>
                  <a:pt x="31511" y="31511"/>
                </a:lnTo>
                <a:lnTo>
                  <a:pt x="65740" y="8451"/>
                </a:lnTo>
                <a:lnTo>
                  <a:pt x="107696" y="0"/>
                </a:lnTo>
                <a:lnTo>
                  <a:pt x="2187448" y="0"/>
                </a:lnTo>
                <a:lnTo>
                  <a:pt x="2229403" y="8451"/>
                </a:lnTo>
                <a:lnTo>
                  <a:pt x="2263632" y="31511"/>
                </a:lnTo>
                <a:lnTo>
                  <a:pt x="2286692" y="65740"/>
                </a:lnTo>
                <a:lnTo>
                  <a:pt x="2295144" y="107696"/>
                </a:lnTo>
                <a:lnTo>
                  <a:pt x="2295144" y="3046984"/>
                </a:lnTo>
                <a:lnTo>
                  <a:pt x="2286692" y="3088939"/>
                </a:lnTo>
                <a:lnTo>
                  <a:pt x="2263632" y="3123168"/>
                </a:lnTo>
                <a:lnTo>
                  <a:pt x="2229403" y="3146228"/>
                </a:lnTo>
                <a:lnTo>
                  <a:pt x="2187448" y="3154679"/>
                </a:lnTo>
                <a:lnTo>
                  <a:pt x="107696" y="3154679"/>
                </a:lnTo>
                <a:lnTo>
                  <a:pt x="65740" y="3146228"/>
                </a:lnTo>
                <a:lnTo>
                  <a:pt x="31511" y="3123168"/>
                </a:lnTo>
                <a:lnTo>
                  <a:pt x="8451" y="3088939"/>
                </a:lnTo>
                <a:lnTo>
                  <a:pt x="0" y="3046984"/>
                </a:lnTo>
                <a:lnTo>
                  <a:pt x="0" y="107696"/>
                </a:lnTo>
                <a:close/>
              </a:path>
            </a:pathLst>
          </a:custGeom>
          <a:ln w="57912">
            <a:solidFill>
              <a:srgbClr val="5883D6"/>
            </a:solidFill>
          </a:ln>
        </p:spPr>
        <p:txBody>
          <a:bodyPr wrap="square" lIns="0" tIns="0" rIns="0" bIns="0" rtlCol="0"/>
          <a:lstStyle/>
          <a:p>
            <a:endParaRPr/>
          </a:p>
        </p:txBody>
      </p:sp>
      <p:sp>
        <p:nvSpPr>
          <p:cNvPr id="21" name="object 21"/>
          <p:cNvSpPr/>
          <p:nvPr/>
        </p:nvSpPr>
        <p:spPr>
          <a:xfrm>
            <a:off x="6083807" y="1645921"/>
            <a:ext cx="1862328" cy="286512"/>
          </a:xfrm>
          <a:prstGeom prst="rect">
            <a:avLst/>
          </a:prstGeom>
          <a:blipFill>
            <a:blip r:embed="rId10" cstate="print"/>
            <a:stretch>
              <a:fillRect/>
            </a:stretch>
          </a:blipFill>
        </p:spPr>
        <p:txBody>
          <a:bodyPr wrap="square" lIns="0" tIns="0" rIns="0" bIns="0" rtlCol="0"/>
          <a:lstStyle/>
          <a:p>
            <a:endParaRPr/>
          </a:p>
        </p:txBody>
      </p:sp>
      <p:sp>
        <p:nvSpPr>
          <p:cNvPr id="22" name="object 22"/>
          <p:cNvSpPr/>
          <p:nvPr/>
        </p:nvSpPr>
        <p:spPr>
          <a:xfrm>
            <a:off x="7769350" y="1716024"/>
            <a:ext cx="70485" cy="143510"/>
          </a:xfrm>
          <a:custGeom>
            <a:avLst/>
            <a:gdLst/>
            <a:ahLst/>
            <a:cxnLst/>
            <a:rect l="l" t="t" r="r" b="b"/>
            <a:pathLst>
              <a:path w="70484" h="143510">
                <a:moveTo>
                  <a:pt x="49530" y="0"/>
                </a:moveTo>
                <a:lnTo>
                  <a:pt x="20574" y="0"/>
                </a:lnTo>
                <a:lnTo>
                  <a:pt x="0" y="20574"/>
                </a:lnTo>
                <a:lnTo>
                  <a:pt x="0" y="122681"/>
                </a:lnTo>
                <a:lnTo>
                  <a:pt x="20574" y="143255"/>
                </a:lnTo>
                <a:lnTo>
                  <a:pt x="49530" y="143255"/>
                </a:lnTo>
                <a:lnTo>
                  <a:pt x="70103" y="122681"/>
                </a:lnTo>
                <a:lnTo>
                  <a:pt x="70103" y="20574"/>
                </a:lnTo>
                <a:lnTo>
                  <a:pt x="49530" y="0"/>
                </a:lnTo>
                <a:close/>
              </a:path>
            </a:pathLst>
          </a:custGeom>
          <a:solidFill>
            <a:srgbClr val="FFFFFF"/>
          </a:solidFill>
        </p:spPr>
        <p:txBody>
          <a:bodyPr wrap="square" lIns="0" tIns="0" rIns="0" bIns="0" rtlCol="0"/>
          <a:lstStyle/>
          <a:p>
            <a:endParaRPr/>
          </a:p>
        </p:txBody>
      </p:sp>
      <p:sp>
        <p:nvSpPr>
          <p:cNvPr id="23" name="object 23"/>
          <p:cNvSpPr/>
          <p:nvPr/>
        </p:nvSpPr>
        <p:spPr>
          <a:xfrm>
            <a:off x="6187439" y="1716024"/>
            <a:ext cx="70485" cy="143510"/>
          </a:xfrm>
          <a:custGeom>
            <a:avLst/>
            <a:gdLst/>
            <a:ahLst/>
            <a:cxnLst/>
            <a:rect l="l" t="t" r="r" b="b"/>
            <a:pathLst>
              <a:path w="70485" h="143510">
                <a:moveTo>
                  <a:pt x="49529" y="0"/>
                </a:moveTo>
                <a:lnTo>
                  <a:pt x="20574" y="0"/>
                </a:lnTo>
                <a:lnTo>
                  <a:pt x="0" y="20574"/>
                </a:lnTo>
                <a:lnTo>
                  <a:pt x="0" y="122681"/>
                </a:lnTo>
                <a:lnTo>
                  <a:pt x="20574" y="143255"/>
                </a:lnTo>
                <a:lnTo>
                  <a:pt x="49529" y="143255"/>
                </a:lnTo>
                <a:lnTo>
                  <a:pt x="70103" y="122681"/>
                </a:lnTo>
                <a:lnTo>
                  <a:pt x="70103" y="20574"/>
                </a:lnTo>
                <a:lnTo>
                  <a:pt x="49529" y="0"/>
                </a:lnTo>
                <a:close/>
              </a:path>
            </a:pathLst>
          </a:custGeom>
          <a:solidFill>
            <a:srgbClr val="FFFFFF"/>
          </a:solidFill>
        </p:spPr>
        <p:txBody>
          <a:bodyPr wrap="square" lIns="0" tIns="0" rIns="0" bIns="0" rtlCol="0"/>
          <a:lstStyle/>
          <a:p>
            <a:endParaRPr/>
          </a:p>
        </p:txBody>
      </p:sp>
      <p:sp>
        <p:nvSpPr>
          <p:cNvPr id="24" name="object 24"/>
          <p:cNvSpPr/>
          <p:nvPr/>
        </p:nvSpPr>
        <p:spPr>
          <a:xfrm>
            <a:off x="6419087" y="1548384"/>
            <a:ext cx="969263" cy="576072"/>
          </a:xfrm>
          <a:prstGeom prst="rect">
            <a:avLst/>
          </a:prstGeom>
          <a:blipFill>
            <a:blip r:embed="rId11" cstate="print"/>
            <a:stretch>
              <a:fillRect/>
            </a:stretch>
          </a:blipFill>
        </p:spPr>
        <p:txBody>
          <a:bodyPr wrap="square" lIns="0" tIns="0" rIns="0" bIns="0" rtlCol="0"/>
          <a:lstStyle/>
          <a:p>
            <a:endParaRPr/>
          </a:p>
        </p:txBody>
      </p:sp>
      <p:sp>
        <p:nvSpPr>
          <p:cNvPr id="25" name="object 25"/>
          <p:cNvSpPr/>
          <p:nvPr/>
        </p:nvSpPr>
        <p:spPr>
          <a:xfrm>
            <a:off x="7040878" y="1548384"/>
            <a:ext cx="600455" cy="576072"/>
          </a:xfrm>
          <a:prstGeom prst="rect">
            <a:avLst/>
          </a:prstGeom>
          <a:blipFill>
            <a:blip r:embed="rId12" cstate="print"/>
            <a:stretch>
              <a:fillRect/>
            </a:stretch>
          </a:blipFill>
        </p:spPr>
        <p:txBody>
          <a:bodyPr wrap="square" lIns="0" tIns="0" rIns="0" bIns="0" rtlCol="0"/>
          <a:lstStyle/>
          <a:p>
            <a:endParaRPr/>
          </a:p>
        </p:txBody>
      </p:sp>
      <p:sp>
        <p:nvSpPr>
          <p:cNvPr id="26" name="object 26"/>
          <p:cNvSpPr txBox="1"/>
          <p:nvPr/>
        </p:nvSpPr>
        <p:spPr>
          <a:xfrm>
            <a:off x="6570344" y="1626362"/>
            <a:ext cx="901065" cy="317500"/>
          </a:xfrm>
          <a:prstGeom prst="rect">
            <a:avLst/>
          </a:prstGeom>
        </p:spPr>
        <p:txBody>
          <a:bodyPr vert="horz" wrap="square" lIns="0" tIns="0" rIns="0" bIns="0" rtlCol="0">
            <a:spAutoFit/>
          </a:bodyPr>
          <a:lstStyle/>
          <a:p>
            <a:pPr marL="12700">
              <a:lnSpc>
                <a:spcPct val="100000"/>
              </a:lnSpc>
            </a:pPr>
            <a:r>
              <a:rPr sz="2000" b="1" spc="-15" dirty="0">
                <a:solidFill>
                  <a:srgbClr val="FFFFFF"/>
                </a:solidFill>
                <a:latin typeface="微软雅黑"/>
                <a:cs typeface="微软雅黑"/>
              </a:rPr>
              <a:t>202</a:t>
            </a:r>
            <a:r>
              <a:rPr sz="2000" b="1" spc="-10" dirty="0">
                <a:solidFill>
                  <a:srgbClr val="FFFFFF"/>
                </a:solidFill>
                <a:latin typeface="微软雅黑"/>
                <a:cs typeface="微软雅黑"/>
              </a:rPr>
              <a:t>0年</a:t>
            </a:r>
            <a:endParaRPr sz="2000">
              <a:latin typeface="微软雅黑"/>
              <a:cs typeface="微软雅黑"/>
            </a:endParaRPr>
          </a:p>
        </p:txBody>
      </p:sp>
      <p:sp>
        <p:nvSpPr>
          <p:cNvPr id="27" name="object 27"/>
          <p:cNvSpPr txBox="1"/>
          <p:nvPr/>
        </p:nvSpPr>
        <p:spPr>
          <a:xfrm>
            <a:off x="6033260" y="1978767"/>
            <a:ext cx="1856739" cy="2894330"/>
          </a:xfrm>
          <a:prstGeom prst="rect">
            <a:avLst/>
          </a:prstGeom>
        </p:spPr>
        <p:txBody>
          <a:bodyPr vert="horz" wrap="square" lIns="0" tIns="0" rIns="0" bIns="0" rtlCol="0">
            <a:spAutoFit/>
          </a:bodyPr>
          <a:lstStyle/>
          <a:p>
            <a:pPr marL="12700" marR="5080" algn="just">
              <a:lnSpc>
                <a:spcPct val="150100"/>
              </a:lnSpc>
            </a:pPr>
            <a:r>
              <a:rPr sz="1800" b="1" dirty="0">
                <a:latin typeface="微软雅黑"/>
                <a:cs typeface="微软雅黑"/>
              </a:rPr>
              <a:t>力争将签约服务扩  大到全人群，形成  与居民长期稳定的  契约服务关系，基  本实现家庭医生签  约服务制度的全覆  盖。</a:t>
            </a:r>
            <a:endParaRPr sz="1800" dirty="0">
              <a:latin typeface="微软雅黑"/>
              <a:cs typeface="微软雅黑"/>
            </a:endParaRPr>
          </a:p>
        </p:txBody>
      </p:sp>
      <p:sp>
        <p:nvSpPr>
          <p:cNvPr id="29" name="object 29"/>
          <p:cNvSpPr txBox="1">
            <a:spLocks noGrp="1"/>
          </p:cNvSpPr>
          <p:nvPr>
            <p:ph type="title"/>
          </p:nvPr>
        </p:nvSpPr>
        <p:spPr>
          <a:xfrm>
            <a:off x="-841250" y="27856"/>
            <a:ext cx="8229600" cy="966146"/>
          </a:xfrm>
          <a:prstGeom prst="rect">
            <a:avLst/>
          </a:prstGeom>
        </p:spPr>
        <p:txBody>
          <a:bodyPr vert="horz" wrap="square" lIns="0" tIns="286242" rIns="0" bIns="0" rtlCol="0">
            <a:spAutoFit/>
          </a:bodyPr>
          <a:lstStyle/>
          <a:p>
            <a:pPr marL="1063625">
              <a:lnSpc>
                <a:spcPct val="100000"/>
              </a:lnSpc>
            </a:pPr>
            <a:r>
              <a:rPr b="1" spc="-10" dirty="0"/>
              <a:t>主要目标</a:t>
            </a:r>
            <a:endParaRPr b="1" dirty="0"/>
          </a:p>
        </p:txBody>
      </p:sp>
      <p:sp>
        <p:nvSpPr>
          <p:cNvPr id="28" name="矩形 27"/>
          <p:cNvSpPr/>
          <p:nvPr/>
        </p:nvSpPr>
        <p:spPr>
          <a:xfrm>
            <a:off x="5519927" y="5990929"/>
            <a:ext cx="3320140"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r>
              <a:rPr lang="zh-CN" altLang="zh-CN" sz="2800" b="1" dirty="0"/>
              <a:t>扩大到</a:t>
            </a:r>
            <a:r>
              <a:rPr lang="en-US" altLang="zh-CN" sz="2800" b="1" dirty="0"/>
              <a:t>85%</a:t>
            </a:r>
            <a:r>
              <a:rPr lang="zh-CN" altLang="zh-CN" sz="2800" b="1" dirty="0"/>
              <a:t>以上地市</a:t>
            </a:r>
            <a:endParaRPr lang="zh-CN" altLang="en-US" sz="2800" b="1" dirty="0"/>
          </a:p>
        </p:txBody>
      </p:sp>
      <p:sp>
        <p:nvSpPr>
          <p:cNvPr id="30" name="object 19"/>
          <p:cNvSpPr/>
          <p:nvPr/>
        </p:nvSpPr>
        <p:spPr>
          <a:xfrm rot="3213720">
            <a:off x="5666928" y="5178831"/>
            <a:ext cx="1124672" cy="594633"/>
          </a:xfrm>
          <a:prstGeom prst="rect">
            <a:avLst/>
          </a:prstGeom>
          <a:blipFill>
            <a:blip r:embed="rId9"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23530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599517884"/>
              </p:ext>
            </p:extLst>
          </p:nvPr>
        </p:nvGraphicFramePr>
        <p:xfrm>
          <a:off x="899592" y="1268760"/>
          <a:ext cx="7128792" cy="4981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矩形 5"/>
          <p:cNvSpPr/>
          <p:nvPr/>
        </p:nvSpPr>
        <p:spPr>
          <a:xfrm>
            <a:off x="1691680" y="402928"/>
            <a:ext cx="5760640" cy="584775"/>
          </a:xfrm>
          <a:prstGeom prst="rect">
            <a:avLst/>
          </a:prstGeom>
        </p:spPr>
        <p:txBody>
          <a:bodyPr wrap="square">
            <a:spAutoFit/>
          </a:bodyPr>
          <a:lstStyle/>
          <a:p>
            <a:pPr lvl="0" algn="ctr"/>
            <a:r>
              <a:rPr lang="zh-CN" altLang="en-US" sz="3200" b="1" dirty="0">
                <a:solidFill>
                  <a:prstClr val="black"/>
                </a:solidFill>
              </a:rPr>
              <a:t>五项基本医疗卫生制度</a:t>
            </a:r>
            <a:endParaRPr lang="en-US" altLang="zh-CN" sz="3200" b="1" dirty="0">
              <a:solidFill>
                <a:prstClr val="black"/>
              </a:solidFill>
            </a:endParaRPr>
          </a:p>
        </p:txBody>
      </p:sp>
    </p:spTree>
    <p:extLst>
      <p:ext uri="{BB962C8B-B14F-4D97-AF65-F5344CB8AC3E}">
        <p14:creationId xmlns:p14="http://schemas.microsoft.com/office/powerpoint/2010/main" val="2537126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a:t>各省人群签约率</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372365121"/>
              </p:ext>
            </p:extLst>
          </p:nvPr>
        </p:nvGraphicFramePr>
        <p:xfrm>
          <a:off x="467544" y="1484784"/>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987824" y="6165304"/>
            <a:ext cx="5400600" cy="369332"/>
          </a:xfrm>
          <a:prstGeom prst="rect">
            <a:avLst/>
          </a:prstGeom>
          <a:noFill/>
        </p:spPr>
        <p:txBody>
          <a:bodyPr wrap="square" rtlCol="0">
            <a:spAutoFit/>
          </a:bodyPr>
          <a:lstStyle/>
          <a:p>
            <a:r>
              <a:rPr lang="zh-CN" altLang="en-US" dirty="0"/>
              <a:t>数据来源：截至</a:t>
            </a:r>
            <a:r>
              <a:rPr lang="en-US" altLang="zh-CN" dirty="0"/>
              <a:t>2018</a:t>
            </a:r>
            <a:r>
              <a:rPr lang="zh-CN" altLang="en-US" dirty="0"/>
              <a:t>年</a:t>
            </a:r>
            <a:r>
              <a:rPr lang="en-US" altLang="zh-CN" dirty="0"/>
              <a:t>6</a:t>
            </a:r>
            <a:r>
              <a:rPr lang="zh-CN" altLang="en-US" dirty="0"/>
              <a:t>月底，各省上报数</a:t>
            </a:r>
          </a:p>
        </p:txBody>
      </p:sp>
    </p:spTree>
    <p:extLst>
      <p:ext uri="{BB962C8B-B14F-4D97-AF65-F5344CB8AC3E}">
        <p14:creationId xmlns:p14="http://schemas.microsoft.com/office/powerpoint/2010/main" val="786693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a:t>各省重点人群签约率</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970602318"/>
              </p:ext>
            </p:extLst>
          </p:nvPr>
        </p:nvGraphicFramePr>
        <p:xfrm>
          <a:off x="467544" y="1484784"/>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2987824" y="6165304"/>
            <a:ext cx="5400600" cy="369332"/>
          </a:xfrm>
          <a:prstGeom prst="rect">
            <a:avLst/>
          </a:prstGeom>
          <a:noFill/>
        </p:spPr>
        <p:txBody>
          <a:bodyPr wrap="square" rtlCol="0">
            <a:spAutoFit/>
          </a:bodyPr>
          <a:lstStyle/>
          <a:p>
            <a:r>
              <a:rPr lang="zh-CN" altLang="en-US" dirty="0"/>
              <a:t>数据来源：截至</a:t>
            </a:r>
            <a:r>
              <a:rPr lang="en-US" altLang="zh-CN" dirty="0"/>
              <a:t>2018</a:t>
            </a:r>
            <a:r>
              <a:rPr lang="zh-CN" altLang="en-US" dirty="0"/>
              <a:t>年</a:t>
            </a:r>
            <a:r>
              <a:rPr lang="en-US" altLang="zh-CN" dirty="0"/>
              <a:t>6</a:t>
            </a:r>
            <a:r>
              <a:rPr lang="zh-CN" altLang="en-US" dirty="0"/>
              <a:t>月底，各省上报数</a:t>
            </a:r>
          </a:p>
        </p:txBody>
      </p:sp>
    </p:spTree>
    <p:extLst>
      <p:ext uri="{BB962C8B-B14F-4D97-AF65-F5344CB8AC3E}">
        <p14:creationId xmlns:p14="http://schemas.microsoft.com/office/powerpoint/2010/main" val="2279323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a:t>重点任务</a:t>
            </a:r>
          </a:p>
        </p:txBody>
      </p:sp>
      <p:sp>
        <p:nvSpPr>
          <p:cNvPr id="4" name="内容占位符 2"/>
          <p:cNvSpPr>
            <a:spLocks noGrp="1"/>
          </p:cNvSpPr>
          <p:nvPr>
            <p:ph idx="1"/>
          </p:nvPr>
        </p:nvSpPr>
        <p:spPr/>
        <p:txBody>
          <a:bodyPr>
            <a:normAutofit/>
          </a:bodyPr>
          <a:lstStyle/>
          <a:p>
            <a:pPr>
              <a:spcBef>
                <a:spcPts val="1200"/>
              </a:spcBef>
              <a:defRPr/>
            </a:pPr>
            <a:r>
              <a:rPr lang="zh-CN" altLang="en-US" sz="2800" b="1" dirty="0">
                <a:solidFill>
                  <a:srgbClr val="FF0000"/>
                </a:solidFill>
              </a:rPr>
              <a:t>签约团队：</a:t>
            </a:r>
            <a:r>
              <a:rPr lang="zh-CN" altLang="en-US" sz="2800" b="1" dirty="0"/>
              <a:t>全科医生（乡村医生）</a:t>
            </a:r>
            <a:r>
              <a:rPr lang="en-US" altLang="zh-CN" sz="2800" b="1" dirty="0"/>
              <a:t>+</a:t>
            </a:r>
            <a:r>
              <a:rPr lang="zh-CN" altLang="en-US" sz="2800" b="1" dirty="0"/>
              <a:t>护士</a:t>
            </a:r>
            <a:r>
              <a:rPr lang="en-US" altLang="zh-CN" sz="2800" b="1" dirty="0"/>
              <a:t>+</a:t>
            </a:r>
            <a:r>
              <a:rPr lang="zh-CN" altLang="en-US" sz="2800" b="1" dirty="0"/>
              <a:t>其他人员</a:t>
            </a:r>
            <a:endParaRPr lang="zh-CN" altLang="zh-CN" sz="2800" dirty="0"/>
          </a:p>
          <a:p>
            <a:pPr>
              <a:spcBef>
                <a:spcPts val="1200"/>
              </a:spcBef>
              <a:defRPr/>
            </a:pPr>
            <a:r>
              <a:rPr lang="zh-CN" altLang="en-US" sz="2800" b="1" dirty="0">
                <a:solidFill>
                  <a:srgbClr val="FF0000"/>
                </a:solidFill>
              </a:rPr>
              <a:t>服务内容：</a:t>
            </a:r>
            <a:r>
              <a:rPr lang="zh-CN" altLang="en-US" sz="2800" b="1" dirty="0"/>
              <a:t>基本公共卫生</a:t>
            </a:r>
            <a:r>
              <a:rPr lang="en-US" altLang="zh-CN" sz="2800" b="1" dirty="0"/>
              <a:t>+</a:t>
            </a:r>
            <a:r>
              <a:rPr lang="zh-CN" altLang="en-US" sz="2800" b="1" dirty="0"/>
              <a:t>基本医疗</a:t>
            </a:r>
            <a:r>
              <a:rPr lang="en-US" altLang="zh-CN" sz="2800" b="1" dirty="0"/>
              <a:t>+</a:t>
            </a:r>
            <a:r>
              <a:rPr lang="zh-CN" altLang="en-US" sz="2800" b="1" dirty="0"/>
              <a:t>健康管理</a:t>
            </a:r>
            <a:endParaRPr lang="en-US" altLang="zh-CN" sz="2800" b="1" dirty="0"/>
          </a:p>
          <a:p>
            <a:pPr>
              <a:spcBef>
                <a:spcPts val="1200"/>
              </a:spcBef>
              <a:defRPr/>
            </a:pPr>
            <a:r>
              <a:rPr lang="zh-CN" altLang="en-US" sz="2800" b="1" dirty="0">
                <a:solidFill>
                  <a:srgbClr val="FF0000"/>
                </a:solidFill>
              </a:rPr>
              <a:t>重点人群：</a:t>
            </a:r>
            <a:r>
              <a:rPr lang="zh-CN" altLang="en-US" sz="2800" b="1" dirty="0"/>
              <a:t>慢性病患者、老年人、儿童、孕产妇、残疾人、贫困人口、计划生育特殊家庭</a:t>
            </a:r>
            <a:endParaRPr lang="en-US" altLang="zh-CN" sz="2800" b="1" dirty="0"/>
          </a:p>
          <a:p>
            <a:pPr>
              <a:spcBef>
                <a:spcPts val="1200"/>
              </a:spcBef>
              <a:defRPr/>
            </a:pPr>
            <a:r>
              <a:rPr lang="zh-CN" altLang="en-US" sz="2800" b="1" dirty="0">
                <a:solidFill>
                  <a:srgbClr val="FF0000"/>
                </a:solidFill>
              </a:rPr>
              <a:t>吸引居民</a:t>
            </a:r>
            <a:r>
              <a:rPr lang="zh-CN" altLang="en-US" sz="2800" b="1" dirty="0"/>
              <a:t>：优先就诊、预约转诊、放宽用药、长处方、医保优惠</a:t>
            </a:r>
            <a:endParaRPr lang="en-US" altLang="zh-CN" sz="2800" b="1" dirty="0"/>
          </a:p>
          <a:p>
            <a:pPr>
              <a:spcBef>
                <a:spcPts val="1200"/>
              </a:spcBef>
              <a:defRPr/>
            </a:pPr>
            <a:r>
              <a:rPr lang="zh-CN" altLang="en-US" sz="2800" b="1" dirty="0">
                <a:solidFill>
                  <a:srgbClr val="FF0000"/>
                </a:solidFill>
              </a:rPr>
              <a:t>激励医生</a:t>
            </a:r>
            <a:r>
              <a:rPr lang="zh-CN" altLang="en-US" sz="2800" b="1" dirty="0"/>
              <a:t>：签约服务费与收入分配挂钩</a:t>
            </a:r>
            <a:endParaRPr lang="en-US" altLang="zh-CN" sz="2800" b="1" dirty="0"/>
          </a:p>
          <a:p>
            <a:pPr>
              <a:spcBef>
                <a:spcPts val="1200"/>
              </a:spcBef>
            </a:pPr>
            <a:endParaRPr lang="en-US" altLang="zh-CN" sz="2800" dirty="0"/>
          </a:p>
          <a:p>
            <a:pPr>
              <a:spcBef>
                <a:spcPts val="1200"/>
              </a:spcBef>
            </a:pPr>
            <a:endParaRPr lang="zh-CN" altLang="en-US" sz="2800" dirty="0"/>
          </a:p>
        </p:txBody>
      </p:sp>
    </p:spTree>
    <p:extLst>
      <p:ext uri="{BB962C8B-B14F-4D97-AF65-F5344CB8AC3E}">
        <p14:creationId xmlns:p14="http://schemas.microsoft.com/office/powerpoint/2010/main" val="3123410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755650" y="620713"/>
            <a:ext cx="7138988" cy="1143000"/>
          </a:xfrm>
        </p:spPr>
        <p:txBody>
          <a:bodyPr/>
          <a:lstStyle/>
          <a:p>
            <a:pPr algn="l"/>
            <a:r>
              <a:rPr lang="zh-CN" altLang="en-US" sz="4000" b="1" dirty="0">
                <a:solidFill>
                  <a:srgbClr val="FF0000"/>
                </a:solidFill>
              </a:rPr>
              <a:t>结语：</a:t>
            </a:r>
          </a:p>
        </p:txBody>
      </p:sp>
      <p:sp>
        <p:nvSpPr>
          <p:cNvPr id="32771" name="内容占位符 2"/>
          <p:cNvSpPr>
            <a:spLocks noGrp="1"/>
          </p:cNvSpPr>
          <p:nvPr>
            <p:ph idx="1"/>
          </p:nvPr>
        </p:nvSpPr>
        <p:spPr>
          <a:xfrm>
            <a:off x="1043608" y="1916832"/>
            <a:ext cx="7056784" cy="3328988"/>
          </a:xfrm>
        </p:spPr>
        <p:txBody>
          <a:bodyPr/>
          <a:lstStyle/>
          <a:p>
            <a:pPr marL="0" indent="0">
              <a:lnSpc>
                <a:spcPct val="150000"/>
              </a:lnSpc>
              <a:buFont typeface="Arial" charset="0"/>
              <a:buNone/>
            </a:pPr>
            <a:r>
              <a:rPr lang="zh-CN" altLang="en-US" b="1" dirty="0"/>
              <a:t>        基层卫生是卫生服务体系的基础，坚持发展方向不动摇，坚持改革不停步，持之以恒，循序渐进，定能走出一条中国特色的基层卫生发展道路！</a:t>
            </a:r>
          </a:p>
        </p:txBody>
      </p:sp>
      <p:sp>
        <p:nvSpPr>
          <p:cNvPr id="4" name="灯片编号占位符 3"/>
          <p:cNvSpPr>
            <a:spLocks noGrp="1"/>
          </p:cNvSpPr>
          <p:nvPr>
            <p:ph type="sldNum" sz="quarter" idx="12"/>
          </p:nvPr>
        </p:nvSpPr>
        <p:spPr/>
        <p:txBody>
          <a:bodyPr/>
          <a:lstStyle/>
          <a:p>
            <a:pPr>
              <a:defRPr/>
            </a:pPr>
            <a:fld id="{43A6082E-60AB-4676-AC7C-869B463684F6}" type="slidenum">
              <a:rPr lang="ja-JP" altLang="en-US" smtClean="0"/>
              <a:pPr>
                <a:defRPr/>
              </a:pPr>
              <a:t>33</a:t>
            </a:fld>
            <a:endParaRPr lang="en-US" altLang="ja-JP"/>
          </a:p>
        </p:txBody>
      </p:sp>
    </p:spTree>
    <p:extLst>
      <p:ext uri="{BB962C8B-B14F-4D97-AF65-F5344CB8AC3E}">
        <p14:creationId xmlns:p14="http://schemas.microsoft.com/office/powerpoint/2010/main" val="449030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492896"/>
            <a:ext cx="8229600" cy="1143000"/>
          </a:xfrm>
        </p:spPr>
        <p:txBody>
          <a:bodyPr>
            <a:noAutofit/>
          </a:bodyPr>
          <a:lstStyle/>
          <a:p>
            <a:r>
              <a:rPr lang="zh-CN" altLang="en-US" sz="9600" b="1" dirty="0"/>
              <a:t>谢谢！</a:t>
            </a:r>
          </a:p>
        </p:txBody>
      </p:sp>
    </p:spTree>
    <p:extLst>
      <p:ext uri="{BB962C8B-B14F-4D97-AF65-F5344CB8AC3E}">
        <p14:creationId xmlns:p14="http://schemas.microsoft.com/office/powerpoint/2010/main" val="2782560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9528" y="116632"/>
            <a:ext cx="8229600" cy="1143000"/>
          </a:xfrm>
        </p:spPr>
        <p:txBody>
          <a:bodyPr>
            <a:normAutofit/>
          </a:bodyPr>
          <a:lstStyle/>
          <a:p>
            <a:r>
              <a:rPr lang="zh-CN" altLang="en-US" sz="4000" b="1" dirty="0"/>
              <a:t>分级诊疗目标任务</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609230734"/>
              </p:ext>
            </p:extLst>
          </p:nvPr>
        </p:nvGraphicFramePr>
        <p:xfrm>
          <a:off x="1763688" y="1256890"/>
          <a:ext cx="5644264" cy="45275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6259562" y="4953486"/>
            <a:ext cx="2520279" cy="830997"/>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zh-CN" altLang="zh-CN" sz="2400" b="1" dirty="0"/>
              <a:t>治疗</a:t>
            </a:r>
            <a:r>
              <a:rPr lang="en-US" altLang="zh-CN" sz="2400" b="1" dirty="0"/>
              <a:t>—</a:t>
            </a:r>
            <a:r>
              <a:rPr lang="zh-CN" altLang="zh-CN" sz="2400" b="1" dirty="0"/>
              <a:t>康复</a:t>
            </a:r>
            <a:r>
              <a:rPr lang="en-US" altLang="zh-CN" sz="2400" b="1" dirty="0"/>
              <a:t>—</a:t>
            </a:r>
          </a:p>
          <a:p>
            <a:pPr algn="ctr"/>
            <a:r>
              <a:rPr lang="zh-CN" altLang="zh-CN" sz="2400" b="1" dirty="0"/>
              <a:t>长期护理服务链</a:t>
            </a:r>
            <a:endParaRPr lang="zh-CN" altLang="en-US" sz="2400" b="1" dirty="0"/>
          </a:p>
        </p:txBody>
      </p:sp>
      <p:sp>
        <p:nvSpPr>
          <p:cNvPr id="6" name="矩形 5"/>
          <p:cNvSpPr/>
          <p:nvPr/>
        </p:nvSpPr>
        <p:spPr>
          <a:xfrm>
            <a:off x="711081" y="1429325"/>
            <a:ext cx="1656184" cy="830997"/>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zh-CN" altLang="zh-CN" sz="2400" b="1" dirty="0"/>
              <a:t>群众自愿</a:t>
            </a:r>
            <a:endParaRPr lang="en-US" altLang="zh-CN" sz="2400" b="1" dirty="0"/>
          </a:p>
          <a:p>
            <a:pPr algn="ctr"/>
            <a:r>
              <a:rPr lang="zh-CN" altLang="zh-CN" sz="2400" b="1" dirty="0"/>
              <a:t>政策引导</a:t>
            </a:r>
            <a:endParaRPr lang="zh-CN" altLang="en-US" sz="2400" b="1" dirty="0"/>
          </a:p>
        </p:txBody>
      </p:sp>
      <p:sp>
        <p:nvSpPr>
          <p:cNvPr id="7" name="矩形 6"/>
          <p:cNvSpPr/>
          <p:nvPr/>
        </p:nvSpPr>
        <p:spPr>
          <a:xfrm>
            <a:off x="6455269" y="1244658"/>
            <a:ext cx="2128863" cy="120032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zh-CN" altLang="zh-CN" sz="2400" b="1" dirty="0"/>
              <a:t>畅通慢性期、恢复期患者向下转诊渠道</a:t>
            </a:r>
            <a:endParaRPr lang="zh-CN" altLang="en-US" sz="2400" b="1" dirty="0"/>
          </a:p>
        </p:txBody>
      </p:sp>
      <p:sp>
        <p:nvSpPr>
          <p:cNvPr id="8" name="矩形 7"/>
          <p:cNvSpPr/>
          <p:nvPr/>
        </p:nvSpPr>
        <p:spPr>
          <a:xfrm>
            <a:off x="711081" y="4584154"/>
            <a:ext cx="1656184" cy="1200329"/>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zh-CN" altLang="zh-CN" sz="2400" b="1" dirty="0"/>
              <a:t>分工协作</a:t>
            </a:r>
            <a:endParaRPr lang="en-US" altLang="zh-CN" sz="2400" b="1" dirty="0"/>
          </a:p>
          <a:p>
            <a:pPr algn="ctr"/>
            <a:r>
              <a:rPr lang="zh-CN" altLang="en-US" sz="2400" b="1" dirty="0"/>
              <a:t>资源下沉</a:t>
            </a:r>
            <a:endParaRPr lang="en-US" altLang="zh-CN" sz="2400" b="1" dirty="0"/>
          </a:p>
          <a:p>
            <a:pPr algn="ctr"/>
            <a:r>
              <a:rPr lang="zh-CN" altLang="en-US" sz="2400" b="1" dirty="0"/>
              <a:t>纵向流动</a:t>
            </a:r>
          </a:p>
        </p:txBody>
      </p:sp>
      <p:sp>
        <p:nvSpPr>
          <p:cNvPr id="9" name="矩形 8"/>
          <p:cNvSpPr/>
          <p:nvPr/>
        </p:nvSpPr>
        <p:spPr>
          <a:xfrm>
            <a:off x="899592" y="6195228"/>
            <a:ext cx="7128792" cy="341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lvl="0" algn="ctr" defTabSz="666750">
              <a:lnSpc>
                <a:spcPct val="90000"/>
              </a:lnSpc>
              <a:spcAft>
                <a:spcPct val="35000"/>
              </a:spcAft>
            </a:pPr>
            <a:r>
              <a:rPr lang="en-US" altLang="zh-CN" b="1" dirty="0"/>
              <a:t>《</a:t>
            </a:r>
            <a:r>
              <a:rPr lang="zh-CN" altLang="zh-CN" b="1" dirty="0"/>
              <a:t>关于推进分级诊疗制度建设的指导意见</a:t>
            </a:r>
            <a:r>
              <a:rPr lang="en-US" altLang="zh-CN" b="1" dirty="0"/>
              <a:t>》</a:t>
            </a:r>
            <a:r>
              <a:rPr lang="zh-CN" altLang="zh-CN" b="1" dirty="0"/>
              <a:t>（</a:t>
            </a:r>
            <a:r>
              <a:rPr lang="zh-CN" altLang="zh-CN" dirty="0"/>
              <a:t>国办发〔</a:t>
            </a:r>
            <a:r>
              <a:rPr lang="en-US" altLang="zh-CN" dirty="0"/>
              <a:t>2015</a:t>
            </a:r>
            <a:r>
              <a:rPr lang="zh-CN" altLang="zh-CN" dirty="0"/>
              <a:t>〕</a:t>
            </a:r>
            <a:r>
              <a:rPr lang="en-US" altLang="zh-CN" dirty="0"/>
              <a:t>70</a:t>
            </a:r>
            <a:r>
              <a:rPr lang="zh-CN" altLang="zh-CN" dirty="0"/>
              <a:t>号）</a:t>
            </a:r>
          </a:p>
        </p:txBody>
      </p:sp>
      <p:sp>
        <p:nvSpPr>
          <p:cNvPr id="3" name="矩形 2"/>
          <p:cNvSpPr/>
          <p:nvPr/>
        </p:nvSpPr>
        <p:spPr>
          <a:xfrm>
            <a:off x="251520" y="2731414"/>
            <a:ext cx="1512168" cy="1200329"/>
          </a:xfrm>
          <a:prstGeom prst="rect">
            <a:avLst/>
          </a:prstGeom>
        </p:spPr>
        <p:txBody>
          <a:bodyPr wrap="square">
            <a:spAutoFit/>
          </a:bodyPr>
          <a:lstStyle/>
          <a:p>
            <a:r>
              <a:rPr lang="zh-CN" altLang="zh-CN" b="1" dirty="0">
                <a:solidFill>
                  <a:srgbClr val="FF0000"/>
                </a:solidFill>
              </a:rPr>
              <a:t>基层医疗卫生机构诊疗量占总诊疗量比例</a:t>
            </a:r>
            <a:r>
              <a:rPr lang="en-US" altLang="zh-CN" b="1" dirty="0">
                <a:solidFill>
                  <a:srgbClr val="FF0000"/>
                </a:solidFill>
              </a:rPr>
              <a:t>≥65%</a:t>
            </a:r>
            <a:endParaRPr lang="zh-CN" altLang="en-US" dirty="0"/>
          </a:p>
        </p:txBody>
      </p:sp>
      <p:sp>
        <p:nvSpPr>
          <p:cNvPr id="10" name="右箭头 9"/>
          <p:cNvSpPr/>
          <p:nvPr/>
        </p:nvSpPr>
        <p:spPr>
          <a:xfrm rot="20360772">
            <a:off x="1753370" y="2932631"/>
            <a:ext cx="873021" cy="1963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1622143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696" y="830164"/>
            <a:ext cx="6048672" cy="582612"/>
          </a:xfrm>
        </p:spPr>
        <p:txBody>
          <a:bodyPr rtlCol="0">
            <a:noAutofit/>
          </a:bodyPr>
          <a:lstStyle/>
          <a:p>
            <a:pPr>
              <a:defRPr/>
            </a:pPr>
            <a:r>
              <a:rPr lang="zh-CN" altLang="en-US" sz="3200" dirty="0">
                <a:latin typeface="黑体" pitchFamily="2" charset="-122"/>
                <a:ea typeface="黑体" pitchFamily="2" charset="-122"/>
              </a:rPr>
              <a:t>全国医疗机构诊疗人次变化情况</a:t>
            </a:r>
            <a:br>
              <a:rPr lang="zh-CN" altLang="en-US" sz="3200" dirty="0"/>
            </a:br>
            <a:endParaRPr lang="zh-CN" altLang="en-US" sz="3200" dirty="0">
              <a:latin typeface="黑体" pitchFamily="2" charset="-122"/>
              <a:ea typeface="黑体" pitchFamily="2" charset="-122"/>
            </a:endParaRPr>
          </a:p>
        </p:txBody>
      </p:sp>
      <p:graphicFrame>
        <p:nvGraphicFramePr>
          <p:cNvPr id="7" name="图表 5"/>
          <p:cNvGraphicFramePr>
            <a:graphicFrameLocks/>
          </p:cNvGraphicFramePr>
          <p:nvPr>
            <p:extLst>
              <p:ext uri="{D42A27DB-BD31-4B8C-83A1-F6EECF244321}">
                <p14:modId xmlns:p14="http://schemas.microsoft.com/office/powerpoint/2010/main" val="682789530"/>
              </p:ext>
            </p:extLst>
          </p:nvPr>
        </p:nvGraphicFramePr>
        <p:xfrm>
          <a:off x="539552" y="1772816"/>
          <a:ext cx="8856983" cy="4227952"/>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 Box 7"/>
          <p:cNvSpPr txBox="1">
            <a:spLocks noChangeArrowheads="1"/>
          </p:cNvSpPr>
          <p:nvPr/>
        </p:nvSpPr>
        <p:spPr bwMode="auto">
          <a:xfrm>
            <a:off x="3203848" y="6242398"/>
            <a:ext cx="52565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1600" b="1" dirty="0">
                <a:latin typeface="Times New Roman" pitchFamily="18" charset="0"/>
                <a:ea typeface="新宋体" pitchFamily="49" charset="-122"/>
                <a:cs typeface="Times New Roman" pitchFamily="18" charset="0"/>
              </a:rPr>
              <a:t>数据来源：</a:t>
            </a:r>
            <a:r>
              <a:rPr lang="en-US" altLang="zh-CN" sz="1600" b="1" dirty="0">
                <a:latin typeface="Times New Roman" pitchFamily="18" charset="0"/>
                <a:ea typeface="新宋体" pitchFamily="49" charset="-122"/>
                <a:cs typeface="Times New Roman" pitchFamily="18" charset="0"/>
              </a:rPr>
              <a:t>《2018</a:t>
            </a:r>
            <a:r>
              <a:rPr lang="zh-CN" altLang="en-US" sz="1600" b="1" dirty="0">
                <a:latin typeface="Times New Roman" pitchFamily="18" charset="0"/>
                <a:ea typeface="新宋体" pitchFamily="49" charset="-122"/>
                <a:cs typeface="Times New Roman" pitchFamily="18" charset="0"/>
              </a:rPr>
              <a:t>年中国卫生健康统计提要</a:t>
            </a:r>
            <a:r>
              <a:rPr lang="en-US" altLang="zh-CN" sz="1600" b="1" dirty="0">
                <a:latin typeface="Times New Roman" pitchFamily="18" charset="0"/>
                <a:ea typeface="新宋体" pitchFamily="49" charset="-122"/>
                <a:cs typeface="Times New Roman" pitchFamily="18" charset="0"/>
              </a:rPr>
              <a:t>》</a:t>
            </a:r>
            <a:endParaRPr lang="zh-CN" altLang="en-US" sz="1600" b="1" dirty="0">
              <a:latin typeface="Times New Roman" pitchFamily="18" charset="0"/>
              <a:ea typeface="新宋体" pitchFamily="49" charset="-122"/>
              <a:cs typeface="Times New Roman" pitchFamily="18" charset="0"/>
            </a:endParaRPr>
          </a:p>
        </p:txBody>
      </p:sp>
      <p:sp>
        <p:nvSpPr>
          <p:cNvPr id="6" name="矩形 5"/>
          <p:cNvSpPr/>
          <p:nvPr/>
        </p:nvSpPr>
        <p:spPr>
          <a:xfrm>
            <a:off x="611560" y="1412776"/>
            <a:ext cx="1338828" cy="369332"/>
          </a:xfrm>
          <a:prstGeom prst="rect">
            <a:avLst/>
          </a:prstGeom>
        </p:spPr>
        <p:txBody>
          <a:bodyPr wrap="none">
            <a:spAutoFit/>
          </a:bodyPr>
          <a:lstStyle/>
          <a:p>
            <a:r>
              <a:rPr lang="zh-CN" altLang="en-US" dirty="0">
                <a:latin typeface="黑体" pitchFamily="2" charset="-122"/>
                <a:ea typeface="黑体" pitchFamily="2" charset="-122"/>
              </a:rPr>
              <a:t>（亿人次）</a:t>
            </a:r>
            <a:endParaRPr lang="zh-CN" altLang="en-US" dirty="0"/>
          </a:p>
        </p:txBody>
      </p:sp>
    </p:spTree>
    <p:extLst>
      <p:ext uri="{BB962C8B-B14F-4D97-AF65-F5344CB8AC3E}">
        <p14:creationId xmlns:p14="http://schemas.microsoft.com/office/powerpoint/2010/main" val="1708081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表 5"/>
          <p:cNvGraphicFramePr>
            <a:graphicFrameLocks/>
          </p:cNvGraphicFramePr>
          <p:nvPr>
            <p:extLst>
              <p:ext uri="{D42A27DB-BD31-4B8C-83A1-F6EECF244321}">
                <p14:modId xmlns:p14="http://schemas.microsoft.com/office/powerpoint/2010/main" val="1824444743"/>
              </p:ext>
            </p:extLst>
          </p:nvPr>
        </p:nvGraphicFramePr>
        <p:xfrm>
          <a:off x="395288" y="1336675"/>
          <a:ext cx="9320248" cy="4487863"/>
        </p:xfrm>
        <a:graphic>
          <a:graphicData uri="http://schemas.openxmlformats.org/drawingml/2006/chart">
            <c:chart xmlns:c="http://schemas.openxmlformats.org/drawingml/2006/chart" xmlns:r="http://schemas.openxmlformats.org/officeDocument/2006/relationships" r:id="rId3"/>
          </a:graphicData>
        </a:graphic>
      </p:graphicFrame>
      <p:sp>
        <p:nvSpPr>
          <p:cNvPr id="2" name="标题 1"/>
          <p:cNvSpPr>
            <a:spLocks noGrp="1"/>
          </p:cNvSpPr>
          <p:nvPr>
            <p:ph type="title"/>
          </p:nvPr>
        </p:nvSpPr>
        <p:spPr>
          <a:xfrm>
            <a:off x="457200" y="417513"/>
            <a:ext cx="8229600" cy="582612"/>
          </a:xfrm>
        </p:spPr>
        <p:txBody>
          <a:bodyPr rtlCol="0">
            <a:normAutofit/>
          </a:bodyPr>
          <a:lstStyle/>
          <a:p>
            <a:pPr eaLnBrk="1" fontAlgn="auto" hangingPunct="1">
              <a:spcAft>
                <a:spcPts val="0"/>
              </a:spcAft>
              <a:defRPr/>
            </a:pPr>
            <a:r>
              <a:rPr lang="zh-CN" altLang="en-US" sz="3200" dirty="0">
                <a:latin typeface="黑体" pitchFamily="2" charset="-122"/>
                <a:ea typeface="黑体" pitchFamily="2" charset="-122"/>
              </a:rPr>
              <a:t>医疗机构入院人数变化情况</a:t>
            </a:r>
            <a:endParaRPr lang="zh-CN" altLang="en-US" sz="3600" dirty="0">
              <a:latin typeface="黑体" pitchFamily="2" charset="-122"/>
              <a:ea typeface="黑体" pitchFamily="2" charset="-122"/>
            </a:endParaRPr>
          </a:p>
        </p:txBody>
      </p:sp>
      <p:sp>
        <p:nvSpPr>
          <p:cNvPr id="12292" name="Text Box 7"/>
          <p:cNvSpPr txBox="1">
            <a:spLocks noChangeArrowheads="1"/>
          </p:cNvSpPr>
          <p:nvPr/>
        </p:nvSpPr>
        <p:spPr bwMode="auto">
          <a:xfrm>
            <a:off x="3203575" y="6049963"/>
            <a:ext cx="52562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1600" b="1">
                <a:latin typeface="Times New Roman" pitchFamily="18" charset="0"/>
                <a:ea typeface="新宋体" pitchFamily="49" charset="-122"/>
                <a:cs typeface="Times New Roman" pitchFamily="18" charset="0"/>
              </a:rPr>
              <a:t>数据来源：</a:t>
            </a:r>
            <a:r>
              <a:rPr lang="en-US" altLang="zh-CN" sz="1600" b="1">
                <a:latin typeface="Times New Roman" pitchFamily="18" charset="0"/>
                <a:ea typeface="新宋体" pitchFamily="49" charset="-122"/>
                <a:cs typeface="Times New Roman" pitchFamily="18" charset="0"/>
              </a:rPr>
              <a:t>《</a:t>
            </a:r>
            <a:r>
              <a:rPr lang="zh-CN" altLang="en-US" sz="1600" b="1">
                <a:latin typeface="Times New Roman" pitchFamily="18" charset="0"/>
                <a:ea typeface="新宋体" pitchFamily="49" charset="-122"/>
                <a:cs typeface="Times New Roman" pitchFamily="18" charset="0"/>
              </a:rPr>
              <a:t>中国卫生和计划生育统计提要</a:t>
            </a:r>
            <a:r>
              <a:rPr lang="en-US" altLang="zh-CN" sz="1600" b="1">
                <a:latin typeface="Times New Roman" pitchFamily="18" charset="0"/>
                <a:ea typeface="新宋体" pitchFamily="49" charset="-122"/>
                <a:cs typeface="Times New Roman" pitchFamily="18" charset="0"/>
              </a:rPr>
              <a:t>》</a:t>
            </a:r>
            <a:endParaRPr lang="zh-CN" altLang="en-US" sz="1600" b="1">
              <a:latin typeface="Times New Roman" pitchFamily="18" charset="0"/>
              <a:ea typeface="新宋体" pitchFamily="49" charset="-122"/>
              <a:cs typeface="Times New Roman" pitchFamily="18" charset="0"/>
            </a:endParaRPr>
          </a:p>
        </p:txBody>
      </p:sp>
      <p:sp>
        <p:nvSpPr>
          <p:cNvPr id="5" name="矩形 4"/>
          <p:cNvSpPr/>
          <p:nvPr/>
        </p:nvSpPr>
        <p:spPr>
          <a:xfrm>
            <a:off x="357158" y="1000108"/>
            <a:ext cx="1338828" cy="369332"/>
          </a:xfrm>
          <a:prstGeom prst="rect">
            <a:avLst/>
          </a:prstGeom>
        </p:spPr>
        <p:txBody>
          <a:bodyPr wrap="none">
            <a:spAutoFit/>
          </a:bodyPr>
          <a:lstStyle/>
          <a:p>
            <a:r>
              <a:rPr lang="zh-CN" altLang="en-US" dirty="0">
                <a:latin typeface="黑体" pitchFamily="2" charset="-122"/>
                <a:ea typeface="黑体" pitchFamily="2" charset="-122"/>
              </a:rPr>
              <a:t>（亿人次）</a:t>
            </a:r>
            <a:endParaRPr lang="zh-CN" altLang="en-US" dirty="0"/>
          </a:p>
        </p:txBody>
      </p:sp>
    </p:spTree>
    <p:extLst>
      <p:ext uri="{BB962C8B-B14F-4D97-AF65-F5344CB8AC3E}">
        <p14:creationId xmlns:p14="http://schemas.microsoft.com/office/powerpoint/2010/main" val="3539476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7284" y="548680"/>
            <a:ext cx="8229600" cy="582612"/>
          </a:xfrm>
        </p:spPr>
        <p:txBody>
          <a:bodyPr rtlCol="0">
            <a:normAutofit/>
          </a:bodyPr>
          <a:lstStyle/>
          <a:p>
            <a:pPr eaLnBrk="1" fontAlgn="auto" hangingPunct="1">
              <a:spcAft>
                <a:spcPts val="0"/>
              </a:spcAft>
              <a:defRPr/>
            </a:pPr>
            <a:r>
              <a:rPr lang="zh-CN" altLang="en-US" sz="3200" dirty="0">
                <a:latin typeface="黑体" pitchFamily="2" charset="-122"/>
                <a:ea typeface="黑体" pitchFamily="2" charset="-122"/>
              </a:rPr>
              <a:t>医疗机构诊疗人次及构成变化</a:t>
            </a:r>
            <a:endParaRPr lang="zh-CN" altLang="en-US" sz="4000" dirty="0">
              <a:latin typeface="黑体" pitchFamily="2" charset="-122"/>
              <a:ea typeface="黑体" pitchFamily="2" charset="-122"/>
            </a:endParaRPr>
          </a:p>
        </p:txBody>
      </p:sp>
      <p:sp>
        <p:nvSpPr>
          <p:cNvPr id="11268" name="Text Box 7"/>
          <p:cNvSpPr txBox="1">
            <a:spLocks noChangeArrowheads="1"/>
          </p:cNvSpPr>
          <p:nvPr/>
        </p:nvSpPr>
        <p:spPr bwMode="auto">
          <a:xfrm>
            <a:off x="3203575" y="6254750"/>
            <a:ext cx="5256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1600" b="1">
                <a:latin typeface="Times New Roman" pitchFamily="18" charset="0"/>
                <a:ea typeface="新宋体" pitchFamily="49" charset="-122"/>
                <a:cs typeface="Times New Roman" pitchFamily="18" charset="0"/>
              </a:rPr>
              <a:t>数据来源：</a:t>
            </a:r>
            <a:r>
              <a:rPr lang="en-US" altLang="zh-CN" sz="1600" b="1">
                <a:latin typeface="Times New Roman" pitchFamily="18" charset="0"/>
                <a:ea typeface="新宋体" pitchFamily="49" charset="-122"/>
                <a:cs typeface="Times New Roman" pitchFamily="18" charset="0"/>
              </a:rPr>
              <a:t>《2017</a:t>
            </a:r>
            <a:r>
              <a:rPr lang="zh-CN" altLang="en-US" sz="1600" b="1">
                <a:latin typeface="Times New Roman" pitchFamily="18" charset="0"/>
                <a:ea typeface="新宋体" pitchFamily="49" charset="-122"/>
                <a:cs typeface="Times New Roman" pitchFamily="18" charset="0"/>
              </a:rPr>
              <a:t>年中国卫生和计划生育统计提要</a:t>
            </a:r>
            <a:r>
              <a:rPr lang="en-US" altLang="zh-CN" sz="1600" b="1">
                <a:latin typeface="Times New Roman" pitchFamily="18" charset="0"/>
                <a:ea typeface="新宋体" pitchFamily="49" charset="-122"/>
                <a:cs typeface="Times New Roman" pitchFamily="18" charset="0"/>
              </a:rPr>
              <a:t>》</a:t>
            </a:r>
            <a:endParaRPr lang="zh-CN" altLang="en-US" sz="1600" b="1">
              <a:latin typeface="Times New Roman" pitchFamily="18" charset="0"/>
              <a:ea typeface="新宋体" pitchFamily="49" charset="-122"/>
              <a:cs typeface="Times New Roman" pitchFamily="18" charset="0"/>
            </a:endParaRPr>
          </a:p>
        </p:txBody>
      </p:sp>
      <p:sp>
        <p:nvSpPr>
          <p:cNvPr id="6" name="矩形标注 5"/>
          <p:cNvSpPr/>
          <p:nvPr/>
        </p:nvSpPr>
        <p:spPr>
          <a:xfrm>
            <a:off x="428596" y="5429264"/>
            <a:ext cx="863600" cy="377825"/>
          </a:xfrm>
          <a:prstGeom prst="wedgeRectCallout">
            <a:avLst>
              <a:gd name="adj1" fmla="val 85782"/>
              <a:gd name="adj2" fmla="val -188938"/>
            </a:avLst>
          </a:prstGeom>
        </p:spPr>
        <p:style>
          <a:lnRef idx="2">
            <a:schemeClr val="accent2"/>
          </a:lnRef>
          <a:fillRef idx="1">
            <a:schemeClr val="lt1"/>
          </a:fillRef>
          <a:effectRef idx="0">
            <a:schemeClr val="accent2"/>
          </a:effectRef>
          <a:fontRef idx="minor">
            <a:schemeClr val="dk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defRPr/>
            </a:pPr>
            <a:r>
              <a:rPr lang="en-US" altLang="zh-CN" sz="2000" b="1" dirty="0">
                <a:solidFill>
                  <a:srgbClr val="C00000"/>
                </a:solidFill>
              </a:rPr>
              <a:t>61.8%</a:t>
            </a:r>
            <a:endParaRPr lang="zh-CN" sz="2000" b="1" dirty="0">
              <a:solidFill>
                <a:srgbClr val="C00000"/>
              </a:solidFill>
            </a:endParaRPr>
          </a:p>
        </p:txBody>
      </p:sp>
      <p:sp>
        <p:nvSpPr>
          <p:cNvPr id="7" name="矩形标注 6"/>
          <p:cNvSpPr/>
          <p:nvPr/>
        </p:nvSpPr>
        <p:spPr>
          <a:xfrm>
            <a:off x="8072462" y="5357826"/>
            <a:ext cx="865188" cy="390525"/>
          </a:xfrm>
          <a:prstGeom prst="wedgeRectCallout">
            <a:avLst>
              <a:gd name="adj1" fmla="val -102346"/>
              <a:gd name="adj2" fmla="val -167909"/>
            </a:avLst>
          </a:prstGeom>
        </p:spPr>
        <p:style>
          <a:lnRef idx="2">
            <a:schemeClr val="accent2"/>
          </a:lnRef>
          <a:fillRef idx="1">
            <a:schemeClr val="lt1"/>
          </a:fillRef>
          <a:effectRef idx="0">
            <a:schemeClr val="accent2"/>
          </a:effectRef>
          <a:fontRef idx="minor">
            <a:schemeClr val="dk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defRPr/>
            </a:pPr>
            <a:r>
              <a:rPr lang="en-US" altLang="zh-CN" sz="2000" b="1" dirty="0">
                <a:solidFill>
                  <a:srgbClr val="C00000"/>
                </a:solidFill>
              </a:rPr>
              <a:t>54.1%</a:t>
            </a:r>
            <a:endParaRPr lang="zh-CN" sz="2000" b="1" dirty="0">
              <a:solidFill>
                <a:srgbClr val="C00000"/>
              </a:solidFill>
            </a:endParaRPr>
          </a:p>
        </p:txBody>
      </p:sp>
      <p:graphicFrame>
        <p:nvGraphicFramePr>
          <p:cNvPr id="8" name="图表 7"/>
          <p:cNvGraphicFramePr/>
          <p:nvPr>
            <p:extLst>
              <p:ext uri="{D42A27DB-BD31-4B8C-83A1-F6EECF244321}">
                <p14:modId xmlns:p14="http://schemas.microsoft.com/office/powerpoint/2010/main" val="3958016526"/>
              </p:ext>
            </p:extLst>
          </p:nvPr>
        </p:nvGraphicFramePr>
        <p:xfrm>
          <a:off x="428596" y="1285860"/>
          <a:ext cx="8429684" cy="43180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87211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7513"/>
            <a:ext cx="8229600" cy="582612"/>
          </a:xfrm>
        </p:spPr>
        <p:txBody>
          <a:bodyPr rtlCol="0">
            <a:normAutofit fontScale="90000"/>
          </a:bodyPr>
          <a:lstStyle/>
          <a:p>
            <a:pPr eaLnBrk="1" fontAlgn="auto" hangingPunct="1">
              <a:spcAft>
                <a:spcPts val="0"/>
              </a:spcAft>
              <a:defRPr/>
            </a:pPr>
            <a:r>
              <a:rPr lang="zh-CN" altLang="en-US" sz="3600" dirty="0">
                <a:latin typeface="黑体" pitchFamily="2" charset="-122"/>
                <a:ea typeface="黑体" pitchFamily="2" charset="-122"/>
              </a:rPr>
              <a:t>医疗机构入院人数及构成变化</a:t>
            </a:r>
            <a:endParaRPr lang="zh-CN" altLang="en-US" dirty="0">
              <a:latin typeface="黑体" pitchFamily="2" charset="-122"/>
              <a:ea typeface="黑体" pitchFamily="2" charset="-122"/>
            </a:endParaRPr>
          </a:p>
        </p:txBody>
      </p:sp>
      <p:sp>
        <p:nvSpPr>
          <p:cNvPr id="12292" name="Text Box 7"/>
          <p:cNvSpPr txBox="1">
            <a:spLocks noChangeArrowheads="1"/>
          </p:cNvSpPr>
          <p:nvPr/>
        </p:nvSpPr>
        <p:spPr bwMode="auto">
          <a:xfrm>
            <a:off x="3203575" y="6049963"/>
            <a:ext cx="52562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1600" b="1" dirty="0">
                <a:latin typeface="Times New Roman" pitchFamily="18" charset="0"/>
                <a:ea typeface="新宋体" pitchFamily="49" charset="-122"/>
                <a:cs typeface="Times New Roman" pitchFamily="18" charset="0"/>
              </a:rPr>
              <a:t>数据来源：</a:t>
            </a:r>
            <a:r>
              <a:rPr lang="en-US" altLang="zh-CN" sz="1600" b="1" dirty="0">
                <a:latin typeface="Times New Roman" pitchFamily="18" charset="0"/>
                <a:ea typeface="新宋体" pitchFamily="49" charset="-122"/>
                <a:cs typeface="Times New Roman" pitchFamily="18" charset="0"/>
              </a:rPr>
              <a:t>《</a:t>
            </a:r>
            <a:r>
              <a:rPr lang="zh-CN" altLang="en-US" sz="1600" b="1" dirty="0">
                <a:latin typeface="Times New Roman" pitchFamily="18" charset="0"/>
                <a:ea typeface="新宋体" pitchFamily="49" charset="-122"/>
                <a:cs typeface="Times New Roman" pitchFamily="18" charset="0"/>
              </a:rPr>
              <a:t>中国卫生和计划生育统计提要</a:t>
            </a:r>
            <a:r>
              <a:rPr lang="en-US" altLang="zh-CN" sz="1600" b="1" dirty="0">
                <a:latin typeface="Times New Roman" pitchFamily="18" charset="0"/>
                <a:ea typeface="新宋体" pitchFamily="49" charset="-122"/>
                <a:cs typeface="Times New Roman" pitchFamily="18" charset="0"/>
              </a:rPr>
              <a:t>》</a:t>
            </a:r>
            <a:endParaRPr lang="zh-CN" altLang="en-US" sz="1600" b="1" dirty="0">
              <a:latin typeface="Times New Roman" pitchFamily="18" charset="0"/>
              <a:ea typeface="新宋体" pitchFamily="49" charset="-122"/>
              <a:cs typeface="Times New Roman" pitchFamily="18" charset="0"/>
            </a:endParaRPr>
          </a:p>
        </p:txBody>
      </p:sp>
      <p:sp>
        <p:nvSpPr>
          <p:cNvPr id="6" name="矩形标注 5"/>
          <p:cNvSpPr/>
          <p:nvPr/>
        </p:nvSpPr>
        <p:spPr>
          <a:xfrm>
            <a:off x="500034" y="5214950"/>
            <a:ext cx="863600" cy="377825"/>
          </a:xfrm>
          <a:prstGeom prst="wedgeRectCallout">
            <a:avLst>
              <a:gd name="adj1" fmla="val 83169"/>
              <a:gd name="adj2" fmla="val -239778"/>
            </a:avLst>
          </a:prstGeom>
        </p:spPr>
        <p:style>
          <a:lnRef idx="2">
            <a:schemeClr val="accent2"/>
          </a:lnRef>
          <a:fillRef idx="1">
            <a:schemeClr val="lt1"/>
          </a:fillRef>
          <a:effectRef idx="0">
            <a:schemeClr val="accent2"/>
          </a:effectRef>
          <a:fontRef idx="minor">
            <a:schemeClr val="dk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defRPr/>
            </a:pPr>
            <a:r>
              <a:rPr lang="en-US" altLang="zh-CN" sz="2000" b="1" dirty="0">
                <a:solidFill>
                  <a:srgbClr val="C00000"/>
                </a:solidFill>
              </a:rPr>
              <a:t>30.5%</a:t>
            </a:r>
            <a:endParaRPr lang="zh-CN" sz="2000" b="1" dirty="0">
              <a:solidFill>
                <a:srgbClr val="C00000"/>
              </a:solidFill>
            </a:endParaRPr>
          </a:p>
        </p:txBody>
      </p:sp>
      <p:sp>
        <p:nvSpPr>
          <p:cNvPr id="7" name="矩形标注 6"/>
          <p:cNvSpPr/>
          <p:nvPr/>
        </p:nvSpPr>
        <p:spPr>
          <a:xfrm>
            <a:off x="8143900" y="5072074"/>
            <a:ext cx="863600" cy="390525"/>
          </a:xfrm>
          <a:prstGeom prst="wedgeRectCallout">
            <a:avLst>
              <a:gd name="adj1" fmla="val -98427"/>
              <a:gd name="adj2" fmla="val -196835"/>
            </a:avLst>
          </a:prstGeom>
        </p:spPr>
        <p:style>
          <a:lnRef idx="2">
            <a:schemeClr val="accent2"/>
          </a:lnRef>
          <a:fillRef idx="1">
            <a:schemeClr val="lt1"/>
          </a:fillRef>
          <a:effectRef idx="0">
            <a:schemeClr val="accent2"/>
          </a:effectRef>
          <a:fontRef idx="minor">
            <a:schemeClr val="dk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defRPr/>
            </a:pPr>
            <a:r>
              <a:rPr lang="en-US" altLang="zh-CN" sz="2000" b="1" dirty="0">
                <a:solidFill>
                  <a:srgbClr val="C00000"/>
                </a:solidFill>
              </a:rPr>
              <a:t>18.2%</a:t>
            </a:r>
            <a:endParaRPr lang="zh-CN" sz="2000" b="1" dirty="0">
              <a:solidFill>
                <a:srgbClr val="C00000"/>
              </a:solidFill>
            </a:endParaRPr>
          </a:p>
        </p:txBody>
      </p:sp>
      <p:graphicFrame>
        <p:nvGraphicFramePr>
          <p:cNvPr id="8" name="图表 7"/>
          <p:cNvGraphicFramePr/>
          <p:nvPr/>
        </p:nvGraphicFramePr>
        <p:xfrm>
          <a:off x="428596" y="1142984"/>
          <a:ext cx="7715304" cy="47149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01982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500034" y="2071678"/>
            <a:ext cx="8229600" cy="1650484"/>
          </a:xfrm>
        </p:spPr>
        <p:style>
          <a:lnRef idx="1">
            <a:schemeClr val="accent2"/>
          </a:lnRef>
          <a:fillRef idx="3">
            <a:schemeClr val="accent2"/>
          </a:fillRef>
          <a:effectRef idx="2">
            <a:schemeClr val="accent2"/>
          </a:effectRef>
          <a:fontRef idx="minor">
            <a:schemeClr val="lt1"/>
          </a:fontRef>
        </p:style>
        <p:txBody>
          <a:bodyPr>
            <a:noAutofit/>
          </a:bodyPr>
          <a:lstStyle/>
          <a:p>
            <a:r>
              <a:rPr lang="zh-CN" altLang="en-US" sz="3600" dirty="0"/>
              <a:t>一、将发展作为推进</a:t>
            </a:r>
            <a:br>
              <a:rPr lang="en-US" altLang="zh-CN" sz="3600" dirty="0"/>
            </a:br>
            <a:r>
              <a:rPr lang="zh-CN" altLang="en-US" sz="3600" dirty="0"/>
              <a:t>基层卫生事业的第一要务</a:t>
            </a:r>
          </a:p>
        </p:txBody>
      </p:sp>
    </p:spTree>
    <p:extLst>
      <p:ext uri="{BB962C8B-B14F-4D97-AF65-F5344CB8AC3E}">
        <p14:creationId xmlns:p14="http://schemas.microsoft.com/office/powerpoint/2010/main" val="1160441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1453</Words>
  <Application>Microsoft Office PowerPoint</Application>
  <PresentationFormat>全屏显示(4:3)</PresentationFormat>
  <Paragraphs>189</Paragraphs>
  <Slides>34</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ＭＳ Ｐゴシック</vt:lpstr>
      <vt:lpstr>黑体</vt:lpstr>
      <vt:lpstr>华文楷体</vt:lpstr>
      <vt:lpstr>宋体</vt:lpstr>
      <vt:lpstr>微软雅黑</vt:lpstr>
      <vt:lpstr>新宋体</vt:lpstr>
      <vt:lpstr>Arial</vt:lpstr>
      <vt:lpstr>Calibri</vt:lpstr>
      <vt:lpstr>Times New Roman</vt:lpstr>
      <vt:lpstr>Wingdings 2</vt:lpstr>
      <vt:lpstr>Office 主题​​</vt:lpstr>
      <vt:lpstr>PowerPoint 演示文稿</vt:lpstr>
      <vt:lpstr>报告内容：</vt:lpstr>
      <vt:lpstr>PowerPoint 演示文稿</vt:lpstr>
      <vt:lpstr>分级诊疗目标任务</vt:lpstr>
      <vt:lpstr>全国医疗机构诊疗人次变化情况 </vt:lpstr>
      <vt:lpstr>医疗机构入院人数变化情况</vt:lpstr>
      <vt:lpstr>医疗机构诊疗人次及构成变化</vt:lpstr>
      <vt:lpstr>医疗机构入院人数及构成变化</vt:lpstr>
      <vt:lpstr>一、将发展作为推进 基层卫生事业的第一要务</vt:lpstr>
      <vt:lpstr>（一）巩固基层卫生战略地位</vt:lpstr>
      <vt:lpstr>（二）明确发展方向</vt:lpstr>
      <vt:lpstr>（三）巩固完善服务体系</vt:lpstr>
      <vt:lpstr>二、持续深化基层卫生综合改革</vt:lpstr>
      <vt:lpstr>（一）完善补偿机制</vt:lpstr>
      <vt:lpstr>（二）巩固运行机制</vt:lpstr>
      <vt:lpstr>PowerPoint 演示文稿</vt:lpstr>
      <vt:lpstr>三、努力提升三项服务能力</vt:lpstr>
      <vt:lpstr>PowerPoint 演示文稿</vt:lpstr>
      <vt:lpstr>（一）提升医疗服务能力</vt:lpstr>
      <vt:lpstr>PowerPoint 演示文稿</vt:lpstr>
      <vt:lpstr>PowerPoint 演示文稿</vt:lpstr>
      <vt:lpstr>2018年工作安排</vt:lpstr>
      <vt:lpstr>PowerPoint 演示文稿</vt:lpstr>
      <vt:lpstr>PowerPoint 演示文稿</vt:lpstr>
      <vt:lpstr>（二） 提高公共卫生服务成效</vt:lpstr>
      <vt:lpstr>国家基本公共卫生服务项目内容（2017）</vt:lpstr>
      <vt:lpstr>重点任务</vt:lpstr>
      <vt:lpstr>PowerPoint 演示文稿</vt:lpstr>
      <vt:lpstr>主要目标</vt:lpstr>
      <vt:lpstr>各省人群签约率</vt:lpstr>
      <vt:lpstr>各省重点人群签约率</vt:lpstr>
      <vt:lpstr>重点任务</vt:lpstr>
      <vt:lpstr>结语：</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MacBookAir</dc:creator>
  <cp:lastModifiedBy>15895</cp:lastModifiedBy>
  <cp:revision>102</cp:revision>
  <dcterms:created xsi:type="dcterms:W3CDTF">2017-07-16T11:44:28Z</dcterms:created>
  <dcterms:modified xsi:type="dcterms:W3CDTF">2018-09-08T02:16:19Z</dcterms:modified>
</cp:coreProperties>
</file>