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70" r:id="rId5"/>
    <p:sldId id="260" r:id="rId6"/>
    <p:sldId id="261" r:id="rId7"/>
    <p:sldId id="262" r:id="rId8"/>
    <p:sldId id="272" r:id="rId9"/>
    <p:sldId id="265" r:id="rId10"/>
    <p:sldId id="266" r:id="rId11"/>
    <p:sldId id="271" r:id="rId12"/>
    <p:sldId id="263" r:id="rId13"/>
    <p:sldId id="264" r:id="rId14"/>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00"/>
  </p:normalViewPr>
  <p:slideViewPr>
    <p:cSldViewPr snapToGrid="0">
      <p:cViewPr varScale="1">
        <p:scale>
          <a:sx n="106" d="100"/>
          <a:sy n="106" d="100"/>
        </p:scale>
        <p:origin x="7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pPr algn="l"/>
            <a:fld id="{0DCFB061-4267-4D9F-8017-6F550D3068DF}" type="datetime1">
              <a:rPr lang="en-US" smtClean="0"/>
              <a:t>1/6/25</a:t>
            </a:fld>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pPr algn="l"/>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947112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41BC61-5547-4A60-8DA1-6699760D9972}" type="datetime1">
              <a:rPr lang="en-US" smtClean="0"/>
              <a:t>1/6/25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3661854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24B9D1C6-60D0-4CD1-8F31-F912522EB041}" type="datetime1">
              <a:rPr lang="en-US" smtClean="0"/>
              <a:t>1/6/25</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dirty="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4326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A4ED5C-5A53-433E-8A55-46F54CE81DA5}" type="datetime1">
              <a:rPr lang="en-US" smtClean="0"/>
              <a:t>1/6/25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2056183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fld id="{29CABC0C-B6DF-45E9-B954-11C99AA62C3E}" type="datetime1">
              <a:rPr lang="en-US" smtClean="0"/>
              <a:t>1/6/25</a:t>
            </a:fld>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8780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AB71B9-2624-4F21-93EE-35A78B1A0DAD}" type="datetime1">
              <a:rPr lang="en-US" smtClean="0"/>
              <a:t>1/6/25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dirty="0"/>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74071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D37C2A-BE2E-4840-A907-3254E2916C96}" type="datetime1">
              <a:rPr lang="en-US" smtClean="0"/>
              <a:t>1/6/25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dirty="0"/>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82931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1/6/25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Tree>
    <p:extLst>
      <p:ext uri="{BB962C8B-B14F-4D97-AF65-F5344CB8AC3E}">
        <p14:creationId xmlns:p14="http://schemas.microsoft.com/office/powerpoint/2010/main" val="1624201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fld id="{D3363A0F-DEF3-4134-98D0-2E1276938A8B}" type="datetime1">
              <a:rPr lang="en-US" smtClean="0"/>
              <a:t>1/6/25</a:t>
            </a:fld>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752898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fld id="{61A2E4C8-2960-4ADD-862C-4D9643CB15AC}" type="datetime1">
              <a:rPr lang="en-US" smtClean="0"/>
              <a:t>1/6/25</a:t>
            </a:fld>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61278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fld id="{48BDEA15-09CD-4275-A8E0-385C965F48B0}" type="datetime1">
              <a:rPr lang="en-US" smtClean="0"/>
              <a:t>1/6/25</a:t>
            </a:fld>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Tree>
    <p:extLst>
      <p:ext uri="{BB962C8B-B14F-4D97-AF65-F5344CB8AC3E}">
        <p14:creationId xmlns:p14="http://schemas.microsoft.com/office/powerpoint/2010/main" val="3485248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fld id="{4AF8082C-0922-4249-A612-B415F5231620}" type="datetime1">
              <a:rPr lang="en-US" smtClean="0"/>
              <a:t>1/6/25</a:t>
            </a:fld>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532920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CA22F210-7186-4074-94C5-FAD2C2EB1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group of laptops and phones on grass&#10;&#10;Description automatically generated">
            <a:extLst>
              <a:ext uri="{FF2B5EF4-FFF2-40B4-BE49-F238E27FC236}">
                <a16:creationId xmlns:a16="http://schemas.microsoft.com/office/drawing/2014/main" id="{89816EFD-3FFC-2603-E5BE-35A76CB38C08}"/>
              </a:ext>
            </a:extLst>
          </p:cNvPr>
          <p:cNvPicPr>
            <a:picLocks noChangeAspect="1"/>
          </p:cNvPicPr>
          <p:nvPr/>
        </p:nvPicPr>
        <p:blipFill>
          <a:blip r:embed="rId2"/>
          <a:srcRect t="20928" b="4072"/>
          <a:stretch/>
        </p:blipFill>
        <p:spPr>
          <a:xfrm>
            <a:off x="20" y="0"/>
            <a:ext cx="12191980" cy="6858002"/>
          </a:xfrm>
          <a:prstGeom prst="rect">
            <a:avLst/>
          </a:prstGeom>
        </p:spPr>
      </p:pic>
      <p:sp>
        <p:nvSpPr>
          <p:cNvPr id="38" name="Rectangle 37">
            <a:extLst>
              <a:ext uri="{FF2B5EF4-FFF2-40B4-BE49-F238E27FC236}">
                <a16:creationId xmlns:a16="http://schemas.microsoft.com/office/drawing/2014/main" id="{11C4FED8-D85F-4B52-875F-AB6873B50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68639" cy="6858000"/>
          </a:xfrm>
          <a:prstGeom prst="rect">
            <a:avLst/>
          </a:prstGeom>
          <a:gradFill>
            <a:gsLst>
              <a:gs pos="58000">
                <a:schemeClr val="tx1">
                  <a:alpha val="55000"/>
                </a:schemeClr>
              </a:gs>
              <a:gs pos="33000">
                <a:schemeClr val="tx1">
                  <a:alpha val="40000"/>
                </a:schemeClr>
              </a:gs>
              <a:gs pos="3000">
                <a:schemeClr val="tx1">
                  <a:alpha val="0"/>
                </a:schemeClr>
              </a:gs>
              <a:gs pos="100000">
                <a:schemeClr val="tx1">
                  <a:alpha val="55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859DD4-8516-CB2D-4057-E710B11F47C5}"/>
              </a:ext>
            </a:extLst>
          </p:cNvPr>
          <p:cNvSpPr>
            <a:spLocks noGrp="1"/>
          </p:cNvSpPr>
          <p:nvPr>
            <p:ph type="ctrTitle"/>
          </p:nvPr>
        </p:nvSpPr>
        <p:spPr>
          <a:xfrm>
            <a:off x="1199347" y="1900592"/>
            <a:ext cx="6007100" cy="3366494"/>
          </a:xfrm>
        </p:spPr>
        <p:txBody>
          <a:bodyPr anchor="b">
            <a:normAutofit/>
          </a:bodyPr>
          <a:lstStyle/>
          <a:p>
            <a:pPr>
              <a:lnSpc>
                <a:spcPct val="115000"/>
              </a:lnSpc>
            </a:pPr>
            <a:r>
              <a:rPr lang="en-US" sz="2900" b="1" dirty="0">
                <a:solidFill>
                  <a:schemeClr val="bg1"/>
                </a:solidFill>
                <a:effectLst/>
                <a:latin typeface="Times New Roman" panose="02020603050405020304" pitchFamily="18" charset="0"/>
              </a:rPr>
              <a:t>Security Challenges and Countermeasures in Mobile</a:t>
            </a:r>
            <a:br>
              <a:rPr lang="en-US" sz="2900" b="1" dirty="0">
                <a:solidFill>
                  <a:schemeClr val="bg1"/>
                </a:solidFill>
                <a:effectLst/>
                <a:latin typeface="Times New Roman" panose="02020603050405020304" pitchFamily="18" charset="0"/>
              </a:rPr>
            </a:br>
            <a:r>
              <a:rPr lang="en-US" sz="2900" b="1" dirty="0">
                <a:solidFill>
                  <a:schemeClr val="bg1"/>
                </a:solidFill>
                <a:effectLst/>
                <a:latin typeface="Times New Roman" panose="02020603050405020304" pitchFamily="18" charset="0"/>
              </a:rPr>
              <a:t>Ad Hoc Networks (MANETs)</a:t>
            </a:r>
            <a:br>
              <a:rPr lang="en-US" sz="2900" b="1" dirty="0">
                <a:solidFill>
                  <a:schemeClr val="bg1"/>
                </a:solidFill>
                <a:effectLst/>
                <a:latin typeface="Times New Roman" panose="02020603050405020304" pitchFamily="18" charset="0"/>
              </a:rPr>
            </a:br>
            <a:endParaRPr lang="en-TR" sz="2900" b="1" dirty="0">
              <a:solidFill>
                <a:schemeClr val="bg1"/>
              </a:solidFill>
            </a:endParaRPr>
          </a:p>
        </p:txBody>
      </p:sp>
      <p:sp>
        <p:nvSpPr>
          <p:cNvPr id="3" name="Subtitle 2">
            <a:extLst>
              <a:ext uri="{FF2B5EF4-FFF2-40B4-BE49-F238E27FC236}">
                <a16:creationId xmlns:a16="http://schemas.microsoft.com/office/drawing/2014/main" id="{99B598E8-27F8-7784-ED1B-292A9207A8EA}"/>
              </a:ext>
            </a:extLst>
          </p:cNvPr>
          <p:cNvSpPr>
            <a:spLocks noGrp="1"/>
          </p:cNvSpPr>
          <p:nvPr>
            <p:ph type="subTitle" idx="1"/>
          </p:nvPr>
        </p:nvSpPr>
        <p:spPr>
          <a:xfrm>
            <a:off x="3779057" y="7145686"/>
            <a:ext cx="6074001" cy="702914"/>
          </a:xfrm>
        </p:spPr>
        <p:txBody>
          <a:bodyPr anchor="t">
            <a:normAutofit/>
          </a:bodyPr>
          <a:lstStyle/>
          <a:p>
            <a:pPr>
              <a:lnSpc>
                <a:spcPct val="140000"/>
              </a:lnSpc>
            </a:pPr>
            <a:r>
              <a:rPr lang="en-TR" sz="1800" dirty="0">
                <a:solidFill>
                  <a:schemeClr val="bg1"/>
                </a:solidFill>
                <a:latin typeface="Times New Roman" panose="02020603050405020304" pitchFamily="18" charset="0"/>
                <a:cs typeface="Times New Roman" panose="02020603050405020304" pitchFamily="18" charset="0"/>
              </a:rPr>
              <a:t>2019510092 - Efe Özdemir</a:t>
            </a:r>
          </a:p>
          <a:p>
            <a:pPr>
              <a:lnSpc>
                <a:spcPct val="140000"/>
              </a:lnSpc>
            </a:pPr>
            <a:endParaRPr lang="en-TR" sz="600" dirty="0">
              <a:solidFill>
                <a:schemeClr val="bg1"/>
              </a:solidFill>
            </a:endParaRPr>
          </a:p>
        </p:txBody>
      </p:sp>
      <p:sp>
        <p:nvSpPr>
          <p:cNvPr id="12" name="TextBox 11">
            <a:extLst>
              <a:ext uri="{FF2B5EF4-FFF2-40B4-BE49-F238E27FC236}">
                <a16:creationId xmlns:a16="http://schemas.microsoft.com/office/drawing/2014/main" id="{D059CBE7-E46E-8AD4-C84B-41E8DC1C6163}"/>
              </a:ext>
            </a:extLst>
          </p:cNvPr>
          <p:cNvSpPr txBox="1"/>
          <p:nvPr/>
        </p:nvSpPr>
        <p:spPr>
          <a:xfrm>
            <a:off x="1644514" y="4943920"/>
            <a:ext cx="1624117" cy="646331"/>
          </a:xfrm>
          <a:prstGeom prst="rect">
            <a:avLst/>
          </a:prstGeom>
          <a:noFill/>
        </p:spPr>
        <p:txBody>
          <a:bodyPr wrap="square" rtlCol="0">
            <a:spAutoFit/>
          </a:bodyPr>
          <a:lstStyle/>
          <a:p>
            <a:r>
              <a:rPr lang="en-TR" dirty="0">
                <a:solidFill>
                  <a:schemeClr val="bg1"/>
                </a:solidFill>
              </a:rPr>
              <a:t>Efe Özdemir</a:t>
            </a:r>
          </a:p>
          <a:p>
            <a:r>
              <a:rPr lang="en-TR" dirty="0">
                <a:solidFill>
                  <a:schemeClr val="bg1"/>
                </a:solidFill>
              </a:rPr>
              <a:t>2019510092</a:t>
            </a:r>
          </a:p>
        </p:txBody>
      </p:sp>
      <p:sp>
        <p:nvSpPr>
          <p:cNvPr id="14" name="TextBox 13">
            <a:extLst>
              <a:ext uri="{FF2B5EF4-FFF2-40B4-BE49-F238E27FC236}">
                <a16:creationId xmlns:a16="http://schemas.microsoft.com/office/drawing/2014/main" id="{04BBECB3-1D39-6F27-43FF-9880B5158F7B}"/>
              </a:ext>
            </a:extLst>
          </p:cNvPr>
          <p:cNvSpPr txBox="1"/>
          <p:nvPr/>
        </p:nvSpPr>
        <p:spPr>
          <a:xfrm>
            <a:off x="5214486" y="6304003"/>
            <a:ext cx="1763028" cy="369332"/>
          </a:xfrm>
          <a:prstGeom prst="rect">
            <a:avLst/>
          </a:prstGeom>
          <a:noFill/>
        </p:spPr>
        <p:txBody>
          <a:bodyPr wrap="square" rtlCol="0">
            <a:spAutoFit/>
          </a:bodyPr>
          <a:lstStyle/>
          <a:p>
            <a:r>
              <a:rPr lang="en-TR" dirty="0">
                <a:solidFill>
                  <a:schemeClr val="bg1"/>
                </a:solidFill>
              </a:rPr>
              <a:t>IZMIR - 2025</a:t>
            </a:r>
          </a:p>
        </p:txBody>
      </p:sp>
      <p:sp>
        <p:nvSpPr>
          <p:cNvPr id="16" name="TextBox 15">
            <a:extLst>
              <a:ext uri="{FF2B5EF4-FFF2-40B4-BE49-F238E27FC236}">
                <a16:creationId xmlns:a16="http://schemas.microsoft.com/office/drawing/2014/main" id="{65C652EE-4436-E8D3-6F51-85A87267A8E3}"/>
              </a:ext>
            </a:extLst>
          </p:cNvPr>
          <p:cNvSpPr txBox="1"/>
          <p:nvPr/>
        </p:nvSpPr>
        <p:spPr>
          <a:xfrm>
            <a:off x="4460707" y="5934672"/>
            <a:ext cx="3270585" cy="369332"/>
          </a:xfrm>
          <a:prstGeom prst="rect">
            <a:avLst/>
          </a:prstGeom>
          <a:noFill/>
        </p:spPr>
        <p:txBody>
          <a:bodyPr wrap="square" rtlCol="0">
            <a:spAutoFit/>
          </a:bodyPr>
          <a:lstStyle/>
          <a:p>
            <a:r>
              <a:rPr lang="en-TR" dirty="0">
                <a:solidFill>
                  <a:schemeClr val="bg1"/>
                </a:solidFill>
              </a:rPr>
              <a:t>DOKUZ EYLUL UNIVERSITY</a:t>
            </a:r>
          </a:p>
        </p:txBody>
      </p:sp>
    </p:spTree>
    <p:extLst>
      <p:ext uri="{BB962C8B-B14F-4D97-AF65-F5344CB8AC3E}">
        <p14:creationId xmlns:p14="http://schemas.microsoft.com/office/powerpoint/2010/main" val="69934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txBody>
          <a:bodyPr/>
          <a:lstStyle/>
          <a:p>
            <a:endParaRPr lang="en-TR"/>
          </a:p>
        </p:txBody>
      </p:sp>
      <p:sp>
        <p:nvSpPr>
          <p:cNvPr id="25" name="Rectangle 24">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413CD7F-736E-4AF7-AB2B-473CAA9E1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5EDA2F5-6B28-478B-9AC4-43FE41E2B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916907"/>
            <a:ext cx="12192000" cy="23740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8086B3-5756-996F-DE7D-FDAC413FD32E}"/>
              </a:ext>
            </a:extLst>
          </p:cNvPr>
          <p:cNvSpPr>
            <a:spLocks noGrp="1"/>
          </p:cNvSpPr>
          <p:nvPr>
            <p:ph type="title"/>
          </p:nvPr>
        </p:nvSpPr>
        <p:spPr>
          <a:xfrm>
            <a:off x="2340498" y="4432191"/>
            <a:ext cx="9180747" cy="1248431"/>
          </a:xfrm>
        </p:spPr>
        <p:txBody>
          <a:bodyPr vert="horz" lIns="109728" tIns="109728" rIns="109728" bIns="91440" rtlCol="0" anchor="b">
            <a:normAutofit fontScale="90000"/>
          </a:bodyPr>
          <a:lstStyle/>
          <a:p>
            <a:pPr>
              <a:lnSpc>
                <a:spcPct val="115000"/>
              </a:lnSpc>
            </a:pPr>
            <a:r>
              <a:rPr lang="en-US" sz="3400" b="0" i="0" u="none" strike="noStrike" cap="all" dirty="0">
                <a:solidFill>
                  <a:schemeClr val="bg1"/>
                </a:solidFill>
                <a:effectLst/>
              </a:rPr>
              <a:t>SIMULATION RESULTS AND ANALYSIS</a:t>
            </a:r>
            <a:br>
              <a:rPr lang="en-US" sz="3400" b="0" i="0" u="none" strike="noStrike" cap="all" dirty="0">
                <a:solidFill>
                  <a:schemeClr val="bg1"/>
                </a:solidFill>
                <a:effectLst/>
              </a:rPr>
            </a:br>
            <a:r>
              <a:rPr lang="en-US" sz="3400" b="0" i="0" u="none" strike="noStrike" cap="all" dirty="0">
                <a:solidFill>
                  <a:schemeClr val="bg1"/>
                </a:solidFill>
                <a:effectLst/>
              </a:rPr>
              <a:t>	(HIGHER TRANSMIT POWER)</a:t>
            </a:r>
            <a:endParaRPr lang="en-US" sz="3400" b="0" cap="all" dirty="0">
              <a:solidFill>
                <a:schemeClr val="bg1"/>
              </a:solidFill>
            </a:endParaRPr>
          </a:p>
        </p:txBody>
      </p:sp>
      <p:sp>
        <p:nvSpPr>
          <p:cNvPr id="33" name="Rectangle 32">
            <a:extLst>
              <a:ext uri="{FF2B5EF4-FFF2-40B4-BE49-F238E27FC236}">
                <a16:creationId xmlns:a16="http://schemas.microsoft.com/office/drawing/2014/main" id="{701D712E-ABB9-4258-877D-9349C8577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79202"/>
            <a:ext cx="1006766" cy="22494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7528E56-1447-4C98-882B-CE26279501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6D7DDF7-EF7E-5C15-AF43-1F5C5831416F}"/>
              </a:ext>
            </a:extLst>
          </p:cNvPr>
          <p:cNvPicPr>
            <a:picLocks noGrp="1" noChangeAspect="1"/>
          </p:cNvPicPr>
          <p:nvPr>
            <p:ph idx="1"/>
          </p:nvPr>
        </p:nvPicPr>
        <p:blipFill>
          <a:blip r:embed="rId2"/>
          <a:stretch>
            <a:fillRect/>
          </a:stretch>
        </p:blipFill>
        <p:spPr>
          <a:xfrm>
            <a:off x="1635102" y="569234"/>
            <a:ext cx="4704283" cy="2822569"/>
          </a:xfrm>
          <a:prstGeom prst="rect">
            <a:avLst/>
          </a:prstGeom>
        </p:spPr>
      </p:pic>
      <p:sp>
        <p:nvSpPr>
          <p:cNvPr id="37" name="Rectangle 36">
            <a:extLst>
              <a:ext uri="{FF2B5EF4-FFF2-40B4-BE49-F238E27FC236}">
                <a16:creationId xmlns:a16="http://schemas.microsoft.com/office/drawing/2014/main" id="{A8EAC26D-6BAA-40DB-8C61-90C7CC5EFE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49423" y="1933956"/>
            <a:ext cx="39319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C760819-FBE9-D8D1-BDB5-74FD4B1D276B}"/>
              </a:ext>
            </a:extLst>
          </p:cNvPr>
          <p:cNvPicPr>
            <a:picLocks noChangeAspect="1"/>
          </p:cNvPicPr>
          <p:nvPr/>
        </p:nvPicPr>
        <p:blipFill>
          <a:blip r:embed="rId3"/>
          <a:stretch>
            <a:fillRect/>
          </a:stretch>
        </p:blipFill>
        <p:spPr>
          <a:xfrm>
            <a:off x="6930872" y="550739"/>
            <a:ext cx="4776495" cy="2865897"/>
          </a:xfrm>
          <a:prstGeom prst="rect">
            <a:avLst/>
          </a:prstGeom>
        </p:spPr>
      </p:pic>
    </p:spTree>
    <p:extLst>
      <p:ext uri="{BB962C8B-B14F-4D97-AF65-F5344CB8AC3E}">
        <p14:creationId xmlns:p14="http://schemas.microsoft.com/office/powerpoint/2010/main" val="1027841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txBody>
          <a:bodyPr/>
          <a:lstStyle/>
          <a:p>
            <a:endParaRPr lang="en-TR"/>
          </a:p>
        </p:txBody>
      </p:sp>
      <p:sp>
        <p:nvSpPr>
          <p:cNvPr id="19" name="Rectangle 18">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413CD7F-736E-4AF7-AB2B-473CAA9E1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5EDA2F5-6B28-478B-9AC4-43FE41E2B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916907"/>
            <a:ext cx="12192000" cy="23740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8086B3-5756-996F-DE7D-FDAC413FD32E}"/>
              </a:ext>
            </a:extLst>
          </p:cNvPr>
          <p:cNvSpPr>
            <a:spLocks noGrp="1"/>
          </p:cNvSpPr>
          <p:nvPr>
            <p:ph type="title"/>
          </p:nvPr>
        </p:nvSpPr>
        <p:spPr>
          <a:xfrm>
            <a:off x="1635102" y="4153113"/>
            <a:ext cx="9180747" cy="1248431"/>
          </a:xfrm>
        </p:spPr>
        <p:txBody>
          <a:bodyPr vert="horz" lIns="109728" tIns="109728" rIns="109728" bIns="91440" rtlCol="0" anchor="b">
            <a:normAutofit/>
          </a:bodyPr>
          <a:lstStyle/>
          <a:p>
            <a:pPr>
              <a:lnSpc>
                <a:spcPct val="115000"/>
              </a:lnSpc>
            </a:pPr>
            <a:r>
              <a:rPr lang="en-US" sz="3400" b="0" i="0" u="none" strike="noStrike" cap="all">
                <a:solidFill>
                  <a:schemeClr val="bg1"/>
                </a:solidFill>
                <a:effectLst/>
              </a:rPr>
              <a:t>SIMULATION RESULTS AND ANALYSIS</a:t>
            </a:r>
            <a:endParaRPr lang="en-US" sz="3400" b="0" cap="all">
              <a:solidFill>
                <a:schemeClr val="bg1"/>
              </a:solidFill>
            </a:endParaRPr>
          </a:p>
        </p:txBody>
      </p:sp>
      <p:sp>
        <p:nvSpPr>
          <p:cNvPr id="27" name="Rectangle 26">
            <a:extLst>
              <a:ext uri="{FF2B5EF4-FFF2-40B4-BE49-F238E27FC236}">
                <a16:creationId xmlns:a16="http://schemas.microsoft.com/office/drawing/2014/main" id="{701D712E-ABB9-4258-877D-9349C8577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79202"/>
            <a:ext cx="1006766" cy="22494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7528E56-1447-4C98-882B-CE26279501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576B26D9-6FE0-B7EB-E347-124FD0F321C3}"/>
              </a:ext>
            </a:extLst>
          </p:cNvPr>
          <p:cNvPicPr>
            <a:picLocks noGrp="1" noChangeAspect="1"/>
          </p:cNvPicPr>
          <p:nvPr>
            <p:ph idx="1"/>
          </p:nvPr>
        </p:nvPicPr>
        <p:blipFill>
          <a:blip r:embed="rId2"/>
          <a:stretch>
            <a:fillRect/>
          </a:stretch>
        </p:blipFill>
        <p:spPr>
          <a:xfrm>
            <a:off x="1635102" y="569234"/>
            <a:ext cx="4704283" cy="2822569"/>
          </a:xfrm>
          <a:prstGeom prst="rect">
            <a:avLst/>
          </a:prstGeom>
        </p:spPr>
      </p:pic>
      <p:sp>
        <p:nvSpPr>
          <p:cNvPr id="31" name="Rectangle 30">
            <a:extLst>
              <a:ext uri="{FF2B5EF4-FFF2-40B4-BE49-F238E27FC236}">
                <a16:creationId xmlns:a16="http://schemas.microsoft.com/office/drawing/2014/main" id="{A8EAC26D-6BAA-40DB-8C61-90C7CC5EFE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49423" y="1933956"/>
            <a:ext cx="39319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0144283-4146-D002-1290-F09DD7D91B9D}"/>
              </a:ext>
            </a:extLst>
          </p:cNvPr>
          <p:cNvPicPr>
            <a:picLocks noChangeAspect="1"/>
          </p:cNvPicPr>
          <p:nvPr/>
        </p:nvPicPr>
        <p:blipFill>
          <a:blip r:embed="rId3"/>
          <a:stretch>
            <a:fillRect/>
          </a:stretch>
        </p:blipFill>
        <p:spPr>
          <a:xfrm>
            <a:off x="6930872" y="550739"/>
            <a:ext cx="4776495" cy="2865897"/>
          </a:xfrm>
          <a:prstGeom prst="rect">
            <a:avLst/>
          </a:prstGeom>
        </p:spPr>
      </p:pic>
      <p:sp>
        <p:nvSpPr>
          <p:cNvPr id="11" name="TextBox 10">
            <a:extLst>
              <a:ext uri="{FF2B5EF4-FFF2-40B4-BE49-F238E27FC236}">
                <a16:creationId xmlns:a16="http://schemas.microsoft.com/office/drawing/2014/main" id="{555053F4-516D-146D-6AE2-5576CFCFB441}"/>
              </a:ext>
            </a:extLst>
          </p:cNvPr>
          <p:cNvSpPr txBox="1"/>
          <p:nvPr/>
        </p:nvSpPr>
        <p:spPr>
          <a:xfrm>
            <a:off x="2446500" y="202987"/>
            <a:ext cx="3617495" cy="369332"/>
          </a:xfrm>
          <a:prstGeom prst="rect">
            <a:avLst/>
          </a:prstGeom>
          <a:noFill/>
        </p:spPr>
        <p:txBody>
          <a:bodyPr wrap="square" rtlCol="0">
            <a:spAutoFit/>
          </a:bodyPr>
          <a:lstStyle/>
          <a:p>
            <a:r>
              <a:rPr lang="en-TR" dirty="0">
                <a:latin typeface="Times New Roman" panose="02020603050405020304" pitchFamily="18" charset="0"/>
                <a:cs typeface="Times New Roman" panose="02020603050405020304" pitchFamily="18" charset="0"/>
              </a:rPr>
              <a:t>TRANSMIT POWER = 9.5 dBM</a:t>
            </a:r>
          </a:p>
        </p:txBody>
      </p:sp>
      <p:sp>
        <p:nvSpPr>
          <p:cNvPr id="12" name="TextBox 11">
            <a:extLst>
              <a:ext uri="{FF2B5EF4-FFF2-40B4-BE49-F238E27FC236}">
                <a16:creationId xmlns:a16="http://schemas.microsoft.com/office/drawing/2014/main" id="{B0A03BD8-C3CC-D7C8-7CC5-370A03068424}"/>
              </a:ext>
            </a:extLst>
          </p:cNvPr>
          <p:cNvSpPr txBox="1"/>
          <p:nvPr/>
        </p:nvSpPr>
        <p:spPr>
          <a:xfrm>
            <a:off x="7873099" y="226101"/>
            <a:ext cx="3312136" cy="646331"/>
          </a:xfrm>
          <a:prstGeom prst="rect">
            <a:avLst/>
          </a:prstGeom>
          <a:noFill/>
        </p:spPr>
        <p:txBody>
          <a:bodyPr wrap="square" rtlCol="0">
            <a:spAutoFit/>
          </a:bodyPr>
          <a:lstStyle/>
          <a:p>
            <a:r>
              <a:rPr lang="en-TR" dirty="0">
                <a:latin typeface="Times New Roman" panose="02020603050405020304" pitchFamily="18" charset="0"/>
                <a:cs typeface="Times New Roman" panose="02020603050405020304" pitchFamily="18" charset="0"/>
              </a:rPr>
              <a:t>TRANSMIT POWER = 7.5 dBM</a:t>
            </a:r>
          </a:p>
          <a:p>
            <a:endParaRPr lang="en-TR" dirty="0"/>
          </a:p>
        </p:txBody>
      </p:sp>
    </p:spTree>
    <p:extLst>
      <p:ext uri="{BB962C8B-B14F-4D97-AF65-F5344CB8AC3E}">
        <p14:creationId xmlns:p14="http://schemas.microsoft.com/office/powerpoint/2010/main" val="3731269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8086B3-5756-996F-DE7D-FDAC413FD32E}"/>
              </a:ext>
            </a:extLst>
          </p:cNvPr>
          <p:cNvSpPr>
            <a:spLocks noGrp="1"/>
          </p:cNvSpPr>
          <p:nvPr>
            <p:ph type="title"/>
          </p:nvPr>
        </p:nvSpPr>
        <p:spPr>
          <a:xfrm>
            <a:off x="1535371" y="1044054"/>
            <a:ext cx="10013709" cy="1030360"/>
          </a:xfrm>
        </p:spPr>
        <p:txBody>
          <a:bodyPr>
            <a:normAutofit/>
          </a:bodyPr>
          <a:lstStyle/>
          <a:p>
            <a:r>
              <a:rPr lang="en-TR" dirty="0">
                <a:solidFill>
                  <a:schemeClr val="bg1"/>
                </a:solidFill>
              </a:rPr>
              <a:t>CONCLUSION </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A0BA4B-6309-D0BD-FAD2-8D2C45F5D3D1}"/>
              </a:ext>
            </a:extLst>
          </p:cNvPr>
          <p:cNvSpPr>
            <a:spLocks noGrp="1"/>
          </p:cNvSpPr>
          <p:nvPr>
            <p:ph idx="1"/>
          </p:nvPr>
        </p:nvSpPr>
        <p:spPr>
          <a:xfrm>
            <a:off x="1535371" y="2702257"/>
            <a:ext cx="9935571" cy="3426158"/>
          </a:xfrm>
        </p:spPr>
        <p:txBody>
          <a:bodyPr anchor="t">
            <a:normAutofit/>
          </a:bodyPr>
          <a:lstStyle/>
          <a:p>
            <a:r>
              <a:rPr lang="en-US" sz="2000" b="0" dirty="0">
                <a:latin typeface="Times New Roman" panose="02020603050405020304" pitchFamily="18" charset="0"/>
                <a:cs typeface="Times New Roman" panose="02020603050405020304" pitchFamily="18" charset="0"/>
              </a:rPr>
              <a:t>While MANETs offer flexibility for dynamic environments, they also suffer from severe security threats. Simulation comparisons underline several trade-offs among the routing protocols: AODV offers adaptability, OLSR offers low latency, while DSDV is best suited under stable conditions. Future improvements might consider integrating distributed trust models and efficient key management in order to achieve enhanced security.</a:t>
            </a:r>
            <a:endParaRPr lang="en-TR" sz="20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130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8086B3-5756-996F-DE7D-FDAC413FD32E}"/>
              </a:ext>
            </a:extLst>
          </p:cNvPr>
          <p:cNvSpPr>
            <a:spLocks noGrp="1"/>
          </p:cNvSpPr>
          <p:nvPr>
            <p:ph type="title"/>
          </p:nvPr>
        </p:nvSpPr>
        <p:spPr>
          <a:xfrm>
            <a:off x="1535371" y="1044054"/>
            <a:ext cx="10013709" cy="1030360"/>
          </a:xfrm>
        </p:spPr>
        <p:txBody>
          <a:bodyPr>
            <a:normAutofit/>
          </a:bodyPr>
          <a:lstStyle/>
          <a:p>
            <a:r>
              <a:rPr lang="en-TR" dirty="0">
                <a:solidFill>
                  <a:schemeClr val="bg1"/>
                </a:solidFill>
              </a:rPr>
              <a:t>REFERENCES</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A0BA4B-6309-D0BD-FAD2-8D2C45F5D3D1}"/>
              </a:ext>
            </a:extLst>
          </p:cNvPr>
          <p:cNvSpPr>
            <a:spLocks noGrp="1"/>
          </p:cNvSpPr>
          <p:nvPr>
            <p:ph idx="1"/>
          </p:nvPr>
        </p:nvSpPr>
        <p:spPr>
          <a:xfrm>
            <a:off x="1535371" y="2702257"/>
            <a:ext cx="9935571" cy="3426158"/>
          </a:xfrm>
        </p:spPr>
        <p:txBody>
          <a:bodyPr anchor="t">
            <a:normAutofit fontScale="62500" lnSpcReduction="20000"/>
          </a:bodyPr>
          <a:lstStyle/>
          <a:p>
            <a:pPr algn="l"/>
            <a:endParaRPr lang="en-US" b="0" i="0" u="none" strike="noStrike" dirty="0">
              <a:solidFill>
                <a:srgbClr val="000000"/>
              </a:solidFill>
              <a:effectLst/>
            </a:endParaRPr>
          </a:p>
          <a:p>
            <a:pPr algn="l">
              <a:buFont typeface="+mj-lt"/>
              <a:buAutoNum type="arabicPeriod"/>
            </a:pPr>
            <a:r>
              <a:rPr lang="en-US" b="0" i="0" u="none" strike="noStrike" dirty="0">
                <a:solidFill>
                  <a:srgbClr val="000000"/>
                </a:solidFill>
                <a:effectLst/>
                <a:latin typeface="Times New Roman" panose="02020603050405020304" pitchFamily="18" charset="0"/>
                <a:cs typeface="Times New Roman" panose="02020603050405020304" pitchFamily="18" charset="0"/>
              </a:rPr>
              <a:t>C. Perkins, E. Belding-Royer, and S. Das, "Ad hoc On-Demand Distance Vector (AODV) Routing," RFC 3561, 2003.</a:t>
            </a:r>
          </a:p>
          <a:p>
            <a:pPr algn="l">
              <a:buFont typeface="+mj-lt"/>
              <a:buAutoNum type="arabicPeriod"/>
            </a:pPr>
            <a:r>
              <a:rPr lang="en-US" b="0" i="0" u="none" strike="noStrike" dirty="0">
                <a:solidFill>
                  <a:srgbClr val="000000"/>
                </a:solidFill>
                <a:effectLst/>
                <a:latin typeface="Times New Roman" panose="02020603050405020304" pitchFamily="18" charset="0"/>
                <a:cs typeface="Times New Roman" panose="02020603050405020304" pitchFamily="18" charset="0"/>
              </a:rPr>
              <a:t>T. Clausen and P. </a:t>
            </a:r>
            <a:r>
              <a:rPr lang="en-US" b="0" i="0" u="none" strike="noStrike" dirty="0" err="1">
                <a:solidFill>
                  <a:srgbClr val="000000"/>
                </a:solidFill>
                <a:effectLst/>
                <a:latin typeface="Times New Roman" panose="02020603050405020304" pitchFamily="18" charset="0"/>
                <a:cs typeface="Times New Roman" panose="02020603050405020304" pitchFamily="18" charset="0"/>
              </a:rPr>
              <a:t>Jacquet</a:t>
            </a:r>
            <a:r>
              <a:rPr lang="en-US" b="0" i="0" u="none" strike="noStrike" dirty="0">
                <a:solidFill>
                  <a:srgbClr val="000000"/>
                </a:solidFill>
                <a:effectLst/>
                <a:latin typeface="Times New Roman" panose="02020603050405020304" pitchFamily="18" charset="0"/>
                <a:cs typeface="Times New Roman" panose="02020603050405020304" pitchFamily="18" charset="0"/>
              </a:rPr>
              <a:t>, "Optimized Link State Routing Protocol (OLSR)," RFC 3626, 2003.</a:t>
            </a:r>
          </a:p>
          <a:p>
            <a:pPr algn="l">
              <a:buFont typeface="+mj-lt"/>
              <a:buAutoNum type="arabicPeriod"/>
            </a:pPr>
            <a:r>
              <a:rPr lang="en-US" b="0" i="0" u="none" strike="noStrike" dirty="0">
                <a:solidFill>
                  <a:srgbClr val="000000"/>
                </a:solidFill>
                <a:effectLst/>
                <a:latin typeface="Times New Roman" panose="02020603050405020304" pitchFamily="18" charset="0"/>
                <a:cs typeface="Times New Roman" panose="02020603050405020304" pitchFamily="18" charset="0"/>
              </a:rPr>
              <a:t>C. E. Perkins and P. Bhagwat, "Highly Dynamic Destination-Sequenced Distance-Vector Routing (DSDV) for Mobile Computers," SIGCOMM, 1994.</a:t>
            </a:r>
          </a:p>
          <a:p>
            <a:pPr algn="l">
              <a:buFont typeface="+mj-lt"/>
              <a:buAutoNum type="arabicPeriod"/>
            </a:pPr>
            <a:r>
              <a:rPr lang="en-US" b="0" i="0" u="none" strike="noStrike" dirty="0">
                <a:solidFill>
                  <a:srgbClr val="000000"/>
                </a:solidFill>
                <a:effectLst/>
                <a:latin typeface="Times New Roman" panose="02020603050405020304" pitchFamily="18" charset="0"/>
                <a:cs typeface="Times New Roman" panose="02020603050405020304" pitchFamily="18" charset="0"/>
              </a:rPr>
              <a:t>D. Johnson, D. </a:t>
            </a:r>
            <a:r>
              <a:rPr lang="en-US" b="0" i="0" u="none" strike="noStrike" dirty="0" err="1">
                <a:solidFill>
                  <a:srgbClr val="000000"/>
                </a:solidFill>
                <a:effectLst/>
                <a:latin typeface="Times New Roman" panose="02020603050405020304" pitchFamily="18" charset="0"/>
                <a:cs typeface="Times New Roman" panose="02020603050405020304" pitchFamily="18" charset="0"/>
              </a:rPr>
              <a:t>Maltz</a:t>
            </a:r>
            <a:r>
              <a:rPr lang="en-US" b="0" i="0" u="none" strike="noStrike" dirty="0">
                <a:solidFill>
                  <a:srgbClr val="000000"/>
                </a:solidFill>
                <a:effectLst/>
                <a:latin typeface="Times New Roman" panose="02020603050405020304" pitchFamily="18" charset="0"/>
                <a:cs typeface="Times New Roman" panose="02020603050405020304" pitchFamily="18" charset="0"/>
              </a:rPr>
              <a:t>, and Y. Hu, "The Dynamic Source Routing Protocol for Mobile Ad Hoc Networks (DSR)," IETF Draft, 2004.</a:t>
            </a:r>
          </a:p>
          <a:p>
            <a:pPr algn="l">
              <a:buFont typeface="+mj-lt"/>
              <a:buAutoNum type="arabicPeriod"/>
            </a:pPr>
            <a:r>
              <a:rPr lang="en-US" b="0" i="0" u="none" strike="noStrike" dirty="0">
                <a:solidFill>
                  <a:srgbClr val="000000"/>
                </a:solidFill>
                <a:effectLst/>
                <a:latin typeface="Times New Roman" panose="02020603050405020304" pitchFamily="18" charset="0"/>
                <a:cs typeface="Times New Roman" panose="02020603050405020304" pitchFamily="18" charset="0"/>
              </a:rPr>
              <a:t>S. R. Das, C. E. Perkins, and E. M. Royer, "Performance Comparison of Two On-Demand Routing Protocols for Ad Hoc Networks," IEEE INFOCOM, 2000.</a:t>
            </a:r>
          </a:p>
          <a:p>
            <a:pPr algn="l">
              <a:buFont typeface="+mj-lt"/>
              <a:buAutoNum type="arabicPeriod"/>
            </a:pPr>
            <a:r>
              <a:rPr lang="en-US" b="0" i="0" u="none" strike="noStrike" dirty="0">
                <a:solidFill>
                  <a:srgbClr val="000000"/>
                </a:solidFill>
                <a:effectLst/>
                <a:latin typeface="Times New Roman" panose="02020603050405020304" pitchFamily="18" charset="0"/>
                <a:cs typeface="Times New Roman" panose="02020603050405020304" pitchFamily="18" charset="0"/>
              </a:rPr>
              <a:t>M. </a:t>
            </a:r>
            <a:r>
              <a:rPr lang="en-US" b="0" i="0" u="none" strike="noStrike" dirty="0" err="1">
                <a:solidFill>
                  <a:srgbClr val="000000"/>
                </a:solidFill>
                <a:effectLst/>
                <a:latin typeface="Times New Roman" panose="02020603050405020304" pitchFamily="18" charset="0"/>
                <a:cs typeface="Times New Roman" panose="02020603050405020304" pitchFamily="18" charset="0"/>
              </a:rPr>
              <a:t>Abolhasan</a:t>
            </a:r>
            <a:r>
              <a:rPr lang="en-US" b="0" i="0" u="none" strike="noStrike" dirty="0">
                <a:solidFill>
                  <a:srgbClr val="000000"/>
                </a:solidFill>
                <a:effectLst/>
                <a:latin typeface="Times New Roman" panose="02020603050405020304" pitchFamily="18" charset="0"/>
                <a:cs typeface="Times New Roman" panose="02020603050405020304" pitchFamily="18" charset="0"/>
              </a:rPr>
              <a:t>, T. Wysocki, and E. </a:t>
            </a:r>
            <a:r>
              <a:rPr lang="en-US" b="0" i="0" u="none" strike="noStrike" dirty="0" err="1">
                <a:solidFill>
                  <a:srgbClr val="000000"/>
                </a:solidFill>
                <a:effectLst/>
                <a:latin typeface="Times New Roman" panose="02020603050405020304" pitchFamily="18" charset="0"/>
                <a:cs typeface="Times New Roman" panose="02020603050405020304" pitchFamily="18" charset="0"/>
              </a:rPr>
              <a:t>Dutkiewicz</a:t>
            </a:r>
            <a:r>
              <a:rPr lang="en-US" b="0" i="0" u="none" strike="noStrike" dirty="0">
                <a:solidFill>
                  <a:srgbClr val="000000"/>
                </a:solidFill>
                <a:effectLst/>
                <a:latin typeface="Times New Roman" panose="02020603050405020304" pitchFamily="18" charset="0"/>
                <a:cs typeface="Times New Roman" panose="02020603050405020304" pitchFamily="18" charset="0"/>
              </a:rPr>
              <a:t>, "A review of routing protocols for mobile ad hoc networks," Ad Hoc Networks, vol. 2, no. 1, pp. 1-22, 2004.</a:t>
            </a:r>
          </a:p>
          <a:p>
            <a:endParaRPr lang="en-TR" dirty="0"/>
          </a:p>
        </p:txBody>
      </p:sp>
    </p:spTree>
    <p:extLst>
      <p:ext uri="{BB962C8B-B14F-4D97-AF65-F5344CB8AC3E}">
        <p14:creationId xmlns:p14="http://schemas.microsoft.com/office/powerpoint/2010/main" val="2787158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8086B3-5756-996F-DE7D-FDAC413FD32E}"/>
              </a:ext>
            </a:extLst>
          </p:cNvPr>
          <p:cNvSpPr>
            <a:spLocks noGrp="1"/>
          </p:cNvSpPr>
          <p:nvPr>
            <p:ph type="title"/>
          </p:nvPr>
        </p:nvSpPr>
        <p:spPr>
          <a:xfrm>
            <a:off x="1535371" y="1044054"/>
            <a:ext cx="10013709" cy="1030360"/>
          </a:xfrm>
        </p:spPr>
        <p:txBody>
          <a:bodyPr>
            <a:normAutofit/>
          </a:bodyPr>
          <a:lstStyle/>
          <a:p>
            <a:r>
              <a:rPr lang="en-TR" dirty="0">
                <a:solidFill>
                  <a:schemeClr val="bg1"/>
                </a:solidFill>
              </a:rPr>
              <a:t>CONTENTS</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A0BA4B-6309-D0BD-FAD2-8D2C45F5D3D1}"/>
              </a:ext>
            </a:extLst>
          </p:cNvPr>
          <p:cNvSpPr>
            <a:spLocks noGrp="1"/>
          </p:cNvSpPr>
          <p:nvPr>
            <p:ph idx="1"/>
          </p:nvPr>
        </p:nvSpPr>
        <p:spPr>
          <a:xfrm>
            <a:off x="1535371" y="2702257"/>
            <a:ext cx="9935571" cy="3426158"/>
          </a:xfrm>
        </p:spPr>
        <p:txBody>
          <a:bodyPr anchor="t">
            <a:normAutofit fontScale="85000" lnSpcReduction="10000"/>
          </a:bodyPr>
          <a:lstStyle/>
          <a:p>
            <a:pPr marL="285750" indent="-285750" algn="l">
              <a:buFont typeface="Arial" panose="020B0604020202020204" pitchFamily="34" charset="0"/>
              <a:buChar char="•"/>
            </a:pPr>
            <a:r>
              <a:rPr lang="en-US" b="1" i="0" u="none" strike="noStrike" dirty="0">
                <a:solidFill>
                  <a:srgbClr val="000000"/>
                </a:solidFill>
                <a:effectLst/>
              </a:rPr>
              <a:t>Abstract</a:t>
            </a:r>
          </a:p>
          <a:p>
            <a:pPr marL="285750" indent="-285750" algn="l">
              <a:buFont typeface="Arial" panose="020B0604020202020204" pitchFamily="34" charset="0"/>
              <a:buChar char="•"/>
            </a:pPr>
            <a:r>
              <a:rPr lang="en-US" b="1" i="0" u="none" strike="noStrike" dirty="0">
                <a:solidFill>
                  <a:srgbClr val="000000"/>
                </a:solidFill>
                <a:effectLst/>
              </a:rPr>
              <a:t>Introduction</a:t>
            </a:r>
          </a:p>
          <a:p>
            <a:pPr marL="285750" indent="-285750" algn="l">
              <a:buFont typeface="Arial" panose="020B0604020202020204" pitchFamily="34" charset="0"/>
              <a:buChar char="•"/>
            </a:pPr>
            <a:r>
              <a:rPr lang="en-US" b="1" i="0" u="none" strike="noStrike" dirty="0">
                <a:solidFill>
                  <a:srgbClr val="000000"/>
                </a:solidFill>
                <a:effectLst/>
              </a:rPr>
              <a:t>Security Threats in MANETs</a:t>
            </a:r>
          </a:p>
          <a:p>
            <a:pPr marL="285750" indent="-285750" algn="l">
              <a:buFont typeface="Arial" panose="020B0604020202020204" pitchFamily="34" charset="0"/>
              <a:buChar char="•"/>
            </a:pPr>
            <a:r>
              <a:rPr lang="en-US" b="1" i="0" u="none" strike="noStrike" dirty="0">
                <a:solidFill>
                  <a:srgbClr val="000000"/>
                </a:solidFill>
                <a:effectLst/>
              </a:rPr>
              <a:t>Countermeasures and Security Mechanisms</a:t>
            </a:r>
          </a:p>
          <a:p>
            <a:pPr marL="285750" indent="-285750" algn="l">
              <a:buFont typeface="Arial" panose="020B0604020202020204" pitchFamily="34" charset="0"/>
              <a:buChar char="•"/>
            </a:pPr>
            <a:r>
              <a:rPr lang="en-US" b="1" i="0" u="none" strike="noStrike" dirty="0">
                <a:solidFill>
                  <a:srgbClr val="000000"/>
                </a:solidFill>
                <a:effectLst/>
              </a:rPr>
              <a:t>Simulation Framework</a:t>
            </a:r>
          </a:p>
          <a:p>
            <a:pPr marL="285750" indent="-285750" algn="l">
              <a:buFont typeface="Arial" panose="020B0604020202020204" pitchFamily="34" charset="0"/>
              <a:buChar char="•"/>
            </a:pPr>
            <a:r>
              <a:rPr lang="en-US" b="1" i="0" u="none" strike="noStrike" dirty="0">
                <a:solidFill>
                  <a:srgbClr val="000000"/>
                </a:solidFill>
                <a:effectLst/>
              </a:rPr>
              <a:t>Simulation Results and Analysis</a:t>
            </a:r>
          </a:p>
          <a:p>
            <a:pPr marL="285750" indent="-285750" algn="l">
              <a:buFont typeface="Arial" panose="020B0604020202020204" pitchFamily="34" charset="0"/>
              <a:buChar char="•"/>
            </a:pPr>
            <a:r>
              <a:rPr lang="en-US" b="1" i="0" u="none" strike="noStrike" dirty="0">
                <a:solidFill>
                  <a:srgbClr val="000000"/>
                </a:solidFill>
                <a:effectLst/>
              </a:rPr>
              <a:t>Conclusion</a:t>
            </a:r>
          </a:p>
          <a:p>
            <a:pPr marL="285750" indent="-285750" algn="l">
              <a:buFont typeface="Arial" panose="020B0604020202020204" pitchFamily="34" charset="0"/>
              <a:buChar char="•"/>
            </a:pPr>
            <a:r>
              <a:rPr lang="en-US" b="1" i="0" u="none" strike="noStrike" dirty="0">
                <a:solidFill>
                  <a:srgbClr val="000000"/>
                </a:solidFill>
                <a:effectLst/>
              </a:rPr>
              <a:t>References</a:t>
            </a:r>
            <a:endParaRPr lang="en-US" b="0" i="0" u="none" strike="noStrike" dirty="0">
              <a:solidFill>
                <a:srgbClr val="000000"/>
              </a:solidFill>
              <a:effectLst/>
            </a:endParaRPr>
          </a:p>
          <a:p>
            <a:endParaRPr lang="en-TR" dirty="0"/>
          </a:p>
        </p:txBody>
      </p:sp>
    </p:spTree>
    <p:extLst>
      <p:ext uri="{BB962C8B-B14F-4D97-AF65-F5344CB8AC3E}">
        <p14:creationId xmlns:p14="http://schemas.microsoft.com/office/powerpoint/2010/main" val="1100338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8086B3-5756-996F-DE7D-FDAC413FD32E}"/>
              </a:ext>
            </a:extLst>
          </p:cNvPr>
          <p:cNvSpPr>
            <a:spLocks noGrp="1"/>
          </p:cNvSpPr>
          <p:nvPr>
            <p:ph type="title"/>
          </p:nvPr>
        </p:nvSpPr>
        <p:spPr>
          <a:xfrm>
            <a:off x="1535371" y="1044054"/>
            <a:ext cx="10013709" cy="1030360"/>
          </a:xfrm>
        </p:spPr>
        <p:txBody>
          <a:bodyPr>
            <a:normAutofit/>
          </a:bodyPr>
          <a:lstStyle/>
          <a:p>
            <a:r>
              <a:rPr lang="en-TR" dirty="0">
                <a:solidFill>
                  <a:schemeClr val="bg1"/>
                </a:solidFill>
              </a:rPr>
              <a:t>ABSTRACT</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A0BA4B-6309-D0BD-FAD2-8D2C45F5D3D1}"/>
              </a:ext>
            </a:extLst>
          </p:cNvPr>
          <p:cNvSpPr>
            <a:spLocks noGrp="1"/>
          </p:cNvSpPr>
          <p:nvPr>
            <p:ph idx="1"/>
          </p:nvPr>
        </p:nvSpPr>
        <p:spPr>
          <a:xfrm>
            <a:off x="1535371" y="2702257"/>
            <a:ext cx="9935571" cy="3426158"/>
          </a:xfrm>
        </p:spPr>
        <p:txBody>
          <a:bodyPr anchor="t">
            <a:noAutofit/>
          </a:bodyPr>
          <a:lstStyle/>
          <a:p>
            <a:r>
              <a:rPr lang="en-US" sz="2000" dirty="0">
                <a:latin typeface="Times New Roman" panose="02020603050405020304" pitchFamily="18" charset="0"/>
                <a:cs typeface="Times New Roman" panose="02020603050405020304" pitchFamily="18" charset="0"/>
              </a:rPr>
              <a:t>MANETs, or Mobile Ad Hoc Networks</a:t>
            </a:r>
            <a:r>
              <a:rPr lang="en-US" sz="2000" b="0" dirty="0">
                <a:latin typeface="Times New Roman" panose="02020603050405020304" pitchFamily="18" charset="0"/>
                <a:cs typeface="Times New Roman" panose="02020603050405020304" pitchFamily="18" charset="0"/>
              </a:rPr>
              <a:t>, are autonomously self-organizing wireless networks without regular infrastructure. However, such networks also present significant security challenges due to their dynamic topology, resource constraints, and lack of centralized control. This paper reviews some of the security threats in MANETs and assesses various countermeasures against these vulnerabilities, including authentication, secure routing protocols, and intrusion detection systems.</a:t>
            </a:r>
            <a:endParaRPr lang="en-TR" sz="20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2486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8086B3-5756-996F-DE7D-FDAC413FD32E}"/>
              </a:ext>
            </a:extLst>
          </p:cNvPr>
          <p:cNvSpPr>
            <a:spLocks noGrp="1"/>
          </p:cNvSpPr>
          <p:nvPr>
            <p:ph type="title"/>
          </p:nvPr>
        </p:nvSpPr>
        <p:spPr>
          <a:xfrm>
            <a:off x="1535371" y="1044054"/>
            <a:ext cx="10013709" cy="1030360"/>
          </a:xfrm>
        </p:spPr>
        <p:txBody>
          <a:bodyPr>
            <a:normAutofit/>
          </a:bodyPr>
          <a:lstStyle/>
          <a:p>
            <a:r>
              <a:rPr lang="en-TR" dirty="0">
                <a:solidFill>
                  <a:schemeClr val="bg1"/>
                </a:solidFill>
              </a:rPr>
              <a:t>INTRODUCTION</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A0BA4B-6309-D0BD-FAD2-8D2C45F5D3D1}"/>
              </a:ext>
            </a:extLst>
          </p:cNvPr>
          <p:cNvSpPr>
            <a:spLocks noGrp="1"/>
          </p:cNvSpPr>
          <p:nvPr>
            <p:ph idx="1"/>
          </p:nvPr>
        </p:nvSpPr>
        <p:spPr>
          <a:xfrm>
            <a:off x="1535371" y="2702257"/>
            <a:ext cx="9935571" cy="3426158"/>
          </a:xfrm>
        </p:spPr>
        <p:txBody>
          <a:bodyPr anchor="t">
            <a:normAutofit/>
          </a:bodyPr>
          <a:lstStyle/>
          <a:p>
            <a:r>
              <a:rPr lang="en-US" sz="2000" dirty="0">
                <a:solidFill>
                  <a:schemeClr val="tx1"/>
                </a:solidFill>
                <a:latin typeface="Times New Roman" panose="02020603050405020304" pitchFamily="18" charset="0"/>
                <a:cs typeface="Times New Roman" panose="02020603050405020304" pitchFamily="18" charset="0"/>
              </a:rPr>
              <a:t>The Mobile Ad Hoc Network</a:t>
            </a:r>
            <a:r>
              <a:rPr lang="en-US" sz="2000" b="0" dirty="0">
                <a:solidFill>
                  <a:schemeClr val="tx1"/>
                </a:solidFill>
                <a:latin typeface="Times New Roman" panose="02020603050405020304" pitchFamily="18" charset="0"/>
                <a:cs typeface="Times New Roman" panose="02020603050405020304" pitchFamily="18" charset="0"/>
              </a:rPr>
              <a:t> represents autonomous wireless networks of mobile nodes that communicate with each other without the use of a fixed infrastructure. They are highly flexible and suitable for disaster recovery, military operations, and any temporary establishment of communication.  Despite these advantages, MANETs also have some major security issues: </a:t>
            </a:r>
          </a:p>
        </p:txBody>
      </p:sp>
    </p:spTree>
    <p:extLst>
      <p:ext uri="{BB962C8B-B14F-4D97-AF65-F5344CB8AC3E}">
        <p14:creationId xmlns:p14="http://schemas.microsoft.com/office/powerpoint/2010/main" val="183665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8086B3-5756-996F-DE7D-FDAC413FD32E}"/>
              </a:ext>
            </a:extLst>
          </p:cNvPr>
          <p:cNvSpPr>
            <a:spLocks noGrp="1"/>
          </p:cNvSpPr>
          <p:nvPr>
            <p:ph type="title"/>
          </p:nvPr>
        </p:nvSpPr>
        <p:spPr>
          <a:xfrm>
            <a:off x="1535371" y="1044054"/>
            <a:ext cx="10013709" cy="1030360"/>
          </a:xfrm>
        </p:spPr>
        <p:txBody>
          <a:bodyPr>
            <a:normAutofit/>
          </a:bodyPr>
          <a:lstStyle/>
          <a:p>
            <a:r>
              <a:rPr lang="en-TR" dirty="0">
                <a:solidFill>
                  <a:schemeClr val="bg1"/>
                </a:solidFill>
              </a:rPr>
              <a:t>SECURITY THREATS IN MANETS</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A0BA4B-6309-D0BD-FAD2-8D2C45F5D3D1}"/>
              </a:ext>
            </a:extLst>
          </p:cNvPr>
          <p:cNvSpPr>
            <a:spLocks noGrp="1"/>
          </p:cNvSpPr>
          <p:nvPr>
            <p:ph idx="1"/>
          </p:nvPr>
        </p:nvSpPr>
        <p:spPr>
          <a:xfrm>
            <a:off x="1535371" y="2702257"/>
            <a:ext cx="9935571" cy="3426158"/>
          </a:xfrm>
        </p:spPr>
        <p:txBody>
          <a:bodyPr anchor="t">
            <a:normAutofit/>
          </a:bodyPr>
          <a:lstStyle/>
          <a:p>
            <a:r>
              <a:rPr lang="en-US" b="0" dirty="0">
                <a:latin typeface="Times New Roman" panose="02020603050405020304" pitchFamily="18" charset="0"/>
                <a:cs typeface="Times New Roman" panose="02020603050405020304" pitchFamily="18" charset="0"/>
              </a:rPr>
              <a:t>MANETs are vulnerable due to their decentralized nature. Key threats include:</a:t>
            </a:r>
          </a:p>
          <a:p>
            <a:r>
              <a:rPr lang="en-US" dirty="0">
                <a:latin typeface="Times New Roman" panose="02020603050405020304" pitchFamily="18" charset="0"/>
                <a:cs typeface="Times New Roman" panose="02020603050405020304" pitchFamily="18" charset="0"/>
              </a:rPr>
              <a:t>Dynamic Topology and Routing Vulnerabilities: </a:t>
            </a:r>
            <a:r>
              <a:rPr lang="en-US" b="0" dirty="0">
                <a:latin typeface="Times New Roman" panose="02020603050405020304" pitchFamily="18" charset="0"/>
                <a:cs typeface="Times New Roman" panose="02020603050405020304" pitchFamily="18" charset="0"/>
              </a:rPr>
              <a:t>Frequent changes in topology make MANETs vulnerable to blackhole and wormhole attacks.</a:t>
            </a:r>
          </a:p>
          <a:p>
            <a:r>
              <a:rPr lang="en-US" dirty="0">
                <a:latin typeface="Times New Roman" panose="02020603050405020304" pitchFamily="18" charset="0"/>
                <a:cs typeface="Times New Roman" panose="02020603050405020304" pitchFamily="18" charset="0"/>
              </a:rPr>
              <a:t>Insufficient Energy Supplies:</a:t>
            </a:r>
            <a:r>
              <a:rPr lang="en-US" b="0" dirty="0">
                <a:latin typeface="Times New Roman" panose="02020603050405020304" pitchFamily="18" charset="0"/>
                <a:cs typeface="Times New Roman" panose="02020603050405020304" pitchFamily="18" charset="0"/>
              </a:rPr>
              <a:t> The battery-powered nodes are susceptible to energy-exhaustion attacks.</a:t>
            </a:r>
          </a:p>
          <a:p>
            <a:r>
              <a:rPr lang="en-US" dirty="0">
                <a:latin typeface="Times New Roman" panose="02020603050405020304" pitchFamily="18" charset="0"/>
                <a:cs typeface="Times New Roman" panose="02020603050405020304" pitchFamily="18" charset="0"/>
              </a:rPr>
              <a:t>Lack of Central Control: </a:t>
            </a:r>
            <a:r>
              <a:rPr lang="en-US" b="0" dirty="0">
                <a:latin typeface="Times New Roman" panose="02020603050405020304" pitchFamily="18" charset="0"/>
                <a:cs typeface="Times New Roman" panose="02020603050405020304" pitchFamily="18" charset="0"/>
              </a:rPr>
              <a:t>Absence of a central authority complicates attack detection.</a:t>
            </a:r>
          </a:p>
          <a:p>
            <a:r>
              <a:rPr lang="en-US" dirty="0">
                <a:latin typeface="Times New Roman" panose="02020603050405020304" pitchFamily="18" charset="0"/>
                <a:cs typeface="Times New Roman" panose="02020603050405020304" pitchFamily="18" charset="0"/>
              </a:rPr>
              <a:t>Eavesdropping:</a:t>
            </a:r>
            <a:r>
              <a:rPr lang="en-US" b="0" dirty="0">
                <a:latin typeface="Times New Roman" panose="02020603050405020304" pitchFamily="18" charset="0"/>
                <a:cs typeface="Times New Roman" panose="02020603050405020304" pitchFamily="18" charset="0"/>
              </a:rPr>
              <a:t> Open wireless allows for easy access to data interception.</a:t>
            </a:r>
            <a:endParaRPr lang="en-TR"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7386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8086B3-5756-996F-DE7D-FDAC413FD32E}"/>
              </a:ext>
            </a:extLst>
          </p:cNvPr>
          <p:cNvSpPr>
            <a:spLocks noGrp="1"/>
          </p:cNvSpPr>
          <p:nvPr>
            <p:ph type="title"/>
          </p:nvPr>
        </p:nvSpPr>
        <p:spPr>
          <a:xfrm>
            <a:off x="1535371" y="1044054"/>
            <a:ext cx="10013709" cy="1030360"/>
          </a:xfrm>
        </p:spPr>
        <p:txBody>
          <a:bodyPr>
            <a:normAutofit fontScale="90000"/>
          </a:bodyPr>
          <a:lstStyle/>
          <a:p>
            <a:r>
              <a:rPr lang="en-TR" dirty="0">
                <a:solidFill>
                  <a:schemeClr val="bg1"/>
                </a:solidFill>
              </a:rPr>
              <a:t>COUNTERMEASURES AND </a:t>
            </a:r>
            <a:br>
              <a:rPr lang="en-TR" dirty="0">
                <a:solidFill>
                  <a:schemeClr val="bg1"/>
                </a:solidFill>
              </a:rPr>
            </a:br>
            <a:r>
              <a:rPr lang="en-TR" dirty="0">
                <a:solidFill>
                  <a:schemeClr val="bg1"/>
                </a:solidFill>
              </a:rPr>
              <a:t>SECURTIY MECHANISM</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A0BA4B-6309-D0BD-FAD2-8D2C45F5D3D1}"/>
              </a:ext>
            </a:extLst>
          </p:cNvPr>
          <p:cNvSpPr>
            <a:spLocks noGrp="1"/>
          </p:cNvSpPr>
          <p:nvPr>
            <p:ph idx="1"/>
          </p:nvPr>
        </p:nvSpPr>
        <p:spPr>
          <a:xfrm>
            <a:off x="1535371" y="2702257"/>
            <a:ext cx="9935571" cy="3426158"/>
          </a:xfrm>
        </p:spPr>
        <p:txBody>
          <a:bodyPr anchor="t">
            <a:noAutofit/>
          </a:bodyPr>
          <a:lstStyle/>
          <a:p>
            <a:r>
              <a:rPr lang="en-US" sz="1400" b="0" dirty="0">
                <a:latin typeface="Times New Roman" panose="02020603050405020304" pitchFamily="18" charset="0"/>
                <a:cs typeface="Times New Roman" panose="02020603050405020304" pitchFamily="18" charset="0"/>
              </a:rPr>
              <a:t>Various strategies address these vulnerabilities, including:</a:t>
            </a:r>
          </a:p>
          <a:p>
            <a:r>
              <a:rPr lang="en-US" sz="1400" dirty="0">
                <a:latin typeface="Times New Roman" panose="02020603050405020304" pitchFamily="18" charset="0"/>
                <a:cs typeface="Times New Roman" panose="02020603050405020304" pitchFamily="18" charset="0"/>
              </a:rPr>
              <a:t>Authentication and Access Control: </a:t>
            </a:r>
            <a:r>
              <a:rPr lang="en-US" sz="1400" b="0" dirty="0">
                <a:latin typeface="Times New Roman" panose="02020603050405020304" pitchFamily="18" charset="0"/>
                <a:cs typeface="Times New Roman" panose="02020603050405020304" pitchFamily="18" charset="0"/>
              </a:rPr>
              <a:t>Lightweight cryptographic schemes, such as SAODV, ensure route authenticity.</a:t>
            </a:r>
          </a:p>
          <a:p>
            <a:r>
              <a:rPr lang="en-US" sz="1400" dirty="0">
                <a:latin typeface="Times New Roman" panose="02020603050405020304" pitchFamily="18" charset="0"/>
                <a:cs typeface="Times New Roman" panose="02020603050405020304" pitchFamily="18" charset="0"/>
              </a:rPr>
              <a:t>Intrusion Detection Systems: </a:t>
            </a:r>
            <a:r>
              <a:rPr lang="en-US" sz="1400" b="0" dirty="0">
                <a:latin typeface="Times New Roman" panose="02020603050405020304" pitchFamily="18" charset="0"/>
                <a:cs typeface="Times New Roman" panose="02020603050405020304" pitchFamily="18" charset="0"/>
              </a:rPr>
              <a:t>The anomaly-based IDS detects the deviation in node behavior, which may become a threat.</a:t>
            </a:r>
          </a:p>
          <a:p>
            <a:r>
              <a:rPr lang="en-US" sz="1400" dirty="0">
                <a:latin typeface="Times New Roman" panose="02020603050405020304" pitchFamily="18" charset="0"/>
                <a:cs typeface="Times New Roman" panose="02020603050405020304" pitchFamily="18" charset="0"/>
              </a:rPr>
              <a:t>Secure Routing Protocols: </a:t>
            </a:r>
            <a:r>
              <a:rPr lang="en-US" sz="1400" b="0" dirty="0">
                <a:latin typeface="Times New Roman" panose="02020603050405020304" pitchFamily="18" charset="0"/>
                <a:cs typeface="Times New Roman" panose="02020603050405020304" pitchFamily="18" charset="0"/>
              </a:rPr>
              <a:t>Trust-based protocols (e.g., SAR) enhance reliability but introduce overhead.</a:t>
            </a:r>
          </a:p>
          <a:p>
            <a:r>
              <a:rPr lang="en-US" sz="1400" dirty="0">
                <a:latin typeface="Times New Roman" panose="02020603050405020304" pitchFamily="18" charset="0"/>
                <a:cs typeface="Times New Roman" panose="02020603050405020304" pitchFamily="18" charset="0"/>
              </a:rPr>
              <a:t>Energy-aware security solutions:</a:t>
            </a:r>
            <a:r>
              <a:rPr lang="en-US" sz="1400" b="0" dirty="0">
                <a:latin typeface="Times New Roman" panose="02020603050405020304" pitchFamily="18" charset="0"/>
                <a:cs typeface="Times New Roman" panose="02020603050405020304" pitchFamily="18" charset="0"/>
              </a:rPr>
              <a:t> This adaptive routing avoids exhaustion by preserving node energy.</a:t>
            </a:r>
          </a:p>
          <a:p>
            <a:r>
              <a:rPr lang="en-US" sz="1400" dirty="0">
                <a:latin typeface="Times New Roman" panose="02020603050405020304" pitchFamily="18" charset="0"/>
                <a:cs typeface="Times New Roman" panose="02020603050405020304" pitchFamily="18" charset="0"/>
              </a:rPr>
              <a:t>Data Encryption:</a:t>
            </a:r>
            <a:r>
              <a:rPr lang="en-US" sz="1400" b="0" dirty="0">
                <a:latin typeface="Times New Roman" panose="02020603050405020304" pitchFamily="18" charset="0"/>
                <a:cs typeface="Times New Roman" panose="02020603050405020304" pitchFamily="18" charset="0"/>
              </a:rPr>
              <a:t> Symmetric encryption for confidentiality, with decentralized key management.</a:t>
            </a:r>
            <a:endParaRPr lang="en-TR" sz="14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5534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8086B3-5756-996F-DE7D-FDAC413FD32E}"/>
              </a:ext>
            </a:extLst>
          </p:cNvPr>
          <p:cNvSpPr>
            <a:spLocks noGrp="1"/>
          </p:cNvSpPr>
          <p:nvPr>
            <p:ph type="title"/>
          </p:nvPr>
        </p:nvSpPr>
        <p:spPr>
          <a:xfrm>
            <a:off x="1535371" y="1044054"/>
            <a:ext cx="10013709" cy="1030360"/>
          </a:xfrm>
        </p:spPr>
        <p:txBody>
          <a:bodyPr>
            <a:normAutofit/>
          </a:bodyPr>
          <a:lstStyle/>
          <a:p>
            <a:r>
              <a:rPr lang="en-TR" dirty="0">
                <a:solidFill>
                  <a:schemeClr val="bg1"/>
                </a:solidFill>
              </a:rPr>
              <a:t>SIMULATION FRAMEWORKS</a:t>
            </a:r>
          </a:p>
        </p:txBody>
      </p:sp>
      <p:sp>
        <p:nvSpPr>
          <p:cNvPr id="14" name="Rectangle 13">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A0BA4B-6309-D0BD-FAD2-8D2C45F5D3D1}"/>
              </a:ext>
            </a:extLst>
          </p:cNvPr>
          <p:cNvSpPr>
            <a:spLocks noGrp="1"/>
          </p:cNvSpPr>
          <p:nvPr>
            <p:ph idx="1"/>
          </p:nvPr>
        </p:nvSpPr>
        <p:spPr>
          <a:xfrm>
            <a:off x="1535371" y="2702257"/>
            <a:ext cx="9935571" cy="3426158"/>
          </a:xfrm>
        </p:spPr>
        <p:txBody>
          <a:bodyPr anchor="t">
            <a:normAutofit fontScale="70000" lnSpcReduction="20000"/>
          </a:bodyPr>
          <a:lstStyle/>
          <a:p>
            <a:pPr algn="l"/>
            <a:endParaRPr lang="en-US" b="0" i="0" u="none" strike="noStrike" dirty="0">
              <a:solidFill>
                <a:srgbClr val="000000"/>
              </a:solidFill>
              <a:effectLst/>
            </a:endParaRPr>
          </a:p>
          <a:p>
            <a:pPr algn="l">
              <a:buFont typeface="+mj-lt"/>
              <a:buAutoNum type="arabicPeriod"/>
            </a:pPr>
            <a:r>
              <a:rPr lang="en-US" b="1" i="0" u="none" strike="noStrike" dirty="0">
                <a:solidFill>
                  <a:srgbClr val="000000"/>
                </a:solidFill>
                <a:effectLst/>
              </a:rPr>
              <a:t>Initialize Simulation Environment</a:t>
            </a:r>
            <a:r>
              <a:rPr lang="en-US" b="0" i="0" u="none" strike="noStrike" dirty="0">
                <a:solidFill>
                  <a:srgbClr val="000000"/>
                </a:solidFill>
                <a:effectLst/>
              </a:rPr>
              <a:t>: Loaded core, internet, mobility, and </a:t>
            </a:r>
            <a:r>
              <a:rPr lang="en-US" b="0" i="0" u="none" strike="noStrike" dirty="0" err="1">
                <a:solidFill>
                  <a:srgbClr val="000000"/>
                </a:solidFill>
                <a:effectLst/>
              </a:rPr>
              <a:t>wifi</a:t>
            </a:r>
            <a:r>
              <a:rPr lang="en-US" b="0" i="0" u="none" strike="noStrike" dirty="0">
                <a:solidFill>
                  <a:srgbClr val="000000"/>
                </a:solidFill>
                <a:effectLst/>
              </a:rPr>
              <a:t> modules.</a:t>
            </a:r>
          </a:p>
          <a:p>
            <a:pPr algn="l">
              <a:buFont typeface="+mj-lt"/>
              <a:buAutoNum type="arabicPeriod"/>
            </a:pPr>
            <a:r>
              <a:rPr lang="en-US" b="1" i="0" u="none" strike="noStrike" dirty="0">
                <a:solidFill>
                  <a:srgbClr val="000000"/>
                </a:solidFill>
                <a:effectLst/>
              </a:rPr>
              <a:t>Create Nodes</a:t>
            </a:r>
            <a:r>
              <a:rPr lang="en-US" b="0" i="0" u="none" strike="noStrike" dirty="0">
                <a:solidFill>
                  <a:srgbClr val="000000"/>
                </a:solidFill>
                <a:effectLst/>
              </a:rPr>
              <a:t>: Defined 50 mobile nodes using </a:t>
            </a:r>
            <a:r>
              <a:rPr lang="en-US" b="0" i="0" u="none" strike="noStrike" dirty="0" err="1">
                <a:solidFill>
                  <a:srgbClr val="000000"/>
                </a:solidFill>
                <a:effectLst/>
              </a:rPr>
              <a:t>NodeContainer</a:t>
            </a:r>
            <a:r>
              <a:rPr lang="en-US" b="0" i="0" u="none" strike="noStrike" dirty="0">
                <a:solidFill>
                  <a:srgbClr val="000000"/>
                </a:solidFill>
                <a:effectLst/>
              </a:rPr>
              <a:t>.</a:t>
            </a:r>
          </a:p>
          <a:p>
            <a:pPr algn="l">
              <a:buFont typeface="+mj-lt"/>
              <a:buAutoNum type="arabicPeriod"/>
            </a:pPr>
            <a:r>
              <a:rPr lang="en-US" b="1" i="0" u="none" strike="noStrike" dirty="0">
                <a:solidFill>
                  <a:srgbClr val="000000"/>
                </a:solidFill>
                <a:effectLst/>
              </a:rPr>
              <a:t>Set Mobility Model</a:t>
            </a:r>
            <a:r>
              <a:rPr lang="en-US" b="0" i="0" u="none" strike="noStrike" dirty="0">
                <a:solidFill>
                  <a:srgbClr val="000000"/>
                </a:solidFill>
                <a:effectLst/>
              </a:rPr>
              <a:t>: Applied Random Waypoint for dynamic movement.</a:t>
            </a:r>
          </a:p>
          <a:p>
            <a:pPr algn="l">
              <a:buFont typeface="+mj-lt"/>
              <a:buAutoNum type="arabicPeriod"/>
            </a:pPr>
            <a:r>
              <a:rPr lang="en-US" b="1" i="0" u="none" strike="noStrike" dirty="0">
                <a:solidFill>
                  <a:srgbClr val="000000"/>
                </a:solidFill>
                <a:effectLst/>
              </a:rPr>
              <a:t>Configure Wireless Channel</a:t>
            </a:r>
            <a:r>
              <a:rPr lang="en-US" b="0" i="0" u="none" strike="noStrike" dirty="0">
                <a:solidFill>
                  <a:srgbClr val="000000"/>
                </a:solidFill>
                <a:effectLst/>
              </a:rPr>
              <a:t>: Used </a:t>
            </a:r>
            <a:r>
              <a:rPr lang="en-US" b="0" i="0" u="none" strike="noStrike" dirty="0" err="1">
                <a:solidFill>
                  <a:srgbClr val="000000"/>
                </a:solidFill>
                <a:effectLst/>
              </a:rPr>
              <a:t>WifiHelper</a:t>
            </a:r>
            <a:r>
              <a:rPr lang="en-US" b="0" i="0" u="none" strike="noStrike" dirty="0">
                <a:solidFill>
                  <a:srgbClr val="000000"/>
                </a:solidFill>
                <a:effectLst/>
              </a:rPr>
              <a:t> for node connections and signal propagation.</a:t>
            </a:r>
          </a:p>
          <a:p>
            <a:pPr algn="l">
              <a:buFont typeface="+mj-lt"/>
              <a:buAutoNum type="arabicPeriod"/>
            </a:pPr>
            <a:r>
              <a:rPr lang="en-US" b="1" i="0" u="none" strike="noStrike" dirty="0">
                <a:solidFill>
                  <a:srgbClr val="000000"/>
                </a:solidFill>
                <a:effectLst/>
              </a:rPr>
              <a:t>Select Routing Protocols</a:t>
            </a:r>
            <a:r>
              <a:rPr lang="en-US" b="0" i="0" u="none" strike="noStrike" dirty="0">
                <a:solidFill>
                  <a:srgbClr val="000000"/>
                </a:solidFill>
                <a:effectLst/>
              </a:rPr>
              <a:t>: Simulated AODV, OLSR, DSDV, and DSR.</a:t>
            </a:r>
          </a:p>
          <a:p>
            <a:pPr algn="l">
              <a:buFont typeface="+mj-lt"/>
              <a:buAutoNum type="arabicPeriod"/>
            </a:pPr>
            <a:r>
              <a:rPr lang="en-US" b="1" i="0" u="none" strike="noStrike" dirty="0">
                <a:solidFill>
                  <a:srgbClr val="000000"/>
                </a:solidFill>
                <a:effectLst/>
              </a:rPr>
              <a:t>Define Parameters</a:t>
            </a:r>
            <a:r>
              <a:rPr lang="en-US" b="0" i="0" u="none" strike="noStrike" dirty="0">
                <a:solidFill>
                  <a:srgbClr val="000000"/>
                </a:solidFill>
                <a:effectLst/>
              </a:rPr>
              <a:t>: Set 200 seconds simulation time with constant bit rate (CBR) traffic.</a:t>
            </a:r>
          </a:p>
          <a:p>
            <a:pPr algn="l">
              <a:buFont typeface="+mj-lt"/>
              <a:buAutoNum type="arabicPeriod"/>
            </a:pPr>
            <a:r>
              <a:rPr lang="en-US" b="1" i="0" u="none" strike="noStrike" dirty="0">
                <a:solidFill>
                  <a:srgbClr val="000000"/>
                </a:solidFill>
                <a:effectLst/>
              </a:rPr>
              <a:t>Run Simulation and Collect Data</a:t>
            </a:r>
            <a:r>
              <a:rPr lang="en-US" b="0" i="0" u="none" strike="noStrike" dirty="0">
                <a:solidFill>
                  <a:srgbClr val="000000"/>
                </a:solidFill>
                <a:effectLst/>
              </a:rPr>
              <a:t>: Analyzed throughput, delay, and packet loss.</a:t>
            </a:r>
          </a:p>
          <a:p>
            <a:endParaRPr lang="en-TR" dirty="0"/>
          </a:p>
        </p:txBody>
      </p:sp>
    </p:spTree>
    <p:extLst>
      <p:ext uri="{BB962C8B-B14F-4D97-AF65-F5344CB8AC3E}">
        <p14:creationId xmlns:p14="http://schemas.microsoft.com/office/powerpoint/2010/main" val="2600383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2526924-84D3-45FB-A5FE-62D8FCBF5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C2A6256-1DD0-4E4B-A8B3-9A711B4DB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1760540-185E-4652-BFD2-9B362EF3B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8086B3-5756-996F-DE7D-FDAC413FD32E}"/>
              </a:ext>
            </a:extLst>
          </p:cNvPr>
          <p:cNvSpPr>
            <a:spLocks noGrp="1"/>
          </p:cNvSpPr>
          <p:nvPr>
            <p:ph type="title"/>
          </p:nvPr>
        </p:nvSpPr>
        <p:spPr>
          <a:xfrm>
            <a:off x="1535371" y="1044054"/>
            <a:ext cx="10013709" cy="1030360"/>
          </a:xfrm>
        </p:spPr>
        <p:txBody>
          <a:bodyPr vert="horz" lIns="109728" tIns="109728" rIns="109728" bIns="91440" rtlCol="0">
            <a:normAutofit/>
          </a:bodyPr>
          <a:lstStyle/>
          <a:p>
            <a:r>
              <a:rPr lang="en-US" b="0" i="0" u="none" strike="noStrike" cap="all">
                <a:solidFill>
                  <a:schemeClr val="bg1"/>
                </a:solidFill>
                <a:effectLst/>
              </a:rPr>
              <a:t>SIMULATION RESULTS AND ANALYSIS</a:t>
            </a:r>
            <a:endParaRPr lang="en-US" b="0" cap="all">
              <a:solidFill>
                <a:schemeClr val="bg1"/>
              </a:solidFill>
            </a:endParaRPr>
          </a:p>
        </p:txBody>
      </p:sp>
      <p:sp>
        <p:nvSpPr>
          <p:cNvPr id="15" name="Rectangle 14">
            <a:extLst>
              <a:ext uri="{FF2B5EF4-FFF2-40B4-BE49-F238E27FC236}">
                <a16:creationId xmlns:a16="http://schemas.microsoft.com/office/drawing/2014/main" id="{729789F4-85C1-41A0-83EB-992E22210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D9D367D-6DD2-4A7C-8918-0DCAC2975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B0949AFE-0A8A-09DF-95C2-F246D2654E27}"/>
              </a:ext>
            </a:extLst>
          </p:cNvPr>
          <p:cNvSpPr>
            <a:spLocks noGrp="1"/>
          </p:cNvSpPr>
          <p:nvPr>
            <p:ph idx="1"/>
          </p:nvPr>
        </p:nvSpPr>
        <p:spPr>
          <a:xfrm>
            <a:off x="1535371" y="2702257"/>
            <a:ext cx="9935571" cy="3426158"/>
          </a:xfrm>
        </p:spPr>
        <p:txBody>
          <a:bodyPr anchor="t">
            <a:normAutofit/>
          </a:bodyPr>
          <a:lstStyle/>
          <a:p>
            <a:r>
              <a:rPr lang="en-US" b="0" dirty="0">
                <a:latin typeface="Times New Roman" panose="02020603050405020304" pitchFamily="18" charset="0"/>
                <a:cs typeface="Times New Roman" panose="02020603050405020304" pitchFamily="18" charset="0"/>
              </a:rPr>
              <a:t>Key findings for the routing protocols were as follows:</a:t>
            </a:r>
          </a:p>
          <a:p>
            <a:r>
              <a:rPr lang="en-US" dirty="0">
                <a:latin typeface="Times New Roman" panose="02020603050405020304" pitchFamily="18" charset="0"/>
                <a:cs typeface="Times New Roman" panose="02020603050405020304" pitchFamily="18" charset="0"/>
              </a:rPr>
              <a:t>AODV:</a:t>
            </a:r>
            <a:r>
              <a:rPr lang="en-US" b="0" dirty="0">
                <a:latin typeface="Times New Roman" panose="02020603050405020304" pitchFamily="18" charset="0"/>
                <a:cs typeface="Times New Roman" panose="02020603050405020304" pitchFamily="18" charset="0"/>
              </a:rPr>
              <a:t> Performed well in dynamic networks but had high route discovery latency.</a:t>
            </a:r>
          </a:p>
          <a:p>
            <a:r>
              <a:rPr lang="en-US" dirty="0">
                <a:latin typeface="Times New Roman" panose="02020603050405020304" pitchFamily="18" charset="0"/>
                <a:cs typeface="Times New Roman" panose="02020603050405020304" pitchFamily="18" charset="0"/>
              </a:rPr>
              <a:t>OLSR:</a:t>
            </a:r>
            <a:r>
              <a:rPr lang="en-US" b="0" dirty="0">
                <a:latin typeface="Times New Roman" panose="02020603050405020304" pitchFamily="18" charset="0"/>
                <a:cs typeface="Times New Roman" panose="02020603050405020304" pitchFamily="18" charset="0"/>
              </a:rPr>
              <a:t> Delivered low latency due to proactive routing but incurred overhead.</a:t>
            </a:r>
          </a:p>
          <a:p>
            <a:r>
              <a:rPr lang="en-US" dirty="0">
                <a:latin typeface="Times New Roman" panose="02020603050405020304" pitchFamily="18" charset="0"/>
                <a:cs typeface="Times New Roman" panose="02020603050405020304" pitchFamily="18" charset="0"/>
              </a:rPr>
              <a:t>DSDV:</a:t>
            </a:r>
            <a:r>
              <a:rPr lang="en-US" b="0" dirty="0">
                <a:latin typeface="Times New Roman" panose="02020603050405020304" pitchFamily="18" charset="0"/>
                <a:cs typeface="Times New Roman" panose="02020603050405020304" pitchFamily="18" charset="0"/>
              </a:rPr>
              <a:t> Effective in static environments; performance degraded with frequent updates.</a:t>
            </a:r>
          </a:p>
          <a:p>
            <a:r>
              <a:rPr lang="en-US" dirty="0">
                <a:latin typeface="Times New Roman" panose="02020603050405020304" pitchFamily="18" charset="0"/>
                <a:cs typeface="Times New Roman" panose="02020603050405020304" pitchFamily="18" charset="0"/>
              </a:rPr>
              <a:t>DSR:</a:t>
            </a:r>
            <a:r>
              <a:rPr lang="en-US" b="0" dirty="0">
                <a:latin typeface="Times New Roman" panose="02020603050405020304" pitchFamily="18" charset="0"/>
                <a:cs typeface="Times New Roman" panose="02020603050405020304" pitchFamily="18" charset="0"/>
              </a:rPr>
              <a:t> Adaptive but suffered from inefficiencies in route caching.</a:t>
            </a:r>
          </a:p>
          <a:p>
            <a:r>
              <a:rPr lang="en-US" b="0" dirty="0">
                <a:latin typeface="Times New Roman" panose="02020603050405020304" pitchFamily="18" charset="0"/>
                <a:cs typeface="Times New Roman" panose="02020603050405020304" pitchFamily="18" charset="0"/>
              </a:rPr>
              <a:t>These are presented as performance metrics using graphs and tables, generated with the use of NS-3 tools: packet delivery ratio, average delay, and control overhead.</a:t>
            </a:r>
            <a:endParaRPr lang="en-TR"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3518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1ED69555-EE48-4B19-812B-4E1068DBF9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57">
            <a:extLst>
              <a:ext uri="{FF2B5EF4-FFF2-40B4-BE49-F238E27FC236}">
                <a16:creationId xmlns:a16="http://schemas.microsoft.com/office/drawing/2014/main" id="{57AEB73D-F521-4B19-820F-12DB6BCC8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txBody>
          <a:bodyPr/>
          <a:lstStyle/>
          <a:p>
            <a:endParaRPr lang="en-TR"/>
          </a:p>
        </p:txBody>
      </p:sp>
      <p:sp>
        <p:nvSpPr>
          <p:cNvPr id="40" name="Rectangle 39">
            <a:extLst>
              <a:ext uri="{FF2B5EF4-FFF2-40B4-BE49-F238E27FC236}">
                <a16:creationId xmlns:a16="http://schemas.microsoft.com/office/drawing/2014/main" id="{6B72EEBA-3A5D-41CE-8465-A45A0F656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41">
            <a:extLst>
              <a:ext uri="{FF2B5EF4-FFF2-40B4-BE49-F238E27FC236}">
                <a16:creationId xmlns:a16="http://schemas.microsoft.com/office/drawing/2014/main" id="{EA164D6B-6878-4B9F-A2D0-985D39B17B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413CD7F-736E-4AF7-AB2B-473CAA9E1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55EDA2F5-6B28-478B-9AC4-43FE41E2B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916907"/>
            <a:ext cx="12192000" cy="23740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8086B3-5756-996F-DE7D-FDAC413FD32E}"/>
              </a:ext>
            </a:extLst>
          </p:cNvPr>
          <p:cNvSpPr>
            <a:spLocks noGrp="1"/>
          </p:cNvSpPr>
          <p:nvPr>
            <p:ph type="title"/>
          </p:nvPr>
        </p:nvSpPr>
        <p:spPr>
          <a:xfrm>
            <a:off x="1635102" y="4153113"/>
            <a:ext cx="9180747" cy="1248431"/>
          </a:xfrm>
        </p:spPr>
        <p:txBody>
          <a:bodyPr vert="horz" lIns="109728" tIns="109728" rIns="109728" bIns="91440" rtlCol="0" anchor="b">
            <a:normAutofit/>
          </a:bodyPr>
          <a:lstStyle/>
          <a:p>
            <a:pPr>
              <a:lnSpc>
                <a:spcPct val="115000"/>
              </a:lnSpc>
            </a:pPr>
            <a:r>
              <a:rPr lang="en-US" sz="3400" b="0" i="0" u="none" strike="noStrike" cap="all">
                <a:solidFill>
                  <a:schemeClr val="bg1"/>
                </a:solidFill>
                <a:effectLst/>
              </a:rPr>
              <a:t>SIMULATION RESULTS AND ANALYSIS</a:t>
            </a:r>
            <a:endParaRPr lang="en-US" sz="3400" b="0" cap="all">
              <a:solidFill>
                <a:schemeClr val="bg1"/>
              </a:solidFill>
            </a:endParaRPr>
          </a:p>
        </p:txBody>
      </p:sp>
      <p:sp>
        <p:nvSpPr>
          <p:cNvPr id="48" name="Rectangle 47">
            <a:extLst>
              <a:ext uri="{FF2B5EF4-FFF2-40B4-BE49-F238E27FC236}">
                <a16:creationId xmlns:a16="http://schemas.microsoft.com/office/drawing/2014/main" id="{701D712E-ABB9-4258-877D-9349C8577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979202"/>
            <a:ext cx="1006766" cy="22494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E7528E56-1447-4C98-882B-CE26279501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EA3ED83-9FA5-8B53-13F2-A3D73F63BB12}"/>
              </a:ext>
            </a:extLst>
          </p:cNvPr>
          <p:cNvPicPr>
            <a:picLocks noChangeAspect="1"/>
          </p:cNvPicPr>
          <p:nvPr/>
        </p:nvPicPr>
        <p:blipFill>
          <a:blip r:embed="rId2"/>
          <a:stretch>
            <a:fillRect/>
          </a:stretch>
        </p:blipFill>
        <p:spPr>
          <a:xfrm>
            <a:off x="1635102" y="569234"/>
            <a:ext cx="4704283" cy="2822569"/>
          </a:xfrm>
          <a:prstGeom prst="rect">
            <a:avLst/>
          </a:prstGeom>
        </p:spPr>
      </p:pic>
      <p:sp>
        <p:nvSpPr>
          <p:cNvPr id="52" name="Rectangle 51">
            <a:extLst>
              <a:ext uri="{FF2B5EF4-FFF2-40B4-BE49-F238E27FC236}">
                <a16:creationId xmlns:a16="http://schemas.microsoft.com/office/drawing/2014/main" id="{A8EAC26D-6BAA-40DB-8C61-90C7CC5EFE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49423" y="1933956"/>
            <a:ext cx="39319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37A1D669-43F6-3F93-AA77-252F34642CF6}"/>
              </a:ext>
            </a:extLst>
          </p:cNvPr>
          <p:cNvPicPr>
            <a:picLocks noGrp="1" noChangeAspect="1"/>
          </p:cNvPicPr>
          <p:nvPr>
            <p:ph idx="1"/>
          </p:nvPr>
        </p:nvPicPr>
        <p:blipFill>
          <a:blip r:embed="rId3"/>
          <a:stretch>
            <a:fillRect/>
          </a:stretch>
        </p:blipFill>
        <p:spPr>
          <a:xfrm>
            <a:off x="6930872" y="550739"/>
            <a:ext cx="4776495" cy="2865897"/>
          </a:xfrm>
          <a:prstGeom prst="rect">
            <a:avLst/>
          </a:prstGeom>
        </p:spPr>
      </p:pic>
    </p:spTree>
    <p:extLst>
      <p:ext uri="{BB962C8B-B14F-4D97-AF65-F5344CB8AC3E}">
        <p14:creationId xmlns:p14="http://schemas.microsoft.com/office/powerpoint/2010/main" val="3446853855"/>
      </p:ext>
    </p:extLst>
  </p:cSld>
  <p:clrMapOvr>
    <a:masterClrMapping/>
  </p:clrMapOvr>
</p:sld>
</file>

<file path=ppt/theme/theme1.xml><?xml version="1.0" encoding="utf-8"?>
<a:theme xmlns:a="http://schemas.openxmlformats.org/drawingml/2006/main" name="ShojiVTI">
  <a:themeElements>
    <a:clrScheme name="AnalogousFromLightSeedRightStep">
      <a:dk1>
        <a:srgbClr val="000000"/>
      </a:dk1>
      <a:lt1>
        <a:srgbClr val="FFFFFF"/>
      </a:lt1>
      <a:dk2>
        <a:srgbClr val="243241"/>
      </a:dk2>
      <a:lt2>
        <a:srgbClr val="E8E2E7"/>
      </a:lt2>
      <a:accent1>
        <a:srgbClr val="80AC86"/>
      </a:accent1>
      <a:accent2>
        <a:srgbClr val="73AC92"/>
      </a:accent2>
      <a:accent3>
        <a:srgbClr val="7EA9A8"/>
      </a:accent3>
      <a:accent4>
        <a:srgbClr val="7DA3BB"/>
      </a:accent4>
      <a:accent5>
        <a:srgbClr val="959EC8"/>
      </a:accent5>
      <a:accent6>
        <a:srgbClr val="8B7DBB"/>
      </a:accent6>
      <a:hlink>
        <a:srgbClr val="AE69A4"/>
      </a:hlink>
      <a:folHlink>
        <a:srgbClr val="7F7F7F"/>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docProps/app.xml><?xml version="1.0" encoding="utf-8"?>
<Properties xmlns="http://schemas.openxmlformats.org/officeDocument/2006/extended-properties" xmlns:vt="http://schemas.openxmlformats.org/officeDocument/2006/docPropsVTypes">
  <TotalTime>60</TotalTime>
  <Words>823</Words>
  <Application>Microsoft Macintosh PowerPoint</Application>
  <PresentationFormat>Widescreen</PresentationFormat>
  <Paragraphs>63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Meiryo</vt:lpstr>
      <vt:lpstr>Arial</vt:lpstr>
      <vt:lpstr>Corbel</vt:lpstr>
      <vt:lpstr>Times New Roman</vt:lpstr>
      <vt:lpstr>ShojiVTI</vt:lpstr>
      <vt:lpstr>Security Challenges and Countermeasures in Mobile Ad Hoc Networks (MANETs) </vt:lpstr>
      <vt:lpstr>CONTENTS</vt:lpstr>
      <vt:lpstr>ABSTRACT</vt:lpstr>
      <vt:lpstr>INTRODUCTION</vt:lpstr>
      <vt:lpstr>SECURITY THREATS IN MANETS</vt:lpstr>
      <vt:lpstr>COUNTERMEASURES AND  SECURTIY MECHANISM</vt:lpstr>
      <vt:lpstr>SIMULATION FRAMEWORKS</vt:lpstr>
      <vt:lpstr>SIMULATION RESULTS AND ANALYSIS</vt:lpstr>
      <vt:lpstr>SIMULATION RESULTS AND ANALYSIS</vt:lpstr>
      <vt:lpstr>SIMULATION RESULTS AND ANALYSIS  (HIGHER TRANSMIT POWER)</vt:lpstr>
      <vt:lpstr>SIMULATION RESULTS AND ANALYSIS</vt:lpstr>
      <vt:lpstr>CONCLUSION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Efe Özdemir</dc:creator>
  <cp:lastModifiedBy>Efe Özdemir</cp:lastModifiedBy>
  <cp:revision>3</cp:revision>
  <dcterms:created xsi:type="dcterms:W3CDTF">2025-01-06T19:59:20Z</dcterms:created>
  <dcterms:modified xsi:type="dcterms:W3CDTF">2025-01-06T21:00:08Z</dcterms:modified>
</cp:coreProperties>
</file>