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8" r:id="rId3"/>
    <p:sldId id="269" r:id="rId4"/>
    <p:sldId id="266" r:id="rId5"/>
    <p:sldId id="270" r:id="rId6"/>
    <p:sldId id="267" r:id="rId7"/>
    <p:sldId id="258" r:id="rId8"/>
    <p:sldId id="272" r:id="rId9"/>
    <p:sldId id="276" r:id="rId10"/>
    <p:sldId id="277" r:id="rId11"/>
    <p:sldId id="278" r:id="rId12"/>
    <p:sldId id="257" r:id="rId13"/>
    <p:sldId id="273" r:id="rId14"/>
    <p:sldId id="283" r:id="rId15"/>
    <p:sldId id="279" r:id="rId16"/>
    <p:sldId id="285" r:id="rId17"/>
    <p:sldId id="284" r:id="rId18"/>
    <p:sldId id="281" r:id="rId19"/>
    <p:sldId id="280" r:id="rId20"/>
    <p:sldId id="286" r:id="rId21"/>
    <p:sldId id="287" r:id="rId22"/>
    <p:sldId id="275" r:id="rId23"/>
    <p:sldId id="282" r:id="rId24"/>
    <p:sldId id="291" r:id="rId25"/>
    <p:sldId id="292" r:id="rId26"/>
    <p:sldId id="271" r:id="rId27"/>
    <p:sldId id="274" r:id="rId28"/>
    <p:sldId id="289" r:id="rId29"/>
    <p:sldId id="290" r:id="rId30"/>
    <p:sldId id="288" r:id="rId31"/>
    <p:sldId id="259" r:id="rId32"/>
    <p:sldId id="260" r:id="rId33"/>
    <p:sldId id="261" r:id="rId34"/>
    <p:sldId id="262" r:id="rId35"/>
    <p:sldId id="263" r:id="rId36"/>
    <p:sldId id="265" r:id="rId37"/>
    <p:sldId id="264" r:id="rId3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75789" autoAdjust="0"/>
  </p:normalViewPr>
  <p:slideViewPr>
    <p:cSldViewPr snapToGrid="0">
      <p:cViewPr varScale="1">
        <p:scale>
          <a:sx n="123" d="100"/>
          <a:sy n="123" d="100"/>
        </p:scale>
        <p:origin x="388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1CB7D-6C62-436F-8845-3A2E2732396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2229DD-EB5A-4261-A541-B2AB5D2EF83C}">
      <dgm:prSet/>
      <dgm:spPr/>
      <dgm:t>
        <a:bodyPr/>
        <a:lstStyle/>
        <a:p>
          <a:r>
            <a:rPr lang="sk-SK"/>
            <a:t>Java:</a:t>
          </a:r>
          <a:endParaRPr lang="en-US"/>
        </a:p>
      </dgm:t>
    </dgm:pt>
    <dgm:pt modelId="{5DF88D52-5D92-4902-8659-F87DB3EFBD5A}" type="parTrans" cxnId="{964F9733-AB89-4BD6-8AE5-BF5592C15982}">
      <dgm:prSet/>
      <dgm:spPr/>
      <dgm:t>
        <a:bodyPr/>
        <a:lstStyle/>
        <a:p>
          <a:endParaRPr lang="en-US"/>
        </a:p>
      </dgm:t>
    </dgm:pt>
    <dgm:pt modelId="{B5FEB753-29E0-46F3-AAB7-78469B5058A5}" type="sibTrans" cxnId="{964F9733-AB89-4BD6-8AE5-BF5592C15982}">
      <dgm:prSet/>
      <dgm:spPr/>
      <dgm:t>
        <a:bodyPr/>
        <a:lstStyle/>
        <a:p>
          <a:endParaRPr lang="en-US"/>
        </a:p>
      </dgm:t>
    </dgm:pt>
    <dgm:pt modelId="{358EEEAF-99D1-4A19-990B-89FD565D953C}">
      <dgm:prSet/>
      <dgm:spPr/>
      <dgm:t>
        <a:bodyPr/>
        <a:lstStyle/>
        <a:p>
          <a:r>
            <a:rPr lang="sk-SK"/>
            <a:t>Základy (premenné, priraďovanie, cyklus, podmienka)</a:t>
          </a:r>
          <a:endParaRPr lang="en-US"/>
        </a:p>
      </dgm:t>
    </dgm:pt>
    <dgm:pt modelId="{416A4495-43B0-4E7D-822C-CBD70D05C83F}" type="parTrans" cxnId="{48D8315B-1F8C-4A51-A300-43CAB66FDF42}">
      <dgm:prSet/>
      <dgm:spPr/>
      <dgm:t>
        <a:bodyPr/>
        <a:lstStyle/>
        <a:p>
          <a:endParaRPr lang="en-US"/>
        </a:p>
      </dgm:t>
    </dgm:pt>
    <dgm:pt modelId="{E98B92C2-B400-4DB8-9500-3F37FB4C1BC5}" type="sibTrans" cxnId="{48D8315B-1F8C-4A51-A300-43CAB66FDF42}">
      <dgm:prSet/>
      <dgm:spPr/>
      <dgm:t>
        <a:bodyPr/>
        <a:lstStyle/>
        <a:p>
          <a:endParaRPr lang="en-US"/>
        </a:p>
      </dgm:t>
    </dgm:pt>
    <dgm:pt modelId="{CFF1D4E2-7B87-4A1A-901B-E7B4338776E5}">
      <dgm:prSet/>
      <dgm:spPr/>
      <dgm:t>
        <a:bodyPr/>
        <a:lstStyle/>
        <a:p>
          <a:r>
            <a:rPr lang="sk-SK" dirty="0" err="1"/>
            <a:t>Javovské</a:t>
          </a:r>
          <a:r>
            <a:rPr lang="sk-SK" dirty="0"/>
            <a:t> objekty (List, </a:t>
          </a:r>
          <a:r>
            <a:rPr lang="sk-SK" dirty="0" err="1"/>
            <a:t>LocalDateTime</a:t>
          </a:r>
          <a:r>
            <a:rPr lang="sk-SK" dirty="0"/>
            <a:t>, </a:t>
          </a:r>
          <a:r>
            <a:rPr lang="sk-SK" dirty="0" err="1"/>
            <a:t>BigDecimal</a:t>
          </a:r>
          <a:r>
            <a:rPr lang="sk-SK" dirty="0"/>
            <a:t>, </a:t>
          </a:r>
          <a:r>
            <a:rPr lang="sk-SK" dirty="0" err="1"/>
            <a:t>Streams</a:t>
          </a:r>
          <a:r>
            <a:rPr lang="sk-SK" dirty="0"/>
            <a:t>, </a:t>
          </a:r>
          <a:r>
            <a:rPr lang="sk-SK" dirty="0" err="1"/>
            <a:t>Exception</a:t>
          </a:r>
          <a:r>
            <a:rPr lang="sk-SK" dirty="0"/>
            <a:t>)</a:t>
          </a:r>
          <a:endParaRPr lang="en-US" dirty="0"/>
        </a:p>
      </dgm:t>
    </dgm:pt>
    <dgm:pt modelId="{9FE77364-8F0A-4DD3-A268-3DDC5B19406E}" type="parTrans" cxnId="{265214D2-ECDC-42B2-BBB6-CCEF1526F406}">
      <dgm:prSet/>
      <dgm:spPr/>
      <dgm:t>
        <a:bodyPr/>
        <a:lstStyle/>
        <a:p>
          <a:endParaRPr lang="en-US"/>
        </a:p>
      </dgm:t>
    </dgm:pt>
    <dgm:pt modelId="{9AD433D8-A459-44BD-91B6-9152ECCDA536}" type="sibTrans" cxnId="{265214D2-ECDC-42B2-BBB6-CCEF1526F406}">
      <dgm:prSet/>
      <dgm:spPr/>
      <dgm:t>
        <a:bodyPr/>
        <a:lstStyle/>
        <a:p>
          <a:endParaRPr lang="en-US"/>
        </a:p>
      </dgm:t>
    </dgm:pt>
    <dgm:pt modelId="{4BE49DE7-DD65-47E5-BD69-0BF29205DFDB}">
      <dgm:prSet/>
      <dgm:spPr/>
      <dgm:t>
        <a:bodyPr/>
        <a:lstStyle/>
        <a:p>
          <a:r>
            <a:rPr lang="sk-SK"/>
            <a:t>Objektovo-orientované programovanie</a:t>
          </a:r>
          <a:endParaRPr lang="en-US"/>
        </a:p>
      </dgm:t>
    </dgm:pt>
    <dgm:pt modelId="{9EA79954-AF9C-4A8D-AEBF-D927F0B7F690}" type="parTrans" cxnId="{B4F43FD5-DA33-4F2A-B875-CFF9A9B50769}">
      <dgm:prSet/>
      <dgm:spPr/>
      <dgm:t>
        <a:bodyPr/>
        <a:lstStyle/>
        <a:p>
          <a:endParaRPr lang="en-US"/>
        </a:p>
      </dgm:t>
    </dgm:pt>
    <dgm:pt modelId="{E0418FB6-34D3-4FD1-8E28-FC0F0A122BFB}" type="sibTrans" cxnId="{B4F43FD5-DA33-4F2A-B875-CFF9A9B50769}">
      <dgm:prSet/>
      <dgm:spPr/>
      <dgm:t>
        <a:bodyPr/>
        <a:lstStyle/>
        <a:p>
          <a:endParaRPr lang="en-US"/>
        </a:p>
      </dgm:t>
    </dgm:pt>
    <dgm:pt modelId="{52178434-E413-4F45-96F4-0A6FE732790B}">
      <dgm:prSet/>
      <dgm:spPr/>
      <dgm:t>
        <a:bodyPr/>
        <a:lstStyle/>
        <a:p>
          <a:r>
            <a:rPr lang="sk-SK"/>
            <a:t>Nástroje:</a:t>
          </a:r>
          <a:endParaRPr lang="en-US"/>
        </a:p>
      </dgm:t>
    </dgm:pt>
    <dgm:pt modelId="{18107AAD-2755-4107-AEEA-A11B33B74BCD}" type="parTrans" cxnId="{364207D5-BB0F-4EF2-A780-6952799D2CF2}">
      <dgm:prSet/>
      <dgm:spPr/>
      <dgm:t>
        <a:bodyPr/>
        <a:lstStyle/>
        <a:p>
          <a:endParaRPr lang="en-US"/>
        </a:p>
      </dgm:t>
    </dgm:pt>
    <dgm:pt modelId="{36DA47F4-6F40-43C0-BE00-E9415D7CD27B}" type="sibTrans" cxnId="{364207D5-BB0F-4EF2-A780-6952799D2CF2}">
      <dgm:prSet/>
      <dgm:spPr/>
      <dgm:t>
        <a:bodyPr/>
        <a:lstStyle/>
        <a:p>
          <a:endParaRPr lang="en-US"/>
        </a:p>
      </dgm:t>
    </dgm:pt>
    <dgm:pt modelId="{908B81DC-39C6-4B65-8C87-948FF9478A2D}">
      <dgm:prSet/>
      <dgm:spPr/>
      <dgm:t>
        <a:bodyPr/>
        <a:lstStyle/>
        <a:p>
          <a:r>
            <a:rPr lang="sk-SK" dirty="0" err="1"/>
            <a:t>Eclipse</a:t>
          </a:r>
          <a:endParaRPr lang="en-US" dirty="0"/>
        </a:p>
      </dgm:t>
    </dgm:pt>
    <dgm:pt modelId="{838BD11A-F842-4F0F-92BD-0EEFE0449B59}" type="parTrans" cxnId="{D4442FD4-0184-4FC0-B7E0-11480CDF6AA5}">
      <dgm:prSet/>
      <dgm:spPr/>
      <dgm:t>
        <a:bodyPr/>
        <a:lstStyle/>
        <a:p>
          <a:endParaRPr lang="en-US"/>
        </a:p>
      </dgm:t>
    </dgm:pt>
    <dgm:pt modelId="{A9963F27-E854-41CF-971E-270D25B5567B}" type="sibTrans" cxnId="{D4442FD4-0184-4FC0-B7E0-11480CDF6AA5}">
      <dgm:prSet/>
      <dgm:spPr/>
      <dgm:t>
        <a:bodyPr/>
        <a:lstStyle/>
        <a:p>
          <a:endParaRPr lang="en-US"/>
        </a:p>
      </dgm:t>
    </dgm:pt>
    <dgm:pt modelId="{D0EAFE1A-68DA-46BF-9E23-3685C779149D}">
      <dgm:prSet/>
      <dgm:spPr/>
      <dgm:t>
        <a:bodyPr/>
        <a:lstStyle/>
        <a:p>
          <a:r>
            <a:rPr lang="sk-SK"/>
            <a:t>Knižnice:</a:t>
          </a:r>
          <a:endParaRPr lang="en-US"/>
        </a:p>
      </dgm:t>
    </dgm:pt>
    <dgm:pt modelId="{043CF67C-0946-4877-8765-F422218EBF6A}" type="parTrans" cxnId="{0849D97D-6C9F-4195-9E08-FBB9FB4BC260}">
      <dgm:prSet/>
      <dgm:spPr/>
      <dgm:t>
        <a:bodyPr/>
        <a:lstStyle/>
        <a:p>
          <a:endParaRPr lang="en-US"/>
        </a:p>
      </dgm:t>
    </dgm:pt>
    <dgm:pt modelId="{56F4547F-6C0C-458E-BA35-AF9C8A40637A}" type="sibTrans" cxnId="{0849D97D-6C9F-4195-9E08-FBB9FB4BC260}">
      <dgm:prSet/>
      <dgm:spPr/>
      <dgm:t>
        <a:bodyPr/>
        <a:lstStyle/>
        <a:p>
          <a:endParaRPr lang="en-US"/>
        </a:p>
      </dgm:t>
    </dgm:pt>
    <dgm:pt modelId="{E402642F-B3E7-4D9E-A61D-6FDF9FFBBABD}">
      <dgm:prSet/>
      <dgm:spPr/>
      <dgm:t>
        <a:bodyPr/>
        <a:lstStyle/>
        <a:p>
          <a:r>
            <a:rPr lang="sk-SK" dirty="0" err="1"/>
            <a:t>Spring</a:t>
          </a:r>
          <a:r>
            <a:rPr lang="sk-SK" dirty="0"/>
            <a:t> </a:t>
          </a:r>
          <a:r>
            <a:rPr lang="sk-SK" dirty="0" err="1"/>
            <a:t>Boot</a:t>
          </a:r>
          <a:endParaRPr lang="en-US" dirty="0"/>
        </a:p>
      </dgm:t>
    </dgm:pt>
    <dgm:pt modelId="{C2998C31-D01B-42E4-9482-FA4350CBAB25}" type="parTrans" cxnId="{01C78FE0-1B1F-47E9-9132-2D6F957836AC}">
      <dgm:prSet/>
      <dgm:spPr/>
      <dgm:t>
        <a:bodyPr/>
        <a:lstStyle/>
        <a:p>
          <a:endParaRPr lang="en-US"/>
        </a:p>
      </dgm:t>
    </dgm:pt>
    <dgm:pt modelId="{202564BC-3ACC-4761-BEE8-8013E9FDB985}" type="sibTrans" cxnId="{01C78FE0-1B1F-47E9-9132-2D6F957836AC}">
      <dgm:prSet/>
      <dgm:spPr/>
      <dgm:t>
        <a:bodyPr/>
        <a:lstStyle/>
        <a:p>
          <a:endParaRPr lang="en-US"/>
        </a:p>
      </dgm:t>
    </dgm:pt>
    <dgm:pt modelId="{3B105780-36D5-4549-B497-6CAF80AB85BF}">
      <dgm:prSet/>
      <dgm:spPr/>
      <dgm:t>
        <a:bodyPr/>
        <a:lstStyle/>
        <a:p>
          <a:r>
            <a:rPr lang="sk-SK" dirty="0"/>
            <a:t>Git</a:t>
          </a:r>
          <a:endParaRPr lang="en-US" dirty="0"/>
        </a:p>
      </dgm:t>
    </dgm:pt>
    <dgm:pt modelId="{463A4ABC-854E-49BD-ADB5-BF0BFE706DE5}" type="parTrans" cxnId="{FA200E3E-1A03-480A-A884-204DBAC392E9}">
      <dgm:prSet/>
      <dgm:spPr/>
    </dgm:pt>
    <dgm:pt modelId="{E4B22D7D-90A5-4202-90D4-3E1BB383AA86}" type="sibTrans" cxnId="{FA200E3E-1A03-480A-A884-204DBAC392E9}">
      <dgm:prSet/>
      <dgm:spPr/>
    </dgm:pt>
    <dgm:pt modelId="{762A495C-A4CA-4BED-A375-3BB5F1AF333F}">
      <dgm:prSet/>
      <dgm:spPr/>
      <dgm:t>
        <a:bodyPr/>
        <a:lstStyle/>
        <a:p>
          <a:r>
            <a:rPr lang="sk-SK" dirty="0" err="1"/>
            <a:t>Gradle</a:t>
          </a:r>
          <a:endParaRPr lang="en-US" dirty="0"/>
        </a:p>
      </dgm:t>
    </dgm:pt>
    <dgm:pt modelId="{6D624BD0-D03B-44C8-8FAD-013961AAD08A}" type="parTrans" cxnId="{DAE2101C-AD91-4A80-BF45-27CE51FD31E9}">
      <dgm:prSet/>
      <dgm:spPr/>
    </dgm:pt>
    <dgm:pt modelId="{5B95324F-BAA7-4081-B051-E77867317158}" type="sibTrans" cxnId="{DAE2101C-AD91-4A80-BF45-27CE51FD31E9}">
      <dgm:prSet/>
      <dgm:spPr/>
    </dgm:pt>
    <dgm:pt modelId="{09F1E9A6-56BA-422C-82C8-0F467C31B184}">
      <dgm:prSet/>
      <dgm:spPr/>
      <dgm:t>
        <a:bodyPr/>
        <a:lstStyle/>
        <a:p>
          <a:r>
            <a:rPr lang="sk-SK" dirty="0" err="1"/>
            <a:t>Hibernate</a:t>
          </a:r>
          <a:endParaRPr lang="en-US" dirty="0"/>
        </a:p>
      </dgm:t>
    </dgm:pt>
    <dgm:pt modelId="{60DA0E1A-1DB3-4C83-966E-6F9B575908B9}" type="parTrans" cxnId="{5531DB36-A9A5-44AD-8011-D78F98A8BCA4}">
      <dgm:prSet/>
      <dgm:spPr/>
    </dgm:pt>
    <dgm:pt modelId="{95F8E66C-72D0-4107-B6CE-5FFE54614E29}" type="sibTrans" cxnId="{5531DB36-A9A5-44AD-8011-D78F98A8BCA4}">
      <dgm:prSet/>
      <dgm:spPr/>
    </dgm:pt>
    <dgm:pt modelId="{DB810869-2372-46A8-A830-A4BD65ED973E}">
      <dgm:prSet/>
      <dgm:spPr/>
      <dgm:t>
        <a:bodyPr/>
        <a:lstStyle/>
        <a:p>
          <a:r>
            <a:rPr lang="sk-SK" dirty="0" err="1"/>
            <a:t>JUnit</a:t>
          </a:r>
          <a:r>
            <a:rPr lang="sk-SK" dirty="0"/>
            <a:t> </a:t>
          </a:r>
          <a:endParaRPr lang="en-US" dirty="0"/>
        </a:p>
      </dgm:t>
    </dgm:pt>
    <dgm:pt modelId="{B6B21AFD-55C8-4112-894C-405B95F658C5}" type="parTrans" cxnId="{7B2E703D-6592-4BE0-AB3E-532E377FD187}">
      <dgm:prSet/>
      <dgm:spPr/>
    </dgm:pt>
    <dgm:pt modelId="{72C8106C-B914-4AB5-A8D3-D23829331B21}" type="sibTrans" cxnId="{7B2E703D-6592-4BE0-AB3E-532E377FD187}">
      <dgm:prSet/>
      <dgm:spPr/>
    </dgm:pt>
    <dgm:pt modelId="{6A15CA89-933C-459D-A819-B3876722B7D3}" type="pres">
      <dgm:prSet presAssocID="{3001CB7D-6C62-436F-8845-3A2E2732396A}" presName="Name0" presStyleCnt="0">
        <dgm:presLayoutVars>
          <dgm:dir/>
          <dgm:animLvl val="lvl"/>
          <dgm:resizeHandles val="exact"/>
        </dgm:presLayoutVars>
      </dgm:prSet>
      <dgm:spPr/>
    </dgm:pt>
    <dgm:pt modelId="{A91C665E-30B7-4AD7-A2FC-54C223C45A4A}" type="pres">
      <dgm:prSet presAssocID="{702229DD-EB5A-4261-A541-B2AB5D2EF83C}" presName="composite" presStyleCnt="0"/>
      <dgm:spPr/>
    </dgm:pt>
    <dgm:pt modelId="{A898C0EE-3AAE-4241-AEF7-15E9C53B2DFD}" type="pres">
      <dgm:prSet presAssocID="{702229DD-EB5A-4261-A541-B2AB5D2EF83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08232C0-D3B0-43DE-B9FB-BC96F70ACF71}" type="pres">
      <dgm:prSet presAssocID="{702229DD-EB5A-4261-A541-B2AB5D2EF83C}" presName="desTx" presStyleLbl="alignAccFollowNode1" presStyleIdx="0" presStyleCnt="3">
        <dgm:presLayoutVars>
          <dgm:bulletEnabled val="1"/>
        </dgm:presLayoutVars>
      </dgm:prSet>
      <dgm:spPr/>
    </dgm:pt>
    <dgm:pt modelId="{960B55B3-EC8B-4506-9BC7-47CFE0966E66}" type="pres">
      <dgm:prSet presAssocID="{B5FEB753-29E0-46F3-AAB7-78469B5058A5}" presName="space" presStyleCnt="0"/>
      <dgm:spPr/>
    </dgm:pt>
    <dgm:pt modelId="{D97E9702-09B5-4AA4-8DB2-84CC2CA24595}" type="pres">
      <dgm:prSet presAssocID="{52178434-E413-4F45-96F4-0A6FE732790B}" presName="composite" presStyleCnt="0"/>
      <dgm:spPr/>
    </dgm:pt>
    <dgm:pt modelId="{23537C03-5F1E-45E1-B7F1-591589A61739}" type="pres">
      <dgm:prSet presAssocID="{52178434-E413-4F45-96F4-0A6FE732790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9D9E279-D518-4955-B546-EA5A3AA8A128}" type="pres">
      <dgm:prSet presAssocID="{52178434-E413-4F45-96F4-0A6FE732790B}" presName="desTx" presStyleLbl="alignAccFollowNode1" presStyleIdx="1" presStyleCnt="3">
        <dgm:presLayoutVars>
          <dgm:bulletEnabled val="1"/>
        </dgm:presLayoutVars>
      </dgm:prSet>
      <dgm:spPr/>
    </dgm:pt>
    <dgm:pt modelId="{D340F00B-379C-45C2-913E-08FF72E54FDD}" type="pres">
      <dgm:prSet presAssocID="{36DA47F4-6F40-43C0-BE00-E9415D7CD27B}" presName="space" presStyleCnt="0"/>
      <dgm:spPr/>
    </dgm:pt>
    <dgm:pt modelId="{14539E0B-7301-47DE-9AB1-CBE3758C34EF}" type="pres">
      <dgm:prSet presAssocID="{D0EAFE1A-68DA-46BF-9E23-3685C779149D}" presName="composite" presStyleCnt="0"/>
      <dgm:spPr/>
    </dgm:pt>
    <dgm:pt modelId="{4A385776-6D56-49F6-A6C4-B1D1B0EDAD97}" type="pres">
      <dgm:prSet presAssocID="{D0EAFE1A-68DA-46BF-9E23-3685C779149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7CFAA28-7561-4C86-92E3-55DE6C5CCB89}" type="pres">
      <dgm:prSet presAssocID="{D0EAFE1A-68DA-46BF-9E23-3685C779149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B1740B-73B6-4585-AB3B-81B2EB72A5DD}" type="presOf" srcId="{52178434-E413-4F45-96F4-0A6FE732790B}" destId="{23537C03-5F1E-45E1-B7F1-591589A61739}" srcOrd="0" destOrd="0" presId="urn:microsoft.com/office/officeart/2005/8/layout/hList1"/>
    <dgm:cxn modelId="{3E91E10E-64E7-47DF-A456-230F77DEEBFC}" type="presOf" srcId="{3001CB7D-6C62-436F-8845-3A2E2732396A}" destId="{6A15CA89-933C-459D-A819-B3876722B7D3}" srcOrd="0" destOrd="0" presId="urn:microsoft.com/office/officeart/2005/8/layout/hList1"/>
    <dgm:cxn modelId="{3FA67D11-DF72-43C8-838B-7537B1E181D0}" type="presOf" srcId="{3B105780-36D5-4549-B497-6CAF80AB85BF}" destId="{09D9E279-D518-4955-B546-EA5A3AA8A128}" srcOrd="0" destOrd="1" presId="urn:microsoft.com/office/officeart/2005/8/layout/hList1"/>
    <dgm:cxn modelId="{DAE2101C-AD91-4A80-BF45-27CE51FD31E9}" srcId="{52178434-E413-4F45-96F4-0A6FE732790B}" destId="{762A495C-A4CA-4BED-A375-3BB5F1AF333F}" srcOrd="2" destOrd="0" parTransId="{6D624BD0-D03B-44C8-8FAD-013961AAD08A}" sibTransId="{5B95324F-BAA7-4081-B051-E77867317158}"/>
    <dgm:cxn modelId="{8A2AE91F-8252-4BF9-8CE1-55401466FFD6}" type="presOf" srcId="{09F1E9A6-56BA-422C-82C8-0F467C31B184}" destId="{A7CFAA28-7561-4C86-92E3-55DE6C5CCB89}" srcOrd="0" destOrd="1" presId="urn:microsoft.com/office/officeart/2005/8/layout/hList1"/>
    <dgm:cxn modelId="{964F9733-AB89-4BD6-8AE5-BF5592C15982}" srcId="{3001CB7D-6C62-436F-8845-3A2E2732396A}" destId="{702229DD-EB5A-4261-A541-B2AB5D2EF83C}" srcOrd="0" destOrd="0" parTransId="{5DF88D52-5D92-4902-8659-F87DB3EFBD5A}" sibTransId="{B5FEB753-29E0-46F3-AAB7-78469B5058A5}"/>
    <dgm:cxn modelId="{5531DB36-A9A5-44AD-8011-D78F98A8BCA4}" srcId="{D0EAFE1A-68DA-46BF-9E23-3685C779149D}" destId="{09F1E9A6-56BA-422C-82C8-0F467C31B184}" srcOrd="1" destOrd="0" parTransId="{60DA0E1A-1DB3-4C83-966E-6F9B575908B9}" sibTransId="{95F8E66C-72D0-4107-B6CE-5FFE54614E29}"/>
    <dgm:cxn modelId="{7B2E703D-6592-4BE0-AB3E-532E377FD187}" srcId="{D0EAFE1A-68DA-46BF-9E23-3685C779149D}" destId="{DB810869-2372-46A8-A830-A4BD65ED973E}" srcOrd="2" destOrd="0" parTransId="{B6B21AFD-55C8-4112-894C-405B95F658C5}" sibTransId="{72C8106C-B914-4AB5-A8D3-D23829331B21}"/>
    <dgm:cxn modelId="{FA200E3E-1A03-480A-A884-204DBAC392E9}" srcId="{52178434-E413-4F45-96F4-0A6FE732790B}" destId="{3B105780-36D5-4549-B497-6CAF80AB85BF}" srcOrd="1" destOrd="0" parTransId="{463A4ABC-854E-49BD-ADB5-BF0BFE706DE5}" sibTransId="{E4B22D7D-90A5-4202-90D4-3E1BB383AA86}"/>
    <dgm:cxn modelId="{974DD33E-2EA0-43FB-832E-0C40667F3F19}" type="presOf" srcId="{D0EAFE1A-68DA-46BF-9E23-3685C779149D}" destId="{4A385776-6D56-49F6-A6C4-B1D1B0EDAD97}" srcOrd="0" destOrd="0" presId="urn:microsoft.com/office/officeart/2005/8/layout/hList1"/>
    <dgm:cxn modelId="{48D8315B-1F8C-4A51-A300-43CAB66FDF42}" srcId="{702229DD-EB5A-4261-A541-B2AB5D2EF83C}" destId="{358EEEAF-99D1-4A19-990B-89FD565D953C}" srcOrd="0" destOrd="0" parTransId="{416A4495-43B0-4E7D-822C-CBD70D05C83F}" sibTransId="{E98B92C2-B400-4DB8-9500-3F37FB4C1BC5}"/>
    <dgm:cxn modelId="{031A0B43-7150-4F5B-9471-3F7795575F27}" type="presOf" srcId="{CFF1D4E2-7B87-4A1A-901B-E7B4338776E5}" destId="{308232C0-D3B0-43DE-B9FB-BC96F70ACF71}" srcOrd="0" destOrd="1" presId="urn:microsoft.com/office/officeart/2005/8/layout/hList1"/>
    <dgm:cxn modelId="{EF51B048-2E33-467B-8FA0-F21BD3AF1A10}" type="presOf" srcId="{908B81DC-39C6-4B65-8C87-948FF9478A2D}" destId="{09D9E279-D518-4955-B546-EA5A3AA8A128}" srcOrd="0" destOrd="0" presId="urn:microsoft.com/office/officeart/2005/8/layout/hList1"/>
    <dgm:cxn modelId="{0849D97D-6C9F-4195-9E08-FBB9FB4BC260}" srcId="{3001CB7D-6C62-436F-8845-3A2E2732396A}" destId="{D0EAFE1A-68DA-46BF-9E23-3685C779149D}" srcOrd="2" destOrd="0" parTransId="{043CF67C-0946-4877-8765-F422218EBF6A}" sibTransId="{56F4547F-6C0C-458E-BA35-AF9C8A40637A}"/>
    <dgm:cxn modelId="{147E5886-DC82-428B-A9D6-B29C818DB85C}" type="presOf" srcId="{358EEEAF-99D1-4A19-990B-89FD565D953C}" destId="{308232C0-D3B0-43DE-B9FB-BC96F70ACF71}" srcOrd="0" destOrd="0" presId="urn:microsoft.com/office/officeart/2005/8/layout/hList1"/>
    <dgm:cxn modelId="{9DEB3D95-F0D2-4BEF-8368-78D7BFD2FB49}" type="presOf" srcId="{702229DD-EB5A-4261-A541-B2AB5D2EF83C}" destId="{A898C0EE-3AAE-4241-AEF7-15E9C53B2DFD}" srcOrd="0" destOrd="0" presId="urn:microsoft.com/office/officeart/2005/8/layout/hList1"/>
    <dgm:cxn modelId="{5775DDB7-7CD1-4DCB-B26D-EE3B3176BF8B}" type="presOf" srcId="{762A495C-A4CA-4BED-A375-3BB5F1AF333F}" destId="{09D9E279-D518-4955-B546-EA5A3AA8A128}" srcOrd="0" destOrd="2" presId="urn:microsoft.com/office/officeart/2005/8/layout/hList1"/>
    <dgm:cxn modelId="{538B33BA-C043-44E7-8862-5E629C1113C3}" type="presOf" srcId="{4BE49DE7-DD65-47E5-BD69-0BF29205DFDB}" destId="{308232C0-D3B0-43DE-B9FB-BC96F70ACF71}" srcOrd="0" destOrd="2" presId="urn:microsoft.com/office/officeart/2005/8/layout/hList1"/>
    <dgm:cxn modelId="{62C3EDD0-21C2-4509-8F5A-1DE80FC696B9}" type="presOf" srcId="{E402642F-B3E7-4D9E-A61D-6FDF9FFBBABD}" destId="{A7CFAA28-7561-4C86-92E3-55DE6C5CCB89}" srcOrd="0" destOrd="0" presId="urn:microsoft.com/office/officeart/2005/8/layout/hList1"/>
    <dgm:cxn modelId="{97D39DD1-7A4A-45A6-8A11-1849446FD74B}" type="presOf" srcId="{DB810869-2372-46A8-A830-A4BD65ED973E}" destId="{A7CFAA28-7561-4C86-92E3-55DE6C5CCB89}" srcOrd="0" destOrd="2" presId="urn:microsoft.com/office/officeart/2005/8/layout/hList1"/>
    <dgm:cxn modelId="{265214D2-ECDC-42B2-BBB6-CCEF1526F406}" srcId="{702229DD-EB5A-4261-A541-B2AB5D2EF83C}" destId="{CFF1D4E2-7B87-4A1A-901B-E7B4338776E5}" srcOrd="1" destOrd="0" parTransId="{9FE77364-8F0A-4DD3-A268-3DDC5B19406E}" sibTransId="{9AD433D8-A459-44BD-91B6-9152ECCDA536}"/>
    <dgm:cxn modelId="{D4442FD4-0184-4FC0-B7E0-11480CDF6AA5}" srcId="{52178434-E413-4F45-96F4-0A6FE732790B}" destId="{908B81DC-39C6-4B65-8C87-948FF9478A2D}" srcOrd="0" destOrd="0" parTransId="{838BD11A-F842-4F0F-92BD-0EEFE0449B59}" sibTransId="{A9963F27-E854-41CF-971E-270D25B5567B}"/>
    <dgm:cxn modelId="{364207D5-BB0F-4EF2-A780-6952799D2CF2}" srcId="{3001CB7D-6C62-436F-8845-3A2E2732396A}" destId="{52178434-E413-4F45-96F4-0A6FE732790B}" srcOrd="1" destOrd="0" parTransId="{18107AAD-2755-4107-AEEA-A11B33B74BCD}" sibTransId="{36DA47F4-6F40-43C0-BE00-E9415D7CD27B}"/>
    <dgm:cxn modelId="{B4F43FD5-DA33-4F2A-B875-CFF9A9B50769}" srcId="{702229DD-EB5A-4261-A541-B2AB5D2EF83C}" destId="{4BE49DE7-DD65-47E5-BD69-0BF29205DFDB}" srcOrd="2" destOrd="0" parTransId="{9EA79954-AF9C-4A8D-AEBF-D927F0B7F690}" sibTransId="{E0418FB6-34D3-4FD1-8E28-FC0F0A122BFB}"/>
    <dgm:cxn modelId="{01C78FE0-1B1F-47E9-9132-2D6F957836AC}" srcId="{D0EAFE1A-68DA-46BF-9E23-3685C779149D}" destId="{E402642F-B3E7-4D9E-A61D-6FDF9FFBBABD}" srcOrd="0" destOrd="0" parTransId="{C2998C31-D01B-42E4-9482-FA4350CBAB25}" sibTransId="{202564BC-3ACC-4761-BEE8-8013E9FDB985}"/>
    <dgm:cxn modelId="{02D92A4C-D6AF-4FD1-B6CC-F042DD1D1D82}" type="presParOf" srcId="{6A15CA89-933C-459D-A819-B3876722B7D3}" destId="{A91C665E-30B7-4AD7-A2FC-54C223C45A4A}" srcOrd="0" destOrd="0" presId="urn:microsoft.com/office/officeart/2005/8/layout/hList1"/>
    <dgm:cxn modelId="{519389B6-201C-4944-ACF8-4416B1A56A08}" type="presParOf" srcId="{A91C665E-30B7-4AD7-A2FC-54C223C45A4A}" destId="{A898C0EE-3AAE-4241-AEF7-15E9C53B2DFD}" srcOrd="0" destOrd="0" presId="urn:microsoft.com/office/officeart/2005/8/layout/hList1"/>
    <dgm:cxn modelId="{8D15CFCF-4027-426C-ACD1-8C3B7DD82449}" type="presParOf" srcId="{A91C665E-30B7-4AD7-A2FC-54C223C45A4A}" destId="{308232C0-D3B0-43DE-B9FB-BC96F70ACF71}" srcOrd="1" destOrd="0" presId="urn:microsoft.com/office/officeart/2005/8/layout/hList1"/>
    <dgm:cxn modelId="{259322FE-5F41-4BDE-91D6-A797ADC1162C}" type="presParOf" srcId="{6A15CA89-933C-459D-A819-B3876722B7D3}" destId="{960B55B3-EC8B-4506-9BC7-47CFE0966E66}" srcOrd="1" destOrd="0" presId="urn:microsoft.com/office/officeart/2005/8/layout/hList1"/>
    <dgm:cxn modelId="{07CD3492-0862-4C47-AFCB-956CC837F354}" type="presParOf" srcId="{6A15CA89-933C-459D-A819-B3876722B7D3}" destId="{D97E9702-09B5-4AA4-8DB2-84CC2CA24595}" srcOrd="2" destOrd="0" presId="urn:microsoft.com/office/officeart/2005/8/layout/hList1"/>
    <dgm:cxn modelId="{598BE9FB-5D18-4A05-BBF9-3CCCA87AAD8A}" type="presParOf" srcId="{D97E9702-09B5-4AA4-8DB2-84CC2CA24595}" destId="{23537C03-5F1E-45E1-B7F1-591589A61739}" srcOrd="0" destOrd="0" presId="urn:microsoft.com/office/officeart/2005/8/layout/hList1"/>
    <dgm:cxn modelId="{39633FE1-C844-4B9B-8A16-2B823C8CC88B}" type="presParOf" srcId="{D97E9702-09B5-4AA4-8DB2-84CC2CA24595}" destId="{09D9E279-D518-4955-B546-EA5A3AA8A128}" srcOrd="1" destOrd="0" presId="urn:microsoft.com/office/officeart/2005/8/layout/hList1"/>
    <dgm:cxn modelId="{3122B255-EA69-4E72-98A1-F0570250DD2E}" type="presParOf" srcId="{6A15CA89-933C-459D-A819-B3876722B7D3}" destId="{D340F00B-379C-45C2-913E-08FF72E54FDD}" srcOrd="3" destOrd="0" presId="urn:microsoft.com/office/officeart/2005/8/layout/hList1"/>
    <dgm:cxn modelId="{2A8C4F59-9D79-4224-B153-79938A8ADAB6}" type="presParOf" srcId="{6A15CA89-933C-459D-A819-B3876722B7D3}" destId="{14539E0B-7301-47DE-9AB1-CBE3758C34EF}" srcOrd="4" destOrd="0" presId="urn:microsoft.com/office/officeart/2005/8/layout/hList1"/>
    <dgm:cxn modelId="{18F2CFE2-F568-4E95-BE1E-02A310E4B93C}" type="presParOf" srcId="{14539E0B-7301-47DE-9AB1-CBE3758C34EF}" destId="{4A385776-6D56-49F6-A6C4-B1D1B0EDAD97}" srcOrd="0" destOrd="0" presId="urn:microsoft.com/office/officeart/2005/8/layout/hList1"/>
    <dgm:cxn modelId="{9F5716A3-6156-4EF8-BE72-8D74BE17DB80}" type="presParOf" srcId="{14539E0B-7301-47DE-9AB1-CBE3758C34EF}" destId="{A7CFAA28-7561-4C86-92E3-55DE6C5CCB8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8C0EE-3AAE-4241-AEF7-15E9C53B2DFD}">
      <dsp:nvSpPr>
        <dsp:cNvPr id="0" name=""/>
        <dsp:cNvSpPr/>
      </dsp:nvSpPr>
      <dsp:spPr>
        <a:xfrm>
          <a:off x="3286" y="13554"/>
          <a:ext cx="3203971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Java:</a:t>
          </a:r>
          <a:endParaRPr lang="en-US" sz="2300" kern="1200"/>
        </a:p>
      </dsp:txBody>
      <dsp:txXfrm>
        <a:off x="3286" y="13554"/>
        <a:ext cx="3203971" cy="662400"/>
      </dsp:txXfrm>
    </dsp:sp>
    <dsp:sp modelId="{308232C0-D3B0-43DE-B9FB-BC96F70ACF71}">
      <dsp:nvSpPr>
        <dsp:cNvPr id="0" name=""/>
        <dsp:cNvSpPr/>
      </dsp:nvSpPr>
      <dsp:spPr>
        <a:xfrm>
          <a:off x="3286" y="675954"/>
          <a:ext cx="3203971" cy="36618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/>
            <a:t>Základy (premenné, priraďovanie, cyklus, podmienka)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Javovské</a:t>
          </a:r>
          <a:r>
            <a:rPr lang="sk-SK" sz="2300" kern="1200" dirty="0"/>
            <a:t> objekty (List, </a:t>
          </a:r>
          <a:r>
            <a:rPr lang="sk-SK" sz="2300" kern="1200" dirty="0" err="1"/>
            <a:t>LocalDateTime</a:t>
          </a:r>
          <a:r>
            <a:rPr lang="sk-SK" sz="2300" kern="1200" dirty="0"/>
            <a:t>, </a:t>
          </a:r>
          <a:r>
            <a:rPr lang="sk-SK" sz="2300" kern="1200" dirty="0" err="1"/>
            <a:t>BigDecimal</a:t>
          </a:r>
          <a:r>
            <a:rPr lang="sk-SK" sz="2300" kern="1200" dirty="0"/>
            <a:t>, </a:t>
          </a:r>
          <a:r>
            <a:rPr lang="sk-SK" sz="2300" kern="1200" dirty="0" err="1"/>
            <a:t>Streams</a:t>
          </a:r>
          <a:r>
            <a:rPr lang="sk-SK" sz="2300" kern="1200" dirty="0"/>
            <a:t>, </a:t>
          </a:r>
          <a:r>
            <a:rPr lang="sk-SK" sz="2300" kern="1200" dirty="0" err="1"/>
            <a:t>Exception</a:t>
          </a:r>
          <a:r>
            <a:rPr lang="sk-SK" sz="2300" kern="1200" dirty="0"/>
            <a:t>)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/>
            <a:t>Objektovo-orientované programovanie</a:t>
          </a:r>
          <a:endParaRPr lang="en-US" sz="2300" kern="1200"/>
        </a:p>
      </dsp:txBody>
      <dsp:txXfrm>
        <a:off x="3286" y="675954"/>
        <a:ext cx="3203971" cy="3661830"/>
      </dsp:txXfrm>
    </dsp:sp>
    <dsp:sp modelId="{23537C03-5F1E-45E1-B7F1-591589A61739}">
      <dsp:nvSpPr>
        <dsp:cNvPr id="0" name=""/>
        <dsp:cNvSpPr/>
      </dsp:nvSpPr>
      <dsp:spPr>
        <a:xfrm>
          <a:off x="3655814" y="13554"/>
          <a:ext cx="3203971" cy="6624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Nástroje:</a:t>
          </a:r>
          <a:endParaRPr lang="en-US" sz="2300" kern="1200"/>
        </a:p>
      </dsp:txBody>
      <dsp:txXfrm>
        <a:off x="3655814" y="13554"/>
        <a:ext cx="3203971" cy="662400"/>
      </dsp:txXfrm>
    </dsp:sp>
    <dsp:sp modelId="{09D9E279-D518-4955-B546-EA5A3AA8A128}">
      <dsp:nvSpPr>
        <dsp:cNvPr id="0" name=""/>
        <dsp:cNvSpPr/>
      </dsp:nvSpPr>
      <dsp:spPr>
        <a:xfrm>
          <a:off x="3655814" y="675954"/>
          <a:ext cx="3203971" cy="366183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Eclipse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/>
            <a:t>Git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Gradle</a:t>
          </a:r>
          <a:endParaRPr lang="en-US" sz="2300" kern="1200" dirty="0"/>
        </a:p>
      </dsp:txBody>
      <dsp:txXfrm>
        <a:off x="3655814" y="675954"/>
        <a:ext cx="3203971" cy="3661830"/>
      </dsp:txXfrm>
    </dsp:sp>
    <dsp:sp modelId="{4A385776-6D56-49F6-A6C4-B1D1B0EDAD97}">
      <dsp:nvSpPr>
        <dsp:cNvPr id="0" name=""/>
        <dsp:cNvSpPr/>
      </dsp:nvSpPr>
      <dsp:spPr>
        <a:xfrm>
          <a:off x="7308342" y="13554"/>
          <a:ext cx="3203971" cy="662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/>
            <a:t>Knižnice:</a:t>
          </a:r>
          <a:endParaRPr lang="en-US" sz="2300" kern="1200"/>
        </a:p>
      </dsp:txBody>
      <dsp:txXfrm>
        <a:off x="7308342" y="13554"/>
        <a:ext cx="3203971" cy="662400"/>
      </dsp:txXfrm>
    </dsp:sp>
    <dsp:sp modelId="{A7CFAA28-7561-4C86-92E3-55DE6C5CCB89}">
      <dsp:nvSpPr>
        <dsp:cNvPr id="0" name=""/>
        <dsp:cNvSpPr/>
      </dsp:nvSpPr>
      <dsp:spPr>
        <a:xfrm>
          <a:off x="7308342" y="675954"/>
          <a:ext cx="3203971" cy="366183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Spring</a:t>
          </a:r>
          <a:r>
            <a:rPr lang="sk-SK" sz="2300" kern="1200" dirty="0"/>
            <a:t> </a:t>
          </a:r>
          <a:r>
            <a:rPr lang="sk-SK" sz="2300" kern="1200" dirty="0" err="1"/>
            <a:t>Boot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Hibernate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300" kern="1200" dirty="0" err="1"/>
            <a:t>JUnit</a:t>
          </a:r>
          <a:r>
            <a:rPr lang="sk-SK" sz="2300" kern="1200" dirty="0"/>
            <a:t> </a:t>
          </a:r>
          <a:endParaRPr lang="en-US" sz="2300" kern="1200" dirty="0"/>
        </a:p>
      </dsp:txBody>
      <dsp:txXfrm>
        <a:off x="7308342" y="675954"/>
        <a:ext cx="3203971" cy="3661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3B4F-1F98-4E88-95BF-8D9DB02F47CB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E3965-5EF7-41F1-B2FA-2139B817314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523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Zjednodušená schéma počítača:</a:t>
            </a:r>
          </a:p>
          <a:p>
            <a:r>
              <a:rPr lang="sk-SK" dirty="0" err="1"/>
              <a:t>Input</a:t>
            </a:r>
            <a:r>
              <a:rPr lang="sk-SK" dirty="0"/>
              <a:t> Device = vstupné zariadenie: klávesnica, myš</a:t>
            </a:r>
          </a:p>
          <a:p>
            <a:r>
              <a:rPr lang="sk-SK" dirty="0"/>
              <a:t>Output Device = výstupné zariadenie: obrazovka, tlačiareň</a:t>
            </a:r>
          </a:p>
          <a:p>
            <a:r>
              <a:rPr lang="sk-SK" dirty="0" err="1"/>
              <a:t>Central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= procesor počítača – má na starosti vykonávanie príkazov (inštrukcií)</a:t>
            </a:r>
          </a:p>
          <a:p>
            <a:r>
              <a:rPr lang="sk-SK" dirty="0" err="1"/>
              <a:t>Memory</a:t>
            </a:r>
            <a:r>
              <a:rPr lang="sk-SK" dirty="0"/>
              <a:t> </a:t>
            </a:r>
            <a:r>
              <a:rPr lang="sk-SK" dirty="0" err="1"/>
              <a:t>Unit</a:t>
            </a:r>
            <a:r>
              <a:rPr lang="sk-SK" dirty="0"/>
              <a:t> = pamäť počítača – drží uložené dáta programu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9092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Java </a:t>
            </a:r>
            <a:r>
              <a:rPr lang="sk-SK" dirty="0" err="1"/>
              <a:t>Code</a:t>
            </a:r>
            <a:r>
              <a:rPr lang="sk-SK" dirty="0"/>
              <a:t> = zdrojový kód / program v Jazyku Java</a:t>
            </a:r>
          </a:p>
          <a:p>
            <a:r>
              <a:rPr lang="sk-SK" dirty="0"/>
              <a:t>JAVAC = </a:t>
            </a:r>
            <a:r>
              <a:rPr lang="sk-SK" dirty="0" err="1"/>
              <a:t>compiler</a:t>
            </a:r>
            <a:r>
              <a:rPr lang="sk-SK" dirty="0"/>
              <a:t>, ktorý prekladá zdrojový kód v jazyku Java do Byte </a:t>
            </a:r>
            <a:r>
              <a:rPr lang="sk-SK" dirty="0" err="1"/>
              <a:t>Code</a:t>
            </a:r>
            <a:r>
              <a:rPr lang="sk-SK" dirty="0"/>
              <a:t>-u, čiže súborov s príponou .</a:t>
            </a:r>
            <a:r>
              <a:rPr lang="sk-SK" dirty="0" err="1"/>
              <a:t>class</a:t>
            </a:r>
            <a:endParaRPr lang="sk-SK" dirty="0"/>
          </a:p>
          <a:p>
            <a:r>
              <a:rPr lang="sk-SK" dirty="0"/>
              <a:t>Byte </a:t>
            </a:r>
            <a:r>
              <a:rPr lang="sk-SK" dirty="0" err="1"/>
              <a:t>Code</a:t>
            </a:r>
            <a:r>
              <a:rPr lang="sk-SK" dirty="0"/>
              <a:t> = súbor s príponou .</a:t>
            </a:r>
            <a:r>
              <a:rPr lang="sk-SK" dirty="0" err="1"/>
              <a:t>class</a:t>
            </a:r>
            <a:r>
              <a:rPr lang="sk-SK" dirty="0"/>
              <a:t>, ktorý je spustiteľný v Jave</a:t>
            </a:r>
          </a:p>
          <a:p>
            <a:r>
              <a:rPr lang="sk-SK" dirty="0"/>
              <a:t>JVM =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r>
              <a:rPr lang="sk-SK" dirty="0"/>
              <a:t> – program, ktorý dokáže spustiť Byte </a:t>
            </a:r>
            <a:r>
              <a:rPr lang="sk-SK" dirty="0" err="1"/>
              <a:t>Code</a:t>
            </a:r>
            <a:r>
              <a:rPr lang="sk-SK" dirty="0"/>
              <a:t> na danej platforme (Windows, Linux, Mac)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637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Typická </a:t>
            </a:r>
            <a:r>
              <a:rPr lang="sk-SK" dirty="0" err="1"/>
              <a:t>javovská</a:t>
            </a:r>
            <a:r>
              <a:rPr lang="sk-SK" dirty="0"/>
              <a:t> databázová aplikácia sa skladá z troch vrstiev:</a:t>
            </a:r>
          </a:p>
          <a:p>
            <a:r>
              <a:rPr lang="sk-SK" dirty="0" err="1"/>
              <a:t>Presentation</a:t>
            </a:r>
            <a:r>
              <a:rPr lang="sk-SK" dirty="0"/>
              <a:t> </a:t>
            </a:r>
            <a:r>
              <a:rPr lang="sk-SK" dirty="0" err="1"/>
              <a:t>Layer</a:t>
            </a:r>
            <a:r>
              <a:rPr lang="sk-SK" dirty="0"/>
              <a:t> – používa sa jazyk </a:t>
            </a:r>
            <a:r>
              <a:rPr lang="sk-SK" dirty="0" err="1"/>
              <a:t>javascript</a:t>
            </a:r>
            <a:r>
              <a:rPr lang="sk-SK" dirty="0"/>
              <a:t> na </a:t>
            </a:r>
            <a:r>
              <a:rPr lang="sk-SK" dirty="0" err="1"/>
              <a:t>vytvárenie</a:t>
            </a:r>
            <a:r>
              <a:rPr lang="sk-SK" dirty="0"/>
              <a:t> živých HTML stránok</a:t>
            </a:r>
          </a:p>
          <a:p>
            <a:r>
              <a:rPr lang="sk-SK" dirty="0"/>
              <a:t>Business </a:t>
            </a:r>
            <a:r>
              <a:rPr lang="sk-SK" dirty="0" err="1"/>
              <a:t>Logic</a:t>
            </a:r>
            <a:r>
              <a:rPr lang="sk-SK" dirty="0"/>
              <a:t> </a:t>
            </a:r>
            <a:r>
              <a:rPr lang="sk-SK" dirty="0" err="1"/>
              <a:t>Layer</a:t>
            </a:r>
            <a:r>
              <a:rPr lang="sk-SK" dirty="0"/>
              <a:t> – používa sa Java na programovanie logiky aplikácie</a:t>
            </a:r>
          </a:p>
          <a:p>
            <a:r>
              <a:rPr lang="sk-SK" dirty="0" err="1"/>
              <a:t>Data</a:t>
            </a:r>
            <a:r>
              <a:rPr lang="sk-SK" dirty="0"/>
              <a:t> Access </a:t>
            </a:r>
            <a:r>
              <a:rPr lang="sk-SK" dirty="0" err="1"/>
              <a:t>Layer</a:t>
            </a:r>
            <a:r>
              <a:rPr lang="sk-SK" dirty="0"/>
              <a:t> – používa sa Java na zapisovanie a čítanie dát do a z databázy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319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Java sa najčastejšie používa na programovanie biznis logiky na serveri.</a:t>
            </a:r>
          </a:p>
          <a:p>
            <a:r>
              <a:rPr lang="sk-SK" dirty="0"/>
              <a:t>Táto biznis logika sa zverejňuje pomocou tzv. „</a:t>
            </a:r>
            <a:r>
              <a:rPr lang="sk-SK" dirty="0" err="1"/>
              <a:t>restových</a:t>
            </a:r>
            <a:r>
              <a:rPr lang="sk-SK" dirty="0"/>
              <a:t>“ služieb.</a:t>
            </a:r>
          </a:p>
          <a:p>
            <a:r>
              <a:rPr lang="sk-SK" dirty="0"/>
              <a:t>Každá služba má vstup HTTP </a:t>
            </a:r>
            <a:r>
              <a:rPr lang="sk-SK" dirty="0" err="1"/>
              <a:t>Request</a:t>
            </a:r>
            <a:r>
              <a:rPr lang="sk-SK" dirty="0"/>
              <a:t> a výstup HTTP </a:t>
            </a:r>
            <a:r>
              <a:rPr lang="sk-SK" dirty="0" err="1"/>
              <a:t>Response</a:t>
            </a:r>
            <a:r>
              <a:rPr lang="sk-SK" dirty="0"/>
              <a:t>.</a:t>
            </a:r>
          </a:p>
          <a:p>
            <a:r>
              <a:rPr lang="sk-SK" dirty="0"/>
              <a:t>Napríklad: GET http://api.parkdots.com/customers/28 – vráti zákazníka s identifikátorom 28</a:t>
            </a:r>
          </a:p>
          <a:p>
            <a:r>
              <a:rPr lang="sk-SK" dirty="0"/>
              <a:t>Toto je príklad HTTP </a:t>
            </a:r>
            <a:r>
              <a:rPr lang="sk-SK" dirty="0" err="1"/>
              <a:t>Requestu</a:t>
            </a:r>
            <a:r>
              <a:rPr lang="sk-SK" dirty="0"/>
              <a:t>.</a:t>
            </a:r>
          </a:p>
          <a:p>
            <a:r>
              <a:rPr lang="sk-SK" dirty="0"/>
              <a:t>Ako HTTP </a:t>
            </a:r>
            <a:r>
              <a:rPr lang="sk-SK" dirty="0" err="1"/>
              <a:t>Response</a:t>
            </a:r>
            <a:r>
              <a:rPr lang="sk-SK" dirty="0"/>
              <a:t> prichádza tzv. „JSON objekt“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9136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Programátori sa delia na tieto skupiny:</a:t>
            </a:r>
          </a:p>
          <a:p>
            <a:r>
              <a:rPr lang="sk-SK" dirty="0" err="1"/>
              <a:t>Back</a:t>
            </a:r>
            <a:r>
              <a:rPr lang="sk-SK" dirty="0"/>
              <a:t>-end vývojár – Java programátor, ktorý programuje biznis logiku aplikácie</a:t>
            </a:r>
          </a:p>
          <a:p>
            <a:r>
              <a:rPr lang="sk-SK" dirty="0"/>
              <a:t>Front-end vývojár – </a:t>
            </a:r>
            <a:r>
              <a:rPr lang="sk-SK" dirty="0" err="1"/>
              <a:t>javascript</a:t>
            </a:r>
            <a:r>
              <a:rPr lang="sk-SK" dirty="0"/>
              <a:t> programátor, ktorý programuje obrazovky</a:t>
            </a:r>
          </a:p>
          <a:p>
            <a:r>
              <a:rPr lang="sk-SK" dirty="0" err="1"/>
              <a:t>Full-stack</a:t>
            </a:r>
            <a:r>
              <a:rPr lang="sk-SK" dirty="0"/>
              <a:t> vývojár – vie programovať </a:t>
            </a:r>
            <a:r>
              <a:rPr lang="sk-SK" dirty="0" err="1"/>
              <a:t>back</a:t>
            </a:r>
            <a:r>
              <a:rPr lang="sk-SK" dirty="0"/>
              <a:t>-end aj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931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Objekt je inštancia triedy.</a:t>
            </a:r>
          </a:p>
          <a:p>
            <a:r>
              <a:rPr lang="sk-SK" dirty="0"/>
              <a:t>Trieda je šablóna, ktorá hovorí, aké atribúty a metódy bude výsledný objekt mať.</a:t>
            </a:r>
          </a:p>
          <a:p>
            <a:r>
              <a:rPr lang="sk-SK" dirty="0"/>
              <a:t>Triedou je napríklad Pes. Trieda hovorí, že pes má rasu, veľkosť, farbu a vek.</a:t>
            </a:r>
          </a:p>
          <a:p>
            <a:r>
              <a:rPr lang="sk-SK" dirty="0"/>
              <a:t>Objekt predstavuje konkrétneho psa, ktorý má presne špecifikovanú rasu, veľkosť, farbu aj vek.</a:t>
            </a:r>
          </a:p>
          <a:p>
            <a:r>
              <a:rPr lang="sk-SK" dirty="0"/>
              <a:t>Objekt poskytuje aj metódy, ktoré sú takisto súčasťou triedy.</a:t>
            </a:r>
          </a:p>
          <a:p>
            <a:r>
              <a:rPr lang="sk-SK" dirty="0"/>
              <a:t>Objekt typu Pes môže jesť, behať, spať a </a:t>
            </a:r>
            <a:r>
              <a:rPr lang="sk-SK" dirty="0" err="1"/>
              <a:t>posktynúť</a:t>
            </a:r>
            <a:r>
              <a:rPr lang="sk-SK" dirty="0"/>
              <a:t> informáciu o mene psa.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5561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Objekt je inštancia triedy.</a:t>
            </a:r>
          </a:p>
          <a:p>
            <a:r>
              <a:rPr lang="sk-SK" dirty="0"/>
              <a:t>Trieda je šablóna, ktorá hovorí, aké atribúty a metódy bude výsledný objekt mať.</a:t>
            </a:r>
          </a:p>
          <a:p>
            <a:r>
              <a:rPr lang="sk-SK" dirty="0"/>
              <a:t>Triedou je napríklad Auto. Trieda hovorí, že auto má rok, výrobcu a model.</a:t>
            </a:r>
          </a:p>
          <a:p>
            <a:r>
              <a:rPr lang="sk-SK" dirty="0"/>
              <a:t>Objekt predstavuje konkrétne auto, ktoré má presne špecifikovaný rok, výrobcu 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267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Objekt je inštancia triedy.</a:t>
            </a:r>
          </a:p>
          <a:p>
            <a:r>
              <a:rPr lang="sk-SK" dirty="0"/>
              <a:t>Trieda je šablóna, ktorá hovorí, aké atribúty a metódy bude výsledný objekt mať.</a:t>
            </a:r>
          </a:p>
          <a:p>
            <a:r>
              <a:rPr lang="sk-SK" dirty="0"/>
              <a:t>Triedou je napríklad Osoba. Trieda hovorí, že osoba má meno, vek, mesto a pohlavie.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Objekt predstavuje konkrétnu osoba, ktorá má špecifikované meno, vek, mesto a pohlavie.</a:t>
            </a:r>
          </a:p>
          <a:p>
            <a:r>
              <a:rPr lang="sk-SK" dirty="0"/>
              <a:t>Objekt poskytuje aj metódy, ktoré sú takisto súčasťou triedy.</a:t>
            </a:r>
          </a:p>
          <a:p>
            <a:r>
              <a:rPr lang="sk-SK" dirty="0"/>
              <a:t>Objekt typu Osoba môže jesť, študovať, behať a hrať sa.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E3965-5EF7-41F1-B2FA-2139B817314B}" type="slidenum">
              <a:rPr lang="sk-SK" smtClean="0"/>
              <a:t>37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76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41C8-08E0-6202-30D2-2389CE48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2D392-00B9-2CC9-1CAB-9AE910B21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1C9C-8AFA-F616-5A9F-A909A148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DEAA2-5D53-F324-7AD5-A9320F5B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7129-A6AB-2D11-8B87-9368A9ED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689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7F90-2E4D-7F8D-9854-86BA2D26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5EC0-4833-C2ED-594E-D1BEFAA5C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8CEC3-BFA5-EC29-91D5-7E54C6B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2ABF-0A28-C6D4-C009-28A9056D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775A-C088-A656-C8E7-AD6A6A81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119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9560D-1B9E-DC02-FA1A-92BAF08B6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EBC5D-45F5-1C9E-D55C-D64D80A50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C123-019A-D803-8432-F8DA165D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C0D2-427F-3E8C-A3AF-6A45937A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BEE4-D037-8774-8944-39125C0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59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D8ED-B0A5-C47E-4CF9-BE5BF67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96E8-1EA3-B181-A7CE-2A9337758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9713-BDDB-2DF5-047F-D48B0C5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57F1-C43B-2E4A-6367-1DC478DD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8788-4B11-C9EF-F7AF-11B44B6D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67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6CA1-5E7D-5BD5-EC53-AB2A7F2B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0F5E5-7317-857B-C33B-DBE96FEF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B0ED-7DA4-5435-1BA3-1A66392D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830C-767C-500B-E383-695CFB6B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0953-B2F5-550F-83A6-5A04ACA4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6738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101B-D9AA-2B79-9BD0-12E5E3FC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1B1D-D9CF-CBF0-89C6-D2AB465C1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8D8C3-A685-9555-6CF2-4B6571794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071F1-AD39-3E94-4C3A-92505D76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C4C2-4509-679C-9AC9-FCA83981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684F5-5A83-EFD6-D6CE-3405110A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94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5717-763C-31E4-1550-E356A46A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C0C4-55CE-DBBA-4C3F-9F147C045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CB0FE-572B-E5DB-9E99-9049E2046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9B5C9-40CB-8741-7D74-C3E16F1E3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537CF-395C-AD15-2F1E-6C94AB63B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818C9-C299-EB1A-9133-8F8F07D0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C6F3E-9D24-C3BB-95D5-BA37EDB8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34DBF-DB1E-53F1-0197-B376D154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235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A597-3B27-A972-4C7E-9DC7EB52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C033B-21D5-BC66-1865-CA849422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B17C2-1EBE-8DC9-6180-BC47C793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5B300-5439-422E-63B8-580AA7A6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472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AE9D6-4A92-DBCE-20E2-19068B19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8C6B3-3543-3CF3-79B2-3990B971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07109-03D7-1263-A5AC-00514204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793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1E28-36D0-8858-2E63-BB08A73F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549FE-0876-36A5-E782-86FC21016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7785C-C958-A5F3-730F-C0790BD5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0E63F-041D-D3AC-A181-BCE03240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6DF5-5855-D5F5-8794-82EDC66A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5EF33-9B7A-EF01-1155-32150CD7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39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EEC0-0755-28A6-F9A8-4DD3B0A5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C3AC9-20A5-EE97-D69B-DFFD6A21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25F9F-CF3C-2FFE-BE24-96ACC4BF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DDADA-CE3E-264A-5860-4C23CAEE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EAC1E-D8A9-212E-73F8-DC1B24DD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6FF0-F082-C463-766E-1A91809D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7669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2B9C7-A014-8C79-448C-243DC3E2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9F602-70CD-D11D-E139-D819C6C2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A864-133B-92F5-725A-9D5304A2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8BD1-AAA0-429F-B916-0A0E7989C748}" type="datetimeFigureOut">
              <a:rPr lang="sk-SK" smtClean="0"/>
              <a:t>16. 4. 2023</a:t>
            </a:fld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EAE4-21C8-C840-F4D0-FD6741987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7574E-2A44-CFDC-BC3D-17607626F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ED38-1AF3-4E8E-8514-F4FCDE0946B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352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9D23-614D-6F8C-0670-B107F65A4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Trochu teórie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07D82-62D7-B53D-D987-3F20224E9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/>
              <a:t>Čo je to softvér?</a:t>
            </a:r>
          </a:p>
          <a:p>
            <a:r>
              <a:rPr lang="sk-SK" dirty="0"/>
              <a:t>Ako sa naučiť Javu?</a:t>
            </a:r>
          </a:p>
          <a:p>
            <a:r>
              <a:rPr lang="sk-SK" dirty="0"/>
              <a:t>Prečo sa učiť Javu?</a:t>
            </a:r>
          </a:p>
        </p:txBody>
      </p:sp>
    </p:spTree>
    <p:extLst>
      <p:ext uri="{BB962C8B-B14F-4D97-AF65-F5344CB8AC3E}">
        <p14:creationId xmlns:p14="http://schemas.microsoft.com/office/powerpoint/2010/main" val="126214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CD498-F722-EE4D-E03F-F36931A9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4" y="0"/>
            <a:ext cx="11179412" cy="67882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900F6F-702F-DAF0-5530-721224AFB8D6}"/>
              </a:ext>
            </a:extLst>
          </p:cNvPr>
          <p:cNvSpPr/>
          <p:nvPr/>
        </p:nvSpPr>
        <p:spPr>
          <a:xfrm>
            <a:off x="9608949" y="6400800"/>
            <a:ext cx="2138766" cy="3874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77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8F127-D7EB-0980-55E8-E20F02A3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351995"/>
            <a:ext cx="5544324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4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75F4B9-DC9F-50F5-FB5D-7955EE849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6673" y="0"/>
            <a:ext cx="74386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6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9A31-8985-3E15-F2F9-E54F7616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potrebujeme na programovanie v Jave?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5683-290F-B80B-5957-13147972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Javu</a:t>
            </a:r>
          </a:p>
          <a:p>
            <a:pPr lvl="1"/>
            <a:r>
              <a:rPr lang="sk-SK" dirty="0"/>
              <a:t>JDK = Java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Kit</a:t>
            </a:r>
            <a:endParaRPr lang="sk-SK" dirty="0"/>
          </a:p>
          <a:p>
            <a:pPr lvl="2"/>
            <a:r>
              <a:rPr lang="sk-SK" dirty="0"/>
              <a:t>Kompilátor, ktorý preloží program zapísaný v jazyku Java do „byte </a:t>
            </a:r>
            <a:r>
              <a:rPr lang="sk-SK" dirty="0" err="1"/>
              <a:t>code</a:t>
            </a:r>
            <a:r>
              <a:rPr lang="sk-SK" dirty="0"/>
              <a:t>-u“</a:t>
            </a:r>
          </a:p>
          <a:p>
            <a:pPr lvl="1"/>
            <a:r>
              <a:rPr lang="sk-SK" dirty="0"/>
              <a:t>JVM = Java </a:t>
            </a:r>
            <a:r>
              <a:rPr lang="sk-SK" dirty="0" err="1"/>
              <a:t>Virtual</a:t>
            </a:r>
            <a:r>
              <a:rPr lang="sk-SK" dirty="0"/>
              <a:t> </a:t>
            </a:r>
            <a:r>
              <a:rPr lang="sk-SK" dirty="0" err="1"/>
              <a:t>Machine</a:t>
            </a:r>
            <a:endParaRPr lang="sk-SK" dirty="0"/>
          </a:p>
          <a:p>
            <a:pPr lvl="2"/>
            <a:r>
              <a:rPr lang="sk-SK" dirty="0"/>
              <a:t>Virtuálny počítač, ktorý dokáže vykonávať </a:t>
            </a:r>
            <a:r>
              <a:rPr lang="sk-SK" dirty="0" err="1"/>
              <a:t>javovský</a:t>
            </a:r>
            <a:r>
              <a:rPr lang="sk-SK" dirty="0"/>
              <a:t> „byte </a:t>
            </a:r>
            <a:r>
              <a:rPr lang="sk-SK" dirty="0" err="1"/>
              <a:t>code</a:t>
            </a:r>
            <a:r>
              <a:rPr lang="sk-SK" dirty="0"/>
              <a:t>“.</a:t>
            </a:r>
          </a:p>
          <a:p>
            <a:r>
              <a:rPr lang="sk-SK" dirty="0"/>
              <a:t>IDE = </a:t>
            </a:r>
            <a:r>
              <a:rPr lang="sk-SK" dirty="0" err="1"/>
              <a:t>Integrated</a:t>
            </a:r>
            <a:r>
              <a:rPr lang="sk-SK" dirty="0"/>
              <a:t> </a:t>
            </a:r>
            <a:r>
              <a:rPr lang="sk-SK" dirty="0" err="1"/>
              <a:t>Development</a:t>
            </a:r>
            <a:r>
              <a:rPr lang="sk-SK" dirty="0"/>
              <a:t> </a:t>
            </a:r>
            <a:r>
              <a:rPr lang="sk-SK" dirty="0" err="1"/>
              <a:t>Environment</a:t>
            </a:r>
            <a:endParaRPr lang="sk-SK" dirty="0"/>
          </a:p>
          <a:p>
            <a:pPr lvl="1"/>
            <a:r>
              <a:rPr lang="sk-SK" dirty="0"/>
              <a:t>Prostredie, ktoré uľahčuje písanie programov v jazyku Java</a:t>
            </a:r>
          </a:p>
          <a:p>
            <a:pPr lvl="1"/>
            <a:r>
              <a:rPr lang="sk-SK" dirty="0" err="1"/>
              <a:t>Eclipse</a:t>
            </a:r>
            <a:r>
              <a:rPr lang="sk-SK" dirty="0"/>
              <a:t> – zadarmo: eclipse.org</a:t>
            </a:r>
          </a:p>
          <a:p>
            <a:pPr lvl="1"/>
            <a:r>
              <a:rPr lang="sk-SK" dirty="0" err="1"/>
              <a:t>IntelliJ</a:t>
            </a:r>
            <a:r>
              <a:rPr lang="sk-SK" dirty="0"/>
              <a:t> IDEA – veľmi obľúbené, ale platené</a:t>
            </a:r>
          </a:p>
        </p:txBody>
      </p:sp>
    </p:spTree>
    <p:extLst>
      <p:ext uri="{BB962C8B-B14F-4D97-AF65-F5344CB8AC3E}">
        <p14:creationId xmlns:p14="http://schemas.microsoft.com/office/powerpoint/2010/main" val="386222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D177-FE33-EC9D-B442-F2B4F6AD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Javy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AC85-CDB4-57B5-A2B5-0F621333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https://jdk.java.net/java-se-ri/17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3AAE9-EAFC-90D7-391C-026AF0AA7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34" y="2529922"/>
            <a:ext cx="5487166" cy="396295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094D8FC-9D89-F66A-7A4D-C5381F1E97D0}"/>
              </a:ext>
            </a:extLst>
          </p:cNvPr>
          <p:cNvSpPr/>
          <p:nvPr/>
        </p:nvSpPr>
        <p:spPr>
          <a:xfrm>
            <a:off x="650929" y="5525147"/>
            <a:ext cx="4711485" cy="31771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7165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4B0-71DB-9F8E-F29A-C19A5173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Java: eclipse.org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1309D-0FA2-9068-21B7-59D16CE2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57" y="1505510"/>
            <a:ext cx="8192643" cy="1524213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F71A21-2C04-780A-9F1B-7121E7DE04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41113" y="3633513"/>
            <a:ext cx="1457201" cy="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5DEA929-1D11-F71F-0EE1-0DC043CB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37" y="4362114"/>
            <a:ext cx="3677163" cy="24101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5C9259-5789-FD92-70E4-B45E3A93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39542"/>
            <a:ext cx="7676637" cy="322866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0CE795-1D3A-6FDA-89C5-66099681F55A}"/>
              </a:ext>
            </a:extLst>
          </p:cNvPr>
          <p:cNvCxnSpPr>
            <a:cxnSpLocks/>
          </p:cNvCxnSpPr>
          <p:nvPr/>
        </p:nvCxnSpPr>
        <p:spPr>
          <a:xfrm flipH="1" flipV="1">
            <a:off x="6749512" y="5780868"/>
            <a:ext cx="3019983" cy="531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395FD2E-FEE5-9CD5-A9B7-82B3641F12E5}"/>
              </a:ext>
            </a:extLst>
          </p:cNvPr>
          <p:cNvSpPr/>
          <p:nvPr/>
        </p:nvSpPr>
        <p:spPr>
          <a:xfrm>
            <a:off x="309196" y="5282697"/>
            <a:ext cx="7114368" cy="10710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5580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DA98-3835-3FC6-E461-DECC584B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Spustenie inštalácie Javy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6DD8-8677-5C22-6F4C-3F3FE167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OpenJDK17U-jdk_x64_windows_hotspot_17.0.6_10.msi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B9D83-F799-865A-BA53-5A3DB00C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2" y="2458891"/>
            <a:ext cx="5321735" cy="41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4B0-71DB-9F8E-F29A-C19A5173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Eclipse</a:t>
            </a:r>
            <a:r>
              <a:rPr lang="sk-SK" dirty="0"/>
              <a:t>: eclipse.org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0353-8B4A-CC93-AA0D-687B8BBA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1309D-0FA2-9068-21B7-59D16CE2C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192643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E3F03-EB61-FB0C-CF01-CD4A65E72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01819"/>
            <a:ext cx="3096057" cy="2191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1C51D-6594-9536-C7E5-BC2E3D55D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873" y="4989311"/>
            <a:ext cx="4725059" cy="1581371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F71A21-2C04-780A-9F1B-7121E7DE04E6}"/>
              </a:ext>
            </a:extLst>
          </p:cNvPr>
          <p:cNvCxnSpPr>
            <a:endCxn id="7" idx="0"/>
          </p:cNvCxnSpPr>
          <p:nvPr/>
        </p:nvCxnSpPr>
        <p:spPr>
          <a:xfrm rot="16200000" flipH="1">
            <a:off x="1743444" y="3659034"/>
            <a:ext cx="128556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88CDC9-410F-2823-394A-B98B33C98FD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34257" y="5779997"/>
            <a:ext cx="29686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35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A65-69FC-9640-2B52-BDC2976D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</a:t>
            </a:r>
            <a:r>
              <a:rPr lang="sk-SK" dirty="0" err="1"/>
              <a:t>Eclipse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DAE78-33E7-707E-630B-1ED1A350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9432"/>
            <a:ext cx="7230484" cy="2105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EEB36-EA67-36A4-813F-7D85E4CE9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358" y="1539432"/>
            <a:ext cx="728764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05A7-6BFD-9328-D6B0-941A802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Eclipse</a:t>
            </a:r>
            <a:r>
              <a:rPr lang="sk-SK" dirty="0"/>
              <a:t>: nový projekt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F95EE1-FCED-D6BD-5530-D0A3E6F6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351"/>
            <a:ext cx="5048955" cy="3524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3F8CF-F0F4-0C48-5B48-095AFF60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24" y="0"/>
            <a:ext cx="6376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7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C8CC9-435B-EC76-0F6E-849A3DB3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64037"/>
          </a:xfrm>
        </p:spPr>
        <p:txBody>
          <a:bodyPr>
            <a:normAutofit/>
          </a:bodyPr>
          <a:lstStyle/>
          <a:p>
            <a:r>
              <a:rPr lang="sk-SK" dirty="0"/>
              <a:t>Softvér je postupnosť krokov zapísaná v programovacom jazyku, ktorá transformuje vstupy na výstupy.</a:t>
            </a:r>
          </a:p>
        </p:txBody>
      </p:sp>
    </p:spTree>
    <p:extLst>
      <p:ext uri="{BB962C8B-B14F-4D97-AF65-F5344CB8AC3E}">
        <p14:creationId xmlns:p14="http://schemas.microsoft.com/office/powerpoint/2010/main" val="121344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BFE93-3040-71EE-73AF-3F268197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Eclipse</a:t>
            </a:r>
            <a:r>
              <a:rPr lang="sk-SK" dirty="0"/>
              <a:t>: nový </a:t>
            </a:r>
            <a:r>
              <a:rPr lang="sk-SK" dirty="0" err="1"/>
              <a:t>package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9DB76-EE1D-F071-317D-F9BA46631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94" y="1690688"/>
            <a:ext cx="6534223" cy="385770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517BF8E-B123-142C-7705-A4068D2C72E6}"/>
              </a:ext>
            </a:extLst>
          </p:cNvPr>
          <p:cNvSpPr/>
          <p:nvPr/>
        </p:nvSpPr>
        <p:spPr>
          <a:xfrm>
            <a:off x="9375183" y="2086352"/>
            <a:ext cx="683217" cy="711091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3FF24-D226-8545-CC9D-F1BFBB334AD7}"/>
              </a:ext>
            </a:extLst>
          </p:cNvPr>
          <p:cNvSpPr txBox="1"/>
          <p:nvPr/>
        </p:nvSpPr>
        <p:spPr>
          <a:xfrm>
            <a:off x="635431" y="2208073"/>
            <a:ext cx="372544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Kliknúť na symbol pre balík (</a:t>
            </a:r>
            <a:r>
              <a:rPr lang="sk-SK" dirty="0" err="1"/>
              <a:t>package</a:t>
            </a:r>
            <a:r>
              <a:rPr lang="sk-SK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240A1-F131-B86F-4182-4C226C20E853}"/>
              </a:ext>
            </a:extLst>
          </p:cNvPr>
          <p:cNvSpPr txBox="1"/>
          <p:nvPr/>
        </p:nvSpPr>
        <p:spPr>
          <a:xfrm>
            <a:off x="635431" y="4494509"/>
            <a:ext cx="319196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Zadať názov </a:t>
            </a:r>
            <a:r>
              <a:rPr lang="sk-SK" dirty="0" err="1"/>
              <a:t>package</a:t>
            </a:r>
            <a:r>
              <a:rPr lang="sk-SK" dirty="0"/>
              <a:t>-u „den01“.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68882-14EA-0B55-2428-15FE10625366}"/>
              </a:ext>
            </a:extLst>
          </p:cNvPr>
          <p:cNvSpPr txBox="1"/>
          <p:nvPr/>
        </p:nvSpPr>
        <p:spPr>
          <a:xfrm>
            <a:off x="6386946" y="6065778"/>
            <a:ext cx="36714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Potvrdiť kliknutím na tlačidlo „</a:t>
            </a:r>
            <a:r>
              <a:rPr lang="sk-SK" dirty="0" err="1"/>
              <a:t>Finish</a:t>
            </a:r>
            <a:r>
              <a:rPr lang="sk-SK" dirty="0"/>
              <a:t>“.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A06813-A70F-38CB-3034-BD0B91E9AD14}"/>
              </a:ext>
            </a:extLst>
          </p:cNvPr>
          <p:cNvCxnSpPr>
            <a:cxnSpLocks/>
          </p:cNvCxnSpPr>
          <p:nvPr/>
        </p:nvCxnSpPr>
        <p:spPr>
          <a:xfrm>
            <a:off x="4360874" y="2376327"/>
            <a:ext cx="5201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B1BACF-A07C-DD30-6D65-8DE72ED2B44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827395" y="4679175"/>
            <a:ext cx="359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14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6B240A-7740-C023-4663-E16CA1AE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55" y="0"/>
            <a:ext cx="530364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A673C-4FF1-CCB8-E99E-1D0DF2D0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Eclipse</a:t>
            </a:r>
            <a:r>
              <a:rPr lang="sk-SK" dirty="0"/>
              <a:t>: nová trieda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DFC7A6-8C35-C668-F2A8-19DB01B6574E}"/>
              </a:ext>
            </a:extLst>
          </p:cNvPr>
          <p:cNvSpPr/>
          <p:nvPr/>
        </p:nvSpPr>
        <p:spPr>
          <a:xfrm>
            <a:off x="10073899" y="271220"/>
            <a:ext cx="581186" cy="573437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14BD55-A693-9E90-AFA2-411C63AA7EB7}"/>
              </a:ext>
            </a:extLst>
          </p:cNvPr>
          <p:cNvSpPr/>
          <p:nvPr/>
        </p:nvSpPr>
        <p:spPr>
          <a:xfrm>
            <a:off x="7803397" y="4719234"/>
            <a:ext cx="2394488" cy="3719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2E757-3B0D-56CE-7A5B-E77CDCDD3F62}"/>
              </a:ext>
            </a:extLst>
          </p:cNvPr>
          <p:cNvSpPr txBox="1"/>
          <p:nvPr/>
        </p:nvSpPr>
        <p:spPr>
          <a:xfrm>
            <a:off x="1573078" y="2045776"/>
            <a:ext cx="362894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Iba kliknúť na symbol „C“ ako „</a:t>
            </a:r>
            <a:r>
              <a:rPr lang="sk-SK" dirty="0" err="1"/>
              <a:t>Class</a:t>
            </a:r>
            <a:r>
              <a:rPr lang="sk-SK" dirty="0"/>
              <a:t>“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16CA63-69CA-91B0-6B83-5F925A7E973C}"/>
              </a:ext>
            </a:extLst>
          </p:cNvPr>
          <p:cNvCxnSpPr>
            <a:stCxn id="9" idx="3"/>
          </p:cNvCxnSpPr>
          <p:nvPr/>
        </p:nvCxnSpPr>
        <p:spPr>
          <a:xfrm flipV="1">
            <a:off x="5202020" y="550190"/>
            <a:ext cx="5057858" cy="168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6BB4CE-BF66-DFDC-7031-D33D71EBB2BC}"/>
              </a:ext>
            </a:extLst>
          </p:cNvPr>
          <p:cNvSpPr txBox="1"/>
          <p:nvPr/>
        </p:nvSpPr>
        <p:spPr>
          <a:xfrm>
            <a:off x="1697064" y="2828441"/>
            <a:ext cx="272407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Zadať názov triedy Priklad1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6FFC77-A12C-123B-866D-B3F427A5130B}"/>
              </a:ext>
            </a:extLst>
          </p:cNvPr>
          <p:cNvCxnSpPr>
            <a:stCxn id="12" idx="3"/>
          </p:cNvCxnSpPr>
          <p:nvPr/>
        </p:nvCxnSpPr>
        <p:spPr>
          <a:xfrm flipV="1">
            <a:off x="4421143" y="2882685"/>
            <a:ext cx="3583732" cy="13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846B3E-A065-433D-B683-E72E40C6524F}"/>
              </a:ext>
            </a:extLst>
          </p:cNvPr>
          <p:cNvSpPr txBox="1"/>
          <p:nvPr/>
        </p:nvSpPr>
        <p:spPr>
          <a:xfrm>
            <a:off x="1573078" y="4627559"/>
            <a:ext cx="313765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Nechať vytvoriť „</a:t>
            </a:r>
            <a:r>
              <a:rPr lang="sk-SK" dirty="0" err="1"/>
              <a:t>main</a:t>
            </a:r>
            <a:r>
              <a:rPr lang="sk-SK" dirty="0"/>
              <a:t>“ metódu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C0E1CC-E050-F004-57AF-487B14AD835E}"/>
              </a:ext>
            </a:extLst>
          </p:cNvPr>
          <p:cNvCxnSpPr>
            <a:stCxn id="16" idx="3"/>
          </p:cNvCxnSpPr>
          <p:nvPr/>
        </p:nvCxnSpPr>
        <p:spPr>
          <a:xfrm>
            <a:off x="4710732" y="4812225"/>
            <a:ext cx="3232149" cy="5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2E0518-8666-B064-DE9B-C1FC438D0BD1}"/>
              </a:ext>
            </a:extLst>
          </p:cNvPr>
          <p:cNvSpPr txBox="1"/>
          <p:nvPr/>
        </p:nvSpPr>
        <p:spPr>
          <a:xfrm>
            <a:off x="1497095" y="6093463"/>
            <a:ext cx="321363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Potvrdiť stlačením tlačidla </a:t>
            </a:r>
            <a:r>
              <a:rPr lang="sk-SK" dirty="0" err="1"/>
              <a:t>Finish</a:t>
            </a:r>
            <a:endParaRPr lang="sk-SK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DE8E71-EA9E-4C07-DF53-FFBA18047AC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10732" y="6278129"/>
            <a:ext cx="5611139" cy="33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7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E896E86-1C4D-4EAD-4B03-00BCF811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314" y="1288285"/>
            <a:ext cx="7485387" cy="2872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B7F01-0736-CB09-7779-AA4A6E300963}"/>
              </a:ext>
            </a:extLst>
          </p:cNvPr>
          <p:cNvSpPr txBox="1"/>
          <p:nvPr/>
        </p:nvSpPr>
        <p:spPr>
          <a:xfrm>
            <a:off x="194111" y="223275"/>
            <a:ext cx="570111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</a:t>
            </a:r>
            <a:r>
              <a:rPr lang="sk-SK" dirty="0" err="1"/>
              <a:t>package</a:t>
            </a:r>
            <a:r>
              <a:rPr lang="sk-SK" dirty="0"/>
              <a:t>-u.</a:t>
            </a:r>
          </a:p>
          <a:p>
            <a:r>
              <a:rPr lang="sk-SK" dirty="0" err="1"/>
              <a:t>Package</a:t>
            </a:r>
            <a:r>
              <a:rPr lang="sk-SK" dirty="0"/>
              <a:t> je adresár, do ktorého ukladáme jednotlivé súbory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0C5ED-3C9C-03F0-5D32-1DA7474E66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044667" y="869606"/>
            <a:ext cx="1324751" cy="40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F41584-3C42-FFE9-F172-DF0FC1D3878F}"/>
              </a:ext>
            </a:extLst>
          </p:cNvPr>
          <p:cNvSpPr txBox="1"/>
          <p:nvPr/>
        </p:nvSpPr>
        <p:spPr>
          <a:xfrm>
            <a:off x="6057107" y="241491"/>
            <a:ext cx="608839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triedy.</a:t>
            </a:r>
          </a:p>
          <a:p>
            <a:r>
              <a:rPr lang="sk-SK" dirty="0"/>
              <a:t>Názov triedy musí byť rovnaký ako názov súboru (Priklad7.java).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D5DED-30F4-D9CB-1299-A2BA6BA116C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895223" y="887822"/>
            <a:ext cx="3206083" cy="102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59DDBD-F37E-2BC8-668C-0917EB0A2F75}"/>
              </a:ext>
            </a:extLst>
          </p:cNvPr>
          <p:cNvSpPr txBox="1"/>
          <p:nvPr/>
        </p:nvSpPr>
        <p:spPr>
          <a:xfrm>
            <a:off x="194111" y="4401520"/>
            <a:ext cx="656763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Kľúčové slova v jazyku Java sú v </a:t>
            </a:r>
            <a:r>
              <a:rPr lang="sk-SK" dirty="0" err="1"/>
              <a:t>Eclipse</a:t>
            </a:r>
            <a:r>
              <a:rPr lang="sk-SK" dirty="0"/>
              <a:t> zobrazované fialovou farbou:</a:t>
            </a:r>
          </a:p>
          <a:p>
            <a:r>
              <a:rPr lang="sk-SK" dirty="0" err="1"/>
              <a:t>package</a:t>
            </a:r>
            <a:r>
              <a:rPr lang="sk-SK" dirty="0"/>
              <a:t>, </a:t>
            </a:r>
            <a:r>
              <a:rPr lang="sk-SK" dirty="0" err="1"/>
              <a:t>public</a:t>
            </a:r>
            <a:r>
              <a:rPr lang="sk-SK" dirty="0"/>
              <a:t>, </a:t>
            </a:r>
            <a:r>
              <a:rPr lang="sk-SK" dirty="0" err="1"/>
              <a:t>class</a:t>
            </a:r>
            <a:r>
              <a:rPr lang="sk-SK" dirty="0"/>
              <a:t>, </a:t>
            </a:r>
            <a:r>
              <a:rPr lang="sk-SK" dirty="0" err="1"/>
              <a:t>void</a:t>
            </a:r>
            <a:endParaRPr lang="sk-SK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DF7F56-3456-D55E-B34C-11E5D681CEBA}"/>
              </a:ext>
            </a:extLst>
          </p:cNvPr>
          <p:cNvCxnSpPr>
            <a:cxnSpLocks/>
          </p:cNvCxnSpPr>
          <p:nvPr/>
        </p:nvCxnSpPr>
        <p:spPr>
          <a:xfrm flipV="1">
            <a:off x="3919629" y="3022169"/>
            <a:ext cx="0" cy="137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827A6D-5BBF-059F-5046-420294B608E2}"/>
              </a:ext>
            </a:extLst>
          </p:cNvPr>
          <p:cNvSpPr txBox="1"/>
          <p:nvPr/>
        </p:nvSpPr>
        <p:spPr>
          <a:xfrm>
            <a:off x="6963774" y="4401520"/>
            <a:ext cx="5228226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Kučeravé zátvorky { a } označujú v Jave začiatok bloku.</a:t>
            </a:r>
          </a:p>
          <a:p>
            <a:r>
              <a:rPr lang="sk-SK" dirty="0"/>
              <a:t>Blok môže byť trieda alebo časť kódu.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DE62A9-4A88-3817-1CF1-E3866A56AC3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577887" y="3022169"/>
            <a:ext cx="474401" cy="137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E69C7-9241-FFAF-D808-3C25FC7927CD}"/>
              </a:ext>
            </a:extLst>
          </p:cNvPr>
          <p:cNvSpPr txBox="1"/>
          <p:nvPr/>
        </p:nvSpPr>
        <p:spPr>
          <a:xfrm>
            <a:off x="3572021" y="5599824"/>
            <a:ext cx="660668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Java po spustení programu hľadá metódu </a:t>
            </a:r>
            <a:r>
              <a:rPr lang="sk-SK" dirty="0" err="1"/>
              <a:t>main</a:t>
            </a:r>
            <a:r>
              <a:rPr lang="sk-SK" dirty="0"/>
              <a:t> s takouto signatúrou.</a:t>
            </a:r>
          </a:p>
          <a:p>
            <a:r>
              <a:rPr lang="sk-SK" dirty="0"/>
              <a:t>Následne začne vykonávať príkazy zapísané v tejto metóde.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D123D5-82C7-E33D-7734-DA275343474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875361" y="3022169"/>
            <a:ext cx="0" cy="257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58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EA6E6-AFE2-874B-A364-1E459A3AA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221" y="1357805"/>
            <a:ext cx="7485387" cy="2872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BB7F01-0736-CB09-7779-AA4A6E300963}"/>
              </a:ext>
            </a:extLst>
          </p:cNvPr>
          <p:cNvSpPr txBox="1"/>
          <p:nvPr/>
        </p:nvSpPr>
        <p:spPr>
          <a:xfrm>
            <a:off x="194111" y="223275"/>
            <a:ext cx="456407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</a:t>
            </a:r>
            <a:r>
              <a:rPr lang="sk-SK" dirty="0" err="1"/>
              <a:t>package</a:t>
            </a:r>
            <a:r>
              <a:rPr lang="sk-SK" dirty="0"/>
              <a:t>-u.</a:t>
            </a:r>
          </a:p>
          <a:p>
            <a:r>
              <a:rPr lang="sk-SK" dirty="0"/>
              <a:t>Vždy iba malé písmená, žiadne špeciálne znaky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20C5ED-3C9C-03F0-5D32-1DA7474E66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476146" y="869606"/>
            <a:ext cx="1893272" cy="40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F41584-3C42-FFE9-F172-DF0FC1D3878F}"/>
              </a:ext>
            </a:extLst>
          </p:cNvPr>
          <p:cNvSpPr txBox="1"/>
          <p:nvPr/>
        </p:nvSpPr>
        <p:spPr>
          <a:xfrm>
            <a:off x="6057107" y="241491"/>
            <a:ext cx="4606839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Názov triedy.</a:t>
            </a:r>
          </a:p>
          <a:p>
            <a:r>
              <a:rPr lang="sk-SK" dirty="0"/>
              <a:t>Viac slov sa oddeľuje veľkými písmenami.</a:t>
            </a:r>
          </a:p>
          <a:p>
            <a:r>
              <a:rPr lang="sk-SK" dirty="0"/>
              <a:t>Žiadne medzery, čiarky, </a:t>
            </a:r>
            <a:r>
              <a:rPr lang="sk-SK" dirty="0" err="1"/>
              <a:t>podčiarovníky</a:t>
            </a:r>
            <a:r>
              <a:rPr lang="sk-SK" dirty="0"/>
              <a:t>, pomlčky.</a:t>
            </a:r>
          </a:p>
          <a:p>
            <a:r>
              <a:rPr lang="sk-SK" dirty="0" err="1"/>
              <a:t>public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TotoJeDobryNazovTriedy1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CD5DED-30F4-D9CB-1299-A2BA6BA116C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895223" y="1441820"/>
            <a:ext cx="2465304" cy="47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CE69C7-9241-FFAF-D808-3C25FC7927CD}"/>
              </a:ext>
            </a:extLst>
          </p:cNvPr>
          <p:cNvSpPr txBox="1"/>
          <p:nvPr/>
        </p:nvSpPr>
        <p:spPr>
          <a:xfrm>
            <a:off x="3572021" y="5599824"/>
            <a:ext cx="655660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Metódy v Jave sú vždy </a:t>
            </a:r>
            <a:r>
              <a:rPr lang="sk-SK" dirty="0" err="1"/>
              <a:t>camelCase</a:t>
            </a:r>
            <a:r>
              <a:rPr lang="sk-SK" dirty="0"/>
              <a:t>, </a:t>
            </a:r>
            <a:r>
              <a:rPr lang="sk-SK" dirty="0" err="1"/>
              <a:t>t.j</a:t>
            </a:r>
            <a:r>
              <a:rPr lang="sk-SK" dirty="0"/>
              <a:t>. prvé písmeno je malé, ostatné</a:t>
            </a:r>
          </a:p>
          <a:p>
            <a:r>
              <a:rPr lang="sk-SK" dirty="0"/>
              <a:t>sú ako pri názve triedy:</a:t>
            </a:r>
          </a:p>
          <a:p>
            <a:r>
              <a:rPr lang="sk-SK" dirty="0" err="1"/>
              <a:t>totoJeDobryNazovMetody</a:t>
            </a:r>
            <a:r>
              <a:rPr lang="sk-SK" dirty="0"/>
              <a:t>.</a:t>
            </a:r>
          </a:p>
          <a:p>
            <a:r>
              <a:rPr lang="sk-SK" dirty="0"/>
              <a:t>POZOR! Metóda „</a:t>
            </a:r>
            <a:r>
              <a:rPr lang="sk-SK" dirty="0" err="1"/>
              <a:t>main</a:t>
            </a:r>
            <a:r>
              <a:rPr lang="sk-SK" dirty="0"/>
              <a:t>“ je vždy nazvaná ako „</a:t>
            </a:r>
            <a:r>
              <a:rPr lang="sk-SK" dirty="0" err="1"/>
              <a:t>main</a:t>
            </a:r>
            <a:r>
              <a:rPr lang="sk-SK" dirty="0"/>
              <a:t>“!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D123D5-82C7-E33D-7734-DA2753434745}"/>
              </a:ext>
            </a:extLst>
          </p:cNvPr>
          <p:cNvCxnSpPr>
            <a:stCxn id="28" idx="0"/>
          </p:cNvCxnSpPr>
          <p:nvPr/>
        </p:nvCxnSpPr>
        <p:spPr>
          <a:xfrm flipV="1">
            <a:off x="6850323" y="3053166"/>
            <a:ext cx="25038" cy="254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31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AE5ACB-6BCD-7EF6-6E33-C713D6C6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29637" cy="4629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361F6D-B4B1-F083-6295-8EE7F064A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02" y="557061"/>
            <a:ext cx="2915057" cy="42011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B67F9F-9B14-620E-23B4-9713695E1880}"/>
              </a:ext>
            </a:extLst>
          </p:cNvPr>
          <p:cNvCxnSpPr>
            <a:cxnSpLocks/>
          </p:cNvCxnSpPr>
          <p:nvPr/>
        </p:nvCxnSpPr>
        <p:spPr>
          <a:xfrm flipV="1">
            <a:off x="3933700" y="1906292"/>
            <a:ext cx="664469" cy="24597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AAF75B4-FC6E-5E93-76A4-9BC37C96B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454" y="56585"/>
            <a:ext cx="5944430" cy="295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3AC1C5-6200-30A8-9785-00AE6C3EA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8487" y="946471"/>
            <a:ext cx="5668166" cy="51346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22528F-CCD0-E2A8-D484-2FBA0D6BEDA8}"/>
              </a:ext>
            </a:extLst>
          </p:cNvPr>
          <p:cNvCxnSpPr>
            <a:cxnSpLocks/>
          </p:cNvCxnSpPr>
          <p:nvPr/>
        </p:nvCxnSpPr>
        <p:spPr>
          <a:xfrm flipV="1">
            <a:off x="6072752" y="351901"/>
            <a:ext cx="3830665" cy="4088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A9BA02-21D0-2239-3703-E865DEF33E4A}"/>
              </a:ext>
            </a:extLst>
          </p:cNvPr>
          <p:cNvCxnSpPr/>
          <p:nvPr/>
        </p:nvCxnSpPr>
        <p:spPr>
          <a:xfrm flipH="1">
            <a:off x="9973159" y="351901"/>
            <a:ext cx="59411" cy="18566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1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5A8345-D431-E2E6-0A5F-1983C0DD7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49" y="0"/>
            <a:ext cx="5772956" cy="5220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5B8C8-2093-1A4A-5604-D13311DBE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96745" cy="51346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944986-2800-4A5E-5CF5-39890B3E1873}"/>
              </a:ext>
            </a:extLst>
          </p:cNvPr>
          <p:cNvCxnSpPr>
            <a:cxnSpLocks/>
          </p:cNvCxnSpPr>
          <p:nvPr/>
        </p:nvCxnSpPr>
        <p:spPr>
          <a:xfrm flipV="1">
            <a:off x="3409627" y="1526583"/>
            <a:ext cx="2882685" cy="32313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0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C5F5B-1364-BE6E-2F28-7DBDB5CC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661601"/>
            <a:ext cx="6249272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7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A647A-C6F1-1D96-3D04-DC3F8ABB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6612"/>
            <a:ext cx="12123035" cy="64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16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1A869-3915-E199-36B8-25AD27BB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8" y="1915613"/>
            <a:ext cx="9248488" cy="164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A8A9CB-0F08-AD00-07EB-EE93DDA5988D}"/>
              </a:ext>
            </a:extLst>
          </p:cNvPr>
          <p:cNvSpPr txBox="1"/>
          <p:nvPr/>
        </p:nvSpPr>
        <p:spPr>
          <a:xfrm>
            <a:off x="568410" y="622951"/>
            <a:ext cx="711630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Podmienka je výraz uzatvorený v obyčajných zátvorkách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80C94-80D9-3B83-CD4A-DAAF52092DFC}"/>
              </a:ext>
            </a:extLst>
          </p:cNvPr>
          <p:cNvSpPr txBox="1"/>
          <p:nvPr/>
        </p:nvSpPr>
        <p:spPr>
          <a:xfrm>
            <a:off x="1594022" y="4349578"/>
            <a:ext cx="5743432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dirty="0"/>
              <a:t>Príkazy v kučeravých zátvorkách sa vykonajú,</a:t>
            </a:r>
          </a:p>
          <a:p>
            <a:r>
              <a:rPr lang="sk-SK" sz="2400" dirty="0"/>
              <a:t>ak je podmienka splnená.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5578D6-F11E-95FC-BE87-F6ECCB40614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65738" y="2397211"/>
            <a:ext cx="242186" cy="195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65C642-5303-056C-856F-8777318DE70E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1112108" y="3429000"/>
            <a:ext cx="481914" cy="1336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844CC9-CE07-3F78-E102-59671FA4D35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75686" y="1084616"/>
            <a:ext cx="950878" cy="83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20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D37E5-D271-CCA6-3DB3-33E1D6B2E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7" y="708738"/>
            <a:ext cx="10314568" cy="2918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665BE-C6A9-20DC-E8A3-6BBFB2BBBE7F}"/>
              </a:ext>
            </a:extLst>
          </p:cNvPr>
          <p:cNvSpPr txBox="1"/>
          <p:nvPr/>
        </p:nvSpPr>
        <p:spPr>
          <a:xfrm>
            <a:off x="902043" y="4769708"/>
            <a:ext cx="523252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Ak je podmienka splnená, vykoná sa výraz za IF.</a:t>
            </a:r>
          </a:p>
          <a:p>
            <a:r>
              <a:rPr lang="sk-SK" dirty="0"/>
              <a:t>Ak podmienka splnená nie je, vykoná sa výraz za ELSE.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011E97-5AD3-5DBA-0A0A-40FAA90E86DA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150076" y="2434281"/>
            <a:ext cx="1368229" cy="233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2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A4D151-D358-2752-AD08-30170DE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1438"/>
            <a:ext cx="76200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63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FC2CE-C595-19A2-B62A-D4742D5B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5" y="1883348"/>
            <a:ext cx="9666354" cy="1896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E8400-BA3C-0547-4B90-26B237EAAC2A}"/>
              </a:ext>
            </a:extLst>
          </p:cNvPr>
          <p:cNvSpPr txBox="1"/>
          <p:nvPr/>
        </p:nvSpPr>
        <p:spPr>
          <a:xfrm>
            <a:off x="673906" y="580768"/>
            <a:ext cx="40194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Deklar</a:t>
            </a:r>
            <a:r>
              <a:rPr lang="sk-SK" dirty="0" err="1"/>
              <a:t>ácia</a:t>
            </a:r>
            <a:r>
              <a:rPr lang="sk-SK" dirty="0"/>
              <a:t> premennej – premenná cyklu.</a:t>
            </a:r>
          </a:p>
          <a:p>
            <a:r>
              <a:rPr lang="sk-SK" dirty="0"/>
              <a:t>Inicializácia na počiatočnú hodnotu.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22B41-8FE7-F21E-2A7B-669FE3AE177A}"/>
              </a:ext>
            </a:extLst>
          </p:cNvPr>
          <p:cNvSpPr txBox="1"/>
          <p:nvPr/>
        </p:nvSpPr>
        <p:spPr>
          <a:xfrm>
            <a:off x="5262017" y="506627"/>
            <a:ext cx="244490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Podmienka, za ktorej sa má cyklus vykonávať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5BD9F-C8D7-E0F3-C421-999D6ACB8697}"/>
              </a:ext>
            </a:extLst>
          </p:cNvPr>
          <p:cNvSpPr txBox="1"/>
          <p:nvPr/>
        </p:nvSpPr>
        <p:spPr>
          <a:xfrm>
            <a:off x="9177375" y="982916"/>
            <a:ext cx="282969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dirty="0"/>
              <a:t>Zmena hodnoty premennej, obvykle zvýšenie o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A57EA-C976-D5DA-5EC3-0E72E86F6241}"/>
              </a:ext>
            </a:extLst>
          </p:cNvPr>
          <p:cNvSpPr txBox="1"/>
          <p:nvPr/>
        </p:nvSpPr>
        <p:spPr>
          <a:xfrm>
            <a:off x="6484469" y="4033620"/>
            <a:ext cx="50052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/>
              <a:t>Príkazy uzavreté v zátvorkách sa vykonávajú v cykle.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44336-1C42-0C04-4C63-D32DA9E2F66B}"/>
              </a:ext>
            </a:extLst>
          </p:cNvPr>
          <p:cNvCxnSpPr>
            <a:stCxn id="4" idx="2"/>
          </p:cNvCxnSpPr>
          <p:nvPr/>
        </p:nvCxnSpPr>
        <p:spPr>
          <a:xfrm>
            <a:off x="2683655" y="1227099"/>
            <a:ext cx="813307" cy="65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89FA43-5EE6-81A6-84C8-7C0903A37846}"/>
              </a:ext>
            </a:extLst>
          </p:cNvPr>
          <p:cNvCxnSpPr>
            <a:stCxn id="5" idx="2"/>
          </p:cNvCxnSpPr>
          <p:nvPr/>
        </p:nvCxnSpPr>
        <p:spPr>
          <a:xfrm>
            <a:off x="6484469" y="1152958"/>
            <a:ext cx="0" cy="73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06C3E9-6B25-AA48-4DD8-92A7BA01D017}"/>
              </a:ext>
            </a:extLst>
          </p:cNvPr>
          <p:cNvCxnSpPr>
            <a:stCxn id="6" idx="1"/>
          </p:cNvCxnSpPr>
          <p:nvPr/>
        </p:nvCxnSpPr>
        <p:spPr>
          <a:xfrm flipH="1">
            <a:off x="8662086" y="1306082"/>
            <a:ext cx="515289" cy="57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854EC1-282F-054C-C9D0-7502FC73B743}"/>
              </a:ext>
            </a:extLst>
          </p:cNvPr>
          <p:cNvCxnSpPr>
            <a:stCxn id="7" idx="0"/>
          </p:cNvCxnSpPr>
          <p:nvPr/>
        </p:nvCxnSpPr>
        <p:spPr>
          <a:xfrm flipV="1">
            <a:off x="8987077" y="2542800"/>
            <a:ext cx="799474" cy="149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4CADAA-1DBF-8EFC-6352-9017174EA89F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1161535" y="3429000"/>
            <a:ext cx="5322934" cy="78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51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9AC96CE-2379-5278-794B-C613D717C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72" y="0"/>
            <a:ext cx="92496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5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84C1BC0-D2E5-7969-4431-45F07516C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38125"/>
            <a:ext cx="744855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8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DD583-61B7-EF53-7096-0B9367A0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sk-SK" sz="3600"/>
              <a:t>Čo musí vedieť Java programátor?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ED3CD-7C21-4541-372E-04BA39CC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2883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254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7AFE32E-3B70-8379-868B-33461EC5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393" y="83439"/>
            <a:ext cx="5891213" cy="669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07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EE60017-17F5-85BA-A3A5-3B2DF95D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55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53D2848-9DDC-2D12-4068-B925E944E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" y="1039585"/>
            <a:ext cx="12178306" cy="47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849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198FE68-C63C-8F21-02FD-647F62CA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522" cy="638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6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CAB46-C810-2DED-B863-A711DABB3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180521"/>
            <a:ext cx="8583223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5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C8CC9-435B-EC76-0F6E-849A3DB3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64037"/>
          </a:xfrm>
        </p:spPr>
        <p:txBody>
          <a:bodyPr>
            <a:normAutofit/>
          </a:bodyPr>
          <a:lstStyle/>
          <a:p>
            <a:r>
              <a:rPr lang="sk-SK" dirty="0"/>
              <a:t>Softvér je postupnosť krokov zapísaná v programovacom jazyku, ktorá transformuje vstupy na výstupy.</a:t>
            </a:r>
          </a:p>
        </p:txBody>
      </p:sp>
    </p:spTree>
    <p:extLst>
      <p:ext uri="{BB962C8B-B14F-4D97-AF65-F5344CB8AC3E}">
        <p14:creationId xmlns:p14="http://schemas.microsoft.com/office/powerpoint/2010/main" val="145307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488727-1C97-98C5-5953-4BAC7A9B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" y="-10792"/>
            <a:ext cx="12029101" cy="68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680F2-D8BE-EC33-4AB6-B4C2F9FA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69" y="309966"/>
            <a:ext cx="11883261" cy="623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8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C8CC9-435B-EC76-0F6E-849A3DB3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364037"/>
          </a:xfrm>
        </p:spPr>
        <p:txBody>
          <a:bodyPr>
            <a:normAutofit/>
          </a:bodyPr>
          <a:lstStyle/>
          <a:p>
            <a:r>
              <a:rPr lang="sk-SK" dirty="0"/>
              <a:t>Softvér je postupnosť krokov zapísaná v programovacom jazyku, ktorá transformuje vstupy na výstupy.</a:t>
            </a:r>
          </a:p>
        </p:txBody>
      </p:sp>
    </p:spTree>
    <p:extLst>
      <p:ext uri="{BB962C8B-B14F-4D97-AF65-F5344CB8AC3E}">
        <p14:creationId xmlns:p14="http://schemas.microsoft.com/office/powerpoint/2010/main" val="195178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9821-6D61-0029-15C5-400242F3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Programovanie je ako remeslo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E8B4-F460-95E3-6FA0-332674D1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Naučte sa základy</a:t>
            </a:r>
          </a:p>
          <a:p>
            <a:pPr lvl="1"/>
            <a:r>
              <a:rPr lang="sk-SK" dirty="0"/>
              <a:t>Vysvetlenie na kurze</a:t>
            </a:r>
          </a:p>
          <a:p>
            <a:pPr lvl="1"/>
            <a:r>
              <a:rPr lang="sk-SK" dirty="0"/>
              <a:t>Vyskúšanie na domácich úlohách</a:t>
            </a:r>
          </a:p>
          <a:p>
            <a:pPr lvl="1"/>
            <a:r>
              <a:rPr lang="sk-SK" u="sng" dirty="0"/>
              <a:t>Veľa cvičení</a:t>
            </a:r>
          </a:p>
          <a:p>
            <a:r>
              <a:rPr lang="sk-SK" dirty="0"/>
              <a:t>Rozšírte si vedomosti</a:t>
            </a:r>
          </a:p>
          <a:p>
            <a:pPr lvl="1"/>
            <a:r>
              <a:rPr lang="sk-SK" dirty="0"/>
              <a:t>Kurz / kniha / vzdelávacie weby (udemy.com)</a:t>
            </a:r>
          </a:p>
          <a:p>
            <a:pPr lvl="1"/>
            <a:r>
              <a:rPr lang="sk-SK" u="sng" dirty="0"/>
              <a:t>Veľa cvičení</a:t>
            </a:r>
          </a:p>
          <a:p>
            <a:r>
              <a:rPr lang="sk-SK" dirty="0"/>
              <a:t>Trénujte sa v programovaní</a:t>
            </a:r>
          </a:p>
          <a:p>
            <a:pPr lvl="1"/>
            <a:r>
              <a:rPr lang="sk-SK" u="sng" dirty="0"/>
              <a:t>Veľa cvičení</a:t>
            </a:r>
          </a:p>
        </p:txBody>
      </p:sp>
    </p:spTree>
    <p:extLst>
      <p:ext uri="{BB962C8B-B14F-4D97-AF65-F5344CB8AC3E}">
        <p14:creationId xmlns:p14="http://schemas.microsoft.com/office/powerpoint/2010/main" val="3432906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1047</Words>
  <Application>Microsoft Office PowerPoint</Application>
  <PresentationFormat>Widescreen</PresentationFormat>
  <Paragraphs>135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Trochu teórie</vt:lpstr>
      <vt:lpstr>Softvér je postupnosť krokov zapísaná v programovacom jazyku, ktorá transformuje vstupy na výstupy.</vt:lpstr>
      <vt:lpstr>PowerPoint Presentation</vt:lpstr>
      <vt:lpstr>PowerPoint Presentation</vt:lpstr>
      <vt:lpstr>Softvér je postupnosť krokov zapísaná v programovacom jazyku, ktorá transformuje vstupy na výstupy.</vt:lpstr>
      <vt:lpstr>PowerPoint Presentation</vt:lpstr>
      <vt:lpstr>PowerPoint Presentation</vt:lpstr>
      <vt:lpstr>Softvér je postupnosť krokov zapísaná v programovacom jazyku, ktorá transformuje vstupy na výstupy.</vt:lpstr>
      <vt:lpstr>Programovanie je ako remeslo</vt:lpstr>
      <vt:lpstr>PowerPoint Presentation</vt:lpstr>
      <vt:lpstr>PowerPoint Presentation</vt:lpstr>
      <vt:lpstr>PowerPoint Presentation</vt:lpstr>
      <vt:lpstr>Čo potrebujeme na programovanie v Jave?</vt:lpstr>
      <vt:lpstr>Inštalácia Javy</vt:lpstr>
      <vt:lpstr>Inštalácia Java: eclipse.org</vt:lpstr>
      <vt:lpstr>Spustenie inštalácie Javy</vt:lpstr>
      <vt:lpstr>Inštalácia Eclipse: eclipse.org</vt:lpstr>
      <vt:lpstr>Inštalácia Eclipse</vt:lpstr>
      <vt:lpstr>Eclipse: nový projekt</vt:lpstr>
      <vt:lpstr>Eclipse: nový package</vt:lpstr>
      <vt:lpstr>Eclipse: nová trieda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Čo musí vedieť Java programátor?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Trochu teórie</dc:title>
  <dc:creator>JAŠEK Zdeno</dc:creator>
  <cp:lastModifiedBy>JAŠEK Zdeno</cp:lastModifiedBy>
  <cp:revision>18</cp:revision>
  <dcterms:created xsi:type="dcterms:W3CDTF">2022-12-03T10:48:57Z</dcterms:created>
  <dcterms:modified xsi:type="dcterms:W3CDTF">2023-04-16T09:39:59Z</dcterms:modified>
</cp:coreProperties>
</file>