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sldIdLst>
    <p:sldId id="256" r:id="rId2"/>
    <p:sldId id="257" r:id="rId3"/>
    <p:sldId id="258" r:id="rId4"/>
    <p:sldId id="273" r:id="rId5"/>
    <p:sldId id="274" r:id="rId6"/>
    <p:sldId id="275" r:id="rId7"/>
    <p:sldId id="260" r:id="rId8"/>
    <p:sldId id="261" r:id="rId9"/>
    <p:sldId id="264" r:id="rId10"/>
    <p:sldId id="270" r:id="rId11"/>
    <p:sldId id="265" r:id="rId12"/>
    <p:sldId id="266" r:id="rId13"/>
    <p:sldId id="267" r:id="rId14"/>
    <p:sldId id="271" r:id="rId15"/>
    <p:sldId id="27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644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085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339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038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2504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8516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1462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805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739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926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060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082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25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48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12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58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9350924"/>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AD61F7-7B06-466B-8218-163C0D22CCAF}"/>
              </a:ext>
            </a:extLst>
          </p:cNvPr>
          <p:cNvSpPr>
            <a:spLocks noGrp="1"/>
          </p:cNvSpPr>
          <p:nvPr>
            <p:ph type="ctrTitle"/>
          </p:nvPr>
        </p:nvSpPr>
        <p:spPr>
          <a:xfrm>
            <a:off x="1751012" y="631083"/>
            <a:ext cx="8689976" cy="2509213"/>
          </a:xfrm>
        </p:spPr>
        <p:txBody>
          <a:bodyPr/>
          <a:lstStyle/>
          <a:p>
            <a:r>
              <a:rPr lang="en-CA" dirty="0"/>
              <a:t>Sales Order and invoicing – desktop program</a:t>
            </a:r>
            <a:endParaRPr lang="en-US" dirty="0"/>
          </a:p>
        </p:txBody>
      </p:sp>
      <p:sp>
        <p:nvSpPr>
          <p:cNvPr id="3" name="Subtitle 2">
            <a:extLst>
              <a:ext uri="{FF2B5EF4-FFF2-40B4-BE49-F238E27FC236}">
                <a16:creationId xmlns="" xmlns:a16="http://schemas.microsoft.com/office/drawing/2014/main" id="{A733EFF1-44EA-48C0-900A-58A54AAEDDAC}"/>
              </a:ext>
            </a:extLst>
          </p:cNvPr>
          <p:cNvSpPr>
            <a:spLocks noGrp="1"/>
          </p:cNvSpPr>
          <p:nvPr>
            <p:ph type="subTitle" idx="1"/>
          </p:nvPr>
        </p:nvSpPr>
        <p:spPr/>
        <p:txBody>
          <a:bodyPr>
            <a:noAutofit/>
          </a:bodyPr>
          <a:lstStyle/>
          <a:p>
            <a:r>
              <a:rPr lang="en-CA" sz="3200" dirty="0"/>
              <a:t>Jian Zhao</a:t>
            </a:r>
          </a:p>
          <a:p>
            <a:r>
              <a:rPr lang="en-CA" sz="3200" dirty="0" err="1"/>
              <a:t>Dongfan</a:t>
            </a:r>
            <a:r>
              <a:rPr lang="en-CA" sz="3200" dirty="0"/>
              <a:t> Zhang</a:t>
            </a:r>
            <a:endParaRPr lang="en-US" sz="3200" dirty="0"/>
          </a:p>
        </p:txBody>
      </p:sp>
    </p:spTree>
    <p:extLst>
      <p:ext uri="{BB962C8B-B14F-4D97-AF65-F5344CB8AC3E}">
        <p14:creationId xmlns:p14="http://schemas.microsoft.com/office/powerpoint/2010/main" val="430537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503" y="553791"/>
            <a:ext cx="6013249" cy="553792"/>
          </a:xfrm>
        </p:spPr>
        <p:txBody>
          <a:bodyPr>
            <a:noAutofit/>
          </a:bodyPr>
          <a:lstStyle/>
          <a:p>
            <a:r>
              <a:rPr lang="en-CA" sz="3200" dirty="0"/>
              <a:t>DAO (DATABASE class)</a:t>
            </a:r>
            <a:endParaRPr lang="en-US" sz="3200" dirty="0"/>
          </a:p>
        </p:txBody>
      </p:sp>
      <p:sp>
        <p:nvSpPr>
          <p:cNvPr id="4" name="Text Placeholder 3"/>
          <p:cNvSpPr>
            <a:spLocks noGrp="1"/>
          </p:cNvSpPr>
          <p:nvPr>
            <p:ph type="body" sz="half" idx="2"/>
          </p:nvPr>
        </p:nvSpPr>
        <p:spPr>
          <a:xfrm>
            <a:off x="1584101" y="1339403"/>
            <a:ext cx="9156879" cy="4997003"/>
          </a:xfrm>
        </p:spPr>
        <p:txBody>
          <a:bodyPr>
            <a:normAutofit/>
          </a:bodyPr>
          <a:lstStyle/>
          <a:p>
            <a:r>
              <a:rPr lang="en-US" altLang="zh-CN" sz="2000" dirty="0" smtClean="0"/>
              <a:t>	</a:t>
            </a:r>
            <a:r>
              <a:rPr lang="en-US" altLang="zh-CN" sz="2800" dirty="0" smtClean="0"/>
              <a:t>Using </a:t>
            </a:r>
            <a:r>
              <a:rPr lang="en-US" altLang="zh-CN" sz="2800" dirty="0"/>
              <a:t>database connection transaction ensure the data integrity for issuing invoice (insert record into invoices table, meanwhile modify status to  "complete" for orders through update orders table)</a:t>
            </a:r>
          </a:p>
          <a:p>
            <a:r>
              <a:rPr lang="en-US" sz="2800" dirty="0" smtClean="0"/>
              <a:t>	Overload </a:t>
            </a:r>
            <a:r>
              <a:rPr lang="en-US" sz="2800" dirty="0" err="1"/>
              <a:t>getOrders</a:t>
            </a:r>
            <a:r>
              <a:rPr lang="en-US" sz="2800" dirty="0"/>
              <a:t> method for adapting different search functionality</a:t>
            </a:r>
          </a:p>
          <a:p>
            <a:r>
              <a:rPr lang="en-US" sz="2800" dirty="0" smtClean="0"/>
              <a:t>	Using </a:t>
            </a:r>
            <a:r>
              <a:rPr lang="en-US" sz="2800" dirty="0" err="1"/>
              <a:t>StringBulider</a:t>
            </a:r>
            <a:r>
              <a:rPr lang="en-US" sz="2800" dirty="0"/>
              <a:t> instead of String for concatenation </a:t>
            </a:r>
            <a:r>
              <a:rPr lang="en-US" sz="2800" dirty="0" err="1"/>
              <a:t>sql</a:t>
            </a:r>
            <a:r>
              <a:rPr lang="en-US" sz="2800" dirty="0"/>
              <a:t> statements, which are easier readable and more elegant</a:t>
            </a:r>
          </a:p>
          <a:p>
            <a:endParaRPr lang="en-US" sz="2800" dirty="0"/>
          </a:p>
        </p:txBody>
      </p:sp>
    </p:spTree>
    <p:extLst>
      <p:ext uri="{BB962C8B-B14F-4D97-AF65-F5344CB8AC3E}">
        <p14:creationId xmlns:p14="http://schemas.microsoft.com/office/powerpoint/2010/main" val="1863428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D39EA-1BC8-4A65-9490-F4430E632437}"/>
              </a:ext>
            </a:extLst>
          </p:cNvPr>
          <p:cNvSpPr>
            <a:spLocks noGrp="1"/>
          </p:cNvSpPr>
          <p:nvPr>
            <p:ph type="title"/>
          </p:nvPr>
        </p:nvSpPr>
        <p:spPr>
          <a:xfrm>
            <a:off x="1141413" y="304800"/>
            <a:ext cx="9905998" cy="516835"/>
          </a:xfrm>
        </p:spPr>
        <p:txBody>
          <a:bodyPr>
            <a:normAutofit fontScale="90000"/>
          </a:bodyPr>
          <a:lstStyle/>
          <a:p>
            <a:r>
              <a:rPr lang="en-CA" dirty="0"/>
              <a:t>Working with Collections</a:t>
            </a:r>
            <a:br>
              <a:rPr lang="en-CA" dirty="0"/>
            </a:br>
            <a:endParaRPr lang="en-US" dirty="0"/>
          </a:p>
        </p:txBody>
      </p:sp>
      <p:sp>
        <p:nvSpPr>
          <p:cNvPr id="3" name="Content Placeholder 2">
            <a:extLst>
              <a:ext uri="{FF2B5EF4-FFF2-40B4-BE49-F238E27FC236}">
                <a16:creationId xmlns="" xmlns:a16="http://schemas.microsoft.com/office/drawing/2014/main" id="{F9A9A566-427E-4C54-BCE2-400D7FBD3A31}"/>
              </a:ext>
            </a:extLst>
          </p:cNvPr>
          <p:cNvSpPr>
            <a:spLocks noGrp="1"/>
          </p:cNvSpPr>
          <p:nvPr>
            <p:ph idx="1"/>
          </p:nvPr>
        </p:nvSpPr>
        <p:spPr>
          <a:xfrm>
            <a:off x="471479" y="1269409"/>
            <a:ext cx="11502887" cy="5950226"/>
          </a:xfrm>
        </p:spPr>
        <p:txBody>
          <a:bodyPr>
            <a:normAutofit fontScale="77500" lnSpcReduction="20000"/>
          </a:bodyPr>
          <a:lstStyle/>
          <a:p>
            <a:r>
              <a:rPr lang="en-CA" sz="2900" dirty="0"/>
              <a:t>In our case, one invoice has one or several sales orders and one sales order can have multiple items. This often results to manipulate data collections.</a:t>
            </a:r>
          </a:p>
          <a:p>
            <a:r>
              <a:rPr lang="en-CA" sz="2900" dirty="0" smtClean="0"/>
              <a:t>Sample </a:t>
            </a:r>
            <a:r>
              <a:rPr lang="en-CA" sz="2900" dirty="0"/>
              <a:t>code as below:</a:t>
            </a:r>
          </a:p>
          <a:p>
            <a:r>
              <a:rPr lang="en-CA" sz="2900" dirty="0"/>
              <a:t>List&lt;Invoice&gt; invoices = </a:t>
            </a:r>
            <a:r>
              <a:rPr lang="en-CA" sz="2900" dirty="0" err="1"/>
              <a:t>db.getInvoices</a:t>
            </a:r>
            <a:r>
              <a:rPr lang="en-CA" sz="2900" dirty="0"/>
              <a:t>(</a:t>
            </a:r>
            <a:r>
              <a:rPr lang="en-CA" sz="2900" dirty="0" err="1"/>
              <a:t>txtCustomerName.getText</a:t>
            </a:r>
            <a:r>
              <a:rPr lang="en-CA" sz="2900" dirty="0"/>
              <a:t>(), </a:t>
            </a:r>
            <a:r>
              <a:rPr lang="en-CA" sz="2900" dirty="0" err="1"/>
              <a:t>dateFrom</a:t>
            </a:r>
            <a:r>
              <a:rPr lang="en-CA" sz="2900" dirty="0"/>
              <a:t>, </a:t>
            </a:r>
            <a:r>
              <a:rPr lang="en-CA" sz="2900" dirty="0" err="1"/>
              <a:t>dateTo</a:t>
            </a:r>
            <a:r>
              <a:rPr lang="en-CA" sz="2900" dirty="0"/>
              <a:t>);</a:t>
            </a:r>
          </a:p>
          <a:p>
            <a:r>
              <a:rPr lang="en-CA" sz="2900" dirty="0"/>
              <a:t>            for (Invoice </a:t>
            </a:r>
            <a:r>
              <a:rPr lang="en-CA" sz="2900" dirty="0" err="1"/>
              <a:t>invoice</a:t>
            </a:r>
            <a:r>
              <a:rPr lang="en-CA" sz="2900" dirty="0"/>
              <a:t> : invoices) {</a:t>
            </a:r>
          </a:p>
          <a:p>
            <a:r>
              <a:rPr lang="en-CA" sz="2900" dirty="0"/>
              <a:t>                </a:t>
            </a:r>
            <a:r>
              <a:rPr lang="en-CA" sz="2900" dirty="0" err="1"/>
              <a:t>modelInvoices.addRow</a:t>
            </a:r>
            <a:r>
              <a:rPr lang="en-CA" sz="2900" dirty="0"/>
              <a:t>(new Object[]{</a:t>
            </a:r>
          </a:p>
          <a:p>
            <a:r>
              <a:rPr lang="en-CA" sz="2900" dirty="0"/>
              <a:t>                </a:t>
            </a:r>
            <a:r>
              <a:rPr lang="en-CA" sz="2900" dirty="0" err="1"/>
              <a:t>invoice.getId</a:t>
            </a:r>
            <a:r>
              <a:rPr lang="en-CA" sz="2900" dirty="0"/>
              <a:t>(),</a:t>
            </a:r>
          </a:p>
          <a:p>
            <a:r>
              <a:rPr lang="en-CA" sz="2900" dirty="0"/>
              <a:t>                </a:t>
            </a:r>
            <a:r>
              <a:rPr lang="en-CA" sz="2900" dirty="0" err="1"/>
              <a:t>invoice.getCustomer</a:t>
            </a:r>
            <a:r>
              <a:rPr lang="en-CA" sz="2900" dirty="0"/>
              <a:t>().</a:t>
            </a:r>
            <a:r>
              <a:rPr lang="en-CA" sz="2900" dirty="0" err="1"/>
              <a:t>getId</a:t>
            </a:r>
            <a:r>
              <a:rPr lang="en-CA" sz="2900" dirty="0"/>
              <a:t>(), </a:t>
            </a:r>
            <a:r>
              <a:rPr lang="en-CA" sz="2900" dirty="0" err="1"/>
              <a:t>invoice.getCustomer</a:t>
            </a:r>
            <a:r>
              <a:rPr lang="en-CA" sz="2900" dirty="0"/>
              <a:t>().</a:t>
            </a:r>
            <a:r>
              <a:rPr lang="en-CA" sz="2900" dirty="0" err="1"/>
              <a:t>getName</a:t>
            </a:r>
            <a:r>
              <a:rPr lang="en-CA" sz="2900" dirty="0"/>
              <a:t>(),    				       </a:t>
            </a:r>
            <a:r>
              <a:rPr lang="en-CA" sz="2900" dirty="0" err="1"/>
              <a:t>invoice.getCustomer</a:t>
            </a:r>
            <a:r>
              <a:rPr lang="en-CA" sz="2900" dirty="0"/>
              <a:t>().</a:t>
            </a:r>
            <a:r>
              <a:rPr lang="en-CA" sz="2900" dirty="0" err="1"/>
              <a:t>getAddress</a:t>
            </a:r>
            <a:r>
              <a:rPr lang="en-CA" sz="2900" dirty="0"/>
              <a:t>(),</a:t>
            </a:r>
          </a:p>
          <a:p>
            <a:r>
              <a:rPr lang="en-CA" sz="2900" dirty="0"/>
              <a:t>               </a:t>
            </a:r>
            <a:r>
              <a:rPr lang="en-CA" sz="2900" dirty="0" err="1"/>
              <a:t>invoice.getAmountBeforeTax</a:t>
            </a:r>
            <a:r>
              <a:rPr lang="en-CA" sz="2900" dirty="0"/>
              <a:t>(), </a:t>
            </a:r>
            <a:r>
              <a:rPr lang="en-CA" sz="2900" dirty="0" err="1"/>
              <a:t>invoice.getAmountTax</a:t>
            </a:r>
            <a:r>
              <a:rPr lang="en-CA" sz="2900" dirty="0"/>
              <a:t>(), </a:t>
            </a:r>
            <a:r>
              <a:rPr lang="en-CA" sz="2900" dirty="0" err="1"/>
              <a:t>invoice.getTotalAmount</a:t>
            </a:r>
            <a:r>
              <a:rPr lang="en-CA" sz="2900" dirty="0"/>
              <a:t>(), </a:t>
            </a:r>
            <a:r>
              <a:rPr lang="en-CA" sz="2900" dirty="0" err="1"/>
              <a:t>df.format</a:t>
            </a:r>
            <a:r>
              <a:rPr lang="en-CA" sz="2900" dirty="0"/>
              <a:t>(</a:t>
            </a:r>
            <a:r>
              <a:rPr lang="en-CA" sz="2900" dirty="0" err="1"/>
              <a:t>invoice.getTimestamp</a:t>
            </a:r>
            <a:r>
              <a:rPr lang="en-CA" sz="2900" dirty="0"/>
              <a:t>())</a:t>
            </a:r>
          </a:p>
          <a:p>
            <a:r>
              <a:rPr lang="en-CA" sz="2900" dirty="0"/>
              <a:t>                });</a:t>
            </a:r>
          </a:p>
          <a:p>
            <a:r>
              <a:rPr lang="en-CA" sz="2900" dirty="0"/>
              <a:t>            }</a:t>
            </a:r>
          </a:p>
          <a:p>
            <a:endParaRPr lang="en-US" dirty="0"/>
          </a:p>
        </p:txBody>
      </p:sp>
    </p:spTree>
    <p:extLst>
      <p:ext uri="{BB962C8B-B14F-4D97-AF65-F5344CB8AC3E}">
        <p14:creationId xmlns:p14="http://schemas.microsoft.com/office/powerpoint/2010/main" val="3628980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9CCF60-29F9-4A9B-BDC7-F9AA5DB5E552}"/>
              </a:ext>
            </a:extLst>
          </p:cNvPr>
          <p:cNvSpPr>
            <a:spLocks noGrp="1"/>
          </p:cNvSpPr>
          <p:nvPr>
            <p:ph type="title"/>
          </p:nvPr>
        </p:nvSpPr>
        <p:spPr>
          <a:xfrm>
            <a:off x="1785357" y="476850"/>
            <a:ext cx="9905998" cy="1133009"/>
          </a:xfrm>
        </p:spPr>
        <p:txBody>
          <a:bodyPr/>
          <a:lstStyle/>
          <a:p>
            <a:r>
              <a:rPr lang="en-CA" dirty="0"/>
              <a:t>Export to PDF</a:t>
            </a:r>
            <a:endParaRPr lang="en-US" dirty="0"/>
          </a:p>
        </p:txBody>
      </p:sp>
      <p:sp>
        <p:nvSpPr>
          <p:cNvPr id="3" name="Content Placeholder 2">
            <a:extLst>
              <a:ext uri="{FF2B5EF4-FFF2-40B4-BE49-F238E27FC236}">
                <a16:creationId xmlns="" xmlns:a16="http://schemas.microsoft.com/office/drawing/2014/main" id="{FD6BC242-AFD0-41B4-856E-E24D3DB26E1A}"/>
              </a:ext>
            </a:extLst>
          </p:cNvPr>
          <p:cNvSpPr>
            <a:spLocks noGrp="1"/>
          </p:cNvSpPr>
          <p:nvPr>
            <p:ph idx="1"/>
          </p:nvPr>
        </p:nvSpPr>
        <p:spPr>
          <a:xfrm>
            <a:off x="1141412" y="1609859"/>
            <a:ext cx="9905999" cy="3611498"/>
          </a:xfrm>
        </p:spPr>
        <p:txBody>
          <a:bodyPr>
            <a:normAutofit/>
          </a:bodyPr>
          <a:lstStyle/>
          <a:p>
            <a:r>
              <a:rPr lang="en-US" sz="3200" dirty="0"/>
              <a:t>Using open source </a:t>
            </a:r>
            <a:r>
              <a:rPr lang="en-US" sz="3200" dirty="0" err="1"/>
              <a:t>iText</a:t>
            </a:r>
            <a:r>
              <a:rPr lang="en-US" sz="3200" dirty="0"/>
              <a:t> library for java</a:t>
            </a:r>
          </a:p>
          <a:p>
            <a:r>
              <a:rPr lang="en-US" sz="3200" dirty="0"/>
              <a:t>Using rectangle to implement block control for positioning paragraph text</a:t>
            </a:r>
          </a:p>
          <a:p>
            <a:r>
              <a:rPr lang="en-US" sz="3200" dirty="0"/>
              <a:t>Using table to display order items of invoices</a:t>
            </a:r>
          </a:p>
        </p:txBody>
      </p:sp>
    </p:spTree>
    <p:extLst>
      <p:ext uri="{BB962C8B-B14F-4D97-AF65-F5344CB8AC3E}">
        <p14:creationId xmlns:p14="http://schemas.microsoft.com/office/powerpoint/2010/main" val="4274061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F1DEE-22D0-4410-8597-D7589BD2289A}"/>
              </a:ext>
            </a:extLst>
          </p:cNvPr>
          <p:cNvSpPr>
            <a:spLocks noGrp="1"/>
          </p:cNvSpPr>
          <p:nvPr>
            <p:ph type="title"/>
          </p:nvPr>
        </p:nvSpPr>
        <p:spPr>
          <a:xfrm>
            <a:off x="2094449" y="501417"/>
            <a:ext cx="9905998" cy="863744"/>
          </a:xfrm>
        </p:spPr>
        <p:txBody>
          <a:bodyPr/>
          <a:lstStyle/>
          <a:p>
            <a:r>
              <a:rPr lang="en-CA" dirty="0"/>
              <a:t>Email with attachment using </a:t>
            </a:r>
            <a:r>
              <a:rPr lang="en-CA" dirty="0" err="1"/>
              <a:t>gmail</a:t>
            </a:r>
            <a:endParaRPr lang="en-US" dirty="0"/>
          </a:p>
        </p:txBody>
      </p:sp>
      <p:sp>
        <p:nvSpPr>
          <p:cNvPr id="3" name="Content Placeholder 2">
            <a:extLst>
              <a:ext uri="{FF2B5EF4-FFF2-40B4-BE49-F238E27FC236}">
                <a16:creationId xmlns="" xmlns:a16="http://schemas.microsoft.com/office/drawing/2014/main" id="{9225130B-4BD1-437B-AD9B-B968B62B18E0}"/>
              </a:ext>
            </a:extLst>
          </p:cNvPr>
          <p:cNvSpPr>
            <a:spLocks noGrp="1"/>
          </p:cNvSpPr>
          <p:nvPr>
            <p:ph idx="1"/>
          </p:nvPr>
        </p:nvSpPr>
        <p:spPr>
          <a:xfrm>
            <a:off x="1141412" y="1709530"/>
            <a:ext cx="9905999" cy="4081671"/>
          </a:xfrm>
        </p:spPr>
        <p:txBody>
          <a:bodyPr>
            <a:noAutofit/>
          </a:bodyPr>
          <a:lstStyle/>
          <a:p>
            <a:r>
              <a:rPr lang="en-CA" sz="2800" dirty="0" smtClean="0"/>
              <a:t>Using library activation.jar and javax.mail.jar, we can realise the function of sending email with attachment using </a:t>
            </a:r>
            <a:r>
              <a:rPr lang="en-CA" sz="2800" dirty="0"/>
              <a:t>G</a:t>
            </a:r>
            <a:r>
              <a:rPr lang="en-CA" sz="2800" dirty="0" smtClean="0"/>
              <a:t>mail server. </a:t>
            </a:r>
          </a:p>
          <a:p>
            <a:r>
              <a:rPr lang="en-CA" sz="2800" dirty="0" smtClean="0"/>
              <a:t>When user click export and send email. Program will first save csv to predefined folder then fetch the email address from database through customers table. </a:t>
            </a:r>
          </a:p>
          <a:p>
            <a:r>
              <a:rPr lang="en-CA" sz="2800" dirty="0" smtClean="0"/>
              <a:t>We write a separate email class with send method to wrap up all the code for email, in the main code class we just need to pass the arguments to the send method to realize the function</a:t>
            </a:r>
            <a:endParaRPr lang="en-US" sz="2800" dirty="0"/>
          </a:p>
        </p:txBody>
      </p:sp>
    </p:spTree>
    <p:extLst>
      <p:ext uri="{BB962C8B-B14F-4D97-AF65-F5344CB8AC3E}">
        <p14:creationId xmlns:p14="http://schemas.microsoft.com/office/powerpoint/2010/main" val="1505527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1" y="45076"/>
            <a:ext cx="11178862" cy="5940088"/>
          </a:xfrm>
          <a:prstGeom prst="rect">
            <a:avLst/>
          </a:prstGeom>
        </p:spPr>
        <p:txBody>
          <a:bodyPr wrap="square">
            <a:spAutoFit/>
          </a:bodyPr>
          <a:lstStyle/>
          <a:p>
            <a:r>
              <a:rPr lang="en-US" sz="2000" dirty="0"/>
              <a:t>private void </a:t>
            </a:r>
            <a:r>
              <a:rPr lang="en-US" sz="2000" dirty="0" err="1"/>
              <a:t>miExCSVEmailActionPerformed</a:t>
            </a:r>
            <a:r>
              <a:rPr lang="en-US" sz="2000" dirty="0"/>
              <a:t>(</a:t>
            </a:r>
            <a:r>
              <a:rPr lang="en-US" sz="2000" dirty="0" err="1"/>
              <a:t>java.awt.event.ActionEvent</a:t>
            </a:r>
            <a:r>
              <a:rPr lang="en-US" sz="2000" dirty="0"/>
              <a:t> </a:t>
            </a:r>
            <a:r>
              <a:rPr lang="en-US" sz="2000" dirty="0" err="1"/>
              <a:t>evt</a:t>
            </a:r>
            <a:r>
              <a:rPr lang="en-US" sz="2000" dirty="0"/>
              <a:t>) {                                             </a:t>
            </a:r>
          </a:p>
          <a:p>
            <a:r>
              <a:rPr lang="en-US" sz="2000" dirty="0"/>
              <a:t>        </a:t>
            </a:r>
            <a:r>
              <a:rPr lang="en-US" sz="2000" dirty="0" err="1"/>
              <a:t>exportCSV</a:t>
            </a:r>
            <a:r>
              <a:rPr lang="en-US" sz="2000" dirty="0"/>
              <a:t>();</a:t>
            </a:r>
          </a:p>
          <a:p>
            <a:r>
              <a:rPr lang="en-US" sz="2000" dirty="0"/>
              <a:t>        String email = </a:t>
            </a:r>
            <a:r>
              <a:rPr lang="en-US" sz="2000" dirty="0" smtClean="0"/>
              <a:t>"";  </a:t>
            </a:r>
            <a:r>
              <a:rPr lang="en-US" sz="2000" dirty="0"/>
              <a:t>String </a:t>
            </a:r>
            <a:r>
              <a:rPr lang="en-US" sz="2000" dirty="0" err="1"/>
              <a:t>fileName</a:t>
            </a:r>
            <a:r>
              <a:rPr lang="en-US" sz="2000" dirty="0"/>
              <a:t> = </a:t>
            </a:r>
            <a:r>
              <a:rPr lang="en-US" sz="2000" dirty="0" smtClean="0"/>
              <a:t>"";  </a:t>
            </a:r>
          </a:p>
          <a:p>
            <a:r>
              <a:rPr lang="en-US" sz="2000" dirty="0" smtClean="0"/>
              <a:t>String </a:t>
            </a:r>
            <a:r>
              <a:rPr lang="en-US" sz="2000" dirty="0" err="1"/>
              <a:t>filePath</a:t>
            </a:r>
            <a:r>
              <a:rPr lang="en-US" sz="2000" dirty="0"/>
              <a:t> = new File("").</a:t>
            </a:r>
            <a:r>
              <a:rPr lang="en-US" sz="2000" dirty="0" err="1"/>
              <a:t>getAbsolutePath</a:t>
            </a:r>
            <a:r>
              <a:rPr lang="en-US" sz="2000" dirty="0"/>
              <a:t>() + "\\export_invoices\\csv\\";</a:t>
            </a:r>
          </a:p>
          <a:p>
            <a:r>
              <a:rPr lang="en-US" sz="2000" dirty="0"/>
              <a:t>        final String user = "zdfmontreal13@gmail.com";</a:t>
            </a:r>
          </a:p>
          <a:p>
            <a:r>
              <a:rPr lang="en-US" sz="2000" dirty="0"/>
              <a:t>        final String password = "zoe20178";</a:t>
            </a:r>
          </a:p>
          <a:p>
            <a:r>
              <a:rPr lang="en-US" sz="2000" dirty="0"/>
              <a:t>        try {</a:t>
            </a:r>
          </a:p>
          <a:p>
            <a:r>
              <a:rPr lang="en-US" sz="2000" dirty="0"/>
              <a:t>            Object </a:t>
            </a:r>
            <a:r>
              <a:rPr lang="en-US" sz="2000" dirty="0" err="1"/>
              <a:t>invoiceId</a:t>
            </a:r>
            <a:r>
              <a:rPr lang="en-US" sz="2000" dirty="0"/>
              <a:t> = </a:t>
            </a:r>
            <a:r>
              <a:rPr lang="en-US" sz="2000" dirty="0" err="1"/>
              <a:t>modelInvoices.getValueAt</a:t>
            </a:r>
            <a:r>
              <a:rPr lang="en-US" sz="2000" dirty="0"/>
              <a:t>(</a:t>
            </a:r>
            <a:r>
              <a:rPr lang="en-US" sz="2000" dirty="0" err="1"/>
              <a:t>jtInvoices.getSelectedRow</a:t>
            </a:r>
            <a:r>
              <a:rPr lang="en-US" sz="2000" dirty="0"/>
              <a:t>(), 0);</a:t>
            </a:r>
          </a:p>
          <a:p>
            <a:r>
              <a:rPr lang="en-US" sz="2000" dirty="0"/>
              <a:t>            Invoice </a:t>
            </a:r>
            <a:r>
              <a:rPr lang="en-US" sz="2000" dirty="0" err="1"/>
              <a:t>invoice</a:t>
            </a:r>
            <a:r>
              <a:rPr lang="en-US" sz="2000" dirty="0"/>
              <a:t> = </a:t>
            </a:r>
            <a:r>
              <a:rPr lang="en-US" sz="2000" dirty="0" err="1"/>
              <a:t>db.getInvoiceById</a:t>
            </a:r>
            <a:r>
              <a:rPr lang="en-US" sz="2000" dirty="0"/>
              <a:t>(</a:t>
            </a:r>
            <a:r>
              <a:rPr lang="en-US" sz="2000" dirty="0" err="1"/>
              <a:t>Integer.parseInt</a:t>
            </a:r>
            <a:r>
              <a:rPr lang="en-US" sz="2000" dirty="0"/>
              <a:t>(</a:t>
            </a:r>
            <a:r>
              <a:rPr lang="en-US" sz="2000" dirty="0" err="1"/>
              <a:t>invoiceId.toString</a:t>
            </a:r>
            <a:r>
              <a:rPr lang="en-US" sz="2000" dirty="0"/>
              <a:t>()));</a:t>
            </a:r>
          </a:p>
          <a:p>
            <a:r>
              <a:rPr lang="en-US" sz="2000" dirty="0"/>
              <a:t>            email = </a:t>
            </a:r>
            <a:r>
              <a:rPr lang="en-US" sz="2000" dirty="0" err="1"/>
              <a:t>invoice.getCustomer</a:t>
            </a:r>
            <a:r>
              <a:rPr lang="en-US" sz="2000" dirty="0"/>
              <a:t>().</a:t>
            </a:r>
            <a:r>
              <a:rPr lang="en-US" sz="2000" dirty="0" err="1"/>
              <a:t>getEmail</a:t>
            </a:r>
            <a:r>
              <a:rPr lang="en-US" sz="2000" dirty="0"/>
              <a:t>();</a:t>
            </a:r>
          </a:p>
          <a:p>
            <a:r>
              <a:rPr lang="en-US" sz="2000" dirty="0"/>
              <a:t>            </a:t>
            </a:r>
            <a:r>
              <a:rPr lang="en-US" sz="2000" dirty="0" err="1"/>
              <a:t>fileName</a:t>
            </a:r>
            <a:r>
              <a:rPr lang="en-US" sz="2000" dirty="0"/>
              <a:t> = "invoice_" + </a:t>
            </a:r>
            <a:r>
              <a:rPr lang="en-US" sz="2000" dirty="0" err="1"/>
              <a:t>invoice.getCustomer</a:t>
            </a:r>
            <a:r>
              <a:rPr lang="en-US" sz="2000" dirty="0"/>
              <a:t>().</a:t>
            </a:r>
            <a:r>
              <a:rPr lang="en-US" sz="2000" dirty="0" err="1"/>
              <a:t>getName</a:t>
            </a:r>
            <a:r>
              <a:rPr lang="en-US" sz="2000" dirty="0"/>
              <a:t>() + "_" + </a:t>
            </a:r>
            <a:r>
              <a:rPr lang="en-US" sz="2000" dirty="0" err="1"/>
              <a:t>invoiceId.toString</a:t>
            </a:r>
            <a:r>
              <a:rPr lang="en-US" sz="2000" dirty="0"/>
              <a:t>() + ".csv";</a:t>
            </a:r>
          </a:p>
          <a:p>
            <a:r>
              <a:rPr lang="en-US" sz="2000" dirty="0"/>
              <a:t>        } catch (</a:t>
            </a:r>
            <a:r>
              <a:rPr lang="en-US" sz="2000" dirty="0" err="1"/>
              <a:t>SQLException</a:t>
            </a:r>
            <a:r>
              <a:rPr lang="en-US" sz="2000" dirty="0"/>
              <a:t> ex) {</a:t>
            </a:r>
          </a:p>
          <a:p>
            <a:r>
              <a:rPr lang="en-US" sz="2000" dirty="0"/>
              <a:t>            </a:t>
            </a:r>
            <a:r>
              <a:rPr lang="en-US" sz="2000" dirty="0" err="1"/>
              <a:t>Logger.getLogger</a:t>
            </a:r>
            <a:r>
              <a:rPr lang="en-US" sz="2000" dirty="0"/>
              <a:t>(</a:t>
            </a:r>
            <a:r>
              <a:rPr lang="en-US" sz="2000" dirty="0" err="1"/>
              <a:t>MainFrameInvoice.class.getName</a:t>
            </a:r>
            <a:r>
              <a:rPr lang="en-US" sz="2000" dirty="0"/>
              <a:t>()).log(</a:t>
            </a:r>
            <a:r>
              <a:rPr lang="en-US" sz="2000" dirty="0" err="1"/>
              <a:t>Level.SEVERE</a:t>
            </a:r>
            <a:r>
              <a:rPr lang="en-US" sz="2000" dirty="0"/>
              <a:t>, null, ex</a:t>
            </a:r>
            <a:r>
              <a:rPr lang="en-US" sz="2000" dirty="0" smtClean="0"/>
              <a:t>); </a:t>
            </a:r>
            <a:r>
              <a:rPr lang="en-US" sz="2000" dirty="0"/>
              <a:t>}</a:t>
            </a:r>
          </a:p>
          <a:p>
            <a:r>
              <a:rPr lang="en-US" sz="2000" dirty="0"/>
              <a:t>        </a:t>
            </a:r>
            <a:r>
              <a:rPr lang="en-US" sz="2000" dirty="0" err="1"/>
              <a:t>System.out.println</a:t>
            </a:r>
            <a:r>
              <a:rPr lang="en-US" sz="2000" dirty="0"/>
              <a:t>(email);</a:t>
            </a:r>
          </a:p>
          <a:p>
            <a:r>
              <a:rPr lang="en-US" sz="2000" dirty="0"/>
              <a:t>        </a:t>
            </a:r>
            <a:r>
              <a:rPr lang="en-US" sz="2000" dirty="0" err="1"/>
              <a:t>MailWithAttachment.send</a:t>
            </a:r>
            <a:r>
              <a:rPr lang="en-US" sz="2000" dirty="0"/>
              <a:t>(user, password, email, "invoice", "please check invoice", </a:t>
            </a:r>
            <a:r>
              <a:rPr lang="en-US" sz="2000" dirty="0" err="1"/>
              <a:t>filePath</a:t>
            </a:r>
            <a:r>
              <a:rPr lang="en-US" sz="2000" dirty="0"/>
              <a:t> + </a:t>
            </a:r>
            <a:r>
              <a:rPr lang="en-US" sz="2000" dirty="0" err="1"/>
              <a:t>fileName</a:t>
            </a:r>
            <a:r>
              <a:rPr lang="en-US" sz="2000" dirty="0"/>
              <a:t>, </a:t>
            </a:r>
            <a:r>
              <a:rPr lang="en-US" sz="2000" dirty="0" err="1"/>
              <a:t>fileName</a:t>
            </a:r>
            <a:r>
              <a:rPr lang="en-US" sz="2000" dirty="0"/>
              <a:t>);</a:t>
            </a:r>
          </a:p>
          <a:p>
            <a:r>
              <a:rPr lang="en-US" sz="2000" dirty="0"/>
              <a:t>    } </a:t>
            </a:r>
          </a:p>
        </p:txBody>
      </p:sp>
    </p:spTree>
    <p:extLst>
      <p:ext uri="{BB962C8B-B14F-4D97-AF65-F5344CB8AC3E}">
        <p14:creationId xmlns:p14="http://schemas.microsoft.com/office/powerpoint/2010/main" val="2148886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improvements	</a:t>
            </a:r>
            <a:endParaRPr lang="en-US" dirty="0"/>
          </a:p>
        </p:txBody>
      </p:sp>
      <p:sp>
        <p:nvSpPr>
          <p:cNvPr id="3" name="Content Placeholder 2"/>
          <p:cNvSpPr>
            <a:spLocks noGrp="1"/>
          </p:cNvSpPr>
          <p:nvPr>
            <p:ph idx="1"/>
          </p:nvPr>
        </p:nvSpPr>
        <p:spPr/>
        <p:txBody>
          <a:bodyPr>
            <a:normAutofit lnSpcReduction="10000"/>
          </a:bodyPr>
          <a:lstStyle/>
          <a:p>
            <a:r>
              <a:rPr lang="en-CA" sz="3200" dirty="0" smtClean="0"/>
              <a:t>Add  user log in interface when the program starts</a:t>
            </a:r>
          </a:p>
          <a:p>
            <a:r>
              <a:rPr lang="en-CA" sz="3200" dirty="0" smtClean="0"/>
              <a:t>Add different users roles like order entry, invoice issue, </a:t>
            </a:r>
            <a:r>
              <a:rPr lang="en-CA" sz="3200" dirty="0" smtClean="0"/>
              <a:t>etc.</a:t>
            </a:r>
            <a:endParaRPr lang="en-CA" sz="3200" dirty="0" smtClean="0"/>
          </a:p>
          <a:p>
            <a:r>
              <a:rPr lang="en-CA" sz="3200" dirty="0" smtClean="0"/>
              <a:t>Add  Sales orders management (create new order, update order, delete order</a:t>
            </a:r>
            <a:r>
              <a:rPr lang="en-CA" sz="3200" dirty="0" smtClean="0"/>
              <a:t>)</a:t>
            </a:r>
          </a:p>
          <a:p>
            <a:r>
              <a:rPr lang="en-CA" sz="3200" dirty="0" smtClean="0"/>
              <a:t>Add payment function</a:t>
            </a:r>
            <a:endParaRPr lang="en-CA" sz="3200" dirty="0" smtClean="0"/>
          </a:p>
          <a:p>
            <a:endParaRPr lang="en-US" dirty="0"/>
          </a:p>
        </p:txBody>
      </p:sp>
    </p:spTree>
    <p:extLst>
      <p:ext uri="{BB962C8B-B14F-4D97-AF65-F5344CB8AC3E}">
        <p14:creationId xmlns:p14="http://schemas.microsoft.com/office/powerpoint/2010/main" val="7319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80636"/>
            <a:ext cx="9905998" cy="1042857"/>
          </a:xfrm>
        </p:spPr>
        <p:txBody>
          <a:bodyPr/>
          <a:lstStyle/>
          <a:p>
            <a:r>
              <a:rPr lang="en-CA" dirty="0" smtClean="0"/>
              <a:t>Summary	</a:t>
            </a:r>
            <a:endParaRPr lang="en-US" dirty="0"/>
          </a:p>
        </p:txBody>
      </p:sp>
      <p:sp>
        <p:nvSpPr>
          <p:cNvPr id="3" name="Content Placeholder 2"/>
          <p:cNvSpPr>
            <a:spLocks noGrp="1"/>
          </p:cNvSpPr>
          <p:nvPr>
            <p:ph idx="1"/>
          </p:nvPr>
        </p:nvSpPr>
        <p:spPr>
          <a:xfrm>
            <a:off x="1141412" y="1519707"/>
            <a:ext cx="9905999" cy="4271494"/>
          </a:xfrm>
        </p:spPr>
        <p:txBody>
          <a:bodyPr>
            <a:normAutofit/>
          </a:bodyPr>
          <a:lstStyle/>
          <a:p>
            <a:pPr marL="0" indent="0">
              <a:buNone/>
            </a:pPr>
            <a:r>
              <a:rPr lang="en-CA" sz="3200" dirty="0" smtClean="0"/>
              <a:t>By using various techniques, we successfully implemented planned functions for our Sales order invoicing mini program</a:t>
            </a:r>
            <a:endParaRPr lang="en-US" sz="3200" dirty="0"/>
          </a:p>
        </p:txBody>
      </p:sp>
    </p:spTree>
    <p:extLst>
      <p:ext uri="{BB962C8B-B14F-4D97-AF65-F5344CB8AC3E}">
        <p14:creationId xmlns:p14="http://schemas.microsoft.com/office/powerpoint/2010/main" val="34164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4566D9-BA65-456F-9C63-B7A4DE9A8F22}"/>
              </a:ext>
            </a:extLst>
          </p:cNvPr>
          <p:cNvSpPr>
            <a:spLocks noGrp="1"/>
          </p:cNvSpPr>
          <p:nvPr>
            <p:ph type="title"/>
          </p:nvPr>
        </p:nvSpPr>
        <p:spPr>
          <a:xfrm>
            <a:off x="1708083" y="567003"/>
            <a:ext cx="9905998" cy="836795"/>
          </a:xfrm>
        </p:spPr>
        <p:txBody>
          <a:bodyPr/>
          <a:lstStyle/>
          <a:p>
            <a:r>
              <a:rPr lang="en-CA" dirty="0"/>
              <a:t>Background </a:t>
            </a:r>
            <a:endParaRPr lang="en-US" dirty="0"/>
          </a:p>
        </p:txBody>
      </p:sp>
      <p:sp>
        <p:nvSpPr>
          <p:cNvPr id="3" name="Content Placeholder 2">
            <a:extLst>
              <a:ext uri="{FF2B5EF4-FFF2-40B4-BE49-F238E27FC236}">
                <a16:creationId xmlns="" xmlns:a16="http://schemas.microsoft.com/office/drawing/2014/main" id="{D7F39DE1-9FA2-4896-AF78-6C35037BCC9B}"/>
              </a:ext>
            </a:extLst>
          </p:cNvPr>
          <p:cNvSpPr>
            <a:spLocks noGrp="1"/>
          </p:cNvSpPr>
          <p:nvPr>
            <p:ph idx="1"/>
          </p:nvPr>
        </p:nvSpPr>
        <p:spPr>
          <a:xfrm>
            <a:off x="1128535" y="1725770"/>
            <a:ext cx="9905999" cy="4335888"/>
          </a:xfrm>
        </p:spPr>
        <p:txBody>
          <a:bodyPr>
            <a:normAutofit/>
          </a:bodyPr>
          <a:lstStyle/>
          <a:p>
            <a:r>
              <a:rPr lang="en-CA" sz="3200" cap="small" dirty="0"/>
              <a:t>From existing sales orders stored in database, enable user to issue the invoices </a:t>
            </a:r>
            <a:r>
              <a:rPr lang="en-CA" sz="3200" cap="small" dirty="0" smtClean="0"/>
              <a:t>for </a:t>
            </a:r>
            <a:r>
              <a:rPr lang="en-CA" sz="3200" cap="small" dirty="0"/>
              <a:t>chosen sales orders. </a:t>
            </a:r>
          </a:p>
          <a:p>
            <a:pPr marL="0" indent="0">
              <a:buNone/>
            </a:pPr>
            <a:endParaRPr lang="en-CA" sz="3200" cap="small" dirty="0"/>
          </a:p>
          <a:p>
            <a:r>
              <a:rPr lang="en-CA" sz="3200" cap="small" dirty="0"/>
              <a:t>Once </a:t>
            </a:r>
            <a:r>
              <a:rPr lang="en-CA" sz="3200" cap="small" dirty="0" smtClean="0"/>
              <a:t>invoice </a:t>
            </a:r>
            <a:r>
              <a:rPr lang="en-CA" sz="3200" cap="small" dirty="0"/>
              <a:t>is issued, it will be stored into database, and corresponding order status will be changed to </a:t>
            </a:r>
            <a:r>
              <a:rPr lang="en-CA" sz="3200" cap="small" dirty="0" smtClean="0"/>
              <a:t>complete.</a:t>
            </a:r>
            <a:endParaRPr lang="en-US" sz="3200" cap="small" dirty="0"/>
          </a:p>
        </p:txBody>
      </p:sp>
    </p:spTree>
    <p:extLst>
      <p:ext uri="{BB962C8B-B14F-4D97-AF65-F5344CB8AC3E}">
        <p14:creationId xmlns:p14="http://schemas.microsoft.com/office/powerpoint/2010/main" val="14486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883FD-8F38-4A43-A948-7FC985708A6E}"/>
              </a:ext>
            </a:extLst>
          </p:cNvPr>
          <p:cNvSpPr>
            <a:spLocks noGrp="1"/>
          </p:cNvSpPr>
          <p:nvPr>
            <p:ph type="title"/>
          </p:nvPr>
        </p:nvSpPr>
        <p:spPr>
          <a:xfrm>
            <a:off x="1785356" y="646444"/>
            <a:ext cx="9905998" cy="602807"/>
          </a:xfrm>
        </p:spPr>
        <p:txBody>
          <a:bodyPr>
            <a:normAutofit/>
          </a:bodyPr>
          <a:lstStyle/>
          <a:p>
            <a:r>
              <a:rPr lang="en-CA" sz="3000" dirty="0" smtClean="0"/>
              <a:t>Solution overview</a:t>
            </a:r>
            <a:endParaRPr lang="en-US" sz="3000" dirty="0"/>
          </a:p>
        </p:txBody>
      </p:sp>
      <p:sp>
        <p:nvSpPr>
          <p:cNvPr id="3" name="Content Placeholder 2">
            <a:extLst>
              <a:ext uri="{FF2B5EF4-FFF2-40B4-BE49-F238E27FC236}">
                <a16:creationId xmlns="" xmlns:a16="http://schemas.microsoft.com/office/drawing/2014/main" id="{6EEB40B0-4DE4-4DCD-ABD4-53C3DB202E52}"/>
              </a:ext>
            </a:extLst>
          </p:cNvPr>
          <p:cNvSpPr>
            <a:spLocks noGrp="1"/>
          </p:cNvSpPr>
          <p:nvPr>
            <p:ph idx="1"/>
          </p:nvPr>
        </p:nvSpPr>
        <p:spPr>
          <a:xfrm>
            <a:off x="1162364" y="1545464"/>
            <a:ext cx="9905999" cy="4786649"/>
          </a:xfrm>
        </p:spPr>
        <p:txBody>
          <a:bodyPr>
            <a:noAutofit/>
          </a:bodyPr>
          <a:lstStyle/>
          <a:p>
            <a:pPr marL="0" indent="0">
              <a:buNone/>
            </a:pPr>
            <a:r>
              <a:rPr lang="en-CA" sz="2800" dirty="0" smtClean="0"/>
              <a:t>Functions to be implemented into program</a:t>
            </a:r>
            <a:endParaRPr lang="en-CA" sz="2800" dirty="0" smtClean="0"/>
          </a:p>
          <a:p>
            <a:r>
              <a:rPr lang="en-CA" sz="2800" dirty="0" smtClean="0"/>
              <a:t>Query </a:t>
            </a:r>
            <a:r>
              <a:rPr lang="en-CA" sz="2800" dirty="0" smtClean="0"/>
              <a:t>Sales </a:t>
            </a:r>
            <a:r>
              <a:rPr lang="en-CA" sz="2800" dirty="0"/>
              <a:t>orders 	</a:t>
            </a:r>
            <a:endParaRPr lang="en-CA" sz="2800" dirty="0" smtClean="0"/>
          </a:p>
          <a:p>
            <a:r>
              <a:rPr lang="en-CA" sz="2800" dirty="0" smtClean="0"/>
              <a:t>Query Invoices</a:t>
            </a:r>
          </a:p>
          <a:p>
            <a:r>
              <a:rPr lang="en-CA" sz="2800" dirty="0" smtClean="0"/>
              <a:t>Issue invoices</a:t>
            </a:r>
          </a:p>
          <a:p>
            <a:r>
              <a:rPr lang="en-CA" sz="2800" dirty="0" smtClean="0"/>
              <a:t>export invoice to </a:t>
            </a:r>
            <a:r>
              <a:rPr lang="en-CA" sz="2800" dirty="0"/>
              <a:t>csv.</a:t>
            </a:r>
          </a:p>
          <a:p>
            <a:r>
              <a:rPr lang="en-CA" sz="2800" dirty="0" smtClean="0"/>
              <a:t>export invoice to </a:t>
            </a:r>
            <a:r>
              <a:rPr lang="en-CA" sz="2800" dirty="0"/>
              <a:t>PDF.</a:t>
            </a:r>
          </a:p>
          <a:p>
            <a:r>
              <a:rPr lang="en-CA" sz="2800" dirty="0"/>
              <a:t>Export invoice and email as attachment</a:t>
            </a:r>
            <a:endParaRPr lang="en-US" sz="2800" dirty="0"/>
          </a:p>
          <a:p>
            <a:pPr marL="0" indent="0">
              <a:buNone/>
            </a:pPr>
            <a:r>
              <a:rPr lang="en-CA" sz="2800" dirty="0"/>
              <a:t>	</a:t>
            </a:r>
            <a:endParaRPr lang="en-CA" sz="2800" dirty="0" smtClean="0"/>
          </a:p>
          <a:p>
            <a:endParaRPr lang="en-CA" sz="2800" dirty="0"/>
          </a:p>
        </p:txBody>
      </p:sp>
    </p:spTree>
    <p:extLst>
      <p:ext uri="{BB962C8B-B14F-4D97-AF65-F5344CB8AC3E}">
        <p14:creationId xmlns:p14="http://schemas.microsoft.com/office/powerpoint/2010/main" val="683339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30" y="206395"/>
            <a:ext cx="9905998" cy="579218"/>
          </a:xfrm>
        </p:spPr>
        <p:txBody>
          <a:bodyPr>
            <a:noAutofit/>
          </a:bodyPr>
          <a:lstStyle/>
          <a:p>
            <a:r>
              <a:rPr lang="en-CA" sz="2800" dirty="0" smtClean="0"/>
              <a:t>Invoice query</a:t>
            </a:r>
            <a:endParaRPr lang="en-US" sz="2800" dirty="0"/>
          </a:p>
        </p:txBody>
      </p:sp>
      <p:pic>
        <p:nvPicPr>
          <p:cNvPr id="4" name="Content Placeholder 3"/>
          <p:cNvPicPr>
            <a:picLocks noGrp="1" noChangeAspect="1"/>
          </p:cNvPicPr>
          <p:nvPr>
            <p:ph idx="1"/>
          </p:nvPr>
        </p:nvPicPr>
        <p:blipFill>
          <a:blip r:embed="rId2"/>
          <a:stretch>
            <a:fillRect/>
          </a:stretch>
        </p:blipFill>
        <p:spPr>
          <a:xfrm>
            <a:off x="2665927" y="639222"/>
            <a:ext cx="8566059" cy="6218777"/>
          </a:xfrm>
          <a:prstGeom prst="rect">
            <a:avLst/>
          </a:prstGeom>
        </p:spPr>
      </p:pic>
    </p:spTree>
    <p:extLst>
      <p:ext uri="{BB962C8B-B14F-4D97-AF65-F5344CB8AC3E}">
        <p14:creationId xmlns:p14="http://schemas.microsoft.com/office/powerpoint/2010/main" val="3787252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932" y="219273"/>
            <a:ext cx="9905998" cy="489065"/>
          </a:xfrm>
        </p:spPr>
        <p:txBody>
          <a:bodyPr>
            <a:normAutofit fontScale="90000"/>
          </a:bodyPr>
          <a:lstStyle/>
          <a:p>
            <a:r>
              <a:rPr lang="en-CA" dirty="0" smtClean="0"/>
              <a:t>          Issue </a:t>
            </a:r>
            <a:r>
              <a:rPr lang="en-CA" dirty="0" smtClean="0"/>
              <a:t>invoices</a:t>
            </a:r>
            <a:endParaRPr lang="en-US" dirty="0"/>
          </a:p>
        </p:txBody>
      </p:sp>
      <p:pic>
        <p:nvPicPr>
          <p:cNvPr id="4" name="Content Placeholder 3"/>
          <p:cNvPicPr>
            <a:picLocks noGrp="1" noChangeAspect="1"/>
          </p:cNvPicPr>
          <p:nvPr>
            <p:ph idx="1"/>
          </p:nvPr>
        </p:nvPicPr>
        <p:blipFill>
          <a:blip r:embed="rId2"/>
          <a:stretch>
            <a:fillRect/>
          </a:stretch>
        </p:blipFill>
        <p:spPr>
          <a:xfrm>
            <a:off x="1867438" y="713934"/>
            <a:ext cx="8203842" cy="6138540"/>
          </a:xfrm>
          <a:prstGeom prst="rect">
            <a:avLst/>
          </a:prstGeom>
        </p:spPr>
      </p:pic>
    </p:spTree>
    <p:extLst>
      <p:ext uri="{BB962C8B-B14F-4D97-AF65-F5344CB8AC3E}">
        <p14:creationId xmlns:p14="http://schemas.microsoft.com/office/powerpoint/2010/main" val="559391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3913" y="206394"/>
            <a:ext cx="9905998" cy="424671"/>
          </a:xfrm>
        </p:spPr>
        <p:txBody>
          <a:bodyPr>
            <a:normAutofit fontScale="90000"/>
          </a:bodyPr>
          <a:lstStyle/>
          <a:p>
            <a:r>
              <a:rPr lang="en-CA" dirty="0" smtClean="0"/>
              <a:t>Sales orders query</a:t>
            </a:r>
            <a:endParaRPr lang="en-US" dirty="0"/>
          </a:p>
        </p:txBody>
      </p:sp>
      <p:pic>
        <p:nvPicPr>
          <p:cNvPr id="4" name="Content Placeholder 3"/>
          <p:cNvPicPr>
            <a:picLocks noGrp="1" noChangeAspect="1"/>
          </p:cNvPicPr>
          <p:nvPr>
            <p:ph idx="1"/>
          </p:nvPr>
        </p:nvPicPr>
        <p:blipFill>
          <a:blip r:embed="rId2"/>
          <a:stretch>
            <a:fillRect/>
          </a:stretch>
        </p:blipFill>
        <p:spPr>
          <a:xfrm>
            <a:off x="2240924" y="772722"/>
            <a:ext cx="8998692" cy="6085278"/>
          </a:xfrm>
          <a:prstGeom prst="rect">
            <a:avLst/>
          </a:prstGeom>
        </p:spPr>
      </p:pic>
    </p:spTree>
    <p:extLst>
      <p:ext uri="{BB962C8B-B14F-4D97-AF65-F5344CB8AC3E}">
        <p14:creationId xmlns:p14="http://schemas.microsoft.com/office/powerpoint/2010/main" val="1203946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D77468-6A6B-4A41-B89D-C0C4A6780697}"/>
              </a:ext>
            </a:extLst>
          </p:cNvPr>
          <p:cNvSpPr>
            <a:spLocks noGrp="1"/>
          </p:cNvSpPr>
          <p:nvPr>
            <p:ph type="title"/>
          </p:nvPr>
        </p:nvSpPr>
        <p:spPr>
          <a:xfrm>
            <a:off x="1862630" y="618518"/>
            <a:ext cx="9905998" cy="617854"/>
          </a:xfrm>
        </p:spPr>
        <p:txBody>
          <a:bodyPr>
            <a:normAutofit fontScale="90000"/>
          </a:bodyPr>
          <a:lstStyle/>
          <a:p>
            <a:r>
              <a:rPr lang="en-CA" dirty="0"/>
              <a:t>Challenges and solution</a:t>
            </a:r>
            <a:endParaRPr lang="en-US" dirty="0"/>
          </a:p>
        </p:txBody>
      </p:sp>
      <p:sp>
        <p:nvSpPr>
          <p:cNvPr id="3" name="Content Placeholder 2">
            <a:extLst>
              <a:ext uri="{FF2B5EF4-FFF2-40B4-BE49-F238E27FC236}">
                <a16:creationId xmlns="" xmlns:a16="http://schemas.microsoft.com/office/drawing/2014/main" id="{10C3F8C4-C4A1-45F3-B5FC-662BC0742968}"/>
              </a:ext>
            </a:extLst>
          </p:cNvPr>
          <p:cNvSpPr>
            <a:spLocks noGrp="1"/>
          </p:cNvSpPr>
          <p:nvPr>
            <p:ph idx="1"/>
          </p:nvPr>
        </p:nvSpPr>
        <p:spPr>
          <a:xfrm>
            <a:off x="1141413" y="1457739"/>
            <a:ext cx="9599568" cy="4775636"/>
          </a:xfrm>
        </p:spPr>
        <p:txBody>
          <a:bodyPr>
            <a:normAutofit fontScale="92500" lnSpcReduction="20000"/>
          </a:bodyPr>
          <a:lstStyle/>
          <a:p>
            <a:r>
              <a:rPr lang="en-CA" sz="3200" dirty="0"/>
              <a:t>Database </a:t>
            </a:r>
            <a:r>
              <a:rPr lang="en-CA" sz="3200" dirty="0" smtClean="0"/>
              <a:t>design and </a:t>
            </a:r>
            <a:r>
              <a:rPr lang="en-CA" sz="3200" dirty="0" smtClean="0"/>
              <a:t>data  integrity (proper foreign key, constraint, and im</a:t>
            </a:r>
            <a:r>
              <a:rPr lang="en-CA" sz="3200" dirty="0" smtClean="0"/>
              <a:t>plement triggers)</a:t>
            </a:r>
          </a:p>
          <a:p>
            <a:r>
              <a:rPr lang="en-CA" sz="3200" dirty="0" smtClean="0"/>
              <a:t>Mapping </a:t>
            </a:r>
            <a:r>
              <a:rPr lang="en-CA" sz="3200" dirty="0"/>
              <a:t>the </a:t>
            </a:r>
            <a:r>
              <a:rPr lang="en-CA" sz="3200" dirty="0" smtClean="0"/>
              <a:t>database tables to java entity classes (</a:t>
            </a:r>
            <a:r>
              <a:rPr lang="en-CA" sz="3200" dirty="0" smtClean="0"/>
              <a:t>composition/ aggregation)</a:t>
            </a:r>
            <a:endParaRPr lang="en-CA" sz="3200" dirty="0" smtClean="0"/>
          </a:p>
          <a:p>
            <a:r>
              <a:rPr lang="en-CA" sz="3200" dirty="0" smtClean="0"/>
              <a:t>Write </a:t>
            </a:r>
            <a:r>
              <a:rPr lang="en-CA" sz="3200" dirty="0"/>
              <a:t>the DAO </a:t>
            </a:r>
            <a:r>
              <a:rPr lang="en-CA" sz="3200" dirty="0" smtClean="0"/>
              <a:t>(database class)according </a:t>
            </a:r>
            <a:r>
              <a:rPr lang="en-CA" sz="3200" dirty="0"/>
              <a:t>to program </a:t>
            </a:r>
            <a:r>
              <a:rPr lang="en-CA" sz="3200" dirty="0" smtClean="0"/>
              <a:t>requirements for the various data queries (overload method, </a:t>
            </a:r>
            <a:r>
              <a:rPr lang="en-US" sz="3200" dirty="0" err="1" smtClean="0"/>
              <a:t>StringBulider</a:t>
            </a:r>
            <a:r>
              <a:rPr lang="en-US" sz="3200" dirty="0" smtClean="0"/>
              <a:t> to write queries)</a:t>
            </a:r>
            <a:r>
              <a:rPr lang="en-CA" sz="3200" dirty="0" smtClean="0"/>
              <a:t> </a:t>
            </a:r>
            <a:endParaRPr lang="en-CA" sz="3200" dirty="0"/>
          </a:p>
          <a:p>
            <a:r>
              <a:rPr lang="en-CA" sz="3200" dirty="0" smtClean="0"/>
              <a:t>Manipulate data (work with Collections)</a:t>
            </a:r>
            <a:endParaRPr lang="en-CA" sz="3200" dirty="0"/>
          </a:p>
          <a:p>
            <a:r>
              <a:rPr lang="en-CA" sz="3200" dirty="0"/>
              <a:t>Find out how to export invoice as PDF </a:t>
            </a:r>
            <a:r>
              <a:rPr lang="en-CA" sz="3200" dirty="0" smtClean="0"/>
              <a:t>(library)</a:t>
            </a:r>
            <a:endParaRPr lang="en-CA" sz="3200" dirty="0"/>
          </a:p>
          <a:p>
            <a:r>
              <a:rPr lang="en-CA" sz="3200" dirty="0"/>
              <a:t>Find out how to send emails via </a:t>
            </a:r>
            <a:r>
              <a:rPr lang="en-CA" sz="3200" dirty="0" smtClean="0"/>
              <a:t>java (library)</a:t>
            </a:r>
            <a:endParaRPr lang="en-CA" sz="3200" dirty="0"/>
          </a:p>
          <a:p>
            <a:endParaRPr lang="en-US" dirty="0"/>
          </a:p>
        </p:txBody>
      </p:sp>
    </p:spTree>
    <p:extLst>
      <p:ext uri="{BB962C8B-B14F-4D97-AF65-F5344CB8AC3E}">
        <p14:creationId xmlns:p14="http://schemas.microsoft.com/office/powerpoint/2010/main" val="2346659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81BB55-9E89-4B6A-94D3-1232487804B6}"/>
              </a:ext>
            </a:extLst>
          </p:cNvPr>
          <p:cNvSpPr>
            <a:spLocks noGrp="1"/>
          </p:cNvSpPr>
          <p:nvPr>
            <p:ph type="title"/>
          </p:nvPr>
        </p:nvSpPr>
        <p:spPr>
          <a:xfrm>
            <a:off x="1550923" y="211604"/>
            <a:ext cx="9905998" cy="446209"/>
          </a:xfrm>
        </p:spPr>
        <p:txBody>
          <a:bodyPr>
            <a:normAutofit fontScale="90000"/>
          </a:bodyPr>
          <a:lstStyle/>
          <a:p>
            <a:r>
              <a:rPr lang="en-CA" dirty="0"/>
              <a:t>Database design – 5 tables</a:t>
            </a:r>
            <a:endParaRPr lang="en-US" dirty="0"/>
          </a:p>
        </p:txBody>
      </p:sp>
      <p:pic>
        <p:nvPicPr>
          <p:cNvPr id="4" name="Content Placeholder 3">
            <a:extLst>
              <a:ext uri="{FF2B5EF4-FFF2-40B4-BE49-F238E27FC236}">
                <a16:creationId xmlns="" xmlns:a16="http://schemas.microsoft.com/office/drawing/2014/main" id="{C5C4D410-7926-41D4-B0DB-1051EB67B5F0}"/>
              </a:ext>
            </a:extLst>
          </p:cNvPr>
          <p:cNvPicPr>
            <a:picLocks noGrp="1"/>
          </p:cNvPicPr>
          <p:nvPr>
            <p:ph idx="1"/>
          </p:nvPr>
        </p:nvPicPr>
        <p:blipFill>
          <a:blip r:embed="rId2"/>
          <a:stretch>
            <a:fillRect/>
          </a:stretch>
        </p:blipFill>
        <p:spPr>
          <a:xfrm>
            <a:off x="1648495" y="811369"/>
            <a:ext cx="8770513" cy="5911403"/>
          </a:xfrm>
          <a:prstGeom prst="rect">
            <a:avLst/>
          </a:prstGeom>
        </p:spPr>
      </p:pic>
    </p:spTree>
    <p:extLst>
      <p:ext uri="{BB962C8B-B14F-4D97-AF65-F5344CB8AC3E}">
        <p14:creationId xmlns:p14="http://schemas.microsoft.com/office/powerpoint/2010/main" val="631900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40D4D-2028-45C8-AA07-F252EC568B6C}"/>
              </a:ext>
            </a:extLst>
          </p:cNvPr>
          <p:cNvSpPr>
            <a:spLocks noGrp="1"/>
          </p:cNvSpPr>
          <p:nvPr>
            <p:ph type="title"/>
          </p:nvPr>
        </p:nvSpPr>
        <p:spPr>
          <a:xfrm>
            <a:off x="1643174" y="0"/>
            <a:ext cx="9905998" cy="1082052"/>
          </a:xfrm>
        </p:spPr>
        <p:txBody>
          <a:bodyPr>
            <a:noAutofit/>
          </a:bodyPr>
          <a:lstStyle/>
          <a:p>
            <a:r>
              <a:rPr lang="en-CA" sz="2400" dirty="0"/>
              <a:t>Every </a:t>
            </a:r>
            <a:r>
              <a:rPr lang="en-CA" sz="2400" dirty="0" smtClean="0"/>
              <a:t>table in database is </a:t>
            </a:r>
            <a:r>
              <a:rPr lang="en-CA" sz="2400" dirty="0"/>
              <a:t>turned into one </a:t>
            </a:r>
            <a:r>
              <a:rPr lang="en-CA" sz="2400" dirty="0" smtClean="0"/>
              <a:t>java entity </a:t>
            </a:r>
            <a:r>
              <a:rPr lang="en-CA" sz="2400" dirty="0"/>
              <a:t>class with their own attributes/ fields plus some composition/aggregation from other classes.</a:t>
            </a:r>
            <a:endParaRPr lang="en-CA" sz="2400" dirty="0"/>
          </a:p>
        </p:txBody>
      </p:sp>
      <p:sp>
        <p:nvSpPr>
          <p:cNvPr id="3" name="Content Placeholder 2">
            <a:extLst>
              <a:ext uri="{FF2B5EF4-FFF2-40B4-BE49-F238E27FC236}">
                <a16:creationId xmlns="" xmlns:a16="http://schemas.microsoft.com/office/drawing/2014/main" id="{349CD102-488D-4A23-A96A-EF029E6D661E}"/>
              </a:ext>
            </a:extLst>
          </p:cNvPr>
          <p:cNvSpPr>
            <a:spLocks noGrp="1"/>
          </p:cNvSpPr>
          <p:nvPr>
            <p:ph sz="half" idx="1"/>
          </p:nvPr>
        </p:nvSpPr>
        <p:spPr>
          <a:xfrm>
            <a:off x="296215" y="1283409"/>
            <a:ext cx="5927501" cy="5426484"/>
          </a:xfrm>
        </p:spPr>
        <p:txBody>
          <a:bodyPr>
            <a:normAutofit/>
          </a:bodyPr>
          <a:lstStyle/>
          <a:p>
            <a:r>
              <a:rPr lang="en-US" sz="2400" dirty="0"/>
              <a:t>Public class Invoice {</a:t>
            </a:r>
          </a:p>
          <a:p>
            <a:r>
              <a:rPr lang="en-US" sz="2400" dirty="0" smtClean="0"/>
              <a:t>Private   </a:t>
            </a:r>
            <a:r>
              <a:rPr lang="en-US" sz="2400" dirty="0" err="1"/>
              <a:t>int</a:t>
            </a:r>
            <a:r>
              <a:rPr lang="en-US" sz="2400" dirty="0"/>
              <a:t> id;</a:t>
            </a:r>
          </a:p>
          <a:p>
            <a:r>
              <a:rPr lang="en-US" sz="2400" dirty="0" smtClean="0"/>
              <a:t>private  </a:t>
            </a:r>
            <a:r>
              <a:rPr lang="en-US" sz="2400" dirty="0" err="1" smtClean="0"/>
              <a:t>java.sql.Date</a:t>
            </a:r>
            <a:r>
              <a:rPr lang="en-US" sz="2400" dirty="0" smtClean="0"/>
              <a:t> </a:t>
            </a:r>
            <a:r>
              <a:rPr lang="en-US" sz="2400" dirty="0"/>
              <a:t>timestamp;</a:t>
            </a:r>
          </a:p>
          <a:p>
            <a:r>
              <a:rPr lang="en-US" sz="2400" dirty="0" smtClean="0"/>
              <a:t>private  </a:t>
            </a:r>
            <a:r>
              <a:rPr lang="en-US" sz="2400" dirty="0" err="1" smtClean="0"/>
              <a:t>BigDecimal</a:t>
            </a:r>
            <a:r>
              <a:rPr lang="en-US" sz="2400" dirty="0" smtClean="0"/>
              <a:t>    </a:t>
            </a:r>
            <a:r>
              <a:rPr lang="en-US" sz="2400" dirty="0" err="1" smtClean="0"/>
              <a:t>AmountBeforeTax</a:t>
            </a:r>
            <a:r>
              <a:rPr lang="en-US" sz="2400" dirty="0"/>
              <a:t>;</a:t>
            </a:r>
          </a:p>
          <a:p>
            <a:r>
              <a:rPr lang="en-US" sz="2400" dirty="0" smtClean="0"/>
              <a:t>private </a:t>
            </a:r>
            <a:r>
              <a:rPr lang="en-US" sz="2400" dirty="0" err="1"/>
              <a:t>BigDecimal</a:t>
            </a:r>
            <a:r>
              <a:rPr lang="en-US" sz="2400" dirty="0"/>
              <a:t> </a:t>
            </a:r>
            <a:r>
              <a:rPr lang="en-US" sz="2400" dirty="0" err="1"/>
              <a:t>amountTax</a:t>
            </a:r>
            <a:r>
              <a:rPr lang="en-US" sz="2400" dirty="0"/>
              <a:t>;</a:t>
            </a:r>
          </a:p>
          <a:p>
            <a:r>
              <a:rPr lang="en-US" sz="2400" dirty="0" smtClean="0"/>
              <a:t>private </a:t>
            </a:r>
            <a:r>
              <a:rPr lang="en-US" sz="2400" dirty="0" err="1"/>
              <a:t>BigDecimal</a:t>
            </a:r>
            <a:r>
              <a:rPr lang="en-US" sz="2400" dirty="0"/>
              <a:t> </a:t>
            </a:r>
            <a:r>
              <a:rPr lang="en-US" sz="2400" dirty="0" err="1"/>
              <a:t>totalAmount</a:t>
            </a:r>
            <a:r>
              <a:rPr lang="en-US" sz="2400" dirty="0"/>
              <a:t>;</a:t>
            </a:r>
          </a:p>
          <a:p>
            <a:r>
              <a:rPr lang="en-US" sz="2400" dirty="0" smtClean="0"/>
              <a:t>private </a:t>
            </a:r>
            <a:r>
              <a:rPr lang="en-US" sz="2400" dirty="0" err="1"/>
              <a:t>BigDecimal</a:t>
            </a:r>
            <a:r>
              <a:rPr lang="en-US" sz="2400" dirty="0"/>
              <a:t> payment;</a:t>
            </a:r>
          </a:p>
          <a:p>
            <a:r>
              <a:rPr lang="en-US" sz="2400" dirty="0"/>
              <a:t>    </a:t>
            </a:r>
            <a:r>
              <a:rPr lang="en-US" sz="2400" dirty="0" smtClean="0"/>
              <a:t>    private </a:t>
            </a:r>
            <a:r>
              <a:rPr lang="en-US" sz="2400" dirty="0"/>
              <a:t>List &lt;</a:t>
            </a:r>
            <a:r>
              <a:rPr lang="en-US" sz="2400" dirty="0" err="1"/>
              <a:t>SalesOrder</a:t>
            </a:r>
            <a:r>
              <a:rPr lang="en-US" sz="2400" dirty="0"/>
              <a:t>&gt; </a:t>
            </a:r>
            <a:r>
              <a:rPr lang="en-US" sz="2400" dirty="0" smtClean="0"/>
              <a:t>     </a:t>
            </a:r>
            <a:r>
              <a:rPr lang="en-US" sz="2400" dirty="0" err="1" smtClean="0"/>
              <a:t>salesOrder</a:t>
            </a:r>
            <a:r>
              <a:rPr lang="en-US" sz="2400" dirty="0"/>
              <a:t>;</a:t>
            </a:r>
          </a:p>
          <a:p>
            <a:r>
              <a:rPr lang="en-US" sz="2400" dirty="0"/>
              <a:t>    private Customer </a:t>
            </a:r>
            <a:r>
              <a:rPr lang="en-US" sz="2400" dirty="0" err="1"/>
              <a:t>customer</a:t>
            </a:r>
            <a:r>
              <a:rPr lang="en-US" sz="2400" dirty="0"/>
              <a:t>;</a:t>
            </a:r>
          </a:p>
          <a:p>
            <a:pPr marL="0" indent="0">
              <a:buNone/>
            </a:pPr>
            <a:endParaRPr lang="en-US" dirty="0"/>
          </a:p>
          <a:p>
            <a:endParaRPr lang="en-US" dirty="0"/>
          </a:p>
        </p:txBody>
      </p:sp>
      <p:sp>
        <p:nvSpPr>
          <p:cNvPr id="4" name="Content Placeholder 3">
            <a:extLst>
              <a:ext uri="{FF2B5EF4-FFF2-40B4-BE49-F238E27FC236}">
                <a16:creationId xmlns="" xmlns:a16="http://schemas.microsoft.com/office/drawing/2014/main" id="{EA0CEB68-44E9-49CF-8392-5FE9D334844C}"/>
              </a:ext>
            </a:extLst>
          </p:cNvPr>
          <p:cNvSpPr>
            <a:spLocks noGrp="1"/>
          </p:cNvSpPr>
          <p:nvPr>
            <p:ph sz="half" idx="2"/>
          </p:nvPr>
        </p:nvSpPr>
        <p:spPr>
          <a:xfrm>
            <a:off x="6223716" y="990927"/>
            <a:ext cx="5595730" cy="5718966"/>
          </a:xfrm>
        </p:spPr>
        <p:txBody>
          <a:bodyPr>
            <a:noAutofit/>
          </a:bodyPr>
          <a:lstStyle/>
          <a:p>
            <a:r>
              <a:rPr lang="en-US" sz="2200" dirty="0"/>
              <a:t>public class </a:t>
            </a:r>
            <a:r>
              <a:rPr lang="en-US" sz="2200" dirty="0" err="1"/>
              <a:t>SalesOrder</a:t>
            </a:r>
            <a:r>
              <a:rPr lang="en-US" sz="2200" dirty="0"/>
              <a:t> {</a:t>
            </a:r>
          </a:p>
          <a:p>
            <a:r>
              <a:rPr lang="en-US" sz="2200" dirty="0"/>
              <a:t>    private </a:t>
            </a:r>
            <a:r>
              <a:rPr lang="en-US" sz="2200" dirty="0" err="1"/>
              <a:t>int</a:t>
            </a:r>
            <a:r>
              <a:rPr lang="en-US" sz="2200" dirty="0"/>
              <a:t> id;</a:t>
            </a:r>
          </a:p>
          <a:p>
            <a:r>
              <a:rPr lang="en-US" sz="2200" dirty="0"/>
              <a:t>    private </a:t>
            </a:r>
            <a:r>
              <a:rPr lang="en-US" sz="2200" dirty="0" err="1"/>
              <a:t>int</a:t>
            </a:r>
            <a:r>
              <a:rPr lang="en-US" sz="2200" dirty="0"/>
              <a:t> </a:t>
            </a:r>
            <a:r>
              <a:rPr lang="en-US" sz="2200" dirty="0" err="1"/>
              <a:t>customerId</a:t>
            </a:r>
            <a:r>
              <a:rPr lang="en-US" sz="2200" dirty="0"/>
              <a:t>;</a:t>
            </a:r>
          </a:p>
          <a:p>
            <a:r>
              <a:rPr lang="en-US" sz="2200" dirty="0"/>
              <a:t>    private </a:t>
            </a:r>
            <a:r>
              <a:rPr lang="en-US" sz="2200" dirty="0" err="1"/>
              <a:t>java.sql.Date</a:t>
            </a:r>
            <a:r>
              <a:rPr lang="en-US" sz="2200" dirty="0"/>
              <a:t> timestamp;</a:t>
            </a:r>
          </a:p>
          <a:p>
            <a:r>
              <a:rPr lang="en-US" sz="2200" dirty="0"/>
              <a:t>    private </a:t>
            </a:r>
            <a:r>
              <a:rPr lang="en-US" sz="2200" dirty="0" err="1"/>
              <a:t>BigDecimal</a:t>
            </a:r>
            <a:r>
              <a:rPr lang="en-US" sz="2200" dirty="0"/>
              <a:t> </a:t>
            </a:r>
            <a:r>
              <a:rPr lang="en-US" sz="2200" dirty="0" err="1"/>
              <a:t>amountBeforeTax</a:t>
            </a:r>
            <a:r>
              <a:rPr lang="en-US" sz="2200" dirty="0"/>
              <a:t>;</a:t>
            </a:r>
          </a:p>
          <a:p>
            <a:r>
              <a:rPr lang="en-US" sz="2200" dirty="0"/>
              <a:t>    private </a:t>
            </a:r>
            <a:r>
              <a:rPr lang="en-US" sz="2200" dirty="0" err="1"/>
              <a:t>BigDecimal</a:t>
            </a:r>
            <a:r>
              <a:rPr lang="en-US" sz="2200" dirty="0"/>
              <a:t> </a:t>
            </a:r>
            <a:r>
              <a:rPr lang="en-US" sz="2200" dirty="0" err="1"/>
              <a:t>amountTax</a:t>
            </a:r>
            <a:r>
              <a:rPr lang="en-US" sz="2200" dirty="0"/>
              <a:t>;</a:t>
            </a:r>
          </a:p>
          <a:p>
            <a:r>
              <a:rPr lang="en-US" sz="2200" dirty="0"/>
              <a:t>    private </a:t>
            </a:r>
            <a:r>
              <a:rPr lang="en-US" sz="2200" dirty="0" err="1"/>
              <a:t>BigDecimal</a:t>
            </a:r>
            <a:r>
              <a:rPr lang="en-US" sz="2200" dirty="0"/>
              <a:t> </a:t>
            </a:r>
            <a:r>
              <a:rPr lang="en-US" sz="2200" dirty="0" err="1"/>
              <a:t>totalAmount</a:t>
            </a:r>
            <a:r>
              <a:rPr lang="en-US" sz="2200" dirty="0"/>
              <a:t>;</a:t>
            </a:r>
          </a:p>
          <a:p>
            <a:r>
              <a:rPr lang="en-US" sz="2200" dirty="0"/>
              <a:t>    private </a:t>
            </a:r>
            <a:r>
              <a:rPr lang="en-US" sz="2200" dirty="0" err="1"/>
              <a:t>OrderStatus</a:t>
            </a:r>
            <a:r>
              <a:rPr lang="en-US" sz="2200" dirty="0"/>
              <a:t> status;</a:t>
            </a:r>
          </a:p>
          <a:p>
            <a:r>
              <a:rPr lang="en-US" sz="2200" dirty="0"/>
              <a:t>    private List&lt;</a:t>
            </a:r>
            <a:r>
              <a:rPr lang="en-US" sz="2200" dirty="0" err="1"/>
              <a:t>OrderItem</a:t>
            </a:r>
            <a:r>
              <a:rPr lang="en-US" sz="2200" dirty="0"/>
              <a:t>&gt; items;</a:t>
            </a:r>
          </a:p>
          <a:p>
            <a:r>
              <a:rPr lang="en-US" sz="2200" dirty="0"/>
              <a:t>    private Invoice </a:t>
            </a:r>
            <a:r>
              <a:rPr lang="en-US" sz="2200" dirty="0" err="1"/>
              <a:t>invoice</a:t>
            </a:r>
            <a:r>
              <a:rPr lang="en-US" sz="2200" dirty="0"/>
              <a:t>;</a:t>
            </a:r>
          </a:p>
          <a:p>
            <a:r>
              <a:rPr lang="en-US" sz="2200" dirty="0"/>
              <a:t>    private Customer </a:t>
            </a:r>
            <a:r>
              <a:rPr lang="en-US" sz="2200" dirty="0" err="1"/>
              <a:t>customer</a:t>
            </a:r>
            <a:r>
              <a:rPr lang="en-US" sz="2400" dirty="0"/>
              <a:t>;</a:t>
            </a:r>
          </a:p>
        </p:txBody>
      </p:sp>
    </p:spTree>
    <p:extLst>
      <p:ext uri="{BB962C8B-B14F-4D97-AF65-F5344CB8AC3E}">
        <p14:creationId xmlns:p14="http://schemas.microsoft.com/office/powerpoint/2010/main" val="697259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447</TotalTime>
  <Words>672</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 3</vt:lpstr>
      <vt:lpstr>幼圆</vt:lpstr>
      <vt:lpstr>Wisp</vt:lpstr>
      <vt:lpstr>Sales Order and invoicing – desktop program</vt:lpstr>
      <vt:lpstr>Background </vt:lpstr>
      <vt:lpstr>Solution overview</vt:lpstr>
      <vt:lpstr>Invoice query</vt:lpstr>
      <vt:lpstr>          Issue invoices</vt:lpstr>
      <vt:lpstr>Sales orders query</vt:lpstr>
      <vt:lpstr>Challenges and solution</vt:lpstr>
      <vt:lpstr>Database design – 5 tables</vt:lpstr>
      <vt:lpstr>Every table in database is turned into one java entity class with their own attributes/ fields plus some composition/aggregation from other classes.</vt:lpstr>
      <vt:lpstr>DAO (DATABASE class)</vt:lpstr>
      <vt:lpstr>Working with Collections </vt:lpstr>
      <vt:lpstr>Export to PDF</vt:lpstr>
      <vt:lpstr>Email with attachment using gmail</vt:lpstr>
      <vt:lpstr>PowerPoint Presentation</vt:lpstr>
      <vt:lpstr>Future improvements </vt:lpstr>
      <vt:lpstr>Summary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Order and invoicing – desktop program</dc:title>
  <dc:creator>Zoe Zhang</dc:creator>
  <cp:lastModifiedBy>ITC</cp:lastModifiedBy>
  <cp:revision>28</cp:revision>
  <cp:lastPrinted>2018-03-07T21:57:00Z</cp:lastPrinted>
  <dcterms:created xsi:type="dcterms:W3CDTF">2018-03-06T20:10:01Z</dcterms:created>
  <dcterms:modified xsi:type="dcterms:W3CDTF">2018-03-08T01:13:05Z</dcterms:modified>
</cp:coreProperties>
</file>