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61F7-7B06-466B-8218-163C0D22C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Sales Order and invoicing – desktop program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3EFF1-44EA-48C0-900A-58A54AAED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Jian Zhao</a:t>
            </a:r>
          </a:p>
          <a:p>
            <a:r>
              <a:rPr lang="en-CA" dirty="0" err="1"/>
              <a:t>Dongfan</a:t>
            </a:r>
            <a:r>
              <a:rPr lang="en-CA" dirty="0"/>
              <a:t>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3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39EA-1BC8-4A65-9490-F4430E63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4800"/>
            <a:ext cx="9905998" cy="516835"/>
          </a:xfrm>
        </p:spPr>
        <p:txBody>
          <a:bodyPr>
            <a:normAutofit fontScale="90000"/>
          </a:bodyPr>
          <a:lstStyle/>
          <a:p>
            <a:r>
              <a:rPr lang="en-CA" dirty="0"/>
              <a:t>Working with Collections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A566-427E-4C54-BCE2-400D7FBD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715617"/>
            <a:ext cx="11502887" cy="5950226"/>
          </a:xfrm>
        </p:spPr>
        <p:txBody>
          <a:bodyPr>
            <a:normAutofit fontScale="77500" lnSpcReduction="20000"/>
          </a:bodyPr>
          <a:lstStyle/>
          <a:p>
            <a:r>
              <a:rPr lang="en-CA" sz="2900" dirty="0"/>
              <a:t>In our case, one invoice has one or several sales orders and one sales order can have multiple items. This often results to manipulate data collections.</a:t>
            </a:r>
          </a:p>
          <a:p>
            <a:r>
              <a:rPr lang="en-CA" sz="2900" dirty="0"/>
              <a:t>Have not really did exercise in the class but have to use collections in this small program. Sample code as below:</a:t>
            </a:r>
          </a:p>
          <a:p>
            <a:r>
              <a:rPr lang="en-CA" sz="2900" dirty="0"/>
              <a:t>List&lt;Invoice&gt; invoices = </a:t>
            </a:r>
            <a:r>
              <a:rPr lang="en-CA" sz="2900" dirty="0" err="1"/>
              <a:t>db.getInvoices</a:t>
            </a:r>
            <a:r>
              <a:rPr lang="en-CA" sz="2900" dirty="0"/>
              <a:t>(</a:t>
            </a:r>
            <a:r>
              <a:rPr lang="en-CA" sz="2900" dirty="0" err="1"/>
              <a:t>txtCustomerName.getText</a:t>
            </a:r>
            <a:r>
              <a:rPr lang="en-CA" sz="2900" dirty="0"/>
              <a:t>(), </a:t>
            </a:r>
            <a:r>
              <a:rPr lang="en-CA" sz="2900" dirty="0" err="1"/>
              <a:t>dateFrom</a:t>
            </a:r>
            <a:r>
              <a:rPr lang="en-CA" sz="2900" dirty="0"/>
              <a:t>, </a:t>
            </a:r>
            <a:r>
              <a:rPr lang="en-CA" sz="2900" dirty="0" err="1"/>
              <a:t>dateTo</a:t>
            </a:r>
            <a:r>
              <a:rPr lang="en-CA" sz="2900" dirty="0"/>
              <a:t>);</a:t>
            </a:r>
          </a:p>
          <a:p>
            <a:r>
              <a:rPr lang="en-CA" sz="2900" dirty="0"/>
              <a:t>            for (Invoice </a:t>
            </a:r>
            <a:r>
              <a:rPr lang="en-CA" sz="2900" dirty="0" err="1"/>
              <a:t>invoice</a:t>
            </a:r>
            <a:r>
              <a:rPr lang="en-CA" sz="2900" dirty="0"/>
              <a:t> : invoices) {</a:t>
            </a:r>
          </a:p>
          <a:p>
            <a:r>
              <a:rPr lang="en-CA" sz="2900" dirty="0"/>
              <a:t>                </a:t>
            </a:r>
            <a:r>
              <a:rPr lang="en-CA" sz="2900" dirty="0" err="1"/>
              <a:t>modelInvoices.addRow</a:t>
            </a:r>
            <a:r>
              <a:rPr lang="en-CA" sz="2900" dirty="0"/>
              <a:t>(new Object[]{</a:t>
            </a:r>
          </a:p>
          <a:p>
            <a:r>
              <a:rPr lang="en-CA" sz="2900" dirty="0"/>
              <a:t>                </a:t>
            </a:r>
            <a:r>
              <a:rPr lang="en-CA" sz="2900" dirty="0" err="1"/>
              <a:t>invoice.getId</a:t>
            </a:r>
            <a:r>
              <a:rPr lang="en-CA" sz="2900" dirty="0"/>
              <a:t>(),</a:t>
            </a:r>
          </a:p>
          <a:p>
            <a:r>
              <a:rPr lang="en-CA" sz="2900" dirty="0"/>
              <a:t>                </a:t>
            </a:r>
            <a:r>
              <a:rPr lang="en-CA" sz="2900" dirty="0" err="1"/>
              <a:t>invoice.getCustomer</a:t>
            </a:r>
            <a:r>
              <a:rPr lang="en-CA" sz="2900" dirty="0"/>
              <a:t>().</a:t>
            </a:r>
            <a:r>
              <a:rPr lang="en-CA" sz="2900" dirty="0" err="1"/>
              <a:t>getId</a:t>
            </a:r>
            <a:r>
              <a:rPr lang="en-CA" sz="2900" dirty="0"/>
              <a:t>(), </a:t>
            </a:r>
            <a:r>
              <a:rPr lang="en-CA" sz="2900" dirty="0" err="1"/>
              <a:t>invoice.getCustomer</a:t>
            </a:r>
            <a:r>
              <a:rPr lang="en-CA" sz="2900" dirty="0"/>
              <a:t>().</a:t>
            </a:r>
            <a:r>
              <a:rPr lang="en-CA" sz="2900" dirty="0" err="1"/>
              <a:t>getName</a:t>
            </a:r>
            <a:r>
              <a:rPr lang="en-CA" sz="2900" dirty="0"/>
              <a:t>(),    				       </a:t>
            </a:r>
            <a:r>
              <a:rPr lang="en-CA" sz="2900" dirty="0" err="1"/>
              <a:t>invoice.getCustomer</a:t>
            </a:r>
            <a:r>
              <a:rPr lang="en-CA" sz="2900" dirty="0"/>
              <a:t>().</a:t>
            </a:r>
            <a:r>
              <a:rPr lang="en-CA" sz="2900" dirty="0" err="1"/>
              <a:t>getAddress</a:t>
            </a:r>
            <a:r>
              <a:rPr lang="en-CA" sz="2900" dirty="0"/>
              <a:t>(),</a:t>
            </a:r>
          </a:p>
          <a:p>
            <a:r>
              <a:rPr lang="en-CA" sz="2900" dirty="0"/>
              <a:t>               </a:t>
            </a:r>
            <a:r>
              <a:rPr lang="en-CA" sz="2900" dirty="0" err="1"/>
              <a:t>invoice.getAmountBeforeTax</a:t>
            </a:r>
            <a:r>
              <a:rPr lang="en-CA" sz="2900" dirty="0"/>
              <a:t>(), </a:t>
            </a:r>
            <a:r>
              <a:rPr lang="en-CA" sz="2900" dirty="0" err="1"/>
              <a:t>invoice.getAmountTax</a:t>
            </a:r>
            <a:r>
              <a:rPr lang="en-CA" sz="2900" dirty="0"/>
              <a:t>(), </a:t>
            </a:r>
            <a:r>
              <a:rPr lang="en-CA" sz="2900" dirty="0" err="1"/>
              <a:t>invoice.getTotalAmount</a:t>
            </a:r>
            <a:r>
              <a:rPr lang="en-CA" sz="2900" dirty="0"/>
              <a:t>(), </a:t>
            </a:r>
            <a:r>
              <a:rPr lang="en-CA" sz="2900" dirty="0" err="1"/>
              <a:t>df.format</a:t>
            </a:r>
            <a:r>
              <a:rPr lang="en-CA" sz="2900" dirty="0"/>
              <a:t>(</a:t>
            </a:r>
            <a:r>
              <a:rPr lang="en-CA" sz="2900" dirty="0" err="1"/>
              <a:t>invoice.getTimestamp</a:t>
            </a:r>
            <a:r>
              <a:rPr lang="en-CA" sz="2900" dirty="0"/>
              <a:t>())</a:t>
            </a:r>
          </a:p>
          <a:p>
            <a:r>
              <a:rPr lang="en-CA" sz="2900" dirty="0"/>
              <a:t>                });</a:t>
            </a:r>
          </a:p>
          <a:p>
            <a:r>
              <a:rPr lang="en-CA" sz="2900" dirty="0"/>
              <a:t>    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CF60-29F9-4A9B-BDC7-F9AA5DB5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Export to PDF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C242-AFD0-41B4-856E-E24D3DB2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971870"/>
          </a:xfrm>
        </p:spPr>
        <p:txBody>
          <a:bodyPr/>
          <a:lstStyle/>
          <a:p>
            <a:r>
              <a:rPr lang="en-US" dirty="0"/>
              <a:t>Using open source </a:t>
            </a:r>
            <a:r>
              <a:rPr lang="en-US" dirty="0" err="1"/>
              <a:t>iText</a:t>
            </a:r>
            <a:r>
              <a:rPr lang="en-US" dirty="0"/>
              <a:t> library for java</a:t>
            </a:r>
          </a:p>
          <a:p>
            <a:r>
              <a:rPr lang="en-US" dirty="0"/>
              <a:t>Using rectangle to implement block control for positioning paragraph text</a:t>
            </a:r>
          </a:p>
          <a:p>
            <a:r>
              <a:rPr lang="en-US" dirty="0"/>
              <a:t>Using table to display order items of invoices</a:t>
            </a:r>
          </a:p>
        </p:txBody>
      </p:sp>
    </p:spTree>
    <p:extLst>
      <p:ext uri="{BB962C8B-B14F-4D97-AF65-F5344CB8AC3E}">
        <p14:creationId xmlns:p14="http://schemas.microsoft.com/office/powerpoint/2010/main" val="427406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1DEE-22D0-4410-8597-D7589BD2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Email with attachment using </a:t>
            </a:r>
            <a:r>
              <a:rPr lang="en-CA" dirty="0" err="1"/>
              <a:t>gmail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130B-4BD1-437B-AD9B-B968B62B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9530"/>
            <a:ext cx="9905999" cy="40816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2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66D9-BA65-456F-9C63-B7A4DE9A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9DE1-9FA2-4896-AF78-6C35037B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From existing sales orders stored in database, enable user to issue the invoices </a:t>
            </a:r>
          </a:p>
          <a:p>
            <a:pPr marL="0" indent="0">
              <a:buNone/>
            </a:pPr>
            <a:r>
              <a:rPr lang="en-CA" dirty="0"/>
              <a:t>for chosen sales orders.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Once invoice is issued, it will be stored into database, and corresponding order status will be changed to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1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83FD-8F38-4A43-A948-7FC98570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functions – what user can do  - part1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40B0-4DE4-4DCD-ABD4-53C3DB20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Sales orders : query orders by customer name, order Id, order status</a:t>
            </a:r>
          </a:p>
          <a:p>
            <a:pPr marL="0" indent="0">
              <a:buNone/>
            </a:pPr>
            <a:r>
              <a:rPr lang="en-CA" dirty="0"/>
              <a:t>	When one particular sales order is selected, the order items details will 	be showed in the sub section of the window.</a:t>
            </a:r>
          </a:p>
          <a:p>
            <a:r>
              <a:rPr lang="en-CA" dirty="0"/>
              <a:t>Invoices: query invoices by date rage, customer name</a:t>
            </a:r>
            <a:endParaRPr lang="en-US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US" dirty="0"/>
              <a:t>When one particular invoice is selected , the invoice line item details will be displayed in the subsection of the window.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333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6292-3B6F-4171-A8BC-238AE998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functions – what user can do  - part2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D17D-08F8-46C0-9081-D5A06D6E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Issue invoices, in issue invoices window,  the </a:t>
            </a:r>
            <a:r>
              <a:rPr lang="en-CA" dirty="0" err="1"/>
              <a:t>notcomplete</a:t>
            </a:r>
            <a:r>
              <a:rPr lang="en-CA" dirty="0"/>
              <a:t> sales orders will be displayed, and user can search by customer name, and then choose the sales(one or several) order to issue invoice.</a:t>
            </a:r>
          </a:p>
          <a:p>
            <a:r>
              <a:rPr lang="en-CA" dirty="0"/>
              <a:t>Invoices can be export to csv.</a:t>
            </a:r>
          </a:p>
          <a:p>
            <a:r>
              <a:rPr lang="en-CA" dirty="0"/>
              <a:t>Invoice can be export to PDF.</a:t>
            </a:r>
          </a:p>
          <a:p>
            <a:r>
              <a:rPr lang="en-CA" dirty="0"/>
              <a:t>Invoice can be send by email as attachment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5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7468-6A6B-4A41-B89D-C0C4A678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1256"/>
          </a:xfrm>
        </p:spPr>
        <p:txBody>
          <a:bodyPr/>
          <a:lstStyle/>
          <a:p>
            <a:r>
              <a:rPr lang="en-CA" dirty="0"/>
              <a:t>Challenges and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F8C4-C4A1-45F3-B5FC-662BC074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7739"/>
            <a:ext cx="9905999" cy="4333462"/>
          </a:xfrm>
        </p:spPr>
        <p:txBody>
          <a:bodyPr/>
          <a:lstStyle/>
          <a:p>
            <a:r>
              <a:rPr lang="en-CA" dirty="0"/>
              <a:t>Database design</a:t>
            </a:r>
          </a:p>
          <a:p>
            <a:r>
              <a:rPr lang="en-CA" dirty="0"/>
              <a:t>Mapping the database designs (relational tables into java entity classes) by using composition/aggregation concepts</a:t>
            </a:r>
          </a:p>
          <a:p>
            <a:r>
              <a:rPr lang="en-CA" dirty="0"/>
              <a:t>Write the DAO (data access object) according to program requirements</a:t>
            </a:r>
          </a:p>
          <a:p>
            <a:r>
              <a:rPr lang="en-CA" dirty="0"/>
              <a:t>Working with Collections</a:t>
            </a:r>
          </a:p>
          <a:p>
            <a:r>
              <a:rPr lang="en-CA" dirty="0"/>
              <a:t>Find out how to export invoice as PDF </a:t>
            </a:r>
          </a:p>
          <a:p>
            <a:r>
              <a:rPr lang="en-CA" dirty="0"/>
              <a:t>Find out how to send emails via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5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BB55-9E89-4B6A-94D3-12324878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47" y="327514"/>
            <a:ext cx="9905998" cy="446209"/>
          </a:xfrm>
        </p:spPr>
        <p:txBody>
          <a:bodyPr>
            <a:normAutofit fontScale="90000"/>
          </a:bodyPr>
          <a:lstStyle/>
          <a:p>
            <a:r>
              <a:rPr lang="en-CA" dirty="0"/>
              <a:t>Database design – 5 tables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C4D410-7926-41D4-B0DB-1051EB67B5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648" y="773723"/>
            <a:ext cx="8883144" cy="57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4ED0-2C07-40B2-A8A0-1CB16C88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0953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CA" dirty="0"/>
              <a:t>Tables mapping to java entity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D7FC-37CD-4E71-AEA5-9997C2A1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69234"/>
            <a:ext cx="9905999" cy="5967813"/>
          </a:xfrm>
        </p:spPr>
        <p:txBody>
          <a:bodyPr/>
          <a:lstStyle/>
          <a:p>
            <a:r>
              <a:rPr lang="en-CA" dirty="0"/>
              <a:t>Every table is turned into one entity class with their own attributes/ fields plus some compositions from other classes </a:t>
            </a:r>
          </a:p>
          <a:p>
            <a:r>
              <a:rPr lang="en-CA" dirty="0"/>
              <a:t>Table Customers </a:t>
            </a:r>
            <a:r>
              <a:rPr lang="en-CA" dirty="0">
                <a:sym typeface="Wingdings" panose="05000000000000000000" pitchFamily="2" charset="2"/>
              </a:rPr>
              <a:t> java Class Customer nothing special</a:t>
            </a:r>
          </a:p>
          <a:p>
            <a:r>
              <a:rPr lang="en-CA" dirty="0">
                <a:sym typeface="Wingdings" panose="05000000000000000000" pitchFamily="2" charset="2"/>
              </a:rPr>
              <a:t>Table products    java Class Product    nothing special</a:t>
            </a:r>
          </a:p>
          <a:p>
            <a:r>
              <a:rPr lang="en-CA" dirty="0">
                <a:sym typeface="Wingdings" panose="05000000000000000000" pitchFamily="2" charset="2"/>
              </a:rPr>
              <a:t>Table </a:t>
            </a:r>
            <a:r>
              <a:rPr lang="en-CA" dirty="0" err="1">
                <a:sym typeface="Wingdings" panose="05000000000000000000" pitchFamily="2" charset="2"/>
              </a:rPr>
              <a:t>orderItems</a:t>
            </a:r>
            <a:r>
              <a:rPr lang="en-CA" dirty="0">
                <a:sym typeface="Wingdings" panose="05000000000000000000" pitchFamily="2" charset="2"/>
              </a:rPr>
              <a:t>  java Class </a:t>
            </a:r>
            <a:r>
              <a:rPr lang="en-CA" dirty="0" err="1">
                <a:sym typeface="Wingdings" panose="05000000000000000000" pitchFamily="2" charset="2"/>
              </a:rPr>
              <a:t>OrderItem</a:t>
            </a:r>
            <a:r>
              <a:rPr lang="en-CA" dirty="0">
                <a:sym typeface="Wingdings" panose="05000000000000000000" pitchFamily="2" charset="2"/>
              </a:rPr>
              <a:t>  object Product for field product</a:t>
            </a:r>
          </a:p>
          <a:p>
            <a:r>
              <a:rPr lang="en-CA" dirty="0">
                <a:sym typeface="Wingdings" panose="05000000000000000000" pitchFamily="2" charset="2"/>
              </a:rPr>
              <a:t>Table orders  java Class </a:t>
            </a:r>
            <a:r>
              <a:rPr lang="en-CA" dirty="0" err="1">
                <a:sym typeface="Wingdings" panose="05000000000000000000" pitchFamily="2" charset="2"/>
              </a:rPr>
              <a:t>SalesOrder</a:t>
            </a:r>
            <a:r>
              <a:rPr lang="en-CA" dirty="0">
                <a:sym typeface="Wingdings" panose="05000000000000000000" pitchFamily="2" charset="2"/>
              </a:rPr>
              <a:t>   object Customer for field customer, Invoice for field invoice  and list of </a:t>
            </a:r>
            <a:r>
              <a:rPr lang="en-CA" dirty="0" err="1">
                <a:sym typeface="Wingdings" panose="05000000000000000000" pitchFamily="2" charset="2"/>
              </a:rPr>
              <a:t>orderItems</a:t>
            </a:r>
            <a:r>
              <a:rPr lang="en-CA" dirty="0">
                <a:sym typeface="Wingdings" panose="05000000000000000000" pitchFamily="2" charset="2"/>
              </a:rPr>
              <a:t> for field items</a:t>
            </a:r>
          </a:p>
          <a:p>
            <a:r>
              <a:rPr lang="en-CA" dirty="0">
                <a:sym typeface="Wingdings" panose="05000000000000000000" pitchFamily="2" charset="2"/>
              </a:rPr>
              <a:t>Table invoice  java Class Invoice  Customer for customer, list of </a:t>
            </a:r>
            <a:r>
              <a:rPr lang="en-CA" dirty="0" err="1">
                <a:sym typeface="Wingdings" panose="05000000000000000000" pitchFamily="2" charset="2"/>
              </a:rPr>
              <a:t>SalesOrder</a:t>
            </a:r>
            <a:r>
              <a:rPr lang="en-CA" dirty="0">
                <a:sym typeface="Wingdings" panose="05000000000000000000" pitchFamily="2" charset="2"/>
              </a:rPr>
              <a:t> for </a:t>
            </a:r>
            <a:r>
              <a:rPr lang="en-CA" dirty="0" err="1">
                <a:sym typeface="Wingdings" panose="05000000000000000000" pitchFamily="2" charset="2"/>
              </a:rPr>
              <a:t>salesOrder</a:t>
            </a: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?? Those objects or list of object as fields, my understanding is 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7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0D4D-2028-45C8-AA07-F252EC56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5" y="141440"/>
            <a:ext cx="9905998" cy="448282"/>
          </a:xfrm>
        </p:spPr>
        <p:txBody>
          <a:bodyPr>
            <a:normAutofit fontScale="90000"/>
          </a:bodyPr>
          <a:lstStyle/>
          <a:p>
            <a:r>
              <a:rPr lang="en-CA" dirty="0"/>
              <a:t>Java class snippet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D102-488D-4A23-A96A-EF029E6D6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4070" y="755374"/>
            <a:ext cx="5595729" cy="58044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class Invoice {</a:t>
            </a:r>
          </a:p>
          <a:p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r>
              <a:rPr lang="en-US" dirty="0"/>
              <a:t>   private </a:t>
            </a:r>
            <a:r>
              <a:rPr lang="en-US" dirty="0" err="1"/>
              <a:t>java.sql.Date</a:t>
            </a:r>
            <a:r>
              <a:rPr lang="en-US" dirty="0"/>
              <a:t> timestamp;</a:t>
            </a:r>
          </a:p>
          <a:p>
            <a:r>
              <a:rPr lang="en-US" dirty="0"/>
              <a:t>   private </a:t>
            </a:r>
            <a:r>
              <a:rPr lang="en-US" dirty="0" err="1"/>
              <a:t>BigDecimal</a:t>
            </a:r>
            <a:r>
              <a:rPr lang="en-US" dirty="0"/>
              <a:t> </a:t>
            </a:r>
            <a:r>
              <a:rPr lang="en-US" dirty="0" err="1"/>
              <a:t>amountBeforeTax</a:t>
            </a:r>
            <a:r>
              <a:rPr lang="en-US" dirty="0"/>
              <a:t>;</a:t>
            </a:r>
          </a:p>
          <a:p>
            <a:r>
              <a:rPr lang="en-US" dirty="0"/>
              <a:t>    private </a:t>
            </a:r>
            <a:r>
              <a:rPr lang="en-US" dirty="0" err="1"/>
              <a:t>BigDecimal</a:t>
            </a:r>
            <a:r>
              <a:rPr lang="en-US" dirty="0"/>
              <a:t> </a:t>
            </a:r>
            <a:r>
              <a:rPr lang="en-US" dirty="0" err="1"/>
              <a:t>amountTax</a:t>
            </a:r>
            <a:r>
              <a:rPr lang="en-US" dirty="0"/>
              <a:t>;</a:t>
            </a:r>
          </a:p>
          <a:p>
            <a:r>
              <a:rPr lang="en-US" dirty="0"/>
              <a:t>   private </a:t>
            </a:r>
            <a:r>
              <a:rPr lang="en-US" dirty="0" err="1"/>
              <a:t>BigDecimal</a:t>
            </a:r>
            <a:r>
              <a:rPr lang="en-US" dirty="0"/>
              <a:t> </a:t>
            </a:r>
            <a:r>
              <a:rPr lang="en-US" dirty="0" err="1"/>
              <a:t>totalAmount</a:t>
            </a:r>
            <a:r>
              <a:rPr lang="en-US" dirty="0"/>
              <a:t>;</a:t>
            </a:r>
          </a:p>
          <a:p>
            <a:r>
              <a:rPr lang="en-US" dirty="0"/>
              <a:t>    private </a:t>
            </a:r>
            <a:r>
              <a:rPr lang="en-US" dirty="0" err="1"/>
              <a:t>BigDecimal</a:t>
            </a:r>
            <a:r>
              <a:rPr lang="en-US" dirty="0"/>
              <a:t> payment;</a:t>
            </a:r>
          </a:p>
          <a:p>
            <a:r>
              <a:rPr lang="en-US" dirty="0"/>
              <a:t>    private List &lt;</a:t>
            </a:r>
            <a:r>
              <a:rPr lang="en-US" dirty="0" err="1"/>
              <a:t>SalesOrder</a:t>
            </a:r>
            <a:r>
              <a:rPr lang="en-US" dirty="0"/>
              <a:t>&gt; </a:t>
            </a:r>
            <a:r>
              <a:rPr lang="en-US" dirty="0" err="1"/>
              <a:t>salesOrder</a:t>
            </a:r>
            <a:r>
              <a:rPr lang="en-US" dirty="0"/>
              <a:t>;</a:t>
            </a:r>
          </a:p>
          <a:p>
            <a:r>
              <a:rPr lang="en-US" dirty="0"/>
              <a:t>    private Customer </a:t>
            </a:r>
            <a:r>
              <a:rPr lang="en-US" dirty="0" err="1"/>
              <a:t>customer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CEB68-44E9-49CF-8392-5FE9D3348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89722"/>
            <a:ext cx="5595730" cy="59701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SalesOrder</a:t>
            </a:r>
            <a:r>
              <a:rPr lang="en-US" dirty="0"/>
              <a:t> {</a:t>
            </a:r>
          </a:p>
          <a:p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customerId</a:t>
            </a:r>
            <a:r>
              <a:rPr lang="en-US" dirty="0"/>
              <a:t>;</a:t>
            </a:r>
          </a:p>
          <a:p>
            <a:r>
              <a:rPr lang="en-US" dirty="0"/>
              <a:t>    private </a:t>
            </a:r>
            <a:r>
              <a:rPr lang="en-US" dirty="0" err="1"/>
              <a:t>java.sql.Date</a:t>
            </a:r>
            <a:r>
              <a:rPr lang="en-US" dirty="0"/>
              <a:t> timestamp;</a:t>
            </a:r>
          </a:p>
          <a:p>
            <a:r>
              <a:rPr lang="en-US" dirty="0"/>
              <a:t>    private </a:t>
            </a:r>
            <a:r>
              <a:rPr lang="en-US" dirty="0" err="1"/>
              <a:t>BigDecimal</a:t>
            </a:r>
            <a:r>
              <a:rPr lang="en-US" dirty="0"/>
              <a:t> </a:t>
            </a:r>
            <a:r>
              <a:rPr lang="en-US" dirty="0" err="1"/>
              <a:t>amountBeforeTax</a:t>
            </a:r>
            <a:r>
              <a:rPr lang="en-US" dirty="0"/>
              <a:t>;</a:t>
            </a:r>
          </a:p>
          <a:p>
            <a:r>
              <a:rPr lang="en-US" dirty="0"/>
              <a:t>    private </a:t>
            </a:r>
            <a:r>
              <a:rPr lang="en-US" dirty="0" err="1"/>
              <a:t>BigDecimal</a:t>
            </a:r>
            <a:r>
              <a:rPr lang="en-US" dirty="0"/>
              <a:t> </a:t>
            </a:r>
            <a:r>
              <a:rPr lang="en-US" dirty="0" err="1"/>
              <a:t>amountTax</a:t>
            </a:r>
            <a:r>
              <a:rPr lang="en-US" dirty="0"/>
              <a:t>;</a:t>
            </a:r>
          </a:p>
          <a:p>
            <a:r>
              <a:rPr lang="en-US" dirty="0"/>
              <a:t>    private </a:t>
            </a:r>
            <a:r>
              <a:rPr lang="en-US" dirty="0" err="1"/>
              <a:t>BigDecimal</a:t>
            </a:r>
            <a:r>
              <a:rPr lang="en-US" dirty="0"/>
              <a:t> </a:t>
            </a:r>
            <a:r>
              <a:rPr lang="en-US" dirty="0" err="1"/>
              <a:t>totalAmount</a:t>
            </a:r>
            <a:r>
              <a:rPr lang="en-US" dirty="0"/>
              <a:t>;</a:t>
            </a:r>
          </a:p>
          <a:p>
            <a:r>
              <a:rPr lang="en-US" dirty="0"/>
              <a:t>    private </a:t>
            </a:r>
            <a:r>
              <a:rPr lang="en-US" dirty="0" err="1"/>
              <a:t>OrderStatus</a:t>
            </a:r>
            <a:r>
              <a:rPr lang="en-US" dirty="0"/>
              <a:t> status;</a:t>
            </a:r>
          </a:p>
          <a:p>
            <a:r>
              <a:rPr lang="en-US" dirty="0"/>
              <a:t>    private List&lt;</a:t>
            </a:r>
            <a:r>
              <a:rPr lang="en-US" dirty="0" err="1"/>
              <a:t>OrderItem</a:t>
            </a:r>
            <a:r>
              <a:rPr lang="en-US" dirty="0"/>
              <a:t>&gt; items;</a:t>
            </a:r>
          </a:p>
          <a:p>
            <a:r>
              <a:rPr lang="en-US" dirty="0"/>
              <a:t>    private Invoice </a:t>
            </a:r>
            <a:r>
              <a:rPr lang="en-US" dirty="0" err="1"/>
              <a:t>invoice</a:t>
            </a:r>
            <a:r>
              <a:rPr lang="en-US" dirty="0"/>
              <a:t>;</a:t>
            </a:r>
          </a:p>
          <a:p>
            <a:r>
              <a:rPr lang="en-US" dirty="0"/>
              <a:t>    private Customer </a:t>
            </a:r>
            <a:r>
              <a:rPr lang="en-US" dirty="0" err="1"/>
              <a:t>customer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725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A669-0D4B-42B4-B98E-B36A7AC9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48" y="1298713"/>
            <a:ext cx="9905998" cy="680195"/>
          </a:xfrm>
        </p:spPr>
        <p:txBody>
          <a:bodyPr/>
          <a:lstStyle/>
          <a:p>
            <a:r>
              <a:rPr lang="en-CA" dirty="0"/>
              <a:t>DAO (DATABASE class)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36DF7-A5D8-4B59-95DE-F8AB2CE4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47" y="2557670"/>
            <a:ext cx="9905999" cy="3843130"/>
          </a:xfrm>
        </p:spPr>
        <p:txBody>
          <a:bodyPr/>
          <a:lstStyle/>
          <a:p>
            <a:r>
              <a:rPr lang="en-US" altLang="zh-CN" dirty="0"/>
              <a:t>Using database connection transaction ensure the data integrity for issuing invoice (insert record into invoices table, meanwhile modify status to  "complete" for orders through update orders table)</a:t>
            </a:r>
          </a:p>
          <a:p>
            <a:r>
              <a:rPr lang="en-US" dirty="0"/>
              <a:t>Overload </a:t>
            </a:r>
            <a:r>
              <a:rPr lang="en-US" dirty="0" err="1"/>
              <a:t>getOrders</a:t>
            </a:r>
            <a:r>
              <a:rPr lang="en-US" dirty="0"/>
              <a:t> method for adapting different search functionality</a:t>
            </a:r>
          </a:p>
          <a:p>
            <a:r>
              <a:rPr lang="en-US" dirty="0"/>
              <a:t>Using </a:t>
            </a:r>
            <a:r>
              <a:rPr lang="en-US" dirty="0" err="1"/>
              <a:t>StringBulider</a:t>
            </a:r>
            <a:r>
              <a:rPr lang="en-US" dirty="0"/>
              <a:t> instead of String for concatenation </a:t>
            </a:r>
            <a:r>
              <a:rPr lang="en-US" dirty="0" err="1"/>
              <a:t>sql</a:t>
            </a:r>
            <a:r>
              <a:rPr lang="en-US" dirty="0"/>
              <a:t> statements, which are easier readable and more elegant</a:t>
            </a:r>
          </a:p>
        </p:txBody>
      </p:sp>
    </p:spTree>
    <p:extLst>
      <p:ext uri="{BB962C8B-B14F-4D97-AF65-F5344CB8AC3E}">
        <p14:creationId xmlns:p14="http://schemas.microsoft.com/office/powerpoint/2010/main" val="2372344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112</TotalTime>
  <Words>626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Trebuchet MS</vt:lpstr>
      <vt:lpstr>Tw Cen MT</vt:lpstr>
      <vt:lpstr>Wingdings</vt:lpstr>
      <vt:lpstr>Circuit</vt:lpstr>
      <vt:lpstr>Sales Order and invoicing – desktop program</vt:lpstr>
      <vt:lpstr>Background </vt:lpstr>
      <vt:lpstr>Main functions – what user can do  - part1</vt:lpstr>
      <vt:lpstr>Main functions – what user can do  - part2</vt:lpstr>
      <vt:lpstr>Challenges and solution</vt:lpstr>
      <vt:lpstr>Database design – 5 tables</vt:lpstr>
      <vt:lpstr>Tables mapping to java entity classes</vt:lpstr>
      <vt:lpstr>Java class snippet</vt:lpstr>
      <vt:lpstr>DAO (DATABASE class)</vt:lpstr>
      <vt:lpstr>Working with Collections </vt:lpstr>
      <vt:lpstr>Export to PDF</vt:lpstr>
      <vt:lpstr>Email with attachment using gmail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Order and invoicing – desktop program</dc:title>
  <dc:creator>Zoe Zhang</dc:creator>
  <cp:lastModifiedBy>Jian Zhao</cp:lastModifiedBy>
  <cp:revision>13</cp:revision>
  <dcterms:created xsi:type="dcterms:W3CDTF">2018-03-06T20:10:01Z</dcterms:created>
  <dcterms:modified xsi:type="dcterms:W3CDTF">2018-03-07T00:36:49Z</dcterms:modified>
</cp:coreProperties>
</file>