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74" r:id="rId6"/>
    <p:sldId id="275" r:id="rId7"/>
    <p:sldId id="260" r:id="rId8"/>
    <p:sldId id="261" r:id="rId9"/>
    <p:sldId id="262" r:id="rId10"/>
    <p:sldId id="264" r:id="rId11"/>
    <p:sldId id="270" r:id="rId12"/>
    <p:sldId id="265" r:id="rId13"/>
    <p:sldId id="266" r:id="rId14"/>
    <p:sldId id="267" r:id="rId15"/>
    <p:sldId id="271"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D61F7-7B06-466B-8218-163C0D22CCAF}"/>
              </a:ext>
            </a:extLst>
          </p:cNvPr>
          <p:cNvSpPr>
            <a:spLocks noGrp="1"/>
          </p:cNvSpPr>
          <p:nvPr>
            <p:ph type="ctrTitle"/>
          </p:nvPr>
        </p:nvSpPr>
        <p:spPr/>
        <p:txBody>
          <a:bodyPr/>
          <a:lstStyle/>
          <a:p>
            <a:r>
              <a:rPr lang="en-CA" dirty="0"/>
              <a:t>Sales Order and invoicing – desktop program</a:t>
            </a:r>
            <a:endParaRPr lang="en-US" dirty="0"/>
          </a:p>
        </p:txBody>
      </p:sp>
      <p:sp>
        <p:nvSpPr>
          <p:cNvPr id="3" name="Subtitle 2">
            <a:extLst>
              <a:ext uri="{FF2B5EF4-FFF2-40B4-BE49-F238E27FC236}">
                <a16:creationId xmlns:a16="http://schemas.microsoft.com/office/drawing/2014/main" xmlns="" id="{A733EFF1-44EA-48C0-900A-58A54AAEDDAC}"/>
              </a:ext>
            </a:extLst>
          </p:cNvPr>
          <p:cNvSpPr>
            <a:spLocks noGrp="1"/>
          </p:cNvSpPr>
          <p:nvPr>
            <p:ph type="subTitle" idx="1"/>
          </p:nvPr>
        </p:nvSpPr>
        <p:spPr/>
        <p:txBody>
          <a:bodyPr/>
          <a:lstStyle/>
          <a:p>
            <a:r>
              <a:rPr lang="en-CA" dirty="0"/>
              <a:t>Jian Zhao</a:t>
            </a:r>
          </a:p>
          <a:p>
            <a:r>
              <a:rPr lang="en-CA" dirty="0" err="1"/>
              <a:t>Dongfan</a:t>
            </a:r>
            <a:r>
              <a:rPr lang="en-CA" dirty="0"/>
              <a:t> Zhang</a:t>
            </a:r>
            <a:endParaRPr lang="en-US" dirty="0"/>
          </a:p>
        </p:txBody>
      </p:sp>
    </p:spTree>
    <p:extLst>
      <p:ext uri="{BB962C8B-B14F-4D97-AF65-F5344CB8AC3E}">
        <p14:creationId xmlns:p14="http://schemas.microsoft.com/office/powerpoint/2010/main" val="43053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40D4D-2028-45C8-AA07-F252EC568B6C}"/>
              </a:ext>
            </a:extLst>
          </p:cNvPr>
          <p:cNvSpPr>
            <a:spLocks noGrp="1"/>
          </p:cNvSpPr>
          <p:nvPr>
            <p:ph type="title"/>
          </p:nvPr>
        </p:nvSpPr>
        <p:spPr>
          <a:xfrm>
            <a:off x="1063625" y="141440"/>
            <a:ext cx="9905998" cy="448282"/>
          </a:xfrm>
        </p:spPr>
        <p:txBody>
          <a:bodyPr>
            <a:normAutofit fontScale="90000"/>
          </a:bodyPr>
          <a:lstStyle/>
          <a:p>
            <a:r>
              <a:rPr lang="en-CA" dirty="0"/>
              <a:t>Java class </a:t>
            </a:r>
            <a:r>
              <a:rPr lang="en-CA" dirty="0" smtClean="0"/>
              <a:t>code sample</a:t>
            </a:r>
            <a:endParaRPr lang="en-US" dirty="0"/>
          </a:p>
        </p:txBody>
      </p:sp>
      <p:sp>
        <p:nvSpPr>
          <p:cNvPr id="3" name="Content Placeholder 2">
            <a:extLst>
              <a:ext uri="{FF2B5EF4-FFF2-40B4-BE49-F238E27FC236}">
                <a16:creationId xmlns:a16="http://schemas.microsoft.com/office/drawing/2014/main" xmlns="" id="{349CD102-488D-4A23-A96A-EF029E6D661E}"/>
              </a:ext>
            </a:extLst>
          </p:cNvPr>
          <p:cNvSpPr>
            <a:spLocks noGrp="1"/>
          </p:cNvSpPr>
          <p:nvPr>
            <p:ph sz="half" idx="1"/>
          </p:nvPr>
        </p:nvSpPr>
        <p:spPr>
          <a:xfrm>
            <a:off x="424070" y="755374"/>
            <a:ext cx="5595729" cy="5804452"/>
          </a:xfrm>
        </p:spPr>
        <p:txBody>
          <a:bodyPr>
            <a:normAutofit lnSpcReduction="10000"/>
          </a:bodyPr>
          <a:lstStyle/>
          <a:p>
            <a:r>
              <a:rPr lang="en-US" dirty="0"/>
              <a:t>Public class Invoice {</a:t>
            </a:r>
          </a:p>
          <a:p>
            <a:r>
              <a:rPr lang="en-US" dirty="0"/>
              <a:t>private </a:t>
            </a:r>
            <a:r>
              <a:rPr lang="en-US" dirty="0" err="1"/>
              <a:t>int</a:t>
            </a:r>
            <a:r>
              <a:rPr lang="en-US" dirty="0"/>
              <a:t> id;</a:t>
            </a:r>
          </a:p>
          <a:p>
            <a:r>
              <a:rPr lang="en-US" dirty="0"/>
              <a:t>   private </a:t>
            </a:r>
            <a:r>
              <a:rPr lang="en-US" dirty="0" err="1"/>
              <a:t>java.sql.Date</a:t>
            </a:r>
            <a:r>
              <a:rPr lang="en-US" dirty="0"/>
              <a:t> timestamp;</a:t>
            </a:r>
          </a:p>
          <a:p>
            <a:r>
              <a:rPr lang="en-US" dirty="0"/>
              <a:t>   private </a:t>
            </a:r>
            <a:r>
              <a:rPr lang="en-US" dirty="0" err="1"/>
              <a:t>BigDecimal</a:t>
            </a:r>
            <a:r>
              <a:rPr lang="en-US" dirty="0"/>
              <a:t> </a:t>
            </a:r>
            <a:r>
              <a:rPr lang="en-US" dirty="0" err="1"/>
              <a:t>amountBeforeTax</a:t>
            </a:r>
            <a:r>
              <a:rPr lang="en-US" dirty="0"/>
              <a:t>;</a:t>
            </a:r>
          </a:p>
          <a:p>
            <a:r>
              <a:rPr lang="en-US" dirty="0"/>
              <a:t>    private </a:t>
            </a:r>
            <a:r>
              <a:rPr lang="en-US" dirty="0" err="1"/>
              <a:t>BigDecimal</a:t>
            </a:r>
            <a:r>
              <a:rPr lang="en-US" dirty="0"/>
              <a:t> </a:t>
            </a:r>
            <a:r>
              <a:rPr lang="en-US" dirty="0" err="1"/>
              <a:t>amountTax</a:t>
            </a:r>
            <a:r>
              <a:rPr lang="en-US" dirty="0"/>
              <a:t>;</a:t>
            </a:r>
          </a:p>
          <a:p>
            <a:r>
              <a:rPr lang="en-US" dirty="0"/>
              <a:t>   private </a:t>
            </a:r>
            <a:r>
              <a:rPr lang="en-US" dirty="0" err="1"/>
              <a:t>BigDecimal</a:t>
            </a:r>
            <a:r>
              <a:rPr lang="en-US" dirty="0"/>
              <a:t> </a:t>
            </a:r>
            <a:r>
              <a:rPr lang="en-US" dirty="0" err="1"/>
              <a:t>totalAmount</a:t>
            </a:r>
            <a:r>
              <a:rPr lang="en-US" dirty="0"/>
              <a:t>;</a:t>
            </a:r>
          </a:p>
          <a:p>
            <a:r>
              <a:rPr lang="en-US" dirty="0"/>
              <a:t>    private </a:t>
            </a:r>
            <a:r>
              <a:rPr lang="en-US" dirty="0" err="1"/>
              <a:t>BigDecimal</a:t>
            </a:r>
            <a:r>
              <a:rPr lang="en-US" dirty="0"/>
              <a:t> payment;</a:t>
            </a:r>
          </a:p>
          <a:p>
            <a:r>
              <a:rPr lang="en-US" dirty="0"/>
              <a:t>    private List &lt;</a:t>
            </a:r>
            <a:r>
              <a:rPr lang="en-US" dirty="0" err="1"/>
              <a:t>SalesOrder</a:t>
            </a:r>
            <a:r>
              <a:rPr lang="en-US" dirty="0"/>
              <a:t>&gt; </a:t>
            </a:r>
            <a:r>
              <a:rPr lang="en-US" dirty="0" err="1"/>
              <a:t>salesOrder</a:t>
            </a:r>
            <a:r>
              <a:rPr lang="en-US" dirty="0"/>
              <a:t>;</a:t>
            </a:r>
          </a:p>
          <a:p>
            <a:r>
              <a:rPr lang="en-US" dirty="0"/>
              <a:t>    private Customer </a:t>
            </a:r>
            <a:r>
              <a:rPr lang="en-US" dirty="0" err="1"/>
              <a:t>customer</a:t>
            </a:r>
            <a:r>
              <a:rPr lang="en-US" dirty="0"/>
              <a:t>;</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xmlns="" id="{EA0CEB68-44E9-49CF-8392-5FE9D334844C}"/>
              </a:ext>
            </a:extLst>
          </p:cNvPr>
          <p:cNvSpPr>
            <a:spLocks noGrp="1"/>
          </p:cNvSpPr>
          <p:nvPr>
            <p:ph sz="half" idx="2"/>
          </p:nvPr>
        </p:nvSpPr>
        <p:spPr>
          <a:xfrm>
            <a:off x="6172200" y="589722"/>
            <a:ext cx="5595730" cy="5970104"/>
          </a:xfrm>
        </p:spPr>
        <p:txBody>
          <a:bodyPr>
            <a:normAutofit lnSpcReduction="10000"/>
          </a:bodyPr>
          <a:lstStyle/>
          <a:p>
            <a:r>
              <a:rPr lang="en-US" dirty="0"/>
              <a:t>public class </a:t>
            </a:r>
            <a:r>
              <a:rPr lang="en-US" dirty="0" err="1"/>
              <a:t>SalesOrder</a:t>
            </a:r>
            <a:r>
              <a:rPr lang="en-US" dirty="0"/>
              <a:t> {</a:t>
            </a:r>
          </a:p>
          <a:p>
            <a:r>
              <a:rPr lang="en-US" dirty="0"/>
              <a:t>    private </a:t>
            </a:r>
            <a:r>
              <a:rPr lang="en-US" dirty="0" err="1"/>
              <a:t>int</a:t>
            </a:r>
            <a:r>
              <a:rPr lang="en-US" dirty="0"/>
              <a:t> id;</a:t>
            </a:r>
          </a:p>
          <a:p>
            <a:r>
              <a:rPr lang="en-US" dirty="0"/>
              <a:t>    private </a:t>
            </a:r>
            <a:r>
              <a:rPr lang="en-US" dirty="0" err="1"/>
              <a:t>int</a:t>
            </a:r>
            <a:r>
              <a:rPr lang="en-US" dirty="0"/>
              <a:t> </a:t>
            </a:r>
            <a:r>
              <a:rPr lang="en-US" dirty="0" err="1"/>
              <a:t>customerId</a:t>
            </a:r>
            <a:r>
              <a:rPr lang="en-US" dirty="0"/>
              <a:t>;</a:t>
            </a:r>
          </a:p>
          <a:p>
            <a:r>
              <a:rPr lang="en-US" dirty="0"/>
              <a:t>    private </a:t>
            </a:r>
            <a:r>
              <a:rPr lang="en-US" dirty="0" err="1"/>
              <a:t>java.sql.Date</a:t>
            </a:r>
            <a:r>
              <a:rPr lang="en-US" dirty="0"/>
              <a:t> timestamp;</a:t>
            </a:r>
          </a:p>
          <a:p>
            <a:r>
              <a:rPr lang="en-US" dirty="0"/>
              <a:t>    private </a:t>
            </a:r>
            <a:r>
              <a:rPr lang="en-US" dirty="0" err="1"/>
              <a:t>BigDecimal</a:t>
            </a:r>
            <a:r>
              <a:rPr lang="en-US" dirty="0"/>
              <a:t> </a:t>
            </a:r>
            <a:r>
              <a:rPr lang="en-US" dirty="0" err="1"/>
              <a:t>amountBeforeTax</a:t>
            </a:r>
            <a:r>
              <a:rPr lang="en-US" dirty="0"/>
              <a:t>;</a:t>
            </a:r>
          </a:p>
          <a:p>
            <a:r>
              <a:rPr lang="en-US" dirty="0"/>
              <a:t>    private </a:t>
            </a:r>
            <a:r>
              <a:rPr lang="en-US" dirty="0" err="1"/>
              <a:t>BigDecimal</a:t>
            </a:r>
            <a:r>
              <a:rPr lang="en-US" dirty="0"/>
              <a:t> </a:t>
            </a:r>
            <a:r>
              <a:rPr lang="en-US" dirty="0" err="1"/>
              <a:t>amountTax</a:t>
            </a:r>
            <a:r>
              <a:rPr lang="en-US" dirty="0"/>
              <a:t>;</a:t>
            </a:r>
          </a:p>
          <a:p>
            <a:r>
              <a:rPr lang="en-US" dirty="0"/>
              <a:t>    private </a:t>
            </a:r>
            <a:r>
              <a:rPr lang="en-US" dirty="0" err="1"/>
              <a:t>BigDecimal</a:t>
            </a:r>
            <a:r>
              <a:rPr lang="en-US" dirty="0"/>
              <a:t> </a:t>
            </a:r>
            <a:r>
              <a:rPr lang="en-US" dirty="0" err="1"/>
              <a:t>totalAmount</a:t>
            </a:r>
            <a:r>
              <a:rPr lang="en-US" dirty="0"/>
              <a:t>;</a:t>
            </a:r>
          </a:p>
          <a:p>
            <a:r>
              <a:rPr lang="en-US" dirty="0"/>
              <a:t>    private </a:t>
            </a:r>
            <a:r>
              <a:rPr lang="en-US" dirty="0" err="1"/>
              <a:t>OrderStatus</a:t>
            </a:r>
            <a:r>
              <a:rPr lang="en-US" dirty="0"/>
              <a:t> status;</a:t>
            </a:r>
          </a:p>
          <a:p>
            <a:r>
              <a:rPr lang="en-US" dirty="0"/>
              <a:t>    private List&lt;</a:t>
            </a:r>
            <a:r>
              <a:rPr lang="en-US" dirty="0" err="1"/>
              <a:t>OrderItem</a:t>
            </a:r>
            <a:r>
              <a:rPr lang="en-US" dirty="0"/>
              <a:t>&gt; items;</a:t>
            </a:r>
          </a:p>
          <a:p>
            <a:r>
              <a:rPr lang="en-US" dirty="0"/>
              <a:t>    private Invoice </a:t>
            </a:r>
            <a:r>
              <a:rPr lang="en-US" dirty="0" err="1"/>
              <a:t>invoice</a:t>
            </a:r>
            <a:r>
              <a:rPr lang="en-US" dirty="0"/>
              <a:t>;</a:t>
            </a:r>
          </a:p>
          <a:p>
            <a:r>
              <a:rPr lang="en-US" dirty="0"/>
              <a:t>    private Customer </a:t>
            </a:r>
            <a:r>
              <a:rPr lang="en-US" dirty="0" err="1"/>
              <a:t>customer</a:t>
            </a:r>
            <a:r>
              <a:rPr lang="en-US" dirty="0"/>
              <a:t>;</a:t>
            </a:r>
          </a:p>
        </p:txBody>
      </p:sp>
    </p:spTree>
    <p:extLst>
      <p:ext uri="{BB962C8B-B14F-4D97-AF65-F5344CB8AC3E}">
        <p14:creationId xmlns:p14="http://schemas.microsoft.com/office/powerpoint/2010/main" val="69725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167425"/>
            <a:ext cx="3856037" cy="553792"/>
          </a:xfrm>
        </p:spPr>
        <p:txBody>
          <a:bodyPr>
            <a:normAutofit fontScale="90000"/>
          </a:bodyPr>
          <a:lstStyle/>
          <a:p>
            <a:r>
              <a:rPr lang="en-CA" dirty="0"/>
              <a:t>DAO (DATABASE class)</a:t>
            </a:r>
            <a:endParaRPr lang="en-US" dirty="0"/>
          </a:p>
        </p:txBody>
      </p:sp>
      <p:sp>
        <p:nvSpPr>
          <p:cNvPr id="3" name="Content Placeholder 2"/>
          <p:cNvSpPr>
            <a:spLocks noGrp="1"/>
          </p:cNvSpPr>
          <p:nvPr>
            <p:ph idx="1"/>
          </p:nvPr>
        </p:nvSpPr>
        <p:spPr>
          <a:xfrm>
            <a:off x="5156200" y="592666"/>
            <a:ext cx="5891209" cy="5743740"/>
          </a:xfrm>
        </p:spPr>
        <p:txBody>
          <a:bodyPr>
            <a:normAutofit fontScale="77500" lnSpcReduction="20000"/>
          </a:bodyPr>
          <a:lstStyle/>
          <a:p>
            <a:r>
              <a:rPr lang="en-US" dirty="0"/>
              <a:t>public List&lt;</a:t>
            </a:r>
            <a:r>
              <a:rPr lang="en-US" dirty="0" err="1"/>
              <a:t>SalesOrder</a:t>
            </a:r>
            <a:r>
              <a:rPr lang="en-US" dirty="0"/>
              <a:t>&gt; </a:t>
            </a:r>
            <a:r>
              <a:rPr lang="en-US" dirty="0" err="1"/>
              <a:t>getOrders</a:t>
            </a:r>
            <a:r>
              <a:rPr lang="en-US" dirty="0"/>
              <a:t>() throws </a:t>
            </a:r>
            <a:r>
              <a:rPr lang="en-US" dirty="0" err="1"/>
              <a:t>SQLException</a:t>
            </a:r>
            <a:r>
              <a:rPr lang="en-US" dirty="0"/>
              <a:t>{</a:t>
            </a:r>
          </a:p>
          <a:p>
            <a:r>
              <a:rPr lang="en-US" dirty="0"/>
              <a:t>        return </a:t>
            </a:r>
            <a:r>
              <a:rPr lang="en-US" dirty="0" err="1"/>
              <a:t>getOrders</a:t>
            </a:r>
            <a:r>
              <a:rPr lang="en-US" dirty="0"/>
              <a:t>("", 0, "", 0);</a:t>
            </a:r>
          </a:p>
          <a:p>
            <a:r>
              <a:rPr lang="en-US" dirty="0"/>
              <a:t>    }</a:t>
            </a:r>
          </a:p>
          <a:p>
            <a:r>
              <a:rPr lang="en-US" dirty="0"/>
              <a:t>    </a:t>
            </a:r>
          </a:p>
          <a:p>
            <a:r>
              <a:rPr lang="en-US" dirty="0"/>
              <a:t>     public List&lt;</a:t>
            </a:r>
            <a:r>
              <a:rPr lang="en-US" dirty="0" err="1"/>
              <a:t>SalesOrder</a:t>
            </a:r>
            <a:r>
              <a:rPr lang="en-US" dirty="0"/>
              <a:t>&gt; </a:t>
            </a:r>
            <a:r>
              <a:rPr lang="en-US" dirty="0" err="1"/>
              <a:t>getOrdersByCustomerName</a:t>
            </a:r>
            <a:r>
              <a:rPr lang="en-US" dirty="0"/>
              <a:t>(String </a:t>
            </a:r>
            <a:r>
              <a:rPr lang="en-US" dirty="0" err="1"/>
              <a:t>customerName</a:t>
            </a:r>
            <a:r>
              <a:rPr lang="en-US" dirty="0"/>
              <a:t>) throws </a:t>
            </a:r>
            <a:r>
              <a:rPr lang="en-US" dirty="0" err="1"/>
              <a:t>SQLException</a:t>
            </a:r>
            <a:r>
              <a:rPr lang="en-US" dirty="0"/>
              <a:t>{</a:t>
            </a:r>
          </a:p>
          <a:p>
            <a:r>
              <a:rPr lang="en-US" dirty="0"/>
              <a:t>        return </a:t>
            </a:r>
            <a:r>
              <a:rPr lang="en-US" dirty="0" err="1"/>
              <a:t>getOrders</a:t>
            </a:r>
            <a:r>
              <a:rPr lang="en-US" dirty="0"/>
              <a:t>(</a:t>
            </a:r>
            <a:r>
              <a:rPr lang="en-US" dirty="0" err="1"/>
              <a:t>customerName</a:t>
            </a:r>
            <a:r>
              <a:rPr lang="en-US" dirty="0"/>
              <a:t>, 0, "", 0);</a:t>
            </a:r>
          </a:p>
          <a:p>
            <a:r>
              <a:rPr lang="en-US" dirty="0"/>
              <a:t>    }</a:t>
            </a:r>
          </a:p>
          <a:p>
            <a:r>
              <a:rPr lang="en-US" dirty="0"/>
              <a:t>     </a:t>
            </a:r>
          </a:p>
          <a:p>
            <a:r>
              <a:rPr lang="en-US" dirty="0"/>
              <a:t>    public List&lt;</a:t>
            </a:r>
            <a:r>
              <a:rPr lang="en-US" dirty="0" err="1"/>
              <a:t>SalesOrder</a:t>
            </a:r>
            <a:r>
              <a:rPr lang="en-US" dirty="0"/>
              <a:t>&gt; </a:t>
            </a:r>
            <a:r>
              <a:rPr lang="en-US" dirty="0" err="1"/>
              <a:t>getOrders</a:t>
            </a:r>
            <a:r>
              <a:rPr lang="en-US" dirty="0"/>
              <a:t>(String </a:t>
            </a:r>
            <a:r>
              <a:rPr lang="en-US" dirty="0" err="1"/>
              <a:t>customerName</a:t>
            </a:r>
            <a:r>
              <a:rPr lang="en-US" dirty="0"/>
              <a:t>, String status) throws </a:t>
            </a:r>
            <a:r>
              <a:rPr lang="en-US" dirty="0" err="1"/>
              <a:t>SQLException</a:t>
            </a:r>
            <a:r>
              <a:rPr lang="en-US" dirty="0"/>
              <a:t>{</a:t>
            </a:r>
          </a:p>
          <a:p>
            <a:r>
              <a:rPr lang="en-US" dirty="0"/>
              <a:t>        return </a:t>
            </a:r>
            <a:r>
              <a:rPr lang="en-US" dirty="0" err="1"/>
              <a:t>getOrders</a:t>
            </a:r>
            <a:r>
              <a:rPr lang="en-US" dirty="0"/>
              <a:t>(</a:t>
            </a:r>
            <a:r>
              <a:rPr lang="en-US" dirty="0" err="1"/>
              <a:t>customerName</a:t>
            </a:r>
            <a:r>
              <a:rPr lang="en-US" dirty="0"/>
              <a:t>, 0, status, 0);</a:t>
            </a:r>
          </a:p>
          <a:p>
            <a:r>
              <a:rPr lang="en-US" dirty="0"/>
              <a:t>    }</a:t>
            </a:r>
          </a:p>
        </p:txBody>
      </p:sp>
      <p:sp>
        <p:nvSpPr>
          <p:cNvPr id="4" name="Text Placeholder 3"/>
          <p:cNvSpPr>
            <a:spLocks noGrp="1"/>
          </p:cNvSpPr>
          <p:nvPr>
            <p:ph type="body" sz="half" idx="2"/>
          </p:nvPr>
        </p:nvSpPr>
        <p:spPr>
          <a:xfrm>
            <a:off x="244699" y="721217"/>
            <a:ext cx="4758043" cy="5615189"/>
          </a:xfrm>
        </p:spPr>
        <p:txBody>
          <a:bodyPr>
            <a:normAutofit/>
          </a:bodyPr>
          <a:lstStyle/>
          <a:p>
            <a:r>
              <a:rPr lang="en-US" altLang="zh-CN" sz="2000" dirty="0" smtClean="0"/>
              <a:t>	</a:t>
            </a:r>
            <a:r>
              <a:rPr lang="en-US" altLang="zh-CN" sz="2200" dirty="0" smtClean="0"/>
              <a:t>Using </a:t>
            </a:r>
            <a:r>
              <a:rPr lang="en-US" altLang="zh-CN" sz="2200" dirty="0"/>
              <a:t>database connection transaction ensure the data integrity for issuing invoice (insert record into invoices table, meanwhile modify status to  "complete" for orders through update orders table)</a:t>
            </a:r>
          </a:p>
          <a:p>
            <a:r>
              <a:rPr lang="en-US" sz="2200" dirty="0" smtClean="0"/>
              <a:t>	Overload </a:t>
            </a:r>
            <a:r>
              <a:rPr lang="en-US" sz="2200" dirty="0" err="1"/>
              <a:t>getOrders</a:t>
            </a:r>
            <a:r>
              <a:rPr lang="en-US" sz="2200" dirty="0"/>
              <a:t> method for adapting different search functionality</a:t>
            </a:r>
          </a:p>
          <a:p>
            <a:r>
              <a:rPr lang="en-US" sz="2200" dirty="0" smtClean="0"/>
              <a:t>	Using </a:t>
            </a:r>
            <a:r>
              <a:rPr lang="en-US" sz="2200" dirty="0" err="1"/>
              <a:t>StringBulider</a:t>
            </a:r>
            <a:r>
              <a:rPr lang="en-US" sz="2200" dirty="0"/>
              <a:t> instead of String for concatenation </a:t>
            </a:r>
            <a:r>
              <a:rPr lang="en-US" sz="2200" dirty="0" err="1"/>
              <a:t>sql</a:t>
            </a:r>
            <a:r>
              <a:rPr lang="en-US" sz="2200" dirty="0"/>
              <a:t> statements, which are easier readable and more elegant</a:t>
            </a:r>
          </a:p>
          <a:p>
            <a:endParaRPr lang="en-US" sz="2000" dirty="0"/>
          </a:p>
        </p:txBody>
      </p:sp>
    </p:spTree>
    <p:extLst>
      <p:ext uri="{BB962C8B-B14F-4D97-AF65-F5344CB8AC3E}">
        <p14:creationId xmlns:p14="http://schemas.microsoft.com/office/powerpoint/2010/main" val="186342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0D39EA-1BC8-4A65-9490-F4430E632437}"/>
              </a:ext>
            </a:extLst>
          </p:cNvPr>
          <p:cNvSpPr>
            <a:spLocks noGrp="1"/>
          </p:cNvSpPr>
          <p:nvPr>
            <p:ph type="title"/>
          </p:nvPr>
        </p:nvSpPr>
        <p:spPr>
          <a:xfrm>
            <a:off x="1141413" y="304800"/>
            <a:ext cx="9905998" cy="516835"/>
          </a:xfrm>
        </p:spPr>
        <p:txBody>
          <a:bodyPr>
            <a:normAutofit fontScale="90000"/>
          </a:bodyPr>
          <a:lstStyle/>
          <a:p>
            <a:r>
              <a:rPr lang="en-CA" dirty="0"/>
              <a:t>Working with Collections</a:t>
            </a:r>
            <a:br>
              <a:rPr lang="en-CA" dirty="0"/>
            </a:br>
            <a:endParaRPr lang="en-US" dirty="0"/>
          </a:p>
        </p:txBody>
      </p:sp>
      <p:sp>
        <p:nvSpPr>
          <p:cNvPr id="3" name="Content Placeholder 2">
            <a:extLst>
              <a:ext uri="{FF2B5EF4-FFF2-40B4-BE49-F238E27FC236}">
                <a16:creationId xmlns:a16="http://schemas.microsoft.com/office/drawing/2014/main" xmlns="" id="{F9A9A566-427E-4C54-BCE2-400D7FBD3A31}"/>
              </a:ext>
            </a:extLst>
          </p:cNvPr>
          <p:cNvSpPr>
            <a:spLocks noGrp="1"/>
          </p:cNvSpPr>
          <p:nvPr>
            <p:ph idx="1"/>
          </p:nvPr>
        </p:nvSpPr>
        <p:spPr>
          <a:xfrm>
            <a:off x="278296" y="715617"/>
            <a:ext cx="11502887" cy="5950226"/>
          </a:xfrm>
        </p:spPr>
        <p:txBody>
          <a:bodyPr>
            <a:normAutofit fontScale="77500" lnSpcReduction="20000"/>
          </a:bodyPr>
          <a:lstStyle/>
          <a:p>
            <a:r>
              <a:rPr lang="en-CA" sz="2900" dirty="0"/>
              <a:t>In our case, one invoice has one or several sales orders and one sales order can have multiple items. This often results to manipulate data collections.</a:t>
            </a:r>
          </a:p>
          <a:p>
            <a:r>
              <a:rPr lang="en-CA" sz="2900" dirty="0" smtClean="0"/>
              <a:t>Sample </a:t>
            </a:r>
            <a:r>
              <a:rPr lang="en-CA" sz="2900" dirty="0"/>
              <a:t>code as below:</a:t>
            </a:r>
          </a:p>
          <a:p>
            <a:r>
              <a:rPr lang="en-CA" sz="2900" dirty="0"/>
              <a:t>List&lt;Invoice&gt; invoices = </a:t>
            </a:r>
            <a:r>
              <a:rPr lang="en-CA" sz="2900" dirty="0" err="1"/>
              <a:t>db.getInvoices</a:t>
            </a:r>
            <a:r>
              <a:rPr lang="en-CA" sz="2900" dirty="0"/>
              <a:t>(</a:t>
            </a:r>
            <a:r>
              <a:rPr lang="en-CA" sz="2900" dirty="0" err="1"/>
              <a:t>txtCustomerName.getText</a:t>
            </a:r>
            <a:r>
              <a:rPr lang="en-CA" sz="2900" dirty="0"/>
              <a:t>(), </a:t>
            </a:r>
            <a:r>
              <a:rPr lang="en-CA" sz="2900" dirty="0" err="1"/>
              <a:t>dateFrom</a:t>
            </a:r>
            <a:r>
              <a:rPr lang="en-CA" sz="2900" dirty="0"/>
              <a:t>, </a:t>
            </a:r>
            <a:r>
              <a:rPr lang="en-CA" sz="2900" dirty="0" err="1"/>
              <a:t>dateTo</a:t>
            </a:r>
            <a:r>
              <a:rPr lang="en-CA" sz="2900" dirty="0"/>
              <a:t>);</a:t>
            </a:r>
          </a:p>
          <a:p>
            <a:r>
              <a:rPr lang="en-CA" sz="2900" dirty="0"/>
              <a:t>            for (Invoice </a:t>
            </a:r>
            <a:r>
              <a:rPr lang="en-CA" sz="2900" dirty="0" err="1"/>
              <a:t>invoice</a:t>
            </a:r>
            <a:r>
              <a:rPr lang="en-CA" sz="2900" dirty="0"/>
              <a:t> : invoices) {</a:t>
            </a:r>
          </a:p>
          <a:p>
            <a:r>
              <a:rPr lang="en-CA" sz="2900" dirty="0"/>
              <a:t>                </a:t>
            </a:r>
            <a:r>
              <a:rPr lang="en-CA" sz="2900" dirty="0" err="1"/>
              <a:t>modelInvoices.addRow</a:t>
            </a:r>
            <a:r>
              <a:rPr lang="en-CA" sz="2900" dirty="0"/>
              <a:t>(new Object[]{</a:t>
            </a:r>
          </a:p>
          <a:p>
            <a:r>
              <a:rPr lang="en-CA" sz="2900" dirty="0"/>
              <a:t>                </a:t>
            </a:r>
            <a:r>
              <a:rPr lang="en-CA" sz="2900" dirty="0" err="1"/>
              <a:t>invoice.getId</a:t>
            </a:r>
            <a:r>
              <a:rPr lang="en-CA" sz="2900" dirty="0"/>
              <a:t>(),</a:t>
            </a:r>
          </a:p>
          <a:p>
            <a:r>
              <a:rPr lang="en-CA" sz="2900" dirty="0"/>
              <a:t>                </a:t>
            </a:r>
            <a:r>
              <a:rPr lang="en-CA" sz="2900" dirty="0" err="1"/>
              <a:t>invoice.getCustomer</a:t>
            </a:r>
            <a:r>
              <a:rPr lang="en-CA" sz="2900" dirty="0"/>
              <a:t>().</a:t>
            </a:r>
            <a:r>
              <a:rPr lang="en-CA" sz="2900" dirty="0" err="1"/>
              <a:t>getId</a:t>
            </a:r>
            <a:r>
              <a:rPr lang="en-CA" sz="2900" dirty="0"/>
              <a:t>(), </a:t>
            </a:r>
            <a:r>
              <a:rPr lang="en-CA" sz="2900" dirty="0" err="1"/>
              <a:t>invoice.getCustomer</a:t>
            </a:r>
            <a:r>
              <a:rPr lang="en-CA" sz="2900" dirty="0"/>
              <a:t>().</a:t>
            </a:r>
            <a:r>
              <a:rPr lang="en-CA" sz="2900" dirty="0" err="1"/>
              <a:t>getName</a:t>
            </a:r>
            <a:r>
              <a:rPr lang="en-CA" sz="2900" dirty="0"/>
              <a:t>(),    				       </a:t>
            </a:r>
            <a:r>
              <a:rPr lang="en-CA" sz="2900" dirty="0" err="1"/>
              <a:t>invoice.getCustomer</a:t>
            </a:r>
            <a:r>
              <a:rPr lang="en-CA" sz="2900" dirty="0"/>
              <a:t>().</a:t>
            </a:r>
            <a:r>
              <a:rPr lang="en-CA" sz="2900" dirty="0" err="1"/>
              <a:t>getAddress</a:t>
            </a:r>
            <a:r>
              <a:rPr lang="en-CA" sz="2900" dirty="0"/>
              <a:t>(),</a:t>
            </a:r>
          </a:p>
          <a:p>
            <a:r>
              <a:rPr lang="en-CA" sz="2900" dirty="0"/>
              <a:t>               </a:t>
            </a:r>
            <a:r>
              <a:rPr lang="en-CA" sz="2900" dirty="0" err="1"/>
              <a:t>invoice.getAmountBeforeTax</a:t>
            </a:r>
            <a:r>
              <a:rPr lang="en-CA" sz="2900" dirty="0"/>
              <a:t>(), </a:t>
            </a:r>
            <a:r>
              <a:rPr lang="en-CA" sz="2900" dirty="0" err="1"/>
              <a:t>invoice.getAmountTax</a:t>
            </a:r>
            <a:r>
              <a:rPr lang="en-CA" sz="2900" dirty="0"/>
              <a:t>(), </a:t>
            </a:r>
            <a:r>
              <a:rPr lang="en-CA" sz="2900" dirty="0" err="1"/>
              <a:t>invoice.getTotalAmount</a:t>
            </a:r>
            <a:r>
              <a:rPr lang="en-CA" sz="2900" dirty="0"/>
              <a:t>(), </a:t>
            </a:r>
            <a:r>
              <a:rPr lang="en-CA" sz="2900" dirty="0" err="1"/>
              <a:t>df.format</a:t>
            </a:r>
            <a:r>
              <a:rPr lang="en-CA" sz="2900" dirty="0"/>
              <a:t>(</a:t>
            </a:r>
            <a:r>
              <a:rPr lang="en-CA" sz="2900" dirty="0" err="1"/>
              <a:t>invoice.getTimestamp</a:t>
            </a:r>
            <a:r>
              <a:rPr lang="en-CA" sz="2900" dirty="0"/>
              <a:t>())</a:t>
            </a:r>
          </a:p>
          <a:p>
            <a:r>
              <a:rPr lang="en-CA" sz="2900" dirty="0"/>
              <a:t>                });</a:t>
            </a:r>
          </a:p>
          <a:p>
            <a:r>
              <a:rPr lang="en-CA" sz="2900" dirty="0"/>
              <a:t>            }</a:t>
            </a:r>
          </a:p>
          <a:p>
            <a:endParaRPr lang="en-US" dirty="0"/>
          </a:p>
        </p:txBody>
      </p:sp>
    </p:spTree>
    <p:extLst>
      <p:ext uri="{BB962C8B-B14F-4D97-AF65-F5344CB8AC3E}">
        <p14:creationId xmlns:p14="http://schemas.microsoft.com/office/powerpoint/2010/main" val="362898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9CCF60-29F9-4A9B-BDC7-F9AA5DB5E552}"/>
              </a:ext>
            </a:extLst>
          </p:cNvPr>
          <p:cNvSpPr>
            <a:spLocks noGrp="1"/>
          </p:cNvSpPr>
          <p:nvPr>
            <p:ph type="title"/>
          </p:nvPr>
        </p:nvSpPr>
        <p:spPr>
          <a:xfrm>
            <a:off x="1141413" y="618518"/>
            <a:ext cx="9905998" cy="1133009"/>
          </a:xfrm>
        </p:spPr>
        <p:txBody>
          <a:bodyPr/>
          <a:lstStyle/>
          <a:p>
            <a:r>
              <a:rPr lang="en-CA" dirty="0"/>
              <a:t>Export to PDF</a:t>
            </a:r>
            <a:endParaRPr lang="en-US" dirty="0"/>
          </a:p>
        </p:txBody>
      </p:sp>
      <p:sp>
        <p:nvSpPr>
          <p:cNvPr id="3" name="Content Placeholder 2">
            <a:extLst>
              <a:ext uri="{FF2B5EF4-FFF2-40B4-BE49-F238E27FC236}">
                <a16:creationId xmlns:a16="http://schemas.microsoft.com/office/drawing/2014/main" xmlns="" id="{FD6BC242-AFD0-41B4-856E-E24D3DB26E1A}"/>
              </a:ext>
            </a:extLst>
          </p:cNvPr>
          <p:cNvSpPr>
            <a:spLocks noGrp="1"/>
          </p:cNvSpPr>
          <p:nvPr>
            <p:ph idx="1"/>
          </p:nvPr>
        </p:nvSpPr>
        <p:spPr>
          <a:xfrm>
            <a:off x="1141412" y="1609859"/>
            <a:ext cx="9905999" cy="3611498"/>
          </a:xfrm>
        </p:spPr>
        <p:txBody>
          <a:bodyPr>
            <a:normAutofit/>
          </a:bodyPr>
          <a:lstStyle/>
          <a:p>
            <a:r>
              <a:rPr lang="en-US" sz="3200" dirty="0"/>
              <a:t>Using open source </a:t>
            </a:r>
            <a:r>
              <a:rPr lang="en-US" sz="3200" dirty="0" err="1"/>
              <a:t>iText</a:t>
            </a:r>
            <a:r>
              <a:rPr lang="en-US" sz="3200" dirty="0"/>
              <a:t> library for java</a:t>
            </a:r>
          </a:p>
          <a:p>
            <a:r>
              <a:rPr lang="en-US" sz="3200" dirty="0"/>
              <a:t>Using rectangle to implement block control for positioning paragraph text</a:t>
            </a:r>
          </a:p>
          <a:p>
            <a:r>
              <a:rPr lang="en-US" sz="3200" dirty="0"/>
              <a:t>Using table to display order items of invoices</a:t>
            </a:r>
          </a:p>
        </p:txBody>
      </p:sp>
    </p:spTree>
    <p:extLst>
      <p:ext uri="{BB962C8B-B14F-4D97-AF65-F5344CB8AC3E}">
        <p14:creationId xmlns:p14="http://schemas.microsoft.com/office/powerpoint/2010/main" val="427406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F1DEE-22D0-4410-8597-D7589BD2289A}"/>
              </a:ext>
            </a:extLst>
          </p:cNvPr>
          <p:cNvSpPr>
            <a:spLocks noGrp="1"/>
          </p:cNvSpPr>
          <p:nvPr>
            <p:ph type="title"/>
          </p:nvPr>
        </p:nvSpPr>
        <p:spPr>
          <a:xfrm>
            <a:off x="1141413" y="360940"/>
            <a:ext cx="9905998" cy="1478570"/>
          </a:xfrm>
        </p:spPr>
        <p:txBody>
          <a:bodyPr/>
          <a:lstStyle/>
          <a:p>
            <a:r>
              <a:rPr lang="en-CA" dirty="0"/>
              <a:t>Email with attachment using </a:t>
            </a:r>
            <a:r>
              <a:rPr lang="en-CA" dirty="0" err="1"/>
              <a:t>gmail</a:t>
            </a:r>
            <a:endParaRPr lang="en-US" dirty="0"/>
          </a:p>
        </p:txBody>
      </p:sp>
      <p:sp>
        <p:nvSpPr>
          <p:cNvPr id="3" name="Content Placeholder 2">
            <a:extLst>
              <a:ext uri="{FF2B5EF4-FFF2-40B4-BE49-F238E27FC236}">
                <a16:creationId xmlns:a16="http://schemas.microsoft.com/office/drawing/2014/main" xmlns="" id="{9225130B-4BD1-437B-AD9B-B968B62B18E0}"/>
              </a:ext>
            </a:extLst>
          </p:cNvPr>
          <p:cNvSpPr>
            <a:spLocks noGrp="1"/>
          </p:cNvSpPr>
          <p:nvPr>
            <p:ph idx="1"/>
          </p:nvPr>
        </p:nvSpPr>
        <p:spPr>
          <a:xfrm>
            <a:off x="1141412" y="1709530"/>
            <a:ext cx="9905999" cy="4081671"/>
          </a:xfrm>
        </p:spPr>
        <p:txBody>
          <a:bodyPr/>
          <a:lstStyle/>
          <a:p>
            <a:r>
              <a:rPr lang="en-CA" dirty="0" smtClean="0"/>
              <a:t>Using library activation.jar and javax.mail.jar, we can realise the function of sending email with attachment using </a:t>
            </a:r>
            <a:r>
              <a:rPr lang="en-CA" dirty="0"/>
              <a:t>G</a:t>
            </a:r>
            <a:r>
              <a:rPr lang="en-CA" dirty="0" smtClean="0"/>
              <a:t>mail server. </a:t>
            </a:r>
          </a:p>
          <a:p>
            <a:r>
              <a:rPr lang="en-CA" dirty="0" smtClean="0"/>
              <a:t>When user click export and send email. Program will first save csv to predefined folder then fetch the email address from database through customers table. </a:t>
            </a:r>
          </a:p>
          <a:p>
            <a:r>
              <a:rPr lang="en-CA" dirty="0" smtClean="0"/>
              <a:t>We write a separate email class with send method to wrap up all the code for email, in the main code class we just need to pass the arguments to the send method to realize the function</a:t>
            </a:r>
            <a:endParaRPr lang="en-US" dirty="0"/>
          </a:p>
        </p:txBody>
      </p:sp>
    </p:spTree>
    <p:extLst>
      <p:ext uri="{BB962C8B-B14F-4D97-AF65-F5344CB8AC3E}">
        <p14:creationId xmlns:p14="http://schemas.microsoft.com/office/powerpoint/2010/main" val="150552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1" y="45076"/>
            <a:ext cx="10895527" cy="7109639"/>
          </a:xfrm>
          <a:prstGeom prst="rect">
            <a:avLst/>
          </a:prstGeom>
        </p:spPr>
        <p:txBody>
          <a:bodyPr wrap="square">
            <a:spAutoFit/>
          </a:bodyPr>
          <a:lstStyle/>
          <a:p>
            <a:r>
              <a:rPr lang="en-US" sz="2400" dirty="0"/>
              <a:t>private void </a:t>
            </a:r>
            <a:r>
              <a:rPr lang="en-US" sz="2400" dirty="0" err="1"/>
              <a:t>miExCSVEmailActionPerformed</a:t>
            </a:r>
            <a:r>
              <a:rPr lang="en-US" sz="2400" dirty="0"/>
              <a:t>(</a:t>
            </a:r>
            <a:r>
              <a:rPr lang="en-US" sz="2400" dirty="0" err="1"/>
              <a:t>java.awt.event.ActionEvent</a:t>
            </a:r>
            <a:r>
              <a:rPr lang="en-US" sz="2400" dirty="0"/>
              <a:t> </a:t>
            </a:r>
            <a:r>
              <a:rPr lang="en-US" sz="2400" dirty="0" err="1"/>
              <a:t>evt</a:t>
            </a:r>
            <a:r>
              <a:rPr lang="en-US" sz="2400" dirty="0"/>
              <a:t>) {                                             </a:t>
            </a:r>
          </a:p>
          <a:p>
            <a:r>
              <a:rPr lang="en-US" sz="2400" dirty="0"/>
              <a:t>        </a:t>
            </a:r>
            <a:r>
              <a:rPr lang="en-US" sz="2400" dirty="0" err="1"/>
              <a:t>exportCSV</a:t>
            </a:r>
            <a:r>
              <a:rPr lang="en-US" sz="2400" dirty="0"/>
              <a:t>();</a:t>
            </a:r>
          </a:p>
          <a:p>
            <a:r>
              <a:rPr lang="en-US" sz="2400" dirty="0"/>
              <a:t>        String email = </a:t>
            </a:r>
            <a:r>
              <a:rPr lang="en-US" sz="2400" dirty="0" smtClean="0"/>
              <a:t>"";  </a:t>
            </a:r>
            <a:r>
              <a:rPr lang="en-US" sz="2400" dirty="0"/>
              <a:t>String </a:t>
            </a:r>
            <a:r>
              <a:rPr lang="en-US" sz="2200" dirty="0" err="1"/>
              <a:t>fileName</a:t>
            </a:r>
            <a:r>
              <a:rPr lang="en-US" sz="2400" dirty="0"/>
              <a:t> = </a:t>
            </a:r>
            <a:r>
              <a:rPr lang="en-US" sz="2400" dirty="0" smtClean="0"/>
              <a:t>"";  </a:t>
            </a:r>
          </a:p>
          <a:p>
            <a:r>
              <a:rPr lang="en-US" sz="2400" dirty="0" smtClean="0"/>
              <a:t>String </a:t>
            </a:r>
            <a:r>
              <a:rPr lang="en-US" sz="2400" dirty="0" err="1"/>
              <a:t>filePath</a:t>
            </a:r>
            <a:r>
              <a:rPr lang="en-US" sz="2400" dirty="0"/>
              <a:t> = new File("").</a:t>
            </a:r>
            <a:r>
              <a:rPr lang="en-US" sz="2400" dirty="0" err="1"/>
              <a:t>getAbsolutePath</a:t>
            </a:r>
            <a:r>
              <a:rPr lang="en-US" sz="2400" dirty="0"/>
              <a:t>() + "\\export_invoices\\csv\\";</a:t>
            </a:r>
          </a:p>
          <a:p>
            <a:r>
              <a:rPr lang="en-US" sz="2400" dirty="0"/>
              <a:t>        final String user = "zdfmontreal13@gmail.com";</a:t>
            </a:r>
          </a:p>
          <a:p>
            <a:r>
              <a:rPr lang="en-US" sz="2400" dirty="0"/>
              <a:t>        final String password = "zoe20178";</a:t>
            </a:r>
          </a:p>
          <a:p>
            <a:r>
              <a:rPr lang="en-US" sz="2400" dirty="0"/>
              <a:t>        try {</a:t>
            </a:r>
          </a:p>
          <a:p>
            <a:r>
              <a:rPr lang="en-US" sz="2400" dirty="0"/>
              <a:t>            Object </a:t>
            </a:r>
            <a:r>
              <a:rPr lang="en-US" sz="2400" dirty="0" err="1"/>
              <a:t>invoiceId</a:t>
            </a:r>
            <a:r>
              <a:rPr lang="en-US" sz="2400" dirty="0"/>
              <a:t> = </a:t>
            </a:r>
            <a:r>
              <a:rPr lang="en-US" sz="2400" dirty="0" err="1"/>
              <a:t>modelInvoices.getValueAt</a:t>
            </a:r>
            <a:r>
              <a:rPr lang="en-US" sz="2400" dirty="0"/>
              <a:t>(</a:t>
            </a:r>
            <a:r>
              <a:rPr lang="en-US" sz="2400" dirty="0" err="1"/>
              <a:t>jtInvoices.getSelectedRow</a:t>
            </a:r>
            <a:r>
              <a:rPr lang="en-US" sz="2400" dirty="0"/>
              <a:t>(), 0);</a:t>
            </a:r>
          </a:p>
          <a:p>
            <a:r>
              <a:rPr lang="en-US" sz="2400" dirty="0"/>
              <a:t>            Invoice </a:t>
            </a:r>
            <a:r>
              <a:rPr lang="en-US" sz="2400" dirty="0" err="1"/>
              <a:t>invoice</a:t>
            </a:r>
            <a:r>
              <a:rPr lang="en-US" sz="2400" dirty="0"/>
              <a:t> = </a:t>
            </a:r>
            <a:r>
              <a:rPr lang="en-US" sz="2400" dirty="0" err="1"/>
              <a:t>db.getInvoiceById</a:t>
            </a:r>
            <a:r>
              <a:rPr lang="en-US" sz="2400" dirty="0"/>
              <a:t>(</a:t>
            </a:r>
            <a:r>
              <a:rPr lang="en-US" sz="2400" dirty="0" err="1"/>
              <a:t>Integer.parseInt</a:t>
            </a:r>
            <a:r>
              <a:rPr lang="en-US" sz="2400" dirty="0"/>
              <a:t>(</a:t>
            </a:r>
            <a:r>
              <a:rPr lang="en-US" sz="2400" dirty="0" err="1"/>
              <a:t>invoiceId.toString</a:t>
            </a:r>
            <a:r>
              <a:rPr lang="en-US" sz="2400" dirty="0"/>
              <a:t>()));</a:t>
            </a:r>
          </a:p>
          <a:p>
            <a:r>
              <a:rPr lang="en-US" sz="2400" dirty="0"/>
              <a:t>            email = </a:t>
            </a:r>
            <a:r>
              <a:rPr lang="en-US" sz="2400" dirty="0" err="1"/>
              <a:t>invoice.getCustomer</a:t>
            </a:r>
            <a:r>
              <a:rPr lang="en-US" sz="2400" dirty="0"/>
              <a:t>().</a:t>
            </a:r>
            <a:r>
              <a:rPr lang="en-US" sz="2400" dirty="0" err="1"/>
              <a:t>getEmail</a:t>
            </a:r>
            <a:r>
              <a:rPr lang="en-US" sz="2400" dirty="0"/>
              <a:t>();</a:t>
            </a:r>
          </a:p>
          <a:p>
            <a:r>
              <a:rPr lang="en-US" sz="2400" dirty="0"/>
              <a:t>            </a:t>
            </a:r>
            <a:r>
              <a:rPr lang="en-US" sz="2400" dirty="0" err="1"/>
              <a:t>fileName</a:t>
            </a:r>
            <a:r>
              <a:rPr lang="en-US" sz="2400" dirty="0"/>
              <a:t> = "invoice_" + </a:t>
            </a:r>
            <a:r>
              <a:rPr lang="en-US" sz="2400" dirty="0" err="1"/>
              <a:t>invoice.getCustomer</a:t>
            </a:r>
            <a:r>
              <a:rPr lang="en-US" sz="2400" dirty="0"/>
              <a:t>().</a:t>
            </a:r>
            <a:r>
              <a:rPr lang="en-US" sz="2400" dirty="0" err="1"/>
              <a:t>getName</a:t>
            </a:r>
            <a:r>
              <a:rPr lang="en-US" sz="2400" dirty="0"/>
              <a:t>() + "_" + </a:t>
            </a:r>
            <a:r>
              <a:rPr lang="en-US" sz="2400" dirty="0" err="1"/>
              <a:t>invoiceId.toString</a:t>
            </a:r>
            <a:r>
              <a:rPr lang="en-US" sz="2400" dirty="0"/>
              <a:t>() + ".csv";</a:t>
            </a:r>
          </a:p>
          <a:p>
            <a:r>
              <a:rPr lang="en-US" sz="2400" dirty="0"/>
              <a:t>        } catch (</a:t>
            </a:r>
            <a:r>
              <a:rPr lang="en-US" sz="2400" dirty="0" err="1"/>
              <a:t>SQLException</a:t>
            </a:r>
            <a:r>
              <a:rPr lang="en-US" sz="2400" dirty="0"/>
              <a:t> ex) {</a:t>
            </a:r>
          </a:p>
          <a:p>
            <a:r>
              <a:rPr lang="en-US" sz="2400" dirty="0"/>
              <a:t>            </a:t>
            </a:r>
            <a:r>
              <a:rPr lang="en-US" sz="2400" dirty="0" err="1"/>
              <a:t>Logger.getLogger</a:t>
            </a:r>
            <a:r>
              <a:rPr lang="en-US" sz="2400" dirty="0"/>
              <a:t>(</a:t>
            </a:r>
            <a:r>
              <a:rPr lang="en-US" sz="2400" dirty="0" err="1"/>
              <a:t>MainFrameInvoice.class.getName</a:t>
            </a:r>
            <a:r>
              <a:rPr lang="en-US" sz="2400" dirty="0"/>
              <a:t>()).log(</a:t>
            </a:r>
            <a:r>
              <a:rPr lang="en-US" sz="2400" dirty="0" err="1"/>
              <a:t>Level.SEVERE</a:t>
            </a:r>
            <a:r>
              <a:rPr lang="en-US" sz="2400" dirty="0"/>
              <a:t>, null, ex</a:t>
            </a:r>
            <a:r>
              <a:rPr lang="en-US" sz="2400" dirty="0" smtClean="0"/>
              <a:t>); </a:t>
            </a:r>
            <a:r>
              <a:rPr lang="en-US" sz="2400" dirty="0"/>
              <a:t>}</a:t>
            </a:r>
          </a:p>
          <a:p>
            <a:r>
              <a:rPr lang="en-US" sz="2400" dirty="0"/>
              <a:t>        </a:t>
            </a:r>
            <a:r>
              <a:rPr lang="en-US" sz="2400" dirty="0" err="1"/>
              <a:t>System.out.println</a:t>
            </a:r>
            <a:r>
              <a:rPr lang="en-US" sz="2400" dirty="0"/>
              <a:t>(email);</a:t>
            </a:r>
          </a:p>
          <a:p>
            <a:r>
              <a:rPr lang="en-US" sz="2400" dirty="0"/>
              <a:t>        </a:t>
            </a:r>
            <a:r>
              <a:rPr lang="en-US" sz="2400" dirty="0" err="1"/>
              <a:t>MailWithAttachment.send</a:t>
            </a:r>
            <a:r>
              <a:rPr lang="en-US" sz="2400" dirty="0"/>
              <a:t>(user, password, email, "invoice", "please check invoice", </a:t>
            </a:r>
            <a:r>
              <a:rPr lang="en-US" sz="2400" dirty="0" err="1"/>
              <a:t>filePath</a:t>
            </a:r>
            <a:r>
              <a:rPr lang="en-US" sz="2400" dirty="0"/>
              <a:t> + </a:t>
            </a:r>
            <a:r>
              <a:rPr lang="en-US" sz="2400" dirty="0" err="1"/>
              <a:t>fileName</a:t>
            </a:r>
            <a:r>
              <a:rPr lang="en-US" sz="2400" dirty="0"/>
              <a:t>, </a:t>
            </a:r>
            <a:r>
              <a:rPr lang="en-US" sz="2400" dirty="0" err="1"/>
              <a:t>fileName</a:t>
            </a:r>
            <a:r>
              <a:rPr lang="en-US" sz="2400" dirty="0"/>
              <a:t>);</a:t>
            </a:r>
          </a:p>
          <a:p>
            <a:r>
              <a:rPr lang="en-US" sz="2400" dirty="0"/>
              <a:t>    } </a:t>
            </a:r>
          </a:p>
        </p:txBody>
      </p:sp>
    </p:spTree>
    <p:extLst>
      <p:ext uri="{BB962C8B-B14F-4D97-AF65-F5344CB8AC3E}">
        <p14:creationId xmlns:p14="http://schemas.microsoft.com/office/powerpoint/2010/main" val="214888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improvements	</a:t>
            </a:r>
            <a:endParaRPr lang="en-US" dirty="0"/>
          </a:p>
        </p:txBody>
      </p:sp>
      <p:sp>
        <p:nvSpPr>
          <p:cNvPr id="3" name="Content Placeholder 2"/>
          <p:cNvSpPr>
            <a:spLocks noGrp="1"/>
          </p:cNvSpPr>
          <p:nvPr>
            <p:ph idx="1"/>
          </p:nvPr>
        </p:nvSpPr>
        <p:spPr/>
        <p:txBody>
          <a:bodyPr/>
          <a:lstStyle/>
          <a:p>
            <a:r>
              <a:rPr lang="en-CA" sz="3200" dirty="0" smtClean="0"/>
              <a:t>Add  user log in interface when the program starts</a:t>
            </a:r>
          </a:p>
          <a:p>
            <a:r>
              <a:rPr lang="en-CA" sz="3200" dirty="0" smtClean="0"/>
              <a:t>Add different users roles like order entry, invoice issue, all right etc.</a:t>
            </a:r>
          </a:p>
          <a:p>
            <a:r>
              <a:rPr lang="en-CA" sz="3200" dirty="0" smtClean="0"/>
              <a:t>Add  Sales orders management (create new order, update order, delete order)</a:t>
            </a:r>
          </a:p>
          <a:p>
            <a:endParaRPr lang="en-US" dirty="0"/>
          </a:p>
        </p:txBody>
      </p:sp>
    </p:spTree>
    <p:extLst>
      <p:ext uri="{BB962C8B-B14F-4D97-AF65-F5344CB8AC3E}">
        <p14:creationId xmlns:p14="http://schemas.microsoft.com/office/powerpoint/2010/main" val="7319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80636"/>
            <a:ext cx="9905998" cy="1042857"/>
          </a:xfrm>
        </p:spPr>
        <p:txBody>
          <a:bodyPr/>
          <a:lstStyle/>
          <a:p>
            <a:r>
              <a:rPr lang="en-CA" dirty="0" smtClean="0"/>
              <a:t>Summary	</a:t>
            </a:r>
            <a:endParaRPr lang="en-US" dirty="0"/>
          </a:p>
        </p:txBody>
      </p:sp>
      <p:sp>
        <p:nvSpPr>
          <p:cNvPr id="3" name="Content Placeholder 2"/>
          <p:cNvSpPr>
            <a:spLocks noGrp="1"/>
          </p:cNvSpPr>
          <p:nvPr>
            <p:ph idx="1"/>
          </p:nvPr>
        </p:nvSpPr>
        <p:spPr>
          <a:xfrm>
            <a:off x="1141412" y="1519707"/>
            <a:ext cx="9905999" cy="4271494"/>
          </a:xfrm>
        </p:spPr>
        <p:txBody>
          <a:bodyPr>
            <a:normAutofit/>
          </a:bodyPr>
          <a:lstStyle/>
          <a:p>
            <a:pPr marL="0" indent="0">
              <a:buNone/>
            </a:pPr>
            <a:r>
              <a:rPr lang="en-CA" sz="3200" dirty="0" smtClean="0"/>
              <a:t>Implemented all the functionality planned for the project</a:t>
            </a:r>
            <a:endParaRPr lang="en-US" sz="3200" dirty="0"/>
          </a:p>
        </p:txBody>
      </p:sp>
    </p:spTree>
    <p:extLst>
      <p:ext uri="{BB962C8B-B14F-4D97-AF65-F5344CB8AC3E}">
        <p14:creationId xmlns:p14="http://schemas.microsoft.com/office/powerpoint/2010/main" val="3416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566D9-BA65-456F-9C63-B7A4DE9A8F22}"/>
              </a:ext>
            </a:extLst>
          </p:cNvPr>
          <p:cNvSpPr>
            <a:spLocks noGrp="1"/>
          </p:cNvSpPr>
          <p:nvPr>
            <p:ph type="title"/>
          </p:nvPr>
        </p:nvSpPr>
        <p:spPr>
          <a:xfrm>
            <a:off x="1141413" y="618518"/>
            <a:ext cx="9905998" cy="836795"/>
          </a:xfrm>
        </p:spPr>
        <p:txBody>
          <a:bodyPr/>
          <a:lstStyle/>
          <a:p>
            <a:r>
              <a:rPr lang="en-CA" dirty="0"/>
              <a:t>Background </a:t>
            </a:r>
            <a:endParaRPr lang="en-US" dirty="0"/>
          </a:p>
        </p:txBody>
      </p:sp>
      <p:sp>
        <p:nvSpPr>
          <p:cNvPr id="3" name="Content Placeholder 2">
            <a:extLst>
              <a:ext uri="{FF2B5EF4-FFF2-40B4-BE49-F238E27FC236}">
                <a16:creationId xmlns:a16="http://schemas.microsoft.com/office/drawing/2014/main" xmlns="" id="{D7F39DE1-9FA2-4896-AF78-6C35037BCC9B}"/>
              </a:ext>
            </a:extLst>
          </p:cNvPr>
          <p:cNvSpPr>
            <a:spLocks noGrp="1"/>
          </p:cNvSpPr>
          <p:nvPr>
            <p:ph idx="1"/>
          </p:nvPr>
        </p:nvSpPr>
        <p:spPr>
          <a:xfrm>
            <a:off x="1141412" y="1455313"/>
            <a:ext cx="9905999" cy="4335888"/>
          </a:xfrm>
        </p:spPr>
        <p:txBody>
          <a:bodyPr>
            <a:normAutofit/>
          </a:bodyPr>
          <a:lstStyle/>
          <a:p>
            <a:r>
              <a:rPr lang="en-CA" sz="3200" dirty="0"/>
              <a:t>From existing sales orders stored in database, enable user to issue the invoices </a:t>
            </a:r>
            <a:r>
              <a:rPr lang="en-CA" sz="3200" dirty="0" smtClean="0"/>
              <a:t>for </a:t>
            </a:r>
            <a:r>
              <a:rPr lang="en-CA" sz="3200" dirty="0"/>
              <a:t>chosen sales orders. </a:t>
            </a:r>
          </a:p>
          <a:p>
            <a:pPr marL="0" indent="0">
              <a:buNone/>
            </a:pPr>
            <a:endParaRPr lang="en-CA" sz="3200" dirty="0"/>
          </a:p>
          <a:p>
            <a:r>
              <a:rPr lang="en-CA" sz="3200" dirty="0"/>
              <a:t>Once invoice is issued, it will be stored into database, and corresponding order status will be changed to </a:t>
            </a:r>
            <a:r>
              <a:rPr lang="en-CA" sz="3200" dirty="0" smtClean="0"/>
              <a:t>complete.</a:t>
            </a:r>
            <a:endParaRPr lang="en-US" sz="3200" dirty="0"/>
          </a:p>
        </p:txBody>
      </p:sp>
    </p:spTree>
    <p:extLst>
      <p:ext uri="{BB962C8B-B14F-4D97-AF65-F5344CB8AC3E}">
        <p14:creationId xmlns:p14="http://schemas.microsoft.com/office/powerpoint/2010/main" val="14486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883FD-8F38-4A43-A948-7FC985708A6E}"/>
              </a:ext>
            </a:extLst>
          </p:cNvPr>
          <p:cNvSpPr>
            <a:spLocks noGrp="1"/>
          </p:cNvSpPr>
          <p:nvPr>
            <p:ph type="title"/>
          </p:nvPr>
        </p:nvSpPr>
        <p:spPr>
          <a:xfrm>
            <a:off x="1141413" y="260078"/>
            <a:ext cx="9905998" cy="989173"/>
          </a:xfrm>
        </p:spPr>
        <p:txBody>
          <a:bodyPr>
            <a:normAutofit fontScale="90000"/>
          </a:bodyPr>
          <a:lstStyle/>
          <a:p>
            <a:r>
              <a:rPr lang="en-CA" dirty="0" smtClean="0"/>
              <a:t>functions need to be implemented-what user </a:t>
            </a:r>
            <a:r>
              <a:rPr lang="en-CA" dirty="0"/>
              <a:t>can do  - </a:t>
            </a:r>
            <a:r>
              <a:rPr lang="en-CA" dirty="0" smtClean="0"/>
              <a:t>part</a:t>
            </a:r>
            <a:endParaRPr lang="en-US" dirty="0"/>
          </a:p>
        </p:txBody>
      </p:sp>
      <p:sp>
        <p:nvSpPr>
          <p:cNvPr id="3" name="Content Placeholder 2">
            <a:extLst>
              <a:ext uri="{FF2B5EF4-FFF2-40B4-BE49-F238E27FC236}">
                <a16:creationId xmlns:a16="http://schemas.microsoft.com/office/drawing/2014/main" xmlns="" id="{6EEB40B0-4DE4-4DCD-ABD4-53C3DB202E52}"/>
              </a:ext>
            </a:extLst>
          </p:cNvPr>
          <p:cNvSpPr>
            <a:spLocks noGrp="1"/>
          </p:cNvSpPr>
          <p:nvPr>
            <p:ph idx="1"/>
          </p:nvPr>
        </p:nvSpPr>
        <p:spPr>
          <a:xfrm>
            <a:off x="1162364" y="1545464"/>
            <a:ext cx="9905999" cy="4786649"/>
          </a:xfrm>
        </p:spPr>
        <p:txBody>
          <a:bodyPr>
            <a:noAutofit/>
          </a:bodyPr>
          <a:lstStyle/>
          <a:p>
            <a:r>
              <a:rPr lang="en-CA" sz="2800" dirty="0" smtClean="0"/>
              <a:t>Query </a:t>
            </a:r>
            <a:r>
              <a:rPr lang="en-CA" sz="2800" dirty="0" smtClean="0"/>
              <a:t>Sales </a:t>
            </a:r>
            <a:r>
              <a:rPr lang="en-CA" sz="2800" dirty="0"/>
              <a:t>orders 	</a:t>
            </a:r>
            <a:endParaRPr lang="en-CA" sz="2800" dirty="0" smtClean="0"/>
          </a:p>
          <a:p>
            <a:r>
              <a:rPr lang="en-CA" sz="2800" dirty="0" smtClean="0"/>
              <a:t>Query </a:t>
            </a:r>
            <a:r>
              <a:rPr lang="en-CA" sz="2800" dirty="0" smtClean="0"/>
              <a:t>Invoices</a:t>
            </a:r>
          </a:p>
          <a:p>
            <a:r>
              <a:rPr lang="en-CA" sz="2800" dirty="0" smtClean="0"/>
              <a:t>Issue invoices</a:t>
            </a:r>
          </a:p>
          <a:p>
            <a:r>
              <a:rPr lang="en-CA" sz="2800" dirty="0" smtClean="0"/>
              <a:t>export invoice to </a:t>
            </a:r>
            <a:r>
              <a:rPr lang="en-CA" sz="2800" dirty="0"/>
              <a:t>csv.</a:t>
            </a:r>
          </a:p>
          <a:p>
            <a:r>
              <a:rPr lang="en-CA" sz="2800" dirty="0" smtClean="0"/>
              <a:t>export invoice to </a:t>
            </a:r>
            <a:r>
              <a:rPr lang="en-CA" sz="2800" dirty="0"/>
              <a:t>PDF.</a:t>
            </a:r>
          </a:p>
          <a:p>
            <a:r>
              <a:rPr lang="en-CA" sz="2800" dirty="0"/>
              <a:t>Export invoice and email as </a:t>
            </a:r>
            <a:r>
              <a:rPr lang="en-CA" sz="2800" dirty="0"/>
              <a:t>attachment</a:t>
            </a:r>
            <a:endParaRPr lang="en-US" sz="2800" dirty="0"/>
          </a:p>
          <a:p>
            <a:pPr marL="0" indent="0">
              <a:buNone/>
            </a:pPr>
            <a:r>
              <a:rPr lang="en-CA" sz="2800" dirty="0"/>
              <a:t>	</a:t>
            </a:r>
            <a:endParaRPr lang="en-CA" sz="2800" dirty="0" smtClean="0"/>
          </a:p>
          <a:p>
            <a:endParaRPr lang="en-CA" sz="2800" dirty="0"/>
          </a:p>
        </p:txBody>
      </p:sp>
    </p:spTree>
    <p:extLst>
      <p:ext uri="{BB962C8B-B14F-4D97-AF65-F5344CB8AC3E}">
        <p14:creationId xmlns:p14="http://schemas.microsoft.com/office/powerpoint/2010/main" val="68333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1999"/>
            <a:ext cx="9905998" cy="579217"/>
          </a:xfrm>
        </p:spPr>
        <p:txBody>
          <a:bodyPr>
            <a:noAutofit/>
          </a:bodyPr>
          <a:lstStyle/>
          <a:p>
            <a:r>
              <a:rPr lang="en-CA" sz="2000" dirty="0" smtClean="0"/>
              <a:t>Solution overview – main window showing invoices and invoice details also has different query criteria</a:t>
            </a:r>
            <a:endParaRPr lang="en-US" sz="2000" dirty="0"/>
          </a:p>
        </p:txBody>
      </p:sp>
      <p:pic>
        <p:nvPicPr>
          <p:cNvPr id="4" name="Content Placeholder 3"/>
          <p:cNvPicPr>
            <a:picLocks noGrp="1" noChangeAspect="1"/>
          </p:cNvPicPr>
          <p:nvPr>
            <p:ph idx="1"/>
          </p:nvPr>
        </p:nvPicPr>
        <p:blipFill>
          <a:blip r:embed="rId2"/>
          <a:stretch>
            <a:fillRect/>
          </a:stretch>
        </p:blipFill>
        <p:spPr>
          <a:xfrm>
            <a:off x="1506828" y="721217"/>
            <a:ext cx="8261937" cy="5679584"/>
          </a:xfrm>
          <a:prstGeom prst="rect">
            <a:avLst/>
          </a:prstGeom>
        </p:spPr>
      </p:pic>
    </p:spTree>
    <p:extLst>
      <p:ext uri="{BB962C8B-B14F-4D97-AF65-F5344CB8AC3E}">
        <p14:creationId xmlns:p14="http://schemas.microsoft.com/office/powerpoint/2010/main" val="378725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5031"/>
            <a:ext cx="9905998" cy="489065"/>
          </a:xfrm>
        </p:spPr>
        <p:txBody>
          <a:bodyPr>
            <a:normAutofit fontScale="90000"/>
          </a:bodyPr>
          <a:lstStyle/>
          <a:p>
            <a:r>
              <a:rPr lang="en-CA" dirty="0" smtClean="0"/>
              <a:t>Issue invoices</a:t>
            </a:r>
            <a:endParaRPr lang="en-US" dirty="0"/>
          </a:p>
        </p:txBody>
      </p:sp>
      <p:pic>
        <p:nvPicPr>
          <p:cNvPr id="4" name="Content Placeholder 3"/>
          <p:cNvPicPr>
            <a:picLocks noGrp="1" noChangeAspect="1"/>
          </p:cNvPicPr>
          <p:nvPr>
            <p:ph idx="1"/>
          </p:nvPr>
        </p:nvPicPr>
        <p:blipFill>
          <a:blip r:embed="rId2"/>
          <a:stretch>
            <a:fillRect/>
          </a:stretch>
        </p:blipFill>
        <p:spPr>
          <a:xfrm>
            <a:off x="1493950" y="734096"/>
            <a:ext cx="7870928" cy="5434929"/>
          </a:xfrm>
          <a:prstGeom prst="rect">
            <a:avLst/>
          </a:prstGeom>
        </p:spPr>
      </p:pic>
    </p:spTree>
    <p:extLst>
      <p:ext uri="{BB962C8B-B14F-4D97-AF65-F5344CB8AC3E}">
        <p14:creationId xmlns:p14="http://schemas.microsoft.com/office/powerpoint/2010/main" val="55939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80636"/>
            <a:ext cx="9905998" cy="424671"/>
          </a:xfrm>
        </p:spPr>
        <p:txBody>
          <a:bodyPr>
            <a:normAutofit fontScale="90000"/>
          </a:bodyPr>
          <a:lstStyle/>
          <a:p>
            <a:r>
              <a:rPr lang="en-CA" dirty="0" smtClean="0"/>
              <a:t>Sales orders query</a:t>
            </a:r>
            <a:endParaRPr lang="en-US" dirty="0"/>
          </a:p>
        </p:txBody>
      </p:sp>
      <p:pic>
        <p:nvPicPr>
          <p:cNvPr id="4" name="Content Placeholder 3"/>
          <p:cNvPicPr>
            <a:picLocks noGrp="1" noChangeAspect="1"/>
          </p:cNvPicPr>
          <p:nvPr>
            <p:ph idx="1"/>
          </p:nvPr>
        </p:nvPicPr>
        <p:blipFill>
          <a:blip r:embed="rId2"/>
          <a:stretch>
            <a:fillRect/>
          </a:stretch>
        </p:blipFill>
        <p:spPr>
          <a:xfrm>
            <a:off x="1141414" y="605307"/>
            <a:ext cx="8601074" cy="5756856"/>
          </a:xfrm>
          <a:prstGeom prst="rect">
            <a:avLst/>
          </a:prstGeom>
        </p:spPr>
      </p:pic>
    </p:spTree>
    <p:extLst>
      <p:ext uri="{BB962C8B-B14F-4D97-AF65-F5344CB8AC3E}">
        <p14:creationId xmlns:p14="http://schemas.microsoft.com/office/powerpoint/2010/main" val="120394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77468-6A6B-4A41-B89D-C0C4A6780697}"/>
              </a:ext>
            </a:extLst>
          </p:cNvPr>
          <p:cNvSpPr>
            <a:spLocks noGrp="1"/>
          </p:cNvSpPr>
          <p:nvPr>
            <p:ph type="title"/>
          </p:nvPr>
        </p:nvSpPr>
        <p:spPr>
          <a:xfrm>
            <a:off x="1141413" y="618518"/>
            <a:ext cx="9905998" cy="617854"/>
          </a:xfrm>
        </p:spPr>
        <p:txBody>
          <a:bodyPr/>
          <a:lstStyle/>
          <a:p>
            <a:r>
              <a:rPr lang="en-CA" dirty="0"/>
              <a:t>Challenges and solution</a:t>
            </a:r>
            <a:endParaRPr lang="en-US" dirty="0"/>
          </a:p>
        </p:txBody>
      </p:sp>
      <p:sp>
        <p:nvSpPr>
          <p:cNvPr id="3" name="Content Placeholder 2">
            <a:extLst>
              <a:ext uri="{FF2B5EF4-FFF2-40B4-BE49-F238E27FC236}">
                <a16:creationId xmlns:a16="http://schemas.microsoft.com/office/drawing/2014/main" xmlns="" id="{10C3F8C4-C4A1-45F3-B5FC-662BC0742968}"/>
              </a:ext>
            </a:extLst>
          </p:cNvPr>
          <p:cNvSpPr>
            <a:spLocks noGrp="1"/>
          </p:cNvSpPr>
          <p:nvPr>
            <p:ph idx="1"/>
          </p:nvPr>
        </p:nvSpPr>
        <p:spPr>
          <a:xfrm>
            <a:off x="1141412" y="1457739"/>
            <a:ext cx="9905999" cy="4775636"/>
          </a:xfrm>
        </p:spPr>
        <p:txBody>
          <a:bodyPr>
            <a:normAutofit fontScale="92500" lnSpcReduction="10000"/>
          </a:bodyPr>
          <a:lstStyle/>
          <a:p>
            <a:r>
              <a:rPr lang="en-CA" sz="3200" dirty="0"/>
              <a:t>Database design</a:t>
            </a:r>
          </a:p>
          <a:p>
            <a:r>
              <a:rPr lang="en-CA" sz="3200" dirty="0"/>
              <a:t>Mapping the database designs (relational tables into java entity classes) by using composition/aggregation concepts</a:t>
            </a:r>
          </a:p>
          <a:p>
            <a:r>
              <a:rPr lang="en-CA" sz="3200" dirty="0"/>
              <a:t>Write the DAO (data access object) according to program requirements</a:t>
            </a:r>
          </a:p>
          <a:p>
            <a:r>
              <a:rPr lang="en-CA" sz="3200" dirty="0"/>
              <a:t>Working with Collections</a:t>
            </a:r>
          </a:p>
          <a:p>
            <a:r>
              <a:rPr lang="en-CA" sz="3200" dirty="0"/>
              <a:t>Find out how to export invoice as PDF </a:t>
            </a:r>
          </a:p>
          <a:p>
            <a:r>
              <a:rPr lang="en-CA" sz="3200" dirty="0"/>
              <a:t>Find out how to send emails via java</a:t>
            </a:r>
          </a:p>
          <a:p>
            <a:endParaRPr lang="en-US" dirty="0"/>
          </a:p>
        </p:txBody>
      </p:sp>
    </p:spTree>
    <p:extLst>
      <p:ext uri="{BB962C8B-B14F-4D97-AF65-F5344CB8AC3E}">
        <p14:creationId xmlns:p14="http://schemas.microsoft.com/office/powerpoint/2010/main" val="234665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1BB55-9E89-4B6A-94D3-1232487804B6}"/>
              </a:ext>
            </a:extLst>
          </p:cNvPr>
          <p:cNvSpPr>
            <a:spLocks noGrp="1"/>
          </p:cNvSpPr>
          <p:nvPr>
            <p:ph type="title"/>
          </p:nvPr>
        </p:nvSpPr>
        <p:spPr>
          <a:xfrm>
            <a:off x="1048647" y="327514"/>
            <a:ext cx="9905998" cy="446209"/>
          </a:xfrm>
        </p:spPr>
        <p:txBody>
          <a:bodyPr>
            <a:normAutofit fontScale="90000"/>
          </a:bodyPr>
          <a:lstStyle/>
          <a:p>
            <a:r>
              <a:rPr lang="en-CA" dirty="0"/>
              <a:t>Database design – 5 tables</a:t>
            </a:r>
            <a:endParaRPr lang="en-US" dirty="0"/>
          </a:p>
        </p:txBody>
      </p:sp>
      <p:pic>
        <p:nvPicPr>
          <p:cNvPr id="4" name="Content Placeholder 3">
            <a:extLst>
              <a:ext uri="{FF2B5EF4-FFF2-40B4-BE49-F238E27FC236}">
                <a16:creationId xmlns:a16="http://schemas.microsoft.com/office/drawing/2014/main" xmlns="" id="{C5C4D410-7926-41D4-B0DB-1051EB67B5F0}"/>
              </a:ext>
            </a:extLst>
          </p:cNvPr>
          <p:cNvPicPr>
            <a:picLocks noGrp="1"/>
          </p:cNvPicPr>
          <p:nvPr>
            <p:ph idx="1"/>
          </p:nvPr>
        </p:nvPicPr>
        <p:blipFill>
          <a:blip r:embed="rId2"/>
          <a:stretch>
            <a:fillRect/>
          </a:stretch>
        </p:blipFill>
        <p:spPr>
          <a:xfrm>
            <a:off x="1048648" y="773723"/>
            <a:ext cx="8883144" cy="5757252"/>
          </a:xfrm>
          <a:prstGeom prst="rect">
            <a:avLst/>
          </a:prstGeom>
        </p:spPr>
      </p:pic>
    </p:spTree>
    <p:extLst>
      <p:ext uri="{BB962C8B-B14F-4D97-AF65-F5344CB8AC3E}">
        <p14:creationId xmlns:p14="http://schemas.microsoft.com/office/powerpoint/2010/main" val="63190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064ED0-2C07-40B2-A8A0-1CB16C889517}"/>
              </a:ext>
            </a:extLst>
          </p:cNvPr>
          <p:cNvSpPr>
            <a:spLocks noGrp="1"/>
          </p:cNvSpPr>
          <p:nvPr>
            <p:ph type="title"/>
          </p:nvPr>
        </p:nvSpPr>
        <p:spPr>
          <a:xfrm>
            <a:off x="1143001" y="220953"/>
            <a:ext cx="9905998" cy="448281"/>
          </a:xfrm>
        </p:spPr>
        <p:txBody>
          <a:bodyPr>
            <a:normAutofit fontScale="90000"/>
          </a:bodyPr>
          <a:lstStyle/>
          <a:p>
            <a:r>
              <a:rPr lang="en-CA" dirty="0"/>
              <a:t>Tables mapping to java entity classes</a:t>
            </a:r>
            <a:endParaRPr lang="en-US" dirty="0"/>
          </a:p>
        </p:txBody>
      </p:sp>
      <p:sp>
        <p:nvSpPr>
          <p:cNvPr id="3" name="Content Placeholder 2">
            <a:extLst>
              <a:ext uri="{FF2B5EF4-FFF2-40B4-BE49-F238E27FC236}">
                <a16:creationId xmlns:a16="http://schemas.microsoft.com/office/drawing/2014/main" xmlns="" id="{A66DD7FC-37CD-4E71-AEA5-9997C2A1C192}"/>
              </a:ext>
            </a:extLst>
          </p:cNvPr>
          <p:cNvSpPr>
            <a:spLocks noGrp="1"/>
          </p:cNvSpPr>
          <p:nvPr>
            <p:ph idx="1"/>
          </p:nvPr>
        </p:nvSpPr>
        <p:spPr>
          <a:xfrm>
            <a:off x="1141412" y="669234"/>
            <a:ext cx="9905999" cy="5967813"/>
          </a:xfrm>
        </p:spPr>
        <p:txBody>
          <a:bodyPr/>
          <a:lstStyle/>
          <a:p>
            <a:r>
              <a:rPr lang="en-CA" dirty="0"/>
              <a:t>Every table is turned into one entity class with their own attributes/ fields plus some </a:t>
            </a:r>
            <a:r>
              <a:rPr lang="en-CA" dirty="0" smtClean="0"/>
              <a:t>composition/aggregation </a:t>
            </a:r>
            <a:r>
              <a:rPr lang="en-CA" dirty="0"/>
              <a:t>from other classes </a:t>
            </a:r>
          </a:p>
          <a:p>
            <a:r>
              <a:rPr lang="en-CA" dirty="0"/>
              <a:t>Table Customers </a:t>
            </a:r>
            <a:r>
              <a:rPr lang="en-CA" dirty="0">
                <a:sym typeface="Wingdings" panose="05000000000000000000" pitchFamily="2" charset="2"/>
              </a:rPr>
              <a:t> java Class Customer nothing special</a:t>
            </a:r>
          </a:p>
          <a:p>
            <a:r>
              <a:rPr lang="en-CA" dirty="0">
                <a:sym typeface="Wingdings" panose="05000000000000000000" pitchFamily="2" charset="2"/>
              </a:rPr>
              <a:t>Table products    java Class Product    nothing special</a:t>
            </a:r>
          </a:p>
          <a:p>
            <a:r>
              <a:rPr lang="en-CA" dirty="0">
                <a:sym typeface="Wingdings" panose="05000000000000000000" pitchFamily="2" charset="2"/>
              </a:rPr>
              <a:t>Table </a:t>
            </a:r>
            <a:r>
              <a:rPr lang="en-CA" dirty="0" err="1">
                <a:sym typeface="Wingdings" panose="05000000000000000000" pitchFamily="2" charset="2"/>
              </a:rPr>
              <a:t>orderItems</a:t>
            </a:r>
            <a:r>
              <a:rPr lang="en-CA" dirty="0">
                <a:sym typeface="Wingdings" panose="05000000000000000000" pitchFamily="2" charset="2"/>
              </a:rPr>
              <a:t>  java Class </a:t>
            </a:r>
            <a:r>
              <a:rPr lang="en-CA" dirty="0" err="1">
                <a:sym typeface="Wingdings" panose="05000000000000000000" pitchFamily="2" charset="2"/>
              </a:rPr>
              <a:t>OrderItem</a:t>
            </a:r>
            <a:r>
              <a:rPr lang="en-CA" dirty="0">
                <a:sym typeface="Wingdings" panose="05000000000000000000" pitchFamily="2" charset="2"/>
              </a:rPr>
              <a:t>  object Product for field product</a:t>
            </a:r>
          </a:p>
          <a:p>
            <a:r>
              <a:rPr lang="en-CA" dirty="0">
                <a:sym typeface="Wingdings" panose="05000000000000000000" pitchFamily="2" charset="2"/>
              </a:rPr>
              <a:t>Table orders  java Class </a:t>
            </a:r>
            <a:r>
              <a:rPr lang="en-CA" dirty="0" err="1">
                <a:sym typeface="Wingdings" panose="05000000000000000000" pitchFamily="2" charset="2"/>
              </a:rPr>
              <a:t>SalesOrder</a:t>
            </a:r>
            <a:r>
              <a:rPr lang="en-CA" dirty="0">
                <a:sym typeface="Wingdings" panose="05000000000000000000" pitchFamily="2" charset="2"/>
              </a:rPr>
              <a:t>   object Customer for field customer, </a:t>
            </a:r>
            <a:r>
              <a:rPr lang="en-CA" dirty="0" smtClean="0">
                <a:sym typeface="Wingdings" panose="05000000000000000000" pitchFamily="2" charset="2"/>
              </a:rPr>
              <a:t>object </a:t>
            </a:r>
            <a:r>
              <a:rPr lang="en-CA" dirty="0" smtClean="0">
                <a:sym typeface="Wingdings" panose="05000000000000000000" pitchFamily="2" charset="2"/>
              </a:rPr>
              <a:t>Invoice </a:t>
            </a:r>
            <a:r>
              <a:rPr lang="en-CA" dirty="0">
                <a:sym typeface="Wingdings" panose="05000000000000000000" pitchFamily="2" charset="2"/>
              </a:rPr>
              <a:t>for field invoice  and list of </a:t>
            </a:r>
            <a:r>
              <a:rPr lang="en-CA" dirty="0" err="1">
                <a:sym typeface="Wingdings" panose="05000000000000000000" pitchFamily="2" charset="2"/>
              </a:rPr>
              <a:t>orderItems</a:t>
            </a:r>
            <a:r>
              <a:rPr lang="en-CA" dirty="0">
                <a:sym typeface="Wingdings" panose="05000000000000000000" pitchFamily="2" charset="2"/>
              </a:rPr>
              <a:t> for field items</a:t>
            </a:r>
          </a:p>
          <a:p>
            <a:r>
              <a:rPr lang="en-CA" dirty="0">
                <a:sym typeface="Wingdings" panose="05000000000000000000" pitchFamily="2" charset="2"/>
              </a:rPr>
              <a:t>Table invoice  java Class Invoice  Customer for customer, list of </a:t>
            </a:r>
            <a:r>
              <a:rPr lang="en-CA" dirty="0" err="1">
                <a:sym typeface="Wingdings" panose="05000000000000000000" pitchFamily="2" charset="2"/>
              </a:rPr>
              <a:t>SalesOrder</a:t>
            </a:r>
            <a:r>
              <a:rPr lang="en-CA" dirty="0">
                <a:sym typeface="Wingdings" panose="05000000000000000000" pitchFamily="2" charset="2"/>
              </a:rPr>
              <a:t> for </a:t>
            </a:r>
            <a:r>
              <a:rPr lang="en-CA" dirty="0" err="1">
                <a:sym typeface="Wingdings" panose="05000000000000000000" pitchFamily="2" charset="2"/>
              </a:rPr>
              <a:t>salesOrder</a:t>
            </a:r>
            <a:endParaRPr lang="en-CA" dirty="0">
              <a:sym typeface="Wingdings" panose="05000000000000000000" pitchFamily="2" charset="2"/>
            </a:endParaRPr>
          </a:p>
          <a:p>
            <a:pPr marL="0" indent="0">
              <a:buNone/>
            </a:pPr>
            <a:r>
              <a:rPr lang="en-CA" dirty="0" smtClean="0">
                <a:sym typeface="Wingdings" panose="05000000000000000000" pitchFamily="2" charset="2"/>
              </a:rPr>
              <a:t>Those </a:t>
            </a:r>
            <a:r>
              <a:rPr lang="en-CA" dirty="0">
                <a:sym typeface="Wingdings" panose="05000000000000000000" pitchFamily="2" charset="2"/>
              </a:rPr>
              <a:t>objects or list of object as fields, my understanding is </a:t>
            </a:r>
            <a:r>
              <a:rPr lang="en-CA" dirty="0" smtClean="0">
                <a:sym typeface="Wingdings" panose="05000000000000000000" pitchFamily="2" charset="2"/>
              </a:rPr>
              <a:t>composition/aggregation</a:t>
            </a:r>
            <a:endParaRPr lang="en-US" dirty="0"/>
          </a:p>
        </p:txBody>
      </p:sp>
    </p:spTree>
    <p:extLst>
      <p:ext uri="{BB962C8B-B14F-4D97-AF65-F5344CB8AC3E}">
        <p14:creationId xmlns:p14="http://schemas.microsoft.com/office/powerpoint/2010/main" val="2941872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196</TotalTime>
  <Words>801</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宋体</vt:lpstr>
      <vt:lpstr>Arial</vt:lpstr>
      <vt:lpstr>Trebuchet MS</vt:lpstr>
      <vt:lpstr>Tw Cen MT</vt:lpstr>
      <vt:lpstr>Wingdings</vt:lpstr>
      <vt:lpstr>Circuit</vt:lpstr>
      <vt:lpstr>Sales Order and invoicing – desktop program</vt:lpstr>
      <vt:lpstr>Background </vt:lpstr>
      <vt:lpstr>functions need to be implemented-what user can do  - part</vt:lpstr>
      <vt:lpstr>Solution overview – main window showing invoices and invoice details also has different query criteria</vt:lpstr>
      <vt:lpstr>Issue invoices</vt:lpstr>
      <vt:lpstr>Sales orders query</vt:lpstr>
      <vt:lpstr>Challenges and solution</vt:lpstr>
      <vt:lpstr>Database design – 5 tables</vt:lpstr>
      <vt:lpstr>Tables mapping to java entity classes</vt:lpstr>
      <vt:lpstr>Java class code sample</vt:lpstr>
      <vt:lpstr>DAO (DATABASE class)</vt:lpstr>
      <vt:lpstr>Working with Collections </vt:lpstr>
      <vt:lpstr>Export to PDF</vt:lpstr>
      <vt:lpstr>Email with attachment using gmail</vt:lpstr>
      <vt:lpstr>PowerPoint Presentation</vt:lpstr>
      <vt:lpstr>Future improvements </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Order and invoicing – desktop program</dc:title>
  <dc:creator>Zoe Zhang</dc:creator>
  <cp:lastModifiedBy>ITC</cp:lastModifiedBy>
  <cp:revision>22</cp:revision>
  <dcterms:created xsi:type="dcterms:W3CDTF">2018-03-06T20:10:01Z</dcterms:created>
  <dcterms:modified xsi:type="dcterms:W3CDTF">2018-03-07T02:25:04Z</dcterms:modified>
</cp:coreProperties>
</file>