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73E4"/>
    <a:srgbClr val="0082B0"/>
    <a:srgbClr val="A2B2BF"/>
    <a:srgbClr val="074AA1"/>
    <a:srgbClr val="002B61"/>
    <a:srgbClr val="00408E"/>
    <a:srgbClr val="760000"/>
    <a:srgbClr val="CC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5" autoAdjust="0"/>
  </p:normalViewPr>
  <p:slideViewPr>
    <p:cSldViewPr>
      <p:cViewPr>
        <p:scale>
          <a:sx n="100" d="100"/>
          <a:sy n="100" d="100"/>
        </p:scale>
        <p:origin x="1914" y="8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4604393-1406-4748-810B-36F741AC3F57}" type="datetimeFigureOut">
              <a:rPr lang="zh-CN" altLang="en-US"/>
              <a:pPr>
                <a:defRPr/>
              </a:pPr>
              <a:t>2016/7/2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3A70803-DEB1-41B9-B1CE-7762A01C30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57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CFEB63-3657-4818-A58C-07461EA5C7DC}" type="datetimeFigureOut">
              <a:rPr lang="zh-CN" altLang="en-US"/>
              <a:pPr>
                <a:defRPr/>
              </a:pPr>
              <a:t>2016/7/2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DE867A8-7EA6-4168-9511-360B37F4C8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78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2B195E-7FAB-41B1-BEE2-D66A41A99F1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9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295B-B118-4D27-81AB-8112292B7F6D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FCD7-D646-419C-BD51-93BAE2854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7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32623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08666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295B-B118-4D27-81AB-8112292B7F6D}" type="datetimeFigureOut">
              <a:rPr lang="zh-CN" altLang="en-US" smtClean="0"/>
              <a:t>2016/7/2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9FCD7-D646-419C-BD51-93BAE2854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8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50"/>
          <p:cNvGrpSpPr>
            <a:grpSpLocks/>
          </p:cNvGrpSpPr>
          <p:nvPr/>
        </p:nvGrpSpPr>
        <p:grpSpPr bwMode="auto">
          <a:xfrm>
            <a:off x="284163" y="1635125"/>
            <a:ext cx="2936875" cy="2641600"/>
            <a:chOff x="295" y="3475"/>
            <a:chExt cx="1407" cy="1407"/>
          </a:xfrm>
        </p:grpSpPr>
        <p:sp>
          <p:nvSpPr>
            <p:cNvPr id="8" name="Oval 551"/>
            <p:cNvSpPr>
              <a:spLocks noChangeArrowheads="1"/>
            </p:cNvSpPr>
            <p:nvPr/>
          </p:nvSpPr>
          <p:spPr bwMode="auto">
            <a:xfrm>
              <a:off x="295" y="3475"/>
              <a:ext cx="1407" cy="140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shade val="81961"/>
                    <a:invGamma/>
                    <a:alpha val="12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4105" name="Group 552"/>
            <p:cNvGrpSpPr>
              <a:grpSpLocks/>
            </p:cNvGrpSpPr>
            <p:nvPr/>
          </p:nvGrpSpPr>
          <p:grpSpPr bwMode="auto">
            <a:xfrm>
              <a:off x="476" y="3657"/>
              <a:ext cx="1050" cy="1050"/>
              <a:chOff x="-6056" y="-2208"/>
              <a:chExt cx="2208" cy="2208"/>
            </a:xfrm>
          </p:grpSpPr>
          <p:sp>
            <p:nvSpPr>
              <p:cNvPr id="4106" name="Oval 553"/>
              <p:cNvSpPr>
                <a:spLocks noChangeArrowheads="1"/>
              </p:cNvSpPr>
              <p:nvPr/>
            </p:nvSpPr>
            <p:spPr bwMode="auto">
              <a:xfrm>
                <a:off x="-6056" y="-2132"/>
                <a:ext cx="2132" cy="213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tx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07" name="Group 554"/>
              <p:cNvGrpSpPr>
                <a:grpSpLocks/>
              </p:cNvGrpSpPr>
              <p:nvPr/>
            </p:nvGrpSpPr>
            <p:grpSpPr bwMode="auto">
              <a:xfrm>
                <a:off x="-6056" y="-2208"/>
                <a:ext cx="2208" cy="2208"/>
                <a:chOff x="-4060" y="-879"/>
                <a:chExt cx="2208" cy="2208"/>
              </a:xfrm>
            </p:grpSpPr>
            <p:grpSp>
              <p:nvGrpSpPr>
                <p:cNvPr id="4108" name="Group 555"/>
                <p:cNvGrpSpPr>
                  <a:grpSpLocks/>
                </p:cNvGrpSpPr>
                <p:nvPr/>
              </p:nvGrpSpPr>
              <p:grpSpPr bwMode="auto">
                <a:xfrm>
                  <a:off x="-4060" y="-879"/>
                  <a:ext cx="2208" cy="2208"/>
                  <a:chOff x="-3924" y="-788"/>
                  <a:chExt cx="2208" cy="2208"/>
                </a:xfrm>
              </p:grpSpPr>
              <p:grpSp>
                <p:nvGrpSpPr>
                  <p:cNvPr id="4124" name="Group 55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-3924" y="-788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4132" name="Group 557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4136" name="AutoShape 55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137" name="AutoShape 55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33" name="Group 560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4134" name="AutoShape 56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135" name="AutoShape 562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125" name="Group 563"/>
                  <p:cNvGrpSpPr>
                    <a:grpSpLocks noChangeAspect="1"/>
                  </p:cNvGrpSpPr>
                  <p:nvPr/>
                </p:nvGrpSpPr>
                <p:grpSpPr bwMode="auto">
                  <a:xfrm rot="2700000">
                    <a:off x="-3927" y="-785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4126" name="Group 564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4130" name="AutoShape 565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131" name="AutoShape 56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27" name="Group 567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4128" name="AutoShape 56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129" name="AutoShape 56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4109" name="Group 570"/>
                <p:cNvGrpSpPr>
                  <a:grpSpLocks/>
                </p:cNvGrpSpPr>
                <p:nvPr/>
              </p:nvGrpSpPr>
              <p:grpSpPr bwMode="auto">
                <a:xfrm rot="1320000">
                  <a:off x="-3742" y="-520"/>
                  <a:ext cx="1546" cy="1546"/>
                  <a:chOff x="-3924" y="-788"/>
                  <a:chExt cx="2208" cy="2208"/>
                </a:xfrm>
              </p:grpSpPr>
              <p:grpSp>
                <p:nvGrpSpPr>
                  <p:cNvPr id="4110" name="Group 57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-3924" y="-788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4118" name="Group 57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4122" name="AutoShape 57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123" name="AutoShape 57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19" name="Group 575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4120" name="AutoShape 57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121" name="AutoShape 57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111" name="Group 578"/>
                  <p:cNvGrpSpPr>
                    <a:grpSpLocks noChangeAspect="1"/>
                  </p:cNvGrpSpPr>
                  <p:nvPr/>
                </p:nvGrpSpPr>
                <p:grpSpPr bwMode="auto">
                  <a:xfrm rot="2700000">
                    <a:off x="-3927" y="-785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4112" name="Group 57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4116" name="AutoShape 580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117" name="AutoShape 58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4113" name="Group 582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4114" name="AutoShape 58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4115" name="AutoShape 58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bg1">
                          <a:alpha val="18823"/>
                        </a:scheme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2" name="矩形 1"/>
          <p:cNvSpPr/>
          <p:nvPr/>
        </p:nvSpPr>
        <p:spPr>
          <a:xfrm>
            <a:off x="1190922" y="1491630"/>
            <a:ext cx="67654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007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中国科学院电子学研究所苏州研究院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007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卫星</a:t>
            </a:r>
            <a:r>
              <a:rPr lang="zh-CN" altLang="en-US" sz="3200" b="1" dirty="0" smtClean="0">
                <a:solidFill>
                  <a:srgbClr val="007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通信方向工作汇报</a:t>
            </a:r>
            <a:endParaRPr lang="zh-CN" altLang="en-US" sz="3200" b="1" dirty="0">
              <a:solidFill>
                <a:srgbClr val="0070C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3644">
            <a:off x="355809" y="2825091"/>
            <a:ext cx="24130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444208" y="394281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汇报人：朱德辉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3361183" y="1317088"/>
            <a:ext cx="2952328" cy="75608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黑体"/>
                <a:ea typeface="黑体"/>
              </a:rPr>
              <a:t>谢谢！</a:t>
            </a:r>
            <a:endParaRPr lang="zh-CN" altLang="en-US" sz="3600" b="1" kern="10" dirty="0">
              <a:ln w="9525">
                <a:solidFill>
                  <a:schemeClr val="bg2"/>
                </a:solidFill>
                <a:round/>
                <a:headEnd/>
                <a:tailEnd/>
              </a:ln>
              <a:solidFill>
                <a:srgbClr val="C00000"/>
              </a:solidFill>
              <a:effectLst>
                <a:outerShdw dist="53882" dir="2700000" algn="ctr" rotWithShape="0">
                  <a:srgbClr val="C0C0C0">
                    <a:alpha val="79999"/>
                  </a:srgbClr>
                </a:outerShdw>
              </a:effectLst>
              <a:latin typeface="黑体"/>
              <a:ea typeface="黑体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888033" y="2193089"/>
            <a:ext cx="7297687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4" descr="美如西湖    入选奖      王海燕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" y="2283718"/>
            <a:ext cx="2917687" cy="139381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李公堤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5" y="2283718"/>
            <a:ext cx="3058058" cy="139381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95" y="2283718"/>
            <a:ext cx="3016325" cy="1393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1"/>
          <p:cNvSpPr txBox="1"/>
          <p:nvPr/>
        </p:nvSpPr>
        <p:spPr>
          <a:xfrm>
            <a:off x="2353071" y="372935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中国科学院电子学研究所苏州研究院</a:t>
            </a:r>
            <a:endParaRPr lang="zh-CN" altLang="en-US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614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7624" y="1203598"/>
            <a:ext cx="4032448" cy="792088"/>
            <a:chOff x="1043608" y="1203598"/>
            <a:chExt cx="4032448" cy="792088"/>
          </a:xfrm>
        </p:grpSpPr>
        <p:sp>
          <p:nvSpPr>
            <p:cNvPr id="3" name="圆角矩形 2">
              <a:hlinkClick r:id="rId2" action="ppaction://hlinksldjump"/>
            </p:cNvPr>
            <p:cNvSpPr/>
            <p:nvPr/>
          </p:nvSpPr>
          <p:spPr>
            <a:xfrm>
              <a:off x="1043608" y="1203598"/>
              <a:ext cx="4032448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331640" y="1347614"/>
              <a:ext cx="324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/>
                <a:t>一、方案介绍</a:t>
              </a:r>
              <a:endParaRPr lang="en-US" altLang="zh-CN" sz="2800" dirty="0" smtClean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7624" y="2931790"/>
            <a:ext cx="4032448" cy="792088"/>
            <a:chOff x="1043608" y="3075806"/>
            <a:chExt cx="4032448" cy="792088"/>
          </a:xfrm>
        </p:grpSpPr>
        <p:sp>
          <p:nvSpPr>
            <p:cNvPr id="4" name="圆角矩形 3">
              <a:hlinkClick r:id="rId3" action="ppaction://hlinksldjump"/>
            </p:cNvPr>
            <p:cNvSpPr/>
            <p:nvPr/>
          </p:nvSpPr>
          <p:spPr>
            <a:xfrm>
              <a:off x="1043608" y="3075806"/>
              <a:ext cx="4032448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31640" y="3219822"/>
              <a:ext cx="324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二、工作</a:t>
              </a:r>
              <a:r>
                <a:rPr lang="zh-CN" altLang="en-US" sz="2800" dirty="0" smtClean="0"/>
                <a:t>需求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408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9632" y="1275606"/>
            <a:ext cx="68149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卫通项目研发主要基于</a:t>
            </a:r>
            <a:r>
              <a:rPr lang="en-US" altLang="zh-CN" sz="2800" dirty="0" smtClean="0"/>
              <a:t>JY</a:t>
            </a:r>
            <a:r>
              <a:rPr lang="zh-CN" altLang="en-US" sz="2800" dirty="0" smtClean="0"/>
              <a:t>卫星通信导航模块和华为自主</a:t>
            </a:r>
            <a:r>
              <a:rPr lang="en-US" altLang="zh-CN" sz="2800" dirty="0" smtClean="0"/>
              <a:t>OS+P8</a:t>
            </a:r>
            <a:r>
              <a:rPr lang="zh-CN" altLang="en-US" sz="2800" dirty="0" smtClean="0"/>
              <a:t>手机，添加国产</a:t>
            </a:r>
            <a:r>
              <a:rPr lang="en-US" altLang="zh-CN" sz="2800" dirty="0" smtClean="0"/>
              <a:t>MCU</a:t>
            </a:r>
            <a:r>
              <a:rPr lang="zh-CN" altLang="en-US" sz="2800" dirty="0" smtClean="0"/>
              <a:t>芯片作为“桥梁”，将二者流畅的结合起来，让手持终端能够完美控制外部卫通通信设备并与其进行数据交互。达到改造民用设备</a:t>
            </a:r>
            <a:r>
              <a:rPr lang="en-US" altLang="zh-CN" sz="2800" dirty="0" smtClean="0"/>
              <a:t>JY</a:t>
            </a:r>
            <a:r>
              <a:rPr lang="zh-CN" altLang="en-US" sz="2800" dirty="0" smtClean="0"/>
              <a:t>化的效果。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07504" y="51470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一、方案介绍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6877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512" y="11418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整体方案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059582"/>
            <a:ext cx="3829599" cy="2880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55976" y="1816859"/>
            <a:ext cx="648072" cy="36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USB2.0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491880" y="300379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USART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04048" y="30089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I2S-PCM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269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512" y="11418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整体方案   </a:t>
            </a:r>
            <a:r>
              <a:rPr lang="en-US" altLang="zh-CN" dirty="0" smtClean="0"/>
              <a:t>AOS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536" y="1419622"/>
            <a:ext cx="69127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dirty="0" smtClean="0"/>
              <a:t>确定</a:t>
            </a:r>
            <a:r>
              <a:rPr lang="en-US" altLang="zh-CN" dirty="0"/>
              <a:t>USB2.0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交互</a:t>
            </a:r>
            <a:r>
              <a:rPr lang="zh-CN" altLang="zh-CN" dirty="0" smtClean="0"/>
              <a:t>格式 </a:t>
            </a:r>
            <a:endParaRPr lang="zh-CN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395536" y="2859782"/>
            <a:ext cx="69127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对不同的应用进行不同的处理 </a:t>
            </a:r>
          </a:p>
        </p:txBody>
      </p:sp>
    </p:spTree>
    <p:extLst>
      <p:ext uri="{BB962C8B-B14F-4D97-AF65-F5344CB8AC3E}">
        <p14:creationId xmlns:p14="http://schemas.microsoft.com/office/powerpoint/2010/main" val="1703969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512" y="11418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整体方案   嵌入式部分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11560" y="1419622"/>
            <a:ext cx="691276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对外</a:t>
            </a:r>
            <a:endParaRPr lang="en-US" altLang="zh-CN" dirty="0" smtClean="0"/>
          </a:p>
          <a:p>
            <a:pPr algn="ctr"/>
            <a:r>
              <a:rPr lang="zh-CN" altLang="zh-CN" dirty="0" smtClean="0"/>
              <a:t>三</a:t>
            </a:r>
            <a:r>
              <a:rPr lang="zh-CN" altLang="zh-CN" dirty="0"/>
              <a:t>路接口</a:t>
            </a:r>
            <a:r>
              <a:rPr lang="zh-CN" altLang="zh-CN" dirty="0" smtClean="0"/>
              <a:t>控制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I2S</a:t>
            </a:r>
            <a:r>
              <a:rPr lang="zh-CN" altLang="zh-CN" dirty="0"/>
              <a:t>到</a:t>
            </a:r>
            <a:r>
              <a:rPr lang="en-US" altLang="zh-CN" dirty="0"/>
              <a:t>PCM</a:t>
            </a:r>
            <a:r>
              <a:rPr lang="zh-CN" altLang="zh-CN" dirty="0"/>
              <a:t>音频转换部分、串口命令交互部分、与手机端</a:t>
            </a:r>
            <a:r>
              <a:rPr lang="en-US" altLang="zh-CN" dirty="0"/>
              <a:t>USB2.0</a:t>
            </a:r>
            <a:r>
              <a:rPr lang="zh-CN" altLang="zh-CN" dirty="0"/>
              <a:t>数据</a:t>
            </a:r>
            <a:r>
              <a:rPr lang="zh-CN" altLang="zh-CN" dirty="0" smtClean="0"/>
              <a:t>交互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20738" y="3219822"/>
            <a:ext cx="691276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对内</a:t>
            </a:r>
            <a:r>
              <a:rPr lang="zh-CN" altLang="zh-CN" dirty="0" smtClean="0"/>
              <a:t>解决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USB</a:t>
            </a:r>
            <a:r>
              <a:rPr lang="zh-CN" altLang="zh-CN" dirty="0"/>
              <a:t>数据封装与解析、</a:t>
            </a:r>
            <a:r>
              <a:rPr lang="en-US" altLang="zh-CN" dirty="0"/>
              <a:t>MUX</a:t>
            </a:r>
            <a:r>
              <a:rPr lang="zh-CN" altLang="zh-CN" dirty="0"/>
              <a:t>流程、</a:t>
            </a:r>
            <a:r>
              <a:rPr lang="en-US" altLang="zh-CN" dirty="0"/>
              <a:t>AT</a:t>
            </a:r>
            <a:r>
              <a:rPr lang="zh-CN" altLang="zh-CN" dirty="0"/>
              <a:t>命令交互流程和上网数据</a:t>
            </a:r>
            <a:r>
              <a:rPr lang="zh-CN" altLang="zh-CN" dirty="0" smtClean="0"/>
              <a:t>交互 </a:t>
            </a:r>
            <a:endParaRPr lang="zh-CN" altLang="zh-CN" dirty="0"/>
          </a:p>
        </p:txBody>
      </p:sp>
      <p:sp>
        <p:nvSpPr>
          <p:cNvPr id="5" name="右箭头 4">
            <a:hlinkClick r:id="rId2" action="ppaction://hlinksldjump"/>
          </p:cNvPr>
          <p:cNvSpPr/>
          <p:nvPr/>
        </p:nvSpPr>
        <p:spPr>
          <a:xfrm>
            <a:off x="8172400" y="4227934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04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496" y="32306"/>
            <a:ext cx="232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二、工作需求</a:t>
            </a:r>
            <a:endParaRPr lang="zh-CN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75656" y="771550"/>
            <a:ext cx="105194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995353"/>
              </p:ext>
            </p:extLst>
          </p:nvPr>
        </p:nvGraphicFramePr>
        <p:xfrm>
          <a:off x="755576" y="555526"/>
          <a:ext cx="7632848" cy="386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14858932" imgH="9496440" progId="Visio.Drawing.15">
                  <p:embed/>
                </p:oleObj>
              </mc:Choice>
              <mc:Fallback>
                <p:oleObj name="Visio" r:id="rId3" imgW="14858932" imgH="94964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55526"/>
                        <a:ext cx="7632848" cy="3868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11760" y="443466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嵌入式整体工作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311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496" y="32306"/>
            <a:ext cx="232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二、工作需求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899592" y="699542"/>
            <a:ext cx="67687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手机端确定</a:t>
            </a:r>
            <a:r>
              <a:rPr lang="en-US" altLang="zh-CN"/>
              <a:t>USB2.0</a:t>
            </a:r>
            <a:r>
              <a:rPr lang="zh-CN" altLang="zh-CN"/>
              <a:t>交互描述文件，修改</a:t>
            </a:r>
            <a:r>
              <a:rPr lang="en-US" altLang="zh-CN"/>
              <a:t>MCU</a:t>
            </a:r>
            <a:r>
              <a:rPr lang="zh-CN" altLang="zh-CN"/>
              <a:t>对应文件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7966" y="1491630"/>
            <a:ext cx="67687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/>
              <a:t>MUX</a:t>
            </a:r>
            <a:r>
              <a:rPr lang="zh-CN" altLang="en-US" dirty="0" smtClean="0"/>
              <a:t>模块初始化文件</a:t>
            </a:r>
            <a:r>
              <a:rPr lang="zh-CN" altLang="zh-CN" dirty="0" smtClean="0"/>
              <a:t>保障</a:t>
            </a:r>
            <a:r>
              <a:rPr lang="zh-CN" altLang="zh-CN" dirty="0"/>
              <a:t>与模块的</a:t>
            </a:r>
            <a:r>
              <a:rPr lang="en-US" altLang="zh-CN" dirty="0"/>
              <a:t>mux</a:t>
            </a:r>
            <a:r>
              <a:rPr lang="zh-CN" altLang="zh-CN" dirty="0"/>
              <a:t>交互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99592" y="2211710"/>
            <a:ext cx="676875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dirty="0"/>
              <a:t>添加数据解析文件、数据上传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pPr lvl="0" algn="ctr"/>
            <a:r>
              <a:rPr lang="zh-CN" altLang="zh-CN" dirty="0"/>
              <a:t>根据</a:t>
            </a:r>
            <a:r>
              <a:rPr lang="en-US" altLang="zh-CN" dirty="0"/>
              <a:t>USB</a:t>
            </a:r>
            <a:r>
              <a:rPr lang="zh-CN" altLang="zh-CN" dirty="0"/>
              <a:t>解析到的数据调用不同的命令库</a:t>
            </a:r>
          </a:p>
          <a:p>
            <a:pPr lvl="0" algn="ctr"/>
            <a:r>
              <a:rPr lang="zh-CN" altLang="zh-CN" dirty="0"/>
              <a:t>根据接收到的数据类型，按照协议进行打包</a:t>
            </a:r>
            <a:r>
              <a:rPr lang="zh-CN" altLang="zh-CN" dirty="0" smtClean="0"/>
              <a:t>发送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99592" y="3363838"/>
            <a:ext cx="67687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dirty="0" smtClean="0"/>
              <a:t>中间层</a:t>
            </a:r>
            <a:r>
              <a:rPr lang="zh-CN" altLang="en-US" dirty="0" smtClean="0"/>
              <a:t>分发文件、</a:t>
            </a:r>
            <a:r>
              <a:rPr lang="zh-CN" altLang="en-US" dirty="0"/>
              <a:t>解析</a:t>
            </a:r>
            <a:r>
              <a:rPr lang="zh-CN" altLang="zh-CN" dirty="0" smtClean="0"/>
              <a:t>不同</a:t>
            </a:r>
            <a:r>
              <a:rPr lang="zh-CN" altLang="zh-CN" dirty="0"/>
              <a:t>的</a:t>
            </a:r>
            <a:r>
              <a:rPr lang="en-US" altLang="zh-CN" dirty="0"/>
              <a:t>AT</a:t>
            </a:r>
            <a:r>
              <a:rPr lang="zh-CN" altLang="zh-CN" dirty="0"/>
              <a:t>命令、短信、上网、</a:t>
            </a:r>
            <a:r>
              <a:rPr lang="zh-CN" altLang="zh-CN" dirty="0" smtClean="0"/>
              <a:t>音频</a:t>
            </a:r>
            <a:r>
              <a:rPr lang="zh-CN" altLang="en-US" dirty="0" smtClean="0"/>
              <a:t>数据</a:t>
            </a:r>
            <a:endParaRPr lang="zh-CN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899592" y="4083918"/>
            <a:ext cx="67687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/>
              <a:t>MCU</a:t>
            </a:r>
            <a:r>
              <a:rPr lang="zh-CN" altLang="en-US" dirty="0" smtClean="0"/>
              <a:t>底层</a:t>
            </a:r>
            <a:r>
              <a:rPr lang="zh-CN" altLang="zh-CN" dirty="0" smtClean="0"/>
              <a:t>接口</a:t>
            </a:r>
            <a:r>
              <a:rPr lang="zh-CN" altLang="zh-CN" dirty="0"/>
              <a:t>文件（串口、</a:t>
            </a:r>
            <a:r>
              <a:rPr lang="en-US" altLang="zh-CN" dirty="0"/>
              <a:t>I2S</a:t>
            </a:r>
            <a:r>
              <a:rPr lang="zh-CN" altLang="zh-CN" dirty="0"/>
              <a:t>接口）</a:t>
            </a:r>
          </a:p>
        </p:txBody>
      </p:sp>
    </p:spTree>
    <p:extLst>
      <p:ext uri="{BB962C8B-B14F-4D97-AF65-F5344CB8AC3E}">
        <p14:creationId xmlns:p14="http://schemas.microsoft.com/office/powerpoint/2010/main" val="762959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96" y="32306"/>
            <a:ext cx="232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二、工作需求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1979712" y="843558"/>
            <a:ext cx="489654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我们需要什么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3528" y="1779662"/>
            <a:ext cx="2592288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熟悉</a:t>
            </a:r>
            <a:r>
              <a:rPr lang="en-US" altLang="zh-CN" dirty="0" smtClean="0"/>
              <a:t>USB</a:t>
            </a:r>
            <a:r>
              <a:rPr lang="zh-CN" altLang="en-US" dirty="0" smtClean="0"/>
              <a:t>协议、</a:t>
            </a:r>
            <a:r>
              <a:rPr lang="en-US" altLang="zh-CN" dirty="0" smtClean="0"/>
              <a:t>PPP</a:t>
            </a:r>
            <a:r>
              <a:rPr lang="zh-CN" altLang="en-US" dirty="0" smtClean="0"/>
              <a:t>网络交互协议，参与过协议研究项目的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131840" y="1754510"/>
            <a:ext cx="2592288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数据交互，</a:t>
            </a:r>
            <a:r>
              <a:rPr lang="en-US" altLang="zh-CN" dirty="0" smtClean="0"/>
              <a:t>MCU</a:t>
            </a:r>
            <a:r>
              <a:rPr lang="zh-CN" altLang="en-US" dirty="0" smtClean="0"/>
              <a:t>调度与数据交互算法项目的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940152" y="1754510"/>
            <a:ext cx="2592288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MCU</a:t>
            </a:r>
            <a:r>
              <a:rPr lang="zh-CN" altLang="en-US" dirty="0" smtClean="0"/>
              <a:t>研发，有过</a:t>
            </a:r>
            <a:r>
              <a:rPr lang="en-US" altLang="zh-CN" dirty="0" smtClean="0"/>
              <a:t>MCU</a:t>
            </a:r>
            <a:r>
              <a:rPr lang="zh-CN" altLang="en-US" dirty="0" smtClean="0"/>
              <a:t>接口、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DMA</a:t>
            </a:r>
            <a:r>
              <a:rPr lang="zh-CN" altLang="en-US" dirty="0" smtClean="0"/>
              <a:t>等相关项目经验的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904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fd2e3359308ad0a67f1dc8e6c7dea0572e80ac"/>
  <p:tag name="GENSWF_OUTPUT_FILE_NAME" val="航天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6265</TotalTime>
  <Words>291</Words>
  <Application>Microsoft Office PowerPoint</Application>
  <PresentationFormat>全屏显示(16:9)</PresentationFormat>
  <Paragraphs>39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Calibri</vt:lpstr>
      <vt:lpstr>Calibri Light</vt:lpstr>
      <vt:lpstr>自定义设计方案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376</cp:revision>
  <dcterms:created xsi:type="dcterms:W3CDTF">2014-12-19T07:17:35Z</dcterms:created>
  <dcterms:modified xsi:type="dcterms:W3CDTF">2016-07-02T06:57:37Z</dcterms:modified>
</cp:coreProperties>
</file>