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4" r:id="rId7"/>
    <p:sldId id="261" r:id="rId8"/>
    <p:sldId id="265" r:id="rId9"/>
    <p:sldId id="262" r:id="rId10"/>
    <p:sldId id="267" r:id="rId11"/>
    <p:sldId id="270" r:id="rId12"/>
    <p:sldId id="266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sil Zhang" initials="NZ" lastIdx="1" clrIdx="0">
    <p:extLst>
      <p:ext uri="{19B8F6BF-5375-455C-9EA6-DF929625EA0E}">
        <p15:presenceInfo xmlns:p15="http://schemas.microsoft.com/office/powerpoint/2012/main" userId="Narsil Zha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72" autoAdjust="0"/>
    <p:restoredTop sz="95320" autoAdjust="0"/>
  </p:normalViewPr>
  <p:slideViewPr>
    <p:cSldViewPr snapToGrid="0">
      <p:cViewPr varScale="1">
        <p:scale>
          <a:sx n="52" d="100"/>
          <a:sy n="52" d="100"/>
        </p:scale>
        <p:origin x="586" y="58"/>
      </p:cViewPr>
      <p:guideLst/>
    </p:cSldViewPr>
  </p:slideViewPr>
  <p:outlineViewPr>
    <p:cViewPr>
      <p:scale>
        <a:sx n="33" d="100"/>
        <a:sy n="33" d="100"/>
      </p:scale>
      <p:origin x="0" y="-85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0C8D-AEB0-4B08-AEC4-921406E9BE38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4095-89D7-4C7B-802F-20B1B5FFC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82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0C8D-AEB0-4B08-AEC4-921406E9BE38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4095-89D7-4C7B-802F-20B1B5FFC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1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0C8D-AEB0-4B08-AEC4-921406E9BE38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4095-89D7-4C7B-802F-20B1B5FFC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402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0C8D-AEB0-4B08-AEC4-921406E9BE38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4095-89D7-4C7B-802F-20B1B5FFC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02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0C8D-AEB0-4B08-AEC4-921406E9BE38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4095-89D7-4C7B-802F-20B1B5FFC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93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0C8D-AEB0-4B08-AEC4-921406E9BE38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4095-89D7-4C7B-802F-20B1B5FFC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8790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0C8D-AEB0-4B08-AEC4-921406E9BE38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4095-89D7-4C7B-802F-20B1B5FFC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0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0C8D-AEB0-4B08-AEC4-921406E9BE38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4095-89D7-4C7B-802F-20B1B5FFC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10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0C8D-AEB0-4B08-AEC4-921406E9BE38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4095-89D7-4C7B-802F-20B1B5FFC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22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0C8D-AEB0-4B08-AEC4-921406E9BE38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4095-89D7-4C7B-802F-20B1B5FFC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26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C0C8D-AEB0-4B08-AEC4-921406E9BE38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54095-89D7-4C7B-802F-20B1B5FFC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2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0C8D-AEB0-4B08-AEC4-921406E9BE38}" type="datetimeFigureOut">
              <a:rPr lang="zh-CN" altLang="en-US" smtClean="0"/>
              <a:t>2018/1/12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54095-89D7-4C7B-802F-20B1B5FFC2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2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mp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A Brief Introduction to Capsule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534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Reconstruction as a regularization method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032" y="1921596"/>
            <a:ext cx="9309935" cy="3370839"/>
          </a:xfrm>
        </p:spPr>
      </p:pic>
    </p:spTree>
    <p:extLst>
      <p:ext uri="{BB962C8B-B14F-4D97-AF65-F5344CB8AC3E}">
        <p14:creationId xmlns:p14="http://schemas.microsoft.com/office/powerpoint/2010/main" val="156422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Reconstruction as a regularization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770" y="2126195"/>
            <a:ext cx="8734460" cy="35818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52800" y="1450109"/>
            <a:ext cx="529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Full loss = margin loss + \alpha* reconstruction loss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4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 the individual dimensions of a capsule represent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</a:t>
            </a:r>
            <a:r>
              <a:rPr lang="en-US" altLang="zh-CN" dirty="0" smtClean="0"/>
              <a:t>ne dimension </a:t>
            </a:r>
            <a:r>
              <a:rPr lang="en-US" altLang="zh-CN" dirty="0"/>
              <a:t>(out of 16) of the capsule almost always represents the width of the </a:t>
            </a:r>
            <a:r>
              <a:rPr lang="en-US" altLang="zh-CN" dirty="0" smtClean="0"/>
              <a:t>digit</a:t>
            </a:r>
          </a:p>
          <a:p>
            <a:r>
              <a:rPr lang="en-US" altLang="zh-CN" dirty="0" smtClean="0"/>
              <a:t>Others include </a:t>
            </a:r>
            <a:r>
              <a:rPr lang="en-US" altLang="zh-CN" dirty="0"/>
              <a:t>stroke thickness, skew and </a:t>
            </a:r>
            <a:r>
              <a:rPr lang="en-US" altLang="zh-CN" dirty="0" smtClean="0"/>
              <a:t>width</a:t>
            </a:r>
          </a:p>
          <a:p>
            <a:endParaRPr lang="zh-CN" altLang="en-US" dirty="0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796" y="3237194"/>
            <a:ext cx="7400408" cy="322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9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Robustness to Affine Transformations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tested </a:t>
            </a:r>
            <a:r>
              <a:rPr lang="en-US" altLang="zh-CN" dirty="0" smtClean="0"/>
              <a:t>on </a:t>
            </a:r>
            <a:r>
              <a:rPr lang="en-US" altLang="zh-CN" dirty="0"/>
              <a:t>the </a:t>
            </a:r>
            <a:r>
              <a:rPr lang="en-US" altLang="zh-CN" dirty="0" err="1" smtClean="0"/>
              <a:t>affNIST</a:t>
            </a:r>
            <a:r>
              <a:rPr lang="en-US" altLang="zh-CN" dirty="0" smtClean="0"/>
              <a:t> </a:t>
            </a:r>
            <a:r>
              <a:rPr lang="en-US" altLang="zh-CN" dirty="0"/>
              <a:t>data </a:t>
            </a:r>
            <a:r>
              <a:rPr lang="en-US" altLang="zh-CN" dirty="0" smtClean="0"/>
              <a:t>set </a:t>
            </a:r>
            <a:r>
              <a:rPr lang="en-US" altLang="zh-CN" dirty="0"/>
              <a:t>in which each example is an MNIST </a:t>
            </a:r>
            <a:r>
              <a:rPr lang="en-US" altLang="zh-CN" dirty="0" smtClean="0"/>
              <a:t>digit with </a:t>
            </a:r>
            <a:r>
              <a:rPr lang="en-US" altLang="zh-CN" dirty="0"/>
              <a:t>a random small affine </a:t>
            </a:r>
            <a:r>
              <a:rPr lang="en-US" altLang="zh-CN" dirty="0" smtClean="0"/>
              <a:t>transformation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611949"/>
              </p:ext>
            </p:extLst>
          </p:nvPr>
        </p:nvGraphicFramePr>
        <p:xfrm>
          <a:off x="1999672" y="3204887"/>
          <a:ext cx="8192655" cy="2731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0885">
                  <a:extLst>
                    <a:ext uri="{9D8B030D-6E8A-4147-A177-3AD203B41FA5}">
                      <a16:colId xmlns:a16="http://schemas.microsoft.com/office/drawing/2014/main" val="3170738291"/>
                    </a:ext>
                  </a:extLst>
                </a:gridCol>
                <a:gridCol w="2730885">
                  <a:extLst>
                    <a:ext uri="{9D8B030D-6E8A-4147-A177-3AD203B41FA5}">
                      <a16:colId xmlns:a16="http://schemas.microsoft.com/office/drawing/2014/main" val="2191061089"/>
                    </a:ext>
                  </a:extLst>
                </a:gridCol>
                <a:gridCol w="2730885">
                  <a:extLst>
                    <a:ext uri="{9D8B030D-6E8A-4147-A177-3AD203B41FA5}">
                      <a16:colId xmlns:a16="http://schemas.microsoft.com/office/drawing/2014/main" val="2308760720"/>
                    </a:ext>
                  </a:extLst>
                </a:gridCol>
              </a:tblGrid>
              <a:tr h="910643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 err="1" smtClean="0"/>
                        <a:t>CapsNet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 smtClean="0"/>
                        <a:t>traditional</a:t>
                      </a:r>
                      <a:r>
                        <a:rPr lang="en-US" altLang="zh-CN" dirty="0" smtClean="0"/>
                        <a:t> CNN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71235"/>
                  </a:ext>
                </a:extLst>
              </a:tr>
              <a:tr h="9106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MNIST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99.23%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99.22%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05234"/>
                  </a:ext>
                </a:extLst>
              </a:tr>
              <a:tr h="910643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affNIST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875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26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 do CNNs work?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Layers that are lower will learn to detect simple features such as edges and color gradients, whereas higher layers will combine simple features into more complex features. </a:t>
            </a:r>
          </a:p>
        </p:txBody>
      </p:sp>
    </p:spTree>
    <p:extLst>
      <p:ext uri="{BB962C8B-B14F-4D97-AF65-F5344CB8AC3E}">
        <p14:creationId xmlns:p14="http://schemas.microsoft.com/office/powerpoint/2010/main" val="84637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CNN’s drawbacks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CNNs can’t learn the orientation </a:t>
            </a:r>
            <a:r>
              <a:rPr lang="en-US" altLang="zh-CN" dirty="0"/>
              <a:t>and relative </a:t>
            </a:r>
            <a:r>
              <a:rPr lang="en-US" altLang="zh-CN" dirty="0" smtClean="0"/>
              <a:t>spatial relationships </a:t>
            </a:r>
            <a:r>
              <a:rPr lang="en-US" altLang="zh-CN" dirty="0"/>
              <a:t>between </a:t>
            </a:r>
            <a:r>
              <a:rPr lang="en-US" altLang="zh-CN" dirty="0" smtClean="0"/>
              <a:t>the components well.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552" y="2826716"/>
            <a:ext cx="5798895" cy="315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CNN’s drawbacks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Pose</a:t>
            </a:r>
            <a:r>
              <a:rPr lang="en-US" altLang="zh-CN" dirty="0" smtClean="0"/>
              <a:t> (translational and rotational) relationship between simpler features make up a higher level feature</a:t>
            </a:r>
          </a:p>
          <a:p>
            <a:r>
              <a:rPr lang="en-US" altLang="zh-CN" dirty="0" smtClean="0"/>
              <a:t>CNN approach to solve this issue is to use </a:t>
            </a:r>
            <a:r>
              <a:rPr lang="en-US" altLang="zh-CN" b="1" dirty="0" smtClean="0"/>
              <a:t>max pooling </a:t>
            </a:r>
            <a:r>
              <a:rPr lang="en-US" altLang="zh-CN" dirty="0" smtClean="0"/>
              <a:t>that reduce </a:t>
            </a:r>
            <a:r>
              <a:rPr lang="en-US" altLang="zh-CN" dirty="0" err="1" smtClean="0"/>
              <a:t>spacial</a:t>
            </a:r>
            <a:r>
              <a:rPr lang="en-US" altLang="zh-CN" dirty="0" smtClean="0"/>
              <a:t> size of the data flowing through the network, thus allowing them to detect higher order features in a larger region of the input image. </a:t>
            </a:r>
          </a:p>
          <a:p>
            <a:r>
              <a:rPr lang="en-US" altLang="zh-CN" dirty="0" smtClean="0"/>
              <a:t>while CNNs work better than any model before them, max pooling nonetheless is </a:t>
            </a:r>
            <a:r>
              <a:rPr lang="en-US" altLang="zh-CN" b="1" dirty="0" smtClean="0"/>
              <a:t>losing valuable information</a:t>
            </a:r>
            <a:r>
              <a:rPr lang="en-US" altLang="zh-CN" dirty="0" smtClean="0"/>
              <a:t>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684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s://cdn-images-1.medium.com/max/1200/1*a3Hl_0CJ3ZP3xvknC-LAVg.jpe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43" t="226" r="4573" b="22937"/>
          <a:stretch/>
        </p:blipFill>
        <p:spPr bwMode="auto">
          <a:xfrm>
            <a:off x="838200" y="2317201"/>
            <a:ext cx="4404946" cy="299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92" y="3229003"/>
            <a:ext cx="5757588" cy="139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2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Loss Function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20" y="1810761"/>
            <a:ext cx="10580680" cy="3892426"/>
          </a:xfrm>
        </p:spPr>
      </p:pic>
    </p:spTree>
    <p:extLst>
      <p:ext uri="{BB962C8B-B14F-4D97-AF65-F5344CB8AC3E}">
        <p14:creationId xmlns:p14="http://schemas.microsoft.com/office/powerpoint/2010/main" val="247579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 Key Ideas of </a:t>
            </a:r>
            <a:r>
              <a:rPr lang="en-US" altLang="zh-CN" dirty="0" err="1" smtClean="0"/>
              <a:t>CapsNet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Replacing the scalar-output feature detectors of CNNs with vector-output </a:t>
            </a:r>
            <a:r>
              <a:rPr lang="en-US" altLang="zh-CN" dirty="0" smtClean="0"/>
              <a:t>capsules</a:t>
            </a:r>
          </a:p>
          <a:p>
            <a:pPr lvl="1"/>
            <a:r>
              <a:rPr lang="en-US" altLang="zh-CN" dirty="0"/>
              <a:t>use the overall length of </a:t>
            </a:r>
            <a:r>
              <a:rPr lang="en-US" altLang="zh-CN" dirty="0" smtClean="0"/>
              <a:t>the vector </a:t>
            </a:r>
            <a:r>
              <a:rPr lang="en-US" altLang="zh-CN" dirty="0"/>
              <a:t>of instantiation parameters to represent the existence of the entity and to force the </a:t>
            </a:r>
            <a:r>
              <a:rPr lang="en-US" altLang="zh-CN" dirty="0" smtClean="0"/>
              <a:t>orientation of </a:t>
            </a:r>
            <a:r>
              <a:rPr lang="en-US" altLang="zh-CN" dirty="0"/>
              <a:t>the vector to represent the properties of the </a:t>
            </a:r>
            <a:r>
              <a:rPr lang="en-US" altLang="zh-CN" dirty="0" smtClean="0"/>
              <a:t>entity.</a:t>
            </a:r>
            <a:endParaRPr lang="en-US" altLang="zh-CN" dirty="0"/>
          </a:p>
          <a:p>
            <a:r>
              <a:rPr lang="en-US" altLang="zh-CN" dirty="0"/>
              <a:t>Replacing max-pooling with "</a:t>
            </a:r>
            <a:r>
              <a:rPr lang="en-US" altLang="zh-CN" dirty="0" smtClean="0"/>
              <a:t>routing-by-agreement"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456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66986"/>
            <a:ext cx="10515600" cy="4909977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V="1">
            <a:off x="6673361" y="2660177"/>
            <a:ext cx="2321169" cy="8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389185" y="2897571"/>
            <a:ext cx="1538653" cy="8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037992" y="6130780"/>
            <a:ext cx="163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u_i</a:t>
            </a:r>
            <a:r>
              <a:rPr lang="en-US" altLang="zh-CN" sz="2400" dirty="0" smtClean="0"/>
              <a:t> (1*1*8)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7851530" y="6130780"/>
            <a:ext cx="1635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v_j</a:t>
            </a:r>
            <a:r>
              <a:rPr lang="en-US" altLang="zh-CN" sz="2400" dirty="0" smtClean="0"/>
              <a:t> (1*16)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350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0535" y="556559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Dynamic Routing Mechanism</a:t>
            </a:r>
            <a:endParaRPr lang="zh-CN" altLang="en-US" dirty="0"/>
          </a:p>
        </p:txBody>
      </p:sp>
      <p:pic>
        <p:nvPicPr>
          <p:cNvPr id="4" name="内容占位符 3" descr="屏幕剪辑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5" y="1988488"/>
            <a:ext cx="10599090" cy="3213344"/>
          </a:xfrm>
        </p:spPr>
      </p:pic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872" y="5443884"/>
            <a:ext cx="2240474" cy="739204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5" y="5510118"/>
            <a:ext cx="3231160" cy="632515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07" y="5487256"/>
            <a:ext cx="1943268" cy="655377"/>
          </a:xfrm>
          <a:prstGeom prst="rect">
            <a:avLst/>
          </a:prstGeom>
        </p:spPr>
      </p:pic>
      <p:cxnSp>
        <p:nvCxnSpPr>
          <p:cNvPr id="9" name="直接箭头连接符 8"/>
          <p:cNvCxnSpPr>
            <a:endCxn id="7" idx="0"/>
          </p:cNvCxnSpPr>
          <p:nvPr/>
        </p:nvCxnSpPr>
        <p:spPr>
          <a:xfrm>
            <a:off x="6576291" y="3519055"/>
            <a:ext cx="3438950" cy="1968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5" idx="0"/>
          </p:cNvCxnSpPr>
          <p:nvPr/>
        </p:nvCxnSpPr>
        <p:spPr>
          <a:xfrm>
            <a:off x="5458691" y="4248727"/>
            <a:ext cx="563418" cy="1195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6" idx="0"/>
          </p:cNvCxnSpPr>
          <p:nvPr/>
        </p:nvCxnSpPr>
        <p:spPr>
          <a:xfrm flipH="1">
            <a:off x="2232625" y="4011196"/>
            <a:ext cx="2173120" cy="149892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7710764" y="415268"/>
            <a:ext cx="46089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If for a certain j, most </a:t>
            </a:r>
            <a:r>
              <a:rPr lang="en-US" altLang="zh-CN" dirty="0" err="1" smtClean="0"/>
              <a:t>u_j|i</a:t>
            </a:r>
            <a:r>
              <a:rPr lang="en-US" altLang="zh-CN" dirty="0" smtClean="0"/>
              <a:t> are similar,</a:t>
            </a:r>
          </a:p>
          <a:p>
            <a:r>
              <a:rPr lang="en-US" altLang="zh-CN" dirty="0"/>
              <a:t>t</a:t>
            </a:r>
            <a:r>
              <a:rPr lang="en-US" altLang="zh-CN" dirty="0" smtClean="0"/>
              <a:t>hen  </a:t>
            </a:r>
            <a:r>
              <a:rPr lang="en-US" altLang="zh-CN" dirty="0" err="1" smtClean="0"/>
              <a:t>s_j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v_j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u_j|I</a:t>
            </a:r>
            <a:r>
              <a:rPr lang="en-US" altLang="zh-CN" dirty="0" smtClean="0"/>
              <a:t> are all similar to each other</a:t>
            </a:r>
          </a:p>
          <a:p>
            <a:r>
              <a:rPr lang="en-US" altLang="zh-CN" dirty="0" smtClean="0"/>
              <a:t>Then the product of </a:t>
            </a:r>
            <a:r>
              <a:rPr lang="en-US" altLang="zh-CN" dirty="0" err="1" smtClean="0"/>
              <a:t>u_j|I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v_j</a:t>
            </a:r>
            <a:r>
              <a:rPr lang="en-US" altLang="zh-CN" dirty="0" smtClean="0"/>
              <a:t> is large</a:t>
            </a:r>
          </a:p>
          <a:p>
            <a:r>
              <a:rPr lang="en-US" altLang="zh-CN" dirty="0" smtClean="0"/>
              <a:t>Then </a:t>
            </a:r>
            <a:r>
              <a:rPr lang="en-US" altLang="zh-CN" dirty="0" err="1" smtClean="0"/>
              <a:t>b_ij</a:t>
            </a:r>
            <a:r>
              <a:rPr lang="en-US" altLang="zh-CN" dirty="0" smtClean="0"/>
              <a:t> (and </a:t>
            </a:r>
            <a:r>
              <a:rPr lang="en-US" altLang="zh-CN" dirty="0" err="1" smtClean="0"/>
              <a:t>c_ij</a:t>
            </a:r>
            <a:r>
              <a:rPr lang="en-US" altLang="zh-CN" dirty="0" smtClean="0"/>
              <a:t>)goes bigger</a:t>
            </a:r>
          </a:p>
          <a:p>
            <a:r>
              <a:rPr lang="en-US" altLang="zh-CN" dirty="0" smtClean="0"/>
              <a:t>Then </a:t>
            </a:r>
            <a:r>
              <a:rPr lang="en-US" altLang="zh-CN" dirty="0" err="1" smtClean="0"/>
              <a:t>s_j</a:t>
            </a:r>
            <a:r>
              <a:rPr lang="en-US" altLang="zh-CN" dirty="0" smtClean="0"/>
              <a:t> (and </a:t>
            </a:r>
            <a:r>
              <a:rPr lang="en-US" altLang="zh-CN" dirty="0" err="1" smtClean="0"/>
              <a:t>v_j</a:t>
            </a:r>
            <a:r>
              <a:rPr lang="en-US" altLang="zh-CN" dirty="0" smtClean="0"/>
              <a:t>) become bigger for this </a:t>
            </a:r>
            <a:r>
              <a:rPr lang="en-US" altLang="zh-CN" b="1" dirty="0" smtClean="0"/>
              <a:t>j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760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341</Words>
  <Application>Microsoft Office PowerPoint</Application>
  <PresentationFormat>宽屏</PresentationFormat>
  <Paragraphs>40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A Brief Introduction to Capsule</vt:lpstr>
      <vt:lpstr>How do CNNs work?</vt:lpstr>
      <vt:lpstr>CNN’s drawbacks</vt:lpstr>
      <vt:lpstr>CNN’s drawbacks</vt:lpstr>
      <vt:lpstr>PowerPoint 演示文稿</vt:lpstr>
      <vt:lpstr>Loss Function</vt:lpstr>
      <vt:lpstr>2 Key Ideas of CapsNet</vt:lpstr>
      <vt:lpstr>Architecture</vt:lpstr>
      <vt:lpstr>Dynamic Routing Mechanism</vt:lpstr>
      <vt:lpstr>Reconstruction as a regularization method</vt:lpstr>
      <vt:lpstr>Reconstruction as a regularization method</vt:lpstr>
      <vt:lpstr>What the individual dimensions of a capsule represent</vt:lpstr>
      <vt:lpstr>Robustness to Affine Transformations</vt:lpstr>
    </vt:vector>
  </TitlesOfParts>
  <Company>Peking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Brief Introduction to Capsule</dc:title>
  <dc:creator>Narsil Zhang</dc:creator>
  <cp:lastModifiedBy>张鼎怀</cp:lastModifiedBy>
  <cp:revision>18</cp:revision>
  <dcterms:created xsi:type="dcterms:W3CDTF">2017-11-29T06:25:10Z</dcterms:created>
  <dcterms:modified xsi:type="dcterms:W3CDTF">2018-01-12T14:31:08Z</dcterms:modified>
</cp:coreProperties>
</file>