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326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65278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97980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30619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163258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195897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228600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2612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63"/>
    <p:restoredTop sz="95827"/>
  </p:normalViewPr>
  <p:slideViewPr>
    <p:cSldViewPr snapToGrid="0" snapToObjects="1">
      <p:cViewPr>
        <p:scale>
          <a:sx n="98" d="100"/>
          <a:sy n="98" d="100"/>
        </p:scale>
        <p:origin x="-5968" y="-3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345" latinLnBrk="0">
      <a:defRPr sz="3400">
        <a:latin typeface="+mn-lt"/>
        <a:ea typeface="+mn-ea"/>
        <a:cs typeface="+mn-cs"/>
        <a:sym typeface="Calibri" panose="020F0502020204030204"/>
      </a:defRPr>
    </a:lvl1pPr>
    <a:lvl2pPr indent="228600" defTabSz="2633345" latinLnBrk="0">
      <a:defRPr sz="3400">
        <a:latin typeface="+mn-lt"/>
        <a:ea typeface="+mn-ea"/>
        <a:cs typeface="+mn-cs"/>
        <a:sym typeface="Calibri" panose="020F0502020204030204"/>
      </a:defRPr>
    </a:lvl2pPr>
    <a:lvl3pPr indent="457200" defTabSz="2633345" latinLnBrk="0">
      <a:defRPr sz="3400">
        <a:latin typeface="+mn-lt"/>
        <a:ea typeface="+mn-ea"/>
        <a:cs typeface="+mn-cs"/>
        <a:sym typeface="Calibri" panose="020F0502020204030204"/>
      </a:defRPr>
    </a:lvl3pPr>
    <a:lvl4pPr indent="685800" defTabSz="2633345" latinLnBrk="0">
      <a:defRPr sz="3400">
        <a:latin typeface="+mn-lt"/>
        <a:ea typeface="+mn-ea"/>
        <a:cs typeface="+mn-cs"/>
        <a:sym typeface="Calibri" panose="020F0502020204030204"/>
      </a:defRPr>
    </a:lvl4pPr>
    <a:lvl5pPr indent="914400" defTabSz="2633345" latinLnBrk="0">
      <a:defRPr sz="3400">
        <a:latin typeface="+mn-lt"/>
        <a:ea typeface="+mn-ea"/>
        <a:cs typeface="+mn-cs"/>
        <a:sym typeface="Calibri" panose="020F0502020204030204"/>
      </a:defRPr>
    </a:lvl5pPr>
    <a:lvl6pPr indent="1143000" defTabSz="2633345" latinLnBrk="0">
      <a:defRPr sz="3400">
        <a:latin typeface="+mn-lt"/>
        <a:ea typeface="+mn-ea"/>
        <a:cs typeface="+mn-cs"/>
        <a:sym typeface="Calibri" panose="020F0502020204030204"/>
      </a:defRPr>
    </a:lvl6pPr>
    <a:lvl7pPr indent="1371600" defTabSz="2633345" latinLnBrk="0">
      <a:defRPr sz="3400">
        <a:latin typeface="+mn-lt"/>
        <a:ea typeface="+mn-ea"/>
        <a:cs typeface="+mn-cs"/>
        <a:sym typeface="Calibri" panose="020F0502020204030204"/>
      </a:defRPr>
    </a:lvl7pPr>
    <a:lvl8pPr indent="1600200" defTabSz="2633345" latinLnBrk="0">
      <a:defRPr sz="3400">
        <a:latin typeface="+mn-lt"/>
        <a:ea typeface="+mn-ea"/>
        <a:cs typeface="+mn-cs"/>
        <a:sym typeface="Calibri" panose="020F0502020204030204"/>
      </a:defRPr>
    </a:lvl8pPr>
    <a:lvl9pPr indent="1828800" defTabSz="2633345" latinLnBrk="0">
      <a:defRPr sz="34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731520" marR="0" indent="-731520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2319655" marR="0" indent="-85661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3943350" marR="0" indent="-1017270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553148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699452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845756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992124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1138428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1284732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32639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65278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97980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30619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163258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195897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228600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261239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3.png"/><Relationship Id="rId26" Type="http://schemas.openxmlformats.org/officeDocument/2006/relationships/image" Target="../media/image24.png"/><Relationship Id="rId27" Type="http://schemas.openxmlformats.org/officeDocument/2006/relationships/image" Target="../media/image25.png"/><Relationship Id="rId28" Type="http://schemas.openxmlformats.org/officeDocument/2006/relationships/image" Target="../media/image26.png"/><Relationship Id="rId29" Type="http://schemas.openxmlformats.org/officeDocument/2006/relationships/image" Target="../media/image27.png"/><Relationship Id="rId30" Type="http://schemas.openxmlformats.org/officeDocument/2006/relationships/image" Target="../media/image28.png"/><Relationship Id="rId31" Type="http://schemas.openxmlformats.org/officeDocument/2006/relationships/image" Target="../media/image29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1038518" y="721089"/>
            <a:ext cx="25238450" cy="93871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5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Can Subnetwork Structure be the Key to Out-of-Distribution Generalization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3" name="TextBox 38"/>
          <p:cNvSpPr txBox="1"/>
          <p:nvPr/>
        </p:nvSpPr>
        <p:spPr>
          <a:xfrm>
            <a:off x="1087846" y="2991135"/>
            <a:ext cx="9064534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Distribution shift problems</a:t>
            </a:r>
            <a:endParaRPr dirty="0"/>
          </a:p>
        </p:txBody>
      </p:sp>
      <p:sp>
        <p:nvSpPr>
          <p:cNvPr id="42" name="TextBox 51"/>
          <p:cNvSpPr txBox="1"/>
          <p:nvPr/>
        </p:nvSpPr>
        <p:spPr>
          <a:xfrm>
            <a:off x="21762116" y="9830364"/>
            <a:ext cx="9029701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altLang="zh-CN" smtClean="0"/>
              <a:t>More </a:t>
            </a:r>
            <a:r>
              <a:rPr lang="en-US" altLang="zh-CN"/>
              <a:t>e</a:t>
            </a:r>
            <a:r>
              <a:rPr lang="en-US" smtClean="0"/>
              <a:t>xperiments</a:t>
            </a: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082761" y="16460163"/>
            <a:ext cx="6335025" cy="584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3200"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082761" y="17231033"/>
            <a:ext cx="9052562" cy="3105722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 smtClean="0">
                <a:sym typeface="Arial" panose="020B0604020202020204"/>
              </a:rPr>
              <a:t>[1] Invariant </a:t>
            </a:r>
            <a:r>
              <a:rPr lang="en-US" sz="1800" dirty="0">
                <a:sym typeface="Arial" panose="020B0604020202020204"/>
              </a:rPr>
              <a:t>Risk Minimization, </a:t>
            </a:r>
            <a:r>
              <a:rPr lang="en-US" sz="1800" dirty="0" err="1">
                <a:sym typeface="Arial" panose="020B0604020202020204"/>
              </a:rPr>
              <a:t>arxiv</a:t>
            </a:r>
            <a:r>
              <a:rPr lang="en-US" sz="1800" dirty="0">
                <a:sym typeface="Arial" panose="020B0604020202020204"/>
              </a:rPr>
              <a:t> 2019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 smtClean="0">
                <a:sym typeface="Arial" panose="020B0604020202020204"/>
              </a:rPr>
              <a:t>[2] Out-of-Distribution </a:t>
            </a:r>
            <a:r>
              <a:rPr lang="en-US" sz="1800" dirty="0">
                <a:sym typeface="Arial" panose="020B0604020202020204"/>
              </a:rPr>
              <a:t>Generalization via Risk Extrapolation, ICML2021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 smtClean="0">
                <a:sym typeface="Arial" panose="020B0604020202020204"/>
              </a:rPr>
              <a:t>[3] </a:t>
            </a:r>
            <a:r>
              <a:rPr lang="en-US" sz="1800" dirty="0" err="1" smtClean="0">
                <a:sym typeface="Arial" panose="020B0604020202020204"/>
              </a:rPr>
              <a:t>Distributionally</a:t>
            </a:r>
            <a:r>
              <a:rPr lang="en-US" sz="1800" dirty="0" smtClean="0">
                <a:sym typeface="Arial" panose="020B0604020202020204"/>
              </a:rPr>
              <a:t> </a:t>
            </a:r>
            <a:r>
              <a:rPr lang="en-US" sz="1800" dirty="0">
                <a:sym typeface="Arial" panose="020B0604020202020204"/>
              </a:rPr>
              <a:t>Robust Neural Networks for Group Shifts: On the Importance </a:t>
            </a:r>
            <a:r>
              <a:rPr lang="en-US" sz="1800" dirty="0" smtClean="0">
                <a:sym typeface="Arial" panose="020B0604020202020204"/>
              </a:rPr>
              <a:t>of </a:t>
            </a:r>
            <a:r>
              <a:rPr lang="en-US" sz="1800" dirty="0">
                <a:sym typeface="Arial" panose="020B0604020202020204"/>
              </a:rPr>
              <a:t>Regularization for Worst-Case Generalization, </a:t>
            </a:r>
            <a:r>
              <a:rPr lang="en-US" sz="1800" dirty="0" smtClean="0">
                <a:sym typeface="Arial" panose="020B0604020202020204"/>
              </a:rPr>
              <a:t>ICLR2020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 smtClean="0">
                <a:sym typeface="Arial" panose="020B0604020202020204"/>
              </a:rPr>
              <a:t>[4] The </a:t>
            </a:r>
            <a:r>
              <a:rPr lang="en-US" sz="1800" dirty="0">
                <a:sym typeface="Arial" panose="020B0604020202020204"/>
              </a:rPr>
              <a:t>lottery ticket hypothesis: Finding sparse, trainable neural networks. </a:t>
            </a:r>
            <a:r>
              <a:rPr lang="en-US" sz="1800" dirty="0" smtClean="0">
                <a:sym typeface="Arial" panose="020B0604020202020204"/>
              </a:rPr>
              <a:t>ICLR2019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 smtClean="0">
                <a:sym typeface="Arial" panose="020B0604020202020204"/>
              </a:rPr>
              <a:t>[5] </a:t>
            </a:r>
            <a:r>
              <a:rPr lang="en-US" sz="1800" dirty="0" smtClean="0"/>
              <a:t>Out </a:t>
            </a:r>
            <a:r>
              <a:rPr lang="en-US" sz="1800" dirty="0"/>
              <a:t>of Distribution Generalization in Machine Learning, </a:t>
            </a:r>
            <a:r>
              <a:rPr lang="en-US" sz="1800" dirty="0" smtClean="0"/>
              <a:t>arxiv2020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800" dirty="0" smtClean="0"/>
              <a:t>[6] Causal </a:t>
            </a:r>
            <a:r>
              <a:rPr lang="en-US" sz="1800" dirty="0"/>
              <a:t>inference using invariant prediction: identification and confidence intervals. Jonas Peters et al. </a:t>
            </a:r>
            <a:r>
              <a:rPr lang="en-US" sz="1800" dirty="0" smtClean="0"/>
              <a:t>JRSSB</a:t>
            </a:r>
            <a:endParaRPr lang="en-US" sz="1800" dirty="0"/>
          </a:p>
        </p:txBody>
      </p:sp>
      <p:sp>
        <p:nvSpPr>
          <p:cNvPr id="50" name="TextBox 37"/>
          <p:cNvSpPr txBox="1"/>
          <p:nvPr/>
        </p:nvSpPr>
        <p:spPr>
          <a:xfrm>
            <a:off x="1084569" y="1825848"/>
            <a:ext cx="14763177" cy="5355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 err="1" smtClean="0"/>
              <a:t>Dinghuai</a:t>
            </a:r>
            <a:r>
              <a:rPr lang="en-US" sz="2400" dirty="0" smtClean="0"/>
              <a:t> Zhang</a:t>
            </a:r>
            <a:r>
              <a:rPr lang="en-US" sz="2400" baseline="30000" dirty="0"/>
              <a:t>1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en-US" sz="2400" dirty="0" err="1" smtClean="0"/>
              <a:t>Kartik</a:t>
            </a:r>
            <a:r>
              <a:rPr lang="en-US" sz="2400" dirty="0" smtClean="0"/>
              <a:t> Ahuja</a:t>
            </a:r>
            <a:r>
              <a:rPr lang="en-US" altLang="zh-CN" sz="2400" baseline="30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err="1" smtClean="0"/>
              <a:t>Yilun</a:t>
            </a:r>
            <a:r>
              <a:rPr lang="en-US" sz="2400" dirty="0" smtClean="0"/>
              <a:t> Xu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, </a:t>
            </a:r>
            <a:r>
              <a:rPr lang="en-US" sz="2400" dirty="0" err="1" smtClean="0"/>
              <a:t>Yisen</a:t>
            </a:r>
            <a:r>
              <a:rPr lang="en-US" sz="2400" dirty="0" smtClean="0"/>
              <a:t> Wang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, Aaron Courville</a:t>
            </a:r>
            <a:r>
              <a:rPr lang="en-US" sz="2400" baseline="30000" dirty="0"/>
              <a:t>1</a:t>
            </a:r>
            <a:endParaRPr sz="2400" dirty="0"/>
          </a:p>
        </p:txBody>
      </p:sp>
      <p:sp>
        <p:nvSpPr>
          <p:cNvPr id="61" name="TextBox 51"/>
          <p:cNvSpPr txBox="1"/>
          <p:nvPr/>
        </p:nvSpPr>
        <p:spPr>
          <a:xfrm>
            <a:off x="11374308" y="5873276"/>
            <a:ext cx="9029701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A (linear) motivating example</a:t>
            </a:r>
          </a:p>
        </p:txBody>
      </p:sp>
      <p:sp>
        <p:nvSpPr>
          <p:cNvPr id="47" name="TextBox 37"/>
          <p:cNvSpPr txBox="1"/>
          <p:nvPr/>
        </p:nvSpPr>
        <p:spPr>
          <a:xfrm>
            <a:off x="17414174" y="1835224"/>
            <a:ext cx="11068685" cy="44448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baseline="30000" smtClean="0">
                <a:sym typeface="+mn-ea"/>
              </a:rPr>
              <a:t>1</a:t>
            </a:r>
            <a:r>
              <a:rPr lang="en-US" altLang="zh-CN" smtClean="0"/>
              <a:t>MILA, </a:t>
            </a:r>
            <a:r>
              <a:rPr lang="en-US" altLang="zh-CN" baseline="30000" dirty="0" smtClean="0">
                <a:sym typeface="+mn-ea"/>
              </a:rPr>
              <a:t>2</a:t>
            </a:r>
            <a:r>
              <a:rPr lang="en-US" altLang="zh-CN" dirty="0" smtClean="0">
                <a:sym typeface="+mn-ea"/>
              </a:rPr>
              <a:t>MIT, </a:t>
            </a:r>
            <a:r>
              <a:rPr lang="en-US" altLang="zh-CN" baseline="30000" smtClean="0">
                <a:sym typeface="+mn-ea"/>
              </a:rPr>
              <a:t>3</a:t>
            </a:r>
            <a:r>
              <a:rPr lang="en-US" altLang="zh-CN" smtClean="0">
                <a:sym typeface="+mn-ea"/>
              </a:rPr>
              <a:t>Peking University</a:t>
            </a:r>
            <a:endParaRPr lang="en-US" altLang="zh-CN" baseline="30000" dirty="0"/>
          </a:p>
        </p:txBody>
      </p:sp>
      <p:sp>
        <p:nvSpPr>
          <p:cNvPr id="51" name="TextBox 39"/>
          <p:cNvSpPr txBox="1"/>
          <p:nvPr/>
        </p:nvSpPr>
        <p:spPr>
          <a:xfrm>
            <a:off x="1069079" y="3908904"/>
            <a:ext cx="9733723" cy="125572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Generalization is one of the core problems in machine learning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Deep learning has addressed IID generalization to a large extent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But out-of-distribution (OOD) generalization problem is still far from cooked</a:t>
            </a:r>
          </a:p>
        </p:txBody>
      </p:sp>
      <p:sp>
        <p:nvSpPr>
          <p:cNvPr id="53" name="TextBox 60"/>
          <p:cNvSpPr txBox="1"/>
          <p:nvPr/>
        </p:nvSpPr>
        <p:spPr>
          <a:xfrm>
            <a:off x="1038518" y="5517237"/>
            <a:ext cx="6335025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altLang="zh-CN" sz="2800" dirty="0" smtClean="0"/>
              <a:t>Spurious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correlation</a:t>
            </a:r>
            <a:endParaRPr sz="2800" dirty="0"/>
          </a:p>
        </p:txBody>
      </p:sp>
      <p:sp>
        <p:nvSpPr>
          <p:cNvPr id="54" name="TextBox 60"/>
          <p:cNvSpPr txBox="1"/>
          <p:nvPr/>
        </p:nvSpPr>
        <p:spPr>
          <a:xfrm>
            <a:off x="11329326" y="16103580"/>
            <a:ext cx="6335025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2800" dirty="0"/>
              <a:t>Modular subnetwork introspection</a:t>
            </a:r>
            <a:endParaRPr sz="2800" dirty="0"/>
          </a:p>
        </p:txBody>
      </p:sp>
      <p:sp>
        <p:nvSpPr>
          <p:cNvPr id="55" name="TextBox 60"/>
          <p:cNvSpPr txBox="1"/>
          <p:nvPr/>
        </p:nvSpPr>
        <p:spPr>
          <a:xfrm>
            <a:off x="1082997" y="7974761"/>
            <a:ext cx="8099699" cy="61555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3400" dirty="0"/>
              <a:t>Out-of-distribution generalization problem</a:t>
            </a:r>
            <a:endParaRPr sz="3400" dirty="0"/>
          </a:p>
        </p:txBody>
      </p:sp>
      <p:pic>
        <p:nvPicPr>
          <p:cNvPr id="7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14" y="8878542"/>
            <a:ext cx="2351993" cy="43386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09" y="9945908"/>
            <a:ext cx="2390826" cy="39593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835" y="9368369"/>
            <a:ext cx="2442357" cy="46166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36946" y="8861268"/>
            <a:ext cx="8004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Consider a supervised learning setting where data follows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6946" y="9375628"/>
            <a:ext cx="65325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Multiple environments assumption: each environment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36946" y="9885998"/>
            <a:ext cx="6715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only have a subset of environments in training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38518" y="10413424"/>
            <a:ext cx="65934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goal of OOD generalization problem is defined as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1990" y="10323321"/>
            <a:ext cx="1841500" cy="596900"/>
          </a:xfrm>
          <a:prstGeom prst="rect">
            <a:avLst/>
          </a:prstGeom>
        </p:spPr>
      </p:pic>
      <p:sp>
        <p:nvSpPr>
          <p:cNvPr id="79" name="TextBox 60"/>
          <p:cNvSpPr txBox="1"/>
          <p:nvPr/>
        </p:nvSpPr>
        <p:spPr>
          <a:xfrm>
            <a:off x="1075841" y="11371532"/>
            <a:ext cx="8099699" cy="61555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3400" dirty="0"/>
              <a:t>Data structure</a:t>
            </a:r>
          </a:p>
        </p:txBody>
      </p:sp>
      <p:sp>
        <p:nvSpPr>
          <p:cNvPr id="80" name="TextBox 60"/>
          <p:cNvSpPr txBox="1"/>
          <p:nvPr/>
        </p:nvSpPr>
        <p:spPr>
          <a:xfrm>
            <a:off x="1079395" y="15949270"/>
            <a:ext cx="8099699" cy="61555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sz="3400" dirty="0"/>
              <a:t>Related </a:t>
            </a:r>
            <a:r>
              <a:rPr lang="en-US" sz="3400" dirty="0" smtClean="0"/>
              <a:t>works</a:t>
            </a:r>
            <a:endParaRPr lang="en-US" sz="34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0041" y="12127361"/>
            <a:ext cx="29354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 assume input data 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037" y="12113631"/>
            <a:ext cx="495300" cy="4445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4364337" y="12113631"/>
            <a:ext cx="51347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 generated from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and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3883" y="12169419"/>
            <a:ext cx="2197100" cy="4572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8804" y="12678445"/>
            <a:ext cx="2463800" cy="4318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969" y="13200280"/>
            <a:ext cx="1727200" cy="3810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079529" y="13715310"/>
            <a:ext cx="52966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 also assume there exists inverse maps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987" y="14223243"/>
            <a:ext cx="2171700" cy="44450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8728" y="14235339"/>
            <a:ext cx="1993900" cy="4699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120928" y="14706726"/>
            <a:ext cx="30684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 goal is then to learn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75047" y="15161357"/>
            <a:ext cx="1206500" cy="444500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1320963" y="7245176"/>
            <a:ext cx="9157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Bias in data: let        and     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have 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     correlation 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34153" y="7273716"/>
            <a:ext cx="419100" cy="3556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680792" y="7238100"/>
            <a:ext cx="355793" cy="383162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319138" y="7280469"/>
            <a:ext cx="444500" cy="381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320963" y="7879264"/>
            <a:ext cx="87480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Side note: When       </a:t>
            </a:r>
            <a:r>
              <a:rPr lang="en-US" altLang="zh-CN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high dimensional, the model tends to rely on it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426781" y="7919734"/>
            <a:ext cx="444500" cy="381000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1247279" y="8513322"/>
            <a:ext cx="8964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Proposition (informal)</a:t>
            </a:r>
            <a:r>
              <a:rPr lang="en-US" sz="2000" dirty="0" smtClean="0"/>
              <a:t>: for a sparse classifier              and regular classifier          on dataset with such bias, when the dimensionality of spurious feature is large enough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           </a:t>
            </a:r>
            <a:r>
              <a:rPr lang="en-US" sz="2000" dirty="0" smtClean="0"/>
              <a:t>and          have similar in-distribution </a:t>
            </a:r>
            <a:r>
              <a:rPr lang="en-US" sz="2000" dirty="0" smtClean="0"/>
              <a:t>performance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           has better margin and out-of-distribution performance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947417" y="8529911"/>
            <a:ext cx="656203" cy="402189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849496" y="8527287"/>
            <a:ext cx="444500" cy="431800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40905" y="9460254"/>
            <a:ext cx="656203" cy="402189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35415" y="10003609"/>
            <a:ext cx="656203" cy="40218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53254" y="9436039"/>
            <a:ext cx="444500" cy="43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64039" y="6612273"/>
            <a:ext cx="5842303" cy="4154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Suppose all labels and latent features are binary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7" name="TextBox 51"/>
          <p:cNvSpPr txBox="1"/>
          <p:nvPr/>
        </p:nvSpPr>
        <p:spPr>
          <a:xfrm>
            <a:off x="11256140" y="10514540"/>
            <a:ext cx="9029701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Insights</a:t>
            </a:r>
          </a:p>
        </p:txBody>
      </p:sp>
      <p:sp>
        <p:nvSpPr>
          <p:cNvPr id="138" name="TextBox 51"/>
          <p:cNvSpPr txBox="1"/>
          <p:nvPr/>
        </p:nvSpPr>
        <p:spPr>
          <a:xfrm>
            <a:off x="21762117" y="2922185"/>
            <a:ext cx="9029701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Functional “lottery ticket”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519861" y="13478598"/>
            <a:ext cx="2006600" cy="3937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851052" y="13501458"/>
            <a:ext cx="2273300" cy="406400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1294096" y="14005138"/>
            <a:ext cx="72763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search for a module / subnetwork </a:t>
            </a:r>
            <a:r>
              <a:rPr lang="zh-CN" alt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</a:t>
            </a:r>
            <a:endParaRPr lang="en-US" altLang="zh-CN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r>
              <a:rPr lang="en-US" altLang="zh-CN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with module mask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Picture 14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830355" y="14049177"/>
            <a:ext cx="3530600" cy="3429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630117" y="14415364"/>
            <a:ext cx="1612900" cy="3937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11268117" y="14867732"/>
            <a:ext cx="89851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subnetwork structure is learned end-to-end with Gumbel-sigmoid trick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1306159" y="15405916"/>
            <a:ext cx="70038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Four algorithms are studied: ERM, IRM,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REx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GroupDRO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TextBox 60"/>
          <p:cNvSpPr txBox="1"/>
          <p:nvPr/>
        </p:nvSpPr>
        <p:spPr>
          <a:xfrm>
            <a:off x="1109094" y="7110187"/>
            <a:ext cx="6335025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endParaRPr sz="2800" dirty="0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634265" y="17243463"/>
            <a:ext cx="3644757" cy="3265377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1352527" y="19810798"/>
            <a:ext cx="43556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 take ERM as an example here: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1311248" y="18531550"/>
            <a:ext cx="55192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 use data which has the same distribution with out-domain to search for a digit module which is good for OOD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1311248" y="17367782"/>
            <a:ext cx="5984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 construct a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10-class “</a:t>
            </a:r>
            <a:r>
              <a:rPr lang="en-US" sz="2100" dirty="0" err="1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FullColoredMNIST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 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 previous stated bias for modularity probing, </a:t>
            </a:r>
          </a:p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 digit is invariant feature</a:t>
            </a:r>
          </a:p>
        </p:txBody>
      </p:sp>
      <p:sp>
        <p:nvSpPr>
          <p:cNvPr id="158" name="TextBox 51"/>
          <p:cNvSpPr txBox="1"/>
          <p:nvPr/>
        </p:nvSpPr>
        <p:spPr>
          <a:xfrm>
            <a:off x="11343912" y="12713745"/>
            <a:ext cx="9029701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Functional Modularity Analysis</a:t>
            </a: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582845" y="4777109"/>
            <a:ext cx="3810000" cy="3429000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21705605" y="4871272"/>
            <a:ext cx="5520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propose Modular Risk Minimization (MRM), a straight forward yet effective method to find a good OOD module: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1705605" y="8008341"/>
            <a:ext cx="5689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MRM is designed to be easy to combine with other invariant methods like IRM,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REx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mr-IN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becomes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ModIRM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ModREx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mr-IN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…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See the full paper for more details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1651504" y="3833834"/>
            <a:ext cx="8768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[4] 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proposes that there exists subnetwork good for IID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generalization. 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show that a functional variant of it exists for OOD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settings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677110" y="6196753"/>
            <a:ext cx="6230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train the full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searching module with some desired OOD &amp; sparsity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retrain the module with same initialization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641880" y="8501815"/>
            <a:ext cx="470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(Oracle means searching module with extra information about test domain in step 2)</a:t>
            </a: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932929" y="10586744"/>
            <a:ext cx="4213357" cy="2689554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379491" y="10775477"/>
            <a:ext cx="2215274" cy="234838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383704" y="13514159"/>
            <a:ext cx="2259725" cy="2325361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861583" y="13412571"/>
            <a:ext cx="4214648" cy="2625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9600" y="16775635"/>
            <a:ext cx="9719967" cy="4154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Does a good subnetwork for OOD exist within a spuriously biased large network</a:t>
            </a:r>
            <a:r>
              <a:rPr lang="en-US" sz="2100" dirty="0" smtClean="0"/>
              <a:t>?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3713" y="13465751"/>
            <a:ext cx="6640598" cy="4154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neural network                        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is 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parametrized by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7413" y="6191012"/>
            <a:ext cx="936935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100" dirty="0"/>
              <a:t> 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 spurious relationship or spurious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correlation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is a</a:t>
            </a:r>
            <a:r>
              <a:rPr lang="en-US" sz="210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r>
              <a:rPr lang="en-US" sz="210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mathematical relationship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in which two or more events or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variables are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associated but not causally related, due to either coincidence or the presence of a certain third, unseen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factor.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0928" y="13147924"/>
            <a:ext cx="5965734" cy="4154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 follow the “realizable”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assumption [5], 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where  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111076" y="17303119"/>
            <a:ext cx="5835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 this work we consider “realizable” </a:t>
            </a:r>
            <a:r>
              <a:rPr lang="en-US" sz="2100" dirty="0" smtClean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case:</a:t>
            </a:r>
            <a:endParaRPr lang="en-US" sz="2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83314" y="18027890"/>
            <a:ext cx="2654300" cy="1955800"/>
          </a:xfrm>
          <a:prstGeom prst="rect">
            <a:avLst/>
          </a:prstGeom>
        </p:spPr>
      </p:pic>
      <p:sp>
        <p:nvSpPr>
          <p:cNvPr id="172" name="TextBox 171"/>
          <p:cNvSpPr txBox="1"/>
          <p:nvPr/>
        </p:nvSpPr>
        <p:spPr>
          <a:xfrm>
            <a:off x="11329326" y="3041607"/>
            <a:ext cx="5456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But “non realizable” cases are also possible:</a:t>
            </a:r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755088" y="3543284"/>
            <a:ext cx="2641600" cy="1943100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977632" y="3557742"/>
            <a:ext cx="2755900" cy="1955800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18587902" y="4679200"/>
            <a:ext cx="22204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Risks of </a:t>
            </a:r>
            <a:endParaRPr lang="en-US" sz="1400" dirty="0" smtClean="0"/>
          </a:p>
          <a:p>
            <a:r>
              <a:rPr lang="en-US" sz="1400" dirty="0" smtClean="0"/>
              <a:t>I</a:t>
            </a:r>
            <a:r>
              <a:rPr lang="en-US" altLang="zh-CN" sz="1400" dirty="0" smtClean="0"/>
              <a:t>nvariant </a:t>
            </a:r>
            <a:r>
              <a:rPr lang="en-US" sz="1400" dirty="0" smtClean="0"/>
              <a:t>Risk Minimization,</a:t>
            </a:r>
          </a:p>
          <a:p>
            <a:r>
              <a:rPr lang="en-US" sz="1400" dirty="0" smtClean="0"/>
              <a:t> ICLR2021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4349712" y="4704802"/>
            <a:ext cx="1410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altLang="zh-CN" sz="1400" dirty="0"/>
              <a:t>nvariant </a:t>
            </a:r>
            <a:r>
              <a:rPr lang="en-US" sz="1400" dirty="0" smtClean="0"/>
              <a:t>Risk </a:t>
            </a:r>
          </a:p>
          <a:p>
            <a:r>
              <a:rPr lang="en-US" sz="1400" dirty="0" smtClean="0"/>
              <a:t>Minimization,</a:t>
            </a:r>
          </a:p>
          <a:p>
            <a:r>
              <a:rPr lang="en-US" sz="1400" dirty="0" err="1" smtClean="0"/>
              <a:t>arxiv</a:t>
            </a:r>
            <a:r>
              <a:rPr lang="en-US" sz="1400" dirty="0" smtClean="0"/>
              <a:t> 2019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984656" y="16685794"/>
            <a:ext cx="88905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Realizability</a:t>
            </a:r>
            <a:r>
              <a:rPr lang="en-US" sz="2100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 means invariant features contain all information about label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29326" y="11124702"/>
            <a:ext cx="9442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Sparsity </a:t>
            </a:r>
            <a:r>
              <a:rPr lang="en-US" sz="2100" dirty="0"/>
              <a:t>on proper places has good inductive bias for OOD </a:t>
            </a:r>
            <a:r>
              <a:rPr lang="en-US" sz="2100" dirty="0" smtClean="0"/>
              <a:t>generalization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In [6], </a:t>
            </a:r>
            <a:r>
              <a:rPr lang="en-US" sz="2100" dirty="0"/>
              <a:t>this is also the case where the proposed algorithm only use subset of linear features, corresponding to sparsity in </a:t>
            </a:r>
            <a:r>
              <a:rPr lang="en-US" sz="2100" dirty="0" smtClean="0"/>
              <a:t>parameters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 smtClean="0"/>
              <a:t>How </a:t>
            </a:r>
            <a:r>
              <a:rPr lang="en-US" sz="2100" dirty="0"/>
              <a:t>should we push this insight into deep neural networks?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131" grpId="0"/>
      <p:bldP spid="142" grpId="0"/>
      <p:bldP spid="145" grpId="0"/>
      <p:bldP spid="146" grpId="0"/>
      <p:bldP spid="155" grpId="0"/>
      <p:bldP spid="156" grpId="0"/>
      <p:bldP spid="157" grpId="0"/>
      <p:bldP spid="160" grpId="0"/>
      <p:bldP spid="161" grpId="0"/>
      <p:bldP spid="164" grpId="0"/>
      <p:bldP spid="165" grpId="0"/>
      <p:bldP spid="172" grpId="0"/>
      <p:bldP spid="175" grpId="0"/>
      <p:bldP spid="17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624</Words>
  <Application>Microsoft Macintosh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 鼎怀</cp:lastModifiedBy>
  <cp:revision>101</cp:revision>
  <cp:lastPrinted>2021-07-13T03:52:16Z</cp:lastPrinted>
  <dcterms:created xsi:type="dcterms:W3CDTF">2021-03-17T07:54:09Z</dcterms:created>
  <dcterms:modified xsi:type="dcterms:W3CDTF">2021-07-13T03:53:34Z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