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9"/>
  </p:notesMasterIdLst>
  <p:sldIdLst>
    <p:sldId id="273" r:id="rId2"/>
    <p:sldId id="288" r:id="rId3"/>
    <p:sldId id="278" r:id="rId4"/>
    <p:sldId id="289" r:id="rId5"/>
    <p:sldId id="279" r:id="rId6"/>
    <p:sldId id="282" r:id="rId7"/>
    <p:sldId id="280" r:id="rId8"/>
    <p:sldId id="290" r:id="rId9"/>
    <p:sldId id="281" r:id="rId10"/>
    <p:sldId id="291" r:id="rId11"/>
    <p:sldId id="283" r:id="rId12"/>
    <p:sldId id="284" r:id="rId13"/>
    <p:sldId id="292" r:id="rId14"/>
    <p:sldId id="293" r:id="rId15"/>
    <p:sldId id="285" r:id="rId16"/>
    <p:sldId id="286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54" autoAdjust="0"/>
    <p:restoredTop sz="94274" autoAdjust="0"/>
  </p:normalViewPr>
  <p:slideViewPr>
    <p:cSldViewPr snapToGrid="0">
      <p:cViewPr>
        <p:scale>
          <a:sx n="121" d="100"/>
          <a:sy n="121" d="100"/>
        </p:scale>
        <p:origin x="208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Slide Show mode, select the arrows to visit links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7129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74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9582736" cy="2389365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Subnetwork Structure be the Key to Out-of-Distribution Generalization?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11306" y="3958639"/>
            <a:ext cx="9582736" cy="11338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Dinghuai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Zhang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Kartik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Ahuja,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Yilun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Xu,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Yisen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Wang, Aaron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Courville</a:t>
            </a:r>
            <a:endParaRPr lang="en-US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Mila, MIT, Peking University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16710" y="2594929"/>
            <a:ext cx="11016159" cy="302863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Sparsity on proper </a:t>
            </a:r>
            <a:r>
              <a:rPr lang="en-US" dirty="0" smtClean="0"/>
              <a:t>places </a:t>
            </a:r>
            <a:r>
              <a:rPr lang="en-US" dirty="0" smtClean="0"/>
              <a:t>has good inductive bias for </a:t>
            </a:r>
            <a:r>
              <a:rPr lang="en-US" dirty="0" smtClean="0"/>
              <a:t>OOD generalization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In Peters et al (2015), this is also the case where the proposed algorithm only use subset of linear features, corresponding to sparsity in parameters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How should we push this insight into deep neural networks?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14136" y="6178331"/>
            <a:ext cx="884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Causal inference using invariant prediction: identification and confidence </a:t>
            </a:r>
            <a:r>
              <a:rPr lang="en-US" sz="1400" dirty="0" smtClean="0"/>
              <a:t>intervals. Jonas Peters et al. JRSSB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4632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</a:t>
            </a:r>
            <a:r>
              <a:rPr lang="en-US" dirty="0" smtClean="0"/>
              <a:t>Modularity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8785859" cy="5632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neural network                         is parametrized by 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515" y="1860550"/>
            <a:ext cx="2006600" cy="393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924" y="1883410"/>
            <a:ext cx="2273300" cy="40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4826" y="2604718"/>
            <a:ext cx="8251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search for a module / subnetwork </a:t>
            </a:r>
            <a:r>
              <a:rPr lang="zh-CN" altLang="en-US" sz="2400" dirty="0" smtClean="0"/>
              <a:t>                                  </a:t>
            </a:r>
            <a:endParaRPr lang="en-US" altLang="zh-CN" sz="2400" dirty="0" smtClean="0"/>
          </a:p>
          <a:p>
            <a:r>
              <a:rPr lang="en-US" altLang="zh-CN" sz="2400" dirty="0" smtClean="0"/>
              <a:t>with module mask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976" y="2651101"/>
            <a:ext cx="3530600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4365" y="3039454"/>
            <a:ext cx="1612900" cy="3937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4826" y="3842972"/>
            <a:ext cx="10267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</a:t>
            </a:r>
            <a:r>
              <a:rPr lang="en-US" altLang="zh-CN" sz="2400" dirty="0" smtClean="0"/>
              <a:t>he subnetwork structure is learned end-to-end with Gumbel-sigmoid trick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34826" y="4730573"/>
            <a:ext cx="7984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Four algorithms are studied: ERM, IRM, </a:t>
            </a:r>
            <a:r>
              <a:rPr lang="en-US" sz="2400" dirty="0" err="1" smtClean="0"/>
              <a:t>REx</a:t>
            </a:r>
            <a:r>
              <a:rPr lang="en-US" sz="2400" dirty="0" smtClean="0"/>
              <a:t>, </a:t>
            </a:r>
            <a:r>
              <a:rPr lang="en-US" sz="2400" dirty="0" err="1" smtClean="0"/>
              <a:t>GroupDRO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53173" y="5758739"/>
            <a:ext cx="6274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I</a:t>
            </a:r>
            <a:r>
              <a:rPr lang="en-US" altLang="zh-CN" sz="1400" dirty="0"/>
              <a:t>nvariant </a:t>
            </a:r>
            <a:r>
              <a:rPr lang="en-US" sz="1400" dirty="0"/>
              <a:t>Risk Minimization, </a:t>
            </a:r>
            <a:r>
              <a:rPr lang="en-US" sz="1400" dirty="0" err="1"/>
              <a:t>arxiv</a:t>
            </a:r>
            <a:r>
              <a:rPr lang="en-US" sz="1400" dirty="0"/>
              <a:t> </a:t>
            </a:r>
            <a:r>
              <a:rPr lang="en-US" sz="1400" dirty="0" smtClean="0"/>
              <a:t>2019</a:t>
            </a:r>
            <a:endParaRPr lang="en-US" sz="1400" dirty="0" smtClean="0"/>
          </a:p>
          <a:p>
            <a:r>
              <a:rPr lang="en-US" sz="1400" dirty="0" smtClean="0"/>
              <a:t>Out-of-Distribution </a:t>
            </a:r>
            <a:r>
              <a:rPr lang="en-US" sz="1400" dirty="0"/>
              <a:t>Generalization via Risk </a:t>
            </a:r>
            <a:r>
              <a:rPr lang="en-US" sz="1400" dirty="0" smtClean="0"/>
              <a:t>Extrapolation, </a:t>
            </a:r>
            <a:r>
              <a:rPr lang="en-US" sz="1400" dirty="0" smtClean="0"/>
              <a:t>ICML2021</a:t>
            </a:r>
          </a:p>
          <a:p>
            <a:r>
              <a:rPr lang="en-US" sz="1400" dirty="0" err="1"/>
              <a:t>Distributionally</a:t>
            </a:r>
            <a:r>
              <a:rPr lang="en-US" sz="1400" dirty="0"/>
              <a:t> Robust Neural Networks for Group Shifts: </a:t>
            </a:r>
            <a:r>
              <a:rPr lang="en-US" sz="1400" dirty="0" smtClean="0"/>
              <a:t>On </a:t>
            </a:r>
            <a:r>
              <a:rPr lang="en-US" sz="1400" dirty="0"/>
              <a:t>the Importance </a:t>
            </a:r>
            <a:endParaRPr lang="en-US" sz="1400" dirty="0" smtClean="0"/>
          </a:p>
          <a:p>
            <a:r>
              <a:rPr lang="en-US" sz="1400" dirty="0" smtClean="0"/>
              <a:t>of </a:t>
            </a:r>
            <a:r>
              <a:rPr lang="en-US" sz="1400" dirty="0"/>
              <a:t>Regularization for Worst-Case </a:t>
            </a:r>
            <a:r>
              <a:rPr lang="en-US" sz="1400" dirty="0" smtClean="0"/>
              <a:t>Generalization, ICLR2020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8768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subnetwork introspection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611" y="1757045"/>
            <a:ext cx="11220449" cy="5746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Does a good subnetwork for OOD exist within a spuriously biased </a:t>
            </a:r>
            <a:r>
              <a:rPr lang="en-US" dirty="0" smtClean="0">
                <a:solidFill>
                  <a:schemeClr val="tx1"/>
                </a:solidFill>
              </a:rPr>
              <a:t>large network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309" y="2468696"/>
            <a:ext cx="3565434" cy="31943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8606" y="5131347"/>
            <a:ext cx="4152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 take ERM as an example here: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78606" y="3874355"/>
            <a:ext cx="5219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use data which has the same distribution with out-domain to search for a digit module which is good for OOD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78606" y="2712939"/>
            <a:ext cx="56548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construct a 10-class “</a:t>
            </a:r>
            <a:r>
              <a:rPr lang="en-US" sz="2000" dirty="0" err="1" smtClean="0"/>
              <a:t>FullColoredMNIST</a:t>
            </a:r>
            <a:r>
              <a:rPr lang="en-US" sz="2000" dirty="0" smtClean="0"/>
              <a:t>” </a:t>
            </a:r>
          </a:p>
          <a:p>
            <a:r>
              <a:rPr lang="en-US" sz="2000" dirty="0" smtClean="0"/>
              <a:t>with previous stated bias for modularity probing, </a:t>
            </a:r>
          </a:p>
          <a:p>
            <a:r>
              <a:rPr lang="en-US" sz="2000" dirty="0" smtClean="0"/>
              <a:t>where digit is invariant feature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647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viewpoint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344" y="1792968"/>
            <a:ext cx="9731828" cy="55834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 subnetwork with good inductive bias exists within a large network!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4434" y="2373496"/>
            <a:ext cx="9779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partially reflect that invariant feature could be </a:t>
            </a:r>
            <a:r>
              <a:rPr lang="en-US" sz="2400" smtClean="0"/>
              <a:t>extracted effectively</a:t>
            </a:r>
          </a:p>
          <a:p>
            <a:r>
              <a:rPr lang="en-US" sz="2400" dirty="0" smtClean="0"/>
              <a:t> with proper structure.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4434" y="3692351"/>
            <a:ext cx="5502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fact, people have claimed the OOD algorithms are doing feature selection: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510" y="3690655"/>
            <a:ext cx="4978400" cy="2044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11310" y="6253655"/>
            <a:ext cx="5538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Out-of-Distribution Generalization via </a:t>
            </a:r>
            <a:r>
              <a:rPr lang="en-US" sz="1400"/>
              <a:t>Risk </a:t>
            </a:r>
            <a:r>
              <a:rPr lang="en-US" sz="1400" smtClean="0"/>
              <a:t>Extrapolation, ICML2021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675275" y="4795943"/>
            <a:ext cx="4431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(OOD penalty terms can only works well </a:t>
            </a:r>
            <a:r>
              <a:rPr lang="en-US" smtClean="0"/>
              <a:t>when they’re involved at </a:t>
            </a:r>
            <a:r>
              <a:rPr lang="en-US" dirty="0" smtClean="0"/>
              <a:t>100 steps)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7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“lottery ticket”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068" y="2228020"/>
            <a:ext cx="3810000" cy="342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1629" y="2977378"/>
            <a:ext cx="7375951" cy="72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We propose Modular Risk Minimization (MRM), a straight forward yet effective method to find a good OOD module: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51629" y="5305178"/>
            <a:ext cx="7375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MRM is designed to be easy to combine with other invariant methods like IRM, </a:t>
            </a:r>
            <a:r>
              <a:rPr lang="en-US" dirty="0" err="1" smtClean="0"/>
              <a:t>REx</a:t>
            </a:r>
            <a:r>
              <a:rPr lang="en-US" dirty="0" smtClean="0"/>
              <a:t>, </a:t>
            </a:r>
            <a:r>
              <a:rPr lang="mr-IN" dirty="0" smtClean="0"/>
              <a:t>…</a:t>
            </a:r>
            <a:r>
              <a:rPr lang="en-US" dirty="0" smtClean="0"/>
              <a:t> and becomes </a:t>
            </a:r>
            <a:r>
              <a:rPr lang="en-US" dirty="0" err="1" smtClean="0"/>
              <a:t>ModIRM</a:t>
            </a:r>
            <a:r>
              <a:rPr lang="en-US" dirty="0" smtClean="0"/>
              <a:t>, </a:t>
            </a:r>
            <a:r>
              <a:rPr lang="en-US" dirty="0" err="1" smtClean="0"/>
              <a:t>ModREx</a:t>
            </a:r>
            <a:r>
              <a:rPr lang="en-US" dirty="0" smtClean="0"/>
              <a:t>, </a:t>
            </a:r>
            <a:r>
              <a:rPr lang="mr-IN" dirty="0" smtClean="0"/>
              <a:t>…</a:t>
            </a:r>
            <a:r>
              <a:rPr lang="en-US" dirty="0" smtClean="0"/>
              <a:t> See the full paper for more details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49765" y="6418840"/>
            <a:ext cx="6680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lottery ticket hypothesis: Finding sparse, trainable neural networks</a:t>
            </a:r>
            <a:r>
              <a:rPr lang="en-US" sz="1400" dirty="0" smtClean="0"/>
              <a:t>. ICLR2019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51629" y="1680363"/>
            <a:ext cx="9126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Frankle</a:t>
            </a:r>
            <a:r>
              <a:rPr lang="en-US" sz="2000" dirty="0" smtClean="0"/>
              <a:t> et al. proposes that there exists subnetwork good for IID generalization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1629" y="2106184"/>
            <a:ext cx="7138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 show that a functional variant of it exists for OOD settings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51629" y="3699347"/>
            <a:ext cx="7752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train the full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searching module with some desired OOD &amp; sparsity properties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retrain the module with same initialization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184563" y="5657020"/>
            <a:ext cx="3639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(Oracle means searching module with extra information about test domain in step 2)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1326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Ablation study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7462" y="1691768"/>
            <a:ext cx="4087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 Importance of initialization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343268" y="1691767"/>
            <a:ext cx="411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Effects of bias relationship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824" y="2353920"/>
            <a:ext cx="3720935" cy="34824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620" y="2316528"/>
            <a:ext cx="3765089" cy="35198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08620" y="5836334"/>
            <a:ext cx="4382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learned structure is invariant to any kinds of spurious </a:t>
            </a:r>
            <a:r>
              <a:rPr lang="en-US" smtClean="0"/>
              <a:t>color relationship!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0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experiments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54" y="1376078"/>
            <a:ext cx="4213357" cy="26895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974" y="1471591"/>
            <a:ext cx="2215274" cy="23483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2033" y="4232843"/>
            <a:ext cx="2259725" cy="2325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8924" y="4082695"/>
            <a:ext cx="4214648" cy="262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6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6711" y="2743200"/>
            <a:ext cx="495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Thank you for </a:t>
            </a:r>
            <a:r>
              <a:rPr lang="en-US" sz="3600" dirty="0" smtClean="0"/>
              <a:t>listening!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46762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shift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66093" cy="4351338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Generalization is one of the core problems in machine learning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Deep learning has addressed IID generalization to </a:t>
            </a:r>
            <a:r>
              <a:rPr lang="en-US" dirty="0" smtClean="0"/>
              <a:t>a large extent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But out-of-distribution (OOD) </a:t>
            </a:r>
            <a:r>
              <a:rPr lang="en-US" dirty="0" smtClean="0"/>
              <a:t>generalization problem </a:t>
            </a:r>
            <a:r>
              <a:rPr lang="en-US" dirty="0" smtClean="0"/>
              <a:t>is still far from cooked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31" y="4293260"/>
            <a:ext cx="3968335" cy="18837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530" y="4188874"/>
            <a:ext cx="6319625" cy="198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6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Spurious </a:t>
            </a:r>
            <a:r>
              <a:rPr lang="en-US" dirty="0" smtClean="0"/>
              <a:t>correlation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421" y="1845063"/>
            <a:ext cx="9927392" cy="30297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35590" y="6485943"/>
            <a:ext cx="725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DISTRIBUTIONALLY ROBUST NEURAL NETWORKS FOR GROUP </a:t>
            </a:r>
            <a:r>
              <a:rPr lang="en-US" sz="1400" dirty="0" smtClean="0"/>
              <a:t>SHIFTS, ICLR2020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34028" y="5470264"/>
            <a:ext cx="8379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“True label” may be spuriously correlated with some spurious properties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06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Multiple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34" y="1643909"/>
            <a:ext cx="10515600" cy="11312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“Data is collected in different settings and then shuffled to serve as ‘IID’ ones.” “Shuffling data is a loss of information.”                       --- Leon </a:t>
            </a:r>
            <a:r>
              <a:rPr lang="en-US" dirty="0" err="1">
                <a:solidFill>
                  <a:schemeClr val="tx1"/>
                </a:solidFill>
              </a:rPr>
              <a:t>Bottou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533" y="2651386"/>
            <a:ext cx="8446845" cy="31427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7912" y="6383264"/>
            <a:ext cx="884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Causal inference using invariant prediction: identification and confidence </a:t>
            </a:r>
            <a:r>
              <a:rPr lang="en-US" sz="1400" dirty="0" smtClean="0"/>
              <a:t>intervals. Jonas Peters et al. JRSSB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76279" y="3082307"/>
            <a:ext cx="2968876" cy="1354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Data collected from different environments follow different distributions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053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Out-of-distribution </a:t>
            </a:r>
            <a:r>
              <a:rPr lang="en-US" dirty="0" smtClean="0"/>
              <a:t>generalization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9232" y="1909162"/>
            <a:ext cx="2351993" cy="4338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197" y="3594038"/>
            <a:ext cx="2390826" cy="3959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416" y="2695786"/>
            <a:ext cx="2442357" cy="4616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4434" y="1881361"/>
            <a:ext cx="8004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Consider a supervised learning setting where data follows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4434" y="2714897"/>
            <a:ext cx="7462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ultiple environments assumption: each environment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4434" y="3543438"/>
            <a:ext cx="7658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only have a subset of environments in training time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4434" y="4391090"/>
            <a:ext cx="7529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goal of OOD generalization problem is defined as</a:t>
            </a:r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5053" y="4323472"/>
            <a:ext cx="18415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7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Related </a:t>
            </a:r>
            <a:r>
              <a:rPr lang="en-US" dirty="0" smtClean="0"/>
              <a:t>works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56745" y="1713184"/>
                <a:ext cx="1059705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Many works from computer vision community (domain adaptation / generalization, transfer learning) propose to match </a:t>
                </a:r>
              </a:p>
              <a:p>
                <a:r>
                  <a:rPr lang="en-US" sz="2400" dirty="0" smtClean="0"/>
                  <a:t>some kind of feature across domains: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match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𝑃</m:t>
                    </m:r>
                    <m:r>
                      <a:rPr lang="en-US" sz="2400" i="1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>
                        <a:latin typeface="Cambria Math" charset="0"/>
                      </a:rPr>
                      <m:t>Φ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:</a:t>
                </a:r>
                <a:r>
                  <a:rPr lang="en-US" sz="2400" dirty="0"/>
                  <a:t>  </a:t>
                </a:r>
                <a:r>
                  <a:rPr lang="en-US" sz="2400" dirty="0" smtClean="0"/>
                  <a:t>         Domain-Adversarial </a:t>
                </a:r>
                <a:r>
                  <a:rPr lang="en-US" sz="2400" dirty="0"/>
                  <a:t>Training of Neural </a:t>
                </a:r>
                <a:r>
                  <a:rPr lang="en-US" sz="2400" dirty="0" smtClean="0"/>
                  <a:t>Networks, etc.</a:t>
                </a:r>
                <a:endParaRPr lang="en-US" sz="2400" dirty="0"/>
              </a:p>
              <a:p>
                <a:r>
                  <a:rPr lang="en-US" sz="2400" dirty="0"/>
                  <a:t>m</a:t>
                </a:r>
                <a:r>
                  <a:rPr lang="en-US" sz="2400" dirty="0" smtClean="0"/>
                  <a:t>atch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</a:rPr>
                          <m:t>Φ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latin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</a:rPr>
                      <m:t>𝑌</m:t>
                    </m:r>
                    <m:r>
                      <a:rPr lang="en-US" sz="24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:      Conditional </a:t>
                </a:r>
                <a:r>
                  <a:rPr lang="en-US" sz="2400" dirty="0"/>
                  <a:t>Adversarial Domain </a:t>
                </a:r>
                <a:r>
                  <a:rPr lang="en-US" sz="2400" dirty="0" smtClean="0"/>
                  <a:t>Adaptation, etc.</a:t>
                </a:r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45" y="1713184"/>
                <a:ext cx="10597056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863" t="-1847" b="-25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56745" y="4525824"/>
                <a:ext cx="1059705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To the contrary, IRM (</a:t>
                </a:r>
                <a:r>
                  <a:rPr lang="en-US" sz="2400" dirty="0" err="1" smtClean="0"/>
                  <a:t>Arjovsky</a:t>
                </a:r>
                <a:r>
                  <a:rPr lang="en-US" sz="2400" dirty="0" smtClean="0"/>
                  <a:t> et al. 2019) proposes to match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</a:rPr>
                      <m:t>Φ</m:t>
                    </m:r>
                    <m:r>
                      <a:rPr lang="en-US" sz="2400" b="0" i="1" smtClean="0">
                        <a:latin typeface="Cambria Math" charset="0"/>
                      </a:rPr>
                      <m:t>(</m:t>
                    </m:r>
                    <m:r>
                      <a:rPr lang="en-US" sz="2400" b="0" i="1" smtClean="0">
                        <a:latin typeface="Cambria Math" charset="0"/>
                      </a:rPr>
                      <m:t>𝑋</m:t>
                    </m:r>
                    <m:r>
                      <a:rPr lang="en-US" sz="2400" b="0" i="1" smtClean="0">
                        <a:latin typeface="Cambria Math" charset="0"/>
                      </a:rPr>
                      <m:t>))</m:t>
                    </m:r>
                  </m:oMath>
                </a14:m>
                <a:r>
                  <a:rPr lang="en-US" sz="2400" dirty="0" smtClean="0"/>
                  <a:t> to learn a “causal invariant mechanism” from data. Many follow-ups are proposed to pursue this target </a:t>
                </a:r>
                <a:r>
                  <a:rPr lang="mr-IN" sz="2400" dirty="0" smtClean="0"/>
                  <a:t>…</a:t>
                </a:r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45" y="4525824"/>
                <a:ext cx="10597056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863" t="-38579" r="-920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723242" y="6366140"/>
            <a:ext cx="3239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</a:t>
            </a:r>
            <a:r>
              <a:rPr lang="en-US" altLang="zh-CN" sz="1400" dirty="0"/>
              <a:t>nvariant </a:t>
            </a:r>
            <a:r>
              <a:rPr lang="en-US" sz="1400" dirty="0"/>
              <a:t>Risk Minimization, </a:t>
            </a:r>
            <a:r>
              <a:rPr lang="en-US" sz="1400" dirty="0" err="1" smtClean="0"/>
              <a:t>arxiv</a:t>
            </a:r>
            <a:r>
              <a:rPr lang="en-US" sz="1400" dirty="0" smtClean="0"/>
              <a:t> 2019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333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35" y="3320338"/>
            <a:ext cx="6400981" cy="5895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 </a:t>
            </a:r>
            <a:r>
              <a:rPr lang="en-US" dirty="0" smtClean="0">
                <a:solidFill>
                  <a:schemeClr val="tx1"/>
                </a:solidFill>
              </a:rPr>
              <a:t>follow the </a:t>
            </a:r>
            <a:r>
              <a:rPr lang="en-US" dirty="0">
                <a:solidFill>
                  <a:schemeClr val="tx1"/>
                </a:solidFill>
              </a:rPr>
              <a:t>“realizable” assumption</a:t>
            </a:r>
            <a:r>
              <a:rPr lang="en-US" baseline="30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altLang="zh-CN" dirty="0">
                <a:solidFill>
                  <a:schemeClr val="tx1"/>
                </a:solidFill>
              </a:rPr>
              <a:t>wher</a:t>
            </a:r>
            <a:r>
              <a:rPr lang="en-US" altLang="zh-CN" dirty="0" smtClean="0"/>
              <a:t>e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972310"/>
            <a:ext cx="3327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assume input data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820" y="1980892"/>
            <a:ext cx="495300" cy="444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89120" y="1980892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 generated from 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410" y="2021237"/>
            <a:ext cx="2197100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217" y="2723676"/>
            <a:ext cx="2463800" cy="431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75174" y="6353202"/>
            <a:ext cx="5556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 Out </a:t>
            </a:r>
            <a:r>
              <a:rPr lang="en-US" sz="1400" dirty="0"/>
              <a:t>of Distribution Generalization in Machine </a:t>
            </a:r>
            <a:r>
              <a:rPr lang="en-US" sz="1400" dirty="0" smtClean="0"/>
              <a:t>Learning, arxiv2020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3740" y="3400035"/>
            <a:ext cx="1727200" cy="381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4422" y="4033258"/>
            <a:ext cx="6031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also assume there exists inverse </a:t>
            </a:r>
            <a:r>
              <a:rPr lang="en-US" sz="2400" dirty="0" smtClean="0"/>
              <a:t>maps</a:t>
            </a:r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2689" y="4055083"/>
            <a:ext cx="2171700" cy="444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11658" y="4033258"/>
            <a:ext cx="1993900" cy="4699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17282" y="4767062"/>
            <a:ext cx="3488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The goal is then to learn</a:t>
            </a:r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8822" y="4784227"/>
            <a:ext cx="12065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4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settings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8662" y="2495681"/>
            <a:ext cx="3733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this work we consider “realizable” case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873" y="3519924"/>
            <a:ext cx="2654300" cy="195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33126" y="2575034"/>
            <a:ext cx="6229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But “non realizable” cases are also possible: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740" y="3452224"/>
            <a:ext cx="2641600" cy="1943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161" y="3373392"/>
            <a:ext cx="2755900" cy="1955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47921" y="5653185"/>
            <a:ext cx="3908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Risks of </a:t>
            </a:r>
            <a:r>
              <a:rPr lang="en-US" sz="1400" dirty="0" smtClean="0"/>
              <a:t>I</a:t>
            </a:r>
            <a:r>
              <a:rPr lang="en-US" altLang="zh-CN" sz="1400" dirty="0" smtClean="0"/>
              <a:t>nvariant </a:t>
            </a:r>
            <a:r>
              <a:rPr lang="en-US" sz="1400" dirty="0" smtClean="0"/>
              <a:t>Risk Minimization, </a:t>
            </a:r>
            <a:r>
              <a:rPr lang="en-US" sz="1400" dirty="0" smtClean="0"/>
              <a:t>ICLR2021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540495" y="5640926"/>
            <a:ext cx="3239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</a:t>
            </a:r>
            <a:r>
              <a:rPr lang="en-US" altLang="zh-CN" sz="1400" dirty="0"/>
              <a:t>nvariant </a:t>
            </a:r>
            <a:r>
              <a:rPr lang="en-US" sz="1400" dirty="0"/>
              <a:t>Risk Minimization, </a:t>
            </a:r>
            <a:r>
              <a:rPr lang="en-US" sz="1400" dirty="0" err="1" smtClean="0"/>
              <a:t>arxiv</a:t>
            </a:r>
            <a:r>
              <a:rPr lang="en-US" sz="1400" dirty="0" smtClean="0"/>
              <a:t> 2019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45645" y="1754383"/>
            <a:ext cx="10169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</a:t>
            </a:r>
            <a:r>
              <a:rPr lang="en-US" sz="2400" dirty="0" err="1" smtClean="0"/>
              <a:t>Realizability</a:t>
            </a:r>
            <a:r>
              <a:rPr lang="en-US" sz="2400" dirty="0" smtClean="0"/>
              <a:t>” means invariant features contain all information about label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926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(linear) motivating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771" y="1802765"/>
            <a:ext cx="6751319" cy="47180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Suppose all </a:t>
            </a:r>
            <a:r>
              <a:rPr lang="en-US" dirty="0" smtClean="0">
                <a:solidFill>
                  <a:schemeClr val="tx1"/>
                </a:solidFill>
              </a:rPr>
              <a:t>labels </a:t>
            </a:r>
            <a:r>
              <a:rPr lang="en-US" dirty="0">
                <a:solidFill>
                  <a:schemeClr val="tx1"/>
                </a:solidFill>
              </a:rPr>
              <a:t>and latent features are binary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950" y="2408158"/>
            <a:ext cx="6952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Bias in data: </a:t>
            </a:r>
            <a:r>
              <a:rPr lang="en-US" sz="2400" dirty="0" smtClean="0"/>
              <a:t>let        and      have a      correlation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203" y="2450526"/>
            <a:ext cx="419100" cy="35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324" y="2422964"/>
            <a:ext cx="355793" cy="383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783" y="2487467"/>
            <a:ext cx="444500" cy="381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2950" y="2987036"/>
            <a:ext cx="8271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When       is high dimensional, the model tends to rely on it</a:t>
            </a:r>
            <a:r>
              <a:rPr lang="en-US" altLang="zh-CN" sz="2400" baseline="30000" dirty="0" smtClean="0"/>
              <a:t>1</a:t>
            </a:r>
            <a:endParaRPr lang="en-US" sz="2400" baseline="30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670" y="3067701"/>
            <a:ext cx="444500" cy="381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94960" y="6412230"/>
            <a:ext cx="6668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1. </a:t>
            </a:r>
            <a:r>
              <a:rPr lang="en-US" sz="1400" dirty="0" smtClean="0"/>
              <a:t>Understanding </a:t>
            </a:r>
            <a:r>
              <a:rPr lang="en-US" sz="1400" dirty="0"/>
              <a:t>the failure modes of out-of-distribution </a:t>
            </a:r>
            <a:r>
              <a:rPr lang="en-US" sz="1400" dirty="0" smtClean="0"/>
              <a:t>generalization, ICLR2021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42950" y="3852683"/>
            <a:ext cx="106827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Proposition (informal)</a:t>
            </a:r>
            <a:r>
              <a:rPr lang="en-US" sz="2000" dirty="0" smtClean="0"/>
              <a:t>: for a sparse classifier            and regular classifier        on dataset with</a:t>
            </a:r>
          </a:p>
          <a:p>
            <a:r>
              <a:rPr lang="en-US" sz="2000" dirty="0" smtClean="0"/>
              <a:t>such bias, when the dimensionality of spurious feature is large enough:</a:t>
            </a:r>
          </a:p>
          <a:p>
            <a:endParaRPr lang="en-US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        and        have similar in-distribution performance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        has better margin and out-of-distribution performance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2279" y="3852683"/>
            <a:ext cx="656203" cy="40218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5806" y="3823072"/>
            <a:ext cx="444500" cy="431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467" y="4696614"/>
            <a:ext cx="656203" cy="40218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466" y="5072484"/>
            <a:ext cx="656203" cy="40218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5431" y="4702109"/>
            <a:ext cx="4445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6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BDCB38D-89A7-4028-9490-C6CFD8B9ACEE}" vid="{AD1CAB8A-25D8-47C1-9714-E89BAB2EE4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910</Words>
  <Application>Microsoft Macintosh PowerPoint</Application>
  <PresentationFormat>Widescreen</PresentationFormat>
  <Paragraphs>99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Cambria Math</vt:lpstr>
      <vt:lpstr>Mangal</vt:lpstr>
      <vt:lpstr>黑体</vt:lpstr>
      <vt:lpstr>Arial</vt:lpstr>
      <vt:lpstr>WelcomeDoc</vt:lpstr>
      <vt:lpstr>Can Subnetwork Structure be the Key to Out-of-Distribution Generalization?</vt:lpstr>
      <vt:lpstr>Distribution shift problems</vt:lpstr>
      <vt:lpstr>Spurious correlation</vt:lpstr>
      <vt:lpstr>Multiple environments</vt:lpstr>
      <vt:lpstr>Out-of-distribution generalization problem</vt:lpstr>
      <vt:lpstr>Related works</vt:lpstr>
      <vt:lpstr>Data structure</vt:lpstr>
      <vt:lpstr>Other settings</vt:lpstr>
      <vt:lpstr>A (linear) motivating example</vt:lpstr>
      <vt:lpstr>Insights</vt:lpstr>
      <vt:lpstr>Functional Modularity Analysis</vt:lpstr>
      <vt:lpstr>Modular subnetwork introspection</vt:lpstr>
      <vt:lpstr>Feature selection viewpoint</vt:lpstr>
      <vt:lpstr>Functional “lottery ticket”</vt:lpstr>
      <vt:lpstr>Ablation study</vt:lpstr>
      <vt:lpstr>More experiments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张 鼎怀</dc:creator>
  <cp:keywords/>
  <dc:description/>
  <cp:lastModifiedBy/>
  <cp:revision>1</cp:revision>
  <dcterms:created xsi:type="dcterms:W3CDTF">2021-06-20T01:54:41Z</dcterms:created>
  <dcterms:modified xsi:type="dcterms:W3CDTF">2021-06-20T09:05:53Z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rogh@microsoft.com</vt:lpwstr>
  </property>
  <property fmtid="{D5CDD505-2E9C-101B-9397-08002B2CF9AE}" pid="5" name="MSIP_Label_f42aa342-8706-4288-bd11-ebb85995028c_SetDate">
    <vt:lpwstr>2018-02-05T19:56:32.6740186Z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