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  <p:sldId id="272" r:id="rId17"/>
    <p:sldId id="270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9"/>
    <p:restoredTop sz="94711"/>
  </p:normalViewPr>
  <p:slideViewPr>
    <p:cSldViewPr snapToGrid="0" snapToObjects="1">
      <p:cViewPr varScale="1">
        <p:scale>
          <a:sx n="78" d="100"/>
          <a:sy n="78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249A2-D146-0045-ADA6-97F46426D7ED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75378-24A3-8441-867B-DC5AC4075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75378-24A3-8441-867B-DC5AC4075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2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4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2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CC0A-D01C-4446-AA2A-16EE3372B196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4CC1-5CC1-554E-A100-0690E4F3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tes.google.com/site/irinarish/ood_generaliz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of Out-of-distribution Generalization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962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Dinghuai</a:t>
            </a:r>
            <a:r>
              <a:rPr lang="en-US" sz="2800" dirty="0" smtClean="0"/>
              <a:t> Zhang  2020.12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4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Risk Minimization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825625"/>
            <a:ext cx="9612468" cy="16099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2" y="4001294"/>
            <a:ext cx="11168743" cy="13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ColoredMNIST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1562"/>
            <a:ext cx="10515600" cy="4351338"/>
          </a:xfrm>
        </p:spPr>
        <p:txBody>
          <a:bodyPr/>
          <a:lstStyle/>
          <a:p>
            <a:r>
              <a:rPr lang="en-US" dirty="0" smtClean="0"/>
              <a:t>Binary classification: 0~4 as positive class, 5~9 as negative class</a:t>
            </a:r>
          </a:p>
          <a:p>
            <a:r>
              <a:rPr lang="en-US" dirty="0" smtClean="0"/>
              <a:t>Each image is either red or green</a:t>
            </a:r>
          </a:p>
          <a:p>
            <a:r>
              <a:rPr lang="en-US" dirty="0" smtClean="0"/>
              <a:t>Domain1 (train): In all positive images, 70% are red; in all negative images, 30% are red.</a:t>
            </a:r>
          </a:p>
          <a:p>
            <a:r>
              <a:rPr lang="en-US" dirty="0" smtClean="0"/>
              <a:t>Domain2 (train): In all positive images, 80% are red; in all negative images, 20% are red.</a:t>
            </a:r>
          </a:p>
          <a:p>
            <a:r>
              <a:rPr lang="en-US" dirty="0" smtClean="0"/>
              <a:t>Domain3 (test): </a:t>
            </a:r>
            <a:r>
              <a:rPr lang="en-US" dirty="0" smtClean="0"/>
              <a:t>In all positive images, 10% are red; in all negative images, 90% are red.</a:t>
            </a:r>
            <a:endParaRPr lang="en-US" dirty="0" smtClean="0"/>
          </a:p>
          <a:p>
            <a:r>
              <a:rPr lang="en-US" dirty="0" smtClean="0"/>
              <a:t>Correlation between shape &amp; label is 75% (because 25% label noise)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1585"/>
            <a:ext cx="10286277" cy="27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471" y="1520876"/>
            <a:ext cx="6706798" cy="1247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51515" y="5780314"/>
            <a:ext cx="790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Out-of-Distribution Generalization via Risk Extrapolation (</a:t>
            </a:r>
            <a:r>
              <a:rPr lang="en-US" dirty="0" err="1" smtClean="0"/>
              <a:t>REx</a:t>
            </a:r>
            <a:r>
              <a:rPr lang="en-US" dirty="0" smtClean="0"/>
              <a:t>), David Krueger et al.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22" y="2768311"/>
            <a:ext cx="6720414" cy="264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explanations that are hard to vary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3228" y="5807631"/>
            <a:ext cx="728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explanations that are hard to vary </a:t>
            </a:r>
            <a:r>
              <a:rPr lang="en-US" dirty="0" err="1"/>
              <a:t>Giambattista</a:t>
            </a:r>
            <a:r>
              <a:rPr lang="en-US" dirty="0"/>
              <a:t> </a:t>
            </a:r>
            <a:r>
              <a:rPr lang="en-US" dirty="0" err="1" smtClean="0"/>
              <a:t>Parascandolo</a:t>
            </a:r>
            <a:r>
              <a:rPr lang="en-US" dirty="0" smtClean="0"/>
              <a:t> et 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1" y="1559468"/>
            <a:ext cx="3852311" cy="3894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393" y="3072618"/>
            <a:ext cx="6118678" cy="8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“and mask”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83228" y="5807631"/>
            <a:ext cx="728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explanations that are hard to vary </a:t>
            </a:r>
            <a:r>
              <a:rPr lang="en-US" dirty="0" err="1"/>
              <a:t>Giambattista</a:t>
            </a:r>
            <a:r>
              <a:rPr lang="en-US" dirty="0"/>
              <a:t> </a:t>
            </a:r>
            <a:r>
              <a:rPr lang="en-US" dirty="0" err="1" smtClean="0"/>
              <a:t>Parascandolo</a:t>
            </a:r>
            <a:r>
              <a:rPr lang="en-US" dirty="0" smtClean="0"/>
              <a:t> et 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11" y="2681135"/>
            <a:ext cx="5435600" cy="48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27" y="1900175"/>
            <a:ext cx="3835400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927" y="3518849"/>
            <a:ext cx="2286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164" y="2634764"/>
            <a:ext cx="5221965" cy="3864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46612"/>
            <a:ext cx="9996714" cy="18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CIFAR10 random label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332" y="1690688"/>
            <a:ext cx="4851400" cy="3695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83228" y="5807631"/>
            <a:ext cx="728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explanations that are hard to vary </a:t>
            </a:r>
            <a:r>
              <a:rPr lang="en-US" dirty="0" err="1"/>
              <a:t>Giambattista</a:t>
            </a:r>
            <a:r>
              <a:rPr lang="en-US" dirty="0"/>
              <a:t> </a:t>
            </a:r>
            <a:r>
              <a:rPr lang="en-US" dirty="0" err="1" smtClean="0"/>
              <a:t>Parascandolo</a:t>
            </a:r>
            <a:r>
              <a:rPr lang="en-US" dirty="0" smtClean="0"/>
              <a:t>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</a:t>
            </a:r>
            <a:r>
              <a:rPr lang="en-US" dirty="0" smtClean="0"/>
              <a:t>Starvation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158" y="1480343"/>
            <a:ext cx="6781800" cy="32002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26862" y="5942568"/>
            <a:ext cx="846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</a:t>
            </a:r>
            <a:r>
              <a:rPr lang="en-US" dirty="0" smtClean="0"/>
              <a:t>Starvation: A </a:t>
            </a:r>
            <a:r>
              <a:rPr lang="en-US" dirty="0"/>
              <a:t>Learning Proclivity in Neural </a:t>
            </a:r>
            <a:r>
              <a:rPr lang="en-US" dirty="0" smtClean="0"/>
              <a:t>Networks </a:t>
            </a:r>
            <a:r>
              <a:rPr lang="en-US" dirty="0"/>
              <a:t>Mohammad </a:t>
            </a:r>
            <a:r>
              <a:rPr lang="en-US" dirty="0" err="1" smtClean="0"/>
              <a:t>Pezeshki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3072" y="4788359"/>
            <a:ext cx="4496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“overfitting” property of 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0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</a:t>
            </a:r>
            <a:r>
              <a:rPr lang="en-US" dirty="0" smtClean="0"/>
              <a:t>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Setting: </a:t>
            </a:r>
            <a:r>
              <a:rPr lang="en-US" dirty="0" err="1" smtClean="0"/>
              <a:t>eg</a:t>
            </a:r>
            <a:r>
              <a:rPr lang="en-US" dirty="0" smtClean="0"/>
              <a:t>. No multiple domains</a:t>
            </a:r>
          </a:p>
          <a:p>
            <a:r>
              <a:rPr lang="en-US" dirty="0" smtClean="0"/>
              <a:t>99% data: label &amp; color has 1 to 1 corresponding</a:t>
            </a:r>
          </a:p>
          <a:p>
            <a:r>
              <a:rPr lang="en-US" dirty="0" smtClean="0"/>
              <a:t>1% data: label &amp; color has no corresponding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5158" y="6127234"/>
            <a:ext cx="877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from </a:t>
            </a:r>
            <a:r>
              <a:rPr lang="en-US" dirty="0" smtClean="0"/>
              <a:t>Failure: Training </a:t>
            </a:r>
            <a:r>
              <a:rPr lang="en-US" dirty="0" err="1"/>
              <a:t>Debiased</a:t>
            </a:r>
            <a:r>
              <a:rPr lang="en-US" dirty="0"/>
              <a:t> Classifier from Biased </a:t>
            </a:r>
            <a:r>
              <a:rPr lang="en-US" dirty="0" smtClean="0"/>
              <a:t>Classifier </a:t>
            </a:r>
            <a:r>
              <a:rPr lang="en-US" dirty="0" err="1"/>
              <a:t>Junhyun</a:t>
            </a:r>
            <a:r>
              <a:rPr lang="en-US" dirty="0"/>
              <a:t> </a:t>
            </a:r>
            <a:r>
              <a:rPr lang="en-US" dirty="0" smtClean="0"/>
              <a:t>Nam et al.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27" y="3373760"/>
            <a:ext cx="7356929" cy="28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papers at </a:t>
            </a:r>
            <a:r>
              <a:rPr lang="en-US" dirty="0" smtClean="0">
                <a:hlinkClick r:id="rId2"/>
              </a:rPr>
              <a:t>https://sites.google.com/site/irinarish/ood_generalization</a:t>
            </a:r>
            <a:endParaRPr lang="en-US" dirty="0" smtClean="0"/>
          </a:p>
          <a:p>
            <a:r>
              <a:rPr lang="en-US" dirty="0" smtClean="0"/>
              <a:t>Thank you very much!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“spurious” correlation?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441"/>
            <a:ext cx="10515600" cy="3209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555673"/>
            <a:ext cx="441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“</a:t>
            </a:r>
            <a:r>
              <a:rPr lang="en-US" altLang="zh-CN" sz="2400" dirty="0" smtClean="0"/>
              <a:t>true label” and “spurious label”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8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“spurious” correlation?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87" y="1690688"/>
            <a:ext cx="7021368" cy="34872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4159" y="5312852"/>
            <a:ext cx="4417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“</a:t>
            </a:r>
            <a:r>
              <a:rPr lang="en-US" altLang="zh-CN" sz="2400" dirty="0" smtClean="0"/>
              <a:t>true label” and “spurious label”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26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 err="1" smtClean="0"/>
              <a:t>GroupDRO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528" y="1690688"/>
            <a:ext cx="6915710" cy="886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784" y="3256177"/>
            <a:ext cx="9601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DISTRIBUTIONALLY ROBUST NEURAL NETWORKS FOR GROUP SHIFTS:</a:t>
            </a:r>
          </a:p>
          <a:p>
            <a:r>
              <a:rPr lang="en-US" dirty="0" smtClean="0"/>
              <a:t> ON THE IMPORTANCE OF REGULARIZATION FOR WORST-CASE GENERALIZATION, </a:t>
            </a:r>
            <a:r>
              <a:rPr lang="en-US" dirty="0" err="1"/>
              <a:t>Shiori</a:t>
            </a:r>
            <a:r>
              <a:rPr lang="en-US" dirty="0"/>
              <a:t> </a:t>
            </a:r>
            <a:r>
              <a:rPr lang="en-US" dirty="0" smtClean="0"/>
              <a:t>Sagawa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100330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</a:t>
            </a:r>
            <a:r>
              <a:rPr lang="en-US" dirty="0" err="1" smtClean="0"/>
              <a:t>verparameterization</a:t>
            </a:r>
            <a:r>
              <a:rPr lang="en-US" dirty="0" smtClean="0"/>
              <a:t> </a:t>
            </a:r>
            <a:r>
              <a:rPr lang="en-US" dirty="0"/>
              <a:t>exacerbates spurious </a:t>
            </a:r>
            <a:r>
              <a:rPr lang="en-US" dirty="0" smtClean="0"/>
              <a:t>correlations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846" y="1534680"/>
            <a:ext cx="5365154" cy="43513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8072" y="6040581"/>
            <a:ext cx="95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investigation of why </a:t>
            </a:r>
            <a:r>
              <a:rPr lang="en-US" dirty="0" err="1"/>
              <a:t>overparameterization</a:t>
            </a:r>
            <a:r>
              <a:rPr lang="en-US" dirty="0"/>
              <a:t> exacerbates spurious </a:t>
            </a:r>
            <a:r>
              <a:rPr lang="en-US" dirty="0" smtClean="0"/>
              <a:t>correlations, </a:t>
            </a:r>
            <a:r>
              <a:rPr lang="en-US" dirty="0" err="1"/>
              <a:t>Shiori</a:t>
            </a:r>
            <a:r>
              <a:rPr lang="en-US" dirty="0"/>
              <a:t> </a:t>
            </a:r>
            <a:r>
              <a:rPr lang="en-US" dirty="0" smtClean="0"/>
              <a:t>Sagawa et al.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213912"/>
            <a:ext cx="541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model size grows, </a:t>
            </a:r>
            <a:r>
              <a:rPr lang="en-US" sz="2400" dirty="0" err="1" smtClean="0"/>
              <a:t>avg</a:t>
            </a:r>
            <a:r>
              <a:rPr lang="en-US" sz="2400" dirty="0" smtClean="0"/>
              <a:t> errors decrease, </a:t>
            </a:r>
          </a:p>
          <a:p>
            <a:r>
              <a:rPr lang="en-US" sz="2400" dirty="0" smtClean="0"/>
              <a:t>but worst group error increases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127246"/>
            <a:ext cx="4955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Reason: </a:t>
            </a:r>
            <a:r>
              <a:rPr lang="en-US" sz="2400" dirty="0" err="1" smtClean="0"/>
              <a:t>overparametrized</a:t>
            </a:r>
            <a:r>
              <a:rPr lang="en-US" sz="2400" dirty="0" smtClean="0"/>
              <a:t> models use</a:t>
            </a:r>
          </a:p>
          <a:p>
            <a:r>
              <a:rPr lang="en-US" sz="2400" dirty="0" smtClean="0"/>
              <a:t> spurious feature to classify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03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rid of “spurious” feature?</a:t>
            </a:r>
            <a:br>
              <a:rPr lang="en-US" dirty="0" smtClean="0"/>
            </a:br>
            <a:r>
              <a:rPr lang="en-US" dirty="0" smtClean="0"/>
              <a:t>Or, how to do invariant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072745" cy="2631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5382" y="5751646"/>
            <a:ext cx="954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inference using invariant prediction: identification and confidence </a:t>
            </a:r>
            <a:r>
              <a:rPr lang="en-US" dirty="0" smtClean="0"/>
              <a:t>intervals. Jonas Peters et al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91" y="1690688"/>
            <a:ext cx="9732818" cy="36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Invariant Causal </a:t>
            </a:r>
            <a:r>
              <a:rPr lang="en-US" dirty="0" err="1" smtClean="0"/>
              <a:t>Predictoin</a:t>
            </a:r>
            <a:r>
              <a:rPr lang="en-US" dirty="0" smtClean="0"/>
              <a:t> (ICP)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64800" cy="279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657" y="5099993"/>
            <a:ext cx="740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will interchangeably use “domain” and “environment”.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55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</a:t>
            </a:r>
            <a:r>
              <a:rPr lang="en-US" dirty="0"/>
              <a:t>Transfer </a:t>
            </a:r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301558"/>
            <a:ext cx="8389801" cy="4718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16137" y="6311900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Invariant Models for Causal Transfer Learning Mateo Rojas-</a:t>
            </a:r>
            <a:r>
              <a:rPr lang="en-US" dirty="0" err="1" smtClean="0"/>
              <a:t>Carulla</a:t>
            </a:r>
            <a:r>
              <a:rPr lang="en-US" dirty="0" smtClean="0"/>
              <a:t> et 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413</Words>
  <Application>Microsoft Macintosh PowerPoint</Application>
  <PresentationFormat>Widescreen</PresentationFormat>
  <Paragraphs>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DengXian</vt:lpstr>
      <vt:lpstr>DengXian Light</vt:lpstr>
      <vt:lpstr>Arial</vt:lpstr>
      <vt:lpstr>Office Theme</vt:lpstr>
      <vt:lpstr>Intro of Out-of-distribution Generalization</vt:lpstr>
      <vt:lpstr>What’s “spurious” correlation?</vt:lpstr>
      <vt:lpstr>What’s “spurious” correlation?</vt:lpstr>
      <vt:lpstr>GroupDRO</vt:lpstr>
      <vt:lpstr>PowerPoint Presentation</vt:lpstr>
      <vt:lpstr>Overparameterization exacerbates spurious correlations</vt:lpstr>
      <vt:lpstr>How to get rid of “spurious” feature? Or, how to do invariant learning</vt:lpstr>
      <vt:lpstr>Invariant Causal Predictoin (ICP)</vt:lpstr>
      <vt:lpstr>Causal Transfer Learning</vt:lpstr>
      <vt:lpstr>Invariant Risk Minimization</vt:lpstr>
      <vt:lpstr>ColoredMNIST</vt:lpstr>
      <vt:lpstr>REx</vt:lpstr>
      <vt:lpstr>Learning explanations that are hard to vary</vt:lpstr>
      <vt:lpstr>“and mask”</vt:lpstr>
      <vt:lpstr>PowerPoint Presentation</vt:lpstr>
      <vt:lpstr>CIFAR10 random label</vt:lpstr>
      <vt:lpstr>Gradient Starvation</vt:lpstr>
      <vt:lpstr>Learning from Failure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Out-of-distribution Generalization</dc:title>
  <dc:creator>张 鼎怀</dc:creator>
  <cp:lastModifiedBy>张 鼎怀</cp:lastModifiedBy>
  <cp:revision>48</cp:revision>
  <dcterms:created xsi:type="dcterms:W3CDTF">2020-12-29T10:33:36Z</dcterms:created>
  <dcterms:modified xsi:type="dcterms:W3CDTF">2020-12-29T15:34:49Z</dcterms:modified>
</cp:coreProperties>
</file>