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4"/>
  </p:normalViewPr>
  <p:slideViewPr>
    <p:cSldViewPr snapToGrid="0">
      <p:cViewPr>
        <p:scale>
          <a:sx n="128" d="100"/>
          <a:sy n="128" d="100"/>
        </p:scale>
        <p:origin x="848" y="7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1d2d3c0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1d2d3c0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1d2d3c0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1d2d3c0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1d2d3c0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1d2d3c05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1d2d3c05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1d2d3c05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1d2d3c05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1d2d3c05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1d2d3c05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1d2d3c05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1d2d3c054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1d2d3c054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d2d3c054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1d2d3c054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700"/>
              <a:t>Building Robust Ensembles </a:t>
            </a:r>
            <a:endParaRPr sz="47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700"/>
              <a:t>via Margin Boosting</a:t>
            </a:r>
            <a:endParaRPr sz="47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zh-CN" sz="2080"/>
              <a:t>Dinghuai Zhang, Hongyang Zhang, Aaron Courville, Yoshua Bengio, Pradeep Ravikumar, Arun Sai Suggala</a:t>
            </a:r>
            <a:endParaRPr sz="20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Motivation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dirty="0"/>
              <a:t>Boosting algorithms aim to iteratively learn weak classifiers and combine them as an ensemble to form a strong classifier</a:t>
            </a:r>
            <a:r>
              <a:rPr lang="zh-CN" dirty="0"/>
              <a:t>.</a:t>
            </a:r>
            <a:endParaRPr dirty="0"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2061525"/>
            <a:ext cx="82188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>
                <a:solidFill>
                  <a:schemeClr val="dk2"/>
                </a:solidFill>
              </a:rPr>
              <a:t>Can we combine multiple base classifiers into a strong classifier that is robust to adversarial attacks?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401" y="1908224"/>
            <a:ext cx="5019205" cy="6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Margin-boosting framework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dirty="0"/>
              <a:t>We propose a margin-boosting framework (Freund et al., 1996) for robustness</a:t>
            </a:r>
            <a:endParaRPr dirty="0"/>
          </a:p>
        </p:txBody>
      </p:sp>
      <p:cxnSp>
        <p:nvCxnSpPr>
          <p:cNvPr id="70" name="Google Shape;70;p15"/>
          <p:cNvCxnSpPr>
            <a:endCxn id="71" idx="0"/>
          </p:cNvCxnSpPr>
          <p:nvPr/>
        </p:nvCxnSpPr>
        <p:spPr>
          <a:xfrm flipH="1">
            <a:off x="2484425" y="2341013"/>
            <a:ext cx="155700" cy="66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1512875" y="3006713"/>
            <a:ext cx="1943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set of base classifiers</a:t>
            </a:r>
            <a:endParaRPr dirty="0"/>
          </a:p>
        </p:txBody>
      </p:sp>
      <p:cxnSp>
        <p:nvCxnSpPr>
          <p:cNvPr id="72" name="Google Shape;72;p15"/>
          <p:cNvCxnSpPr/>
          <p:nvPr/>
        </p:nvCxnSpPr>
        <p:spPr>
          <a:xfrm flipH="1">
            <a:off x="1638875" y="2321913"/>
            <a:ext cx="459900" cy="2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Google Shape;73;p15"/>
              <p:cNvSpPr txBox="1"/>
              <p:nvPr/>
            </p:nvSpPr>
            <p:spPr>
              <a:xfrm>
                <a:off x="764100" y="2487863"/>
                <a:ext cx="1787100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dirty="0"/>
                  <a:t>distribution over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73" name="Google Shape;73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0" y="2487863"/>
                <a:ext cx="1787100" cy="400079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oogle Shape;74;p15"/>
          <p:cNvCxnSpPr/>
          <p:nvPr/>
        </p:nvCxnSpPr>
        <p:spPr>
          <a:xfrm flipH="1">
            <a:off x="3767300" y="2281638"/>
            <a:ext cx="59400" cy="137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3044300" y="3661038"/>
            <a:ext cx="150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some dataset</a:t>
            </a:r>
            <a:endParaRPr/>
          </a:p>
        </p:txBody>
      </p:sp>
      <p:cxnSp>
        <p:nvCxnSpPr>
          <p:cNvPr id="76" name="Google Shape;76;p15"/>
          <p:cNvCxnSpPr/>
          <p:nvPr/>
        </p:nvCxnSpPr>
        <p:spPr>
          <a:xfrm>
            <a:off x="4049175" y="2563463"/>
            <a:ext cx="348600" cy="57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4049175" y="3134363"/>
            <a:ext cx="118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perturbation</a:t>
            </a:r>
            <a:endParaRPr dirty="0"/>
          </a:p>
        </p:txBody>
      </p:sp>
      <p:cxnSp>
        <p:nvCxnSpPr>
          <p:cNvPr id="78" name="Google Shape;78;p15"/>
          <p:cNvCxnSpPr/>
          <p:nvPr/>
        </p:nvCxnSpPr>
        <p:spPr>
          <a:xfrm rot="10800000" flipH="1">
            <a:off x="4857525" y="2341013"/>
            <a:ext cx="17058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Google Shape;79;p15"/>
              <p:cNvSpPr txBox="1"/>
              <p:nvPr/>
            </p:nvSpPr>
            <p:spPr>
              <a:xfrm>
                <a:off x="4683075" y="2341025"/>
                <a:ext cx="2054700" cy="4153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dirty="0"/>
                  <a:t>margin: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79" name="Google Shape;79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075" y="2341025"/>
                <a:ext cx="2054700" cy="415340"/>
              </a:xfrm>
              <a:prstGeom prst="rect">
                <a:avLst/>
              </a:prstGeom>
              <a:blipFill>
                <a:blip r:embed="rId5"/>
                <a:stretch>
                  <a:fillRect l="-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oogle Shape;80;p15"/>
          <p:cNvCxnSpPr/>
          <p:nvPr/>
        </p:nvCxnSpPr>
        <p:spPr>
          <a:xfrm>
            <a:off x="6165400" y="2239763"/>
            <a:ext cx="867600" cy="9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6972950" y="3176063"/>
            <a:ext cx="95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ensemble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50375" y="4095025"/>
            <a:ext cx="426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2"/>
                </a:solidFill>
              </a:rPr>
              <a:t>This is a two-player zero-sum game.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53600" y="4635650"/>
            <a:ext cx="5678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50" dirty="0">
                <a:solidFill>
                  <a:schemeClr val="dk1"/>
                </a:solidFill>
              </a:rPr>
              <a:t>Freund, Y., Schapire, R. E., et al. Experiments with a new boosting algorithm. In icml, volume 96, pp. 148–156. Citeseer, 1996.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dirty="0"/>
              <a:t>We show that the following two arguments are equivalent:</a:t>
            </a:r>
            <a:endParaRPr dirty="0"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Optimality of margin boosting (informal)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Google Shape;90;p16"/>
              <p:cNvSpPr txBox="1"/>
              <p:nvPr/>
            </p:nvSpPr>
            <p:spPr>
              <a:xfrm>
                <a:off x="389900" y="1681975"/>
                <a:ext cx="8119500" cy="8217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Char char="-"/>
                </a:pPr>
                <a:r>
                  <a:rPr lang="zh-CN" sz="1800" dirty="0">
                    <a:solidFill>
                      <a:schemeClr val="dk2"/>
                    </a:solidFill>
                  </a:rPr>
                  <a:t>(weak learning condition) for any combination of data points, there exists a base classifier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dk2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sz="1800" dirty="0">
                    <a:solidFill>
                      <a:schemeClr val="dk2"/>
                    </a:solidFill>
                  </a:rPr>
                  <a:t> that performs slight better than random guessing.</a:t>
                </a:r>
                <a:endParaRPr dirty="0"/>
              </a:p>
            </p:txBody>
          </p:sp>
        </mc:Choice>
        <mc:Fallback xmlns="">
          <p:sp>
            <p:nvSpPr>
              <p:cNvPr id="90" name="Google Shape;90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0" y="1681975"/>
                <a:ext cx="8119500" cy="821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Google Shape;91;p16"/>
          <p:cNvSpPr txBox="1"/>
          <p:nvPr/>
        </p:nvSpPr>
        <p:spPr>
          <a:xfrm>
            <a:off x="424138" y="3126525"/>
            <a:ext cx="81195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zh-CN" sz="1800">
                <a:solidFill>
                  <a:schemeClr val="dk2"/>
                </a:solidFill>
              </a:rPr>
              <a:t>the optimal solution of the aforementioned minimax game achieves perfect adversarial robustness.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602" y="2541125"/>
            <a:ext cx="6934574" cy="3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0" y="1321700"/>
            <a:ext cx="4177993" cy="31271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Robust Boosting Algorithm</a:t>
            </a:r>
            <a:endParaRPr/>
          </a:p>
        </p:txBody>
      </p:sp>
      <p:cxnSp>
        <p:nvCxnSpPr>
          <p:cNvPr id="99" name="Google Shape;99;p17"/>
          <p:cNvCxnSpPr>
            <a:endCxn id="100" idx="1"/>
          </p:cNvCxnSpPr>
          <p:nvPr/>
        </p:nvCxnSpPr>
        <p:spPr>
          <a:xfrm>
            <a:off x="3700525" y="1882438"/>
            <a:ext cx="1421400" cy="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>
            <a:endCxn id="102" idx="1"/>
          </p:cNvCxnSpPr>
          <p:nvPr/>
        </p:nvCxnSpPr>
        <p:spPr>
          <a:xfrm rot="10800000" flipH="1">
            <a:off x="3172275" y="3924100"/>
            <a:ext cx="2240700" cy="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7"/>
              <p:cNvSpPr txBox="1"/>
              <p:nvPr/>
            </p:nvSpPr>
            <p:spPr>
              <a:xfrm>
                <a:off x="5412975" y="3616300"/>
                <a:ext cx="3275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dirty="0"/>
                  <a:t>resulting “argmax” classifier from the ensemble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02" name="Google Shape;102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75" y="3616300"/>
                <a:ext cx="3275700" cy="615600"/>
              </a:xfrm>
              <a:prstGeom prst="rect">
                <a:avLst/>
              </a:prstGeom>
              <a:blipFill>
                <a:blip r:embed="rId4"/>
                <a:stretch>
                  <a:fillRect l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oogle Shape;103;p17"/>
          <p:cNvCxnSpPr>
            <a:endCxn id="104" idx="1"/>
          </p:cNvCxnSpPr>
          <p:nvPr/>
        </p:nvCxnSpPr>
        <p:spPr>
          <a:xfrm>
            <a:off x="4254025" y="2484700"/>
            <a:ext cx="867900" cy="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;p17"/>
          <p:cNvSpPr txBox="1"/>
          <p:nvPr/>
        </p:nvSpPr>
        <p:spPr>
          <a:xfrm>
            <a:off x="5121925" y="2220100"/>
            <a:ext cx="350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intractable 0-1 margin loss, need differentiable surrogate </a:t>
            </a:r>
            <a:endParaRPr/>
          </a:p>
        </p:txBody>
      </p:sp>
      <p:cxnSp>
        <p:nvCxnSpPr>
          <p:cNvPr id="105" name="Google Shape;105;p17"/>
          <p:cNvCxnSpPr>
            <a:endCxn id="106" idx="1"/>
          </p:cNvCxnSpPr>
          <p:nvPr/>
        </p:nvCxnSpPr>
        <p:spPr>
          <a:xfrm rot="10800000" flipH="1">
            <a:off x="3727825" y="1217825"/>
            <a:ext cx="1555200" cy="3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5283025" y="1017725"/>
            <a:ext cx="298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online learning framework</a:t>
            </a:r>
            <a:endParaRPr/>
          </a:p>
        </p:txBody>
      </p:sp>
      <p:cxnSp>
        <p:nvCxnSpPr>
          <p:cNvPr id="107" name="Google Shape;107;p17"/>
          <p:cNvCxnSpPr>
            <a:endCxn id="108" idx="1"/>
          </p:cNvCxnSpPr>
          <p:nvPr/>
        </p:nvCxnSpPr>
        <p:spPr>
          <a:xfrm>
            <a:off x="4824200" y="3371750"/>
            <a:ext cx="7188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7"/>
          <p:cNvSpPr txBox="1"/>
          <p:nvPr/>
        </p:nvSpPr>
        <p:spPr>
          <a:xfrm>
            <a:off x="5543000" y="3172850"/>
            <a:ext cx="22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need an efficient sampler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4575" y="1781737"/>
            <a:ext cx="3852502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525" y="1151200"/>
            <a:ext cx="3838351" cy="364094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Practical MRBoost.NN algorithm</a:t>
            </a:r>
            <a:endParaRPr/>
          </a:p>
        </p:txBody>
      </p:sp>
      <p:cxnSp>
        <p:nvCxnSpPr>
          <p:cNvPr id="116" name="Google Shape;116;p18"/>
          <p:cNvCxnSpPr>
            <a:endCxn id="117" idx="1"/>
          </p:cNvCxnSpPr>
          <p:nvPr/>
        </p:nvCxnSpPr>
        <p:spPr>
          <a:xfrm rot="10800000" flipH="1">
            <a:off x="4510925" y="3642825"/>
            <a:ext cx="741000" cy="5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800" y="3823050"/>
            <a:ext cx="2828186" cy="2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792688" y="3191175"/>
            <a:ext cx="4493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/>
              <a:t>we propose the differentiable </a:t>
            </a:r>
            <a:r>
              <a:rPr lang="zh-CN" sz="1300" b="1"/>
              <a:t>margin cross entropy</a:t>
            </a:r>
            <a:r>
              <a:rPr lang="zh-CN" sz="1300"/>
              <a:t> loss</a:t>
            </a:r>
            <a:endParaRPr sz="13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710" y="2415638"/>
            <a:ext cx="3838353" cy="5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2712" y="2301625"/>
            <a:ext cx="1159387" cy="23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>
            <a:endCxn id="120" idx="1"/>
          </p:cNvCxnSpPr>
          <p:nvPr/>
        </p:nvCxnSpPr>
        <p:spPr>
          <a:xfrm rot="10800000" flipH="1">
            <a:off x="3799710" y="2679926"/>
            <a:ext cx="99300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8"/>
          <p:cNvCxnSpPr>
            <a:endCxn id="124" idx="1"/>
          </p:cNvCxnSpPr>
          <p:nvPr/>
        </p:nvCxnSpPr>
        <p:spPr>
          <a:xfrm rot="10800000" flipH="1">
            <a:off x="3922250" y="1659675"/>
            <a:ext cx="1199700" cy="5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18"/>
          <p:cNvSpPr txBox="1"/>
          <p:nvPr/>
        </p:nvSpPr>
        <p:spPr>
          <a:xfrm>
            <a:off x="5121950" y="1459575"/>
            <a:ext cx="291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different initialization method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7037" y="3552500"/>
            <a:ext cx="3584428" cy="2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 results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496975" y="1051300"/>
            <a:ext cx="7614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Single classifier case: the proposed MCE loss consistently increase the robustness of many previous algorithms (more </a:t>
            </a:r>
            <a:r>
              <a:rPr lang="zh-CN" sz="1600">
                <a:solidFill>
                  <a:schemeClr val="dk1"/>
                </a:solidFill>
              </a:rPr>
              <a:t>details in</a:t>
            </a:r>
            <a:r>
              <a:rPr lang="zh-CN" sz="1600"/>
              <a:t> the paper)</a:t>
            </a:r>
            <a:endParaRPr sz="160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100" y="1761975"/>
            <a:ext cx="6616651" cy="26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Experiment results</a:t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496975" y="1051300"/>
            <a:ext cx="7614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dirty="0"/>
              <a:t>Multiple classifiers case: our proposed MRBoost.NN turns out to be a better robust boosting method than the baseline</a:t>
            </a:r>
            <a:r>
              <a:rPr lang="en-US" altLang="zh-CN" sz="1600" dirty="0"/>
              <a:t>s</a:t>
            </a:r>
            <a:r>
              <a:rPr lang="zh-CN" sz="1600" dirty="0"/>
              <a:t>.</a:t>
            </a:r>
            <a:endParaRPr sz="1600" dirty="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00" y="1825875"/>
            <a:ext cx="8418202" cy="195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Thank you very much!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309</Words>
  <Application>Microsoft Macintosh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Light</vt:lpstr>
      <vt:lpstr>Building Robust Ensembles  via Margin Boosting</vt:lpstr>
      <vt:lpstr>Motivation</vt:lpstr>
      <vt:lpstr>Margin-boosting framework</vt:lpstr>
      <vt:lpstr>Optimality of margin boosting (informal)</vt:lpstr>
      <vt:lpstr>A Robust Boosting Algorithm</vt:lpstr>
      <vt:lpstr>Practical MRBoost.NN algorithm</vt:lpstr>
      <vt:lpstr>Experiment results</vt:lpstr>
      <vt:lpstr>Experiment results</vt:lpstr>
      <vt:lpstr>Thank you very much!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Robust Ensembles  via Margin Boosting</dc:title>
  <cp:lastModifiedBy>Zhang Dinghuai</cp:lastModifiedBy>
  <cp:revision>7</cp:revision>
  <dcterms:modified xsi:type="dcterms:W3CDTF">2022-06-26T16:59:31Z</dcterms:modified>
</cp:coreProperties>
</file>