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326532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653064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979596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1306128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1632661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1959193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2285725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2612257" algn="l" defTabSz="32653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2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/>
      <a:tcStyle>
        <a:tcBdr/>
        <a:fill>
          <a:solidFill>
            <a:srgbClr val="E8EBF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6588"/>
    <p:restoredTop sz="95296"/>
  </p:normalViewPr>
  <p:slideViewPr>
    <p:cSldViewPr snapToGrid="0" snapToObjects="1">
      <p:cViewPr>
        <p:scale>
          <a:sx n="65" d="100"/>
          <a:sy n="65" d="100"/>
        </p:scale>
        <p:origin x="-14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5" name="Shape 2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2633155" latinLnBrk="0">
      <a:defRPr sz="3400">
        <a:latin typeface="+mn-lt"/>
        <a:ea typeface="+mn-ea"/>
        <a:cs typeface="+mn-cs"/>
        <a:sym typeface="Calibri"/>
      </a:defRPr>
    </a:lvl1pPr>
    <a:lvl2pPr indent="228600" defTabSz="2633155" latinLnBrk="0">
      <a:defRPr sz="3400">
        <a:latin typeface="+mn-lt"/>
        <a:ea typeface="+mn-ea"/>
        <a:cs typeface="+mn-cs"/>
        <a:sym typeface="Calibri"/>
      </a:defRPr>
    </a:lvl2pPr>
    <a:lvl3pPr indent="457200" defTabSz="2633155" latinLnBrk="0">
      <a:defRPr sz="3400">
        <a:latin typeface="+mn-lt"/>
        <a:ea typeface="+mn-ea"/>
        <a:cs typeface="+mn-cs"/>
        <a:sym typeface="Calibri"/>
      </a:defRPr>
    </a:lvl3pPr>
    <a:lvl4pPr indent="685800" defTabSz="2633155" latinLnBrk="0">
      <a:defRPr sz="3400">
        <a:latin typeface="+mn-lt"/>
        <a:ea typeface="+mn-ea"/>
        <a:cs typeface="+mn-cs"/>
        <a:sym typeface="Calibri"/>
      </a:defRPr>
    </a:lvl4pPr>
    <a:lvl5pPr indent="914400" defTabSz="2633155" latinLnBrk="0">
      <a:defRPr sz="3400">
        <a:latin typeface="+mn-lt"/>
        <a:ea typeface="+mn-ea"/>
        <a:cs typeface="+mn-cs"/>
        <a:sym typeface="Calibri"/>
      </a:defRPr>
    </a:lvl5pPr>
    <a:lvl6pPr indent="1143000" defTabSz="2633155" latinLnBrk="0">
      <a:defRPr sz="3400">
        <a:latin typeface="+mn-lt"/>
        <a:ea typeface="+mn-ea"/>
        <a:cs typeface="+mn-cs"/>
        <a:sym typeface="Calibri"/>
      </a:defRPr>
    </a:lvl6pPr>
    <a:lvl7pPr indent="1371600" defTabSz="2633155" latinLnBrk="0">
      <a:defRPr sz="3400">
        <a:latin typeface="+mn-lt"/>
        <a:ea typeface="+mn-ea"/>
        <a:cs typeface="+mn-cs"/>
        <a:sym typeface="Calibri"/>
      </a:defRPr>
    </a:lvl7pPr>
    <a:lvl8pPr indent="1600200" defTabSz="2633155" latinLnBrk="0">
      <a:defRPr sz="3400">
        <a:latin typeface="+mn-lt"/>
        <a:ea typeface="+mn-ea"/>
        <a:cs typeface="+mn-cs"/>
        <a:sym typeface="Calibri"/>
      </a:defRPr>
    </a:lvl8pPr>
    <a:lvl9pPr indent="1828800" defTabSz="2633155" latinLnBrk="0">
      <a:defRPr sz="34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B AI Research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645920" y="294640"/>
            <a:ext cx="29626561" cy="482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645920" y="5120640"/>
            <a:ext cx="29626561" cy="168249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5910559" y="19756119"/>
            <a:ext cx="7680961" cy="11684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/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spd="med"/>
  <p:txStyles>
    <p:titleStyle>
      <a:lvl1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2926226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40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731556" marR="0" indent="-731556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2319804" marR="0" indent="-85669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3943547" marR="0" indent="-1017321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5531594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699470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845782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9920933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11384047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12847160" marR="0" indent="-1142255" algn="l" defTabSz="2926226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00000"/>
        <a:buFont typeface="Arial"/>
        <a:buChar char="•"/>
        <a:tabLst/>
        <a:defRPr sz="89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326532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653064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979596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306128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1632661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1959193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2285725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2612257" algn="r" defTabSz="32653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20" Type="http://schemas.openxmlformats.org/officeDocument/2006/relationships/image" Target="../media/image19.png"/><Relationship Id="rId21" Type="http://schemas.openxmlformats.org/officeDocument/2006/relationships/image" Target="../media/image20.png"/><Relationship Id="rId22" Type="http://schemas.openxmlformats.org/officeDocument/2006/relationships/image" Target="../media/image21.png"/><Relationship Id="rId23" Type="http://schemas.openxmlformats.org/officeDocument/2006/relationships/image" Target="../media/image22.png"/><Relationship Id="rId24" Type="http://schemas.openxmlformats.org/officeDocument/2006/relationships/image" Target="../media/image23.png"/><Relationship Id="rId25" Type="http://schemas.openxmlformats.org/officeDocument/2006/relationships/image" Target="../media/image24.png"/><Relationship Id="rId26" Type="http://schemas.openxmlformats.org/officeDocument/2006/relationships/image" Target="../media/image25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Relationship Id="rId13" Type="http://schemas.openxmlformats.org/officeDocument/2006/relationships/image" Target="../media/image12.png"/><Relationship Id="rId14" Type="http://schemas.openxmlformats.org/officeDocument/2006/relationships/image" Target="../media/image13.png"/><Relationship Id="rId15" Type="http://schemas.openxmlformats.org/officeDocument/2006/relationships/image" Target="../media/image14.png"/><Relationship Id="rId16" Type="http://schemas.openxmlformats.org/officeDocument/2006/relationships/image" Target="../media/image15.png"/><Relationship Id="rId17" Type="http://schemas.openxmlformats.org/officeDocument/2006/relationships/image" Target="../media/image16.png"/><Relationship Id="rId18" Type="http://schemas.openxmlformats.org/officeDocument/2006/relationships/image" Target="../media/image17.png"/><Relationship Id="rId19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35"/>
          <p:cNvSpPr txBox="1"/>
          <p:nvPr/>
        </p:nvSpPr>
        <p:spPr>
          <a:xfrm>
            <a:off x="968274" y="784521"/>
            <a:ext cx="17030968" cy="17851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defRPr sz="5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Black-Box Certification with Randomized Smoothing: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Functional Optimization Based Framework</a:t>
            </a:r>
          </a:p>
        </p:txBody>
      </p:sp>
      <p:sp>
        <p:nvSpPr>
          <p:cNvPr id="33" name="TextBox 38"/>
          <p:cNvSpPr txBox="1"/>
          <p:nvPr/>
        </p:nvSpPr>
        <p:spPr>
          <a:xfrm>
            <a:off x="986246" y="3580560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Background on Randomized Smoothing</a:t>
            </a:r>
            <a:endParaRPr dirty="0"/>
          </a:p>
        </p:txBody>
      </p:sp>
      <p:sp>
        <p:nvSpPr>
          <p:cNvPr id="34" name="TextBox 39"/>
          <p:cNvSpPr txBox="1"/>
          <p:nvPr/>
        </p:nvSpPr>
        <p:spPr>
          <a:xfrm>
            <a:off x="986246" y="4501509"/>
            <a:ext cx="9064534" cy="12557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/>
              <a:t>Certification means a </a:t>
            </a:r>
            <a:r>
              <a:rPr lang="en-US" i="1" dirty="0"/>
              <a:t>guarantee </a:t>
            </a:r>
            <a:r>
              <a:rPr lang="en-US" dirty="0"/>
              <a:t>that a classifier won’t change its prediction when perturbing input under some condition. For simplicity, we consider a binary classification </a:t>
            </a:r>
            <a:r>
              <a:rPr lang="en-US" dirty="0" smtClean="0"/>
              <a:t>setting</a:t>
            </a:r>
            <a:r>
              <a:rPr dirty="0" smtClean="0"/>
              <a:t>.</a:t>
            </a:r>
            <a:r>
              <a:rPr lang="zh-CN" altLang="en-US" dirty="0" smtClean="0"/>
              <a:t> </a:t>
            </a:r>
            <a:r>
              <a:rPr lang="en-US" altLang="zh-CN" dirty="0" smtClean="0"/>
              <a:t>Below are three important notions we study:</a:t>
            </a:r>
            <a:endParaRPr dirty="0"/>
          </a:p>
        </p:txBody>
      </p:sp>
      <p:sp>
        <p:nvSpPr>
          <p:cNvPr id="39" name="TextBox 45"/>
          <p:cNvSpPr txBox="1"/>
          <p:nvPr/>
        </p:nvSpPr>
        <p:spPr>
          <a:xfrm>
            <a:off x="921820" y="13172164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Constrained Adversarial Certification</a:t>
            </a:r>
            <a:endParaRPr dirty="0"/>
          </a:p>
        </p:txBody>
      </p:sp>
      <p:sp>
        <p:nvSpPr>
          <p:cNvPr id="42" name="TextBox 51"/>
          <p:cNvSpPr txBox="1"/>
          <p:nvPr/>
        </p:nvSpPr>
        <p:spPr>
          <a:xfrm>
            <a:off x="22928580" y="3574817"/>
            <a:ext cx="9029701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Experimental Results</a:t>
            </a:r>
            <a:endParaRPr dirty="0"/>
          </a:p>
        </p:txBody>
      </p:sp>
      <p:sp>
        <p:nvSpPr>
          <p:cNvPr id="43" name="TextBox 52"/>
          <p:cNvSpPr txBox="1"/>
          <p:nvPr/>
        </p:nvSpPr>
        <p:spPr>
          <a:xfrm>
            <a:off x="22905719" y="4333954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Results for    </a:t>
            </a:r>
            <a:r>
              <a:rPr lang="en-US" smtClean="0"/>
              <a:t>and    </a:t>
            </a:r>
            <a:r>
              <a:rPr lang="en-US" dirty="0" smtClean="0"/>
              <a:t>certification</a:t>
            </a:r>
            <a:endParaRPr dirty="0"/>
          </a:p>
        </p:txBody>
      </p:sp>
      <p:sp>
        <p:nvSpPr>
          <p:cNvPr id="45" name="TextBox 54"/>
          <p:cNvSpPr txBox="1"/>
          <p:nvPr/>
        </p:nvSpPr>
        <p:spPr>
          <a:xfrm>
            <a:off x="23675009" y="16424196"/>
            <a:ext cx="7052677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 algn="ctr">
              <a:defRPr sz="13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algn="just"/>
            <a:r>
              <a:rPr lang="en-US" dirty="0"/>
              <a:t>Results of </a:t>
            </a:r>
            <a:r>
              <a:rPr lang="en-US" dirty="0" err="1" smtClean="0"/>
              <a:t>l_inf</a:t>
            </a:r>
            <a:r>
              <a:rPr lang="en-US" dirty="0" smtClean="0"/>
              <a:t> verification </a:t>
            </a:r>
            <a:r>
              <a:rPr lang="en-US" dirty="0"/>
              <a:t>on CIFAR-10, on models trained with Gaussian noise data augmentation with different variances σ0. Our method obtains consistently better results</a:t>
            </a:r>
            <a:endParaRPr dirty="0"/>
          </a:p>
        </p:txBody>
      </p:sp>
      <p:sp>
        <p:nvSpPr>
          <p:cNvPr id="48" name="TextBox 60"/>
          <p:cNvSpPr txBox="1"/>
          <p:nvPr/>
        </p:nvSpPr>
        <p:spPr>
          <a:xfrm>
            <a:off x="22761349" y="17022108"/>
            <a:ext cx="6335025" cy="3875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dirty="0"/>
              <a:t>References</a:t>
            </a:r>
          </a:p>
        </p:txBody>
      </p:sp>
      <p:sp>
        <p:nvSpPr>
          <p:cNvPr id="50" name="TextBox 37"/>
          <p:cNvSpPr txBox="1"/>
          <p:nvPr/>
        </p:nvSpPr>
        <p:spPr>
          <a:xfrm>
            <a:off x="18172916" y="1117936"/>
            <a:ext cx="6339170" cy="99617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r"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/>
              <a:t>Dinghuai</a:t>
            </a:r>
            <a:r>
              <a:rPr lang="en-US" dirty="0"/>
              <a:t> </a:t>
            </a:r>
            <a:r>
              <a:rPr lang="en-US" dirty="0" smtClean="0"/>
              <a:t>Zhang*,</a:t>
            </a:r>
            <a:r>
              <a:rPr lang="en-US" dirty="0"/>
              <a:t> Mao </a:t>
            </a:r>
            <a:r>
              <a:rPr lang="en-US" dirty="0" smtClean="0"/>
              <a:t>Ye*,</a:t>
            </a:r>
            <a:r>
              <a:rPr lang="en-US" dirty="0"/>
              <a:t> </a:t>
            </a:r>
            <a:r>
              <a:rPr lang="en-US" dirty="0" err="1" smtClean="0"/>
              <a:t>Chengyue</a:t>
            </a:r>
            <a:r>
              <a:rPr lang="en-US" dirty="0" smtClean="0"/>
              <a:t> Gong*, </a:t>
            </a:r>
          </a:p>
          <a:p>
            <a:pPr algn="r"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err="1" smtClean="0"/>
              <a:t>Zhanxing</a:t>
            </a:r>
            <a:r>
              <a:rPr lang="en-US" dirty="0" smtClean="0"/>
              <a:t> </a:t>
            </a:r>
            <a:r>
              <a:rPr lang="en-US" dirty="0"/>
              <a:t>Zhu, </a:t>
            </a:r>
            <a:r>
              <a:rPr lang="en-US" dirty="0" err="1" smtClean="0"/>
              <a:t>Qiang</a:t>
            </a:r>
            <a:r>
              <a:rPr lang="en-US" dirty="0" smtClean="0"/>
              <a:t> </a:t>
            </a:r>
            <a:r>
              <a:rPr lang="en-US" dirty="0"/>
              <a:t>Liu</a:t>
            </a:r>
            <a:endParaRPr dirty="0"/>
          </a:p>
        </p:txBody>
      </p:sp>
      <p:pic>
        <p:nvPicPr>
          <p:cNvPr id="54" name="neurips_logo.pdf" descr="neurips_logo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7816" y="588942"/>
            <a:ext cx="4797779" cy="2159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774" y="14862963"/>
            <a:ext cx="6731000" cy="6858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60872" y="14851001"/>
            <a:ext cx="92396" cy="2769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1820" y="14039038"/>
            <a:ext cx="9029701" cy="73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100" dirty="0">
                <a:solidFill>
                  <a:srgbClr val="344854"/>
                </a:solidFill>
                <a:latin typeface="Arial"/>
                <a:ea typeface="Arial"/>
                <a:cs typeface="Arial"/>
              </a:rPr>
              <a:t>We reformulate the original randomized smoothing certification problem as a functional optimization one.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1461165" y="16657145"/>
            <a:ext cx="9535776" cy="170815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2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In our paper, we analyze</a:t>
            </a:r>
            <a:r>
              <a:rPr kumimoji="0" lang="en-US" sz="21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 this insightful decomposition and diagnosing what properties a good certification distribution should possess. We find that the smoothing distribution should avoid so-called “</a:t>
            </a:r>
            <a:r>
              <a:rPr kumimoji="0" lang="en-US" sz="2100" b="0" i="1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then shell</a:t>
            </a:r>
            <a:r>
              <a:rPr kumimoji="0" lang="en-US" sz="21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” phenomenon [5] and hence more concentrated.</a:t>
            </a:r>
            <a:r>
              <a:rPr lang="en-US" sz="21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2100" dirty="0" smtClean="0">
                <a:latin typeface="Arial" charset="0"/>
                <a:ea typeface="Arial" charset="0"/>
                <a:cs typeface="Arial" charset="0"/>
              </a:rPr>
              <a:t>Henceforth, </a:t>
            </a:r>
            <a:r>
              <a:rPr lang="en-US" sz="2100" dirty="0">
                <a:latin typeface="Arial" charset="0"/>
                <a:ea typeface="Arial" charset="0"/>
                <a:cs typeface="Arial" charset="0"/>
              </a:rPr>
              <a:t>w</a:t>
            </a:r>
            <a:r>
              <a:rPr kumimoji="0" lang="en-US" sz="2100" b="0" i="0" u="none" strike="noStrike" cap="none" spc="0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e</a:t>
            </a:r>
            <a:r>
              <a:rPr kumimoji="0" lang="en-US" sz="2100" b="0" i="0" u="none" strike="noStrike" cap="none" spc="0" normalizeH="0" dirty="0" smtClean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charset="0"/>
                <a:ea typeface="Arial" charset="0"/>
                <a:cs typeface="Arial" charset="0"/>
                <a:sym typeface="Calibri"/>
              </a:rPr>
              <a:t> propose new distribution family to achieve the goal for :</a:t>
            </a:r>
            <a:endParaRPr kumimoji="0" lang="en-US" sz="21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charset="0"/>
              <a:ea typeface="Arial" charset="0"/>
              <a:cs typeface="Arial" charset="0"/>
              <a:sym typeface="Calibri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39386" y="5027974"/>
            <a:ext cx="8394700" cy="30099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2761349" y="17511224"/>
            <a:ext cx="9052563" cy="33239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[1] Jeremy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M Cohen,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et al.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Certified adversarial robustness via randomized smoothing.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arXiv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preprint arXiv:1902.02918, 2019.</a:t>
            </a:r>
          </a:p>
          <a:p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[2]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Chih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-Hong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Cheng,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et al.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Maximum resilience of artificial neural networks. In Automated Technology for Verification and Analysis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2017.</a:t>
            </a:r>
          </a:p>
          <a:p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[3] Eric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Wong and J Zico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Kolter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. Provable defenses against adversarial examples via the convex outer adversarial polytope.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arXiv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preprint arXiv:1711.00851, 2017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. </a:t>
            </a:r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[4]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Jiaye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sz="1400" dirty="0" err="1" smtClean="0">
                <a:latin typeface="Arial" charset="0"/>
                <a:ea typeface="Arial" charset="0"/>
                <a:cs typeface="Arial" charset="0"/>
              </a:rPr>
              <a:t>Teng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, et al.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$\ell_1$ adversarial robustness certificates: a randomized smoothing approach,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2020. </a:t>
            </a:r>
          </a:p>
          <a:p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[5] Roman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Vershynin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. High-dimensional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probability: An introduction with applications in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data science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, volume 47. Cambridge University Press,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2018</a:t>
            </a:r>
          </a:p>
          <a:p>
            <a:endParaRPr lang="en-US" sz="14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[6]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Greg </a:t>
            </a:r>
            <a:r>
              <a:rPr lang="en-US" sz="1400" dirty="0" smtClean="0">
                <a:latin typeface="Arial" charset="0"/>
                <a:ea typeface="Arial" charset="0"/>
                <a:cs typeface="Arial" charset="0"/>
              </a:rPr>
              <a:t>Yang et al. 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Randomized smoothing of all shapes and sizes. </a:t>
            </a:r>
            <a:r>
              <a:rPr lang="en-US" sz="1400" dirty="0" err="1">
                <a:latin typeface="Arial" charset="0"/>
                <a:ea typeface="Arial" charset="0"/>
                <a:cs typeface="Arial" charset="0"/>
              </a:rPr>
              <a:t>arXiv</a:t>
            </a:r>
            <a:r>
              <a:rPr lang="en-US" sz="1400" dirty="0">
                <a:latin typeface="Arial" charset="0"/>
                <a:ea typeface="Arial" charset="0"/>
                <a:cs typeface="Arial" charset="0"/>
              </a:rPr>
              <a:t> preprint arXiv:2002.08118, 2020.</a:t>
            </a:r>
            <a:endParaRPr lang="en-US" sz="1400" dirty="0" smtClean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145786" y="8298520"/>
            <a:ext cx="7581900" cy="2933700"/>
          </a:xfrm>
          <a:prstGeom prst="rect">
            <a:avLst/>
          </a:prstGeom>
        </p:spPr>
      </p:pic>
      <p:sp>
        <p:nvSpPr>
          <p:cNvPr id="56" name="TextBox 52"/>
          <p:cNvSpPr txBox="1"/>
          <p:nvPr/>
        </p:nvSpPr>
        <p:spPr>
          <a:xfrm>
            <a:off x="22928580" y="11449827"/>
            <a:ext cx="9029701" cy="4154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Results for      certification</a:t>
            </a:r>
            <a:endParaRPr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409186" y="12021965"/>
            <a:ext cx="9055100" cy="14859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17315" y="13702223"/>
            <a:ext cx="8483600" cy="2641600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03800" y="5904476"/>
            <a:ext cx="5737277" cy="2713744"/>
          </a:xfrm>
          <a:prstGeom prst="rect">
            <a:avLst/>
          </a:prstGeom>
        </p:spPr>
      </p:pic>
      <p:sp>
        <p:nvSpPr>
          <p:cNvPr id="57" name="TextBox 39"/>
          <p:cNvSpPr txBox="1"/>
          <p:nvPr/>
        </p:nvSpPr>
        <p:spPr>
          <a:xfrm>
            <a:off x="986246" y="8796663"/>
            <a:ext cx="9000108" cy="1643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 smtClean="0"/>
              <a:t>For any testing data point                and the classifier predicts positively, i.e.,                       , we then want to verify whether                             still holds for any          . </a:t>
            </a:r>
            <a:r>
              <a:rPr lang="en-US" dirty="0" smtClean="0"/>
              <a:t>The mathematical formulation of certification in binary setting results in: </a:t>
            </a:r>
            <a:endParaRPr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381880" y="10492274"/>
            <a:ext cx="5753100" cy="63500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059368" y="8900835"/>
            <a:ext cx="1092200" cy="3175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02698" y="9353713"/>
            <a:ext cx="1625600" cy="330200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45796" y="9254674"/>
            <a:ext cx="1981200" cy="317500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49531" y="9727415"/>
            <a:ext cx="698500" cy="241300"/>
          </a:xfrm>
          <a:prstGeom prst="rect">
            <a:avLst/>
          </a:prstGeom>
        </p:spPr>
      </p:pic>
      <p:sp>
        <p:nvSpPr>
          <p:cNvPr id="58" name="TextBox 39"/>
          <p:cNvSpPr txBox="1"/>
          <p:nvPr/>
        </p:nvSpPr>
        <p:spPr>
          <a:xfrm>
            <a:off x="986246" y="11261037"/>
            <a:ext cx="9064534" cy="16078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altLang="zh-CN" dirty="0" smtClean="0"/>
              <a:t>Compared to previous non-randomized certified defenses approaches including exact [2] or relaxed version [3] of certification, the randomized variants could significantly scale to larger settings [1]. </a:t>
            </a:r>
            <a:r>
              <a:rPr lang="en-US" altLang="zh-CN" dirty="0" smtClean="0">
                <a:solidFill>
                  <a:schemeClr val="tx1"/>
                </a:solidFill>
              </a:rPr>
              <a:t>We also discuss the pros and cons of our work compared to [6] in paper.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938409" y="15664664"/>
            <a:ext cx="9029701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100" dirty="0" smtClean="0">
                <a:solidFill>
                  <a:srgbClr val="344854"/>
                </a:solidFill>
                <a:latin typeface="Arial"/>
                <a:ea typeface="Arial"/>
                <a:cs typeface="Arial"/>
              </a:rPr>
              <a:t>The </a:t>
            </a:r>
            <a:r>
              <a:rPr lang="en-US" sz="2100" dirty="0" err="1" smtClean="0">
                <a:solidFill>
                  <a:srgbClr val="344854"/>
                </a:solidFill>
                <a:latin typeface="Arial"/>
                <a:ea typeface="Arial"/>
                <a:cs typeface="Arial"/>
              </a:rPr>
              <a:t>Lagrangian</a:t>
            </a:r>
            <a:r>
              <a:rPr lang="en-US" sz="2100" dirty="0" smtClean="0">
                <a:solidFill>
                  <a:srgbClr val="344854"/>
                </a:solidFill>
                <a:latin typeface="Arial"/>
                <a:ea typeface="Arial"/>
                <a:cs typeface="Arial"/>
              </a:rPr>
              <a:t> function of this constrained optimization states </a:t>
            </a:r>
            <a:endParaRPr lang="en-US" sz="2100" dirty="0">
              <a:solidFill>
                <a:srgbClr val="344854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60" name="Picture 5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07739" y="16187502"/>
            <a:ext cx="9080500" cy="596900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056623" y="17573017"/>
            <a:ext cx="9245600" cy="3200400"/>
          </a:xfrm>
          <a:prstGeom prst="rect">
            <a:avLst/>
          </a:prstGeom>
        </p:spPr>
      </p:pic>
      <p:pic>
        <p:nvPicPr>
          <p:cNvPr id="64" name="Picture 63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570930" y="3676361"/>
            <a:ext cx="9258300" cy="1930400"/>
          </a:xfrm>
          <a:prstGeom prst="rect">
            <a:avLst/>
          </a:prstGeom>
        </p:spPr>
      </p:pic>
      <p:pic>
        <p:nvPicPr>
          <p:cNvPr id="66" name="Picture 65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1558230" y="5858433"/>
            <a:ext cx="9283700" cy="1168400"/>
          </a:xfrm>
          <a:prstGeom prst="rect">
            <a:avLst/>
          </a:prstGeom>
        </p:spPr>
      </p:pic>
      <p:sp>
        <p:nvSpPr>
          <p:cNvPr id="67" name="TextBox 66"/>
          <p:cNvSpPr txBox="1"/>
          <p:nvPr/>
        </p:nvSpPr>
        <p:spPr>
          <a:xfrm>
            <a:off x="1003662" y="16952455"/>
            <a:ext cx="9029701" cy="41549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l" defTabSz="32653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2100" dirty="0" smtClean="0">
                <a:solidFill>
                  <a:srgbClr val="344854"/>
                </a:solidFill>
                <a:latin typeface="Arial"/>
                <a:ea typeface="Arial"/>
                <a:cs typeface="Arial"/>
              </a:rPr>
              <a:t>Then we can obtain our main theoretical argument:</a:t>
            </a:r>
          </a:p>
        </p:txBody>
      </p:sp>
      <p:sp>
        <p:nvSpPr>
          <p:cNvPr id="68" name="TextBox 52"/>
          <p:cNvSpPr txBox="1"/>
          <p:nvPr/>
        </p:nvSpPr>
        <p:spPr>
          <a:xfrm>
            <a:off x="11461166" y="7270114"/>
            <a:ext cx="9029701" cy="1061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21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Our theorem is applicable and flexible. When specified in     and    settings, we can exactly recover the bound derived by [4] and [1], </a:t>
            </a:r>
            <a:r>
              <a:rPr lang="en-US" dirty="0"/>
              <a:t>different from their original </a:t>
            </a:r>
            <a:r>
              <a:rPr lang="en-US" dirty="0" err="1"/>
              <a:t>Neyman</a:t>
            </a:r>
            <a:r>
              <a:rPr lang="en-US" dirty="0"/>
              <a:t>-Pearson lemma </a:t>
            </a:r>
            <a:r>
              <a:rPr lang="en-US" dirty="0" smtClean="0"/>
              <a:t>approaches:</a:t>
            </a:r>
            <a:endParaRPr dirty="0">
              <a:solidFill>
                <a:schemeClr val="accent6"/>
              </a:solidFill>
            </a:endParaRPr>
          </a:p>
        </p:txBody>
      </p:sp>
      <p:sp>
        <p:nvSpPr>
          <p:cNvPr id="69" name="TextBox 45"/>
          <p:cNvSpPr txBox="1"/>
          <p:nvPr/>
        </p:nvSpPr>
        <p:spPr>
          <a:xfrm>
            <a:off x="11461166" y="12557768"/>
            <a:ext cx="9064534" cy="6155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>
              <a:defRPr sz="34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Improving Certification Bounds</a:t>
            </a:r>
            <a:endParaRPr dirty="0"/>
          </a:p>
        </p:txBody>
      </p:sp>
      <p:sp>
        <p:nvSpPr>
          <p:cNvPr id="70" name="TextBox 39"/>
          <p:cNvSpPr txBox="1"/>
          <p:nvPr/>
        </p:nvSpPr>
        <p:spPr>
          <a:xfrm>
            <a:off x="11461165" y="13383117"/>
            <a:ext cx="9402579" cy="164352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>
            <a:lvl1pPr>
              <a:lnSpc>
                <a:spcPct val="120000"/>
              </a:lnSpc>
              <a:defRPr sz="2100">
                <a:solidFill>
                  <a:srgbClr val="344854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US" dirty="0" smtClean="0"/>
              <a:t>We further demonstrate the effectiveness of our results by investigating more proper smoothing distribution for certification through its guide.</a:t>
            </a:r>
            <a:r>
              <a:rPr lang="en-US" dirty="0"/>
              <a:t> </a:t>
            </a:r>
            <a:r>
              <a:rPr lang="en-US" dirty="0" smtClean="0"/>
              <a:t>An intuitive trade-off can be achieved from the confidence lower bound we obtained in Theorem 1:</a:t>
            </a:r>
            <a:endParaRPr dirty="0"/>
          </a:p>
        </p:txBody>
      </p:sp>
      <p:pic>
        <p:nvPicPr>
          <p:cNvPr id="71" name="Picture 70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668542" y="15190714"/>
            <a:ext cx="4330700" cy="1003300"/>
          </a:xfrm>
          <a:prstGeom prst="rect">
            <a:avLst/>
          </a:prstGeom>
        </p:spPr>
      </p:pic>
      <p:pic>
        <p:nvPicPr>
          <p:cNvPr id="72" name="Picture 71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1570930" y="8575224"/>
            <a:ext cx="9715500" cy="1993900"/>
          </a:xfrm>
          <a:prstGeom prst="rect">
            <a:avLst/>
          </a:prstGeom>
        </p:spPr>
      </p:pic>
      <p:pic>
        <p:nvPicPr>
          <p:cNvPr id="73" name="Picture 72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1558230" y="10895077"/>
            <a:ext cx="9156700" cy="1346200"/>
          </a:xfrm>
          <a:prstGeom prst="rect">
            <a:avLst/>
          </a:prstGeom>
        </p:spPr>
      </p:pic>
      <p:pic>
        <p:nvPicPr>
          <p:cNvPr id="74" name="Picture 73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8227122" y="7326563"/>
            <a:ext cx="254000" cy="266700"/>
          </a:xfrm>
          <a:prstGeom prst="rect">
            <a:avLst/>
          </a:prstGeom>
        </p:spPr>
      </p:pic>
      <p:pic>
        <p:nvPicPr>
          <p:cNvPr id="75" name="Picture 74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19029425" y="7325099"/>
            <a:ext cx="228600" cy="254000"/>
          </a:xfrm>
          <a:prstGeom prst="rect">
            <a:avLst/>
          </a:prstGeom>
        </p:spPr>
      </p:pic>
      <p:pic>
        <p:nvPicPr>
          <p:cNvPr id="76" name="Picture 75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24258086" y="4416136"/>
            <a:ext cx="254000" cy="266700"/>
          </a:xfrm>
          <a:prstGeom prst="rect">
            <a:avLst/>
          </a:prstGeom>
        </p:spPr>
      </p:pic>
      <p:pic>
        <p:nvPicPr>
          <p:cNvPr id="77" name="Picture 76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25017861" y="4428836"/>
            <a:ext cx="228600" cy="254000"/>
          </a:xfrm>
          <a:prstGeom prst="rect">
            <a:avLst/>
          </a:prstGeom>
        </p:spPr>
      </p:pic>
      <p:pic>
        <p:nvPicPr>
          <p:cNvPr id="78" name="Picture 77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13939480" y="19630248"/>
            <a:ext cx="4241800" cy="901700"/>
          </a:xfrm>
          <a:prstGeom prst="rect">
            <a:avLst/>
          </a:prstGeom>
        </p:spPr>
      </p:pic>
      <p:pic>
        <p:nvPicPr>
          <p:cNvPr id="79" name="Picture 78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11558230" y="18564441"/>
            <a:ext cx="4127500" cy="736600"/>
          </a:xfrm>
          <a:prstGeom prst="rect">
            <a:avLst/>
          </a:prstGeom>
        </p:spPr>
      </p:pic>
      <p:pic>
        <p:nvPicPr>
          <p:cNvPr id="80" name="Picture 79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16136580" y="18424741"/>
            <a:ext cx="4089400" cy="876300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24258086" y="11507133"/>
            <a:ext cx="406400" cy="342900"/>
          </a:xfrm>
          <a:prstGeom prst="rect">
            <a:avLst/>
          </a:prstGeom>
        </p:spPr>
      </p:pic>
      <p:sp>
        <p:nvSpPr>
          <p:cNvPr id="52" name="TextBox 37"/>
          <p:cNvSpPr txBox="1"/>
          <p:nvPr/>
        </p:nvSpPr>
        <p:spPr>
          <a:xfrm>
            <a:off x="18172916" y="2122862"/>
            <a:ext cx="6339170" cy="4444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square" lIns="45719" rIns="45719">
            <a:spAutoFit/>
          </a:bodyPr>
          <a:lstStyle/>
          <a:p>
            <a:pPr algn="r">
              <a:lnSpc>
                <a:spcPct val="120000"/>
              </a:lnSpc>
              <a:spcBef>
                <a:spcPts val="1000"/>
              </a:spcBef>
              <a:defRPr sz="2100">
                <a:latin typeface="Arial"/>
                <a:ea typeface="Arial"/>
                <a:cs typeface="Arial"/>
                <a:sym typeface="Arial"/>
              </a:defRPr>
            </a:pPr>
            <a:r>
              <a:rPr lang="en-US" dirty="0" smtClean="0"/>
              <a:t>Peking University &amp; University </a:t>
            </a:r>
            <a:r>
              <a:rPr lang="en-US" smtClean="0"/>
              <a:t>of Texas at Austin</a:t>
            </a:r>
            <a:endParaRPr lang="en-US" dirty="0" smtClean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32653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1584</TotalTime>
  <Words>496</Words>
  <Application>Microsoft Macintosh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15.0037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张 鼎怀</cp:lastModifiedBy>
  <cp:revision>71</cp:revision>
  <dcterms:modified xsi:type="dcterms:W3CDTF">2020-11-04T01:57:58Z</dcterms:modified>
</cp:coreProperties>
</file>