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32639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65278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979805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306195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1632585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1958975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228600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2612390" algn="l" defTabSz="32639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163"/>
    <p:restoredTop sz="95827"/>
  </p:normalViewPr>
  <p:slideViewPr>
    <p:cSldViewPr snapToGrid="0" snapToObjects="1">
      <p:cViewPr>
        <p:scale>
          <a:sx n="53" d="100"/>
          <a:sy n="53" d="100"/>
        </p:scale>
        <p:origin x="144" y="-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345" latinLnBrk="0">
      <a:defRPr sz="3400">
        <a:latin typeface="+mn-lt"/>
        <a:ea typeface="+mn-ea"/>
        <a:cs typeface="+mn-cs"/>
        <a:sym typeface="Calibri" panose="020F0502020204030204"/>
      </a:defRPr>
    </a:lvl1pPr>
    <a:lvl2pPr indent="228600" defTabSz="2633345" latinLnBrk="0">
      <a:defRPr sz="3400">
        <a:latin typeface="+mn-lt"/>
        <a:ea typeface="+mn-ea"/>
        <a:cs typeface="+mn-cs"/>
        <a:sym typeface="Calibri" panose="020F0502020204030204"/>
      </a:defRPr>
    </a:lvl2pPr>
    <a:lvl3pPr indent="457200" defTabSz="2633345" latinLnBrk="0">
      <a:defRPr sz="3400">
        <a:latin typeface="+mn-lt"/>
        <a:ea typeface="+mn-ea"/>
        <a:cs typeface="+mn-cs"/>
        <a:sym typeface="Calibri" panose="020F0502020204030204"/>
      </a:defRPr>
    </a:lvl3pPr>
    <a:lvl4pPr indent="685800" defTabSz="2633345" latinLnBrk="0">
      <a:defRPr sz="3400">
        <a:latin typeface="+mn-lt"/>
        <a:ea typeface="+mn-ea"/>
        <a:cs typeface="+mn-cs"/>
        <a:sym typeface="Calibri" panose="020F0502020204030204"/>
      </a:defRPr>
    </a:lvl4pPr>
    <a:lvl5pPr indent="914400" defTabSz="2633345" latinLnBrk="0">
      <a:defRPr sz="3400">
        <a:latin typeface="+mn-lt"/>
        <a:ea typeface="+mn-ea"/>
        <a:cs typeface="+mn-cs"/>
        <a:sym typeface="Calibri" panose="020F0502020204030204"/>
      </a:defRPr>
    </a:lvl5pPr>
    <a:lvl6pPr indent="1143000" defTabSz="2633345" latinLnBrk="0">
      <a:defRPr sz="3400">
        <a:latin typeface="+mn-lt"/>
        <a:ea typeface="+mn-ea"/>
        <a:cs typeface="+mn-cs"/>
        <a:sym typeface="Calibri" panose="020F0502020204030204"/>
      </a:defRPr>
    </a:lvl6pPr>
    <a:lvl7pPr indent="1371600" defTabSz="2633345" latinLnBrk="0">
      <a:defRPr sz="3400">
        <a:latin typeface="+mn-lt"/>
        <a:ea typeface="+mn-ea"/>
        <a:cs typeface="+mn-cs"/>
        <a:sym typeface="Calibri" panose="020F0502020204030204"/>
      </a:defRPr>
    </a:lvl7pPr>
    <a:lvl8pPr indent="1600200" defTabSz="2633345" latinLnBrk="0">
      <a:defRPr sz="3400">
        <a:latin typeface="+mn-lt"/>
        <a:ea typeface="+mn-ea"/>
        <a:cs typeface="+mn-cs"/>
        <a:sym typeface="Calibri" panose="020F0502020204030204"/>
      </a:defRPr>
    </a:lvl8pPr>
    <a:lvl9pPr indent="1828800" defTabSz="2633345" latinLnBrk="0">
      <a:defRPr sz="34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29260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140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731520" marR="0" indent="-731520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2319655" marR="0" indent="-85661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3943350" marR="0" indent="-1017270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5531485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6994525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8457565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9921240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11384280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12847320" marR="0" indent="-1142365" algn="l" defTabSz="292608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 panose="020B0604020202020204"/>
        <a:buChar char="•"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326390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652780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979805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306195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1632585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1958975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2286000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2612390" algn="r" defTabSz="3263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5" Type="http://schemas.openxmlformats.org/officeDocument/2006/relationships/image" Target="../media/image13.emf"/><Relationship Id="rId16" Type="http://schemas.openxmlformats.org/officeDocument/2006/relationships/image" Target="../media/image14.emf"/><Relationship Id="rId17" Type="http://schemas.openxmlformats.org/officeDocument/2006/relationships/image" Target="../media/image15.emf"/><Relationship Id="rId18" Type="http://schemas.openxmlformats.org/officeDocument/2006/relationships/image" Target="../media/image16.emf"/><Relationship Id="rId19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1038518" y="721089"/>
            <a:ext cx="18715388" cy="938719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55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/>
              <a:t>Neural Approximate Sufficient Statistics for Implicit Models</a:t>
            </a:r>
            <a:endParaRPr dirty="0"/>
          </a:p>
        </p:txBody>
      </p:sp>
      <p:sp>
        <p:nvSpPr>
          <p:cNvPr id="33" name="TextBox 38"/>
          <p:cNvSpPr txBox="1"/>
          <p:nvPr/>
        </p:nvSpPr>
        <p:spPr>
          <a:xfrm>
            <a:off x="1087846" y="2991135"/>
            <a:ext cx="9064534" cy="61555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/>
              <a:t>Likelihood-free inference (LFI)</a:t>
            </a:r>
            <a:endParaRPr dirty="0"/>
          </a:p>
        </p:txBody>
      </p:sp>
      <p:sp>
        <p:nvSpPr>
          <p:cNvPr id="34" name="TextBox 39"/>
          <p:cNvSpPr txBox="1"/>
          <p:nvPr/>
        </p:nvSpPr>
        <p:spPr>
          <a:xfrm>
            <a:off x="1087846" y="3953174"/>
            <a:ext cx="9064534" cy="86550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/>
              <a:t>LFI considers the task of Bayesian inference when the likelihood function of the model is intractable but sampling data from the model is possible:</a:t>
            </a:r>
            <a:endParaRPr dirty="0"/>
          </a:p>
        </p:txBody>
      </p:sp>
      <p:sp>
        <p:nvSpPr>
          <p:cNvPr id="39" name="TextBox 45"/>
          <p:cNvSpPr txBox="1"/>
          <p:nvPr/>
        </p:nvSpPr>
        <p:spPr>
          <a:xfrm>
            <a:off x="1030737" y="13538851"/>
            <a:ext cx="9064534" cy="61555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/>
              <a:t>Neural sufficient statistics</a:t>
            </a:r>
            <a:endParaRPr dirty="0"/>
          </a:p>
        </p:txBody>
      </p:sp>
      <p:sp>
        <p:nvSpPr>
          <p:cNvPr id="40" name="TextBox 46"/>
          <p:cNvSpPr txBox="1"/>
          <p:nvPr/>
        </p:nvSpPr>
        <p:spPr>
          <a:xfrm>
            <a:off x="1038518" y="8175979"/>
            <a:ext cx="9064534" cy="41549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/>
              <a:t>Curse of dimensionality</a:t>
            </a:r>
            <a:endParaRPr dirty="0"/>
          </a:p>
        </p:txBody>
      </p:sp>
      <p:sp>
        <p:nvSpPr>
          <p:cNvPr id="42" name="TextBox 51"/>
          <p:cNvSpPr txBox="1"/>
          <p:nvPr/>
        </p:nvSpPr>
        <p:spPr>
          <a:xfrm>
            <a:off x="11638305" y="15819700"/>
            <a:ext cx="9029701" cy="61555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/>
              <a:t>Experiments</a:t>
            </a:r>
            <a:endParaRPr dirty="0"/>
          </a:p>
        </p:txBody>
      </p:sp>
      <p:sp>
        <p:nvSpPr>
          <p:cNvPr id="48" name="TextBox 60"/>
          <p:cNvSpPr txBox="1"/>
          <p:nvPr/>
        </p:nvSpPr>
        <p:spPr>
          <a:xfrm>
            <a:off x="22453114" y="15556170"/>
            <a:ext cx="6335025" cy="38751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/>
              <a:t>References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22423902" y="16127476"/>
            <a:ext cx="9052562" cy="381027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b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400" dirty="0" smtClean="0">
                <a:sym typeface="Arial" panose="020B0604020202020204"/>
              </a:rPr>
              <a:t>[1]. </a:t>
            </a:r>
            <a:r>
              <a:rPr lang="en-US" altLang="zh-CN" dirty="0">
                <a:sym typeface="+mn-ea"/>
              </a:rPr>
              <a:t>Learning deep representations by mutual information estimation and maximization, ICLR 19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dirty="0" smtClean="0"/>
              <a:t>[2]. Wasserstein </a:t>
            </a:r>
            <a:r>
              <a:rPr lang="en-US" dirty="0"/>
              <a:t>dependency measure for representation learning. </a:t>
            </a:r>
            <a:r>
              <a:rPr lang="en-US" dirty="0" err="1" smtClean="0"/>
              <a:t>NeurIPS</a:t>
            </a:r>
            <a:r>
              <a:rPr lang="en-US" dirty="0" smtClean="0"/>
              <a:t>, </a:t>
            </a:r>
            <a:r>
              <a:rPr lang="en-US" dirty="0"/>
              <a:t>2019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400" dirty="0" smtClean="0">
                <a:sym typeface="Arial" panose="020B0604020202020204"/>
              </a:rPr>
              <a:t>[3]. Adaptive </a:t>
            </a:r>
            <a:r>
              <a:rPr lang="en-US" sz="1400" dirty="0">
                <a:sym typeface="Arial" panose="020B0604020202020204"/>
              </a:rPr>
              <a:t>approximate Bayesian computation. </a:t>
            </a:r>
            <a:r>
              <a:rPr lang="en-US" sz="1400" dirty="0" err="1">
                <a:sym typeface="Arial" panose="020B0604020202020204"/>
              </a:rPr>
              <a:t>Biometrika</a:t>
            </a:r>
            <a:r>
              <a:rPr lang="en-US" sz="1400" dirty="0">
                <a:sym typeface="Arial" panose="020B0604020202020204"/>
              </a:rPr>
              <a:t>, </a:t>
            </a:r>
            <a:r>
              <a:rPr lang="en-US" sz="1400" dirty="0" smtClean="0">
                <a:sym typeface="Arial" panose="020B0604020202020204"/>
              </a:rPr>
              <a:t>2009.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400" dirty="0" smtClean="0">
                <a:sym typeface="Arial" panose="020B0604020202020204"/>
              </a:rPr>
              <a:t>[4]. Sequential </a:t>
            </a:r>
            <a:r>
              <a:rPr lang="en-US" sz="1400" dirty="0">
                <a:sym typeface="Arial" panose="020B0604020202020204"/>
              </a:rPr>
              <a:t>neural likelihood: Fast </a:t>
            </a:r>
            <a:r>
              <a:rPr lang="en-US" sz="1400" dirty="0" smtClean="0">
                <a:sym typeface="Arial" panose="020B0604020202020204"/>
              </a:rPr>
              <a:t>likelihood-free </a:t>
            </a:r>
            <a:r>
              <a:rPr lang="en-US" sz="1400" dirty="0">
                <a:sym typeface="Arial" panose="020B0604020202020204"/>
              </a:rPr>
              <a:t>inference with autoregressive flows. </a:t>
            </a:r>
            <a:r>
              <a:rPr lang="en-US" sz="1400" dirty="0" smtClean="0">
                <a:sym typeface="Arial" panose="020B0604020202020204"/>
              </a:rPr>
              <a:t>AISTATS, </a:t>
            </a:r>
            <a:r>
              <a:rPr lang="en-US" sz="1400" dirty="0">
                <a:sym typeface="Arial" panose="020B0604020202020204"/>
              </a:rPr>
              <a:t>2019.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400" dirty="0" smtClean="0">
                <a:sym typeface="Arial" panose="020B0604020202020204"/>
              </a:rPr>
              <a:t>[5]. </a:t>
            </a:r>
            <a:r>
              <a:rPr lang="en-US" sz="1400" dirty="0">
                <a:sym typeface="Arial" panose="020B0604020202020204"/>
              </a:rPr>
              <a:t>Flexible statistical inference for mechanistic models of neural dynamics</a:t>
            </a:r>
            <a:r>
              <a:rPr lang="en-US" sz="1400" dirty="0" smtClean="0">
                <a:sym typeface="Arial" panose="020B0604020202020204"/>
              </a:rPr>
              <a:t>. NIPS, </a:t>
            </a:r>
            <a:r>
              <a:rPr lang="en-US" sz="1400" dirty="0">
                <a:sym typeface="Arial" panose="020B0604020202020204"/>
              </a:rPr>
              <a:t>2017</a:t>
            </a:r>
            <a:r>
              <a:rPr lang="en-US" sz="1400" dirty="0" smtClean="0">
                <a:sym typeface="Arial" panose="020B0604020202020204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400" dirty="0" smtClean="0">
                <a:sym typeface="Arial" panose="020B0604020202020204"/>
              </a:rPr>
              <a:t>[6]. </a:t>
            </a:r>
            <a:r>
              <a:rPr lang="en-US" sz="1400" dirty="0">
                <a:sym typeface="Arial" panose="020B0604020202020204"/>
              </a:rPr>
              <a:t>Likelihood-free </a:t>
            </a:r>
            <a:r>
              <a:rPr lang="en-US" sz="1400" dirty="0" err="1">
                <a:sym typeface="Arial" panose="020B0604020202020204"/>
              </a:rPr>
              <a:t>mcmc</a:t>
            </a:r>
            <a:r>
              <a:rPr lang="en-US" sz="1400" dirty="0">
                <a:sym typeface="Arial" panose="020B0604020202020204"/>
              </a:rPr>
              <a:t> with amortized </a:t>
            </a:r>
            <a:r>
              <a:rPr lang="en-US" sz="1400" dirty="0" err="1">
                <a:sym typeface="Arial" panose="020B0604020202020204"/>
              </a:rPr>
              <a:t>approxi</a:t>
            </a:r>
            <a:r>
              <a:rPr lang="en-US" sz="1400" dirty="0">
                <a:sym typeface="Arial" panose="020B0604020202020204"/>
              </a:rPr>
              <a:t>- mate ratio estimators. </a:t>
            </a:r>
            <a:r>
              <a:rPr lang="en-US" sz="1400" dirty="0" smtClean="0">
                <a:sym typeface="Arial" panose="020B0604020202020204"/>
              </a:rPr>
              <a:t>ICML, </a:t>
            </a:r>
            <a:r>
              <a:rPr lang="en-US" sz="1400" dirty="0">
                <a:sym typeface="Arial" panose="020B0604020202020204"/>
              </a:rPr>
              <a:t>2020</a:t>
            </a:r>
            <a:r>
              <a:rPr lang="en-US" sz="1400" dirty="0" smtClean="0">
                <a:sym typeface="Arial" panose="020B0604020202020204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400" dirty="0" smtClean="0">
                <a:sym typeface="Arial" panose="020B0604020202020204"/>
              </a:rPr>
              <a:t>[7]. </a:t>
            </a:r>
            <a:r>
              <a:rPr lang="en-US" sz="1400" dirty="0">
                <a:sym typeface="Arial" panose="020B0604020202020204"/>
              </a:rPr>
              <a:t>Approximate Bayesian </a:t>
            </a:r>
            <a:r>
              <a:rPr lang="en-US" sz="1400" dirty="0" err="1">
                <a:sym typeface="Arial" panose="020B0604020202020204"/>
              </a:rPr>
              <a:t>computa</a:t>
            </a:r>
            <a:r>
              <a:rPr lang="en-US" sz="1400" dirty="0">
                <a:sym typeface="Arial" panose="020B0604020202020204"/>
              </a:rPr>
              <a:t>- </a:t>
            </a:r>
            <a:r>
              <a:rPr lang="en-US" sz="1400" dirty="0" err="1">
                <a:sym typeface="Arial" panose="020B0604020202020204"/>
              </a:rPr>
              <a:t>tion</a:t>
            </a:r>
            <a:r>
              <a:rPr lang="en-US" sz="1400" dirty="0">
                <a:sym typeface="Arial" panose="020B0604020202020204"/>
              </a:rPr>
              <a:t> using indirect inference. Journal of the Royal Statistical Society: Series C (Applied Statistics</a:t>
            </a:r>
            <a:r>
              <a:rPr lang="en-US" sz="1400" dirty="0" smtClean="0">
                <a:sym typeface="Arial" panose="020B0604020202020204"/>
              </a:rPr>
              <a:t>), </a:t>
            </a:r>
            <a:r>
              <a:rPr lang="en-US" sz="1400" dirty="0">
                <a:sym typeface="Arial" panose="020B0604020202020204"/>
              </a:rPr>
              <a:t>2011.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400" dirty="0" smtClean="0">
                <a:sym typeface="Arial" panose="020B0604020202020204"/>
              </a:rPr>
              <a:t>[8]. </a:t>
            </a:r>
            <a:r>
              <a:rPr lang="en-US" sz="1400" dirty="0">
                <a:sym typeface="Arial" panose="020B0604020202020204"/>
              </a:rPr>
              <a:t>Constructing summary statistics for approximate Bayesian computation: semi-automatic approximate Bayesian computation. Journal of the Royal Statistical Society: Series B </a:t>
            </a:r>
            <a:r>
              <a:rPr lang="en-US" sz="1400" dirty="0" smtClean="0">
                <a:sym typeface="Arial" panose="020B0604020202020204"/>
              </a:rPr>
              <a:t>2012.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1400" dirty="0" smtClean="0">
                <a:sym typeface="Arial" panose="020B0604020202020204"/>
              </a:rPr>
              <a:t>[9]. </a:t>
            </a:r>
            <a:r>
              <a:rPr lang="en-US" sz="1400" dirty="0">
                <a:sym typeface="Arial" panose="020B0604020202020204"/>
              </a:rPr>
              <a:t>Learning summary statistic for </a:t>
            </a:r>
            <a:r>
              <a:rPr lang="en-US" sz="1400" dirty="0" smtClean="0">
                <a:sym typeface="Arial" panose="020B0604020202020204"/>
              </a:rPr>
              <a:t>approximate </a:t>
            </a:r>
            <a:r>
              <a:rPr lang="en-US" sz="1400" dirty="0" err="1">
                <a:sym typeface="Arial" panose="020B0604020202020204"/>
              </a:rPr>
              <a:t>bayesian</a:t>
            </a:r>
            <a:r>
              <a:rPr lang="en-US" sz="1400" dirty="0">
                <a:sym typeface="Arial" panose="020B0604020202020204"/>
              </a:rPr>
              <a:t> computation via deep neural network. </a:t>
            </a:r>
            <a:r>
              <a:rPr lang="en-US" sz="1400" dirty="0" err="1">
                <a:sym typeface="Arial" panose="020B0604020202020204"/>
              </a:rPr>
              <a:t>Statistica</a:t>
            </a:r>
            <a:r>
              <a:rPr lang="en-US" sz="1400" dirty="0">
                <a:sym typeface="Arial" panose="020B0604020202020204"/>
              </a:rPr>
              <a:t> </a:t>
            </a:r>
            <a:r>
              <a:rPr lang="en-US" sz="1400" dirty="0" err="1">
                <a:sym typeface="Arial" panose="020B0604020202020204"/>
              </a:rPr>
              <a:t>Sinica</a:t>
            </a:r>
            <a:r>
              <a:rPr lang="en-US" sz="1400" dirty="0">
                <a:sym typeface="Arial" panose="020B0604020202020204"/>
              </a:rPr>
              <a:t>, </a:t>
            </a:r>
            <a:r>
              <a:rPr lang="en-US" sz="1400" dirty="0" smtClean="0">
                <a:sym typeface="Arial" panose="020B0604020202020204"/>
              </a:rPr>
              <a:t>2017.</a:t>
            </a:r>
            <a:endParaRPr lang="en-US" sz="1400" dirty="0">
              <a:sym typeface="Arial" panose="020B0604020202020204"/>
            </a:endParaRPr>
          </a:p>
        </p:txBody>
      </p:sp>
      <p:sp>
        <p:nvSpPr>
          <p:cNvPr id="50" name="TextBox 37"/>
          <p:cNvSpPr txBox="1"/>
          <p:nvPr/>
        </p:nvSpPr>
        <p:spPr>
          <a:xfrm>
            <a:off x="1084569" y="1825848"/>
            <a:ext cx="14763177" cy="5355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2400" dirty="0" err="1"/>
              <a:t>Yanzhi</a:t>
            </a:r>
            <a:r>
              <a:rPr lang="en-US" sz="2400" dirty="0"/>
              <a:t> </a:t>
            </a:r>
            <a:r>
              <a:rPr lang="en-US" sz="2400" dirty="0" smtClean="0"/>
              <a:t>Chen</a:t>
            </a:r>
            <a:r>
              <a:rPr lang="zh-CN" altLang="en-US" sz="2400" dirty="0" smtClean="0"/>
              <a:t>*</a:t>
            </a:r>
            <a:r>
              <a:rPr lang="en-US" altLang="zh-CN" sz="2400" baseline="30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, </a:t>
            </a:r>
            <a:r>
              <a:rPr lang="en-US" sz="2400" dirty="0" err="1"/>
              <a:t>Dinghuai</a:t>
            </a:r>
            <a:r>
              <a:rPr lang="en-US" sz="2400" dirty="0"/>
              <a:t> </a:t>
            </a:r>
            <a:r>
              <a:rPr lang="en-US" sz="2400" dirty="0" smtClean="0"/>
              <a:t>Zhang</a:t>
            </a:r>
            <a:r>
              <a:rPr lang="zh-CN" altLang="en-US" sz="2400" dirty="0" smtClean="0"/>
              <a:t>*</a:t>
            </a:r>
            <a:r>
              <a:rPr lang="en-US" altLang="zh-CN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, Michael </a:t>
            </a:r>
            <a:r>
              <a:rPr lang="en-US" sz="2400" dirty="0" smtClean="0"/>
              <a:t>U. Gutmann</a:t>
            </a:r>
            <a:r>
              <a:rPr lang="en-US" altLang="zh-CN" sz="2400" baseline="30000" dirty="0" smtClean="0"/>
              <a:t>1</a:t>
            </a:r>
            <a:r>
              <a:rPr lang="en-US" sz="2400" dirty="0" smtClean="0"/>
              <a:t> </a:t>
            </a:r>
            <a:r>
              <a:rPr lang="en-US" sz="2400" dirty="0"/>
              <a:t>, Aaron </a:t>
            </a:r>
            <a:r>
              <a:rPr lang="en-US" sz="2400" dirty="0" smtClean="0"/>
              <a:t>Courville</a:t>
            </a:r>
            <a:r>
              <a:rPr lang="en-US" altLang="zh-CN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, </a:t>
            </a:r>
            <a:r>
              <a:rPr lang="en-US" sz="2400" dirty="0" err="1"/>
              <a:t>Zhanxing</a:t>
            </a:r>
            <a:r>
              <a:rPr lang="en-US" sz="2400" dirty="0"/>
              <a:t> </a:t>
            </a:r>
            <a:r>
              <a:rPr lang="en-US" sz="2400" dirty="0" smtClean="0"/>
              <a:t>Zhu</a:t>
            </a:r>
            <a:r>
              <a:rPr lang="en-US" altLang="zh-CN" sz="2400" baseline="30000" dirty="0" smtClean="0"/>
              <a:t>3</a:t>
            </a:r>
            <a:endParaRPr sz="2400" dirty="0"/>
          </a:p>
        </p:txBody>
      </p:sp>
      <p:sp>
        <p:nvSpPr>
          <p:cNvPr id="58" name="TextBox 39"/>
          <p:cNvSpPr txBox="1"/>
          <p:nvPr/>
        </p:nvSpPr>
        <p:spPr>
          <a:xfrm>
            <a:off x="1038518" y="8735725"/>
            <a:ext cx="9064534" cy="2802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/>
              <a:t>However, most </a:t>
            </a:r>
            <a:r>
              <a:rPr lang="en-US" dirty="0"/>
              <a:t>existing </a:t>
            </a:r>
            <a:r>
              <a:rPr lang="en-US" dirty="0" smtClean="0"/>
              <a:t>methods  suffer </a:t>
            </a:r>
            <a:r>
              <a:rPr lang="en-US" dirty="0"/>
              <a:t>from the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curse of dimensionality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dirty="0"/>
              <a:t>when modeling high-dimensional distributions. Our interest here is </a:t>
            </a:r>
            <a:r>
              <a:rPr lang="en-US" dirty="0" smtClean="0"/>
              <a:t>to find </a:t>
            </a:r>
            <a:r>
              <a:rPr lang="en-US" dirty="0"/>
              <a:t>a low-dimensional </a:t>
            </a:r>
            <a:r>
              <a:rPr lang="en-US" dirty="0" smtClean="0"/>
              <a:t>statistic                 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that </a:t>
            </a:r>
            <a:r>
              <a:rPr lang="en-US" dirty="0"/>
              <a:t>is (Bayesian) sufficient, and could </a:t>
            </a:r>
            <a:r>
              <a:rPr lang="en-US" dirty="0" smtClean="0"/>
              <a:t>be </a:t>
            </a:r>
            <a:r>
              <a:rPr lang="en-US" dirty="0"/>
              <a:t>applied to a wide range of </a:t>
            </a:r>
            <a:r>
              <a:rPr lang="en-US" dirty="0" smtClean="0"/>
              <a:t>algorithms 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40" y="11716283"/>
            <a:ext cx="4636770" cy="48133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135" y="10076449"/>
            <a:ext cx="1155700" cy="368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81" y="15181609"/>
            <a:ext cx="9139801" cy="1456652"/>
          </a:xfrm>
          <a:prstGeom prst="rect">
            <a:avLst/>
          </a:prstGeom>
        </p:spPr>
      </p:pic>
      <p:sp>
        <p:nvSpPr>
          <p:cNvPr id="61" name="TextBox 51"/>
          <p:cNvSpPr txBox="1"/>
          <p:nvPr/>
        </p:nvSpPr>
        <p:spPr>
          <a:xfrm>
            <a:off x="11638280" y="8313415"/>
            <a:ext cx="9029701" cy="61555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3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/>
              <a:t>Dynamic statistics-posterior learning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53114" y="2585617"/>
            <a:ext cx="8839200" cy="27432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68964" y="7054154"/>
            <a:ext cx="9207500" cy="26035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72048" y="11382991"/>
            <a:ext cx="9245600" cy="2641600"/>
          </a:xfrm>
          <a:prstGeom prst="rect">
            <a:avLst/>
          </a:prstGeom>
        </p:spPr>
      </p:pic>
      <p:sp>
        <p:nvSpPr>
          <p:cNvPr id="62" name="TextBox 39"/>
          <p:cNvSpPr txBox="1"/>
          <p:nvPr/>
        </p:nvSpPr>
        <p:spPr>
          <a:xfrm>
            <a:off x="22563733" y="5349673"/>
            <a:ext cx="9064534" cy="125572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just"/>
            <a:r>
              <a:rPr lang="en-US" dirty="0" smtClean="0"/>
              <a:t>Results on </a:t>
            </a:r>
            <a:r>
              <a:rPr lang="en-US" dirty="0" err="1" smtClean="0"/>
              <a:t>Ising</a:t>
            </a:r>
            <a:r>
              <a:rPr lang="en-US" dirty="0" smtClean="0"/>
              <a:t> model. Left: visualization of 64D observed data. Middle: the </a:t>
            </a:r>
            <a:r>
              <a:rPr lang="en-US" dirty="0"/>
              <a:t>JSD between the true </a:t>
            </a:r>
            <a:r>
              <a:rPr lang="en-US" dirty="0" smtClean="0"/>
              <a:t>and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learned posteriors. </a:t>
            </a:r>
            <a:r>
              <a:rPr lang="en-US" dirty="0" smtClean="0"/>
              <a:t>Right: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relationship between the learned statistics and the sufficient statistic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4" name="TextBox 39"/>
          <p:cNvSpPr txBox="1"/>
          <p:nvPr/>
        </p:nvSpPr>
        <p:spPr>
          <a:xfrm>
            <a:off x="11594465" y="18759170"/>
            <a:ext cx="9064534" cy="12528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just"/>
            <a:r>
              <a:rPr lang="en-US" b="1" dirty="0" smtClean="0"/>
              <a:t>Inference problems</a:t>
            </a:r>
            <a:r>
              <a:rPr lang="en-US" dirty="0" smtClean="0"/>
              <a:t>: numerical experiments are performed on three models: (a) an </a:t>
            </a:r>
            <a:r>
              <a:rPr lang="en-US" dirty="0" err="1" smtClean="0"/>
              <a:t>Ising</a:t>
            </a:r>
            <a:r>
              <a:rPr lang="en-US" dirty="0" smtClean="0"/>
              <a:t> model; (b) a Gaussian copula model; (c) an Ornstein-</a:t>
            </a:r>
            <a:r>
              <a:rPr lang="en-US" dirty="0" err="1" smtClean="0"/>
              <a:t>Uhlenbeck</a:t>
            </a:r>
            <a:r>
              <a:rPr lang="en-US" dirty="0" smtClean="0"/>
              <a:t> process. We use JSD to evaluate the algorithms:</a:t>
            </a:r>
          </a:p>
        </p:txBody>
      </p:sp>
      <p:sp>
        <p:nvSpPr>
          <p:cNvPr id="65" name="TextBox 39"/>
          <p:cNvSpPr txBox="1"/>
          <p:nvPr/>
        </p:nvSpPr>
        <p:spPr>
          <a:xfrm>
            <a:off x="22453114" y="9726812"/>
            <a:ext cx="9064534" cy="122007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/>
              <a:t>Results on Gaussian copula.</a:t>
            </a:r>
            <a:r>
              <a:rPr lang="zh-CN" altLang="en-US" dirty="0" smtClean="0"/>
              <a:t> </a:t>
            </a:r>
            <a:r>
              <a:rPr lang="en-US" altLang="zh-CN" dirty="0" smtClean="0"/>
              <a:t>Left: </a:t>
            </a:r>
            <a:r>
              <a:rPr lang="en-US" altLang="zh-CN" dirty="0"/>
              <a:t>t</a:t>
            </a:r>
            <a:r>
              <a:rPr lang="en-US" dirty="0" smtClean="0"/>
              <a:t>he </a:t>
            </a:r>
            <a:r>
              <a:rPr lang="en-US" dirty="0"/>
              <a:t>observed </a:t>
            </a:r>
            <a:r>
              <a:rPr lang="en-US" dirty="0" smtClean="0"/>
              <a:t>data </a:t>
            </a:r>
            <a:r>
              <a:rPr lang="en-US" dirty="0"/>
              <a:t>in this problem, which is comprised of a population of 200 </a:t>
            </a:r>
            <a:r>
              <a:rPr lang="en-US" dirty="0" err="1" smtClean="0"/>
              <a:t>i.i.d</a:t>
            </a:r>
            <a:r>
              <a:rPr lang="en-US" dirty="0"/>
              <a:t>.</a:t>
            </a:r>
            <a:r>
              <a:rPr lang="en-US" dirty="0" smtClean="0"/>
              <a:t> </a:t>
            </a:r>
            <a:r>
              <a:rPr lang="en-US" dirty="0"/>
              <a:t>samples. </a:t>
            </a:r>
            <a:r>
              <a:rPr lang="en-US" dirty="0" smtClean="0"/>
              <a:t>Middle: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JSD between the true/learned posteriors. </a:t>
            </a:r>
            <a:r>
              <a:rPr lang="en-US" dirty="0" smtClean="0"/>
              <a:t>Right: </a:t>
            </a:r>
            <a:r>
              <a:rPr lang="en-US" dirty="0"/>
              <a:t>t</a:t>
            </a:r>
            <a:r>
              <a:rPr lang="en-US" dirty="0" smtClean="0"/>
              <a:t>he contours of learned posterior.</a:t>
            </a:r>
            <a:endParaRPr lang="en-US" dirty="0"/>
          </a:p>
        </p:txBody>
      </p:sp>
      <p:sp>
        <p:nvSpPr>
          <p:cNvPr id="66" name="TextBox 39"/>
          <p:cNvSpPr txBox="1"/>
          <p:nvPr/>
        </p:nvSpPr>
        <p:spPr>
          <a:xfrm>
            <a:off x="22453114" y="14104409"/>
            <a:ext cx="9064534" cy="122007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/>
              <a:t>Results on </a:t>
            </a:r>
            <a:r>
              <a:rPr lang="en-US" dirty="0"/>
              <a:t>OU process. </a:t>
            </a:r>
            <a:r>
              <a:rPr lang="en-US" altLang="zh-CN" dirty="0" smtClean="0"/>
              <a:t>Left: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observed time-series </a:t>
            </a:r>
            <a:r>
              <a:rPr lang="en-US" dirty="0" smtClean="0"/>
              <a:t>data</a:t>
            </a:r>
            <a:r>
              <a:rPr lang="zh-CN" altLang="en-US" dirty="0" smtClean="0"/>
              <a:t>          </a:t>
            </a:r>
            <a:r>
              <a:rPr lang="en-US" dirty="0" smtClean="0"/>
              <a:t>           </a:t>
            </a:r>
            <a:r>
              <a:rPr lang="en-US" dirty="0"/>
              <a:t> </a:t>
            </a:r>
            <a:r>
              <a:rPr lang="en-US" dirty="0" smtClean="0"/>
              <a:t>. Middle: the </a:t>
            </a:r>
            <a:r>
              <a:rPr lang="en-US" dirty="0"/>
              <a:t>JSD between </a:t>
            </a:r>
            <a:r>
              <a:rPr lang="en-US" dirty="0" smtClean="0"/>
              <a:t>the true </a:t>
            </a:r>
            <a:r>
              <a:rPr lang="en-US" dirty="0"/>
              <a:t>and the learned posteriors. </a:t>
            </a:r>
            <a:r>
              <a:rPr lang="en-US" dirty="0" smtClean="0"/>
              <a:t>Right: the </a:t>
            </a:r>
            <a:r>
              <a:rPr lang="en-US" dirty="0"/>
              <a:t>contours of the true posterior and the learned posteriors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45520" y="14201107"/>
            <a:ext cx="1507671" cy="340192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39232" y="9184299"/>
            <a:ext cx="9961880" cy="4714875"/>
          </a:xfrm>
          <a:prstGeom prst="rect">
            <a:avLst/>
          </a:prstGeom>
        </p:spPr>
      </p:pic>
      <p:sp>
        <p:nvSpPr>
          <p:cNvPr id="92" name="TextBox 39"/>
          <p:cNvSpPr txBox="1"/>
          <p:nvPr/>
        </p:nvSpPr>
        <p:spPr>
          <a:xfrm>
            <a:off x="11623040" y="14307185"/>
            <a:ext cx="9403080" cy="125572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342900" indent="-342900">
              <a:buFont typeface="Wingdings" panose="05000000000000000000" charset="0"/>
              <a:buChar char="l"/>
            </a:pPr>
            <a:r>
              <a:rPr lang="en-US" dirty="0"/>
              <a:t>The learned statistics </a:t>
            </a:r>
            <a:r>
              <a:rPr lang="en-US" b="1" i="1" dirty="0"/>
              <a:t>s</a:t>
            </a:r>
            <a:r>
              <a:rPr lang="en-US" dirty="0"/>
              <a:t> can improve posterior estimate;</a:t>
            </a: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dirty="0"/>
              <a:t>The improved posterior as a better proposal accelerate the learning </a:t>
            </a:r>
            <a:r>
              <a:rPr lang="en-US" dirty="0" smtClean="0"/>
              <a:t>of </a:t>
            </a:r>
            <a:r>
              <a:rPr lang="en-US" b="1" i="1" dirty="0"/>
              <a:t>s</a:t>
            </a:r>
            <a:r>
              <a:rPr lang="en-US" dirty="0" smtClean="0"/>
              <a:t> </a:t>
            </a:r>
            <a:endParaRPr lang="en-US" b="1" i="1" dirty="0" smtClean="0"/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dirty="0" smtClean="0"/>
              <a:t>More details are in the paper</a:t>
            </a:r>
            <a:endParaRPr lang="en-US" dirty="0" smtClean="0"/>
          </a:p>
        </p:txBody>
      </p:sp>
      <p:sp>
        <p:nvSpPr>
          <p:cNvPr id="93" name="TextBox 39"/>
          <p:cNvSpPr txBox="1"/>
          <p:nvPr/>
        </p:nvSpPr>
        <p:spPr>
          <a:xfrm>
            <a:off x="11638280" y="16609695"/>
            <a:ext cx="10012045" cy="20275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>
              <a:buFont typeface="Wingdings" panose="05000000000000000000" charset="0"/>
            </a:pPr>
            <a:r>
              <a:rPr lang="en-US" b="1" dirty="0"/>
              <a:t>Baselines</a:t>
            </a:r>
            <a:endParaRPr lang="en-US" dirty="0"/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dirty="0"/>
              <a:t>SMC-ABC</a:t>
            </a:r>
            <a:r>
              <a:rPr lang="en-US" baseline="30000" dirty="0"/>
              <a:t> [3]</a:t>
            </a:r>
            <a:r>
              <a:rPr lang="en-US" dirty="0"/>
              <a:t>: a traditional approximate Bayesian computation (ABC) approach</a:t>
            </a: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dirty="0">
                <a:sym typeface="+mn-ea"/>
              </a:rPr>
              <a:t>SMC-ABC +: improved SMC-ABC with the proposed  neural sufficient statistics</a:t>
            </a: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dirty="0"/>
              <a:t>SNL</a:t>
            </a:r>
            <a:r>
              <a:rPr lang="en-US" baseline="30000" dirty="0"/>
              <a:t> [4]</a:t>
            </a:r>
            <a:r>
              <a:rPr lang="en-US" dirty="0"/>
              <a:t>: a recent neural density estimator (NDE) approach that learns likelihood</a:t>
            </a: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dirty="0">
                <a:sym typeface="+mn-ea"/>
              </a:rPr>
              <a:t>SNL +: improved SNL with the proposed  neural sufficient statistics</a:t>
            </a:r>
            <a:endParaRPr lang="en-US" b="1" i="1" dirty="0"/>
          </a:p>
        </p:txBody>
      </p:sp>
      <p:pic>
        <p:nvPicPr>
          <p:cNvPr id="102" name="图片 1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22955" y="5264150"/>
            <a:ext cx="4377055" cy="1038860"/>
          </a:xfrm>
          <a:prstGeom prst="rect">
            <a:avLst/>
          </a:prstGeom>
        </p:spPr>
      </p:pic>
      <p:sp>
        <p:nvSpPr>
          <p:cNvPr id="104" name="TextBox 39"/>
          <p:cNvSpPr txBox="1"/>
          <p:nvPr/>
        </p:nvSpPr>
        <p:spPr>
          <a:xfrm>
            <a:off x="1038518" y="12607328"/>
            <a:ext cx="9064534" cy="4781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b="1" i="1" dirty="0" smtClean="0"/>
              <a:t>Assumption</a:t>
            </a:r>
            <a:r>
              <a:rPr lang="en-US" dirty="0" smtClean="0"/>
              <a:t>: the learning of s needs not to estimate density/density ratio</a:t>
            </a:r>
            <a:endParaRPr dirty="0"/>
          </a:p>
        </p:txBody>
      </p:sp>
      <p:sp>
        <p:nvSpPr>
          <p:cNvPr id="106" name="TextBox 39"/>
          <p:cNvSpPr txBox="1"/>
          <p:nvPr/>
        </p:nvSpPr>
        <p:spPr>
          <a:xfrm>
            <a:off x="11430051" y="5198022"/>
            <a:ext cx="6468110" cy="4781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342900" indent="-342900">
              <a:buFont typeface="Wingdings" panose="05000000000000000000" charset="0"/>
              <a:buChar char="l"/>
            </a:pPr>
            <a:r>
              <a:rPr lang="en-US" dirty="0"/>
              <a:t>Jensen-shanon divergence estimator:</a:t>
            </a:r>
            <a:endParaRPr dirty="0"/>
          </a:p>
        </p:txBody>
      </p:sp>
      <p:pic>
        <p:nvPicPr>
          <p:cNvPr id="108" name="图片 10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049121" y="3628560"/>
            <a:ext cx="1434465" cy="1149350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846560" y="3790950"/>
            <a:ext cx="6667500" cy="826770"/>
          </a:xfrm>
          <a:prstGeom prst="rect">
            <a:avLst/>
          </a:prstGeom>
        </p:spPr>
      </p:pic>
      <p:sp>
        <p:nvSpPr>
          <p:cNvPr id="110" name="TextBox 39"/>
          <p:cNvSpPr txBox="1"/>
          <p:nvPr/>
        </p:nvSpPr>
        <p:spPr>
          <a:xfrm>
            <a:off x="11476478" y="3151206"/>
            <a:ext cx="6468110" cy="4781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marL="342900" indent="-342900">
              <a:buFont typeface="Wingdings" panose="05000000000000000000" charset="0"/>
              <a:buChar char="l"/>
            </a:pPr>
            <a:r>
              <a:rPr lang="en-US" dirty="0"/>
              <a:t>Distance correlation estimator:</a:t>
            </a:r>
            <a:endParaRPr dirty="0"/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97406" y="5140966"/>
            <a:ext cx="1288320" cy="2006690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567846" y="5871757"/>
            <a:ext cx="8559800" cy="708660"/>
          </a:xfrm>
          <a:prstGeom prst="rect">
            <a:avLst/>
          </a:prstGeom>
        </p:spPr>
      </p:pic>
      <p:sp>
        <p:nvSpPr>
          <p:cNvPr id="112" name="TextBox 39"/>
          <p:cNvSpPr txBox="1"/>
          <p:nvPr/>
        </p:nvSpPr>
        <p:spPr>
          <a:xfrm>
            <a:off x="1115773" y="6624247"/>
            <a:ext cx="8756015" cy="1255728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/>
              <a:t>1. sample data: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dirty="0" smtClean="0"/>
              <a:t>learn                 </a:t>
            </a:r>
            <a:r>
              <a:rPr lang="en-US" dirty="0"/>
              <a:t>with the data with e.g. ABC[1], NDE[2,3]</a:t>
            </a:r>
          </a:p>
        </p:txBody>
      </p:sp>
      <p:pic>
        <p:nvPicPr>
          <p:cNvPr id="113" name="图片 1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60509" y="6680983"/>
            <a:ext cx="5830570" cy="509905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83535" y="7388803"/>
            <a:ext cx="988695" cy="417830"/>
          </a:xfrm>
          <a:prstGeom prst="rect">
            <a:avLst/>
          </a:prstGeom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36345" y="18834735"/>
            <a:ext cx="8538210" cy="503555"/>
          </a:xfrm>
          <a:prstGeom prst="rect">
            <a:avLst/>
          </a:prstGeom>
        </p:spPr>
      </p:pic>
      <p:sp>
        <p:nvSpPr>
          <p:cNvPr id="117" name="TextBox 39"/>
          <p:cNvSpPr txBox="1"/>
          <p:nvPr/>
        </p:nvSpPr>
        <p:spPr>
          <a:xfrm>
            <a:off x="998946" y="14383049"/>
            <a:ext cx="9064534" cy="4781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l"/>
            <a:r>
              <a:rPr lang="en-US" dirty="0"/>
              <a:t>learning sufficient statistics == learning infomax representation:</a:t>
            </a:r>
          </a:p>
        </p:txBody>
      </p:sp>
      <p:pic>
        <p:nvPicPr>
          <p:cNvPr id="118" name="图片 1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49675" y="16891635"/>
            <a:ext cx="3182620" cy="1745615"/>
          </a:xfrm>
          <a:prstGeom prst="rect">
            <a:avLst/>
          </a:prstGeom>
        </p:spPr>
      </p:pic>
      <p:sp>
        <p:nvSpPr>
          <p:cNvPr id="119" name="TextBox 39"/>
          <p:cNvSpPr txBox="1"/>
          <p:nvPr/>
        </p:nvSpPr>
        <p:spPr>
          <a:xfrm>
            <a:off x="979170" y="19609435"/>
            <a:ext cx="9641205" cy="47815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l"/>
            <a:r>
              <a:rPr lang="en-US" dirty="0" smtClean="0"/>
              <a:t>we </a:t>
            </a:r>
            <a:r>
              <a:rPr lang="en-US" dirty="0"/>
              <a:t>can use any proxy to KL </a:t>
            </a:r>
            <a:r>
              <a:rPr lang="en-US" dirty="0" smtClean="0"/>
              <a:t>(e.g. JSD</a:t>
            </a:r>
            <a:r>
              <a:rPr lang="en-US" dirty="0"/>
              <a:t>, MMD, DC) for sufficient statistics learning</a:t>
            </a:r>
          </a:p>
        </p:txBody>
      </p:sp>
      <p:pic>
        <p:nvPicPr>
          <p:cNvPr id="43" name="图片 10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931134" y="3627605"/>
            <a:ext cx="1434465" cy="1149350"/>
          </a:xfrm>
          <a:prstGeom prst="rect">
            <a:avLst/>
          </a:prstGeom>
        </p:spPr>
      </p:pic>
      <p:pic>
        <p:nvPicPr>
          <p:cNvPr id="44" name="图片 10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28573" y="3789995"/>
            <a:ext cx="6667500" cy="826770"/>
          </a:xfrm>
          <a:prstGeom prst="rect">
            <a:avLst/>
          </a:prstGeom>
        </p:spPr>
      </p:pic>
      <p:sp>
        <p:nvSpPr>
          <p:cNvPr id="46" name="TextBox 39"/>
          <p:cNvSpPr txBox="1"/>
          <p:nvPr/>
        </p:nvSpPr>
        <p:spPr>
          <a:xfrm>
            <a:off x="11594465" y="7415698"/>
            <a:ext cx="9733723" cy="48013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 smtClean="0"/>
              <a:t>Our method can learn a summary statistic without doing density (ratio) estimation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7" name="TextBox 37"/>
          <p:cNvSpPr txBox="1"/>
          <p:nvPr/>
        </p:nvSpPr>
        <p:spPr>
          <a:xfrm>
            <a:off x="14551941" y="1858280"/>
            <a:ext cx="11068685" cy="44448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altLang="zh-CN" baseline="30000" smtClean="0">
                <a:sym typeface="+mn-ea"/>
              </a:rPr>
              <a:t>1</a:t>
            </a:r>
            <a:r>
              <a:rPr lang="en-US" altLang="zh-CN" smtClean="0"/>
              <a:t>The </a:t>
            </a:r>
            <a:r>
              <a:rPr lang="en-US" altLang="zh-CN" dirty="0"/>
              <a:t>University of Edinburgh,    </a:t>
            </a:r>
            <a:r>
              <a:rPr lang="en-US" altLang="zh-CN" baseline="30000" dirty="0">
                <a:sym typeface="+mn-ea"/>
              </a:rPr>
              <a:t>2</a:t>
            </a:r>
            <a:r>
              <a:rPr lang="en-US" altLang="zh-CN" dirty="0"/>
              <a:t>MILA,    </a:t>
            </a:r>
            <a:r>
              <a:rPr lang="en-US" altLang="zh-CN" baseline="30000" dirty="0">
                <a:sym typeface="+mn-ea"/>
              </a:rPr>
              <a:t>3</a:t>
            </a:r>
            <a:r>
              <a:rPr lang="en-US" altLang="zh-CN" dirty="0"/>
              <a:t>Beijing Institute of Big Data </a:t>
            </a:r>
            <a:r>
              <a:rPr lang="en-US" altLang="zh-CN" dirty="0" smtClean="0"/>
              <a:t>Research</a:t>
            </a:r>
            <a:endParaRPr lang="en-US" altLang="zh-CN" baseline="300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39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598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Wingdings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张 鼎怀</cp:lastModifiedBy>
  <cp:revision>74</cp:revision>
  <dcterms:created xsi:type="dcterms:W3CDTF">2021-03-17T07:54:09Z</dcterms:created>
  <dcterms:modified xsi:type="dcterms:W3CDTF">2021-03-17T13:18:29Z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