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21" r:id="rId3"/>
    <p:sldId id="643" r:id="rId4"/>
    <p:sldId id="629" r:id="rId6"/>
    <p:sldId id="551" r:id="rId7"/>
    <p:sldId id="552" r:id="rId8"/>
    <p:sldId id="631" r:id="rId9"/>
    <p:sldId id="664" r:id="rId10"/>
    <p:sldId id="666" r:id="rId11"/>
    <p:sldId id="673" r:id="rId12"/>
    <p:sldId id="561" r:id="rId13"/>
    <p:sldId id="656" r:id="rId14"/>
    <p:sldId id="5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5646EA"/>
    <a:srgbClr val="860000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11.png"/><Relationship Id="rId7" Type="http://schemas.openxmlformats.org/officeDocument/2006/relationships/image" Target="../media/image20.png"/><Relationship Id="rId6" Type="http://schemas.openxmlformats.org/officeDocument/2006/relationships/image" Target="../media/image1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image" Target="../media/image29.png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7335" y="1133475"/>
            <a:ext cx="11681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rgbClr val="7030A0"/>
                </a:solidFill>
              </a:rPr>
              <a:t>Neural Approximate Sufficient Statistics for Implicit Models</a:t>
            </a:r>
            <a:endParaRPr lang="en-US" altLang="zh-CN" sz="3600">
              <a:solidFill>
                <a:srgbClr val="7030A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4845" y="2887980"/>
            <a:ext cx="11082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Yanzhi Chen*</a:t>
            </a:r>
            <a:r>
              <a:rPr lang="en-US" altLang="zh-CN" sz="2400" baseline="30000"/>
              <a:t>1</a:t>
            </a:r>
            <a:r>
              <a:rPr lang="en-US" altLang="zh-CN" sz="2400"/>
              <a:t>, Dinghuai Zhang*</a:t>
            </a:r>
            <a:r>
              <a:rPr lang="en-US" altLang="zh-CN" sz="2400" baseline="30000"/>
              <a:t>2</a:t>
            </a:r>
            <a:r>
              <a:rPr lang="en-US" altLang="zh-CN" sz="2400"/>
              <a:t>, Michael Gutmann</a:t>
            </a:r>
            <a:r>
              <a:rPr lang="en-US" altLang="zh-CN" sz="2400" baseline="30000"/>
              <a:t>1</a:t>
            </a:r>
            <a:r>
              <a:rPr lang="en-US" altLang="zh-CN" sz="2400"/>
              <a:t>, Aaron Courville</a:t>
            </a:r>
            <a:r>
              <a:rPr lang="en-US" altLang="zh-CN" sz="2400" baseline="30000"/>
              <a:t>2</a:t>
            </a:r>
            <a:r>
              <a:rPr lang="en-US" altLang="zh-CN" sz="2400"/>
              <a:t>, Zhanxing Zhu</a:t>
            </a:r>
            <a:r>
              <a:rPr lang="en-US" altLang="zh-CN" sz="2400" baseline="30000"/>
              <a:t>3</a:t>
            </a:r>
            <a:endParaRPr lang="en-US" altLang="zh-CN" sz="2400" baseline="30000"/>
          </a:p>
        </p:txBody>
      </p:sp>
      <p:sp>
        <p:nvSpPr>
          <p:cNvPr id="3" name="文本框 2"/>
          <p:cNvSpPr txBox="1"/>
          <p:nvPr/>
        </p:nvSpPr>
        <p:spPr>
          <a:xfrm>
            <a:off x="1659255" y="4904105"/>
            <a:ext cx="8757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aseline="30000">
                <a:sym typeface="+mn-ea"/>
              </a:rPr>
              <a:t>1</a:t>
            </a:r>
            <a:r>
              <a:rPr lang="en-US" altLang="zh-CN"/>
              <a:t>The University of Edinburgh,    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/>
              <a:t>MILA,    </a:t>
            </a:r>
            <a:r>
              <a:rPr lang="en-US" altLang="zh-CN" baseline="30000">
                <a:sym typeface="+mn-ea"/>
              </a:rPr>
              <a:t>3</a:t>
            </a:r>
            <a:r>
              <a:rPr lang="en-US" altLang="zh-CN"/>
              <a:t>Beijing Institute of Big Data Research</a:t>
            </a:r>
            <a:endParaRPr lang="en-US" altLang="zh-CN" baseline="30000"/>
          </a:p>
        </p:txBody>
      </p:sp>
    </p:spTree>
  </p:cSld>
  <p:clrMapOvr>
    <a:masterClrMapping/>
  </p:clrMapOvr>
  <p:transition advTm="2512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1310" y="352425"/>
            <a:ext cx="8012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rgbClr val="7030A0"/>
                </a:solidFill>
                <a:sym typeface="+mn-ea"/>
              </a:rPr>
              <a:t>Results</a:t>
            </a:r>
            <a:endParaRPr lang="en-US" altLang="zh-CN" sz="2800">
              <a:solidFill>
                <a:srgbClr val="7030A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5925" y="1169670"/>
            <a:ext cx="6337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/>
              <a:t>applying to existing LFI algorithms: SMC-ABC</a:t>
            </a:r>
            <a:r>
              <a:rPr lang="en-US" altLang="zh-CN" baseline="30000"/>
              <a:t>[2] </a:t>
            </a:r>
            <a:r>
              <a:rPr lang="en-US" altLang="zh-CN">
                <a:sym typeface="+mn-ea"/>
              </a:rPr>
              <a:t>,SNL</a:t>
            </a:r>
            <a:r>
              <a:rPr lang="en-US" altLang="zh-CN" baseline="30000">
                <a:sym typeface="+mn-ea"/>
              </a:rPr>
              <a:t>[4]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8455" y="1850390"/>
            <a:ext cx="3626485" cy="30270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0" y="1840230"/>
            <a:ext cx="3635375" cy="30372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5" y="1854200"/>
            <a:ext cx="3463290" cy="29425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37665" y="4966970"/>
            <a:ext cx="147256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Ising model</a:t>
            </a:r>
            <a:endParaRPr lang="en-US" altLang="zh-CN" sz="2000" b="1" baseline="300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45735" y="4966970"/>
            <a:ext cx="192087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Gaussian copula</a:t>
            </a:r>
            <a:endParaRPr lang="en-US" altLang="zh-CN" sz="2000" b="1" baseline="300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19590" y="4966970"/>
            <a:ext cx="145796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OU Process</a:t>
            </a:r>
            <a:endParaRPr lang="en-US" altLang="zh-CN" sz="2000" b="1" baseline="3000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1976120" y="2903855"/>
            <a:ext cx="126365" cy="294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468120" y="2605405"/>
            <a:ext cx="1811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/>
              <a:t>direct inference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751965" y="4011295"/>
            <a:ext cx="97790" cy="2178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54380" y="3740785"/>
            <a:ext cx="1811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/>
              <a:t>with s.s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2955925" y="5754370"/>
            <a:ext cx="66871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/>
              <a:t>x-axis: learning rounds                         y-axis: </a:t>
            </a:r>
            <a:r>
              <a:rPr lang="en-US" altLang="zh-CN">
                <a:sym typeface="+mn-ea"/>
              </a:rPr>
              <a:t>JSD(true P, learned P)</a:t>
            </a:r>
            <a:endParaRPr lang="en-US" altLang="zh-CN"/>
          </a:p>
        </p:txBody>
      </p:sp>
    </p:spTree>
  </p:cSld>
  <p:clrMapOvr>
    <a:masterClrMapping/>
  </p:clrMapOvr>
  <p:transition advTm="48606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1310" y="352425"/>
            <a:ext cx="8012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rgbClr val="7030A0"/>
                </a:solidFill>
              </a:rPr>
              <a:t>Contribution</a:t>
            </a:r>
            <a:endParaRPr lang="en-US" altLang="zh-CN" sz="280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3925" y="1630680"/>
            <a:ext cx="999934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1"/>
              <a:t>For likelihood-free inference</a:t>
            </a:r>
            <a:endParaRPr lang="en-US" altLang="zh-CN" sz="2000" b="1"/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 altLang="zh-CN" sz="2000" b="1"/>
              <a:t>		</a:t>
            </a:r>
            <a:r>
              <a:rPr lang="en-US" altLang="zh-CN" sz="2000"/>
              <a:t>new method for learning sufficient statistics based on infomax principle</a:t>
            </a:r>
            <a:endParaRPr lang="en-US" altLang="zh-CN" sz="2000"/>
          </a:p>
        </p:txBody>
      </p:sp>
      <p:sp>
        <p:nvSpPr>
          <p:cNvPr id="2" name="文本框 1"/>
          <p:cNvSpPr txBox="1"/>
          <p:nvPr/>
        </p:nvSpPr>
        <p:spPr>
          <a:xfrm>
            <a:off x="923925" y="4296410"/>
            <a:ext cx="1051687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1"/>
              <a:t>For representation learning</a:t>
            </a:r>
            <a:endParaRPr lang="en-US" altLang="zh-CN" sz="2000" b="1"/>
          </a:p>
          <a:p>
            <a:pPr lvl="3" indent="0" algn="l">
              <a:buFont typeface="Arial" panose="020B0604020202020204" pitchFamily="34" charset="0"/>
              <a:buNone/>
            </a:pPr>
            <a:r>
              <a:rPr lang="en-US" altLang="zh-CN" sz="2000" b="1"/>
              <a:t>	</a:t>
            </a:r>
            <a:r>
              <a:rPr lang="en-US" altLang="zh-CN" sz="2000"/>
              <a:t>establish a link between representation learning and Bayesian inference</a:t>
            </a:r>
            <a:endParaRPr lang="en-US" altLang="zh-CN" sz="2000"/>
          </a:p>
        </p:txBody>
      </p:sp>
    </p:spTree>
  </p:cSld>
  <p:clrMapOvr>
    <a:masterClrMapping/>
  </p:clrMapOvr>
  <p:transition advTm="24125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 useBgFill="1">
        <p:nvSpPr>
          <p:cNvPr id="2" name="文本框 1"/>
          <p:cNvSpPr txBox="1"/>
          <p:nvPr/>
        </p:nvSpPr>
        <p:spPr>
          <a:xfrm>
            <a:off x="953135" y="1273810"/>
            <a:ext cx="10591165" cy="4799965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/>
              <a:t>[1]. Monte Carlo methods of inference for implicit statistical models, JRSS B 1984</a:t>
            </a:r>
            <a:endParaRPr lang="en-US" altLang="zh-CN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[2]. Adaptive Approximate Bayesian Computation, Biometrika 09</a:t>
            </a:r>
            <a:endParaRPr lang="en-US" altLang="zh-CN">
              <a:sym typeface="+mn-ea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[3]. Fast epsilon-free Inference of Simulation Models with Bayesian Conditional Density Estimation, Neurips 16</a:t>
            </a:r>
            <a:endParaRPr lang="en-US" altLang="zh-CN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[4]. Sequential Neural Likelihood, AISTATS 19</a:t>
            </a:r>
            <a:endParaRPr lang="en-US" altLang="zh-CN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[5]. Partial distance correlation with methods for dissimilarities, Annals of Statistics 14</a:t>
            </a:r>
            <a:endParaRPr lang="en-US" altLang="zh-CN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[6]. Learning deep representations by mutual information estimation and maximization, ICLR 19</a:t>
            </a:r>
            <a:endParaRPr lang="en-US" altLang="zh-CN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[7]. Wasserstein dependency measure for representation learning, Neurips 19</a:t>
            </a:r>
            <a:endParaRPr lang="en-US" altLang="zh-CN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[8]. Constructing summary statistics for ABC, JRSS B 09</a:t>
            </a:r>
            <a:endParaRPr lang="en-US" altLang="zh-CN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[9]. Mining gold from implicit models to improve likelihood-free inference, PNAS 20</a:t>
            </a:r>
            <a:endParaRPr lang="en-US" altLang="zh-CN" baseline="30000"/>
          </a:p>
        </p:txBody>
      </p:sp>
      <p:sp>
        <p:nvSpPr>
          <p:cNvPr id="4" name="文本框 3"/>
          <p:cNvSpPr txBox="1"/>
          <p:nvPr/>
        </p:nvSpPr>
        <p:spPr>
          <a:xfrm>
            <a:off x="321310" y="352425"/>
            <a:ext cx="8012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rgbClr val="7030A0"/>
                </a:solidFill>
              </a:rPr>
              <a:t>Reference</a:t>
            </a:r>
            <a:endParaRPr lang="en-US" altLang="zh-CN" sz="280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advTm="24125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1310" y="352425"/>
            <a:ext cx="8012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rgbClr val="7030A0"/>
                </a:solidFill>
              </a:rPr>
              <a:t>Overview</a:t>
            </a:r>
            <a:endParaRPr lang="en-US" altLang="zh-CN" sz="2800">
              <a:solidFill>
                <a:srgbClr val="7030A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3810" y="1085215"/>
            <a:ext cx="9825990" cy="507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800" b="1"/>
              <a:t>Background</a:t>
            </a:r>
            <a:endParaRPr lang="en-US" altLang="zh-CN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b="1"/>
              <a:t>Method</a:t>
            </a:r>
            <a:endParaRPr lang="en-US" altLang="zh-CN" sz="28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b="1"/>
              <a:t>Related works</a:t>
            </a:r>
            <a:endParaRPr lang="en-US" altLang="zh-CN" sz="28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b="1"/>
              <a:t>Results</a:t>
            </a:r>
            <a:endParaRPr lang="en-US" altLang="zh-CN" sz="2800" b="1"/>
          </a:p>
        </p:txBody>
      </p:sp>
    </p:spTree>
  </p:cSld>
  <p:clrMapOvr>
    <a:masterClrMapping/>
  </p:clrMapOvr>
  <p:transition advTm="3695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1310" y="352425"/>
            <a:ext cx="8012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rgbClr val="7030A0"/>
                </a:solidFill>
              </a:rPr>
              <a:t>Background</a:t>
            </a:r>
            <a:endParaRPr lang="en-US" altLang="zh-CN" sz="280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1715" y="1154430"/>
            <a:ext cx="324612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 b="1"/>
              <a:t>Implicit statistical models</a:t>
            </a:r>
            <a:endParaRPr lang="en-US" altLang="zh-CN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1365250" y="5088255"/>
            <a:ext cx="940625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2000"/>
              <a:t>SIR model (</a:t>
            </a:r>
            <a:r>
              <a:rPr lang="en-US" altLang="zh-CN" sz="2000" b="1"/>
              <a:t>epidemiology</a:t>
            </a:r>
            <a:r>
              <a:rPr lang="en-US" altLang="zh-CN" sz="2000"/>
              <a:t>),     Ricker's model (</a:t>
            </a:r>
            <a:r>
              <a:rPr lang="en-US" altLang="zh-CN" sz="2000" b="1"/>
              <a:t>ecology</a:t>
            </a:r>
            <a:r>
              <a:rPr lang="en-US" altLang="zh-CN" sz="2000"/>
              <a:t>),     g-and-k model (</a:t>
            </a:r>
            <a:r>
              <a:rPr lang="en-US" altLang="zh-CN" sz="2000" b="1"/>
              <a:t>finance</a:t>
            </a:r>
            <a:r>
              <a:rPr lang="en-US" altLang="zh-CN" sz="2000"/>
              <a:t>)</a:t>
            </a:r>
            <a:endParaRPr lang="en-US" altLang="zh-CN" sz="2000"/>
          </a:p>
        </p:txBody>
      </p:sp>
      <p:sp>
        <p:nvSpPr>
          <p:cNvPr id="10" name="文本框 9"/>
          <p:cNvSpPr txBox="1"/>
          <p:nvPr/>
        </p:nvSpPr>
        <p:spPr>
          <a:xfrm>
            <a:off x="2042795" y="1911985"/>
            <a:ext cx="818324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2000"/>
              <a:t>defined by the </a:t>
            </a:r>
            <a:r>
              <a:rPr lang="en-US" altLang="zh-CN" sz="2000" i="1"/>
              <a:t>data generating process</a:t>
            </a:r>
            <a:r>
              <a:rPr lang="en-US" altLang="zh-CN" sz="2000"/>
              <a:t> rather than the </a:t>
            </a:r>
            <a:r>
              <a:rPr lang="en-US" altLang="zh-CN" sz="2000" i="1"/>
              <a:t>likelihood function</a:t>
            </a:r>
            <a:r>
              <a:rPr lang="en-US" altLang="zh-CN" sz="2000" baseline="30000"/>
              <a:t>[1]</a:t>
            </a:r>
            <a:endParaRPr lang="en-US" altLang="zh-CN" sz="2000" baseline="30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4005" y="3035300"/>
            <a:ext cx="4180205" cy="8324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21715" y="4490085"/>
            <a:ext cx="324612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 b="1"/>
              <a:t>Examples</a:t>
            </a:r>
            <a:endParaRPr lang="en-US" altLang="zh-CN" sz="2000" b="1"/>
          </a:p>
        </p:txBody>
      </p:sp>
    </p:spTree>
  </p:cSld>
  <p:clrMapOvr>
    <a:masterClrMapping/>
  </p:clrMapOvr>
  <p:transition advTm="2412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1310" y="352425"/>
            <a:ext cx="8012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rgbClr val="7030A0"/>
                </a:solidFill>
              </a:rPr>
              <a:t>Background</a:t>
            </a:r>
            <a:endParaRPr lang="en-US" altLang="zh-CN" sz="280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1715" y="1154430"/>
            <a:ext cx="309118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 b="1"/>
              <a:t>Likelihood-free inference</a:t>
            </a:r>
            <a:endParaRPr lang="en-US" altLang="zh-CN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2968625" y="5744210"/>
            <a:ext cx="652589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 b="1">
                <a:solidFill>
                  <a:srgbClr val="FF0000"/>
                </a:solidFill>
              </a:rPr>
              <a:t>problem</a:t>
            </a:r>
            <a:r>
              <a:rPr lang="en-US" altLang="zh-CN" sz="2000">
                <a:solidFill>
                  <a:srgbClr val="FF0000"/>
                </a:solidFill>
              </a:rPr>
              <a:t>: high-dimensional density estimation is difficult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0915" y="1910080"/>
            <a:ext cx="2630170" cy="67945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4592320" y="2370455"/>
            <a:ext cx="1054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posterior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50255" y="2370455"/>
            <a:ext cx="654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5646EA"/>
                </a:solidFill>
              </a:rPr>
              <a:t>prior</a:t>
            </a:r>
            <a:endParaRPr lang="en-US" altLang="zh-CN">
              <a:solidFill>
                <a:srgbClr val="5646EA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89775" y="236537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860000"/>
                </a:solidFill>
              </a:rPr>
              <a:t>likelihood</a:t>
            </a:r>
            <a:endParaRPr lang="en-US" altLang="zh-CN">
              <a:solidFill>
                <a:srgbClr val="86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715" y="3985260"/>
            <a:ext cx="5224780" cy="3683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664335" y="3924935"/>
            <a:ext cx="117348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/>
              <a:t>1.sample </a:t>
            </a:r>
            <a:endParaRPr lang="en-US" altLang="zh-CN" sz="2000"/>
          </a:p>
        </p:txBody>
      </p:sp>
      <p:sp>
        <p:nvSpPr>
          <p:cNvPr id="14" name="文本框 13"/>
          <p:cNvSpPr txBox="1"/>
          <p:nvPr/>
        </p:nvSpPr>
        <p:spPr>
          <a:xfrm>
            <a:off x="1664335" y="4368165"/>
            <a:ext cx="110045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/>
              <a:t>2.learn</a:t>
            </a:r>
            <a:endParaRPr lang="en-US" altLang="zh-CN" sz="2000"/>
          </a:p>
        </p:txBody>
      </p:sp>
      <p:sp>
        <p:nvSpPr>
          <p:cNvPr id="15" name="文本框 14"/>
          <p:cNvSpPr txBox="1"/>
          <p:nvPr/>
        </p:nvSpPr>
        <p:spPr>
          <a:xfrm>
            <a:off x="3546475" y="4359910"/>
            <a:ext cx="628459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/>
              <a:t>on </a:t>
            </a:r>
            <a:r>
              <a:rPr lang="en-US" altLang="zh-CN" sz="2000" i="1"/>
              <a:t>D </a:t>
            </a:r>
            <a:r>
              <a:rPr lang="en-US" altLang="zh-CN" sz="2000"/>
              <a:t>with e.g. ABC</a:t>
            </a:r>
            <a:r>
              <a:rPr lang="en-US" altLang="zh-CN" sz="2000" baseline="30000"/>
              <a:t>[2]</a:t>
            </a:r>
            <a:r>
              <a:rPr lang="en-US" altLang="zh-CN" sz="2000"/>
              <a:t>, NDE</a:t>
            </a:r>
            <a:r>
              <a:rPr lang="en-US" altLang="zh-CN" sz="2000" baseline="30000"/>
              <a:t>[3,4]</a:t>
            </a:r>
            <a:endParaRPr lang="en-US" altLang="zh-CN" sz="2000" baseline="300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520" y="4410075"/>
            <a:ext cx="758190" cy="32575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0070" y="3924935"/>
            <a:ext cx="905510" cy="48323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8020" y="3977640"/>
            <a:ext cx="898525" cy="6858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3700" y="4447540"/>
            <a:ext cx="238125" cy="238125"/>
          </a:xfrm>
          <a:prstGeom prst="rect">
            <a:avLst/>
          </a:prstGeom>
        </p:spPr>
      </p:pic>
      <p:sp>
        <p:nvSpPr>
          <p:cNvPr id="38" name="等腰三角形 37"/>
          <p:cNvSpPr/>
          <p:nvPr/>
        </p:nvSpPr>
        <p:spPr>
          <a:xfrm rot="5400000">
            <a:off x="10530840" y="4232910"/>
            <a:ext cx="140335" cy="154305"/>
          </a:xfrm>
          <a:prstGeom prst="triangl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0840" y="3981450"/>
            <a:ext cx="246380" cy="2578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305" y="4388485"/>
            <a:ext cx="694055" cy="298450"/>
          </a:xfrm>
          <a:prstGeom prst="rect">
            <a:avLst/>
          </a:prstGeom>
        </p:spPr>
      </p:pic>
    </p:spTree>
  </p:cSld>
  <p:clrMapOvr>
    <a:masterClrMapping/>
  </p:clrMapOvr>
  <p:transition advTm="24125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1310" y="352425"/>
            <a:ext cx="8012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rgbClr val="7030A0"/>
                </a:solidFill>
              </a:rPr>
              <a:t>Method</a:t>
            </a:r>
            <a:endParaRPr lang="en-US" altLang="zh-CN" sz="280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1715" y="1154430"/>
            <a:ext cx="239141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 b="1"/>
              <a:t>Overview</a:t>
            </a:r>
            <a:endParaRPr lang="en-US" altLang="zh-CN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1581785" y="4827905"/>
            <a:ext cx="886650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learning </a:t>
            </a:r>
            <a:r>
              <a:rPr lang="en-US" altLang="zh-CN" sz="2000" i="1">
                <a:sym typeface="+mn-ea"/>
              </a:rPr>
              <a:t>s</a:t>
            </a:r>
            <a:r>
              <a:rPr lang="en-US" altLang="zh-CN" sz="2000">
                <a:sym typeface="+mn-ea"/>
              </a:rPr>
              <a:t>(·) may not require the estimation of density or density ratio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55620" y="1671320"/>
            <a:ext cx="611060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/>
              <a:t>1) first find a </a:t>
            </a:r>
            <a:r>
              <a:rPr lang="en-US" altLang="zh-CN" sz="2000" i="1"/>
              <a:t>low-dim, near-sufficient</a:t>
            </a:r>
            <a:r>
              <a:rPr lang="en-US" altLang="zh-CN" sz="2000"/>
              <a:t> statistics </a:t>
            </a:r>
            <a:r>
              <a:rPr lang="en-US" altLang="zh-CN" sz="2000" i="1"/>
              <a:t>s</a:t>
            </a:r>
            <a:r>
              <a:rPr lang="en-US" altLang="zh-CN" sz="2000"/>
              <a:t>(·)</a:t>
            </a:r>
            <a:endParaRPr lang="en-US" altLang="zh-CN" sz="2000"/>
          </a:p>
        </p:txBody>
      </p:sp>
      <p:sp>
        <p:nvSpPr>
          <p:cNvPr id="17" name="文本框 16"/>
          <p:cNvSpPr txBox="1"/>
          <p:nvPr/>
        </p:nvSpPr>
        <p:spPr>
          <a:xfrm>
            <a:off x="3055620" y="2905760"/>
            <a:ext cx="571563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/>
              <a:t>2) infer the posterior with </a:t>
            </a:r>
            <a:r>
              <a:rPr lang="en-US" altLang="zh-CN" sz="2000" b="1"/>
              <a:t>s</a:t>
            </a:r>
            <a:endParaRPr lang="en-US" altLang="zh-CN" sz="2000" b="1"/>
          </a:p>
        </p:txBody>
      </p:sp>
      <p:sp>
        <p:nvSpPr>
          <p:cNvPr id="20" name="矩形 19"/>
          <p:cNvSpPr/>
          <p:nvPr/>
        </p:nvSpPr>
        <p:spPr>
          <a:xfrm>
            <a:off x="1400810" y="4642485"/>
            <a:ext cx="9084310" cy="7981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8125" y="2187575"/>
            <a:ext cx="1049020" cy="32512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480" y="3505200"/>
            <a:ext cx="2141855" cy="367665"/>
          </a:xfrm>
          <a:prstGeom prst="rect">
            <a:avLst/>
          </a:prstGeom>
        </p:spPr>
      </p:pic>
      <p:pic>
        <p:nvPicPr>
          <p:cNvPr id="67" name="图片 66" descr="nn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7025" y="2645410"/>
            <a:ext cx="919480" cy="919480"/>
          </a:xfrm>
          <a:prstGeom prst="rect">
            <a:avLst/>
          </a:prstGeom>
        </p:spPr>
      </p:pic>
      <p:sp>
        <p:nvSpPr>
          <p:cNvPr id="75" name="等腰三角形 74"/>
          <p:cNvSpPr/>
          <p:nvPr/>
        </p:nvSpPr>
        <p:spPr>
          <a:xfrm rot="5400000">
            <a:off x="11477625" y="3050540"/>
            <a:ext cx="152400" cy="152400"/>
          </a:xfrm>
          <a:prstGeom prst="triangle">
            <a:avLst/>
          </a:prstGeom>
          <a:solidFill>
            <a:srgbClr val="0C1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70" name="图片 69" descr="da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665" y="2846070"/>
            <a:ext cx="866775" cy="3429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7580" y="3188970"/>
            <a:ext cx="216535" cy="19240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76380" y="3050540"/>
            <a:ext cx="167005" cy="17272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2305" y="3521075"/>
            <a:ext cx="180340" cy="170815"/>
          </a:xfrm>
          <a:prstGeom prst="rect">
            <a:avLst/>
          </a:prstGeom>
        </p:spPr>
      </p:pic>
    </p:spTree>
  </p:cSld>
  <p:clrMapOvr>
    <a:masterClrMapping/>
  </p:clrMapOvr>
  <p:transition advTm="24125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1310" y="352425"/>
            <a:ext cx="8012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rgbClr val="7030A0"/>
                </a:solidFill>
              </a:rPr>
              <a:t>Method</a:t>
            </a:r>
            <a:endParaRPr lang="en-US" altLang="zh-CN" sz="280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1715" y="1154430"/>
            <a:ext cx="239141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 b="1"/>
              <a:t>Main idea</a:t>
            </a:r>
            <a:endParaRPr lang="en-US" altLang="zh-CN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2241550" y="1766570"/>
            <a:ext cx="810387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2000"/>
              <a:t>learning sufficient statistics     &lt;====&gt;      infomax representation learning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8665" y="2369185"/>
            <a:ext cx="3110865" cy="520700"/>
          </a:xfrm>
          <a:prstGeom prst="rect">
            <a:avLst/>
          </a:prstGeom>
        </p:spPr>
      </p:pic>
      <p:sp>
        <p:nvSpPr>
          <p:cNvPr id="16" name="等腰三角形 15"/>
          <p:cNvSpPr/>
          <p:nvPr/>
        </p:nvSpPr>
        <p:spPr>
          <a:xfrm rot="10800000">
            <a:off x="5923915" y="3126740"/>
            <a:ext cx="205105" cy="118110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42845" y="5802630"/>
            <a:ext cx="772096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we can maximize any non-KL proxy</a:t>
            </a:r>
            <a:r>
              <a:rPr lang="en-US" altLang="zh-CN" sz="2000" baseline="30000">
                <a:solidFill>
                  <a:schemeClr val="tx1"/>
                </a:solidFill>
              </a:rPr>
              <a:t>[5,6,7] </a:t>
            </a:r>
            <a:r>
              <a:rPr lang="en-US" altLang="zh-CN" sz="2000">
                <a:solidFill>
                  <a:schemeClr val="tx1"/>
                </a:solidFill>
              </a:rPr>
              <a:t>of MI that has better properties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30" y="3593465"/>
            <a:ext cx="3784600" cy="403225"/>
          </a:xfrm>
          <a:prstGeom prst="rect">
            <a:avLst/>
          </a:prstGeom>
        </p:spPr>
      </p:pic>
      <p:sp>
        <p:nvSpPr>
          <p:cNvPr id="3" name="等腰三角形 2"/>
          <p:cNvSpPr/>
          <p:nvPr/>
        </p:nvSpPr>
        <p:spPr>
          <a:xfrm rot="12000000">
            <a:off x="3832225" y="4210685"/>
            <a:ext cx="205105" cy="118110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5965825" y="4232275"/>
            <a:ext cx="205105" cy="118110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9480000">
            <a:off x="8157210" y="4211320"/>
            <a:ext cx="205105" cy="118110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090" y="4601845"/>
            <a:ext cx="2341880" cy="5302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605" y="4547870"/>
            <a:ext cx="2317750" cy="5486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934585" y="4622800"/>
            <a:ext cx="233172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other MI estimators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24125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1310" y="352425"/>
            <a:ext cx="4817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rgbClr val="7030A0"/>
                </a:solidFill>
              </a:rPr>
              <a:t>Method</a:t>
            </a:r>
            <a:endParaRPr lang="en-US" altLang="zh-CN" sz="2800">
              <a:solidFill>
                <a:srgbClr val="7030A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405" y="4035425"/>
            <a:ext cx="576199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 b="1"/>
              <a:t>Jenson-Shannon divergence (JSD)</a:t>
            </a:r>
            <a:r>
              <a:rPr lang="en-US" altLang="zh-CN" sz="2000" b="1" baseline="30000"/>
              <a:t>[6]</a:t>
            </a:r>
            <a:r>
              <a:rPr lang="en-US" altLang="zh-CN" sz="2000" b="1"/>
              <a:t> proxy:</a:t>
            </a:r>
            <a:endParaRPr lang="en-US" altLang="zh-CN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982345" y="1198245"/>
            <a:ext cx="447357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 b="1"/>
              <a:t>Distance correlation (DC)</a:t>
            </a:r>
            <a:r>
              <a:rPr lang="en-US" altLang="zh-CN" sz="2000" b="1" baseline="30000"/>
              <a:t>[5]</a:t>
            </a:r>
            <a:r>
              <a:rPr lang="en-US" altLang="zh-CN" sz="2000" b="1"/>
              <a:t> proxy:</a:t>
            </a:r>
            <a:endParaRPr lang="en-US" altLang="zh-CN" sz="2000" b="1"/>
          </a:p>
        </p:txBody>
      </p:sp>
      <p:pic>
        <p:nvPicPr>
          <p:cNvPr id="31" name="图片 30" descr="nn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9410" y="5438140"/>
            <a:ext cx="876935" cy="87693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035" y="5408930"/>
            <a:ext cx="304165" cy="26479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640" y="6062345"/>
            <a:ext cx="238125" cy="23812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0690860" y="6242050"/>
            <a:ext cx="3397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2000" i="1"/>
              <a:t>T</a:t>
            </a:r>
            <a:endParaRPr lang="en-US" altLang="zh-CN" sz="2000" i="1"/>
          </a:p>
        </p:txBody>
      </p:sp>
      <p:pic>
        <p:nvPicPr>
          <p:cNvPr id="36" name="图片 35" descr="nn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9410" y="4211955"/>
            <a:ext cx="876935" cy="87693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970" y="4521200"/>
            <a:ext cx="246380" cy="25781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315" y="4513580"/>
            <a:ext cx="304165" cy="2647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23880" y="5015865"/>
            <a:ext cx="3397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2000" i="1"/>
              <a:t>S</a:t>
            </a:r>
            <a:endParaRPr lang="en-US" altLang="zh-CN" sz="2000" i="1"/>
          </a:p>
        </p:txBody>
      </p:sp>
      <p:pic>
        <p:nvPicPr>
          <p:cNvPr id="40" name="图片 39" descr="nn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0200" y="1417955"/>
            <a:ext cx="876935" cy="87693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4760" y="1727200"/>
            <a:ext cx="246380" cy="25781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105" y="1719580"/>
            <a:ext cx="304165" cy="264795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10694670" y="2221865"/>
            <a:ext cx="3397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2000" i="1"/>
              <a:t>S</a:t>
            </a:r>
            <a:endParaRPr lang="en-US" altLang="zh-CN" sz="2000" i="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6070" y="1958340"/>
            <a:ext cx="6499225" cy="7296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620" y="4823460"/>
            <a:ext cx="7681595" cy="4826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909695" y="2855595"/>
            <a:ext cx="470916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zh-CN" i="1"/>
              <a:t>h</a:t>
            </a:r>
            <a:r>
              <a:rPr lang="en-US" altLang="zh-CN"/>
              <a:t> is some 'centered' distance function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909695" y="5306060"/>
            <a:ext cx="470916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zh-CN"/>
              <a:t>sp = softplus function</a:t>
            </a:r>
            <a:endParaRPr lang="en-US" altLang="zh-CN"/>
          </a:p>
        </p:txBody>
      </p:sp>
    </p:spTree>
  </p:cSld>
  <p:clrMapOvr>
    <a:masterClrMapping/>
  </p:clrMapOvr>
  <p:transition advTm="24125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1310" y="352425"/>
            <a:ext cx="8012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rgbClr val="7030A0"/>
                </a:solidFill>
              </a:rPr>
              <a:t>Method</a:t>
            </a:r>
            <a:endParaRPr lang="en-US" altLang="zh-CN" sz="280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1715" y="1154430"/>
            <a:ext cx="438150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 b="1"/>
              <a:t>Dynamic sufficient statistics learning</a:t>
            </a:r>
            <a:endParaRPr lang="en-US" altLang="zh-CN" sz="2000" b="1"/>
          </a:p>
        </p:txBody>
      </p:sp>
      <p:sp>
        <p:nvSpPr>
          <p:cNvPr id="19" name="文本框 18"/>
          <p:cNvSpPr txBox="1"/>
          <p:nvPr/>
        </p:nvSpPr>
        <p:spPr>
          <a:xfrm>
            <a:off x="2905760" y="1781175"/>
            <a:ext cx="622173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2000"/>
              <a:t>learn the statistics and posterior </a:t>
            </a:r>
            <a:r>
              <a:rPr lang="en-US" altLang="zh-CN" sz="2000" b="1" i="1"/>
              <a:t>iteratively</a:t>
            </a:r>
            <a:endParaRPr lang="en-US" altLang="zh-CN" sz="2000" b="1" i="1"/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9930" y="3728720"/>
            <a:ext cx="874395" cy="467360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2617470" y="3055620"/>
            <a:ext cx="3315335" cy="2076450"/>
          </a:xfrm>
          <a:prstGeom prst="rect">
            <a:avLst/>
          </a:prstGeom>
          <a:noFill/>
          <a:ln w="22225" cmpd="sng">
            <a:solidFill>
              <a:srgbClr val="FF0000"/>
            </a:solidFill>
            <a:prstDash val="sysDot"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4" name="等腰三角形 113"/>
          <p:cNvSpPr/>
          <p:nvPr/>
        </p:nvSpPr>
        <p:spPr>
          <a:xfrm rot="5400000">
            <a:off x="8163560" y="3969385"/>
            <a:ext cx="152400" cy="152400"/>
          </a:xfrm>
          <a:prstGeom prst="triangle">
            <a:avLst/>
          </a:prstGeom>
          <a:solidFill>
            <a:srgbClr val="0C1001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82" name="直接箭头连接符 81"/>
          <p:cNvCxnSpPr/>
          <p:nvPr/>
        </p:nvCxnSpPr>
        <p:spPr>
          <a:xfrm>
            <a:off x="5678170" y="3478530"/>
            <a:ext cx="1426845" cy="260985"/>
          </a:xfrm>
          <a:prstGeom prst="straightConnector1">
            <a:avLst/>
          </a:prstGeom>
          <a:ln>
            <a:solidFill>
              <a:sysClr val="windowText" lastClr="000000"/>
            </a:solidFill>
            <a:prstDash val="solid"/>
            <a:tailEnd type="triangle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3580130" y="4155440"/>
            <a:ext cx="393700" cy="409575"/>
          </a:xfrm>
          <a:prstGeom prst="straightConnector1">
            <a:avLst/>
          </a:prstGeom>
          <a:ln>
            <a:solidFill>
              <a:sysClr val="windowText" lastClr="000000"/>
            </a:solidFill>
            <a:prstDash val="solid"/>
            <a:tailEnd type="triangle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cxnSp>
        <p:nvCxnSpPr>
          <p:cNvPr id="86" name="直接连接符 85"/>
          <p:cNvCxnSpPr>
            <a:endCxn id="26" idx="1"/>
          </p:cNvCxnSpPr>
          <p:nvPr/>
        </p:nvCxnSpPr>
        <p:spPr>
          <a:xfrm>
            <a:off x="3742690" y="3345180"/>
            <a:ext cx="1716405" cy="122555"/>
          </a:xfrm>
          <a:prstGeom prst="line">
            <a:avLst/>
          </a:prstGeom>
          <a:ln>
            <a:solidFill>
              <a:sysClr val="windowText" lastClr="000000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210" y="4182745"/>
            <a:ext cx="657860" cy="261620"/>
          </a:xfrm>
          <a:prstGeom prst="rect">
            <a:avLst/>
          </a:prstGeom>
        </p:spPr>
      </p:pic>
      <p:sp>
        <p:nvSpPr>
          <p:cNvPr id="95" name="文本框 94"/>
          <p:cNvSpPr txBox="1"/>
          <p:nvPr/>
        </p:nvSpPr>
        <p:spPr>
          <a:xfrm>
            <a:off x="7068820" y="4503420"/>
            <a:ext cx="1502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posterior solver</a:t>
            </a:r>
            <a:endParaRPr lang="en-US" altLang="zh-CN" sz="14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90" y="3128645"/>
            <a:ext cx="709295" cy="41338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370" y="3523615"/>
            <a:ext cx="781685" cy="3086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885" y="4715510"/>
            <a:ext cx="967105" cy="304165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>
            <a:off x="3103245" y="3879850"/>
            <a:ext cx="6985" cy="494665"/>
          </a:xfrm>
          <a:prstGeom prst="straightConnector1">
            <a:avLst/>
          </a:prstGeom>
          <a:ln>
            <a:solidFill>
              <a:sysClr val="windowText" lastClr="000000"/>
            </a:solidFill>
            <a:prstDash val="solid"/>
            <a:tailEnd type="triangle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pic>
        <p:nvPicPr>
          <p:cNvPr id="22" name="图片 21" descr="dat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3350" y="4396740"/>
            <a:ext cx="866775" cy="3429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0615" y="3987165"/>
            <a:ext cx="245110" cy="213360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>
            <a:off x="5311140" y="4112895"/>
            <a:ext cx="1779905" cy="154305"/>
          </a:xfrm>
          <a:prstGeom prst="straightConnector1">
            <a:avLst/>
          </a:prstGeom>
          <a:ln>
            <a:solidFill>
              <a:sysClr val="windowText" lastClr="000000"/>
            </a:solidFill>
            <a:prstDash val="solid"/>
            <a:tailEnd type="triangle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25" name="文本框 24"/>
          <p:cNvSpPr txBox="1"/>
          <p:nvPr/>
        </p:nvSpPr>
        <p:spPr>
          <a:xfrm>
            <a:off x="3789680" y="4503420"/>
            <a:ext cx="13887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statistic network</a:t>
            </a:r>
            <a:endParaRPr lang="en-US" altLang="zh-CN" sz="1400"/>
          </a:p>
        </p:txBody>
      </p:sp>
      <p:cxnSp>
        <p:nvCxnSpPr>
          <p:cNvPr id="42" name="直接连接符 41"/>
          <p:cNvCxnSpPr>
            <a:endCxn id="23" idx="3"/>
          </p:cNvCxnSpPr>
          <p:nvPr/>
        </p:nvCxnSpPr>
        <p:spPr>
          <a:xfrm flipH="1">
            <a:off x="5165725" y="3619500"/>
            <a:ext cx="334645" cy="488315"/>
          </a:xfrm>
          <a:prstGeom prst="line">
            <a:avLst/>
          </a:prstGeom>
          <a:ln>
            <a:solidFill>
              <a:sysClr val="windowText" lastClr="000000"/>
            </a:solidFill>
            <a:headEnd type="triangle"/>
            <a:tailEnd type="triangle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945120" y="3232785"/>
            <a:ext cx="841375" cy="431800"/>
          </a:xfrm>
          <a:prstGeom prst="line">
            <a:avLst/>
          </a:prstGeom>
          <a:ln>
            <a:solidFill>
              <a:sysClr val="windowText" lastClr="000000"/>
            </a:solidFill>
            <a:prstDash val="sysDot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cxnSp>
        <p:nvCxnSpPr>
          <p:cNvPr id="62" name="直接箭头连接符 61"/>
          <p:cNvCxnSpPr/>
          <p:nvPr/>
        </p:nvCxnSpPr>
        <p:spPr>
          <a:xfrm flipH="1" flipV="1">
            <a:off x="3704590" y="3211830"/>
            <a:ext cx="3610610" cy="4445"/>
          </a:xfrm>
          <a:prstGeom prst="straightConnector1">
            <a:avLst/>
          </a:prstGeom>
          <a:ln>
            <a:solidFill>
              <a:sysClr val="windowText" lastClr="000000"/>
            </a:solidFill>
            <a:prstDash val="sysDot"/>
            <a:tailEnd type="triangle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63" name="文本框 62"/>
          <p:cNvSpPr txBox="1"/>
          <p:nvPr/>
        </p:nvSpPr>
        <p:spPr>
          <a:xfrm>
            <a:off x="7268210" y="3072765"/>
            <a:ext cx="744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update</a:t>
            </a:r>
            <a:endParaRPr lang="en-US" altLang="zh-CN" sz="1400"/>
          </a:p>
        </p:txBody>
      </p:sp>
      <p:pic>
        <p:nvPicPr>
          <p:cNvPr id="67" name="图片 66" descr="nn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7650" y="3642360"/>
            <a:ext cx="835660" cy="83566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9095" y="3368040"/>
            <a:ext cx="193040" cy="19939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2975" y="3704590"/>
            <a:ext cx="864870" cy="2324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150610" y="3055620"/>
            <a:ext cx="3339465" cy="2076450"/>
          </a:xfrm>
          <a:prstGeom prst="rect">
            <a:avLst/>
          </a:prstGeom>
          <a:noFill/>
          <a:ln w="22225" cmpd="sng">
            <a:solidFill>
              <a:srgbClr val="7030A0"/>
            </a:solidFill>
            <a:prstDash val="sysDot"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文本框 2"/>
          <p:cNvSpPr txBox="1"/>
          <p:nvPr/>
        </p:nvSpPr>
        <p:spPr>
          <a:xfrm>
            <a:off x="5464175" y="5423535"/>
            <a:ext cx="106553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1800" i="1"/>
              <a:t>improve</a:t>
            </a:r>
            <a:endParaRPr lang="en-US" altLang="zh-CN" sz="2000" i="1"/>
          </a:p>
        </p:txBody>
      </p:sp>
      <p:sp>
        <p:nvSpPr>
          <p:cNvPr id="5" name="文本框 4"/>
          <p:cNvSpPr txBox="1"/>
          <p:nvPr/>
        </p:nvSpPr>
        <p:spPr>
          <a:xfrm>
            <a:off x="5389245" y="2308860"/>
            <a:ext cx="131000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zh-CN" i="1"/>
              <a:t>accelerate</a:t>
            </a:r>
            <a:endParaRPr lang="en-US" altLang="zh-CN" i="1"/>
          </a:p>
        </p:txBody>
      </p:sp>
      <p:sp>
        <p:nvSpPr>
          <p:cNvPr id="6" name="弧形 5"/>
          <p:cNvSpPr/>
          <p:nvPr/>
        </p:nvSpPr>
        <p:spPr>
          <a:xfrm rot="8100000">
            <a:off x="5143500" y="3802380"/>
            <a:ext cx="1710055" cy="1710055"/>
          </a:xfrm>
          <a:prstGeom prst="arc">
            <a:avLst/>
          </a:prstGeom>
          <a:ln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18780000">
            <a:off x="5175250" y="2690495"/>
            <a:ext cx="1710055" cy="1710055"/>
          </a:xfrm>
          <a:prstGeom prst="arc">
            <a:avLst/>
          </a:prstGeom>
          <a:ln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34310" y="6006465"/>
            <a:ext cx="652589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2000"/>
              <a:t>*posterior solver can be any sequential LFI algorithms e.g. SMC-ABC</a:t>
            </a:r>
            <a:r>
              <a:rPr lang="en-US" altLang="zh-CN" sz="2000" baseline="30000">
                <a:sym typeface="+mn-ea"/>
              </a:rPr>
              <a:t>[2]</a:t>
            </a:r>
            <a:r>
              <a:rPr lang="en-US" altLang="zh-CN" sz="2000">
                <a:sym typeface="+mn-ea"/>
              </a:rPr>
              <a:t>,  SNL</a:t>
            </a:r>
            <a:r>
              <a:rPr lang="en-US" altLang="zh-CN" sz="2000" baseline="30000">
                <a:sym typeface="+mn-ea"/>
              </a:rPr>
              <a:t>[4]</a:t>
            </a:r>
            <a:endParaRPr lang="en-US" altLang="zh-CN" sz="200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04710" y="3689985"/>
            <a:ext cx="898525" cy="685800"/>
          </a:xfrm>
          <a:prstGeom prst="rect">
            <a:avLst/>
          </a:prstGeom>
        </p:spPr>
      </p:pic>
    </p:spTree>
  </p:cSld>
  <p:clrMapOvr>
    <a:masterClrMapping/>
  </p:clrMapOvr>
  <p:transition advTm="24125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1310" y="352425"/>
            <a:ext cx="8012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rgbClr val="7030A0"/>
                </a:solidFill>
              </a:rPr>
              <a:t>Related works</a:t>
            </a:r>
            <a:endParaRPr lang="en-US" altLang="zh-CN" sz="280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1715" y="1154430"/>
            <a:ext cx="239141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 b="1"/>
              <a:t>Related works</a:t>
            </a:r>
            <a:endParaRPr lang="en-US" altLang="zh-CN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2054225" y="1816735"/>
            <a:ext cx="395478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/>
              <a:t>parameter-prediction-as-statistics</a:t>
            </a:r>
            <a:r>
              <a:rPr lang="en-US" altLang="zh-CN" sz="2000" baseline="30000"/>
              <a:t>[8]</a:t>
            </a:r>
            <a:endParaRPr lang="en-US" altLang="zh-CN" sz="2000" baseline="30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1980" y="2251710"/>
            <a:ext cx="4097655" cy="530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19195" y="2986405"/>
            <a:ext cx="540512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2000"/>
              <a:t>we prove it is (generally) </a:t>
            </a:r>
            <a:r>
              <a:rPr lang="en-US" altLang="zh-CN" sz="2000" i="1"/>
              <a:t>not sufficient</a:t>
            </a:r>
            <a:endParaRPr lang="en-US" altLang="zh-CN" sz="2000"/>
          </a:p>
        </p:txBody>
      </p:sp>
      <p:sp>
        <p:nvSpPr>
          <p:cNvPr id="15" name="文本框 14"/>
          <p:cNvSpPr txBox="1"/>
          <p:nvPr/>
        </p:nvSpPr>
        <p:spPr>
          <a:xfrm>
            <a:off x="2054225" y="4083685"/>
            <a:ext cx="339852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/>
              <a:t>score-as-satistics</a:t>
            </a:r>
            <a:r>
              <a:rPr lang="en-US" altLang="zh-CN" sz="2000" baseline="30000"/>
              <a:t>[9]</a:t>
            </a:r>
            <a:endParaRPr lang="en-US" altLang="zh-CN" sz="2000" baseline="300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865" y="4657725"/>
            <a:ext cx="2750185" cy="57658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722495" y="5436870"/>
            <a:ext cx="322199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/>
              <a:t>only </a:t>
            </a:r>
            <a:r>
              <a:rPr lang="en-US" altLang="zh-CN" sz="2000" i="1"/>
              <a:t>locally </a:t>
            </a:r>
            <a:r>
              <a:rPr lang="en-US" altLang="zh-CN" sz="2000"/>
              <a:t>sufficient around </a:t>
            </a:r>
            <a:endParaRPr lang="en-US" altLang="zh-CN" sz="20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580" y="5496560"/>
            <a:ext cx="357505" cy="279400"/>
          </a:xfrm>
          <a:prstGeom prst="rect">
            <a:avLst/>
          </a:prstGeom>
        </p:spPr>
      </p:pic>
    </p:spTree>
  </p:cSld>
  <p:clrMapOvr>
    <a:masterClrMapping/>
  </p:clrMapOvr>
  <p:transition advTm="24125"/>
</p:sld>
</file>

<file path=ppt/theme/theme1.xml><?xml version="1.0" encoding="utf-8"?>
<a:theme xmlns:a="http://schemas.openxmlformats.org/drawingml/2006/main" name="Office 主题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  <a:extLst>
      <a:ext uri="{D81B5157-A7B6-4480-A006-42BB1BC3E7BB}">
        <wpsdc:hlinkScheme xmlns:wpsdc="http://www.wps.cn/officeDocument/2017/drawingmlCustomData" underline="false"/>
      </a:ext>
    </a:extLst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2636</Words>
  <Application>WPS 演示</Application>
  <PresentationFormat>宽屏</PresentationFormat>
  <Paragraphs>160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rhythm</dc:creator>
  <cp:lastModifiedBy>rhythm</cp:lastModifiedBy>
  <cp:revision>310</cp:revision>
  <dcterms:created xsi:type="dcterms:W3CDTF">2018-12-06T21:13:00Z</dcterms:created>
  <dcterms:modified xsi:type="dcterms:W3CDTF">2021-03-24T14:53:12Z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C60DF20727E74649BA85F680D79AAA3D</vt:lpwstr>
  </property>
</Properties>
</file>