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59" r:id="rId4"/>
    <p:sldId id="260" r:id="rId5"/>
    <p:sldId id="272" r:id="rId6"/>
    <p:sldId id="273" r:id="rId7"/>
    <p:sldId id="274" r:id="rId8"/>
    <p:sldId id="276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0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599"/>
  </p:normalViewPr>
  <p:slideViewPr>
    <p:cSldViewPr snapToGrid="0" snapToObjects="1">
      <p:cViewPr>
        <p:scale>
          <a:sx n="95" d="100"/>
          <a:sy n="95" d="100"/>
        </p:scale>
        <p:origin x="680" y="120"/>
      </p:cViewPr>
      <p:guideLst/>
    </p:cSldViewPr>
  </p:slideViewPr>
  <p:outlineViewPr>
    <p:cViewPr>
      <p:scale>
        <a:sx n="33" d="100"/>
        <a:sy n="33" d="100"/>
      </p:scale>
      <p:origin x="0" y="-1128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A6DC4F-9587-B14B-BE7F-794287655F58}" type="datetimeFigureOut">
              <a:rPr kumimoji="1" lang="zh-CN" altLang="en-US" smtClean="0"/>
              <a:t>2019/3/11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77DBA1-4F5F-4C4D-B2B8-96455E0506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3827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7DBA1-4F5F-4C4D-B2B8-96455E0506E5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3031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58B77-6761-1444-8C29-D04877E564FB}" type="datetimeFigureOut">
              <a:rPr kumimoji="1" lang="zh-CN" altLang="en-US" smtClean="0"/>
              <a:t>2019/3/11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01EC2-8A6A-1747-9790-C72935A1621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2973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58B77-6761-1444-8C29-D04877E564FB}" type="datetimeFigureOut">
              <a:rPr kumimoji="1" lang="zh-CN" altLang="en-US" smtClean="0"/>
              <a:t>2019/3/11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01EC2-8A6A-1747-9790-C72935A1621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5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58B77-6761-1444-8C29-D04877E564FB}" type="datetimeFigureOut">
              <a:rPr kumimoji="1" lang="zh-CN" altLang="en-US" smtClean="0"/>
              <a:t>2019/3/11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01EC2-8A6A-1747-9790-C72935A1621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7627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58B77-6761-1444-8C29-D04877E564FB}" type="datetimeFigureOut">
              <a:rPr kumimoji="1" lang="zh-CN" altLang="en-US" smtClean="0"/>
              <a:t>2019/3/11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01EC2-8A6A-1747-9790-C72935A1621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8928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58B77-6761-1444-8C29-D04877E564FB}" type="datetimeFigureOut">
              <a:rPr kumimoji="1" lang="zh-CN" altLang="en-US" smtClean="0"/>
              <a:t>2019/3/11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01EC2-8A6A-1747-9790-C72935A1621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9479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58B77-6761-1444-8C29-D04877E564FB}" type="datetimeFigureOut">
              <a:rPr kumimoji="1" lang="zh-CN" altLang="en-US" smtClean="0"/>
              <a:t>2019/3/11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01EC2-8A6A-1747-9790-C72935A1621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9248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58B77-6761-1444-8C29-D04877E564FB}" type="datetimeFigureOut">
              <a:rPr kumimoji="1" lang="zh-CN" altLang="en-US" smtClean="0"/>
              <a:t>2019/3/11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01EC2-8A6A-1747-9790-C72935A1621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7631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58B77-6761-1444-8C29-D04877E564FB}" type="datetimeFigureOut">
              <a:rPr kumimoji="1" lang="zh-CN" altLang="en-US" smtClean="0"/>
              <a:t>2019/3/11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01EC2-8A6A-1747-9790-C72935A1621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8974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58B77-6761-1444-8C29-D04877E564FB}" type="datetimeFigureOut">
              <a:rPr kumimoji="1" lang="zh-CN" altLang="en-US" smtClean="0"/>
              <a:t>2019/3/11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01EC2-8A6A-1747-9790-C72935A1621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0285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58B77-6761-1444-8C29-D04877E564FB}" type="datetimeFigureOut">
              <a:rPr kumimoji="1" lang="zh-CN" altLang="en-US" smtClean="0"/>
              <a:t>2019/3/11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01EC2-8A6A-1747-9790-C72935A1621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6087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58B77-6761-1444-8C29-D04877E564FB}" type="datetimeFigureOut">
              <a:rPr kumimoji="1" lang="zh-CN" altLang="en-US" smtClean="0"/>
              <a:t>2019/3/11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01EC2-8A6A-1747-9790-C72935A1621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3382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58B77-6761-1444-8C29-D04877E564FB}" type="datetimeFigureOut">
              <a:rPr kumimoji="1" lang="zh-CN" altLang="en-US" smtClean="0"/>
              <a:t>2019/3/11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01EC2-8A6A-1747-9790-C72935A1621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462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tif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12.png"/><Relationship Id="rId7" Type="http://schemas.openxmlformats.org/officeDocument/2006/relationships/image" Target="../media/image13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3.png"/><Relationship Id="rId5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0.png"/><Relationship Id="rId3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Breaking the Curse of Horizon: Infinite-Horizon Off-Policy </a:t>
            </a:r>
            <a:r>
              <a:rPr lang="en-US" altLang="zh-CN" dirty="0" smtClean="0"/>
              <a:t>Estimation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tr-TR" altLang="zh-CN" dirty="0" smtClean="0"/>
          </a:p>
          <a:p>
            <a:endParaRPr kumimoji="1" lang="tr-TR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4020671" y="4673025"/>
            <a:ext cx="525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/>
              <a:t>S</a:t>
            </a:r>
            <a:r>
              <a:rPr kumimoji="1" lang="en-US" altLang="zh-CN" sz="3200" dirty="0" smtClean="0"/>
              <a:t>peaker</a:t>
            </a:r>
            <a:r>
              <a:rPr kumimoji="1" lang="en-US" altLang="zh-CN" sz="3200" dirty="0" smtClean="0"/>
              <a:t>:  </a:t>
            </a:r>
            <a:r>
              <a:rPr kumimoji="1" lang="en-US" altLang="zh-CN" sz="3200" dirty="0" err="1" smtClean="0"/>
              <a:t>Narsil</a:t>
            </a:r>
            <a:r>
              <a:rPr kumimoji="1" lang="en-US" altLang="zh-CN" sz="3200" dirty="0" smtClean="0"/>
              <a:t> </a:t>
            </a:r>
            <a:r>
              <a:rPr kumimoji="1" lang="en-US" altLang="zh-CN" sz="3200" dirty="0" smtClean="0"/>
              <a:t>Zhang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767017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An Intuitive Proof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6534" y="1825625"/>
            <a:ext cx="5938931" cy="3266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37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</a:t>
            </a:r>
            <a:r>
              <a:rPr kumimoji="1" lang="en-US" altLang="zh-CN" dirty="0" smtClean="0"/>
              <a:t>ow to estimate (**) when off-policy?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Still, importance sampling:</a:t>
            </a:r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this is (*) !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031" y="2515348"/>
            <a:ext cx="2311400" cy="7747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948" y="2629648"/>
            <a:ext cx="5511800" cy="6604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8198" y="3358823"/>
            <a:ext cx="4051300" cy="508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3664" y="4162195"/>
            <a:ext cx="3780367" cy="4826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13132" y="5091643"/>
            <a:ext cx="775671" cy="67322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88803" y="5052861"/>
            <a:ext cx="5028535" cy="75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1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which is estimated by...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6788" y="1690688"/>
            <a:ext cx="3048000" cy="14224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1324" y="2990851"/>
            <a:ext cx="8305800" cy="14478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8509" y="4563714"/>
            <a:ext cx="3608667" cy="68063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938866" y="5598661"/>
                <a:ext cx="5593976" cy="49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 smtClean="0"/>
                  <a:t>...now we only need to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kumimoji="1" lang="en-US" altLang="zh-CN" sz="24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𝜔</m:t>
                        </m:r>
                      </m:e>
                      <m:sub>
                        <m:r>
                          <a:rPr kumimoji="1" lang="en-US" altLang="zh-CN" sz="24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𝜋</m:t>
                        </m:r>
                        <m:r>
                          <a:rPr kumimoji="1" lang="en-US" altLang="zh-CN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/</m:t>
                        </m:r>
                        <m:sSub>
                          <m:sSubPr>
                            <m:ctrlPr>
                              <a:rPr kumimoji="1" lang="en-US" altLang="zh-CN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𝜋</m:t>
                            </m:r>
                          </m:e>
                          <m:sub>
                            <m:r>
                              <a:rPr kumimoji="1" lang="en-US" altLang="zh-CN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r>
                      <a:rPr kumimoji="1" lang="en-US" altLang="zh-CN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kumimoji="1" lang="en-US" altLang="zh-CN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𝑠</m:t>
                    </m:r>
                    <m:r>
                      <a:rPr kumimoji="1" lang="en-US" altLang="zh-CN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866" y="5598661"/>
                <a:ext cx="5593976" cy="495457"/>
              </a:xfrm>
              <a:prstGeom prst="rect">
                <a:avLst/>
              </a:prstGeom>
              <a:blipFill rotWithShape="0">
                <a:blip r:embed="rId5"/>
                <a:stretch>
                  <a:fillRect l="-1634" t="-7317" r="-545" b="-219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548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Luckily we have a theorem: </a:t>
            </a:r>
            <a:r>
              <a:rPr kumimoji="1" lang="en-US" altLang="zh-CN" sz="2400" dirty="0" smtClean="0"/>
              <a:t>(some details omitted)</a:t>
            </a:r>
            <a:endParaRPr kumimoji="1"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 smtClean="0"/>
                  <a:t>we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can show that for arbitrary </a:t>
                </a:r>
                <a14:m>
                  <m:oMath xmlns:m="http://schemas.openxmlformats.org/officeDocument/2006/math">
                    <m:r>
                      <a:rPr kumimoji="1" lang="en-US" altLang="zh-CN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𝜔</m:t>
                    </m:r>
                  </m:oMath>
                </a14:m>
                <a:r>
                  <a:rPr kumimoji="1" lang="en-US" altLang="zh-CN" dirty="0" smtClean="0"/>
                  <a:t>:</a:t>
                </a:r>
              </a:p>
              <a:p>
                <a:endParaRPr kumimoji="1" lang="en-US" altLang="zh-CN" dirty="0"/>
              </a:p>
              <a:p>
                <a:endParaRPr kumimoji="1" lang="en-US" altLang="zh-CN" dirty="0" smtClean="0"/>
              </a:p>
              <a:p>
                <a:r>
                  <a:rPr kumimoji="1" lang="en-US" altLang="zh-CN" dirty="0" smtClean="0"/>
                  <a:t>where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6750" y="2542242"/>
            <a:ext cx="8318500" cy="4826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6750" y="4001294"/>
            <a:ext cx="1727200" cy="7366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3950" y="4198261"/>
            <a:ext cx="6731000" cy="62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656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kumimoji="1" lang="en-US" altLang="zh-CN" dirty="0" smtClean="0"/>
                  <a:t>Thus, finding </a:t>
                </a:r>
                <a14:m>
                  <m:oMath xmlns:m="http://schemas.openxmlformats.org/officeDocument/2006/math">
                    <m:r>
                      <a:rPr kumimoji="1" lang="en-US" altLang="zh-CN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𝜔</m:t>
                    </m:r>
                  </m:oMath>
                </a14:m>
                <a:r>
                  <a:rPr kumimoji="1" lang="en-US" altLang="zh-CN" dirty="0" smtClean="0"/>
                  <a:t> is equivalent to...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solving an optimization problem:</a:t>
            </a:r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with a pre-chosen function space</a:t>
            </a:r>
          </a:p>
          <a:p>
            <a:r>
              <a:rPr kumimoji="1" lang="en-US" altLang="zh-CN" dirty="0" smtClean="0"/>
              <a:t>we take     to be a Hilbert kernel unit ball, which is a subset of  </a:t>
            </a:r>
            <a:r>
              <a:rPr lang="en-US" altLang="zh-CN" dirty="0"/>
              <a:t>reproducing kernel Hilbert space (RKHS</a:t>
            </a:r>
            <a:r>
              <a:rPr lang="en-US" altLang="zh-CN" dirty="0" smtClean="0"/>
              <a:t>), due to its elegant properties</a:t>
            </a:r>
            <a:endParaRPr lang="en-US" altLang="zh-CN" dirty="0"/>
          </a:p>
          <a:p>
            <a:endParaRPr kumimoji="1"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2845" y="2675640"/>
            <a:ext cx="5422900" cy="1016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6210" y="3908799"/>
            <a:ext cx="406400" cy="4318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1045" y="4445374"/>
            <a:ext cx="406400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230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 smtClean="0"/>
                  <a:t>For RKHS, the inner max problem has a analysis solution</a:t>
                </a:r>
              </a:p>
              <a:p>
                <a:r>
                  <a:rPr kumimoji="1" lang="en-US" altLang="zh-CN" dirty="0" smtClean="0"/>
                  <a:t>we only need to minimize </a:t>
                </a:r>
              </a:p>
              <a:p>
                <a:endParaRPr kumimoji="1" lang="en-US" altLang="zh-CN" dirty="0"/>
              </a:p>
              <a:p>
                <a:endParaRPr kumimoji="1" lang="en-US" altLang="zh-CN" dirty="0" smtClean="0"/>
              </a:p>
              <a:p>
                <a:endParaRPr kumimoji="1" lang="en-US" altLang="zh-CN" dirty="0"/>
              </a:p>
              <a:p>
                <a:r>
                  <a:rPr kumimoji="1" lang="en-US" altLang="zh-CN" dirty="0" err="1" smtClean="0"/>
                  <a:t>w.r.t</a:t>
                </a:r>
                <a:r>
                  <a:rPr kumimoji="1" lang="en-US" altLang="zh-CN" dirty="0" smtClean="0"/>
                  <a:t>. </a:t>
                </a:r>
                <a14:m>
                  <m:oMath xmlns:m="http://schemas.openxmlformats.org/officeDocument/2006/math">
                    <m:r>
                      <a:rPr kumimoji="1" lang="en-US" altLang="zh-CN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𝜔</m:t>
                    </m:r>
                  </m:oMath>
                </a14:m>
                <a:r>
                  <a:rPr kumimoji="1" lang="en-US" altLang="zh-CN" dirty="0" smtClean="0"/>
                  <a:t>. </a:t>
                </a:r>
              </a:p>
              <a:p>
                <a:r>
                  <a:rPr kumimoji="1" lang="en-US" altLang="zh-CN" dirty="0" smtClean="0"/>
                  <a:t>Practically, we let </a:t>
                </a:r>
                <a14:m>
                  <m:oMath xmlns:m="http://schemas.openxmlformats.org/officeDocument/2006/math">
                    <m:r>
                      <a:rPr kumimoji="1" lang="en-US" altLang="zh-CN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𝜔</m:t>
                    </m:r>
                  </m:oMath>
                </a14:m>
                <a:r>
                  <a:rPr kumimoji="1" lang="en-US" altLang="zh-CN" dirty="0" smtClean="0"/>
                  <a:t> to be a neural network, taking in state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charset="0"/>
                      </a:rPr>
                      <m:t>𝑠</m:t>
                    </m:r>
                  </m:oMath>
                </a14:m>
                <a:r>
                  <a:rPr kumimoji="1" lang="en-US" altLang="zh-CN" dirty="0" smtClean="0"/>
                  <a:t> and outputting a density ratio.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7050" y="2984500"/>
            <a:ext cx="85979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5139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46648"/>
            <a:ext cx="10515600" cy="4351338"/>
          </a:xfrm>
        </p:spPr>
        <p:txBody>
          <a:bodyPr>
            <a:normAutofit/>
          </a:bodyPr>
          <a:lstStyle/>
          <a:p>
            <a:pPr algn="ctr"/>
            <a:endParaRPr kumimoji="1" lang="en-US" altLang="zh-CN" sz="4800" dirty="0" smtClean="0"/>
          </a:p>
          <a:p>
            <a:pPr algn="ctr"/>
            <a:r>
              <a:rPr kumimoji="1" lang="en-US" altLang="zh-CN" sz="4800" dirty="0" smtClean="0"/>
              <a:t>Thank you!</a:t>
            </a:r>
            <a:endParaRPr kumimoji="1"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24064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Task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off-policy estimation of the expected reward of a target policy 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using </a:t>
            </a:r>
            <a:r>
              <a:rPr lang="en-US" altLang="zh-CN" dirty="0"/>
              <a:t>samples collected by a different </a:t>
            </a:r>
            <a:r>
              <a:rPr lang="en-US" altLang="zh-CN" dirty="0" smtClean="0"/>
              <a:t>policy </a:t>
            </a:r>
          </a:p>
          <a:p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768" y="2761176"/>
            <a:ext cx="3802156" cy="9906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2761176"/>
            <a:ext cx="3956084" cy="109813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9914" y="4337496"/>
            <a:ext cx="3608667" cy="68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26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Traditional Way: Importance Sampling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en-US" altLang="zh-CN" dirty="0" smtClean="0"/>
                  <a:t>from another policy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kumimoji="1" lang="en-US" altLang="zh-CN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𝜋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1" lang="en-US" altLang="zh-CN" dirty="0" smtClean="0"/>
                  <a:t> to estimate </a:t>
                </a:r>
                <a14:m>
                  <m:oMath xmlns:m="http://schemas.openxmlformats.org/officeDocument/2006/math">
                    <m:r>
                      <a:rPr kumimoji="1" lang="en-US" altLang="zh-CN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𝜋</m:t>
                    </m:r>
                  </m:oMath>
                </a14:m>
                <a:r>
                  <a:rPr kumimoji="1" lang="en-US" altLang="zh-CN" dirty="0" smtClean="0"/>
                  <a:t>’s reward (until time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charset="0"/>
                      </a:rPr>
                      <m:t>𝑇</m:t>
                    </m:r>
                  </m:oMath>
                </a14:m>
                <a:r>
                  <a:rPr kumimoji="1" lang="en-US" altLang="zh-CN" dirty="0" smtClean="0"/>
                  <a:t>):</a:t>
                </a:r>
              </a:p>
              <a:p>
                <a:endParaRPr kumimoji="1" lang="en-US" altLang="zh-CN" dirty="0"/>
              </a:p>
              <a:p>
                <a:endParaRPr kumimoji="1" lang="en-US" altLang="zh-CN" dirty="0" smtClean="0"/>
              </a:p>
              <a:p>
                <a:endParaRPr kumimoji="1" lang="en-US" altLang="zh-CN" dirty="0"/>
              </a:p>
              <a:p>
                <a:endParaRPr kumimoji="1" lang="en-US" altLang="zh-CN" dirty="0" smtClean="0"/>
              </a:p>
              <a:p>
                <a:endParaRPr kumimoji="1" lang="en-US" altLang="zh-CN" dirty="0" smtClean="0"/>
              </a:p>
              <a:p>
                <a:endParaRPr kumimoji="1" lang="en-US" altLang="zh-CN" dirty="0"/>
              </a:p>
              <a:p>
                <a:endParaRPr kumimoji="1" lang="en-US" altLang="zh-CN" dirty="0" smtClean="0"/>
              </a:p>
              <a:p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3956" y="2607446"/>
            <a:ext cx="5568764" cy="135587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406" y="4306592"/>
            <a:ext cx="4967194" cy="91446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9688" y="4412036"/>
            <a:ext cx="42418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79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</a:t>
            </a:r>
            <a:r>
              <a:rPr kumimoji="1" lang="en-US" altLang="zh-CN" dirty="0" smtClean="0"/>
              <a:t>on of Importance Sampling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 smtClean="0"/>
                  <a:t>variance grows exponentially with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charset="0"/>
                      </a:rPr>
                      <m:t>𝑇</m:t>
                    </m:r>
                  </m:oMath>
                </a14:m>
                <a:r>
                  <a:rPr kumimoji="1" lang="en-US" altLang="zh-CN" dirty="0" smtClean="0"/>
                  <a:t>   </a:t>
                </a:r>
                <a:r>
                  <a:rPr kumimoji="1" lang="en-US" altLang="zh-CN" dirty="0" smtClean="0">
                    <a:solidFill>
                      <a:srgbClr val="FF0000"/>
                    </a:solidFill>
                  </a:rPr>
                  <a:t>(?)</a:t>
                </a:r>
                <a:endParaRPr kumimoji="1" lang="zh-CN" altLang="en-US" dirty="0">
                  <a:solidFill>
                    <a:srgbClr val="FF0000"/>
                  </a:solidFill>
                </a:endParaRPr>
              </a:p>
              <a:p>
                <a:r>
                  <a:rPr kumimoji="1" lang="en-US" altLang="zh-CN" dirty="0" smtClean="0"/>
                  <a:t>proof in appendix</a:t>
                </a:r>
              </a:p>
              <a:p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480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Rao-Blackwell: Reducing Variance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454" y="1825625"/>
            <a:ext cx="10291092" cy="4010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23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98731"/>
            <a:ext cx="10515600" cy="4351338"/>
          </a:xfrm>
        </p:spPr>
        <p:txBody>
          <a:bodyPr/>
          <a:lstStyle/>
          <a:p>
            <a:r>
              <a:rPr kumimoji="1" lang="en-US" altLang="zh-CN" dirty="0" smtClean="0"/>
              <a:t>Recall we use                                   for </a:t>
            </a:r>
            <a:r>
              <a:rPr lang="en-US" altLang="zh-CN" i="1" dirty="0" smtClean="0"/>
              <a:t>trajectory-wise </a:t>
            </a:r>
            <a:r>
              <a:rPr kumimoji="1" lang="en-US" altLang="zh-CN" dirty="0" smtClean="0"/>
              <a:t>estimation 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By Rao-Blackwell, we can use				      instead, which is called </a:t>
            </a:r>
            <a:r>
              <a:rPr kumimoji="1" lang="en-US" altLang="zh-CN" i="1" dirty="0" smtClean="0"/>
              <a:t>step-wise</a:t>
            </a:r>
            <a:r>
              <a:rPr kumimoji="1" lang="en-US" altLang="zh-CN" dirty="0" smtClean="0"/>
              <a:t> estimation 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3313" y="1570263"/>
            <a:ext cx="2879911" cy="10239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3912" y="2895826"/>
            <a:ext cx="3937000" cy="36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797859" y="548154"/>
                <a:ext cx="10515600" cy="5879540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zh-CN" dirty="0" smtClean="0"/>
                  <a:t>Or, we can define</a:t>
                </a:r>
              </a:p>
              <a:p>
                <a:endParaRPr kumimoji="1" lang="en-US" altLang="zh-CN" dirty="0"/>
              </a:p>
              <a:p>
                <a:endParaRPr kumimoji="1" lang="en-US" altLang="zh-CN" dirty="0" smtClean="0"/>
              </a:p>
              <a:p>
                <a:endParaRPr kumimoji="1" lang="en-US" altLang="zh-CN" dirty="0"/>
              </a:p>
              <a:p>
                <a:r>
                  <a:rPr kumimoji="1" lang="en-US" altLang="zh-CN" dirty="0" smtClean="0"/>
                  <a:t>later we will 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𝑑</m:t>
                        </m:r>
                      </m:e>
                      <m:sub>
                        <m:r>
                          <a:rPr kumimoji="1" lang="en-US" altLang="zh-CN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𝜋</m:t>
                        </m:r>
                      </m:sub>
                    </m:sSub>
                    <m:r>
                      <a:rPr kumimoji="1" lang="en-US" altLang="zh-CN" b="0" i="1" smtClean="0">
                        <a:latin typeface="Cambria Math" charset="0"/>
                      </a:rPr>
                      <m:t>(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𝑠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)</m:t>
                    </m:r>
                  </m:oMath>
                </a14:m>
                <a:endParaRPr kumimoji="1" lang="en-US" altLang="zh-CN" dirty="0" smtClean="0"/>
              </a:p>
              <a:p>
                <a:endParaRPr kumimoji="1" lang="en-US" altLang="zh-CN" dirty="0"/>
              </a:p>
              <a:p>
                <a:r>
                  <a:rPr kumimoji="1" lang="en-US" altLang="zh-CN" dirty="0" smtClean="0"/>
                  <a:t>then we have a new way:</a:t>
                </a:r>
                <a:r>
                  <a:rPr kumimoji="1" lang="zh-CN" altLang="en-US" dirty="0" smtClean="0"/>
                  <a:t>                                                          （*）</a:t>
                </a:r>
                <a:endParaRPr kumimoji="1" lang="en-US" altLang="zh-CN" dirty="0" smtClean="0"/>
              </a:p>
              <a:p>
                <a:r>
                  <a:rPr kumimoji="1" lang="en-US" altLang="zh-CN" dirty="0" smtClean="0"/>
                  <a:t>this will be justified later, too~ </a:t>
                </a:r>
                <a:endParaRPr kumimoji="1" lang="zh-CN" altLang="en-US" dirty="0"/>
              </a:p>
              <a:p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97859" y="548154"/>
                <a:ext cx="10515600" cy="5879540"/>
              </a:xfrm>
              <a:blipFill rotWithShape="0">
                <a:blip r:embed="rId2"/>
                <a:stretch>
                  <a:fillRect l="-1043" t="-1971" r="-27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1182100"/>
            <a:ext cx="8077200" cy="10795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6073" y="3518505"/>
            <a:ext cx="673100" cy="5842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6376" y="3541712"/>
            <a:ext cx="4742329" cy="708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19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To justify (*) ...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firstly, define average </a:t>
                </a:r>
                <a:r>
                  <a:rPr lang="en-US" altLang="zh-CN" dirty="0"/>
                  <a:t>visitation distribution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𝑑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𝜋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(</m:t>
                    </m:r>
                    <m:r>
                      <a:rPr lang="en-US" altLang="zh-CN" i="1">
                        <a:latin typeface="Cambria Math" charset="0"/>
                      </a:rPr>
                      <m:t>𝑠</m:t>
                    </m:r>
                    <m:r>
                      <a:rPr lang="en-US" altLang="zh-CN" i="1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altLang="zh-CN" dirty="0"/>
                  <a:t>: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r>
                  <a:rPr lang="en-US" altLang="zh-CN" dirty="0" smtClean="0"/>
                  <a:t>which means </a:t>
                </a:r>
                <a:r>
                  <a:rPr lang="en-US" altLang="zh-CN" dirty="0"/>
                  <a:t>the average visitation </a:t>
                </a:r>
                <a:r>
                  <a:rPr lang="en-US" altLang="zh-CN" dirty="0" smtClean="0"/>
                  <a:t>distribution for state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𝑠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2629694"/>
            <a:ext cx="64008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398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Then we have...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 smtClean="0"/>
                  <a:t>another representation of expected reward!</a:t>
                </a:r>
                <a:endParaRPr kumimoji="1" lang="en-US" altLang="zh-CN" dirty="0"/>
              </a:p>
              <a:p>
                <a:endParaRPr kumimoji="1" lang="en-US" altLang="zh-CN" dirty="0"/>
              </a:p>
              <a:p>
                <a:r>
                  <a:rPr kumimoji="1" lang="en-US" altLang="zh-CN" dirty="0" smtClean="0"/>
                  <a:t>(</a:t>
                </a:r>
                <a:r>
                  <a:rPr kumimoji="1" lang="zh-CN" altLang="en-US" dirty="0" smtClean="0"/>
                  <a:t>*</a:t>
                </a:r>
                <a:r>
                  <a:rPr kumimoji="1" lang="en-US" altLang="zh-CN" dirty="0" smtClean="0"/>
                  <a:t>*</a:t>
                </a:r>
                <a:r>
                  <a:rPr kumimoji="1" lang="zh-CN" altLang="en-US" dirty="0" smtClean="0"/>
                  <a:t>）</a:t>
                </a:r>
                <a:endParaRPr kumimoji="1" lang="en-US" altLang="zh-CN" dirty="0" smtClean="0"/>
              </a:p>
              <a:p>
                <a:endParaRPr kumimoji="1" lang="en-US" altLang="zh-CN" dirty="0"/>
              </a:p>
              <a:p>
                <a:endParaRPr kumimoji="1" lang="en-US" altLang="zh-CN" dirty="0" smtClean="0"/>
              </a:p>
              <a:p>
                <a:r>
                  <a:rPr kumimoji="1" lang="en-US" altLang="zh-CN" dirty="0" smtClean="0"/>
                  <a:t>no sum of infinite time!</a:t>
                </a:r>
              </a:p>
              <a:p>
                <a:r>
                  <a:rPr lang="en-US" altLang="zh-CN" dirty="0"/>
                  <a:t>avoids the excessive variance in long horizon </a:t>
                </a:r>
                <a:r>
                  <a:rPr lang="en-US" altLang="zh-CN" dirty="0" smtClean="0"/>
                  <a:t>problems </a:t>
                </a:r>
              </a:p>
              <a:p>
                <a:r>
                  <a:rPr kumimoji="1" lang="en-US" altLang="zh-CN" dirty="0" smtClean="0"/>
                  <a:t>but need to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𝑑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𝜋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(</m:t>
                    </m:r>
                    <m:r>
                      <a:rPr lang="en-US" altLang="zh-CN" i="1">
                        <a:latin typeface="Cambria Math" charset="0"/>
                      </a:rPr>
                      <m:t>𝑠</m:t>
                    </m:r>
                    <m:r>
                      <a:rPr lang="en-US" altLang="zh-CN" i="1">
                        <a:latin typeface="Cambria Math" charset="0"/>
                      </a:rPr>
                      <m:t>)</m:t>
                    </m:r>
                  </m:oMath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936" y="2551768"/>
            <a:ext cx="9298271" cy="1267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7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1087</TotalTime>
  <Words>319</Words>
  <Application>Microsoft Macintosh PowerPoint</Application>
  <PresentationFormat>宽屏</PresentationFormat>
  <Paragraphs>81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Cambria Math</vt:lpstr>
      <vt:lpstr>DengXian</vt:lpstr>
      <vt:lpstr>DengXian Light</vt:lpstr>
      <vt:lpstr>Arial</vt:lpstr>
      <vt:lpstr>Office 主题</vt:lpstr>
      <vt:lpstr>Breaking the Curse of Horizon: Infinite-Horizon Off-Policy Estimation</vt:lpstr>
      <vt:lpstr>Task</vt:lpstr>
      <vt:lpstr>A Traditional Way: Importance Sampling</vt:lpstr>
      <vt:lpstr>Con of Importance Sampling</vt:lpstr>
      <vt:lpstr>Rao-Blackwell: Reducing Variance</vt:lpstr>
      <vt:lpstr>PowerPoint 演示文稿</vt:lpstr>
      <vt:lpstr>PowerPoint 演示文稿</vt:lpstr>
      <vt:lpstr>To justify (*) ...</vt:lpstr>
      <vt:lpstr>Then we have...</vt:lpstr>
      <vt:lpstr>An Intuitive Proof</vt:lpstr>
      <vt:lpstr>How to estimate (**) when off-policy?</vt:lpstr>
      <vt:lpstr>which is estimated by...</vt:lpstr>
      <vt:lpstr>Luckily we have a theorem: (some details omitted)</vt:lpstr>
      <vt:lpstr>Thus, finding ω is equivalent to...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Breaking the Curse of Horizon: Infinite-Horizon Off-Policy Estimation</dc:title>
  <dc:creator>张 鼎怀</dc:creator>
  <cp:lastModifiedBy>张 鼎怀</cp:lastModifiedBy>
  <cp:revision>40</cp:revision>
  <dcterms:created xsi:type="dcterms:W3CDTF">2019-03-07T11:33:42Z</dcterms:created>
  <dcterms:modified xsi:type="dcterms:W3CDTF">2019-03-10T18:42:07Z</dcterms:modified>
</cp:coreProperties>
</file>