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8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7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Img"/>
          </p:nvPr>
        </p:nvSpPr>
        <p:spPr>
          <a:xfrm>
            <a:off x="0" y="1222920"/>
            <a:ext cx="86397480" cy="10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345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move the slide</a:t>
            </a:r>
            <a:endParaRPr b="0" lang="de-DE" sz="345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32400" y="7643880"/>
            <a:ext cx="7461000" cy="724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22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4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4047480" cy="8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4"/>
          </p:nvPr>
        </p:nvSpPr>
        <p:spPr>
          <a:xfrm>
            <a:off x="5279040" y="0"/>
            <a:ext cx="4047480" cy="8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5"/>
          </p:nvPr>
        </p:nvSpPr>
        <p:spPr>
          <a:xfrm>
            <a:off x="0" y="15288480"/>
            <a:ext cx="4047480" cy="8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6"/>
          </p:nvPr>
        </p:nvSpPr>
        <p:spPr>
          <a:xfrm>
            <a:off x="5279040" y="15288480"/>
            <a:ext cx="4047480" cy="80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8301613-49C6-491C-9F9C-98E5295BE93A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822960" y="1828800"/>
            <a:ext cx="6583320" cy="493740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22960" y="7040880"/>
            <a:ext cx="6583320" cy="57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7"/>
          </p:nvPr>
        </p:nvSpPr>
        <p:spPr>
          <a:xfrm>
            <a:off x="4661640" y="13896360"/>
            <a:ext cx="356580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E3CB38-A0A5-4413-A8D2-76E91FAEA453}" type="slidenum">
              <a:rPr b="0" lang="en-GB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3EC4AC-3B9A-4081-9EA0-49405295FC9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D27CED-08F3-4D8D-8E82-07E44377C92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6304D39-A652-498E-A648-852DE283B40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151853-3E27-47E5-8691-DE38C9EFC4F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lide 4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CA940-5F03-4323-817B-9D569A2676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05480" y="437760"/>
            <a:ext cx="12618000" cy="159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Mastertitelformat bearbeiten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05480" y="2190600"/>
            <a:ext cx="12618000" cy="522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Mastertextformat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Zweite Ebene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Dritte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"/>
          </p:nvPr>
        </p:nvSpPr>
        <p:spPr>
          <a:xfrm>
            <a:off x="1005480" y="7627680"/>
            <a:ext cx="329148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2"/>
          </p:nvPr>
        </p:nvSpPr>
        <p:spPr>
          <a:xfrm>
            <a:off x="4845960" y="7627680"/>
            <a:ext cx="493740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3"/>
          </p:nvPr>
        </p:nvSpPr>
        <p:spPr>
          <a:xfrm>
            <a:off x="10332360" y="7627680"/>
            <a:ext cx="329148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1AEF7F-82E9-4D2E-B40C-D00CF48B5BF2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4626080" cy="8229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7880" y="390240"/>
            <a:ext cx="5603400" cy="256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50000"/>
              </a:lnSpc>
              <a:buNone/>
            </a:pPr>
            <a:r>
              <a:rPr b="1" lang="en-GB" sz="2800" strike="noStrike" u="none">
                <a:solidFill>
                  <a:srgbClr val="013d5f"/>
                </a:solidFill>
                <a:effectLst/>
                <a:uFillTx/>
                <a:latin typeface="Calibri"/>
              </a:rPr>
              <a:t>Dalia, </a:t>
            </a:r>
            <a:r>
              <a:rPr b="0" lang="en-GB" sz="2800" strike="noStrike" u="none">
                <a:solidFill>
                  <a:srgbClr val="013d5f"/>
                </a:solidFill>
                <a:effectLst/>
                <a:uFillTx/>
                <a:latin typeface="Calibri"/>
              </a:rPr>
              <a:t>15 J </a:t>
            </a:r>
            <a:br>
              <a:rPr sz="2200"/>
            </a:br>
            <a:r>
              <a:rPr b="0" lang="en-GB" sz="2200" strike="noStrike" u="none">
                <a:solidFill>
                  <a:srgbClr val="013d5f"/>
                </a:solidFill>
                <a:effectLst/>
                <a:uFillTx/>
                <a:latin typeface="Calibri"/>
              </a:rPr>
              <a:t>Orbitalplegmone + zerebraler Abszess - Verlust der Sehfähigkeit (re. 40%, li. 20%) 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9" name="sketchy lin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7880" y="3104280"/>
            <a:ext cx="4169160" cy="21600"/>
          </a:xfrm>
          <a:custGeom>
            <a:avLst/>
            <a:gdLst>
              <a:gd name="textAreaLeft" fmla="*/ 0 w 4169160"/>
              <a:gd name="textAreaRight" fmla="*/ 4169520 w 4169160"/>
              <a:gd name="textAreaTop" fmla="*/ 0 h 21600"/>
              <a:gd name="textAreaBottom" fmla="*/ 21960 h 21600"/>
            </a:gdLst>
            <a:ahLst/>
            <a:rect l="textAreaLeft" t="textAreaTop" r="textAreaRight" b="textAreaBottom"/>
            <a:pathLst>
              <a:path fill="none" w="3474720" h="18288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stroke="0" w="3474720" h="18288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44450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3040" bIns="-2304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767880" y="3447360"/>
            <a:ext cx="5091840" cy="398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rgbClr val="013d5f"/>
                </a:solidFill>
                <a:effectLst/>
                <a:uFillTx/>
                <a:latin typeface="Calibri"/>
              </a:rPr>
              <a:t>PICS-p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13d5f"/>
                </a:solidFill>
                <a:effectLst/>
                <a:uFillTx/>
                <a:latin typeface="Calibri"/>
              </a:rPr>
              <a:t>Kognitive + physische + psychische Residuen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rgbClr val="013d5f"/>
                </a:solidFill>
                <a:effectLst/>
                <a:uFillTx/>
                <a:latin typeface="Calibri"/>
              </a:rPr>
              <a:t>Soziale Folgen 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1" name="Inhaltsplatzhalter 2"/>
          <p:cNvSpPr/>
          <p:nvPr/>
        </p:nvSpPr>
        <p:spPr>
          <a:xfrm>
            <a:off x="6375600" y="0"/>
            <a:ext cx="8254080" cy="8229240"/>
          </a:xfrm>
          <a:custGeom>
            <a:avLst/>
            <a:gdLst>
              <a:gd name="textAreaLeft" fmla="*/ 0 w 8254080"/>
              <a:gd name="textAreaRight" fmla="*/ 8254440 w 8254080"/>
              <a:gd name="textAreaTop" fmla="*/ 0 h 8229240"/>
              <a:gd name="textAreaBottom" fmla="*/ 8229600 h 8229240"/>
            </a:gdLst>
            <a:ahLst/>
            <a:rect l="textAreaLeft" t="textAreaTop" r="textAreaRight" b="textAreaBottom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blipFill rotWithShape="0">
            <a:blip r:embed="rId1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Textfeld 2"/>
          <p:cNvSpPr/>
          <p:nvPr/>
        </p:nvSpPr>
        <p:spPr>
          <a:xfrm>
            <a:off x="13525560" y="7897320"/>
            <a:ext cx="60588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Bild ChatGpt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/>
          <p:nvPr/>
        </p:nvSpPr>
        <p:spPr>
          <a:xfrm>
            <a:off x="1642320" y="527400"/>
            <a:ext cx="1134504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 defTabSz="914400">
              <a:lnSpc>
                <a:spcPct val="170000"/>
              </a:lnSpc>
            </a:pPr>
            <a:r>
              <a:rPr b="1" lang="de-DE" sz="2400" strike="noStrike" u="none">
                <a:solidFill>
                  <a:srgbClr val="013d5f"/>
                </a:solidFill>
                <a:effectLst/>
                <a:uFillTx/>
                <a:latin typeface="Aptos Display"/>
              </a:rPr>
              <a:t>Beispiele aus 2 Jahren Essener Post PICU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70000"/>
              </a:lnSpc>
            </a:pPr>
            <a:r>
              <a:rPr b="1" lang="de-DE" sz="2400" strike="noStrike" u="none">
                <a:solidFill>
                  <a:srgbClr val="013d5f"/>
                </a:solidFill>
                <a:effectLst/>
                <a:uFillTx/>
                <a:latin typeface="Aptos Display"/>
              </a:rPr>
              <a:t>27 Kinder nach intensivpflichtiger invasiven Infektionen ED 2023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Rechteck 3"/>
          <p:cNvSpPr/>
          <p:nvPr/>
        </p:nvSpPr>
        <p:spPr>
          <a:xfrm>
            <a:off x="360" y="3308760"/>
            <a:ext cx="590400" cy="2862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5" name="Grafik 2" descr=""/>
          <p:cNvPicPr/>
          <p:nvPr/>
        </p:nvPicPr>
        <p:blipFill>
          <a:blip r:embed="rId1"/>
          <a:srcRect l="0" t="4266" r="0" b="0"/>
          <a:stretch/>
        </p:blipFill>
        <p:spPr>
          <a:xfrm>
            <a:off x="1642320" y="1827360"/>
            <a:ext cx="11345040" cy="538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Rechteck 4"/>
          <p:cNvSpPr/>
          <p:nvPr/>
        </p:nvSpPr>
        <p:spPr>
          <a:xfrm>
            <a:off x="3539160" y="1637280"/>
            <a:ext cx="6436800" cy="3200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0"/>
          <p:cNvSpPr/>
          <p:nvPr/>
        </p:nvSpPr>
        <p:spPr>
          <a:xfrm>
            <a:off x="793800" y="2489040"/>
            <a:ext cx="125416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Hintergrund: Aktuelle Probleme der Nachsorge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Shape 1"/>
          <p:cNvSpPr/>
          <p:nvPr/>
        </p:nvSpPr>
        <p:spPr>
          <a:xfrm>
            <a:off x="793800" y="39063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Text 2"/>
          <p:cNvSpPr/>
          <p:nvPr/>
        </p:nvSpPr>
        <p:spPr>
          <a:xfrm>
            <a:off x="878760" y="39488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1</a:t>
            </a:r>
            <a:endParaRPr b="0" lang="en-US" sz="26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Text 3"/>
          <p:cNvSpPr/>
          <p:nvPr/>
        </p:nvSpPr>
        <p:spPr>
          <a:xfrm>
            <a:off x="1531080" y="3906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Standards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Text 4"/>
          <p:cNvSpPr/>
          <p:nvPr/>
        </p:nvSpPr>
        <p:spPr>
          <a:xfrm>
            <a:off x="1531080" y="4396680"/>
            <a:ext cx="34588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Fehlende Struktur in der Nachsorge.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Shape 5"/>
          <p:cNvSpPr/>
          <p:nvPr/>
        </p:nvSpPr>
        <p:spPr>
          <a:xfrm>
            <a:off x="5217120" y="39063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Text 6"/>
          <p:cNvSpPr/>
          <p:nvPr/>
        </p:nvSpPr>
        <p:spPr>
          <a:xfrm>
            <a:off x="5302080" y="39488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2</a:t>
            </a:r>
            <a:endParaRPr b="0" lang="en-US" sz="26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Text 7"/>
          <p:cNvSpPr/>
          <p:nvPr/>
        </p:nvSpPr>
        <p:spPr>
          <a:xfrm>
            <a:off x="5954040" y="3906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Teilnahme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Text 8"/>
          <p:cNvSpPr/>
          <p:nvPr/>
        </p:nvSpPr>
        <p:spPr>
          <a:xfrm>
            <a:off x="5954040" y="4396680"/>
            <a:ext cx="34588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Geringe Patientenbeteiligung durch persönliches Vorsprechen.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Shape 9"/>
          <p:cNvSpPr/>
          <p:nvPr/>
        </p:nvSpPr>
        <p:spPr>
          <a:xfrm>
            <a:off x="9640080" y="39063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10"/>
          <p:cNvSpPr/>
          <p:nvPr/>
        </p:nvSpPr>
        <p:spPr>
          <a:xfrm>
            <a:off x="9725040" y="39488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3</a:t>
            </a:r>
            <a:endParaRPr b="0" lang="en-US" sz="26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Text 11"/>
          <p:cNvSpPr/>
          <p:nvPr/>
        </p:nvSpPr>
        <p:spPr>
          <a:xfrm>
            <a:off x="10377360" y="3906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Rücklauf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Text 12"/>
          <p:cNvSpPr/>
          <p:nvPr/>
        </p:nvSpPr>
        <p:spPr>
          <a:xfrm>
            <a:off x="10377360" y="4396680"/>
            <a:ext cx="34588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Schlechte Rücklaufquoten bei Papierfragebögen.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Text 13"/>
          <p:cNvSpPr/>
          <p:nvPr/>
        </p:nvSpPr>
        <p:spPr>
          <a:xfrm>
            <a:off x="793800" y="537768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Verbesserung durch digitale PROMs in einheitlichem Format.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0"/>
          <p:cNvSpPr/>
          <p:nvPr/>
        </p:nvSpPr>
        <p:spPr>
          <a:xfrm>
            <a:off x="793800" y="11379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Lösungsansatz: Digitale Plattform zur PROMs-Erfassung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3" name="Image 0" descr="preencoded.png"/>
          <p:cNvPicPr/>
          <p:nvPr/>
        </p:nvPicPr>
        <p:blipFill>
          <a:blip r:embed="rId1"/>
          <a:stretch/>
        </p:blipFill>
        <p:spPr>
          <a:xfrm>
            <a:off x="1621800" y="300924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Text 1"/>
          <p:cNvSpPr/>
          <p:nvPr/>
        </p:nvSpPr>
        <p:spPr>
          <a:xfrm>
            <a:off x="3096000" y="3236040"/>
            <a:ext cx="4137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Benutzerfreundliche Plattform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Text 2"/>
          <p:cNvSpPr/>
          <p:nvPr/>
        </p:nvSpPr>
        <p:spPr>
          <a:xfrm>
            <a:off x="3096000" y="3726360"/>
            <a:ext cx="43614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Intuitive Bedienung für Kinder und Eltern.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6" name="Image 1" descr="preencoded.png"/>
          <p:cNvPicPr/>
          <p:nvPr/>
        </p:nvPicPr>
        <p:blipFill>
          <a:blip r:embed="rId2"/>
          <a:stretch/>
        </p:blipFill>
        <p:spPr>
          <a:xfrm>
            <a:off x="1621800" y="437004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Text 3"/>
          <p:cNvSpPr/>
          <p:nvPr/>
        </p:nvSpPr>
        <p:spPr>
          <a:xfrm>
            <a:off x="3096000" y="4596840"/>
            <a:ext cx="36684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Nachhaltiger Genesungsverlauf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Text 4"/>
          <p:cNvSpPr/>
          <p:nvPr/>
        </p:nvSpPr>
        <p:spPr>
          <a:xfrm>
            <a:off x="3096000" y="5087160"/>
            <a:ext cx="4590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Patientenfeedback in relevanten Abständen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9" name="Image 2" descr="preencoded.png"/>
          <p:cNvPicPr/>
          <p:nvPr/>
        </p:nvPicPr>
        <p:blipFill>
          <a:blip r:embed="rId3"/>
          <a:stretch/>
        </p:blipFill>
        <p:spPr>
          <a:xfrm>
            <a:off x="1621800" y="573084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 5"/>
          <p:cNvSpPr/>
          <p:nvPr/>
        </p:nvSpPr>
        <p:spPr>
          <a:xfrm>
            <a:off x="3096000" y="5957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Vergleichbarkeit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3096000" y="6447960"/>
            <a:ext cx="115682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Auswirkungen der verschriebenen Nachsorgemaßnahmen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von Patienten vergleichen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4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0"/>
          <p:cNvSpPr/>
          <p:nvPr/>
        </p:nvSpPr>
        <p:spPr>
          <a:xfrm>
            <a:off x="793800" y="21063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Problemstellung für die Umsetzung 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Text 1"/>
          <p:cNvSpPr/>
          <p:nvPr/>
        </p:nvSpPr>
        <p:spPr>
          <a:xfrm>
            <a:off x="793800" y="40906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Verarbeitung von personenbezogenen Daten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Text 3"/>
          <p:cNvSpPr/>
          <p:nvPr/>
        </p:nvSpPr>
        <p:spPr>
          <a:xfrm>
            <a:off x="793800" y="5238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Keine Diagnose/Handlungs-Empfehlung stellen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Text 4"/>
          <p:cNvSpPr/>
          <p:nvPr/>
        </p:nvSpPr>
        <p:spPr>
          <a:xfrm>
            <a:off x="793800" y="568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Anonymisierung von Forschungsdaten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Text 5"/>
          <p:cNvSpPr/>
          <p:nvPr/>
        </p:nvSpPr>
        <p:spPr>
          <a:xfrm>
            <a:off x="7599600" y="40906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Vielseitige Einsetzbarkeit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Text 6"/>
          <p:cNvSpPr/>
          <p:nvPr/>
        </p:nvSpPr>
        <p:spPr>
          <a:xfrm>
            <a:off x="7599600" y="4671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Es existieren bereits verschiedene Daten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Text 7"/>
          <p:cNvSpPr/>
          <p:nvPr/>
        </p:nvSpPr>
        <p:spPr>
          <a:xfrm>
            <a:off x="7599600" y="52387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Daten sollen austauschbar sein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Text 8"/>
          <p:cNvSpPr/>
          <p:nvPr/>
        </p:nvSpPr>
        <p:spPr>
          <a:xfrm>
            <a:off x="7599600" y="568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Erweiterbarkeit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Text 22"/>
          <p:cNvSpPr/>
          <p:nvPr/>
        </p:nvSpPr>
        <p:spPr>
          <a:xfrm>
            <a:off x="793800" y="47725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App soll kein Medizinprodukt sein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14"/>
          <p:cNvSpPr/>
          <p:nvPr/>
        </p:nvSpPr>
        <p:spPr>
          <a:xfrm>
            <a:off x="793800" y="11379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030303"/>
                </a:solidFill>
                <a:effectLst/>
                <a:uFillTx/>
                <a:latin typeface="DM Sans Semi Bold"/>
                <a:ea typeface="DM Sans Semi Bold"/>
              </a:rPr>
              <a:t>Weitere Schritte: Zugänglichkeit und Flexibilität verbessern</a:t>
            </a:r>
            <a:endParaRPr b="0" lang="en-US" sz="44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72000" y="2971800"/>
            <a:ext cx="3886200" cy="388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Text 9"/>
          <p:cNvSpPr/>
          <p:nvPr/>
        </p:nvSpPr>
        <p:spPr>
          <a:xfrm>
            <a:off x="1577160" y="3200400"/>
            <a:ext cx="32234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Internationalization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Text 15"/>
          <p:cNvSpPr/>
          <p:nvPr/>
        </p:nvSpPr>
        <p:spPr>
          <a:xfrm>
            <a:off x="1755360" y="362628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Angepasste Sprache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Text 16"/>
          <p:cNvSpPr/>
          <p:nvPr/>
        </p:nvSpPr>
        <p:spPr>
          <a:xfrm>
            <a:off x="1755360" y="399672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User-Guidance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Text 17"/>
          <p:cNvSpPr/>
          <p:nvPr/>
        </p:nvSpPr>
        <p:spPr>
          <a:xfrm>
            <a:off x="4572000" y="7050600"/>
            <a:ext cx="4137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verschiedene Backend-Lösungen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Text 18"/>
          <p:cNvSpPr/>
          <p:nvPr/>
        </p:nvSpPr>
        <p:spPr>
          <a:xfrm>
            <a:off x="8663760" y="3097080"/>
            <a:ext cx="32234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464646"/>
                </a:solidFill>
                <a:effectLst/>
                <a:uFillTx/>
                <a:latin typeface="DM Sans Semi Bold"/>
                <a:ea typeface="DM Sans Semi Bold"/>
              </a:rPr>
              <a:t>Optimierung der Eingaben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Text 19"/>
          <p:cNvSpPr/>
          <p:nvPr/>
        </p:nvSpPr>
        <p:spPr>
          <a:xfrm>
            <a:off x="8841960" y="352296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Vereinfachtes Anlegen von Nutzern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1" name="Text 20"/>
          <p:cNvSpPr/>
          <p:nvPr/>
        </p:nvSpPr>
        <p:spPr>
          <a:xfrm>
            <a:off x="8841960" y="389340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Einheitliches Profil der Surveys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Text 21"/>
          <p:cNvSpPr/>
          <p:nvPr/>
        </p:nvSpPr>
        <p:spPr>
          <a:xfrm>
            <a:off x="8843760" y="4291200"/>
            <a:ext cx="2943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64646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64646"/>
                </a:solidFill>
                <a:effectLst/>
                <a:uFillTx/>
                <a:latin typeface="Inter Medium"/>
                <a:ea typeface="Inter Medium"/>
              </a:rPr>
              <a:t>Gamifiziertes Design von Surveys</a:t>
            </a:r>
            <a:endParaRPr b="0" lang="en-US" sz="17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0972800" y="6858360"/>
            <a:ext cx="3657600" cy="137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LibreOffice/25.2.1.2$Linux_X86_64 LibreOffice_project/520$Build-2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2025-03-28T12:11:09Z</dcterms:created>
  <dc:creator>PptxGenJS</dc:creator>
  <dc:description/>
  <dc:language>en-US</dc:language>
  <cp:lastModifiedBy/>
  <dcterms:modified xsi:type="dcterms:W3CDTF">2025-03-28T14:46:57Z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