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491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570A-A21C-F7B1-B000-5F643494E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D87-EA86-7B2F-3BD5-19003E5E7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462E9-9647-9FA3-43CE-4F19DDC5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B22F-B81C-4C9B-A772-C76CCB8CA150}" type="datetimeFigureOut">
              <a:rPr lang="en-CH" smtClean="0"/>
              <a:t>03/28/2025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0A66-1493-81E0-F063-3C17A0BD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179F-71FE-FE29-DE7A-51EC3268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391-9162-4D83-BD55-60573237DC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810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CE03-387F-6A1B-843D-6E1E70A4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5E497-052D-4BA1-1A96-0C1969780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13C-65FA-360C-C374-93DF9233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B22F-B81C-4C9B-A772-C76CCB8CA150}" type="datetimeFigureOut">
              <a:rPr lang="en-CH" smtClean="0"/>
              <a:t>03/28/2025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119C0-DF4A-4EEA-875A-0E41E7D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603F-093E-2358-3ED4-CF550A9A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391-9162-4D83-BD55-60573237DC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629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CC907-3C5F-FCF9-1209-5A955AA82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32FE9-3C08-77A1-111D-3B06452F2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0CC2-DDD7-CDC8-B09A-18384C2E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B22F-B81C-4C9B-A772-C76CCB8CA150}" type="datetimeFigureOut">
              <a:rPr lang="en-CH" smtClean="0"/>
              <a:t>03/28/2025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525A-65E9-87F6-8401-7FE6B3C2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E254-1B61-1739-589A-6F0DFE25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391-9162-4D83-BD55-60573237DC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264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0CA2-0692-0650-AA0B-1032B91A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67EF-95E5-5E7D-0A6D-9D33D338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F125-0A7D-A90F-D984-F7DAE18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B22F-B81C-4C9B-A772-C76CCB8CA150}" type="datetimeFigureOut">
              <a:rPr lang="en-CH" smtClean="0"/>
              <a:t>03/28/2025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9A9D-6B9F-36CE-3D7F-182742E6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B679-362F-7594-DD96-A2D21555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391-9162-4D83-BD55-60573237DC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1071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6D8C-F90E-FBCF-8C0B-EABA7067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96F91-9D36-12C4-89B7-C4A2FB2B3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C8BDC-CA07-1E3C-D5E3-324262CF5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B22F-B81C-4C9B-A772-C76CCB8CA150}" type="datetimeFigureOut">
              <a:rPr lang="en-CH" smtClean="0"/>
              <a:t>03/28/2025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CE3D5-487A-0A1A-ED03-E6097FCE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7C8E-E8D6-51BB-01E3-1A401274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391-9162-4D83-BD55-60573237DC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844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C497-7D7B-C3CB-8E10-B707A0CD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FFCC3-AAAF-94D3-871A-D1764135D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B2347-D77A-DA57-7DAC-A1F2B7672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7031D-2C03-BBFB-396D-48E95A35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B22F-B81C-4C9B-A772-C76CCB8CA150}" type="datetimeFigureOut">
              <a:rPr lang="en-CH" smtClean="0"/>
              <a:t>03/28/2025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AB018-A00B-0FE1-077D-3DE90E92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025D-5395-2522-F36B-FF455DB1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391-9162-4D83-BD55-60573237DC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939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046E-456D-2426-173A-1ACD029E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D9982-B0C8-F2E2-429E-36631A15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146B2-5823-EF28-08EC-B8C464D5B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98247-3B47-ACF1-7964-1FE43E218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53B5A-C252-7E12-4653-859A2EBB1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0CF0F-E7BE-97C2-8825-1E18927A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B22F-B81C-4C9B-A772-C76CCB8CA150}" type="datetimeFigureOut">
              <a:rPr lang="en-CH" smtClean="0"/>
              <a:t>03/28/2025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0860E-6634-494E-4943-4F3E118D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49F5FA-259A-4701-104B-0918CF20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391-9162-4D83-BD55-60573237DC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385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EE5B-EACE-5601-AA07-CB4D4BD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A0988-BE56-A066-D859-FAAF581D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B22F-B81C-4C9B-A772-C76CCB8CA150}" type="datetimeFigureOut">
              <a:rPr lang="en-CH" smtClean="0"/>
              <a:t>03/28/2025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4E29B-008C-FE44-F427-4864E092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A9C70-4B53-AE22-EB02-1A7F64C2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391-9162-4D83-BD55-60573237DC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914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66307-CDBB-2B5E-051F-469C679F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B22F-B81C-4C9B-A772-C76CCB8CA150}" type="datetimeFigureOut">
              <a:rPr lang="en-CH" smtClean="0"/>
              <a:t>03/28/2025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7AC13-3283-EDD2-D61B-59B66A4B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FC5F0-D488-ABEB-5DE5-E3BE6626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391-9162-4D83-BD55-60573237DC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576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EDAB-E87D-8B74-B765-37356847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6CCFE-117D-A414-6BA4-7584F2832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404FF-EC65-8509-77F5-128382F20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4E87B-0FB5-97CB-9227-B06FDA18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B22F-B81C-4C9B-A772-C76CCB8CA150}" type="datetimeFigureOut">
              <a:rPr lang="en-CH" smtClean="0"/>
              <a:t>03/28/2025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CE286-2DA9-8AFD-033D-057B1E9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B45A9-D59A-57DC-0CDC-C22B5E84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391-9162-4D83-BD55-60573237DC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614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F44A-5BC0-2F25-3BA8-DC966CFF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19598-FD91-B3F0-3E1A-A18F058B7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77DE0-E5CF-0A2E-5CD8-1CD62C7BA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D729F-DE2F-35D0-9B66-19BA945E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B22F-B81C-4C9B-A772-C76CCB8CA150}" type="datetimeFigureOut">
              <a:rPr lang="en-CH" smtClean="0"/>
              <a:t>03/28/2025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60DB5-7502-EE16-9453-8AF5EB6A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D92B3-2103-1F6A-84CC-FDE37DDA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7F391-9162-4D83-BD55-60573237DC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13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D238F-5535-3888-69F9-EDAD25B8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60A89-E017-A3BE-6FE9-961E7FD80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D107-87CF-17DD-6FDC-FD9C2BF20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2B22F-B81C-4C9B-A772-C76CCB8CA150}" type="datetimeFigureOut">
              <a:rPr lang="en-CH" smtClean="0"/>
              <a:t>03/28/2025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D9931-42DE-2DCF-0F84-3922A274E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C9AC-BDA9-1631-C2A1-A8293B6A1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37F391-9162-4D83-BD55-60573237DC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737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text on a black background&#10;&#10;AI-generated content may be incorrect.">
            <a:extLst>
              <a:ext uri="{FF2B5EF4-FFF2-40B4-BE49-F238E27FC236}">
                <a16:creationId xmlns:a16="http://schemas.microsoft.com/office/drawing/2014/main" id="{CB918EBA-5345-F9AC-6B01-F505CB5BA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98462"/>
            <a:ext cx="10905066" cy="4089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8C0143-76EA-60D5-E1DE-B8A6F4306215}"/>
              </a:ext>
            </a:extLst>
          </p:cNvPr>
          <p:cNvSpPr txBox="1"/>
          <p:nvPr/>
        </p:nvSpPr>
        <p:spPr>
          <a:xfrm>
            <a:off x="4252913" y="4796909"/>
            <a:ext cx="3590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2800" b="1" i="1" dirty="0">
                <a:solidFill>
                  <a:srgbClr val="284491"/>
                </a:solidFill>
                <a:effectLst/>
                <a:latin typeface="Google Sans"/>
              </a:rPr>
              <a:t>B4CK_IN_WU3RZBURG</a:t>
            </a:r>
            <a:endParaRPr lang="en-CH" sz="2800" b="1" i="1" dirty="0">
              <a:solidFill>
                <a:srgbClr val="2844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76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B13271-93F3-B9F7-3C1F-35479570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18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474C40-8B46-DC60-8B94-BEBF82B04396}"/>
              </a:ext>
            </a:extLst>
          </p:cNvPr>
          <p:cNvSpPr txBox="1"/>
          <p:nvPr/>
        </p:nvSpPr>
        <p:spPr>
          <a:xfrm>
            <a:off x="557213" y="6189746"/>
            <a:ext cx="4614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284491"/>
                </a:solidFill>
                <a:effectLst/>
                <a:latin typeface="Google Sans"/>
              </a:rPr>
              <a:t>BY </a:t>
            </a:r>
            <a:r>
              <a:rPr lang="sr-Latn-RS" sz="2800" b="1" i="1" dirty="0">
                <a:solidFill>
                  <a:srgbClr val="284491"/>
                </a:solidFill>
                <a:effectLst/>
                <a:latin typeface="Google Sans"/>
              </a:rPr>
              <a:t>B4CK_IN_WU3RZBURG</a:t>
            </a:r>
            <a:endParaRPr lang="en-CH" sz="2800" b="1" i="1" dirty="0">
              <a:solidFill>
                <a:srgbClr val="2844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39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02FDD-DB73-43E6-2ADA-DC5CA238E222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Simulationssystem für die medizinische Ausbildung, das sich auf die Arzt-Patienten-Interaktion konzentriert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D61BE-4DE3-605A-DFF6-5C671537AA38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Realistische</a:t>
            </a:r>
            <a:r>
              <a:rPr lang="en-US" dirty="0"/>
              <a:t> </a:t>
            </a:r>
            <a:r>
              <a:rPr lang="en-US" dirty="0" err="1"/>
              <a:t>simulierte</a:t>
            </a:r>
            <a:r>
              <a:rPr lang="en-US" dirty="0"/>
              <a:t> </a:t>
            </a:r>
            <a:r>
              <a:rPr lang="en-US" dirty="0" err="1"/>
              <a:t>Gespräche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Ärzten</a:t>
            </a:r>
            <a:r>
              <a:rPr lang="en-US" dirty="0"/>
              <a:t> und </a:t>
            </a:r>
            <a:r>
              <a:rPr lang="en-US" dirty="0" err="1"/>
              <a:t>Patienten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Die </a:t>
            </a:r>
            <a:r>
              <a:rPr lang="en-US" dirty="0" err="1"/>
              <a:t>Qualität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</a:t>
            </a:r>
            <a:r>
              <a:rPr lang="en-US" dirty="0" err="1"/>
              <a:t>Gespräche</a:t>
            </a:r>
            <a:r>
              <a:rPr lang="en-US" dirty="0"/>
              <a:t> </a:t>
            </a:r>
            <a:r>
              <a:rPr lang="en-US" dirty="0" err="1"/>
              <a:t>anhand</a:t>
            </a:r>
            <a:r>
              <a:rPr lang="en-US" dirty="0"/>
              <a:t> von vier </a:t>
            </a:r>
            <a:r>
              <a:rPr lang="en-US" dirty="0" err="1"/>
              <a:t>Schlüsseldimensionen</a:t>
            </a:r>
            <a:r>
              <a:rPr lang="en-US" dirty="0"/>
              <a:t> </a:t>
            </a:r>
            <a:r>
              <a:rPr lang="en-US" dirty="0" err="1"/>
              <a:t>bewerten</a:t>
            </a:r>
            <a:r>
              <a:rPr lang="en-US" dirty="0"/>
              <a:t>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Kommunikationsfähigkeiten</a:t>
            </a:r>
            <a:r>
              <a:rPr lang="en-US" dirty="0"/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Empathie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Anamnese</a:t>
            </a:r>
            <a:r>
              <a:rPr lang="en-US" dirty="0"/>
              <a:t>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Diagnose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Interaktive</a:t>
            </a:r>
            <a:r>
              <a:rPr lang="en-US" dirty="0"/>
              <a:t> </a:t>
            </a:r>
            <a:r>
              <a:rPr lang="en-US" dirty="0" err="1"/>
              <a:t>Plattform</a:t>
            </a:r>
            <a:r>
              <a:rPr lang="en-US" dirty="0"/>
              <a:t> </a:t>
            </a:r>
            <a:r>
              <a:rPr lang="en-US" dirty="0" err="1"/>
              <a:t>würde</a:t>
            </a:r>
            <a:r>
              <a:rPr lang="en-US" dirty="0"/>
              <a:t> </a:t>
            </a:r>
            <a:r>
              <a:rPr lang="en-US" dirty="0" err="1"/>
              <a:t>Medizinstudenten</a:t>
            </a:r>
            <a:r>
              <a:rPr lang="en-US" dirty="0"/>
              <a:t> und </a:t>
            </a:r>
            <a:r>
              <a:rPr lang="en-US" dirty="0" err="1"/>
              <a:t>Ärzten</a:t>
            </a:r>
            <a:r>
              <a:rPr lang="en-US" dirty="0"/>
              <a:t> </a:t>
            </a:r>
            <a:r>
              <a:rPr lang="en-US" dirty="0" err="1"/>
              <a:t>ermöglichen</a:t>
            </a:r>
            <a:r>
              <a:rPr lang="en-US" dirty="0"/>
              <a:t>,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klinischen</a:t>
            </a:r>
            <a:r>
              <a:rPr lang="en-US" dirty="0"/>
              <a:t> </a:t>
            </a:r>
            <a:r>
              <a:rPr lang="en-US" dirty="0" err="1"/>
              <a:t>Kommunikationsfähigkeiten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sicheren</a:t>
            </a:r>
            <a:r>
              <a:rPr lang="en-US" dirty="0"/>
              <a:t> </a:t>
            </a:r>
            <a:r>
              <a:rPr lang="en-US" dirty="0" err="1"/>
              <a:t>Umgebung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üben</a:t>
            </a:r>
            <a:r>
              <a:rPr lang="en-US" dirty="0"/>
              <a:t>,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Feedback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Leistung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erhalten</a:t>
            </a: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 err="1">
                <a:sym typeface="Wingdings" panose="05000000000000000000" pitchFamily="2" charset="2"/>
              </a:rPr>
              <a:t>Verbesserung</a:t>
            </a:r>
            <a:r>
              <a:rPr lang="en-US" dirty="0">
                <a:sym typeface="Wingdings" panose="05000000000000000000" pitchFamily="2" charset="2"/>
              </a:rPr>
              <a:t> der </a:t>
            </a:r>
            <a:r>
              <a:rPr lang="en-US" dirty="0" err="1">
                <a:sym typeface="Wingdings" panose="05000000000000000000" pitchFamily="2" charset="2"/>
              </a:rPr>
              <a:t>Kommunikation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2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diagram of communication and communication&#10;&#10;AI-generated content may be incorrect.">
            <a:extLst>
              <a:ext uri="{FF2B5EF4-FFF2-40B4-BE49-F238E27FC236}">
                <a16:creationId xmlns:a16="http://schemas.microsoft.com/office/drawing/2014/main" id="{F6A86686-836E-1B3A-C56A-835D9395CA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4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1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5CE60-995F-5F61-5EC6-0060BADEE4B2}"/>
              </a:ext>
            </a:extLst>
          </p:cNvPr>
          <p:cNvSpPr txBox="1"/>
          <p:nvPr/>
        </p:nvSpPr>
        <p:spPr>
          <a:xfrm>
            <a:off x="3852863" y="0"/>
            <a:ext cx="4614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284491"/>
                </a:solidFill>
                <a:effectLst/>
                <a:latin typeface="Google Sans"/>
              </a:rPr>
              <a:t>ARCHITECTUR</a:t>
            </a:r>
            <a:r>
              <a:rPr lang="en-US" sz="2800" b="1" i="1" dirty="0">
                <a:solidFill>
                  <a:srgbClr val="284491"/>
                </a:solidFill>
                <a:latin typeface="Google Sans"/>
              </a:rPr>
              <a:t>E</a:t>
            </a:r>
            <a:r>
              <a:rPr lang="en-US" sz="2800" b="1" i="1" dirty="0">
                <a:solidFill>
                  <a:srgbClr val="284491"/>
                </a:solidFill>
                <a:effectLst/>
                <a:latin typeface="Google Sans"/>
              </a:rPr>
              <a:t> ÜBERSICHT</a:t>
            </a:r>
            <a:endParaRPr lang="en-CH" sz="2800" b="1" i="1" dirty="0">
              <a:solidFill>
                <a:srgbClr val="28449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71C363-23D8-152D-4D5F-E842CFCD38CD}"/>
              </a:ext>
            </a:extLst>
          </p:cNvPr>
          <p:cNvSpPr/>
          <p:nvPr/>
        </p:nvSpPr>
        <p:spPr>
          <a:xfrm>
            <a:off x="400050" y="781050"/>
            <a:ext cx="10972800" cy="728663"/>
          </a:xfrm>
          <a:prstGeom prst="roundRect">
            <a:avLst/>
          </a:prstGeom>
          <a:gradFill flip="none" rotWithShape="1">
            <a:gsLst>
              <a:gs pos="0">
                <a:srgbClr val="284491">
                  <a:tint val="66000"/>
                  <a:satMod val="160000"/>
                </a:srgbClr>
              </a:gs>
              <a:gs pos="50000">
                <a:srgbClr val="284491">
                  <a:tint val="44500"/>
                  <a:satMod val="160000"/>
                </a:srgbClr>
              </a:gs>
              <a:gs pos="100000">
                <a:srgbClr val="284491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EE7CC-8284-B4B5-2C76-B958C521075E}"/>
              </a:ext>
            </a:extLst>
          </p:cNvPr>
          <p:cNvSpPr txBox="1"/>
          <p:nvPr/>
        </p:nvSpPr>
        <p:spPr>
          <a:xfrm>
            <a:off x="819150" y="960715"/>
            <a:ext cx="1460721" cy="369332"/>
          </a:xfrm>
          <a:custGeom>
            <a:avLst/>
            <a:gdLst>
              <a:gd name="connsiteX0" fmla="*/ 0 w 1460721"/>
              <a:gd name="connsiteY0" fmla="*/ 0 h 369332"/>
              <a:gd name="connsiteX1" fmla="*/ 501514 w 1460721"/>
              <a:gd name="connsiteY1" fmla="*/ 0 h 369332"/>
              <a:gd name="connsiteX2" fmla="*/ 1003028 w 1460721"/>
              <a:gd name="connsiteY2" fmla="*/ 0 h 369332"/>
              <a:gd name="connsiteX3" fmla="*/ 1460721 w 1460721"/>
              <a:gd name="connsiteY3" fmla="*/ 0 h 369332"/>
              <a:gd name="connsiteX4" fmla="*/ 1460721 w 1460721"/>
              <a:gd name="connsiteY4" fmla="*/ 369332 h 369332"/>
              <a:gd name="connsiteX5" fmla="*/ 959207 w 1460721"/>
              <a:gd name="connsiteY5" fmla="*/ 369332 h 369332"/>
              <a:gd name="connsiteX6" fmla="*/ 516121 w 1460721"/>
              <a:gd name="connsiteY6" fmla="*/ 369332 h 369332"/>
              <a:gd name="connsiteX7" fmla="*/ 0 w 1460721"/>
              <a:gd name="connsiteY7" fmla="*/ 369332 h 369332"/>
              <a:gd name="connsiteX8" fmla="*/ 0 w 1460721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0721" h="369332" extrusionOk="0">
                <a:moveTo>
                  <a:pt x="0" y="0"/>
                </a:moveTo>
                <a:cubicBezTo>
                  <a:pt x="244436" y="10111"/>
                  <a:pt x="333419" y="-23734"/>
                  <a:pt x="501514" y="0"/>
                </a:cubicBezTo>
                <a:cubicBezTo>
                  <a:pt x="669609" y="23734"/>
                  <a:pt x="901947" y="-7774"/>
                  <a:pt x="1003028" y="0"/>
                </a:cubicBezTo>
                <a:cubicBezTo>
                  <a:pt x="1104109" y="7774"/>
                  <a:pt x="1259695" y="-21438"/>
                  <a:pt x="1460721" y="0"/>
                </a:cubicBezTo>
                <a:cubicBezTo>
                  <a:pt x="1464959" y="100571"/>
                  <a:pt x="1444434" y="189060"/>
                  <a:pt x="1460721" y="369332"/>
                </a:cubicBezTo>
                <a:cubicBezTo>
                  <a:pt x="1326488" y="367914"/>
                  <a:pt x="1142615" y="374078"/>
                  <a:pt x="959207" y="369332"/>
                </a:cubicBezTo>
                <a:cubicBezTo>
                  <a:pt x="775799" y="364586"/>
                  <a:pt x="682170" y="359097"/>
                  <a:pt x="516121" y="369332"/>
                </a:cubicBezTo>
                <a:cubicBezTo>
                  <a:pt x="350072" y="379567"/>
                  <a:pt x="165287" y="382280"/>
                  <a:pt x="0" y="369332"/>
                </a:cubicBezTo>
                <a:cubicBezTo>
                  <a:pt x="-5069" y="246146"/>
                  <a:pt x="-10510" y="150977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2">
                <a:lumMod val="90000"/>
                <a:lumOff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9210494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Admin Portal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2C1BC-0441-56FC-AE76-0DD0F20B9659}"/>
              </a:ext>
            </a:extLst>
          </p:cNvPr>
          <p:cNvSpPr txBox="1"/>
          <p:nvPr/>
        </p:nvSpPr>
        <p:spPr>
          <a:xfrm>
            <a:off x="2838450" y="960715"/>
            <a:ext cx="1979837" cy="369332"/>
          </a:xfrm>
          <a:custGeom>
            <a:avLst/>
            <a:gdLst>
              <a:gd name="connsiteX0" fmla="*/ 0 w 1979837"/>
              <a:gd name="connsiteY0" fmla="*/ 0 h 369332"/>
              <a:gd name="connsiteX1" fmla="*/ 679744 w 1979837"/>
              <a:gd name="connsiteY1" fmla="*/ 0 h 369332"/>
              <a:gd name="connsiteX2" fmla="*/ 1359488 w 1979837"/>
              <a:gd name="connsiteY2" fmla="*/ 0 h 369332"/>
              <a:gd name="connsiteX3" fmla="*/ 1979837 w 1979837"/>
              <a:gd name="connsiteY3" fmla="*/ 0 h 369332"/>
              <a:gd name="connsiteX4" fmla="*/ 1979837 w 1979837"/>
              <a:gd name="connsiteY4" fmla="*/ 369332 h 369332"/>
              <a:gd name="connsiteX5" fmla="*/ 1300093 w 1979837"/>
              <a:gd name="connsiteY5" fmla="*/ 369332 h 369332"/>
              <a:gd name="connsiteX6" fmla="*/ 699542 w 1979837"/>
              <a:gd name="connsiteY6" fmla="*/ 369332 h 369332"/>
              <a:gd name="connsiteX7" fmla="*/ 0 w 1979837"/>
              <a:gd name="connsiteY7" fmla="*/ 369332 h 369332"/>
              <a:gd name="connsiteX8" fmla="*/ 0 w 1979837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9837" h="369332" extrusionOk="0">
                <a:moveTo>
                  <a:pt x="0" y="0"/>
                </a:moveTo>
                <a:cubicBezTo>
                  <a:pt x="146328" y="2723"/>
                  <a:pt x="395161" y="-21637"/>
                  <a:pt x="679744" y="0"/>
                </a:cubicBezTo>
                <a:cubicBezTo>
                  <a:pt x="964327" y="21637"/>
                  <a:pt x="1133606" y="-31359"/>
                  <a:pt x="1359488" y="0"/>
                </a:cubicBezTo>
                <a:cubicBezTo>
                  <a:pt x="1585370" y="31359"/>
                  <a:pt x="1835944" y="15589"/>
                  <a:pt x="1979837" y="0"/>
                </a:cubicBezTo>
                <a:cubicBezTo>
                  <a:pt x="1984075" y="100571"/>
                  <a:pt x="1963550" y="189060"/>
                  <a:pt x="1979837" y="369332"/>
                </a:cubicBezTo>
                <a:cubicBezTo>
                  <a:pt x="1658020" y="344364"/>
                  <a:pt x="1515376" y="343943"/>
                  <a:pt x="1300093" y="369332"/>
                </a:cubicBezTo>
                <a:cubicBezTo>
                  <a:pt x="1084810" y="394721"/>
                  <a:pt x="998497" y="380293"/>
                  <a:pt x="699542" y="369332"/>
                </a:cubicBezTo>
                <a:cubicBezTo>
                  <a:pt x="400587" y="358371"/>
                  <a:pt x="205254" y="362077"/>
                  <a:pt x="0" y="369332"/>
                </a:cubicBezTo>
                <a:cubicBezTo>
                  <a:pt x="-5069" y="246146"/>
                  <a:pt x="-10510" y="150977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2">
                <a:lumMod val="90000"/>
                <a:lumOff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9210494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Admin Dashboard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7763-FE0C-6D17-DCCF-7043817D9EA9}"/>
              </a:ext>
            </a:extLst>
          </p:cNvPr>
          <p:cNvSpPr txBox="1"/>
          <p:nvPr/>
        </p:nvSpPr>
        <p:spPr>
          <a:xfrm>
            <a:off x="5214937" y="960715"/>
            <a:ext cx="1605568" cy="369332"/>
          </a:xfrm>
          <a:custGeom>
            <a:avLst/>
            <a:gdLst>
              <a:gd name="connsiteX0" fmla="*/ 0 w 1605568"/>
              <a:gd name="connsiteY0" fmla="*/ 0 h 369332"/>
              <a:gd name="connsiteX1" fmla="*/ 551245 w 1605568"/>
              <a:gd name="connsiteY1" fmla="*/ 0 h 369332"/>
              <a:gd name="connsiteX2" fmla="*/ 1102490 w 1605568"/>
              <a:gd name="connsiteY2" fmla="*/ 0 h 369332"/>
              <a:gd name="connsiteX3" fmla="*/ 1605568 w 1605568"/>
              <a:gd name="connsiteY3" fmla="*/ 0 h 369332"/>
              <a:gd name="connsiteX4" fmla="*/ 1605568 w 1605568"/>
              <a:gd name="connsiteY4" fmla="*/ 369332 h 369332"/>
              <a:gd name="connsiteX5" fmla="*/ 1054323 w 1605568"/>
              <a:gd name="connsiteY5" fmla="*/ 369332 h 369332"/>
              <a:gd name="connsiteX6" fmla="*/ 567301 w 1605568"/>
              <a:gd name="connsiteY6" fmla="*/ 369332 h 369332"/>
              <a:gd name="connsiteX7" fmla="*/ 0 w 1605568"/>
              <a:gd name="connsiteY7" fmla="*/ 369332 h 369332"/>
              <a:gd name="connsiteX8" fmla="*/ 0 w 1605568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568" h="369332" extrusionOk="0">
                <a:moveTo>
                  <a:pt x="0" y="0"/>
                </a:moveTo>
                <a:cubicBezTo>
                  <a:pt x="175890" y="20400"/>
                  <a:pt x="298127" y="-20043"/>
                  <a:pt x="551245" y="0"/>
                </a:cubicBezTo>
                <a:cubicBezTo>
                  <a:pt x="804363" y="20043"/>
                  <a:pt x="943533" y="-12628"/>
                  <a:pt x="1102490" y="0"/>
                </a:cubicBezTo>
                <a:cubicBezTo>
                  <a:pt x="1261447" y="12628"/>
                  <a:pt x="1439599" y="16084"/>
                  <a:pt x="1605568" y="0"/>
                </a:cubicBezTo>
                <a:cubicBezTo>
                  <a:pt x="1609806" y="100571"/>
                  <a:pt x="1589281" y="189060"/>
                  <a:pt x="1605568" y="369332"/>
                </a:cubicBezTo>
                <a:cubicBezTo>
                  <a:pt x="1457079" y="390777"/>
                  <a:pt x="1305024" y="350374"/>
                  <a:pt x="1054323" y="369332"/>
                </a:cubicBezTo>
                <a:cubicBezTo>
                  <a:pt x="803623" y="388290"/>
                  <a:pt x="779082" y="350502"/>
                  <a:pt x="567301" y="369332"/>
                </a:cubicBezTo>
                <a:cubicBezTo>
                  <a:pt x="355520" y="388162"/>
                  <a:pt x="253914" y="387976"/>
                  <a:pt x="0" y="369332"/>
                </a:cubicBezTo>
                <a:cubicBezTo>
                  <a:pt x="-5069" y="246146"/>
                  <a:pt x="-10510" y="150977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2">
                <a:lumMod val="90000"/>
                <a:lumOff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9210494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Chat Interface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EF97B-A9F8-3937-4216-E101CC6E56A2}"/>
              </a:ext>
            </a:extLst>
          </p:cNvPr>
          <p:cNvSpPr txBox="1"/>
          <p:nvPr/>
        </p:nvSpPr>
        <p:spPr>
          <a:xfrm>
            <a:off x="7204304" y="960715"/>
            <a:ext cx="1541512" cy="369332"/>
          </a:xfrm>
          <a:custGeom>
            <a:avLst/>
            <a:gdLst>
              <a:gd name="connsiteX0" fmla="*/ 0 w 1541512"/>
              <a:gd name="connsiteY0" fmla="*/ 0 h 369332"/>
              <a:gd name="connsiteX1" fmla="*/ 529252 w 1541512"/>
              <a:gd name="connsiteY1" fmla="*/ 0 h 369332"/>
              <a:gd name="connsiteX2" fmla="*/ 1058505 w 1541512"/>
              <a:gd name="connsiteY2" fmla="*/ 0 h 369332"/>
              <a:gd name="connsiteX3" fmla="*/ 1541512 w 1541512"/>
              <a:gd name="connsiteY3" fmla="*/ 0 h 369332"/>
              <a:gd name="connsiteX4" fmla="*/ 1541512 w 1541512"/>
              <a:gd name="connsiteY4" fmla="*/ 369332 h 369332"/>
              <a:gd name="connsiteX5" fmla="*/ 1012260 w 1541512"/>
              <a:gd name="connsiteY5" fmla="*/ 369332 h 369332"/>
              <a:gd name="connsiteX6" fmla="*/ 544668 w 1541512"/>
              <a:gd name="connsiteY6" fmla="*/ 369332 h 369332"/>
              <a:gd name="connsiteX7" fmla="*/ 0 w 1541512"/>
              <a:gd name="connsiteY7" fmla="*/ 369332 h 369332"/>
              <a:gd name="connsiteX8" fmla="*/ 0 w 154151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1512" h="369332" extrusionOk="0">
                <a:moveTo>
                  <a:pt x="0" y="0"/>
                </a:moveTo>
                <a:cubicBezTo>
                  <a:pt x="257073" y="23051"/>
                  <a:pt x="380507" y="14779"/>
                  <a:pt x="529252" y="0"/>
                </a:cubicBezTo>
                <a:cubicBezTo>
                  <a:pt x="677997" y="-14779"/>
                  <a:pt x="883940" y="24858"/>
                  <a:pt x="1058505" y="0"/>
                </a:cubicBezTo>
                <a:cubicBezTo>
                  <a:pt x="1233070" y="-24858"/>
                  <a:pt x="1384698" y="23912"/>
                  <a:pt x="1541512" y="0"/>
                </a:cubicBezTo>
                <a:cubicBezTo>
                  <a:pt x="1545750" y="100571"/>
                  <a:pt x="1525225" y="189060"/>
                  <a:pt x="1541512" y="369332"/>
                </a:cubicBezTo>
                <a:cubicBezTo>
                  <a:pt x="1365739" y="352809"/>
                  <a:pt x="1151394" y="388147"/>
                  <a:pt x="1012260" y="369332"/>
                </a:cubicBezTo>
                <a:cubicBezTo>
                  <a:pt x="873126" y="350517"/>
                  <a:pt x="664094" y="382886"/>
                  <a:pt x="544668" y="369332"/>
                </a:cubicBezTo>
                <a:cubicBezTo>
                  <a:pt x="425242" y="355778"/>
                  <a:pt x="244420" y="343434"/>
                  <a:pt x="0" y="369332"/>
                </a:cubicBezTo>
                <a:cubicBezTo>
                  <a:pt x="-5069" y="246146"/>
                  <a:pt x="-10510" y="150977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2">
                <a:lumMod val="90000"/>
                <a:lumOff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9210494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Viewer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B26D79-7DE1-5473-F92B-631A0183BE83}"/>
              </a:ext>
            </a:extLst>
          </p:cNvPr>
          <p:cNvSpPr txBox="1"/>
          <p:nvPr/>
        </p:nvSpPr>
        <p:spPr>
          <a:xfrm>
            <a:off x="9206522" y="960715"/>
            <a:ext cx="1948162" cy="369332"/>
          </a:xfrm>
          <a:custGeom>
            <a:avLst/>
            <a:gdLst>
              <a:gd name="connsiteX0" fmla="*/ 0 w 1948162"/>
              <a:gd name="connsiteY0" fmla="*/ 0 h 369332"/>
              <a:gd name="connsiteX1" fmla="*/ 668869 w 1948162"/>
              <a:gd name="connsiteY1" fmla="*/ 0 h 369332"/>
              <a:gd name="connsiteX2" fmla="*/ 1337738 w 1948162"/>
              <a:gd name="connsiteY2" fmla="*/ 0 h 369332"/>
              <a:gd name="connsiteX3" fmla="*/ 1948162 w 1948162"/>
              <a:gd name="connsiteY3" fmla="*/ 0 h 369332"/>
              <a:gd name="connsiteX4" fmla="*/ 1948162 w 1948162"/>
              <a:gd name="connsiteY4" fmla="*/ 369332 h 369332"/>
              <a:gd name="connsiteX5" fmla="*/ 1279293 w 1948162"/>
              <a:gd name="connsiteY5" fmla="*/ 369332 h 369332"/>
              <a:gd name="connsiteX6" fmla="*/ 688351 w 1948162"/>
              <a:gd name="connsiteY6" fmla="*/ 369332 h 369332"/>
              <a:gd name="connsiteX7" fmla="*/ 0 w 1948162"/>
              <a:gd name="connsiteY7" fmla="*/ 369332 h 369332"/>
              <a:gd name="connsiteX8" fmla="*/ 0 w 1948162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162" h="369332" extrusionOk="0">
                <a:moveTo>
                  <a:pt x="0" y="0"/>
                </a:moveTo>
                <a:cubicBezTo>
                  <a:pt x="224708" y="5295"/>
                  <a:pt x="418835" y="3460"/>
                  <a:pt x="668869" y="0"/>
                </a:cubicBezTo>
                <a:cubicBezTo>
                  <a:pt x="918903" y="-3460"/>
                  <a:pt x="1065051" y="7006"/>
                  <a:pt x="1337738" y="0"/>
                </a:cubicBezTo>
                <a:cubicBezTo>
                  <a:pt x="1610425" y="-7006"/>
                  <a:pt x="1688076" y="28257"/>
                  <a:pt x="1948162" y="0"/>
                </a:cubicBezTo>
                <a:cubicBezTo>
                  <a:pt x="1952400" y="100571"/>
                  <a:pt x="1931875" y="189060"/>
                  <a:pt x="1948162" y="369332"/>
                </a:cubicBezTo>
                <a:cubicBezTo>
                  <a:pt x="1651682" y="339996"/>
                  <a:pt x="1596916" y="335979"/>
                  <a:pt x="1279293" y="369332"/>
                </a:cubicBezTo>
                <a:cubicBezTo>
                  <a:pt x="961670" y="402685"/>
                  <a:pt x="909797" y="376367"/>
                  <a:pt x="688351" y="369332"/>
                </a:cubicBezTo>
                <a:cubicBezTo>
                  <a:pt x="466905" y="362297"/>
                  <a:pt x="324302" y="354792"/>
                  <a:pt x="0" y="369332"/>
                </a:cubicBezTo>
                <a:cubicBezTo>
                  <a:pt x="-5069" y="246146"/>
                  <a:pt x="-10510" y="150977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2">
                <a:lumMod val="90000"/>
                <a:lumOff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9210494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Feedback System</a:t>
            </a:r>
            <a:endParaRPr lang="en-CH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509895-AFDA-9E0D-EC13-F2E3E657D5B6}"/>
              </a:ext>
            </a:extLst>
          </p:cNvPr>
          <p:cNvSpPr/>
          <p:nvPr/>
        </p:nvSpPr>
        <p:spPr>
          <a:xfrm>
            <a:off x="400050" y="2081213"/>
            <a:ext cx="10972800" cy="168116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Application Layer</a:t>
            </a:r>
            <a:endParaRPr lang="en-CH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F3A26-5EC1-D121-0D1F-41305A48B302}"/>
              </a:ext>
            </a:extLst>
          </p:cNvPr>
          <p:cNvSpPr txBox="1"/>
          <p:nvPr/>
        </p:nvSpPr>
        <p:spPr>
          <a:xfrm>
            <a:off x="609220" y="2875240"/>
            <a:ext cx="1880579" cy="369332"/>
          </a:xfrm>
          <a:custGeom>
            <a:avLst/>
            <a:gdLst>
              <a:gd name="connsiteX0" fmla="*/ 0 w 1880579"/>
              <a:gd name="connsiteY0" fmla="*/ 0 h 369332"/>
              <a:gd name="connsiteX1" fmla="*/ 645665 w 1880579"/>
              <a:gd name="connsiteY1" fmla="*/ 0 h 369332"/>
              <a:gd name="connsiteX2" fmla="*/ 1291331 w 1880579"/>
              <a:gd name="connsiteY2" fmla="*/ 0 h 369332"/>
              <a:gd name="connsiteX3" fmla="*/ 1880579 w 1880579"/>
              <a:gd name="connsiteY3" fmla="*/ 0 h 369332"/>
              <a:gd name="connsiteX4" fmla="*/ 1880579 w 1880579"/>
              <a:gd name="connsiteY4" fmla="*/ 369332 h 369332"/>
              <a:gd name="connsiteX5" fmla="*/ 1234914 w 1880579"/>
              <a:gd name="connsiteY5" fmla="*/ 369332 h 369332"/>
              <a:gd name="connsiteX6" fmla="*/ 664471 w 1880579"/>
              <a:gd name="connsiteY6" fmla="*/ 369332 h 369332"/>
              <a:gd name="connsiteX7" fmla="*/ 0 w 1880579"/>
              <a:gd name="connsiteY7" fmla="*/ 369332 h 369332"/>
              <a:gd name="connsiteX8" fmla="*/ 0 w 1880579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0579" h="369332" extrusionOk="0">
                <a:moveTo>
                  <a:pt x="0" y="0"/>
                </a:moveTo>
                <a:cubicBezTo>
                  <a:pt x="238737" y="-27677"/>
                  <a:pt x="362518" y="-9365"/>
                  <a:pt x="645665" y="0"/>
                </a:cubicBezTo>
                <a:cubicBezTo>
                  <a:pt x="928813" y="9365"/>
                  <a:pt x="1056388" y="2122"/>
                  <a:pt x="1291331" y="0"/>
                </a:cubicBezTo>
                <a:cubicBezTo>
                  <a:pt x="1526274" y="-2122"/>
                  <a:pt x="1611040" y="8950"/>
                  <a:pt x="1880579" y="0"/>
                </a:cubicBezTo>
                <a:cubicBezTo>
                  <a:pt x="1884817" y="100571"/>
                  <a:pt x="1864292" y="189060"/>
                  <a:pt x="1880579" y="369332"/>
                </a:cubicBezTo>
                <a:cubicBezTo>
                  <a:pt x="1667436" y="347385"/>
                  <a:pt x="1437100" y="380860"/>
                  <a:pt x="1234914" y="369332"/>
                </a:cubicBezTo>
                <a:cubicBezTo>
                  <a:pt x="1032728" y="357804"/>
                  <a:pt x="902631" y="365750"/>
                  <a:pt x="664471" y="369332"/>
                </a:cubicBezTo>
                <a:cubicBezTo>
                  <a:pt x="426311" y="372914"/>
                  <a:pt x="175389" y="385368"/>
                  <a:pt x="0" y="369332"/>
                </a:cubicBezTo>
                <a:cubicBezTo>
                  <a:pt x="-5069" y="246146"/>
                  <a:pt x="-10510" y="150977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2">
                <a:lumMod val="90000"/>
                <a:lumOff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9210494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Session Manager</a:t>
            </a:r>
            <a:endParaRPr lang="en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B9FF3-A855-0B88-6ADC-2712740C1ABF}"/>
              </a:ext>
            </a:extLst>
          </p:cNvPr>
          <p:cNvSpPr txBox="1"/>
          <p:nvPr/>
        </p:nvSpPr>
        <p:spPr>
          <a:xfrm>
            <a:off x="3220305" y="2875240"/>
            <a:ext cx="1782860" cy="369332"/>
          </a:xfrm>
          <a:custGeom>
            <a:avLst/>
            <a:gdLst>
              <a:gd name="connsiteX0" fmla="*/ 0 w 1782860"/>
              <a:gd name="connsiteY0" fmla="*/ 0 h 369332"/>
              <a:gd name="connsiteX1" fmla="*/ 612115 w 1782860"/>
              <a:gd name="connsiteY1" fmla="*/ 0 h 369332"/>
              <a:gd name="connsiteX2" fmla="*/ 1224231 w 1782860"/>
              <a:gd name="connsiteY2" fmla="*/ 0 h 369332"/>
              <a:gd name="connsiteX3" fmla="*/ 1782860 w 1782860"/>
              <a:gd name="connsiteY3" fmla="*/ 0 h 369332"/>
              <a:gd name="connsiteX4" fmla="*/ 1782860 w 1782860"/>
              <a:gd name="connsiteY4" fmla="*/ 369332 h 369332"/>
              <a:gd name="connsiteX5" fmla="*/ 1170745 w 1782860"/>
              <a:gd name="connsiteY5" fmla="*/ 369332 h 369332"/>
              <a:gd name="connsiteX6" fmla="*/ 629944 w 1782860"/>
              <a:gd name="connsiteY6" fmla="*/ 369332 h 369332"/>
              <a:gd name="connsiteX7" fmla="*/ 0 w 1782860"/>
              <a:gd name="connsiteY7" fmla="*/ 369332 h 369332"/>
              <a:gd name="connsiteX8" fmla="*/ 0 w 1782860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2860" h="369332" extrusionOk="0">
                <a:moveTo>
                  <a:pt x="0" y="0"/>
                </a:moveTo>
                <a:cubicBezTo>
                  <a:pt x="251021" y="-928"/>
                  <a:pt x="383508" y="-19314"/>
                  <a:pt x="612115" y="0"/>
                </a:cubicBezTo>
                <a:cubicBezTo>
                  <a:pt x="840723" y="19314"/>
                  <a:pt x="1017508" y="26467"/>
                  <a:pt x="1224231" y="0"/>
                </a:cubicBezTo>
                <a:cubicBezTo>
                  <a:pt x="1430954" y="-26467"/>
                  <a:pt x="1549434" y="1853"/>
                  <a:pt x="1782860" y="0"/>
                </a:cubicBezTo>
                <a:cubicBezTo>
                  <a:pt x="1787098" y="100571"/>
                  <a:pt x="1766573" y="189060"/>
                  <a:pt x="1782860" y="369332"/>
                </a:cubicBezTo>
                <a:cubicBezTo>
                  <a:pt x="1491415" y="367598"/>
                  <a:pt x="1306015" y="388664"/>
                  <a:pt x="1170745" y="369332"/>
                </a:cubicBezTo>
                <a:cubicBezTo>
                  <a:pt x="1035475" y="350000"/>
                  <a:pt x="835009" y="369537"/>
                  <a:pt x="629944" y="369332"/>
                </a:cubicBezTo>
                <a:cubicBezTo>
                  <a:pt x="424879" y="369127"/>
                  <a:pt x="242231" y="377894"/>
                  <a:pt x="0" y="369332"/>
                </a:cubicBezTo>
                <a:cubicBezTo>
                  <a:pt x="-5069" y="246146"/>
                  <a:pt x="-10510" y="150977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2">
                <a:lumMod val="90000"/>
                <a:lumOff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9210494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Scenario Engine</a:t>
            </a:r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0403AD-328D-CB34-B410-43F3A3FE51DD}"/>
              </a:ext>
            </a:extLst>
          </p:cNvPr>
          <p:cNvSpPr txBox="1"/>
          <p:nvPr/>
        </p:nvSpPr>
        <p:spPr>
          <a:xfrm>
            <a:off x="5838825" y="2875240"/>
            <a:ext cx="2013308" cy="369332"/>
          </a:xfrm>
          <a:custGeom>
            <a:avLst/>
            <a:gdLst>
              <a:gd name="connsiteX0" fmla="*/ 0 w 2013308"/>
              <a:gd name="connsiteY0" fmla="*/ 0 h 369332"/>
              <a:gd name="connsiteX1" fmla="*/ 691236 w 2013308"/>
              <a:gd name="connsiteY1" fmla="*/ 0 h 369332"/>
              <a:gd name="connsiteX2" fmla="*/ 1382471 w 2013308"/>
              <a:gd name="connsiteY2" fmla="*/ 0 h 369332"/>
              <a:gd name="connsiteX3" fmla="*/ 2013308 w 2013308"/>
              <a:gd name="connsiteY3" fmla="*/ 0 h 369332"/>
              <a:gd name="connsiteX4" fmla="*/ 2013308 w 2013308"/>
              <a:gd name="connsiteY4" fmla="*/ 369332 h 369332"/>
              <a:gd name="connsiteX5" fmla="*/ 1322072 w 2013308"/>
              <a:gd name="connsiteY5" fmla="*/ 369332 h 369332"/>
              <a:gd name="connsiteX6" fmla="*/ 711369 w 2013308"/>
              <a:gd name="connsiteY6" fmla="*/ 369332 h 369332"/>
              <a:gd name="connsiteX7" fmla="*/ 0 w 2013308"/>
              <a:gd name="connsiteY7" fmla="*/ 369332 h 369332"/>
              <a:gd name="connsiteX8" fmla="*/ 0 w 2013308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3308" h="369332" extrusionOk="0">
                <a:moveTo>
                  <a:pt x="0" y="0"/>
                </a:moveTo>
                <a:cubicBezTo>
                  <a:pt x="205826" y="28617"/>
                  <a:pt x="512072" y="19649"/>
                  <a:pt x="691236" y="0"/>
                </a:cubicBezTo>
                <a:cubicBezTo>
                  <a:pt x="870400" y="-19649"/>
                  <a:pt x="1169760" y="2640"/>
                  <a:pt x="1382471" y="0"/>
                </a:cubicBezTo>
                <a:cubicBezTo>
                  <a:pt x="1595182" y="-2640"/>
                  <a:pt x="1826525" y="25242"/>
                  <a:pt x="2013308" y="0"/>
                </a:cubicBezTo>
                <a:cubicBezTo>
                  <a:pt x="2017546" y="100571"/>
                  <a:pt x="1997021" y="189060"/>
                  <a:pt x="2013308" y="369332"/>
                </a:cubicBezTo>
                <a:cubicBezTo>
                  <a:pt x="1759500" y="402550"/>
                  <a:pt x="1489184" y="360903"/>
                  <a:pt x="1322072" y="369332"/>
                </a:cubicBezTo>
                <a:cubicBezTo>
                  <a:pt x="1154960" y="377761"/>
                  <a:pt x="873107" y="399534"/>
                  <a:pt x="711369" y="369332"/>
                </a:cubicBezTo>
                <a:cubicBezTo>
                  <a:pt x="549631" y="339130"/>
                  <a:pt x="180019" y="350671"/>
                  <a:pt x="0" y="369332"/>
                </a:cubicBezTo>
                <a:cubicBezTo>
                  <a:pt x="-5069" y="246146"/>
                  <a:pt x="-10510" y="150977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2">
                <a:lumMod val="90000"/>
                <a:lumOff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9210494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Evaluation Service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2FCD1-B817-B336-3A4A-3CB25D235B62}"/>
              </a:ext>
            </a:extLst>
          </p:cNvPr>
          <p:cNvSpPr txBox="1"/>
          <p:nvPr/>
        </p:nvSpPr>
        <p:spPr>
          <a:xfrm>
            <a:off x="9236615" y="2921794"/>
            <a:ext cx="1702710" cy="369332"/>
          </a:xfrm>
          <a:custGeom>
            <a:avLst/>
            <a:gdLst>
              <a:gd name="connsiteX0" fmla="*/ 0 w 1702710"/>
              <a:gd name="connsiteY0" fmla="*/ 0 h 369332"/>
              <a:gd name="connsiteX1" fmla="*/ 584597 w 1702710"/>
              <a:gd name="connsiteY1" fmla="*/ 0 h 369332"/>
              <a:gd name="connsiteX2" fmla="*/ 1169194 w 1702710"/>
              <a:gd name="connsiteY2" fmla="*/ 0 h 369332"/>
              <a:gd name="connsiteX3" fmla="*/ 1702710 w 1702710"/>
              <a:gd name="connsiteY3" fmla="*/ 0 h 369332"/>
              <a:gd name="connsiteX4" fmla="*/ 1702710 w 1702710"/>
              <a:gd name="connsiteY4" fmla="*/ 369332 h 369332"/>
              <a:gd name="connsiteX5" fmla="*/ 1118113 w 1702710"/>
              <a:gd name="connsiteY5" fmla="*/ 369332 h 369332"/>
              <a:gd name="connsiteX6" fmla="*/ 601624 w 1702710"/>
              <a:gd name="connsiteY6" fmla="*/ 369332 h 369332"/>
              <a:gd name="connsiteX7" fmla="*/ 0 w 1702710"/>
              <a:gd name="connsiteY7" fmla="*/ 369332 h 369332"/>
              <a:gd name="connsiteX8" fmla="*/ 0 w 1702710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2710" h="369332" extrusionOk="0">
                <a:moveTo>
                  <a:pt x="0" y="0"/>
                </a:moveTo>
                <a:cubicBezTo>
                  <a:pt x="222461" y="-17466"/>
                  <a:pt x="452360" y="12776"/>
                  <a:pt x="584597" y="0"/>
                </a:cubicBezTo>
                <a:cubicBezTo>
                  <a:pt x="716834" y="-12776"/>
                  <a:pt x="1033813" y="-21189"/>
                  <a:pt x="1169194" y="0"/>
                </a:cubicBezTo>
                <a:cubicBezTo>
                  <a:pt x="1304575" y="21189"/>
                  <a:pt x="1460327" y="7316"/>
                  <a:pt x="1702710" y="0"/>
                </a:cubicBezTo>
                <a:cubicBezTo>
                  <a:pt x="1706948" y="100571"/>
                  <a:pt x="1686423" y="189060"/>
                  <a:pt x="1702710" y="369332"/>
                </a:cubicBezTo>
                <a:cubicBezTo>
                  <a:pt x="1579773" y="367007"/>
                  <a:pt x="1370741" y="371253"/>
                  <a:pt x="1118113" y="369332"/>
                </a:cubicBezTo>
                <a:cubicBezTo>
                  <a:pt x="865485" y="367411"/>
                  <a:pt x="776375" y="373398"/>
                  <a:pt x="601624" y="369332"/>
                </a:cubicBezTo>
                <a:cubicBezTo>
                  <a:pt x="426873" y="365266"/>
                  <a:pt x="215224" y="378914"/>
                  <a:pt x="0" y="369332"/>
                </a:cubicBezTo>
                <a:cubicBezTo>
                  <a:pt x="-5069" y="246146"/>
                  <a:pt x="-10510" y="150977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2">
                <a:lumMod val="90000"/>
                <a:lumOff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19210494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dirty="0"/>
              <a:t>Analytic Engine</a:t>
            </a:r>
            <a:endParaRPr lang="en-CH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365F2F9-CB69-0C79-AF59-97F7DC105F29}"/>
              </a:ext>
            </a:extLst>
          </p:cNvPr>
          <p:cNvSpPr/>
          <p:nvPr/>
        </p:nvSpPr>
        <p:spPr>
          <a:xfrm>
            <a:off x="5534025" y="1567935"/>
            <a:ext cx="609600" cy="4810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F67EC2E-F38E-6316-1626-DEB9BD50ADA3}"/>
              </a:ext>
            </a:extLst>
          </p:cNvPr>
          <p:cNvSpPr/>
          <p:nvPr/>
        </p:nvSpPr>
        <p:spPr>
          <a:xfrm>
            <a:off x="5534025" y="3918467"/>
            <a:ext cx="609600" cy="48101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670C9D-D823-8137-B8D4-E0FA7B61FE6E}"/>
              </a:ext>
            </a:extLst>
          </p:cNvPr>
          <p:cNvSpPr/>
          <p:nvPr/>
        </p:nvSpPr>
        <p:spPr>
          <a:xfrm>
            <a:off x="447675" y="4497111"/>
            <a:ext cx="10972800" cy="14001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LLM Service Layer</a:t>
            </a:r>
            <a:endParaRPr lang="en-CH" sz="28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06763A-7146-DB63-66F0-2F6F88E0D7D4}"/>
              </a:ext>
            </a:extLst>
          </p:cNvPr>
          <p:cNvSpPr/>
          <p:nvPr/>
        </p:nvSpPr>
        <p:spPr>
          <a:xfrm>
            <a:off x="1248015" y="4814888"/>
            <a:ext cx="2693878" cy="8715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84491"/>
                </a:solidFill>
              </a:rPr>
              <a:t>Patient Simulation LLM </a:t>
            </a:r>
            <a:endParaRPr lang="en-CH" b="1" dirty="0">
              <a:solidFill>
                <a:srgbClr val="28449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0E14974-A36D-B9E8-2A00-497EAAA1F835}"/>
              </a:ext>
            </a:extLst>
          </p:cNvPr>
          <p:cNvSpPr/>
          <p:nvPr/>
        </p:nvSpPr>
        <p:spPr>
          <a:xfrm>
            <a:off x="7948612" y="4814886"/>
            <a:ext cx="2693878" cy="8715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84491"/>
                </a:solidFill>
              </a:rPr>
              <a:t>Evaluation and Feedback LLM</a:t>
            </a:r>
            <a:endParaRPr lang="en-CH" dirty="0">
              <a:solidFill>
                <a:srgbClr val="284491"/>
              </a:solidFill>
            </a:endParaRP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FEAAAAF-B82E-C387-6AF4-A1BDB160B1A7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1287074" y="3507008"/>
            <a:ext cx="1570314" cy="10454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CC2691F-48E4-BEA5-6825-2CE0D424F6AD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2568188" y="3271339"/>
            <a:ext cx="1570314" cy="15167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BEBB9AD-8FFC-AC42-9AD0-CF9D5A9C7A7B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16200000" flipH="1">
            <a:off x="7285358" y="2804693"/>
            <a:ext cx="1570314" cy="245007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130F90F-9753-5910-83E7-2AD8F7D526CC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 rot="5400000">
            <a:off x="8929881" y="3656797"/>
            <a:ext cx="1523760" cy="79241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6B964C7B-9043-6A1B-E814-C18C10598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062" y="1525082"/>
            <a:ext cx="1676400" cy="535517"/>
          </a:xfrm>
          <a:prstGeom prst="rect">
            <a:avLst/>
          </a:prstGeom>
        </p:spPr>
      </p:pic>
      <p:pic>
        <p:nvPicPr>
          <p:cNvPr id="1026" name="Picture 2" descr="PostgreSQL Elephant Logo">
            <a:extLst>
              <a:ext uri="{FF2B5EF4-FFF2-40B4-BE49-F238E27FC236}">
                <a16:creationId xmlns:a16="http://schemas.microsoft.com/office/drawing/2014/main" id="{ACB374E8-625A-F033-6F79-5971D29E4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922" y="1516866"/>
            <a:ext cx="637166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E8A5352-F733-F143-011C-7636F4E8B90D}"/>
              </a:ext>
            </a:extLst>
          </p:cNvPr>
          <p:cNvSpPr txBox="1"/>
          <p:nvPr/>
        </p:nvSpPr>
        <p:spPr>
          <a:xfrm>
            <a:off x="7632398" y="1606866"/>
            <a:ext cx="13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84491"/>
                </a:solidFill>
              </a:rPr>
              <a:t>.NET CORE</a:t>
            </a:r>
            <a:endParaRPr lang="en-CH" b="1" dirty="0">
              <a:solidFill>
                <a:srgbClr val="2844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9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F0A96-96E2-F732-C742-45805F22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370"/>
          <a:stretch/>
        </p:blipFill>
        <p:spPr>
          <a:xfrm>
            <a:off x="-288435" y="-160944"/>
            <a:ext cx="12480435" cy="70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1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Google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 Cihoric</dc:creator>
  <cp:lastModifiedBy>Dennstaedt, Fabio</cp:lastModifiedBy>
  <cp:revision>4</cp:revision>
  <dcterms:created xsi:type="dcterms:W3CDTF">2025-03-28T09:25:34Z</dcterms:created>
  <dcterms:modified xsi:type="dcterms:W3CDTF">2025-03-28T13:41:56Z</dcterms:modified>
</cp:coreProperties>
</file>