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8" r:id="rId2"/>
    <p:sldId id="284" r:id="rId3"/>
    <p:sldId id="262" r:id="rId4"/>
    <p:sldId id="285" r:id="rId5"/>
    <p:sldId id="286" r:id="rId6"/>
    <p:sldId id="256" r:id="rId7"/>
    <p:sldId id="259" r:id="rId8"/>
    <p:sldId id="287" r:id="rId9"/>
    <p:sldId id="288" r:id="rId10"/>
    <p:sldId id="289" r:id="rId11"/>
    <p:sldId id="290" r:id="rId12"/>
    <p:sldId id="292" r:id="rId13"/>
    <p:sldId id="278" r:id="rId14"/>
    <p:sldId id="293" r:id="rId15"/>
    <p:sldId id="294" r:id="rId16"/>
    <p:sldId id="295" r:id="rId17"/>
    <p:sldId id="279" r:id="rId18"/>
  </p:sldIdLst>
  <p:sldSz cx="9144000" cy="6858000" type="screen4x3"/>
  <p:notesSz cx="6858000" cy="9144000"/>
  <p:embeddedFontLst>
    <p:embeddedFont>
      <p:font typeface="Cambria Math" panose="02040503050406030204" pitchFamily="18" charset="0"/>
      <p:regular r:id="rId20"/>
    </p:embeddedFont>
    <p:embeddedFont>
      <p:font typeface="Cousine"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iyue Ding" initials="ZD" lastIdx="0" clrIdx="0">
    <p:extLst>
      <p:ext uri="{19B8F6BF-5375-455C-9EA6-DF929625EA0E}">
        <p15:presenceInfo xmlns:p15="http://schemas.microsoft.com/office/powerpoint/2012/main" userId="37b95d9a1072ab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2B2023-0D7A-461A-BA21-A67AC027B2B8}">
  <a:tblStyle styleId="{F02B2023-0D7A-461A-BA21-A67AC027B2B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67" d="100"/>
          <a:sy n="67" d="100"/>
        </p:scale>
        <p:origin x="10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20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798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4279286"/>
            <a:ext cx="7212600" cy="1546500"/>
          </a:xfrm>
          <a:prstGeom prst="rect">
            <a:avLst/>
          </a:prstGeom>
        </p:spPr>
        <p:txBody>
          <a:bodyPr spcFirstLastPara="1" wrap="square" lIns="91425" tIns="91425" rIns="91425" bIns="91425" anchor="b" anchorCtr="0"/>
          <a:lstStyle>
            <a:lvl1pPr lvl="0">
              <a:spcBef>
                <a:spcPts val="0"/>
              </a:spcBef>
              <a:spcAft>
                <a:spcPts val="0"/>
              </a:spcAft>
              <a:buSzPts val="5000"/>
              <a:buNone/>
              <a:defRPr sz="5000" b="1"/>
            </a:lvl1pPr>
            <a:lvl2pPr lvl="1">
              <a:spcBef>
                <a:spcPts val="0"/>
              </a:spcBef>
              <a:spcAft>
                <a:spcPts val="0"/>
              </a:spcAft>
              <a:buSzPts val="5000"/>
              <a:buNone/>
              <a:defRPr sz="5000" b="1"/>
            </a:lvl2pPr>
            <a:lvl3pPr lvl="2">
              <a:spcBef>
                <a:spcPts val="0"/>
              </a:spcBef>
              <a:spcAft>
                <a:spcPts val="0"/>
              </a:spcAft>
              <a:buSzPts val="5000"/>
              <a:buNone/>
              <a:defRPr sz="5000" b="1"/>
            </a:lvl3pPr>
            <a:lvl4pPr lvl="3">
              <a:spcBef>
                <a:spcPts val="0"/>
              </a:spcBef>
              <a:spcAft>
                <a:spcPts val="0"/>
              </a:spcAft>
              <a:buSzPts val="5000"/>
              <a:buNone/>
              <a:defRPr sz="5000" b="1"/>
            </a:lvl4pPr>
            <a:lvl5pPr lvl="4">
              <a:spcBef>
                <a:spcPts val="0"/>
              </a:spcBef>
              <a:spcAft>
                <a:spcPts val="0"/>
              </a:spcAft>
              <a:buSzPts val="5000"/>
              <a:buNone/>
              <a:defRPr sz="5000" b="1"/>
            </a:lvl5pPr>
            <a:lvl6pPr lvl="5">
              <a:spcBef>
                <a:spcPts val="0"/>
              </a:spcBef>
              <a:spcAft>
                <a:spcPts val="0"/>
              </a:spcAft>
              <a:buSzPts val="5000"/>
              <a:buNone/>
              <a:defRPr sz="5000" b="1"/>
            </a:lvl6pPr>
            <a:lvl7pPr lvl="6">
              <a:spcBef>
                <a:spcPts val="0"/>
              </a:spcBef>
              <a:spcAft>
                <a:spcPts val="0"/>
              </a:spcAft>
              <a:buSzPts val="5000"/>
              <a:buNone/>
              <a:defRPr sz="5000" b="1"/>
            </a:lvl7pPr>
            <a:lvl8pPr lvl="7">
              <a:spcBef>
                <a:spcPts val="0"/>
              </a:spcBef>
              <a:spcAft>
                <a:spcPts val="0"/>
              </a:spcAft>
              <a:buSzPts val="5000"/>
              <a:buNone/>
              <a:defRPr sz="5000" b="1"/>
            </a:lvl8pPr>
            <a:lvl9pPr lvl="8">
              <a:spcBef>
                <a:spcPts val="0"/>
              </a:spcBef>
              <a:spcAft>
                <a:spcPts val="0"/>
              </a:spcAft>
              <a:buSzPts val="5000"/>
              <a:buNone/>
              <a:defRPr sz="5000" b="1"/>
            </a:lvl9pPr>
          </a:lstStyle>
          <a:p>
            <a:endParaRPr/>
          </a:p>
        </p:txBody>
      </p:sp>
      <p:sp>
        <p:nvSpPr>
          <p:cNvPr id="13" name="Google Shape;13;p2"/>
          <p:cNvSpPr/>
          <p:nvPr/>
        </p:nvSpPr>
        <p:spPr>
          <a:xfrm rot="5400000">
            <a:off x="4511746" y="2218169"/>
            <a:ext cx="123450"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71075" y="4860025"/>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365300" y="3066475"/>
            <a:ext cx="0" cy="27669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10271" y="-439081"/>
            <a:ext cx="123450"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039675" y="2497866"/>
            <a:ext cx="1714200" cy="1714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11746" y="450463"/>
            <a:ext cx="123450"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63525" y="1362719"/>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793734"/>
            <a:ext cx="0" cy="22623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10271" y="-1711822"/>
            <a:ext cx="123450"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6661378" y="3883740"/>
            <a:ext cx="1714200" cy="1714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2012275"/>
            <a:ext cx="7205700" cy="1546500"/>
          </a:xfrm>
          <a:prstGeom prst="rect">
            <a:avLst/>
          </a:prstGeom>
        </p:spPr>
        <p:txBody>
          <a:bodyPr spcFirstLastPara="1" wrap="square" lIns="91425" tIns="91425" rIns="91425" bIns="91425" anchor="t" anchorCtr="0"/>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4145091"/>
            <a:ext cx="3542400" cy="1046400"/>
          </a:xfrm>
          <a:prstGeom prst="rect">
            <a:avLst/>
          </a:prstGeom>
        </p:spPr>
        <p:txBody>
          <a:bodyPr spcFirstLastPara="1" wrap="square" lIns="91425" tIns="91425" rIns="91425" bIns="91425" anchor="t" anchorCtr="0"/>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a:solidFill>
                  <a:srgbClr val="FFFFFF"/>
                </a:solidFill>
              </a:defRPr>
            </a:lvl4pPr>
            <a:lvl5pPr lvl="4" algn="r" rtl="0">
              <a:spcBef>
                <a:spcPts val="0"/>
              </a:spcBef>
              <a:spcAft>
                <a:spcPts val="0"/>
              </a:spcAft>
              <a:buClr>
                <a:srgbClr val="FFFFFF"/>
              </a:buClr>
              <a:buSzPts val="1800"/>
              <a:buNone/>
              <a:defRPr>
                <a:solidFill>
                  <a:srgbClr val="FFFFFF"/>
                </a:solidFill>
              </a:defRPr>
            </a:lvl5pPr>
            <a:lvl6pPr lvl="5" algn="r" rtl="0">
              <a:spcBef>
                <a:spcPts val="0"/>
              </a:spcBef>
              <a:spcAft>
                <a:spcPts val="0"/>
              </a:spcAft>
              <a:buClr>
                <a:srgbClr val="FFFFFF"/>
              </a:buClr>
              <a:buSzPts val="1800"/>
              <a:buNone/>
              <a:defRPr>
                <a:solidFill>
                  <a:srgbClr val="FFFFFF"/>
                </a:solidFill>
              </a:defRPr>
            </a:lvl6pPr>
            <a:lvl7pPr lvl="6" algn="r" rtl="0">
              <a:spcBef>
                <a:spcPts val="0"/>
              </a:spcBef>
              <a:spcAft>
                <a:spcPts val="0"/>
              </a:spcAft>
              <a:buClr>
                <a:srgbClr val="FFFFFF"/>
              </a:buClr>
              <a:buSzPts val="1800"/>
              <a:buNone/>
              <a:defRPr>
                <a:solidFill>
                  <a:srgbClr val="FFFFFF"/>
                </a:solidFill>
              </a:defRPr>
            </a:lvl7pPr>
            <a:lvl8pPr lvl="7" algn="r" rtl="0">
              <a:spcBef>
                <a:spcPts val="0"/>
              </a:spcBef>
              <a:spcAft>
                <a:spcPts val="0"/>
              </a:spcAft>
              <a:buClr>
                <a:srgbClr val="FFFFFF"/>
              </a:buClr>
              <a:buSzPts val="1800"/>
              <a:buNone/>
              <a:defRPr>
                <a:solidFill>
                  <a:srgbClr val="FFFFFF"/>
                </a:solidFill>
              </a:defRPr>
            </a:lvl8pPr>
            <a:lvl9pPr lvl="8" algn="r" rtl="0">
              <a:spcBef>
                <a:spcPts val="0"/>
              </a:spcBef>
              <a:spcAft>
                <a:spcPts val="0"/>
              </a:spcAft>
              <a:buClr>
                <a:srgbClr val="FFFFFF"/>
              </a:buClr>
              <a:buSzPts val="1800"/>
              <a:buNone/>
              <a:defRPr>
                <a:solidFill>
                  <a:srgbClr val="FFFFFF"/>
                </a:solidFill>
              </a:defRPr>
            </a:lvl9pPr>
          </a:lstStyle>
          <a:p>
            <a:endParaRPr/>
          </a:p>
        </p:txBody>
      </p:sp>
      <p:sp>
        <p:nvSpPr>
          <p:cNvPr id="26" name="Google Shape;26;p3"/>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3187200"/>
            <a:ext cx="6316800" cy="1093200"/>
          </a:xfrm>
          <a:prstGeom prst="rect">
            <a:avLst/>
          </a:prstGeom>
        </p:spPr>
        <p:txBody>
          <a:bodyPr spcFirstLastPara="1" wrap="square" lIns="91425" tIns="91425" rIns="91425" bIns="91425" anchor="t" anchorCtr="0"/>
          <a:lstStyle>
            <a:lvl1pPr marL="457200" lvl="0" indent="-381000" algn="ctr" rtl="0">
              <a:spcBef>
                <a:spcPts val="600"/>
              </a:spcBef>
              <a:spcAft>
                <a:spcPts val="0"/>
              </a:spcAft>
              <a:buSzPts val="2400"/>
              <a:buChar char="▪"/>
              <a:defRPr sz="2400" b="1"/>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a:spcBef>
                <a:spcPts val="0"/>
              </a:spcBef>
              <a:spcAft>
                <a:spcPts val="0"/>
              </a:spcAft>
              <a:buSzPts val="2400"/>
              <a:buChar char="■"/>
              <a:defRPr sz="2400" b="1"/>
            </a:lvl9pPr>
          </a:lstStyle>
          <a:p>
            <a:endParaRPr/>
          </a:p>
        </p:txBody>
      </p:sp>
      <p:grpSp>
        <p:nvGrpSpPr>
          <p:cNvPr id="29" name="Google Shape;29;p4"/>
          <p:cNvGrpSpPr/>
          <p:nvPr/>
        </p:nvGrpSpPr>
        <p:grpSpPr>
          <a:xfrm>
            <a:off x="3770056" y="1437725"/>
            <a:ext cx="1580939" cy="1544725"/>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a:endCxn id="30" idx="1"/>
            </p:cNvCxnSpPr>
            <p:nvPr/>
          </p:nvCxnSpPr>
          <p:spPr>
            <a:xfrm>
              <a:off x="3890221" y="1268193"/>
              <a:ext cx="211800" cy="2118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658442"/>
            <a:ext cx="8229600" cy="551400"/>
          </a:xfrm>
          <a:prstGeom prst="rect">
            <a:avLst/>
          </a:prstGeom>
        </p:spPr>
        <p:txBody>
          <a:bodyPr spcFirstLastPara="1" wrap="square" lIns="91425" tIns="91425" rIns="91425" bIns="91425" anchor="t" anchorCtr="0"/>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40" name="Google Shape;40;p5"/>
          <p:cNvSpPr txBox="1">
            <a:spLocks noGrp="1"/>
          </p:cNvSpPr>
          <p:nvPr>
            <p:ph type="body" idx="1"/>
          </p:nvPr>
        </p:nvSpPr>
        <p:spPr>
          <a:xfrm>
            <a:off x="343225" y="1500000"/>
            <a:ext cx="8290800" cy="4851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1" name="Google Shape;41;p5"/>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658442"/>
            <a:ext cx="8229600" cy="551400"/>
          </a:xfrm>
          <a:prstGeom prst="rect">
            <a:avLst/>
          </a:prstGeom>
        </p:spPr>
        <p:txBody>
          <a:bodyPr spcFirstLastPara="1" wrap="square" lIns="91425" tIns="91425" rIns="91425" bIns="91425" anchor="t" anchorCtr="0"/>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44" name="Google Shape;44;p6"/>
          <p:cNvSpPr txBox="1">
            <a:spLocks noGrp="1"/>
          </p:cNvSpPr>
          <p:nvPr>
            <p:ph type="body" idx="1"/>
          </p:nvPr>
        </p:nvSpPr>
        <p:spPr>
          <a:xfrm>
            <a:off x="420778" y="1653070"/>
            <a:ext cx="3994500" cy="4967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5" name="Google Shape;45;p6"/>
          <p:cNvSpPr txBox="1">
            <a:spLocks noGrp="1"/>
          </p:cNvSpPr>
          <p:nvPr>
            <p:ph type="body" idx="2"/>
          </p:nvPr>
        </p:nvSpPr>
        <p:spPr>
          <a:xfrm>
            <a:off x="4731381" y="1653070"/>
            <a:ext cx="3994500" cy="4967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6" name="Google Shape;46;p6"/>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658442"/>
            <a:ext cx="8229600" cy="551400"/>
          </a:xfrm>
          <a:prstGeom prst="rect">
            <a:avLst/>
          </a:prstGeom>
        </p:spPr>
        <p:txBody>
          <a:bodyPr spcFirstLastPara="1" wrap="square" lIns="91425" tIns="91425" rIns="91425" bIns="91425" anchor="t" anchorCtr="0"/>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49" name="Google Shape;49;p7"/>
          <p:cNvSpPr txBox="1">
            <a:spLocks noGrp="1"/>
          </p:cNvSpPr>
          <p:nvPr>
            <p:ph type="body" idx="1"/>
          </p:nvPr>
        </p:nvSpPr>
        <p:spPr>
          <a:xfrm>
            <a:off x="457200" y="1645524"/>
            <a:ext cx="2631900" cy="4464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0" name="Google Shape;50;p7"/>
          <p:cNvSpPr txBox="1">
            <a:spLocks noGrp="1"/>
          </p:cNvSpPr>
          <p:nvPr>
            <p:ph type="body" idx="2"/>
          </p:nvPr>
        </p:nvSpPr>
        <p:spPr>
          <a:xfrm>
            <a:off x="3223964" y="1645524"/>
            <a:ext cx="2631900" cy="4464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1" name="Google Shape;51;p7"/>
          <p:cNvSpPr txBox="1">
            <a:spLocks noGrp="1"/>
          </p:cNvSpPr>
          <p:nvPr>
            <p:ph type="body" idx="3"/>
          </p:nvPr>
        </p:nvSpPr>
        <p:spPr>
          <a:xfrm>
            <a:off x="5990727" y="1645524"/>
            <a:ext cx="2631900" cy="4464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658442"/>
            <a:ext cx="8229600" cy="551400"/>
          </a:xfrm>
          <a:prstGeom prst="rect">
            <a:avLst/>
          </a:prstGeom>
        </p:spPr>
        <p:txBody>
          <a:bodyPr spcFirstLastPara="1" wrap="square" lIns="91425" tIns="91425" rIns="91425" bIns="91425" anchor="t" anchorCtr="0"/>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55" name="Google Shape;55;p8"/>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58" name="Google Shape;58;p9"/>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3D85C6"/>
        </a:solidFill>
        <a:effectLst/>
      </p:bgPr>
    </p:bg>
    <p:spTree>
      <p:nvGrpSpPr>
        <p:cNvPr id="1" name="Shape 5"/>
        <p:cNvGrpSpPr/>
        <p:nvPr/>
      </p:nvGrpSpPr>
      <p:grpSpPr>
        <a:xfrm>
          <a:off x="0" y="0"/>
          <a:ext cx="0" cy="0"/>
          <a:chOff x="0" y="0"/>
          <a:chExt cx="0" cy="0"/>
        </a:xfrm>
      </p:grpSpPr>
      <p:pic>
        <p:nvPicPr>
          <p:cNvPr id="6" name="Google Shape;6;p1" descr="blueprint.png"/>
          <p:cNvPicPr preferRelativeResize="0"/>
          <p:nvPr/>
        </p:nvPicPr>
        <p:blipFill rotWithShape="1">
          <a:blip r:embed="rId11">
            <a:alphaModFix/>
          </a:blip>
          <a:srcRect r="3297" b="3297"/>
          <a:stretch/>
        </p:blipFill>
        <p:spPr>
          <a:xfrm>
            <a:off x="0" y="0"/>
            <a:ext cx="9144000" cy="6858000"/>
          </a:xfrm>
          <a:prstGeom prst="rect">
            <a:avLst/>
          </a:prstGeom>
          <a:noFill/>
          <a:ln>
            <a:noFill/>
          </a:ln>
        </p:spPr>
      </p:pic>
      <p:sp>
        <p:nvSpPr>
          <p:cNvPr id="7" name="Google Shape;7;p1"/>
          <p:cNvSpPr/>
          <p:nvPr/>
        </p:nvSpPr>
        <p:spPr>
          <a:xfrm>
            <a:off x="128400" y="128397"/>
            <a:ext cx="8889600" cy="6593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658442"/>
            <a:ext cx="8229600" cy="551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200"/>
              <a:buFont typeface="Cousine"/>
              <a:buNone/>
              <a:defRPr sz="2200">
                <a:solidFill>
                  <a:srgbClr val="FFFFFF"/>
                </a:solidFill>
                <a:latin typeface="Cousine"/>
                <a:ea typeface="Cousine"/>
                <a:cs typeface="Cousine"/>
                <a:sym typeface="Cousine"/>
              </a:defRPr>
            </a:lvl1pPr>
            <a:lvl2pPr lvl="1">
              <a:spcBef>
                <a:spcPts val="0"/>
              </a:spcBef>
              <a:spcAft>
                <a:spcPts val="0"/>
              </a:spcAft>
              <a:buClr>
                <a:srgbClr val="FFFFFF"/>
              </a:buClr>
              <a:buSzPts val="2200"/>
              <a:buFont typeface="Cousine"/>
              <a:buNone/>
              <a:defRPr sz="2200">
                <a:solidFill>
                  <a:srgbClr val="FFFFFF"/>
                </a:solidFill>
                <a:latin typeface="Cousine"/>
                <a:ea typeface="Cousine"/>
                <a:cs typeface="Cousine"/>
                <a:sym typeface="Cousine"/>
              </a:defRPr>
            </a:lvl2pPr>
            <a:lvl3pPr lvl="2">
              <a:spcBef>
                <a:spcPts val="0"/>
              </a:spcBef>
              <a:spcAft>
                <a:spcPts val="0"/>
              </a:spcAft>
              <a:buClr>
                <a:srgbClr val="FFFFFF"/>
              </a:buClr>
              <a:buSzPts val="2200"/>
              <a:buFont typeface="Cousine"/>
              <a:buNone/>
              <a:defRPr sz="2200">
                <a:solidFill>
                  <a:srgbClr val="FFFFFF"/>
                </a:solidFill>
                <a:latin typeface="Cousine"/>
                <a:ea typeface="Cousine"/>
                <a:cs typeface="Cousine"/>
                <a:sym typeface="Cousine"/>
              </a:defRPr>
            </a:lvl3pPr>
            <a:lvl4pPr lvl="3">
              <a:spcBef>
                <a:spcPts val="0"/>
              </a:spcBef>
              <a:spcAft>
                <a:spcPts val="0"/>
              </a:spcAft>
              <a:buClr>
                <a:srgbClr val="FFFFFF"/>
              </a:buClr>
              <a:buSzPts val="2200"/>
              <a:buFont typeface="Cousine"/>
              <a:buNone/>
              <a:defRPr sz="2200">
                <a:solidFill>
                  <a:srgbClr val="FFFFFF"/>
                </a:solidFill>
                <a:latin typeface="Cousine"/>
                <a:ea typeface="Cousine"/>
                <a:cs typeface="Cousine"/>
                <a:sym typeface="Cousine"/>
              </a:defRPr>
            </a:lvl4pPr>
            <a:lvl5pPr lvl="4">
              <a:spcBef>
                <a:spcPts val="0"/>
              </a:spcBef>
              <a:spcAft>
                <a:spcPts val="0"/>
              </a:spcAft>
              <a:buClr>
                <a:srgbClr val="FFFFFF"/>
              </a:buClr>
              <a:buSzPts val="2200"/>
              <a:buFont typeface="Cousine"/>
              <a:buNone/>
              <a:defRPr sz="2200">
                <a:solidFill>
                  <a:srgbClr val="FFFFFF"/>
                </a:solidFill>
                <a:latin typeface="Cousine"/>
                <a:ea typeface="Cousine"/>
                <a:cs typeface="Cousine"/>
                <a:sym typeface="Cousine"/>
              </a:defRPr>
            </a:lvl5pPr>
            <a:lvl6pPr lvl="5">
              <a:spcBef>
                <a:spcPts val="0"/>
              </a:spcBef>
              <a:spcAft>
                <a:spcPts val="0"/>
              </a:spcAft>
              <a:buClr>
                <a:srgbClr val="FFFFFF"/>
              </a:buClr>
              <a:buSzPts val="2200"/>
              <a:buFont typeface="Cousine"/>
              <a:buNone/>
              <a:defRPr sz="2200">
                <a:solidFill>
                  <a:srgbClr val="FFFFFF"/>
                </a:solidFill>
                <a:latin typeface="Cousine"/>
                <a:ea typeface="Cousine"/>
                <a:cs typeface="Cousine"/>
                <a:sym typeface="Cousine"/>
              </a:defRPr>
            </a:lvl6pPr>
            <a:lvl7pPr lvl="6">
              <a:spcBef>
                <a:spcPts val="0"/>
              </a:spcBef>
              <a:spcAft>
                <a:spcPts val="0"/>
              </a:spcAft>
              <a:buClr>
                <a:srgbClr val="FFFFFF"/>
              </a:buClr>
              <a:buSzPts val="2200"/>
              <a:buFont typeface="Cousine"/>
              <a:buNone/>
              <a:defRPr sz="2200">
                <a:solidFill>
                  <a:srgbClr val="FFFFFF"/>
                </a:solidFill>
                <a:latin typeface="Cousine"/>
                <a:ea typeface="Cousine"/>
                <a:cs typeface="Cousine"/>
                <a:sym typeface="Cousine"/>
              </a:defRPr>
            </a:lvl7pPr>
            <a:lvl8pPr lvl="7">
              <a:spcBef>
                <a:spcPts val="0"/>
              </a:spcBef>
              <a:spcAft>
                <a:spcPts val="0"/>
              </a:spcAft>
              <a:buClr>
                <a:srgbClr val="FFFFFF"/>
              </a:buClr>
              <a:buSzPts val="2200"/>
              <a:buFont typeface="Cousine"/>
              <a:buNone/>
              <a:defRPr sz="2200">
                <a:solidFill>
                  <a:srgbClr val="FFFFFF"/>
                </a:solidFill>
                <a:latin typeface="Cousine"/>
                <a:ea typeface="Cousine"/>
                <a:cs typeface="Cousine"/>
                <a:sym typeface="Cousine"/>
              </a:defRPr>
            </a:lvl8pPr>
            <a:lvl9pPr lvl="8">
              <a:spcBef>
                <a:spcPts val="0"/>
              </a:spcBef>
              <a:spcAft>
                <a:spcPts val="0"/>
              </a:spcAft>
              <a:buClr>
                <a:srgbClr val="FFFFFF"/>
              </a:buClr>
              <a:buSzPts val="2200"/>
              <a:buFont typeface="Cousine"/>
              <a:buNone/>
              <a:defRPr sz="2200">
                <a:solidFill>
                  <a:srgbClr val="FFFFFF"/>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500000"/>
            <a:ext cx="8229600" cy="4851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FFFFF"/>
              </a:buClr>
              <a:buSzPts val="3000"/>
              <a:buFont typeface="Cousine"/>
              <a:buChar char="▪"/>
              <a:defRPr sz="3000">
                <a:solidFill>
                  <a:srgbClr val="FFFFFF"/>
                </a:solidFill>
                <a:latin typeface="Cousine"/>
                <a:ea typeface="Cousine"/>
                <a:cs typeface="Cousine"/>
                <a:sym typeface="Cousine"/>
              </a:defRPr>
            </a:lvl1pPr>
            <a:lvl2pPr marL="914400" lvl="1" indent="-381000">
              <a:spcBef>
                <a:spcPts val="0"/>
              </a:spcBef>
              <a:spcAft>
                <a:spcPts val="0"/>
              </a:spcAft>
              <a:buClr>
                <a:srgbClr val="FFFFFF"/>
              </a:buClr>
              <a:buSzPts val="2400"/>
              <a:buFont typeface="Cousine"/>
              <a:buChar char="▫"/>
              <a:defRPr sz="2400">
                <a:solidFill>
                  <a:srgbClr val="FFFFFF"/>
                </a:solidFill>
                <a:latin typeface="Cousine"/>
                <a:ea typeface="Cousine"/>
                <a:cs typeface="Cousine"/>
                <a:sym typeface="Cousine"/>
              </a:defRPr>
            </a:lvl2pPr>
            <a:lvl3pPr marL="1371600" lvl="2" indent="-381000">
              <a:spcBef>
                <a:spcPts val="0"/>
              </a:spcBef>
              <a:spcAft>
                <a:spcPts val="0"/>
              </a:spcAft>
              <a:buClr>
                <a:srgbClr val="FFFFFF"/>
              </a:buClr>
              <a:buSzPts val="2400"/>
              <a:buFont typeface="Cousine"/>
              <a:buChar char="■"/>
              <a:defRPr sz="2400">
                <a:solidFill>
                  <a:srgbClr val="FFFFFF"/>
                </a:solidFill>
                <a:latin typeface="Cousine"/>
                <a:ea typeface="Cousine"/>
                <a:cs typeface="Cousine"/>
                <a:sym typeface="Cousine"/>
              </a:defRPr>
            </a:lvl3pPr>
            <a:lvl4pPr marL="1828800" lvl="3" indent="-342900">
              <a:spcBef>
                <a:spcPts val="0"/>
              </a:spcBef>
              <a:spcAft>
                <a:spcPts val="0"/>
              </a:spcAft>
              <a:buClr>
                <a:srgbClr val="FFFFFF"/>
              </a:buClr>
              <a:buSzPts val="1800"/>
              <a:buFont typeface="Cousine"/>
              <a:buChar char="●"/>
              <a:defRPr sz="1800">
                <a:solidFill>
                  <a:srgbClr val="FFFFFF"/>
                </a:solidFill>
                <a:latin typeface="Cousine"/>
                <a:ea typeface="Cousine"/>
                <a:cs typeface="Cousine"/>
                <a:sym typeface="Cousine"/>
              </a:defRPr>
            </a:lvl4pPr>
            <a:lvl5pPr marL="2286000" lvl="4" indent="-342900">
              <a:spcBef>
                <a:spcPts val="0"/>
              </a:spcBef>
              <a:spcAft>
                <a:spcPts val="0"/>
              </a:spcAft>
              <a:buClr>
                <a:srgbClr val="FFFFFF"/>
              </a:buClr>
              <a:buSzPts val="1800"/>
              <a:buFont typeface="Cousine"/>
              <a:buChar char="○"/>
              <a:defRPr sz="1800">
                <a:solidFill>
                  <a:srgbClr val="FFFFFF"/>
                </a:solidFill>
                <a:latin typeface="Cousine"/>
                <a:ea typeface="Cousine"/>
                <a:cs typeface="Cousine"/>
                <a:sym typeface="Cousine"/>
              </a:defRPr>
            </a:lvl5pPr>
            <a:lvl6pPr marL="2743200" lvl="5" indent="-342900">
              <a:spcBef>
                <a:spcPts val="0"/>
              </a:spcBef>
              <a:spcAft>
                <a:spcPts val="0"/>
              </a:spcAft>
              <a:buClr>
                <a:srgbClr val="FFFFFF"/>
              </a:buClr>
              <a:buSzPts val="1800"/>
              <a:buFont typeface="Cousine"/>
              <a:buChar char="■"/>
              <a:defRPr sz="1800">
                <a:solidFill>
                  <a:srgbClr val="FFFFFF"/>
                </a:solidFill>
                <a:latin typeface="Cousine"/>
                <a:ea typeface="Cousine"/>
                <a:cs typeface="Cousine"/>
                <a:sym typeface="Cousine"/>
              </a:defRPr>
            </a:lvl6pPr>
            <a:lvl7pPr marL="3200400" lvl="6" indent="-342900">
              <a:spcBef>
                <a:spcPts val="0"/>
              </a:spcBef>
              <a:spcAft>
                <a:spcPts val="0"/>
              </a:spcAft>
              <a:buClr>
                <a:srgbClr val="FFFFFF"/>
              </a:buClr>
              <a:buSzPts val="1800"/>
              <a:buFont typeface="Cousine"/>
              <a:buChar char="●"/>
              <a:defRPr sz="1800">
                <a:solidFill>
                  <a:srgbClr val="FFFFFF"/>
                </a:solidFill>
                <a:latin typeface="Cousine"/>
                <a:ea typeface="Cousine"/>
                <a:cs typeface="Cousine"/>
                <a:sym typeface="Cousine"/>
              </a:defRPr>
            </a:lvl7pPr>
            <a:lvl8pPr marL="3657600" lvl="7" indent="-342900">
              <a:spcBef>
                <a:spcPts val="0"/>
              </a:spcBef>
              <a:spcAft>
                <a:spcPts val="0"/>
              </a:spcAft>
              <a:buClr>
                <a:srgbClr val="FFFFFF"/>
              </a:buClr>
              <a:buSzPts val="1800"/>
              <a:buFont typeface="Cousine"/>
              <a:buChar char="○"/>
              <a:defRPr sz="1800">
                <a:solidFill>
                  <a:srgbClr val="FFFFFF"/>
                </a:solidFill>
                <a:latin typeface="Cousine"/>
                <a:ea typeface="Cousine"/>
                <a:cs typeface="Cousine"/>
                <a:sym typeface="Cousine"/>
              </a:defRPr>
            </a:lvl8pPr>
            <a:lvl9pPr marL="4114800" lvl="8" indent="-342900">
              <a:spcBef>
                <a:spcPts val="0"/>
              </a:spcBef>
              <a:spcAft>
                <a:spcPts val="0"/>
              </a:spcAft>
              <a:buClr>
                <a:srgbClr val="FFFFFF"/>
              </a:buClr>
              <a:buSzPts val="1800"/>
              <a:buFont typeface="Cousine"/>
              <a:buChar char="■"/>
              <a:defRPr sz="1800">
                <a:solidFill>
                  <a:srgbClr val="FFFFFF"/>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6391956"/>
            <a:ext cx="461100" cy="3891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Cousine"/>
                <a:ea typeface="Cousine"/>
                <a:cs typeface="Cousine"/>
                <a:sym typeface="Cousine"/>
              </a:defRPr>
            </a:lvl1pPr>
            <a:lvl2pPr lvl="1" algn="r">
              <a:buNone/>
              <a:defRPr sz="1000">
                <a:solidFill>
                  <a:srgbClr val="FFFFFF"/>
                </a:solidFill>
                <a:latin typeface="Cousine"/>
                <a:ea typeface="Cousine"/>
                <a:cs typeface="Cousine"/>
                <a:sym typeface="Cousine"/>
              </a:defRPr>
            </a:lvl2pPr>
            <a:lvl3pPr lvl="2" algn="r">
              <a:buNone/>
              <a:defRPr sz="1000">
                <a:solidFill>
                  <a:srgbClr val="FFFFFF"/>
                </a:solidFill>
                <a:latin typeface="Cousine"/>
                <a:ea typeface="Cousine"/>
                <a:cs typeface="Cousine"/>
                <a:sym typeface="Cousine"/>
              </a:defRPr>
            </a:lvl3pPr>
            <a:lvl4pPr lvl="3" algn="r">
              <a:buNone/>
              <a:defRPr sz="1000">
                <a:solidFill>
                  <a:srgbClr val="FFFFFF"/>
                </a:solidFill>
                <a:latin typeface="Cousine"/>
                <a:ea typeface="Cousine"/>
                <a:cs typeface="Cousine"/>
                <a:sym typeface="Cousine"/>
              </a:defRPr>
            </a:lvl4pPr>
            <a:lvl5pPr lvl="4" algn="r">
              <a:buNone/>
              <a:defRPr sz="1000">
                <a:solidFill>
                  <a:srgbClr val="FFFFFF"/>
                </a:solidFill>
                <a:latin typeface="Cousine"/>
                <a:ea typeface="Cousine"/>
                <a:cs typeface="Cousine"/>
                <a:sym typeface="Cousine"/>
              </a:defRPr>
            </a:lvl5pPr>
            <a:lvl6pPr lvl="5" algn="r">
              <a:buNone/>
              <a:defRPr sz="1000">
                <a:solidFill>
                  <a:srgbClr val="FFFFFF"/>
                </a:solidFill>
                <a:latin typeface="Cousine"/>
                <a:ea typeface="Cousine"/>
                <a:cs typeface="Cousine"/>
                <a:sym typeface="Cousine"/>
              </a:defRPr>
            </a:lvl6pPr>
            <a:lvl7pPr lvl="6" algn="r">
              <a:buNone/>
              <a:defRPr sz="1000">
                <a:solidFill>
                  <a:srgbClr val="FFFFFF"/>
                </a:solidFill>
                <a:latin typeface="Cousine"/>
                <a:ea typeface="Cousine"/>
                <a:cs typeface="Cousine"/>
                <a:sym typeface="Cousine"/>
              </a:defRPr>
            </a:lvl7pPr>
            <a:lvl8pPr lvl="7" algn="r">
              <a:buNone/>
              <a:defRPr sz="1000">
                <a:solidFill>
                  <a:srgbClr val="FFFFFF"/>
                </a:solidFill>
                <a:latin typeface="Cousine"/>
                <a:ea typeface="Cousine"/>
                <a:cs typeface="Cousine"/>
                <a:sym typeface="Cousine"/>
              </a:defRPr>
            </a:lvl8pPr>
            <a:lvl9pPr lvl="8" algn="r">
              <a:buNone/>
              <a:defRPr sz="1000">
                <a:solidFill>
                  <a:srgbClr val="FFFFFF"/>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8.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pSp>
        <p:nvGrpSpPr>
          <p:cNvPr id="79" name="Google Shape;79;p13"/>
          <p:cNvGrpSpPr/>
          <p:nvPr/>
        </p:nvGrpSpPr>
        <p:grpSpPr>
          <a:xfrm>
            <a:off x="5541672" y="3236873"/>
            <a:ext cx="2931161" cy="2815646"/>
            <a:chOff x="5708850" y="3417450"/>
            <a:chExt cx="2931161" cy="2815646"/>
          </a:xfrm>
        </p:grpSpPr>
        <p:sp>
          <p:nvSpPr>
            <p:cNvPr id="80" name="Google Shape;80;p13"/>
            <p:cNvSpPr/>
            <p:nvPr/>
          </p:nvSpPr>
          <p:spPr>
            <a:xfrm>
              <a:off x="6102011" y="3942011"/>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8516561" y="39420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2" name="Google Shape;82;p13"/>
            <p:cNvSpPr/>
            <p:nvPr/>
          </p:nvSpPr>
          <p:spPr>
            <a:xfrm rot="-5400000">
              <a:off x="7180125" y="260552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3" name="Google Shape;83;p13"/>
            <p:cNvSpPr/>
            <p:nvPr/>
          </p:nvSpPr>
          <p:spPr>
            <a:xfrm rot="-5400000">
              <a:off x="5708850" y="34174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3"/>
            <p:cNvCxnSpPr/>
            <p:nvPr/>
          </p:nvCxnSpPr>
          <p:spPr>
            <a:xfrm>
              <a:off x="6109725" y="3957425"/>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85" name="Google Shape;85;p13"/>
            <p:cNvCxnSpPr/>
            <p:nvPr/>
          </p:nvCxnSpPr>
          <p:spPr>
            <a:xfrm flipH="1">
              <a:off x="6102050" y="3941996"/>
              <a:ext cx="2291100" cy="2291100"/>
            </a:xfrm>
            <a:prstGeom prst="straightConnector1">
              <a:avLst/>
            </a:prstGeom>
            <a:noFill/>
            <a:ln w="9525" cap="flat" cmpd="sng">
              <a:solidFill>
                <a:srgbClr val="FFFFFF"/>
              </a:solidFill>
              <a:prstDash val="dash"/>
              <a:round/>
              <a:headEnd type="none" w="med" len="med"/>
              <a:tailEnd type="none" w="med" len="med"/>
            </a:ln>
          </p:spPr>
        </p:cxnSp>
        <p:cxnSp>
          <p:nvCxnSpPr>
            <p:cNvPr id="86" name="Google Shape;86;p13"/>
            <p:cNvCxnSpPr/>
            <p:nvPr/>
          </p:nvCxnSpPr>
          <p:spPr>
            <a:xfrm>
              <a:off x="5978575" y="3949725"/>
              <a:ext cx="0" cy="2283300"/>
            </a:xfrm>
            <a:prstGeom prst="straightConnector1">
              <a:avLst/>
            </a:prstGeom>
            <a:noFill/>
            <a:ln w="9525" cap="flat" cmpd="sng">
              <a:solidFill>
                <a:srgbClr val="FFFFFF"/>
              </a:solidFill>
              <a:prstDash val="solid"/>
              <a:round/>
              <a:headEnd type="triangle" w="sm" len="sm"/>
              <a:tailEnd type="triangle" w="sm" len="sm"/>
            </a:ln>
          </p:spPr>
        </p:cxnSp>
      </p:grpSp>
      <p:sp>
        <p:nvSpPr>
          <p:cNvPr id="87" name="Google Shape;87;p13"/>
          <p:cNvSpPr txBox="1">
            <a:spLocks noGrp="1"/>
          </p:cNvSpPr>
          <p:nvPr>
            <p:ph type="ctrTitle" idx="4294967295"/>
          </p:nvPr>
        </p:nvSpPr>
        <p:spPr>
          <a:xfrm>
            <a:off x="878657" y="489770"/>
            <a:ext cx="77724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t>Hi Mathematicians!</a:t>
            </a:r>
            <a:br>
              <a:rPr lang="en-US" sz="6000" b="1" dirty="0"/>
            </a:br>
            <a:endParaRPr sz="6000" b="1" dirty="0"/>
          </a:p>
        </p:txBody>
      </p:sp>
      <p:sp>
        <p:nvSpPr>
          <p:cNvPr id="88" name="Google Shape;88;p13"/>
          <p:cNvSpPr txBox="1">
            <a:spLocks noGrp="1"/>
          </p:cNvSpPr>
          <p:nvPr>
            <p:ph type="subTitle" idx="4294967295"/>
          </p:nvPr>
        </p:nvSpPr>
        <p:spPr>
          <a:xfrm>
            <a:off x="878657" y="2437366"/>
            <a:ext cx="65937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dirty="0"/>
              <a:t>I AM ZHIYUE DING, MAGGIE</a:t>
            </a:r>
          </a:p>
        </p:txBody>
      </p:sp>
      <p:sp>
        <p:nvSpPr>
          <p:cNvPr id="89" name="Google Shape;89;p13"/>
          <p:cNvSpPr txBox="1">
            <a:spLocks noGrp="1"/>
          </p:cNvSpPr>
          <p:nvPr>
            <p:ph type="body" idx="4294967295"/>
          </p:nvPr>
        </p:nvSpPr>
        <p:spPr>
          <a:xfrm>
            <a:off x="931414" y="3776848"/>
            <a:ext cx="3833443" cy="339001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I am </a:t>
            </a:r>
            <a:r>
              <a:rPr lang="en-US" sz="1800" dirty="0"/>
              <a:t>sophomore major in CS and Math.</a:t>
            </a:r>
          </a:p>
          <a:p>
            <a:pPr marL="0" lvl="0" indent="0" algn="l" rtl="0">
              <a:spcBef>
                <a:spcPts val="600"/>
              </a:spcBef>
              <a:spcAft>
                <a:spcPts val="0"/>
              </a:spcAft>
              <a:buNone/>
            </a:pPr>
            <a:r>
              <a:rPr lang="en-US" sz="1800" dirty="0"/>
              <a:t>I am study more math and share what I learned this semester.</a:t>
            </a:r>
            <a:endParaRPr sz="1800" dirty="0"/>
          </a:p>
          <a:p>
            <a:pPr marL="0" lvl="0" indent="0" algn="l" rtl="0">
              <a:spcBef>
                <a:spcPts val="600"/>
              </a:spcBef>
              <a:spcAft>
                <a:spcPts val="0"/>
              </a:spcAft>
              <a:buNone/>
            </a:pPr>
            <a:endParaRPr lang="en" sz="1800" dirty="0"/>
          </a:p>
          <a:p>
            <a:pPr marL="0" lvl="0" indent="0" algn="l" rtl="0">
              <a:spcBef>
                <a:spcPts val="600"/>
              </a:spcBef>
              <a:spcAft>
                <a:spcPts val="0"/>
              </a:spcAft>
              <a:buNone/>
            </a:pPr>
            <a:r>
              <a:rPr lang="en" sz="1800" dirty="0"/>
              <a:t>Email: zding52@wisc.edu</a:t>
            </a:r>
            <a:endParaRPr sz="1800" dirty="0"/>
          </a:p>
        </p:txBody>
      </p:sp>
      <p:sp>
        <p:nvSpPr>
          <p:cNvPr id="91" name="Google Shape;91;p13"/>
          <p:cNvSpPr txBox="1">
            <a:spLocks noGrp="1"/>
          </p:cNvSpPr>
          <p:nvPr>
            <p:ph type="sldNum" idx="12"/>
          </p:nvPr>
        </p:nvSpPr>
        <p:spPr>
          <a:xfrm>
            <a:off x="8355979" y="6211379"/>
            <a:ext cx="461100" cy="38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3" name="Rectangle 2">
            <a:extLst>
              <a:ext uri="{FF2B5EF4-FFF2-40B4-BE49-F238E27FC236}">
                <a16:creationId xmlns:a16="http://schemas.microsoft.com/office/drawing/2014/main" id="{29A21D4F-D210-4DAE-AD89-D854164797EF}"/>
              </a:ext>
            </a:extLst>
          </p:cNvPr>
          <p:cNvSpPr/>
          <p:nvPr/>
        </p:nvSpPr>
        <p:spPr>
          <a:xfrm>
            <a:off x="6277819" y="4148416"/>
            <a:ext cx="1593706" cy="1323439"/>
          </a:xfrm>
          <a:prstGeom prst="rect">
            <a:avLst/>
          </a:prstGeom>
        </p:spPr>
        <p:txBody>
          <a:bodyPr wrap="none">
            <a:spAutoFit/>
          </a:bodyPr>
          <a:lstStyle/>
          <a:p>
            <a:r>
              <a:rPr lang="en" sz="8000" dirty="0">
                <a:solidFill>
                  <a:srgbClr val="FFFFFF"/>
                </a:solidFill>
                <a:latin typeface="Cousine"/>
                <a:ea typeface="Cousine"/>
                <a:cs typeface="Cousine"/>
                <a:sym typeface="Cousine"/>
              </a:rPr>
              <a:t>👩</a:t>
            </a:r>
            <a:endParaRPr lang="en-US" sz="8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69E253-F159-4596-AC17-151E356111C2}"/>
              </a:ext>
            </a:extLst>
          </p:cNvPr>
          <p:cNvSpPr>
            <a:spLocks noGrp="1"/>
          </p:cNvSpPr>
          <p:nvPr>
            <p:ph type="body" idx="1"/>
          </p:nvPr>
        </p:nvSpPr>
        <p:spPr>
          <a:xfrm>
            <a:off x="524107" y="3601779"/>
            <a:ext cx="8229600" cy="692700"/>
          </a:xfrm>
        </p:spPr>
        <p:txBody>
          <a:bodyPr/>
          <a:lstStyle/>
          <a:p>
            <a:r>
              <a:rPr lang="en-US" sz="2800" dirty="0"/>
              <a:t>we get Second Derivative from </a:t>
            </a:r>
          </a:p>
          <a:p>
            <a:r>
              <a:rPr lang="en-US" sz="2800" dirty="0"/>
              <a:t>Taylor Series</a:t>
            </a:r>
          </a:p>
        </p:txBody>
      </p:sp>
      <p:sp>
        <p:nvSpPr>
          <p:cNvPr id="3" name="Slide Number Placeholder 2">
            <a:extLst>
              <a:ext uri="{FF2B5EF4-FFF2-40B4-BE49-F238E27FC236}">
                <a16:creationId xmlns:a16="http://schemas.microsoft.com/office/drawing/2014/main" id="{D749F04D-0619-40A3-94D7-BFECB20C12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Graphic 4">
            <a:extLst>
              <a:ext uri="{FF2B5EF4-FFF2-40B4-BE49-F238E27FC236}">
                <a16:creationId xmlns:a16="http://schemas.microsoft.com/office/drawing/2014/main" id="{8C327F9E-A464-4543-B3BA-CF53DFA916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9453" y="2675109"/>
            <a:ext cx="7538908" cy="753891"/>
          </a:xfrm>
          <a:prstGeom prst="rect">
            <a:avLst/>
          </a:prstGeom>
        </p:spPr>
      </p:pic>
    </p:spTree>
    <p:extLst>
      <p:ext uri="{BB962C8B-B14F-4D97-AF65-F5344CB8AC3E}">
        <p14:creationId xmlns:p14="http://schemas.microsoft.com/office/powerpoint/2010/main" val="244089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2E57AF-C54C-4CF9-967F-FB3C3491DA1E}"/>
              </a:ext>
            </a:extLst>
          </p:cNvPr>
          <p:cNvSpPr>
            <a:spLocks noGrp="1"/>
          </p:cNvSpPr>
          <p:nvPr>
            <p:ph type="body" idx="1"/>
          </p:nvPr>
        </p:nvSpPr>
        <p:spPr/>
        <p:txBody>
          <a:bodyPr/>
          <a:lstStyle/>
          <a:p>
            <a:r>
              <a:rPr lang="en-US" b="1" dirty="0"/>
              <a:t>A simple finite difference method</a:t>
            </a:r>
            <a:endParaRPr lang="en-US" dirty="0"/>
          </a:p>
        </p:txBody>
      </p:sp>
      <p:sp>
        <p:nvSpPr>
          <p:cNvPr id="3" name="Slide Number Placeholder 2">
            <a:extLst>
              <a:ext uri="{FF2B5EF4-FFF2-40B4-BE49-F238E27FC236}">
                <a16:creationId xmlns:a16="http://schemas.microsoft.com/office/drawing/2014/main" id="{4C51842B-BF06-4E13-831F-6DED483E90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Graphic 4">
            <a:extLst>
              <a:ext uri="{FF2B5EF4-FFF2-40B4-BE49-F238E27FC236}">
                <a16:creationId xmlns:a16="http://schemas.microsoft.com/office/drawing/2014/main" id="{EA0648DD-5E80-4150-AC0E-A9A2D09BCE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58330" y="4495800"/>
            <a:ext cx="3427339" cy="1166002"/>
          </a:xfrm>
          <a:prstGeom prst="rect">
            <a:avLst/>
          </a:prstGeom>
        </p:spPr>
      </p:pic>
      <p:pic>
        <p:nvPicPr>
          <p:cNvPr id="7" name="Picture 6">
            <a:extLst>
              <a:ext uri="{FF2B5EF4-FFF2-40B4-BE49-F238E27FC236}">
                <a16:creationId xmlns:a16="http://schemas.microsoft.com/office/drawing/2014/main" id="{0FF23037-0D17-4773-9CF1-7FFAD60A077A}"/>
              </a:ext>
            </a:extLst>
          </p:cNvPr>
          <p:cNvPicPr>
            <a:picLocks noChangeAspect="1"/>
          </p:cNvPicPr>
          <p:nvPr/>
        </p:nvPicPr>
        <p:blipFill rotWithShape="1">
          <a:blip r:embed="rId4"/>
          <a:srcRect l="8055" t="28929" r="30000" b="41596"/>
          <a:stretch/>
        </p:blipFill>
        <p:spPr>
          <a:xfrm>
            <a:off x="302833" y="1874805"/>
            <a:ext cx="8538333" cy="2285345"/>
          </a:xfrm>
          <a:prstGeom prst="rect">
            <a:avLst/>
          </a:prstGeom>
        </p:spPr>
      </p:pic>
    </p:spTree>
    <p:extLst>
      <p:ext uri="{BB962C8B-B14F-4D97-AF65-F5344CB8AC3E}">
        <p14:creationId xmlns:p14="http://schemas.microsoft.com/office/powerpoint/2010/main" val="138972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58628" y="1666509"/>
            <a:ext cx="72057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rgbClr val="9FC5E8"/>
                </a:solidFill>
              </a:rPr>
              <a:t>2</a:t>
            </a:r>
          </a:p>
          <a:p>
            <a:pPr marL="0" lvl="0" indent="0" algn="l" rtl="0">
              <a:spcBef>
                <a:spcPts val="0"/>
              </a:spcBef>
              <a:spcAft>
                <a:spcPts val="0"/>
              </a:spcAft>
              <a:buNone/>
            </a:pPr>
            <a:r>
              <a:rPr lang="en-US" dirty="0"/>
              <a:t>Implementation through MATLAB</a:t>
            </a:r>
          </a:p>
        </p:txBody>
      </p:sp>
      <p:sp>
        <p:nvSpPr>
          <p:cNvPr id="97" name="Google Shape;97;p14"/>
          <p:cNvSpPr txBox="1">
            <a:spLocks noGrp="1"/>
          </p:cNvSpPr>
          <p:nvPr>
            <p:ph type="subTitle" idx="1"/>
          </p:nvPr>
        </p:nvSpPr>
        <p:spPr>
          <a:xfrm>
            <a:off x="958628" y="4145091"/>
            <a:ext cx="7282336" cy="1046400"/>
          </a:xfrm>
          <a:prstGeom prst="rect">
            <a:avLst/>
          </a:prstGeom>
        </p:spPr>
        <p:txBody>
          <a:bodyPr spcFirstLastPara="1" wrap="square" lIns="91425" tIns="91425" rIns="91425" bIns="91425" anchor="t" anchorCtr="0">
            <a:noAutofit/>
          </a:bodyPr>
          <a:lstStyle/>
          <a:p>
            <a:pPr marL="0" lvl="0" indent="0">
              <a:spcBef>
                <a:spcPts val="600"/>
              </a:spcBef>
            </a:pPr>
            <a:r>
              <a:rPr lang="en-US" dirty="0"/>
              <a:t>As a Computer Scientist, </a:t>
            </a:r>
          </a:p>
          <a:p>
            <a:pPr marL="0" lvl="0" indent="0">
              <a:spcBef>
                <a:spcPts val="600"/>
              </a:spcBef>
            </a:pPr>
            <a:r>
              <a:rPr lang="en-US" dirty="0"/>
              <a:t>I implement a numerical way to solve differential equation based on finite difference method</a:t>
            </a:r>
          </a:p>
        </p:txBody>
      </p:sp>
      <p:sp>
        <p:nvSpPr>
          <p:cNvPr id="98" name="Google Shape;98;p14"/>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6" name="Google Shape;393;p37">
            <a:extLst>
              <a:ext uri="{FF2B5EF4-FFF2-40B4-BE49-F238E27FC236}">
                <a16:creationId xmlns:a16="http://schemas.microsoft.com/office/drawing/2014/main" id="{88FB13FE-1C04-4D1C-B56C-4D683D3E14A2}"/>
              </a:ext>
            </a:extLst>
          </p:cNvPr>
          <p:cNvSpPr/>
          <p:nvPr/>
        </p:nvSpPr>
        <p:spPr>
          <a:xfrm>
            <a:off x="6257913" y="863481"/>
            <a:ext cx="1635132" cy="1546500"/>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219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3"/>
          <p:cNvSpPr/>
          <p:nvPr/>
        </p:nvSpPr>
        <p:spPr>
          <a:xfrm>
            <a:off x="1858869" y="1411536"/>
            <a:ext cx="5417821" cy="498042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462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19" name="Google Shape;319;p33"/>
              <p:cNvSpPr txBox="1">
                <a:spLocks noGrp="1"/>
              </p:cNvSpPr>
              <p:nvPr>
                <p:ph type="body" idx="4294967295"/>
              </p:nvPr>
            </p:nvSpPr>
            <p:spPr>
              <a:xfrm>
                <a:off x="1413729" y="571567"/>
                <a:ext cx="6308100" cy="1975800"/>
              </a:xfrm>
              <a:prstGeom prst="rect">
                <a:avLst/>
              </a:prstGeom>
            </p:spPr>
            <p:txBody>
              <a:bodyPr spcFirstLastPara="1" wrap="square" lIns="91425" tIns="91425" rIns="91425" bIns="91425" anchor="t" anchorCtr="0">
                <a:noAutofit/>
              </a:bodyPr>
              <a:lstStyle/>
              <a:p>
                <a:pPr marL="0" lv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𝑈</m:t>
                      </m:r>
                      <m:r>
                        <a:rPr lang="en-US" sz="3200" b="0" i="1" smtClean="0">
                          <a:latin typeface="Cambria Math" panose="02040503050406030204" pitchFamily="18" charset="0"/>
                        </a:rPr>
                        <m:t>′′</m:t>
                      </m:r>
                      <m:d>
                        <m:dPr>
                          <m:ctrlPr>
                            <a:rPr lang="ar-AE" sz="3200" i="1">
                              <a:latin typeface="Cambria Math" panose="02040503050406030204" pitchFamily="18" charset="0"/>
                            </a:rPr>
                          </m:ctrlPr>
                        </m:dPr>
                        <m:e>
                          <m:r>
                            <a:rPr lang="ar-AE" sz="3200" i="1">
                              <a:latin typeface="Cambria Math" panose="02040503050406030204" pitchFamily="18" charset="0"/>
                            </a:rPr>
                            <m:t>𝑥</m:t>
                          </m:r>
                        </m:e>
                      </m:d>
                      <m:r>
                        <a:rPr lang="ar-AE" sz="3200" i="1">
                          <a:latin typeface="Cambria Math" panose="02040503050406030204" pitchFamily="18" charset="0"/>
                        </a:rPr>
                        <m:t>=</m:t>
                      </m:r>
                      <m:func>
                        <m:funcPr>
                          <m:ctrlPr>
                            <a:rPr lang="ar-AE" sz="3200" i="1">
                              <a:latin typeface="Cambria Math" panose="02040503050406030204" pitchFamily="18" charset="0"/>
                            </a:rPr>
                          </m:ctrlPr>
                        </m:funcPr>
                        <m:fName>
                          <m:r>
                            <m:rPr>
                              <m:sty m:val="p"/>
                            </m:rPr>
                            <a:rPr lang="pt-BR" sz="3200">
                              <a:latin typeface="Cambria Math" panose="02040503050406030204" pitchFamily="18" charset="0"/>
                            </a:rPr>
                            <m:t>sin</m:t>
                          </m:r>
                        </m:fName>
                        <m:e>
                          <m:r>
                            <a:rPr lang="en-US" sz="3200" b="0" i="1" smtClean="0">
                              <a:latin typeface="Cambria Math" panose="02040503050406030204" pitchFamily="18" charset="0"/>
                            </a:rPr>
                            <m:t>𝑥</m:t>
                          </m:r>
                        </m:e>
                      </m:func>
                      <m:r>
                        <m:rPr>
                          <m:nor/>
                        </m:rPr>
                        <a:rPr lang="ar-AE" sz="3200" dirty="0"/>
                        <m:t> [</m:t>
                      </m:r>
                      <m:r>
                        <m:rPr>
                          <m:nor/>
                        </m:rPr>
                        <a:rPr lang="ar-AE" sz="3200" dirty="0"/>
                        <m:t>0</m:t>
                      </m:r>
                      <m:r>
                        <m:rPr>
                          <m:nor/>
                        </m:rPr>
                        <a:rPr lang="ar-AE" sz="3200" dirty="0"/>
                        <m:t>,</m:t>
                      </m:r>
                      <m:r>
                        <m:rPr>
                          <m:nor/>
                        </m:rPr>
                        <a:rPr lang="ar-AE" sz="3200" dirty="0"/>
                        <m:t>2</m:t>
                      </m:r>
                      <m:r>
                        <a:rPr lang="ar-AE" sz="3200" i="1">
                          <a:latin typeface="Cambria Math" panose="02040503050406030204" pitchFamily="18" charset="0"/>
                          <a:ea typeface="Cambria Math" panose="02040503050406030204" pitchFamily="18" charset="0"/>
                        </a:rPr>
                        <m:t>𝜋</m:t>
                      </m:r>
                      <m:r>
                        <m:rPr>
                          <m:nor/>
                        </m:rPr>
                        <a:rPr lang="ar-AE" sz="3200" dirty="0"/>
                        <m:t>]</m:t>
                      </m:r>
                    </m:oMath>
                  </m:oMathPara>
                </a14:m>
                <a:endParaRPr lang="ar-AE" sz="3200" dirty="0"/>
              </a:p>
              <a:p>
                <a:pPr marL="0" lvl="0" indent="0" algn="l" rtl="0">
                  <a:spcBef>
                    <a:spcPts val="600"/>
                  </a:spcBef>
                  <a:spcAft>
                    <a:spcPts val="0"/>
                  </a:spcAft>
                  <a:buNone/>
                </a:pPr>
                <a:endParaRPr lang="ar-AE" b="1" dirty="0"/>
              </a:p>
              <a:p>
                <a:pPr marL="0" lvl="0" indent="0" algn="l" rtl="0">
                  <a:spcBef>
                    <a:spcPts val="600"/>
                  </a:spcBef>
                  <a:spcAft>
                    <a:spcPts val="0"/>
                  </a:spcAft>
                  <a:buNone/>
                </a:pPr>
                <a:endParaRPr sz="1800" dirty="0"/>
              </a:p>
            </p:txBody>
          </p:sp>
        </mc:Choice>
        <mc:Fallback xmlns="">
          <p:sp>
            <p:nvSpPr>
              <p:cNvPr id="319" name="Google Shape;319;p33"/>
              <p:cNvSpPr txBox="1">
                <a:spLocks noGrp="1" noRot="1" noChangeAspect="1" noMove="1" noResize="1" noEditPoints="1" noAdjustHandles="1" noChangeArrowheads="1" noChangeShapeType="1" noTextEdit="1"/>
              </p:cNvSpPr>
              <p:nvPr>
                <p:ph type="body" idx="4294967295"/>
              </p:nvPr>
            </p:nvSpPr>
            <p:spPr>
              <a:xfrm>
                <a:off x="1413729" y="571567"/>
                <a:ext cx="6308100" cy="1975800"/>
              </a:xfrm>
              <a:prstGeom prst="rect">
                <a:avLst/>
              </a:prstGeom>
              <a:blipFill>
                <a:blip r:embed="rId3"/>
                <a:stretch>
                  <a:fillRect/>
                </a:stretch>
              </a:blipFill>
            </p:spPr>
            <p:txBody>
              <a:bodyPr/>
              <a:lstStyle/>
              <a:p>
                <a:r>
                  <a:rPr lang="en-US">
                    <a:noFill/>
                  </a:rPr>
                  <a:t> </a:t>
                </a:r>
              </a:p>
            </p:txBody>
          </p:sp>
        </mc:Fallback>
      </mc:AlternateContent>
      <p:sp>
        <p:nvSpPr>
          <p:cNvPr id="320" name="Google Shape;320;p33"/>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6" name="Picture 5">
            <a:extLst>
              <a:ext uri="{FF2B5EF4-FFF2-40B4-BE49-F238E27FC236}">
                <a16:creationId xmlns:a16="http://schemas.microsoft.com/office/drawing/2014/main" id="{DE44AB2C-5BAE-4A0B-B21D-90D2E5FEC480}"/>
              </a:ext>
            </a:extLst>
          </p:cNvPr>
          <p:cNvPicPr>
            <a:picLocks noChangeAspect="1"/>
          </p:cNvPicPr>
          <p:nvPr/>
        </p:nvPicPr>
        <p:blipFill>
          <a:blip r:embed="rId4"/>
          <a:stretch>
            <a:fillRect/>
          </a:stretch>
        </p:blipFill>
        <p:spPr>
          <a:xfrm>
            <a:off x="2105225" y="1707397"/>
            <a:ext cx="4933550" cy="3678059"/>
          </a:xfrm>
          <a:prstGeom prst="rect">
            <a:avLst/>
          </a:prstGeom>
        </p:spPr>
      </p:pic>
    </p:spTree>
    <p:extLst>
      <p:ext uri="{BB962C8B-B14F-4D97-AF65-F5344CB8AC3E}">
        <p14:creationId xmlns:p14="http://schemas.microsoft.com/office/powerpoint/2010/main" val="132432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3"/>
          <p:cNvSpPr/>
          <p:nvPr/>
        </p:nvSpPr>
        <p:spPr>
          <a:xfrm>
            <a:off x="1858869" y="1411536"/>
            <a:ext cx="5417821" cy="498042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462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19" name="Google Shape;319;p33"/>
              <p:cNvSpPr txBox="1">
                <a:spLocks noGrp="1"/>
              </p:cNvSpPr>
              <p:nvPr>
                <p:ph type="body" idx="4294967295"/>
              </p:nvPr>
            </p:nvSpPr>
            <p:spPr>
              <a:xfrm>
                <a:off x="1615202" y="541063"/>
                <a:ext cx="6308100" cy="1975800"/>
              </a:xfrm>
              <a:prstGeom prst="rect">
                <a:avLst/>
              </a:prstGeom>
            </p:spPr>
            <p:txBody>
              <a:bodyPr spcFirstLastPara="1" wrap="square" lIns="91425" tIns="91425" rIns="91425" bIns="91425" anchor="t" anchorCtr="0">
                <a:noAutofit/>
              </a:bodyPr>
              <a:lstStyle/>
              <a:p>
                <a:pPr marL="0" lv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𝑈</m:t>
                      </m:r>
                      <m:r>
                        <a:rPr lang="en-US" sz="3200" i="1">
                          <a:latin typeface="Cambria Math" panose="02040503050406030204" pitchFamily="18" charset="0"/>
                        </a:rPr>
                        <m:t>′′</m:t>
                      </m:r>
                      <m:d>
                        <m:dPr>
                          <m:ctrlPr>
                            <a:rPr lang="ar-AE" sz="3200" i="1">
                              <a:latin typeface="Cambria Math" panose="02040503050406030204" pitchFamily="18" charset="0"/>
                            </a:rPr>
                          </m:ctrlPr>
                        </m:dPr>
                        <m:e>
                          <m:r>
                            <a:rPr lang="ar-AE" sz="3200" i="1">
                              <a:latin typeface="Cambria Math" panose="02040503050406030204" pitchFamily="18" charset="0"/>
                            </a:rPr>
                            <m:t>𝑥</m:t>
                          </m:r>
                        </m:e>
                      </m:d>
                      <m:r>
                        <a:rPr lang="ar-AE" sz="3200" i="1">
                          <a:latin typeface="Cambria Math" panose="02040503050406030204" pitchFamily="18" charset="0"/>
                        </a:rPr>
                        <m:t>= </m:t>
                      </m:r>
                      <m:sSup>
                        <m:sSupPr>
                          <m:ctrlPr>
                            <a:rPr lang="en-US" sz="3200" i="1" dirty="0">
                              <a:latin typeface="Cambria Math" panose="02040503050406030204" pitchFamily="18" charset="0"/>
                            </a:rPr>
                          </m:ctrlPr>
                        </m:sSupPr>
                        <m:e>
                          <m:r>
                            <a:rPr lang="ar-AE" sz="3200" dirty="0">
                              <a:latin typeface="Cambria Math" panose="02040503050406030204" pitchFamily="18" charset="0"/>
                            </a:rPr>
                            <m:t>𝑒</m:t>
                          </m:r>
                        </m:e>
                        <m:sup>
                          <m:r>
                            <a:rPr lang="en-US" sz="3200" dirty="0">
                              <a:latin typeface="Cambria Math" panose="02040503050406030204" pitchFamily="18" charset="0"/>
                            </a:rPr>
                            <m:t>−</m:t>
                          </m:r>
                          <m:sSup>
                            <m:sSupPr>
                              <m:ctrlPr>
                                <a:rPr lang="en-US" sz="3200" i="1">
                                  <a:latin typeface="Cambria Math" panose="02040503050406030204" pitchFamily="18" charset="0"/>
                                </a:rPr>
                              </m:ctrlPr>
                            </m:sSupPr>
                            <m:e>
                              <m:r>
                                <a:rPr lang="en-US" sz="3200">
                                  <a:latin typeface="Cambria Math" panose="02040503050406030204" pitchFamily="18" charset="0"/>
                                </a:rPr>
                                <m:t>𝑥</m:t>
                              </m:r>
                            </m:e>
                            <m:sup>
                              <m:r>
                                <a:rPr lang="en-US" sz="3200">
                                  <a:latin typeface="Cambria Math" panose="02040503050406030204" pitchFamily="18" charset="0"/>
                                </a:rPr>
                                <m:t>2</m:t>
                              </m:r>
                            </m:sup>
                          </m:sSup>
                        </m:sup>
                      </m:sSup>
                      <m:r>
                        <m:rPr>
                          <m:nor/>
                        </m:rPr>
                        <a:rPr lang="ar-AE" sz="3200" dirty="0"/>
                        <m:t> [</m:t>
                      </m:r>
                      <m:r>
                        <m:rPr>
                          <m:nor/>
                        </m:rPr>
                        <a:rPr lang="ar-AE" sz="3200" dirty="0"/>
                        <m:t>0</m:t>
                      </m:r>
                      <m:r>
                        <m:rPr>
                          <m:nor/>
                        </m:rPr>
                        <a:rPr lang="ar-AE" sz="3200" dirty="0"/>
                        <m:t>,</m:t>
                      </m:r>
                      <m:r>
                        <m:rPr>
                          <m:nor/>
                        </m:rPr>
                        <a:rPr lang="ar-AE" sz="3200" dirty="0"/>
                        <m:t>2</m:t>
                      </m:r>
                      <m:r>
                        <a:rPr lang="ar-AE" sz="3200">
                          <a:latin typeface="Cambria Math" panose="02040503050406030204" pitchFamily="18" charset="0"/>
                        </a:rPr>
                        <m:t>𝜋</m:t>
                      </m:r>
                      <m:r>
                        <m:rPr>
                          <m:nor/>
                        </m:rPr>
                        <a:rPr lang="ar-AE" sz="3200" dirty="0"/>
                        <m:t>]</m:t>
                      </m:r>
                    </m:oMath>
                  </m:oMathPara>
                </a14:m>
                <a:endParaRPr lang="ar-AE" sz="3200" dirty="0"/>
              </a:p>
              <a:p>
                <a:pPr marL="0" lvl="0" indent="0" algn="l" rtl="0">
                  <a:spcBef>
                    <a:spcPts val="600"/>
                  </a:spcBef>
                  <a:spcAft>
                    <a:spcPts val="0"/>
                  </a:spcAft>
                  <a:buNone/>
                </a:pPr>
                <a:endParaRPr lang="ar-AE" b="1" dirty="0"/>
              </a:p>
              <a:p>
                <a:pPr marL="0" lvl="0" indent="0" algn="l" rtl="0">
                  <a:spcBef>
                    <a:spcPts val="600"/>
                  </a:spcBef>
                  <a:spcAft>
                    <a:spcPts val="0"/>
                  </a:spcAft>
                  <a:buNone/>
                </a:pPr>
                <a:endParaRPr sz="1800" dirty="0"/>
              </a:p>
            </p:txBody>
          </p:sp>
        </mc:Choice>
        <mc:Fallback xmlns="">
          <p:sp>
            <p:nvSpPr>
              <p:cNvPr id="319" name="Google Shape;319;p33"/>
              <p:cNvSpPr txBox="1">
                <a:spLocks noGrp="1" noRot="1" noChangeAspect="1" noMove="1" noResize="1" noEditPoints="1" noAdjustHandles="1" noChangeArrowheads="1" noChangeShapeType="1" noTextEdit="1"/>
              </p:cNvSpPr>
              <p:nvPr>
                <p:ph type="body" idx="4294967295"/>
              </p:nvPr>
            </p:nvSpPr>
            <p:spPr>
              <a:xfrm>
                <a:off x="1615202" y="541063"/>
                <a:ext cx="6308100" cy="1975800"/>
              </a:xfrm>
              <a:prstGeom prst="rect">
                <a:avLst/>
              </a:prstGeom>
              <a:blipFill>
                <a:blip r:embed="rId3"/>
                <a:stretch>
                  <a:fillRect/>
                </a:stretch>
              </a:blipFill>
            </p:spPr>
            <p:txBody>
              <a:bodyPr/>
              <a:lstStyle/>
              <a:p>
                <a:r>
                  <a:rPr lang="en-US">
                    <a:noFill/>
                  </a:rPr>
                  <a:t> </a:t>
                </a:r>
              </a:p>
            </p:txBody>
          </p:sp>
        </mc:Fallback>
      </mc:AlternateContent>
      <p:sp>
        <p:nvSpPr>
          <p:cNvPr id="320" name="Google Shape;320;p33"/>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6" name="Picture 5">
            <a:extLst>
              <a:ext uri="{FF2B5EF4-FFF2-40B4-BE49-F238E27FC236}">
                <a16:creationId xmlns:a16="http://schemas.microsoft.com/office/drawing/2014/main" id="{DE44AB2C-5BAE-4A0B-B21D-90D2E5FEC480}"/>
              </a:ext>
            </a:extLst>
          </p:cNvPr>
          <p:cNvPicPr>
            <a:picLocks noChangeAspect="1"/>
          </p:cNvPicPr>
          <p:nvPr/>
        </p:nvPicPr>
        <p:blipFill>
          <a:blip r:embed="rId4"/>
          <a:stretch>
            <a:fillRect/>
          </a:stretch>
        </p:blipFill>
        <p:spPr>
          <a:xfrm>
            <a:off x="2105225" y="1707397"/>
            <a:ext cx="4933550" cy="3678059"/>
          </a:xfrm>
          <a:prstGeom prst="rect">
            <a:avLst/>
          </a:prstGeom>
        </p:spPr>
      </p:pic>
      <p:pic>
        <p:nvPicPr>
          <p:cNvPr id="7" name="Picture 6" descr="A close up of a map&#10;&#10;Description automatically generated">
            <a:extLst>
              <a:ext uri="{FF2B5EF4-FFF2-40B4-BE49-F238E27FC236}">
                <a16:creationId xmlns:a16="http://schemas.microsoft.com/office/drawing/2014/main" id="{A0749414-D7E4-46C7-8238-57F9ED9883F5}"/>
              </a:ext>
            </a:extLst>
          </p:cNvPr>
          <p:cNvPicPr>
            <a:picLocks noChangeAspect="1"/>
          </p:cNvPicPr>
          <p:nvPr/>
        </p:nvPicPr>
        <p:blipFill>
          <a:blip r:embed="rId5"/>
          <a:stretch>
            <a:fillRect/>
          </a:stretch>
        </p:blipFill>
        <p:spPr>
          <a:xfrm>
            <a:off x="2105225" y="1646389"/>
            <a:ext cx="4985423" cy="3739067"/>
          </a:xfrm>
          <a:prstGeom prst="rect">
            <a:avLst/>
          </a:prstGeom>
        </p:spPr>
      </p:pic>
    </p:spTree>
    <p:extLst>
      <p:ext uri="{BB962C8B-B14F-4D97-AF65-F5344CB8AC3E}">
        <p14:creationId xmlns:p14="http://schemas.microsoft.com/office/powerpoint/2010/main" val="4106324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3"/>
          <p:cNvSpPr/>
          <p:nvPr/>
        </p:nvSpPr>
        <p:spPr>
          <a:xfrm>
            <a:off x="1858869" y="1411536"/>
            <a:ext cx="5417821" cy="498042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462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19" name="Google Shape;319;p33"/>
              <p:cNvSpPr txBox="1">
                <a:spLocks noGrp="1"/>
              </p:cNvSpPr>
              <p:nvPr>
                <p:ph type="body" idx="4294967295"/>
              </p:nvPr>
            </p:nvSpPr>
            <p:spPr>
              <a:xfrm>
                <a:off x="316043" y="550588"/>
                <a:ext cx="8827957" cy="1975800"/>
              </a:xfrm>
              <a:prstGeom prst="rect">
                <a:avLst/>
              </a:prstGeom>
            </p:spPr>
            <p:txBody>
              <a:bodyPr spcFirstLastPara="1" wrap="square" lIns="91425" tIns="91425" rIns="91425" bIns="91425" anchor="t" anchorCtr="0">
                <a:no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sz="3200" i="1" smtClean="0">
                              <a:latin typeface="Cambria Math" panose="02040503050406030204" pitchFamily="18" charset="0"/>
                            </a:rPr>
                          </m:ctrlPr>
                        </m:sSupPr>
                        <m:e>
                          <m:r>
                            <a:rPr lang="en-US" sz="3200" i="1" smtClean="0">
                              <a:latin typeface="Cambria Math" panose="02040503050406030204" pitchFamily="18" charset="0"/>
                            </a:rPr>
                            <m:t>𝑈</m:t>
                          </m:r>
                        </m:e>
                        <m:sup>
                          <m:r>
                            <a:rPr lang="en-US" sz="3200" i="1" smtClean="0">
                              <a:latin typeface="Cambria Math" panose="02040503050406030204" pitchFamily="18" charset="0"/>
                            </a:rPr>
                            <m:t>′′</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func>
                            <m:funcPr>
                              <m:ctrlPr>
                                <a:rPr lang="en-US" sz="3200" i="1">
                                  <a:latin typeface="Cambria Math" panose="02040503050406030204" pitchFamily="18" charset="0"/>
                                </a:rPr>
                              </m:ctrlPr>
                            </m:funcPr>
                            <m:fName>
                              <m:func>
                                <m:funcPr>
                                  <m:ctrlPr>
                                    <a:rPr lang="en-US" sz="3200" i="1" smtClean="0">
                                      <a:latin typeface="Cambria Math" panose="02040503050406030204" pitchFamily="18" charset="0"/>
                                    </a:rPr>
                                  </m:ctrlPr>
                                </m:funcPr>
                                <m:fName>
                                  <m:r>
                                    <m:rPr>
                                      <m:sty m:val="p"/>
                                    </m:rPr>
                                    <a:rPr lang="en-US" sz="3200" i="0" smtClean="0">
                                      <a:latin typeface="Cambria Math" panose="02040503050406030204" pitchFamily="18" charset="0"/>
                                    </a:rPr>
                                    <m:t>tan</m:t>
                                  </m:r>
                                </m:fName>
                                <m:e>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5</m:t>
                                  </m:r>
                                </m:e>
                              </m:func>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a:latin typeface="Cambria Math" panose="02040503050406030204" pitchFamily="18" charset="0"/>
                                    </a:rPr>
                                    <m:t>(</m:t>
                                  </m:r>
                                  <m:r>
                                    <m:rPr>
                                      <m:sty m:val="p"/>
                                    </m:rPr>
                                    <a:rPr lang="en-US" sz="3200">
                                      <a:latin typeface="Cambria Math" panose="02040503050406030204" pitchFamily="18" charset="0"/>
                                    </a:rPr>
                                    <m:t>log</m:t>
                                  </m:r>
                                </m:e>
                                <m:sub>
                                  <m:r>
                                    <a:rPr lang="en-US" sz="3200" i="1">
                                      <a:latin typeface="Cambria Math" panose="02040503050406030204" pitchFamily="18" charset="0"/>
                                    </a:rPr>
                                    <m:t>𝑒</m:t>
                                  </m:r>
                                </m:sub>
                              </m:sSub>
                            </m:fName>
                            <m:e>
                              <m:r>
                                <a:rPr lang="en-US" sz="3200" i="1">
                                  <a:latin typeface="Cambria Math" panose="02040503050406030204" pitchFamily="18" charset="0"/>
                                </a:rPr>
                                <m:t>𝑥</m:t>
                              </m:r>
                              <m:r>
                                <a:rPr lang="en-US" sz="3200" i="1">
                                  <a:latin typeface="Cambria Math" panose="02040503050406030204" pitchFamily="18" charset="0"/>
                                </a:rPr>
                                <m:t>)</m:t>
                              </m:r>
                            </m:e>
                          </m:func>
                        </m:e>
                        <m:sup>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cos</m:t>
                              </m:r>
                            </m:fName>
                            <m:e>
                              <m:r>
                                <a:rPr lang="en-US" sz="3200" b="0" i="1" smtClean="0">
                                  <a:latin typeface="Cambria Math" panose="02040503050406030204" pitchFamily="18" charset="0"/>
                                </a:rPr>
                                <m:t>𝑥</m:t>
                              </m:r>
                            </m:e>
                          </m:func>
                        </m:sup>
                      </m:sSup>
                      <m:r>
                        <m:rPr>
                          <m:nor/>
                        </m:rPr>
                        <a:rPr lang="en-US" sz="3200" b="0" i="0" smtClean="0">
                          <a:latin typeface="Cambria Math" panose="02040503050406030204" pitchFamily="18" charset="0"/>
                        </a:rPr>
                        <m:t>  </m:t>
                      </m:r>
                      <m:r>
                        <m:rPr>
                          <m:nor/>
                        </m:rPr>
                        <a:rPr lang="ar-AE" sz="3200" dirty="0"/>
                        <m:t>[</m:t>
                      </m:r>
                      <m:r>
                        <m:rPr>
                          <m:nor/>
                        </m:rPr>
                        <a:rPr lang="ar-AE" sz="3200" dirty="0"/>
                        <m:t>0</m:t>
                      </m:r>
                      <m:r>
                        <m:rPr>
                          <m:nor/>
                        </m:rPr>
                        <a:rPr lang="en-US" sz="3200" b="0" i="0" dirty="0" smtClean="0"/>
                        <m:t>.</m:t>
                      </m:r>
                      <m:r>
                        <m:rPr>
                          <m:nor/>
                        </m:rPr>
                        <a:rPr lang="en-US" sz="3200" b="0" i="0" dirty="0" smtClean="0"/>
                        <m:t>05</m:t>
                      </m:r>
                      <m:r>
                        <m:rPr>
                          <m:nor/>
                        </m:rPr>
                        <a:rPr lang="ar-AE" sz="3200" dirty="0"/>
                        <m:t>,</m:t>
                      </m:r>
                      <m:r>
                        <m:rPr>
                          <m:nor/>
                        </m:rPr>
                        <a:rPr lang="ar-AE" sz="3200" dirty="0"/>
                        <m:t>2</m:t>
                      </m:r>
                      <m:r>
                        <a:rPr lang="ar-AE" sz="3200">
                          <a:latin typeface="Cambria Math" panose="02040503050406030204" pitchFamily="18" charset="0"/>
                        </a:rPr>
                        <m:t>𝜋</m:t>
                      </m:r>
                      <m:r>
                        <m:rPr>
                          <m:nor/>
                        </m:rPr>
                        <a:rPr lang="ar-AE" sz="3200" dirty="0"/>
                        <m:t>]</m:t>
                      </m:r>
                    </m:oMath>
                  </m:oMathPara>
                </a14:m>
                <a:endParaRPr lang="ar-AE" sz="3200" dirty="0"/>
              </a:p>
              <a:p>
                <a:pPr marL="0" lvl="0" indent="0" algn="l" rtl="0">
                  <a:spcBef>
                    <a:spcPts val="600"/>
                  </a:spcBef>
                  <a:spcAft>
                    <a:spcPts val="0"/>
                  </a:spcAft>
                  <a:buNone/>
                </a:pPr>
                <a:endParaRPr lang="ar-AE" b="1" dirty="0"/>
              </a:p>
              <a:p>
                <a:pPr marL="0" lvl="0" indent="0" algn="l" rtl="0">
                  <a:spcBef>
                    <a:spcPts val="600"/>
                  </a:spcBef>
                  <a:spcAft>
                    <a:spcPts val="0"/>
                  </a:spcAft>
                  <a:buNone/>
                </a:pPr>
                <a:endParaRPr sz="1800" dirty="0"/>
              </a:p>
            </p:txBody>
          </p:sp>
        </mc:Choice>
        <mc:Fallback xmlns="">
          <p:sp>
            <p:nvSpPr>
              <p:cNvPr id="319" name="Google Shape;319;p33"/>
              <p:cNvSpPr txBox="1">
                <a:spLocks noGrp="1" noRot="1" noChangeAspect="1" noMove="1" noResize="1" noEditPoints="1" noAdjustHandles="1" noChangeArrowheads="1" noChangeShapeType="1" noTextEdit="1"/>
              </p:cNvSpPr>
              <p:nvPr>
                <p:ph type="body" idx="4294967295"/>
              </p:nvPr>
            </p:nvSpPr>
            <p:spPr>
              <a:xfrm>
                <a:off x="316043" y="550588"/>
                <a:ext cx="8827957" cy="1975800"/>
              </a:xfrm>
              <a:prstGeom prst="rect">
                <a:avLst/>
              </a:prstGeom>
              <a:blipFill>
                <a:blip r:embed="rId3"/>
                <a:stretch>
                  <a:fillRect/>
                </a:stretch>
              </a:blipFill>
            </p:spPr>
            <p:txBody>
              <a:bodyPr/>
              <a:lstStyle/>
              <a:p>
                <a:r>
                  <a:rPr lang="en-US">
                    <a:noFill/>
                  </a:rPr>
                  <a:t> </a:t>
                </a:r>
              </a:p>
            </p:txBody>
          </p:sp>
        </mc:Fallback>
      </mc:AlternateContent>
      <p:sp>
        <p:nvSpPr>
          <p:cNvPr id="320" name="Google Shape;320;p33"/>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5" name="Picture 4" descr="A screenshot of a cell phone&#10;&#10;Description automatically generated">
            <a:extLst>
              <a:ext uri="{FF2B5EF4-FFF2-40B4-BE49-F238E27FC236}">
                <a16:creationId xmlns:a16="http://schemas.microsoft.com/office/drawing/2014/main" id="{CE4C197C-4375-48E8-800B-FC113898CE4D}"/>
              </a:ext>
            </a:extLst>
          </p:cNvPr>
          <p:cNvPicPr>
            <a:picLocks noChangeAspect="1"/>
          </p:cNvPicPr>
          <p:nvPr/>
        </p:nvPicPr>
        <p:blipFill>
          <a:blip r:embed="rId4"/>
          <a:stretch>
            <a:fillRect/>
          </a:stretch>
        </p:blipFill>
        <p:spPr>
          <a:xfrm>
            <a:off x="2033224" y="1638300"/>
            <a:ext cx="5077552" cy="3808164"/>
          </a:xfrm>
          <a:prstGeom prst="rect">
            <a:avLst/>
          </a:prstGeom>
        </p:spPr>
      </p:pic>
    </p:spTree>
    <p:extLst>
      <p:ext uri="{BB962C8B-B14F-4D97-AF65-F5344CB8AC3E}">
        <p14:creationId xmlns:p14="http://schemas.microsoft.com/office/powerpoint/2010/main" val="1376971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3"/>
          <p:cNvSpPr/>
          <p:nvPr/>
        </p:nvSpPr>
        <p:spPr>
          <a:xfrm>
            <a:off x="1858869" y="1411536"/>
            <a:ext cx="5417821" cy="498042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462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19" name="Google Shape;319;p33"/>
              <p:cNvSpPr txBox="1">
                <a:spLocks noGrp="1"/>
              </p:cNvSpPr>
              <p:nvPr>
                <p:ph type="body" idx="4294967295"/>
              </p:nvPr>
            </p:nvSpPr>
            <p:spPr>
              <a:xfrm>
                <a:off x="316043" y="550588"/>
                <a:ext cx="8827957" cy="1975800"/>
              </a:xfrm>
              <a:prstGeom prst="rect">
                <a:avLst/>
              </a:prstGeom>
            </p:spPr>
            <p:txBody>
              <a:bodyPr spcFirstLastPara="1" wrap="square" lIns="91425" tIns="91425" rIns="91425" bIns="91425" anchor="t" anchorCtr="0">
                <a:no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sz="3200" i="1" smtClean="0">
                              <a:latin typeface="Cambria Math" panose="02040503050406030204" pitchFamily="18" charset="0"/>
                            </a:rPr>
                          </m:ctrlPr>
                        </m:sSupPr>
                        <m:e>
                          <m:r>
                            <a:rPr lang="en-US" sz="3200" i="1" smtClean="0">
                              <a:latin typeface="Cambria Math" panose="02040503050406030204" pitchFamily="18" charset="0"/>
                            </a:rPr>
                            <m:t>𝑈</m:t>
                          </m:r>
                        </m:e>
                        <m:sup>
                          <m:r>
                            <a:rPr lang="en-US" sz="3200" i="1" smtClean="0">
                              <a:latin typeface="Cambria Math" panose="02040503050406030204" pitchFamily="18" charset="0"/>
                            </a:rPr>
                            <m:t>′′</m:t>
                          </m:r>
                        </m:sup>
                      </m:sSup>
                      <m:r>
                        <a:rPr lang="en-US" sz="3200" b="0" i="1" smtClean="0">
                          <a:latin typeface="Cambria Math" panose="02040503050406030204" pitchFamily="18" charset="0"/>
                        </a:rPr>
                        <m:t>=</m:t>
                      </m:r>
                      <m:r>
                        <a:rPr lang="en-US" sz="3200" b="0" i="1" smtClean="0">
                          <a:latin typeface="Cambria Math" panose="02040503050406030204" pitchFamily="18" charset="0"/>
                        </a:rPr>
                        <m:t>𝑊h𝑎𝑡𝑒𝑣𝑒𝑟</m:t>
                      </m:r>
                      <m:r>
                        <a:rPr lang="en-US" sz="3200" b="0" i="1" smtClean="0">
                          <a:latin typeface="Cambria Math" panose="02040503050406030204" pitchFamily="18" charset="0"/>
                        </a:rPr>
                        <m:t> </m:t>
                      </m:r>
                      <m:r>
                        <a:rPr lang="en-US" sz="3200" b="0" i="1" smtClean="0">
                          <a:latin typeface="Cambria Math" panose="02040503050406030204" pitchFamily="18" charset="0"/>
                        </a:rPr>
                        <m:t>𝑦𝑜𝑢</m:t>
                      </m:r>
                      <m:r>
                        <a:rPr lang="en-US" sz="3200" b="0" i="1" smtClean="0">
                          <a:latin typeface="Cambria Math" panose="02040503050406030204" pitchFamily="18" charset="0"/>
                        </a:rPr>
                        <m:t> </m:t>
                      </m:r>
                      <m:r>
                        <a:rPr lang="en-US" sz="3200" b="0" i="1" smtClean="0">
                          <a:latin typeface="Cambria Math" panose="02040503050406030204" pitchFamily="18" charset="0"/>
                        </a:rPr>
                        <m:t>𝑐𝑜𝑢𝑙𝑑</m:t>
                      </m:r>
                      <m:r>
                        <a:rPr lang="en-US" sz="3200" b="0" i="1" smtClean="0">
                          <a:latin typeface="Cambria Math" panose="02040503050406030204" pitchFamily="18" charset="0"/>
                        </a:rPr>
                        <m:t> </m:t>
                      </m:r>
                      <m:r>
                        <a:rPr lang="en-US" sz="3200" b="0" i="1" smtClean="0">
                          <a:latin typeface="Cambria Math" panose="02040503050406030204" pitchFamily="18" charset="0"/>
                        </a:rPr>
                        <m:t>𝑡h𝑖𝑛𝑘</m:t>
                      </m:r>
                      <m:r>
                        <a:rPr lang="en-US" sz="3200" b="0" i="1" smtClean="0">
                          <a:latin typeface="Cambria Math" panose="02040503050406030204" pitchFamily="18" charset="0"/>
                        </a:rPr>
                        <m:t> </m:t>
                      </m:r>
                      <m:r>
                        <a:rPr lang="en-US" sz="3200" b="0" i="1" smtClean="0">
                          <a:latin typeface="Cambria Math" panose="02040503050406030204" pitchFamily="18" charset="0"/>
                        </a:rPr>
                        <m:t>𝑜𝑓</m:t>
                      </m:r>
                    </m:oMath>
                  </m:oMathPara>
                </a14:m>
                <a:endParaRPr lang="ar-AE" b="1" dirty="0"/>
              </a:p>
              <a:p>
                <a:pPr marL="0" lvl="0" indent="0" algn="l" rtl="0">
                  <a:spcBef>
                    <a:spcPts val="600"/>
                  </a:spcBef>
                  <a:spcAft>
                    <a:spcPts val="0"/>
                  </a:spcAft>
                  <a:buNone/>
                </a:pPr>
                <a:endParaRPr sz="1800" dirty="0"/>
              </a:p>
            </p:txBody>
          </p:sp>
        </mc:Choice>
        <mc:Fallback xmlns="">
          <p:sp>
            <p:nvSpPr>
              <p:cNvPr id="319" name="Google Shape;319;p33"/>
              <p:cNvSpPr txBox="1">
                <a:spLocks noGrp="1" noRot="1" noChangeAspect="1" noMove="1" noResize="1" noEditPoints="1" noAdjustHandles="1" noChangeArrowheads="1" noChangeShapeType="1" noTextEdit="1"/>
              </p:cNvSpPr>
              <p:nvPr>
                <p:ph type="body" idx="4294967295"/>
              </p:nvPr>
            </p:nvSpPr>
            <p:spPr>
              <a:xfrm>
                <a:off x="316043" y="550588"/>
                <a:ext cx="8827957" cy="1975800"/>
              </a:xfrm>
              <a:prstGeom prst="rect">
                <a:avLst/>
              </a:prstGeom>
              <a:blipFill>
                <a:blip r:embed="rId3"/>
                <a:stretch>
                  <a:fillRect/>
                </a:stretch>
              </a:blipFill>
            </p:spPr>
            <p:txBody>
              <a:bodyPr/>
              <a:lstStyle/>
              <a:p>
                <a:r>
                  <a:rPr lang="en-US">
                    <a:noFill/>
                  </a:rPr>
                  <a:t> </a:t>
                </a:r>
              </a:p>
            </p:txBody>
          </p:sp>
        </mc:Fallback>
      </mc:AlternateContent>
      <p:sp>
        <p:nvSpPr>
          <p:cNvPr id="320" name="Google Shape;320;p33"/>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89227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4"/>
          <p:cNvSpPr txBox="1">
            <a:spLocks noGrp="1"/>
          </p:cNvSpPr>
          <p:nvPr>
            <p:ph type="ctrTitle" idx="4294967295"/>
          </p:nvPr>
        </p:nvSpPr>
        <p:spPr>
          <a:xfrm>
            <a:off x="878657" y="2655750"/>
            <a:ext cx="77724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t>Thanks!</a:t>
            </a:r>
            <a:endParaRPr sz="6000" b="1" dirty="0"/>
          </a:p>
        </p:txBody>
      </p:sp>
      <p:sp>
        <p:nvSpPr>
          <p:cNvPr id="326" name="Google Shape;326;p34"/>
          <p:cNvSpPr txBox="1">
            <a:spLocks noGrp="1"/>
          </p:cNvSpPr>
          <p:nvPr>
            <p:ph type="subTitle" idx="4294967295"/>
          </p:nvPr>
        </p:nvSpPr>
        <p:spPr>
          <a:xfrm>
            <a:off x="878657" y="3517175"/>
            <a:ext cx="65937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t>ANY QUESTIONS?</a:t>
            </a:r>
          </a:p>
          <a:p>
            <a:pPr marL="0" lvl="0" indent="0" algn="l" rtl="0">
              <a:spcBef>
                <a:spcPts val="600"/>
              </a:spcBef>
              <a:spcAft>
                <a:spcPts val="0"/>
              </a:spcAft>
              <a:buNone/>
            </a:pPr>
            <a:r>
              <a:rPr lang="en-US" sz="3600" dirty="0"/>
              <a:t>O</a:t>
            </a:r>
            <a:r>
              <a:rPr lang="en" sz="3600" dirty="0"/>
              <a:t>r MATLA</a:t>
            </a:r>
            <a:r>
              <a:rPr lang="en-US" sz="3600" dirty="0"/>
              <a:t>B CODE</a:t>
            </a:r>
            <a:endParaRPr sz="3600" dirty="0"/>
          </a:p>
        </p:txBody>
      </p:sp>
      <p:sp>
        <p:nvSpPr>
          <p:cNvPr id="327" name="Google Shape;327;p34"/>
          <p:cNvSpPr txBox="1">
            <a:spLocks noGrp="1"/>
          </p:cNvSpPr>
          <p:nvPr>
            <p:ph type="body" idx="4294967295"/>
          </p:nvPr>
        </p:nvSpPr>
        <p:spPr>
          <a:xfrm>
            <a:off x="909500" y="4924899"/>
            <a:ext cx="3711300" cy="1208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You can find me at:</a:t>
            </a:r>
            <a:endParaRPr sz="1800" dirty="0"/>
          </a:p>
          <a:p>
            <a:pPr marL="0" lvl="0" indent="0" algn="l" rtl="0">
              <a:spcBef>
                <a:spcPts val="600"/>
              </a:spcBef>
              <a:spcAft>
                <a:spcPts val="0"/>
              </a:spcAft>
              <a:buNone/>
            </a:pPr>
            <a:r>
              <a:rPr lang="en-US" sz="1800" dirty="0"/>
              <a:t>zding52@wisc.edu</a:t>
            </a:r>
            <a:br>
              <a:rPr lang="en" sz="1800" dirty="0"/>
            </a:br>
            <a:endParaRPr sz="1800" dirty="0"/>
          </a:p>
        </p:txBody>
      </p:sp>
      <p:sp>
        <p:nvSpPr>
          <p:cNvPr id="328" name="Google Shape;328;p34"/>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9052AA1-7673-4DAA-9A0D-7726090AC9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06550" y="2757330"/>
            <a:ext cx="6594475" cy="5935028"/>
          </a:xfrm>
          <a:prstGeom prst="rect">
            <a:avLst/>
          </a:prstGeom>
        </p:spPr>
      </p:pic>
      <p:sp>
        <p:nvSpPr>
          <p:cNvPr id="7" name="Text Placeholder 6">
            <a:extLst>
              <a:ext uri="{FF2B5EF4-FFF2-40B4-BE49-F238E27FC236}">
                <a16:creationId xmlns:a16="http://schemas.microsoft.com/office/drawing/2014/main" id="{B1173E5D-99B0-40C9-8C60-51509E118385}"/>
              </a:ext>
            </a:extLst>
          </p:cNvPr>
          <p:cNvSpPr>
            <a:spLocks noGrp="1"/>
          </p:cNvSpPr>
          <p:nvPr>
            <p:ph type="body" idx="1"/>
          </p:nvPr>
        </p:nvSpPr>
        <p:spPr>
          <a:xfrm>
            <a:off x="1457325" y="949326"/>
            <a:ext cx="5140325" cy="2793999"/>
          </a:xfrm>
        </p:spPr>
        <p:txBody>
          <a:bodyPr/>
          <a:lstStyle/>
          <a:p>
            <a:pPr algn="l"/>
            <a:r>
              <a:rPr lang="en-US" sz="4000" dirty="0"/>
              <a:t>Differential Equation</a:t>
            </a:r>
          </a:p>
        </p:txBody>
      </p:sp>
    </p:spTree>
    <p:extLst>
      <p:ext uri="{BB962C8B-B14F-4D97-AF65-F5344CB8AC3E}">
        <p14:creationId xmlns:p14="http://schemas.microsoft.com/office/powerpoint/2010/main" val="27319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idx="4294967295"/>
          </p:nvPr>
        </p:nvSpPr>
        <p:spPr>
          <a:xfrm>
            <a:off x="685800" y="3748953"/>
            <a:ext cx="7772400" cy="10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b="1" dirty="0"/>
              <a:t>HEAT EQUATION</a:t>
            </a:r>
            <a:endParaRPr sz="6000" b="1" dirty="0"/>
          </a:p>
        </p:txBody>
      </p:sp>
      <p:sp>
        <p:nvSpPr>
          <p:cNvPr id="117" name="Google Shape;117;p17"/>
          <p:cNvSpPr txBox="1">
            <a:spLocks noGrp="1"/>
          </p:cNvSpPr>
          <p:nvPr>
            <p:ph type="subTitle" idx="4294967295"/>
          </p:nvPr>
        </p:nvSpPr>
        <p:spPr>
          <a:xfrm>
            <a:off x="1613550" y="5055550"/>
            <a:ext cx="5916900" cy="104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a:t>SO HARD TO JUST INTEGRATE IT!!!</a:t>
            </a:r>
          </a:p>
          <a:p>
            <a:pPr marL="0" lvl="0" indent="0" algn="ctr" rtl="0">
              <a:spcBef>
                <a:spcPts val="600"/>
              </a:spcBef>
              <a:spcAft>
                <a:spcPts val="0"/>
              </a:spcAft>
              <a:buNone/>
            </a:pPr>
            <a:endParaRPr sz="2400" dirty="0"/>
          </a:p>
        </p:txBody>
      </p:sp>
      <p:grpSp>
        <p:nvGrpSpPr>
          <p:cNvPr id="118" name="Google Shape;118;p17"/>
          <p:cNvGrpSpPr/>
          <p:nvPr/>
        </p:nvGrpSpPr>
        <p:grpSpPr>
          <a:xfrm>
            <a:off x="1631919" y="756050"/>
            <a:ext cx="2931161" cy="2815726"/>
            <a:chOff x="3075562" y="756050"/>
            <a:chExt cx="2931161" cy="2815726"/>
          </a:xfrm>
        </p:grpSpPr>
        <p:sp>
          <p:nvSpPr>
            <p:cNvPr id="119" name="Google Shape;119;p17"/>
            <p:cNvSpPr/>
            <p:nvPr/>
          </p:nvSpPr>
          <p:spPr>
            <a:xfrm>
              <a:off x="3950843" y="1762696"/>
              <a:ext cx="1326900" cy="13269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472643" y="1284496"/>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2" name="Google Shape;122;p17"/>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3" name="Google Shape;123;p17"/>
            <p:cNvSpPr/>
            <p:nvPr/>
          </p:nvSpPr>
          <p:spPr>
            <a:xfrm rot="-5400000">
              <a:off x="3075562" y="7560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a:off x="3480293" y="1292146"/>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125" name="Google Shape;125;p17"/>
            <p:cNvCxnSpPr>
              <a:endCxn id="119" idx="7"/>
            </p:cNvCxnSpPr>
            <p:nvPr/>
          </p:nvCxnSpPr>
          <p:spPr>
            <a:xfrm flipH="1">
              <a:off x="5083423" y="1280516"/>
              <a:ext cx="676500" cy="676500"/>
            </a:xfrm>
            <a:prstGeom prst="straightConnector1">
              <a:avLst/>
            </a:prstGeom>
            <a:noFill/>
            <a:ln w="9525" cap="flat" cmpd="sng">
              <a:solidFill>
                <a:srgbClr val="FFFFFF"/>
              </a:solidFill>
              <a:prstDash val="dash"/>
              <a:round/>
              <a:headEnd type="none" w="med" len="med"/>
              <a:tailEnd type="none" w="med" len="med"/>
            </a:ln>
          </p:spPr>
        </p:cxnSp>
        <p:cxnSp>
          <p:nvCxnSpPr>
            <p:cNvPr id="126" name="Google Shape;126;p17"/>
            <p:cNvCxnSpPr/>
            <p:nvPr/>
          </p:nvCxnSpPr>
          <p:spPr>
            <a:xfrm>
              <a:off x="3345288" y="1288325"/>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127" name="Google Shape;127;p17"/>
            <p:cNvCxnSpPr>
              <a:stCxn id="119" idx="3"/>
            </p:cNvCxnSpPr>
            <p:nvPr/>
          </p:nvCxnSpPr>
          <p:spPr>
            <a:xfrm flipH="1">
              <a:off x="3468663" y="2895276"/>
              <a:ext cx="676500" cy="676500"/>
            </a:xfrm>
            <a:prstGeom prst="straightConnector1">
              <a:avLst/>
            </a:prstGeom>
            <a:noFill/>
            <a:ln w="9525" cap="flat" cmpd="sng">
              <a:solidFill>
                <a:srgbClr val="FFFFFF"/>
              </a:solidFill>
              <a:prstDash val="dash"/>
              <a:round/>
              <a:headEnd type="none" w="med" len="med"/>
              <a:tailEnd type="none" w="med" len="med"/>
            </a:ln>
          </p:spPr>
        </p:cxnSp>
      </p:grpSp>
      <p:sp>
        <p:nvSpPr>
          <p:cNvPr id="128" name="Google Shape;128;p17"/>
          <p:cNvSpPr/>
          <p:nvPr/>
        </p:nvSpPr>
        <p:spPr>
          <a:xfrm>
            <a:off x="2778725" y="1997048"/>
            <a:ext cx="789947" cy="797788"/>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B3CE90DC-336D-4ACD-948E-493663FE4EE4}"/>
              </a:ext>
            </a:extLst>
          </p:cNvPr>
          <p:cNvPicPr>
            <a:picLocks noChangeAspect="1"/>
          </p:cNvPicPr>
          <p:nvPr/>
        </p:nvPicPr>
        <p:blipFill>
          <a:blip r:embed="rId3"/>
          <a:stretch>
            <a:fillRect/>
          </a:stretch>
        </p:blipFill>
        <p:spPr>
          <a:xfrm>
            <a:off x="1878039" y="1478452"/>
            <a:ext cx="2698499" cy="1834979"/>
          </a:xfrm>
          <a:prstGeom prst="rect">
            <a:avLst/>
          </a:prstGeom>
        </p:spPr>
      </p:pic>
      <p:sp>
        <p:nvSpPr>
          <p:cNvPr id="2" name="TextBox 1">
            <a:extLst>
              <a:ext uri="{FF2B5EF4-FFF2-40B4-BE49-F238E27FC236}">
                <a16:creationId xmlns:a16="http://schemas.microsoft.com/office/drawing/2014/main" id="{53B13C04-23B7-4A72-89D7-55DE87A0B520}"/>
              </a:ext>
            </a:extLst>
          </p:cNvPr>
          <p:cNvSpPr txBox="1"/>
          <p:nvPr/>
        </p:nvSpPr>
        <p:spPr>
          <a:xfrm>
            <a:off x="4861278" y="640410"/>
            <a:ext cx="2669172" cy="3108543"/>
          </a:xfrm>
          <a:prstGeom prst="rect">
            <a:avLst/>
          </a:prstGeom>
          <a:noFill/>
        </p:spPr>
        <p:txBody>
          <a:bodyPr wrap="square" rtlCol="0">
            <a:spAutoFit/>
          </a:bodyPr>
          <a:lstStyle/>
          <a:p>
            <a:r>
              <a:rPr lang="en-US" dirty="0"/>
              <a:t> </a:t>
            </a:r>
            <a:r>
              <a:rPr lang="en-US" dirty="0">
                <a:solidFill>
                  <a:schemeClr val="bg1"/>
                </a:solidFill>
              </a:rPr>
              <a:t>If one area of an otherwise cool metal plate has been heated, say with a torch, over time the temperature of that area will gradually decrease, starting at the edge and moving inward. Meanwhile, the part of the plate outside that region will be getting warmer. Eventually the entire plate will reach a uniform intermediate temperature. In this animation, both height and color are used to show temperature.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500"/>
                                        <p:tgtEl>
                                          <p:spTgt spid="1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DE73DB-7D1A-4406-AF92-6630DEB4B2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7" name="Picture 6" descr="A close up of a logo&#10;&#10;Description automatically generated">
            <a:extLst>
              <a:ext uri="{FF2B5EF4-FFF2-40B4-BE49-F238E27FC236}">
                <a16:creationId xmlns:a16="http://schemas.microsoft.com/office/drawing/2014/main" id="{312DC197-293B-47C8-B1F0-917B0587D817}"/>
              </a:ext>
            </a:extLst>
          </p:cNvPr>
          <p:cNvPicPr>
            <a:picLocks noChangeAspect="1"/>
          </p:cNvPicPr>
          <p:nvPr/>
        </p:nvPicPr>
        <p:blipFill>
          <a:blip r:embed="rId2"/>
          <a:stretch>
            <a:fillRect/>
          </a:stretch>
        </p:blipFill>
        <p:spPr>
          <a:xfrm>
            <a:off x="1105114" y="296170"/>
            <a:ext cx="6095786" cy="6095786"/>
          </a:xfrm>
          <a:prstGeom prst="rect">
            <a:avLst/>
          </a:prstGeom>
        </p:spPr>
      </p:pic>
    </p:spTree>
    <p:extLst>
      <p:ext uri="{BB962C8B-B14F-4D97-AF65-F5344CB8AC3E}">
        <p14:creationId xmlns:p14="http://schemas.microsoft.com/office/powerpoint/2010/main" val="207163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711A2F0-AE39-4CBF-B986-7E8D2B6468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4" descr="A screenshot of a cell phone&#10;&#10;Description automatically generated">
            <a:extLst>
              <a:ext uri="{FF2B5EF4-FFF2-40B4-BE49-F238E27FC236}">
                <a16:creationId xmlns:a16="http://schemas.microsoft.com/office/drawing/2014/main" id="{DC69CB69-A7AB-430E-8802-E960B2BE778D}"/>
              </a:ext>
            </a:extLst>
          </p:cNvPr>
          <p:cNvPicPr>
            <a:picLocks noChangeAspect="1"/>
          </p:cNvPicPr>
          <p:nvPr/>
        </p:nvPicPr>
        <p:blipFill>
          <a:blip r:embed="rId2"/>
          <a:stretch>
            <a:fillRect/>
          </a:stretch>
        </p:blipFill>
        <p:spPr>
          <a:xfrm>
            <a:off x="660507" y="279400"/>
            <a:ext cx="3212993" cy="3212993"/>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64A7D81C-8D3B-4FE8-878D-60D90DA1510D}"/>
              </a:ext>
            </a:extLst>
          </p:cNvPr>
          <p:cNvPicPr>
            <a:picLocks noChangeAspect="1"/>
          </p:cNvPicPr>
          <p:nvPr/>
        </p:nvPicPr>
        <p:blipFill rotWithShape="1">
          <a:blip r:embed="rId3"/>
          <a:srcRect t="30320"/>
          <a:stretch/>
        </p:blipFill>
        <p:spPr>
          <a:xfrm rot="20700000">
            <a:off x="1675025" y="2798777"/>
            <a:ext cx="7766690" cy="5411842"/>
          </a:xfrm>
          <a:prstGeom prst="rect">
            <a:avLst/>
          </a:prstGeom>
        </p:spPr>
      </p:pic>
    </p:spTree>
    <p:extLst>
      <p:ext uri="{BB962C8B-B14F-4D97-AF65-F5344CB8AC3E}">
        <p14:creationId xmlns:p14="http://schemas.microsoft.com/office/powerpoint/2010/main" val="243723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1066800" y="4672986"/>
            <a:ext cx="8267700" cy="7803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Finite Difference </a:t>
            </a:r>
            <a:br>
              <a:rPr lang="en-US" sz="4400" dirty="0"/>
            </a:br>
            <a:r>
              <a:rPr lang="en-US" sz="4400" dirty="0"/>
              <a:t>Method for </a:t>
            </a:r>
            <a:br>
              <a:rPr lang="en-US" sz="4400" dirty="0"/>
            </a:br>
            <a:r>
              <a:rPr lang="en-US" sz="4400" dirty="0"/>
              <a:t>Differential Equation </a:t>
            </a:r>
            <a:endParaRPr sz="4400" dirty="0"/>
          </a:p>
        </p:txBody>
      </p:sp>
      <p:sp>
        <p:nvSpPr>
          <p:cNvPr id="6" name="Google Shape;97;p14">
            <a:extLst>
              <a:ext uri="{FF2B5EF4-FFF2-40B4-BE49-F238E27FC236}">
                <a16:creationId xmlns:a16="http://schemas.microsoft.com/office/drawing/2014/main" id="{25095B36-B98B-4E0C-8E52-2599B386BE62}"/>
              </a:ext>
            </a:extLst>
          </p:cNvPr>
          <p:cNvSpPr txBox="1">
            <a:spLocks/>
          </p:cNvSpPr>
          <p:nvPr/>
        </p:nvSpPr>
        <p:spPr>
          <a:xfrm>
            <a:off x="-965637" y="2476500"/>
            <a:ext cx="5063733" cy="14957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000" dirty="0">
                <a:solidFill>
                  <a:schemeClr val="bg1"/>
                </a:solidFill>
              </a:rPr>
              <a:t>To make our lives easier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58628" y="1666509"/>
            <a:ext cx="72057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rgbClr val="9FC5E8"/>
                </a:solidFill>
              </a:rPr>
              <a:t>1</a:t>
            </a:r>
          </a:p>
          <a:p>
            <a:pPr marL="0" lvl="0" indent="0" algn="l" rtl="0">
              <a:spcBef>
                <a:spcPts val="0"/>
              </a:spcBef>
              <a:spcAft>
                <a:spcPts val="0"/>
              </a:spcAft>
              <a:buNone/>
            </a:pPr>
            <a:r>
              <a:rPr lang="en-US" dirty="0"/>
              <a:t>Finite difference Method</a:t>
            </a:r>
          </a:p>
        </p:txBody>
      </p:sp>
      <p:sp>
        <p:nvSpPr>
          <p:cNvPr id="97" name="Google Shape;97;p14"/>
          <p:cNvSpPr txBox="1">
            <a:spLocks noGrp="1"/>
          </p:cNvSpPr>
          <p:nvPr>
            <p:ph type="subTitle" idx="1"/>
          </p:nvPr>
        </p:nvSpPr>
        <p:spPr>
          <a:xfrm>
            <a:off x="4698564" y="4145091"/>
            <a:ext cx="3542400" cy="10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Finding the slope</a:t>
            </a:r>
            <a:endParaRPr dirty="0"/>
          </a:p>
        </p:txBody>
      </p:sp>
      <p:sp>
        <p:nvSpPr>
          <p:cNvPr id="98" name="Google Shape;98;p14"/>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Graphic 2">
            <a:extLst>
              <a:ext uri="{FF2B5EF4-FFF2-40B4-BE49-F238E27FC236}">
                <a16:creationId xmlns:a16="http://schemas.microsoft.com/office/drawing/2014/main" id="{B67BDF4E-14A3-4901-A465-99DA099562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8628" y="4668291"/>
            <a:ext cx="4484571" cy="104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0D82F4-CABA-489A-8579-02680D312DD0}"/>
              </a:ext>
            </a:extLst>
          </p:cNvPr>
          <p:cNvSpPr>
            <a:spLocks noGrp="1"/>
          </p:cNvSpPr>
          <p:nvPr>
            <p:ph type="body" idx="1"/>
          </p:nvPr>
        </p:nvSpPr>
        <p:spPr>
          <a:xfrm>
            <a:off x="698500" y="5732335"/>
            <a:ext cx="7747000" cy="692700"/>
          </a:xfrm>
        </p:spPr>
        <p:txBody>
          <a:bodyPr/>
          <a:lstStyle/>
          <a:p>
            <a:r>
              <a:rPr lang="en-US" dirty="0"/>
              <a:t>3 types of the finite difference method. Central gives the best approximation of the derivative</a:t>
            </a:r>
          </a:p>
        </p:txBody>
      </p:sp>
      <p:sp>
        <p:nvSpPr>
          <p:cNvPr id="3" name="Slide Number Placeholder 2">
            <a:extLst>
              <a:ext uri="{FF2B5EF4-FFF2-40B4-BE49-F238E27FC236}">
                <a16:creationId xmlns:a16="http://schemas.microsoft.com/office/drawing/2014/main" id="{4186E3BC-CDA0-4DD6-8B14-1FB801B2D7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9" name="Graphic 8">
            <a:extLst>
              <a:ext uri="{FF2B5EF4-FFF2-40B4-BE49-F238E27FC236}">
                <a16:creationId xmlns:a16="http://schemas.microsoft.com/office/drawing/2014/main" id="{817F9D70-C719-49F1-8799-81E855CD8B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194" y="720768"/>
            <a:ext cx="7446963" cy="5011567"/>
          </a:xfrm>
          <a:prstGeom prst="rect">
            <a:avLst/>
          </a:prstGeom>
        </p:spPr>
      </p:pic>
    </p:spTree>
    <p:extLst>
      <p:ext uri="{BB962C8B-B14F-4D97-AF65-F5344CB8AC3E}">
        <p14:creationId xmlns:p14="http://schemas.microsoft.com/office/powerpoint/2010/main" val="192487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D74BCF-86FE-42C3-829A-0653FC00AED5}"/>
              </a:ext>
            </a:extLst>
          </p:cNvPr>
          <p:cNvSpPr>
            <a:spLocks noGrp="1"/>
          </p:cNvSpPr>
          <p:nvPr>
            <p:ph type="body" idx="1"/>
          </p:nvPr>
        </p:nvSpPr>
        <p:spPr>
          <a:xfrm>
            <a:off x="293557" y="4674606"/>
            <a:ext cx="8229600" cy="692700"/>
          </a:xfrm>
        </p:spPr>
        <p:txBody>
          <a:bodyPr/>
          <a:lstStyle/>
          <a:p>
            <a:r>
              <a:rPr lang="en-US" sz="2800" dirty="0"/>
              <a:t>First Derivatives</a:t>
            </a:r>
          </a:p>
        </p:txBody>
      </p:sp>
      <p:sp>
        <p:nvSpPr>
          <p:cNvPr id="3" name="Slide Number Placeholder 2">
            <a:extLst>
              <a:ext uri="{FF2B5EF4-FFF2-40B4-BE49-F238E27FC236}">
                <a16:creationId xmlns:a16="http://schemas.microsoft.com/office/drawing/2014/main" id="{FD7DA0D7-7393-4CCE-91DE-5577C2B35E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Graphic 3">
            <a:extLst>
              <a:ext uri="{FF2B5EF4-FFF2-40B4-BE49-F238E27FC236}">
                <a16:creationId xmlns:a16="http://schemas.microsoft.com/office/drawing/2014/main" id="{1AC33859-ACB1-4ABE-89B2-24B048755F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2350" y="2504325"/>
            <a:ext cx="7099300" cy="1656503"/>
          </a:xfrm>
          <a:prstGeom prst="rect">
            <a:avLst/>
          </a:prstGeom>
        </p:spPr>
      </p:pic>
    </p:spTree>
    <p:extLst>
      <p:ext uri="{BB962C8B-B14F-4D97-AF65-F5344CB8AC3E}">
        <p14:creationId xmlns:p14="http://schemas.microsoft.com/office/powerpoint/2010/main" val="3534880642"/>
      </p:ext>
    </p:extLst>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TotalTime>
  <Words>191</Words>
  <Application>Microsoft Office PowerPoint</Application>
  <PresentationFormat>On-screen Show (4:3)</PresentationFormat>
  <Paragraphs>49</Paragraphs>
  <Slides>17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Cousine</vt:lpstr>
      <vt:lpstr>Cambria Math</vt:lpstr>
      <vt:lpstr>Valentine template</vt:lpstr>
      <vt:lpstr>Hi Mathematicians! </vt:lpstr>
      <vt:lpstr>PowerPoint Presentation</vt:lpstr>
      <vt:lpstr>HEAT EQUATION</vt:lpstr>
      <vt:lpstr>PowerPoint Presentation</vt:lpstr>
      <vt:lpstr>PowerPoint Presentation</vt:lpstr>
      <vt:lpstr>Finite Difference  Method for  Differential Equation </vt:lpstr>
      <vt:lpstr>1 Finite difference Method</vt:lpstr>
      <vt:lpstr>PowerPoint Presentation</vt:lpstr>
      <vt:lpstr>PowerPoint Presentation</vt:lpstr>
      <vt:lpstr>PowerPoint Presentation</vt:lpstr>
      <vt:lpstr>PowerPoint Presentation</vt:lpstr>
      <vt:lpstr>2 Implementation through MATLAB</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Zhiyue Ding</cp:lastModifiedBy>
  <cp:revision>36</cp:revision>
  <dcterms:modified xsi:type="dcterms:W3CDTF">2018-12-06T19:01:49Z</dcterms:modified>
</cp:coreProperties>
</file>