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7"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Wingdings 3" pitchFamily="2" charset="2"/>
      <p:regular r:id="rId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94663"/>
  </p:normalViewPr>
  <p:slideViewPr>
    <p:cSldViewPr snapToGrid="0">
      <p:cViewPr varScale="1">
        <p:scale>
          <a:sx n="150" d="100"/>
          <a:sy n="150" d="100"/>
        </p:scale>
        <p:origin x="28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794295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794295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b7942955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b7942955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used JavaScript, HTML and CSS.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b7942955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b794295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b7942955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b7942955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55650"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706411"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2571749"/>
            <a:ext cx="4138550" cy="1701419"/>
          </a:xfrm>
        </p:spPr>
        <p:txBody>
          <a:bodyPr anchor="t">
            <a:normAutofit/>
          </a:bodyPr>
          <a:lstStyle>
            <a:lvl1pPr algn="r">
              <a:defRPr sz="4500"/>
            </a:lvl1pPr>
          </a:lstStyle>
          <a:p>
            <a:r>
              <a:rPr lang="en-US"/>
              <a:t>Click to edit Master title style</a:t>
            </a:r>
            <a:endParaRPr lang="en-US" dirty="0"/>
          </a:p>
        </p:txBody>
      </p:sp>
      <p:sp>
        <p:nvSpPr>
          <p:cNvPr id="3" name="Subtitle 2"/>
          <p:cNvSpPr>
            <a:spLocks noGrp="1"/>
          </p:cNvSpPr>
          <p:nvPr>
            <p:ph type="subTitle" idx="1"/>
          </p:nvPr>
        </p:nvSpPr>
        <p:spPr>
          <a:xfrm>
            <a:off x="2079206" y="1701590"/>
            <a:ext cx="4018200" cy="870160"/>
          </a:xfrm>
        </p:spPr>
        <p:txBody>
          <a:bodyPr tIns="0" anchor="b">
            <a:normAutofit/>
          </a:bodyPr>
          <a:lstStyle>
            <a:lvl1pPr marL="0" indent="0" algn="r">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12/4/19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1643462" y="2447139"/>
            <a:ext cx="311727"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8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747173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164567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606042"/>
            <a:ext cx="5965568" cy="80792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12/4/19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40468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7752856" y="300504"/>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929536" y="604363"/>
            <a:ext cx="994889" cy="393309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56564" y="727807"/>
            <a:ext cx="4850177" cy="38096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12/4/19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01044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505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12/4/19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TextBox 6"/>
          <p:cNvSpPr txBox="1"/>
          <p:nvPr/>
        </p:nvSpPr>
        <p:spPr>
          <a:xfrm>
            <a:off x="164620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556600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1643882" y="222193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2360440"/>
            <a:ext cx="5967420" cy="1068560"/>
          </a:xfrm>
        </p:spPr>
        <p:txBody>
          <a:bodyPr anchor="t">
            <a:normAutofit/>
          </a:bodyPr>
          <a:lstStyle>
            <a:lvl1pPr algn="r">
              <a:defRPr sz="2400"/>
            </a:lvl1pPr>
          </a:lstStyle>
          <a:p>
            <a:r>
              <a:rPr lang="en-US"/>
              <a:t>Click to edit Master title style</a:t>
            </a:r>
            <a:endParaRPr lang="en-US" dirty="0"/>
          </a:p>
        </p:txBody>
      </p:sp>
      <p:sp>
        <p:nvSpPr>
          <p:cNvPr id="3" name="Text Placeholder 2"/>
          <p:cNvSpPr>
            <a:spLocks noGrp="1"/>
          </p:cNvSpPr>
          <p:nvPr>
            <p:ph type="body" idx="1"/>
          </p:nvPr>
        </p:nvSpPr>
        <p:spPr>
          <a:xfrm>
            <a:off x="2080477" y="1701590"/>
            <a:ext cx="5843948" cy="658851"/>
          </a:xfrm>
        </p:spPr>
        <p:txBody>
          <a:bodyPr tIns="0" anchor="b">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12/4/19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16460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604363"/>
            <a:ext cx="5963238" cy="8112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54031" y="1539087"/>
            <a:ext cx="2918970" cy="2998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99977" y="1539086"/>
            <a:ext cx="2920667" cy="2998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12/4/19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extBox 9"/>
          <p:cNvSpPr txBox="1"/>
          <p:nvPr/>
        </p:nvSpPr>
        <p:spPr>
          <a:xfrm>
            <a:off x="1647129" y="480917"/>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637840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1645238" y="477318"/>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604364"/>
            <a:ext cx="5967420" cy="8087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56964" y="1539086"/>
            <a:ext cx="2922350"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56964" y="2138498"/>
            <a:ext cx="2920217" cy="2303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99975" y="1539086"/>
            <a:ext cx="2924849"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99976" y="2138498"/>
            <a:ext cx="2924849" cy="2303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12/4/19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75116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12/4/19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extBox 7"/>
          <p:cNvSpPr txBox="1"/>
          <p:nvPr/>
        </p:nvSpPr>
        <p:spPr>
          <a:xfrm>
            <a:off x="1647129"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280783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12/4/19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438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165616"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7743" y="961839"/>
            <a:ext cx="1998271" cy="1427431"/>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840115" y="604363"/>
            <a:ext cx="4084709" cy="39330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7742" y="2389616"/>
            <a:ext cx="1998271" cy="1789798"/>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12/4/19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51199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5060296" y="2422"/>
            <a:ext cx="3472301" cy="51435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TextBox 9"/>
          <p:cNvSpPr txBox="1"/>
          <p:nvPr/>
        </p:nvSpPr>
        <p:spPr>
          <a:xfrm>
            <a:off x="1166015"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8430" y="961839"/>
            <a:ext cx="2978240" cy="1425355"/>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77741" y="2387196"/>
            <a:ext cx="2978906" cy="1789796"/>
          </a:xfrm>
        </p:spPr>
        <p:txBody>
          <a:bodyPr>
            <a:normAutofit/>
          </a:bodyPr>
          <a:lstStyle>
            <a:lvl1pPr marL="0" indent="0" algn="l">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12/4/19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0107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23846" y="1578901"/>
            <a:ext cx="7020154" cy="3564599"/>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 y="0"/>
            <a:ext cx="9142400" cy="5143500"/>
          </a:xfrm>
          <a:prstGeom prst="rect">
            <a:avLst/>
          </a:prstGeom>
        </p:spPr>
      </p:pic>
      <p:sp>
        <p:nvSpPr>
          <p:cNvPr id="8" name="Rectangle 7"/>
          <p:cNvSpPr/>
          <p:nvPr/>
        </p:nvSpPr>
        <p:spPr>
          <a:xfrm>
            <a:off x="0" y="0"/>
            <a:ext cx="72313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58857" y="606042"/>
            <a:ext cx="5968748" cy="80792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80199" y="1539087"/>
            <a:ext cx="5847405" cy="2998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607549" y="3952953"/>
            <a:ext cx="1997047" cy="137160"/>
          </a:xfrm>
          <a:prstGeom prst="rect">
            <a:avLst/>
          </a:prstGeom>
        </p:spPr>
        <p:txBody>
          <a:bodyPr vert="horz" lIns="91440" tIns="18288" rIns="91440" bIns="45720" rtlCol="0" anchor="t"/>
          <a:lstStyle>
            <a:lvl1pPr algn="r">
              <a:defRPr sz="600">
                <a:solidFill>
                  <a:schemeClr val="tx1">
                    <a:tint val="75000"/>
                  </a:schemeClr>
                </a:solidFill>
                <a:latin typeface="+mn-lt"/>
              </a:defRPr>
            </a:lvl1pPr>
          </a:lstStyle>
          <a:p>
            <a:fld id="{3CBC1C18-307B-4F68-A007-B5B542270E8D}" type="datetimeFigureOut">
              <a:rPr lang="en-US" smtClean="0"/>
              <a:t>12/4/19</a:t>
            </a:fld>
            <a:endParaRPr lang="en-US" dirty="0"/>
          </a:p>
        </p:txBody>
      </p:sp>
      <p:sp>
        <p:nvSpPr>
          <p:cNvPr id="5" name="Footer Placeholder 4"/>
          <p:cNvSpPr>
            <a:spLocks noGrp="1"/>
          </p:cNvSpPr>
          <p:nvPr>
            <p:ph type="ftr" sz="quarter" idx="3"/>
          </p:nvPr>
        </p:nvSpPr>
        <p:spPr>
          <a:xfrm rot="5400000">
            <a:off x="-1677848" y="2745858"/>
            <a:ext cx="4414014" cy="134382"/>
          </a:xfrm>
          <a:prstGeom prst="rect">
            <a:avLst/>
          </a:prstGeom>
        </p:spPr>
        <p:txBody>
          <a:bodyPr vert="horz" lIns="91440" tIns="45720" rIns="91440" bIns="18288" rtlCol="0" anchor="b"/>
          <a:lstStyle>
            <a:lvl1pPr algn="r">
              <a:defRPr sz="6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18806" y="123445"/>
            <a:ext cx="477545" cy="242138"/>
          </a:xfrm>
          <a:prstGeom prst="rect">
            <a:avLst/>
          </a:prstGeom>
        </p:spPr>
        <p:txBody>
          <a:bodyPr vert="horz" lIns="91440" tIns="45720" rIns="45720" bIns="45720" rtlCol="0" anchor="ctr"/>
          <a:lstStyle>
            <a:lvl1pPr algn="r">
              <a:defRPr sz="13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57" name="Rectangle 56"/>
          <p:cNvSpPr/>
          <p:nvPr/>
        </p:nvSpPr>
        <p:spPr>
          <a:xfrm>
            <a:off x="721532"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5727538"/>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sldNum="0" hdr="0" ftr="0" dt="0"/>
  <p:txStyles>
    <p:titleStyle>
      <a:lvl1pPr algn="r" defTabSz="685800" rtl="0" eaLnBrk="1" latinLnBrk="0" hangingPunct="1">
        <a:lnSpc>
          <a:spcPct val="90000"/>
        </a:lnSpc>
        <a:spcBef>
          <a:spcPct val="0"/>
        </a:spcBef>
        <a:buNone/>
        <a:defRPr sz="255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5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35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05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5pPr>
      <a:lvl6pPr marL="1981962"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6pPr>
      <a:lvl7pPr marL="2331720"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7pPr>
      <a:lvl8pPr marL="2681478"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8pPr>
      <a:lvl9pPr marL="303123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818908" y="180870"/>
            <a:ext cx="5931384" cy="1871288"/>
          </a:xfrm>
          <a:prstGeom prst="rect">
            <a:avLst/>
          </a:prstGeom>
        </p:spPr>
        <p:txBody>
          <a:bodyPr spcFirstLastPara="1" lIns="91425" tIns="91425" rIns="91425" bIns="91425" anchor="b" anchorCtr="0">
            <a:normAutofit/>
          </a:bodyPr>
          <a:lstStyle/>
          <a:p>
            <a:pPr marL="0" lvl="0" indent="0" algn="ctr" rtl="0">
              <a:spcBef>
                <a:spcPts val="0"/>
              </a:spcBef>
              <a:spcAft>
                <a:spcPts val="0"/>
              </a:spcAft>
              <a:buNone/>
            </a:pPr>
            <a:r>
              <a:rPr lang="en-US" sz="4600" dirty="0"/>
              <a:t>Information Storage and Retrieval Project</a:t>
            </a:r>
          </a:p>
        </p:txBody>
      </p:sp>
      <p:sp>
        <p:nvSpPr>
          <p:cNvPr id="135" name="Google Shape;135;p13"/>
          <p:cNvSpPr txBox="1">
            <a:spLocks noGrp="1"/>
          </p:cNvSpPr>
          <p:nvPr>
            <p:ph type="subTitle" idx="1"/>
          </p:nvPr>
        </p:nvSpPr>
        <p:spPr>
          <a:xfrm>
            <a:off x="818908" y="4598375"/>
            <a:ext cx="4018200" cy="870160"/>
          </a:xfrm>
          <a:prstGeom prst="rect">
            <a:avLst/>
          </a:prstGeom>
        </p:spPr>
        <p:txBody>
          <a:bodyPr spcFirstLastPara="1" lIns="91425" tIns="91425" rIns="91425" bIns="91425" anchor="t" anchorCtr="0">
            <a:normAutofit/>
          </a:bodyPr>
          <a:lstStyle/>
          <a:p>
            <a:pPr marL="0" lvl="0" indent="0" algn="ctr" rtl="0">
              <a:spcBef>
                <a:spcPts val="0"/>
              </a:spcBef>
              <a:spcAft>
                <a:spcPts val="600"/>
              </a:spcAft>
              <a:buNone/>
            </a:pPr>
            <a:r>
              <a:rPr lang="en-US" sz="1900" dirty="0"/>
              <a:t>By Zo Di Santo and Jason Cardona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139"/>
        <p:cNvGrpSpPr/>
        <p:nvPr/>
      </p:nvGrpSpPr>
      <p:grpSpPr>
        <a:xfrm>
          <a:off x="0" y="0"/>
          <a:ext cx="0" cy="0"/>
          <a:chOff x="0" y="0"/>
          <a:chExt cx="0" cy="0"/>
        </a:xfrm>
      </p:grpSpPr>
      <p:pic>
        <p:nvPicPr>
          <p:cNvPr id="144" name="Picture 8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45" name="Picture 8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46" name="Rectangle 8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8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Rectangle 9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9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TextBox 9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51" name="Rectangle 96">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98">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53" name="Picture 100">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54" name="Rectangle 102">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04">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0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4"/>
          <p:cNvSpPr txBox="1">
            <a:spLocks noGrp="1"/>
          </p:cNvSpPr>
          <p:nvPr>
            <p:ph type="title"/>
          </p:nvPr>
        </p:nvSpPr>
        <p:spPr>
          <a:xfrm>
            <a:off x="1477352" y="606042"/>
            <a:ext cx="6456028" cy="807921"/>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400" dirty="0"/>
              <a:t>Search Problems</a:t>
            </a:r>
          </a:p>
        </p:txBody>
      </p:sp>
      <p:sp>
        <p:nvSpPr>
          <p:cNvPr id="141" name="Google Shape;141;p14"/>
          <p:cNvSpPr txBox="1">
            <a:spLocks noGrp="1"/>
          </p:cNvSpPr>
          <p:nvPr>
            <p:ph type="body" idx="1"/>
          </p:nvPr>
        </p:nvSpPr>
        <p:spPr>
          <a:xfrm>
            <a:off x="855132" y="1539087"/>
            <a:ext cx="2929045" cy="2998371"/>
          </a:xfrm>
          <a:prstGeom prst="rect">
            <a:avLst/>
          </a:prstGeom>
        </p:spPr>
        <p:txBody>
          <a:bodyPr spcFirstLastPara="1" vert="horz" lIns="91440" tIns="45720" rIns="91440" bIns="45720" rtlCol="0" anchor="ctr" anchorCtr="0">
            <a:normAutofit/>
          </a:bodyPr>
          <a:lstStyle/>
          <a:p>
            <a:pPr marL="0" lvl="0" indent="0" defTabSz="914400">
              <a:spcBef>
                <a:spcPts val="0"/>
              </a:spcBef>
              <a:spcAft>
                <a:spcPts val="600"/>
              </a:spcAft>
              <a:buSzPct val="90000"/>
              <a:buFont typeface="Wingdings" panose="05000000000000000000" pitchFamily="2" charset="2"/>
              <a:buChar char="§"/>
            </a:pPr>
            <a:r>
              <a:rPr lang="en-US" sz="1800" dirty="0"/>
              <a:t>We took a spoof website and that it didn’t have a search bar, and we wanted to implement it into the website.</a:t>
            </a:r>
          </a:p>
        </p:txBody>
      </p:sp>
      <p:pic>
        <p:nvPicPr>
          <p:cNvPr id="142" name="Google Shape;142;p14" descr="A screen shot of a person in a suit and tie&#10;&#10;Description automatically generated"/>
          <p:cNvPicPr preferRelativeResize="0"/>
          <p:nvPr/>
        </p:nvPicPr>
        <p:blipFill rotWithShape="1">
          <a:blip r:embed="rId6"/>
          <a:srcRect l="1336" r="1" b="1"/>
          <a:stretch/>
        </p:blipFill>
        <p:spPr>
          <a:xfrm>
            <a:off x="4074744" y="1668781"/>
            <a:ext cx="4109136" cy="2374384"/>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57" name="Rectangle 108">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146"/>
        <p:cNvGrpSpPr/>
        <p:nvPr/>
      </p:nvGrpSpPr>
      <p:grpSpPr>
        <a:xfrm>
          <a:off x="0" y="0"/>
          <a:ext cx="0" cy="0"/>
          <a:chOff x="0" y="0"/>
          <a:chExt cx="0" cy="0"/>
        </a:xfrm>
      </p:grpSpPr>
      <p:pic>
        <p:nvPicPr>
          <p:cNvPr id="90" name="Picture 8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92" name="Picture 9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94" name="Rectangle 9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9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xtBox 101">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04" name="Rectangle 103">
            <a:extLst>
              <a:ext uri="{FF2B5EF4-FFF2-40B4-BE49-F238E27FC236}">
                <a16:creationId xmlns:a16="http://schemas.microsoft.com/office/drawing/2014/main" id="{D62BF0A0-B64C-4A93-8918-F11412783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69CD5395-7CFC-4A48-AC00-A04326CA38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08" name="Picture 107">
            <a:extLst>
              <a:ext uri="{FF2B5EF4-FFF2-40B4-BE49-F238E27FC236}">
                <a16:creationId xmlns:a16="http://schemas.microsoft.com/office/drawing/2014/main" id="{5ACF2868-CAF0-49A7-8E77-2F6E733CBC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10" name="Rectangle 109">
            <a:extLst>
              <a:ext uri="{FF2B5EF4-FFF2-40B4-BE49-F238E27FC236}">
                <a16:creationId xmlns:a16="http://schemas.microsoft.com/office/drawing/2014/main" id="{BF5D4D4B-3D5D-49AC-973B-2EF962D9D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50B604-8141-4B3D-804A-DF7C594B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04D52DE-B748-4EA3-8D45-D2851D7D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15"/>
          <p:cNvSpPr txBox="1">
            <a:spLocks noGrp="1"/>
          </p:cNvSpPr>
          <p:nvPr>
            <p:ph type="title"/>
          </p:nvPr>
        </p:nvSpPr>
        <p:spPr>
          <a:xfrm>
            <a:off x="1477352" y="606042"/>
            <a:ext cx="6456028" cy="807921"/>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400" dirty="0"/>
              <a:t>System Concept</a:t>
            </a:r>
          </a:p>
        </p:txBody>
      </p:sp>
      <p:sp>
        <p:nvSpPr>
          <p:cNvPr id="148" name="Google Shape;148;p15"/>
          <p:cNvSpPr txBox="1">
            <a:spLocks noGrp="1"/>
          </p:cNvSpPr>
          <p:nvPr>
            <p:ph type="body" idx="1"/>
          </p:nvPr>
        </p:nvSpPr>
        <p:spPr>
          <a:xfrm>
            <a:off x="786049" y="1761584"/>
            <a:ext cx="4133107" cy="2998371"/>
          </a:xfrm>
          <a:prstGeom prst="rect">
            <a:avLst/>
          </a:prstGeom>
        </p:spPr>
        <p:txBody>
          <a:bodyPr spcFirstLastPara="1" vert="horz" lIns="91440" tIns="45720" rIns="91440" bIns="45720" rtlCol="0" anchor="ctr" anchorCtr="0">
            <a:noAutofit/>
          </a:bodyPr>
          <a:lstStyle/>
          <a:p>
            <a:pPr marL="0" lvl="0" indent="0" defTabSz="914400">
              <a:lnSpc>
                <a:spcPct val="100000"/>
              </a:lnSpc>
              <a:spcBef>
                <a:spcPts val="0"/>
              </a:spcBef>
              <a:spcAft>
                <a:spcPts val="600"/>
              </a:spcAft>
              <a:buSzPct val="90000"/>
              <a:buFont typeface="Wingdings" panose="05000000000000000000" pitchFamily="2" charset="2"/>
              <a:buChar char="§"/>
            </a:pPr>
            <a:r>
              <a:rPr lang="en-US" sz="1600" b="1" dirty="0"/>
              <a:t>Keyword:</a:t>
            </a:r>
            <a:r>
              <a:rPr lang="en-US" sz="1600" dirty="0"/>
              <a:t> User Query</a:t>
            </a:r>
          </a:p>
          <a:p>
            <a:pPr marL="0" lvl="0" indent="0" defTabSz="914400">
              <a:lnSpc>
                <a:spcPct val="100000"/>
              </a:lnSpc>
              <a:spcBef>
                <a:spcPts val="0"/>
              </a:spcBef>
              <a:spcAft>
                <a:spcPts val="600"/>
              </a:spcAft>
              <a:buSzPct val="90000"/>
              <a:buFont typeface="Wingdings" panose="05000000000000000000" pitchFamily="2" charset="2"/>
              <a:buChar char="§"/>
            </a:pPr>
            <a:r>
              <a:rPr lang="en-US" sz="1600" b="1" dirty="0"/>
              <a:t>Separate Word Search: </a:t>
            </a:r>
            <a:r>
              <a:rPr lang="en-US" sz="1600" dirty="0"/>
              <a:t>Select if user wants to search more than one word.</a:t>
            </a:r>
          </a:p>
          <a:p>
            <a:pPr marL="0" lvl="0" indent="0" defTabSz="914400">
              <a:lnSpc>
                <a:spcPct val="100000"/>
              </a:lnSpc>
              <a:spcBef>
                <a:spcPts val="0"/>
              </a:spcBef>
              <a:spcAft>
                <a:spcPts val="600"/>
              </a:spcAft>
              <a:buSzPct val="90000"/>
              <a:buFont typeface="Wingdings" panose="05000000000000000000" pitchFamily="2" charset="2"/>
              <a:buChar char="§"/>
            </a:pPr>
            <a:r>
              <a:rPr lang="en-US" sz="1600" b="1" dirty="0"/>
              <a:t>Case Sensitive: </a:t>
            </a:r>
            <a:r>
              <a:rPr lang="en-US" sz="1600" dirty="0"/>
              <a:t>Select if user wants the query to be case sensitive.</a:t>
            </a:r>
          </a:p>
          <a:p>
            <a:pPr marL="0" lvl="0" indent="0" defTabSz="914400">
              <a:lnSpc>
                <a:spcPct val="100000"/>
              </a:lnSpc>
              <a:spcBef>
                <a:spcPts val="0"/>
              </a:spcBef>
              <a:spcAft>
                <a:spcPts val="600"/>
              </a:spcAft>
              <a:buSzPct val="90000"/>
              <a:buFont typeface="Wingdings" panose="05000000000000000000" pitchFamily="2" charset="2"/>
              <a:buChar char="§"/>
            </a:pPr>
            <a:r>
              <a:rPr lang="en-US" sz="1600" b="1" dirty="0"/>
              <a:t>K-gram:</a:t>
            </a:r>
            <a:r>
              <a:rPr lang="en-US" sz="1600" dirty="0"/>
              <a:t> select bi-gram, tri-gram… any k-gram the user wants the search to utilize and this will show up in the text box above.</a:t>
            </a:r>
          </a:p>
          <a:p>
            <a:pPr marL="0" lvl="0" indent="0" defTabSz="914400">
              <a:lnSpc>
                <a:spcPct val="100000"/>
              </a:lnSpc>
              <a:spcBef>
                <a:spcPts val="0"/>
              </a:spcBef>
              <a:spcAft>
                <a:spcPts val="600"/>
              </a:spcAft>
              <a:buSzPct val="90000"/>
              <a:buFont typeface="Wingdings" panose="05000000000000000000" pitchFamily="2" charset="2"/>
              <a:buChar char="§"/>
            </a:pPr>
            <a:r>
              <a:rPr lang="en-US" sz="1600" b="1" dirty="0"/>
              <a:t>More Documents: </a:t>
            </a:r>
            <a:r>
              <a:rPr lang="en-US" sz="1600" dirty="0"/>
              <a:t>Shows all documents, the first 5 or the last 5.</a:t>
            </a:r>
          </a:p>
          <a:p>
            <a:pPr marL="0" lvl="0" indent="0" defTabSz="914400">
              <a:lnSpc>
                <a:spcPct val="100000"/>
              </a:lnSpc>
              <a:spcBef>
                <a:spcPts val="0"/>
              </a:spcBef>
              <a:spcAft>
                <a:spcPts val="600"/>
              </a:spcAft>
              <a:buSzPct val="90000"/>
              <a:buFont typeface="Wingdings" panose="05000000000000000000" pitchFamily="2" charset="2"/>
              <a:buChar char="§"/>
            </a:pPr>
            <a:r>
              <a:rPr lang="en-US" sz="1600" b="1" dirty="0"/>
              <a:t>Document #:</a:t>
            </a:r>
            <a:r>
              <a:rPr lang="en-US" sz="1600" dirty="0"/>
              <a:t> Shows which documents the query shows up in.</a:t>
            </a:r>
          </a:p>
        </p:txBody>
      </p:sp>
      <p:pic>
        <p:nvPicPr>
          <p:cNvPr id="149" name="Google Shape;149;p15"/>
          <p:cNvPicPr preferRelativeResize="0"/>
          <p:nvPr/>
        </p:nvPicPr>
        <p:blipFill>
          <a:blip r:embed="rId6"/>
          <a:stretch>
            <a:fillRect/>
          </a:stretch>
        </p:blipFill>
        <p:spPr>
          <a:xfrm>
            <a:off x="4933576" y="1761584"/>
            <a:ext cx="2754998" cy="2530101"/>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16" name="Rectangle 115">
            <a:extLst>
              <a:ext uri="{FF2B5EF4-FFF2-40B4-BE49-F238E27FC236}">
                <a16:creationId xmlns:a16="http://schemas.microsoft.com/office/drawing/2014/main" id="{FB10DB22-FA48-4A87-9373-894F800CF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153"/>
        <p:cNvGrpSpPr/>
        <p:nvPr/>
      </p:nvGrpSpPr>
      <p:grpSpPr>
        <a:xfrm>
          <a:off x="0" y="0"/>
          <a:ext cx="0" cy="0"/>
          <a:chOff x="0" y="0"/>
          <a:chExt cx="0" cy="0"/>
        </a:xfrm>
      </p:grpSpPr>
      <p:pic>
        <p:nvPicPr>
          <p:cNvPr id="97" name="Picture 96">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99" name="Picture 98">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01" name="Rectangle 100">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106">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xtBox 108">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11" name="Rectangle 110">
            <a:extLst>
              <a:ext uri="{FF2B5EF4-FFF2-40B4-BE49-F238E27FC236}">
                <a16:creationId xmlns:a16="http://schemas.microsoft.com/office/drawing/2014/main" id="{D62BF0A0-B64C-4A93-8918-F11412783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a:extLst>
              <a:ext uri="{FF2B5EF4-FFF2-40B4-BE49-F238E27FC236}">
                <a16:creationId xmlns:a16="http://schemas.microsoft.com/office/drawing/2014/main" id="{69CD5395-7CFC-4A48-AC00-A04326CA38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15" name="Picture 114">
            <a:extLst>
              <a:ext uri="{FF2B5EF4-FFF2-40B4-BE49-F238E27FC236}">
                <a16:creationId xmlns:a16="http://schemas.microsoft.com/office/drawing/2014/main" id="{5ACF2868-CAF0-49A7-8E77-2F6E733CBC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17" name="Rectangle 116">
            <a:extLst>
              <a:ext uri="{FF2B5EF4-FFF2-40B4-BE49-F238E27FC236}">
                <a16:creationId xmlns:a16="http://schemas.microsoft.com/office/drawing/2014/main" id="{BF5D4D4B-3D5D-49AC-973B-2EF962D9D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9150B604-8141-4B3D-804A-DF7C594B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904D52DE-B748-4EA3-8D45-D2851D7D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Google Shape;154;p16"/>
          <p:cNvSpPr txBox="1">
            <a:spLocks noGrp="1"/>
          </p:cNvSpPr>
          <p:nvPr>
            <p:ph type="title"/>
          </p:nvPr>
        </p:nvSpPr>
        <p:spPr>
          <a:xfrm>
            <a:off x="1477352" y="606042"/>
            <a:ext cx="6456028" cy="807921"/>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400"/>
              <a:t>What Worked</a:t>
            </a:r>
          </a:p>
        </p:txBody>
      </p:sp>
      <p:sp>
        <p:nvSpPr>
          <p:cNvPr id="155" name="Google Shape;155;p16"/>
          <p:cNvSpPr txBox="1">
            <a:spLocks noGrp="1"/>
          </p:cNvSpPr>
          <p:nvPr>
            <p:ph type="body" idx="1"/>
          </p:nvPr>
        </p:nvSpPr>
        <p:spPr>
          <a:xfrm>
            <a:off x="820338" y="1539087"/>
            <a:ext cx="3507406" cy="2998371"/>
          </a:xfrm>
          <a:prstGeom prst="rect">
            <a:avLst/>
          </a:prstGeom>
        </p:spPr>
        <p:txBody>
          <a:bodyPr spcFirstLastPara="1" vert="horz" lIns="91440" tIns="45720" rIns="91440" bIns="45720" rtlCol="0" anchor="ctr" anchorCtr="0">
            <a:noAutofit/>
          </a:bodyPr>
          <a:lstStyle/>
          <a:p>
            <a:pPr marL="0" lvl="0" indent="0" defTabSz="914400">
              <a:spcBef>
                <a:spcPts val="0"/>
              </a:spcBef>
              <a:spcAft>
                <a:spcPts val="600"/>
              </a:spcAft>
              <a:buSzPct val="90000"/>
              <a:buFont typeface="Wingdings" panose="05000000000000000000" pitchFamily="2" charset="2"/>
              <a:buChar char="§"/>
            </a:pPr>
            <a:r>
              <a:rPr lang="en-US" sz="1800" dirty="0"/>
              <a:t>We were able to index our documents, get the query and show the documents in which the query was in. We are also able to normalize the query. Taking out all punctuation and remove capitalizations.</a:t>
            </a:r>
          </a:p>
        </p:txBody>
      </p:sp>
      <p:pic>
        <p:nvPicPr>
          <p:cNvPr id="156" name="Google Shape;156;p16"/>
          <p:cNvPicPr preferRelativeResize="0"/>
          <p:nvPr/>
        </p:nvPicPr>
        <p:blipFill>
          <a:blip r:embed="rId6"/>
          <a:stretch>
            <a:fillRect/>
          </a:stretch>
        </p:blipFill>
        <p:spPr>
          <a:xfrm>
            <a:off x="4392261" y="2294467"/>
            <a:ext cx="4030207" cy="1368782"/>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23" name="Rectangle 122">
            <a:extLst>
              <a:ext uri="{FF2B5EF4-FFF2-40B4-BE49-F238E27FC236}">
                <a16:creationId xmlns:a16="http://schemas.microsoft.com/office/drawing/2014/main" id="{FB10DB22-FA48-4A87-9373-894F800CF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Shape 160"/>
        <p:cNvGrpSpPr/>
        <p:nvPr/>
      </p:nvGrpSpPr>
      <p:grpSpPr>
        <a:xfrm>
          <a:off x="0" y="0"/>
          <a:ext cx="0" cy="0"/>
          <a:chOff x="0" y="0"/>
          <a:chExt cx="0" cy="0"/>
        </a:xfrm>
      </p:grpSpPr>
      <p:pic>
        <p:nvPicPr>
          <p:cNvPr id="104" name="Picture 103">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06" name="Picture 105">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08" name="Rectangle 107">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Rectangle 109">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Rectangle 111">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Rectangle 113">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xtBox 115">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6207" y="480918"/>
            <a:ext cx="311727" cy="276999"/>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18" name="Rectangle 117">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2400" cy="5141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119">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23845" y="1578901"/>
            <a:ext cx="7020154" cy="3564599"/>
          </a:xfrm>
          <a:prstGeom prst="rect">
            <a:avLst/>
          </a:prstGeom>
        </p:spPr>
      </p:pic>
      <p:pic>
        <p:nvPicPr>
          <p:cNvPr id="122" name="Picture 121">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9142400" cy="5143500"/>
          </a:xfrm>
          <a:prstGeom prst="rect">
            <a:avLst/>
          </a:prstGeom>
        </p:spPr>
      </p:pic>
      <p:sp>
        <p:nvSpPr>
          <p:cNvPr id="124" name="Rectangle 123">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13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31"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9" y="0"/>
            <a:ext cx="778350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Google Shape;161;p17"/>
          <p:cNvSpPr txBox="1">
            <a:spLocks noGrp="1"/>
          </p:cNvSpPr>
          <p:nvPr>
            <p:ph type="title"/>
          </p:nvPr>
        </p:nvSpPr>
        <p:spPr>
          <a:xfrm>
            <a:off x="1477352" y="606042"/>
            <a:ext cx="6456028" cy="807921"/>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400"/>
              <a:t>What Didn’t</a:t>
            </a:r>
          </a:p>
        </p:txBody>
      </p:sp>
      <p:sp>
        <p:nvSpPr>
          <p:cNvPr id="162" name="Google Shape;162;p17"/>
          <p:cNvSpPr txBox="1">
            <a:spLocks noGrp="1"/>
          </p:cNvSpPr>
          <p:nvPr>
            <p:ph type="body" idx="1"/>
          </p:nvPr>
        </p:nvSpPr>
        <p:spPr>
          <a:xfrm>
            <a:off x="948689" y="1539087"/>
            <a:ext cx="2527322" cy="2998371"/>
          </a:xfrm>
          <a:prstGeom prst="rect">
            <a:avLst/>
          </a:prstGeom>
        </p:spPr>
        <p:txBody>
          <a:bodyPr spcFirstLastPara="1" vert="horz" lIns="91440" tIns="45720" rIns="91440" bIns="45720" rtlCol="0" anchor="ctr" anchorCtr="0">
            <a:normAutofit/>
          </a:bodyPr>
          <a:lstStyle/>
          <a:p>
            <a:pPr marL="0" lvl="0" indent="0" defTabSz="914400">
              <a:spcBef>
                <a:spcPts val="0"/>
              </a:spcBef>
              <a:spcAft>
                <a:spcPts val="600"/>
              </a:spcAft>
              <a:buSzPct val="90000"/>
              <a:buFont typeface="Wingdings" panose="05000000000000000000" pitchFamily="2" charset="2"/>
              <a:buChar char="§"/>
            </a:pPr>
            <a:r>
              <a:rPr lang="en-US" sz="1800" dirty="0"/>
              <a:t>We were not able to completely add a Spell Check functionality, tokenize, k-gram or have wildcards in our program.</a:t>
            </a:r>
          </a:p>
        </p:txBody>
      </p:sp>
      <p:pic>
        <p:nvPicPr>
          <p:cNvPr id="163" name="Google Shape;163;p17" descr="A screenshot of a cell phone&#10;&#10;Description automatically generated"/>
          <p:cNvPicPr preferRelativeResize="0"/>
          <p:nvPr/>
        </p:nvPicPr>
        <p:blipFill rotWithShape="1">
          <a:blip r:embed="rId6"/>
          <a:srcRect t="1270" r="3" b="3"/>
          <a:stretch/>
        </p:blipFill>
        <p:spPr>
          <a:xfrm>
            <a:off x="4074744" y="1761584"/>
            <a:ext cx="3614230" cy="2530101"/>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82" name="Rectangle 18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0749" y="-2038"/>
            <a:ext cx="20574" cy="51434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203</Words>
  <Application>Microsoft Macintosh PowerPoint</Application>
  <PresentationFormat>On-screen Show (16:9)</PresentationFormat>
  <Paragraphs>20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Wingdings</vt:lpstr>
      <vt:lpstr>MS Shell Dlg 2</vt:lpstr>
      <vt:lpstr>Wingdings 3</vt:lpstr>
      <vt:lpstr>Madison</vt:lpstr>
      <vt:lpstr>Information Storage and Retrieval Project</vt:lpstr>
      <vt:lpstr>Search Problems</vt:lpstr>
      <vt:lpstr>System Concept</vt:lpstr>
      <vt:lpstr>What Worked</vt:lpstr>
      <vt:lpstr>What Didn’t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Storage and Retrieval Project</dc:title>
  <dc:creator>Zo DiSanto</dc:creator>
  <cp:lastModifiedBy>Zo DiSanto</cp:lastModifiedBy>
  <cp:revision>2</cp:revision>
  <dcterms:created xsi:type="dcterms:W3CDTF">2019-12-04T14:48:19Z</dcterms:created>
  <dcterms:modified xsi:type="dcterms:W3CDTF">2019-12-04T14:49:44Z</dcterms:modified>
</cp:coreProperties>
</file>