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sldIdLst>
    <p:sldId id="259" r:id="rId3"/>
    <p:sldId id="260" r:id="rId4"/>
    <p:sldId id="266" r:id="rId5"/>
    <p:sldId id="267" r:id="rId6"/>
    <p:sldId id="268" r:id="rId7"/>
    <p:sldId id="269" r:id="rId8"/>
    <p:sldId id="271" r:id="rId9"/>
    <p:sldId id="263" r:id="rId10"/>
    <p:sldId id="270" r:id="rId11"/>
  </p:sldIdLst>
  <p:sldSz cx="4608513" cy="3455988"/>
  <p:notesSz cx="6858000" cy="9144000"/>
  <p:custDataLst>
    <p:tags r:id="rId1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029" autoAdjust="0"/>
  </p:normalViewPr>
  <p:slideViewPr>
    <p:cSldViewPr>
      <p:cViewPr varScale="1">
        <p:scale>
          <a:sx n="147" d="100"/>
          <a:sy n="147" d="100"/>
        </p:scale>
        <p:origin x="169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F201F-16B4-42DD-BD53-81919BE9F93E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26A1B-2962-4AD7-B65E-B245E8D41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072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  <a:r>
              <a:rPr lang="en-US" altLang="zh-CN" dirty="0"/>
              <a:t>+</a:t>
            </a:r>
            <a:r>
              <a:rPr lang="zh-CN" altLang="en-US" dirty="0"/>
              <a:t>小组成员基本信息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26A1B-2962-4AD7-B65E-B245E8D41C9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673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日益增加的青少年心理压力</a:t>
            </a:r>
            <a:endParaRPr lang="en-US" altLang="zh-CN" sz="1200" dirty="0"/>
          </a:p>
          <a:p>
            <a:r>
              <a:rPr lang="zh-CN" altLang="en-US" sz="1200" dirty="0"/>
              <a:t>过多的压力有可能导致心理健康问题</a:t>
            </a:r>
            <a:endParaRPr lang="en-US" altLang="zh-CN" sz="1200" dirty="0"/>
          </a:p>
          <a:p>
            <a:r>
              <a:rPr lang="zh-CN" altLang="en-US" sz="1200" dirty="0"/>
              <a:t>阅读疗法是一种藉由阅读图书或接触其他信息材料，帮助读者纾解负面情绪困扰，进而达到身心平衡之状态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项目基于这个问题来开发一个读书分享与推荐的平台，通过阅读来减少青少年的心理问题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26A1B-2962-4AD7-B65E-B245E8D41C9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792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项目简要描述</a:t>
            </a:r>
            <a:endParaRPr lang="en-US" altLang="zh-CN" dirty="0"/>
          </a:p>
          <a:p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按照项目要求在分布式的环境下部署数据库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提供用户友好的接口，以进行相应的业务逻辑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系统应该是高效，同时可以 灵活的进行扩展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26A1B-2962-4AD7-B65E-B245E8D41C9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300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数据库： </a:t>
            </a:r>
            <a:r>
              <a:rPr lang="en-US" altLang="zh-CN" dirty="0" err="1"/>
              <a:t>mysql</a:t>
            </a:r>
            <a:r>
              <a:rPr lang="zh-CN" altLang="en-US" dirty="0"/>
              <a:t>，开源，比较熟悉</a:t>
            </a:r>
            <a:endParaRPr lang="en-US" altLang="zh-CN" dirty="0"/>
          </a:p>
          <a:p>
            <a:r>
              <a:rPr lang="zh-CN" altLang="en-US" dirty="0"/>
              <a:t>缓存： 提供更高效的系统性能</a:t>
            </a:r>
            <a:endParaRPr lang="en-US" altLang="zh-CN" dirty="0"/>
          </a:p>
          <a:p>
            <a:r>
              <a:rPr lang="en-US" altLang="zh-CN" dirty="0"/>
              <a:t>HDFS</a:t>
            </a:r>
            <a:r>
              <a:rPr lang="zh-CN" altLang="en-US" dirty="0"/>
              <a:t>： 用来存储非结构化的数据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bootstrap</a:t>
            </a:r>
            <a:r>
              <a:rPr lang="zh-CN" altLang="en-US" dirty="0"/>
              <a:t>和</a:t>
            </a:r>
            <a:r>
              <a:rPr lang="en-US" altLang="zh-CN" dirty="0"/>
              <a:t>jQuery</a:t>
            </a:r>
            <a:r>
              <a:rPr lang="zh-CN" altLang="en-US" dirty="0"/>
              <a:t>快速构建前端界面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python</a:t>
            </a:r>
            <a:r>
              <a:rPr lang="zh-CN" altLang="en-US" dirty="0"/>
              <a:t>实现后端数据操作。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数据库解决方案替代：</a:t>
            </a:r>
            <a:endParaRPr lang="en-US" altLang="zh-CN" dirty="0"/>
          </a:p>
          <a:p>
            <a:r>
              <a:rPr lang="en-US" altLang="zh-CN" dirty="0"/>
              <a:t>MongoDB</a:t>
            </a:r>
            <a:r>
              <a:rPr lang="zh-CN" altLang="en-US" dirty="0"/>
              <a:t>，</a:t>
            </a:r>
            <a:r>
              <a:rPr lang="en-US" altLang="zh-CN" dirty="0" err="1"/>
              <a:t>Nosql</a:t>
            </a:r>
            <a:r>
              <a:rPr lang="zh-CN" altLang="en-US" dirty="0"/>
              <a:t>的特点，更加灵活，也更加高效，同时</a:t>
            </a:r>
            <a:r>
              <a:rPr lang="en-US" altLang="zh-CN" dirty="0"/>
              <a:t>MongoDB</a:t>
            </a:r>
            <a:r>
              <a:rPr lang="zh-CN" altLang="en-US" dirty="0"/>
              <a:t>本身提供高效的缓存机制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Redis </a:t>
            </a:r>
            <a:r>
              <a:rPr lang="zh-CN" altLang="en-US" dirty="0"/>
              <a:t>和</a:t>
            </a:r>
            <a:r>
              <a:rPr lang="en-US" altLang="zh-CN" dirty="0"/>
              <a:t>mc</a:t>
            </a:r>
            <a:r>
              <a:rPr lang="zh-CN" altLang="en-US" dirty="0"/>
              <a:t>都是缓存，并且都是驻留在内存中运行的，这大大提升了高数据量</a:t>
            </a:r>
            <a:r>
              <a:rPr lang="en-US" altLang="zh-CN" dirty="0"/>
              <a:t>web</a:t>
            </a:r>
            <a:r>
              <a:rPr lang="zh-CN" altLang="en-US" dirty="0"/>
              <a:t>访问的访问速。</a:t>
            </a:r>
            <a:endParaRPr lang="en-US" altLang="zh-CN" dirty="0"/>
          </a:p>
          <a:p>
            <a:r>
              <a:rPr lang="zh-CN" altLang="en-US" dirty="0"/>
              <a:t>然而</a:t>
            </a:r>
            <a:r>
              <a:rPr lang="en-US" altLang="zh-CN" dirty="0"/>
              <a:t>mc</a:t>
            </a:r>
            <a:r>
              <a:rPr lang="zh-CN" altLang="en-US" dirty="0"/>
              <a:t>只是提供了简单的数据结构，比如 </a:t>
            </a:r>
            <a:r>
              <a:rPr lang="en-US" altLang="zh-CN" dirty="0"/>
              <a:t>string</a:t>
            </a:r>
            <a:r>
              <a:rPr lang="zh-CN" altLang="en-US" dirty="0"/>
              <a:t>存储；</a:t>
            </a:r>
            <a:r>
              <a:rPr lang="en-US" altLang="zh-CN" dirty="0"/>
              <a:t>Redis</a:t>
            </a:r>
            <a:r>
              <a:rPr lang="zh-CN" altLang="en-US" dirty="0"/>
              <a:t>却提供了大量的数据结构，</a:t>
            </a:r>
            <a:endParaRPr lang="en-US" altLang="zh-CN" dirty="0"/>
          </a:p>
          <a:p>
            <a:r>
              <a:rPr lang="zh-CN" altLang="en-US" dirty="0"/>
              <a:t>比如</a:t>
            </a:r>
            <a:r>
              <a:rPr lang="en-US" altLang="zh-CN" dirty="0"/>
              <a:t>string</a:t>
            </a:r>
            <a:r>
              <a:rPr lang="zh-CN" altLang="en-US" dirty="0"/>
              <a:t>、</a:t>
            </a:r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、</a:t>
            </a:r>
            <a:r>
              <a:rPr lang="en-US" altLang="zh-CN" dirty="0" err="1"/>
              <a:t>hashset</a:t>
            </a:r>
            <a:r>
              <a:rPr lang="zh-CN" altLang="en-US" dirty="0"/>
              <a:t>、</a:t>
            </a:r>
            <a:r>
              <a:rPr lang="en-US" altLang="zh-CN" dirty="0"/>
              <a:t>sorted set</a:t>
            </a:r>
            <a:r>
              <a:rPr lang="zh-CN" altLang="en-US" dirty="0"/>
              <a:t>这些，这使得用户方便了好多，</a:t>
            </a:r>
            <a:endParaRPr lang="en-US" altLang="zh-CN" dirty="0"/>
          </a:p>
          <a:p>
            <a:r>
              <a:rPr lang="zh-CN" altLang="en-US" dirty="0"/>
              <a:t>毕竟封装了一层实用的功能，同时实现了同样的效果，当然用</a:t>
            </a:r>
            <a:r>
              <a:rPr lang="en-US" altLang="zh-CN" dirty="0"/>
              <a:t>Redis</a:t>
            </a:r>
            <a:r>
              <a:rPr lang="zh-CN" altLang="en-US" dirty="0"/>
              <a:t>而慢慢舍弃</a:t>
            </a:r>
            <a:r>
              <a:rPr lang="en-US" altLang="zh-CN" dirty="0"/>
              <a:t>mc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26A1B-2962-4AD7-B65E-B245E8D41C9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527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展示下系统架构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26A1B-2962-4AD7-B65E-B245E8D41C9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96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系统架构图，缺少了前端那块，先就这样就可以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26A1B-2962-4AD7-B65E-B245E8D41C9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872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开发中可能存在的问题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zh-CN" altLang="en-US" dirty="0"/>
              <a:t>缓存的一致性问题</a:t>
            </a:r>
            <a:endParaRPr lang="en-US" altLang="zh-CN" dirty="0"/>
          </a:p>
          <a:p>
            <a:r>
              <a:rPr lang="en-US" altLang="zh-CN" dirty="0"/>
              <a:t>Docker</a:t>
            </a:r>
            <a:r>
              <a:rPr lang="zh-CN" altLang="en-US" dirty="0"/>
              <a:t>容器的使用</a:t>
            </a:r>
            <a:endParaRPr lang="en-US" altLang="zh-CN" dirty="0"/>
          </a:p>
          <a:p>
            <a:r>
              <a:rPr lang="zh-CN" altLang="en-US" dirty="0"/>
              <a:t>高并发时系统的性能，</a:t>
            </a:r>
            <a:endParaRPr lang="en-US" altLang="zh-CN" dirty="0"/>
          </a:p>
          <a:p>
            <a:r>
              <a:rPr lang="zh-CN" altLang="en-US" dirty="0"/>
              <a:t>数据库状态监控的解决方案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26A1B-2962-4AD7-B65E-B245E8D41C9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647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b="1" dirty="0"/>
              <a:t>介绍一下问题中的缓存一致性：</a:t>
            </a:r>
            <a:endParaRPr lang="en-US" altLang="zh-CN" sz="8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8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8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b="1" dirty="0"/>
              <a:t>缓存适用场景：</a:t>
            </a:r>
            <a:br>
              <a:rPr lang="en-US" altLang="zh-CN" sz="800" dirty="0"/>
            </a:br>
            <a:r>
              <a:rPr lang="en-US" altLang="zh-CN" sz="800" dirty="0"/>
              <a:t>1.</a:t>
            </a:r>
            <a:r>
              <a:rPr lang="zh-CN" altLang="en-US" sz="800" dirty="0"/>
              <a:t>用户查询数据的操作远大于更新和插入数据。</a:t>
            </a:r>
            <a:br>
              <a:rPr lang="en-US" altLang="zh-CN" sz="800" dirty="0"/>
            </a:br>
            <a:r>
              <a:rPr lang="en-US" altLang="zh-CN" sz="800" dirty="0"/>
              <a:t>2.</a:t>
            </a:r>
            <a:r>
              <a:rPr lang="zh-CN" altLang="en-US" sz="800" dirty="0"/>
              <a:t>系统读取数据来自不同的数据源，比如</a:t>
            </a:r>
            <a:r>
              <a:rPr lang="en-US" altLang="zh-CN" sz="800" dirty="0"/>
              <a:t>MYSQL</a:t>
            </a:r>
            <a:r>
              <a:rPr lang="zh-CN" altLang="en-US" sz="800" dirty="0"/>
              <a:t>，</a:t>
            </a:r>
            <a:r>
              <a:rPr lang="en-US" altLang="zh-CN" sz="800" dirty="0"/>
              <a:t>HDFS</a:t>
            </a:r>
            <a:r>
              <a:rPr lang="zh-CN" altLang="en-US" sz="800" dirty="0"/>
              <a:t>。</a:t>
            </a:r>
            <a:endParaRPr lang="en-US" altLang="zh-CN" sz="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/>
              <a:t> A.</a:t>
            </a:r>
            <a:r>
              <a:rPr lang="zh-CN" altLang="en-US" sz="800" b="1" dirty="0"/>
              <a:t>查询数据时：</a:t>
            </a:r>
            <a:endParaRPr lang="en-US" altLang="zh-CN" sz="8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dirty="0"/>
              <a:t>1.</a:t>
            </a:r>
            <a:r>
              <a:rPr lang="zh-CN" altLang="en-US" sz="800" dirty="0"/>
              <a:t>用户向服务器请求数据</a:t>
            </a:r>
            <a:br>
              <a:rPr lang="en-US" altLang="zh-CN" sz="800" dirty="0"/>
            </a:br>
            <a:r>
              <a:rPr lang="en-US" altLang="zh-CN" sz="800" dirty="0"/>
              <a:t>2.</a:t>
            </a:r>
            <a:r>
              <a:rPr lang="zh-CN" altLang="en-US" sz="800" dirty="0"/>
              <a:t>服务器先查询本地</a:t>
            </a:r>
            <a:r>
              <a:rPr lang="en-US" altLang="zh-CN" sz="800" dirty="0"/>
              <a:t>cache</a:t>
            </a:r>
            <a:r>
              <a:rPr lang="zh-CN" altLang="en-US" sz="800" dirty="0"/>
              <a:t>，如果存在，返回。否则，查询数据库。</a:t>
            </a:r>
            <a:br>
              <a:rPr lang="en-US" altLang="zh-CN" sz="800" dirty="0"/>
            </a:br>
            <a:r>
              <a:rPr lang="en-US" altLang="zh-CN" sz="800" dirty="0"/>
              <a:t>3.</a:t>
            </a:r>
            <a:r>
              <a:rPr lang="zh-CN" altLang="en-US" sz="800" dirty="0"/>
              <a:t>如果数据库存在，更新本地</a:t>
            </a:r>
            <a:r>
              <a:rPr lang="en-US" altLang="zh-CN" sz="800" dirty="0"/>
              <a:t>cache</a:t>
            </a:r>
            <a:r>
              <a:rPr lang="zh-CN" altLang="en-US" sz="800" dirty="0"/>
              <a:t>，返回。</a:t>
            </a:r>
            <a:endParaRPr lang="en-US" altLang="zh-CN" sz="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8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/>
              <a:t>B.</a:t>
            </a:r>
            <a:r>
              <a:rPr lang="zh-CN" altLang="en-US" sz="800" b="1" dirty="0"/>
              <a:t>更新和写数据</a:t>
            </a:r>
            <a:endParaRPr lang="en-US" altLang="zh-CN" sz="8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/>
              <a:t>1.</a:t>
            </a:r>
            <a:r>
              <a:rPr lang="zh-CN" altLang="en-US" sz="800" b="1" dirty="0"/>
              <a:t>用户写请求到服务器。</a:t>
            </a:r>
            <a:br>
              <a:rPr lang="en-US" altLang="zh-CN" sz="800" b="1" dirty="0"/>
            </a:br>
            <a:r>
              <a:rPr lang="en-US" altLang="zh-CN" sz="800" b="1" dirty="0"/>
              <a:t> 2.</a:t>
            </a:r>
            <a:r>
              <a:rPr lang="zh-CN" altLang="en-US" sz="800" b="1" dirty="0"/>
              <a:t>系统执行</a:t>
            </a:r>
            <a:r>
              <a:rPr lang="en-US" altLang="zh-CN" sz="800" b="1" dirty="0"/>
              <a:t>SQL</a:t>
            </a:r>
            <a:r>
              <a:rPr lang="zh-CN" altLang="en-US" sz="800" b="1" dirty="0"/>
              <a:t>到数据库。 同时发送删除请求到本地</a:t>
            </a:r>
            <a:r>
              <a:rPr lang="en-US" altLang="zh-CN" sz="800" b="1" dirty="0"/>
              <a:t>cache</a:t>
            </a:r>
            <a:r>
              <a:rPr lang="zh-CN" altLang="en-US" sz="800" b="1" dirty="0"/>
              <a:t>。</a:t>
            </a:r>
            <a:endParaRPr lang="en-US" altLang="zh-CN" sz="8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b="1" dirty="0"/>
              <a:t>选择直接删除，而不是更新操作，主要是为了保证一致性。</a:t>
            </a:r>
            <a:endParaRPr lang="zh-CN" altLang="en-US" sz="2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26A1B-2962-4AD7-B65E-B245E8D41C9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391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369A229-D78C-40D6-AFB5-533DC88C144D}" type="datetimeFigureOut">
              <a:rPr lang="en-US" smtClean="0" smtId="4294967295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53A786D-A1E6-499B-8F93-22FED38060BF}" type="datetimeFigureOut">
              <a:rPr lang="en-US" smtClean="0" smtId="4294967295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8ED1EB-B0D7-4EA9-A736-ED3AFA1BFB32}" type="datetimeFigureOut">
              <a:rPr lang="en-US" smtClean="0" smtId="4294967295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B0CC12-4E9E-4AD6-B899-39725313B6CD}" type="datetimeFigureOut">
              <a:rPr lang="en-US" smtClean="0" smtId="4294967295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BDD630-5229-4D79-B102-DBC7B59F6FE0}" type="datetimeFigureOut">
              <a:rPr lang="en-US" smtClean="0" smtId="4294967295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FCDAA6D-1B5B-4D3B-B236-51BCDF71C305}" type="datetimeFigureOut">
              <a:rPr lang="en-US" smtClean="0" smtId="4294967295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8D287C0-C4DE-4708-A63D-DDC07D8D1D1F}" type="datetimeFigureOut">
              <a:rPr lang="en-US" smtClean="0" smtId="4294967295"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B03AB75-BA9F-4075-868B-E48BBBD78BFE}" type="datetimeFigureOut">
              <a:rPr lang="en-US" smtClean="0" smtId="4294967295"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A85E666-9C2E-4123-8240-DA560A52415F}" type="datetimeFigureOut">
              <a:rPr lang="en-US" smtClean="0" smtId="4294967295"/>
              <a:t>4/16/2019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EE0A59D-62DA-4B68-97D8-31C406E0D007}" type="datetimeFigureOut">
              <a:rPr lang="en-US" smtClean="0" smtId="4294967295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49B001E-0761-4FC5-9B0E-E7C527EFCDF3}" type="datetimeFigureOut">
              <a:rPr lang="en-US" smtClean="0" smtId="4294967295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4/16/2019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4597400" cy="2769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8032" y="297569"/>
            <a:ext cx="3960439" cy="722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algn="ctr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50" dirty="0">
                <a:solidFill>
                  <a:srgbClr val="3333B3"/>
                </a:solidFill>
                <a:latin typeface="VTBTMD+CMSS12"/>
                <a:cs typeface="VTBTMD+CMSS12"/>
              </a:rPr>
              <a:t>Distributed Database Systems Course - Group Project</a:t>
            </a:r>
          </a:p>
          <a:p>
            <a:pPr algn="ctr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50" dirty="0">
              <a:solidFill>
                <a:srgbClr val="3333B3"/>
              </a:solidFill>
              <a:latin typeface="VTBTMD+CMSS12"/>
              <a:cs typeface="VTBTMD+CMSS12"/>
            </a:endParaRPr>
          </a:p>
          <a:p>
            <a:pPr algn="ctr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50" dirty="0">
              <a:solidFill>
                <a:srgbClr val="3333B3"/>
              </a:solidFill>
              <a:latin typeface="VTBTMD+CMSS12"/>
              <a:cs typeface="VTBTMD+CMSS12"/>
            </a:endParaRPr>
          </a:p>
          <a:p>
            <a:pPr algn="ctr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50" dirty="0">
                <a:solidFill>
                  <a:srgbClr val="3333B3"/>
                </a:solidFill>
                <a:latin typeface="VTBTMD+CMSS12"/>
                <a:cs typeface="VTBTMD+CMSS12"/>
              </a:rPr>
              <a:t>Start-up Presentation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3668" y="1976953"/>
            <a:ext cx="1224135" cy="2841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IDJECR+CMSS10"/>
                <a:cs typeface="IDJECR+CMSS10"/>
              </a:rPr>
              <a:t>Name</a:t>
            </a:r>
            <a:r>
              <a:rPr lang="zh-CN" altLang="en-US" sz="1100" dirty="0">
                <a:solidFill>
                  <a:srgbClr val="000000"/>
                </a:solidFill>
                <a:latin typeface="IDJECR+CMSS10"/>
                <a:cs typeface="IDJECR+CMSS10"/>
              </a:rPr>
              <a:t>：石灵奇</a:t>
            </a:r>
            <a:endParaRPr lang="en-US" altLang="zh-CN" sz="1100" dirty="0">
              <a:solidFill>
                <a:srgbClr val="000000"/>
              </a:solidFill>
              <a:latin typeface="IDJECR+CMSS10"/>
              <a:cs typeface="IDJECR+CMSS10"/>
            </a:endParaRPr>
          </a:p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IDJECR+CMSS10"/>
                <a:cs typeface="IDJECR+CMSS10"/>
              </a:rPr>
              <a:t>ID</a:t>
            </a:r>
            <a:r>
              <a:rPr lang="zh-CN" altLang="en-US" sz="1100" dirty="0">
                <a:solidFill>
                  <a:srgbClr val="000000"/>
                </a:solidFill>
                <a:latin typeface="IDJECR+CMSS10"/>
                <a:cs typeface="IDJECR+CMSS10"/>
              </a:rPr>
              <a:t>：</a:t>
            </a:r>
            <a:r>
              <a:rPr lang="en-US" altLang="zh-CN" sz="1100" dirty="0">
                <a:solidFill>
                  <a:srgbClr val="000000"/>
                </a:solidFill>
                <a:latin typeface="IDJECR+CMSS10"/>
                <a:cs typeface="IDJECR+CMSS10"/>
              </a:rPr>
              <a:t>P18206024</a:t>
            </a:r>
            <a:r>
              <a:rPr lang="zh-CN" altLang="en-US" sz="1100" dirty="0">
                <a:solidFill>
                  <a:srgbClr val="000000"/>
                </a:solidFill>
                <a:latin typeface="IDJECR+CMSS10"/>
                <a:cs typeface="IDJECR+CMSS10"/>
              </a:rPr>
              <a:t>  </a:t>
            </a:r>
            <a:endParaRPr sz="1100" dirty="0">
              <a:solidFill>
                <a:srgbClr val="000000"/>
              </a:solidFill>
              <a:latin typeface="IDJECR+CMSS10"/>
              <a:cs typeface="IDJECR+CMSS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88232" y="2592090"/>
            <a:ext cx="1302840" cy="143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IDJECR+CMSS10"/>
                <a:cs typeface="IDJECR+CMSS10"/>
              </a:rPr>
              <a:t>2019.4.16</a:t>
            </a:r>
            <a:endParaRPr sz="1100" dirty="0">
              <a:solidFill>
                <a:srgbClr val="000000"/>
              </a:solidFill>
              <a:latin typeface="IDJECR+CMSS10"/>
              <a:cs typeface="IDJECR+CMSS1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DD9D0F7-6965-4AA4-8299-CA39FEBCA259}"/>
              </a:ext>
            </a:extLst>
          </p:cNvPr>
          <p:cNvSpPr/>
          <p:nvPr/>
        </p:nvSpPr>
        <p:spPr>
          <a:xfrm>
            <a:off x="2664296" y="1944018"/>
            <a:ext cx="1157684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eaLnBrk="0" hangingPunct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IDJECR+CMSS10"/>
              </a:rPr>
              <a:t>Name</a:t>
            </a:r>
            <a:r>
              <a:rPr lang="zh-CN" altLang="en-US" sz="1100" dirty="0">
                <a:solidFill>
                  <a:srgbClr val="000000"/>
                </a:solidFill>
                <a:latin typeface="IDJECR+CMSS10"/>
              </a:rPr>
              <a:t>：赵东杰 </a:t>
            </a:r>
            <a:endParaRPr lang="en-US" altLang="zh-CN" sz="1100" dirty="0">
              <a:solidFill>
                <a:srgbClr val="000000"/>
              </a:solidFill>
              <a:latin typeface="IDJECR+CMSS10"/>
            </a:endParaRPr>
          </a:p>
          <a:p>
            <a:pPr eaLnBrk="0" hangingPunct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IDJECR+CMSS10"/>
              </a:rPr>
              <a:t>ID</a:t>
            </a:r>
            <a:r>
              <a:rPr lang="zh-CN" altLang="en-US" sz="1100" dirty="0">
                <a:solidFill>
                  <a:srgbClr val="000000"/>
                </a:solidFill>
                <a:latin typeface="IDJECR+CMSS10"/>
              </a:rPr>
              <a:t>：</a:t>
            </a:r>
            <a:r>
              <a:rPr lang="en-US" altLang="zh-CN" sz="1100" dirty="0">
                <a:solidFill>
                  <a:srgbClr val="000000"/>
                </a:solidFill>
                <a:latin typeface="IDJECR+CMSS10"/>
              </a:rPr>
              <a:t>P18206023</a:t>
            </a:r>
            <a:r>
              <a:rPr lang="zh-CN" altLang="en-US" sz="1100" dirty="0">
                <a:solidFill>
                  <a:srgbClr val="000000"/>
                </a:solidFill>
                <a:latin typeface="IDJECR+CMSS10"/>
              </a:rPr>
              <a:t> 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F2CBD51-B450-4C2A-94E4-9867FC5EFEEC}"/>
              </a:ext>
            </a:extLst>
          </p:cNvPr>
          <p:cNvSpPr txBox="1"/>
          <p:nvPr/>
        </p:nvSpPr>
        <p:spPr>
          <a:xfrm>
            <a:off x="216024" y="143818"/>
            <a:ext cx="3240360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50" dirty="0">
                <a:solidFill>
                  <a:srgbClr val="3333B3"/>
                </a:solidFill>
                <a:latin typeface="VTBTMD+CMSS12"/>
              </a:rPr>
              <a:t>Project Background and Motivation</a:t>
            </a:r>
            <a:endParaRPr lang="zh-CN" altLang="en-US" sz="1450" dirty="0">
              <a:solidFill>
                <a:srgbClr val="3333B3"/>
              </a:solidFill>
              <a:latin typeface="VTBTMD+CMSS1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C7D253-2488-45BD-8B27-9009D1541387}"/>
              </a:ext>
            </a:extLst>
          </p:cNvPr>
          <p:cNvSpPr txBox="1"/>
          <p:nvPr/>
        </p:nvSpPr>
        <p:spPr>
          <a:xfrm>
            <a:off x="216024" y="775992"/>
            <a:ext cx="41764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100" dirty="0"/>
              <a:t>Increasing Teens' adolescent psychological pressures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100" dirty="0"/>
              <a:t>Too much stress will cause psychological health problems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100" dirty="0"/>
              <a:t>A reading sharing and recommendation platform</a:t>
            </a:r>
            <a:endParaRPr lang="zh-CN" altLang="en-US" sz="11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9FAE5F-ADB2-4CF3-BA80-A5427CAEC8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76" y="1722171"/>
            <a:ext cx="1440160" cy="1788308"/>
          </a:xfrm>
          <a:prstGeom prst="rect">
            <a:avLst/>
          </a:prstGeo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275062883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F2CBD51-B450-4C2A-94E4-9867FC5EFEEC}"/>
              </a:ext>
            </a:extLst>
          </p:cNvPr>
          <p:cNvSpPr txBox="1"/>
          <p:nvPr/>
        </p:nvSpPr>
        <p:spPr>
          <a:xfrm>
            <a:off x="216024" y="143818"/>
            <a:ext cx="3024336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50" dirty="0">
                <a:solidFill>
                  <a:srgbClr val="3333B3"/>
                </a:solidFill>
                <a:latin typeface="VTBTMD+CMSS12"/>
              </a:rPr>
              <a:t>Project Description</a:t>
            </a:r>
            <a:endParaRPr lang="zh-CN" altLang="en-US" sz="1450" dirty="0">
              <a:solidFill>
                <a:srgbClr val="3333B3"/>
              </a:solidFill>
              <a:latin typeface="VTBTMD+CMSS1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C7D253-2488-45BD-8B27-9009D1541387}"/>
              </a:ext>
            </a:extLst>
          </p:cNvPr>
          <p:cNvSpPr txBox="1"/>
          <p:nvPr/>
        </p:nvSpPr>
        <p:spPr>
          <a:xfrm>
            <a:off x="216024" y="775992"/>
            <a:ext cx="41764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100" dirty="0"/>
              <a:t>Implement a data center in a distributed context according to the project 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100" dirty="0"/>
              <a:t>Provide a user-friendly interface and support various operations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100" dirty="0"/>
              <a:t>To be efficient and flexible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5527076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F2CBD51-B450-4C2A-94E4-9867FC5EFEEC}"/>
              </a:ext>
            </a:extLst>
          </p:cNvPr>
          <p:cNvSpPr txBox="1"/>
          <p:nvPr/>
        </p:nvSpPr>
        <p:spPr>
          <a:xfrm>
            <a:off x="216024" y="143818"/>
            <a:ext cx="3024336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50" dirty="0">
                <a:solidFill>
                  <a:srgbClr val="3333B3"/>
                </a:solidFill>
                <a:latin typeface="VTBTMD+CMSS12"/>
              </a:rPr>
              <a:t>State-of-art solutions</a:t>
            </a:r>
            <a:endParaRPr lang="zh-CN" altLang="en-US" sz="1450" dirty="0">
              <a:solidFill>
                <a:srgbClr val="3333B3"/>
              </a:solidFill>
              <a:latin typeface="VTBTMD+CMSS1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C30B0C-7489-4EC3-BCE4-C49CB9B28C09}"/>
              </a:ext>
            </a:extLst>
          </p:cNvPr>
          <p:cNvSpPr txBox="1"/>
          <p:nvPr/>
        </p:nvSpPr>
        <p:spPr>
          <a:xfrm>
            <a:off x="360040" y="719882"/>
            <a:ext cx="43924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en-US" altLang="zh-CN" sz="1400" dirty="0"/>
              <a:t>Database</a:t>
            </a:r>
            <a:r>
              <a:rPr lang="zh-CN" altLang="en-US" sz="1400" dirty="0"/>
              <a:t>：</a:t>
            </a:r>
            <a:r>
              <a:rPr lang="en-US" altLang="zh-CN" sz="1400" dirty="0"/>
              <a:t>MySQL---support for scalability and high-performance </a:t>
            </a:r>
          </a:p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en-US" altLang="zh-CN" sz="1400" dirty="0"/>
              <a:t>Cache</a:t>
            </a:r>
            <a:r>
              <a:rPr lang="zh-CN" altLang="en-US" sz="1400" dirty="0"/>
              <a:t>：</a:t>
            </a:r>
            <a:r>
              <a:rPr lang="en-US" altLang="zh-CN" sz="1400" dirty="0"/>
              <a:t>Redis—provides faster querying speed when dealing with a lot of users performing similar operations at the same time. </a:t>
            </a:r>
          </a:p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en-US" altLang="zh-CN" sz="1400" dirty="0"/>
              <a:t>Hadoop HDFS---store unstructured data such as text, pictures and videos</a:t>
            </a:r>
          </a:p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en-US" altLang="zh-CN" sz="1400" dirty="0"/>
              <a:t>Bootstrap and </a:t>
            </a:r>
            <a:r>
              <a:rPr lang="en-US" altLang="zh-CN" sz="1400" dirty="0" err="1"/>
              <a:t>JQuery</a:t>
            </a:r>
            <a:r>
              <a:rPr lang="en-US" altLang="zh-CN" sz="1400" dirty="0"/>
              <a:t> --- user-friendly interface</a:t>
            </a:r>
          </a:p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en-US" altLang="zh-CN" sz="1400" dirty="0"/>
              <a:t>Python – back-end data manipulation</a:t>
            </a:r>
          </a:p>
          <a:p>
            <a:pPr marL="285750" lvl="0" indent="-285750">
              <a:buFont typeface="Wingdings" panose="05000000000000000000" pitchFamily="2" charset="2"/>
              <a:buChar char="u"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278450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F2CBD51-B450-4C2A-94E4-9867FC5EFEEC}"/>
              </a:ext>
            </a:extLst>
          </p:cNvPr>
          <p:cNvSpPr txBox="1"/>
          <p:nvPr/>
        </p:nvSpPr>
        <p:spPr>
          <a:xfrm>
            <a:off x="216024" y="143818"/>
            <a:ext cx="3024336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50" dirty="0">
                <a:solidFill>
                  <a:srgbClr val="3333B3"/>
                </a:solidFill>
                <a:latin typeface="VTBTMD+CMSS12"/>
              </a:rPr>
              <a:t>System Architecture</a:t>
            </a:r>
            <a:endParaRPr lang="zh-CN" altLang="en-US" sz="1450" dirty="0">
              <a:solidFill>
                <a:srgbClr val="3333B3"/>
              </a:solidFill>
              <a:latin typeface="VTBTMD+CMSS12"/>
            </a:endParaRPr>
          </a:p>
        </p:txBody>
      </p:sp>
    </p:spTree>
    <p:extLst>
      <p:ext uri="{BB962C8B-B14F-4D97-AF65-F5344CB8AC3E}">
        <p14:creationId xmlns:p14="http://schemas.microsoft.com/office/powerpoint/2010/main" val="74760627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>
            <a:extLst>
              <a:ext uri="{FF2B5EF4-FFF2-40B4-BE49-F238E27FC236}">
                <a16:creationId xmlns:a16="http://schemas.microsoft.com/office/drawing/2014/main" id="{9128E083-5621-4096-909A-0E12C4A8FDC8}"/>
              </a:ext>
            </a:extLst>
          </p:cNvPr>
          <p:cNvSpPr/>
          <p:nvPr/>
        </p:nvSpPr>
        <p:spPr>
          <a:xfrm>
            <a:off x="144016" y="143818"/>
            <a:ext cx="4176464" cy="19442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highlight>
                  <a:srgbClr val="FF0000"/>
                </a:highlight>
              </a:rPr>
              <a:t>Center</a:t>
            </a:r>
            <a:endParaRPr lang="zh-CN" altLang="en-US" sz="1200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ACFA4C5-8F70-4105-8434-26EC28307858}"/>
              </a:ext>
            </a:extLst>
          </p:cNvPr>
          <p:cNvSpPr/>
          <p:nvPr/>
        </p:nvSpPr>
        <p:spPr>
          <a:xfrm>
            <a:off x="491006" y="215826"/>
            <a:ext cx="530156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User</a:t>
            </a:r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809F15-5329-45F2-8C37-54935F0B2A22}"/>
              </a:ext>
            </a:extLst>
          </p:cNvPr>
          <p:cNvSpPr/>
          <p:nvPr/>
        </p:nvSpPr>
        <p:spPr>
          <a:xfrm>
            <a:off x="1368152" y="215826"/>
            <a:ext cx="563014" cy="287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User</a:t>
            </a:r>
            <a:endParaRPr lang="zh-CN" altLang="en-US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5C7DDD-8433-4383-B19D-499DA4B8B414}"/>
              </a:ext>
            </a:extLst>
          </p:cNvPr>
          <p:cNvSpPr/>
          <p:nvPr/>
        </p:nvSpPr>
        <p:spPr>
          <a:xfrm>
            <a:off x="2419619" y="215825"/>
            <a:ext cx="563014" cy="2879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User</a:t>
            </a: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612B28-EBD6-4CCA-B234-38F00CD37F93}"/>
              </a:ext>
            </a:extLst>
          </p:cNvPr>
          <p:cNvSpPr/>
          <p:nvPr/>
        </p:nvSpPr>
        <p:spPr>
          <a:xfrm>
            <a:off x="3354846" y="215825"/>
            <a:ext cx="553640" cy="2879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User</a:t>
            </a:r>
            <a:endParaRPr lang="zh-CN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DFF2B4-5416-45E4-8B41-58C0CFCBF8E0}"/>
              </a:ext>
            </a:extLst>
          </p:cNvPr>
          <p:cNvSpPr/>
          <p:nvPr/>
        </p:nvSpPr>
        <p:spPr>
          <a:xfrm>
            <a:off x="491006" y="935906"/>
            <a:ext cx="1309194" cy="32403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Redis-Beijing</a:t>
            </a:r>
            <a:endParaRPr lang="zh-CN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900D4D-1F13-4EA4-92F0-F4F824EA6EBC}"/>
              </a:ext>
            </a:extLst>
          </p:cNvPr>
          <p:cNvSpPr/>
          <p:nvPr/>
        </p:nvSpPr>
        <p:spPr>
          <a:xfrm>
            <a:off x="2701128" y="935906"/>
            <a:ext cx="1207357" cy="36003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Redis-</a:t>
            </a:r>
            <a:r>
              <a:rPr lang="en-US" altLang="zh-CN" sz="1200" dirty="0" err="1"/>
              <a:t>HongKong</a:t>
            </a:r>
            <a:endParaRPr lang="zh-CN" altLang="en-US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A22ADE6-3425-4683-82DF-9A1C13E8F602}"/>
              </a:ext>
            </a:extLst>
          </p:cNvPr>
          <p:cNvSpPr/>
          <p:nvPr/>
        </p:nvSpPr>
        <p:spPr>
          <a:xfrm>
            <a:off x="540060" y="1511969"/>
            <a:ext cx="1224136" cy="432049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MySQL-Beijing</a:t>
            </a:r>
            <a:endParaRPr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10F0B6-05A2-4F75-BD33-48E2E871519B}"/>
              </a:ext>
            </a:extLst>
          </p:cNvPr>
          <p:cNvSpPr/>
          <p:nvPr/>
        </p:nvSpPr>
        <p:spPr>
          <a:xfrm>
            <a:off x="2701126" y="1511969"/>
            <a:ext cx="1207357" cy="432049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MySQL-</a:t>
            </a:r>
            <a:r>
              <a:rPr lang="en-US" altLang="zh-CN" sz="1200" dirty="0" err="1"/>
              <a:t>HongKong</a:t>
            </a:r>
            <a:endParaRPr lang="zh-CN" altLang="en-US" sz="1200" dirty="0"/>
          </a:p>
        </p:txBody>
      </p:sp>
      <p:sp>
        <p:nvSpPr>
          <p:cNvPr id="14" name="流程图: 磁盘 13">
            <a:extLst>
              <a:ext uri="{FF2B5EF4-FFF2-40B4-BE49-F238E27FC236}">
                <a16:creationId xmlns:a16="http://schemas.microsoft.com/office/drawing/2014/main" id="{0F2927F2-CAB3-47B0-95E8-6AC4D2B75E5D}"/>
              </a:ext>
            </a:extLst>
          </p:cNvPr>
          <p:cNvSpPr/>
          <p:nvPr/>
        </p:nvSpPr>
        <p:spPr>
          <a:xfrm>
            <a:off x="432048" y="2448074"/>
            <a:ext cx="504056" cy="504056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" name="流程图: 磁盘 14">
            <a:extLst>
              <a:ext uri="{FF2B5EF4-FFF2-40B4-BE49-F238E27FC236}">
                <a16:creationId xmlns:a16="http://schemas.microsoft.com/office/drawing/2014/main" id="{BB94568F-93A0-45A9-ACFA-D0C9A8E0E372}"/>
              </a:ext>
            </a:extLst>
          </p:cNvPr>
          <p:cNvSpPr/>
          <p:nvPr/>
        </p:nvSpPr>
        <p:spPr>
          <a:xfrm>
            <a:off x="1152128" y="2448074"/>
            <a:ext cx="504056" cy="504056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6" name="流程图: 磁盘 15">
            <a:extLst>
              <a:ext uri="{FF2B5EF4-FFF2-40B4-BE49-F238E27FC236}">
                <a16:creationId xmlns:a16="http://schemas.microsoft.com/office/drawing/2014/main" id="{EFC615C7-2745-4CFE-94CB-695D3B6D9C13}"/>
              </a:ext>
            </a:extLst>
          </p:cNvPr>
          <p:cNvSpPr/>
          <p:nvPr/>
        </p:nvSpPr>
        <p:spPr>
          <a:xfrm>
            <a:off x="1877287" y="2448074"/>
            <a:ext cx="504056" cy="504056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7" name="流程图: 磁盘 16">
            <a:extLst>
              <a:ext uri="{FF2B5EF4-FFF2-40B4-BE49-F238E27FC236}">
                <a16:creationId xmlns:a16="http://schemas.microsoft.com/office/drawing/2014/main" id="{5A3D15FB-3A1E-48FD-BCD7-A9469081E3CF}"/>
              </a:ext>
            </a:extLst>
          </p:cNvPr>
          <p:cNvSpPr/>
          <p:nvPr/>
        </p:nvSpPr>
        <p:spPr>
          <a:xfrm>
            <a:off x="2602446" y="2448074"/>
            <a:ext cx="504056" cy="504056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8" name="流程图: 磁盘 17">
            <a:extLst>
              <a:ext uri="{FF2B5EF4-FFF2-40B4-BE49-F238E27FC236}">
                <a16:creationId xmlns:a16="http://schemas.microsoft.com/office/drawing/2014/main" id="{45CF40E6-A027-42B0-BE92-C5E7E4D05BB3}"/>
              </a:ext>
            </a:extLst>
          </p:cNvPr>
          <p:cNvSpPr/>
          <p:nvPr/>
        </p:nvSpPr>
        <p:spPr>
          <a:xfrm>
            <a:off x="3344230" y="2448074"/>
            <a:ext cx="504056" cy="504056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185C4C9-388F-4098-979C-23DC9556BEDC}"/>
              </a:ext>
            </a:extLst>
          </p:cNvPr>
          <p:cNvSpPr/>
          <p:nvPr/>
        </p:nvSpPr>
        <p:spPr>
          <a:xfrm>
            <a:off x="144016" y="2304058"/>
            <a:ext cx="4032449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highlight>
                  <a:srgbClr val="FF0000"/>
                </a:highlight>
              </a:rPr>
              <a:t>Hadoop HDFS</a:t>
            </a:r>
            <a:endParaRPr lang="zh-CN" altLang="en-US" sz="1200" dirty="0">
              <a:highlight>
                <a:srgbClr val="FF0000"/>
              </a:highlight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4DA9D93-401C-44A1-9AF6-179D81E85B31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756084" y="503858"/>
            <a:ext cx="389519" cy="432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9713A27-A51E-45D5-9579-CAB2B6A618A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1145603" y="503824"/>
            <a:ext cx="504056" cy="432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6383225-5D36-4791-B830-7F033931CAC8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2701126" y="503792"/>
            <a:ext cx="603681" cy="432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FB4643A-31B5-4F6B-B095-6B4DCEC22F70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3304807" y="503792"/>
            <a:ext cx="326859" cy="432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9387622-819C-4F05-B36A-E7924DF8C3E4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1145603" y="1259942"/>
            <a:ext cx="6525" cy="252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AA697D5D-DB2E-433A-93F8-61E3F909EA8F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3304805" y="1295945"/>
            <a:ext cx="2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798F2154-2EAB-49C0-90FA-4BF0D256A7FB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152128" y="194401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FAD0DD14-4CA0-446C-BE29-D44E785D9238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304805" y="1944018"/>
            <a:ext cx="8389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2A881067-5E94-45E1-A8B1-AD212B264BF4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1764196" y="1727994"/>
            <a:ext cx="936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66172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F2CBD51-B450-4C2A-94E4-9867FC5EFEEC}"/>
              </a:ext>
            </a:extLst>
          </p:cNvPr>
          <p:cNvSpPr txBox="1"/>
          <p:nvPr/>
        </p:nvSpPr>
        <p:spPr>
          <a:xfrm>
            <a:off x="216024" y="143818"/>
            <a:ext cx="3024336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50" dirty="0">
                <a:solidFill>
                  <a:srgbClr val="3333B3"/>
                </a:solidFill>
                <a:latin typeface="VTBTMD+CMSS12"/>
              </a:rPr>
              <a:t>Problems that may encounters</a:t>
            </a:r>
            <a:endParaRPr lang="zh-CN" altLang="en-US" sz="1450" dirty="0">
              <a:solidFill>
                <a:srgbClr val="3333B3"/>
              </a:solidFill>
              <a:latin typeface="VTBTMD+CMSS1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C7D253-2488-45BD-8B27-9009D1541387}"/>
              </a:ext>
            </a:extLst>
          </p:cNvPr>
          <p:cNvSpPr txBox="1"/>
          <p:nvPr/>
        </p:nvSpPr>
        <p:spPr>
          <a:xfrm>
            <a:off x="216024" y="775992"/>
            <a:ext cx="41764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100" dirty="0"/>
              <a:t>The consistency problems with cache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100" dirty="0"/>
              <a:t>More</a:t>
            </a:r>
            <a:r>
              <a:rPr lang="zh-CN" altLang="en-US" sz="1100" dirty="0"/>
              <a:t> </a:t>
            </a:r>
            <a:r>
              <a:rPr lang="en-US" altLang="zh-CN" sz="1100" dirty="0"/>
              <a:t>light-weight Docker container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100" dirty="0"/>
              <a:t>Benchmark- high concurrence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100" dirty="0"/>
              <a:t>DBMS’s</a:t>
            </a:r>
            <a:r>
              <a:rPr lang="zh-CN" altLang="en-US" sz="1100" dirty="0"/>
              <a:t> </a:t>
            </a:r>
            <a:r>
              <a:rPr lang="en-US" altLang="zh-CN" sz="1100" dirty="0"/>
              <a:t>status</a:t>
            </a:r>
            <a:r>
              <a:rPr lang="zh-CN" altLang="en-US" sz="1100" dirty="0"/>
              <a:t> </a:t>
            </a:r>
            <a:r>
              <a:rPr lang="en-US" altLang="zh-CN" sz="1100" dirty="0"/>
              <a:t>monitoring</a:t>
            </a:r>
          </a:p>
          <a:p>
            <a:pPr lvl="1"/>
            <a:endParaRPr lang="en-US" altLang="zh-CN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93411706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33563-12B2-4377-91CD-8E89181D2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67" y="1439962"/>
            <a:ext cx="1515070" cy="144016"/>
          </a:xfrm>
        </p:spPr>
        <p:txBody>
          <a:bodyPr/>
          <a:lstStyle/>
          <a:p>
            <a:r>
              <a:rPr lang="en-US" altLang="zh-CN" sz="900" b="1" dirty="0"/>
              <a:t>Consistence  Strategy</a:t>
            </a:r>
            <a:endParaRPr lang="zh-CN" altLang="en-US" sz="9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69CCF68-321D-4671-BF43-4BAF2E71FA9D}"/>
              </a:ext>
            </a:extLst>
          </p:cNvPr>
          <p:cNvSpPr/>
          <p:nvPr/>
        </p:nvSpPr>
        <p:spPr>
          <a:xfrm>
            <a:off x="-72008" y="1079711"/>
            <a:ext cx="1515070" cy="792088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800" b="1" dirty="0"/>
              <a:t>Cache</a:t>
            </a:r>
            <a:r>
              <a:rPr lang="zh-CN" altLang="en-US" sz="800" b="1" dirty="0"/>
              <a:t>：</a:t>
            </a:r>
            <a:endParaRPr lang="en-US" altLang="zh-CN" sz="800" b="1" dirty="0"/>
          </a:p>
          <a:p>
            <a:pPr algn="ctr"/>
            <a:r>
              <a:rPr lang="en-US" altLang="zh-CN" sz="900" dirty="0" err="1"/>
              <a:t>Querys</a:t>
            </a:r>
            <a:r>
              <a:rPr lang="en-US" altLang="zh-CN" sz="900" dirty="0"/>
              <a:t> much more than updates and inserts;</a:t>
            </a:r>
          </a:p>
          <a:p>
            <a:pPr algn="ctr"/>
            <a:r>
              <a:rPr lang="en-US" altLang="zh-CN" sz="900" dirty="0"/>
              <a:t>Different data resource</a:t>
            </a:r>
          </a:p>
          <a:p>
            <a:pPr algn="ctr"/>
            <a:endParaRPr lang="en-US" altLang="zh-CN" sz="800" dirty="0"/>
          </a:p>
          <a:p>
            <a:pPr algn="ctr"/>
            <a:endParaRPr lang="zh-CN" altLang="en-US" sz="7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AC401E-ACB0-481D-8359-65F3AA3FBC17}"/>
              </a:ext>
            </a:extLst>
          </p:cNvPr>
          <p:cNvSpPr/>
          <p:nvPr/>
        </p:nvSpPr>
        <p:spPr>
          <a:xfrm>
            <a:off x="2880319" y="141398"/>
            <a:ext cx="1512169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Query:</a:t>
            </a:r>
          </a:p>
          <a:p>
            <a:r>
              <a:rPr lang="en-US" altLang="zh-CN" sz="900" dirty="0"/>
              <a:t>1. Request the data</a:t>
            </a:r>
          </a:p>
          <a:p>
            <a:r>
              <a:rPr lang="en-US" altLang="zh-CN" sz="900" dirty="0"/>
              <a:t>2. Check cache? </a:t>
            </a:r>
            <a:r>
              <a:rPr lang="en-US" altLang="zh-CN" sz="900" dirty="0" err="1"/>
              <a:t>Return:DB</a:t>
            </a:r>
            <a:endParaRPr lang="en-US" altLang="zh-CN" sz="900" dirty="0"/>
          </a:p>
          <a:p>
            <a:r>
              <a:rPr lang="en-US" altLang="zh-CN" sz="900" dirty="0"/>
              <a:t>3. Update cache</a:t>
            </a:r>
            <a:br>
              <a:rPr lang="en-US" altLang="zh-CN" sz="600" dirty="0"/>
            </a:br>
            <a:endParaRPr lang="zh-CN" altLang="en-US" sz="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B31B2B2-2549-42B8-9F80-1E6F8437110B}"/>
              </a:ext>
            </a:extLst>
          </p:cNvPr>
          <p:cNvSpPr/>
          <p:nvPr/>
        </p:nvSpPr>
        <p:spPr>
          <a:xfrm>
            <a:off x="2880320" y="1727574"/>
            <a:ext cx="1296144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/>
              <a:t>update:</a:t>
            </a:r>
          </a:p>
          <a:p>
            <a:pPr marL="228600" indent="-228600">
              <a:buAutoNum type="arabicPeriod"/>
            </a:pPr>
            <a:r>
              <a:rPr lang="en-US" altLang="zh-CN" sz="800" dirty="0"/>
              <a:t>Update Request</a:t>
            </a:r>
          </a:p>
          <a:p>
            <a:pPr marL="228600" indent="-228600">
              <a:buAutoNum type="arabicPeriod"/>
            </a:pPr>
            <a:r>
              <a:rPr lang="en-US" altLang="zh-CN" sz="1050" dirty="0"/>
              <a:t>DB</a:t>
            </a:r>
          </a:p>
          <a:p>
            <a:pPr marL="228600" indent="-228600">
              <a:buAutoNum type="arabicPeriod"/>
            </a:pPr>
            <a:r>
              <a:rPr lang="en-US" altLang="zh-CN" sz="1050" dirty="0"/>
              <a:t>Delete cache</a:t>
            </a:r>
          </a:p>
          <a:p>
            <a:pPr marL="228600" indent="-228600">
              <a:buAutoNum type="arabicPeriod"/>
            </a:pPr>
            <a:endParaRPr lang="zh-CN" altLang="en-US" sz="1200" dirty="0"/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C8D4AC25-8A7F-4BA5-8042-1424C35237A4}"/>
              </a:ext>
            </a:extLst>
          </p:cNvPr>
          <p:cNvCxnSpPr>
            <a:cxnSpLocks/>
            <a:stCxn id="2" idx="0"/>
            <a:endCxn id="4" idx="1"/>
          </p:cNvCxnSpPr>
          <p:nvPr/>
        </p:nvCxnSpPr>
        <p:spPr>
          <a:xfrm rot="5400000" flipH="1" flipV="1">
            <a:off x="2176306" y="735950"/>
            <a:ext cx="794508" cy="613517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F96897FE-017E-4664-8BBB-218801229BA2}"/>
              </a:ext>
            </a:extLst>
          </p:cNvPr>
          <p:cNvCxnSpPr>
            <a:cxnSpLocks/>
            <a:stCxn id="2" idx="2"/>
            <a:endCxn id="5" idx="1"/>
          </p:cNvCxnSpPr>
          <p:nvPr/>
        </p:nvCxnSpPr>
        <p:spPr>
          <a:xfrm rot="16200000" flipH="1">
            <a:off x="2285739" y="1565041"/>
            <a:ext cx="575644" cy="6135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C21F9C9-952A-4571-9612-B41C318C6244}"/>
              </a:ext>
            </a:extLst>
          </p:cNvPr>
          <p:cNvSpPr txBox="1"/>
          <p:nvPr/>
        </p:nvSpPr>
        <p:spPr>
          <a:xfrm>
            <a:off x="216024" y="143818"/>
            <a:ext cx="3024336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50" dirty="0">
                <a:solidFill>
                  <a:srgbClr val="3333B3"/>
                </a:solidFill>
                <a:latin typeface="VTBTMD+CMSS12"/>
              </a:rPr>
              <a:t>Cache Consistency</a:t>
            </a:r>
            <a:endParaRPr lang="zh-CN" altLang="en-US" sz="1450" dirty="0">
              <a:solidFill>
                <a:srgbClr val="3333B3"/>
              </a:solidFill>
              <a:latin typeface="VTBTMD+CMSS12"/>
            </a:endParaRPr>
          </a:p>
        </p:txBody>
      </p:sp>
    </p:spTree>
    <p:extLst>
      <p:ext uri="{BB962C8B-B14F-4D97-AF65-F5344CB8AC3E}">
        <p14:creationId xmlns:p14="http://schemas.microsoft.com/office/powerpoint/2010/main" val="263304387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E2F250E-984F-44C3-B629-740439F0BFA4}"/>
              </a:ext>
            </a:extLst>
          </p:cNvPr>
          <p:cNvSpPr txBox="1"/>
          <p:nvPr/>
        </p:nvSpPr>
        <p:spPr>
          <a:xfrm>
            <a:off x="540060" y="1570258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3333B3"/>
                </a:solidFill>
                <a:latin typeface="VTBTMD+CMSS12"/>
              </a:rPr>
              <a:t>Thanks for Attention</a:t>
            </a:r>
            <a:r>
              <a:rPr lang="zh-CN" altLang="en-US" sz="2400" dirty="0">
                <a:solidFill>
                  <a:srgbClr val="3333B3"/>
                </a:solidFill>
                <a:latin typeface="VTBTMD+CMSS1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90548423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10.26"/>
  <p:tag name="AS_TITLE" val="Aspose.Slides for .NET 2.0"/>
  <p:tag name="AS_VERSION" val="16.10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547</Words>
  <Application>Microsoft Office PowerPoint</Application>
  <PresentationFormat>自定义</PresentationFormat>
  <Paragraphs>106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IDJECR+CMSS10</vt:lpstr>
      <vt:lpstr>VTBTMD+CMSS12</vt:lpstr>
      <vt:lpstr>等线</vt:lpstr>
      <vt:lpstr>Arial</vt:lpstr>
      <vt:lpstr>Calibri</vt:lpstr>
      <vt:lpstr>Wingdings</vt:lpstr>
      <vt:lpstr>Office Theme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Consistence  Strategy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shilingqi</dc:creator>
  <cp:lastModifiedBy>东杰 赵</cp:lastModifiedBy>
  <cp:revision>159</cp:revision>
  <cp:lastPrinted>2019-04-14T08:16:25Z</cp:lastPrinted>
  <dcterms:created xsi:type="dcterms:W3CDTF">2019-04-14T00:16:25Z</dcterms:created>
  <dcterms:modified xsi:type="dcterms:W3CDTF">2019-04-16T02:56:03Z</dcterms:modified>
</cp:coreProperties>
</file>