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slideLayouts/slideLayout14.xml" ContentType="application/vnd.openxmlformats-officedocument.presentationml.slideLayout+xml"/>
  <Override PartName="/ppt/theme/theme10.xml" ContentType="application/vnd.openxmlformats-officedocument.theme+xml"/>
  <Override PartName="/ppt/slideLayouts/slideLayout15.xml" ContentType="application/vnd.openxmlformats-officedocument.presentationml.slideLayout+xml"/>
  <Override PartName="/ppt/theme/theme11.xml" ContentType="application/vnd.openxmlformats-officedocument.theme+xml"/>
  <Override PartName="/ppt/slideLayouts/slideLayout16.xml" ContentType="application/vnd.openxmlformats-officedocument.presentationml.slideLayout+xml"/>
  <Override PartName="/ppt/theme/theme12.xml" ContentType="application/vnd.openxmlformats-officedocument.theme+xml"/>
  <Override PartName="/ppt/slideLayouts/slideLayout17.xml" ContentType="application/vnd.openxmlformats-officedocument.presentationml.slideLayout+xml"/>
  <Override PartName="/ppt/theme/theme13.xml" ContentType="application/vnd.openxmlformats-officedocument.theme+xml"/>
  <Override PartName="/ppt/slideLayouts/slideLayout18.xml" ContentType="application/vnd.openxmlformats-officedocument.presentationml.slideLayout+xml"/>
  <Override PartName="/ppt/theme/theme14.xml" ContentType="application/vnd.openxmlformats-officedocument.theme+xml"/>
  <Override PartName="/ppt/slideLayouts/slideLayout19.xml" ContentType="application/vnd.openxmlformats-officedocument.presentationml.slideLayout+xml"/>
  <Override PartName="/ppt/theme/theme15.xml" ContentType="application/vnd.openxmlformats-officedocument.theme+xml"/>
  <Override PartName="/ppt/slideLayouts/slideLayout20.xml" ContentType="application/vnd.openxmlformats-officedocument.presentationml.slideLayout+xml"/>
  <Override PartName="/ppt/theme/theme16.xml" ContentType="application/vnd.openxmlformats-officedocument.theme+xml"/>
  <Override PartName="/ppt/slideLayouts/slideLayout21.xml" ContentType="application/vnd.openxmlformats-officedocument.presentationml.slideLayout+xml"/>
  <Override PartName="/ppt/theme/theme17.xml" ContentType="application/vnd.openxmlformats-officedocument.theme+xml"/>
  <Override PartName="/ppt/slideLayouts/slideLayout22.xml" ContentType="application/vnd.openxmlformats-officedocument.presentationml.slideLayout+xml"/>
  <Override PartName="/ppt/theme/theme18.xml" ContentType="application/vnd.openxmlformats-officedocument.theme+xml"/>
  <Override PartName="/ppt/slideLayouts/slideLayout23.xml" ContentType="application/vnd.openxmlformats-officedocument.presentationml.slideLayout+xml"/>
  <Override PartName="/ppt/theme/theme19.xml" ContentType="application/vnd.openxmlformats-officedocument.theme+xml"/>
  <Override PartName="/ppt/slideLayouts/slideLayout24.xml" ContentType="application/vnd.openxmlformats-officedocument.presentationml.slideLayout+xml"/>
  <Override PartName="/ppt/theme/theme20.xml" ContentType="application/vnd.openxmlformats-officedocument.theme+xml"/>
  <Override PartName="/ppt/slideLayouts/slideLayout25.xml" ContentType="application/vnd.openxmlformats-officedocument.presentationml.slideLayout+xml"/>
  <Override PartName="/ppt/theme/theme21.xml" ContentType="application/vnd.openxmlformats-officedocument.theme+xml"/>
  <Override PartName="/ppt/slideLayouts/slideLayout26.xml" ContentType="application/vnd.openxmlformats-officedocument.presentationml.slideLayout+xml"/>
  <Override PartName="/ppt/theme/theme22.xml" ContentType="application/vnd.openxmlformats-officedocument.theme+xml"/>
  <Override PartName="/ppt/slideLayouts/slideLayout27.xml" ContentType="application/vnd.openxmlformats-officedocument.presentationml.slideLayout+xml"/>
  <Override PartName="/ppt/theme/theme23.xml" ContentType="application/vnd.openxmlformats-officedocument.theme+xml"/>
  <Override PartName="/ppt/slideLayouts/slideLayout28.xml" ContentType="application/vnd.openxmlformats-officedocument.presentationml.slideLayout+xml"/>
  <Override PartName="/ppt/theme/theme24.xml" ContentType="application/vnd.openxmlformats-officedocument.theme+xml"/>
  <Override PartName="/ppt/slideLayouts/slideLayout29.xml" ContentType="application/vnd.openxmlformats-officedocument.presentationml.slideLayout+xml"/>
  <Override PartName="/ppt/theme/theme25.xml" ContentType="application/vnd.openxmlformats-officedocument.theme+xml"/>
  <Override PartName="/ppt/slideLayouts/slideLayout30.xml" ContentType="application/vnd.openxmlformats-officedocument.presentationml.slideLayout+xml"/>
  <Override PartName="/ppt/theme/theme26.xml" ContentType="application/vnd.openxmlformats-officedocument.theme+xml"/>
  <Override PartName="/ppt/theme/theme2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695" r:id="rId2"/>
    <p:sldMasterId id="2147483697" r:id="rId3"/>
    <p:sldMasterId id="2147483699" r:id="rId4"/>
    <p:sldMasterId id="2147483701" r:id="rId5"/>
    <p:sldMasterId id="2147483703" r:id="rId6"/>
    <p:sldMasterId id="2147483705" r:id="rId7"/>
    <p:sldMasterId id="2147483707" r:id="rId8"/>
    <p:sldMasterId id="2147483709" r:id="rId9"/>
    <p:sldMasterId id="2147483711" r:id="rId10"/>
    <p:sldMasterId id="2147483713" r:id="rId11"/>
    <p:sldMasterId id="2147483715" r:id="rId12"/>
    <p:sldMasterId id="2147483717" r:id="rId13"/>
    <p:sldMasterId id="2147483719" r:id="rId14"/>
    <p:sldMasterId id="2147483721" r:id="rId15"/>
    <p:sldMasterId id="2147483723" r:id="rId16"/>
    <p:sldMasterId id="2147483725" r:id="rId17"/>
    <p:sldMasterId id="2147483727" r:id="rId18"/>
    <p:sldMasterId id="2147483729" r:id="rId19"/>
    <p:sldMasterId id="2147483731" r:id="rId20"/>
    <p:sldMasterId id="2147483733" r:id="rId21"/>
    <p:sldMasterId id="2147483735" r:id="rId22"/>
    <p:sldMasterId id="2147483737" r:id="rId23"/>
    <p:sldMasterId id="2147483739" r:id="rId24"/>
    <p:sldMasterId id="2147483741" r:id="rId25"/>
    <p:sldMasterId id="2147483743" r:id="rId26"/>
  </p:sldMasterIdLst>
  <p:notesMasterIdLst>
    <p:notesMasterId r:id="rId81"/>
  </p:notesMasterIdLst>
  <p:sldIdLst>
    <p:sldId id="256" r:id="rId27"/>
    <p:sldId id="257" r:id="rId28"/>
    <p:sldId id="272" r:id="rId29"/>
    <p:sldId id="273" r:id="rId30"/>
    <p:sldId id="274" r:id="rId31"/>
    <p:sldId id="281" r:id="rId32"/>
    <p:sldId id="275" r:id="rId33"/>
    <p:sldId id="276" r:id="rId34"/>
    <p:sldId id="277" r:id="rId35"/>
    <p:sldId id="259" r:id="rId36"/>
    <p:sldId id="260" r:id="rId37"/>
    <p:sldId id="283" r:id="rId38"/>
    <p:sldId id="262" r:id="rId39"/>
    <p:sldId id="265" r:id="rId40"/>
    <p:sldId id="269" r:id="rId41"/>
    <p:sldId id="284" r:id="rId42"/>
    <p:sldId id="282" r:id="rId43"/>
    <p:sldId id="271" r:id="rId44"/>
    <p:sldId id="307" r:id="rId45"/>
    <p:sldId id="384" r:id="rId46"/>
    <p:sldId id="383" r:id="rId47"/>
    <p:sldId id="310" r:id="rId48"/>
    <p:sldId id="313" r:id="rId49"/>
    <p:sldId id="316" r:id="rId50"/>
    <p:sldId id="319" r:id="rId51"/>
    <p:sldId id="385" r:id="rId52"/>
    <p:sldId id="386" r:id="rId53"/>
    <p:sldId id="387" r:id="rId54"/>
    <p:sldId id="322" r:id="rId55"/>
    <p:sldId id="388" r:id="rId56"/>
    <p:sldId id="325" r:id="rId57"/>
    <p:sldId id="389" r:id="rId58"/>
    <p:sldId id="328" r:id="rId59"/>
    <p:sldId id="331" r:id="rId60"/>
    <p:sldId id="334" r:id="rId61"/>
    <p:sldId id="337" r:id="rId62"/>
    <p:sldId id="340" r:id="rId63"/>
    <p:sldId id="343" r:id="rId64"/>
    <p:sldId id="346" r:id="rId65"/>
    <p:sldId id="349" r:id="rId66"/>
    <p:sldId id="352" r:id="rId67"/>
    <p:sldId id="355" r:id="rId68"/>
    <p:sldId id="358" r:id="rId69"/>
    <p:sldId id="361" r:id="rId70"/>
    <p:sldId id="364" r:id="rId71"/>
    <p:sldId id="367" r:id="rId72"/>
    <p:sldId id="390" r:id="rId73"/>
    <p:sldId id="370" r:id="rId74"/>
    <p:sldId id="391" r:id="rId75"/>
    <p:sldId id="373" r:id="rId76"/>
    <p:sldId id="376" r:id="rId77"/>
    <p:sldId id="392" r:id="rId78"/>
    <p:sldId id="379" r:id="rId79"/>
    <p:sldId id="382" r:id="rId80"/>
  </p:sldIdLst>
  <p:sldSz cx="4608513" cy="3455988"/>
  <p:notesSz cx="6858000" cy="9144000"/>
  <p:custDataLst>
    <p:tags r:id="rId82"/>
  </p:custDataLst>
  <p:defaultTex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vl9pPr marL="3657600" algn="l" defTabSz="914400" rtl="0" eaLnBrk="1" latinLnBrk="0" hangingPunct="1">
      <a:defRPr sz="1800" kern="1200" smtId="4294967295">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85" autoAdjust="0"/>
  </p:normalViewPr>
  <p:slideViewPr>
    <p:cSldViewPr>
      <p:cViewPr varScale="1">
        <p:scale>
          <a:sx n="150" d="100"/>
          <a:sy n="150" d="100"/>
        </p:scale>
        <p:origin x="1651" y="9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3.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slide" Target="slides/slide16.xml"/><Relationship Id="rId47" Type="http://schemas.openxmlformats.org/officeDocument/2006/relationships/slide" Target="slides/slide21.xml"/><Relationship Id="rId50" Type="http://schemas.openxmlformats.org/officeDocument/2006/relationships/slide" Target="slides/slide24.xml"/><Relationship Id="rId55" Type="http://schemas.openxmlformats.org/officeDocument/2006/relationships/slide" Target="slides/slide29.xml"/><Relationship Id="rId63" Type="http://schemas.openxmlformats.org/officeDocument/2006/relationships/slide" Target="slides/slide37.xml"/><Relationship Id="rId68" Type="http://schemas.openxmlformats.org/officeDocument/2006/relationships/slide" Target="slides/slide42.xml"/><Relationship Id="rId76" Type="http://schemas.openxmlformats.org/officeDocument/2006/relationships/slide" Target="slides/slide50.xml"/><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45.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3.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slide" Target="slides/slide14.xml"/><Relationship Id="rId45" Type="http://schemas.openxmlformats.org/officeDocument/2006/relationships/slide" Target="slides/slide19.xml"/><Relationship Id="rId53" Type="http://schemas.openxmlformats.org/officeDocument/2006/relationships/slide" Target="slides/slide27.xml"/><Relationship Id="rId58" Type="http://schemas.openxmlformats.org/officeDocument/2006/relationships/slide" Target="slides/slide32.xml"/><Relationship Id="rId66" Type="http://schemas.openxmlformats.org/officeDocument/2006/relationships/slide" Target="slides/slide40.xml"/><Relationship Id="rId74" Type="http://schemas.openxmlformats.org/officeDocument/2006/relationships/slide" Target="slides/slide48.xml"/><Relationship Id="rId79"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slide" Target="slides/slide35.xml"/><Relationship Id="rId82" Type="http://schemas.openxmlformats.org/officeDocument/2006/relationships/tags" Target="tags/tag1.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slide" Target="slides/slide17.xml"/><Relationship Id="rId48" Type="http://schemas.openxmlformats.org/officeDocument/2006/relationships/slide" Target="slides/slide22.xml"/><Relationship Id="rId56" Type="http://schemas.openxmlformats.org/officeDocument/2006/relationships/slide" Target="slides/slide30.xml"/><Relationship Id="rId64" Type="http://schemas.openxmlformats.org/officeDocument/2006/relationships/slide" Target="slides/slide38.xml"/><Relationship Id="rId69" Type="http://schemas.openxmlformats.org/officeDocument/2006/relationships/slide" Target="slides/slide43.xml"/><Relationship Id="rId77" Type="http://schemas.openxmlformats.org/officeDocument/2006/relationships/slide" Target="slides/slide51.xml"/><Relationship Id="rId8" Type="http://schemas.openxmlformats.org/officeDocument/2006/relationships/slideMaster" Target="slideMasters/slideMaster8.xml"/><Relationship Id="rId51" Type="http://schemas.openxmlformats.org/officeDocument/2006/relationships/slide" Target="slides/slide25.xml"/><Relationship Id="rId72" Type="http://schemas.openxmlformats.org/officeDocument/2006/relationships/slide" Target="slides/slide46.xml"/><Relationship Id="rId80" Type="http://schemas.openxmlformats.org/officeDocument/2006/relationships/slide" Target="slides/slide54.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slide" Target="slides/slide20.xml"/><Relationship Id="rId59" Type="http://schemas.openxmlformats.org/officeDocument/2006/relationships/slide" Target="slides/slide33.xml"/><Relationship Id="rId67" Type="http://schemas.openxmlformats.org/officeDocument/2006/relationships/slide" Target="slides/slide41.xml"/><Relationship Id="rId20" Type="http://schemas.openxmlformats.org/officeDocument/2006/relationships/slideMaster" Target="slideMasters/slideMaster20.xml"/><Relationship Id="rId41" Type="http://schemas.openxmlformats.org/officeDocument/2006/relationships/slide" Target="slides/slide15.xml"/><Relationship Id="rId54" Type="http://schemas.openxmlformats.org/officeDocument/2006/relationships/slide" Target="slides/slide28.xml"/><Relationship Id="rId62" Type="http://schemas.openxmlformats.org/officeDocument/2006/relationships/slide" Target="slides/slide36.xml"/><Relationship Id="rId70" Type="http://schemas.openxmlformats.org/officeDocument/2006/relationships/slide" Target="slides/slide44.xml"/><Relationship Id="rId75" Type="http://schemas.openxmlformats.org/officeDocument/2006/relationships/slide" Target="slides/slide49.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49" Type="http://schemas.openxmlformats.org/officeDocument/2006/relationships/slide" Target="slides/slide23.xml"/><Relationship Id="rId57" Type="http://schemas.openxmlformats.org/officeDocument/2006/relationships/slide" Target="slides/slide31.xml"/><Relationship Id="rId10" Type="http://schemas.openxmlformats.org/officeDocument/2006/relationships/slideMaster" Target="slideMasters/slideMaster10.xml"/><Relationship Id="rId31" Type="http://schemas.openxmlformats.org/officeDocument/2006/relationships/slide" Target="slides/slide5.xml"/><Relationship Id="rId44" Type="http://schemas.openxmlformats.org/officeDocument/2006/relationships/slide" Target="slides/slide18.xml"/><Relationship Id="rId52" Type="http://schemas.openxmlformats.org/officeDocument/2006/relationships/slide" Target="slides/slide26.xml"/><Relationship Id="rId60" Type="http://schemas.openxmlformats.org/officeDocument/2006/relationships/slide" Target="slides/slide34.xml"/><Relationship Id="rId65" Type="http://schemas.openxmlformats.org/officeDocument/2006/relationships/slide" Target="slides/slide39.xml"/><Relationship Id="rId73" Type="http://schemas.openxmlformats.org/officeDocument/2006/relationships/slide" Target="slides/slide47.xml"/><Relationship Id="rId78" Type="http://schemas.openxmlformats.org/officeDocument/2006/relationships/slide" Target="slides/slide52.xml"/><Relationship Id="rId81" Type="http://schemas.openxmlformats.org/officeDocument/2006/relationships/notesMaster" Target="notesMasters/notesMaster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5766-B4CA-4D85-AEC8-D0DBCD58AA74}"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4ACB9-E09C-4E21-96B9-48398931693B}" type="slidenum">
              <a:rPr lang="zh-CN" altLang="en-US" smtClean="0"/>
              <a:t>‹#›</a:t>
            </a:fld>
            <a:endParaRPr lang="zh-CN" altLang="en-US"/>
          </a:p>
        </p:txBody>
      </p:sp>
    </p:spTree>
    <p:extLst>
      <p:ext uri="{BB962C8B-B14F-4D97-AF65-F5344CB8AC3E}">
        <p14:creationId xmlns:p14="http://schemas.microsoft.com/office/powerpoint/2010/main" val="18739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云提供商允许用户通过Web接口查询大型科学数据集。查询处理在云中进行</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用户查询对应于例如SELECT *等查询模板，其中P1和P2表示未指定的谓词;</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为了加快这个过程，云提供商在预处理步骤中为每个查询模板计算所有相关的查询计划。谓词的选择在预处理时是未知的，必须表示为参数，执行时间和货币费用是两个成本度量。</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2.5 </a:t>
            </a:r>
            <a:r>
              <a:rPr lang="zh-CN" altLang="en-US" sz="1600" dirty="0">
                <a:latin typeface="微软雅黑" panose="020B0503020204020204" pitchFamily="34" charset="-122"/>
                <a:ea typeface="微软雅黑" panose="020B0503020204020204" pitchFamily="34" charset="-122"/>
              </a:rPr>
              <a:t>因此在提交查询之后，用户可以看到执行时间和金钱费用之间可能的权衡并可以选择自己喜欢的折衷方案。</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如果参数空间中至少有一个点的时间-费用权衡是pareto最优的，那么查询计划就是相关的，这意味着没有其他方案同时具有较低的费用和较短的执行时间。图1说明了此场景中的预处理结果(对于具有两个未指定谓词的查询)。</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372563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为了避免在运行时的查询优化开销，对于给定的查询模板，所有可能相关的查询计划都是预先计算的。参数对未指定谓词的选择性或运行时可用的缓冲区空间量建模。在经典设置中，执行时间是惟一的成本度量</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30134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dirty="0"/>
              <a:t>使用分段线性（</a:t>
            </a:r>
            <a:r>
              <a:rPr lang="en-US" altLang="zh-CN" dirty="0"/>
              <a:t>PWL</a:t>
            </a:r>
            <a:r>
              <a:rPr lang="zh-CN" altLang="zh-CN" dirty="0"/>
              <a:t>）计划成本函数正式分析</a:t>
            </a:r>
            <a:r>
              <a:rPr lang="en-US" altLang="zh-CN" dirty="0"/>
              <a:t>MPQ</a:t>
            </a:r>
            <a:r>
              <a:rPr lang="zh-CN" altLang="zh-CN" dirty="0"/>
              <a:t>问题</a:t>
            </a:r>
            <a:endParaRPr lang="en-US" altLang="zh-CN" dirty="0"/>
          </a:p>
          <a:p>
            <a:r>
              <a:rPr lang="en-US" altLang="zh-CN" dirty="0"/>
              <a:t>2.</a:t>
            </a:r>
            <a:r>
              <a:rPr lang="zh-CN" altLang="zh-CN" dirty="0"/>
              <a:t>提出了</a:t>
            </a:r>
            <a:r>
              <a:rPr lang="en-US" altLang="zh-CN" dirty="0"/>
              <a:t>MPQ</a:t>
            </a:r>
            <a:r>
              <a:rPr lang="zh-CN" altLang="zh-CN" dirty="0"/>
              <a:t>的第一个算法</a:t>
            </a:r>
            <a:r>
              <a:rPr lang="en-US" altLang="zh-CN" dirty="0"/>
              <a:t>; </a:t>
            </a:r>
            <a:r>
              <a:rPr lang="zh-CN" altLang="zh-CN" dirty="0"/>
              <a:t>这些算法可以一起处理多个成本指标和参数成本函数。</a:t>
            </a:r>
          </a:p>
          <a:p>
            <a:r>
              <a:rPr lang="en-US" altLang="zh-CN" dirty="0"/>
              <a:t>3.</a:t>
            </a:r>
            <a:r>
              <a:rPr lang="zh-CN" altLang="zh-CN" dirty="0"/>
              <a:t>正式分析算法并表明两种呈现的算法都保证生成所有相关的查询计划。</a:t>
            </a:r>
            <a:br>
              <a:rPr lang="en-US" altLang="zh-CN" dirty="0"/>
            </a:br>
            <a:r>
              <a:rPr lang="en-US" altLang="zh-CN" dirty="0"/>
              <a:t>4.</a:t>
            </a:r>
            <a:r>
              <a:rPr lang="zh-CN" altLang="en-US" dirty="0"/>
              <a:t> </a:t>
            </a:r>
            <a:r>
              <a:rPr lang="zh-CN" altLang="zh-CN" dirty="0"/>
              <a:t>通过实验评估</a:t>
            </a:r>
            <a:r>
              <a:rPr lang="en-US" altLang="zh-CN" dirty="0"/>
              <a:t>PWL</a:t>
            </a:r>
            <a:r>
              <a:rPr lang="zh-CN" altLang="zh-CN" dirty="0"/>
              <a:t>成本函数的算法。</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1487749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1.MPQ</a:t>
            </a:r>
            <a:r>
              <a:rPr lang="zh-CN" altLang="zh-CN" dirty="0"/>
              <a:t>是</a:t>
            </a:r>
            <a:r>
              <a:rPr lang="en-US" altLang="zh-CN" dirty="0"/>
              <a:t>MQ</a:t>
            </a:r>
            <a:r>
              <a:rPr lang="zh-CN" altLang="zh-CN" dirty="0"/>
              <a:t>和</a:t>
            </a:r>
            <a:r>
              <a:rPr lang="en-US" altLang="zh-CN" dirty="0"/>
              <a:t>PQ</a:t>
            </a:r>
            <a:r>
              <a:rPr lang="zh-CN" altLang="zh-CN" dirty="0"/>
              <a:t>的推广</a:t>
            </a:r>
            <a:r>
              <a:rPr lang="en-US" altLang="zh-CN" dirty="0"/>
              <a:t>;</a:t>
            </a:r>
            <a:r>
              <a:rPr lang="zh-CN" altLang="zh-CN" dirty="0"/>
              <a:t>将现有的</a:t>
            </a:r>
            <a:r>
              <a:rPr lang="en-US" altLang="zh-CN" dirty="0"/>
              <a:t>MQ</a:t>
            </a:r>
            <a:r>
              <a:rPr lang="zh-CN" altLang="zh-CN" dirty="0"/>
              <a:t>或</a:t>
            </a:r>
            <a:r>
              <a:rPr lang="en-US" altLang="zh-CN" dirty="0"/>
              <a:t>PQ</a:t>
            </a:r>
            <a:r>
              <a:rPr lang="zh-CN" altLang="zh-CN" dirty="0"/>
              <a:t>算法应用于</a:t>
            </a:r>
            <a:r>
              <a:rPr lang="en-US" altLang="zh-CN" dirty="0"/>
              <a:t>MPQ</a:t>
            </a:r>
            <a:r>
              <a:rPr lang="zh-CN" altLang="zh-CN" dirty="0"/>
              <a:t>是不可能的，因为</a:t>
            </a:r>
            <a:r>
              <a:rPr lang="en-US" altLang="zh-CN" dirty="0"/>
              <a:t>PQ</a:t>
            </a:r>
            <a:r>
              <a:rPr lang="zh-CN" altLang="zh-CN" dirty="0"/>
              <a:t>算法只支持一个成本度量，而</a:t>
            </a:r>
            <a:r>
              <a:rPr lang="en-US" altLang="zh-CN" dirty="0"/>
              <a:t>MQ</a:t>
            </a:r>
            <a:r>
              <a:rPr lang="zh-CN" altLang="zh-CN" dirty="0"/>
              <a:t>算法不支持参数。将成本指标建模为参数似乎是可能的</a:t>
            </a:r>
            <a:r>
              <a:rPr lang="en-US" altLang="zh-CN" dirty="0"/>
              <a:t>;</a:t>
            </a:r>
            <a:r>
              <a:rPr lang="zh-CN" altLang="zh-CN" dirty="0"/>
              <a:t>如果只有一个成本度量可以表示为参数，然后应用</a:t>
            </a:r>
            <a:r>
              <a:rPr lang="en-US" altLang="zh-CN" dirty="0"/>
              <a:t>PQ</a:t>
            </a:r>
            <a:r>
              <a:rPr lang="zh-CN" altLang="zh-CN" dirty="0"/>
              <a:t>算法。</a:t>
            </a:r>
            <a:endParaRPr lang="en-US" altLang="zh-CN" dirty="0"/>
          </a:p>
          <a:p>
            <a:r>
              <a:rPr lang="en-US" altLang="zh-CN" dirty="0"/>
              <a:t>2. </a:t>
            </a:r>
          </a:p>
          <a:p>
            <a:r>
              <a:rPr lang="en-US" altLang="zh-CN" dirty="0"/>
              <a:t>3 .PQ</a:t>
            </a:r>
            <a:r>
              <a:rPr lang="zh-CN" altLang="zh-CN" dirty="0"/>
              <a:t>算法的流行分支将</a:t>
            </a:r>
            <a:r>
              <a:rPr lang="en-US" altLang="zh-CN" dirty="0"/>
              <a:t>PQ</a:t>
            </a:r>
            <a:r>
              <a:rPr lang="zh-CN" altLang="zh-CN" dirty="0"/>
              <a:t>问题分解为多个非参数</a:t>
            </a:r>
            <a:r>
              <a:rPr lang="en-US" altLang="zh-CN" dirty="0"/>
              <a:t>CQ</a:t>
            </a:r>
            <a:r>
              <a:rPr lang="zh-CN" altLang="zh-CN" dirty="0"/>
              <a:t>问题</a:t>
            </a:r>
            <a:r>
              <a:rPr lang="en-US" altLang="zh-CN" dirty="0"/>
              <a:t>; </a:t>
            </a:r>
            <a:r>
              <a:rPr lang="zh-CN" altLang="zh-CN" dirty="0"/>
              <a:t>然而，类似地将</a:t>
            </a:r>
            <a:r>
              <a:rPr lang="en-US" altLang="zh-CN" dirty="0"/>
              <a:t>MPQ</a:t>
            </a:r>
            <a:r>
              <a:rPr lang="zh-CN" altLang="zh-CN" dirty="0"/>
              <a:t>问题分解为多个非参数</a:t>
            </a:r>
            <a:r>
              <a:rPr lang="en-US" altLang="zh-CN" dirty="0"/>
              <a:t>MQ</a:t>
            </a:r>
            <a:r>
              <a:rPr lang="zh-CN" altLang="zh-CN" dirty="0"/>
              <a:t>问题这是不可能的</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55159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固定查询计划的成本取决于谓词的选择性，并根据执行时间和货币费用这两个成本指标来度量，因此</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 = {time, fees}</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。固定计划</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的成本函数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c(p)</a:t>
            </a:r>
            <a:r>
              <a:rPr kumimoji="0" lang="zh-CN"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将三维参数向量映射到二维成本向量</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132584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PQ</a:t>
            </a:r>
            <a:r>
              <a:rPr lang="zh-CN" altLang="en-US" dirty="0"/>
              <a:t>中的相关工作</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406037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MQ</a:t>
            </a:r>
            <a:r>
              <a:rPr lang="zh-CN" altLang="en-US" dirty="0"/>
              <a:t>中的相关工作</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2 .</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例如，它们只允许成本指标，其中查询计划的成本计算为其子计划的成本的加权和</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然而，在许多相关的场景中这是不可能的</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例如，计划的执行时间等于子计划执行时间的最大值，如果它们是并行执行的</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这些方法都不支持参数。 我们在本文中提出的算法仅对成本度量进行了最小限制并允许解决</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MPQ</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问题所需的参数。</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279798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ts val="1950"/>
              </a:lnSpc>
              <a:spcAft>
                <a:spcPts val="0"/>
              </a:spcAft>
            </a:pPr>
            <a:r>
              <a:rPr lang="en-US" altLang="zh-CN" dirty="0">
                <a:solidFill>
                  <a:srgbClr val="333333"/>
                </a:solidFill>
                <a:latin typeface="+mn-ea"/>
                <a:cs typeface="Arial" panose="020B0604020202020204" pitchFamily="34" charset="0"/>
              </a:rPr>
              <a:t>1.</a:t>
            </a:r>
            <a:r>
              <a:rPr lang="zh-CN" altLang="zh-CN" sz="105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同时表明，</a:t>
            </a:r>
            <a:r>
              <a:rPr lang="en-US" altLang="zh-CN" sz="105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Pareto</a:t>
            </a:r>
            <a:r>
              <a:rPr lang="zh-CN" altLang="zh-CN" sz="105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区域不一定连接。图</a:t>
            </a:r>
            <a:r>
              <a:rPr lang="en-US" altLang="zh-CN" sz="105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5</a:t>
            </a:r>
            <a:r>
              <a:rPr lang="zh-CN" altLang="zh-CN" sz="105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说明了</a:t>
            </a:r>
            <a:r>
              <a:rPr lang="en-US" altLang="zh-CN" sz="105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:Pareto</a:t>
            </a:r>
            <a:r>
              <a:rPr lang="zh-CN" altLang="zh-CN" sz="105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区域的连接部分不一定是凸的。图</a:t>
            </a:r>
            <a:r>
              <a:rPr lang="en-US" altLang="zh-CN" sz="105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5</a:t>
            </a:r>
            <a:r>
              <a:rPr lang="zh-CN" altLang="zh-CN" sz="105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中描述的示例使用两个计划和一个二维参数空间。因为一维参数空间中的连通区域总是形成凸多边形。</a:t>
            </a:r>
            <a:endParaRPr lang="en-US" altLang="zh-CN" sz="105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方案</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主导方案</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的区域形成一个凸多面体，如图</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5</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所示。剩下的区域是</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plan 2</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中的</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Pareto</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区域。图</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5</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清楚地显示了</a:t>
            </a:r>
            <a:r>
              <a:rPr lang="en-US" altLang="zh-CN" sz="1600"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Pareto</a:t>
            </a:r>
            <a:r>
              <a:rPr lang="zh-CN"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区域不是凸的。</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486280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600" dirty="0">
                <a:latin typeface="+mn-ea"/>
              </a:rPr>
              <a:t>语句</a:t>
            </a:r>
            <a:r>
              <a:rPr lang="en-US" altLang="zh-CN" sz="1600" dirty="0">
                <a:latin typeface="+mn-ea"/>
              </a:rPr>
              <a:t>S3</a:t>
            </a:r>
            <a:r>
              <a:rPr lang="zh-CN" altLang="zh-CN" sz="1600" dirty="0">
                <a:latin typeface="+mn-ea"/>
              </a:rPr>
              <a:t>为检查是否有必要进一步分解提供了一个充分的条件。</a:t>
            </a:r>
            <a:endParaRPr lang="en-US" altLang="zh-CN" sz="1600" dirty="0">
              <a:latin typeface="+mn-ea"/>
            </a:endParaRPr>
          </a:p>
          <a:p>
            <a:endParaRPr lang="en-US" altLang="zh-CN" sz="1600" dirty="0">
              <a:latin typeface="+mn-ea"/>
            </a:endParaRPr>
          </a:p>
          <a:p>
            <a:r>
              <a:rPr lang="zh-CN" altLang="zh-CN" sz="1600" dirty="0">
                <a:latin typeface="+mn-ea"/>
              </a:rPr>
              <a:t>由式</a:t>
            </a:r>
            <a:r>
              <a:rPr lang="en-US" altLang="zh-CN" sz="1600" dirty="0">
                <a:latin typeface="+mn-ea"/>
              </a:rPr>
              <a:t>M3</a:t>
            </a:r>
            <a:r>
              <a:rPr lang="zh-CN" altLang="zh-CN" sz="1600" dirty="0">
                <a:latin typeface="+mn-ea"/>
              </a:rPr>
              <a:t>可知，</a:t>
            </a:r>
            <a:r>
              <a:rPr lang="en-US" altLang="zh-CN" sz="1600" dirty="0">
                <a:latin typeface="+mn-ea"/>
              </a:rPr>
              <a:t>MPQ</a:t>
            </a:r>
            <a:r>
              <a:rPr lang="zh-CN" altLang="zh-CN" sz="1600" dirty="0">
                <a:latin typeface="+mn-ea"/>
              </a:rPr>
              <a:t>没有模拟条件</a:t>
            </a:r>
            <a:r>
              <a:rPr lang="en-US" altLang="zh-CN" sz="1600" dirty="0">
                <a:latin typeface="+mn-ea"/>
              </a:rPr>
              <a:t>:</a:t>
            </a:r>
            <a:r>
              <a:rPr lang="zh-CN" altLang="zh-CN" sz="1600" dirty="0">
                <a:latin typeface="+mn-ea"/>
              </a:rPr>
              <a:t>即使同一组计划对于参数空间中的一个凸多面体的所有顶点都是帕累托最优的，为了找到所有的帕累托计划，仍然可能需要进一步分解该多面体。这意味着不可能将</a:t>
            </a:r>
            <a:r>
              <a:rPr lang="en-US" altLang="zh-CN" sz="1600" dirty="0">
                <a:latin typeface="+mn-ea"/>
              </a:rPr>
              <a:t>PQ</a:t>
            </a:r>
            <a:r>
              <a:rPr lang="zh-CN" altLang="zh-CN" sz="1600" dirty="0">
                <a:latin typeface="+mn-ea"/>
              </a:rPr>
              <a:t>的非侵入性算法推广到</a:t>
            </a:r>
            <a:r>
              <a:rPr lang="en-US" altLang="zh-CN" sz="1600" dirty="0">
                <a:latin typeface="+mn-ea"/>
              </a:rPr>
              <a:t>MPQ</a:t>
            </a:r>
            <a:r>
              <a:rPr lang="zh-CN" altLang="en-US" sz="1600" dirty="0">
                <a:latin typeface="+mn-ea"/>
              </a:rPr>
              <a:t>。</a:t>
            </a:r>
            <a:r>
              <a:rPr lang="zh-CN" altLang="zh-CN" sz="1600" dirty="0">
                <a:latin typeface="+mn-ea"/>
              </a:rPr>
              <a:t>在下一节中提出了一种完全不同的</a:t>
            </a:r>
            <a:r>
              <a:rPr lang="en-US" altLang="zh-CN" sz="1600" dirty="0">
                <a:latin typeface="+mn-ea"/>
              </a:rPr>
              <a:t>MPQ</a:t>
            </a:r>
            <a:r>
              <a:rPr lang="zh-CN" altLang="zh-CN" sz="1600" dirty="0">
                <a:latin typeface="+mn-ea"/>
              </a:rPr>
              <a:t>方法。</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344513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这里开始我的部分，分别介绍</a:t>
            </a:r>
            <a:endParaRPr lang="en-US" altLang="zh-CN" dirty="0"/>
          </a:p>
          <a:p>
            <a:r>
              <a:rPr lang="zh-CN" altLang="en-US" dirty="0"/>
              <a:t>作者首先提出了一个通用的算法</a:t>
            </a:r>
            <a:endParaRPr lang="en-US" altLang="zh-CN" dirty="0"/>
          </a:p>
          <a:p>
            <a:r>
              <a:rPr lang="zh-CN" altLang="en-US" dirty="0"/>
              <a:t>然后为分段线性函数的情况作出了具体的实现</a:t>
            </a:r>
            <a:endParaRPr lang="en-US" altLang="zh-CN" dirty="0"/>
          </a:p>
          <a:p>
            <a:r>
              <a:rPr lang="zh-CN" altLang="en-US" dirty="0"/>
              <a:t>第七部分对算法做出来评价</a:t>
            </a:r>
            <a:endParaRPr lang="en-US" altLang="zh-CN" dirty="0"/>
          </a:p>
          <a:p>
            <a:r>
              <a:rPr lang="zh-CN" altLang="en-US" dirty="0"/>
              <a:t>最后是个小小的总结</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19</a:t>
            </a:fld>
            <a:endParaRPr lang="zh-CN" altLang="en-US"/>
          </a:p>
        </p:txBody>
      </p:sp>
    </p:spTree>
    <p:extLst>
      <p:ext uri="{BB962C8B-B14F-4D97-AF65-F5344CB8AC3E}">
        <p14:creationId xmlns:p14="http://schemas.microsoft.com/office/powerpoint/2010/main" val="158297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康奈尔大学的助理教授</a:t>
            </a:r>
            <a:endParaRPr lang="en-US" altLang="zh-CN" dirty="0"/>
          </a:p>
          <a:p>
            <a:r>
              <a:rPr lang="zh-CN" altLang="en-US" dirty="0"/>
              <a:t>获得</a:t>
            </a:r>
            <a:r>
              <a:rPr lang="en-US" altLang="zh-CN" dirty="0"/>
              <a:t>Google</a:t>
            </a:r>
            <a:r>
              <a:rPr lang="zh-CN" altLang="en-US" dirty="0"/>
              <a:t>欧洲博士奖学金</a:t>
            </a:r>
            <a:endParaRPr lang="en-US" altLang="zh-CN" sz="1600" b="0" i="0" kern="1200" dirty="0">
              <a:solidFill>
                <a:schemeClr val="tx1"/>
              </a:solidFill>
              <a:effectLst/>
              <a:latin typeface="微软雅黑" panose="020B0503020204020204" charset="-122"/>
              <a:ea typeface="微软雅黑" panose="020B0503020204020204" charset="-122"/>
              <a:cs typeface="+mn-cs"/>
            </a:endParaRPr>
          </a:p>
          <a:p>
            <a:r>
              <a:rPr lang="zh-CN" altLang="en-US" sz="1200" b="0" i="0" kern="1200" dirty="0">
                <a:solidFill>
                  <a:schemeClr val="tx1"/>
                </a:solidFill>
                <a:effectLst/>
                <a:latin typeface="+mn-lt"/>
                <a:ea typeface="+mn-ea"/>
                <a:cs typeface="+mn-cs"/>
              </a:rPr>
              <a:t>德国国家学术基金会的校友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主要研究领域就是数据库和数据分析，包括查询优化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VLDB</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SIGMOD</a:t>
            </a:r>
            <a:r>
              <a:rPr lang="zh-CN" altLang="en-US" sz="1200" b="0" i="0" kern="1200" dirty="0">
                <a:solidFill>
                  <a:schemeClr val="tx1"/>
                </a:solidFill>
                <a:effectLst/>
                <a:latin typeface="+mn-lt"/>
                <a:ea typeface="+mn-ea"/>
                <a:cs typeface="+mn-cs"/>
              </a:rPr>
              <a:t>的顶级期刊发表了多次论文</a:t>
            </a:r>
            <a:endParaRPr lang="zh-CN" altLang="en-US" dirty="0"/>
          </a:p>
        </p:txBody>
      </p:sp>
      <p:sp>
        <p:nvSpPr>
          <p:cNvPr id="4" name="灯片编号占位符 3"/>
          <p:cNvSpPr>
            <a:spLocks noGrp="1"/>
          </p:cNvSpPr>
          <p:nvPr>
            <p:ph type="sldNum" sz="quarter" idx="5"/>
          </p:nvPr>
        </p:nvSpPr>
        <p:spPr/>
        <p:txBody>
          <a:bodyPr/>
          <a:lstStyle/>
          <a:p>
            <a:fld id="{A5BC4D08-25D9-436D-B1F8-355DC073E7B9}" type="slidenum">
              <a:rPr lang="zh-CN" altLang="en-US" smtClean="0"/>
              <a:t>2</a:t>
            </a:fld>
            <a:endParaRPr lang="zh-CN" altLang="en-US"/>
          </a:p>
        </p:txBody>
      </p:sp>
    </p:spTree>
    <p:extLst>
      <p:ext uri="{BB962C8B-B14F-4D97-AF65-F5344CB8AC3E}">
        <p14:creationId xmlns:p14="http://schemas.microsoft.com/office/powerpoint/2010/main" val="3973693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通用算法，介绍下算法的整个过程</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20</a:t>
            </a:fld>
            <a:endParaRPr lang="zh-CN" altLang="en-US"/>
          </a:p>
        </p:txBody>
      </p:sp>
    </p:spTree>
    <p:extLst>
      <p:ext uri="{BB962C8B-B14F-4D97-AF65-F5344CB8AC3E}">
        <p14:creationId xmlns:p14="http://schemas.microsoft.com/office/powerpoint/2010/main" val="79156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先介绍下算法的整体思想，</a:t>
            </a:r>
            <a:endParaRPr lang="en-US" altLang="zh-CN" dirty="0"/>
          </a:p>
          <a:p>
            <a:r>
              <a:rPr lang="zh-CN" altLang="en-US" dirty="0"/>
              <a:t>作者主要用了动态编程的方法，因为动态编程在之前的</a:t>
            </a:r>
            <a:r>
              <a:rPr lang="en-US" altLang="zh-CN" dirty="0"/>
              <a:t>PQ</a:t>
            </a:r>
            <a:r>
              <a:rPr lang="zh-CN" altLang="en-US" dirty="0"/>
              <a:t>或者</a:t>
            </a:r>
            <a:r>
              <a:rPr lang="en-US" altLang="zh-CN" dirty="0"/>
              <a:t>MQ</a:t>
            </a:r>
            <a:r>
              <a:rPr lang="zh-CN" altLang="en-US" dirty="0"/>
              <a:t>中已经得到了很好的应用了</a:t>
            </a:r>
            <a:endParaRPr lang="en-US" altLang="zh-CN" dirty="0"/>
          </a:p>
          <a:p>
            <a:endParaRPr lang="en-US" altLang="zh-CN" dirty="0"/>
          </a:p>
          <a:p>
            <a:r>
              <a:rPr lang="zh-CN" altLang="en-US" dirty="0"/>
              <a:t>这是算法的第一部分的伪代码，也是主要函数</a:t>
            </a:r>
            <a:endParaRPr lang="en-US" altLang="zh-CN" dirty="0"/>
          </a:p>
          <a:p>
            <a:endParaRPr lang="en-US" altLang="zh-CN" dirty="0"/>
          </a:p>
          <a:p>
            <a:r>
              <a:rPr lang="zh-CN" altLang="en-US" dirty="0"/>
              <a:t>该算法 以 一个查询为输入（是表的集合么），以</a:t>
            </a:r>
            <a:r>
              <a:rPr lang="en-US" altLang="zh-CN" dirty="0"/>
              <a:t>PPS</a:t>
            </a:r>
            <a:r>
              <a:rPr lang="zh-CN" altLang="en-US" dirty="0"/>
              <a:t>（帕累托最优方案集合）为输出</a:t>
            </a:r>
            <a:endParaRPr lang="en-US" altLang="zh-CN" dirty="0"/>
          </a:p>
          <a:p>
            <a:endParaRPr lang="en-US" altLang="zh-CN" dirty="0"/>
          </a:p>
          <a:p>
            <a:r>
              <a:rPr lang="zh-CN" altLang="en-US" dirty="0"/>
              <a:t>讲一下算法的流程</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21</a:t>
            </a:fld>
            <a:endParaRPr lang="zh-CN" altLang="en-US"/>
          </a:p>
        </p:txBody>
      </p:sp>
    </p:spTree>
    <p:extLst>
      <p:ext uri="{BB962C8B-B14F-4D97-AF65-F5344CB8AC3E}">
        <p14:creationId xmlns:p14="http://schemas.microsoft.com/office/powerpoint/2010/main" val="3585835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22</a:t>
            </a:fld>
            <a:endParaRPr lang="zh-CN" altLang="en-US"/>
          </a:p>
        </p:txBody>
      </p:sp>
    </p:spTree>
    <p:extLst>
      <p:ext uri="{BB962C8B-B14F-4D97-AF65-F5344CB8AC3E}">
        <p14:creationId xmlns:p14="http://schemas.microsoft.com/office/powerpoint/2010/main" val="1804701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一个查询就是一个需要连接的表集，这里给出的是三个表 </a:t>
            </a:r>
            <a:r>
              <a:rPr lang="en-US" altLang="zh-CN" dirty="0"/>
              <a:t>R</a:t>
            </a:r>
            <a:r>
              <a:rPr lang="zh-CN" altLang="en-US" dirty="0"/>
              <a:t>、</a:t>
            </a:r>
            <a:r>
              <a:rPr lang="en-US" altLang="zh-CN" dirty="0"/>
              <a:t>S</a:t>
            </a:r>
            <a:r>
              <a:rPr lang="zh-CN" altLang="en-US" dirty="0"/>
              <a:t>、</a:t>
            </a:r>
            <a:r>
              <a:rPr lang="en-US" altLang="zh-CN" dirty="0"/>
              <a:t>T</a:t>
            </a:r>
            <a:r>
              <a:rPr lang="zh-CN" altLang="en-US" dirty="0"/>
              <a:t>的情况</a:t>
            </a:r>
            <a:endParaRPr lang="en-US" altLang="zh-CN" dirty="0"/>
          </a:p>
          <a:p>
            <a:r>
              <a:rPr lang="zh-CN" altLang="en-US" dirty="0"/>
              <a:t>首先为每个基表产生 帕累托最优方案</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23</a:t>
            </a:fld>
            <a:endParaRPr lang="zh-CN" altLang="en-US"/>
          </a:p>
        </p:txBody>
      </p:sp>
    </p:spTree>
    <p:extLst>
      <p:ext uri="{BB962C8B-B14F-4D97-AF65-F5344CB8AC3E}">
        <p14:creationId xmlns:p14="http://schemas.microsoft.com/office/powerpoint/2010/main" val="16635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接着是两两连接，</a:t>
            </a:r>
            <a:endParaRPr lang="en-US" altLang="zh-CN" dirty="0"/>
          </a:p>
          <a:p>
            <a:r>
              <a:rPr lang="zh-CN" altLang="en-US" dirty="0"/>
              <a:t>基于第一步的结果来构建第二部的结果</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24</a:t>
            </a:fld>
            <a:endParaRPr lang="zh-CN" altLang="en-US"/>
          </a:p>
        </p:txBody>
      </p:sp>
    </p:spTree>
    <p:extLst>
      <p:ext uri="{BB962C8B-B14F-4D97-AF65-F5344CB8AC3E}">
        <p14:creationId xmlns:p14="http://schemas.microsoft.com/office/powerpoint/2010/main" val="3606434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最后得到最终的结果，</a:t>
            </a:r>
            <a:endParaRPr lang="en-US" altLang="zh-CN" dirty="0"/>
          </a:p>
          <a:p>
            <a:r>
              <a:rPr lang="zh-CN" altLang="en-US" dirty="0"/>
              <a:t>这样依次迭代，得到最终的结果</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25</a:t>
            </a:fld>
            <a:endParaRPr lang="zh-CN" altLang="en-US"/>
          </a:p>
        </p:txBody>
      </p:sp>
    </p:spTree>
    <p:extLst>
      <p:ext uri="{BB962C8B-B14F-4D97-AF65-F5344CB8AC3E}">
        <p14:creationId xmlns:p14="http://schemas.microsoft.com/office/powerpoint/2010/main" val="3463193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这也就是这里所说的，逐步以表集的基递增的顺序，来处理</a:t>
            </a:r>
            <a:endParaRPr lang="en-US" altLang="zh-CN" dirty="0"/>
          </a:p>
          <a:p>
            <a:r>
              <a:rPr lang="zh-CN" altLang="en-US" dirty="0"/>
              <a:t>当然这里还有两个辅助函数，</a:t>
            </a:r>
            <a:endParaRPr lang="en-US" altLang="zh-CN" dirty="0"/>
          </a:p>
          <a:p>
            <a:r>
              <a:rPr lang="zh-CN" altLang="en-US" dirty="0"/>
              <a:t>剪枝函数和为 子查询产生帕累托最优的函数</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26</a:t>
            </a:fld>
            <a:endParaRPr lang="zh-CN" altLang="en-US"/>
          </a:p>
        </p:txBody>
      </p:sp>
    </p:spTree>
    <p:extLst>
      <p:ext uri="{BB962C8B-B14F-4D97-AF65-F5344CB8AC3E}">
        <p14:creationId xmlns:p14="http://schemas.microsoft.com/office/powerpoint/2010/main" val="2036086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这是为每个查询根据它的子查询产生帕累托方案的算法的伪代码</a:t>
            </a:r>
            <a:endParaRPr lang="en-US" altLang="zh-CN" dirty="0"/>
          </a:p>
          <a:p>
            <a:endParaRPr lang="en-US" altLang="zh-CN" dirty="0"/>
          </a:p>
          <a:p>
            <a:r>
              <a:rPr lang="zh-CN" altLang="en-US" dirty="0"/>
              <a:t>用来生成 得到子查询的连接的</a:t>
            </a:r>
            <a:r>
              <a:rPr lang="en-US" altLang="zh-CN" dirty="0"/>
              <a:t>PPS</a:t>
            </a:r>
          </a:p>
          <a:p>
            <a:endParaRPr lang="en-US" altLang="zh-CN" dirty="0"/>
          </a:p>
          <a:p>
            <a:r>
              <a:rPr lang="zh-CN" altLang="en-US" dirty="0"/>
              <a:t>它是通过考虑所有的切分方案（即把子查询分成两个非空的下一步的子查询），考虑</a:t>
            </a:r>
          </a:p>
          <a:p>
            <a:r>
              <a:rPr lang="zh-CN" altLang="en-US" dirty="0"/>
              <a:t>以及两个子查询的</a:t>
            </a:r>
            <a:r>
              <a:rPr lang="en-US" altLang="zh-CN" dirty="0"/>
              <a:t>PPS</a:t>
            </a:r>
            <a:r>
              <a:rPr lang="zh-CN" altLang="en-US" dirty="0"/>
              <a:t>（已经计算出来的）</a:t>
            </a:r>
            <a:endParaRPr lang="en-US" altLang="zh-CN" dirty="0"/>
          </a:p>
          <a:p>
            <a:r>
              <a:rPr lang="zh-CN" altLang="en-US" dirty="0"/>
              <a:t>连接两个子查询的所有连接操作，</a:t>
            </a:r>
            <a:endParaRPr lang="en-US" altLang="zh-CN" dirty="0"/>
          </a:p>
          <a:p>
            <a:endParaRPr lang="en-US" altLang="zh-CN" dirty="0"/>
          </a:p>
          <a:p>
            <a:r>
              <a:rPr lang="zh-CN" altLang="en-US" dirty="0"/>
              <a:t>并且进行剪枝</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27</a:t>
            </a:fld>
            <a:endParaRPr lang="zh-CN" altLang="en-US"/>
          </a:p>
        </p:txBody>
      </p:sp>
    </p:spTree>
    <p:extLst>
      <p:ext uri="{BB962C8B-B14F-4D97-AF65-F5344CB8AC3E}">
        <p14:creationId xmlns:p14="http://schemas.microsoft.com/office/powerpoint/2010/main" val="253301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这是剪枝的函数的伪代码</a:t>
            </a:r>
            <a:endParaRPr lang="en-US" altLang="zh-CN" dirty="0"/>
          </a:p>
          <a:p>
            <a:endParaRPr lang="en-US" altLang="zh-CN" dirty="0"/>
          </a:p>
          <a:p>
            <a:r>
              <a:rPr lang="zh-CN" altLang="en-US" dirty="0"/>
              <a:t>一个新方案的</a:t>
            </a:r>
            <a:r>
              <a:rPr lang="en-US" altLang="zh-CN" dirty="0"/>
              <a:t>RR</a:t>
            </a:r>
            <a:r>
              <a:rPr lang="zh-CN" altLang="en-US" dirty="0"/>
              <a:t>就是整个参数空间，然后通过不断与已有里的方案进行比较，如果参数空间的某些区域，它是被其他方案</a:t>
            </a:r>
            <a:r>
              <a:rPr lang="en-US" altLang="zh-CN" dirty="0"/>
              <a:t>dominate</a:t>
            </a:r>
            <a:endParaRPr lang="zh-CN" altLang="en-US" dirty="0"/>
          </a:p>
          <a:p>
            <a:r>
              <a:rPr lang="zh-CN" altLang="en-US" dirty="0"/>
              <a:t>占优的，那它的相关域就会减掉那部分。最后如果它是空的，那说明这个方案没什么价值就删除这个方案</a:t>
            </a:r>
          </a:p>
          <a:p>
            <a:r>
              <a:rPr lang="zh-CN" altLang="en-US" dirty="0"/>
              <a:t>否则，就会被插入到方案集中，</a:t>
            </a:r>
          </a:p>
          <a:p>
            <a:r>
              <a:rPr lang="zh-CN" altLang="en-US" dirty="0"/>
              <a:t>在插入之前，会一一更新方案集中方案的</a:t>
            </a:r>
            <a:r>
              <a:rPr lang="en-US" altLang="zh-CN" dirty="0"/>
              <a:t>RR</a:t>
            </a:r>
            <a:r>
              <a:rPr lang="zh-CN" altLang="en-US" dirty="0"/>
              <a:t>，就是减去被新方案占优的那部分，而同样如果方案集里的</a:t>
            </a:r>
          </a:p>
          <a:p>
            <a:r>
              <a:rPr lang="zh-CN" altLang="en-US" dirty="0"/>
              <a:t>方案的</a:t>
            </a:r>
            <a:r>
              <a:rPr lang="en-US" altLang="zh-CN" dirty="0"/>
              <a:t>RR</a:t>
            </a:r>
            <a:r>
              <a:rPr lang="zh-CN" altLang="en-US" dirty="0"/>
              <a:t>相关域也为空，也会被删除</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28</a:t>
            </a:fld>
            <a:endParaRPr lang="zh-CN" altLang="en-US"/>
          </a:p>
        </p:txBody>
      </p:sp>
    </p:spTree>
    <p:extLst>
      <p:ext uri="{BB962C8B-B14F-4D97-AF65-F5344CB8AC3E}">
        <p14:creationId xmlns:p14="http://schemas.microsoft.com/office/powerpoint/2010/main" val="112196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总得来说：</a:t>
            </a:r>
            <a:endParaRPr lang="en-US" altLang="zh-CN" dirty="0"/>
          </a:p>
          <a:p>
            <a:r>
              <a:rPr lang="zh-CN" altLang="en-US" dirty="0"/>
              <a:t>开始时初始化为整个参数空间</a:t>
            </a:r>
            <a:endParaRPr lang="en-US" altLang="zh-CN" dirty="0"/>
          </a:p>
          <a:p>
            <a:r>
              <a:rPr lang="zh-CN" altLang="en-US" dirty="0"/>
              <a:t>然后一一比较去除被其他方案全面占优 </a:t>
            </a:r>
            <a:r>
              <a:rPr lang="en-US" altLang="zh-CN" dirty="0"/>
              <a:t>dominate </a:t>
            </a:r>
            <a:r>
              <a:rPr lang="zh-CN" altLang="en-US" dirty="0"/>
              <a:t>的区域</a:t>
            </a:r>
            <a:endParaRPr lang="en-US" altLang="zh-CN" dirty="0"/>
          </a:p>
          <a:p>
            <a:r>
              <a:rPr lang="zh-CN" altLang="en-US" dirty="0"/>
              <a:t>如果为空，说明这个方案没有价值，不要就好了</a:t>
            </a:r>
            <a:endParaRPr lang="en-US" altLang="zh-CN" dirty="0"/>
          </a:p>
          <a:p>
            <a:r>
              <a:rPr lang="zh-CN" altLang="en-US" dirty="0"/>
              <a:t>如果不为空就插入，插入之前更新之前的方案的</a:t>
            </a:r>
            <a:r>
              <a:rPr lang="en-US" altLang="zh-CN" dirty="0"/>
              <a:t>RR</a:t>
            </a:r>
            <a:r>
              <a:rPr lang="zh-CN" altLang="en-US" dirty="0"/>
              <a:t>，同样如果为空也丢弃</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29</a:t>
            </a:fld>
            <a:endParaRPr lang="zh-CN" altLang="en-US"/>
          </a:p>
        </p:txBody>
      </p:sp>
    </p:spTree>
    <p:extLst>
      <p:ext uri="{BB962C8B-B14F-4D97-AF65-F5344CB8AC3E}">
        <p14:creationId xmlns:p14="http://schemas.microsoft.com/office/powerpoint/2010/main" val="1829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经典查询优化（</a:t>
            </a:r>
            <a:r>
              <a:rPr lang="en-US" altLang="zh-CN" sz="1600" dirty="0"/>
              <a:t>CQ</a:t>
            </a:r>
            <a:r>
              <a:rPr lang="zh-CN" altLang="en-US" sz="1600" dirty="0"/>
              <a:t>）：根据一个成本度量比较查询计划，并将每个计划与一个恒定的成本值关联起来，将查询计划的成本建模为标量的成本值，优化目标是找到给定查询的成本最小的计划</a:t>
            </a:r>
          </a:p>
          <a:p>
            <a:endParaRPr lang="en-US" altLang="zh-CN" sz="16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2161711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简单说下算法的完备性证明，证明这个算法是能够产生所有的帕累托最优方案的</a:t>
            </a:r>
            <a:endParaRPr lang="en-US" altLang="zh-CN" dirty="0"/>
          </a:p>
          <a:p>
            <a:endParaRPr lang="en-US" altLang="zh-CN" dirty="0"/>
          </a:p>
          <a:p>
            <a:r>
              <a:rPr lang="zh-CN" altLang="en-US" dirty="0"/>
              <a:t>论文中主要是根据数学归纳法来证明的，</a:t>
            </a:r>
            <a:endParaRPr lang="en-US" altLang="zh-CN" dirty="0"/>
          </a:p>
          <a:p>
            <a:endParaRPr lang="en-US" altLang="zh-CN" dirty="0"/>
          </a:p>
          <a:p>
            <a:r>
              <a:rPr lang="zh-CN" altLang="en-US" dirty="0"/>
              <a:t>定理：就是如果这个算法对于</a:t>
            </a:r>
            <a:r>
              <a:rPr lang="en-US" altLang="zh-CN" dirty="0"/>
              <a:t>N</a:t>
            </a:r>
            <a:r>
              <a:rPr lang="zh-CN" altLang="en-US" dirty="0"/>
              <a:t>个表的查询是完备的，那对于</a:t>
            </a:r>
            <a:r>
              <a:rPr lang="en-US" altLang="zh-CN" dirty="0"/>
              <a:t>N+1</a:t>
            </a:r>
            <a:r>
              <a:rPr lang="zh-CN" altLang="en-US" dirty="0"/>
              <a:t>个表的查询也是完备的，</a:t>
            </a:r>
            <a:endParaRPr lang="en-US" altLang="zh-CN" dirty="0"/>
          </a:p>
          <a:p>
            <a:r>
              <a:rPr lang="zh-CN" altLang="en-US" dirty="0"/>
              <a:t>这是算法本身动态编程的特点决定的，因为</a:t>
            </a:r>
            <a:r>
              <a:rPr lang="en-US" altLang="zh-CN" dirty="0"/>
              <a:t>N+1</a:t>
            </a:r>
            <a:r>
              <a:rPr lang="zh-CN" altLang="en-US" dirty="0"/>
              <a:t>个表的查询，总可以有两个最大不差过</a:t>
            </a:r>
            <a:r>
              <a:rPr lang="en-US" altLang="zh-CN" dirty="0"/>
              <a:t>N</a:t>
            </a:r>
            <a:r>
              <a:rPr lang="zh-CN" altLang="en-US" dirty="0"/>
              <a:t>的子查询的结果组成</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30</a:t>
            </a:fld>
            <a:endParaRPr lang="zh-CN" altLang="en-US"/>
          </a:p>
        </p:txBody>
      </p:sp>
    </p:spTree>
    <p:extLst>
      <p:ext uri="{BB962C8B-B14F-4D97-AF65-F5344CB8AC3E}">
        <p14:creationId xmlns:p14="http://schemas.microsoft.com/office/powerpoint/2010/main" val="3991501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因为刚才给出的是算法的基本思想，并没有给出具体的实现方法</a:t>
            </a:r>
            <a:endParaRPr lang="en-US" altLang="zh-CN" dirty="0"/>
          </a:p>
          <a:p>
            <a:r>
              <a:rPr lang="zh-CN" altLang="en-US" dirty="0"/>
              <a:t>比如这些基本的问题：</a:t>
            </a:r>
            <a:endParaRPr lang="en-US" altLang="zh-CN" dirty="0"/>
          </a:p>
          <a:p>
            <a:r>
              <a:rPr lang="zh-CN" altLang="en-US" dirty="0"/>
              <a:t>帕累托最优的区域，也就是相关域的形状，以及怎么来表示</a:t>
            </a:r>
            <a:endParaRPr lang="en-US" altLang="zh-CN" dirty="0"/>
          </a:p>
          <a:p>
            <a:r>
              <a:rPr lang="zh-CN" altLang="en-US" dirty="0"/>
              <a:t>还有就是怎么实现算法中基本操作，比如说比较，</a:t>
            </a:r>
            <a:r>
              <a:rPr lang="en-US" altLang="zh-CN" dirty="0"/>
              <a:t>RR</a:t>
            </a:r>
            <a:r>
              <a:rPr lang="zh-CN" altLang="en-US" dirty="0"/>
              <a:t>在剪枝过程中是怎么一步一步被减掉的，以及空集检测</a:t>
            </a:r>
            <a:endParaRPr lang="en-US" altLang="zh-CN" dirty="0"/>
          </a:p>
          <a:p>
            <a:endParaRPr lang="en-US" altLang="zh-CN" dirty="0"/>
          </a:p>
          <a:p>
            <a:r>
              <a:rPr lang="zh-CN" altLang="en-US" dirty="0"/>
              <a:t>但这些对于一个通用的算法是很难来定义的</a:t>
            </a:r>
            <a:endParaRPr lang="en-US" altLang="zh-CN"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31</a:t>
            </a:fld>
            <a:endParaRPr lang="zh-CN" altLang="en-US"/>
          </a:p>
        </p:txBody>
      </p:sp>
    </p:spTree>
    <p:extLst>
      <p:ext uri="{BB962C8B-B14F-4D97-AF65-F5344CB8AC3E}">
        <p14:creationId xmlns:p14="http://schemas.microsoft.com/office/powerpoint/2010/main" val="4157810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所以就来到了我们的第六部门，对于开销函数是分段线性的情况</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32</a:t>
            </a:fld>
            <a:endParaRPr lang="zh-CN" altLang="en-US"/>
          </a:p>
        </p:txBody>
      </p:sp>
    </p:spTree>
    <p:extLst>
      <p:ext uri="{BB962C8B-B14F-4D97-AF65-F5344CB8AC3E}">
        <p14:creationId xmlns:p14="http://schemas.microsoft.com/office/powerpoint/2010/main" val="961413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分段线性的开销函数有很多特征，能用来实现高效的数据结构和相关的基本操作</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33</a:t>
            </a:fld>
            <a:endParaRPr lang="zh-CN" altLang="en-US"/>
          </a:p>
        </p:txBody>
      </p:sp>
    </p:spTree>
    <p:extLst>
      <p:ext uri="{BB962C8B-B14F-4D97-AF65-F5344CB8AC3E}">
        <p14:creationId xmlns:p14="http://schemas.microsoft.com/office/powerpoint/2010/main" val="45267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相关域可以表示为一个凸多面体的集合</a:t>
            </a:r>
            <a:r>
              <a:rPr lang="en-US" altLang="zh-CN" dirty="0"/>
              <a:t>cutouts</a:t>
            </a:r>
            <a:r>
              <a:rPr lang="zh-CN" altLang="en-US" dirty="0"/>
              <a:t>，字面意思就是从整个参数空间减掉这些</a:t>
            </a:r>
            <a:r>
              <a:rPr lang="en-US" altLang="zh-CN" dirty="0"/>
              <a:t>cutouts</a:t>
            </a:r>
            <a:r>
              <a:rPr lang="zh-CN" altLang="en-US" dirty="0"/>
              <a:t>的意思，</a:t>
            </a:r>
            <a:endParaRPr lang="en-US" altLang="zh-CN" dirty="0"/>
          </a:p>
          <a:p>
            <a:r>
              <a:rPr lang="zh-CN" altLang="en-US" dirty="0"/>
              <a:t>这样如果一个参数向量没有在表示这个相关域任意一个凸多面体</a:t>
            </a:r>
          </a:p>
          <a:p>
            <a:r>
              <a:rPr lang="zh-CN" altLang="en-US" dirty="0"/>
              <a:t>中，那它就在这个相关域中</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34</a:t>
            </a:fld>
            <a:endParaRPr lang="zh-CN" altLang="en-US"/>
          </a:p>
        </p:txBody>
      </p:sp>
    </p:spTree>
    <p:extLst>
      <p:ext uri="{BB962C8B-B14F-4D97-AF65-F5344CB8AC3E}">
        <p14:creationId xmlns:p14="http://schemas.microsoft.com/office/powerpoint/2010/main" val="1426795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凸多面体就是半平面交叉的部分，当然这是二维的情况</a:t>
            </a:r>
            <a:endParaRPr lang="en-US" altLang="zh-CN" dirty="0"/>
          </a:p>
          <a:p>
            <a:r>
              <a:rPr lang="zh-CN" altLang="en-US" dirty="0"/>
              <a:t>如果是三维，那凸多面体就是半立方体交叉的部分</a:t>
            </a:r>
            <a:endParaRPr lang="en-US" altLang="zh-CN"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35</a:t>
            </a:fld>
            <a:endParaRPr lang="zh-CN" altLang="en-US"/>
          </a:p>
        </p:txBody>
      </p:sp>
    </p:spTree>
    <p:extLst>
      <p:ext uri="{BB962C8B-B14F-4D97-AF65-F5344CB8AC3E}">
        <p14:creationId xmlns:p14="http://schemas.microsoft.com/office/powerpoint/2010/main" val="4291802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凸多面体就是半平面交叉的部分，当然这是二维的情况</a:t>
            </a:r>
            <a:endParaRPr lang="en-US" altLang="zh-CN" dirty="0"/>
          </a:p>
          <a:p>
            <a:r>
              <a:rPr lang="zh-CN" altLang="en-US" dirty="0"/>
              <a:t>如果是三维，那凸多面体就是半立方体交叉的部分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36</a:t>
            </a:fld>
            <a:endParaRPr lang="zh-CN" altLang="en-US"/>
          </a:p>
        </p:txBody>
      </p:sp>
    </p:spTree>
    <p:extLst>
      <p:ext uri="{BB962C8B-B14F-4D97-AF65-F5344CB8AC3E}">
        <p14:creationId xmlns:p14="http://schemas.microsoft.com/office/powerpoint/2010/main" val="856165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凸多面体就是半平面交叉的部分，当然这是二维的情况</a:t>
            </a:r>
            <a:endParaRPr lang="en-US" altLang="zh-CN" dirty="0"/>
          </a:p>
          <a:p>
            <a:r>
              <a:rPr lang="zh-CN" altLang="en-US" dirty="0"/>
              <a:t>如果是三维，那凸多面体就是半立方体交叉的部分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37</a:t>
            </a:fld>
            <a:endParaRPr lang="zh-CN" altLang="en-US"/>
          </a:p>
        </p:txBody>
      </p:sp>
    </p:spTree>
    <p:extLst>
      <p:ext uri="{BB962C8B-B14F-4D97-AF65-F5344CB8AC3E}">
        <p14:creationId xmlns:p14="http://schemas.microsoft.com/office/powerpoint/2010/main" val="65285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凸多面体就是半平面交叉的部分，当然这是二维的情况</a:t>
            </a:r>
            <a:endParaRPr lang="en-US" altLang="zh-CN" dirty="0"/>
          </a:p>
          <a:p>
            <a:r>
              <a:rPr lang="zh-CN" altLang="en-US" dirty="0"/>
              <a:t>如果是三维，那凸多面体就是半立方体交叉的部分</a:t>
            </a:r>
            <a:endParaRPr lang="en-US" altLang="zh-CN"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38</a:t>
            </a:fld>
            <a:endParaRPr lang="zh-CN" altLang="en-US"/>
          </a:p>
        </p:txBody>
      </p:sp>
    </p:spTree>
    <p:extLst>
      <p:ext uri="{BB962C8B-B14F-4D97-AF65-F5344CB8AC3E}">
        <p14:creationId xmlns:p14="http://schemas.microsoft.com/office/powerpoint/2010/main" val="696791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一个相关域，是由多个凸多面体表示的</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39</a:t>
            </a:fld>
            <a:endParaRPr lang="zh-CN" altLang="en-US"/>
          </a:p>
        </p:txBody>
      </p:sp>
    </p:spTree>
    <p:extLst>
      <p:ext uri="{BB962C8B-B14F-4D97-AF65-F5344CB8AC3E}">
        <p14:creationId xmlns:p14="http://schemas.microsoft.com/office/powerpoint/2010/main" val="235651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参数查询优化（允许多个参数，但只有一个成本指标）</a:t>
            </a:r>
            <a:endParaRPr lang="en-US" altLang="zh-CN" sz="1600" dirty="0"/>
          </a:p>
          <a:p>
            <a:r>
              <a:rPr lang="zh-CN" altLang="en-US" sz="1600" dirty="0"/>
              <a:t>对经典模型进行了泛化，并将每个查询计划与一个代价函数相关联，该函数将计划的代价描述为优化时不知道其值的多个参数的函数，优化目标是为每个可能的参数值组合找到一个包含最优计划的计划集</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4046719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a:t>
            </a:r>
            <a:r>
              <a:rPr lang="en-US" altLang="zh-CN" dirty="0"/>
              <a:t>RR</a:t>
            </a:r>
            <a:r>
              <a:rPr lang="zh-CN" altLang="en-US" dirty="0"/>
              <a:t>就是一个凸多面体，也就是</a:t>
            </a:r>
            <a:r>
              <a:rPr lang="en-US" altLang="zh-CN" dirty="0"/>
              <a:t>cutout</a:t>
            </a:r>
            <a:r>
              <a:rPr lang="zh-CN" altLang="en-US" dirty="0"/>
              <a:t>的集合，但是它其实是整个参数空间减去这些，不过为了方便，直接用它们表示</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40</a:t>
            </a:fld>
            <a:endParaRPr lang="zh-CN" altLang="en-US"/>
          </a:p>
        </p:txBody>
      </p:sp>
    </p:spTree>
    <p:extLst>
      <p:ext uri="{BB962C8B-B14F-4D97-AF65-F5344CB8AC3E}">
        <p14:creationId xmlns:p14="http://schemas.microsoft.com/office/powerpoint/2010/main" val="2992061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剪枝过程</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41</a:t>
            </a:fld>
            <a:endParaRPr lang="zh-CN" altLang="en-US"/>
          </a:p>
        </p:txBody>
      </p:sp>
    </p:spTree>
    <p:extLst>
      <p:ext uri="{BB962C8B-B14F-4D97-AF65-F5344CB8AC3E}">
        <p14:creationId xmlns:p14="http://schemas.microsoft.com/office/powerpoint/2010/main" val="3739107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43</a:t>
            </a:fld>
            <a:endParaRPr lang="zh-CN" altLang="en-US"/>
          </a:p>
        </p:txBody>
      </p:sp>
    </p:spTree>
    <p:extLst>
      <p:ext uri="{BB962C8B-B14F-4D97-AF65-F5344CB8AC3E}">
        <p14:creationId xmlns:p14="http://schemas.microsoft.com/office/powerpoint/2010/main" val="4026604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开销函数是由权重分量表示的，具体的还挺复杂的，在这一句两句还真说不清楚</a:t>
            </a:r>
            <a:endParaRPr lang="en-US" altLang="zh-CN" dirty="0"/>
          </a:p>
          <a:p>
            <a:r>
              <a:rPr lang="zh-CN" altLang="en-US" dirty="0"/>
              <a:t>重点就是：</a:t>
            </a:r>
            <a:endParaRPr lang="en-US" altLang="zh-CN" dirty="0"/>
          </a:p>
          <a:p>
            <a:endParaRPr lang="en-US" altLang="zh-CN" dirty="0"/>
          </a:p>
          <a:p>
            <a:r>
              <a:rPr lang="zh-CN" altLang="en-US" dirty="0"/>
              <a:t>对于每个指标的每个参数上都有一个分量，这样对于有</a:t>
            </a:r>
            <a:r>
              <a:rPr lang="en-US" altLang="zh-CN" dirty="0"/>
              <a:t>n</a:t>
            </a:r>
            <a:r>
              <a:rPr lang="zh-CN" altLang="en-US" dirty="0"/>
              <a:t>个参数，</a:t>
            </a:r>
            <a:r>
              <a:rPr lang="en-US" altLang="zh-CN" dirty="0"/>
              <a:t>m</a:t>
            </a:r>
            <a:r>
              <a:rPr lang="zh-CN" altLang="en-US" dirty="0"/>
              <a:t>个指标的查询问题，</a:t>
            </a:r>
            <a:r>
              <a:rPr lang="en-US" altLang="zh-CN" dirty="0"/>
              <a:t>cost function</a:t>
            </a:r>
            <a:r>
              <a:rPr lang="zh-CN" altLang="en-US" dirty="0"/>
              <a:t>就可以看做是</a:t>
            </a:r>
            <a:endParaRPr lang="en-US" altLang="zh-CN" dirty="0"/>
          </a:p>
          <a:p>
            <a:r>
              <a:rPr lang="en-US" altLang="zh-CN" dirty="0"/>
              <a:t>(n+1)m</a:t>
            </a:r>
            <a:r>
              <a:rPr lang="zh-CN" altLang="en-US" dirty="0"/>
              <a:t>维空间的一个点，而每个查询方案都是与一个开销函数联系的。</a:t>
            </a:r>
            <a:endParaRPr lang="en-US" altLang="zh-CN" dirty="0"/>
          </a:p>
          <a:p>
            <a:r>
              <a:rPr lang="zh-CN" altLang="en-US" dirty="0"/>
              <a:t>后面的复杂度分析也是基于这一点</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47</a:t>
            </a:fld>
            <a:endParaRPr lang="zh-CN" altLang="en-US"/>
          </a:p>
        </p:txBody>
      </p:sp>
    </p:spTree>
    <p:extLst>
      <p:ext uri="{BB962C8B-B14F-4D97-AF65-F5344CB8AC3E}">
        <p14:creationId xmlns:p14="http://schemas.microsoft.com/office/powerpoint/2010/main" val="2609878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复杂度分析，原文的复杂度分析有点复杂，说实话我没看懂，</a:t>
            </a:r>
            <a:endParaRPr lang="en-US" altLang="zh-CN" dirty="0"/>
          </a:p>
          <a:p>
            <a:r>
              <a:rPr lang="zh-CN" altLang="en-US" dirty="0"/>
              <a:t>我们这里只关注</a:t>
            </a:r>
            <a:endParaRPr lang="en-US" altLang="zh-CN" dirty="0"/>
          </a:p>
          <a:p>
            <a:r>
              <a:rPr lang="zh-CN" altLang="en-US" dirty="0"/>
              <a:t>这里只介绍在每个表集 </a:t>
            </a:r>
            <a:r>
              <a:rPr lang="en-US" altLang="zh-CN" dirty="0"/>
              <a:t>table set</a:t>
            </a:r>
            <a:r>
              <a:rPr lang="zh-CN" altLang="en-US" dirty="0"/>
              <a:t>上算法生成的方案的数目的上界</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而每个查询方案都是与一个开销函数联系的。</a:t>
            </a:r>
            <a:endParaRPr lang="en-US" altLang="zh-CN" dirty="0"/>
          </a:p>
          <a:p>
            <a:endParaRPr lang="en-US" altLang="zh-CN" dirty="0"/>
          </a:p>
          <a:p>
            <a:r>
              <a:rPr lang="zh-CN" altLang="en-US" dirty="0"/>
              <a:t>每个开销函数被 （</a:t>
            </a:r>
            <a:r>
              <a:rPr lang="en-US" altLang="zh-CN" dirty="0" err="1"/>
              <a:t>nX</a:t>
            </a:r>
            <a:r>
              <a:rPr lang="en-US" altLang="zh-CN" dirty="0"/>
              <a:t> + 1</a:t>
            </a:r>
            <a:r>
              <a:rPr lang="zh-CN" altLang="en-US" dirty="0"/>
              <a:t>）</a:t>
            </a:r>
            <a:r>
              <a:rPr lang="en-US" altLang="zh-CN" dirty="0" err="1"/>
              <a:t>nM</a:t>
            </a:r>
            <a:r>
              <a:rPr lang="zh-CN" altLang="en-US" dirty="0"/>
              <a:t>个权重定义，</a:t>
            </a:r>
          </a:p>
          <a:p>
            <a:r>
              <a:rPr lang="zh-CN" altLang="en-US" dirty="0"/>
              <a:t>因此可以被看做是在这么多维空间的一个点</a:t>
            </a:r>
            <a:endParaRPr lang="en-US" altLang="zh-CN" dirty="0"/>
          </a:p>
          <a:p>
            <a:endParaRPr lang="zh-CN" altLang="en-US" dirty="0"/>
          </a:p>
          <a:p>
            <a:r>
              <a:rPr lang="zh-CN" altLang="en-US" dirty="0"/>
              <a:t>然后之前的工作已经证明了这</a:t>
            </a:r>
            <a:r>
              <a:rPr lang="en-US" altLang="zh-CN" dirty="0"/>
              <a:t>L</a:t>
            </a:r>
            <a:r>
              <a:rPr lang="zh-CN" altLang="en-US" dirty="0"/>
              <a:t>维空间选不确定数目的点的上届就是</a:t>
            </a:r>
            <a:r>
              <a:rPr lang="en-US" altLang="zh-CN" dirty="0"/>
              <a:t>2</a:t>
            </a:r>
            <a:r>
              <a:rPr lang="zh-CN" altLang="en-US" dirty="0"/>
              <a:t>的</a:t>
            </a:r>
            <a:r>
              <a:rPr lang="en-US" altLang="zh-CN" dirty="0"/>
              <a:t>L</a:t>
            </a:r>
            <a:r>
              <a:rPr lang="zh-CN" altLang="en-US" dirty="0"/>
              <a:t>次方</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48</a:t>
            </a:fld>
            <a:endParaRPr lang="zh-CN" altLang="en-US"/>
          </a:p>
        </p:txBody>
      </p:sp>
    </p:spTree>
    <p:extLst>
      <p:ext uri="{BB962C8B-B14F-4D97-AF65-F5344CB8AC3E}">
        <p14:creationId xmlns:p14="http://schemas.microsoft.com/office/powerpoint/2010/main" val="2795919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49</a:t>
            </a:fld>
            <a:endParaRPr lang="zh-CN" altLang="en-US"/>
          </a:p>
        </p:txBody>
      </p:sp>
    </p:spTree>
    <p:extLst>
      <p:ext uri="{BB962C8B-B14F-4D97-AF65-F5344CB8AC3E}">
        <p14:creationId xmlns:p14="http://schemas.microsoft.com/office/powerpoint/2010/main" val="1165066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测试标准：</a:t>
            </a:r>
            <a:endParaRPr lang="en-US" altLang="zh-CN" dirty="0"/>
          </a:p>
          <a:p>
            <a:r>
              <a:rPr lang="zh-CN" altLang="en-US" dirty="0"/>
              <a:t>随机产生的查询和不同的查询结构</a:t>
            </a:r>
            <a:endParaRPr lang="en-US" altLang="zh-CN" dirty="0"/>
          </a:p>
          <a:p>
            <a:r>
              <a:rPr lang="zh-CN" altLang="en-US" dirty="0"/>
              <a:t>云端的应用场景</a:t>
            </a:r>
            <a:endParaRPr lang="en-US" altLang="zh-CN" dirty="0"/>
          </a:p>
          <a:p>
            <a:r>
              <a:rPr lang="zh-CN" altLang="en-US" dirty="0"/>
              <a:t>算法就是作者提出的这个</a:t>
            </a:r>
            <a:endParaRPr lang="en-US" altLang="zh-CN" dirty="0"/>
          </a:p>
          <a:p>
            <a:endParaRPr lang="en-US" altLang="zh-CN" dirty="0"/>
          </a:p>
          <a:p>
            <a:r>
              <a:rPr lang="zh-CN" altLang="en-US" dirty="0"/>
              <a:t>自变量两个，一个是参数的个数，一个是查询的表的数目</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50</a:t>
            </a:fld>
            <a:endParaRPr lang="zh-CN" altLang="en-US"/>
          </a:p>
        </p:txBody>
      </p:sp>
    </p:spTree>
    <p:extLst>
      <p:ext uri="{BB962C8B-B14F-4D97-AF65-F5344CB8AC3E}">
        <p14:creationId xmlns:p14="http://schemas.microsoft.com/office/powerpoint/2010/main" val="2843396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这是实验结果的一部分</a:t>
            </a:r>
            <a:endParaRPr lang="en-US" altLang="zh-CN" dirty="0"/>
          </a:p>
          <a:p>
            <a:endParaRPr lang="en-US" altLang="zh-CN" dirty="0"/>
          </a:p>
          <a:p>
            <a:r>
              <a:rPr lang="zh-CN" altLang="en-US" dirty="0"/>
              <a:t>可以看出随着参数越多，查询中涉及到的表越多，优化的时间也越长</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51</a:t>
            </a:fld>
            <a:endParaRPr lang="zh-CN" altLang="en-US"/>
          </a:p>
        </p:txBody>
      </p:sp>
    </p:spTree>
    <p:extLst>
      <p:ext uri="{BB962C8B-B14F-4D97-AF65-F5344CB8AC3E}">
        <p14:creationId xmlns:p14="http://schemas.microsoft.com/office/powerpoint/2010/main" val="2197850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52</a:t>
            </a:fld>
            <a:endParaRPr lang="zh-CN" altLang="en-US"/>
          </a:p>
        </p:txBody>
      </p:sp>
    </p:spTree>
    <p:extLst>
      <p:ext uri="{BB962C8B-B14F-4D97-AF65-F5344CB8AC3E}">
        <p14:creationId xmlns:p14="http://schemas.microsoft.com/office/powerpoint/2010/main" val="1730262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概括了</a:t>
            </a:r>
            <a:r>
              <a:rPr lang="en-US" altLang="zh-CN" dirty="0"/>
              <a:t>MPQ</a:t>
            </a:r>
            <a:r>
              <a:rPr lang="zh-CN" altLang="en-US" dirty="0"/>
              <a:t>多指标参数化查询优化的模型</a:t>
            </a:r>
            <a:endParaRPr lang="en-US" altLang="zh-CN" dirty="0"/>
          </a:p>
          <a:p>
            <a:endParaRPr lang="en-US" altLang="zh-CN" dirty="0"/>
          </a:p>
          <a:p>
            <a:r>
              <a:rPr lang="zh-CN" altLang="en-US" dirty="0"/>
              <a:t>提出了第一个用来解决该问题的算法</a:t>
            </a:r>
            <a:endParaRPr lang="en-US" altLang="zh-CN" dirty="0"/>
          </a:p>
          <a:p>
            <a:endParaRPr lang="en-US" altLang="zh-CN" dirty="0"/>
          </a:p>
          <a:p>
            <a:r>
              <a:rPr lang="zh-CN" altLang="en-US" dirty="0"/>
              <a:t>进一步的研究：可能用启发式的算法，以及用分段线性来近似任意类型的开销函数，来扩大算法的适用范围</a:t>
            </a:r>
          </a:p>
        </p:txBody>
      </p:sp>
      <p:sp>
        <p:nvSpPr>
          <p:cNvPr id="4" name="灯片编号占位符 3"/>
          <p:cNvSpPr>
            <a:spLocks noGrp="1"/>
          </p:cNvSpPr>
          <p:nvPr>
            <p:ph type="sldNum" sz="quarter" idx="5"/>
          </p:nvPr>
        </p:nvSpPr>
        <p:spPr/>
        <p:txBody>
          <a:bodyPr/>
          <a:lstStyle/>
          <a:p>
            <a:fld id="{A9D4ACB9-E09C-4E21-96B9-48398931693B}" type="slidenum">
              <a:rPr lang="zh-CN" altLang="en-US" smtClean="0"/>
              <a:t>53</a:t>
            </a:fld>
            <a:endParaRPr lang="zh-CN" altLang="en-US"/>
          </a:p>
        </p:txBody>
      </p:sp>
    </p:spTree>
    <p:extLst>
      <p:ext uri="{BB962C8B-B14F-4D97-AF65-F5344CB8AC3E}">
        <p14:creationId xmlns:p14="http://schemas.microsoft.com/office/powerpoint/2010/main" val="267411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多目标查询优化（允许多个成本指标，但没有参数）对经典模型进行了概括，并将每个查询计划与一个</a:t>
            </a:r>
            <a:r>
              <a:rPr lang="zh-CN" altLang="en-US" b="1" dirty="0">
                <a:solidFill>
                  <a:srgbClr val="FF0000"/>
                </a:solidFill>
              </a:rPr>
              <a:t>成本向量</a:t>
            </a:r>
            <a:r>
              <a:rPr lang="zh-CN" altLang="en-US" dirty="0"/>
              <a:t>关联起来，这个成本向量是根据多个成本指标描述计划的成本。优化成本是找到一组都是帕累托最优的查询计划，这意味着根据所有成本指标，没有其他计划同时具有更好的成本</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713116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4ACB9-E09C-4E21-96B9-48398931693B}" type="slidenum">
              <a:rPr lang="zh-CN" altLang="en-US" smtClean="0"/>
              <a:t>54</a:t>
            </a:fld>
            <a:endParaRPr lang="zh-CN" altLang="en-US"/>
          </a:p>
        </p:txBody>
      </p:sp>
    </p:spTree>
    <p:extLst>
      <p:ext uri="{BB962C8B-B14F-4D97-AF65-F5344CB8AC3E}">
        <p14:creationId xmlns:p14="http://schemas.microsoft.com/office/powerpoint/2010/main" val="93656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MPQ</a:t>
            </a:r>
            <a:r>
              <a:rPr lang="zh-CN" altLang="en-US" dirty="0">
                <a:latin typeface="微软雅黑" panose="020B0503020204020204" pitchFamily="34" charset="-122"/>
                <a:ea typeface="微软雅黑" panose="020B0503020204020204" pitchFamily="34" charset="-122"/>
              </a:rPr>
              <a:t>通过将查询计划的成本表示为向量值函数，同时将</a:t>
            </a:r>
            <a:r>
              <a:rPr lang="en-US" altLang="zh-CN" dirty="0">
                <a:latin typeface="微软雅黑" panose="020B0503020204020204" pitchFamily="34" charset="-122"/>
                <a:ea typeface="微软雅黑" panose="020B0503020204020204" pitchFamily="34" charset="-122"/>
              </a:rPr>
              <a:t>MQ</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PQ</a:t>
            </a:r>
            <a:r>
              <a:rPr lang="zh-CN" altLang="en-US" dirty="0">
                <a:latin typeface="微软雅黑" panose="020B0503020204020204" pitchFamily="34" charset="-122"/>
                <a:ea typeface="微软雅黑" panose="020B0503020204020204" pitchFamily="34" charset="-122"/>
              </a:rPr>
              <a:t>的成本模型进行了概括和统一，这允许对多个参数以及多个成本指标建模</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86793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229175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MPQ</a:t>
            </a:r>
            <a:r>
              <a:rPr lang="zh-CN" altLang="en-US" dirty="0"/>
              <a:t>优化</a:t>
            </a:r>
            <a:r>
              <a:rPr lang="zh-CN" altLang="zh-CN" dirty="0"/>
              <a:t>目标是为参数空间中的所有点找到一组帕累托最优查询计划</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412402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本图</a:t>
            </a:r>
            <a:r>
              <a:rPr lang="zh-CN" altLang="zh-CN" dirty="0"/>
              <a:t>描述了</a:t>
            </a:r>
            <a:r>
              <a:rPr lang="en-US" altLang="zh-CN" dirty="0"/>
              <a:t>MPQ</a:t>
            </a:r>
            <a:r>
              <a:rPr lang="zh-CN" altLang="zh-CN" dirty="0"/>
              <a:t>的上下文</a:t>
            </a:r>
            <a:r>
              <a:rPr lang="en-US" altLang="zh-CN" dirty="0"/>
              <a:t>:MPQ</a:t>
            </a:r>
            <a:r>
              <a:rPr lang="zh-CN" altLang="zh-CN" dirty="0"/>
              <a:t>发生在运行时之前</a:t>
            </a:r>
            <a:r>
              <a:rPr lang="en-US" altLang="zh-CN" dirty="0"/>
              <a:t>;MPQ</a:t>
            </a:r>
            <a:r>
              <a:rPr lang="zh-CN" altLang="zh-CN" dirty="0"/>
              <a:t>的输入是一个与参数关联的查询。参数可以表示影响查询计划成本的任何</a:t>
            </a:r>
            <a:r>
              <a:rPr lang="zh-CN" altLang="en-US" dirty="0"/>
              <a:t>因子</a:t>
            </a:r>
            <a:r>
              <a:rPr lang="zh-CN" altLang="zh-CN" dirty="0"/>
              <a:t>，并且在优化时未知。</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125105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7" name="Group 6"/>
          <p:cNvGrpSpPr/>
          <p:nvPr/>
        </p:nvGrpSpPr>
        <p:grpSpPr>
          <a:xfrm>
            <a:off x="-6401" y="0"/>
            <a:ext cx="4623315" cy="3455088"/>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1017713" y="942929"/>
            <a:ext cx="2576288" cy="763731"/>
          </a:xfrm>
        </p:spPr>
        <p:txBody>
          <a:bodyPr anchor="b">
            <a:noAutofit/>
          </a:bodyPr>
          <a:lstStyle>
            <a:lvl1pPr algn="ctr">
              <a:defRPr sz="2041">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17713" y="1843192"/>
            <a:ext cx="2576288" cy="665599"/>
          </a:xfrm>
        </p:spPr>
        <p:txBody>
          <a:bodyPr anchor="t">
            <a:normAutofit/>
          </a:bodyPr>
          <a:lstStyle>
            <a:lvl1pPr marL="0" indent="0" algn="ctr">
              <a:buNone/>
              <a:defRPr sz="794">
                <a:solidFill>
                  <a:schemeClr val="tx1"/>
                </a:solidFill>
              </a:defRPr>
            </a:lvl1pPr>
            <a:lvl2pPr marL="172822" indent="0" algn="ctr">
              <a:buNone/>
              <a:defRPr>
                <a:solidFill>
                  <a:schemeClr val="tx1">
                    <a:tint val="75000"/>
                  </a:schemeClr>
                </a:solidFill>
              </a:defRPr>
            </a:lvl2pPr>
            <a:lvl3pPr marL="345643" indent="0" algn="ctr">
              <a:buNone/>
              <a:defRPr>
                <a:solidFill>
                  <a:schemeClr val="tx1">
                    <a:tint val="75000"/>
                  </a:schemeClr>
                </a:solidFill>
              </a:defRPr>
            </a:lvl3pPr>
            <a:lvl4pPr marL="518465" indent="0" algn="ctr">
              <a:buNone/>
              <a:defRPr>
                <a:solidFill>
                  <a:schemeClr val="tx1">
                    <a:tint val="75000"/>
                  </a:schemeClr>
                </a:solidFill>
              </a:defRPr>
            </a:lvl4pPr>
            <a:lvl5pPr marL="691286" indent="0" algn="ctr">
              <a:buNone/>
              <a:defRPr>
                <a:solidFill>
                  <a:schemeClr val="tx1">
                    <a:tint val="75000"/>
                  </a:schemeClr>
                </a:solidFill>
              </a:defRPr>
            </a:lvl5pPr>
            <a:lvl6pPr marL="864108" indent="0" algn="ctr">
              <a:buNone/>
              <a:defRPr>
                <a:solidFill>
                  <a:schemeClr val="tx1">
                    <a:tint val="75000"/>
                  </a:schemeClr>
                </a:solidFill>
              </a:defRPr>
            </a:lvl6pPr>
            <a:lvl7pPr marL="1036930" indent="0" algn="ctr">
              <a:buNone/>
              <a:defRPr>
                <a:solidFill>
                  <a:schemeClr val="tx1">
                    <a:tint val="75000"/>
                  </a:schemeClr>
                </a:solidFill>
              </a:defRPr>
            </a:lvl7pPr>
            <a:lvl8pPr marL="1209751" indent="0" algn="ctr">
              <a:buNone/>
              <a:defRPr>
                <a:solidFill>
                  <a:schemeClr val="tx1">
                    <a:tint val="75000"/>
                  </a:schemeClr>
                </a:solidFill>
              </a:defRPr>
            </a:lvl8pPr>
            <a:lvl9pPr marL="1382573"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3017621" y="2538656"/>
            <a:ext cx="339238" cy="830997"/>
          </a:xfrm>
        </p:spPr>
        <p:txBody>
          <a:bodyPr/>
          <a:lstStyle/>
          <a:p>
            <a:fld id="{760FBDFE-C587-4B4C-A407-44438C67B59E}" type="datetimeFigureOut">
              <a:rPr lang="zh-CN" altLang="en-US" smtClean="0"/>
              <a:t>2019/5/7</a:t>
            </a:fld>
            <a:endParaRPr lang="zh-CN" altLang="en-US"/>
          </a:p>
        </p:txBody>
      </p:sp>
      <p:sp>
        <p:nvSpPr>
          <p:cNvPr id="5" name="Footer Placeholder 4"/>
          <p:cNvSpPr>
            <a:spLocks noGrp="1"/>
          </p:cNvSpPr>
          <p:nvPr>
            <p:ph type="ftr" sz="quarter" idx="11"/>
          </p:nvPr>
        </p:nvSpPr>
        <p:spPr>
          <a:xfrm>
            <a:off x="1017712" y="2538656"/>
            <a:ext cx="1971105" cy="276999"/>
          </a:xfrm>
        </p:spPr>
        <p:txBody>
          <a:bodyPr/>
          <a:lstStyle/>
          <a:p>
            <a:endParaRPr lang="zh-CN" altLang="en-US" dirty="0"/>
          </a:p>
        </p:txBody>
      </p:sp>
      <p:sp>
        <p:nvSpPr>
          <p:cNvPr id="6" name="Slide Number Placeholder 5"/>
          <p:cNvSpPr>
            <a:spLocks noGrp="1"/>
          </p:cNvSpPr>
          <p:nvPr>
            <p:ph type="sldNum" sz="quarter" idx="12"/>
          </p:nvPr>
        </p:nvSpPr>
        <p:spPr>
          <a:xfrm>
            <a:off x="3385662" y="2538656"/>
            <a:ext cx="208338" cy="553998"/>
          </a:xfrm>
        </p:spPr>
        <p:txBody>
          <a:bodyPr/>
          <a:lstStyle/>
          <a:p>
            <a:fld id="{49AE70B2-8BF9-45C0-BB95-33D1B9D3A854}" type="slidenum">
              <a:rPr lang="zh-CN" altLang="en-US" smtClean="0"/>
              <a:t>‹#›</a:t>
            </a:fld>
            <a:endParaRPr lang="zh-CN" altLang="en-US" dirty="0"/>
          </a:p>
        </p:txBody>
      </p:sp>
      <p:cxnSp>
        <p:nvCxnSpPr>
          <p:cNvPr id="15" name="Straight Connector 14"/>
          <p:cNvCxnSpPr/>
          <p:nvPr/>
        </p:nvCxnSpPr>
        <p:spPr>
          <a:xfrm>
            <a:off x="1017713" y="1774926"/>
            <a:ext cx="257628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898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01175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cxnSp>
        <p:nvCxnSpPr>
          <p:cNvPr id="7" name="Straight Connector 6"/>
          <p:cNvCxnSpPr/>
          <p:nvPr/>
        </p:nvCxnSpPr>
        <p:spPr>
          <a:xfrm>
            <a:off x="527745" y="1220262"/>
            <a:ext cx="355591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77666" y="427735"/>
            <a:ext cx="6797992" cy="276999"/>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377666" y="2459482"/>
            <a:ext cx="6797992" cy="13849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4422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2019/5/7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6213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5/7/2019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4.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5.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6.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7.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8.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9.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0.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1.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2.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4.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5.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6.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7.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8.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9.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2.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2" r:id="rId1"/>
    <p:sldLayoutId id="2147483744" r:id="rId2"/>
    <p:sldLayoutId id="2147483745" r:id="rId3"/>
    <p:sldLayoutId id="2147483746" r:id="rId4"/>
    <p:sldLayoutId id="2147483747"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1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1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1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1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1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2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2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2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2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2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3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3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3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3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3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4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4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t>5/7/2019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30.xml"/><Relationship Id="rId4" Type="http://schemas.openxmlformats.org/officeDocument/2006/relationships/hyperlink" Target="www.itrummer.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dirty="0"/>
              <a:t>MPQ</a:t>
            </a:r>
          </a:p>
        </p:txBody>
      </p:sp>
      <p:sp>
        <p:nvSpPr>
          <p:cNvPr id="3" name="副标题 2"/>
          <p:cNvSpPr>
            <a:spLocks noGrp="1"/>
          </p:cNvSpPr>
          <p:nvPr>
            <p:ph type="subTitle" idx="1"/>
            <p:custDataLst>
              <p:tags r:id="rId3"/>
            </p:custDataLst>
          </p:nvPr>
        </p:nvSpPr>
        <p:spPr/>
        <p:txBody>
          <a:bodyPr/>
          <a:lstStyle/>
          <a:p>
            <a:r>
              <a:rPr lang="zh-CN" altLang="en-US" dirty="0"/>
              <a:t>石灵奇</a:t>
            </a:r>
            <a:r>
              <a:rPr lang="en-US" altLang="zh-CN" dirty="0"/>
              <a:t>(PART-ONE)</a:t>
            </a:r>
          </a:p>
          <a:p>
            <a:r>
              <a:rPr lang="zh-CN" altLang="en-US" dirty="0"/>
              <a:t>     赵东杰（</a:t>
            </a:r>
            <a:r>
              <a:rPr lang="en-US" altLang="zh-CN" dirty="0"/>
              <a:t>PART-TWO</a:t>
            </a:r>
            <a:r>
              <a:rPr lang="zh-CN" altLang="en-US" dirty="0"/>
              <a: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252878" y="640032"/>
            <a:ext cx="4102755" cy="244941"/>
          </a:xfrm>
          <a:prstGeom prst="rect">
            <a:avLst/>
          </a:prstGeom>
        </p:spPr>
        <p:txBody>
          <a:bodyPr vert="horz" lIns="38404" tIns="14402" rIns="28803" bIns="14402"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sz="1058" dirty="0">
                <a:latin typeface="微软雅黑" panose="020B0503020204020204" pitchFamily="34" charset="-122"/>
                <a:ea typeface="微软雅黑" panose="020B0503020204020204" pitchFamily="34" charset="-122"/>
              </a:rPr>
              <a:t>场景</a:t>
            </a:r>
            <a:r>
              <a:rPr lang="en-US" altLang="zh-CN" sz="1058" dirty="0">
                <a:latin typeface="微软雅黑" panose="020B0503020204020204" pitchFamily="34" charset="-122"/>
                <a:ea typeface="微软雅黑" panose="020B0503020204020204" pitchFamily="34" charset="-122"/>
              </a:rPr>
              <a:t>1</a:t>
            </a:r>
            <a:r>
              <a:rPr lang="zh-CN" altLang="en-US" sz="1058" dirty="0">
                <a:latin typeface="微软雅黑" panose="020B0503020204020204" pitchFamily="34" charset="-122"/>
                <a:ea typeface="微软雅黑" panose="020B0503020204020204" pitchFamily="34" charset="-122"/>
              </a:rPr>
              <a:t>：</a:t>
            </a:r>
            <a:endParaRPr lang="en-US" altLang="zh-CN" sz="1058"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38880" y="1296351"/>
            <a:ext cx="1626860" cy="894925"/>
          </a:xfrm>
          <a:prstGeom prst="rect">
            <a:avLst/>
          </a:prstGeom>
          <a:noFill/>
        </p:spPr>
        <p:txBody>
          <a:bodyPr wrap="square" rtlCol="0">
            <a:spAutoFit/>
          </a:bodyPr>
          <a:lstStyle/>
          <a:p>
            <a:r>
              <a:rPr lang="zh-CN" altLang="en-US" sz="907" dirty="0">
                <a:latin typeface="微软雅黑" panose="020B0503020204020204" pitchFamily="34" charset="-122"/>
                <a:ea typeface="微软雅黑" panose="020B0503020204020204" pitchFamily="34" charset="-122"/>
              </a:rPr>
              <a:t> 用户通过在Web界面中指定这些谓词来提交查询。当接受更高的货币费用时通常可以减少云中的查询处理时间。</a:t>
            </a:r>
            <a:endParaRPr lang="zh-CN" altLang="en-US" sz="680" dirty="0"/>
          </a:p>
          <a:p>
            <a:endParaRPr lang="zh-CN" altLang="en-US" sz="680" dirty="0"/>
          </a:p>
        </p:txBody>
      </p:sp>
      <p:pic>
        <p:nvPicPr>
          <p:cNvPr id="2" name="图片 1">
            <a:extLst>
              <a:ext uri="{FF2B5EF4-FFF2-40B4-BE49-F238E27FC236}">
                <a16:creationId xmlns:a16="http://schemas.microsoft.com/office/drawing/2014/main" id="{4200764D-8BFE-468E-8ECB-A1ED5DD0F11F}"/>
              </a:ext>
            </a:extLst>
          </p:cNvPr>
          <p:cNvPicPr>
            <a:picLocks noChangeAspect="1"/>
          </p:cNvPicPr>
          <p:nvPr/>
        </p:nvPicPr>
        <p:blipFill>
          <a:blip r:embed="rId5"/>
          <a:stretch>
            <a:fillRect/>
          </a:stretch>
        </p:blipFill>
        <p:spPr>
          <a:xfrm>
            <a:off x="1965741" y="968694"/>
            <a:ext cx="2389893" cy="1623697"/>
          </a:xfrm>
          <a:prstGeom prst="rect">
            <a:avLst/>
          </a:prstGeom>
        </p:spPr>
      </p:pic>
    </p:spTree>
    <p:custDataLst>
      <p:tags r:id="rId1"/>
    </p:custDataLst>
    <p:extLst>
      <p:ext uri="{BB962C8B-B14F-4D97-AF65-F5344CB8AC3E}">
        <p14:creationId xmlns:p14="http://schemas.microsoft.com/office/powerpoint/2010/main" val="234161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252879" y="616854"/>
            <a:ext cx="4102755" cy="244941"/>
          </a:xfrm>
          <a:prstGeom prst="rect">
            <a:avLst/>
          </a:prstGeom>
        </p:spPr>
        <p:txBody>
          <a:bodyPr vert="horz" lIns="38404" tIns="14402" rIns="28803" bIns="14402"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sz="1058" dirty="0"/>
              <a:t>场景2</a:t>
            </a:r>
            <a:r>
              <a:rPr lang="en-US" altLang="zh-CN" sz="1058" dirty="0"/>
              <a:t>-</a:t>
            </a:r>
            <a:r>
              <a:rPr lang="zh-CN" altLang="en-US" sz="1058" dirty="0">
                <a:latin typeface="微软雅黑" panose="020B0503020204020204" pitchFamily="34" charset="-122"/>
                <a:ea typeface="微软雅黑" panose="020B0503020204020204" pitchFamily="34" charset="-122"/>
              </a:rPr>
              <a:t>PQ的一个经典用例</a:t>
            </a:r>
            <a:r>
              <a:rPr lang="en-US" altLang="zh-CN" sz="1058" dirty="0">
                <a:latin typeface="微软雅黑" panose="020B0503020204020204" pitchFamily="34" charset="-122"/>
                <a:ea typeface="微软雅黑" panose="020B0503020204020204" pitchFamily="34" charset="-122"/>
              </a:rPr>
              <a:t>:</a:t>
            </a:r>
            <a:r>
              <a:rPr lang="zh-CN" altLang="en-US" sz="1058" dirty="0">
                <a:latin typeface="微软雅黑" panose="020B0503020204020204" pitchFamily="34" charset="-122"/>
                <a:ea typeface="微软雅黑" panose="020B0503020204020204" pitchFamily="34" charset="-122"/>
              </a:rPr>
              <a:t>嵌入式SQL查询</a:t>
            </a:r>
            <a:endParaRPr lang="en-US" altLang="zh-CN" sz="1058" dirty="0"/>
          </a:p>
        </p:txBody>
      </p:sp>
      <p:sp>
        <p:nvSpPr>
          <p:cNvPr id="6" name="文本框 5"/>
          <p:cNvSpPr txBox="1"/>
          <p:nvPr/>
        </p:nvSpPr>
        <p:spPr>
          <a:xfrm>
            <a:off x="359080" y="1019675"/>
            <a:ext cx="3754017" cy="1348446"/>
          </a:xfrm>
          <a:prstGeom prst="rect">
            <a:avLst/>
          </a:prstGeom>
          <a:noFill/>
        </p:spPr>
        <p:txBody>
          <a:bodyPr wrap="square" rtlCol="0">
            <a:spAutoFit/>
          </a:bodyPr>
          <a:lstStyle/>
          <a:p>
            <a:pPr marL="129616" indent="-129616">
              <a:buFont typeface="Wingdings" panose="05000000000000000000" pitchFamily="2" charset="2"/>
              <a:buChar char="Ø"/>
            </a:pPr>
            <a:r>
              <a:rPr lang="zh-CN" altLang="en-US" sz="907" dirty="0">
                <a:latin typeface="微软雅黑" panose="020B0503020204020204" pitchFamily="34" charset="-122"/>
                <a:ea typeface="微软雅黑" panose="020B0503020204020204" pitchFamily="34" charset="-122"/>
              </a:rPr>
              <a:t>在近似查询处理的上下文中，执行时间可以与结果精度进行交换。优化过程中必须同时考虑两个指标即执行时间和结果精度。</a:t>
            </a:r>
            <a:endParaRPr lang="en-US" altLang="zh-CN" sz="907" dirty="0">
              <a:latin typeface="微软雅黑" panose="020B0503020204020204" pitchFamily="34" charset="-122"/>
              <a:ea typeface="微软雅黑" panose="020B0503020204020204" pitchFamily="34" charset="-122"/>
            </a:endParaRPr>
          </a:p>
          <a:p>
            <a:pPr marL="129616" indent="-129616">
              <a:buFont typeface="Wingdings" panose="05000000000000000000" pitchFamily="2" charset="2"/>
              <a:buChar char="Ø"/>
            </a:pPr>
            <a:endParaRPr lang="en-US" altLang="zh-CN" sz="907" dirty="0">
              <a:latin typeface="微软雅黑" panose="020B0503020204020204" pitchFamily="34" charset="-122"/>
              <a:ea typeface="微软雅黑" panose="020B0503020204020204" pitchFamily="34" charset="-122"/>
            </a:endParaRPr>
          </a:p>
          <a:p>
            <a:pPr marL="129616" indent="-129616">
              <a:buFont typeface="Wingdings" panose="05000000000000000000" pitchFamily="2" charset="2"/>
              <a:buChar char="Ø"/>
            </a:pPr>
            <a:r>
              <a:rPr lang="zh-CN" altLang="en-US" sz="907" dirty="0">
                <a:latin typeface="微软雅黑" panose="020B0503020204020204" pitchFamily="34" charset="-122"/>
                <a:ea typeface="微软雅黑" panose="020B0503020204020204" pitchFamily="34" charset="-122"/>
              </a:rPr>
              <a:t>最佳查询计划在运行时选择，不仅基于具体的参数值，还基于确定结果精度和执行时间之间的最佳权衡的策略，例如基于当前系统负载或特定调用的最低精度要求</a:t>
            </a:r>
          </a:p>
          <a:p>
            <a:endParaRPr lang="zh-CN" altLang="en-US" sz="680" dirty="0"/>
          </a:p>
          <a:p>
            <a:endParaRPr lang="zh-CN" altLang="en-US" sz="680" dirty="0"/>
          </a:p>
          <a:p>
            <a:endParaRPr lang="zh-CN" altLang="en-US" sz="680" dirty="0"/>
          </a:p>
          <a:p>
            <a:endParaRPr lang="zh-CN" altLang="en-US" sz="680" dirty="0"/>
          </a:p>
        </p:txBody>
      </p:sp>
    </p:spTree>
    <p:custDataLst>
      <p:tags r:id="rId1"/>
    </p:custDataLst>
    <p:extLst>
      <p:ext uri="{BB962C8B-B14F-4D97-AF65-F5344CB8AC3E}">
        <p14:creationId xmlns:p14="http://schemas.microsoft.com/office/powerpoint/2010/main" val="2402844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2E6027-AA6E-43E1-B419-5AA31CDE0DBB}"/>
              </a:ext>
            </a:extLst>
          </p:cNvPr>
          <p:cNvSpPr/>
          <p:nvPr/>
        </p:nvSpPr>
        <p:spPr>
          <a:xfrm>
            <a:off x="322655" y="798416"/>
            <a:ext cx="1911033" cy="255134"/>
          </a:xfrm>
          <a:prstGeom prst="rect">
            <a:avLst/>
          </a:prstGeom>
        </p:spPr>
        <p:txBody>
          <a:bodyPr wrap="square">
            <a:spAutoFit/>
          </a:bodyPr>
          <a:lstStyle/>
          <a:p>
            <a:r>
              <a:rPr lang="en-US" altLang="zh-CN" sz="1058" b="1" dirty="0"/>
              <a:t>Paper Contribution Overview</a:t>
            </a:r>
            <a:endParaRPr lang="zh-CN" altLang="en-US" sz="1058" b="1" dirty="0"/>
          </a:p>
        </p:txBody>
      </p:sp>
      <p:pic>
        <p:nvPicPr>
          <p:cNvPr id="3" name="图片 2">
            <a:extLst>
              <a:ext uri="{FF2B5EF4-FFF2-40B4-BE49-F238E27FC236}">
                <a16:creationId xmlns:a16="http://schemas.microsoft.com/office/drawing/2014/main" id="{AE53EE51-9814-44EE-AC45-686B57DE2352}"/>
              </a:ext>
            </a:extLst>
          </p:cNvPr>
          <p:cNvPicPr>
            <a:picLocks noChangeAspect="1"/>
          </p:cNvPicPr>
          <p:nvPr/>
        </p:nvPicPr>
        <p:blipFill>
          <a:blip r:embed="rId3"/>
          <a:stretch>
            <a:fillRect/>
          </a:stretch>
        </p:blipFill>
        <p:spPr>
          <a:xfrm>
            <a:off x="981929" y="1072806"/>
            <a:ext cx="2226924" cy="1678911"/>
          </a:xfrm>
          <a:prstGeom prst="rect">
            <a:avLst/>
          </a:prstGeom>
        </p:spPr>
      </p:pic>
    </p:spTree>
    <p:extLst>
      <p:ext uri="{BB962C8B-B14F-4D97-AF65-F5344CB8AC3E}">
        <p14:creationId xmlns:p14="http://schemas.microsoft.com/office/powerpoint/2010/main" val="243590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2"/>
            </p:custDataLst>
          </p:nvPr>
        </p:nvSpPr>
        <p:spPr>
          <a:xfrm>
            <a:off x="206503" y="622328"/>
            <a:ext cx="4102755" cy="244941"/>
          </a:xfrm>
          <a:prstGeom prst="rect">
            <a:avLst/>
          </a:prstGeom>
        </p:spPr>
        <p:txBody>
          <a:bodyPr vert="horz" lIns="38404" tIns="14402" rIns="28803" bIns="14402"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sz="1058" dirty="0"/>
              <a:t>MPQ</a:t>
            </a:r>
            <a:r>
              <a:rPr lang="zh-CN" altLang="en-US" sz="1058" dirty="0"/>
              <a:t>算法</a:t>
            </a:r>
            <a:endParaRPr lang="en-US" altLang="zh-CN" sz="1058" dirty="0"/>
          </a:p>
        </p:txBody>
      </p:sp>
      <p:sp>
        <p:nvSpPr>
          <p:cNvPr id="4" name="文本框 3">
            <a:extLst>
              <a:ext uri="{FF2B5EF4-FFF2-40B4-BE49-F238E27FC236}">
                <a16:creationId xmlns:a16="http://schemas.microsoft.com/office/drawing/2014/main" id="{BB45E889-4014-48E4-A4C6-F29A817DA36E}"/>
              </a:ext>
            </a:extLst>
          </p:cNvPr>
          <p:cNvSpPr txBox="1"/>
          <p:nvPr/>
        </p:nvSpPr>
        <p:spPr>
          <a:xfrm>
            <a:off x="386974" y="966270"/>
            <a:ext cx="3370726" cy="1348061"/>
          </a:xfrm>
          <a:prstGeom prst="rect">
            <a:avLst/>
          </a:prstGeom>
          <a:noFill/>
        </p:spPr>
        <p:txBody>
          <a:bodyPr wrap="square" rtlCol="0">
            <a:spAutoFit/>
          </a:bodyPr>
          <a:lstStyle/>
          <a:p>
            <a:r>
              <a:rPr lang="zh-CN" altLang="zh-CN" sz="680" dirty="0"/>
              <a:t>在场景</a:t>
            </a:r>
            <a:r>
              <a:rPr lang="en-US" altLang="zh-CN" sz="680" dirty="0"/>
              <a:t>1</a:t>
            </a:r>
            <a:r>
              <a:rPr lang="zh-CN" altLang="zh-CN" sz="680" dirty="0"/>
              <a:t>中尝试将货币费用作为参数进行建模</a:t>
            </a:r>
            <a:r>
              <a:rPr lang="en-US" altLang="zh-CN" sz="680" dirty="0"/>
              <a:t>(</a:t>
            </a:r>
            <a:r>
              <a:rPr lang="zh-CN" altLang="zh-CN" sz="680" dirty="0"/>
              <a:t>使得执行时间成为谓词选择度和货币预算的函数</a:t>
            </a:r>
            <a:r>
              <a:rPr lang="en-US" altLang="zh-CN" sz="680" dirty="0"/>
              <a:t>)</a:t>
            </a:r>
            <a:r>
              <a:rPr lang="zh-CN" altLang="zh-CN" sz="680" dirty="0"/>
              <a:t>，导致了以下问题</a:t>
            </a:r>
            <a:r>
              <a:rPr lang="en-US" altLang="zh-CN" sz="680" dirty="0"/>
              <a:t>:</a:t>
            </a:r>
          </a:p>
          <a:p>
            <a:endParaRPr lang="en-US" altLang="zh-CN" sz="680" dirty="0"/>
          </a:p>
          <a:p>
            <a:r>
              <a:rPr lang="zh-CN" altLang="zh-CN" sz="680" b="1" dirty="0"/>
              <a:t>首先</a:t>
            </a:r>
            <a:r>
              <a:rPr lang="zh-CN" altLang="zh-CN" sz="680" dirty="0"/>
              <a:t>，现有的</a:t>
            </a:r>
            <a:r>
              <a:rPr lang="en-US" altLang="zh-CN" sz="680" dirty="0"/>
              <a:t>PQ</a:t>
            </a:r>
            <a:r>
              <a:rPr lang="zh-CN" altLang="zh-CN" sz="680" dirty="0"/>
              <a:t>算法通常假设每个参数的值域是预先知道的。对于谓词选择性或可用的缓冲区空间数量是可行的，但对于费用则不可行，因为为给定查询查找最小的执行费用本身就是一个困难的优化问题。</a:t>
            </a:r>
            <a:endParaRPr lang="en-US" altLang="zh-CN" sz="680" dirty="0"/>
          </a:p>
          <a:p>
            <a:endParaRPr lang="en-US" altLang="zh-CN" sz="680" dirty="0"/>
          </a:p>
          <a:p>
            <a:r>
              <a:rPr lang="zh-CN" altLang="zh-CN" sz="680" b="1" dirty="0"/>
              <a:t>第二</a:t>
            </a:r>
            <a:r>
              <a:rPr lang="en-US" altLang="zh-CN" sz="680" dirty="0"/>
              <a:t>, </a:t>
            </a:r>
            <a:r>
              <a:rPr lang="zh-CN" altLang="zh-CN" sz="680" dirty="0"/>
              <a:t>成本指标和参数有不同的语义</a:t>
            </a:r>
            <a:r>
              <a:rPr lang="en-US" altLang="zh-CN" sz="680" dirty="0"/>
              <a:t>: </a:t>
            </a:r>
            <a:r>
              <a:rPr lang="zh-CN" altLang="zh-CN" sz="680" dirty="0"/>
              <a:t>例如，假设给定查询的备选查询计划的执行费用在</a:t>
            </a:r>
            <a:r>
              <a:rPr lang="en-US" altLang="zh-CN" sz="680" dirty="0"/>
              <a:t>1</a:t>
            </a:r>
            <a:r>
              <a:rPr lang="zh-CN" altLang="zh-CN" sz="680" dirty="0"/>
              <a:t>到</a:t>
            </a:r>
            <a:r>
              <a:rPr lang="en-US" altLang="zh-CN" sz="680" dirty="0"/>
              <a:t>10</a:t>
            </a:r>
            <a:r>
              <a:rPr lang="zh-CN" altLang="zh-CN" sz="680" dirty="0"/>
              <a:t>美元之间，并且定价为</a:t>
            </a:r>
            <a:r>
              <a:rPr lang="en-US" altLang="zh-CN" sz="680" dirty="0"/>
              <a:t>5</a:t>
            </a:r>
            <a:r>
              <a:rPr lang="zh-CN" altLang="zh-CN" sz="680" dirty="0"/>
              <a:t>美元的计划</a:t>
            </a:r>
            <a:r>
              <a:rPr lang="en-US" altLang="zh-CN" sz="680" dirty="0"/>
              <a:t>p</a:t>
            </a:r>
            <a:r>
              <a:rPr lang="zh-CN" altLang="zh-CN" sz="680" dirty="0"/>
              <a:t>的执行时间低于所有收费较高的计划。</a:t>
            </a:r>
            <a:r>
              <a:rPr lang="en-US" altLang="zh-CN" sz="680" dirty="0"/>
              <a:t>MPQ</a:t>
            </a:r>
            <a:r>
              <a:rPr lang="zh-CN" altLang="zh-CN" sz="680" dirty="0"/>
              <a:t>的结果集应该只包含</a:t>
            </a:r>
            <a:r>
              <a:rPr lang="en-US" altLang="zh-CN" sz="680" dirty="0"/>
              <a:t>p</a:t>
            </a:r>
            <a:r>
              <a:rPr lang="zh-CN" altLang="zh-CN" sz="680" dirty="0"/>
              <a:t>，但是没有更昂贵的计划，因为</a:t>
            </a:r>
            <a:r>
              <a:rPr lang="en-US" altLang="zh-CN" sz="680" dirty="0"/>
              <a:t>p</a:t>
            </a:r>
            <a:r>
              <a:rPr lang="zh-CN" altLang="zh-CN" sz="680" dirty="0"/>
              <a:t>总是比它们更好。</a:t>
            </a:r>
            <a:endParaRPr lang="en-US" altLang="zh-CN" sz="680" dirty="0"/>
          </a:p>
          <a:p>
            <a:r>
              <a:rPr lang="zh-CN" altLang="zh-CN" sz="680" dirty="0"/>
              <a:t>然而</a:t>
            </a:r>
            <a:r>
              <a:rPr lang="en-US" altLang="zh-CN" sz="680" dirty="0"/>
              <a:t>PQ</a:t>
            </a:r>
            <a:r>
              <a:rPr lang="zh-CN" altLang="zh-CN" sz="680" dirty="0"/>
              <a:t>算法会为在</a:t>
            </a:r>
            <a:r>
              <a:rPr lang="en-US" altLang="zh-CN" sz="680" dirty="0"/>
              <a:t>6-10</a:t>
            </a:r>
            <a:r>
              <a:rPr lang="zh-CN" altLang="zh-CN" sz="680" dirty="0"/>
              <a:t>美元间的每个可能的成本值生成最小执行时间的计划。在经典</a:t>
            </a:r>
            <a:r>
              <a:rPr lang="en-US" altLang="zh-CN" sz="680" dirty="0"/>
              <a:t>PQ</a:t>
            </a:r>
            <a:r>
              <a:rPr lang="zh-CN" altLang="zh-CN" sz="680" dirty="0"/>
              <a:t>的目标是通过优化计划覆盖整个参数空间 。</a:t>
            </a:r>
          </a:p>
        </p:txBody>
      </p:sp>
    </p:spTree>
    <p:custDataLst>
      <p:tags r:id="rId1"/>
    </p:custDataLst>
    <p:extLst>
      <p:ext uri="{BB962C8B-B14F-4D97-AF65-F5344CB8AC3E}">
        <p14:creationId xmlns:p14="http://schemas.microsoft.com/office/powerpoint/2010/main" val="3154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2F0CD8-A31C-4D35-803B-ACA9617E49D6}"/>
              </a:ext>
            </a:extLst>
          </p:cNvPr>
          <p:cNvSpPr txBox="1"/>
          <p:nvPr/>
        </p:nvSpPr>
        <p:spPr>
          <a:xfrm>
            <a:off x="316635" y="853181"/>
            <a:ext cx="4073997" cy="965264"/>
          </a:xfrm>
          <a:prstGeom prst="rect">
            <a:avLst/>
          </a:prstGeom>
          <a:noFill/>
        </p:spPr>
        <p:txBody>
          <a:bodyPr wrap="square" rtlCol="0">
            <a:spAutoFit/>
          </a:bodyPr>
          <a:lstStyle/>
          <a:p>
            <a:pPr marL="129616" indent="-129616">
              <a:buFont typeface="Wingdings" panose="05000000000000000000" pitchFamily="2" charset="2"/>
              <a:buChar char="l"/>
            </a:pPr>
            <a:r>
              <a:rPr lang="zh-CN" altLang="zh-CN" sz="832" dirty="0">
                <a:latin typeface="微软雅黑" panose="020B0503020204020204" pitchFamily="34" charset="-122"/>
                <a:ea typeface="微软雅黑" panose="020B0503020204020204" pitchFamily="34" charset="-122"/>
              </a:rPr>
              <a:t>基于场景</a:t>
            </a:r>
            <a:r>
              <a:rPr lang="en-US" altLang="zh-CN" sz="832" dirty="0">
                <a:latin typeface="微软雅黑" panose="020B0503020204020204" pitchFamily="34" charset="-122"/>
                <a:ea typeface="微软雅黑" panose="020B0503020204020204" pitchFamily="34" charset="-122"/>
              </a:rPr>
              <a:t>1</a:t>
            </a:r>
            <a:r>
              <a:rPr lang="zh-CN" altLang="en-US" sz="832" dirty="0">
                <a:latin typeface="微软雅黑" panose="020B0503020204020204" pitchFamily="34" charset="-122"/>
                <a:ea typeface="微软雅黑" panose="020B0503020204020204" pitchFamily="34" charset="-122"/>
              </a:rPr>
              <a:t>，</a:t>
            </a:r>
            <a:r>
              <a:rPr lang="zh-CN" altLang="zh-CN" sz="832" dirty="0">
                <a:latin typeface="微软雅黑" panose="020B0503020204020204" pitchFamily="34" charset="-122"/>
                <a:ea typeface="微软雅黑" panose="020B0503020204020204" pitchFamily="34" charset="-122"/>
              </a:rPr>
              <a:t>考虑一个查询模板其中包含在运行时指定的三个谓词。这三个谓词的选择性为三个参数，那么这三个谓词的选择性可以用一个三维向量来描述。包含所有可能的参数向量的参数空间是三维空间</a:t>
            </a:r>
            <a:r>
              <a:rPr lang="zh-CN" altLang="en-US" sz="832" dirty="0">
                <a:latin typeface="微软雅黑" panose="020B0503020204020204" pitchFamily="34" charset="-122"/>
                <a:ea typeface="微软雅黑" panose="020B0503020204020204" pitchFamily="34" charset="-122"/>
              </a:rPr>
              <a:t>。</a:t>
            </a:r>
            <a:endParaRPr lang="en-US" altLang="zh-CN" sz="832" dirty="0">
              <a:latin typeface="微软雅黑" panose="020B0503020204020204" pitchFamily="34" charset="-122"/>
              <a:ea typeface="微软雅黑" panose="020B0503020204020204" pitchFamily="34" charset="-122"/>
            </a:endParaRPr>
          </a:p>
          <a:p>
            <a:pPr marL="129616" indent="-129616">
              <a:buFont typeface="Wingdings" panose="05000000000000000000" pitchFamily="2" charset="2"/>
              <a:buChar char="l"/>
            </a:pPr>
            <a:endParaRPr lang="en-US" altLang="zh-CN" sz="832" dirty="0">
              <a:latin typeface="微软雅黑" panose="020B0503020204020204" pitchFamily="34" charset="-122"/>
              <a:ea typeface="微软雅黑" panose="020B0503020204020204" pitchFamily="34" charset="-122"/>
            </a:endParaRPr>
          </a:p>
          <a:p>
            <a:pPr marL="129616" indent="-129616">
              <a:buFont typeface="Wingdings" panose="05000000000000000000" pitchFamily="2" charset="2"/>
              <a:buChar char="l"/>
            </a:pPr>
            <a:r>
              <a:rPr lang="zh-CN" altLang="zh-CN" sz="832" dirty="0">
                <a:latin typeface="微软雅黑" panose="020B0503020204020204" pitchFamily="34" charset="-122"/>
                <a:ea typeface="微软雅黑" panose="020B0503020204020204" pitchFamily="34" charset="-122"/>
              </a:rPr>
              <a:t>值越大越好的的计划质量指标</a:t>
            </a:r>
            <a:r>
              <a:rPr lang="en-US" altLang="zh-CN" sz="832" dirty="0">
                <a:latin typeface="微软雅黑" panose="020B0503020204020204" pitchFamily="34" charset="-122"/>
                <a:ea typeface="微软雅黑" panose="020B0503020204020204" pitchFamily="34" charset="-122"/>
              </a:rPr>
              <a:t>(</a:t>
            </a:r>
            <a:r>
              <a:rPr lang="zh-CN" altLang="zh-CN" sz="832" dirty="0">
                <a:latin typeface="微软雅黑" panose="020B0503020204020204" pitchFamily="34" charset="-122"/>
                <a:ea typeface="微软雅黑" panose="020B0503020204020204" pitchFamily="34" charset="-122"/>
              </a:rPr>
              <a:t>结果精度</a:t>
            </a:r>
            <a:r>
              <a:rPr lang="en-US" altLang="zh-CN" sz="832" dirty="0">
                <a:latin typeface="微软雅黑" panose="020B0503020204020204" pitchFamily="34" charset="-122"/>
                <a:ea typeface="微软雅黑" panose="020B0503020204020204" pitchFamily="34" charset="-122"/>
              </a:rPr>
              <a:t>)</a:t>
            </a:r>
            <a:r>
              <a:rPr lang="zh-CN" altLang="zh-CN" sz="832" dirty="0">
                <a:latin typeface="微软雅黑" panose="020B0503020204020204" pitchFamily="34" charset="-122"/>
                <a:ea typeface="微软雅黑" panose="020B0503020204020204" pitchFamily="34" charset="-122"/>
              </a:rPr>
              <a:t>总是可以转化成值越小越好的成本指标 。</a:t>
            </a:r>
            <a:endParaRPr lang="en-US" altLang="zh-CN" sz="832" dirty="0">
              <a:latin typeface="微软雅黑" panose="020B0503020204020204" pitchFamily="34" charset="-122"/>
              <a:ea typeface="微软雅黑" panose="020B0503020204020204" pitchFamily="34" charset="-122"/>
            </a:endParaRPr>
          </a:p>
          <a:p>
            <a:pPr marL="129616" indent="-129616">
              <a:buFont typeface="Wingdings" panose="05000000000000000000" pitchFamily="2" charset="2"/>
              <a:buChar char="l"/>
            </a:pPr>
            <a:endParaRPr lang="en-US" altLang="zh-CN" sz="832" dirty="0">
              <a:latin typeface="微软雅黑" panose="020B0503020204020204" pitchFamily="34" charset="-122"/>
              <a:ea typeface="微软雅黑" panose="020B0503020204020204" pitchFamily="34" charset="-122"/>
            </a:endParaRPr>
          </a:p>
          <a:p>
            <a:endParaRPr lang="zh-CN" altLang="en-US" sz="680" dirty="0"/>
          </a:p>
        </p:txBody>
      </p:sp>
    </p:spTree>
    <p:extLst>
      <p:ext uri="{BB962C8B-B14F-4D97-AF65-F5344CB8AC3E}">
        <p14:creationId xmlns:p14="http://schemas.microsoft.com/office/powerpoint/2010/main" val="292637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564A5E-A9FE-4AC8-8FF0-EB9DAA4BD668}"/>
              </a:ext>
            </a:extLst>
          </p:cNvPr>
          <p:cNvSpPr/>
          <p:nvPr/>
        </p:nvSpPr>
        <p:spPr>
          <a:xfrm>
            <a:off x="396125" y="715854"/>
            <a:ext cx="3693283" cy="1825371"/>
          </a:xfrm>
          <a:prstGeom prst="rect">
            <a:avLst/>
          </a:prstGeom>
        </p:spPr>
        <p:txBody>
          <a:bodyPr wrap="square">
            <a:spAutoFit/>
          </a:bodyPr>
          <a:lstStyle/>
          <a:p>
            <a:pPr indent="100813"/>
            <a:r>
              <a:rPr lang="en-US" altLang="zh-CN" sz="1058" b="1" kern="0" dirty="0">
                <a:solidFill>
                  <a:srgbClr val="333333"/>
                </a:solidFill>
                <a:latin typeface="+mn-ea"/>
                <a:cs typeface="Times New Roman" panose="02020603050405020304" pitchFamily="18" charset="0"/>
              </a:rPr>
              <a:t>RELATED WORK</a:t>
            </a:r>
            <a:endParaRPr lang="zh-CN" altLang="zh-CN" sz="1058" kern="100" dirty="0">
              <a:latin typeface="+mn-ea"/>
              <a:cs typeface="Times New Roman" panose="02020603050405020304" pitchFamily="18" charset="0"/>
            </a:endParaRPr>
          </a:p>
          <a:p>
            <a:pPr indent="100813"/>
            <a:endParaRPr lang="zh-CN" altLang="zh-CN" sz="680" kern="100" dirty="0">
              <a:latin typeface="+mn-ea"/>
              <a:cs typeface="Times New Roman" panose="02020603050405020304" pitchFamily="18" charset="0"/>
            </a:endParaRPr>
          </a:p>
          <a:p>
            <a:pPr marL="129616" indent="-129616">
              <a:buFont typeface="Wingdings" panose="05000000000000000000" pitchFamily="2" charset="2"/>
              <a:buChar char="Ø"/>
            </a:pPr>
            <a:r>
              <a:rPr lang="en-US" altLang="zh-CN" sz="907" kern="100" dirty="0">
                <a:latin typeface="微软雅黑" panose="020B0503020204020204" pitchFamily="34" charset="-122"/>
                <a:ea typeface="微软雅黑" panose="020B0503020204020204" pitchFamily="34" charset="-122"/>
                <a:cs typeface="Times New Roman" panose="02020603050405020304" pitchFamily="18" charset="0"/>
              </a:rPr>
              <a:t>PQ</a:t>
            </a:r>
            <a:r>
              <a:rPr lang="zh-CN" altLang="zh-CN" sz="907" kern="100" dirty="0">
                <a:latin typeface="微软雅黑" panose="020B0503020204020204" pitchFamily="34" charset="-122"/>
                <a:ea typeface="微软雅黑" panose="020B0503020204020204" pitchFamily="34" charset="-122"/>
                <a:cs typeface="Times New Roman" panose="02020603050405020304" pitchFamily="18" charset="0"/>
              </a:rPr>
              <a:t>算法将查询计划与成本函数相关联。成本函数取决于表示例如谓词选择性的参数。</a:t>
            </a:r>
            <a:r>
              <a:rPr lang="zh-CN" altLang="en-US" sz="907"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zh-CN" altLang="zh-CN" sz="907" kern="100" dirty="0">
                <a:latin typeface="微软雅黑" panose="020B0503020204020204" pitchFamily="34" charset="-122"/>
                <a:ea typeface="微软雅黑" panose="020B0503020204020204" pitchFamily="34" charset="-122"/>
                <a:cs typeface="Times New Roman" panose="02020603050405020304" pitchFamily="18" charset="0"/>
              </a:rPr>
              <a:t>许多方法都基于参数空间分解。</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他们反复调用标准优化器来为固定参数值生成最优计划</a:t>
            </a:r>
            <a:r>
              <a:rPr lang="en-US" altLang="zh-CN" sz="907"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如果参数值是固定的</a:t>
            </a:r>
            <a:r>
              <a:rPr lang="en-US" altLang="zh-CN" sz="907"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那么查询计划的成本可以建模为一个恒定值</a:t>
            </a:r>
            <a:r>
              <a:rPr lang="en-US" altLang="zh-CN" sz="907"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marL="129616" indent="-129616">
              <a:buFont typeface="Wingdings" panose="05000000000000000000" pitchFamily="2" charset="2"/>
              <a:buChar char="Ø"/>
            </a:pPr>
            <a:endParaRPr lang="en-US"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marL="129616" indent="-129616">
              <a:buFont typeface="Wingdings" panose="05000000000000000000" pitchFamily="2" charset="2"/>
              <a:buChar char="Ø"/>
            </a:pPr>
            <a:r>
              <a:rPr lang="en-US" altLang="zh-CN" sz="907"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PQ</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算法的另一个分支是基于动态规划的，类似于</a:t>
            </a:r>
            <a:r>
              <a:rPr lang="en-US" altLang="zh-CN" sz="907"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Selinger</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sz="907" kern="1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CQ</a:t>
            </a:r>
            <a:r>
              <a:rPr lang="zh-CN" altLang="zh-CN" sz="907" kern="1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算法。</a:t>
            </a:r>
            <a:r>
              <a:rPr lang="zh-CN" altLang="zh-CN" sz="907" kern="100" dirty="0">
                <a:latin typeface="微软雅黑" panose="020B0503020204020204" pitchFamily="34" charset="-122"/>
                <a:ea typeface="微软雅黑" panose="020B0503020204020204" pitchFamily="34" charset="-122"/>
                <a:cs typeface="Times New Roman" panose="02020603050405020304" pitchFamily="18" charset="0"/>
              </a:rPr>
              <a:t>它们特定于</a:t>
            </a:r>
            <a:r>
              <a:rPr lang="en-US" altLang="zh-CN" sz="907" kern="100" dirty="0">
                <a:latin typeface="微软雅黑" panose="020B0503020204020204" pitchFamily="34" charset="-122"/>
                <a:ea typeface="微软雅黑" panose="020B0503020204020204" pitchFamily="34" charset="-122"/>
                <a:cs typeface="Times New Roman" panose="02020603050405020304" pitchFamily="18" charset="0"/>
              </a:rPr>
              <a:t>PQ</a:t>
            </a:r>
            <a:r>
              <a:rPr lang="zh-CN" altLang="zh-CN" sz="907" kern="100" dirty="0">
                <a:latin typeface="微软雅黑" panose="020B0503020204020204" pitchFamily="34" charset="-122"/>
                <a:ea typeface="微软雅黑" panose="020B0503020204020204" pitchFamily="34" charset="-122"/>
                <a:cs typeface="Times New Roman" panose="02020603050405020304" pitchFamily="18" charset="0"/>
              </a:rPr>
              <a:t>，因为它们在修剪期间仅考虑一个成本度量并使用本质上特定于</a:t>
            </a:r>
            <a:r>
              <a:rPr lang="en-US" altLang="zh-CN" sz="907" kern="100" dirty="0">
                <a:latin typeface="微软雅黑" panose="020B0503020204020204" pitchFamily="34" charset="-122"/>
                <a:ea typeface="微软雅黑" panose="020B0503020204020204" pitchFamily="34" charset="-122"/>
                <a:cs typeface="Times New Roman" panose="02020603050405020304" pitchFamily="18" charset="0"/>
              </a:rPr>
              <a:t>PQ</a:t>
            </a:r>
            <a:r>
              <a:rPr lang="zh-CN" altLang="zh-CN" sz="907" kern="100" dirty="0">
                <a:latin typeface="微软雅黑" panose="020B0503020204020204" pitchFamily="34" charset="-122"/>
                <a:ea typeface="微软雅黑" panose="020B0503020204020204" pitchFamily="34" charset="-122"/>
                <a:cs typeface="Times New Roman" panose="02020603050405020304" pitchFamily="18" charset="0"/>
              </a:rPr>
              <a:t>中但不存在于</a:t>
            </a:r>
            <a:r>
              <a:rPr lang="en-US" altLang="zh-CN" sz="907" kern="100" dirty="0">
                <a:latin typeface="微软雅黑" panose="020B0503020204020204" pitchFamily="34" charset="-122"/>
                <a:ea typeface="微软雅黑" panose="020B0503020204020204" pitchFamily="34" charset="-122"/>
                <a:cs typeface="Times New Roman" panose="02020603050405020304" pitchFamily="18" charset="0"/>
              </a:rPr>
              <a:t>MPQ</a:t>
            </a:r>
            <a:r>
              <a:rPr lang="zh-CN" altLang="zh-CN" sz="907" kern="100" dirty="0">
                <a:latin typeface="微软雅黑" panose="020B0503020204020204" pitchFamily="34" charset="-122"/>
                <a:ea typeface="微软雅黑" panose="020B0503020204020204" pitchFamily="34" charset="-122"/>
                <a:cs typeface="Times New Roman" panose="02020603050405020304" pitchFamily="18" charset="0"/>
              </a:rPr>
              <a:t>中的假设的数据结构和相应的操作函数</a:t>
            </a:r>
            <a:endParaRPr lang="en-US" altLang="zh-CN" sz="907"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00813"/>
            <a:br>
              <a:rPr lang="en-US" altLang="zh-CN" sz="680" kern="100" dirty="0">
                <a:latin typeface="+mn-ea"/>
                <a:cs typeface="Times New Roman" panose="02020603050405020304" pitchFamily="18" charset="0"/>
              </a:rPr>
            </a:br>
            <a:endParaRPr lang="zh-CN" altLang="zh-CN" sz="680" kern="100" dirty="0">
              <a:latin typeface="+mn-ea"/>
              <a:cs typeface="Times New Roman" panose="02020603050405020304" pitchFamily="18" charset="0"/>
            </a:endParaRPr>
          </a:p>
        </p:txBody>
      </p:sp>
    </p:spTree>
    <p:extLst>
      <p:ext uri="{BB962C8B-B14F-4D97-AF65-F5344CB8AC3E}">
        <p14:creationId xmlns:p14="http://schemas.microsoft.com/office/powerpoint/2010/main" val="82354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735EA1-F1E4-456C-A115-315EF777CF14}"/>
              </a:ext>
            </a:extLst>
          </p:cNvPr>
          <p:cNvSpPr/>
          <p:nvPr/>
        </p:nvSpPr>
        <p:spPr>
          <a:xfrm>
            <a:off x="485447" y="934957"/>
            <a:ext cx="3697166" cy="1248996"/>
          </a:xfrm>
          <a:prstGeom prst="rect">
            <a:avLst/>
          </a:prstGeom>
        </p:spPr>
        <p:txBody>
          <a:bodyPr wrap="square">
            <a:spAutoFit/>
          </a:bodyPr>
          <a:lstStyle/>
          <a:p>
            <a:pPr marL="129616" indent="-129616" algn="just">
              <a:buFont typeface="Wingdings" panose="05000000000000000000" pitchFamily="2" charset="2"/>
              <a:buChar char="Ø"/>
            </a:pP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MQ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算法根据几个成本指标比较查询计划。目标是找到一个计划，该计划表示根据用户首选项进行的冲突度量之间的最佳折衷。</a:t>
            </a:r>
            <a:r>
              <a:rPr lang="en-US"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MQ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可以处理广泛的成本指标，但不支持参数。</a:t>
            </a:r>
            <a:endPar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endParaRPr>
          </a:p>
          <a:p>
            <a:pPr marL="129616" indent="-129616" algn="just">
              <a:lnSpc>
                <a:spcPts val="737"/>
              </a:lnSpc>
              <a:buFont typeface="Wingdings" panose="05000000000000000000" pitchFamily="2" charset="2"/>
              <a:buChar char="Ø"/>
            </a:pPr>
            <a:endParaRPr lang="en-US" altLang="zh-CN" sz="907"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29616" indent="-129616" algn="just">
              <a:lnSpc>
                <a:spcPts val="737"/>
              </a:lnSpc>
              <a:buFont typeface="Wingdings" panose="05000000000000000000" pitchFamily="2" charset="2"/>
              <a:buChar char="Ø"/>
            </a:pPr>
            <a:endParaRPr lang="en-US" altLang="zh-CN" sz="907"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29616" indent="-129616" algn="just">
              <a:buFont typeface="Wingdings" panose="05000000000000000000" pitchFamily="2" charset="2"/>
              <a:buChar char="Ø"/>
            </a:pPr>
            <a:r>
              <a:rPr lang="en-US" altLang="zh-CN" sz="907"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MQ</a:t>
            </a:r>
            <a:r>
              <a:rPr lang="zh-CN" altLang="zh-CN" sz="907"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算法的另一个分支</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将多目标优化与连接排序分离</a:t>
            </a: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例如，它们首先生成一个时间最优的连接树，考虑到后面的多个成本指标，然后在该树中配置操作符，这种方法不适用于</a:t>
            </a: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MPQ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，因为找到一个对所有参数值都是最优的连接树是不现实的。</a:t>
            </a:r>
            <a:endParaRPr lang="zh-CN" altLang="zh-CN" sz="907"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03176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98C3B35-DC57-4CE9-9834-706FB1036200}"/>
              </a:ext>
            </a:extLst>
          </p:cNvPr>
          <p:cNvPicPr>
            <a:picLocks noChangeAspect="1"/>
          </p:cNvPicPr>
          <p:nvPr/>
        </p:nvPicPr>
        <p:blipFill>
          <a:blip r:embed="rId3"/>
          <a:stretch>
            <a:fillRect/>
          </a:stretch>
        </p:blipFill>
        <p:spPr>
          <a:xfrm>
            <a:off x="2318360" y="676828"/>
            <a:ext cx="2042623" cy="2117311"/>
          </a:xfrm>
          <a:prstGeom prst="rect">
            <a:avLst/>
          </a:prstGeom>
        </p:spPr>
      </p:pic>
      <p:sp>
        <p:nvSpPr>
          <p:cNvPr id="3" name="矩形 2">
            <a:extLst>
              <a:ext uri="{FF2B5EF4-FFF2-40B4-BE49-F238E27FC236}">
                <a16:creationId xmlns:a16="http://schemas.microsoft.com/office/drawing/2014/main" id="{F66082A3-7DC1-4725-A4D4-E8996C3A41DB}"/>
              </a:ext>
            </a:extLst>
          </p:cNvPr>
          <p:cNvSpPr/>
          <p:nvPr/>
        </p:nvSpPr>
        <p:spPr>
          <a:xfrm>
            <a:off x="405988" y="1040240"/>
            <a:ext cx="1607493" cy="1642053"/>
          </a:xfrm>
          <a:prstGeom prst="rect">
            <a:avLst/>
          </a:prstGeom>
        </p:spPr>
        <p:txBody>
          <a:bodyPr wrap="square">
            <a:spAutoFit/>
          </a:bodyPr>
          <a:lstStyle/>
          <a:p>
            <a:pPr algn="just">
              <a:lnSpc>
                <a:spcPct val="150000"/>
              </a:lnSpc>
            </a:pP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图</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4</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显示了一个对应的反例。在一维参数空间内，这个例子给出了两种方案的二维成本函数</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方案</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在整个参数空间为帕累托最优。然而，计划</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仅对参数值范围</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[0,1]</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[2,3]</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是帕累托最优的。对于</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MPQ</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来说，这个例子是最</a:t>
            </a:r>
            <a:r>
              <a:rPr lang="zh-CN" altLang="en-US"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简单</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的，因为小于两个成本度量会导致</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PQ</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，而小于一个参数会导致</a:t>
            </a:r>
            <a:r>
              <a:rPr lang="en-US" altLang="zh-CN" sz="756"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MQ</a:t>
            </a:r>
            <a:r>
              <a:rPr lang="zh-CN"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756"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2684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85AA15-6351-4C79-87BA-2E7C4E77A9E4}"/>
              </a:ext>
            </a:extLst>
          </p:cNvPr>
          <p:cNvSpPr/>
          <p:nvPr/>
        </p:nvSpPr>
        <p:spPr>
          <a:xfrm>
            <a:off x="368940" y="740808"/>
            <a:ext cx="3663508" cy="1807354"/>
          </a:xfrm>
          <a:prstGeom prst="rect">
            <a:avLst/>
          </a:prstGeom>
        </p:spPr>
        <p:txBody>
          <a:bodyPr wrap="square">
            <a:spAutoFit/>
          </a:bodyPr>
          <a:lstStyle/>
          <a:p>
            <a:pPr algn="just">
              <a:lnSpc>
                <a:spcPts val="737"/>
              </a:lnSpc>
            </a:pPr>
            <a:r>
              <a:rPr lang="en-US" altLang="zh-CN" sz="1058" b="1"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Implications on Algorithm Design</a:t>
            </a:r>
            <a:endParaRPr lang="zh-CN" altLang="zh-CN" sz="1058" b="1" dirty="0">
              <a:latin typeface="微软雅黑" panose="020B0503020204020204" pitchFamily="34" charset="-122"/>
              <a:ea typeface="微软雅黑" panose="020B0503020204020204" pitchFamily="34" charset="-122"/>
              <a:cs typeface="宋体" panose="02010600030101010101" pitchFamily="2" charset="-122"/>
            </a:endParaRPr>
          </a:p>
          <a:p>
            <a:pPr algn="just">
              <a:lnSpc>
                <a:spcPts val="737"/>
              </a:lnSpc>
            </a:pP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 </a:t>
            </a:r>
            <a:endParaRPr lang="en-US" altLang="zh-CN" sz="907" dirty="0">
              <a:latin typeface="微软雅黑" panose="020B0503020204020204" pitchFamily="34" charset="-122"/>
              <a:ea typeface="微软雅黑" panose="020B0503020204020204" pitchFamily="34" charset="-122"/>
              <a:cs typeface="宋体" panose="02010600030101010101" pitchFamily="2" charset="-122"/>
            </a:endParaRPr>
          </a:p>
          <a:p>
            <a:pPr marL="129616" indent="-129616" algn="just">
              <a:buFont typeface="Wingdings" panose="05000000000000000000" pitchFamily="2" charset="2"/>
              <a:buChar char="l"/>
            </a:pP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将一个</a:t>
            </a: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问题分解成几个</a:t>
            </a: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CQ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问题的算法。这种方法的优点是现有的</a:t>
            </a: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CQ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查询优化器可以转化为</a:t>
            </a:r>
            <a:r>
              <a:rPr lang="en-US" altLang="zh-CN" sz="907" dirty="0">
                <a:solidFill>
                  <a:srgbClr val="333333"/>
                </a:solidFill>
                <a:latin typeface="微软雅黑" panose="020B0503020204020204" pitchFamily="34" charset="-122"/>
                <a:ea typeface="微软雅黑" panose="020B0503020204020204" pitchFamily="34" charset="-122"/>
                <a:cs typeface="宋体" panose="02010600030101010101" pitchFamily="2" charset="-122"/>
              </a:rPr>
              <a:t>PQ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优化器，实现开销相对较低</a:t>
            </a:r>
            <a:endParaRPr lang="en-US"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marL="129616" indent="-129616" algn="just">
              <a:buFont typeface="Wingdings" panose="05000000000000000000" pitchFamily="2" charset="2"/>
              <a:buChar char="l"/>
            </a:pPr>
            <a:endParaRPr lang="zh-CN" altLang="zh-CN" sz="907" dirty="0">
              <a:latin typeface="微软雅黑" panose="020B0503020204020204" pitchFamily="34" charset="-122"/>
              <a:ea typeface="微软雅黑" panose="020B0503020204020204" pitchFamily="34" charset="-122"/>
              <a:cs typeface="宋体" panose="02010600030101010101" pitchFamily="2" charset="-122"/>
            </a:endParaRPr>
          </a:p>
          <a:p>
            <a:pPr marL="129616" indent="-129616">
              <a:buFont typeface="Wingdings" panose="05000000000000000000" pitchFamily="2" charset="2"/>
              <a:buChar char="l"/>
            </a:pPr>
            <a:r>
              <a:rPr lang="en-US" altLang="zh-CN" sz="907" dirty="0" err="1">
                <a:solidFill>
                  <a:srgbClr val="333333"/>
                </a:solidFill>
                <a:latin typeface="微软雅黑" panose="020B0503020204020204" pitchFamily="34" charset="-122"/>
                <a:ea typeface="微软雅黑" panose="020B0503020204020204" pitchFamily="34" charset="-122"/>
              </a:rPr>
              <a:t>Hulgeri</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907" dirty="0">
                <a:solidFill>
                  <a:srgbClr val="333333"/>
                </a:solidFill>
                <a:latin typeface="微软雅黑" panose="020B0503020204020204" pitchFamily="34" charset="-122"/>
                <a:ea typeface="微软雅黑" panose="020B0503020204020204" pitchFamily="34" charset="-122"/>
              </a:rPr>
              <a:t>Sudarshan</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提出的递归分解算法是一种非侵入性</a:t>
            </a:r>
            <a:r>
              <a:rPr lang="en-US" altLang="zh-CN" sz="907" dirty="0">
                <a:solidFill>
                  <a:srgbClr val="333333"/>
                </a:solidFill>
                <a:latin typeface="微软雅黑" panose="020B0503020204020204" pitchFamily="34" charset="-122"/>
                <a:ea typeface="微软雅黑" panose="020B0503020204020204" pitchFamily="34" charset="-122"/>
              </a:rPr>
              <a:t>PQ</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算法</a:t>
            </a:r>
            <a:endParaRPr lang="en-US"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marL="129616" indent="-129616">
              <a:buFont typeface="Wingdings" panose="05000000000000000000" pitchFamily="2" charset="2"/>
              <a:buChar char="l"/>
            </a:pPr>
            <a:endParaRPr lang="en-US"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marL="129616" indent="-129616">
              <a:buFont typeface="Wingdings" panose="05000000000000000000" pitchFamily="2" charset="2"/>
              <a:buChar char="l"/>
            </a:pP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工作原理如下</a:t>
            </a:r>
            <a:r>
              <a:rPr lang="en-US" altLang="zh-CN" sz="907" dirty="0">
                <a:solidFill>
                  <a:srgbClr val="333333"/>
                </a:solidFill>
                <a:latin typeface="微软雅黑" panose="020B0503020204020204" pitchFamily="34" charset="-122"/>
                <a:ea typeface="微软雅黑" panose="020B0503020204020204" pitchFamily="34" charset="-122"/>
              </a:rPr>
              <a:t>:</a:t>
            </a:r>
            <a:r>
              <a:rPr lang="en-US" altLang="zh-CN" sz="907"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给定参数空间中的凸多边形，该算法计算该多边形的每个顶点的最优方案。如果相同的平面</a:t>
            </a:r>
            <a:r>
              <a:rPr lang="zh-CN" altLang="en-US"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中</a:t>
            </a:r>
            <a:r>
              <a:rPr lang="zh-CN"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每个顶点都是最优的，那么该平面对多边形内的每个点都是最优的，不需要进一步分解。如果不同的方案对不同的顶点最优，则将多边形分解为多个片段，并将算法递归地应用于每个片段。</a:t>
            </a:r>
            <a:endParaRPr lang="en-US"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r>
              <a:rPr lang="en-US" altLang="zh-CN" sz="907"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907"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052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17487"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107999" y="127718"/>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Second Part</a:t>
            </a:r>
            <a:endParaRPr sz="1450" dirty="0">
              <a:solidFill>
                <a:srgbClr val="3333B3"/>
              </a:solidFill>
              <a:latin typeface="TBIKNP+CMSS12"/>
              <a:cs typeface="TBIKNP+CMSS12"/>
            </a:endParaRPr>
          </a:p>
        </p:txBody>
      </p:sp>
      <p:sp>
        <p:nvSpPr>
          <p:cNvPr id="5" name="object 4">
            <a:extLst>
              <a:ext uri="{FF2B5EF4-FFF2-40B4-BE49-F238E27FC236}">
                <a16:creationId xmlns:a16="http://schemas.microsoft.com/office/drawing/2014/main" id="{992D2307-0BC8-4CC5-BC3F-279B42FBC559}"/>
              </a:ext>
            </a:extLst>
          </p:cNvPr>
          <p:cNvSpPr txBox="1"/>
          <p:nvPr/>
        </p:nvSpPr>
        <p:spPr>
          <a:xfrm>
            <a:off x="401927" y="719882"/>
            <a:ext cx="3486505" cy="143629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dirty="0">
                <a:solidFill>
                  <a:srgbClr val="3333B3"/>
                </a:solidFill>
                <a:latin typeface="QVTHJD+MSAM10"/>
                <a:cs typeface="QVTHJD+MSAM10"/>
              </a:rPr>
              <a:t>I</a:t>
            </a:r>
            <a:r>
              <a:rPr sz="800" spc="344" dirty="0">
                <a:solidFill>
                  <a:srgbClr val="3333B3"/>
                </a:solidFill>
                <a:latin typeface="Times New Roman"/>
                <a:cs typeface="Times New Roman"/>
              </a:rPr>
              <a:t> </a:t>
            </a:r>
            <a:r>
              <a:rPr lang="en-US" altLang="zh-CN" sz="1100" spc="-10" dirty="0">
                <a:solidFill>
                  <a:srgbClr val="000000"/>
                </a:solidFill>
                <a:latin typeface="RNLCNP+CMSS10"/>
                <a:cs typeface="Times New Roman"/>
              </a:rPr>
              <a:t>5.  Generic Algorithm</a:t>
            </a:r>
          </a:p>
          <a:p>
            <a:pPr marL="0" marR="0">
              <a:lnSpc>
                <a:spcPts val="1168"/>
              </a:lnSpc>
              <a:spcBef>
                <a:spcPct val="0"/>
              </a:spcBef>
              <a:spcAft>
                <a:spcPct val="0"/>
              </a:spcAft>
            </a:pPr>
            <a:endParaRPr lang="en-US" altLang="zh-CN" sz="1100" spc="-10" dirty="0">
              <a:solidFill>
                <a:srgbClr val="000000"/>
              </a:solidFill>
              <a:latin typeface="RNLCNP+CMSS10"/>
              <a:cs typeface="Times New Roman"/>
            </a:endParaRPr>
          </a:p>
          <a:p>
            <a:pPr>
              <a:lnSpc>
                <a:spcPts val="1168"/>
              </a:lnSpc>
              <a:spcBef>
                <a:spcPct val="0"/>
              </a:spcBef>
              <a:spcAft>
                <a:spcPct val="0"/>
              </a:spcAft>
            </a:pPr>
            <a:r>
              <a:rPr lang="en-US" altLang="zh-CN" sz="800" dirty="0">
                <a:solidFill>
                  <a:srgbClr val="3333B3"/>
                </a:solidFill>
                <a:latin typeface="QVTHJD+MSAM10"/>
                <a:cs typeface="QVTHJD+MSAM10"/>
              </a:rPr>
              <a:t>I</a:t>
            </a:r>
            <a:r>
              <a:rPr lang="en-US" altLang="zh-CN" sz="800" spc="344" dirty="0">
                <a:solidFill>
                  <a:srgbClr val="3333B3"/>
                </a:solidFill>
                <a:latin typeface="Times New Roman"/>
                <a:cs typeface="Times New Roman"/>
              </a:rPr>
              <a:t> </a:t>
            </a:r>
            <a:r>
              <a:rPr lang="en-US" altLang="zh-CN" sz="1100" spc="-10" dirty="0">
                <a:solidFill>
                  <a:srgbClr val="000000"/>
                </a:solidFill>
                <a:latin typeface="RNLCNP+CMSS10"/>
                <a:cs typeface="Times New Roman"/>
              </a:rPr>
              <a:t>6.  Algorithm for PWL Cost Function</a:t>
            </a:r>
          </a:p>
          <a:p>
            <a:pPr>
              <a:lnSpc>
                <a:spcPts val="1168"/>
              </a:lnSpc>
              <a:spcBef>
                <a:spcPct val="0"/>
              </a:spcBef>
              <a:spcAft>
                <a:spcPct val="0"/>
              </a:spcAft>
            </a:pPr>
            <a:endParaRPr lang="en-US" altLang="zh-CN" sz="1100" dirty="0">
              <a:solidFill>
                <a:srgbClr val="000000"/>
              </a:solidFill>
              <a:latin typeface="RNLCNP+CMSS10"/>
              <a:cs typeface="RNLCNP+CMSS10"/>
            </a:endParaRPr>
          </a:p>
          <a:p>
            <a:pPr>
              <a:lnSpc>
                <a:spcPts val="1168"/>
              </a:lnSpc>
              <a:spcBef>
                <a:spcPct val="0"/>
              </a:spcBef>
              <a:spcAft>
                <a:spcPct val="0"/>
              </a:spcAft>
            </a:pPr>
            <a:r>
              <a:rPr lang="en-US" altLang="zh-CN" sz="800" dirty="0">
                <a:solidFill>
                  <a:srgbClr val="3333B3"/>
                </a:solidFill>
                <a:latin typeface="QVTHJD+MSAM10"/>
                <a:cs typeface="QVTHJD+MSAM10"/>
              </a:rPr>
              <a:t>I</a:t>
            </a:r>
            <a:r>
              <a:rPr lang="en-US" altLang="zh-CN" sz="800" spc="344" dirty="0">
                <a:solidFill>
                  <a:srgbClr val="3333B3"/>
                </a:solidFill>
                <a:latin typeface="Times New Roman"/>
                <a:cs typeface="Times New Roman"/>
              </a:rPr>
              <a:t> </a:t>
            </a:r>
            <a:r>
              <a:rPr lang="en-US" altLang="zh-CN" sz="1100" spc="-10" dirty="0">
                <a:solidFill>
                  <a:srgbClr val="000000"/>
                </a:solidFill>
                <a:latin typeface="RNLCNP+CMSS10"/>
                <a:cs typeface="Times New Roman"/>
              </a:rPr>
              <a:t>7.  Experimental Evaluation</a:t>
            </a:r>
          </a:p>
          <a:p>
            <a:pPr>
              <a:lnSpc>
                <a:spcPts val="1168"/>
              </a:lnSpc>
              <a:spcBef>
                <a:spcPct val="0"/>
              </a:spcBef>
              <a:spcAft>
                <a:spcPct val="0"/>
              </a:spcAft>
            </a:pPr>
            <a:endParaRPr lang="en-US" altLang="zh-CN" sz="1100" dirty="0">
              <a:solidFill>
                <a:srgbClr val="000000"/>
              </a:solidFill>
              <a:latin typeface="RNLCNP+CMSS10"/>
              <a:cs typeface="RNLCNP+CMSS10"/>
            </a:endParaRPr>
          </a:p>
          <a:p>
            <a:pPr>
              <a:lnSpc>
                <a:spcPts val="1168"/>
              </a:lnSpc>
              <a:spcBef>
                <a:spcPct val="0"/>
              </a:spcBef>
              <a:spcAft>
                <a:spcPct val="0"/>
              </a:spcAft>
            </a:pPr>
            <a:r>
              <a:rPr lang="en-US" altLang="zh-CN" sz="800" dirty="0">
                <a:solidFill>
                  <a:srgbClr val="3333B3"/>
                </a:solidFill>
                <a:latin typeface="QVTHJD+MSAM10"/>
                <a:cs typeface="QVTHJD+MSAM10"/>
              </a:rPr>
              <a:t>I</a:t>
            </a:r>
            <a:r>
              <a:rPr lang="en-US" altLang="zh-CN" sz="800" spc="344" dirty="0">
                <a:solidFill>
                  <a:srgbClr val="3333B3"/>
                </a:solidFill>
                <a:latin typeface="Times New Roman"/>
                <a:cs typeface="Times New Roman"/>
              </a:rPr>
              <a:t> </a:t>
            </a:r>
            <a:r>
              <a:rPr lang="en-US" altLang="zh-CN" sz="1100" spc="-10" dirty="0">
                <a:solidFill>
                  <a:srgbClr val="000000"/>
                </a:solidFill>
                <a:latin typeface="RNLCNP+CMSS10"/>
                <a:cs typeface="Times New Roman"/>
              </a:rPr>
              <a:t>8.  Conclusion</a:t>
            </a:r>
            <a:endParaRPr lang="en-US" altLang="zh-CN" sz="1100" dirty="0">
              <a:solidFill>
                <a:srgbClr val="000000"/>
              </a:solidFill>
              <a:latin typeface="RNLCNP+CMSS10"/>
              <a:cs typeface="RNLCNP+CMSS10"/>
            </a:endParaRPr>
          </a:p>
          <a:p>
            <a:pPr marL="0" marR="0">
              <a:lnSpc>
                <a:spcPts val="1168"/>
              </a:lnSpc>
              <a:spcBef>
                <a:spcPct val="0"/>
              </a:spcBef>
              <a:spcAft>
                <a:spcPct val="0"/>
              </a:spcAft>
            </a:pPr>
            <a:endParaRPr lang="zh-CN" altLang="en-US" sz="1100" dirty="0">
              <a:solidFill>
                <a:srgbClr val="000000"/>
              </a:solidFill>
              <a:latin typeface="RNLCNP+CMSS10"/>
              <a:cs typeface="RNLCNP+CMSS10"/>
            </a:endParaRPr>
          </a:p>
          <a:p>
            <a:pPr marL="0" marR="0">
              <a:lnSpc>
                <a:spcPts val="1168"/>
              </a:lnSpc>
              <a:spcBef>
                <a:spcPts val="435"/>
              </a:spcBef>
              <a:spcAft>
                <a:spcPct val="0"/>
              </a:spcAft>
            </a:pPr>
            <a:endParaRPr lang="zh-CN" altLang="en-US" sz="1100" dirty="0">
              <a:solidFill>
                <a:srgbClr val="000000"/>
              </a:solidFill>
              <a:latin typeface="RNLCNP+CMSS10"/>
              <a:cs typeface="RNLCNP+CMSS1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9806" y="708372"/>
            <a:ext cx="636894" cy="174422"/>
          </a:xfrm>
          <a:prstGeom prst="rect">
            <a:avLst/>
          </a:prstGeom>
        </p:spPr>
        <p:txBody>
          <a:bodyPr vert="horz" wrap="square" lIns="0" tIns="12842" rIns="0" bIns="0" rtlCol="0">
            <a:spAutoFit/>
          </a:bodyPr>
          <a:lstStyle/>
          <a:p>
            <a:pPr marL="9514">
              <a:spcBef>
                <a:spcPts val="101"/>
              </a:spcBef>
            </a:pPr>
            <a:r>
              <a:rPr lang="en-US" altLang="zh-CN" sz="1049" spc="-56" dirty="0">
                <a:solidFill>
                  <a:srgbClr val="3333B2"/>
                </a:solidFill>
                <a:latin typeface="Times New Roman" panose="02020603050405020304" pitchFamily="18" charset="0"/>
                <a:cs typeface="Times New Roman" panose="02020603050405020304" pitchFamily="18" charset="0"/>
              </a:rPr>
              <a:t>About  Autor</a:t>
            </a:r>
            <a:endParaRPr sz="1049" dirty="0">
              <a:latin typeface="Times New Roman" panose="02020603050405020304" pitchFamily="18" charset="0"/>
              <a:cs typeface="Times New Roman" panose="02020603050405020304" pitchFamily="18" charset="0"/>
            </a:endParaRPr>
          </a:p>
        </p:txBody>
      </p:sp>
      <p:pic>
        <p:nvPicPr>
          <p:cNvPr id="1026" name="Picture 2" descr="Immanuel Trummer">
            <a:extLst>
              <a:ext uri="{FF2B5EF4-FFF2-40B4-BE49-F238E27FC236}">
                <a16:creationId xmlns:a16="http://schemas.microsoft.com/office/drawing/2014/main" id="{3DEC40B2-02E9-473C-A31E-1FB75729A4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62" y="1049849"/>
            <a:ext cx="1158915" cy="148964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2275043-8777-4055-AF54-9066681630D7}"/>
              </a:ext>
            </a:extLst>
          </p:cNvPr>
          <p:cNvSpPr txBox="1"/>
          <p:nvPr/>
        </p:nvSpPr>
        <p:spPr>
          <a:xfrm>
            <a:off x="1521561" y="1417448"/>
            <a:ext cx="2678595" cy="1045158"/>
          </a:xfrm>
          <a:prstGeom prst="rect">
            <a:avLst/>
          </a:prstGeom>
          <a:noFill/>
        </p:spPr>
        <p:txBody>
          <a:bodyPr wrap="square" rtlCol="0">
            <a:spAutoFit/>
          </a:bodyPr>
          <a:lstStyle/>
          <a:p>
            <a:pPr marL="214050" indent="-214050">
              <a:buFont typeface="Arial" panose="020B0604020202020204" pitchFamily="34" charset="0"/>
              <a:buChar char="•"/>
            </a:pPr>
            <a:r>
              <a:rPr lang="en-US" altLang="zh-CN" sz="907" dirty="0">
                <a:latin typeface="微软雅黑" panose="020B0503020204020204" pitchFamily="34" charset="-122"/>
                <a:ea typeface="微软雅黑" panose="020B0503020204020204" pitchFamily="34" charset="-122"/>
              </a:rPr>
              <a:t>Assistant Professor at Cornell</a:t>
            </a:r>
          </a:p>
          <a:p>
            <a:pPr marL="214050" indent="-214050">
              <a:buFont typeface="Arial" panose="020B0604020202020204" pitchFamily="34" charset="0"/>
              <a:buChar char="•"/>
            </a:pPr>
            <a:r>
              <a:rPr lang="en-US" altLang="zh-CN" sz="907" dirty="0">
                <a:latin typeface="微软雅黑" panose="020B0503020204020204" pitchFamily="34" charset="-122"/>
                <a:ea typeface="微软雅黑" panose="020B0503020204020204" pitchFamily="34" charset="-122"/>
              </a:rPr>
              <a:t>Recipient of Google European </a:t>
            </a:r>
            <a:r>
              <a:rPr lang="en-US" altLang="zh-CN" sz="907" dirty="0" err="1">
                <a:latin typeface="微软雅黑" panose="020B0503020204020204" pitchFamily="34" charset="-122"/>
                <a:ea typeface="微软雅黑" panose="020B0503020204020204" pitchFamily="34" charset="-122"/>
              </a:rPr>
              <a:t>Phd</a:t>
            </a:r>
            <a:r>
              <a:rPr lang="en-US" altLang="zh-CN" sz="907" dirty="0">
                <a:latin typeface="微软雅黑" panose="020B0503020204020204" pitchFamily="34" charset="-122"/>
                <a:ea typeface="微软雅黑" panose="020B0503020204020204" pitchFamily="34" charset="-122"/>
              </a:rPr>
              <a:t> Fellowship</a:t>
            </a:r>
          </a:p>
          <a:p>
            <a:pPr marL="214050" indent="-214050">
              <a:buFont typeface="Arial" panose="020B0604020202020204" pitchFamily="34" charset="0"/>
              <a:buChar char="•"/>
            </a:pPr>
            <a:r>
              <a:rPr lang="en-US" altLang="zh-CN" sz="907" dirty="0">
                <a:latin typeface="微软雅黑" panose="020B0503020204020204" pitchFamily="34" charset="-122"/>
                <a:ea typeface="微软雅黑" panose="020B0503020204020204" pitchFamily="34" charset="-122"/>
              </a:rPr>
              <a:t>Alumnus of the German Nation Academic Foundation</a:t>
            </a:r>
          </a:p>
          <a:p>
            <a:pPr marL="214050" indent="-214050">
              <a:buFont typeface="Arial" panose="020B0604020202020204" pitchFamily="34" charset="0"/>
              <a:buChar char="•"/>
            </a:pPr>
            <a:r>
              <a:rPr lang="en-US" altLang="zh-CN" sz="907" dirty="0">
                <a:latin typeface="微软雅黑" panose="020B0503020204020204" pitchFamily="34" charset="-122"/>
                <a:ea typeface="微软雅黑" panose="020B0503020204020204" pitchFamily="34" charset="-122"/>
              </a:rPr>
              <a:t>database and data analysis</a:t>
            </a:r>
            <a:endParaRPr lang="zh-CN" altLang="en-US" sz="907" dirty="0">
              <a:latin typeface="微软雅黑" panose="020B0503020204020204" pitchFamily="34" charset="-122"/>
              <a:ea typeface="微软雅黑" panose="020B0503020204020204" pitchFamily="34" charset="-122"/>
            </a:endParaRPr>
          </a:p>
          <a:p>
            <a:pPr marL="214050" indent="-214050">
              <a:buFont typeface="Arial" panose="020B0604020202020204" pitchFamily="34" charset="0"/>
              <a:buChar char="•"/>
            </a:pPr>
            <a:endParaRPr lang="zh-CN" altLang="en-US" sz="749"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17487"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1368152" y="1635316"/>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5. Generic Algorithm</a:t>
            </a:r>
            <a:endParaRPr sz="1450" dirty="0">
              <a:solidFill>
                <a:srgbClr val="3333B3"/>
              </a:solidFill>
              <a:latin typeface="TBIKNP+CMSS12"/>
              <a:cs typeface="TBIKNP+CMSS12"/>
            </a:endParaRPr>
          </a:p>
        </p:txBody>
      </p:sp>
    </p:spTree>
    <p:extLst>
      <p:ext uri="{BB962C8B-B14F-4D97-AF65-F5344CB8AC3E}">
        <p14:creationId xmlns:p14="http://schemas.microsoft.com/office/powerpoint/2010/main" val="31699013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Generic Algorithm</a:t>
            </a:r>
            <a:endParaRPr sz="1450" dirty="0">
              <a:solidFill>
                <a:srgbClr val="3333B3"/>
              </a:solidFill>
              <a:latin typeface="TBIKNP+CMSS12"/>
              <a:cs typeface="TBIKNP+CMSS12"/>
            </a:endParaRPr>
          </a:p>
        </p:txBody>
      </p:sp>
      <p:pic>
        <p:nvPicPr>
          <p:cNvPr id="5" name="图片 4">
            <a:extLst>
              <a:ext uri="{FF2B5EF4-FFF2-40B4-BE49-F238E27FC236}">
                <a16:creationId xmlns:a16="http://schemas.microsoft.com/office/drawing/2014/main" id="{65648CC6-0B6B-4B8A-BD93-FD3C33139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3427"/>
            <a:ext cx="4608513" cy="2589133"/>
          </a:xfrm>
          <a:prstGeom prst="rect">
            <a:avLst/>
          </a:prstGeom>
        </p:spPr>
      </p:pic>
    </p:spTree>
    <p:extLst>
      <p:ext uri="{BB962C8B-B14F-4D97-AF65-F5344CB8AC3E}">
        <p14:creationId xmlns:p14="http://schemas.microsoft.com/office/powerpoint/2010/main" val="25155077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QSCIDM+CMSS12"/>
                <a:cs typeface="QSCIDM+CMSS12"/>
              </a:rPr>
              <a:t>Dynamic</a:t>
            </a:r>
            <a:r>
              <a:rPr sz="1450" spc="105">
                <a:solidFill>
                  <a:srgbClr val="3333B3"/>
                </a:solidFill>
                <a:latin typeface="Times New Roman"/>
                <a:cs typeface="Times New Roman"/>
              </a:rPr>
              <a:t> </a:t>
            </a:r>
            <a:r>
              <a:rPr sz="1450">
                <a:solidFill>
                  <a:srgbClr val="3333B3"/>
                </a:solidFill>
                <a:latin typeface="QSCIDM+CMSS12"/>
                <a:cs typeface="QSCIDM+CMSS12"/>
              </a:rPr>
              <a:t>Programming</a:t>
            </a:r>
            <a:r>
              <a:rPr sz="1450" spc="107">
                <a:solidFill>
                  <a:srgbClr val="3333B3"/>
                </a:solidFill>
                <a:latin typeface="Times New Roman"/>
                <a:cs typeface="Times New Roman"/>
              </a:rPr>
              <a:t> </a:t>
            </a:r>
            <a:r>
              <a:rPr sz="1450">
                <a:solidFill>
                  <a:srgbClr val="3333B3"/>
                </a:solidFill>
                <a:latin typeface="QSCIDM+CMSS12"/>
                <a:cs typeface="QSCIDM+CMSS12"/>
              </a:rPr>
              <a:t>Scheme</a:t>
            </a:r>
          </a:p>
        </p:txBody>
      </p:sp>
      <p:sp>
        <p:nvSpPr>
          <p:cNvPr id="4" name="object 4"/>
          <p:cNvSpPr txBox="1"/>
          <p:nvPr/>
        </p:nvSpPr>
        <p:spPr>
          <a:xfrm>
            <a:off x="1690394" y="556242"/>
            <a:ext cx="1418160" cy="3952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61"/>
              </a:lnSpc>
              <a:spcBef>
                <a:spcPct val="0"/>
              </a:spcBef>
              <a:spcAft>
                <a:spcPct val="0"/>
              </a:spcAft>
            </a:pPr>
            <a:r>
              <a:rPr sz="1100" spc="-20">
                <a:solidFill>
                  <a:srgbClr val="000000"/>
                </a:solidFill>
                <a:latin typeface="IFEJQM+CMCSC10"/>
                <a:cs typeface="IFEJQM+CMCSC10"/>
              </a:rPr>
              <a:t>Query:</a:t>
            </a:r>
            <a:r>
              <a:rPr sz="1100" spc="281">
                <a:solidFill>
                  <a:srgbClr val="000000"/>
                </a:solidFill>
                <a:latin typeface="Times New Roman"/>
                <a:cs typeface="Times New Roman"/>
              </a:rPr>
              <a:t> </a:t>
            </a:r>
            <a:r>
              <a:rPr sz="1100">
                <a:solidFill>
                  <a:srgbClr val="000000"/>
                </a:solidFill>
                <a:latin typeface="AJSEQN+CMSSI10"/>
                <a:cs typeface="AJSEQN+CMSSI10"/>
              </a:rPr>
              <a:t>R</a:t>
            </a:r>
            <a:r>
              <a:rPr sz="1100" spc="113">
                <a:solidFill>
                  <a:srgbClr val="000000"/>
                </a:solidFill>
                <a:latin typeface="Times New Roman"/>
                <a:cs typeface="Times New Roman"/>
              </a:rPr>
              <a:t> </a:t>
            </a:r>
            <a:r>
              <a:rPr sz="1100" spc="-843">
                <a:solidFill>
                  <a:srgbClr val="000000"/>
                </a:solidFill>
                <a:latin typeface="HGRSRT+MSBM10"/>
                <a:cs typeface="HGRSRT+MSBM10"/>
              </a:rPr>
              <a:t>on</a:t>
            </a:r>
            <a:r>
              <a:rPr sz="1100" spc="864">
                <a:solidFill>
                  <a:srgbClr val="000000"/>
                </a:solidFill>
                <a:latin typeface="Times New Roman"/>
                <a:cs typeface="Times New Roman"/>
              </a:rPr>
              <a:t> </a:t>
            </a:r>
            <a:r>
              <a:rPr sz="1100">
                <a:solidFill>
                  <a:srgbClr val="000000"/>
                </a:solidFill>
                <a:latin typeface="AJSEQN+CMSSI10"/>
                <a:cs typeface="AJSEQN+CMSSI10"/>
              </a:rPr>
              <a:t>S</a:t>
            </a:r>
            <a:r>
              <a:rPr sz="1100" spc="124">
                <a:solidFill>
                  <a:srgbClr val="000000"/>
                </a:solidFill>
                <a:latin typeface="Times New Roman"/>
                <a:cs typeface="Times New Roman"/>
              </a:rPr>
              <a:t> </a:t>
            </a:r>
            <a:r>
              <a:rPr sz="1100" spc="-843">
                <a:solidFill>
                  <a:srgbClr val="000000"/>
                </a:solidFill>
                <a:latin typeface="HGRSRT+MSBM10"/>
                <a:cs typeface="HGRSRT+MSBM10"/>
              </a:rPr>
              <a:t>on</a:t>
            </a:r>
            <a:r>
              <a:rPr sz="1100" spc="864">
                <a:solidFill>
                  <a:srgbClr val="000000"/>
                </a:solidFill>
                <a:latin typeface="Times New Roman"/>
                <a:cs typeface="Times New Roman"/>
              </a:rPr>
              <a:t> </a:t>
            </a:r>
            <a:r>
              <a:rPr sz="1100">
                <a:solidFill>
                  <a:srgbClr val="000000"/>
                </a:solidFill>
                <a:latin typeface="AJSEQN+CMSSI10"/>
                <a:cs typeface="AJSEQN+CMSSI10"/>
              </a:rPr>
              <a:t>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LVNADB+CMSS12"/>
                <a:cs typeface="LVNADB+CMSS12"/>
              </a:rPr>
              <a:t>Dynamic</a:t>
            </a:r>
            <a:r>
              <a:rPr sz="1450" spc="105">
                <a:solidFill>
                  <a:srgbClr val="3333B3"/>
                </a:solidFill>
                <a:latin typeface="Times New Roman"/>
                <a:cs typeface="Times New Roman"/>
              </a:rPr>
              <a:t> </a:t>
            </a:r>
            <a:r>
              <a:rPr sz="1450">
                <a:solidFill>
                  <a:srgbClr val="3333B3"/>
                </a:solidFill>
                <a:latin typeface="LVNADB+CMSS12"/>
                <a:cs typeface="LVNADB+CMSS12"/>
              </a:rPr>
              <a:t>Programming</a:t>
            </a:r>
            <a:r>
              <a:rPr sz="1450" spc="107">
                <a:solidFill>
                  <a:srgbClr val="3333B3"/>
                </a:solidFill>
                <a:latin typeface="Times New Roman"/>
                <a:cs typeface="Times New Roman"/>
              </a:rPr>
              <a:t> </a:t>
            </a:r>
            <a:r>
              <a:rPr sz="1450">
                <a:solidFill>
                  <a:srgbClr val="3333B3"/>
                </a:solidFill>
                <a:latin typeface="LVNADB+CMSS12"/>
                <a:cs typeface="LVNADB+CMSS12"/>
              </a:rPr>
              <a:t>Scheme</a:t>
            </a:r>
          </a:p>
        </p:txBody>
      </p:sp>
      <p:sp>
        <p:nvSpPr>
          <p:cNvPr id="4" name="object 4"/>
          <p:cNvSpPr txBox="1"/>
          <p:nvPr/>
        </p:nvSpPr>
        <p:spPr>
          <a:xfrm>
            <a:off x="1690394" y="556242"/>
            <a:ext cx="1418160" cy="3952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61"/>
              </a:lnSpc>
              <a:spcBef>
                <a:spcPct val="0"/>
              </a:spcBef>
              <a:spcAft>
                <a:spcPct val="0"/>
              </a:spcAft>
            </a:pPr>
            <a:r>
              <a:rPr sz="1100" spc="-20">
                <a:solidFill>
                  <a:srgbClr val="000000"/>
                </a:solidFill>
                <a:latin typeface="AIQULR+CMCSC10"/>
                <a:cs typeface="AIQULR+CMCSC10"/>
              </a:rPr>
              <a:t>Query:</a:t>
            </a:r>
            <a:r>
              <a:rPr sz="1100" spc="281">
                <a:solidFill>
                  <a:srgbClr val="000000"/>
                </a:solidFill>
                <a:latin typeface="Times New Roman"/>
                <a:cs typeface="Times New Roman"/>
              </a:rPr>
              <a:t> </a:t>
            </a:r>
            <a:r>
              <a:rPr sz="1100">
                <a:solidFill>
                  <a:srgbClr val="000000"/>
                </a:solidFill>
                <a:latin typeface="HESURL+CMSSI10"/>
                <a:cs typeface="HESURL+CMSSI10"/>
              </a:rPr>
              <a:t>R</a:t>
            </a:r>
            <a:r>
              <a:rPr sz="1100" spc="113">
                <a:solidFill>
                  <a:srgbClr val="000000"/>
                </a:solidFill>
                <a:latin typeface="Times New Roman"/>
                <a:cs typeface="Times New Roman"/>
              </a:rPr>
              <a:t> </a:t>
            </a:r>
            <a:r>
              <a:rPr sz="1100" spc="-843">
                <a:solidFill>
                  <a:srgbClr val="000000"/>
                </a:solidFill>
                <a:latin typeface="TPPSMO+MSBM10"/>
                <a:cs typeface="TPPSMO+MSBM10"/>
              </a:rPr>
              <a:t>on</a:t>
            </a:r>
            <a:r>
              <a:rPr sz="1100" spc="864">
                <a:solidFill>
                  <a:srgbClr val="000000"/>
                </a:solidFill>
                <a:latin typeface="Times New Roman"/>
                <a:cs typeface="Times New Roman"/>
              </a:rPr>
              <a:t> </a:t>
            </a:r>
            <a:r>
              <a:rPr sz="1100">
                <a:solidFill>
                  <a:srgbClr val="000000"/>
                </a:solidFill>
                <a:latin typeface="HESURL+CMSSI10"/>
                <a:cs typeface="HESURL+CMSSI10"/>
              </a:rPr>
              <a:t>S</a:t>
            </a:r>
            <a:r>
              <a:rPr sz="1100" spc="124">
                <a:solidFill>
                  <a:srgbClr val="000000"/>
                </a:solidFill>
                <a:latin typeface="Times New Roman"/>
                <a:cs typeface="Times New Roman"/>
              </a:rPr>
              <a:t> </a:t>
            </a:r>
            <a:r>
              <a:rPr sz="1100" spc="-843">
                <a:solidFill>
                  <a:srgbClr val="000000"/>
                </a:solidFill>
                <a:latin typeface="TPPSMO+MSBM10"/>
                <a:cs typeface="TPPSMO+MSBM10"/>
              </a:rPr>
              <a:t>on</a:t>
            </a:r>
            <a:r>
              <a:rPr sz="1100" spc="864">
                <a:solidFill>
                  <a:srgbClr val="000000"/>
                </a:solidFill>
                <a:latin typeface="Times New Roman"/>
                <a:cs typeface="Times New Roman"/>
              </a:rPr>
              <a:t> </a:t>
            </a:r>
            <a:r>
              <a:rPr sz="1100">
                <a:solidFill>
                  <a:srgbClr val="000000"/>
                </a:solidFill>
                <a:latin typeface="HESURL+CMSSI10"/>
                <a:cs typeface="HESURL+CMSSI10"/>
              </a:rPr>
              <a:t>T</a:t>
            </a:r>
          </a:p>
        </p:txBody>
      </p:sp>
      <p:sp>
        <p:nvSpPr>
          <p:cNvPr id="5" name="object 5"/>
          <p:cNvSpPr txBox="1"/>
          <p:nvPr/>
        </p:nvSpPr>
        <p:spPr>
          <a:xfrm>
            <a:off x="1795143" y="1483207"/>
            <a:ext cx="298911"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HESURL+CMSSI10"/>
                <a:cs typeface="HESURL+CMSSI10"/>
              </a:rPr>
              <a:t>R</a:t>
            </a:r>
          </a:p>
        </p:txBody>
      </p:sp>
      <p:sp>
        <p:nvSpPr>
          <p:cNvPr id="6" name="object 6"/>
          <p:cNvSpPr txBox="1"/>
          <p:nvPr/>
        </p:nvSpPr>
        <p:spPr>
          <a:xfrm>
            <a:off x="2880765" y="1483207"/>
            <a:ext cx="286442"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HESURL+CMSSI10"/>
                <a:cs typeface="HESURL+CMSSI10"/>
              </a:rPr>
              <a:t>S</a:t>
            </a:r>
          </a:p>
        </p:txBody>
      </p:sp>
      <p:sp>
        <p:nvSpPr>
          <p:cNvPr id="7" name="object 7"/>
          <p:cNvSpPr txBox="1"/>
          <p:nvPr/>
        </p:nvSpPr>
        <p:spPr>
          <a:xfrm>
            <a:off x="3949215" y="1483207"/>
            <a:ext cx="303760"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HESURL+CMSSI10"/>
                <a:cs typeface="HESURL+CMSSI10"/>
              </a:rPr>
              <a:t>T</a:t>
            </a:r>
          </a:p>
        </p:txBody>
      </p:sp>
      <p:sp>
        <p:nvSpPr>
          <p:cNvPr id="8" name="object 8"/>
          <p:cNvSpPr txBox="1"/>
          <p:nvPr/>
        </p:nvSpPr>
        <p:spPr>
          <a:xfrm>
            <a:off x="406170" y="1569250"/>
            <a:ext cx="928407"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8">
                <a:solidFill>
                  <a:srgbClr val="000000"/>
                </a:solidFill>
                <a:latin typeface="UWQBSN+CMSS10"/>
                <a:cs typeface="UWQBSN+CMSS10"/>
              </a:rPr>
              <a:t>1-Table</a:t>
            </a:r>
            <a:r>
              <a:rPr sz="1100" spc="102">
                <a:solidFill>
                  <a:srgbClr val="000000"/>
                </a:solidFill>
                <a:latin typeface="Times New Roman"/>
                <a:cs typeface="Times New Roman"/>
              </a:rPr>
              <a:t> </a:t>
            </a:r>
            <a:r>
              <a:rPr sz="1100">
                <a:solidFill>
                  <a:srgbClr val="000000"/>
                </a:solidFill>
                <a:latin typeface="UWQBSN+CMSS10"/>
                <a:cs typeface="UWQBSN+CMSS10"/>
              </a:rPr>
              <a:t>Sets</a:t>
            </a:r>
          </a:p>
        </p:txBody>
      </p:sp>
      <p:sp>
        <p:nvSpPr>
          <p:cNvPr id="9" name="object 9"/>
          <p:cNvSpPr txBox="1"/>
          <p:nvPr/>
        </p:nvSpPr>
        <p:spPr>
          <a:xfrm>
            <a:off x="1478291" y="1655279"/>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UWQBSN+CMSS10"/>
                <a:cs typeface="UWQBSN+CMSS10"/>
              </a:rPr>
              <a:t>Pareto</a:t>
            </a:r>
            <a:r>
              <a:rPr sz="1100" spc="100">
                <a:solidFill>
                  <a:srgbClr val="FF0000"/>
                </a:solidFill>
                <a:latin typeface="Times New Roman"/>
                <a:cs typeface="Times New Roman"/>
              </a:rPr>
              <a:t> </a:t>
            </a:r>
            <a:r>
              <a:rPr sz="1100">
                <a:solidFill>
                  <a:srgbClr val="FF0000"/>
                </a:solidFill>
                <a:latin typeface="UWQBSN+CMSS10"/>
                <a:cs typeface="UWQBSN+CMSS10"/>
              </a:rPr>
              <a:t>Plans</a:t>
            </a:r>
          </a:p>
        </p:txBody>
      </p:sp>
      <p:sp>
        <p:nvSpPr>
          <p:cNvPr id="10" name="object 10"/>
          <p:cNvSpPr txBox="1"/>
          <p:nvPr/>
        </p:nvSpPr>
        <p:spPr>
          <a:xfrm>
            <a:off x="2558286" y="1655279"/>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UWQBSN+CMSS10"/>
                <a:cs typeface="UWQBSN+CMSS10"/>
              </a:rPr>
              <a:t>Pareto</a:t>
            </a:r>
            <a:r>
              <a:rPr sz="1100" spc="100">
                <a:solidFill>
                  <a:srgbClr val="FF0000"/>
                </a:solidFill>
                <a:latin typeface="Times New Roman"/>
                <a:cs typeface="Times New Roman"/>
              </a:rPr>
              <a:t> </a:t>
            </a:r>
            <a:r>
              <a:rPr sz="1100">
                <a:solidFill>
                  <a:srgbClr val="FF0000"/>
                </a:solidFill>
                <a:latin typeface="UWQBSN+CMSS10"/>
                <a:cs typeface="UWQBSN+CMSS10"/>
              </a:rPr>
              <a:t>Plans</a:t>
            </a:r>
          </a:p>
        </p:txBody>
      </p:sp>
      <p:sp>
        <p:nvSpPr>
          <p:cNvPr id="11" name="object 11"/>
          <p:cNvSpPr txBox="1"/>
          <p:nvPr/>
        </p:nvSpPr>
        <p:spPr>
          <a:xfrm>
            <a:off x="3638281" y="1655279"/>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UWQBSN+CMSS10"/>
                <a:cs typeface="UWQBSN+CMSS10"/>
              </a:rPr>
              <a:t>Pareto</a:t>
            </a:r>
            <a:r>
              <a:rPr sz="1100" spc="100">
                <a:solidFill>
                  <a:srgbClr val="FF0000"/>
                </a:solidFill>
                <a:latin typeface="Times New Roman"/>
                <a:cs typeface="Times New Roman"/>
              </a:rPr>
              <a:t> </a:t>
            </a:r>
            <a:r>
              <a:rPr sz="1100">
                <a:solidFill>
                  <a:srgbClr val="FF0000"/>
                </a:solidFill>
                <a:latin typeface="UWQBSN+CMSS10"/>
                <a:cs typeface="UWQBSN+CMSS10"/>
              </a:rPr>
              <a:t>Plans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GCASQB+CMSS12"/>
                <a:cs typeface="GCASQB+CMSS12"/>
              </a:rPr>
              <a:t>Dynamic</a:t>
            </a:r>
            <a:r>
              <a:rPr sz="1450" spc="105">
                <a:solidFill>
                  <a:srgbClr val="3333B3"/>
                </a:solidFill>
                <a:latin typeface="Times New Roman"/>
                <a:cs typeface="Times New Roman"/>
              </a:rPr>
              <a:t> </a:t>
            </a:r>
            <a:r>
              <a:rPr sz="1450">
                <a:solidFill>
                  <a:srgbClr val="3333B3"/>
                </a:solidFill>
                <a:latin typeface="GCASQB+CMSS12"/>
                <a:cs typeface="GCASQB+CMSS12"/>
              </a:rPr>
              <a:t>Programming</a:t>
            </a:r>
            <a:r>
              <a:rPr sz="1450" spc="107">
                <a:solidFill>
                  <a:srgbClr val="3333B3"/>
                </a:solidFill>
                <a:latin typeface="Times New Roman"/>
                <a:cs typeface="Times New Roman"/>
              </a:rPr>
              <a:t> </a:t>
            </a:r>
            <a:r>
              <a:rPr sz="1450">
                <a:solidFill>
                  <a:srgbClr val="3333B3"/>
                </a:solidFill>
                <a:latin typeface="GCASQB+CMSS12"/>
                <a:cs typeface="GCASQB+CMSS12"/>
              </a:rPr>
              <a:t>Scheme</a:t>
            </a:r>
          </a:p>
        </p:txBody>
      </p:sp>
      <p:sp>
        <p:nvSpPr>
          <p:cNvPr id="4" name="object 4"/>
          <p:cNvSpPr txBox="1"/>
          <p:nvPr/>
        </p:nvSpPr>
        <p:spPr>
          <a:xfrm>
            <a:off x="1690394" y="556242"/>
            <a:ext cx="1418160" cy="3952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61"/>
              </a:lnSpc>
              <a:spcBef>
                <a:spcPct val="0"/>
              </a:spcBef>
              <a:spcAft>
                <a:spcPct val="0"/>
              </a:spcAft>
            </a:pPr>
            <a:r>
              <a:rPr sz="1100" spc="-20">
                <a:solidFill>
                  <a:srgbClr val="000000"/>
                </a:solidFill>
                <a:latin typeface="MGWMEK+CMCSC10"/>
                <a:cs typeface="MGWMEK+CMCSC10"/>
              </a:rPr>
              <a:t>Query:</a:t>
            </a:r>
            <a:r>
              <a:rPr sz="1100" spc="281">
                <a:solidFill>
                  <a:srgbClr val="000000"/>
                </a:solidFill>
                <a:latin typeface="Times New Roman"/>
                <a:cs typeface="Times New Roman"/>
              </a:rPr>
              <a:t> </a:t>
            </a:r>
            <a:r>
              <a:rPr sz="1100">
                <a:solidFill>
                  <a:srgbClr val="000000"/>
                </a:solidFill>
                <a:latin typeface="MJNCGG+CMSSI10"/>
                <a:cs typeface="MJNCGG+CMSSI10"/>
              </a:rPr>
              <a:t>R</a:t>
            </a:r>
            <a:r>
              <a:rPr sz="1100" spc="113">
                <a:solidFill>
                  <a:srgbClr val="000000"/>
                </a:solidFill>
                <a:latin typeface="Times New Roman"/>
                <a:cs typeface="Times New Roman"/>
              </a:rPr>
              <a:t> </a:t>
            </a:r>
            <a:r>
              <a:rPr sz="1100" spc="-843">
                <a:solidFill>
                  <a:srgbClr val="000000"/>
                </a:solidFill>
                <a:latin typeface="UNSACU+MSBM10"/>
                <a:cs typeface="UNSACU+MSBM10"/>
              </a:rPr>
              <a:t>on</a:t>
            </a:r>
            <a:r>
              <a:rPr sz="1100" spc="864">
                <a:solidFill>
                  <a:srgbClr val="000000"/>
                </a:solidFill>
                <a:latin typeface="Times New Roman"/>
                <a:cs typeface="Times New Roman"/>
              </a:rPr>
              <a:t> </a:t>
            </a:r>
            <a:r>
              <a:rPr sz="1100">
                <a:solidFill>
                  <a:srgbClr val="000000"/>
                </a:solidFill>
                <a:latin typeface="MJNCGG+CMSSI10"/>
                <a:cs typeface="MJNCGG+CMSSI10"/>
              </a:rPr>
              <a:t>S</a:t>
            </a:r>
            <a:r>
              <a:rPr sz="1100" spc="124">
                <a:solidFill>
                  <a:srgbClr val="000000"/>
                </a:solidFill>
                <a:latin typeface="Times New Roman"/>
                <a:cs typeface="Times New Roman"/>
              </a:rPr>
              <a:t> </a:t>
            </a:r>
            <a:r>
              <a:rPr sz="1100" spc="-843">
                <a:solidFill>
                  <a:srgbClr val="000000"/>
                </a:solidFill>
                <a:latin typeface="UNSACU+MSBM10"/>
                <a:cs typeface="UNSACU+MSBM10"/>
              </a:rPr>
              <a:t>on</a:t>
            </a:r>
            <a:r>
              <a:rPr sz="1100" spc="864">
                <a:solidFill>
                  <a:srgbClr val="000000"/>
                </a:solidFill>
                <a:latin typeface="Times New Roman"/>
                <a:cs typeface="Times New Roman"/>
              </a:rPr>
              <a:t> </a:t>
            </a:r>
            <a:r>
              <a:rPr sz="1100">
                <a:solidFill>
                  <a:srgbClr val="000000"/>
                </a:solidFill>
                <a:latin typeface="MJNCGG+CMSSI10"/>
                <a:cs typeface="MJNCGG+CMSSI10"/>
              </a:rPr>
              <a:t>T</a:t>
            </a:r>
          </a:p>
        </p:txBody>
      </p:sp>
      <p:sp>
        <p:nvSpPr>
          <p:cNvPr id="5" name="object 5"/>
          <p:cNvSpPr txBox="1"/>
          <p:nvPr/>
        </p:nvSpPr>
        <p:spPr>
          <a:xfrm>
            <a:off x="1478278" y="1220897"/>
            <a:ext cx="944229" cy="543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78866" marR="0">
              <a:lnSpc>
                <a:spcPts val="1461"/>
              </a:lnSpc>
              <a:spcBef>
                <a:spcPct val="0"/>
              </a:spcBef>
              <a:spcAft>
                <a:spcPct val="0"/>
              </a:spcAft>
            </a:pPr>
            <a:r>
              <a:rPr sz="1100">
                <a:solidFill>
                  <a:srgbClr val="000000"/>
                </a:solidFill>
                <a:latin typeface="MJNCGG+CMSSI10"/>
                <a:cs typeface="MJNCGG+CMSSI10"/>
              </a:rPr>
              <a:t>R</a:t>
            </a:r>
            <a:r>
              <a:rPr sz="1100" spc="112">
                <a:solidFill>
                  <a:srgbClr val="000000"/>
                </a:solidFill>
                <a:latin typeface="Times New Roman"/>
                <a:cs typeface="Times New Roman"/>
              </a:rPr>
              <a:t> </a:t>
            </a:r>
            <a:r>
              <a:rPr sz="1100" spc="-843">
                <a:solidFill>
                  <a:srgbClr val="000000"/>
                </a:solidFill>
                <a:latin typeface="UNSACU+MSBM10"/>
                <a:cs typeface="UNSACU+MSBM10"/>
              </a:rPr>
              <a:t>on</a:t>
            </a:r>
            <a:r>
              <a:rPr sz="1100" spc="864">
                <a:solidFill>
                  <a:srgbClr val="000000"/>
                </a:solidFill>
                <a:latin typeface="Times New Roman"/>
                <a:cs typeface="Times New Roman"/>
              </a:rPr>
              <a:t> </a:t>
            </a:r>
            <a:r>
              <a:rPr sz="1100">
                <a:solidFill>
                  <a:srgbClr val="000000"/>
                </a:solidFill>
                <a:latin typeface="MJNCGG+CMSSI10"/>
                <a:cs typeface="MJNCGG+CMSSI10"/>
              </a:rPr>
              <a:t>S</a:t>
            </a:r>
          </a:p>
          <a:p>
            <a:pPr marL="0" marR="0">
              <a:lnSpc>
                <a:spcPts val="1100"/>
              </a:lnSpc>
              <a:spcBef>
                <a:spcPts val="204"/>
              </a:spcBef>
              <a:spcAft>
                <a:spcPct val="0"/>
              </a:spcAft>
            </a:pPr>
            <a:r>
              <a:rPr sz="1100" spc="-15">
                <a:solidFill>
                  <a:srgbClr val="FF0000"/>
                </a:solidFill>
                <a:latin typeface="QSBLNH+CMSS10"/>
                <a:cs typeface="QSBLNH+CMSS10"/>
              </a:rPr>
              <a:t>Pareto</a:t>
            </a:r>
            <a:r>
              <a:rPr sz="1100" spc="100">
                <a:solidFill>
                  <a:srgbClr val="FF0000"/>
                </a:solidFill>
                <a:latin typeface="Times New Roman"/>
                <a:cs typeface="Times New Roman"/>
              </a:rPr>
              <a:t> </a:t>
            </a:r>
            <a:r>
              <a:rPr sz="1100">
                <a:solidFill>
                  <a:srgbClr val="FF0000"/>
                </a:solidFill>
                <a:latin typeface="QSBLNH+CMSS10"/>
                <a:cs typeface="QSBLNH+CMSS10"/>
              </a:rPr>
              <a:t>Plans</a:t>
            </a:r>
          </a:p>
        </p:txBody>
      </p:sp>
      <p:sp>
        <p:nvSpPr>
          <p:cNvPr id="6" name="object 6"/>
          <p:cNvSpPr txBox="1"/>
          <p:nvPr/>
        </p:nvSpPr>
        <p:spPr>
          <a:xfrm>
            <a:off x="2558286" y="1220897"/>
            <a:ext cx="944229" cy="543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67309" marR="0">
              <a:lnSpc>
                <a:spcPts val="1461"/>
              </a:lnSpc>
              <a:spcBef>
                <a:spcPct val="0"/>
              </a:spcBef>
              <a:spcAft>
                <a:spcPct val="0"/>
              </a:spcAft>
            </a:pPr>
            <a:r>
              <a:rPr sz="1100">
                <a:solidFill>
                  <a:srgbClr val="000000"/>
                </a:solidFill>
                <a:latin typeface="MJNCGG+CMSSI10"/>
                <a:cs typeface="MJNCGG+CMSSI10"/>
              </a:rPr>
              <a:t>R</a:t>
            </a:r>
            <a:r>
              <a:rPr sz="1100" spc="112">
                <a:solidFill>
                  <a:srgbClr val="000000"/>
                </a:solidFill>
                <a:latin typeface="Times New Roman"/>
                <a:cs typeface="Times New Roman"/>
              </a:rPr>
              <a:t> </a:t>
            </a:r>
            <a:r>
              <a:rPr sz="1100" spc="-843">
                <a:solidFill>
                  <a:srgbClr val="000000"/>
                </a:solidFill>
                <a:latin typeface="UNSACU+MSBM10"/>
                <a:cs typeface="UNSACU+MSBM10"/>
              </a:rPr>
              <a:t>on</a:t>
            </a:r>
            <a:r>
              <a:rPr sz="1100" spc="864">
                <a:solidFill>
                  <a:srgbClr val="000000"/>
                </a:solidFill>
                <a:latin typeface="Times New Roman"/>
                <a:cs typeface="Times New Roman"/>
              </a:rPr>
              <a:t> </a:t>
            </a:r>
            <a:r>
              <a:rPr sz="1100">
                <a:solidFill>
                  <a:srgbClr val="000000"/>
                </a:solidFill>
                <a:latin typeface="MJNCGG+CMSSI10"/>
                <a:cs typeface="MJNCGG+CMSSI10"/>
              </a:rPr>
              <a:t>T</a:t>
            </a:r>
          </a:p>
          <a:p>
            <a:pPr marL="0" marR="0">
              <a:lnSpc>
                <a:spcPts val="1100"/>
              </a:lnSpc>
              <a:spcBef>
                <a:spcPts val="204"/>
              </a:spcBef>
              <a:spcAft>
                <a:spcPct val="0"/>
              </a:spcAft>
            </a:pPr>
            <a:r>
              <a:rPr sz="1100" spc="-15">
                <a:solidFill>
                  <a:srgbClr val="FF0000"/>
                </a:solidFill>
                <a:latin typeface="QSBLNH+CMSS10"/>
                <a:cs typeface="QSBLNH+CMSS10"/>
              </a:rPr>
              <a:t>Pareto</a:t>
            </a:r>
            <a:r>
              <a:rPr sz="1100" spc="100">
                <a:solidFill>
                  <a:srgbClr val="FF0000"/>
                </a:solidFill>
                <a:latin typeface="Times New Roman"/>
                <a:cs typeface="Times New Roman"/>
              </a:rPr>
              <a:t> </a:t>
            </a:r>
            <a:r>
              <a:rPr sz="1100">
                <a:solidFill>
                  <a:srgbClr val="FF0000"/>
                </a:solidFill>
                <a:latin typeface="QSBLNH+CMSS10"/>
                <a:cs typeface="QSBLNH+CMSS10"/>
              </a:rPr>
              <a:t>Plans</a:t>
            </a:r>
          </a:p>
        </p:txBody>
      </p:sp>
      <p:sp>
        <p:nvSpPr>
          <p:cNvPr id="7" name="object 7"/>
          <p:cNvSpPr txBox="1"/>
          <p:nvPr/>
        </p:nvSpPr>
        <p:spPr>
          <a:xfrm>
            <a:off x="3638281" y="1220897"/>
            <a:ext cx="944229" cy="543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72935" marR="0">
              <a:lnSpc>
                <a:spcPts val="1461"/>
              </a:lnSpc>
              <a:spcBef>
                <a:spcPct val="0"/>
              </a:spcBef>
              <a:spcAft>
                <a:spcPct val="0"/>
              </a:spcAft>
            </a:pPr>
            <a:r>
              <a:rPr sz="1100">
                <a:solidFill>
                  <a:srgbClr val="000000"/>
                </a:solidFill>
                <a:latin typeface="MJNCGG+CMSSI10"/>
                <a:cs typeface="MJNCGG+CMSSI10"/>
              </a:rPr>
              <a:t>S</a:t>
            </a:r>
            <a:r>
              <a:rPr sz="1100" spc="124">
                <a:solidFill>
                  <a:srgbClr val="000000"/>
                </a:solidFill>
                <a:latin typeface="Times New Roman"/>
                <a:cs typeface="Times New Roman"/>
              </a:rPr>
              <a:t> </a:t>
            </a:r>
            <a:r>
              <a:rPr sz="1100" spc="-843">
                <a:solidFill>
                  <a:srgbClr val="000000"/>
                </a:solidFill>
                <a:latin typeface="UNSACU+MSBM10"/>
                <a:cs typeface="UNSACU+MSBM10"/>
              </a:rPr>
              <a:t>on</a:t>
            </a:r>
            <a:r>
              <a:rPr sz="1100" spc="864">
                <a:solidFill>
                  <a:srgbClr val="000000"/>
                </a:solidFill>
                <a:latin typeface="Times New Roman"/>
                <a:cs typeface="Times New Roman"/>
              </a:rPr>
              <a:t> </a:t>
            </a:r>
            <a:r>
              <a:rPr sz="1100">
                <a:solidFill>
                  <a:srgbClr val="000000"/>
                </a:solidFill>
                <a:latin typeface="MJNCGG+CMSSI10"/>
                <a:cs typeface="MJNCGG+CMSSI10"/>
              </a:rPr>
              <a:t>T</a:t>
            </a:r>
          </a:p>
          <a:p>
            <a:pPr marL="0" marR="0">
              <a:lnSpc>
                <a:spcPts val="1100"/>
              </a:lnSpc>
              <a:spcBef>
                <a:spcPts val="204"/>
              </a:spcBef>
              <a:spcAft>
                <a:spcPct val="0"/>
              </a:spcAft>
            </a:pPr>
            <a:r>
              <a:rPr sz="1100" spc="-15">
                <a:solidFill>
                  <a:srgbClr val="FF0000"/>
                </a:solidFill>
                <a:latin typeface="QSBLNH+CMSS10"/>
                <a:cs typeface="QSBLNH+CMSS10"/>
              </a:rPr>
              <a:t>Pareto</a:t>
            </a:r>
            <a:r>
              <a:rPr sz="1100" spc="100">
                <a:solidFill>
                  <a:srgbClr val="FF0000"/>
                </a:solidFill>
                <a:latin typeface="Times New Roman"/>
                <a:cs typeface="Times New Roman"/>
              </a:rPr>
              <a:t> </a:t>
            </a:r>
            <a:r>
              <a:rPr sz="1100">
                <a:solidFill>
                  <a:srgbClr val="FF0000"/>
                </a:solidFill>
                <a:latin typeface="QSBLNH+CMSS10"/>
                <a:cs typeface="QSBLNH+CMSS10"/>
              </a:rPr>
              <a:t>Plans</a:t>
            </a:r>
          </a:p>
        </p:txBody>
      </p:sp>
      <p:sp>
        <p:nvSpPr>
          <p:cNvPr id="8" name="object 8"/>
          <p:cNvSpPr txBox="1"/>
          <p:nvPr/>
        </p:nvSpPr>
        <p:spPr>
          <a:xfrm>
            <a:off x="406170" y="1329245"/>
            <a:ext cx="928407" cy="106934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8">
                <a:solidFill>
                  <a:srgbClr val="000000"/>
                </a:solidFill>
                <a:latin typeface="QSBLNH+CMSS10"/>
                <a:cs typeface="QSBLNH+CMSS10"/>
              </a:rPr>
              <a:t>2-Table</a:t>
            </a:r>
            <a:r>
              <a:rPr sz="1100" spc="102">
                <a:solidFill>
                  <a:srgbClr val="000000"/>
                </a:solidFill>
                <a:latin typeface="Times New Roman"/>
                <a:cs typeface="Times New Roman"/>
              </a:rPr>
              <a:t> </a:t>
            </a:r>
            <a:r>
              <a:rPr sz="1100">
                <a:solidFill>
                  <a:srgbClr val="000000"/>
                </a:solidFill>
                <a:latin typeface="QSBLNH+CMSS10"/>
                <a:cs typeface="QSBLNH+CMSS10"/>
              </a:rPr>
              <a:t>Sets</a:t>
            </a:r>
          </a:p>
          <a:p>
            <a:pPr marL="0" marR="0">
              <a:lnSpc>
                <a:spcPts val="1100"/>
              </a:lnSpc>
              <a:spcBef>
                <a:spcPts val="4568"/>
              </a:spcBef>
              <a:spcAft>
                <a:spcPct val="0"/>
              </a:spcAft>
            </a:pPr>
            <a:r>
              <a:rPr sz="1100" spc="-18">
                <a:solidFill>
                  <a:srgbClr val="000000"/>
                </a:solidFill>
                <a:latin typeface="QSBLNH+CMSS10"/>
                <a:cs typeface="QSBLNH+CMSS10"/>
              </a:rPr>
              <a:t>1-Table</a:t>
            </a:r>
            <a:r>
              <a:rPr sz="1100" spc="102">
                <a:solidFill>
                  <a:srgbClr val="000000"/>
                </a:solidFill>
                <a:latin typeface="Times New Roman"/>
                <a:cs typeface="Times New Roman"/>
              </a:rPr>
              <a:t> </a:t>
            </a:r>
            <a:r>
              <a:rPr sz="1100">
                <a:solidFill>
                  <a:srgbClr val="000000"/>
                </a:solidFill>
                <a:latin typeface="QSBLNH+CMSS10"/>
                <a:cs typeface="QSBLNH+CMSS10"/>
              </a:rPr>
              <a:t>Sets</a:t>
            </a:r>
          </a:p>
        </p:txBody>
      </p:sp>
      <p:sp>
        <p:nvSpPr>
          <p:cNvPr id="9" name="object 9"/>
          <p:cNvSpPr txBox="1"/>
          <p:nvPr/>
        </p:nvSpPr>
        <p:spPr>
          <a:xfrm>
            <a:off x="1795143" y="1963204"/>
            <a:ext cx="298911"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JNCGG+CMSSI10"/>
                <a:cs typeface="MJNCGG+CMSSI10"/>
              </a:rPr>
              <a:t>R</a:t>
            </a:r>
          </a:p>
        </p:txBody>
      </p:sp>
      <p:sp>
        <p:nvSpPr>
          <p:cNvPr id="10" name="object 10"/>
          <p:cNvSpPr txBox="1"/>
          <p:nvPr/>
        </p:nvSpPr>
        <p:spPr>
          <a:xfrm>
            <a:off x="2880765" y="1963204"/>
            <a:ext cx="286442"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JNCGG+CMSSI10"/>
                <a:cs typeface="MJNCGG+CMSSI10"/>
              </a:rPr>
              <a:t>S</a:t>
            </a:r>
          </a:p>
        </p:txBody>
      </p:sp>
      <p:sp>
        <p:nvSpPr>
          <p:cNvPr id="11" name="object 11"/>
          <p:cNvSpPr txBox="1"/>
          <p:nvPr/>
        </p:nvSpPr>
        <p:spPr>
          <a:xfrm>
            <a:off x="3949215" y="1963204"/>
            <a:ext cx="303760"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JNCGG+CMSSI10"/>
                <a:cs typeface="MJNCGG+CMSSI10"/>
              </a:rPr>
              <a:t>T</a:t>
            </a:r>
          </a:p>
        </p:txBody>
      </p:sp>
      <p:sp>
        <p:nvSpPr>
          <p:cNvPr id="12" name="object 12"/>
          <p:cNvSpPr txBox="1"/>
          <p:nvPr/>
        </p:nvSpPr>
        <p:spPr>
          <a:xfrm>
            <a:off x="1478291" y="2135276"/>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QSBLNH+CMSS10"/>
                <a:cs typeface="QSBLNH+CMSS10"/>
              </a:rPr>
              <a:t>Pareto</a:t>
            </a:r>
            <a:r>
              <a:rPr sz="1100" spc="100">
                <a:solidFill>
                  <a:srgbClr val="FF0000"/>
                </a:solidFill>
                <a:latin typeface="Times New Roman"/>
                <a:cs typeface="Times New Roman"/>
              </a:rPr>
              <a:t> </a:t>
            </a:r>
            <a:r>
              <a:rPr sz="1100">
                <a:solidFill>
                  <a:srgbClr val="FF0000"/>
                </a:solidFill>
                <a:latin typeface="QSBLNH+CMSS10"/>
                <a:cs typeface="QSBLNH+CMSS10"/>
              </a:rPr>
              <a:t>Plans</a:t>
            </a:r>
          </a:p>
        </p:txBody>
      </p:sp>
      <p:sp>
        <p:nvSpPr>
          <p:cNvPr id="13" name="object 13"/>
          <p:cNvSpPr txBox="1"/>
          <p:nvPr/>
        </p:nvSpPr>
        <p:spPr>
          <a:xfrm>
            <a:off x="2558286" y="2135276"/>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QSBLNH+CMSS10"/>
                <a:cs typeface="QSBLNH+CMSS10"/>
              </a:rPr>
              <a:t>Pareto</a:t>
            </a:r>
            <a:r>
              <a:rPr sz="1100" spc="100">
                <a:solidFill>
                  <a:srgbClr val="FF0000"/>
                </a:solidFill>
                <a:latin typeface="Times New Roman"/>
                <a:cs typeface="Times New Roman"/>
              </a:rPr>
              <a:t> </a:t>
            </a:r>
            <a:r>
              <a:rPr sz="1100">
                <a:solidFill>
                  <a:srgbClr val="FF0000"/>
                </a:solidFill>
                <a:latin typeface="QSBLNH+CMSS10"/>
                <a:cs typeface="QSBLNH+CMSS10"/>
              </a:rPr>
              <a:t>Plans</a:t>
            </a:r>
          </a:p>
        </p:txBody>
      </p:sp>
      <p:sp>
        <p:nvSpPr>
          <p:cNvPr id="14" name="object 14"/>
          <p:cNvSpPr txBox="1"/>
          <p:nvPr/>
        </p:nvSpPr>
        <p:spPr>
          <a:xfrm>
            <a:off x="3638281" y="2135276"/>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QSBLNH+CMSS10"/>
                <a:cs typeface="QSBLNH+CMSS10"/>
              </a:rPr>
              <a:t>Pareto</a:t>
            </a:r>
            <a:r>
              <a:rPr sz="1100" spc="100">
                <a:solidFill>
                  <a:srgbClr val="FF0000"/>
                </a:solidFill>
                <a:latin typeface="Times New Roman"/>
                <a:cs typeface="Times New Roman"/>
              </a:rPr>
              <a:t> </a:t>
            </a:r>
            <a:r>
              <a:rPr sz="1100">
                <a:solidFill>
                  <a:srgbClr val="FF0000"/>
                </a:solidFill>
                <a:latin typeface="QSBLNH+CMSS10"/>
                <a:cs typeface="QSBLNH+CMSS10"/>
              </a:rPr>
              <a:t>Plans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QFMSJW+CMSS12"/>
                <a:cs typeface="QFMSJW+CMSS12"/>
              </a:rPr>
              <a:t>Dynamic</a:t>
            </a:r>
            <a:r>
              <a:rPr sz="1450" spc="105">
                <a:solidFill>
                  <a:srgbClr val="3333B3"/>
                </a:solidFill>
                <a:latin typeface="Times New Roman"/>
                <a:cs typeface="Times New Roman"/>
              </a:rPr>
              <a:t> </a:t>
            </a:r>
            <a:r>
              <a:rPr sz="1450">
                <a:solidFill>
                  <a:srgbClr val="3333B3"/>
                </a:solidFill>
                <a:latin typeface="QFMSJW+CMSS12"/>
                <a:cs typeface="QFMSJW+CMSS12"/>
              </a:rPr>
              <a:t>Programming</a:t>
            </a:r>
            <a:r>
              <a:rPr sz="1450" spc="107">
                <a:solidFill>
                  <a:srgbClr val="3333B3"/>
                </a:solidFill>
                <a:latin typeface="Times New Roman"/>
                <a:cs typeface="Times New Roman"/>
              </a:rPr>
              <a:t> </a:t>
            </a:r>
            <a:r>
              <a:rPr sz="1450">
                <a:solidFill>
                  <a:srgbClr val="3333B3"/>
                </a:solidFill>
                <a:latin typeface="QFMSJW+CMSS12"/>
                <a:cs typeface="QFMSJW+CMSS12"/>
              </a:rPr>
              <a:t>Scheme</a:t>
            </a:r>
          </a:p>
        </p:txBody>
      </p:sp>
      <p:sp>
        <p:nvSpPr>
          <p:cNvPr id="4" name="object 4"/>
          <p:cNvSpPr txBox="1"/>
          <p:nvPr/>
        </p:nvSpPr>
        <p:spPr>
          <a:xfrm>
            <a:off x="1690394" y="556242"/>
            <a:ext cx="1418160" cy="3952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61"/>
              </a:lnSpc>
              <a:spcBef>
                <a:spcPct val="0"/>
              </a:spcBef>
              <a:spcAft>
                <a:spcPct val="0"/>
              </a:spcAft>
            </a:pPr>
            <a:r>
              <a:rPr sz="1100" spc="-20">
                <a:solidFill>
                  <a:srgbClr val="000000"/>
                </a:solidFill>
                <a:latin typeface="LMUHIC+CMCSC10"/>
                <a:cs typeface="LMUHIC+CMCSC10"/>
              </a:rPr>
              <a:t>Query:</a:t>
            </a:r>
            <a:r>
              <a:rPr sz="1100" spc="281">
                <a:solidFill>
                  <a:srgbClr val="000000"/>
                </a:solidFill>
                <a:latin typeface="Times New Roman"/>
                <a:cs typeface="Times New Roman"/>
              </a:rPr>
              <a:t> </a:t>
            </a:r>
            <a:r>
              <a:rPr sz="1100">
                <a:solidFill>
                  <a:srgbClr val="000000"/>
                </a:solidFill>
                <a:latin typeface="MLCHSS+CMSSI10"/>
                <a:cs typeface="MLCHSS+CMSSI10"/>
              </a:rPr>
              <a:t>R</a:t>
            </a:r>
            <a:r>
              <a:rPr sz="1100" spc="113">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S</a:t>
            </a:r>
            <a:r>
              <a:rPr sz="1100" spc="124">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T</a:t>
            </a:r>
          </a:p>
        </p:txBody>
      </p:sp>
      <p:sp>
        <p:nvSpPr>
          <p:cNvPr id="5" name="object 5"/>
          <p:cNvSpPr txBox="1"/>
          <p:nvPr/>
        </p:nvSpPr>
        <p:spPr>
          <a:xfrm>
            <a:off x="2558286" y="980905"/>
            <a:ext cx="944229" cy="54372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29311" marR="0">
              <a:lnSpc>
                <a:spcPts val="1461"/>
              </a:lnSpc>
              <a:spcBef>
                <a:spcPct val="0"/>
              </a:spcBef>
              <a:spcAft>
                <a:spcPct val="0"/>
              </a:spcAft>
            </a:pPr>
            <a:r>
              <a:rPr sz="1100">
                <a:solidFill>
                  <a:srgbClr val="000000"/>
                </a:solidFill>
                <a:latin typeface="MLCHSS+CMSSI10"/>
                <a:cs typeface="MLCHSS+CMSSI10"/>
              </a:rPr>
              <a:t>R</a:t>
            </a:r>
            <a:r>
              <a:rPr sz="1100" spc="113">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S</a:t>
            </a:r>
            <a:r>
              <a:rPr sz="1100" spc="124">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T</a:t>
            </a:r>
          </a:p>
          <a:p>
            <a:pPr marL="0" marR="0">
              <a:lnSpc>
                <a:spcPts val="1100"/>
              </a:lnSpc>
              <a:spcBef>
                <a:spcPts val="204"/>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
        <p:nvSpPr>
          <p:cNvPr id="6" name="object 6"/>
          <p:cNvSpPr txBox="1"/>
          <p:nvPr/>
        </p:nvSpPr>
        <p:spPr>
          <a:xfrm>
            <a:off x="406170" y="1089240"/>
            <a:ext cx="928407" cy="178934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8">
                <a:solidFill>
                  <a:srgbClr val="000000"/>
                </a:solidFill>
                <a:latin typeface="ERPFUS+CMSS10"/>
                <a:cs typeface="ERPFUS+CMSS10"/>
              </a:rPr>
              <a:t>3-Table</a:t>
            </a:r>
            <a:r>
              <a:rPr sz="1100" spc="102">
                <a:solidFill>
                  <a:srgbClr val="000000"/>
                </a:solidFill>
                <a:latin typeface="Times New Roman"/>
                <a:cs typeface="Times New Roman"/>
              </a:rPr>
              <a:t> </a:t>
            </a:r>
            <a:r>
              <a:rPr sz="1100">
                <a:solidFill>
                  <a:srgbClr val="000000"/>
                </a:solidFill>
                <a:latin typeface="ERPFUS+CMSS10"/>
                <a:cs typeface="ERPFUS+CMSS10"/>
              </a:rPr>
              <a:t>Sets</a:t>
            </a:r>
          </a:p>
          <a:p>
            <a:pPr marL="0" marR="0">
              <a:lnSpc>
                <a:spcPts val="1100"/>
              </a:lnSpc>
              <a:spcBef>
                <a:spcPts val="4568"/>
              </a:spcBef>
              <a:spcAft>
                <a:spcPct val="0"/>
              </a:spcAft>
            </a:pPr>
            <a:r>
              <a:rPr sz="1100" spc="-18">
                <a:solidFill>
                  <a:srgbClr val="000000"/>
                </a:solidFill>
                <a:latin typeface="ERPFUS+CMSS10"/>
                <a:cs typeface="ERPFUS+CMSS10"/>
              </a:rPr>
              <a:t>2-Table</a:t>
            </a:r>
            <a:r>
              <a:rPr sz="1100" spc="102">
                <a:solidFill>
                  <a:srgbClr val="000000"/>
                </a:solidFill>
                <a:latin typeface="Times New Roman"/>
                <a:cs typeface="Times New Roman"/>
              </a:rPr>
              <a:t> </a:t>
            </a:r>
            <a:r>
              <a:rPr sz="1100">
                <a:solidFill>
                  <a:srgbClr val="000000"/>
                </a:solidFill>
                <a:latin typeface="ERPFUS+CMSS10"/>
                <a:cs typeface="ERPFUS+CMSS10"/>
              </a:rPr>
              <a:t>Sets</a:t>
            </a:r>
          </a:p>
          <a:p>
            <a:pPr marL="0" marR="0">
              <a:lnSpc>
                <a:spcPts val="1100"/>
              </a:lnSpc>
              <a:spcBef>
                <a:spcPts val="4518"/>
              </a:spcBef>
              <a:spcAft>
                <a:spcPct val="0"/>
              </a:spcAft>
            </a:pPr>
            <a:r>
              <a:rPr sz="1100" spc="-18">
                <a:solidFill>
                  <a:srgbClr val="000000"/>
                </a:solidFill>
                <a:latin typeface="ERPFUS+CMSS10"/>
                <a:cs typeface="ERPFUS+CMSS10"/>
              </a:rPr>
              <a:t>1-Table</a:t>
            </a:r>
            <a:r>
              <a:rPr sz="1100" spc="102">
                <a:solidFill>
                  <a:srgbClr val="000000"/>
                </a:solidFill>
                <a:latin typeface="Times New Roman"/>
                <a:cs typeface="Times New Roman"/>
              </a:rPr>
              <a:t> </a:t>
            </a:r>
            <a:r>
              <a:rPr sz="1100">
                <a:solidFill>
                  <a:srgbClr val="000000"/>
                </a:solidFill>
                <a:latin typeface="ERPFUS+CMSS10"/>
                <a:cs typeface="ERPFUS+CMSS10"/>
              </a:rPr>
              <a:t>Sets</a:t>
            </a:r>
          </a:p>
        </p:txBody>
      </p:sp>
      <p:sp>
        <p:nvSpPr>
          <p:cNvPr id="7" name="object 7"/>
          <p:cNvSpPr txBox="1"/>
          <p:nvPr/>
        </p:nvSpPr>
        <p:spPr>
          <a:xfrm>
            <a:off x="1478278" y="1700906"/>
            <a:ext cx="944229" cy="54372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78866" marR="0">
              <a:lnSpc>
                <a:spcPts val="1461"/>
              </a:lnSpc>
              <a:spcBef>
                <a:spcPct val="0"/>
              </a:spcBef>
              <a:spcAft>
                <a:spcPct val="0"/>
              </a:spcAft>
            </a:pPr>
            <a:r>
              <a:rPr sz="1100">
                <a:solidFill>
                  <a:srgbClr val="000000"/>
                </a:solidFill>
                <a:latin typeface="MLCHSS+CMSSI10"/>
                <a:cs typeface="MLCHSS+CMSSI10"/>
              </a:rPr>
              <a:t>R</a:t>
            </a:r>
            <a:r>
              <a:rPr sz="1100" spc="112">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S</a:t>
            </a:r>
          </a:p>
          <a:p>
            <a:pPr marL="0" marR="0">
              <a:lnSpc>
                <a:spcPts val="1100"/>
              </a:lnSpc>
              <a:spcBef>
                <a:spcPts val="204"/>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
        <p:nvSpPr>
          <p:cNvPr id="8" name="object 8"/>
          <p:cNvSpPr txBox="1"/>
          <p:nvPr/>
        </p:nvSpPr>
        <p:spPr>
          <a:xfrm>
            <a:off x="2558286" y="1700906"/>
            <a:ext cx="944229" cy="54372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67309" marR="0">
              <a:lnSpc>
                <a:spcPts val="1461"/>
              </a:lnSpc>
              <a:spcBef>
                <a:spcPct val="0"/>
              </a:spcBef>
              <a:spcAft>
                <a:spcPct val="0"/>
              </a:spcAft>
            </a:pPr>
            <a:r>
              <a:rPr sz="1100">
                <a:solidFill>
                  <a:srgbClr val="000000"/>
                </a:solidFill>
                <a:latin typeface="MLCHSS+CMSSI10"/>
                <a:cs typeface="MLCHSS+CMSSI10"/>
              </a:rPr>
              <a:t>R</a:t>
            </a:r>
            <a:r>
              <a:rPr sz="1100" spc="112">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T</a:t>
            </a:r>
          </a:p>
          <a:p>
            <a:pPr marL="0" marR="0">
              <a:lnSpc>
                <a:spcPts val="1100"/>
              </a:lnSpc>
              <a:spcBef>
                <a:spcPts val="204"/>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
        <p:nvSpPr>
          <p:cNvPr id="9" name="object 9"/>
          <p:cNvSpPr txBox="1"/>
          <p:nvPr/>
        </p:nvSpPr>
        <p:spPr>
          <a:xfrm>
            <a:off x="3638281" y="1700906"/>
            <a:ext cx="944229" cy="54372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72935" marR="0">
              <a:lnSpc>
                <a:spcPts val="1461"/>
              </a:lnSpc>
              <a:spcBef>
                <a:spcPct val="0"/>
              </a:spcBef>
              <a:spcAft>
                <a:spcPct val="0"/>
              </a:spcAft>
            </a:pPr>
            <a:r>
              <a:rPr sz="1100">
                <a:solidFill>
                  <a:srgbClr val="000000"/>
                </a:solidFill>
                <a:latin typeface="MLCHSS+CMSSI10"/>
                <a:cs typeface="MLCHSS+CMSSI10"/>
              </a:rPr>
              <a:t>S</a:t>
            </a:r>
            <a:r>
              <a:rPr sz="1100" spc="124">
                <a:solidFill>
                  <a:srgbClr val="000000"/>
                </a:solidFill>
                <a:latin typeface="Times New Roman"/>
                <a:cs typeface="Times New Roman"/>
              </a:rPr>
              <a:t> </a:t>
            </a:r>
            <a:r>
              <a:rPr sz="1100" spc="-843">
                <a:solidFill>
                  <a:srgbClr val="000000"/>
                </a:solidFill>
                <a:latin typeface="LJPCRJ+MSBM10"/>
                <a:cs typeface="LJPCRJ+MSBM10"/>
              </a:rPr>
              <a:t>on</a:t>
            </a:r>
            <a:r>
              <a:rPr sz="1100" spc="864">
                <a:solidFill>
                  <a:srgbClr val="000000"/>
                </a:solidFill>
                <a:latin typeface="Times New Roman"/>
                <a:cs typeface="Times New Roman"/>
              </a:rPr>
              <a:t> </a:t>
            </a:r>
            <a:r>
              <a:rPr sz="1100">
                <a:solidFill>
                  <a:srgbClr val="000000"/>
                </a:solidFill>
                <a:latin typeface="MLCHSS+CMSSI10"/>
                <a:cs typeface="MLCHSS+CMSSI10"/>
              </a:rPr>
              <a:t>T</a:t>
            </a:r>
          </a:p>
          <a:p>
            <a:pPr marL="0" marR="0">
              <a:lnSpc>
                <a:spcPts val="1100"/>
              </a:lnSpc>
              <a:spcBef>
                <a:spcPts val="204"/>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
        <p:nvSpPr>
          <p:cNvPr id="10" name="object 10"/>
          <p:cNvSpPr txBox="1"/>
          <p:nvPr/>
        </p:nvSpPr>
        <p:spPr>
          <a:xfrm>
            <a:off x="1795143" y="2443200"/>
            <a:ext cx="298911"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LCHSS+CMSSI10"/>
                <a:cs typeface="MLCHSS+CMSSI10"/>
              </a:rPr>
              <a:t>R</a:t>
            </a:r>
          </a:p>
        </p:txBody>
      </p:sp>
      <p:sp>
        <p:nvSpPr>
          <p:cNvPr id="11" name="object 11"/>
          <p:cNvSpPr txBox="1"/>
          <p:nvPr/>
        </p:nvSpPr>
        <p:spPr>
          <a:xfrm>
            <a:off x="2880765" y="2443200"/>
            <a:ext cx="286442"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LCHSS+CMSSI10"/>
                <a:cs typeface="MLCHSS+CMSSI10"/>
              </a:rPr>
              <a:t>S</a:t>
            </a:r>
          </a:p>
        </p:txBody>
      </p:sp>
      <p:sp>
        <p:nvSpPr>
          <p:cNvPr id="12" name="object 12"/>
          <p:cNvSpPr txBox="1"/>
          <p:nvPr/>
        </p:nvSpPr>
        <p:spPr>
          <a:xfrm>
            <a:off x="3949215" y="2443200"/>
            <a:ext cx="303760"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LCHSS+CMSSI10"/>
                <a:cs typeface="MLCHSS+CMSSI10"/>
              </a:rPr>
              <a:t>T</a:t>
            </a:r>
          </a:p>
        </p:txBody>
      </p:sp>
      <p:sp>
        <p:nvSpPr>
          <p:cNvPr id="13" name="object 13"/>
          <p:cNvSpPr txBox="1"/>
          <p:nvPr/>
        </p:nvSpPr>
        <p:spPr>
          <a:xfrm>
            <a:off x="1478291" y="2615285"/>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
        <p:nvSpPr>
          <p:cNvPr id="14" name="object 14"/>
          <p:cNvSpPr txBox="1"/>
          <p:nvPr/>
        </p:nvSpPr>
        <p:spPr>
          <a:xfrm>
            <a:off x="2558286" y="2615285"/>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
        <p:nvSpPr>
          <p:cNvPr id="15" name="object 15"/>
          <p:cNvSpPr txBox="1"/>
          <p:nvPr/>
        </p:nvSpPr>
        <p:spPr>
          <a:xfrm>
            <a:off x="3638281" y="2615285"/>
            <a:ext cx="944229"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5">
                <a:solidFill>
                  <a:srgbClr val="FF0000"/>
                </a:solidFill>
                <a:latin typeface="ERPFUS+CMSS10"/>
                <a:cs typeface="ERPFUS+CMSS10"/>
              </a:rPr>
              <a:t>Pareto</a:t>
            </a:r>
            <a:r>
              <a:rPr sz="1100" spc="100">
                <a:solidFill>
                  <a:srgbClr val="FF0000"/>
                </a:solidFill>
                <a:latin typeface="Times New Roman"/>
                <a:cs typeface="Times New Roman"/>
              </a:rPr>
              <a:t> </a:t>
            </a:r>
            <a:r>
              <a:rPr sz="1100">
                <a:solidFill>
                  <a:srgbClr val="FF0000"/>
                </a:solidFill>
                <a:latin typeface="ERPFUS+CMSS10"/>
                <a:cs typeface="ERPFUS+CMSS10"/>
              </a:rPr>
              <a:t>Plans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Generic Algorithm</a:t>
            </a:r>
            <a:endParaRPr sz="1450" dirty="0">
              <a:solidFill>
                <a:srgbClr val="3333B3"/>
              </a:solidFill>
              <a:latin typeface="TBIKNP+CMSS12"/>
              <a:cs typeface="TBIKNP+CMSS12"/>
            </a:endParaRPr>
          </a:p>
        </p:txBody>
      </p:sp>
      <p:pic>
        <p:nvPicPr>
          <p:cNvPr id="5" name="图片 4">
            <a:extLst>
              <a:ext uri="{FF2B5EF4-FFF2-40B4-BE49-F238E27FC236}">
                <a16:creationId xmlns:a16="http://schemas.microsoft.com/office/drawing/2014/main" id="{65648CC6-0B6B-4B8A-BD93-FD3C33139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3427"/>
            <a:ext cx="4608513" cy="2589133"/>
          </a:xfrm>
          <a:prstGeom prst="rect">
            <a:avLst/>
          </a:prstGeom>
        </p:spPr>
      </p:pic>
    </p:spTree>
    <p:extLst>
      <p:ext uri="{BB962C8B-B14F-4D97-AF65-F5344CB8AC3E}">
        <p14:creationId xmlns:p14="http://schemas.microsoft.com/office/powerpoint/2010/main" val="30489456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18261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Generate Plan set</a:t>
            </a:r>
            <a:endParaRPr sz="1450" dirty="0">
              <a:solidFill>
                <a:srgbClr val="3333B3"/>
              </a:solidFill>
              <a:latin typeface="TBIKNP+CMSS12"/>
              <a:cs typeface="TBIKNP+CMSS12"/>
            </a:endParaRPr>
          </a:p>
        </p:txBody>
      </p:sp>
      <p:pic>
        <p:nvPicPr>
          <p:cNvPr id="6" name="图片 5">
            <a:extLst>
              <a:ext uri="{FF2B5EF4-FFF2-40B4-BE49-F238E27FC236}">
                <a16:creationId xmlns:a16="http://schemas.microsoft.com/office/drawing/2014/main" id="{B368D52A-F3E0-4A00-AEE3-72B532E8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10" y="438049"/>
            <a:ext cx="4125541" cy="2863611"/>
          </a:xfrm>
          <a:prstGeom prst="rect">
            <a:avLst/>
          </a:prstGeom>
        </p:spPr>
      </p:pic>
    </p:spTree>
    <p:extLst>
      <p:ext uri="{BB962C8B-B14F-4D97-AF65-F5344CB8AC3E}">
        <p14:creationId xmlns:p14="http://schemas.microsoft.com/office/powerpoint/2010/main" val="183588113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92202" cy="18261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Pruning</a:t>
            </a:r>
            <a:endParaRPr sz="1450" dirty="0">
              <a:solidFill>
                <a:srgbClr val="3333B3"/>
              </a:solidFill>
              <a:latin typeface="TBIKNP+CMSS12"/>
              <a:cs typeface="TBIKNP+CMSS12"/>
            </a:endParaRPr>
          </a:p>
        </p:txBody>
      </p:sp>
      <p:pic>
        <p:nvPicPr>
          <p:cNvPr id="5" name="图片 4">
            <a:extLst>
              <a:ext uri="{FF2B5EF4-FFF2-40B4-BE49-F238E27FC236}">
                <a16:creationId xmlns:a16="http://schemas.microsoft.com/office/drawing/2014/main" id="{BAFBF561-34EF-4071-9024-C3CA83211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99" y="438050"/>
            <a:ext cx="3041202" cy="2888632"/>
          </a:xfrm>
          <a:prstGeom prst="rect">
            <a:avLst/>
          </a:prstGeom>
        </p:spPr>
      </p:pic>
    </p:spTree>
    <p:extLst>
      <p:ext uri="{BB962C8B-B14F-4D97-AF65-F5344CB8AC3E}">
        <p14:creationId xmlns:p14="http://schemas.microsoft.com/office/powerpoint/2010/main" val="202440917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592559"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CNAWTK+CMSS12"/>
                <a:cs typeface="CNAWTK+CMSS12"/>
              </a:rPr>
              <a:t>Pruning</a:t>
            </a:r>
            <a:r>
              <a:rPr sz="1450" spc="104">
                <a:solidFill>
                  <a:srgbClr val="3333B3"/>
                </a:solidFill>
                <a:latin typeface="Times New Roman"/>
                <a:cs typeface="Times New Roman"/>
              </a:rPr>
              <a:t> </a:t>
            </a:r>
            <a:r>
              <a:rPr sz="1450">
                <a:solidFill>
                  <a:srgbClr val="3333B3"/>
                </a:solidFill>
                <a:latin typeface="CNAWTK+CMSS12"/>
                <a:cs typeface="CNAWTK+CMSS12"/>
              </a:rPr>
              <a:t>Overview</a:t>
            </a:r>
          </a:p>
        </p:txBody>
      </p:sp>
      <p:sp>
        <p:nvSpPr>
          <p:cNvPr id="4" name="object 4"/>
          <p:cNvSpPr txBox="1"/>
          <p:nvPr/>
        </p:nvSpPr>
        <p:spPr>
          <a:xfrm>
            <a:off x="489088" y="1287652"/>
            <a:ext cx="3429790" cy="36003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TDNPVG+MSAM10"/>
                <a:cs typeface="TDNPVG+MSAM10"/>
              </a:rPr>
              <a:t>I</a:t>
            </a:r>
            <a:r>
              <a:rPr sz="800" spc="344">
                <a:solidFill>
                  <a:srgbClr val="3333B3"/>
                </a:solidFill>
                <a:latin typeface="Times New Roman"/>
                <a:cs typeface="Times New Roman"/>
              </a:rPr>
              <a:t> </a:t>
            </a:r>
            <a:r>
              <a:rPr sz="1100">
                <a:solidFill>
                  <a:srgbClr val="000000"/>
                </a:solidFill>
                <a:latin typeface="KDQRCO+CMSS10"/>
                <a:cs typeface="KDQRCO+CMSS10"/>
              </a:rPr>
              <a:t>Each</a:t>
            </a:r>
            <a:r>
              <a:rPr sz="1100" spc="88">
                <a:solidFill>
                  <a:srgbClr val="000000"/>
                </a:solidFill>
                <a:latin typeface="Times New Roman"/>
                <a:cs typeface="Times New Roman"/>
              </a:rPr>
              <a:t> </a:t>
            </a:r>
            <a:r>
              <a:rPr sz="1100">
                <a:solidFill>
                  <a:srgbClr val="000000"/>
                </a:solidFill>
                <a:latin typeface="KDQRCO+CMSS10"/>
                <a:cs typeface="KDQRCO+CMSS10"/>
              </a:rPr>
              <a:t>query</a:t>
            </a:r>
            <a:r>
              <a:rPr sz="1100" spc="88">
                <a:solidFill>
                  <a:srgbClr val="000000"/>
                </a:solidFill>
                <a:latin typeface="Times New Roman"/>
                <a:cs typeface="Times New Roman"/>
              </a:rPr>
              <a:t> </a:t>
            </a:r>
            <a:r>
              <a:rPr sz="1100">
                <a:solidFill>
                  <a:srgbClr val="000000"/>
                </a:solidFill>
                <a:latin typeface="KDQRCO+CMSS10"/>
                <a:cs typeface="KDQRCO+CMSS10"/>
              </a:rPr>
              <a:t>plan</a:t>
            </a:r>
            <a:r>
              <a:rPr sz="1100" spc="87">
                <a:solidFill>
                  <a:srgbClr val="000000"/>
                </a:solidFill>
                <a:latin typeface="Times New Roman"/>
                <a:cs typeface="Times New Roman"/>
              </a:rPr>
              <a:t> </a:t>
            </a:r>
            <a:r>
              <a:rPr sz="1100">
                <a:solidFill>
                  <a:srgbClr val="000000"/>
                </a:solidFill>
                <a:latin typeface="KKWJQV+CMSSI10"/>
                <a:cs typeface="KKWJQV+CMSSI10"/>
              </a:rPr>
              <a:t>p</a:t>
            </a:r>
            <a:r>
              <a:rPr sz="1100" spc="126">
                <a:solidFill>
                  <a:srgbClr val="000000"/>
                </a:solidFill>
                <a:latin typeface="Times New Roman"/>
                <a:cs typeface="Times New Roman"/>
              </a:rPr>
              <a:t> </a:t>
            </a:r>
            <a:r>
              <a:rPr sz="1100">
                <a:solidFill>
                  <a:srgbClr val="000000"/>
                </a:solidFill>
                <a:latin typeface="KDQRCO+CMSS10"/>
                <a:cs typeface="KDQRCO+CMSS10"/>
              </a:rPr>
              <a:t>maps</a:t>
            </a:r>
            <a:r>
              <a:rPr sz="1100" spc="89">
                <a:solidFill>
                  <a:srgbClr val="000000"/>
                </a:solidFill>
                <a:latin typeface="Times New Roman"/>
                <a:cs typeface="Times New Roman"/>
              </a:rPr>
              <a:t> </a:t>
            </a:r>
            <a:r>
              <a:rPr sz="1100">
                <a:solidFill>
                  <a:srgbClr val="000000"/>
                </a:solidFill>
                <a:latin typeface="KDQRCO+CMSS10"/>
                <a:cs typeface="KDQRCO+CMSS10"/>
              </a:rPr>
              <a:t>to</a:t>
            </a:r>
            <a:r>
              <a:rPr sz="1100" spc="87">
                <a:solidFill>
                  <a:srgbClr val="000000"/>
                </a:solidFill>
                <a:latin typeface="Times New Roman"/>
                <a:cs typeface="Times New Roman"/>
              </a:rPr>
              <a:t> </a:t>
            </a:r>
            <a:r>
              <a:rPr sz="1100">
                <a:solidFill>
                  <a:srgbClr val="000000"/>
                </a:solidFill>
                <a:latin typeface="KDQRCO+CMSS10"/>
                <a:cs typeface="KDQRCO+CMSS10"/>
              </a:rPr>
              <a:t>a</a:t>
            </a:r>
            <a:r>
              <a:rPr sz="1100" spc="85">
                <a:solidFill>
                  <a:srgbClr val="000000"/>
                </a:solidFill>
                <a:latin typeface="Times New Roman"/>
                <a:cs typeface="Times New Roman"/>
              </a:rPr>
              <a:t> </a:t>
            </a:r>
            <a:r>
              <a:rPr sz="1100" spc="-15">
                <a:solidFill>
                  <a:srgbClr val="000000"/>
                </a:solidFill>
                <a:latin typeface="KDQRCO+CMSS10"/>
                <a:cs typeface="KDQRCO+CMSS10"/>
              </a:rPr>
              <a:t>Pareto</a:t>
            </a:r>
            <a:r>
              <a:rPr sz="1100" spc="100">
                <a:solidFill>
                  <a:srgbClr val="000000"/>
                </a:solidFill>
                <a:latin typeface="Times New Roman"/>
                <a:cs typeface="Times New Roman"/>
              </a:rPr>
              <a:t> </a:t>
            </a:r>
            <a:r>
              <a:rPr sz="1100">
                <a:solidFill>
                  <a:srgbClr val="000000"/>
                </a:solidFill>
                <a:latin typeface="KDQRCO+CMSS10"/>
                <a:cs typeface="KDQRCO+CMSS10"/>
              </a:rPr>
              <a:t>region</a:t>
            </a:r>
            <a:r>
              <a:rPr sz="1100" spc="87">
                <a:solidFill>
                  <a:srgbClr val="000000"/>
                </a:solidFill>
                <a:latin typeface="Times New Roman"/>
                <a:cs typeface="Times New Roman"/>
              </a:rPr>
              <a:t> </a:t>
            </a:r>
            <a:r>
              <a:rPr sz="1100" spc="86">
                <a:solidFill>
                  <a:srgbClr val="000000"/>
                </a:solidFill>
                <a:latin typeface="KKWJQV+CMSSI10"/>
                <a:cs typeface="KKWJQV+CMSSI10"/>
              </a:rPr>
              <a:t>R</a:t>
            </a:r>
            <a:r>
              <a:rPr sz="1100">
                <a:solidFill>
                  <a:srgbClr val="000000"/>
                </a:solidFill>
                <a:latin typeface="KDQRCO+CMSS10"/>
                <a:cs typeface="KDQRCO+CMSS10"/>
              </a:rPr>
              <a:t>(</a:t>
            </a:r>
            <a:r>
              <a:rPr sz="1100" spc="37">
                <a:solidFill>
                  <a:srgbClr val="000000"/>
                </a:solidFill>
                <a:latin typeface="KKWJQV+CMSSI10"/>
                <a:cs typeface="KKWJQV+CMSSI10"/>
              </a:rPr>
              <a:t>p</a:t>
            </a:r>
            <a:r>
              <a:rPr sz="1100">
                <a:solidFill>
                  <a:srgbClr val="000000"/>
                </a:solidFill>
                <a:latin typeface="KDQRCO+CMSS10"/>
                <a:cs typeface="KDQRCO+CMSS10"/>
              </a:rPr>
              <a:t>)</a:t>
            </a:r>
          </a:p>
        </p:txBody>
      </p:sp>
      <p:sp>
        <p:nvSpPr>
          <p:cNvPr id="5" name="object 5"/>
          <p:cNvSpPr txBox="1"/>
          <p:nvPr/>
        </p:nvSpPr>
        <p:spPr>
          <a:xfrm>
            <a:off x="489088" y="1497685"/>
            <a:ext cx="2801148" cy="3599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TDNPVG+MSAM10"/>
                <a:cs typeface="TDNPVG+MSAM10"/>
              </a:rPr>
              <a:t>I</a:t>
            </a:r>
            <a:r>
              <a:rPr sz="800" spc="344">
                <a:solidFill>
                  <a:srgbClr val="3333B3"/>
                </a:solidFill>
                <a:latin typeface="Times New Roman"/>
                <a:cs typeface="Times New Roman"/>
              </a:rPr>
              <a:t> </a:t>
            </a:r>
            <a:r>
              <a:rPr sz="1100" spc="-10">
                <a:solidFill>
                  <a:srgbClr val="000000"/>
                </a:solidFill>
                <a:latin typeface="KDQRCO+CMSS10"/>
                <a:cs typeface="KDQRCO+CMSS10"/>
              </a:rPr>
              <a:t>Compare</a:t>
            </a:r>
            <a:r>
              <a:rPr sz="1100" spc="93">
                <a:solidFill>
                  <a:srgbClr val="000000"/>
                </a:solidFill>
                <a:latin typeface="Times New Roman"/>
                <a:cs typeface="Times New Roman"/>
              </a:rPr>
              <a:t> </a:t>
            </a:r>
            <a:r>
              <a:rPr sz="1100">
                <a:solidFill>
                  <a:srgbClr val="000000"/>
                </a:solidFill>
                <a:latin typeface="KDQRCO+CMSS10"/>
                <a:cs typeface="KDQRCO+CMSS10"/>
              </a:rPr>
              <a:t>plans</a:t>
            </a:r>
            <a:r>
              <a:rPr sz="1100" spc="88">
                <a:solidFill>
                  <a:srgbClr val="000000"/>
                </a:solidFill>
                <a:latin typeface="Times New Roman"/>
                <a:cs typeface="Times New Roman"/>
              </a:rPr>
              <a:t> </a:t>
            </a:r>
            <a:r>
              <a:rPr sz="1100">
                <a:solidFill>
                  <a:srgbClr val="000000"/>
                </a:solidFill>
                <a:latin typeface="KDQRCO+CMSS10"/>
                <a:cs typeface="KDQRCO+CMSS10"/>
              </a:rPr>
              <a:t>pairwise</a:t>
            </a:r>
            <a:r>
              <a:rPr sz="1100" spc="87">
                <a:solidFill>
                  <a:srgbClr val="000000"/>
                </a:solidFill>
                <a:latin typeface="Times New Roman"/>
                <a:cs typeface="Times New Roman"/>
              </a:rPr>
              <a:t> </a:t>
            </a:r>
            <a:r>
              <a:rPr sz="1100">
                <a:solidFill>
                  <a:srgbClr val="000000"/>
                </a:solidFill>
                <a:latin typeface="KDQRCO+CMSS10"/>
                <a:cs typeface="KDQRCO+CMSS10"/>
              </a:rPr>
              <a:t>during</a:t>
            </a:r>
            <a:r>
              <a:rPr sz="1100" spc="87">
                <a:solidFill>
                  <a:srgbClr val="000000"/>
                </a:solidFill>
                <a:latin typeface="Times New Roman"/>
                <a:cs typeface="Times New Roman"/>
              </a:rPr>
              <a:t> </a:t>
            </a:r>
            <a:r>
              <a:rPr sz="1100">
                <a:solidFill>
                  <a:srgbClr val="000000"/>
                </a:solidFill>
                <a:latin typeface="KDQRCO+CMSS10"/>
                <a:cs typeface="KDQRCO+CMSS10"/>
              </a:rPr>
              <a:t>pruning:</a:t>
            </a:r>
          </a:p>
        </p:txBody>
      </p:sp>
      <p:sp>
        <p:nvSpPr>
          <p:cNvPr id="6" name="object 6"/>
          <p:cNvSpPr txBox="1"/>
          <p:nvPr/>
        </p:nvSpPr>
        <p:spPr>
          <a:xfrm>
            <a:off x="637094" y="1679733"/>
            <a:ext cx="3270752" cy="44992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892"/>
              </a:lnSpc>
              <a:spcBef>
                <a:spcPct val="0"/>
              </a:spcBef>
              <a:spcAft>
                <a:spcPct val="0"/>
              </a:spcAft>
            </a:pPr>
            <a:r>
              <a:rPr sz="1100" dirty="0">
                <a:solidFill>
                  <a:srgbClr val="000000"/>
                </a:solidFill>
                <a:latin typeface="KDQRCO+CMSS10"/>
                <a:cs typeface="KDQRCO+CMSS10"/>
              </a:rPr>
              <a:t>If</a:t>
            </a:r>
            <a:r>
              <a:rPr sz="1100" spc="87" dirty="0">
                <a:solidFill>
                  <a:srgbClr val="000000"/>
                </a:solidFill>
                <a:latin typeface="Times New Roman"/>
                <a:cs typeface="Times New Roman"/>
              </a:rPr>
              <a:t> </a:t>
            </a:r>
            <a:r>
              <a:rPr sz="1100" dirty="0">
                <a:solidFill>
                  <a:srgbClr val="000000"/>
                </a:solidFill>
                <a:latin typeface="KKWJQV+CMSSI10"/>
                <a:cs typeface="KKWJQV+CMSSI10"/>
              </a:rPr>
              <a:t>p</a:t>
            </a:r>
            <a:r>
              <a:rPr sz="1100" spc="557" dirty="0">
                <a:solidFill>
                  <a:srgbClr val="000000"/>
                </a:solidFill>
                <a:latin typeface="Times New Roman"/>
                <a:cs typeface="Times New Roman"/>
              </a:rPr>
              <a:t> </a:t>
            </a:r>
            <a:r>
              <a:rPr sz="1100" dirty="0">
                <a:solidFill>
                  <a:srgbClr val="000000"/>
                </a:solidFill>
                <a:latin typeface="KDQRCO+CMSS10"/>
                <a:cs typeface="KDQRCO+CMSS10"/>
              </a:rPr>
              <a:t>dominates</a:t>
            </a:r>
            <a:r>
              <a:rPr sz="1100" spc="88" dirty="0">
                <a:solidFill>
                  <a:srgbClr val="000000"/>
                </a:solidFill>
                <a:latin typeface="Times New Roman"/>
                <a:cs typeface="Times New Roman"/>
              </a:rPr>
              <a:t> </a:t>
            </a:r>
            <a:r>
              <a:rPr sz="1100" dirty="0">
                <a:solidFill>
                  <a:srgbClr val="000000"/>
                </a:solidFill>
                <a:latin typeface="KKWJQV+CMSSI10"/>
                <a:cs typeface="KKWJQV+CMSSI10"/>
              </a:rPr>
              <a:t>p</a:t>
            </a:r>
            <a:r>
              <a:rPr sz="1100" spc="557" dirty="0">
                <a:solidFill>
                  <a:srgbClr val="000000"/>
                </a:solidFill>
                <a:latin typeface="Times New Roman"/>
                <a:cs typeface="Times New Roman"/>
              </a:rPr>
              <a:t> </a:t>
            </a:r>
            <a:r>
              <a:rPr sz="1100" dirty="0">
                <a:solidFill>
                  <a:srgbClr val="000000"/>
                </a:solidFill>
                <a:latin typeface="KDQRCO+CMSS10"/>
                <a:cs typeface="KDQRCO+CMSS10"/>
              </a:rPr>
              <a:t>in</a:t>
            </a:r>
            <a:r>
              <a:rPr sz="1100" spc="86" dirty="0">
                <a:solidFill>
                  <a:srgbClr val="000000"/>
                </a:solidFill>
                <a:latin typeface="Times New Roman"/>
                <a:cs typeface="Times New Roman"/>
              </a:rPr>
              <a:t> </a:t>
            </a:r>
            <a:r>
              <a:rPr sz="1100" dirty="0">
                <a:solidFill>
                  <a:srgbClr val="000000"/>
                </a:solidFill>
                <a:latin typeface="KKWJQV+CMSSI10"/>
                <a:cs typeface="KKWJQV+CMSSI10"/>
              </a:rPr>
              <a:t>X</a:t>
            </a:r>
            <a:r>
              <a:rPr sz="1100" spc="228" dirty="0">
                <a:solidFill>
                  <a:srgbClr val="000000"/>
                </a:solidFill>
                <a:latin typeface="Times New Roman"/>
                <a:cs typeface="Times New Roman"/>
              </a:rPr>
              <a:t> </a:t>
            </a:r>
            <a:r>
              <a:rPr sz="1100" dirty="0">
                <a:solidFill>
                  <a:srgbClr val="000000"/>
                </a:solidFill>
                <a:latin typeface="KDQRCO+CMSS10"/>
                <a:cs typeface="KDQRCO+CMSS10"/>
              </a:rPr>
              <a:t>then</a:t>
            </a:r>
            <a:r>
              <a:rPr sz="1100" spc="87" dirty="0">
                <a:solidFill>
                  <a:srgbClr val="000000"/>
                </a:solidFill>
                <a:latin typeface="Times New Roman"/>
                <a:cs typeface="Times New Roman"/>
              </a:rPr>
              <a:t> </a:t>
            </a:r>
            <a:r>
              <a:rPr sz="1100" spc="85" dirty="0">
                <a:solidFill>
                  <a:srgbClr val="000000"/>
                </a:solidFill>
                <a:latin typeface="KKWJQV+CMSSI10"/>
                <a:cs typeface="KKWJQV+CMSSI10"/>
              </a:rPr>
              <a:t>R</a:t>
            </a:r>
            <a:r>
              <a:rPr sz="1100" dirty="0">
                <a:solidFill>
                  <a:srgbClr val="000000"/>
                </a:solidFill>
                <a:latin typeface="KDQRCO+CMSS10"/>
                <a:cs typeface="KDQRCO+CMSS10"/>
              </a:rPr>
              <a:t>(</a:t>
            </a:r>
            <a:r>
              <a:rPr sz="1100" dirty="0">
                <a:solidFill>
                  <a:srgbClr val="000000"/>
                </a:solidFill>
                <a:latin typeface="KKWJQV+CMSSI10"/>
                <a:cs typeface="KKWJQV+CMSSI10"/>
              </a:rPr>
              <a:t>p</a:t>
            </a:r>
            <a:r>
              <a:rPr sz="1100" spc="194" dirty="0">
                <a:solidFill>
                  <a:srgbClr val="000000"/>
                </a:solidFill>
                <a:latin typeface="Times New Roman"/>
                <a:cs typeface="Times New Roman"/>
              </a:rPr>
              <a:t> </a:t>
            </a:r>
            <a:r>
              <a:rPr sz="1100" dirty="0">
                <a:solidFill>
                  <a:srgbClr val="000000"/>
                </a:solidFill>
                <a:latin typeface="KDQRCO+CMSS10"/>
                <a:cs typeface="KDQRCO+CMSS10"/>
              </a:rPr>
              <a:t>)</a:t>
            </a:r>
            <a:r>
              <a:rPr sz="1100" spc="25" dirty="0">
                <a:solidFill>
                  <a:srgbClr val="000000"/>
                </a:solidFill>
                <a:latin typeface="Times New Roman"/>
                <a:cs typeface="Times New Roman"/>
              </a:rPr>
              <a:t> </a:t>
            </a:r>
            <a:r>
              <a:rPr sz="1100" dirty="0">
                <a:solidFill>
                  <a:srgbClr val="000000"/>
                </a:solidFill>
                <a:latin typeface="UCGREA+CMSY10"/>
                <a:cs typeface="UCGREA+CMSY10"/>
              </a:rPr>
              <a:t>←</a:t>
            </a:r>
            <a:r>
              <a:rPr sz="1100" spc="18" dirty="0">
                <a:solidFill>
                  <a:srgbClr val="000000"/>
                </a:solidFill>
                <a:latin typeface="Times New Roman"/>
                <a:cs typeface="Times New Roman"/>
              </a:rPr>
              <a:t> </a:t>
            </a:r>
            <a:r>
              <a:rPr sz="1100" spc="85" dirty="0">
                <a:solidFill>
                  <a:srgbClr val="000000"/>
                </a:solidFill>
                <a:latin typeface="KKWJQV+CMSSI10"/>
                <a:cs typeface="KKWJQV+CMSSI10"/>
              </a:rPr>
              <a:t>R</a:t>
            </a:r>
            <a:r>
              <a:rPr sz="1100" dirty="0">
                <a:solidFill>
                  <a:srgbClr val="000000"/>
                </a:solidFill>
                <a:latin typeface="KDQRCO+CMSS10"/>
                <a:cs typeface="KDQRCO+CMSS10"/>
              </a:rPr>
              <a:t>(</a:t>
            </a:r>
            <a:r>
              <a:rPr sz="1100" dirty="0">
                <a:solidFill>
                  <a:srgbClr val="000000"/>
                </a:solidFill>
                <a:latin typeface="KKWJQV+CMSSI10"/>
                <a:cs typeface="KKWJQV+CMSSI10"/>
              </a:rPr>
              <a:t>p</a:t>
            </a:r>
            <a:r>
              <a:rPr sz="1100" spc="194" dirty="0">
                <a:solidFill>
                  <a:srgbClr val="000000"/>
                </a:solidFill>
                <a:latin typeface="Times New Roman"/>
                <a:cs typeface="Times New Roman"/>
              </a:rPr>
              <a:t> </a:t>
            </a:r>
            <a:r>
              <a:rPr sz="1100" dirty="0">
                <a:solidFill>
                  <a:srgbClr val="000000"/>
                </a:solidFill>
                <a:latin typeface="KDQRCO+CMSS10"/>
                <a:cs typeface="KDQRCO+CMSS10"/>
              </a:rPr>
              <a:t>)</a:t>
            </a:r>
            <a:r>
              <a:rPr sz="1100" spc="-34" dirty="0">
                <a:solidFill>
                  <a:srgbClr val="000000"/>
                </a:solidFill>
                <a:latin typeface="Times New Roman"/>
                <a:cs typeface="Times New Roman"/>
              </a:rPr>
              <a:t> </a:t>
            </a:r>
            <a:r>
              <a:rPr sz="1100" dirty="0">
                <a:solidFill>
                  <a:srgbClr val="000000"/>
                </a:solidFill>
                <a:latin typeface="UCGREA+CMSY10"/>
                <a:cs typeface="UCGREA+CMSY10"/>
              </a:rPr>
              <a:t>\</a:t>
            </a:r>
            <a:r>
              <a:rPr sz="1100" spc="-37" dirty="0">
                <a:solidFill>
                  <a:srgbClr val="000000"/>
                </a:solidFill>
                <a:latin typeface="Times New Roman"/>
                <a:cs typeface="Times New Roman"/>
              </a:rPr>
              <a:t> </a:t>
            </a:r>
            <a:r>
              <a:rPr sz="1100" dirty="0">
                <a:solidFill>
                  <a:srgbClr val="000000"/>
                </a:solidFill>
                <a:latin typeface="KKWJQV+CMSSI10"/>
                <a:cs typeface="KKWJQV+CMSSI10"/>
              </a:rPr>
              <a:t>X</a:t>
            </a:r>
          </a:p>
        </p:txBody>
      </p:sp>
      <p:sp>
        <p:nvSpPr>
          <p:cNvPr id="7" name="object 7"/>
          <p:cNvSpPr txBox="1"/>
          <p:nvPr/>
        </p:nvSpPr>
        <p:spPr>
          <a:xfrm>
            <a:off x="835671" y="1730854"/>
            <a:ext cx="206147" cy="254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805"/>
              </a:lnSpc>
              <a:spcBef>
                <a:spcPct val="0"/>
              </a:spcBef>
              <a:spcAft>
                <a:spcPct val="0"/>
              </a:spcAft>
            </a:pPr>
            <a:r>
              <a:rPr sz="800">
                <a:solidFill>
                  <a:srgbClr val="000000"/>
                </a:solidFill>
                <a:latin typeface="ARGBVS+CMSS8"/>
                <a:cs typeface="ARGBVS+CMSS8"/>
              </a:rPr>
              <a:t>1</a:t>
            </a:r>
          </a:p>
        </p:txBody>
      </p:sp>
      <p:sp>
        <p:nvSpPr>
          <p:cNvPr id="8" name="object 8"/>
          <p:cNvSpPr txBox="1"/>
          <p:nvPr/>
        </p:nvSpPr>
        <p:spPr>
          <a:xfrm>
            <a:off x="1646617" y="1730854"/>
            <a:ext cx="206147" cy="254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805"/>
              </a:lnSpc>
              <a:spcBef>
                <a:spcPct val="0"/>
              </a:spcBef>
              <a:spcAft>
                <a:spcPct val="0"/>
              </a:spcAft>
            </a:pPr>
            <a:r>
              <a:rPr sz="800">
                <a:solidFill>
                  <a:srgbClr val="000000"/>
                </a:solidFill>
                <a:latin typeface="ARGBVS+CMSS8"/>
                <a:cs typeface="ARGBVS+CMSS8"/>
              </a:rPr>
              <a:t>2</a:t>
            </a:r>
          </a:p>
        </p:txBody>
      </p:sp>
      <p:sp>
        <p:nvSpPr>
          <p:cNvPr id="9" name="object 9"/>
          <p:cNvSpPr txBox="1"/>
          <p:nvPr/>
        </p:nvSpPr>
        <p:spPr>
          <a:xfrm>
            <a:off x="2588208" y="1730854"/>
            <a:ext cx="206147" cy="254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805"/>
              </a:lnSpc>
              <a:spcBef>
                <a:spcPct val="0"/>
              </a:spcBef>
              <a:spcAft>
                <a:spcPct val="0"/>
              </a:spcAft>
            </a:pPr>
            <a:r>
              <a:rPr sz="800">
                <a:solidFill>
                  <a:srgbClr val="000000"/>
                </a:solidFill>
                <a:latin typeface="ARGBVS+CMSS8"/>
                <a:cs typeface="ARGBVS+CMSS8"/>
              </a:rPr>
              <a:t>2</a:t>
            </a:r>
          </a:p>
        </p:txBody>
      </p:sp>
      <p:sp>
        <p:nvSpPr>
          <p:cNvPr id="10" name="object 10"/>
          <p:cNvSpPr txBox="1"/>
          <p:nvPr/>
        </p:nvSpPr>
        <p:spPr>
          <a:xfrm>
            <a:off x="3144124" y="1730854"/>
            <a:ext cx="206147" cy="25473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805"/>
              </a:lnSpc>
              <a:spcBef>
                <a:spcPct val="0"/>
              </a:spcBef>
              <a:spcAft>
                <a:spcPct val="0"/>
              </a:spcAft>
            </a:pPr>
            <a:r>
              <a:rPr sz="800">
                <a:solidFill>
                  <a:srgbClr val="000000"/>
                </a:solidFill>
                <a:latin typeface="ARGBVS+CMSS8"/>
                <a:cs typeface="ARGBVS+CMSS8"/>
              </a:rPr>
              <a:t>2</a:t>
            </a:r>
          </a:p>
        </p:txBody>
      </p:sp>
      <p:sp>
        <p:nvSpPr>
          <p:cNvPr id="11" name="object 11"/>
          <p:cNvSpPr txBox="1"/>
          <p:nvPr/>
        </p:nvSpPr>
        <p:spPr>
          <a:xfrm>
            <a:off x="489088" y="1879790"/>
            <a:ext cx="3190241" cy="36006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TDNPVG+MSAM10"/>
                <a:cs typeface="TDNPVG+MSAM10"/>
              </a:rPr>
              <a:t>I</a:t>
            </a:r>
            <a:r>
              <a:rPr sz="800" spc="344">
                <a:solidFill>
                  <a:srgbClr val="3333B3"/>
                </a:solidFill>
                <a:latin typeface="Times New Roman"/>
                <a:cs typeface="Times New Roman"/>
              </a:rPr>
              <a:t> </a:t>
            </a:r>
            <a:r>
              <a:rPr sz="1100">
                <a:solidFill>
                  <a:srgbClr val="000000"/>
                </a:solidFill>
                <a:latin typeface="KDQRCO+CMSS10"/>
                <a:cs typeface="KDQRCO+CMSS10"/>
              </a:rPr>
              <a:t>Plans</a:t>
            </a:r>
            <a:r>
              <a:rPr sz="1100" spc="88">
                <a:solidFill>
                  <a:srgbClr val="000000"/>
                </a:solidFill>
                <a:latin typeface="Times New Roman"/>
                <a:cs typeface="Times New Roman"/>
              </a:rPr>
              <a:t> </a:t>
            </a:r>
            <a:r>
              <a:rPr sz="1100">
                <a:solidFill>
                  <a:srgbClr val="000000"/>
                </a:solidFill>
                <a:latin typeface="KDQRCO+CMSS10"/>
                <a:cs typeface="KDQRCO+CMSS10"/>
              </a:rPr>
              <a:t>with</a:t>
            </a:r>
            <a:r>
              <a:rPr sz="1100" spc="88">
                <a:solidFill>
                  <a:srgbClr val="000000"/>
                </a:solidFill>
                <a:latin typeface="Times New Roman"/>
                <a:cs typeface="Times New Roman"/>
              </a:rPr>
              <a:t> </a:t>
            </a:r>
            <a:r>
              <a:rPr sz="1100" spc="-11">
                <a:solidFill>
                  <a:srgbClr val="000000"/>
                </a:solidFill>
                <a:latin typeface="KDQRCO+CMSS10"/>
                <a:cs typeface="KDQRCO+CMSS10"/>
              </a:rPr>
              <a:t>empty</a:t>
            </a:r>
            <a:r>
              <a:rPr sz="1100" spc="95">
                <a:solidFill>
                  <a:srgbClr val="000000"/>
                </a:solidFill>
                <a:latin typeface="Times New Roman"/>
                <a:cs typeface="Times New Roman"/>
              </a:rPr>
              <a:t> </a:t>
            </a:r>
            <a:r>
              <a:rPr sz="1100" spc="-15">
                <a:solidFill>
                  <a:srgbClr val="000000"/>
                </a:solidFill>
                <a:latin typeface="KDQRCO+CMSS10"/>
                <a:cs typeface="KDQRCO+CMSS10"/>
              </a:rPr>
              <a:t>Pareto</a:t>
            </a:r>
            <a:r>
              <a:rPr sz="1100" spc="99">
                <a:solidFill>
                  <a:srgbClr val="000000"/>
                </a:solidFill>
                <a:latin typeface="Times New Roman"/>
                <a:cs typeface="Times New Roman"/>
              </a:rPr>
              <a:t> </a:t>
            </a:r>
            <a:r>
              <a:rPr sz="1100">
                <a:solidFill>
                  <a:srgbClr val="000000"/>
                </a:solidFill>
                <a:latin typeface="KDQRCO+CMSS10"/>
                <a:cs typeface="KDQRCO+CMSS10"/>
              </a:rPr>
              <a:t>region</a:t>
            </a:r>
            <a:r>
              <a:rPr sz="1100" spc="87">
                <a:solidFill>
                  <a:srgbClr val="000000"/>
                </a:solidFill>
                <a:latin typeface="Times New Roman"/>
                <a:cs typeface="Times New Roman"/>
              </a:rPr>
              <a:t> </a:t>
            </a:r>
            <a:r>
              <a:rPr sz="1100" spc="-18">
                <a:solidFill>
                  <a:srgbClr val="000000"/>
                </a:solidFill>
                <a:latin typeface="KDQRCO+CMSS10"/>
                <a:cs typeface="KDQRCO+CMSS10"/>
              </a:rPr>
              <a:t>are</a:t>
            </a:r>
            <a:r>
              <a:rPr sz="1100" spc="103">
                <a:solidFill>
                  <a:srgbClr val="000000"/>
                </a:solidFill>
                <a:latin typeface="Times New Roman"/>
                <a:cs typeface="Times New Roman"/>
              </a:rPr>
              <a:t> </a:t>
            </a:r>
            <a:r>
              <a:rPr sz="1100">
                <a:solidFill>
                  <a:srgbClr val="000000"/>
                </a:solidFill>
                <a:latin typeface="KDQRCO+CMSS10"/>
                <a:cs typeface="KDQRCO+CMSS10"/>
              </a:rPr>
              <a:t>discarded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F2333-9CEB-4149-A7CC-25B3E7FE45B7}"/>
              </a:ext>
            </a:extLst>
          </p:cNvPr>
          <p:cNvSpPr>
            <a:spLocks noGrp="1"/>
          </p:cNvSpPr>
          <p:nvPr>
            <p:ph type="title"/>
          </p:nvPr>
        </p:nvSpPr>
        <p:spPr/>
        <p:txBody>
          <a:bodyPr/>
          <a:lstStyle/>
          <a:p>
            <a:r>
              <a:rPr lang="en-US" altLang="zh-CN" dirty="0"/>
              <a:t>Traditional (Classical)Query Optimization</a:t>
            </a:r>
            <a:endParaRPr lang="zh-CN" altLang="en-US" dirty="0"/>
          </a:p>
        </p:txBody>
      </p:sp>
      <p:sp>
        <p:nvSpPr>
          <p:cNvPr id="4" name="文本框 3">
            <a:extLst>
              <a:ext uri="{FF2B5EF4-FFF2-40B4-BE49-F238E27FC236}">
                <a16:creationId xmlns:a16="http://schemas.microsoft.com/office/drawing/2014/main" id="{B46E1309-00E7-4BEC-8258-B33D031CBD2A}"/>
              </a:ext>
            </a:extLst>
          </p:cNvPr>
          <p:cNvSpPr txBox="1"/>
          <p:nvPr/>
        </p:nvSpPr>
        <p:spPr>
          <a:xfrm>
            <a:off x="607485" y="1518602"/>
            <a:ext cx="3896288" cy="1488613"/>
          </a:xfrm>
          <a:prstGeom prst="rect">
            <a:avLst/>
          </a:prstGeom>
          <a:noFill/>
        </p:spPr>
        <p:txBody>
          <a:bodyPr wrap="square" rtlCol="0">
            <a:spAutoFit/>
          </a:bodyPr>
          <a:lstStyle/>
          <a:p>
            <a:pPr marL="172822" indent="-172822">
              <a:lnSpc>
                <a:spcPct val="150000"/>
              </a:lnSpc>
              <a:buFont typeface="Wingdings" panose="05000000000000000000" pitchFamily="2" charset="2"/>
              <a:buChar char="u"/>
            </a:pPr>
            <a:r>
              <a:rPr lang="en-US" altLang="zh-CN" sz="907" dirty="0">
                <a:latin typeface="微软雅黑" panose="020B0503020204020204" pitchFamily="34" charset="-122"/>
                <a:ea typeface="微软雅黑" panose="020B0503020204020204" pitchFamily="34" charset="-122"/>
              </a:rPr>
              <a:t>Input</a:t>
            </a:r>
            <a:r>
              <a:rPr lang="zh-CN" altLang="en-US" sz="907" dirty="0">
                <a:latin typeface="微软雅黑" panose="020B0503020204020204" pitchFamily="34" charset="-122"/>
                <a:ea typeface="微软雅黑" panose="020B0503020204020204" pitchFamily="34" charset="-122"/>
              </a:rPr>
              <a:t>：</a:t>
            </a:r>
            <a:r>
              <a:rPr lang="en-US" altLang="zh-CN" sz="907" dirty="0">
                <a:latin typeface="微软雅黑" panose="020B0503020204020204" pitchFamily="34" charset="-122"/>
                <a:ea typeface="微软雅黑" panose="020B0503020204020204" pitchFamily="34" charset="-122"/>
              </a:rPr>
              <a:t>query</a:t>
            </a:r>
          </a:p>
          <a:p>
            <a:pPr marL="172822" indent="-172822">
              <a:lnSpc>
                <a:spcPct val="150000"/>
              </a:lnSpc>
              <a:buFont typeface="Wingdings" panose="05000000000000000000" pitchFamily="2" charset="2"/>
              <a:buChar char="u"/>
            </a:pPr>
            <a:r>
              <a:rPr lang="en-US" altLang="zh-CN" sz="907" dirty="0">
                <a:latin typeface="微软雅黑" panose="020B0503020204020204" pitchFamily="34" charset="-122"/>
                <a:ea typeface="微软雅黑" panose="020B0503020204020204" pitchFamily="34" charset="-122"/>
              </a:rPr>
              <a:t>One cost metric</a:t>
            </a:r>
          </a:p>
          <a:p>
            <a:pPr marL="172822" indent="-172822">
              <a:lnSpc>
                <a:spcPct val="150000"/>
              </a:lnSpc>
              <a:buFont typeface="Wingdings" panose="05000000000000000000" pitchFamily="2" charset="2"/>
              <a:buChar char="u"/>
            </a:pPr>
            <a:r>
              <a:rPr lang="en-US" altLang="zh-CN" sz="907" dirty="0">
                <a:latin typeface="微软雅黑" panose="020B0503020204020204" pitchFamily="34" charset="-122"/>
                <a:ea typeface="微软雅黑" panose="020B0503020204020204" pitchFamily="34" charset="-122"/>
              </a:rPr>
              <a:t>Plan cost known</a:t>
            </a:r>
          </a:p>
          <a:p>
            <a:pPr marL="172822" indent="-172822">
              <a:lnSpc>
                <a:spcPct val="150000"/>
              </a:lnSpc>
              <a:buFont typeface="Wingdings" panose="05000000000000000000" pitchFamily="2" charset="2"/>
              <a:buChar char="u"/>
            </a:pPr>
            <a:r>
              <a:rPr lang="en-US" altLang="zh-CN" sz="907" dirty="0">
                <a:latin typeface="微软雅黑" panose="020B0503020204020204" pitchFamily="34" charset="-122"/>
                <a:ea typeface="微软雅黑" panose="020B0503020204020204" pitchFamily="34" charset="-122"/>
              </a:rPr>
              <a:t>Goal: find optimal plan</a:t>
            </a:r>
          </a:p>
          <a:p>
            <a:endParaRPr lang="en-US" altLang="zh-CN" sz="1210" dirty="0"/>
          </a:p>
          <a:p>
            <a:endParaRPr lang="zh-CN" altLang="en-US" sz="1210" dirty="0"/>
          </a:p>
          <a:p>
            <a:endParaRPr lang="zh-CN" altLang="en-US" sz="1210" dirty="0"/>
          </a:p>
        </p:txBody>
      </p:sp>
      <p:pic>
        <p:nvPicPr>
          <p:cNvPr id="5" name="图片 4">
            <a:extLst>
              <a:ext uri="{FF2B5EF4-FFF2-40B4-BE49-F238E27FC236}">
                <a16:creationId xmlns:a16="http://schemas.microsoft.com/office/drawing/2014/main" id="{3512B0DD-A2E5-43D0-A327-ACB15F222537}"/>
              </a:ext>
            </a:extLst>
          </p:cNvPr>
          <p:cNvPicPr>
            <a:picLocks noChangeAspect="1"/>
          </p:cNvPicPr>
          <p:nvPr/>
        </p:nvPicPr>
        <p:blipFill>
          <a:blip r:embed="rId3"/>
          <a:stretch>
            <a:fillRect/>
          </a:stretch>
        </p:blipFill>
        <p:spPr>
          <a:xfrm>
            <a:off x="574853" y="2442546"/>
            <a:ext cx="2700401" cy="254386"/>
          </a:xfrm>
          <a:prstGeom prst="rect">
            <a:avLst/>
          </a:prstGeom>
        </p:spPr>
      </p:pic>
    </p:spTree>
    <p:extLst>
      <p:ext uri="{BB962C8B-B14F-4D97-AF65-F5344CB8AC3E}">
        <p14:creationId xmlns:p14="http://schemas.microsoft.com/office/powerpoint/2010/main" val="3076766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7999" y="127718"/>
            <a:ext cx="3132361"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CNAWTK+CMSS12"/>
                <a:cs typeface="CNAWTK+CMSS12"/>
              </a:rPr>
              <a:t>Proof  of Completeness </a:t>
            </a:r>
            <a:endParaRPr sz="1450" dirty="0">
              <a:solidFill>
                <a:srgbClr val="3333B3"/>
              </a:solidFill>
              <a:latin typeface="CNAWTK+CMSS12"/>
              <a:cs typeface="CNAWTK+CMSS12"/>
            </a:endParaRPr>
          </a:p>
        </p:txBody>
      </p:sp>
      <p:sp>
        <p:nvSpPr>
          <p:cNvPr id="13" name="object 4">
            <a:extLst>
              <a:ext uri="{FF2B5EF4-FFF2-40B4-BE49-F238E27FC236}">
                <a16:creationId xmlns:a16="http://schemas.microsoft.com/office/drawing/2014/main" id="{8F91A6BA-C4AE-4EE8-AF31-ACF503787894}"/>
              </a:ext>
            </a:extLst>
          </p:cNvPr>
          <p:cNvSpPr txBox="1"/>
          <p:nvPr/>
        </p:nvSpPr>
        <p:spPr>
          <a:xfrm>
            <a:off x="401927" y="719882"/>
            <a:ext cx="3486505" cy="35907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endParaRPr lang="zh-CN" altLang="en-US" sz="1100" dirty="0">
              <a:solidFill>
                <a:srgbClr val="000000"/>
              </a:solidFill>
              <a:latin typeface="RNLCNP+CMSS10"/>
              <a:cs typeface="RNLCNP+CMSS10"/>
            </a:endParaRPr>
          </a:p>
          <a:p>
            <a:pPr marL="0" marR="0">
              <a:lnSpc>
                <a:spcPts val="1168"/>
              </a:lnSpc>
              <a:spcBef>
                <a:spcPts val="435"/>
              </a:spcBef>
              <a:spcAft>
                <a:spcPct val="0"/>
              </a:spcAft>
            </a:pPr>
            <a:endParaRPr lang="zh-CN" altLang="en-US" sz="1100" dirty="0">
              <a:solidFill>
                <a:srgbClr val="000000"/>
              </a:solidFill>
              <a:latin typeface="RNLCNP+CMSS10"/>
              <a:cs typeface="RNLCNP+CMSS10"/>
            </a:endParaRPr>
          </a:p>
        </p:txBody>
      </p:sp>
      <p:pic>
        <p:nvPicPr>
          <p:cNvPr id="14" name="图片 13">
            <a:extLst>
              <a:ext uri="{FF2B5EF4-FFF2-40B4-BE49-F238E27FC236}">
                <a16:creationId xmlns:a16="http://schemas.microsoft.com/office/drawing/2014/main" id="{F10DCB8D-0885-4933-AF49-EFA0EFB6C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2804"/>
            <a:ext cx="4608513" cy="850380"/>
          </a:xfrm>
          <a:prstGeom prst="rect">
            <a:avLst/>
          </a:prstGeom>
        </p:spPr>
      </p:pic>
    </p:spTree>
    <p:extLst>
      <p:ext uri="{BB962C8B-B14F-4D97-AF65-F5344CB8AC3E}">
        <p14:creationId xmlns:p14="http://schemas.microsoft.com/office/powerpoint/2010/main" val="23910666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2" name="object 2"/>
          <p:cNvSpPr/>
          <p:nvPr/>
        </p:nvSpPr>
        <p:spPr>
          <a:xfrm>
            <a:off x="25760293" y="0"/>
            <a:ext cx="3888052" cy="197792"/>
          </a:xfrm>
          <a:prstGeom prst="rect">
            <a:avLst/>
          </a:prstGeom>
          <a:blipFill>
            <a:blip r:embed="rId4"/>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4" name="object 4"/>
          <p:cNvSpPr txBox="1"/>
          <p:nvPr/>
        </p:nvSpPr>
        <p:spPr>
          <a:xfrm>
            <a:off x="107999" y="127718"/>
            <a:ext cx="1002424"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OKHMLB+CMSS12"/>
                <a:cs typeface="OKHMLB+CMSS12"/>
              </a:rPr>
              <a:t>Questions</a:t>
            </a:r>
          </a:p>
        </p:txBody>
      </p:sp>
      <p:sp>
        <p:nvSpPr>
          <p:cNvPr id="5" name="object 5"/>
          <p:cNvSpPr txBox="1"/>
          <p:nvPr/>
        </p:nvSpPr>
        <p:spPr>
          <a:xfrm>
            <a:off x="489088" y="941590"/>
            <a:ext cx="1836022" cy="35892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TMHEJE+MSAM10"/>
                <a:cs typeface="TMHEJE+MSAM10"/>
              </a:rPr>
              <a:t>I</a:t>
            </a:r>
            <a:r>
              <a:rPr sz="800" spc="344">
                <a:solidFill>
                  <a:srgbClr val="3333B3"/>
                </a:solidFill>
                <a:latin typeface="Times New Roman"/>
                <a:cs typeface="Times New Roman"/>
              </a:rPr>
              <a:t> </a:t>
            </a:r>
            <a:r>
              <a:rPr sz="1100">
                <a:solidFill>
                  <a:srgbClr val="000000"/>
                </a:solidFill>
                <a:latin typeface="PASKVG+CMSS10"/>
                <a:cs typeface="PASKVG+CMSS10"/>
              </a:rPr>
              <a:t>Shape</a:t>
            </a:r>
            <a:r>
              <a:rPr sz="1100" spc="81">
                <a:solidFill>
                  <a:srgbClr val="000000"/>
                </a:solidFill>
                <a:latin typeface="Times New Roman"/>
                <a:cs typeface="Times New Roman"/>
              </a:rPr>
              <a:t> </a:t>
            </a:r>
            <a:r>
              <a:rPr sz="1100">
                <a:solidFill>
                  <a:srgbClr val="000000"/>
                </a:solidFill>
                <a:latin typeface="PASKVG+CMSS10"/>
                <a:cs typeface="PASKVG+CMSS10"/>
              </a:rPr>
              <a:t>of</a:t>
            </a:r>
            <a:r>
              <a:rPr sz="1100" spc="91">
                <a:solidFill>
                  <a:srgbClr val="000000"/>
                </a:solidFill>
                <a:latin typeface="Times New Roman"/>
                <a:cs typeface="Times New Roman"/>
              </a:rPr>
              <a:t> </a:t>
            </a:r>
            <a:r>
              <a:rPr sz="1100" spc="-15">
                <a:solidFill>
                  <a:srgbClr val="000000"/>
                </a:solidFill>
                <a:latin typeface="PASKVG+CMSS10"/>
                <a:cs typeface="PASKVG+CMSS10"/>
              </a:rPr>
              <a:t>Pareto</a:t>
            </a:r>
            <a:r>
              <a:rPr sz="1100" spc="99">
                <a:solidFill>
                  <a:srgbClr val="000000"/>
                </a:solidFill>
                <a:latin typeface="Times New Roman"/>
                <a:cs typeface="Times New Roman"/>
              </a:rPr>
              <a:t> </a:t>
            </a:r>
            <a:r>
              <a:rPr sz="1100">
                <a:solidFill>
                  <a:srgbClr val="000000"/>
                </a:solidFill>
                <a:latin typeface="PASKVG+CMSS10"/>
                <a:cs typeface="PASKVG+CMSS10"/>
              </a:rPr>
              <a:t>regions?</a:t>
            </a:r>
          </a:p>
        </p:txBody>
      </p:sp>
      <p:sp>
        <p:nvSpPr>
          <p:cNvPr id="6" name="object 6"/>
          <p:cNvSpPr txBox="1"/>
          <p:nvPr/>
        </p:nvSpPr>
        <p:spPr>
          <a:xfrm>
            <a:off x="489088" y="1151623"/>
            <a:ext cx="1776338" cy="3586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TMHEJE+MSAM10"/>
                <a:cs typeface="TMHEJE+MSAM10"/>
              </a:rPr>
              <a:t>I</a:t>
            </a:r>
            <a:r>
              <a:rPr sz="800" spc="344">
                <a:solidFill>
                  <a:srgbClr val="3333B3"/>
                </a:solidFill>
                <a:latin typeface="Times New Roman"/>
                <a:cs typeface="Times New Roman"/>
              </a:rPr>
              <a:t> </a:t>
            </a:r>
            <a:r>
              <a:rPr sz="1100" spc="-20">
                <a:solidFill>
                  <a:srgbClr val="000000"/>
                </a:solidFill>
                <a:latin typeface="PASKVG+CMSS10"/>
                <a:cs typeface="PASKVG+CMSS10"/>
              </a:rPr>
              <a:t>How</a:t>
            </a:r>
            <a:r>
              <a:rPr sz="1100" spc="103">
                <a:solidFill>
                  <a:srgbClr val="000000"/>
                </a:solidFill>
                <a:latin typeface="Times New Roman"/>
                <a:cs typeface="Times New Roman"/>
              </a:rPr>
              <a:t> </a:t>
            </a:r>
            <a:r>
              <a:rPr sz="1100">
                <a:solidFill>
                  <a:srgbClr val="000000"/>
                </a:solidFill>
                <a:latin typeface="PASKVG+CMSS10"/>
                <a:cs typeface="PASKVG+CMSS10"/>
              </a:rPr>
              <a:t>to</a:t>
            </a:r>
            <a:r>
              <a:rPr sz="1100" spc="87">
                <a:solidFill>
                  <a:srgbClr val="000000"/>
                </a:solidFill>
                <a:latin typeface="Times New Roman"/>
                <a:cs typeface="Times New Roman"/>
              </a:rPr>
              <a:t> </a:t>
            </a:r>
            <a:r>
              <a:rPr sz="1100">
                <a:solidFill>
                  <a:srgbClr val="000000"/>
                </a:solidFill>
                <a:latin typeface="PASKVG+CMSS10"/>
                <a:cs typeface="PASKVG+CMSS10"/>
              </a:rPr>
              <a:t>represent</a:t>
            </a:r>
            <a:r>
              <a:rPr sz="1100" spc="93">
                <a:solidFill>
                  <a:srgbClr val="000000"/>
                </a:solidFill>
                <a:latin typeface="Times New Roman"/>
                <a:cs typeface="Times New Roman"/>
              </a:rPr>
              <a:t> </a:t>
            </a:r>
            <a:r>
              <a:rPr sz="1100">
                <a:solidFill>
                  <a:srgbClr val="000000"/>
                </a:solidFill>
                <a:latin typeface="PASKVG+CMSS10"/>
                <a:cs typeface="PASKVG+CMSS10"/>
              </a:rPr>
              <a:t>them?</a:t>
            </a:r>
          </a:p>
        </p:txBody>
      </p:sp>
      <p:sp>
        <p:nvSpPr>
          <p:cNvPr id="7" name="object 7"/>
          <p:cNvSpPr txBox="1"/>
          <p:nvPr/>
        </p:nvSpPr>
        <p:spPr>
          <a:xfrm>
            <a:off x="489088" y="1361655"/>
            <a:ext cx="4168448" cy="3604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TMHEJE+MSAM10"/>
                <a:cs typeface="TMHEJE+MSAM10"/>
              </a:rPr>
              <a:t>I</a:t>
            </a:r>
            <a:r>
              <a:rPr sz="800" spc="344">
                <a:solidFill>
                  <a:srgbClr val="3333B3"/>
                </a:solidFill>
                <a:latin typeface="Times New Roman"/>
                <a:cs typeface="Times New Roman"/>
              </a:rPr>
              <a:t> </a:t>
            </a:r>
            <a:r>
              <a:rPr sz="1100" spc="-20">
                <a:solidFill>
                  <a:srgbClr val="000000"/>
                </a:solidFill>
                <a:latin typeface="PASKVG+CMSS10"/>
                <a:cs typeface="PASKVG+CMSS10"/>
              </a:rPr>
              <a:t>How</a:t>
            </a:r>
            <a:r>
              <a:rPr sz="1100" spc="103">
                <a:solidFill>
                  <a:srgbClr val="000000"/>
                </a:solidFill>
                <a:latin typeface="Times New Roman"/>
                <a:cs typeface="Times New Roman"/>
              </a:rPr>
              <a:t> </a:t>
            </a:r>
            <a:r>
              <a:rPr sz="1100">
                <a:solidFill>
                  <a:srgbClr val="000000"/>
                </a:solidFill>
                <a:latin typeface="PASKVG+CMSS10"/>
                <a:cs typeface="PASKVG+CMSS10"/>
              </a:rPr>
              <a:t>to</a:t>
            </a:r>
            <a:r>
              <a:rPr sz="1100" spc="87">
                <a:solidFill>
                  <a:srgbClr val="000000"/>
                </a:solidFill>
                <a:latin typeface="Times New Roman"/>
                <a:cs typeface="Times New Roman"/>
              </a:rPr>
              <a:t> </a:t>
            </a:r>
            <a:r>
              <a:rPr sz="1100">
                <a:solidFill>
                  <a:srgbClr val="000000"/>
                </a:solidFill>
                <a:latin typeface="PASKVG+CMSS10"/>
                <a:cs typeface="PASKVG+CMSS10"/>
              </a:rPr>
              <a:t>implement</a:t>
            </a:r>
            <a:r>
              <a:rPr sz="1100" spc="88">
                <a:solidFill>
                  <a:srgbClr val="000000"/>
                </a:solidFill>
                <a:latin typeface="Times New Roman"/>
                <a:cs typeface="Times New Roman"/>
              </a:rPr>
              <a:t> </a:t>
            </a:r>
            <a:r>
              <a:rPr sz="1100">
                <a:solidFill>
                  <a:srgbClr val="000000"/>
                </a:solidFill>
                <a:latin typeface="PASKVG+CMSS10"/>
                <a:cs typeface="PASKVG+CMSS10"/>
              </a:rPr>
              <a:t>comparison,</a:t>
            </a:r>
            <a:r>
              <a:rPr sz="1100" spc="93">
                <a:solidFill>
                  <a:srgbClr val="000000"/>
                </a:solidFill>
                <a:latin typeface="Times New Roman"/>
                <a:cs typeface="Times New Roman"/>
              </a:rPr>
              <a:t> </a:t>
            </a:r>
            <a:r>
              <a:rPr sz="1100">
                <a:solidFill>
                  <a:srgbClr val="000000"/>
                </a:solidFill>
                <a:latin typeface="PASKVG+CMSS10"/>
                <a:cs typeface="PASKVG+CMSS10"/>
              </a:rPr>
              <a:t>reduction,</a:t>
            </a:r>
            <a:r>
              <a:rPr sz="1100" spc="89">
                <a:solidFill>
                  <a:srgbClr val="000000"/>
                </a:solidFill>
                <a:latin typeface="Times New Roman"/>
                <a:cs typeface="Times New Roman"/>
              </a:rPr>
              <a:t> </a:t>
            </a:r>
            <a:r>
              <a:rPr sz="1100">
                <a:solidFill>
                  <a:srgbClr val="000000"/>
                </a:solidFill>
                <a:latin typeface="PASKVG+CMSS10"/>
                <a:cs typeface="PASKVG+CMSS10"/>
              </a:rPr>
              <a:t>emptiness</a:t>
            </a:r>
            <a:r>
              <a:rPr sz="1100" spc="89">
                <a:solidFill>
                  <a:srgbClr val="000000"/>
                </a:solidFill>
                <a:latin typeface="Times New Roman"/>
                <a:cs typeface="Times New Roman"/>
              </a:rPr>
              <a:t> </a:t>
            </a:r>
            <a:r>
              <a:rPr sz="1100">
                <a:solidFill>
                  <a:srgbClr val="000000"/>
                </a:solidFill>
                <a:latin typeface="PASKVG+CMSS10"/>
                <a:cs typeface="PASKVG+CMSS10"/>
              </a:rPr>
              <a:t>check?</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17487"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1368152" y="1635316"/>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6. Algorithm for PWL Cost Function </a:t>
            </a:r>
            <a:endParaRPr sz="1450" dirty="0">
              <a:solidFill>
                <a:srgbClr val="3333B3"/>
              </a:solidFill>
              <a:latin typeface="TBIKNP+CMSS12"/>
              <a:cs typeface="TBIKNP+CMSS12"/>
            </a:endParaRPr>
          </a:p>
        </p:txBody>
      </p:sp>
    </p:spTree>
    <p:extLst>
      <p:ext uri="{BB962C8B-B14F-4D97-AF65-F5344CB8AC3E}">
        <p14:creationId xmlns:p14="http://schemas.microsoft.com/office/powerpoint/2010/main" val="13747036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002424"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BKDEPU+CMSS12"/>
                <a:cs typeface="BKDEPU+CMSS12"/>
              </a:rPr>
              <a:t>Questions</a:t>
            </a:r>
          </a:p>
        </p:txBody>
      </p:sp>
      <p:sp>
        <p:nvSpPr>
          <p:cNvPr id="4" name="object 4"/>
          <p:cNvSpPr txBox="1"/>
          <p:nvPr/>
        </p:nvSpPr>
        <p:spPr>
          <a:xfrm>
            <a:off x="489088" y="941590"/>
            <a:ext cx="3255328" cy="1538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dirty="0">
                <a:solidFill>
                  <a:srgbClr val="3333B3"/>
                </a:solidFill>
                <a:latin typeface="PPKAMO+MSAM10"/>
                <a:cs typeface="PPKAMO+MSAM10"/>
              </a:rPr>
              <a:t>I</a:t>
            </a:r>
            <a:r>
              <a:rPr sz="800" spc="344" dirty="0">
                <a:solidFill>
                  <a:srgbClr val="3333B3"/>
                </a:solidFill>
                <a:latin typeface="Times New Roman"/>
                <a:cs typeface="Times New Roman"/>
              </a:rPr>
              <a:t> </a:t>
            </a:r>
            <a:r>
              <a:rPr sz="1100" dirty="0">
                <a:solidFill>
                  <a:srgbClr val="000000"/>
                </a:solidFill>
                <a:latin typeface="WMUSDP+CMSS10"/>
                <a:cs typeface="WMUSDP+CMSS10"/>
              </a:rPr>
              <a:t>Shape</a:t>
            </a:r>
            <a:r>
              <a:rPr sz="1100" spc="81" dirty="0">
                <a:solidFill>
                  <a:srgbClr val="000000"/>
                </a:solidFill>
                <a:latin typeface="Times New Roman"/>
                <a:cs typeface="Times New Roman"/>
              </a:rPr>
              <a:t> </a:t>
            </a:r>
            <a:r>
              <a:rPr sz="1100" dirty="0">
                <a:solidFill>
                  <a:srgbClr val="000000"/>
                </a:solidFill>
                <a:latin typeface="WMUSDP+CMSS10"/>
                <a:cs typeface="WMUSDP+CMSS10"/>
              </a:rPr>
              <a:t>of</a:t>
            </a:r>
            <a:r>
              <a:rPr sz="1100" spc="91" dirty="0">
                <a:solidFill>
                  <a:srgbClr val="000000"/>
                </a:solidFill>
                <a:latin typeface="Times New Roman"/>
                <a:cs typeface="Times New Roman"/>
              </a:rPr>
              <a:t> </a:t>
            </a:r>
            <a:r>
              <a:rPr sz="1100" spc="-15" dirty="0">
                <a:solidFill>
                  <a:srgbClr val="000000"/>
                </a:solidFill>
                <a:latin typeface="WMUSDP+CMSS10"/>
                <a:cs typeface="WMUSDP+CMSS10"/>
              </a:rPr>
              <a:t>Pareto</a:t>
            </a:r>
            <a:r>
              <a:rPr sz="1100" spc="99" dirty="0">
                <a:solidFill>
                  <a:srgbClr val="000000"/>
                </a:solidFill>
                <a:latin typeface="Times New Roman"/>
                <a:cs typeface="Times New Roman"/>
              </a:rPr>
              <a:t> </a:t>
            </a:r>
            <a:r>
              <a:rPr sz="1100" dirty="0">
                <a:solidFill>
                  <a:srgbClr val="000000"/>
                </a:solidFill>
                <a:latin typeface="WMUSDP+CMSS10"/>
                <a:cs typeface="WMUSDP+CMSS10"/>
              </a:rPr>
              <a:t>regions</a:t>
            </a:r>
            <a:r>
              <a:rPr lang="en-US" altLang="zh-CN" sz="1100" dirty="0">
                <a:solidFill>
                  <a:srgbClr val="000000"/>
                </a:solidFill>
                <a:latin typeface="WMUSDP+CMSS10"/>
                <a:cs typeface="WMUSDP+CMSS10"/>
              </a:rPr>
              <a:t> and cost function</a:t>
            </a:r>
            <a:r>
              <a:rPr sz="1100" dirty="0">
                <a:solidFill>
                  <a:srgbClr val="000000"/>
                </a:solidFill>
                <a:latin typeface="WMUSDP+CMSS10"/>
                <a:cs typeface="WMUSDP+CMSS10"/>
              </a:rPr>
              <a:t>?</a:t>
            </a:r>
          </a:p>
        </p:txBody>
      </p:sp>
      <p:sp>
        <p:nvSpPr>
          <p:cNvPr id="5" name="object 5"/>
          <p:cNvSpPr txBox="1"/>
          <p:nvPr/>
        </p:nvSpPr>
        <p:spPr>
          <a:xfrm>
            <a:off x="489088" y="1151623"/>
            <a:ext cx="1776338" cy="3586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PPKAMO+MSAM10"/>
                <a:cs typeface="PPKAMO+MSAM10"/>
              </a:rPr>
              <a:t>I</a:t>
            </a:r>
            <a:r>
              <a:rPr sz="800" spc="344">
                <a:solidFill>
                  <a:srgbClr val="3333B3"/>
                </a:solidFill>
                <a:latin typeface="Times New Roman"/>
                <a:cs typeface="Times New Roman"/>
              </a:rPr>
              <a:t> </a:t>
            </a:r>
            <a:r>
              <a:rPr sz="1100" spc="-20">
                <a:solidFill>
                  <a:srgbClr val="000000"/>
                </a:solidFill>
                <a:latin typeface="WMUSDP+CMSS10"/>
                <a:cs typeface="WMUSDP+CMSS10"/>
              </a:rPr>
              <a:t>How</a:t>
            </a:r>
            <a:r>
              <a:rPr sz="1100" spc="103">
                <a:solidFill>
                  <a:srgbClr val="000000"/>
                </a:solidFill>
                <a:latin typeface="Times New Roman"/>
                <a:cs typeface="Times New Roman"/>
              </a:rPr>
              <a:t> </a:t>
            </a:r>
            <a:r>
              <a:rPr sz="1100">
                <a:solidFill>
                  <a:srgbClr val="000000"/>
                </a:solidFill>
                <a:latin typeface="WMUSDP+CMSS10"/>
                <a:cs typeface="WMUSDP+CMSS10"/>
              </a:rPr>
              <a:t>to</a:t>
            </a:r>
            <a:r>
              <a:rPr sz="1100" spc="87">
                <a:solidFill>
                  <a:srgbClr val="000000"/>
                </a:solidFill>
                <a:latin typeface="Times New Roman"/>
                <a:cs typeface="Times New Roman"/>
              </a:rPr>
              <a:t> </a:t>
            </a:r>
            <a:r>
              <a:rPr sz="1100">
                <a:solidFill>
                  <a:srgbClr val="000000"/>
                </a:solidFill>
                <a:latin typeface="WMUSDP+CMSS10"/>
                <a:cs typeface="WMUSDP+CMSS10"/>
              </a:rPr>
              <a:t>represent</a:t>
            </a:r>
            <a:r>
              <a:rPr sz="1100" spc="93">
                <a:solidFill>
                  <a:srgbClr val="000000"/>
                </a:solidFill>
                <a:latin typeface="Times New Roman"/>
                <a:cs typeface="Times New Roman"/>
              </a:rPr>
              <a:t> </a:t>
            </a:r>
            <a:r>
              <a:rPr sz="1100">
                <a:solidFill>
                  <a:srgbClr val="000000"/>
                </a:solidFill>
                <a:latin typeface="WMUSDP+CMSS10"/>
                <a:cs typeface="WMUSDP+CMSS10"/>
              </a:rPr>
              <a:t>them?</a:t>
            </a:r>
          </a:p>
        </p:txBody>
      </p:sp>
      <p:sp>
        <p:nvSpPr>
          <p:cNvPr id="6" name="object 6"/>
          <p:cNvSpPr txBox="1"/>
          <p:nvPr/>
        </p:nvSpPr>
        <p:spPr>
          <a:xfrm>
            <a:off x="489088" y="1361655"/>
            <a:ext cx="4168448" cy="36040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PPKAMO+MSAM10"/>
                <a:cs typeface="PPKAMO+MSAM10"/>
              </a:rPr>
              <a:t>I</a:t>
            </a:r>
            <a:r>
              <a:rPr sz="800" spc="344">
                <a:solidFill>
                  <a:srgbClr val="3333B3"/>
                </a:solidFill>
                <a:latin typeface="Times New Roman"/>
                <a:cs typeface="Times New Roman"/>
              </a:rPr>
              <a:t> </a:t>
            </a:r>
            <a:r>
              <a:rPr sz="1100" spc="-20">
                <a:solidFill>
                  <a:srgbClr val="000000"/>
                </a:solidFill>
                <a:latin typeface="WMUSDP+CMSS10"/>
                <a:cs typeface="WMUSDP+CMSS10"/>
              </a:rPr>
              <a:t>How</a:t>
            </a:r>
            <a:r>
              <a:rPr sz="1100" spc="103">
                <a:solidFill>
                  <a:srgbClr val="000000"/>
                </a:solidFill>
                <a:latin typeface="Times New Roman"/>
                <a:cs typeface="Times New Roman"/>
              </a:rPr>
              <a:t> </a:t>
            </a:r>
            <a:r>
              <a:rPr sz="1100">
                <a:solidFill>
                  <a:srgbClr val="000000"/>
                </a:solidFill>
                <a:latin typeface="WMUSDP+CMSS10"/>
                <a:cs typeface="WMUSDP+CMSS10"/>
              </a:rPr>
              <a:t>to</a:t>
            </a:r>
            <a:r>
              <a:rPr sz="1100" spc="87">
                <a:solidFill>
                  <a:srgbClr val="000000"/>
                </a:solidFill>
                <a:latin typeface="Times New Roman"/>
                <a:cs typeface="Times New Roman"/>
              </a:rPr>
              <a:t> </a:t>
            </a:r>
            <a:r>
              <a:rPr sz="1100">
                <a:solidFill>
                  <a:srgbClr val="000000"/>
                </a:solidFill>
                <a:latin typeface="WMUSDP+CMSS10"/>
                <a:cs typeface="WMUSDP+CMSS10"/>
              </a:rPr>
              <a:t>implement</a:t>
            </a:r>
            <a:r>
              <a:rPr sz="1100" spc="88">
                <a:solidFill>
                  <a:srgbClr val="000000"/>
                </a:solidFill>
                <a:latin typeface="Times New Roman"/>
                <a:cs typeface="Times New Roman"/>
              </a:rPr>
              <a:t> </a:t>
            </a:r>
            <a:r>
              <a:rPr sz="1100">
                <a:solidFill>
                  <a:srgbClr val="000000"/>
                </a:solidFill>
                <a:latin typeface="WMUSDP+CMSS10"/>
                <a:cs typeface="WMUSDP+CMSS10"/>
              </a:rPr>
              <a:t>comparison,</a:t>
            </a:r>
            <a:r>
              <a:rPr sz="1100" spc="93">
                <a:solidFill>
                  <a:srgbClr val="000000"/>
                </a:solidFill>
                <a:latin typeface="Times New Roman"/>
                <a:cs typeface="Times New Roman"/>
              </a:rPr>
              <a:t> </a:t>
            </a:r>
            <a:r>
              <a:rPr sz="1100">
                <a:solidFill>
                  <a:srgbClr val="000000"/>
                </a:solidFill>
                <a:latin typeface="WMUSDP+CMSS10"/>
                <a:cs typeface="WMUSDP+CMSS10"/>
              </a:rPr>
              <a:t>reduction,</a:t>
            </a:r>
            <a:r>
              <a:rPr sz="1100" spc="89">
                <a:solidFill>
                  <a:srgbClr val="000000"/>
                </a:solidFill>
                <a:latin typeface="Times New Roman"/>
                <a:cs typeface="Times New Roman"/>
              </a:rPr>
              <a:t> </a:t>
            </a:r>
            <a:r>
              <a:rPr sz="1100">
                <a:solidFill>
                  <a:srgbClr val="000000"/>
                </a:solidFill>
                <a:latin typeface="WMUSDP+CMSS10"/>
                <a:cs typeface="WMUSDP+CMSS10"/>
              </a:rPr>
              <a:t>emptiness</a:t>
            </a:r>
            <a:r>
              <a:rPr sz="1100" spc="89">
                <a:solidFill>
                  <a:srgbClr val="000000"/>
                </a:solidFill>
                <a:latin typeface="Times New Roman"/>
                <a:cs typeface="Times New Roman"/>
              </a:rPr>
              <a:t> </a:t>
            </a:r>
            <a:r>
              <a:rPr sz="1100">
                <a:solidFill>
                  <a:srgbClr val="000000"/>
                </a:solidFill>
                <a:latin typeface="WMUSDP+CMSS10"/>
                <a:cs typeface="WMUSDP+CMSS10"/>
              </a:rPr>
              <a:t>check?</a:t>
            </a:r>
          </a:p>
        </p:txBody>
      </p:sp>
      <p:sp>
        <p:nvSpPr>
          <p:cNvPr id="7" name="object 7"/>
          <p:cNvSpPr txBox="1"/>
          <p:nvPr/>
        </p:nvSpPr>
        <p:spPr>
          <a:xfrm>
            <a:off x="845830" y="2305989"/>
            <a:ext cx="3353634" cy="38179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206"/>
              </a:lnSpc>
              <a:spcBef>
                <a:spcPct val="0"/>
              </a:spcBef>
              <a:spcAft>
                <a:spcPct val="0"/>
              </a:spcAft>
            </a:pPr>
            <a:r>
              <a:rPr sz="1200">
                <a:solidFill>
                  <a:srgbClr val="FFFFFF"/>
                </a:solidFill>
                <a:latin typeface="BKDEPU+CMSS12"/>
                <a:cs typeface="BKDEPU+CMSS12"/>
              </a:rPr>
              <a:t>Choose:</a:t>
            </a:r>
            <a:r>
              <a:rPr sz="1200" spc="217">
                <a:solidFill>
                  <a:srgbClr val="FFFFFF"/>
                </a:solidFill>
                <a:latin typeface="Times New Roman"/>
                <a:cs typeface="Times New Roman"/>
              </a:rPr>
              <a:t> </a:t>
            </a:r>
            <a:r>
              <a:rPr sz="1200">
                <a:solidFill>
                  <a:srgbClr val="FFFFFF"/>
                </a:solidFill>
                <a:latin typeface="BKDEPU+CMSS12"/>
                <a:cs typeface="BKDEPU+CMSS12"/>
              </a:rPr>
              <a:t>Piece-wise</a:t>
            </a:r>
            <a:r>
              <a:rPr sz="1200" spc="91">
                <a:solidFill>
                  <a:srgbClr val="FFFFFF"/>
                </a:solidFill>
                <a:latin typeface="Times New Roman"/>
                <a:cs typeface="Times New Roman"/>
              </a:rPr>
              <a:t> </a:t>
            </a:r>
            <a:r>
              <a:rPr sz="1200">
                <a:solidFill>
                  <a:srgbClr val="FFFFFF"/>
                </a:solidFill>
                <a:latin typeface="BKDEPU+CMSS12"/>
                <a:cs typeface="BKDEPU+CMSS12"/>
              </a:rPr>
              <a:t>Linear</a:t>
            </a:r>
            <a:r>
              <a:rPr sz="1200" spc="97">
                <a:solidFill>
                  <a:srgbClr val="FFFFFF"/>
                </a:solidFill>
                <a:latin typeface="Times New Roman"/>
                <a:cs typeface="Times New Roman"/>
              </a:rPr>
              <a:t> </a:t>
            </a:r>
            <a:r>
              <a:rPr sz="1200">
                <a:solidFill>
                  <a:srgbClr val="FFFFFF"/>
                </a:solidFill>
                <a:latin typeface="BKDEPU+CMSS12"/>
                <a:cs typeface="BKDEPU+CMSS12"/>
              </a:rPr>
              <a:t>Plan</a:t>
            </a:r>
            <a:r>
              <a:rPr sz="1200" spc="88">
                <a:solidFill>
                  <a:srgbClr val="FFFFFF"/>
                </a:solidFill>
                <a:latin typeface="Times New Roman"/>
                <a:cs typeface="Times New Roman"/>
              </a:rPr>
              <a:t> </a:t>
            </a:r>
            <a:r>
              <a:rPr sz="1200">
                <a:solidFill>
                  <a:srgbClr val="FFFFFF"/>
                </a:solidFill>
                <a:latin typeface="BKDEPU+CMSS12"/>
                <a:cs typeface="BKDEPU+CMSS12"/>
              </a:rPr>
              <a:t>Cost</a:t>
            </a:r>
            <a:r>
              <a:rPr sz="1200" spc="92">
                <a:solidFill>
                  <a:srgbClr val="FFFFFF"/>
                </a:solidFill>
                <a:latin typeface="Times New Roman"/>
                <a:cs typeface="Times New Roman"/>
              </a:rPr>
              <a:t> </a:t>
            </a:r>
            <a:r>
              <a:rPr sz="1200">
                <a:solidFill>
                  <a:srgbClr val="FFFFFF"/>
                </a:solidFill>
                <a:latin typeface="BKDEPU+CMSS12"/>
                <a:cs typeface="BKDEPU+CMSS12"/>
              </a:rPr>
              <a:t>Functions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81479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spc="-15">
                <a:solidFill>
                  <a:srgbClr val="3333B3"/>
                </a:solidFill>
                <a:latin typeface="RMKRWQ+CMSS12"/>
                <a:cs typeface="RMKRWQ+CMSS12"/>
              </a:rPr>
              <a:t>Answer</a:t>
            </a:r>
          </a:p>
        </p:txBody>
      </p:sp>
      <p:sp>
        <p:nvSpPr>
          <p:cNvPr id="4" name="object 4"/>
          <p:cNvSpPr txBox="1"/>
          <p:nvPr/>
        </p:nvSpPr>
        <p:spPr>
          <a:xfrm>
            <a:off x="489088" y="1208493"/>
            <a:ext cx="3442711" cy="3602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HRSDPE+MSAM10"/>
                <a:cs typeface="HRSDPE+MSAM10"/>
              </a:rPr>
              <a:t>I</a:t>
            </a:r>
            <a:r>
              <a:rPr sz="800" spc="344">
                <a:solidFill>
                  <a:srgbClr val="3333B3"/>
                </a:solidFill>
                <a:latin typeface="Times New Roman"/>
                <a:cs typeface="Times New Roman"/>
              </a:rPr>
              <a:t> </a:t>
            </a:r>
            <a:r>
              <a:rPr sz="1100">
                <a:solidFill>
                  <a:srgbClr val="000000"/>
                </a:solidFill>
                <a:latin typeface="QUNLHD+CMSS10"/>
                <a:cs typeface="QUNLHD+CMSS10"/>
              </a:rPr>
              <a:t>Region</a:t>
            </a:r>
            <a:r>
              <a:rPr sz="1100" spc="87">
                <a:solidFill>
                  <a:srgbClr val="000000"/>
                </a:solidFill>
                <a:latin typeface="Times New Roman"/>
                <a:cs typeface="Times New Roman"/>
              </a:rPr>
              <a:t> </a:t>
            </a:r>
            <a:r>
              <a:rPr sz="1100">
                <a:solidFill>
                  <a:srgbClr val="000000"/>
                </a:solidFill>
                <a:latin typeface="QUNLHD+CMSS10"/>
                <a:cs typeface="QUNLHD+CMSS10"/>
              </a:rPr>
              <a:t>representation</a:t>
            </a:r>
            <a:r>
              <a:rPr sz="1100" spc="89">
                <a:solidFill>
                  <a:srgbClr val="000000"/>
                </a:solidFill>
                <a:latin typeface="Times New Roman"/>
                <a:cs typeface="Times New Roman"/>
              </a:rPr>
              <a:t> </a:t>
            </a:r>
            <a:r>
              <a:rPr sz="1100">
                <a:solidFill>
                  <a:srgbClr val="000000"/>
                </a:solidFill>
                <a:latin typeface="QUNLHD+CMSS10"/>
                <a:cs typeface="QUNLHD+CMSS10"/>
              </a:rPr>
              <a:t>based</a:t>
            </a:r>
            <a:r>
              <a:rPr sz="1100" spc="87">
                <a:solidFill>
                  <a:srgbClr val="000000"/>
                </a:solidFill>
                <a:latin typeface="Times New Roman"/>
                <a:cs typeface="Times New Roman"/>
              </a:rPr>
              <a:t> </a:t>
            </a:r>
            <a:r>
              <a:rPr sz="1100">
                <a:solidFill>
                  <a:srgbClr val="000000"/>
                </a:solidFill>
                <a:latin typeface="QUNLHD+CMSS10"/>
                <a:cs typeface="QUNLHD+CMSS10"/>
              </a:rPr>
              <a:t>on</a:t>
            </a:r>
            <a:r>
              <a:rPr sz="1100" spc="88">
                <a:solidFill>
                  <a:srgbClr val="000000"/>
                </a:solidFill>
                <a:latin typeface="Times New Roman"/>
                <a:cs typeface="Times New Roman"/>
              </a:rPr>
              <a:t> </a:t>
            </a:r>
            <a:r>
              <a:rPr sz="1100">
                <a:solidFill>
                  <a:srgbClr val="000000"/>
                </a:solidFill>
                <a:latin typeface="QUNLHD+CMSS10"/>
                <a:cs typeface="QUNLHD+CMSS10"/>
              </a:rPr>
              <a:t>convex</a:t>
            </a:r>
            <a:r>
              <a:rPr sz="1100" spc="87">
                <a:solidFill>
                  <a:srgbClr val="000000"/>
                </a:solidFill>
                <a:latin typeface="Times New Roman"/>
                <a:cs typeface="Times New Roman"/>
              </a:rPr>
              <a:t> </a:t>
            </a:r>
            <a:r>
              <a:rPr sz="1100">
                <a:solidFill>
                  <a:srgbClr val="000000"/>
                </a:solidFill>
                <a:latin typeface="QUNLHD+CMSS10"/>
                <a:cs typeface="QUNLHD+CMSS10"/>
              </a:rPr>
              <a:t>polytopes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400232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WQMKQQ+CMSS12"/>
                <a:cs typeface="WQMKQQ+CMSS12"/>
              </a:rPr>
              <a:t>Convex</a:t>
            </a:r>
            <a:r>
              <a:rPr sz="1450" spc="107">
                <a:solidFill>
                  <a:srgbClr val="3333B3"/>
                </a:solidFill>
                <a:latin typeface="Times New Roman"/>
                <a:cs typeface="Times New Roman"/>
              </a:rPr>
              <a:t> </a:t>
            </a:r>
            <a:r>
              <a:rPr sz="1450">
                <a:solidFill>
                  <a:srgbClr val="3333B3"/>
                </a:solidFill>
                <a:latin typeface="WQMKQQ+CMSS12"/>
                <a:cs typeface="WQMKQQ+CMSS12"/>
              </a:rPr>
              <a:t>Polytopes:</a:t>
            </a:r>
            <a:r>
              <a:rPr sz="1450" spc="265">
                <a:solidFill>
                  <a:srgbClr val="3333B3"/>
                </a:solidFill>
                <a:latin typeface="Times New Roman"/>
                <a:cs typeface="Times New Roman"/>
              </a:rPr>
              <a:t> </a:t>
            </a:r>
            <a:r>
              <a:rPr sz="1450">
                <a:solidFill>
                  <a:srgbClr val="3333B3"/>
                </a:solidFill>
                <a:latin typeface="WQMKQQ+CMSS12"/>
                <a:cs typeface="WQMKQQ+CMSS12"/>
              </a:rPr>
              <a:t>Intersections</a:t>
            </a:r>
            <a:r>
              <a:rPr sz="1450" spc="107">
                <a:solidFill>
                  <a:srgbClr val="3333B3"/>
                </a:solidFill>
                <a:latin typeface="Times New Roman"/>
                <a:cs typeface="Times New Roman"/>
              </a:rPr>
              <a:t> </a:t>
            </a:r>
            <a:r>
              <a:rPr sz="1450">
                <a:solidFill>
                  <a:srgbClr val="3333B3"/>
                </a:solidFill>
                <a:latin typeface="WQMKQQ+CMSS12"/>
                <a:cs typeface="WQMKQQ+CMSS12"/>
              </a:rPr>
              <a:t>of</a:t>
            </a:r>
            <a:r>
              <a:rPr sz="1450" spc="108">
                <a:solidFill>
                  <a:srgbClr val="3333B3"/>
                </a:solidFill>
                <a:latin typeface="Times New Roman"/>
                <a:cs typeface="Times New Roman"/>
              </a:rPr>
              <a:t> </a:t>
            </a:r>
            <a:r>
              <a:rPr sz="1450">
                <a:solidFill>
                  <a:srgbClr val="3333B3"/>
                </a:solidFill>
                <a:latin typeface="WQMKQQ+CMSS12"/>
                <a:cs typeface="WQMKQQ+CMSS12"/>
              </a:rPr>
              <a:t>Half-Planes</a:t>
            </a:r>
          </a:p>
        </p:txBody>
      </p:sp>
      <p:sp>
        <p:nvSpPr>
          <p:cNvPr id="4" name="object 4"/>
          <p:cNvSpPr txBox="1"/>
          <p:nvPr/>
        </p:nvSpPr>
        <p:spPr>
          <a:xfrm>
            <a:off x="3387583" y="796975"/>
            <a:ext cx="807194"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AVONCV+CMSS10"/>
                <a:cs typeface="AVONCV+CMSS10"/>
              </a:rPr>
              <a:t>Halfplanes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400232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HHIVHV+CMSS12"/>
                <a:cs typeface="HHIVHV+CMSS12"/>
              </a:rPr>
              <a:t>Convex</a:t>
            </a:r>
            <a:r>
              <a:rPr sz="1450" spc="107">
                <a:solidFill>
                  <a:srgbClr val="3333B3"/>
                </a:solidFill>
                <a:latin typeface="Times New Roman"/>
                <a:cs typeface="Times New Roman"/>
              </a:rPr>
              <a:t> </a:t>
            </a:r>
            <a:r>
              <a:rPr sz="1450">
                <a:solidFill>
                  <a:srgbClr val="3333B3"/>
                </a:solidFill>
                <a:latin typeface="HHIVHV+CMSS12"/>
                <a:cs typeface="HHIVHV+CMSS12"/>
              </a:rPr>
              <a:t>Polytopes:</a:t>
            </a:r>
            <a:r>
              <a:rPr sz="1450" spc="265">
                <a:solidFill>
                  <a:srgbClr val="3333B3"/>
                </a:solidFill>
                <a:latin typeface="Times New Roman"/>
                <a:cs typeface="Times New Roman"/>
              </a:rPr>
              <a:t> </a:t>
            </a:r>
            <a:r>
              <a:rPr sz="1450">
                <a:solidFill>
                  <a:srgbClr val="3333B3"/>
                </a:solidFill>
                <a:latin typeface="HHIVHV+CMSS12"/>
                <a:cs typeface="HHIVHV+CMSS12"/>
              </a:rPr>
              <a:t>Intersections</a:t>
            </a:r>
            <a:r>
              <a:rPr sz="1450" spc="107">
                <a:solidFill>
                  <a:srgbClr val="3333B3"/>
                </a:solidFill>
                <a:latin typeface="Times New Roman"/>
                <a:cs typeface="Times New Roman"/>
              </a:rPr>
              <a:t> </a:t>
            </a:r>
            <a:r>
              <a:rPr sz="1450">
                <a:solidFill>
                  <a:srgbClr val="3333B3"/>
                </a:solidFill>
                <a:latin typeface="HHIVHV+CMSS12"/>
                <a:cs typeface="HHIVHV+CMSS12"/>
              </a:rPr>
              <a:t>of</a:t>
            </a:r>
            <a:r>
              <a:rPr sz="1450" spc="108">
                <a:solidFill>
                  <a:srgbClr val="3333B3"/>
                </a:solidFill>
                <a:latin typeface="Times New Roman"/>
                <a:cs typeface="Times New Roman"/>
              </a:rPr>
              <a:t> </a:t>
            </a:r>
            <a:r>
              <a:rPr sz="1450">
                <a:solidFill>
                  <a:srgbClr val="3333B3"/>
                </a:solidFill>
                <a:latin typeface="HHIVHV+CMSS12"/>
                <a:cs typeface="HHIVHV+CMSS12"/>
              </a:rPr>
              <a:t>Half-Planes</a:t>
            </a:r>
          </a:p>
        </p:txBody>
      </p:sp>
      <p:sp>
        <p:nvSpPr>
          <p:cNvPr id="4" name="object 4"/>
          <p:cNvSpPr txBox="1"/>
          <p:nvPr/>
        </p:nvSpPr>
        <p:spPr>
          <a:xfrm>
            <a:off x="3387583" y="796975"/>
            <a:ext cx="807194"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GNFTBS+CMSS10"/>
                <a:cs typeface="GNFTBS+CMSS10"/>
              </a:rPr>
              <a:t>Halfplanes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400232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GBIIPI+CMSS12"/>
                <a:cs typeface="GBIIPI+CMSS12"/>
              </a:rPr>
              <a:t>Convex</a:t>
            </a:r>
            <a:r>
              <a:rPr sz="1450" spc="107">
                <a:solidFill>
                  <a:srgbClr val="3333B3"/>
                </a:solidFill>
                <a:latin typeface="Times New Roman"/>
                <a:cs typeface="Times New Roman"/>
              </a:rPr>
              <a:t> </a:t>
            </a:r>
            <a:r>
              <a:rPr sz="1450">
                <a:solidFill>
                  <a:srgbClr val="3333B3"/>
                </a:solidFill>
                <a:latin typeface="GBIIPI+CMSS12"/>
                <a:cs typeface="GBIIPI+CMSS12"/>
              </a:rPr>
              <a:t>Polytopes:</a:t>
            </a:r>
            <a:r>
              <a:rPr sz="1450" spc="265">
                <a:solidFill>
                  <a:srgbClr val="3333B3"/>
                </a:solidFill>
                <a:latin typeface="Times New Roman"/>
                <a:cs typeface="Times New Roman"/>
              </a:rPr>
              <a:t> </a:t>
            </a:r>
            <a:r>
              <a:rPr sz="1450">
                <a:solidFill>
                  <a:srgbClr val="3333B3"/>
                </a:solidFill>
                <a:latin typeface="GBIIPI+CMSS12"/>
                <a:cs typeface="GBIIPI+CMSS12"/>
              </a:rPr>
              <a:t>Intersections</a:t>
            </a:r>
            <a:r>
              <a:rPr sz="1450" spc="107">
                <a:solidFill>
                  <a:srgbClr val="3333B3"/>
                </a:solidFill>
                <a:latin typeface="Times New Roman"/>
                <a:cs typeface="Times New Roman"/>
              </a:rPr>
              <a:t> </a:t>
            </a:r>
            <a:r>
              <a:rPr sz="1450">
                <a:solidFill>
                  <a:srgbClr val="3333B3"/>
                </a:solidFill>
                <a:latin typeface="GBIIPI+CMSS12"/>
                <a:cs typeface="GBIIPI+CMSS12"/>
              </a:rPr>
              <a:t>of</a:t>
            </a:r>
            <a:r>
              <a:rPr sz="1450" spc="108">
                <a:solidFill>
                  <a:srgbClr val="3333B3"/>
                </a:solidFill>
                <a:latin typeface="Times New Roman"/>
                <a:cs typeface="Times New Roman"/>
              </a:rPr>
              <a:t> </a:t>
            </a:r>
            <a:r>
              <a:rPr sz="1450">
                <a:solidFill>
                  <a:srgbClr val="3333B3"/>
                </a:solidFill>
                <a:latin typeface="GBIIPI+CMSS12"/>
                <a:cs typeface="GBIIPI+CMSS12"/>
              </a:rPr>
              <a:t>Half-Planes</a:t>
            </a:r>
          </a:p>
        </p:txBody>
      </p:sp>
      <p:sp>
        <p:nvSpPr>
          <p:cNvPr id="4" name="object 4"/>
          <p:cNvSpPr txBox="1"/>
          <p:nvPr/>
        </p:nvSpPr>
        <p:spPr>
          <a:xfrm>
            <a:off x="3387583" y="796975"/>
            <a:ext cx="807194"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RQURA+CMSS10"/>
                <a:cs typeface="FRQURA+CMSS10"/>
              </a:rPr>
              <a:t>Halfplanes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400232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MEUOAL+CMSS12"/>
                <a:cs typeface="MEUOAL+CMSS12"/>
              </a:rPr>
              <a:t>Convex</a:t>
            </a:r>
            <a:r>
              <a:rPr sz="1450" spc="107">
                <a:solidFill>
                  <a:srgbClr val="3333B3"/>
                </a:solidFill>
                <a:latin typeface="Times New Roman"/>
                <a:cs typeface="Times New Roman"/>
              </a:rPr>
              <a:t> </a:t>
            </a:r>
            <a:r>
              <a:rPr sz="1450">
                <a:solidFill>
                  <a:srgbClr val="3333B3"/>
                </a:solidFill>
                <a:latin typeface="MEUOAL+CMSS12"/>
                <a:cs typeface="MEUOAL+CMSS12"/>
              </a:rPr>
              <a:t>Polytopes:</a:t>
            </a:r>
            <a:r>
              <a:rPr sz="1450" spc="265">
                <a:solidFill>
                  <a:srgbClr val="3333B3"/>
                </a:solidFill>
                <a:latin typeface="Times New Roman"/>
                <a:cs typeface="Times New Roman"/>
              </a:rPr>
              <a:t> </a:t>
            </a:r>
            <a:r>
              <a:rPr sz="1450">
                <a:solidFill>
                  <a:srgbClr val="3333B3"/>
                </a:solidFill>
                <a:latin typeface="MEUOAL+CMSS12"/>
                <a:cs typeface="MEUOAL+CMSS12"/>
              </a:rPr>
              <a:t>Intersections</a:t>
            </a:r>
            <a:r>
              <a:rPr sz="1450" spc="107">
                <a:solidFill>
                  <a:srgbClr val="3333B3"/>
                </a:solidFill>
                <a:latin typeface="Times New Roman"/>
                <a:cs typeface="Times New Roman"/>
              </a:rPr>
              <a:t> </a:t>
            </a:r>
            <a:r>
              <a:rPr sz="1450">
                <a:solidFill>
                  <a:srgbClr val="3333B3"/>
                </a:solidFill>
                <a:latin typeface="MEUOAL+CMSS12"/>
                <a:cs typeface="MEUOAL+CMSS12"/>
              </a:rPr>
              <a:t>of</a:t>
            </a:r>
            <a:r>
              <a:rPr sz="1450" spc="108">
                <a:solidFill>
                  <a:srgbClr val="3333B3"/>
                </a:solidFill>
                <a:latin typeface="Times New Roman"/>
                <a:cs typeface="Times New Roman"/>
              </a:rPr>
              <a:t> </a:t>
            </a:r>
            <a:r>
              <a:rPr sz="1450">
                <a:solidFill>
                  <a:srgbClr val="3333B3"/>
                </a:solidFill>
                <a:latin typeface="MEUOAL+CMSS12"/>
                <a:cs typeface="MEUOAL+CMSS12"/>
              </a:rPr>
              <a:t>Half-Planes</a:t>
            </a:r>
          </a:p>
        </p:txBody>
      </p:sp>
      <p:sp>
        <p:nvSpPr>
          <p:cNvPr id="4" name="object 4"/>
          <p:cNvSpPr txBox="1"/>
          <p:nvPr/>
        </p:nvSpPr>
        <p:spPr>
          <a:xfrm>
            <a:off x="3387583" y="796976"/>
            <a:ext cx="807194" cy="51694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IDGTUN+CMSS10"/>
                <a:cs typeface="IDGTUN+CMSS10"/>
              </a:rPr>
              <a:t>Halfplanes</a:t>
            </a:r>
          </a:p>
          <a:p>
            <a:pPr marL="45211" marR="0">
              <a:lnSpc>
                <a:spcPts val="1100"/>
              </a:lnSpc>
              <a:spcBef>
                <a:spcPts val="218"/>
              </a:spcBef>
              <a:spcAft>
                <a:spcPct val="0"/>
              </a:spcAft>
            </a:pPr>
            <a:r>
              <a:rPr sz="1100">
                <a:solidFill>
                  <a:srgbClr val="000000"/>
                </a:solidFill>
                <a:latin typeface="IDGTUN+CMSS10"/>
                <a:cs typeface="IDGTUN+CMSS10"/>
              </a:rPr>
              <a:t>Polytope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81479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spc="-15">
                <a:solidFill>
                  <a:srgbClr val="3333B3"/>
                </a:solidFill>
                <a:latin typeface="VRODLV+CMSS12"/>
                <a:cs typeface="VRODLV+CMSS12"/>
              </a:rPr>
              <a:t>Answer</a:t>
            </a:r>
          </a:p>
        </p:txBody>
      </p:sp>
      <p:sp>
        <p:nvSpPr>
          <p:cNvPr id="4" name="object 4"/>
          <p:cNvSpPr txBox="1"/>
          <p:nvPr/>
        </p:nvSpPr>
        <p:spPr>
          <a:xfrm>
            <a:off x="489088" y="1028471"/>
            <a:ext cx="3442711" cy="36019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FEKJEN+MSAM10"/>
                <a:cs typeface="FEKJEN+MSAM10"/>
              </a:rPr>
              <a:t>I</a:t>
            </a:r>
            <a:r>
              <a:rPr sz="800" spc="344">
                <a:solidFill>
                  <a:srgbClr val="3333B3"/>
                </a:solidFill>
                <a:latin typeface="Times New Roman"/>
                <a:cs typeface="Times New Roman"/>
              </a:rPr>
              <a:t> </a:t>
            </a:r>
            <a:r>
              <a:rPr sz="1100">
                <a:solidFill>
                  <a:srgbClr val="000000"/>
                </a:solidFill>
                <a:latin typeface="UMFEIJ+CMSS10"/>
                <a:cs typeface="UMFEIJ+CMSS10"/>
              </a:rPr>
              <a:t>Region</a:t>
            </a:r>
            <a:r>
              <a:rPr sz="1100" spc="87">
                <a:solidFill>
                  <a:srgbClr val="000000"/>
                </a:solidFill>
                <a:latin typeface="Times New Roman"/>
                <a:cs typeface="Times New Roman"/>
              </a:rPr>
              <a:t> </a:t>
            </a:r>
            <a:r>
              <a:rPr sz="1100">
                <a:solidFill>
                  <a:srgbClr val="000000"/>
                </a:solidFill>
                <a:latin typeface="UMFEIJ+CMSS10"/>
                <a:cs typeface="UMFEIJ+CMSS10"/>
              </a:rPr>
              <a:t>representation</a:t>
            </a:r>
            <a:r>
              <a:rPr sz="1100" spc="89">
                <a:solidFill>
                  <a:srgbClr val="000000"/>
                </a:solidFill>
                <a:latin typeface="Times New Roman"/>
                <a:cs typeface="Times New Roman"/>
              </a:rPr>
              <a:t> </a:t>
            </a:r>
            <a:r>
              <a:rPr sz="1100">
                <a:solidFill>
                  <a:srgbClr val="000000"/>
                </a:solidFill>
                <a:latin typeface="UMFEIJ+CMSS10"/>
                <a:cs typeface="UMFEIJ+CMSS10"/>
              </a:rPr>
              <a:t>based</a:t>
            </a:r>
            <a:r>
              <a:rPr sz="1100" spc="87">
                <a:solidFill>
                  <a:srgbClr val="000000"/>
                </a:solidFill>
                <a:latin typeface="Times New Roman"/>
                <a:cs typeface="Times New Roman"/>
              </a:rPr>
              <a:t> </a:t>
            </a:r>
            <a:r>
              <a:rPr sz="1100">
                <a:solidFill>
                  <a:srgbClr val="000000"/>
                </a:solidFill>
                <a:latin typeface="UMFEIJ+CMSS10"/>
                <a:cs typeface="UMFEIJ+CMSS10"/>
              </a:rPr>
              <a:t>on</a:t>
            </a:r>
            <a:r>
              <a:rPr sz="1100" spc="88">
                <a:solidFill>
                  <a:srgbClr val="000000"/>
                </a:solidFill>
                <a:latin typeface="Times New Roman"/>
                <a:cs typeface="Times New Roman"/>
              </a:rPr>
              <a:t> </a:t>
            </a:r>
            <a:r>
              <a:rPr sz="1100">
                <a:solidFill>
                  <a:srgbClr val="000000"/>
                </a:solidFill>
                <a:latin typeface="UMFEIJ+CMSS10"/>
                <a:cs typeface="UMFEIJ+CMSS10"/>
              </a:rPr>
              <a:t>convex</a:t>
            </a:r>
            <a:r>
              <a:rPr sz="1100" spc="87">
                <a:solidFill>
                  <a:srgbClr val="000000"/>
                </a:solidFill>
                <a:latin typeface="Times New Roman"/>
                <a:cs typeface="Times New Roman"/>
              </a:rPr>
              <a:t> </a:t>
            </a:r>
            <a:r>
              <a:rPr sz="1100">
                <a:solidFill>
                  <a:srgbClr val="000000"/>
                </a:solidFill>
                <a:latin typeface="UMFEIJ+CMSS10"/>
                <a:cs typeface="UMFEIJ+CMSS10"/>
              </a:rPr>
              <a:t>polytopes</a:t>
            </a:r>
          </a:p>
        </p:txBody>
      </p:sp>
      <p:pic>
        <p:nvPicPr>
          <p:cNvPr id="6" name="图片 5">
            <a:extLst>
              <a:ext uri="{FF2B5EF4-FFF2-40B4-BE49-F238E27FC236}">
                <a16:creationId xmlns:a16="http://schemas.microsoft.com/office/drawing/2014/main" id="{04B4ABAC-FBDC-4752-AFB7-0B01D123E3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656" y="1766986"/>
            <a:ext cx="3231792" cy="859208"/>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52200-2545-4EC6-B5DF-11C670DC21DB}"/>
              </a:ext>
            </a:extLst>
          </p:cNvPr>
          <p:cNvSpPr>
            <a:spLocks noGrp="1"/>
          </p:cNvSpPr>
          <p:nvPr>
            <p:ph type="title"/>
          </p:nvPr>
        </p:nvSpPr>
        <p:spPr/>
        <p:txBody>
          <a:bodyPr/>
          <a:lstStyle/>
          <a:p>
            <a:r>
              <a:rPr lang="en-US" altLang="zh-CN" dirty="0"/>
              <a:t>Parametric Query Optimization</a:t>
            </a:r>
            <a:r>
              <a:rPr lang="zh-CN" altLang="en-US" dirty="0"/>
              <a:t> （</a:t>
            </a:r>
            <a:r>
              <a:rPr lang="en-US" altLang="zh-CN" dirty="0"/>
              <a:t>PQ</a:t>
            </a:r>
            <a:r>
              <a:rPr lang="zh-CN" altLang="en-US" dirty="0"/>
              <a:t>）</a:t>
            </a:r>
          </a:p>
        </p:txBody>
      </p:sp>
      <p:sp>
        <p:nvSpPr>
          <p:cNvPr id="4" name="文本框 3">
            <a:extLst>
              <a:ext uri="{FF2B5EF4-FFF2-40B4-BE49-F238E27FC236}">
                <a16:creationId xmlns:a16="http://schemas.microsoft.com/office/drawing/2014/main" id="{6E2E57F1-CF63-4374-8016-C136D40316E2}"/>
              </a:ext>
            </a:extLst>
          </p:cNvPr>
          <p:cNvSpPr txBox="1"/>
          <p:nvPr/>
        </p:nvSpPr>
        <p:spPr>
          <a:xfrm>
            <a:off x="489655" y="1429659"/>
            <a:ext cx="3999188" cy="1394741"/>
          </a:xfrm>
          <a:prstGeom prst="rect">
            <a:avLst/>
          </a:prstGeom>
          <a:noFill/>
        </p:spPr>
        <p:txBody>
          <a:bodyPr wrap="square" rtlCol="0">
            <a:spAutoFit/>
          </a:bodyPr>
          <a:lstStyle/>
          <a:p>
            <a:pPr marL="172822" indent="-172822">
              <a:buFont typeface="Wingdings" panose="05000000000000000000" pitchFamily="2" charset="2"/>
              <a:buChar char="u"/>
            </a:pPr>
            <a:r>
              <a:rPr lang="en-US" altLang="zh-CN" sz="1058" dirty="0"/>
              <a:t>Input: query template</a:t>
            </a:r>
          </a:p>
          <a:p>
            <a:pPr marL="172822" indent="-172822">
              <a:buFont typeface="Wingdings" panose="05000000000000000000" pitchFamily="2" charset="2"/>
              <a:buChar char="u"/>
            </a:pPr>
            <a:r>
              <a:rPr lang="en-US" altLang="zh-CN" sz="1058" dirty="0"/>
              <a:t>One cost metric</a:t>
            </a:r>
          </a:p>
          <a:p>
            <a:pPr marL="172822" indent="-172822">
              <a:buFont typeface="Wingdings" panose="05000000000000000000" pitchFamily="2" charset="2"/>
              <a:buChar char="u"/>
            </a:pPr>
            <a:r>
              <a:rPr lang="en-US" altLang="zh-CN" sz="1058" dirty="0"/>
              <a:t>Plan cost unknown</a:t>
            </a:r>
          </a:p>
          <a:p>
            <a:pPr marL="172822" indent="-172822">
              <a:buFont typeface="Wingdings" panose="05000000000000000000" pitchFamily="2" charset="2"/>
              <a:buChar char="u"/>
            </a:pPr>
            <a:r>
              <a:rPr lang="en-US" altLang="zh-CN" sz="1058" dirty="0"/>
              <a:t>Goal</a:t>
            </a:r>
            <a:r>
              <a:rPr lang="zh-CN" altLang="en-US" sz="1058" dirty="0"/>
              <a:t>：</a:t>
            </a:r>
            <a:r>
              <a:rPr lang="en-US" altLang="zh-CN" sz="1058" dirty="0"/>
              <a:t>find optimal plan for each parameter region</a:t>
            </a:r>
          </a:p>
          <a:p>
            <a:endParaRPr lang="en-US" altLang="zh-CN" sz="1058" dirty="0"/>
          </a:p>
          <a:p>
            <a:endParaRPr lang="zh-CN" altLang="en-US" sz="1058" dirty="0"/>
          </a:p>
          <a:p>
            <a:endParaRPr lang="en-US" altLang="zh-CN" sz="1058" dirty="0"/>
          </a:p>
          <a:p>
            <a:endParaRPr lang="zh-CN" altLang="en-US" sz="1058" dirty="0"/>
          </a:p>
        </p:txBody>
      </p:sp>
      <p:pic>
        <p:nvPicPr>
          <p:cNvPr id="5" name="图片 4">
            <a:extLst>
              <a:ext uri="{FF2B5EF4-FFF2-40B4-BE49-F238E27FC236}">
                <a16:creationId xmlns:a16="http://schemas.microsoft.com/office/drawing/2014/main" id="{5740E26E-93DE-41B7-BE81-8FDFD8062494}"/>
              </a:ext>
            </a:extLst>
          </p:cNvPr>
          <p:cNvPicPr>
            <a:picLocks noChangeAspect="1"/>
          </p:cNvPicPr>
          <p:nvPr/>
        </p:nvPicPr>
        <p:blipFill>
          <a:blip r:embed="rId3"/>
          <a:stretch>
            <a:fillRect/>
          </a:stretch>
        </p:blipFill>
        <p:spPr>
          <a:xfrm>
            <a:off x="1299830" y="2461743"/>
            <a:ext cx="2143230" cy="244941"/>
          </a:xfrm>
          <a:prstGeom prst="rect">
            <a:avLst/>
          </a:prstGeom>
        </p:spPr>
      </p:pic>
    </p:spTree>
    <p:extLst>
      <p:ext uri="{BB962C8B-B14F-4D97-AF65-F5344CB8AC3E}">
        <p14:creationId xmlns:p14="http://schemas.microsoft.com/office/powerpoint/2010/main" val="2800870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81479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spc="-15">
                <a:solidFill>
                  <a:srgbClr val="3333B3"/>
                </a:solidFill>
                <a:latin typeface="RATGOO+CMSS12"/>
                <a:cs typeface="RATGOO+CMSS12"/>
              </a:rPr>
              <a:t>Answer</a:t>
            </a:r>
          </a:p>
        </p:txBody>
      </p:sp>
      <p:sp>
        <p:nvSpPr>
          <p:cNvPr id="4" name="object 4"/>
          <p:cNvSpPr txBox="1"/>
          <p:nvPr/>
        </p:nvSpPr>
        <p:spPr>
          <a:xfrm>
            <a:off x="489088" y="1028471"/>
            <a:ext cx="3442711" cy="36019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ECFBMS+MSAM10"/>
                <a:cs typeface="ECFBMS+MSAM10"/>
              </a:rPr>
              <a:t>I</a:t>
            </a:r>
            <a:r>
              <a:rPr sz="800" spc="344">
                <a:solidFill>
                  <a:srgbClr val="3333B3"/>
                </a:solidFill>
                <a:latin typeface="Times New Roman"/>
                <a:cs typeface="Times New Roman"/>
              </a:rPr>
              <a:t> </a:t>
            </a:r>
            <a:r>
              <a:rPr sz="1100">
                <a:solidFill>
                  <a:srgbClr val="000000"/>
                </a:solidFill>
                <a:latin typeface="BHFCAI+CMSS10"/>
                <a:cs typeface="BHFCAI+CMSS10"/>
              </a:rPr>
              <a:t>Region</a:t>
            </a:r>
            <a:r>
              <a:rPr sz="1100" spc="87">
                <a:solidFill>
                  <a:srgbClr val="000000"/>
                </a:solidFill>
                <a:latin typeface="Times New Roman"/>
                <a:cs typeface="Times New Roman"/>
              </a:rPr>
              <a:t> </a:t>
            </a:r>
            <a:r>
              <a:rPr sz="1100">
                <a:solidFill>
                  <a:srgbClr val="000000"/>
                </a:solidFill>
                <a:latin typeface="BHFCAI+CMSS10"/>
                <a:cs typeface="BHFCAI+CMSS10"/>
              </a:rPr>
              <a:t>representation</a:t>
            </a:r>
            <a:r>
              <a:rPr sz="1100" spc="89">
                <a:solidFill>
                  <a:srgbClr val="000000"/>
                </a:solidFill>
                <a:latin typeface="Times New Roman"/>
                <a:cs typeface="Times New Roman"/>
              </a:rPr>
              <a:t> </a:t>
            </a:r>
            <a:r>
              <a:rPr sz="1100">
                <a:solidFill>
                  <a:srgbClr val="000000"/>
                </a:solidFill>
                <a:latin typeface="BHFCAI+CMSS10"/>
                <a:cs typeface="BHFCAI+CMSS10"/>
              </a:rPr>
              <a:t>based</a:t>
            </a:r>
            <a:r>
              <a:rPr sz="1100" spc="87">
                <a:solidFill>
                  <a:srgbClr val="000000"/>
                </a:solidFill>
                <a:latin typeface="Times New Roman"/>
                <a:cs typeface="Times New Roman"/>
              </a:rPr>
              <a:t> </a:t>
            </a:r>
            <a:r>
              <a:rPr sz="1100">
                <a:solidFill>
                  <a:srgbClr val="000000"/>
                </a:solidFill>
                <a:latin typeface="BHFCAI+CMSS10"/>
                <a:cs typeface="BHFCAI+CMSS10"/>
              </a:rPr>
              <a:t>on</a:t>
            </a:r>
            <a:r>
              <a:rPr sz="1100" spc="88">
                <a:solidFill>
                  <a:srgbClr val="000000"/>
                </a:solidFill>
                <a:latin typeface="Times New Roman"/>
                <a:cs typeface="Times New Roman"/>
              </a:rPr>
              <a:t> </a:t>
            </a:r>
            <a:r>
              <a:rPr sz="1100">
                <a:solidFill>
                  <a:srgbClr val="000000"/>
                </a:solidFill>
                <a:latin typeface="BHFCAI+CMSS10"/>
                <a:cs typeface="BHFCAI+CMSS10"/>
              </a:rPr>
              <a:t>convex</a:t>
            </a:r>
            <a:r>
              <a:rPr sz="1100" spc="87">
                <a:solidFill>
                  <a:srgbClr val="000000"/>
                </a:solidFill>
                <a:latin typeface="Times New Roman"/>
                <a:cs typeface="Times New Roman"/>
              </a:rPr>
              <a:t> </a:t>
            </a:r>
            <a:r>
              <a:rPr sz="1100">
                <a:solidFill>
                  <a:srgbClr val="000000"/>
                </a:solidFill>
                <a:latin typeface="BHFCAI+CMSS10"/>
                <a:cs typeface="BHFCAI+CMSS10"/>
              </a:rPr>
              <a:t>polytopes</a:t>
            </a:r>
          </a:p>
        </p:txBody>
      </p:sp>
      <p:sp>
        <p:nvSpPr>
          <p:cNvPr id="5" name="object 5"/>
          <p:cNvSpPr txBox="1"/>
          <p:nvPr/>
        </p:nvSpPr>
        <p:spPr>
          <a:xfrm>
            <a:off x="489087" y="1238504"/>
            <a:ext cx="2519409" cy="3597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ECFBMS+MSAM10"/>
                <a:cs typeface="ECFBMS+MSAM10"/>
              </a:rPr>
              <a:t>I</a:t>
            </a:r>
            <a:r>
              <a:rPr sz="800" spc="344">
                <a:solidFill>
                  <a:srgbClr val="3333B3"/>
                </a:solidFill>
                <a:latin typeface="Times New Roman"/>
                <a:cs typeface="Times New Roman"/>
              </a:rPr>
              <a:t> </a:t>
            </a:r>
            <a:r>
              <a:rPr sz="1100" spc="-15">
                <a:solidFill>
                  <a:srgbClr val="000000"/>
                </a:solidFill>
                <a:latin typeface="BHFCAI+CMSS10"/>
                <a:cs typeface="BHFCAI+CMSS10"/>
              </a:rPr>
              <a:t>Pareto</a:t>
            </a:r>
            <a:r>
              <a:rPr sz="1100" spc="100">
                <a:solidFill>
                  <a:srgbClr val="000000"/>
                </a:solidFill>
                <a:latin typeface="Times New Roman"/>
                <a:cs typeface="Times New Roman"/>
              </a:rPr>
              <a:t> </a:t>
            </a:r>
            <a:r>
              <a:rPr sz="1100">
                <a:solidFill>
                  <a:srgbClr val="000000"/>
                </a:solidFill>
                <a:latin typeface="BHFCAI+CMSS10"/>
                <a:cs typeface="BHFCAI+CMSS10"/>
              </a:rPr>
              <a:t>region:</a:t>
            </a:r>
            <a:r>
              <a:rPr sz="1100" spc="210">
                <a:solidFill>
                  <a:srgbClr val="000000"/>
                </a:solidFill>
                <a:latin typeface="Times New Roman"/>
                <a:cs typeface="Times New Roman"/>
              </a:rPr>
              <a:t> </a:t>
            </a:r>
            <a:r>
              <a:rPr sz="1100">
                <a:solidFill>
                  <a:srgbClr val="000000"/>
                </a:solidFill>
                <a:latin typeface="BHFCAI+CMSS10"/>
                <a:cs typeface="BHFCAI+CMSS10"/>
              </a:rPr>
              <a:t>union</a:t>
            </a:r>
            <a:r>
              <a:rPr sz="1100" spc="87">
                <a:solidFill>
                  <a:srgbClr val="000000"/>
                </a:solidFill>
                <a:latin typeface="Times New Roman"/>
                <a:cs typeface="Times New Roman"/>
              </a:rPr>
              <a:t> </a:t>
            </a:r>
            <a:r>
              <a:rPr sz="1100">
                <a:solidFill>
                  <a:srgbClr val="000000"/>
                </a:solidFill>
                <a:latin typeface="BHFCAI+CMSS10"/>
                <a:cs typeface="BHFCAI+CMSS10"/>
              </a:rPr>
              <a:t>of</a:t>
            </a:r>
            <a:r>
              <a:rPr sz="1100" spc="92">
                <a:solidFill>
                  <a:srgbClr val="000000"/>
                </a:solidFill>
                <a:latin typeface="Times New Roman"/>
                <a:cs typeface="Times New Roman"/>
              </a:rPr>
              <a:t> </a:t>
            </a:r>
            <a:r>
              <a:rPr sz="1100">
                <a:solidFill>
                  <a:srgbClr val="000000"/>
                </a:solidFill>
                <a:latin typeface="BHFCAI+CMSS10"/>
                <a:cs typeface="BHFCAI+CMSS10"/>
              </a:rPr>
              <a:t>sub-regions</a:t>
            </a:r>
          </a:p>
        </p:txBody>
      </p:sp>
      <p:sp>
        <p:nvSpPr>
          <p:cNvPr id="6" name="object 6"/>
          <p:cNvSpPr txBox="1"/>
          <p:nvPr/>
        </p:nvSpPr>
        <p:spPr>
          <a:xfrm>
            <a:off x="489087" y="1448537"/>
            <a:ext cx="4305963" cy="1538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dirty="0">
                <a:solidFill>
                  <a:srgbClr val="3333B3"/>
                </a:solidFill>
                <a:latin typeface="ECFBMS+MSAM10"/>
                <a:cs typeface="ECFBMS+MSAM10"/>
              </a:rPr>
              <a:t>I</a:t>
            </a:r>
            <a:r>
              <a:rPr sz="800" spc="344" dirty="0">
                <a:solidFill>
                  <a:srgbClr val="3333B3"/>
                </a:solidFill>
                <a:latin typeface="Times New Roman"/>
                <a:cs typeface="Times New Roman"/>
              </a:rPr>
              <a:t> </a:t>
            </a:r>
            <a:r>
              <a:rPr sz="1100" dirty="0">
                <a:solidFill>
                  <a:srgbClr val="000000"/>
                </a:solidFill>
                <a:latin typeface="BHFCAI+CMSS10"/>
                <a:cs typeface="BHFCAI+CMSS10"/>
              </a:rPr>
              <a:t>Sub-region:</a:t>
            </a:r>
            <a:r>
              <a:rPr sz="1100" spc="210" dirty="0">
                <a:solidFill>
                  <a:srgbClr val="000000"/>
                </a:solidFill>
                <a:latin typeface="Times New Roman"/>
                <a:cs typeface="Times New Roman"/>
              </a:rPr>
              <a:t> </a:t>
            </a:r>
            <a:r>
              <a:rPr sz="1100" dirty="0">
                <a:solidFill>
                  <a:srgbClr val="000000"/>
                </a:solidFill>
                <a:latin typeface="BHFCAI+CMSS10"/>
                <a:cs typeface="BHFCAI+CMSS10"/>
              </a:rPr>
              <a:t>convex</a:t>
            </a:r>
            <a:r>
              <a:rPr sz="1100" spc="88" dirty="0">
                <a:solidFill>
                  <a:srgbClr val="000000"/>
                </a:solidFill>
                <a:latin typeface="Times New Roman"/>
                <a:cs typeface="Times New Roman"/>
              </a:rPr>
              <a:t> </a:t>
            </a:r>
            <a:r>
              <a:rPr sz="1100" dirty="0">
                <a:solidFill>
                  <a:srgbClr val="000000"/>
                </a:solidFill>
                <a:latin typeface="BHFCAI+CMSS10"/>
                <a:cs typeface="BHFCAI+CMSS10"/>
              </a:rPr>
              <a:t>polytope</a:t>
            </a:r>
            <a:r>
              <a:rPr sz="1100" spc="81" dirty="0">
                <a:solidFill>
                  <a:srgbClr val="000000"/>
                </a:solidFill>
                <a:latin typeface="Times New Roman"/>
                <a:cs typeface="Times New Roman"/>
              </a:rPr>
              <a:t> </a:t>
            </a:r>
            <a:r>
              <a:rPr sz="1100" dirty="0">
                <a:solidFill>
                  <a:srgbClr val="000000"/>
                </a:solidFill>
                <a:latin typeface="BHFCAI+CMSS10"/>
                <a:cs typeface="BHFCAI+CMSS10"/>
              </a:rPr>
              <a:t>minus</a:t>
            </a:r>
            <a:r>
              <a:rPr sz="1100" spc="88" dirty="0">
                <a:solidFill>
                  <a:srgbClr val="000000"/>
                </a:solidFill>
                <a:latin typeface="Times New Roman"/>
                <a:cs typeface="Times New Roman"/>
              </a:rPr>
              <a:t> </a:t>
            </a:r>
            <a:r>
              <a:rPr sz="1100" dirty="0">
                <a:solidFill>
                  <a:srgbClr val="000000"/>
                </a:solidFill>
                <a:latin typeface="BHFCAI+CMSS10"/>
                <a:cs typeface="BHFCAI+CMSS10"/>
              </a:rPr>
              <a:t>union</a:t>
            </a:r>
            <a:r>
              <a:rPr sz="1100" spc="87" dirty="0">
                <a:solidFill>
                  <a:srgbClr val="000000"/>
                </a:solidFill>
                <a:latin typeface="Times New Roman"/>
                <a:cs typeface="Times New Roman"/>
              </a:rPr>
              <a:t> </a:t>
            </a:r>
            <a:r>
              <a:rPr sz="1100" dirty="0">
                <a:solidFill>
                  <a:srgbClr val="000000"/>
                </a:solidFill>
                <a:latin typeface="BHFCAI+CMSS10"/>
                <a:cs typeface="BHFCAI+CMSS10"/>
              </a:rPr>
              <a:t>of</a:t>
            </a:r>
            <a:r>
              <a:rPr sz="1100" spc="91" dirty="0">
                <a:solidFill>
                  <a:srgbClr val="000000"/>
                </a:solidFill>
                <a:latin typeface="Times New Roman"/>
                <a:cs typeface="Times New Roman"/>
              </a:rPr>
              <a:t> </a:t>
            </a:r>
            <a:r>
              <a:rPr sz="1100" dirty="0">
                <a:solidFill>
                  <a:srgbClr val="000000"/>
                </a:solidFill>
                <a:latin typeface="BHFCAI+CMSS10"/>
                <a:cs typeface="BHFCAI+CMSS10"/>
              </a:rPr>
              <a:t>convex</a:t>
            </a:r>
            <a:r>
              <a:rPr sz="1100" spc="87" dirty="0">
                <a:solidFill>
                  <a:srgbClr val="000000"/>
                </a:solidFill>
                <a:latin typeface="Times New Roman"/>
                <a:cs typeface="Times New Roman"/>
              </a:rPr>
              <a:t> </a:t>
            </a:r>
            <a:r>
              <a:rPr sz="1100" dirty="0">
                <a:solidFill>
                  <a:srgbClr val="000000"/>
                </a:solidFill>
                <a:latin typeface="BHFCAI+CMSS10"/>
                <a:cs typeface="BHFCAI+CMSS10"/>
              </a:rPr>
              <a:t>polytopes</a:t>
            </a:r>
          </a:p>
        </p:txBody>
      </p:sp>
      <p:pic>
        <p:nvPicPr>
          <p:cNvPr id="8" name="图片 7">
            <a:extLst>
              <a:ext uri="{FF2B5EF4-FFF2-40B4-BE49-F238E27FC236}">
                <a16:creationId xmlns:a16="http://schemas.microsoft.com/office/drawing/2014/main" id="{086043E2-7DDF-44A9-BD62-CB5476C5F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75" y="1844345"/>
            <a:ext cx="3024336" cy="1579876"/>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0524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LRUCCW+CMSS12"/>
                <a:cs typeface="LRUCCW+CMSS12"/>
              </a:rPr>
              <a:t>Pruning</a:t>
            </a:r>
            <a:r>
              <a:rPr sz="1450" spc="104">
                <a:solidFill>
                  <a:srgbClr val="3333B3"/>
                </a:solidFill>
                <a:latin typeface="Times New Roman"/>
                <a:cs typeface="Times New Roman"/>
              </a:rPr>
              <a:t> </a:t>
            </a:r>
            <a:r>
              <a:rPr sz="1450">
                <a:solidFill>
                  <a:srgbClr val="3333B3"/>
                </a:solidFill>
                <a:latin typeface="LRUCCW+CMSS12"/>
                <a:cs typeface="LRUCCW+CMSS12"/>
              </a:rPr>
              <a:t>Illustration</a:t>
            </a:r>
          </a:p>
        </p:txBody>
      </p:sp>
      <p:sp>
        <p:nvSpPr>
          <p:cNvPr id="4" name="object 4"/>
          <p:cNvSpPr txBox="1"/>
          <p:nvPr/>
        </p:nvSpPr>
        <p:spPr>
          <a:xfrm>
            <a:off x="2874097" y="419189"/>
            <a:ext cx="139767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GQHJPE+CMSS10"/>
                <a:cs typeface="GQHJPE+CMSS10"/>
              </a:rPr>
              <a:t>Initial</a:t>
            </a:r>
            <a:r>
              <a:rPr sz="1100" spc="89">
                <a:solidFill>
                  <a:srgbClr val="000000"/>
                </a:solidFill>
                <a:latin typeface="Times New Roman"/>
                <a:cs typeface="Times New Roman"/>
              </a:rPr>
              <a:t> </a:t>
            </a:r>
            <a:r>
              <a:rPr sz="1100" spc="-15">
                <a:solidFill>
                  <a:srgbClr val="000000"/>
                </a:solidFill>
                <a:latin typeface="GQHJPE+CMSS10"/>
                <a:cs typeface="GQHJPE+CMSS10"/>
              </a:rPr>
              <a:t>Pareto</a:t>
            </a:r>
            <a:r>
              <a:rPr sz="1100" spc="99">
                <a:solidFill>
                  <a:srgbClr val="000000"/>
                </a:solidFill>
                <a:latin typeface="Times New Roman"/>
                <a:cs typeface="Times New Roman"/>
              </a:rPr>
              <a:t> </a:t>
            </a:r>
            <a:r>
              <a:rPr sz="1100">
                <a:solidFill>
                  <a:srgbClr val="000000"/>
                </a:solidFill>
                <a:latin typeface="GQHJPE+CMSS10"/>
                <a:cs typeface="GQHJPE+CMSS10"/>
              </a:rPr>
              <a:t>Region</a:t>
            </a:r>
          </a:p>
        </p:txBody>
      </p:sp>
      <p:sp>
        <p:nvSpPr>
          <p:cNvPr id="5" name="object 5"/>
          <p:cNvSpPr txBox="1"/>
          <p:nvPr/>
        </p:nvSpPr>
        <p:spPr>
          <a:xfrm>
            <a:off x="1199729" y="2045868"/>
            <a:ext cx="91693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GQHJPE+CMSS10"/>
                <a:cs typeface="GQHJPE+CMSS10"/>
              </a:rPr>
              <a:t>Parameter</a:t>
            </a:r>
            <a:r>
              <a:rPr sz="1100" spc="99">
                <a:solidFill>
                  <a:srgbClr val="000000"/>
                </a:solidFill>
                <a:latin typeface="Times New Roman"/>
                <a:cs typeface="Times New Roman"/>
              </a:rPr>
              <a:t> </a:t>
            </a:r>
            <a:r>
              <a:rPr sz="1100">
                <a:solidFill>
                  <a:srgbClr val="000000"/>
                </a:solidFill>
                <a:latin typeface="GQHJPE+CMSS10"/>
                <a:cs typeface="GQHJPE+CMSS10"/>
              </a:rPr>
              <a:t>1</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4597400" cy="3454400"/>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0524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IJSLJJ+CMSS12"/>
                <a:cs typeface="IJSLJJ+CMSS12"/>
              </a:rPr>
              <a:t>Pruning</a:t>
            </a:r>
            <a:r>
              <a:rPr sz="1450" spc="104">
                <a:solidFill>
                  <a:srgbClr val="3333B3"/>
                </a:solidFill>
                <a:latin typeface="Times New Roman"/>
                <a:cs typeface="Times New Roman"/>
              </a:rPr>
              <a:t> </a:t>
            </a:r>
            <a:r>
              <a:rPr sz="1450">
                <a:solidFill>
                  <a:srgbClr val="3333B3"/>
                </a:solidFill>
                <a:latin typeface="IJSLJJ+CMSS12"/>
                <a:cs typeface="IJSLJJ+CMSS12"/>
              </a:rPr>
              <a:t>Illustration</a:t>
            </a:r>
          </a:p>
        </p:txBody>
      </p:sp>
      <p:sp>
        <p:nvSpPr>
          <p:cNvPr id="4" name="object 4"/>
          <p:cNvSpPr txBox="1"/>
          <p:nvPr/>
        </p:nvSpPr>
        <p:spPr>
          <a:xfrm>
            <a:off x="2874097" y="419189"/>
            <a:ext cx="1397675" cy="51694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BDAWNA+CMSS10"/>
                <a:cs typeface="BDAWNA+CMSS10"/>
              </a:rPr>
              <a:t>Initial</a:t>
            </a:r>
            <a:r>
              <a:rPr sz="1100" spc="89">
                <a:solidFill>
                  <a:srgbClr val="000000"/>
                </a:solidFill>
                <a:latin typeface="Times New Roman"/>
                <a:cs typeface="Times New Roman"/>
              </a:rPr>
              <a:t> </a:t>
            </a:r>
            <a:r>
              <a:rPr sz="1100" spc="-15">
                <a:solidFill>
                  <a:srgbClr val="000000"/>
                </a:solidFill>
                <a:latin typeface="BDAWNA+CMSS10"/>
                <a:cs typeface="BDAWNA+CMSS10"/>
              </a:rPr>
              <a:t>Pareto</a:t>
            </a:r>
            <a:r>
              <a:rPr sz="1100" spc="99">
                <a:solidFill>
                  <a:srgbClr val="000000"/>
                </a:solidFill>
                <a:latin typeface="Times New Roman"/>
                <a:cs typeface="Times New Roman"/>
              </a:rPr>
              <a:t> </a:t>
            </a:r>
            <a:r>
              <a:rPr sz="1100">
                <a:solidFill>
                  <a:srgbClr val="000000"/>
                </a:solidFill>
                <a:latin typeface="BDAWNA+CMSS10"/>
                <a:cs typeface="BDAWNA+CMSS10"/>
              </a:rPr>
              <a:t>Region</a:t>
            </a:r>
          </a:p>
          <a:p>
            <a:pPr marL="74942" marR="0">
              <a:lnSpc>
                <a:spcPts val="1100"/>
              </a:lnSpc>
              <a:spcBef>
                <a:spcPts val="218"/>
              </a:spcBef>
              <a:spcAft>
                <a:spcPct val="0"/>
              </a:spcAft>
            </a:pPr>
            <a:r>
              <a:rPr sz="1100">
                <a:solidFill>
                  <a:srgbClr val="000000"/>
                </a:solidFill>
                <a:latin typeface="BDAWNA+CMSS10"/>
                <a:cs typeface="BDAWNA+CMSS10"/>
              </a:rPr>
              <a:t>Other</a:t>
            </a:r>
            <a:r>
              <a:rPr sz="1100" spc="89">
                <a:solidFill>
                  <a:srgbClr val="000000"/>
                </a:solidFill>
                <a:latin typeface="Times New Roman"/>
                <a:cs typeface="Times New Roman"/>
              </a:rPr>
              <a:t> </a:t>
            </a:r>
            <a:r>
              <a:rPr sz="1100">
                <a:solidFill>
                  <a:srgbClr val="000000"/>
                </a:solidFill>
                <a:latin typeface="BDAWNA+CMSS10"/>
                <a:cs typeface="BDAWNA+CMSS10"/>
              </a:rPr>
              <a:t>Plan</a:t>
            </a:r>
            <a:r>
              <a:rPr sz="1100" spc="88">
                <a:solidFill>
                  <a:srgbClr val="000000"/>
                </a:solidFill>
                <a:latin typeface="Times New Roman"/>
                <a:cs typeface="Times New Roman"/>
              </a:rPr>
              <a:t> </a:t>
            </a:r>
            <a:r>
              <a:rPr sz="1100" spc="-10">
                <a:solidFill>
                  <a:srgbClr val="000000"/>
                </a:solidFill>
                <a:latin typeface="BDAWNA+CMSS10"/>
                <a:cs typeface="BDAWNA+CMSS10"/>
              </a:rPr>
              <a:t>Faster</a:t>
            </a:r>
          </a:p>
        </p:txBody>
      </p:sp>
      <p:sp>
        <p:nvSpPr>
          <p:cNvPr id="5" name="object 5"/>
          <p:cNvSpPr txBox="1"/>
          <p:nvPr/>
        </p:nvSpPr>
        <p:spPr>
          <a:xfrm>
            <a:off x="1199729" y="2045868"/>
            <a:ext cx="91693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BDAWNA+CMSS10"/>
                <a:cs typeface="BDAWNA+CMSS10"/>
              </a:rPr>
              <a:t>Parameter</a:t>
            </a:r>
            <a:r>
              <a:rPr sz="1100" spc="99">
                <a:solidFill>
                  <a:srgbClr val="000000"/>
                </a:solidFill>
                <a:latin typeface="Times New Roman"/>
                <a:cs typeface="Times New Roman"/>
              </a:rPr>
              <a:t> </a:t>
            </a:r>
            <a:r>
              <a:rPr sz="1100">
                <a:solidFill>
                  <a:srgbClr val="000000"/>
                </a:solidFill>
                <a:latin typeface="BDAWNA+CMSS10"/>
                <a:cs typeface="BDAWNA+CMSS10"/>
              </a:rPr>
              <a:t>1</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0524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ASSMMT+CMSS12"/>
                <a:cs typeface="ASSMMT+CMSS12"/>
              </a:rPr>
              <a:t>Pruning</a:t>
            </a:r>
            <a:r>
              <a:rPr sz="1450" spc="104">
                <a:solidFill>
                  <a:srgbClr val="3333B3"/>
                </a:solidFill>
                <a:latin typeface="Times New Roman"/>
                <a:cs typeface="Times New Roman"/>
              </a:rPr>
              <a:t> </a:t>
            </a:r>
            <a:r>
              <a:rPr sz="1450">
                <a:solidFill>
                  <a:srgbClr val="3333B3"/>
                </a:solidFill>
                <a:latin typeface="ASSMMT+CMSS12"/>
                <a:cs typeface="ASSMMT+CMSS12"/>
              </a:rPr>
              <a:t>Illustration</a:t>
            </a:r>
          </a:p>
        </p:txBody>
      </p:sp>
      <p:sp>
        <p:nvSpPr>
          <p:cNvPr id="4" name="object 4"/>
          <p:cNvSpPr txBox="1"/>
          <p:nvPr/>
        </p:nvSpPr>
        <p:spPr>
          <a:xfrm>
            <a:off x="2874097" y="419189"/>
            <a:ext cx="1397675" cy="68454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MJTPVC+CMSS10"/>
                <a:cs typeface="MJTPVC+CMSS10"/>
              </a:rPr>
              <a:t>Initial</a:t>
            </a:r>
            <a:r>
              <a:rPr sz="1100" spc="89">
                <a:solidFill>
                  <a:srgbClr val="000000"/>
                </a:solidFill>
                <a:latin typeface="Times New Roman"/>
                <a:cs typeface="Times New Roman"/>
              </a:rPr>
              <a:t> </a:t>
            </a:r>
            <a:r>
              <a:rPr sz="1100" spc="-15">
                <a:solidFill>
                  <a:srgbClr val="000000"/>
                </a:solidFill>
                <a:latin typeface="MJTPVC+CMSS10"/>
                <a:cs typeface="MJTPVC+CMSS10"/>
              </a:rPr>
              <a:t>Pareto</a:t>
            </a:r>
            <a:r>
              <a:rPr sz="1100" spc="99">
                <a:solidFill>
                  <a:srgbClr val="000000"/>
                </a:solidFill>
                <a:latin typeface="Times New Roman"/>
                <a:cs typeface="Times New Roman"/>
              </a:rPr>
              <a:t> </a:t>
            </a:r>
            <a:r>
              <a:rPr sz="1100">
                <a:solidFill>
                  <a:srgbClr val="000000"/>
                </a:solidFill>
                <a:latin typeface="MJTPVC+CMSS10"/>
                <a:cs typeface="MJTPVC+CMSS10"/>
              </a:rPr>
              <a:t>Region</a:t>
            </a:r>
          </a:p>
          <a:p>
            <a:pPr marL="74942" marR="0">
              <a:lnSpc>
                <a:spcPts val="1100"/>
              </a:lnSpc>
              <a:spcBef>
                <a:spcPts val="218"/>
              </a:spcBef>
              <a:spcAft>
                <a:spcPct val="0"/>
              </a:spcAft>
            </a:pPr>
            <a:r>
              <a:rPr sz="1100">
                <a:solidFill>
                  <a:srgbClr val="000000"/>
                </a:solidFill>
                <a:latin typeface="MJTPVC+CMSS10"/>
                <a:cs typeface="MJTPVC+CMSS10"/>
              </a:rPr>
              <a:t>Other</a:t>
            </a:r>
            <a:r>
              <a:rPr sz="1100" spc="89">
                <a:solidFill>
                  <a:srgbClr val="000000"/>
                </a:solidFill>
                <a:latin typeface="Times New Roman"/>
                <a:cs typeface="Times New Roman"/>
              </a:rPr>
              <a:t> </a:t>
            </a:r>
            <a:r>
              <a:rPr sz="1100">
                <a:solidFill>
                  <a:srgbClr val="000000"/>
                </a:solidFill>
                <a:latin typeface="MJTPVC+CMSS10"/>
                <a:cs typeface="MJTPVC+CMSS10"/>
              </a:rPr>
              <a:t>Plan</a:t>
            </a:r>
            <a:r>
              <a:rPr sz="1100" spc="88">
                <a:solidFill>
                  <a:srgbClr val="000000"/>
                </a:solidFill>
                <a:latin typeface="Times New Roman"/>
                <a:cs typeface="Times New Roman"/>
              </a:rPr>
              <a:t> </a:t>
            </a:r>
            <a:r>
              <a:rPr sz="1100" spc="-10">
                <a:solidFill>
                  <a:srgbClr val="000000"/>
                </a:solidFill>
                <a:latin typeface="MJTPVC+CMSS10"/>
                <a:cs typeface="MJTPVC+CMSS10"/>
              </a:rPr>
              <a:t>Faster</a:t>
            </a:r>
          </a:p>
          <a:p>
            <a:pPr marL="15480" marR="0">
              <a:lnSpc>
                <a:spcPts val="1100"/>
              </a:lnSpc>
              <a:spcBef>
                <a:spcPts val="218"/>
              </a:spcBef>
              <a:spcAft>
                <a:spcPct val="0"/>
              </a:spcAft>
            </a:pPr>
            <a:r>
              <a:rPr sz="1100">
                <a:solidFill>
                  <a:srgbClr val="000000"/>
                </a:solidFill>
                <a:latin typeface="MJTPVC+CMSS10"/>
                <a:cs typeface="MJTPVC+CMSS10"/>
              </a:rPr>
              <a:t>Other</a:t>
            </a:r>
            <a:r>
              <a:rPr sz="1100" spc="89">
                <a:solidFill>
                  <a:srgbClr val="000000"/>
                </a:solidFill>
                <a:latin typeface="Times New Roman"/>
                <a:cs typeface="Times New Roman"/>
              </a:rPr>
              <a:t> </a:t>
            </a:r>
            <a:r>
              <a:rPr sz="1100">
                <a:solidFill>
                  <a:srgbClr val="000000"/>
                </a:solidFill>
                <a:latin typeface="MJTPVC+CMSS10"/>
                <a:cs typeface="MJTPVC+CMSS10"/>
              </a:rPr>
              <a:t>Plan</a:t>
            </a:r>
            <a:r>
              <a:rPr sz="1100" spc="88">
                <a:solidFill>
                  <a:srgbClr val="000000"/>
                </a:solidFill>
                <a:latin typeface="Times New Roman"/>
                <a:cs typeface="Times New Roman"/>
              </a:rPr>
              <a:t> </a:t>
            </a:r>
            <a:r>
              <a:rPr sz="1100">
                <a:solidFill>
                  <a:srgbClr val="000000"/>
                </a:solidFill>
                <a:latin typeface="MJTPVC+CMSS10"/>
                <a:cs typeface="MJTPVC+CMSS10"/>
              </a:rPr>
              <a:t>Cheaper</a:t>
            </a:r>
          </a:p>
        </p:txBody>
      </p:sp>
      <p:sp>
        <p:nvSpPr>
          <p:cNvPr id="5" name="object 5"/>
          <p:cNvSpPr txBox="1"/>
          <p:nvPr/>
        </p:nvSpPr>
        <p:spPr>
          <a:xfrm>
            <a:off x="1199729" y="2045868"/>
            <a:ext cx="91693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MJTPVC+CMSS10"/>
                <a:cs typeface="MJTPVC+CMSS10"/>
              </a:rPr>
              <a:t>Parameter</a:t>
            </a:r>
            <a:r>
              <a:rPr sz="1100" spc="99">
                <a:solidFill>
                  <a:srgbClr val="000000"/>
                </a:solidFill>
                <a:latin typeface="Times New Roman"/>
                <a:cs typeface="Times New Roman"/>
              </a:rPr>
              <a:t> </a:t>
            </a:r>
            <a:r>
              <a:rPr sz="1100">
                <a:solidFill>
                  <a:srgbClr val="000000"/>
                </a:solidFill>
                <a:latin typeface="MJTPVC+CMSS10"/>
                <a:cs typeface="MJTPVC+CMSS10"/>
              </a:rPr>
              <a:t>1</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4597400" cy="3454400"/>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0524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FTRFWK+CMSS12"/>
                <a:cs typeface="FTRFWK+CMSS12"/>
              </a:rPr>
              <a:t>Pruning</a:t>
            </a:r>
            <a:r>
              <a:rPr sz="1450" spc="104">
                <a:solidFill>
                  <a:srgbClr val="3333B3"/>
                </a:solidFill>
                <a:latin typeface="Times New Roman"/>
                <a:cs typeface="Times New Roman"/>
              </a:rPr>
              <a:t> </a:t>
            </a:r>
            <a:r>
              <a:rPr sz="1450">
                <a:solidFill>
                  <a:srgbClr val="3333B3"/>
                </a:solidFill>
                <a:latin typeface="FTRFWK+CMSS12"/>
                <a:cs typeface="FTRFWK+CMSS12"/>
              </a:rPr>
              <a:t>Illustration</a:t>
            </a:r>
          </a:p>
        </p:txBody>
      </p:sp>
      <p:sp>
        <p:nvSpPr>
          <p:cNvPr id="4" name="object 4"/>
          <p:cNvSpPr txBox="1"/>
          <p:nvPr/>
        </p:nvSpPr>
        <p:spPr>
          <a:xfrm>
            <a:off x="2874097" y="419189"/>
            <a:ext cx="1509578" cy="8521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55892" marR="0">
              <a:lnSpc>
                <a:spcPts val="1100"/>
              </a:lnSpc>
              <a:spcBef>
                <a:spcPct val="0"/>
              </a:spcBef>
              <a:spcAft>
                <a:spcPct val="0"/>
              </a:spcAft>
            </a:pPr>
            <a:r>
              <a:rPr sz="1100">
                <a:solidFill>
                  <a:srgbClr val="000000"/>
                </a:solidFill>
                <a:latin typeface="QCTKOK+CMSS10"/>
                <a:cs typeface="QCTKOK+CMSS10"/>
              </a:rPr>
              <a:t>Initial</a:t>
            </a:r>
            <a:r>
              <a:rPr sz="1100" spc="89">
                <a:solidFill>
                  <a:srgbClr val="000000"/>
                </a:solidFill>
                <a:latin typeface="Times New Roman"/>
                <a:cs typeface="Times New Roman"/>
              </a:rPr>
              <a:t> </a:t>
            </a:r>
            <a:r>
              <a:rPr sz="1100" spc="-15">
                <a:solidFill>
                  <a:srgbClr val="000000"/>
                </a:solidFill>
                <a:latin typeface="QCTKOK+CMSS10"/>
                <a:cs typeface="QCTKOK+CMSS10"/>
              </a:rPr>
              <a:t>Pareto</a:t>
            </a:r>
            <a:r>
              <a:rPr sz="1100" spc="99">
                <a:solidFill>
                  <a:srgbClr val="000000"/>
                </a:solidFill>
                <a:latin typeface="Times New Roman"/>
                <a:cs typeface="Times New Roman"/>
              </a:rPr>
              <a:t> </a:t>
            </a:r>
            <a:r>
              <a:rPr sz="1100">
                <a:solidFill>
                  <a:srgbClr val="000000"/>
                </a:solidFill>
                <a:latin typeface="QCTKOK+CMSS10"/>
                <a:cs typeface="QCTKOK+CMSS10"/>
              </a:rPr>
              <a:t>Region</a:t>
            </a:r>
          </a:p>
          <a:p>
            <a:pPr marL="130848" marR="0">
              <a:lnSpc>
                <a:spcPts val="1100"/>
              </a:lnSpc>
              <a:spcBef>
                <a:spcPts val="218"/>
              </a:spcBef>
              <a:spcAft>
                <a:spcPct val="0"/>
              </a:spcAft>
            </a:pPr>
            <a:r>
              <a:rPr sz="1100">
                <a:solidFill>
                  <a:srgbClr val="000000"/>
                </a:solidFill>
                <a:latin typeface="QCTKOK+CMSS10"/>
                <a:cs typeface="QCTKOK+CMSS10"/>
              </a:rPr>
              <a:t>Other</a:t>
            </a:r>
            <a:r>
              <a:rPr sz="1100" spc="89">
                <a:solidFill>
                  <a:srgbClr val="000000"/>
                </a:solidFill>
                <a:latin typeface="Times New Roman"/>
                <a:cs typeface="Times New Roman"/>
              </a:rPr>
              <a:t> </a:t>
            </a:r>
            <a:r>
              <a:rPr sz="1100">
                <a:solidFill>
                  <a:srgbClr val="000000"/>
                </a:solidFill>
                <a:latin typeface="QCTKOK+CMSS10"/>
                <a:cs typeface="QCTKOK+CMSS10"/>
              </a:rPr>
              <a:t>Plan</a:t>
            </a:r>
            <a:r>
              <a:rPr sz="1100" spc="88">
                <a:solidFill>
                  <a:srgbClr val="000000"/>
                </a:solidFill>
                <a:latin typeface="Times New Roman"/>
                <a:cs typeface="Times New Roman"/>
              </a:rPr>
              <a:t> </a:t>
            </a:r>
            <a:r>
              <a:rPr sz="1100" spc="-10">
                <a:solidFill>
                  <a:srgbClr val="000000"/>
                </a:solidFill>
                <a:latin typeface="QCTKOK+CMSS10"/>
                <a:cs typeface="QCTKOK+CMSS10"/>
              </a:rPr>
              <a:t>Faster</a:t>
            </a:r>
          </a:p>
          <a:p>
            <a:pPr marL="71386" marR="0">
              <a:lnSpc>
                <a:spcPts val="1100"/>
              </a:lnSpc>
              <a:spcBef>
                <a:spcPts val="218"/>
              </a:spcBef>
              <a:spcAft>
                <a:spcPct val="0"/>
              </a:spcAft>
            </a:pPr>
            <a:r>
              <a:rPr sz="1100">
                <a:solidFill>
                  <a:srgbClr val="000000"/>
                </a:solidFill>
                <a:latin typeface="QCTKOK+CMSS10"/>
                <a:cs typeface="QCTKOK+CMSS10"/>
              </a:rPr>
              <a:t>Other</a:t>
            </a:r>
            <a:r>
              <a:rPr sz="1100" spc="89">
                <a:solidFill>
                  <a:srgbClr val="000000"/>
                </a:solidFill>
                <a:latin typeface="Times New Roman"/>
                <a:cs typeface="Times New Roman"/>
              </a:rPr>
              <a:t> </a:t>
            </a:r>
            <a:r>
              <a:rPr sz="1100">
                <a:solidFill>
                  <a:srgbClr val="000000"/>
                </a:solidFill>
                <a:latin typeface="QCTKOK+CMSS10"/>
                <a:cs typeface="QCTKOK+CMSS10"/>
              </a:rPr>
              <a:t>Plan</a:t>
            </a:r>
            <a:r>
              <a:rPr sz="1100" spc="88">
                <a:solidFill>
                  <a:srgbClr val="000000"/>
                </a:solidFill>
                <a:latin typeface="Times New Roman"/>
                <a:cs typeface="Times New Roman"/>
              </a:rPr>
              <a:t> </a:t>
            </a:r>
            <a:r>
              <a:rPr sz="1100">
                <a:solidFill>
                  <a:srgbClr val="000000"/>
                </a:solidFill>
                <a:latin typeface="QCTKOK+CMSS10"/>
                <a:cs typeface="QCTKOK+CMSS10"/>
              </a:rPr>
              <a:t>Cheaper</a:t>
            </a:r>
          </a:p>
          <a:p>
            <a:pPr marL="0" marR="0">
              <a:lnSpc>
                <a:spcPts val="1100"/>
              </a:lnSpc>
              <a:spcBef>
                <a:spcPts val="268"/>
              </a:spcBef>
              <a:spcAft>
                <a:spcPct val="0"/>
              </a:spcAft>
            </a:pPr>
            <a:r>
              <a:rPr sz="1100">
                <a:solidFill>
                  <a:srgbClr val="000000"/>
                </a:solidFill>
                <a:latin typeface="QCTKOK+CMSS10"/>
                <a:cs typeface="QCTKOK+CMSS10"/>
              </a:rPr>
              <a:t>Other</a:t>
            </a:r>
            <a:r>
              <a:rPr sz="1100" spc="89">
                <a:solidFill>
                  <a:srgbClr val="000000"/>
                </a:solidFill>
                <a:latin typeface="Times New Roman"/>
                <a:cs typeface="Times New Roman"/>
              </a:rPr>
              <a:t> </a:t>
            </a:r>
            <a:r>
              <a:rPr sz="1100">
                <a:solidFill>
                  <a:srgbClr val="000000"/>
                </a:solidFill>
                <a:latin typeface="QCTKOK+CMSS10"/>
                <a:cs typeface="QCTKOK+CMSS10"/>
              </a:rPr>
              <a:t>Plan</a:t>
            </a:r>
            <a:r>
              <a:rPr sz="1100" spc="88">
                <a:solidFill>
                  <a:srgbClr val="000000"/>
                </a:solidFill>
                <a:latin typeface="Times New Roman"/>
                <a:cs typeface="Times New Roman"/>
              </a:rPr>
              <a:t> </a:t>
            </a:r>
            <a:r>
              <a:rPr sz="1100">
                <a:solidFill>
                  <a:srgbClr val="000000"/>
                </a:solidFill>
                <a:latin typeface="QCTKOK+CMSS10"/>
                <a:cs typeface="QCTKOK+CMSS10"/>
              </a:rPr>
              <a:t>Dominates</a:t>
            </a:r>
          </a:p>
        </p:txBody>
      </p:sp>
      <p:sp>
        <p:nvSpPr>
          <p:cNvPr id="5" name="object 5"/>
          <p:cNvSpPr txBox="1"/>
          <p:nvPr/>
        </p:nvSpPr>
        <p:spPr>
          <a:xfrm>
            <a:off x="1199729" y="2045868"/>
            <a:ext cx="91693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QCTKOK+CMSS10"/>
                <a:cs typeface="QCTKOK+CMSS10"/>
              </a:rPr>
              <a:t>Parameter</a:t>
            </a:r>
            <a:r>
              <a:rPr sz="1100" spc="99">
                <a:solidFill>
                  <a:srgbClr val="000000"/>
                </a:solidFill>
                <a:latin typeface="Times New Roman"/>
                <a:cs typeface="Times New Roman"/>
              </a:rPr>
              <a:t> </a:t>
            </a:r>
            <a:r>
              <a:rPr sz="1100">
                <a:solidFill>
                  <a:srgbClr val="000000"/>
                </a:solidFill>
                <a:latin typeface="QCTKOK+CMSS10"/>
                <a:cs typeface="QCTKOK+CMSS10"/>
              </a:rPr>
              <a:t>1</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4597400" cy="3454400"/>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0524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DPIUBD+CMSS12"/>
                <a:cs typeface="DPIUBD+CMSS12"/>
              </a:rPr>
              <a:t>Pruning</a:t>
            </a:r>
            <a:r>
              <a:rPr sz="1450" spc="104">
                <a:solidFill>
                  <a:srgbClr val="3333B3"/>
                </a:solidFill>
                <a:latin typeface="Times New Roman"/>
                <a:cs typeface="Times New Roman"/>
              </a:rPr>
              <a:t> </a:t>
            </a:r>
            <a:r>
              <a:rPr sz="1450">
                <a:solidFill>
                  <a:srgbClr val="3333B3"/>
                </a:solidFill>
                <a:latin typeface="DPIUBD+CMSS12"/>
                <a:cs typeface="DPIUBD+CMSS12"/>
              </a:rPr>
              <a:t>Illustration</a:t>
            </a:r>
          </a:p>
        </p:txBody>
      </p:sp>
      <p:sp>
        <p:nvSpPr>
          <p:cNvPr id="4" name="object 4"/>
          <p:cNvSpPr txBox="1"/>
          <p:nvPr/>
        </p:nvSpPr>
        <p:spPr>
          <a:xfrm>
            <a:off x="2874097" y="419189"/>
            <a:ext cx="1509578" cy="8521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55892" marR="0">
              <a:lnSpc>
                <a:spcPts val="1100"/>
              </a:lnSpc>
              <a:spcBef>
                <a:spcPct val="0"/>
              </a:spcBef>
              <a:spcAft>
                <a:spcPct val="0"/>
              </a:spcAft>
            </a:pPr>
            <a:r>
              <a:rPr sz="1100">
                <a:solidFill>
                  <a:srgbClr val="000000"/>
                </a:solidFill>
                <a:latin typeface="AGTGEE+CMSS10"/>
                <a:cs typeface="AGTGEE+CMSS10"/>
              </a:rPr>
              <a:t>Initial</a:t>
            </a:r>
            <a:r>
              <a:rPr sz="1100" spc="89">
                <a:solidFill>
                  <a:srgbClr val="000000"/>
                </a:solidFill>
                <a:latin typeface="Times New Roman"/>
                <a:cs typeface="Times New Roman"/>
              </a:rPr>
              <a:t> </a:t>
            </a:r>
            <a:r>
              <a:rPr sz="1100" spc="-15">
                <a:solidFill>
                  <a:srgbClr val="000000"/>
                </a:solidFill>
                <a:latin typeface="AGTGEE+CMSS10"/>
                <a:cs typeface="AGTGEE+CMSS10"/>
              </a:rPr>
              <a:t>Pareto</a:t>
            </a:r>
            <a:r>
              <a:rPr sz="1100" spc="99">
                <a:solidFill>
                  <a:srgbClr val="000000"/>
                </a:solidFill>
                <a:latin typeface="Times New Roman"/>
                <a:cs typeface="Times New Roman"/>
              </a:rPr>
              <a:t> </a:t>
            </a:r>
            <a:r>
              <a:rPr sz="1100">
                <a:solidFill>
                  <a:srgbClr val="000000"/>
                </a:solidFill>
                <a:latin typeface="AGTGEE+CMSS10"/>
                <a:cs typeface="AGTGEE+CMSS10"/>
              </a:rPr>
              <a:t>Region</a:t>
            </a:r>
          </a:p>
          <a:p>
            <a:pPr marL="130848" marR="0">
              <a:lnSpc>
                <a:spcPts val="1100"/>
              </a:lnSpc>
              <a:spcBef>
                <a:spcPts val="218"/>
              </a:spcBef>
              <a:spcAft>
                <a:spcPct val="0"/>
              </a:spcAft>
            </a:pPr>
            <a:r>
              <a:rPr sz="1100">
                <a:solidFill>
                  <a:srgbClr val="000000"/>
                </a:solidFill>
                <a:latin typeface="AGTGEE+CMSS10"/>
                <a:cs typeface="AGTGEE+CMSS10"/>
              </a:rPr>
              <a:t>Other</a:t>
            </a:r>
            <a:r>
              <a:rPr sz="1100" spc="89">
                <a:solidFill>
                  <a:srgbClr val="000000"/>
                </a:solidFill>
                <a:latin typeface="Times New Roman"/>
                <a:cs typeface="Times New Roman"/>
              </a:rPr>
              <a:t> </a:t>
            </a:r>
            <a:r>
              <a:rPr sz="1100">
                <a:solidFill>
                  <a:srgbClr val="000000"/>
                </a:solidFill>
                <a:latin typeface="AGTGEE+CMSS10"/>
                <a:cs typeface="AGTGEE+CMSS10"/>
              </a:rPr>
              <a:t>Plan</a:t>
            </a:r>
            <a:r>
              <a:rPr sz="1100" spc="88">
                <a:solidFill>
                  <a:srgbClr val="000000"/>
                </a:solidFill>
                <a:latin typeface="Times New Roman"/>
                <a:cs typeface="Times New Roman"/>
              </a:rPr>
              <a:t> </a:t>
            </a:r>
            <a:r>
              <a:rPr sz="1100" spc="-10">
                <a:solidFill>
                  <a:srgbClr val="000000"/>
                </a:solidFill>
                <a:latin typeface="AGTGEE+CMSS10"/>
                <a:cs typeface="AGTGEE+CMSS10"/>
              </a:rPr>
              <a:t>Faster</a:t>
            </a:r>
          </a:p>
          <a:p>
            <a:pPr marL="71386" marR="0">
              <a:lnSpc>
                <a:spcPts val="1100"/>
              </a:lnSpc>
              <a:spcBef>
                <a:spcPts val="218"/>
              </a:spcBef>
              <a:spcAft>
                <a:spcPct val="0"/>
              </a:spcAft>
            </a:pPr>
            <a:r>
              <a:rPr sz="1100">
                <a:solidFill>
                  <a:srgbClr val="000000"/>
                </a:solidFill>
                <a:latin typeface="AGTGEE+CMSS10"/>
                <a:cs typeface="AGTGEE+CMSS10"/>
              </a:rPr>
              <a:t>Other</a:t>
            </a:r>
            <a:r>
              <a:rPr sz="1100" spc="89">
                <a:solidFill>
                  <a:srgbClr val="000000"/>
                </a:solidFill>
                <a:latin typeface="Times New Roman"/>
                <a:cs typeface="Times New Roman"/>
              </a:rPr>
              <a:t> </a:t>
            </a:r>
            <a:r>
              <a:rPr sz="1100">
                <a:solidFill>
                  <a:srgbClr val="000000"/>
                </a:solidFill>
                <a:latin typeface="AGTGEE+CMSS10"/>
                <a:cs typeface="AGTGEE+CMSS10"/>
              </a:rPr>
              <a:t>Plan</a:t>
            </a:r>
            <a:r>
              <a:rPr sz="1100" spc="88">
                <a:solidFill>
                  <a:srgbClr val="000000"/>
                </a:solidFill>
                <a:latin typeface="Times New Roman"/>
                <a:cs typeface="Times New Roman"/>
              </a:rPr>
              <a:t> </a:t>
            </a:r>
            <a:r>
              <a:rPr sz="1100">
                <a:solidFill>
                  <a:srgbClr val="000000"/>
                </a:solidFill>
                <a:latin typeface="AGTGEE+CMSS10"/>
                <a:cs typeface="AGTGEE+CMSS10"/>
              </a:rPr>
              <a:t>Cheaper</a:t>
            </a:r>
          </a:p>
          <a:p>
            <a:pPr marL="0" marR="0">
              <a:lnSpc>
                <a:spcPts val="1100"/>
              </a:lnSpc>
              <a:spcBef>
                <a:spcPts val="268"/>
              </a:spcBef>
              <a:spcAft>
                <a:spcPct val="0"/>
              </a:spcAft>
            </a:pPr>
            <a:r>
              <a:rPr sz="1100">
                <a:solidFill>
                  <a:srgbClr val="000000"/>
                </a:solidFill>
                <a:latin typeface="AGTGEE+CMSS10"/>
                <a:cs typeface="AGTGEE+CMSS10"/>
              </a:rPr>
              <a:t>Other</a:t>
            </a:r>
            <a:r>
              <a:rPr sz="1100" spc="89">
                <a:solidFill>
                  <a:srgbClr val="000000"/>
                </a:solidFill>
                <a:latin typeface="Times New Roman"/>
                <a:cs typeface="Times New Roman"/>
              </a:rPr>
              <a:t> </a:t>
            </a:r>
            <a:r>
              <a:rPr sz="1100">
                <a:solidFill>
                  <a:srgbClr val="000000"/>
                </a:solidFill>
                <a:latin typeface="AGTGEE+CMSS10"/>
                <a:cs typeface="AGTGEE+CMSS10"/>
              </a:rPr>
              <a:t>Plan</a:t>
            </a:r>
            <a:r>
              <a:rPr sz="1100" spc="88">
                <a:solidFill>
                  <a:srgbClr val="000000"/>
                </a:solidFill>
                <a:latin typeface="Times New Roman"/>
                <a:cs typeface="Times New Roman"/>
              </a:rPr>
              <a:t> </a:t>
            </a:r>
            <a:r>
              <a:rPr sz="1100">
                <a:solidFill>
                  <a:srgbClr val="000000"/>
                </a:solidFill>
                <a:latin typeface="AGTGEE+CMSS10"/>
                <a:cs typeface="AGTGEE+CMSS10"/>
              </a:rPr>
              <a:t>Dominates</a:t>
            </a:r>
          </a:p>
        </p:txBody>
      </p:sp>
      <p:sp>
        <p:nvSpPr>
          <p:cNvPr id="5" name="object 5"/>
          <p:cNvSpPr txBox="1"/>
          <p:nvPr/>
        </p:nvSpPr>
        <p:spPr>
          <a:xfrm>
            <a:off x="1199729" y="2045868"/>
            <a:ext cx="91693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AGTGEE+CMSS10"/>
                <a:cs typeface="AGTGEE+CMSS10"/>
              </a:rPr>
              <a:t>Parameter</a:t>
            </a:r>
            <a:r>
              <a:rPr sz="1100" spc="99">
                <a:solidFill>
                  <a:srgbClr val="000000"/>
                </a:solidFill>
                <a:latin typeface="Times New Roman"/>
                <a:cs typeface="Times New Roman"/>
              </a:rPr>
              <a:t> </a:t>
            </a:r>
            <a:r>
              <a:rPr sz="1100">
                <a:solidFill>
                  <a:srgbClr val="000000"/>
                </a:solidFill>
                <a:latin typeface="AGTGEE+CMSS10"/>
                <a:cs typeface="AGTGEE+CMSS10"/>
              </a:rPr>
              <a:t>1</a:t>
            </a:r>
          </a:p>
        </p:txBody>
      </p:sp>
      <p:sp>
        <p:nvSpPr>
          <p:cNvPr id="6" name="object 6"/>
          <p:cNvSpPr txBox="1"/>
          <p:nvPr/>
        </p:nvSpPr>
        <p:spPr>
          <a:xfrm>
            <a:off x="789951" y="2729686"/>
            <a:ext cx="3482336" cy="38179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206"/>
              </a:lnSpc>
              <a:spcBef>
                <a:spcPct val="0"/>
              </a:spcBef>
              <a:spcAft>
                <a:spcPct val="0"/>
              </a:spcAft>
            </a:pPr>
            <a:r>
              <a:rPr sz="1200">
                <a:solidFill>
                  <a:srgbClr val="FFFFFF"/>
                </a:solidFill>
                <a:latin typeface="DPIUBD+CMSS12"/>
                <a:cs typeface="DPIUBD+CMSS12"/>
              </a:rPr>
              <a:t>Dominated</a:t>
            </a:r>
            <a:r>
              <a:rPr sz="1200" spc="89">
                <a:solidFill>
                  <a:srgbClr val="FFFFFF"/>
                </a:solidFill>
                <a:latin typeface="Times New Roman"/>
                <a:cs typeface="Times New Roman"/>
              </a:rPr>
              <a:t> </a:t>
            </a:r>
            <a:r>
              <a:rPr sz="1200">
                <a:solidFill>
                  <a:srgbClr val="FFFFFF"/>
                </a:solidFill>
                <a:latin typeface="DPIUBD+CMSS12"/>
                <a:cs typeface="DPIUBD+CMSS12"/>
              </a:rPr>
              <a:t>Area</a:t>
            </a:r>
            <a:r>
              <a:rPr sz="1200" spc="91">
                <a:solidFill>
                  <a:srgbClr val="FFFFFF"/>
                </a:solidFill>
                <a:latin typeface="Times New Roman"/>
                <a:cs typeface="Times New Roman"/>
              </a:rPr>
              <a:t> </a:t>
            </a:r>
            <a:r>
              <a:rPr sz="1200">
                <a:solidFill>
                  <a:srgbClr val="FFFFFF"/>
                </a:solidFill>
                <a:latin typeface="DPIUBD+CMSS12"/>
                <a:cs typeface="DPIUBD+CMSS12"/>
              </a:rPr>
              <a:t>is</a:t>
            </a:r>
            <a:r>
              <a:rPr sz="1200" spc="88">
                <a:solidFill>
                  <a:srgbClr val="FFFFFF"/>
                </a:solidFill>
                <a:latin typeface="Times New Roman"/>
                <a:cs typeface="Times New Roman"/>
              </a:rPr>
              <a:t> </a:t>
            </a:r>
            <a:r>
              <a:rPr sz="1200">
                <a:solidFill>
                  <a:srgbClr val="FFFFFF"/>
                </a:solidFill>
                <a:latin typeface="DPIUBD+CMSS12"/>
                <a:cs typeface="DPIUBD+CMSS12"/>
              </a:rPr>
              <a:t>Removed</a:t>
            </a:r>
            <a:r>
              <a:rPr sz="1200" spc="89">
                <a:solidFill>
                  <a:srgbClr val="FFFFFF"/>
                </a:solidFill>
                <a:latin typeface="Times New Roman"/>
                <a:cs typeface="Times New Roman"/>
              </a:rPr>
              <a:t> </a:t>
            </a:r>
            <a:r>
              <a:rPr sz="1200">
                <a:solidFill>
                  <a:srgbClr val="FFFFFF"/>
                </a:solidFill>
                <a:latin typeface="DPIUBD+CMSS12"/>
                <a:cs typeface="DPIUBD+CMSS12"/>
              </a:rPr>
              <a:t>from</a:t>
            </a:r>
            <a:r>
              <a:rPr sz="1200" spc="88">
                <a:solidFill>
                  <a:srgbClr val="FFFFFF"/>
                </a:solidFill>
                <a:latin typeface="Times New Roman"/>
                <a:cs typeface="Times New Roman"/>
              </a:rPr>
              <a:t> </a:t>
            </a:r>
            <a:r>
              <a:rPr sz="1200" spc="-14">
                <a:solidFill>
                  <a:srgbClr val="FFFFFF"/>
                </a:solidFill>
                <a:latin typeface="DPIUBD+CMSS12"/>
                <a:cs typeface="DPIUBD+CMSS12"/>
              </a:rPr>
              <a:t>Pareto</a:t>
            </a:r>
            <a:r>
              <a:rPr sz="1200" spc="103">
                <a:solidFill>
                  <a:srgbClr val="FFFFFF"/>
                </a:solidFill>
                <a:latin typeface="Times New Roman"/>
                <a:cs typeface="Times New Roman"/>
              </a:rPr>
              <a:t> </a:t>
            </a:r>
            <a:r>
              <a:rPr sz="1200">
                <a:solidFill>
                  <a:srgbClr val="FFFFFF"/>
                </a:solidFill>
                <a:latin typeface="DPIUBD+CMSS12"/>
                <a:cs typeface="DPIUBD+CMSS12"/>
              </a:rPr>
              <a:t>Region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4597400" cy="3454400"/>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05248"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TRVOMF+CMSS12"/>
                <a:cs typeface="TRVOMF+CMSS12"/>
              </a:rPr>
              <a:t>Pruning</a:t>
            </a:r>
            <a:r>
              <a:rPr sz="1450" spc="104">
                <a:solidFill>
                  <a:srgbClr val="3333B3"/>
                </a:solidFill>
                <a:latin typeface="Times New Roman"/>
                <a:cs typeface="Times New Roman"/>
              </a:rPr>
              <a:t> </a:t>
            </a:r>
            <a:r>
              <a:rPr sz="1450">
                <a:solidFill>
                  <a:srgbClr val="3333B3"/>
                </a:solidFill>
                <a:latin typeface="TRVOMF+CMSS12"/>
                <a:cs typeface="TRVOMF+CMSS12"/>
              </a:rPr>
              <a:t>Illustration</a:t>
            </a:r>
          </a:p>
        </p:txBody>
      </p:sp>
      <p:sp>
        <p:nvSpPr>
          <p:cNvPr id="4" name="object 4"/>
          <p:cNvSpPr txBox="1"/>
          <p:nvPr/>
        </p:nvSpPr>
        <p:spPr>
          <a:xfrm>
            <a:off x="2874097" y="419189"/>
            <a:ext cx="1326061"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RETLTJ+CMSS10"/>
                <a:cs typeface="RETLTJ+CMSS10"/>
              </a:rPr>
              <a:t>New</a:t>
            </a:r>
            <a:r>
              <a:rPr sz="1100" spc="87">
                <a:solidFill>
                  <a:srgbClr val="000000"/>
                </a:solidFill>
                <a:latin typeface="Times New Roman"/>
                <a:cs typeface="Times New Roman"/>
              </a:rPr>
              <a:t> </a:t>
            </a:r>
            <a:r>
              <a:rPr sz="1100" spc="-15">
                <a:solidFill>
                  <a:srgbClr val="000000"/>
                </a:solidFill>
                <a:latin typeface="RETLTJ+CMSS10"/>
                <a:cs typeface="RETLTJ+CMSS10"/>
              </a:rPr>
              <a:t>Pareto</a:t>
            </a:r>
            <a:r>
              <a:rPr sz="1100" spc="99">
                <a:solidFill>
                  <a:srgbClr val="000000"/>
                </a:solidFill>
                <a:latin typeface="Times New Roman"/>
                <a:cs typeface="Times New Roman"/>
              </a:rPr>
              <a:t> </a:t>
            </a:r>
            <a:r>
              <a:rPr sz="1100">
                <a:solidFill>
                  <a:srgbClr val="000000"/>
                </a:solidFill>
                <a:latin typeface="RETLTJ+CMSS10"/>
                <a:cs typeface="RETLTJ+CMSS10"/>
              </a:rPr>
              <a:t>Region</a:t>
            </a:r>
          </a:p>
        </p:txBody>
      </p:sp>
      <p:sp>
        <p:nvSpPr>
          <p:cNvPr id="5" name="object 5"/>
          <p:cNvSpPr txBox="1"/>
          <p:nvPr/>
        </p:nvSpPr>
        <p:spPr>
          <a:xfrm>
            <a:off x="1199729" y="2045868"/>
            <a:ext cx="916935"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RETLTJ+CMSS10"/>
                <a:cs typeface="RETLTJ+CMSS10"/>
              </a:rPr>
              <a:t>Parameter</a:t>
            </a:r>
            <a:r>
              <a:rPr sz="1100" spc="99">
                <a:solidFill>
                  <a:srgbClr val="000000"/>
                </a:solidFill>
                <a:latin typeface="Times New Roman"/>
                <a:cs typeface="Times New Roman"/>
              </a:rPr>
              <a:t> </a:t>
            </a:r>
            <a:r>
              <a:rPr sz="1100">
                <a:solidFill>
                  <a:srgbClr val="000000"/>
                </a:solidFill>
                <a:latin typeface="RETLTJ+CMSS10"/>
                <a:cs typeface="RETLTJ+CMSS10"/>
              </a:rPr>
              <a:t>1</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8" y="127718"/>
            <a:ext cx="4284489"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spc="-15" dirty="0">
                <a:solidFill>
                  <a:srgbClr val="3333B3"/>
                </a:solidFill>
                <a:latin typeface="RMKRWQ+CMSS12"/>
                <a:cs typeface="RMKRWQ+CMSS12"/>
              </a:rPr>
              <a:t>Answer</a:t>
            </a:r>
            <a:r>
              <a:rPr lang="en-US" altLang="zh-CN" sz="1450" spc="-15" dirty="0">
                <a:solidFill>
                  <a:srgbClr val="3333B3"/>
                </a:solidFill>
                <a:latin typeface="RMKRWQ+CMSS12"/>
                <a:cs typeface="RMKRWQ+CMSS12"/>
              </a:rPr>
              <a:t> for cost function representation</a:t>
            </a:r>
            <a:endParaRPr sz="1450" spc="-15" dirty="0">
              <a:solidFill>
                <a:srgbClr val="3333B3"/>
              </a:solidFill>
              <a:latin typeface="RMKRWQ+CMSS12"/>
              <a:cs typeface="RMKRWQ+CMSS12"/>
            </a:endParaRPr>
          </a:p>
        </p:txBody>
      </p:sp>
      <p:sp>
        <p:nvSpPr>
          <p:cNvPr id="4" name="object 4"/>
          <p:cNvSpPr txBox="1"/>
          <p:nvPr/>
        </p:nvSpPr>
        <p:spPr>
          <a:xfrm>
            <a:off x="489088" y="1208493"/>
            <a:ext cx="3442711" cy="1538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dirty="0">
                <a:solidFill>
                  <a:srgbClr val="3333B3"/>
                </a:solidFill>
                <a:latin typeface="HRSDPE+MSAM10"/>
                <a:cs typeface="HRSDPE+MSAM10"/>
              </a:rPr>
              <a:t>I</a:t>
            </a:r>
            <a:r>
              <a:rPr sz="800" spc="344" dirty="0">
                <a:solidFill>
                  <a:srgbClr val="3333B3"/>
                </a:solidFill>
                <a:latin typeface="Times New Roman"/>
                <a:cs typeface="Times New Roman"/>
              </a:rPr>
              <a:t> </a:t>
            </a:r>
            <a:r>
              <a:rPr sz="1100" spc="87" dirty="0">
                <a:solidFill>
                  <a:srgbClr val="000000"/>
                </a:solidFill>
                <a:latin typeface="Times New Roman"/>
                <a:cs typeface="Times New Roman"/>
              </a:rPr>
              <a:t> </a:t>
            </a:r>
            <a:r>
              <a:rPr sz="1100" dirty="0">
                <a:solidFill>
                  <a:srgbClr val="000000"/>
                </a:solidFill>
                <a:latin typeface="QUNLHD+CMSS10"/>
                <a:cs typeface="QUNLHD+CMSS10"/>
              </a:rPr>
              <a:t>representation</a:t>
            </a:r>
            <a:r>
              <a:rPr sz="1100" spc="89" dirty="0">
                <a:solidFill>
                  <a:srgbClr val="000000"/>
                </a:solidFill>
                <a:latin typeface="Times New Roman"/>
                <a:cs typeface="Times New Roman"/>
              </a:rPr>
              <a:t> </a:t>
            </a:r>
            <a:r>
              <a:rPr sz="1100" dirty="0">
                <a:solidFill>
                  <a:srgbClr val="000000"/>
                </a:solidFill>
                <a:latin typeface="QUNLHD+CMSS10"/>
                <a:cs typeface="QUNLHD+CMSS10"/>
              </a:rPr>
              <a:t>based</a:t>
            </a:r>
            <a:r>
              <a:rPr sz="1100" spc="87" dirty="0">
                <a:solidFill>
                  <a:srgbClr val="000000"/>
                </a:solidFill>
                <a:latin typeface="Times New Roman"/>
                <a:cs typeface="Times New Roman"/>
              </a:rPr>
              <a:t> </a:t>
            </a:r>
            <a:r>
              <a:rPr sz="1100" dirty="0">
                <a:solidFill>
                  <a:srgbClr val="000000"/>
                </a:solidFill>
                <a:latin typeface="QUNLHD+CMSS10"/>
                <a:cs typeface="QUNLHD+CMSS10"/>
              </a:rPr>
              <a:t>on</a:t>
            </a:r>
            <a:r>
              <a:rPr sz="1100" spc="88" dirty="0">
                <a:solidFill>
                  <a:srgbClr val="000000"/>
                </a:solidFill>
                <a:latin typeface="Times New Roman"/>
                <a:cs typeface="Times New Roman"/>
              </a:rPr>
              <a:t> </a:t>
            </a:r>
            <a:r>
              <a:rPr lang="en-US" sz="1100" spc="88" dirty="0">
                <a:solidFill>
                  <a:srgbClr val="000000"/>
                </a:solidFill>
                <a:latin typeface="Times New Roman"/>
                <a:cs typeface="Times New Roman"/>
              </a:rPr>
              <a:t>a set of real-value </a:t>
            </a:r>
            <a:r>
              <a:rPr lang="en-US" altLang="zh-CN" sz="1100" spc="88" dirty="0">
                <a:solidFill>
                  <a:srgbClr val="000000"/>
                </a:solidFill>
                <a:latin typeface="QUNLHD+CMSS10"/>
                <a:cs typeface="Times New Roman"/>
              </a:rPr>
              <a:t>weight </a:t>
            </a:r>
            <a:endParaRPr sz="1100" dirty="0">
              <a:solidFill>
                <a:srgbClr val="000000"/>
              </a:solidFill>
              <a:latin typeface="QUNLHD+CMSS10"/>
              <a:cs typeface="QUNLHD+CMSS10"/>
            </a:endParaRPr>
          </a:p>
        </p:txBody>
      </p:sp>
    </p:spTree>
    <p:extLst>
      <p:ext uri="{BB962C8B-B14F-4D97-AF65-F5344CB8AC3E}">
        <p14:creationId xmlns:p14="http://schemas.microsoft.com/office/powerpoint/2010/main" val="147618020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54350"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spc="-10">
                <a:solidFill>
                  <a:srgbClr val="3333B3"/>
                </a:solidFill>
                <a:latin typeface="PQFMAB+CMSS12"/>
                <a:cs typeface="PQFMAB+CMSS12"/>
              </a:rPr>
              <a:t>Complexity</a:t>
            </a:r>
            <a:r>
              <a:rPr sz="1450" spc="110">
                <a:solidFill>
                  <a:srgbClr val="3333B3"/>
                </a:solidFill>
                <a:latin typeface="Times New Roman"/>
                <a:cs typeface="Times New Roman"/>
              </a:rPr>
              <a:t> </a:t>
            </a:r>
            <a:r>
              <a:rPr sz="1450">
                <a:solidFill>
                  <a:srgbClr val="3333B3"/>
                </a:solidFill>
                <a:latin typeface="PQFMAB+CMSS12"/>
                <a:cs typeface="PQFMAB+CMSS12"/>
              </a:rPr>
              <a:t>Analysis</a:t>
            </a:r>
          </a:p>
        </p:txBody>
      </p:sp>
      <p:sp>
        <p:nvSpPr>
          <p:cNvPr id="4" name="object 4"/>
          <p:cNvSpPr txBox="1"/>
          <p:nvPr/>
        </p:nvSpPr>
        <p:spPr>
          <a:xfrm>
            <a:off x="435913" y="1245589"/>
            <a:ext cx="4372342" cy="35225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3"/>
              </a:lnSpc>
              <a:spcBef>
                <a:spcPct val="0"/>
              </a:spcBef>
              <a:spcAft>
                <a:spcPct val="0"/>
              </a:spcAft>
            </a:pPr>
            <a:r>
              <a:rPr sz="1100">
                <a:solidFill>
                  <a:srgbClr val="000000"/>
                </a:solidFill>
                <a:latin typeface="VQALUD+CMSSBX10"/>
                <a:cs typeface="VQALUD+CMSSBX10"/>
              </a:rPr>
              <a:t>Query</a:t>
            </a:r>
            <a:r>
              <a:rPr sz="1100" spc="125">
                <a:solidFill>
                  <a:srgbClr val="000000"/>
                </a:solidFill>
                <a:latin typeface="Times New Roman"/>
                <a:cs typeface="Times New Roman"/>
              </a:rPr>
              <a:t> </a:t>
            </a:r>
            <a:r>
              <a:rPr sz="1100">
                <a:solidFill>
                  <a:srgbClr val="000000"/>
                </a:solidFill>
                <a:latin typeface="VQALUD+CMSSBX10"/>
                <a:cs typeface="VQALUD+CMSSBX10"/>
              </a:rPr>
              <a:t>Optimization</a:t>
            </a:r>
            <a:r>
              <a:rPr sz="1100" spc="123">
                <a:solidFill>
                  <a:srgbClr val="000000"/>
                </a:solidFill>
                <a:latin typeface="Times New Roman"/>
                <a:cs typeface="Times New Roman"/>
              </a:rPr>
              <a:t> </a:t>
            </a:r>
            <a:r>
              <a:rPr sz="1100" spc="-15">
                <a:solidFill>
                  <a:srgbClr val="000000"/>
                </a:solidFill>
                <a:latin typeface="VQALUD+CMSSBX10"/>
                <a:cs typeface="VQALUD+CMSSBX10"/>
              </a:rPr>
              <a:t>Variant</a:t>
            </a:r>
            <a:r>
              <a:rPr sz="1100" spc="932">
                <a:solidFill>
                  <a:srgbClr val="000000"/>
                </a:solidFill>
                <a:latin typeface="Times New Roman"/>
                <a:cs typeface="Times New Roman"/>
              </a:rPr>
              <a:t> </a:t>
            </a:r>
            <a:r>
              <a:rPr sz="1100">
                <a:solidFill>
                  <a:srgbClr val="000000"/>
                </a:solidFill>
                <a:latin typeface="VQALUD+CMSSBX10"/>
                <a:cs typeface="VQALUD+CMSSBX10"/>
              </a:rPr>
              <a:t>Nr.</a:t>
            </a:r>
            <a:r>
              <a:rPr sz="1100" spc="127">
                <a:solidFill>
                  <a:srgbClr val="000000"/>
                </a:solidFill>
                <a:latin typeface="Times New Roman"/>
                <a:cs typeface="Times New Roman"/>
              </a:rPr>
              <a:t> </a:t>
            </a:r>
            <a:r>
              <a:rPr sz="1100" spc="-18">
                <a:solidFill>
                  <a:srgbClr val="000000"/>
                </a:solidFill>
                <a:latin typeface="VQALUD+CMSSBX10"/>
                <a:cs typeface="VQALUD+CMSSBX10"/>
              </a:rPr>
              <a:t>Pareto</a:t>
            </a:r>
            <a:r>
              <a:rPr sz="1100" spc="137">
                <a:solidFill>
                  <a:srgbClr val="000000"/>
                </a:solidFill>
                <a:latin typeface="Times New Roman"/>
                <a:cs typeface="Times New Roman"/>
              </a:rPr>
              <a:t> </a:t>
            </a:r>
            <a:r>
              <a:rPr sz="1100">
                <a:solidFill>
                  <a:srgbClr val="000000"/>
                </a:solidFill>
                <a:latin typeface="VQALUD+CMSSBX10"/>
                <a:cs typeface="VQALUD+CMSSBX10"/>
              </a:rPr>
              <a:t>Plans</a:t>
            </a:r>
            <a:r>
              <a:rPr sz="1100" spc="126">
                <a:solidFill>
                  <a:srgbClr val="000000"/>
                </a:solidFill>
                <a:latin typeface="Times New Roman"/>
                <a:cs typeface="Times New Roman"/>
              </a:rPr>
              <a:t> </a:t>
            </a:r>
            <a:r>
              <a:rPr sz="1100" spc="11">
                <a:solidFill>
                  <a:srgbClr val="000000"/>
                </a:solidFill>
                <a:latin typeface="VQALUD+CMSSBX10"/>
                <a:cs typeface="VQALUD+CMSSBX10"/>
              </a:rPr>
              <a:t>per</a:t>
            </a:r>
            <a:r>
              <a:rPr sz="1100" spc="111">
                <a:solidFill>
                  <a:srgbClr val="000000"/>
                </a:solidFill>
                <a:latin typeface="Times New Roman"/>
                <a:cs typeface="Times New Roman"/>
              </a:rPr>
              <a:t> </a:t>
            </a:r>
            <a:r>
              <a:rPr sz="1100">
                <a:solidFill>
                  <a:srgbClr val="000000"/>
                </a:solidFill>
                <a:latin typeface="VQALUD+CMSSBX10"/>
                <a:cs typeface="VQALUD+CMSSBX10"/>
              </a:rPr>
              <a:t>Relation</a:t>
            </a:r>
          </a:p>
        </p:txBody>
      </p:sp>
      <p:sp>
        <p:nvSpPr>
          <p:cNvPr id="5" name="object 5"/>
          <p:cNvSpPr txBox="1"/>
          <p:nvPr/>
        </p:nvSpPr>
        <p:spPr>
          <a:xfrm>
            <a:off x="435913" y="1497888"/>
            <a:ext cx="845197"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1">
                <a:solidFill>
                  <a:srgbClr val="000000"/>
                </a:solidFill>
                <a:latin typeface="GFJEUG+CMSS10"/>
                <a:cs typeface="GFJEUG+CMSS10"/>
              </a:rPr>
              <a:t>Traditional</a:t>
            </a:r>
          </a:p>
        </p:txBody>
      </p:sp>
      <p:sp>
        <p:nvSpPr>
          <p:cNvPr id="6" name="object 6"/>
          <p:cNvSpPr txBox="1"/>
          <p:nvPr/>
        </p:nvSpPr>
        <p:spPr>
          <a:xfrm>
            <a:off x="2346831" y="1497888"/>
            <a:ext cx="278822"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GFJEUG+CMSS10"/>
                <a:cs typeface="GFJEUG+CMSS10"/>
              </a:rPr>
              <a:t>1</a:t>
            </a:r>
          </a:p>
        </p:txBody>
      </p:sp>
      <p:sp>
        <p:nvSpPr>
          <p:cNvPr id="7" name="object 7"/>
          <p:cNvSpPr txBox="1"/>
          <p:nvPr/>
        </p:nvSpPr>
        <p:spPr>
          <a:xfrm>
            <a:off x="435913" y="1670075"/>
            <a:ext cx="1106951"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GFJEUG+CMSS10"/>
                <a:cs typeface="GFJEUG+CMSS10"/>
              </a:rPr>
              <a:t>Multi-Objective</a:t>
            </a:r>
          </a:p>
        </p:txBody>
      </p:sp>
      <p:sp>
        <p:nvSpPr>
          <p:cNvPr id="8" name="object 8"/>
          <p:cNvSpPr txBox="1"/>
          <p:nvPr/>
        </p:nvSpPr>
        <p:spPr>
          <a:xfrm>
            <a:off x="2346831" y="1647923"/>
            <a:ext cx="703003" cy="37149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GFJEUG+CMSS10"/>
                <a:cs typeface="GFJEUG+CMSS10"/>
              </a:rPr>
              <a:t>2</a:t>
            </a:r>
            <a:r>
              <a:rPr sz="1200" baseline="35990">
                <a:solidFill>
                  <a:srgbClr val="000000"/>
                </a:solidFill>
                <a:latin typeface="FMWHWL+CMSSI8"/>
                <a:cs typeface="FMWHWL+CMSSI8"/>
              </a:rPr>
              <a:t>nrMetrics</a:t>
            </a:r>
          </a:p>
        </p:txBody>
      </p:sp>
      <p:sp>
        <p:nvSpPr>
          <p:cNvPr id="9" name="object 9"/>
          <p:cNvSpPr txBox="1"/>
          <p:nvPr/>
        </p:nvSpPr>
        <p:spPr>
          <a:xfrm>
            <a:off x="435913" y="1847887"/>
            <a:ext cx="1766287"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GFJEUG+CMSS10"/>
                <a:cs typeface="GFJEUG+CMSS10"/>
              </a:rPr>
              <a:t>Multi-objective</a:t>
            </a:r>
            <a:r>
              <a:rPr sz="1100" spc="87">
                <a:solidFill>
                  <a:srgbClr val="000000"/>
                </a:solidFill>
                <a:latin typeface="Times New Roman"/>
                <a:cs typeface="Times New Roman"/>
              </a:rPr>
              <a:t> </a:t>
            </a:r>
            <a:r>
              <a:rPr sz="1100" spc="-10">
                <a:solidFill>
                  <a:srgbClr val="000000"/>
                </a:solidFill>
                <a:latin typeface="GFJEUG+CMSS10"/>
                <a:cs typeface="GFJEUG+CMSS10"/>
              </a:rPr>
              <a:t>Parametric</a:t>
            </a:r>
          </a:p>
        </p:txBody>
      </p:sp>
      <p:sp>
        <p:nvSpPr>
          <p:cNvPr id="10" name="object 10"/>
          <p:cNvSpPr txBox="1"/>
          <p:nvPr/>
        </p:nvSpPr>
        <p:spPr>
          <a:xfrm>
            <a:off x="2346914" y="1823914"/>
            <a:ext cx="1383322" cy="37331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382"/>
              </a:lnSpc>
              <a:spcBef>
                <a:spcPct val="0"/>
              </a:spcBef>
              <a:spcAft>
                <a:spcPct val="0"/>
              </a:spcAft>
            </a:pPr>
            <a:r>
              <a:rPr sz="1100">
                <a:solidFill>
                  <a:srgbClr val="000000"/>
                </a:solidFill>
                <a:latin typeface="GFJEUG+CMSS10"/>
                <a:cs typeface="GFJEUG+CMSS10"/>
              </a:rPr>
              <a:t>2</a:t>
            </a:r>
            <a:r>
              <a:rPr sz="1200" baseline="35990">
                <a:solidFill>
                  <a:srgbClr val="000000"/>
                </a:solidFill>
                <a:latin typeface="UDEIUR+CMSS8"/>
                <a:cs typeface="UDEIUR+CMSS8"/>
              </a:rPr>
              <a:t>(</a:t>
            </a:r>
            <a:r>
              <a:rPr sz="1200" baseline="35990">
                <a:solidFill>
                  <a:srgbClr val="000000"/>
                </a:solidFill>
                <a:latin typeface="FMWHWL+CMSSI8"/>
                <a:cs typeface="FMWHWL+CMSSI8"/>
              </a:rPr>
              <a:t>nrParams</a:t>
            </a:r>
            <a:r>
              <a:rPr sz="1200" baseline="35990">
                <a:solidFill>
                  <a:srgbClr val="000000"/>
                </a:solidFill>
                <a:latin typeface="UDEIUR+CMSS8"/>
                <a:cs typeface="UDEIUR+CMSS8"/>
              </a:rPr>
              <a:t>+1)</a:t>
            </a:r>
            <a:r>
              <a:rPr sz="1200" baseline="35990">
                <a:solidFill>
                  <a:srgbClr val="000000"/>
                </a:solidFill>
                <a:latin typeface="HPLIPA+CMSY8"/>
                <a:cs typeface="HPLIPA+CMSY8"/>
              </a:rPr>
              <a:t>·</a:t>
            </a:r>
            <a:r>
              <a:rPr sz="1200" baseline="35990">
                <a:solidFill>
                  <a:srgbClr val="000000"/>
                </a:solidFill>
                <a:latin typeface="FMWHWL+CMSSI8"/>
                <a:cs typeface="FMWHWL+CMSSI8"/>
              </a:rPr>
              <a:t>nrMetrics</a:t>
            </a:r>
          </a:p>
        </p:txBody>
      </p:sp>
      <p:pic>
        <p:nvPicPr>
          <p:cNvPr id="12" name="图片 11">
            <a:extLst>
              <a:ext uri="{FF2B5EF4-FFF2-40B4-BE49-F238E27FC236}">
                <a16:creationId xmlns:a16="http://schemas.microsoft.com/office/drawing/2014/main" id="{16EE21A5-01F3-4FB4-A106-7D2F60EAC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30" y="2425341"/>
            <a:ext cx="3083202" cy="433738"/>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17487"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1368152" y="1635316"/>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7. Experiment Evaluation </a:t>
            </a:r>
            <a:endParaRPr sz="1450" dirty="0">
              <a:solidFill>
                <a:srgbClr val="3333B3"/>
              </a:solidFill>
              <a:latin typeface="TBIKNP+CMSS12"/>
              <a:cs typeface="TBIKNP+CMSS12"/>
            </a:endParaRPr>
          </a:p>
        </p:txBody>
      </p:sp>
    </p:spTree>
    <p:extLst>
      <p:ext uri="{BB962C8B-B14F-4D97-AF65-F5344CB8AC3E}">
        <p14:creationId xmlns:p14="http://schemas.microsoft.com/office/powerpoint/2010/main" val="33756317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CCABB-FABD-4C24-B3F1-7AD566427D9C}"/>
              </a:ext>
            </a:extLst>
          </p:cNvPr>
          <p:cNvSpPr>
            <a:spLocks noGrp="1"/>
          </p:cNvSpPr>
          <p:nvPr>
            <p:ph type="title"/>
          </p:nvPr>
        </p:nvSpPr>
        <p:spPr/>
        <p:txBody>
          <a:bodyPr>
            <a:normAutofit/>
          </a:bodyPr>
          <a:lstStyle/>
          <a:p>
            <a:r>
              <a:rPr lang="en-US" altLang="zh-CN" dirty="0"/>
              <a:t>Multi-Objective Query Optimization</a:t>
            </a:r>
            <a:r>
              <a:rPr lang="zh-CN" altLang="en-US" dirty="0"/>
              <a:t>（</a:t>
            </a:r>
            <a:r>
              <a:rPr lang="en-US" altLang="zh-CN" dirty="0"/>
              <a:t>MQ</a:t>
            </a:r>
            <a:r>
              <a:rPr lang="zh-CN" altLang="en-US" dirty="0"/>
              <a:t>）</a:t>
            </a:r>
          </a:p>
        </p:txBody>
      </p:sp>
      <p:sp>
        <p:nvSpPr>
          <p:cNvPr id="5" name="矩形 4">
            <a:extLst>
              <a:ext uri="{FF2B5EF4-FFF2-40B4-BE49-F238E27FC236}">
                <a16:creationId xmlns:a16="http://schemas.microsoft.com/office/drawing/2014/main" id="{50D2F5F7-7281-4BE8-9628-EBAEF33FF993}"/>
              </a:ext>
            </a:extLst>
          </p:cNvPr>
          <p:cNvSpPr/>
          <p:nvPr/>
        </p:nvSpPr>
        <p:spPr>
          <a:xfrm>
            <a:off x="528217" y="1393934"/>
            <a:ext cx="3203172" cy="1383199"/>
          </a:xfrm>
          <a:prstGeom prst="rect">
            <a:avLst/>
          </a:prstGeom>
        </p:spPr>
        <p:txBody>
          <a:bodyPr wrap="square">
            <a:spAutoFit/>
          </a:bodyPr>
          <a:lstStyle/>
          <a:p>
            <a:pPr marL="172822" indent="-172822">
              <a:lnSpc>
                <a:spcPct val="150000"/>
              </a:lnSpc>
              <a:buFont typeface="Wingdings" panose="05000000000000000000" pitchFamily="2" charset="2"/>
              <a:buChar char="u"/>
            </a:pPr>
            <a:r>
              <a:rPr lang="en-US" altLang="zh-CN" sz="1058" dirty="0"/>
              <a:t>Input</a:t>
            </a:r>
            <a:r>
              <a:rPr lang="zh-CN" altLang="en-US" sz="1058" dirty="0"/>
              <a:t>：</a:t>
            </a:r>
            <a:r>
              <a:rPr lang="en-US" altLang="zh-CN" sz="1058" dirty="0"/>
              <a:t>query</a:t>
            </a:r>
          </a:p>
          <a:p>
            <a:pPr marL="172822" indent="-172822">
              <a:lnSpc>
                <a:spcPct val="150000"/>
              </a:lnSpc>
              <a:buFont typeface="Wingdings" panose="05000000000000000000" pitchFamily="2" charset="2"/>
              <a:buChar char="u"/>
            </a:pPr>
            <a:r>
              <a:rPr lang="en-US" altLang="zh-CN" sz="1058" dirty="0"/>
              <a:t>Multiple cost metrics</a:t>
            </a:r>
          </a:p>
          <a:p>
            <a:pPr marL="172822" indent="-172822">
              <a:lnSpc>
                <a:spcPct val="150000"/>
              </a:lnSpc>
              <a:buFont typeface="Wingdings" panose="05000000000000000000" pitchFamily="2" charset="2"/>
              <a:buChar char="u"/>
            </a:pPr>
            <a:r>
              <a:rPr lang="en-US" altLang="zh-CN" sz="1058" dirty="0"/>
              <a:t>Plan cost known</a:t>
            </a:r>
          </a:p>
          <a:p>
            <a:pPr marL="172822" indent="-172822">
              <a:lnSpc>
                <a:spcPct val="150000"/>
              </a:lnSpc>
              <a:buFont typeface="Wingdings" panose="05000000000000000000" pitchFamily="2" charset="2"/>
              <a:buChar char="u"/>
            </a:pPr>
            <a:r>
              <a:rPr lang="en-US" altLang="zh-CN" sz="1058" dirty="0"/>
              <a:t>Goal: find Pareto-optimal plans</a:t>
            </a:r>
          </a:p>
          <a:p>
            <a:endParaRPr lang="en-US" altLang="zh-CN" sz="680" dirty="0"/>
          </a:p>
          <a:p>
            <a:endParaRPr lang="en-US" altLang="zh-CN" sz="680" dirty="0"/>
          </a:p>
          <a:p>
            <a:endParaRPr lang="zh-CN" altLang="en-US" sz="680" dirty="0"/>
          </a:p>
        </p:txBody>
      </p:sp>
      <p:pic>
        <p:nvPicPr>
          <p:cNvPr id="6" name="图片 5">
            <a:extLst>
              <a:ext uri="{FF2B5EF4-FFF2-40B4-BE49-F238E27FC236}">
                <a16:creationId xmlns:a16="http://schemas.microsoft.com/office/drawing/2014/main" id="{601F0448-269C-4D17-A2A6-AF829477F1A2}"/>
              </a:ext>
            </a:extLst>
          </p:cNvPr>
          <p:cNvPicPr>
            <a:picLocks noChangeAspect="1"/>
          </p:cNvPicPr>
          <p:nvPr/>
        </p:nvPicPr>
        <p:blipFill>
          <a:blip r:embed="rId3"/>
          <a:stretch>
            <a:fillRect/>
          </a:stretch>
        </p:blipFill>
        <p:spPr>
          <a:xfrm>
            <a:off x="836723" y="2455885"/>
            <a:ext cx="2208809" cy="264302"/>
          </a:xfrm>
          <a:prstGeom prst="rect">
            <a:avLst/>
          </a:prstGeom>
        </p:spPr>
      </p:pic>
    </p:spTree>
    <p:extLst>
      <p:ext uri="{BB962C8B-B14F-4D97-AF65-F5344CB8AC3E}">
        <p14:creationId xmlns:p14="http://schemas.microsoft.com/office/powerpoint/2010/main" val="2853584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731485"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LWKGAW+CMSS12"/>
                <a:cs typeface="LWKGAW+CMSS12"/>
              </a:rPr>
              <a:t>Experimental</a:t>
            </a:r>
            <a:r>
              <a:rPr sz="1450" spc="105">
                <a:solidFill>
                  <a:srgbClr val="3333B3"/>
                </a:solidFill>
                <a:latin typeface="Times New Roman"/>
                <a:cs typeface="Times New Roman"/>
              </a:rPr>
              <a:t> </a:t>
            </a:r>
            <a:r>
              <a:rPr sz="1450">
                <a:solidFill>
                  <a:srgbClr val="3333B3"/>
                </a:solidFill>
                <a:latin typeface="LWKGAW+CMSS12"/>
                <a:cs typeface="LWKGAW+CMSS12"/>
              </a:rPr>
              <a:t>Setup</a:t>
            </a:r>
          </a:p>
        </p:txBody>
      </p:sp>
      <p:sp>
        <p:nvSpPr>
          <p:cNvPr id="4" name="object 4"/>
          <p:cNvSpPr txBox="1"/>
          <p:nvPr/>
        </p:nvSpPr>
        <p:spPr>
          <a:xfrm>
            <a:off x="489088" y="966711"/>
            <a:ext cx="1060972" cy="35580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VMVLUR+MSAM10"/>
                <a:cs typeface="VMVLUR+MSAM10"/>
              </a:rPr>
              <a:t>I</a:t>
            </a:r>
            <a:r>
              <a:rPr sz="800" spc="344">
                <a:solidFill>
                  <a:srgbClr val="3333B3"/>
                </a:solidFill>
                <a:latin typeface="Times New Roman"/>
                <a:cs typeface="Times New Roman"/>
              </a:rPr>
              <a:t> </a:t>
            </a:r>
            <a:r>
              <a:rPr sz="1100">
                <a:solidFill>
                  <a:srgbClr val="000000"/>
                </a:solidFill>
                <a:latin typeface="RVVMAH+CMSSBX10"/>
                <a:cs typeface="RVVMAH+CMSSBX10"/>
              </a:rPr>
              <a:t>Benchmark</a:t>
            </a:r>
          </a:p>
        </p:txBody>
      </p:sp>
      <p:sp>
        <p:nvSpPr>
          <p:cNvPr id="5" name="object 5"/>
          <p:cNvSpPr txBox="1"/>
          <p:nvPr/>
        </p:nvSpPr>
        <p:spPr>
          <a:xfrm>
            <a:off x="777124" y="1158553"/>
            <a:ext cx="2255243" cy="62552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05"/>
              </a:lnSpc>
              <a:spcBef>
                <a:spcPct val="0"/>
              </a:spcBef>
              <a:spcAft>
                <a:spcPct val="0"/>
              </a:spcAft>
            </a:pPr>
            <a:r>
              <a:rPr sz="600">
                <a:solidFill>
                  <a:srgbClr val="3333B3"/>
                </a:solidFill>
                <a:latin typeface="UWUEBE+MSAM7"/>
                <a:cs typeface="UWUEBE+MSAM7"/>
              </a:rPr>
              <a:t>I</a:t>
            </a:r>
            <a:r>
              <a:rPr sz="600" spc="394">
                <a:solidFill>
                  <a:srgbClr val="3333B3"/>
                </a:solidFill>
                <a:latin typeface="Times New Roman"/>
                <a:cs typeface="Times New Roman"/>
              </a:rPr>
              <a:t> </a:t>
            </a:r>
            <a:r>
              <a:rPr sz="1000">
                <a:solidFill>
                  <a:srgbClr val="000000"/>
                </a:solidFill>
                <a:latin typeface="BFNBNC+CMSS10"/>
                <a:cs typeface="BFNBNC+CMSS10"/>
              </a:rPr>
              <a:t>Randomly</a:t>
            </a:r>
            <a:r>
              <a:rPr sz="1000" spc="81">
                <a:solidFill>
                  <a:srgbClr val="000000"/>
                </a:solidFill>
                <a:latin typeface="Times New Roman"/>
                <a:cs typeface="Times New Roman"/>
              </a:rPr>
              <a:t> </a:t>
            </a:r>
            <a:r>
              <a:rPr sz="1000">
                <a:solidFill>
                  <a:srgbClr val="000000"/>
                </a:solidFill>
                <a:latin typeface="BFNBNC+CMSS10"/>
                <a:cs typeface="BFNBNC+CMSS10"/>
              </a:rPr>
              <a:t>generated</a:t>
            </a:r>
            <a:r>
              <a:rPr sz="1000" spc="82">
                <a:solidFill>
                  <a:srgbClr val="000000"/>
                </a:solidFill>
                <a:latin typeface="Times New Roman"/>
                <a:cs typeface="Times New Roman"/>
              </a:rPr>
              <a:t> </a:t>
            </a:r>
            <a:r>
              <a:rPr sz="1000">
                <a:solidFill>
                  <a:srgbClr val="000000"/>
                </a:solidFill>
                <a:latin typeface="BFNBNC+CMSS10"/>
                <a:cs typeface="BFNBNC+CMSS10"/>
              </a:rPr>
              <a:t>queries</a:t>
            </a:r>
          </a:p>
          <a:p>
            <a:pPr marL="0" marR="0">
              <a:lnSpc>
                <a:spcPts val="1005"/>
              </a:lnSpc>
              <a:spcBef>
                <a:spcPts val="190"/>
              </a:spcBef>
              <a:spcAft>
                <a:spcPct val="0"/>
              </a:spcAft>
            </a:pPr>
            <a:r>
              <a:rPr sz="600">
                <a:solidFill>
                  <a:srgbClr val="3333B3"/>
                </a:solidFill>
                <a:latin typeface="UWUEBE+MSAM7"/>
                <a:cs typeface="UWUEBE+MSAM7"/>
              </a:rPr>
              <a:t>I</a:t>
            </a:r>
            <a:r>
              <a:rPr sz="600" spc="394">
                <a:solidFill>
                  <a:srgbClr val="3333B3"/>
                </a:solidFill>
                <a:latin typeface="Times New Roman"/>
                <a:cs typeface="Times New Roman"/>
              </a:rPr>
              <a:t> </a:t>
            </a:r>
            <a:r>
              <a:rPr sz="1000">
                <a:solidFill>
                  <a:srgbClr val="000000"/>
                </a:solidFill>
                <a:latin typeface="BFNBNC+CMSS10"/>
                <a:cs typeface="BFNBNC+CMSS10"/>
              </a:rPr>
              <a:t>Diﬀerent</a:t>
            </a:r>
            <a:r>
              <a:rPr sz="1000" spc="81">
                <a:solidFill>
                  <a:srgbClr val="000000"/>
                </a:solidFill>
                <a:latin typeface="Times New Roman"/>
                <a:cs typeface="Times New Roman"/>
              </a:rPr>
              <a:t> </a:t>
            </a:r>
            <a:r>
              <a:rPr sz="1000">
                <a:solidFill>
                  <a:srgbClr val="000000"/>
                </a:solidFill>
                <a:latin typeface="BFNBNC+CMSS10"/>
                <a:cs typeface="BFNBNC+CMSS10"/>
              </a:rPr>
              <a:t>query</a:t>
            </a:r>
            <a:r>
              <a:rPr sz="1000" spc="81">
                <a:solidFill>
                  <a:srgbClr val="000000"/>
                </a:solidFill>
                <a:latin typeface="Times New Roman"/>
                <a:cs typeface="Times New Roman"/>
              </a:rPr>
              <a:t> </a:t>
            </a:r>
            <a:r>
              <a:rPr sz="1000">
                <a:solidFill>
                  <a:srgbClr val="000000"/>
                </a:solidFill>
                <a:latin typeface="BFNBNC+CMSS10"/>
                <a:cs typeface="BFNBNC+CMSS10"/>
              </a:rPr>
              <a:t>structures</a:t>
            </a:r>
          </a:p>
          <a:p>
            <a:pPr marL="0" marR="0">
              <a:lnSpc>
                <a:spcPts val="1005"/>
              </a:lnSpc>
              <a:spcBef>
                <a:spcPts val="190"/>
              </a:spcBef>
              <a:spcAft>
                <a:spcPct val="0"/>
              </a:spcAft>
            </a:pPr>
            <a:r>
              <a:rPr sz="600">
                <a:solidFill>
                  <a:srgbClr val="3333B3"/>
                </a:solidFill>
                <a:latin typeface="UWUEBE+MSAM7"/>
                <a:cs typeface="UWUEBE+MSAM7"/>
              </a:rPr>
              <a:t>I</a:t>
            </a:r>
            <a:r>
              <a:rPr sz="600" spc="394">
                <a:solidFill>
                  <a:srgbClr val="3333B3"/>
                </a:solidFill>
                <a:latin typeface="Times New Roman"/>
                <a:cs typeface="Times New Roman"/>
              </a:rPr>
              <a:t> </a:t>
            </a:r>
            <a:r>
              <a:rPr sz="1000">
                <a:solidFill>
                  <a:srgbClr val="000000"/>
                </a:solidFill>
                <a:latin typeface="BFNBNC+CMSS10"/>
                <a:cs typeface="BFNBNC+CMSS10"/>
              </a:rPr>
              <a:t>Cloud</a:t>
            </a:r>
            <a:r>
              <a:rPr sz="1000" spc="81">
                <a:solidFill>
                  <a:srgbClr val="000000"/>
                </a:solidFill>
                <a:latin typeface="Times New Roman"/>
                <a:cs typeface="Times New Roman"/>
              </a:rPr>
              <a:t> </a:t>
            </a:r>
            <a:r>
              <a:rPr sz="1000">
                <a:solidFill>
                  <a:srgbClr val="000000"/>
                </a:solidFill>
                <a:latin typeface="BFNBNC+CMSS10"/>
                <a:cs typeface="BFNBNC+CMSS10"/>
              </a:rPr>
              <a:t>scenario</a:t>
            </a:r>
            <a:r>
              <a:rPr sz="1000" spc="86">
                <a:solidFill>
                  <a:srgbClr val="000000"/>
                </a:solidFill>
                <a:latin typeface="Times New Roman"/>
                <a:cs typeface="Times New Roman"/>
              </a:rPr>
              <a:t> </a:t>
            </a:r>
            <a:r>
              <a:rPr sz="1000">
                <a:solidFill>
                  <a:srgbClr val="000000"/>
                </a:solidFill>
                <a:latin typeface="BFNBNC+CMSS10"/>
                <a:cs typeface="BFNBNC+CMSS10"/>
              </a:rPr>
              <a:t>with</a:t>
            </a:r>
            <a:r>
              <a:rPr sz="1000" spc="81">
                <a:solidFill>
                  <a:srgbClr val="000000"/>
                </a:solidFill>
                <a:latin typeface="Times New Roman"/>
                <a:cs typeface="Times New Roman"/>
              </a:rPr>
              <a:t> </a:t>
            </a:r>
            <a:r>
              <a:rPr sz="1000" spc="-28">
                <a:solidFill>
                  <a:srgbClr val="000000"/>
                </a:solidFill>
                <a:latin typeface="BFNBNC+CMSS10"/>
                <a:cs typeface="BFNBNC+CMSS10"/>
              </a:rPr>
              <a:t>two</a:t>
            </a:r>
            <a:r>
              <a:rPr sz="1000" spc="109">
                <a:solidFill>
                  <a:srgbClr val="000000"/>
                </a:solidFill>
                <a:latin typeface="Times New Roman"/>
                <a:cs typeface="Times New Roman"/>
              </a:rPr>
              <a:t> </a:t>
            </a:r>
            <a:r>
              <a:rPr sz="1000">
                <a:solidFill>
                  <a:srgbClr val="000000"/>
                </a:solidFill>
                <a:latin typeface="BFNBNC+CMSS10"/>
                <a:cs typeface="BFNBNC+CMSS10"/>
              </a:rPr>
              <a:t>objectives</a:t>
            </a:r>
          </a:p>
        </p:txBody>
      </p:sp>
      <p:sp>
        <p:nvSpPr>
          <p:cNvPr id="6" name="object 6"/>
          <p:cNvSpPr txBox="1"/>
          <p:nvPr/>
        </p:nvSpPr>
        <p:spPr>
          <a:xfrm>
            <a:off x="489088" y="1637296"/>
            <a:ext cx="2699817" cy="7179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VMVLUR+MSAM10"/>
                <a:cs typeface="VMVLUR+MSAM10"/>
              </a:rPr>
              <a:t>I</a:t>
            </a:r>
            <a:r>
              <a:rPr sz="800" spc="344">
                <a:solidFill>
                  <a:srgbClr val="3333B3"/>
                </a:solidFill>
                <a:latin typeface="Times New Roman"/>
                <a:cs typeface="Times New Roman"/>
              </a:rPr>
              <a:t> </a:t>
            </a:r>
            <a:r>
              <a:rPr sz="1100">
                <a:solidFill>
                  <a:srgbClr val="000000"/>
                </a:solidFill>
                <a:latin typeface="RVVMAH+CMSSBX10"/>
                <a:cs typeface="RVVMAH+CMSSBX10"/>
              </a:rPr>
              <a:t>Algorithms</a:t>
            </a:r>
          </a:p>
          <a:p>
            <a:pPr marL="288036" marR="0">
              <a:lnSpc>
                <a:spcPts val="1005"/>
              </a:lnSpc>
              <a:spcBef>
                <a:spcPts val="314"/>
              </a:spcBef>
              <a:spcAft>
                <a:spcPct val="0"/>
              </a:spcAft>
            </a:pPr>
            <a:r>
              <a:rPr sz="600">
                <a:solidFill>
                  <a:srgbClr val="3333B3"/>
                </a:solidFill>
                <a:latin typeface="UWUEBE+MSAM7"/>
                <a:cs typeface="UWUEBE+MSAM7"/>
              </a:rPr>
              <a:t>I</a:t>
            </a:r>
            <a:r>
              <a:rPr sz="600" spc="394">
                <a:solidFill>
                  <a:srgbClr val="3333B3"/>
                </a:solidFill>
                <a:latin typeface="Times New Roman"/>
                <a:cs typeface="Times New Roman"/>
              </a:rPr>
              <a:t> </a:t>
            </a:r>
            <a:r>
              <a:rPr sz="1000">
                <a:solidFill>
                  <a:srgbClr val="000000"/>
                </a:solidFill>
                <a:latin typeface="BFNBNC+CMSS10"/>
                <a:cs typeface="BFNBNC+CMSS10"/>
              </a:rPr>
              <a:t>Multi-objective</a:t>
            </a:r>
            <a:r>
              <a:rPr sz="1000" spc="81">
                <a:solidFill>
                  <a:srgbClr val="000000"/>
                </a:solidFill>
                <a:latin typeface="Times New Roman"/>
                <a:cs typeface="Times New Roman"/>
              </a:rPr>
              <a:t> </a:t>
            </a:r>
            <a:r>
              <a:rPr sz="1000">
                <a:solidFill>
                  <a:srgbClr val="000000"/>
                </a:solidFill>
                <a:latin typeface="BFNBNC+CMSS10"/>
                <a:cs typeface="BFNBNC+CMSS10"/>
              </a:rPr>
              <a:t>parametric</a:t>
            </a:r>
            <a:r>
              <a:rPr sz="1000" spc="85">
                <a:solidFill>
                  <a:srgbClr val="000000"/>
                </a:solidFill>
                <a:latin typeface="Times New Roman"/>
                <a:cs typeface="Times New Roman"/>
              </a:rPr>
              <a:t> </a:t>
            </a:r>
            <a:r>
              <a:rPr sz="1000">
                <a:solidFill>
                  <a:srgbClr val="000000"/>
                </a:solidFill>
                <a:latin typeface="BFNBNC+CMSS10"/>
                <a:cs typeface="BFNBNC+CMSS10"/>
              </a:rPr>
              <a:t>optimizer</a:t>
            </a:r>
          </a:p>
          <a:p>
            <a:pPr marL="0" marR="0">
              <a:lnSpc>
                <a:spcPts val="1168"/>
              </a:lnSpc>
              <a:spcBef>
                <a:spcPts val="350"/>
              </a:spcBef>
              <a:spcAft>
                <a:spcPct val="0"/>
              </a:spcAft>
            </a:pPr>
            <a:r>
              <a:rPr sz="800">
                <a:solidFill>
                  <a:srgbClr val="3333B3"/>
                </a:solidFill>
                <a:latin typeface="VMVLUR+MSAM10"/>
                <a:cs typeface="VMVLUR+MSAM10"/>
              </a:rPr>
              <a:t>I</a:t>
            </a:r>
            <a:r>
              <a:rPr sz="800" spc="344">
                <a:solidFill>
                  <a:srgbClr val="3333B3"/>
                </a:solidFill>
                <a:latin typeface="Times New Roman"/>
                <a:cs typeface="Times New Roman"/>
              </a:rPr>
              <a:t> </a:t>
            </a:r>
            <a:r>
              <a:rPr sz="1100">
                <a:solidFill>
                  <a:srgbClr val="000000"/>
                </a:solidFill>
                <a:latin typeface="RVVMAH+CMSSBX10"/>
                <a:cs typeface="RVVMAH+CMSSBX10"/>
              </a:rPr>
              <a:t>Comparison</a:t>
            </a:r>
          </a:p>
        </p:txBody>
      </p:sp>
      <p:sp>
        <p:nvSpPr>
          <p:cNvPr id="7" name="object 7"/>
          <p:cNvSpPr txBox="1"/>
          <p:nvPr/>
        </p:nvSpPr>
        <p:spPr>
          <a:xfrm>
            <a:off x="777124" y="2196054"/>
            <a:ext cx="1888617" cy="47343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05"/>
              </a:lnSpc>
              <a:spcBef>
                <a:spcPct val="0"/>
              </a:spcBef>
              <a:spcAft>
                <a:spcPct val="0"/>
              </a:spcAft>
            </a:pPr>
            <a:r>
              <a:rPr sz="600">
                <a:solidFill>
                  <a:srgbClr val="3333B3"/>
                </a:solidFill>
                <a:latin typeface="UWUEBE+MSAM7"/>
                <a:cs typeface="UWUEBE+MSAM7"/>
              </a:rPr>
              <a:t>I</a:t>
            </a:r>
            <a:r>
              <a:rPr sz="600" spc="394">
                <a:solidFill>
                  <a:srgbClr val="3333B3"/>
                </a:solidFill>
                <a:latin typeface="Times New Roman"/>
                <a:cs typeface="Times New Roman"/>
              </a:rPr>
              <a:t> </a:t>
            </a:r>
            <a:r>
              <a:rPr sz="1000">
                <a:solidFill>
                  <a:srgbClr val="000000"/>
                </a:solidFill>
                <a:latin typeface="BFNBNC+CMSS10"/>
                <a:cs typeface="BFNBNC+CMSS10"/>
              </a:rPr>
              <a:t>Measure</a:t>
            </a:r>
            <a:r>
              <a:rPr sz="1000" spc="81">
                <a:solidFill>
                  <a:srgbClr val="000000"/>
                </a:solidFill>
                <a:latin typeface="Times New Roman"/>
                <a:cs typeface="Times New Roman"/>
              </a:rPr>
              <a:t> </a:t>
            </a:r>
            <a:r>
              <a:rPr sz="1000">
                <a:solidFill>
                  <a:srgbClr val="000000"/>
                </a:solidFill>
                <a:latin typeface="BFNBNC+CMSS10"/>
                <a:cs typeface="BFNBNC+CMSS10"/>
              </a:rPr>
              <a:t>optimization</a:t>
            </a:r>
            <a:r>
              <a:rPr sz="1000" spc="82">
                <a:solidFill>
                  <a:srgbClr val="000000"/>
                </a:solidFill>
                <a:latin typeface="Times New Roman"/>
                <a:cs typeface="Times New Roman"/>
              </a:rPr>
              <a:t> </a:t>
            </a:r>
            <a:r>
              <a:rPr sz="1000">
                <a:solidFill>
                  <a:srgbClr val="000000"/>
                </a:solidFill>
                <a:latin typeface="BFNBNC+CMSS10"/>
                <a:cs typeface="BFNBNC+CMSS10"/>
              </a:rPr>
              <a:t>time</a:t>
            </a:r>
          </a:p>
          <a:p>
            <a:pPr marL="0" marR="0">
              <a:lnSpc>
                <a:spcPts val="1005"/>
              </a:lnSpc>
              <a:spcBef>
                <a:spcPts val="190"/>
              </a:spcBef>
              <a:spcAft>
                <a:spcPct val="0"/>
              </a:spcAft>
            </a:pPr>
            <a:r>
              <a:rPr sz="600">
                <a:solidFill>
                  <a:srgbClr val="3333B3"/>
                </a:solidFill>
                <a:latin typeface="UWUEBE+MSAM7"/>
                <a:cs typeface="UWUEBE+MSAM7"/>
              </a:rPr>
              <a:t>I</a:t>
            </a:r>
            <a:r>
              <a:rPr sz="600" spc="394">
                <a:solidFill>
                  <a:srgbClr val="3333B3"/>
                </a:solidFill>
                <a:latin typeface="Times New Roman"/>
                <a:cs typeface="Times New Roman"/>
              </a:rPr>
              <a:t> </a:t>
            </a:r>
            <a:r>
              <a:rPr sz="1000" spc="-20">
                <a:solidFill>
                  <a:srgbClr val="000000"/>
                </a:solidFill>
                <a:latin typeface="BFNBNC+CMSS10"/>
                <a:cs typeface="BFNBNC+CMSS10"/>
              </a:rPr>
              <a:t>Vary</a:t>
            </a:r>
            <a:r>
              <a:rPr sz="1000" spc="100">
                <a:solidFill>
                  <a:srgbClr val="000000"/>
                </a:solidFill>
                <a:latin typeface="Times New Roman"/>
                <a:cs typeface="Times New Roman"/>
              </a:rPr>
              <a:t> </a:t>
            </a:r>
            <a:r>
              <a:rPr sz="1000">
                <a:solidFill>
                  <a:srgbClr val="000000"/>
                </a:solidFill>
                <a:latin typeface="BFNBNC+CMSS10"/>
                <a:cs typeface="BFNBNC+CMSS10"/>
              </a:rPr>
              <a:t>number</a:t>
            </a:r>
            <a:r>
              <a:rPr sz="1000" spc="77">
                <a:solidFill>
                  <a:srgbClr val="000000"/>
                </a:solidFill>
                <a:latin typeface="Times New Roman"/>
                <a:cs typeface="Times New Roman"/>
              </a:rPr>
              <a:t> </a:t>
            </a:r>
            <a:r>
              <a:rPr sz="1000">
                <a:solidFill>
                  <a:srgbClr val="000000"/>
                </a:solidFill>
                <a:latin typeface="BFNBNC+CMSS10"/>
                <a:cs typeface="BFNBNC+CMSS10"/>
              </a:rPr>
              <a:t>of</a:t>
            </a:r>
            <a:r>
              <a:rPr sz="1000" spc="82">
                <a:solidFill>
                  <a:srgbClr val="000000"/>
                </a:solidFill>
                <a:latin typeface="Times New Roman"/>
                <a:cs typeface="Times New Roman"/>
              </a:rPr>
              <a:t> </a:t>
            </a:r>
            <a:r>
              <a:rPr sz="1000">
                <a:solidFill>
                  <a:srgbClr val="000000"/>
                </a:solidFill>
                <a:latin typeface="BFNBNC+CMSS10"/>
                <a:cs typeface="BFNBNC+CMSS10"/>
              </a:rPr>
              <a:t>query</a:t>
            </a:r>
            <a:r>
              <a:rPr sz="1000" spc="81">
                <a:solidFill>
                  <a:srgbClr val="000000"/>
                </a:solidFill>
                <a:latin typeface="Times New Roman"/>
                <a:cs typeface="Times New Roman"/>
              </a:rPr>
              <a:t> </a:t>
            </a:r>
            <a:r>
              <a:rPr sz="1000">
                <a:solidFill>
                  <a:srgbClr val="000000"/>
                </a:solidFill>
                <a:latin typeface="BFNBNC+CMSS10"/>
                <a:cs typeface="BFNBNC+CMSS10"/>
              </a:rPr>
              <a:t>tables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2643027"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TCGNCE+CMSS12"/>
                <a:cs typeface="TCGNCE+CMSS12"/>
              </a:rPr>
              <a:t>Experimental</a:t>
            </a:r>
            <a:r>
              <a:rPr sz="1450" spc="105">
                <a:solidFill>
                  <a:srgbClr val="3333B3"/>
                </a:solidFill>
                <a:latin typeface="Times New Roman"/>
                <a:cs typeface="Times New Roman"/>
              </a:rPr>
              <a:t> </a:t>
            </a:r>
            <a:r>
              <a:rPr sz="1450">
                <a:solidFill>
                  <a:srgbClr val="3333B3"/>
                </a:solidFill>
                <a:latin typeface="TCGNCE+CMSS12"/>
                <a:cs typeface="TCGNCE+CMSS12"/>
              </a:rPr>
              <a:t>Results</a:t>
            </a:r>
            <a:r>
              <a:rPr sz="1450" spc="105">
                <a:solidFill>
                  <a:srgbClr val="3333B3"/>
                </a:solidFill>
                <a:latin typeface="Times New Roman"/>
                <a:cs typeface="Times New Roman"/>
              </a:rPr>
              <a:t> </a:t>
            </a:r>
            <a:r>
              <a:rPr sz="1450">
                <a:solidFill>
                  <a:srgbClr val="3333B3"/>
                </a:solidFill>
                <a:latin typeface="TCGNCE+CMSS12"/>
                <a:cs typeface="TCGNCE+CMSS12"/>
              </a:rPr>
              <a:t>(Extract)</a:t>
            </a:r>
          </a:p>
        </p:txBody>
      </p:sp>
      <p:sp>
        <p:nvSpPr>
          <p:cNvPr id="4" name="object 4"/>
          <p:cNvSpPr txBox="1"/>
          <p:nvPr/>
        </p:nvSpPr>
        <p:spPr>
          <a:xfrm>
            <a:off x="1227441" y="940028"/>
            <a:ext cx="1280840" cy="52475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293966" marR="0">
              <a:lnSpc>
                <a:spcPts val="1100"/>
              </a:lnSpc>
              <a:spcBef>
                <a:spcPct val="0"/>
              </a:spcBef>
              <a:spcAft>
                <a:spcPct val="0"/>
              </a:spcAft>
            </a:pPr>
            <a:r>
              <a:rPr sz="1100">
                <a:solidFill>
                  <a:srgbClr val="000000"/>
                </a:solidFill>
                <a:latin typeface="FEJNJO+CMSS10"/>
                <a:cs typeface="FEJNJO+CMSS10"/>
              </a:rPr>
              <a:t>Chain</a:t>
            </a:r>
            <a:r>
              <a:rPr sz="1100" spc="87">
                <a:solidFill>
                  <a:srgbClr val="000000"/>
                </a:solidFill>
                <a:latin typeface="Times New Roman"/>
                <a:cs typeface="Times New Roman"/>
              </a:rPr>
              <a:t> </a:t>
            </a:r>
            <a:r>
              <a:rPr sz="1100">
                <a:solidFill>
                  <a:srgbClr val="000000"/>
                </a:solidFill>
                <a:latin typeface="FEJNJO+CMSS10"/>
                <a:cs typeface="FEJNJO+CMSS10"/>
              </a:rPr>
              <a:t>queries</a:t>
            </a:r>
          </a:p>
          <a:p>
            <a:pPr marL="0" marR="0">
              <a:lnSpc>
                <a:spcPts val="1100"/>
              </a:lnSpc>
              <a:spcBef>
                <a:spcPts val="280"/>
              </a:spcBef>
              <a:spcAft>
                <a:spcPct val="0"/>
              </a:spcAft>
            </a:pPr>
            <a:r>
              <a:rPr sz="1100">
                <a:solidFill>
                  <a:srgbClr val="000000"/>
                </a:solidFill>
                <a:latin typeface="FEJNJO+CMSS10"/>
                <a:cs typeface="FEJNJO+CMSS10"/>
              </a:rPr>
              <a:t>10</a:t>
            </a:r>
            <a:r>
              <a:rPr sz="1200" baseline="35990">
                <a:solidFill>
                  <a:srgbClr val="000000"/>
                </a:solidFill>
                <a:latin typeface="IBFITE+CMSS8"/>
                <a:cs typeface="IBFITE+CMSS8"/>
              </a:rPr>
              <a:t>4</a:t>
            </a:r>
          </a:p>
        </p:txBody>
      </p:sp>
      <p:sp>
        <p:nvSpPr>
          <p:cNvPr id="5" name="object 5"/>
          <p:cNvSpPr txBox="1"/>
          <p:nvPr/>
        </p:nvSpPr>
        <p:spPr>
          <a:xfrm>
            <a:off x="2799180" y="940028"/>
            <a:ext cx="892552"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spc="-14">
                <a:solidFill>
                  <a:srgbClr val="000000"/>
                </a:solidFill>
                <a:latin typeface="FEJNJO+CMSS10"/>
                <a:cs typeface="FEJNJO+CMSS10"/>
              </a:rPr>
              <a:t>Star</a:t>
            </a:r>
            <a:r>
              <a:rPr sz="1100" spc="100">
                <a:solidFill>
                  <a:srgbClr val="000000"/>
                </a:solidFill>
                <a:latin typeface="Times New Roman"/>
                <a:cs typeface="Times New Roman"/>
              </a:rPr>
              <a:t> </a:t>
            </a:r>
            <a:r>
              <a:rPr sz="1100">
                <a:solidFill>
                  <a:srgbClr val="000000"/>
                </a:solidFill>
                <a:latin typeface="FEJNJO+CMSS10"/>
                <a:cs typeface="FEJNJO+CMSS10"/>
              </a:rPr>
              <a:t>queries</a:t>
            </a:r>
          </a:p>
        </p:txBody>
      </p:sp>
      <p:sp>
        <p:nvSpPr>
          <p:cNvPr id="6" name="object 6"/>
          <p:cNvSpPr txBox="1"/>
          <p:nvPr/>
        </p:nvSpPr>
        <p:spPr>
          <a:xfrm>
            <a:off x="2458070" y="1154427"/>
            <a:ext cx="390412" cy="100781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EJNJO+CMSS10"/>
                <a:cs typeface="FEJNJO+CMSS10"/>
              </a:rPr>
              <a:t>10</a:t>
            </a:r>
            <a:r>
              <a:rPr sz="1200" baseline="35990">
                <a:solidFill>
                  <a:srgbClr val="000000"/>
                </a:solidFill>
                <a:latin typeface="IBFITE+CMSS8"/>
                <a:cs typeface="IBFITE+CMSS8"/>
              </a:rPr>
              <a:t>5</a:t>
            </a:r>
          </a:p>
          <a:p>
            <a:pPr marL="0" marR="0">
              <a:lnSpc>
                <a:spcPts val="1100"/>
              </a:lnSpc>
              <a:spcBef>
                <a:spcPts val="174"/>
              </a:spcBef>
              <a:spcAft>
                <a:spcPct val="0"/>
              </a:spcAft>
            </a:pPr>
            <a:r>
              <a:rPr sz="1100">
                <a:solidFill>
                  <a:srgbClr val="000000"/>
                </a:solidFill>
                <a:latin typeface="FEJNJO+CMSS10"/>
                <a:cs typeface="FEJNJO+CMSS10"/>
              </a:rPr>
              <a:t>10</a:t>
            </a:r>
            <a:r>
              <a:rPr sz="1200" baseline="35990">
                <a:solidFill>
                  <a:srgbClr val="000000"/>
                </a:solidFill>
                <a:latin typeface="IBFITE+CMSS8"/>
                <a:cs typeface="IBFITE+CMSS8"/>
              </a:rPr>
              <a:t>4</a:t>
            </a:r>
          </a:p>
          <a:p>
            <a:pPr marL="0" marR="0">
              <a:lnSpc>
                <a:spcPts val="1100"/>
              </a:lnSpc>
              <a:spcBef>
                <a:spcPts val="174"/>
              </a:spcBef>
              <a:spcAft>
                <a:spcPct val="0"/>
              </a:spcAft>
            </a:pPr>
            <a:r>
              <a:rPr sz="1100">
                <a:solidFill>
                  <a:srgbClr val="000000"/>
                </a:solidFill>
                <a:latin typeface="FEJNJO+CMSS10"/>
                <a:cs typeface="FEJNJO+CMSS10"/>
              </a:rPr>
              <a:t>10</a:t>
            </a:r>
            <a:r>
              <a:rPr sz="1200" baseline="35990">
                <a:solidFill>
                  <a:srgbClr val="000000"/>
                </a:solidFill>
                <a:latin typeface="IBFITE+CMSS8"/>
                <a:cs typeface="IBFITE+CMSS8"/>
              </a:rPr>
              <a:t>3</a:t>
            </a:r>
          </a:p>
          <a:p>
            <a:pPr marL="0" marR="0">
              <a:lnSpc>
                <a:spcPts val="1100"/>
              </a:lnSpc>
              <a:spcBef>
                <a:spcPts val="124"/>
              </a:spcBef>
              <a:spcAft>
                <a:spcPct val="0"/>
              </a:spcAft>
            </a:pPr>
            <a:r>
              <a:rPr sz="1100">
                <a:solidFill>
                  <a:srgbClr val="000000"/>
                </a:solidFill>
                <a:latin typeface="FEJNJO+CMSS10"/>
                <a:cs typeface="FEJNJO+CMSS10"/>
              </a:rPr>
              <a:t>10</a:t>
            </a:r>
            <a:r>
              <a:rPr sz="1200" baseline="35990">
                <a:solidFill>
                  <a:srgbClr val="000000"/>
                </a:solidFill>
                <a:latin typeface="IBFITE+CMSS8"/>
                <a:cs typeface="IBFITE+CMSS8"/>
              </a:rPr>
              <a:t>2</a:t>
            </a:r>
          </a:p>
          <a:p>
            <a:pPr marL="0" marR="0">
              <a:lnSpc>
                <a:spcPts val="879"/>
              </a:lnSpc>
              <a:spcBef>
                <a:spcPct val="0"/>
              </a:spcBef>
              <a:spcAft>
                <a:spcPct val="0"/>
              </a:spcAft>
            </a:pPr>
            <a:r>
              <a:rPr sz="1650" baseline="-49487">
                <a:solidFill>
                  <a:srgbClr val="000000"/>
                </a:solidFill>
                <a:latin typeface="FEJNJO+CMSS10"/>
                <a:cs typeface="FEJNJO+CMSS10"/>
              </a:rPr>
              <a:t>10</a:t>
            </a:r>
            <a:r>
              <a:rPr sz="800">
                <a:solidFill>
                  <a:srgbClr val="000000"/>
                </a:solidFill>
                <a:latin typeface="IBFITE+CMSS8"/>
                <a:cs typeface="IBFITE+CMSS8"/>
              </a:rPr>
              <a:t>1</a:t>
            </a:r>
          </a:p>
        </p:txBody>
      </p:sp>
      <p:sp>
        <p:nvSpPr>
          <p:cNvPr id="7" name="object 7"/>
          <p:cNvSpPr txBox="1"/>
          <p:nvPr/>
        </p:nvSpPr>
        <p:spPr>
          <a:xfrm>
            <a:off x="1227441" y="1318193"/>
            <a:ext cx="401842" cy="59638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EJNJO+CMSS10"/>
                <a:cs typeface="FEJNJO+CMSS10"/>
              </a:rPr>
              <a:t>10</a:t>
            </a:r>
            <a:r>
              <a:rPr sz="1200" baseline="35981">
                <a:solidFill>
                  <a:srgbClr val="000000"/>
                </a:solidFill>
                <a:latin typeface="IBFITE+CMSS8"/>
                <a:cs typeface="IBFITE+CMSS8"/>
              </a:rPr>
              <a:t>3</a:t>
            </a:r>
          </a:p>
          <a:p>
            <a:pPr marL="0" marR="0">
              <a:lnSpc>
                <a:spcPts val="1100"/>
              </a:lnSpc>
              <a:spcBef>
                <a:spcPts val="670"/>
              </a:spcBef>
              <a:spcAft>
                <a:spcPct val="0"/>
              </a:spcAft>
            </a:pPr>
            <a:r>
              <a:rPr sz="1100">
                <a:solidFill>
                  <a:srgbClr val="000000"/>
                </a:solidFill>
                <a:latin typeface="FEJNJO+CMSS10"/>
                <a:cs typeface="FEJNJO+CMSS10"/>
              </a:rPr>
              <a:t>10</a:t>
            </a:r>
            <a:r>
              <a:rPr sz="1200" baseline="35990">
                <a:solidFill>
                  <a:srgbClr val="000000"/>
                </a:solidFill>
                <a:latin typeface="IBFITE+CMSS8"/>
                <a:cs typeface="IBFITE+CMSS8"/>
              </a:rPr>
              <a:t>2</a:t>
            </a:r>
          </a:p>
        </p:txBody>
      </p:sp>
      <p:sp>
        <p:nvSpPr>
          <p:cNvPr id="8" name="object 8"/>
          <p:cNvSpPr txBox="1"/>
          <p:nvPr/>
        </p:nvSpPr>
        <p:spPr>
          <a:xfrm>
            <a:off x="1227441" y="1767976"/>
            <a:ext cx="401842" cy="37149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EJNJO+CMSS10"/>
                <a:cs typeface="FEJNJO+CMSS10"/>
              </a:rPr>
              <a:t>10</a:t>
            </a:r>
            <a:r>
              <a:rPr sz="1200" baseline="35991">
                <a:solidFill>
                  <a:srgbClr val="000000"/>
                </a:solidFill>
                <a:latin typeface="IBFITE+CMSS8"/>
                <a:cs typeface="IBFITE+CMSS8"/>
              </a:rPr>
              <a:t>1</a:t>
            </a:r>
          </a:p>
        </p:txBody>
      </p:sp>
      <p:sp>
        <p:nvSpPr>
          <p:cNvPr id="9" name="object 9"/>
          <p:cNvSpPr txBox="1"/>
          <p:nvPr/>
        </p:nvSpPr>
        <p:spPr>
          <a:xfrm>
            <a:off x="1519299" y="1993760"/>
            <a:ext cx="1104939" cy="75269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EJNJO+CMSS10"/>
                <a:cs typeface="FEJNJO+CMSS10"/>
              </a:rPr>
              <a:t>2</a:t>
            </a:r>
            <a:r>
              <a:rPr sz="1100" spc="421">
                <a:solidFill>
                  <a:srgbClr val="000000"/>
                </a:solidFill>
                <a:latin typeface="Times New Roman"/>
                <a:cs typeface="Times New Roman"/>
              </a:rPr>
              <a:t> </a:t>
            </a:r>
            <a:r>
              <a:rPr sz="1100">
                <a:solidFill>
                  <a:srgbClr val="000000"/>
                </a:solidFill>
                <a:latin typeface="FEJNJO+CMSS10"/>
                <a:cs typeface="FEJNJO+CMSS10"/>
              </a:rPr>
              <a:t>4</a:t>
            </a:r>
            <a:r>
              <a:rPr sz="1100" spc="421">
                <a:solidFill>
                  <a:srgbClr val="000000"/>
                </a:solidFill>
                <a:latin typeface="Times New Roman"/>
                <a:cs typeface="Times New Roman"/>
              </a:rPr>
              <a:t> </a:t>
            </a:r>
            <a:r>
              <a:rPr sz="1100">
                <a:solidFill>
                  <a:srgbClr val="000000"/>
                </a:solidFill>
                <a:latin typeface="FEJNJO+CMSS10"/>
                <a:cs typeface="FEJNJO+CMSS10"/>
              </a:rPr>
              <a:t>6</a:t>
            </a:r>
            <a:r>
              <a:rPr sz="1100" spc="421">
                <a:solidFill>
                  <a:srgbClr val="000000"/>
                </a:solidFill>
                <a:latin typeface="Times New Roman"/>
                <a:cs typeface="Times New Roman"/>
              </a:rPr>
              <a:t> </a:t>
            </a:r>
            <a:r>
              <a:rPr sz="1100">
                <a:solidFill>
                  <a:srgbClr val="000000"/>
                </a:solidFill>
                <a:latin typeface="FEJNJO+CMSS10"/>
                <a:cs typeface="FEJNJO+CMSS10"/>
              </a:rPr>
              <a:t>8</a:t>
            </a:r>
            <a:r>
              <a:rPr sz="1100" spc="149">
                <a:solidFill>
                  <a:srgbClr val="000000"/>
                </a:solidFill>
                <a:latin typeface="Times New Roman"/>
                <a:cs typeface="Times New Roman"/>
              </a:rPr>
              <a:t> </a:t>
            </a:r>
            <a:r>
              <a:rPr sz="1100">
                <a:solidFill>
                  <a:srgbClr val="000000"/>
                </a:solidFill>
                <a:latin typeface="FEJNJO+CMSS10"/>
                <a:cs typeface="FEJNJO+CMSS10"/>
              </a:rPr>
              <a:t>10</a:t>
            </a:r>
            <a:r>
              <a:rPr sz="1100" spc="-124">
                <a:solidFill>
                  <a:srgbClr val="000000"/>
                </a:solidFill>
                <a:latin typeface="Times New Roman"/>
                <a:cs typeface="Times New Roman"/>
              </a:rPr>
              <a:t> </a:t>
            </a:r>
            <a:r>
              <a:rPr sz="1100">
                <a:solidFill>
                  <a:srgbClr val="000000"/>
                </a:solidFill>
                <a:latin typeface="FEJNJO+CMSS10"/>
                <a:cs typeface="FEJNJO+CMSS10"/>
              </a:rPr>
              <a:t>12</a:t>
            </a:r>
          </a:p>
          <a:p>
            <a:pPr marL="100050" marR="0">
              <a:lnSpc>
                <a:spcPts val="1100"/>
              </a:lnSpc>
              <a:spcBef>
                <a:spcPts val="436"/>
              </a:spcBef>
              <a:spcAft>
                <a:spcPct val="0"/>
              </a:spcAft>
            </a:pPr>
            <a:r>
              <a:rPr sz="1100">
                <a:solidFill>
                  <a:srgbClr val="000000"/>
                </a:solidFill>
                <a:latin typeface="FEJNJO+CMSS10"/>
                <a:cs typeface="FEJNJO+CMSS10"/>
              </a:rPr>
              <a:t>Nr.</a:t>
            </a:r>
            <a:r>
              <a:rPr sz="1100" spc="211">
                <a:solidFill>
                  <a:srgbClr val="000000"/>
                </a:solidFill>
                <a:latin typeface="Times New Roman"/>
                <a:cs typeface="Times New Roman"/>
              </a:rPr>
              <a:t> </a:t>
            </a:r>
            <a:r>
              <a:rPr sz="1100">
                <a:solidFill>
                  <a:srgbClr val="000000"/>
                </a:solidFill>
                <a:latin typeface="FEJNJO+CMSS10"/>
                <a:cs typeface="FEJNJO+CMSS10"/>
              </a:rPr>
              <a:t>tables</a:t>
            </a:r>
          </a:p>
          <a:p>
            <a:pPr marL="410717" marR="0">
              <a:lnSpc>
                <a:spcPts val="1100"/>
              </a:lnSpc>
              <a:spcBef>
                <a:spcPts val="588"/>
              </a:spcBef>
              <a:spcAft>
                <a:spcPct val="0"/>
              </a:spcAft>
            </a:pPr>
            <a:r>
              <a:rPr sz="1100">
                <a:solidFill>
                  <a:srgbClr val="000000"/>
                </a:solidFill>
                <a:latin typeface="FEJNJO+CMSS10"/>
                <a:cs typeface="FEJNJO+CMSS10"/>
              </a:rPr>
              <a:t>1</a:t>
            </a:r>
            <a:r>
              <a:rPr sz="1100" spc="83">
                <a:solidFill>
                  <a:srgbClr val="000000"/>
                </a:solidFill>
                <a:latin typeface="Times New Roman"/>
                <a:cs typeface="Times New Roman"/>
              </a:rPr>
              <a:t> </a:t>
            </a:r>
            <a:r>
              <a:rPr sz="1100" spc="-23">
                <a:solidFill>
                  <a:srgbClr val="000000"/>
                </a:solidFill>
                <a:latin typeface="FEJNJO+CMSS10"/>
                <a:cs typeface="FEJNJO+CMSS10"/>
              </a:rPr>
              <a:t>Par.</a:t>
            </a:r>
          </a:p>
        </p:txBody>
      </p:sp>
      <p:sp>
        <p:nvSpPr>
          <p:cNvPr id="10" name="object 10"/>
          <p:cNvSpPr txBox="1"/>
          <p:nvPr/>
        </p:nvSpPr>
        <p:spPr>
          <a:xfrm>
            <a:off x="2749929" y="1993760"/>
            <a:ext cx="1104939" cy="54451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EJNJO+CMSS10"/>
                <a:cs typeface="FEJNJO+CMSS10"/>
              </a:rPr>
              <a:t>2</a:t>
            </a:r>
            <a:r>
              <a:rPr sz="1100" spc="421">
                <a:solidFill>
                  <a:srgbClr val="000000"/>
                </a:solidFill>
                <a:latin typeface="Times New Roman"/>
                <a:cs typeface="Times New Roman"/>
              </a:rPr>
              <a:t> </a:t>
            </a:r>
            <a:r>
              <a:rPr sz="1100">
                <a:solidFill>
                  <a:srgbClr val="000000"/>
                </a:solidFill>
                <a:latin typeface="FEJNJO+CMSS10"/>
                <a:cs typeface="FEJNJO+CMSS10"/>
              </a:rPr>
              <a:t>4</a:t>
            </a:r>
            <a:r>
              <a:rPr sz="1100" spc="421">
                <a:solidFill>
                  <a:srgbClr val="000000"/>
                </a:solidFill>
                <a:latin typeface="Times New Roman"/>
                <a:cs typeface="Times New Roman"/>
              </a:rPr>
              <a:t> </a:t>
            </a:r>
            <a:r>
              <a:rPr sz="1100">
                <a:solidFill>
                  <a:srgbClr val="000000"/>
                </a:solidFill>
                <a:latin typeface="FEJNJO+CMSS10"/>
                <a:cs typeface="FEJNJO+CMSS10"/>
              </a:rPr>
              <a:t>6</a:t>
            </a:r>
            <a:r>
              <a:rPr sz="1100" spc="421">
                <a:solidFill>
                  <a:srgbClr val="000000"/>
                </a:solidFill>
                <a:latin typeface="Times New Roman"/>
                <a:cs typeface="Times New Roman"/>
              </a:rPr>
              <a:t> </a:t>
            </a:r>
            <a:r>
              <a:rPr sz="1100">
                <a:solidFill>
                  <a:srgbClr val="000000"/>
                </a:solidFill>
                <a:latin typeface="FEJNJO+CMSS10"/>
                <a:cs typeface="FEJNJO+CMSS10"/>
              </a:rPr>
              <a:t>8</a:t>
            </a:r>
            <a:r>
              <a:rPr sz="1100" spc="149">
                <a:solidFill>
                  <a:srgbClr val="000000"/>
                </a:solidFill>
                <a:latin typeface="Times New Roman"/>
                <a:cs typeface="Times New Roman"/>
              </a:rPr>
              <a:t> </a:t>
            </a:r>
            <a:r>
              <a:rPr sz="1100">
                <a:solidFill>
                  <a:srgbClr val="000000"/>
                </a:solidFill>
                <a:latin typeface="FEJNJO+CMSS10"/>
                <a:cs typeface="FEJNJO+CMSS10"/>
              </a:rPr>
              <a:t>10</a:t>
            </a:r>
            <a:r>
              <a:rPr sz="1100" spc="-124">
                <a:solidFill>
                  <a:srgbClr val="000000"/>
                </a:solidFill>
                <a:latin typeface="Times New Roman"/>
                <a:cs typeface="Times New Roman"/>
              </a:rPr>
              <a:t> </a:t>
            </a:r>
            <a:r>
              <a:rPr sz="1100">
                <a:solidFill>
                  <a:srgbClr val="000000"/>
                </a:solidFill>
                <a:latin typeface="FEJNJO+CMSS10"/>
                <a:cs typeface="FEJNJO+CMSS10"/>
              </a:rPr>
              <a:t>12</a:t>
            </a:r>
          </a:p>
          <a:p>
            <a:pPr marL="100050" marR="0">
              <a:lnSpc>
                <a:spcPts val="1100"/>
              </a:lnSpc>
              <a:spcBef>
                <a:spcPts val="436"/>
              </a:spcBef>
              <a:spcAft>
                <a:spcPct val="0"/>
              </a:spcAft>
            </a:pPr>
            <a:r>
              <a:rPr sz="1100">
                <a:solidFill>
                  <a:srgbClr val="000000"/>
                </a:solidFill>
                <a:latin typeface="FEJNJO+CMSS10"/>
                <a:cs typeface="FEJNJO+CMSS10"/>
              </a:rPr>
              <a:t>Nr.</a:t>
            </a:r>
            <a:r>
              <a:rPr sz="1100" spc="211">
                <a:solidFill>
                  <a:srgbClr val="000000"/>
                </a:solidFill>
                <a:latin typeface="Times New Roman"/>
                <a:cs typeface="Times New Roman"/>
              </a:rPr>
              <a:t> </a:t>
            </a:r>
            <a:r>
              <a:rPr sz="1100">
                <a:solidFill>
                  <a:srgbClr val="000000"/>
                </a:solidFill>
                <a:latin typeface="FEJNJO+CMSS10"/>
                <a:cs typeface="FEJNJO+CMSS10"/>
              </a:rPr>
              <a:t>tables</a:t>
            </a:r>
          </a:p>
        </p:txBody>
      </p:sp>
      <p:sp>
        <p:nvSpPr>
          <p:cNvPr id="11" name="object 11"/>
          <p:cNvSpPr txBox="1"/>
          <p:nvPr/>
        </p:nvSpPr>
        <p:spPr>
          <a:xfrm>
            <a:off x="2550361" y="2397112"/>
            <a:ext cx="558158" cy="34934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FEJNJO+CMSS10"/>
                <a:cs typeface="FEJNJO+CMSS10"/>
              </a:rPr>
              <a:t>2</a:t>
            </a:r>
            <a:r>
              <a:rPr sz="1100" spc="83">
                <a:solidFill>
                  <a:srgbClr val="000000"/>
                </a:solidFill>
                <a:latin typeface="Times New Roman"/>
                <a:cs typeface="Times New Roman"/>
              </a:rPr>
              <a:t> </a:t>
            </a:r>
            <a:r>
              <a:rPr sz="1100" spc="-23">
                <a:solidFill>
                  <a:srgbClr val="000000"/>
                </a:solidFill>
                <a:latin typeface="FEJNJO+CMSS10"/>
                <a:cs typeface="FEJNJO+CMSS10"/>
              </a:rPr>
              <a:t>Par.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17487"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dirty="0"/>
          </a:p>
        </p:txBody>
      </p:sp>
      <p:sp>
        <p:nvSpPr>
          <p:cNvPr id="3" name="object 3"/>
          <p:cNvSpPr txBox="1"/>
          <p:nvPr/>
        </p:nvSpPr>
        <p:spPr>
          <a:xfrm>
            <a:off x="1368152" y="1635316"/>
            <a:ext cx="2692202"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3333B3"/>
                </a:solidFill>
                <a:latin typeface="TBIKNP+CMSS12"/>
                <a:cs typeface="TBIKNP+CMSS12"/>
              </a:rPr>
              <a:t>8. Conclusion </a:t>
            </a:r>
            <a:endParaRPr sz="1450" dirty="0">
              <a:solidFill>
                <a:srgbClr val="3333B3"/>
              </a:solidFill>
              <a:latin typeface="TBIKNP+CMSS12"/>
              <a:cs typeface="TBIKNP+CMSS12"/>
            </a:endParaRPr>
          </a:p>
        </p:txBody>
      </p:sp>
    </p:spTree>
    <p:extLst>
      <p:ext uri="{BB962C8B-B14F-4D97-AF65-F5344CB8AC3E}">
        <p14:creationId xmlns:p14="http://schemas.microsoft.com/office/powerpoint/2010/main" val="186828817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07999" y="127718"/>
            <a:ext cx="1074702" cy="4600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sz="1450">
                <a:solidFill>
                  <a:srgbClr val="3333B3"/>
                </a:solidFill>
                <a:latin typeface="ANRDAL+CMSS12"/>
                <a:cs typeface="ANRDAL+CMSS12"/>
              </a:rPr>
              <a:t>Conclusion</a:t>
            </a:r>
          </a:p>
        </p:txBody>
      </p:sp>
      <p:sp>
        <p:nvSpPr>
          <p:cNvPr id="4" name="object 4"/>
          <p:cNvSpPr txBox="1"/>
          <p:nvPr/>
        </p:nvSpPr>
        <p:spPr>
          <a:xfrm>
            <a:off x="489088" y="933157"/>
            <a:ext cx="2679963" cy="3598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IEOGKV+MSAM10"/>
                <a:cs typeface="IEOGKV+MSAM10"/>
              </a:rPr>
              <a:t>I</a:t>
            </a:r>
            <a:r>
              <a:rPr sz="800" spc="344">
                <a:solidFill>
                  <a:srgbClr val="3333B3"/>
                </a:solidFill>
                <a:latin typeface="Times New Roman"/>
                <a:cs typeface="Times New Roman"/>
              </a:rPr>
              <a:t> </a:t>
            </a:r>
            <a:r>
              <a:rPr sz="1100">
                <a:solidFill>
                  <a:srgbClr val="000000"/>
                </a:solidFill>
                <a:latin typeface="MDQHRJ+CMSS10"/>
                <a:cs typeface="MDQHRJ+CMSS10"/>
              </a:rPr>
              <a:t>Generalized</a:t>
            </a:r>
            <a:r>
              <a:rPr sz="1100" spc="87">
                <a:solidFill>
                  <a:srgbClr val="000000"/>
                </a:solidFill>
                <a:latin typeface="Times New Roman"/>
                <a:cs typeface="Times New Roman"/>
              </a:rPr>
              <a:t> </a:t>
            </a:r>
            <a:r>
              <a:rPr sz="1100">
                <a:solidFill>
                  <a:srgbClr val="000000"/>
                </a:solidFill>
                <a:latin typeface="MDQHRJ+CMSS10"/>
                <a:cs typeface="MDQHRJ+CMSS10"/>
              </a:rPr>
              <a:t>query</a:t>
            </a:r>
            <a:r>
              <a:rPr sz="1100" spc="88">
                <a:solidFill>
                  <a:srgbClr val="000000"/>
                </a:solidFill>
                <a:latin typeface="Times New Roman"/>
                <a:cs typeface="Times New Roman"/>
              </a:rPr>
              <a:t> </a:t>
            </a:r>
            <a:r>
              <a:rPr sz="1100">
                <a:solidFill>
                  <a:srgbClr val="000000"/>
                </a:solidFill>
                <a:latin typeface="MDQHRJ+CMSS10"/>
                <a:cs typeface="MDQHRJ+CMSS10"/>
              </a:rPr>
              <a:t>optimization</a:t>
            </a:r>
            <a:r>
              <a:rPr sz="1100" spc="87">
                <a:solidFill>
                  <a:srgbClr val="000000"/>
                </a:solidFill>
                <a:latin typeface="Times New Roman"/>
                <a:cs typeface="Times New Roman"/>
              </a:rPr>
              <a:t> </a:t>
            </a:r>
            <a:r>
              <a:rPr sz="1100">
                <a:solidFill>
                  <a:srgbClr val="000000"/>
                </a:solidFill>
                <a:latin typeface="MDQHRJ+CMSS10"/>
                <a:cs typeface="MDQHRJ+CMSS10"/>
              </a:rPr>
              <a:t>model</a:t>
            </a:r>
          </a:p>
        </p:txBody>
      </p:sp>
      <p:sp>
        <p:nvSpPr>
          <p:cNvPr id="5" name="object 5"/>
          <p:cNvSpPr txBox="1"/>
          <p:nvPr/>
        </p:nvSpPr>
        <p:spPr>
          <a:xfrm>
            <a:off x="489088" y="1143190"/>
            <a:ext cx="2226757" cy="35932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IEOGKV+MSAM10"/>
                <a:cs typeface="IEOGKV+MSAM10"/>
              </a:rPr>
              <a:t>I</a:t>
            </a:r>
            <a:r>
              <a:rPr sz="800" spc="344">
                <a:solidFill>
                  <a:srgbClr val="3333B3"/>
                </a:solidFill>
                <a:latin typeface="Times New Roman"/>
                <a:cs typeface="Times New Roman"/>
              </a:rPr>
              <a:t> </a:t>
            </a:r>
            <a:r>
              <a:rPr sz="1100">
                <a:solidFill>
                  <a:srgbClr val="000000"/>
                </a:solidFill>
                <a:latin typeface="MDQHRJ+CMSS10"/>
                <a:cs typeface="MDQHRJ+CMSS10"/>
              </a:rPr>
              <a:t>Presented</a:t>
            </a:r>
            <a:r>
              <a:rPr sz="1100" spc="87">
                <a:solidFill>
                  <a:srgbClr val="000000"/>
                </a:solidFill>
                <a:latin typeface="Times New Roman"/>
                <a:cs typeface="Times New Roman"/>
              </a:rPr>
              <a:t> </a:t>
            </a:r>
            <a:r>
              <a:rPr sz="1100">
                <a:solidFill>
                  <a:srgbClr val="000000"/>
                </a:solidFill>
                <a:latin typeface="MDQHRJ+CMSS10"/>
                <a:cs typeface="MDQHRJ+CMSS10"/>
              </a:rPr>
              <a:t>ﬁrst</a:t>
            </a:r>
            <a:r>
              <a:rPr sz="1100" spc="89">
                <a:solidFill>
                  <a:srgbClr val="000000"/>
                </a:solidFill>
                <a:latin typeface="Times New Roman"/>
                <a:cs typeface="Times New Roman"/>
              </a:rPr>
              <a:t> </a:t>
            </a:r>
            <a:r>
              <a:rPr sz="1100">
                <a:solidFill>
                  <a:srgbClr val="000000"/>
                </a:solidFill>
                <a:latin typeface="MDQHRJ+CMSS10"/>
                <a:cs typeface="MDQHRJ+CMSS10"/>
              </a:rPr>
              <a:t>MPQ</a:t>
            </a:r>
            <a:r>
              <a:rPr sz="1100" spc="87">
                <a:solidFill>
                  <a:srgbClr val="000000"/>
                </a:solidFill>
                <a:latin typeface="Times New Roman"/>
                <a:cs typeface="Times New Roman"/>
              </a:rPr>
              <a:t> </a:t>
            </a:r>
            <a:r>
              <a:rPr sz="1100">
                <a:solidFill>
                  <a:srgbClr val="000000"/>
                </a:solidFill>
                <a:latin typeface="MDQHRJ+CMSS10"/>
                <a:cs typeface="MDQHRJ+CMSS10"/>
              </a:rPr>
              <a:t>algorithm</a:t>
            </a:r>
          </a:p>
        </p:txBody>
      </p:sp>
      <p:sp>
        <p:nvSpPr>
          <p:cNvPr id="6" name="object 6"/>
          <p:cNvSpPr txBox="1"/>
          <p:nvPr/>
        </p:nvSpPr>
        <p:spPr>
          <a:xfrm>
            <a:off x="489088" y="1353222"/>
            <a:ext cx="2966673" cy="36009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68"/>
              </a:lnSpc>
              <a:spcBef>
                <a:spcPct val="0"/>
              </a:spcBef>
              <a:spcAft>
                <a:spcPct val="0"/>
              </a:spcAft>
            </a:pPr>
            <a:r>
              <a:rPr sz="800">
                <a:solidFill>
                  <a:srgbClr val="3333B3"/>
                </a:solidFill>
                <a:latin typeface="IEOGKV+MSAM10"/>
                <a:cs typeface="IEOGKV+MSAM10"/>
              </a:rPr>
              <a:t>I</a:t>
            </a:r>
            <a:r>
              <a:rPr sz="800" spc="344">
                <a:solidFill>
                  <a:srgbClr val="3333B3"/>
                </a:solidFill>
                <a:latin typeface="Times New Roman"/>
                <a:cs typeface="Times New Roman"/>
              </a:rPr>
              <a:t> </a:t>
            </a:r>
            <a:r>
              <a:rPr sz="1100" spc="-10">
                <a:solidFill>
                  <a:srgbClr val="000000"/>
                </a:solidFill>
                <a:latin typeface="MDQHRJ+CMSS10"/>
                <a:cs typeface="MDQHRJ+CMSS10"/>
              </a:rPr>
              <a:t>Future</a:t>
            </a:r>
            <a:r>
              <a:rPr sz="1100" spc="94">
                <a:solidFill>
                  <a:srgbClr val="000000"/>
                </a:solidFill>
                <a:latin typeface="Times New Roman"/>
                <a:cs typeface="Times New Roman"/>
              </a:rPr>
              <a:t> </a:t>
            </a:r>
            <a:r>
              <a:rPr sz="1100" spc="-18">
                <a:solidFill>
                  <a:srgbClr val="000000"/>
                </a:solidFill>
                <a:latin typeface="MDQHRJ+CMSS10"/>
                <a:cs typeface="MDQHRJ+CMSS10"/>
              </a:rPr>
              <a:t>work:</a:t>
            </a:r>
            <a:r>
              <a:rPr sz="1100" spc="226">
                <a:solidFill>
                  <a:srgbClr val="000000"/>
                </a:solidFill>
                <a:latin typeface="Times New Roman"/>
                <a:cs typeface="Times New Roman"/>
              </a:rPr>
              <a:t> </a:t>
            </a:r>
            <a:r>
              <a:rPr sz="1100">
                <a:solidFill>
                  <a:srgbClr val="000000"/>
                </a:solidFill>
                <a:latin typeface="MDQHRJ+CMSS10"/>
                <a:cs typeface="MDQHRJ+CMSS10"/>
              </a:rPr>
              <a:t>heuristics,</a:t>
            </a:r>
            <a:r>
              <a:rPr sz="1100" spc="91">
                <a:solidFill>
                  <a:srgbClr val="000000"/>
                </a:solidFill>
                <a:latin typeface="Times New Roman"/>
                <a:cs typeface="Times New Roman"/>
              </a:rPr>
              <a:t> </a:t>
            </a:r>
            <a:r>
              <a:rPr sz="1100">
                <a:solidFill>
                  <a:srgbClr val="000000"/>
                </a:solidFill>
                <a:latin typeface="MDQHRJ+CMSS10"/>
                <a:cs typeface="MDQHRJ+CMSS10"/>
              </a:rPr>
              <a:t>approximation,</a:t>
            </a:r>
            <a:r>
              <a:rPr sz="1100" spc="94">
                <a:solidFill>
                  <a:srgbClr val="000000"/>
                </a:solidFill>
                <a:latin typeface="Times New Roman"/>
                <a:cs typeface="Times New Roman"/>
              </a:rPr>
              <a:t> </a:t>
            </a:r>
            <a:r>
              <a:rPr sz="1100">
                <a:solidFill>
                  <a:srgbClr val="000000"/>
                </a:solidFill>
                <a:latin typeface="MDQHRJ+CMSS10"/>
                <a:cs typeface="MDQHRJ+CMSS10"/>
              </a:rPr>
              <a:t>...</a:t>
            </a:r>
          </a:p>
        </p:txBody>
      </p:sp>
      <p:sp>
        <p:nvSpPr>
          <p:cNvPr id="7" name="object 7"/>
          <p:cNvSpPr txBox="1"/>
          <p:nvPr/>
        </p:nvSpPr>
        <p:spPr>
          <a:xfrm>
            <a:off x="1471814" y="2289123"/>
            <a:ext cx="1913887" cy="38179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206"/>
              </a:lnSpc>
              <a:spcBef>
                <a:spcPct val="0"/>
              </a:spcBef>
              <a:spcAft>
                <a:spcPct val="0"/>
              </a:spcAft>
            </a:pPr>
            <a:r>
              <a:rPr sz="1200">
                <a:solidFill>
                  <a:srgbClr val="FFFFFF"/>
                </a:solidFill>
                <a:latin typeface="ANRDAL+CMSS12"/>
                <a:cs typeface="ANRDAL+CMSS12"/>
              </a:rPr>
              <a:t>Thanks</a:t>
            </a:r>
            <a:r>
              <a:rPr sz="1200" spc="91">
                <a:solidFill>
                  <a:srgbClr val="FFFFFF"/>
                </a:solidFill>
                <a:latin typeface="Times New Roman"/>
                <a:cs typeface="Times New Roman"/>
              </a:rPr>
              <a:t> </a:t>
            </a:r>
            <a:r>
              <a:rPr sz="1200" spc="-18">
                <a:solidFill>
                  <a:srgbClr val="FFFFFF"/>
                </a:solidFill>
                <a:latin typeface="ANRDAL+CMSS12"/>
                <a:cs typeface="ANRDAL+CMSS12"/>
              </a:rPr>
              <a:t>for</a:t>
            </a:r>
            <a:r>
              <a:rPr sz="1200" spc="108">
                <a:solidFill>
                  <a:srgbClr val="FFFFFF"/>
                </a:solidFill>
                <a:latin typeface="Times New Roman"/>
                <a:cs typeface="Times New Roman"/>
              </a:rPr>
              <a:t> </a:t>
            </a:r>
            <a:r>
              <a:rPr sz="1200" spc="-12">
                <a:solidFill>
                  <a:srgbClr val="FFFFFF"/>
                </a:solidFill>
                <a:latin typeface="ANRDAL+CMSS12"/>
                <a:cs typeface="ANRDAL+CMSS12"/>
              </a:rPr>
              <a:t>your</a:t>
            </a:r>
            <a:r>
              <a:rPr sz="1200" spc="102">
                <a:solidFill>
                  <a:srgbClr val="FFFFFF"/>
                </a:solidFill>
                <a:latin typeface="Times New Roman"/>
                <a:cs typeface="Times New Roman"/>
              </a:rPr>
              <a:t> </a:t>
            </a:r>
            <a:r>
              <a:rPr sz="1200">
                <a:solidFill>
                  <a:srgbClr val="FFFFFF"/>
                </a:solidFill>
                <a:latin typeface="ANRDAL+CMSS12"/>
                <a:cs typeface="ANRDAL+CMSS12"/>
              </a:rPr>
              <a:t>Attention!</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4597400" cy="3454400"/>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898737" y="1145356"/>
            <a:ext cx="1086654" cy="1837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447"/>
              </a:lnSpc>
              <a:spcBef>
                <a:spcPct val="0"/>
              </a:spcBef>
              <a:spcAft>
                <a:spcPct val="0"/>
              </a:spcAft>
            </a:pPr>
            <a:r>
              <a:rPr lang="en-US" altLang="zh-CN" sz="1450" dirty="0">
                <a:solidFill>
                  <a:srgbClr val="000000"/>
                </a:solidFill>
                <a:latin typeface="HQVCAK+CMSS12"/>
                <a:cs typeface="HQVCAK+CMSS12"/>
              </a:rPr>
              <a:t>Thanks</a:t>
            </a:r>
            <a:endParaRPr sz="1450" dirty="0">
              <a:solidFill>
                <a:srgbClr val="000000"/>
              </a:solidFill>
              <a:latin typeface="HQVCAK+CMSS12"/>
              <a:cs typeface="HQVCAK+CMSS12"/>
            </a:endParaRPr>
          </a:p>
        </p:txBody>
      </p:sp>
      <p:sp>
        <p:nvSpPr>
          <p:cNvPr id="4" name="object 4"/>
          <p:cNvSpPr txBox="1"/>
          <p:nvPr/>
        </p:nvSpPr>
        <p:spPr>
          <a:xfrm>
            <a:off x="1249412" y="1502206"/>
            <a:ext cx="2425393" cy="51905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00"/>
              </a:lnSpc>
              <a:spcBef>
                <a:spcPct val="0"/>
              </a:spcBef>
              <a:spcAft>
                <a:spcPct val="0"/>
              </a:spcAft>
            </a:pPr>
            <a:r>
              <a:rPr sz="1100">
                <a:solidFill>
                  <a:srgbClr val="000000"/>
                </a:solidFill>
                <a:latin typeface="QEQUKL+CMSS10"/>
                <a:cs typeface="QEQUKL+CMSS10"/>
                <a:hlinkClick r:id="rId4"/>
              </a:rPr>
              <a:t>Slides/More</a:t>
            </a:r>
            <a:r>
              <a:rPr sz="1100" spc="92">
                <a:solidFill>
                  <a:srgbClr val="000000"/>
                </a:solidFill>
                <a:latin typeface="Times New Roman"/>
                <a:cs typeface="Times New Roman"/>
                <a:hlinkClick r:id="rId4"/>
              </a:rPr>
              <a:t> </a:t>
            </a:r>
            <a:r>
              <a:rPr sz="1100">
                <a:solidFill>
                  <a:srgbClr val="000000"/>
                </a:solidFill>
                <a:latin typeface="QEQUKL+CMSS10"/>
                <a:cs typeface="QEQUKL+CMSS10"/>
                <a:hlinkClick r:id="rId4"/>
              </a:rPr>
              <a:t>on</a:t>
            </a:r>
            <a:r>
              <a:rPr sz="1100" spc="88">
                <a:solidFill>
                  <a:srgbClr val="000000"/>
                </a:solidFill>
                <a:latin typeface="Times New Roman"/>
                <a:cs typeface="Times New Roman"/>
                <a:hlinkClick r:id="rId4"/>
              </a:rPr>
              <a:t> </a:t>
            </a:r>
            <a:r>
              <a:rPr sz="1100">
                <a:solidFill>
                  <a:srgbClr val="000000"/>
                </a:solidFill>
                <a:latin typeface="QEQUKL+CMSS10"/>
                <a:cs typeface="QEQUKL+CMSS10"/>
                <a:hlinkClick r:id="rId4"/>
              </a:rPr>
              <a:t>Query</a:t>
            </a:r>
            <a:r>
              <a:rPr sz="1100" spc="87">
                <a:solidFill>
                  <a:srgbClr val="000000"/>
                </a:solidFill>
                <a:latin typeface="Times New Roman"/>
                <a:cs typeface="Times New Roman"/>
                <a:hlinkClick r:id="rId4"/>
              </a:rPr>
              <a:t> </a:t>
            </a:r>
            <a:r>
              <a:rPr sz="1100">
                <a:solidFill>
                  <a:srgbClr val="000000"/>
                </a:solidFill>
                <a:latin typeface="QEQUKL+CMSS10"/>
                <a:cs typeface="QEQUKL+CMSS10"/>
                <a:hlinkClick r:id="rId4"/>
              </a:rPr>
              <a:t>Optimization:</a:t>
            </a:r>
          </a:p>
          <a:p>
            <a:pPr marL="472706" marR="0">
              <a:lnSpc>
                <a:spcPts val="1013"/>
              </a:lnSpc>
              <a:spcBef>
                <a:spcPts val="391"/>
              </a:spcBef>
              <a:spcAft>
                <a:spcPct val="0"/>
              </a:spcAft>
            </a:pPr>
            <a:r>
              <a:rPr sz="1100">
                <a:solidFill>
                  <a:srgbClr val="000000"/>
                </a:solidFill>
                <a:latin typeface="WJHQWM+CMTT10"/>
                <a:cs typeface="WJHQWM+CMTT10"/>
                <a:hlinkClick r:id="rId4"/>
              </a:rPr>
              <a:t>www.itrummer.org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3EF51-84D1-4C41-9D6A-CD5B4235E778}"/>
              </a:ext>
            </a:extLst>
          </p:cNvPr>
          <p:cNvSpPr>
            <a:spLocks noGrp="1"/>
          </p:cNvSpPr>
          <p:nvPr>
            <p:ph type="title"/>
          </p:nvPr>
        </p:nvSpPr>
        <p:spPr/>
        <p:txBody>
          <a:bodyPr/>
          <a:lstStyle/>
          <a:p>
            <a:r>
              <a:rPr lang="en-US" altLang="zh-CN" dirty="0"/>
              <a:t>MPQ</a:t>
            </a:r>
            <a:endParaRPr lang="zh-CN" altLang="en-US" dirty="0"/>
          </a:p>
        </p:txBody>
      </p:sp>
      <p:sp>
        <p:nvSpPr>
          <p:cNvPr id="3" name="内容占位符 2">
            <a:extLst>
              <a:ext uri="{FF2B5EF4-FFF2-40B4-BE49-F238E27FC236}">
                <a16:creationId xmlns:a16="http://schemas.microsoft.com/office/drawing/2014/main" id="{F01DE240-23DF-4D32-A619-3FC3AC5E52E0}"/>
              </a:ext>
            </a:extLst>
          </p:cNvPr>
          <p:cNvSpPr>
            <a:spLocks noGrp="1"/>
          </p:cNvSpPr>
          <p:nvPr>
            <p:ph idx="1"/>
          </p:nvPr>
        </p:nvSpPr>
        <p:spPr>
          <a:xfrm>
            <a:off x="489655" y="1398357"/>
            <a:ext cx="3629202" cy="1254541"/>
          </a:xfrm>
        </p:spPr>
        <p:txBody>
          <a:bodyPr>
            <a:normAutofit fontScale="85000" lnSpcReduction="10000"/>
          </a:bodyPr>
          <a:lstStyle/>
          <a:p>
            <a:r>
              <a:rPr lang="zh-CN" altLang="en-US" dirty="0">
                <a:latin typeface="微软雅黑" panose="020B0503020204020204" pitchFamily="34" charset="-122"/>
                <a:ea typeface="微软雅黑" panose="020B0503020204020204" pitchFamily="34" charset="-122"/>
              </a:rPr>
              <a:t>查询计划是根据多个成本指标进行比较的。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根据给定的度量，给定计划的成本被建模为依赖多个参数的函数。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成本指标包括执行时间和花费费用；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参数可以表示在优化时未指定的查询谓词的选择</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08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DC00D-C5B5-4116-B651-CB12B2CD15E0}"/>
              </a:ext>
            </a:extLst>
          </p:cNvPr>
          <p:cNvSpPr>
            <a:spLocks noGrp="1"/>
          </p:cNvSpPr>
          <p:nvPr>
            <p:ph type="title"/>
          </p:nvPr>
        </p:nvSpPr>
        <p:spPr/>
        <p:txBody>
          <a:bodyPr>
            <a:normAutofit/>
          </a:bodyPr>
          <a:lstStyle/>
          <a:p>
            <a:r>
              <a:rPr lang="en-US" altLang="zh-CN" dirty="0"/>
              <a:t>Cost Models of Query Optimization Variants</a:t>
            </a:r>
            <a:endParaRPr lang="zh-CN" altLang="en-US" dirty="0"/>
          </a:p>
        </p:txBody>
      </p:sp>
      <p:pic>
        <p:nvPicPr>
          <p:cNvPr id="4" name="图片 3">
            <a:extLst>
              <a:ext uri="{FF2B5EF4-FFF2-40B4-BE49-F238E27FC236}">
                <a16:creationId xmlns:a16="http://schemas.microsoft.com/office/drawing/2014/main" id="{95F809E1-2792-484B-9AF9-5F74F55CA220}"/>
              </a:ext>
            </a:extLst>
          </p:cNvPr>
          <p:cNvPicPr>
            <a:picLocks noChangeAspect="1"/>
          </p:cNvPicPr>
          <p:nvPr/>
        </p:nvPicPr>
        <p:blipFill>
          <a:blip r:embed="rId3"/>
          <a:stretch>
            <a:fillRect/>
          </a:stretch>
        </p:blipFill>
        <p:spPr>
          <a:xfrm>
            <a:off x="1104247" y="1375622"/>
            <a:ext cx="2298271" cy="1414640"/>
          </a:xfrm>
          <a:prstGeom prst="rect">
            <a:avLst/>
          </a:prstGeom>
        </p:spPr>
      </p:pic>
    </p:spTree>
    <p:extLst>
      <p:ext uri="{BB962C8B-B14F-4D97-AF65-F5344CB8AC3E}">
        <p14:creationId xmlns:p14="http://schemas.microsoft.com/office/powerpoint/2010/main" val="122281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203FA-5F40-49A5-9D4E-4296892AD509}"/>
              </a:ext>
            </a:extLst>
          </p:cNvPr>
          <p:cNvSpPr>
            <a:spLocks noGrp="1"/>
          </p:cNvSpPr>
          <p:nvPr>
            <p:ph type="title"/>
          </p:nvPr>
        </p:nvSpPr>
        <p:spPr/>
        <p:txBody>
          <a:bodyPr/>
          <a:lstStyle/>
          <a:p>
            <a:r>
              <a:rPr lang="en-US" altLang="zh-CN" dirty="0"/>
              <a:t>Optimization Goals</a:t>
            </a:r>
            <a:endParaRPr lang="zh-CN" altLang="en-US" dirty="0"/>
          </a:p>
        </p:txBody>
      </p:sp>
      <p:pic>
        <p:nvPicPr>
          <p:cNvPr id="5" name="图片 4">
            <a:extLst>
              <a:ext uri="{FF2B5EF4-FFF2-40B4-BE49-F238E27FC236}">
                <a16:creationId xmlns:a16="http://schemas.microsoft.com/office/drawing/2014/main" id="{E0CBF8F5-F877-4282-901A-3467CD031C52}"/>
              </a:ext>
            </a:extLst>
          </p:cNvPr>
          <p:cNvPicPr>
            <a:picLocks noChangeAspect="1"/>
          </p:cNvPicPr>
          <p:nvPr/>
        </p:nvPicPr>
        <p:blipFill>
          <a:blip r:embed="rId3"/>
          <a:stretch>
            <a:fillRect/>
          </a:stretch>
        </p:blipFill>
        <p:spPr>
          <a:xfrm>
            <a:off x="1422953" y="1354966"/>
            <a:ext cx="2078319" cy="1455190"/>
          </a:xfrm>
          <a:prstGeom prst="rect">
            <a:avLst/>
          </a:prstGeom>
        </p:spPr>
      </p:pic>
    </p:spTree>
    <p:extLst>
      <p:ext uri="{BB962C8B-B14F-4D97-AF65-F5344CB8AC3E}">
        <p14:creationId xmlns:p14="http://schemas.microsoft.com/office/powerpoint/2010/main" val="67628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FFB85-118A-4CC4-87A9-71420B4B2554}"/>
              </a:ext>
            </a:extLst>
          </p:cNvPr>
          <p:cNvSpPr>
            <a:spLocks noGrp="1"/>
          </p:cNvSpPr>
          <p:nvPr>
            <p:ph type="title"/>
          </p:nvPr>
        </p:nvSpPr>
        <p:spPr/>
        <p:txBody>
          <a:bodyPr/>
          <a:lstStyle/>
          <a:p>
            <a:r>
              <a:rPr lang="en-US" altLang="zh-CN" dirty="0"/>
              <a:t>Context of MPQ</a:t>
            </a:r>
            <a:endParaRPr lang="zh-CN" altLang="en-US" dirty="0"/>
          </a:p>
        </p:txBody>
      </p:sp>
      <p:pic>
        <p:nvPicPr>
          <p:cNvPr id="4" name="图片 3">
            <a:extLst>
              <a:ext uri="{FF2B5EF4-FFF2-40B4-BE49-F238E27FC236}">
                <a16:creationId xmlns:a16="http://schemas.microsoft.com/office/drawing/2014/main" id="{A80C04CD-E683-4781-8C27-CC9168A30052}"/>
              </a:ext>
            </a:extLst>
          </p:cNvPr>
          <p:cNvPicPr>
            <a:picLocks noChangeAspect="1"/>
          </p:cNvPicPr>
          <p:nvPr/>
        </p:nvPicPr>
        <p:blipFill>
          <a:blip r:embed="rId3"/>
          <a:stretch>
            <a:fillRect/>
          </a:stretch>
        </p:blipFill>
        <p:spPr>
          <a:xfrm>
            <a:off x="1119280" y="1212903"/>
            <a:ext cx="2414548" cy="1598017"/>
          </a:xfrm>
          <a:prstGeom prst="rect">
            <a:avLst/>
          </a:prstGeom>
        </p:spPr>
      </p:pic>
    </p:spTree>
    <p:extLst>
      <p:ext uri="{BB962C8B-B14F-4D97-AF65-F5344CB8AC3E}">
        <p14:creationId xmlns:p14="http://schemas.microsoft.com/office/powerpoint/2010/main" val="2186709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10.26"/>
  <p:tag name="AS_TITLE" val="Aspose.Slides for .NET 2.0"/>
  <p:tag name="AS_VERSION" val="16.10.0.0"/>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5*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187308_5"/>
  <p:tag name="KSO_WM_TEMPLATE_SUBCATEGORY" val="0"/>
  <p:tag name="KSO_WM_SLIDE_TYPE" val="text"/>
  <p:tag name="KSO_WM_SLIDE_SUBTYPE" val="diag"/>
  <p:tag name="KSO_WM_SLIDE_ITEM_CNT" val="3"/>
  <p:tag name="KSO_WM_SLIDE_INDEX" val="5"/>
  <p:tag name="KSO_WM_SLIDE_SIZE" val="385.928*302.033"/>
  <p:tag name="KSO_WM_SLIDE_POSITION" val="56.1572*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5*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5"/>
  <p:tag name="KSO_WM_TEMPLATE_SUBCATEGORY" val="0"/>
  <p:tag name="KSO_WM_SLIDE_TYPE" val="text"/>
  <p:tag name="KSO_WM_SLIDE_SUBTYPE" val="diag"/>
  <p:tag name="KSO_WM_SLIDE_ITEM_CNT" val="3"/>
  <p:tag name="KSO_WM_SLIDE_INDEX" val="5"/>
  <p:tag name="KSO_WM_SLIDE_SIZE" val="385.928*302.033"/>
  <p:tag name="KSO_WM_SLIDE_POSITION" val="56.1572*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5*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187308_5"/>
  <p:tag name="KSO_WM_TEMPLATE_SUBCATEGORY" val="0"/>
  <p:tag name="KSO_WM_SLIDE_TYPE" val="text"/>
  <p:tag name="KSO_WM_SLIDE_SUBTYPE" val="diag"/>
  <p:tag name="KSO_WM_SLIDE_ITEM_CNT" val="3"/>
  <p:tag name="KSO_WM_SLIDE_INDEX" val="5"/>
  <p:tag name="KSO_WM_SLIDE_SIZE" val="385.928*302.033"/>
  <p:tag name="KSO_WM_SLIDE_POSITION" val="56.1572*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3876</Words>
  <Application>Microsoft Office PowerPoint</Application>
  <PresentationFormat>自定义</PresentationFormat>
  <Paragraphs>436</Paragraphs>
  <Slides>54</Slides>
  <Notes>50</Notes>
  <HiddenSlides>0</HiddenSlides>
  <MMClips>0</MMClips>
  <ScaleCrop>false</ScaleCrop>
  <HeadingPairs>
    <vt:vector size="6" baseType="variant">
      <vt:variant>
        <vt:lpstr>已用的字体</vt:lpstr>
      </vt:variant>
      <vt:variant>
        <vt:i4>90</vt:i4>
      </vt:variant>
      <vt:variant>
        <vt:lpstr>主题</vt:lpstr>
      </vt:variant>
      <vt:variant>
        <vt:i4>26</vt:i4>
      </vt:variant>
      <vt:variant>
        <vt:lpstr>幻灯片标题</vt:lpstr>
      </vt:variant>
      <vt:variant>
        <vt:i4>54</vt:i4>
      </vt:variant>
    </vt:vector>
  </HeadingPairs>
  <TitlesOfParts>
    <vt:vector size="170" baseType="lpstr">
      <vt:lpstr>AGTGEE+CMSS10</vt:lpstr>
      <vt:lpstr>AIQULR+CMCSC10</vt:lpstr>
      <vt:lpstr>AJSEQN+CMSSI10</vt:lpstr>
      <vt:lpstr>ANRDAL+CMSS12</vt:lpstr>
      <vt:lpstr>ARGBVS+CMSS8</vt:lpstr>
      <vt:lpstr>ASSMMT+CMSS12</vt:lpstr>
      <vt:lpstr>AVONCV+CMSS10</vt:lpstr>
      <vt:lpstr>BDAWNA+CMSS10</vt:lpstr>
      <vt:lpstr>BFNBNC+CMSS10</vt:lpstr>
      <vt:lpstr>BHFCAI+CMSS10</vt:lpstr>
      <vt:lpstr>BKDEPU+CMSS12</vt:lpstr>
      <vt:lpstr>CNAWTK+CMSS12</vt:lpstr>
      <vt:lpstr>DPIUBD+CMSS12</vt:lpstr>
      <vt:lpstr>ECFBMS+MSAM10</vt:lpstr>
      <vt:lpstr>ERPFUS+CMSS10</vt:lpstr>
      <vt:lpstr>FEJNJO+CMSS10</vt:lpstr>
      <vt:lpstr>FEKJEN+MSAM10</vt:lpstr>
      <vt:lpstr>FMWHWL+CMSSI8</vt:lpstr>
      <vt:lpstr>FRQURA+CMSS10</vt:lpstr>
      <vt:lpstr>FTRFWK+CMSS12</vt:lpstr>
      <vt:lpstr>GBIIPI+CMSS12</vt:lpstr>
      <vt:lpstr>GCASQB+CMSS12</vt:lpstr>
      <vt:lpstr>GFJEUG+CMSS10</vt:lpstr>
      <vt:lpstr>GNFTBS+CMSS10</vt:lpstr>
      <vt:lpstr>GQHJPE+CMSS10</vt:lpstr>
      <vt:lpstr>HESURL+CMSSI10</vt:lpstr>
      <vt:lpstr>HGRSRT+MSBM10</vt:lpstr>
      <vt:lpstr>HHIVHV+CMSS12</vt:lpstr>
      <vt:lpstr>HPLIPA+CMSY8</vt:lpstr>
      <vt:lpstr>HQVCAK+CMSS12</vt:lpstr>
      <vt:lpstr>HRSDPE+MSAM10</vt:lpstr>
      <vt:lpstr>IBFITE+CMSS8</vt:lpstr>
      <vt:lpstr>IDGTUN+CMSS10</vt:lpstr>
      <vt:lpstr>IEOGKV+MSAM10</vt:lpstr>
      <vt:lpstr>IFEJQM+CMCSC10</vt:lpstr>
      <vt:lpstr>IJSLJJ+CMSS12</vt:lpstr>
      <vt:lpstr>KDQRCO+CMSS10</vt:lpstr>
      <vt:lpstr>KKWJQV+CMSSI10</vt:lpstr>
      <vt:lpstr>LJPCRJ+MSBM10</vt:lpstr>
      <vt:lpstr>LMUHIC+CMCSC10</vt:lpstr>
      <vt:lpstr>LRUCCW+CMSS12</vt:lpstr>
      <vt:lpstr>LVNADB+CMSS12</vt:lpstr>
      <vt:lpstr>LWKGAW+CMSS12</vt:lpstr>
      <vt:lpstr>MDQHRJ+CMSS10</vt:lpstr>
      <vt:lpstr>MEUOAL+CMSS12</vt:lpstr>
      <vt:lpstr>MGWMEK+CMCSC10</vt:lpstr>
      <vt:lpstr>MJNCGG+CMSSI10</vt:lpstr>
      <vt:lpstr>MJTPVC+CMSS10</vt:lpstr>
      <vt:lpstr>MLCHSS+CMSSI10</vt:lpstr>
      <vt:lpstr>OKHMLB+CMSS12</vt:lpstr>
      <vt:lpstr>PASKVG+CMSS10</vt:lpstr>
      <vt:lpstr>PPKAMO+MSAM10</vt:lpstr>
      <vt:lpstr>PQFMAB+CMSS12</vt:lpstr>
      <vt:lpstr>QCTKOK+CMSS10</vt:lpstr>
      <vt:lpstr>QEQUKL+CMSS10</vt:lpstr>
      <vt:lpstr>QFMSJW+CMSS12</vt:lpstr>
      <vt:lpstr>QSBLNH+CMSS10</vt:lpstr>
      <vt:lpstr>QSCIDM+CMSS12</vt:lpstr>
      <vt:lpstr>QUNLHD+CMSS10</vt:lpstr>
      <vt:lpstr>QVTHJD+MSAM10</vt:lpstr>
      <vt:lpstr>RATGOO+CMSS12</vt:lpstr>
      <vt:lpstr>RETLTJ+CMSS10</vt:lpstr>
      <vt:lpstr>RMKRWQ+CMSS12</vt:lpstr>
      <vt:lpstr>RNLCNP+CMSS10</vt:lpstr>
      <vt:lpstr>RVVMAH+CMSSBX10</vt:lpstr>
      <vt:lpstr>TBIKNP+CMSS12</vt:lpstr>
      <vt:lpstr>TCGNCE+CMSS12</vt:lpstr>
      <vt:lpstr>TDNPVG+MSAM10</vt:lpstr>
      <vt:lpstr>TMHEJE+MSAM10</vt:lpstr>
      <vt:lpstr>TPPSMO+MSBM10</vt:lpstr>
      <vt:lpstr>TRVOMF+CMSS12</vt:lpstr>
      <vt:lpstr>UCGREA+CMSY10</vt:lpstr>
      <vt:lpstr>UDEIUR+CMSS8</vt:lpstr>
      <vt:lpstr>UMFEIJ+CMSS10</vt:lpstr>
      <vt:lpstr>UNSACU+MSBM10</vt:lpstr>
      <vt:lpstr>UWQBSN+CMSS10</vt:lpstr>
      <vt:lpstr>UWUEBE+MSAM7</vt:lpstr>
      <vt:lpstr>VMVLUR+MSAM10</vt:lpstr>
      <vt:lpstr>VQALUD+CMSSBX10</vt:lpstr>
      <vt:lpstr>VRODLV+CMSS12</vt:lpstr>
      <vt:lpstr>WJHQWM+CMTT10</vt:lpstr>
      <vt:lpstr>WMUSDP+CMSS10</vt:lpstr>
      <vt:lpstr>WQMKQQ+CMSS12</vt:lpstr>
      <vt:lpstr>等线</vt:lpstr>
      <vt:lpstr>宋体</vt:lpstr>
      <vt:lpstr>微软雅黑</vt:lpstr>
      <vt:lpstr>Arial</vt:lpstr>
      <vt:lpstr>Calibri</vt:lpstr>
      <vt:lpstr>Times New Roman</vt:lpstr>
      <vt:lpstr>Wingdings</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MPQ</vt:lpstr>
      <vt:lpstr>PowerPoint 演示文稿</vt:lpstr>
      <vt:lpstr>Traditional (Classical)Query Optimization</vt:lpstr>
      <vt:lpstr>Parametric Query Optimization （PQ）</vt:lpstr>
      <vt:lpstr>Multi-Objective Query Optimization（MQ）</vt:lpstr>
      <vt:lpstr>MPQ</vt:lpstr>
      <vt:lpstr>Cost Models of Query Optimization Variants</vt:lpstr>
      <vt:lpstr>Optimization Goals</vt:lpstr>
      <vt:lpstr>Context of MPQ</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东杰 赵</cp:lastModifiedBy>
  <cp:revision>27</cp:revision>
  <cp:lastPrinted>2019-04-14T08:16:25Z</cp:lastPrinted>
  <dcterms:created xsi:type="dcterms:W3CDTF">2019-04-14T00:16:25Z</dcterms:created>
  <dcterms:modified xsi:type="dcterms:W3CDTF">2019-05-07T06:44:28Z</dcterms:modified>
</cp:coreProperties>
</file>