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ppt/slideLayouts/slideLayout30.xml" ContentType="application/vnd.openxmlformats-officedocument.presentationml.slideLayout+xml"/>
  <Override PartName="/ppt/theme/theme20.xml" ContentType="application/vnd.openxmlformats-officedocument.theme+xml"/>
  <Override PartName="/ppt/slideLayouts/slideLayout31.xml" ContentType="application/vnd.openxmlformats-officedocument.presentationml.slideLayout+xml"/>
  <Override PartName="/ppt/theme/theme21.xml" ContentType="application/vnd.openxmlformats-officedocument.theme+xml"/>
  <Override PartName="/ppt/slideLayouts/slideLayout32.xml" ContentType="application/vnd.openxmlformats-officedocument.presentationml.slideLayout+xml"/>
  <Override PartName="/ppt/theme/theme22.xml" ContentType="application/vnd.openxmlformats-officedocument.theme+xml"/>
  <Override PartName="/ppt/slideLayouts/slideLayout33.xml" ContentType="application/vnd.openxmlformats-officedocument.presentationml.slideLayout+xml"/>
  <Override PartName="/ppt/theme/theme23.xml" ContentType="application/vnd.openxmlformats-officedocument.theme+xml"/>
  <Override PartName="/ppt/slideLayouts/slideLayout34.xml" ContentType="application/vnd.openxmlformats-officedocument.presentationml.slideLayout+xml"/>
  <Override PartName="/ppt/theme/theme24.xml" ContentType="application/vnd.openxmlformats-officedocument.theme+xml"/>
  <Override PartName="/ppt/slideLayouts/slideLayout35.xml" ContentType="application/vnd.openxmlformats-officedocument.presentationml.slideLayout+xml"/>
  <Override PartName="/ppt/theme/theme25.xml" ContentType="application/vnd.openxmlformats-officedocument.theme+xml"/>
  <Override PartName="/ppt/slideLayouts/slideLayout36.xml" ContentType="application/vnd.openxmlformats-officedocument.presentationml.slideLayout+xml"/>
  <Override PartName="/ppt/theme/theme26.xml" ContentType="application/vnd.openxmlformats-officedocument.theme+xml"/>
  <Override PartName="/ppt/slideLayouts/slideLayout37.xml" ContentType="application/vnd.openxmlformats-officedocument.presentationml.slideLayout+xml"/>
  <Override PartName="/ppt/theme/theme27.xml" ContentType="application/vnd.openxmlformats-officedocument.theme+xml"/>
  <Override PartName="/ppt/theme/theme2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95" r:id="rId3"/>
    <p:sldMasterId id="2147483697" r:id="rId4"/>
    <p:sldMasterId id="2147483699" r:id="rId5"/>
    <p:sldMasterId id="2147483701" r:id="rId6"/>
    <p:sldMasterId id="2147483703" r:id="rId7"/>
    <p:sldMasterId id="2147483705" r:id="rId8"/>
    <p:sldMasterId id="2147483707" r:id="rId9"/>
    <p:sldMasterId id="2147483709" r:id="rId10"/>
    <p:sldMasterId id="2147483711" r:id="rId11"/>
    <p:sldMasterId id="2147483713" r:id="rId12"/>
    <p:sldMasterId id="2147483715" r:id="rId13"/>
    <p:sldMasterId id="2147483717" r:id="rId14"/>
    <p:sldMasterId id="2147483719" r:id="rId15"/>
    <p:sldMasterId id="2147483721" r:id="rId16"/>
    <p:sldMasterId id="2147483723" r:id="rId17"/>
    <p:sldMasterId id="2147483725" r:id="rId18"/>
    <p:sldMasterId id="2147483727" r:id="rId19"/>
    <p:sldMasterId id="2147483729" r:id="rId20"/>
    <p:sldMasterId id="2147483731" r:id="rId21"/>
    <p:sldMasterId id="2147483733" r:id="rId22"/>
    <p:sldMasterId id="2147483735" r:id="rId23"/>
    <p:sldMasterId id="2147483737" r:id="rId24"/>
    <p:sldMasterId id="2147483739" r:id="rId25"/>
    <p:sldMasterId id="2147483741" r:id="rId26"/>
    <p:sldMasterId id="2147483743" r:id="rId27"/>
  </p:sldMasterIdLst>
  <p:notesMasterIdLst>
    <p:notesMasterId r:id="rId64"/>
  </p:notesMasterIdLst>
  <p:sldIdLst>
    <p:sldId id="307" r:id="rId28"/>
    <p:sldId id="384" r:id="rId29"/>
    <p:sldId id="383" r:id="rId30"/>
    <p:sldId id="310" r:id="rId31"/>
    <p:sldId id="313" r:id="rId32"/>
    <p:sldId id="316" r:id="rId33"/>
    <p:sldId id="319" r:id="rId34"/>
    <p:sldId id="385" r:id="rId35"/>
    <p:sldId id="386" r:id="rId36"/>
    <p:sldId id="387" r:id="rId37"/>
    <p:sldId id="322" r:id="rId38"/>
    <p:sldId id="388" r:id="rId39"/>
    <p:sldId id="325" r:id="rId40"/>
    <p:sldId id="389" r:id="rId41"/>
    <p:sldId id="328" r:id="rId42"/>
    <p:sldId id="331" r:id="rId43"/>
    <p:sldId id="334" r:id="rId44"/>
    <p:sldId id="337" r:id="rId45"/>
    <p:sldId id="340" r:id="rId46"/>
    <p:sldId id="343" r:id="rId47"/>
    <p:sldId id="346" r:id="rId48"/>
    <p:sldId id="349" r:id="rId49"/>
    <p:sldId id="352" r:id="rId50"/>
    <p:sldId id="355" r:id="rId51"/>
    <p:sldId id="358" r:id="rId52"/>
    <p:sldId id="361" r:id="rId53"/>
    <p:sldId id="364" r:id="rId54"/>
    <p:sldId id="367" r:id="rId55"/>
    <p:sldId id="390" r:id="rId56"/>
    <p:sldId id="370" r:id="rId57"/>
    <p:sldId id="391" r:id="rId58"/>
    <p:sldId id="373" r:id="rId59"/>
    <p:sldId id="376" r:id="rId60"/>
    <p:sldId id="392" r:id="rId61"/>
    <p:sldId id="379" r:id="rId62"/>
    <p:sldId id="382" r:id="rId63"/>
  </p:sldIdLst>
  <p:sldSz cx="4608513" cy="3455988"/>
  <p:notesSz cx="6858000" cy="9144000"/>
  <p:custDataLst>
    <p:tags r:id="rId65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85" autoAdjust="0"/>
  </p:normalViewPr>
  <p:slideViewPr>
    <p:cSldViewPr>
      <p:cViewPr varScale="1">
        <p:scale>
          <a:sx n="150" d="100"/>
          <a:sy n="150" d="100"/>
        </p:scale>
        <p:origin x="165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2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7.xml"/><Relationship Id="rId42" Type="http://schemas.openxmlformats.org/officeDocument/2006/relationships/slide" Target="slides/slide15.xml"/><Relationship Id="rId47" Type="http://schemas.openxmlformats.org/officeDocument/2006/relationships/slide" Target="slides/slide20.xml"/><Relationship Id="rId50" Type="http://schemas.openxmlformats.org/officeDocument/2006/relationships/slide" Target="slides/slide23.xml"/><Relationship Id="rId55" Type="http://schemas.openxmlformats.org/officeDocument/2006/relationships/slide" Target="slides/slide28.xml"/><Relationship Id="rId63" Type="http://schemas.openxmlformats.org/officeDocument/2006/relationships/slide" Target="slides/slide36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40" Type="http://schemas.openxmlformats.org/officeDocument/2006/relationships/slide" Target="slides/slide13.xml"/><Relationship Id="rId45" Type="http://schemas.openxmlformats.org/officeDocument/2006/relationships/slide" Target="slides/slide18.xml"/><Relationship Id="rId53" Type="http://schemas.openxmlformats.org/officeDocument/2006/relationships/slide" Target="slides/slide26.xml"/><Relationship Id="rId58" Type="http://schemas.openxmlformats.org/officeDocument/2006/relationships/slide" Target="slides/slide31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49" Type="http://schemas.openxmlformats.org/officeDocument/2006/relationships/slide" Target="slides/slide22.xml"/><Relationship Id="rId57" Type="http://schemas.openxmlformats.org/officeDocument/2006/relationships/slide" Target="slides/slide30.xml"/><Relationship Id="rId61" Type="http://schemas.openxmlformats.org/officeDocument/2006/relationships/slide" Target="slides/slide34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4.xml"/><Relationship Id="rId44" Type="http://schemas.openxmlformats.org/officeDocument/2006/relationships/slide" Target="slides/slide17.xml"/><Relationship Id="rId52" Type="http://schemas.openxmlformats.org/officeDocument/2006/relationships/slide" Target="slides/slide25.xml"/><Relationship Id="rId60" Type="http://schemas.openxmlformats.org/officeDocument/2006/relationships/slide" Target="slides/slide33.xml"/><Relationship Id="rId65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slide" Target="slides/slide16.xml"/><Relationship Id="rId48" Type="http://schemas.openxmlformats.org/officeDocument/2006/relationships/slide" Target="slides/slide21.xml"/><Relationship Id="rId56" Type="http://schemas.openxmlformats.org/officeDocument/2006/relationships/slide" Target="slides/slide29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4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6.xml"/><Relationship Id="rId38" Type="http://schemas.openxmlformats.org/officeDocument/2006/relationships/slide" Target="slides/slide11.xml"/><Relationship Id="rId46" Type="http://schemas.openxmlformats.org/officeDocument/2006/relationships/slide" Target="slides/slide19.xml"/><Relationship Id="rId59" Type="http://schemas.openxmlformats.org/officeDocument/2006/relationships/slide" Target="slides/slide32.xml"/><Relationship Id="rId67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4.xml"/><Relationship Id="rId54" Type="http://schemas.openxmlformats.org/officeDocument/2006/relationships/slide" Target="slides/slide27.xml"/><Relationship Id="rId62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05766-B4CA-4D85-AEC8-D0DBCD58AA74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4ACB9-E09C-4E21-96B9-483989316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5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这里开始我的部分，分别介绍</a:t>
            </a:r>
            <a:endParaRPr lang="en-US" altLang="zh-CN" dirty="0"/>
          </a:p>
          <a:p>
            <a:r>
              <a:rPr lang="zh-CN" altLang="en-US" dirty="0"/>
              <a:t>作者首先提出了一个通用的算法</a:t>
            </a:r>
            <a:endParaRPr lang="en-US" altLang="zh-CN" dirty="0"/>
          </a:p>
          <a:p>
            <a:r>
              <a:rPr lang="zh-CN" altLang="en-US" dirty="0"/>
              <a:t>然后为分段线性函数的情况作出了具体的实现</a:t>
            </a:r>
            <a:endParaRPr lang="en-US" altLang="zh-CN" dirty="0"/>
          </a:p>
          <a:p>
            <a:r>
              <a:rPr lang="zh-CN" altLang="en-US" dirty="0"/>
              <a:t>第七部分对算法做出来评价</a:t>
            </a:r>
            <a:endParaRPr lang="en-US" altLang="zh-CN" dirty="0"/>
          </a:p>
          <a:p>
            <a:r>
              <a:rPr lang="zh-CN" altLang="en-US" dirty="0"/>
              <a:t>最后是个小小的总结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71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这是剪枝的函数的伪代码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一个新方案的</a:t>
            </a:r>
            <a:r>
              <a:rPr lang="en-US" altLang="zh-CN" dirty="0"/>
              <a:t>RR</a:t>
            </a:r>
            <a:r>
              <a:rPr lang="zh-CN" altLang="en-US" dirty="0"/>
              <a:t>就是整个参数空间，然后通过不断与</a:t>
            </a:r>
            <a:r>
              <a:rPr lang="en-US" altLang="zh-CN" dirty="0" err="1"/>
              <a:t>Rq</a:t>
            </a:r>
            <a:r>
              <a:rPr lang="zh-CN" altLang="en-US" dirty="0"/>
              <a:t>里的方案进行比较，如果参数空间的某些区域，它是被其他方案</a:t>
            </a:r>
          </a:p>
          <a:p>
            <a:r>
              <a:rPr lang="zh-CN" altLang="en-US" dirty="0"/>
              <a:t>占优的，那它的相关域就会减掉那部分。最后如果它是空的，就删除这个方案</a:t>
            </a:r>
          </a:p>
          <a:p>
            <a:r>
              <a:rPr lang="zh-CN" altLang="en-US" dirty="0"/>
              <a:t>否则，就会被插入到方案集中，</a:t>
            </a:r>
          </a:p>
          <a:p>
            <a:r>
              <a:rPr lang="zh-CN" altLang="en-US" dirty="0"/>
              <a:t>在插入之前，会一一更新方案集中方案的</a:t>
            </a:r>
            <a:r>
              <a:rPr lang="en-US" altLang="zh-CN" dirty="0"/>
              <a:t>RR</a:t>
            </a:r>
            <a:r>
              <a:rPr lang="zh-CN" altLang="en-US" dirty="0"/>
              <a:t>，就是减去被新方案占优的那部分，而同样如果方案集里的</a:t>
            </a:r>
          </a:p>
          <a:p>
            <a:r>
              <a:rPr lang="zh-CN" altLang="en-US" dirty="0"/>
              <a:t>方案的</a:t>
            </a:r>
            <a:r>
              <a:rPr lang="en-US" altLang="zh-CN" dirty="0"/>
              <a:t>RR</a:t>
            </a:r>
            <a:r>
              <a:rPr lang="zh-CN" altLang="en-US" dirty="0"/>
              <a:t>相关域也为空，也会被删除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6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总得来说：</a:t>
            </a:r>
            <a:endParaRPr lang="en-US" altLang="zh-CN" dirty="0"/>
          </a:p>
          <a:p>
            <a:r>
              <a:rPr lang="zh-CN" altLang="en-US" dirty="0"/>
              <a:t>开始时初始化为整个参数空间</a:t>
            </a:r>
            <a:endParaRPr lang="en-US" altLang="zh-CN" dirty="0"/>
          </a:p>
          <a:p>
            <a:r>
              <a:rPr lang="zh-CN" altLang="en-US" dirty="0"/>
              <a:t>然后一一比较去除被其他方案全面占优 </a:t>
            </a:r>
            <a:r>
              <a:rPr lang="en-US" altLang="zh-CN" dirty="0"/>
              <a:t>dominate </a:t>
            </a:r>
            <a:r>
              <a:rPr lang="zh-CN" altLang="en-US" dirty="0"/>
              <a:t>的区域</a:t>
            </a:r>
            <a:endParaRPr lang="en-US" altLang="zh-CN" dirty="0"/>
          </a:p>
          <a:p>
            <a:r>
              <a:rPr lang="zh-CN" altLang="en-US" dirty="0"/>
              <a:t>如果为空，说明这个方案没有价值，不要就好了</a:t>
            </a:r>
            <a:endParaRPr lang="en-US" altLang="zh-CN" dirty="0"/>
          </a:p>
          <a:p>
            <a:r>
              <a:rPr lang="zh-CN" altLang="en-US" dirty="0"/>
              <a:t>如果不为空就插入，插入之前更新之前的方案的</a:t>
            </a:r>
            <a:r>
              <a:rPr lang="en-US" altLang="zh-CN" dirty="0"/>
              <a:t>RR</a:t>
            </a:r>
            <a:r>
              <a:rPr lang="zh-CN" altLang="en-US" dirty="0"/>
              <a:t>，同样如果为空也丢弃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简单说下算法的完备性证明</a:t>
            </a:r>
            <a:endParaRPr lang="en-US" altLang="zh-CN" dirty="0"/>
          </a:p>
          <a:p>
            <a:r>
              <a:rPr lang="zh-CN" altLang="en-US" dirty="0"/>
              <a:t>这里主要是根据数学归纳法来证明的，</a:t>
            </a:r>
            <a:endParaRPr lang="en-US" altLang="zh-CN" dirty="0"/>
          </a:p>
          <a:p>
            <a:r>
              <a:rPr lang="zh-CN" altLang="en-US" dirty="0"/>
              <a:t>首先这里有个定理：就是如果这个算法对于</a:t>
            </a:r>
            <a:r>
              <a:rPr lang="en-US" altLang="zh-CN" dirty="0"/>
              <a:t>N</a:t>
            </a:r>
            <a:r>
              <a:rPr lang="zh-CN" altLang="en-US" dirty="0"/>
              <a:t>个表的查询是完备的，那对于</a:t>
            </a:r>
            <a:r>
              <a:rPr lang="en-US" altLang="zh-CN" dirty="0"/>
              <a:t>N+1</a:t>
            </a:r>
            <a:r>
              <a:rPr lang="zh-CN" altLang="en-US" dirty="0"/>
              <a:t>个表的查询也是完备的，</a:t>
            </a:r>
            <a:endParaRPr lang="en-US" altLang="zh-CN" dirty="0"/>
          </a:p>
          <a:p>
            <a:r>
              <a:rPr lang="zh-CN" altLang="en-US" dirty="0"/>
              <a:t>这是算法本身动态编程的特点决定的，因为</a:t>
            </a:r>
            <a:r>
              <a:rPr lang="en-US" altLang="zh-CN" dirty="0"/>
              <a:t>N+1</a:t>
            </a:r>
            <a:r>
              <a:rPr lang="zh-CN" altLang="en-US" dirty="0"/>
              <a:t>个表的查询，总可以有两个最大不差过</a:t>
            </a:r>
            <a:r>
              <a:rPr lang="en-US" altLang="zh-CN" dirty="0"/>
              <a:t>N</a:t>
            </a:r>
            <a:r>
              <a:rPr lang="zh-CN" altLang="en-US" dirty="0"/>
              <a:t>的子查询的结果组成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501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因为刚才给出的是算法的基本思想，并没有给出具体的实现方法</a:t>
            </a:r>
            <a:endParaRPr lang="en-US" altLang="zh-CN" dirty="0"/>
          </a:p>
          <a:p>
            <a:r>
              <a:rPr lang="zh-CN" altLang="en-US" dirty="0"/>
              <a:t>比如这些基本的问题：</a:t>
            </a:r>
            <a:endParaRPr lang="en-US" altLang="zh-CN" dirty="0"/>
          </a:p>
          <a:p>
            <a:r>
              <a:rPr lang="zh-CN" altLang="en-US" dirty="0"/>
              <a:t>帕累托最优的区域，也就是相关域的形状，以及怎么来表示</a:t>
            </a:r>
            <a:endParaRPr lang="en-US" altLang="zh-CN" dirty="0"/>
          </a:p>
          <a:p>
            <a:r>
              <a:rPr lang="zh-CN" altLang="en-US" dirty="0"/>
              <a:t>还有就是怎么实现算法中基本操作，比如说比较，</a:t>
            </a:r>
            <a:r>
              <a:rPr lang="en-US" altLang="zh-CN" dirty="0"/>
              <a:t>RR</a:t>
            </a:r>
            <a:r>
              <a:rPr lang="zh-CN" altLang="en-US" dirty="0"/>
              <a:t>在剪枝过程中是怎么一步一步被减掉的，以及空集检测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但这些对于一个通用的算法是很难来定义的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10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所以就来到了我们的第六部门，对于开销函数是分段线性的情况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1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分段线性的开销函数有很多特征，能用来实现高效的数据结构和相关的基本操作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671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相关域可以表示为一个凸多面体的集合</a:t>
            </a:r>
            <a:r>
              <a:rPr lang="en-US" altLang="zh-CN" dirty="0"/>
              <a:t>cutouts</a:t>
            </a:r>
            <a:r>
              <a:rPr lang="zh-CN" altLang="en-US" dirty="0"/>
              <a:t>，就是减掉的意思，这样如果一个参数向量没有在任意一个凸多面体</a:t>
            </a:r>
          </a:p>
          <a:p>
            <a:r>
              <a:rPr lang="zh-CN" altLang="en-US" dirty="0"/>
              <a:t>中，那它就在这个相关域中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795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凸多面体就是半平面交叉的部分，当然这是二维的情况</a:t>
            </a:r>
            <a:endParaRPr lang="en-US" altLang="zh-CN" dirty="0"/>
          </a:p>
          <a:p>
            <a:r>
              <a:rPr lang="zh-CN" altLang="en-US" dirty="0"/>
              <a:t>如果是三维，那凸多面体就是半立方体交叉的部分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02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凸多面体就是半平面交叉的部分，当然这是二维的情况</a:t>
            </a:r>
            <a:endParaRPr lang="en-US" altLang="zh-CN" dirty="0"/>
          </a:p>
          <a:p>
            <a:r>
              <a:rPr lang="zh-CN" altLang="en-US" dirty="0"/>
              <a:t>如果是三维，那凸多面体就是半立方体交叉的部分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65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凸多面体就是半平面交叉的部分，当然这是二维的情况</a:t>
            </a:r>
            <a:endParaRPr lang="en-US" altLang="zh-CN" dirty="0"/>
          </a:p>
          <a:p>
            <a:r>
              <a:rPr lang="zh-CN" altLang="en-US" dirty="0"/>
              <a:t>如果是三维，那凸多面体就是半立方体交叉的部分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851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通用算法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6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凸多面体就是半平面交叉的部分，当然这是二维的情况</a:t>
            </a:r>
            <a:endParaRPr lang="en-US" altLang="zh-CN" dirty="0"/>
          </a:p>
          <a:p>
            <a:r>
              <a:rPr lang="zh-CN" altLang="en-US" dirty="0"/>
              <a:t>如果是三维，那凸多面体就是半立方体交叉的部分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791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一个相关域，是由多个凸多面体表示的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18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RR</a:t>
            </a:r>
            <a:r>
              <a:rPr lang="zh-CN" altLang="en-US" dirty="0"/>
              <a:t>就是一个凸多面体，也就是</a:t>
            </a:r>
            <a:r>
              <a:rPr lang="en-US" altLang="zh-CN" dirty="0"/>
              <a:t>cutout</a:t>
            </a:r>
            <a:r>
              <a:rPr lang="zh-CN" altLang="en-US" dirty="0"/>
              <a:t>的集合，但是它其实是整个参数空间减去这些，不过为了方便，直接用它们表示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61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剪枝过程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107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开销函数是由权重分量表示的，具体的还挺复杂的，在这一句两句还真说不清楚</a:t>
            </a:r>
            <a:endParaRPr lang="en-US" altLang="zh-CN" dirty="0"/>
          </a:p>
          <a:p>
            <a:r>
              <a:rPr lang="zh-CN" altLang="en-US" dirty="0"/>
              <a:t>重点就是：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对于每个指标的每个参数上都有一个分量，这样对于有</a:t>
            </a:r>
            <a:r>
              <a:rPr lang="en-US" altLang="zh-CN" dirty="0"/>
              <a:t>n</a:t>
            </a:r>
            <a:r>
              <a:rPr lang="zh-CN" altLang="en-US" dirty="0"/>
              <a:t>个参数，</a:t>
            </a:r>
            <a:r>
              <a:rPr lang="en-US" altLang="zh-CN" dirty="0"/>
              <a:t>m</a:t>
            </a:r>
            <a:r>
              <a:rPr lang="zh-CN" altLang="en-US" dirty="0"/>
              <a:t>个指标的查询问题，</a:t>
            </a:r>
            <a:r>
              <a:rPr lang="en-US" altLang="zh-CN" dirty="0"/>
              <a:t>cost function</a:t>
            </a:r>
            <a:r>
              <a:rPr lang="zh-CN" altLang="en-US" dirty="0"/>
              <a:t>就可以看做是</a:t>
            </a:r>
            <a:endParaRPr lang="en-US" altLang="zh-CN" dirty="0"/>
          </a:p>
          <a:p>
            <a:r>
              <a:rPr lang="en-US" altLang="zh-CN" dirty="0"/>
              <a:t>(n+1)m</a:t>
            </a:r>
            <a:r>
              <a:rPr lang="zh-CN" altLang="en-US" dirty="0"/>
              <a:t>维空间的一个点，而每个查询方案都是与一个开销函数联系的。</a:t>
            </a:r>
            <a:endParaRPr lang="en-US" altLang="zh-CN" dirty="0"/>
          </a:p>
          <a:p>
            <a:r>
              <a:rPr lang="zh-CN" altLang="en-US" dirty="0"/>
              <a:t>后面的复杂度分析也是基于这一点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78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复杂度分析，原文的复杂度分析有点复杂，说实话我没看懂，</a:t>
            </a:r>
            <a:endParaRPr lang="en-US" altLang="zh-CN" dirty="0"/>
          </a:p>
          <a:p>
            <a:r>
              <a:rPr lang="zh-CN" altLang="en-US" dirty="0"/>
              <a:t>这里只介绍在每个表集 </a:t>
            </a:r>
            <a:r>
              <a:rPr lang="en-US" altLang="zh-CN" dirty="0"/>
              <a:t>table set</a:t>
            </a:r>
            <a:r>
              <a:rPr lang="zh-CN" altLang="en-US" dirty="0"/>
              <a:t>上算法生成的方案的数目的上届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每个开销函数被 （</a:t>
            </a:r>
            <a:r>
              <a:rPr lang="en-US" altLang="zh-CN" dirty="0" err="1"/>
              <a:t>nX</a:t>
            </a:r>
            <a:r>
              <a:rPr lang="en-US" altLang="zh-CN" dirty="0"/>
              <a:t> + 1</a:t>
            </a:r>
            <a:r>
              <a:rPr lang="zh-CN" altLang="en-US" dirty="0"/>
              <a:t>）</a:t>
            </a:r>
            <a:r>
              <a:rPr lang="en-US" altLang="zh-CN" dirty="0" err="1"/>
              <a:t>nM</a:t>
            </a:r>
            <a:r>
              <a:rPr lang="zh-CN" altLang="en-US" dirty="0"/>
              <a:t>个权重定义，</a:t>
            </a:r>
          </a:p>
          <a:p>
            <a:r>
              <a:rPr lang="zh-CN" altLang="en-US" dirty="0"/>
              <a:t>因此可以被看做是在这么多维空间的一个点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然后之前的工作已经证明了这</a:t>
            </a:r>
            <a:r>
              <a:rPr lang="en-US" altLang="zh-CN" dirty="0"/>
              <a:t>L</a:t>
            </a:r>
            <a:r>
              <a:rPr lang="zh-CN" altLang="en-US" dirty="0"/>
              <a:t>维空间选不确定数目的点的上届就是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L</a:t>
            </a:r>
            <a:r>
              <a:rPr lang="zh-CN" altLang="en-US" dirty="0"/>
              <a:t>次方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19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66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测试标准：</a:t>
            </a:r>
            <a:endParaRPr lang="en-US" altLang="zh-CN" dirty="0"/>
          </a:p>
          <a:p>
            <a:r>
              <a:rPr lang="zh-CN" altLang="en-US" dirty="0"/>
              <a:t>随机产生的查询和不同的查询结构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云端的应用场景</a:t>
            </a:r>
            <a:endParaRPr lang="en-US" altLang="zh-CN" dirty="0"/>
          </a:p>
          <a:p>
            <a:r>
              <a:rPr lang="zh-CN" altLang="en-US" dirty="0"/>
              <a:t>算法就是作者提出的这个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自变量两个，一个是参数的个数，一个是查询的表的数目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961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这是实验结果的一部分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可以看出随着参数越多，查询中涉及到的表越多，优化的时间也越长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50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26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先介绍下算法的整体思想，</a:t>
            </a:r>
            <a:endParaRPr lang="en-US" altLang="zh-CN" dirty="0"/>
          </a:p>
          <a:p>
            <a:r>
              <a:rPr lang="zh-CN" altLang="en-US" dirty="0"/>
              <a:t>作者主要用了动态编程的方法，因为动态编程在之前的</a:t>
            </a:r>
            <a:r>
              <a:rPr lang="en-US" altLang="zh-CN" dirty="0"/>
              <a:t>PQ</a:t>
            </a:r>
            <a:r>
              <a:rPr lang="zh-CN" altLang="en-US" dirty="0"/>
              <a:t>或者</a:t>
            </a:r>
            <a:r>
              <a:rPr lang="en-US" altLang="zh-CN" dirty="0"/>
              <a:t>MQ</a:t>
            </a:r>
            <a:r>
              <a:rPr lang="zh-CN" altLang="en-US" dirty="0"/>
              <a:t>中已经得到了很好的应用了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这是算法的第一部分的伪代码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该算法 以 一个查询为输入（是表的集合么），以</a:t>
            </a:r>
            <a:r>
              <a:rPr lang="en-US" altLang="zh-CN" dirty="0"/>
              <a:t>PPS</a:t>
            </a:r>
            <a:r>
              <a:rPr lang="zh-CN" altLang="en-US" dirty="0"/>
              <a:t>（帕累托最优方案集合）为输出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讲一下算法的流程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35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概括了</a:t>
            </a:r>
            <a:r>
              <a:rPr lang="en-US" altLang="zh-CN" dirty="0"/>
              <a:t>MPQ</a:t>
            </a:r>
            <a:r>
              <a:rPr lang="zh-CN" altLang="en-US" dirty="0"/>
              <a:t>查询优化的模型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提出了第一个算法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未来可能用启发式的算法，以及用分段线性来近似任意类型的开销函数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116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01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一个查询就是一个需要连接的表集，这里给出的是三个表的情况</a:t>
            </a:r>
            <a:endParaRPr lang="en-US" altLang="zh-CN" dirty="0"/>
          </a:p>
          <a:p>
            <a:r>
              <a:rPr lang="zh-CN" altLang="en-US" dirty="0"/>
              <a:t>首先为每个基表产生 帕累托最优方案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接着是两两连接，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434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最后得到最终的结果，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193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这也就是这里所说的，逐步以表集的基递增的顺序，来处理</a:t>
            </a:r>
            <a:endParaRPr lang="en-US" altLang="zh-CN" dirty="0"/>
          </a:p>
          <a:p>
            <a:r>
              <a:rPr lang="zh-CN" altLang="en-US" dirty="0"/>
              <a:t>当然这里还有两个辅助函数，</a:t>
            </a:r>
            <a:endParaRPr lang="en-US" altLang="zh-CN" dirty="0"/>
          </a:p>
          <a:p>
            <a:r>
              <a:rPr lang="zh-CN" altLang="en-US" dirty="0"/>
              <a:t>剪枝函数和为 子查询产生帕累托最优的函数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086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这是为每个查询根据它的子查询产生帕累托方案的算法的伪代码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用来生成 得到子查询的连接的</a:t>
            </a:r>
            <a:r>
              <a:rPr lang="en-US" altLang="zh-CN" dirty="0"/>
              <a:t>PPS</a:t>
            </a:r>
          </a:p>
          <a:p>
            <a:endParaRPr lang="en-US" altLang="zh-CN" dirty="0"/>
          </a:p>
          <a:p>
            <a:r>
              <a:rPr lang="zh-CN" altLang="en-US" dirty="0"/>
              <a:t>它是通过考虑所有的切分方案（即把子查询分成两个非空的下一步的子查询），考虑</a:t>
            </a:r>
          </a:p>
          <a:p>
            <a:r>
              <a:rPr lang="zh-CN" altLang="en-US" dirty="0"/>
              <a:t>以及两个子查询的</a:t>
            </a:r>
            <a:r>
              <a:rPr lang="en-US" altLang="zh-CN" dirty="0"/>
              <a:t>PPS</a:t>
            </a:r>
            <a:r>
              <a:rPr lang="zh-CN" altLang="en-US" dirty="0"/>
              <a:t>（已经计算出来的）</a:t>
            </a:r>
            <a:endParaRPr lang="en-US" altLang="zh-CN" dirty="0"/>
          </a:p>
          <a:p>
            <a:r>
              <a:rPr lang="zh-CN" altLang="en-US" dirty="0"/>
              <a:t>连接两个子查询的所有连接操作，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并且进行剪枝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ACB9-E09C-4E21-96B9-4839893169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0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69A229-D78C-40D6-AFB5-533DC88C144D}" type="datetimeFigureOut">
              <a:rPr lang="en-US" smtClean="0" smtId="4294967295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3A786D-A1E6-499B-8F93-22FED38060BF}" type="datetimeFigureOut">
              <a:rPr lang="en-US" smtClean="0" smtId="4294967295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8ED1EB-B0D7-4EA9-A736-ED3AFA1BFB32}" type="datetimeFigureOut">
              <a:rPr lang="en-US" smtClean="0" smtId="4294967295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B0CC12-4E9E-4AD6-B899-39725313B6CD}" type="datetimeFigureOut">
              <a:rPr lang="en-US" smtClean="0" smtId="4294967295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BDD630-5229-4D79-B102-DBC7B59F6FE0}" type="datetimeFigureOut">
              <a:rPr lang="en-US" smtClean="0" smtId="4294967295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FCDAA6D-1B5B-4D3B-B236-51BCDF71C305}" type="datetimeFigureOut">
              <a:rPr lang="en-US" smtClean="0" smtId="4294967295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8D287C0-C4DE-4708-A63D-DDC07D8D1D1F}" type="datetimeFigureOut">
              <a:rPr lang="en-US" smtClean="0" smtId="4294967295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B03AB75-BA9F-4075-868B-E48BBBD78BFE}" type="datetimeFigureOut">
              <a:rPr lang="en-US" smtClean="0" smtId="4294967295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A85E666-9C2E-4123-8240-DA560A52415F}" type="datetimeFigureOut">
              <a:rPr lang="en-US" smtClean="0" smtId="4294967295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EE0A59D-62DA-4B68-97D8-31C406E0D007}" type="datetimeFigureOut">
              <a:rPr lang="en-US" smtClean="0" smtId="4294967295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49B001E-0761-4FC5-9B0E-E7C527EFCDF3}" type="datetimeFigureOut">
              <a:rPr lang="en-US" smtClean="0" smtId="4294967295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5/7/2019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www.itrummer.or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-17487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2692202" cy="18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50" dirty="0">
                <a:solidFill>
                  <a:srgbClr val="3333B3"/>
                </a:solidFill>
                <a:latin typeface="TBIKNP+CMSS12"/>
                <a:cs typeface="TBIKNP+CMSS12"/>
              </a:rPr>
              <a:t>Second Part</a:t>
            </a:r>
            <a:endParaRPr sz="1450" dirty="0">
              <a:solidFill>
                <a:srgbClr val="3333B3"/>
              </a:solidFill>
              <a:latin typeface="TBIKNP+CMSS12"/>
              <a:cs typeface="TBIKNP+CMSS12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92D2307-0BC8-4CC5-BC3F-279B42FBC559}"/>
              </a:ext>
            </a:extLst>
          </p:cNvPr>
          <p:cNvSpPr txBox="1"/>
          <p:nvPr/>
        </p:nvSpPr>
        <p:spPr>
          <a:xfrm>
            <a:off x="401927" y="719882"/>
            <a:ext cx="3486505" cy="1436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 dirty="0">
                <a:solidFill>
                  <a:srgbClr val="3333B3"/>
                </a:solidFill>
                <a:latin typeface="QVTHJD+MSAM10"/>
                <a:cs typeface="QVTHJD+MSAM10"/>
              </a:rPr>
              <a:t>I</a:t>
            </a:r>
            <a:r>
              <a:rPr sz="800" spc="344" dirty="0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-10" dirty="0">
                <a:solidFill>
                  <a:srgbClr val="000000"/>
                </a:solidFill>
                <a:latin typeface="RNLCNP+CMSS10"/>
                <a:cs typeface="Times New Roman"/>
              </a:rPr>
              <a:t>5.  Generic Algorithm</a:t>
            </a:r>
          </a:p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00" spc="-10" dirty="0">
              <a:solidFill>
                <a:srgbClr val="000000"/>
              </a:solidFill>
              <a:latin typeface="RNLCNP+CMSS10"/>
              <a:cs typeface="Times New Roman"/>
            </a:endParaRPr>
          </a:p>
          <a:p>
            <a:pPr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rgbClr val="3333B3"/>
                </a:solidFill>
                <a:latin typeface="QVTHJD+MSAM10"/>
                <a:cs typeface="QVTHJD+MSAM10"/>
              </a:rPr>
              <a:t>I</a:t>
            </a:r>
            <a:r>
              <a:rPr lang="en-US" altLang="zh-CN" sz="800" spc="344" dirty="0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-10" dirty="0">
                <a:solidFill>
                  <a:srgbClr val="000000"/>
                </a:solidFill>
                <a:latin typeface="RNLCNP+CMSS10"/>
                <a:cs typeface="Times New Roman"/>
              </a:rPr>
              <a:t>6.  Algorithm for PWL Cost Function</a:t>
            </a:r>
          </a:p>
          <a:p>
            <a:pPr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000000"/>
              </a:solidFill>
              <a:latin typeface="RNLCNP+CMSS10"/>
              <a:cs typeface="RNLCNP+CMSS10"/>
            </a:endParaRPr>
          </a:p>
          <a:p>
            <a:pPr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rgbClr val="3333B3"/>
                </a:solidFill>
                <a:latin typeface="QVTHJD+MSAM10"/>
                <a:cs typeface="QVTHJD+MSAM10"/>
              </a:rPr>
              <a:t>I</a:t>
            </a:r>
            <a:r>
              <a:rPr lang="en-US" altLang="zh-CN" sz="800" spc="344" dirty="0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-10" dirty="0">
                <a:solidFill>
                  <a:srgbClr val="000000"/>
                </a:solidFill>
                <a:latin typeface="RNLCNP+CMSS10"/>
                <a:cs typeface="Times New Roman"/>
              </a:rPr>
              <a:t>7.  Experimental Evaluation</a:t>
            </a:r>
          </a:p>
          <a:p>
            <a:pPr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000000"/>
              </a:solidFill>
              <a:latin typeface="RNLCNP+CMSS10"/>
              <a:cs typeface="RNLCNP+CMSS10"/>
            </a:endParaRPr>
          </a:p>
          <a:p>
            <a:pPr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rgbClr val="3333B3"/>
                </a:solidFill>
                <a:latin typeface="QVTHJD+MSAM10"/>
                <a:cs typeface="QVTHJD+MSAM10"/>
              </a:rPr>
              <a:t>I</a:t>
            </a:r>
            <a:r>
              <a:rPr lang="en-US" altLang="zh-CN" sz="800" spc="344" dirty="0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00" spc="-10" dirty="0">
                <a:solidFill>
                  <a:srgbClr val="000000"/>
                </a:solidFill>
                <a:latin typeface="RNLCNP+CMSS10"/>
                <a:cs typeface="Times New Roman"/>
              </a:rPr>
              <a:t>8.  Conclusion</a:t>
            </a:r>
            <a:endParaRPr lang="en-US" altLang="zh-CN" sz="1100" dirty="0">
              <a:solidFill>
                <a:srgbClr val="000000"/>
              </a:solidFill>
              <a:latin typeface="RNLCNP+CMSS10"/>
              <a:cs typeface="RNLCNP+CMSS10"/>
            </a:endParaRPr>
          </a:p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000000"/>
              </a:solidFill>
              <a:latin typeface="RNLCNP+CMSS10"/>
              <a:cs typeface="RNLCNP+CMSS10"/>
            </a:endParaRPr>
          </a:p>
          <a:p>
            <a:pPr marL="0" marR="0">
              <a:lnSpc>
                <a:spcPts val="1168"/>
              </a:lnSpc>
              <a:spcBef>
                <a:spcPts val="435"/>
              </a:spcBef>
              <a:spcAft>
                <a:spcPct val="0"/>
              </a:spcAft>
            </a:pPr>
            <a:endParaRPr lang="zh-CN" altLang="en-US" sz="1100" dirty="0">
              <a:solidFill>
                <a:srgbClr val="000000"/>
              </a:solidFill>
              <a:latin typeface="RNLCNP+CMSS10"/>
              <a:cs typeface="RNLCNP+CMSS1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2692202" cy="182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50" dirty="0">
                <a:solidFill>
                  <a:srgbClr val="3333B3"/>
                </a:solidFill>
                <a:latin typeface="TBIKNP+CMSS12"/>
                <a:cs typeface="TBIKNP+CMSS12"/>
              </a:rPr>
              <a:t>Pruning</a:t>
            </a:r>
            <a:endParaRPr sz="1450" dirty="0">
              <a:solidFill>
                <a:srgbClr val="3333B3"/>
              </a:solidFill>
              <a:latin typeface="TBIKNP+CMSS12"/>
              <a:cs typeface="TBIKNP+CMSS1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FBF561-34EF-4071-9024-C3CA83211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99" y="438050"/>
            <a:ext cx="3041202" cy="28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91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1592559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CNAWTK+CMSS12"/>
                <a:cs typeface="CNAWTK+CMSS12"/>
              </a:rPr>
              <a:t>Pruning</a:t>
            </a:r>
            <a:r>
              <a:rPr sz="1450" spc="10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CNAWTK+CMSS12"/>
                <a:cs typeface="CNAWTK+CMSS12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088" y="1287652"/>
            <a:ext cx="3429790" cy="360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3333B3"/>
                </a:solidFill>
                <a:latin typeface="TDNPVG+MSAM10"/>
                <a:cs typeface="TDNPVG+MSAM10"/>
              </a:rPr>
              <a:t>I</a:t>
            </a:r>
            <a:r>
              <a:rPr sz="800" spc="34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DQRCO+CMSS10"/>
                <a:cs typeface="KDQRCO+CMSS10"/>
              </a:rPr>
              <a:t>Each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DQRCO+CMSS10"/>
                <a:cs typeface="KDQRCO+CMSS10"/>
              </a:rPr>
              <a:t>query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DQRCO+CMSS10"/>
                <a:cs typeface="KDQRCO+CMSS10"/>
              </a:rPr>
              <a:t>plan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KWJQV+CMSSI10"/>
                <a:cs typeface="KKWJQV+CMSSI10"/>
              </a:rPr>
              <a:t>p</a:t>
            </a:r>
            <a:r>
              <a:rPr sz="1100" spc="1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DQRCO+CMSS10"/>
                <a:cs typeface="KDQRCO+CMSS10"/>
              </a:rPr>
              <a:t>maps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DQRCO+CMSS10"/>
                <a:cs typeface="KDQRCO+CMSS10"/>
              </a:rPr>
              <a:t>to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DQRCO+CMSS10"/>
                <a:cs typeface="KDQRCO+CMSS10"/>
              </a:rPr>
              <a:t>a</a:t>
            </a:r>
            <a:r>
              <a:rPr sz="1100" spc="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5">
                <a:solidFill>
                  <a:srgbClr val="000000"/>
                </a:solidFill>
                <a:latin typeface="KDQRCO+CMSS10"/>
                <a:cs typeface="KDQRCO+CMSS10"/>
              </a:rPr>
              <a:t>Pareto</a:t>
            </a:r>
            <a:r>
              <a:rPr sz="11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DQRCO+CMSS10"/>
                <a:cs typeface="KDQRCO+CMSS10"/>
              </a:rPr>
              <a:t>region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86">
                <a:solidFill>
                  <a:srgbClr val="000000"/>
                </a:solidFill>
                <a:latin typeface="KKWJQV+CMSSI10"/>
                <a:cs typeface="KKWJQV+CMSSI10"/>
              </a:rPr>
              <a:t>R</a:t>
            </a:r>
            <a:r>
              <a:rPr sz="1100">
                <a:solidFill>
                  <a:srgbClr val="000000"/>
                </a:solidFill>
                <a:latin typeface="KDQRCO+CMSS10"/>
                <a:cs typeface="KDQRCO+CMSS10"/>
              </a:rPr>
              <a:t>(</a:t>
            </a:r>
            <a:r>
              <a:rPr sz="1100" spc="37">
                <a:solidFill>
                  <a:srgbClr val="000000"/>
                </a:solidFill>
                <a:latin typeface="KKWJQV+CMSSI10"/>
                <a:cs typeface="KKWJQV+CMSSI10"/>
              </a:rPr>
              <a:t>p</a:t>
            </a:r>
            <a:r>
              <a:rPr sz="1100">
                <a:solidFill>
                  <a:srgbClr val="000000"/>
                </a:solidFill>
                <a:latin typeface="KDQRCO+CMSS10"/>
                <a:cs typeface="KDQRCO+CMSS10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9088" y="1497685"/>
            <a:ext cx="2801148" cy="359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3333B3"/>
                </a:solidFill>
                <a:latin typeface="TDNPVG+MSAM10"/>
                <a:cs typeface="TDNPVG+MSAM10"/>
              </a:rPr>
              <a:t>I</a:t>
            </a:r>
            <a:r>
              <a:rPr sz="800" spc="34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 spc="-10">
                <a:solidFill>
                  <a:srgbClr val="000000"/>
                </a:solidFill>
                <a:latin typeface="KDQRCO+CMSS10"/>
                <a:cs typeface="KDQRCO+CMSS10"/>
              </a:rPr>
              <a:t>Compare</a:t>
            </a:r>
            <a:r>
              <a:rPr sz="1100" spc="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DQRCO+CMSS10"/>
                <a:cs typeface="KDQRCO+CMSS10"/>
              </a:rPr>
              <a:t>plans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DQRCO+CMSS10"/>
                <a:cs typeface="KDQRCO+CMSS10"/>
              </a:rPr>
              <a:t>pairwise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DQRCO+CMSS10"/>
                <a:cs typeface="KDQRCO+CMSS10"/>
              </a:rPr>
              <a:t>during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DQRCO+CMSS10"/>
                <a:cs typeface="KDQRCO+CMSS10"/>
              </a:rPr>
              <a:t>pruning: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7094" y="1679733"/>
            <a:ext cx="3270752" cy="449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892"/>
              </a:lnSpc>
              <a:spcBef>
                <a:spcPct val="0"/>
              </a:spcBef>
              <a:spcAft>
                <a:spcPct val="0"/>
              </a:spcAft>
            </a:pPr>
            <a:r>
              <a:rPr sz="1100" dirty="0">
                <a:solidFill>
                  <a:srgbClr val="000000"/>
                </a:solidFill>
                <a:latin typeface="KDQRCO+CMSS10"/>
                <a:cs typeface="KDQRCO+CMSS10"/>
              </a:rPr>
              <a:t>If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KKWJQV+CMSSI10"/>
                <a:cs typeface="KKWJQV+CMSSI10"/>
              </a:rPr>
              <a:t>p</a:t>
            </a:r>
            <a:r>
              <a:rPr sz="1100" spc="5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KDQRCO+CMSS10"/>
                <a:cs typeface="KDQRCO+CMSS10"/>
              </a:rPr>
              <a:t>dominates</a:t>
            </a:r>
            <a:r>
              <a:rPr sz="11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KKWJQV+CMSSI10"/>
                <a:cs typeface="KKWJQV+CMSSI10"/>
              </a:rPr>
              <a:t>p</a:t>
            </a:r>
            <a:r>
              <a:rPr sz="1100" spc="5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KDQRCO+CMSS10"/>
                <a:cs typeface="KDQRCO+CMSS10"/>
              </a:rPr>
              <a:t>in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KKWJQV+CMSSI10"/>
                <a:cs typeface="KKWJQV+CMSSI10"/>
              </a:rPr>
              <a:t>X</a:t>
            </a:r>
            <a:r>
              <a:rPr sz="11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KDQRCO+CMSS10"/>
                <a:cs typeface="KDQRCO+CMSS10"/>
              </a:rPr>
              <a:t>then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85" dirty="0">
                <a:solidFill>
                  <a:srgbClr val="000000"/>
                </a:solidFill>
                <a:latin typeface="KKWJQV+CMSSI10"/>
                <a:cs typeface="KKWJQV+CMSSI10"/>
              </a:rPr>
              <a:t>R</a:t>
            </a:r>
            <a:r>
              <a:rPr sz="1100" dirty="0">
                <a:solidFill>
                  <a:srgbClr val="000000"/>
                </a:solidFill>
                <a:latin typeface="KDQRCO+CMSS10"/>
                <a:cs typeface="KDQRCO+CMSS10"/>
              </a:rPr>
              <a:t>(</a:t>
            </a:r>
            <a:r>
              <a:rPr sz="1100" dirty="0">
                <a:solidFill>
                  <a:srgbClr val="000000"/>
                </a:solidFill>
                <a:latin typeface="KKWJQV+CMSSI10"/>
                <a:cs typeface="KKWJQV+CMSSI10"/>
              </a:rPr>
              <a:t>p</a:t>
            </a:r>
            <a:r>
              <a:rPr sz="1100" spc="1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KDQRCO+CMSS10"/>
                <a:cs typeface="KDQRCO+CMSS10"/>
              </a:rPr>
              <a:t>)</a:t>
            </a:r>
            <a:r>
              <a:rPr sz="11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UCGREA+CMSY10"/>
                <a:cs typeface="UCGREA+CMSY10"/>
              </a:rPr>
              <a:t>←</a:t>
            </a:r>
            <a:r>
              <a:rPr sz="1100" spc="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85" dirty="0">
                <a:solidFill>
                  <a:srgbClr val="000000"/>
                </a:solidFill>
                <a:latin typeface="KKWJQV+CMSSI10"/>
                <a:cs typeface="KKWJQV+CMSSI10"/>
              </a:rPr>
              <a:t>R</a:t>
            </a:r>
            <a:r>
              <a:rPr sz="1100" dirty="0">
                <a:solidFill>
                  <a:srgbClr val="000000"/>
                </a:solidFill>
                <a:latin typeface="KDQRCO+CMSS10"/>
                <a:cs typeface="KDQRCO+CMSS10"/>
              </a:rPr>
              <a:t>(</a:t>
            </a:r>
            <a:r>
              <a:rPr sz="1100" dirty="0">
                <a:solidFill>
                  <a:srgbClr val="000000"/>
                </a:solidFill>
                <a:latin typeface="KKWJQV+CMSSI10"/>
                <a:cs typeface="KKWJQV+CMSSI10"/>
              </a:rPr>
              <a:t>p</a:t>
            </a:r>
            <a:r>
              <a:rPr sz="1100" spc="1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KDQRCO+CMSS10"/>
                <a:cs typeface="KDQRCO+CMSS10"/>
              </a:rPr>
              <a:t>)</a:t>
            </a:r>
            <a:r>
              <a:rPr sz="11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UCGREA+CMSY10"/>
                <a:cs typeface="UCGREA+CMSY10"/>
              </a:rPr>
              <a:t>\</a:t>
            </a:r>
            <a:r>
              <a:rPr sz="11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KKWJQV+CMSSI10"/>
                <a:cs typeface="KKWJQV+CMSSI10"/>
              </a:rPr>
              <a:t>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5671" y="1730854"/>
            <a:ext cx="206147" cy="254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05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ARGBVS+CMSS8"/>
                <a:cs typeface="ARGBVS+CMSS8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46617" y="1730854"/>
            <a:ext cx="206147" cy="254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05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ARGBVS+CMSS8"/>
                <a:cs typeface="ARGBVS+CMSS8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88208" y="1730854"/>
            <a:ext cx="206147" cy="254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05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ARGBVS+CMSS8"/>
                <a:cs typeface="ARGBVS+CMSS8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44124" y="1730854"/>
            <a:ext cx="206147" cy="254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05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000000"/>
                </a:solidFill>
                <a:latin typeface="ARGBVS+CMSS8"/>
                <a:cs typeface="ARGBVS+CMSS8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9088" y="1879790"/>
            <a:ext cx="3190241" cy="360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3333B3"/>
                </a:solidFill>
                <a:latin typeface="TDNPVG+MSAM10"/>
                <a:cs typeface="TDNPVG+MSAM10"/>
              </a:rPr>
              <a:t>I</a:t>
            </a:r>
            <a:r>
              <a:rPr sz="800" spc="34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DQRCO+CMSS10"/>
                <a:cs typeface="KDQRCO+CMSS10"/>
              </a:rPr>
              <a:t>Plans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DQRCO+CMSS10"/>
                <a:cs typeface="KDQRCO+CMSS10"/>
              </a:rPr>
              <a:t>with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1">
                <a:solidFill>
                  <a:srgbClr val="000000"/>
                </a:solidFill>
                <a:latin typeface="KDQRCO+CMSS10"/>
                <a:cs typeface="KDQRCO+CMSS10"/>
              </a:rPr>
              <a:t>empty</a:t>
            </a:r>
            <a:r>
              <a:rPr sz="1100" spc="9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5">
                <a:solidFill>
                  <a:srgbClr val="000000"/>
                </a:solidFill>
                <a:latin typeface="KDQRCO+CMSS10"/>
                <a:cs typeface="KDQRCO+CMSS10"/>
              </a:rPr>
              <a:t>Pareto</a:t>
            </a:r>
            <a:r>
              <a:rPr sz="1100" spc="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DQRCO+CMSS10"/>
                <a:cs typeface="KDQRCO+CMSS10"/>
              </a:rPr>
              <a:t>region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8">
                <a:solidFill>
                  <a:srgbClr val="000000"/>
                </a:solidFill>
                <a:latin typeface="KDQRCO+CMSS10"/>
                <a:cs typeface="KDQRCO+CMSS10"/>
              </a:rPr>
              <a:t>are</a:t>
            </a:r>
            <a:r>
              <a:rPr sz="1100" spc="1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KDQRCO+CMSS10"/>
                <a:cs typeface="KDQRCO+CMSS10"/>
              </a:rPr>
              <a:t>discarded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999" y="127718"/>
            <a:ext cx="3132361" cy="18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50" dirty="0">
                <a:solidFill>
                  <a:srgbClr val="3333B3"/>
                </a:solidFill>
                <a:latin typeface="CNAWTK+CMSS12"/>
                <a:cs typeface="CNAWTK+CMSS12"/>
              </a:rPr>
              <a:t>Proof  of Completeness </a:t>
            </a:r>
            <a:endParaRPr sz="1450" dirty="0">
              <a:solidFill>
                <a:srgbClr val="3333B3"/>
              </a:solidFill>
              <a:latin typeface="CNAWTK+CMSS12"/>
              <a:cs typeface="CNAWTK+CMSS12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8F91A6BA-C4AE-4EE8-AF31-ACF503787894}"/>
              </a:ext>
            </a:extLst>
          </p:cNvPr>
          <p:cNvSpPr txBox="1"/>
          <p:nvPr/>
        </p:nvSpPr>
        <p:spPr>
          <a:xfrm>
            <a:off x="401927" y="719882"/>
            <a:ext cx="348650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000000"/>
              </a:solidFill>
              <a:latin typeface="RNLCNP+CMSS10"/>
              <a:cs typeface="RNLCNP+CMSS10"/>
            </a:endParaRPr>
          </a:p>
          <a:p>
            <a:pPr marL="0" marR="0">
              <a:lnSpc>
                <a:spcPts val="1168"/>
              </a:lnSpc>
              <a:spcBef>
                <a:spcPts val="435"/>
              </a:spcBef>
              <a:spcAft>
                <a:spcPct val="0"/>
              </a:spcAft>
            </a:pPr>
            <a:endParaRPr lang="zh-CN" altLang="en-US" sz="1100" dirty="0">
              <a:solidFill>
                <a:srgbClr val="000000"/>
              </a:solidFill>
              <a:latin typeface="RNLCNP+CMSS10"/>
              <a:cs typeface="RNLCNP+CMSS1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10DCB8D-0885-4933-AF49-EFA0EFB6C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2804"/>
            <a:ext cx="4608513" cy="8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6660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5760293" y="0"/>
            <a:ext cx="3888052" cy="19779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999" y="127718"/>
            <a:ext cx="1002424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OKHMLB+CMSS12"/>
                <a:cs typeface="OKHMLB+CMSS12"/>
              </a:rPr>
              <a:t>Questions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9088" y="941590"/>
            <a:ext cx="1836022" cy="35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3333B3"/>
                </a:solidFill>
                <a:latin typeface="TMHEJE+MSAM10"/>
                <a:cs typeface="TMHEJE+MSAM10"/>
              </a:rPr>
              <a:t>I</a:t>
            </a:r>
            <a:r>
              <a:rPr sz="800" spc="34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ASKVG+CMSS10"/>
                <a:cs typeface="PASKVG+CMSS10"/>
              </a:rPr>
              <a:t>Shape</a:t>
            </a:r>
            <a:r>
              <a:rPr sz="11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ASKVG+CMSS10"/>
                <a:cs typeface="PASKVG+CMSS10"/>
              </a:rPr>
              <a:t>of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5">
                <a:solidFill>
                  <a:srgbClr val="000000"/>
                </a:solidFill>
                <a:latin typeface="PASKVG+CMSS10"/>
                <a:cs typeface="PASKVG+CMSS10"/>
              </a:rPr>
              <a:t>Pareto</a:t>
            </a:r>
            <a:r>
              <a:rPr sz="1100" spc="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ASKVG+CMSS10"/>
                <a:cs typeface="PASKVG+CMSS10"/>
              </a:rPr>
              <a:t>regions?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9088" y="1151623"/>
            <a:ext cx="1776338" cy="35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3333B3"/>
                </a:solidFill>
                <a:latin typeface="TMHEJE+MSAM10"/>
                <a:cs typeface="TMHEJE+MSAM10"/>
              </a:rPr>
              <a:t>I</a:t>
            </a:r>
            <a:r>
              <a:rPr sz="800" spc="34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 spc="-20">
                <a:solidFill>
                  <a:srgbClr val="000000"/>
                </a:solidFill>
                <a:latin typeface="PASKVG+CMSS10"/>
                <a:cs typeface="PASKVG+CMSS10"/>
              </a:rPr>
              <a:t>How</a:t>
            </a:r>
            <a:r>
              <a:rPr sz="1100" spc="1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ASKVG+CMSS10"/>
                <a:cs typeface="PASKVG+CMSS10"/>
              </a:rPr>
              <a:t>to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ASKVG+CMSS10"/>
                <a:cs typeface="PASKVG+CMSS10"/>
              </a:rPr>
              <a:t>represent</a:t>
            </a:r>
            <a:r>
              <a:rPr sz="1100" spc="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ASKVG+CMSS10"/>
                <a:cs typeface="PASKVG+CMSS10"/>
              </a:rPr>
              <a:t>them?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9088" y="1361655"/>
            <a:ext cx="4168448" cy="360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3333B3"/>
                </a:solidFill>
                <a:latin typeface="TMHEJE+MSAM10"/>
                <a:cs typeface="TMHEJE+MSAM10"/>
              </a:rPr>
              <a:t>I</a:t>
            </a:r>
            <a:r>
              <a:rPr sz="800" spc="34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 spc="-20">
                <a:solidFill>
                  <a:srgbClr val="000000"/>
                </a:solidFill>
                <a:latin typeface="PASKVG+CMSS10"/>
                <a:cs typeface="PASKVG+CMSS10"/>
              </a:rPr>
              <a:t>How</a:t>
            </a:r>
            <a:r>
              <a:rPr sz="1100" spc="1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ASKVG+CMSS10"/>
                <a:cs typeface="PASKVG+CMSS10"/>
              </a:rPr>
              <a:t>to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ASKVG+CMSS10"/>
                <a:cs typeface="PASKVG+CMSS10"/>
              </a:rPr>
              <a:t>implement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ASKVG+CMSS10"/>
                <a:cs typeface="PASKVG+CMSS10"/>
              </a:rPr>
              <a:t>comparison,</a:t>
            </a:r>
            <a:r>
              <a:rPr sz="1100" spc="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ASKVG+CMSS10"/>
                <a:cs typeface="PASKVG+CMSS10"/>
              </a:rPr>
              <a:t>reduction,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ASKVG+CMSS10"/>
                <a:cs typeface="PASKVG+CMSS10"/>
              </a:rPr>
              <a:t>emptiness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PASKVG+CMSS10"/>
                <a:cs typeface="PASKVG+CMSS10"/>
              </a:rPr>
              <a:t>check?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-17487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68152" y="1635316"/>
            <a:ext cx="2692202" cy="18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50" dirty="0">
                <a:solidFill>
                  <a:srgbClr val="3333B3"/>
                </a:solidFill>
                <a:latin typeface="TBIKNP+CMSS12"/>
                <a:cs typeface="TBIKNP+CMSS12"/>
              </a:rPr>
              <a:t>6. Algorithm for PWL Cost Function </a:t>
            </a:r>
            <a:endParaRPr sz="1450" dirty="0">
              <a:solidFill>
                <a:srgbClr val="3333B3"/>
              </a:solidFill>
              <a:latin typeface="TBIKNP+CMSS12"/>
              <a:cs typeface="TBIKNP+CMSS12"/>
            </a:endParaRPr>
          </a:p>
        </p:txBody>
      </p:sp>
    </p:spTree>
    <p:extLst>
      <p:ext uri="{BB962C8B-B14F-4D97-AF65-F5344CB8AC3E}">
        <p14:creationId xmlns:p14="http://schemas.microsoft.com/office/powerpoint/2010/main" val="137470369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1002424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BKDEPU+CMSS12"/>
                <a:cs typeface="BKDEPU+CMSS12"/>
              </a:rPr>
              <a:t>Questions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088" y="941590"/>
            <a:ext cx="325532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 dirty="0">
                <a:solidFill>
                  <a:srgbClr val="3333B3"/>
                </a:solidFill>
                <a:latin typeface="PPKAMO+MSAM10"/>
                <a:cs typeface="PPKAMO+MSAM10"/>
              </a:rPr>
              <a:t>I</a:t>
            </a:r>
            <a:r>
              <a:rPr sz="800" spc="344" dirty="0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WMUSDP+CMSS10"/>
                <a:cs typeface="WMUSDP+CMSS10"/>
              </a:rPr>
              <a:t>Shape</a:t>
            </a:r>
            <a:r>
              <a:rPr sz="11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WMUSDP+CMSS10"/>
                <a:cs typeface="WMUSDP+CMSS10"/>
              </a:rPr>
              <a:t>of</a:t>
            </a:r>
            <a:r>
              <a:rPr sz="1100" spc="9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000000"/>
                </a:solidFill>
                <a:latin typeface="WMUSDP+CMSS10"/>
                <a:cs typeface="WMUSDP+CMSS10"/>
              </a:rPr>
              <a:t>Pareto</a:t>
            </a:r>
            <a:r>
              <a:rPr sz="11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WMUSDP+CMSS10"/>
                <a:cs typeface="WMUSDP+CMSS10"/>
              </a:rPr>
              <a:t>regions</a:t>
            </a:r>
            <a:r>
              <a:rPr lang="en-US" altLang="zh-CN" sz="1100" dirty="0">
                <a:solidFill>
                  <a:srgbClr val="000000"/>
                </a:solidFill>
                <a:latin typeface="WMUSDP+CMSS10"/>
                <a:cs typeface="WMUSDP+CMSS10"/>
              </a:rPr>
              <a:t> and cost function</a:t>
            </a:r>
            <a:r>
              <a:rPr sz="1100" dirty="0">
                <a:solidFill>
                  <a:srgbClr val="000000"/>
                </a:solidFill>
                <a:latin typeface="WMUSDP+CMSS10"/>
                <a:cs typeface="WMUSDP+CMSS10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9088" y="1151623"/>
            <a:ext cx="1776338" cy="35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3333B3"/>
                </a:solidFill>
                <a:latin typeface="PPKAMO+MSAM10"/>
                <a:cs typeface="PPKAMO+MSAM10"/>
              </a:rPr>
              <a:t>I</a:t>
            </a:r>
            <a:r>
              <a:rPr sz="800" spc="34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 spc="-20">
                <a:solidFill>
                  <a:srgbClr val="000000"/>
                </a:solidFill>
                <a:latin typeface="WMUSDP+CMSS10"/>
                <a:cs typeface="WMUSDP+CMSS10"/>
              </a:rPr>
              <a:t>How</a:t>
            </a:r>
            <a:r>
              <a:rPr sz="1100" spc="1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MUSDP+CMSS10"/>
                <a:cs typeface="WMUSDP+CMSS10"/>
              </a:rPr>
              <a:t>to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MUSDP+CMSS10"/>
                <a:cs typeface="WMUSDP+CMSS10"/>
              </a:rPr>
              <a:t>represent</a:t>
            </a:r>
            <a:r>
              <a:rPr sz="1100" spc="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MUSDP+CMSS10"/>
                <a:cs typeface="WMUSDP+CMSS10"/>
              </a:rPr>
              <a:t>them?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9088" y="1361655"/>
            <a:ext cx="4168448" cy="360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3333B3"/>
                </a:solidFill>
                <a:latin typeface="PPKAMO+MSAM10"/>
                <a:cs typeface="PPKAMO+MSAM10"/>
              </a:rPr>
              <a:t>I</a:t>
            </a:r>
            <a:r>
              <a:rPr sz="800" spc="34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 spc="-20">
                <a:solidFill>
                  <a:srgbClr val="000000"/>
                </a:solidFill>
                <a:latin typeface="WMUSDP+CMSS10"/>
                <a:cs typeface="WMUSDP+CMSS10"/>
              </a:rPr>
              <a:t>How</a:t>
            </a:r>
            <a:r>
              <a:rPr sz="1100" spc="10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MUSDP+CMSS10"/>
                <a:cs typeface="WMUSDP+CMSS10"/>
              </a:rPr>
              <a:t>to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MUSDP+CMSS10"/>
                <a:cs typeface="WMUSDP+CMSS10"/>
              </a:rPr>
              <a:t>implement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MUSDP+CMSS10"/>
                <a:cs typeface="WMUSDP+CMSS10"/>
              </a:rPr>
              <a:t>comparison,</a:t>
            </a:r>
            <a:r>
              <a:rPr sz="1100" spc="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MUSDP+CMSS10"/>
                <a:cs typeface="WMUSDP+CMSS10"/>
              </a:rPr>
              <a:t>reduction,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MUSDP+CMSS10"/>
                <a:cs typeface="WMUSDP+CMSS10"/>
              </a:rPr>
              <a:t>emptiness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WMUSDP+CMSS10"/>
                <a:cs typeface="WMUSDP+CMSS10"/>
              </a:rPr>
              <a:t>check?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5830" y="2305989"/>
            <a:ext cx="3353634" cy="381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06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BKDEPU+CMSS12"/>
                <a:cs typeface="BKDEPU+CMSS12"/>
              </a:rPr>
              <a:t>Choose:</a:t>
            </a:r>
            <a:r>
              <a:rPr sz="1200" spc="21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FFFFFF"/>
                </a:solidFill>
                <a:latin typeface="BKDEPU+CMSS12"/>
                <a:cs typeface="BKDEPU+CMSS12"/>
              </a:rPr>
              <a:t>Piece-wise</a:t>
            </a:r>
            <a:r>
              <a:rPr sz="1200" spc="9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FFFFFF"/>
                </a:solidFill>
                <a:latin typeface="BKDEPU+CMSS12"/>
                <a:cs typeface="BKDEPU+CMSS12"/>
              </a:rPr>
              <a:t>Linear</a:t>
            </a:r>
            <a:r>
              <a:rPr sz="1200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FFFFFF"/>
                </a:solidFill>
                <a:latin typeface="BKDEPU+CMSS12"/>
                <a:cs typeface="BKDEPU+CMSS12"/>
              </a:rPr>
              <a:t>Plan</a:t>
            </a:r>
            <a:r>
              <a:rPr sz="1200" spc="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FFFFFF"/>
                </a:solidFill>
                <a:latin typeface="BKDEPU+CMSS12"/>
                <a:cs typeface="BKDEPU+CMSS12"/>
              </a:rPr>
              <a:t>Cost</a:t>
            </a:r>
            <a:r>
              <a:rPr sz="1200" spc="9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FFFFFF"/>
                </a:solidFill>
                <a:latin typeface="BKDEPU+CMSS12"/>
                <a:cs typeface="BKDEPU+CMSS12"/>
              </a:rPr>
              <a:t>Functions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814798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15">
                <a:solidFill>
                  <a:srgbClr val="3333B3"/>
                </a:solidFill>
                <a:latin typeface="RMKRWQ+CMSS12"/>
                <a:cs typeface="RMKRWQ+CMSS12"/>
              </a:rPr>
              <a:t>Answer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088" y="1208493"/>
            <a:ext cx="3442711" cy="36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3333B3"/>
                </a:solidFill>
                <a:latin typeface="HRSDPE+MSAM10"/>
                <a:cs typeface="HRSDPE+MSAM10"/>
              </a:rPr>
              <a:t>I</a:t>
            </a:r>
            <a:r>
              <a:rPr sz="800" spc="34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UNLHD+CMSS10"/>
                <a:cs typeface="QUNLHD+CMSS10"/>
              </a:rPr>
              <a:t>Region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UNLHD+CMSS10"/>
                <a:cs typeface="QUNLHD+CMSS10"/>
              </a:rPr>
              <a:t>representation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UNLHD+CMSS10"/>
                <a:cs typeface="QUNLHD+CMSS10"/>
              </a:rPr>
              <a:t>based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UNLHD+CMSS10"/>
                <a:cs typeface="QUNLHD+CMSS10"/>
              </a:rPr>
              <a:t>on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UNLHD+CMSS10"/>
                <a:cs typeface="QUNLHD+CMSS10"/>
              </a:rPr>
              <a:t>convex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UNLHD+CMSS10"/>
                <a:cs typeface="QUNLHD+CMSS10"/>
              </a:rPr>
              <a:t>polytopes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4002328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WQMKQQ+CMSS12"/>
                <a:cs typeface="WQMKQQ+CMSS12"/>
              </a:rPr>
              <a:t>Convex</a:t>
            </a:r>
            <a:r>
              <a:rPr sz="1450" spc="107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WQMKQQ+CMSS12"/>
                <a:cs typeface="WQMKQQ+CMSS12"/>
              </a:rPr>
              <a:t>Polytopes:</a:t>
            </a:r>
            <a:r>
              <a:rPr sz="1450" spc="265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WQMKQQ+CMSS12"/>
                <a:cs typeface="WQMKQQ+CMSS12"/>
              </a:rPr>
              <a:t>Intersections</a:t>
            </a:r>
            <a:r>
              <a:rPr sz="1450" spc="107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WQMKQQ+CMSS12"/>
                <a:cs typeface="WQMKQQ+CMSS12"/>
              </a:rPr>
              <a:t>of</a:t>
            </a:r>
            <a:r>
              <a:rPr sz="1450" spc="108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WQMKQQ+CMSS12"/>
                <a:cs typeface="WQMKQQ+CMSS12"/>
              </a:rPr>
              <a:t>Half-Planes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583" y="796975"/>
            <a:ext cx="807194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VONCV+CMSS10"/>
                <a:cs typeface="AVONCV+CMSS10"/>
              </a:rPr>
              <a:t>Halfplanes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4002328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HHIVHV+CMSS12"/>
                <a:cs typeface="HHIVHV+CMSS12"/>
              </a:rPr>
              <a:t>Convex</a:t>
            </a:r>
            <a:r>
              <a:rPr sz="1450" spc="107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HHIVHV+CMSS12"/>
                <a:cs typeface="HHIVHV+CMSS12"/>
              </a:rPr>
              <a:t>Polytopes:</a:t>
            </a:r>
            <a:r>
              <a:rPr sz="1450" spc="265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HHIVHV+CMSS12"/>
                <a:cs typeface="HHIVHV+CMSS12"/>
              </a:rPr>
              <a:t>Intersections</a:t>
            </a:r>
            <a:r>
              <a:rPr sz="1450" spc="107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HHIVHV+CMSS12"/>
                <a:cs typeface="HHIVHV+CMSS12"/>
              </a:rPr>
              <a:t>of</a:t>
            </a:r>
            <a:r>
              <a:rPr sz="1450" spc="108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HHIVHV+CMSS12"/>
                <a:cs typeface="HHIVHV+CMSS12"/>
              </a:rPr>
              <a:t>Half-Planes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583" y="796975"/>
            <a:ext cx="807194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GNFTBS+CMSS10"/>
                <a:cs typeface="GNFTBS+CMSS10"/>
              </a:rPr>
              <a:t>Halfplanes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4002328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GBIIPI+CMSS12"/>
                <a:cs typeface="GBIIPI+CMSS12"/>
              </a:rPr>
              <a:t>Convex</a:t>
            </a:r>
            <a:r>
              <a:rPr sz="1450" spc="107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GBIIPI+CMSS12"/>
                <a:cs typeface="GBIIPI+CMSS12"/>
              </a:rPr>
              <a:t>Polytopes:</a:t>
            </a:r>
            <a:r>
              <a:rPr sz="1450" spc="265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GBIIPI+CMSS12"/>
                <a:cs typeface="GBIIPI+CMSS12"/>
              </a:rPr>
              <a:t>Intersections</a:t>
            </a:r>
            <a:r>
              <a:rPr sz="1450" spc="107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GBIIPI+CMSS12"/>
                <a:cs typeface="GBIIPI+CMSS12"/>
              </a:rPr>
              <a:t>of</a:t>
            </a:r>
            <a:r>
              <a:rPr sz="1450" spc="108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GBIIPI+CMSS12"/>
                <a:cs typeface="GBIIPI+CMSS12"/>
              </a:rPr>
              <a:t>Half-Planes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583" y="796975"/>
            <a:ext cx="807194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FRQURA+CMSS10"/>
                <a:cs typeface="FRQURA+CMSS10"/>
              </a:rPr>
              <a:t>Halfplanes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-17487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68152" y="1635316"/>
            <a:ext cx="2692202" cy="18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50" dirty="0">
                <a:solidFill>
                  <a:srgbClr val="3333B3"/>
                </a:solidFill>
                <a:latin typeface="TBIKNP+CMSS12"/>
                <a:cs typeface="TBIKNP+CMSS12"/>
              </a:rPr>
              <a:t>5. Generic Algorithm</a:t>
            </a:r>
            <a:endParaRPr sz="1450" dirty="0">
              <a:solidFill>
                <a:srgbClr val="3333B3"/>
              </a:solidFill>
              <a:latin typeface="TBIKNP+CMSS12"/>
              <a:cs typeface="TBIKNP+CMSS12"/>
            </a:endParaRPr>
          </a:p>
        </p:txBody>
      </p:sp>
    </p:spTree>
    <p:extLst>
      <p:ext uri="{BB962C8B-B14F-4D97-AF65-F5344CB8AC3E}">
        <p14:creationId xmlns:p14="http://schemas.microsoft.com/office/powerpoint/2010/main" val="316990136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4002328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MEUOAL+CMSS12"/>
                <a:cs typeface="MEUOAL+CMSS12"/>
              </a:rPr>
              <a:t>Convex</a:t>
            </a:r>
            <a:r>
              <a:rPr sz="1450" spc="107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MEUOAL+CMSS12"/>
                <a:cs typeface="MEUOAL+CMSS12"/>
              </a:rPr>
              <a:t>Polytopes:</a:t>
            </a:r>
            <a:r>
              <a:rPr sz="1450" spc="265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MEUOAL+CMSS12"/>
                <a:cs typeface="MEUOAL+CMSS12"/>
              </a:rPr>
              <a:t>Intersections</a:t>
            </a:r>
            <a:r>
              <a:rPr sz="1450" spc="107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MEUOAL+CMSS12"/>
                <a:cs typeface="MEUOAL+CMSS12"/>
              </a:rPr>
              <a:t>of</a:t>
            </a:r>
            <a:r>
              <a:rPr sz="1450" spc="108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MEUOAL+CMSS12"/>
                <a:cs typeface="MEUOAL+CMSS12"/>
              </a:rPr>
              <a:t>Half-Planes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7583" y="796976"/>
            <a:ext cx="807194" cy="51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DGTUN+CMSS10"/>
                <a:cs typeface="IDGTUN+CMSS10"/>
              </a:rPr>
              <a:t>Halfplanes</a:t>
            </a:r>
          </a:p>
          <a:p>
            <a:pPr marL="45211" marR="0">
              <a:lnSpc>
                <a:spcPts val="1100"/>
              </a:lnSpc>
              <a:spcBef>
                <a:spcPts val="218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IDGTUN+CMSS10"/>
                <a:cs typeface="IDGTUN+CMSS10"/>
              </a:rPr>
              <a:t>Polytope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814798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15">
                <a:solidFill>
                  <a:srgbClr val="3333B3"/>
                </a:solidFill>
                <a:latin typeface="VRODLV+CMSS12"/>
                <a:cs typeface="VRODLV+CMSS12"/>
              </a:rPr>
              <a:t>Answer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088" y="1028471"/>
            <a:ext cx="3442711" cy="360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3333B3"/>
                </a:solidFill>
                <a:latin typeface="FEKJEN+MSAM10"/>
                <a:cs typeface="FEKJEN+MSAM10"/>
              </a:rPr>
              <a:t>I</a:t>
            </a:r>
            <a:r>
              <a:rPr sz="800" spc="34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MFEIJ+CMSS10"/>
                <a:cs typeface="UMFEIJ+CMSS10"/>
              </a:rPr>
              <a:t>Region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MFEIJ+CMSS10"/>
                <a:cs typeface="UMFEIJ+CMSS10"/>
              </a:rPr>
              <a:t>representation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MFEIJ+CMSS10"/>
                <a:cs typeface="UMFEIJ+CMSS10"/>
              </a:rPr>
              <a:t>based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MFEIJ+CMSS10"/>
                <a:cs typeface="UMFEIJ+CMSS10"/>
              </a:rPr>
              <a:t>on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MFEIJ+CMSS10"/>
                <a:cs typeface="UMFEIJ+CMSS10"/>
              </a:rPr>
              <a:t>convex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MFEIJ+CMSS10"/>
                <a:cs typeface="UMFEIJ+CMSS10"/>
              </a:rPr>
              <a:t>polytopes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B4ABAC-FBDC-4752-AFB7-0B01D123E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56" y="1766986"/>
            <a:ext cx="3231792" cy="85920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814798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15">
                <a:solidFill>
                  <a:srgbClr val="3333B3"/>
                </a:solidFill>
                <a:latin typeface="RATGOO+CMSS12"/>
                <a:cs typeface="RATGOO+CMSS12"/>
              </a:rPr>
              <a:t>Answer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088" y="1028471"/>
            <a:ext cx="3442711" cy="360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3333B3"/>
                </a:solidFill>
                <a:latin typeface="ECFBMS+MSAM10"/>
                <a:cs typeface="ECFBMS+MSAM10"/>
              </a:rPr>
              <a:t>I</a:t>
            </a:r>
            <a:r>
              <a:rPr sz="800" spc="34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HFCAI+CMSS10"/>
                <a:cs typeface="BHFCAI+CMSS10"/>
              </a:rPr>
              <a:t>Region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HFCAI+CMSS10"/>
                <a:cs typeface="BHFCAI+CMSS10"/>
              </a:rPr>
              <a:t>representation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HFCAI+CMSS10"/>
                <a:cs typeface="BHFCAI+CMSS10"/>
              </a:rPr>
              <a:t>based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HFCAI+CMSS10"/>
                <a:cs typeface="BHFCAI+CMSS10"/>
              </a:rPr>
              <a:t>on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HFCAI+CMSS10"/>
                <a:cs typeface="BHFCAI+CMSS10"/>
              </a:rPr>
              <a:t>convex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HFCAI+CMSS10"/>
                <a:cs typeface="BHFCAI+CMSS10"/>
              </a:rPr>
              <a:t>polytopes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9087" y="1238504"/>
            <a:ext cx="2519409" cy="35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3333B3"/>
                </a:solidFill>
                <a:latin typeface="ECFBMS+MSAM10"/>
                <a:cs typeface="ECFBMS+MSAM10"/>
              </a:rPr>
              <a:t>I</a:t>
            </a:r>
            <a:r>
              <a:rPr sz="800" spc="34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 spc="-15">
                <a:solidFill>
                  <a:srgbClr val="000000"/>
                </a:solidFill>
                <a:latin typeface="BHFCAI+CMSS10"/>
                <a:cs typeface="BHFCAI+CMSS10"/>
              </a:rPr>
              <a:t>Pareto</a:t>
            </a:r>
            <a:r>
              <a:rPr sz="11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HFCAI+CMSS10"/>
                <a:cs typeface="BHFCAI+CMSS10"/>
              </a:rPr>
              <a:t>region:</a:t>
            </a:r>
            <a:r>
              <a:rPr sz="1100" spc="2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HFCAI+CMSS10"/>
                <a:cs typeface="BHFCAI+CMSS10"/>
              </a:rPr>
              <a:t>union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HFCAI+CMSS10"/>
                <a:cs typeface="BHFCAI+CMSS10"/>
              </a:rPr>
              <a:t>of</a:t>
            </a:r>
            <a:r>
              <a:rPr sz="1100" spc="9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HFCAI+CMSS10"/>
                <a:cs typeface="BHFCAI+CMSS10"/>
              </a:rPr>
              <a:t>sub-regions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9087" y="1448537"/>
            <a:ext cx="4305963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 dirty="0">
                <a:solidFill>
                  <a:srgbClr val="3333B3"/>
                </a:solidFill>
                <a:latin typeface="ECFBMS+MSAM10"/>
                <a:cs typeface="ECFBMS+MSAM10"/>
              </a:rPr>
              <a:t>I</a:t>
            </a:r>
            <a:r>
              <a:rPr sz="800" spc="344" dirty="0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BHFCAI+CMSS10"/>
                <a:cs typeface="BHFCAI+CMSS10"/>
              </a:rPr>
              <a:t>Sub-region:</a:t>
            </a:r>
            <a:r>
              <a:rPr sz="1100" spc="2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BHFCAI+CMSS10"/>
                <a:cs typeface="BHFCAI+CMSS10"/>
              </a:rPr>
              <a:t>convex</a:t>
            </a:r>
            <a:r>
              <a:rPr sz="11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BHFCAI+CMSS10"/>
                <a:cs typeface="BHFCAI+CMSS10"/>
              </a:rPr>
              <a:t>polytope</a:t>
            </a:r>
            <a:r>
              <a:rPr sz="11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BHFCAI+CMSS10"/>
                <a:cs typeface="BHFCAI+CMSS10"/>
              </a:rPr>
              <a:t>minus</a:t>
            </a:r>
            <a:r>
              <a:rPr sz="11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BHFCAI+CMSS10"/>
                <a:cs typeface="BHFCAI+CMSS10"/>
              </a:rPr>
              <a:t>union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BHFCAI+CMSS10"/>
                <a:cs typeface="BHFCAI+CMSS10"/>
              </a:rPr>
              <a:t>of</a:t>
            </a:r>
            <a:r>
              <a:rPr sz="1100" spc="9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BHFCAI+CMSS10"/>
                <a:cs typeface="BHFCAI+CMSS10"/>
              </a:rPr>
              <a:t>convex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BHFCAI+CMSS10"/>
                <a:cs typeface="BHFCAI+CMSS10"/>
              </a:rPr>
              <a:t>polytopes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6043E2-7DDF-44A9-BD62-CB5476C5F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75" y="1844345"/>
            <a:ext cx="3024336" cy="15798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1705248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LRUCCW+CMSS12"/>
                <a:cs typeface="LRUCCW+CMSS12"/>
              </a:rPr>
              <a:t>Pruning</a:t>
            </a:r>
            <a:r>
              <a:rPr sz="1450" spc="10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LRUCCW+CMSS12"/>
                <a:cs typeface="LRUCCW+CMSS12"/>
              </a:rPr>
              <a:t>Illustration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74097" y="419189"/>
            <a:ext cx="1397675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GQHJPE+CMSS10"/>
                <a:cs typeface="GQHJPE+CMSS10"/>
              </a:rPr>
              <a:t>Initial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5">
                <a:solidFill>
                  <a:srgbClr val="000000"/>
                </a:solidFill>
                <a:latin typeface="GQHJPE+CMSS10"/>
                <a:cs typeface="GQHJPE+CMSS10"/>
              </a:rPr>
              <a:t>Pareto</a:t>
            </a:r>
            <a:r>
              <a:rPr sz="1100" spc="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QHJPE+CMSS10"/>
                <a:cs typeface="GQHJPE+CMSS10"/>
              </a:rPr>
              <a:t>Region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9729" y="2045868"/>
            <a:ext cx="916935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1">
                <a:solidFill>
                  <a:srgbClr val="000000"/>
                </a:solidFill>
                <a:latin typeface="GQHJPE+CMSS10"/>
                <a:cs typeface="GQHJPE+CMSS10"/>
              </a:rPr>
              <a:t>Parameter</a:t>
            </a:r>
            <a:r>
              <a:rPr sz="1100" spc="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GQHJPE+CMSS10"/>
                <a:cs typeface="GQHJPE+CMSS10"/>
              </a:rPr>
              <a:t>1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1705248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IJSLJJ+CMSS12"/>
                <a:cs typeface="IJSLJJ+CMSS12"/>
              </a:rPr>
              <a:t>Pruning</a:t>
            </a:r>
            <a:r>
              <a:rPr sz="1450" spc="10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IJSLJJ+CMSS12"/>
                <a:cs typeface="IJSLJJ+CMSS12"/>
              </a:rPr>
              <a:t>Illustration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74097" y="419189"/>
            <a:ext cx="1397675" cy="51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BDAWNA+CMSS10"/>
                <a:cs typeface="BDAWNA+CMSS10"/>
              </a:rPr>
              <a:t>Initial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5">
                <a:solidFill>
                  <a:srgbClr val="000000"/>
                </a:solidFill>
                <a:latin typeface="BDAWNA+CMSS10"/>
                <a:cs typeface="BDAWNA+CMSS10"/>
              </a:rPr>
              <a:t>Pareto</a:t>
            </a:r>
            <a:r>
              <a:rPr sz="1100" spc="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DAWNA+CMSS10"/>
                <a:cs typeface="BDAWNA+CMSS10"/>
              </a:rPr>
              <a:t>Region</a:t>
            </a:r>
          </a:p>
          <a:p>
            <a:pPr marL="74942" marR="0">
              <a:lnSpc>
                <a:spcPts val="1100"/>
              </a:lnSpc>
              <a:spcBef>
                <a:spcPts val="218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BDAWNA+CMSS10"/>
                <a:cs typeface="BDAWNA+CMSS10"/>
              </a:rPr>
              <a:t>Other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DAWNA+CMSS10"/>
                <a:cs typeface="BDAWNA+CMSS10"/>
              </a:rPr>
              <a:t>Plan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>
                <a:solidFill>
                  <a:srgbClr val="000000"/>
                </a:solidFill>
                <a:latin typeface="BDAWNA+CMSS10"/>
                <a:cs typeface="BDAWNA+CMSS10"/>
              </a:rPr>
              <a:t>Faster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9729" y="2045868"/>
            <a:ext cx="916935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1">
                <a:solidFill>
                  <a:srgbClr val="000000"/>
                </a:solidFill>
                <a:latin typeface="BDAWNA+CMSS10"/>
                <a:cs typeface="BDAWNA+CMSS10"/>
              </a:rPr>
              <a:t>Parameter</a:t>
            </a:r>
            <a:r>
              <a:rPr sz="1100" spc="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BDAWNA+CMSS10"/>
                <a:cs typeface="BDAWNA+CMSS10"/>
              </a:rPr>
              <a:t>1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1705248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ASSMMT+CMSS12"/>
                <a:cs typeface="ASSMMT+CMSS12"/>
              </a:rPr>
              <a:t>Pruning</a:t>
            </a:r>
            <a:r>
              <a:rPr sz="1450" spc="10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ASSMMT+CMSS12"/>
                <a:cs typeface="ASSMMT+CMSS12"/>
              </a:rPr>
              <a:t>Illustration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74097" y="419189"/>
            <a:ext cx="1397675" cy="684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JTPVC+CMSS10"/>
                <a:cs typeface="MJTPVC+CMSS10"/>
              </a:rPr>
              <a:t>Initial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5">
                <a:solidFill>
                  <a:srgbClr val="000000"/>
                </a:solidFill>
                <a:latin typeface="MJTPVC+CMSS10"/>
                <a:cs typeface="MJTPVC+CMSS10"/>
              </a:rPr>
              <a:t>Pareto</a:t>
            </a:r>
            <a:r>
              <a:rPr sz="1100" spc="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JTPVC+CMSS10"/>
                <a:cs typeface="MJTPVC+CMSS10"/>
              </a:rPr>
              <a:t>Region</a:t>
            </a:r>
          </a:p>
          <a:p>
            <a:pPr marL="74942" marR="0">
              <a:lnSpc>
                <a:spcPts val="1100"/>
              </a:lnSpc>
              <a:spcBef>
                <a:spcPts val="218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JTPVC+CMSS10"/>
                <a:cs typeface="MJTPVC+CMSS10"/>
              </a:rPr>
              <a:t>Other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JTPVC+CMSS10"/>
                <a:cs typeface="MJTPVC+CMSS10"/>
              </a:rPr>
              <a:t>Plan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>
                <a:solidFill>
                  <a:srgbClr val="000000"/>
                </a:solidFill>
                <a:latin typeface="MJTPVC+CMSS10"/>
                <a:cs typeface="MJTPVC+CMSS10"/>
              </a:rPr>
              <a:t>Faster</a:t>
            </a:r>
          </a:p>
          <a:p>
            <a:pPr marL="15480" marR="0">
              <a:lnSpc>
                <a:spcPts val="1100"/>
              </a:lnSpc>
              <a:spcBef>
                <a:spcPts val="218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JTPVC+CMSS10"/>
                <a:cs typeface="MJTPVC+CMSS10"/>
              </a:rPr>
              <a:t>Other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JTPVC+CMSS10"/>
                <a:cs typeface="MJTPVC+CMSS10"/>
              </a:rPr>
              <a:t>Plan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JTPVC+CMSS10"/>
                <a:cs typeface="MJTPVC+CMSS10"/>
              </a:rPr>
              <a:t>Cheaper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9729" y="2045868"/>
            <a:ext cx="916935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1">
                <a:solidFill>
                  <a:srgbClr val="000000"/>
                </a:solidFill>
                <a:latin typeface="MJTPVC+CMSS10"/>
                <a:cs typeface="MJTPVC+CMSS10"/>
              </a:rPr>
              <a:t>Parameter</a:t>
            </a:r>
            <a:r>
              <a:rPr sz="1100" spc="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JTPVC+CMSS10"/>
                <a:cs typeface="MJTPVC+CMSS10"/>
              </a:rPr>
              <a:t>1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1705248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FTRFWK+CMSS12"/>
                <a:cs typeface="FTRFWK+CMSS12"/>
              </a:rPr>
              <a:t>Pruning</a:t>
            </a:r>
            <a:r>
              <a:rPr sz="1450" spc="10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FTRFWK+CMSS12"/>
                <a:cs typeface="FTRFWK+CMSS12"/>
              </a:rPr>
              <a:t>Illustration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74097" y="419189"/>
            <a:ext cx="1509578" cy="852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5892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QCTKOK+CMSS10"/>
                <a:cs typeface="QCTKOK+CMSS10"/>
              </a:rPr>
              <a:t>Initial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5">
                <a:solidFill>
                  <a:srgbClr val="000000"/>
                </a:solidFill>
                <a:latin typeface="QCTKOK+CMSS10"/>
                <a:cs typeface="QCTKOK+CMSS10"/>
              </a:rPr>
              <a:t>Pareto</a:t>
            </a:r>
            <a:r>
              <a:rPr sz="1100" spc="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CTKOK+CMSS10"/>
                <a:cs typeface="QCTKOK+CMSS10"/>
              </a:rPr>
              <a:t>Region</a:t>
            </a:r>
          </a:p>
          <a:p>
            <a:pPr marL="130848" marR="0">
              <a:lnSpc>
                <a:spcPts val="1100"/>
              </a:lnSpc>
              <a:spcBef>
                <a:spcPts val="218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QCTKOK+CMSS10"/>
                <a:cs typeface="QCTKOK+CMSS10"/>
              </a:rPr>
              <a:t>Other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CTKOK+CMSS10"/>
                <a:cs typeface="QCTKOK+CMSS10"/>
              </a:rPr>
              <a:t>Plan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>
                <a:solidFill>
                  <a:srgbClr val="000000"/>
                </a:solidFill>
                <a:latin typeface="QCTKOK+CMSS10"/>
                <a:cs typeface="QCTKOK+CMSS10"/>
              </a:rPr>
              <a:t>Faster</a:t>
            </a:r>
          </a:p>
          <a:p>
            <a:pPr marL="71386" marR="0">
              <a:lnSpc>
                <a:spcPts val="1100"/>
              </a:lnSpc>
              <a:spcBef>
                <a:spcPts val="218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QCTKOK+CMSS10"/>
                <a:cs typeface="QCTKOK+CMSS10"/>
              </a:rPr>
              <a:t>Other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CTKOK+CMSS10"/>
                <a:cs typeface="QCTKOK+CMSS10"/>
              </a:rPr>
              <a:t>Plan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CTKOK+CMSS10"/>
                <a:cs typeface="QCTKOK+CMSS10"/>
              </a:rPr>
              <a:t>Cheaper</a:t>
            </a:r>
          </a:p>
          <a:p>
            <a:pPr marL="0" marR="0">
              <a:lnSpc>
                <a:spcPts val="1100"/>
              </a:lnSpc>
              <a:spcBef>
                <a:spcPts val="268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QCTKOK+CMSS10"/>
                <a:cs typeface="QCTKOK+CMSS10"/>
              </a:rPr>
              <a:t>Other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CTKOK+CMSS10"/>
                <a:cs typeface="QCTKOK+CMSS10"/>
              </a:rPr>
              <a:t>Plan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CTKOK+CMSS10"/>
                <a:cs typeface="QCTKOK+CMSS10"/>
              </a:rPr>
              <a:t>Dominates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9729" y="2045868"/>
            <a:ext cx="916935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1">
                <a:solidFill>
                  <a:srgbClr val="000000"/>
                </a:solidFill>
                <a:latin typeface="QCTKOK+CMSS10"/>
                <a:cs typeface="QCTKOK+CMSS10"/>
              </a:rPr>
              <a:t>Parameter</a:t>
            </a:r>
            <a:r>
              <a:rPr sz="1100" spc="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CTKOK+CMSS10"/>
                <a:cs typeface="QCTKOK+CMSS10"/>
              </a:rPr>
              <a:t>1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1705248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DPIUBD+CMSS12"/>
                <a:cs typeface="DPIUBD+CMSS12"/>
              </a:rPr>
              <a:t>Pruning</a:t>
            </a:r>
            <a:r>
              <a:rPr sz="1450" spc="10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DPIUBD+CMSS12"/>
                <a:cs typeface="DPIUBD+CMSS12"/>
              </a:rPr>
              <a:t>Illustration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74097" y="419189"/>
            <a:ext cx="1509578" cy="852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5892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GTGEE+CMSS10"/>
                <a:cs typeface="AGTGEE+CMSS10"/>
              </a:rPr>
              <a:t>Initial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5">
                <a:solidFill>
                  <a:srgbClr val="000000"/>
                </a:solidFill>
                <a:latin typeface="AGTGEE+CMSS10"/>
                <a:cs typeface="AGTGEE+CMSS10"/>
              </a:rPr>
              <a:t>Pareto</a:t>
            </a:r>
            <a:r>
              <a:rPr sz="1100" spc="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GTGEE+CMSS10"/>
                <a:cs typeface="AGTGEE+CMSS10"/>
              </a:rPr>
              <a:t>Region</a:t>
            </a:r>
          </a:p>
          <a:p>
            <a:pPr marL="130848" marR="0">
              <a:lnSpc>
                <a:spcPts val="1100"/>
              </a:lnSpc>
              <a:spcBef>
                <a:spcPts val="218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GTGEE+CMSS10"/>
                <a:cs typeface="AGTGEE+CMSS10"/>
              </a:rPr>
              <a:t>Other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GTGEE+CMSS10"/>
                <a:cs typeface="AGTGEE+CMSS10"/>
              </a:rPr>
              <a:t>Plan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>
                <a:solidFill>
                  <a:srgbClr val="000000"/>
                </a:solidFill>
                <a:latin typeface="AGTGEE+CMSS10"/>
                <a:cs typeface="AGTGEE+CMSS10"/>
              </a:rPr>
              <a:t>Faster</a:t>
            </a:r>
          </a:p>
          <a:p>
            <a:pPr marL="71386" marR="0">
              <a:lnSpc>
                <a:spcPts val="1100"/>
              </a:lnSpc>
              <a:spcBef>
                <a:spcPts val="218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GTGEE+CMSS10"/>
                <a:cs typeface="AGTGEE+CMSS10"/>
              </a:rPr>
              <a:t>Other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GTGEE+CMSS10"/>
                <a:cs typeface="AGTGEE+CMSS10"/>
              </a:rPr>
              <a:t>Plan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GTGEE+CMSS10"/>
                <a:cs typeface="AGTGEE+CMSS10"/>
              </a:rPr>
              <a:t>Cheaper</a:t>
            </a:r>
          </a:p>
          <a:p>
            <a:pPr marL="0" marR="0">
              <a:lnSpc>
                <a:spcPts val="1100"/>
              </a:lnSpc>
              <a:spcBef>
                <a:spcPts val="268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AGTGEE+CMSS10"/>
                <a:cs typeface="AGTGEE+CMSS10"/>
              </a:rPr>
              <a:t>Other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GTGEE+CMSS10"/>
                <a:cs typeface="AGTGEE+CMSS10"/>
              </a:rPr>
              <a:t>Plan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GTGEE+CMSS10"/>
                <a:cs typeface="AGTGEE+CMSS10"/>
              </a:rPr>
              <a:t>Dominates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9729" y="2045868"/>
            <a:ext cx="916935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1">
                <a:solidFill>
                  <a:srgbClr val="000000"/>
                </a:solidFill>
                <a:latin typeface="AGTGEE+CMSS10"/>
                <a:cs typeface="AGTGEE+CMSS10"/>
              </a:rPr>
              <a:t>Parameter</a:t>
            </a:r>
            <a:r>
              <a:rPr sz="1100" spc="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GTGEE+CMSS10"/>
                <a:cs typeface="AGTGEE+CMSS10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9951" y="2729686"/>
            <a:ext cx="3482336" cy="381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06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DPIUBD+CMSS12"/>
                <a:cs typeface="DPIUBD+CMSS12"/>
              </a:rPr>
              <a:t>Dominated</a:t>
            </a:r>
            <a:r>
              <a:rPr sz="1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FFFFFF"/>
                </a:solidFill>
                <a:latin typeface="DPIUBD+CMSS12"/>
                <a:cs typeface="DPIUBD+CMSS12"/>
              </a:rPr>
              <a:t>Area</a:t>
            </a:r>
            <a:r>
              <a:rPr sz="1200" spc="9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FFFFFF"/>
                </a:solidFill>
                <a:latin typeface="DPIUBD+CMSS12"/>
                <a:cs typeface="DPIUBD+CMSS12"/>
              </a:rPr>
              <a:t>is</a:t>
            </a:r>
            <a:r>
              <a:rPr sz="1200" spc="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FFFFFF"/>
                </a:solidFill>
                <a:latin typeface="DPIUBD+CMSS12"/>
                <a:cs typeface="DPIUBD+CMSS12"/>
              </a:rPr>
              <a:t>Removed</a:t>
            </a:r>
            <a:r>
              <a:rPr sz="1200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FFFFFF"/>
                </a:solidFill>
                <a:latin typeface="DPIUBD+CMSS12"/>
                <a:cs typeface="DPIUBD+CMSS12"/>
              </a:rPr>
              <a:t>from</a:t>
            </a:r>
            <a:r>
              <a:rPr sz="1200" spc="8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4">
                <a:solidFill>
                  <a:srgbClr val="FFFFFF"/>
                </a:solidFill>
                <a:latin typeface="DPIUBD+CMSS12"/>
                <a:cs typeface="DPIUBD+CMSS12"/>
              </a:rPr>
              <a:t>Pareto</a:t>
            </a:r>
            <a:r>
              <a:rPr sz="1200" spc="103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FFFFFF"/>
                </a:solidFill>
                <a:latin typeface="DPIUBD+CMSS12"/>
                <a:cs typeface="DPIUBD+CMSS12"/>
              </a:rPr>
              <a:t>Region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1705248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TRVOMF+CMSS12"/>
                <a:cs typeface="TRVOMF+CMSS12"/>
              </a:rPr>
              <a:t>Pruning</a:t>
            </a:r>
            <a:r>
              <a:rPr sz="1450" spc="10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TRVOMF+CMSS12"/>
                <a:cs typeface="TRVOMF+CMSS12"/>
              </a:rPr>
              <a:t>Illustration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74097" y="419189"/>
            <a:ext cx="1326061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RETLTJ+CMSS10"/>
                <a:cs typeface="RETLTJ+CMSS10"/>
              </a:rPr>
              <a:t>New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5">
                <a:solidFill>
                  <a:srgbClr val="000000"/>
                </a:solidFill>
                <a:latin typeface="RETLTJ+CMSS10"/>
                <a:cs typeface="RETLTJ+CMSS10"/>
              </a:rPr>
              <a:t>Pareto</a:t>
            </a:r>
            <a:r>
              <a:rPr sz="1100" spc="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ETLTJ+CMSS10"/>
                <a:cs typeface="RETLTJ+CMSS10"/>
              </a:rPr>
              <a:t>Region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9729" y="2045868"/>
            <a:ext cx="916935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1">
                <a:solidFill>
                  <a:srgbClr val="000000"/>
                </a:solidFill>
                <a:latin typeface="RETLTJ+CMSS10"/>
                <a:cs typeface="RETLTJ+CMSS10"/>
              </a:rPr>
              <a:t>Parameter</a:t>
            </a:r>
            <a:r>
              <a:rPr sz="1100" spc="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ETLTJ+CMSS10"/>
                <a:cs typeface="RETLTJ+CMSS10"/>
              </a:rPr>
              <a:t>1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8" y="127718"/>
            <a:ext cx="4284489" cy="18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15" dirty="0">
                <a:solidFill>
                  <a:srgbClr val="3333B3"/>
                </a:solidFill>
                <a:latin typeface="RMKRWQ+CMSS12"/>
                <a:cs typeface="RMKRWQ+CMSS12"/>
              </a:rPr>
              <a:t>Answer</a:t>
            </a:r>
            <a:r>
              <a:rPr lang="en-US" altLang="zh-CN" sz="1450" spc="-15" dirty="0">
                <a:solidFill>
                  <a:srgbClr val="3333B3"/>
                </a:solidFill>
                <a:latin typeface="RMKRWQ+CMSS12"/>
                <a:cs typeface="RMKRWQ+CMSS12"/>
              </a:rPr>
              <a:t> for cost function</a:t>
            </a:r>
            <a:endParaRPr sz="1450" spc="-15" dirty="0">
              <a:solidFill>
                <a:srgbClr val="3333B3"/>
              </a:solidFill>
              <a:latin typeface="RMKRWQ+CMSS12"/>
              <a:cs typeface="RMKRWQ+CMSS1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088" y="1208493"/>
            <a:ext cx="344271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 dirty="0">
                <a:solidFill>
                  <a:srgbClr val="3333B3"/>
                </a:solidFill>
                <a:latin typeface="HRSDPE+MSAM10"/>
                <a:cs typeface="HRSDPE+MSAM10"/>
              </a:rPr>
              <a:t>I</a:t>
            </a:r>
            <a:r>
              <a:rPr sz="800" spc="344" dirty="0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QUNLHD+CMSS10"/>
                <a:cs typeface="QUNLHD+CMSS10"/>
              </a:rPr>
              <a:t>representation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QUNLHD+CMSS10"/>
                <a:cs typeface="QUNLHD+CMSS10"/>
              </a:rPr>
              <a:t>based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QUNLHD+CMSS10"/>
                <a:cs typeface="QUNLHD+CMSS10"/>
              </a:rPr>
              <a:t>on</a:t>
            </a:r>
            <a:r>
              <a:rPr sz="11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100" spc="88" dirty="0">
                <a:solidFill>
                  <a:srgbClr val="000000"/>
                </a:solidFill>
                <a:latin typeface="Times New Roman"/>
                <a:cs typeface="Times New Roman"/>
              </a:rPr>
              <a:t>a set of real-value </a:t>
            </a:r>
            <a:r>
              <a:rPr lang="en-US" altLang="zh-CN" sz="1100" spc="88" dirty="0">
                <a:solidFill>
                  <a:srgbClr val="000000"/>
                </a:solidFill>
                <a:latin typeface="QUNLHD+CMSS10"/>
                <a:cs typeface="Times New Roman"/>
              </a:rPr>
              <a:t>weight </a:t>
            </a:r>
            <a:endParaRPr sz="1100" dirty="0">
              <a:solidFill>
                <a:srgbClr val="000000"/>
              </a:solidFill>
              <a:latin typeface="QUNLHD+CMSS10"/>
              <a:cs typeface="QUNLHD+CMSS10"/>
            </a:endParaRPr>
          </a:p>
        </p:txBody>
      </p:sp>
    </p:spTree>
    <p:extLst>
      <p:ext uri="{BB962C8B-B14F-4D97-AF65-F5344CB8AC3E}">
        <p14:creationId xmlns:p14="http://schemas.microsoft.com/office/powerpoint/2010/main" val="14761802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2692202" cy="18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50" dirty="0">
                <a:solidFill>
                  <a:srgbClr val="3333B3"/>
                </a:solidFill>
                <a:latin typeface="TBIKNP+CMSS12"/>
                <a:cs typeface="TBIKNP+CMSS12"/>
              </a:rPr>
              <a:t>Generic Algorithm</a:t>
            </a:r>
            <a:endParaRPr sz="1450" dirty="0">
              <a:solidFill>
                <a:srgbClr val="3333B3"/>
              </a:solidFill>
              <a:latin typeface="TBIKNP+CMSS12"/>
              <a:cs typeface="TBIKNP+CMSS1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648CC6-0B6B-4B8A-BD93-FD3C33139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427"/>
            <a:ext cx="4608513" cy="25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077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1754350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 spc="-10">
                <a:solidFill>
                  <a:srgbClr val="3333B3"/>
                </a:solidFill>
                <a:latin typeface="PQFMAB+CMSS12"/>
                <a:cs typeface="PQFMAB+CMSS12"/>
              </a:rPr>
              <a:t>Complexity</a:t>
            </a:r>
            <a:r>
              <a:rPr sz="1450" spc="110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PQFMAB+CMSS12"/>
                <a:cs typeface="PQFMAB+CMSS12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913" y="1245589"/>
            <a:ext cx="4372342" cy="352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3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VQALUD+CMSSBX10"/>
                <a:cs typeface="VQALUD+CMSSBX10"/>
              </a:rPr>
              <a:t>Query</a:t>
            </a:r>
            <a:r>
              <a:rPr sz="1100" spc="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VQALUD+CMSSBX10"/>
                <a:cs typeface="VQALUD+CMSSBX10"/>
              </a:rPr>
              <a:t>Optimization</a:t>
            </a:r>
            <a:r>
              <a:rPr sz="1100" spc="1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5">
                <a:solidFill>
                  <a:srgbClr val="000000"/>
                </a:solidFill>
                <a:latin typeface="VQALUD+CMSSBX10"/>
                <a:cs typeface="VQALUD+CMSSBX10"/>
              </a:rPr>
              <a:t>Variant</a:t>
            </a:r>
            <a:r>
              <a:rPr sz="1100" spc="9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VQALUD+CMSSBX10"/>
                <a:cs typeface="VQALUD+CMSSBX10"/>
              </a:rPr>
              <a:t>Nr.</a:t>
            </a:r>
            <a:r>
              <a:rPr sz="1100" spc="1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8">
                <a:solidFill>
                  <a:srgbClr val="000000"/>
                </a:solidFill>
                <a:latin typeface="VQALUD+CMSSBX10"/>
                <a:cs typeface="VQALUD+CMSSBX10"/>
              </a:rPr>
              <a:t>Pareto</a:t>
            </a:r>
            <a:r>
              <a:rPr sz="1100" spc="1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VQALUD+CMSSBX10"/>
                <a:cs typeface="VQALUD+CMSSBX10"/>
              </a:rPr>
              <a:t>Plans</a:t>
            </a:r>
            <a:r>
              <a:rPr sz="1100" spc="1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11">
                <a:solidFill>
                  <a:srgbClr val="000000"/>
                </a:solidFill>
                <a:latin typeface="VQALUD+CMSSBX10"/>
                <a:cs typeface="VQALUD+CMSSBX10"/>
              </a:rPr>
              <a:t>per</a:t>
            </a:r>
            <a:r>
              <a:rPr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VQALUD+CMSSBX10"/>
                <a:cs typeface="VQALUD+CMSSBX10"/>
              </a:rPr>
              <a:t>Relation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5913" y="1497888"/>
            <a:ext cx="845197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1">
                <a:solidFill>
                  <a:srgbClr val="000000"/>
                </a:solidFill>
                <a:latin typeface="GFJEUG+CMSS10"/>
                <a:cs typeface="GFJEUG+CMSS10"/>
              </a:rPr>
              <a:t>Traditional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46831" y="1497888"/>
            <a:ext cx="278822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GFJEUG+CMSS10"/>
                <a:cs typeface="GFJEUG+CMSS10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5913" y="1670075"/>
            <a:ext cx="1106951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GFJEUG+CMSS10"/>
                <a:cs typeface="GFJEUG+CMSS10"/>
              </a:rPr>
              <a:t>Multi-Objective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46831" y="1647923"/>
            <a:ext cx="703003" cy="371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GFJEUG+CMSS10"/>
                <a:cs typeface="GFJEUG+CMSS10"/>
              </a:rPr>
              <a:t>2</a:t>
            </a:r>
            <a:r>
              <a:rPr sz="1200" baseline="35990">
                <a:solidFill>
                  <a:srgbClr val="000000"/>
                </a:solidFill>
                <a:latin typeface="FMWHWL+CMSSI8"/>
                <a:cs typeface="FMWHWL+CMSSI8"/>
              </a:rPr>
              <a:t>nrMetrics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5913" y="1847887"/>
            <a:ext cx="1766287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GFJEUG+CMSS10"/>
                <a:cs typeface="GFJEUG+CMSS10"/>
              </a:rPr>
              <a:t>Multi-objective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>
                <a:solidFill>
                  <a:srgbClr val="000000"/>
                </a:solidFill>
                <a:latin typeface="GFJEUG+CMSS10"/>
                <a:cs typeface="GFJEUG+CMSS10"/>
              </a:rPr>
              <a:t>Parametric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46914" y="1823914"/>
            <a:ext cx="1383322" cy="373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GFJEUG+CMSS10"/>
                <a:cs typeface="GFJEUG+CMSS10"/>
              </a:rPr>
              <a:t>2</a:t>
            </a:r>
            <a:r>
              <a:rPr sz="1200" baseline="35990">
                <a:solidFill>
                  <a:srgbClr val="000000"/>
                </a:solidFill>
                <a:latin typeface="UDEIUR+CMSS8"/>
                <a:cs typeface="UDEIUR+CMSS8"/>
              </a:rPr>
              <a:t>(</a:t>
            </a:r>
            <a:r>
              <a:rPr sz="1200" baseline="35990">
                <a:solidFill>
                  <a:srgbClr val="000000"/>
                </a:solidFill>
                <a:latin typeface="FMWHWL+CMSSI8"/>
                <a:cs typeface="FMWHWL+CMSSI8"/>
              </a:rPr>
              <a:t>nrParams</a:t>
            </a:r>
            <a:r>
              <a:rPr sz="1200" baseline="35990">
                <a:solidFill>
                  <a:srgbClr val="000000"/>
                </a:solidFill>
                <a:latin typeface="UDEIUR+CMSS8"/>
                <a:cs typeface="UDEIUR+CMSS8"/>
              </a:rPr>
              <a:t>+1)</a:t>
            </a:r>
            <a:r>
              <a:rPr sz="1200" baseline="35990">
                <a:solidFill>
                  <a:srgbClr val="000000"/>
                </a:solidFill>
                <a:latin typeface="HPLIPA+CMSY8"/>
                <a:cs typeface="HPLIPA+CMSY8"/>
              </a:rPr>
              <a:t>·</a:t>
            </a:r>
            <a:r>
              <a:rPr sz="1200" baseline="35990">
                <a:solidFill>
                  <a:srgbClr val="000000"/>
                </a:solidFill>
                <a:latin typeface="FMWHWL+CMSSI8"/>
                <a:cs typeface="FMWHWL+CMSSI8"/>
              </a:rPr>
              <a:t>nrMetrics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6EE21A5-01F3-4FB4-A106-7D2F60EAC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" y="2425341"/>
            <a:ext cx="3083202" cy="43373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-17487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68152" y="1635316"/>
            <a:ext cx="2692202" cy="18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50" dirty="0">
                <a:solidFill>
                  <a:srgbClr val="3333B3"/>
                </a:solidFill>
                <a:latin typeface="TBIKNP+CMSS12"/>
                <a:cs typeface="TBIKNP+CMSS12"/>
              </a:rPr>
              <a:t>7. Experiment Evaluation </a:t>
            </a:r>
            <a:endParaRPr sz="1450" dirty="0">
              <a:solidFill>
                <a:srgbClr val="3333B3"/>
              </a:solidFill>
              <a:latin typeface="TBIKNP+CMSS12"/>
              <a:cs typeface="TBIKNP+CMSS12"/>
            </a:endParaRPr>
          </a:p>
        </p:txBody>
      </p:sp>
    </p:spTree>
    <p:extLst>
      <p:ext uri="{BB962C8B-B14F-4D97-AF65-F5344CB8AC3E}">
        <p14:creationId xmlns:p14="http://schemas.microsoft.com/office/powerpoint/2010/main" val="337563178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1731485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LWKGAW+CMSS12"/>
                <a:cs typeface="LWKGAW+CMSS12"/>
              </a:rPr>
              <a:t>Experimental</a:t>
            </a:r>
            <a:r>
              <a:rPr sz="1450" spc="105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LWKGAW+CMSS12"/>
                <a:cs typeface="LWKGAW+CMSS12"/>
              </a:rPr>
              <a:t>Setup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088" y="966711"/>
            <a:ext cx="1060972" cy="355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3333B3"/>
                </a:solidFill>
                <a:latin typeface="VMVLUR+MSAM10"/>
                <a:cs typeface="VMVLUR+MSAM10"/>
              </a:rPr>
              <a:t>I</a:t>
            </a:r>
            <a:r>
              <a:rPr sz="800" spc="34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VVMAH+CMSSBX10"/>
                <a:cs typeface="RVVMAH+CMSSBX10"/>
              </a:rPr>
              <a:t>Benchmark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7124" y="1158553"/>
            <a:ext cx="2255243" cy="625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3333B3"/>
                </a:solidFill>
                <a:latin typeface="UWUEBE+MSAM7"/>
                <a:cs typeface="UWUEBE+MSAM7"/>
              </a:rPr>
              <a:t>I</a:t>
            </a:r>
            <a:r>
              <a:rPr sz="600" spc="39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Randomly</a:t>
            </a:r>
            <a:r>
              <a:rPr sz="10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generated</a:t>
            </a:r>
            <a:r>
              <a:rPr sz="10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queries</a:t>
            </a:r>
          </a:p>
          <a:p>
            <a:pPr marL="0" marR="0">
              <a:lnSpc>
                <a:spcPts val="1005"/>
              </a:lnSpc>
              <a:spcBef>
                <a:spcPts val="190"/>
              </a:spcBef>
              <a:spcAft>
                <a:spcPct val="0"/>
              </a:spcAft>
            </a:pPr>
            <a:r>
              <a:rPr sz="600">
                <a:solidFill>
                  <a:srgbClr val="3333B3"/>
                </a:solidFill>
                <a:latin typeface="UWUEBE+MSAM7"/>
                <a:cs typeface="UWUEBE+MSAM7"/>
              </a:rPr>
              <a:t>I</a:t>
            </a:r>
            <a:r>
              <a:rPr sz="600" spc="39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Diﬀerent</a:t>
            </a:r>
            <a:r>
              <a:rPr sz="10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query</a:t>
            </a:r>
            <a:r>
              <a:rPr sz="10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structures</a:t>
            </a:r>
          </a:p>
          <a:p>
            <a:pPr marL="0" marR="0">
              <a:lnSpc>
                <a:spcPts val="1005"/>
              </a:lnSpc>
              <a:spcBef>
                <a:spcPts val="190"/>
              </a:spcBef>
              <a:spcAft>
                <a:spcPct val="0"/>
              </a:spcAft>
            </a:pPr>
            <a:r>
              <a:rPr sz="600">
                <a:solidFill>
                  <a:srgbClr val="3333B3"/>
                </a:solidFill>
                <a:latin typeface="UWUEBE+MSAM7"/>
                <a:cs typeface="UWUEBE+MSAM7"/>
              </a:rPr>
              <a:t>I</a:t>
            </a:r>
            <a:r>
              <a:rPr sz="600" spc="39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Cloud</a:t>
            </a:r>
            <a:r>
              <a:rPr sz="10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scenario</a:t>
            </a:r>
            <a:r>
              <a:rPr sz="1000" spc="8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with</a:t>
            </a:r>
            <a:r>
              <a:rPr sz="10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spc="-28">
                <a:solidFill>
                  <a:srgbClr val="000000"/>
                </a:solidFill>
                <a:latin typeface="BFNBNC+CMSS10"/>
                <a:cs typeface="BFNBNC+CMSS10"/>
              </a:rPr>
              <a:t>two</a:t>
            </a:r>
            <a:r>
              <a:rPr sz="1000" spc="1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objectives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9088" y="1637296"/>
            <a:ext cx="2699817" cy="71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3333B3"/>
                </a:solidFill>
                <a:latin typeface="VMVLUR+MSAM10"/>
                <a:cs typeface="VMVLUR+MSAM10"/>
              </a:rPr>
              <a:t>I</a:t>
            </a:r>
            <a:r>
              <a:rPr sz="800" spc="34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VVMAH+CMSSBX10"/>
                <a:cs typeface="RVVMAH+CMSSBX10"/>
              </a:rPr>
              <a:t>Algorithms</a:t>
            </a:r>
          </a:p>
          <a:p>
            <a:pPr marL="288036" marR="0">
              <a:lnSpc>
                <a:spcPts val="1005"/>
              </a:lnSpc>
              <a:spcBef>
                <a:spcPts val="314"/>
              </a:spcBef>
              <a:spcAft>
                <a:spcPct val="0"/>
              </a:spcAft>
            </a:pPr>
            <a:r>
              <a:rPr sz="600">
                <a:solidFill>
                  <a:srgbClr val="3333B3"/>
                </a:solidFill>
                <a:latin typeface="UWUEBE+MSAM7"/>
                <a:cs typeface="UWUEBE+MSAM7"/>
              </a:rPr>
              <a:t>I</a:t>
            </a:r>
            <a:r>
              <a:rPr sz="600" spc="39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Multi-objective</a:t>
            </a:r>
            <a:r>
              <a:rPr sz="10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parametric</a:t>
            </a:r>
            <a:r>
              <a:rPr sz="1000" spc="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optimizer</a:t>
            </a:r>
          </a:p>
          <a:p>
            <a:pPr marL="0" marR="0">
              <a:lnSpc>
                <a:spcPts val="1168"/>
              </a:lnSpc>
              <a:spcBef>
                <a:spcPts val="350"/>
              </a:spcBef>
              <a:spcAft>
                <a:spcPct val="0"/>
              </a:spcAft>
            </a:pPr>
            <a:r>
              <a:rPr sz="800">
                <a:solidFill>
                  <a:srgbClr val="3333B3"/>
                </a:solidFill>
                <a:latin typeface="VMVLUR+MSAM10"/>
                <a:cs typeface="VMVLUR+MSAM10"/>
              </a:rPr>
              <a:t>I</a:t>
            </a:r>
            <a:r>
              <a:rPr sz="800" spc="34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RVVMAH+CMSSBX10"/>
                <a:cs typeface="RVVMAH+CMSSBX10"/>
              </a:rPr>
              <a:t>Comparison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7124" y="2196054"/>
            <a:ext cx="1888617" cy="4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600">
                <a:solidFill>
                  <a:srgbClr val="3333B3"/>
                </a:solidFill>
                <a:latin typeface="UWUEBE+MSAM7"/>
                <a:cs typeface="UWUEBE+MSAM7"/>
              </a:rPr>
              <a:t>I</a:t>
            </a:r>
            <a:r>
              <a:rPr sz="600" spc="39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Measure</a:t>
            </a:r>
            <a:r>
              <a:rPr sz="10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optimization</a:t>
            </a:r>
            <a:r>
              <a:rPr sz="10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time</a:t>
            </a:r>
          </a:p>
          <a:p>
            <a:pPr marL="0" marR="0">
              <a:lnSpc>
                <a:spcPts val="1005"/>
              </a:lnSpc>
              <a:spcBef>
                <a:spcPts val="190"/>
              </a:spcBef>
              <a:spcAft>
                <a:spcPct val="0"/>
              </a:spcAft>
            </a:pPr>
            <a:r>
              <a:rPr sz="600">
                <a:solidFill>
                  <a:srgbClr val="3333B3"/>
                </a:solidFill>
                <a:latin typeface="UWUEBE+MSAM7"/>
                <a:cs typeface="UWUEBE+MSAM7"/>
              </a:rPr>
              <a:t>I</a:t>
            </a:r>
            <a:r>
              <a:rPr sz="600" spc="39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000" spc="-20">
                <a:solidFill>
                  <a:srgbClr val="000000"/>
                </a:solidFill>
                <a:latin typeface="BFNBNC+CMSS10"/>
                <a:cs typeface="BFNBNC+CMSS10"/>
              </a:rPr>
              <a:t>Vary</a:t>
            </a:r>
            <a:r>
              <a:rPr sz="10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number</a:t>
            </a:r>
            <a:r>
              <a:rPr sz="1000" spc="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of</a:t>
            </a:r>
            <a:r>
              <a:rPr sz="1000" spc="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query</a:t>
            </a:r>
            <a:r>
              <a:rPr sz="1000" spc="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00"/>
                </a:solidFill>
                <a:latin typeface="BFNBNC+CMSS10"/>
                <a:cs typeface="BFNBNC+CMSS10"/>
              </a:rPr>
              <a:t>tables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2643027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TCGNCE+CMSS12"/>
                <a:cs typeface="TCGNCE+CMSS12"/>
              </a:rPr>
              <a:t>Experimental</a:t>
            </a:r>
            <a:r>
              <a:rPr sz="1450" spc="105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TCGNCE+CMSS12"/>
                <a:cs typeface="TCGNCE+CMSS12"/>
              </a:rPr>
              <a:t>Results</a:t>
            </a:r>
            <a:r>
              <a:rPr sz="1450" spc="105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TCGNCE+CMSS12"/>
                <a:cs typeface="TCGNCE+CMSS12"/>
              </a:rPr>
              <a:t>(Extract)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7441" y="940028"/>
            <a:ext cx="1280840" cy="524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93966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Chain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queries</a:t>
            </a:r>
          </a:p>
          <a:p>
            <a:pPr marL="0" marR="0">
              <a:lnSpc>
                <a:spcPts val="1100"/>
              </a:lnSpc>
              <a:spcBef>
                <a:spcPts val="28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10</a:t>
            </a:r>
            <a:r>
              <a:rPr sz="1200" baseline="35990">
                <a:solidFill>
                  <a:srgbClr val="000000"/>
                </a:solidFill>
                <a:latin typeface="IBFITE+CMSS8"/>
                <a:cs typeface="IBFITE+CMSS8"/>
              </a:rPr>
              <a:t>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99180" y="940028"/>
            <a:ext cx="892552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4">
                <a:solidFill>
                  <a:srgbClr val="000000"/>
                </a:solidFill>
                <a:latin typeface="FEJNJO+CMSS10"/>
                <a:cs typeface="FEJNJO+CMSS10"/>
              </a:rPr>
              <a:t>Star</a:t>
            </a:r>
            <a:r>
              <a:rPr sz="1100" spc="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queries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58070" y="1154427"/>
            <a:ext cx="390412" cy="100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10</a:t>
            </a:r>
            <a:r>
              <a:rPr sz="1200" baseline="35990">
                <a:solidFill>
                  <a:srgbClr val="000000"/>
                </a:solidFill>
                <a:latin typeface="IBFITE+CMSS8"/>
                <a:cs typeface="IBFITE+CMSS8"/>
              </a:rPr>
              <a:t>5</a:t>
            </a:r>
          </a:p>
          <a:p>
            <a:pPr marL="0" marR="0">
              <a:lnSpc>
                <a:spcPts val="1100"/>
              </a:lnSpc>
              <a:spcBef>
                <a:spcPts val="17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10</a:t>
            </a:r>
            <a:r>
              <a:rPr sz="1200" baseline="35990">
                <a:solidFill>
                  <a:srgbClr val="000000"/>
                </a:solidFill>
                <a:latin typeface="IBFITE+CMSS8"/>
                <a:cs typeface="IBFITE+CMSS8"/>
              </a:rPr>
              <a:t>4</a:t>
            </a:r>
          </a:p>
          <a:p>
            <a:pPr marL="0" marR="0">
              <a:lnSpc>
                <a:spcPts val="1100"/>
              </a:lnSpc>
              <a:spcBef>
                <a:spcPts val="17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10</a:t>
            </a:r>
            <a:r>
              <a:rPr sz="1200" baseline="35990">
                <a:solidFill>
                  <a:srgbClr val="000000"/>
                </a:solidFill>
                <a:latin typeface="IBFITE+CMSS8"/>
                <a:cs typeface="IBFITE+CMSS8"/>
              </a:rPr>
              <a:t>3</a:t>
            </a:r>
          </a:p>
          <a:p>
            <a:pPr marL="0" marR="0">
              <a:lnSpc>
                <a:spcPts val="1100"/>
              </a:lnSpc>
              <a:spcBef>
                <a:spcPts val="12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10</a:t>
            </a:r>
            <a:r>
              <a:rPr sz="1200" baseline="35990">
                <a:solidFill>
                  <a:srgbClr val="000000"/>
                </a:solidFill>
                <a:latin typeface="IBFITE+CMSS8"/>
                <a:cs typeface="IBFITE+CMSS8"/>
              </a:rPr>
              <a:t>2</a:t>
            </a:r>
          </a:p>
          <a:p>
            <a:pPr marL="0" marR="0">
              <a:lnSpc>
                <a:spcPts val="879"/>
              </a:lnSpc>
              <a:spcBef>
                <a:spcPct val="0"/>
              </a:spcBef>
              <a:spcAft>
                <a:spcPct val="0"/>
              </a:spcAft>
            </a:pPr>
            <a:r>
              <a:rPr sz="1650" baseline="-49487">
                <a:solidFill>
                  <a:srgbClr val="000000"/>
                </a:solidFill>
                <a:latin typeface="FEJNJO+CMSS10"/>
                <a:cs typeface="FEJNJO+CMSS10"/>
              </a:rPr>
              <a:t>10</a:t>
            </a:r>
            <a:r>
              <a:rPr sz="800">
                <a:solidFill>
                  <a:srgbClr val="000000"/>
                </a:solidFill>
                <a:latin typeface="IBFITE+CMSS8"/>
                <a:cs typeface="IBFITE+CMSS8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7441" y="1318193"/>
            <a:ext cx="401842" cy="59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10</a:t>
            </a:r>
            <a:r>
              <a:rPr sz="1200" baseline="35981">
                <a:solidFill>
                  <a:srgbClr val="000000"/>
                </a:solidFill>
                <a:latin typeface="IBFITE+CMSS8"/>
                <a:cs typeface="IBFITE+CMSS8"/>
              </a:rPr>
              <a:t>3</a:t>
            </a:r>
          </a:p>
          <a:p>
            <a:pPr marL="0" marR="0">
              <a:lnSpc>
                <a:spcPts val="1100"/>
              </a:lnSpc>
              <a:spcBef>
                <a:spcPts val="67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10</a:t>
            </a:r>
            <a:r>
              <a:rPr sz="1200" baseline="35990">
                <a:solidFill>
                  <a:srgbClr val="000000"/>
                </a:solidFill>
                <a:latin typeface="IBFITE+CMSS8"/>
                <a:cs typeface="IBFITE+CMSS8"/>
              </a:rPr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27441" y="1767976"/>
            <a:ext cx="401842" cy="371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10</a:t>
            </a:r>
            <a:r>
              <a:rPr sz="1200" baseline="35991">
                <a:solidFill>
                  <a:srgbClr val="000000"/>
                </a:solidFill>
                <a:latin typeface="IBFITE+CMSS8"/>
                <a:cs typeface="IBFITE+CMSS8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19299" y="1993760"/>
            <a:ext cx="1104939" cy="752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2</a:t>
            </a:r>
            <a:r>
              <a:rPr sz="1100" spc="4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4</a:t>
            </a:r>
            <a:r>
              <a:rPr sz="1100" spc="4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6</a:t>
            </a:r>
            <a:r>
              <a:rPr sz="1100" spc="4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8</a:t>
            </a:r>
            <a:r>
              <a:rPr sz="1100" spc="1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10</a:t>
            </a:r>
            <a:r>
              <a:rPr sz="1100" spc="-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12</a:t>
            </a:r>
          </a:p>
          <a:p>
            <a:pPr marL="100050" marR="0">
              <a:lnSpc>
                <a:spcPts val="1100"/>
              </a:lnSpc>
              <a:spcBef>
                <a:spcPts val="43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Nr.</a:t>
            </a:r>
            <a:r>
              <a:rPr sz="1100" spc="2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tables</a:t>
            </a:r>
          </a:p>
          <a:p>
            <a:pPr marL="410717" marR="0">
              <a:lnSpc>
                <a:spcPts val="1100"/>
              </a:lnSpc>
              <a:spcBef>
                <a:spcPts val="588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1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23">
                <a:solidFill>
                  <a:srgbClr val="000000"/>
                </a:solidFill>
                <a:latin typeface="FEJNJO+CMSS10"/>
                <a:cs typeface="FEJNJO+CMSS10"/>
              </a:rPr>
              <a:t>Par.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49929" y="1993760"/>
            <a:ext cx="1104939" cy="54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2</a:t>
            </a:r>
            <a:r>
              <a:rPr sz="1100" spc="4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4</a:t>
            </a:r>
            <a:r>
              <a:rPr sz="1100" spc="4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6</a:t>
            </a:r>
            <a:r>
              <a:rPr sz="1100" spc="4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8</a:t>
            </a:r>
            <a:r>
              <a:rPr sz="1100" spc="1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10</a:t>
            </a:r>
            <a:r>
              <a:rPr sz="1100" spc="-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12</a:t>
            </a:r>
          </a:p>
          <a:p>
            <a:pPr marL="100050" marR="0">
              <a:lnSpc>
                <a:spcPts val="1100"/>
              </a:lnSpc>
              <a:spcBef>
                <a:spcPts val="43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Nr.</a:t>
            </a:r>
            <a:r>
              <a:rPr sz="1100" spc="2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tables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50361" y="2397112"/>
            <a:ext cx="558158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FEJNJO+CMSS10"/>
                <a:cs typeface="FEJNJO+CMSS10"/>
              </a:rPr>
              <a:t>2</a:t>
            </a:r>
            <a:r>
              <a:rPr sz="11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23">
                <a:solidFill>
                  <a:srgbClr val="000000"/>
                </a:solidFill>
                <a:latin typeface="FEJNJO+CMSS10"/>
                <a:cs typeface="FEJNJO+CMSS10"/>
              </a:rPr>
              <a:t>Par.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-17487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68152" y="1635316"/>
            <a:ext cx="2692202" cy="18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50" dirty="0">
                <a:solidFill>
                  <a:srgbClr val="3333B3"/>
                </a:solidFill>
                <a:latin typeface="TBIKNP+CMSS12"/>
                <a:cs typeface="TBIKNP+CMSS12"/>
              </a:rPr>
              <a:t>8. Conclusion </a:t>
            </a:r>
            <a:endParaRPr sz="1450" dirty="0">
              <a:solidFill>
                <a:srgbClr val="3333B3"/>
              </a:solidFill>
              <a:latin typeface="TBIKNP+CMSS12"/>
              <a:cs typeface="TBIKNP+CMSS12"/>
            </a:endParaRPr>
          </a:p>
        </p:txBody>
      </p:sp>
    </p:spTree>
    <p:extLst>
      <p:ext uri="{BB962C8B-B14F-4D97-AF65-F5344CB8AC3E}">
        <p14:creationId xmlns:p14="http://schemas.microsoft.com/office/powerpoint/2010/main" val="186828817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1074702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ANRDAL+CMSS12"/>
                <a:cs typeface="ANRDAL+CMSS12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088" y="933157"/>
            <a:ext cx="2679963" cy="35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3333B3"/>
                </a:solidFill>
                <a:latin typeface="IEOGKV+MSAM10"/>
                <a:cs typeface="IEOGKV+MSAM10"/>
              </a:rPr>
              <a:t>I</a:t>
            </a:r>
            <a:r>
              <a:rPr sz="800" spc="34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DQHRJ+CMSS10"/>
                <a:cs typeface="MDQHRJ+CMSS10"/>
              </a:rPr>
              <a:t>Generalized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DQHRJ+CMSS10"/>
                <a:cs typeface="MDQHRJ+CMSS10"/>
              </a:rPr>
              <a:t>query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DQHRJ+CMSS10"/>
                <a:cs typeface="MDQHRJ+CMSS10"/>
              </a:rPr>
              <a:t>optimization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DQHRJ+CMSS10"/>
                <a:cs typeface="MDQHRJ+CMSS10"/>
              </a:rPr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9088" y="1143190"/>
            <a:ext cx="2226757" cy="359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3333B3"/>
                </a:solidFill>
                <a:latin typeface="IEOGKV+MSAM10"/>
                <a:cs typeface="IEOGKV+MSAM10"/>
              </a:rPr>
              <a:t>I</a:t>
            </a:r>
            <a:r>
              <a:rPr sz="800" spc="34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DQHRJ+CMSS10"/>
                <a:cs typeface="MDQHRJ+CMSS10"/>
              </a:rPr>
              <a:t>Presented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DQHRJ+CMSS10"/>
                <a:cs typeface="MDQHRJ+CMSS10"/>
              </a:rPr>
              <a:t>ﬁrst</a:t>
            </a:r>
            <a:r>
              <a:rPr sz="11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DQHRJ+CMSS10"/>
                <a:cs typeface="MDQHRJ+CMSS10"/>
              </a:rPr>
              <a:t>MPQ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DQHRJ+CMSS10"/>
                <a:cs typeface="MDQHRJ+CMSS10"/>
              </a:rPr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9088" y="1353222"/>
            <a:ext cx="2966673" cy="360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68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3333B3"/>
                </a:solidFill>
                <a:latin typeface="IEOGKV+MSAM10"/>
                <a:cs typeface="IEOGKV+MSAM10"/>
              </a:rPr>
              <a:t>I</a:t>
            </a:r>
            <a:r>
              <a:rPr sz="800" spc="344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100" spc="-10">
                <a:solidFill>
                  <a:srgbClr val="000000"/>
                </a:solidFill>
                <a:latin typeface="MDQHRJ+CMSS10"/>
                <a:cs typeface="MDQHRJ+CMSS10"/>
              </a:rPr>
              <a:t>Future</a:t>
            </a:r>
            <a:r>
              <a:rPr sz="1100" spc="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8">
                <a:solidFill>
                  <a:srgbClr val="000000"/>
                </a:solidFill>
                <a:latin typeface="MDQHRJ+CMSS10"/>
                <a:cs typeface="MDQHRJ+CMSS10"/>
              </a:rPr>
              <a:t>work:</a:t>
            </a:r>
            <a:r>
              <a:rPr sz="1100" spc="2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DQHRJ+CMSS10"/>
                <a:cs typeface="MDQHRJ+CMSS10"/>
              </a:rPr>
              <a:t>heuristics,</a:t>
            </a:r>
            <a:r>
              <a:rPr sz="1100" spc="9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DQHRJ+CMSS10"/>
                <a:cs typeface="MDQHRJ+CMSS10"/>
              </a:rPr>
              <a:t>approximation,</a:t>
            </a:r>
            <a:r>
              <a:rPr sz="1100" spc="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DQHRJ+CMSS10"/>
                <a:cs typeface="MDQHRJ+CMSS10"/>
              </a:rPr>
              <a:t>...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71814" y="2289123"/>
            <a:ext cx="1913887" cy="381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06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ANRDAL+CMSS12"/>
                <a:cs typeface="ANRDAL+CMSS12"/>
              </a:rPr>
              <a:t>Thanks</a:t>
            </a:r>
            <a:r>
              <a:rPr sz="1200" spc="9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8">
                <a:solidFill>
                  <a:srgbClr val="FFFFFF"/>
                </a:solidFill>
                <a:latin typeface="ANRDAL+CMSS12"/>
                <a:cs typeface="ANRDAL+CMSS12"/>
              </a:rPr>
              <a:t>for</a:t>
            </a:r>
            <a:r>
              <a:rPr sz="1200" spc="10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2">
                <a:solidFill>
                  <a:srgbClr val="FFFFFF"/>
                </a:solidFill>
                <a:latin typeface="ANRDAL+CMSS12"/>
                <a:cs typeface="ANRDAL+CMSS12"/>
              </a:rPr>
              <a:t>your</a:t>
            </a:r>
            <a:r>
              <a:rPr sz="1200" spc="10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FFFFFF"/>
                </a:solidFill>
                <a:latin typeface="ANRDAL+CMSS12"/>
                <a:cs typeface="ANRDAL+CMSS12"/>
              </a:rPr>
              <a:t>Attention!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8737" y="1145356"/>
            <a:ext cx="1086654" cy="18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50" dirty="0">
                <a:solidFill>
                  <a:srgbClr val="000000"/>
                </a:solidFill>
                <a:latin typeface="HQVCAK+CMSS12"/>
                <a:cs typeface="HQVCAK+CMSS12"/>
              </a:rPr>
              <a:t>Thanks</a:t>
            </a:r>
            <a:endParaRPr sz="1450" dirty="0">
              <a:solidFill>
                <a:srgbClr val="000000"/>
              </a:solidFill>
              <a:latin typeface="HQVCAK+CMSS12"/>
              <a:cs typeface="HQVCAK+CMSS1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9412" y="1502206"/>
            <a:ext cx="2425393" cy="519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QEQUKL+CMSS10"/>
                <a:cs typeface="QEQUKL+CMSS10"/>
                <a:hlinkClick r:id="rId3"/>
              </a:rPr>
              <a:t>Slides/More</a:t>
            </a:r>
            <a:r>
              <a:rPr sz="1100" spc="92">
                <a:solidFill>
                  <a:srgbClr val="00000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100">
                <a:solidFill>
                  <a:srgbClr val="000000"/>
                </a:solidFill>
                <a:latin typeface="QEQUKL+CMSS10"/>
                <a:cs typeface="QEQUKL+CMSS10"/>
                <a:hlinkClick r:id="rId3"/>
              </a:rPr>
              <a:t>on</a:t>
            </a:r>
            <a:r>
              <a:rPr sz="1100" spc="88">
                <a:solidFill>
                  <a:srgbClr val="00000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100">
                <a:solidFill>
                  <a:srgbClr val="000000"/>
                </a:solidFill>
                <a:latin typeface="QEQUKL+CMSS10"/>
                <a:cs typeface="QEQUKL+CMSS10"/>
                <a:hlinkClick r:id="rId3"/>
              </a:rPr>
              <a:t>Query</a:t>
            </a:r>
            <a:r>
              <a:rPr sz="1100" spc="87">
                <a:solidFill>
                  <a:srgbClr val="00000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100">
                <a:solidFill>
                  <a:srgbClr val="000000"/>
                </a:solidFill>
                <a:latin typeface="QEQUKL+CMSS10"/>
                <a:cs typeface="QEQUKL+CMSS10"/>
                <a:hlinkClick r:id="rId3"/>
              </a:rPr>
              <a:t>Optimization:</a:t>
            </a:r>
          </a:p>
          <a:p>
            <a:pPr marL="472706" marR="0">
              <a:lnSpc>
                <a:spcPts val="1013"/>
              </a:lnSpc>
              <a:spcBef>
                <a:spcPts val="39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WJHQWM+CMTT10"/>
                <a:cs typeface="WJHQWM+CMTT10"/>
                <a:hlinkClick r:id="rId3"/>
              </a:rPr>
              <a:t>www.itrummer.org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2692202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QSCIDM+CMSS12"/>
                <a:cs typeface="QSCIDM+CMSS12"/>
              </a:rPr>
              <a:t>Dynamic</a:t>
            </a:r>
            <a:r>
              <a:rPr sz="1450" spc="105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QSCIDM+CMSS12"/>
                <a:cs typeface="QSCIDM+CMSS12"/>
              </a:rPr>
              <a:t>Programming</a:t>
            </a:r>
            <a:r>
              <a:rPr sz="1450" spc="107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QSCIDM+CMSS12"/>
                <a:cs typeface="QSCIDM+CMSS12"/>
              </a:rPr>
              <a:t>Scheme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90394" y="556242"/>
            <a:ext cx="1418160" cy="395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1"/>
              </a:lnSpc>
              <a:spcBef>
                <a:spcPct val="0"/>
              </a:spcBef>
              <a:spcAft>
                <a:spcPct val="0"/>
              </a:spcAft>
            </a:pPr>
            <a:r>
              <a:rPr sz="1100" spc="-20">
                <a:solidFill>
                  <a:srgbClr val="000000"/>
                </a:solidFill>
                <a:latin typeface="IFEJQM+CMCSC10"/>
                <a:cs typeface="IFEJQM+CMCSC10"/>
              </a:rPr>
              <a:t>Query:</a:t>
            </a:r>
            <a:r>
              <a:rPr sz="1100" spc="2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JSEQN+CMSSI10"/>
                <a:cs typeface="AJSEQN+CMSSI10"/>
              </a:rPr>
              <a:t>R</a:t>
            </a:r>
            <a:r>
              <a:rPr sz="1100" spc="1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843">
                <a:solidFill>
                  <a:srgbClr val="000000"/>
                </a:solidFill>
                <a:latin typeface="HGRSRT+MSBM10"/>
                <a:cs typeface="HGRSRT+MSBM10"/>
              </a:rPr>
              <a:t>on</a:t>
            </a:r>
            <a:r>
              <a:rPr sz="1100" spc="8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JSEQN+CMSSI10"/>
                <a:cs typeface="AJSEQN+CMSSI10"/>
              </a:rPr>
              <a:t>S</a:t>
            </a:r>
            <a:r>
              <a:rPr sz="1100" spc="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843">
                <a:solidFill>
                  <a:srgbClr val="000000"/>
                </a:solidFill>
                <a:latin typeface="HGRSRT+MSBM10"/>
                <a:cs typeface="HGRSRT+MSBM10"/>
              </a:rPr>
              <a:t>on</a:t>
            </a:r>
            <a:r>
              <a:rPr sz="1100" spc="8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AJSEQN+CMSSI10"/>
                <a:cs typeface="AJSEQN+CMSSI10"/>
              </a:rPr>
              <a:t>T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2692202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LVNADB+CMSS12"/>
                <a:cs typeface="LVNADB+CMSS12"/>
              </a:rPr>
              <a:t>Dynamic</a:t>
            </a:r>
            <a:r>
              <a:rPr sz="1450" spc="105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LVNADB+CMSS12"/>
                <a:cs typeface="LVNADB+CMSS12"/>
              </a:rPr>
              <a:t>Programming</a:t>
            </a:r>
            <a:r>
              <a:rPr sz="1450" spc="107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LVNADB+CMSS12"/>
                <a:cs typeface="LVNADB+CMSS12"/>
              </a:rPr>
              <a:t>Scheme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90394" y="556242"/>
            <a:ext cx="1418160" cy="395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1"/>
              </a:lnSpc>
              <a:spcBef>
                <a:spcPct val="0"/>
              </a:spcBef>
              <a:spcAft>
                <a:spcPct val="0"/>
              </a:spcAft>
            </a:pPr>
            <a:r>
              <a:rPr sz="1100" spc="-20">
                <a:solidFill>
                  <a:srgbClr val="000000"/>
                </a:solidFill>
                <a:latin typeface="AIQULR+CMCSC10"/>
                <a:cs typeface="AIQULR+CMCSC10"/>
              </a:rPr>
              <a:t>Query:</a:t>
            </a:r>
            <a:r>
              <a:rPr sz="1100" spc="2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HESURL+CMSSI10"/>
                <a:cs typeface="HESURL+CMSSI10"/>
              </a:rPr>
              <a:t>R</a:t>
            </a:r>
            <a:r>
              <a:rPr sz="1100" spc="1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843">
                <a:solidFill>
                  <a:srgbClr val="000000"/>
                </a:solidFill>
                <a:latin typeface="TPPSMO+MSBM10"/>
                <a:cs typeface="TPPSMO+MSBM10"/>
              </a:rPr>
              <a:t>on</a:t>
            </a:r>
            <a:r>
              <a:rPr sz="1100" spc="8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HESURL+CMSSI10"/>
                <a:cs typeface="HESURL+CMSSI10"/>
              </a:rPr>
              <a:t>S</a:t>
            </a:r>
            <a:r>
              <a:rPr sz="1100" spc="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843">
                <a:solidFill>
                  <a:srgbClr val="000000"/>
                </a:solidFill>
                <a:latin typeface="TPPSMO+MSBM10"/>
                <a:cs typeface="TPPSMO+MSBM10"/>
              </a:rPr>
              <a:t>on</a:t>
            </a:r>
            <a:r>
              <a:rPr sz="1100" spc="8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HESURL+CMSSI10"/>
                <a:cs typeface="HESURL+CMSSI10"/>
              </a:rPr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95143" y="1483207"/>
            <a:ext cx="298911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HESURL+CMSSI10"/>
                <a:cs typeface="HESURL+CMSSI10"/>
              </a:rPr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80765" y="1483207"/>
            <a:ext cx="286442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HESURL+CMSSI10"/>
                <a:cs typeface="HESURL+CMSSI10"/>
              </a:rPr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49215" y="1483207"/>
            <a:ext cx="303760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HESURL+CMSSI10"/>
                <a:cs typeface="HESURL+CMSSI10"/>
              </a:rPr>
              <a:t>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6170" y="1569250"/>
            <a:ext cx="928407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8">
                <a:solidFill>
                  <a:srgbClr val="000000"/>
                </a:solidFill>
                <a:latin typeface="UWQBSN+CMSS10"/>
                <a:cs typeface="UWQBSN+CMSS10"/>
              </a:rPr>
              <a:t>1-Table</a:t>
            </a:r>
            <a:r>
              <a:rPr sz="1100" spc="1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UWQBSN+CMSS10"/>
                <a:cs typeface="UWQBSN+CMSS10"/>
              </a:rPr>
              <a:t>Sets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78291" y="1655279"/>
            <a:ext cx="944229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5">
                <a:solidFill>
                  <a:srgbClr val="FF0000"/>
                </a:solidFill>
                <a:latin typeface="UWQBSN+CMSS10"/>
                <a:cs typeface="UWQBSN+CMSS10"/>
              </a:rPr>
              <a:t>Pareto</a:t>
            </a:r>
            <a:r>
              <a:rPr sz="1100" spc="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FF0000"/>
                </a:solidFill>
                <a:latin typeface="UWQBSN+CMSS10"/>
                <a:cs typeface="UWQBSN+CMSS10"/>
              </a:rPr>
              <a:t>Plans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58286" y="1655279"/>
            <a:ext cx="944229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5">
                <a:solidFill>
                  <a:srgbClr val="FF0000"/>
                </a:solidFill>
                <a:latin typeface="UWQBSN+CMSS10"/>
                <a:cs typeface="UWQBSN+CMSS10"/>
              </a:rPr>
              <a:t>Pareto</a:t>
            </a:r>
            <a:r>
              <a:rPr sz="1100" spc="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FF0000"/>
                </a:solidFill>
                <a:latin typeface="UWQBSN+CMSS10"/>
                <a:cs typeface="UWQBSN+CMSS10"/>
              </a:rPr>
              <a:t>Plans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38281" y="1655279"/>
            <a:ext cx="944229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5">
                <a:solidFill>
                  <a:srgbClr val="FF0000"/>
                </a:solidFill>
                <a:latin typeface="UWQBSN+CMSS10"/>
                <a:cs typeface="UWQBSN+CMSS10"/>
              </a:rPr>
              <a:t>Pareto</a:t>
            </a:r>
            <a:r>
              <a:rPr sz="1100" spc="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FF0000"/>
                </a:solidFill>
                <a:latin typeface="UWQBSN+CMSS10"/>
                <a:cs typeface="UWQBSN+CMSS10"/>
              </a:rPr>
              <a:t>Plans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2692202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GCASQB+CMSS12"/>
                <a:cs typeface="GCASQB+CMSS12"/>
              </a:rPr>
              <a:t>Dynamic</a:t>
            </a:r>
            <a:r>
              <a:rPr sz="1450" spc="105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GCASQB+CMSS12"/>
                <a:cs typeface="GCASQB+CMSS12"/>
              </a:rPr>
              <a:t>Programming</a:t>
            </a:r>
            <a:r>
              <a:rPr sz="1450" spc="107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GCASQB+CMSS12"/>
                <a:cs typeface="GCASQB+CMSS12"/>
              </a:rPr>
              <a:t>Scheme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90394" y="556242"/>
            <a:ext cx="1418160" cy="395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1"/>
              </a:lnSpc>
              <a:spcBef>
                <a:spcPct val="0"/>
              </a:spcBef>
              <a:spcAft>
                <a:spcPct val="0"/>
              </a:spcAft>
            </a:pPr>
            <a:r>
              <a:rPr sz="1100" spc="-20">
                <a:solidFill>
                  <a:srgbClr val="000000"/>
                </a:solidFill>
                <a:latin typeface="MGWMEK+CMCSC10"/>
                <a:cs typeface="MGWMEK+CMCSC10"/>
              </a:rPr>
              <a:t>Query:</a:t>
            </a:r>
            <a:r>
              <a:rPr sz="1100" spc="2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JNCGG+CMSSI10"/>
                <a:cs typeface="MJNCGG+CMSSI10"/>
              </a:rPr>
              <a:t>R</a:t>
            </a:r>
            <a:r>
              <a:rPr sz="1100" spc="1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843">
                <a:solidFill>
                  <a:srgbClr val="000000"/>
                </a:solidFill>
                <a:latin typeface="UNSACU+MSBM10"/>
                <a:cs typeface="UNSACU+MSBM10"/>
              </a:rPr>
              <a:t>on</a:t>
            </a:r>
            <a:r>
              <a:rPr sz="1100" spc="8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JNCGG+CMSSI10"/>
                <a:cs typeface="MJNCGG+CMSSI10"/>
              </a:rPr>
              <a:t>S</a:t>
            </a:r>
            <a:r>
              <a:rPr sz="1100" spc="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843">
                <a:solidFill>
                  <a:srgbClr val="000000"/>
                </a:solidFill>
                <a:latin typeface="UNSACU+MSBM10"/>
                <a:cs typeface="UNSACU+MSBM10"/>
              </a:rPr>
              <a:t>on</a:t>
            </a:r>
            <a:r>
              <a:rPr sz="1100" spc="8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JNCGG+CMSSI10"/>
                <a:cs typeface="MJNCGG+CMSSI10"/>
              </a:rPr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8278" y="1220897"/>
            <a:ext cx="944229" cy="543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78866" marR="0">
              <a:lnSpc>
                <a:spcPts val="146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JNCGG+CMSSI10"/>
                <a:cs typeface="MJNCGG+CMSSI10"/>
              </a:rPr>
              <a:t>R</a:t>
            </a:r>
            <a:r>
              <a:rPr sz="1100" spc="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843">
                <a:solidFill>
                  <a:srgbClr val="000000"/>
                </a:solidFill>
                <a:latin typeface="UNSACU+MSBM10"/>
                <a:cs typeface="UNSACU+MSBM10"/>
              </a:rPr>
              <a:t>on</a:t>
            </a:r>
            <a:r>
              <a:rPr sz="1100" spc="8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JNCGG+CMSSI10"/>
                <a:cs typeface="MJNCGG+CMSSI10"/>
              </a:rPr>
              <a:t>S</a:t>
            </a:r>
          </a:p>
          <a:p>
            <a:pPr marL="0" marR="0">
              <a:lnSpc>
                <a:spcPts val="1100"/>
              </a:lnSpc>
              <a:spcBef>
                <a:spcPts val="204"/>
              </a:spcBef>
              <a:spcAft>
                <a:spcPct val="0"/>
              </a:spcAft>
            </a:pPr>
            <a:r>
              <a:rPr sz="1100" spc="-15">
                <a:solidFill>
                  <a:srgbClr val="FF0000"/>
                </a:solidFill>
                <a:latin typeface="QSBLNH+CMSS10"/>
                <a:cs typeface="QSBLNH+CMSS10"/>
              </a:rPr>
              <a:t>Pareto</a:t>
            </a:r>
            <a:r>
              <a:rPr sz="1100" spc="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FF0000"/>
                </a:solidFill>
                <a:latin typeface="QSBLNH+CMSS10"/>
                <a:cs typeface="QSBLNH+CMSS10"/>
              </a:rPr>
              <a:t>Plans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58286" y="1220897"/>
            <a:ext cx="944229" cy="543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67309" marR="0">
              <a:lnSpc>
                <a:spcPts val="146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JNCGG+CMSSI10"/>
                <a:cs typeface="MJNCGG+CMSSI10"/>
              </a:rPr>
              <a:t>R</a:t>
            </a:r>
            <a:r>
              <a:rPr sz="1100" spc="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843">
                <a:solidFill>
                  <a:srgbClr val="000000"/>
                </a:solidFill>
                <a:latin typeface="UNSACU+MSBM10"/>
                <a:cs typeface="UNSACU+MSBM10"/>
              </a:rPr>
              <a:t>on</a:t>
            </a:r>
            <a:r>
              <a:rPr sz="1100" spc="8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JNCGG+CMSSI10"/>
                <a:cs typeface="MJNCGG+CMSSI10"/>
              </a:rPr>
              <a:t>T</a:t>
            </a:r>
          </a:p>
          <a:p>
            <a:pPr marL="0" marR="0">
              <a:lnSpc>
                <a:spcPts val="1100"/>
              </a:lnSpc>
              <a:spcBef>
                <a:spcPts val="204"/>
              </a:spcBef>
              <a:spcAft>
                <a:spcPct val="0"/>
              </a:spcAft>
            </a:pPr>
            <a:r>
              <a:rPr sz="1100" spc="-15">
                <a:solidFill>
                  <a:srgbClr val="FF0000"/>
                </a:solidFill>
                <a:latin typeface="QSBLNH+CMSS10"/>
                <a:cs typeface="QSBLNH+CMSS10"/>
              </a:rPr>
              <a:t>Pareto</a:t>
            </a:r>
            <a:r>
              <a:rPr sz="1100" spc="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FF0000"/>
                </a:solidFill>
                <a:latin typeface="QSBLNH+CMSS10"/>
                <a:cs typeface="QSBLNH+CMSS10"/>
              </a:rPr>
              <a:t>Plans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38281" y="1220897"/>
            <a:ext cx="944229" cy="543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72935" marR="0">
              <a:lnSpc>
                <a:spcPts val="146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JNCGG+CMSSI10"/>
                <a:cs typeface="MJNCGG+CMSSI10"/>
              </a:rPr>
              <a:t>S</a:t>
            </a:r>
            <a:r>
              <a:rPr sz="1100" spc="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843">
                <a:solidFill>
                  <a:srgbClr val="000000"/>
                </a:solidFill>
                <a:latin typeface="UNSACU+MSBM10"/>
                <a:cs typeface="UNSACU+MSBM10"/>
              </a:rPr>
              <a:t>on</a:t>
            </a:r>
            <a:r>
              <a:rPr sz="1100" spc="8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JNCGG+CMSSI10"/>
                <a:cs typeface="MJNCGG+CMSSI10"/>
              </a:rPr>
              <a:t>T</a:t>
            </a:r>
          </a:p>
          <a:p>
            <a:pPr marL="0" marR="0">
              <a:lnSpc>
                <a:spcPts val="1100"/>
              </a:lnSpc>
              <a:spcBef>
                <a:spcPts val="204"/>
              </a:spcBef>
              <a:spcAft>
                <a:spcPct val="0"/>
              </a:spcAft>
            </a:pPr>
            <a:r>
              <a:rPr sz="1100" spc="-15">
                <a:solidFill>
                  <a:srgbClr val="FF0000"/>
                </a:solidFill>
                <a:latin typeface="QSBLNH+CMSS10"/>
                <a:cs typeface="QSBLNH+CMSS10"/>
              </a:rPr>
              <a:t>Pareto</a:t>
            </a:r>
            <a:r>
              <a:rPr sz="1100" spc="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FF0000"/>
                </a:solidFill>
                <a:latin typeface="QSBLNH+CMSS10"/>
                <a:cs typeface="QSBLNH+CMSS10"/>
              </a:rPr>
              <a:t>Plans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6170" y="1329245"/>
            <a:ext cx="928407" cy="1069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8">
                <a:solidFill>
                  <a:srgbClr val="000000"/>
                </a:solidFill>
                <a:latin typeface="QSBLNH+CMSS10"/>
                <a:cs typeface="QSBLNH+CMSS10"/>
              </a:rPr>
              <a:t>2-Table</a:t>
            </a:r>
            <a:r>
              <a:rPr sz="1100" spc="1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SBLNH+CMSS10"/>
                <a:cs typeface="QSBLNH+CMSS10"/>
              </a:rPr>
              <a:t>Sets</a:t>
            </a:r>
          </a:p>
          <a:p>
            <a:pPr marL="0" marR="0">
              <a:lnSpc>
                <a:spcPts val="1100"/>
              </a:lnSpc>
              <a:spcBef>
                <a:spcPts val="4568"/>
              </a:spcBef>
              <a:spcAft>
                <a:spcPct val="0"/>
              </a:spcAft>
            </a:pPr>
            <a:r>
              <a:rPr sz="1100" spc="-18">
                <a:solidFill>
                  <a:srgbClr val="000000"/>
                </a:solidFill>
                <a:latin typeface="QSBLNH+CMSS10"/>
                <a:cs typeface="QSBLNH+CMSS10"/>
              </a:rPr>
              <a:t>1-Table</a:t>
            </a:r>
            <a:r>
              <a:rPr sz="1100" spc="1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QSBLNH+CMSS10"/>
                <a:cs typeface="QSBLNH+CMSS10"/>
              </a:rPr>
              <a:t>Sets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95143" y="1963204"/>
            <a:ext cx="298911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JNCGG+CMSSI10"/>
                <a:cs typeface="MJNCGG+CMSSI10"/>
              </a:rPr>
              <a:t>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80765" y="1963204"/>
            <a:ext cx="286442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JNCGG+CMSSI10"/>
                <a:cs typeface="MJNCGG+CMSSI10"/>
              </a:rP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49215" y="1963204"/>
            <a:ext cx="303760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JNCGG+CMSSI10"/>
                <a:cs typeface="MJNCGG+CMSSI10"/>
              </a:rPr>
              <a:t>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78291" y="2135276"/>
            <a:ext cx="944229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5">
                <a:solidFill>
                  <a:srgbClr val="FF0000"/>
                </a:solidFill>
                <a:latin typeface="QSBLNH+CMSS10"/>
                <a:cs typeface="QSBLNH+CMSS10"/>
              </a:rPr>
              <a:t>Pareto</a:t>
            </a:r>
            <a:r>
              <a:rPr sz="1100" spc="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FF0000"/>
                </a:solidFill>
                <a:latin typeface="QSBLNH+CMSS10"/>
                <a:cs typeface="QSBLNH+CMSS10"/>
              </a:rPr>
              <a:t>Plans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58286" y="2135276"/>
            <a:ext cx="944229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5">
                <a:solidFill>
                  <a:srgbClr val="FF0000"/>
                </a:solidFill>
                <a:latin typeface="QSBLNH+CMSS10"/>
                <a:cs typeface="QSBLNH+CMSS10"/>
              </a:rPr>
              <a:t>Pareto</a:t>
            </a:r>
            <a:r>
              <a:rPr sz="1100" spc="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FF0000"/>
                </a:solidFill>
                <a:latin typeface="QSBLNH+CMSS10"/>
                <a:cs typeface="QSBLNH+CMSS10"/>
              </a:rPr>
              <a:t>Plans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38281" y="2135276"/>
            <a:ext cx="944229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5">
                <a:solidFill>
                  <a:srgbClr val="FF0000"/>
                </a:solidFill>
                <a:latin typeface="QSBLNH+CMSS10"/>
                <a:cs typeface="QSBLNH+CMSS10"/>
              </a:rPr>
              <a:t>Pareto</a:t>
            </a:r>
            <a:r>
              <a:rPr sz="1100" spc="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FF0000"/>
                </a:solidFill>
                <a:latin typeface="QSBLNH+CMSS10"/>
                <a:cs typeface="QSBLNH+CMSS10"/>
              </a:rPr>
              <a:t>Plans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2692202" cy="4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3333B3"/>
                </a:solidFill>
                <a:latin typeface="QFMSJW+CMSS12"/>
                <a:cs typeface="QFMSJW+CMSS12"/>
              </a:rPr>
              <a:t>Dynamic</a:t>
            </a:r>
            <a:r>
              <a:rPr sz="1450" spc="105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QFMSJW+CMSS12"/>
                <a:cs typeface="QFMSJW+CMSS12"/>
              </a:rPr>
              <a:t>Programming</a:t>
            </a:r>
            <a:r>
              <a:rPr sz="1450" spc="107">
                <a:solidFill>
                  <a:srgbClr val="3333B3"/>
                </a:solidFill>
                <a:latin typeface="Times New Roman"/>
                <a:cs typeface="Times New Roman"/>
              </a:rPr>
              <a:t> </a:t>
            </a:r>
            <a:r>
              <a:rPr sz="1450">
                <a:solidFill>
                  <a:srgbClr val="3333B3"/>
                </a:solidFill>
                <a:latin typeface="QFMSJW+CMSS12"/>
                <a:cs typeface="QFMSJW+CMSS12"/>
              </a:rPr>
              <a:t>Scheme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90394" y="556242"/>
            <a:ext cx="1418160" cy="395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1"/>
              </a:lnSpc>
              <a:spcBef>
                <a:spcPct val="0"/>
              </a:spcBef>
              <a:spcAft>
                <a:spcPct val="0"/>
              </a:spcAft>
            </a:pPr>
            <a:r>
              <a:rPr sz="1100" spc="-20">
                <a:solidFill>
                  <a:srgbClr val="000000"/>
                </a:solidFill>
                <a:latin typeface="LMUHIC+CMCSC10"/>
                <a:cs typeface="LMUHIC+CMCSC10"/>
              </a:rPr>
              <a:t>Query:</a:t>
            </a:r>
            <a:r>
              <a:rPr sz="1100" spc="2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LCHSS+CMSSI10"/>
                <a:cs typeface="MLCHSS+CMSSI10"/>
              </a:rPr>
              <a:t>R</a:t>
            </a:r>
            <a:r>
              <a:rPr sz="1100" spc="1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843">
                <a:solidFill>
                  <a:srgbClr val="000000"/>
                </a:solidFill>
                <a:latin typeface="LJPCRJ+MSBM10"/>
                <a:cs typeface="LJPCRJ+MSBM10"/>
              </a:rPr>
              <a:t>on</a:t>
            </a:r>
            <a:r>
              <a:rPr sz="1100" spc="8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LCHSS+CMSSI10"/>
                <a:cs typeface="MLCHSS+CMSSI10"/>
              </a:rPr>
              <a:t>S</a:t>
            </a:r>
            <a:r>
              <a:rPr sz="1100" spc="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843">
                <a:solidFill>
                  <a:srgbClr val="000000"/>
                </a:solidFill>
                <a:latin typeface="LJPCRJ+MSBM10"/>
                <a:cs typeface="LJPCRJ+MSBM10"/>
              </a:rPr>
              <a:t>on</a:t>
            </a:r>
            <a:r>
              <a:rPr sz="1100" spc="8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LCHSS+CMSSI10"/>
                <a:cs typeface="MLCHSS+CMSSI10"/>
              </a:rPr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58286" y="980905"/>
            <a:ext cx="944229" cy="54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9311" marR="0">
              <a:lnSpc>
                <a:spcPts val="146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LCHSS+CMSSI10"/>
                <a:cs typeface="MLCHSS+CMSSI10"/>
              </a:rPr>
              <a:t>R</a:t>
            </a:r>
            <a:r>
              <a:rPr sz="1100" spc="1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843">
                <a:solidFill>
                  <a:srgbClr val="000000"/>
                </a:solidFill>
                <a:latin typeface="LJPCRJ+MSBM10"/>
                <a:cs typeface="LJPCRJ+MSBM10"/>
              </a:rPr>
              <a:t>on</a:t>
            </a:r>
            <a:r>
              <a:rPr sz="1100" spc="8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LCHSS+CMSSI10"/>
                <a:cs typeface="MLCHSS+CMSSI10"/>
              </a:rPr>
              <a:t>S</a:t>
            </a:r>
            <a:r>
              <a:rPr sz="1100" spc="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843">
                <a:solidFill>
                  <a:srgbClr val="000000"/>
                </a:solidFill>
                <a:latin typeface="LJPCRJ+MSBM10"/>
                <a:cs typeface="LJPCRJ+MSBM10"/>
              </a:rPr>
              <a:t>on</a:t>
            </a:r>
            <a:r>
              <a:rPr sz="1100" spc="8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LCHSS+CMSSI10"/>
                <a:cs typeface="MLCHSS+CMSSI10"/>
              </a:rPr>
              <a:t>T</a:t>
            </a:r>
          </a:p>
          <a:p>
            <a:pPr marL="0" marR="0">
              <a:lnSpc>
                <a:spcPts val="1100"/>
              </a:lnSpc>
              <a:spcBef>
                <a:spcPts val="204"/>
              </a:spcBef>
              <a:spcAft>
                <a:spcPct val="0"/>
              </a:spcAft>
            </a:pPr>
            <a:r>
              <a:rPr sz="1100" spc="-15">
                <a:solidFill>
                  <a:srgbClr val="FF0000"/>
                </a:solidFill>
                <a:latin typeface="ERPFUS+CMSS10"/>
                <a:cs typeface="ERPFUS+CMSS10"/>
              </a:rPr>
              <a:t>Pareto</a:t>
            </a:r>
            <a:r>
              <a:rPr sz="1100" spc="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FF0000"/>
                </a:solidFill>
                <a:latin typeface="ERPFUS+CMSS10"/>
                <a:cs typeface="ERPFUS+CMSS10"/>
              </a:rPr>
              <a:t>Plans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6170" y="1089240"/>
            <a:ext cx="928407" cy="1789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8">
                <a:solidFill>
                  <a:srgbClr val="000000"/>
                </a:solidFill>
                <a:latin typeface="ERPFUS+CMSS10"/>
                <a:cs typeface="ERPFUS+CMSS10"/>
              </a:rPr>
              <a:t>3-Table</a:t>
            </a:r>
            <a:r>
              <a:rPr sz="1100" spc="1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RPFUS+CMSS10"/>
                <a:cs typeface="ERPFUS+CMSS10"/>
              </a:rPr>
              <a:t>Sets</a:t>
            </a:r>
          </a:p>
          <a:p>
            <a:pPr marL="0" marR="0">
              <a:lnSpc>
                <a:spcPts val="1100"/>
              </a:lnSpc>
              <a:spcBef>
                <a:spcPts val="4568"/>
              </a:spcBef>
              <a:spcAft>
                <a:spcPct val="0"/>
              </a:spcAft>
            </a:pPr>
            <a:r>
              <a:rPr sz="1100" spc="-18">
                <a:solidFill>
                  <a:srgbClr val="000000"/>
                </a:solidFill>
                <a:latin typeface="ERPFUS+CMSS10"/>
                <a:cs typeface="ERPFUS+CMSS10"/>
              </a:rPr>
              <a:t>2-Table</a:t>
            </a:r>
            <a:r>
              <a:rPr sz="1100" spc="1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RPFUS+CMSS10"/>
                <a:cs typeface="ERPFUS+CMSS10"/>
              </a:rPr>
              <a:t>Sets</a:t>
            </a:r>
          </a:p>
          <a:p>
            <a:pPr marL="0" marR="0">
              <a:lnSpc>
                <a:spcPts val="1100"/>
              </a:lnSpc>
              <a:spcBef>
                <a:spcPts val="4518"/>
              </a:spcBef>
              <a:spcAft>
                <a:spcPct val="0"/>
              </a:spcAft>
            </a:pPr>
            <a:r>
              <a:rPr sz="1100" spc="-18">
                <a:solidFill>
                  <a:srgbClr val="000000"/>
                </a:solidFill>
                <a:latin typeface="ERPFUS+CMSS10"/>
                <a:cs typeface="ERPFUS+CMSS10"/>
              </a:rPr>
              <a:t>1-Table</a:t>
            </a:r>
            <a:r>
              <a:rPr sz="1100" spc="1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ERPFUS+CMSS10"/>
                <a:cs typeface="ERPFUS+CMSS10"/>
              </a:rPr>
              <a:t>Sets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78278" y="1700906"/>
            <a:ext cx="944229" cy="54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78866" marR="0">
              <a:lnSpc>
                <a:spcPts val="146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LCHSS+CMSSI10"/>
                <a:cs typeface="MLCHSS+CMSSI10"/>
              </a:rPr>
              <a:t>R</a:t>
            </a:r>
            <a:r>
              <a:rPr sz="1100" spc="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843">
                <a:solidFill>
                  <a:srgbClr val="000000"/>
                </a:solidFill>
                <a:latin typeface="LJPCRJ+MSBM10"/>
                <a:cs typeface="LJPCRJ+MSBM10"/>
              </a:rPr>
              <a:t>on</a:t>
            </a:r>
            <a:r>
              <a:rPr sz="1100" spc="8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LCHSS+CMSSI10"/>
                <a:cs typeface="MLCHSS+CMSSI10"/>
              </a:rPr>
              <a:t>S</a:t>
            </a:r>
          </a:p>
          <a:p>
            <a:pPr marL="0" marR="0">
              <a:lnSpc>
                <a:spcPts val="1100"/>
              </a:lnSpc>
              <a:spcBef>
                <a:spcPts val="204"/>
              </a:spcBef>
              <a:spcAft>
                <a:spcPct val="0"/>
              </a:spcAft>
            </a:pPr>
            <a:r>
              <a:rPr sz="1100" spc="-15">
                <a:solidFill>
                  <a:srgbClr val="FF0000"/>
                </a:solidFill>
                <a:latin typeface="ERPFUS+CMSS10"/>
                <a:cs typeface="ERPFUS+CMSS10"/>
              </a:rPr>
              <a:t>Pareto</a:t>
            </a:r>
            <a:r>
              <a:rPr sz="1100" spc="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FF0000"/>
                </a:solidFill>
                <a:latin typeface="ERPFUS+CMSS10"/>
                <a:cs typeface="ERPFUS+CMSS10"/>
              </a:rPr>
              <a:t>Plans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58286" y="1700906"/>
            <a:ext cx="944229" cy="54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67309" marR="0">
              <a:lnSpc>
                <a:spcPts val="146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LCHSS+CMSSI10"/>
                <a:cs typeface="MLCHSS+CMSSI10"/>
              </a:rPr>
              <a:t>R</a:t>
            </a:r>
            <a:r>
              <a:rPr sz="1100" spc="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843">
                <a:solidFill>
                  <a:srgbClr val="000000"/>
                </a:solidFill>
                <a:latin typeface="LJPCRJ+MSBM10"/>
                <a:cs typeface="LJPCRJ+MSBM10"/>
              </a:rPr>
              <a:t>on</a:t>
            </a:r>
            <a:r>
              <a:rPr sz="1100" spc="8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LCHSS+CMSSI10"/>
                <a:cs typeface="MLCHSS+CMSSI10"/>
              </a:rPr>
              <a:t>T</a:t>
            </a:r>
          </a:p>
          <a:p>
            <a:pPr marL="0" marR="0">
              <a:lnSpc>
                <a:spcPts val="1100"/>
              </a:lnSpc>
              <a:spcBef>
                <a:spcPts val="204"/>
              </a:spcBef>
              <a:spcAft>
                <a:spcPct val="0"/>
              </a:spcAft>
            </a:pPr>
            <a:r>
              <a:rPr sz="1100" spc="-15">
                <a:solidFill>
                  <a:srgbClr val="FF0000"/>
                </a:solidFill>
                <a:latin typeface="ERPFUS+CMSS10"/>
                <a:cs typeface="ERPFUS+CMSS10"/>
              </a:rPr>
              <a:t>Pareto</a:t>
            </a:r>
            <a:r>
              <a:rPr sz="1100" spc="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FF0000"/>
                </a:solidFill>
                <a:latin typeface="ERPFUS+CMSS10"/>
                <a:cs typeface="ERPFUS+CMSS10"/>
              </a:rPr>
              <a:t>Plans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38281" y="1700906"/>
            <a:ext cx="944229" cy="54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72935" marR="0">
              <a:lnSpc>
                <a:spcPts val="1461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LCHSS+CMSSI10"/>
                <a:cs typeface="MLCHSS+CMSSI10"/>
              </a:rPr>
              <a:t>S</a:t>
            </a:r>
            <a:r>
              <a:rPr sz="1100" spc="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843">
                <a:solidFill>
                  <a:srgbClr val="000000"/>
                </a:solidFill>
                <a:latin typeface="LJPCRJ+MSBM10"/>
                <a:cs typeface="LJPCRJ+MSBM10"/>
              </a:rPr>
              <a:t>on</a:t>
            </a:r>
            <a:r>
              <a:rPr sz="1100" spc="8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MLCHSS+CMSSI10"/>
                <a:cs typeface="MLCHSS+CMSSI10"/>
              </a:rPr>
              <a:t>T</a:t>
            </a:r>
          </a:p>
          <a:p>
            <a:pPr marL="0" marR="0">
              <a:lnSpc>
                <a:spcPts val="1100"/>
              </a:lnSpc>
              <a:spcBef>
                <a:spcPts val="204"/>
              </a:spcBef>
              <a:spcAft>
                <a:spcPct val="0"/>
              </a:spcAft>
            </a:pPr>
            <a:r>
              <a:rPr sz="1100" spc="-15">
                <a:solidFill>
                  <a:srgbClr val="FF0000"/>
                </a:solidFill>
                <a:latin typeface="ERPFUS+CMSS10"/>
                <a:cs typeface="ERPFUS+CMSS10"/>
              </a:rPr>
              <a:t>Pareto</a:t>
            </a:r>
            <a:r>
              <a:rPr sz="1100" spc="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FF0000"/>
                </a:solidFill>
                <a:latin typeface="ERPFUS+CMSS10"/>
                <a:cs typeface="ERPFUS+CMSS10"/>
              </a:rPr>
              <a:t>Plans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95143" y="2443200"/>
            <a:ext cx="298911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LCHSS+CMSSI10"/>
                <a:cs typeface="MLCHSS+CMSSI10"/>
              </a:rPr>
              <a:t>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880765" y="2443200"/>
            <a:ext cx="286442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LCHSS+CMSSI10"/>
                <a:cs typeface="MLCHSS+CMSSI10"/>
              </a:rP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49215" y="2443200"/>
            <a:ext cx="303760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MLCHSS+CMSSI10"/>
                <a:cs typeface="MLCHSS+CMSSI10"/>
              </a:rPr>
              <a:t>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78291" y="2615285"/>
            <a:ext cx="944229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5">
                <a:solidFill>
                  <a:srgbClr val="FF0000"/>
                </a:solidFill>
                <a:latin typeface="ERPFUS+CMSS10"/>
                <a:cs typeface="ERPFUS+CMSS10"/>
              </a:rPr>
              <a:t>Pareto</a:t>
            </a:r>
            <a:r>
              <a:rPr sz="1100" spc="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FF0000"/>
                </a:solidFill>
                <a:latin typeface="ERPFUS+CMSS10"/>
                <a:cs typeface="ERPFUS+CMSS10"/>
              </a:rPr>
              <a:t>Plans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558286" y="2615285"/>
            <a:ext cx="944229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5">
                <a:solidFill>
                  <a:srgbClr val="FF0000"/>
                </a:solidFill>
                <a:latin typeface="ERPFUS+CMSS10"/>
                <a:cs typeface="ERPFUS+CMSS10"/>
              </a:rPr>
              <a:t>Pareto</a:t>
            </a:r>
            <a:r>
              <a:rPr sz="1100" spc="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FF0000"/>
                </a:solidFill>
                <a:latin typeface="ERPFUS+CMSS10"/>
                <a:cs typeface="ERPFUS+CMSS10"/>
              </a:rPr>
              <a:t>Plans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38281" y="2615285"/>
            <a:ext cx="944229" cy="349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100" spc="-15">
                <a:solidFill>
                  <a:srgbClr val="FF0000"/>
                </a:solidFill>
                <a:latin typeface="ERPFUS+CMSS10"/>
                <a:cs typeface="ERPFUS+CMSS10"/>
              </a:rPr>
              <a:t>Pareto</a:t>
            </a:r>
            <a:r>
              <a:rPr sz="1100" spc="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FF0000"/>
                </a:solidFill>
                <a:latin typeface="ERPFUS+CMSS10"/>
                <a:cs typeface="ERPFUS+CMSS10"/>
              </a:rPr>
              <a:t>Plans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2692202" cy="18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50" dirty="0">
                <a:solidFill>
                  <a:srgbClr val="3333B3"/>
                </a:solidFill>
                <a:latin typeface="TBIKNP+CMSS12"/>
                <a:cs typeface="TBIKNP+CMSS12"/>
              </a:rPr>
              <a:t>Generic Algorithm</a:t>
            </a:r>
            <a:endParaRPr sz="1450" dirty="0">
              <a:solidFill>
                <a:srgbClr val="3333B3"/>
              </a:solidFill>
              <a:latin typeface="TBIKNP+CMSS12"/>
              <a:cs typeface="TBIKNP+CMSS1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648CC6-0B6B-4B8A-BD93-FD3C33139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427"/>
            <a:ext cx="4608513" cy="25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456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99" y="127718"/>
            <a:ext cx="2692202" cy="182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50" dirty="0">
                <a:solidFill>
                  <a:srgbClr val="3333B3"/>
                </a:solidFill>
                <a:latin typeface="TBIKNP+CMSS12"/>
                <a:cs typeface="TBIKNP+CMSS12"/>
              </a:rPr>
              <a:t>Generate Plan set</a:t>
            </a:r>
            <a:endParaRPr sz="1450" dirty="0">
              <a:solidFill>
                <a:srgbClr val="3333B3"/>
              </a:solidFill>
              <a:latin typeface="TBIKNP+CMSS12"/>
              <a:cs typeface="TBIKNP+CMSS1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68D52A-F3E0-4A00-AEE3-72B532E83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" y="438049"/>
            <a:ext cx="4125541" cy="28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8113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1740</Words>
  <Application>Microsoft Office PowerPoint</Application>
  <PresentationFormat>自定义</PresentationFormat>
  <Paragraphs>299</Paragraphs>
  <Slides>36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87</vt:i4>
      </vt:variant>
      <vt:variant>
        <vt:lpstr>主题</vt:lpstr>
      </vt:variant>
      <vt:variant>
        <vt:i4>27</vt:i4>
      </vt:variant>
      <vt:variant>
        <vt:lpstr>幻灯片标题</vt:lpstr>
      </vt:variant>
      <vt:variant>
        <vt:i4>36</vt:i4>
      </vt:variant>
    </vt:vector>
  </HeadingPairs>
  <TitlesOfParts>
    <vt:vector size="150" baseType="lpstr">
      <vt:lpstr>AGTGEE+CMSS10</vt:lpstr>
      <vt:lpstr>AIQULR+CMCSC10</vt:lpstr>
      <vt:lpstr>AJSEQN+CMSSI10</vt:lpstr>
      <vt:lpstr>ANRDAL+CMSS12</vt:lpstr>
      <vt:lpstr>ARGBVS+CMSS8</vt:lpstr>
      <vt:lpstr>ASSMMT+CMSS12</vt:lpstr>
      <vt:lpstr>AVONCV+CMSS10</vt:lpstr>
      <vt:lpstr>BDAWNA+CMSS10</vt:lpstr>
      <vt:lpstr>BFNBNC+CMSS10</vt:lpstr>
      <vt:lpstr>BHFCAI+CMSS10</vt:lpstr>
      <vt:lpstr>BKDEPU+CMSS12</vt:lpstr>
      <vt:lpstr>CNAWTK+CMSS12</vt:lpstr>
      <vt:lpstr>DPIUBD+CMSS12</vt:lpstr>
      <vt:lpstr>ECFBMS+MSAM10</vt:lpstr>
      <vt:lpstr>ERPFUS+CMSS10</vt:lpstr>
      <vt:lpstr>FEJNJO+CMSS10</vt:lpstr>
      <vt:lpstr>FEKJEN+MSAM10</vt:lpstr>
      <vt:lpstr>FMWHWL+CMSSI8</vt:lpstr>
      <vt:lpstr>FRQURA+CMSS10</vt:lpstr>
      <vt:lpstr>FTRFWK+CMSS12</vt:lpstr>
      <vt:lpstr>GBIIPI+CMSS12</vt:lpstr>
      <vt:lpstr>GCASQB+CMSS12</vt:lpstr>
      <vt:lpstr>GFJEUG+CMSS10</vt:lpstr>
      <vt:lpstr>GNFTBS+CMSS10</vt:lpstr>
      <vt:lpstr>GQHJPE+CMSS10</vt:lpstr>
      <vt:lpstr>HESURL+CMSSI10</vt:lpstr>
      <vt:lpstr>HGRSRT+MSBM10</vt:lpstr>
      <vt:lpstr>HHIVHV+CMSS12</vt:lpstr>
      <vt:lpstr>HPLIPA+CMSY8</vt:lpstr>
      <vt:lpstr>HQVCAK+CMSS12</vt:lpstr>
      <vt:lpstr>HRSDPE+MSAM10</vt:lpstr>
      <vt:lpstr>IBFITE+CMSS8</vt:lpstr>
      <vt:lpstr>IDGTUN+CMSS10</vt:lpstr>
      <vt:lpstr>IEOGKV+MSAM10</vt:lpstr>
      <vt:lpstr>IFEJQM+CMCSC10</vt:lpstr>
      <vt:lpstr>IJSLJJ+CMSS12</vt:lpstr>
      <vt:lpstr>KDQRCO+CMSS10</vt:lpstr>
      <vt:lpstr>KKWJQV+CMSSI10</vt:lpstr>
      <vt:lpstr>LJPCRJ+MSBM10</vt:lpstr>
      <vt:lpstr>LMUHIC+CMCSC10</vt:lpstr>
      <vt:lpstr>LRUCCW+CMSS12</vt:lpstr>
      <vt:lpstr>LVNADB+CMSS12</vt:lpstr>
      <vt:lpstr>LWKGAW+CMSS12</vt:lpstr>
      <vt:lpstr>MDQHRJ+CMSS10</vt:lpstr>
      <vt:lpstr>MEUOAL+CMSS12</vt:lpstr>
      <vt:lpstr>MGWMEK+CMCSC10</vt:lpstr>
      <vt:lpstr>MJNCGG+CMSSI10</vt:lpstr>
      <vt:lpstr>MJTPVC+CMSS10</vt:lpstr>
      <vt:lpstr>MLCHSS+CMSSI10</vt:lpstr>
      <vt:lpstr>OKHMLB+CMSS12</vt:lpstr>
      <vt:lpstr>PASKVG+CMSS10</vt:lpstr>
      <vt:lpstr>PPKAMO+MSAM10</vt:lpstr>
      <vt:lpstr>PQFMAB+CMSS12</vt:lpstr>
      <vt:lpstr>QCTKOK+CMSS10</vt:lpstr>
      <vt:lpstr>QEQUKL+CMSS10</vt:lpstr>
      <vt:lpstr>QFMSJW+CMSS12</vt:lpstr>
      <vt:lpstr>QSBLNH+CMSS10</vt:lpstr>
      <vt:lpstr>QSCIDM+CMSS12</vt:lpstr>
      <vt:lpstr>QUNLHD+CMSS10</vt:lpstr>
      <vt:lpstr>QVTHJD+MSAM10</vt:lpstr>
      <vt:lpstr>RATGOO+CMSS12</vt:lpstr>
      <vt:lpstr>RETLTJ+CMSS10</vt:lpstr>
      <vt:lpstr>RMKRWQ+CMSS12</vt:lpstr>
      <vt:lpstr>RNLCNP+CMSS10</vt:lpstr>
      <vt:lpstr>RVVMAH+CMSSBX10</vt:lpstr>
      <vt:lpstr>TBIKNP+CMSS12</vt:lpstr>
      <vt:lpstr>TCGNCE+CMSS12</vt:lpstr>
      <vt:lpstr>TDNPVG+MSAM10</vt:lpstr>
      <vt:lpstr>TMHEJE+MSAM10</vt:lpstr>
      <vt:lpstr>TPPSMO+MSBM10</vt:lpstr>
      <vt:lpstr>TRVOMF+CMSS12</vt:lpstr>
      <vt:lpstr>UCGREA+CMSY10</vt:lpstr>
      <vt:lpstr>UDEIUR+CMSS8</vt:lpstr>
      <vt:lpstr>UMFEIJ+CMSS10</vt:lpstr>
      <vt:lpstr>UNSACU+MSBM10</vt:lpstr>
      <vt:lpstr>UWQBSN+CMSS10</vt:lpstr>
      <vt:lpstr>UWUEBE+MSAM7</vt:lpstr>
      <vt:lpstr>VMVLUR+MSAM10</vt:lpstr>
      <vt:lpstr>VQALUD+CMSSBX10</vt:lpstr>
      <vt:lpstr>VRODLV+CMSS12</vt:lpstr>
      <vt:lpstr>WJHQWM+CMTT10</vt:lpstr>
      <vt:lpstr>WMUSDP+CMSS10</vt:lpstr>
      <vt:lpstr>WQMKQQ+CMSS12</vt:lpstr>
      <vt:lpstr>等线</vt:lpstr>
      <vt:lpstr>Arial</vt:lpstr>
      <vt:lpstr>Calibri</vt:lpstr>
      <vt:lpstr>Times New Roman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东杰 赵</cp:lastModifiedBy>
  <cp:revision>18</cp:revision>
  <cp:lastPrinted>2019-04-14T08:16:25Z</cp:lastPrinted>
  <dcterms:created xsi:type="dcterms:W3CDTF">2019-04-14T00:16:25Z</dcterms:created>
  <dcterms:modified xsi:type="dcterms:W3CDTF">2019-05-07T02:41:57Z</dcterms:modified>
</cp:coreProperties>
</file>