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8" r:id="rId8"/>
    <p:sldId id="274" r:id="rId9"/>
    <p:sldId id="269" r:id="rId10"/>
    <p:sldId id="275" r:id="rId11"/>
    <p:sldId id="276" r:id="rId12"/>
    <p:sldId id="282" r:id="rId13"/>
    <p:sldId id="279" r:id="rId14"/>
    <p:sldId id="283" r:id="rId15"/>
    <p:sldId id="284" r:id="rId16"/>
    <p:sldId id="287" r:id="rId17"/>
    <p:sldId id="285" r:id="rId18"/>
    <p:sldId id="288" r:id="rId19"/>
    <p:sldId id="286" r:id="rId20"/>
    <p:sldId id="280" r:id="rId21"/>
    <p:sldId id="298" r:id="rId22"/>
    <p:sldId id="301" r:id="rId23"/>
    <p:sldId id="310" r:id="rId24"/>
    <p:sldId id="299" r:id="rId25"/>
    <p:sldId id="300" r:id="rId26"/>
    <p:sldId id="302" r:id="rId27"/>
    <p:sldId id="303" r:id="rId28"/>
    <p:sldId id="304" r:id="rId29"/>
    <p:sldId id="305" r:id="rId30"/>
    <p:sldId id="307" r:id="rId31"/>
    <p:sldId id="270" r:id="rId32"/>
    <p:sldId id="271" r:id="rId33"/>
    <p:sldId id="281" r:id="rId34"/>
    <p:sldId id="266" r:id="rId35"/>
  </p:sldIdLst>
  <p:sldSz cx="11557000" cy="650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74198" autoAdjust="0"/>
  </p:normalViewPr>
  <p:slideViewPr>
    <p:cSldViewPr>
      <p:cViewPr varScale="1">
        <p:scale>
          <a:sx n="52" d="100"/>
          <a:sy n="52" d="100"/>
        </p:scale>
        <p:origin x="1308" y="60"/>
      </p:cViewPr>
      <p:guideLst>
        <p:guide orient="horz" pos="2160"/>
        <p:guide pos="29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9D580-206A-4E69-8331-BEEE87261B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D2D56-A17B-4674-94E5-33E3A691A78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en-US"/>
              <a:t>这里可以将球员改成新闻或者就直接去掉？毕竟除了新闻目前没有别的内容</a:t>
            </a:r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5DD2D56-A17B-4674-94E5-33E3A691A78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5DD2D56-A17B-4674-94E5-33E3A691A78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2D56-A17B-4674-94E5-33E3A691A7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怎么能做出个和Google一样的搜索引擎，首先有个爬虫，然后有个贵的不行的存储仓库，就行了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界面设计，我们主要参考Google搜索结果的设计，并通过一一对比来介绍其中的关键点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2D56-A17B-4674-94E5-33E3A691A7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在输入要搜索的内容后，Google会给出一些搜索的建议，这个很明显可以提高用户的体验。</a:t>
            </a:r>
            <a:endParaRPr lang="en-US" altLang="zh-CN" dirty="0"/>
          </a:p>
          <a:p>
            <a:r>
              <a:rPr lang="en-US" altLang="zh-CN" dirty="0"/>
              <a:t>同时也会对我们之前搜索过的内容做一个记录，也就是我的搜索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2D56-A17B-4674-94E5-33E3A691A7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在输入要搜索的内容后，Google会给出一些搜索的建议，这个很明显可以提高用户的体验。</a:t>
            </a:r>
            <a:endParaRPr lang="en-US" altLang="zh-CN" dirty="0"/>
          </a:p>
          <a:p>
            <a:r>
              <a:rPr lang="en-US" altLang="zh-CN" dirty="0"/>
              <a:t>同时也会对我们之前搜索过的内容做一个记录，也就是我的搜索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en-US" dirty="0"/>
              <a:t>同时我们也对所有的搜索做一个统计，对搜索次数最高的给出热门搜索的功能。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2D56-A17B-4674-94E5-33E3A691A7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搜索之后，首先Google给出的是一个分类的，然后是搜索结果的数量，以及搜索用时。</a:t>
            </a:r>
            <a:endParaRPr lang="en-US" altLang="zh-CN" dirty="0"/>
          </a:p>
          <a:p>
            <a:r>
              <a:rPr lang="en-US" altLang="zh-CN" dirty="0"/>
              <a:t>因为我们目前只专注于新闻这一块，所以分类我们先不管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而结果数目和用时明显是能够体现搜索效果的指标，也正是我们想要的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同时我们也对数据中的总数显示给用户。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2D56-A17B-4674-94E5-33E3A691A7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接下来就是搜索结果，这里我们看到会给出标题、链接来源、内容、以及下面一些琐碎的信息，这个布局还是比较典型的</a:t>
            </a:r>
            <a:endParaRPr lang="en-US" altLang="zh-CN" dirty="0"/>
          </a:p>
          <a:p>
            <a:r>
              <a:rPr lang="en-US" altLang="zh-CN" dirty="0"/>
              <a:t>并且会对搜索词进行一个标红，让我们能够更明显的看到和搜索词相关的内容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2D56-A17B-4674-94E5-33E3A691A7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同时对于用户输入的搜索还有自动纠错的功能，这个对于中文还不是很明显，对于英文，如果说拼写错误，就比较明显了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2D56-A17B-4674-94E5-33E3A691A7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对于比较复杂的搜索，可以进行分词搜索</a:t>
            </a:r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2D56-A17B-4674-94E5-33E3A691A7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en-US"/>
              <a:t>可以加上虎扑提供的搜索功能，速度和准确度都一般（实际上也挺快和挺准）</a:t>
            </a:r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对结果进行分页</a:t>
            </a:r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2D56-A17B-4674-94E5-33E3A691A7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1.对于整体框架，我们采用Django来快速搭建，通过Django强大的url映射功能，页面渲染等功能，把精力集中在业务逻辑的实现上面，而不用管基本的一些设置，</a:t>
            </a:r>
            <a:endParaRPr lang="en-US" altLang="en-US" dirty="0"/>
          </a:p>
          <a:p>
            <a:r>
              <a:rPr lang="en-US" altLang="en-US" dirty="0"/>
              <a:t>同时Django也提供了一个强大的后台，目前我们还没用到，但是对应用的后续开发增加了可扩展性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2. </a:t>
            </a:r>
            <a:endParaRPr lang="en-US" altLang="en-US" dirty="0"/>
          </a:p>
          <a:p>
            <a:r>
              <a:rPr lang="en-US" altLang="en-US" dirty="0"/>
              <a:t>整体搜索功能都在与elasticsearch提供的强大的api以及搜索功能</a:t>
            </a:r>
            <a:endParaRPr lang="en-US" altLang="en-US" dirty="0"/>
          </a:p>
          <a:p>
            <a:r>
              <a:rPr lang="en-US" altLang="en-US" dirty="0"/>
              <a:t>对于搜索建议，我们通过爬取数据存入elastic时，就对title进行分词，通过elasticsearch-dsl提供的analyze方法直接生成suggest内容存入数据库</a:t>
            </a:r>
            <a:endParaRPr lang="en-US" altLang="en-US" dirty="0"/>
          </a:p>
          <a:p>
            <a:r>
              <a:rPr lang="en-US" altLang="en-US" dirty="0"/>
              <a:t>elasticsearch以及elasticsearch-dsl提供了丰富的api</a:t>
            </a:r>
            <a:endParaRPr lang="en-US" altLang="en-US" dirty="0"/>
          </a:p>
          <a:p>
            <a:r>
              <a:rPr lang="en-US" altLang="en-US" dirty="0"/>
              <a:t>然后当输入框内容变化时，进行动态请求；</a:t>
            </a:r>
            <a:endParaRPr lang="en-US" altLang="en-US" dirty="0"/>
          </a:p>
          <a:p>
            <a:r>
              <a:rPr lang="en-US" altLang="en-US" dirty="0"/>
              <a:t>同时在搜索时，通过elastic提供的模糊搜索，设置模糊搜索的边际距离等，来实现自动纠错；</a:t>
            </a:r>
            <a:endParaRPr lang="en-US" altLang="en-US" dirty="0"/>
          </a:p>
          <a:p>
            <a:r>
              <a:rPr lang="en-US" altLang="en-US" dirty="0"/>
              <a:t>elasticsearch会对搜索内容进行分词</a:t>
            </a:r>
            <a:endParaRPr lang="en-US" altLang="en-US" dirty="0"/>
          </a:p>
          <a:p>
            <a:r>
              <a:rPr lang="en-US" altLang="en-US" dirty="0"/>
              <a:t>3.  对于我的搜索，通过JavaScript本地进行存储一个数组，对于热门搜索和数据总量，通过在服务器开启redis，对于数据总量我们在爬虫爬取的时候更新，对于热门，我们在每次处理请求时更新。</a:t>
            </a:r>
            <a:endParaRPr lang="en-US" altLang="en-US" dirty="0"/>
          </a:p>
          <a:p>
            <a:r>
              <a:rPr lang="en-US" altLang="en-US" dirty="0"/>
              <a:t>这样在每次请求是，直接从redis内存中提取数据就行了，效率很高</a:t>
            </a:r>
            <a:endParaRPr lang="en-US" altLang="en-US" dirty="0"/>
          </a:p>
          <a:p>
            <a:r>
              <a:rPr lang="en-US" altLang="en-US" dirty="0"/>
              <a:t>4. 关键字标红，取出数据时，在后台对关键字加入自己的&lt;span&gt;标签，然后在返给给前段。并在css中进行设置。分页功能通过jQuery提供的快速实现；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2D56-A17B-4674-94E5-33E3A691A7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这样可以一边开放网站，一边更新网站内容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2D56-A17B-4674-94E5-33E3A691A7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en-US"/>
              <a:t>1. 数据来源可以考虑ESPN nba板块，以及论坛、视频部分，不过这些部分大同小异</a:t>
            </a:r>
            <a:endParaRPr lang="en-US" altLang="en-US"/>
          </a:p>
          <a:p>
            <a:r>
              <a:rPr lang="en-US" altLang="en-US"/>
              <a:t>2. 前端界面有时候会出现一些bug，目前还没发现是什么问题</a:t>
            </a:r>
            <a:endParaRPr lang="en-US" altLang="en-US"/>
          </a:p>
          <a:p>
            <a:r>
              <a:rPr lang="en-US" altLang="en-US"/>
              <a:t>3. 目前用的elastic是5.1的版本，主要是为了方便，提供了更好的额中文分词功能，考虑迁移到最新的版本，探索更多的功能</a:t>
            </a:r>
            <a:endParaRPr lang="en-US" altLang="en-US"/>
          </a:p>
          <a:p>
            <a:r>
              <a:rPr lang="en-US" altLang="en-US"/>
              <a:t>定制自己的需求</a:t>
            </a:r>
            <a:endParaRPr lang="en-US" altLang="en-US"/>
          </a:p>
          <a:p>
            <a:r>
              <a:rPr lang="en-US" altLang="en-US"/>
              <a:t>4. 服务器端目前还是靠手动启动，没有实现自动定时更新等功能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分工方面，两边统一下数据库的设计，就可以同时开发了，分工还是很明确的</a:t>
            </a: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引擎</a:t>
            </a:r>
            <a:r>
              <a:rPr lang="en-US" altLang="zh-CN" dirty="0"/>
              <a:t>(</a:t>
            </a:r>
            <a:r>
              <a:rPr lang="en-US" altLang="zh-CN" dirty="0" err="1"/>
              <a:t>Scrapy</a:t>
            </a:r>
            <a:r>
              <a:rPr lang="en-US" altLang="zh-CN" dirty="0"/>
              <a:t>): </a:t>
            </a:r>
            <a:r>
              <a:rPr lang="zh-CN" altLang="en-US" dirty="0"/>
              <a:t>用来处理整个系统的数据流处理</a:t>
            </a:r>
            <a:r>
              <a:rPr lang="en-US" altLang="zh-CN" dirty="0"/>
              <a:t>, </a:t>
            </a:r>
            <a:r>
              <a:rPr lang="zh-CN" altLang="en-US" dirty="0"/>
              <a:t>触发事务</a:t>
            </a:r>
            <a:r>
              <a:rPr lang="en-US" altLang="zh-CN" dirty="0"/>
              <a:t>(</a:t>
            </a:r>
            <a:r>
              <a:rPr lang="zh-CN" altLang="en-US" dirty="0"/>
              <a:t>框架核心</a:t>
            </a:r>
            <a:r>
              <a:rPr lang="en-US" altLang="zh-CN" dirty="0"/>
              <a:t>) </a:t>
            </a:r>
            <a:endParaRPr lang="en-US" altLang="zh-CN" dirty="0"/>
          </a:p>
          <a:p>
            <a:r>
              <a:rPr lang="zh-CN" altLang="en-US" dirty="0"/>
              <a:t>调度器</a:t>
            </a:r>
            <a:r>
              <a:rPr lang="en-US" altLang="zh-CN" dirty="0"/>
              <a:t>(Scheduler): </a:t>
            </a:r>
            <a:r>
              <a:rPr lang="zh-CN" altLang="en-US" dirty="0"/>
              <a:t>用来接受引擎发过来的请求</a:t>
            </a:r>
            <a:r>
              <a:rPr lang="en-US" altLang="zh-CN" dirty="0"/>
              <a:t>, </a:t>
            </a:r>
            <a:r>
              <a:rPr lang="zh-CN" altLang="en-US" dirty="0"/>
              <a:t>压入队列中</a:t>
            </a:r>
            <a:r>
              <a:rPr lang="en-US" altLang="zh-CN" dirty="0"/>
              <a:t>, </a:t>
            </a:r>
            <a:r>
              <a:rPr lang="zh-CN" altLang="en-US" dirty="0"/>
              <a:t>并在引擎再次请求的时候返回</a:t>
            </a:r>
            <a:r>
              <a:rPr lang="en-US" altLang="zh-CN" dirty="0"/>
              <a:t>. </a:t>
            </a:r>
            <a:r>
              <a:rPr lang="zh-CN" altLang="en-US" dirty="0"/>
              <a:t>可以想像成一个</a:t>
            </a:r>
            <a:r>
              <a:rPr lang="en-US" altLang="zh-CN" dirty="0"/>
              <a:t>URL</a:t>
            </a:r>
            <a:r>
              <a:rPr lang="zh-CN" altLang="en-US" dirty="0"/>
              <a:t>（抓取网页的网址或者说是链接）的优先队列</a:t>
            </a:r>
            <a:r>
              <a:rPr lang="en-US" altLang="zh-CN" dirty="0"/>
              <a:t>, </a:t>
            </a:r>
            <a:r>
              <a:rPr lang="zh-CN" altLang="en-US" dirty="0"/>
              <a:t>由它来决定下一个要抓取的网址是什么</a:t>
            </a:r>
            <a:r>
              <a:rPr lang="en-US" altLang="zh-CN" dirty="0"/>
              <a:t>, </a:t>
            </a:r>
            <a:r>
              <a:rPr lang="zh-CN" altLang="en-US" dirty="0"/>
              <a:t>同时去除重复的网址 </a:t>
            </a:r>
            <a:endParaRPr lang="en-US" altLang="zh-CN" dirty="0"/>
          </a:p>
          <a:p>
            <a:r>
              <a:rPr lang="zh-CN" altLang="en-US" dirty="0"/>
              <a:t>下载器</a:t>
            </a:r>
            <a:r>
              <a:rPr lang="en-US" altLang="zh-CN" dirty="0"/>
              <a:t>(Downloader): </a:t>
            </a:r>
            <a:r>
              <a:rPr lang="zh-CN" altLang="en-US" dirty="0"/>
              <a:t>用于下载网页内容</a:t>
            </a:r>
            <a:r>
              <a:rPr lang="en-US" altLang="zh-CN" dirty="0"/>
              <a:t>, </a:t>
            </a:r>
            <a:r>
              <a:rPr lang="zh-CN" altLang="en-US" dirty="0"/>
              <a:t>并将网页内容返回给蜘蛛</a:t>
            </a:r>
            <a:r>
              <a:rPr lang="en-US" altLang="zh-CN" dirty="0"/>
              <a:t>(</a:t>
            </a:r>
            <a:r>
              <a:rPr lang="en-US" altLang="zh-CN" dirty="0" err="1"/>
              <a:t>Scrapy</a:t>
            </a:r>
            <a:r>
              <a:rPr lang="zh-CN" altLang="en-US" dirty="0"/>
              <a:t>下载器是建立在</a:t>
            </a:r>
            <a:r>
              <a:rPr lang="en-US" altLang="zh-CN" dirty="0"/>
              <a:t>twisted</a:t>
            </a:r>
            <a:r>
              <a:rPr lang="zh-CN" altLang="en-US" dirty="0"/>
              <a:t>这个高效的异步模型上的</a:t>
            </a:r>
            <a:r>
              <a:rPr lang="en-US" altLang="zh-CN" dirty="0"/>
              <a:t>) </a:t>
            </a:r>
            <a:endParaRPr lang="en-US" altLang="zh-CN" dirty="0"/>
          </a:p>
          <a:p>
            <a:r>
              <a:rPr lang="zh-CN" altLang="en-US" dirty="0"/>
              <a:t>爬虫</a:t>
            </a:r>
            <a:r>
              <a:rPr lang="en-US" altLang="zh-CN" dirty="0"/>
              <a:t>(Spiders): </a:t>
            </a:r>
            <a:r>
              <a:rPr lang="zh-CN" altLang="en-US" dirty="0"/>
              <a:t>爬虫是主要干活的</a:t>
            </a:r>
            <a:r>
              <a:rPr lang="en-US" altLang="zh-CN" dirty="0"/>
              <a:t>, </a:t>
            </a:r>
            <a:r>
              <a:rPr lang="zh-CN" altLang="en-US" dirty="0"/>
              <a:t>用于从特定的网页中提取自己需要的信息</a:t>
            </a:r>
            <a:r>
              <a:rPr lang="en-US" altLang="zh-CN" dirty="0"/>
              <a:t>, </a:t>
            </a:r>
            <a:r>
              <a:rPr lang="zh-CN" altLang="en-US" dirty="0"/>
              <a:t>即所谓的实体</a:t>
            </a:r>
            <a:r>
              <a:rPr lang="en-US" altLang="zh-CN" dirty="0"/>
              <a:t>(Item)</a:t>
            </a:r>
            <a:r>
              <a:rPr lang="zh-CN" altLang="en-US" dirty="0"/>
              <a:t>。用户也可以从中提取出链接</a:t>
            </a:r>
            <a:r>
              <a:rPr lang="en-US" altLang="zh-CN" dirty="0"/>
              <a:t>,</a:t>
            </a:r>
            <a:r>
              <a:rPr lang="zh-CN" altLang="en-US" dirty="0"/>
              <a:t>让</a:t>
            </a:r>
            <a:r>
              <a:rPr lang="en-US" altLang="zh-CN" dirty="0" err="1"/>
              <a:t>Scrapy</a:t>
            </a:r>
            <a:r>
              <a:rPr lang="zh-CN" altLang="en-US" dirty="0"/>
              <a:t>继续抓取下一个页面 </a:t>
            </a:r>
            <a:endParaRPr lang="en-US" altLang="zh-CN" dirty="0"/>
          </a:p>
          <a:p>
            <a:r>
              <a:rPr lang="zh-CN" altLang="en-US" dirty="0"/>
              <a:t>项目管道</a:t>
            </a:r>
            <a:r>
              <a:rPr lang="en-US" altLang="zh-CN" dirty="0"/>
              <a:t>(Pipeline): </a:t>
            </a:r>
            <a:r>
              <a:rPr lang="zh-CN" altLang="en-US" dirty="0"/>
              <a:t>负责处理爬虫从网页中抽取的实体，主要的功能是持久化实体、验证实体的有效性、清除不需要的信息。当页面被爬虫解析后，将被发送到项目管道，并经过几个特定的次序处理数据。 </a:t>
            </a:r>
            <a:endParaRPr lang="en-US" altLang="zh-CN" dirty="0"/>
          </a:p>
          <a:p>
            <a:r>
              <a:rPr lang="zh-CN" altLang="en-US" dirty="0"/>
              <a:t>下载器中间件</a:t>
            </a:r>
            <a:r>
              <a:rPr lang="en-US" altLang="zh-CN" dirty="0"/>
              <a:t>(Downloader </a:t>
            </a:r>
            <a:r>
              <a:rPr lang="en-US" altLang="zh-CN" dirty="0" err="1"/>
              <a:t>Middlewares</a:t>
            </a:r>
            <a:r>
              <a:rPr lang="en-US" altLang="zh-CN" dirty="0"/>
              <a:t>): </a:t>
            </a:r>
            <a:r>
              <a:rPr lang="zh-CN" altLang="en-US" dirty="0"/>
              <a:t>位于</a:t>
            </a:r>
            <a:r>
              <a:rPr lang="en-US" altLang="zh-CN" dirty="0" err="1"/>
              <a:t>Scrapy</a:t>
            </a:r>
            <a:r>
              <a:rPr lang="zh-CN" altLang="en-US" dirty="0"/>
              <a:t>引擎和下载器之间的框架，主要是处理</a:t>
            </a:r>
            <a:r>
              <a:rPr lang="en-US" altLang="zh-CN" dirty="0" err="1"/>
              <a:t>Scrapy</a:t>
            </a:r>
            <a:r>
              <a:rPr lang="zh-CN" altLang="en-US" dirty="0"/>
              <a:t>引擎与下载器之间的请求及响应。</a:t>
            </a:r>
            <a:endParaRPr lang="en-US" altLang="zh-CN" dirty="0"/>
          </a:p>
          <a:p>
            <a:r>
              <a:rPr lang="zh-CN" altLang="en-US" dirty="0"/>
              <a:t>爬虫中间件</a:t>
            </a:r>
            <a:r>
              <a:rPr lang="en-US" altLang="zh-CN" dirty="0"/>
              <a:t>(Spider </a:t>
            </a:r>
            <a:r>
              <a:rPr lang="en-US" altLang="zh-CN" dirty="0" err="1"/>
              <a:t>Middlewares</a:t>
            </a:r>
            <a:r>
              <a:rPr lang="en-US" altLang="zh-CN" dirty="0"/>
              <a:t>): </a:t>
            </a:r>
            <a:r>
              <a:rPr lang="zh-CN" altLang="en-US" dirty="0"/>
              <a:t>介于</a:t>
            </a:r>
            <a:r>
              <a:rPr lang="en-US" altLang="zh-CN" dirty="0" err="1"/>
              <a:t>Scrapy</a:t>
            </a:r>
            <a:r>
              <a:rPr lang="zh-CN" altLang="en-US" dirty="0"/>
              <a:t>引擎和爬虫之间的框架，主要工作是处理蜘蛛的响应输入和请求输出。 </a:t>
            </a:r>
            <a:endParaRPr lang="en-US" altLang="zh-CN" dirty="0"/>
          </a:p>
          <a:p>
            <a:r>
              <a:rPr lang="zh-CN" altLang="en-US" dirty="0"/>
              <a:t>调度中间件</a:t>
            </a:r>
            <a:r>
              <a:rPr lang="en-US" altLang="zh-CN" dirty="0"/>
              <a:t>(Scheduler </a:t>
            </a:r>
            <a:r>
              <a:rPr lang="en-US" altLang="zh-CN" dirty="0" err="1"/>
              <a:t>Middewares</a:t>
            </a:r>
            <a:r>
              <a:rPr lang="en-US" altLang="zh-CN" dirty="0"/>
              <a:t>): </a:t>
            </a:r>
            <a:r>
              <a:rPr lang="zh-CN" altLang="en-US" dirty="0"/>
              <a:t>介于</a:t>
            </a:r>
            <a:r>
              <a:rPr lang="en-US" altLang="zh-CN" dirty="0" err="1"/>
              <a:t>Scrapy</a:t>
            </a:r>
            <a:r>
              <a:rPr lang="zh-CN" altLang="en-US" dirty="0"/>
              <a:t>引擎和调度之间的中间件，从</a:t>
            </a:r>
            <a:r>
              <a:rPr lang="en-US" altLang="zh-CN" dirty="0" err="1"/>
              <a:t>Scrapy</a:t>
            </a:r>
            <a:r>
              <a:rPr lang="zh-CN" altLang="en-US" dirty="0"/>
              <a:t>引擎发送到调度的请求和响应。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首先，引擎从调度器中取出一个链接</a:t>
            </a:r>
            <a:r>
              <a:rPr lang="en-US" altLang="zh-CN" dirty="0"/>
              <a:t>(URL)</a:t>
            </a:r>
            <a:r>
              <a:rPr lang="zh-CN" altLang="en-US" dirty="0"/>
              <a:t>用于接下来的抓取 引擎把</a:t>
            </a:r>
            <a:r>
              <a:rPr lang="en-US" altLang="zh-CN" dirty="0"/>
              <a:t>URL</a:t>
            </a:r>
            <a:r>
              <a:rPr lang="zh-CN" altLang="en-US" dirty="0"/>
              <a:t>封装成一个请求</a:t>
            </a:r>
            <a:r>
              <a:rPr lang="en-US" altLang="zh-CN" dirty="0"/>
              <a:t>(Request)</a:t>
            </a:r>
            <a:r>
              <a:rPr lang="zh-CN" altLang="en-US" dirty="0"/>
              <a:t>传给下载器，下载器把资源下载下来，并封装成应答包</a:t>
            </a:r>
            <a:r>
              <a:rPr lang="en-US" altLang="zh-CN" dirty="0"/>
              <a:t>(Response) </a:t>
            </a:r>
            <a:r>
              <a:rPr lang="zh-CN" altLang="en-US" dirty="0"/>
              <a:t>然后，爬虫解析</a:t>
            </a:r>
            <a:r>
              <a:rPr lang="en-US" altLang="zh-CN" dirty="0"/>
              <a:t>Response </a:t>
            </a:r>
            <a:r>
              <a:rPr lang="zh-CN" altLang="en-US" dirty="0"/>
              <a:t>若是解析出实体（</a:t>
            </a:r>
            <a:r>
              <a:rPr lang="en-US" altLang="zh-CN" dirty="0"/>
              <a:t>Item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则交给实体管道进行进一步的处理。 若是解析出的是链接（</a:t>
            </a:r>
            <a:r>
              <a:rPr lang="en-US" altLang="zh-CN" dirty="0"/>
              <a:t>URL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则把</a:t>
            </a:r>
            <a:r>
              <a:rPr lang="en-US" altLang="zh-CN" dirty="0"/>
              <a:t>URL</a:t>
            </a:r>
            <a:r>
              <a:rPr lang="zh-CN" altLang="en-US" dirty="0"/>
              <a:t>交给</a:t>
            </a:r>
            <a:r>
              <a:rPr lang="en-US" altLang="zh-CN" dirty="0"/>
              <a:t>Scheduler</a:t>
            </a:r>
            <a:r>
              <a:rPr lang="zh-CN" altLang="en-US" dirty="0"/>
              <a:t>等待抓取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2D56-A17B-4674-94E5-33E3A691A7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5DD2D56-A17B-4674-94E5-33E3A691A78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5DD2D56-A17B-4674-94E5-33E3A691A78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5DD2D56-A17B-4674-94E5-33E3A691A78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5DD2D56-A17B-4674-94E5-33E3A691A78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hyperlink" Target="https://cs.nyu.edu/~mohri/pub/fla.pdf" TargetMode="Externa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-57" r="-5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-13810" y="1464712"/>
            <a:ext cx="7190224" cy="3750295"/>
          </a:xfrm>
          <a:custGeom>
            <a:avLst/>
            <a:gdLst/>
            <a:ahLst/>
            <a:cxnLst/>
            <a:rect l="l" t="t" r="r" b="b"/>
            <a:pathLst>
              <a:path w="7190224" h="3750295">
                <a:moveTo>
                  <a:pt x="0" y="0"/>
                </a:moveTo>
                <a:lnTo>
                  <a:pt x="7190225" y="0"/>
                </a:lnTo>
                <a:lnTo>
                  <a:pt x="6289550" y="3750295"/>
                </a:lnTo>
                <a:lnTo>
                  <a:pt x="0" y="375029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30B8D8">
              <a:alpha val="29019"/>
            </a:srgbClr>
          </a:solidFill>
        </p:spPr>
      </p:sp>
      <p:sp>
        <p:nvSpPr>
          <p:cNvPr id="3" name="Freeform 2"/>
          <p:cNvSpPr/>
          <p:nvPr/>
        </p:nvSpPr>
        <p:spPr>
          <a:xfrm>
            <a:off x="-10431" y="1532441"/>
            <a:ext cx="7057319" cy="3683763"/>
          </a:xfrm>
          <a:custGeom>
            <a:avLst/>
            <a:gdLst/>
            <a:ahLst/>
            <a:cxnLst/>
            <a:rect l="l" t="t" r="r" b="b"/>
            <a:pathLst>
              <a:path w="7057319" h="3683763">
                <a:moveTo>
                  <a:pt x="0" y="0"/>
                </a:moveTo>
                <a:lnTo>
                  <a:pt x="7057319" y="0"/>
                </a:lnTo>
                <a:lnTo>
                  <a:pt x="6173292" y="3683763"/>
                </a:lnTo>
                <a:lnTo>
                  <a:pt x="0" y="3683763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30B8D8"/>
          </a:solidFill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7973" y="1939709"/>
            <a:ext cx="3922911" cy="17272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7200" u="none">
                <a:solidFill>
                  <a:srgbClr val="FFFFFF"/>
                </a:solidFill>
                <a:latin typeface="Impact"/>
                <a:ea typeface="Impact"/>
              </a:rPr>
              <a:t>2019</a:t>
            </a:r>
            <a:endParaRPr lang="en-US" sz="1100"/>
          </a:p>
        </p:txBody>
      </p:sp>
      <p:sp>
        <p:nvSpPr>
          <p:cNvPr id="5" name="TextBox 4"/>
          <p:cNvSpPr txBox="1"/>
          <p:nvPr/>
        </p:nvSpPr>
        <p:spPr>
          <a:xfrm>
            <a:off x="787396" y="3009898"/>
            <a:ext cx="5530056" cy="959302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altLang="zh-CN" sz="5000" u="none" dirty="0">
                <a:solidFill>
                  <a:srgbClr val="FFFFFF"/>
                </a:solidFill>
                <a:latin typeface="Impact"/>
                <a:ea typeface="Impact"/>
              </a:rPr>
              <a:t>NBA</a:t>
            </a:r>
            <a:r>
              <a:rPr lang="zh-CN" altLang="en-US" sz="5000" u="none" dirty="0">
                <a:solidFill>
                  <a:srgbClr val="FFFFFF"/>
                </a:solidFill>
                <a:latin typeface="Impact"/>
                <a:ea typeface="Impact"/>
              </a:rPr>
              <a:t>球员搜索引擎</a:t>
            </a:r>
            <a:endParaRPr lang="en-US" sz="1100" dirty="0"/>
          </a:p>
        </p:txBody>
      </p:sp>
      <p:sp>
        <p:nvSpPr>
          <p:cNvPr id="6" name="Freeform 5"/>
          <p:cNvSpPr/>
          <p:nvPr/>
        </p:nvSpPr>
        <p:spPr>
          <a:xfrm>
            <a:off x="479570" y="2178419"/>
            <a:ext cx="164702" cy="2361391"/>
          </a:xfrm>
          <a:custGeom>
            <a:avLst/>
            <a:gdLst/>
            <a:ahLst/>
            <a:cxnLst/>
            <a:rect l="l" t="t" r="r" b="b"/>
            <a:pathLst>
              <a:path w="164702" h="2361391">
                <a:moveTo>
                  <a:pt x="164702" y="2361391"/>
                </a:moveTo>
                <a:lnTo>
                  <a:pt x="0" y="2361391"/>
                </a:lnTo>
                <a:lnTo>
                  <a:pt x="0" y="0"/>
                </a:lnTo>
                <a:lnTo>
                  <a:pt x="164702" y="0"/>
                </a:lnTo>
                <a:lnTo>
                  <a:pt x="164702" y="2361391"/>
                </a:lnTo>
                <a:close/>
              </a:path>
            </a:pathLst>
          </a:custGeom>
          <a:solidFill>
            <a:srgbClr val="FFFFFF"/>
          </a:solidFill>
        </p:spPr>
      </p:sp>
      <p:sp>
        <p:nvSpPr>
          <p:cNvPr id="7" name="Freeform 6"/>
          <p:cNvSpPr/>
          <p:nvPr/>
        </p:nvSpPr>
        <p:spPr>
          <a:xfrm>
            <a:off x="965197" y="4165605"/>
            <a:ext cx="1212754" cy="381000"/>
          </a:xfrm>
          <a:custGeom>
            <a:avLst/>
            <a:gdLst/>
            <a:ahLst/>
            <a:cxnLst/>
            <a:rect l="l" t="t" r="r" b="b"/>
            <a:pathLst>
              <a:path w="1212754" h="381000">
                <a:moveTo>
                  <a:pt x="1188500" y="381000"/>
                </a:moveTo>
                <a:lnTo>
                  <a:pt x="24255" y="381000"/>
                </a:lnTo>
                <a:cubicBezTo>
                  <a:pt x="10915" y="381000"/>
                  <a:pt x="0" y="374876"/>
                  <a:pt x="0" y="367393"/>
                </a:cubicBezTo>
                <a:lnTo>
                  <a:pt x="0" y="13607"/>
                </a:lnTo>
                <a:cubicBezTo>
                  <a:pt x="0" y="6123"/>
                  <a:pt x="10915" y="0"/>
                  <a:pt x="24255" y="0"/>
                </a:cubicBezTo>
                <a:lnTo>
                  <a:pt x="1188500" y="0"/>
                </a:lnTo>
                <a:cubicBezTo>
                  <a:pt x="1201840" y="0"/>
                  <a:pt x="1212755" y="6123"/>
                  <a:pt x="1212755" y="13607"/>
                </a:cubicBezTo>
                <a:lnTo>
                  <a:pt x="1212755" y="367393"/>
                </a:lnTo>
                <a:cubicBezTo>
                  <a:pt x="1212755" y="374876"/>
                  <a:pt x="1201840" y="381000"/>
                  <a:pt x="1188500" y="381000"/>
                </a:cubicBezTo>
                <a:close/>
              </a:path>
            </a:pathLst>
          </a:custGeom>
          <a:noFill/>
          <a:ln w="12700">
            <a:solidFill>
              <a:srgbClr val="FFFFFF"/>
            </a:solidFill>
            <a:prstDash val="solid"/>
            <a:miter/>
          </a:ln>
        </p:spPr>
      </p:sp>
      <p:sp>
        <p:nvSpPr>
          <p:cNvPr id="8" name="TextBox 7"/>
          <p:cNvSpPr txBox="1"/>
          <p:nvPr/>
        </p:nvSpPr>
        <p:spPr>
          <a:xfrm>
            <a:off x="1028703" y="4140194"/>
            <a:ext cx="1259384" cy="4064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>
              <a:lnSpc>
                <a:spcPct val="116000"/>
              </a:lnSpc>
            </a:pPr>
            <a:r>
              <a:rPr lang="zh-CN" altLang="en-US" sz="1600" b="1" dirty="0">
                <a:solidFill>
                  <a:srgbClr val="FFFFFF"/>
                </a:solidFill>
                <a:latin typeface="Microsoft YaHei"/>
                <a:ea typeface="Microsoft YaHei"/>
              </a:rPr>
              <a:t>赵东杰</a:t>
            </a:r>
            <a:endParaRPr lang="en-US" altLang="zh-CN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4635500" y="4788915"/>
            <a:ext cx="1397000" cy="362087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1400" u="none" dirty="0">
                <a:solidFill>
                  <a:srgbClr val="FFFFFF"/>
                </a:solidFill>
                <a:latin typeface="Microsoft YaHei"/>
                <a:ea typeface="Microsoft YaHei"/>
              </a:rPr>
              <a:t>2019年</a:t>
            </a:r>
            <a:r>
              <a:rPr lang="en-US" altLang="zh-CN" sz="1400" u="none" dirty="0">
                <a:solidFill>
                  <a:srgbClr val="FFFFFF"/>
                </a:solidFill>
                <a:latin typeface="Microsoft YaHei"/>
                <a:ea typeface="Microsoft YaHei"/>
              </a:rPr>
              <a:t>5</a:t>
            </a:r>
            <a:r>
              <a:rPr lang="en-US" sz="1400" u="none" dirty="0">
                <a:solidFill>
                  <a:srgbClr val="FFFFFF"/>
                </a:solidFill>
                <a:latin typeface="Microsoft YaHei"/>
                <a:ea typeface="Microsoft YaHei"/>
              </a:rPr>
              <a:t>月</a:t>
            </a:r>
            <a:endParaRPr lang="en-US" sz="1100" dirty="0"/>
          </a:p>
        </p:txBody>
      </p:sp>
      <p:sp>
        <p:nvSpPr>
          <p:cNvPr id="11" name="Freeform 10"/>
          <p:cNvSpPr/>
          <p:nvPr/>
        </p:nvSpPr>
        <p:spPr>
          <a:xfrm>
            <a:off x="3018534" y="2602715"/>
            <a:ext cx="161704" cy="204835"/>
          </a:xfrm>
          <a:custGeom>
            <a:avLst/>
            <a:gdLst/>
            <a:ahLst/>
            <a:cxnLst/>
            <a:rect l="l" t="t" r="r" b="b"/>
            <a:pathLst>
              <a:path w="161704" h="204835">
                <a:moveTo>
                  <a:pt x="161704" y="102418"/>
                </a:moveTo>
                <a:lnTo>
                  <a:pt x="0" y="0"/>
                </a:lnTo>
                <a:lnTo>
                  <a:pt x="0" y="204835"/>
                </a:lnTo>
                <a:lnTo>
                  <a:pt x="161704" y="102418"/>
                </a:lnTo>
                <a:close/>
              </a:path>
            </a:pathLst>
          </a:custGeom>
          <a:solidFill>
            <a:srgbClr val="FFFFFF"/>
          </a:solidFill>
        </p:spPr>
      </p:sp>
      <p:sp>
        <p:nvSpPr>
          <p:cNvPr id="12" name="Freeform 6"/>
          <p:cNvSpPr/>
          <p:nvPr/>
        </p:nvSpPr>
        <p:spPr>
          <a:xfrm>
            <a:off x="2532234" y="4165600"/>
            <a:ext cx="1212754" cy="381000"/>
          </a:xfrm>
          <a:custGeom>
            <a:avLst/>
            <a:gdLst/>
            <a:ahLst/>
            <a:cxnLst/>
            <a:rect l="l" t="t" r="r" b="b"/>
            <a:pathLst>
              <a:path w="1212754" h="381000">
                <a:moveTo>
                  <a:pt x="1188500" y="381000"/>
                </a:moveTo>
                <a:lnTo>
                  <a:pt x="24255" y="381000"/>
                </a:lnTo>
                <a:cubicBezTo>
                  <a:pt x="10915" y="381000"/>
                  <a:pt x="0" y="374876"/>
                  <a:pt x="0" y="367393"/>
                </a:cubicBezTo>
                <a:lnTo>
                  <a:pt x="0" y="13607"/>
                </a:lnTo>
                <a:cubicBezTo>
                  <a:pt x="0" y="6123"/>
                  <a:pt x="10915" y="0"/>
                  <a:pt x="24255" y="0"/>
                </a:cubicBezTo>
                <a:lnTo>
                  <a:pt x="1188500" y="0"/>
                </a:lnTo>
                <a:cubicBezTo>
                  <a:pt x="1201840" y="0"/>
                  <a:pt x="1212755" y="6123"/>
                  <a:pt x="1212755" y="13607"/>
                </a:cubicBezTo>
                <a:lnTo>
                  <a:pt x="1212755" y="367393"/>
                </a:lnTo>
                <a:cubicBezTo>
                  <a:pt x="1212755" y="374876"/>
                  <a:pt x="1201840" y="381000"/>
                  <a:pt x="1188500" y="381000"/>
                </a:cubicBezTo>
                <a:close/>
              </a:path>
            </a:pathLst>
          </a:custGeom>
          <a:noFill/>
          <a:ln w="12700">
            <a:solidFill>
              <a:srgbClr val="FFFFFF"/>
            </a:solidFill>
            <a:prstDash val="solid"/>
            <a:miter/>
          </a:ln>
        </p:spPr>
      </p:sp>
      <p:sp>
        <p:nvSpPr>
          <p:cNvPr id="14" name="TextBox 7"/>
          <p:cNvSpPr txBox="1"/>
          <p:nvPr/>
        </p:nvSpPr>
        <p:spPr>
          <a:xfrm>
            <a:off x="2447632" y="4166168"/>
            <a:ext cx="1396999" cy="395429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Microsoft YaHei"/>
                <a:ea typeface="Microsoft YaHei"/>
              </a:rPr>
              <a:t>P18206023</a:t>
            </a:r>
            <a:endParaRPr lang="en-US" sz="1100" dirty="0"/>
          </a:p>
        </p:txBody>
      </p:sp>
      <p:sp>
        <p:nvSpPr>
          <p:cNvPr id="15" name="Freeform 6"/>
          <p:cNvSpPr/>
          <p:nvPr/>
        </p:nvSpPr>
        <p:spPr>
          <a:xfrm>
            <a:off x="965197" y="4705401"/>
            <a:ext cx="1212754" cy="381000"/>
          </a:xfrm>
          <a:custGeom>
            <a:avLst/>
            <a:gdLst/>
            <a:ahLst/>
            <a:cxnLst/>
            <a:rect l="l" t="t" r="r" b="b"/>
            <a:pathLst>
              <a:path w="1212754" h="381000">
                <a:moveTo>
                  <a:pt x="1188500" y="381000"/>
                </a:moveTo>
                <a:lnTo>
                  <a:pt x="24255" y="381000"/>
                </a:lnTo>
                <a:cubicBezTo>
                  <a:pt x="10915" y="381000"/>
                  <a:pt x="0" y="374876"/>
                  <a:pt x="0" y="367393"/>
                </a:cubicBezTo>
                <a:lnTo>
                  <a:pt x="0" y="13607"/>
                </a:lnTo>
                <a:cubicBezTo>
                  <a:pt x="0" y="6123"/>
                  <a:pt x="10915" y="0"/>
                  <a:pt x="24255" y="0"/>
                </a:cubicBezTo>
                <a:lnTo>
                  <a:pt x="1188500" y="0"/>
                </a:lnTo>
                <a:cubicBezTo>
                  <a:pt x="1201840" y="0"/>
                  <a:pt x="1212755" y="6123"/>
                  <a:pt x="1212755" y="13607"/>
                </a:cubicBezTo>
                <a:lnTo>
                  <a:pt x="1212755" y="367393"/>
                </a:lnTo>
                <a:cubicBezTo>
                  <a:pt x="1212755" y="374876"/>
                  <a:pt x="1201840" y="381000"/>
                  <a:pt x="1188500" y="381000"/>
                </a:cubicBezTo>
                <a:close/>
              </a:path>
            </a:pathLst>
          </a:custGeom>
          <a:noFill/>
          <a:ln w="12700">
            <a:solidFill>
              <a:srgbClr val="FFFFFF"/>
            </a:solidFill>
            <a:prstDash val="solid"/>
            <a:miter/>
          </a:ln>
        </p:spPr>
      </p:sp>
      <p:sp>
        <p:nvSpPr>
          <p:cNvPr id="16" name="Freeform 6"/>
          <p:cNvSpPr/>
          <p:nvPr/>
        </p:nvSpPr>
        <p:spPr>
          <a:xfrm>
            <a:off x="2532234" y="4697802"/>
            <a:ext cx="1212754" cy="381000"/>
          </a:xfrm>
          <a:custGeom>
            <a:avLst/>
            <a:gdLst/>
            <a:ahLst/>
            <a:cxnLst/>
            <a:rect l="l" t="t" r="r" b="b"/>
            <a:pathLst>
              <a:path w="1212754" h="381000">
                <a:moveTo>
                  <a:pt x="1188500" y="381000"/>
                </a:moveTo>
                <a:lnTo>
                  <a:pt x="24255" y="381000"/>
                </a:lnTo>
                <a:cubicBezTo>
                  <a:pt x="10915" y="381000"/>
                  <a:pt x="0" y="374876"/>
                  <a:pt x="0" y="367393"/>
                </a:cubicBezTo>
                <a:lnTo>
                  <a:pt x="0" y="13607"/>
                </a:lnTo>
                <a:cubicBezTo>
                  <a:pt x="0" y="6123"/>
                  <a:pt x="10915" y="0"/>
                  <a:pt x="24255" y="0"/>
                </a:cubicBezTo>
                <a:lnTo>
                  <a:pt x="1188500" y="0"/>
                </a:lnTo>
                <a:cubicBezTo>
                  <a:pt x="1201840" y="0"/>
                  <a:pt x="1212755" y="6123"/>
                  <a:pt x="1212755" y="13607"/>
                </a:cubicBezTo>
                <a:lnTo>
                  <a:pt x="1212755" y="367393"/>
                </a:lnTo>
                <a:cubicBezTo>
                  <a:pt x="1212755" y="374876"/>
                  <a:pt x="1201840" y="381000"/>
                  <a:pt x="1188500" y="381000"/>
                </a:cubicBezTo>
                <a:close/>
              </a:path>
            </a:pathLst>
          </a:custGeom>
          <a:noFill/>
          <a:ln w="12700">
            <a:solidFill>
              <a:srgbClr val="FFFFFF"/>
            </a:solidFill>
            <a:prstDash val="solid"/>
            <a:miter/>
          </a:ln>
        </p:spPr>
      </p:sp>
      <p:sp>
        <p:nvSpPr>
          <p:cNvPr id="17" name="TextBox 7"/>
          <p:cNvSpPr txBox="1"/>
          <p:nvPr/>
        </p:nvSpPr>
        <p:spPr>
          <a:xfrm>
            <a:off x="1014796" y="4705401"/>
            <a:ext cx="1259384" cy="395429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>
              <a:lnSpc>
                <a:spcPct val="116000"/>
              </a:lnSpc>
            </a:pPr>
            <a:r>
              <a:rPr lang="zh-CN" altLang="en-US" sz="1600" b="1" dirty="0">
                <a:solidFill>
                  <a:srgbClr val="FFFFFF"/>
                </a:solidFill>
                <a:latin typeface="Microsoft YaHei"/>
                <a:ea typeface="Microsoft YaHei"/>
              </a:rPr>
              <a:t>曲建波</a:t>
            </a:r>
            <a:endParaRPr lang="en-US" altLang="zh-CN" sz="1100" dirty="0"/>
          </a:p>
        </p:txBody>
      </p:sp>
      <p:sp>
        <p:nvSpPr>
          <p:cNvPr id="18" name="TextBox 7"/>
          <p:cNvSpPr txBox="1"/>
          <p:nvPr/>
        </p:nvSpPr>
        <p:spPr>
          <a:xfrm>
            <a:off x="2455079" y="4705400"/>
            <a:ext cx="1396999" cy="395429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Microsoft YaHei"/>
                <a:ea typeface="Microsoft YaHei"/>
              </a:rPr>
              <a:t>P18206028</a:t>
            </a:r>
            <a:endParaRPr lang="en-US" sz="1100" dirty="0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-5806" y="-2410"/>
            <a:ext cx="11588206" cy="787400"/>
          </a:xfrm>
          <a:custGeom>
            <a:avLst/>
            <a:gdLst/>
            <a:ahLst/>
            <a:cxnLst/>
            <a:rect l="l" t="t" r="r" b="b"/>
            <a:pathLst>
              <a:path w="11588206" h="787400">
                <a:moveTo>
                  <a:pt x="11588206" y="787400"/>
                </a:moveTo>
                <a:lnTo>
                  <a:pt x="0" y="787400"/>
                </a:lnTo>
                <a:lnTo>
                  <a:pt x="0" y="0"/>
                </a:lnTo>
                <a:lnTo>
                  <a:pt x="11588206" y="0"/>
                </a:lnTo>
                <a:lnTo>
                  <a:pt x="11588206" y="787400"/>
                </a:lnTo>
                <a:close/>
              </a:path>
            </a:pathLst>
          </a:custGeom>
          <a:solidFill>
            <a:srgbClr val="30B8D8"/>
          </a:solidFill>
        </p:spPr>
      </p:sp>
      <p:sp>
        <p:nvSpPr>
          <p:cNvPr id="4" name="Freeform 3"/>
          <p:cNvSpPr/>
          <p:nvPr/>
        </p:nvSpPr>
        <p:spPr>
          <a:xfrm>
            <a:off x="389831" y="107647"/>
            <a:ext cx="656100" cy="573415"/>
          </a:xfrm>
          <a:custGeom>
            <a:avLst/>
            <a:gdLst/>
            <a:ahLst/>
            <a:cxnLst/>
            <a:rect l="l" t="t" r="r" b="b"/>
            <a:pathLst>
              <a:path w="656100" h="573415">
                <a:moveTo>
                  <a:pt x="471402" y="471406"/>
                </a:moveTo>
                <a:cubicBezTo>
                  <a:pt x="369396" y="573411"/>
                  <a:pt x="204014" y="573414"/>
                  <a:pt x="102005" y="471406"/>
                </a:cubicBezTo>
                <a:cubicBezTo>
                  <a:pt x="0" y="369400"/>
                  <a:pt x="0" y="204014"/>
                  <a:pt x="102005" y="102009"/>
                </a:cubicBezTo>
                <a:cubicBezTo>
                  <a:pt x="204014" y="0"/>
                  <a:pt x="369396" y="4"/>
                  <a:pt x="471402" y="102009"/>
                </a:cubicBezTo>
                <a:cubicBezTo>
                  <a:pt x="482269" y="112876"/>
                  <a:pt x="491733" y="124586"/>
                  <a:pt x="500285" y="136743"/>
                </a:cubicBezTo>
                <a:cubicBezTo>
                  <a:pt x="507935" y="140958"/>
                  <a:pt x="515286" y="145893"/>
                  <a:pt x="521776" y="152383"/>
                </a:cubicBezTo>
                <a:lnTo>
                  <a:pt x="588936" y="219543"/>
                </a:lnTo>
                <a:lnTo>
                  <a:pt x="656100" y="286707"/>
                </a:lnTo>
                <a:lnTo>
                  <a:pt x="538565" y="404242"/>
                </a:lnTo>
                <a:cubicBezTo>
                  <a:pt x="529648" y="413159"/>
                  <a:pt x="519357" y="419808"/>
                  <a:pt x="508412" y="424437"/>
                </a:cubicBezTo>
                <a:cubicBezTo>
                  <a:pt x="498050" y="441093"/>
                  <a:pt x="485871" y="456936"/>
                  <a:pt x="471402" y="471406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5" name="TextBox 4"/>
          <p:cNvSpPr txBox="1"/>
          <p:nvPr/>
        </p:nvSpPr>
        <p:spPr>
          <a:xfrm>
            <a:off x="444503" y="165095"/>
            <a:ext cx="711200" cy="460704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0B8D8"/>
                </a:solidFill>
                <a:effectLst/>
                <a:uLnTx/>
                <a:uFillTx/>
                <a:latin typeface="Impact"/>
                <a:ea typeface="Impact"/>
                <a:cs typeface="+mn-cs"/>
              </a:rPr>
              <a:t>0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0B8D8"/>
                </a:solidFill>
                <a:effectLst/>
                <a:uLnTx/>
                <a:uFillTx/>
                <a:latin typeface="Impact"/>
                <a:ea typeface="Impact"/>
                <a:cs typeface="+mn-cs"/>
              </a:rPr>
              <a:t>3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3486" y="119871"/>
            <a:ext cx="3411736" cy="529119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系统设计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4"/>
          <p:cNvSpPr txBox="1"/>
          <p:nvPr/>
        </p:nvSpPr>
        <p:spPr>
          <a:xfrm>
            <a:off x="-363436" y="934477"/>
            <a:ext cx="3038277" cy="595932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30B8D8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Scrapy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0B8D8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框架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100" y="1530409"/>
            <a:ext cx="6781800" cy="4784251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057881" y="1851842"/>
            <a:ext cx="2320084" cy="1893357"/>
          </a:xfrm>
          <a:custGeom>
            <a:avLst/>
            <a:gdLst/>
            <a:ahLst/>
            <a:cxnLst/>
            <a:rect l="l" t="t" r="r" b="b"/>
            <a:pathLst>
              <a:path w="2320084" h="1893357">
                <a:moveTo>
                  <a:pt x="2320084" y="1893357"/>
                </a:moveTo>
                <a:lnTo>
                  <a:pt x="2320084" y="0"/>
                </a:lnTo>
                <a:lnTo>
                  <a:pt x="0" y="0"/>
                </a:lnTo>
                <a:lnTo>
                  <a:pt x="2320084" y="1893357"/>
                </a:lnTo>
              </a:path>
            </a:pathLst>
          </a:custGeom>
          <a:solidFill>
            <a:srgbClr val="30B8D8"/>
          </a:solidFill>
        </p:spPr>
      </p:sp>
      <p:sp>
        <p:nvSpPr>
          <p:cNvPr id="3" name="Freeform 2"/>
          <p:cNvSpPr/>
          <p:nvPr/>
        </p:nvSpPr>
        <p:spPr>
          <a:xfrm>
            <a:off x="-5806" y="-2410"/>
            <a:ext cx="11588206" cy="787400"/>
          </a:xfrm>
          <a:custGeom>
            <a:avLst/>
            <a:gdLst/>
            <a:ahLst/>
            <a:cxnLst/>
            <a:rect l="l" t="t" r="r" b="b"/>
            <a:pathLst>
              <a:path w="11588206" h="787400">
                <a:moveTo>
                  <a:pt x="11588206" y="787400"/>
                </a:moveTo>
                <a:lnTo>
                  <a:pt x="0" y="787400"/>
                </a:lnTo>
                <a:lnTo>
                  <a:pt x="0" y="0"/>
                </a:lnTo>
                <a:lnTo>
                  <a:pt x="11588206" y="0"/>
                </a:lnTo>
                <a:lnTo>
                  <a:pt x="11588206" y="787400"/>
                </a:lnTo>
                <a:close/>
              </a:path>
            </a:pathLst>
          </a:custGeom>
          <a:solidFill>
            <a:srgbClr val="30B8D8"/>
          </a:solidFill>
        </p:spPr>
      </p:sp>
      <p:sp>
        <p:nvSpPr>
          <p:cNvPr id="4" name="Freeform 3"/>
          <p:cNvSpPr/>
          <p:nvPr/>
        </p:nvSpPr>
        <p:spPr>
          <a:xfrm>
            <a:off x="389831" y="107647"/>
            <a:ext cx="656100" cy="573415"/>
          </a:xfrm>
          <a:custGeom>
            <a:avLst/>
            <a:gdLst/>
            <a:ahLst/>
            <a:cxnLst/>
            <a:rect l="l" t="t" r="r" b="b"/>
            <a:pathLst>
              <a:path w="656100" h="573415">
                <a:moveTo>
                  <a:pt x="471402" y="471406"/>
                </a:moveTo>
                <a:cubicBezTo>
                  <a:pt x="369396" y="573411"/>
                  <a:pt x="204014" y="573414"/>
                  <a:pt x="102005" y="471406"/>
                </a:cubicBezTo>
                <a:cubicBezTo>
                  <a:pt x="0" y="369400"/>
                  <a:pt x="0" y="204014"/>
                  <a:pt x="102005" y="102009"/>
                </a:cubicBezTo>
                <a:cubicBezTo>
                  <a:pt x="204014" y="0"/>
                  <a:pt x="369396" y="4"/>
                  <a:pt x="471402" y="102009"/>
                </a:cubicBezTo>
                <a:cubicBezTo>
                  <a:pt x="482269" y="112876"/>
                  <a:pt x="491733" y="124586"/>
                  <a:pt x="500285" y="136743"/>
                </a:cubicBezTo>
                <a:cubicBezTo>
                  <a:pt x="507935" y="140958"/>
                  <a:pt x="515286" y="145893"/>
                  <a:pt x="521776" y="152383"/>
                </a:cubicBezTo>
                <a:lnTo>
                  <a:pt x="588936" y="219543"/>
                </a:lnTo>
                <a:lnTo>
                  <a:pt x="656100" y="286707"/>
                </a:lnTo>
                <a:lnTo>
                  <a:pt x="538565" y="404242"/>
                </a:lnTo>
                <a:cubicBezTo>
                  <a:pt x="529648" y="413159"/>
                  <a:pt x="519357" y="419808"/>
                  <a:pt x="508412" y="424437"/>
                </a:cubicBezTo>
                <a:cubicBezTo>
                  <a:pt x="498050" y="441093"/>
                  <a:pt x="485871" y="456936"/>
                  <a:pt x="471402" y="471406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5" name="TextBox 4"/>
          <p:cNvSpPr txBox="1"/>
          <p:nvPr/>
        </p:nvSpPr>
        <p:spPr>
          <a:xfrm>
            <a:off x="444503" y="165095"/>
            <a:ext cx="711200" cy="460704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2000" u="none" dirty="0">
                <a:solidFill>
                  <a:srgbClr val="30B8D8"/>
                </a:solidFill>
                <a:latin typeface="Impact"/>
                <a:ea typeface="Impact"/>
              </a:rPr>
              <a:t>0</a:t>
            </a:r>
            <a:r>
              <a:rPr lang="en-US" altLang="zh-CN" sz="2000" u="none" dirty="0">
                <a:solidFill>
                  <a:srgbClr val="30B8D8"/>
                </a:solidFill>
                <a:latin typeface="Impact"/>
                <a:ea typeface="Impact"/>
              </a:rPr>
              <a:t>3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193486" y="119871"/>
            <a:ext cx="3411736" cy="529119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zh-CN" altLang="en-US" sz="2400" dirty="0">
                <a:solidFill>
                  <a:srgbClr val="FFFFFF"/>
                </a:solidFill>
                <a:latin typeface="Microsoft YaHei"/>
                <a:ea typeface="Microsoft YaHei"/>
              </a:rPr>
              <a:t>系统设计</a:t>
            </a:r>
            <a:endParaRPr lang="en-US" sz="1100" dirty="0"/>
          </a:p>
        </p:txBody>
      </p:sp>
      <p:sp>
        <p:nvSpPr>
          <p:cNvPr id="7" name="Freeform 6"/>
          <p:cNvSpPr/>
          <p:nvPr/>
        </p:nvSpPr>
        <p:spPr>
          <a:xfrm>
            <a:off x="510821" y="3894686"/>
            <a:ext cx="2320084" cy="1893357"/>
          </a:xfrm>
          <a:custGeom>
            <a:avLst/>
            <a:gdLst/>
            <a:ahLst/>
            <a:cxnLst/>
            <a:rect l="l" t="t" r="r" b="b"/>
            <a:pathLst>
              <a:path w="2320084" h="1893357">
                <a:moveTo>
                  <a:pt x="0" y="0"/>
                </a:moveTo>
                <a:lnTo>
                  <a:pt x="0" y="1893357"/>
                </a:lnTo>
                <a:lnTo>
                  <a:pt x="2320084" y="1893357"/>
                </a:lnTo>
                <a:lnTo>
                  <a:pt x="0" y="0"/>
                </a:lnTo>
              </a:path>
            </a:pathLst>
          </a:custGeom>
          <a:solidFill>
            <a:srgbClr val="30B8D8"/>
          </a:solidFill>
        </p:spPr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486" y="2004161"/>
            <a:ext cx="2570894" cy="36207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14764" y="1851841"/>
            <a:ext cx="5959536" cy="3969741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altLang="zh-CN" dirty="0">
                <a:solidFill>
                  <a:srgbClr val="000000"/>
                </a:solidFill>
                <a:latin typeface="Microsoft YaHei"/>
                <a:ea typeface="Microsoft YaHei"/>
              </a:rPr>
              <a:t>Elasticsearch</a:t>
            </a:r>
            <a:r>
              <a:rPr lang="zh-CN" altLang="en-US" dirty="0">
                <a:solidFill>
                  <a:srgbClr val="000000"/>
                </a:solidFill>
                <a:latin typeface="Microsoft YaHei"/>
                <a:ea typeface="Microsoft YaHei"/>
              </a:rPr>
              <a:t>：</a:t>
            </a:r>
            <a:endParaRPr lang="en-US" altLang="zh-CN" dirty="0">
              <a:solidFill>
                <a:srgbClr val="000000"/>
              </a:solidFill>
              <a:latin typeface="Microsoft YaHei"/>
              <a:ea typeface="Microsoft YaHei"/>
            </a:endParaRPr>
          </a:p>
          <a:p>
            <a:pPr>
              <a:lnSpc>
                <a:spcPct val="116000"/>
              </a:lnSpc>
            </a:pPr>
            <a:r>
              <a:rPr lang="en-US" altLang="zh-CN" dirty="0">
                <a:solidFill>
                  <a:srgbClr val="000000"/>
                </a:solidFill>
                <a:latin typeface="Microsoft YaHei"/>
                <a:ea typeface="Microsoft YaHei"/>
              </a:rPr>
              <a:t>Elasticsearch </a:t>
            </a:r>
            <a:r>
              <a:rPr lang="zh-CN" altLang="en-US" dirty="0">
                <a:solidFill>
                  <a:srgbClr val="000000"/>
                </a:solidFill>
                <a:latin typeface="Microsoft YaHei"/>
                <a:ea typeface="Microsoft YaHei"/>
              </a:rPr>
              <a:t>是一个分布式可扩展的实时搜索和分析引擎</a:t>
            </a:r>
            <a:r>
              <a:rPr lang="en-US" altLang="zh-CN" dirty="0">
                <a:solidFill>
                  <a:srgbClr val="000000"/>
                </a:solidFill>
                <a:latin typeface="Microsoft YaHei"/>
                <a:ea typeface="Microsoft YaHei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Microsoft YaHei"/>
                <a:ea typeface="Microsoft YaHei"/>
              </a:rPr>
              <a:t>一个建立在全文搜索引擎 </a:t>
            </a:r>
            <a:r>
              <a:rPr lang="en-US" altLang="zh-CN" dirty="0">
                <a:solidFill>
                  <a:srgbClr val="000000"/>
                </a:solidFill>
                <a:latin typeface="Microsoft YaHei"/>
                <a:ea typeface="Microsoft YaHei"/>
              </a:rPr>
              <a:t>Apache Lucene(TM) </a:t>
            </a:r>
            <a:r>
              <a:rPr lang="zh-CN" altLang="en-US" dirty="0">
                <a:solidFill>
                  <a:srgbClr val="000000"/>
                </a:solidFill>
                <a:latin typeface="Microsoft YaHei"/>
                <a:ea typeface="Microsoft YaHei"/>
              </a:rPr>
              <a:t>基础上的搜索引擎，它有如下优势：</a:t>
            </a:r>
            <a:endParaRPr lang="en-US" altLang="zh-CN" dirty="0">
              <a:solidFill>
                <a:srgbClr val="000000"/>
              </a:solidFill>
              <a:latin typeface="Microsoft YaHei"/>
              <a:ea typeface="Microsoft YaHei"/>
            </a:endParaRPr>
          </a:p>
          <a:p>
            <a:pPr>
              <a:lnSpc>
                <a:spcPct val="116000"/>
              </a:lnSpc>
            </a:pPr>
            <a:endParaRPr lang="en-US" altLang="zh-CN" dirty="0">
              <a:solidFill>
                <a:srgbClr val="000000"/>
              </a:solidFill>
              <a:latin typeface="Microsoft YaHei"/>
              <a:ea typeface="Microsoft YaHei"/>
            </a:endParaRPr>
          </a:p>
          <a:p>
            <a:pPr latinLnBrk="1"/>
            <a:r>
              <a:rPr lang="en-US" altLang="zh-CN" dirty="0"/>
              <a:t>1.</a:t>
            </a:r>
            <a:r>
              <a:rPr lang="zh-CN" altLang="en-US" dirty="0"/>
              <a:t>分布式实时文件存储，并将每一个字段都编入索引，使其可以被搜索。</a:t>
            </a:r>
            <a:endParaRPr lang="en-US" altLang="zh-CN" dirty="0"/>
          </a:p>
          <a:p>
            <a:pPr latinLnBrk="1"/>
            <a:endParaRPr lang="zh-CN" altLang="en-US" dirty="0"/>
          </a:p>
          <a:p>
            <a:pPr latinLnBrk="1"/>
            <a:r>
              <a:rPr lang="en-US" altLang="zh-CN" dirty="0"/>
              <a:t>2.</a:t>
            </a:r>
            <a:r>
              <a:rPr lang="zh-CN" altLang="en-US" dirty="0"/>
              <a:t>实时分析的分布式搜索引擎。</a:t>
            </a:r>
            <a:endParaRPr lang="en-US" altLang="zh-CN" dirty="0"/>
          </a:p>
          <a:p>
            <a:pPr latinLnBrk="1"/>
            <a:endParaRPr lang="zh-CN" altLang="en-US" dirty="0"/>
          </a:p>
          <a:p>
            <a:pPr latinLnBrk="1"/>
            <a:r>
              <a:rPr lang="en-US" altLang="zh-CN" dirty="0"/>
              <a:t>3.</a:t>
            </a:r>
            <a:r>
              <a:rPr lang="zh-CN" altLang="en-US" dirty="0"/>
              <a:t>可以扩展到上百台服务器，处理</a:t>
            </a:r>
            <a:r>
              <a:rPr lang="en-US" altLang="zh-CN" dirty="0"/>
              <a:t>PB</a:t>
            </a:r>
            <a:r>
              <a:rPr lang="zh-CN" altLang="en-US" dirty="0"/>
              <a:t>级别的结构化或非结构化数据。</a:t>
            </a:r>
            <a:endParaRPr lang="zh-CN" altLang="en-US" dirty="0"/>
          </a:p>
          <a:p>
            <a:pPr>
              <a:lnSpc>
                <a:spcPct val="116000"/>
              </a:lnSpc>
            </a:pPr>
            <a:endParaRPr lang="en-US" dirty="0">
              <a:solidFill>
                <a:srgbClr val="000000"/>
              </a:solidFill>
              <a:latin typeface="Microsoft YaHei"/>
              <a:ea typeface="Microsoft YaHei"/>
            </a:endParaRPr>
          </a:p>
        </p:txBody>
      </p:sp>
      <p:sp>
        <p:nvSpPr>
          <p:cNvPr id="11" name="TextBox 14"/>
          <p:cNvSpPr txBox="1"/>
          <p:nvPr/>
        </p:nvSpPr>
        <p:spPr>
          <a:xfrm>
            <a:off x="-231577" y="934477"/>
            <a:ext cx="3038277" cy="595932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lvl="0" algn="ctr">
              <a:lnSpc>
                <a:spcPct val="116000"/>
              </a:lnSpc>
              <a:defRPr/>
            </a:pPr>
            <a:r>
              <a:rPr lang="zh-CN" altLang="en-US" sz="2800" b="1" dirty="0">
                <a:solidFill>
                  <a:srgbClr val="30B8D8"/>
                </a:solidFill>
                <a:latin typeface="Microsoft YaHei"/>
                <a:ea typeface="Microsoft YaHei"/>
              </a:rPr>
              <a:t>数据库设计</a:t>
            </a:r>
            <a:endParaRPr lang="en-US" altLang="zh-CN" sz="28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-5806" y="-2410"/>
            <a:ext cx="11588206" cy="787400"/>
          </a:xfrm>
          <a:custGeom>
            <a:avLst/>
            <a:gdLst/>
            <a:ahLst/>
            <a:cxnLst/>
            <a:rect l="l" t="t" r="r" b="b"/>
            <a:pathLst>
              <a:path w="11588206" h="787400">
                <a:moveTo>
                  <a:pt x="11588206" y="787400"/>
                </a:moveTo>
                <a:lnTo>
                  <a:pt x="0" y="787400"/>
                </a:lnTo>
                <a:lnTo>
                  <a:pt x="0" y="0"/>
                </a:lnTo>
                <a:lnTo>
                  <a:pt x="11588206" y="0"/>
                </a:lnTo>
                <a:lnTo>
                  <a:pt x="11588206" y="787400"/>
                </a:lnTo>
                <a:close/>
              </a:path>
            </a:pathLst>
          </a:custGeom>
          <a:solidFill>
            <a:srgbClr val="30B8D8"/>
          </a:solidFill>
        </p:spPr>
      </p:sp>
      <p:sp>
        <p:nvSpPr>
          <p:cNvPr id="4" name="Freeform 3"/>
          <p:cNvSpPr/>
          <p:nvPr/>
        </p:nvSpPr>
        <p:spPr>
          <a:xfrm>
            <a:off x="389831" y="107647"/>
            <a:ext cx="656100" cy="573415"/>
          </a:xfrm>
          <a:custGeom>
            <a:avLst/>
            <a:gdLst/>
            <a:ahLst/>
            <a:cxnLst/>
            <a:rect l="l" t="t" r="r" b="b"/>
            <a:pathLst>
              <a:path w="656100" h="573415">
                <a:moveTo>
                  <a:pt x="471402" y="471406"/>
                </a:moveTo>
                <a:cubicBezTo>
                  <a:pt x="369396" y="573411"/>
                  <a:pt x="204014" y="573414"/>
                  <a:pt x="102005" y="471406"/>
                </a:cubicBezTo>
                <a:cubicBezTo>
                  <a:pt x="0" y="369400"/>
                  <a:pt x="0" y="204014"/>
                  <a:pt x="102005" y="102009"/>
                </a:cubicBezTo>
                <a:cubicBezTo>
                  <a:pt x="204014" y="0"/>
                  <a:pt x="369396" y="4"/>
                  <a:pt x="471402" y="102009"/>
                </a:cubicBezTo>
                <a:cubicBezTo>
                  <a:pt x="482269" y="112876"/>
                  <a:pt x="491733" y="124586"/>
                  <a:pt x="500285" y="136743"/>
                </a:cubicBezTo>
                <a:cubicBezTo>
                  <a:pt x="507935" y="140958"/>
                  <a:pt x="515286" y="145893"/>
                  <a:pt x="521776" y="152383"/>
                </a:cubicBezTo>
                <a:lnTo>
                  <a:pt x="588936" y="219543"/>
                </a:lnTo>
                <a:lnTo>
                  <a:pt x="656100" y="286707"/>
                </a:lnTo>
                <a:lnTo>
                  <a:pt x="538565" y="404242"/>
                </a:lnTo>
                <a:cubicBezTo>
                  <a:pt x="529648" y="413159"/>
                  <a:pt x="519357" y="419808"/>
                  <a:pt x="508412" y="424437"/>
                </a:cubicBezTo>
                <a:cubicBezTo>
                  <a:pt x="498050" y="441093"/>
                  <a:pt x="485871" y="456936"/>
                  <a:pt x="471402" y="471406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5" name="TextBox 4"/>
          <p:cNvSpPr txBox="1"/>
          <p:nvPr/>
        </p:nvSpPr>
        <p:spPr>
          <a:xfrm>
            <a:off x="444503" y="165095"/>
            <a:ext cx="711200" cy="460704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0B8D8"/>
                </a:solidFill>
                <a:effectLst/>
                <a:uLnTx/>
                <a:uFillTx/>
                <a:latin typeface="Impact"/>
                <a:ea typeface="Impact"/>
                <a:cs typeface="+mn-cs"/>
              </a:rPr>
              <a:t>0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0B8D8"/>
                </a:solidFill>
                <a:effectLst/>
                <a:uLnTx/>
                <a:uFillTx/>
                <a:latin typeface="Impact"/>
                <a:ea typeface="Impact"/>
                <a:cs typeface="+mn-cs"/>
              </a:rPr>
              <a:t>3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3486" y="119871"/>
            <a:ext cx="3411736" cy="529119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系统设计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4"/>
          <p:cNvSpPr txBox="1"/>
          <p:nvPr/>
        </p:nvSpPr>
        <p:spPr>
          <a:xfrm>
            <a:off x="73223" y="934477"/>
            <a:ext cx="3038277" cy="595932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0B8D8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Elasticsearch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9465" y="1714905"/>
            <a:ext cx="1074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Elasticsearch</a:t>
            </a:r>
            <a:r>
              <a:rPr lang="zh-CN" altLang="en-US" dirty="0"/>
              <a:t>是面向文档型数据库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841" y="2087669"/>
            <a:ext cx="5264560" cy="253513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41" y="4944035"/>
            <a:ext cx="8172450" cy="12477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121" y="2050309"/>
            <a:ext cx="5476875" cy="260985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-5806" y="-2410"/>
            <a:ext cx="11588206" cy="787400"/>
          </a:xfrm>
          <a:custGeom>
            <a:avLst/>
            <a:gdLst/>
            <a:ahLst/>
            <a:cxnLst/>
            <a:rect l="l" t="t" r="r" b="b"/>
            <a:pathLst>
              <a:path w="11588206" h="787400">
                <a:moveTo>
                  <a:pt x="11588206" y="787400"/>
                </a:moveTo>
                <a:lnTo>
                  <a:pt x="0" y="787400"/>
                </a:lnTo>
                <a:lnTo>
                  <a:pt x="0" y="0"/>
                </a:lnTo>
                <a:lnTo>
                  <a:pt x="11588206" y="0"/>
                </a:lnTo>
                <a:lnTo>
                  <a:pt x="11588206" y="787400"/>
                </a:lnTo>
                <a:close/>
              </a:path>
            </a:pathLst>
          </a:custGeom>
          <a:solidFill>
            <a:srgbClr val="30B8D8"/>
          </a:solidFill>
        </p:spPr>
      </p:sp>
      <p:sp>
        <p:nvSpPr>
          <p:cNvPr id="4" name="Freeform 3"/>
          <p:cNvSpPr/>
          <p:nvPr/>
        </p:nvSpPr>
        <p:spPr>
          <a:xfrm>
            <a:off x="389831" y="107647"/>
            <a:ext cx="656100" cy="573415"/>
          </a:xfrm>
          <a:custGeom>
            <a:avLst/>
            <a:gdLst/>
            <a:ahLst/>
            <a:cxnLst/>
            <a:rect l="l" t="t" r="r" b="b"/>
            <a:pathLst>
              <a:path w="656100" h="573415">
                <a:moveTo>
                  <a:pt x="471402" y="471406"/>
                </a:moveTo>
                <a:cubicBezTo>
                  <a:pt x="369396" y="573411"/>
                  <a:pt x="204014" y="573414"/>
                  <a:pt x="102005" y="471406"/>
                </a:cubicBezTo>
                <a:cubicBezTo>
                  <a:pt x="0" y="369400"/>
                  <a:pt x="0" y="204014"/>
                  <a:pt x="102005" y="102009"/>
                </a:cubicBezTo>
                <a:cubicBezTo>
                  <a:pt x="204014" y="0"/>
                  <a:pt x="369396" y="4"/>
                  <a:pt x="471402" y="102009"/>
                </a:cubicBezTo>
                <a:cubicBezTo>
                  <a:pt x="482269" y="112876"/>
                  <a:pt x="491733" y="124586"/>
                  <a:pt x="500285" y="136743"/>
                </a:cubicBezTo>
                <a:cubicBezTo>
                  <a:pt x="507935" y="140958"/>
                  <a:pt x="515286" y="145893"/>
                  <a:pt x="521776" y="152383"/>
                </a:cubicBezTo>
                <a:lnTo>
                  <a:pt x="588936" y="219543"/>
                </a:lnTo>
                <a:lnTo>
                  <a:pt x="656100" y="286707"/>
                </a:lnTo>
                <a:lnTo>
                  <a:pt x="538565" y="404242"/>
                </a:lnTo>
                <a:cubicBezTo>
                  <a:pt x="529648" y="413159"/>
                  <a:pt x="519357" y="419808"/>
                  <a:pt x="508412" y="424437"/>
                </a:cubicBezTo>
                <a:cubicBezTo>
                  <a:pt x="498050" y="441093"/>
                  <a:pt x="485871" y="456936"/>
                  <a:pt x="471402" y="471406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5" name="TextBox 4"/>
          <p:cNvSpPr txBox="1"/>
          <p:nvPr/>
        </p:nvSpPr>
        <p:spPr>
          <a:xfrm>
            <a:off x="444503" y="165095"/>
            <a:ext cx="711200" cy="460704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0B8D8"/>
                </a:solidFill>
                <a:effectLst/>
                <a:uLnTx/>
                <a:uFillTx/>
                <a:latin typeface="Impact"/>
                <a:ea typeface="Impact"/>
                <a:cs typeface="+mn-cs"/>
              </a:rPr>
              <a:t>0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0B8D8"/>
                </a:solidFill>
                <a:effectLst/>
                <a:uLnTx/>
                <a:uFillTx/>
                <a:latin typeface="Impact"/>
                <a:ea typeface="Impact"/>
                <a:cs typeface="+mn-cs"/>
              </a:rPr>
              <a:t>3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3486" y="119871"/>
            <a:ext cx="3411736" cy="529119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系统设计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4"/>
          <p:cNvSpPr txBox="1"/>
          <p:nvPr/>
        </p:nvSpPr>
        <p:spPr>
          <a:xfrm>
            <a:off x="73223" y="934477"/>
            <a:ext cx="3038277" cy="595932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0B8D8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Elasticsearch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9465" y="1714905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强大的索引能力</a:t>
            </a:r>
            <a:endParaRPr lang="en-US" altLang="zh-CN" dirty="0"/>
          </a:p>
          <a:p>
            <a:r>
              <a:rPr lang="zh-CN" altLang="en-US" dirty="0"/>
              <a:t>精髓</a:t>
            </a:r>
            <a:r>
              <a:rPr lang="en-US" altLang="zh-CN" dirty="0"/>
              <a:t>:</a:t>
            </a:r>
            <a:r>
              <a:rPr lang="zh-CN" altLang="en-US" dirty="0"/>
              <a:t>一切设计都是为了提高搜索的性能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657" y="2545732"/>
            <a:ext cx="6696075" cy="17716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37" y="4498257"/>
            <a:ext cx="5038725" cy="18192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300" y="2345258"/>
            <a:ext cx="2581275" cy="22669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700" y="2318859"/>
            <a:ext cx="3189114" cy="22096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0362" y="3850108"/>
            <a:ext cx="2571750" cy="188595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-5806" y="-2410"/>
            <a:ext cx="11588206" cy="787400"/>
          </a:xfrm>
          <a:custGeom>
            <a:avLst/>
            <a:gdLst/>
            <a:ahLst/>
            <a:cxnLst/>
            <a:rect l="l" t="t" r="r" b="b"/>
            <a:pathLst>
              <a:path w="11588206" h="787400">
                <a:moveTo>
                  <a:pt x="11588206" y="787400"/>
                </a:moveTo>
                <a:lnTo>
                  <a:pt x="0" y="787400"/>
                </a:lnTo>
                <a:lnTo>
                  <a:pt x="0" y="0"/>
                </a:lnTo>
                <a:lnTo>
                  <a:pt x="11588206" y="0"/>
                </a:lnTo>
                <a:lnTo>
                  <a:pt x="11588206" y="787400"/>
                </a:lnTo>
                <a:close/>
              </a:path>
            </a:pathLst>
          </a:custGeom>
          <a:solidFill>
            <a:srgbClr val="30B8D8"/>
          </a:solidFill>
        </p:spPr>
      </p:sp>
      <p:sp>
        <p:nvSpPr>
          <p:cNvPr id="4" name="Freeform 3"/>
          <p:cNvSpPr/>
          <p:nvPr/>
        </p:nvSpPr>
        <p:spPr>
          <a:xfrm>
            <a:off x="389831" y="107647"/>
            <a:ext cx="656100" cy="573415"/>
          </a:xfrm>
          <a:custGeom>
            <a:avLst/>
            <a:gdLst/>
            <a:ahLst/>
            <a:cxnLst/>
            <a:rect l="l" t="t" r="r" b="b"/>
            <a:pathLst>
              <a:path w="656100" h="573415">
                <a:moveTo>
                  <a:pt x="471402" y="471406"/>
                </a:moveTo>
                <a:cubicBezTo>
                  <a:pt x="369396" y="573411"/>
                  <a:pt x="204014" y="573414"/>
                  <a:pt x="102005" y="471406"/>
                </a:cubicBezTo>
                <a:cubicBezTo>
                  <a:pt x="0" y="369400"/>
                  <a:pt x="0" y="204014"/>
                  <a:pt x="102005" y="102009"/>
                </a:cubicBezTo>
                <a:cubicBezTo>
                  <a:pt x="204014" y="0"/>
                  <a:pt x="369396" y="4"/>
                  <a:pt x="471402" y="102009"/>
                </a:cubicBezTo>
                <a:cubicBezTo>
                  <a:pt x="482269" y="112876"/>
                  <a:pt x="491733" y="124586"/>
                  <a:pt x="500285" y="136743"/>
                </a:cubicBezTo>
                <a:cubicBezTo>
                  <a:pt x="507935" y="140958"/>
                  <a:pt x="515286" y="145893"/>
                  <a:pt x="521776" y="152383"/>
                </a:cubicBezTo>
                <a:lnTo>
                  <a:pt x="588936" y="219543"/>
                </a:lnTo>
                <a:lnTo>
                  <a:pt x="656100" y="286707"/>
                </a:lnTo>
                <a:lnTo>
                  <a:pt x="538565" y="404242"/>
                </a:lnTo>
                <a:cubicBezTo>
                  <a:pt x="529648" y="413159"/>
                  <a:pt x="519357" y="419808"/>
                  <a:pt x="508412" y="424437"/>
                </a:cubicBezTo>
                <a:cubicBezTo>
                  <a:pt x="498050" y="441093"/>
                  <a:pt x="485871" y="456936"/>
                  <a:pt x="471402" y="471406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5" name="TextBox 4"/>
          <p:cNvSpPr txBox="1"/>
          <p:nvPr/>
        </p:nvSpPr>
        <p:spPr>
          <a:xfrm>
            <a:off x="444503" y="165095"/>
            <a:ext cx="711200" cy="460704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0B8D8"/>
                </a:solidFill>
                <a:effectLst/>
                <a:uLnTx/>
                <a:uFillTx/>
                <a:latin typeface="Impact"/>
                <a:ea typeface="Impact"/>
                <a:cs typeface="+mn-cs"/>
              </a:rPr>
              <a:t>0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0B8D8"/>
                </a:solidFill>
                <a:effectLst/>
                <a:uLnTx/>
                <a:uFillTx/>
                <a:latin typeface="Impact"/>
                <a:ea typeface="Impact"/>
                <a:cs typeface="+mn-cs"/>
              </a:rPr>
              <a:t>3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3486" y="119871"/>
            <a:ext cx="3411736" cy="529119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系统设计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4"/>
          <p:cNvSpPr txBox="1"/>
          <p:nvPr/>
        </p:nvSpPr>
        <p:spPr>
          <a:xfrm>
            <a:off x="73223" y="934477"/>
            <a:ext cx="3038277" cy="595932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0B8D8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Elasticsearch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9465" y="1714905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强大的索引能力</a:t>
            </a:r>
            <a:endParaRPr lang="en-US" altLang="zh-CN" dirty="0"/>
          </a:p>
          <a:p>
            <a:r>
              <a:rPr lang="zh-CN" altLang="en-US" dirty="0"/>
              <a:t>精髓</a:t>
            </a:r>
            <a:r>
              <a:rPr lang="en-US" altLang="zh-CN" dirty="0"/>
              <a:t>:</a:t>
            </a:r>
            <a:r>
              <a:rPr lang="zh-CN" altLang="en-US" dirty="0"/>
              <a:t>一切设计都是为了提高搜索的性能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9465" y="2545732"/>
            <a:ext cx="3810000" cy="34956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546" y="1791479"/>
            <a:ext cx="8448675" cy="459105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759700" y="5736058"/>
            <a:ext cx="3473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https://cs.nyu.edu/~mohri/pub/fla.pdf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-5806" y="-2410"/>
            <a:ext cx="11588206" cy="787400"/>
          </a:xfrm>
          <a:custGeom>
            <a:avLst/>
            <a:gdLst/>
            <a:ahLst/>
            <a:cxnLst/>
            <a:rect l="l" t="t" r="r" b="b"/>
            <a:pathLst>
              <a:path w="11588206" h="787400">
                <a:moveTo>
                  <a:pt x="11588206" y="787400"/>
                </a:moveTo>
                <a:lnTo>
                  <a:pt x="0" y="787400"/>
                </a:lnTo>
                <a:lnTo>
                  <a:pt x="0" y="0"/>
                </a:lnTo>
                <a:lnTo>
                  <a:pt x="11588206" y="0"/>
                </a:lnTo>
                <a:lnTo>
                  <a:pt x="11588206" y="787400"/>
                </a:lnTo>
                <a:close/>
              </a:path>
            </a:pathLst>
          </a:custGeom>
          <a:solidFill>
            <a:srgbClr val="30B8D8"/>
          </a:solidFill>
        </p:spPr>
      </p:sp>
      <p:sp>
        <p:nvSpPr>
          <p:cNvPr id="4" name="Freeform 3"/>
          <p:cNvSpPr/>
          <p:nvPr/>
        </p:nvSpPr>
        <p:spPr>
          <a:xfrm>
            <a:off x="389831" y="107647"/>
            <a:ext cx="656100" cy="573415"/>
          </a:xfrm>
          <a:custGeom>
            <a:avLst/>
            <a:gdLst/>
            <a:ahLst/>
            <a:cxnLst/>
            <a:rect l="l" t="t" r="r" b="b"/>
            <a:pathLst>
              <a:path w="656100" h="573415">
                <a:moveTo>
                  <a:pt x="471402" y="471406"/>
                </a:moveTo>
                <a:cubicBezTo>
                  <a:pt x="369396" y="573411"/>
                  <a:pt x="204014" y="573414"/>
                  <a:pt x="102005" y="471406"/>
                </a:cubicBezTo>
                <a:cubicBezTo>
                  <a:pt x="0" y="369400"/>
                  <a:pt x="0" y="204014"/>
                  <a:pt x="102005" y="102009"/>
                </a:cubicBezTo>
                <a:cubicBezTo>
                  <a:pt x="204014" y="0"/>
                  <a:pt x="369396" y="4"/>
                  <a:pt x="471402" y="102009"/>
                </a:cubicBezTo>
                <a:cubicBezTo>
                  <a:pt x="482269" y="112876"/>
                  <a:pt x="491733" y="124586"/>
                  <a:pt x="500285" y="136743"/>
                </a:cubicBezTo>
                <a:cubicBezTo>
                  <a:pt x="507935" y="140958"/>
                  <a:pt x="515286" y="145893"/>
                  <a:pt x="521776" y="152383"/>
                </a:cubicBezTo>
                <a:lnTo>
                  <a:pt x="588936" y="219543"/>
                </a:lnTo>
                <a:lnTo>
                  <a:pt x="656100" y="286707"/>
                </a:lnTo>
                <a:lnTo>
                  <a:pt x="538565" y="404242"/>
                </a:lnTo>
                <a:cubicBezTo>
                  <a:pt x="529648" y="413159"/>
                  <a:pt x="519357" y="419808"/>
                  <a:pt x="508412" y="424437"/>
                </a:cubicBezTo>
                <a:cubicBezTo>
                  <a:pt x="498050" y="441093"/>
                  <a:pt x="485871" y="456936"/>
                  <a:pt x="471402" y="471406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5" name="TextBox 4"/>
          <p:cNvSpPr txBox="1"/>
          <p:nvPr/>
        </p:nvSpPr>
        <p:spPr>
          <a:xfrm>
            <a:off x="444503" y="165095"/>
            <a:ext cx="711200" cy="460704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0B8D8"/>
                </a:solidFill>
                <a:effectLst/>
                <a:uLnTx/>
                <a:uFillTx/>
                <a:latin typeface="Impact"/>
                <a:ea typeface="Impact"/>
                <a:cs typeface="+mn-cs"/>
              </a:rPr>
              <a:t>0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0B8D8"/>
                </a:solidFill>
                <a:effectLst/>
                <a:uLnTx/>
                <a:uFillTx/>
                <a:latin typeface="Impact"/>
                <a:ea typeface="Impact"/>
                <a:cs typeface="+mn-cs"/>
              </a:rPr>
              <a:t>3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3486" y="119871"/>
            <a:ext cx="3411736" cy="529119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系统设计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4"/>
          <p:cNvSpPr txBox="1"/>
          <p:nvPr/>
        </p:nvSpPr>
        <p:spPr>
          <a:xfrm>
            <a:off x="73223" y="934477"/>
            <a:ext cx="3038277" cy="595932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0B8D8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Elasticsearch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9465" y="1714905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压缩编码</a:t>
            </a:r>
            <a:endParaRPr lang="en-US" altLang="zh-CN" dirty="0"/>
          </a:p>
          <a:p>
            <a:r>
              <a:rPr lang="en-US" altLang="zh-CN" b="1" dirty="0"/>
              <a:t>Frame Of Reference</a:t>
            </a:r>
            <a:endParaRPr lang="en-US" altLang="zh-CN" b="1" dirty="0"/>
          </a:p>
          <a:p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6396" y="1449093"/>
            <a:ext cx="6264208" cy="483014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-5806" y="-2410"/>
            <a:ext cx="11588206" cy="787400"/>
          </a:xfrm>
          <a:custGeom>
            <a:avLst/>
            <a:gdLst/>
            <a:ahLst/>
            <a:cxnLst/>
            <a:rect l="l" t="t" r="r" b="b"/>
            <a:pathLst>
              <a:path w="11588206" h="787400">
                <a:moveTo>
                  <a:pt x="11588206" y="787400"/>
                </a:moveTo>
                <a:lnTo>
                  <a:pt x="0" y="787400"/>
                </a:lnTo>
                <a:lnTo>
                  <a:pt x="0" y="0"/>
                </a:lnTo>
                <a:lnTo>
                  <a:pt x="11588206" y="0"/>
                </a:lnTo>
                <a:lnTo>
                  <a:pt x="11588206" y="787400"/>
                </a:lnTo>
                <a:close/>
              </a:path>
            </a:pathLst>
          </a:custGeom>
          <a:solidFill>
            <a:srgbClr val="30B8D8"/>
          </a:solidFill>
        </p:spPr>
      </p:sp>
      <p:sp>
        <p:nvSpPr>
          <p:cNvPr id="4" name="Freeform 3"/>
          <p:cNvSpPr/>
          <p:nvPr/>
        </p:nvSpPr>
        <p:spPr>
          <a:xfrm>
            <a:off x="389831" y="107647"/>
            <a:ext cx="656100" cy="573415"/>
          </a:xfrm>
          <a:custGeom>
            <a:avLst/>
            <a:gdLst/>
            <a:ahLst/>
            <a:cxnLst/>
            <a:rect l="l" t="t" r="r" b="b"/>
            <a:pathLst>
              <a:path w="656100" h="573415">
                <a:moveTo>
                  <a:pt x="471402" y="471406"/>
                </a:moveTo>
                <a:cubicBezTo>
                  <a:pt x="369396" y="573411"/>
                  <a:pt x="204014" y="573414"/>
                  <a:pt x="102005" y="471406"/>
                </a:cubicBezTo>
                <a:cubicBezTo>
                  <a:pt x="0" y="369400"/>
                  <a:pt x="0" y="204014"/>
                  <a:pt x="102005" y="102009"/>
                </a:cubicBezTo>
                <a:cubicBezTo>
                  <a:pt x="204014" y="0"/>
                  <a:pt x="369396" y="4"/>
                  <a:pt x="471402" y="102009"/>
                </a:cubicBezTo>
                <a:cubicBezTo>
                  <a:pt x="482269" y="112876"/>
                  <a:pt x="491733" y="124586"/>
                  <a:pt x="500285" y="136743"/>
                </a:cubicBezTo>
                <a:cubicBezTo>
                  <a:pt x="507935" y="140958"/>
                  <a:pt x="515286" y="145893"/>
                  <a:pt x="521776" y="152383"/>
                </a:cubicBezTo>
                <a:lnTo>
                  <a:pt x="588936" y="219543"/>
                </a:lnTo>
                <a:lnTo>
                  <a:pt x="656100" y="286707"/>
                </a:lnTo>
                <a:lnTo>
                  <a:pt x="538565" y="404242"/>
                </a:lnTo>
                <a:cubicBezTo>
                  <a:pt x="529648" y="413159"/>
                  <a:pt x="519357" y="419808"/>
                  <a:pt x="508412" y="424437"/>
                </a:cubicBezTo>
                <a:cubicBezTo>
                  <a:pt x="498050" y="441093"/>
                  <a:pt x="485871" y="456936"/>
                  <a:pt x="471402" y="471406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5" name="TextBox 4"/>
          <p:cNvSpPr txBox="1"/>
          <p:nvPr/>
        </p:nvSpPr>
        <p:spPr>
          <a:xfrm>
            <a:off x="444503" y="165095"/>
            <a:ext cx="711200" cy="460704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0B8D8"/>
                </a:solidFill>
                <a:effectLst/>
                <a:uLnTx/>
                <a:uFillTx/>
                <a:latin typeface="Impact"/>
                <a:ea typeface="Impact"/>
                <a:cs typeface="+mn-cs"/>
              </a:rPr>
              <a:t>0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0B8D8"/>
                </a:solidFill>
                <a:effectLst/>
                <a:uLnTx/>
                <a:uFillTx/>
                <a:latin typeface="Impact"/>
                <a:ea typeface="Impact"/>
                <a:cs typeface="+mn-cs"/>
              </a:rPr>
              <a:t>3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3486" y="119871"/>
            <a:ext cx="3411736" cy="529119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系统设计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4"/>
          <p:cNvSpPr txBox="1"/>
          <p:nvPr/>
        </p:nvSpPr>
        <p:spPr>
          <a:xfrm>
            <a:off x="73223" y="934477"/>
            <a:ext cx="3038277" cy="595932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0B8D8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Elasticsearch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9465" y="1714905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压缩编码</a:t>
            </a:r>
            <a:endParaRPr lang="en-US" altLang="zh-CN" dirty="0"/>
          </a:p>
          <a:p>
            <a:r>
              <a:rPr lang="en-US" altLang="zh-CN" b="1" dirty="0"/>
              <a:t>Roaring bitmaps</a:t>
            </a:r>
            <a:endParaRPr lang="en-US" altLang="zh-CN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6113" y="2368787"/>
            <a:ext cx="7890904" cy="367816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-5806" y="-2410"/>
            <a:ext cx="11588206" cy="787400"/>
          </a:xfrm>
          <a:custGeom>
            <a:avLst/>
            <a:gdLst/>
            <a:ahLst/>
            <a:cxnLst/>
            <a:rect l="l" t="t" r="r" b="b"/>
            <a:pathLst>
              <a:path w="11588206" h="787400">
                <a:moveTo>
                  <a:pt x="11588206" y="787400"/>
                </a:moveTo>
                <a:lnTo>
                  <a:pt x="0" y="787400"/>
                </a:lnTo>
                <a:lnTo>
                  <a:pt x="0" y="0"/>
                </a:lnTo>
                <a:lnTo>
                  <a:pt x="11588206" y="0"/>
                </a:lnTo>
                <a:lnTo>
                  <a:pt x="11588206" y="787400"/>
                </a:lnTo>
                <a:close/>
              </a:path>
            </a:pathLst>
          </a:custGeom>
          <a:solidFill>
            <a:srgbClr val="30B8D8"/>
          </a:solidFill>
        </p:spPr>
      </p:sp>
      <p:sp>
        <p:nvSpPr>
          <p:cNvPr id="4" name="Freeform 3"/>
          <p:cNvSpPr/>
          <p:nvPr/>
        </p:nvSpPr>
        <p:spPr>
          <a:xfrm>
            <a:off x="389831" y="107647"/>
            <a:ext cx="656100" cy="573415"/>
          </a:xfrm>
          <a:custGeom>
            <a:avLst/>
            <a:gdLst/>
            <a:ahLst/>
            <a:cxnLst/>
            <a:rect l="l" t="t" r="r" b="b"/>
            <a:pathLst>
              <a:path w="656100" h="573415">
                <a:moveTo>
                  <a:pt x="471402" y="471406"/>
                </a:moveTo>
                <a:cubicBezTo>
                  <a:pt x="369396" y="573411"/>
                  <a:pt x="204014" y="573414"/>
                  <a:pt x="102005" y="471406"/>
                </a:cubicBezTo>
                <a:cubicBezTo>
                  <a:pt x="0" y="369400"/>
                  <a:pt x="0" y="204014"/>
                  <a:pt x="102005" y="102009"/>
                </a:cubicBezTo>
                <a:cubicBezTo>
                  <a:pt x="204014" y="0"/>
                  <a:pt x="369396" y="4"/>
                  <a:pt x="471402" y="102009"/>
                </a:cubicBezTo>
                <a:cubicBezTo>
                  <a:pt x="482269" y="112876"/>
                  <a:pt x="491733" y="124586"/>
                  <a:pt x="500285" y="136743"/>
                </a:cubicBezTo>
                <a:cubicBezTo>
                  <a:pt x="507935" y="140958"/>
                  <a:pt x="515286" y="145893"/>
                  <a:pt x="521776" y="152383"/>
                </a:cubicBezTo>
                <a:lnTo>
                  <a:pt x="588936" y="219543"/>
                </a:lnTo>
                <a:lnTo>
                  <a:pt x="656100" y="286707"/>
                </a:lnTo>
                <a:lnTo>
                  <a:pt x="538565" y="404242"/>
                </a:lnTo>
                <a:cubicBezTo>
                  <a:pt x="529648" y="413159"/>
                  <a:pt x="519357" y="419808"/>
                  <a:pt x="508412" y="424437"/>
                </a:cubicBezTo>
                <a:cubicBezTo>
                  <a:pt x="498050" y="441093"/>
                  <a:pt x="485871" y="456936"/>
                  <a:pt x="471402" y="471406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5" name="TextBox 4"/>
          <p:cNvSpPr txBox="1"/>
          <p:nvPr/>
        </p:nvSpPr>
        <p:spPr>
          <a:xfrm>
            <a:off x="444503" y="165095"/>
            <a:ext cx="711200" cy="460704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0B8D8"/>
                </a:solidFill>
                <a:effectLst/>
                <a:uLnTx/>
                <a:uFillTx/>
                <a:latin typeface="Impact"/>
                <a:ea typeface="Impact"/>
                <a:cs typeface="+mn-cs"/>
              </a:rPr>
              <a:t>0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0B8D8"/>
                </a:solidFill>
                <a:effectLst/>
                <a:uLnTx/>
                <a:uFillTx/>
                <a:latin typeface="Impact"/>
                <a:ea typeface="Impact"/>
                <a:cs typeface="+mn-cs"/>
              </a:rPr>
              <a:t>3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3486" y="119871"/>
            <a:ext cx="3411736" cy="529119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系统设计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4"/>
          <p:cNvSpPr txBox="1"/>
          <p:nvPr/>
        </p:nvSpPr>
        <p:spPr>
          <a:xfrm>
            <a:off x="73223" y="934477"/>
            <a:ext cx="3038277" cy="595932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0B8D8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Elasticsearch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9465" y="1714905"/>
            <a:ext cx="1074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联合索引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845" y="2355117"/>
            <a:ext cx="8086725" cy="2171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700" y="1530409"/>
            <a:ext cx="3390900" cy="475297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5008851" y="1851842"/>
            <a:ext cx="2320084" cy="1893357"/>
          </a:xfrm>
          <a:custGeom>
            <a:avLst/>
            <a:gdLst/>
            <a:ahLst/>
            <a:cxnLst/>
            <a:rect l="l" t="t" r="r" b="b"/>
            <a:pathLst>
              <a:path w="2320084" h="1893357">
                <a:moveTo>
                  <a:pt x="2320084" y="1893357"/>
                </a:moveTo>
                <a:lnTo>
                  <a:pt x="2320084" y="0"/>
                </a:lnTo>
                <a:lnTo>
                  <a:pt x="0" y="0"/>
                </a:lnTo>
                <a:lnTo>
                  <a:pt x="2320084" y="1893357"/>
                </a:lnTo>
              </a:path>
            </a:pathLst>
          </a:custGeom>
          <a:solidFill>
            <a:srgbClr val="30B8D8"/>
          </a:solidFill>
        </p:spPr>
      </p:sp>
      <p:sp>
        <p:nvSpPr>
          <p:cNvPr id="3" name="Freeform 2"/>
          <p:cNvSpPr/>
          <p:nvPr/>
        </p:nvSpPr>
        <p:spPr>
          <a:xfrm>
            <a:off x="-5806" y="-2410"/>
            <a:ext cx="11588206" cy="787400"/>
          </a:xfrm>
          <a:custGeom>
            <a:avLst/>
            <a:gdLst/>
            <a:ahLst/>
            <a:cxnLst/>
            <a:rect l="l" t="t" r="r" b="b"/>
            <a:pathLst>
              <a:path w="11588206" h="787400">
                <a:moveTo>
                  <a:pt x="11588206" y="787400"/>
                </a:moveTo>
                <a:lnTo>
                  <a:pt x="0" y="787400"/>
                </a:lnTo>
                <a:lnTo>
                  <a:pt x="0" y="0"/>
                </a:lnTo>
                <a:lnTo>
                  <a:pt x="11588206" y="0"/>
                </a:lnTo>
                <a:lnTo>
                  <a:pt x="11588206" y="787400"/>
                </a:lnTo>
                <a:close/>
              </a:path>
            </a:pathLst>
          </a:custGeom>
          <a:solidFill>
            <a:srgbClr val="30B8D8"/>
          </a:solidFill>
        </p:spPr>
      </p:sp>
      <p:sp>
        <p:nvSpPr>
          <p:cNvPr id="4" name="Freeform 3"/>
          <p:cNvSpPr/>
          <p:nvPr/>
        </p:nvSpPr>
        <p:spPr>
          <a:xfrm>
            <a:off x="389831" y="107647"/>
            <a:ext cx="656100" cy="573415"/>
          </a:xfrm>
          <a:custGeom>
            <a:avLst/>
            <a:gdLst/>
            <a:ahLst/>
            <a:cxnLst/>
            <a:rect l="l" t="t" r="r" b="b"/>
            <a:pathLst>
              <a:path w="656100" h="573415">
                <a:moveTo>
                  <a:pt x="471402" y="471406"/>
                </a:moveTo>
                <a:cubicBezTo>
                  <a:pt x="369396" y="573411"/>
                  <a:pt x="204014" y="573414"/>
                  <a:pt x="102005" y="471406"/>
                </a:cubicBezTo>
                <a:cubicBezTo>
                  <a:pt x="0" y="369400"/>
                  <a:pt x="0" y="204014"/>
                  <a:pt x="102005" y="102009"/>
                </a:cubicBezTo>
                <a:cubicBezTo>
                  <a:pt x="204014" y="0"/>
                  <a:pt x="369396" y="4"/>
                  <a:pt x="471402" y="102009"/>
                </a:cubicBezTo>
                <a:cubicBezTo>
                  <a:pt x="482269" y="112876"/>
                  <a:pt x="491733" y="124586"/>
                  <a:pt x="500285" y="136743"/>
                </a:cubicBezTo>
                <a:cubicBezTo>
                  <a:pt x="507935" y="140958"/>
                  <a:pt x="515286" y="145893"/>
                  <a:pt x="521776" y="152383"/>
                </a:cubicBezTo>
                <a:lnTo>
                  <a:pt x="588936" y="219543"/>
                </a:lnTo>
                <a:lnTo>
                  <a:pt x="656100" y="286707"/>
                </a:lnTo>
                <a:lnTo>
                  <a:pt x="538565" y="404242"/>
                </a:lnTo>
                <a:cubicBezTo>
                  <a:pt x="529648" y="413159"/>
                  <a:pt x="519357" y="419808"/>
                  <a:pt x="508412" y="424437"/>
                </a:cubicBezTo>
                <a:cubicBezTo>
                  <a:pt x="498050" y="441093"/>
                  <a:pt x="485871" y="456936"/>
                  <a:pt x="471402" y="471406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5" name="TextBox 4"/>
          <p:cNvSpPr txBox="1"/>
          <p:nvPr/>
        </p:nvSpPr>
        <p:spPr>
          <a:xfrm>
            <a:off x="444503" y="165095"/>
            <a:ext cx="711200" cy="460704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2000" u="none" dirty="0">
                <a:solidFill>
                  <a:srgbClr val="30B8D8"/>
                </a:solidFill>
                <a:latin typeface="Impact"/>
                <a:ea typeface="Impact"/>
              </a:rPr>
              <a:t>0</a:t>
            </a:r>
            <a:r>
              <a:rPr lang="en-US" altLang="zh-CN" sz="2000" u="none" dirty="0">
                <a:solidFill>
                  <a:srgbClr val="30B8D8"/>
                </a:solidFill>
                <a:latin typeface="Impact"/>
                <a:ea typeface="Impact"/>
              </a:rPr>
              <a:t>3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193486" y="119871"/>
            <a:ext cx="3411736" cy="529119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zh-CN" altLang="en-US" sz="2400" dirty="0">
                <a:solidFill>
                  <a:srgbClr val="FFFFFF"/>
                </a:solidFill>
                <a:latin typeface="Microsoft YaHei"/>
                <a:ea typeface="Microsoft YaHei"/>
              </a:rPr>
              <a:t>系统设计</a:t>
            </a:r>
            <a:endParaRPr lang="en-US" sz="1100" dirty="0"/>
          </a:p>
        </p:txBody>
      </p:sp>
      <p:sp>
        <p:nvSpPr>
          <p:cNvPr id="7" name="Freeform 6"/>
          <p:cNvSpPr/>
          <p:nvPr/>
        </p:nvSpPr>
        <p:spPr>
          <a:xfrm>
            <a:off x="4461791" y="3894686"/>
            <a:ext cx="2320084" cy="1893357"/>
          </a:xfrm>
          <a:custGeom>
            <a:avLst/>
            <a:gdLst/>
            <a:ahLst/>
            <a:cxnLst/>
            <a:rect l="l" t="t" r="r" b="b"/>
            <a:pathLst>
              <a:path w="2320084" h="1893357">
                <a:moveTo>
                  <a:pt x="0" y="0"/>
                </a:moveTo>
                <a:lnTo>
                  <a:pt x="0" y="1893357"/>
                </a:lnTo>
                <a:lnTo>
                  <a:pt x="2320084" y="1893357"/>
                </a:lnTo>
                <a:lnTo>
                  <a:pt x="0" y="0"/>
                </a:lnTo>
              </a:path>
            </a:pathLst>
          </a:custGeom>
          <a:solidFill>
            <a:srgbClr val="30B8D8"/>
          </a:solidFill>
        </p:spPr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6456" y="2004161"/>
            <a:ext cx="2570894" cy="3620792"/>
          </a:xfrm>
          <a:prstGeom prst="rect">
            <a:avLst/>
          </a:prstGeom>
        </p:spPr>
      </p:pic>
      <p:sp>
        <p:nvSpPr>
          <p:cNvPr id="11" name="TextBox 14"/>
          <p:cNvSpPr txBox="1"/>
          <p:nvPr/>
        </p:nvSpPr>
        <p:spPr>
          <a:xfrm>
            <a:off x="-363436" y="934477"/>
            <a:ext cx="3038277" cy="595932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lvl="0" algn="ctr">
              <a:lnSpc>
                <a:spcPct val="116000"/>
              </a:lnSpc>
              <a:defRPr/>
            </a:pPr>
            <a:r>
              <a:rPr lang="zh-CN" altLang="en-US" sz="2800" b="1" dirty="0">
                <a:solidFill>
                  <a:srgbClr val="30B8D8"/>
                </a:solidFill>
                <a:latin typeface="Microsoft YaHei"/>
                <a:ea typeface="Microsoft YaHei"/>
              </a:rPr>
              <a:t>界面设计</a:t>
            </a:r>
            <a:endParaRPr lang="en-US" altLang="zh-CN" sz="28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-5806" y="-2410"/>
            <a:ext cx="11588206" cy="787400"/>
          </a:xfrm>
          <a:custGeom>
            <a:avLst/>
            <a:gdLst/>
            <a:ahLst/>
            <a:cxnLst/>
            <a:rect l="l" t="t" r="r" b="b"/>
            <a:pathLst>
              <a:path w="11588206" h="787400">
                <a:moveTo>
                  <a:pt x="11588206" y="787400"/>
                </a:moveTo>
                <a:lnTo>
                  <a:pt x="0" y="787400"/>
                </a:lnTo>
                <a:lnTo>
                  <a:pt x="0" y="0"/>
                </a:lnTo>
                <a:lnTo>
                  <a:pt x="11588206" y="0"/>
                </a:lnTo>
                <a:lnTo>
                  <a:pt x="11588206" y="787400"/>
                </a:lnTo>
                <a:close/>
              </a:path>
            </a:pathLst>
          </a:custGeom>
          <a:solidFill>
            <a:srgbClr val="30B8D8"/>
          </a:solidFill>
        </p:spPr>
      </p:sp>
      <p:sp>
        <p:nvSpPr>
          <p:cNvPr id="4" name="Freeform 3"/>
          <p:cNvSpPr/>
          <p:nvPr/>
        </p:nvSpPr>
        <p:spPr>
          <a:xfrm>
            <a:off x="389831" y="107647"/>
            <a:ext cx="656100" cy="573415"/>
          </a:xfrm>
          <a:custGeom>
            <a:avLst/>
            <a:gdLst/>
            <a:ahLst/>
            <a:cxnLst/>
            <a:rect l="l" t="t" r="r" b="b"/>
            <a:pathLst>
              <a:path w="656100" h="573415">
                <a:moveTo>
                  <a:pt x="471402" y="471406"/>
                </a:moveTo>
                <a:cubicBezTo>
                  <a:pt x="369396" y="573411"/>
                  <a:pt x="204014" y="573414"/>
                  <a:pt x="102005" y="471406"/>
                </a:cubicBezTo>
                <a:cubicBezTo>
                  <a:pt x="0" y="369400"/>
                  <a:pt x="0" y="204014"/>
                  <a:pt x="102005" y="102009"/>
                </a:cubicBezTo>
                <a:cubicBezTo>
                  <a:pt x="204014" y="0"/>
                  <a:pt x="369396" y="4"/>
                  <a:pt x="471402" y="102009"/>
                </a:cubicBezTo>
                <a:cubicBezTo>
                  <a:pt x="482269" y="112876"/>
                  <a:pt x="491733" y="124586"/>
                  <a:pt x="500285" y="136743"/>
                </a:cubicBezTo>
                <a:cubicBezTo>
                  <a:pt x="507935" y="140958"/>
                  <a:pt x="515286" y="145893"/>
                  <a:pt x="521776" y="152383"/>
                </a:cubicBezTo>
                <a:lnTo>
                  <a:pt x="588936" y="219543"/>
                </a:lnTo>
                <a:lnTo>
                  <a:pt x="656100" y="286707"/>
                </a:lnTo>
                <a:lnTo>
                  <a:pt x="538565" y="404242"/>
                </a:lnTo>
                <a:cubicBezTo>
                  <a:pt x="529648" y="413159"/>
                  <a:pt x="519357" y="419808"/>
                  <a:pt x="508412" y="424437"/>
                </a:cubicBezTo>
                <a:cubicBezTo>
                  <a:pt x="498050" y="441093"/>
                  <a:pt x="485871" y="456936"/>
                  <a:pt x="471402" y="471406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5" name="TextBox 4"/>
          <p:cNvSpPr txBox="1"/>
          <p:nvPr/>
        </p:nvSpPr>
        <p:spPr>
          <a:xfrm>
            <a:off x="444503" y="165095"/>
            <a:ext cx="711200" cy="460704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2000" u="none" dirty="0">
                <a:solidFill>
                  <a:srgbClr val="30B8D8"/>
                </a:solidFill>
                <a:latin typeface="Impact"/>
                <a:ea typeface="Impact"/>
              </a:rPr>
              <a:t>0</a:t>
            </a:r>
            <a:r>
              <a:rPr lang="en-US" altLang="zh-CN" sz="2000" u="none" dirty="0">
                <a:solidFill>
                  <a:srgbClr val="30B8D8"/>
                </a:solidFill>
                <a:latin typeface="Impact"/>
                <a:ea typeface="Impact"/>
              </a:rPr>
              <a:t>3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193486" y="119871"/>
            <a:ext cx="3411736" cy="529119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zh-CN" altLang="en-US" sz="2400" dirty="0">
                <a:solidFill>
                  <a:srgbClr val="FFFFFF"/>
                </a:solidFill>
                <a:latin typeface="Microsoft YaHei"/>
                <a:ea typeface="Microsoft YaHei"/>
              </a:rPr>
              <a:t>系统设计</a:t>
            </a:r>
            <a:endParaRPr lang="en-US" sz="1100" dirty="0"/>
          </a:p>
        </p:txBody>
      </p:sp>
      <p:sp>
        <p:nvSpPr>
          <p:cNvPr id="11" name="TextBox 14"/>
          <p:cNvSpPr txBox="1"/>
          <p:nvPr/>
        </p:nvSpPr>
        <p:spPr>
          <a:xfrm>
            <a:off x="-363436" y="934477"/>
            <a:ext cx="3038277" cy="62611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lvl="0" algn="ctr">
              <a:lnSpc>
                <a:spcPct val="116000"/>
              </a:lnSpc>
              <a:defRPr/>
            </a:pPr>
            <a:r>
              <a:rPr lang="en-US" altLang="en-US" sz="2800" dirty="0">
                <a:solidFill>
                  <a:prstClr val="black"/>
                </a:solidFill>
              </a:rPr>
              <a:t>整体设计</a:t>
            </a:r>
            <a:endParaRPr lang="en-US" altLang="en-US" sz="2800" dirty="0">
              <a:solidFill>
                <a:prstClr val="black"/>
              </a:solidFill>
            </a:endParaRPr>
          </a:p>
        </p:txBody>
      </p:sp>
      <p:pic>
        <p:nvPicPr>
          <p:cNvPr id="10" name="Picture 9" descr="google-front-p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715" y="1999615"/>
            <a:ext cx="5684520" cy="3695700"/>
          </a:xfrm>
          <a:prstGeom prst="rect">
            <a:avLst/>
          </a:prstGeom>
        </p:spPr>
      </p:pic>
      <p:pic>
        <p:nvPicPr>
          <p:cNvPr id="12" name="Picture 11" descr="Screenshot from 2019-05-30 21-47-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805" y="2087880"/>
            <a:ext cx="5878830" cy="360743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-57" r="-5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8277" y="-2334"/>
            <a:ext cx="4383891" cy="6499807"/>
          </a:xfrm>
          <a:custGeom>
            <a:avLst/>
            <a:gdLst/>
            <a:ahLst/>
            <a:cxnLst/>
            <a:rect l="l" t="t" r="r" b="b"/>
            <a:pathLst>
              <a:path w="4383891" h="6499807">
                <a:moveTo>
                  <a:pt x="4383891" y="6499807"/>
                </a:moveTo>
                <a:lnTo>
                  <a:pt x="0" y="6499807"/>
                </a:lnTo>
                <a:lnTo>
                  <a:pt x="0" y="0"/>
                </a:lnTo>
                <a:lnTo>
                  <a:pt x="4383891" y="0"/>
                </a:lnTo>
                <a:lnTo>
                  <a:pt x="4383891" y="6499807"/>
                </a:lnTo>
                <a:close/>
              </a:path>
            </a:pathLst>
          </a:custGeom>
          <a:solidFill>
            <a:srgbClr val="30B8D8"/>
          </a:solidFill>
        </p:spPr>
      </p:sp>
      <p:sp>
        <p:nvSpPr>
          <p:cNvPr id="3" name="TextBox 2"/>
          <p:cNvSpPr txBox="1"/>
          <p:nvPr/>
        </p:nvSpPr>
        <p:spPr>
          <a:xfrm>
            <a:off x="1405192" y="1464253"/>
            <a:ext cx="1722636" cy="35814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>
              <a:lnSpc>
                <a:spcPct val="116000"/>
              </a:lnSpc>
            </a:pPr>
            <a:r>
              <a:rPr lang="en-US" sz="9600" b="1" u="none">
                <a:solidFill>
                  <a:srgbClr val="FFFFFF"/>
                </a:solidFill>
                <a:latin typeface="Microsoft YaHei"/>
                <a:ea typeface="Microsoft YaHei"/>
              </a:rPr>
              <a:t>目录</a:t>
            </a:r>
            <a:endParaRPr lang="en-US" sz="1100"/>
          </a:p>
        </p:txBody>
      </p:sp>
      <p:sp>
        <p:nvSpPr>
          <p:cNvPr id="4" name="Freeform 3"/>
          <p:cNvSpPr/>
          <p:nvPr/>
        </p:nvSpPr>
        <p:spPr>
          <a:xfrm>
            <a:off x="6510781" y="485844"/>
            <a:ext cx="607897" cy="607897"/>
          </a:xfrm>
          <a:custGeom>
            <a:avLst/>
            <a:gdLst/>
            <a:ahLst/>
            <a:cxnLst/>
            <a:rect l="l" t="t" r="r" b="b"/>
            <a:pathLst>
              <a:path w="607897" h="607897">
                <a:moveTo>
                  <a:pt x="595739" y="607897"/>
                </a:moveTo>
                <a:lnTo>
                  <a:pt x="12158" y="607897"/>
                </a:lnTo>
                <a:cubicBezTo>
                  <a:pt x="5471" y="607897"/>
                  <a:pt x="0" y="598127"/>
                  <a:pt x="0" y="586186"/>
                </a:cubicBezTo>
                <a:lnTo>
                  <a:pt x="0" y="21710"/>
                </a:lnTo>
                <a:cubicBezTo>
                  <a:pt x="0" y="9770"/>
                  <a:pt x="5471" y="0"/>
                  <a:pt x="12158" y="0"/>
                </a:cubicBezTo>
                <a:lnTo>
                  <a:pt x="595739" y="0"/>
                </a:lnTo>
                <a:cubicBezTo>
                  <a:pt x="602426" y="0"/>
                  <a:pt x="607897" y="9770"/>
                  <a:pt x="607897" y="21710"/>
                </a:cubicBezTo>
                <a:lnTo>
                  <a:pt x="607897" y="586186"/>
                </a:lnTo>
                <a:cubicBezTo>
                  <a:pt x="607897" y="598127"/>
                  <a:pt x="602426" y="607897"/>
                  <a:pt x="595739" y="607897"/>
                </a:cubicBezTo>
                <a:close/>
              </a:path>
            </a:pathLst>
          </a:custGeom>
          <a:solidFill>
            <a:srgbClr val="30B8D8"/>
          </a:solidFill>
        </p:spPr>
      </p:sp>
      <p:sp>
        <p:nvSpPr>
          <p:cNvPr id="5" name="TextBox 4"/>
          <p:cNvSpPr txBox="1"/>
          <p:nvPr/>
        </p:nvSpPr>
        <p:spPr>
          <a:xfrm>
            <a:off x="6415806" y="472733"/>
            <a:ext cx="916980" cy="6350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>
              <a:lnSpc>
                <a:spcPct val="116000"/>
              </a:lnSpc>
            </a:pPr>
            <a:r>
              <a:rPr lang="en-US" sz="3200" u="none">
                <a:solidFill>
                  <a:srgbClr val="FFFFFF"/>
                </a:solidFill>
                <a:latin typeface="Impact"/>
                <a:ea typeface="Impact"/>
              </a:rPr>
              <a:t>01</a:t>
            </a:r>
            <a:endParaRPr lang="en-US" sz="1100"/>
          </a:p>
        </p:txBody>
      </p:sp>
      <p:sp>
        <p:nvSpPr>
          <p:cNvPr id="6" name="TextBox 5"/>
          <p:cNvSpPr txBox="1"/>
          <p:nvPr/>
        </p:nvSpPr>
        <p:spPr>
          <a:xfrm>
            <a:off x="7289804" y="553565"/>
            <a:ext cx="1612503" cy="462306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zh-CN" altLang="en-US" sz="2000" b="1" dirty="0">
                <a:solidFill>
                  <a:srgbClr val="42464B"/>
                </a:solidFill>
                <a:latin typeface="Microsoft YaHei"/>
                <a:ea typeface="Microsoft YaHei"/>
              </a:rPr>
              <a:t>选题背景</a:t>
            </a:r>
            <a:endParaRPr lang="en-US" sz="1100" dirty="0"/>
          </a:p>
        </p:txBody>
      </p:sp>
      <p:sp>
        <p:nvSpPr>
          <p:cNvPr id="7" name="Freeform 6"/>
          <p:cNvSpPr/>
          <p:nvPr/>
        </p:nvSpPr>
        <p:spPr>
          <a:xfrm>
            <a:off x="6510782" y="1731762"/>
            <a:ext cx="607897" cy="607897"/>
          </a:xfrm>
          <a:custGeom>
            <a:avLst/>
            <a:gdLst/>
            <a:ahLst/>
            <a:cxnLst/>
            <a:rect l="l" t="t" r="r" b="b"/>
            <a:pathLst>
              <a:path w="607897" h="607897">
                <a:moveTo>
                  <a:pt x="595739" y="607897"/>
                </a:moveTo>
                <a:lnTo>
                  <a:pt x="12158" y="607897"/>
                </a:lnTo>
                <a:cubicBezTo>
                  <a:pt x="5471" y="607897"/>
                  <a:pt x="0" y="598128"/>
                  <a:pt x="0" y="586187"/>
                </a:cubicBezTo>
                <a:lnTo>
                  <a:pt x="0" y="21711"/>
                </a:lnTo>
                <a:cubicBezTo>
                  <a:pt x="0" y="9770"/>
                  <a:pt x="5471" y="0"/>
                  <a:pt x="12158" y="0"/>
                </a:cubicBezTo>
                <a:lnTo>
                  <a:pt x="595739" y="0"/>
                </a:lnTo>
                <a:cubicBezTo>
                  <a:pt x="602426" y="0"/>
                  <a:pt x="607897" y="9770"/>
                  <a:pt x="607897" y="21711"/>
                </a:cubicBezTo>
                <a:lnTo>
                  <a:pt x="607897" y="586187"/>
                </a:lnTo>
                <a:cubicBezTo>
                  <a:pt x="607897" y="598128"/>
                  <a:pt x="602426" y="607897"/>
                  <a:pt x="595739" y="607897"/>
                </a:cubicBezTo>
                <a:close/>
              </a:path>
            </a:pathLst>
          </a:custGeom>
          <a:solidFill>
            <a:srgbClr val="30B8D8"/>
          </a:solidFill>
        </p:spPr>
      </p:sp>
      <p:sp>
        <p:nvSpPr>
          <p:cNvPr id="8" name="TextBox 7"/>
          <p:cNvSpPr txBox="1"/>
          <p:nvPr/>
        </p:nvSpPr>
        <p:spPr>
          <a:xfrm>
            <a:off x="6415806" y="1718651"/>
            <a:ext cx="916980" cy="6350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>
              <a:lnSpc>
                <a:spcPct val="116000"/>
              </a:lnSpc>
            </a:pPr>
            <a:r>
              <a:rPr lang="en-US" sz="3200" u="none">
                <a:solidFill>
                  <a:srgbClr val="FFFFFF"/>
                </a:solidFill>
                <a:latin typeface="Impact"/>
                <a:ea typeface="Impact"/>
              </a:rPr>
              <a:t>02</a:t>
            </a:r>
            <a:endParaRPr lang="en-US" sz="1100"/>
          </a:p>
        </p:txBody>
      </p:sp>
      <p:sp>
        <p:nvSpPr>
          <p:cNvPr id="9" name="TextBox 8"/>
          <p:cNvSpPr txBox="1"/>
          <p:nvPr/>
        </p:nvSpPr>
        <p:spPr>
          <a:xfrm>
            <a:off x="7289804" y="1798164"/>
            <a:ext cx="1530747" cy="462306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zh-CN" altLang="en-US" sz="2000" b="1" dirty="0">
                <a:solidFill>
                  <a:srgbClr val="42464B"/>
                </a:solidFill>
                <a:latin typeface="Microsoft YaHei"/>
                <a:ea typeface="Microsoft YaHei"/>
              </a:rPr>
              <a:t>需求分析</a:t>
            </a:r>
            <a:endParaRPr lang="en-US" sz="1100" dirty="0"/>
          </a:p>
        </p:txBody>
      </p:sp>
      <p:sp>
        <p:nvSpPr>
          <p:cNvPr id="10" name="Freeform 9"/>
          <p:cNvSpPr/>
          <p:nvPr/>
        </p:nvSpPr>
        <p:spPr>
          <a:xfrm>
            <a:off x="6510782" y="2980647"/>
            <a:ext cx="607897" cy="607897"/>
          </a:xfrm>
          <a:custGeom>
            <a:avLst/>
            <a:gdLst/>
            <a:ahLst/>
            <a:cxnLst/>
            <a:rect l="l" t="t" r="r" b="b"/>
            <a:pathLst>
              <a:path w="607897" h="607897">
                <a:moveTo>
                  <a:pt x="595739" y="607897"/>
                </a:moveTo>
                <a:lnTo>
                  <a:pt x="12158" y="607897"/>
                </a:lnTo>
                <a:cubicBezTo>
                  <a:pt x="5471" y="607897"/>
                  <a:pt x="0" y="598128"/>
                  <a:pt x="0" y="586187"/>
                </a:cubicBezTo>
                <a:lnTo>
                  <a:pt x="0" y="21711"/>
                </a:lnTo>
                <a:cubicBezTo>
                  <a:pt x="0" y="9770"/>
                  <a:pt x="5471" y="0"/>
                  <a:pt x="12158" y="0"/>
                </a:cubicBezTo>
                <a:lnTo>
                  <a:pt x="595739" y="0"/>
                </a:lnTo>
                <a:cubicBezTo>
                  <a:pt x="602426" y="0"/>
                  <a:pt x="607897" y="9770"/>
                  <a:pt x="607897" y="21711"/>
                </a:cubicBezTo>
                <a:lnTo>
                  <a:pt x="607897" y="586187"/>
                </a:lnTo>
                <a:cubicBezTo>
                  <a:pt x="607897" y="598128"/>
                  <a:pt x="602426" y="607897"/>
                  <a:pt x="595739" y="607897"/>
                </a:cubicBezTo>
                <a:close/>
              </a:path>
            </a:pathLst>
          </a:custGeom>
          <a:solidFill>
            <a:srgbClr val="30B8D8"/>
          </a:solidFill>
        </p:spPr>
      </p:sp>
      <p:sp>
        <p:nvSpPr>
          <p:cNvPr id="11" name="TextBox 10"/>
          <p:cNvSpPr txBox="1"/>
          <p:nvPr/>
        </p:nvSpPr>
        <p:spPr>
          <a:xfrm>
            <a:off x="6415806" y="2967536"/>
            <a:ext cx="916980" cy="6350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>
              <a:lnSpc>
                <a:spcPct val="116000"/>
              </a:lnSpc>
            </a:pPr>
            <a:r>
              <a:rPr lang="en-US" sz="3200" u="none">
                <a:solidFill>
                  <a:srgbClr val="FFFFFF"/>
                </a:solidFill>
                <a:latin typeface="Impact"/>
                <a:ea typeface="Impact"/>
              </a:rPr>
              <a:t>03</a:t>
            </a:r>
            <a:endParaRPr lang="en-US" sz="1100"/>
          </a:p>
        </p:txBody>
      </p:sp>
      <p:sp>
        <p:nvSpPr>
          <p:cNvPr id="12" name="TextBox 11"/>
          <p:cNvSpPr txBox="1"/>
          <p:nvPr/>
        </p:nvSpPr>
        <p:spPr>
          <a:xfrm>
            <a:off x="7289804" y="3042773"/>
            <a:ext cx="1575395" cy="462306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zh-CN" altLang="en-US" sz="2000" b="1" u="none" dirty="0">
                <a:solidFill>
                  <a:srgbClr val="42464B"/>
                </a:solidFill>
                <a:latin typeface="Microsoft YaHei"/>
                <a:ea typeface="Microsoft YaHei"/>
              </a:rPr>
              <a:t>系统设计</a:t>
            </a:r>
            <a:endParaRPr lang="en-US" sz="1100" dirty="0"/>
          </a:p>
        </p:txBody>
      </p:sp>
      <p:sp>
        <p:nvSpPr>
          <p:cNvPr id="13" name="Freeform 12"/>
          <p:cNvSpPr/>
          <p:nvPr/>
        </p:nvSpPr>
        <p:spPr>
          <a:xfrm>
            <a:off x="6510782" y="4229511"/>
            <a:ext cx="607897" cy="607897"/>
          </a:xfrm>
          <a:custGeom>
            <a:avLst/>
            <a:gdLst/>
            <a:ahLst/>
            <a:cxnLst/>
            <a:rect l="l" t="t" r="r" b="b"/>
            <a:pathLst>
              <a:path w="607897" h="607897">
                <a:moveTo>
                  <a:pt x="595739" y="607897"/>
                </a:moveTo>
                <a:lnTo>
                  <a:pt x="12158" y="607897"/>
                </a:lnTo>
                <a:cubicBezTo>
                  <a:pt x="5471" y="607897"/>
                  <a:pt x="0" y="598128"/>
                  <a:pt x="0" y="586187"/>
                </a:cubicBezTo>
                <a:lnTo>
                  <a:pt x="0" y="21711"/>
                </a:lnTo>
                <a:cubicBezTo>
                  <a:pt x="0" y="9770"/>
                  <a:pt x="5471" y="0"/>
                  <a:pt x="12158" y="0"/>
                </a:cubicBezTo>
                <a:lnTo>
                  <a:pt x="595739" y="0"/>
                </a:lnTo>
                <a:cubicBezTo>
                  <a:pt x="602426" y="0"/>
                  <a:pt x="607897" y="9770"/>
                  <a:pt x="607897" y="21711"/>
                </a:cubicBezTo>
                <a:lnTo>
                  <a:pt x="607897" y="586187"/>
                </a:lnTo>
                <a:cubicBezTo>
                  <a:pt x="607897" y="598128"/>
                  <a:pt x="602426" y="607897"/>
                  <a:pt x="595739" y="607897"/>
                </a:cubicBezTo>
                <a:close/>
              </a:path>
            </a:pathLst>
          </a:custGeom>
          <a:solidFill>
            <a:srgbClr val="30B8D8"/>
          </a:solidFill>
        </p:spPr>
      </p:sp>
      <p:sp>
        <p:nvSpPr>
          <p:cNvPr id="14" name="TextBox 13"/>
          <p:cNvSpPr txBox="1"/>
          <p:nvPr/>
        </p:nvSpPr>
        <p:spPr>
          <a:xfrm>
            <a:off x="6415806" y="4216400"/>
            <a:ext cx="916980" cy="6350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>
              <a:lnSpc>
                <a:spcPct val="116000"/>
              </a:lnSpc>
            </a:pPr>
            <a:r>
              <a:rPr lang="en-US" sz="3200" u="none">
                <a:solidFill>
                  <a:srgbClr val="FFFFFF"/>
                </a:solidFill>
                <a:latin typeface="Impact"/>
                <a:ea typeface="Impact"/>
              </a:rPr>
              <a:t>04</a:t>
            </a:r>
            <a:endParaRPr lang="en-US" sz="1100"/>
          </a:p>
        </p:txBody>
      </p:sp>
      <p:sp>
        <p:nvSpPr>
          <p:cNvPr id="15" name="TextBox 14"/>
          <p:cNvSpPr txBox="1"/>
          <p:nvPr/>
        </p:nvSpPr>
        <p:spPr>
          <a:xfrm>
            <a:off x="7289804" y="4287371"/>
            <a:ext cx="2603496" cy="462306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zh-CN" altLang="en-US" sz="2000" b="1" dirty="0">
                <a:solidFill>
                  <a:srgbClr val="42464B"/>
                </a:solidFill>
                <a:latin typeface="Microsoft YaHei"/>
                <a:ea typeface="Microsoft YaHei"/>
              </a:rPr>
              <a:t>系统实现及效果展示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1021967" y="2915975"/>
            <a:ext cx="2498725" cy="6858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>
              <a:lnSpc>
                <a:spcPct val="116000"/>
              </a:lnSpc>
            </a:pPr>
            <a:r>
              <a:rPr lang="en-US" sz="1400" u="none">
                <a:solidFill>
                  <a:srgbClr val="FFFFFF"/>
                </a:solidFill>
                <a:latin typeface="Microsoft YaHei"/>
                <a:ea typeface="Microsoft YaHei"/>
              </a:rPr>
              <a:t>CONTENT</a:t>
            </a:r>
            <a:endParaRPr lang="en-US" sz="1100"/>
          </a:p>
        </p:txBody>
      </p:sp>
      <p:sp>
        <p:nvSpPr>
          <p:cNvPr id="17" name="Freeform 16"/>
          <p:cNvSpPr/>
          <p:nvPr/>
        </p:nvSpPr>
        <p:spPr>
          <a:xfrm>
            <a:off x="755287" y="907119"/>
            <a:ext cx="2908300" cy="4668027"/>
          </a:xfrm>
          <a:custGeom>
            <a:avLst/>
            <a:gdLst/>
            <a:ahLst/>
            <a:cxnLst/>
            <a:rect l="l" t="t" r="r" b="b"/>
            <a:pathLst>
              <a:path w="2908300" h="4668027">
                <a:moveTo>
                  <a:pt x="2908299" y="4668027"/>
                </a:moveTo>
                <a:lnTo>
                  <a:pt x="0" y="4668027"/>
                </a:lnTo>
                <a:lnTo>
                  <a:pt x="0" y="0"/>
                </a:lnTo>
                <a:lnTo>
                  <a:pt x="2908299" y="0"/>
                </a:lnTo>
                <a:lnTo>
                  <a:pt x="2908299" y="4668027"/>
                </a:lnTo>
                <a:close/>
              </a:path>
            </a:pathLst>
          </a:custGeom>
          <a:noFill/>
          <a:ln w="25400">
            <a:solidFill>
              <a:srgbClr val="FFFFFF">
                <a:alpha val="38039"/>
              </a:srgbClr>
            </a:solidFill>
            <a:prstDash val="solid"/>
            <a:miter/>
          </a:ln>
        </p:spPr>
      </p:sp>
      <p:sp>
        <p:nvSpPr>
          <p:cNvPr id="18" name="Freeform 12"/>
          <p:cNvSpPr/>
          <p:nvPr/>
        </p:nvSpPr>
        <p:spPr>
          <a:xfrm>
            <a:off x="6510782" y="5474111"/>
            <a:ext cx="607897" cy="607897"/>
          </a:xfrm>
          <a:custGeom>
            <a:avLst/>
            <a:gdLst/>
            <a:ahLst/>
            <a:cxnLst/>
            <a:rect l="l" t="t" r="r" b="b"/>
            <a:pathLst>
              <a:path w="607897" h="607897">
                <a:moveTo>
                  <a:pt x="595739" y="607897"/>
                </a:moveTo>
                <a:lnTo>
                  <a:pt x="12158" y="607897"/>
                </a:lnTo>
                <a:cubicBezTo>
                  <a:pt x="5471" y="607897"/>
                  <a:pt x="0" y="598128"/>
                  <a:pt x="0" y="586187"/>
                </a:cubicBezTo>
                <a:lnTo>
                  <a:pt x="0" y="21711"/>
                </a:lnTo>
                <a:cubicBezTo>
                  <a:pt x="0" y="9770"/>
                  <a:pt x="5471" y="0"/>
                  <a:pt x="12158" y="0"/>
                </a:cubicBezTo>
                <a:lnTo>
                  <a:pt x="595739" y="0"/>
                </a:lnTo>
                <a:cubicBezTo>
                  <a:pt x="602426" y="0"/>
                  <a:pt x="607897" y="9770"/>
                  <a:pt x="607897" y="21711"/>
                </a:cubicBezTo>
                <a:lnTo>
                  <a:pt x="607897" y="586187"/>
                </a:lnTo>
                <a:cubicBezTo>
                  <a:pt x="607897" y="598128"/>
                  <a:pt x="602426" y="607897"/>
                  <a:pt x="595739" y="607897"/>
                </a:cubicBezTo>
                <a:close/>
              </a:path>
            </a:pathLst>
          </a:custGeom>
          <a:solidFill>
            <a:srgbClr val="30B8D8"/>
          </a:solidFill>
        </p:spPr>
      </p:sp>
      <p:sp>
        <p:nvSpPr>
          <p:cNvPr id="19" name="TextBox 13"/>
          <p:cNvSpPr txBox="1"/>
          <p:nvPr/>
        </p:nvSpPr>
        <p:spPr>
          <a:xfrm>
            <a:off x="6415806" y="5461000"/>
            <a:ext cx="916980" cy="660181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>
              <a:lnSpc>
                <a:spcPct val="116000"/>
              </a:lnSpc>
            </a:pPr>
            <a:r>
              <a:rPr lang="en-US" sz="3200" u="none" dirty="0">
                <a:solidFill>
                  <a:srgbClr val="FFFFFF"/>
                </a:solidFill>
                <a:latin typeface="Impact"/>
                <a:ea typeface="Impact"/>
              </a:rPr>
              <a:t>0</a:t>
            </a:r>
            <a:r>
              <a:rPr lang="en-US" altLang="zh-CN" sz="3200" u="none" dirty="0">
                <a:solidFill>
                  <a:srgbClr val="FFFFFF"/>
                </a:solidFill>
                <a:latin typeface="Impact"/>
                <a:ea typeface="Impact"/>
              </a:rPr>
              <a:t>5</a:t>
            </a:r>
            <a:endParaRPr lang="en-US" sz="1100" dirty="0"/>
          </a:p>
        </p:txBody>
      </p:sp>
      <p:sp>
        <p:nvSpPr>
          <p:cNvPr id="20" name="TextBox 14"/>
          <p:cNvSpPr txBox="1"/>
          <p:nvPr/>
        </p:nvSpPr>
        <p:spPr>
          <a:xfrm>
            <a:off x="7289804" y="5531971"/>
            <a:ext cx="2451096" cy="462306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zh-CN" altLang="en-US" sz="2000" b="1" dirty="0">
                <a:solidFill>
                  <a:srgbClr val="42464B"/>
                </a:solidFill>
                <a:latin typeface="Microsoft YaHei"/>
                <a:ea typeface="Microsoft YaHei"/>
              </a:rPr>
              <a:t>成员分工与展望</a:t>
            </a:r>
            <a:endParaRPr lang="en-US" sz="1100" dirty="0"/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-5806" y="-2410"/>
            <a:ext cx="11588206" cy="787400"/>
          </a:xfrm>
          <a:custGeom>
            <a:avLst/>
            <a:gdLst/>
            <a:ahLst/>
            <a:cxnLst/>
            <a:rect l="l" t="t" r="r" b="b"/>
            <a:pathLst>
              <a:path w="11588206" h="787400">
                <a:moveTo>
                  <a:pt x="11588206" y="787400"/>
                </a:moveTo>
                <a:lnTo>
                  <a:pt x="0" y="787400"/>
                </a:lnTo>
                <a:lnTo>
                  <a:pt x="0" y="0"/>
                </a:lnTo>
                <a:lnTo>
                  <a:pt x="11588206" y="0"/>
                </a:lnTo>
                <a:lnTo>
                  <a:pt x="11588206" y="787400"/>
                </a:lnTo>
                <a:close/>
              </a:path>
            </a:pathLst>
          </a:custGeom>
          <a:solidFill>
            <a:srgbClr val="30B8D8"/>
          </a:solidFill>
        </p:spPr>
      </p:sp>
      <p:sp>
        <p:nvSpPr>
          <p:cNvPr id="4" name="Freeform 3"/>
          <p:cNvSpPr/>
          <p:nvPr/>
        </p:nvSpPr>
        <p:spPr>
          <a:xfrm>
            <a:off x="389831" y="107647"/>
            <a:ext cx="656100" cy="573415"/>
          </a:xfrm>
          <a:custGeom>
            <a:avLst/>
            <a:gdLst/>
            <a:ahLst/>
            <a:cxnLst/>
            <a:rect l="l" t="t" r="r" b="b"/>
            <a:pathLst>
              <a:path w="656100" h="573415">
                <a:moveTo>
                  <a:pt x="471402" y="471406"/>
                </a:moveTo>
                <a:cubicBezTo>
                  <a:pt x="369396" y="573411"/>
                  <a:pt x="204014" y="573414"/>
                  <a:pt x="102005" y="471406"/>
                </a:cubicBezTo>
                <a:cubicBezTo>
                  <a:pt x="0" y="369400"/>
                  <a:pt x="0" y="204014"/>
                  <a:pt x="102005" y="102009"/>
                </a:cubicBezTo>
                <a:cubicBezTo>
                  <a:pt x="204014" y="0"/>
                  <a:pt x="369396" y="4"/>
                  <a:pt x="471402" y="102009"/>
                </a:cubicBezTo>
                <a:cubicBezTo>
                  <a:pt x="482269" y="112876"/>
                  <a:pt x="491733" y="124586"/>
                  <a:pt x="500285" y="136743"/>
                </a:cubicBezTo>
                <a:cubicBezTo>
                  <a:pt x="507935" y="140958"/>
                  <a:pt x="515286" y="145893"/>
                  <a:pt x="521776" y="152383"/>
                </a:cubicBezTo>
                <a:lnTo>
                  <a:pt x="588936" y="219543"/>
                </a:lnTo>
                <a:lnTo>
                  <a:pt x="656100" y="286707"/>
                </a:lnTo>
                <a:lnTo>
                  <a:pt x="538565" y="404242"/>
                </a:lnTo>
                <a:cubicBezTo>
                  <a:pt x="529648" y="413159"/>
                  <a:pt x="519357" y="419808"/>
                  <a:pt x="508412" y="424437"/>
                </a:cubicBezTo>
                <a:cubicBezTo>
                  <a:pt x="498050" y="441093"/>
                  <a:pt x="485871" y="456936"/>
                  <a:pt x="471402" y="471406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5" name="TextBox 4"/>
          <p:cNvSpPr txBox="1"/>
          <p:nvPr/>
        </p:nvSpPr>
        <p:spPr>
          <a:xfrm>
            <a:off x="444503" y="165095"/>
            <a:ext cx="711200" cy="460704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2000" u="none" dirty="0">
                <a:solidFill>
                  <a:srgbClr val="30B8D8"/>
                </a:solidFill>
                <a:latin typeface="Impact"/>
                <a:ea typeface="Impact"/>
              </a:rPr>
              <a:t>0</a:t>
            </a:r>
            <a:r>
              <a:rPr lang="en-US" altLang="zh-CN" sz="2000" u="none" dirty="0">
                <a:solidFill>
                  <a:srgbClr val="30B8D8"/>
                </a:solidFill>
                <a:latin typeface="Impact"/>
                <a:ea typeface="Impact"/>
              </a:rPr>
              <a:t>3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193486" y="119871"/>
            <a:ext cx="3411736" cy="529119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zh-CN" altLang="en-US" sz="2400" dirty="0">
                <a:solidFill>
                  <a:srgbClr val="FFFFFF"/>
                </a:solidFill>
                <a:latin typeface="Microsoft YaHei"/>
                <a:ea typeface="Microsoft YaHei"/>
              </a:rPr>
              <a:t>系统设计</a:t>
            </a:r>
            <a:endParaRPr lang="en-US" sz="1100" dirty="0"/>
          </a:p>
        </p:txBody>
      </p:sp>
      <p:sp>
        <p:nvSpPr>
          <p:cNvPr id="11" name="TextBox 14"/>
          <p:cNvSpPr txBox="1"/>
          <p:nvPr/>
        </p:nvSpPr>
        <p:spPr>
          <a:xfrm>
            <a:off x="-363436" y="934477"/>
            <a:ext cx="3038277" cy="62611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lvl="0" algn="ctr">
              <a:lnSpc>
                <a:spcPct val="116000"/>
              </a:lnSpc>
              <a:defRPr/>
            </a:pPr>
            <a:r>
              <a:rPr lang="en-US" altLang="en-US" sz="2800" dirty="0">
                <a:solidFill>
                  <a:prstClr val="black"/>
                </a:solidFill>
              </a:rPr>
              <a:t>搜索建议</a:t>
            </a:r>
            <a:endParaRPr lang="en-US" altLang="en-US" sz="2800" dirty="0">
              <a:solidFill>
                <a:prstClr val="black"/>
              </a:solidFill>
            </a:endParaRPr>
          </a:p>
        </p:txBody>
      </p:sp>
      <p:pic>
        <p:nvPicPr>
          <p:cNvPr id="2" name="Picture 1" descr="search-sugges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2895" y="681355"/>
            <a:ext cx="7640320" cy="2828925"/>
          </a:xfrm>
          <a:prstGeom prst="rect">
            <a:avLst/>
          </a:prstGeom>
        </p:spPr>
      </p:pic>
      <p:pic>
        <p:nvPicPr>
          <p:cNvPr id="7" name="Picture 6" descr="my-sugges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510" y="3391535"/>
            <a:ext cx="5995670" cy="31083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-5806" y="-2410"/>
            <a:ext cx="11588206" cy="787400"/>
          </a:xfrm>
          <a:custGeom>
            <a:avLst/>
            <a:gdLst/>
            <a:ahLst/>
            <a:cxnLst/>
            <a:rect l="l" t="t" r="r" b="b"/>
            <a:pathLst>
              <a:path w="11588206" h="787400">
                <a:moveTo>
                  <a:pt x="11588206" y="787400"/>
                </a:moveTo>
                <a:lnTo>
                  <a:pt x="0" y="787400"/>
                </a:lnTo>
                <a:lnTo>
                  <a:pt x="0" y="0"/>
                </a:lnTo>
                <a:lnTo>
                  <a:pt x="11588206" y="0"/>
                </a:lnTo>
                <a:lnTo>
                  <a:pt x="11588206" y="787400"/>
                </a:lnTo>
                <a:close/>
              </a:path>
            </a:pathLst>
          </a:custGeom>
          <a:solidFill>
            <a:srgbClr val="30B8D8"/>
          </a:solidFill>
        </p:spPr>
      </p:sp>
      <p:sp>
        <p:nvSpPr>
          <p:cNvPr id="4" name="Freeform 3"/>
          <p:cNvSpPr/>
          <p:nvPr/>
        </p:nvSpPr>
        <p:spPr>
          <a:xfrm>
            <a:off x="389831" y="107647"/>
            <a:ext cx="656100" cy="573415"/>
          </a:xfrm>
          <a:custGeom>
            <a:avLst/>
            <a:gdLst/>
            <a:ahLst/>
            <a:cxnLst/>
            <a:rect l="l" t="t" r="r" b="b"/>
            <a:pathLst>
              <a:path w="656100" h="573415">
                <a:moveTo>
                  <a:pt x="471402" y="471406"/>
                </a:moveTo>
                <a:cubicBezTo>
                  <a:pt x="369396" y="573411"/>
                  <a:pt x="204014" y="573414"/>
                  <a:pt x="102005" y="471406"/>
                </a:cubicBezTo>
                <a:cubicBezTo>
                  <a:pt x="0" y="369400"/>
                  <a:pt x="0" y="204014"/>
                  <a:pt x="102005" y="102009"/>
                </a:cubicBezTo>
                <a:cubicBezTo>
                  <a:pt x="204014" y="0"/>
                  <a:pt x="369396" y="4"/>
                  <a:pt x="471402" y="102009"/>
                </a:cubicBezTo>
                <a:cubicBezTo>
                  <a:pt x="482269" y="112876"/>
                  <a:pt x="491733" y="124586"/>
                  <a:pt x="500285" y="136743"/>
                </a:cubicBezTo>
                <a:cubicBezTo>
                  <a:pt x="507935" y="140958"/>
                  <a:pt x="515286" y="145893"/>
                  <a:pt x="521776" y="152383"/>
                </a:cubicBezTo>
                <a:lnTo>
                  <a:pt x="588936" y="219543"/>
                </a:lnTo>
                <a:lnTo>
                  <a:pt x="656100" y="286707"/>
                </a:lnTo>
                <a:lnTo>
                  <a:pt x="538565" y="404242"/>
                </a:lnTo>
                <a:cubicBezTo>
                  <a:pt x="529648" y="413159"/>
                  <a:pt x="519357" y="419808"/>
                  <a:pt x="508412" y="424437"/>
                </a:cubicBezTo>
                <a:cubicBezTo>
                  <a:pt x="498050" y="441093"/>
                  <a:pt x="485871" y="456936"/>
                  <a:pt x="471402" y="471406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5" name="TextBox 4"/>
          <p:cNvSpPr txBox="1"/>
          <p:nvPr/>
        </p:nvSpPr>
        <p:spPr>
          <a:xfrm>
            <a:off x="444503" y="165095"/>
            <a:ext cx="711200" cy="460704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2000" u="none" dirty="0">
                <a:solidFill>
                  <a:srgbClr val="30B8D8"/>
                </a:solidFill>
                <a:latin typeface="Impact"/>
                <a:ea typeface="Impact"/>
              </a:rPr>
              <a:t>0</a:t>
            </a:r>
            <a:r>
              <a:rPr lang="en-US" altLang="zh-CN" sz="2000" u="none" dirty="0">
                <a:solidFill>
                  <a:srgbClr val="30B8D8"/>
                </a:solidFill>
                <a:latin typeface="Impact"/>
                <a:ea typeface="Impact"/>
              </a:rPr>
              <a:t>3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193486" y="119871"/>
            <a:ext cx="3411736" cy="529119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zh-CN" altLang="en-US" sz="2400" dirty="0">
                <a:solidFill>
                  <a:srgbClr val="FFFFFF"/>
                </a:solidFill>
                <a:latin typeface="Microsoft YaHei"/>
                <a:ea typeface="Microsoft YaHei"/>
              </a:rPr>
              <a:t>系统设计</a:t>
            </a:r>
            <a:endParaRPr lang="en-US" sz="1100" dirty="0"/>
          </a:p>
        </p:txBody>
      </p:sp>
      <p:sp>
        <p:nvSpPr>
          <p:cNvPr id="11" name="TextBox 14"/>
          <p:cNvSpPr txBox="1"/>
          <p:nvPr/>
        </p:nvSpPr>
        <p:spPr>
          <a:xfrm>
            <a:off x="-363436" y="934477"/>
            <a:ext cx="3038277" cy="62611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lvl="0" algn="ctr">
              <a:lnSpc>
                <a:spcPct val="116000"/>
              </a:lnSpc>
              <a:defRPr/>
            </a:pPr>
            <a:r>
              <a:rPr lang="en-US" altLang="en-US" sz="2800" dirty="0">
                <a:solidFill>
                  <a:prstClr val="black"/>
                </a:solidFill>
              </a:rPr>
              <a:t>搜索统计</a:t>
            </a:r>
            <a:endParaRPr lang="en-US" altLang="en-US" sz="2800" dirty="0">
              <a:solidFill>
                <a:prstClr val="black"/>
              </a:solidFill>
            </a:endParaRPr>
          </a:p>
        </p:txBody>
      </p:sp>
      <p:pic>
        <p:nvPicPr>
          <p:cNvPr id="8" name="Picture 7" descr="hot-and-mine-searc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8330" y="2865755"/>
            <a:ext cx="8263255" cy="2651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-5806" y="-2410"/>
            <a:ext cx="11588206" cy="787400"/>
          </a:xfrm>
          <a:custGeom>
            <a:avLst/>
            <a:gdLst/>
            <a:ahLst/>
            <a:cxnLst/>
            <a:rect l="l" t="t" r="r" b="b"/>
            <a:pathLst>
              <a:path w="11588206" h="787400">
                <a:moveTo>
                  <a:pt x="11588206" y="787400"/>
                </a:moveTo>
                <a:lnTo>
                  <a:pt x="0" y="787400"/>
                </a:lnTo>
                <a:lnTo>
                  <a:pt x="0" y="0"/>
                </a:lnTo>
                <a:lnTo>
                  <a:pt x="11588206" y="0"/>
                </a:lnTo>
                <a:lnTo>
                  <a:pt x="11588206" y="787400"/>
                </a:lnTo>
                <a:close/>
              </a:path>
            </a:pathLst>
          </a:custGeom>
          <a:solidFill>
            <a:srgbClr val="30B8D8"/>
          </a:solidFill>
        </p:spPr>
      </p:sp>
      <p:sp>
        <p:nvSpPr>
          <p:cNvPr id="4" name="Freeform 3"/>
          <p:cNvSpPr/>
          <p:nvPr/>
        </p:nvSpPr>
        <p:spPr>
          <a:xfrm>
            <a:off x="389831" y="107647"/>
            <a:ext cx="656100" cy="573415"/>
          </a:xfrm>
          <a:custGeom>
            <a:avLst/>
            <a:gdLst/>
            <a:ahLst/>
            <a:cxnLst/>
            <a:rect l="l" t="t" r="r" b="b"/>
            <a:pathLst>
              <a:path w="656100" h="573415">
                <a:moveTo>
                  <a:pt x="471402" y="471406"/>
                </a:moveTo>
                <a:cubicBezTo>
                  <a:pt x="369396" y="573411"/>
                  <a:pt x="204014" y="573414"/>
                  <a:pt x="102005" y="471406"/>
                </a:cubicBezTo>
                <a:cubicBezTo>
                  <a:pt x="0" y="369400"/>
                  <a:pt x="0" y="204014"/>
                  <a:pt x="102005" y="102009"/>
                </a:cubicBezTo>
                <a:cubicBezTo>
                  <a:pt x="204014" y="0"/>
                  <a:pt x="369396" y="4"/>
                  <a:pt x="471402" y="102009"/>
                </a:cubicBezTo>
                <a:cubicBezTo>
                  <a:pt x="482269" y="112876"/>
                  <a:pt x="491733" y="124586"/>
                  <a:pt x="500285" y="136743"/>
                </a:cubicBezTo>
                <a:cubicBezTo>
                  <a:pt x="507935" y="140958"/>
                  <a:pt x="515286" y="145893"/>
                  <a:pt x="521776" y="152383"/>
                </a:cubicBezTo>
                <a:lnTo>
                  <a:pt x="588936" y="219543"/>
                </a:lnTo>
                <a:lnTo>
                  <a:pt x="656100" y="286707"/>
                </a:lnTo>
                <a:lnTo>
                  <a:pt x="538565" y="404242"/>
                </a:lnTo>
                <a:cubicBezTo>
                  <a:pt x="529648" y="413159"/>
                  <a:pt x="519357" y="419808"/>
                  <a:pt x="508412" y="424437"/>
                </a:cubicBezTo>
                <a:cubicBezTo>
                  <a:pt x="498050" y="441093"/>
                  <a:pt x="485871" y="456936"/>
                  <a:pt x="471402" y="471406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5" name="TextBox 4"/>
          <p:cNvSpPr txBox="1"/>
          <p:nvPr/>
        </p:nvSpPr>
        <p:spPr>
          <a:xfrm>
            <a:off x="444503" y="165095"/>
            <a:ext cx="711200" cy="460704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2000" u="none" dirty="0">
                <a:solidFill>
                  <a:srgbClr val="30B8D8"/>
                </a:solidFill>
                <a:latin typeface="Impact"/>
                <a:ea typeface="Impact"/>
              </a:rPr>
              <a:t>0</a:t>
            </a:r>
            <a:r>
              <a:rPr lang="en-US" altLang="zh-CN" sz="2000" u="none" dirty="0">
                <a:solidFill>
                  <a:srgbClr val="30B8D8"/>
                </a:solidFill>
                <a:latin typeface="Impact"/>
                <a:ea typeface="Impact"/>
              </a:rPr>
              <a:t>3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193486" y="119871"/>
            <a:ext cx="3411736" cy="529119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zh-CN" altLang="en-US" sz="2400" dirty="0">
                <a:solidFill>
                  <a:srgbClr val="FFFFFF"/>
                </a:solidFill>
                <a:latin typeface="Microsoft YaHei"/>
                <a:ea typeface="Microsoft YaHei"/>
              </a:rPr>
              <a:t>系统设计</a:t>
            </a:r>
            <a:endParaRPr lang="en-US" sz="1100" dirty="0"/>
          </a:p>
        </p:txBody>
      </p:sp>
      <p:sp>
        <p:nvSpPr>
          <p:cNvPr id="11" name="TextBox 14"/>
          <p:cNvSpPr txBox="1"/>
          <p:nvPr/>
        </p:nvSpPr>
        <p:spPr>
          <a:xfrm>
            <a:off x="-363436" y="934477"/>
            <a:ext cx="3038277" cy="62611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lvl="0" algn="ctr">
              <a:lnSpc>
                <a:spcPct val="116000"/>
              </a:lnSpc>
              <a:defRPr/>
            </a:pPr>
            <a:r>
              <a:rPr lang="en-US" altLang="en-US" sz="2800" dirty="0">
                <a:solidFill>
                  <a:prstClr val="black"/>
                </a:solidFill>
              </a:rPr>
              <a:t>数据统计</a:t>
            </a:r>
            <a:endParaRPr lang="en-US" altLang="en-US" sz="2800" dirty="0">
              <a:solidFill>
                <a:prstClr val="black"/>
              </a:solidFill>
            </a:endParaRPr>
          </a:p>
        </p:txBody>
      </p:sp>
      <p:pic>
        <p:nvPicPr>
          <p:cNvPr id="2" name="Picture 1" descr="result-stati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6350" y="934720"/>
            <a:ext cx="7282180" cy="1323975"/>
          </a:xfrm>
          <a:prstGeom prst="rect">
            <a:avLst/>
          </a:prstGeom>
        </p:spPr>
      </p:pic>
      <p:pic>
        <p:nvPicPr>
          <p:cNvPr id="8" name="Picture 7" descr="Screenshot from 2019-05-30 21-45-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350" y="2406650"/>
            <a:ext cx="8825865" cy="1689100"/>
          </a:xfrm>
          <a:prstGeom prst="rect">
            <a:avLst/>
          </a:prstGeom>
        </p:spPr>
      </p:pic>
      <p:pic>
        <p:nvPicPr>
          <p:cNvPr id="9" name="Picture 8" descr="total-stati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1936750"/>
            <a:ext cx="2724150" cy="312420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-5806" y="-2410"/>
            <a:ext cx="11588206" cy="787400"/>
          </a:xfrm>
          <a:custGeom>
            <a:avLst/>
            <a:gdLst/>
            <a:ahLst/>
            <a:cxnLst/>
            <a:rect l="l" t="t" r="r" b="b"/>
            <a:pathLst>
              <a:path w="11588206" h="787400">
                <a:moveTo>
                  <a:pt x="11588206" y="787400"/>
                </a:moveTo>
                <a:lnTo>
                  <a:pt x="0" y="787400"/>
                </a:lnTo>
                <a:lnTo>
                  <a:pt x="0" y="0"/>
                </a:lnTo>
                <a:lnTo>
                  <a:pt x="11588206" y="0"/>
                </a:lnTo>
                <a:lnTo>
                  <a:pt x="11588206" y="787400"/>
                </a:lnTo>
                <a:close/>
              </a:path>
            </a:pathLst>
          </a:custGeom>
          <a:solidFill>
            <a:srgbClr val="30B8D8"/>
          </a:solidFill>
        </p:spPr>
      </p:sp>
      <p:sp>
        <p:nvSpPr>
          <p:cNvPr id="4" name="Freeform 3"/>
          <p:cNvSpPr/>
          <p:nvPr/>
        </p:nvSpPr>
        <p:spPr>
          <a:xfrm>
            <a:off x="389831" y="107647"/>
            <a:ext cx="656100" cy="573415"/>
          </a:xfrm>
          <a:custGeom>
            <a:avLst/>
            <a:gdLst/>
            <a:ahLst/>
            <a:cxnLst/>
            <a:rect l="l" t="t" r="r" b="b"/>
            <a:pathLst>
              <a:path w="656100" h="573415">
                <a:moveTo>
                  <a:pt x="471402" y="471406"/>
                </a:moveTo>
                <a:cubicBezTo>
                  <a:pt x="369396" y="573411"/>
                  <a:pt x="204014" y="573414"/>
                  <a:pt x="102005" y="471406"/>
                </a:cubicBezTo>
                <a:cubicBezTo>
                  <a:pt x="0" y="369400"/>
                  <a:pt x="0" y="204014"/>
                  <a:pt x="102005" y="102009"/>
                </a:cubicBezTo>
                <a:cubicBezTo>
                  <a:pt x="204014" y="0"/>
                  <a:pt x="369396" y="4"/>
                  <a:pt x="471402" y="102009"/>
                </a:cubicBezTo>
                <a:cubicBezTo>
                  <a:pt x="482269" y="112876"/>
                  <a:pt x="491733" y="124586"/>
                  <a:pt x="500285" y="136743"/>
                </a:cubicBezTo>
                <a:cubicBezTo>
                  <a:pt x="507935" y="140958"/>
                  <a:pt x="515286" y="145893"/>
                  <a:pt x="521776" y="152383"/>
                </a:cubicBezTo>
                <a:lnTo>
                  <a:pt x="588936" y="219543"/>
                </a:lnTo>
                <a:lnTo>
                  <a:pt x="656100" y="286707"/>
                </a:lnTo>
                <a:lnTo>
                  <a:pt x="538565" y="404242"/>
                </a:lnTo>
                <a:cubicBezTo>
                  <a:pt x="529648" y="413159"/>
                  <a:pt x="519357" y="419808"/>
                  <a:pt x="508412" y="424437"/>
                </a:cubicBezTo>
                <a:cubicBezTo>
                  <a:pt x="498050" y="441093"/>
                  <a:pt x="485871" y="456936"/>
                  <a:pt x="471402" y="471406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5" name="TextBox 4"/>
          <p:cNvSpPr txBox="1"/>
          <p:nvPr/>
        </p:nvSpPr>
        <p:spPr>
          <a:xfrm>
            <a:off x="444503" y="165095"/>
            <a:ext cx="711200" cy="460704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2000" u="none" dirty="0">
                <a:solidFill>
                  <a:srgbClr val="30B8D8"/>
                </a:solidFill>
                <a:latin typeface="Impact"/>
                <a:ea typeface="Impact"/>
              </a:rPr>
              <a:t>0</a:t>
            </a:r>
            <a:r>
              <a:rPr lang="en-US" altLang="zh-CN" sz="2000" u="none" dirty="0">
                <a:solidFill>
                  <a:srgbClr val="30B8D8"/>
                </a:solidFill>
                <a:latin typeface="Impact"/>
                <a:ea typeface="Impact"/>
              </a:rPr>
              <a:t>3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193486" y="119871"/>
            <a:ext cx="3411736" cy="529119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zh-CN" altLang="en-US" sz="2400" dirty="0">
                <a:solidFill>
                  <a:srgbClr val="FFFFFF"/>
                </a:solidFill>
                <a:latin typeface="Microsoft YaHei"/>
                <a:ea typeface="Microsoft YaHei"/>
              </a:rPr>
              <a:t>系统设计</a:t>
            </a:r>
            <a:endParaRPr lang="en-US" sz="1100" dirty="0"/>
          </a:p>
        </p:txBody>
      </p:sp>
      <p:sp>
        <p:nvSpPr>
          <p:cNvPr id="11" name="TextBox 14"/>
          <p:cNvSpPr txBox="1"/>
          <p:nvPr/>
        </p:nvSpPr>
        <p:spPr>
          <a:xfrm>
            <a:off x="-363436" y="934477"/>
            <a:ext cx="3038277" cy="62611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lvl="0" algn="ctr">
              <a:lnSpc>
                <a:spcPct val="116000"/>
              </a:lnSpc>
              <a:defRPr/>
            </a:pPr>
            <a:r>
              <a:rPr lang="en-US" altLang="en-US" sz="2800" dirty="0">
                <a:solidFill>
                  <a:prstClr val="black"/>
                </a:solidFill>
              </a:rPr>
              <a:t>关键字标红</a:t>
            </a:r>
            <a:endParaRPr lang="en-US" altLang="en-US" sz="2800" dirty="0">
              <a:solidFill>
                <a:prstClr val="black"/>
              </a:solidFill>
            </a:endParaRPr>
          </a:p>
        </p:txBody>
      </p:sp>
      <p:pic>
        <p:nvPicPr>
          <p:cNvPr id="2" name="Picture 1" descr="key-word-highligh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715" y="1530350"/>
            <a:ext cx="10908665" cy="1997075"/>
          </a:xfrm>
          <a:prstGeom prst="rect">
            <a:avLst/>
          </a:prstGeom>
        </p:spPr>
      </p:pic>
      <p:pic>
        <p:nvPicPr>
          <p:cNvPr id="7" name="Picture 6" descr="Screenshot from 2019-05-30 21-45-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90" y="4117340"/>
            <a:ext cx="9621520" cy="198310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-5806" y="-2410"/>
            <a:ext cx="11588206" cy="787400"/>
          </a:xfrm>
          <a:custGeom>
            <a:avLst/>
            <a:gdLst/>
            <a:ahLst/>
            <a:cxnLst/>
            <a:rect l="l" t="t" r="r" b="b"/>
            <a:pathLst>
              <a:path w="11588206" h="787400">
                <a:moveTo>
                  <a:pt x="11588206" y="787400"/>
                </a:moveTo>
                <a:lnTo>
                  <a:pt x="0" y="787400"/>
                </a:lnTo>
                <a:lnTo>
                  <a:pt x="0" y="0"/>
                </a:lnTo>
                <a:lnTo>
                  <a:pt x="11588206" y="0"/>
                </a:lnTo>
                <a:lnTo>
                  <a:pt x="11588206" y="787400"/>
                </a:lnTo>
                <a:close/>
              </a:path>
            </a:pathLst>
          </a:custGeom>
          <a:solidFill>
            <a:srgbClr val="30B8D8"/>
          </a:solidFill>
        </p:spPr>
      </p:sp>
      <p:sp>
        <p:nvSpPr>
          <p:cNvPr id="4" name="Freeform 3"/>
          <p:cNvSpPr/>
          <p:nvPr/>
        </p:nvSpPr>
        <p:spPr>
          <a:xfrm>
            <a:off x="389831" y="107647"/>
            <a:ext cx="656100" cy="573415"/>
          </a:xfrm>
          <a:custGeom>
            <a:avLst/>
            <a:gdLst/>
            <a:ahLst/>
            <a:cxnLst/>
            <a:rect l="l" t="t" r="r" b="b"/>
            <a:pathLst>
              <a:path w="656100" h="573415">
                <a:moveTo>
                  <a:pt x="471402" y="471406"/>
                </a:moveTo>
                <a:cubicBezTo>
                  <a:pt x="369396" y="573411"/>
                  <a:pt x="204014" y="573414"/>
                  <a:pt x="102005" y="471406"/>
                </a:cubicBezTo>
                <a:cubicBezTo>
                  <a:pt x="0" y="369400"/>
                  <a:pt x="0" y="204014"/>
                  <a:pt x="102005" y="102009"/>
                </a:cubicBezTo>
                <a:cubicBezTo>
                  <a:pt x="204014" y="0"/>
                  <a:pt x="369396" y="4"/>
                  <a:pt x="471402" y="102009"/>
                </a:cubicBezTo>
                <a:cubicBezTo>
                  <a:pt x="482269" y="112876"/>
                  <a:pt x="491733" y="124586"/>
                  <a:pt x="500285" y="136743"/>
                </a:cubicBezTo>
                <a:cubicBezTo>
                  <a:pt x="507935" y="140958"/>
                  <a:pt x="515286" y="145893"/>
                  <a:pt x="521776" y="152383"/>
                </a:cubicBezTo>
                <a:lnTo>
                  <a:pt x="588936" y="219543"/>
                </a:lnTo>
                <a:lnTo>
                  <a:pt x="656100" y="286707"/>
                </a:lnTo>
                <a:lnTo>
                  <a:pt x="538565" y="404242"/>
                </a:lnTo>
                <a:cubicBezTo>
                  <a:pt x="529648" y="413159"/>
                  <a:pt x="519357" y="419808"/>
                  <a:pt x="508412" y="424437"/>
                </a:cubicBezTo>
                <a:cubicBezTo>
                  <a:pt x="498050" y="441093"/>
                  <a:pt x="485871" y="456936"/>
                  <a:pt x="471402" y="471406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5" name="TextBox 4"/>
          <p:cNvSpPr txBox="1"/>
          <p:nvPr/>
        </p:nvSpPr>
        <p:spPr>
          <a:xfrm>
            <a:off x="444503" y="165095"/>
            <a:ext cx="711200" cy="460704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2000" u="none" dirty="0">
                <a:solidFill>
                  <a:srgbClr val="30B8D8"/>
                </a:solidFill>
                <a:latin typeface="Impact"/>
                <a:ea typeface="Impact"/>
              </a:rPr>
              <a:t>0</a:t>
            </a:r>
            <a:r>
              <a:rPr lang="en-US" altLang="zh-CN" sz="2000" u="none" dirty="0">
                <a:solidFill>
                  <a:srgbClr val="30B8D8"/>
                </a:solidFill>
                <a:latin typeface="Impact"/>
                <a:ea typeface="Impact"/>
              </a:rPr>
              <a:t>3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193486" y="119871"/>
            <a:ext cx="3411736" cy="529119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zh-CN" altLang="en-US" sz="2400" dirty="0">
                <a:solidFill>
                  <a:srgbClr val="FFFFFF"/>
                </a:solidFill>
                <a:latin typeface="Microsoft YaHei"/>
                <a:ea typeface="Microsoft YaHei"/>
              </a:rPr>
              <a:t>系统设计</a:t>
            </a:r>
            <a:endParaRPr lang="en-US" sz="1100" dirty="0"/>
          </a:p>
        </p:txBody>
      </p:sp>
      <p:sp>
        <p:nvSpPr>
          <p:cNvPr id="11" name="TextBox 14"/>
          <p:cNvSpPr txBox="1"/>
          <p:nvPr/>
        </p:nvSpPr>
        <p:spPr>
          <a:xfrm>
            <a:off x="-363436" y="934477"/>
            <a:ext cx="3038277" cy="62611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lvl="0" algn="ctr">
              <a:lnSpc>
                <a:spcPct val="116000"/>
              </a:lnSpc>
              <a:defRPr/>
            </a:pPr>
            <a:r>
              <a:rPr lang="en-US" altLang="en-US" sz="2800" dirty="0">
                <a:solidFill>
                  <a:prstClr val="black"/>
                </a:solidFill>
              </a:rPr>
              <a:t>自动纠错</a:t>
            </a:r>
            <a:endParaRPr lang="en-US" altLang="en-US" sz="2800" dirty="0">
              <a:solidFill>
                <a:prstClr val="black"/>
              </a:solidFill>
            </a:endParaRPr>
          </a:p>
        </p:txBody>
      </p:sp>
      <p:pic>
        <p:nvPicPr>
          <p:cNvPr id="2" name="Picture 1" descr="auto-correc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7570" y="784860"/>
            <a:ext cx="6285865" cy="2759075"/>
          </a:xfrm>
          <a:prstGeom prst="rect">
            <a:avLst/>
          </a:prstGeom>
        </p:spPr>
      </p:pic>
      <p:pic>
        <p:nvPicPr>
          <p:cNvPr id="7" name="Picture 6" descr="Screenshot from 2019-05-30 21-53-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655" y="3740150"/>
            <a:ext cx="6715125" cy="24098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-5806" y="-2410"/>
            <a:ext cx="11588206" cy="787400"/>
          </a:xfrm>
          <a:custGeom>
            <a:avLst/>
            <a:gdLst/>
            <a:ahLst/>
            <a:cxnLst/>
            <a:rect l="l" t="t" r="r" b="b"/>
            <a:pathLst>
              <a:path w="11588206" h="787400">
                <a:moveTo>
                  <a:pt x="11588206" y="787400"/>
                </a:moveTo>
                <a:lnTo>
                  <a:pt x="0" y="787400"/>
                </a:lnTo>
                <a:lnTo>
                  <a:pt x="0" y="0"/>
                </a:lnTo>
                <a:lnTo>
                  <a:pt x="11588206" y="0"/>
                </a:lnTo>
                <a:lnTo>
                  <a:pt x="11588206" y="787400"/>
                </a:lnTo>
                <a:close/>
              </a:path>
            </a:pathLst>
          </a:custGeom>
          <a:solidFill>
            <a:srgbClr val="30B8D8"/>
          </a:solidFill>
        </p:spPr>
      </p:sp>
      <p:sp>
        <p:nvSpPr>
          <p:cNvPr id="4" name="Freeform 3"/>
          <p:cNvSpPr/>
          <p:nvPr/>
        </p:nvSpPr>
        <p:spPr>
          <a:xfrm>
            <a:off x="389831" y="107647"/>
            <a:ext cx="656100" cy="573415"/>
          </a:xfrm>
          <a:custGeom>
            <a:avLst/>
            <a:gdLst/>
            <a:ahLst/>
            <a:cxnLst/>
            <a:rect l="l" t="t" r="r" b="b"/>
            <a:pathLst>
              <a:path w="656100" h="573415">
                <a:moveTo>
                  <a:pt x="471402" y="471406"/>
                </a:moveTo>
                <a:cubicBezTo>
                  <a:pt x="369396" y="573411"/>
                  <a:pt x="204014" y="573414"/>
                  <a:pt x="102005" y="471406"/>
                </a:cubicBezTo>
                <a:cubicBezTo>
                  <a:pt x="0" y="369400"/>
                  <a:pt x="0" y="204014"/>
                  <a:pt x="102005" y="102009"/>
                </a:cubicBezTo>
                <a:cubicBezTo>
                  <a:pt x="204014" y="0"/>
                  <a:pt x="369396" y="4"/>
                  <a:pt x="471402" y="102009"/>
                </a:cubicBezTo>
                <a:cubicBezTo>
                  <a:pt x="482269" y="112876"/>
                  <a:pt x="491733" y="124586"/>
                  <a:pt x="500285" y="136743"/>
                </a:cubicBezTo>
                <a:cubicBezTo>
                  <a:pt x="507935" y="140958"/>
                  <a:pt x="515286" y="145893"/>
                  <a:pt x="521776" y="152383"/>
                </a:cubicBezTo>
                <a:lnTo>
                  <a:pt x="588936" y="219543"/>
                </a:lnTo>
                <a:lnTo>
                  <a:pt x="656100" y="286707"/>
                </a:lnTo>
                <a:lnTo>
                  <a:pt x="538565" y="404242"/>
                </a:lnTo>
                <a:cubicBezTo>
                  <a:pt x="529648" y="413159"/>
                  <a:pt x="519357" y="419808"/>
                  <a:pt x="508412" y="424437"/>
                </a:cubicBezTo>
                <a:cubicBezTo>
                  <a:pt x="498050" y="441093"/>
                  <a:pt x="485871" y="456936"/>
                  <a:pt x="471402" y="471406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5" name="TextBox 4"/>
          <p:cNvSpPr txBox="1"/>
          <p:nvPr/>
        </p:nvSpPr>
        <p:spPr>
          <a:xfrm>
            <a:off x="444503" y="165095"/>
            <a:ext cx="711200" cy="460704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2000" u="none" dirty="0">
                <a:solidFill>
                  <a:srgbClr val="30B8D8"/>
                </a:solidFill>
                <a:latin typeface="Impact"/>
                <a:ea typeface="Impact"/>
              </a:rPr>
              <a:t>0</a:t>
            </a:r>
            <a:r>
              <a:rPr lang="en-US" altLang="zh-CN" sz="2000" u="none" dirty="0">
                <a:solidFill>
                  <a:srgbClr val="30B8D8"/>
                </a:solidFill>
                <a:latin typeface="Impact"/>
                <a:ea typeface="Impact"/>
              </a:rPr>
              <a:t>3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193486" y="119871"/>
            <a:ext cx="3411736" cy="529119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zh-CN" altLang="en-US" sz="2400" dirty="0">
                <a:solidFill>
                  <a:srgbClr val="FFFFFF"/>
                </a:solidFill>
                <a:latin typeface="Microsoft YaHei"/>
                <a:ea typeface="Microsoft YaHei"/>
              </a:rPr>
              <a:t>系统设计</a:t>
            </a:r>
            <a:endParaRPr lang="en-US" sz="1100" dirty="0"/>
          </a:p>
        </p:txBody>
      </p:sp>
      <p:sp>
        <p:nvSpPr>
          <p:cNvPr id="11" name="TextBox 14"/>
          <p:cNvSpPr txBox="1"/>
          <p:nvPr/>
        </p:nvSpPr>
        <p:spPr>
          <a:xfrm>
            <a:off x="-363436" y="934477"/>
            <a:ext cx="3038277" cy="62611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lvl="0" algn="ctr">
              <a:lnSpc>
                <a:spcPct val="116000"/>
              </a:lnSpc>
              <a:defRPr/>
            </a:pPr>
            <a:r>
              <a:rPr lang="en-US" altLang="en-US" sz="2800" dirty="0">
                <a:solidFill>
                  <a:prstClr val="black"/>
                </a:solidFill>
              </a:rPr>
              <a:t>检索分词</a:t>
            </a:r>
            <a:endParaRPr lang="en-US" altLang="en-US" sz="2800" dirty="0">
              <a:solidFill>
                <a:prstClr val="black"/>
              </a:solidFill>
            </a:endParaRPr>
          </a:p>
        </p:txBody>
      </p:sp>
      <p:pic>
        <p:nvPicPr>
          <p:cNvPr id="7" name="Picture 6" descr="words-spli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6815" y="1530350"/>
            <a:ext cx="6067425" cy="1266825"/>
          </a:xfrm>
          <a:prstGeom prst="rect">
            <a:avLst/>
          </a:prstGeom>
        </p:spPr>
      </p:pic>
      <p:pic>
        <p:nvPicPr>
          <p:cNvPr id="8" name="Picture 7" descr="splite-word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990" y="784860"/>
            <a:ext cx="7753350" cy="752475"/>
          </a:xfrm>
          <a:prstGeom prst="rect">
            <a:avLst/>
          </a:prstGeom>
        </p:spPr>
      </p:pic>
      <p:pic>
        <p:nvPicPr>
          <p:cNvPr id="9" name="Picture 8" descr="my-words-spli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810" y="2950845"/>
            <a:ext cx="5385435" cy="343027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-5806" y="-2410"/>
            <a:ext cx="11588206" cy="787400"/>
          </a:xfrm>
          <a:custGeom>
            <a:avLst/>
            <a:gdLst/>
            <a:ahLst/>
            <a:cxnLst/>
            <a:rect l="l" t="t" r="r" b="b"/>
            <a:pathLst>
              <a:path w="11588206" h="787400">
                <a:moveTo>
                  <a:pt x="11588206" y="787400"/>
                </a:moveTo>
                <a:lnTo>
                  <a:pt x="0" y="787400"/>
                </a:lnTo>
                <a:lnTo>
                  <a:pt x="0" y="0"/>
                </a:lnTo>
                <a:lnTo>
                  <a:pt x="11588206" y="0"/>
                </a:lnTo>
                <a:lnTo>
                  <a:pt x="11588206" y="787400"/>
                </a:lnTo>
                <a:close/>
              </a:path>
            </a:pathLst>
          </a:custGeom>
          <a:solidFill>
            <a:srgbClr val="30B8D8"/>
          </a:solidFill>
        </p:spPr>
      </p:sp>
      <p:sp>
        <p:nvSpPr>
          <p:cNvPr id="4" name="Freeform 3"/>
          <p:cNvSpPr/>
          <p:nvPr/>
        </p:nvSpPr>
        <p:spPr>
          <a:xfrm>
            <a:off x="389831" y="107647"/>
            <a:ext cx="656100" cy="573415"/>
          </a:xfrm>
          <a:custGeom>
            <a:avLst/>
            <a:gdLst/>
            <a:ahLst/>
            <a:cxnLst/>
            <a:rect l="l" t="t" r="r" b="b"/>
            <a:pathLst>
              <a:path w="656100" h="573415">
                <a:moveTo>
                  <a:pt x="471402" y="471406"/>
                </a:moveTo>
                <a:cubicBezTo>
                  <a:pt x="369396" y="573411"/>
                  <a:pt x="204014" y="573414"/>
                  <a:pt x="102005" y="471406"/>
                </a:cubicBezTo>
                <a:cubicBezTo>
                  <a:pt x="0" y="369400"/>
                  <a:pt x="0" y="204014"/>
                  <a:pt x="102005" y="102009"/>
                </a:cubicBezTo>
                <a:cubicBezTo>
                  <a:pt x="204014" y="0"/>
                  <a:pt x="369396" y="4"/>
                  <a:pt x="471402" y="102009"/>
                </a:cubicBezTo>
                <a:cubicBezTo>
                  <a:pt x="482269" y="112876"/>
                  <a:pt x="491733" y="124586"/>
                  <a:pt x="500285" y="136743"/>
                </a:cubicBezTo>
                <a:cubicBezTo>
                  <a:pt x="507935" y="140958"/>
                  <a:pt x="515286" y="145893"/>
                  <a:pt x="521776" y="152383"/>
                </a:cubicBezTo>
                <a:lnTo>
                  <a:pt x="588936" y="219543"/>
                </a:lnTo>
                <a:lnTo>
                  <a:pt x="656100" y="286707"/>
                </a:lnTo>
                <a:lnTo>
                  <a:pt x="538565" y="404242"/>
                </a:lnTo>
                <a:cubicBezTo>
                  <a:pt x="529648" y="413159"/>
                  <a:pt x="519357" y="419808"/>
                  <a:pt x="508412" y="424437"/>
                </a:cubicBezTo>
                <a:cubicBezTo>
                  <a:pt x="498050" y="441093"/>
                  <a:pt x="485871" y="456936"/>
                  <a:pt x="471402" y="471406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5" name="TextBox 4"/>
          <p:cNvSpPr txBox="1"/>
          <p:nvPr/>
        </p:nvSpPr>
        <p:spPr>
          <a:xfrm>
            <a:off x="444503" y="165095"/>
            <a:ext cx="711200" cy="460704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2000" u="none" dirty="0">
                <a:solidFill>
                  <a:srgbClr val="30B8D8"/>
                </a:solidFill>
                <a:latin typeface="Impact"/>
                <a:ea typeface="Impact"/>
              </a:rPr>
              <a:t>0</a:t>
            </a:r>
            <a:r>
              <a:rPr lang="en-US" altLang="zh-CN" sz="2000" u="none" dirty="0">
                <a:solidFill>
                  <a:srgbClr val="30B8D8"/>
                </a:solidFill>
                <a:latin typeface="Impact"/>
                <a:ea typeface="Impact"/>
              </a:rPr>
              <a:t>3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193486" y="119871"/>
            <a:ext cx="3411736" cy="529119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zh-CN" altLang="en-US" sz="2400" dirty="0">
                <a:solidFill>
                  <a:srgbClr val="FFFFFF"/>
                </a:solidFill>
                <a:latin typeface="Microsoft YaHei"/>
                <a:ea typeface="Microsoft YaHei"/>
              </a:rPr>
              <a:t>系统设计</a:t>
            </a:r>
            <a:endParaRPr lang="en-US" sz="1100" dirty="0"/>
          </a:p>
        </p:txBody>
      </p:sp>
      <p:sp>
        <p:nvSpPr>
          <p:cNvPr id="11" name="TextBox 14"/>
          <p:cNvSpPr txBox="1"/>
          <p:nvPr/>
        </p:nvSpPr>
        <p:spPr>
          <a:xfrm>
            <a:off x="-363436" y="934477"/>
            <a:ext cx="3038277" cy="62611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lvl="0" algn="ctr">
              <a:lnSpc>
                <a:spcPct val="116000"/>
              </a:lnSpc>
              <a:defRPr/>
            </a:pPr>
            <a:r>
              <a:rPr lang="en-US" altLang="en-US" sz="2800" dirty="0">
                <a:solidFill>
                  <a:prstClr val="black"/>
                </a:solidFill>
              </a:rPr>
              <a:t>分页</a:t>
            </a:r>
            <a:endParaRPr lang="en-US" altLang="en-US" sz="2800" dirty="0">
              <a:solidFill>
                <a:prstClr val="black"/>
              </a:solidFill>
            </a:endParaRPr>
          </a:p>
        </p:txBody>
      </p:sp>
      <p:pic>
        <p:nvPicPr>
          <p:cNvPr id="2" name="Picture 1" descr="pages-spli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3770" y="1530350"/>
            <a:ext cx="5657850" cy="923925"/>
          </a:xfrm>
          <a:prstGeom prst="rect">
            <a:avLst/>
          </a:prstGeom>
        </p:spPr>
      </p:pic>
      <p:pic>
        <p:nvPicPr>
          <p:cNvPr id="9" name="Picture 8" descr="my-pages-spli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770" y="3433445"/>
            <a:ext cx="6867525" cy="100965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-5806" y="-2410"/>
            <a:ext cx="11588206" cy="787400"/>
          </a:xfrm>
          <a:custGeom>
            <a:avLst/>
            <a:gdLst/>
            <a:ahLst/>
            <a:cxnLst/>
            <a:rect l="l" t="t" r="r" b="b"/>
            <a:pathLst>
              <a:path w="11588206" h="787400">
                <a:moveTo>
                  <a:pt x="11588206" y="787400"/>
                </a:moveTo>
                <a:lnTo>
                  <a:pt x="0" y="787400"/>
                </a:lnTo>
                <a:lnTo>
                  <a:pt x="0" y="0"/>
                </a:lnTo>
                <a:lnTo>
                  <a:pt x="11588206" y="0"/>
                </a:lnTo>
                <a:lnTo>
                  <a:pt x="11588206" y="787400"/>
                </a:lnTo>
                <a:close/>
              </a:path>
            </a:pathLst>
          </a:custGeom>
          <a:solidFill>
            <a:srgbClr val="30B8D8"/>
          </a:solidFill>
        </p:spPr>
      </p:sp>
      <p:sp>
        <p:nvSpPr>
          <p:cNvPr id="4" name="Freeform 3"/>
          <p:cNvSpPr/>
          <p:nvPr/>
        </p:nvSpPr>
        <p:spPr>
          <a:xfrm>
            <a:off x="389831" y="107647"/>
            <a:ext cx="656100" cy="573415"/>
          </a:xfrm>
          <a:custGeom>
            <a:avLst/>
            <a:gdLst/>
            <a:ahLst/>
            <a:cxnLst/>
            <a:rect l="l" t="t" r="r" b="b"/>
            <a:pathLst>
              <a:path w="656100" h="573415">
                <a:moveTo>
                  <a:pt x="471402" y="471406"/>
                </a:moveTo>
                <a:cubicBezTo>
                  <a:pt x="369396" y="573411"/>
                  <a:pt x="204014" y="573414"/>
                  <a:pt x="102005" y="471406"/>
                </a:cubicBezTo>
                <a:cubicBezTo>
                  <a:pt x="0" y="369400"/>
                  <a:pt x="0" y="204014"/>
                  <a:pt x="102005" y="102009"/>
                </a:cubicBezTo>
                <a:cubicBezTo>
                  <a:pt x="204014" y="0"/>
                  <a:pt x="369396" y="4"/>
                  <a:pt x="471402" y="102009"/>
                </a:cubicBezTo>
                <a:cubicBezTo>
                  <a:pt x="482269" y="112876"/>
                  <a:pt x="491733" y="124586"/>
                  <a:pt x="500285" y="136743"/>
                </a:cubicBezTo>
                <a:cubicBezTo>
                  <a:pt x="507935" y="140958"/>
                  <a:pt x="515286" y="145893"/>
                  <a:pt x="521776" y="152383"/>
                </a:cubicBezTo>
                <a:lnTo>
                  <a:pt x="588936" y="219543"/>
                </a:lnTo>
                <a:lnTo>
                  <a:pt x="656100" y="286707"/>
                </a:lnTo>
                <a:lnTo>
                  <a:pt x="538565" y="404242"/>
                </a:lnTo>
                <a:cubicBezTo>
                  <a:pt x="529648" y="413159"/>
                  <a:pt x="519357" y="419808"/>
                  <a:pt x="508412" y="424437"/>
                </a:cubicBezTo>
                <a:cubicBezTo>
                  <a:pt x="498050" y="441093"/>
                  <a:pt x="485871" y="456936"/>
                  <a:pt x="471402" y="471406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5" name="TextBox 4"/>
          <p:cNvSpPr txBox="1"/>
          <p:nvPr/>
        </p:nvSpPr>
        <p:spPr>
          <a:xfrm>
            <a:off x="444503" y="165095"/>
            <a:ext cx="711200" cy="460704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2000" u="none" dirty="0">
                <a:solidFill>
                  <a:srgbClr val="30B8D8"/>
                </a:solidFill>
                <a:latin typeface="Impact"/>
                <a:ea typeface="Impact"/>
              </a:rPr>
              <a:t>0</a:t>
            </a:r>
            <a:r>
              <a:rPr lang="en-US" altLang="zh-CN" sz="2000" u="none" dirty="0">
                <a:solidFill>
                  <a:srgbClr val="30B8D8"/>
                </a:solidFill>
                <a:latin typeface="Impact"/>
                <a:ea typeface="Impact"/>
              </a:rPr>
              <a:t>3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193486" y="119871"/>
            <a:ext cx="3411736" cy="529119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zh-CN" altLang="en-US" sz="2400" dirty="0">
                <a:solidFill>
                  <a:srgbClr val="FFFFFF"/>
                </a:solidFill>
                <a:latin typeface="Microsoft YaHei"/>
                <a:ea typeface="Microsoft YaHei"/>
              </a:rPr>
              <a:t>系统设计</a:t>
            </a:r>
            <a:endParaRPr lang="en-US" sz="1100" dirty="0"/>
          </a:p>
        </p:txBody>
      </p:sp>
      <p:sp>
        <p:nvSpPr>
          <p:cNvPr id="11" name="TextBox 14"/>
          <p:cNvSpPr txBox="1"/>
          <p:nvPr/>
        </p:nvSpPr>
        <p:spPr>
          <a:xfrm>
            <a:off x="444284" y="1011312"/>
            <a:ext cx="3038277" cy="62611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lvl="0" algn="ctr">
              <a:lnSpc>
                <a:spcPct val="116000"/>
              </a:lnSpc>
              <a:defRPr/>
            </a:pPr>
            <a:r>
              <a:rPr lang="en-US" altLang="en-US" sz="2800" dirty="0">
                <a:solidFill>
                  <a:prstClr val="black"/>
                </a:solidFill>
              </a:rPr>
              <a:t>主要技术实现</a:t>
            </a:r>
            <a:endParaRPr lang="en-US" altLang="en-US" sz="2800" dirty="0">
              <a:solidFill>
                <a:prstClr val="black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10260" y="1974850"/>
            <a:ext cx="8549640" cy="2158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altLang="en-US" sz="2400"/>
              <a:t>1. 整体框架  ：Django</a:t>
            </a:r>
            <a:endParaRPr lang="en-US" altLang="en-US" sz="2400"/>
          </a:p>
          <a:p>
            <a:pPr>
              <a:lnSpc>
                <a:spcPct val="140000"/>
              </a:lnSpc>
            </a:pPr>
            <a:r>
              <a:rPr lang="en-US" altLang="en-US" sz="2400"/>
              <a:t>2. 搜索建议、模糊搜索 ：elasticsearch-dsl  analyze()</a:t>
            </a:r>
            <a:endParaRPr lang="en-US" altLang="en-US" sz="2400"/>
          </a:p>
          <a:p>
            <a:pPr>
              <a:lnSpc>
                <a:spcPct val="140000"/>
              </a:lnSpc>
            </a:pPr>
            <a:r>
              <a:rPr lang="en-US" altLang="en-US" sz="2400"/>
              <a:t>3. 搜索记录、热门搜索、数据总量  ：localStorage Redis</a:t>
            </a:r>
            <a:endParaRPr lang="en-US" altLang="en-US" sz="2400"/>
          </a:p>
          <a:p>
            <a:pPr>
              <a:lnSpc>
                <a:spcPct val="140000"/>
              </a:lnSpc>
            </a:pPr>
            <a:r>
              <a:rPr lang="en-US" altLang="en-US" sz="2400"/>
              <a:t>4. 关键字高亮、分页</a:t>
            </a:r>
            <a:endParaRPr lang="en-US" altLang="en-US" sz="2400"/>
          </a:p>
        </p:txBody>
      </p:sp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-5806" y="-2410"/>
            <a:ext cx="11588206" cy="787400"/>
          </a:xfrm>
          <a:custGeom>
            <a:avLst/>
            <a:gdLst/>
            <a:ahLst/>
            <a:cxnLst/>
            <a:rect l="l" t="t" r="r" b="b"/>
            <a:pathLst>
              <a:path w="11588206" h="787400">
                <a:moveTo>
                  <a:pt x="11588206" y="787400"/>
                </a:moveTo>
                <a:lnTo>
                  <a:pt x="0" y="787400"/>
                </a:lnTo>
                <a:lnTo>
                  <a:pt x="0" y="0"/>
                </a:lnTo>
                <a:lnTo>
                  <a:pt x="11588206" y="0"/>
                </a:lnTo>
                <a:lnTo>
                  <a:pt x="11588206" y="787400"/>
                </a:lnTo>
                <a:close/>
              </a:path>
            </a:pathLst>
          </a:custGeom>
          <a:solidFill>
            <a:srgbClr val="30B8D8"/>
          </a:solidFill>
        </p:spPr>
      </p:sp>
      <p:sp>
        <p:nvSpPr>
          <p:cNvPr id="4" name="Freeform 3"/>
          <p:cNvSpPr/>
          <p:nvPr/>
        </p:nvSpPr>
        <p:spPr>
          <a:xfrm>
            <a:off x="389831" y="107647"/>
            <a:ext cx="656100" cy="573415"/>
          </a:xfrm>
          <a:custGeom>
            <a:avLst/>
            <a:gdLst/>
            <a:ahLst/>
            <a:cxnLst/>
            <a:rect l="l" t="t" r="r" b="b"/>
            <a:pathLst>
              <a:path w="656100" h="573415">
                <a:moveTo>
                  <a:pt x="471402" y="471406"/>
                </a:moveTo>
                <a:cubicBezTo>
                  <a:pt x="369396" y="573411"/>
                  <a:pt x="204014" y="573414"/>
                  <a:pt x="102005" y="471406"/>
                </a:cubicBezTo>
                <a:cubicBezTo>
                  <a:pt x="0" y="369400"/>
                  <a:pt x="0" y="204014"/>
                  <a:pt x="102005" y="102009"/>
                </a:cubicBezTo>
                <a:cubicBezTo>
                  <a:pt x="204014" y="0"/>
                  <a:pt x="369396" y="4"/>
                  <a:pt x="471402" y="102009"/>
                </a:cubicBezTo>
                <a:cubicBezTo>
                  <a:pt x="482269" y="112876"/>
                  <a:pt x="491733" y="124586"/>
                  <a:pt x="500285" y="136743"/>
                </a:cubicBezTo>
                <a:cubicBezTo>
                  <a:pt x="507935" y="140958"/>
                  <a:pt x="515286" y="145893"/>
                  <a:pt x="521776" y="152383"/>
                </a:cubicBezTo>
                <a:lnTo>
                  <a:pt x="588936" y="219543"/>
                </a:lnTo>
                <a:lnTo>
                  <a:pt x="656100" y="286707"/>
                </a:lnTo>
                <a:lnTo>
                  <a:pt x="538565" y="404242"/>
                </a:lnTo>
                <a:cubicBezTo>
                  <a:pt x="529648" y="413159"/>
                  <a:pt x="519357" y="419808"/>
                  <a:pt x="508412" y="424437"/>
                </a:cubicBezTo>
                <a:cubicBezTo>
                  <a:pt x="498050" y="441093"/>
                  <a:pt x="485871" y="456936"/>
                  <a:pt x="471402" y="471406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5" name="TextBox 4"/>
          <p:cNvSpPr txBox="1"/>
          <p:nvPr/>
        </p:nvSpPr>
        <p:spPr>
          <a:xfrm>
            <a:off x="444503" y="165095"/>
            <a:ext cx="711200" cy="460704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2000" u="none" dirty="0">
                <a:solidFill>
                  <a:srgbClr val="30B8D8"/>
                </a:solidFill>
                <a:latin typeface="Impact"/>
                <a:ea typeface="Impact"/>
              </a:rPr>
              <a:t>0</a:t>
            </a:r>
            <a:r>
              <a:rPr lang="en-US" altLang="zh-CN" sz="2000" u="none" dirty="0">
                <a:solidFill>
                  <a:srgbClr val="30B8D8"/>
                </a:solidFill>
                <a:latin typeface="Impact"/>
                <a:ea typeface="Impact"/>
              </a:rPr>
              <a:t>3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193486" y="119871"/>
            <a:ext cx="3411736" cy="529119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zh-CN" altLang="en-US" sz="2400" dirty="0">
                <a:solidFill>
                  <a:srgbClr val="FFFFFF"/>
                </a:solidFill>
                <a:latin typeface="Microsoft YaHei"/>
                <a:ea typeface="Microsoft YaHei"/>
              </a:rPr>
              <a:t>系统设计</a:t>
            </a:r>
            <a:endParaRPr lang="en-US" sz="1100" dirty="0"/>
          </a:p>
        </p:txBody>
      </p:sp>
      <p:sp>
        <p:nvSpPr>
          <p:cNvPr id="11" name="TextBox 14"/>
          <p:cNvSpPr txBox="1"/>
          <p:nvPr/>
        </p:nvSpPr>
        <p:spPr>
          <a:xfrm>
            <a:off x="-363436" y="934477"/>
            <a:ext cx="3038277" cy="62611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lvl="0" algn="ctr">
              <a:lnSpc>
                <a:spcPct val="116000"/>
              </a:lnSpc>
              <a:defRPr/>
            </a:pPr>
            <a:r>
              <a:rPr lang="en-US" altLang="en-US" sz="2800" dirty="0">
                <a:solidFill>
                  <a:prstClr val="black"/>
                </a:solidFill>
              </a:rPr>
              <a:t>系统部署</a:t>
            </a:r>
            <a:endParaRPr lang="en-US" altLang="en-US" sz="2800" dirty="0">
              <a:solidFill>
                <a:prstClr val="black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10260" y="1974850"/>
            <a:ext cx="8549640" cy="2675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altLang="en-US" sz="2400"/>
              <a:t>1. 服务器  Ubuntu 18.04 VPS</a:t>
            </a:r>
            <a:endParaRPr lang="en-US" altLang="en-US" sz="2400"/>
          </a:p>
          <a:p>
            <a:pPr>
              <a:lnSpc>
                <a:spcPct val="140000"/>
              </a:lnSpc>
            </a:pPr>
            <a:endParaRPr lang="en-US" altLang="en-US" sz="2400"/>
          </a:p>
          <a:p>
            <a:pPr>
              <a:lnSpc>
                <a:spcPct val="140000"/>
              </a:lnSpc>
            </a:pPr>
            <a:endParaRPr lang="en-US" altLang="en-US" sz="2400"/>
          </a:p>
          <a:p>
            <a:pPr>
              <a:lnSpc>
                <a:spcPct val="140000"/>
              </a:lnSpc>
            </a:pPr>
            <a:r>
              <a:rPr lang="en-US" altLang="en-US" sz="2400"/>
              <a:t>2. 爬虫</a:t>
            </a:r>
            <a:r>
              <a:rPr lang="" altLang="en-US" sz="2400"/>
              <a:t>、</a:t>
            </a:r>
            <a:r>
              <a:rPr lang="en-US" altLang="en-US" sz="2400"/>
              <a:t>网站服务</a:t>
            </a:r>
            <a:endParaRPr lang="en-US" altLang="en-US" sz="2400"/>
          </a:p>
          <a:p>
            <a:pPr>
              <a:lnSpc>
                <a:spcPct val="140000"/>
              </a:lnSpc>
            </a:pPr>
            <a:endParaRPr lang="en-US" altLang="en-US" sz="2400"/>
          </a:p>
        </p:txBody>
      </p:sp>
    </p:spTree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-57" r="-5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4549087" y="1495425"/>
            <a:ext cx="2566515" cy="3503984"/>
          </a:xfrm>
          <a:custGeom>
            <a:avLst/>
            <a:gdLst/>
            <a:ahLst/>
            <a:cxnLst/>
            <a:rect l="l" t="t" r="r" b="b"/>
            <a:pathLst>
              <a:path w="2566515" h="3503984">
                <a:moveTo>
                  <a:pt x="2566515" y="3503984"/>
                </a:moveTo>
                <a:lnTo>
                  <a:pt x="0" y="3503984"/>
                </a:lnTo>
                <a:lnTo>
                  <a:pt x="0" y="0"/>
                </a:lnTo>
                <a:lnTo>
                  <a:pt x="2566515" y="0"/>
                </a:lnTo>
                <a:lnTo>
                  <a:pt x="2566515" y="3503984"/>
                </a:lnTo>
                <a:close/>
              </a:path>
            </a:pathLst>
          </a:custGeom>
          <a:solidFill>
            <a:srgbClr val="30B8D8"/>
          </a:solidFill>
        </p:spPr>
      </p:sp>
      <p:sp>
        <p:nvSpPr>
          <p:cNvPr id="3" name="Freeform 2"/>
          <p:cNvSpPr/>
          <p:nvPr/>
        </p:nvSpPr>
        <p:spPr>
          <a:xfrm>
            <a:off x="5123450" y="1852778"/>
            <a:ext cx="1409497" cy="1606001"/>
          </a:xfrm>
          <a:custGeom>
            <a:avLst/>
            <a:gdLst/>
            <a:ahLst/>
            <a:cxnLst/>
            <a:rect l="l" t="t" r="r" b="b"/>
            <a:pathLst>
              <a:path w="1409497" h="1606001">
                <a:moveTo>
                  <a:pt x="1409498" y="1606000"/>
                </a:moveTo>
                <a:lnTo>
                  <a:pt x="0" y="1606000"/>
                </a:lnTo>
                <a:lnTo>
                  <a:pt x="0" y="0"/>
                </a:lnTo>
                <a:lnTo>
                  <a:pt x="1409498" y="0"/>
                </a:lnTo>
                <a:lnTo>
                  <a:pt x="1409498" y="1606000"/>
                </a:lnTo>
                <a:close/>
              </a:path>
            </a:pathLst>
          </a:custGeom>
          <a:noFill/>
          <a:ln w="38100">
            <a:solidFill>
              <a:srgbClr val="FFFFFF"/>
            </a:solidFill>
            <a:prstDash val="solid"/>
            <a:miter/>
          </a:ln>
        </p:spPr>
      </p:sp>
      <p:sp>
        <p:nvSpPr>
          <p:cNvPr id="4" name="TextBox 3"/>
          <p:cNvSpPr txBox="1"/>
          <p:nvPr/>
        </p:nvSpPr>
        <p:spPr>
          <a:xfrm>
            <a:off x="4860835" y="1880881"/>
            <a:ext cx="2086372" cy="1457963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8000" dirty="0">
                <a:solidFill>
                  <a:srgbClr val="FFFFFF"/>
                </a:solidFill>
                <a:latin typeface="Impact"/>
              </a:rPr>
              <a:t>04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59721" y="3910217"/>
            <a:ext cx="2086372" cy="629275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/>
                <a:ea typeface="Impact"/>
                <a:cs typeface="+mn-cs"/>
              </a:rPr>
              <a:t>效果展示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-57" r="-5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4549087" y="1495425"/>
            <a:ext cx="2566515" cy="3503984"/>
          </a:xfrm>
          <a:custGeom>
            <a:avLst/>
            <a:gdLst/>
            <a:ahLst/>
            <a:cxnLst/>
            <a:rect l="l" t="t" r="r" b="b"/>
            <a:pathLst>
              <a:path w="2566515" h="3503984">
                <a:moveTo>
                  <a:pt x="2566515" y="3503984"/>
                </a:moveTo>
                <a:lnTo>
                  <a:pt x="0" y="3503984"/>
                </a:lnTo>
                <a:lnTo>
                  <a:pt x="0" y="0"/>
                </a:lnTo>
                <a:lnTo>
                  <a:pt x="2566515" y="0"/>
                </a:lnTo>
                <a:lnTo>
                  <a:pt x="2566515" y="3503984"/>
                </a:lnTo>
                <a:close/>
              </a:path>
            </a:pathLst>
          </a:custGeom>
          <a:solidFill>
            <a:srgbClr val="30B8D8"/>
          </a:solidFill>
        </p:spPr>
      </p:sp>
      <p:sp>
        <p:nvSpPr>
          <p:cNvPr id="3" name="Freeform 2"/>
          <p:cNvSpPr/>
          <p:nvPr/>
        </p:nvSpPr>
        <p:spPr>
          <a:xfrm>
            <a:off x="5123450" y="1852778"/>
            <a:ext cx="1409497" cy="1606001"/>
          </a:xfrm>
          <a:custGeom>
            <a:avLst/>
            <a:gdLst/>
            <a:ahLst/>
            <a:cxnLst/>
            <a:rect l="l" t="t" r="r" b="b"/>
            <a:pathLst>
              <a:path w="1409497" h="1606001">
                <a:moveTo>
                  <a:pt x="1409498" y="1606000"/>
                </a:moveTo>
                <a:lnTo>
                  <a:pt x="0" y="1606000"/>
                </a:lnTo>
                <a:lnTo>
                  <a:pt x="0" y="0"/>
                </a:lnTo>
                <a:lnTo>
                  <a:pt x="1409498" y="0"/>
                </a:lnTo>
                <a:lnTo>
                  <a:pt x="1409498" y="1606000"/>
                </a:lnTo>
                <a:close/>
              </a:path>
            </a:pathLst>
          </a:custGeom>
          <a:noFill/>
          <a:ln w="38100">
            <a:solidFill>
              <a:srgbClr val="FFFFFF"/>
            </a:solidFill>
            <a:prstDash val="solid"/>
            <a:miter/>
          </a:ln>
        </p:spPr>
      </p:sp>
      <p:sp>
        <p:nvSpPr>
          <p:cNvPr id="4" name="TextBox 3"/>
          <p:cNvSpPr txBox="1"/>
          <p:nvPr/>
        </p:nvSpPr>
        <p:spPr>
          <a:xfrm>
            <a:off x="4860835" y="1880881"/>
            <a:ext cx="2086372" cy="15494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>
              <a:lnSpc>
                <a:spcPct val="116000"/>
              </a:lnSpc>
            </a:pPr>
            <a:r>
              <a:rPr lang="en-US" sz="8000" u="none">
                <a:solidFill>
                  <a:srgbClr val="FFFFFF"/>
                </a:solidFill>
                <a:latin typeface="Impact"/>
                <a:ea typeface="Impact"/>
              </a:rPr>
              <a:t>01</a:t>
            </a:r>
            <a:endParaRPr lang="en-US" sz="1100"/>
          </a:p>
        </p:txBody>
      </p:sp>
      <p:sp>
        <p:nvSpPr>
          <p:cNvPr id="5" name="TextBox 4"/>
          <p:cNvSpPr txBox="1"/>
          <p:nvPr/>
        </p:nvSpPr>
        <p:spPr>
          <a:xfrm>
            <a:off x="4859721" y="3910217"/>
            <a:ext cx="2086372" cy="629275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>
              <a:lnSpc>
                <a:spcPct val="116000"/>
              </a:lnSpc>
            </a:pPr>
            <a:r>
              <a:rPr lang="zh-CN" altLang="en-US" sz="3000" u="none" dirty="0">
                <a:solidFill>
                  <a:srgbClr val="FFFFFF"/>
                </a:solidFill>
                <a:latin typeface="Impact"/>
                <a:ea typeface="Impact"/>
              </a:rPr>
              <a:t>选题背景</a:t>
            </a:r>
            <a:endParaRPr lang="en-US" sz="1100" dirty="0"/>
          </a:p>
        </p:txBody>
      </p:sp>
    </p:spTree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-57" r="-5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4549087" y="1495425"/>
            <a:ext cx="2566515" cy="3503984"/>
          </a:xfrm>
          <a:custGeom>
            <a:avLst/>
            <a:gdLst/>
            <a:ahLst/>
            <a:cxnLst/>
            <a:rect l="l" t="t" r="r" b="b"/>
            <a:pathLst>
              <a:path w="2566515" h="3503984">
                <a:moveTo>
                  <a:pt x="2566515" y="3503984"/>
                </a:moveTo>
                <a:lnTo>
                  <a:pt x="0" y="3503984"/>
                </a:lnTo>
                <a:lnTo>
                  <a:pt x="0" y="0"/>
                </a:lnTo>
                <a:lnTo>
                  <a:pt x="2566515" y="0"/>
                </a:lnTo>
                <a:lnTo>
                  <a:pt x="2566515" y="3503984"/>
                </a:lnTo>
                <a:close/>
              </a:path>
            </a:pathLst>
          </a:custGeom>
          <a:solidFill>
            <a:srgbClr val="30B8D8"/>
          </a:solidFill>
        </p:spPr>
      </p:sp>
      <p:sp>
        <p:nvSpPr>
          <p:cNvPr id="3" name="Freeform 2"/>
          <p:cNvSpPr/>
          <p:nvPr/>
        </p:nvSpPr>
        <p:spPr>
          <a:xfrm>
            <a:off x="5123450" y="1852778"/>
            <a:ext cx="1409497" cy="1606001"/>
          </a:xfrm>
          <a:custGeom>
            <a:avLst/>
            <a:gdLst/>
            <a:ahLst/>
            <a:cxnLst/>
            <a:rect l="l" t="t" r="r" b="b"/>
            <a:pathLst>
              <a:path w="1409497" h="1606001">
                <a:moveTo>
                  <a:pt x="1409498" y="1606000"/>
                </a:moveTo>
                <a:lnTo>
                  <a:pt x="0" y="1606000"/>
                </a:lnTo>
                <a:lnTo>
                  <a:pt x="0" y="0"/>
                </a:lnTo>
                <a:lnTo>
                  <a:pt x="1409498" y="0"/>
                </a:lnTo>
                <a:lnTo>
                  <a:pt x="1409498" y="1606000"/>
                </a:lnTo>
                <a:close/>
              </a:path>
            </a:pathLst>
          </a:custGeom>
          <a:noFill/>
          <a:ln w="38100">
            <a:solidFill>
              <a:srgbClr val="FFFFFF"/>
            </a:solidFill>
            <a:prstDash val="solid"/>
            <a:miter/>
          </a:ln>
        </p:spPr>
      </p:sp>
      <p:sp>
        <p:nvSpPr>
          <p:cNvPr id="4" name="TextBox 3"/>
          <p:cNvSpPr txBox="1"/>
          <p:nvPr/>
        </p:nvSpPr>
        <p:spPr>
          <a:xfrm>
            <a:off x="4860835" y="1880881"/>
            <a:ext cx="2086372" cy="1457963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/>
                <a:ea typeface="Impact"/>
                <a:cs typeface="+mn-cs"/>
              </a:rPr>
              <a:t>0</a:t>
            </a:r>
            <a:r>
              <a:rPr kumimoji="0" lang="en-US" altLang="zh-CN" sz="8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/>
                <a:ea typeface="Impact"/>
                <a:cs typeface="+mn-cs"/>
              </a:rPr>
              <a:t>5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7900" y="3910217"/>
            <a:ext cx="2234393" cy="629275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/>
                <a:ea typeface="Impact"/>
                <a:cs typeface="+mn-cs"/>
              </a:rPr>
              <a:t>期望与分工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-57" r="-5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3242" y="1380353"/>
            <a:ext cx="1397000" cy="6604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01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9832" y="1310780"/>
            <a:ext cx="10875068" cy="4692015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US" sz="32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1. 数据来源</a:t>
            </a:r>
            <a:endParaRPr lang="en-US" altLang="en-US" sz="32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US" sz="32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2. 前端</a:t>
            </a:r>
            <a:endParaRPr lang="en-US" altLang="en-US" sz="32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US" sz="32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3. elastic版本</a:t>
            </a:r>
            <a:endParaRPr lang="en-US" altLang="en-US" sz="32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US" sz="32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4. 服务器自动化</a:t>
            </a:r>
            <a:endParaRPr lang="en-US" altLang="zh-CN" sz="32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小组分工：</a:t>
            </a:r>
            <a:endParaRPr lang="en-US" altLang="zh-CN" sz="32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曲建波</a:t>
            </a:r>
            <a:r>
              <a:rPr lang="en-US" altLang="zh-CN" sz="32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	</a:t>
            </a:r>
            <a:r>
              <a:rPr lang="en-US" altLang="en-US" sz="3200" dirty="0">
                <a:solidFill>
                  <a:prstClr val="black"/>
                </a:solidFill>
                <a:latin typeface="Calibri"/>
                <a:ea typeface="宋体" pitchFamily="2" charset="-122"/>
              </a:rPr>
              <a:t>数据分析及收集</a:t>
            </a:r>
            <a:endParaRPr lang="en-US" altLang="zh-CN" sz="3200" dirty="0">
              <a:solidFill>
                <a:prstClr val="black"/>
              </a:solidFill>
              <a:latin typeface="Calibri"/>
              <a:ea typeface="宋体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赵东杰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	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网站开发及部署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-5806" y="-2410"/>
            <a:ext cx="11588206" cy="787400"/>
          </a:xfrm>
          <a:custGeom>
            <a:avLst/>
            <a:gdLst/>
            <a:ahLst/>
            <a:cxnLst/>
            <a:rect l="l" t="t" r="r" b="b"/>
            <a:pathLst>
              <a:path w="11588206" h="787400">
                <a:moveTo>
                  <a:pt x="11588206" y="787400"/>
                </a:moveTo>
                <a:lnTo>
                  <a:pt x="0" y="787400"/>
                </a:lnTo>
                <a:lnTo>
                  <a:pt x="0" y="0"/>
                </a:lnTo>
                <a:lnTo>
                  <a:pt x="11588206" y="0"/>
                </a:lnTo>
                <a:lnTo>
                  <a:pt x="11588206" y="787400"/>
                </a:lnTo>
                <a:close/>
              </a:path>
            </a:pathLst>
          </a:custGeom>
          <a:solidFill>
            <a:srgbClr val="30B8D8"/>
          </a:solidFill>
        </p:spPr>
      </p:sp>
      <p:sp>
        <p:nvSpPr>
          <p:cNvPr id="14" name="Freeform 13"/>
          <p:cNvSpPr/>
          <p:nvPr/>
        </p:nvSpPr>
        <p:spPr>
          <a:xfrm>
            <a:off x="389831" y="107647"/>
            <a:ext cx="656100" cy="573415"/>
          </a:xfrm>
          <a:custGeom>
            <a:avLst/>
            <a:gdLst/>
            <a:ahLst/>
            <a:cxnLst/>
            <a:rect l="l" t="t" r="r" b="b"/>
            <a:pathLst>
              <a:path w="656100" h="573415">
                <a:moveTo>
                  <a:pt x="471402" y="471406"/>
                </a:moveTo>
                <a:cubicBezTo>
                  <a:pt x="369396" y="573411"/>
                  <a:pt x="204014" y="573414"/>
                  <a:pt x="102005" y="471406"/>
                </a:cubicBezTo>
                <a:cubicBezTo>
                  <a:pt x="0" y="369400"/>
                  <a:pt x="0" y="204014"/>
                  <a:pt x="102005" y="102009"/>
                </a:cubicBezTo>
                <a:cubicBezTo>
                  <a:pt x="204014" y="0"/>
                  <a:pt x="369396" y="4"/>
                  <a:pt x="471402" y="102009"/>
                </a:cubicBezTo>
                <a:cubicBezTo>
                  <a:pt x="482269" y="112876"/>
                  <a:pt x="491733" y="124586"/>
                  <a:pt x="500285" y="136743"/>
                </a:cubicBezTo>
                <a:cubicBezTo>
                  <a:pt x="507935" y="140958"/>
                  <a:pt x="515286" y="145893"/>
                  <a:pt x="521776" y="152383"/>
                </a:cubicBezTo>
                <a:lnTo>
                  <a:pt x="588936" y="219543"/>
                </a:lnTo>
                <a:lnTo>
                  <a:pt x="656100" y="286707"/>
                </a:lnTo>
                <a:lnTo>
                  <a:pt x="538565" y="404242"/>
                </a:lnTo>
                <a:cubicBezTo>
                  <a:pt x="529648" y="413159"/>
                  <a:pt x="519357" y="419808"/>
                  <a:pt x="508412" y="424437"/>
                </a:cubicBezTo>
                <a:cubicBezTo>
                  <a:pt x="498050" y="441093"/>
                  <a:pt x="485871" y="456936"/>
                  <a:pt x="471402" y="471406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15" name="TextBox 14"/>
          <p:cNvSpPr txBox="1"/>
          <p:nvPr/>
        </p:nvSpPr>
        <p:spPr>
          <a:xfrm>
            <a:off x="444503" y="165095"/>
            <a:ext cx="711200" cy="460704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0B8D8"/>
                </a:solidFill>
                <a:effectLst/>
                <a:uLnTx/>
                <a:uFillTx/>
                <a:latin typeface="Impact"/>
                <a:ea typeface="Impact"/>
                <a:cs typeface="+mn-cs"/>
              </a:rPr>
              <a:t>05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93486" y="119871"/>
            <a:ext cx="3411736" cy="5461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期望与分工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-57" r="-5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3679" y="2536859"/>
            <a:ext cx="6369447" cy="14859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7700" b="1" u="none">
                <a:solidFill>
                  <a:srgbClr val="30B8D8"/>
                </a:solidFill>
                <a:latin typeface="Microsoft YaHei"/>
                <a:ea typeface="Microsoft YaHei"/>
              </a:rPr>
              <a:t>感谢您的观看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718989" y="2283661"/>
            <a:ext cx="6369447" cy="4445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>
              <a:lnSpc>
                <a:spcPct val="116000"/>
              </a:lnSpc>
            </a:pPr>
            <a:r>
              <a:rPr lang="en-US" sz="2000" u="none">
                <a:solidFill>
                  <a:srgbClr val="42464B"/>
                </a:solidFill>
                <a:latin typeface="Microsoft YaHei"/>
                <a:ea typeface="Microsoft YaHei"/>
              </a:rPr>
              <a:t>- THANKS FOR WATCHING -</a:t>
            </a:r>
            <a:endParaRPr lang="en-US" sz="1100"/>
          </a:p>
        </p:txBody>
      </p:sp>
      <p:sp>
        <p:nvSpPr>
          <p:cNvPr id="4" name="Freeform 3"/>
          <p:cNvSpPr/>
          <p:nvPr/>
        </p:nvSpPr>
        <p:spPr>
          <a:xfrm>
            <a:off x="5585481" y="4190992"/>
            <a:ext cx="381000" cy="165100"/>
          </a:xfrm>
          <a:custGeom>
            <a:avLst/>
            <a:gdLst/>
            <a:ahLst/>
            <a:cxnLst/>
            <a:rect l="l" t="t" r="r" b="b"/>
            <a:pathLst>
              <a:path w="381000" h="165100">
                <a:moveTo>
                  <a:pt x="190500" y="165100"/>
                </a:moveTo>
                <a:lnTo>
                  <a:pt x="381000" y="0"/>
                </a:lnTo>
                <a:lnTo>
                  <a:pt x="0" y="0"/>
                </a:lnTo>
                <a:lnTo>
                  <a:pt x="190500" y="165100"/>
                </a:lnTo>
                <a:close/>
              </a:path>
            </a:pathLst>
          </a:custGeom>
          <a:solidFill>
            <a:srgbClr val="7F7F7F"/>
          </a:solidFill>
        </p:spPr>
      </p:sp>
      <p:sp>
        <p:nvSpPr>
          <p:cNvPr id="5" name="Freeform 4"/>
          <p:cNvSpPr/>
          <p:nvPr/>
        </p:nvSpPr>
        <p:spPr>
          <a:xfrm>
            <a:off x="456" y="2891818"/>
            <a:ext cx="1814607" cy="946749"/>
          </a:xfrm>
          <a:custGeom>
            <a:avLst/>
            <a:gdLst/>
            <a:ahLst/>
            <a:cxnLst/>
            <a:rect l="l" t="t" r="r" b="b"/>
            <a:pathLst>
              <a:path w="1814607" h="946749">
                <a:moveTo>
                  <a:pt x="0" y="0"/>
                </a:moveTo>
                <a:lnTo>
                  <a:pt x="1814607" y="0"/>
                </a:lnTo>
                <a:lnTo>
                  <a:pt x="1587302" y="946749"/>
                </a:lnTo>
                <a:lnTo>
                  <a:pt x="0" y="94674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30B8D8"/>
          </a:solidFill>
        </p:spPr>
      </p:sp>
      <p:sp>
        <p:nvSpPr>
          <p:cNvPr id="6" name="Freeform 5"/>
          <p:cNvSpPr/>
          <p:nvPr/>
        </p:nvSpPr>
        <p:spPr>
          <a:xfrm>
            <a:off x="9743053" y="2884106"/>
            <a:ext cx="1814607" cy="946749"/>
          </a:xfrm>
          <a:custGeom>
            <a:avLst/>
            <a:gdLst/>
            <a:ahLst/>
            <a:cxnLst/>
            <a:rect l="l" t="t" r="r" b="b"/>
            <a:pathLst>
              <a:path w="1814607" h="946749">
                <a:moveTo>
                  <a:pt x="1814606" y="946749"/>
                </a:moveTo>
                <a:lnTo>
                  <a:pt x="0" y="946749"/>
                </a:lnTo>
                <a:lnTo>
                  <a:pt x="227304" y="0"/>
                </a:lnTo>
                <a:lnTo>
                  <a:pt x="1814606" y="0"/>
                </a:lnTo>
                <a:lnTo>
                  <a:pt x="1814606" y="946749"/>
                </a:lnTo>
                <a:lnTo>
                  <a:pt x="1814606" y="946749"/>
                </a:lnTo>
                <a:close/>
              </a:path>
            </a:pathLst>
          </a:custGeom>
          <a:solidFill>
            <a:srgbClr val="30B8D8"/>
          </a:solidFill>
        </p:spPr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-57" r="-5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3242" y="1380353"/>
            <a:ext cx="1397000" cy="6604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>
              <a:lnSpc>
                <a:spcPct val="116000"/>
              </a:lnSpc>
            </a:pPr>
            <a:r>
              <a:rPr lang="en-US" sz="3000" u="none">
                <a:solidFill>
                  <a:srgbClr val="FFFFFF"/>
                </a:solidFill>
                <a:latin typeface="Microsoft YaHei"/>
                <a:ea typeface="Microsoft YaHei"/>
              </a:rPr>
              <a:t>01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389832" y="1310780"/>
            <a:ext cx="10875068" cy="4092531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>
              <a:lnSpc>
                <a:spcPct val="116000"/>
              </a:lnSpc>
            </a:pPr>
            <a:r>
              <a:rPr lang="zh-CN" altLang="en-US" sz="3200" dirty="0"/>
              <a:t>当前状况：</a:t>
            </a:r>
            <a:endParaRPr lang="en-US" altLang="zh-CN" sz="3200" dirty="0"/>
          </a:p>
          <a:p>
            <a:pPr>
              <a:lnSpc>
                <a:spcPct val="116000"/>
              </a:lnSpc>
            </a:pPr>
            <a:r>
              <a:rPr lang="en-US" altLang="zh-CN" sz="3200" dirty="0"/>
              <a:t>	QQ</a:t>
            </a:r>
            <a:r>
              <a:rPr lang="zh-CN" altLang="en-US" sz="3200" dirty="0"/>
              <a:t>看点，</a:t>
            </a:r>
            <a:r>
              <a:rPr lang="en-US" altLang="zh-CN" sz="3200" dirty="0"/>
              <a:t>UC</a:t>
            </a:r>
            <a:r>
              <a:rPr lang="zh-CN" altLang="en-US" sz="3200" dirty="0"/>
              <a:t>新闻都是标题党居多，虎扑上大部分的</a:t>
            </a:r>
            <a:r>
              <a:rPr lang="en-US" altLang="zh-CN" sz="3200" dirty="0"/>
              <a:t>NBA</a:t>
            </a:r>
            <a:r>
              <a:rPr lang="zh-CN" altLang="en-US" sz="3200" dirty="0"/>
              <a:t>相关新闻则是内容较为宽泛，针对性不够强，希望能够针对指定球员得到充足的信息。</a:t>
            </a:r>
            <a:endParaRPr lang="en-US" altLang="zh-CN" sz="3200" dirty="0"/>
          </a:p>
          <a:p>
            <a:pPr>
              <a:lnSpc>
                <a:spcPct val="116000"/>
              </a:lnSpc>
            </a:pPr>
            <a:endParaRPr lang="en-US" sz="3200" dirty="0"/>
          </a:p>
          <a:p>
            <a:pPr>
              <a:lnSpc>
                <a:spcPct val="116000"/>
              </a:lnSpc>
            </a:pPr>
            <a:r>
              <a:rPr lang="zh-CN" altLang="en-US" sz="3200" dirty="0"/>
              <a:t>解决方案：</a:t>
            </a:r>
            <a:endParaRPr lang="en-US" altLang="zh-CN" sz="3200" dirty="0"/>
          </a:p>
          <a:p>
            <a:pPr>
              <a:lnSpc>
                <a:spcPct val="116000"/>
              </a:lnSpc>
            </a:pPr>
            <a:r>
              <a:rPr lang="en-US" sz="3200" dirty="0"/>
              <a:t>	</a:t>
            </a:r>
            <a:r>
              <a:rPr lang="zh-CN" altLang="en-US" sz="3200" dirty="0"/>
              <a:t>设计实现一个针对特定球员实现搜索的搜索引擎</a:t>
            </a:r>
            <a:endParaRPr lang="en-US" sz="3200" dirty="0"/>
          </a:p>
        </p:txBody>
      </p:sp>
      <p:sp>
        <p:nvSpPr>
          <p:cNvPr id="13" name="Freeform 12"/>
          <p:cNvSpPr/>
          <p:nvPr/>
        </p:nvSpPr>
        <p:spPr>
          <a:xfrm>
            <a:off x="-5806" y="-2410"/>
            <a:ext cx="11588206" cy="787400"/>
          </a:xfrm>
          <a:custGeom>
            <a:avLst/>
            <a:gdLst/>
            <a:ahLst/>
            <a:cxnLst/>
            <a:rect l="l" t="t" r="r" b="b"/>
            <a:pathLst>
              <a:path w="11588206" h="787400">
                <a:moveTo>
                  <a:pt x="11588206" y="787400"/>
                </a:moveTo>
                <a:lnTo>
                  <a:pt x="0" y="787400"/>
                </a:lnTo>
                <a:lnTo>
                  <a:pt x="0" y="0"/>
                </a:lnTo>
                <a:lnTo>
                  <a:pt x="11588206" y="0"/>
                </a:lnTo>
                <a:lnTo>
                  <a:pt x="11588206" y="787400"/>
                </a:lnTo>
                <a:close/>
              </a:path>
            </a:pathLst>
          </a:custGeom>
          <a:solidFill>
            <a:srgbClr val="30B8D8"/>
          </a:solidFill>
        </p:spPr>
      </p:sp>
      <p:sp>
        <p:nvSpPr>
          <p:cNvPr id="14" name="Freeform 13"/>
          <p:cNvSpPr/>
          <p:nvPr/>
        </p:nvSpPr>
        <p:spPr>
          <a:xfrm>
            <a:off x="389831" y="107647"/>
            <a:ext cx="656100" cy="573415"/>
          </a:xfrm>
          <a:custGeom>
            <a:avLst/>
            <a:gdLst/>
            <a:ahLst/>
            <a:cxnLst/>
            <a:rect l="l" t="t" r="r" b="b"/>
            <a:pathLst>
              <a:path w="656100" h="573415">
                <a:moveTo>
                  <a:pt x="471402" y="471406"/>
                </a:moveTo>
                <a:cubicBezTo>
                  <a:pt x="369396" y="573411"/>
                  <a:pt x="204014" y="573414"/>
                  <a:pt x="102005" y="471406"/>
                </a:cubicBezTo>
                <a:cubicBezTo>
                  <a:pt x="0" y="369400"/>
                  <a:pt x="0" y="204014"/>
                  <a:pt x="102005" y="102009"/>
                </a:cubicBezTo>
                <a:cubicBezTo>
                  <a:pt x="204014" y="0"/>
                  <a:pt x="369396" y="4"/>
                  <a:pt x="471402" y="102009"/>
                </a:cubicBezTo>
                <a:cubicBezTo>
                  <a:pt x="482269" y="112876"/>
                  <a:pt x="491733" y="124586"/>
                  <a:pt x="500285" y="136743"/>
                </a:cubicBezTo>
                <a:cubicBezTo>
                  <a:pt x="507935" y="140958"/>
                  <a:pt x="515286" y="145893"/>
                  <a:pt x="521776" y="152383"/>
                </a:cubicBezTo>
                <a:lnTo>
                  <a:pt x="588936" y="219543"/>
                </a:lnTo>
                <a:lnTo>
                  <a:pt x="656100" y="286707"/>
                </a:lnTo>
                <a:lnTo>
                  <a:pt x="538565" y="404242"/>
                </a:lnTo>
                <a:cubicBezTo>
                  <a:pt x="529648" y="413159"/>
                  <a:pt x="519357" y="419808"/>
                  <a:pt x="508412" y="424437"/>
                </a:cubicBezTo>
                <a:cubicBezTo>
                  <a:pt x="498050" y="441093"/>
                  <a:pt x="485871" y="456936"/>
                  <a:pt x="471402" y="471406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15" name="TextBox 14"/>
          <p:cNvSpPr txBox="1"/>
          <p:nvPr/>
        </p:nvSpPr>
        <p:spPr>
          <a:xfrm>
            <a:off x="444503" y="165095"/>
            <a:ext cx="711200" cy="646112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2000" u="none">
                <a:solidFill>
                  <a:srgbClr val="30B8D8"/>
                </a:solidFill>
                <a:latin typeface="Impact"/>
                <a:ea typeface="Impact"/>
              </a:rPr>
              <a:t>01</a:t>
            </a:r>
            <a:endParaRPr lang="en-US" sz="1100"/>
          </a:p>
        </p:txBody>
      </p:sp>
      <p:sp>
        <p:nvSpPr>
          <p:cNvPr id="16" name="TextBox 15"/>
          <p:cNvSpPr txBox="1"/>
          <p:nvPr/>
        </p:nvSpPr>
        <p:spPr>
          <a:xfrm>
            <a:off x="1193486" y="119871"/>
            <a:ext cx="3411736" cy="5461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zh-CN" altLang="en-US" sz="2400" u="none" dirty="0">
                <a:solidFill>
                  <a:srgbClr val="FFFFFF"/>
                </a:solidFill>
                <a:latin typeface="Microsoft YaHei"/>
                <a:ea typeface="Microsoft YaHei"/>
              </a:rPr>
              <a:t>选题背景</a:t>
            </a:r>
            <a:endParaRPr lang="en-US" sz="1100" dirty="0"/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-57" r="-5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4549087" y="1495425"/>
            <a:ext cx="2566515" cy="3503984"/>
          </a:xfrm>
          <a:custGeom>
            <a:avLst/>
            <a:gdLst/>
            <a:ahLst/>
            <a:cxnLst/>
            <a:rect l="l" t="t" r="r" b="b"/>
            <a:pathLst>
              <a:path w="2566515" h="3503984">
                <a:moveTo>
                  <a:pt x="2566515" y="3503984"/>
                </a:moveTo>
                <a:lnTo>
                  <a:pt x="0" y="3503984"/>
                </a:lnTo>
                <a:lnTo>
                  <a:pt x="0" y="0"/>
                </a:lnTo>
                <a:lnTo>
                  <a:pt x="2566515" y="0"/>
                </a:lnTo>
                <a:lnTo>
                  <a:pt x="2566515" y="3503984"/>
                </a:lnTo>
                <a:close/>
              </a:path>
            </a:pathLst>
          </a:custGeom>
          <a:solidFill>
            <a:srgbClr val="30B8D8"/>
          </a:solidFill>
        </p:spPr>
      </p:sp>
      <p:sp>
        <p:nvSpPr>
          <p:cNvPr id="3" name="Freeform 2"/>
          <p:cNvSpPr/>
          <p:nvPr/>
        </p:nvSpPr>
        <p:spPr>
          <a:xfrm>
            <a:off x="5123450" y="1852778"/>
            <a:ext cx="1409497" cy="1606001"/>
          </a:xfrm>
          <a:custGeom>
            <a:avLst/>
            <a:gdLst/>
            <a:ahLst/>
            <a:cxnLst/>
            <a:rect l="l" t="t" r="r" b="b"/>
            <a:pathLst>
              <a:path w="1409497" h="1606001">
                <a:moveTo>
                  <a:pt x="1409498" y="1606000"/>
                </a:moveTo>
                <a:lnTo>
                  <a:pt x="0" y="1606000"/>
                </a:lnTo>
                <a:lnTo>
                  <a:pt x="0" y="0"/>
                </a:lnTo>
                <a:lnTo>
                  <a:pt x="1409498" y="0"/>
                </a:lnTo>
                <a:lnTo>
                  <a:pt x="1409498" y="1606000"/>
                </a:lnTo>
                <a:close/>
              </a:path>
            </a:pathLst>
          </a:custGeom>
          <a:noFill/>
          <a:ln w="38100">
            <a:solidFill>
              <a:srgbClr val="FFFFFF"/>
            </a:solidFill>
            <a:prstDash val="solid"/>
            <a:miter/>
          </a:ln>
        </p:spPr>
      </p:sp>
      <p:sp>
        <p:nvSpPr>
          <p:cNvPr id="4" name="TextBox 3"/>
          <p:cNvSpPr txBox="1"/>
          <p:nvPr/>
        </p:nvSpPr>
        <p:spPr>
          <a:xfrm>
            <a:off x="4860835" y="1880881"/>
            <a:ext cx="2086372" cy="1457963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/>
                <a:ea typeface="Impact"/>
                <a:cs typeface="+mn-cs"/>
              </a:rPr>
              <a:t>0</a:t>
            </a:r>
            <a:r>
              <a:rPr kumimoji="0" lang="en-US" altLang="zh-CN" sz="8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/>
                <a:ea typeface="Impact"/>
                <a:cs typeface="+mn-cs"/>
              </a:rPr>
              <a:t>2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59721" y="3910217"/>
            <a:ext cx="2086372" cy="629275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/>
                <a:ea typeface="Impact"/>
                <a:cs typeface="+mn-cs"/>
              </a:rPr>
              <a:t>需求分析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-57" r="-5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-5806" y="-2410"/>
            <a:ext cx="11588206" cy="787400"/>
          </a:xfrm>
          <a:custGeom>
            <a:avLst/>
            <a:gdLst/>
            <a:ahLst/>
            <a:cxnLst/>
            <a:rect l="l" t="t" r="r" b="b"/>
            <a:pathLst>
              <a:path w="11588206" h="787400">
                <a:moveTo>
                  <a:pt x="11588206" y="787400"/>
                </a:moveTo>
                <a:lnTo>
                  <a:pt x="0" y="787400"/>
                </a:lnTo>
                <a:lnTo>
                  <a:pt x="0" y="0"/>
                </a:lnTo>
                <a:lnTo>
                  <a:pt x="11588206" y="0"/>
                </a:lnTo>
                <a:lnTo>
                  <a:pt x="11588206" y="787400"/>
                </a:lnTo>
                <a:close/>
              </a:path>
            </a:pathLst>
          </a:custGeom>
          <a:solidFill>
            <a:srgbClr val="30B8D8"/>
          </a:solidFill>
        </p:spPr>
      </p:sp>
      <p:sp>
        <p:nvSpPr>
          <p:cNvPr id="3" name="Freeform 2"/>
          <p:cNvSpPr/>
          <p:nvPr/>
        </p:nvSpPr>
        <p:spPr>
          <a:xfrm>
            <a:off x="389831" y="107647"/>
            <a:ext cx="656100" cy="573415"/>
          </a:xfrm>
          <a:custGeom>
            <a:avLst/>
            <a:gdLst/>
            <a:ahLst/>
            <a:cxnLst/>
            <a:rect l="l" t="t" r="r" b="b"/>
            <a:pathLst>
              <a:path w="656100" h="573415">
                <a:moveTo>
                  <a:pt x="471402" y="471406"/>
                </a:moveTo>
                <a:cubicBezTo>
                  <a:pt x="369396" y="573411"/>
                  <a:pt x="204014" y="573414"/>
                  <a:pt x="102005" y="471406"/>
                </a:cubicBezTo>
                <a:cubicBezTo>
                  <a:pt x="0" y="369400"/>
                  <a:pt x="0" y="204014"/>
                  <a:pt x="102005" y="102009"/>
                </a:cubicBezTo>
                <a:cubicBezTo>
                  <a:pt x="204014" y="0"/>
                  <a:pt x="369396" y="4"/>
                  <a:pt x="471402" y="102009"/>
                </a:cubicBezTo>
                <a:cubicBezTo>
                  <a:pt x="482269" y="112876"/>
                  <a:pt x="491733" y="124586"/>
                  <a:pt x="500285" y="136743"/>
                </a:cubicBezTo>
                <a:cubicBezTo>
                  <a:pt x="507935" y="140958"/>
                  <a:pt x="515286" y="145893"/>
                  <a:pt x="521776" y="152383"/>
                </a:cubicBezTo>
                <a:lnTo>
                  <a:pt x="588936" y="219543"/>
                </a:lnTo>
                <a:lnTo>
                  <a:pt x="656100" y="286707"/>
                </a:lnTo>
                <a:lnTo>
                  <a:pt x="538565" y="404242"/>
                </a:lnTo>
                <a:cubicBezTo>
                  <a:pt x="529648" y="413159"/>
                  <a:pt x="519357" y="419808"/>
                  <a:pt x="508412" y="424437"/>
                </a:cubicBezTo>
                <a:cubicBezTo>
                  <a:pt x="498050" y="441093"/>
                  <a:pt x="485871" y="456936"/>
                  <a:pt x="471402" y="471406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4" name="TextBox 3"/>
          <p:cNvSpPr txBox="1"/>
          <p:nvPr/>
        </p:nvSpPr>
        <p:spPr>
          <a:xfrm>
            <a:off x="444503" y="165095"/>
            <a:ext cx="711200" cy="460704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0B8D8"/>
                </a:solidFill>
                <a:effectLst/>
                <a:uLnTx/>
                <a:uFillTx/>
                <a:latin typeface="Impact"/>
                <a:ea typeface="Impact"/>
                <a:cs typeface="+mn-cs"/>
              </a:rPr>
              <a:t>0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0B8D8"/>
                </a:solidFill>
                <a:effectLst/>
                <a:uLnTx/>
                <a:uFillTx/>
                <a:latin typeface="Impact"/>
                <a:ea typeface="Impact"/>
                <a:cs typeface="+mn-cs"/>
              </a:rPr>
              <a:t>2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3486" y="119871"/>
            <a:ext cx="3411736" cy="5461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需求分析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5082106" y="2804320"/>
            <a:ext cx="983846" cy="1002613"/>
          </a:xfrm>
          <a:custGeom>
            <a:avLst/>
            <a:gdLst/>
            <a:ahLst/>
            <a:cxnLst/>
            <a:rect l="l" t="t" r="r" b="b"/>
            <a:pathLst>
              <a:path w="983846" h="1002613">
                <a:moveTo>
                  <a:pt x="983846" y="501306"/>
                </a:moveTo>
                <a:cubicBezTo>
                  <a:pt x="983846" y="778173"/>
                  <a:pt x="763607" y="1002613"/>
                  <a:pt x="491923" y="1002613"/>
                </a:cubicBezTo>
                <a:cubicBezTo>
                  <a:pt x="220239" y="1002613"/>
                  <a:pt x="0" y="778173"/>
                  <a:pt x="0" y="501306"/>
                </a:cubicBezTo>
                <a:cubicBezTo>
                  <a:pt x="0" y="224440"/>
                  <a:pt x="220239" y="0"/>
                  <a:pt x="491923" y="0"/>
                </a:cubicBezTo>
                <a:cubicBezTo>
                  <a:pt x="763607" y="0"/>
                  <a:pt x="983846" y="224440"/>
                  <a:pt x="983846" y="501306"/>
                </a:cubicBezTo>
                <a:close/>
              </a:path>
            </a:pathLst>
          </a:custGeom>
          <a:noFill/>
          <a:ln w="38100">
            <a:solidFill>
              <a:srgbClr val="30B8D8"/>
            </a:solidFill>
            <a:prstDash val="solid"/>
            <a:miter/>
          </a:ln>
        </p:spPr>
      </p:sp>
      <p:sp>
        <p:nvSpPr>
          <p:cNvPr id="7" name="Freeform 6"/>
          <p:cNvSpPr/>
          <p:nvPr/>
        </p:nvSpPr>
        <p:spPr>
          <a:xfrm>
            <a:off x="4888646" y="3312431"/>
            <a:ext cx="1358635" cy="1393923"/>
          </a:xfrm>
          <a:custGeom>
            <a:avLst/>
            <a:gdLst/>
            <a:ahLst/>
            <a:cxnLst/>
            <a:rect l="l" t="t" r="r" b="b"/>
            <a:pathLst>
              <a:path w="1358635" h="1393923">
                <a:moveTo>
                  <a:pt x="1358635" y="696962"/>
                </a:moveTo>
                <a:cubicBezTo>
                  <a:pt x="1358635" y="1081887"/>
                  <a:pt x="1054498" y="1393924"/>
                  <a:pt x="679318" y="1393924"/>
                </a:cubicBezTo>
                <a:cubicBezTo>
                  <a:pt x="304137" y="1393924"/>
                  <a:pt x="0" y="1081887"/>
                  <a:pt x="0" y="696962"/>
                </a:cubicBezTo>
                <a:cubicBezTo>
                  <a:pt x="0" y="312037"/>
                  <a:pt x="304137" y="0"/>
                  <a:pt x="679318" y="0"/>
                </a:cubicBezTo>
                <a:cubicBezTo>
                  <a:pt x="1054498" y="0"/>
                  <a:pt x="1358635" y="312037"/>
                  <a:pt x="1358635" y="696962"/>
                </a:cubicBezTo>
                <a:close/>
              </a:path>
            </a:pathLst>
          </a:custGeom>
          <a:solidFill>
            <a:srgbClr val="30B8D8"/>
          </a:solidFill>
        </p:spPr>
      </p:sp>
      <p:sp>
        <p:nvSpPr>
          <p:cNvPr id="8" name="Freeform 7"/>
          <p:cNvSpPr/>
          <p:nvPr/>
        </p:nvSpPr>
        <p:spPr>
          <a:xfrm>
            <a:off x="4591506" y="3805694"/>
            <a:ext cx="983846" cy="1002613"/>
          </a:xfrm>
          <a:custGeom>
            <a:avLst/>
            <a:gdLst/>
            <a:ahLst/>
            <a:cxnLst/>
            <a:rect l="l" t="t" r="r" b="b"/>
            <a:pathLst>
              <a:path w="983846" h="1002613">
                <a:moveTo>
                  <a:pt x="983847" y="501307"/>
                </a:moveTo>
                <a:cubicBezTo>
                  <a:pt x="983847" y="778173"/>
                  <a:pt x="763608" y="1002613"/>
                  <a:pt x="491923" y="1002613"/>
                </a:cubicBezTo>
                <a:cubicBezTo>
                  <a:pt x="220239" y="1002613"/>
                  <a:pt x="0" y="778173"/>
                  <a:pt x="0" y="501307"/>
                </a:cubicBezTo>
                <a:cubicBezTo>
                  <a:pt x="0" y="224440"/>
                  <a:pt x="220239" y="0"/>
                  <a:pt x="491923" y="0"/>
                </a:cubicBezTo>
                <a:cubicBezTo>
                  <a:pt x="763608" y="0"/>
                  <a:pt x="983847" y="224440"/>
                  <a:pt x="983847" y="501307"/>
                </a:cubicBezTo>
                <a:close/>
              </a:path>
            </a:pathLst>
          </a:custGeom>
          <a:noFill/>
          <a:ln w="38100">
            <a:solidFill>
              <a:srgbClr val="30B8D8"/>
            </a:solidFill>
            <a:prstDash val="solid"/>
            <a:miter/>
          </a:ln>
        </p:spPr>
      </p:sp>
      <p:sp>
        <p:nvSpPr>
          <p:cNvPr id="9" name="Freeform 8"/>
          <p:cNvSpPr/>
          <p:nvPr/>
        </p:nvSpPr>
        <p:spPr>
          <a:xfrm>
            <a:off x="5575527" y="3802174"/>
            <a:ext cx="983846" cy="1002613"/>
          </a:xfrm>
          <a:custGeom>
            <a:avLst/>
            <a:gdLst/>
            <a:ahLst/>
            <a:cxnLst/>
            <a:rect l="l" t="t" r="r" b="b"/>
            <a:pathLst>
              <a:path w="983846" h="1002613">
                <a:moveTo>
                  <a:pt x="983846" y="501307"/>
                </a:moveTo>
                <a:cubicBezTo>
                  <a:pt x="983846" y="778173"/>
                  <a:pt x="763607" y="1002613"/>
                  <a:pt x="491923" y="1002613"/>
                </a:cubicBezTo>
                <a:cubicBezTo>
                  <a:pt x="220239" y="1002613"/>
                  <a:pt x="0" y="778173"/>
                  <a:pt x="0" y="501307"/>
                </a:cubicBezTo>
                <a:cubicBezTo>
                  <a:pt x="0" y="224440"/>
                  <a:pt x="220239" y="0"/>
                  <a:pt x="491923" y="0"/>
                </a:cubicBezTo>
                <a:cubicBezTo>
                  <a:pt x="763607" y="0"/>
                  <a:pt x="983846" y="224440"/>
                  <a:pt x="983846" y="501307"/>
                </a:cubicBezTo>
                <a:close/>
              </a:path>
            </a:pathLst>
          </a:custGeom>
          <a:noFill/>
          <a:ln w="38100">
            <a:solidFill>
              <a:srgbClr val="30B8D8"/>
            </a:solidFill>
            <a:prstDash val="solid"/>
            <a:miter/>
          </a:ln>
        </p:spPr>
      </p:sp>
      <p:sp>
        <p:nvSpPr>
          <p:cNvPr id="10" name="Freeform 9"/>
          <p:cNvSpPr/>
          <p:nvPr/>
        </p:nvSpPr>
        <p:spPr>
          <a:xfrm>
            <a:off x="5578378" y="2426782"/>
            <a:ext cx="0" cy="754655"/>
          </a:xfrm>
          <a:custGeom>
            <a:avLst/>
            <a:gdLst/>
            <a:ahLst/>
            <a:cxnLst/>
            <a:rect l="l" t="t" r="r" b="b"/>
            <a:pathLst>
              <a:path h="754655">
                <a:moveTo>
                  <a:pt x="0" y="754654"/>
                </a:moveTo>
                <a:lnTo>
                  <a:pt x="0" y="0"/>
                </a:lnTo>
              </a:path>
            </a:pathLst>
          </a:custGeom>
          <a:solidFill>
            <a:srgbClr val="30B8D8"/>
          </a:solidFill>
          <a:ln w="6350">
            <a:solidFill>
              <a:srgbClr val="30B8D8"/>
            </a:solidFill>
            <a:prstDash val="solid"/>
            <a:tailEnd type="triangle" w="sm" len="sm"/>
          </a:ln>
        </p:spPr>
      </p:sp>
      <p:sp>
        <p:nvSpPr>
          <p:cNvPr id="11" name="Freeform 10"/>
          <p:cNvSpPr/>
          <p:nvPr/>
        </p:nvSpPr>
        <p:spPr>
          <a:xfrm>
            <a:off x="6247198" y="4429799"/>
            <a:ext cx="646847" cy="485135"/>
          </a:xfrm>
          <a:custGeom>
            <a:avLst/>
            <a:gdLst/>
            <a:ahLst/>
            <a:cxnLst/>
            <a:rect l="l" t="t" r="r" b="b"/>
            <a:pathLst>
              <a:path w="646847" h="485135">
                <a:moveTo>
                  <a:pt x="0" y="0"/>
                </a:moveTo>
                <a:lnTo>
                  <a:pt x="646847" y="485135"/>
                </a:lnTo>
              </a:path>
            </a:pathLst>
          </a:custGeom>
          <a:solidFill>
            <a:srgbClr val="30B8D8"/>
          </a:solidFill>
          <a:ln w="6350">
            <a:solidFill>
              <a:srgbClr val="30B8D8"/>
            </a:solidFill>
            <a:prstDash val="solid"/>
            <a:tailEnd type="triangle" w="sm" len="sm"/>
          </a:ln>
        </p:spPr>
      </p:sp>
      <p:sp>
        <p:nvSpPr>
          <p:cNvPr id="12" name="Freeform 11"/>
          <p:cNvSpPr/>
          <p:nvPr/>
        </p:nvSpPr>
        <p:spPr>
          <a:xfrm>
            <a:off x="4276585" y="4425817"/>
            <a:ext cx="560601" cy="539039"/>
          </a:xfrm>
          <a:custGeom>
            <a:avLst/>
            <a:gdLst/>
            <a:ahLst/>
            <a:cxnLst/>
            <a:rect l="l" t="t" r="r" b="b"/>
            <a:pathLst>
              <a:path w="560601" h="539039">
                <a:moveTo>
                  <a:pt x="560601" y="0"/>
                </a:moveTo>
                <a:lnTo>
                  <a:pt x="0" y="539040"/>
                </a:lnTo>
              </a:path>
            </a:pathLst>
          </a:custGeom>
          <a:solidFill>
            <a:srgbClr val="30B8D8"/>
          </a:solidFill>
          <a:ln w="6350">
            <a:solidFill>
              <a:srgbClr val="30B8D8"/>
            </a:solidFill>
            <a:prstDash val="solid"/>
            <a:tailEnd type="triangle" w="sm" len="sm"/>
          </a:ln>
        </p:spPr>
      </p:sp>
      <p:sp>
        <p:nvSpPr>
          <p:cNvPr id="13" name="TextBox 12"/>
          <p:cNvSpPr txBox="1"/>
          <p:nvPr/>
        </p:nvSpPr>
        <p:spPr>
          <a:xfrm>
            <a:off x="4939921" y="3742087"/>
            <a:ext cx="1397000" cy="5461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目标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15301" y="5464877"/>
            <a:ext cx="3098205" cy="68102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能够在毫秒级反馈给用户尽量准确的结果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。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56071" y="4991595"/>
            <a:ext cx="3038277" cy="462306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0B8D8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性能需求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934" y="5448855"/>
            <a:ext cx="3098205" cy="68102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rgbClr val="262626"/>
                </a:solidFill>
                <a:latin typeface="Microsoft YaHei"/>
                <a:ea typeface="Microsoft YaHei"/>
              </a:rPr>
              <a:t>提供一个用户友好的界面以及相应充足完善的信息量。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84704" y="4975573"/>
            <a:ext cx="3038277" cy="462306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srgbClr val="30B8D8"/>
                </a:solidFill>
                <a:latin typeface="Microsoft YaHei"/>
                <a:ea typeface="Microsoft YaHei"/>
              </a:rPr>
              <a:t>功能需求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91908" y="1489259"/>
            <a:ext cx="3098205" cy="966611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能够通过搜索球员的名字从该系统访问到自己感兴趣的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NBA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球员新闻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。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32678" y="1015977"/>
            <a:ext cx="3038277" cy="462306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0B8D8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用户需求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-57" r="-5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4549087" y="1495425"/>
            <a:ext cx="2566515" cy="3503984"/>
          </a:xfrm>
          <a:custGeom>
            <a:avLst/>
            <a:gdLst/>
            <a:ahLst/>
            <a:cxnLst/>
            <a:rect l="l" t="t" r="r" b="b"/>
            <a:pathLst>
              <a:path w="2566515" h="3503984">
                <a:moveTo>
                  <a:pt x="2566515" y="3503984"/>
                </a:moveTo>
                <a:lnTo>
                  <a:pt x="0" y="3503984"/>
                </a:lnTo>
                <a:lnTo>
                  <a:pt x="0" y="0"/>
                </a:lnTo>
                <a:lnTo>
                  <a:pt x="2566515" y="0"/>
                </a:lnTo>
                <a:lnTo>
                  <a:pt x="2566515" y="3503984"/>
                </a:lnTo>
                <a:close/>
              </a:path>
            </a:pathLst>
          </a:custGeom>
          <a:solidFill>
            <a:srgbClr val="30B8D8"/>
          </a:solidFill>
        </p:spPr>
      </p:sp>
      <p:sp>
        <p:nvSpPr>
          <p:cNvPr id="3" name="Freeform 2"/>
          <p:cNvSpPr/>
          <p:nvPr/>
        </p:nvSpPr>
        <p:spPr>
          <a:xfrm>
            <a:off x="5123450" y="1852778"/>
            <a:ext cx="1409497" cy="1606001"/>
          </a:xfrm>
          <a:custGeom>
            <a:avLst/>
            <a:gdLst/>
            <a:ahLst/>
            <a:cxnLst/>
            <a:rect l="l" t="t" r="r" b="b"/>
            <a:pathLst>
              <a:path w="1409497" h="1606001">
                <a:moveTo>
                  <a:pt x="1409498" y="1606000"/>
                </a:moveTo>
                <a:lnTo>
                  <a:pt x="0" y="1606000"/>
                </a:lnTo>
                <a:lnTo>
                  <a:pt x="0" y="0"/>
                </a:lnTo>
                <a:lnTo>
                  <a:pt x="1409498" y="0"/>
                </a:lnTo>
                <a:lnTo>
                  <a:pt x="1409498" y="1606000"/>
                </a:lnTo>
                <a:close/>
              </a:path>
            </a:pathLst>
          </a:custGeom>
          <a:noFill/>
          <a:ln w="38100">
            <a:solidFill>
              <a:srgbClr val="FFFFFF"/>
            </a:solidFill>
            <a:prstDash val="solid"/>
            <a:miter/>
          </a:ln>
        </p:spPr>
      </p:sp>
      <p:sp>
        <p:nvSpPr>
          <p:cNvPr id="4" name="TextBox 3"/>
          <p:cNvSpPr txBox="1"/>
          <p:nvPr/>
        </p:nvSpPr>
        <p:spPr>
          <a:xfrm>
            <a:off x="4860835" y="1880881"/>
            <a:ext cx="2086372" cy="1457963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/>
                <a:ea typeface="Impact"/>
                <a:cs typeface="+mn-cs"/>
              </a:rPr>
              <a:t>0</a:t>
            </a:r>
            <a:r>
              <a:rPr kumimoji="0" lang="en-US" altLang="zh-CN" sz="8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/>
                <a:ea typeface="Impact"/>
                <a:cs typeface="+mn-cs"/>
              </a:rPr>
              <a:t>3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59721" y="3910217"/>
            <a:ext cx="2086372" cy="629275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/>
                <a:ea typeface="Impact"/>
                <a:cs typeface="+mn-cs"/>
              </a:rPr>
              <a:t>系统设计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-57" r="-5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-919" y="2049911"/>
            <a:ext cx="11557509" cy="2400298"/>
          </a:xfrm>
          <a:custGeom>
            <a:avLst/>
            <a:gdLst/>
            <a:ahLst/>
            <a:cxnLst/>
            <a:rect l="l" t="t" r="r" b="b"/>
            <a:pathLst>
              <a:path w="11557509" h="2400298">
                <a:moveTo>
                  <a:pt x="11557510" y="2400298"/>
                </a:moveTo>
                <a:lnTo>
                  <a:pt x="0" y="2400298"/>
                </a:lnTo>
                <a:lnTo>
                  <a:pt x="0" y="0"/>
                </a:lnTo>
                <a:lnTo>
                  <a:pt x="11557510" y="0"/>
                </a:lnTo>
                <a:lnTo>
                  <a:pt x="11557510" y="2400298"/>
                </a:lnTo>
                <a:close/>
              </a:path>
            </a:pathLst>
          </a:custGeom>
          <a:solidFill>
            <a:srgbClr val="30B8D8"/>
          </a:solidFill>
        </p:spPr>
      </p:sp>
      <p:sp>
        <p:nvSpPr>
          <p:cNvPr id="3" name="Freeform 2"/>
          <p:cNvSpPr/>
          <p:nvPr/>
        </p:nvSpPr>
        <p:spPr>
          <a:xfrm>
            <a:off x="8470868" y="2407176"/>
            <a:ext cx="1573994" cy="1573994"/>
          </a:xfrm>
          <a:custGeom>
            <a:avLst/>
            <a:gdLst/>
            <a:ahLst/>
            <a:cxnLst/>
            <a:rect l="l" t="t" r="r" b="b"/>
            <a:pathLst>
              <a:path w="1573994" h="1573994">
                <a:moveTo>
                  <a:pt x="1573995" y="786997"/>
                </a:moveTo>
                <a:cubicBezTo>
                  <a:pt x="1573995" y="1221648"/>
                  <a:pt x="1221648" y="1573995"/>
                  <a:pt x="786997" y="1573995"/>
                </a:cubicBezTo>
                <a:cubicBezTo>
                  <a:pt x="352347" y="1573995"/>
                  <a:pt x="0" y="1221648"/>
                  <a:pt x="0" y="786997"/>
                </a:cubicBezTo>
                <a:cubicBezTo>
                  <a:pt x="0" y="352347"/>
                  <a:pt x="352347" y="0"/>
                  <a:pt x="786997" y="0"/>
                </a:cubicBezTo>
                <a:cubicBezTo>
                  <a:pt x="1221648" y="0"/>
                  <a:pt x="1573995" y="352347"/>
                  <a:pt x="1573995" y="786997"/>
                </a:cubicBezTo>
                <a:close/>
              </a:path>
            </a:pathLst>
          </a:custGeom>
          <a:noFill/>
          <a:ln w="101600">
            <a:solidFill>
              <a:srgbClr val="FFFFFF">
                <a:alpha val="23137"/>
              </a:srgbClr>
            </a:solidFill>
            <a:prstDash val="solid"/>
            <a:miter/>
          </a:ln>
        </p:spPr>
      </p:sp>
      <p:sp>
        <p:nvSpPr>
          <p:cNvPr id="4" name="Freeform 3"/>
          <p:cNvSpPr/>
          <p:nvPr/>
        </p:nvSpPr>
        <p:spPr>
          <a:xfrm>
            <a:off x="4929599" y="2471512"/>
            <a:ext cx="1573994" cy="1573994"/>
          </a:xfrm>
          <a:custGeom>
            <a:avLst/>
            <a:gdLst/>
            <a:ahLst/>
            <a:cxnLst/>
            <a:rect l="l" t="t" r="r" b="b"/>
            <a:pathLst>
              <a:path w="1573994" h="1573994">
                <a:moveTo>
                  <a:pt x="1573995" y="786997"/>
                </a:moveTo>
                <a:cubicBezTo>
                  <a:pt x="1573995" y="1221647"/>
                  <a:pt x="1221648" y="1573994"/>
                  <a:pt x="786997" y="1573994"/>
                </a:cubicBezTo>
                <a:cubicBezTo>
                  <a:pt x="352347" y="1573994"/>
                  <a:pt x="0" y="1221647"/>
                  <a:pt x="0" y="786997"/>
                </a:cubicBezTo>
                <a:cubicBezTo>
                  <a:pt x="0" y="352346"/>
                  <a:pt x="352347" y="0"/>
                  <a:pt x="786997" y="0"/>
                </a:cubicBezTo>
                <a:cubicBezTo>
                  <a:pt x="1221648" y="0"/>
                  <a:pt x="1573995" y="352346"/>
                  <a:pt x="1573995" y="786997"/>
                </a:cubicBezTo>
                <a:close/>
              </a:path>
            </a:pathLst>
          </a:custGeom>
          <a:noFill/>
          <a:ln w="101600">
            <a:solidFill>
              <a:srgbClr val="FFFFFF">
                <a:alpha val="23137"/>
              </a:srgbClr>
            </a:solidFill>
            <a:prstDash val="solid"/>
            <a:miter/>
          </a:ln>
        </p:spPr>
      </p:sp>
      <p:sp>
        <p:nvSpPr>
          <p:cNvPr id="5" name="Freeform 4"/>
          <p:cNvSpPr/>
          <p:nvPr/>
        </p:nvSpPr>
        <p:spPr>
          <a:xfrm>
            <a:off x="-5806" y="-2410"/>
            <a:ext cx="11588206" cy="787400"/>
          </a:xfrm>
          <a:custGeom>
            <a:avLst/>
            <a:gdLst/>
            <a:ahLst/>
            <a:cxnLst/>
            <a:rect l="l" t="t" r="r" b="b"/>
            <a:pathLst>
              <a:path w="11588206" h="787400">
                <a:moveTo>
                  <a:pt x="11588206" y="787400"/>
                </a:moveTo>
                <a:lnTo>
                  <a:pt x="0" y="787400"/>
                </a:lnTo>
                <a:lnTo>
                  <a:pt x="0" y="0"/>
                </a:lnTo>
                <a:lnTo>
                  <a:pt x="11588206" y="0"/>
                </a:lnTo>
                <a:lnTo>
                  <a:pt x="11588206" y="787400"/>
                </a:lnTo>
                <a:close/>
              </a:path>
            </a:pathLst>
          </a:custGeom>
          <a:solidFill>
            <a:srgbClr val="30B8D8"/>
          </a:solidFill>
        </p:spPr>
      </p:sp>
      <p:sp>
        <p:nvSpPr>
          <p:cNvPr id="6" name="Freeform 5"/>
          <p:cNvSpPr/>
          <p:nvPr/>
        </p:nvSpPr>
        <p:spPr>
          <a:xfrm>
            <a:off x="389831" y="107647"/>
            <a:ext cx="656100" cy="573415"/>
          </a:xfrm>
          <a:custGeom>
            <a:avLst/>
            <a:gdLst/>
            <a:ahLst/>
            <a:cxnLst/>
            <a:rect l="l" t="t" r="r" b="b"/>
            <a:pathLst>
              <a:path w="656100" h="573415">
                <a:moveTo>
                  <a:pt x="471402" y="471406"/>
                </a:moveTo>
                <a:cubicBezTo>
                  <a:pt x="369396" y="573411"/>
                  <a:pt x="204014" y="573414"/>
                  <a:pt x="102005" y="471406"/>
                </a:cubicBezTo>
                <a:cubicBezTo>
                  <a:pt x="0" y="369400"/>
                  <a:pt x="0" y="204014"/>
                  <a:pt x="102005" y="102009"/>
                </a:cubicBezTo>
                <a:cubicBezTo>
                  <a:pt x="204014" y="0"/>
                  <a:pt x="369396" y="4"/>
                  <a:pt x="471402" y="102009"/>
                </a:cubicBezTo>
                <a:cubicBezTo>
                  <a:pt x="482269" y="112876"/>
                  <a:pt x="491733" y="124586"/>
                  <a:pt x="500285" y="136743"/>
                </a:cubicBezTo>
                <a:cubicBezTo>
                  <a:pt x="507935" y="140958"/>
                  <a:pt x="515286" y="145893"/>
                  <a:pt x="521776" y="152383"/>
                </a:cubicBezTo>
                <a:lnTo>
                  <a:pt x="588936" y="219543"/>
                </a:lnTo>
                <a:lnTo>
                  <a:pt x="656100" y="286707"/>
                </a:lnTo>
                <a:lnTo>
                  <a:pt x="538565" y="404242"/>
                </a:lnTo>
                <a:cubicBezTo>
                  <a:pt x="529648" y="413159"/>
                  <a:pt x="519357" y="419808"/>
                  <a:pt x="508412" y="424437"/>
                </a:cubicBezTo>
                <a:cubicBezTo>
                  <a:pt x="498050" y="441093"/>
                  <a:pt x="485871" y="456936"/>
                  <a:pt x="471402" y="471406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7" name="TextBox 6"/>
          <p:cNvSpPr txBox="1"/>
          <p:nvPr/>
        </p:nvSpPr>
        <p:spPr>
          <a:xfrm>
            <a:off x="444503" y="165095"/>
            <a:ext cx="711200" cy="460704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0B8D8"/>
                </a:solidFill>
                <a:effectLst/>
                <a:uLnTx/>
                <a:uFillTx/>
                <a:latin typeface="Impact"/>
                <a:ea typeface="Impact"/>
                <a:cs typeface="+mn-cs"/>
              </a:rPr>
              <a:t>03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3486" y="119871"/>
            <a:ext cx="3411736" cy="5461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系统设计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1525053" y="2406450"/>
            <a:ext cx="1573994" cy="1573994"/>
          </a:xfrm>
          <a:custGeom>
            <a:avLst/>
            <a:gdLst/>
            <a:ahLst/>
            <a:cxnLst/>
            <a:rect l="l" t="t" r="r" b="b"/>
            <a:pathLst>
              <a:path w="1573994" h="1573994">
                <a:moveTo>
                  <a:pt x="1573994" y="786998"/>
                </a:moveTo>
                <a:cubicBezTo>
                  <a:pt x="1573994" y="1221648"/>
                  <a:pt x="1221648" y="1573995"/>
                  <a:pt x="786997" y="1573995"/>
                </a:cubicBezTo>
                <a:cubicBezTo>
                  <a:pt x="352346" y="1573995"/>
                  <a:pt x="0" y="1221648"/>
                  <a:pt x="0" y="786998"/>
                </a:cubicBezTo>
                <a:cubicBezTo>
                  <a:pt x="0" y="352347"/>
                  <a:pt x="352346" y="0"/>
                  <a:pt x="786997" y="0"/>
                </a:cubicBezTo>
                <a:cubicBezTo>
                  <a:pt x="1221648" y="0"/>
                  <a:pt x="1573994" y="352347"/>
                  <a:pt x="1573994" y="786998"/>
                </a:cubicBezTo>
                <a:close/>
              </a:path>
            </a:pathLst>
          </a:custGeom>
          <a:noFill/>
          <a:ln w="101600">
            <a:solidFill>
              <a:srgbClr val="FFFFFF">
                <a:alpha val="23137"/>
              </a:srgbClr>
            </a:solidFill>
            <a:prstDash val="solid"/>
            <a:miter/>
          </a:ln>
        </p:spPr>
      </p:sp>
      <p:sp>
        <p:nvSpPr>
          <p:cNvPr id="10" name="Freeform 9"/>
          <p:cNvSpPr/>
          <p:nvPr/>
        </p:nvSpPr>
        <p:spPr>
          <a:xfrm>
            <a:off x="5367556" y="2917888"/>
            <a:ext cx="673702" cy="684747"/>
          </a:xfrm>
          <a:custGeom>
            <a:avLst/>
            <a:gdLst/>
            <a:ahLst/>
            <a:cxnLst/>
            <a:rect l="l" t="t" r="r" b="b"/>
            <a:pathLst>
              <a:path w="673702" h="684747">
                <a:moveTo>
                  <a:pt x="616154" y="190524"/>
                </a:moveTo>
                <a:lnTo>
                  <a:pt x="581067" y="226221"/>
                </a:lnTo>
                <a:lnTo>
                  <a:pt x="451160" y="94153"/>
                </a:lnTo>
                <a:lnTo>
                  <a:pt x="486250" y="58488"/>
                </a:lnTo>
                <a:cubicBezTo>
                  <a:pt x="486250" y="58488"/>
                  <a:pt x="511233" y="31132"/>
                  <a:pt x="551217" y="31132"/>
                </a:cubicBezTo>
                <a:cubicBezTo>
                  <a:pt x="601964" y="31132"/>
                  <a:pt x="643071" y="72913"/>
                  <a:pt x="643071" y="124492"/>
                </a:cubicBezTo>
                <a:cubicBezTo>
                  <a:pt x="643071" y="150295"/>
                  <a:pt x="632780" y="173629"/>
                  <a:pt x="616154" y="190524"/>
                </a:cubicBezTo>
                <a:moveTo>
                  <a:pt x="229683" y="583368"/>
                </a:moveTo>
                <a:lnTo>
                  <a:pt x="229683" y="466865"/>
                </a:lnTo>
                <a:cubicBezTo>
                  <a:pt x="229683" y="458273"/>
                  <a:pt x="222820" y="451299"/>
                  <a:pt x="214369" y="451299"/>
                </a:cubicBezTo>
                <a:lnTo>
                  <a:pt x="99745" y="451299"/>
                </a:lnTo>
                <a:lnTo>
                  <a:pt x="429483" y="116186"/>
                </a:lnTo>
                <a:lnTo>
                  <a:pt x="559390" y="248222"/>
                </a:lnTo>
                <a:lnTo>
                  <a:pt x="229683" y="583368"/>
                </a:lnTo>
                <a:lnTo>
                  <a:pt x="229683" y="583368"/>
                </a:lnTo>
                <a:close/>
                <a:moveTo>
                  <a:pt x="199055" y="603656"/>
                </a:moveTo>
                <a:lnTo>
                  <a:pt x="91853" y="629113"/>
                </a:lnTo>
                <a:lnTo>
                  <a:pt x="91853" y="591387"/>
                </a:lnTo>
                <a:lnTo>
                  <a:pt x="54738" y="591387"/>
                </a:lnTo>
                <a:lnTo>
                  <a:pt x="79784" y="482431"/>
                </a:lnTo>
                <a:lnTo>
                  <a:pt x="199055" y="482431"/>
                </a:lnTo>
                <a:lnTo>
                  <a:pt x="199055" y="603656"/>
                </a:lnTo>
                <a:lnTo>
                  <a:pt x="199055" y="603656"/>
                </a:lnTo>
                <a:close/>
                <a:moveTo>
                  <a:pt x="551217" y="0"/>
                </a:moveTo>
                <a:cubicBezTo>
                  <a:pt x="517378" y="0"/>
                  <a:pt x="486749" y="13917"/>
                  <a:pt x="464603" y="36488"/>
                </a:cubicBezTo>
                <a:lnTo>
                  <a:pt x="51182" y="456658"/>
                </a:lnTo>
                <a:lnTo>
                  <a:pt x="0" y="684747"/>
                </a:lnTo>
                <a:lnTo>
                  <a:pt x="224410" y="632725"/>
                </a:lnTo>
                <a:lnTo>
                  <a:pt x="637800" y="212526"/>
                </a:lnTo>
                <a:cubicBezTo>
                  <a:pt x="659978" y="190018"/>
                  <a:pt x="673702" y="158887"/>
                  <a:pt x="673702" y="124492"/>
                </a:cubicBezTo>
                <a:cubicBezTo>
                  <a:pt x="673702" y="55730"/>
                  <a:pt x="618868" y="0"/>
                  <a:pt x="551217" y="0"/>
                </a:cubicBezTo>
              </a:path>
            </a:pathLst>
          </a:custGeom>
          <a:solidFill>
            <a:srgbClr val="FFFFFF"/>
          </a:solidFill>
        </p:spPr>
      </p:sp>
      <p:sp>
        <p:nvSpPr>
          <p:cNvPr id="11" name="Freeform 10"/>
          <p:cNvSpPr/>
          <p:nvPr/>
        </p:nvSpPr>
        <p:spPr>
          <a:xfrm>
            <a:off x="3739772" y="3058246"/>
            <a:ext cx="483333" cy="258219"/>
          </a:xfrm>
          <a:custGeom>
            <a:avLst/>
            <a:gdLst/>
            <a:ahLst/>
            <a:cxnLst/>
            <a:rect l="l" t="t" r="r" b="b"/>
            <a:pathLst>
              <a:path w="483333" h="258219">
                <a:moveTo>
                  <a:pt x="230158" y="180752"/>
                </a:moveTo>
                <a:lnTo>
                  <a:pt x="230158" y="258219"/>
                </a:lnTo>
                <a:lnTo>
                  <a:pt x="483333" y="129108"/>
                </a:lnTo>
                <a:lnTo>
                  <a:pt x="230158" y="0"/>
                </a:lnTo>
                <a:lnTo>
                  <a:pt x="230158" y="77465"/>
                </a:lnTo>
                <a:lnTo>
                  <a:pt x="0" y="77465"/>
                </a:lnTo>
                <a:lnTo>
                  <a:pt x="0" y="180752"/>
                </a:lnTo>
                <a:lnTo>
                  <a:pt x="230158" y="180752"/>
                </a:lnTo>
                <a:close/>
              </a:path>
            </a:pathLst>
          </a:custGeom>
          <a:solidFill>
            <a:srgbClr val="FFFFFF">
              <a:alpha val="52156"/>
            </a:srgbClr>
          </a:solidFill>
          <a:ln>
            <a:solidFill>
              <a:srgbClr val="FFFFFF">
                <a:alpha val="52156"/>
              </a:srgbClr>
            </a:solidFill>
            <a:prstDash val="solid"/>
            <a:miter/>
          </a:ln>
        </p:spPr>
      </p:sp>
      <p:sp>
        <p:nvSpPr>
          <p:cNvPr id="12" name="Freeform 11"/>
          <p:cNvSpPr/>
          <p:nvPr/>
        </p:nvSpPr>
        <p:spPr>
          <a:xfrm>
            <a:off x="8932170" y="2983489"/>
            <a:ext cx="667369" cy="550128"/>
          </a:xfrm>
          <a:custGeom>
            <a:avLst/>
            <a:gdLst/>
            <a:ahLst/>
            <a:cxnLst/>
            <a:rect l="l" t="t" r="r" b="b"/>
            <a:pathLst>
              <a:path w="667369" h="550128">
                <a:moveTo>
                  <a:pt x="197183" y="305630"/>
                </a:moveTo>
                <a:cubicBezTo>
                  <a:pt x="205558" y="305630"/>
                  <a:pt x="212355" y="312446"/>
                  <a:pt x="212355" y="320884"/>
                </a:cubicBezTo>
                <a:cubicBezTo>
                  <a:pt x="212355" y="329333"/>
                  <a:pt x="205558" y="336158"/>
                  <a:pt x="197183" y="336158"/>
                </a:cubicBezTo>
                <a:cubicBezTo>
                  <a:pt x="188808" y="336158"/>
                  <a:pt x="182012" y="329333"/>
                  <a:pt x="182012" y="320884"/>
                </a:cubicBezTo>
                <a:cubicBezTo>
                  <a:pt x="182012" y="312446"/>
                  <a:pt x="188808" y="305630"/>
                  <a:pt x="197183" y="305630"/>
                </a:cubicBezTo>
                <a:moveTo>
                  <a:pt x="197183" y="366724"/>
                </a:moveTo>
                <a:cubicBezTo>
                  <a:pt x="222300" y="366724"/>
                  <a:pt x="242698" y="346219"/>
                  <a:pt x="242698" y="320884"/>
                </a:cubicBezTo>
                <a:cubicBezTo>
                  <a:pt x="242698" y="295587"/>
                  <a:pt x="222300" y="275064"/>
                  <a:pt x="197183" y="275064"/>
                </a:cubicBezTo>
                <a:cubicBezTo>
                  <a:pt x="172029" y="275064"/>
                  <a:pt x="151678" y="295587"/>
                  <a:pt x="151678" y="320884"/>
                </a:cubicBezTo>
                <a:cubicBezTo>
                  <a:pt x="151678" y="346219"/>
                  <a:pt x="172029" y="366724"/>
                  <a:pt x="197183" y="366724"/>
                </a:cubicBezTo>
                <a:moveTo>
                  <a:pt x="637026" y="91688"/>
                </a:moveTo>
                <a:lnTo>
                  <a:pt x="30343" y="91688"/>
                </a:lnTo>
                <a:lnTo>
                  <a:pt x="30343" y="30566"/>
                </a:lnTo>
                <a:lnTo>
                  <a:pt x="637026" y="30566"/>
                </a:lnTo>
                <a:lnTo>
                  <a:pt x="637026" y="91688"/>
                </a:lnTo>
                <a:lnTo>
                  <a:pt x="637026" y="91688"/>
                </a:lnTo>
                <a:close/>
                <a:moveTo>
                  <a:pt x="576377" y="519534"/>
                </a:moveTo>
                <a:lnTo>
                  <a:pt x="90992" y="519534"/>
                </a:lnTo>
                <a:lnTo>
                  <a:pt x="90992" y="122254"/>
                </a:lnTo>
                <a:lnTo>
                  <a:pt x="576377" y="122254"/>
                </a:lnTo>
                <a:lnTo>
                  <a:pt x="576377" y="519534"/>
                </a:lnTo>
                <a:lnTo>
                  <a:pt x="576377" y="519534"/>
                </a:lnTo>
                <a:close/>
                <a:moveTo>
                  <a:pt x="637026" y="0"/>
                </a:moveTo>
                <a:lnTo>
                  <a:pt x="30343" y="0"/>
                </a:lnTo>
                <a:cubicBezTo>
                  <a:pt x="13593" y="0"/>
                  <a:pt x="0" y="13698"/>
                  <a:pt x="0" y="30566"/>
                </a:cubicBezTo>
                <a:lnTo>
                  <a:pt x="0" y="91688"/>
                </a:lnTo>
                <a:cubicBezTo>
                  <a:pt x="0" y="108575"/>
                  <a:pt x="13593" y="122254"/>
                  <a:pt x="30343" y="122254"/>
                </a:cubicBezTo>
                <a:lnTo>
                  <a:pt x="60686" y="122254"/>
                </a:lnTo>
                <a:lnTo>
                  <a:pt x="60686" y="519534"/>
                </a:lnTo>
                <a:cubicBezTo>
                  <a:pt x="60686" y="536421"/>
                  <a:pt x="74241" y="550128"/>
                  <a:pt x="90992" y="550128"/>
                </a:cubicBezTo>
                <a:lnTo>
                  <a:pt x="576377" y="550128"/>
                </a:lnTo>
                <a:cubicBezTo>
                  <a:pt x="593128" y="550128"/>
                  <a:pt x="606692" y="536421"/>
                  <a:pt x="606692" y="519534"/>
                </a:cubicBezTo>
                <a:lnTo>
                  <a:pt x="606692" y="122254"/>
                </a:lnTo>
                <a:lnTo>
                  <a:pt x="637026" y="122254"/>
                </a:lnTo>
                <a:cubicBezTo>
                  <a:pt x="653777" y="122254"/>
                  <a:pt x="667369" y="108575"/>
                  <a:pt x="667369" y="91688"/>
                </a:cubicBezTo>
                <a:lnTo>
                  <a:pt x="667369" y="30566"/>
                </a:lnTo>
                <a:cubicBezTo>
                  <a:pt x="667369" y="13698"/>
                  <a:pt x="653777" y="0"/>
                  <a:pt x="637026" y="0"/>
                </a:cubicBezTo>
                <a:moveTo>
                  <a:pt x="333689" y="305630"/>
                </a:moveTo>
                <a:cubicBezTo>
                  <a:pt x="342055" y="305630"/>
                  <a:pt x="348851" y="312446"/>
                  <a:pt x="348851" y="320884"/>
                </a:cubicBezTo>
                <a:cubicBezTo>
                  <a:pt x="348851" y="329333"/>
                  <a:pt x="342055" y="336158"/>
                  <a:pt x="333689" y="336158"/>
                </a:cubicBezTo>
                <a:cubicBezTo>
                  <a:pt x="325314" y="336158"/>
                  <a:pt x="318518" y="329333"/>
                  <a:pt x="318518" y="320884"/>
                </a:cubicBezTo>
                <a:cubicBezTo>
                  <a:pt x="318518" y="312446"/>
                  <a:pt x="325314" y="305630"/>
                  <a:pt x="333689" y="305630"/>
                </a:cubicBezTo>
                <a:moveTo>
                  <a:pt x="333689" y="366724"/>
                </a:moveTo>
                <a:cubicBezTo>
                  <a:pt x="358834" y="366724"/>
                  <a:pt x="379194" y="346219"/>
                  <a:pt x="379194" y="320884"/>
                </a:cubicBezTo>
                <a:cubicBezTo>
                  <a:pt x="379194" y="295587"/>
                  <a:pt x="358834" y="275064"/>
                  <a:pt x="333689" y="275064"/>
                </a:cubicBezTo>
                <a:cubicBezTo>
                  <a:pt x="308535" y="275064"/>
                  <a:pt x="288175" y="295587"/>
                  <a:pt x="288175" y="320884"/>
                </a:cubicBezTo>
                <a:cubicBezTo>
                  <a:pt x="288175" y="346219"/>
                  <a:pt x="308535" y="366724"/>
                  <a:pt x="333689" y="366724"/>
                </a:cubicBezTo>
                <a:moveTo>
                  <a:pt x="470186" y="305630"/>
                </a:moveTo>
                <a:cubicBezTo>
                  <a:pt x="478561" y="305630"/>
                  <a:pt x="485358" y="312446"/>
                  <a:pt x="485358" y="320884"/>
                </a:cubicBezTo>
                <a:cubicBezTo>
                  <a:pt x="485358" y="329333"/>
                  <a:pt x="478561" y="336158"/>
                  <a:pt x="470186" y="336158"/>
                </a:cubicBezTo>
                <a:cubicBezTo>
                  <a:pt x="461811" y="336158"/>
                  <a:pt x="455014" y="329333"/>
                  <a:pt x="455014" y="320884"/>
                </a:cubicBezTo>
                <a:cubicBezTo>
                  <a:pt x="455014" y="312446"/>
                  <a:pt x="461811" y="305630"/>
                  <a:pt x="470186" y="305630"/>
                </a:cubicBezTo>
                <a:moveTo>
                  <a:pt x="470186" y="366724"/>
                </a:moveTo>
                <a:cubicBezTo>
                  <a:pt x="495340" y="366724"/>
                  <a:pt x="515701" y="346219"/>
                  <a:pt x="515701" y="320884"/>
                </a:cubicBezTo>
                <a:cubicBezTo>
                  <a:pt x="515701" y="295587"/>
                  <a:pt x="495340" y="275064"/>
                  <a:pt x="470186" y="275064"/>
                </a:cubicBezTo>
                <a:cubicBezTo>
                  <a:pt x="445069" y="275064"/>
                  <a:pt x="424681" y="295587"/>
                  <a:pt x="424681" y="320884"/>
                </a:cubicBezTo>
                <a:cubicBezTo>
                  <a:pt x="424681" y="346219"/>
                  <a:pt x="445069" y="366724"/>
                  <a:pt x="470186" y="366724"/>
                </a:cubicBezTo>
              </a:path>
            </a:pathLst>
          </a:custGeom>
          <a:solidFill>
            <a:srgbClr val="FFFFFF"/>
          </a:solidFill>
        </p:spPr>
      </p:sp>
      <p:sp>
        <p:nvSpPr>
          <p:cNvPr id="13" name="Freeform 12"/>
          <p:cNvSpPr/>
          <p:nvPr/>
        </p:nvSpPr>
        <p:spPr>
          <a:xfrm>
            <a:off x="7290031" y="3187131"/>
            <a:ext cx="483333" cy="258219"/>
          </a:xfrm>
          <a:custGeom>
            <a:avLst/>
            <a:gdLst/>
            <a:ahLst/>
            <a:cxnLst/>
            <a:rect l="l" t="t" r="r" b="b"/>
            <a:pathLst>
              <a:path w="483333" h="258219">
                <a:moveTo>
                  <a:pt x="230158" y="180751"/>
                </a:moveTo>
                <a:lnTo>
                  <a:pt x="230158" y="258219"/>
                </a:lnTo>
                <a:lnTo>
                  <a:pt x="483333" y="129108"/>
                </a:lnTo>
                <a:lnTo>
                  <a:pt x="230158" y="0"/>
                </a:lnTo>
                <a:lnTo>
                  <a:pt x="230158" y="77465"/>
                </a:lnTo>
                <a:lnTo>
                  <a:pt x="0" y="77465"/>
                </a:lnTo>
                <a:lnTo>
                  <a:pt x="0" y="180751"/>
                </a:lnTo>
                <a:lnTo>
                  <a:pt x="230158" y="180751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solidFill>
              <a:srgbClr val="FFFFFF">
                <a:alpha val="50196"/>
              </a:srgbClr>
            </a:solidFill>
            <a:prstDash val="solid"/>
            <a:miter/>
          </a:ln>
        </p:spPr>
      </p:sp>
      <p:sp>
        <p:nvSpPr>
          <p:cNvPr id="15" name="TextBox 14"/>
          <p:cNvSpPr txBox="1"/>
          <p:nvPr/>
        </p:nvSpPr>
        <p:spPr>
          <a:xfrm>
            <a:off x="659288" y="4819683"/>
            <a:ext cx="3038277" cy="462306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0B8D8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爬取数据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45799" y="4827696"/>
            <a:ext cx="3038277" cy="462306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0B8D8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建立索引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05477" y="4844147"/>
            <a:ext cx="3038277" cy="462306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0B8D8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页面展示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1897459" y="2769593"/>
            <a:ext cx="829947" cy="840068"/>
          </a:xfrm>
          <a:custGeom>
            <a:avLst/>
            <a:gdLst/>
            <a:ahLst/>
            <a:cxnLst/>
            <a:rect l="l" t="t" r="r" b="b"/>
            <a:pathLst>
              <a:path w="829947" h="840068">
                <a:moveTo>
                  <a:pt x="414980" y="572756"/>
                </a:moveTo>
                <a:cubicBezTo>
                  <a:pt x="331631" y="572756"/>
                  <a:pt x="264087" y="504390"/>
                  <a:pt x="264087" y="420028"/>
                </a:cubicBezTo>
                <a:cubicBezTo>
                  <a:pt x="264087" y="335677"/>
                  <a:pt x="331631" y="267311"/>
                  <a:pt x="414980" y="267311"/>
                </a:cubicBezTo>
                <a:cubicBezTo>
                  <a:pt x="498317" y="267311"/>
                  <a:pt x="565861" y="335677"/>
                  <a:pt x="565861" y="420028"/>
                </a:cubicBezTo>
                <a:cubicBezTo>
                  <a:pt x="565861" y="504390"/>
                  <a:pt x="498317" y="572756"/>
                  <a:pt x="414980" y="572756"/>
                </a:cubicBezTo>
                <a:moveTo>
                  <a:pt x="414980" y="229121"/>
                </a:moveTo>
                <a:cubicBezTo>
                  <a:pt x="310776" y="229121"/>
                  <a:pt x="226352" y="314604"/>
                  <a:pt x="226352" y="420028"/>
                </a:cubicBezTo>
                <a:cubicBezTo>
                  <a:pt x="226352" y="525510"/>
                  <a:pt x="310776" y="610946"/>
                  <a:pt x="414980" y="610946"/>
                </a:cubicBezTo>
                <a:cubicBezTo>
                  <a:pt x="519183" y="610946"/>
                  <a:pt x="603596" y="525510"/>
                  <a:pt x="603596" y="420028"/>
                </a:cubicBezTo>
                <a:cubicBezTo>
                  <a:pt x="603596" y="314604"/>
                  <a:pt x="519183" y="229121"/>
                  <a:pt x="414980" y="229121"/>
                </a:cubicBezTo>
                <a:moveTo>
                  <a:pt x="792212" y="467203"/>
                </a:moveTo>
                <a:cubicBezTo>
                  <a:pt x="792060" y="467250"/>
                  <a:pt x="791943" y="467320"/>
                  <a:pt x="791791" y="467320"/>
                </a:cubicBezTo>
                <a:lnTo>
                  <a:pt x="753180" y="477121"/>
                </a:lnTo>
                <a:cubicBezTo>
                  <a:pt x="739888" y="480470"/>
                  <a:pt x="729438" y="490890"/>
                  <a:pt x="725896" y="504274"/>
                </a:cubicBezTo>
                <a:cubicBezTo>
                  <a:pt x="718636" y="531730"/>
                  <a:pt x="707800" y="558135"/>
                  <a:pt x="693667" y="582826"/>
                </a:cubicBezTo>
                <a:cubicBezTo>
                  <a:pt x="686746" y="594856"/>
                  <a:pt x="686863" y="609710"/>
                  <a:pt x="693935" y="621646"/>
                </a:cubicBezTo>
                <a:lnTo>
                  <a:pt x="714720" y="656687"/>
                </a:lnTo>
                <a:lnTo>
                  <a:pt x="648824" y="723383"/>
                </a:lnTo>
                <a:cubicBezTo>
                  <a:pt x="648660" y="723348"/>
                  <a:pt x="648508" y="723267"/>
                  <a:pt x="648403" y="723197"/>
                </a:cubicBezTo>
                <a:lnTo>
                  <a:pt x="613930" y="702264"/>
                </a:lnTo>
                <a:cubicBezTo>
                  <a:pt x="607945" y="698658"/>
                  <a:pt x="601246" y="696826"/>
                  <a:pt x="594525" y="696826"/>
                </a:cubicBezTo>
                <a:cubicBezTo>
                  <a:pt x="588037" y="696826"/>
                  <a:pt x="581502" y="698530"/>
                  <a:pt x="575657" y="701960"/>
                </a:cubicBezTo>
                <a:cubicBezTo>
                  <a:pt x="551307" y="716196"/>
                  <a:pt x="525285" y="727117"/>
                  <a:pt x="498282" y="734433"/>
                </a:cubicBezTo>
                <a:cubicBezTo>
                  <a:pt x="485060" y="738004"/>
                  <a:pt x="474762" y="748587"/>
                  <a:pt x="471418" y="762041"/>
                </a:cubicBezTo>
                <a:lnTo>
                  <a:pt x="461704" y="801445"/>
                </a:lnTo>
                <a:cubicBezTo>
                  <a:pt x="461657" y="801597"/>
                  <a:pt x="461622" y="801713"/>
                  <a:pt x="461540" y="801912"/>
                </a:cubicBezTo>
                <a:lnTo>
                  <a:pt x="368372" y="801912"/>
                </a:lnTo>
                <a:lnTo>
                  <a:pt x="358529" y="762041"/>
                </a:lnTo>
                <a:cubicBezTo>
                  <a:pt x="355186" y="748587"/>
                  <a:pt x="344887" y="738004"/>
                  <a:pt x="331677" y="734433"/>
                </a:cubicBezTo>
                <a:cubicBezTo>
                  <a:pt x="304662" y="727117"/>
                  <a:pt x="278605" y="716196"/>
                  <a:pt x="254255" y="701960"/>
                </a:cubicBezTo>
                <a:cubicBezTo>
                  <a:pt x="248410" y="698530"/>
                  <a:pt x="241911" y="696826"/>
                  <a:pt x="235423" y="696826"/>
                </a:cubicBezTo>
                <a:cubicBezTo>
                  <a:pt x="228655" y="696826"/>
                  <a:pt x="221980" y="698658"/>
                  <a:pt x="215983" y="702264"/>
                </a:cubicBezTo>
                <a:lnTo>
                  <a:pt x="181556" y="723197"/>
                </a:lnTo>
                <a:cubicBezTo>
                  <a:pt x="181439" y="723267"/>
                  <a:pt x="181287" y="723348"/>
                  <a:pt x="181135" y="723383"/>
                </a:cubicBezTo>
                <a:lnTo>
                  <a:pt x="115274" y="656687"/>
                </a:lnTo>
                <a:lnTo>
                  <a:pt x="136024" y="621646"/>
                </a:lnTo>
                <a:cubicBezTo>
                  <a:pt x="143096" y="609710"/>
                  <a:pt x="143201" y="594856"/>
                  <a:pt x="136328" y="582826"/>
                </a:cubicBezTo>
                <a:cubicBezTo>
                  <a:pt x="122148" y="558135"/>
                  <a:pt x="111311" y="531730"/>
                  <a:pt x="104052" y="504274"/>
                </a:cubicBezTo>
                <a:cubicBezTo>
                  <a:pt x="100522" y="490890"/>
                  <a:pt x="90024" y="480470"/>
                  <a:pt x="76768" y="477121"/>
                </a:cubicBezTo>
                <a:lnTo>
                  <a:pt x="38156" y="467320"/>
                </a:lnTo>
                <a:cubicBezTo>
                  <a:pt x="38004" y="467320"/>
                  <a:pt x="37887" y="467250"/>
                  <a:pt x="37735" y="467203"/>
                </a:cubicBezTo>
                <a:lnTo>
                  <a:pt x="37735" y="372852"/>
                </a:lnTo>
                <a:lnTo>
                  <a:pt x="76768" y="362981"/>
                </a:lnTo>
                <a:cubicBezTo>
                  <a:pt x="90024" y="359597"/>
                  <a:pt x="100522" y="349212"/>
                  <a:pt x="104052" y="335793"/>
                </a:cubicBezTo>
                <a:cubicBezTo>
                  <a:pt x="111311" y="308338"/>
                  <a:pt x="122148" y="281932"/>
                  <a:pt x="136328" y="257277"/>
                </a:cubicBezTo>
                <a:cubicBezTo>
                  <a:pt x="143201" y="245211"/>
                  <a:pt x="143096" y="230358"/>
                  <a:pt x="136024" y="218456"/>
                </a:cubicBezTo>
                <a:lnTo>
                  <a:pt x="115461" y="183766"/>
                </a:lnTo>
                <a:cubicBezTo>
                  <a:pt x="115426" y="183649"/>
                  <a:pt x="115344" y="183497"/>
                  <a:pt x="115274" y="183380"/>
                </a:cubicBezTo>
                <a:lnTo>
                  <a:pt x="181170" y="116684"/>
                </a:lnTo>
                <a:lnTo>
                  <a:pt x="215983" y="137839"/>
                </a:lnTo>
                <a:cubicBezTo>
                  <a:pt x="221980" y="141409"/>
                  <a:pt x="228655" y="143241"/>
                  <a:pt x="235423" y="143241"/>
                </a:cubicBezTo>
                <a:cubicBezTo>
                  <a:pt x="241911" y="143241"/>
                  <a:pt x="248410" y="141526"/>
                  <a:pt x="254290" y="138107"/>
                </a:cubicBezTo>
                <a:cubicBezTo>
                  <a:pt x="278605" y="123872"/>
                  <a:pt x="304662" y="112950"/>
                  <a:pt x="331677" y="105669"/>
                </a:cubicBezTo>
                <a:cubicBezTo>
                  <a:pt x="344887" y="102052"/>
                  <a:pt x="355186" y="91515"/>
                  <a:pt x="358529" y="78061"/>
                </a:cubicBezTo>
                <a:lnTo>
                  <a:pt x="368372" y="38190"/>
                </a:lnTo>
                <a:lnTo>
                  <a:pt x="461540" y="38190"/>
                </a:lnTo>
                <a:cubicBezTo>
                  <a:pt x="461622" y="38354"/>
                  <a:pt x="461657" y="38470"/>
                  <a:pt x="461704" y="38622"/>
                </a:cubicBezTo>
                <a:lnTo>
                  <a:pt x="471418" y="78061"/>
                </a:lnTo>
                <a:cubicBezTo>
                  <a:pt x="474762" y="91515"/>
                  <a:pt x="485060" y="102052"/>
                  <a:pt x="498282" y="105669"/>
                </a:cubicBezTo>
                <a:cubicBezTo>
                  <a:pt x="525285" y="112950"/>
                  <a:pt x="551307" y="123872"/>
                  <a:pt x="575657" y="138107"/>
                </a:cubicBezTo>
                <a:cubicBezTo>
                  <a:pt x="581502" y="141526"/>
                  <a:pt x="588037" y="143241"/>
                  <a:pt x="594525" y="143241"/>
                </a:cubicBezTo>
                <a:cubicBezTo>
                  <a:pt x="601246" y="143241"/>
                  <a:pt x="607945" y="141409"/>
                  <a:pt x="613930" y="137839"/>
                </a:cubicBezTo>
                <a:lnTo>
                  <a:pt x="648742" y="116684"/>
                </a:lnTo>
                <a:lnTo>
                  <a:pt x="714673" y="183380"/>
                </a:lnTo>
                <a:cubicBezTo>
                  <a:pt x="714603" y="183497"/>
                  <a:pt x="714568" y="183649"/>
                  <a:pt x="714486" y="183801"/>
                </a:cubicBezTo>
                <a:lnTo>
                  <a:pt x="693935" y="218421"/>
                </a:lnTo>
                <a:cubicBezTo>
                  <a:pt x="686863" y="230358"/>
                  <a:pt x="686746" y="245211"/>
                  <a:pt x="693667" y="257277"/>
                </a:cubicBezTo>
                <a:cubicBezTo>
                  <a:pt x="707800" y="281932"/>
                  <a:pt x="718636" y="308338"/>
                  <a:pt x="725896" y="335793"/>
                </a:cubicBezTo>
                <a:cubicBezTo>
                  <a:pt x="729438" y="349212"/>
                  <a:pt x="739888" y="359597"/>
                  <a:pt x="753180" y="362981"/>
                </a:cubicBezTo>
                <a:lnTo>
                  <a:pt x="792212" y="372852"/>
                </a:lnTo>
                <a:lnTo>
                  <a:pt x="792212" y="467203"/>
                </a:lnTo>
                <a:lnTo>
                  <a:pt x="792212" y="467203"/>
                </a:lnTo>
                <a:close/>
                <a:moveTo>
                  <a:pt x="802289" y="336062"/>
                </a:moveTo>
                <a:lnTo>
                  <a:pt x="762368" y="325910"/>
                </a:lnTo>
                <a:cubicBezTo>
                  <a:pt x="754103" y="294802"/>
                  <a:pt x="741887" y="265316"/>
                  <a:pt x="726281" y="238094"/>
                </a:cubicBezTo>
                <a:lnTo>
                  <a:pt x="747533" y="202237"/>
                </a:lnTo>
                <a:cubicBezTo>
                  <a:pt x="754056" y="189448"/>
                  <a:pt x="758323" y="173579"/>
                  <a:pt x="747533" y="162646"/>
                </a:cubicBezTo>
                <a:lnTo>
                  <a:pt x="669305" y="83429"/>
                </a:lnTo>
                <a:cubicBezTo>
                  <a:pt x="664418" y="78481"/>
                  <a:pt x="658422" y="76579"/>
                  <a:pt x="652238" y="76579"/>
                </a:cubicBezTo>
                <a:cubicBezTo>
                  <a:pt x="644674" y="76579"/>
                  <a:pt x="636760" y="79462"/>
                  <a:pt x="630144" y="83429"/>
                </a:cubicBezTo>
                <a:lnTo>
                  <a:pt x="594525" y="105085"/>
                </a:lnTo>
                <a:cubicBezTo>
                  <a:pt x="567708" y="89380"/>
                  <a:pt x="538694" y="77093"/>
                  <a:pt x="508031" y="68762"/>
                </a:cubicBezTo>
                <a:lnTo>
                  <a:pt x="497966" y="28004"/>
                </a:lnTo>
                <a:cubicBezTo>
                  <a:pt x="493664" y="14282"/>
                  <a:pt x="485598" y="0"/>
                  <a:pt x="470308" y="0"/>
                </a:cubicBezTo>
                <a:lnTo>
                  <a:pt x="359640" y="0"/>
                </a:lnTo>
                <a:cubicBezTo>
                  <a:pt x="344349" y="0"/>
                  <a:pt x="335442" y="14282"/>
                  <a:pt x="331981" y="28004"/>
                </a:cubicBezTo>
                <a:lnTo>
                  <a:pt x="321916" y="68762"/>
                </a:lnTo>
                <a:cubicBezTo>
                  <a:pt x="291254" y="77093"/>
                  <a:pt x="262240" y="89380"/>
                  <a:pt x="235423" y="105085"/>
                </a:cubicBezTo>
                <a:lnTo>
                  <a:pt x="199804" y="83429"/>
                </a:lnTo>
                <a:cubicBezTo>
                  <a:pt x="193199" y="79462"/>
                  <a:pt x="185273" y="76579"/>
                  <a:pt x="177710" y="76579"/>
                </a:cubicBezTo>
                <a:cubicBezTo>
                  <a:pt x="171526" y="76579"/>
                  <a:pt x="165529" y="78481"/>
                  <a:pt x="160654" y="83429"/>
                </a:cubicBezTo>
                <a:lnTo>
                  <a:pt x="82414" y="162646"/>
                </a:lnTo>
                <a:cubicBezTo>
                  <a:pt x="71624" y="173579"/>
                  <a:pt x="75891" y="189448"/>
                  <a:pt x="82414" y="202237"/>
                </a:cubicBezTo>
                <a:lnTo>
                  <a:pt x="103666" y="238094"/>
                </a:lnTo>
                <a:cubicBezTo>
                  <a:pt x="88072" y="265316"/>
                  <a:pt x="75809" y="294802"/>
                  <a:pt x="67591" y="325910"/>
                </a:cubicBezTo>
                <a:lnTo>
                  <a:pt x="27670" y="336062"/>
                </a:lnTo>
                <a:cubicBezTo>
                  <a:pt x="14098" y="339527"/>
                  <a:pt x="0" y="348594"/>
                  <a:pt x="0" y="364031"/>
                </a:cubicBezTo>
                <a:lnTo>
                  <a:pt x="0" y="476036"/>
                </a:lnTo>
                <a:cubicBezTo>
                  <a:pt x="0" y="491520"/>
                  <a:pt x="14098" y="499676"/>
                  <a:pt x="27670" y="504040"/>
                </a:cubicBezTo>
                <a:lnTo>
                  <a:pt x="67591" y="514157"/>
                </a:lnTo>
                <a:cubicBezTo>
                  <a:pt x="75809" y="545300"/>
                  <a:pt x="88072" y="574739"/>
                  <a:pt x="103666" y="601962"/>
                </a:cubicBezTo>
                <a:lnTo>
                  <a:pt x="82414" y="637830"/>
                </a:lnTo>
                <a:cubicBezTo>
                  <a:pt x="75272" y="650036"/>
                  <a:pt x="71624" y="666488"/>
                  <a:pt x="82414" y="677456"/>
                </a:cubicBezTo>
                <a:lnTo>
                  <a:pt x="160654" y="756638"/>
                </a:lnTo>
                <a:cubicBezTo>
                  <a:pt x="165412" y="761457"/>
                  <a:pt x="171140" y="763324"/>
                  <a:pt x="177137" y="763324"/>
                </a:cubicBezTo>
                <a:cubicBezTo>
                  <a:pt x="184701" y="763324"/>
                  <a:pt x="192732" y="760337"/>
                  <a:pt x="199804" y="756638"/>
                </a:cubicBezTo>
                <a:lnTo>
                  <a:pt x="235423" y="735017"/>
                </a:lnTo>
                <a:cubicBezTo>
                  <a:pt x="262240" y="750687"/>
                  <a:pt x="291254" y="763021"/>
                  <a:pt x="321916" y="771306"/>
                </a:cubicBezTo>
                <a:lnTo>
                  <a:pt x="331981" y="812063"/>
                </a:lnTo>
                <a:cubicBezTo>
                  <a:pt x="335442" y="825785"/>
                  <a:pt x="344349" y="840068"/>
                  <a:pt x="359640" y="840068"/>
                </a:cubicBezTo>
                <a:lnTo>
                  <a:pt x="470308" y="840068"/>
                </a:lnTo>
                <a:cubicBezTo>
                  <a:pt x="485598" y="840068"/>
                  <a:pt x="493664" y="825785"/>
                  <a:pt x="497966" y="812063"/>
                </a:cubicBezTo>
                <a:lnTo>
                  <a:pt x="508031" y="771306"/>
                </a:lnTo>
                <a:cubicBezTo>
                  <a:pt x="538694" y="763021"/>
                  <a:pt x="567708" y="750687"/>
                  <a:pt x="594525" y="735017"/>
                </a:cubicBezTo>
                <a:lnTo>
                  <a:pt x="630144" y="756638"/>
                </a:lnTo>
                <a:cubicBezTo>
                  <a:pt x="637216" y="760337"/>
                  <a:pt x="645247" y="763324"/>
                  <a:pt x="652822" y="763324"/>
                </a:cubicBezTo>
                <a:cubicBezTo>
                  <a:pt x="658807" y="763324"/>
                  <a:pt x="664500" y="761457"/>
                  <a:pt x="669305" y="756638"/>
                </a:cubicBezTo>
                <a:lnTo>
                  <a:pt x="747533" y="677456"/>
                </a:lnTo>
                <a:cubicBezTo>
                  <a:pt x="758323" y="666488"/>
                  <a:pt x="754676" y="650036"/>
                  <a:pt x="747533" y="637830"/>
                </a:cubicBezTo>
                <a:lnTo>
                  <a:pt x="726281" y="601962"/>
                </a:lnTo>
                <a:cubicBezTo>
                  <a:pt x="741887" y="574739"/>
                  <a:pt x="754103" y="545300"/>
                  <a:pt x="762368" y="514157"/>
                </a:cubicBezTo>
                <a:lnTo>
                  <a:pt x="802289" y="504040"/>
                </a:lnTo>
                <a:cubicBezTo>
                  <a:pt x="815849" y="499676"/>
                  <a:pt x="829947" y="491520"/>
                  <a:pt x="829947" y="476036"/>
                </a:cubicBezTo>
                <a:lnTo>
                  <a:pt x="829947" y="364031"/>
                </a:lnTo>
                <a:cubicBezTo>
                  <a:pt x="829947" y="348594"/>
                  <a:pt x="815849" y="339527"/>
                  <a:pt x="802289" y="336062"/>
                </a:cubicBezTo>
              </a:path>
            </a:pathLst>
          </a:custGeom>
          <a:solidFill>
            <a:srgbClr val="FFFFFF"/>
          </a:solidFill>
        </p:spPr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057881" y="1851842"/>
            <a:ext cx="2320084" cy="1893357"/>
          </a:xfrm>
          <a:custGeom>
            <a:avLst/>
            <a:gdLst/>
            <a:ahLst/>
            <a:cxnLst/>
            <a:rect l="l" t="t" r="r" b="b"/>
            <a:pathLst>
              <a:path w="2320084" h="1893357">
                <a:moveTo>
                  <a:pt x="2320084" y="1893357"/>
                </a:moveTo>
                <a:lnTo>
                  <a:pt x="2320084" y="0"/>
                </a:lnTo>
                <a:lnTo>
                  <a:pt x="0" y="0"/>
                </a:lnTo>
                <a:lnTo>
                  <a:pt x="2320084" y="1893357"/>
                </a:lnTo>
              </a:path>
            </a:pathLst>
          </a:custGeom>
          <a:solidFill>
            <a:srgbClr val="30B8D8"/>
          </a:solidFill>
        </p:spPr>
      </p:sp>
      <p:sp>
        <p:nvSpPr>
          <p:cNvPr id="3" name="Freeform 2"/>
          <p:cNvSpPr/>
          <p:nvPr/>
        </p:nvSpPr>
        <p:spPr>
          <a:xfrm>
            <a:off x="-5806" y="-2410"/>
            <a:ext cx="11588206" cy="787400"/>
          </a:xfrm>
          <a:custGeom>
            <a:avLst/>
            <a:gdLst/>
            <a:ahLst/>
            <a:cxnLst/>
            <a:rect l="l" t="t" r="r" b="b"/>
            <a:pathLst>
              <a:path w="11588206" h="787400">
                <a:moveTo>
                  <a:pt x="11588206" y="787400"/>
                </a:moveTo>
                <a:lnTo>
                  <a:pt x="0" y="787400"/>
                </a:lnTo>
                <a:lnTo>
                  <a:pt x="0" y="0"/>
                </a:lnTo>
                <a:lnTo>
                  <a:pt x="11588206" y="0"/>
                </a:lnTo>
                <a:lnTo>
                  <a:pt x="11588206" y="787400"/>
                </a:lnTo>
                <a:close/>
              </a:path>
            </a:pathLst>
          </a:custGeom>
          <a:solidFill>
            <a:srgbClr val="30B8D8"/>
          </a:solidFill>
        </p:spPr>
      </p:sp>
      <p:sp>
        <p:nvSpPr>
          <p:cNvPr id="4" name="Freeform 3"/>
          <p:cNvSpPr/>
          <p:nvPr/>
        </p:nvSpPr>
        <p:spPr>
          <a:xfrm>
            <a:off x="389831" y="107647"/>
            <a:ext cx="656100" cy="573415"/>
          </a:xfrm>
          <a:custGeom>
            <a:avLst/>
            <a:gdLst/>
            <a:ahLst/>
            <a:cxnLst/>
            <a:rect l="l" t="t" r="r" b="b"/>
            <a:pathLst>
              <a:path w="656100" h="573415">
                <a:moveTo>
                  <a:pt x="471402" y="471406"/>
                </a:moveTo>
                <a:cubicBezTo>
                  <a:pt x="369396" y="573411"/>
                  <a:pt x="204014" y="573414"/>
                  <a:pt x="102005" y="471406"/>
                </a:cubicBezTo>
                <a:cubicBezTo>
                  <a:pt x="0" y="369400"/>
                  <a:pt x="0" y="204014"/>
                  <a:pt x="102005" y="102009"/>
                </a:cubicBezTo>
                <a:cubicBezTo>
                  <a:pt x="204014" y="0"/>
                  <a:pt x="369396" y="4"/>
                  <a:pt x="471402" y="102009"/>
                </a:cubicBezTo>
                <a:cubicBezTo>
                  <a:pt x="482269" y="112876"/>
                  <a:pt x="491733" y="124586"/>
                  <a:pt x="500285" y="136743"/>
                </a:cubicBezTo>
                <a:cubicBezTo>
                  <a:pt x="507935" y="140958"/>
                  <a:pt x="515286" y="145893"/>
                  <a:pt x="521776" y="152383"/>
                </a:cubicBezTo>
                <a:lnTo>
                  <a:pt x="588936" y="219543"/>
                </a:lnTo>
                <a:lnTo>
                  <a:pt x="656100" y="286707"/>
                </a:lnTo>
                <a:lnTo>
                  <a:pt x="538565" y="404242"/>
                </a:lnTo>
                <a:cubicBezTo>
                  <a:pt x="529648" y="413159"/>
                  <a:pt x="519357" y="419808"/>
                  <a:pt x="508412" y="424437"/>
                </a:cubicBezTo>
                <a:cubicBezTo>
                  <a:pt x="498050" y="441093"/>
                  <a:pt x="485871" y="456936"/>
                  <a:pt x="471402" y="471406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5" name="TextBox 4"/>
          <p:cNvSpPr txBox="1"/>
          <p:nvPr/>
        </p:nvSpPr>
        <p:spPr>
          <a:xfrm>
            <a:off x="444503" y="165095"/>
            <a:ext cx="711200" cy="460704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2000" u="none" dirty="0">
                <a:solidFill>
                  <a:srgbClr val="30B8D8"/>
                </a:solidFill>
                <a:latin typeface="Impact"/>
                <a:ea typeface="Impact"/>
              </a:rPr>
              <a:t>0</a:t>
            </a:r>
            <a:r>
              <a:rPr lang="en-US" altLang="zh-CN" sz="2000" u="none" dirty="0">
                <a:solidFill>
                  <a:srgbClr val="30B8D8"/>
                </a:solidFill>
                <a:latin typeface="Impact"/>
                <a:ea typeface="Impact"/>
              </a:rPr>
              <a:t>3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193486" y="119871"/>
            <a:ext cx="3411736" cy="529119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zh-CN" altLang="en-US" sz="2400" dirty="0">
                <a:solidFill>
                  <a:srgbClr val="FFFFFF"/>
                </a:solidFill>
                <a:latin typeface="Microsoft YaHei"/>
                <a:ea typeface="Microsoft YaHei"/>
              </a:rPr>
              <a:t>系统设计</a:t>
            </a:r>
            <a:endParaRPr lang="en-US" sz="1100" dirty="0"/>
          </a:p>
        </p:txBody>
      </p:sp>
      <p:sp>
        <p:nvSpPr>
          <p:cNvPr id="7" name="Freeform 6"/>
          <p:cNvSpPr/>
          <p:nvPr/>
        </p:nvSpPr>
        <p:spPr>
          <a:xfrm>
            <a:off x="510821" y="3894686"/>
            <a:ext cx="2320084" cy="1893357"/>
          </a:xfrm>
          <a:custGeom>
            <a:avLst/>
            <a:gdLst/>
            <a:ahLst/>
            <a:cxnLst/>
            <a:rect l="l" t="t" r="r" b="b"/>
            <a:pathLst>
              <a:path w="2320084" h="1893357">
                <a:moveTo>
                  <a:pt x="0" y="0"/>
                </a:moveTo>
                <a:lnTo>
                  <a:pt x="0" y="1893357"/>
                </a:lnTo>
                <a:lnTo>
                  <a:pt x="2320084" y="1893357"/>
                </a:lnTo>
                <a:lnTo>
                  <a:pt x="0" y="0"/>
                </a:lnTo>
              </a:path>
            </a:pathLst>
          </a:custGeom>
          <a:solidFill>
            <a:srgbClr val="30B8D8"/>
          </a:solidFill>
        </p:spPr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486" y="2004161"/>
            <a:ext cx="2570894" cy="36207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14764" y="1851841"/>
            <a:ext cx="5959536" cy="2673361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altLang="zh-CN" sz="1800" u="none" dirty="0">
                <a:solidFill>
                  <a:srgbClr val="000000"/>
                </a:solidFill>
                <a:latin typeface="Microsoft YaHei"/>
                <a:ea typeface="Microsoft YaHei"/>
              </a:rPr>
              <a:t>URL</a:t>
            </a:r>
            <a:r>
              <a:rPr lang="zh-CN" altLang="en-US" sz="1800" u="none" dirty="0">
                <a:solidFill>
                  <a:srgbClr val="000000"/>
                </a:solidFill>
                <a:latin typeface="Microsoft YaHei"/>
                <a:ea typeface="Microsoft YaHei"/>
              </a:rPr>
              <a:t>分析：所需爬取的页面的</a:t>
            </a:r>
            <a:r>
              <a:rPr lang="en-US" altLang="zh-CN" sz="1800" u="none" dirty="0">
                <a:solidFill>
                  <a:srgbClr val="000000"/>
                </a:solidFill>
                <a:latin typeface="Microsoft YaHei"/>
                <a:ea typeface="Microsoft YaHei"/>
              </a:rPr>
              <a:t>URL</a:t>
            </a:r>
            <a:r>
              <a:rPr lang="zh-CN" altLang="en-US" sz="1800" u="none" dirty="0">
                <a:solidFill>
                  <a:srgbClr val="000000"/>
                </a:solidFill>
                <a:latin typeface="Microsoft YaHei"/>
                <a:ea typeface="Microsoft YaHei"/>
              </a:rPr>
              <a:t>通常具有相同前缀，因此通过对网页源代码的分析得到相应标签下的</a:t>
            </a:r>
            <a:r>
              <a:rPr lang="en-US" altLang="zh-CN" sz="1800" u="none" dirty="0">
                <a:solidFill>
                  <a:srgbClr val="000000"/>
                </a:solidFill>
                <a:latin typeface="Microsoft YaHei"/>
                <a:ea typeface="Microsoft YaHei"/>
              </a:rPr>
              <a:t>list</a:t>
            </a:r>
            <a:r>
              <a:rPr lang="zh-CN" altLang="en-US" sz="1800" u="none" dirty="0">
                <a:solidFill>
                  <a:srgbClr val="000000"/>
                </a:solidFill>
                <a:latin typeface="Microsoft YaHei"/>
                <a:ea typeface="Microsoft YaHei"/>
              </a:rPr>
              <a:t>传入解析函数进行分析和下载</a:t>
            </a:r>
            <a:r>
              <a:rPr lang="en-US" sz="1800" u="none" dirty="0">
                <a:solidFill>
                  <a:srgbClr val="000000"/>
                </a:solidFill>
                <a:latin typeface="Microsoft YaHei"/>
                <a:ea typeface="Microsoft YaHei"/>
              </a:rPr>
              <a:t>。</a:t>
            </a:r>
            <a:endParaRPr lang="en-US" sz="1800" u="none" dirty="0">
              <a:solidFill>
                <a:srgbClr val="000000"/>
              </a:solidFill>
              <a:latin typeface="Microsoft YaHei"/>
              <a:ea typeface="Microsoft YaHei"/>
            </a:endParaRPr>
          </a:p>
          <a:p>
            <a:pPr algn="l">
              <a:lnSpc>
                <a:spcPct val="116000"/>
              </a:lnSpc>
            </a:pPr>
            <a:endParaRPr lang="en-US" dirty="0">
              <a:solidFill>
                <a:srgbClr val="000000"/>
              </a:solidFill>
              <a:latin typeface="Microsoft YaHei"/>
              <a:ea typeface="Microsoft YaHei"/>
            </a:endParaRPr>
          </a:p>
          <a:p>
            <a:pPr>
              <a:lnSpc>
                <a:spcPct val="116000"/>
              </a:lnSpc>
            </a:pPr>
            <a:r>
              <a:rPr lang="zh-CN" altLang="en-US" dirty="0">
                <a:solidFill>
                  <a:srgbClr val="000000"/>
                </a:solidFill>
                <a:latin typeface="Microsoft YaHei"/>
                <a:ea typeface="Microsoft YaHei"/>
              </a:rPr>
              <a:t>框架选取：通过比较分析选择使用较为成熟的</a:t>
            </a:r>
            <a:r>
              <a:rPr lang="en-US" altLang="zh-CN" dirty="0" err="1">
                <a:solidFill>
                  <a:srgbClr val="000000"/>
                </a:solidFill>
                <a:latin typeface="Microsoft YaHei"/>
                <a:ea typeface="Microsoft YaHei"/>
              </a:rPr>
              <a:t>scrapy</a:t>
            </a:r>
            <a:r>
              <a:rPr lang="zh-CN" altLang="en-US" dirty="0">
                <a:solidFill>
                  <a:srgbClr val="000000"/>
                </a:solidFill>
                <a:latin typeface="Microsoft YaHei"/>
                <a:ea typeface="Microsoft YaHei"/>
              </a:rPr>
              <a:t>框架来实现爬虫，因为它的底层框架是基于</a:t>
            </a:r>
            <a:r>
              <a:rPr lang="en-US" altLang="zh-CN" dirty="0">
                <a:solidFill>
                  <a:srgbClr val="000000"/>
                </a:solidFill>
                <a:latin typeface="Microsoft YaHei"/>
                <a:ea typeface="Microsoft YaHei"/>
              </a:rPr>
              <a:t>twisted</a:t>
            </a:r>
            <a:r>
              <a:rPr lang="zh-CN" altLang="en-US" dirty="0">
                <a:solidFill>
                  <a:srgbClr val="000000"/>
                </a:solidFill>
                <a:latin typeface="Microsoft YaHei"/>
                <a:ea typeface="Microsoft YaHei"/>
              </a:rPr>
              <a:t>，具有较好的异步性，对千万级</a:t>
            </a:r>
            <a:r>
              <a:rPr lang="en-US" altLang="zh-CN" dirty="0">
                <a:solidFill>
                  <a:srgbClr val="000000"/>
                </a:solidFill>
                <a:latin typeface="Microsoft YaHei"/>
                <a:ea typeface="Microsoft YaHei"/>
              </a:rPr>
              <a:t>URL</a:t>
            </a:r>
            <a:r>
              <a:rPr lang="zh-CN" altLang="en-US" dirty="0">
                <a:solidFill>
                  <a:srgbClr val="000000"/>
                </a:solidFill>
                <a:latin typeface="Microsoft YaHei"/>
                <a:ea typeface="Microsoft YaHei"/>
              </a:rPr>
              <a:t>去重支持很好</a:t>
            </a:r>
            <a:r>
              <a:rPr lang="en-US" altLang="zh-CN" dirty="0">
                <a:solidFill>
                  <a:srgbClr val="000000"/>
                </a:solidFill>
                <a:latin typeface="Microsoft YaHei"/>
                <a:ea typeface="Microsoft YaHei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Microsoft YaHei"/>
                <a:ea typeface="Microsoft YaHei"/>
              </a:rPr>
              <a:t>采用布隆过滤，因此对于本课题是完全够用的。</a:t>
            </a:r>
            <a:endParaRPr lang="en-US" dirty="0">
              <a:solidFill>
                <a:srgbClr val="000000"/>
              </a:solidFill>
              <a:latin typeface="Microsoft YaHei"/>
              <a:ea typeface="Microsoft YaHei"/>
            </a:endParaRPr>
          </a:p>
        </p:txBody>
      </p:sp>
      <p:sp>
        <p:nvSpPr>
          <p:cNvPr id="11" name="TextBox 14"/>
          <p:cNvSpPr txBox="1"/>
          <p:nvPr/>
        </p:nvSpPr>
        <p:spPr>
          <a:xfrm>
            <a:off x="-363436" y="934477"/>
            <a:ext cx="3038277" cy="595932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0B8D8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爬虫设计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1331</Words>
  <Application>WPS Presentation</Application>
  <PresentationFormat>自定义</PresentationFormat>
  <Paragraphs>281</Paragraphs>
  <Slides>32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52" baseType="lpstr">
      <vt:lpstr>Arial</vt:lpstr>
      <vt:lpstr>宋体</vt:lpstr>
      <vt:lpstr>Wingdings</vt:lpstr>
      <vt:lpstr>DejaVu Sans</vt:lpstr>
      <vt:lpstr>Impact</vt:lpstr>
      <vt:lpstr>Gubbi</vt:lpstr>
      <vt:lpstr>Microsoft YaHei</vt:lpstr>
      <vt:lpstr>方正黑体_GBK</vt:lpstr>
      <vt:lpstr>Calibri</vt:lpstr>
      <vt:lpstr>等线</vt:lpstr>
      <vt:lpstr>等线</vt:lpstr>
      <vt:lpstr>宋体</vt:lpstr>
      <vt:lpstr>方正书宋_GBK</vt:lpstr>
      <vt:lpstr>微软雅黑</vt:lpstr>
      <vt:lpstr>Arial Unicode MS</vt:lpstr>
      <vt:lpstr>FreeSans</vt:lpstr>
      <vt:lpstr>Abyssinica SIL</vt:lpstr>
      <vt:lpstr>等线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INSANITY</cp:lastModifiedBy>
  <cp:revision>49</cp:revision>
  <dcterms:created xsi:type="dcterms:W3CDTF">2019-05-30T15:56:30Z</dcterms:created>
  <dcterms:modified xsi:type="dcterms:W3CDTF">2019-05-30T15:56:30Z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