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669088" cy="9928225"/>
  <p:embeddedFontLst>
    <p:embeddedFont>
      <p:font typeface="Arial Black" panose="020B0A04020102020204" pitchFamily="34" charset="0"/>
      <p:regular r:id="rId12"/>
      <p:bold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NqivtToTBSaUyHGccoKzuFiY5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070B0-4BC5-4D78-9BBF-302C2F9EF1AD}" v="22" dt="2023-05-09T01:46:06.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11725" y="744600"/>
            <a:ext cx="4446250" cy="37230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66900" y="4715900"/>
            <a:ext cx="5335250" cy="44677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66900" y="4715900"/>
            <a:ext cx="5335250" cy="44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26988" y="744538"/>
            <a:ext cx="6615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e15f5cca41_0_0:notes"/>
          <p:cNvSpPr>
            <a:spLocks noGrp="1" noRot="1" noChangeAspect="1"/>
          </p:cNvSpPr>
          <p:nvPr>
            <p:ph type="sldImg" idx="2"/>
          </p:nvPr>
        </p:nvSpPr>
        <p:spPr>
          <a:xfrm>
            <a:off x="26988" y="744538"/>
            <a:ext cx="6615112"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e15f5cca41_0_0:notes"/>
          <p:cNvSpPr txBox="1">
            <a:spLocks noGrp="1"/>
          </p:cNvSpPr>
          <p:nvPr>
            <p:ph type="body" idx="1"/>
          </p:nvPr>
        </p:nvSpPr>
        <p:spPr>
          <a:xfrm>
            <a:off x="666900" y="4715900"/>
            <a:ext cx="5335200" cy="44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66900" y="4715900"/>
            <a:ext cx="5335250" cy="44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26988" y="744538"/>
            <a:ext cx="6615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66900" y="4715900"/>
            <a:ext cx="5335250" cy="44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26988" y="744538"/>
            <a:ext cx="6615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66900" y="4715900"/>
            <a:ext cx="5335250" cy="44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26988" y="744538"/>
            <a:ext cx="6615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66900" y="4715900"/>
            <a:ext cx="5335250" cy="44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26988" y="744538"/>
            <a:ext cx="6615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66900" y="4715900"/>
            <a:ext cx="5335250" cy="44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26988" y="744538"/>
            <a:ext cx="6615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66900" y="4715900"/>
            <a:ext cx="5335250" cy="44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26988" y="744538"/>
            <a:ext cx="6615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66900" y="4715900"/>
            <a:ext cx="5335250" cy="44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26988" y="744538"/>
            <a:ext cx="6615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27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14"/>
        <p:cNvGrpSpPr/>
        <p:nvPr/>
      </p:nvGrpSpPr>
      <p:grpSpPr>
        <a:xfrm>
          <a:off x="0" y="0"/>
          <a:ext cx="0" cy="0"/>
          <a:chOff x="0" y="0"/>
          <a:chExt cx="0" cy="0"/>
        </a:xfrm>
      </p:grpSpPr>
      <p:sp>
        <p:nvSpPr>
          <p:cNvPr id="15" name="Google Shape;15;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22" name="Google Shape;22;p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e texto verticais" type="vertTitleAndTx">
  <p:cSld name="VERTICAL_TITLE_AND_VERTICAL_TEXT">
    <p:spTree>
      <p:nvGrpSpPr>
        <p:cNvPr id="1" name="Shape 89"/>
        <p:cNvGrpSpPr/>
        <p:nvPr/>
      </p:nvGrpSpPr>
      <p:grpSpPr>
        <a:xfrm>
          <a:off x="0" y="0"/>
          <a:ext cx="0" cy="0"/>
          <a:chOff x="0" y="0"/>
          <a:chExt cx="0" cy="0"/>
        </a:xfrm>
      </p:grpSpPr>
      <p:sp>
        <p:nvSpPr>
          <p:cNvPr id="90" name="Google Shape;90;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9"/>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9"/>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abeçalho da Seção"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1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37" name="Google Shape;37;p1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8"/>
        <p:cNvGrpSpPr/>
        <p:nvPr/>
      </p:nvGrpSpPr>
      <p:grpSpPr>
        <a:xfrm>
          <a:off x="0" y="0"/>
          <a:ext cx="0" cy="0"/>
          <a:chOff x="0" y="0"/>
          <a:chExt cx="0" cy="0"/>
        </a:xfrm>
      </p:grpSpPr>
      <p:sp>
        <p:nvSpPr>
          <p:cNvPr id="39" name="Google Shape;39;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2"/>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3"/>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3"/>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Em branco" type="blank">
  <p:cSld name="BLANK">
    <p:spTree>
      <p:nvGrpSpPr>
        <p:cNvPr id="1" name="Shape 59"/>
        <p:cNvGrpSpPr/>
        <p:nvPr/>
      </p:nvGrpSpPr>
      <p:grpSpPr>
        <a:xfrm>
          <a:off x="0" y="0"/>
          <a:ext cx="0" cy="0"/>
          <a:chOff x="0" y="0"/>
          <a:chExt cx="0" cy="0"/>
        </a:xfrm>
      </p:grpSpPr>
      <p:sp>
        <p:nvSpPr>
          <p:cNvPr id="60" name="Google Shape;60;p1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údo com Legenda" type="objTx">
  <p:cSld name="OBJECT_WITH_CAPTION_TEXT">
    <p:spTree>
      <p:nvGrpSpPr>
        <p:cNvPr id="1" name="Shape 65"/>
        <p:cNvGrpSpPr/>
        <p:nvPr/>
      </p:nvGrpSpPr>
      <p:grpSpPr>
        <a:xfrm>
          <a:off x="0" y="0"/>
          <a:ext cx="0" cy="0"/>
          <a:chOff x="0" y="0"/>
          <a:chExt cx="0" cy="0"/>
        </a:xfrm>
      </p:grpSpPr>
      <p:sp>
        <p:nvSpPr>
          <p:cNvPr id="66" name="Google Shape;66;p1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1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m com Legenda" type="picTx">
  <p:cSld name="PICTURE_WITH_CAPTION_TEXT">
    <p:spTree>
      <p:nvGrpSpPr>
        <p:cNvPr id="1" name="Shape 74"/>
        <p:cNvGrpSpPr/>
        <p:nvPr/>
      </p:nvGrpSpPr>
      <p:grpSpPr>
        <a:xfrm>
          <a:off x="0" y="0"/>
          <a:ext cx="0" cy="0"/>
          <a:chOff x="0" y="0"/>
          <a:chExt cx="0" cy="0"/>
        </a:xfrm>
      </p:grpSpPr>
      <p:sp>
        <p:nvSpPr>
          <p:cNvPr id="75" name="Google Shape;75;p1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17"/>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17"/>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8"/>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cxnSp>
        <p:nvCxnSpPr>
          <p:cNvPr id="13" name="Google Shape;13;p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xame.com/ciencia/sem-obrigatoriedade-fiel-mascara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agenciabrasil.ebc.com.br/saude/noticia/2023-05/covid-19-fim-da-emergencia-nao-altera-status-de-pandem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298939" y="457200"/>
            <a:ext cx="11447584" cy="208698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2800"/>
              <a:buFont typeface="Arial Black"/>
              <a:buNone/>
            </a:pPr>
            <a:r>
              <a:rPr lang="pt-BR" sz="2800" b="1">
                <a:latin typeface="Arial Black"/>
                <a:ea typeface="Arial Black"/>
                <a:cs typeface="Arial Black"/>
                <a:sym typeface="Arial Black"/>
              </a:rPr>
              <a:t>Planejamento de pesquisa </a:t>
            </a:r>
            <a:br>
              <a:rPr lang="pt-BR" sz="4400" b="1">
                <a:latin typeface="Calibri"/>
                <a:ea typeface="Calibri"/>
                <a:cs typeface="Calibri"/>
                <a:sym typeface="Calibri"/>
              </a:rPr>
            </a:br>
            <a:br>
              <a:rPr lang="pt-BR" sz="2400" b="1">
                <a:latin typeface="Calibri"/>
                <a:ea typeface="Calibri"/>
                <a:cs typeface="Calibri"/>
                <a:sym typeface="Calibri"/>
              </a:rPr>
            </a:br>
            <a:r>
              <a:rPr lang="pt-BR" sz="2000" b="1">
                <a:latin typeface="Arial Black"/>
                <a:ea typeface="Arial Black"/>
                <a:cs typeface="Arial Black"/>
                <a:sym typeface="Arial Black"/>
              </a:rPr>
              <a:t>Valor da atividade 10,0 (dez) pontos</a:t>
            </a:r>
            <a:r>
              <a:rPr lang="pt-BR" sz="2200" b="1">
                <a:latin typeface="Arial Black"/>
                <a:ea typeface="Arial Black"/>
                <a:cs typeface="Arial Black"/>
                <a:sym typeface="Arial Black"/>
              </a:rPr>
              <a:t>.  </a:t>
            </a:r>
            <a:endParaRPr sz="2200">
              <a:latin typeface="Arial Black"/>
              <a:ea typeface="Arial Black"/>
              <a:cs typeface="Arial Black"/>
              <a:sym typeface="Arial Black"/>
            </a:endParaRPr>
          </a:p>
        </p:txBody>
      </p:sp>
      <p:sp>
        <p:nvSpPr>
          <p:cNvPr id="102" name="Google Shape;102;p1"/>
          <p:cNvSpPr txBox="1">
            <a:spLocks noGrp="1"/>
          </p:cNvSpPr>
          <p:nvPr>
            <p:ph type="subTitle" idx="1"/>
          </p:nvPr>
        </p:nvSpPr>
        <p:spPr>
          <a:xfrm>
            <a:off x="1100051" y="4346089"/>
            <a:ext cx="10058400" cy="1252531"/>
          </a:xfrm>
          <a:prstGeom prst="rect">
            <a:avLst/>
          </a:prstGeom>
          <a:noFill/>
          <a:ln>
            <a:noFill/>
          </a:ln>
        </p:spPr>
        <p:txBody>
          <a:bodyPr spcFirstLastPara="1" wrap="square" lIns="91425" tIns="45700" rIns="91425" bIns="45700" anchor="t" anchorCtr="0">
            <a:normAutofit/>
          </a:bodyPr>
          <a:lstStyle/>
          <a:p>
            <a:pPr marL="0" indent="0">
              <a:spcBef>
                <a:spcPts val="0"/>
              </a:spcBef>
              <a:buSzPts val="1800"/>
            </a:pPr>
            <a:r>
              <a:rPr lang="pt-BR" sz="1800" b="1" dirty="0">
                <a:solidFill>
                  <a:schemeClr val="dk1"/>
                </a:solidFill>
                <a:latin typeface="Arial Black"/>
                <a:ea typeface="Arial Black"/>
                <a:cs typeface="Arial Black"/>
                <a:sym typeface="Arial Black"/>
              </a:rPr>
              <a:t>ESTUDANTES DO GRUPO</a:t>
            </a:r>
            <a:r>
              <a:rPr lang="pt-BR" sz="1800" b="1" dirty="0">
                <a:solidFill>
                  <a:schemeClr val="dk1"/>
                </a:solidFill>
              </a:rPr>
              <a:t>: Caroline Costa Saldanha; Daniel Rodrigues Aguillar; Henrique Sena de Menezes; Lukas Rodrigues da Silva; </a:t>
            </a:r>
            <a:r>
              <a:rPr lang="pt-BR" sz="1800" b="1" dirty="0" err="1">
                <a:solidFill>
                  <a:schemeClr val="dk1"/>
                </a:solidFill>
              </a:rPr>
              <a:t>Stefany</a:t>
            </a:r>
            <a:r>
              <a:rPr lang="pt-BR" sz="1800" b="1" dirty="0">
                <a:solidFill>
                  <a:schemeClr val="dk1"/>
                </a:solidFill>
              </a:rPr>
              <a:t> do Nascimento Ferreira</a:t>
            </a:r>
            <a:endParaRPr sz="1800" b="1" dirty="0"/>
          </a:p>
        </p:txBody>
      </p:sp>
      <p:sp>
        <p:nvSpPr>
          <p:cNvPr id="103" name="Google Shape;103;p1"/>
          <p:cNvSpPr/>
          <p:nvPr/>
        </p:nvSpPr>
        <p:spPr>
          <a:xfrm>
            <a:off x="1643269" y="3915784"/>
            <a:ext cx="820411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000" b="1" i="0" u="none" strike="noStrike" cap="none">
                <a:solidFill>
                  <a:schemeClr val="dk1"/>
                </a:solidFill>
                <a:latin typeface="Arial Black"/>
                <a:ea typeface="Arial Black"/>
                <a:cs typeface="Arial Black"/>
                <a:sym typeface="Arial Black"/>
              </a:rPr>
              <a:t> Produção Coletiva- 1ª etapa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e15f5cca41_0_0"/>
          <p:cNvSpPr txBox="1">
            <a:spLocks noGrp="1"/>
          </p:cNvSpPr>
          <p:nvPr>
            <p:ph type="ctrTitle"/>
          </p:nvPr>
        </p:nvSpPr>
        <p:spPr>
          <a:xfrm>
            <a:off x="1097280" y="758952"/>
            <a:ext cx="10058400" cy="35661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endParaRPr/>
          </a:p>
        </p:txBody>
      </p:sp>
      <p:sp>
        <p:nvSpPr>
          <p:cNvPr id="109" name="Google Shape;109;g1e15f5cca41_0_0"/>
          <p:cNvSpPr txBox="1">
            <a:spLocks noGrp="1"/>
          </p:cNvSpPr>
          <p:nvPr>
            <p:ph type="subTitle" idx="1"/>
          </p:nvPr>
        </p:nvSpPr>
        <p:spPr>
          <a:xfrm>
            <a:off x="1100051" y="4455620"/>
            <a:ext cx="10058400" cy="1143000"/>
          </a:xfrm>
          <a:prstGeom prst="rect">
            <a:avLst/>
          </a:prstGeom>
        </p:spPr>
        <p:txBody>
          <a:bodyPr spcFirstLastPara="1" wrap="square" lIns="91425" tIns="45700" rIns="91425" bIns="45700" anchor="t" anchorCtr="0">
            <a:normAutofit/>
          </a:bodyPr>
          <a:lstStyle/>
          <a:p>
            <a:pPr marL="0" lvl="0" indent="0" algn="l" rtl="0">
              <a:spcBef>
                <a:spcPts val="1200"/>
              </a:spcBef>
              <a:spcAft>
                <a:spcPts val="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742122" y="273351"/>
            <a:ext cx="10413558"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2000"/>
              <a:buFont typeface="Arial Black"/>
              <a:buNone/>
            </a:pPr>
            <a:r>
              <a:rPr lang="pt-BR" sz="2000" b="1">
                <a:latin typeface="Arial Black"/>
                <a:ea typeface="Arial Black"/>
                <a:cs typeface="Arial Black"/>
                <a:sym typeface="Arial Black"/>
              </a:rPr>
              <a:t>1.Título e autor(a) ou autores do material base para o exercício(*)   </a:t>
            </a:r>
            <a:r>
              <a:rPr lang="pt-BR" sz="4000" b="1">
                <a:latin typeface="Arial Black"/>
                <a:ea typeface="Arial Black"/>
                <a:cs typeface="Arial Black"/>
                <a:sym typeface="Arial Black"/>
              </a:rPr>
              <a:t>                               </a:t>
            </a:r>
            <a:r>
              <a:rPr lang="pt-BR" sz="1600" b="1">
                <a:latin typeface="Arial"/>
                <a:ea typeface="Arial"/>
                <a:cs typeface="Arial"/>
                <a:sym typeface="Arial"/>
              </a:rPr>
              <a:t>(</a:t>
            </a:r>
            <a:r>
              <a:rPr lang="pt-BR" sz="1600">
                <a:latin typeface="Arial"/>
                <a:ea typeface="Arial"/>
                <a:cs typeface="Arial"/>
                <a:sym typeface="Arial"/>
              </a:rPr>
              <a:t>siga as regras da ABNT) 1,0 Ponto</a:t>
            </a:r>
            <a:endParaRPr/>
          </a:p>
        </p:txBody>
      </p:sp>
      <p:sp>
        <p:nvSpPr>
          <p:cNvPr id="115" name="Google Shape;115;p2"/>
          <p:cNvSpPr txBox="1">
            <a:spLocks noGrp="1"/>
          </p:cNvSpPr>
          <p:nvPr>
            <p:ph type="body" idx="1"/>
          </p:nvPr>
        </p:nvSpPr>
        <p:spPr>
          <a:xfrm>
            <a:off x="530469" y="2056749"/>
            <a:ext cx="11131061" cy="4203374"/>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900"/>
              <a:buNone/>
            </a:pPr>
            <a:r>
              <a:rPr lang="pt-BR" sz="2900" dirty="0"/>
              <a:t>  </a:t>
            </a:r>
            <a:r>
              <a:rPr lang="pt-BR" sz="1800" dirty="0">
                <a:latin typeface="Arial"/>
                <a:ea typeface="Arial"/>
                <a:cs typeface="Arial"/>
                <a:sym typeface="Arial"/>
              </a:rPr>
              <a:t>Resposta  :</a:t>
            </a:r>
            <a:endParaRPr dirty="0"/>
          </a:p>
        </p:txBody>
      </p:sp>
      <p:sp>
        <p:nvSpPr>
          <p:cNvPr id="116" name="Google Shape;116;p2"/>
          <p:cNvSpPr txBox="1"/>
          <p:nvPr/>
        </p:nvSpPr>
        <p:spPr>
          <a:xfrm>
            <a:off x="1097280" y="5685183"/>
            <a:ext cx="926592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600">
                <a:solidFill>
                  <a:schemeClr val="dk1"/>
                </a:solidFill>
                <a:latin typeface="Arial"/>
                <a:ea typeface="Arial"/>
                <a:cs typeface="Arial"/>
                <a:sym typeface="Arial"/>
              </a:rPr>
              <a:t>(*) De acordo com a determinação de seu professor de PTS  : artigo , projeto integrador ou outros</a:t>
            </a:r>
            <a:endParaRPr/>
          </a:p>
        </p:txBody>
      </p:sp>
      <p:sp>
        <p:nvSpPr>
          <p:cNvPr id="3" name="CaixaDeTexto 2">
            <a:extLst>
              <a:ext uri="{FF2B5EF4-FFF2-40B4-BE49-F238E27FC236}">
                <a16:creationId xmlns:a16="http://schemas.microsoft.com/office/drawing/2014/main" id="{3145D1A6-C80A-281C-2900-13928221E428}"/>
              </a:ext>
            </a:extLst>
          </p:cNvPr>
          <p:cNvSpPr txBox="1"/>
          <p:nvPr/>
        </p:nvSpPr>
        <p:spPr>
          <a:xfrm>
            <a:off x="1759937" y="2056749"/>
            <a:ext cx="8672124" cy="115416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800" b="1" i="0" u="none" strike="noStrike" kern="0" cap="none" spc="0" normalizeH="0" baseline="0" noProof="0" dirty="0">
                <a:ln>
                  <a:noFill/>
                </a:ln>
                <a:solidFill>
                  <a:srgbClr val="3F3F3F"/>
                </a:solidFill>
                <a:effectLst/>
                <a:uLnTx/>
                <a:uFillTx/>
                <a:latin typeface="Arial"/>
                <a:cs typeface="Arial"/>
                <a:sym typeface="Calibri"/>
              </a:rPr>
              <a:t>EDUCAÇÃO E TECNOLOGIAS EM TEMPOS DE PANDEMIA NO BRASIL</a:t>
            </a:r>
            <a:endParaRPr lang="pt-BR" sz="1800" dirty="0">
              <a:solidFill>
                <a:srgbClr val="3F3F3F"/>
              </a:solidFill>
              <a:sym typeface="Calibri"/>
            </a:endParaRPr>
          </a:p>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600" b="0" i="0" u="none" strike="noStrike" kern="0" cap="none" spc="0" normalizeH="0" baseline="0" noProof="0" dirty="0">
                <a:ln>
                  <a:noFill/>
                </a:ln>
                <a:solidFill>
                  <a:srgbClr val="3F3F3F"/>
                </a:solidFill>
                <a:effectLst/>
                <a:uLnTx/>
                <a:uFillTx/>
                <a:latin typeface="Arial"/>
                <a:cs typeface="Arial"/>
                <a:sym typeface="Calibri"/>
              </a:rPr>
              <a:t>Lucas de Vasconcelos Soares e Maria Lília </a:t>
            </a:r>
            <a:r>
              <a:rPr kumimoji="0" lang="pt-BR" sz="1600" b="0" i="0" u="none" strike="noStrike" kern="0" cap="none" spc="0" normalizeH="0" baseline="0" noProof="0" dirty="0" err="1">
                <a:ln>
                  <a:noFill/>
                </a:ln>
                <a:solidFill>
                  <a:srgbClr val="3F3F3F"/>
                </a:solidFill>
                <a:effectLst/>
                <a:uLnTx/>
                <a:uFillTx/>
                <a:latin typeface="Arial"/>
                <a:cs typeface="Arial"/>
                <a:sym typeface="Calibri"/>
              </a:rPr>
              <a:t>Imbiriba</a:t>
            </a:r>
            <a:r>
              <a:rPr kumimoji="0" lang="pt-BR" sz="1600" b="0" i="0" u="none" strike="noStrike" kern="0" cap="none" spc="0" normalizeH="0" baseline="0" noProof="0" dirty="0">
                <a:ln>
                  <a:noFill/>
                </a:ln>
                <a:solidFill>
                  <a:srgbClr val="3F3F3F"/>
                </a:solidFill>
                <a:effectLst/>
                <a:uLnTx/>
                <a:uFillTx/>
                <a:latin typeface="Arial"/>
                <a:cs typeface="Arial"/>
                <a:sym typeface="Calibri"/>
              </a:rPr>
              <a:t> Sousa Colares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pt-BR" sz="1800" dirty="0">
              <a:solidFill>
                <a:srgbClr val="3F3F3F"/>
              </a:solidFill>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925002" y="187443"/>
            <a:ext cx="10058400" cy="1429322"/>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2000"/>
              <a:buFont typeface="Arial Black"/>
              <a:buNone/>
            </a:pPr>
            <a:r>
              <a:rPr lang="pt-BR" sz="2000" b="1">
                <a:latin typeface="Arial Black"/>
                <a:ea typeface="Arial Black"/>
                <a:cs typeface="Arial Black"/>
                <a:sym typeface="Arial Black"/>
              </a:rPr>
              <a:t>2.Problema de pesquisa </a:t>
            </a:r>
            <a:r>
              <a:rPr lang="pt-BR" sz="1600">
                <a:latin typeface="Arial"/>
                <a:ea typeface="Arial"/>
                <a:cs typeface="Arial"/>
                <a:sym typeface="Arial"/>
              </a:rPr>
              <a:t>(1,5 Ponto)</a:t>
            </a:r>
            <a:br>
              <a:rPr lang="pt-BR" sz="1600">
                <a:latin typeface="Arial"/>
                <a:ea typeface="Arial"/>
                <a:cs typeface="Arial"/>
                <a:sym typeface="Arial"/>
              </a:rPr>
            </a:br>
            <a:endParaRPr sz="1600">
              <a:latin typeface="Arial"/>
              <a:ea typeface="Arial"/>
              <a:cs typeface="Arial"/>
              <a:sym typeface="Arial"/>
            </a:endParaRPr>
          </a:p>
        </p:txBody>
      </p:sp>
      <p:sp>
        <p:nvSpPr>
          <p:cNvPr id="122" name="Google Shape;122;p3"/>
          <p:cNvSpPr txBox="1">
            <a:spLocks noGrp="1"/>
          </p:cNvSpPr>
          <p:nvPr>
            <p:ph type="body" idx="1"/>
          </p:nvPr>
        </p:nvSpPr>
        <p:spPr>
          <a:xfrm>
            <a:off x="925002" y="1779473"/>
            <a:ext cx="10058400" cy="4023360"/>
          </a:xfrm>
          <a:prstGeom prst="rect">
            <a:avLst/>
          </a:prstGeom>
          <a:noFill/>
          <a:ln>
            <a:noFill/>
          </a:ln>
        </p:spPr>
        <p:txBody>
          <a:bodyPr spcFirstLastPara="1" wrap="square" lIns="0" tIns="45700" rIns="0" bIns="45700" anchor="t" anchorCtr="0">
            <a:normAutofit/>
          </a:bodyPr>
          <a:lstStyle/>
          <a:p>
            <a:pPr marL="0" lvl="0" indent="0" algn="just" rtl="0">
              <a:lnSpc>
                <a:spcPct val="90000"/>
              </a:lnSpc>
              <a:spcBef>
                <a:spcPts val="0"/>
              </a:spcBef>
              <a:spcAft>
                <a:spcPts val="0"/>
              </a:spcAft>
              <a:buSzPts val="1600"/>
              <a:buNone/>
            </a:pPr>
            <a:r>
              <a:rPr lang="pt-BR" sz="1600" i="1" dirty="0">
                <a:solidFill>
                  <a:srgbClr val="00B050"/>
                </a:solidFill>
              </a:rPr>
              <a:t>O problema é o que o autor quer saber . Sua pesquisa encaminha a resposta</a:t>
            </a:r>
            <a:r>
              <a:rPr lang="pt-BR" sz="2000" i="1" dirty="0">
                <a:solidFill>
                  <a:srgbClr val="00B050"/>
                </a:solidFill>
              </a:rPr>
              <a:t>. </a:t>
            </a:r>
            <a:endParaRPr dirty="0"/>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pt-BR" sz="1800" dirty="0">
                <a:latin typeface="Arial"/>
                <a:ea typeface="Arial"/>
                <a:cs typeface="Arial"/>
                <a:sym typeface="Arial"/>
              </a:rPr>
              <a:t>Resposta : A problemática presente no artigo é sobre o uso de Tecnologias de Informação e Comunicação na educação durante a pandemia do Covid- 19.</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pt-BR" sz="1800" dirty="0">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pt-BR" sz="1800" dirty="0">
                <a:latin typeface="Arial"/>
                <a:ea typeface="Arial"/>
                <a:cs typeface="Arial"/>
                <a:sym typeface="Arial"/>
              </a:rPr>
              <a:t> </a:t>
            </a:r>
            <a:endParaRPr lang="pt-BR" sz="1800" dirty="0">
              <a:effectLst/>
              <a:latin typeface="Arial"/>
              <a:ea typeface="Calibri" panose="020F0502020204030204" pitchFamily="34" charset="0"/>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1097280" y="273351"/>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2000"/>
              <a:buFont typeface="Arial Black"/>
              <a:buNone/>
            </a:pPr>
            <a:r>
              <a:rPr lang="pt-BR" sz="2000" b="1">
                <a:latin typeface="Arial Black"/>
                <a:ea typeface="Arial Black"/>
                <a:cs typeface="Arial Black"/>
                <a:sym typeface="Arial Black"/>
              </a:rPr>
              <a:t>3. Justificativa </a:t>
            </a:r>
            <a:r>
              <a:rPr lang="pt-BR" sz="1600">
                <a:latin typeface="Arial"/>
                <a:ea typeface="Arial"/>
                <a:cs typeface="Arial"/>
                <a:sym typeface="Arial"/>
              </a:rPr>
              <a:t>(1,5 Ponto)</a:t>
            </a:r>
            <a:endParaRPr/>
          </a:p>
        </p:txBody>
      </p:sp>
      <p:sp>
        <p:nvSpPr>
          <p:cNvPr id="128" name="Google Shape;128;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01600" algn="l" rtl="0">
              <a:lnSpc>
                <a:spcPct val="90000"/>
              </a:lnSpc>
              <a:spcBef>
                <a:spcPts val="0"/>
              </a:spcBef>
              <a:spcAft>
                <a:spcPts val="0"/>
              </a:spcAft>
              <a:buSzPts val="1600"/>
              <a:buChar char=" "/>
            </a:pPr>
            <a:r>
              <a:rPr lang="pt-BR" sz="1600" i="1" dirty="0">
                <a:solidFill>
                  <a:srgbClr val="00B050"/>
                </a:solidFill>
              </a:rPr>
              <a:t>A justificativa representa os motivos pelos quais se deve pesquisar aquele problema;  ¨O PARA quê¨ se pesquisa; A FINALIDADE coligada ao problema</a:t>
            </a:r>
            <a:r>
              <a:rPr lang="pt-BR" sz="2000" i="1" dirty="0">
                <a:solidFill>
                  <a:srgbClr val="00B050"/>
                </a:solidFill>
              </a:rPr>
              <a:t>.</a:t>
            </a:r>
            <a:endParaRPr dirty="0"/>
          </a:p>
          <a:p>
            <a:pPr marL="114300" indent="0">
              <a:buNone/>
            </a:pPr>
            <a:r>
              <a:rPr lang="pt-BR" sz="1800" dirty="0">
                <a:latin typeface="Arial"/>
                <a:ea typeface="Arial"/>
                <a:cs typeface="Arial"/>
                <a:sym typeface="Arial"/>
              </a:rPr>
              <a:t>Resposta</a:t>
            </a:r>
            <a:r>
              <a:rPr lang="pt-BR" sz="1800" i="1" dirty="0">
                <a:solidFill>
                  <a:srgbClr val="00B050"/>
                </a:solidFill>
                <a:latin typeface="Arial"/>
                <a:ea typeface="Arial"/>
                <a:cs typeface="Arial"/>
                <a:sym typeface="Arial"/>
              </a:rPr>
              <a:t>: </a:t>
            </a:r>
            <a:r>
              <a:rPr lang="pt-BR" sz="1800" dirty="0">
                <a:latin typeface="Arial"/>
                <a:ea typeface="Arial"/>
                <a:cs typeface="Arial"/>
                <a:sym typeface="Arial"/>
              </a:rPr>
              <a:t>A finalidade encontrada no artigo é sobre a pandemia do Covid- 19 e os impactos socioeducacionais e o uso de TICs para o ensino problematizando o seu uso na educação, sistematizando ações administradas por instituições de ensino no Brasil.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2000"/>
              <a:buFont typeface="Arial Black"/>
              <a:buNone/>
            </a:pPr>
            <a:r>
              <a:rPr lang="pt-BR" sz="2000" b="1">
                <a:latin typeface="Arial Black"/>
                <a:ea typeface="Arial Black"/>
                <a:cs typeface="Arial Black"/>
                <a:sym typeface="Arial Black"/>
              </a:rPr>
              <a:t>4.Objetivos </a:t>
            </a:r>
            <a:r>
              <a:rPr lang="pt-BR" sz="1600" b="1">
                <a:latin typeface="Arial"/>
                <a:ea typeface="Arial"/>
                <a:cs typeface="Arial"/>
                <a:sym typeface="Arial"/>
              </a:rPr>
              <a:t>(</a:t>
            </a:r>
            <a:r>
              <a:rPr lang="pt-BR" sz="1600">
                <a:latin typeface="Arial"/>
                <a:ea typeface="Arial"/>
                <a:cs typeface="Arial"/>
                <a:sym typeface="Arial"/>
              </a:rPr>
              <a:t>1,5 Ponto)</a:t>
            </a:r>
            <a:endParaRPr/>
          </a:p>
        </p:txBody>
      </p:sp>
      <p:sp>
        <p:nvSpPr>
          <p:cNvPr id="134" name="Google Shape;134;p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01600" algn="just" rtl="0">
              <a:lnSpc>
                <a:spcPct val="90000"/>
              </a:lnSpc>
              <a:spcBef>
                <a:spcPts val="0"/>
              </a:spcBef>
              <a:spcAft>
                <a:spcPts val="0"/>
              </a:spcAft>
              <a:buSzPts val="1600"/>
              <a:buChar char=" "/>
            </a:pPr>
            <a:r>
              <a:rPr lang="pt-BR" sz="1600" i="1" dirty="0">
                <a:solidFill>
                  <a:srgbClr val="00B050"/>
                </a:solidFill>
              </a:rPr>
              <a:t>Sempre DEVEM SER REDIGIDOS COM VERBOS NO INFINITIVO. São claros e precisos. Estão de acordo com o problema e buscam elucidá-lo caminhando para a finalidade apontada na justificativa. O Objetivo é o ALVO  QUE SE PRETENDE ATINGIR. O Objetivo geral é apenas um e está  bem próximo do problema; encaminha todos os específicos. Os objetivos específicos são partes da resposta do geral e, geralmente, fazem parte dos subtítulos e itens descritos no texto na introdução e /ou discussão dos resultados.</a:t>
            </a:r>
            <a:endParaRPr dirty="0"/>
          </a:p>
          <a:p>
            <a:pPr marL="91440" lvl="0" indent="-114300" algn="l" rtl="0">
              <a:lnSpc>
                <a:spcPct val="90000"/>
              </a:lnSpc>
              <a:spcBef>
                <a:spcPts val="1400"/>
              </a:spcBef>
              <a:spcAft>
                <a:spcPts val="0"/>
              </a:spcAft>
              <a:buSzPts val="1800"/>
              <a:buChar char=" "/>
            </a:pPr>
            <a:r>
              <a:rPr lang="pt-BR" sz="1800" dirty="0">
                <a:latin typeface="Arial"/>
                <a:ea typeface="Arial"/>
                <a:cs typeface="Arial"/>
                <a:sym typeface="Arial"/>
              </a:rPr>
              <a:t>Resposta</a:t>
            </a:r>
            <a:r>
              <a:rPr lang="pt-BR" sz="1800" dirty="0">
                <a:latin typeface="Arial" panose="020B0604020202020204" pitchFamily="34" charset="0"/>
                <a:sym typeface="Arial"/>
              </a:rPr>
              <a:t>: O</a:t>
            </a:r>
            <a:r>
              <a:rPr lang="pt-BR" sz="1800" dirty="0">
                <a:latin typeface="Arial" panose="020B0604020202020204" pitchFamily="34" charset="0"/>
              </a:rPr>
              <a:t> objetivo do artigo é analisar a relação entre educação e tecnologia da informação e comunicação no Brasil durante a pandemia causada pela doença Covid-19 e destacar diversas iniciativas relacionadas ao uso dessas ferramentas técnicas no setor educacional. O artigo buscou entender também a crise socioeducacional causado pela pandemia. </a:t>
            </a:r>
            <a:endParaRPr lang="pt-BR" sz="1800" dirty="0">
              <a:latin typeface="Arial" panose="020B0604020202020204" pitchFamily="34" charset="0"/>
              <a:sym typeface="Arial"/>
            </a:endParaRPr>
          </a:p>
          <a:p>
            <a:pPr marL="91440" lvl="0" indent="-114300" algn="l" rtl="0">
              <a:lnSpc>
                <a:spcPct val="90000"/>
              </a:lnSpc>
              <a:spcBef>
                <a:spcPts val="1400"/>
              </a:spcBef>
              <a:spcAft>
                <a:spcPts val="0"/>
              </a:spcAft>
              <a:buSzPts val="1800"/>
              <a:buChar char=" "/>
            </a:pPr>
            <a:endParaRPr lang="pt-BR" sz="1800" dirty="0">
              <a:latin typeface="Arial" panose="020B0604020202020204" pitchFamily="34" charset="0"/>
              <a:sym typeface="Arial"/>
            </a:endParaRPr>
          </a:p>
          <a:p>
            <a:pPr marL="91440" lvl="0" indent="0" algn="l" rtl="0">
              <a:lnSpc>
                <a:spcPct val="90000"/>
              </a:lnSpc>
              <a:spcBef>
                <a:spcPts val="1400"/>
              </a:spcBef>
              <a:spcAft>
                <a:spcPts val="0"/>
              </a:spcAft>
              <a:buSzPts val="20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2000"/>
              <a:buFont typeface="Arial Black"/>
              <a:buNone/>
            </a:pPr>
            <a:r>
              <a:rPr lang="pt-BR" sz="2000" b="1">
                <a:latin typeface="Arial Black"/>
                <a:ea typeface="Arial Black"/>
                <a:cs typeface="Arial Black"/>
                <a:sym typeface="Arial Black"/>
              </a:rPr>
              <a:t>5.Metodologia e procedimentos metodológicos adotados </a:t>
            </a:r>
            <a:r>
              <a:rPr lang="pt-BR" sz="1600">
                <a:latin typeface="Arial"/>
                <a:ea typeface="Arial"/>
                <a:cs typeface="Arial"/>
                <a:sym typeface="Arial"/>
              </a:rPr>
              <a:t>(1,5 Ponto)</a:t>
            </a:r>
            <a:endParaRPr/>
          </a:p>
        </p:txBody>
      </p:sp>
      <p:sp>
        <p:nvSpPr>
          <p:cNvPr id="140" name="Google Shape;140;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01600" algn="l" rtl="0">
              <a:lnSpc>
                <a:spcPct val="90000"/>
              </a:lnSpc>
              <a:spcBef>
                <a:spcPts val="0"/>
              </a:spcBef>
              <a:spcAft>
                <a:spcPts val="0"/>
              </a:spcAft>
              <a:buSzPts val="1600"/>
              <a:buChar char=" "/>
            </a:pPr>
            <a:r>
              <a:rPr lang="pt-BR" sz="1600" i="1" dirty="0">
                <a:solidFill>
                  <a:srgbClr val="00B050"/>
                </a:solidFill>
              </a:rPr>
              <a:t>Aqui deve-se observar  ¨o COMO ¨  foi realizado a busca das informações ao problema delimitado pelos objetivos. COMO atingiu-se aos objetivos específicos</a:t>
            </a:r>
            <a:r>
              <a:rPr lang="pt-BR" sz="1600" i="1" dirty="0">
                <a:solidFill>
                  <a:srgbClr val="00B050"/>
                </a:solidFill>
                <a:latin typeface="Arial"/>
                <a:ea typeface="Arial"/>
                <a:cs typeface="Arial"/>
                <a:sym typeface="Arial"/>
              </a:rPr>
              <a:t>.</a:t>
            </a:r>
            <a:endParaRPr dirty="0"/>
          </a:p>
          <a:p>
            <a:pPr marL="91440" indent="-114300">
              <a:spcBef>
                <a:spcPts val="1400"/>
              </a:spcBef>
            </a:pPr>
            <a:r>
              <a:rPr lang="pt-BR" sz="1800" dirty="0">
                <a:latin typeface="Arial"/>
                <a:ea typeface="Arial"/>
                <a:cs typeface="Arial"/>
                <a:sym typeface="Arial"/>
              </a:rPr>
              <a:t>Resposta</a:t>
            </a:r>
            <a:r>
              <a:rPr lang="pt-BR" sz="1800" i="1" dirty="0">
                <a:solidFill>
                  <a:srgbClr val="00B050"/>
                </a:solidFill>
                <a:latin typeface="Arial"/>
                <a:ea typeface="Arial"/>
                <a:cs typeface="Arial"/>
                <a:sym typeface="Arial"/>
              </a:rPr>
              <a:t>: </a:t>
            </a:r>
            <a:r>
              <a:rPr lang="pt-BR" sz="1800" dirty="0">
                <a:latin typeface="Arial"/>
                <a:cs typeface="Arial"/>
                <a:sym typeface="Arial"/>
              </a:rPr>
              <a:t>Estudo de caso: </a:t>
            </a:r>
            <a:r>
              <a:rPr lang="pt-BR" sz="1800" kern="100" dirty="0">
                <a:effectLst/>
                <a:latin typeface="Arial" panose="020B0604020202020204" pitchFamily="34" charset="0"/>
                <a:ea typeface="Calibri" panose="020F0502020204030204" pitchFamily="34" charset="0"/>
                <a:cs typeface="Times New Roman" panose="02020603050405020304" pitchFamily="18" charset="0"/>
              </a:rPr>
              <a:t>descrever uma experiência real, envolvendo o uso de TICs, desenvolvida por um grupo de estudos e pesquisas de uma instituição de ensino superior localizada na Amazônia brasileira; </a:t>
            </a:r>
            <a:r>
              <a:rPr lang="pt-BR" sz="1800" kern="100" dirty="0">
                <a:latin typeface="Arial" panose="020B0604020202020204" pitchFamily="34" charset="0"/>
                <a:cs typeface="Times New Roman" panose="02020603050405020304" pitchFamily="18" charset="0"/>
              </a:rPr>
              <a:t>pesquisas bibliográfica e documental.</a:t>
            </a:r>
          </a:p>
          <a:p>
            <a:pPr marL="91440" lvl="0" indent="-114300" algn="l" rtl="0">
              <a:lnSpc>
                <a:spcPct val="90000"/>
              </a:lnSpc>
              <a:spcBef>
                <a:spcPts val="1400"/>
              </a:spcBef>
              <a:spcAft>
                <a:spcPts val="0"/>
              </a:spcAft>
              <a:buSzPts val="1800"/>
              <a:buChar char=" "/>
            </a:pPr>
            <a:endParaRPr sz="1800" dirty="0">
              <a:latin typeface="Arial"/>
              <a:cs typeface="Arial"/>
            </a:endParaRPr>
          </a:p>
          <a:p>
            <a:pPr marL="91440" lvl="0" indent="0" algn="l" rtl="0">
              <a:lnSpc>
                <a:spcPct val="90000"/>
              </a:lnSpc>
              <a:spcBef>
                <a:spcPts val="1400"/>
              </a:spcBef>
              <a:spcAft>
                <a:spcPts val="0"/>
              </a:spcAft>
              <a:buSzPts val="2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2000"/>
              <a:buFont typeface="Arial Black"/>
              <a:buNone/>
            </a:pPr>
            <a:r>
              <a:rPr lang="pt-BR" sz="2000" b="1" dirty="0">
                <a:latin typeface="Arial Black"/>
                <a:ea typeface="Arial Black"/>
                <a:cs typeface="Arial Black"/>
                <a:sym typeface="Arial Black"/>
              </a:rPr>
              <a:t>6. Síntese da discussão dos resultados </a:t>
            </a:r>
            <a:r>
              <a:rPr lang="pt-BR" sz="1600" b="1" dirty="0">
                <a:latin typeface="Calibri"/>
                <a:ea typeface="Calibri"/>
                <a:cs typeface="Calibri"/>
                <a:sym typeface="Calibri"/>
              </a:rPr>
              <a:t>(3,0 Ponto) </a:t>
            </a:r>
            <a:endParaRPr sz="1600" b="1" dirty="0">
              <a:latin typeface="Calibri"/>
              <a:ea typeface="Calibri"/>
              <a:cs typeface="Calibri"/>
              <a:sym typeface="Calibri"/>
            </a:endParaRPr>
          </a:p>
        </p:txBody>
      </p:sp>
      <p:sp>
        <p:nvSpPr>
          <p:cNvPr id="146" name="Google Shape;146;p7"/>
          <p:cNvSpPr txBox="1">
            <a:spLocks noGrp="1"/>
          </p:cNvSpPr>
          <p:nvPr>
            <p:ph type="body" idx="1"/>
          </p:nvPr>
        </p:nvSpPr>
        <p:spPr>
          <a:xfrm>
            <a:off x="1190044" y="1951752"/>
            <a:ext cx="10234311" cy="4023360"/>
          </a:xfrm>
          <a:prstGeom prst="rect">
            <a:avLst/>
          </a:prstGeom>
          <a:noFill/>
          <a:ln>
            <a:noFill/>
          </a:ln>
        </p:spPr>
        <p:txBody>
          <a:bodyPr spcFirstLastPara="1" wrap="square" lIns="0" tIns="45700" rIns="0" bIns="45700" anchor="t" anchorCtr="0">
            <a:normAutofit fontScale="32500" lnSpcReduction="20000"/>
          </a:bodyPr>
          <a:lstStyle/>
          <a:p>
            <a:pPr marL="91440" lvl="0" indent="-101600" algn="l" rtl="0">
              <a:lnSpc>
                <a:spcPct val="90000"/>
              </a:lnSpc>
              <a:spcBef>
                <a:spcPts val="0"/>
              </a:spcBef>
              <a:spcAft>
                <a:spcPts val="0"/>
              </a:spcAft>
              <a:buSzPts val="1600"/>
              <a:buChar char=" "/>
            </a:pPr>
            <a:r>
              <a:rPr lang="pt-BR" sz="1600" i="1" dirty="0">
                <a:solidFill>
                  <a:srgbClr val="00B050"/>
                </a:solidFill>
              </a:rPr>
              <a:t>Coloquem aqui dados encontrados e trabalhados pelo autor(a) ou (autores). Apresentem brevemente  o ponto  de chegada  da pesquisa neste trabalho, utilize os recursos aprendidos </a:t>
            </a:r>
            <a:r>
              <a:rPr lang="pt-BR" sz="1600" i="1" u="sng" dirty="0">
                <a:solidFill>
                  <a:srgbClr val="00B050"/>
                </a:solidFill>
              </a:rPr>
              <a:t>para não cometer plágio</a:t>
            </a:r>
            <a:r>
              <a:rPr lang="pt-BR" sz="1800" i="1" dirty="0">
                <a:solidFill>
                  <a:srgbClr val="00B050"/>
                </a:solidFill>
              </a:rPr>
              <a:t>.</a:t>
            </a:r>
            <a:endParaRPr dirty="0"/>
          </a:p>
          <a:p>
            <a:pPr marL="342900" lvl="0" indent="-342900" algn="just">
              <a:lnSpc>
                <a:spcPct val="107000"/>
              </a:lnSpc>
              <a:spcAft>
                <a:spcPts val="800"/>
              </a:spcAft>
              <a:buFont typeface="Calibri" panose="020F0502020204030204" pitchFamily="34" charset="0"/>
              <a:buChar char=" "/>
              <a:tabLst>
                <a:tab pos="457200" algn="l"/>
              </a:tabLst>
            </a:pPr>
            <a:r>
              <a:rPr lang="pt-BR" sz="3100" dirty="0">
                <a:latin typeface="Arial"/>
                <a:ea typeface="Arial"/>
                <a:cs typeface="Arial"/>
                <a:sym typeface="Arial"/>
              </a:rPr>
              <a:t>Resposta</a:t>
            </a:r>
            <a:r>
              <a:rPr lang="pt-BR" sz="1800" i="1" dirty="0">
                <a:solidFill>
                  <a:srgbClr val="00B050"/>
                </a:solidFill>
                <a:latin typeface="Arial"/>
                <a:ea typeface="Arial"/>
                <a:cs typeface="Arial"/>
                <a:sym typeface="Arial"/>
              </a:rPr>
              <a:t>: </a:t>
            </a:r>
            <a:r>
              <a:rPr lang="pt-BR" sz="3100" dirty="0">
                <a:latin typeface="Arial"/>
                <a:cs typeface="Arial"/>
              </a:rPr>
              <a:t>O Artigo científico “Educação e tecnologias em tempos de pandemia no Brasil” produzido pelo autor Lucas de Vasconcelos Soares e a autora Maria Lília </a:t>
            </a:r>
            <a:r>
              <a:rPr lang="pt-BR" sz="3100" dirty="0" err="1">
                <a:latin typeface="Arial"/>
                <a:cs typeface="Arial"/>
              </a:rPr>
              <a:t>Imbiriba</a:t>
            </a:r>
            <a:r>
              <a:rPr lang="pt-BR" sz="3100" dirty="0">
                <a:latin typeface="Arial"/>
                <a:cs typeface="Arial"/>
              </a:rPr>
              <a:t> Sousa Colares retrata a pandemia por um ponto de vista escolar, e como o COVID – 19 afetou e mudou consideravelmente o rumo do ensino (mais especificamente no Brasil). É possível observar diversas fases da pandemia, entre 2020 até 2023, e é inegável que existem possíveis “sequelas” deste evento global, mesmo 3 anos depois. A adoção de novas tecnologias e métodos de prevenção foram alguns dos tópicos citados no artigo, temos por exemplo, a utilização de máscaras que por mais que seu uso não seja mais obrigatório, existem parcelas de pessoas que buscam se prevenir seja por receio, ou por recomendação médica, tendo enfoque em pessoas com certas “vulnerabilidades médicas” - já é possível observar que a maior parte da população decidiu deixar de lado a proteção. Mas alguns ainda resistem e continuam usando. Dentro desse grupo fiel estão gestantes, idosos e pessoas ainda receosas com novas ondas da covid-19. (ESTADÃO CONTEÚDO, 2022) – Vemos aqui que mesmo no pós – pandemia, pessoas continuam aderindo métodos que foi comum durante a prevenção e o combate ao Covid – 19 .</a:t>
            </a:r>
          </a:p>
          <a:p>
            <a:pPr marL="342900" lvl="0" indent="-342900" algn="just">
              <a:lnSpc>
                <a:spcPct val="107000"/>
              </a:lnSpc>
              <a:spcAft>
                <a:spcPts val="800"/>
              </a:spcAft>
              <a:buFont typeface="Calibri" panose="020F0502020204030204" pitchFamily="34" charset="0"/>
              <a:buChar char=" "/>
              <a:tabLst>
                <a:tab pos="457200" algn="l"/>
              </a:tabLst>
            </a:pPr>
            <a:r>
              <a:rPr lang="pt-BR" sz="3100" dirty="0">
                <a:latin typeface="Arial"/>
                <a:cs typeface="Arial"/>
              </a:rPr>
              <a:t>No dia 05 de Maio de 2023, a OMS anunciou o fim da emergência de saúde global, em virtude das diminuição dos casos de mortes - O status de pandemia, entretanto, não se altera, já que o vírus se mantém disseminado globalmente(AGÊNCIA BRASIL, 2023) – o fato em questão é a relação de tempo e a alteração presente na sociedade que a pandemia trouxe depois de tantos anos, situações que era comum na pandemia, ganharam força no pós-pandemia, tais como a viabilização da tecnologia de modo geral, afim de auxiliar na educação de muitos alunos sendo uma forma útil e prática de aprender e executar. O Artigo aborda esta questão muito bem considerando a ênfase nos </a:t>
            </a:r>
            <a:r>
              <a:rPr lang="pt-BR" sz="3100" dirty="0" err="1">
                <a:latin typeface="Arial"/>
                <a:cs typeface="Arial"/>
              </a:rPr>
              <a:t>TIC’s</a:t>
            </a:r>
            <a:r>
              <a:rPr lang="pt-BR" sz="3100" dirty="0">
                <a:latin typeface="Arial"/>
                <a:cs typeface="Arial"/>
              </a:rPr>
              <a:t> e a relação com um novo “normal” dentro das escolas e universidades brasileiras, vemos por exemplo, o uso cada vez mais comum de Smartphones como uma ferramenta de ensino muito importante na vida de um estudante, sendo possível ver sua situação escolar literalmente na palma da mão, além de ser possível fazer um paralelo com as tecnologias citadas no Artigo, tais como Zoom, Skype, Google Meet e afins, sendo ferramentas de extrema importância para a execução de aulas e palestras(sendo comum até mesmo no pós – pandemia). Os autores do artigo ainda citam o papel fundamental dos governos para com as escolas, que através de muitos esforços, foi possível sobrepor as adversidades dentro das escolas. Tendo como exemplo, alunos com vulnerabilidade social, que com a pandemia os problemas só aumentaram. Com base nisso foram feitas campanhas de alimentação em diversas escolas, a fim de garantir uma alimentação de “qualidade” durante um momento delicado. Neste mesmo problema, é possível citar a falta de estrutura e a importância de um olhar diferenciado para estes jovens que possuíam uma certa vulnerabilidade, ocasionando na disponibilização de recursos tecnológicos durante a pandemia, tais como notebooks, tablets e até mesmo a estrutura escolar como alicerce de ensino nos momentos de aula online para quem precisava. Os autores Lucas de Vasconcelos e Maria Lília abordaram de forma coesa não só as dificuldades que os profissionais de ensino passaram, mas sim os problemas gerais, seja ele governamental, econômico ou socioeconômico, partindo-se do princípio de que a adaptação e transição para um método de ensino remoto iria ser complicado e cheio de desafios, tanto para o corpo docente, quanto para os alunos presente na instituição de ensino.</a:t>
            </a:r>
          </a:p>
          <a:p>
            <a:pPr marL="91440" lvl="0" indent="-114300" algn="l" rtl="0">
              <a:lnSpc>
                <a:spcPct val="90000"/>
              </a:lnSpc>
              <a:spcBef>
                <a:spcPts val="1400"/>
              </a:spcBef>
              <a:spcAft>
                <a:spcPts val="0"/>
              </a:spcAft>
              <a:buSzPts val="1800"/>
              <a:buChar char=" "/>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2000"/>
              <a:buFont typeface="Arial Black"/>
              <a:buNone/>
            </a:pPr>
            <a:r>
              <a:rPr lang="pt-BR" sz="2000" b="1" dirty="0">
                <a:latin typeface="Arial Black"/>
                <a:ea typeface="Arial Black"/>
                <a:cs typeface="Arial Black"/>
                <a:sym typeface="Arial Black"/>
              </a:rPr>
              <a:t>7.Referências</a:t>
            </a:r>
            <a:endParaRPr dirty="0"/>
          </a:p>
        </p:txBody>
      </p:sp>
      <p:sp>
        <p:nvSpPr>
          <p:cNvPr id="140" name="Google Shape;140;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a:lnSpc>
                <a:spcPct val="107000"/>
              </a:lnSpc>
              <a:spcAft>
                <a:spcPts val="800"/>
              </a:spcAft>
            </a:pPr>
            <a:r>
              <a:rPr lang="pt-BR" sz="1200" dirty="0">
                <a:latin typeface="Arial"/>
                <a:cs typeface="Arial"/>
              </a:rPr>
              <a:t>Mesmo sem obrigatoriedade, há quem se mantenha fiel às máscaras, Estadão Conteúdo, 24 abr. 2022. Disponível em: </a:t>
            </a:r>
            <a:r>
              <a:rPr lang="pt-BR" sz="1200" u="sng" dirty="0">
                <a:solidFill>
                  <a:srgbClr val="0563C1"/>
                </a:solidFill>
                <a:effectLst/>
                <a:latin typeface="+mn-lt"/>
                <a:ea typeface="Calibri" panose="020F0502020204030204" pitchFamily="34" charset="0"/>
                <a:cs typeface="Times New Roman" panose="02020603050405020304" pitchFamily="18" charset="0"/>
                <a:hlinkClick r:id="rId3"/>
              </a:rPr>
              <a:t>https://exame.com/</a:t>
            </a:r>
            <a:r>
              <a:rPr lang="pt-BR" sz="1200" u="sng" dirty="0" err="1">
                <a:solidFill>
                  <a:srgbClr val="0563C1"/>
                </a:solidFill>
                <a:effectLst/>
                <a:latin typeface="+mn-lt"/>
                <a:ea typeface="Calibri" panose="020F0502020204030204" pitchFamily="34" charset="0"/>
                <a:cs typeface="Times New Roman" panose="02020603050405020304" pitchFamily="18" charset="0"/>
                <a:hlinkClick r:id="rId3"/>
              </a:rPr>
              <a:t>ciencia</a:t>
            </a:r>
            <a:r>
              <a:rPr lang="pt-BR" sz="1200" u="sng" dirty="0">
                <a:solidFill>
                  <a:srgbClr val="0563C1"/>
                </a:solidFill>
                <a:effectLst/>
                <a:latin typeface="+mn-lt"/>
                <a:ea typeface="Calibri" panose="020F0502020204030204" pitchFamily="34" charset="0"/>
                <a:cs typeface="Times New Roman" panose="02020603050405020304" pitchFamily="18" charset="0"/>
                <a:hlinkClick r:id="rId3"/>
              </a:rPr>
              <a:t>/sem-obrigatoriedade-fiel-mascaras/</a:t>
            </a:r>
            <a:r>
              <a:rPr lang="pt-BR" sz="1200" dirty="0">
                <a:effectLst/>
                <a:latin typeface="+mn-lt"/>
                <a:ea typeface="Calibri" panose="020F0502020204030204" pitchFamily="34" charset="0"/>
                <a:cs typeface="Times New Roman" panose="02020603050405020304" pitchFamily="18" charset="0"/>
              </a:rPr>
              <a:t>.</a:t>
            </a:r>
            <a:r>
              <a:rPr lang="pt-BR" sz="1200" dirty="0">
                <a:latin typeface="+mn-lt"/>
                <a:cs typeface="Arial"/>
              </a:rPr>
              <a:t>. </a:t>
            </a:r>
            <a:r>
              <a:rPr lang="pt-BR" sz="1200" dirty="0">
                <a:latin typeface="Arial"/>
                <a:cs typeface="Arial"/>
              </a:rPr>
              <a:t>Acesso em: 08 </a:t>
            </a:r>
            <a:r>
              <a:rPr lang="pt-BR" sz="1200" dirty="0" err="1">
                <a:latin typeface="Arial"/>
                <a:cs typeface="Arial"/>
              </a:rPr>
              <a:t>mai</a:t>
            </a:r>
            <a:r>
              <a:rPr lang="pt-BR" sz="1200" dirty="0">
                <a:latin typeface="Arial"/>
                <a:cs typeface="Arial"/>
              </a:rPr>
              <a:t> 2023.</a:t>
            </a:r>
          </a:p>
          <a:p>
            <a:pPr>
              <a:lnSpc>
                <a:spcPct val="107000"/>
              </a:lnSpc>
              <a:spcAft>
                <a:spcPts val="800"/>
              </a:spcAft>
            </a:pPr>
            <a:r>
              <a:rPr lang="pt-BR" sz="1200" dirty="0">
                <a:latin typeface="Arial"/>
                <a:cs typeface="Arial"/>
              </a:rPr>
              <a:t>LABOISSIÈRE, Paula, Covid-19: fim da emergência não altera status de pandemia, Agência Brasil, 2023. Disponível em: </a:t>
            </a:r>
            <a:r>
              <a:rPr lang="pt-BR"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4"/>
              </a:rPr>
              <a:t>https://agenciabrasil.ebc.com.br/</a:t>
            </a:r>
            <a:r>
              <a:rPr lang="pt-BR" sz="1200" u="sng" dirty="0" err="1">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4"/>
              </a:rPr>
              <a:t>saude</a:t>
            </a:r>
            <a:r>
              <a:rPr lang="pt-BR"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4"/>
              </a:rPr>
              <a:t>/noticia/2023-05/covid-19-fim-da-emergencia-nao-altera-status-de-pandemia</a:t>
            </a:r>
            <a:r>
              <a:rPr lang="pt-BR" sz="1200" dirty="0">
                <a:latin typeface="Arial"/>
                <a:cs typeface="Arial"/>
              </a:rPr>
              <a:t>. Acesso em: 08 </a:t>
            </a:r>
            <a:r>
              <a:rPr lang="pt-BR" sz="1200" dirty="0" err="1">
                <a:latin typeface="Arial"/>
                <a:cs typeface="Arial"/>
              </a:rPr>
              <a:t>mai</a:t>
            </a:r>
            <a:r>
              <a:rPr lang="pt-BR" sz="1200" dirty="0">
                <a:latin typeface="Arial"/>
                <a:cs typeface="Arial"/>
              </a:rPr>
              <a:t> 2023.</a:t>
            </a:r>
          </a:p>
          <a:p>
            <a:pPr>
              <a:lnSpc>
                <a:spcPct val="107000"/>
              </a:lnSpc>
              <a:spcAft>
                <a:spcPts val="800"/>
              </a:spcAft>
            </a:pPr>
            <a:r>
              <a:rPr lang="pt-BR" sz="1200" dirty="0">
                <a:latin typeface="Arial"/>
                <a:cs typeface="Arial"/>
              </a:rPr>
              <a:t>SOARES, Lucas de Vasconcelos; COLARES, Maria Lília </a:t>
            </a:r>
            <a:r>
              <a:rPr lang="pt-BR" sz="1200" dirty="0" err="1">
                <a:latin typeface="Arial"/>
                <a:cs typeface="Arial"/>
              </a:rPr>
              <a:t>Imbiriba</a:t>
            </a:r>
            <a:r>
              <a:rPr lang="pt-BR" sz="1200" dirty="0">
                <a:latin typeface="Arial"/>
                <a:cs typeface="Arial"/>
              </a:rPr>
              <a:t> Sousa. Educação e tecnologias em tempos de pandemia no Brasil. Debates em Educação, Maceió, v. 12, n. 28, p. 19-41, Set./Dez. 2020. ISSN 2175-6600. Disponível em: </a:t>
            </a:r>
            <a:r>
              <a:rPr lang="pt-BR" sz="1200" u="sng" dirty="0">
                <a:solidFill>
                  <a:srgbClr val="0563C1"/>
                </a:solidFill>
                <a:latin typeface="Arial" panose="020B0604020202020204" pitchFamily="34" charset="0"/>
                <a:cs typeface="Arial" panose="020B0604020202020204" pitchFamily="34" charset="0"/>
              </a:rPr>
              <a:t>https://www.seer.ufal.br/</a:t>
            </a:r>
            <a:r>
              <a:rPr lang="pt-BR" sz="1200" u="sng" dirty="0" err="1">
                <a:solidFill>
                  <a:srgbClr val="0563C1"/>
                </a:solidFill>
                <a:latin typeface="Arial" panose="020B0604020202020204" pitchFamily="34" charset="0"/>
                <a:cs typeface="Arial" panose="020B0604020202020204" pitchFamily="34" charset="0"/>
              </a:rPr>
              <a:t>index.php</a:t>
            </a:r>
            <a:r>
              <a:rPr lang="pt-BR" sz="1200" u="sng" dirty="0">
                <a:solidFill>
                  <a:srgbClr val="0563C1"/>
                </a:solidFill>
                <a:latin typeface="Arial" panose="020B0604020202020204" pitchFamily="34" charset="0"/>
                <a:cs typeface="Arial" panose="020B0604020202020204" pitchFamily="34" charset="0"/>
              </a:rPr>
              <a:t>/</a:t>
            </a:r>
            <a:r>
              <a:rPr lang="pt-BR" sz="1200" u="sng" dirty="0" err="1">
                <a:solidFill>
                  <a:srgbClr val="0563C1"/>
                </a:solidFill>
                <a:latin typeface="Arial" panose="020B0604020202020204" pitchFamily="34" charset="0"/>
                <a:cs typeface="Arial" panose="020B0604020202020204" pitchFamily="34" charset="0"/>
              </a:rPr>
              <a:t>debateseducacao</a:t>
            </a:r>
            <a:r>
              <a:rPr lang="pt-BR" sz="1200" u="sng" dirty="0">
                <a:solidFill>
                  <a:srgbClr val="0563C1"/>
                </a:solidFill>
                <a:latin typeface="Arial" panose="020B0604020202020204" pitchFamily="34" charset="0"/>
                <a:cs typeface="Arial" panose="020B0604020202020204" pitchFamily="34" charset="0"/>
              </a:rPr>
              <a:t>/</a:t>
            </a:r>
            <a:r>
              <a:rPr lang="pt-BR" sz="1200" u="sng" dirty="0" err="1">
                <a:solidFill>
                  <a:srgbClr val="0563C1"/>
                </a:solidFill>
                <a:latin typeface="Arial" panose="020B0604020202020204" pitchFamily="34" charset="0"/>
                <a:cs typeface="Arial" panose="020B0604020202020204" pitchFamily="34" charset="0"/>
              </a:rPr>
              <a:t>article</a:t>
            </a:r>
            <a:r>
              <a:rPr lang="pt-BR" sz="1200" u="sng" dirty="0">
                <a:solidFill>
                  <a:srgbClr val="0563C1"/>
                </a:solidFill>
                <a:latin typeface="Arial" panose="020B0604020202020204" pitchFamily="34" charset="0"/>
                <a:cs typeface="Arial" panose="020B0604020202020204" pitchFamily="34" charset="0"/>
              </a:rPr>
              <a:t>/</a:t>
            </a:r>
            <a:r>
              <a:rPr lang="pt-BR" sz="1200" u="sng" dirty="0" err="1">
                <a:solidFill>
                  <a:srgbClr val="0563C1"/>
                </a:solidFill>
                <a:latin typeface="Arial" panose="020B0604020202020204" pitchFamily="34" charset="0"/>
                <a:cs typeface="Arial" panose="020B0604020202020204" pitchFamily="34" charset="0"/>
              </a:rPr>
              <a:t>view</a:t>
            </a:r>
            <a:r>
              <a:rPr lang="pt-BR" sz="1200" u="sng" dirty="0">
                <a:solidFill>
                  <a:srgbClr val="0563C1"/>
                </a:solidFill>
                <a:latin typeface="Arial" panose="020B0604020202020204" pitchFamily="34" charset="0"/>
                <a:cs typeface="Arial" panose="020B0604020202020204" pitchFamily="34" charset="0"/>
              </a:rPr>
              <a:t>/10157</a:t>
            </a:r>
            <a:r>
              <a:rPr lang="pt-BR" sz="1200" dirty="0">
                <a:latin typeface="Arial"/>
                <a:cs typeface="Arial"/>
              </a:rPr>
              <a:t>. Acesso em: 08 </a:t>
            </a:r>
            <a:r>
              <a:rPr lang="pt-BR" sz="1200" dirty="0" err="1">
                <a:latin typeface="Arial"/>
                <a:cs typeface="Arial"/>
              </a:rPr>
              <a:t>mai</a:t>
            </a:r>
            <a:r>
              <a:rPr lang="pt-BR" sz="1200" dirty="0">
                <a:latin typeface="Arial"/>
                <a:cs typeface="Arial"/>
              </a:rPr>
              <a:t> 2023</a:t>
            </a:r>
          </a:p>
          <a:p>
            <a:pPr marL="91440" indent="-114300">
              <a:spcBef>
                <a:spcPts val="1400"/>
              </a:spcBef>
            </a:pPr>
            <a:endParaRPr lang="pt-BR" sz="1800" dirty="0">
              <a:latin typeface="Arial"/>
              <a:ea typeface="Arial"/>
              <a:cs typeface="Arial"/>
              <a:sym typeface="Arial"/>
            </a:endParaRPr>
          </a:p>
          <a:p>
            <a:pPr marL="91440" indent="-114300">
              <a:spcBef>
                <a:spcPts val="1400"/>
              </a:spcBef>
            </a:pPr>
            <a:endParaRPr lang="pt-BR" sz="1800" dirty="0">
              <a:latin typeface="Arial"/>
              <a:ea typeface="Arial"/>
              <a:cs typeface="Arial"/>
              <a:sym typeface="Arial"/>
            </a:endParaRPr>
          </a:p>
          <a:p>
            <a:pPr marL="91440" lvl="0" indent="-114300" algn="l" rtl="0">
              <a:lnSpc>
                <a:spcPct val="90000"/>
              </a:lnSpc>
              <a:spcBef>
                <a:spcPts val="1400"/>
              </a:spcBef>
              <a:spcAft>
                <a:spcPts val="0"/>
              </a:spcAft>
              <a:buSzPts val="1800"/>
              <a:buChar char=" "/>
            </a:pPr>
            <a:endParaRPr sz="1800" dirty="0">
              <a:latin typeface="Arial"/>
              <a:cs typeface="Arial"/>
            </a:endParaRPr>
          </a:p>
          <a:p>
            <a:pPr marL="91440" lvl="0" indent="0" algn="l" rtl="0">
              <a:lnSpc>
                <a:spcPct val="90000"/>
              </a:lnSpc>
              <a:spcBef>
                <a:spcPts val="1400"/>
              </a:spcBef>
              <a:spcAft>
                <a:spcPts val="0"/>
              </a:spcAft>
              <a:buSzPts val="2000"/>
              <a:buNone/>
            </a:pPr>
            <a:endParaRPr dirty="0"/>
          </a:p>
        </p:txBody>
      </p:sp>
    </p:spTree>
    <p:extLst>
      <p:ext uri="{BB962C8B-B14F-4D97-AF65-F5344CB8AC3E}">
        <p14:creationId xmlns:p14="http://schemas.microsoft.com/office/powerpoint/2010/main" val="23227127"/>
      </p:ext>
    </p:extLst>
  </p:cSld>
  <p:clrMapOvr>
    <a:masterClrMapping/>
  </p:clrMapOvr>
</p:sld>
</file>

<file path=ppt/theme/theme1.xml><?xml version="1.0" encoding="utf-8"?>
<a:theme xmlns:a="http://schemas.openxmlformats.org/drawingml/2006/main" name="Retrospectiva">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1363</Words>
  <Application>Microsoft Office PowerPoint</Application>
  <PresentationFormat>Widescreen</PresentationFormat>
  <Paragraphs>32</Paragraphs>
  <Slides>9</Slides>
  <Notes>9</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Arial Black</vt:lpstr>
      <vt:lpstr>Calibri</vt:lpstr>
      <vt:lpstr>Retrospectiva</vt:lpstr>
      <vt:lpstr>Planejamento de pesquisa   Valor da atividade 10,0 (dez) pontos.  </vt:lpstr>
      <vt:lpstr>Apresentação do PowerPoint</vt:lpstr>
      <vt:lpstr>1.Título e autor(a) ou autores do material base para o exercício(*)                                  (siga as regras da ABNT) 1,0 Ponto</vt:lpstr>
      <vt:lpstr>2.Problema de pesquisa (1,5 Ponto) </vt:lpstr>
      <vt:lpstr>3. Justificativa (1,5 Ponto)</vt:lpstr>
      <vt:lpstr>4.Objetivos (1,5 Ponto)</vt:lpstr>
      <vt:lpstr>5.Metodologia e procedimentos metodológicos adotados (1,5 Ponto)</vt:lpstr>
      <vt:lpstr>6. Síntese da discussão dos resultados (3,0 Ponto) </vt:lpstr>
      <vt:lpstr>7.Referências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Planejamento de pesquisa   Valor da atividade 10,0 (dez) pontos.</dc:title>
  <dc:creator>Lia Mara Dib Ferreira Santos</dc:creator>
  <cp:lastModifiedBy>Castanha, Caroline</cp:lastModifiedBy>
  <cp:revision>8</cp:revision>
  <dcterms:created xsi:type="dcterms:W3CDTF">2019-10-30T18:24:22Z</dcterms:created>
  <dcterms:modified xsi:type="dcterms:W3CDTF">2023-05-09T02:03:25Z</dcterms:modified>
</cp:coreProperties>
</file>