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5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6" autoAdjust="0"/>
    <p:restoredTop sz="94660"/>
  </p:normalViewPr>
  <p:slideViewPr>
    <p:cSldViewPr>
      <p:cViewPr varScale="1">
        <p:scale>
          <a:sx n="36" d="100"/>
          <a:sy n="36" d="100"/>
        </p:scale>
        <p:origin x="72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0A586-33AD-4A22-AB3A-05356BC5B49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3B1C-5338-4282-BC5C-B5BC5EDB3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점점 더 언택트 소비 경험은 하나의 일상적 라이프 스타일로 정착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5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원격 의료의 종류</a:t>
            </a:r>
            <a:r>
              <a:rPr lang="en-US" altLang="ko-KR" dirty="0"/>
              <a:t>. </a:t>
            </a:r>
            <a:r>
              <a:rPr lang="ko-KR" altLang="en-US" dirty="0"/>
              <a:t>단순 진료</a:t>
            </a:r>
            <a:r>
              <a:rPr lang="en-US" altLang="ko-KR" dirty="0"/>
              <a:t>, </a:t>
            </a:r>
            <a:r>
              <a:rPr lang="ko-KR" altLang="en-US" dirty="0"/>
              <a:t>건강관리 모니터링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ko-KR" altLang="en-US" dirty="0"/>
              <a:t>센서 활용하여 </a:t>
            </a:r>
            <a:r>
              <a:rPr lang="ko-KR" altLang="en-US" dirty="0" err="1"/>
              <a:t>심질환</a:t>
            </a:r>
            <a:r>
              <a:rPr lang="ko-KR" altLang="en-US" dirty="0"/>
              <a:t> 환자 모니터링</a:t>
            </a:r>
            <a:r>
              <a:rPr lang="en-US" altLang="ko-KR" dirty="0"/>
              <a:t>), </a:t>
            </a:r>
            <a:r>
              <a:rPr lang="ko-KR" altLang="en-US" dirty="0"/>
              <a:t>원격의료기기 등</a:t>
            </a:r>
            <a:endParaRPr lang="en-US" altLang="ko-KR" dirty="0"/>
          </a:p>
          <a:p>
            <a:r>
              <a:rPr lang="ko-KR" altLang="en-US" dirty="0" err="1"/>
              <a:t>단순진료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영상통화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고혈압</a:t>
            </a:r>
            <a:r>
              <a:rPr lang="en-US" altLang="ko-KR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당뇨 등 만성질환관리 등은 현재 한시적으로 허용된 사례가 있음</a:t>
            </a:r>
            <a:r>
              <a:rPr lang="en-US" altLang="ko-KR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&gt;https://www.hani.co.kr/arti/society/health/947429.html </a:t>
            </a:r>
          </a:p>
          <a:p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의료수요자가 가지고 있는 </a:t>
            </a:r>
            <a:r>
              <a:rPr lang="ko-KR" altLang="en-US" sz="1200" dirty="0" err="1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웨어러블기기</a:t>
            </a:r>
            <a:r>
              <a:rPr lang="en-US" altLang="ko-KR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IOT </a:t>
            </a:r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서비스와 의료공급자 사이를 연결하는 서비스 구축</a:t>
            </a:r>
            <a:endParaRPr lang="en-US" altLang="ko-KR" sz="1200" dirty="0" smtClean="0">
              <a:solidFill>
                <a:srgbClr val="2222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라이프 </a:t>
            </a:r>
            <a:r>
              <a:rPr lang="ko-KR" altLang="en-US" dirty="0" err="1"/>
              <a:t>월릿과</a:t>
            </a:r>
            <a:r>
              <a:rPr lang="ko-KR" altLang="en-US" dirty="0"/>
              <a:t> 같은 통합의료정보체계 구축 경험이 존재함 </a:t>
            </a:r>
            <a:r>
              <a:rPr lang="en-US" altLang="ko-KR" dirty="0"/>
              <a:t>+ </a:t>
            </a:r>
            <a:r>
              <a:rPr lang="ko-KR" altLang="en-US" dirty="0" err="1"/>
              <a:t>블록체인</a:t>
            </a:r>
            <a:r>
              <a:rPr lang="en-US" altLang="ko-KR" dirty="0"/>
              <a:t>,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기술을 원격 의료 모델에 적용가능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jpeg"/><Relationship Id="rId4" Type="http://schemas.microsoft.com/office/2007/relationships/hdphoto" Target="../media/hdphoto1.wdp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1800" y="0"/>
            <a:ext cx="3886200" cy="10287000"/>
            <a:chOff x="14199971" y="104763"/>
            <a:chExt cx="4000864" cy="10287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056903" y="3247831"/>
              <a:ext cx="10287000" cy="400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4701" y="4586919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5" y="495300"/>
            <a:ext cx="232911" cy="265020"/>
            <a:chOff x="17264437" y="1040552"/>
            <a:chExt cx="232911" cy="265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215887" y="3467471"/>
            <a:ext cx="119991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NDS </a:t>
            </a:r>
            <a:r>
              <a:rPr lang="ko-KR" altLang="en-US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임원 면접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76000"/>
            <a:ext cx="1410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NDS</a:t>
            </a:r>
            <a:r>
              <a:rPr lang="ko-KR" altLang="en-US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신사업 진출 아이디어 </a:t>
            </a:r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54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원격 의료 서비스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630400" y="8377416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직무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지원자 </a:t>
            </a:r>
            <a:r>
              <a:rPr lang="ko-KR" altLang="en-US" sz="4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호 성</a:t>
            </a:r>
            <a:endParaRPr lang="en-US" altLang="ko-KR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E7610-EB65-430E-A44A-47991417299C}"/>
              </a:ext>
            </a:extLst>
          </p:cNvPr>
          <p:cNvSpPr txBox="1"/>
          <p:nvPr/>
        </p:nvSpPr>
        <p:spPr>
          <a:xfrm>
            <a:off x="14782800" y="9620935"/>
            <a:ext cx="297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zdlghtjdz@naver.com</a:t>
            </a:r>
          </a:p>
        </p:txBody>
      </p:sp>
      <p:pic>
        <p:nvPicPr>
          <p:cNvPr id="2050" name="Picture 2" descr="NDS, 디지털서비스 전문계약제도 &amp;#39;IaaS 공급사&amp;#39; 선정 - CCTV뉴스 - 황민승 기자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8801100"/>
            <a:ext cx="2483224" cy="14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651473" y="2858887"/>
            <a:ext cx="91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 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팬데믹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비대면 수요가 폭발적으로 증가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473" y="622881"/>
            <a:ext cx="14893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: COVID-19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영향을 통한 헬스케어 서비스 전망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8343" y="3773287"/>
            <a:ext cx="16069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상황을 통해 비대면 디지털 기술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헬스케어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 소비자의 우호적인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반응을 이끌어 냄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818102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서비스에서도 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언택트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수요 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2D2A11-58C8-4398-9B56-1A2B1F053DA3}"/>
              </a:ext>
            </a:extLst>
          </p:cNvPr>
          <p:cNvGrpSpPr/>
          <p:nvPr/>
        </p:nvGrpSpPr>
        <p:grpSpPr>
          <a:xfrm>
            <a:off x="533400" y="6210300"/>
            <a:ext cx="9525000" cy="3480369"/>
            <a:chOff x="838200" y="6692331"/>
            <a:chExt cx="9525000" cy="3480369"/>
          </a:xfrm>
        </p:grpSpPr>
        <p:pic>
          <p:nvPicPr>
            <p:cNvPr id="1026" name="Picture 2" descr="Photo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98"/>
            <a:stretch/>
          </p:blipFill>
          <p:spPr bwMode="auto">
            <a:xfrm>
              <a:off x="838200" y="6692331"/>
              <a:ext cx="9525000" cy="29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8126022" y="7277100"/>
              <a:ext cx="2237178" cy="227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1A696-8BFF-42A3-858E-90930B900702}"/>
                </a:ext>
              </a:extLst>
            </p:cNvPr>
            <p:cNvSpPr txBox="1"/>
            <p:nvPr/>
          </p:nvSpPr>
          <p:spPr>
            <a:xfrm>
              <a:off x="2895600" y="9849535"/>
              <a:ext cx="50292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연구원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2/4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분기 서울시 소비자 체감경기와 비대면 경제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Picture 2" descr="Photo Image">
              <a:extLst>
                <a:ext uri="{FF2B5EF4-FFF2-40B4-BE49-F238E27FC236}">
                  <a16:creationId xmlns:a16="http://schemas.microsoft.com/office/drawing/2014/main" id="{D849CF43-020D-4C1A-A271-29013EF60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00" t="22771" b="11499"/>
            <a:stretch/>
          </p:blipFill>
          <p:spPr bwMode="auto">
            <a:xfrm>
              <a:off x="8074233" y="7460147"/>
              <a:ext cx="1447800" cy="221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3776037" y="43313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DF589E-4ECC-42F6-B9C3-BE639E663D76}"/>
              </a:ext>
            </a:extLst>
          </p:cNvPr>
          <p:cNvSpPr txBox="1"/>
          <p:nvPr/>
        </p:nvSpPr>
        <p:spPr>
          <a:xfrm>
            <a:off x="12411282" y="9367503"/>
            <a:ext cx="2600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은평 성모병원 설문조사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A5B14-1554-4E4A-929E-826278DCF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128" y="7209917"/>
            <a:ext cx="8588344" cy="869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489EF3-0046-46F8-B33E-7C37DB770FD4}"/>
              </a:ext>
            </a:extLst>
          </p:cNvPr>
          <p:cNvSpPr txBox="1"/>
          <p:nvPr/>
        </p:nvSpPr>
        <p:spPr>
          <a:xfrm>
            <a:off x="9448800" y="8307169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환자들은 편의성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(79.9%),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상호 소통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신뢰도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재이용 의향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(85.1%)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 모두에서 긍정적인 답변을 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41CB18-FB2E-4998-B6F5-7DCE1C0B88F4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913" y="6002298"/>
            <a:ext cx="4035487" cy="254955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" y="622881"/>
            <a:ext cx="1089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</a:t>
            </a:r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원격의료의 정의 </a:t>
            </a:r>
            <a:r>
              <a:rPr lang="ko-KR" altLang="en-US" sz="5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활용 분야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800" y="2552700"/>
            <a:ext cx="82296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“</a:t>
            </a:r>
            <a:r>
              <a:rPr lang="ko-KR" altLang="en-US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원격 </a:t>
            </a:r>
            <a:r>
              <a:rPr lang="ko-KR" altLang="en-US" sz="6500" b="1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의료란</a:t>
            </a:r>
            <a:r>
              <a:rPr lang="ko-KR" altLang="en-US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 </a:t>
            </a:r>
            <a:r>
              <a:rPr lang="en-US" altLang="ko-KR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”</a:t>
            </a:r>
            <a:endParaRPr lang="ko-KR" altLang="en-US" sz="6500" b="1" i="1" dirty="0">
              <a:solidFill>
                <a:schemeClr val="tx1">
                  <a:lumMod val="65000"/>
                  <a:lumOff val="35000"/>
                </a:schemeClr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0227" y="3612993"/>
            <a:ext cx="1600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원거리에 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 의료수요자와 의료 공급자 사이에 </a:t>
            </a:r>
            <a:r>
              <a:rPr lang="ko-KR" altLang="en-US" sz="30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정보통신기술을 이용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의료 관련 서비스를 제공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4818102"/>
            <a:ext cx="12115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의료 서비스 모델에서의 원격 의료 모델의 전환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가능성이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5448300"/>
            <a:ext cx="120580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의료의 방식은 비대면 진료</a:t>
            </a:r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건강관리 모니터링</a:t>
            </a:r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원격의료기기 등 다양</a:t>
            </a:r>
            <a:endParaRPr lang="en-US" altLang="ko-KR" sz="3000" dirty="0">
              <a:solidFill>
                <a:srgbClr val="2222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5" y="6057900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828801" y="6186765"/>
            <a:ext cx="967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병원의 기존 시스템 </a:t>
            </a:r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 의료의 시스템 통합 솔루션이 </a:t>
            </a:r>
            <a:r>
              <a:rPr lang="ko-KR" altLang="en-US" sz="30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必 </a:t>
            </a:r>
            <a:endParaRPr lang="en-US" altLang="ko-KR" sz="3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 descr="의협 “화상진료장비 지원사업, 원격의료 악용 소지 커” &amp;gt; 뉴스 | 한의신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7429500"/>
            <a:ext cx="359788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90600" y="7486590"/>
            <a:ext cx="547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2" name="Picture 18" descr="클라우드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7606794"/>
            <a:ext cx="3608911" cy="23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아트인사이트 – [Opinion] 4차 산업혁명을 이끄는 웨어러블 디바이스 [문화 전반]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940" y="7376826"/>
            <a:ext cx="4800600" cy="27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56" y="7983162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04196" y="8341154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61" y="7983163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67401" y="8341155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데이터 분석의 유형 6가지 - 목적에 따라 달라지는 분석 방법 - DODOMIR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240" y="4987521"/>
            <a:ext cx="2895287" cy="214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52716" y="9910254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비대면 진료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66961" y="98679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30200" y="9910254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웨어러블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디바이스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수학 기호] ∴(therefore, 그러므로) vs. ∵(because, 왜냐하면) : 네이버 블로그">
            <a:extLst>
              <a:ext uri="{FF2B5EF4-FFF2-40B4-BE49-F238E27FC236}">
                <a16:creationId xmlns:a16="http://schemas.microsoft.com/office/drawing/2014/main" id="{B5F9216A-73BB-43AC-98F3-4434ADEC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92596"/>
            <a:ext cx="543986" cy="7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 Insights: DB생명 헬스케어 숨 | Apptopia">
            <a:extLst>
              <a:ext uri="{FF2B5EF4-FFF2-40B4-BE49-F238E27FC236}">
                <a16:creationId xmlns:a16="http://schemas.microsoft.com/office/drawing/2014/main" id="{FC4EC7AE-D9EC-4F3B-A442-2752961B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890" y="2277607"/>
            <a:ext cx="2129340" cy="21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1600" y="275979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삼육서울병원 등의 대형 의료기관 솔루션 제공 경험 有</a:t>
            </a:r>
          </a:p>
        </p:txBody>
      </p:sp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09600" y="622881"/>
            <a:ext cx="1120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FUTURE</a:t>
            </a:r>
            <a:r>
              <a:rPr lang="en-US" altLang="ko-KR" sz="5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역량 및 신사업의 전망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0878" y="6819900"/>
            <a:ext cx="13484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분야는 아직 법적으로 어떠한 규제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법적 근거가 마련되어 있지는 않음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7785200"/>
            <a:ext cx="93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의학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정치계에서 이에 대한 많은 이야기가 진행중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FEF85-5D71-47D6-BB85-F23F4C2DE15E}"/>
              </a:ext>
            </a:extLst>
          </p:cNvPr>
          <p:cNvSpPr txBox="1"/>
          <p:nvPr/>
        </p:nvSpPr>
        <p:spPr>
          <a:xfrm>
            <a:off x="4508090" y="8399502"/>
            <a:ext cx="127131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서비스에 대한 준비를 통해 새로운 사업에서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경쟁력을 갖출 수 있을 것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D1D4ED-F72C-403C-A5E2-1EC39D7D8ED7}"/>
              </a:ext>
            </a:extLst>
          </p:cNvPr>
          <p:cNvGrpSpPr/>
          <p:nvPr/>
        </p:nvGrpSpPr>
        <p:grpSpPr>
          <a:xfrm>
            <a:off x="1524000" y="3619500"/>
            <a:ext cx="13308496" cy="1305243"/>
            <a:chOff x="2286000" y="3745226"/>
            <a:chExt cx="13308496" cy="1305243"/>
          </a:xfrm>
        </p:grpSpPr>
        <p:pic>
          <p:nvPicPr>
            <p:cNvPr id="1026" name="Picture 2" descr="삼육서울병원 일요일 정상진료 – 삼육서울병원은 따뜻한 미소, 따뜻한 손길, 따뜻한 친절이 있습니다">
              <a:extLst>
                <a:ext uri="{FF2B5EF4-FFF2-40B4-BE49-F238E27FC236}">
                  <a16:creationId xmlns:a16="http://schemas.microsoft.com/office/drawing/2014/main" id="{638D5153-D8B1-4458-A1F0-64A938015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994" y="3771253"/>
              <a:ext cx="3233427" cy="122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연세대학교 원주연세의료원 채용">
              <a:extLst>
                <a:ext uri="{FF2B5EF4-FFF2-40B4-BE49-F238E27FC236}">
                  <a16:creationId xmlns:a16="http://schemas.microsoft.com/office/drawing/2014/main" id="{0A78AABD-7861-46BD-A3F0-832C6F8FC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2400" y="3745226"/>
              <a:ext cx="3846073" cy="128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심볼&amp;amp;로고 | 병원소개 | 병원소개 | 포항성모병원">
              <a:extLst>
                <a:ext uri="{FF2B5EF4-FFF2-40B4-BE49-F238E27FC236}">
                  <a16:creationId xmlns:a16="http://schemas.microsoft.com/office/drawing/2014/main" id="{97E3F651-53D3-4F46-981E-4A95DBAD2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798"/>
            <a:stretch/>
          </p:blipFill>
          <p:spPr bwMode="auto">
            <a:xfrm>
              <a:off x="5960648" y="3815585"/>
              <a:ext cx="3030952" cy="100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5C0919-8C4A-4759-A28E-5E5A2CF37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143"/>
            <a:stretch/>
          </p:blipFill>
          <p:spPr>
            <a:xfrm>
              <a:off x="9177827" y="3891785"/>
              <a:ext cx="2328373" cy="115868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87ACE4-4349-48AA-9C6B-3AF9C4D006C9}"/>
                </a:ext>
              </a:extLst>
            </p:cNvPr>
            <p:cNvSpPr/>
            <p:nvPr/>
          </p:nvSpPr>
          <p:spPr>
            <a:xfrm>
              <a:off x="2286000" y="3745226"/>
              <a:ext cx="13308496" cy="1224783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06353C-FAA6-4665-9500-F36E3A6524E2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7289A3-6578-498F-ACC4-172244D2E403}"/>
              </a:ext>
            </a:extLst>
          </p:cNvPr>
          <p:cNvSpPr txBox="1"/>
          <p:nvPr/>
        </p:nvSpPr>
        <p:spPr>
          <a:xfrm>
            <a:off x="3543300" y="5219700"/>
            <a:ext cx="12153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경험을 활용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 의료 서비스에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가능</a:t>
            </a:r>
          </a:p>
        </p:txBody>
      </p:sp>
      <p:pic>
        <p:nvPicPr>
          <p:cNvPr id="27" name="Picture 2" descr="화살표 빨간화살표">
            <a:extLst>
              <a:ext uri="{FF2B5EF4-FFF2-40B4-BE49-F238E27FC236}">
                <a16:creationId xmlns:a16="http://schemas.microsoft.com/office/drawing/2014/main" id="{080DD6A7-F530-4695-B42E-3B149BF7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1922777" y="47885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9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324</Words>
  <Application>Microsoft Office PowerPoint</Application>
  <PresentationFormat>사용자 지정</PresentationFormat>
  <Paragraphs>39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?? ??</vt:lpstr>
      <vt:lpstr>경기천년제목 Light</vt:lpstr>
      <vt:lpstr>경기천년제목 Medium</vt:lpstr>
      <vt:lpstr>나눔스퀘어</vt:lpstr>
      <vt:lpstr>나눔스퀘어 Bold</vt:lpstr>
      <vt:lpstr>맑은 고딕</vt:lpstr>
      <vt:lpstr>문체부 바탕체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</cp:lastModifiedBy>
  <cp:revision>133</cp:revision>
  <dcterms:created xsi:type="dcterms:W3CDTF">2021-11-21T20:20:54Z</dcterms:created>
  <dcterms:modified xsi:type="dcterms:W3CDTF">2021-11-22T16:28:36Z</dcterms:modified>
</cp:coreProperties>
</file>