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4" r:id="rId4"/>
    <p:sldId id="265" r:id="rId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6" autoAdjust="0"/>
    <p:restoredTop sz="94660"/>
  </p:normalViewPr>
  <p:slideViewPr>
    <p:cSldViewPr>
      <p:cViewPr varScale="1">
        <p:scale>
          <a:sx n="54" d="100"/>
          <a:sy n="54" d="100"/>
        </p:scale>
        <p:origin x="67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0A586-33AD-4A22-AB3A-05356BC5B499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33B1C-5338-4282-BC5C-B5BC5EDB3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1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33B1C-5338-4282-BC5C-B5BC5EDB3D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3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점점 더 언택트 소비 경험은 하나의 일상적 라이프 스타일로 정착 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33B1C-5338-4282-BC5C-B5BC5EDB3D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5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원격 의료의 종류</a:t>
            </a:r>
            <a:r>
              <a:rPr lang="en-US" altLang="ko-KR"/>
              <a:t>. </a:t>
            </a:r>
            <a:r>
              <a:rPr lang="ko-KR" altLang="en-US"/>
              <a:t>단순 진료</a:t>
            </a:r>
            <a:r>
              <a:rPr lang="en-US" altLang="ko-KR"/>
              <a:t>, </a:t>
            </a:r>
            <a:r>
              <a:rPr lang="ko-KR" altLang="en-US"/>
              <a:t>건강관리 모니터링</a:t>
            </a:r>
            <a:r>
              <a:rPr lang="en-US" altLang="ko-KR"/>
              <a:t>(IoT</a:t>
            </a:r>
            <a:r>
              <a:rPr lang="ko-KR" altLang="en-US"/>
              <a:t>센서 활용하여 심질환 환자 모니터링</a:t>
            </a:r>
            <a:r>
              <a:rPr lang="en-US" altLang="ko-KR"/>
              <a:t>), </a:t>
            </a:r>
            <a:r>
              <a:rPr lang="ko-KR" altLang="en-US"/>
              <a:t>원격의료기기 등</a:t>
            </a:r>
            <a:endParaRPr lang="en-US" altLang="ko-KR"/>
          </a:p>
          <a:p>
            <a:r>
              <a:rPr lang="ko-KR" altLang="en-US"/>
              <a:t>단순진료 </a:t>
            </a:r>
            <a:r>
              <a:rPr lang="en-US" altLang="ko-KR"/>
              <a:t>: </a:t>
            </a:r>
            <a:r>
              <a:rPr lang="ko-KR" altLang="en-US"/>
              <a:t>전화</a:t>
            </a:r>
            <a:r>
              <a:rPr lang="en-US" altLang="ko-KR"/>
              <a:t>, </a:t>
            </a:r>
            <a:r>
              <a:rPr lang="ko-KR" altLang="en-US"/>
              <a:t>문자</a:t>
            </a:r>
            <a:r>
              <a:rPr lang="en-US" altLang="ko-KR"/>
              <a:t>, </a:t>
            </a:r>
            <a:r>
              <a:rPr lang="ko-KR" altLang="en-US"/>
              <a:t>영상통화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33B1C-5338-4282-BC5C-B5BC5EDB3D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3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라이프 월릿과 같은 통합의료정보체계 구축 경험이 존재함 </a:t>
            </a:r>
            <a:r>
              <a:rPr lang="en-US" altLang="ko-KR"/>
              <a:t>+ </a:t>
            </a:r>
            <a:r>
              <a:rPr lang="ko-KR" altLang="en-US"/>
              <a:t>블록체인</a:t>
            </a:r>
            <a:r>
              <a:rPr lang="en-US" altLang="ko-KR"/>
              <a:t>, </a:t>
            </a:r>
            <a:r>
              <a:rPr lang="ko-KR" altLang="en-US"/>
              <a:t>클라우드와 같은 기술을 원격 의료 모델에 적용가능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33B1C-5338-4282-BC5C-B5BC5EDB3D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4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01800" y="0"/>
            <a:ext cx="3886200" cy="10287000"/>
            <a:chOff x="14199971" y="104763"/>
            <a:chExt cx="4000864" cy="10287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056903" y="3247831"/>
              <a:ext cx="10287000" cy="40008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04701" y="4586919"/>
            <a:ext cx="6952381" cy="48161"/>
            <a:chOff x="13928171" y="5014015"/>
            <a:chExt cx="6952381" cy="481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3928171" y="5014015"/>
              <a:ext cx="6952381" cy="48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264435" y="495300"/>
            <a:ext cx="232911" cy="265020"/>
            <a:chOff x="17264437" y="1040552"/>
            <a:chExt cx="232911" cy="2650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64437" y="1040552"/>
              <a:ext cx="232911" cy="26502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215887" y="3467471"/>
            <a:ext cx="1199915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NDS </a:t>
            </a:r>
            <a:r>
              <a:rPr lang="ko-KR" altLang="en-US" sz="13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임원 면접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9200" y="5676000"/>
            <a:ext cx="1410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NDS</a:t>
            </a:r>
            <a:r>
              <a:rPr lang="ko-KR" altLang="en-US" sz="5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신사업 진출 아이디어 </a:t>
            </a:r>
            <a:r>
              <a:rPr lang="en-US" altLang="ko-KR" sz="5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54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원격 의료 서비스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859000" y="8496300"/>
            <a:ext cx="419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직무</a:t>
            </a: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지원자 이호성</a:t>
            </a: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E7610-EB65-430E-A44A-47991417299C}"/>
              </a:ext>
            </a:extLst>
          </p:cNvPr>
          <p:cNvSpPr txBox="1"/>
          <p:nvPr/>
        </p:nvSpPr>
        <p:spPr>
          <a:xfrm>
            <a:off x="14931887" y="9867900"/>
            <a:ext cx="2971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 </a:t>
            </a: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: zdlghtjdz@naver.com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20" y="-3491"/>
            <a:ext cx="18286379" cy="2114519"/>
            <a:chOff x="-800000" y="-247619"/>
            <a:chExt cx="19352381" cy="33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651473" y="2858887"/>
            <a:ext cx="9106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COVID-19 </a:t>
            </a:r>
            <a:r>
              <a:rPr lang="ko-KR" altLang="en-US" sz="30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팬데믹</a:t>
            </a:r>
            <a:r>
              <a:rPr lang="ko-KR" altLang="en-US" sz="3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비대면 수요가 폭발적으로 증가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1473" y="622881"/>
            <a:ext cx="14893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>
                <a:latin typeface="나눔스퀘어" panose="020B0600000101010101" pitchFamily="50" charset="-127"/>
                <a:ea typeface="나눔스퀘어" panose="020B0600000101010101" pitchFamily="50" charset="-127"/>
              </a:rPr>
              <a:t>WHY : COVID-19</a:t>
            </a:r>
            <a:r>
              <a:rPr lang="ko-KR" altLang="en-US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영향을 통한 헬스케어 </a:t>
            </a:r>
            <a:r>
              <a:rPr lang="ko-KR" altLang="en-US" sz="500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전망</a:t>
            </a:r>
            <a:endParaRPr lang="ko-KR" altLang="en-US" sz="5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8343" y="3773287"/>
            <a:ext cx="16069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상황을 통해 비대면 디지털 기술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헬스케어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서비스가 소비자의 우호적인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반응을 이끌어 냄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4818102"/>
            <a:ext cx="868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의료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서비스에서도 </a:t>
            </a:r>
            <a:r>
              <a:rPr lang="en-US" altLang="ko-KR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30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언택트</a:t>
            </a:r>
            <a:r>
              <a:rPr lang="en-US" altLang="ko-KR" sz="3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sz="3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</a:t>
            </a:r>
            <a:r>
              <a:rPr lang="en-US" altLang="ko-KR" sz="3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의료</a:t>
            </a:r>
            <a:r>
              <a:rPr lang="en-US" altLang="ko-KR" sz="3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3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수요 ↑</a:t>
            </a:r>
            <a:endParaRPr lang="ko-KR" altLang="en-US" sz="30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2D2A11-58C8-4398-9B56-1A2B1F053DA3}"/>
              </a:ext>
            </a:extLst>
          </p:cNvPr>
          <p:cNvGrpSpPr/>
          <p:nvPr/>
        </p:nvGrpSpPr>
        <p:grpSpPr>
          <a:xfrm>
            <a:off x="533400" y="6210300"/>
            <a:ext cx="9525000" cy="3480369"/>
            <a:chOff x="838200" y="6692331"/>
            <a:chExt cx="9525000" cy="3480369"/>
          </a:xfrm>
        </p:grpSpPr>
        <p:pic>
          <p:nvPicPr>
            <p:cNvPr id="1026" name="Picture 2" descr="Photo Imag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498"/>
            <a:stretch/>
          </p:blipFill>
          <p:spPr bwMode="auto">
            <a:xfrm>
              <a:off x="838200" y="6692331"/>
              <a:ext cx="9525000" cy="298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8126022" y="7277100"/>
              <a:ext cx="2237178" cy="2271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11A696-8BFF-42A3-858E-90930B900702}"/>
                </a:ext>
              </a:extLst>
            </p:cNvPr>
            <p:cNvSpPr txBox="1"/>
            <p:nvPr/>
          </p:nvSpPr>
          <p:spPr>
            <a:xfrm>
              <a:off x="2895600" y="9849535"/>
              <a:ext cx="50292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서울</a:t>
              </a:r>
              <a:r>
                <a:rPr lang="en-US" altLang="ko-KR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연구원</a:t>
              </a:r>
              <a:r>
                <a:rPr lang="en-US" altLang="ko-KR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2/4</a:t>
              </a:r>
              <a:r>
                <a:rPr lang="ko-KR" altLang="en-US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분기 서울시 소비자 체감경기와 비대면 경제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5" name="Picture 2" descr="Photo Image">
              <a:extLst>
                <a:ext uri="{FF2B5EF4-FFF2-40B4-BE49-F238E27FC236}">
                  <a16:creationId xmlns:a16="http://schemas.microsoft.com/office/drawing/2014/main" id="{D849CF43-020D-4C1A-A271-29013EF60C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00" t="22771" b="11499"/>
            <a:stretch/>
          </p:blipFill>
          <p:spPr bwMode="auto">
            <a:xfrm>
              <a:off x="8074233" y="7460147"/>
              <a:ext cx="1447800" cy="2216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 descr="화살표 빨간화살표">
            <a:extLst>
              <a:ext uri="{FF2B5EF4-FFF2-40B4-BE49-F238E27FC236}">
                <a16:creationId xmlns:a16="http://schemas.microsoft.com/office/drawing/2014/main" id="{9713A522-913B-4538-80CE-B5FEC455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4" b="90206" l="8880" r="89961">
                        <a14:foregroundMark x1="90347" y1="14948" x2="90347" y2="14948"/>
                        <a14:foregroundMark x1="90347" y1="14948" x2="90347" y2="14948"/>
                        <a14:foregroundMark x1="11197" y1="86082" x2="11197" y2="86082"/>
                        <a14:foregroundMark x1="11197" y1="86082" x2="8880" y2="90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24812">
            <a:off x="3776037" y="4331335"/>
            <a:ext cx="1540186" cy="1153653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DF589E-4ECC-42F6-B9C3-BE639E663D76}"/>
              </a:ext>
            </a:extLst>
          </p:cNvPr>
          <p:cNvSpPr txBox="1"/>
          <p:nvPr/>
        </p:nvSpPr>
        <p:spPr>
          <a:xfrm>
            <a:off x="12411282" y="9367503"/>
            <a:ext cx="2600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은평 성모병원 설문조사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EA5B14-1554-4E4A-929E-826278DCF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6128" y="7209917"/>
            <a:ext cx="8588344" cy="8693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489EF3-0046-46F8-B33E-7C37DB770FD4}"/>
              </a:ext>
            </a:extLst>
          </p:cNvPr>
          <p:cNvSpPr txBox="1"/>
          <p:nvPr/>
        </p:nvSpPr>
        <p:spPr>
          <a:xfrm>
            <a:off x="9448800" y="8307169"/>
            <a:ext cx="876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환자들은 편의성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(79.9%),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상호 소통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(87.1%),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신뢰도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(87.1%),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재이용 의향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(85.1%) </a:t>
            </a:r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항목 모두에서 긍정적인 답변을 했다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B41CB18-FB2E-4998-B6F5-7DCE1C0B88F4}"/>
              </a:ext>
            </a:extLst>
          </p:cNvPr>
          <p:cNvCxnSpPr>
            <a:cxnSpLocks/>
          </p:cNvCxnSpPr>
          <p:nvPr/>
        </p:nvCxnSpPr>
        <p:spPr>
          <a:xfrm flipV="1">
            <a:off x="810" y="6175429"/>
            <a:ext cx="18286380" cy="34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1620" y="-3491"/>
            <a:ext cx="18286379" cy="2114519"/>
            <a:chOff x="-800000" y="-247619"/>
            <a:chExt cx="19352381" cy="3390476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200" y="622881"/>
            <a:ext cx="10896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>
                <a:latin typeface="나눔스퀘어" panose="020B0600000101010101" pitchFamily="50" charset="-127"/>
                <a:ea typeface="나눔스퀘어" panose="020B0600000101010101" pitchFamily="50" charset="-127"/>
              </a:rPr>
              <a:t>HOW : </a:t>
            </a:r>
            <a:r>
              <a:rPr lang="ko-KR" altLang="en-US" sz="500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원격의료의 정의 및 </a:t>
            </a:r>
            <a:endParaRPr lang="ko-KR" altLang="en-US" sz="5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86400" y="2737400"/>
            <a:ext cx="632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i="1" dirty="0">
                <a:solidFill>
                  <a:schemeClr val="bg1">
                    <a:lumMod val="50000"/>
                  </a:schemeClr>
                </a:solidFill>
                <a:ea typeface="문체부 바탕체" panose="02030609000101010101" pitchFamily="17" charset="-127"/>
              </a:rPr>
              <a:t>“</a:t>
            </a:r>
            <a:r>
              <a:rPr lang="ko-KR" altLang="en-US" sz="7200" i="1">
                <a:solidFill>
                  <a:schemeClr val="bg1">
                    <a:lumMod val="50000"/>
                  </a:schemeClr>
                </a:solidFill>
                <a:ea typeface="문체부 바탕체" panose="02030609000101010101" pitchFamily="17" charset="-127"/>
              </a:rPr>
              <a:t>원격 의료란 </a:t>
            </a:r>
            <a:r>
              <a:rPr lang="en-US" altLang="ko-KR" sz="7200" i="1">
                <a:solidFill>
                  <a:schemeClr val="bg1">
                    <a:lumMod val="50000"/>
                  </a:schemeClr>
                </a:solidFill>
                <a:ea typeface="문체부 바탕체" panose="02030609000101010101" pitchFamily="17" charset="-127"/>
              </a:rPr>
              <a:t>”</a:t>
            </a:r>
            <a:endParaRPr lang="ko-KR" altLang="en-US" sz="7200" i="1" dirty="0">
              <a:solidFill>
                <a:schemeClr val="bg1">
                  <a:lumMod val="50000"/>
                </a:schemeClr>
              </a:solidFill>
              <a:ea typeface="문체부 바탕체" panose="02030609000101010101" pitchFamily="17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71638" y="4168411"/>
            <a:ext cx="15468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원거리에 있는 의료수요자와 의료 공급자 사이에 </a:t>
            </a:r>
            <a:r>
              <a:rPr lang="ko-KR" altLang="en-US" sz="3000" u="sng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정보통신기술을 이용</a:t>
            </a:r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의료 관련 서비스를 제공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29000" y="4902795"/>
            <a:ext cx="12115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의료 서비스 모델에서의 원격 의료 모델의 전환 가능성이 </a:t>
            </a:r>
            <a:r>
              <a:rPr lang="ko-KR" altLang="en-US" sz="300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높아짐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2600" y="5995112"/>
            <a:ext cx="9601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단순 진료</a:t>
            </a:r>
            <a:r>
              <a:rPr lang="en-US" altLang="ko-KR" sz="300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건강관리 모니터링</a:t>
            </a:r>
            <a:r>
              <a:rPr lang="en-US" altLang="ko-KR" sz="300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원격의료기기 등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34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수학 기호] ∴(therefore, 그러므로) vs. ∵(because, 왜냐하면) : 네이버 블로그">
            <a:extLst>
              <a:ext uri="{FF2B5EF4-FFF2-40B4-BE49-F238E27FC236}">
                <a16:creationId xmlns:a16="http://schemas.microsoft.com/office/drawing/2014/main" id="{B5F9216A-73BB-43AC-98F3-4434ADECE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92596"/>
            <a:ext cx="543986" cy="70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 Insights: DB생명 헬스케어 숨 | Apptopia">
            <a:extLst>
              <a:ext uri="{FF2B5EF4-FFF2-40B4-BE49-F238E27FC236}">
                <a16:creationId xmlns:a16="http://schemas.microsoft.com/office/drawing/2014/main" id="{FC4EC7AE-D9EC-4F3B-A442-2752961B8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890" y="2277607"/>
            <a:ext cx="2129340" cy="212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71600" y="2759797"/>
            <a:ext cx="1386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NDS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삼육서울병원 등의 대형 의료기관 솔루션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 경험 有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" name="그룹 1001"/>
          <p:cNvGrpSpPr/>
          <p:nvPr/>
        </p:nvGrpSpPr>
        <p:grpSpPr>
          <a:xfrm>
            <a:off x="1620" y="-3491"/>
            <a:ext cx="18286379" cy="2114519"/>
            <a:chOff x="-800000" y="-247619"/>
            <a:chExt cx="19352381" cy="3390476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09600" y="622881"/>
            <a:ext cx="1120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>
                <a:latin typeface="나눔스퀘어" panose="020B0600000101010101" pitchFamily="50" charset="-127"/>
                <a:ea typeface="나눔스퀘어" panose="020B0600000101010101" pitchFamily="50" charset="-127"/>
              </a:rPr>
              <a:t>기대효과 </a:t>
            </a:r>
            <a:r>
              <a:rPr lang="en-US" altLang="ko-KR" sz="5000">
                <a:latin typeface="나눔스퀘어" panose="020B0600000101010101" pitchFamily="50" charset="-127"/>
                <a:ea typeface="나눔스퀘어" panose="020B0600000101010101" pitchFamily="50" charset="-127"/>
              </a:rPr>
              <a:t>: NDS</a:t>
            </a:r>
            <a:r>
              <a:rPr lang="ko-KR" altLang="en-US" sz="50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역량 및 신사업의 전망</a:t>
            </a:r>
            <a:endParaRPr lang="ko-KR" altLang="en-US" sz="5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878" y="6819900"/>
            <a:ext cx="13484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의료 분야는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아직 법적으로 어떠한 규제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법적 근거가 마련되어 있지는 않음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800" y="7785200"/>
            <a:ext cx="937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But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의학</a:t>
            </a:r>
            <a:r>
              <a:rPr lang="en-US" altLang="ko-KR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정치계에서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이에 대한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많은 이야기가 진행중</a:t>
            </a:r>
            <a:r>
              <a:rPr lang="en-US" altLang="ko-KR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,  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0FEF85-5D71-47D6-BB85-F23F4C2DE15E}"/>
              </a:ext>
            </a:extLst>
          </p:cNvPr>
          <p:cNvSpPr txBox="1"/>
          <p:nvPr/>
        </p:nvSpPr>
        <p:spPr>
          <a:xfrm>
            <a:off x="4508090" y="8399502"/>
            <a:ext cx="127131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의료 서비스에 대한 준비를 통해 새로운 사업에서 </a:t>
            </a:r>
            <a:r>
              <a:rPr lang="ko-KR" altLang="en-US" sz="3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경쟁력을 갖출 수 있을 것</a:t>
            </a:r>
            <a:endParaRPr lang="ko-KR" altLang="en-US" sz="3000">
              <a:solidFill>
                <a:srgbClr val="FF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D1D4ED-F72C-403C-A5E2-1EC39D7D8ED7}"/>
              </a:ext>
            </a:extLst>
          </p:cNvPr>
          <p:cNvGrpSpPr/>
          <p:nvPr/>
        </p:nvGrpSpPr>
        <p:grpSpPr>
          <a:xfrm>
            <a:off x="1524000" y="3619500"/>
            <a:ext cx="13308496" cy="1305243"/>
            <a:chOff x="2286000" y="3745226"/>
            <a:chExt cx="13308496" cy="1305243"/>
          </a:xfrm>
        </p:grpSpPr>
        <p:pic>
          <p:nvPicPr>
            <p:cNvPr id="1026" name="Picture 2" descr="삼육서울병원 일요일 정상진료 – 삼육서울병원은 따뜻한 미소, 따뜻한 손길, 따뜻한 친절이 있습니다">
              <a:extLst>
                <a:ext uri="{FF2B5EF4-FFF2-40B4-BE49-F238E27FC236}">
                  <a16:creationId xmlns:a16="http://schemas.microsoft.com/office/drawing/2014/main" id="{638D5153-D8B1-4458-A1F0-64A9380158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994" y="3771253"/>
              <a:ext cx="3233427" cy="1224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연세대학교 원주연세의료원 채용">
              <a:extLst>
                <a:ext uri="{FF2B5EF4-FFF2-40B4-BE49-F238E27FC236}">
                  <a16:creationId xmlns:a16="http://schemas.microsoft.com/office/drawing/2014/main" id="{0A78AABD-7861-46BD-A3F0-832C6F8FC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2400" y="3745226"/>
              <a:ext cx="3846073" cy="128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심볼&amp;amp;로고 | 병원소개 | 병원소개 | 포항성모병원">
              <a:extLst>
                <a:ext uri="{FF2B5EF4-FFF2-40B4-BE49-F238E27FC236}">
                  <a16:creationId xmlns:a16="http://schemas.microsoft.com/office/drawing/2014/main" id="{97E3F651-53D3-4F46-981E-4A95DBAD28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798"/>
            <a:stretch/>
          </p:blipFill>
          <p:spPr bwMode="auto">
            <a:xfrm>
              <a:off x="5960648" y="3815585"/>
              <a:ext cx="3030952" cy="1009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E5C0919-8C4A-4759-A28E-5E5A2CF37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6143"/>
            <a:stretch/>
          </p:blipFill>
          <p:spPr>
            <a:xfrm>
              <a:off x="9177827" y="3891785"/>
              <a:ext cx="2328373" cy="1158684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D87ACE4-4349-48AA-9C6B-3AF9C4D006C9}"/>
                </a:ext>
              </a:extLst>
            </p:cNvPr>
            <p:cNvSpPr/>
            <p:nvPr/>
          </p:nvSpPr>
          <p:spPr>
            <a:xfrm>
              <a:off x="2286000" y="3745226"/>
              <a:ext cx="13308496" cy="1224783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E06353C-FAA6-4665-9500-F36E3A6524E2}"/>
              </a:ext>
            </a:extLst>
          </p:cNvPr>
          <p:cNvCxnSpPr>
            <a:cxnSpLocks/>
          </p:cNvCxnSpPr>
          <p:nvPr/>
        </p:nvCxnSpPr>
        <p:spPr>
          <a:xfrm flipV="1">
            <a:off x="810" y="6175429"/>
            <a:ext cx="18286380" cy="34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7289A3-6578-498F-ACC4-172244D2E403}"/>
              </a:ext>
            </a:extLst>
          </p:cNvPr>
          <p:cNvSpPr txBox="1"/>
          <p:nvPr/>
        </p:nvSpPr>
        <p:spPr>
          <a:xfrm>
            <a:off x="3543300" y="5219700"/>
            <a:ext cx="12153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NDS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경험을 활용</a:t>
            </a:r>
            <a:r>
              <a:rPr lang="en-US" altLang="ko-KR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 원격 의료 서비스에 </a:t>
            </a:r>
            <a:r>
              <a:rPr lang="en-US" altLang="ko-KR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NDS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서비스를 </a:t>
            </a:r>
            <a:r>
              <a:rPr lang="ko-KR" altLang="en-US" sz="3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가능</a:t>
            </a:r>
            <a:endParaRPr lang="ko-KR" altLang="en-US" sz="30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7" name="Picture 2" descr="화살표 빨간화살표">
            <a:extLst>
              <a:ext uri="{FF2B5EF4-FFF2-40B4-BE49-F238E27FC236}">
                <a16:creationId xmlns:a16="http://schemas.microsoft.com/office/drawing/2014/main" id="{080DD6A7-F530-4695-B42E-3B149BF7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4" b="90206" l="8880" r="89961">
                        <a14:foregroundMark x1="90347" y1="14948" x2="90347" y2="14948"/>
                        <a14:foregroundMark x1="90347" y1="14948" x2="90347" y2="14948"/>
                        <a14:foregroundMark x1="11197" y1="86082" x2="11197" y2="86082"/>
                        <a14:foregroundMark x1="11197" y1="86082" x2="8880" y2="90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24812">
            <a:off x="1922777" y="4788535"/>
            <a:ext cx="1540186" cy="1153653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92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275</Words>
  <Application>Microsoft Office PowerPoint</Application>
  <PresentationFormat>사용자 지정</PresentationFormat>
  <Paragraphs>31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경기천년제목 Light</vt:lpstr>
      <vt:lpstr>경기천년제목 Medium</vt:lpstr>
      <vt:lpstr>나눔스퀘어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이호성</cp:lastModifiedBy>
  <cp:revision>102</cp:revision>
  <dcterms:created xsi:type="dcterms:W3CDTF">2021-11-21T20:20:54Z</dcterms:created>
  <dcterms:modified xsi:type="dcterms:W3CDTF">2021-11-22T09:05:48Z</dcterms:modified>
</cp:coreProperties>
</file>