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64" r:id="rId4"/>
    <p:sldId id="265" r:id="rId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86" autoAdjust="0"/>
    <p:restoredTop sz="94660"/>
  </p:normalViewPr>
  <p:slideViewPr>
    <p:cSldViewPr>
      <p:cViewPr varScale="1">
        <p:scale>
          <a:sx n="54" d="100"/>
          <a:sy n="54" d="100"/>
        </p:scale>
        <p:origin x="677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D0A586-33AD-4A22-AB3A-05356BC5B499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33B1C-5338-4282-BC5C-B5BC5EDB3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71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33B1C-5338-4282-BC5C-B5BC5EDB3DF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332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점점 더 언택트 소비 경험은 하나의 일상적 라이프 스타일로 정착 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833B1C-5338-4282-BC5C-B5BC5EDB3DF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559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원격 의료의 종류</a:t>
            </a:r>
            <a:r>
              <a:rPr lang="en-US" altLang="ko-KR" dirty="0"/>
              <a:t>. </a:t>
            </a:r>
            <a:r>
              <a:rPr lang="ko-KR" altLang="en-US" dirty="0"/>
              <a:t>단순 진료</a:t>
            </a:r>
            <a:r>
              <a:rPr lang="en-US" altLang="ko-KR" dirty="0"/>
              <a:t>, </a:t>
            </a:r>
            <a:r>
              <a:rPr lang="ko-KR" altLang="en-US" dirty="0"/>
              <a:t>건강관리 모니터링</a:t>
            </a:r>
            <a:r>
              <a:rPr lang="en-US" altLang="ko-KR" dirty="0"/>
              <a:t>(</a:t>
            </a:r>
            <a:r>
              <a:rPr lang="en-US" altLang="ko-KR" dirty="0" err="1"/>
              <a:t>IoT</a:t>
            </a:r>
            <a:r>
              <a:rPr lang="ko-KR" altLang="en-US" dirty="0"/>
              <a:t>센서 활용하여 </a:t>
            </a:r>
            <a:r>
              <a:rPr lang="ko-KR" altLang="en-US" dirty="0" err="1"/>
              <a:t>심질환</a:t>
            </a:r>
            <a:r>
              <a:rPr lang="ko-KR" altLang="en-US" dirty="0"/>
              <a:t> 환자 모니터링</a:t>
            </a:r>
            <a:r>
              <a:rPr lang="en-US" altLang="ko-KR" dirty="0"/>
              <a:t>), </a:t>
            </a:r>
            <a:r>
              <a:rPr lang="ko-KR" altLang="en-US" dirty="0"/>
              <a:t>원격의료기기 등</a:t>
            </a:r>
            <a:endParaRPr lang="en-US" altLang="ko-KR" dirty="0"/>
          </a:p>
          <a:p>
            <a:r>
              <a:rPr lang="ko-KR" altLang="en-US" dirty="0" err="1"/>
              <a:t>단순진료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전화</a:t>
            </a:r>
            <a:r>
              <a:rPr lang="en-US" altLang="ko-KR" dirty="0"/>
              <a:t>, </a:t>
            </a:r>
            <a:r>
              <a:rPr lang="ko-KR" altLang="en-US" dirty="0"/>
              <a:t>문자</a:t>
            </a:r>
            <a:r>
              <a:rPr lang="en-US" altLang="ko-KR" dirty="0"/>
              <a:t>, </a:t>
            </a:r>
            <a:r>
              <a:rPr lang="ko-KR" altLang="en-US" dirty="0"/>
              <a:t>영상통화 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z="1200" dirty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고혈압</a:t>
            </a:r>
            <a:r>
              <a:rPr lang="en-US" altLang="ko-KR" sz="1200" dirty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당뇨 등 만성질환관리 등은 현재 한시적으로 허용된 사례가 있음</a:t>
            </a:r>
            <a:r>
              <a:rPr lang="en-US" altLang="ko-KR" sz="1200" dirty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 &gt;https://www.hani.co.kr/arti/society/health/947429.html </a:t>
            </a:r>
          </a:p>
          <a:p>
            <a:r>
              <a:rPr lang="ko-KR" altLang="en-US" sz="1200" dirty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의료수요자가 가지고 있는 </a:t>
            </a:r>
            <a:r>
              <a:rPr lang="ko-KR" altLang="en-US" sz="1200" dirty="0" err="1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웨어러블기기</a:t>
            </a:r>
            <a:r>
              <a:rPr lang="en-US" altLang="ko-KR" sz="1200" dirty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IOT </a:t>
            </a:r>
            <a:r>
              <a:rPr lang="ko-KR" altLang="en-US" sz="1200" dirty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서비스와 의료공급자 사이를 연결하는 서비스 구축</a:t>
            </a:r>
            <a:endParaRPr lang="en-US" altLang="ko-KR" sz="1200" dirty="0">
              <a:solidFill>
                <a:srgbClr val="22222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833B1C-5338-4282-BC5C-B5BC5EDB3DF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34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라이프 </a:t>
            </a:r>
            <a:r>
              <a:rPr lang="ko-KR" altLang="en-US" dirty="0" err="1"/>
              <a:t>월릿과</a:t>
            </a:r>
            <a:r>
              <a:rPr lang="ko-KR" altLang="en-US" dirty="0"/>
              <a:t> 같은 통합의료정보체계 구축 경험이 존재함 </a:t>
            </a:r>
            <a:r>
              <a:rPr lang="en-US" altLang="ko-KR" dirty="0"/>
              <a:t>+ </a:t>
            </a:r>
            <a:r>
              <a:rPr lang="ko-KR" altLang="en-US" dirty="0" err="1"/>
              <a:t>블록체인</a:t>
            </a:r>
            <a:r>
              <a:rPr lang="en-US" altLang="ko-KR" dirty="0"/>
              <a:t>, </a:t>
            </a:r>
            <a:r>
              <a:rPr lang="ko-KR" altLang="en-US" dirty="0" err="1"/>
              <a:t>클라우드와</a:t>
            </a:r>
            <a:r>
              <a:rPr lang="ko-KR" altLang="en-US" dirty="0"/>
              <a:t> 같은 기술을 원격 의료 모델에 적용가능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833B1C-5338-4282-BC5C-B5BC5EDB3DF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749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openxmlformats.org/officeDocument/2006/relationships/image" Target="../media/image13.jpeg"/><Relationship Id="rId4" Type="http://schemas.microsoft.com/office/2007/relationships/hdphoto" Target="../media/hdphoto1.wdp"/><Relationship Id="rId9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microsoft.com/office/2007/relationships/hdphoto" Target="../media/hdphoto1.wdp"/><Relationship Id="rId5" Type="http://schemas.openxmlformats.org/officeDocument/2006/relationships/image" Target="../media/image5.png"/><Relationship Id="rId10" Type="http://schemas.openxmlformats.org/officeDocument/2006/relationships/image" Target="../media/image7.png"/><Relationship Id="rId4" Type="http://schemas.openxmlformats.org/officeDocument/2006/relationships/image" Target="../media/image15.jpe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401800" y="0"/>
            <a:ext cx="3886200" cy="10287000"/>
            <a:chOff x="14199971" y="104763"/>
            <a:chExt cx="4000864" cy="10287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1056903" y="3247831"/>
              <a:ext cx="10287000" cy="400086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904701" y="4586919"/>
            <a:ext cx="6952381" cy="48161"/>
            <a:chOff x="13928171" y="5014015"/>
            <a:chExt cx="6952381" cy="481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3928171" y="5014015"/>
              <a:ext cx="6952381" cy="481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264435" y="495300"/>
            <a:ext cx="232911" cy="265020"/>
            <a:chOff x="17264437" y="1040552"/>
            <a:chExt cx="232911" cy="26502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64437" y="1040552"/>
              <a:ext cx="232911" cy="265020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1215887" y="3467471"/>
            <a:ext cx="1199915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0" dirty="0">
                <a:solidFill>
                  <a:srgbClr val="00B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NDS </a:t>
            </a:r>
            <a:r>
              <a:rPr lang="ko-KR" altLang="en-US" sz="13000" dirty="0">
                <a:solidFill>
                  <a:srgbClr val="00B05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임원 면접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19200" y="5676000"/>
            <a:ext cx="14106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 NDS</a:t>
            </a:r>
            <a:r>
              <a:rPr lang="ko-KR" altLang="en-US" sz="5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의 신사업 진출 아이디어 </a:t>
            </a:r>
            <a:r>
              <a:rPr lang="en-US" altLang="ko-KR" sz="5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sz="5400" b="1" dirty="0">
                <a:solidFill>
                  <a:srgbClr val="C0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원격 의료 서비스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630400" y="8377416"/>
            <a:ext cx="3429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SI</a:t>
            </a:r>
            <a:r>
              <a:rPr lang="ko-KR" altLang="en-US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직무</a:t>
            </a:r>
            <a:endParaRPr lang="en-US" altLang="ko-KR" sz="3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지원자 </a:t>
            </a:r>
            <a:r>
              <a:rPr lang="ko-KR" altLang="en-US" sz="4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호 성</a:t>
            </a:r>
            <a:endParaRPr lang="en-US" altLang="ko-KR" sz="4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4E7610-EB65-430E-A44A-47991417299C}"/>
              </a:ext>
            </a:extLst>
          </p:cNvPr>
          <p:cNvSpPr txBox="1"/>
          <p:nvPr/>
        </p:nvSpPr>
        <p:spPr>
          <a:xfrm>
            <a:off x="14782800" y="9620935"/>
            <a:ext cx="2971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이메일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zdlghtjdz@naver.com</a:t>
            </a:r>
          </a:p>
        </p:txBody>
      </p:sp>
      <p:pic>
        <p:nvPicPr>
          <p:cNvPr id="2050" name="Picture 2" descr="NDS, 디지털서비스 전문계약제도 &amp;#39;IaaS 공급사&amp;#39; 선정 - CCTV뉴스 - 황민승 기자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76" y="8801100"/>
            <a:ext cx="2483224" cy="148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20" y="-3491"/>
            <a:ext cx="18286379" cy="2114519"/>
            <a:chOff x="-800000" y="-247619"/>
            <a:chExt cx="19352381" cy="33904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00000" y="-247619"/>
              <a:ext cx="19352381" cy="3390476"/>
            </a:xfrm>
            <a:prstGeom prst="rect">
              <a:avLst/>
            </a:prstGeom>
          </p:spPr>
        </p:pic>
      </p:grpSp>
      <p:sp>
        <p:nvSpPr>
          <p:cNvPr id="45" name="TextBox 44"/>
          <p:cNvSpPr txBox="1"/>
          <p:nvPr/>
        </p:nvSpPr>
        <p:spPr>
          <a:xfrm>
            <a:off x="651473" y="2858887"/>
            <a:ext cx="91068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COVID-19 </a:t>
            </a:r>
            <a:r>
              <a:rPr lang="ko-KR" altLang="en-US" sz="3000" dirty="0" err="1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팬데믹</a:t>
            </a:r>
            <a:r>
              <a:rPr lang="ko-KR" altLang="en-US" sz="3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을</a:t>
            </a:r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통해 비대면 수요가 폭발적으로 증가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51473" y="622881"/>
            <a:ext cx="148933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WHY : COVID-19</a:t>
            </a:r>
            <a:r>
              <a:rPr lang="ko-KR" altLang="en-US" sz="5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영향을 통한 헬스케어 서비스 전망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18343" y="3773287"/>
            <a:ext cx="160694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이러한 상황을 통해 비대면 디지털 기술 </a:t>
            </a:r>
            <a:r>
              <a:rPr lang="ko-KR" altLang="en-US" sz="3000">
                <a:latin typeface="나눔스퀘어" panose="020B0600000101010101" pitchFamily="50" charset="-127"/>
                <a:ea typeface="나눔스퀘어" panose="020B0600000101010101" pitchFamily="50" charset="-127"/>
              </a:rPr>
              <a:t>기반 헬스케어 </a:t>
            </a:r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서비스가 소비자의 우호적인 </a:t>
            </a:r>
            <a:r>
              <a:rPr lang="ko-KR" altLang="en-US" sz="3000">
                <a:latin typeface="나눔스퀘어" panose="020B0600000101010101" pitchFamily="50" charset="-127"/>
                <a:ea typeface="나눔스퀘어" panose="020B0600000101010101" pitchFamily="50" charset="-127"/>
              </a:rPr>
              <a:t>반응을 이끌어 냄</a:t>
            </a:r>
            <a:endParaRPr lang="ko-KR" altLang="en-US" sz="3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86400" y="4818102"/>
            <a:ext cx="8686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의료 서비스에서도 </a:t>
            </a:r>
            <a:r>
              <a:rPr lang="en-US" altLang="ko-KR" sz="3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sz="3000" dirty="0" err="1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언택트</a:t>
            </a:r>
            <a:r>
              <a:rPr lang="en-US" altLang="ko-KR" sz="3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 </a:t>
            </a:r>
            <a:r>
              <a:rPr lang="ko-KR" altLang="en-US" sz="3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서비스</a:t>
            </a:r>
            <a:r>
              <a:rPr lang="en-US" altLang="ko-KR" sz="3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3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원격 의료</a:t>
            </a:r>
            <a:r>
              <a:rPr lang="en-US" altLang="ko-KR" sz="3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3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수요 ↑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C2D2A11-58C8-4398-9B56-1A2B1F053DA3}"/>
              </a:ext>
            </a:extLst>
          </p:cNvPr>
          <p:cNvGrpSpPr/>
          <p:nvPr/>
        </p:nvGrpSpPr>
        <p:grpSpPr>
          <a:xfrm>
            <a:off x="533400" y="6210300"/>
            <a:ext cx="9525000" cy="3480369"/>
            <a:chOff x="838200" y="6692331"/>
            <a:chExt cx="9525000" cy="3480369"/>
          </a:xfrm>
        </p:grpSpPr>
        <p:pic>
          <p:nvPicPr>
            <p:cNvPr id="1026" name="Picture 2" descr="Photo Image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498"/>
            <a:stretch/>
          </p:blipFill>
          <p:spPr bwMode="auto">
            <a:xfrm>
              <a:off x="838200" y="6692331"/>
              <a:ext cx="9525000" cy="2984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8126022" y="7277100"/>
              <a:ext cx="2237178" cy="2271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511A696-8BFF-42A3-858E-90930B900702}"/>
                </a:ext>
              </a:extLst>
            </p:cNvPr>
            <p:cNvSpPr txBox="1"/>
            <p:nvPr/>
          </p:nvSpPr>
          <p:spPr>
            <a:xfrm>
              <a:off x="2895600" y="9849535"/>
              <a:ext cx="50292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서울</a:t>
              </a:r>
              <a:r>
                <a:rPr lang="en-US" altLang="ko-KR" sz="15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5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연구원</a:t>
              </a:r>
              <a:r>
                <a:rPr lang="en-US" altLang="ko-KR" sz="15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2/4</a:t>
              </a:r>
              <a:r>
                <a:rPr lang="ko-KR" altLang="en-US" sz="15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분기 서울시 소비자 체감경기와 비대면 경제</a:t>
              </a:r>
              <a:endPara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15" name="Picture 2" descr="Photo Image">
              <a:extLst>
                <a:ext uri="{FF2B5EF4-FFF2-40B4-BE49-F238E27FC236}">
                  <a16:creationId xmlns:a16="http://schemas.microsoft.com/office/drawing/2014/main" id="{D849CF43-020D-4C1A-A271-29013EF60CA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800" t="22771" b="11499"/>
            <a:stretch/>
          </p:blipFill>
          <p:spPr bwMode="auto">
            <a:xfrm>
              <a:off x="8074233" y="7460147"/>
              <a:ext cx="1447800" cy="22163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2" descr="화살표 빨간화살표">
            <a:extLst>
              <a:ext uri="{FF2B5EF4-FFF2-40B4-BE49-F238E27FC236}">
                <a16:creationId xmlns:a16="http://schemas.microsoft.com/office/drawing/2014/main" id="{9713A522-913B-4538-80CE-B5FEC4558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794" b="90206" l="8880" r="89961">
                        <a14:foregroundMark x1="90347" y1="14948" x2="90347" y2="14948"/>
                        <a14:foregroundMark x1="90347" y1="14948" x2="90347" y2="14948"/>
                        <a14:foregroundMark x1="11197" y1="86082" x2="11197" y2="86082"/>
                        <a14:foregroundMark x1="11197" y1="86082" x2="8880" y2="902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324812">
            <a:off x="3776037" y="4331335"/>
            <a:ext cx="1540186" cy="1153653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4DF589E-4ECC-42F6-B9C3-BE639E663D76}"/>
              </a:ext>
            </a:extLst>
          </p:cNvPr>
          <p:cNvSpPr txBox="1"/>
          <p:nvPr/>
        </p:nvSpPr>
        <p:spPr>
          <a:xfrm>
            <a:off x="12639882" y="9367503"/>
            <a:ext cx="2066718" cy="323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나눔스퀘어" panose="020B0600000101010101" pitchFamily="50" charset="-127"/>
                <a:ea typeface="나눔스퀘어" panose="020B0600000101010101" pitchFamily="50" charset="-127"/>
              </a:rPr>
              <a:t>은평 성모병원 설문조사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EA5B14-1554-4E4A-929E-826278DCF5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36128" y="7209917"/>
            <a:ext cx="8588344" cy="86930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3489EF3-0046-46F8-B33E-7C37DB770FD4}"/>
              </a:ext>
            </a:extLst>
          </p:cNvPr>
          <p:cNvSpPr txBox="1"/>
          <p:nvPr/>
        </p:nvSpPr>
        <p:spPr>
          <a:xfrm>
            <a:off x="9448800" y="8307169"/>
            <a:ext cx="8763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환자들은 편의성</a:t>
            </a:r>
            <a:r>
              <a:rPr lang="en-US" altLang="ko-KR" b="0" i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(79.9%), </a:t>
            </a:r>
            <a:r>
              <a:rPr lang="ko-KR" altLang="en-US" b="0" i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상호 소통</a:t>
            </a:r>
            <a:r>
              <a:rPr lang="en-US" altLang="ko-KR" b="0" i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(87.1%), </a:t>
            </a:r>
            <a:r>
              <a:rPr lang="ko-KR" altLang="en-US" b="0" i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신뢰도</a:t>
            </a:r>
            <a:r>
              <a:rPr lang="en-US" altLang="ko-KR" b="0" i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(87.1%), </a:t>
            </a:r>
            <a:r>
              <a:rPr lang="ko-KR" altLang="en-US" b="0" i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재이용 의향</a:t>
            </a:r>
            <a:r>
              <a:rPr lang="en-US" altLang="ko-KR" b="0" i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(85.1%) </a:t>
            </a:r>
            <a:r>
              <a:rPr lang="ko-KR" altLang="en-US" b="0" i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항목 모두에서 긍정적인 답변을 했다</a:t>
            </a:r>
            <a:r>
              <a:rPr lang="en-US" altLang="ko-KR" b="0" i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B41CB18-FB2E-4998-B6F5-7DCE1C0B88F4}"/>
              </a:ext>
            </a:extLst>
          </p:cNvPr>
          <p:cNvCxnSpPr>
            <a:cxnSpLocks/>
          </p:cNvCxnSpPr>
          <p:nvPr/>
        </p:nvCxnSpPr>
        <p:spPr>
          <a:xfrm flipV="1">
            <a:off x="810" y="6175429"/>
            <a:ext cx="18286380" cy="348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화살표 빨간화살표">
            <a:extLst>
              <a:ext uri="{FF2B5EF4-FFF2-40B4-BE49-F238E27FC236}">
                <a16:creationId xmlns:a16="http://schemas.microsoft.com/office/drawing/2014/main" id="{9713A522-913B-4538-80CE-B5FEC4558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94" b="90206" l="8880" r="89961">
                        <a14:foregroundMark x1="90347" y1="14948" x2="90347" y2="14948"/>
                        <a14:foregroundMark x1="90347" y1="14948" x2="90347" y2="14948"/>
                        <a14:foregroundMark x1="11197" y1="86082" x2="11197" y2="86082"/>
                        <a14:foregroundMark x1="11197" y1="86082" x2="8880" y2="902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2913" y="6002298"/>
            <a:ext cx="4035487" cy="2549552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01"/>
          <p:cNvGrpSpPr/>
          <p:nvPr/>
        </p:nvGrpSpPr>
        <p:grpSpPr>
          <a:xfrm>
            <a:off x="1620" y="-3491"/>
            <a:ext cx="18286379" cy="2114519"/>
            <a:chOff x="-800000" y="-247619"/>
            <a:chExt cx="19352381" cy="3390476"/>
          </a:xfrm>
        </p:grpSpPr>
        <p:pic>
          <p:nvPicPr>
            <p:cNvPr id="12" name="Object 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800000" y="-247619"/>
              <a:ext cx="19352381" cy="3390476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457200" y="622881"/>
            <a:ext cx="10896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HOW : </a:t>
            </a:r>
            <a:r>
              <a:rPr lang="ko-KR" altLang="en-US" sz="5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원격의료의 정의 및 활용 분야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85800" y="2552700"/>
            <a:ext cx="8229600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500" b="1" i="1" dirty="0">
                <a:solidFill>
                  <a:schemeClr val="tx1">
                    <a:lumMod val="65000"/>
                    <a:lumOff val="35000"/>
                  </a:schemeClr>
                </a:solidFill>
                <a:ea typeface="문체부 바탕체" panose="02030609000101010101" pitchFamily="17" charset="-127"/>
              </a:rPr>
              <a:t>“</a:t>
            </a:r>
            <a:r>
              <a:rPr lang="ko-KR" altLang="en-US" sz="6500" b="1" i="1" dirty="0">
                <a:solidFill>
                  <a:schemeClr val="tx1">
                    <a:lumMod val="65000"/>
                    <a:lumOff val="35000"/>
                  </a:schemeClr>
                </a:solidFill>
                <a:ea typeface="문체부 바탕체" panose="02030609000101010101" pitchFamily="17" charset="-127"/>
              </a:rPr>
              <a:t>원격 </a:t>
            </a:r>
            <a:r>
              <a:rPr lang="ko-KR" altLang="en-US" sz="6500" b="1" i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문체부 바탕체" panose="02030609000101010101" pitchFamily="17" charset="-127"/>
              </a:rPr>
              <a:t>의료란</a:t>
            </a:r>
            <a:r>
              <a:rPr lang="ko-KR" altLang="en-US" sz="6500" b="1" i="1" dirty="0">
                <a:solidFill>
                  <a:schemeClr val="tx1">
                    <a:lumMod val="65000"/>
                    <a:lumOff val="35000"/>
                  </a:schemeClr>
                </a:solidFill>
                <a:ea typeface="문체부 바탕체" panose="02030609000101010101" pitchFamily="17" charset="-127"/>
              </a:rPr>
              <a:t> </a:t>
            </a:r>
            <a:r>
              <a:rPr lang="en-US" altLang="ko-KR" sz="6500" b="1" i="1" dirty="0">
                <a:solidFill>
                  <a:schemeClr val="tx1">
                    <a:lumMod val="65000"/>
                    <a:lumOff val="35000"/>
                  </a:schemeClr>
                </a:solidFill>
                <a:ea typeface="문체부 바탕체" panose="02030609000101010101" pitchFamily="17" charset="-127"/>
              </a:rPr>
              <a:t>”</a:t>
            </a:r>
            <a:endParaRPr lang="ko-KR" altLang="en-US" sz="6500" b="1" i="1" dirty="0">
              <a:solidFill>
                <a:schemeClr val="tx1">
                  <a:lumMod val="65000"/>
                  <a:lumOff val="35000"/>
                </a:schemeClr>
              </a:solidFill>
              <a:ea typeface="문체부 바탕체" panose="02030609000101010101" pitchFamily="17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370227" y="3612993"/>
            <a:ext cx="16002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dirty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3000" dirty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원거리에 있는 의료수요자와 의료 공급자 사이에 </a:t>
            </a:r>
            <a:r>
              <a:rPr lang="ko-KR" altLang="en-US" sz="3000" u="sng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정보통신기술을 이용</a:t>
            </a:r>
            <a:r>
              <a:rPr lang="ko-KR" altLang="en-US" sz="3000" dirty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하여 의료 관련 서비스를 제공</a:t>
            </a:r>
            <a:endParaRPr lang="ko-KR" altLang="en-US" sz="3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38200" y="4818102"/>
            <a:ext cx="121158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dirty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기존의 의료 서비스 모델에서의 원격 의료 모델의 전환 가능성이 ↑</a:t>
            </a:r>
            <a:endParaRPr lang="ko-KR" altLang="en-US" sz="3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38200" y="5448300"/>
            <a:ext cx="120580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dirty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원격 의료의 방식은 비대면 진료</a:t>
            </a:r>
            <a:r>
              <a:rPr lang="en-US" altLang="ko-KR" sz="3000" dirty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3000" dirty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건강관리 모니터링</a:t>
            </a:r>
            <a:r>
              <a:rPr lang="en-US" altLang="ko-KR" sz="3000" dirty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3000" dirty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원격의료기기 등 다양</a:t>
            </a:r>
            <a:endParaRPr lang="en-US" altLang="ko-KR" sz="3000" dirty="0">
              <a:solidFill>
                <a:srgbClr val="22222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30" name="Picture 6" descr="무료 화살표이미지 : ppt에 유용하게 쓰이는 이미지 모음 (PNG/PSD) : 네이버 블로그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855" y="6057900"/>
            <a:ext cx="764745" cy="76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1828801" y="6186765"/>
            <a:ext cx="96774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dirty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병원의 기존 시스템 </a:t>
            </a:r>
            <a:r>
              <a:rPr lang="en-US" altLang="ko-KR" sz="3000" dirty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+</a:t>
            </a:r>
            <a:r>
              <a:rPr lang="ko-KR" altLang="en-US" sz="3000" dirty="0">
                <a:solidFill>
                  <a:srgbClr val="22222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원격 의료의 시스템 통합 솔루션이 </a:t>
            </a:r>
            <a:r>
              <a:rPr lang="ko-KR" altLang="en-US" sz="3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必 </a:t>
            </a:r>
            <a:endParaRPr lang="en-US" altLang="ko-KR" sz="30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32" name="Picture 8" descr="의협 “화상진료장비 지원사업, 원격의료 악용 소지 커” &amp;gt; 뉴스 | 한의신문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7429500"/>
            <a:ext cx="359788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990600" y="7486590"/>
            <a:ext cx="5475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ex)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42" name="Picture 18" descr="클라우드란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025" y="7606794"/>
            <a:ext cx="3608911" cy="239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아트인사이트 – [Opinion] 4차 산업혁명을 이끄는 웨어러블 디바이스 [문화 전반]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0" y="7376826"/>
            <a:ext cx="4800600" cy="2742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무료 화살표이미지 : ppt에 유용하게 쓰이는 이미지 모음 (PNG/PSD) : 네이버 블로그"/>
          <p:cNvPicPr>
            <a:picLocks noChangeAspect="1" noChangeArrowheads="1"/>
          </p:cNvPicPr>
          <p:nvPr/>
        </p:nvPicPr>
        <p:blipFill>
          <a:blip r:embed="rId6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456" y="7983162"/>
            <a:ext cx="764745" cy="76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무료 화살표이미지 : ppt에 유용하게 쓰이는 이미지 모음 (PNG/PSD) : 네이버 블로그"/>
          <p:cNvPicPr>
            <a:picLocks noChangeAspect="1" noChangeArrowheads="1"/>
          </p:cNvPicPr>
          <p:nvPr/>
        </p:nvPicPr>
        <p:blipFill>
          <a:blip r:embed="rId6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0704196" y="8341154"/>
            <a:ext cx="764745" cy="76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무료 화살표이미지 : ppt에 유용하게 쓰이는 이미지 모음 (PNG/PSD) : 네이버 블로그"/>
          <p:cNvPicPr>
            <a:picLocks noChangeAspect="1" noChangeArrowheads="1"/>
          </p:cNvPicPr>
          <p:nvPr/>
        </p:nvPicPr>
        <p:blipFill>
          <a:blip r:embed="rId6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661" y="7983163"/>
            <a:ext cx="764745" cy="76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무료 화살표이미지 : ppt에 유용하게 쓰이는 이미지 모음 (PNG/PSD) : 네이버 블로그"/>
          <p:cNvPicPr>
            <a:picLocks noChangeAspect="1" noChangeArrowheads="1"/>
          </p:cNvPicPr>
          <p:nvPr/>
        </p:nvPicPr>
        <p:blipFill>
          <a:blip r:embed="rId6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867401" y="8341155"/>
            <a:ext cx="764745" cy="76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데이터 분석의 유형 6가지 - 목적에 따라 달라지는 분석 방법 - DODOMIRA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4240" y="4987521"/>
            <a:ext cx="2895287" cy="214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952716" y="9910254"/>
            <a:ext cx="1292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비대면 진료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7966961" y="9867900"/>
            <a:ext cx="1024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클라우드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3250139" y="9818949"/>
            <a:ext cx="1922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웨어러블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디바이스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7343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수학 기호] ∴(therefore, 그러므로) vs. ∵(because, 왜냐하면) : 네이버 블로그">
            <a:extLst>
              <a:ext uri="{FF2B5EF4-FFF2-40B4-BE49-F238E27FC236}">
                <a16:creationId xmlns:a16="http://schemas.microsoft.com/office/drawing/2014/main" id="{B5F9216A-73BB-43AC-98F3-4434ADECE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7692596"/>
            <a:ext cx="543986" cy="70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pp Insights: DB생명 헬스케어 숨 | Apptopia">
            <a:extLst>
              <a:ext uri="{FF2B5EF4-FFF2-40B4-BE49-F238E27FC236}">
                <a16:creationId xmlns:a16="http://schemas.microsoft.com/office/drawing/2014/main" id="{FC4EC7AE-D9EC-4F3B-A442-2752961B8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890" y="2277607"/>
            <a:ext cx="2129340" cy="212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371600" y="2759797"/>
            <a:ext cx="13868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NDS</a:t>
            </a:r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삼육서울병원 등의 대형 의료기관 솔루션 제공 경험 有</a:t>
            </a:r>
          </a:p>
        </p:txBody>
      </p:sp>
      <p:grpSp>
        <p:nvGrpSpPr>
          <p:cNvPr id="11" name="그룹 1001"/>
          <p:cNvGrpSpPr/>
          <p:nvPr/>
        </p:nvGrpSpPr>
        <p:grpSpPr>
          <a:xfrm>
            <a:off x="1620" y="-3491"/>
            <a:ext cx="18286379" cy="2114519"/>
            <a:chOff x="-800000" y="-247619"/>
            <a:chExt cx="19352381" cy="3390476"/>
          </a:xfrm>
        </p:grpSpPr>
        <p:pic>
          <p:nvPicPr>
            <p:cNvPr id="12" name="Object 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800000" y="-247619"/>
              <a:ext cx="19352381" cy="3390476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609600" y="622881"/>
            <a:ext cx="11201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FUTURE: NDS</a:t>
            </a:r>
            <a:r>
              <a:rPr lang="ko-KR" altLang="en-US" sz="5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역량 및 신사업의 전망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50878" y="6819900"/>
            <a:ext cx="134843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원격 의료 분야는 아직 법적으로 어떠한 규제</a:t>
            </a:r>
            <a:r>
              <a:rPr lang="en-US" altLang="ko-KR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혹은 법적 근거가 마련되어 있지는 않음</a:t>
            </a:r>
            <a:r>
              <a:rPr lang="en-US" altLang="ko-KR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7800" y="7785200"/>
            <a:ext cx="9372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But </a:t>
            </a:r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의학</a:t>
            </a:r>
            <a:r>
              <a:rPr lang="en-US" altLang="ko-KR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정치계에서 이에 대한 많은 이야기가 진행중</a:t>
            </a:r>
            <a:r>
              <a:rPr lang="en-US" altLang="ko-KR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 </a:t>
            </a:r>
            <a:endParaRPr lang="ko-KR" altLang="en-US" sz="3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0FEF85-5D71-47D6-BB85-F23F4C2DE15E}"/>
              </a:ext>
            </a:extLst>
          </p:cNvPr>
          <p:cNvSpPr txBox="1"/>
          <p:nvPr/>
        </p:nvSpPr>
        <p:spPr>
          <a:xfrm>
            <a:off x="4508090" y="8399502"/>
            <a:ext cx="1271311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원격 의료 서비스에 대한 준비를 통해 새로운 사업에서 </a:t>
            </a:r>
            <a:r>
              <a:rPr lang="ko-KR" altLang="en-US" sz="3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경쟁력을 갖출 수 있을 것</a:t>
            </a:r>
            <a:endParaRPr lang="ko-KR" altLang="en-US" sz="3000" dirty="0">
              <a:solidFill>
                <a:srgbClr val="FF000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ED1D4ED-F72C-403C-A5E2-1EC39D7D8ED7}"/>
              </a:ext>
            </a:extLst>
          </p:cNvPr>
          <p:cNvGrpSpPr/>
          <p:nvPr/>
        </p:nvGrpSpPr>
        <p:grpSpPr>
          <a:xfrm>
            <a:off x="1524000" y="3619500"/>
            <a:ext cx="13308496" cy="1305243"/>
            <a:chOff x="2286000" y="3745226"/>
            <a:chExt cx="13308496" cy="1305243"/>
          </a:xfrm>
        </p:grpSpPr>
        <p:pic>
          <p:nvPicPr>
            <p:cNvPr id="1026" name="Picture 2" descr="삼육서울병원 일요일 정상진료 – 삼육서울병원은 따뜻한 미소, 따뜻한 손길, 따뜻한 친절이 있습니다">
              <a:extLst>
                <a:ext uri="{FF2B5EF4-FFF2-40B4-BE49-F238E27FC236}">
                  <a16:creationId xmlns:a16="http://schemas.microsoft.com/office/drawing/2014/main" id="{638D5153-D8B1-4458-A1F0-64A9380158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0994" y="3771253"/>
              <a:ext cx="3233427" cy="12247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연세대학교 원주연세의료원 채용">
              <a:extLst>
                <a:ext uri="{FF2B5EF4-FFF2-40B4-BE49-F238E27FC236}">
                  <a16:creationId xmlns:a16="http://schemas.microsoft.com/office/drawing/2014/main" id="{0A78AABD-7861-46BD-A3F0-832C6F8FC8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82400" y="3745226"/>
              <a:ext cx="3846073" cy="1282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심볼&amp;amp;로고 | 병원소개 | 병원소개 | 포항성모병원">
              <a:extLst>
                <a:ext uri="{FF2B5EF4-FFF2-40B4-BE49-F238E27FC236}">
                  <a16:creationId xmlns:a16="http://schemas.microsoft.com/office/drawing/2014/main" id="{97E3F651-53D3-4F46-981E-4A95DBAD287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2798"/>
            <a:stretch/>
          </p:blipFill>
          <p:spPr bwMode="auto">
            <a:xfrm>
              <a:off x="5960648" y="3815585"/>
              <a:ext cx="3030952" cy="10097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E5C0919-8C4A-4759-A28E-5E5A2CF378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r="6143"/>
            <a:stretch/>
          </p:blipFill>
          <p:spPr>
            <a:xfrm>
              <a:off x="9177827" y="3891785"/>
              <a:ext cx="2328373" cy="1158684"/>
            </a:xfrm>
            <a:prstGeom prst="rect">
              <a:avLst/>
            </a:prstGeom>
          </p:spPr>
        </p:pic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2D87ACE4-4349-48AA-9C6B-3AF9C4D006C9}"/>
                </a:ext>
              </a:extLst>
            </p:cNvPr>
            <p:cNvSpPr/>
            <p:nvPr/>
          </p:nvSpPr>
          <p:spPr>
            <a:xfrm>
              <a:off x="2286000" y="3745226"/>
              <a:ext cx="13308496" cy="1224783"/>
            </a:xfrm>
            <a:prstGeom prst="round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E06353C-FAA6-4665-9500-F36E3A6524E2}"/>
              </a:ext>
            </a:extLst>
          </p:cNvPr>
          <p:cNvCxnSpPr>
            <a:cxnSpLocks/>
          </p:cNvCxnSpPr>
          <p:nvPr/>
        </p:nvCxnSpPr>
        <p:spPr>
          <a:xfrm flipV="1">
            <a:off x="810" y="6175429"/>
            <a:ext cx="18286380" cy="348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97289A3-6578-498F-ACC4-172244D2E403}"/>
              </a:ext>
            </a:extLst>
          </p:cNvPr>
          <p:cNvSpPr txBox="1"/>
          <p:nvPr/>
        </p:nvSpPr>
        <p:spPr>
          <a:xfrm>
            <a:off x="3543300" y="5219700"/>
            <a:ext cx="121539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NDS</a:t>
            </a:r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경험을 활용</a:t>
            </a:r>
            <a:r>
              <a:rPr lang="en-US" altLang="ko-KR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원격 의료 서비스에 </a:t>
            </a:r>
            <a:r>
              <a:rPr lang="en-US" altLang="ko-KR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NDS</a:t>
            </a:r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IT</a:t>
            </a:r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서비스를 </a:t>
            </a:r>
            <a:r>
              <a:rPr lang="ko-KR" altLang="en-US" sz="3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적용 가능</a:t>
            </a:r>
          </a:p>
        </p:txBody>
      </p:sp>
      <p:pic>
        <p:nvPicPr>
          <p:cNvPr id="27" name="Picture 2" descr="화살표 빨간화살표">
            <a:extLst>
              <a:ext uri="{FF2B5EF4-FFF2-40B4-BE49-F238E27FC236}">
                <a16:creationId xmlns:a16="http://schemas.microsoft.com/office/drawing/2014/main" id="{080DD6A7-F530-4695-B42E-3B149BF78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794" b="90206" l="8880" r="89961">
                        <a14:foregroundMark x1="90347" y1="14948" x2="90347" y2="14948"/>
                        <a14:foregroundMark x1="90347" y1="14948" x2="90347" y2="14948"/>
                        <a14:foregroundMark x1="11197" y1="86082" x2="11197" y2="86082"/>
                        <a14:foregroundMark x1="11197" y1="86082" x2="8880" y2="902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324812">
            <a:off x="1922777" y="4788535"/>
            <a:ext cx="1540186" cy="1153653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925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344</Words>
  <Application>Microsoft Office PowerPoint</Application>
  <PresentationFormat>사용자 지정</PresentationFormat>
  <Paragraphs>39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경기천년제목 Light</vt:lpstr>
      <vt:lpstr>경기천년제목 Medium</vt:lpstr>
      <vt:lpstr>나눔스퀘어</vt:lpstr>
      <vt:lpstr>나눔스퀘어 Bold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이호성</cp:lastModifiedBy>
  <cp:revision>135</cp:revision>
  <dcterms:created xsi:type="dcterms:W3CDTF">2021-11-21T20:20:54Z</dcterms:created>
  <dcterms:modified xsi:type="dcterms:W3CDTF">2021-11-23T03:26:30Z</dcterms:modified>
</cp:coreProperties>
</file>