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3" r:id="rId3"/>
    <p:sldId id="273" r:id="rId4"/>
    <p:sldId id="298" r:id="rId5"/>
    <p:sldId id="300" r:id="rId6"/>
    <p:sldId id="304" r:id="rId7"/>
    <p:sldId id="295" r:id="rId8"/>
    <p:sldId id="301" r:id="rId9"/>
    <p:sldId id="302" r:id="rId10"/>
    <p:sldId id="305" r:id="rId11"/>
    <p:sldId id="306" r:id="rId12"/>
    <p:sldId id="307" r:id="rId13"/>
    <p:sldId id="308" r:id="rId14"/>
    <p:sldId id="309" r:id="rId15"/>
    <p:sldId id="310" r:id="rId16"/>
    <p:sldId id="296" r:id="rId17"/>
    <p:sldId id="311" r:id="rId18"/>
    <p:sldId id="312" r:id="rId19"/>
    <p:sldId id="297" r:id="rId20"/>
    <p:sldId id="313" r:id="rId21"/>
    <p:sldId id="314" r:id="rId22"/>
    <p:sldId id="315" r:id="rId23"/>
    <p:sldId id="317" r:id="rId24"/>
    <p:sldId id="316" r:id="rId25"/>
    <p:sldId id="283" r:id="rId26"/>
    <p:sldId id="284" r:id="rId27"/>
    <p:sldId id="269" r:id="rId28"/>
  </p:sldIdLst>
  <p:sldSz cx="12192000" cy="6858000"/>
  <p:notesSz cx="9928225" cy="6797675"/>
  <p:embeddedFontLst>
    <p:embeddedFont>
      <p:font typeface="맑은 고딕" panose="020B0503020000020004" pitchFamily="50" charset="-127"/>
      <p:regular r:id="rId31"/>
      <p:bold r:id="rId32"/>
    </p:embeddedFont>
    <p:embeddedFont>
      <p:font typeface="경기천년제목 Bold" panose="02020803020101020101" pitchFamily="18" charset="-127"/>
      <p:bold r:id="rId33"/>
    </p:embeddedFont>
    <p:embeddedFont>
      <p:font typeface="경기천년바탕 Regular" panose="02020503020101020101" pitchFamily="18" charset="-127"/>
      <p:regular r:id="rId34"/>
    </p:embeddedFont>
    <p:embeddedFont>
      <p:font typeface="경기천년바탕 Bold" panose="02020803020101020101" pitchFamily="18" charset="-127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1232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30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호성" initials="이호" lastIdx="1" clrIdx="0">
    <p:extLst>
      <p:ext uri="{19B8F6BF-5375-455C-9EA6-DF929625EA0E}">
        <p15:presenceInfo xmlns:p15="http://schemas.microsoft.com/office/powerpoint/2012/main" userId="e7ad12c81e4dda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3B6"/>
    <a:srgbClr val="5B9BD5"/>
    <a:srgbClr val="D57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4" autoAdjust="0"/>
    <p:restoredTop sz="94660"/>
  </p:normalViewPr>
  <p:slideViewPr>
    <p:cSldViewPr>
      <p:cViewPr varScale="1">
        <p:scale>
          <a:sx n="83" d="100"/>
          <a:sy n="83" d="100"/>
        </p:scale>
        <p:origin x="360" y="77"/>
      </p:cViewPr>
      <p:guideLst>
        <p:guide orient="horz" pos="799"/>
        <p:guide pos="3840"/>
        <p:guide pos="1232"/>
        <p:guide pos="6562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2644-2FD7-46D6-BA9A-AD4CD5DCD01E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03E2-6F58-449B-8194-B34D4AF9F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85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0DED-269F-4F79-909F-37112894AD8B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0B01-AA47-4282-BCD9-6DD9AA34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2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5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7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8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Thumbs</a:t>
            </a:r>
            <a:r>
              <a:rPr lang="en-US" altLang="ko-KR" baseline="0" dirty="0" smtClean="0"/>
              <a:t> up image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http://www.freepik.com/free-icon/thumb-up-black-hand-symbol_731820.htm#term=thumbs </a:t>
            </a:r>
            <a:r>
              <a:rPr lang="en-US" altLang="ko-KR" baseline="0" dirty="0" err="1" smtClean="0"/>
              <a:t>up&amp;page</a:t>
            </a:r>
            <a:r>
              <a:rPr lang="en-US" altLang="ko-KR" baseline="0" dirty="0" smtClean="0"/>
              <a:t>=2&amp;position=21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Thumbs</a:t>
            </a:r>
            <a:r>
              <a:rPr lang="en-US" altLang="ko-KR" baseline="0" dirty="0" smtClean="0"/>
              <a:t> up image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http://www.freepik.com/free-icon/thumb-up-black-hand-symbol_731820.htm#term=thumbs </a:t>
            </a:r>
            <a:r>
              <a:rPr lang="en-US" altLang="ko-KR" baseline="0" dirty="0" err="1" smtClean="0"/>
              <a:t>up&amp;page</a:t>
            </a:r>
            <a:r>
              <a:rPr lang="en-US" altLang="ko-KR" baseline="0" dirty="0" smtClean="0"/>
              <a:t>=2&amp;position=21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4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0050-22AA-450A-ACD6-CDBF5DA1BB1C}" type="datetimeFigureOut">
              <a:rPr lang="ko-KR" altLang="en-US" smtClean="0"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352" y="223235"/>
            <a:ext cx="11665296" cy="6264696"/>
          </a:xfrm>
          <a:prstGeom prst="rect">
            <a:avLst/>
          </a:prstGeom>
          <a:solidFill>
            <a:srgbClr val="06A3B6">
              <a:alpha val="0"/>
            </a:srgbClr>
          </a:solidFill>
          <a:ln w="88900">
            <a:solidFill>
              <a:srgbClr val="06A3B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96433" y="2426806"/>
            <a:ext cx="64219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블록체인 체험을 통한 학습 </a:t>
            </a:r>
            <a:r>
              <a:rPr lang="en-US" altLang="ko-KR" sz="35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SW</a:t>
            </a:r>
            <a:endParaRPr lang="ko-KR" altLang="en-US" sz="35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1573" y="3383293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컴퓨터교육과 </a:t>
            </a:r>
            <a:r>
              <a:rPr lang="en-US" altLang="ko-KR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2015104147</a:t>
            </a:r>
            <a:r>
              <a:rPr lang="ko-KR" altLang="en-US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이호성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735" y="413311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잠자고싶다 조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5873" y="3743637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컴퓨터교육과 </a:t>
            </a:r>
            <a:r>
              <a:rPr lang="en-US" altLang="ko-KR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2015104146</a:t>
            </a:r>
            <a:r>
              <a:rPr lang="ko-KR" altLang="en-US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이진우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520788"/>
            <a:ext cx="6948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알고리즘 수행 과정 시각화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95658" y="4173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97271912" descr="EMB0000563c5a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72" y="2537305"/>
            <a:ext cx="5400675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39718" y="20037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97272200" descr="EMB0000563c5a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5" y="2879767"/>
            <a:ext cx="5002213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292189"/>
            <a:ext cx="6948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 페이지 형태로 학습 콘텐츠 제작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95658" y="4173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39718" y="20037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1329" y="1540643"/>
            <a:ext cx="18450304" cy="76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11424" y="2842072"/>
            <a:ext cx="11111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편하게 접근할 수 있도록 뛰어난 접근성을 가진 웹페이지를 제작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1424" y="3556379"/>
            <a:ext cx="331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PC,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모바일 모두 지원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4270685"/>
            <a:ext cx="8208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Github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통해 모든 소스를 확인해볼 수 있음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292189"/>
            <a:ext cx="6948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 페이지 형태로 학습 콘텐츠 제작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95658" y="4173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39718" y="20037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1329" y="1540643"/>
            <a:ext cx="18450304" cy="76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03668936" descr="EMB0000563c5a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0" y="2032614"/>
            <a:ext cx="6504831" cy="43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291" y="55722"/>
            <a:ext cx="4448175" cy="68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292189"/>
            <a:ext cx="72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댓글 기능을 학습 콘텐츠 페이지에 추가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95658" y="4173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39718" y="20037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1329" y="1540643"/>
            <a:ext cx="18450304" cy="76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43472" y="2553125"/>
            <a:ext cx="3168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학습자와 소통 가능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5413" y="3264675"/>
            <a:ext cx="7166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모르는 것에 대한 내용을 답변 할 수 있음 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5412" y="4048137"/>
            <a:ext cx="8318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부족하다고 생각되는 내용들에 피드백을 받을 수 있음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1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292189"/>
            <a:ext cx="72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댓글 기능을 학습 콘텐츠 페이지에 추가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95658" y="4173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39718" y="20037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1329" y="1540643"/>
            <a:ext cx="18450304" cy="76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292821"/>
            <a:ext cx="9519621" cy="3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212" y="2879068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1824" y="3032956"/>
            <a:ext cx="22333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tx1"/>
                  </a:solidFill>
                </a:ln>
              </a:rPr>
              <a:t>팀 역할 분담</a:t>
            </a:r>
            <a:endParaRPr lang="ko-KR" altLang="en-US" sz="28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85046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팀 역할분담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48" y="1664804"/>
            <a:ext cx="78581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85046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3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팀 역할분담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388" y="1292189"/>
            <a:ext cx="39964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역할 분담 세부 내역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65358"/>
              </p:ext>
            </p:extLst>
          </p:nvPr>
        </p:nvGraphicFramePr>
        <p:xfrm>
          <a:off x="947428" y="2600908"/>
          <a:ext cx="10189131" cy="337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290886600"/>
                    </a:ext>
                  </a:extLst>
                </a:gridCol>
                <a:gridCol w="5724636">
                  <a:extLst>
                    <a:ext uri="{9D8B030D-6E8A-4147-A177-3AD203B41FA5}">
                      <a16:colId xmlns:a16="http://schemas.microsoft.com/office/drawing/2014/main" val="840608831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86708862"/>
                    </a:ext>
                  </a:extLst>
                </a:gridCol>
              </a:tblGrid>
              <a:tr h="715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연구원</a:t>
                      </a:r>
                      <a:endParaRPr lang="ko-KR" altLang="en-US" sz="28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역할 분담 세부내역</a:t>
                      </a:r>
                      <a:endParaRPr lang="ko-KR" altLang="en-US" sz="28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비 고</a:t>
                      </a:r>
                      <a:endParaRPr lang="ko-KR" altLang="en-US" sz="28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60914"/>
                  </a:ext>
                </a:extLst>
              </a:tr>
              <a:tr h="1203058">
                <a:tc>
                  <a:txBody>
                    <a:bodyPr/>
                    <a:lstStyle/>
                    <a:p>
                      <a:pPr algn="ctr" latinLnBrk="1"/>
                      <a:endParaRPr lang="en-US" altLang="ko-KR" sz="2500" smtClean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이 진 우 </a:t>
                      </a:r>
                      <a:endParaRPr lang="ko-KR" altLang="en-US" sz="25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- </a:t>
                      </a:r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블록체인 시각화 콘텐츠 제작</a:t>
                      </a:r>
                      <a:endParaRPr lang="en-US" altLang="ko-KR" sz="2500" smtClean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- </a:t>
                      </a:r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웹페이지 제작</a:t>
                      </a:r>
                      <a:endParaRPr lang="en-US" altLang="ko-KR" sz="2500" smtClean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- </a:t>
                      </a:r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댓글 기능 추가</a:t>
                      </a:r>
                      <a:endParaRPr lang="ko-KR" altLang="en-US" sz="25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72616"/>
                  </a:ext>
                </a:extLst>
              </a:tr>
              <a:tr h="1430209">
                <a:tc>
                  <a:txBody>
                    <a:bodyPr/>
                    <a:lstStyle/>
                    <a:p>
                      <a:pPr algn="ctr" latinLnBrk="1"/>
                      <a:endParaRPr lang="en-US" altLang="ko-KR" sz="2500" smtClean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이 호 성</a:t>
                      </a:r>
                      <a:endParaRPr lang="ko-KR" altLang="en-US" sz="25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- </a:t>
                      </a:r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블록체인 시각화 콘텐츠 설계 및 제작</a:t>
                      </a:r>
                      <a:endParaRPr lang="en-US" altLang="ko-KR" sz="2500" smtClean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- </a:t>
                      </a:r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실습환경 구축</a:t>
                      </a:r>
                      <a:endParaRPr lang="en-US" altLang="ko-KR" sz="2500" smtClean="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  <a:p>
                      <a:pPr latinLnBrk="1"/>
                      <a:r>
                        <a:rPr lang="en-US" altLang="ko-KR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- </a:t>
                      </a:r>
                      <a:r>
                        <a:rPr lang="ko-KR" altLang="en-US" sz="2500" smtClean="0">
                          <a:latin typeface="경기천년바탕 Regular" panose="02020503020101020101" pitchFamily="18" charset="-127"/>
                          <a:ea typeface="경기천년바탕 Regular" panose="02020503020101020101" pitchFamily="18" charset="-127"/>
                        </a:rPr>
                        <a:t>웹페이지 제작</a:t>
                      </a:r>
                      <a:endParaRPr lang="ko-KR" altLang="en-US" sz="2500">
                        <a:latin typeface="경기천년바탕 Regular" panose="02020503020101020101" pitchFamily="18" charset="-127"/>
                        <a:ea typeface="경기천년바탕 Regular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3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212" y="2879068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1824" y="3032956"/>
            <a:ext cx="22333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tx1"/>
                  </a:solidFill>
                </a:ln>
              </a:rPr>
              <a:t>결론 및 제안</a:t>
            </a:r>
            <a:endParaRPr lang="en-US" altLang="ko-KR" sz="2800" smtClean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99793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4.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제안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388" y="1292189"/>
            <a:ext cx="3456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프로젝트 진척도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1464" y="2240868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알고리즘 수행 과정을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</a:t>
            </a:r>
            <a:endParaRPr lang="ko-KR" altLang="en-US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1464" y="4396462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실습환경 구축 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5191923"/>
            <a:ext cx="211468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댓글 기능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1464" y="3618602"/>
            <a:ext cx="20056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웹페이지 제작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4092" y="2192323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85%</a:t>
            </a:r>
            <a:endParaRPr lang="ko-KR" altLang="en-US" sz="3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28048" y="232312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12445" y="3552546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90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1" name="직사각형 10"/>
          <p:cNvSpPr/>
          <p:nvPr/>
        </p:nvSpPr>
        <p:spPr>
          <a:xfrm>
            <a:off x="3333297" y="368137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85871" y="4478722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08079" y="4347917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4" name="직사각형 13"/>
          <p:cNvSpPr/>
          <p:nvPr/>
        </p:nvSpPr>
        <p:spPr>
          <a:xfrm>
            <a:off x="3712445" y="5174322"/>
            <a:ext cx="14834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100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5" name="직사각형 14"/>
          <p:cNvSpPr/>
          <p:nvPr/>
        </p:nvSpPr>
        <p:spPr>
          <a:xfrm>
            <a:off x="3333297" y="524578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08189" y="2896707"/>
            <a:ext cx="79928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 콘텐츠간의 연결되는 과정에 대한 추가적 고민 필요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212" y="2879068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1824" y="3032956"/>
            <a:ext cx="415530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tx1"/>
                  </a:solidFill>
                </a:ln>
              </a:rPr>
              <a:t>연구개발 배경 및 중요성</a:t>
            </a:r>
            <a:endParaRPr lang="ko-KR" altLang="en-US" sz="28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99793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4.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제안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388" y="1292189"/>
            <a:ext cx="3348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프로젝트 진척도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1464" y="2240868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알고리즘 수행 과정을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</a:t>
            </a:r>
            <a:endParaRPr lang="ko-KR" altLang="en-US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1464" y="4216442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실습환경 구축 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5011903"/>
            <a:ext cx="211468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댓글 기능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1464" y="2882988"/>
            <a:ext cx="20056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웹페이지 제작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4092" y="2192323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85%</a:t>
            </a:r>
            <a:endParaRPr lang="ko-KR" altLang="en-US" sz="3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28048" y="232312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12445" y="2816932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1" name="직사각형 10"/>
          <p:cNvSpPr/>
          <p:nvPr/>
        </p:nvSpPr>
        <p:spPr>
          <a:xfrm>
            <a:off x="3333297" y="2945759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85871" y="4298702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08079" y="4167897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4" name="직사각형 13"/>
          <p:cNvSpPr/>
          <p:nvPr/>
        </p:nvSpPr>
        <p:spPr>
          <a:xfrm>
            <a:off x="3712445" y="4994302"/>
            <a:ext cx="14834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100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5" name="직사각형 14"/>
          <p:cNvSpPr/>
          <p:nvPr/>
        </p:nvSpPr>
        <p:spPr>
          <a:xfrm>
            <a:off x="3333297" y="506576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08189" y="3530269"/>
            <a:ext cx="43997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홈페이지 보안 문제 해결 필요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99793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4.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제안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388" y="1292189"/>
            <a:ext cx="5328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프로젝트 진척도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1464" y="2240868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알고리즘 수행 과정을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</a:t>
            </a:r>
            <a:endParaRPr lang="ko-KR" altLang="en-US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1464" y="3532366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실습환경 구축 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4850757"/>
            <a:ext cx="211468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댓글 기능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1464" y="2882988"/>
            <a:ext cx="20056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웹페이지 제작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4092" y="2192323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85%</a:t>
            </a:r>
            <a:endParaRPr lang="ko-KR" altLang="en-US" sz="3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28048" y="232312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12445" y="2816932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1" name="직사각형 10"/>
          <p:cNvSpPr/>
          <p:nvPr/>
        </p:nvSpPr>
        <p:spPr>
          <a:xfrm>
            <a:off x="3333297" y="2945759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85871" y="3614626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08079" y="3483821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4" name="직사각형 13"/>
          <p:cNvSpPr/>
          <p:nvPr/>
        </p:nvSpPr>
        <p:spPr>
          <a:xfrm>
            <a:off x="3712445" y="4833156"/>
            <a:ext cx="14834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100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5" name="직사각형 14"/>
          <p:cNvSpPr/>
          <p:nvPr/>
        </p:nvSpPr>
        <p:spPr>
          <a:xfrm>
            <a:off x="3333297" y="490461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44385" y="4139667"/>
            <a:ext cx="44275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실습환경에서의 시각화가 부족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771964" y="4401108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28048" y="4106683"/>
            <a:ext cx="50765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명령어 입력시 학습자에게 상호작용이 더 필요하다고 생각됨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0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99793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4.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제안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388" y="1292189"/>
            <a:ext cx="35283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프로젝트 진척도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1464" y="2240868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알고리즘 수행 과정을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</a:t>
            </a:r>
            <a:endParaRPr lang="ko-KR" altLang="en-US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1464" y="3532366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실습환경 구축 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4202685"/>
            <a:ext cx="211468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댓글 기능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1464" y="2882988"/>
            <a:ext cx="20056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웹페이지 제작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4092" y="2192323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85%</a:t>
            </a:r>
            <a:endParaRPr lang="ko-KR" altLang="en-US" sz="35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28048" y="2323128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12445" y="2816932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1" name="직사각형 10"/>
          <p:cNvSpPr/>
          <p:nvPr/>
        </p:nvSpPr>
        <p:spPr>
          <a:xfrm>
            <a:off x="3333297" y="2945759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85871" y="3614626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08079" y="3483821"/>
            <a:ext cx="16921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약 </a:t>
            </a:r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75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4" name="직사각형 13"/>
          <p:cNvSpPr/>
          <p:nvPr/>
        </p:nvSpPr>
        <p:spPr>
          <a:xfrm>
            <a:off x="3712445" y="4185084"/>
            <a:ext cx="14834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smtClean="0">
                <a:solidFill>
                  <a:srgbClr val="FF0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100</a:t>
            </a:r>
            <a:r>
              <a:rPr lang="en-US" altLang="ko-KR" sz="35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%</a:t>
            </a:r>
            <a:endParaRPr lang="ko-KR" altLang="en-US" sz="3500"/>
          </a:p>
        </p:txBody>
      </p:sp>
      <p:sp>
        <p:nvSpPr>
          <p:cNvPr id="15" name="직사각형 14"/>
          <p:cNvSpPr/>
          <p:nvPr/>
        </p:nvSpPr>
        <p:spPr>
          <a:xfrm>
            <a:off x="3333297" y="4256546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0485" y="4824625"/>
            <a:ext cx="87619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SNS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연동 기능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로그인을 통한 댓글 기능 모두 정상적으로 작동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8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35360" y="2521992"/>
            <a:ext cx="11283755" cy="3535300"/>
          </a:xfrm>
          <a:prstGeom prst="rect">
            <a:avLst/>
          </a:prstGeom>
          <a:solidFill>
            <a:srgbClr val="06A3B6">
              <a:alpha val="0"/>
            </a:srgbClr>
          </a:solidFill>
          <a:ln w="88900">
            <a:solidFill>
              <a:srgbClr val="06A3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260648"/>
            <a:ext cx="299793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4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제안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76" y="1315072"/>
            <a:ext cx="34203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기대효과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03271" y="3156358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5500" y="2951076"/>
            <a:ext cx="6084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블록체인의 전반적 개념에 대해 학습 가능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7441" y="3874985"/>
            <a:ext cx="99674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 된 실습 컨텐츠를 통해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학습자는 학습한 개념을 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자신만의 것으로 재구성 할 수 있게 됨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03271" y="4277417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3270" y="5388606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7441" y="5183614"/>
            <a:ext cx="8196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학습을 통해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 산업혁명이 요구하는 역량을 갖출 수 있게 됨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2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299793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4.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결론 및 제안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404" y="1268760"/>
            <a:ext cx="19802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보완 방향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7428" y="2177860"/>
            <a:ext cx="93250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 콘텐츠 사이사이의 연결되는 과정에 대한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추가적인 설명 필요</a:t>
            </a:r>
            <a:r>
              <a:rPr lang="en-US" altLang="ko-KR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endParaRPr lang="en-US" altLang="ko-KR" sz="250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39419" y="2997499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837993" y="2758972"/>
            <a:ext cx="93250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다음 목차로 넘어갈 때의 괴리감 최소화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7428" y="3347136"/>
            <a:ext cx="52565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 환경에서의 추가적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필요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39419" y="4101842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811988" y="3863315"/>
            <a:ext cx="93250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현재 제시된 과정도 어려워 할 가능성 존재 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3720" y="4418367"/>
            <a:ext cx="72045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심화 학습을 원하는 학습자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위한 콘텐츠 구상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47536" y="5173073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834328" y="4934546"/>
            <a:ext cx="93250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심화 학습을 원하는 학습자를 위한 형태의 학습 콘텐츠 제시</a:t>
            </a:r>
            <a:endParaRPr lang="en-US" altLang="ko-KR" sz="250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5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095" y="4617133"/>
            <a:ext cx="66527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smtClean="0">
                <a:solidFill>
                  <a:schemeClr val="bg1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질문이나 피드백 받겠습니다</a:t>
            </a:r>
            <a:r>
              <a:rPr lang="en-US" altLang="ko-KR" sz="4500" smtClean="0">
                <a:solidFill>
                  <a:schemeClr val="bg1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z="4500" dirty="0">
              <a:solidFill>
                <a:schemeClr val="bg1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í¤ë¥´ë¯¸ì¨ë professor!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160748"/>
            <a:ext cx="4015585" cy="32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58187" y="1016731"/>
            <a:ext cx="6894197" cy="3456385"/>
          </a:xfrm>
          <a:prstGeom prst="rect">
            <a:avLst/>
          </a:prstGeom>
          <a:solidFill>
            <a:schemeClr val="bg2">
              <a:alpha val="0"/>
            </a:schemeClr>
          </a:solidFill>
          <a:ln w="889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2361" y="1988840"/>
            <a:ext cx="2268252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6081" y="4601866"/>
            <a:ext cx="250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9615" y="6192016"/>
            <a:ext cx="43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dirty="0">
                <a:solidFill>
                  <a:schemeClr val="bg1">
                    <a:lumMod val="50000"/>
                  </a:schemeClr>
                </a:solidFill>
              </a:rPr>
              <a:t>Copyrightⓒ </a:t>
            </a:r>
            <a:r>
              <a:rPr lang="en-US" altLang="ko" dirty="0" err="1">
                <a:solidFill>
                  <a:schemeClr val="bg1">
                    <a:lumMod val="50000"/>
                  </a:schemeClr>
                </a:solidFill>
              </a:rPr>
              <a:t>woco</a:t>
            </a:r>
            <a:r>
              <a:rPr lang="en-US" altLang="ko" dirty="0">
                <a:solidFill>
                  <a:schemeClr val="bg1">
                    <a:lumMod val="50000"/>
                  </a:schemeClr>
                </a:solidFill>
              </a:rPr>
              <a:t>__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88349" y="2404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블록체인 기술 및 응용사례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,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 정보화연구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(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구 정보기술아키텍쳐연구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) 15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권 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3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호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, 357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쪽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, 2018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년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 9</a:t>
            </a:r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월 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8565" y="3284984"/>
            <a:ext cx="84802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444444"/>
                </a:solidFill>
                <a:latin typeface="NanumGothicB"/>
              </a:rPr>
              <a:t>정교화 이론을 활용한 초등 사회과 수업설계 </a:t>
            </a:r>
            <a:r>
              <a:rPr lang="en-US" altLang="ko-KR" smtClean="0">
                <a:solidFill>
                  <a:srgbClr val="444444"/>
                </a:solidFill>
                <a:latin typeface="NanumGothicB"/>
              </a:rPr>
              <a:t>:</a:t>
            </a:r>
          </a:p>
          <a:p>
            <a:r>
              <a:rPr lang="en-US" altLang="ko-KR" smtClean="0"/>
              <a:t>‘</a:t>
            </a:r>
            <a:r>
              <a:rPr lang="ko-KR" altLang="en-US" smtClean="0"/>
              <a:t>세계 여러 지역의 자연과 문화</a:t>
            </a:r>
            <a:r>
              <a:rPr lang="en-US" altLang="ko-KR" smtClean="0"/>
              <a:t>‘ </a:t>
            </a:r>
            <a:r>
              <a:rPr lang="ko-KR" altLang="en-US" smtClean="0"/>
              <a:t>단원 중심으로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학위논문</a:t>
            </a:r>
            <a:r>
              <a:rPr lang="en-US" altLang="ko-KR" smtClean="0"/>
              <a:t>(</a:t>
            </a:r>
            <a:r>
              <a:rPr lang="ko-KR" altLang="en-US" smtClean="0"/>
              <a:t>석사</a:t>
            </a:r>
            <a:r>
              <a:rPr lang="en-US" altLang="ko-KR" smtClean="0"/>
              <a:t>)- </a:t>
            </a:r>
            <a:r>
              <a:rPr lang="ko-KR" altLang="en-US" smtClean="0"/>
              <a:t>대구교육대학교 교육대학원 </a:t>
            </a:r>
            <a:r>
              <a:rPr lang="en-US" altLang="ko-KR" smtClean="0"/>
              <a:t>: </a:t>
            </a:r>
            <a:r>
              <a:rPr lang="ko-KR" altLang="en-US" smtClean="0"/>
              <a:t>교육과정과 수업</a:t>
            </a:r>
            <a:r>
              <a:rPr lang="en-US" altLang="ko-KR" smtClean="0"/>
              <a:t>. 6</a:t>
            </a:r>
            <a:r>
              <a:rPr lang="ko-KR" altLang="en-US" smtClean="0"/>
              <a:t>쪽</a:t>
            </a:r>
            <a:r>
              <a:rPr lang="en-US" altLang="ko-KR" smtClean="0"/>
              <a:t>~7</a:t>
            </a:r>
            <a:r>
              <a:rPr lang="ko-KR" altLang="en-US" smtClean="0"/>
              <a:t>쪽 </a:t>
            </a:r>
            <a:r>
              <a:rPr lang="en-US" altLang="ko-KR" smtClean="0"/>
              <a:t>2013</a:t>
            </a:r>
            <a:r>
              <a:rPr lang="ko-KR" altLang="en-US" smtClean="0"/>
              <a:t>년</a:t>
            </a:r>
            <a:endParaRPr lang="en-US" altLang="ko-KR">
              <a:solidFill>
                <a:srgbClr val="444444"/>
              </a:solidFill>
              <a:latin typeface="NanumGothic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7188" y="444231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김기석</a:t>
            </a:r>
            <a:r>
              <a:rPr lang="en-US" altLang="ko-KR" smtClean="0"/>
              <a:t>, </a:t>
            </a:r>
            <a:r>
              <a:rPr lang="ko-KR" altLang="en-US" smtClean="0"/>
              <a:t>멀티미디어를 활용한 국어과 교수 학습 방안 연구</a:t>
            </a:r>
            <a:r>
              <a:rPr lang="en-US" altLang="ko-KR" smtClean="0"/>
              <a:t>, </a:t>
            </a:r>
            <a:r>
              <a:rPr lang="ko-KR" altLang="en-US" smtClean="0"/>
              <a:t>학위논문</a:t>
            </a:r>
            <a:r>
              <a:rPr lang="en-US" altLang="ko-KR" smtClean="0"/>
              <a:t>(</a:t>
            </a:r>
            <a:r>
              <a:rPr lang="ko-KR" altLang="en-US" smtClean="0"/>
              <a:t>박사</a:t>
            </a:r>
            <a:r>
              <a:rPr lang="en-US" altLang="ko-KR" smtClean="0"/>
              <a:t>)- </a:t>
            </a:r>
            <a:r>
              <a:rPr lang="ko-KR" altLang="en-US" smtClean="0"/>
              <a:t>고려대학교 대학원</a:t>
            </a:r>
            <a:r>
              <a:rPr lang="en-US" altLang="ko-KR" smtClean="0"/>
              <a:t>, </a:t>
            </a:r>
            <a:r>
              <a:rPr lang="ko-KR" altLang="en-US" smtClean="0"/>
              <a:t>국어 국문학과</a:t>
            </a:r>
            <a:r>
              <a:rPr lang="en-US" altLang="ko-KR" smtClean="0"/>
              <a:t>, 32</a:t>
            </a:r>
            <a:r>
              <a:rPr lang="ko-KR" altLang="en-US" smtClean="0"/>
              <a:t>쪽 </a:t>
            </a:r>
            <a:r>
              <a:rPr lang="en-US" altLang="ko-KR" smtClean="0"/>
              <a:t>2002</a:t>
            </a:r>
            <a:r>
              <a:rPr lang="ko-KR" altLang="en-US" smtClean="0"/>
              <a:t>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5360" y="260648"/>
            <a:ext cx="279550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참고문헌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487" y="4625196"/>
            <a:ext cx="391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http://www.riss.kr/link?id=T8656042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40487" y="3377317"/>
            <a:ext cx="403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http://www.riss.kr/link?id=T13277695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440487" y="2358484"/>
            <a:ext cx="419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http://www.riss.kr/link?id=A105617588</a:t>
            </a:r>
          </a:p>
        </p:txBody>
      </p:sp>
    </p:spTree>
    <p:extLst>
      <p:ext uri="{BB962C8B-B14F-4D97-AF65-F5344CB8AC3E}">
        <p14:creationId xmlns:p14="http://schemas.microsoft.com/office/powerpoint/2010/main" val="30646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95255" y="2197956"/>
            <a:ext cx="11283755" cy="3895340"/>
          </a:xfrm>
          <a:prstGeom prst="rect">
            <a:avLst/>
          </a:prstGeom>
          <a:solidFill>
            <a:srgbClr val="06A3B6">
              <a:alpha val="0"/>
            </a:srgbClr>
          </a:solidFill>
          <a:ln w="88900">
            <a:solidFill>
              <a:srgbClr val="06A3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5588" y="2519899"/>
            <a:ext cx="11111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대학생이 블록체인을 학습하기 위한 방법은 다양하게 존재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5360" y="260648"/>
            <a:ext cx="51924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배경 및 중요성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41632" y="3311987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5728" y="3073459"/>
            <a:ext cx="3960440" cy="490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하지만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여러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한계점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들이 존재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8553" y="4037127"/>
            <a:ext cx="10781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한계점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20613" y="4037127"/>
            <a:ext cx="1830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1.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유료 강의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0613" y="4588875"/>
            <a:ext cx="5970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개념만을 요약하거나 설명한 학습 콘텐츠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20612" y="5112186"/>
            <a:ext cx="6402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지나치게 세세하여 학습자가 이해가 어려움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431" y="1227086"/>
            <a:ext cx="46085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요구분석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5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51924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배경 및 중요성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8188" y="1916832"/>
            <a:ext cx="1830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1.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유료 강의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2562" y="3225733"/>
            <a:ext cx="59707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개념만을 요약하거나 설명한 학습 콘텐츠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8188" y="4511010"/>
            <a:ext cx="6402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3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지나치게 세세하여 학습자가 이해가 어려움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87488" y="2688307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648" y="2449780"/>
            <a:ext cx="5844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깃허브를 통한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소스공개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및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홈페이지 제공</a:t>
            </a:r>
            <a:endParaRPr lang="en-US" altLang="ko-KR" sz="2500" smtClean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87488" y="3981817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648" y="3781928"/>
            <a:ext cx="771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된 교육 콘텐츠 제공 및 프로그래밍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실습 환경 제공</a:t>
            </a:r>
            <a:endParaRPr lang="en-US" altLang="ko-KR" sz="2500" smtClean="0">
              <a:solidFill>
                <a:srgbClr val="FF00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7648" y="5133945"/>
            <a:ext cx="7284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처음 배우는 대학생이 알아야 할 내용 위주로 선정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87488" y="5362382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51924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배경 및 중요성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9295" y="2388513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 산업혁명은 신뢰를 요구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919295" y="3212976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1524" y="3007694"/>
            <a:ext cx="54726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블록체인은 이 신뢰를 보장해주는 기술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1524" y="3931603"/>
            <a:ext cx="99674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학습을 통해 학습자는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 산업혁명에서 요구하는 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신뢰성 등 다양한 요소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대해 학습할 수 있음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19295" y="4334035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19294" y="5445224"/>
            <a:ext cx="68209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3465" y="5240232"/>
            <a:ext cx="8196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학습을 통해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4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 산업혁명이 요구하는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역량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갖출 수 있게 됨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358" y="1235005"/>
            <a:ext cx="5328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연구 개발과제의 중요성</a:t>
            </a:r>
            <a:endParaRPr lang="en-US" altLang="ko-KR" sz="3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255" y="2197956"/>
            <a:ext cx="11283755" cy="3895340"/>
          </a:xfrm>
          <a:prstGeom prst="rect">
            <a:avLst/>
          </a:prstGeom>
          <a:solidFill>
            <a:srgbClr val="06A3B6">
              <a:alpha val="0"/>
            </a:srgbClr>
          </a:solidFill>
          <a:ln w="88900">
            <a:solidFill>
              <a:srgbClr val="06A3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212" y="2879068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1824" y="3032956"/>
            <a:ext cx="39228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tx1"/>
                  </a:solidFill>
                </a:ln>
              </a:rPr>
              <a:t>연구 개발 목표 및 구현</a:t>
            </a:r>
            <a:endParaRPr lang="ko-KR" altLang="en-US" sz="28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520788"/>
            <a:ext cx="61566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유사 프로그래밍 실습 환경 구축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6405" y="2995308"/>
            <a:ext cx="11111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블록체인 프로그래밍과 관련한 체험을 할 수 있는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환경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구축 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86405" y="3863208"/>
            <a:ext cx="11111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블록체인을 어느정도 학습한 이후에 </a:t>
            </a:r>
            <a:r>
              <a:rPr lang="ko-KR" altLang="en-US" sz="2500" smtClean="0">
                <a:solidFill>
                  <a:srgbClr val="FF00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어떤 식으로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생성되는지 확인 해볼 수 있게 함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520788"/>
            <a:ext cx="61566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유사 프로그래밍 실습 환경 구축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025" name="_x97273280" descr="EMB0000563c5a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16" y="2312876"/>
            <a:ext cx="4752528" cy="39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97273712" descr="EMB0000563c5a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42" y="260648"/>
            <a:ext cx="5503770" cy="613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360" y="260648"/>
            <a:ext cx="48013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</a:t>
            </a:r>
            <a:r>
              <a:rPr lang="en-US" altLang="ko-KR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</a:t>
            </a:r>
            <a:r>
              <a:rPr lang="ko-KR" altLang="en-US" sz="350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연구개발 목표 및 구현</a:t>
            </a:r>
            <a:endParaRPr lang="en-US" altLang="ko-KR" sz="3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388" y="1520788"/>
            <a:ext cx="6948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세부 과제 </a:t>
            </a:r>
            <a:r>
              <a:rPr lang="en-US" altLang="ko-KR" sz="250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: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 알고리즘 수행 과정 시각화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41931" y="270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6405" y="2995308"/>
            <a:ext cx="11111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학습자가 블록체인 학습을 시각화 된 학습 콘텐츠를 통해 학습함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6405" y="3765745"/>
            <a:ext cx="11111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시각화 콘텐츠를 통해 블록체인의 수행을 이해하고</a:t>
            </a:r>
            <a:r>
              <a:rPr lang="en-US" altLang="ko-KR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블록체인에서의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50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특성들을 이해할 수 있음</a:t>
            </a:r>
            <a:endParaRPr lang="en-US" altLang="ko-KR" sz="250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1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831</Words>
  <Application>Microsoft Office PowerPoint</Application>
  <PresentationFormat>와이드스크린</PresentationFormat>
  <Paragraphs>172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경기천년제목 Bold</vt:lpstr>
      <vt:lpstr>경기천년바탕 Regular</vt:lpstr>
      <vt:lpstr>NanumGothicB</vt:lpstr>
      <vt:lpstr>Arial</vt:lpstr>
      <vt:lpstr>경기천년바탕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이 호성</cp:lastModifiedBy>
  <cp:revision>140</cp:revision>
  <cp:lastPrinted>2019-06-25T00:02:19Z</cp:lastPrinted>
  <dcterms:created xsi:type="dcterms:W3CDTF">2015-02-22T02:11:36Z</dcterms:created>
  <dcterms:modified xsi:type="dcterms:W3CDTF">2019-06-25T10:16:53Z</dcterms:modified>
</cp:coreProperties>
</file>