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70" r:id="rId4"/>
    <p:sldId id="288" r:id="rId5"/>
    <p:sldId id="269" r:id="rId6"/>
    <p:sldId id="290" r:id="rId7"/>
    <p:sldId id="281" r:id="rId8"/>
    <p:sldId id="278" r:id="rId9"/>
    <p:sldId id="285" r:id="rId10"/>
    <p:sldId id="284" r:id="rId11"/>
    <p:sldId id="286" r:id="rId12"/>
    <p:sldId id="291" r:id="rId13"/>
    <p:sldId id="279" r:id="rId14"/>
    <p:sldId id="287" r:id="rId15"/>
    <p:sldId id="292" r:id="rId16"/>
    <p:sldId id="283" r:id="rId17"/>
    <p:sldId id="294" r:id="rId18"/>
    <p:sldId id="295" r:id="rId19"/>
    <p:sldId id="296" r:id="rId20"/>
    <p:sldId id="297" r:id="rId21"/>
    <p:sldId id="298" r:id="rId22"/>
    <p:sldId id="299" r:id="rId23"/>
    <p:sldId id="302" r:id="rId24"/>
    <p:sldId id="303" r:id="rId25"/>
    <p:sldId id="304" r:id="rId26"/>
    <p:sldId id="300" r:id="rId27"/>
    <p:sldId id="301" r:id="rId28"/>
    <p:sldId id="274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75"/>
    <a:srgbClr val="F5AA00"/>
    <a:srgbClr val="FF9933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21" y="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189626" y="217216"/>
            <a:ext cx="254254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액자 1"/>
          <p:cNvSpPr/>
          <p:nvPr userDrawn="1"/>
        </p:nvSpPr>
        <p:spPr>
          <a:xfrm>
            <a:off x="350489" y="230585"/>
            <a:ext cx="6396711" cy="684076"/>
          </a:xfrm>
          <a:prstGeom prst="frame">
            <a:avLst>
              <a:gd name="adj1" fmla="val 7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638925"/>
            <a:ext cx="9906000" cy="219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42874" y="123824"/>
            <a:ext cx="9648825" cy="904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38925"/>
            <a:ext cx="9906000" cy="219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15251" y="1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등변 삼각형 20"/>
          <p:cNvSpPr/>
          <p:nvPr/>
        </p:nvSpPr>
        <p:spPr>
          <a:xfrm rot="16200000">
            <a:off x="4439193" y="-2154144"/>
            <a:ext cx="1003431" cy="988181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8193" y="350758"/>
            <a:ext cx="3243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가이드</a:t>
            </a:r>
            <a:endParaRPr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8193" y="997089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이천 </a:t>
            </a:r>
            <a:r>
              <a:rPr lang="en-US" altLang="ko-KR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차 </a:t>
            </a:r>
            <a:r>
              <a:rPr lang="en-US" altLang="ko-KR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 </a:t>
            </a:r>
            <a:r>
              <a:rPr lang="en-US" altLang="ko-KR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</a:t>
            </a:r>
            <a:r>
              <a:rPr lang="ko-KR" altLang="en-US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안내 서비스 </a:t>
            </a:r>
            <a:endParaRPr lang="en-US" altLang="ko-KR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0" y="0"/>
            <a:ext cx="9906000" cy="6858000"/>
          </a:xfrm>
          <a:prstGeom prst="frame">
            <a:avLst>
              <a:gd name="adj1" fmla="val 1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4785442" y="-2154143"/>
            <a:ext cx="310932" cy="98818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600" y="499519"/>
            <a:ext cx="343501" cy="3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88C01-88DE-4F1B-9E7C-DF37E4FAA5B6}"/>
              </a:ext>
            </a:extLst>
          </p:cNvPr>
          <p:cNvSpPr/>
          <p:nvPr/>
        </p:nvSpPr>
        <p:spPr>
          <a:xfrm>
            <a:off x="6305196" y="2201861"/>
            <a:ext cx="3576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SKT</a:t>
            </a:r>
            <a:r>
              <a:rPr lang="ko-KR" altLang="en-US" sz="16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와 함께하는 </a:t>
            </a:r>
            <a:r>
              <a:rPr lang="en-US" altLang="ko-KR" sz="16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AI</a:t>
            </a:r>
            <a:r>
              <a:rPr lang="ko-KR" altLang="en-US" sz="16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기반 인력양성 사업</a:t>
            </a:r>
            <a:endParaRPr lang="en-US" altLang="ko-KR" sz="160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2" name="그림 11" descr="사람, 남자, 넥타이, 착용이(가) 표시된 사진&#10;&#10;자동 생성된 설명">
            <a:extLst>
              <a:ext uri="{FF2B5EF4-FFF2-40B4-BE49-F238E27FC236}">
                <a16:creationId xmlns:a16="http://schemas.microsoft.com/office/drawing/2014/main" id="{6402B924-E26E-4BE5-B319-12D5F07F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" y="2725262"/>
            <a:ext cx="9740497" cy="405157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12092" y="2715429"/>
            <a:ext cx="9906000" cy="407123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H="1">
            <a:off x="3129785" y="6534887"/>
            <a:ext cx="36222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Copyright(c)2014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앵그리모모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All rights reserved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5D596D-92A3-44B5-806A-86A90811024C}"/>
              </a:ext>
            </a:extLst>
          </p:cNvPr>
          <p:cNvSpPr/>
          <p:nvPr/>
        </p:nvSpPr>
        <p:spPr>
          <a:xfrm>
            <a:off x="-24184" y="6476137"/>
            <a:ext cx="15041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Clip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art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korea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10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정책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9511" y="1697146"/>
            <a:ext cx="785080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알버트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AI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 탑재하여 제공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지역 및 언어는 한국어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국내를 대상으로 함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9321" y="1064820"/>
            <a:ext cx="458605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브랜드 정책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159271" y="1272784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CABB07-7015-4D78-AF55-976B1AE5B40D}"/>
              </a:ext>
            </a:extLst>
          </p:cNvPr>
          <p:cNvSpPr/>
          <p:nvPr/>
        </p:nvSpPr>
        <p:spPr>
          <a:xfrm>
            <a:off x="616601" y="2439787"/>
            <a:ext cx="2511387" cy="459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7662C9-32A7-45FD-B555-B0D845ED9FD3}"/>
              </a:ext>
            </a:extLst>
          </p:cNvPr>
          <p:cNvSpPr/>
          <p:nvPr/>
        </p:nvSpPr>
        <p:spPr>
          <a:xfrm>
            <a:off x="3273265" y="2447749"/>
            <a:ext cx="2418460" cy="45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95208D-5EF0-4F91-9DA2-88DDB06E9C60}"/>
              </a:ext>
            </a:extLst>
          </p:cNvPr>
          <p:cNvSpPr/>
          <p:nvPr/>
        </p:nvSpPr>
        <p:spPr>
          <a:xfrm>
            <a:off x="5837002" y="2447749"/>
            <a:ext cx="3567491" cy="45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D9E9F5-185B-4107-A09D-21EC914EA84C}"/>
              </a:ext>
            </a:extLst>
          </p:cNvPr>
          <p:cNvSpPr/>
          <p:nvPr/>
        </p:nvSpPr>
        <p:spPr>
          <a:xfrm>
            <a:off x="616599" y="3008941"/>
            <a:ext cx="2511389" cy="424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디자인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651E7C-2EBC-447B-93DB-D1C2F6209CC4}"/>
              </a:ext>
            </a:extLst>
          </p:cNvPr>
          <p:cNvSpPr/>
          <p:nvPr/>
        </p:nvSpPr>
        <p:spPr>
          <a:xfrm>
            <a:off x="3290357" y="3011167"/>
            <a:ext cx="2401368" cy="4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BI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로고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CFE6F7-5215-4BAC-B81A-0CE8BA2343F5}"/>
              </a:ext>
            </a:extLst>
          </p:cNvPr>
          <p:cNvSpPr/>
          <p:nvPr/>
        </p:nvSpPr>
        <p:spPr>
          <a:xfrm>
            <a:off x="5852671" y="3008941"/>
            <a:ext cx="3567491" cy="4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C0A22A-999D-4E11-A2DB-5E2615DE0D10}"/>
              </a:ext>
            </a:extLst>
          </p:cNvPr>
          <p:cNvSpPr/>
          <p:nvPr/>
        </p:nvSpPr>
        <p:spPr>
          <a:xfrm>
            <a:off x="5873568" y="3019351"/>
            <a:ext cx="3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가이드 로고</a:t>
            </a:r>
            <a:endParaRPr lang="en-US" altLang="ko-KR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F4A8BE-34FA-4D16-B62C-2005660205B9}"/>
              </a:ext>
            </a:extLst>
          </p:cNvPr>
          <p:cNvSpPr/>
          <p:nvPr/>
        </p:nvSpPr>
        <p:spPr>
          <a:xfrm>
            <a:off x="3290359" y="3551882"/>
            <a:ext cx="2401366" cy="4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CI 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로고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D8422A-A81D-4D1D-9D3D-4BCE5EA0A1C4}"/>
              </a:ext>
            </a:extLst>
          </p:cNvPr>
          <p:cNvSpPr/>
          <p:nvPr/>
        </p:nvSpPr>
        <p:spPr>
          <a:xfrm>
            <a:off x="5852674" y="3549656"/>
            <a:ext cx="3545654" cy="4324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accent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2DA142-68FA-42E5-BF53-43208D06CE11}"/>
              </a:ext>
            </a:extLst>
          </p:cNvPr>
          <p:cNvSpPr/>
          <p:nvPr/>
        </p:nvSpPr>
        <p:spPr>
          <a:xfrm>
            <a:off x="5873568" y="3605747"/>
            <a:ext cx="3408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가이드 로고 </a:t>
            </a:r>
            <a:endParaRPr lang="en-US" altLang="ko-KR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EC059B-48E0-4D0C-9D0F-29C14258CC03}"/>
              </a:ext>
            </a:extLst>
          </p:cNvPr>
          <p:cNvSpPr/>
          <p:nvPr/>
        </p:nvSpPr>
        <p:spPr>
          <a:xfrm>
            <a:off x="610435" y="4090372"/>
            <a:ext cx="2511389" cy="424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B8854-0494-4607-81B7-A774B91FC7AD}"/>
              </a:ext>
            </a:extLst>
          </p:cNvPr>
          <p:cNvSpPr/>
          <p:nvPr/>
        </p:nvSpPr>
        <p:spPr>
          <a:xfrm>
            <a:off x="3284193" y="4092598"/>
            <a:ext cx="2418459" cy="4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공통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CE5462-E8E0-429E-8A0A-10FA38180DBC}"/>
              </a:ext>
            </a:extLst>
          </p:cNvPr>
          <p:cNvSpPr/>
          <p:nvPr/>
        </p:nvSpPr>
        <p:spPr>
          <a:xfrm>
            <a:off x="5837003" y="4090372"/>
            <a:ext cx="3583159" cy="422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B56649-4B60-4B3B-BD71-B8218EA464C3}"/>
              </a:ext>
            </a:extLst>
          </p:cNvPr>
          <p:cNvSpPr/>
          <p:nvPr/>
        </p:nvSpPr>
        <p:spPr>
          <a:xfrm>
            <a:off x="5873567" y="4151412"/>
            <a:ext cx="33968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Nugu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Play 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가이드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9F7BE4-8BEA-4457-A361-F5309331E5B5}"/>
              </a:ext>
            </a:extLst>
          </p:cNvPr>
          <p:cNvSpPr/>
          <p:nvPr/>
        </p:nvSpPr>
        <p:spPr>
          <a:xfrm>
            <a:off x="610434" y="4646998"/>
            <a:ext cx="2511389" cy="4244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슬로건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EBE7F9-A97E-410D-806F-862F2868758E}"/>
              </a:ext>
            </a:extLst>
          </p:cNvPr>
          <p:cNvSpPr/>
          <p:nvPr/>
        </p:nvSpPr>
        <p:spPr>
          <a:xfrm>
            <a:off x="3284192" y="4654402"/>
            <a:ext cx="2418459" cy="4170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에서 나올 슬로건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F9840A-C06A-448A-A846-DCF6EA74506F}"/>
              </a:ext>
            </a:extLst>
          </p:cNvPr>
          <p:cNvSpPr/>
          <p:nvPr/>
        </p:nvSpPr>
        <p:spPr>
          <a:xfrm>
            <a:off x="5837003" y="4646998"/>
            <a:ext cx="3583159" cy="4244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0E06F0-059B-4994-9838-644BD3BC4612}"/>
              </a:ext>
            </a:extLst>
          </p:cNvPr>
          <p:cNvSpPr/>
          <p:nvPr/>
        </p:nvSpPr>
        <p:spPr>
          <a:xfrm>
            <a:off x="5864064" y="4697873"/>
            <a:ext cx="3406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내가 할 수 있는 최고의 방어는 예방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!</a:t>
            </a:r>
            <a:endParaRPr lang="ko-KR" altLang="en-US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A05BE2-2F67-4E01-97CC-605D3E5EC7A9}"/>
              </a:ext>
            </a:extLst>
          </p:cNvPr>
          <p:cNvSpPr/>
          <p:nvPr/>
        </p:nvSpPr>
        <p:spPr>
          <a:xfrm>
            <a:off x="610033" y="5237217"/>
            <a:ext cx="2511386" cy="424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검색 태그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1E360-38C0-4CE1-9385-BBB1B00E7101}"/>
              </a:ext>
            </a:extLst>
          </p:cNvPr>
          <p:cNvSpPr/>
          <p:nvPr/>
        </p:nvSpPr>
        <p:spPr>
          <a:xfrm>
            <a:off x="3284192" y="5233827"/>
            <a:ext cx="2418459" cy="4170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태그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검색어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CF9077-A2A0-4A64-9DBD-B3395F7638CD}"/>
              </a:ext>
            </a:extLst>
          </p:cNvPr>
          <p:cNvSpPr/>
          <p:nvPr/>
        </p:nvSpPr>
        <p:spPr>
          <a:xfrm>
            <a:off x="5837003" y="5233827"/>
            <a:ext cx="3583158" cy="6900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F246F2-49D1-40A8-8E26-0465139C077C}"/>
              </a:ext>
            </a:extLst>
          </p:cNvPr>
          <p:cNvSpPr/>
          <p:nvPr/>
        </p:nvSpPr>
        <p:spPr>
          <a:xfrm>
            <a:off x="5873567" y="5295560"/>
            <a:ext cx="3669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알버트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AI, 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SK AI, 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누구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Play,</a:t>
            </a:r>
          </a:p>
          <a:p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Play, 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건강검진가이드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ko-KR" altLang="en-US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02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11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정책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458605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사용자 정의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159271" y="1272784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0167B39A-727C-49DF-87F8-9C66B7002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88886"/>
              </p:ext>
            </p:extLst>
          </p:nvPr>
        </p:nvGraphicFramePr>
        <p:xfrm>
          <a:off x="319511" y="1897041"/>
          <a:ext cx="9223606" cy="43340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6001">
                  <a:extLst>
                    <a:ext uri="{9D8B030D-6E8A-4147-A177-3AD203B41FA5}">
                      <a16:colId xmlns:a16="http://schemas.microsoft.com/office/drawing/2014/main" val="1637800061"/>
                    </a:ext>
                  </a:extLst>
                </a:gridCol>
                <a:gridCol w="1466706">
                  <a:extLst>
                    <a:ext uri="{9D8B030D-6E8A-4147-A177-3AD203B41FA5}">
                      <a16:colId xmlns:a16="http://schemas.microsoft.com/office/drawing/2014/main" val="920712990"/>
                    </a:ext>
                  </a:extLst>
                </a:gridCol>
                <a:gridCol w="3012923">
                  <a:extLst>
                    <a:ext uri="{9D8B030D-6E8A-4147-A177-3AD203B41FA5}">
                      <a16:colId xmlns:a16="http://schemas.microsoft.com/office/drawing/2014/main" val="4263366348"/>
                    </a:ext>
                  </a:extLst>
                </a:gridCol>
                <a:gridCol w="2970660">
                  <a:extLst>
                    <a:ext uri="{9D8B030D-6E8A-4147-A177-3AD203B41FA5}">
                      <a16:colId xmlns:a16="http://schemas.microsoft.com/office/drawing/2014/main" val="4037475447"/>
                    </a:ext>
                  </a:extLst>
                </a:gridCol>
                <a:gridCol w="1317316">
                  <a:extLst>
                    <a:ext uri="{9D8B030D-6E8A-4147-A177-3AD203B41FA5}">
                      <a16:colId xmlns:a16="http://schemas.microsoft.com/office/drawing/2014/main" val="1513574019"/>
                    </a:ext>
                  </a:extLst>
                </a:gridCol>
              </a:tblGrid>
              <a:tr h="53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분류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정의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분류 기준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오픈 영역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66809"/>
                  </a:ext>
                </a:extLst>
              </a:tr>
              <a:tr h="6406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01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일반 회원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Nugu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사용자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관리자 제외한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사용자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건강검진 가이드 </a:t>
                      </a:r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012941"/>
                  </a:ext>
                </a:extLst>
              </a:tr>
              <a:tr h="576794">
                <a:tc>
                  <a:txBody>
                    <a:bodyPr/>
                    <a:lstStyle/>
                    <a:p>
                      <a:pPr algn="ctr"/>
                      <a:endParaRPr lang="en-US" altLang="ko-KR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89448"/>
                  </a:ext>
                </a:extLst>
              </a:tr>
              <a:tr h="9985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A</a:t>
                      </a:r>
                      <a:endParaRPr lang="ko-KR" altLang="en-US" sz="1400" b="1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관리자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누구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 Builder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관리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누구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Builder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발화 내용 입력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등록 및 배포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발화 내용 분석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</a:t>
                      </a:r>
                      <a:r>
                        <a:rPr lang="ko-KR" altLang="en-US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Builder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6096"/>
                  </a:ext>
                </a:extLst>
              </a:tr>
              <a:tr h="9459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서비스 관리자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서버</a:t>
                      </a:r>
                      <a:r>
                        <a:rPr lang="en-US" altLang="ko-KR" sz="1400" baseline="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APP</a:t>
                      </a:r>
                    </a:p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개인정보 관리자</a:t>
                      </a:r>
                      <a:endParaRPr lang="en-US" altLang="ko-KR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서버 관리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API,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APP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개발 및 배포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아마존 </a:t>
                      </a:r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AWS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 Builder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54956"/>
                  </a:ext>
                </a:extLst>
              </a:tr>
              <a:tr h="640613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15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5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008668" y="1769882"/>
            <a:ext cx="8380429" cy="3318235"/>
            <a:chOff x="1971001" y="1265675"/>
            <a:chExt cx="8400005" cy="45211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971001" y="1265675"/>
              <a:ext cx="3271551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213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6" y="3549480"/>
              <a:ext cx="2078720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1213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2640631" y="3030724"/>
            <a:ext cx="4871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3. </a:t>
            </a:r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기능 정의</a:t>
            </a:r>
            <a:endParaRPr lang="en-US" altLang="ko-KR" sz="40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endParaRPr lang="en-US" altLang="ko-KR" sz="40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38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0650" y="3701807"/>
            <a:ext cx="142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</a:t>
            </a:r>
            <a:endParaRPr lang="ko-KR" altLang="en-US" sz="2800" b="1" spc="-15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60029" y="3484530"/>
            <a:ext cx="67112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기능 정의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83907" y="1199237"/>
            <a:ext cx="2601994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세부 기능 정의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390017" y="1404838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244097" y="1407201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E55890-8304-4BD3-97F5-5AF94133B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64791"/>
              </p:ext>
            </p:extLst>
          </p:nvPr>
        </p:nvGraphicFramePr>
        <p:xfrm>
          <a:off x="269308" y="2396426"/>
          <a:ext cx="9367383" cy="26107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747">
                  <a:extLst>
                    <a:ext uri="{9D8B030D-6E8A-4147-A177-3AD203B41FA5}">
                      <a16:colId xmlns:a16="http://schemas.microsoft.com/office/drawing/2014/main" val="1637800061"/>
                    </a:ext>
                  </a:extLst>
                </a:gridCol>
                <a:gridCol w="1030011">
                  <a:extLst>
                    <a:ext uri="{9D8B030D-6E8A-4147-A177-3AD203B41FA5}">
                      <a16:colId xmlns:a16="http://schemas.microsoft.com/office/drawing/2014/main" val="920712990"/>
                    </a:ext>
                  </a:extLst>
                </a:gridCol>
                <a:gridCol w="1650010">
                  <a:extLst>
                    <a:ext uri="{9D8B030D-6E8A-4147-A177-3AD203B41FA5}">
                      <a16:colId xmlns:a16="http://schemas.microsoft.com/office/drawing/2014/main" val="4263366348"/>
                    </a:ext>
                  </a:extLst>
                </a:gridCol>
                <a:gridCol w="4015632">
                  <a:extLst>
                    <a:ext uri="{9D8B030D-6E8A-4147-A177-3AD203B41FA5}">
                      <a16:colId xmlns:a16="http://schemas.microsoft.com/office/drawing/2014/main" val="4037475447"/>
                    </a:ext>
                  </a:extLst>
                </a:gridCol>
                <a:gridCol w="635335">
                  <a:extLst>
                    <a:ext uri="{9D8B030D-6E8A-4147-A177-3AD203B41FA5}">
                      <a16:colId xmlns:a16="http://schemas.microsoft.com/office/drawing/2014/main" val="2094128394"/>
                    </a:ext>
                  </a:extLst>
                </a:gridCol>
                <a:gridCol w="860969">
                  <a:extLst>
                    <a:ext uri="{9D8B030D-6E8A-4147-A177-3AD203B41FA5}">
                      <a16:colId xmlns:a16="http://schemas.microsoft.com/office/drawing/2014/main" val="1337831018"/>
                    </a:ext>
                  </a:extLst>
                </a:gridCol>
                <a:gridCol w="721679">
                  <a:extLst>
                    <a:ext uri="{9D8B030D-6E8A-4147-A177-3AD203B41FA5}">
                      <a16:colId xmlns:a16="http://schemas.microsoft.com/office/drawing/2014/main" val="1513574019"/>
                    </a:ext>
                  </a:extLst>
                </a:gridCol>
              </a:tblGrid>
              <a:tr h="435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구분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기능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세부 내용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중요도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진행 여부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사용자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66809"/>
                  </a:ext>
                </a:extLst>
              </a:tr>
              <a:tr h="8393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01</a:t>
                      </a:r>
                      <a:endParaRPr lang="ko-KR" altLang="en-US" sz="1200" b="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NUGU Play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건강검진 정보 안내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사용자가 궁금한 건강검진의 정보에 대해 안내한다</a:t>
                      </a:r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상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일반회원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012941"/>
                  </a:ext>
                </a:extLst>
              </a:tr>
              <a:tr h="764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02</a:t>
                      </a:r>
                      <a:endParaRPr lang="ko-KR" altLang="en-US" sz="1200" b="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NUGU Play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나이에 맞는 </a:t>
                      </a:r>
                      <a:endParaRPr lang="en-US" altLang="ko-KR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건강검진 안내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나이에 맞는 건강검진에 대해 알려준다</a:t>
                      </a:r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상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일반회원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89448"/>
                  </a:ext>
                </a:extLst>
              </a:tr>
              <a:tr h="5718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03</a:t>
                      </a:r>
                      <a:endParaRPr lang="en-US" altLang="ko-KR" sz="1200" b="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54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6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34926" y="4142535"/>
            <a:ext cx="673764" cy="7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기능 정의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935999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세부 기능 정의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465431" y="1270421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2A7F20-0D22-4CB2-918B-04A958743014}"/>
              </a:ext>
            </a:extLst>
          </p:cNvPr>
          <p:cNvSpPr/>
          <p:nvPr/>
        </p:nvSpPr>
        <p:spPr>
          <a:xfrm>
            <a:off x="319511" y="1697146"/>
            <a:ext cx="785080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건강검진 가이드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는 동일한 서버를 사용함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User">
            <a:extLst>
              <a:ext uri="{FF2B5EF4-FFF2-40B4-BE49-F238E27FC236}">
                <a16:creationId xmlns:a16="http://schemas.microsoft.com/office/drawing/2014/main" id="{89C24B54-67A6-460C-AAB6-5D55274A3C25}"/>
              </a:ext>
            </a:extLst>
          </p:cNvPr>
          <p:cNvSpPr>
            <a:spLocks noEditPoints="1"/>
          </p:cNvSpPr>
          <p:nvPr/>
        </p:nvSpPr>
        <p:spPr bwMode="auto">
          <a:xfrm>
            <a:off x="220712" y="3672223"/>
            <a:ext cx="661193" cy="769799"/>
          </a:xfrm>
          <a:custGeom>
            <a:avLst/>
            <a:gdLst>
              <a:gd name="T0" fmla="*/ 180 w 353"/>
              <a:gd name="T1" fmla="*/ 0 h 396"/>
              <a:gd name="T2" fmla="*/ 65 w 353"/>
              <a:gd name="T3" fmla="*/ 115 h 396"/>
              <a:gd name="T4" fmla="*/ 83 w 353"/>
              <a:gd name="T5" fmla="*/ 175 h 396"/>
              <a:gd name="T6" fmla="*/ 20 w 353"/>
              <a:gd name="T7" fmla="*/ 341 h 396"/>
              <a:gd name="T8" fmla="*/ 63 w 353"/>
              <a:gd name="T9" fmla="*/ 386 h 396"/>
              <a:gd name="T10" fmla="*/ 119 w 353"/>
              <a:gd name="T11" fmla="*/ 396 h 396"/>
              <a:gd name="T12" fmla="*/ 245 w 353"/>
              <a:gd name="T13" fmla="*/ 396 h 396"/>
              <a:gd name="T14" fmla="*/ 301 w 353"/>
              <a:gd name="T15" fmla="*/ 383 h 396"/>
              <a:gd name="T16" fmla="*/ 340 w 353"/>
              <a:gd name="T17" fmla="*/ 338 h 396"/>
              <a:gd name="T18" fmla="*/ 275 w 353"/>
              <a:gd name="T19" fmla="*/ 179 h 396"/>
              <a:gd name="T20" fmla="*/ 294 w 353"/>
              <a:gd name="T21" fmla="*/ 115 h 396"/>
              <a:gd name="T22" fmla="*/ 180 w 353"/>
              <a:gd name="T23" fmla="*/ 0 h 396"/>
              <a:gd name="T24" fmla="*/ 180 w 353"/>
              <a:gd name="T25" fmla="*/ 23 h 396"/>
              <a:gd name="T26" fmla="*/ 272 w 353"/>
              <a:gd name="T27" fmla="*/ 115 h 396"/>
              <a:gd name="T28" fmla="*/ 251 w 353"/>
              <a:gd name="T29" fmla="*/ 173 h 396"/>
              <a:gd name="T30" fmla="*/ 251 w 353"/>
              <a:gd name="T31" fmla="*/ 173 h 396"/>
              <a:gd name="T32" fmla="*/ 180 w 353"/>
              <a:gd name="T33" fmla="*/ 207 h 396"/>
              <a:gd name="T34" fmla="*/ 107 w 353"/>
              <a:gd name="T35" fmla="*/ 171 h 396"/>
              <a:gd name="T36" fmla="*/ 88 w 353"/>
              <a:gd name="T37" fmla="*/ 115 h 396"/>
              <a:gd name="T38" fmla="*/ 180 w 353"/>
              <a:gd name="T39" fmla="*/ 23 h 396"/>
              <a:gd name="T40" fmla="*/ 96 w 353"/>
              <a:gd name="T41" fmla="*/ 193 h 396"/>
              <a:gd name="T42" fmla="*/ 180 w 353"/>
              <a:gd name="T43" fmla="*/ 229 h 396"/>
              <a:gd name="T44" fmla="*/ 260 w 353"/>
              <a:gd name="T45" fmla="*/ 196 h 396"/>
              <a:gd name="T46" fmla="*/ 318 w 353"/>
              <a:gd name="T47" fmla="*/ 330 h 396"/>
              <a:gd name="T48" fmla="*/ 290 w 353"/>
              <a:gd name="T49" fmla="*/ 363 h 396"/>
              <a:gd name="T50" fmla="*/ 245 w 353"/>
              <a:gd name="T51" fmla="*/ 373 h 396"/>
              <a:gd name="T52" fmla="*/ 119 w 353"/>
              <a:gd name="T53" fmla="*/ 373 h 396"/>
              <a:gd name="T54" fmla="*/ 72 w 353"/>
              <a:gd name="T55" fmla="*/ 365 h 396"/>
              <a:gd name="T56" fmla="*/ 41 w 353"/>
              <a:gd name="T57" fmla="*/ 331 h 396"/>
              <a:gd name="T58" fmla="*/ 96 w 353"/>
              <a:gd name="T59" fmla="*/ 193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3" h="396">
                <a:moveTo>
                  <a:pt x="180" y="0"/>
                </a:moveTo>
                <a:cubicBezTo>
                  <a:pt x="117" y="0"/>
                  <a:pt x="65" y="52"/>
                  <a:pt x="65" y="115"/>
                </a:cubicBezTo>
                <a:cubicBezTo>
                  <a:pt x="65" y="137"/>
                  <a:pt x="72" y="158"/>
                  <a:pt x="83" y="175"/>
                </a:cubicBezTo>
                <a:cubicBezTo>
                  <a:pt x="11" y="227"/>
                  <a:pt x="0" y="297"/>
                  <a:pt x="20" y="341"/>
                </a:cubicBezTo>
                <a:cubicBezTo>
                  <a:pt x="30" y="363"/>
                  <a:pt x="45" y="378"/>
                  <a:pt x="63" y="386"/>
                </a:cubicBezTo>
                <a:cubicBezTo>
                  <a:pt x="80" y="394"/>
                  <a:pt x="99" y="396"/>
                  <a:pt x="119" y="396"/>
                </a:cubicBezTo>
                <a:lnTo>
                  <a:pt x="245" y="396"/>
                </a:lnTo>
                <a:cubicBezTo>
                  <a:pt x="264" y="396"/>
                  <a:pt x="284" y="392"/>
                  <a:pt x="301" y="383"/>
                </a:cubicBezTo>
                <a:cubicBezTo>
                  <a:pt x="318" y="374"/>
                  <a:pt x="332" y="359"/>
                  <a:pt x="340" y="338"/>
                </a:cubicBezTo>
                <a:cubicBezTo>
                  <a:pt x="353" y="299"/>
                  <a:pt x="343" y="234"/>
                  <a:pt x="275" y="179"/>
                </a:cubicBezTo>
                <a:cubicBezTo>
                  <a:pt x="287" y="161"/>
                  <a:pt x="294" y="139"/>
                  <a:pt x="294" y="115"/>
                </a:cubicBezTo>
                <a:cubicBezTo>
                  <a:pt x="294" y="52"/>
                  <a:pt x="243" y="0"/>
                  <a:pt x="180" y="0"/>
                </a:cubicBezTo>
                <a:close/>
                <a:moveTo>
                  <a:pt x="180" y="23"/>
                </a:moveTo>
                <a:cubicBezTo>
                  <a:pt x="231" y="23"/>
                  <a:pt x="272" y="64"/>
                  <a:pt x="272" y="115"/>
                </a:cubicBezTo>
                <a:cubicBezTo>
                  <a:pt x="272" y="137"/>
                  <a:pt x="264" y="157"/>
                  <a:pt x="251" y="173"/>
                </a:cubicBezTo>
                <a:cubicBezTo>
                  <a:pt x="251" y="173"/>
                  <a:pt x="251" y="173"/>
                  <a:pt x="251" y="173"/>
                </a:cubicBezTo>
                <a:cubicBezTo>
                  <a:pt x="225" y="203"/>
                  <a:pt x="204" y="206"/>
                  <a:pt x="180" y="207"/>
                </a:cubicBezTo>
                <a:cubicBezTo>
                  <a:pt x="150" y="207"/>
                  <a:pt x="124" y="193"/>
                  <a:pt x="107" y="171"/>
                </a:cubicBezTo>
                <a:cubicBezTo>
                  <a:pt x="92" y="152"/>
                  <a:pt x="88" y="132"/>
                  <a:pt x="88" y="115"/>
                </a:cubicBezTo>
                <a:cubicBezTo>
                  <a:pt x="88" y="64"/>
                  <a:pt x="129" y="23"/>
                  <a:pt x="180" y="23"/>
                </a:cubicBezTo>
                <a:close/>
                <a:moveTo>
                  <a:pt x="96" y="193"/>
                </a:moveTo>
                <a:cubicBezTo>
                  <a:pt x="117" y="215"/>
                  <a:pt x="147" y="229"/>
                  <a:pt x="180" y="229"/>
                </a:cubicBezTo>
                <a:cubicBezTo>
                  <a:pt x="211" y="229"/>
                  <a:pt x="239" y="217"/>
                  <a:pt x="260" y="196"/>
                </a:cubicBezTo>
                <a:cubicBezTo>
                  <a:pt x="323" y="246"/>
                  <a:pt x="328" y="303"/>
                  <a:pt x="318" y="330"/>
                </a:cubicBezTo>
                <a:cubicBezTo>
                  <a:pt x="313" y="346"/>
                  <a:pt x="303" y="356"/>
                  <a:pt x="290" y="363"/>
                </a:cubicBezTo>
                <a:cubicBezTo>
                  <a:pt x="278" y="370"/>
                  <a:pt x="262" y="373"/>
                  <a:pt x="245" y="373"/>
                </a:cubicBezTo>
                <a:lnTo>
                  <a:pt x="119" y="373"/>
                </a:lnTo>
                <a:cubicBezTo>
                  <a:pt x="101" y="373"/>
                  <a:pt x="85" y="371"/>
                  <a:pt x="72" y="365"/>
                </a:cubicBezTo>
                <a:cubicBezTo>
                  <a:pt x="59" y="359"/>
                  <a:pt x="49" y="350"/>
                  <a:pt x="41" y="331"/>
                </a:cubicBezTo>
                <a:cubicBezTo>
                  <a:pt x="26" y="298"/>
                  <a:pt x="31" y="240"/>
                  <a:pt x="96" y="193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 pitchFamily="34" charset="0"/>
            </a:endParaRPr>
          </a:p>
        </p:txBody>
      </p:sp>
      <p:sp>
        <p:nvSpPr>
          <p:cNvPr id="18" name="Selection Overlay">
            <a:extLst>
              <a:ext uri="{FF2B5EF4-FFF2-40B4-BE49-F238E27FC236}">
                <a16:creationId xmlns:a16="http://schemas.microsoft.com/office/drawing/2014/main" id="{9BE8D4FD-A835-48BC-BB25-9B591BFD29B5}"/>
              </a:ext>
            </a:extLst>
          </p:cNvPr>
          <p:cNvSpPr>
            <a:spLocks/>
          </p:cNvSpPr>
          <p:nvPr/>
        </p:nvSpPr>
        <p:spPr bwMode="auto">
          <a:xfrm>
            <a:off x="169575" y="4549632"/>
            <a:ext cx="805119" cy="372203"/>
          </a:xfrm>
          <a:prstGeom prst="rect">
            <a:avLst/>
          </a:prstGeom>
          <a:solidFill>
            <a:srgbClr val="2771B3">
              <a:alpha val="22000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2626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itchFamily="34" charset="0"/>
              </a:rPr>
              <a:t>사용자</a:t>
            </a:r>
            <a:endParaRPr lang="en-US" sz="1400" dirty="0">
              <a:solidFill>
                <a:srgbClr val="26262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 pitchFamily="34" charset="0"/>
            </a:endParaRPr>
          </a:p>
        </p:txBody>
      </p:sp>
      <p:sp>
        <p:nvSpPr>
          <p:cNvPr id="19" name="Rounded Panel">
            <a:extLst>
              <a:ext uri="{FF2B5EF4-FFF2-40B4-BE49-F238E27FC236}">
                <a16:creationId xmlns:a16="http://schemas.microsoft.com/office/drawing/2014/main" id="{8B591595-F301-42D1-9D5D-BFBC9176893F}"/>
              </a:ext>
            </a:extLst>
          </p:cNvPr>
          <p:cNvSpPr>
            <a:spLocks/>
          </p:cNvSpPr>
          <p:nvPr/>
        </p:nvSpPr>
        <p:spPr bwMode="auto">
          <a:xfrm>
            <a:off x="2910974" y="3061443"/>
            <a:ext cx="4078098" cy="2019883"/>
          </a:xfrm>
          <a:prstGeom prst="roundRect">
            <a:avLst>
              <a:gd name="adj" fmla="val 4282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2626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itchFamily="34" charset="0"/>
              </a:rPr>
              <a:t>건강검진 </a:t>
            </a:r>
            <a:r>
              <a:rPr lang="en-US" altLang="ko-KR" sz="1200" dirty="0">
                <a:solidFill>
                  <a:srgbClr val="2626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itchFamily="34" charset="0"/>
              </a:rPr>
              <a:t>Play</a:t>
            </a:r>
            <a:endParaRPr lang="en-US" sz="1200" dirty="0">
              <a:solidFill>
                <a:srgbClr val="26262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 pitchFamily="34" charset="0"/>
            </a:endParaRPr>
          </a:p>
        </p:txBody>
      </p:sp>
      <p:sp>
        <p:nvSpPr>
          <p:cNvPr id="20" name="Rounded Panel">
            <a:extLst>
              <a:ext uri="{FF2B5EF4-FFF2-40B4-BE49-F238E27FC236}">
                <a16:creationId xmlns:a16="http://schemas.microsoft.com/office/drawing/2014/main" id="{199BF436-21FB-49A2-AE0B-D3B638303966}"/>
              </a:ext>
            </a:extLst>
          </p:cNvPr>
          <p:cNvSpPr>
            <a:spLocks/>
          </p:cNvSpPr>
          <p:nvPr/>
        </p:nvSpPr>
        <p:spPr bwMode="auto">
          <a:xfrm>
            <a:off x="8257879" y="3024498"/>
            <a:ext cx="1527143" cy="2019883"/>
          </a:xfrm>
          <a:prstGeom prst="roundRect">
            <a:avLst>
              <a:gd name="adj" fmla="val 4282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26262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itchFamily="34" charset="0"/>
              </a:rPr>
              <a:t>건강검진 서버</a:t>
            </a:r>
            <a:endParaRPr lang="en-US" sz="1100" dirty="0">
              <a:solidFill>
                <a:srgbClr val="26262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 pitchFamily="34" charset="0"/>
            </a:endParaRPr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0CEDC9D4-4E0B-4073-A1F8-BD1829AFD9EB}"/>
              </a:ext>
            </a:extLst>
          </p:cNvPr>
          <p:cNvSpPr/>
          <p:nvPr/>
        </p:nvSpPr>
        <p:spPr>
          <a:xfrm>
            <a:off x="8395061" y="3560493"/>
            <a:ext cx="1230863" cy="1002512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생년월일로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나이 계산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B4D465-3AEE-48A6-B408-EF0A6A95614F}"/>
              </a:ext>
            </a:extLst>
          </p:cNvPr>
          <p:cNvCxnSpPr>
            <a:cxnSpLocks/>
          </p:cNvCxnSpPr>
          <p:nvPr/>
        </p:nvCxnSpPr>
        <p:spPr>
          <a:xfrm>
            <a:off x="6834590" y="4057122"/>
            <a:ext cx="1560471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adge">
            <a:extLst>
              <a:ext uri="{FF2B5EF4-FFF2-40B4-BE49-F238E27FC236}">
                <a16:creationId xmlns:a16="http://schemas.microsoft.com/office/drawing/2014/main" id="{30715BAF-6EB2-4485-B05A-580ABCBED54B}"/>
              </a:ext>
            </a:extLst>
          </p:cNvPr>
          <p:cNvSpPr>
            <a:spLocks noChangeAspect="1"/>
          </p:cNvSpPr>
          <p:nvPr/>
        </p:nvSpPr>
        <p:spPr bwMode="auto">
          <a:xfrm>
            <a:off x="7151970" y="3589399"/>
            <a:ext cx="890080" cy="890080"/>
          </a:xfrm>
          <a:prstGeom prst="star16">
            <a:avLst>
              <a:gd name="adj" fmla="val 4276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2699996" rotWithShape="0">
              <a:srgbClr val="A6A6A6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건강검진</a:t>
            </a:r>
            <a:endParaRPr lang="en-US" altLang="ko-KR" sz="1100" b="1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sz="1100" b="1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1894BB3A-CD51-48E7-A440-07CECD597281}"/>
              </a:ext>
            </a:extLst>
          </p:cNvPr>
          <p:cNvSpPr/>
          <p:nvPr/>
        </p:nvSpPr>
        <p:spPr>
          <a:xfrm>
            <a:off x="3045024" y="3434061"/>
            <a:ext cx="1167614" cy="132926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건강검진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안내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0329CEF8-E7CE-4247-A510-B476124A5D15}"/>
              </a:ext>
            </a:extLst>
          </p:cNvPr>
          <p:cNvSpPr/>
          <p:nvPr/>
        </p:nvSpPr>
        <p:spPr>
          <a:xfrm>
            <a:off x="4375536" y="3428999"/>
            <a:ext cx="1167614" cy="136072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나이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성별에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따른 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건강검진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안내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1CA11148-C98D-4839-A869-CACD9473D63D}"/>
              </a:ext>
            </a:extLst>
          </p:cNvPr>
          <p:cNvSpPr/>
          <p:nvPr/>
        </p:nvSpPr>
        <p:spPr>
          <a:xfrm>
            <a:off x="5647989" y="3429000"/>
            <a:ext cx="1153197" cy="136072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검진 전 </a:t>
            </a:r>
            <a:endParaRPr lang="en-US" altLang="ko-KR" sz="11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주의사항</a:t>
            </a:r>
            <a:endParaRPr lang="en-US" altLang="ko-KR" sz="11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안내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62EBDE-339A-4F86-9F04-589D846788EB}"/>
              </a:ext>
            </a:extLst>
          </p:cNvPr>
          <p:cNvCxnSpPr>
            <a:cxnSpLocks/>
          </p:cNvCxnSpPr>
          <p:nvPr/>
        </p:nvCxnSpPr>
        <p:spPr>
          <a:xfrm>
            <a:off x="881905" y="4109359"/>
            <a:ext cx="224020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EB756A50-B1CB-4082-9ED1-B2EA52E91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497" y="3236025"/>
            <a:ext cx="998721" cy="16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4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008668" y="1769882"/>
            <a:ext cx="8380429" cy="3318235"/>
            <a:chOff x="1971001" y="1265675"/>
            <a:chExt cx="8400005" cy="45211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971001" y="1265675"/>
              <a:ext cx="3271551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213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6" y="3549480"/>
              <a:ext cx="2078720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1213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010746" y="3172238"/>
            <a:ext cx="4871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40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endParaRPr lang="en-US" altLang="ko-KR" sz="40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77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2500" y="4117517"/>
            <a:ext cx="67112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935999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건강검진 가이드 서비스 사용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Flow Chat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475788" y="1272784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156226" y="1617546"/>
            <a:ext cx="785080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건강검진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43CB13-52B6-4237-86D0-D99F2C155884}"/>
              </a:ext>
            </a:extLst>
          </p:cNvPr>
          <p:cNvSpPr/>
          <p:nvPr/>
        </p:nvSpPr>
        <p:spPr>
          <a:xfrm>
            <a:off x="1001623" y="3928924"/>
            <a:ext cx="1140016" cy="459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 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B7CDCC-6A50-45E6-AA08-1A4AB5148CE2}"/>
              </a:ext>
            </a:extLst>
          </p:cNvPr>
          <p:cNvSpPr/>
          <p:nvPr/>
        </p:nvSpPr>
        <p:spPr>
          <a:xfrm>
            <a:off x="2814200" y="2569095"/>
            <a:ext cx="1423859" cy="523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정보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안내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71CEFF-CBAF-422F-86CD-325C673C5F00}"/>
              </a:ext>
            </a:extLst>
          </p:cNvPr>
          <p:cNvSpPr/>
          <p:nvPr/>
        </p:nvSpPr>
        <p:spPr>
          <a:xfrm>
            <a:off x="2820727" y="5010359"/>
            <a:ext cx="1686781" cy="5274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검진 전 주의사항 안내</a:t>
            </a:r>
            <a:endParaRPr lang="en-US" altLang="ko-KR" sz="1100" b="1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8CED24-A6EC-448F-B4A3-C6BEACF9C084}"/>
              </a:ext>
            </a:extLst>
          </p:cNvPr>
          <p:cNvSpPr/>
          <p:nvPr/>
        </p:nvSpPr>
        <p:spPr>
          <a:xfrm>
            <a:off x="5009326" y="2532965"/>
            <a:ext cx="1429879" cy="523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종료 안내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3DEA36-18AD-44B1-87B1-C882539BB05E}"/>
              </a:ext>
            </a:extLst>
          </p:cNvPr>
          <p:cNvSpPr/>
          <p:nvPr/>
        </p:nvSpPr>
        <p:spPr>
          <a:xfrm>
            <a:off x="2814200" y="3868321"/>
            <a:ext cx="1423859" cy="5274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나이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성별에 맞는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안내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3EF7FB-CD3F-41A8-A904-385C5CB6EA8E}"/>
              </a:ext>
            </a:extLst>
          </p:cNvPr>
          <p:cNvSpPr/>
          <p:nvPr/>
        </p:nvSpPr>
        <p:spPr>
          <a:xfrm>
            <a:off x="5224563" y="4967196"/>
            <a:ext cx="1686781" cy="5274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종료 안내</a:t>
            </a:r>
          </a:p>
        </p:txBody>
      </p:sp>
      <p:cxnSp>
        <p:nvCxnSpPr>
          <p:cNvPr id="24" name="꺾인 연결선 78">
            <a:extLst>
              <a:ext uri="{FF2B5EF4-FFF2-40B4-BE49-F238E27FC236}">
                <a16:creationId xmlns:a16="http://schemas.microsoft.com/office/drawing/2014/main" id="{46A4AB68-3E4D-46CC-913C-D3C448F225E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 flipH="1" flipV="1">
            <a:off x="2062253" y="3234448"/>
            <a:ext cx="1155689" cy="34820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78">
            <a:extLst>
              <a:ext uri="{FF2B5EF4-FFF2-40B4-BE49-F238E27FC236}">
                <a16:creationId xmlns:a16="http://schemas.microsoft.com/office/drawing/2014/main" id="{DDB71761-2636-442E-B5EF-936DF0ADD7CE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2410454" y="3728276"/>
            <a:ext cx="459288" cy="34820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78">
            <a:extLst>
              <a:ext uri="{FF2B5EF4-FFF2-40B4-BE49-F238E27FC236}">
                <a16:creationId xmlns:a16="http://schemas.microsoft.com/office/drawing/2014/main" id="{B26119C7-2DF2-4125-9DC4-D92B163D50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9654" y="4514685"/>
            <a:ext cx="1120888" cy="3482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78">
            <a:extLst>
              <a:ext uri="{FF2B5EF4-FFF2-40B4-BE49-F238E27FC236}">
                <a16:creationId xmlns:a16="http://schemas.microsoft.com/office/drawing/2014/main" id="{62FE86DA-9620-4C31-A7B7-2A96F9578E39}"/>
              </a:ext>
            </a:extLst>
          </p:cNvPr>
          <p:cNvCxnSpPr>
            <a:cxnSpLocks/>
          </p:cNvCxnSpPr>
          <p:nvPr/>
        </p:nvCxnSpPr>
        <p:spPr>
          <a:xfrm flipV="1">
            <a:off x="4238059" y="2775605"/>
            <a:ext cx="705243" cy="2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231B35-766F-495B-AB5B-EAE84C820F07}"/>
              </a:ext>
            </a:extLst>
          </p:cNvPr>
          <p:cNvSpPr/>
          <p:nvPr/>
        </p:nvSpPr>
        <p:spPr>
          <a:xfrm>
            <a:off x="7480518" y="3870261"/>
            <a:ext cx="1423859" cy="5274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종료 안내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3CBEE8-5025-48CC-A495-C64F8C02F808}"/>
              </a:ext>
            </a:extLst>
          </p:cNvPr>
          <p:cNvSpPr/>
          <p:nvPr/>
        </p:nvSpPr>
        <p:spPr>
          <a:xfrm>
            <a:off x="5009325" y="3882291"/>
            <a:ext cx="1902019" cy="5224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받을 수 있는 검진 리스트</a:t>
            </a:r>
          </a:p>
        </p:txBody>
      </p:sp>
      <p:cxnSp>
        <p:nvCxnSpPr>
          <p:cNvPr id="30" name="꺾인 연결선 78">
            <a:extLst>
              <a:ext uri="{FF2B5EF4-FFF2-40B4-BE49-F238E27FC236}">
                <a16:creationId xmlns:a16="http://schemas.microsoft.com/office/drawing/2014/main" id="{B2FFCD52-3DD1-4EE8-A3A1-A251C19E250B}"/>
              </a:ext>
            </a:extLst>
          </p:cNvPr>
          <p:cNvCxnSpPr>
            <a:cxnSpLocks/>
          </p:cNvCxnSpPr>
          <p:nvPr/>
        </p:nvCxnSpPr>
        <p:spPr>
          <a:xfrm flipV="1">
            <a:off x="4238059" y="4135804"/>
            <a:ext cx="705243" cy="2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78">
            <a:extLst>
              <a:ext uri="{FF2B5EF4-FFF2-40B4-BE49-F238E27FC236}">
                <a16:creationId xmlns:a16="http://schemas.microsoft.com/office/drawing/2014/main" id="{30C7BCB8-9C4D-41E5-B5EB-2C448503E210}"/>
              </a:ext>
            </a:extLst>
          </p:cNvPr>
          <p:cNvCxnSpPr>
            <a:cxnSpLocks/>
          </p:cNvCxnSpPr>
          <p:nvPr/>
        </p:nvCxnSpPr>
        <p:spPr>
          <a:xfrm flipV="1">
            <a:off x="4500276" y="5249230"/>
            <a:ext cx="705243" cy="2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78">
            <a:extLst>
              <a:ext uri="{FF2B5EF4-FFF2-40B4-BE49-F238E27FC236}">
                <a16:creationId xmlns:a16="http://schemas.microsoft.com/office/drawing/2014/main" id="{3BCB38F7-76E6-49A4-96E2-308643CB0F88}"/>
              </a:ext>
            </a:extLst>
          </p:cNvPr>
          <p:cNvCxnSpPr>
            <a:cxnSpLocks/>
          </p:cNvCxnSpPr>
          <p:nvPr/>
        </p:nvCxnSpPr>
        <p:spPr>
          <a:xfrm flipV="1">
            <a:off x="6911809" y="4153521"/>
            <a:ext cx="519022" cy="240"/>
          </a:xfrm>
          <a:prstGeom prst="bentConnector3">
            <a:avLst>
              <a:gd name="adj1" fmla="val 6997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6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17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935999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VUX Scenario 1 :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상세 질문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214530" y="1270421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230055" y="1668638"/>
            <a:ext cx="3065945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사용자 상황 및 니즈 분석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8FC8EE3-D274-41AE-9E4D-E2A6B9DC2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027" y="2339188"/>
            <a:ext cx="1146489" cy="193329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2348080" y="3194501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4DD5CC-FDE3-4560-BFFE-DDBA5674D706}"/>
              </a:ext>
            </a:extLst>
          </p:cNvPr>
          <p:cNvSpPr txBox="1"/>
          <p:nvPr/>
        </p:nvSpPr>
        <p:spPr>
          <a:xfrm>
            <a:off x="230056" y="4774248"/>
            <a:ext cx="3065945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입력 정보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672751-EE5D-4F43-9658-99364A091478}"/>
              </a:ext>
            </a:extLst>
          </p:cNvPr>
          <p:cNvSpPr/>
          <p:nvPr/>
        </p:nvSpPr>
        <p:spPr>
          <a:xfrm>
            <a:off x="610033" y="5208404"/>
            <a:ext cx="6183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필수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 </a:t>
            </a:r>
          </a:p>
          <a:p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건강검진의 종류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부가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</a:t>
            </a:r>
          </a:p>
          <a:p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없음</a:t>
            </a:r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728D8F-5887-4532-AE2C-77DC467A5D2E}"/>
              </a:ext>
            </a:extLst>
          </p:cNvPr>
          <p:cNvSpPr/>
          <p:nvPr/>
        </p:nvSpPr>
        <p:spPr>
          <a:xfrm>
            <a:off x="3681413" y="2795155"/>
            <a:ext cx="6183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상황</a:t>
            </a:r>
            <a:r>
              <a:rPr lang="en-US" altLang="ko-KR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</a:p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건강검진에 대한 상세내용이 궁금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니즈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: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건강검진에 대해 간편하게 알고 싶음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C1CF23-4402-4C42-B9F5-A7A0E2C4D438}"/>
              </a:ext>
            </a:extLst>
          </p:cNvPr>
          <p:cNvCxnSpPr>
            <a:cxnSpLocks/>
          </p:cNvCxnSpPr>
          <p:nvPr/>
        </p:nvCxnSpPr>
        <p:spPr>
          <a:xfrm>
            <a:off x="259321" y="2128123"/>
            <a:ext cx="25434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322212D-AF1B-4FD0-8530-8AC93E49B344}"/>
              </a:ext>
            </a:extLst>
          </p:cNvPr>
          <p:cNvCxnSpPr>
            <a:cxnSpLocks/>
          </p:cNvCxnSpPr>
          <p:nvPr/>
        </p:nvCxnSpPr>
        <p:spPr>
          <a:xfrm>
            <a:off x="230055" y="5143570"/>
            <a:ext cx="25434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8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18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7806993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VUX Scenario 1 :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상세 질문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214530" y="1270421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193492" y="1756451"/>
            <a:ext cx="462497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입력정보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조합에 따른 명령어 문장 예시 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2348080" y="3194501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4DD5CC-FDE3-4560-BFFE-DDBA5674D706}"/>
              </a:ext>
            </a:extLst>
          </p:cNvPr>
          <p:cNvSpPr txBox="1"/>
          <p:nvPr/>
        </p:nvSpPr>
        <p:spPr>
          <a:xfrm>
            <a:off x="259321" y="4457403"/>
            <a:ext cx="3065945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음성 응답 구성 정보 정의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C1CF23-4402-4C42-B9F5-A7A0E2C4D438}"/>
              </a:ext>
            </a:extLst>
          </p:cNvPr>
          <p:cNvCxnSpPr>
            <a:cxnSpLocks/>
          </p:cNvCxnSpPr>
          <p:nvPr/>
        </p:nvCxnSpPr>
        <p:spPr>
          <a:xfrm>
            <a:off x="193492" y="2215936"/>
            <a:ext cx="4454193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322212D-AF1B-4FD0-8530-8AC93E49B344}"/>
              </a:ext>
            </a:extLst>
          </p:cNvPr>
          <p:cNvCxnSpPr>
            <a:cxnSpLocks/>
          </p:cNvCxnSpPr>
          <p:nvPr/>
        </p:nvCxnSpPr>
        <p:spPr>
          <a:xfrm>
            <a:off x="259320" y="4826725"/>
            <a:ext cx="25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0CA5C3A-7DAE-4825-B8AD-E597A254A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39913"/>
              </p:ext>
            </p:extLst>
          </p:nvPr>
        </p:nvGraphicFramePr>
        <p:xfrm>
          <a:off x="612242" y="2502492"/>
          <a:ext cx="8184376" cy="17024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16310">
                  <a:extLst>
                    <a:ext uri="{9D8B030D-6E8A-4147-A177-3AD203B41FA5}">
                      <a16:colId xmlns:a16="http://schemas.microsoft.com/office/drawing/2014/main" val="366257088"/>
                    </a:ext>
                  </a:extLst>
                </a:gridCol>
                <a:gridCol w="5368066">
                  <a:extLst>
                    <a:ext uri="{9D8B030D-6E8A-4147-A177-3AD203B41FA5}">
                      <a16:colId xmlns:a16="http://schemas.microsoft.com/office/drawing/2014/main" val="1407203884"/>
                    </a:ext>
                  </a:extLst>
                </a:gridCol>
              </a:tblGrid>
              <a:tr h="298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Entity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조합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명령어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예시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53738"/>
                  </a:ext>
                </a:extLst>
              </a:tr>
              <a:tr h="321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췌장암 검사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췌장암 검사가 어떤 거야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?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976539"/>
                  </a:ext>
                </a:extLst>
              </a:tr>
              <a:tr h="3859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위암검진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위암검진에 대해 말해줘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354730"/>
                  </a:ext>
                </a:extLst>
              </a:tr>
              <a:tr h="333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… 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… 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297334"/>
                  </a:ext>
                </a:extLst>
              </a:tr>
              <a:tr h="35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Entity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없이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Intent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만 입력된 경우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930680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8083402B-2204-4188-8EE9-ABDD076A9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34323"/>
              </p:ext>
            </p:extLst>
          </p:nvPr>
        </p:nvGraphicFramePr>
        <p:xfrm>
          <a:off x="610033" y="5029461"/>
          <a:ext cx="8184376" cy="144040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80432">
                  <a:extLst>
                    <a:ext uri="{9D8B030D-6E8A-4147-A177-3AD203B41FA5}">
                      <a16:colId xmlns:a16="http://schemas.microsoft.com/office/drawing/2014/main" val="366257088"/>
                    </a:ext>
                  </a:extLst>
                </a:gridCol>
                <a:gridCol w="1255405">
                  <a:extLst>
                    <a:ext uri="{9D8B030D-6E8A-4147-A177-3AD203B41FA5}">
                      <a16:colId xmlns:a16="http://schemas.microsoft.com/office/drawing/2014/main" val="1977208247"/>
                    </a:ext>
                  </a:extLst>
                </a:gridCol>
                <a:gridCol w="4448539">
                  <a:extLst>
                    <a:ext uri="{9D8B030D-6E8A-4147-A177-3AD203B41FA5}">
                      <a16:colId xmlns:a16="http://schemas.microsoft.com/office/drawing/2014/main" val="1407203884"/>
                    </a:ext>
                  </a:extLst>
                </a:gridCol>
              </a:tblGrid>
              <a:tr h="281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피드백에 포함 될 정보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위치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내용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53738"/>
                  </a:ext>
                </a:extLst>
              </a:tr>
              <a:tr h="343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건강검진 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Entity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로 받아서 응답의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Parameter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로 사용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976539"/>
                  </a:ext>
                </a:extLst>
              </a:tr>
              <a:tr h="41189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354730"/>
                  </a:ext>
                </a:extLst>
              </a:tr>
              <a:tr h="38044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93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13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19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935999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VUX Scenario 1 :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상세 질문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214530" y="1270421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280206" y="1771909"/>
            <a:ext cx="3065945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대화 로직 및 응답 설계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3860012" y="3366943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F31833-8C42-4B36-A2FF-290850EDDB6A}"/>
              </a:ext>
            </a:extLst>
          </p:cNvPr>
          <p:cNvSpPr/>
          <p:nvPr/>
        </p:nvSpPr>
        <p:spPr>
          <a:xfrm>
            <a:off x="5309653" y="3173801"/>
            <a:ext cx="2505352" cy="2837468"/>
          </a:xfrm>
          <a:prstGeom prst="roundRect">
            <a:avLst/>
          </a:prstGeom>
          <a:solidFill>
            <a:schemeClr val="accent5">
              <a:lumMod val="75000"/>
              <a:alpha val="1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B71CAB-0922-484B-ABA8-E6CA071F9406}"/>
              </a:ext>
            </a:extLst>
          </p:cNvPr>
          <p:cNvSpPr/>
          <p:nvPr/>
        </p:nvSpPr>
        <p:spPr>
          <a:xfrm>
            <a:off x="1879852" y="3207873"/>
            <a:ext cx="2495046" cy="2837468"/>
          </a:xfrm>
          <a:prstGeom prst="roundRect">
            <a:avLst/>
          </a:prstGeom>
          <a:solidFill>
            <a:schemeClr val="accent5">
              <a:alpha val="1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09610-A5B7-48A1-BABC-1BC047642DBB}"/>
              </a:ext>
            </a:extLst>
          </p:cNvPr>
          <p:cNvSpPr/>
          <p:nvPr/>
        </p:nvSpPr>
        <p:spPr>
          <a:xfrm>
            <a:off x="2016825" y="3877516"/>
            <a:ext cx="2204269" cy="1495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b="1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위암 검진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 대해 말해줘</a:t>
            </a:r>
            <a:endParaRPr lang="en-US" altLang="ko-KR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위암 검진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췌장암 검사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구강검진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55002B-BD26-4E54-99A5-66C497C8D6D8}"/>
              </a:ext>
            </a:extLst>
          </p:cNvPr>
          <p:cNvSpPr txBox="1"/>
          <p:nvPr/>
        </p:nvSpPr>
        <p:spPr>
          <a:xfrm>
            <a:off x="5258520" y="271054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 Builder - Action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6FCA72-FA62-476A-A57B-6359E9FBD0D2}"/>
              </a:ext>
            </a:extLst>
          </p:cNvPr>
          <p:cNvSpPr/>
          <p:nvPr/>
        </p:nvSpPr>
        <p:spPr>
          <a:xfrm>
            <a:off x="5425262" y="4283163"/>
            <a:ext cx="2257317" cy="615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5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위암검진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 대한 정보 안내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6F74E4-DEBA-48FC-838A-77D01160A167}"/>
              </a:ext>
            </a:extLst>
          </p:cNvPr>
          <p:cNvSpPr txBox="1"/>
          <p:nvPr/>
        </p:nvSpPr>
        <p:spPr>
          <a:xfrm>
            <a:off x="1757096" y="274940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 Builder - Intent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BFB4B2-544A-41EC-AD46-77E608BE46A3}"/>
              </a:ext>
            </a:extLst>
          </p:cNvPr>
          <p:cNvSpPr txBox="1"/>
          <p:nvPr/>
        </p:nvSpPr>
        <p:spPr>
          <a:xfrm>
            <a:off x="4347896" y="3949642"/>
            <a:ext cx="106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&lt;Response&gt; </a:t>
            </a:r>
          </a:p>
          <a:p>
            <a:pPr algn="ctr"/>
            <a:r>
              <a:rPr lang="ko-KR" altLang="en-US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검진의 정보</a:t>
            </a:r>
            <a:endParaRPr lang="ko-KR" altLang="en-US" sz="1200" dirty="0">
              <a:solidFill>
                <a:srgbClr val="7030A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51" name="꺾인 연결선 78">
            <a:extLst>
              <a:ext uri="{FF2B5EF4-FFF2-40B4-BE49-F238E27FC236}">
                <a16:creationId xmlns:a16="http://schemas.microsoft.com/office/drawing/2014/main" id="{12022C78-8399-4779-B04D-5BC11F610FA9}"/>
              </a:ext>
            </a:extLst>
          </p:cNvPr>
          <p:cNvCxnSpPr>
            <a:cxnSpLocks/>
          </p:cNvCxnSpPr>
          <p:nvPr/>
        </p:nvCxnSpPr>
        <p:spPr>
          <a:xfrm flipV="1">
            <a:off x="4473472" y="4591123"/>
            <a:ext cx="804269" cy="1412"/>
          </a:xfrm>
          <a:prstGeom prst="bentConnector3">
            <a:avLst>
              <a:gd name="adj1" fmla="val 3476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A946F6-BB76-41C0-9296-D7E540C02DCD}"/>
              </a:ext>
            </a:extLst>
          </p:cNvPr>
          <p:cNvCxnSpPr>
            <a:cxnSpLocks/>
          </p:cNvCxnSpPr>
          <p:nvPr/>
        </p:nvCxnSpPr>
        <p:spPr>
          <a:xfrm>
            <a:off x="1637666" y="2348996"/>
            <a:ext cx="25434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9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-1" y="359705"/>
            <a:ext cx="9906000" cy="172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72288" y="740413"/>
            <a:ext cx="1566454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25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r>
              <a:rPr lang="ko-KR" altLang="en-US" sz="2925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78539" y="1318485"/>
            <a:ext cx="904342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220">
            <a:extLst>
              <a:ext uri="{FF2B5EF4-FFF2-40B4-BE49-F238E27FC236}">
                <a16:creationId xmlns:a16="http://schemas.microsoft.com/office/drawing/2014/main" id="{BBB49999-6451-433B-9F15-46C60A6EE8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30823" y="2156053"/>
            <a:ext cx="439554" cy="2844372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한쪽 모서리가 잘린 사각형 6">
            <a:extLst>
              <a:ext uri="{FF2B5EF4-FFF2-40B4-BE49-F238E27FC236}">
                <a16:creationId xmlns:a16="http://schemas.microsoft.com/office/drawing/2014/main" id="{C989263E-16BA-4347-A885-8A916603B264}"/>
              </a:ext>
            </a:extLst>
          </p:cNvPr>
          <p:cNvSpPr/>
          <p:nvPr/>
        </p:nvSpPr>
        <p:spPr>
          <a:xfrm>
            <a:off x="3968685" y="2029594"/>
            <a:ext cx="1753386" cy="476332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spc="-122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6" name="한쪽 모서리가 잘린 사각형 38">
            <a:extLst>
              <a:ext uri="{FF2B5EF4-FFF2-40B4-BE49-F238E27FC236}">
                <a16:creationId xmlns:a16="http://schemas.microsoft.com/office/drawing/2014/main" id="{6BB150B1-22F8-4095-BA2C-E95093B32C46}"/>
              </a:ext>
            </a:extLst>
          </p:cNvPr>
          <p:cNvSpPr/>
          <p:nvPr/>
        </p:nvSpPr>
        <p:spPr>
          <a:xfrm>
            <a:off x="1545447" y="3798016"/>
            <a:ext cx="1277192" cy="422701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기획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328DA058-4CC8-4A00-A8E0-98C06328D35B}"/>
              </a:ext>
            </a:extLst>
          </p:cNvPr>
          <p:cNvSpPr/>
          <p:nvPr/>
        </p:nvSpPr>
        <p:spPr>
          <a:xfrm rot="10800000">
            <a:off x="2645377" y="3798016"/>
            <a:ext cx="177262" cy="17726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8" name="한쪽 모서리가 잘린 사각형 41">
            <a:extLst>
              <a:ext uri="{FF2B5EF4-FFF2-40B4-BE49-F238E27FC236}">
                <a16:creationId xmlns:a16="http://schemas.microsoft.com/office/drawing/2014/main" id="{32F94DFD-CD04-4E91-972E-4FA546725269}"/>
              </a:ext>
            </a:extLst>
          </p:cNvPr>
          <p:cNvSpPr/>
          <p:nvPr/>
        </p:nvSpPr>
        <p:spPr>
          <a:xfrm>
            <a:off x="4247798" y="3791665"/>
            <a:ext cx="1277192" cy="422701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</a:t>
            </a: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C2D0E061-8500-4795-AC00-95025856388E}"/>
              </a:ext>
            </a:extLst>
          </p:cNvPr>
          <p:cNvSpPr/>
          <p:nvPr/>
        </p:nvSpPr>
        <p:spPr>
          <a:xfrm rot="10800000">
            <a:off x="5347729" y="3791665"/>
            <a:ext cx="177262" cy="17726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0" name="한쪽 모서리가 잘린 사각형 44">
            <a:extLst>
              <a:ext uri="{FF2B5EF4-FFF2-40B4-BE49-F238E27FC236}">
                <a16:creationId xmlns:a16="http://schemas.microsoft.com/office/drawing/2014/main" id="{9F9ACB18-1006-4B3C-BFCA-63691F11C890}"/>
              </a:ext>
            </a:extLst>
          </p:cNvPr>
          <p:cNvSpPr/>
          <p:nvPr/>
        </p:nvSpPr>
        <p:spPr>
          <a:xfrm>
            <a:off x="7234191" y="3798016"/>
            <a:ext cx="1277192" cy="422701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디자인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DA8289B0-7D39-4FE4-8E9B-B2EAC36AF401}"/>
              </a:ext>
            </a:extLst>
          </p:cNvPr>
          <p:cNvSpPr/>
          <p:nvPr/>
        </p:nvSpPr>
        <p:spPr>
          <a:xfrm rot="10800000">
            <a:off x="8334121" y="3798016"/>
            <a:ext cx="177262" cy="17726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B4A423D-1268-4FE4-ACBA-BF330F414FF8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4845378" y="2505926"/>
            <a:ext cx="1181" cy="85785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한쪽 모서리가 잘린 사각형 52">
            <a:extLst>
              <a:ext uri="{FF2B5EF4-FFF2-40B4-BE49-F238E27FC236}">
                <a16:creationId xmlns:a16="http://schemas.microsoft.com/office/drawing/2014/main" id="{1C63995B-6293-416F-A369-C47EF3F338BB}"/>
              </a:ext>
            </a:extLst>
          </p:cNvPr>
          <p:cNvSpPr/>
          <p:nvPr/>
        </p:nvSpPr>
        <p:spPr>
          <a:xfrm>
            <a:off x="1581745" y="4438883"/>
            <a:ext cx="1063631" cy="352020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강지윤</a:t>
            </a: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11D29FAD-0423-4FF6-91C5-9CCBD97A3BB8}"/>
              </a:ext>
            </a:extLst>
          </p:cNvPr>
          <p:cNvSpPr/>
          <p:nvPr/>
        </p:nvSpPr>
        <p:spPr>
          <a:xfrm rot="10800000">
            <a:off x="2497754" y="4438883"/>
            <a:ext cx="147622" cy="147622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74" name="꺾인 연결선 219">
            <a:extLst>
              <a:ext uri="{FF2B5EF4-FFF2-40B4-BE49-F238E27FC236}">
                <a16:creationId xmlns:a16="http://schemas.microsoft.com/office/drawing/2014/main" id="{F9C8D0B2-CEAB-49D2-BA98-35C896CDE3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85453" y="2154772"/>
            <a:ext cx="439554" cy="2844372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02C32E-EA54-4445-828D-254ACE6F4AAD}"/>
              </a:ext>
            </a:extLst>
          </p:cNvPr>
          <p:cNvSpPr txBox="1"/>
          <p:nvPr/>
        </p:nvSpPr>
        <p:spPr>
          <a:xfrm>
            <a:off x="4128454" y="2069301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PM </a:t>
            </a:r>
            <a:r>
              <a:rPr lang="ko-KR" altLang="en-US" sz="2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이호성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4AFD016-9211-4BAB-9144-0075FDB6E1A1}"/>
              </a:ext>
            </a:extLst>
          </p:cNvPr>
          <p:cNvCxnSpPr>
            <a:cxnSpLocks/>
          </p:cNvCxnSpPr>
          <p:nvPr/>
        </p:nvCxnSpPr>
        <p:spPr>
          <a:xfrm>
            <a:off x="2183044" y="4231517"/>
            <a:ext cx="0" cy="1965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한쪽 모서리가 잘린 사각형 52">
            <a:extLst>
              <a:ext uri="{FF2B5EF4-FFF2-40B4-BE49-F238E27FC236}">
                <a16:creationId xmlns:a16="http://schemas.microsoft.com/office/drawing/2014/main" id="{C59B4C5C-9577-4363-9DB6-80C6B8B89C1D}"/>
              </a:ext>
            </a:extLst>
          </p:cNvPr>
          <p:cNvSpPr/>
          <p:nvPr/>
        </p:nvSpPr>
        <p:spPr>
          <a:xfrm>
            <a:off x="4328822" y="4432532"/>
            <a:ext cx="1063631" cy="352020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이호성</a:t>
            </a: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6FF959E0-9FFE-46AC-A95F-59223E6C3339}"/>
              </a:ext>
            </a:extLst>
          </p:cNvPr>
          <p:cNvSpPr/>
          <p:nvPr/>
        </p:nvSpPr>
        <p:spPr>
          <a:xfrm rot="10800000">
            <a:off x="5244831" y="4432532"/>
            <a:ext cx="147622" cy="147622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8BB80FA-2FF1-4252-A8E5-C180B1F896DC}"/>
              </a:ext>
            </a:extLst>
          </p:cNvPr>
          <p:cNvCxnSpPr>
            <a:cxnSpLocks/>
          </p:cNvCxnSpPr>
          <p:nvPr/>
        </p:nvCxnSpPr>
        <p:spPr>
          <a:xfrm>
            <a:off x="4885396" y="4225166"/>
            <a:ext cx="0" cy="1965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한쪽 모서리가 잘린 사각형 52">
            <a:extLst>
              <a:ext uri="{FF2B5EF4-FFF2-40B4-BE49-F238E27FC236}">
                <a16:creationId xmlns:a16="http://schemas.microsoft.com/office/drawing/2014/main" id="{67CB648F-BC23-448F-9D24-0C8768B8C63C}"/>
              </a:ext>
            </a:extLst>
          </p:cNvPr>
          <p:cNvSpPr/>
          <p:nvPr/>
        </p:nvSpPr>
        <p:spPr>
          <a:xfrm>
            <a:off x="7339973" y="4438883"/>
            <a:ext cx="1063631" cy="352020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김지헌</a:t>
            </a:r>
          </a:p>
        </p:txBody>
      </p:sp>
      <p:sp>
        <p:nvSpPr>
          <p:cNvPr id="79" name="직각 삼각형 78">
            <a:extLst>
              <a:ext uri="{FF2B5EF4-FFF2-40B4-BE49-F238E27FC236}">
                <a16:creationId xmlns:a16="http://schemas.microsoft.com/office/drawing/2014/main" id="{8B71C0BB-DC57-4344-88BE-6623419F0DC6}"/>
              </a:ext>
            </a:extLst>
          </p:cNvPr>
          <p:cNvSpPr/>
          <p:nvPr/>
        </p:nvSpPr>
        <p:spPr>
          <a:xfrm rot="10800000">
            <a:off x="8255982" y="4438883"/>
            <a:ext cx="147622" cy="147622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B77DFC1-083B-46D2-AE94-E28D04E54CF5}"/>
              </a:ext>
            </a:extLst>
          </p:cNvPr>
          <p:cNvCxnSpPr>
            <a:cxnSpLocks/>
          </p:cNvCxnSpPr>
          <p:nvPr/>
        </p:nvCxnSpPr>
        <p:spPr>
          <a:xfrm>
            <a:off x="7871789" y="4231517"/>
            <a:ext cx="0" cy="1965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한쪽 모서리가 잘린 사각형 52">
            <a:extLst>
              <a:ext uri="{FF2B5EF4-FFF2-40B4-BE49-F238E27FC236}">
                <a16:creationId xmlns:a16="http://schemas.microsoft.com/office/drawing/2014/main" id="{85EE8F0F-DA4C-4416-92D7-53E8795D0EC1}"/>
              </a:ext>
            </a:extLst>
          </p:cNvPr>
          <p:cNvSpPr/>
          <p:nvPr/>
        </p:nvSpPr>
        <p:spPr>
          <a:xfrm>
            <a:off x="4323205" y="4993118"/>
            <a:ext cx="1063631" cy="352020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이준형</a:t>
            </a:r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8A45F772-B470-4C87-8CF5-14F166A6A096}"/>
              </a:ext>
            </a:extLst>
          </p:cNvPr>
          <p:cNvSpPr/>
          <p:nvPr/>
        </p:nvSpPr>
        <p:spPr>
          <a:xfrm rot="10800000">
            <a:off x="5239214" y="4993118"/>
            <a:ext cx="147622" cy="147622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8B09580-44B6-4D61-995C-28BC2BA90C26}"/>
              </a:ext>
            </a:extLst>
          </p:cNvPr>
          <p:cNvCxnSpPr>
            <a:cxnSpLocks/>
          </p:cNvCxnSpPr>
          <p:nvPr/>
        </p:nvCxnSpPr>
        <p:spPr>
          <a:xfrm>
            <a:off x="4886215" y="4784552"/>
            <a:ext cx="0" cy="1965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한쪽 모서리가 잘린 사각형 52">
            <a:extLst>
              <a:ext uri="{FF2B5EF4-FFF2-40B4-BE49-F238E27FC236}">
                <a16:creationId xmlns:a16="http://schemas.microsoft.com/office/drawing/2014/main" id="{34D1CB69-4A37-4D8E-BF5F-93D201A2D763}"/>
              </a:ext>
            </a:extLst>
          </p:cNvPr>
          <p:cNvSpPr/>
          <p:nvPr/>
        </p:nvSpPr>
        <p:spPr>
          <a:xfrm>
            <a:off x="4328822" y="5558091"/>
            <a:ext cx="1063631" cy="352020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김지헌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9E268B8F-A9A1-4D08-A3F8-B4FFCDC07CCA}"/>
              </a:ext>
            </a:extLst>
          </p:cNvPr>
          <p:cNvSpPr/>
          <p:nvPr/>
        </p:nvSpPr>
        <p:spPr>
          <a:xfrm rot="10800000">
            <a:off x="5244831" y="5558091"/>
            <a:ext cx="147622" cy="147622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664FC3E-3F35-4AC4-825A-3A9C99C4C3CA}"/>
              </a:ext>
            </a:extLst>
          </p:cNvPr>
          <p:cNvCxnSpPr>
            <a:cxnSpLocks/>
          </p:cNvCxnSpPr>
          <p:nvPr/>
        </p:nvCxnSpPr>
        <p:spPr>
          <a:xfrm>
            <a:off x="4885396" y="5350725"/>
            <a:ext cx="0" cy="1965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F146FAF-F0CC-4411-B99D-43C4F88B23BA}"/>
              </a:ext>
            </a:extLst>
          </p:cNvPr>
          <p:cNvCxnSpPr>
            <a:cxnSpLocks/>
          </p:cNvCxnSpPr>
          <p:nvPr/>
        </p:nvCxnSpPr>
        <p:spPr>
          <a:xfrm>
            <a:off x="4846558" y="3373319"/>
            <a:ext cx="0" cy="51332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20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935999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VUX Scenario 2 :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사용자의 정보에 따른 건강검진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545369" y="1283499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230055" y="1668638"/>
            <a:ext cx="3065945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사용자 상황 및 니즈 분석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8FC8EE3-D274-41AE-9E4D-E2A6B9DC2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027" y="2339188"/>
            <a:ext cx="1146489" cy="193329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2348080" y="3194501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4DD5CC-FDE3-4560-BFFE-DDBA5674D706}"/>
              </a:ext>
            </a:extLst>
          </p:cNvPr>
          <p:cNvSpPr txBox="1"/>
          <p:nvPr/>
        </p:nvSpPr>
        <p:spPr>
          <a:xfrm>
            <a:off x="230056" y="4774248"/>
            <a:ext cx="3065945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입력 정보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672751-EE5D-4F43-9658-99364A091478}"/>
              </a:ext>
            </a:extLst>
          </p:cNvPr>
          <p:cNvSpPr/>
          <p:nvPr/>
        </p:nvSpPr>
        <p:spPr>
          <a:xfrm>
            <a:off x="610033" y="5208404"/>
            <a:ext cx="6183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필수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 </a:t>
            </a:r>
          </a:p>
          <a:p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생별</a:t>
            </a:r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생년월일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부가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</a:t>
            </a:r>
          </a:p>
          <a:p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없음</a:t>
            </a:r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728D8F-5887-4532-AE2C-77DC467A5D2E}"/>
              </a:ext>
            </a:extLst>
          </p:cNvPr>
          <p:cNvSpPr/>
          <p:nvPr/>
        </p:nvSpPr>
        <p:spPr>
          <a:xfrm>
            <a:off x="3681413" y="2795155"/>
            <a:ext cx="61838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상황</a:t>
            </a:r>
            <a:r>
              <a:rPr lang="en-US" altLang="ko-KR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</a:p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나에게 맞는 건강검진이 필요함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니즈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: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생년월일</a:t>
            </a:r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성별만으로 내가 받을 수 있는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건강검진에 대해 알고 싶음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C1CF23-4402-4C42-B9F5-A7A0E2C4D438}"/>
              </a:ext>
            </a:extLst>
          </p:cNvPr>
          <p:cNvCxnSpPr>
            <a:cxnSpLocks/>
          </p:cNvCxnSpPr>
          <p:nvPr/>
        </p:nvCxnSpPr>
        <p:spPr>
          <a:xfrm>
            <a:off x="259321" y="2128123"/>
            <a:ext cx="25434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322212D-AF1B-4FD0-8530-8AC93E49B344}"/>
              </a:ext>
            </a:extLst>
          </p:cNvPr>
          <p:cNvCxnSpPr>
            <a:cxnSpLocks/>
          </p:cNvCxnSpPr>
          <p:nvPr/>
        </p:nvCxnSpPr>
        <p:spPr>
          <a:xfrm>
            <a:off x="230055" y="5143570"/>
            <a:ext cx="25434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5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21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7806993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VUX Scenario 2 :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사용자의 정보에 따른 건강검진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516205" y="1270421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193492" y="1756451"/>
            <a:ext cx="462497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입력정보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조합에 따른 명령어 문장 예시 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2348080" y="3194501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4DD5CC-FDE3-4560-BFFE-DDBA5674D706}"/>
              </a:ext>
            </a:extLst>
          </p:cNvPr>
          <p:cNvSpPr txBox="1"/>
          <p:nvPr/>
        </p:nvSpPr>
        <p:spPr>
          <a:xfrm>
            <a:off x="259321" y="4214032"/>
            <a:ext cx="3065945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음성 응답 구성 정보 정의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C1CF23-4402-4C42-B9F5-A7A0E2C4D438}"/>
              </a:ext>
            </a:extLst>
          </p:cNvPr>
          <p:cNvCxnSpPr>
            <a:cxnSpLocks/>
          </p:cNvCxnSpPr>
          <p:nvPr/>
        </p:nvCxnSpPr>
        <p:spPr>
          <a:xfrm>
            <a:off x="193492" y="2215936"/>
            <a:ext cx="4454193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322212D-AF1B-4FD0-8530-8AC93E49B344}"/>
              </a:ext>
            </a:extLst>
          </p:cNvPr>
          <p:cNvCxnSpPr>
            <a:cxnSpLocks/>
          </p:cNvCxnSpPr>
          <p:nvPr/>
        </p:nvCxnSpPr>
        <p:spPr>
          <a:xfrm>
            <a:off x="259320" y="4583354"/>
            <a:ext cx="25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0CA5C3A-7DAE-4825-B8AD-E597A254A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40269"/>
              </p:ext>
            </p:extLst>
          </p:nvPr>
        </p:nvGraphicFramePr>
        <p:xfrm>
          <a:off x="612242" y="2502492"/>
          <a:ext cx="8184376" cy="13689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16310">
                  <a:extLst>
                    <a:ext uri="{9D8B030D-6E8A-4147-A177-3AD203B41FA5}">
                      <a16:colId xmlns:a16="http://schemas.microsoft.com/office/drawing/2014/main" val="366257088"/>
                    </a:ext>
                  </a:extLst>
                </a:gridCol>
                <a:gridCol w="5368066">
                  <a:extLst>
                    <a:ext uri="{9D8B030D-6E8A-4147-A177-3AD203B41FA5}">
                      <a16:colId xmlns:a16="http://schemas.microsoft.com/office/drawing/2014/main" val="1407203884"/>
                    </a:ext>
                  </a:extLst>
                </a:gridCol>
              </a:tblGrid>
              <a:tr h="298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Entity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조합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명령어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예시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53738"/>
                  </a:ext>
                </a:extLst>
              </a:tr>
              <a:tr h="321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출생연도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1989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년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01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27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일생 여자 건강검진 알려줘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976539"/>
                  </a:ext>
                </a:extLst>
              </a:tr>
              <a:tr h="385984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354730"/>
                  </a:ext>
                </a:extLst>
              </a:tr>
              <a:tr h="35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Entity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없이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Intent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만 입력된 경우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생년월일을 말씀해주세요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성별을 알려주세요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930680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8083402B-2204-4188-8EE9-ABDD076A9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61346"/>
              </p:ext>
            </p:extLst>
          </p:nvPr>
        </p:nvGraphicFramePr>
        <p:xfrm>
          <a:off x="610033" y="4786090"/>
          <a:ext cx="8184376" cy="144040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80432">
                  <a:extLst>
                    <a:ext uri="{9D8B030D-6E8A-4147-A177-3AD203B41FA5}">
                      <a16:colId xmlns:a16="http://schemas.microsoft.com/office/drawing/2014/main" val="366257088"/>
                    </a:ext>
                  </a:extLst>
                </a:gridCol>
                <a:gridCol w="1255405">
                  <a:extLst>
                    <a:ext uri="{9D8B030D-6E8A-4147-A177-3AD203B41FA5}">
                      <a16:colId xmlns:a16="http://schemas.microsoft.com/office/drawing/2014/main" val="1977208247"/>
                    </a:ext>
                  </a:extLst>
                </a:gridCol>
                <a:gridCol w="4448539">
                  <a:extLst>
                    <a:ext uri="{9D8B030D-6E8A-4147-A177-3AD203B41FA5}">
                      <a16:colId xmlns:a16="http://schemas.microsoft.com/office/drawing/2014/main" val="1407203884"/>
                    </a:ext>
                  </a:extLst>
                </a:gridCol>
              </a:tblGrid>
              <a:tr h="281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피드백에 포함 될 정보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위치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내용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53738"/>
                  </a:ext>
                </a:extLst>
              </a:tr>
              <a:tr h="343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건강검진 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Play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Entity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로 받아서 응답의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Parameter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로 사용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976539"/>
                  </a:ext>
                </a:extLst>
              </a:tr>
              <a:tr h="411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기 등록 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건강검진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DB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에 해당 정보가 있는지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354730"/>
                  </a:ext>
                </a:extLst>
              </a:tr>
              <a:tr h="38044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93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3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22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935999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VUX Scenario 2 :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사용자의 정보에 따른 건강검진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584496" y="1270421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280206" y="1771909"/>
            <a:ext cx="3065945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대화 로직 및 응답 설계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2487459" y="3136219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F31833-8C42-4B36-A2FF-290850EDDB6A}"/>
              </a:ext>
            </a:extLst>
          </p:cNvPr>
          <p:cNvSpPr/>
          <p:nvPr/>
        </p:nvSpPr>
        <p:spPr>
          <a:xfrm>
            <a:off x="7003450" y="2854470"/>
            <a:ext cx="2505352" cy="3370999"/>
          </a:xfrm>
          <a:prstGeom prst="roundRect">
            <a:avLst/>
          </a:prstGeom>
          <a:solidFill>
            <a:schemeClr val="accent5">
              <a:lumMod val="75000"/>
              <a:alpha val="1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CE31EA-DFD3-47AB-8591-0D5F6BA52F13}"/>
              </a:ext>
            </a:extLst>
          </p:cNvPr>
          <p:cNvSpPr/>
          <p:nvPr/>
        </p:nvSpPr>
        <p:spPr>
          <a:xfrm>
            <a:off x="3811524" y="2821665"/>
            <a:ext cx="2360655" cy="34038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B71CAB-0922-484B-ABA8-E6CA071F9406}"/>
              </a:ext>
            </a:extLst>
          </p:cNvPr>
          <p:cNvSpPr/>
          <p:nvPr/>
        </p:nvSpPr>
        <p:spPr>
          <a:xfrm>
            <a:off x="367012" y="2854470"/>
            <a:ext cx="2737232" cy="3375235"/>
          </a:xfrm>
          <a:prstGeom prst="roundRect">
            <a:avLst/>
          </a:prstGeom>
          <a:solidFill>
            <a:schemeClr val="accent5">
              <a:alpha val="1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09610-A5B7-48A1-BABC-1BC047642DBB}"/>
              </a:ext>
            </a:extLst>
          </p:cNvPr>
          <p:cNvSpPr/>
          <p:nvPr/>
        </p:nvSpPr>
        <p:spPr>
          <a:xfrm>
            <a:off x="629992" y="3651870"/>
            <a:ext cx="2204269" cy="17761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b="1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1992</a:t>
            </a:r>
            <a:r>
              <a:rPr lang="ko-KR" altLang="en-US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년 </a:t>
            </a:r>
            <a:r>
              <a:rPr lang="en-US" altLang="ko-KR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7</a:t>
            </a:r>
            <a:r>
              <a:rPr lang="ko-KR" altLang="en-US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월 </a:t>
            </a:r>
            <a:r>
              <a:rPr lang="en-US" altLang="ko-KR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24</a:t>
            </a:r>
            <a:r>
              <a:rPr lang="ko-KR" altLang="en-US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일생 여자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가  받을 수 있는</a:t>
            </a:r>
            <a:endParaRPr lang="en-US" altLang="ko-KR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건강검진이 </a:t>
            </a:r>
            <a:r>
              <a:rPr lang="ko-KR" altLang="en-US" sz="1400" b="1" dirty="0" err="1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뭐야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?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생년월일</a:t>
            </a:r>
            <a:r>
              <a:rPr lang="en-US" altLang="ko-KR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400" b="1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성별</a:t>
            </a:r>
            <a:endParaRPr lang="en-US" altLang="ko-KR" sz="1400" b="1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085B7-2740-4C16-AD1D-3C34157AE5C6}"/>
              </a:ext>
            </a:extLst>
          </p:cNvPr>
          <p:cNvSpPr txBox="1"/>
          <p:nvPr/>
        </p:nvSpPr>
        <p:spPr>
          <a:xfrm>
            <a:off x="3691541" y="252139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Server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55002B-BD26-4E54-99A5-66C497C8D6D8}"/>
              </a:ext>
            </a:extLst>
          </p:cNvPr>
          <p:cNvSpPr txBox="1"/>
          <p:nvPr/>
        </p:nvSpPr>
        <p:spPr>
          <a:xfrm>
            <a:off x="6952317" y="251388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 Builder - Action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6FCA72-FA62-476A-A57B-6359E9FBD0D2}"/>
              </a:ext>
            </a:extLst>
          </p:cNvPr>
          <p:cNvSpPr/>
          <p:nvPr/>
        </p:nvSpPr>
        <p:spPr>
          <a:xfrm>
            <a:off x="7119058" y="3793762"/>
            <a:ext cx="2257317" cy="14596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xx</a:t>
            </a:r>
            <a:r>
              <a:rPr lang="ko-KR" altLang="en-US" sz="1400" b="1" dirty="0">
                <a:solidFill>
                  <a:schemeClr val="accent5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검진</a:t>
            </a:r>
            <a:r>
              <a:rPr lang="en-US" altLang="ko-KR" sz="1400" b="1" dirty="0">
                <a:solidFill>
                  <a:schemeClr val="accent5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xx</a:t>
            </a:r>
            <a:r>
              <a:rPr lang="ko-KR" altLang="en-US" sz="1400" b="1" dirty="0">
                <a:solidFill>
                  <a:schemeClr val="accent5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검진 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등을 받을 수 있습니다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 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더 궁금한 검진이 있다면 물어봐 주세요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63C78-188F-48A9-85A0-DE98D02752C4}"/>
              </a:ext>
            </a:extLst>
          </p:cNvPr>
          <p:cNvSpPr/>
          <p:nvPr/>
        </p:nvSpPr>
        <p:spPr>
          <a:xfrm>
            <a:off x="4087573" y="4635834"/>
            <a:ext cx="1842241" cy="110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성별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나이에 맞는</a:t>
            </a:r>
            <a:endParaRPr lang="en-US" altLang="ko-KR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검진 정보 찾기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F829D-22C5-4A10-8258-472D808C85E2}"/>
              </a:ext>
            </a:extLst>
          </p:cNvPr>
          <p:cNvSpPr txBox="1"/>
          <p:nvPr/>
        </p:nvSpPr>
        <p:spPr>
          <a:xfrm>
            <a:off x="2718706" y="3907520"/>
            <a:ext cx="129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&lt;Request&gt; </a:t>
            </a:r>
          </a:p>
          <a:p>
            <a:pPr algn="ctr"/>
            <a:r>
              <a:rPr lang="ko-KR" altLang="en-US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성별</a:t>
            </a:r>
            <a:r>
              <a:rPr lang="en-US" altLang="ko-KR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생년월일</a:t>
            </a:r>
            <a:endParaRPr lang="en-US" altLang="ko-KR" sz="1200" b="1" dirty="0">
              <a:solidFill>
                <a:srgbClr val="7030A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6F74E4-DEBA-48FC-838A-77D01160A167}"/>
              </a:ext>
            </a:extLst>
          </p:cNvPr>
          <p:cNvSpPr txBox="1"/>
          <p:nvPr/>
        </p:nvSpPr>
        <p:spPr>
          <a:xfrm>
            <a:off x="384543" y="251868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 Builder - Intent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BFB4B2-544A-41EC-AD46-77E608BE46A3}"/>
              </a:ext>
            </a:extLst>
          </p:cNvPr>
          <p:cNvSpPr txBox="1"/>
          <p:nvPr/>
        </p:nvSpPr>
        <p:spPr>
          <a:xfrm>
            <a:off x="5855772" y="3821449"/>
            <a:ext cx="143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&lt;Response&gt; </a:t>
            </a:r>
          </a:p>
          <a:p>
            <a:pPr algn="ctr"/>
            <a:r>
              <a:rPr lang="ko-KR" altLang="en-US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성별</a:t>
            </a:r>
            <a:r>
              <a:rPr lang="en-US" altLang="ko-KR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나이에 맞는 검진 정보</a:t>
            </a:r>
            <a:endParaRPr lang="ko-KR" altLang="en-US" sz="1200" dirty="0">
              <a:solidFill>
                <a:srgbClr val="7030A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43" name="꺾인 연결선 78">
            <a:extLst>
              <a:ext uri="{FF2B5EF4-FFF2-40B4-BE49-F238E27FC236}">
                <a16:creationId xmlns:a16="http://schemas.microsoft.com/office/drawing/2014/main" id="{FDEACE0C-785F-442E-9C94-7CE227C0AD97}"/>
              </a:ext>
            </a:extLst>
          </p:cNvPr>
          <p:cNvCxnSpPr>
            <a:cxnSpLocks/>
          </p:cNvCxnSpPr>
          <p:nvPr/>
        </p:nvCxnSpPr>
        <p:spPr>
          <a:xfrm flipV="1">
            <a:off x="2975343" y="4539968"/>
            <a:ext cx="804269" cy="1412"/>
          </a:xfrm>
          <a:prstGeom prst="bentConnector3">
            <a:avLst>
              <a:gd name="adj1" fmla="val 3476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78">
            <a:extLst>
              <a:ext uri="{FF2B5EF4-FFF2-40B4-BE49-F238E27FC236}">
                <a16:creationId xmlns:a16="http://schemas.microsoft.com/office/drawing/2014/main" id="{12022C78-8399-4779-B04D-5BC11F610FA9}"/>
              </a:ext>
            </a:extLst>
          </p:cNvPr>
          <p:cNvCxnSpPr>
            <a:cxnSpLocks/>
          </p:cNvCxnSpPr>
          <p:nvPr/>
        </p:nvCxnSpPr>
        <p:spPr>
          <a:xfrm flipV="1">
            <a:off x="6167268" y="4561007"/>
            <a:ext cx="804269" cy="1412"/>
          </a:xfrm>
          <a:prstGeom prst="bentConnector3">
            <a:avLst>
              <a:gd name="adj1" fmla="val 3476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A946F6-BB76-41C0-9296-D7E540C02DCD}"/>
              </a:ext>
            </a:extLst>
          </p:cNvPr>
          <p:cNvCxnSpPr>
            <a:cxnSpLocks/>
          </p:cNvCxnSpPr>
          <p:nvPr/>
        </p:nvCxnSpPr>
        <p:spPr>
          <a:xfrm>
            <a:off x="259321" y="2228635"/>
            <a:ext cx="25434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8A150F6D-5E93-4526-9E0D-928B4A88274F}"/>
              </a:ext>
            </a:extLst>
          </p:cNvPr>
          <p:cNvSpPr/>
          <p:nvPr/>
        </p:nvSpPr>
        <p:spPr>
          <a:xfrm>
            <a:off x="4032067" y="3307093"/>
            <a:ext cx="1864236" cy="77584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만 나이</a:t>
            </a:r>
            <a:endParaRPr lang="en-US" altLang="ko-KR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계산</a:t>
            </a:r>
            <a:endParaRPr lang="en-US" altLang="ko-KR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30" name="꺾인 연결선 78">
            <a:extLst>
              <a:ext uri="{FF2B5EF4-FFF2-40B4-BE49-F238E27FC236}">
                <a16:creationId xmlns:a16="http://schemas.microsoft.com/office/drawing/2014/main" id="{94FE4BA1-82A0-414A-99C2-ACC48D5E710E}"/>
              </a:ext>
            </a:extLst>
          </p:cNvPr>
          <p:cNvCxnSpPr>
            <a:cxnSpLocks/>
          </p:cNvCxnSpPr>
          <p:nvPr/>
        </p:nvCxnSpPr>
        <p:spPr>
          <a:xfrm rot="5400000">
            <a:off x="4705523" y="4337301"/>
            <a:ext cx="50873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8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23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935999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VUX Scenario 3 :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전 주의사항 안내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545369" y="1283499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230055" y="1668638"/>
            <a:ext cx="3065945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사용자 상황 및 니즈 분석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8FC8EE3-D274-41AE-9E4D-E2A6B9DC2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027" y="2339188"/>
            <a:ext cx="1146489" cy="193329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2348080" y="3194501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4DD5CC-FDE3-4560-BFFE-DDBA5674D706}"/>
              </a:ext>
            </a:extLst>
          </p:cNvPr>
          <p:cNvSpPr txBox="1"/>
          <p:nvPr/>
        </p:nvSpPr>
        <p:spPr>
          <a:xfrm>
            <a:off x="230056" y="4774248"/>
            <a:ext cx="3065945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입력 정보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672751-EE5D-4F43-9658-99364A091478}"/>
              </a:ext>
            </a:extLst>
          </p:cNvPr>
          <p:cNvSpPr/>
          <p:nvPr/>
        </p:nvSpPr>
        <p:spPr>
          <a:xfrm>
            <a:off x="610033" y="5208404"/>
            <a:ext cx="6183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필수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 </a:t>
            </a:r>
          </a:p>
          <a:p>
            <a:r>
              <a:rPr lang="en-US" altLang="ko-KR" sz="14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z="14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주의</a:t>
            </a:r>
            <a:r>
              <a:rPr lang="en-US" altLang="ko-KR" sz="14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4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주의사항</a:t>
            </a:r>
            <a:r>
              <a:rPr lang="en-US" altLang="ko-KR" sz="14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4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유의점 등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부가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</a:t>
            </a:r>
          </a:p>
          <a:p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없음</a:t>
            </a:r>
            <a:r>
              <a:rPr lang="en-US" altLang="ko-KR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728D8F-5887-4532-AE2C-77DC467A5D2E}"/>
              </a:ext>
            </a:extLst>
          </p:cNvPr>
          <p:cNvSpPr/>
          <p:nvPr/>
        </p:nvSpPr>
        <p:spPr>
          <a:xfrm>
            <a:off x="3681413" y="2795155"/>
            <a:ext cx="6183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상황</a:t>
            </a:r>
            <a:r>
              <a:rPr lang="en-US" altLang="ko-KR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</a:p>
          <a:p>
            <a:r>
              <a:rPr lang="en-US" altLang="ko-KR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전에 뭘 주의해야 하는지 알고 싶을 때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니즈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en-US" altLang="ko-KR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:</a:t>
            </a:r>
            <a:r>
              <a:rPr lang="ko-KR" altLang="en-US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전 주의사항에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대해 알고 싶음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C1CF23-4402-4C42-B9F5-A7A0E2C4D438}"/>
              </a:ext>
            </a:extLst>
          </p:cNvPr>
          <p:cNvCxnSpPr>
            <a:cxnSpLocks/>
          </p:cNvCxnSpPr>
          <p:nvPr/>
        </p:nvCxnSpPr>
        <p:spPr>
          <a:xfrm>
            <a:off x="259321" y="2128123"/>
            <a:ext cx="25434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322212D-AF1B-4FD0-8530-8AC93E49B344}"/>
              </a:ext>
            </a:extLst>
          </p:cNvPr>
          <p:cNvCxnSpPr>
            <a:cxnSpLocks/>
          </p:cNvCxnSpPr>
          <p:nvPr/>
        </p:nvCxnSpPr>
        <p:spPr>
          <a:xfrm>
            <a:off x="230055" y="5143570"/>
            <a:ext cx="25434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24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7806993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VUX Scenario 3 :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전 주의사항 안내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516205" y="1270421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319511" y="2435181"/>
            <a:ext cx="462497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입력정보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Entity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조합에 따른 명령어 문장 예시 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2474099" y="3873231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C1CF23-4402-4C42-B9F5-A7A0E2C4D438}"/>
              </a:ext>
            </a:extLst>
          </p:cNvPr>
          <p:cNvCxnSpPr>
            <a:cxnSpLocks/>
          </p:cNvCxnSpPr>
          <p:nvPr/>
        </p:nvCxnSpPr>
        <p:spPr>
          <a:xfrm>
            <a:off x="319511" y="2894666"/>
            <a:ext cx="4454193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0CA5C3A-7DAE-4825-B8AD-E597A254A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40801"/>
              </p:ext>
            </p:extLst>
          </p:nvPr>
        </p:nvGraphicFramePr>
        <p:xfrm>
          <a:off x="738261" y="3181222"/>
          <a:ext cx="8184376" cy="13689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16310">
                  <a:extLst>
                    <a:ext uri="{9D8B030D-6E8A-4147-A177-3AD203B41FA5}">
                      <a16:colId xmlns:a16="http://schemas.microsoft.com/office/drawing/2014/main" val="366257088"/>
                    </a:ext>
                  </a:extLst>
                </a:gridCol>
                <a:gridCol w="5368066">
                  <a:extLst>
                    <a:ext uri="{9D8B030D-6E8A-4147-A177-3AD203B41FA5}">
                      <a16:colId xmlns:a16="http://schemas.microsoft.com/office/drawing/2014/main" val="1407203884"/>
                    </a:ext>
                  </a:extLst>
                </a:gridCol>
              </a:tblGrid>
              <a:tr h="298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Entity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조합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명령어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예시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53738"/>
                  </a:ext>
                </a:extLst>
              </a:tr>
              <a:tr h="321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주의사항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건강 검진 전 주의사항에 대해서 알려줘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976539"/>
                  </a:ext>
                </a:extLst>
              </a:tr>
              <a:tr h="385984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354730"/>
                  </a:ext>
                </a:extLst>
              </a:tr>
              <a:tr h="35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Entity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없이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Intent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만 입력된 경우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생년월일을 말씀해주세요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성별을 알려주세요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930680"/>
                  </a:ext>
                </a:extLst>
              </a:tr>
            </a:tbl>
          </a:graphicData>
        </a:graphic>
      </p:graphicFrame>
      <p:cxnSp>
        <p:nvCxnSpPr>
          <p:cNvPr id="16" name="꺾인 연결선 78">
            <a:extLst>
              <a:ext uri="{FF2B5EF4-FFF2-40B4-BE49-F238E27FC236}">
                <a16:creationId xmlns:a16="http://schemas.microsoft.com/office/drawing/2014/main" id="{9B411C75-4A44-4D9B-85B9-97B7B3433496}"/>
              </a:ext>
            </a:extLst>
          </p:cNvPr>
          <p:cNvCxnSpPr>
            <a:cxnSpLocks/>
          </p:cNvCxnSpPr>
          <p:nvPr/>
        </p:nvCxnSpPr>
        <p:spPr>
          <a:xfrm rot="5400000">
            <a:off x="5927631" y="3210878"/>
            <a:ext cx="50873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5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25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Voice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UX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935999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VUX Scenario 3 :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전 주의사항 안내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214530" y="1270421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280206" y="1771909"/>
            <a:ext cx="3065945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대화 로직 및 응답 설계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3860012" y="3366943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F31833-8C42-4B36-A2FF-290850EDDB6A}"/>
              </a:ext>
            </a:extLst>
          </p:cNvPr>
          <p:cNvSpPr/>
          <p:nvPr/>
        </p:nvSpPr>
        <p:spPr>
          <a:xfrm>
            <a:off x="5309653" y="3173801"/>
            <a:ext cx="2505352" cy="2837468"/>
          </a:xfrm>
          <a:prstGeom prst="roundRect">
            <a:avLst/>
          </a:prstGeom>
          <a:solidFill>
            <a:schemeClr val="accent5">
              <a:lumMod val="75000"/>
              <a:alpha val="1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B71CAB-0922-484B-ABA8-E6CA071F9406}"/>
              </a:ext>
            </a:extLst>
          </p:cNvPr>
          <p:cNvSpPr/>
          <p:nvPr/>
        </p:nvSpPr>
        <p:spPr>
          <a:xfrm>
            <a:off x="1879852" y="3207873"/>
            <a:ext cx="2495046" cy="2837468"/>
          </a:xfrm>
          <a:prstGeom prst="roundRect">
            <a:avLst/>
          </a:prstGeom>
          <a:solidFill>
            <a:schemeClr val="accent5">
              <a:alpha val="1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09610-A5B7-48A1-BABC-1BC047642DBB}"/>
              </a:ext>
            </a:extLst>
          </p:cNvPr>
          <p:cNvSpPr/>
          <p:nvPr/>
        </p:nvSpPr>
        <p:spPr>
          <a:xfrm>
            <a:off x="2016825" y="3877516"/>
            <a:ext cx="2204269" cy="1495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b="1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55002B-BD26-4E54-99A5-66C497C8D6D8}"/>
              </a:ext>
            </a:extLst>
          </p:cNvPr>
          <p:cNvSpPr txBox="1"/>
          <p:nvPr/>
        </p:nvSpPr>
        <p:spPr>
          <a:xfrm>
            <a:off x="5258520" y="271054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 Builder - Action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6FCA72-FA62-476A-A57B-6359E9FBD0D2}"/>
              </a:ext>
            </a:extLst>
          </p:cNvPr>
          <p:cNvSpPr/>
          <p:nvPr/>
        </p:nvSpPr>
        <p:spPr>
          <a:xfrm>
            <a:off x="5425262" y="4283163"/>
            <a:ext cx="2257317" cy="615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accent5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주의 사항</a:t>
            </a:r>
            <a:r>
              <a:rPr lang="ko-KR" altLang="en-US" sz="1400" b="1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 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대한 정보 안내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6F74E4-DEBA-48FC-838A-77D01160A167}"/>
              </a:ext>
            </a:extLst>
          </p:cNvPr>
          <p:cNvSpPr txBox="1"/>
          <p:nvPr/>
        </p:nvSpPr>
        <p:spPr>
          <a:xfrm>
            <a:off x="1757096" y="274940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 Builder - Intent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BFB4B2-544A-41EC-AD46-77E608BE46A3}"/>
              </a:ext>
            </a:extLst>
          </p:cNvPr>
          <p:cNvSpPr txBox="1"/>
          <p:nvPr/>
        </p:nvSpPr>
        <p:spPr>
          <a:xfrm>
            <a:off x="4347896" y="3949642"/>
            <a:ext cx="106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&lt;Response&gt; </a:t>
            </a:r>
          </a:p>
          <a:p>
            <a:pPr algn="ctr"/>
            <a:r>
              <a:rPr lang="ko-KR" altLang="en-US" sz="1200" b="1" dirty="0">
                <a:solidFill>
                  <a:srgbClr val="7030A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검진의 정보</a:t>
            </a:r>
            <a:endParaRPr lang="ko-KR" altLang="en-US" sz="1200" dirty="0">
              <a:solidFill>
                <a:srgbClr val="7030A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51" name="꺾인 연결선 78">
            <a:extLst>
              <a:ext uri="{FF2B5EF4-FFF2-40B4-BE49-F238E27FC236}">
                <a16:creationId xmlns:a16="http://schemas.microsoft.com/office/drawing/2014/main" id="{12022C78-8399-4779-B04D-5BC11F610FA9}"/>
              </a:ext>
            </a:extLst>
          </p:cNvPr>
          <p:cNvCxnSpPr>
            <a:cxnSpLocks/>
          </p:cNvCxnSpPr>
          <p:nvPr/>
        </p:nvCxnSpPr>
        <p:spPr>
          <a:xfrm flipV="1">
            <a:off x="4473472" y="4591123"/>
            <a:ext cx="804269" cy="1412"/>
          </a:xfrm>
          <a:prstGeom prst="bentConnector3">
            <a:avLst>
              <a:gd name="adj1" fmla="val 3476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A946F6-BB76-41C0-9296-D7E540C02DCD}"/>
              </a:ext>
            </a:extLst>
          </p:cNvPr>
          <p:cNvCxnSpPr>
            <a:cxnSpLocks/>
          </p:cNvCxnSpPr>
          <p:nvPr/>
        </p:nvCxnSpPr>
        <p:spPr>
          <a:xfrm>
            <a:off x="1637666" y="2348996"/>
            <a:ext cx="25434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249062-DE3F-4D4C-B963-38CB093749EE}"/>
              </a:ext>
            </a:extLst>
          </p:cNvPr>
          <p:cNvSpPr txBox="1"/>
          <p:nvPr/>
        </p:nvSpPr>
        <p:spPr>
          <a:xfrm>
            <a:off x="2025240" y="4314123"/>
            <a:ext cx="22042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b="1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검진 전 주의사항</a:t>
            </a:r>
            <a:r>
              <a:rPr lang="ko-KR" altLang="en-US" sz="1500" b="1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 </a:t>
            </a:r>
            <a:endParaRPr lang="en-US" altLang="ko-KR" sz="1500" b="1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500" b="1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대해 말해줘</a:t>
            </a:r>
            <a:endParaRPr lang="en-US" altLang="ko-KR" sz="15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67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008668" y="1769882"/>
            <a:ext cx="8380429" cy="3318235"/>
            <a:chOff x="1971001" y="1265675"/>
            <a:chExt cx="8400005" cy="45211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971001" y="1265675"/>
              <a:ext cx="3271551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213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6" y="3549480"/>
              <a:ext cx="2078720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1213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2849381" y="3204511"/>
            <a:ext cx="4871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5. Data Analytics</a:t>
            </a:r>
          </a:p>
          <a:p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endParaRPr lang="en-US" altLang="ko-KR" sz="40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28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27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294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5. Data Analytics</a:t>
            </a: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7806993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수집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Data &amp; </a:t>
            </a: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목표 설정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432935" y="1287218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28E932-F54B-4D38-BCE4-6DA8C32D33B7}"/>
              </a:ext>
            </a:extLst>
          </p:cNvPr>
          <p:cNvSpPr/>
          <p:nvPr/>
        </p:nvSpPr>
        <p:spPr>
          <a:xfrm>
            <a:off x="193492" y="1756451"/>
            <a:ext cx="6031096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가이드 </a:t>
            </a:r>
            <a:r>
              <a:rPr lang="ko-KR" altLang="en-US" spc="-8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운영 시 얻을 수 있는 데이터 및 목표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85169-6AD1-4A52-8547-9BE7B092DDF1}"/>
              </a:ext>
            </a:extLst>
          </p:cNvPr>
          <p:cNvSpPr/>
          <p:nvPr/>
        </p:nvSpPr>
        <p:spPr>
          <a:xfrm>
            <a:off x="2348080" y="3194501"/>
            <a:ext cx="514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6">
              <a:defRPr/>
            </a:pP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C1CF23-4402-4C42-B9F5-A7A0E2C4D438}"/>
              </a:ext>
            </a:extLst>
          </p:cNvPr>
          <p:cNvCxnSpPr>
            <a:cxnSpLocks/>
          </p:cNvCxnSpPr>
          <p:nvPr/>
        </p:nvCxnSpPr>
        <p:spPr>
          <a:xfrm>
            <a:off x="193492" y="2215936"/>
            <a:ext cx="57016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44AE92-B94A-4862-99A4-4298DBB40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71375"/>
              </p:ext>
            </p:extLst>
          </p:nvPr>
        </p:nvGraphicFramePr>
        <p:xfrm>
          <a:off x="335295" y="2907567"/>
          <a:ext cx="9235410" cy="25756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1971">
                  <a:extLst>
                    <a:ext uri="{9D8B030D-6E8A-4147-A177-3AD203B41FA5}">
                      <a16:colId xmlns:a16="http://schemas.microsoft.com/office/drawing/2014/main" val="1333815996"/>
                    </a:ext>
                  </a:extLst>
                </a:gridCol>
                <a:gridCol w="2102177">
                  <a:extLst>
                    <a:ext uri="{9D8B030D-6E8A-4147-A177-3AD203B41FA5}">
                      <a16:colId xmlns:a16="http://schemas.microsoft.com/office/drawing/2014/main" val="3364258726"/>
                    </a:ext>
                  </a:extLst>
                </a:gridCol>
                <a:gridCol w="2184713">
                  <a:extLst>
                    <a:ext uri="{9D8B030D-6E8A-4147-A177-3AD203B41FA5}">
                      <a16:colId xmlns:a16="http://schemas.microsoft.com/office/drawing/2014/main" val="4118349302"/>
                    </a:ext>
                  </a:extLst>
                </a:gridCol>
                <a:gridCol w="1822128">
                  <a:extLst>
                    <a:ext uri="{9D8B030D-6E8A-4147-A177-3AD203B41FA5}">
                      <a16:colId xmlns:a16="http://schemas.microsoft.com/office/drawing/2014/main" val="4120217427"/>
                    </a:ext>
                  </a:extLst>
                </a:gridCol>
                <a:gridCol w="1781217">
                  <a:extLst>
                    <a:ext uri="{9D8B030D-6E8A-4147-A177-3AD203B41FA5}">
                      <a16:colId xmlns:a16="http://schemas.microsoft.com/office/drawing/2014/main" val="708512451"/>
                    </a:ext>
                  </a:extLst>
                </a:gridCol>
                <a:gridCol w="813204">
                  <a:extLst>
                    <a:ext uri="{9D8B030D-6E8A-4147-A177-3AD203B41FA5}">
                      <a16:colId xmlns:a16="http://schemas.microsoft.com/office/drawing/2014/main" val="3039914062"/>
                    </a:ext>
                  </a:extLst>
                </a:gridCol>
              </a:tblGrid>
              <a:tr h="389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No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측정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측정 기준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수집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성공 목표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비고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3839"/>
                  </a:ext>
                </a:extLst>
              </a:tr>
              <a:tr h="51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건강검진 정보 질문 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질문 시 횟수 저장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횟수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건 별 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분기당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100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 </a:t>
                      </a:r>
                      <a:endParaRPr lang="ko-KR" altLang="en-US" sz="1400" b="1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683281"/>
                  </a:ext>
                </a:extLst>
              </a:tr>
              <a:tr h="640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이용자의 연령대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질문 시 정보 저장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나이 저장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분기당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50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</a:t>
                      </a:r>
                      <a:endParaRPr lang="ko-KR" altLang="en-US" sz="1400" b="1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00300"/>
                  </a:ext>
                </a:extLst>
              </a:tr>
              <a:tr h="51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이용자의 성별 비율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질문 시 정보 저장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성별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분기당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50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</a:t>
                      </a:r>
                      <a:endParaRPr lang="ko-KR" altLang="en-US" sz="1400" b="1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536660"/>
                  </a:ext>
                </a:extLst>
              </a:tr>
              <a:tr h="51792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59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59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1481" y="3529186"/>
            <a:ext cx="35830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5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감사합니다</a:t>
            </a:r>
            <a:r>
              <a:rPr lang="en-US" altLang="ko-KR" sz="5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89298" y="2614756"/>
            <a:ext cx="292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[2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]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가이드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81123" y="3223021"/>
            <a:ext cx="3943753" cy="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0669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638925"/>
            <a:ext cx="9906000" cy="219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49" y="502172"/>
            <a:ext cx="343501" cy="3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8193" y="412312"/>
            <a:ext cx="867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8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목차</a:t>
            </a:r>
            <a:endParaRPr lang="en-US" altLang="ko-KR" sz="280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330" y="1438736"/>
            <a:ext cx="4871847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가이드 서비스 상세 설계</a:t>
            </a:r>
            <a:endParaRPr lang="en-US" altLang="ko-KR" sz="2400" spc="-1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spc="-1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  </a:t>
            </a:r>
            <a:r>
              <a:rPr lang="ko-KR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정책</a:t>
            </a:r>
            <a:endParaRPr lang="en-US" altLang="ko-KR" sz="2400" spc="-1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sz="2400" spc="-1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3.  </a:t>
            </a:r>
            <a:r>
              <a:rPr lang="ko-KR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기능 정의</a:t>
            </a:r>
            <a:endParaRPr lang="en-US" altLang="ko-KR" sz="2400" spc="-1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sz="2400" spc="-1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  Voice UX </a:t>
            </a:r>
            <a:r>
              <a:rPr lang="ko-KR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설계</a:t>
            </a:r>
            <a:endParaRPr lang="en-US" altLang="ko-KR" sz="2400" spc="-1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sz="2400" spc="-1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5.  Data Analytics</a:t>
            </a:r>
          </a:p>
          <a:p>
            <a:endParaRPr lang="en-US" altLang="ko-KR" sz="2400" spc="-1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323528" y="1919883"/>
            <a:ext cx="480122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323528" y="2651001"/>
            <a:ext cx="185406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323528" y="3405587"/>
            <a:ext cx="25045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>
            <a:off x="323528" y="4132312"/>
            <a:ext cx="227827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23528" y="1004702"/>
            <a:ext cx="4801222" cy="56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44456" y="6391266"/>
            <a:ext cx="23615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Copyright(c)2014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앵그리모모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All rights reserved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D2FEB0-E4A0-4B41-B730-B0CD95077B92}"/>
              </a:ext>
            </a:extLst>
          </p:cNvPr>
          <p:cNvCxnSpPr>
            <a:cxnSpLocks/>
          </p:cNvCxnSpPr>
          <p:nvPr/>
        </p:nvCxnSpPr>
        <p:spPr>
          <a:xfrm>
            <a:off x="308193" y="4840894"/>
            <a:ext cx="22276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EC6F57C6-2C9E-4812-98AA-7C324677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34242" y="1069370"/>
            <a:ext cx="6619143" cy="45243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81626" y="21986"/>
            <a:ext cx="4524375" cy="685799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44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008668" y="1769882"/>
            <a:ext cx="8380429" cy="3318235"/>
            <a:chOff x="1971001" y="1265675"/>
            <a:chExt cx="8400005" cy="45211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971001" y="1265675"/>
              <a:ext cx="3271551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213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6" y="3549480"/>
              <a:ext cx="2078720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1213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2582944" y="2688813"/>
            <a:ext cx="4871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가이드 </a:t>
            </a:r>
            <a:endParaRPr lang="en-US" altLang="ko-KR" sz="40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 서비스 상세 설계</a:t>
            </a:r>
            <a:endParaRPr lang="en-US" altLang="ko-KR" sz="40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45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8061" y="3928050"/>
            <a:ext cx="142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</a:t>
            </a:r>
            <a:endParaRPr lang="ko-KR" altLang="en-US" sz="2800" b="1" spc="-15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17440" y="3710773"/>
            <a:ext cx="67112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4714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 가이드 서비스 상세 설계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935999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Document History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832204" y="1259295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3F22F60-DC18-41E9-A9E3-F6E2EAD03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52855"/>
              </p:ext>
            </p:extLst>
          </p:nvPr>
        </p:nvGraphicFramePr>
        <p:xfrm>
          <a:off x="319511" y="2060946"/>
          <a:ext cx="9359997" cy="3443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6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Date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Version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Comments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Author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Charge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2020.09.29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초안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강지윤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761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2020.10.26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0.2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회의 및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강지윤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761"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2020.11.09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0.3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회의 및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강지윤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이호성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72790"/>
                  </a:ext>
                </a:extLst>
              </a:tr>
              <a:tr h="667761"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2020.11.20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0.4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최종본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강지윤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이호성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이준형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김지헌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8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8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008668" y="1769882"/>
            <a:ext cx="8380429" cy="3318235"/>
            <a:chOff x="1971001" y="1265675"/>
            <a:chExt cx="8400005" cy="45211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971001" y="1265675"/>
              <a:ext cx="3271551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213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6" y="3549480"/>
              <a:ext cx="2078720" cy="223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1213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197642" y="2943638"/>
            <a:ext cx="4871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 </a:t>
            </a:r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정책</a:t>
            </a:r>
            <a:endParaRPr lang="en-US" altLang="ko-KR" sz="40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4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endParaRPr lang="en-US" altLang="ko-KR" sz="40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90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정책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59321" y="2812915"/>
            <a:ext cx="9593997" cy="939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자신이 받을 수 있는 건강검진을 알려주는 서비스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건강검진에 대한 안내와 정보를 간편하게 제공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9321" y="1064820"/>
            <a:ext cx="458605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건강검진 안내 서비스 제공 개요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478908" y="1272784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056319" y="1355127"/>
            <a:ext cx="4589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건강검진에 대해 알고 싶을 때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알버트를 불러 물어보세요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62763-BBD7-408B-AE4E-F965DB9AE75E}"/>
              </a:ext>
            </a:extLst>
          </p:cNvPr>
          <p:cNvSpPr txBox="1"/>
          <p:nvPr/>
        </p:nvSpPr>
        <p:spPr>
          <a:xfrm>
            <a:off x="319511" y="229831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개발 목적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30D3F8-8C49-4ACA-A69A-8F84FDB115B8}"/>
              </a:ext>
            </a:extLst>
          </p:cNvPr>
          <p:cNvCxnSpPr>
            <a:cxnSpLocks/>
          </p:cNvCxnSpPr>
          <p:nvPr/>
        </p:nvCxnSpPr>
        <p:spPr>
          <a:xfrm>
            <a:off x="319511" y="2667646"/>
            <a:ext cx="2056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6E8436-38F7-437E-96AC-B9FE784B0334}"/>
              </a:ext>
            </a:extLst>
          </p:cNvPr>
          <p:cNvSpPr txBox="1"/>
          <p:nvPr/>
        </p:nvSpPr>
        <p:spPr>
          <a:xfrm>
            <a:off x="259321" y="5026655"/>
            <a:ext cx="87784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아이템 선정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상세 기획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VUX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설계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코딩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QA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일련의 구축 작업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1F1B8-B2EA-43C4-8DCD-D38FE66609B9}"/>
              </a:ext>
            </a:extLst>
          </p:cNvPr>
          <p:cNvSpPr txBox="1"/>
          <p:nvPr/>
        </p:nvSpPr>
        <p:spPr>
          <a:xfrm>
            <a:off x="304728" y="452904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구축 범위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FC386C-4C97-4706-890C-6F0181C2D4A7}"/>
              </a:ext>
            </a:extLst>
          </p:cNvPr>
          <p:cNvCxnSpPr>
            <a:cxnSpLocks/>
          </p:cNvCxnSpPr>
          <p:nvPr/>
        </p:nvCxnSpPr>
        <p:spPr>
          <a:xfrm>
            <a:off x="304728" y="4898381"/>
            <a:ext cx="1258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5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411" y="3944906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Thank you</a:t>
            </a:r>
            <a:endParaRPr lang="ko-KR" altLang="en-US" sz="2800" b="1" spc="-15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6632" y="3727629"/>
            <a:ext cx="67112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정책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9321" y="1064820"/>
            <a:ext cx="458605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건강검진 안내 서비스 제공 개요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478908" y="1272784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EF9E39-0FAA-4AE6-ACD4-5C79233A2F5D}"/>
              </a:ext>
            </a:extLst>
          </p:cNvPr>
          <p:cNvSpPr txBox="1"/>
          <p:nvPr/>
        </p:nvSpPr>
        <p:spPr>
          <a:xfrm>
            <a:off x="227337" y="227668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각 업무별 구축 일정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BDEC25-0464-4F40-B419-BE146AE4878D}"/>
              </a:ext>
            </a:extLst>
          </p:cNvPr>
          <p:cNvCxnSpPr>
            <a:cxnSpLocks/>
          </p:cNvCxnSpPr>
          <p:nvPr/>
        </p:nvCxnSpPr>
        <p:spPr>
          <a:xfrm>
            <a:off x="227337" y="2646020"/>
            <a:ext cx="2056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25CF0E-AC2D-433E-8883-5EA6BCB08E77}"/>
              </a:ext>
            </a:extLst>
          </p:cNvPr>
          <p:cNvCxnSpPr/>
          <p:nvPr/>
        </p:nvCxnSpPr>
        <p:spPr>
          <a:xfrm>
            <a:off x="21564" y="4396646"/>
            <a:ext cx="9906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4FBF4A-E912-4F1C-8860-260FA673EA01}"/>
              </a:ext>
            </a:extLst>
          </p:cNvPr>
          <p:cNvCxnSpPr/>
          <p:nvPr/>
        </p:nvCxnSpPr>
        <p:spPr>
          <a:xfrm flipV="1">
            <a:off x="1789446" y="4436754"/>
            <a:ext cx="0" cy="58495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E6488A-F444-456B-ACAD-FA3A3C54144F}"/>
              </a:ext>
            </a:extLst>
          </p:cNvPr>
          <p:cNvCxnSpPr/>
          <p:nvPr/>
        </p:nvCxnSpPr>
        <p:spPr>
          <a:xfrm flipV="1">
            <a:off x="3351854" y="3197990"/>
            <a:ext cx="0" cy="11700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E6832-CEF9-485D-B0F5-640825CBC115}"/>
              </a:ext>
            </a:extLst>
          </p:cNvPr>
          <p:cNvCxnSpPr/>
          <p:nvPr/>
        </p:nvCxnSpPr>
        <p:spPr>
          <a:xfrm flipV="1">
            <a:off x="5251833" y="4419477"/>
            <a:ext cx="0" cy="61654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EB949D5-1CAA-4E54-A8E6-4562BFCA27FA}"/>
              </a:ext>
            </a:extLst>
          </p:cNvPr>
          <p:cNvCxnSpPr>
            <a:cxnSpLocks/>
          </p:cNvCxnSpPr>
          <p:nvPr/>
        </p:nvCxnSpPr>
        <p:spPr>
          <a:xfrm flipV="1">
            <a:off x="7077680" y="3172103"/>
            <a:ext cx="0" cy="11700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5536AF-7EA1-4AD0-B51F-8096637C434A}"/>
              </a:ext>
            </a:extLst>
          </p:cNvPr>
          <p:cNvSpPr txBox="1"/>
          <p:nvPr/>
        </p:nvSpPr>
        <p:spPr>
          <a:xfrm>
            <a:off x="7149912" y="3155396"/>
            <a:ext cx="1345240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2020. 11. 25</a:t>
            </a:r>
            <a:endParaRPr lang="ko-KR" altLang="en-US" sz="1625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336B65-D443-4EBF-A8CD-93320B92923D}"/>
              </a:ext>
            </a:extLst>
          </p:cNvPr>
          <p:cNvSpPr txBox="1"/>
          <p:nvPr/>
        </p:nvSpPr>
        <p:spPr>
          <a:xfrm>
            <a:off x="5375665" y="4973600"/>
            <a:ext cx="1345240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2020. 11. 23</a:t>
            </a:r>
            <a:endParaRPr lang="ko-KR" altLang="en-US" sz="1625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EF843-7FB7-4C41-AA74-8780DD12A57F}"/>
              </a:ext>
            </a:extLst>
          </p:cNvPr>
          <p:cNvSpPr txBox="1"/>
          <p:nvPr/>
        </p:nvSpPr>
        <p:spPr>
          <a:xfrm>
            <a:off x="3369277" y="3197990"/>
            <a:ext cx="1345240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2020. 11.</a:t>
            </a:r>
            <a:r>
              <a:rPr lang="ko-KR" altLang="en-US" sz="16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6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</a:t>
            </a:r>
            <a:endParaRPr lang="ko-KR" altLang="en-US" sz="1625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B19D8-2002-409B-B41A-C3ACFE898A59}"/>
              </a:ext>
            </a:extLst>
          </p:cNvPr>
          <p:cNvSpPr txBox="1"/>
          <p:nvPr/>
        </p:nvSpPr>
        <p:spPr>
          <a:xfrm>
            <a:off x="1839139" y="4986644"/>
            <a:ext cx="1345240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2020. 09. 28</a:t>
            </a:r>
            <a:endParaRPr lang="ko-KR" altLang="en-US" sz="1625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1CC3E7-9755-47ED-83C8-A87ADF936FB1}"/>
              </a:ext>
            </a:extLst>
          </p:cNvPr>
          <p:cNvSpPr txBox="1"/>
          <p:nvPr/>
        </p:nvSpPr>
        <p:spPr>
          <a:xfrm>
            <a:off x="610033" y="3167759"/>
            <a:ext cx="96693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2020.09.</a:t>
            </a:r>
            <a:endParaRPr lang="ko-KR" altLang="en-US" sz="1625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48A1E2-0196-441C-8BD1-C11473699E08}"/>
              </a:ext>
            </a:extLst>
          </p:cNvPr>
          <p:cNvSpPr txBox="1"/>
          <p:nvPr/>
        </p:nvSpPr>
        <p:spPr>
          <a:xfrm>
            <a:off x="1789446" y="5329045"/>
            <a:ext cx="1939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상세 기획 및 </a:t>
            </a:r>
            <a:r>
              <a:rPr lang="en-US" altLang="ko-KR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 </a:t>
            </a:r>
            <a:r>
              <a:rPr lang="ko-KR" altLang="en-US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설계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5ADA0FF-46F7-4DF5-97AB-CEF36978411F}"/>
              </a:ext>
            </a:extLst>
          </p:cNvPr>
          <p:cNvCxnSpPr/>
          <p:nvPr/>
        </p:nvCxnSpPr>
        <p:spPr>
          <a:xfrm>
            <a:off x="517164" y="3184466"/>
            <a:ext cx="0" cy="11700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53B3AE-829D-4E29-B0AB-D52E3B2781F3}"/>
              </a:ext>
            </a:extLst>
          </p:cNvPr>
          <p:cNvSpPr txBox="1"/>
          <p:nvPr/>
        </p:nvSpPr>
        <p:spPr>
          <a:xfrm>
            <a:off x="5375665" y="5277829"/>
            <a:ext cx="11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 마무리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EA558-9BB4-45D0-9858-066D69E0354C}"/>
              </a:ext>
            </a:extLst>
          </p:cNvPr>
          <p:cNvSpPr txBox="1"/>
          <p:nvPr/>
        </p:nvSpPr>
        <p:spPr>
          <a:xfrm>
            <a:off x="610033" y="3519131"/>
            <a:ext cx="11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아이템 선정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96228-13CF-4B7A-B325-59A659048DC9}"/>
              </a:ext>
            </a:extLst>
          </p:cNvPr>
          <p:cNvSpPr txBox="1"/>
          <p:nvPr/>
        </p:nvSpPr>
        <p:spPr>
          <a:xfrm>
            <a:off x="7149912" y="3493304"/>
            <a:ext cx="475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QA</a:t>
            </a:r>
            <a:endParaRPr lang="ko-KR" altLang="en-US" sz="1600" spc="-122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F90CB-68A5-458A-A02A-819C065DFB8D}"/>
              </a:ext>
            </a:extLst>
          </p:cNvPr>
          <p:cNvSpPr txBox="1"/>
          <p:nvPr/>
        </p:nvSpPr>
        <p:spPr>
          <a:xfrm>
            <a:off x="3438119" y="3510160"/>
            <a:ext cx="193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상세 기획서 최종</a:t>
            </a:r>
            <a:r>
              <a:rPr lang="en-US" altLang="ko-KR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완성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095F0D4-12F3-4C07-A559-6C808D745BE7}"/>
              </a:ext>
            </a:extLst>
          </p:cNvPr>
          <p:cNvCxnSpPr/>
          <p:nvPr/>
        </p:nvCxnSpPr>
        <p:spPr>
          <a:xfrm flipV="1">
            <a:off x="7822532" y="4432521"/>
            <a:ext cx="0" cy="61654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43C7B9-1649-4CC7-9ACE-22274B410D89}"/>
              </a:ext>
            </a:extLst>
          </p:cNvPr>
          <p:cNvSpPr txBox="1"/>
          <p:nvPr/>
        </p:nvSpPr>
        <p:spPr>
          <a:xfrm>
            <a:off x="7946364" y="4986644"/>
            <a:ext cx="1345240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2020. 11. 26</a:t>
            </a:r>
            <a:endParaRPr lang="ko-KR" altLang="en-US" sz="1625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48C24A-95F4-4325-A6B9-31627266C91A}"/>
              </a:ext>
            </a:extLst>
          </p:cNvPr>
          <p:cNvSpPr txBox="1"/>
          <p:nvPr/>
        </p:nvSpPr>
        <p:spPr>
          <a:xfrm>
            <a:off x="7946364" y="5310450"/>
            <a:ext cx="986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22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Launching</a:t>
            </a:r>
            <a:endParaRPr lang="ko-KR" altLang="en-US" sz="1600" spc="-122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7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3681413" y="6569075"/>
            <a:ext cx="2543175" cy="365125"/>
          </a:xfrm>
        </p:spPr>
        <p:txBody>
          <a:bodyPr/>
          <a:lstStyle/>
          <a:p>
            <a:pPr algn="ctr"/>
            <a:fld id="{1CE12531-6FF3-4A70-ADD4-1CF142C0B40C}" type="slidenum">
              <a:rPr lang="ko-KR" altLang="en-US" smtClean="0"/>
              <a:pPr algn="ctr"/>
              <a:t>9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정책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9511" y="1697146"/>
            <a:ext cx="785080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알버트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AI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 탑재하여 제공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지역 및 언어는 한국어 </a:t>
            </a:r>
            <a:r>
              <a:rPr lang="en-US" altLang="ko-KR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</a:t>
            </a:r>
            <a:r>
              <a:rPr lang="ko-KR" altLang="en-US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국내를 대상으로 함</a:t>
            </a:r>
            <a:endParaRPr lang="en-US" altLang="ko-KR" spc="-8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9321" y="1064820"/>
            <a:ext cx="4586056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-15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서비스 제공 스펙</a:t>
            </a:r>
            <a:endParaRPr lang="en-US" altLang="ko-KR" sz="2800" spc="-15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4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83923" y="1285191"/>
            <a:ext cx="248478" cy="1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319511" y="1272784"/>
            <a:ext cx="290522" cy="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CABB07-7015-4D78-AF55-976B1AE5B40D}"/>
              </a:ext>
            </a:extLst>
          </p:cNvPr>
          <p:cNvSpPr/>
          <p:nvPr/>
        </p:nvSpPr>
        <p:spPr>
          <a:xfrm>
            <a:off x="616601" y="2439787"/>
            <a:ext cx="2511387" cy="459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분류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7662C9-32A7-45FD-B555-B0D845ED9FD3}"/>
              </a:ext>
            </a:extLst>
          </p:cNvPr>
          <p:cNvSpPr/>
          <p:nvPr/>
        </p:nvSpPr>
        <p:spPr>
          <a:xfrm>
            <a:off x="3273265" y="2447749"/>
            <a:ext cx="2418460" cy="45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제공 경로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95208D-5EF0-4F91-9DA2-88DDB06E9C60}"/>
              </a:ext>
            </a:extLst>
          </p:cNvPr>
          <p:cNvSpPr/>
          <p:nvPr/>
        </p:nvSpPr>
        <p:spPr>
          <a:xfrm>
            <a:off x="5837002" y="2447749"/>
            <a:ext cx="3567491" cy="45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상세 내용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D9E9F5-185B-4107-A09D-21EC914EA84C}"/>
              </a:ext>
            </a:extLst>
          </p:cNvPr>
          <p:cNvSpPr/>
          <p:nvPr/>
        </p:nvSpPr>
        <p:spPr>
          <a:xfrm>
            <a:off x="616599" y="3008941"/>
            <a:ext cx="2511389" cy="424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디바이스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651E7C-2EBC-447B-93DB-D1C2F6209CC4}"/>
              </a:ext>
            </a:extLst>
          </p:cNvPr>
          <p:cNvSpPr/>
          <p:nvPr/>
        </p:nvSpPr>
        <p:spPr>
          <a:xfrm>
            <a:off x="3290357" y="3011167"/>
            <a:ext cx="2401368" cy="4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알버트 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AI</a:t>
            </a: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CFE6F7-5215-4BAC-B81A-0CE8BA2343F5}"/>
              </a:ext>
            </a:extLst>
          </p:cNvPr>
          <p:cNvSpPr/>
          <p:nvPr/>
        </p:nvSpPr>
        <p:spPr>
          <a:xfrm>
            <a:off x="5852671" y="3008941"/>
            <a:ext cx="3567491" cy="4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C0A22A-999D-4E11-A2DB-5E2615DE0D10}"/>
              </a:ext>
            </a:extLst>
          </p:cNvPr>
          <p:cNvSpPr/>
          <p:nvPr/>
        </p:nvSpPr>
        <p:spPr>
          <a:xfrm>
            <a:off x="5873568" y="3019351"/>
            <a:ext cx="3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NUGU 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앱에서 확인</a:t>
            </a:r>
            <a:endParaRPr lang="en-US" altLang="ko-KR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152AE3-A0FB-424A-8006-9FBCDF19DA15}"/>
              </a:ext>
            </a:extLst>
          </p:cNvPr>
          <p:cNvSpPr/>
          <p:nvPr/>
        </p:nvSpPr>
        <p:spPr>
          <a:xfrm>
            <a:off x="616601" y="3549656"/>
            <a:ext cx="2511389" cy="4244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Voice AI Cloud</a:t>
            </a: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F4A8BE-34FA-4D16-B62C-2005660205B9}"/>
              </a:ext>
            </a:extLst>
          </p:cNvPr>
          <p:cNvSpPr/>
          <p:nvPr/>
        </p:nvSpPr>
        <p:spPr>
          <a:xfrm>
            <a:off x="3290359" y="3551882"/>
            <a:ext cx="2401366" cy="4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SKT TTS</a:t>
            </a: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D8422A-A81D-4D1D-9D3D-4BCE5EA0A1C4}"/>
              </a:ext>
            </a:extLst>
          </p:cNvPr>
          <p:cNvSpPr/>
          <p:nvPr/>
        </p:nvSpPr>
        <p:spPr>
          <a:xfrm>
            <a:off x="5852674" y="3549656"/>
            <a:ext cx="3545654" cy="4324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accent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2DA142-68FA-42E5-BF53-43208D06CE11}"/>
              </a:ext>
            </a:extLst>
          </p:cNvPr>
          <p:cNvSpPr/>
          <p:nvPr/>
        </p:nvSpPr>
        <p:spPr>
          <a:xfrm>
            <a:off x="5873568" y="3605747"/>
            <a:ext cx="3408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기본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한국 여자 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 ~ 30 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세 목소리 </a:t>
            </a:r>
            <a:endParaRPr lang="en-US" altLang="ko-KR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EC059B-48E0-4D0C-9D0F-29C14258CC03}"/>
              </a:ext>
            </a:extLst>
          </p:cNvPr>
          <p:cNvSpPr/>
          <p:nvPr/>
        </p:nvSpPr>
        <p:spPr>
          <a:xfrm>
            <a:off x="610435" y="4090372"/>
            <a:ext cx="2511389" cy="424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제공 플랫폼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B8854-0494-4607-81B7-A774B91FC7AD}"/>
              </a:ext>
            </a:extLst>
          </p:cNvPr>
          <p:cNvSpPr/>
          <p:nvPr/>
        </p:nvSpPr>
        <p:spPr>
          <a:xfrm>
            <a:off x="3284193" y="4092598"/>
            <a:ext cx="2418459" cy="4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Nugu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App</a:t>
            </a: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CE5462-E8E0-429E-8A0A-10FA38180DBC}"/>
              </a:ext>
            </a:extLst>
          </p:cNvPr>
          <p:cNvSpPr/>
          <p:nvPr/>
        </p:nvSpPr>
        <p:spPr>
          <a:xfrm>
            <a:off x="5837003" y="4090372"/>
            <a:ext cx="3583159" cy="422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B56649-4B60-4B3B-BD71-B8218EA464C3}"/>
              </a:ext>
            </a:extLst>
          </p:cNvPr>
          <p:cNvSpPr/>
          <p:nvPr/>
        </p:nvSpPr>
        <p:spPr>
          <a:xfrm>
            <a:off x="5873568" y="4151412"/>
            <a:ext cx="235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Nugu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Play – 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정보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생활</a:t>
            </a:r>
            <a:endParaRPr lang="en-US" altLang="ko-KR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9F7BE4-8BEA-4457-A361-F5309331E5B5}"/>
              </a:ext>
            </a:extLst>
          </p:cNvPr>
          <p:cNvSpPr/>
          <p:nvPr/>
        </p:nvSpPr>
        <p:spPr>
          <a:xfrm>
            <a:off x="610434" y="4646998"/>
            <a:ext cx="2511389" cy="4244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지역과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시간대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EBE7F9-A97E-410D-806F-862F2868758E}"/>
              </a:ext>
            </a:extLst>
          </p:cNvPr>
          <p:cNvSpPr/>
          <p:nvPr/>
        </p:nvSpPr>
        <p:spPr>
          <a:xfrm>
            <a:off x="3284192" y="4654402"/>
            <a:ext cx="2418459" cy="4170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국내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F9840A-C06A-448A-A846-DCF6EA74506F}"/>
              </a:ext>
            </a:extLst>
          </p:cNvPr>
          <p:cNvSpPr/>
          <p:nvPr/>
        </p:nvSpPr>
        <p:spPr>
          <a:xfrm>
            <a:off x="5837003" y="4646998"/>
            <a:ext cx="3583159" cy="4244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0E06F0-059B-4994-9838-644BD3BC4612}"/>
              </a:ext>
            </a:extLst>
          </p:cNvPr>
          <p:cNvSpPr/>
          <p:nvPr/>
        </p:nvSpPr>
        <p:spPr>
          <a:xfrm>
            <a:off x="5864064" y="4697873"/>
            <a:ext cx="3406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GMT 9:00</a:t>
            </a:r>
            <a:endParaRPr lang="ko-KR" altLang="en-US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A05BE2-2F67-4E01-97CC-605D3E5EC7A9}"/>
              </a:ext>
            </a:extLst>
          </p:cNvPr>
          <p:cNvSpPr/>
          <p:nvPr/>
        </p:nvSpPr>
        <p:spPr>
          <a:xfrm>
            <a:off x="610033" y="5237217"/>
            <a:ext cx="2511386" cy="424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특정 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IP(</a:t>
            </a:r>
            <a:r>
              <a:rPr lang="ko-KR" altLang="en-US" sz="1400" b="1" dirty="0" err="1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어뷰징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 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제한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1E360-38C0-4CE1-9385-BBB1B00E7101}"/>
              </a:ext>
            </a:extLst>
          </p:cNvPr>
          <p:cNvSpPr/>
          <p:nvPr/>
        </p:nvSpPr>
        <p:spPr>
          <a:xfrm>
            <a:off x="3284192" y="5233827"/>
            <a:ext cx="2418459" cy="4170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알버트</a:t>
            </a:r>
            <a:r>
              <a:rPr lang="en-US" altLang="ko-KR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AI / </a:t>
            </a:r>
            <a:r>
              <a:rPr lang="ko-KR" altLang="en-US" sz="1400" b="1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누구 스피커 유입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CF9077-A2A0-4A64-9DBD-B3395F7638CD}"/>
              </a:ext>
            </a:extLst>
          </p:cNvPr>
          <p:cNvSpPr/>
          <p:nvPr/>
        </p:nvSpPr>
        <p:spPr>
          <a:xfrm>
            <a:off x="5837002" y="5233827"/>
            <a:ext cx="3583159" cy="4170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F246F2-49D1-40A8-8E26-0465139C077C}"/>
              </a:ext>
            </a:extLst>
          </p:cNvPr>
          <p:cNvSpPr/>
          <p:nvPr/>
        </p:nvSpPr>
        <p:spPr>
          <a:xfrm>
            <a:off x="5873568" y="5295560"/>
            <a:ext cx="1008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없음</a:t>
            </a:r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ko-KR" altLang="en-US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2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1281</Words>
  <Application>Microsoft Office PowerPoint</Application>
  <PresentationFormat>A4 용지(210x297mm)</PresentationFormat>
  <Paragraphs>408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Noto Sans Korean Bold</vt:lpstr>
      <vt:lpstr>Noto Sans Korean Medium</vt:lpstr>
      <vt:lpstr>나눔고딕</vt:lpstr>
      <vt:lpstr>나눔고딕 ExtraBold</vt:lpstr>
      <vt:lpstr>나눔명조 ExtraBold</vt:lpstr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강 지윤</cp:lastModifiedBy>
  <cp:revision>123</cp:revision>
  <dcterms:created xsi:type="dcterms:W3CDTF">2014-08-30T22:01:36Z</dcterms:created>
  <dcterms:modified xsi:type="dcterms:W3CDTF">2020-11-24T05:08:44Z</dcterms:modified>
</cp:coreProperties>
</file>