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9" r:id="rId2"/>
    <p:sldId id="282" r:id="rId3"/>
    <p:sldId id="276" r:id="rId4"/>
    <p:sldId id="343" r:id="rId5"/>
    <p:sldId id="370" r:id="rId6"/>
    <p:sldId id="418" r:id="rId7"/>
    <p:sldId id="507" r:id="rId8"/>
    <p:sldId id="511" r:id="rId9"/>
    <p:sldId id="512" r:id="rId10"/>
    <p:sldId id="520" r:id="rId11"/>
    <p:sldId id="521" r:id="rId12"/>
    <p:sldId id="522" r:id="rId13"/>
    <p:sldId id="527" r:id="rId14"/>
    <p:sldId id="532" r:id="rId15"/>
    <p:sldId id="538" r:id="rId16"/>
    <p:sldId id="534" r:id="rId17"/>
    <p:sldId id="554" r:id="rId18"/>
    <p:sldId id="553" r:id="rId19"/>
    <p:sldId id="555" r:id="rId20"/>
    <p:sldId id="540" r:id="rId21"/>
    <p:sldId id="55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5208" autoAdjust="0"/>
  </p:normalViewPr>
  <p:slideViewPr>
    <p:cSldViewPr snapToGrid="0" showGuides="1">
      <p:cViewPr varScale="1">
        <p:scale>
          <a:sx n="81" d="100"/>
          <a:sy n="81" d="100"/>
        </p:scale>
        <p:origin x="758" y="67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E56F1-49ED-470A-9F2C-FD1CB93A38F2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95E65-7A19-491C-A542-4A2D18EC1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56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CBDAF-20D9-4291-9FE0-5466A279AA9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76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CBDAF-20D9-4291-9FE0-5466A279AA9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386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CBDAF-20D9-4291-9FE0-5466A279AA9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211523" y="417172"/>
            <a:ext cx="1173198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154" y="662409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700"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2542" y="6633388"/>
            <a:ext cx="18213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Copyright</a:t>
            </a:r>
            <a:r>
              <a:rPr lang="en-US" altLang="ko-KR" sz="6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 ©2020 SK Corp. All Rights Reserved.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40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96948" y="2974310"/>
            <a:ext cx="4798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건강검진 가이드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392904" y="3897640"/>
            <a:ext cx="3430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건강검진 정보 알람 서비스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</a:t>
            </a:r>
            <a:r>
              <a:rPr lang="ko-KR" altLang="en-US" sz="1600" dirty="0">
                <a:solidFill>
                  <a:schemeClr val="bg1"/>
                </a:solidFill>
              </a:rPr>
              <a:t>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38348" y="6197798"/>
            <a:ext cx="3560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SKT</a:t>
            </a:r>
            <a:r>
              <a:rPr lang="ko-KR" altLang="en-US" sz="1400" dirty="0">
                <a:solidFill>
                  <a:schemeClr val="bg1"/>
                </a:solidFill>
              </a:rPr>
              <a:t>와 함께하는 </a:t>
            </a:r>
            <a:r>
              <a:rPr lang="en-US" altLang="ko-KR" sz="1400" dirty="0">
                <a:solidFill>
                  <a:schemeClr val="bg1"/>
                </a:solidFill>
              </a:rPr>
              <a:t>AI</a:t>
            </a:r>
            <a:r>
              <a:rPr lang="ko-KR" altLang="en-US" sz="1400" dirty="0">
                <a:solidFill>
                  <a:schemeClr val="bg1"/>
                </a:solidFill>
              </a:rPr>
              <a:t>기반 인력양성 사업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247544" y="50354"/>
            <a:ext cx="6277930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1.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세부 기능 정의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86813" y="6565903"/>
            <a:ext cx="222885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103720"/>
              </p:ext>
            </p:extLst>
          </p:nvPr>
        </p:nvGraphicFramePr>
        <p:xfrm>
          <a:off x="1687951" y="1331046"/>
          <a:ext cx="8816098" cy="4673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09">
                  <a:extLst>
                    <a:ext uri="{9D8B030D-6E8A-4147-A177-3AD203B41FA5}">
                      <a16:colId xmlns:a16="http://schemas.microsoft.com/office/drawing/2014/main" val="1637800061"/>
                    </a:ext>
                  </a:extLst>
                </a:gridCol>
                <a:gridCol w="1048261">
                  <a:extLst>
                    <a:ext uri="{9D8B030D-6E8A-4147-A177-3AD203B41FA5}">
                      <a16:colId xmlns:a16="http://schemas.microsoft.com/office/drawing/2014/main" val="920712990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4263366348"/>
                    </a:ext>
                  </a:extLst>
                </a:gridCol>
                <a:gridCol w="3706305">
                  <a:extLst>
                    <a:ext uri="{9D8B030D-6E8A-4147-A177-3AD203B41FA5}">
                      <a16:colId xmlns:a16="http://schemas.microsoft.com/office/drawing/2014/main" val="4037475447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9412839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337831018"/>
                    </a:ext>
                  </a:extLst>
                </a:gridCol>
                <a:gridCol w="750449">
                  <a:extLst>
                    <a:ext uri="{9D8B030D-6E8A-4147-A177-3AD203B41FA5}">
                      <a16:colId xmlns:a16="http://schemas.microsoft.com/office/drawing/2014/main" val="1513574019"/>
                    </a:ext>
                  </a:extLst>
                </a:gridCol>
              </a:tblGrid>
              <a:tr h="280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세부 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중요도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진행 여부</a:t>
                      </a:r>
                      <a:endParaRPr lang="en-US" altLang="ko-KR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66809"/>
                  </a:ext>
                </a:extLst>
              </a:tr>
              <a:tr h="3268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/>
                        <a:t>01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NUGU Play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건강검진 정보 안내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사용자가 궁금한 건강검진의 정보에 대해 안내한다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일반회원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12941"/>
                  </a:ext>
                </a:extLst>
              </a:tr>
              <a:tr h="3418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/>
                        <a:t>02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NUGU Play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나이에 맞는 건강검진 안내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나이에 맞는 건강검진에 대해 알려준다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일반회원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89448"/>
                  </a:ext>
                </a:extLst>
              </a:tr>
              <a:tr h="2584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/>
                        <a:t>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654172"/>
                  </a:ext>
                </a:extLst>
              </a:tr>
              <a:tr h="2584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/>
                        <a:t>04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006206"/>
                  </a:ext>
                </a:extLst>
              </a:tr>
              <a:tr h="2974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/>
                        <a:t>05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894938"/>
                  </a:ext>
                </a:extLst>
              </a:tr>
              <a:tr h="3061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/>
                        <a:t>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1609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/>
                        <a:t>07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654956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/>
                        <a:t>08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27658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/>
                        <a:t>09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936314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/>
                        <a:t>10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122794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/>
                        <a:t>11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965068"/>
                  </a:ext>
                </a:extLst>
              </a:tr>
              <a:tr h="3418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/>
                        <a:t>12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152308"/>
                  </a:ext>
                </a:extLst>
              </a:tr>
              <a:tr h="43050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/>
                        <a:t>13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391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622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247544" y="50354"/>
            <a:ext cx="6277930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2.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서비스 구성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86813" y="6565903"/>
            <a:ext cx="222885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8820" y="578770"/>
            <a:ext cx="6277930" cy="276989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marL="108000" indent="-1800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건강검진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Play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동일한 서버를 사용함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User">
            <a:extLst>
              <a:ext uri="{FF2B5EF4-FFF2-40B4-BE49-F238E27FC236}">
                <a16:creationId xmlns:a16="http://schemas.microsoft.com/office/drawing/2014/main" id="{B16AB335-DAE6-4D9C-99C6-108A94107CEA}"/>
              </a:ext>
            </a:extLst>
          </p:cNvPr>
          <p:cNvSpPr>
            <a:spLocks noEditPoints="1"/>
          </p:cNvSpPr>
          <p:nvPr/>
        </p:nvSpPr>
        <p:spPr bwMode="auto">
          <a:xfrm>
            <a:off x="687185" y="3145830"/>
            <a:ext cx="400348" cy="438833"/>
          </a:xfrm>
          <a:custGeom>
            <a:avLst/>
            <a:gdLst>
              <a:gd name="T0" fmla="*/ 180 w 353"/>
              <a:gd name="T1" fmla="*/ 0 h 396"/>
              <a:gd name="T2" fmla="*/ 65 w 353"/>
              <a:gd name="T3" fmla="*/ 115 h 396"/>
              <a:gd name="T4" fmla="*/ 83 w 353"/>
              <a:gd name="T5" fmla="*/ 175 h 396"/>
              <a:gd name="T6" fmla="*/ 20 w 353"/>
              <a:gd name="T7" fmla="*/ 341 h 396"/>
              <a:gd name="T8" fmla="*/ 63 w 353"/>
              <a:gd name="T9" fmla="*/ 386 h 396"/>
              <a:gd name="T10" fmla="*/ 119 w 353"/>
              <a:gd name="T11" fmla="*/ 396 h 396"/>
              <a:gd name="T12" fmla="*/ 245 w 353"/>
              <a:gd name="T13" fmla="*/ 396 h 396"/>
              <a:gd name="T14" fmla="*/ 301 w 353"/>
              <a:gd name="T15" fmla="*/ 383 h 396"/>
              <a:gd name="T16" fmla="*/ 340 w 353"/>
              <a:gd name="T17" fmla="*/ 338 h 396"/>
              <a:gd name="T18" fmla="*/ 275 w 353"/>
              <a:gd name="T19" fmla="*/ 179 h 396"/>
              <a:gd name="T20" fmla="*/ 294 w 353"/>
              <a:gd name="T21" fmla="*/ 115 h 396"/>
              <a:gd name="T22" fmla="*/ 180 w 353"/>
              <a:gd name="T23" fmla="*/ 0 h 396"/>
              <a:gd name="T24" fmla="*/ 180 w 353"/>
              <a:gd name="T25" fmla="*/ 23 h 396"/>
              <a:gd name="T26" fmla="*/ 272 w 353"/>
              <a:gd name="T27" fmla="*/ 115 h 396"/>
              <a:gd name="T28" fmla="*/ 251 w 353"/>
              <a:gd name="T29" fmla="*/ 173 h 396"/>
              <a:gd name="T30" fmla="*/ 251 w 353"/>
              <a:gd name="T31" fmla="*/ 173 h 396"/>
              <a:gd name="T32" fmla="*/ 180 w 353"/>
              <a:gd name="T33" fmla="*/ 207 h 396"/>
              <a:gd name="T34" fmla="*/ 107 w 353"/>
              <a:gd name="T35" fmla="*/ 171 h 396"/>
              <a:gd name="T36" fmla="*/ 88 w 353"/>
              <a:gd name="T37" fmla="*/ 115 h 396"/>
              <a:gd name="T38" fmla="*/ 180 w 353"/>
              <a:gd name="T39" fmla="*/ 23 h 396"/>
              <a:gd name="T40" fmla="*/ 96 w 353"/>
              <a:gd name="T41" fmla="*/ 193 h 396"/>
              <a:gd name="T42" fmla="*/ 180 w 353"/>
              <a:gd name="T43" fmla="*/ 229 h 396"/>
              <a:gd name="T44" fmla="*/ 260 w 353"/>
              <a:gd name="T45" fmla="*/ 196 h 396"/>
              <a:gd name="T46" fmla="*/ 318 w 353"/>
              <a:gd name="T47" fmla="*/ 330 h 396"/>
              <a:gd name="T48" fmla="*/ 290 w 353"/>
              <a:gd name="T49" fmla="*/ 363 h 396"/>
              <a:gd name="T50" fmla="*/ 245 w 353"/>
              <a:gd name="T51" fmla="*/ 373 h 396"/>
              <a:gd name="T52" fmla="*/ 119 w 353"/>
              <a:gd name="T53" fmla="*/ 373 h 396"/>
              <a:gd name="T54" fmla="*/ 72 w 353"/>
              <a:gd name="T55" fmla="*/ 365 h 396"/>
              <a:gd name="T56" fmla="*/ 41 w 353"/>
              <a:gd name="T57" fmla="*/ 331 h 396"/>
              <a:gd name="T58" fmla="*/ 96 w 353"/>
              <a:gd name="T59" fmla="*/ 193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53" h="396">
                <a:moveTo>
                  <a:pt x="180" y="0"/>
                </a:moveTo>
                <a:cubicBezTo>
                  <a:pt x="117" y="0"/>
                  <a:pt x="65" y="52"/>
                  <a:pt x="65" y="115"/>
                </a:cubicBezTo>
                <a:cubicBezTo>
                  <a:pt x="65" y="137"/>
                  <a:pt x="72" y="158"/>
                  <a:pt x="83" y="175"/>
                </a:cubicBezTo>
                <a:cubicBezTo>
                  <a:pt x="11" y="227"/>
                  <a:pt x="0" y="297"/>
                  <a:pt x="20" y="341"/>
                </a:cubicBezTo>
                <a:cubicBezTo>
                  <a:pt x="30" y="363"/>
                  <a:pt x="45" y="378"/>
                  <a:pt x="63" y="386"/>
                </a:cubicBezTo>
                <a:cubicBezTo>
                  <a:pt x="80" y="394"/>
                  <a:pt x="99" y="396"/>
                  <a:pt x="119" y="396"/>
                </a:cubicBezTo>
                <a:lnTo>
                  <a:pt x="245" y="396"/>
                </a:lnTo>
                <a:cubicBezTo>
                  <a:pt x="264" y="396"/>
                  <a:pt x="284" y="392"/>
                  <a:pt x="301" y="383"/>
                </a:cubicBezTo>
                <a:cubicBezTo>
                  <a:pt x="318" y="374"/>
                  <a:pt x="332" y="359"/>
                  <a:pt x="340" y="338"/>
                </a:cubicBezTo>
                <a:cubicBezTo>
                  <a:pt x="353" y="299"/>
                  <a:pt x="343" y="234"/>
                  <a:pt x="275" y="179"/>
                </a:cubicBezTo>
                <a:cubicBezTo>
                  <a:pt x="287" y="161"/>
                  <a:pt x="294" y="139"/>
                  <a:pt x="294" y="115"/>
                </a:cubicBezTo>
                <a:cubicBezTo>
                  <a:pt x="294" y="52"/>
                  <a:pt x="243" y="0"/>
                  <a:pt x="180" y="0"/>
                </a:cubicBezTo>
                <a:close/>
                <a:moveTo>
                  <a:pt x="180" y="23"/>
                </a:moveTo>
                <a:cubicBezTo>
                  <a:pt x="231" y="23"/>
                  <a:pt x="272" y="64"/>
                  <a:pt x="272" y="115"/>
                </a:cubicBezTo>
                <a:cubicBezTo>
                  <a:pt x="272" y="137"/>
                  <a:pt x="264" y="157"/>
                  <a:pt x="251" y="173"/>
                </a:cubicBezTo>
                <a:cubicBezTo>
                  <a:pt x="251" y="173"/>
                  <a:pt x="251" y="173"/>
                  <a:pt x="251" y="173"/>
                </a:cubicBezTo>
                <a:cubicBezTo>
                  <a:pt x="225" y="203"/>
                  <a:pt x="204" y="206"/>
                  <a:pt x="180" y="207"/>
                </a:cubicBezTo>
                <a:cubicBezTo>
                  <a:pt x="150" y="207"/>
                  <a:pt x="124" y="193"/>
                  <a:pt x="107" y="171"/>
                </a:cubicBezTo>
                <a:cubicBezTo>
                  <a:pt x="92" y="152"/>
                  <a:pt x="88" y="132"/>
                  <a:pt x="88" y="115"/>
                </a:cubicBezTo>
                <a:cubicBezTo>
                  <a:pt x="88" y="64"/>
                  <a:pt x="129" y="23"/>
                  <a:pt x="180" y="23"/>
                </a:cubicBezTo>
                <a:close/>
                <a:moveTo>
                  <a:pt x="96" y="193"/>
                </a:moveTo>
                <a:cubicBezTo>
                  <a:pt x="117" y="215"/>
                  <a:pt x="147" y="229"/>
                  <a:pt x="180" y="229"/>
                </a:cubicBezTo>
                <a:cubicBezTo>
                  <a:pt x="211" y="229"/>
                  <a:pt x="239" y="217"/>
                  <a:pt x="260" y="196"/>
                </a:cubicBezTo>
                <a:cubicBezTo>
                  <a:pt x="323" y="246"/>
                  <a:pt x="328" y="303"/>
                  <a:pt x="318" y="330"/>
                </a:cubicBezTo>
                <a:cubicBezTo>
                  <a:pt x="313" y="346"/>
                  <a:pt x="303" y="356"/>
                  <a:pt x="290" y="363"/>
                </a:cubicBezTo>
                <a:cubicBezTo>
                  <a:pt x="278" y="370"/>
                  <a:pt x="262" y="373"/>
                  <a:pt x="245" y="373"/>
                </a:cubicBezTo>
                <a:lnTo>
                  <a:pt x="119" y="373"/>
                </a:lnTo>
                <a:cubicBezTo>
                  <a:pt x="101" y="373"/>
                  <a:pt x="85" y="371"/>
                  <a:pt x="72" y="365"/>
                </a:cubicBezTo>
                <a:cubicBezTo>
                  <a:pt x="59" y="359"/>
                  <a:pt x="49" y="350"/>
                  <a:pt x="41" y="331"/>
                </a:cubicBezTo>
                <a:cubicBezTo>
                  <a:pt x="26" y="298"/>
                  <a:pt x="31" y="240"/>
                  <a:pt x="96" y="193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Selection Overlay">
            <a:extLst>
              <a:ext uri="{FF2B5EF4-FFF2-40B4-BE49-F238E27FC236}">
                <a16:creationId xmlns:a16="http://schemas.microsoft.com/office/drawing/2014/main" id="{11C91CD9-BDDF-424A-9ED2-AB125B2BDB7D}"/>
              </a:ext>
            </a:extLst>
          </p:cNvPr>
          <p:cNvSpPr>
            <a:spLocks/>
          </p:cNvSpPr>
          <p:nvPr/>
        </p:nvSpPr>
        <p:spPr bwMode="auto">
          <a:xfrm>
            <a:off x="601607" y="3650134"/>
            <a:ext cx="571504" cy="177326"/>
          </a:xfrm>
          <a:prstGeom prst="rect">
            <a:avLst/>
          </a:prstGeom>
          <a:solidFill>
            <a:srgbClr val="2771B3">
              <a:alpha val="22000"/>
            </a:srgbClr>
          </a:solidFill>
          <a:ln w="63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262626"/>
                </a:solidFill>
                <a:latin typeface="+mn-ea"/>
                <a:cs typeface="Calibri" pitchFamily="34" charset="0"/>
              </a:rPr>
              <a:t>사용자</a:t>
            </a:r>
            <a:endParaRPr lang="en-US" sz="800" dirty="0">
              <a:solidFill>
                <a:srgbClr val="262626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0" name="Rounded Panel">
            <a:extLst>
              <a:ext uri="{FF2B5EF4-FFF2-40B4-BE49-F238E27FC236}">
                <a16:creationId xmlns:a16="http://schemas.microsoft.com/office/drawing/2014/main" id="{4C5868C2-AECB-4F39-B855-D41D0BDB9E42}"/>
              </a:ext>
            </a:extLst>
          </p:cNvPr>
          <p:cNvSpPr>
            <a:spLocks/>
          </p:cNvSpPr>
          <p:nvPr/>
        </p:nvSpPr>
        <p:spPr bwMode="auto">
          <a:xfrm>
            <a:off x="3758066" y="2615155"/>
            <a:ext cx="3474522" cy="1428760"/>
          </a:xfrm>
          <a:prstGeom prst="roundRect">
            <a:avLst>
              <a:gd name="adj" fmla="val 4282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262626"/>
                </a:solidFill>
                <a:latin typeface="+mn-ea"/>
                <a:cs typeface="Calibri" pitchFamily="34" charset="0"/>
              </a:rPr>
              <a:t>건강검진 </a:t>
            </a:r>
            <a:r>
              <a:rPr lang="en-US" altLang="ko-KR" sz="900" dirty="0">
                <a:solidFill>
                  <a:srgbClr val="262626"/>
                </a:solidFill>
                <a:latin typeface="+mn-ea"/>
                <a:cs typeface="Calibri" pitchFamily="34" charset="0"/>
              </a:rPr>
              <a:t>Play</a:t>
            </a:r>
            <a:endParaRPr lang="en-US" sz="900" dirty="0">
              <a:solidFill>
                <a:srgbClr val="262626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2" name="Rounded Panel">
            <a:extLst>
              <a:ext uri="{FF2B5EF4-FFF2-40B4-BE49-F238E27FC236}">
                <a16:creationId xmlns:a16="http://schemas.microsoft.com/office/drawing/2014/main" id="{E6CC7318-0839-4822-B674-041CAA589A0E}"/>
              </a:ext>
            </a:extLst>
          </p:cNvPr>
          <p:cNvSpPr>
            <a:spLocks/>
          </p:cNvSpPr>
          <p:nvPr/>
        </p:nvSpPr>
        <p:spPr bwMode="auto">
          <a:xfrm>
            <a:off x="8786813" y="2529795"/>
            <a:ext cx="2327654" cy="1428760"/>
          </a:xfrm>
          <a:prstGeom prst="roundRect">
            <a:avLst>
              <a:gd name="adj" fmla="val 4282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262626"/>
                </a:solidFill>
                <a:latin typeface="+mn-ea"/>
                <a:cs typeface="Calibri" pitchFamily="34" charset="0"/>
              </a:rPr>
              <a:t>건강검진 서버</a:t>
            </a:r>
            <a:endParaRPr lang="en-US" sz="900" dirty="0">
              <a:solidFill>
                <a:srgbClr val="262626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4" name="순서도: 자기 디스크 23">
            <a:extLst>
              <a:ext uri="{FF2B5EF4-FFF2-40B4-BE49-F238E27FC236}">
                <a16:creationId xmlns:a16="http://schemas.microsoft.com/office/drawing/2014/main" id="{61BAB03A-DDC4-4162-807E-11DF7361F205}"/>
              </a:ext>
            </a:extLst>
          </p:cNvPr>
          <p:cNvSpPr/>
          <p:nvPr/>
        </p:nvSpPr>
        <p:spPr>
          <a:xfrm>
            <a:off x="9068864" y="3065130"/>
            <a:ext cx="785818" cy="57150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생년월일로</a:t>
            </a:r>
            <a:endParaRPr lang="en-US" altLang="ko-KR" sz="800" dirty="0"/>
          </a:p>
          <a:p>
            <a:pPr algn="ctr"/>
            <a:r>
              <a:rPr lang="ko-KR" altLang="en-US" sz="800" dirty="0"/>
              <a:t>만 나이 계산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FB0FBA1-C053-4E72-BE2D-8368CF8557C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232588" y="3329535"/>
            <a:ext cx="1554225" cy="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Badge">
            <a:extLst>
              <a:ext uri="{FF2B5EF4-FFF2-40B4-BE49-F238E27FC236}">
                <a16:creationId xmlns:a16="http://schemas.microsoft.com/office/drawing/2014/main" id="{B94D7FA1-F03B-48E2-80EA-B60D684D18A7}"/>
              </a:ext>
            </a:extLst>
          </p:cNvPr>
          <p:cNvSpPr>
            <a:spLocks noChangeAspect="1"/>
          </p:cNvSpPr>
          <p:nvPr/>
        </p:nvSpPr>
        <p:spPr bwMode="auto">
          <a:xfrm>
            <a:off x="7648127" y="2996999"/>
            <a:ext cx="617423" cy="617423"/>
          </a:xfrm>
          <a:prstGeom prst="star16">
            <a:avLst>
              <a:gd name="adj" fmla="val 42768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>
            <a:outerShdw dist="25400" dir="2699996" rotWithShape="0">
              <a:srgbClr val="A6A6A6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rgbClr val="333333"/>
                </a:solidFill>
                <a:latin typeface="+mn-ea"/>
              </a:rPr>
              <a:t>건강검진</a:t>
            </a:r>
            <a:endParaRPr lang="en-US" altLang="ko-KR" sz="800" b="1" dirty="0">
              <a:solidFill>
                <a:srgbClr val="333333"/>
              </a:solidFill>
              <a:latin typeface="+mn-ea"/>
            </a:endParaRPr>
          </a:p>
          <a:p>
            <a:pPr algn="ctr"/>
            <a:r>
              <a:rPr lang="en-US" sz="800" b="1" dirty="0">
                <a:solidFill>
                  <a:srgbClr val="333333"/>
                </a:solidFill>
                <a:latin typeface="+mn-ea"/>
              </a:rPr>
              <a:t>API</a:t>
            </a:r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21F4C26E-EAA3-4CF8-96C0-FB7D01ED5550}"/>
              </a:ext>
            </a:extLst>
          </p:cNvPr>
          <p:cNvSpPr/>
          <p:nvPr/>
        </p:nvSpPr>
        <p:spPr>
          <a:xfrm>
            <a:off x="3918677" y="2959634"/>
            <a:ext cx="714589" cy="79513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건강검진</a:t>
            </a:r>
            <a:endParaRPr lang="en-US" altLang="ko-KR" sz="800" dirty="0"/>
          </a:p>
          <a:p>
            <a:pPr algn="ctr"/>
            <a:r>
              <a:rPr lang="ko-KR" altLang="en-US" sz="800" dirty="0"/>
              <a:t>정보 안내</a:t>
            </a:r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F17048F0-F461-4075-AB9F-48FC640A5D3B}"/>
              </a:ext>
            </a:extLst>
          </p:cNvPr>
          <p:cNvSpPr/>
          <p:nvPr/>
        </p:nvSpPr>
        <p:spPr>
          <a:xfrm>
            <a:off x="4751479" y="2967682"/>
            <a:ext cx="714589" cy="79513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나이</a:t>
            </a:r>
            <a:r>
              <a:rPr lang="en-US" altLang="ko-KR" sz="800" dirty="0"/>
              <a:t>, </a:t>
            </a:r>
            <a:r>
              <a:rPr lang="ko-KR" altLang="en-US" sz="800" dirty="0"/>
              <a:t>성별에</a:t>
            </a:r>
            <a:endParaRPr lang="en-US" altLang="ko-KR" sz="800" dirty="0"/>
          </a:p>
          <a:p>
            <a:pPr algn="ctr"/>
            <a:r>
              <a:rPr lang="ko-KR" altLang="en-US" sz="800" dirty="0"/>
              <a:t>따른 </a:t>
            </a:r>
            <a:endParaRPr lang="en-US" altLang="ko-KR" sz="800" dirty="0"/>
          </a:p>
          <a:p>
            <a:pPr algn="ctr"/>
            <a:r>
              <a:rPr lang="ko-KR" altLang="en-US" sz="800" dirty="0"/>
              <a:t>건강검진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65B106AC-206B-4196-BC56-4695F5180749}"/>
              </a:ext>
            </a:extLst>
          </p:cNvPr>
          <p:cNvSpPr/>
          <p:nvPr/>
        </p:nvSpPr>
        <p:spPr>
          <a:xfrm>
            <a:off x="5546373" y="2967682"/>
            <a:ext cx="714589" cy="79513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 정보에 따른 건강검진 안내</a:t>
            </a:r>
            <a:endParaRPr lang="en-US" altLang="ko-KR" sz="8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3C874E6-AD04-40BB-ACFC-62D5F135CD7D}"/>
              </a:ext>
            </a:extLst>
          </p:cNvPr>
          <p:cNvCxnSpPr>
            <a:cxnSpLocks/>
            <a:stCxn id="5" idx="22"/>
          </p:cNvCxnSpPr>
          <p:nvPr/>
        </p:nvCxnSpPr>
        <p:spPr>
          <a:xfrm>
            <a:off x="982059" y="3363030"/>
            <a:ext cx="2719757" cy="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그림 83">
            <a:extLst>
              <a:ext uri="{FF2B5EF4-FFF2-40B4-BE49-F238E27FC236}">
                <a16:creationId xmlns:a16="http://schemas.microsoft.com/office/drawing/2014/main" id="{DF537109-4BAB-45A4-BAE1-02ED010F9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914" y="2719796"/>
            <a:ext cx="734613" cy="123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1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58064" y="2348999"/>
            <a:ext cx="5156936" cy="1962201"/>
            <a:chOff x="558064" y="1866163"/>
            <a:chExt cx="5156936" cy="1962201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836832" cy="769441"/>
              <a:chOff x="471977" y="2691080"/>
              <a:chExt cx="3836832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58064" y="1866163"/>
              <a:ext cx="50022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Voice</a:t>
              </a:r>
              <a:r>
                <a:rPr lang="ko-KR" altLang="en-US" sz="6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 </a:t>
              </a:r>
              <a:r>
                <a:rPr lang="en-US" altLang="ko-KR" sz="6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UX</a:t>
              </a:r>
              <a:r>
                <a:rPr lang="ko-KR" altLang="en-US" sz="6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 설계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6CBB7-EDA0-4A81-B54F-296BAE4BF3A9}"/>
              </a:ext>
            </a:extLst>
          </p:cNvPr>
          <p:cNvSpPr txBox="1"/>
          <p:nvPr/>
        </p:nvSpPr>
        <p:spPr>
          <a:xfrm>
            <a:off x="715968" y="1947380"/>
            <a:ext cx="546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건강검진 가이드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48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247544" y="50354"/>
            <a:ext cx="6277930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건강검진 서비스 사용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Flow chat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86813" y="6402175"/>
            <a:ext cx="222885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9442" y="541338"/>
            <a:ext cx="6277930" cy="307766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marL="108000" indent="-1800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건강검진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Play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64B15D-CA69-471B-BB5F-AE405C3D7CB5}"/>
              </a:ext>
            </a:extLst>
          </p:cNvPr>
          <p:cNvSpPr/>
          <p:nvPr/>
        </p:nvSpPr>
        <p:spPr>
          <a:xfrm>
            <a:off x="1755233" y="1977024"/>
            <a:ext cx="930786" cy="38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건강검진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 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시작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C06EAD-1DA7-4565-AA94-F243BC423CC9}"/>
              </a:ext>
            </a:extLst>
          </p:cNvPr>
          <p:cNvSpPr/>
          <p:nvPr/>
        </p:nvSpPr>
        <p:spPr>
          <a:xfrm>
            <a:off x="3358581" y="616602"/>
            <a:ext cx="930786" cy="38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건강검진 정보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안내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675DD8-40B8-4086-9598-670D86F2BBDB}"/>
              </a:ext>
            </a:extLst>
          </p:cNvPr>
          <p:cNvSpPr/>
          <p:nvPr/>
        </p:nvSpPr>
        <p:spPr>
          <a:xfrm>
            <a:off x="3358581" y="3078151"/>
            <a:ext cx="959092" cy="4218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사용자의 정보에 따른 건강검진 안내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4E91EB0-1195-4554-B9A9-7C85722B5105}"/>
              </a:ext>
            </a:extLst>
          </p:cNvPr>
          <p:cNvSpPr/>
          <p:nvPr/>
        </p:nvSpPr>
        <p:spPr>
          <a:xfrm>
            <a:off x="5076637" y="596887"/>
            <a:ext cx="1117615" cy="38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종료 안내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2AD6C96-3D45-4262-BA5B-C239C352652D}"/>
              </a:ext>
            </a:extLst>
          </p:cNvPr>
          <p:cNvSpPr/>
          <p:nvPr/>
        </p:nvSpPr>
        <p:spPr>
          <a:xfrm>
            <a:off x="3358580" y="1920010"/>
            <a:ext cx="1048053" cy="38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나이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성별에 맞는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건강검진 안내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2EB8F15-9A11-45E5-BA22-3700B818B686}"/>
              </a:ext>
            </a:extLst>
          </p:cNvPr>
          <p:cNvSpPr/>
          <p:nvPr/>
        </p:nvSpPr>
        <p:spPr>
          <a:xfrm>
            <a:off x="5118002" y="3115560"/>
            <a:ext cx="1117615" cy="38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종료 안내</a:t>
            </a:r>
          </a:p>
        </p:txBody>
      </p:sp>
      <p:cxnSp>
        <p:nvCxnSpPr>
          <p:cNvPr id="125" name="꺾인 연결선 78">
            <a:extLst>
              <a:ext uri="{FF2B5EF4-FFF2-40B4-BE49-F238E27FC236}">
                <a16:creationId xmlns:a16="http://schemas.microsoft.com/office/drawing/2014/main" id="{45EF5ECD-F1CE-4BAB-ADE2-1A7B154927D3}"/>
              </a:ext>
            </a:extLst>
          </p:cNvPr>
          <p:cNvCxnSpPr>
            <a:cxnSpLocks/>
            <a:endCxn id="3" idx="1"/>
          </p:cNvCxnSpPr>
          <p:nvPr/>
        </p:nvCxnSpPr>
        <p:spPr>
          <a:xfrm rot="5400000" flipH="1" flipV="1">
            <a:off x="2641321" y="1177895"/>
            <a:ext cx="1086314" cy="34820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78">
            <a:extLst>
              <a:ext uri="{FF2B5EF4-FFF2-40B4-BE49-F238E27FC236}">
                <a16:creationId xmlns:a16="http://schemas.microsoft.com/office/drawing/2014/main" id="{C43A71C0-FB2A-4C1C-A85D-BEDAB4322BB0}"/>
              </a:ext>
            </a:extLst>
          </p:cNvPr>
          <p:cNvCxnSpPr>
            <a:cxnSpLocks/>
            <a:endCxn id="58" idx="1"/>
          </p:cNvCxnSpPr>
          <p:nvPr/>
        </p:nvCxnSpPr>
        <p:spPr>
          <a:xfrm rot="16200000" flipH="1">
            <a:off x="2919103" y="1672771"/>
            <a:ext cx="530750" cy="348203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78">
            <a:extLst>
              <a:ext uri="{FF2B5EF4-FFF2-40B4-BE49-F238E27FC236}">
                <a16:creationId xmlns:a16="http://schemas.microsoft.com/office/drawing/2014/main" id="{E4E55499-A265-40AD-BB49-374F1C95908D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2624036" y="2554549"/>
            <a:ext cx="1120888" cy="348201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 78">
            <a:extLst>
              <a:ext uri="{FF2B5EF4-FFF2-40B4-BE49-F238E27FC236}">
                <a16:creationId xmlns:a16="http://schemas.microsoft.com/office/drawing/2014/main" id="{943B8628-BF5A-4C94-B88C-B43969995A6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289367" y="808601"/>
            <a:ext cx="705243" cy="23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2186AE0-DD4A-4BF2-9AC1-C4C1D1913860}"/>
              </a:ext>
            </a:extLst>
          </p:cNvPr>
          <p:cNvSpPr/>
          <p:nvPr/>
        </p:nvSpPr>
        <p:spPr>
          <a:xfrm>
            <a:off x="6956751" y="1908123"/>
            <a:ext cx="1117615" cy="38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종료 안내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AB25470-61C7-41B7-AD30-3004BB5EB174}"/>
              </a:ext>
            </a:extLst>
          </p:cNvPr>
          <p:cNvSpPr/>
          <p:nvPr/>
        </p:nvSpPr>
        <p:spPr>
          <a:xfrm>
            <a:off x="5203456" y="1895154"/>
            <a:ext cx="1117615" cy="38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받을 수 있는 검진 리스트</a:t>
            </a:r>
          </a:p>
        </p:txBody>
      </p:sp>
      <p:cxnSp>
        <p:nvCxnSpPr>
          <p:cNvPr id="67" name="꺾인 연결선 78">
            <a:extLst>
              <a:ext uri="{FF2B5EF4-FFF2-40B4-BE49-F238E27FC236}">
                <a16:creationId xmlns:a16="http://schemas.microsoft.com/office/drawing/2014/main" id="{49108DD8-44CF-4037-95C6-E6555191B89C}"/>
              </a:ext>
            </a:extLst>
          </p:cNvPr>
          <p:cNvCxnSpPr>
            <a:cxnSpLocks/>
          </p:cNvCxnSpPr>
          <p:nvPr/>
        </p:nvCxnSpPr>
        <p:spPr>
          <a:xfrm flipV="1">
            <a:off x="4406633" y="2112247"/>
            <a:ext cx="705243" cy="23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78">
            <a:extLst>
              <a:ext uri="{FF2B5EF4-FFF2-40B4-BE49-F238E27FC236}">
                <a16:creationId xmlns:a16="http://schemas.microsoft.com/office/drawing/2014/main" id="{DFB5048C-D384-4801-B0DF-0FB29A62F1AB}"/>
              </a:ext>
            </a:extLst>
          </p:cNvPr>
          <p:cNvCxnSpPr>
            <a:cxnSpLocks/>
          </p:cNvCxnSpPr>
          <p:nvPr/>
        </p:nvCxnSpPr>
        <p:spPr>
          <a:xfrm flipV="1">
            <a:off x="4312407" y="3322020"/>
            <a:ext cx="705243" cy="23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78">
            <a:extLst>
              <a:ext uri="{FF2B5EF4-FFF2-40B4-BE49-F238E27FC236}">
                <a16:creationId xmlns:a16="http://schemas.microsoft.com/office/drawing/2014/main" id="{2F917D9C-144D-4F45-BDC5-B91223A3541C}"/>
              </a:ext>
            </a:extLst>
          </p:cNvPr>
          <p:cNvCxnSpPr>
            <a:cxnSpLocks/>
          </p:cNvCxnSpPr>
          <p:nvPr/>
        </p:nvCxnSpPr>
        <p:spPr>
          <a:xfrm flipV="1">
            <a:off x="6321071" y="2099697"/>
            <a:ext cx="519022" cy="24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416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247544" y="50354"/>
            <a:ext cx="6277930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VUX Scenario1 :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건강검진 상세 질문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298820" y="417172"/>
            <a:ext cx="953223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70B8943-F197-4057-9557-E90F476F56EA}"/>
              </a:ext>
            </a:extLst>
          </p:cNvPr>
          <p:cNvSpPr txBox="1"/>
          <p:nvPr/>
        </p:nvSpPr>
        <p:spPr>
          <a:xfrm>
            <a:off x="1298820" y="578769"/>
            <a:ext cx="6277930" cy="307766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marL="108000" indent="-1800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 상황 및 니즈 분석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EEE0F5A-D602-4B29-A196-157F7D5CD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21" y="1030208"/>
            <a:ext cx="1413094" cy="238286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1F2795-7437-43C2-BDE1-2E0076D4622D}"/>
              </a:ext>
            </a:extLst>
          </p:cNvPr>
          <p:cNvSpPr/>
          <p:nvPr/>
        </p:nvSpPr>
        <p:spPr>
          <a:xfrm>
            <a:off x="2499027" y="2708450"/>
            <a:ext cx="5148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96">
              <a:defRPr/>
            </a:pPr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Touch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733581-5B61-49E2-977B-32D22E12A354}"/>
              </a:ext>
            </a:extLst>
          </p:cNvPr>
          <p:cNvSpPr/>
          <p:nvPr/>
        </p:nvSpPr>
        <p:spPr>
          <a:xfrm>
            <a:off x="3872598" y="1207935"/>
            <a:ext cx="6183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상황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건강검진에 대한 상세내용이 궁금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F04379-0F3B-4506-90D0-79E72F794C84}"/>
              </a:ext>
            </a:extLst>
          </p:cNvPr>
          <p:cNvSpPr txBox="1"/>
          <p:nvPr/>
        </p:nvSpPr>
        <p:spPr>
          <a:xfrm>
            <a:off x="1298820" y="3941368"/>
            <a:ext cx="6277930" cy="307766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marL="108000" indent="-1800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입력 정보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Entity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정의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803E61-BD65-48B2-B543-BE00A32D1625}"/>
              </a:ext>
            </a:extLst>
          </p:cNvPr>
          <p:cNvSpPr/>
          <p:nvPr/>
        </p:nvSpPr>
        <p:spPr>
          <a:xfrm>
            <a:off x="1743618" y="4346013"/>
            <a:ext cx="61838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필수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Entity </a:t>
            </a:r>
          </a:p>
          <a:p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건강검진의 종류</a:t>
            </a: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부가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Entity</a:t>
            </a:r>
          </a:p>
          <a:p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없음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8040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247544" y="50354"/>
            <a:ext cx="6277930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VUX Scenario1 :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건강검진 질문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298820" y="417172"/>
            <a:ext cx="953223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70B8943-F197-4057-9557-E90F476F56EA}"/>
              </a:ext>
            </a:extLst>
          </p:cNvPr>
          <p:cNvSpPr txBox="1"/>
          <p:nvPr/>
        </p:nvSpPr>
        <p:spPr>
          <a:xfrm>
            <a:off x="1298820" y="578769"/>
            <a:ext cx="6277930" cy="307766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marL="108000" indent="-1800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입력정보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Entity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조합에 따른 명령어 문장 예시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534F41B-51E8-41EC-A7C3-0F2D6CC7A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243767"/>
              </p:ext>
            </p:extLst>
          </p:nvPr>
        </p:nvGraphicFramePr>
        <p:xfrm>
          <a:off x="2046410" y="1018268"/>
          <a:ext cx="8037054" cy="1558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361">
                  <a:extLst>
                    <a:ext uri="{9D8B030D-6E8A-4147-A177-3AD203B41FA5}">
                      <a16:colId xmlns:a16="http://schemas.microsoft.com/office/drawing/2014/main" val="366257088"/>
                    </a:ext>
                  </a:extLst>
                </a:gridCol>
                <a:gridCol w="5616693">
                  <a:extLst>
                    <a:ext uri="{9D8B030D-6E8A-4147-A177-3AD203B41FA5}">
                      <a16:colId xmlns:a16="http://schemas.microsoft.com/office/drawing/2014/main" val="1407203884"/>
                    </a:ext>
                  </a:extLst>
                </a:gridCol>
              </a:tblGrid>
              <a:tr h="242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ea typeface="나눔고딕" panose="020D0604000000000000"/>
                        </a:rPr>
                        <a:t>Entity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ea typeface="나눔고딕" panose="020D0604000000000000"/>
                        </a:rPr>
                        <a:t>조합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ea typeface="나눔고딕" panose="020D0604000000000000"/>
                        </a:rPr>
                        <a:t>명령어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ea typeface="나눔고딕" panose="020D0604000000000000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ea typeface="나눔고딕" panose="020D0604000000000000"/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53738"/>
                  </a:ext>
                </a:extLst>
              </a:tr>
              <a:tr h="2954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나눔고딕" panose="020D0604000000000000"/>
                        </a:rPr>
                        <a:t>췌장암 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나눔고딕" panose="020D0604000000000000"/>
                        </a:rPr>
                        <a:t>췌장암 검사가 어떤 거야</a:t>
                      </a:r>
                      <a:r>
                        <a:rPr lang="en-US" altLang="ko-KR" sz="1200" dirty="0">
                          <a:ea typeface="나눔고딕" panose="020D0604000000000000"/>
                        </a:rPr>
                        <a:t>?</a:t>
                      </a:r>
                      <a:endParaRPr lang="ko-KR" altLang="en-US" sz="1200" dirty="0"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76539"/>
                  </a:ext>
                </a:extLst>
              </a:tr>
              <a:tr h="354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나눔고딕" panose="020D0604000000000000"/>
                        </a:rPr>
                        <a:t>위암검진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나눔고딕" panose="020D0604000000000000"/>
                        </a:rPr>
                        <a:t>위암검진에 대해 말해줘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354730"/>
                  </a:ext>
                </a:extLst>
              </a:tr>
              <a:tr h="306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ea typeface="나눔고딕" panose="020D0604000000000000"/>
                        </a:rPr>
                        <a:t>… </a:t>
                      </a:r>
                      <a:endParaRPr lang="ko-KR" altLang="en-US" sz="1200" dirty="0"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ea typeface="나눔고딕" panose="020D0604000000000000"/>
                        </a:rPr>
                        <a:t>… </a:t>
                      </a:r>
                      <a:endParaRPr lang="ko-KR" altLang="en-US" sz="1200" dirty="0"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297334"/>
                  </a:ext>
                </a:extLst>
              </a:tr>
              <a:tr h="327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ea typeface="나눔고딕" panose="020D0604000000000000"/>
                        </a:rPr>
                        <a:t>Entity </a:t>
                      </a:r>
                      <a:r>
                        <a:rPr lang="ko-KR" altLang="en-US" sz="1200" dirty="0">
                          <a:ea typeface="나눔고딕" panose="020D0604000000000000"/>
                        </a:rPr>
                        <a:t>없이 </a:t>
                      </a:r>
                      <a:r>
                        <a:rPr lang="en-US" altLang="ko-KR" sz="1200" dirty="0">
                          <a:ea typeface="나눔고딕" panose="020D0604000000000000"/>
                        </a:rPr>
                        <a:t>Intent</a:t>
                      </a:r>
                      <a:r>
                        <a:rPr lang="ko-KR" altLang="en-US" sz="1200" dirty="0">
                          <a:ea typeface="나눔고딕" panose="020D0604000000000000"/>
                        </a:rPr>
                        <a:t>만 입력된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나눔고딕" panose="020D0604000000000000"/>
                        </a:rPr>
                        <a:t>어떤 건강검진이 궁금 </a:t>
                      </a:r>
                      <a:r>
                        <a:rPr lang="ko-KR" altLang="en-US" sz="1200" dirty="0" err="1">
                          <a:ea typeface="나눔고딕" panose="020D0604000000000000"/>
                        </a:rPr>
                        <a:t>하신가요</a:t>
                      </a:r>
                      <a:r>
                        <a:rPr lang="en-US" altLang="ko-KR" sz="1200" dirty="0">
                          <a:ea typeface="나눔고딕" panose="020D0604000000000000"/>
                        </a:rPr>
                        <a:t>?</a:t>
                      </a:r>
                      <a:endParaRPr lang="ko-KR" altLang="en-US" sz="1200" dirty="0"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9306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CD82F4-98B9-42D8-A3D1-A39675AED0F9}"/>
              </a:ext>
            </a:extLst>
          </p:cNvPr>
          <p:cNvSpPr txBox="1"/>
          <p:nvPr/>
        </p:nvSpPr>
        <p:spPr>
          <a:xfrm>
            <a:off x="1298820" y="3096560"/>
            <a:ext cx="6277930" cy="307766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marL="108000" indent="-1800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음성 응답 구성 정보 정의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CF937DE4-BD2E-4060-8C88-01D483DAA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499853"/>
              </p:ext>
            </p:extLst>
          </p:nvPr>
        </p:nvGraphicFramePr>
        <p:xfrm>
          <a:off x="2046410" y="3514760"/>
          <a:ext cx="8037054" cy="141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783">
                  <a:extLst>
                    <a:ext uri="{9D8B030D-6E8A-4147-A177-3AD203B41FA5}">
                      <a16:colId xmlns:a16="http://schemas.microsoft.com/office/drawing/2014/main" val="366257088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1977208247"/>
                    </a:ext>
                  </a:extLst>
                </a:gridCol>
                <a:gridCol w="4368464">
                  <a:extLst>
                    <a:ext uri="{9D8B030D-6E8A-4147-A177-3AD203B41FA5}">
                      <a16:colId xmlns:a16="http://schemas.microsoft.com/office/drawing/2014/main" val="1407203884"/>
                    </a:ext>
                  </a:extLst>
                </a:gridCol>
              </a:tblGrid>
              <a:tr h="281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ea typeface="나눔고딕" panose="020D0604000000000000"/>
                        </a:rPr>
                        <a:t>피드백에 포함 될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ea typeface="나눔고딕" panose="020D0604000000000000"/>
                        </a:rPr>
                        <a:t>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ea typeface="나눔고딕" panose="020D0604000000000000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53738"/>
                  </a:ext>
                </a:extLst>
              </a:tr>
              <a:tr h="343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나눔고딕" panose="020D0604000000000000"/>
                        </a:rPr>
                        <a:t>건강검진 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고딕" panose="020D0604000000000000"/>
                        </a:rPr>
                        <a:t>Play</a:t>
                      </a:r>
                      <a:endParaRPr lang="ko-KR" altLang="en-US" sz="1200" dirty="0"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ea typeface="나눔고딕" panose="020D0604000000000000"/>
                        </a:rPr>
                        <a:t>Entity</a:t>
                      </a:r>
                      <a:r>
                        <a:rPr lang="ko-KR" altLang="en-US" sz="1200" dirty="0">
                          <a:ea typeface="나눔고딕" panose="020D0604000000000000"/>
                        </a:rPr>
                        <a:t>로 받아서 응답의 </a:t>
                      </a:r>
                      <a:r>
                        <a:rPr lang="en-US" altLang="ko-KR" sz="1200" dirty="0">
                          <a:ea typeface="나눔고딕" panose="020D0604000000000000"/>
                        </a:rPr>
                        <a:t>Parameter</a:t>
                      </a:r>
                      <a:r>
                        <a:rPr lang="ko-KR" altLang="en-US" sz="1200" dirty="0">
                          <a:ea typeface="나눔고딕" panose="020D0604000000000000"/>
                        </a:rPr>
                        <a:t>로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76539"/>
                  </a:ext>
                </a:extLst>
              </a:tr>
              <a:tr h="4118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나눔고딕" panose="020D0604000000000000"/>
                        </a:rPr>
                        <a:t>기 등록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고딕" panose="020D0604000000000000"/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나눔고딕" panose="020D0604000000000000"/>
                        </a:rPr>
                        <a:t>건강검진 </a:t>
                      </a:r>
                      <a:r>
                        <a:rPr lang="en-US" altLang="ko-KR" sz="1200" dirty="0">
                          <a:ea typeface="나눔고딕" panose="020D0604000000000000"/>
                        </a:rPr>
                        <a:t>DB</a:t>
                      </a:r>
                      <a:r>
                        <a:rPr lang="ko-KR" altLang="en-US" sz="1200" dirty="0">
                          <a:ea typeface="나눔고딕" panose="020D0604000000000000"/>
                        </a:rPr>
                        <a:t>에 해당 정보가 있는지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354730"/>
                  </a:ext>
                </a:extLst>
              </a:tr>
              <a:tr h="380442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9306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3A7FF5-815F-4FEF-8F66-A02E600460BB}"/>
              </a:ext>
            </a:extLst>
          </p:cNvPr>
          <p:cNvSpPr txBox="1"/>
          <p:nvPr/>
        </p:nvSpPr>
        <p:spPr>
          <a:xfrm>
            <a:off x="1555423" y="2751533"/>
            <a:ext cx="697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일반검진</a:t>
            </a:r>
            <a:r>
              <a:rPr lang="en-US" altLang="ko-KR" dirty="0"/>
              <a:t>, </a:t>
            </a:r>
            <a:r>
              <a:rPr lang="ko-KR" altLang="en-US" dirty="0"/>
              <a:t>국가 암 검진</a:t>
            </a:r>
            <a:r>
              <a:rPr lang="en-US" altLang="ko-KR" dirty="0"/>
              <a:t>, </a:t>
            </a:r>
            <a:r>
              <a:rPr lang="ko-KR" altLang="en-US" dirty="0"/>
              <a:t>영유아 검진 </a:t>
            </a:r>
          </a:p>
        </p:txBody>
      </p:sp>
    </p:spTree>
    <p:extLst>
      <p:ext uri="{BB962C8B-B14F-4D97-AF65-F5344CB8AC3E}">
        <p14:creationId xmlns:p14="http://schemas.microsoft.com/office/powerpoint/2010/main" val="3111425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CB57B73F-2483-4859-9A8B-D82F651FEFEF}"/>
              </a:ext>
            </a:extLst>
          </p:cNvPr>
          <p:cNvSpPr/>
          <p:nvPr/>
        </p:nvSpPr>
        <p:spPr>
          <a:xfrm>
            <a:off x="8027150" y="1310465"/>
            <a:ext cx="2719752" cy="3600000"/>
          </a:xfrm>
          <a:prstGeom prst="roundRect">
            <a:avLst/>
          </a:prstGeom>
          <a:solidFill>
            <a:srgbClr val="0099FF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FAA9ABA9-7362-402C-9B3E-682D16E5FAC4}"/>
              </a:ext>
            </a:extLst>
          </p:cNvPr>
          <p:cNvSpPr/>
          <p:nvPr/>
        </p:nvSpPr>
        <p:spPr>
          <a:xfrm>
            <a:off x="4842768" y="1313393"/>
            <a:ext cx="2360655" cy="3600000"/>
          </a:xfrm>
          <a:prstGeom prst="roundRect">
            <a:avLst/>
          </a:prstGeom>
          <a:solidFill>
            <a:srgbClr val="F4B183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6121ACE-3C90-4609-B86B-3AFBAFB240C9}"/>
              </a:ext>
            </a:extLst>
          </p:cNvPr>
          <p:cNvSpPr/>
          <p:nvPr/>
        </p:nvSpPr>
        <p:spPr>
          <a:xfrm>
            <a:off x="1479585" y="1313793"/>
            <a:ext cx="2558914" cy="3600000"/>
          </a:xfrm>
          <a:prstGeom prst="roundRect">
            <a:avLst/>
          </a:prstGeom>
          <a:solidFill>
            <a:srgbClr val="0099FF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247544" y="50354"/>
            <a:ext cx="6277930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VUX Scenario1 :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건강검진 질문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298820" y="417172"/>
            <a:ext cx="953223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70B8943-F197-4057-9557-E90F476F56EA}"/>
              </a:ext>
            </a:extLst>
          </p:cNvPr>
          <p:cNvSpPr txBox="1"/>
          <p:nvPr/>
        </p:nvSpPr>
        <p:spPr>
          <a:xfrm>
            <a:off x="1298820" y="578769"/>
            <a:ext cx="6277930" cy="307766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marL="108000" indent="-1800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대화 로직 및 응답 설계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4C9754-CC06-49BC-8689-733756C3379D}"/>
              </a:ext>
            </a:extLst>
          </p:cNvPr>
          <p:cNvSpPr/>
          <p:nvPr/>
        </p:nvSpPr>
        <p:spPr>
          <a:xfrm>
            <a:off x="1619371" y="2420065"/>
            <a:ext cx="2309693" cy="11144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rgbClr val="00B0F0"/>
                </a:solidFill>
              </a:rPr>
              <a:t>위암 검사</a:t>
            </a:r>
            <a:r>
              <a:rPr lang="ko-KR" altLang="en-US" sz="1200" b="1" dirty="0">
                <a:solidFill>
                  <a:schemeClr val="tx1"/>
                </a:solidFill>
              </a:rPr>
              <a:t>에 대해 말해줘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위암 검진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췌장암 검사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구강검진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F1706D-84EF-4F6C-8CF2-2149AB701173}"/>
              </a:ext>
            </a:extLst>
          </p:cNvPr>
          <p:cNvSpPr txBox="1"/>
          <p:nvPr/>
        </p:nvSpPr>
        <p:spPr>
          <a:xfrm>
            <a:off x="4691599" y="929089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Server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6276F2-942A-4AE0-94A6-6A817D5D3F55}"/>
              </a:ext>
            </a:extLst>
          </p:cNvPr>
          <p:cNvSpPr txBox="1"/>
          <p:nvPr/>
        </p:nvSpPr>
        <p:spPr>
          <a:xfrm>
            <a:off x="8194076" y="929089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Play Builder - Action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80AA81B-9D67-4CBF-BD8D-A4C36B4C410D}"/>
              </a:ext>
            </a:extLst>
          </p:cNvPr>
          <p:cNvSpPr/>
          <p:nvPr/>
        </p:nvSpPr>
        <p:spPr>
          <a:xfrm>
            <a:off x="8258367" y="2850665"/>
            <a:ext cx="2257317" cy="3815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0000FF"/>
                </a:solidFill>
              </a:rPr>
              <a:t>위암검진</a:t>
            </a:r>
            <a:r>
              <a:rPr lang="ko-KR" altLang="en-US" sz="900" b="1" dirty="0">
                <a:solidFill>
                  <a:schemeClr val="tx1"/>
                </a:solidFill>
              </a:rPr>
              <a:t>에 대한 정보 안내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B1DF75E-D497-46DF-97CF-E63ABDDE36BD}"/>
              </a:ext>
            </a:extLst>
          </p:cNvPr>
          <p:cNvSpPr/>
          <p:nvPr/>
        </p:nvSpPr>
        <p:spPr>
          <a:xfrm>
            <a:off x="5290783" y="2696777"/>
            <a:ext cx="1642806" cy="471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00B0F0"/>
                </a:solidFill>
              </a:rPr>
              <a:t>위암검진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에 대한 정보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찾기</a:t>
            </a:r>
          </a:p>
        </p:txBody>
      </p:sp>
      <p:cxnSp>
        <p:nvCxnSpPr>
          <p:cNvPr id="69" name="꺾인 연결선 78">
            <a:extLst>
              <a:ext uri="{FF2B5EF4-FFF2-40B4-BE49-F238E27FC236}">
                <a16:creationId xmlns:a16="http://schemas.microsoft.com/office/drawing/2014/main" id="{F5E4389A-94BF-4EA3-BB02-239791BEF271}"/>
              </a:ext>
            </a:extLst>
          </p:cNvPr>
          <p:cNvCxnSpPr>
            <a:cxnSpLocks/>
            <a:stCxn id="78" idx="3"/>
            <a:endCxn id="82" idx="1"/>
          </p:cNvCxnSpPr>
          <p:nvPr/>
        </p:nvCxnSpPr>
        <p:spPr>
          <a:xfrm flipV="1">
            <a:off x="4038499" y="3113393"/>
            <a:ext cx="804268" cy="4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0E8109F-F785-4CFF-9BE4-492D8F0B500F}"/>
              </a:ext>
            </a:extLst>
          </p:cNvPr>
          <p:cNvSpPr txBox="1"/>
          <p:nvPr/>
        </p:nvSpPr>
        <p:spPr>
          <a:xfrm>
            <a:off x="3945651" y="2474964"/>
            <a:ext cx="1064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7030A0"/>
                </a:solidFill>
              </a:rPr>
              <a:t>&lt;Request&gt; </a:t>
            </a:r>
          </a:p>
          <a:p>
            <a:pPr algn="ctr"/>
            <a:r>
              <a:rPr lang="ko-KR" altLang="en-US" sz="1000" b="1" dirty="0">
                <a:solidFill>
                  <a:srgbClr val="7030A0"/>
                </a:solidFill>
              </a:rPr>
              <a:t>궁금한 검진</a:t>
            </a:r>
            <a:endParaRPr lang="en-US" altLang="ko-KR" sz="1000" b="1" dirty="0">
              <a:solidFill>
                <a:srgbClr val="7030A0"/>
              </a:solidFill>
            </a:endParaRPr>
          </a:p>
        </p:txBody>
      </p:sp>
      <p:cxnSp>
        <p:nvCxnSpPr>
          <p:cNvPr id="75" name="꺾인 연결선 78">
            <a:extLst>
              <a:ext uri="{FF2B5EF4-FFF2-40B4-BE49-F238E27FC236}">
                <a16:creationId xmlns:a16="http://schemas.microsoft.com/office/drawing/2014/main" id="{8B14ABC3-7677-401D-BF49-9E8171A1A378}"/>
              </a:ext>
            </a:extLst>
          </p:cNvPr>
          <p:cNvCxnSpPr>
            <a:cxnSpLocks/>
            <a:stCxn id="82" idx="3"/>
            <a:endCxn id="87" idx="1"/>
          </p:cNvCxnSpPr>
          <p:nvPr/>
        </p:nvCxnSpPr>
        <p:spPr>
          <a:xfrm flipV="1">
            <a:off x="7203422" y="3110465"/>
            <a:ext cx="823728" cy="29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9019A82-8371-427A-B3CE-4A076E2BD6B1}"/>
              </a:ext>
            </a:extLst>
          </p:cNvPr>
          <p:cNvSpPr txBox="1"/>
          <p:nvPr/>
        </p:nvSpPr>
        <p:spPr>
          <a:xfrm>
            <a:off x="1447699" y="940249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Play Builder - Intent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965A624-2835-4575-9854-3867851C8AF9}"/>
              </a:ext>
            </a:extLst>
          </p:cNvPr>
          <p:cNvSpPr txBox="1"/>
          <p:nvPr/>
        </p:nvSpPr>
        <p:spPr>
          <a:xfrm>
            <a:off x="7101384" y="2296667"/>
            <a:ext cx="1064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7030A0"/>
                </a:solidFill>
              </a:rPr>
              <a:t>&lt;Response&gt; </a:t>
            </a:r>
          </a:p>
          <a:p>
            <a:pPr algn="ctr"/>
            <a:r>
              <a:rPr lang="ko-KR" altLang="en-US" sz="1000" b="1" dirty="0">
                <a:solidFill>
                  <a:srgbClr val="7030A0"/>
                </a:solidFill>
              </a:rPr>
              <a:t>검진의 정보</a:t>
            </a:r>
            <a:endParaRPr lang="ko-KR" altLang="en-US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91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247544" y="50354"/>
            <a:ext cx="6277930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VUX Scenario2 :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사용자의 정보에 따른 건강검진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298820" y="417172"/>
            <a:ext cx="953223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70B8943-F197-4057-9557-E90F476F56EA}"/>
              </a:ext>
            </a:extLst>
          </p:cNvPr>
          <p:cNvSpPr txBox="1"/>
          <p:nvPr/>
        </p:nvSpPr>
        <p:spPr>
          <a:xfrm>
            <a:off x="1298820" y="578769"/>
            <a:ext cx="6277930" cy="307766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marL="108000" indent="-1800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 상황 및 니즈 분석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EEE0F5A-D602-4B29-A196-157F7D5CD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21" y="1030208"/>
            <a:ext cx="1413094" cy="238286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1F2795-7437-43C2-BDE1-2E0076D4622D}"/>
              </a:ext>
            </a:extLst>
          </p:cNvPr>
          <p:cNvSpPr/>
          <p:nvPr/>
        </p:nvSpPr>
        <p:spPr>
          <a:xfrm>
            <a:off x="2499027" y="2708450"/>
            <a:ext cx="5148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96">
              <a:defRPr/>
            </a:pPr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Touch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733581-5B61-49E2-977B-32D22E12A354}"/>
              </a:ext>
            </a:extLst>
          </p:cNvPr>
          <p:cNvSpPr/>
          <p:nvPr/>
        </p:nvSpPr>
        <p:spPr>
          <a:xfrm>
            <a:off x="3872598" y="1207935"/>
            <a:ext cx="61838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상황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나에게 맞는 건강검진이 필요</a:t>
            </a: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F04379-0F3B-4506-90D0-79E72F794C84}"/>
              </a:ext>
            </a:extLst>
          </p:cNvPr>
          <p:cNvSpPr txBox="1"/>
          <p:nvPr/>
        </p:nvSpPr>
        <p:spPr>
          <a:xfrm>
            <a:off x="1298820" y="3941368"/>
            <a:ext cx="6277930" cy="307766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marL="108000" indent="-1800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입력 정보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Entity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정의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803E61-BD65-48B2-B543-BE00A32D1625}"/>
              </a:ext>
            </a:extLst>
          </p:cNvPr>
          <p:cNvSpPr/>
          <p:nvPr/>
        </p:nvSpPr>
        <p:spPr>
          <a:xfrm>
            <a:off x="1743618" y="4346013"/>
            <a:ext cx="61838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필수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Entity </a:t>
            </a:r>
          </a:p>
          <a:p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성별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생년월일</a:t>
            </a: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부가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Entity</a:t>
            </a:r>
          </a:p>
          <a:p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없음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0147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CB57B73F-2483-4859-9A8B-D82F651FEFEF}"/>
              </a:ext>
            </a:extLst>
          </p:cNvPr>
          <p:cNvSpPr/>
          <p:nvPr/>
        </p:nvSpPr>
        <p:spPr>
          <a:xfrm>
            <a:off x="8027150" y="1310465"/>
            <a:ext cx="2719752" cy="3600000"/>
          </a:xfrm>
          <a:prstGeom prst="roundRect">
            <a:avLst/>
          </a:prstGeom>
          <a:solidFill>
            <a:srgbClr val="0099FF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FAA9ABA9-7362-402C-9B3E-682D16E5FAC4}"/>
              </a:ext>
            </a:extLst>
          </p:cNvPr>
          <p:cNvSpPr/>
          <p:nvPr/>
        </p:nvSpPr>
        <p:spPr>
          <a:xfrm>
            <a:off x="4842768" y="1313393"/>
            <a:ext cx="2360655" cy="3600000"/>
          </a:xfrm>
          <a:prstGeom prst="roundRect">
            <a:avLst/>
          </a:prstGeom>
          <a:solidFill>
            <a:srgbClr val="F4B183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6121ACE-3C90-4609-B86B-3AFBAFB240C9}"/>
              </a:ext>
            </a:extLst>
          </p:cNvPr>
          <p:cNvSpPr/>
          <p:nvPr/>
        </p:nvSpPr>
        <p:spPr>
          <a:xfrm>
            <a:off x="1479585" y="1313793"/>
            <a:ext cx="2558914" cy="3600000"/>
          </a:xfrm>
          <a:prstGeom prst="roundRect">
            <a:avLst/>
          </a:prstGeom>
          <a:solidFill>
            <a:srgbClr val="0099FF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247544" y="50354"/>
            <a:ext cx="6277930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VUX Scenario1 :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건강검진 질문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298820" y="417172"/>
            <a:ext cx="953223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70B8943-F197-4057-9557-E90F476F56EA}"/>
              </a:ext>
            </a:extLst>
          </p:cNvPr>
          <p:cNvSpPr txBox="1"/>
          <p:nvPr/>
        </p:nvSpPr>
        <p:spPr>
          <a:xfrm>
            <a:off x="1298820" y="578769"/>
            <a:ext cx="6277930" cy="307766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marL="108000" indent="-1800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대화 로직 및 응답 설계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4C9754-CC06-49BC-8689-733756C3379D}"/>
              </a:ext>
            </a:extLst>
          </p:cNvPr>
          <p:cNvSpPr/>
          <p:nvPr/>
        </p:nvSpPr>
        <p:spPr>
          <a:xfrm>
            <a:off x="1588252" y="2296667"/>
            <a:ext cx="2309693" cy="11144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rgbClr val="00B0F0"/>
                </a:solidFill>
              </a:rPr>
              <a:t>1992</a:t>
            </a:r>
            <a:r>
              <a:rPr lang="ko-KR" altLang="en-US" sz="900" b="1" dirty="0">
                <a:solidFill>
                  <a:srgbClr val="00B0F0"/>
                </a:solidFill>
              </a:rPr>
              <a:t>년 </a:t>
            </a:r>
            <a:r>
              <a:rPr lang="en-US" altLang="ko-KR" sz="900" b="1" dirty="0">
                <a:solidFill>
                  <a:srgbClr val="00B0F0"/>
                </a:solidFill>
              </a:rPr>
              <a:t>7</a:t>
            </a:r>
            <a:r>
              <a:rPr lang="ko-KR" altLang="en-US" sz="900" b="1" dirty="0">
                <a:solidFill>
                  <a:srgbClr val="00B0F0"/>
                </a:solidFill>
              </a:rPr>
              <a:t>월 </a:t>
            </a:r>
            <a:r>
              <a:rPr lang="en-US" altLang="ko-KR" sz="900" b="1" dirty="0">
                <a:solidFill>
                  <a:srgbClr val="00B0F0"/>
                </a:solidFill>
              </a:rPr>
              <a:t>24</a:t>
            </a:r>
            <a:r>
              <a:rPr lang="ko-KR" altLang="en-US" sz="900" b="1" dirty="0">
                <a:solidFill>
                  <a:srgbClr val="00B0F0"/>
                </a:solidFill>
              </a:rPr>
              <a:t>일 여자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받을 수 있는 건강검진이 </a:t>
            </a:r>
            <a:r>
              <a:rPr lang="ko-KR" altLang="en-US" sz="9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뭐야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900" b="1" dirty="0">
              <a:solidFill>
                <a:srgbClr val="00B0F0"/>
              </a:solidFill>
            </a:endParaRPr>
          </a:p>
          <a:p>
            <a:pPr algn="ctr"/>
            <a:r>
              <a:rPr lang="ko-KR" altLang="en-US" sz="900" b="1" dirty="0">
                <a:solidFill>
                  <a:srgbClr val="00B0F0"/>
                </a:solidFill>
              </a:rPr>
              <a:t>생년월일</a:t>
            </a:r>
            <a:r>
              <a:rPr lang="en-US" altLang="ko-KR" sz="900" b="1" dirty="0">
                <a:solidFill>
                  <a:srgbClr val="00B0F0"/>
                </a:solidFill>
              </a:rPr>
              <a:t>, </a:t>
            </a:r>
            <a:r>
              <a:rPr lang="ko-KR" altLang="en-US" sz="900" b="1" dirty="0">
                <a:solidFill>
                  <a:srgbClr val="00B0F0"/>
                </a:solidFill>
              </a:rPr>
              <a:t>성별</a:t>
            </a:r>
            <a:endParaRPr lang="en-US" altLang="ko-KR" sz="900" b="1" dirty="0">
              <a:solidFill>
                <a:srgbClr val="00B0F0"/>
              </a:solidFill>
            </a:endParaRP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A3788E32-8F5E-47C6-843F-F48710039D6C}"/>
              </a:ext>
            </a:extLst>
          </p:cNvPr>
          <p:cNvSpPr/>
          <p:nvPr/>
        </p:nvSpPr>
        <p:spPr>
          <a:xfrm>
            <a:off x="5290784" y="1817806"/>
            <a:ext cx="1530389" cy="459975"/>
          </a:xfrm>
          <a:prstGeom prst="diamond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</a:rPr>
              <a:t>만 나이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</a:rPr>
              <a:t> 계산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F1706D-84EF-4F6C-8CF2-2149AB701173}"/>
              </a:ext>
            </a:extLst>
          </p:cNvPr>
          <p:cNvSpPr txBox="1"/>
          <p:nvPr/>
        </p:nvSpPr>
        <p:spPr>
          <a:xfrm>
            <a:off x="4691599" y="929089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Server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6276F2-942A-4AE0-94A6-6A817D5D3F55}"/>
              </a:ext>
            </a:extLst>
          </p:cNvPr>
          <p:cNvSpPr txBox="1"/>
          <p:nvPr/>
        </p:nvSpPr>
        <p:spPr>
          <a:xfrm>
            <a:off x="8194076" y="929089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Play Builder - Action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80AA81B-9D67-4CBF-BD8D-A4C36B4C410D}"/>
              </a:ext>
            </a:extLst>
          </p:cNvPr>
          <p:cNvSpPr/>
          <p:nvPr/>
        </p:nvSpPr>
        <p:spPr>
          <a:xfrm>
            <a:off x="8166295" y="2751394"/>
            <a:ext cx="2388749" cy="5481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0000FF"/>
                </a:solidFill>
              </a:rPr>
              <a:t>xx</a:t>
            </a:r>
            <a:r>
              <a:rPr lang="ko-KR" altLang="en-US" sz="900" b="1" dirty="0">
                <a:solidFill>
                  <a:srgbClr val="0000FF"/>
                </a:solidFill>
              </a:rPr>
              <a:t>검진</a:t>
            </a:r>
            <a:r>
              <a:rPr lang="en-US" altLang="ko-KR" sz="900" b="1" dirty="0">
                <a:solidFill>
                  <a:srgbClr val="0000FF"/>
                </a:solidFill>
              </a:rPr>
              <a:t>, xx</a:t>
            </a:r>
            <a:r>
              <a:rPr lang="ko-KR" altLang="en-US" sz="900" b="1" dirty="0">
                <a:solidFill>
                  <a:srgbClr val="0000FF"/>
                </a:solidFill>
              </a:rPr>
              <a:t>검진</a:t>
            </a:r>
            <a:r>
              <a:rPr lang="en-US" altLang="ko-KR" sz="900" b="1" dirty="0">
                <a:solidFill>
                  <a:srgbClr val="0000FF"/>
                </a:solidFill>
              </a:rPr>
              <a:t>, xx </a:t>
            </a:r>
            <a:r>
              <a:rPr lang="ko-KR" altLang="en-US" sz="900" b="1" dirty="0">
                <a:solidFill>
                  <a:srgbClr val="0000FF"/>
                </a:solidFill>
              </a:rPr>
              <a:t>검진 등을 받을 수 </a:t>
            </a:r>
            <a:endParaRPr lang="en-US" altLang="ko-KR" sz="900" b="1" dirty="0">
              <a:solidFill>
                <a:srgbClr val="0000FF"/>
              </a:solidFill>
            </a:endParaRPr>
          </a:p>
          <a:p>
            <a:pPr algn="ctr"/>
            <a:r>
              <a:rPr lang="ko-KR" altLang="en-US" sz="900" b="1" dirty="0">
                <a:solidFill>
                  <a:srgbClr val="0000FF"/>
                </a:solidFill>
              </a:rPr>
              <a:t>있습니다</a:t>
            </a:r>
            <a:r>
              <a:rPr lang="en-US" altLang="ko-KR" sz="900" b="1" dirty="0">
                <a:solidFill>
                  <a:srgbClr val="0000FF"/>
                </a:solidFill>
              </a:rPr>
              <a:t>. </a:t>
            </a:r>
            <a:r>
              <a:rPr lang="ko-KR" altLang="en-US" sz="900" b="1" dirty="0">
                <a:solidFill>
                  <a:srgbClr val="0000FF"/>
                </a:solidFill>
              </a:rPr>
              <a:t>더 궁금한 검진이 있다면</a:t>
            </a:r>
            <a:endParaRPr lang="en-US" altLang="ko-KR" sz="900" b="1" dirty="0">
              <a:solidFill>
                <a:srgbClr val="0000FF"/>
              </a:solidFill>
            </a:endParaRPr>
          </a:p>
          <a:p>
            <a:pPr algn="ctr"/>
            <a:r>
              <a:rPr lang="ko-KR" altLang="en-US" sz="900" b="1" dirty="0">
                <a:solidFill>
                  <a:srgbClr val="0000FF"/>
                </a:solidFill>
              </a:rPr>
              <a:t>물어봐 주세요</a:t>
            </a:r>
            <a:r>
              <a:rPr lang="en-US" altLang="ko-KR" sz="900" b="1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B1DF75E-D497-46DF-97CF-E63ABDDE36BD}"/>
              </a:ext>
            </a:extLst>
          </p:cNvPr>
          <p:cNvSpPr/>
          <p:nvPr/>
        </p:nvSpPr>
        <p:spPr>
          <a:xfrm>
            <a:off x="5290783" y="2786515"/>
            <a:ext cx="1530388" cy="3815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나이에 맞는 검진 정보 찾기</a:t>
            </a:r>
          </a:p>
        </p:txBody>
      </p:sp>
      <p:cxnSp>
        <p:nvCxnSpPr>
          <p:cNvPr id="69" name="꺾인 연결선 78">
            <a:extLst>
              <a:ext uri="{FF2B5EF4-FFF2-40B4-BE49-F238E27FC236}">
                <a16:creationId xmlns:a16="http://schemas.microsoft.com/office/drawing/2014/main" id="{F5E4389A-94BF-4EA3-BB02-239791BEF271}"/>
              </a:ext>
            </a:extLst>
          </p:cNvPr>
          <p:cNvCxnSpPr>
            <a:cxnSpLocks/>
            <a:stCxn id="78" idx="3"/>
            <a:endCxn id="82" idx="1"/>
          </p:cNvCxnSpPr>
          <p:nvPr/>
        </p:nvCxnSpPr>
        <p:spPr>
          <a:xfrm flipV="1">
            <a:off x="4038499" y="3113393"/>
            <a:ext cx="804268" cy="4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0E8109F-F785-4CFF-9BE4-492D8F0B500F}"/>
              </a:ext>
            </a:extLst>
          </p:cNvPr>
          <p:cNvSpPr txBox="1"/>
          <p:nvPr/>
        </p:nvSpPr>
        <p:spPr>
          <a:xfrm>
            <a:off x="3945651" y="2474964"/>
            <a:ext cx="1064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7030A0"/>
                </a:solidFill>
              </a:rPr>
              <a:t>&lt;Request&gt; </a:t>
            </a:r>
          </a:p>
          <a:p>
            <a:pPr algn="ctr"/>
            <a:r>
              <a:rPr lang="ko-KR" altLang="en-US" sz="1000" b="1" dirty="0">
                <a:solidFill>
                  <a:srgbClr val="7030A0"/>
                </a:solidFill>
              </a:rPr>
              <a:t>성별</a:t>
            </a:r>
            <a:r>
              <a:rPr lang="en-US" altLang="ko-KR" sz="1000" b="1" dirty="0">
                <a:solidFill>
                  <a:srgbClr val="7030A0"/>
                </a:solidFill>
              </a:rPr>
              <a:t>, </a:t>
            </a:r>
            <a:r>
              <a:rPr lang="ko-KR" altLang="en-US" sz="1000" b="1" dirty="0">
                <a:solidFill>
                  <a:srgbClr val="7030A0"/>
                </a:solidFill>
              </a:rPr>
              <a:t>생년월일</a:t>
            </a:r>
            <a:endParaRPr lang="en-US" altLang="ko-KR" sz="1000" b="1" dirty="0">
              <a:solidFill>
                <a:srgbClr val="7030A0"/>
              </a:solidFill>
            </a:endParaRPr>
          </a:p>
        </p:txBody>
      </p:sp>
      <p:cxnSp>
        <p:nvCxnSpPr>
          <p:cNvPr id="75" name="꺾인 연결선 78">
            <a:extLst>
              <a:ext uri="{FF2B5EF4-FFF2-40B4-BE49-F238E27FC236}">
                <a16:creationId xmlns:a16="http://schemas.microsoft.com/office/drawing/2014/main" id="{8B14ABC3-7677-401D-BF49-9E8171A1A378}"/>
              </a:ext>
            </a:extLst>
          </p:cNvPr>
          <p:cNvCxnSpPr>
            <a:cxnSpLocks/>
            <a:stCxn id="82" idx="3"/>
            <a:endCxn id="87" idx="1"/>
          </p:cNvCxnSpPr>
          <p:nvPr/>
        </p:nvCxnSpPr>
        <p:spPr>
          <a:xfrm flipV="1">
            <a:off x="7203422" y="3110465"/>
            <a:ext cx="823728" cy="29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9019A82-8371-427A-B3CE-4A076E2BD6B1}"/>
              </a:ext>
            </a:extLst>
          </p:cNvPr>
          <p:cNvSpPr txBox="1"/>
          <p:nvPr/>
        </p:nvSpPr>
        <p:spPr>
          <a:xfrm>
            <a:off x="1447699" y="940249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Play Builder - Intent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93" name="꺾인 연결선 78">
            <a:extLst>
              <a:ext uri="{FF2B5EF4-FFF2-40B4-BE49-F238E27FC236}">
                <a16:creationId xmlns:a16="http://schemas.microsoft.com/office/drawing/2014/main" id="{62666744-AE62-4F5D-81BE-A7256847AA0D}"/>
              </a:ext>
            </a:extLst>
          </p:cNvPr>
          <p:cNvCxnSpPr>
            <a:cxnSpLocks/>
            <a:stCxn id="5" idx="2"/>
            <a:endCxn id="66" idx="0"/>
          </p:cNvCxnSpPr>
          <p:nvPr/>
        </p:nvCxnSpPr>
        <p:spPr>
          <a:xfrm rot="5400000">
            <a:off x="5801612" y="2532148"/>
            <a:ext cx="508735" cy="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965A624-2835-4575-9854-3867851C8AF9}"/>
              </a:ext>
            </a:extLst>
          </p:cNvPr>
          <p:cNvSpPr txBox="1"/>
          <p:nvPr/>
        </p:nvSpPr>
        <p:spPr>
          <a:xfrm>
            <a:off x="7032398" y="2296667"/>
            <a:ext cx="11338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7030A0"/>
                </a:solidFill>
              </a:rPr>
              <a:t>&lt;Response&gt; </a:t>
            </a:r>
          </a:p>
          <a:p>
            <a:pPr algn="ctr"/>
            <a:r>
              <a:rPr lang="ko-KR" altLang="en-US" sz="1000" b="1" dirty="0">
                <a:solidFill>
                  <a:srgbClr val="7030A0"/>
                </a:solidFill>
              </a:rPr>
              <a:t>성별</a:t>
            </a:r>
            <a:r>
              <a:rPr lang="en-US" altLang="ko-KR" sz="1000" b="1" dirty="0">
                <a:solidFill>
                  <a:srgbClr val="7030A0"/>
                </a:solidFill>
              </a:rPr>
              <a:t>, </a:t>
            </a:r>
            <a:r>
              <a:rPr lang="ko-KR" altLang="en-US" sz="1000" b="1" dirty="0">
                <a:solidFill>
                  <a:srgbClr val="7030A0"/>
                </a:solidFill>
              </a:rPr>
              <a:t>나이에 맞는</a:t>
            </a:r>
            <a:endParaRPr lang="en-US" altLang="ko-KR" sz="1000" b="1" dirty="0">
              <a:solidFill>
                <a:srgbClr val="7030A0"/>
              </a:solidFill>
            </a:endParaRPr>
          </a:p>
          <a:p>
            <a:pPr algn="ctr"/>
            <a:r>
              <a:rPr lang="ko-KR" altLang="en-US" sz="1000" b="1" dirty="0">
                <a:solidFill>
                  <a:srgbClr val="7030A0"/>
                </a:solidFill>
              </a:rPr>
              <a:t>검진 정보</a:t>
            </a:r>
            <a:endParaRPr lang="ko-KR" altLang="en-US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65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247544" y="50354"/>
            <a:ext cx="6277930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VUX Scenario2 :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건강검진 질문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298820" y="417172"/>
            <a:ext cx="953223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70B8943-F197-4057-9557-E90F476F56EA}"/>
              </a:ext>
            </a:extLst>
          </p:cNvPr>
          <p:cNvSpPr txBox="1"/>
          <p:nvPr/>
        </p:nvSpPr>
        <p:spPr>
          <a:xfrm>
            <a:off x="1298820" y="578769"/>
            <a:ext cx="6277930" cy="307766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marL="108000" indent="-1800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입력정보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Entity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조합에 따른 명령어 문장 예시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534F41B-51E8-41EC-A7C3-0F2D6CC7A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585337"/>
              </p:ext>
            </p:extLst>
          </p:nvPr>
        </p:nvGraphicFramePr>
        <p:xfrm>
          <a:off x="2046410" y="1018268"/>
          <a:ext cx="8037054" cy="150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361">
                  <a:extLst>
                    <a:ext uri="{9D8B030D-6E8A-4147-A177-3AD203B41FA5}">
                      <a16:colId xmlns:a16="http://schemas.microsoft.com/office/drawing/2014/main" val="366257088"/>
                    </a:ext>
                  </a:extLst>
                </a:gridCol>
                <a:gridCol w="5616693">
                  <a:extLst>
                    <a:ext uri="{9D8B030D-6E8A-4147-A177-3AD203B41FA5}">
                      <a16:colId xmlns:a16="http://schemas.microsoft.com/office/drawing/2014/main" val="1407203884"/>
                    </a:ext>
                  </a:extLst>
                </a:gridCol>
              </a:tblGrid>
              <a:tr h="242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ea typeface="나눔고딕" panose="020D0604000000000000"/>
                        </a:rPr>
                        <a:t>Entity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ea typeface="나눔고딕" panose="020D0604000000000000"/>
                        </a:rPr>
                        <a:t>조합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ea typeface="나눔고딕" panose="020D0604000000000000"/>
                        </a:rPr>
                        <a:t>명령어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ea typeface="나눔고딕" panose="020D0604000000000000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ea typeface="나눔고딕" panose="020D0604000000000000"/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53738"/>
                  </a:ext>
                </a:extLst>
              </a:tr>
              <a:tr h="2954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나눔고딕" panose="020D0604000000000000"/>
                        </a:rPr>
                        <a:t>출생연도</a:t>
                      </a:r>
                      <a:r>
                        <a:rPr lang="en-US" altLang="ko-KR" sz="1200" dirty="0">
                          <a:ea typeface="나눔고딕" panose="020D0604000000000000"/>
                        </a:rPr>
                        <a:t>, </a:t>
                      </a:r>
                      <a:r>
                        <a:rPr lang="ko-KR" altLang="en-US" sz="1200" dirty="0">
                          <a:ea typeface="나눔고딕" panose="020D0604000000000000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ea typeface="나눔고딕" panose="020D0604000000000000"/>
                        </a:rPr>
                        <a:t>1989</a:t>
                      </a:r>
                      <a:r>
                        <a:rPr lang="ko-KR" altLang="en-US" sz="1200" dirty="0">
                          <a:ea typeface="나눔고딕" panose="020D0604000000000000"/>
                        </a:rPr>
                        <a:t>년 </a:t>
                      </a:r>
                      <a:r>
                        <a:rPr lang="en-US" altLang="ko-KR" sz="1200" dirty="0">
                          <a:ea typeface="나눔고딕" panose="020D0604000000000000"/>
                        </a:rPr>
                        <a:t>01</a:t>
                      </a:r>
                      <a:r>
                        <a:rPr lang="ko-KR" altLang="en-US" sz="1200" dirty="0">
                          <a:ea typeface="나눔고딕" panose="020D0604000000000000"/>
                        </a:rPr>
                        <a:t>월 </a:t>
                      </a:r>
                      <a:r>
                        <a:rPr lang="en-US" altLang="ko-KR" sz="1200" dirty="0">
                          <a:ea typeface="나눔고딕" panose="020D0604000000000000"/>
                        </a:rPr>
                        <a:t>27</a:t>
                      </a:r>
                      <a:r>
                        <a:rPr lang="ko-KR" altLang="en-US" sz="1200" dirty="0">
                          <a:ea typeface="나눔고딕" panose="020D0604000000000000"/>
                        </a:rPr>
                        <a:t>일생 여자 건강검진 알려줘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76539"/>
                  </a:ext>
                </a:extLst>
              </a:tr>
              <a:tr h="35457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354730"/>
                  </a:ext>
                </a:extLst>
              </a:tr>
              <a:tr h="30637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297334"/>
                  </a:ext>
                </a:extLst>
              </a:tr>
              <a:tr h="267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ea typeface="나눔고딕" panose="020D0604000000000000"/>
                        </a:rPr>
                        <a:t>Entity </a:t>
                      </a:r>
                      <a:r>
                        <a:rPr lang="ko-KR" altLang="en-US" sz="1200" dirty="0">
                          <a:ea typeface="나눔고딕" panose="020D0604000000000000"/>
                        </a:rPr>
                        <a:t>없이 </a:t>
                      </a:r>
                      <a:r>
                        <a:rPr lang="en-US" altLang="ko-KR" sz="1200" dirty="0">
                          <a:ea typeface="나눔고딕" panose="020D0604000000000000"/>
                        </a:rPr>
                        <a:t>Intent</a:t>
                      </a:r>
                      <a:r>
                        <a:rPr lang="ko-KR" altLang="en-US" sz="1200" dirty="0">
                          <a:ea typeface="나눔고딕" panose="020D0604000000000000"/>
                        </a:rPr>
                        <a:t>만 입력된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나눔고딕" panose="020D0604000000000000"/>
                        </a:rPr>
                        <a:t>생년월일을 말씀해주세요</a:t>
                      </a:r>
                      <a:r>
                        <a:rPr lang="en-US" altLang="ko-KR" sz="1200" dirty="0">
                          <a:ea typeface="나눔고딕" panose="020D0604000000000000"/>
                        </a:rPr>
                        <a:t>, </a:t>
                      </a:r>
                      <a:r>
                        <a:rPr lang="ko-KR" altLang="en-US" sz="1200" dirty="0">
                          <a:ea typeface="나눔고딕" panose="020D0604000000000000"/>
                        </a:rPr>
                        <a:t>성별을 알려주세요</a:t>
                      </a:r>
                      <a:r>
                        <a:rPr lang="en-US" altLang="ko-KR" sz="1200" dirty="0">
                          <a:ea typeface="나눔고딕" panose="020D0604000000000000"/>
                        </a:rPr>
                        <a:t>.</a:t>
                      </a:r>
                      <a:endParaRPr lang="ko-KR" altLang="en-US" sz="1200" dirty="0"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9306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CD82F4-98B9-42D8-A3D1-A39675AED0F9}"/>
              </a:ext>
            </a:extLst>
          </p:cNvPr>
          <p:cNvSpPr txBox="1"/>
          <p:nvPr/>
        </p:nvSpPr>
        <p:spPr>
          <a:xfrm>
            <a:off x="1298820" y="3096560"/>
            <a:ext cx="6277930" cy="307766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marL="108000" indent="-1800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음성 응답 구성 정보 정의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CF937DE4-BD2E-4060-8C88-01D483DAA116}"/>
              </a:ext>
            </a:extLst>
          </p:cNvPr>
          <p:cNvGraphicFramePr>
            <a:graphicFrameLocks noGrp="1"/>
          </p:cNvGraphicFramePr>
          <p:nvPr/>
        </p:nvGraphicFramePr>
        <p:xfrm>
          <a:off x="2046410" y="3514760"/>
          <a:ext cx="8037054" cy="141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783">
                  <a:extLst>
                    <a:ext uri="{9D8B030D-6E8A-4147-A177-3AD203B41FA5}">
                      <a16:colId xmlns:a16="http://schemas.microsoft.com/office/drawing/2014/main" val="366257088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1977208247"/>
                    </a:ext>
                  </a:extLst>
                </a:gridCol>
                <a:gridCol w="4368464">
                  <a:extLst>
                    <a:ext uri="{9D8B030D-6E8A-4147-A177-3AD203B41FA5}">
                      <a16:colId xmlns:a16="http://schemas.microsoft.com/office/drawing/2014/main" val="1407203884"/>
                    </a:ext>
                  </a:extLst>
                </a:gridCol>
              </a:tblGrid>
              <a:tr h="281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ea typeface="나눔고딕" panose="020D0604000000000000"/>
                        </a:rPr>
                        <a:t>피드백에 포함 될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ea typeface="나눔고딕" panose="020D0604000000000000"/>
                        </a:rPr>
                        <a:t>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ea typeface="나눔고딕" panose="020D0604000000000000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53738"/>
                  </a:ext>
                </a:extLst>
              </a:tr>
              <a:tr h="343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나눔고딕" panose="020D0604000000000000"/>
                        </a:rPr>
                        <a:t>건강검진 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고딕" panose="020D0604000000000000"/>
                        </a:rPr>
                        <a:t>Play</a:t>
                      </a:r>
                      <a:endParaRPr lang="ko-KR" altLang="en-US" sz="1200" dirty="0"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ea typeface="나눔고딕" panose="020D0604000000000000"/>
                        </a:rPr>
                        <a:t>Entity</a:t>
                      </a:r>
                      <a:r>
                        <a:rPr lang="ko-KR" altLang="en-US" sz="1200" dirty="0">
                          <a:ea typeface="나눔고딕" panose="020D0604000000000000"/>
                        </a:rPr>
                        <a:t>로 받아서 응답의 </a:t>
                      </a:r>
                      <a:r>
                        <a:rPr lang="en-US" altLang="ko-KR" sz="1200" dirty="0">
                          <a:ea typeface="나눔고딕" panose="020D0604000000000000"/>
                        </a:rPr>
                        <a:t>Parameter</a:t>
                      </a:r>
                      <a:r>
                        <a:rPr lang="ko-KR" altLang="en-US" sz="1200" dirty="0">
                          <a:ea typeface="나눔고딕" panose="020D0604000000000000"/>
                        </a:rPr>
                        <a:t>로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76539"/>
                  </a:ext>
                </a:extLst>
              </a:tr>
              <a:tr h="4118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나눔고딕" panose="020D0604000000000000"/>
                        </a:rPr>
                        <a:t>기 등록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고딕" panose="020D0604000000000000"/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나눔고딕" panose="020D0604000000000000"/>
                        </a:rPr>
                        <a:t>건강검진 </a:t>
                      </a:r>
                      <a:r>
                        <a:rPr lang="en-US" altLang="ko-KR" sz="1200" dirty="0">
                          <a:ea typeface="나눔고딕" panose="020D0604000000000000"/>
                        </a:rPr>
                        <a:t>DB</a:t>
                      </a:r>
                      <a:r>
                        <a:rPr lang="ko-KR" altLang="en-US" sz="1200" dirty="0">
                          <a:ea typeface="나눔고딕" panose="020D0604000000000000"/>
                        </a:rPr>
                        <a:t>에 해당 정보가 있는지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354730"/>
                  </a:ext>
                </a:extLst>
              </a:tr>
              <a:tr h="380442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930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35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62480" y="1462702"/>
            <a:ext cx="6017994" cy="2848498"/>
            <a:chOff x="362480" y="979866"/>
            <a:chExt cx="6017994" cy="284849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836832" cy="769441"/>
              <a:chOff x="471977" y="2691080"/>
              <a:chExt cx="3836832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62480" y="979866"/>
              <a:ext cx="6017994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건강검진 가이드</a:t>
              </a:r>
              <a:endParaRPr lang="en-US" altLang="ko-KR" sz="6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  <a:p>
              <a:r>
                <a:rPr lang="ko-KR" altLang="en-US" sz="6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서비스 상세 설계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6CBB7-EDA0-4A81-B54F-296BAE4BF3A9}"/>
              </a:ext>
            </a:extLst>
          </p:cNvPr>
          <p:cNvSpPr txBox="1"/>
          <p:nvPr/>
        </p:nvSpPr>
        <p:spPr>
          <a:xfrm>
            <a:off x="558064" y="1137971"/>
            <a:ext cx="546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SKT AI </a:t>
            </a:r>
            <a:r>
              <a:rPr lang="ko-KR" altLang="en-US" dirty="0"/>
              <a:t>스피커 </a:t>
            </a:r>
            <a:r>
              <a:rPr lang="en-US" altLang="ko-KR" dirty="0"/>
              <a:t>NUGU Play </a:t>
            </a:r>
            <a:r>
              <a:rPr lang="ko-KR" altLang="en-US" dirty="0"/>
              <a:t>서비스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47810-CED7-4BDE-813D-1DDB7C4551C7}"/>
              </a:ext>
            </a:extLst>
          </p:cNvPr>
          <p:cNvSpPr txBox="1"/>
          <p:nvPr/>
        </p:nvSpPr>
        <p:spPr>
          <a:xfrm>
            <a:off x="558064" y="3552598"/>
            <a:ext cx="546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건강검진 가이드 </a:t>
            </a:r>
            <a:r>
              <a:rPr lang="ko-KR" altLang="en-US" dirty="0" err="1"/>
              <a:t>ㅣ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58064" y="2348999"/>
            <a:ext cx="5189562" cy="1962201"/>
            <a:chOff x="558064" y="1866163"/>
            <a:chExt cx="5189562" cy="1962201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836832" cy="769441"/>
              <a:chOff x="471977" y="2691080"/>
              <a:chExt cx="3836832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58064" y="1866163"/>
              <a:ext cx="518956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Data Analytics</a:t>
              </a:r>
              <a:endParaRPr lang="ko-KR" altLang="en-US" sz="6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6CBB7-EDA0-4A81-B54F-296BAE4BF3A9}"/>
              </a:ext>
            </a:extLst>
          </p:cNvPr>
          <p:cNvSpPr txBox="1"/>
          <p:nvPr/>
        </p:nvSpPr>
        <p:spPr>
          <a:xfrm>
            <a:off x="715968" y="1947380"/>
            <a:ext cx="546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건강검진 가이드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293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247544" y="50354"/>
            <a:ext cx="6277930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수집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Data &amp;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목표 설정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98820" y="578770"/>
            <a:ext cx="6277930" cy="276989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marL="108000" indent="-1800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건강검진 서비스 운영 시 얻을 수 있는 데이터 및 목표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41964"/>
              </p:ext>
            </p:extLst>
          </p:nvPr>
        </p:nvGraphicFramePr>
        <p:xfrm>
          <a:off x="1766848" y="1404902"/>
          <a:ext cx="8565869" cy="2156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190">
                  <a:extLst>
                    <a:ext uri="{9D8B030D-6E8A-4147-A177-3AD203B41FA5}">
                      <a16:colId xmlns:a16="http://schemas.microsoft.com/office/drawing/2014/main" val="1333815996"/>
                    </a:ext>
                  </a:extLst>
                </a:gridCol>
                <a:gridCol w="1860605">
                  <a:extLst>
                    <a:ext uri="{9D8B030D-6E8A-4147-A177-3AD203B41FA5}">
                      <a16:colId xmlns:a16="http://schemas.microsoft.com/office/drawing/2014/main" val="3364258726"/>
                    </a:ext>
                  </a:extLst>
                </a:gridCol>
                <a:gridCol w="2095712">
                  <a:extLst>
                    <a:ext uri="{9D8B030D-6E8A-4147-A177-3AD203B41FA5}">
                      <a16:colId xmlns:a16="http://schemas.microsoft.com/office/drawing/2014/main" val="4118349302"/>
                    </a:ext>
                  </a:extLst>
                </a:gridCol>
                <a:gridCol w="1690029">
                  <a:extLst>
                    <a:ext uri="{9D8B030D-6E8A-4147-A177-3AD203B41FA5}">
                      <a16:colId xmlns:a16="http://schemas.microsoft.com/office/drawing/2014/main" val="4120217427"/>
                    </a:ext>
                  </a:extLst>
                </a:gridCol>
                <a:gridCol w="1464564">
                  <a:extLst>
                    <a:ext uri="{9D8B030D-6E8A-4147-A177-3AD203B41FA5}">
                      <a16:colId xmlns:a16="http://schemas.microsoft.com/office/drawing/2014/main" val="708512451"/>
                    </a:ext>
                  </a:extLst>
                </a:gridCol>
                <a:gridCol w="941769">
                  <a:extLst>
                    <a:ext uri="{9D8B030D-6E8A-4147-A177-3AD203B41FA5}">
                      <a16:colId xmlns:a16="http://schemas.microsoft.com/office/drawing/2014/main" val="3039914062"/>
                    </a:ext>
                  </a:extLst>
                </a:gridCol>
              </a:tblGrid>
              <a:tr h="325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측정</a:t>
                      </a:r>
                      <a:r>
                        <a:rPr lang="en-US" altLang="ko-KR" sz="105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측정 기준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 목표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863839"/>
                  </a:ext>
                </a:extLst>
              </a:tr>
              <a:tr h="430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건강검진 정보 질문 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시 횟수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/>
                        <a:t>횟수</a:t>
                      </a:r>
                      <a:r>
                        <a:rPr lang="en-US" altLang="ko-KR" sz="1050" dirty="0"/>
                        <a:t>,</a:t>
                      </a:r>
                      <a:r>
                        <a:rPr lang="en-US" altLang="ko-KR" sz="1050" baseline="0" dirty="0"/>
                        <a:t> </a:t>
                      </a:r>
                      <a:r>
                        <a:rPr lang="ko-KR" altLang="en-US" sz="1050" dirty="0"/>
                        <a:t>건 별 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b="1" dirty="0"/>
                        <a:t>분기당 </a:t>
                      </a:r>
                      <a:r>
                        <a:rPr lang="en-US" altLang="ko-KR" sz="1050" b="1" dirty="0"/>
                        <a:t>100</a:t>
                      </a:r>
                      <a:r>
                        <a:rPr lang="ko-KR" altLang="en-US" sz="1050" b="1" dirty="0"/>
                        <a:t>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683281"/>
                  </a:ext>
                </a:extLst>
              </a:tr>
              <a:tr h="536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이용자의 연령대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시 정보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  <a:cs typeface="+mn-cs"/>
                        </a:rPr>
                        <a:t>나이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b="1" dirty="0"/>
                        <a:t>분기당 </a:t>
                      </a:r>
                      <a:r>
                        <a:rPr lang="en-US" altLang="ko-KR" sz="1050" b="1" dirty="0"/>
                        <a:t>50</a:t>
                      </a:r>
                      <a:r>
                        <a:rPr lang="ko-KR" altLang="en-US" sz="1050" b="1" dirty="0"/>
                        <a:t>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000300"/>
                  </a:ext>
                </a:extLst>
              </a:tr>
              <a:tr h="430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이용자의 성별 비율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시 정보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/>
                        <a:t>성별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b="1" dirty="0"/>
                        <a:t>분기당 </a:t>
                      </a:r>
                      <a:r>
                        <a:rPr lang="en-US" altLang="ko-KR" sz="1050" b="1" dirty="0"/>
                        <a:t>50</a:t>
                      </a:r>
                      <a:r>
                        <a:rPr lang="ko-KR" altLang="en-US" sz="1050" b="1" dirty="0"/>
                        <a:t>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6660"/>
                  </a:ext>
                </a:extLst>
              </a:tr>
              <a:tr h="43360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595124"/>
                  </a:ext>
                </a:extLst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1679153" y="1045629"/>
            <a:ext cx="3279537" cy="253906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altLang="ko-KR" sz="1050" b="1" dirty="0">
                <a:latin typeface="나눔고딕" pitchFamily="50" charset="-127"/>
                <a:ea typeface="나눔고딕" pitchFamily="50" charset="-127"/>
              </a:rPr>
              <a:t>#1 </a:t>
            </a: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건강검진</a:t>
            </a:r>
            <a:endParaRPr lang="en-US" altLang="ko-KR" sz="105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73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281728" y="39304"/>
            <a:ext cx="6277930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Document History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270422"/>
              </p:ext>
            </p:extLst>
          </p:nvPr>
        </p:nvGraphicFramePr>
        <p:xfrm>
          <a:off x="344774" y="646481"/>
          <a:ext cx="11137692" cy="278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2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9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Date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Version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Comments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Author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Charge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2020.09.29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0.1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초안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강지윤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245">
                <a:tc>
                  <a:txBody>
                    <a:bodyPr/>
                    <a:lstStyle/>
                    <a:p>
                      <a:pPr marL="0" marR="0" lvl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2020.10.26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0.2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245"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2020.11.09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572790"/>
                  </a:ext>
                </a:extLst>
              </a:tr>
              <a:tr h="427245"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2020.11.20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983475"/>
                  </a:ext>
                </a:extLst>
              </a:tr>
              <a:tr h="427245"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41878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86813" y="6565903"/>
            <a:ext cx="222885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pPr/>
              <a:t>3</a:t>
            </a:fld>
            <a:endParaRPr lang="en-US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17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58064" y="2348999"/>
            <a:ext cx="5156936" cy="1962201"/>
            <a:chOff x="558064" y="1866163"/>
            <a:chExt cx="5156936" cy="1962201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836832" cy="769441"/>
              <a:chOff x="471977" y="2691080"/>
              <a:chExt cx="3836832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58064" y="1866163"/>
              <a:ext cx="41296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서비스 정책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6CBB7-EDA0-4A81-B54F-296BAE4BF3A9}"/>
              </a:ext>
            </a:extLst>
          </p:cNvPr>
          <p:cNvSpPr txBox="1"/>
          <p:nvPr/>
        </p:nvSpPr>
        <p:spPr>
          <a:xfrm>
            <a:off x="715968" y="1947380"/>
            <a:ext cx="546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건강검진 가이드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07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247544" y="50354"/>
            <a:ext cx="6277930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1.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건강검진 알람 서비스 제공 개요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86813" y="6565903"/>
            <a:ext cx="222885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8820" y="578769"/>
            <a:ext cx="6277930" cy="307766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marL="108000" indent="-1800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건강검진에 대해 알고 싶을 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알버트를 불러 물어보세요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1957" y="1201188"/>
            <a:ext cx="6277930" cy="276989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서비스 개시일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0503" y="1550905"/>
            <a:ext cx="6277930" cy="26160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2020.12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56893" y="2210946"/>
            <a:ext cx="6277930" cy="276989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각 업무 별 구축 일정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65439" y="2569209"/>
            <a:ext cx="6277930" cy="938708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아이템 선정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: 2020.09.</a:t>
            </a:r>
          </a:p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상세 기획 및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Play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설계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: 2020.09.28</a:t>
            </a:r>
          </a:p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: 2020. 11. 25</a:t>
            </a: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QA : 2020. 11. 25</a:t>
            </a: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Launching : 2020. 11.26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56893" y="3863066"/>
            <a:ext cx="6277930" cy="276989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서비스 개발 목적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65439" y="4221329"/>
            <a:ext cx="6277930" cy="26160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자신에게 맞는 건강검진을 알려주는 서비스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건강검진에 대한 안내와 정보 등을 간편하게 제공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65439" y="5187488"/>
            <a:ext cx="6277930" cy="276989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구축 범위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715064" y="1512606"/>
            <a:ext cx="871721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690504" y="2522364"/>
            <a:ext cx="871721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690504" y="4174484"/>
            <a:ext cx="871721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698878" y="5498906"/>
            <a:ext cx="871721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56893" y="5565004"/>
            <a:ext cx="6277930" cy="26160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아이템 선정 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상세 기획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/ VUX 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설계 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코딩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개발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/QA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의 일련의 구축 작업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145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247544" y="50354"/>
            <a:ext cx="6277930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2.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서비스 제공 스펙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86813" y="6565903"/>
            <a:ext cx="222885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8820" y="578769"/>
            <a:ext cx="6912890" cy="307766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marL="108000" indent="-1800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알버트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AI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탑재하여 제공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지역 및 언어는 한국어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국내 마켓을 대상으로 함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88588" y="1327170"/>
            <a:ext cx="2418460" cy="282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서비스 분류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2325" y="1327170"/>
            <a:ext cx="2418460" cy="282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제공 경로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931732" y="1327170"/>
            <a:ext cx="3551821" cy="282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상세 내용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88588" y="1718852"/>
            <a:ext cx="2418460" cy="2820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디바이스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69417" y="1721078"/>
            <a:ext cx="2418460" cy="2820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알버트 </a:t>
            </a:r>
            <a:r>
              <a:rPr lang="en-US" altLang="ko-KR" sz="1100" b="1" dirty="0">
                <a:solidFill>
                  <a:schemeClr val="tx1"/>
                </a:solidFill>
              </a:rPr>
              <a:t>AI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31731" y="1718852"/>
            <a:ext cx="3551821" cy="2820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58792" y="1729263"/>
            <a:ext cx="35247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NUGU </a:t>
            </a:r>
            <a:r>
              <a:rPr lang="ko-KR" altLang="en-US" sz="1000" b="1" dirty="0"/>
              <a:t>앱에서 확인</a:t>
            </a:r>
            <a:endParaRPr lang="en-US" altLang="ko-KR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1788590" y="2259567"/>
            <a:ext cx="2418460" cy="2820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Voice AI Cloud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69419" y="2261793"/>
            <a:ext cx="2418460" cy="2820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SKT TTS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31733" y="2259568"/>
            <a:ext cx="3551821" cy="2965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958794" y="2269978"/>
            <a:ext cx="35247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기본 </a:t>
            </a:r>
            <a:r>
              <a:rPr lang="en-US" altLang="ko-KR" sz="1000" b="1" dirty="0"/>
              <a:t>:</a:t>
            </a:r>
            <a:r>
              <a:rPr lang="ko-KR" altLang="en-US" sz="1000" b="1" dirty="0"/>
              <a:t> 한국 여자 </a:t>
            </a:r>
            <a:r>
              <a:rPr lang="en-US" altLang="ko-KR" sz="1000" b="1" dirty="0"/>
              <a:t>20 ~ 30 </a:t>
            </a:r>
            <a:r>
              <a:rPr lang="ko-KR" altLang="en-US" sz="1000" b="1" dirty="0"/>
              <a:t>세 목소리 </a:t>
            </a:r>
            <a:endParaRPr lang="en-US" altLang="ko-KR" sz="1000" b="1" dirty="0"/>
          </a:p>
        </p:txBody>
      </p:sp>
      <p:sp>
        <p:nvSpPr>
          <p:cNvPr id="35" name="직사각형 34"/>
          <p:cNvSpPr/>
          <p:nvPr/>
        </p:nvSpPr>
        <p:spPr>
          <a:xfrm>
            <a:off x="1782424" y="2800283"/>
            <a:ext cx="2418460" cy="2820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제공 플랫폼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363253" y="2802509"/>
            <a:ext cx="2418460" cy="2820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Nugu</a:t>
            </a:r>
            <a:r>
              <a:rPr lang="en-US" altLang="ko-KR" sz="1100" b="1" dirty="0">
                <a:solidFill>
                  <a:schemeClr val="tx1"/>
                </a:solidFill>
              </a:rPr>
              <a:t> App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925567" y="2800282"/>
            <a:ext cx="3551821" cy="2842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52627" y="2810695"/>
            <a:ext cx="23581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 err="1"/>
              <a:t>Nugu</a:t>
            </a:r>
            <a:r>
              <a:rPr lang="en-US" altLang="ko-KR" sz="1000" b="1" dirty="0"/>
              <a:t> Play – </a:t>
            </a:r>
            <a:r>
              <a:rPr lang="ko-KR" altLang="en-US" sz="1000" b="1" dirty="0"/>
              <a:t>정보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생활</a:t>
            </a:r>
            <a:endParaRPr lang="en-US" altLang="ko-KR" sz="1000" b="1" dirty="0"/>
          </a:p>
        </p:txBody>
      </p:sp>
      <p:sp>
        <p:nvSpPr>
          <p:cNvPr id="24" name="직사각형 23"/>
          <p:cNvSpPr/>
          <p:nvPr/>
        </p:nvSpPr>
        <p:spPr>
          <a:xfrm>
            <a:off x="1782424" y="3266855"/>
            <a:ext cx="2418460" cy="2820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지역과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시간대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363253" y="3269081"/>
            <a:ext cx="2418460" cy="2820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국내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925567" y="3266855"/>
            <a:ext cx="3551821" cy="2820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52628" y="3277267"/>
            <a:ext cx="35247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GMT 9:00</a:t>
            </a:r>
            <a:endParaRPr lang="ko-KR" altLang="en-US" sz="1000" b="1" dirty="0"/>
          </a:p>
        </p:txBody>
      </p:sp>
      <p:sp>
        <p:nvSpPr>
          <p:cNvPr id="29" name="직사각형 28"/>
          <p:cNvSpPr/>
          <p:nvPr/>
        </p:nvSpPr>
        <p:spPr>
          <a:xfrm>
            <a:off x="1782423" y="3665117"/>
            <a:ext cx="2418460" cy="2820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특정 </a:t>
            </a:r>
            <a:r>
              <a:rPr lang="en-US" altLang="ko-KR" sz="1100" b="1" dirty="0">
                <a:solidFill>
                  <a:schemeClr val="tx1"/>
                </a:solidFill>
              </a:rPr>
              <a:t>IP(</a:t>
            </a:r>
            <a:r>
              <a:rPr lang="ko-KR" altLang="en-US" sz="1100" b="1" dirty="0" err="1">
                <a:solidFill>
                  <a:schemeClr val="tx1"/>
                </a:solidFill>
              </a:rPr>
              <a:t>어뷰징</a:t>
            </a:r>
            <a:r>
              <a:rPr lang="en-US" altLang="ko-KR" sz="1100" b="1" dirty="0">
                <a:solidFill>
                  <a:schemeClr val="tx1"/>
                </a:solidFill>
              </a:rPr>
              <a:t>) </a:t>
            </a:r>
            <a:r>
              <a:rPr lang="ko-KR" altLang="en-US" sz="1100" b="1" dirty="0">
                <a:solidFill>
                  <a:schemeClr val="tx1"/>
                </a:solidFill>
              </a:rPr>
              <a:t>제한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363252" y="3667343"/>
            <a:ext cx="2418460" cy="2820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알버트</a:t>
            </a:r>
            <a:r>
              <a:rPr lang="en-US" altLang="ko-KR" sz="1100" b="1" dirty="0">
                <a:solidFill>
                  <a:schemeClr val="tx1"/>
                </a:solidFill>
              </a:rPr>
              <a:t>AI / </a:t>
            </a:r>
            <a:r>
              <a:rPr lang="ko-KR" altLang="en-US" sz="1100" b="1" dirty="0">
                <a:solidFill>
                  <a:schemeClr val="tx1"/>
                </a:solidFill>
              </a:rPr>
              <a:t>누구 스피커 유입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925566" y="3665117"/>
            <a:ext cx="3551821" cy="2820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952627" y="3675529"/>
            <a:ext cx="1008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없음</a:t>
            </a:r>
            <a:r>
              <a:rPr lang="en-US" altLang="ko-KR" sz="1000" b="1" dirty="0"/>
              <a:t> 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40069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247544" y="50354"/>
            <a:ext cx="6277930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3.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브랜드 정책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86813" y="6565903"/>
            <a:ext cx="222885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88588" y="1204952"/>
            <a:ext cx="2418460" cy="282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서비스 분류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2325" y="1204952"/>
            <a:ext cx="2418460" cy="282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서비스 분류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931732" y="1204952"/>
            <a:ext cx="3551821" cy="282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상세 내용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88588" y="1596634"/>
            <a:ext cx="2418460" cy="2820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디자인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69417" y="1598860"/>
            <a:ext cx="2418460" cy="2820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BI </a:t>
            </a:r>
            <a:r>
              <a:rPr lang="ko-KR" altLang="en-US" sz="11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931730" y="1593300"/>
            <a:ext cx="3551821" cy="3077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건강검진 가이드 로고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4386509" y="2267155"/>
            <a:ext cx="6054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369417" y="2327777"/>
            <a:ext cx="2418460" cy="2820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CI </a:t>
            </a:r>
            <a:r>
              <a:rPr lang="ko-KR" altLang="en-US" sz="11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931731" y="2325551"/>
            <a:ext cx="3551821" cy="2820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58793" y="2375252"/>
            <a:ext cx="349057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건강검진 가이드 로고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788587" y="3527430"/>
            <a:ext cx="2418460" cy="2820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서비스 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369416" y="3529656"/>
            <a:ext cx="2418460" cy="2820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공통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931730" y="3527430"/>
            <a:ext cx="3551821" cy="2820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8791" y="3537842"/>
            <a:ext cx="35247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누구 </a:t>
            </a:r>
            <a:r>
              <a:rPr lang="en-US" altLang="ko-KR" sz="1000" b="1" dirty="0"/>
              <a:t>Play </a:t>
            </a:r>
            <a:r>
              <a:rPr lang="ko-KR" altLang="en-US" sz="1000" b="1" dirty="0"/>
              <a:t>건강검진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797134" y="4319961"/>
            <a:ext cx="2418460" cy="2820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슬로건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377963" y="4322187"/>
            <a:ext cx="2418460" cy="2820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Play</a:t>
            </a:r>
            <a:r>
              <a:rPr lang="ko-KR" altLang="en-US" sz="1100" b="1" dirty="0">
                <a:solidFill>
                  <a:schemeClr val="tx1"/>
                </a:solidFill>
              </a:rPr>
              <a:t>에서 나올 슬로건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940277" y="4319961"/>
            <a:ext cx="3551821" cy="443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967338" y="4330373"/>
            <a:ext cx="32864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내가 할 수 있는 최고의 방어는 예방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797133" y="4945010"/>
            <a:ext cx="2418460" cy="2820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검색 태그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377962" y="4947236"/>
            <a:ext cx="2418460" cy="2820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태그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 err="1">
                <a:solidFill>
                  <a:schemeClr val="tx1"/>
                </a:solidFill>
              </a:rPr>
              <a:t>검색어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940276" y="4945010"/>
            <a:ext cx="3551821" cy="6711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67337" y="4955422"/>
            <a:ext cx="35247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알버트 </a:t>
            </a:r>
            <a:r>
              <a:rPr lang="en-US" altLang="ko-KR" sz="1000" b="1" dirty="0"/>
              <a:t>AI, </a:t>
            </a:r>
            <a:r>
              <a:rPr lang="ko-KR" altLang="en-US" sz="1000" b="1" dirty="0"/>
              <a:t>건강검진</a:t>
            </a:r>
            <a:r>
              <a:rPr lang="en-US" altLang="ko-KR" sz="1000" b="1" dirty="0"/>
              <a:t>, SK AI, </a:t>
            </a:r>
            <a:r>
              <a:rPr lang="ko-KR" altLang="en-US" sz="1000" b="1" dirty="0"/>
              <a:t>누구 </a:t>
            </a:r>
            <a:r>
              <a:rPr lang="en-US" altLang="ko-KR" sz="1000" b="1" dirty="0"/>
              <a:t>Play, </a:t>
            </a:r>
            <a:r>
              <a:rPr lang="ko-KR" altLang="en-US" sz="1000" b="1" dirty="0"/>
              <a:t>건강검진 </a:t>
            </a:r>
            <a:r>
              <a:rPr lang="en-US" altLang="ko-KR" sz="1000" b="1" dirty="0"/>
              <a:t>Play 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5410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247544" y="50354"/>
            <a:ext cx="6277930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4.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사용자 정의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86813" y="6565903"/>
            <a:ext cx="222885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936731"/>
              </p:ext>
            </p:extLst>
          </p:nvPr>
        </p:nvGraphicFramePr>
        <p:xfrm>
          <a:off x="1793630" y="1241341"/>
          <a:ext cx="8564932" cy="4523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125">
                  <a:extLst>
                    <a:ext uri="{9D8B030D-6E8A-4147-A177-3AD203B41FA5}">
                      <a16:colId xmlns:a16="http://schemas.microsoft.com/office/drawing/2014/main" val="1637800061"/>
                    </a:ext>
                  </a:extLst>
                </a:gridCol>
                <a:gridCol w="1257130">
                  <a:extLst>
                    <a:ext uri="{9D8B030D-6E8A-4147-A177-3AD203B41FA5}">
                      <a16:colId xmlns:a16="http://schemas.microsoft.com/office/drawing/2014/main" val="920712990"/>
                    </a:ext>
                  </a:extLst>
                </a:gridCol>
                <a:gridCol w="2582408">
                  <a:extLst>
                    <a:ext uri="{9D8B030D-6E8A-4147-A177-3AD203B41FA5}">
                      <a16:colId xmlns:a16="http://schemas.microsoft.com/office/drawing/2014/main" val="4263366348"/>
                    </a:ext>
                  </a:extLst>
                </a:gridCol>
                <a:gridCol w="2546184">
                  <a:extLst>
                    <a:ext uri="{9D8B030D-6E8A-4147-A177-3AD203B41FA5}">
                      <a16:colId xmlns:a16="http://schemas.microsoft.com/office/drawing/2014/main" val="4037475447"/>
                    </a:ext>
                  </a:extLst>
                </a:gridCol>
                <a:gridCol w="1129085">
                  <a:extLst>
                    <a:ext uri="{9D8B030D-6E8A-4147-A177-3AD203B41FA5}">
                      <a16:colId xmlns:a16="http://schemas.microsoft.com/office/drawing/2014/main" val="1513574019"/>
                    </a:ext>
                  </a:extLst>
                </a:gridCol>
              </a:tblGrid>
              <a:tr h="46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분류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분류 기준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오픈 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66809"/>
                  </a:ext>
                </a:extLst>
              </a:tr>
              <a:tr h="56619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일반 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Nugu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play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관리자 제외한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play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사용자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건강검진 가이드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play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012941"/>
                  </a:ext>
                </a:extLst>
              </a:tr>
              <a:tr h="339947">
                <a:tc>
                  <a:txBody>
                    <a:bodyPr/>
                    <a:lstStyle/>
                    <a:p>
                      <a:pPr algn="ctr"/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89448"/>
                  </a:ext>
                </a:extLst>
              </a:tr>
              <a:tr h="339947"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654172"/>
                  </a:ext>
                </a:extLst>
              </a:tr>
              <a:tr h="542438"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894938"/>
                  </a:ext>
                </a:extLst>
              </a:tr>
              <a:tr h="56619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/>
                        <a:t>A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Play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누구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Play Builder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관리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누구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Play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Builder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발화 내용 입력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등록 및 배포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발화 내용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Play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Builder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16096"/>
                  </a:ext>
                </a:extLst>
              </a:tr>
              <a:tr h="56619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서비스 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서버</a:t>
                      </a:r>
                      <a:r>
                        <a:rPr lang="en-US" altLang="ko-KR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APP</a:t>
                      </a:r>
                    </a:p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개인정보 관리자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서버 관리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API,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APP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개발 및 배포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아마존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AWS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Play Builder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654956"/>
                  </a:ext>
                </a:extLst>
              </a:tr>
              <a:tr h="566196"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152308"/>
                  </a:ext>
                </a:extLst>
              </a:tr>
              <a:tr h="566196"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391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337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58064" y="2348999"/>
            <a:ext cx="5824030" cy="1962201"/>
            <a:chOff x="558064" y="1866163"/>
            <a:chExt cx="5824030" cy="1962201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836832" cy="769441"/>
              <a:chOff x="471977" y="2691080"/>
              <a:chExt cx="3836832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58064" y="1866163"/>
              <a:ext cx="582403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서비스 기능 정의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6CBB7-EDA0-4A81-B54F-296BAE4BF3A9}"/>
              </a:ext>
            </a:extLst>
          </p:cNvPr>
          <p:cNvSpPr txBox="1"/>
          <p:nvPr/>
        </p:nvSpPr>
        <p:spPr>
          <a:xfrm>
            <a:off x="715968" y="1947380"/>
            <a:ext cx="546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건강검진 가이드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45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1001</Words>
  <Application>Microsoft Office PowerPoint</Application>
  <PresentationFormat>와이드스크린</PresentationFormat>
  <Paragraphs>329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나눔고딕</vt:lpstr>
      <vt:lpstr>나눔스퀘어라운드 Regular</vt:lpstr>
      <vt:lpstr>맑은 고딕</vt:lpstr>
      <vt:lpstr>뫼비우스 Regular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강 지윤</cp:lastModifiedBy>
  <cp:revision>123</cp:revision>
  <dcterms:created xsi:type="dcterms:W3CDTF">2015-07-07T04:48:58Z</dcterms:created>
  <dcterms:modified xsi:type="dcterms:W3CDTF">2020-11-20T12:17:38Z</dcterms:modified>
</cp:coreProperties>
</file>