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61" r:id="rId3"/>
    <p:sldId id="265" r:id="rId4"/>
    <p:sldId id="260" r:id="rId5"/>
    <p:sldId id="266" r:id="rId6"/>
    <p:sldId id="267" r:id="rId7"/>
    <p:sldId id="26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93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0C9D9-C8E1-4762-84A1-B8BEC13D2903}" type="datetimeFigureOut">
              <a:rPr lang="en-US" smtClean="0"/>
              <a:t>5/7/2013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3844B-A6D5-42D1-94DA-4DD922D1DDE7}" type="slidenum">
              <a:rPr lang="en-US" smtClean="0"/>
              <a:t>‹#›</a:t>
            </a:fld>
            <a:endParaRPr lang="en-US"/>
          </a:p>
        </p:txBody>
      </p:sp>
    </p:spTree>
    <p:extLst>
      <p:ext uri="{BB962C8B-B14F-4D97-AF65-F5344CB8AC3E}">
        <p14:creationId xmlns:p14="http://schemas.microsoft.com/office/powerpoint/2010/main" val="28515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63844B-A6D5-42D1-94DA-4DD922D1DDE7}" type="slidenum">
              <a:rPr lang="en-US" smtClean="0"/>
              <a:t>3</a:t>
            </a:fld>
            <a:endParaRPr lang="en-US"/>
          </a:p>
        </p:txBody>
      </p:sp>
    </p:spTree>
    <p:extLst>
      <p:ext uri="{BB962C8B-B14F-4D97-AF65-F5344CB8AC3E}">
        <p14:creationId xmlns:p14="http://schemas.microsoft.com/office/powerpoint/2010/main" val="196147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t>2013/5/7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260648"/>
            <a:ext cx="7772400" cy="1470025"/>
          </a:xfrm>
        </p:spPr>
        <p:txBody>
          <a:bodyPr/>
          <a:lstStyle/>
          <a:p>
            <a:r>
              <a:rPr lang="en-US" dirty="0" smtClean="0"/>
              <a:t>Instant </a:t>
            </a:r>
            <a:r>
              <a:rPr lang="en-US" dirty="0" err="1" smtClean="0"/>
              <a:t>Radiosity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2204864"/>
            <a:ext cx="4932040" cy="369903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74411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692696"/>
            <a:ext cx="914400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275856" y="116632"/>
            <a:ext cx="6084168" cy="584775"/>
          </a:xfrm>
          <a:prstGeom prst="rect">
            <a:avLst/>
          </a:prstGeom>
          <a:noFill/>
        </p:spPr>
        <p:txBody>
          <a:bodyPr wrap="square" rtlCol="0">
            <a:spAutoFit/>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Instant </a:t>
            </a:r>
            <a:r>
              <a:rPr lang="en-US"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Radiosity</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Introduction</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9" name="TextBox 8"/>
          <p:cNvSpPr txBox="1"/>
          <p:nvPr/>
        </p:nvSpPr>
        <p:spPr>
          <a:xfrm>
            <a:off x="269784" y="1023406"/>
            <a:ext cx="8738717" cy="1631216"/>
          </a:xfrm>
          <a:prstGeom prst="rect">
            <a:avLst/>
          </a:prstGeom>
          <a:noFill/>
        </p:spPr>
        <p:txBody>
          <a:bodyPr wrap="square" rtlCol="0">
            <a:spAutoFit/>
          </a:bodyPr>
          <a:lstStyle/>
          <a:p>
            <a:r>
              <a:rPr lang="en-US" sz="2800" dirty="0" smtClean="0"/>
              <a:t>Instant </a:t>
            </a:r>
            <a:r>
              <a:rPr lang="en-US" sz="2800" dirty="0" err="1" smtClean="0"/>
              <a:t>Radiostiy</a:t>
            </a:r>
            <a:r>
              <a:rPr lang="en-US" sz="2800" dirty="0" smtClean="0"/>
              <a:t> </a:t>
            </a:r>
            <a:r>
              <a:rPr lang="en-US" dirty="0" smtClean="0"/>
              <a:t>is a global illumination algorithm in the sense that the illumination arriving at the eye comes not just the light sources, but all the scene surfaces interacting with each other as well. This algorithm has many advantages, for example, easy implementation, converge fast than other global illumination algorithm, low discrepancy and viewpoint independent. </a:t>
            </a:r>
            <a:endParaRPr lang="en-US" dirty="0"/>
          </a:p>
        </p:txBody>
      </p:sp>
      <p:pic>
        <p:nvPicPr>
          <p:cNvPr id="2050" name="Picture 2" descr="C:\Users\Daniel\Desktop\8980 Final\Radiosity_Comparis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743" y="2913324"/>
            <a:ext cx="6473758" cy="3240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9784" y="3284984"/>
            <a:ext cx="2129934" cy="2246769"/>
          </a:xfrm>
          <a:prstGeom prst="rect">
            <a:avLst/>
          </a:prstGeom>
          <a:noFill/>
        </p:spPr>
        <p:txBody>
          <a:bodyPr wrap="square" rtlCol="0">
            <a:spAutoFit/>
          </a:bodyPr>
          <a:lstStyle/>
          <a:p>
            <a:pPr algn="just"/>
            <a:r>
              <a:rPr lang="en-US" sz="1400" dirty="0" smtClean="0"/>
              <a:t>The two pictures on the right rendered by direct illumination and </a:t>
            </a:r>
            <a:r>
              <a:rPr lang="en-US" sz="1400" dirty="0" err="1"/>
              <a:t>r</a:t>
            </a:r>
            <a:r>
              <a:rPr lang="en-US" sz="1400" dirty="0" err="1" smtClean="0"/>
              <a:t>adiosity</a:t>
            </a:r>
            <a:r>
              <a:rPr lang="en-US" sz="1400" dirty="0" smtClean="0"/>
              <a:t> </a:t>
            </a:r>
            <a:r>
              <a:rPr lang="en-US" sz="1400" dirty="0" smtClean="0"/>
              <a:t>respectively. The picture using </a:t>
            </a:r>
            <a:r>
              <a:rPr lang="en-US" sz="1400" dirty="0" err="1" smtClean="0"/>
              <a:t>r</a:t>
            </a:r>
            <a:r>
              <a:rPr lang="en-US" sz="1400" dirty="0" err="1" smtClean="0"/>
              <a:t>adiosity</a:t>
            </a:r>
            <a:r>
              <a:rPr lang="en-US" sz="1400" dirty="0" smtClean="0"/>
              <a:t> is more realistic. The shadows are </a:t>
            </a:r>
            <a:r>
              <a:rPr lang="en-US" sz="1400" dirty="0" smtClean="0"/>
              <a:t>more soft </a:t>
            </a:r>
            <a:r>
              <a:rPr lang="en-US" sz="1400" dirty="0" smtClean="0"/>
              <a:t>and the </a:t>
            </a:r>
            <a:r>
              <a:rPr lang="en-US" sz="1400" dirty="0" smtClean="0"/>
              <a:t>light distributed more evenly.</a:t>
            </a:r>
            <a:endParaRPr lang="en-US" sz="1400" dirty="0"/>
          </a:p>
        </p:txBody>
      </p:sp>
    </p:spTree>
    <p:extLst>
      <p:ext uri="{BB962C8B-B14F-4D97-AF65-F5344CB8AC3E}">
        <p14:creationId xmlns:p14="http://schemas.microsoft.com/office/powerpoint/2010/main" val="1759148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692696"/>
            <a:ext cx="914400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391222" y="79467"/>
            <a:ext cx="5580112" cy="584775"/>
          </a:xfrm>
          <a:prstGeom prst="rect">
            <a:avLst/>
          </a:prstGeom>
          <a:noFill/>
        </p:spPr>
        <p:txBody>
          <a:bodyPr wrap="square" rtlCol="0">
            <a:spAutoFit/>
          </a:bodyPr>
          <a:lstStyle/>
          <a:p>
            <a:pPr algn="r"/>
            <a:r>
              <a:rPr lang="en-US"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Raytracing</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6" name="TextBox 5"/>
          <p:cNvSpPr txBox="1"/>
          <p:nvPr/>
        </p:nvSpPr>
        <p:spPr>
          <a:xfrm>
            <a:off x="179512" y="793158"/>
            <a:ext cx="3528392" cy="5632311"/>
          </a:xfrm>
          <a:prstGeom prst="rect">
            <a:avLst/>
          </a:prstGeom>
          <a:noFill/>
        </p:spPr>
        <p:txBody>
          <a:bodyPr wrap="square" rtlCol="0">
            <a:spAutoFit/>
          </a:bodyPr>
          <a:lstStyle/>
          <a:p>
            <a:r>
              <a:rPr lang="en-US" dirty="0" smtClean="0"/>
              <a:t>For implementation of the instant </a:t>
            </a:r>
            <a:r>
              <a:rPr lang="en-US" dirty="0" err="1" smtClean="0"/>
              <a:t>radiosity</a:t>
            </a:r>
            <a:r>
              <a:rPr lang="en-US" dirty="0" smtClean="0"/>
              <a:t> method, we developed a simple ray tracer rather then building the instant </a:t>
            </a:r>
            <a:r>
              <a:rPr lang="en-US" dirty="0" err="1" smtClean="0"/>
              <a:t>radiosity</a:t>
            </a:r>
            <a:r>
              <a:rPr lang="en-US" dirty="0" smtClean="0"/>
              <a:t> method into an existing </a:t>
            </a:r>
            <a:r>
              <a:rPr lang="en-US" dirty="0" err="1" smtClean="0"/>
              <a:t>raytracer</a:t>
            </a:r>
            <a:r>
              <a:rPr lang="en-US" dirty="0" smtClean="0"/>
              <a:t>.</a:t>
            </a:r>
          </a:p>
          <a:p>
            <a:endParaRPr lang="en-US" dirty="0" smtClean="0"/>
          </a:p>
          <a:p>
            <a:endParaRPr lang="en-US" dirty="0" smtClean="0"/>
          </a:p>
          <a:p>
            <a:r>
              <a:rPr lang="en-US" dirty="0"/>
              <a:t>General outline of ray tracer</a:t>
            </a:r>
            <a:r>
              <a:rPr lang="en-US" dirty="0" smtClean="0"/>
              <a:t>:</a:t>
            </a:r>
            <a:endParaRPr lang="en-US" dirty="0"/>
          </a:p>
          <a:p>
            <a:r>
              <a:rPr lang="en-US" dirty="0" smtClean="0"/>
              <a:t>(1</a:t>
            </a:r>
            <a:r>
              <a:rPr lang="en-US" dirty="0"/>
              <a:t>) Shoot ray through each pixel in the image plane. </a:t>
            </a:r>
          </a:p>
          <a:p>
            <a:r>
              <a:rPr lang="en-US" dirty="0" smtClean="0"/>
              <a:t>(2</a:t>
            </a:r>
            <a:r>
              <a:rPr lang="en-US" dirty="0"/>
              <a:t>) Find nearest intersecting object.</a:t>
            </a:r>
          </a:p>
          <a:p>
            <a:r>
              <a:rPr lang="en-US" dirty="0" smtClean="0"/>
              <a:t>(3</a:t>
            </a:r>
            <a:r>
              <a:rPr lang="en-US" dirty="0"/>
              <a:t>) Accumulate radiance from VPLs and scale the diffuse color by this value.</a:t>
            </a:r>
          </a:p>
          <a:p>
            <a:r>
              <a:rPr lang="en-US" dirty="0" smtClean="0"/>
              <a:t>(4)Set </a:t>
            </a:r>
            <a:r>
              <a:rPr lang="en-US" dirty="0" err="1"/>
              <a:t>imagebuffer</a:t>
            </a:r>
            <a:r>
              <a:rPr lang="en-US" dirty="0"/>
              <a:t> pixel to color generated from ray cast.</a:t>
            </a:r>
          </a:p>
          <a:p>
            <a:endParaRPr lang="en-US" dirty="0" smtClean="0"/>
          </a:p>
          <a:p>
            <a:endParaRPr lang="en-US" dirty="0" smtClean="0"/>
          </a:p>
          <a:p>
            <a:pPr marL="285750" indent="-285750">
              <a:buFontTx/>
              <a:buChar char="-"/>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1094872"/>
            <a:ext cx="4890120" cy="3251930"/>
          </a:xfrm>
          <a:prstGeom prst="rect">
            <a:avLst/>
          </a:prstGeom>
          <a:ln>
            <a:noFill/>
          </a:ln>
          <a:effectLst>
            <a:outerShdw blurRad="190500" algn="tl" rotWithShape="0">
              <a:srgbClr val="000000">
                <a:alpha val="70000"/>
              </a:srgbClr>
            </a:outerShdw>
          </a:effectLst>
        </p:spPr>
      </p:pic>
      <p:sp>
        <p:nvSpPr>
          <p:cNvPr id="8" name="TextBox 7"/>
          <p:cNvSpPr txBox="1"/>
          <p:nvPr/>
        </p:nvSpPr>
        <p:spPr>
          <a:xfrm>
            <a:off x="4853608" y="4509120"/>
            <a:ext cx="3816424" cy="1815882"/>
          </a:xfrm>
          <a:prstGeom prst="rect">
            <a:avLst/>
          </a:prstGeom>
          <a:noFill/>
        </p:spPr>
        <p:txBody>
          <a:bodyPr wrap="square" rtlCol="0">
            <a:spAutoFit/>
          </a:bodyPr>
          <a:lstStyle/>
          <a:p>
            <a:r>
              <a:rPr lang="en-US" sz="1400" dirty="0"/>
              <a:t>Due to time constraints, we wanted to be able to focus more time of implementing the radiance accumulation than additional features of the ray tracer. Because of </a:t>
            </a:r>
            <a:r>
              <a:rPr lang="en-US" sz="1400" dirty="0" smtClean="0"/>
              <a:t>this, </a:t>
            </a:r>
            <a:r>
              <a:rPr lang="en-US" sz="1400" dirty="0"/>
              <a:t>we decided to forgo implementing shadows, ray reflections and ray refractions until we had the general radiance accumulation method working.</a:t>
            </a:r>
          </a:p>
          <a:p>
            <a:endParaRPr lang="en-US" sz="1400" dirty="0"/>
          </a:p>
        </p:txBody>
      </p:sp>
    </p:spTree>
    <p:extLst>
      <p:ext uri="{BB962C8B-B14F-4D97-AF65-F5344CB8AC3E}">
        <p14:creationId xmlns:p14="http://schemas.microsoft.com/office/powerpoint/2010/main" val="2442998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aniel\Desktop\8980 Final\ste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01" y="853677"/>
            <a:ext cx="3867151" cy="37274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7" name="Picture 3" descr="C:\Users\Daniel\Desktop\8980 Final\step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996952"/>
            <a:ext cx="3911600" cy="37401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cxnSp>
        <p:nvCxnSpPr>
          <p:cNvPr id="4" name="直接连接符 3"/>
          <p:cNvCxnSpPr/>
          <p:nvPr/>
        </p:nvCxnSpPr>
        <p:spPr>
          <a:xfrm>
            <a:off x="0" y="692696"/>
            <a:ext cx="914400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923928" y="116632"/>
            <a:ext cx="5580112" cy="584775"/>
          </a:xfrm>
          <a:prstGeom prst="rect">
            <a:avLst/>
          </a:prstGeom>
          <a:noFill/>
        </p:spPr>
        <p:txBody>
          <a:bodyPr wrap="square" rtlCol="0">
            <a:spAutoFit/>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Instant </a:t>
            </a:r>
            <a:r>
              <a:rPr lang="en-US"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Radiosity</a:t>
            </a: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32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Algotihm</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6" name="TextBox 5"/>
          <p:cNvSpPr txBox="1"/>
          <p:nvPr/>
        </p:nvSpPr>
        <p:spPr>
          <a:xfrm>
            <a:off x="4716016" y="764704"/>
            <a:ext cx="4248472" cy="2031325"/>
          </a:xfrm>
          <a:prstGeom prst="rect">
            <a:avLst/>
          </a:prstGeom>
          <a:noFill/>
        </p:spPr>
        <p:txBody>
          <a:bodyPr wrap="square" rtlCol="0">
            <a:spAutoFit/>
          </a:bodyPr>
          <a:lstStyle/>
          <a:p>
            <a:r>
              <a:rPr lang="en-US" dirty="0" smtClean="0"/>
              <a:t>Step 1:  </a:t>
            </a:r>
          </a:p>
          <a:p>
            <a:r>
              <a:rPr lang="en-US" dirty="0" smtClean="0"/>
              <a:t>(1). Sample the light source and direction; </a:t>
            </a:r>
          </a:p>
          <a:p>
            <a:r>
              <a:rPr lang="en-US" dirty="0" smtClean="0"/>
              <a:t>(2). For each </a:t>
            </a:r>
            <a:r>
              <a:rPr lang="en-US" dirty="0" err="1" smtClean="0"/>
              <a:t>vpl</a:t>
            </a:r>
            <a:r>
              <a:rPr lang="en-US" dirty="0" smtClean="0"/>
              <a:t> on the path, we first store this </a:t>
            </a:r>
            <a:r>
              <a:rPr lang="en-US" dirty="0" err="1" smtClean="0"/>
              <a:t>vpls’s</a:t>
            </a:r>
            <a:r>
              <a:rPr lang="en-US" dirty="0" smtClean="0"/>
              <a:t> power and position and then sample its direction using </a:t>
            </a:r>
            <a:r>
              <a:rPr lang="en-US" dirty="0" err="1" smtClean="0"/>
              <a:t>halton</a:t>
            </a:r>
            <a:r>
              <a:rPr lang="en-US" dirty="0" smtClean="0"/>
              <a:t> sequence and keep tracing</a:t>
            </a:r>
            <a:endParaRPr lang="en-US" dirty="0"/>
          </a:p>
        </p:txBody>
      </p:sp>
      <p:sp>
        <p:nvSpPr>
          <p:cNvPr id="9" name="TextBox 8"/>
          <p:cNvSpPr txBox="1"/>
          <p:nvPr/>
        </p:nvSpPr>
        <p:spPr>
          <a:xfrm>
            <a:off x="272801" y="4877895"/>
            <a:ext cx="4248472" cy="1477328"/>
          </a:xfrm>
          <a:prstGeom prst="rect">
            <a:avLst/>
          </a:prstGeom>
          <a:noFill/>
        </p:spPr>
        <p:txBody>
          <a:bodyPr wrap="square" rtlCol="0">
            <a:spAutoFit/>
          </a:bodyPr>
          <a:lstStyle/>
          <a:p>
            <a:r>
              <a:rPr lang="en-US" dirty="0" smtClean="0"/>
              <a:t>Step 2:  </a:t>
            </a:r>
          </a:p>
          <a:p>
            <a:r>
              <a:rPr lang="en-US" dirty="0" smtClean="0"/>
              <a:t>(1). Calculate each intersection point’s radiance by accumulating the contribution from all </a:t>
            </a:r>
            <a:r>
              <a:rPr lang="en-US" dirty="0" err="1" smtClean="0"/>
              <a:t>vpls</a:t>
            </a:r>
            <a:r>
              <a:rPr lang="en-US" dirty="0" smtClean="0"/>
              <a:t>. </a:t>
            </a:r>
          </a:p>
          <a:p>
            <a:r>
              <a:rPr lang="en-US" dirty="0" smtClean="0"/>
              <a:t>(2).  Output the image</a:t>
            </a:r>
            <a:endParaRPr lang="en-US" dirty="0"/>
          </a:p>
        </p:txBody>
      </p:sp>
    </p:spTree>
    <p:extLst>
      <p:ext uri="{BB962C8B-B14F-4D97-AF65-F5344CB8AC3E}">
        <p14:creationId xmlns:p14="http://schemas.microsoft.com/office/powerpoint/2010/main" val="3591959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692696"/>
            <a:ext cx="914400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380312" y="107921"/>
            <a:ext cx="5580112" cy="584775"/>
          </a:xfrm>
          <a:prstGeom prst="rect">
            <a:avLst/>
          </a:prstGeom>
          <a:noFill/>
        </p:spPr>
        <p:txBody>
          <a:bodyPr wrap="square" rtlCol="0">
            <a:spAutoFit/>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Results</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760" y="1484784"/>
            <a:ext cx="6334182" cy="45259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TextBox 6"/>
          <p:cNvSpPr txBox="1"/>
          <p:nvPr/>
        </p:nvSpPr>
        <p:spPr>
          <a:xfrm>
            <a:off x="179512" y="1762606"/>
            <a:ext cx="1800200" cy="3970318"/>
          </a:xfrm>
          <a:prstGeom prst="rect">
            <a:avLst/>
          </a:prstGeom>
          <a:noFill/>
        </p:spPr>
        <p:txBody>
          <a:bodyPr wrap="square" rtlCol="0">
            <a:spAutoFit/>
          </a:bodyPr>
          <a:lstStyle/>
          <a:p>
            <a:r>
              <a:rPr lang="en-US" dirty="0" smtClean="0"/>
              <a:t>Our best attempt as of turning this project in.</a:t>
            </a:r>
          </a:p>
          <a:p>
            <a:endParaRPr lang="en-US" dirty="0"/>
          </a:p>
          <a:p>
            <a:r>
              <a:rPr lang="en-US" dirty="0" smtClean="0"/>
              <a:t>As you can see, there is some lighting effects on the walls and the box that show we are on the right path of implementing instant </a:t>
            </a:r>
            <a:r>
              <a:rPr lang="en-US" dirty="0" err="1" smtClean="0"/>
              <a:t>radiosity</a:t>
            </a:r>
            <a:endParaRPr lang="en-US" dirty="0"/>
          </a:p>
        </p:txBody>
      </p:sp>
    </p:spTree>
    <p:extLst>
      <p:ext uri="{BB962C8B-B14F-4D97-AF65-F5344CB8AC3E}">
        <p14:creationId xmlns:p14="http://schemas.microsoft.com/office/powerpoint/2010/main" val="1139330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692696"/>
            <a:ext cx="914400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380312" y="107921"/>
            <a:ext cx="5580112" cy="584775"/>
          </a:xfrm>
          <a:prstGeom prst="rect">
            <a:avLst/>
          </a:prstGeom>
          <a:noFill/>
        </p:spPr>
        <p:txBody>
          <a:bodyPr wrap="square" rtlCol="0">
            <a:spAutoFit/>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Results</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7" name="TextBox 6"/>
          <p:cNvSpPr txBox="1"/>
          <p:nvPr/>
        </p:nvSpPr>
        <p:spPr>
          <a:xfrm>
            <a:off x="395536" y="2732101"/>
            <a:ext cx="1800200" cy="2031325"/>
          </a:xfrm>
          <a:prstGeom prst="rect">
            <a:avLst/>
          </a:prstGeom>
          <a:noFill/>
        </p:spPr>
        <p:txBody>
          <a:bodyPr wrap="square" rtlCol="0">
            <a:spAutoFit/>
          </a:bodyPr>
          <a:lstStyle/>
          <a:p>
            <a:r>
              <a:rPr lang="en-US" dirty="0" smtClean="0"/>
              <a:t>This is a visualization to show the distribution of virtual point lights emitted into the scene.</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799" y="1484783"/>
            <a:ext cx="6366665" cy="45259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15671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29600" cy="4176464"/>
          </a:xfrm>
        </p:spPr>
        <p:txBody>
          <a:bodyPr/>
          <a:lstStyle/>
          <a:p>
            <a:r>
              <a:rPr lang="en-US" dirty="0" smtClean="0"/>
              <a:t>1. Find a correct approach to accumulate each point’s radiance.</a:t>
            </a:r>
          </a:p>
          <a:p>
            <a:r>
              <a:rPr lang="en-US" dirty="0" smtClean="0"/>
              <a:t>2. Add shadow, reflection and refraction.</a:t>
            </a:r>
          </a:p>
          <a:p>
            <a:r>
              <a:rPr lang="en-US" dirty="0" smtClean="0"/>
              <a:t>3. Parallel this method to try to run it in real-time</a:t>
            </a:r>
          </a:p>
          <a:p>
            <a:r>
              <a:rPr lang="en-US" dirty="0" smtClean="0"/>
              <a:t>4. Improving sample strategy. </a:t>
            </a:r>
            <a:endParaRPr lang="en-US" dirty="0"/>
          </a:p>
        </p:txBody>
      </p:sp>
      <p:cxnSp>
        <p:nvCxnSpPr>
          <p:cNvPr id="4" name="直接连接符 3"/>
          <p:cNvCxnSpPr/>
          <p:nvPr/>
        </p:nvCxnSpPr>
        <p:spPr>
          <a:xfrm>
            <a:off x="0" y="692696"/>
            <a:ext cx="9144000" cy="7200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588224" y="116632"/>
            <a:ext cx="5580112" cy="584775"/>
          </a:xfrm>
          <a:prstGeom prst="rect">
            <a:avLst/>
          </a:prstGeom>
          <a:noFill/>
        </p:spPr>
        <p:txBody>
          <a:bodyPr wrap="square" rtlCol="0">
            <a:spAutoFit/>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Future work</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5169267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109</TotalTime>
  <Words>404</Words>
  <Application>Microsoft Office PowerPoint</Application>
  <PresentationFormat>On-screen Show (4:3)</PresentationFormat>
  <Paragraphs>34</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Cambria</vt:lpstr>
      <vt:lpstr>隶书</vt:lpstr>
      <vt:lpstr>Maiandra GD</vt:lpstr>
      <vt:lpstr>华文楷体</vt:lpstr>
      <vt:lpstr>Wingdings 2</vt:lpstr>
      <vt:lpstr>龙腾四海</vt:lpstr>
      <vt:lpstr>Instant Radiosity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Instant Radiosity</dc:title>
  <dc:creator>Daniel</dc:creator>
  <cp:lastModifiedBy>Eugene Sturm</cp:lastModifiedBy>
  <cp:revision>13</cp:revision>
  <dcterms:created xsi:type="dcterms:W3CDTF">2013-05-07T18:10:35Z</dcterms:created>
  <dcterms:modified xsi:type="dcterms:W3CDTF">2013-05-08T03:16:44Z</dcterms:modified>
</cp:coreProperties>
</file>