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9"/>
  </p:notesMasterIdLst>
  <p:sldIdLst>
    <p:sldId id="256" r:id="rId2"/>
    <p:sldId id="257" r:id="rId3"/>
    <p:sldId id="296" r:id="rId4"/>
    <p:sldId id="297" r:id="rId5"/>
    <p:sldId id="258" r:id="rId6"/>
    <p:sldId id="298" r:id="rId7"/>
    <p:sldId id="299" r:id="rId8"/>
    <p:sldId id="300" r:id="rId9"/>
    <p:sldId id="301" r:id="rId10"/>
    <p:sldId id="262" r:id="rId11"/>
    <p:sldId id="302" r:id="rId12"/>
    <p:sldId id="303" r:id="rId13"/>
    <p:sldId id="304" r:id="rId14"/>
    <p:sldId id="309" r:id="rId15"/>
    <p:sldId id="305" r:id="rId16"/>
    <p:sldId id="311" r:id="rId17"/>
    <p:sldId id="312" r:id="rId18"/>
    <p:sldId id="313" r:id="rId19"/>
    <p:sldId id="314" r:id="rId20"/>
    <p:sldId id="306" r:id="rId21"/>
    <p:sldId id="307" r:id="rId22"/>
    <p:sldId id="310" r:id="rId23"/>
    <p:sldId id="308" r:id="rId24"/>
    <p:sldId id="315" r:id="rId25"/>
    <p:sldId id="316" r:id="rId26"/>
    <p:sldId id="317" r:id="rId27"/>
    <p:sldId id="278" r:id="rId28"/>
  </p:sldIdLst>
  <p:sldSz cx="9144000" cy="5143500" type="screen16x9"/>
  <p:notesSz cx="6858000" cy="9144000"/>
  <p:embeddedFontLst>
    <p:embeddedFont>
      <p:font typeface="Lato Light" panose="020F0502020204030203" pitchFamily="34" charset="0"/>
      <p:regular r:id="rId30"/>
      <p:bold r:id="rId31"/>
      <p:italic r:id="rId32"/>
      <p:boldItalic r:id="rId33"/>
    </p:embeddedFont>
    <p:embeddedFont>
      <p:font typeface="Roboto Slab Light"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4532F2-8E56-4377-B3D6-2900993CA978}">
  <a:tblStyle styleId="{984532F2-8E56-4377-B3D6-2900993CA9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FDDDBED-4A49-4115-B099-9B0DEC76AB8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3" d="100"/>
          <a:sy n="113" d="100"/>
        </p:scale>
        <p:origin x="58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9"/>
        <p:cNvGrpSpPr/>
        <p:nvPr/>
      </p:nvGrpSpPr>
      <p:grpSpPr>
        <a:xfrm>
          <a:off x="0" y="0"/>
          <a:ext cx="0" cy="0"/>
          <a:chOff x="0" y="0"/>
          <a:chExt cx="0" cy="0"/>
        </a:xfrm>
      </p:grpSpPr>
      <p:sp>
        <p:nvSpPr>
          <p:cNvPr id="220" name="Google Shape;220;p9"/>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794200" y="78224"/>
            <a:ext cx="141600" cy="1416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40400" y="150205"/>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8079301" y="3776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696550" y="917625"/>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8924303" y="11938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7724347" y="7671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8923937" y="451941"/>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528659" y="-124724"/>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8327788" y="6261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9"/>
          <p:cNvGrpSpPr/>
          <p:nvPr/>
        </p:nvGrpSpPr>
        <p:grpSpPr>
          <a:xfrm>
            <a:off x="154025" y="438904"/>
            <a:ext cx="508851" cy="478711"/>
            <a:chOff x="5972700" y="2330200"/>
            <a:chExt cx="411625" cy="387275"/>
          </a:xfrm>
        </p:grpSpPr>
        <p:sp>
          <p:nvSpPr>
            <p:cNvPr id="231" name="Google Shape;231;p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9"/>
          <p:cNvSpPr txBox="1">
            <a:spLocks noGrp="1"/>
          </p:cNvSpPr>
          <p:nvPr>
            <p:ph type="body" idx="1"/>
          </p:nvPr>
        </p:nvSpPr>
        <p:spPr>
          <a:xfrm>
            <a:off x="457200" y="41777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1000"/>
              </a:spcAft>
              <a:buSzPts val="1400"/>
              <a:buNone/>
              <a:defRPr sz="1400"/>
            </a:lvl1pPr>
          </a:lstStyle>
          <a:p>
            <a:endParaRPr/>
          </a:p>
        </p:txBody>
      </p:sp>
      <p:sp>
        <p:nvSpPr>
          <p:cNvPr id="234" name="Google Shape;234;p9"/>
          <p:cNvSpPr/>
          <p:nvPr/>
        </p:nvSpPr>
        <p:spPr>
          <a:xfrm>
            <a:off x="7720375" y="103875"/>
            <a:ext cx="626400" cy="6264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9"/>
          <p:cNvGrpSpPr/>
          <p:nvPr/>
        </p:nvGrpSpPr>
        <p:grpSpPr>
          <a:xfrm>
            <a:off x="7915421" y="229147"/>
            <a:ext cx="236882" cy="375437"/>
            <a:chOff x="6718575" y="2318625"/>
            <a:chExt cx="256950" cy="407375"/>
          </a:xfrm>
        </p:grpSpPr>
        <p:sp>
          <p:nvSpPr>
            <p:cNvPr id="236" name="Google Shape;236;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9"/>
          <p:cNvSpPr txBox="1">
            <a:spLocks noGrp="1"/>
          </p:cNvSpPr>
          <p:nvPr>
            <p:ph type="sldNum" idx="12"/>
          </p:nvPr>
        </p:nvSpPr>
        <p:spPr>
          <a:xfrm>
            <a:off x="8117984" y="430368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1pPr>
            <a:lvl2pPr lvl="1">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2pPr>
            <a:lvl3pPr lvl="2">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3pPr>
            <a:lvl4pPr lvl="3">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4pPr>
            <a:lvl5pPr lvl="4">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5pPr>
            <a:lvl6pPr lvl="5">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6pPr>
            <a:lvl7pPr lvl="6">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7pPr>
            <a:lvl8pPr lvl="7">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8pPr>
            <a:lvl9pPr lvl="8">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7" r:id="rId4"/>
    <p:sldLayoutId id="2147483658" r:id="rId5"/>
    <p:sldLayoutId id="2147483659" r:id="rId6"/>
    <p:sldLayoutId id="2147483660"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300" y="961350"/>
            <a:ext cx="3629400" cy="3220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dirty="0">
                <a:latin typeface="+mj-lt"/>
              </a:rPr>
              <a:t>Lập trình hướng đối tượng</a:t>
            </a:r>
            <a:br>
              <a:rPr lang="vi-VN" dirty="0">
                <a:latin typeface="+mj-lt"/>
              </a:rPr>
            </a:br>
            <a:br>
              <a:rPr lang="vi-VN" dirty="0"/>
            </a:br>
            <a:r>
              <a:rPr lang="vi-VN" sz="2400" b="1" dirty="0">
                <a:solidFill>
                  <a:srgbClr val="FFFF00"/>
                </a:solidFill>
                <a:latin typeface="+mj-lt"/>
              </a:rPr>
              <a:t>~Nhóm 12~</a:t>
            </a:r>
            <a:br>
              <a:rPr lang="vi-VN" sz="2400" dirty="0">
                <a:latin typeface="+mj-lt"/>
              </a:rPr>
            </a:br>
            <a:r>
              <a:rPr lang="vi-VN" sz="2400" dirty="0">
                <a:latin typeface="+mj-lt"/>
              </a:rPr>
              <a:t>Trần Văn Hiếu</a:t>
            </a:r>
            <a:br>
              <a:rPr lang="vi-VN" sz="2400" dirty="0">
                <a:latin typeface="+mj-lt"/>
              </a:rPr>
            </a:br>
            <a:r>
              <a:rPr lang="vi-VN" sz="2400" dirty="0">
                <a:latin typeface="+mj-lt"/>
              </a:rPr>
              <a:t>Lương Gia Tuấn</a:t>
            </a:r>
            <a:endParaRPr sz="24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p:nvPr/>
        </p:nvSpPr>
        <p:spPr>
          <a:xfrm>
            <a:off x="3459600" y="628000"/>
            <a:ext cx="2224800" cy="222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txBox="1">
            <a:spLocks noGrp="1"/>
          </p:cNvSpPr>
          <p:nvPr>
            <p:ph type="ctrTitle" idx="4294967295"/>
          </p:nvPr>
        </p:nvSpPr>
        <p:spPr>
          <a:xfrm>
            <a:off x="2205424" y="2708949"/>
            <a:ext cx="4758083" cy="15912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500" dirty="0">
                <a:latin typeface="Times New Roman" panose="02020603050405020304" pitchFamily="18" charset="0"/>
                <a:cs typeface="Times New Roman" panose="02020603050405020304" pitchFamily="18" charset="0"/>
              </a:rPr>
              <a:t>Thực Thi Chương Trình</a:t>
            </a:r>
            <a:endParaRPr sz="3500" dirty="0">
              <a:latin typeface="Times New Roman" panose="02020603050405020304" pitchFamily="18" charset="0"/>
              <a:cs typeface="Times New Roman" panose="02020603050405020304" pitchFamily="18" charset="0"/>
            </a:endParaRPr>
          </a:p>
        </p:txBody>
      </p:sp>
      <p:grpSp>
        <p:nvGrpSpPr>
          <p:cNvPr id="433" name="Google Shape;433;p21"/>
          <p:cNvGrpSpPr/>
          <p:nvPr/>
        </p:nvGrpSpPr>
        <p:grpSpPr>
          <a:xfrm>
            <a:off x="3940048" y="628007"/>
            <a:ext cx="1447570" cy="1447577"/>
            <a:chOff x="6643075" y="3664250"/>
            <a:chExt cx="407950" cy="407975"/>
          </a:xfrm>
        </p:grpSpPr>
        <p:sp>
          <p:nvSpPr>
            <p:cNvPr id="434" name="Google Shape;43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1"/>
          <p:cNvGrpSpPr/>
          <p:nvPr/>
        </p:nvGrpSpPr>
        <p:grpSpPr>
          <a:xfrm rot="-587344">
            <a:off x="3600928" y="2274183"/>
            <a:ext cx="595166" cy="595133"/>
            <a:chOff x="576250" y="4319400"/>
            <a:chExt cx="442075" cy="442050"/>
          </a:xfrm>
        </p:grpSpPr>
        <p:sp>
          <p:nvSpPr>
            <p:cNvPr id="437" name="Google Shape;43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1"/>
          <p:cNvSpPr/>
          <p:nvPr/>
        </p:nvSpPr>
        <p:spPr>
          <a:xfrm>
            <a:off x="3593939" y="962288"/>
            <a:ext cx="226251" cy="21606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rot="2697328">
            <a:off x="5346647" y="2148789"/>
            <a:ext cx="343459" cy="32794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356714" y="1881143"/>
            <a:ext cx="137570" cy="13142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rot="1280404">
            <a:off x="3589575" y="1613971"/>
            <a:ext cx="137564" cy="131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txBox="1">
            <a:spLocks noGrp="1"/>
          </p:cNvSpPr>
          <p:nvPr>
            <p:ph type="sldNum" idx="12"/>
          </p:nvPr>
        </p:nvSpPr>
        <p:spPr>
          <a:xfrm>
            <a:off x="420947" y="433692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11</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6274805C-3FE7-60BF-5356-FB66E850D484}"/>
              </a:ext>
            </a:extLst>
          </p:cNvPr>
          <p:cNvPicPr>
            <a:picLocks noChangeAspect="1"/>
          </p:cNvPicPr>
          <p:nvPr/>
        </p:nvPicPr>
        <p:blipFill>
          <a:blip r:embed="rId2"/>
          <a:stretch>
            <a:fillRect/>
          </a:stretch>
        </p:blipFill>
        <p:spPr>
          <a:xfrm>
            <a:off x="1235947" y="904679"/>
            <a:ext cx="6732397" cy="3422193"/>
          </a:xfrm>
          <a:prstGeom prst="rect">
            <a:avLst/>
          </a:prstGeom>
        </p:spPr>
      </p:pic>
    </p:spTree>
    <p:extLst>
      <p:ext uri="{BB962C8B-B14F-4D97-AF65-F5344CB8AC3E}">
        <p14:creationId xmlns:p14="http://schemas.microsoft.com/office/powerpoint/2010/main" val="197655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12</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5" name="Picture 4" descr="Background pattern&#10;&#10;Description automatically generated">
            <a:extLst>
              <a:ext uri="{FF2B5EF4-FFF2-40B4-BE49-F238E27FC236}">
                <a16:creationId xmlns:a16="http://schemas.microsoft.com/office/drawing/2014/main" id="{38E0DDEB-121E-98BE-B5F1-FCF54F4A34B3}"/>
              </a:ext>
            </a:extLst>
          </p:cNvPr>
          <p:cNvPicPr>
            <a:picLocks noChangeAspect="1"/>
          </p:cNvPicPr>
          <p:nvPr/>
        </p:nvPicPr>
        <p:blipFill>
          <a:blip r:embed="rId2"/>
          <a:stretch>
            <a:fillRect/>
          </a:stretch>
        </p:blipFill>
        <p:spPr>
          <a:xfrm>
            <a:off x="1235947" y="900083"/>
            <a:ext cx="6732395" cy="3429833"/>
          </a:xfrm>
          <a:prstGeom prst="rect">
            <a:avLst/>
          </a:prstGeom>
        </p:spPr>
      </p:pic>
    </p:spTree>
    <p:extLst>
      <p:ext uri="{BB962C8B-B14F-4D97-AF65-F5344CB8AC3E}">
        <p14:creationId xmlns:p14="http://schemas.microsoft.com/office/powerpoint/2010/main" val="206766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13</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4" name="Picture 3" descr="Table&#10;&#10;Description automatically generated with low confidence">
            <a:extLst>
              <a:ext uri="{FF2B5EF4-FFF2-40B4-BE49-F238E27FC236}">
                <a16:creationId xmlns:a16="http://schemas.microsoft.com/office/drawing/2014/main" id="{DEC756E6-77B4-7EBE-9D7D-D5DA0E818925}"/>
              </a:ext>
            </a:extLst>
          </p:cNvPr>
          <p:cNvPicPr>
            <a:picLocks noChangeAspect="1"/>
          </p:cNvPicPr>
          <p:nvPr/>
        </p:nvPicPr>
        <p:blipFill>
          <a:blip r:embed="rId2"/>
          <a:stretch>
            <a:fillRect/>
          </a:stretch>
        </p:blipFill>
        <p:spPr>
          <a:xfrm>
            <a:off x="1235947" y="900083"/>
            <a:ext cx="6772589" cy="3426789"/>
          </a:xfrm>
          <a:prstGeom prst="rect">
            <a:avLst/>
          </a:prstGeom>
        </p:spPr>
      </p:pic>
    </p:spTree>
    <p:extLst>
      <p:ext uri="{BB962C8B-B14F-4D97-AF65-F5344CB8AC3E}">
        <p14:creationId xmlns:p14="http://schemas.microsoft.com/office/powerpoint/2010/main" val="52275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14</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4A23E74-641E-F168-F536-DF5C382A918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2603" y="900785"/>
            <a:ext cx="6739002" cy="3426087"/>
          </a:xfrm>
          <a:prstGeom prst="rect">
            <a:avLst/>
          </a:prstGeom>
          <a:noFill/>
          <a:ln>
            <a:noFill/>
          </a:ln>
        </p:spPr>
      </p:pic>
    </p:spTree>
    <p:extLst>
      <p:ext uri="{BB962C8B-B14F-4D97-AF65-F5344CB8AC3E}">
        <p14:creationId xmlns:p14="http://schemas.microsoft.com/office/powerpoint/2010/main" val="380806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15</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5" name="Picture 4" descr="Table&#10;&#10;Description automatically generated with medium confidence">
            <a:extLst>
              <a:ext uri="{FF2B5EF4-FFF2-40B4-BE49-F238E27FC236}">
                <a16:creationId xmlns:a16="http://schemas.microsoft.com/office/drawing/2014/main" id="{D5BFB296-C88F-7056-D2E0-3F078E2BAAD7}"/>
              </a:ext>
            </a:extLst>
          </p:cNvPr>
          <p:cNvPicPr>
            <a:picLocks noChangeAspect="1"/>
          </p:cNvPicPr>
          <p:nvPr/>
        </p:nvPicPr>
        <p:blipFill>
          <a:blip r:embed="rId2"/>
          <a:stretch>
            <a:fillRect/>
          </a:stretch>
        </p:blipFill>
        <p:spPr>
          <a:xfrm>
            <a:off x="1256045" y="899058"/>
            <a:ext cx="6762540" cy="3427814"/>
          </a:xfrm>
          <a:prstGeom prst="rect">
            <a:avLst/>
          </a:prstGeom>
        </p:spPr>
      </p:pic>
    </p:spTree>
    <p:extLst>
      <p:ext uri="{BB962C8B-B14F-4D97-AF65-F5344CB8AC3E}">
        <p14:creationId xmlns:p14="http://schemas.microsoft.com/office/powerpoint/2010/main" val="176018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16</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2C59D59C-9999-0AF8-CFB4-EA33C8F404A7}"/>
              </a:ext>
            </a:extLst>
          </p:cNvPr>
          <p:cNvPicPr>
            <a:picLocks noChangeAspect="1"/>
          </p:cNvPicPr>
          <p:nvPr/>
        </p:nvPicPr>
        <p:blipFill>
          <a:blip r:embed="rId2"/>
          <a:stretch>
            <a:fillRect/>
          </a:stretch>
        </p:blipFill>
        <p:spPr>
          <a:xfrm>
            <a:off x="1240077" y="900083"/>
            <a:ext cx="6801633" cy="3426789"/>
          </a:xfrm>
          <a:prstGeom prst="rect">
            <a:avLst/>
          </a:prstGeom>
        </p:spPr>
      </p:pic>
    </p:spTree>
    <p:extLst>
      <p:ext uri="{BB962C8B-B14F-4D97-AF65-F5344CB8AC3E}">
        <p14:creationId xmlns:p14="http://schemas.microsoft.com/office/powerpoint/2010/main" val="147244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17</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5" name="Picture 4" descr="Graphical user interface, table&#10;&#10;Description automatically generated">
            <a:extLst>
              <a:ext uri="{FF2B5EF4-FFF2-40B4-BE49-F238E27FC236}">
                <a16:creationId xmlns:a16="http://schemas.microsoft.com/office/drawing/2014/main" id="{8C161097-2F46-23AC-3D19-DBAD99EC8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603" y="895675"/>
            <a:ext cx="6651319" cy="3431197"/>
          </a:xfrm>
          <a:prstGeom prst="rect">
            <a:avLst/>
          </a:prstGeom>
        </p:spPr>
      </p:pic>
    </p:spTree>
    <p:extLst>
      <p:ext uri="{BB962C8B-B14F-4D97-AF65-F5344CB8AC3E}">
        <p14:creationId xmlns:p14="http://schemas.microsoft.com/office/powerpoint/2010/main" val="29331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18</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9D40E65-6AB2-2B84-2B9B-D87F9A58EA3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7551" y="900083"/>
            <a:ext cx="6764054" cy="3426789"/>
          </a:xfrm>
          <a:prstGeom prst="rect">
            <a:avLst/>
          </a:prstGeom>
          <a:noFill/>
          <a:ln>
            <a:noFill/>
          </a:ln>
        </p:spPr>
      </p:pic>
    </p:spTree>
    <p:extLst>
      <p:ext uri="{BB962C8B-B14F-4D97-AF65-F5344CB8AC3E}">
        <p14:creationId xmlns:p14="http://schemas.microsoft.com/office/powerpoint/2010/main" val="177012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19</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5" name="Picture 4" descr="Graphical user interface, text&#10;&#10;Description automatically generated">
            <a:extLst>
              <a:ext uri="{FF2B5EF4-FFF2-40B4-BE49-F238E27FC236}">
                <a16:creationId xmlns:a16="http://schemas.microsoft.com/office/drawing/2014/main" id="{30F8A2C9-916C-957E-7FF1-040DF06BB838}"/>
              </a:ext>
            </a:extLst>
          </p:cNvPr>
          <p:cNvPicPr>
            <a:picLocks noChangeAspect="1"/>
          </p:cNvPicPr>
          <p:nvPr/>
        </p:nvPicPr>
        <p:blipFill>
          <a:blip r:embed="rId2"/>
          <a:stretch>
            <a:fillRect/>
          </a:stretch>
        </p:blipFill>
        <p:spPr>
          <a:xfrm>
            <a:off x="1277655" y="900082"/>
            <a:ext cx="6701424" cy="3426789"/>
          </a:xfrm>
          <a:prstGeom prst="rect">
            <a:avLst/>
          </a:prstGeom>
        </p:spPr>
      </p:pic>
    </p:spTree>
    <p:extLst>
      <p:ext uri="{BB962C8B-B14F-4D97-AF65-F5344CB8AC3E}">
        <p14:creationId xmlns:p14="http://schemas.microsoft.com/office/powerpoint/2010/main" val="20626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000" dirty="0">
                <a:latin typeface="+mj-lt"/>
              </a:rPr>
              <a:t>Quản lý kho máy in</a:t>
            </a:r>
            <a:endParaRPr sz="3000" dirty="0">
              <a:latin typeface="+mj-lt"/>
            </a:endParaRPr>
          </a:p>
        </p:txBody>
      </p:sp>
      <p:sp>
        <p:nvSpPr>
          <p:cNvPr id="398" name="Google Shape;398;p16"/>
          <p:cNvSpPr txBox="1">
            <a:spLocks noGrp="1"/>
          </p:cNvSpPr>
          <p:nvPr>
            <p:ph type="sldNum" idx="12"/>
          </p:nvPr>
        </p:nvSpPr>
        <p:spPr>
          <a:xfrm>
            <a:off x="381978" y="431907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2</a:t>
            </a:r>
            <a:endParaRPr dirty="0"/>
          </a:p>
        </p:txBody>
      </p:sp>
      <p:pic>
        <p:nvPicPr>
          <p:cNvPr id="12" name="Graphic 11" descr="Girl wearing cape">
            <a:extLst>
              <a:ext uri="{FF2B5EF4-FFF2-40B4-BE49-F238E27FC236}">
                <a16:creationId xmlns:a16="http://schemas.microsoft.com/office/drawing/2014/main" id="{423D0C98-537F-9B5B-D123-A509061543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86075" y="1587640"/>
            <a:ext cx="1572653" cy="3125037"/>
          </a:xfrm>
          <a:prstGeom prst="rect">
            <a:avLst/>
          </a:prstGeom>
        </p:spPr>
      </p:pic>
      <p:sp>
        <p:nvSpPr>
          <p:cNvPr id="13" name="Rectangle 12">
            <a:extLst>
              <a:ext uri="{FF2B5EF4-FFF2-40B4-BE49-F238E27FC236}">
                <a16:creationId xmlns:a16="http://schemas.microsoft.com/office/drawing/2014/main" id="{1BB3F03A-150D-90CE-5FD6-D110C8579337}"/>
              </a:ext>
            </a:extLst>
          </p:cNvPr>
          <p:cNvSpPr/>
          <p:nvPr/>
        </p:nvSpPr>
        <p:spPr>
          <a:xfrm>
            <a:off x="4009293" y="418063"/>
            <a:ext cx="4451420" cy="30469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p:txBody>
      </p:sp>
      <p:sp>
        <p:nvSpPr>
          <p:cNvPr id="14" name="TextBox 13">
            <a:extLst>
              <a:ext uri="{FF2B5EF4-FFF2-40B4-BE49-F238E27FC236}">
                <a16:creationId xmlns:a16="http://schemas.microsoft.com/office/drawing/2014/main" id="{40C275C0-125C-20CA-7E27-DF895B78F69D}"/>
              </a:ext>
            </a:extLst>
          </p:cNvPr>
          <p:cNvSpPr txBox="1"/>
          <p:nvPr/>
        </p:nvSpPr>
        <p:spPr>
          <a:xfrm>
            <a:off x="4029389" y="418062"/>
            <a:ext cx="4471516" cy="3046988"/>
          </a:xfrm>
          <a:prstGeom prst="rect">
            <a:avLst/>
          </a:prstGeom>
          <a:noFill/>
        </p:spPr>
        <p:txBody>
          <a:bodyPr wrap="square" rtlCol="0">
            <a:spAutoFit/>
          </a:bodyPr>
          <a:lstStyle/>
          <a:p>
            <a:pPr marL="285750" indent="-285750">
              <a:buFont typeface="Wingdings" panose="05000000000000000000" pitchFamily="2" charset="2"/>
              <a:buChar char="Ø"/>
            </a:pPr>
            <a:r>
              <a:rPr lang="vi-VN" sz="3200" dirty="0">
                <a:latin typeface="+mj-lt"/>
                <a:ea typeface="Roboto Slab Light" panose="020B0604020202020204" charset="0"/>
              </a:rPr>
              <a:t>Mô Tả Kho Máy In</a:t>
            </a:r>
          </a:p>
          <a:p>
            <a:pPr marL="285750" indent="-285750">
              <a:buFont typeface="Wingdings" panose="05000000000000000000" pitchFamily="2" charset="2"/>
              <a:buChar char="Ø"/>
            </a:pPr>
            <a:r>
              <a:rPr lang="vi-VN" sz="3200" dirty="0">
                <a:latin typeface="+mj-lt"/>
                <a:ea typeface="Roboto Slab Light" panose="020B0604020202020204" charset="0"/>
              </a:rPr>
              <a:t>Cấu Trúc Quản Lý Kho Máy In</a:t>
            </a:r>
          </a:p>
          <a:p>
            <a:pPr marL="285750" indent="-285750">
              <a:buFont typeface="Wingdings" panose="05000000000000000000" pitchFamily="2" charset="2"/>
              <a:buChar char="Ø"/>
            </a:pPr>
            <a:r>
              <a:rPr lang="vi-VN" sz="3200" dirty="0">
                <a:latin typeface="+mj-lt"/>
                <a:ea typeface="Roboto Slab Light" panose="020B0604020202020204" charset="0"/>
              </a:rPr>
              <a:t>Thực Thi Chương Trình</a:t>
            </a:r>
          </a:p>
          <a:p>
            <a:pPr marL="285750" indent="-285750">
              <a:buFont typeface="Wingdings" panose="05000000000000000000" pitchFamily="2" charset="2"/>
              <a:buChar char="Ø"/>
            </a:pPr>
            <a:r>
              <a:rPr lang="vi-VN" sz="3200" dirty="0">
                <a:latin typeface="+mj-lt"/>
                <a:ea typeface="Roboto Slab Light" panose="020B0604020202020204" charset="0"/>
              </a:rPr>
              <a:t>Tổng kết và Khuynh Hướng Phát Triển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20</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4" name="Picture 3" descr="Graphical user interface&#10;&#10;Description automatically generated">
            <a:extLst>
              <a:ext uri="{FF2B5EF4-FFF2-40B4-BE49-F238E27FC236}">
                <a16:creationId xmlns:a16="http://schemas.microsoft.com/office/drawing/2014/main" id="{7AFDE6B8-71B4-3795-4601-6B916E17905A}"/>
              </a:ext>
            </a:extLst>
          </p:cNvPr>
          <p:cNvPicPr>
            <a:picLocks noChangeAspect="1"/>
          </p:cNvPicPr>
          <p:nvPr/>
        </p:nvPicPr>
        <p:blipFill>
          <a:blip r:embed="rId2"/>
          <a:stretch>
            <a:fillRect/>
          </a:stretch>
        </p:blipFill>
        <p:spPr>
          <a:xfrm>
            <a:off x="1256044" y="900083"/>
            <a:ext cx="6722347" cy="3426789"/>
          </a:xfrm>
          <a:prstGeom prst="rect">
            <a:avLst/>
          </a:prstGeom>
        </p:spPr>
      </p:pic>
    </p:spTree>
    <p:extLst>
      <p:ext uri="{BB962C8B-B14F-4D97-AF65-F5344CB8AC3E}">
        <p14:creationId xmlns:p14="http://schemas.microsoft.com/office/powerpoint/2010/main" val="26322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21</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5" name="Picture 4" descr="Table&#10;&#10;Description automatically generated with medium confidence">
            <a:extLst>
              <a:ext uri="{FF2B5EF4-FFF2-40B4-BE49-F238E27FC236}">
                <a16:creationId xmlns:a16="http://schemas.microsoft.com/office/drawing/2014/main" id="{F697C9C3-7FDB-ED74-1AB4-53026DA053BB}"/>
              </a:ext>
            </a:extLst>
          </p:cNvPr>
          <p:cNvPicPr>
            <a:picLocks noChangeAspect="1"/>
          </p:cNvPicPr>
          <p:nvPr/>
        </p:nvPicPr>
        <p:blipFill>
          <a:blip r:embed="rId2"/>
          <a:stretch>
            <a:fillRect/>
          </a:stretch>
        </p:blipFill>
        <p:spPr>
          <a:xfrm>
            <a:off x="1225899" y="900082"/>
            <a:ext cx="6732395" cy="3426789"/>
          </a:xfrm>
          <a:prstGeom prst="rect">
            <a:avLst/>
          </a:prstGeom>
        </p:spPr>
      </p:pic>
    </p:spTree>
    <p:extLst>
      <p:ext uri="{BB962C8B-B14F-4D97-AF65-F5344CB8AC3E}">
        <p14:creationId xmlns:p14="http://schemas.microsoft.com/office/powerpoint/2010/main" val="315499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22</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C356A5-A354-D2BE-6B72-15FBCCF0815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2603" y="905153"/>
            <a:ext cx="6751529" cy="3421719"/>
          </a:xfrm>
          <a:prstGeom prst="rect">
            <a:avLst/>
          </a:prstGeom>
          <a:noFill/>
          <a:ln>
            <a:noFill/>
          </a:ln>
        </p:spPr>
      </p:pic>
    </p:spTree>
    <p:extLst>
      <p:ext uri="{BB962C8B-B14F-4D97-AF65-F5344CB8AC3E}">
        <p14:creationId xmlns:p14="http://schemas.microsoft.com/office/powerpoint/2010/main" val="29654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BDDAB-DD99-6380-FF3F-3D302C2A5D42}"/>
              </a:ext>
            </a:extLst>
          </p:cNvPr>
          <p:cNvSpPr>
            <a:spLocks noGrp="1"/>
          </p:cNvSpPr>
          <p:nvPr>
            <p:ph type="sldNum" idx="12"/>
          </p:nvPr>
        </p:nvSpPr>
        <p:spPr>
          <a:xfrm>
            <a:off x="420947" y="4326872"/>
            <a:ext cx="548700" cy="393600"/>
          </a:xfrm>
        </p:spPr>
        <p:txBody>
          <a:bodyPr/>
          <a:lstStyle/>
          <a:p>
            <a:pPr marL="0" lvl="0" indent="0" algn="r" rtl="0">
              <a:spcBef>
                <a:spcPts val="0"/>
              </a:spcBef>
              <a:spcAft>
                <a:spcPts val="0"/>
              </a:spcAft>
              <a:buNone/>
            </a:pPr>
            <a:fld id="{00000000-1234-1234-1234-123412341234}" type="slidenum">
              <a:rPr lang="en" smtClean="0"/>
              <a:t>23</a:t>
            </a:fld>
            <a:endParaRPr lang="en" dirty="0"/>
          </a:p>
        </p:txBody>
      </p:sp>
      <p:sp>
        <p:nvSpPr>
          <p:cNvPr id="3" name="TextBox 2">
            <a:extLst>
              <a:ext uri="{FF2B5EF4-FFF2-40B4-BE49-F238E27FC236}">
                <a16:creationId xmlns:a16="http://schemas.microsoft.com/office/drawing/2014/main" id="{624C4FCF-7EF6-2DD4-8EA2-BA6329783249}"/>
              </a:ext>
            </a:extLst>
          </p:cNvPr>
          <p:cNvSpPr txBox="1"/>
          <p:nvPr/>
        </p:nvSpPr>
        <p:spPr>
          <a:xfrm>
            <a:off x="420947" y="423029"/>
            <a:ext cx="8311071" cy="477054"/>
          </a:xfrm>
          <a:prstGeom prst="rect">
            <a:avLst/>
          </a:prstGeom>
          <a:noFill/>
        </p:spPr>
        <p:txBody>
          <a:bodyPr wrap="square" rtlCol="0">
            <a:spAutoFit/>
          </a:bodyPr>
          <a:lstStyle/>
          <a:p>
            <a:pPr algn="ctr"/>
            <a:r>
              <a:rPr lang="vi-VN" sz="2500" b="1" dirty="0">
                <a:solidFill>
                  <a:srgbClr val="FFFF00"/>
                </a:solidFill>
                <a:latin typeface="Times New Roman" panose="02020603050405020304" pitchFamily="18" charset="0"/>
                <a:cs typeface="Times New Roman" panose="02020603050405020304" pitchFamily="18" charset="0"/>
              </a:rPr>
              <a:t>Thực Thi Chương Trình</a:t>
            </a:r>
            <a:endParaRPr lang="en-US" sz="2500" b="1" dirty="0">
              <a:solidFill>
                <a:srgbClr val="FFFF00"/>
              </a:solidFill>
              <a:latin typeface="Times New Roman" panose="02020603050405020304" pitchFamily="18" charset="0"/>
              <a:cs typeface="Times New Roman" panose="02020603050405020304" pitchFamily="18" charset="0"/>
            </a:endParaRPr>
          </a:p>
        </p:txBody>
      </p:sp>
      <p:pic>
        <p:nvPicPr>
          <p:cNvPr id="4" name="Picture 3" descr="A picture containing graphical user interface&#10;&#10;Description automatically generated">
            <a:extLst>
              <a:ext uri="{FF2B5EF4-FFF2-40B4-BE49-F238E27FC236}">
                <a16:creationId xmlns:a16="http://schemas.microsoft.com/office/drawing/2014/main" id="{CE6B655F-2F41-F991-E97A-FBD2F642E756}"/>
              </a:ext>
            </a:extLst>
          </p:cNvPr>
          <p:cNvPicPr>
            <a:picLocks noChangeAspect="1"/>
          </p:cNvPicPr>
          <p:nvPr/>
        </p:nvPicPr>
        <p:blipFill>
          <a:blip r:embed="rId2"/>
          <a:stretch>
            <a:fillRect/>
          </a:stretch>
        </p:blipFill>
        <p:spPr>
          <a:xfrm>
            <a:off x="1256044" y="900083"/>
            <a:ext cx="6772589" cy="3426789"/>
          </a:xfrm>
          <a:prstGeom prst="rect">
            <a:avLst/>
          </a:prstGeom>
        </p:spPr>
      </p:pic>
    </p:spTree>
    <p:extLst>
      <p:ext uri="{BB962C8B-B14F-4D97-AF65-F5344CB8AC3E}">
        <p14:creationId xmlns:p14="http://schemas.microsoft.com/office/powerpoint/2010/main" val="44616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90BA9F-A746-DA58-8353-47652D2433C4}"/>
              </a:ext>
            </a:extLst>
          </p:cNvPr>
          <p:cNvSpPr>
            <a:spLocks noGrp="1"/>
          </p:cNvSpPr>
          <p:nvPr>
            <p:ph type="sldNum" idx="12"/>
          </p:nvPr>
        </p:nvSpPr>
        <p:spPr>
          <a:xfrm>
            <a:off x="0" y="4749900"/>
            <a:ext cx="548700" cy="393600"/>
          </a:xfrm>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TextBox 2">
            <a:extLst>
              <a:ext uri="{FF2B5EF4-FFF2-40B4-BE49-F238E27FC236}">
                <a16:creationId xmlns:a16="http://schemas.microsoft.com/office/drawing/2014/main" id="{82D19221-F63B-B071-020D-03651888810D}"/>
              </a:ext>
            </a:extLst>
          </p:cNvPr>
          <p:cNvSpPr txBox="1"/>
          <p:nvPr/>
        </p:nvSpPr>
        <p:spPr>
          <a:xfrm>
            <a:off x="0" y="1747520"/>
            <a:ext cx="9144000" cy="1815882"/>
          </a:xfrm>
          <a:prstGeom prst="rect">
            <a:avLst/>
          </a:prstGeom>
          <a:noFill/>
        </p:spPr>
        <p:txBody>
          <a:bodyPr wrap="square" rtlCol="0">
            <a:spAutoFit/>
          </a:bodyPr>
          <a:lstStyle/>
          <a:p>
            <a:pPr algn="ctr"/>
            <a:r>
              <a:rPr lang="vi-VN" sz="5600" dirty="0">
                <a:solidFill>
                  <a:schemeClr val="accent1">
                    <a:lumMod val="75000"/>
                  </a:schemeClr>
                </a:solidFill>
                <a:latin typeface="Times New Roman" panose="02020603050405020304" pitchFamily="18" charset="0"/>
                <a:cs typeface="Times New Roman" panose="02020603050405020304" pitchFamily="18" charset="0"/>
              </a:rPr>
              <a:t>Tổng kết và Khuynh Hướng Phát Triển</a:t>
            </a:r>
            <a:endParaRPr lang="en-US" sz="56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342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69F9-5298-B714-D83F-41E1B970D1D3}"/>
              </a:ext>
            </a:extLst>
          </p:cNvPr>
          <p:cNvSpPr>
            <a:spLocks noGrp="1"/>
          </p:cNvSpPr>
          <p:nvPr>
            <p:ph type="title"/>
          </p:nvPr>
        </p:nvSpPr>
        <p:spPr/>
        <p:txBody>
          <a:bodyPr/>
          <a:lstStyle/>
          <a:p>
            <a:r>
              <a:rPr lang="vi-VN" sz="3200" dirty="0">
                <a:latin typeface="Times New Roman" panose="02020603050405020304" pitchFamily="18" charset="0"/>
                <a:cs typeface="Times New Roman" panose="02020603050405020304" pitchFamily="18" charset="0"/>
              </a:rPr>
              <a:t>Tổng Kết</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FCFA2B4-80A9-3C6A-509C-DF8CA4A5F5FD}"/>
              </a:ext>
            </a:extLst>
          </p:cNvPr>
          <p:cNvSpPr>
            <a:spLocks noGrp="1"/>
          </p:cNvSpPr>
          <p:nvPr>
            <p:ph type="sldNum" idx="12"/>
          </p:nvPr>
        </p:nvSpPr>
        <p:spPr>
          <a:xfrm>
            <a:off x="403157" y="4312729"/>
            <a:ext cx="548700" cy="393600"/>
          </a:xfrm>
        </p:spPr>
        <p:txBody>
          <a:bodyPr/>
          <a:lstStyle/>
          <a:p>
            <a:pPr marL="0" lvl="0" indent="0" algn="r" rtl="0">
              <a:spcBef>
                <a:spcPts val="0"/>
              </a:spcBef>
              <a:spcAft>
                <a:spcPts val="0"/>
              </a:spcAft>
              <a:buNone/>
            </a:pPr>
            <a:fld id="{00000000-1234-1234-1234-123412341234}" type="slidenum">
              <a:rPr lang="en" smtClean="0"/>
              <a:t>25</a:t>
            </a:fld>
            <a:endParaRPr lang="en" dirty="0"/>
          </a:p>
        </p:txBody>
      </p:sp>
      <p:sp>
        <p:nvSpPr>
          <p:cNvPr id="6" name="TextBox 5">
            <a:extLst>
              <a:ext uri="{FF2B5EF4-FFF2-40B4-BE49-F238E27FC236}">
                <a16:creationId xmlns:a16="http://schemas.microsoft.com/office/drawing/2014/main" id="{45E95D73-2117-2463-5AEF-79987474C99C}"/>
              </a:ext>
            </a:extLst>
          </p:cNvPr>
          <p:cNvSpPr txBox="1"/>
          <p:nvPr/>
        </p:nvSpPr>
        <p:spPr>
          <a:xfrm>
            <a:off x="1896533" y="418062"/>
            <a:ext cx="6844310" cy="4142031"/>
          </a:xfrm>
          <a:prstGeom prst="rect">
            <a:avLst/>
          </a:prstGeom>
          <a:noFill/>
        </p:spPr>
        <p:txBody>
          <a:bodyPr wrap="square" rtlCol="0">
            <a:spAutoFit/>
          </a:bodyPr>
          <a:lstStyle/>
          <a:p>
            <a:pPr marL="914400" marR="0" lvl="2">
              <a:lnSpc>
                <a:spcPct val="107000"/>
              </a:lnSpc>
              <a:spcBef>
                <a:spcPts val="0"/>
              </a:spcBef>
              <a:spcAft>
                <a:spcPts val="0"/>
              </a:spcAft>
            </a:pPr>
            <a:r>
              <a:rPr lang="vi-VN" sz="1700" b="1" u="sng" dirty="0">
                <a:effectLst/>
                <a:latin typeface="Times New Roman" panose="02020603050405020304" pitchFamily="18" charset="0"/>
                <a:ea typeface="Calibri" panose="020F0502020204030204" pitchFamily="34" charset="0"/>
                <a:cs typeface="Times New Roman" panose="02020603050405020304" pitchFamily="18" charset="0"/>
              </a:rPr>
              <a:t>Lợi ích:</a:t>
            </a:r>
          </a:p>
          <a:p>
            <a:pPr marL="1143000" marR="0" lvl="2" indent="-228600">
              <a:lnSpc>
                <a:spcPct val="107000"/>
              </a:lnSpc>
              <a:spcBef>
                <a:spcPts val="0"/>
              </a:spcBef>
              <a:spcAft>
                <a:spcPts val="0"/>
              </a:spcAft>
              <a:buFont typeface="Times New Roman" panose="02020603050405020304" pitchFamily="18" charset="0"/>
              <a:buChar char="-"/>
            </a:pPr>
            <a:r>
              <a:rPr lang="vi-VN" sz="1700" dirty="0">
                <a:effectLst/>
                <a:latin typeface="Times New Roman" panose="02020603050405020304" pitchFamily="18" charset="0"/>
                <a:ea typeface="Calibri" panose="020F0502020204030204" pitchFamily="34" charset="0"/>
                <a:cs typeface="Times New Roman" panose="02020603050405020304" pitchFamily="18" charset="0"/>
              </a:rPr>
              <a:t>Đảm bảo an ninh khi sử dụng tài khoản.</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Times New Roman" panose="02020603050405020304" pitchFamily="18" charset="0"/>
              <a:buChar char="-"/>
            </a:pPr>
            <a:r>
              <a:rPr lang="vi-VN" sz="1700" dirty="0">
                <a:effectLst/>
                <a:latin typeface="Times New Roman" panose="02020603050405020304" pitchFamily="18" charset="0"/>
                <a:ea typeface="Calibri" panose="020F0502020204030204" pitchFamily="34" charset="0"/>
                <a:cs typeface="Times New Roman" panose="02020603050405020304" pitchFamily="18" charset="0"/>
              </a:rPr>
              <a:t>Dễ thao tác sử dụng và tương tác với hệ thống một cách đơn giản.</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Times New Roman" panose="02020603050405020304" pitchFamily="18" charset="0"/>
              <a:buChar char="-"/>
            </a:pPr>
            <a:r>
              <a:rPr lang="vi-VN" sz="1700" dirty="0">
                <a:effectLst/>
                <a:latin typeface="Times New Roman" panose="02020603050405020304" pitchFamily="18" charset="0"/>
                <a:ea typeface="Calibri" panose="020F0502020204030204" pitchFamily="34" charset="0"/>
                <a:cs typeface="Times New Roman" panose="02020603050405020304" pitchFamily="18" charset="0"/>
              </a:rPr>
              <a:t>Hỗ trợ công việc và kiểm soát chặt chẽ các mặt hàng.</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Times New Roman" panose="02020603050405020304" pitchFamily="18" charset="0"/>
              <a:buChar char="-"/>
            </a:pPr>
            <a:r>
              <a:rPr lang="vi-VN" sz="1700" dirty="0">
                <a:effectLst/>
                <a:latin typeface="Times New Roman" panose="02020603050405020304" pitchFamily="18" charset="0"/>
                <a:ea typeface="Calibri" panose="020F0502020204030204" pitchFamily="34" charset="0"/>
                <a:cs typeface="Times New Roman" panose="02020603050405020304" pitchFamily="18" charset="0"/>
              </a:rPr>
              <a:t>Ngoại hình đơn giản và dễ nhìn.</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Times New Roman" panose="02020603050405020304" pitchFamily="18" charset="0"/>
              <a:buChar char="-"/>
            </a:pPr>
            <a:r>
              <a:rPr lang="vi-VN" sz="1700" dirty="0">
                <a:effectLst/>
                <a:latin typeface="Times New Roman" panose="02020603050405020304" pitchFamily="18" charset="0"/>
                <a:ea typeface="Calibri" panose="020F0502020204030204" pitchFamily="34" charset="0"/>
                <a:cs typeface="Times New Roman" panose="02020603050405020304" pitchFamily="18" charset="0"/>
              </a:rPr>
              <a:t>Liên kết các dữ liệu chặt chẽ thông qua việc kết nối SQL Server hoặc MySQL.</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vi-VN" sz="1700" b="1"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700" b="1" u="sng" dirty="0">
                <a:effectLst/>
                <a:latin typeface="Times New Roman" panose="02020603050405020304" pitchFamily="18" charset="0"/>
                <a:ea typeface="Calibri" panose="020F0502020204030204" pitchFamily="34" charset="0"/>
                <a:cs typeface="Times New Roman" panose="02020603050405020304" pitchFamily="18" charset="0"/>
              </a:rPr>
              <a:t>Hạn chế:</a:t>
            </a:r>
            <a:endParaRPr lang="en-US" sz="17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Times New Roman" panose="02020603050405020304" pitchFamily="18" charset="0"/>
              <a:buChar char="-"/>
            </a:pPr>
            <a:r>
              <a:rPr lang="vi-VN" sz="1700" dirty="0">
                <a:effectLst/>
                <a:latin typeface="Times New Roman" panose="02020603050405020304" pitchFamily="18" charset="0"/>
                <a:ea typeface="Calibri" panose="020F0502020204030204" pitchFamily="34" charset="0"/>
                <a:cs typeface="Times New Roman" panose="02020603050405020304" pitchFamily="18" charset="0"/>
              </a:rPr>
              <a:t>Không thể xóa được tài khoản.</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Times New Roman" panose="02020603050405020304" pitchFamily="18" charset="0"/>
              <a:buChar char="-"/>
            </a:pPr>
            <a:r>
              <a:rPr lang="vi-VN" sz="1700" dirty="0">
                <a:effectLst/>
                <a:latin typeface="Times New Roman" panose="02020603050405020304" pitchFamily="18" charset="0"/>
                <a:ea typeface="Calibri" panose="020F0502020204030204" pitchFamily="34" charset="0"/>
                <a:cs typeface="Times New Roman" panose="02020603050405020304" pitchFamily="18" charset="0"/>
              </a:rPr>
              <a:t>Không thể xuất bằng file khác.</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Times New Roman" panose="02020603050405020304" pitchFamily="18" charset="0"/>
              <a:buChar char="-"/>
            </a:pPr>
            <a:r>
              <a:rPr lang="vi-VN" sz="1700" dirty="0">
                <a:effectLst/>
                <a:latin typeface="Times New Roman" panose="02020603050405020304" pitchFamily="18" charset="0"/>
                <a:ea typeface="Calibri" panose="020F0502020204030204" pitchFamily="34" charset="0"/>
                <a:cs typeface="Times New Roman" panose="02020603050405020304" pitchFamily="18" charset="0"/>
              </a:rPr>
              <a:t>Không thể chỉnh sửa được phiếu nhập xuất.</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Times New Roman" panose="02020603050405020304" pitchFamily="18" charset="0"/>
              <a:buChar char="-"/>
            </a:pPr>
            <a:r>
              <a:rPr lang="vi-VN" sz="1700" dirty="0">
                <a:effectLst/>
                <a:latin typeface="Times New Roman" panose="02020603050405020304" pitchFamily="18" charset="0"/>
                <a:ea typeface="Calibri" panose="020F0502020204030204" pitchFamily="34" charset="0"/>
                <a:cs typeface="Times New Roman" panose="02020603050405020304" pitchFamily="18" charset="0"/>
              </a:rPr>
              <a:t>Không có khả năng thay đổi quyền kiểm soát của nhân viên.</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14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69F9-5298-B714-D83F-41E1B970D1D3}"/>
              </a:ext>
            </a:extLst>
          </p:cNvPr>
          <p:cNvSpPr>
            <a:spLocks noGrp="1"/>
          </p:cNvSpPr>
          <p:nvPr>
            <p:ph type="title"/>
          </p:nvPr>
        </p:nvSpPr>
        <p:spPr/>
        <p:txBody>
          <a:bodyPr/>
          <a:lstStyle/>
          <a:p>
            <a:r>
              <a:rPr lang="vi-VN" sz="3200" dirty="0">
                <a:latin typeface="Times New Roman" panose="02020603050405020304" pitchFamily="18" charset="0"/>
                <a:cs typeface="Times New Roman" panose="02020603050405020304" pitchFamily="18" charset="0"/>
              </a:rPr>
              <a:t>Khuynh Hướng Phát Triển</a:t>
            </a:r>
            <a:endParaRPr lang="en-US" sz="3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FCFA2B4-80A9-3C6A-509C-DF8CA4A5F5FD}"/>
              </a:ext>
            </a:extLst>
          </p:cNvPr>
          <p:cNvSpPr>
            <a:spLocks noGrp="1"/>
          </p:cNvSpPr>
          <p:nvPr>
            <p:ph type="sldNum" idx="12"/>
          </p:nvPr>
        </p:nvSpPr>
        <p:spPr>
          <a:xfrm>
            <a:off x="403157" y="4312729"/>
            <a:ext cx="548700" cy="393600"/>
          </a:xfrm>
        </p:spPr>
        <p:txBody>
          <a:bodyPr/>
          <a:lstStyle/>
          <a:p>
            <a:pPr marL="0" lvl="0" indent="0" algn="r" rtl="0">
              <a:spcBef>
                <a:spcPts val="0"/>
              </a:spcBef>
              <a:spcAft>
                <a:spcPts val="0"/>
              </a:spcAft>
              <a:buNone/>
            </a:pPr>
            <a:fld id="{00000000-1234-1234-1234-123412341234}" type="slidenum">
              <a:rPr lang="en" smtClean="0"/>
              <a:t>26</a:t>
            </a:fld>
            <a:endParaRPr lang="en" dirty="0"/>
          </a:p>
        </p:txBody>
      </p:sp>
      <p:sp>
        <p:nvSpPr>
          <p:cNvPr id="6" name="TextBox 5">
            <a:extLst>
              <a:ext uri="{FF2B5EF4-FFF2-40B4-BE49-F238E27FC236}">
                <a16:creationId xmlns:a16="http://schemas.microsoft.com/office/drawing/2014/main" id="{45E95D73-2117-2463-5AEF-79987474C99C}"/>
              </a:ext>
            </a:extLst>
          </p:cNvPr>
          <p:cNvSpPr txBox="1"/>
          <p:nvPr/>
        </p:nvSpPr>
        <p:spPr>
          <a:xfrm>
            <a:off x="2418080" y="1230862"/>
            <a:ext cx="6326293" cy="2492990"/>
          </a:xfrm>
          <a:prstGeom prst="rect">
            <a:avLst/>
          </a:prstGeom>
          <a:noFill/>
        </p:spPr>
        <p:txBody>
          <a:bodyPr wrap="square" rtlCol="0">
            <a:spAutoFit/>
          </a:bodyPr>
          <a:lstStyle/>
          <a:p>
            <a:pPr marL="285750" lvl="0" indent="-285750">
              <a:buFont typeface="Wingdings" panose="05000000000000000000" pitchFamily="2" charset="2"/>
              <a:buChar char="q"/>
            </a:pPr>
            <a:r>
              <a:rPr lang="vi-VN" sz="1700" dirty="0">
                <a:latin typeface="+mj-lt"/>
              </a:rPr>
              <a:t>Cập nhật và khắc phục các vấn đề hạn chế của phần mềm.</a:t>
            </a:r>
          </a:p>
          <a:p>
            <a:pPr lvl="0"/>
            <a:endParaRPr lang="en-US" sz="1700" dirty="0">
              <a:latin typeface="+mj-lt"/>
            </a:endParaRPr>
          </a:p>
          <a:p>
            <a:pPr marL="285750" lvl="0" indent="-285750">
              <a:buFont typeface="Wingdings" panose="05000000000000000000" pitchFamily="2" charset="2"/>
              <a:buChar char="q"/>
            </a:pPr>
            <a:r>
              <a:rPr lang="vi-VN" sz="1700" dirty="0">
                <a:latin typeface="+mj-lt"/>
              </a:rPr>
              <a:t>Khai thác và bổ sung các tính năng mới.</a:t>
            </a:r>
          </a:p>
          <a:p>
            <a:pPr lvl="0"/>
            <a:endParaRPr lang="en-US" sz="1700" dirty="0">
              <a:latin typeface="+mj-lt"/>
            </a:endParaRPr>
          </a:p>
          <a:p>
            <a:pPr marL="285750" lvl="0" indent="-285750">
              <a:buFont typeface="Wingdings" panose="05000000000000000000" pitchFamily="2" charset="2"/>
              <a:buChar char="q"/>
            </a:pPr>
            <a:r>
              <a:rPr lang="vi-VN" sz="1700" dirty="0">
                <a:latin typeface="+mj-lt"/>
              </a:rPr>
              <a:t>Nâng cấp phần mềm và thay đổi theo xu hướng công nghệ hiện đại.</a:t>
            </a:r>
          </a:p>
          <a:p>
            <a:pPr lvl="0"/>
            <a:endParaRPr lang="en-US" sz="1700" dirty="0">
              <a:latin typeface="+mj-lt"/>
            </a:endParaRPr>
          </a:p>
          <a:p>
            <a:pPr marL="285750" lvl="0" indent="-285750">
              <a:buFont typeface="Wingdings" panose="05000000000000000000" pitchFamily="2" charset="2"/>
              <a:buChar char="q"/>
            </a:pPr>
            <a:r>
              <a:rPr lang="vi-VN" sz="1700" dirty="0">
                <a:latin typeface="+mj-lt"/>
              </a:rPr>
              <a:t>Nâng cao tính bảo mật an toàn thông tin nhằm đáp ứng nhu cầu của các doanh nghiệp trong nước và ngoài nước.</a:t>
            </a:r>
            <a:endParaRPr lang="en-US" sz="1700" dirty="0">
              <a:latin typeface="+mj-lt"/>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58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2" name="TextBox 1">
            <a:extLst>
              <a:ext uri="{FF2B5EF4-FFF2-40B4-BE49-F238E27FC236}">
                <a16:creationId xmlns:a16="http://schemas.microsoft.com/office/drawing/2014/main" id="{DFE25960-C42A-E8FC-3158-2A7CE0EDD655}"/>
              </a:ext>
            </a:extLst>
          </p:cNvPr>
          <p:cNvSpPr txBox="1"/>
          <p:nvPr/>
        </p:nvSpPr>
        <p:spPr>
          <a:xfrm>
            <a:off x="1435830" y="2287056"/>
            <a:ext cx="6863024" cy="569387"/>
          </a:xfrm>
          <a:prstGeom prst="rect">
            <a:avLst/>
          </a:prstGeom>
          <a:noFill/>
        </p:spPr>
        <p:txBody>
          <a:bodyPr wrap="square" rtlCol="0">
            <a:spAutoFit/>
          </a:bodyPr>
          <a:lstStyle/>
          <a:p>
            <a:r>
              <a:rPr lang="vi-VN" sz="3100" dirty="0">
                <a:latin typeface="Times New Roman" panose="02020603050405020304" pitchFamily="18" charset="0"/>
                <a:cs typeface="Times New Roman" panose="02020603050405020304" pitchFamily="18" charset="0"/>
              </a:rPr>
              <a:t>Cảm ơn thầy và các bạn đã lắng nghe ^-^</a:t>
            </a:r>
            <a:endParaRPr lang="en-US" sz="3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532835F-D3BC-7215-BFD4-C33F7FD4FA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4" name="TextBox 3">
            <a:extLst>
              <a:ext uri="{FF2B5EF4-FFF2-40B4-BE49-F238E27FC236}">
                <a16:creationId xmlns:a16="http://schemas.microsoft.com/office/drawing/2014/main" id="{84B93FA4-2AAE-152C-DB55-F392BF15B53E}"/>
              </a:ext>
            </a:extLst>
          </p:cNvPr>
          <p:cNvSpPr txBox="1"/>
          <p:nvPr/>
        </p:nvSpPr>
        <p:spPr>
          <a:xfrm>
            <a:off x="391885" y="425002"/>
            <a:ext cx="8360229" cy="477054"/>
          </a:xfrm>
          <a:prstGeom prst="rect">
            <a:avLst/>
          </a:prstGeom>
          <a:noFill/>
        </p:spPr>
        <p:txBody>
          <a:bodyPr wrap="square" rtlCol="0">
            <a:spAutoFit/>
          </a:bodyPr>
          <a:lstStyle/>
          <a:p>
            <a:pPr algn="ctr"/>
            <a:r>
              <a:rPr lang="vi-VN" sz="2500" b="1" dirty="0">
                <a:solidFill>
                  <a:srgbClr val="FF0000"/>
                </a:solidFill>
                <a:latin typeface="+mj-lt"/>
                <a:ea typeface="Roboto Slab Light" panose="020B0604020202020204" charset="0"/>
              </a:rPr>
              <a:t>Mô Tả Kho Máy In</a:t>
            </a:r>
            <a:endParaRPr lang="en-US" sz="2500" b="1" dirty="0">
              <a:solidFill>
                <a:srgbClr val="FF0000"/>
              </a:solidFill>
              <a:latin typeface="+mj-lt"/>
              <a:ea typeface="Roboto Slab Light" panose="020B0604020202020204" charset="0"/>
            </a:endParaRPr>
          </a:p>
        </p:txBody>
      </p:sp>
      <p:sp>
        <p:nvSpPr>
          <p:cNvPr id="6" name="TextBox 5">
            <a:extLst>
              <a:ext uri="{FF2B5EF4-FFF2-40B4-BE49-F238E27FC236}">
                <a16:creationId xmlns:a16="http://schemas.microsoft.com/office/drawing/2014/main" id="{3F241E39-5044-2FCA-976A-9FE9435D3748}"/>
              </a:ext>
            </a:extLst>
          </p:cNvPr>
          <p:cNvSpPr txBox="1"/>
          <p:nvPr/>
        </p:nvSpPr>
        <p:spPr>
          <a:xfrm>
            <a:off x="1055077" y="825112"/>
            <a:ext cx="6772589" cy="4001095"/>
          </a:xfrm>
          <a:prstGeom prst="rect">
            <a:avLst/>
          </a:prstGeom>
          <a:noFill/>
        </p:spPr>
        <p:txBody>
          <a:bodyPr wrap="square" rtlCol="0">
            <a:spAutoFit/>
          </a:bodyPr>
          <a:lstStyle/>
          <a:p>
            <a:pPr marL="342900" indent="-342900">
              <a:buFont typeface="Arial" panose="020B0604020202020204" pitchFamily="34" charset="0"/>
              <a:buChar char="•"/>
            </a:pPr>
            <a:r>
              <a:rPr lang="vi-VN" sz="2000" dirty="0">
                <a:latin typeface="+mj-lt"/>
                <a:ea typeface="Roboto Slab Light" panose="020B0604020202020204" charset="0"/>
              </a:rPr>
              <a:t>Thực tế việc quản lý kho các nhân viên hoặc người quản lý thường làm theo kiểu truyền thống và điều đó gây nên một số vấn đề.</a:t>
            </a:r>
          </a:p>
          <a:p>
            <a:endParaRPr lang="vi-VN" sz="2000" dirty="0">
              <a:latin typeface="+mj-lt"/>
              <a:ea typeface="Roboto Slab Light" panose="020B0604020202020204" charset="0"/>
            </a:endParaRPr>
          </a:p>
          <a:p>
            <a:pPr marL="342900" indent="-342900">
              <a:buFont typeface="Arial" panose="020B0604020202020204" pitchFamily="34" charset="0"/>
              <a:buChar char="•"/>
            </a:pPr>
            <a:r>
              <a:rPr lang="vi-VN" sz="2000" dirty="0">
                <a:latin typeface="+mj-lt"/>
                <a:ea typeface="Roboto Slab Light" panose="020B0604020202020204" charset="0"/>
              </a:rPr>
              <a:t>Vấn đề được đặt ra là việc làm theo kiểu truyền thống đó sẽ tốn thời gian cho việc xử lý email, tìm kiếm email cũ, email thất lạc và phạm vị công tác, làm việc nhóm bị giới hạn do vị trí địa lý. </a:t>
            </a:r>
          </a:p>
          <a:p>
            <a:pPr marL="342900" indent="-342900">
              <a:buFont typeface="Arial" panose="020B0604020202020204" pitchFamily="34" charset="0"/>
              <a:buChar char="•"/>
            </a:pPr>
            <a:endParaRPr lang="vi-VN" sz="2000" dirty="0">
              <a:latin typeface="+mj-lt"/>
              <a:ea typeface="Roboto Slab Light" panose="020B0604020202020204" charset="0"/>
            </a:endParaRPr>
          </a:p>
          <a:p>
            <a:pPr marL="342900" indent="-342900">
              <a:buFont typeface="Arial" panose="020B0604020202020204" pitchFamily="34" charset="0"/>
              <a:buChar char="•"/>
            </a:pPr>
            <a:r>
              <a:rPr lang="vi-VN" sz="2000" dirty="0">
                <a:latin typeface="+mj-lt"/>
                <a:ea typeface="Roboto Slab Light" panose="020B0604020202020204" charset="0"/>
              </a:rPr>
              <a:t>Giải pháp: Với công nghệ ngày nay phát triển vượt bậc và việc ứng dụng chúng vào những công việc đã trở nên tiện lợi, dễ dàng thu hút các doanh nghiệp.</a:t>
            </a:r>
            <a:endParaRPr lang="en-US" sz="2000" dirty="0">
              <a:latin typeface="+mj-lt"/>
              <a:ea typeface="Roboto Slab Light" panose="020B0604020202020204" charset="0"/>
            </a:endParaRPr>
          </a:p>
          <a:p>
            <a:endParaRPr lang="en-US" dirty="0"/>
          </a:p>
        </p:txBody>
      </p:sp>
    </p:spTree>
    <p:extLst>
      <p:ext uri="{BB962C8B-B14F-4D97-AF65-F5344CB8AC3E}">
        <p14:creationId xmlns:p14="http://schemas.microsoft.com/office/powerpoint/2010/main" val="210553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532835F-D3BC-7215-BFD4-C33F7FD4FAD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smtClean="0">
                <a:ln>
                  <a:noFill/>
                </a:ln>
                <a:solidFill>
                  <a:srgbClr val="A6BCC9"/>
                </a:solidFill>
                <a:effectLst/>
                <a:uLnTx/>
                <a:uFillTx/>
                <a:latin typeface="Lato Light"/>
                <a:ea typeface="Lato Light"/>
                <a:cs typeface="Lato Light"/>
                <a:sym typeface="Lato Ligh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 sz="1200" b="0" i="0" u="none" strike="noStrike" kern="0" cap="none" spc="0" normalizeH="0" baseline="0" noProof="0">
              <a:ln>
                <a:noFill/>
              </a:ln>
              <a:solidFill>
                <a:srgbClr val="A6BCC9"/>
              </a:solidFill>
              <a:effectLst/>
              <a:uLnTx/>
              <a:uFillTx/>
              <a:latin typeface="Lato Light"/>
              <a:ea typeface="Lato Light"/>
              <a:cs typeface="Lato Light"/>
              <a:sym typeface="Lato Light"/>
            </a:endParaRPr>
          </a:p>
        </p:txBody>
      </p:sp>
      <p:sp>
        <p:nvSpPr>
          <p:cNvPr id="4" name="TextBox 3">
            <a:extLst>
              <a:ext uri="{FF2B5EF4-FFF2-40B4-BE49-F238E27FC236}">
                <a16:creationId xmlns:a16="http://schemas.microsoft.com/office/drawing/2014/main" id="{84B93FA4-2AAE-152C-DB55-F392BF15B53E}"/>
              </a:ext>
            </a:extLst>
          </p:cNvPr>
          <p:cNvSpPr txBox="1"/>
          <p:nvPr/>
        </p:nvSpPr>
        <p:spPr>
          <a:xfrm>
            <a:off x="391885" y="425002"/>
            <a:ext cx="8360229"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500" b="1" i="0" u="none" strike="noStrike" kern="0" cap="none" spc="0" normalizeH="0" baseline="0" noProof="0" dirty="0">
                <a:ln>
                  <a:noFill/>
                </a:ln>
                <a:solidFill>
                  <a:srgbClr val="FF0000"/>
                </a:solidFill>
                <a:effectLst/>
                <a:uLnTx/>
                <a:uFillTx/>
                <a:latin typeface="Times New Roman" panose="02020603050405020304" pitchFamily="18" charset="0"/>
                <a:ea typeface="Roboto Slab Light" panose="020B0604020202020204" charset="0"/>
                <a:cs typeface="Arial"/>
                <a:sym typeface="Arial"/>
              </a:rPr>
              <a:t>Mô Tả Kho Máy In</a:t>
            </a:r>
            <a:endParaRPr kumimoji="0" lang="en-US" sz="2500" b="1" i="0" u="none" strike="noStrike" kern="0" cap="none" spc="0" normalizeH="0" baseline="0" noProof="0" dirty="0">
              <a:ln>
                <a:noFill/>
              </a:ln>
              <a:solidFill>
                <a:srgbClr val="FF0000"/>
              </a:solidFill>
              <a:effectLst/>
              <a:uLnTx/>
              <a:uFillTx/>
              <a:latin typeface="Arial"/>
              <a:ea typeface="Roboto Slab Light" panose="020B0604020202020204" charset="0"/>
              <a:cs typeface="Arial"/>
              <a:sym typeface="Arial"/>
            </a:endParaRPr>
          </a:p>
        </p:txBody>
      </p:sp>
      <p:sp>
        <p:nvSpPr>
          <p:cNvPr id="6" name="TextBox 5">
            <a:extLst>
              <a:ext uri="{FF2B5EF4-FFF2-40B4-BE49-F238E27FC236}">
                <a16:creationId xmlns:a16="http://schemas.microsoft.com/office/drawing/2014/main" id="{3F241E39-5044-2FCA-976A-9FE9435D3748}"/>
              </a:ext>
            </a:extLst>
          </p:cNvPr>
          <p:cNvSpPr txBox="1"/>
          <p:nvPr/>
        </p:nvSpPr>
        <p:spPr>
          <a:xfrm>
            <a:off x="1055077" y="825112"/>
            <a:ext cx="6772589"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000" dirty="0">
                <a:effectLst/>
                <a:latin typeface="Times New Roman" panose="02020603050405020304" pitchFamily="18" charset="0"/>
                <a:ea typeface="Calibri" panose="020F0502020204030204" pitchFamily="34" charset="0"/>
              </a:rPr>
              <a:t>Trong công việc quản lý kho sẽ có người phụ trách quản lý kho mặt hàng và người phụ trách vận chuyển các mặt hàng. Trong phần mềm quản lý kho máy in bao gồm các hoạt động hệ thống như sau:</a:t>
            </a:r>
          </a:p>
        </p:txBody>
      </p:sp>
      <p:pic>
        <p:nvPicPr>
          <p:cNvPr id="5" name="Graphic 4" descr="Right pointing backhand index with solid fill">
            <a:extLst>
              <a:ext uri="{FF2B5EF4-FFF2-40B4-BE49-F238E27FC236}">
                <a16:creationId xmlns:a16="http://schemas.microsoft.com/office/drawing/2014/main" id="{602624EB-17AC-549F-9A00-7F4578021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08040" y="2802209"/>
            <a:ext cx="984738" cy="914400"/>
          </a:xfrm>
          <a:prstGeom prst="rect">
            <a:avLst/>
          </a:prstGeom>
        </p:spPr>
      </p:pic>
      <p:sp>
        <p:nvSpPr>
          <p:cNvPr id="7" name="TextBox 6">
            <a:extLst>
              <a:ext uri="{FF2B5EF4-FFF2-40B4-BE49-F238E27FC236}">
                <a16:creationId xmlns:a16="http://schemas.microsoft.com/office/drawing/2014/main" id="{2D51DFB4-CD31-603C-102C-D8241D4CE5A4}"/>
              </a:ext>
            </a:extLst>
          </p:cNvPr>
          <p:cNvSpPr txBox="1"/>
          <p:nvPr/>
        </p:nvSpPr>
        <p:spPr>
          <a:xfrm>
            <a:off x="4350936" y="2148551"/>
            <a:ext cx="3305908" cy="2246769"/>
          </a:xfrm>
          <a:prstGeom prst="rect">
            <a:avLst/>
          </a:prstGeom>
          <a:noFill/>
        </p:spPr>
        <p:txBody>
          <a:bodyPr wrap="square" rtlCol="0">
            <a:spAutoFit/>
          </a:bodyPr>
          <a:lstStyle/>
          <a:p>
            <a:pPr marL="342900" indent="-342900" algn="just">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Đăng nhập</a:t>
            </a:r>
          </a:p>
          <a:p>
            <a:pPr marL="342900" indent="-342900" algn="just">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Danh sách tài khoản</a:t>
            </a:r>
          </a:p>
          <a:p>
            <a:pPr marL="342900" indent="-342900" algn="just">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Home</a:t>
            </a:r>
          </a:p>
          <a:p>
            <a:pPr marL="342900" indent="-342900" algn="just">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Quản lý mặt hàng</a:t>
            </a:r>
          </a:p>
          <a:p>
            <a:pPr marL="342900" indent="-342900" algn="just">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Phiếu nhập/xuất</a:t>
            </a:r>
          </a:p>
          <a:p>
            <a:pPr marL="342900" indent="-342900" algn="just">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Phiếu chi tiết hàng hóa</a:t>
            </a:r>
          </a:p>
          <a:p>
            <a:pPr marL="342900" indent="-342900" algn="just">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Tồn kho</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1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807350" y="1183339"/>
            <a:ext cx="6472150" cy="138840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5000" dirty="0">
                <a:solidFill>
                  <a:srgbClr val="FFB600"/>
                </a:solidFill>
                <a:latin typeface="Times New Roman" panose="02020603050405020304" pitchFamily="18" charset="0"/>
                <a:cs typeface="Times New Roman" panose="02020603050405020304" pitchFamily="18" charset="0"/>
              </a:rPr>
              <a:t>Cấu trúc quản lý kho máy in</a:t>
            </a:r>
            <a:endParaRPr sz="5000" dirty="0">
              <a:solidFill>
                <a:srgbClr val="FFB600"/>
              </a:solidFill>
              <a:latin typeface="Times New Roman" panose="02020603050405020304" pitchFamily="18" charset="0"/>
              <a:cs typeface="Times New Roman" panose="02020603050405020304" pitchFamily="18" charset="0"/>
            </a:endParaRPr>
          </a:p>
        </p:txBody>
      </p:sp>
      <p:pic>
        <p:nvPicPr>
          <p:cNvPr id="405" name="Google Shape;405;p17" descr="photo-1434030216411-0b793f4b4173.jpg"/>
          <p:cNvPicPr preferRelativeResize="0"/>
          <p:nvPr/>
        </p:nvPicPr>
        <p:blipFill>
          <a:blip r:embed="rId3">
            <a:alphaModFix/>
          </a:blip>
          <a:stretch>
            <a:fillRect/>
          </a:stretch>
        </p:blipFill>
        <p:spPr>
          <a:xfrm>
            <a:off x="6265150" y="1981150"/>
            <a:ext cx="2071500" cy="2071500"/>
          </a:xfrm>
          <a:prstGeom prst="ellipse">
            <a:avLst/>
          </a:prstGeom>
          <a:noFill/>
          <a:ln>
            <a:noFill/>
          </a:ln>
        </p:spPr>
      </p:pic>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CA51D1-5527-B151-26C0-BA5F22D1BEE5}"/>
              </a:ext>
            </a:extLst>
          </p:cNvPr>
          <p:cNvSpPr>
            <a:spLocks noGrp="1"/>
          </p:cNvSpPr>
          <p:nvPr>
            <p:ph type="sldNum" idx="12"/>
          </p:nvPr>
        </p:nvSpPr>
        <p:spPr>
          <a:xfrm>
            <a:off x="0" y="4749900"/>
            <a:ext cx="548700" cy="393600"/>
          </a:xfrm>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Box 2">
            <a:extLst>
              <a:ext uri="{FF2B5EF4-FFF2-40B4-BE49-F238E27FC236}">
                <a16:creationId xmlns:a16="http://schemas.microsoft.com/office/drawing/2014/main" id="{E0CEF62F-D580-2AB5-4E50-EB8455E2B795}"/>
              </a:ext>
            </a:extLst>
          </p:cNvPr>
          <p:cNvSpPr txBox="1"/>
          <p:nvPr/>
        </p:nvSpPr>
        <p:spPr>
          <a:xfrm>
            <a:off x="0" y="90435"/>
            <a:ext cx="9144000" cy="477054"/>
          </a:xfrm>
          <a:prstGeom prst="rect">
            <a:avLst/>
          </a:prstGeom>
          <a:noFill/>
        </p:spPr>
        <p:txBody>
          <a:bodyPr wrap="square" rtlCol="0">
            <a:spAutoFit/>
          </a:bodyPr>
          <a:lstStyle/>
          <a:p>
            <a:pPr algn="ctr"/>
            <a:r>
              <a:rPr lang="vi-VN" sz="2500" dirty="0">
                <a:solidFill>
                  <a:schemeClr val="accent1">
                    <a:lumMod val="50000"/>
                  </a:schemeClr>
                </a:solidFill>
                <a:latin typeface="Times New Roman" panose="02020603050405020304" pitchFamily="18" charset="0"/>
                <a:cs typeface="Times New Roman" panose="02020603050405020304" pitchFamily="18" charset="0"/>
              </a:rPr>
              <a:t>Cấu trúc quản lý kho máy in</a:t>
            </a:r>
            <a:endParaRPr lang="en-US" sz="25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0" name="Picture 9" descr="Diagram&#10;&#10;Description automatically generated">
            <a:extLst>
              <a:ext uri="{FF2B5EF4-FFF2-40B4-BE49-F238E27FC236}">
                <a16:creationId xmlns:a16="http://schemas.microsoft.com/office/drawing/2014/main" id="{D0BAB5FF-99D5-5254-09F3-231ACC7B0F53}"/>
              </a:ext>
            </a:extLst>
          </p:cNvPr>
          <p:cNvPicPr>
            <a:picLocks noChangeAspect="1"/>
          </p:cNvPicPr>
          <p:nvPr/>
        </p:nvPicPr>
        <p:blipFill>
          <a:blip r:embed="rId2"/>
          <a:stretch>
            <a:fillRect/>
          </a:stretch>
        </p:blipFill>
        <p:spPr>
          <a:xfrm>
            <a:off x="1282698" y="682660"/>
            <a:ext cx="6504775" cy="3939582"/>
          </a:xfrm>
          <a:prstGeom prst="rect">
            <a:avLst/>
          </a:prstGeom>
        </p:spPr>
      </p:pic>
    </p:spTree>
    <p:extLst>
      <p:ext uri="{BB962C8B-B14F-4D97-AF65-F5344CB8AC3E}">
        <p14:creationId xmlns:p14="http://schemas.microsoft.com/office/powerpoint/2010/main" val="214388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CA51D1-5527-B151-26C0-BA5F22D1BEE5}"/>
              </a:ext>
            </a:extLst>
          </p:cNvPr>
          <p:cNvSpPr>
            <a:spLocks noGrp="1"/>
          </p:cNvSpPr>
          <p:nvPr>
            <p:ph type="sldNum" idx="12"/>
          </p:nvPr>
        </p:nvSpPr>
        <p:spPr>
          <a:xfrm>
            <a:off x="0" y="4749900"/>
            <a:ext cx="548700" cy="393600"/>
          </a:xfrm>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id="{E0CEF62F-D580-2AB5-4E50-EB8455E2B795}"/>
              </a:ext>
            </a:extLst>
          </p:cNvPr>
          <p:cNvSpPr txBox="1"/>
          <p:nvPr/>
        </p:nvSpPr>
        <p:spPr>
          <a:xfrm>
            <a:off x="0" y="90435"/>
            <a:ext cx="9144000" cy="477054"/>
          </a:xfrm>
          <a:prstGeom prst="rect">
            <a:avLst/>
          </a:prstGeom>
          <a:noFill/>
        </p:spPr>
        <p:txBody>
          <a:bodyPr wrap="square" rtlCol="0">
            <a:spAutoFit/>
          </a:bodyPr>
          <a:lstStyle/>
          <a:p>
            <a:pPr algn="ctr"/>
            <a:r>
              <a:rPr lang="vi-VN" sz="2500" dirty="0">
                <a:solidFill>
                  <a:schemeClr val="accent1">
                    <a:lumMod val="50000"/>
                  </a:schemeClr>
                </a:solidFill>
                <a:latin typeface="Times New Roman" panose="02020603050405020304" pitchFamily="18" charset="0"/>
                <a:cs typeface="Times New Roman" panose="02020603050405020304" pitchFamily="18" charset="0"/>
              </a:rPr>
              <a:t>Cấu trúc quản lý kho máy in</a:t>
            </a:r>
            <a:endParaRPr lang="en-US" sz="25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23FAA5E3-44D7-89A7-79E6-4C810AF69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706" y="1015270"/>
            <a:ext cx="6607712" cy="3606971"/>
          </a:xfrm>
          <a:prstGeom prst="rect">
            <a:avLst/>
          </a:prstGeom>
        </p:spPr>
      </p:pic>
    </p:spTree>
    <p:extLst>
      <p:ext uri="{BB962C8B-B14F-4D97-AF65-F5344CB8AC3E}">
        <p14:creationId xmlns:p14="http://schemas.microsoft.com/office/powerpoint/2010/main" val="180256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CA51D1-5527-B151-26C0-BA5F22D1BEE5}"/>
              </a:ext>
            </a:extLst>
          </p:cNvPr>
          <p:cNvSpPr>
            <a:spLocks noGrp="1"/>
          </p:cNvSpPr>
          <p:nvPr>
            <p:ph type="sldNum" idx="12"/>
          </p:nvPr>
        </p:nvSpPr>
        <p:spPr>
          <a:xfrm>
            <a:off x="0" y="4749900"/>
            <a:ext cx="548700" cy="393600"/>
          </a:xfrm>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Box 2">
            <a:extLst>
              <a:ext uri="{FF2B5EF4-FFF2-40B4-BE49-F238E27FC236}">
                <a16:creationId xmlns:a16="http://schemas.microsoft.com/office/drawing/2014/main" id="{E0CEF62F-D580-2AB5-4E50-EB8455E2B795}"/>
              </a:ext>
            </a:extLst>
          </p:cNvPr>
          <p:cNvSpPr txBox="1"/>
          <p:nvPr/>
        </p:nvSpPr>
        <p:spPr>
          <a:xfrm>
            <a:off x="0" y="90435"/>
            <a:ext cx="9144000" cy="477054"/>
          </a:xfrm>
          <a:prstGeom prst="rect">
            <a:avLst/>
          </a:prstGeom>
          <a:noFill/>
        </p:spPr>
        <p:txBody>
          <a:bodyPr wrap="square" rtlCol="0">
            <a:spAutoFit/>
          </a:bodyPr>
          <a:lstStyle/>
          <a:p>
            <a:pPr algn="ctr"/>
            <a:r>
              <a:rPr lang="vi-VN" sz="2500" dirty="0">
                <a:solidFill>
                  <a:schemeClr val="accent1">
                    <a:lumMod val="50000"/>
                  </a:schemeClr>
                </a:solidFill>
                <a:latin typeface="Times New Roman" panose="02020603050405020304" pitchFamily="18" charset="0"/>
                <a:cs typeface="Times New Roman" panose="02020603050405020304" pitchFamily="18" charset="0"/>
              </a:rPr>
              <a:t>Cấu trúc quản lý kho máy in</a:t>
            </a:r>
            <a:endParaRPr lang="en-US" sz="25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A09D2AF1-8C12-7F2E-822D-46DB9015E7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5156" y="967955"/>
            <a:ext cx="6632607" cy="3624141"/>
          </a:xfrm>
          <a:prstGeom prst="rect">
            <a:avLst/>
          </a:prstGeom>
        </p:spPr>
      </p:pic>
    </p:spTree>
    <p:extLst>
      <p:ext uri="{BB962C8B-B14F-4D97-AF65-F5344CB8AC3E}">
        <p14:creationId xmlns:p14="http://schemas.microsoft.com/office/powerpoint/2010/main" val="340351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CA51D1-5527-B151-26C0-BA5F22D1BEE5}"/>
              </a:ext>
            </a:extLst>
          </p:cNvPr>
          <p:cNvSpPr>
            <a:spLocks noGrp="1"/>
          </p:cNvSpPr>
          <p:nvPr>
            <p:ph type="sldNum" idx="12"/>
          </p:nvPr>
        </p:nvSpPr>
        <p:spPr>
          <a:xfrm>
            <a:off x="0" y="4749900"/>
            <a:ext cx="548700" cy="393600"/>
          </a:xfrm>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Box 2">
            <a:extLst>
              <a:ext uri="{FF2B5EF4-FFF2-40B4-BE49-F238E27FC236}">
                <a16:creationId xmlns:a16="http://schemas.microsoft.com/office/drawing/2014/main" id="{E0CEF62F-D580-2AB5-4E50-EB8455E2B795}"/>
              </a:ext>
            </a:extLst>
          </p:cNvPr>
          <p:cNvSpPr txBox="1"/>
          <p:nvPr/>
        </p:nvSpPr>
        <p:spPr>
          <a:xfrm>
            <a:off x="0" y="90435"/>
            <a:ext cx="9144000" cy="477054"/>
          </a:xfrm>
          <a:prstGeom prst="rect">
            <a:avLst/>
          </a:prstGeom>
          <a:noFill/>
        </p:spPr>
        <p:txBody>
          <a:bodyPr wrap="square" rtlCol="0">
            <a:spAutoFit/>
          </a:bodyPr>
          <a:lstStyle/>
          <a:p>
            <a:pPr algn="ctr"/>
            <a:r>
              <a:rPr lang="vi-VN" sz="2500" dirty="0">
                <a:solidFill>
                  <a:schemeClr val="accent1">
                    <a:lumMod val="50000"/>
                  </a:schemeClr>
                </a:solidFill>
                <a:latin typeface="Times New Roman" panose="02020603050405020304" pitchFamily="18" charset="0"/>
                <a:cs typeface="Times New Roman" panose="02020603050405020304" pitchFamily="18" charset="0"/>
              </a:rPr>
              <a:t>Cấu trúc quản lý kho máy in</a:t>
            </a:r>
            <a:endParaRPr lang="en-US" sz="25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C7CE7A09-3F12-8F7F-8341-4703B8AAF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3" y="840739"/>
            <a:ext cx="6491234" cy="3821695"/>
          </a:xfrm>
          <a:prstGeom prst="rect">
            <a:avLst/>
          </a:prstGeom>
        </p:spPr>
      </p:pic>
    </p:spTree>
    <p:extLst>
      <p:ext uri="{BB962C8B-B14F-4D97-AF65-F5344CB8AC3E}">
        <p14:creationId xmlns:p14="http://schemas.microsoft.com/office/powerpoint/2010/main" val="181260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TotalTime>
  <Words>545</Words>
  <Application>Microsoft Office PowerPoint</Application>
  <PresentationFormat>On-screen Show (16:9)</PresentationFormat>
  <Paragraphs>87</Paragraphs>
  <Slides>27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Roboto Slab Light</vt:lpstr>
      <vt:lpstr>Lato Light</vt:lpstr>
      <vt:lpstr>Arial</vt:lpstr>
      <vt:lpstr>Courier New</vt:lpstr>
      <vt:lpstr>Times New Roman</vt:lpstr>
      <vt:lpstr>Wingdings</vt:lpstr>
      <vt:lpstr>Kent template</vt:lpstr>
      <vt:lpstr>Lập trình hướng đối tượng  ~Nhóm 12~ Trần Văn Hiếu Lương Gia Tuấn</vt:lpstr>
      <vt:lpstr>Quản lý kho máy in</vt:lpstr>
      <vt:lpstr>PowerPoint Presentation</vt:lpstr>
      <vt:lpstr>PowerPoint Presentation</vt:lpstr>
      <vt:lpstr>Cấu trúc quản lý kho máy in</vt:lpstr>
      <vt:lpstr>PowerPoint Presentation</vt:lpstr>
      <vt:lpstr>PowerPoint Presentation</vt:lpstr>
      <vt:lpstr>PowerPoint Presentation</vt:lpstr>
      <vt:lpstr>PowerPoint Presentation</vt:lpstr>
      <vt:lpstr>Thực Thi Chương Trình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Tổng Kết</vt:lpstr>
      <vt:lpstr>Khuynh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hướng đối tượng  ~Nhóm 14~</dc:title>
  <cp:lastModifiedBy>Trần Hiếu</cp:lastModifiedBy>
  <cp:revision>13</cp:revision>
  <dcterms:modified xsi:type="dcterms:W3CDTF">2022-12-02T08:54:46Z</dcterms:modified>
</cp:coreProperties>
</file>