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57" r:id="rId3"/>
    <p:sldId id="296" r:id="rId4"/>
    <p:sldId id="297" r:id="rId5"/>
    <p:sldId id="258" r:id="rId6"/>
    <p:sldId id="298" r:id="rId7"/>
    <p:sldId id="299" r:id="rId8"/>
    <p:sldId id="300" r:id="rId9"/>
    <p:sldId id="301" r:id="rId10"/>
    <p:sldId id="262" r:id="rId11"/>
    <p:sldId id="302" r:id="rId12"/>
    <p:sldId id="303" r:id="rId13"/>
    <p:sldId id="304" r:id="rId14"/>
    <p:sldId id="305" r:id="rId15"/>
    <p:sldId id="306" r:id="rId16"/>
    <p:sldId id="307" r:id="rId17"/>
    <p:sldId id="308" r:id="rId18"/>
    <p:sldId id="278" r:id="rId19"/>
  </p:sldIdLst>
  <p:sldSz cx="9144000" cy="5143500" type="screen16x9"/>
  <p:notesSz cx="6858000" cy="9144000"/>
  <p:embeddedFontLst>
    <p:embeddedFont>
      <p:font typeface="Lato Light" panose="020F0502020204030203" pitchFamily="34" charset="0"/>
      <p:regular r:id="rId21"/>
      <p:bold r:id="rId22"/>
      <p:italic r:id="rId23"/>
      <p:boldItalic r:id="rId24"/>
    </p:embeddedFont>
    <p:embeddedFont>
      <p:font typeface="Roboto Slab Ligh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4532F2-8E56-4377-B3D6-2900993CA978}">
  <a:tblStyle styleId="{984532F2-8E56-4377-B3D6-2900993CA9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DDDBED-4A49-4115-B099-9B0DEC76AB8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1" d="100"/>
          <a:sy n="61" d="100"/>
        </p:scale>
        <p:origin x="5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7" r:id="rId4"/>
    <p:sldLayoutId id="2147483658"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300" y="961350"/>
            <a:ext cx="3629400" cy="322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mj-lt"/>
              </a:rPr>
              <a:t>Lập trình hướng đối tượng</a:t>
            </a:r>
            <a:br>
              <a:rPr lang="vi-VN" dirty="0">
                <a:latin typeface="+mj-lt"/>
              </a:rPr>
            </a:br>
            <a:br>
              <a:rPr lang="vi-VN" dirty="0"/>
            </a:br>
            <a:r>
              <a:rPr lang="vi-VN" sz="2400" b="1" dirty="0">
                <a:solidFill>
                  <a:srgbClr val="FFFF00"/>
                </a:solidFill>
                <a:latin typeface="+mj-lt"/>
              </a:rPr>
              <a:t>~Nhóm 12~</a:t>
            </a:r>
            <a:br>
              <a:rPr lang="vi-VN" sz="2400" dirty="0">
                <a:latin typeface="+mj-lt"/>
              </a:rPr>
            </a:br>
            <a:r>
              <a:rPr lang="vi-VN" sz="2400" dirty="0">
                <a:latin typeface="+mj-lt"/>
              </a:rPr>
              <a:t>Trần Văn Hiếu</a:t>
            </a:r>
            <a:br>
              <a:rPr lang="vi-VN" sz="2400" dirty="0">
                <a:latin typeface="+mj-lt"/>
              </a:rPr>
            </a:br>
            <a:r>
              <a:rPr lang="vi-VN" sz="2400" dirty="0">
                <a:latin typeface="+mj-lt"/>
              </a:rPr>
              <a:t>Lương Gia Tuấn</a:t>
            </a:r>
            <a:endParaRPr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2205424" y="2708949"/>
            <a:ext cx="4758083" cy="1591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500" dirty="0">
                <a:latin typeface="Times New Roman" panose="02020603050405020304" pitchFamily="18" charset="0"/>
                <a:cs typeface="Times New Roman" panose="02020603050405020304" pitchFamily="18" charset="0"/>
              </a:rPr>
              <a:t>Thực Thi Chương Trình</a:t>
            </a:r>
            <a:endParaRPr sz="3500" dirty="0">
              <a:latin typeface="Times New Roman" panose="02020603050405020304" pitchFamily="18" charset="0"/>
              <a:cs typeface="Times New Roman" panose="02020603050405020304" pitchFamily="18" charset="0"/>
            </a:endParaRPr>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420947" y="433692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6274805C-3FE7-60BF-5356-FB66E850D484}"/>
              </a:ext>
            </a:extLst>
          </p:cNvPr>
          <p:cNvPicPr>
            <a:picLocks noChangeAspect="1"/>
          </p:cNvPicPr>
          <p:nvPr/>
        </p:nvPicPr>
        <p:blipFill>
          <a:blip r:embed="rId2"/>
          <a:stretch>
            <a:fillRect/>
          </a:stretch>
        </p:blipFill>
        <p:spPr>
          <a:xfrm>
            <a:off x="1235947" y="904679"/>
            <a:ext cx="6732397" cy="3422193"/>
          </a:xfrm>
          <a:prstGeom prst="rect">
            <a:avLst/>
          </a:prstGeom>
        </p:spPr>
      </p:pic>
    </p:spTree>
    <p:extLst>
      <p:ext uri="{BB962C8B-B14F-4D97-AF65-F5344CB8AC3E}">
        <p14:creationId xmlns:p14="http://schemas.microsoft.com/office/powerpoint/2010/main" val="197655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Background pattern&#10;&#10;Description automatically generated">
            <a:extLst>
              <a:ext uri="{FF2B5EF4-FFF2-40B4-BE49-F238E27FC236}">
                <a16:creationId xmlns:a16="http://schemas.microsoft.com/office/drawing/2014/main" id="{38E0DDEB-121E-98BE-B5F1-FCF54F4A34B3}"/>
              </a:ext>
            </a:extLst>
          </p:cNvPr>
          <p:cNvPicPr>
            <a:picLocks noChangeAspect="1"/>
          </p:cNvPicPr>
          <p:nvPr/>
        </p:nvPicPr>
        <p:blipFill>
          <a:blip r:embed="rId2"/>
          <a:stretch>
            <a:fillRect/>
          </a:stretch>
        </p:blipFill>
        <p:spPr>
          <a:xfrm>
            <a:off x="1235947" y="900083"/>
            <a:ext cx="6732395" cy="3429833"/>
          </a:xfrm>
          <a:prstGeom prst="rect">
            <a:avLst/>
          </a:prstGeom>
        </p:spPr>
      </p:pic>
    </p:spTree>
    <p:extLst>
      <p:ext uri="{BB962C8B-B14F-4D97-AF65-F5344CB8AC3E}">
        <p14:creationId xmlns:p14="http://schemas.microsoft.com/office/powerpoint/2010/main" val="20676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Table&#10;&#10;Description automatically generated with low confidence">
            <a:extLst>
              <a:ext uri="{FF2B5EF4-FFF2-40B4-BE49-F238E27FC236}">
                <a16:creationId xmlns:a16="http://schemas.microsoft.com/office/drawing/2014/main" id="{DEC756E6-77B4-7EBE-9D7D-D5DA0E818925}"/>
              </a:ext>
            </a:extLst>
          </p:cNvPr>
          <p:cNvPicPr>
            <a:picLocks noChangeAspect="1"/>
          </p:cNvPicPr>
          <p:nvPr/>
        </p:nvPicPr>
        <p:blipFill>
          <a:blip r:embed="rId2"/>
          <a:stretch>
            <a:fillRect/>
          </a:stretch>
        </p:blipFill>
        <p:spPr>
          <a:xfrm>
            <a:off x="1235947" y="900083"/>
            <a:ext cx="6772589" cy="3426789"/>
          </a:xfrm>
          <a:prstGeom prst="rect">
            <a:avLst/>
          </a:prstGeom>
        </p:spPr>
      </p:pic>
    </p:spTree>
    <p:extLst>
      <p:ext uri="{BB962C8B-B14F-4D97-AF65-F5344CB8AC3E}">
        <p14:creationId xmlns:p14="http://schemas.microsoft.com/office/powerpoint/2010/main" val="52275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D5BFB296-C88F-7056-D2E0-3F078E2BAAD7}"/>
              </a:ext>
            </a:extLst>
          </p:cNvPr>
          <p:cNvPicPr>
            <a:picLocks noChangeAspect="1"/>
          </p:cNvPicPr>
          <p:nvPr/>
        </p:nvPicPr>
        <p:blipFill>
          <a:blip r:embed="rId2"/>
          <a:stretch>
            <a:fillRect/>
          </a:stretch>
        </p:blipFill>
        <p:spPr>
          <a:xfrm>
            <a:off x="1256045" y="899058"/>
            <a:ext cx="6762540" cy="3427814"/>
          </a:xfrm>
          <a:prstGeom prst="rect">
            <a:avLst/>
          </a:prstGeom>
        </p:spPr>
      </p:pic>
    </p:spTree>
    <p:extLst>
      <p:ext uri="{BB962C8B-B14F-4D97-AF65-F5344CB8AC3E}">
        <p14:creationId xmlns:p14="http://schemas.microsoft.com/office/powerpoint/2010/main" val="176018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7AFDE6B8-71B4-3795-4601-6B916E17905A}"/>
              </a:ext>
            </a:extLst>
          </p:cNvPr>
          <p:cNvPicPr>
            <a:picLocks noChangeAspect="1"/>
          </p:cNvPicPr>
          <p:nvPr/>
        </p:nvPicPr>
        <p:blipFill>
          <a:blip r:embed="rId2"/>
          <a:stretch>
            <a:fillRect/>
          </a:stretch>
        </p:blipFill>
        <p:spPr>
          <a:xfrm>
            <a:off x="1256044" y="900083"/>
            <a:ext cx="6722347" cy="3426789"/>
          </a:xfrm>
          <a:prstGeom prst="rect">
            <a:avLst/>
          </a:prstGeom>
        </p:spPr>
      </p:pic>
    </p:spTree>
    <p:extLst>
      <p:ext uri="{BB962C8B-B14F-4D97-AF65-F5344CB8AC3E}">
        <p14:creationId xmlns:p14="http://schemas.microsoft.com/office/powerpoint/2010/main" val="26322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F697C9C3-7FDB-ED74-1AB4-53026DA053BB}"/>
              </a:ext>
            </a:extLst>
          </p:cNvPr>
          <p:cNvPicPr>
            <a:picLocks noChangeAspect="1"/>
          </p:cNvPicPr>
          <p:nvPr/>
        </p:nvPicPr>
        <p:blipFill>
          <a:blip r:embed="rId2"/>
          <a:stretch>
            <a:fillRect/>
          </a:stretch>
        </p:blipFill>
        <p:spPr>
          <a:xfrm>
            <a:off x="1225899" y="900082"/>
            <a:ext cx="6732395" cy="3426789"/>
          </a:xfrm>
          <a:prstGeom prst="rect">
            <a:avLst/>
          </a:prstGeom>
        </p:spPr>
      </p:pic>
    </p:spTree>
    <p:extLst>
      <p:ext uri="{BB962C8B-B14F-4D97-AF65-F5344CB8AC3E}">
        <p14:creationId xmlns:p14="http://schemas.microsoft.com/office/powerpoint/2010/main" val="315499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CE6B655F-2F41-F991-E97A-FBD2F642E756}"/>
              </a:ext>
            </a:extLst>
          </p:cNvPr>
          <p:cNvPicPr>
            <a:picLocks noChangeAspect="1"/>
          </p:cNvPicPr>
          <p:nvPr/>
        </p:nvPicPr>
        <p:blipFill>
          <a:blip r:embed="rId2"/>
          <a:stretch>
            <a:fillRect/>
          </a:stretch>
        </p:blipFill>
        <p:spPr>
          <a:xfrm>
            <a:off x="1256044" y="900083"/>
            <a:ext cx="6772589" cy="3426789"/>
          </a:xfrm>
          <a:prstGeom prst="rect">
            <a:avLst/>
          </a:prstGeom>
        </p:spPr>
      </p:pic>
    </p:spTree>
    <p:extLst>
      <p:ext uri="{BB962C8B-B14F-4D97-AF65-F5344CB8AC3E}">
        <p14:creationId xmlns:p14="http://schemas.microsoft.com/office/powerpoint/2010/main" val="44616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2" name="TextBox 1">
            <a:extLst>
              <a:ext uri="{FF2B5EF4-FFF2-40B4-BE49-F238E27FC236}">
                <a16:creationId xmlns:a16="http://schemas.microsoft.com/office/drawing/2014/main" id="{DFE25960-C42A-E8FC-3158-2A7CE0EDD655}"/>
              </a:ext>
            </a:extLst>
          </p:cNvPr>
          <p:cNvSpPr txBox="1"/>
          <p:nvPr/>
        </p:nvSpPr>
        <p:spPr>
          <a:xfrm>
            <a:off x="1435830" y="2287056"/>
            <a:ext cx="6863024" cy="569387"/>
          </a:xfrm>
          <a:prstGeom prst="rect">
            <a:avLst/>
          </a:prstGeom>
          <a:noFill/>
        </p:spPr>
        <p:txBody>
          <a:bodyPr wrap="square" rtlCol="0">
            <a:spAutoFit/>
          </a:bodyPr>
          <a:lstStyle/>
          <a:p>
            <a:r>
              <a:rPr lang="vi-VN" sz="3100" dirty="0">
                <a:latin typeface="Times New Roman" panose="02020603050405020304" pitchFamily="18" charset="0"/>
                <a:cs typeface="Times New Roman" panose="02020603050405020304" pitchFamily="18" charset="0"/>
              </a:rPr>
              <a:t>Cảm ơn thầy và các bạn đã lắng nghe ^-^</a:t>
            </a:r>
            <a:endParaRPr lang="en-US" sz="3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000" dirty="0">
                <a:latin typeface="+mj-lt"/>
              </a:rPr>
              <a:t>Quản lý kho máy in</a:t>
            </a:r>
            <a:endParaRPr sz="3000" dirty="0">
              <a:latin typeface="+mj-lt"/>
            </a:endParaRPr>
          </a:p>
        </p:txBody>
      </p:sp>
      <p:sp>
        <p:nvSpPr>
          <p:cNvPr id="398" name="Google Shape;398;p16"/>
          <p:cNvSpPr txBox="1">
            <a:spLocks noGrp="1"/>
          </p:cNvSpPr>
          <p:nvPr>
            <p:ph type="sldNum" idx="12"/>
          </p:nvPr>
        </p:nvSpPr>
        <p:spPr>
          <a:xfrm>
            <a:off x="381978" y="431907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2</a:t>
            </a:r>
            <a:endParaRPr dirty="0"/>
          </a:p>
        </p:txBody>
      </p:sp>
      <p:pic>
        <p:nvPicPr>
          <p:cNvPr id="12" name="Graphic 11" descr="Girl wearing cape">
            <a:extLst>
              <a:ext uri="{FF2B5EF4-FFF2-40B4-BE49-F238E27FC236}">
                <a16:creationId xmlns:a16="http://schemas.microsoft.com/office/drawing/2014/main" id="{423D0C98-537F-9B5B-D123-A509061543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6075" y="1587640"/>
            <a:ext cx="1572653" cy="3125037"/>
          </a:xfrm>
          <a:prstGeom prst="rect">
            <a:avLst/>
          </a:prstGeom>
        </p:spPr>
      </p:pic>
      <p:sp>
        <p:nvSpPr>
          <p:cNvPr id="13" name="Rectangle 12">
            <a:extLst>
              <a:ext uri="{FF2B5EF4-FFF2-40B4-BE49-F238E27FC236}">
                <a16:creationId xmlns:a16="http://schemas.microsoft.com/office/drawing/2014/main" id="{1BB3F03A-150D-90CE-5FD6-D110C8579337}"/>
              </a:ext>
            </a:extLst>
          </p:cNvPr>
          <p:cNvSpPr/>
          <p:nvPr/>
        </p:nvSpPr>
        <p:spPr>
          <a:xfrm>
            <a:off x="4009293" y="418062"/>
            <a:ext cx="4451420" cy="35309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14" name="TextBox 13">
            <a:extLst>
              <a:ext uri="{FF2B5EF4-FFF2-40B4-BE49-F238E27FC236}">
                <a16:creationId xmlns:a16="http://schemas.microsoft.com/office/drawing/2014/main" id="{40C275C0-125C-20CA-7E27-DF895B78F69D}"/>
              </a:ext>
            </a:extLst>
          </p:cNvPr>
          <p:cNvSpPr txBox="1"/>
          <p:nvPr/>
        </p:nvSpPr>
        <p:spPr>
          <a:xfrm>
            <a:off x="4029389" y="418062"/>
            <a:ext cx="4471516" cy="3046988"/>
          </a:xfrm>
          <a:prstGeom prst="rect">
            <a:avLst/>
          </a:prstGeom>
          <a:noFill/>
        </p:spPr>
        <p:txBody>
          <a:bodyPr wrap="square" rtlCol="0">
            <a:spAutoFit/>
          </a:bodyPr>
          <a:lstStyle/>
          <a:p>
            <a:pPr marL="285750" indent="-285750">
              <a:buFont typeface="Wingdings" panose="05000000000000000000" pitchFamily="2" charset="2"/>
              <a:buChar char="Ø"/>
            </a:pPr>
            <a:r>
              <a:rPr lang="vi-VN" sz="3200" dirty="0">
                <a:latin typeface="+mj-lt"/>
                <a:ea typeface="Roboto Slab Light" panose="020B0604020202020204" charset="0"/>
              </a:rPr>
              <a:t>Mô Tả Kho Máy In</a:t>
            </a:r>
          </a:p>
          <a:p>
            <a:pPr marL="285750" indent="-285750">
              <a:buFont typeface="Wingdings" panose="05000000000000000000" pitchFamily="2" charset="2"/>
              <a:buChar char="Ø"/>
            </a:pPr>
            <a:endParaRPr lang="vi-VN" sz="3200" dirty="0">
              <a:latin typeface="+mj-lt"/>
              <a:ea typeface="Roboto Slab Light" panose="020B0604020202020204" charset="0"/>
            </a:endParaRPr>
          </a:p>
          <a:p>
            <a:pPr marL="285750" indent="-285750">
              <a:buFont typeface="Wingdings" panose="05000000000000000000" pitchFamily="2" charset="2"/>
              <a:buChar char="Ø"/>
            </a:pPr>
            <a:r>
              <a:rPr lang="vi-VN" sz="3200" dirty="0">
                <a:latin typeface="+mj-lt"/>
                <a:ea typeface="Roboto Slab Light" panose="020B0604020202020204" charset="0"/>
              </a:rPr>
              <a:t>Cấu Trúc Quản Lý Kho Máy In</a:t>
            </a:r>
          </a:p>
          <a:p>
            <a:pPr marL="285750" indent="-285750">
              <a:buFont typeface="Wingdings" panose="05000000000000000000" pitchFamily="2" charset="2"/>
              <a:buChar char="Ø"/>
            </a:pPr>
            <a:endParaRPr lang="vi-VN" sz="3200" dirty="0">
              <a:latin typeface="+mj-lt"/>
              <a:ea typeface="Roboto Slab Light" panose="020B0604020202020204" charset="0"/>
            </a:endParaRPr>
          </a:p>
          <a:p>
            <a:pPr marL="285750" indent="-285750">
              <a:buFont typeface="Wingdings" panose="05000000000000000000" pitchFamily="2" charset="2"/>
              <a:buChar char="Ø"/>
            </a:pPr>
            <a:r>
              <a:rPr lang="vi-VN" sz="3200" dirty="0">
                <a:latin typeface="+mj-lt"/>
                <a:ea typeface="Roboto Slab Light" panose="020B0604020202020204" charset="0"/>
              </a:rPr>
              <a:t>Thực Thi Chương Trình</a:t>
            </a:r>
            <a:endParaRPr lang="en-US" sz="3200" dirty="0">
              <a:latin typeface="+mj-lt"/>
              <a:ea typeface="Roboto Slab Ligh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32835F-D3BC-7215-BFD4-C33F7FD4F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TextBox 3">
            <a:extLst>
              <a:ext uri="{FF2B5EF4-FFF2-40B4-BE49-F238E27FC236}">
                <a16:creationId xmlns:a16="http://schemas.microsoft.com/office/drawing/2014/main" id="{84B93FA4-2AAE-152C-DB55-F392BF15B53E}"/>
              </a:ext>
            </a:extLst>
          </p:cNvPr>
          <p:cNvSpPr txBox="1"/>
          <p:nvPr/>
        </p:nvSpPr>
        <p:spPr>
          <a:xfrm>
            <a:off x="391885" y="425002"/>
            <a:ext cx="8360229" cy="477054"/>
          </a:xfrm>
          <a:prstGeom prst="rect">
            <a:avLst/>
          </a:prstGeom>
          <a:noFill/>
        </p:spPr>
        <p:txBody>
          <a:bodyPr wrap="square" rtlCol="0">
            <a:spAutoFit/>
          </a:bodyPr>
          <a:lstStyle/>
          <a:p>
            <a:pPr algn="ctr"/>
            <a:r>
              <a:rPr lang="vi-VN" sz="2500" b="1" dirty="0">
                <a:solidFill>
                  <a:srgbClr val="FF0000"/>
                </a:solidFill>
                <a:latin typeface="+mj-lt"/>
                <a:ea typeface="Roboto Slab Light" panose="020B0604020202020204" charset="0"/>
              </a:rPr>
              <a:t>Mô Tả Kho Máy In</a:t>
            </a:r>
            <a:endParaRPr lang="en-US" sz="2500" b="1" dirty="0">
              <a:solidFill>
                <a:srgbClr val="FF0000"/>
              </a:solidFill>
              <a:latin typeface="+mj-lt"/>
              <a:ea typeface="Roboto Slab Light" panose="020B0604020202020204" charset="0"/>
            </a:endParaRPr>
          </a:p>
        </p:txBody>
      </p:sp>
      <p:sp>
        <p:nvSpPr>
          <p:cNvPr id="6" name="TextBox 5">
            <a:extLst>
              <a:ext uri="{FF2B5EF4-FFF2-40B4-BE49-F238E27FC236}">
                <a16:creationId xmlns:a16="http://schemas.microsoft.com/office/drawing/2014/main" id="{3F241E39-5044-2FCA-976A-9FE9435D3748}"/>
              </a:ext>
            </a:extLst>
          </p:cNvPr>
          <p:cNvSpPr txBox="1"/>
          <p:nvPr/>
        </p:nvSpPr>
        <p:spPr>
          <a:xfrm>
            <a:off x="1055077" y="825112"/>
            <a:ext cx="6772589" cy="4001095"/>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mj-lt"/>
                <a:ea typeface="Roboto Slab Light" panose="020B0604020202020204" charset="0"/>
              </a:rPr>
              <a:t>Thực tế việc quản lý kho các nhân viên hoặc người quản lý thường làm theo kiểu truyền thống và điều đó gây nên một số vấn đề.</a:t>
            </a:r>
          </a:p>
          <a:p>
            <a:endParaRPr lang="vi-VN" sz="2000" dirty="0">
              <a:latin typeface="+mj-lt"/>
              <a:ea typeface="Roboto Slab Light" panose="020B0604020202020204" charset="0"/>
            </a:endParaRPr>
          </a:p>
          <a:p>
            <a:pPr marL="342900" indent="-342900">
              <a:buFont typeface="Arial" panose="020B0604020202020204" pitchFamily="34" charset="0"/>
              <a:buChar char="•"/>
            </a:pPr>
            <a:r>
              <a:rPr lang="vi-VN" sz="2000" dirty="0">
                <a:latin typeface="+mj-lt"/>
                <a:ea typeface="Roboto Slab Light" panose="020B0604020202020204" charset="0"/>
              </a:rPr>
              <a:t>Vấn đề được đặt ra là việc làm theo kiểu truyền thống đó sẽ tốn thời gian cho việc xử lý email, tìm kiếm email cũ, email thất lạc và phạm vị công tác, làm việc nhóm bị giới hạn do vị trí địa lý. </a:t>
            </a:r>
          </a:p>
          <a:p>
            <a:pPr marL="342900" indent="-342900">
              <a:buFont typeface="Arial" panose="020B0604020202020204" pitchFamily="34" charset="0"/>
              <a:buChar char="•"/>
            </a:pPr>
            <a:endParaRPr lang="vi-VN" sz="2000" dirty="0">
              <a:latin typeface="+mj-lt"/>
              <a:ea typeface="Roboto Slab Light" panose="020B0604020202020204" charset="0"/>
            </a:endParaRPr>
          </a:p>
          <a:p>
            <a:pPr marL="342900" indent="-342900">
              <a:buFont typeface="Arial" panose="020B0604020202020204" pitchFamily="34" charset="0"/>
              <a:buChar char="•"/>
            </a:pPr>
            <a:r>
              <a:rPr lang="vi-VN" sz="2000" dirty="0">
                <a:latin typeface="+mj-lt"/>
                <a:ea typeface="Roboto Slab Light" panose="020B0604020202020204" charset="0"/>
              </a:rPr>
              <a:t>Giải pháp: Với công nghệ ngày nay phát triển vượt bậc và việc ứng dụng chúng vào những công việc đã trở nên tiện lợi, dễ dàng thu hút các doanh nghiệp.</a:t>
            </a:r>
            <a:endParaRPr lang="en-US" sz="2000" dirty="0">
              <a:latin typeface="+mj-lt"/>
              <a:ea typeface="Roboto Slab Light" panose="020B0604020202020204" charset="0"/>
            </a:endParaRPr>
          </a:p>
          <a:p>
            <a:endParaRPr lang="en-US" dirty="0"/>
          </a:p>
        </p:txBody>
      </p:sp>
    </p:spTree>
    <p:extLst>
      <p:ext uri="{BB962C8B-B14F-4D97-AF65-F5344CB8AC3E}">
        <p14:creationId xmlns:p14="http://schemas.microsoft.com/office/powerpoint/2010/main" val="210553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32835F-D3BC-7215-BFD4-C33F7FD4FAD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smtClean="0">
                <a:ln>
                  <a:noFill/>
                </a:ln>
                <a:solidFill>
                  <a:srgbClr val="A6BCC9"/>
                </a:solidFill>
                <a:effectLst/>
                <a:uLnTx/>
                <a:uFillTx/>
                <a:latin typeface="Lato Light"/>
                <a:ea typeface="Lato Light"/>
                <a:cs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200" b="0" i="0" u="none" strike="noStrike" kern="0" cap="none" spc="0" normalizeH="0" baseline="0" noProof="0">
              <a:ln>
                <a:noFill/>
              </a:ln>
              <a:solidFill>
                <a:srgbClr val="A6BCC9"/>
              </a:solidFill>
              <a:effectLst/>
              <a:uLnTx/>
              <a:uFillTx/>
              <a:latin typeface="Lato Light"/>
              <a:ea typeface="Lato Light"/>
              <a:cs typeface="Lato Light"/>
              <a:sym typeface="Lato Light"/>
            </a:endParaRPr>
          </a:p>
        </p:txBody>
      </p:sp>
      <p:sp>
        <p:nvSpPr>
          <p:cNvPr id="4" name="TextBox 3">
            <a:extLst>
              <a:ext uri="{FF2B5EF4-FFF2-40B4-BE49-F238E27FC236}">
                <a16:creationId xmlns:a16="http://schemas.microsoft.com/office/drawing/2014/main" id="{84B93FA4-2AAE-152C-DB55-F392BF15B53E}"/>
              </a:ext>
            </a:extLst>
          </p:cNvPr>
          <p:cNvSpPr txBox="1"/>
          <p:nvPr/>
        </p:nvSpPr>
        <p:spPr>
          <a:xfrm>
            <a:off x="391885" y="425002"/>
            <a:ext cx="8360229"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500" b="1" i="0" u="none" strike="noStrike" kern="0" cap="none" spc="0" normalizeH="0" baseline="0" noProof="0" dirty="0">
                <a:ln>
                  <a:noFill/>
                </a:ln>
                <a:solidFill>
                  <a:srgbClr val="FF0000"/>
                </a:solidFill>
                <a:effectLst/>
                <a:uLnTx/>
                <a:uFillTx/>
                <a:latin typeface="Times New Roman" panose="02020603050405020304" pitchFamily="18" charset="0"/>
                <a:ea typeface="Roboto Slab Light" panose="020B0604020202020204" charset="0"/>
                <a:cs typeface="Arial"/>
                <a:sym typeface="Arial"/>
              </a:rPr>
              <a:t>Mô Tả Kho Máy In</a:t>
            </a:r>
            <a:endParaRPr kumimoji="0" lang="en-US" sz="2500" b="1" i="0" u="none" strike="noStrike" kern="0" cap="none" spc="0" normalizeH="0" baseline="0" noProof="0" dirty="0">
              <a:ln>
                <a:noFill/>
              </a:ln>
              <a:solidFill>
                <a:srgbClr val="FF0000"/>
              </a:solidFill>
              <a:effectLst/>
              <a:uLnTx/>
              <a:uFillTx/>
              <a:latin typeface="Arial"/>
              <a:ea typeface="Roboto Slab Light" panose="020B0604020202020204" charset="0"/>
              <a:cs typeface="Arial"/>
              <a:sym typeface="Arial"/>
            </a:endParaRPr>
          </a:p>
        </p:txBody>
      </p:sp>
      <p:sp>
        <p:nvSpPr>
          <p:cNvPr id="6" name="TextBox 5">
            <a:extLst>
              <a:ext uri="{FF2B5EF4-FFF2-40B4-BE49-F238E27FC236}">
                <a16:creationId xmlns:a16="http://schemas.microsoft.com/office/drawing/2014/main" id="{3F241E39-5044-2FCA-976A-9FE9435D3748}"/>
              </a:ext>
            </a:extLst>
          </p:cNvPr>
          <p:cNvSpPr txBox="1"/>
          <p:nvPr/>
        </p:nvSpPr>
        <p:spPr>
          <a:xfrm>
            <a:off x="1055077" y="825112"/>
            <a:ext cx="6772589"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000" dirty="0">
                <a:effectLst/>
                <a:latin typeface="Times New Roman" panose="02020603050405020304" pitchFamily="18" charset="0"/>
                <a:ea typeface="Calibri" panose="020F0502020204030204" pitchFamily="34" charset="0"/>
              </a:rPr>
              <a:t>Trong công việc quản lý kho sẽ có người phụ trách quản lý kho mặt hàng và người phụ trách vận chuyển các mặt hàng. Trong phần mềm quản lý kho máy in bao gồm các hoạt động hệ thống như sau:</a:t>
            </a:r>
          </a:p>
        </p:txBody>
      </p:sp>
      <p:pic>
        <p:nvPicPr>
          <p:cNvPr id="5" name="Graphic 4" descr="Right pointing backhand index with solid fill">
            <a:extLst>
              <a:ext uri="{FF2B5EF4-FFF2-40B4-BE49-F238E27FC236}">
                <a16:creationId xmlns:a16="http://schemas.microsoft.com/office/drawing/2014/main" id="{602624EB-17AC-549F-9A00-7F457802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8040" y="2802209"/>
            <a:ext cx="984738" cy="914400"/>
          </a:xfrm>
          <a:prstGeom prst="rect">
            <a:avLst/>
          </a:prstGeom>
        </p:spPr>
      </p:pic>
      <p:sp>
        <p:nvSpPr>
          <p:cNvPr id="7" name="TextBox 6">
            <a:extLst>
              <a:ext uri="{FF2B5EF4-FFF2-40B4-BE49-F238E27FC236}">
                <a16:creationId xmlns:a16="http://schemas.microsoft.com/office/drawing/2014/main" id="{2D51DFB4-CD31-603C-102C-D8241D4CE5A4}"/>
              </a:ext>
            </a:extLst>
          </p:cNvPr>
          <p:cNvSpPr txBox="1"/>
          <p:nvPr/>
        </p:nvSpPr>
        <p:spPr>
          <a:xfrm>
            <a:off x="4350936" y="2148551"/>
            <a:ext cx="3305908" cy="2246769"/>
          </a:xfrm>
          <a:prstGeom prst="rect">
            <a:avLst/>
          </a:prstGeom>
          <a:noFill/>
        </p:spPr>
        <p:txBody>
          <a:bodyPr wrap="square" rtlCol="0">
            <a:spAutoFit/>
          </a:bodyPr>
          <a:lstStyle/>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Đăng nhập</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Danh sách tài khoản</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Home</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Quản lý mặt hàng</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Phiếu nhập/xuất</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Phiếu chi tiết hàng hóa</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Tồn kho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1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807350" y="1183339"/>
            <a:ext cx="6472150" cy="13884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000" dirty="0">
                <a:solidFill>
                  <a:srgbClr val="FFB600"/>
                </a:solidFill>
                <a:latin typeface="Times New Roman" panose="02020603050405020304" pitchFamily="18" charset="0"/>
                <a:cs typeface="Times New Roman" panose="02020603050405020304" pitchFamily="18" charset="0"/>
              </a:rPr>
              <a:t>Cấu trúc quản lý kho máy in</a:t>
            </a:r>
            <a:endParaRPr sz="5000" dirty="0">
              <a:solidFill>
                <a:srgbClr val="FFB600"/>
              </a:solidFill>
              <a:latin typeface="Times New Roman" panose="02020603050405020304" pitchFamily="18" charset="0"/>
              <a:cs typeface="Times New Roman" panose="02020603050405020304" pitchFamily="18" charset="0"/>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D0BAB5FF-99D5-5254-09F3-231ACC7B0F53}"/>
              </a:ext>
            </a:extLst>
          </p:cNvPr>
          <p:cNvPicPr>
            <a:picLocks noChangeAspect="1"/>
          </p:cNvPicPr>
          <p:nvPr/>
        </p:nvPicPr>
        <p:blipFill>
          <a:blip r:embed="rId2"/>
          <a:stretch>
            <a:fillRect/>
          </a:stretch>
        </p:blipFill>
        <p:spPr>
          <a:xfrm>
            <a:off x="1282698" y="682660"/>
            <a:ext cx="6504775" cy="3939582"/>
          </a:xfrm>
          <a:prstGeom prst="rect">
            <a:avLst/>
          </a:prstGeom>
        </p:spPr>
      </p:pic>
    </p:spTree>
    <p:extLst>
      <p:ext uri="{BB962C8B-B14F-4D97-AF65-F5344CB8AC3E}">
        <p14:creationId xmlns:p14="http://schemas.microsoft.com/office/powerpoint/2010/main" val="21438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3FAA5E3-44D7-89A7-79E6-4C810AF69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06" y="1015270"/>
            <a:ext cx="6607712" cy="3606971"/>
          </a:xfrm>
          <a:prstGeom prst="rect">
            <a:avLst/>
          </a:prstGeom>
        </p:spPr>
      </p:pic>
    </p:spTree>
    <p:extLst>
      <p:ext uri="{BB962C8B-B14F-4D97-AF65-F5344CB8AC3E}">
        <p14:creationId xmlns:p14="http://schemas.microsoft.com/office/powerpoint/2010/main" val="18025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A09D2AF1-8C12-7F2E-822D-46DB9015E7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5156" y="967955"/>
            <a:ext cx="6632607" cy="3624141"/>
          </a:xfrm>
          <a:prstGeom prst="rect">
            <a:avLst/>
          </a:prstGeom>
        </p:spPr>
      </p:pic>
    </p:spTree>
    <p:extLst>
      <p:ext uri="{BB962C8B-B14F-4D97-AF65-F5344CB8AC3E}">
        <p14:creationId xmlns:p14="http://schemas.microsoft.com/office/powerpoint/2010/main" val="34035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C7CE7A09-3F12-8F7F-8341-4703B8AAF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3" y="840739"/>
            <a:ext cx="6491234" cy="3821695"/>
          </a:xfrm>
          <a:prstGeom prst="rect">
            <a:avLst/>
          </a:prstGeom>
        </p:spPr>
      </p:pic>
    </p:spTree>
    <p:extLst>
      <p:ext uri="{BB962C8B-B14F-4D97-AF65-F5344CB8AC3E}">
        <p14:creationId xmlns:p14="http://schemas.microsoft.com/office/powerpoint/2010/main" val="181260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322</Words>
  <Application>Microsoft Office PowerPoint</Application>
  <PresentationFormat>On-screen Show (16:9)</PresentationFormat>
  <Paragraphs>52</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Courier New</vt:lpstr>
      <vt:lpstr>Times New Roman</vt:lpstr>
      <vt:lpstr>Wingdings</vt:lpstr>
      <vt:lpstr>Lato Light</vt:lpstr>
      <vt:lpstr>Roboto Slab Light</vt:lpstr>
      <vt:lpstr>Arial</vt:lpstr>
      <vt:lpstr>Kent template</vt:lpstr>
      <vt:lpstr>Lập trình hướng đối tượng  ~Nhóm 12~ Trần Văn Hiếu Lương Gia Tuấn</vt:lpstr>
      <vt:lpstr>Quản lý kho máy in</vt:lpstr>
      <vt:lpstr>PowerPoint Presentation</vt:lpstr>
      <vt:lpstr>PowerPoint Presentation</vt:lpstr>
      <vt:lpstr>Cấu trúc quản lý kho máy in</vt:lpstr>
      <vt:lpstr>PowerPoint Presentation</vt:lpstr>
      <vt:lpstr>PowerPoint Presentation</vt:lpstr>
      <vt:lpstr>PowerPoint Presentation</vt:lpstr>
      <vt:lpstr>PowerPoint Presentation</vt:lpstr>
      <vt:lpstr>Thực Thi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~Nhóm 14~</dc:title>
  <cp:lastModifiedBy>Trần Hiếu</cp:lastModifiedBy>
  <cp:revision>9</cp:revision>
  <dcterms:modified xsi:type="dcterms:W3CDTF">2022-12-02T06:06:36Z</dcterms:modified>
</cp:coreProperties>
</file>